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99" r:id="rId2"/>
    <p:sldId id="313" r:id="rId3"/>
    <p:sldId id="316" r:id="rId4"/>
    <p:sldId id="317" r:id="rId5"/>
    <p:sldId id="312" r:id="rId6"/>
    <p:sldId id="314" r:id="rId7"/>
    <p:sldId id="302" r:id="rId8"/>
    <p:sldId id="303" r:id="rId9"/>
    <p:sldId id="315" r:id="rId10"/>
    <p:sldId id="305" r:id="rId11"/>
    <p:sldId id="306" r:id="rId12"/>
    <p:sldId id="307" r:id="rId13"/>
    <p:sldId id="326" r:id="rId14"/>
    <p:sldId id="318" r:id="rId15"/>
    <p:sldId id="310" r:id="rId16"/>
    <p:sldId id="319" r:id="rId17"/>
    <p:sldId id="320" r:id="rId18"/>
    <p:sldId id="321" r:id="rId19"/>
    <p:sldId id="322" r:id="rId20"/>
    <p:sldId id="323" r:id="rId21"/>
    <p:sldId id="324" r:id="rId22"/>
    <p:sldId id="325" r:id="rId23"/>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2" d="100"/>
          <a:sy n="72"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3" y="3886200"/>
            <a:ext cx="8534400" cy="1752600"/>
          </a:xfrm>
        </p:spPr>
        <p:txBody>
          <a:bodyPr/>
          <a:lstStyle>
            <a:lvl1pPr marL="0" indent="0" algn="ctr">
              <a:buNone/>
              <a:defRPr>
                <a:solidFill>
                  <a:schemeClr val="tx1">
                    <a:tint val="75000"/>
                  </a:schemeClr>
                </a:solidFill>
              </a:defRPr>
            </a:lvl1pPr>
            <a:lvl2pPr marL="457088" indent="0" algn="ctr">
              <a:buNone/>
              <a:defRPr>
                <a:solidFill>
                  <a:schemeClr val="tx1">
                    <a:tint val="75000"/>
                  </a:schemeClr>
                </a:solidFill>
              </a:defRPr>
            </a:lvl2pPr>
            <a:lvl3pPr marL="914174" indent="0" algn="ctr">
              <a:buNone/>
              <a:defRPr>
                <a:solidFill>
                  <a:schemeClr val="tx1">
                    <a:tint val="75000"/>
                  </a:schemeClr>
                </a:solidFill>
              </a:defRPr>
            </a:lvl3pPr>
            <a:lvl4pPr marL="1371261" indent="0" algn="ctr">
              <a:buNone/>
              <a:defRPr>
                <a:solidFill>
                  <a:schemeClr val="tx1">
                    <a:tint val="75000"/>
                  </a:schemeClr>
                </a:solidFill>
              </a:defRPr>
            </a:lvl4pPr>
            <a:lvl5pPr marL="1828348" indent="0" algn="ctr">
              <a:buNone/>
              <a:defRPr>
                <a:solidFill>
                  <a:schemeClr val="tx1">
                    <a:tint val="75000"/>
                  </a:schemeClr>
                </a:solidFill>
              </a:defRPr>
            </a:lvl5pPr>
            <a:lvl6pPr marL="2285434" indent="0" algn="ctr">
              <a:buNone/>
              <a:defRPr>
                <a:solidFill>
                  <a:schemeClr val="tx1">
                    <a:tint val="75000"/>
                  </a:schemeClr>
                </a:solidFill>
              </a:defRPr>
            </a:lvl6pPr>
            <a:lvl7pPr marL="2742522" indent="0" algn="ctr">
              <a:buNone/>
              <a:defRPr>
                <a:solidFill>
                  <a:schemeClr val="tx1">
                    <a:tint val="75000"/>
                  </a:schemeClr>
                </a:solidFill>
              </a:defRPr>
            </a:lvl7pPr>
            <a:lvl8pPr marL="3199609" indent="0" algn="ctr">
              <a:buNone/>
              <a:defRPr>
                <a:solidFill>
                  <a:schemeClr val="tx1">
                    <a:tint val="75000"/>
                  </a:schemeClr>
                </a:solidFill>
              </a:defRPr>
            </a:lvl8pPr>
            <a:lvl9pPr marL="365669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B166F50-2FF4-4F17-A657-2756D5A722AB}"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C4520B7-5B24-4580-AA14-E1A1627F840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240495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B0B12CC-4AF1-4B85-85F1-198C59801B7F}"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67143FE-ECAC-4567-B352-19FE2DC5C4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9719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33570" y="303215"/>
            <a:ext cx="3204633" cy="64531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13321" y="303215"/>
            <a:ext cx="9417049" cy="6453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66944D5-CF0A-423B-A9BD-EAF2A4DD769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1794E14-12D0-4FA5-9CB2-DB64952955D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910090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42488" y="96841"/>
            <a:ext cx="9544049" cy="1412875"/>
          </a:xfrm>
        </p:spPr>
        <p:txBody>
          <a:bodyPr/>
          <a:lstStyle/>
          <a:p>
            <a:r>
              <a:rPr lang="en-US"/>
              <a:t>Click to edit Master title style</a:t>
            </a:r>
          </a:p>
        </p:txBody>
      </p:sp>
      <p:sp>
        <p:nvSpPr>
          <p:cNvPr id="3" name="Table Placeholder 2"/>
          <p:cNvSpPr>
            <a:spLocks noGrp="1"/>
          </p:cNvSpPr>
          <p:nvPr>
            <p:ph type="tbl" idx="1"/>
          </p:nvPr>
        </p:nvSpPr>
        <p:spPr>
          <a:xfrm>
            <a:off x="1265769" y="1981200"/>
            <a:ext cx="10215033" cy="4114800"/>
          </a:xfrm>
        </p:spPr>
        <p:txBody>
          <a:bodyPr/>
          <a:lstStyle/>
          <a:p>
            <a:pPr lvl="0"/>
            <a:endParaRPr lang="en-US" noProof="0" dirty="0"/>
          </a:p>
        </p:txBody>
      </p:sp>
      <p:sp>
        <p:nvSpPr>
          <p:cNvPr id="4" name="Rectangle 3"/>
          <p:cNvSpPr>
            <a:spLocks noGrp="1" noChangeArrowheads="1"/>
          </p:cNvSpPr>
          <p:nvPr>
            <p:ph type="dt" sz="half" idx="10"/>
          </p:nvPr>
        </p:nvSpPr>
        <p:spPr/>
        <p:txBody>
          <a:bodyPr/>
          <a:lstStyle>
            <a:lvl1pPr>
              <a:defRPr/>
            </a:lvl1pPr>
          </a:lstStyle>
          <a:p>
            <a:pPr>
              <a:defRPr/>
            </a:pPr>
            <a:fld id="{61CFFFC9-3CE0-48D4-B19A-5B75C40B31A5}" type="datetime1">
              <a:rPr lang="en-US" smtClean="0">
                <a:solidFill>
                  <a:prstClr val="black">
                    <a:tint val="75000"/>
                  </a:prstClr>
                </a:solidFill>
              </a:rPr>
              <a:t>3/22/2022</a:t>
            </a:fld>
            <a:endParaRPr lang="en-US" dirty="0">
              <a:solidFill>
                <a:prstClr val="black">
                  <a:tint val="75000"/>
                </a:prstClr>
              </a:solidFill>
            </a:endParaRPr>
          </a:p>
        </p:txBody>
      </p:sp>
      <p:sp>
        <p:nvSpPr>
          <p:cNvPr id="5" name="Rectangle 4"/>
          <p:cNvSpPr>
            <a:spLocks noGrp="1" noChangeArrowheads="1"/>
          </p:cNvSpPr>
          <p:nvPr>
            <p:ph type="ftr" sz="quarter" idx="11"/>
          </p:nvPr>
        </p:nvSpPr>
        <p:spPr/>
        <p:txBody>
          <a:bodyPr/>
          <a:lstStyle>
            <a:lvl1pPr>
              <a:defRPr/>
            </a:lvl1p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Rectangle 5"/>
          <p:cNvSpPr>
            <a:spLocks noGrp="1" noChangeArrowheads="1"/>
          </p:cNvSpPr>
          <p:nvPr>
            <p:ph type="sldNum" sz="quarter" idx="12"/>
          </p:nvPr>
        </p:nvSpPr>
        <p:spPr/>
        <p:txBody>
          <a:bodyPr/>
          <a:lstStyle>
            <a:lvl1pPr>
              <a:defRPr/>
            </a:lvl1pPr>
          </a:lstStyle>
          <a:p>
            <a:pPr>
              <a:defRPr/>
            </a:pPr>
            <a:fld id="{338DDF7D-D4E8-4C07-B9B8-0859D5005EA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3061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47E4EF2-78EF-4E07-BCDF-282F6561103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912EC58-96C5-4EA7-862A-2C380FBF76C9}"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10598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6"/>
            <a:ext cx="10363200" cy="1500187"/>
          </a:xfrm>
        </p:spPr>
        <p:txBody>
          <a:bodyPr anchor="b"/>
          <a:lstStyle>
            <a:lvl1pPr marL="0" indent="0">
              <a:buNone/>
              <a:defRPr sz="2000">
                <a:solidFill>
                  <a:schemeClr val="tx1">
                    <a:tint val="75000"/>
                  </a:schemeClr>
                </a:solidFill>
              </a:defRPr>
            </a:lvl1pPr>
            <a:lvl2pPr marL="457088" indent="0">
              <a:buNone/>
              <a:defRPr sz="1800">
                <a:solidFill>
                  <a:schemeClr val="tx1">
                    <a:tint val="75000"/>
                  </a:schemeClr>
                </a:solidFill>
              </a:defRPr>
            </a:lvl2pPr>
            <a:lvl3pPr marL="914174" indent="0">
              <a:buNone/>
              <a:defRPr sz="1600">
                <a:solidFill>
                  <a:schemeClr val="tx1">
                    <a:tint val="75000"/>
                  </a:schemeClr>
                </a:solidFill>
              </a:defRPr>
            </a:lvl3pPr>
            <a:lvl4pPr marL="1371261" indent="0">
              <a:buNone/>
              <a:defRPr sz="1400">
                <a:solidFill>
                  <a:schemeClr val="tx1">
                    <a:tint val="75000"/>
                  </a:schemeClr>
                </a:solidFill>
              </a:defRPr>
            </a:lvl4pPr>
            <a:lvl5pPr marL="1828348" indent="0">
              <a:buNone/>
              <a:defRPr sz="1400">
                <a:solidFill>
                  <a:schemeClr val="tx1">
                    <a:tint val="75000"/>
                  </a:schemeClr>
                </a:solidFill>
              </a:defRPr>
            </a:lvl5pPr>
            <a:lvl6pPr marL="2285434" indent="0">
              <a:buNone/>
              <a:defRPr sz="1400">
                <a:solidFill>
                  <a:schemeClr val="tx1">
                    <a:tint val="75000"/>
                  </a:schemeClr>
                </a:solidFill>
              </a:defRPr>
            </a:lvl6pPr>
            <a:lvl7pPr marL="2742522" indent="0">
              <a:buNone/>
              <a:defRPr sz="1400">
                <a:solidFill>
                  <a:schemeClr val="tx1">
                    <a:tint val="75000"/>
                  </a:schemeClr>
                </a:solidFill>
              </a:defRPr>
            </a:lvl7pPr>
            <a:lvl8pPr marL="3199609" indent="0">
              <a:buNone/>
              <a:defRPr sz="1400">
                <a:solidFill>
                  <a:schemeClr val="tx1">
                    <a:tint val="75000"/>
                  </a:schemeClr>
                </a:solidFill>
              </a:defRPr>
            </a:lvl8pPr>
            <a:lvl9pPr marL="3656696"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D39E9A3-32EE-4965-8238-112B61256BF4}"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7738A9-67C2-438E-8391-FEE43727778D}"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03199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13321" y="1765300"/>
            <a:ext cx="6309783" cy="4991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26303" y="1765300"/>
            <a:ext cx="6311900" cy="4991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282C34B-B0B3-46CE-98A5-533C414EA194}" type="datetime1">
              <a:rPr lang="en-US" smtClean="0">
                <a:solidFill>
                  <a:prstClr val="black">
                    <a:tint val="75000"/>
                  </a:prstClr>
                </a:solidFill>
              </a:rPr>
              <a:t>3/22/2022</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09BCE12-28E2-4CCE-B113-03C0EA7F376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807728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4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5"/>
            <a:ext cx="5386917" cy="639762"/>
          </a:xfrm>
        </p:spPr>
        <p:txBody>
          <a:bodyPr anchor="b"/>
          <a:lstStyle>
            <a:lvl1pPr marL="0" indent="0">
              <a:buNone/>
              <a:defRPr sz="2400" b="1"/>
            </a:lvl1pPr>
            <a:lvl2pPr marL="457088" indent="0">
              <a:buNone/>
              <a:defRPr sz="2000" b="1"/>
            </a:lvl2pPr>
            <a:lvl3pPr marL="914174" indent="0">
              <a:buNone/>
              <a:defRPr sz="1800" b="1"/>
            </a:lvl3pPr>
            <a:lvl4pPr marL="1371261" indent="0">
              <a:buNone/>
              <a:defRPr sz="1600" b="1"/>
            </a:lvl4pPr>
            <a:lvl5pPr marL="1828348" indent="0">
              <a:buNone/>
              <a:defRPr sz="1600" b="1"/>
            </a:lvl5pPr>
            <a:lvl6pPr marL="2285434" indent="0">
              <a:buNone/>
              <a:defRPr sz="1600" b="1"/>
            </a:lvl6pPr>
            <a:lvl7pPr marL="2742522" indent="0">
              <a:buNone/>
              <a:defRPr sz="1600" b="1"/>
            </a:lvl7pPr>
            <a:lvl8pPr marL="3199609" indent="0">
              <a:buNone/>
              <a:defRPr sz="1600" b="1"/>
            </a:lvl8pPr>
            <a:lvl9pPr marL="3656696"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7"/>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5"/>
            <a:ext cx="5389033" cy="639762"/>
          </a:xfrm>
        </p:spPr>
        <p:txBody>
          <a:bodyPr anchor="b"/>
          <a:lstStyle>
            <a:lvl1pPr marL="0" indent="0">
              <a:buNone/>
              <a:defRPr sz="2400" b="1"/>
            </a:lvl1pPr>
            <a:lvl2pPr marL="457088" indent="0">
              <a:buNone/>
              <a:defRPr sz="2000" b="1"/>
            </a:lvl2pPr>
            <a:lvl3pPr marL="914174" indent="0">
              <a:buNone/>
              <a:defRPr sz="1800" b="1"/>
            </a:lvl3pPr>
            <a:lvl4pPr marL="1371261" indent="0">
              <a:buNone/>
              <a:defRPr sz="1600" b="1"/>
            </a:lvl4pPr>
            <a:lvl5pPr marL="1828348" indent="0">
              <a:buNone/>
              <a:defRPr sz="1600" b="1"/>
            </a:lvl5pPr>
            <a:lvl6pPr marL="2285434" indent="0">
              <a:buNone/>
              <a:defRPr sz="1600" b="1"/>
            </a:lvl6pPr>
            <a:lvl7pPr marL="2742522" indent="0">
              <a:buNone/>
              <a:defRPr sz="1600" b="1"/>
            </a:lvl7pPr>
            <a:lvl8pPr marL="3199609" indent="0">
              <a:buNone/>
              <a:defRPr sz="1600" b="1"/>
            </a:lvl8pPr>
            <a:lvl9pPr marL="3656696"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7"/>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C715898-F700-45AB-8907-782D754CC1DD}" type="datetime1">
              <a:rPr lang="en-US" smtClean="0">
                <a:solidFill>
                  <a:prstClr val="black">
                    <a:tint val="75000"/>
                  </a:prstClr>
                </a:solidFill>
              </a:rPr>
              <a:t>3/22/2022</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645CC746-D462-4D0D-9679-4FDEB07FAC6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61346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D5CE5D7-7967-4745-B48C-B650457B6924}" type="datetime1">
              <a:rPr lang="en-US" smtClean="0">
                <a:solidFill>
                  <a:prstClr val="black">
                    <a:tint val="75000"/>
                  </a:prstClr>
                </a:solidFill>
              </a:rPr>
              <a:t>3/22/2022</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7EAFC83-9839-49BC-91FA-F9250D2DA9F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0142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FF942B4-8BD6-4077-AA77-5A0267D19988}" type="datetime1">
              <a:rPr lang="en-US" smtClean="0">
                <a:solidFill>
                  <a:prstClr val="black">
                    <a:tint val="75000"/>
                  </a:prstClr>
                </a:solidFill>
              </a:rPr>
              <a:t>3/22/2022</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04D8BA2-D423-4F52-89AB-163DA08AF53C}"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41386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2"/>
            <a:ext cx="4011084" cy="4691063"/>
          </a:xfrm>
        </p:spPr>
        <p:txBody>
          <a:bodyPr/>
          <a:lstStyle>
            <a:lvl1pPr marL="0" indent="0">
              <a:buNone/>
              <a:defRPr sz="1400"/>
            </a:lvl1pPr>
            <a:lvl2pPr marL="457088" indent="0">
              <a:buNone/>
              <a:defRPr sz="1200"/>
            </a:lvl2pPr>
            <a:lvl3pPr marL="914174" indent="0">
              <a:buNone/>
              <a:defRPr sz="1000"/>
            </a:lvl3pPr>
            <a:lvl4pPr marL="1371261" indent="0">
              <a:buNone/>
              <a:defRPr sz="900"/>
            </a:lvl4pPr>
            <a:lvl5pPr marL="1828348" indent="0">
              <a:buNone/>
              <a:defRPr sz="900"/>
            </a:lvl5pPr>
            <a:lvl6pPr marL="2285434" indent="0">
              <a:buNone/>
              <a:defRPr sz="900"/>
            </a:lvl6pPr>
            <a:lvl7pPr marL="2742522" indent="0">
              <a:buNone/>
              <a:defRPr sz="900"/>
            </a:lvl7pPr>
            <a:lvl8pPr marL="3199609" indent="0">
              <a:buNone/>
              <a:defRPr sz="900"/>
            </a:lvl8pPr>
            <a:lvl9pPr marL="3656696"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D049641-A1A9-4AA8-B173-6035B3296327}" type="datetime1">
              <a:rPr lang="en-US" smtClean="0">
                <a:solidFill>
                  <a:prstClr val="black">
                    <a:tint val="75000"/>
                  </a:prstClr>
                </a:solidFill>
              </a:rPr>
              <a:t>3/22/2022</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24E9404-3336-4479-B305-C83835AD09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381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9"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9" y="612775"/>
            <a:ext cx="7315200" cy="4114800"/>
          </a:xfrm>
        </p:spPr>
        <p:txBody>
          <a:bodyPr rtlCol="0">
            <a:normAutofit/>
          </a:bodyPr>
          <a:lstStyle>
            <a:lvl1pPr marL="0" indent="0">
              <a:buNone/>
              <a:defRPr sz="3200"/>
            </a:lvl1pPr>
            <a:lvl2pPr marL="457088" indent="0">
              <a:buNone/>
              <a:defRPr sz="2800"/>
            </a:lvl2pPr>
            <a:lvl3pPr marL="914174" indent="0">
              <a:buNone/>
              <a:defRPr sz="2400"/>
            </a:lvl3pPr>
            <a:lvl4pPr marL="1371261" indent="0">
              <a:buNone/>
              <a:defRPr sz="2000"/>
            </a:lvl4pPr>
            <a:lvl5pPr marL="1828348" indent="0">
              <a:buNone/>
              <a:defRPr sz="2000"/>
            </a:lvl5pPr>
            <a:lvl6pPr marL="2285434" indent="0">
              <a:buNone/>
              <a:defRPr sz="2000"/>
            </a:lvl6pPr>
            <a:lvl7pPr marL="2742522" indent="0">
              <a:buNone/>
              <a:defRPr sz="2000"/>
            </a:lvl7pPr>
            <a:lvl8pPr marL="3199609" indent="0">
              <a:buNone/>
              <a:defRPr sz="2000"/>
            </a:lvl8pPr>
            <a:lvl9pPr marL="3656696" indent="0">
              <a:buNone/>
              <a:defRPr sz="2000"/>
            </a:lvl9pPr>
          </a:lstStyle>
          <a:p>
            <a:pPr lvl="0"/>
            <a:endParaRPr lang="en-US" noProof="0" dirty="0"/>
          </a:p>
        </p:txBody>
      </p:sp>
      <p:sp>
        <p:nvSpPr>
          <p:cNvPr id="4" name="Text Placeholder 3"/>
          <p:cNvSpPr>
            <a:spLocks noGrp="1"/>
          </p:cNvSpPr>
          <p:nvPr>
            <p:ph type="body" sz="half" idx="2"/>
          </p:nvPr>
        </p:nvSpPr>
        <p:spPr>
          <a:xfrm>
            <a:off x="2389719" y="5367338"/>
            <a:ext cx="7315200" cy="804862"/>
          </a:xfrm>
        </p:spPr>
        <p:txBody>
          <a:bodyPr/>
          <a:lstStyle>
            <a:lvl1pPr marL="0" indent="0">
              <a:buNone/>
              <a:defRPr sz="1400"/>
            </a:lvl1pPr>
            <a:lvl2pPr marL="457088" indent="0">
              <a:buNone/>
              <a:defRPr sz="1200"/>
            </a:lvl2pPr>
            <a:lvl3pPr marL="914174" indent="0">
              <a:buNone/>
              <a:defRPr sz="1000"/>
            </a:lvl3pPr>
            <a:lvl4pPr marL="1371261" indent="0">
              <a:buNone/>
              <a:defRPr sz="900"/>
            </a:lvl4pPr>
            <a:lvl5pPr marL="1828348" indent="0">
              <a:buNone/>
              <a:defRPr sz="900"/>
            </a:lvl5pPr>
            <a:lvl6pPr marL="2285434" indent="0">
              <a:buNone/>
              <a:defRPr sz="900"/>
            </a:lvl6pPr>
            <a:lvl7pPr marL="2742522" indent="0">
              <a:buNone/>
              <a:defRPr sz="900"/>
            </a:lvl7pPr>
            <a:lvl8pPr marL="3199609" indent="0">
              <a:buNone/>
              <a:defRPr sz="900"/>
            </a:lvl8pPr>
            <a:lvl9pPr marL="3656696"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01E43B2-BDB8-49EA-A8B3-E7E813E89783}" type="datetime1">
              <a:rPr lang="en-US" smtClean="0">
                <a:solidFill>
                  <a:prstClr val="black">
                    <a:tint val="75000"/>
                  </a:prstClr>
                </a:solidFill>
              </a:rPr>
              <a:t>3/22/2022</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BF3EAD87-2707-45E4-A249-5325F8F97EF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76364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10237" y="274954"/>
            <a:ext cx="1097153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10237" y="1600778"/>
            <a:ext cx="10971532" cy="4525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7" tIns="45709" rIns="91417" bIns="4570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10234" y="6357038"/>
            <a:ext cx="2844739" cy="364206"/>
          </a:xfrm>
          <a:prstGeom prst="rect">
            <a:avLst/>
          </a:prstGeom>
        </p:spPr>
        <p:txBody>
          <a:bodyPr vert="horz" lIns="91417" tIns="45709" rIns="91417" bIns="45709" rtlCol="0" anchor="ctr"/>
          <a:lstStyle>
            <a:lvl1pPr algn="l" defTabSz="914174" fontAlgn="auto">
              <a:spcBef>
                <a:spcPts val="0"/>
              </a:spcBef>
              <a:spcAft>
                <a:spcPts val="0"/>
              </a:spcAft>
              <a:defRPr sz="1200">
                <a:solidFill>
                  <a:schemeClr val="tx1">
                    <a:tint val="75000"/>
                  </a:schemeClr>
                </a:solidFill>
                <a:latin typeface="+mn-lt"/>
                <a:cs typeface="+mn-cs"/>
              </a:defRPr>
            </a:lvl1pPr>
          </a:lstStyle>
          <a:p>
            <a:pPr>
              <a:defRPr/>
            </a:pPr>
            <a:fld id="{3C76547C-E908-4E78-B832-5988B514D03D}"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3"/>
          </p:nvPr>
        </p:nvSpPr>
        <p:spPr>
          <a:xfrm>
            <a:off x="4164800" y="6357038"/>
            <a:ext cx="3862400" cy="364206"/>
          </a:xfrm>
          <a:prstGeom prst="rect">
            <a:avLst/>
          </a:prstGeom>
        </p:spPr>
        <p:txBody>
          <a:bodyPr vert="horz" lIns="91417" tIns="45709" rIns="91417" bIns="45709" rtlCol="0" anchor="ctr"/>
          <a:lstStyle>
            <a:lvl1pPr algn="ctr" defTabSz="914174" fontAlgn="auto">
              <a:spcBef>
                <a:spcPts val="0"/>
              </a:spcBef>
              <a:spcAft>
                <a:spcPts val="0"/>
              </a:spcAft>
              <a:defRPr sz="1200">
                <a:solidFill>
                  <a:schemeClr val="tx1">
                    <a:tint val="75000"/>
                  </a:schemeClr>
                </a:solidFill>
                <a:latin typeface="+mn-lt"/>
                <a:cs typeface="+mn-cs"/>
              </a:defRPr>
            </a:lvl1p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027" y="6357038"/>
            <a:ext cx="2844739" cy="364206"/>
          </a:xfrm>
          <a:prstGeom prst="rect">
            <a:avLst/>
          </a:prstGeom>
        </p:spPr>
        <p:txBody>
          <a:bodyPr vert="horz" lIns="91417" tIns="45709" rIns="91417" bIns="45709" rtlCol="0" anchor="ctr"/>
          <a:lstStyle>
            <a:lvl1pPr algn="r" defTabSz="914174" fontAlgn="auto">
              <a:spcBef>
                <a:spcPts val="0"/>
              </a:spcBef>
              <a:spcAft>
                <a:spcPts val="0"/>
              </a:spcAft>
              <a:defRPr sz="1200">
                <a:solidFill>
                  <a:schemeClr val="tx1">
                    <a:tint val="75000"/>
                  </a:schemeClr>
                </a:solidFill>
                <a:latin typeface="+mn-lt"/>
                <a:cs typeface="+mn-cs"/>
              </a:defRPr>
            </a:lvl1pPr>
          </a:lstStyle>
          <a:p>
            <a:pPr>
              <a:defRPr/>
            </a:pPr>
            <a:fld id="{66F1635C-3BC9-476D-9E93-9FC8B6DB2E7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0519324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hf hdr="0"/>
  <p:txStyles>
    <p:titleStyle>
      <a:lvl1pPr algn="ctr" defTabSz="912882" rtl="0" eaLnBrk="0" fontAlgn="base" hangingPunct="0">
        <a:spcBef>
          <a:spcPct val="0"/>
        </a:spcBef>
        <a:spcAft>
          <a:spcPct val="0"/>
        </a:spcAft>
        <a:defRPr sz="4400" kern="1200">
          <a:solidFill>
            <a:schemeClr val="tx1"/>
          </a:solidFill>
          <a:latin typeface="+mj-lt"/>
          <a:ea typeface="+mj-ea"/>
          <a:cs typeface="+mj-cs"/>
        </a:defRPr>
      </a:lvl1pPr>
      <a:lvl2pPr algn="ctr" defTabSz="912882" rtl="0" eaLnBrk="0" fontAlgn="base" hangingPunct="0">
        <a:spcBef>
          <a:spcPct val="0"/>
        </a:spcBef>
        <a:spcAft>
          <a:spcPct val="0"/>
        </a:spcAft>
        <a:defRPr sz="4400">
          <a:solidFill>
            <a:schemeClr val="tx1"/>
          </a:solidFill>
          <a:latin typeface="Calibri" pitchFamily="34" charset="0"/>
        </a:defRPr>
      </a:lvl2pPr>
      <a:lvl3pPr algn="ctr" defTabSz="912882" rtl="0" eaLnBrk="0" fontAlgn="base" hangingPunct="0">
        <a:spcBef>
          <a:spcPct val="0"/>
        </a:spcBef>
        <a:spcAft>
          <a:spcPct val="0"/>
        </a:spcAft>
        <a:defRPr sz="4400">
          <a:solidFill>
            <a:schemeClr val="tx1"/>
          </a:solidFill>
          <a:latin typeface="Calibri" pitchFamily="34" charset="0"/>
        </a:defRPr>
      </a:lvl3pPr>
      <a:lvl4pPr algn="ctr" defTabSz="912882" rtl="0" eaLnBrk="0" fontAlgn="base" hangingPunct="0">
        <a:spcBef>
          <a:spcPct val="0"/>
        </a:spcBef>
        <a:spcAft>
          <a:spcPct val="0"/>
        </a:spcAft>
        <a:defRPr sz="4400">
          <a:solidFill>
            <a:schemeClr val="tx1"/>
          </a:solidFill>
          <a:latin typeface="Calibri" pitchFamily="34" charset="0"/>
        </a:defRPr>
      </a:lvl4pPr>
      <a:lvl5pPr algn="ctr" defTabSz="912882" rtl="0" eaLnBrk="0" fontAlgn="base" hangingPunct="0">
        <a:spcBef>
          <a:spcPct val="0"/>
        </a:spcBef>
        <a:spcAft>
          <a:spcPct val="0"/>
        </a:spcAft>
        <a:defRPr sz="4400">
          <a:solidFill>
            <a:schemeClr val="tx1"/>
          </a:solidFill>
          <a:latin typeface="Calibri" pitchFamily="34" charset="0"/>
        </a:defRPr>
      </a:lvl5pPr>
      <a:lvl6pPr marL="400777" algn="ctr" defTabSz="912882" rtl="0" fontAlgn="base">
        <a:spcBef>
          <a:spcPct val="0"/>
        </a:spcBef>
        <a:spcAft>
          <a:spcPct val="0"/>
        </a:spcAft>
        <a:defRPr sz="4400">
          <a:solidFill>
            <a:schemeClr val="tx1"/>
          </a:solidFill>
          <a:latin typeface="Calibri" pitchFamily="34" charset="0"/>
        </a:defRPr>
      </a:lvl6pPr>
      <a:lvl7pPr marL="801555" algn="ctr" defTabSz="912882" rtl="0" fontAlgn="base">
        <a:spcBef>
          <a:spcPct val="0"/>
        </a:spcBef>
        <a:spcAft>
          <a:spcPct val="0"/>
        </a:spcAft>
        <a:defRPr sz="4400">
          <a:solidFill>
            <a:schemeClr val="tx1"/>
          </a:solidFill>
          <a:latin typeface="Calibri" pitchFamily="34" charset="0"/>
        </a:defRPr>
      </a:lvl7pPr>
      <a:lvl8pPr marL="1202334" algn="ctr" defTabSz="912882" rtl="0" fontAlgn="base">
        <a:spcBef>
          <a:spcPct val="0"/>
        </a:spcBef>
        <a:spcAft>
          <a:spcPct val="0"/>
        </a:spcAft>
        <a:defRPr sz="4400">
          <a:solidFill>
            <a:schemeClr val="tx1"/>
          </a:solidFill>
          <a:latin typeface="Calibri" pitchFamily="34" charset="0"/>
        </a:defRPr>
      </a:lvl8pPr>
      <a:lvl9pPr marL="1603111" algn="ctr" defTabSz="912882" rtl="0" fontAlgn="base">
        <a:spcBef>
          <a:spcPct val="0"/>
        </a:spcBef>
        <a:spcAft>
          <a:spcPct val="0"/>
        </a:spcAft>
        <a:defRPr sz="4400">
          <a:solidFill>
            <a:schemeClr val="tx1"/>
          </a:solidFill>
          <a:latin typeface="Calibri" pitchFamily="34" charset="0"/>
        </a:defRPr>
      </a:lvl9pPr>
    </p:titleStyle>
    <p:bodyStyle>
      <a:lvl1pPr marL="342330" indent="-342330" algn="l" defTabSz="912882"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1717" indent="-285276" algn="l" defTabSz="912882"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2494" indent="-228221" algn="l" defTabSz="912882"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598936" indent="-228221" algn="l" defTabSz="912882"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6769" indent="-228221" algn="l" defTabSz="912882"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3978" indent="-228543" algn="l" defTabSz="91417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065" indent="-228543" algn="l" defTabSz="91417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152" indent="-228543" algn="l" defTabSz="91417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239" indent="-228543" algn="l" defTabSz="91417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174" rtl="0" eaLnBrk="1" latinLnBrk="0" hangingPunct="1">
        <a:defRPr sz="1800" kern="1200">
          <a:solidFill>
            <a:schemeClr val="tx1"/>
          </a:solidFill>
          <a:latin typeface="+mn-lt"/>
          <a:ea typeface="+mn-ea"/>
          <a:cs typeface="+mn-cs"/>
        </a:defRPr>
      </a:lvl1pPr>
      <a:lvl2pPr marL="457088" algn="l" defTabSz="914174" rtl="0" eaLnBrk="1" latinLnBrk="0" hangingPunct="1">
        <a:defRPr sz="1800" kern="1200">
          <a:solidFill>
            <a:schemeClr val="tx1"/>
          </a:solidFill>
          <a:latin typeface="+mn-lt"/>
          <a:ea typeface="+mn-ea"/>
          <a:cs typeface="+mn-cs"/>
        </a:defRPr>
      </a:lvl2pPr>
      <a:lvl3pPr marL="914174" algn="l" defTabSz="914174" rtl="0" eaLnBrk="1" latinLnBrk="0" hangingPunct="1">
        <a:defRPr sz="1800" kern="1200">
          <a:solidFill>
            <a:schemeClr val="tx1"/>
          </a:solidFill>
          <a:latin typeface="+mn-lt"/>
          <a:ea typeface="+mn-ea"/>
          <a:cs typeface="+mn-cs"/>
        </a:defRPr>
      </a:lvl3pPr>
      <a:lvl4pPr marL="1371261" algn="l" defTabSz="914174" rtl="0" eaLnBrk="1" latinLnBrk="0" hangingPunct="1">
        <a:defRPr sz="1800" kern="1200">
          <a:solidFill>
            <a:schemeClr val="tx1"/>
          </a:solidFill>
          <a:latin typeface="+mn-lt"/>
          <a:ea typeface="+mn-ea"/>
          <a:cs typeface="+mn-cs"/>
        </a:defRPr>
      </a:lvl4pPr>
      <a:lvl5pPr marL="1828348" algn="l" defTabSz="914174" rtl="0" eaLnBrk="1" latinLnBrk="0" hangingPunct="1">
        <a:defRPr sz="1800" kern="1200">
          <a:solidFill>
            <a:schemeClr val="tx1"/>
          </a:solidFill>
          <a:latin typeface="+mn-lt"/>
          <a:ea typeface="+mn-ea"/>
          <a:cs typeface="+mn-cs"/>
        </a:defRPr>
      </a:lvl5pPr>
      <a:lvl6pPr marL="2285434" algn="l" defTabSz="914174" rtl="0" eaLnBrk="1" latinLnBrk="0" hangingPunct="1">
        <a:defRPr sz="1800" kern="1200">
          <a:solidFill>
            <a:schemeClr val="tx1"/>
          </a:solidFill>
          <a:latin typeface="+mn-lt"/>
          <a:ea typeface="+mn-ea"/>
          <a:cs typeface="+mn-cs"/>
        </a:defRPr>
      </a:lvl6pPr>
      <a:lvl7pPr marL="2742522" algn="l" defTabSz="914174" rtl="0" eaLnBrk="1" latinLnBrk="0" hangingPunct="1">
        <a:defRPr sz="1800" kern="1200">
          <a:solidFill>
            <a:schemeClr val="tx1"/>
          </a:solidFill>
          <a:latin typeface="+mn-lt"/>
          <a:ea typeface="+mn-ea"/>
          <a:cs typeface="+mn-cs"/>
        </a:defRPr>
      </a:lvl7pPr>
      <a:lvl8pPr marL="3199609" algn="l" defTabSz="914174" rtl="0" eaLnBrk="1" latinLnBrk="0" hangingPunct="1">
        <a:defRPr sz="1800" kern="1200">
          <a:solidFill>
            <a:schemeClr val="tx1"/>
          </a:solidFill>
          <a:latin typeface="+mn-lt"/>
          <a:ea typeface="+mn-ea"/>
          <a:cs typeface="+mn-cs"/>
        </a:defRPr>
      </a:lvl8pPr>
      <a:lvl9pPr marL="3656696" algn="l" defTabSz="91417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93D14-C06E-4669-A0A9-1C2F4BA361D9}"/>
              </a:ext>
            </a:extLst>
          </p:cNvPr>
          <p:cNvSpPr>
            <a:spLocks noGrp="1"/>
          </p:cNvSpPr>
          <p:nvPr>
            <p:ph type="ctrTitle"/>
          </p:nvPr>
        </p:nvSpPr>
        <p:spPr>
          <a:xfrm>
            <a:off x="815546" y="963828"/>
            <a:ext cx="10462054" cy="2636626"/>
          </a:xfrm>
        </p:spPr>
        <p:txBody>
          <a:bodyPr>
            <a:normAutofit fontScale="90000"/>
          </a:bodyPr>
          <a:lstStyle/>
          <a:p>
            <a:r>
              <a:rPr lang="en-US" dirty="0"/>
              <a:t>TERMINOLOGIES AND CONCEPTS IN REPRODUCTIVE HEALTH, POLICIES STANDARDS AND GUIDELINES</a:t>
            </a:r>
            <a:br>
              <a:rPr lang="en-US" dirty="0"/>
            </a:br>
            <a:endParaRPr lang="x-none" b="1" i="1" dirty="0"/>
          </a:p>
        </p:txBody>
      </p:sp>
      <p:sp>
        <p:nvSpPr>
          <p:cNvPr id="3" name="Subtitle 2">
            <a:extLst>
              <a:ext uri="{FF2B5EF4-FFF2-40B4-BE49-F238E27FC236}">
                <a16:creationId xmlns:a16="http://schemas.microsoft.com/office/drawing/2014/main" id="{ED533A75-07C5-4E42-8B0E-93D85ED6D5C1}"/>
              </a:ext>
            </a:extLst>
          </p:cNvPr>
          <p:cNvSpPr>
            <a:spLocks noGrp="1"/>
          </p:cNvSpPr>
          <p:nvPr>
            <p:ph type="subTitle" idx="1"/>
          </p:nvPr>
        </p:nvSpPr>
        <p:spPr>
          <a:xfrm>
            <a:off x="1963271" y="3212757"/>
            <a:ext cx="8399932" cy="1789549"/>
          </a:xfrm>
        </p:spPr>
        <p:txBody>
          <a:bodyPr/>
          <a:lstStyle/>
          <a:p>
            <a:r>
              <a:rPr lang="en-US" b="1" dirty="0">
                <a:solidFill>
                  <a:srgbClr val="00B050"/>
                </a:solidFill>
              </a:rPr>
              <a:t>JOSEPH CHEGE KAMANGA</a:t>
            </a:r>
          </a:p>
          <a:p>
            <a:r>
              <a:rPr lang="en-US" b="1" dirty="0">
                <a:solidFill>
                  <a:srgbClr val="00B050"/>
                </a:solidFill>
              </a:rPr>
              <a:t> Lecturer</a:t>
            </a:r>
          </a:p>
          <a:p>
            <a:r>
              <a:rPr lang="en-US" b="1" dirty="0" err="1">
                <a:solidFill>
                  <a:srgbClr val="00B050"/>
                </a:solidFill>
              </a:rPr>
              <a:t>Voi</a:t>
            </a:r>
            <a:r>
              <a:rPr lang="en-US" b="1" dirty="0">
                <a:solidFill>
                  <a:srgbClr val="00B050"/>
                </a:solidFill>
              </a:rPr>
              <a:t> Campus</a:t>
            </a:r>
          </a:p>
          <a:p>
            <a:endParaRPr lang="en-US" b="1" dirty="0">
              <a:solidFill>
                <a:srgbClr val="00B050"/>
              </a:solidFill>
            </a:endParaRPr>
          </a:p>
          <a:p>
            <a:endParaRPr lang="x-none" b="1" dirty="0">
              <a:solidFill>
                <a:srgbClr val="00B050"/>
              </a:solidFill>
            </a:endParaRPr>
          </a:p>
        </p:txBody>
      </p:sp>
    </p:spTree>
    <p:extLst>
      <p:ext uri="{BB962C8B-B14F-4D97-AF65-F5344CB8AC3E}">
        <p14:creationId xmlns:p14="http://schemas.microsoft.com/office/powerpoint/2010/main" val="2561633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11566-BC51-4E7E-869F-44B6A53F09E8}"/>
              </a:ext>
            </a:extLst>
          </p:cNvPr>
          <p:cNvSpPr>
            <a:spLocks noGrp="1"/>
          </p:cNvSpPr>
          <p:nvPr>
            <p:ph type="title"/>
          </p:nvPr>
        </p:nvSpPr>
        <p:spPr>
          <a:xfrm>
            <a:off x="1137423" y="274954"/>
            <a:ext cx="10444345" cy="461026"/>
          </a:xfrm>
        </p:spPr>
        <p:txBody>
          <a:bodyPr/>
          <a:lstStyle/>
          <a:p>
            <a:br>
              <a:rPr lang="en-US" dirty="0"/>
            </a:br>
            <a:endParaRPr lang="x-none" dirty="0"/>
          </a:p>
        </p:txBody>
      </p:sp>
      <p:sp>
        <p:nvSpPr>
          <p:cNvPr id="3" name="Content Placeholder 2">
            <a:extLst>
              <a:ext uri="{FF2B5EF4-FFF2-40B4-BE49-F238E27FC236}">
                <a16:creationId xmlns:a16="http://schemas.microsoft.com/office/drawing/2014/main" id="{E51694CC-420F-4242-BCB0-856E6EB2E290}"/>
              </a:ext>
            </a:extLst>
          </p:cNvPr>
          <p:cNvSpPr>
            <a:spLocks noGrp="1"/>
          </p:cNvSpPr>
          <p:nvPr>
            <p:ph idx="1"/>
          </p:nvPr>
        </p:nvSpPr>
        <p:spPr>
          <a:xfrm>
            <a:off x="802888" y="535260"/>
            <a:ext cx="10778881" cy="5591454"/>
          </a:xfrm>
        </p:spPr>
        <p:txBody>
          <a:bodyPr>
            <a:normAutofit fontScale="92500"/>
          </a:bodyPr>
          <a:lstStyle/>
          <a:p>
            <a:pPr>
              <a:lnSpc>
                <a:spcPct val="200000"/>
              </a:lnSpc>
            </a:pPr>
            <a:r>
              <a:rPr lang="en-US" sz="2800" b="1" dirty="0"/>
              <a:t>Maternal mortality-</a:t>
            </a:r>
            <a:r>
              <a:rPr lang="en-US" sz="2800" dirty="0"/>
              <a:t>death of a woman who are pregnant or within 42 days of termination of pregnancy irrespective of the duration and the site of pregnancy from any cause related to or aggravated by the pregnancy or its management but not from accidental or incidental causes.</a:t>
            </a:r>
          </a:p>
          <a:p>
            <a:pPr>
              <a:lnSpc>
                <a:spcPct val="200000"/>
              </a:lnSpc>
            </a:pPr>
            <a:r>
              <a:rPr lang="en-US" sz="2800" b="1" dirty="0"/>
              <a:t>Maternal morbidity-</a:t>
            </a:r>
            <a:r>
              <a:rPr lang="en-US" sz="2800" dirty="0"/>
              <a:t>It</a:t>
            </a:r>
            <a:r>
              <a:rPr lang="en-US" sz="2800" b="1" dirty="0"/>
              <a:t> </a:t>
            </a:r>
            <a:r>
              <a:rPr lang="en-US" sz="2800" dirty="0"/>
              <a:t>is a state of illness, impairment or degradation of maternal health resulting or made worse from pregnancy</a:t>
            </a:r>
            <a:r>
              <a:rPr lang="en-US" sz="2400" dirty="0"/>
              <a:t>.</a:t>
            </a:r>
          </a:p>
          <a:p>
            <a:pPr>
              <a:lnSpc>
                <a:spcPct val="200000"/>
              </a:lnSpc>
            </a:pPr>
            <a:endParaRPr lang="en-US" sz="2400" dirty="0"/>
          </a:p>
          <a:p>
            <a:pPr>
              <a:lnSpc>
                <a:spcPct val="200000"/>
              </a:lnSpc>
            </a:pPr>
            <a:endParaRPr lang="en-US" sz="2400" dirty="0"/>
          </a:p>
          <a:p>
            <a:pPr>
              <a:lnSpc>
                <a:spcPct val="200000"/>
              </a:lnSpc>
            </a:pPr>
            <a:endParaRPr lang="en-US" sz="2800" dirty="0">
              <a:effectLst/>
              <a:ea typeface="Calibri" panose="020F0502020204030204" pitchFamily="34" charset="0"/>
            </a:endParaRPr>
          </a:p>
        </p:txBody>
      </p:sp>
    </p:spTree>
    <p:extLst>
      <p:ext uri="{BB962C8B-B14F-4D97-AF65-F5344CB8AC3E}">
        <p14:creationId xmlns:p14="http://schemas.microsoft.com/office/powerpoint/2010/main" val="4085588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D48B6-04A8-4504-9E94-AC7A3AE09F1C}"/>
              </a:ext>
            </a:extLst>
          </p:cNvPr>
          <p:cNvSpPr>
            <a:spLocks noGrp="1"/>
          </p:cNvSpPr>
          <p:nvPr>
            <p:ph type="title"/>
          </p:nvPr>
        </p:nvSpPr>
        <p:spPr>
          <a:xfrm>
            <a:off x="1210235" y="274954"/>
            <a:ext cx="10371534" cy="585658"/>
          </a:xfrm>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ADDITIONAL TERMS</a:t>
            </a:r>
            <a:br>
              <a:rPr lang="x-none" sz="4400" dirty="0">
                <a:effectLst/>
                <a:latin typeface="Calibri" panose="020F0502020204030204" pitchFamily="34" charset="0"/>
                <a:ea typeface="Calibri" panose="020F0502020204030204" pitchFamily="34" charset="0"/>
                <a:cs typeface="Times New Roman" panose="02020603050405020304" pitchFamily="18" charset="0"/>
              </a:rPr>
            </a:br>
            <a:endParaRPr lang="x-none" dirty="0"/>
          </a:p>
        </p:txBody>
      </p:sp>
      <p:sp>
        <p:nvSpPr>
          <p:cNvPr id="3" name="Content Placeholder 2">
            <a:extLst>
              <a:ext uri="{FF2B5EF4-FFF2-40B4-BE49-F238E27FC236}">
                <a16:creationId xmlns:a16="http://schemas.microsoft.com/office/drawing/2014/main" id="{1A867C47-BA89-446E-B2E5-101C7D3A0777}"/>
              </a:ext>
            </a:extLst>
          </p:cNvPr>
          <p:cNvSpPr>
            <a:spLocks noGrp="1"/>
          </p:cNvSpPr>
          <p:nvPr>
            <p:ph idx="1"/>
          </p:nvPr>
        </p:nvSpPr>
        <p:spPr>
          <a:xfrm>
            <a:off x="1210235" y="672354"/>
            <a:ext cx="10371533" cy="5454360"/>
          </a:xfrm>
        </p:spPr>
        <p:txBody>
          <a:bodyPr>
            <a:normAutofit lnSpcReduction="10000"/>
          </a:bodyPr>
          <a:lstStyle/>
          <a:p>
            <a:pPr algn="just">
              <a:lnSpc>
                <a:spcPct val="150000"/>
              </a:lnSpc>
              <a:spcAft>
                <a:spcPts val="0"/>
              </a:spcAft>
            </a:pPr>
            <a:r>
              <a:rPr lang="en-US" sz="2800" b="1" dirty="0" err="1">
                <a:latin typeface="Calibri" panose="020F0502020204030204" pitchFamily="34" charset="0"/>
                <a:ea typeface="Calibri" panose="020F0502020204030204" pitchFamily="34" charset="0"/>
                <a:cs typeface="Times New Roman" panose="02020603050405020304" pitchFamily="18" charset="0"/>
              </a:rPr>
              <a:t>Primigravida</a:t>
            </a:r>
            <a:r>
              <a:rPr lang="en-US" sz="2800" dirty="0">
                <a:latin typeface="Calibri" panose="020F0502020204030204" pitchFamily="34" charset="0"/>
                <a:ea typeface="Calibri" panose="020F0502020204030204" pitchFamily="34" charset="0"/>
                <a:cs typeface="Times New Roman" panose="02020603050405020304" pitchFamily="18" charset="0"/>
              </a:rPr>
              <a:t>- woman pregnant for the first time</a:t>
            </a:r>
          </a:p>
          <a:p>
            <a:pPr algn="just">
              <a:lnSpc>
                <a:spcPct val="150000"/>
              </a:lnSpc>
              <a:spcAft>
                <a:spcPts val="0"/>
              </a:spcAft>
            </a:pPr>
            <a:r>
              <a:rPr lang="en-US" sz="2800" b="1" dirty="0" err="1">
                <a:effectLst/>
                <a:latin typeface="Calibri" panose="020F0502020204030204" pitchFamily="34" charset="0"/>
                <a:ea typeface="Calibri" panose="020F0502020204030204" pitchFamily="34" charset="0"/>
                <a:cs typeface="Times New Roman" panose="02020603050405020304" pitchFamily="18" charset="0"/>
              </a:rPr>
              <a:t>Primipara</a:t>
            </a:r>
            <a:r>
              <a:rPr lang="en-US" sz="2800" dirty="0">
                <a:effectLst/>
                <a:latin typeface="Calibri" panose="020F0502020204030204" pitchFamily="34" charset="0"/>
                <a:ea typeface="Calibri" panose="020F0502020204030204" pitchFamily="34" charset="0"/>
                <a:cs typeface="Times New Roman" panose="02020603050405020304" pitchFamily="18" charset="0"/>
              </a:rPr>
              <a:t>-a woman who has given birth once</a:t>
            </a:r>
          </a:p>
          <a:p>
            <a:pPr algn="just">
              <a:lnSpc>
                <a:spcPct val="150000"/>
              </a:lnSpc>
              <a:spcAft>
                <a:spcPts val="0"/>
              </a:spcAft>
            </a:pPr>
            <a:r>
              <a:rPr lang="en-US" sz="2800" b="1" dirty="0">
                <a:latin typeface="Calibri" panose="020F0502020204030204" pitchFamily="34" charset="0"/>
                <a:ea typeface="Calibri" panose="020F0502020204030204" pitchFamily="34" charset="0"/>
                <a:cs typeface="Times New Roman" panose="02020603050405020304" pitchFamily="18" charset="0"/>
              </a:rPr>
              <a:t>Great grand multipara-</a:t>
            </a:r>
            <a:r>
              <a:rPr lang="en-US" sz="2800" dirty="0">
                <a:latin typeface="Calibri" panose="020F0502020204030204" pitchFamily="34" charset="0"/>
                <a:ea typeface="Calibri" panose="020F0502020204030204" pitchFamily="34" charset="0"/>
                <a:cs typeface="Times New Roman" panose="02020603050405020304" pitchFamily="18" charset="0"/>
              </a:rPr>
              <a:t>a</a:t>
            </a:r>
            <a:r>
              <a:rPr lang="en-US" sz="2800" b="1" dirty="0">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woman who has delivered seven or more infants at 24 weeks of gestation</a:t>
            </a:r>
          </a:p>
          <a:p>
            <a:pPr algn="just">
              <a:lnSpc>
                <a:spcPct val="150000"/>
              </a:lnSpc>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Preterm</a:t>
            </a:r>
            <a:r>
              <a:rPr lang="en-US" sz="2800" dirty="0">
                <a:effectLst/>
                <a:latin typeface="Calibri" panose="020F0502020204030204" pitchFamily="34" charset="0"/>
                <a:ea typeface="Calibri" panose="020F0502020204030204" pitchFamily="34" charset="0"/>
                <a:cs typeface="Times New Roman" panose="02020603050405020304" pitchFamily="18" charset="0"/>
              </a:rPr>
              <a:t>- Birth of a baby less than 37 weeks of gestation</a:t>
            </a:r>
          </a:p>
          <a:p>
            <a:pPr algn="just">
              <a:lnSpc>
                <a:spcPct val="150000"/>
              </a:lnSpc>
              <a:spcAft>
                <a:spcPts val="0"/>
              </a:spcAft>
            </a:pPr>
            <a:r>
              <a:rPr lang="en-US" sz="2800" b="1" dirty="0" err="1">
                <a:latin typeface="Calibri" panose="020F0502020204030204" pitchFamily="34" charset="0"/>
                <a:ea typeface="Calibri" panose="020F0502020204030204" pitchFamily="34" charset="0"/>
                <a:cs typeface="Times New Roman" panose="02020603050405020304" pitchFamily="18" charset="0"/>
              </a:rPr>
              <a:t>Fullterm</a:t>
            </a:r>
            <a:r>
              <a:rPr lang="en-US" sz="2800" dirty="0">
                <a:latin typeface="Calibri" panose="020F0502020204030204" pitchFamily="34" charset="0"/>
                <a:ea typeface="Calibri" panose="020F0502020204030204" pitchFamily="34" charset="0"/>
                <a:cs typeface="Times New Roman" panose="02020603050405020304" pitchFamily="18" charset="0"/>
              </a:rPr>
              <a:t>- Birth of a baby between 38-40 weeks gestation</a:t>
            </a:r>
          </a:p>
          <a:p>
            <a:pPr algn="just">
              <a:lnSpc>
                <a:spcPct val="150000"/>
              </a:lnSpc>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Late term- </a:t>
            </a:r>
            <a:r>
              <a:rPr lang="en-US" sz="2800" dirty="0">
                <a:effectLst/>
                <a:latin typeface="Calibri" panose="020F0502020204030204" pitchFamily="34" charset="0"/>
                <a:ea typeface="Calibri" panose="020F0502020204030204" pitchFamily="34" charset="0"/>
                <a:cs typeface="Times New Roman" panose="02020603050405020304" pitchFamily="18" charset="0"/>
              </a:rPr>
              <a:t>Birth of a baby between 41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wks</a:t>
            </a:r>
            <a:r>
              <a:rPr lang="en-US" sz="2800" dirty="0">
                <a:effectLst/>
                <a:latin typeface="Calibri" panose="020F0502020204030204" pitchFamily="34" charset="0"/>
                <a:ea typeface="Calibri" panose="020F0502020204030204" pitchFamily="34" charset="0"/>
                <a:cs typeface="Times New Roman" panose="02020603050405020304" pitchFamily="18" charset="0"/>
              </a:rPr>
              <a:t>- 41wks and 6 days</a:t>
            </a:r>
          </a:p>
          <a:p>
            <a:pPr algn="just">
              <a:lnSpc>
                <a:spcPct val="150000"/>
              </a:lnSpc>
              <a:spcAft>
                <a:spcPts val="0"/>
              </a:spcAft>
            </a:pPr>
            <a:r>
              <a:rPr lang="en-US" sz="2800" b="1" dirty="0">
                <a:latin typeface="Calibri" panose="020F0502020204030204" pitchFamily="34" charset="0"/>
                <a:ea typeface="Calibri" panose="020F0502020204030204" pitchFamily="34" charset="0"/>
                <a:cs typeface="Times New Roman" panose="02020603050405020304" pitchFamily="18" charset="0"/>
              </a:rPr>
              <a:t>Post term- </a:t>
            </a:r>
            <a:r>
              <a:rPr lang="en-US" sz="2800" dirty="0">
                <a:latin typeface="Calibri" panose="020F0502020204030204" pitchFamily="34" charset="0"/>
                <a:ea typeface="Calibri" panose="020F0502020204030204" pitchFamily="34" charset="0"/>
                <a:cs typeface="Times New Roman" panose="02020603050405020304" pitchFamily="18" charset="0"/>
              </a:rPr>
              <a:t>Birth of a baby after 42 weeks and beyond</a:t>
            </a:r>
            <a:endParaRPr lang="x-none"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Tree>
    <p:extLst>
      <p:ext uri="{BB962C8B-B14F-4D97-AF65-F5344CB8AC3E}">
        <p14:creationId xmlns:p14="http://schemas.microsoft.com/office/powerpoint/2010/main" val="2599608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B9BE1-74FB-452F-B8AB-FAA6DEE4938A}"/>
              </a:ext>
            </a:extLst>
          </p:cNvPr>
          <p:cNvSpPr>
            <a:spLocks noGrp="1"/>
          </p:cNvSpPr>
          <p:nvPr>
            <p:ph type="title"/>
          </p:nvPr>
        </p:nvSpPr>
        <p:spPr>
          <a:xfrm>
            <a:off x="1136821" y="274954"/>
            <a:ext cx="10444948" cy="451187"/>
          </a:xfrm>
        </p:spPr>
        <p:txBody>
          <a:bodyPr/>
          <a:lstStyle/>
          <a:p>
            <a:br>
              <a:rPr lang="x-none" sz="1800" dirty="0">
                <a:effectLst/>
                <a:latin typeface="Calibri" panose="020F0502020204030204" pitchFamily="34" charset="0"/>
                <a:ea typeface="Calibri" panose="020F0502020204030204" pitchFamily="34" charset="0"/>
                <a:cs typeface="Times New Roman" panose="02020603050405020304" pitchFamily="18" charset="0"/>
              </a:rPr>
            </a:br>
            <a:endParaRPr lang="x-none" dirty="0">
              <a:latin typeface="+mn-lt"/>
            </a:endParaRPr>
          </a:p>
        </p:txBody>
      </p:sp>
      <p:sp>
        <p:nvSpPr>
          <p:cNvPr id="3" name="Content Placeholder 2">
            <a:extLst>
              <a:ext uri="{FF2B5EF4-FFF2-40B4-BE49-F238E27FC236}">
                <a16:creationId xmlns:a16="http://schemas.microsoft.com/office/drawing/2014/main" id="{074DDD63-C830-4236-B986-693312D1E9CD}"/>
              </a:ext>
            </a:extLst>
          </p:cNvPr>
          <p:cNvSpPr>
            <a:spLocks noGrp="1"/>
          </p:cNvSpPr>
          <p:nvPr>
            <p:ph idx="1"/>
          </p:nvPr>
        </p:nvSpPr>
        <p:spPr>
          <a:xfrm>
            <a:off x="1136821" y="726141"/>
            <a:ext cx="10444947" cy="5400573"/>
          </a:xfrm>
        </p:spPr>
        <p:txBody>
          <a:bodyPr/>
          <a:lstStyle/>
          <a:p>
            <a:pPr marL="0" indent="0" algn="just">
              <a:lnSpc>
                <a:spcPct val="150000"/>
              </a:lnSpc>
              <a:spcAft>
                <a:spcPts val="800"/>
              </a:spcAft>
              <a:buNone/>
            </a:pP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b="1" dirty="0"/>
              <a:t>First trimester-</a:t>
            </a:r>
            <a:r>
              <a:rPr lang="en-US" dirty="0"/>
              <a:t>period</a:t>
            </a:r>
            <a:r>
              <a:rPr lang="en-US" b="1" dirty="0"/>
              <a:t> </a:t>
            </a:r>
            <a:r>
              <a:rPr lang="en-US" dirty="0"/>
              <a:t>from 1 week to 12 weeks gestation</a:t>
            </a:r>
          </a:p>
          <a:p>
            <a:r>
              <a:rPr lang="en-US" b="1" dirty="0"/>
              <a:t>Second trimester- </a:t>
            </a:r>
            <a:r>
              <a:rPr lang="en-US" dirty="0"/>
              <a:t>period from 13 weeks to 28 weeks gestation</a:t>
            </a:r>
          </a:p>
          <a:p>
            <a:r>
              <a:rPr lang="en-US" b="1" dirty="0"/>
              <a:t>Third trimester- </a:t>
            </a:r>
            <a:r>
              <a:rPr lang="en-US" dirty="0"/>
              <a:t>period from 29 weeks to 40 weeks of pregnancy</a:t>
            </a:r>
          </a:p>
          <a:p>
            <a:r>
              <a:rPr lang="en-US" b="1" dirty="0"/>
              <a:t>Still birth- </a:t>
            </a:r>
            <a:r>
              <a:rPr lang="en-US" dirty="0"/>
              <a:t>A baby delivered with no signs of life after 24 weeks of pregnancy{can be fresh stillbirth(FSB) or macerated stillbirth(MSB)}</a:t>
            </a:r>
          </a:p>
        </p:txBody>
      </p:sp>
    </p:spTree>
    <p:extLst>
      <p:ext uri="{BB962C8B-B14F-4D97-AF65-F5344CB8AC3E}">
        <p14:creationId xmlns:p14="http://schemas.microsoft.com/office/powerpoint/2010/main" val="182777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1FA09-BFBC-438A-B0C4-73C4204BCE7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17B103-2CA9-4F1F-BA3E-D2875A9BFF5E}"/>
              </a:ext>
            </a:extLst>
          </p:cNvPr>
          <p:cNvSpPr>
            <a:spLocks noGrp="1"/>
          </p:cNvSpPr>
          <p:nvPr>
            <p:ph idx="1"/>
          </p:nvPr>
        </p:nvSpPr>
        <p:spPr/>
        <p:txBody>
          <a:bodyPr/>
          <a:lstStyle/>
          <a:p>
            <a:r>
              <a:rPr lang="en-US" b="1" dirty="0"/>
              <a:t>Menarche</a:t>
            </a:r>
            <a:r>
              <a:rPr lang="en-US" dirty="0"/>
              <a:t>- First occurrence of menstruation</a:t>
            </a:r>
          </a:p>
          <a:p>
            <a:r>
              <a:rPr lang="en-US" b="1" dirty="0"/>
              <a:t>Quickening</a:t>
            </a:r>
            <a:r>
              <a:rPr lang="en-US" dirty="0"/>
              <a:t> – First feeling of </a:t>
            </a:r>
            <a:r>
              <a:rPr lang="en-US" dirty="0" err="1"/>
              <a:t>foetal</a:t>
            </a:r>
            <a:r>
              <a:rPr lang="en-US" dirty="0"/>
              <a:t> movement by the mother around 22</a:t>
            </a:r>
            <a:r>
              <a:rPr lang="en-US" baseline="30000" dirty="0"/>
              <a:t>nd</a:t>
            </a:r>
            <a:r>
              <a:rPr lang="en-US" dirty="0"/>
              <a:t> week</a:t>
            </a:r>
          </a:p>
          <a:p>
            <a:r>
              <a:rPr lang="en-US" b="1" dirty="0"/>
              <a:t>Lactation</a:t>
            </a:r>
            <a:r>
              <a:rPr lang="en-US" dirty="0"/>
              <a:t>- Production of breastmilk</a:t>
            </a:r>
          </a:p>
          <a:p>
            <a:r>
              <a:rPr lang="en-US" b="1" dirty="0"/>
              <a:t>Striae gravidarum- </a:t>
            </a:r>
            <a:r>
              <a:rPr lang="en-US" dirty="0"/>
              <a:t>Stretch marks</a:t>
            </a:r>
          </a:p>
          <a:p>
            <a:r>
              <a:rPr lang="en-US" b="1" dirty="0"/>
              <a:t>Puerperium</a:t>
            </a:r>
            <a:r>
              <a:rPr lang="en-US" dirty="0"/>
              <a:t>- A period of 6-8 weeks after delivery or abortion when the reproductive organs return to their pre-gravid state</a:t>
            </a:r>
          </a:p>
          <a:p>
            <a:endParaRPr lang="en-US" dirty="0"/>
          </a:p>
        </p:txBody>
      </p:sp>
      <p:sp>
        <p:nvSpPr>
          <p:cNvPr id="4" name="Date Placeholder 3">
            <a:extLst>
              <a:ext uri="{FF2B5EF4-FFF2-40B4-BE49-F238E27FC236}">
                <a16:creationId xmlns:a16="http://schemas.microsoft.com/office/drawing/2014/main" id="{CA3C73F5-9A7D-4C92-AF8C-6EC0E5CEA3C9}"/>
              </a:ext>
            </a:extLst>
          </p:cNvPr>
          <p:cNvSpPr>
            <a:spLocks noGrp="1"/>
          </p:cNvSpPr>
          <p:nvPr>
            <p:ph type="dt" sz="half" idx="10"/>
          </p:nvPr>
        </p:nvSpPr>
        <p:spPr/>
        <p:txBody>
          <a:bodyPr/>
          <a:lstStyle/>
          <a:p>
            <a:pPr>
              <a:defRPr/>
            </a:pPr>
            <a:fld id="{F47E4EF2-78EF-4E07-BCDF-282F6561103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id="{1091AA1E-D9F0-4CEA-B838-C6219E8A4ADE}"/>
              </a:ext>
            </a:extLst>
          </p:cNvPr>
          <p:cNvSpPr>
            <a:spLocks noGrp="1"/>
          </p:cNvSpPr>
          <p:nvPr>
            <p:ph type="ftr" sz="quarter" idx="11"/>
          </p:nvPr>
        </p:nvSpPr>
        <p:spPr/>
        <p:txBody>
          <a:body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id="{9831B337-5591-48FC-9DAE-1D76B1D4DF10}"/>
              </a:ext>
            </a:extLst>
          </p:cNvPr>
          <p:cNvSpPr>
            <a:spLocks noGrp="1"/>
          </p:cNvSpPr>
          <p:nvPr>
            <p:ph type="sldNum" sz="quarter" idx="12"/>
          </p:nvPr>
        </p:nvSpPr>
        <p:spPr/>
        <p:txBody>
          <a:bodyPr/>
          <a:lstStyle/>
          <a:p>
            <a:pPr>
              <a:defRPr/>
            </a:pPr>
            <a:fld id="{D912EC58-96C5-4EA7-862A-2C380FBF76C9}" type="slidenum">
              <a:rPr lang="en-US" smtClean="0">
                <a:solidFill>
                  <a:prstClr val="black">
                    <a:tint val="75000"/>
                  </a:prstClr>
                </a:solidFill>
              </a:rPr>
              <a:pPr>
                <a:defRPr/>
              </a:pPr>
              <a:t>13</a:t>
            </a:fld>
            <a:endParaRPr lang="en-US" dirty="0">
              <a:solidFill>
                <a:prstClr val="black">
                  <a:tint val="75000"/>
                </a:prstClr>
              </a:solidFill>
            </a:endParaRPr>
          </a:p>
        </p:txBody>
      </p:sp>
    </p:spTree>
    <p:extLst>
      <p:ext uri="{BB962C8B-B14F-4D97-AF65-F5344CB8AC3E}">
        <p14:creationId xmlns:p14="http://schemas.microsoft.com/office/powerpoint/2010/main" val="3276592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0517" y="274954"/>
            <a:ext cx="10511252" cy="706353"/>
          </a:xfrm>
        </p:spPr>
        <p:txBody>
          <a:bodyPr/>
          <a:lstStyle/>
          <a:p>
            <a:r>
              <a:rPr lang="en-US" dirty="0"/>
              <a:t>REPRODUCTIVE HEALTH POLICIES</a:t>
            </a:r>
          </a:p>
        </p:txBody>
      </p:sp>
      <p:sp>
        <p:nvSpPr>
          <p:cNvPr id="3" name="Content Placeholder 2"/>
          <p:cNvSpPr>
            <a:spLocks noGrp="1"/>
          </p:cNvSpPr>
          <p:nvPr>
            <p:ph idx="1"/>
          </p:nvPr>
        </p:nvSpPr>
        <p:spPr>
          <a:xfrm>
            <a:off x="1070517" y="981308"/>
            <a:ext cx="10511252" cy="5145406"/>
          </a:xfrm>
        </p:spPr>
        <p:txBody>
          <a:bodyPr/>
          <a:lstStyle/>
          <a:p>
            <a:pPr marL="0" indent="0">
              <a:buNone/>
            </a:pPr>
            <a:r>
              <a:rPr lang="en-US" dirty="0"/>
              <a:t>A policy is an official statement issued by the government a company or a non-governmental organization(NGO) to guide the workers on what to do. It focuses on the course of action decided by the government. The international conference on population and development(ICPD) held in Cairo, Egypt in 1994 called for development of comprehensive RH policies.</a:t>
            </a:r>
          </a:p>
          <a:p>
            <a:pPr marL="0" indent="0">
              <a:buNone/>
            </a:pPr>
            <a:r>
              <a:rPr lang="en-US" dirty="0"/>
              <a:t>Reproductive health policies include:</a:t>
            </a:r>
          </a:p>
          <a:p>
            <a:r>
              <a:rPr lang="en-US" dirty="0"/>
              <a:t>Reproductive health policy 2017-United Nations</a:t>
            </a:r>
          </a:p>
          <a:p>
            <a:r>
              <a:rPr lang="en-US" dirty="0"/>
              <a:t>National reproductive health policy(2007)-Kenya</a:t>
            </a:r>
          </a:p>
          <a:p>
            <a:pPr marL="0" indent="0">
              <a:buNone/>
            </a:pPr>
            <a:r>
              <a:rPr lang="en-US" dirty="0"/>
              <a:t> </a:t>
            </a:r>
          </a:p>
        </p:txBody>
      </p:sp>
      <p:sp>
        <p:nvSpPr>
          <p:cNvPr id="4" name="Date Placeholder 3"/>
          <p:cNvSpPr>
            <a:spLocks noGrp="1"/>
          </p:cNvSpPr>
          <p:nvPr>
            <p:ph type="dt" sz="half" idx="10"/>
          </p:nvPr>
        </p:nvSpPr>
        <p:spPr/>
        <p:txBody>
          <a:bodyPr/>
          <a:lstStyle/>
          <a:p>
            <a:pPr>
              <a:defRPr/>
            </a:pPr>
            <a:fld id="{F47E4EF2-78EF-4E07-BCDF-282F6561103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912EC58-96C5-4EA7-862A-2C380FBF76C9}" type="slidenum">
              <a:rPr lang="en-US" smtClean="0">
                <a:solidFill>
                  <a:prstClr val="black">
                    <a:tint val="75000"/>
                  </a:prstClr>
                </a:solidFill>
              </a:rPr>
              <a:pPr>
                <a:defRPr/>
              </a:pPr>
              <a:t>14</a:t>
            </a:fld>
            <a:endParaRPr lang="en-US" dirty="0">
              <a:solidFill>
                <a:prstClr val="black">
                  <a:tint val="75000"/>
                </a:prstClr>
              </a:solidFill>
            </a:endParaRPr>
          </a:p>
        </p:txBody>
      </p:sp>
    </p:spTree>
    <p:extLst>
      <p:ext uri="{BB962C8B-B14F-4D97-AF65-F5344CB8AC3E}">
        <p14:creationId xmlns:p14="http://schemas.microsoft.com/office/powerpoint/2010/main" val="1526617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3867B-3B2B-426E-ABB7-6DF364CB3535}"/>
              </a:ext>
            </a:extLst>
          </p:cNvPr>
          <p:cNvSpPr>
            <a:spLocks noGrp="1"/>
          </p:cNvSpPr>
          <p:nvPr>
            <p:ph type="title"/>
          </p:nvPr>
        </p:nvSpPr>
        <p:spPr>
          <a:xfrm>
            <a:off x="892097" y="274954"/>
            <a:ext cx="10689671" cy="461026"/>
          </a:xfrm>
        </p:spPr>
        <p:txBody>
          <a:bodyPr/>
          <a:lstStyle/>
          <a:p>
            <a:endParaRPr lang="x-none" dirty="0"/>
          </a:p>
        </p:txBody>
      </p:sp>
      <p:sp>
        <p:nvSpPr>
          <p:cNvPr id="3" name="Content Placeholder 2">
            <a:extLst>
              <a:ext uri="{FF2B5EF4-FFF2-40B4-BE49-F238E27FC236}">
                <a16:creationId xmlns:a16="http://schemas.microsoft.com/office/drawing/2014/main" id="{40329667-65F3-4E3B-A3D1-FE9541BB5672}"/>
              </a:ext>
            </a:extLst>
          </p:cNvPr>
          <p:cNvSpPr>
            <a:spLocks noGrp="1"/>
          </p:cNvSpPr>
          <p:nvPr>
            <p:ph idx="1"/>
          </p:nvPr>
        </p:nvSpPr>
        <p:spPr>
          <a:xfrm>
            <a:off x="1137423" y="981308"/>
            <a:ext cx="10444345" cy="5145406"/>
          </a:xfrm>
        </p:spPr>
        <p:txBody>
          <a:bodyPr>
            <a:normAutofit lnSpcReduction="10000"/>
          </a:bodyPr>
          <a:lstStyle/>
          <a:p>
            <a:pPr algn="just">
              <a:lnSpc>
                <a:spcPct val="150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National adolescent sexual and reproductive health policy in Kenya-2018</a:t>
            </a:r>
          </a:p>
          <a:p>
            <a:pPr algn="just">
              <a:lnSpc>
                <a:spcPct val="150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Policy for reproductive rights, sexual and reproductive health framework</a:t>
            </a:r>
          </a:p>
          <a:p>
            <a:pPr algn="just">
              <a:lnSpc>
                <a:spcPct val="150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Kenya Health policy 2014-2013, Kenya vision 2030</a:t>
            </a:r>
          </a:p>
          <a:p>
            <a:pPr algn="just">
              <a:lnSpc>
                <a:spcPct val="150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In the Nairobi ICPD summit held from 12</a:t>
            </a:r>
            <a:r>
              <a:rPr lang="en-US" sz="2800" baseline="30000" dirty="0">
                <a:latin typeface="Calibri" panose="020F0502020204030204" pitchFamily="34" charset="0"/>
                <a:ea typeface="Calibri" panose="020F0502020204030204" pitchFamily="34" charset="0"/>
                <a:cs typeface="Times New Roman" panose="02020603050405020304" pitchFamily="18" charset="0"/>
              </a:rPr>
              <a:t>th</a:t>
            </a:r>
            <a:r>
              <a:rPr lang="en-US" sz="2800" dirty="0">
                <a:latin typeface="Calibri" panose="020F0502020204030204" pitchFamily="34" charset="0"/>
                <a:ea typeface="Calibri" panose="020F0502020204030204" pitchFamily="34" charset="0"/>
                <a:cs typeface="Times New Roman" panose="02020603050405020304" pitchFamily="18" charset="0"/>
              </a:rPr>
              <a:t>-14</a:t>
            </a:r>
            <a:r>
              <a:rPr lang="en-US" sz="2800" baseline="30000" dirty="0">
                <a:latin typeface="Calibri" panose="020F0502020204030204" pitchFamily="34" charset="0"/>
                <a:ea typeface="Calibri" panose="020F0502020204030204" pitchFamily="34" charset="0"/>
                <a:cs typeface="Times New Roman" panose="02020603050405020304" pitchFamily="18" charset="0"/>
              </a:rPr>
              <a:t>th</a:t>
            </a:r>
            <a:r>
              <a:rPr lang="en-US" sz="2800" dirty="0">
                <a:latin typeface="Calibri" panose="020F0502020204030204" pitchFamily="34" charset="0"/>
                <a:ea typeface="Calibri" panose="020F0502020204030204" pitchFamily="34" charset="0"/>
                <a:cs typeface="Times New Roman" panose="02020603050405020304" pitchFamily="18" charset="0"/>
              </a:rPr>
              <a:t> November 2019 came up with </a:t>
            </a:r>
            <a:r>
              <a:rPr lang="en-US" sz="2800" i="1" dirty="0">
                <a:latin typeface="Calibri" panose="020F0502020204030204" pitchFamily="34" charset="0"/>
                <a:ea typeface="Calibri" panose="020F0502020204030204" pitchFamily="34" charset="0"/>
                <a:cs typeface="Times New Roman" panose="02020603050405020304" pitchFamily="18" charset="0"/>
              </a:rPr>
              <a:t>Nairobi statement on ICPD25</a:t>
            </a:r>
          </a:p>
          <a:p>
            <a:pPr algn="just">
              <a:lnSpc>
                <a:spcPct val="150000"/>
              </a:lnSpc>
              <a:spcAft>
                <a:spcPts val="800"/>
              </a:spcAft>
            </a:pPr>
            <a:endParaRPr lang="x-none"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Tree>
    <p:extLst>
      <p:ext uri="{BB962C8B-B14F-4D97-AF65-F5344CB8AC3E}">
        <p14:creationId xmlns:p14="http://schemas.microsoft.com/office/powerpoint/2010/main" val="3377323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234" y="274954"/>
            <a:ext cx="10971535" cy="587542"/>
          </a:xfrm>
        </p:spPr>
        <p:txBody>
          <a:bodyPr/>
          <a:lstStyle/>
          <a:p>
            <a:r>
              <a:rPr lang="en-US" dirty="0"/>
              <a:t>REPRODUCTIVE HEALTH STANDARDS</a:t>
            </a:r>
          </a:p>
        </p:txBody>
      </p:sp>
      <p:sp>
        <p:nvSpPr>
          <p:cNvPr id="3" name="Content Placeholder 2"/>
          <p:cNvSpPr>
            <a:spLocks noGrp="1"/>
          </p:cNvSpPr>
          <p:nvPr>
            <p:ph idx="1"/>
          </p:nvPr>
        </p:nvSpPr>
        <p:spPr>
          <a:xfrm>
            <a:off x="981307" y="862496"/>
            <a:ext cx="10600461" cy="5264218"/>
          </a:xfrm>
        </p:spPr>
        <p:txBody>
          <a:bodyPr/>
          <a:lstStyle/>
          <a:p>
            <a:pPr marL="0" indent="0">
              <a:buNone/>
            </a:pPr>
            <a:r>
              <a:rPr lang="en-US" dirty="0"/>
              <a:t> A </a:t>
            </a:r>
            <a:r>
              <a:rPr lang="en-US" b="1" dirty="0"/>
              <a:t>standard</a:t>
            </a:r>
            <a:r>
              <a:rPr lang="en-US" dirty="0"/>
              <a:t> is a level of quality or achievement, especially a level that is thought to be acceptable. (Collins dictionary.com)</a:t>
            </a:r>
          </a:p>
          <a:p>
            <a:pPr marL="514350" lvl="0" indent="-514350">
              <a:buFont typeface="+mj-lt"/>
              <a:buAutoNum type="arabicPeriod"/>
            </a:pPr>
            <a:r>
              <a:rPr lang="en-US" dirty="0"/>
              <a:t>The maternal care should be offered by a skilled health personnel like medical practitioners, clinical officers, nurses and community health workers</a:t>
            </a:r>
          </a:p>
          <a:p>
            <a:pPr marL="514350" lvl="0" indent="-514350">
              <a:buFont typeface="+mj-lt"/>
              <a:buAutoNum type="arabicPeriod"/>
            </a:pPr>
            <a:r>
              <a:rPr lang="en-US" dirty="0"/>
              <a:t>Every public hospital under county or national government should offer antenatal care and delivery services</a:t>
            </a:r>
          </a:p>
          <a:p>
            <a:pPr marL="514350" indent="-514350">
              <a:buFont typeface="+mj-lt"/>
              <a:buAutoNum type="arabicPeriod"/>
            </a:pPr>
            <a:r>
              <a:rPr lang="en-US" dirty="0"/>
              <a:t>Access to information and treatment of HIV/AIDS to pregnant woman as stipulated in the HIV/AIDS prevention</a:t>
            </a:r>
          </a:p>
          <a:p>
            <a:pPr marL="514350" lvl="0" indent="-514350">
              <a:buFont typeface="+mj-lt"/>
              <a:buAutoNum type="arabicPeriod"/>
            </a:pPr>
            <a:endParaRPr lang="en-US" dirty="0"/>
          </a:p>
          <a:p>
            <a:endParaRPr lang="en-US" dirty="0"/>
          </a:p>
        </p:txBody>
      </p:sp>
      <p:sp>
        <p:nvSpPr>
          <p:cNvPr id="4" name="Date Placeholder 3"/>
          <p:cNvSpPr>
            <a:spLocks noGrp="1"/>
          </p:cNvSpPr>
          <p:nvPr>
            <p:ph type="dt" sz="half" idx="10"/>
          </p:nvPr>
        </p:nvSpPr>
        <p:spPr/>
        <p:txBody>
          <a:bodyPr/>
          <a:lstStyle/>
          <a:p>
            <a:pPr>
              <a:defRPr/>
            </a:pPr>
            <a:fld id="{F47E4EF2-78EF-4E07-BCDF-282F6561103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912EC58-96C5-4EA7-862A-2C380FBF76C9}" type="slidenum">
              <a:rPr lang="en-US" smtClean="0">
                <a:solidFill>
                  <a:prstClr val="black">
                    <a:tint val="75000"/>
                  </a:prstClr>
                </a:solidFill>
              </a:rPr>
              <a:pPr>
                <a:defRPr/>
              </a:pPr>
              <a:t>16</a:t>
            </a:fld>
            <a:endParaRPr lang="en-US" dirty="0">
              <a:solidFill>
                <a:prstClr val="black">
                  <a:tint val="75000"/>
                </a:prstClr>
              </a:solidFill>
            </a:endParaRPr>
          </a:p>
        </p:txBody>
      </p:sp>
    </p:spTree>
    <p:extLst>
      <p:ext uri="{BB962C8B-B14F-4D97-AF65-F5344CB8AC3E}">
        <p14:creationId xmlns:p14="http://schemas.microsoft.com/office/powerpoint/2010/main" val="3256860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2819" y="274954"/>
            <a:ext cx="10488949" cy="527934"/>
          </a:xfrm>
        </p:spPr>
        <p:txBody>
          <a:bodyPr/>
          <a:lstStyle/>
          <a:p>
            <a:endParaRPr lang="en-US" dirty="0"/>
          </a:p>
        </p:txBody>
      </p:sp>
      <p:sp>
        <p:nvSpPr>
          <p:cNvPr id="3" name="Content Placeholder 2"/>
          <p:cNvSpPr>
            <a:spLocks noGrp="1"/>
          </p:cNvSpPr>
          <p:nvPr>
            <p:ph idx="1"/>
          </p:nvPr>
        </p:nvSpPr>
        <p:spPr>
          <a:xfrm>
            <a:off x="1092819" y="802888"/>
            <a:ext cx="10488950" cy="5323826"/>
          </a:xfrm>
        </p:spPr>
        <p:txBody>
          <a:bodyPr/>
          <a:lstStyle/>
          <a:p>
            <a:pPr marL="0" lvl="0" indent="0">
              <a:buNone/>
            </a:pPr>
            <a:r>
              <a:rPr lang="en-US" dirty="0"/>
              <a:t>5. Maternal and child health services should be operated in an environment with adequate medical facilities</a:t>
            </a:r>
          </a:p>
          <a:p>
            <a:pPr marL="0" lvl="0" indent="0">
              <a:buNone/>
            </a:pPr>
            <a:r>
              <a:rPr lang="en-US" dirty="0"/>
              <a:t>6. There should be a level five hospital to offer referral services with adequate and well-equipped ambulances to handle child birth emergencies and intensive care patients</a:t>
            </a:r>
          </a:p>
          <a:p>
            <a:pPr marL="0" lvl="0" indent="0">
              <a:buNone/>
            </a:pPr>
            <a:r>
              <a:rPr lang="en-US" dirty="0"/>
              <a:t>7. All persons should get emergency medical treatment in whatever circumstances even when they are unable to pay</a:t>
            </a:r>
          </a:p>
          <a:p>
            <a:pPr marL="0" lvl="0" indent="0">
              <a:buNone/>
            </a:pPr>
            <a:r>
              <a:rPr lang="en-US" dirty="0"/>
              <a:t>8. A pregnancy can be terminated by a trained health professional if the continued pregnancy can endanger the mother’s health</a:t>
            </a:r>
          </a:p>
          <a:p>
            <a:pPr marL="0" indent="0">
              <a:buNone/>
            </a:pPr>
            <a:endParaRPr lang="en-US" dirty="0"/>
          </a:p>
        </p:txBody>
      </p:sp>
      <p:sp>
        <p:nvSpPr>
          <p:cNvPr id="4" name="Date Placeholder 3"/>
          <p:cNvSpPr>
            <a:spLocks noGrp="1"/>
          </p:cNvSpPr>
          <p:nvPr>
            <p:ph type="dt" sz="half" idx="10"/>
          </p:nvPr>
        </p:nvSpPr>
        <p:spPr/>
        <p:txBody>
          <a:bodyPr/>
          <a:lstStyle/>
          <a:p>
            <a:pPr>
              <a:defRPr/>
            </a:pPr>
            <a:fld id="{F47E4EF2-78EF-4E07-BCDF-282F6561103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912EC58-96C5-4EA7-862A-2C380FBF76C9}" type="slidenum">
              <a:rPr lang="en-US" smtClean="0">
                <a:solidFill>
                  <a:prstClr val="black">
                    <a:tint val="75000"/>
                  </a:prstClr>
                </a:solidFill>
              </a:rPr>
              <a:pPr>
                <a:defRPr/>
              </a:pPr>
              <a:t>17</a:t>
            </a:fld>
            <a:endParaRPr lang="en-US" dirty="0">
              <a:solidFill>
                <a:prstClr val="black">
                  <a:tint val="75000"/>
                </a:prstClr>
              </a:solidFill>
            </a:endParaRPr>
          </a:p>
        </p:txBody>
      </p:sp>
    </p:spTree>
    <p:extLst>
      <p:ext uri="{BB962C8B-B14F-4D97-AF65-F5344CB8AC3E}">
        <p14:creationId xmlns:p14="http://schemas.microsoft.com/office/powerpoint/2010/main" val="325707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6701" y="274954"/>
            <a:ext cx="10645067" cy="542938"/>
          </a:xfrm>
        </p:spPr>
        <p:txBody>
          <a:bodyPr/>
          <a:lstStyle/>
          <a:p>
            <a:r>
              <a:rPr lang="en-US" dirty="0"/>
              <a:t>REPRODUCTIVE HEALTH GUIDELINES</a:t>
            </a:r>
          </a:p>
        </p:txBody>
      </p:sp>
      <p:sp>
        <p:nvSpPr>
          <p:cNvPr id="3" name="Content Placeholder 2"/>
          <p:cNvSpPr>
            <a:spLocks noGrp="1"/>
          </p:cNvSpPr>
          <p:nvPr>
            <p:ph idx="1"/>
          </p:nvPr>
        </p:nvSpPr>
        <p:spPr>
          <a:xfrm>
            <a:off x="610234" y="817892"/>
            <a:ext cx="10971535" cy="5308822"/>
          </a:xfrm>
        </p:spPr>
        <p:txBody>
          <a:bodyPr/>
          <a:lstStyle/>
          <a:p>
            <a:r>
              <a:rPr lang="en-US" dirty="0"/>
              <a:t>A </a:t>
            </a:r>
            <a:r>
              <a:rPr lang="en-US" b="1" dirty="0"/>
              <a:t>guideline</a:t>
            </a:r>
            <a:r>
              <a:rPr lang="en-US" dirty="0"/>
              <a:t> is a statement by which to determine a course of action. </a:t>
            </a:r>
            <a:r>
              <a:rPr lang="en-US" b="1" dirty="0"/>
              <a:t>Guidelines</a:t>
            </a:r>
            <a:r>
              <a:rPr lang="en-US" dirty="0"/>
              <a:t> may be issued by and used by any organization (governmental or private) to make the actions of its employees or divisions more predictable, and presumably of higher quality. A </a:t>
            </a:r>
            <a:r>
              <a:rPr lang="en-US" b="1" dirty="0"/>
              <a:t>guideline</a:t>
            </a:r>
            <a:r>
              <a:rPr lang="en-US" dirty="0"/>
              <a:t> is similar to a rule.(en.wikipedia.org)</a:t>
            </a:r>
          </a:p>
          <a:p>
            <a:r>
              <a:rPr lang="en-US" dirty="0"/>
              <a:t>Guidelines can be considered as a collection of standards relating to a particular service for example </a:t>
            </a:r>
            <a:r>
              <a:rPr lang="en-US" i="1" dirty="0"/>
              <a:t>Safe motherhood and child survival initiative. </a:t>
            </a:r>
            <a:r>
              <a:rPr lang="en-US" dirty="0"/>
              <a:t>In most instances guidelines are published and distributed to the healthcare workers in addition to a softcopy in the Ministry of health website </a:t>
            </a:r>
          </a:p>
        </p:txBody>
      </p:sp>
      <p:sp>
        <p:nvSpPr>
          <p:cNvPr id="4" name="Date Placeholder 3"/>
          <p:cNvSpPr>
            <a:spLocks noGrp="1"/>
          </p:cNvSpPr>
          <p:nvPr>
            <p:ph type="dt" sz="half" idx="10"/>
          </p:nvPr>
        </p:nvSpPr>
        <p:spPr/>
        <p:txBody>
          <a:bodyPr/>
          <a:lstStyle/>
          <a:p>
            <a:pPr>
              <a:defRPr/>
            </a:pPr>
            <a:fld id="{F47E4EF2-78EF-4E07-BCDF-282F6561103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912EC58-96C5-4EA7-862A-2C380FBF76C9}" type="slidenum">
              <a:rPr lang="en-US" smtClean="0">
                <a:solidFill>
                  <a:prstClr val="black">
                    <a:tint val="75000"/>
                  </a:prstClr>
                </a:solidFill>
              </a:rPr>
              <a:pPr>
                <a:defRPr/>
              </a:pPr>
              <a:t>18</a:t>
            </a:fld>
            <a:endParaRPr lang="en-US" dirty="0">
              <a:solidFill>
                <a:prstClr val="black">
                  <a:tint val="75000"/>
                </a:prstClr>
              </a:solidFill>
            </a:endParaRPr>
          </a:p>
        </p:txBody>
      </p:sp>
    </p:spTree>
    <p:extLst>
      <p:ext uri="{BB962C8B-B14F-4D97-AF65-F5344CB8AC3E}">
        <p14:creationId xmlns:p14="http://schemas.microsoft.com/office/powerpoint/2010/main" val="369659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657" y="0"/>
            <a:ext cx="10971532" cy="1143000"/>
          </a:xfrm>
        </p:spPr>
        <p:txBody>
          <a:bodyPr/>
          <a:lstStyle/>
          <a:p>
            <a:r>
              <a:rPr lang="en-US" dirty="0"/>
              <a:t>EXAMPLES OF REPRODUCTIVE HEALTH GUIDELINES</a:t>
            </a:r>
          </a:p>
        </p:txBody>
      </p:sp>
      <p:sp>
        <p:nvSpPr>
          <p:cNvPr id="3" name="Content Placeholder 2"/>
          <p:cNvSpPr>
            <a:spLocks noGrp="1"/>
          </p:cNvSpPr>
          <p:nvPr>
            <p:ph idx="1"/>
          </p:nvPr>
        </p:nvSpPr>
        <p:spPr>
          <a:xfrm>
            <a:off x="959005" y="1143000"/>
            <a:ext cx="10622764" cy="4983713"/>
          </a:xfrm>
        </p:spPr>
        <p:txBody>
          <a:bodyPr/>
          <a:lstStyle/>
          <a:p>
            <a:pPr lvl="0"/>
            <a:r>
              <a:rPr lang="en-US" dirty="0"/>
              <a:t>Safe motherhood and child survival initiative</a:t>
            </a:r>
          </a:p>
          <a:p>
            <a:pPr lvl="0"/>
            <a:r>
              <a:rPr lang="en-US" dirty="0"/>
              <a:t>Management Safe family planning to reduce unmet needs including male involvement</a:t>
            </a:r>
          </a:p>
          <a:p>
            <a:pPr lvl="0"/>
            <a:r>
              <a:rPr lang="en-US" dirty="0"/>
              <a:t>Treatment </a:t>
            </a:r>
            <a:r>
              <a:rPr lang="en-US"/>
              <a:t>and management of </a:t>
            </a:r>
            <a:r>
              <a:rPr lang="en-US" dirty="0"/>
              <a:t>STI /HIV/AIDS</a:t>
            </a:r>
          </a:p>
          <a:p>
            <a:pPr lvl="0"/>
            <a:r>
              <a:rPr lang="en-US" dirty="0"/>
              <a:t>Promotion of adolescence and youth health</a:t>
            </a:r>
          </a:p>
          <a:p>
            <a:pPr lvl="0"/>
            <a:r>
              <a:rPr lang="en-US" dirty="0"/>
              <a:t>Gender and RH rights including male involvement</a:t>
            </a:r>
          </a:p>
          <a:p>
            <a:pPr lvl="0"/>
            <a:r>
              <a:rPr lang="en-US" dirty="0"/>
              <a:t>Screening and management of cancer and other RH conditions</a:t>
            </a:r>
          </a:p>
          <a:p>
            <a:endParaRPr lang="en-US" dirty="0"/>
          </a:p>
        </p:txBody>
      </p:sp>
      <p:sp>
        <p:nvSpPr>
          <p:cNvPr id="4" name="Date Placeholder 3"/>
          <p:cNvSpPr>
            <a:spLocks noGrp="1"/>
          </p:cNvSpPr>
          <p:nvPr>
            <p:ph type="dt" sz="half" idx="10"/>
          </p:nvPr>
        </p:nvSpPr>
        <p:spPr/>
        <p:txBody>
          <a:bodyPr/>
          <a:lstStyle/>
          <a:p>
            <a:pPr>
              <a:defRPr/>
            </a:pPr>
            <a:fld id="{F47E4EF2-78EF-4E07-BCDF-282F6561103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912EC58-96C5-4EA7-862A-2C380FBF76C9}" type="slidenum">
              <a:rPr lang="en-US" smtClean="0">
                <a:solidFill>
                  <a:prstClr val="black">
                    <a:tint val="75000"/>
                  </a:prstClr>
                </a:solidFill>
              </a:rPr>
              <a:pPr>
                <a:defRPr/>
              </a:pPr>
              <a:t>19</a:t>
            </a:fld>
            <a:endParaRPr lang="en-US" dirty="0">
              <a:solidFill>
                <a:prstClr val="black">
                  <a:tint val="75000"/>
                </a:prstClr>
              </a:solidFill>
            </a:endParaRPr>
          </a:p>
        </p:txBody>
      </p:sp>
    </p:spTree>
    <p:extLst>
      <p:ext uri="{BB962C8B-B14F-4D97-AF65-F5344CB8AC3E}">
        <p14:creationId xmlns:p14="http://schemas.microsoft.com/office/powerpoint/2010/main" val="2085141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OBJECTIVES</a:t>
            </a:r>
          </a:p>
        </p:txBody>
      </p:sp>
      <p:sp>
        <p:nvSpPr>
          <p:cNvPr id="3" name="Content Placeholder 2"/>
          <p:cNvSpPr>
            <a:spLocks noGrp="1"/>
          </p:cNvSpPr>
          <p:nvPr>
            <p:ph idx="1"/>
          </p:nvPr>
        </p:nvSpPr>
        <p:spPr>
          <a:xfrm>
            <a:off x="610234" y="1087396"/>
            <a:ext cx="10971535" cy="5039318"/>
          </a:xfrm>
        </p:spPr>
        <p:txBody>
          <a:bodyPr/>
          <a:lstStyle/>
          <a:p>
            <a:pPr marL="0" indent="0">
              <a:buNone/>
            </a:pPr>
            <a:r>
              <a:rPr lang="en-US" dirty="0"/>
              <a:t>By the end of the lesson the student should:</a:t>
            </a:r>
          </a:p>
          <a:p>
            <a:pPr marL="514350" indent="-514350">
              <a:buFont typeface="+mj-lt"/>
              <a:buAutoNum type="arabicPeriod"/>
            </a:pPr>
            <a:r>
              <a:rPr lang="en-US" dirty="0"/>
              <a:t>Define the following terminologies: reproductive health, reproductive rights, midwife, midwifery, gestation, </a:t>
            </a:r>
            <a:r>
              <a:rPr lang="en-US" dirty="0" err="1"/>
              <a:t>Gravida</a:t>
            </a:r>
            <a:r>
              <a:rPr lang="en-US" dirty="0"/>
              <a:t>, Parity, fetus, Embryo, Trimester, Miscarriage/abortion, Last menstrual period(LMP), Expected date of delivery(EDD), Premature </a:t>
            </a:r>
            <a:r>
              <a:rPr lang="en-US" dirty="0" err="1"/>
              <a:t>labour</a:t>
            </a:r>
            <a:r>
              <a:rPr lang="en-US" dirty="0"/>
              <a:t>, </a:t>
            </a:r>
            <a:r>
              <a:rPr lang="en-US" dirty="0" err="1"/>
              <a:t>e.t.c</a:t>
            </a:r>
            <a:r>
              <a:rPr lang="en-US" dirty="0"/>
              <a:t> </a:t>
            </a:r>
          </a:p>
          <a:p>
            <a:pPr marL="514350" indent="-514350">
              <a:buFont typeface="+mj-lt"/>
              <a:buAutoNum type="arabicPeriod"/>
            </a:pPr>
            <a:r>
              <a:rPr lang="en-US" dirty="0"/>
              <a:t>Describe the following concepts: Reproductive health policies, reproductive health standards and reproductive health guidelines</a:t>
            </a:r>
          </a:p>
          <a:p>
            <a:endParaRPr lang="en-US" dirty="0"/>
          </a:p>
        </p:txBody>
      </p:sp>
      <p:sp>
        <p:nvSpPr>
          <p:cNvPr id="4" name="Date Placeholder 3"/>
          <p:cNvSpPr>
            <a:spLocks noGrp="1"/>
          </p:cNvSpPr>
          <p:nvPr>
            <p:ph type="dt" sz="half" idx="10"/>
          </p:nvPr>
        </p:nvSpPr>
        <p:spPr/>
        <p:txBody>
          <a:bodyPr/>
          <a:lstStyle/>
          <a:p>
            <a:pPr>
              <a:defRPr/>
            </a:pPr>
            <a:fld id="{F47E4EF2-78EF-4E07-BCDF-282F6561103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912EC58-96C5-4EA7-862A-2C380FBF76C9}" type="slidenum">
              <a:rPr lang="en-US" smtClean="0">
                <a:solidFill>
                  <a:prstClr val="black">
                    <a:tint val="75000"/>
                  </a:prstClr>
                </a:solidFill>
              </a:rPr>
              <a:pPr>
                <a:defRPr/>
              </a:pPr>
              <a:t>2</a:t>
            </a:fld>
            <a:endParaRPr lang="en-US" dirty="0">
              <a:solidFill>
                <a:prstClr val="black">
                  <a:tint val="75000"/>
                </a:prstClr>
              </a:solidFill>
            </a:endParaRPr>
          </a:p>
        </p:txBody>
      </p:sp>
    </p:spTree>
    <p:extLst>
      <p:ext uri="{BB962C8B-B14F-4D97-AF65-F5344CB8AC3E}">
        <p14:creationId xmlns:p14="http://schemas.microsoft.com/office/powerpoint/2010/main" val="2347500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9005" y="274954"/>
            <a:ext cx="10622764" cy="550236"/>
          </a:xfrm>
        </p:spPr>
        <p:txBody>
          <a:bodyPr/>
          <a:lstStyle/>
          <a:p>
            <a:endParaRPr lang="en-US" dirty="0"/>
          </a:p>
        </p:txBody>
      </p:sp>
      <p:sp>
        <p:nvSpPr>
          <p:cNvPr id="3" name="Content Placeholder 2"/>
          <p:cNvSpPr>
            <a:spLocks noGrp="1"/>
          </p:cNvSpPr>
          <p:nvPr>
            <p:ph idx="1"/>
          </p:nvPr>
        </p:nvSpPr>
        <p:spPr>
          <a:xfrm>
            <a:off x="1449659" y="1159728"/>
            <a:ext cx="10132110" cy="4966986"/>
          </a:xfrm>
        </p:spPr>
        <p:txBody>
          <a:bodyPr/>
          <a:lstStyle/>
          <a:p>
            <a:pPr lvl="0"/>
            <a:r>
              <a:rPr lang="en-US" dirty="0"/>
              <a:t>Prevention and appropriate management of infertility</a:t>
            </a:r>
          </a:p>
          <a:p>
            <a:pPr lvl="0"/>
            <a:r>
              <a:rPr lang="en-US" dirty="0"/>
              <a:t>Human resource development and management</a:t>
            </a:r>
          </a:p>
          <a:p>
            <a:pPr lvl="0"/>
            <a:r>
              <a:rPr lang="en-US" dirty="0"/>
              <a:t>Integration of reproductive health</a:t>
            </a:r>
          </a:p>
          <a:p>
            <a:pPr lvl="0"/>
            <a:r>
              <a:rPr lang="en-US" dirty="0"/>
              <a:t>Identification, mobilization and allocation of resources</a:t>
            </a:r>
          </a:p>
          <a:p>
            <a:pPr lvl="0"/>
            <a:r>
              <a:rPr lang="en-US" dirty="0"/>
              <a:t>Operational research in RH</a:t>
            </a:r>
          </a:p>
          <a:p>
            <a:pPr lvl="0"/>
            <a:r>
              <a:rPr lang="en-US" dirty="0"/>
              <a:t>RH monitoring, evaluation and supervision </a:t>
            </a:r>
          </a:p>
          <a:p>
            <a:endParaRPr lang="en-US" dirty="0"/>
          </a:p>
        </p:txBody>
      </p:sp>
      <p:sp>
        <p:nvSpPr>
          <p:cNvPr id="4" name="Date Placeholder 3"/>
          <p:cNvSpPr>
            <a:spLocks noGrp="1"/>
          </p:cNvSpPr>
          <p:nvPr>
            <p:ph type="dt" sz="half" idx="10"/>
          </p:nvPr>
        </p:nvSpPr>
        <p:spPr/>
        <p:txBody>
          <a:bodyPr/>
          <a:lstStyle/>
          <a:p>
            <a:pPr>
              <a:defRPr/>
            </a:pPr>
            <a:fld id="{F47E4EF2-78EF-4E07-BCDF-282F6561103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912EC58-96C5-4EA7-862A-2C380FBF76C9}" type="slidenum">
              <a:rPr lang="en-US" smtClean="0">
                <a:solidFill>
                  <a:prstClr val="black">
                    <a:tint val="75000"/>
                  </a:prstClr>
                </a:solidFill>
              </a:rPr>
              <a:pPr>
                <a:defRPr/>
              </a:pPr>
              <a:t>20</a:t>
            </a:fld>
            <a:endParaRPr lang="en-US" dirty="0">
              <a:solidFill>
                <a:prstClr val="black">
                  <a:tint val="75000"/>
                </a:prstClr>
              </a:solidFill>
            </a:endParaRPr>
          </a:p>
        </p:txBody>
      </p:sp>
    </p:spTree>
    <p:extLst>
      <p:ext uri="{BB962C8B-B14F-4D97-AF65-F5344CB8AC3E}">
        <p14:creationId xmlns:p14="http://schemas.microsoft.com/office/powerpoint/2010/main" val="680291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AIM OF GUIDELINES</a:t>
            </a:r>
          </a:p>
        </p:txBody>
      </p:sp>
      <p:sp>
        <p:nvSpPr>
          <p:cNvPr id="3" name="Content Placeholder 2"/>
          <p:cNvSpPr>
            <a:spLocks noGrp="1"/>
          </p:cNvSpPr>
          <p:nvPr>
            <p:ph idx="1"/>
          </p:nvPr>
        </p:nvSpPr>
        <p:spPr/>
        <p:txBody>
          <a:bodyPr/>
          <a:lstStyle/>
          <a:p>
            <a:r>
              <a:rPr lang="en-US" dirty="0"/>
              <a:t>-Create awareness among leaders, communities and </a:t>
            </a:r>
            <a:r>
              <a:rPr lang="en-US" dirty="0" err="1"/>
              <a:t>programme</a:t>
            </a:r>
            <a:r>
              <a:rPr lang="en-US" dirty="0"/>
              <a:t> </a:t>
            </a:r>
            <a:r>
              <a:rPr lang="en-US" dirty="0" err="1"/>
              <a:t>implementors</a:t>
            </a:r>
            <a:r>
              <a:rPr lang="en-US" dirty="0"/>
              <a:t> of the need to promote high quality RH in order to improve well-being of the people</a:t>
            </a:r>
          </a:p>
          <a:p>
            <a:r>
              <a:rPr lang="en-US" dirty="0"/>
              <a:t>-Make available quality and sustainable family planning services to all who need them</a:t>
            </a:r>
          </a:p>
          <a:p>
            <a:r>
              <a:rPr lang="en-US" dirty="0"/>
              <a:t>-Reduces RH and social-economic burden due to STD/HIV/AIDS and their implications/effects</a:t>
            </a:r>
          </a:p>
          <a:p>
            <a:r>
              <a:rPr lang="en-US" dirty="0"/>
              <a:t>-Enhances the health and well being of adolescents and youth</a:t>
            </a:r>
          </a:p>
          <a:p>
            <a:r>
              <a:rPr lang="en-US" dirty="0"/>
              <a:t>-Provide quality and sustainable RH delivery services</a:t>
            </a:r>
          </a:p>
          <a:p>
            <a:endParaRPr lang="en-US" dirty="0"/>
          </a:p>
        </p:txBody>
      </p:sp>
      <p:sp>
        <p:nvSpPr>
          <p:cNvPr id="4" name="Date Placeholder 3"/>
          <p:cNvSpPr>
            <a:spLocks noGrp="1"/>
          </p:cNvSpPr>
          <p:nvPr>
            <p:ph type="dt" sz="half" idx="10"/>
          </p:nvPr>
        </p:nvSpPr>
        <p:spPr/>
        <p:txBody>
          <a:bodyPr/>
          <a:lstStyle/>
          <a:p>
            <a:pPr>
              <a:defRPr/>
            </a:pPr>
            <a:fld id="{F47E4EF2-78EF-4E07-BCDF-282F6561103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912EC58-96C5-4EA7-862A-2C380FBF76C9}" type="slidenum">
              <a:rPr lang="en-US" smtClean="0">
                <a:solidFill>
                  <a:prstClr val="black">
                    <a:tint val="75000"/>
                  </a:prstClr>
                </a:solidFill>
              </a:rPr>
              <a:pPr>
                <a:defRPr/>
              </a:pPr>
              <a:t>21</a:t>
            </a:fld>
            <a:endParaRPr lang="en-US" dirty="0">
              <a:solidFill>
                <a:prstClr val="black">
                  <a:tint val="75000"/>
                </a:prstClr>
              </a:solidFill>
            </a:endParaRPr>
          </a:p>
        </p:txBody>
      </p:sp>
    </p:spTree>
    <p:extLst>
      <p:ext uri="{BB962C8B-B14F-4D97-AF65-F5344CB8AC3E}">
        <p14:creationId xmlns:p14="http://schemas.microsoft.com/office/powerpoint/2010/main" val="1673172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5843" y="274954"/>
            <a:ext cx="10265926" cy="325121"/>
          </a:xfrm>
        </p:spPr>
        <p:txBody>
          <a:bodyPr/>
          <a:lstStyle/>
          <a:p>
            <a:endParaRPr lang="en-US" dirty="0"/>
          </a:p>
        </p:txBody>
      </p:sp>
      <p:sp>
        <p:nvSpPr>
          <p:cNvPr id="3" name="Content Placeholder 2"/>
          <p:cNvSpPr>
            <a:spLocks noGrp="1"/>
          </p:cNvSpPr>
          <p:nvPr>
            <p:ph idx="1"/>
          </p:nvPr>
        </p:nvSpPr>
        <p:spPr>
          <a:xfrm>
            <a:off x="1315843" y="600076"/>
            <a:ext cx="10265925" cy="5526638"/>
          </a:xfrm>
        </p:spPr>
        <p:txBody>
          <a:bodyPr/>
          <a:lstStyle/>
          <a:p>
            <a:r>
              <a:rPr lang="en-US" dirty="0"/>
              <a:t>Reduces the incidence of infertility</a:t>
            </a:r>
          </a:p>
          <a:p>
            <a:r>
              <a:rPr lang="en-US" dirty="0"/>
              <a:t>-Eliminate all forms of discrimination against women and girls</a:t>
            </a:r>
          </a:p>
          <a:p>
            <a:r>
              <a:rPr lang="en-US" dirty="0"/>
              <a:t>-Enhance both men and women health throughout their life</a:t>
            </a:r>
          </a:p>
          <a:p>
            <a:r>
              <a:rPr lang="en-US" dirty="0"/>
              <a:t>Provide quality and sustainable RH </a:t>
            </a:r>
            <a:r>
              <a:rPr lang="en-US"/>
              <a:t>delivery services</a:t>
            </a:r>
            <a:endParaRPr lang="en-US" dirty="0"/>
          </a:p>
          <a:p>
            <a:pPr marL="0" indent="0">
              <a:buNone/>
            </a:pPr>
            <a:r>
              <a:rPr lang="en-US" dirty="0"/>
              <a:t>    ASSIGNMENT</a:t>
            </a:r>
          </a:p>
          <a:p>
            <a:pPr marL="514350" indent="-514350">
              <a:buFont typeface="+mj-lt"/>
              <a:buAutoNum type="arabicPeriod"/>
            </a:pPr>
            <a:r>
              <a:rPr lang="en-US" dirty="0"/>
              <a:t>Distinguish the differences between policy, standards and guidelines</a:t>
            </a:r>
          </a:p>
          <a:p>
            <a:pPr marL="514350" indent="-514350">
              <a:buFont typeface="+mj-lt"/>
              <a:buAutoNum type="arabicPeriod"/>
            </a:pPr>
            <a:r>
              <a:rPr lang="en-US" dirty="0"/>
              <a:t>Read the </a:t>
            </a:r>
            <a:r>
              <a:rPr lang="en-US" b="1" i="1" dirty="0"/>
              <a:t>Nairobi statement on ICPD25</a:t>
            </a:r>
          </a:p>
          <a:p>
            <a:pPr marL="0" indent="0">
              <a:buNone/>
            </a:pPr>
            <a:endParaRPr lang="en-US" dirty="0"/>
          </a:p>
        </p:txBody>
      </p:sp>
      <p:sp>
        <p:nvSpPr>
          <p:cNvPr id="4" name="Date Placeholder 3"/>
          <p:cNvSpPr>
            <a:spLocks noGrp="1"/>
          </p:cNvSpPr>
          <p:nvPr>
            <p:ph type="dt" sz="half" idx="10"/>
          </p:nvPr>
        </p:nvSpPr>
        <p:spPr/>
        <p:txBody>
          <a:bodyPr/>
          <a:lstStyle/>
          <a:p>
            <a:pPr>
              <a:defRPr/>
            </a:pPr>
            <a:fld id="{F47E4EF2-78EF-4E07-BCDF-282F6561103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912EC58-96C5-4EA7-862A-2C380FBF76C9}" type="slidenum">
              <a:rPr lang="en-US" smtClean="0">
                <a:solidFill>
                  <a:prstClr val="black">
                    <a:tint val="75000"/>
                  </a:prstClr>
                </a:solidFill>
              </a:rPr>
              <a:pPr>
                <a:defRPr/>
              </a:pPr>
              <a:t>22</a:t>
            </a:fld>
            <a:endParaRPr lang="en-US" dirty="0">
              <a:solidFill>
                <a:prstClr val="black">
                  <a:tint val="75000"/>
                </a:prstClr>
              </a:solidFill>
            </a:endParaRPr>
          </a:p>
        </p:txBody>
      </p:sp>
    </p:spTree>
    <p:extLst>
      <p:ext uri="{BB962C8B-B14F-4D97-AF65-F5344CB8AC3E}">
        <p14:creationId xmlns:p14="http://schemas.microsoft.com/office/powerpoint/2010/main" val="3334637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TERMINOLOGIES AND CONCEPTS</a:t>
            </a:r>
          </a:p>
        </p:txBody>
      </p:sp>
      <p:sp>
        <p:nvSpPr>
          <p:cNvPr id="3" name="Content Placeholder 2"/>
          <p:cNvSpPr>
            <a:spLocks noGrp="1"/>
          </p:cNvSpPr>
          <p:nvPr>
            <p:ph idx="1"/>
          </p:nvPr>
        </p:nvSpPr>
        <p:spPr/>
        <p:txBody>
          <a:bodyPr/>
          <a:lstStyle/>
          <a:p>
            <a:r>
              <a:rPr lang="en-US" b="1" dirty="0"/>
              <a:t>Reproductive health-</a:t>
            </a:r>
            <a:r>
              <a:rPr lang="en-US" dirty="0"/>
              <a:t>state</a:t>
            </a:r>
            <a:r>
              <a:rPr lang="en-US" b="1" dirty="0"/>
              <a:t> </a:t>
            </a:r>
            <a:r>
              <a:rPr lang="en-US" dirty="0"/>
              <a:t>of complete physical, mental and social wellbeing and not merely an absence of reproductive disease in all matters relating to reproductive system function and processes</a:t>
            </a:r>
          </a:p>
          <a:p>
            <a:r>
              <a:rPr lang="en-US" b="1" dirty="0"/>
              <a:t>Reproductive rights-</a:t>
            </a:r>
            <a:r>
              <a:rPr lang="en-US" dirty="0"/>
              <a:t>rights</a:t>
            </a:r>
            <a:r>
              <a:rPr lang="en-US" b="1" dirty="0"/>
              <a:t> </a:t>
            </a:r>
            <a:r>
              <a:rPr lang="en-US" dirty="0"/>
              <a:t>of all individuals to attain highest standards of sexual health and make informed decisions regarding reproductive lives free from discrimination or violence</a:t>
            </a:r>
          </a:p>
        </p:txBody>
      </p:sp>
      <p:sp>
        <p:nvSpPr>
          <p:cNvPr id="4" name="Date Placeholder 3"/>
          <p:cNvSpPr>
            <a:spLocks noGrp="1"/>
          </p:cNvSpPr>
          <p:nvPr>
            <p:ph type="dt" sz="half" idx="10"/>
          </p:nvPr>
        </p:nvSpPr>
        <p:spPr/>
        <p:txBody>
          <a:bodyPr/>
          <a:lstStyle/>
          <a:p>
            <a:pPr>
              <a:defRPr/>
            </a:pPr>
            <a:fld id="{F47E4EF2-78EF-4E07-BCDF-282F6561103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912EC58-96C5-4EA7-862A-2C380FBF76C9}" type="slidenum">
              <a:rPr lang="en-US" smtClean="0">
                <a:solidFill>
                  <a:prstClr val="black">
                    <a:tint val="75000"/>
                  </a:prstClr>
                </a:solidFill>
              </a:rPr>
              <a:pPr>
                <a:defRPr/>
              </a:pPr>
              <a:t>3</a:t>
            </a:fld>
            <a:endParaRPr lang="en-US" dirty="0">
              <a:solidFill>
                <a:prstClr val="black">
                  <a:tint val="75000"/>
                </a:prstClr>
              </a:solidFill>
            </a:endParaRPr>
          </a:p>
        </p:txBody>
      </p:sp>
    </p:spTree>
    <p:extLst>
      <p:ext uri="{BB962C8B-B14F-4D97-AF65-F5344CB8AC3E}">
        <p14:creationId xmlns:p14="http://schemas.microsoft.com/office/powerpoint/2010/main" val="1377377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234" y="274955"/>
            <a:ext cx="10971535" cy="128458"/>
          </a:xfrm>
        </p:spPr>
        <p:txBody>
          <a:bodyPr/>
          <a:lstStyle/>
          <a:p>
            <a:endParaRPr lang="en-US" dirty="0"/>
          </a:p>
        </p:txBody>
      </p:sp>
      <p:sp>
        <p:nvSpPr>
          <p:cNvPr id="3" name="Content Placeholder 2"/>
          <p:cNvSpPr>
            <a:spLocks noGrp="1"/>
          </p:cNvSpPr>
          <p:nvPr>
            <p:ph idx="1"/>
          </p:nvPr>
        </p:nvSpPr>
        <p:spPr>
          <a:xfrm>
            <a:off x="806825" y="403414"/>
            <a:ext cx="10774944" cy="5723300"/>
          </a:xfrm>
        </p:spPr>
        <p:txBody>
          <a:bodyPr/>
          <a:lstStyle/>
          <a:p>
            <a:pPr marL="0" indent="0">
              <a:buNone/>
            </a:pPr>
            <a:r>
              <a:rPr lang="en-US" sz="2800" b="1" dirty="0"/>
              <a:t>Reproductive healthcare </a:t>
            </a:r>
            <a:r>
              <a:rPr lang="en-US" sz="2800" dirty="0"/>
              <a:t>is defined as the constellation of methods, techniques and services that contribute to reproductive health and wellbeing by preventing and solving reproductive health problems. It also includes sexual health whose purpose is the enhancement of life and personal relations and not merely counselling and care related to reproduction and sexually transmitted diseases</a:t>
            </a:r>
          </a:p>
          <a:p>
            <a:pPr marL="0" indent="0">
              <a:buNone/>
            </a:pPr>
            <a:r>
              <a:rPr lang="en-US" sz="2800" dirty="0"/>
              <a:t>Midwifery/Obstetrics- it is a branch in medicine dealing with pregnancy and </a:t>
            </a:r>
            <a:r>
              <a:rPr lang="en-US" sz="2800" dirty="0" err="1"/>
              <a:t>labour</a:t>
            </a:r>
            <a:endParaRPr lang="en-US" sz="2800" dirty="0"/>
          </a:p>
          <a:p>
            <a:pPr marL="0" indent="0">
              <a:buNone/>
            </a:pPr>
            <a:r>
              <a:rPr lang="en-US" sz="2800" dirty="0"/>
              <a:t>A </a:t>
            </a:r>
            <a:r>
              <a:rPr lang="en-US" sz="2800" b="1" dirty="0"/>
              <a:t>midwife</a:t>
            </a:r>
            <a:r>
              <a:rPr lang="en-US" sz="2800" dirty="0"/>
              <a:t> is a person who, having been regularly admitted to a midwifery educational </a:t>
            </a:r>
            <a:r>
              <a:rPr lang="en-US" sz="2800" dirty="0" err="1"/>
              <a:t>programme</a:t>
            </a:r>
            <a:r>
              <a:rPr lang="en-US" sz="2800" dirty="0"/>
              <a:t>, duly recognized in the country in which it is located, has successfully completed the prescribed course of studies in midwifery and has acquired the requisite qualifications to be registered and /or legally licensed to practice midwifery(ICM,2005</a:t>
            </a:r>
          </a:p>
          <a:p>
            <a:endParaRPr lang="en-US" sz="2800" dirty="0"/>
          </a:p>
        </p:txBody>
      </p:sp>
      <p:sp>
        <p:nvSpPr>
          <p:cNvPr id="4" name="Date Placeholder 3"/>
          <p:cNvSpPr>
            <a:spLocks noGrp="1"/>
          </p:cNvSpPr>
          <p:nvPr>
            <p:ph type="dt" sz="half" idx="10"/>
          </p:nvPr>
        </p:nvSpPr>
        <p:spPr/>
        <p:txBody>
          <a:bodyPr/>
          <a:lstStyle/>
          <a:p>
            <a:pPr>
              <a:defRPr/>
            </a:pPr>
            <a:fld id="{F47E4EF2-78EF-4E07-BCDF-282F6561103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912EC58-96C5-4EA7-862A-2C380FBF76C9}" type="slidenum">
              <a:rPr lang="en-US" smtClean="0">
                <a:solidFill>
                  <a:prstClr val="black">
                    <a:tint val="75000"/>
                  </a:prstClr>
                </a:solidFill>
              </a:rPr>
              <a:pPr>
                <a:defRPr/>
              </a:pPr>
              <a:t>4</a:t>
            </a:fld>
            <a:endParaRPr lang="en-US" dirty="0">
              <a:solidFill>
                <a:prstClr val="black">
                  <a:tint val="75000"/>
                </a:prstClr>
              </a:solidFill>
            </a:endParaRPr>
          </a:p>
        </p:txBody>
      </p:sp>
    </p:spTree>
    <p:extLst>
      <p:ext uri="{BB962C8B-B14F-4D97-AF65-F5344CB8AC3E}">
        <p14:creationId xmlns:p14="http://schemas.microsoft.com/office/powerpoint/2010/main" val="3194193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307" y="274954"/>
            <a:ext cx="10600462" cy="209140"/>
          </a:xfrm>
        </p:spPr>
        <p:txBody>
          <a:bodyPr/>
          <a:lstStyle/>
          <a:p>
            <a:endParaRPr lang="en-US" dirty="0"/>
          </a:p>
        </p:txBody>
      </p:sp>
      <p:sp>
        <p:nvSpPr>
          <p:cNvPr id="3" name="Content Placeholder 2"/>
          <p:cNvSpPr>
            <a:spLocks noGrp="1"/>
          </p:cNvSpPr>
          <p:nvPr>
            <p:ph idx="1"/>
          </p:nvPr>
        </p:nvSpPr>
        <p:spPr>
          <a:xfrm>
            <a:off x="1344706" y="274954"/>
            <a:ext cx="9950824" cy="5534175"/>
          </a:xfrm>
        </p:spPr>
        <p:txBody>
          <a:bodyPr/>
          <a:lstStyle/>
          <a:p>
            <a:r>
              <a:rPr lang="en-US" b="1" dirty="0"/>
              <a:t>Gestation</a:t>
            </a:r>
            <a:r>
              <a:rPr lang="en-US" dirty="0"/>
              <a:t>-Number of weeks for a pregnancy</a:t>
            </a:r>
          </a:p>
          <a:p>
            <a:r>
              <a:rPr lang="en-US" b="1" dirty="0" err="1"/>
              <a:t>Gravida</a:t>
            </a:r>
            <a:r>
              <a:rPr lang="en-US" b="1" dirty="0"/>
              <a:t>/gravid</a:t>
            </a:r>
            <a:r>
              <a:rPr lang="en-US" dirty="0"/>
              <a:t>-it means pregnant woman irrespective of outcome(some pregnancies are miscarried or aborted)</a:t>
            </a:r>
          </a:p>
          <a:p>
            <a:r>
              <a:rPr lang="en-US" b="1" dirty="0"/>
              <a:t>Parity</a:t>
            </a:r>
            <a:r>
              <a:rPr lang="en-US" dirty="0"/>
              <a:t>-number of babies a woman has already delivered after viability of  pregnancy, that is after 28 weeks gestation(includes live and still births)</a:t>
            </a:r>
          </a:p>
          <a:p>
            <a:r>
              <a:rPr lang="en-US" b="1" dirty="0"/>
              <a:t>Multipara</a:t>
            </a:r>
            <a:r>
              <a:rPr lang="en-US" dirty="0"/>
              <a:t>-gave birth more than once</a:t>
            </a:r>
          </a:p>
          <a:p>
            <a:r>
              <a:rPr lang="en-US" b="1" dirty="0"/>
              <a:t>Grand multipara-gave </a:t>
            </a:r>
            <a:r>
              <a:rPr lang="en-US" dirty="0"/>
              <a:t>birth to five babies or more</a:t>
            </a:r>
          </a:p>
          <a:p>
            <a:r>
              <a:rPr lang="en-US" b="1" dirty="0" err="1"/>
              <a:t>Nullipara</a:t>
            </a:r>
            <a:r>
              <a:rPr lang="en-US" dirty="0"/>
              <a:t>-a woman who has never given birth to a child</a:t>
            </a:r>
          </a:p>
          <a:p>
            <a:r>
              <a:rPr lang="en-US" b="1" dirty="0"/>
              <a:t>Fetus</a:t>
            </a:r>
            <a:r>
              <a:rPr lang="en-US" dirty="0"/>
              <a:t>- refers to conception from 10</a:t>
            </a:r>
            <a:r>
              <a:rPr lang="en-US" baseline="30000" dirty="0"/>
              <a:t>th</a:t>
            </a:r>
            <a:r>
              <a:rPr lang="en-US" dirty="0"/>
              <a:t> week of gestation</a:t>
            </a:r>
          </a:p>
        </p:txBody>
      </p:sp>
      <p:sp>
        <p:nvSpPr>
          <p:cNvPr id="4" name="Date Placeholder 3"/>
          <p:cNvSpPr>
            <a:spLocks noGrp="1"/>
          </p:cNvSpPr>
          <p:nvPr>
            <p:ph type="dt" sz="half" idx="10"/>
          </p:nvPr>
        </p:nvSpPr>
        <p:spPr/>
        <p:txBody>
          <a:bodyPr/>
          <a:lstStyle/>
          <a:p>
            <a:pPr>
              <a:defRPr/>
            </a:pPr>
            <a:fld id="{F47E4EF2-78EF-4E07-BCDF-282F6561103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dirty="0" err="1">
                <a:solidFill>
                  <a:prstClr val="black">
                    <a:tint val="75000"/>
                  </a:prstClr>
                </a:solidFill>
              </a:rPr>
              <a:t>F.F.A.Hawa</a:t>
            </a:r>
            <a:r>
              <a:rPr lang="en-US" dirty="0">
                <a:solidFill>
                  <a:prstClr val="black">
                    <a:tint val="75000"/>
                  </a:prstClr>
                </a:solidFill>
              </a:rPr>
              <a:t> ( </a:t>
            </a:r>
            <a:r>
              <a:rPr lang="en-US" dirty="0" err="1">
                <a:solidFill>
                  <a:prstClr val="black">
                    <a:tint val="75000"/>
                  </a:prstClr>
                </a:solidFill>
              </a:rPr>
              <a:t>Mrs</a:t>
            </a:r>
            <a:r>
              <a:rPr lang="en-US" dirty="0">
                <a:solidFill>
                  <a:prstClr val="black">
                    <a:tint val="75000"/>
                  </a:prstClr>
                </a:solidFill>
              </a:rPr>
              <a:t> )</a:t>
            </a:r>
          </a:p>
        </p:txBody>
      </p:sp>
      <p:sp>
        <p:nvSpPr>
          <p:cNvPr id="6" name="Slide Number Placeholder 5"/>
          <p:cNvSpPr>
            <a:spLocks noGrp="1"/>
          </p:cNvSpPr>
          <p:nvPr>
            <p:ph type="sldNum" sz="quarter" idx="12"/>
          </p:nvPr>
        </p:nvSpPr>
        <p:spPr/>
        <p:txBody>
          <a:bodyPr/>
          <a:lstStyle/>
          <a:p>
            <a:pPr>
              <a:defRPr/>
            </a:pPr>
            <a:fld id="{D912EC58-96C5-4EA7-862A-2C380FBF76C9}" type="slidenum">
              <a:rPr lang="en-US" smtClean="0">
                <a:solidFill>
                  <a:prstClr val="black">
                    <a:tint val="75000"/>
                  </a:prstClr>
                </a:solidFill>
              </a:rPr>
              <a:pPr>
                <a:defRPr/>
              </a:pPr>
              <a:t>5</a:t>
            </a:fld>
            <a:endParaRPr lang="en-US" dirty="0">
              <a:solidFill>
                <a:prstClr val="black">
                  <a:tint val="75000"/>
                </a:prstClr>
              </a:solidFill>
            </a:endParaRPr>
          </a:p>
        </p:txBody>
      </p:sp>
    </p:spTree>
    <p:extLst>
      <p:ext uri="{BB962C8B-B14F-4D97-AF65-F5344CB8AC3E}">
        <p14:creationId xmlns:p14="http://schemas.microsoft.com/office/powerpoint/2010/main" val="2474421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399" y="274954"/>
            <a:ext cx="10667369" cy="128458"/>
          </a:xfrm>
        </p:spPr>
        <p:txBody>
          <a:bodyPr/>
          <a:lstStyle/>
          <a:p>
            <a:endParaRPr lang="en-US" dirty="0"/>
          </a:p>
        </p:txBody>
      </p:sp>
      <p:sp>
        <p:nvSpPr>
          <p:cNvPr id="3" name="Content Placeholder 2"/>
          <p:cNvSpPr>
            <a:spLocks noGrp="1"/>
          </p:cNvSpPr>
          <p:nvPr>
            <p:ph idx="1"/>
          </p:nvPr>
        </p:nvSpPr>
        <p:spPr>
          <a:xfrm>
            <a:off x="1129553" y="591671"/>
            <a:ext cx="10452216" cy="5535043"/>
          </a:xfrm>
        </p:spPr>
        <p:txBody>
          <a:bodyPr/>
          <a:lstStyle/>
          <a:p>
            <a:r>
              <a:rPr lang="en-US" b="1" dirty="0"/>
              <a:t>Trimester</a:t>
            </a:r>
            <a:r>
              <a:rPr lang="en-US" dirty="0"/>
              <a:t>-refers to thirteen weeks or three months</a:t>
            </a:r>
          </a:p>
          <a:p>
            <a:r>
              <a:rPr lang="en-US" b="1" dirty="0"/>
              <a:t>Miscarriage</a:t>
            </a:r>
            <a:r>
              <a:rPr lang="en-US" dirty="0"/>
              <a:t>-Spontaneous expulsion of human fetus in the first twelve weeks of pregnancy</a:t>
            </a:r>
          </a:p>
          <a:p>
            <a:r>
              <a:rPr lang="en-US" b="1" dirty="0"/>
              <a:t>Abortion</a:t>
            </a:r>
            <a:r>
              <a:rPr lang="en-US" dirty="0"/>
              <a:t>- Termination of pregnancy before 28 weeks of gestation, that is, before fetus is viable</a:t>
            </a:r>
          </a:p>
          <a:p>
            <a:r>
              <a:rPr lang="en-US" b="1" dirty="0"/>
              <a:t>LMP</a:t>
            </a:r>
            <a:r>
              <a:rPr lang="en-US" dirty="0"/>
              <a:t>-Last menstrual period(first day of menstrual bleeding)</a:t>
            </a:r>
          </a:p>
          <a:p>
            <a:r>
              <a:rPr lang="en-US" b="1" dirty="0"/>
              <a:t>EDD</a:t>
            </a:r>
            <a:r>
              <a:rPr lang="en-US" dirty="0"/>
              <a:t>-Expected date of delivery(LMP date +7,-3 or+9 for </a:t>
            </a:r>
            <a:r>
              <a:rPr lang="en-US" dirty="0" err="1"/>
              <a:t>mth</a:t>
            </a:r>
            <a:endParaRPr lang="en-US" dirty="0"/>
          </a:p>
          <a:p>
            <a:r>
              <a:rPr lang="en-US" b="1" dirty="0"/>
              <a:t>Premature </a:t>
            </a:r>
            <a:r>
              <a:rPr lang="en-US" b="1" dirty="0" err="1"/>
              <a:t>labour</a:t>
            </a:r>
            <a:r>
              <a:rPr lang="en-US" b="1" dirty="0"/>
              <a:t>- </a:t>
            </a:r>
            <a:r>
              <a:rPr lang="en-US" dirty="0" err="1"/>
              <a:t>labou</a:t>
            </a:r>
            <a:r>
              <a:rPr lang="en-US" b="1" dirty="0" err="1"/>
              <a:t>r</a:t>
            </a:r>
            <a:r>
              <a:rPr lang="en-US" b="1" dirty="0"/>
              <a:t> </a:t>
            </a:r>
            <a:r>
              <a:rPr lang="en-US" dirty="0"/>
              <a:t>after 28weeks of pregnancy but before term</a:t>
            </a:r>
          </a:p>
          <a:p>
            <a:r>
              <a:rPr lang="en-US" b="1" dirty="0"/>
              <a:t>Term</a:t>
            </a:r>
            <a:r>
              <a:rPr lang="en-US" dirty="0"/>
              <a:t>-means 40 weeks from the first day of menstrual period</a:t>
            </a:r>
          </a:p>
        </p:txBody>
      </p:sp>
      <p:sp>
        <p:nvSpPr>
          <p:cNvPr id="4" name="Date Placeholder 3"/>
          <p:cNvSpPr>
            <a:spLocks noGrp="1"/>
          </p:cNvSpPr>
          <p:nvPr>
            <p:ph type="dt" sz="half" idx="10"/>
          </p:nvPr>
        </p:nvSpPr>
        <p:spPr/>
        <p:txBody>
          <a:bodyPr/>
          <a:lstStyle/>
          <a:p>
            <a:pPr>
              <a:defRPr/>
            </a:pPr>
            <a:fld id="{F47E4EF2-78EF-4E07-BCDF-282F6561103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912EC58-96C5-4EA7-862A-2C380FBF76C9}" type="slidenum">
              <a:rPr lang="en-US" smtClean="0">
                <a:solidFill>
                  <a:prstClr val="black">
                    <a:tint val="75000"/>
                  </a:prstClr>
                </a:solidFill>
              </a:rPr>
              <a:pPr>
                <a:defRPr/>
              </a:pPr>
              <a:t>6</a:t>
            </a:fld>
            <a:endParaRPr lang="en-US" dirty="0">
              <a:solidFill>
                <a:prstClr val="black">
                  <a:tint val="75000"/>
                </a:prstClr>
              </a:solidFill>
            </a:endParaRPr>
          </a:p>
        </p:txBody>
      </p:sp>
    </p:spTree>
    <p:extLst>
      <p:ext uri="{BB962C8B-B14F-4D97-AF65-F5344CB8AC3E}">
        <p14:creationId xmlns:p14="http://schemas.microsoft.com/office/powerpoint/2010/main" val="386151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89D65-1F6F-411C-920F-D42AECFCD3AC}"/>
              </a:ext>
            </a:extLst>
          </p:cNvPr>
          <p:cNvSpPr>
            <a:spLocks noGrp="1"/>
          </p:cNvSpPr>
          <p:nvPr>
            <p:ph type="title"/>
          </p:nvPr>
        </p:nvSpPr>
        <p:spPr>
          <a:xfrm>
            <a:off x="1079157" y="274954"/>
            <a:ext cx="10502612" cy="617144"/>
          </a:xfrm>
        </p:spPr>
        <p:txBody>
          <a:bodyPr/>
          <a:lstStyle/>
          <a:p>
            <a:endParaRPr lang="x-none" dirty="0"/>
          </a:p>
        </p:txBody>
      </p:sp>
      <p:sp>
        <p:nvSpPr>
          <p:cNvPr id="3" name="Content Placeholder 2">
            <a:extLst>
              <a:ext uri="{FF2B5EF4-FFF2-40B4-BE49-F238E27FC236}">
                <a16:creationId xmlns:a16="http://schemas.microsoft.com/office/drawing/2014/main" id="{C18D2A3D-6446-4205-ABC4-69B4105B4074}"/>
              </a:ext>
            </a:extLst>
          </p:cNvPr>
          <p:cNvSpPr>
            <a:spLocks noGrp="1"/>
          </p:cNvSpPr>
          <p:nvPr>
            <p:ph idx="1"/>
          </p:nvPr>
        </p:nvSpPr>
        <p:spPr>
          <a:xfrm>
            <a:off x="1079157" y="892098"/>
            <a:ext cx="10502612" cy="5234615"/>
          </a:xfrm>
        </p:spPr>
        <p:txBody>
          <a:bodyPr/>
          <a:lstStyle/>
          <a:p>
            <a:r>
              <a:rPr lang="en-US" b="1" dirty="0"/>
              <a:t>Fundal height-</a:t>
            </a:r>
            <a:r>
              <a:rPr lang="en-US" dirty="0"/>
              <a:t>length</a:t>
            </a:r>
            <a:r>
              <a:rPr lang="en-US" b="1" dirty="0"/>
              <a:t> </a:t>
            </a:r>
            <a:r>
              <a:rPr lang="en-US" dirty="0"/>
              <a:t>in centimeters between the top of the uterus and the pelvic bone.it assesses the growth of fetus in weeks.it also used to predict the size of the uterus</a:t>
            </a:r>
          </a:p>
          <a:p>
            <a:r>
              <a:rPr lang="en-US" b="1" dirty="0"/>
              <a:t>Fundus</a:t>
            </a:r>
            <a:r>
              <a:rPr lang="en-US" dirty="0"/>
              <a:t>-top of the uterus</a:t>
            </a:r>
          </a:p>
          <a:p>
            <a:r>
              <a:rPr lang="en-US" b="1" dirty="0" err="1"/>
              <a:t>Puerperium</a:t>
            </a:r>
            <a:r>
              <a:rPr lang="en-US" dirty="0"/>
              <a:t>-from one hour after delivery up to 6 months</a:t>
            </a:r>
          </a:p>
          <a:p>
            <a:r>
              <a:rPr lang="en-US" b="1" dirty="0"/>
              <a:t>Postpartum</a:t>
            </a:r>
            <a:r>
              <a:rPr lang="en-US" dirty="0"/>
              <a:t>-perinatal period which influences infancy, childhood and adulthood</a:t>
            </a:r>
          </a:p>
          <a:p>
            <a:r>
              <a:rPr lang="en-US" b="1" dirty="0"/>
              <a:t>Maternal health-</a:t>
            </a:r>
            <a:r>
              <a:rPr lang="en-US" dirty="0"/>
              <a:t>refers</a:t>
            </a:r>
            <a:r>
              <a:rPr lang="en-US" b="1" dirty="0"/>
              <a:t> </a:t>
            </a:r>
            <a:r>
              <a:rPr lang="en-US" dirty="0"/>
              <a:t>to the health of a woman during pregnancy, childbirth and postnatal period</a:t>
            </a:r>
          </a:p>
          <a:p>
            <a:endParaRPr lang="x-none" dirty="0"/>
          </a:p>
        </p:txBody>
      </p:sp>
    </p:spTree>
    <p:extLst>
      <p:ext uri="{BB962C8B-B14F-4D97-AF65-F5344CB8AC3E}">
        <p14:creationId xmlns:p14="http://schemas.microsoft.com/office/powerpoint/2010/main" val="3284253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95F1A-28B7-481F-B8C2-CDCBAB25E109}"/>
              </a:ext>
            </a:extLst>
          </p:cNvPr>
          <p:cNvSpPr>
            <a:spLocks noGrp="1"/>
          </p:cNvSpPr>
          <p:nvPr>
            <p:ph type="title"/>
          </p:nvPr>
        </p:nvSpPr>
        <p:spPr>
          <a:xfrm>
            <a:off x="1066166" y="373533"/>
            <a:ext cx="10287633" cy="487079"/>
          </a:xfrm>
        </p:spPr>
        <p:txBody>
          <a:bodyPr/>
          <a:lstStyle/>
          <a:p>
            <a:endParaRPr lang="x-none" b="1" dirty="0"/>
          </a:p>
        </p:txBody>
      </p:sp>
      <p:sp>
        <p:nvSpPr>
          <p:cNvPr id="3" name="Content Placeholder 2">
            <a:extLst>
              <a:ext uri="{FF2B5EF4-FFF2-40B4-BE49-F238E27FC236}">
                <a16:creationId xmlns:a16="http://schemas.microsoft.com/office/drawing/2014/main" id="{13593487-4D6F-46A8-8B19-F145C3DD088E}"/>
              </a:ext>
            </a:extLst>
          </p:cNvPr>
          <p:cNvSpPr>
            <a:spLocks noGrp="1"/>
          </p:cNvSpPr>
          <p:nvPr>
            <p:ph idx="1"/>
          </p:nvPr>
        </p:nvSpPr>
        <p:spPr>
          <a:xfrm>
            <a:off x="1066167" y="860612"/>
            <a:ext cx="10515602" cy="5266101"/>
          </a:xfrm>
        </p:spPr>
        <p:txBody>
          <a:bodyPr/>
          <a:lstStyle/>
          <a:p>
            <a:r>
              <a:rPr lang="en-US" b="1" dirty="0"/>
              <a:t>Neonate</a:t>
            </a:r>
            <a:r>
              <a:rPr lang="en-US" dirty="0"/>
              <a:t>-is a child from 0- 28 days of age</a:t>
            </a:r>
          </a:p>
          <a:p>
            <a:r>
              <a:rPr lang="en-US" b="1" dirty="0"/>
              <a:t>Infant</a:t>
            </a:r>
            <a:r>
              <a:rPr lang="en-US" dirty="0"/>
              <a:t>- Refers to a baby from birth to about 2 months of age </a:t>
            </a:r>
          </a:p>
          <a:p>
            <a:r>
              <a:rPr lang="en-US" b="1" dirty="0"/>
              <a:t>Perinatal period-</a:t>
            </a:r>
            <a:r>
              <a:rPr lang="en-US" dirty="0"/>
              <a:t>It</a:t>
            </a:r>
            <a:r>
              <a:rPr lang="en-US" b="1" dirty="0"/>
              <a:t> </a:t>
            </a:r>
            <a:r>
              <a:rPr lang="en-US" dirty="0"/>
              <a:t>commences at 22</a:t>
            </a:r>
            <a:r>
              <a:rPr lang="en-US" baseline="30000" dirty="0"/>
              <a:t>nd</a:t>
            </a:r>
            <a:r>
              <a:rPr lang="en-US" dirty="0"/>
              <a:t> completed weeks of gestation and ends seven completed days after birth</a:t>
            </a:r>
          </a:p>
          <a:p>
            <a:r>
              <a:rPr lang="en-US" b="1" dirty="0"/>
              <a:t>Perinatal mortality-</a:t>
            </a:r>
            <a:r>
              <a:rPr lang="en-US" dirty="0"/>
              <a:t>it</a:t>
            </a:r>
            <a:r>
              <a:rPr lang="en-US" b="1" dirty="0"/>
              <a:t> </a:t>
            </a:r>
            <a:r>
              <a:rPr lang="en-US" dirty="0"/>
              <a:t>refers to the number of still births and deaths in the first week of life(early neonatal mortality) </a:t>
            </a:r>
          </a:p>
          <a:p>
            <a:r>
              <a:rPr lang="en-US" b="1" dirty="0"/>
              <a:t>Neonatal mortality-</a:t>
            </a:r>
            <a:r>
              <a:rPr lang="en-US" dirty="0"/>
              <a:t>refers</a:t>
            </a:r>
            <a:r>
              <a:rPr lang="en-US" b="1" dirty="0"/>
              <a:t> </a:t>
            </a:r>
            <a:r>
              <a:rPr lang="en-US" dirty="0"/>
              <a:t>to the number of neonatal deaths per 1000 live births</a:t>
            </a:r>
          </a:p>
          <a:p>
            <a:r>
              <a:rPr lang="en-US" b="1" dirty="0"/>
              <a:t>Embryo</a:t>
            </a:r>
            <a:r>
              <a:rPr lang="en-US" dirty="0"/>
              <a:t>-refers to human conception </a:t>
            </a:r>
            <a:r>
              <a:rPr lang="en-US" dirty="0" err="1"/>
              <a:t>upto</a:t>
            </a:r>
            <a:r>
              <a:rPr lang="en-US" dirty="0"/>
              <a:t> 10</a:t>
            </a:r>
            <a:r>
              <a:rPr lang="en-US" baseline="30000" dirty="0"/>
              <a:t>th</a:t>
            </a:r>
            <a:r>
              <a:rPr lang="en-US" dirty="0"/>
              <a:t> week gestation</a:t>
            </a:r>
          </a:p>
          <a:p>
            <a:endParaRPr lang="en-US" dirty="0"/>
          </a:p>
          <a:p>
            <a:endParaRPr lang="en-US" dirty="0"/>
          </a:p>
        </p:txBody>
      </p:sp>
    </p:spTree>
    <p:extLst>
      <p:ext uri="{BB962C8B-B14F-4D97-AF65-F5344CB8AC3E}">
        <p14:creationId xmlns:p14="http://schemas.microsoft.com/office/powerpoint/2010/main" val="4223338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399" y="274954"/>
            <a:ext cx="10667369" cy="585658"/>
          </a:xfrm>
        </p:spPr>
        <p:txBody>
          <a:bodyPr/>
          <a:lstStyle/>
          <a:p>
            <a:endParaRPr lang="en-US" dirty="0"/>
          </a:p>
        </p:txBody>
      </p:sp>
      <p:sp>
        <p:nvSpPr>
          <p:cNvPr id="3" name="Content Placeholder 2"/>
          <p:cNvSpPr>
            <a:spLocks noGrp="1"/>
          </p:cNvSpPr>
          <p:nvPr>
            <p:ph idx="1"/>
          </p:nvPr>
        </p:nvSpPr>
        <p:spPr>
          <a:xfrm>
            <a:off x="610234" y="860612"/>
            <a:ext cx="10971535" cy="5266101"/>
          </a:xfrm>
        </p:spPr>
        <p:txBody>
          <a:bodyPr/>
          <a:lstStyle/>
          <a:p>
            <a:r>
              <a:rPr lang="en-US" b="1" dirty="0"/>
              <a:t>Neonatal death-</a:t>
            </a:r>
            <a:r>
              <a:rPr lang="en-US" dirty="0"/>
              <a:t>is</a:t>
            </a:r>
            <a:r>
              <a:rPr lang="en-US" b="1" dirty="0"/>
              <a:t> </a:t>
            </a:r>
            <a:r>
              <a:rPr lang="en-US" dirty="0"/>
              <a:t>death that occurs within the 28days of birth</a:t>
            </a:r>
          </a:p>
          <a:p>
            <a:r>
              <a:rPr lang="en-US" b="1" dirty="0"/>
              <a:t>Neonatal morbidity-</a:t>
            </a:r>
            <a:r>
              <a:rPr lang="en-US" dirty="0"/>
              <a:t>It</a:t>
            </a:r>
            <a:r>
              <a:rPr lang="en-US" b="1" dirty="0"/>
              <a:t> </a:t>
            </a:r>
            <a:r>
              <a:rPr lang="en-US" dirty="0"/>
              <a:t>is a state of illness, impairment or degradation of neonatal health resulting or made worse from pregnancy or child birth during first 4 weeks of life</a:t>
            </a:r>
          </a:p>
          <a:p>
            <a:r>
              <a:rPr lang="en-US" b="1" dirty="0"/>
              <a:t>Antepartum </a:t>
            </a:r>
            <a:r>
              <a:rPr lang="en-US" b="1" dirty="0" err="1"/>
              <a:t>haemorrhage</a:t>
            </a:r>
            <a:r>
              <a:rPr lang="en-US" b="1" dirty="0"/>
              <a:t>(APH</a:t>
            </a:r>
            <a:r>
              <a:rPr lang="en-US" dirty="0"/>
              <a:t>)-vaginal bleeding after 28 weeks gestation and before child birth</a:t>
            </a:r>
          </a:p>
          <a:p>
            <a:r>
              <a:rPr lang="en-US" b="1" dirty="0"/>
              <a:t>Postpartum </a:t>
            </a:r>
            <a:r>
              <a:rPr lang="en-US" b="1" dirty="0" err="1"/>
              <a:t>haemorrhage</a:t>
            </a:r>
            <a:r>
              <a:rPr lang="en-US" b="1" dirty="0"/>
              <a:t>(PPH</a:t>
            </a:r>
            <a:r>
              <a:rPr lang="en-US" dirty="0"/>
              <a:t>)-bleeding excessively after baby’s birth more than 500mls but it depends on pre-existing level of </a:t>
            </a:r>
            <a:r>
              <a:rPr lang="en-US" dirty="0" err="1"/>
              <a:t>haemoglobin</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fld id="{F47E4EF2-78EF-4E07-BCDF-282F65611038}" type="datetime1">
              <a:rPr lang="en-US" smtClean="0">
                <a:solidFill>
                  <a:prstClr val="black">
                    <a:tint val="75000"/>
                  </a:prstClr>
                </a:solidFill>
              </a:rPr>
              <a:t>3/22/2022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F.F.A.Hawa ( Mrs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912EC58-96C5-4EA7-862A-2C380FBF76C9}" type="slidenum">
              <a:rPr lang="en-US" smtClean="0">
                <a:solidFill>
                  <a:prstClr val="black">
                    <a:tint val="75000"/>
                  </a:prstClr>
                </a:solidFill>
              </a:rPr>
              <a:pPr>
                <a:defRPr/>
              </a:pPr>
              <a:t>9</a:t>
            </a:fld>
            <a:endParaRPr lang="en-US" dirty="0">
              <a:solidFill>
                <a:prstClr val="black">
                  <a:tint val="75000"/>
                </a:prstClr>
              </a:solidFill>
            </a:endParaRPr>
          </a:p>
        </p:txBody>
      </p:sp>
    </p:spTree>
    <p:extLst>
      <p:ext uri="{BB962C8B-B14F-4D97-AF65-F5344CB8AC3E}">
        <p14:creationId xmlns:p14="http://schemas.microsoft.com/office/powerpoint/2010/main" val="128390911"/>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548</TotalTime>
  <Words>1729</Words>
  <Application>Microsoft Office PowerPoint</Application>
  <PresentationFormat>Widescreen</PresentationFormat>
  <Paragraphs>159</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2_Office Theme</vt:lpstr>
      <vt:lpstr>TERMINOLOGIES AND CONCEPTS IN REPRODUCTIVE HEALTH, POLICIES STANDARDS AND GUIDELINES </vt:lpstr>
      <vt:lpstr>LESSON OBJECTIVES</vt:lpstr>
      <vt:lpstr>TERMINOLOGIES AND CONCEPTS</vt:lpstr>
      <vt:lpstr>PowerPoint Presentation</vt:lpstr>
      <vt:lpstr>PowerPoint Presentation</vt:lpstr>
      <vt:lpstr>PowerPoint Presentation</vt:lpstr>
      <vt:lpstr>PowerPoint Presentation</vt:lpstr>
      <vt:lpstr>PowerPoint Presentation</vt:lpstr>
      <vt:lpstr>PowerPoint Presentation</vt:lpstr>
      <vt:lpstr> </vt:lpstr>
      <vt:lpstr>ADDITIONAL TERMS </vt:lpstr>
      <vt:lpstr> </vt:lpstr>
      <vt:lpstr>PowerPoint Presentation</vt:lpstr>
      <vt:lpstr>REPRODUCTIVE HEALTH POLICIES</vt:lpstr>
      <vt:lpstr>PowerPoint Presentation</vt:lpstr>
      <vt:lpstr>REPRODUCTIVE HEALTH STANDARDS</vt:lpstr>
      <vt:lpstr>PowerPoint Presentation</vt:lpstr>
      <vt:lpstr>REPRODUCTIVE HEALTH GUIDELINES</vt:lpstr>
      <vt:lpstr>EXAMPLES OF REPRODUCTIVE HEALTH GUIDELINES</vt:lpstr>
      <vt:lpstr>PowerPoint Presentation</vt:lpstr>
      <vt:lpstr>AIM OF GUIDELINES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Applied Communication skills</dc:title>
  <dc:creator>CLEMENT HAWA</dc:creator>
  <cp:lastModifiedBy>ok</cp:lastModifiedBy>
  <cp:revision>61</cp:revision>
  <dcterms:created xsi:type="dcterms:W3CDTF">2020-10-15T17:14:29Z</dcterms:created>
  <dcterms:modified xsi:type="dcterms:W3CDTF">2022-03-22T09:53:09Z</dcterms:modified>
</cp:coreProperties>
</file>