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BC2D71-FC05-48BA-9B53-07A26892EA90}"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343193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C2D71-FC05-48BA-9B53-07A26892EA90}"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2260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C2D71-FC05-48BA-9B53-07A26892EA90}"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102271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C2D71-FC05-48BA-9B53-07A26892EA90}"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180881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BC2D71-FC05-48BA-9B53-07A26892EA90}"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423429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BC2D71-FC05-48BA-9B53-07A26892EA90}"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56420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BC2D71-FC05-48BA-9B53-07A26892EA90}"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224043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BC2D71-FC05-48BA-9B53-07A26892EA90}"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65737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C2D71-FC05-48BA-9B53-07A26892EA90}"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225921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C2D71-FC05-48BA-9B53-07A26892EA90}"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120654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C2D71-FC05-48BA-9B53-07A26892EA90}"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6055D-FEA9-45A0-9FBC-65AF9E6B4028}" type="slidenum">
              <a:rPr lang="en-US" smtClean="0"/>
              <a:t>‹#›</a:t>
            </a:fld>
            <a:endParaRPr lang="en-US"/>
          </a:p>
        </p:txBody>
      </p:sp>
    </p:spTree>
    <p:extLst>
      <p:ext uri="{BB962C8B-B14F-4D97-AF65-F5344CB8AC3E}">
        <p14:creationId xmlns:p14="http://schemas.microsoft.com/office/powerpoint/2010/main" val="22149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C2D71-FC05-48BA-9B53-07A26892EA90}" type="datetimeFigureOut">
              <a:rPr lang="en-US" smtClean="0"/>
              <a:t>10/26/2020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6055D-FEA9-45A0-9FBC-65AF9E6B4028}" type="slidenum">
              <a:rPr lang="en-US" smtClean="0"/>
              <a:t>‹#›</a:t>
            </a:fld>
            <a:endParaRPr lang="en-US"/>
          </a:p>
        </p:txBody>
      </p:sp>
    </p:spTree>
    <p:extLst>
      <p:ext uri="{BB962C8B-B14F-4D97-AF65-F5344CB8AC3E}">
        <p14:creationId xmlns:p14="http://schemas.microsoft.com/office/powerpoint/2010/main" val="224661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Isolation and barrier nursing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378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Excretion Precautions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Used </a:t>
            </a:r>
            <a:r>
              <a:rPr lang="en-US" sz="3200" dirty="0">
                <a:latin typeface="Times New Roman" panose="02020603050405020304" pitchFamily="18" charset="0"/>
                <a:cs typeface="Times New Roman" panose="02020603050405020304" pitchFamily="18" charset="0"/>
              </a:rPr>
              <a:t>to prevent acquisition of infection by personnel </a:t>
            </a:r>
            <a:r>
              <a:rPr lang="en-US" sz="3200" dirty="0" smtClean="0">
                <a:latin typeface="Times New Roman" panose="02020603050405020304" pitchFamily="18" charset="0"/>
                <a:cs typeface="Times New Roman" panose="02020603050405020304" pitchFamily="18" charset="0"/>
              </a:rPr>
              <a:t>and patients </a:t>
            </a:r>
            <a:r>
              <a:rPr lang="en-US" sz="3200" dirty="0">
                <a:latin typeface="Times New Roman" panose="02020603050405020304" pitchFamily="18" charset="0"/>
                <a:cs typeface="Times New Roman" panose="02020603050405020304" pitchFamily="18" charset="0"/>
              </a:rPr>
              <a:t>from direct contact with fecal </a:t>
            </a:r>
            <a:r>
              <a:rPr lang="en-US" sz="3200" dirty="0" smtClean="0">
                <a:latin typeface="Times New Roman" panose="02020603050405020304" pitchFamily="18" charset="0"/>
                <a:cs typeface="Times New Roman" panose="02020603050405020304" pitchFamily="18" charset="0"/>
              </a:rPr>
              <a:t>excretions. Eg </a:t>
            </a:r>
            <a:r>
              <a:rPr lang="en-US" sz="3200" dirty="0">
                <a:latin typeface="Times New Roman" panose="02020603050405020304" pitchFamily="18" charset="0"/>
                <a:cs typeface="Times New Roman" panose="02020603050405020304" pitchFamily="18" charset="0"/>
              </a:rPr>
              <a:t>Polio myelitis and Staphylococcal food poisoning</a:t>
            </a:r>
          </a:p>
        </p:txBody>
      </p:sp>
    </p:spTree>
    <p:extLst>
      <p:ext uri="{BB962C8B-B14F-4D97-AF65-F5344CB8AC3E}">
        <p14:creationId xmlns:p14="http://schemas.microsoft.com/office/powerpoint/2010/main" val="104186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TYPES OF PRECAUTIONS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Types of </a:t>
            </a:r>
            <a:r>
              <a:rPr lang="en-US" sz="3200" dirty="0" smtClean="0">
                <a:latin typeface="Times New Roman" panose="02020603050405020304" pitchFamily="18" charset="0"/>
                <a:cs typeface="Times New Roman" panose="02020603050405020304" pitchFamily="18" charset="0"/>
              </a:rPr>
              <a:t>Precautions are :</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Universal </a:t>
            </a:r>
            <a:r>
              <a:rPr lang="en-US" sz="3200" dirty="0" smtClean="0">
                <a:latin typeface="Times New Roman" panose="02020603050405020304" pitchFamily="18" charset="0"/>
                <a:cs typeface="Times New Roman" panose="02020603050405020304" pitchFamily="18" charset="0"/>
              </a:rPr>
              <a:t>/Standard Precautions and Transmission Based Precautions</a:t>
            </a:r>
          </a:p>
          <a:p>
            <a:pPr marL="0" indent="0" algn="just">
              <a:buNone/>
            </a:pPr>
            <a:r>
              <a:rPr lang="en-US" sz="3200" dirty="0" smtClean="0">
                <a:latin typeface="Times New Roman" panose="02020603050405020304" pitchFamily="18" charset="0"/>
                <a:cs typeface="Times New Roman" panose="02020603050405020304" pitchFamily="18" charset="0"/>
              </a:rPr>
              <a:t>Transmission based precaution are further divided in to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Contact precaution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Droplet precaution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Airborne precaution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88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Universal / standard precautions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Follow standard precautions with </a:t>
            </a:r>
            <a:r>
              <a:rPr lang="en-US" sz="3200" dirty="0" smtClean="0">
                <a:latin typeface="Times New Roman" panose="02020603050405020304" pitchFamily="18" charset="0"/>
                <a:cs typeface="Times New Roman" panose="02020603050405020304" pitchFamily="18" charset="0"/>
              </a:rPr>
              <a:t>all patients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When we are close to or </a:t>
            </a:r>
            <a:r>
              <a:rPr lang="en-US" sz="3200" dirty="0" smtClean="0">
                <a:latin typeface="Times New Roman" panose="02020603050405020304" pitchFamily="18" charset="0"/>
                <a:cs typeface="Times New Roman" panose="02020603050405020304" pitchFamily="18" charset="0"/>
              </a:rPr>
              <a:t>handling blood</a:t>
            </a:r>
            <a:r>
              <a:rPr lang="en-US" sz="3200" dirty="0">
                <a:latin typeface="Times New Roman" panose="02020603050405020304" pitchFamily="18" charset="0"/>
                <a:cs typeface="Times New Roman" panose="02020603050405020304" pitchFamily="18" charset="0"/>
              </a:rPr>
              <a:t>, bodily fluids, tissues, </a:t>
            </a:r>
            <a:r>
              <a:rPr lang="en-US" sz="3200" dirty="0" smtClean="0">
                <a:latin typeface="Times New Roman" panose="02020603050405020304" pitchFamily="18" charset="0"/>
                <a:cs typeface="Times New Roman" panose="02020603050405020304" pitchFamily="18" charset="0"/>
              </a:rPr>
              <a:t>mucous membrane </a:t>
            </a:r>
            <a:r>
              <a:rPr lang="en-US" sz="3200" dirty="0">
                <a:latin typeface="Times New Roman" panose="02020603050405020304" pitchFamily="18" charset="0"/>
                <a:cs typeface="Times New Roman" panose="02020603050405020304" pitchFamily="18" charset="0"/>
              </a:rPr>
              <a:t>or areas of open skin </a:t>
            </a:r>
            <a:r>
              <a:rPr lang="en-US" sz="3200" dirty="0" smtClean="0">
                <a:latin typeface="Times New Roman" panose="02020603050405020304" pitchFamily="18" charset="0"/>
                <a:cs typeface="Times New Roman" panose="02020603050405020304" pitchFamily="18" charset="0"/>
              </a:rPr>
              <a:t>we ,must </a:t>
            </a:r>
            <a:r>
              <a:rPr lang="en-US" sz="3200" dirty="0">
                <a:latin typeface="Times New Roman" panose="02020603050405020304" pitchFamily="18" charset="0"/>
                <a:cs typeface="Times New Roman" panose="02020603050405020304" pitchFamily="18" charset="0"/>
              </a:rPr>
              <a:t>use personal </a:t>
            </a:r>
            <a:r>
              <a:rPr lang="en-US" sz="3200" dirty="0" smtClean="0">
                <a:latin typeface="Times New Roman" panose="02020603050405020304" pitchFamily="18" charset="0"/>
                <a:cs typeface="Times New Roman" panose="02020603050405020304" pitchFamily="18" charset="0"/>
              </a:rPr>
              <a:t>protective equipments </a:t>
            </a:r>
            <a:r>
              <a:rPr lang="en-US" sz="3200" dirty="0">
                <a:latin typeface="Times New Roman" panose="02020603050405020304" pitchFamily="18" charset="0"/>
                <a:cs typeface="Times New Roman" panose="02020603050405020304" pitchFamily="18" charset="0"/>
              </a:rPr>
              <a:t>(PPE</a:t>
            </a:r>
            <a:r>
              <a:rPr lang="en-US" sz="32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Depending </a:t>
            </a:r>
            <a:r>
              <a:rPr lang="en-US" sz="3200" dirty="0">
                <a:latin typeface="Times New Roman" panose="02020603050405020304" pitchFamily="18" charset="0"/>
                <a:cs typeface="Times New Roman" panose="02020603050405020304" pitchFamily="18" charset="0"/>
              </a:rPr>
              <a:t>on the anticipated </a:t>
            </a:r>
            <a:r>
              <a:rPr lang="en-US" sz="3200" dirty="0" smtClean="0">
                <a:latin typeface="Times New Roman" panose="02020603050405020304" pitchFamily="18" charset="0"/>
                <a:cs typeface="Times New Roman" panose="02020603050405020304" pitchFamily="18" charset="0"/>
              </a:rPr>
              <a:t>exposure types </a:t>
            </a:r>
            <a:r>
              <a:rPr lang="en-US" sz="3200" dirty="0">
                <a:latin typeface="Times New Roman" panose="02020603050405020304" pitchFamily="18" charset="0"/>
                <a:cs typeface="Times New Roman" panose="02020603050405020304" pitchFamily="18" charset="0"/>
              </a:rPr>
              <a:t>of PPE required include – </a:t>
            </a:r>
            <a:r>
              <a:rPr lang="en-US" sz="3200" dirty="0" smtClean="0">
                <a:latin typeface="Times New Roman" panose="02020603050405020304" pitchFamily="18" charset="0"/>
                <a:cs typeface="Times New Roman" panose="02020603050405020304" pitchFamily="18" charset="0"/>
              </a:rPr>
              <a:t>gloves, mask </a:t>
            </a:r>
            <a:r>
              <a:rPr lang="en-US" sz="3200" dirty="0">
                <a:latin typeface="Times New Roman" panose="02020603050405020304" pitchFamily="18" charset="0"/>
                <a:cs typeface="Times New Roman" panose="02020603050405020304" pitchFamily="18" charset="0"/>
              </a:rPr>
              <a:t>and goggles, aprons/gowns, </a:t>
            </a:r>
            <a:r>
              <a:rPr lang="en-US" sz="3200" dirty="0" smtClean="0">
                <a:latin typeface="Times New Roman" panose="02020603050405020304" pitchFamily="18" charset="0"/>
                <a:cs typeface="Times New Roman" panose="02020603050405020304" pitchFamily="18" charset="0"/>
              </a:rPr>
              <a:t>shoe covers. </a:t>
            </a:r>
            <a:r>
              <a:rPr lang="en-US" sz="3200" dirty="0">
                <a:latin typeface="Times New Roman" panose="02020603050405020304" pitchFamily="18" charset="0"/>
                <a:cs typeface="Times New Roman" panose="02020603050405020304" pitchFamily="18" charset="0"/>
              </a:rPr>
              <a:t>It is also important to properly clean </a:t>
            </a:r>
            <a:r>
              <a:rPr lang="en-US" sz="3200" dirty="0" smtClean="0">
                <a:latin typeface="Times New Roman" panose="02020603050405020304" pitchFamily="18" charset="0"/>
                <a:cs typeface="Times New Roman" panose="02020603050405020304" pitchFamily="18" charset="0"/>
              </a:rPr>
              <a:t>up after </a:t>
            </a:r>
            <a:r>
              <a:rPr lang="en-US" sz="3200" dirty="0">
                <a:latin typeface="Times New Roman" panose="02020603050405020304" pitchFamily="18" charset="0"/>
                <a:cs typeface="Times New Roman" panose="02020603050405020304" pitchFamily="18" charset="0"/>
              </a:rPr>
              <a:t>ward.</a:t>
            </a:r>
          </a:p>
        </p:txBody>
      </p:sp>
    </p:spTree>
    <p:extLst>
      <p:ext uri="{BB962C8B-B14F-4D97-AF65-F5344CB8AC3E}">
        <p14:creationId xmlns:p14="http://schemas.microsoft.com/office/powerpoint/2010/main" val="84460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12" y="551330"/>
            <a:ext cx="11147612" cy="5795682"/>
          </a:xfrm>
          <a:prstGeom prst="rect">
            <a:avLst/>
          </a:prstGeom>
        </p:spPr>
      </p:pic>
    </p:spTree>
    <p:extLst>
      <p:ext uri="{BB962C8B-B14F-4D97-AF65-F5344CB8AC3E}">
        <p14:creationId xmlns:p14="http://schemas.microsoft.com/office/powerpoint/2010/main" val="258089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Transmission based </a:t>
            </a:r>
            <a:r>
              <a:rPr lang="en-US" sz="3200" b="1" dirty="0" smtClean="0">
                <a:latin typeface="Times New Roman" panose="02020603050405020304" pitchFamily="18" charset="0"/>
                <a:cs typeface="Times New Roman" panose="02020603050405020304" pitchFamily="18" charset="0"/>
              </a:rPr>
              <a:t>precautions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Transmission based precautions are followed </a:t>
            </a:r>
            <a:r>
              <a:rPr lang="en-US" sz="3200" dirty="0" smtClean="0">
                <a:latin typeface="Times New Roman" panose="02020603050405020304" pitchFamily="18" charset="0"/>
                <a:cs typeface="Times New Roman" panose="02020603050405020304" pitchFamily="18" charset="0"/>
              </a:rPr>
              <a:t>in addition </a:t>
            </a:r>
            <a:r>
              <a:rPr lang="en-US" sz="3200" dirty="0">
                <a:latin typeface="Times New Roman" panose="02020603050405020304" pitchFamily="18" charset="0"/>
                <a:cs typeface="Times New Roman" panose="02020603050405020304" pitchFamily="18" charset="0"/>
              </a:rPr>
              <a:t>to standard </a:t>
            </a:r>
            <a:r>
              <a:rPr lang="en-US" sz="3200" dirty="0" smtClean="0">
                <a:latin typeface="Times New Roman" panose="02020603050405020304" pitchFamily="18" charset="0"/>
                <a:cs typeface="Times New Roman" panose="02020603050405020304" pitchFamily="18" charset="0"/>
              </a:rPr>
              <a:t>precautions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Some </a:t>
            </a:r>
            <a:r>
              <a:rPr lang="en-US" sz="3200" dirty="0">
                <a:latin typeface="Times New Roman" panose="02020603050405020304" pitchFamily="18" charset="0"/>
                <a:cs typeface="Times New Roman" panose="02020603050405020304" pitchFamily="18" charset="0"/>
              </a:rPr>
              <a:t>infections required more than one type </a:t>
            </a:r>
            <a:r>
              <a:rPr lang="en-US" sz="3200" dirty="0" smtClean="0">
                <a:latin typeface="Times New Roman" panose="02020603050405020304" pitchFamily="18" charset="0"/>
                <a:cs typeface="Times New Roman" panose="02020603050405020304" pitchFamily="18" charset="0"/>
              </a:rPr>
              <a:t>of transmission </a:t>
            </a:r>
            <a:r>
              <a:rPr lang="en-US" sz="3200" dirty="0">
                <a:latin typeface="Times New Roman" panose="02020603050405020304" pitchFamily="18" charset="0"/>
                <a:cs typeface="Times New Roman" panose="02020603050405020304" pitchFamily="18" charset="0"/>
              </a:rPr>
              <a:t>based </a:t>
            </a:r>
            <a:r>
              <a:rPr lang="en-US" sz="3200" dirty="0" smtClean="0">
                <a:latin typeface="Times New Roman" panose="02020603050405020304" pitchFamily="18" charset="0"/>
                <a:cs typeface="Times New Roman" panose="02020603050405020304" pitchFamily="18" charset="0"/>
              </a:rPr>
              <a:t>precautions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Patient </a:t>
            </a:r>
            <a:r>
              <a:rPr lang="en-US" sz="3200" dirty="0">
                <a:latin typeface="Times New Roman" panose="02020603050405020304" pitchFamily="18" charset="0"/>
                <a:cs typeface="Times New Roman" panose="02020603050405020304" pitchFamily="18" charset="0"/>
              </a:rPr>
              <a:t>should stay in their rooms as much </a:t>
            </a:r>
            <a:r>
              <a:rPr lang="en-US" sz="3200" dirty="0" smtClean="0">
                <a:latin typeface="Times New Roman" panose="02020603050405020304" pitchFamily="18" charset="0"/>
                <a:cs typeface="Times New Roman" panose="02020603050405020304" pitchFamily="18" charset="0"/>
              </a:rPr>
              <a:t>as possible</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They </a:t>
            </a:r>
            <a:r>
              <a:rPr lang="en-US" sz="3200" dirty="0">
                <a:latin typeface="Times New Roman" panose="02020603050405020304" pitchFamily="18" charset="0"/>
                <a:cs typeface="Times New Roman" panose="02020603050405020304" pitchFamily="18" charset="0"/>
              </a:rPr>
              <a:t>may need to wear a mask when they </a:t>
            </a:r>
            <a:r>
              <a:rPr lang="en-US" sz="3200" dirty="0" smtClean="0">
                <a:latin typeface="Times New Roman" panose="02020603050405020304" pitchFamily="18" charset="0"/>
                <a:cs typeface="Times New Roman" panose="02020603050405020304" pitchFamily="18" charset="0"/>
              </a:rPr>
              <a:t>leave their </a:t>
            </a:r>
            <a:r>
              <a:rPr lang="en-US" sz="3200" dirty="0">
                <a:latin typeface="Times New Roman" panose="02020603050405020304" pitchFamily="18" charset="0"/>
                <a:cs typeface="Times New Roman" panose="02020603050405020304" pitchFamily="18" charset="0"/>
              </a:rPr>
              <a:t>rooms</a:t>
            </a:r>
          </a:p>
        </p:txBody>
      </p:sp>
    </p:spTree>
    <p:extLst>
      <p:ext uri="{BB962C8B-B14F-4D97-AF65-F5344CB8AC3E}">
        <p14:creationId xmlns:p14="http://schemas.microsoft.com/office/powerpoint/2010/main" val="134512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Air borne </a:t>
            </a:r>
            <a:r>
              <a:rPr lang="en-US" sz="3200" b="1" dirty="0" smtClean="0">
                <a:latin typeface="Times New Roman" panose="02020603050405020304" pitchFamily="18" charset="0"/>
                <a:cs typeface="Times New Roman" panose="02020603050405020304" pitchFamily="18" charset="0"/>
              </a:rPr>
              <a:t>precautions-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Needed </a:t>
            </a:r>
            <a:r>
              <a:rPr lang="en-US" sz="3200" dirty="0">
                <a:latin typeface="Times New Roman" panose="02020603050405020304" pitchFamily="18" charset="0"/>
                <a:cs typeface="Times New Roman" panose="02020603050405020304" pitchFamily="18" charset="0"/>
              </a:rPr>
              <a:t>for germs present in </a:t>
            </a:r>
            <a:r>
              <a:rPr lang="en-US" sz="3200" dirty="0" smtClean="0">
                <a:latin typeface="Times New Roman" panose="02020603050405020304" pitchFamily="18" charset="0"/>
                <a:cs typeface="Times New Roman" panose="02020603050405020304" pitchFamily="18" charset="0"/>
              </a:rPr>
              <a:t>environment prevent </a:t>
            </a:r>
            <a:r>
              <a:rPr lang="en-US" sz="3200" dirty="0">
                <a:latin typeface="Times New Roman" panose="02020603050405020304" pitchFamily="18" charset="0"/>
                <a:cs typeface="Times New Roman" panose="02020603050405020304" pitchFamily="18" charset="0"/>
              </a:rPr>
              <a:t>staff and visitors from </a:t>
            </a:r>
            <a:r>
              <a:rPr lang="en-US" sz="3200" dirty="0" smtClean="0">
                <a:latin typeface="Times New Roman" panose="02020603050405020304" pitchFamily="18" charset="0"/>
                <a:cs typeface="Times New Roman" panose="02020603050405020304" pitchFamily="18" charset="0"/>
              </a:rPr>
              <a:t>infections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eeded </a:t>
            </a:r>
            <a:r>
              <a:rPr lang="en-US" sz="3200" dirty="0">
                <a:latin typeface="Times New Roman" panose="02020603050405020304" pitchFamily="18" charset="0"/>
                <a:cs typeface="Times New Roman" panose="02020603050405020304" pitchFamily="18" charset="0"/>
              </a:rPr>
              <a:t>in – Chickenpox, </a:t>
            </a:r>
            <a:r>
              <a:rPr lang="en-US" sz="3200" dirty="0" smtClean="0">
                <a:latin typeface="Times New Roman" panose="02020603050405020304" pitchFamily="18" charset="0"/>
                <a:cs typeface="Times New Roman" panose="02020603050405020304" pitchFamily="18" charset="0"/>
              </a:rPr>
              <a:t>Measles </a:t>
            </a:r>
            <a:r>
              <a:rPr lang="en-US" sz="3200" dirty="0">
                <a:latin typeface="Times New Roman" panose="02020603050405020304" pitchFamily="18" charset="0"/>
                <a:cs typeface="Times New Roman" panose="02020603050405020304" pitchFamily="18" charset="0"/>
              </a:rPr>
              <a:t>&amp; </a:t>
            </a:r>
            <a:r>
              <a:rPr lang="en-US" sz="3200" dirty="0" smtClean="0">
                <a:latin typeface="Times New Roman" panose="02020603050405020304" pitchFamily="18" charset="0"/>
                <a:cs typeface="Times New Roman" panose="02020603050405020304" pitchFamily="18" charset="0"/>
              </a:rPr>
              <a:t>T.B. bacteria</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Negative </a:t>
            </a:r>
            <a:r>
              <a:rPr lang="en-US" sz="3200" dirty="0">
                <a:latin typeface="Times New Roman" panose="02020603050405020304" pitchFamily="18" charset="0"/>
                <a:cs typeface="Times New Roman" panose="02020603050405020304" pitchFamily="18" charset="0"/>
              </a:rPr>
              <a:t>pressure rooms designed </a:t>
            </a:r>
            <a:r>
              <a:rPr lang="en-US" sz="3200" dirty="0" smtClean="0">
                <a:latin typeface="Times New Roman" panose="02020603050405020304" pitchFamily="18" charset="0"/>
                <a:cs typeface="Times New Roman" panose="02020603050405020304" pitchFamily="18" charset="0"/>
              </a:rPr>
              <a:t>specially well </a:t>
            </a:r>
            <a:r>
              <a:rPr lang="en-US" sz="3200" dirty="0">
                <a:latin typeface="Times New Roman" panose="02020603050405020304" pitchFamily="18" charset="0"/>
                <a:cs typeface="Times New Roman" panose="02020603050405020304" pitchFamily="18" charset="0"/>
              </a:rPr>
              <a:t>fitted respirator mask used</a:t>
            </a:r>
          </a:p>
        </p:txBody>
      </p:sp>
    </p:spTree>
    <p:extLst>
      <p:ext uri="{BB962C8B-B14F-4D97-AF65-F5344CB8AC3E}">
        <p14:creationId xmlns:p14="http://schemas.microsoft.com/office/powerpoint/2010/main" val="115793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524434"/>
            <a:ext cx="10408024" cy="6104965"/>
          </a:xfrm>
          <a:prstGeom prst="rect">
            <a:avLst/>
          </a:prstGeom>
        </p:spPr>
      </p:pic>
    </p:spTree>
    <p:extLst>
      <p:ext uri="{BB962C8B-B14F-4D97-AF65-F5344CB8AC3E}">
        <p14:creationId xmlns:p14="http://schemas.microsoft.com/office/powerpoint/2010/main" val="333866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just">
              <a:buNone/>
            </a:pPr>
            <a:r>
              <a:rPr lang="en-US" sz="3200" b="1" dirty="0">
                <a:latin typeface="Times New Roman" panose="02020603050405020304" pitchFamily="18" charset="0"/>
                <a:cs typeface="Times New Roman" panose="02020603050405020304" pitchFamily="18" charset="0"/>
              </a:rPr>
              <a:t>Contact </a:t>
            </a:r>
            <a:r>
              <a:rPr lang="en-US" sz="3200" b="1" dirty="0" smtClean="0">
                <a:latin typeface="Times New Roman" panose="02020603050405020304" pitchFamily="18" charset="0"/>
                <a:cs typeface="Times New Roman" panose="02020603050405020304" pitchFamily="18" charset="0"/>
              </a:rPr>
              <a:t>Precaution</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Spread </a:t>
            </a:r>
            <a:r>
              <a:rPr lang="en-US" sz="3200" dirty="0">
                <a:latin typeface="Times New Roman" panose="02020603050405020304" pitchFamily="18" charset="0"/>
                <a:cs typeface="Times New Roman" panose="02020603050405020304" pitchFamily="18" charset="0"/>
              </a:rPr>
              <a:t>by touching directly or by </a:t>
            </a:r>
            <a:r>
              <a:rPr lang="en-US" sz="3200" dirty="0" smtClean="0">
                <a:latin typeface="Times New Roman" panose="02020603050405020304" pitchFamily="18" charset="0"/>
                <a:cs typeface="Times New Roman" panose="02020603050405020304" pitchFamily="18" charset="0"/>
              </a:rPr>
              <a:t>objects related </a:t>
            </a:r>
            <a:r>
              <a:rPr lang="en-US" sz="3200" dirty="0">
                <a:latin typeface="Times New Roman" panose="02020603050405020304" pitchFamily="18" charset="0"/>
                <a:cs typeface="Times New Roman" panose="02020603050405020304" pitchFamily="18" charset="0"/>
              </a:rPr>
              <a:t>to the </a:t>
            </a:r>
            <a:r>
              <a:rPr lang="en-US" sz="3200" dirty="0" smtClean="0">
                <a:latin typeface="Times New Roman" panose="02020603050405020304" pitchFamily="18" charset="0"/>
                <a:cs typeface="Times New Roman" panose="02020603050405020304" pitchFamily="18" charset="0"/>
              </a:rPr>
              <a:t>patient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Whoever </a:t>
            </a:r>
            <a:r>
              <a:rPr lang="en-US" sz="3200" dirty="0">
                <a:latin typeface="Times New Roman" panose="02020603050405020304" pitchFamily="18" charset="0"/>
                <a:cs typeface="Times New Roman" panose="02020603050405020304" pitchFamily="18" charset="0"/>
              </a:rPr>
              <a:t>enter in room must wear </a:t>
            </a:r>
            <a:r>
              <a:rPr lang="en-US" sz="3200" dirty="0" smtClean="0">
                <a:latin typeface="Times New Roman" panose="02020603050405020304" pitchFamily="18" charset="0"/>
                <a:cs typeface="Times New Roman" panose="02020603050405020304" pitchFamily="18" charset="0"/>
              </a:rPr>
              <a:t>gloves and </a:t>
            </a:r>
            <a:r>
              <a:rPr lang="en-US" sz="3200" dirty="0">
                <a:latin typeface="Times New Roman" panose="02020603050405020304" pitchFamily="18" charset="0"/>
                <a:cs typeface="Times New Roman" panose="02020603050405020304" pitchFamily="18" charset="0"/>
              </a:rPr>
              <a:t>gown </a:t>
            </a:r>
            <a:r>
              <a:rPr lang="en-US" sz="3200" dirty="0" err="1">
                <a:latin typeface="Times New Roman" panose="02020603050405020304" pitchFamily="18" charset="0"/>
                <a:cs typeface="Times New Roman" panose="02020603050405020304" pitchFamily="18" charset="0"/>
              </a:rPr>
              <a:t>e.g</a:t>
            </a:r>
            <a:r>
              <a:rPr lang="en-US" sz="3200" dirty="0">
                <a:latin typeface="Times New Roman" panose="02020603050405020304" pitchFamily="18" charset="0"/>
                <a:cs typeface="Times New Roman" panose="02020603050405020304" pitchFamily="18" charset="0"/>
              </a:rPr>
              <a:t> Hepatitis </a:t>
            </a:r>
            <a:r>
              <a:rPr lang="en-US" sz="3200" dirty="0" smtClean="0">
                <a:latin typeface="Times New Roman" panose="02020603050405020304" pitchFamily="18" charset="0"/>
                <a:cs typeface="Times New Roman" panose="02020603050405020304" pitchFamily="18" charset="0"/>
              </a:rPr>
              <a:t>B, Conjunctivitis</a:t>
            </a:r>
            <a:r>
              <a:rPr lang="en-US"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Droplet Precaution</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Prevent contact from </a:t>
            </a:r>
            <a:r>
              <a:rPr lang="en-US" sz="3200" dirty="0" smtClean="0">
                <a:latin typeface="Times New Roman" panose="02020603050405020304" pitchFamily="18" charset="0"/>
                <a:cs typeface="Times New Roman" panose="02020603050405020304" pitchFamily="18" charset="0"/>
              </a:rPr>
              <a:t>respiratory secretions </a:t>
            </a:r>
            <a:r>
              <a:rPr lang="en-US" sz="3200" dirty="0">
                <a:latin typeface="Times New Roman" panose="02020603050405020304" pitchFamily="18" charset="0"/>
                <a:cs typeface="Times New Roman" panose="02020603050405020304" pitchFamily="18" charset="0"/>
              </a:rPr>
              <a:t>(nose, throat, </a:t>
            </a:r>
            <a:r>
              <a:rPr lang="en-US" sz="3200" dirty="0" smtClean="0">
                <a:latin typeface="Times New Roman" panose="02020603050405020304" pitchFamily="18" charset="0"/>
                <a:cs typeface="Times New Roman" panose="02020603050405020304" pitchFamily="18" charset="0"/>
              </a:rPr>
              <a:t>lungs)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Disease </a:t>
            </a:r>
            <a:r>
              <a:rPr lang="en-US" sz="3200" dirty="0">
                <a:latin typeface="Times New Roman" panose="02020603050405020304" pitchFamily="18" charset="0"/>
                <a:cs typeface="Times New Roman" panose="02020603050405020304" pitchFamily="18" charset="0"/>
              </a:rPr>
              <a:t>– Influenza, Pertussis </a:t>
            </a:r>
            <a:r>
              <a:rPr lang="en-US" sz="3200" dirty="0" smtClean="0">
                <a:latin typeface="Times New Roman" panose="02020603050405020304" pitchFamily="18" charset="0"/>
                <a:cs typeface="Times New Roman" panose="02020603050405020304" pitchFamily="18" charset="0"/>
              </a:rPr>
              <a:t>and Mumps COVID 19</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Need </a:t>
            </a:r>
            <a:r>
              <a:rPr lang="en-US" sz="3200" dirty="0">
                <a:latin typeface="Times New Roman" panose="02020603050405020304" pitchFamily="18" charset="0"/>
                <a:cs typeface="Times New Roman" panose="02020603050405020304" pitchFamily="18" charset="0"/>
              </a:rPr>
              <a:t>to wear surgical mask</a:t>
            </a:r>
          </a:p>
        </p:txBody>
      </p:sp>
    </p:spTree>
    <p:extLst>
      <p:ext uri="{BB962C8B-B14F-4D97-AF65-F5344CB8AC3E}">
        <p14:creationId xmlns:p14="http://schemas.microsoft.com/office/powerpoint/2010/main" val="76395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Advantages of Isolation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Containment of infection risk</a:t>
            </a:r>
            <a:r>
              <a:rPr lang="en-US"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Protection of other Patients, Visitors &amp; </a:t>
            </a:r>
            <a:r>
              <a:rPr lang="en-US" sz="3200" dirty="0" smtClean="0">
                <a:latin typeface="Times New Roman" panose="02020603050405020304" pitchFamily="18" charset="0"/>
                <a:cs typeface="Times New Roman" panose="02020603050405020304" pitchFamily="18" charset="0"/>
              </a:rPr>
              <a:t>staff.</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Provision </a:t>
            </a:r>
            <a:r>
              <a:rPr lang="en-US" sz="3200" dirty="0">
                <a:latin typeface="Times New Roman" panose="02020603050405020304" pitchFamily="18" charset="0"/>
                <a:cs typeface="Times New Roman" panose="02020603050405020304" pitchFamily="18" charset="0"/>
              </a:rPr>
              <a:t>of a focus for training measures in respect of </a:t>
            </a:r>
            <a:r>
              <a:rPr lang="en-US" sz="3200" dirty="0" smtClean="0">
                <a:latin typeface="Times New Roman" panose="02020603050405020304" pitchFamily="18" charset="0"/>
                <a:cs typeface="Times New Roman" panose="02020603050405020304" pitchFamily="18" charset="0"/>
              </a:rPr>
              <a:t>specific risk </a:t>
            </a:r>
            <a:r>
              <a:rPr lang="en-US" sz="3200" dirty="0">
                <a:latin typeface="Times New Roman" panose="02020603050405020304" pitchFamily="18" charset="0"/>
                <a:cs typeface="Times New Roman" panose="02020603050405020304" pitchFamily="18" charset="0"/>
              </a:rPr>
              <a:t>of patient </a:t>
            </a:r>
            <a:r>
              <a:rPr lang="en-US"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Provision of a focus to allow easier implementation of </a:t>
            </a:r>
            <a:r>
              <a:rPr lang="en-US" sz="3200" dirty="0" smtClean="0">
                <a:latin typeface="Times New Roman" panose="02020603050405020304" pitchFamily="18" charset="0"/>
                <a:cs typeface="Times New Roman" panose="02020603050405020304" pitchFamily="18" charset="0"/>
              </a:rPr>
              <a:t>control measures.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Source </a:t>
            </a:r>
            <a:r>
              <a:rPr lang="en-US" sz="3200" dirty="0">
                <a:latin typeface="Times New Roman" panose="02020603050405020304" pitchFamily="18" charset="0"/>
                <a:cs typeface="Times New Roman" panose="02020603050405020304" pitchFamily="18" charset="0"/>
              </a:rPr>
              <a:t>of Privacy, Dignity and Solace to some Patient.</a:t>
            </a:r>
          </a:p>
        </p:txBody>
      </p:sp>
    </p:spTree>
    <p:extLst>
      <p:ext uri="{BB962C8B-B14F-4D97-AF65-F5344CB8AC3E}">
        <p14:creationId xmlns:p14="http://schemas.microsoft.com/office/powerpoint/2010/main" val="79344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Better sleep due to lack of disturbance.</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Improved contact for families &amp; careers.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More </a:t>
            </a:r>
            <a:r>
              <a:rPr lang="en-US" sz="3200" dirty="0">
                <a:latin typeface="Times New Roman" panose="02020603050405020304" pitchFamily="18" charset="0"/>
                <a:cs typeface="Times New Roman" panose="02020603050405020304" pitchFamily="18" charset="0"/>
              </a:rPr>
              <a:t>flexibility – rooms can be used any gender, age or </a:t>
            </a:r>
            <a:r>
              <a:rPr lang="en-US" sz="3200" dirty="0" smtClean="0">
                <a:latin typeface="Times New Roman" panose="02020603050405020304" pitchFamily="18" charset="0"/>
                <a:cs typeface="Times New Roman" panose="02020603050405020304" pitchFamily="18" charset="0"/>
              </a:rPr>
              <a:t>clinical condition</a:t>
            </a:r>
            <a:r>
              <a:rPr lang="en-US" sz="3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24 hours admission without disruption to other patient</a:t>
            </a:r>
            <a:r>
              <a:rPr lang="en-US"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More personalized contact with patients.</a:t>
            </a:r>
          </a:p>
        </p:txBody>
      </p:sp>
    </p:spTree>
    <p:extLst>
      <p:ext uri="{BB962C8B-B14F-4D97-AF65-F5344CB8AC3E}">
        <p14:creationId xmlns:p14="http://schemas.microsoft.com/office/powerpoint/2010/main" val="117755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DEFINATION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“Isolation is the separation of a patient from contact with others in order to control the spread of an infectious or communicable disease.”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29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Disadvantages of Isolation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Increased patients dependency upon staff for support of </a:t>
            </a:r>
            <a:r>
              <a:rPr lang="en-US" dirty="0" smtClean="0">
                <a:latin typeface="Times New Roman" panose="02020603050405020304" pitchFamily="18" charset="0"/>
                <a:cs typeface="Times New Roman" panose="02020603050405020304" pitchFamily="18" charset="0"/>
              </a:rPr>
              <a:t>needs.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Jeopardy </a:t>
            </a:r>
            <a:r>
              <a:rPr lang="en-US" dirty="0">
                <a:latin typeface="Times New Roman" panose="02020603050405020304" pitchFamily="18" charset="0"/>
                <a:cs typeface="Times New Roman" panose="02020603050405020304" pitchFamily="18" charset="0"/>
              </a:rPr>
              <a:t>to patients care through inappropriate restriction </a:t>
            </a:r>
            <a:r>
              <a:rPr lang="en-US" dirty="0" smtClean="0">
                <a:latin typeface="Times New Roman" panose="02020603050405020304" pitchFamily="18" charset="0"/>
                <a:cs typeface="Times New Roman" panose="02020603050405020304" pitchFamily="18" charset="0"/>
              </a:rPr>
              <a:t>to investigations </a:t>
            </a:r>
            <a:r>
              <a:rPr lang="en-US" dirty="0">
                <a:latin typeface="Times New Roman" panose="02020603050405020304" pitchFamily="18" charset="0"/>
                <a:cs typeface="Times New Roman" panose="02020603050405020304" pitchFamily="18" charset="0"/>
              </a:rPr>
              <a:t>&amp; </a:t>
            </a:r>
            <a:r>
              <a:rPr lang="en-US" dirty="0" smtClean="0">
                <a:latin typeface="Times New Roman" panose="02020603050405020304" pitchFamily="18" charset="0"/>
                <a:cs typeface="Times New Roman" panose="02020603050405020304" pitchFamily="18" charset="0"/>
              </a:rPr>
              <a:t>rehabilitation.</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Additional </a:t>
            </a:r>
            <a:r>
              <a:rPr lang="en-US" dirty="0">
                <a:latin typeface="Times New Roman" panose="02020603050405020304" pitchFamily="18" charset="0"/>
                <a:cs typeface="Times New Roman" panose="02020603050405020304" pitchFamily="18" charset="0"/>
              </a:rPr>
              <a:t>cost such as construction, equipment, staff &amp; </a:t>
            </a:r>
            <a:r>
              <a:rPr lang="en-US" dirty="0" smtClean="0">
                <a:latin typeface="Times New Roman" panose="02020603050405020304" pitchFamily="18" charset="0"/>
                <a:cs typeface="Times New Roman" panose="02020603050405020304" pitchFamily="18" charset="0"/>
              </a:rPr>
              <a:t>time.</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Staff </a:t>
            </a:r>
            <a:r>
              <a:rPr lang="en-US" dirty="0">
                <a:latin typeface="Times New Roman" panose="02020603050405020304" pitchFamily="18" charset="0"/>
                <a:cs typeface="Times New Roman" panose="02020603050405020304" pitchFamily="18" charset="0"/>
              </a:rPr>
              <a:t>stress especially in one-to-one nursing of isolated </a:t>
            </a:r>
            <a:r>
              <a:rPr lang="en-US" dirty="0" smtClean="0">
                <a:latin typeface="Times New Roman" panose="02020603050405020304" pitchFamily="18" charset="0"/>
                <a:cs typeface="Times New Roman" panose="02020603050405020304" pitchFamily="18" charset="0"/>
              </a:rPr>
              <a:t>patients.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Insufficient </a:t>
            </a:r>
            <a:r>
              <a:rPr lang="en-US" dirty="0">
                <a:latin typeface="Times New Roman" panose="02020603050405020304" pitchFamily="18" charset="0"/>
                <a:cs typeface="Times New Roman" panose="02020603050405020304" pitchFamily="18" charset="0"/>
              </a:rPr>
              <a:t>use of hospital </a:t>
            </a:r>
            <a:r>
              <a:rPr lang="en-US" dirty="0" smtClean="0">
                <a:latin typeface="Times New Roman" panose="02020603050405020304" pitchFamily="18" charset="0"/>
                <a:cs typeface="Times New Roman" panose="02020603050405020304" pitchFamily="18" charset="0"/>
              </a:rPr>
              <a:t>space.</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Single </a:t>
            </a:r>
            <a:r>
              <a:rPr lang="en-US" dirty="0">
                <a:latin typeface="Times New Roman" panose="02020603050405020304" pitchFamily="18" charset="0"/>
                <a:cs typeface="Times New Roman" panose="02020603050405020304" pitchFamily="18" charset="0"/>
              </a:rPr>
              <a:t>rooms are expensive</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Under staff wards can lead to negative outcomes.</a:t>
            </a:r>
          </a:p>
        </p:txBody>
      </p:sp>
    </p:spTree>
    <p:extLst>
      <p:ext uri="{BB962C8B-B14F-4D97-AF65-F5344CB8AC3E}">
        <p14:creationId xmlns:p14="http://schemas.microsoft.com/office/powerpoint/2010/main" val="203894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Isolation Ward </a:t>
            </a:r>
            <a:r>
              <a:rPr lang="en-US" b="1" dirty="0">
                <a:latin typeface="Times New Roman" panose="02020603050405020304" pitchFamily="18" charset="0"/>
                <a:cs typeface="Times New Roman" panose="02020603050405020304" pitchFamily="18" charset="0"/>
              </a:rPr>
              <a:t>in Hospital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 hospitals and other medical facilities an Isolation Ward is a </a:t>
            </a:r>
            <a:r>
              <a:rPr lang="en-US" sz="3200" dirty="0" smtClean="0">
                <a:latin typeface="Times New Roman" panose="02020603050405020304" pitchFamily="18" charset="0"/>
                <a:cs typeface="Times New Roman" panose="02020603050405020304" pitchFamily="18" charset="0"/>
              </a:rPr>
              <a:t>separate ward </a:t>
            </a:r>
            <a:r>
              <a:rPr lang="en-US" sz="3200" dirty="0">
                <a:latin typeface="Times New Roman" panose="02020603050405020304" pitchFamily="18" charset="0"/>
                <a:cs typeface="Times New Roman" panose="02020603050405020304" pitchFamily="18" charset="0"/>
              </a:rPr>
              <a:t>used to isolate patients suffering from infectious diseases</a:t>
            </a:r>
            <a:r>
              <a:rPr lang="en-US"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Several </a:t>
            </a:r>
            <a:r>
              <a:rPr lang="en-US" sz="3200" dirty="0">
                <a:latin typeface="Times New Roman" panose="02020603050405020304" pitchFamily="18" charset="0"/>
                <a:cs typeface="Times New Roman" panose="02020603050405020304" pitchFamily="18" charset="0"/>
              </a:rPr>
              <a:t>wards for individual patients are usually placed together in </a:t>
            </a:r>
            <a:r>
              <a:rPr lang="en-US" sz="3200" dirty="0" smtClean="0">
                <a:latin typeface="Times New Roman" panose="02020603050405020304" pitchFamily="18" charset="0"/>
                <a:cs typeface="Times New Roman" panose="02020603050405020304" pitchFamily="18" charset="0"/>
              </a:rPr>
              <a:t>an isolation </a:t>
            </a:r>
            <a:r>
              <a:rPr lang="en-US" sz="3200" dirty="0">
                <a:latin typeface="Times New Roman" panose="02020603050405020304" pitchFamily="18" charset="0"/>
                <a:cs typeface="Times New Roman" panose="02020603050405020304" pitchFamily="18" charset="0"/>
              </a:rPr>
              <a:t>unit.</a:t>
            </a:r>
          </a:p>
        </p:txBody>
      </p:sp>
    </p:spTree>
    <p:extLst>
      <p:ext uri="{BB962C8B-B14F-4D97-AF65-F5344CB8AC3E}">
        <p14:creationId xmlns:p14="http://schemas.microsoft.com/office/powerpoint/2010/main" val="186873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240"/>
          </a:xfrm>
        </p:spPr>
        <p:txBody>
          <a:bodyPr/>
          <a:lstStyle/>
          <a:p>
            <a:r>
              <a:rPr lang="en-US" b="1" dirty="0">
                <a:latin typeface="Times New Roman" panose="02020603050405020304" pitchFamily="18" charset="0"/>
                <a:cs typeface="Times New Roman" panose="02020603050405020304" pitchFamily="18" charset="0"/>
              </a:rPr>
              <a:t>IsolationWard in Hospital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21976" y="1586753"/>
            <a:ext cx="10219765" cy="4343400"/>
          </a:xfrm>
          <a:prstGeom prst="rect">
            <a:avLst/>
          </a:prstGeom>
        </p:spPr>
      </p:pic>
    </p:spTree>
    <p:extLst>
      <p:ext uri="{BB962C8B-B14F-4D97-AF65-F5344CB8AC3E}">
        <p14:creationId xmlns:p14="http://schemas.microsoft.com/office/powerpoint/2010/main" val="3678587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Isolation Room in Hospital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Isolation rooms create barriers between people &amp; </a:t>
            </a:r>
            <a:r>
              <a:rPr lang="en-US" sz="3200" dirty="0" smtClean="0">
                <a:latin typeface="Times New Roman" panose="02020603050405020304" pitchFamily="18" charset="0"/>
                <a:cs typeface="Times New Roman" panose="02020603050405020304" pitchFamily="18" charset="0"/>
              </a:rPr>
              <a:t>germs.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These </a:t>
            </a:r>
            <a:r>
              <a:rPr lang="en-US" sz="3200" dirty="0">
                <a:latin typeface="Times New Roman" panose="02020603050405020304" pitchFamily="18" charset="0"/>
                <a:cs typeface="Times New Roman" panose="02020603050405020304" pitchFamily="18" charset="0"/>
              </a:rPr>
              <a:t>type of isolations help to prevent the spread of germs in the </a:t>
            </a:r>
            <a:r>
              <a:rPr lang="en-US" sz="3200" dirty="0" smtClean="0">
                <a:latin typeface="Times New Roman" panose="02020603050405020304" pitchFamily="18" charset="0"/>
                <a:cs typeface="Times New Roman" panose="02020603050405020304" pitchFamily="18" charset="0"/>
              </a:rPr>
              <a:t>Hospitals.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Anybody </a:t>
            </a:r>
            <a:r>
              <a:rPr lang="en-US" sz="3200" dirty="0">
                <a:latin typeface="Times New Roman" panose="02020603050405020304" pitchFamily="18" charset="0"/>
                <a:cs typeface="Times New Roman" panose="02020603050405020304" pitchFamily="18" charset="0"/>
              </a:rPr>
              <a:t>who visits in a Hospital patients who has Isolation sign </a:t>
            </a:r>
            <a:r>
              <a:rPr lang="en-US" sz="3200" dirty="0" smtClean="0">
                <a:latin typeface="Times New Roman" panose="02020603050405020304" pitchFamily="18" charset="0"/>
                <a:cs typeface="Times New Roman" panose="02020603050405020304" pitchFamily="18" charset="0"/>
              </a:rPr>
              <a:t>outside their </a:t>
            </a:r>
            <a:r>
              <a:rPr lang="en-US" sz="3200" dirty="0">
                <a:latin typeface="Times New Roman" panose="02020603050405020304" pitchFamily="18" charset="0"/>
                <a:cs typeface="Times New Roman" panose="02020603050405020304" pitchFamily="18" charset="0"/>
              </a:rPr>
              <a:t>door should stop at the nurse’ s station before entering the </a:t>
            </a:r>
            <a:r>
              <a:rPr lang="en-US" sz="3200" dirty="0" smtClean="0">
                <a:latin typeface="Times New Roman" panose="02020603050405020304" pitchFamily="18" charset="0"/>
                <a:cs typeface="Times New Roman" panose="02020603050405020304" pitchFamily="18" charset="0"/>
              </a:rPr>
              <a:t>patients room.</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Concise </a:t>
            </a:r>
            <a:r>
              <a:rPr lang="en-US" sz="3200" dirty="0">
                <a:latin typeface="Times New Roman" panose="02020603050405020304" pitchFamily="18" charset="0"/>
                <a:cs typeface="Times New Roman" panose="02020603050405020304" pitchFamily="18" charset="0"/>
              </a:rPr>
              <a:t>information is placed on the door of isolation room at </a:t>
            </a:r>
            <a:r>
              <a:rPr lang="en-US" sz="3200" dirty="0" smtClean="0">
                <a:latin typeface="Times New Roman" panose="02020603050405020304" pitchFamily="18" charset="0"/>
                <a:cs typeface="Times New Roman" panose="02020603050405020304" pitchFamily="18" charset="0"/>
              </a:rPr>
              <a:t>eye level</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4953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r>
              <a:rPr lang="en-US" b="1" dirty="0">
                <a:latin typeface="Times New Roman" panose="02020603050405020304" pitchFamily="18" charset="0"/>
                <a:cs typeface="Times New Roman" panose="02020603050405020304" pitchFamily="18" charset="0"/>
              </a:rPr>
              <a:t>Isolation Room in Hospital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04365" y="1586753"/>
            <a:ext cx="9883588" cy="4639235"/>
          </a:xfrm>
          <a:prstGeom prst="rect">
            <a:avLst/>
          </a:prstGeom>
        </p:spPr>
      </p:pic>
    </p:spTree>
    <p:extLst>
      <p:ext uri="{BB962C8B-B14F-4D97-AF65-F5344CB8AC3E}">
        <p14:creationId xmlns:p14="http://schemas.microsoft.com/office/powerpoint/2010/main" val="234766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Barrier nursing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The term "barrier nursing" is given to a method of nursing care that has been used for over one hundred years when caring for a patient known or thought to be suffering from a contagious disease such as open pulmonary tuberculosis. It is sometimes called "bedside isolation."</a:t>
            </a:r>
          </a:p>
        </p:txBody>
      </p:sp>
    </p:spTree>
    <p:extLst>
      <p:ext uri="{BB962C8B-B14F-4D97-AF65-F5344CB8AC3E}">
        <p14:creationId xmlns:p14="http://schemas.microsoft.com/office/powerpoint/2010/main" val="97221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As the name implies, the aim is to erect a barrier to the passage of infectious pathogenic organisms between the contagious patient and other patients and staff in the hospital, and thence to the outside world. </a:t>
            </a:r>
            <a:endParaRPr lang="en-US" sz="3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Preferably</a:t>
            </a:r>
            <a:r>
              <a:rPr lang="en-US" sz="3200" dirty="0">
                <a:latin typeface="Times New Roman" panose="02020603050405020304" pitchFamily="18" charset="0"/>
                <a:cs typeface="Times New Roman" panose="02020603050405020304" pitchFamily="18" charset="0"/>
              </a:rPr>
              <a:t>, all contagious patients are isolated in separate rooms, but when such patients must be nursed in a ward with others, screens are placed around the bed or beds they occupy. </a:t>
            </a:r>
          </a:p>
        </p:txBody>
      </p:sp>
    </p:spTree>
    <p:extLst>
      <p:ext uri="{BB962C8B-B14F-4D97-AF65-F5344CB8AC3E}">
        <p14:creationId xmlns:p14="http://schemas.microsoft.com/office/powerpoint/2010/main" val="315367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The nurses wear gowns, masks, and sometimes rubber gloves, and they observe strict rules that minimize the risk of passing on infectious agents.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All </a:t>
            </a:r>
            <a:r>
              <a:rPr lang="en-US" sz="3200" dirty="0">
                <a:latin typeface="Times New Roman" panose="02020603050405020304" pitchFamily="18" charset="0"/>
                <a:cs typeface="Times New Roman" panose="02020603050405020304" pitchFamily="18" charset="0"/>
              </a:rPr>
              <a:t>equipment and utensils used to care for the patient are immediately placed in a bowl of sterilizing solution, and attending nurses observe surgical standards of cleanliness in hand washing after they have been attending the patient.</a:t>
            </a:r>
          </a:p>
        </p:txBody>
      </p:sp>
    </p:spTree>
    <p:extLst>
      <p:ext uri="{BB962C8B-B14F-4D97-AF65-F5344CB8AC3E}">
        <p14:creationId xmlns:p14="http://schemas.microsoft.com/office/powerpoint/2010/main" val="327012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Bedding is carefully moved in order to minimize the transmission of airborne particles, such as dust or droplets that could carry contagious material, and is cleansed in special facilities that include the use of steam heat for sterilization.</a:t>
            </a:r>
          </a:p>
        </p:txBody>
      </p:sp>
    </p:spTree>
    <p:extLst>
      <p:ext uri="{BB962C8B-B14F-4D97-AF65-F5344CB8AC3E}">
        <p14:creationId xmlns:p14="http://schemas.microsoft.com/office/powerpoint/2010/main" val="4082098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Principles of Barrier Nursing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 patient should be nursed in private room as follows:</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Explain the procedure to the patient to enhance co – operation</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Equip the room with all the patient’s requirements</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Place or keep protective devices near the room</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16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Need Of Isolation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Isolation aimed controlling and preventing the spread of infection.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Isolation precautions are designed(like-rooms/wards) to minimize the transmission of infection in the hospital by using updated and skilled technology.</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Isolation helps to protect patients, family members, visitors and health care workers from the spread of infection.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19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Put a barrier notice and ensure the room has a sink and water</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Always use protective devices when attending to the patient</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Number of people entering the room should be limited</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Items in the room shouldn’t be used by another patient</a:t>
            </a:r>
            <a:endParaRPr lang="en-GB"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820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Reverse Barrier Nursing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Nursing technique by which an immuno – compromised client is protected from infection</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Aims at protecting susceptible patient from </a:t>
            </a:r>
            <a:r>
              <a:rPr lang="en-US" sz="3200" dirty="0" smtClean="0">
                <a:latin typeface="Times New Roman" panose="02020603050405020304" pitchFamily="18" charset="0"/>
                <a:cs typeface="Times New Roman" panose="02020603050405020304" pitchFamily="18" charset="0"/>
              </a:rPr>
              <a:t>infections</a:t>
            </a:r>
          </a:p>
          <a:p>
            <a:pPr lvl="0"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Protects </a:t>
            </a:r>
            <a:r>
              <a:rPr lang="en-US" sz="3200" dirty="0">
                <a:latin typeface="Times New Roman" panose="02020603050405020304" pitchFamily="18" charset="0"/>
                <a:cs typeface="Times New Roman" panose="02020603050405020304" pitchFamily="18" charset="0"/>
              </a:rPr>
              <a:t>the client from acquiring </a:t>
            </a:r>
            <a:r>
              <a:rPr lang="en-US" sz="3200" dirty="0" smtClean="0">
                <a:latin typeface="Times New Roman" panose="02020603050405020304" pitchFamily="18" charset="0"/>
                <a:cs typeface="Times New Roman" panose="02020603050405020304" pitchFamily="18" charset="0"/>
              </a:rPr>
              <a:t>nosocomial </a:t>
            </a:r>
            <a:r>
              <a:rPr lang="en-US" sz="3200" dirty="0">
                <a:latin typeface="Times New Roman" panose="02020603050405020304" pitchFamily="18" charset="0"/>
                <a:cs typeface="Times New Roman" panose="02020603050405020304" pitchFamily="18" charset="0"/>
              </a:rPr>
              <a:t>infections</a:t>
            </a:r>
            <a:endParaRPr lang="en-GB" sz="32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Indicated is excessive burns, acute renal failure, leukemia</a:t>
            </a:r>
            <a:endParaRPr lang="en-GB" sz="3200" dirty="0">
              <a:latin typeface="Times New Roman" panose="02020603050405020304" pitchFamily="18" charset="0"/>
              <a:cs typeface="Times New Roman" panose="02020603050405020304" pitchFamily="18" charset="0"/>
            </a:endParaRPr>
          </a:p>
          <a:p>
            <a:pPr lvl="0"/>
            <a:endParaRPr lang="en-GB" dirty="0"/>
          </a:p>
        </p:txBody>
      </p:sp>
    </p:spTree>
    <p:extLst>
      <p:ext uri="{BB962C8B-B14F-4D97-AF65-F5344CB8AC3E}">
        <p14:creationId xmlns:p14="http://schemas.microsoft.com/office/powerpoint/2010/main" val="98899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Principles of Reverse Barrier Nursing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Patient should be isolated</a:t>
            </a:r>
            <a:endParaRPr lang="en-GB"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Air entering the room should be filtered</a:t>
            </a:r>
            <a:endParaRPr lang="en-GB"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Number of people entering the room should be </a:t>
            </a:r>
            <a:r>
              <a:rPr lang="en-US" dirty="0" smtClean="0">
                <a:latin typeface="Times New Roman" panose="02020603050405020304" pitchFamily="18" charset="0"/>
                <a:cs typeface="Times New Roman" panose="02020603050405020304" pitchFamily="18" charset="0"/>
              </a:rPr>
              <a:t>limited</a:t>
            </a:r>
          </a:p>
          <a:p>
            <a:pPr lvl="0"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equipment to be used by the patient should decontaminated and not shared</a:t>
            </a:r>
            <a:endParaRPr lang="en-GB"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Temperature should be monitored</a:t>
            </a:r>
            <a:endParaRPr lang="en-GB"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Fresh flowers and fruits should be kept in the room since they help contain toxoplasmosis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879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3673" y="1468583"/>
            <a:ext cx="10501745" cy="4124118"/>
          </a:xfrm>
          <a:prstGeom prst="rect">
            <a:avLst/>
          </a:prstGeom>
        </p:spPr>
      </p:pic>
    </p:spTree>
    <p:extLst>
      <p:ext uri="{BB962C8B-B14F-4D97-AF65-F5344CB8AC3E}">
        <p14:creationId xmlns:p14="http://schemas.microsoft.com/office/powerpoint/2010/main" val="276299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TYPES OF ISOLATION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Some signs are used to identify types of </a:t>
            </a:r>
            <a:r>
              <a:rPr lang="en-US" sz="3200" dirty="0" smtClean="0">
                <a:latin typeface="Times New Roman" panose="02020603050405020304" pitchFamily="18" charset="0"/>
                <a:cs typeface="Times New Roman" panose="02020603050405020304" pitchFamily="18" charset="0"/>
              </a:rPr>
              <a:t>isolation</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ome </a:t>
            </a:r>
            <a:r>
              <a:rPr lang="en-US" sz="3200" dirty="0">
                <a:latin typeface="Times New Roman" panose="02020603050405020304" pitchFamily="18" charset="0"/>
                <a:cs typeface="Times New Roman" panose="02020603050405020304" pitchFamily="18" charset="0"/>
              </a:rPr>
              <a:t>hospital signs are disease specific and some </a:t>
            </a:r>
            <a:r>
              <a:rPr lang="en-US" sz="3200" dirty="0" smtClean="0">
                <a:latin typeface="Times New Roman" panose="02020603050405020304" pitchFamily="18" charset="0"/>
                <a:cs typeface="Times New Roman" panose="02020603050405020304" pitchFamily="18" charset="0"/>
              </a:rPr>
              <a:t>are category specific.</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sign is removed when isolation is no </a:t>
            </a:r>
            <a:r>
              <a:rPr lang="en-US" sz="3200" dirty="0" smtClean="0">
                <a:latin typeface="Times New Roman" panose="02020603050405020304" pitchFamily="18" charset="0"/>
                <a:cs typeface="Times New Roman" panose="02020603050405020304" pitchFamily="18" charset="0"/>
              </a:rPr>
              <a:t>longer required.</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checklist is also placed on the door. This list </a:t>
            </a:r>
            <a:r>
              <a:rPr lang="en-US" sz="3200" dirty="0" smtClean="0">
                <a:latin typeface="Times New Roman" panose="02020603050405020304" pitchFamily="18" charset="0"/>
                <a:cs typeface="Times New Roman" panose="02020603050405020304" pitchFamily="18" charset="0"/>
              </a:rPr>
              <a:t>indicates whether masks </a:t>
            </a:r>
            <a:r>
              <a:rPr lang="en-US" sz="3200" dirty="0">
                <a:latin typeface="Times New Roman" panose="02020603050405020304" pitchFamily="18" charset="0"/>
                <a:cs typeface="Times New Roman" panose="02020603050405020304" pitchFamily="18" charset="0"/>
              </a:rPr>
              <a:t>gowns, gloves etc… are required </a:t>
            </a:r>
            <a:r>
              <a:rPr lang="en-US" sz="3200" dirty="0" smtClean="0">
                <a:latin typeface="Times New Roman" panose="02020603050405020304" pitchFamily="18" charset="0"/>
                <a:cs typeface="Times New Roman" panose="02020603050405020304" pitchFamily="18" charset="0"/>
              </a:rPr>
              <a:t>for persons </a:t>
            </a:r>
            <a:r>
              <a:rPr lang="en-US" sz="3200" dirty="0">
                <a:latin typeface="Times New Roman" panose="02020603050405020304" pitchFamily="18" charset="0"/>
                <a:cs typeface="Times New Roman" panose="02020603050405020304" pitchFamily="18" charset="0"/>
              </a:rPr>
              <a:t>entering the room. Any other </a:t>
            </a:r>
            <a:r>
              <a:rPr lang="en-US" sz="3200" dirty="0" smtClean="0">
                <a:latin typeface="Times New Roman" panose="02020603050405020304" pitchFamily="18" charset="0"/>
                <a:cs typeface="Times New Roman" panose="02020603050405020304" pitchFamily="18" charset="0"/>
              </a:rPr>
              <a:t>pertinent information </a:t>
            </a:r>
            <a:r>
              <a:rPr lang="en-US" sz="3200" dirty="0">
                <a:latin typeface="Times New Roman" panose="02020603050405020304" pitchFamily="18" charset="0"/>
                <a:cs typeface="Times New Roman" panose="02020603050405020304" pitchFamily="18" charset="0"/>
              </a:rPr>
              <a:t>is also on this sign.</a:t>
            </a:r>
          </a:p>
        </p:txBody>
      </p:sp>
    </p:spTree>
    <p:extLst>
      <p:ext uri="{BB962C8B-B14F-4D97-AF65-F5344CB8AC3E}">
        <p14:creationId xmlns:p14="http://schemas.microsoft.com/office/powerpoint/2010/main" val="344980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just">
              <a:buNone/>
            </a:pPr>
            <a:r>
              <a:rPr lang="en-US" sz="3600" dirty="0" smtClean="0">
                <a:latin typeface="Times New Roman" panose="02020603050405020304" pitchFamily="18" charset="0"/>
                <a:cs typeface="Times New Roman" panose="02020603050405020304" pitchFamily="18" charset="0"/>
              </a:rPr>
              <a:t>Patients </a:t>
            </a:r>
            <a:r>
              <a:rPr lang="en-US" sz="3600" dirty="0">
                <a:latin typeface="Times New Roman" panose="02020603050405020304" pitchFamily="18" charset="0"/>
                <a:cs typeface="Times New Roman" panose="02020603050405020304" pitchFamily="18" charset="0"/>
              </a:rPr>
              <a:t>are isolated according to the mode </a:t>
            </a:r>
            <a:r>
              <a:rPr lang="en-US" sz="3600" dirty="0" smtClean="0">
                <a:latin typeface="Times New Roman" panose="02020603050405020304" pitchFamily="18" charset="0"/>
                <a:cs typeface="Times New Roman" panose="02020603050405020304" pitchFamily="18" charset="0"/>
              </a:rPr>
              <a:t>of transmission </a:t>
            </a:r>
            <a:r>
              <a:rPr lang="en-US" sz="3600" dirty="0">
                <a:latin typeface="Times New Roman" panose="02020603050405020304" pitchFamily="18" charset="0"/>
                <a:cs typeface="Times New Roman" panose="02020603050405020304" pitchFamily="18" charset="0"/>
              </a:rPr>
              <a:t>of the disease</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Strict isolation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Respiratory isolation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Protective Isolation </a:t>
            </a: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Enteric isolation </a:t>
            </a: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Wound and skin isolation </a:t>
            </a: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Blood isolation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Discharge isolation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33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Modes of Isolation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Strict </a:t>
            </a:r>
            <a:r>
              <a:rPr lang="en-US" sz="3200" b="1" dirty="0" smtClean="0">
                <a:latin typeface="Times New Roman" panose="02020603050405020304" pitchFamily="18" charset="0"/>
                <a:cs typeface="Times New Roman" panose="02020603050405020304" pitchFamily="18" charset="0"/>
              </a:rPr>
              <a:t>Isolation</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Used </a:t>
            </a:r>
            <a:r>
              <a:rPr lang="en-US" sz="3200" dirty="0">
                <a:latin typeface="Times New Roman" panose="02020603050405020304" pitchFamily="18" charset="0"/>
                <a:cs typeface="Times New Roman" panose="02020603050405020304" pitchFamily="18" charset="0"/>
              </a:rPr>
              <a:t>to prevent the transmission of all </a:t>
            </a:r>
            <a:r>
              <a:rPr lang="en-US" sz="3200" dirty="0" smtClean="0">
                <a:latin typeface="Times New Roman" panose="02020603050405020304" pitchFamily="18" charset="0"/>
                <a:cs typeface="Times New Roman" panose="02020603050405020304" pitchFamily="18" charset="0"/>
              </a:rPr>
              <a:t>highly communicable </a:t>
            </a:r>
            <a:r>
              <a:rPr lang="en-US" sz="3200" dirty="0">
                <a:latin typeface="Times New Roman" panose="02020603050405020304" pitchFamily="18" charset="0"/>
                <a:cs typeface="Times New Roman" panose="02020603050405020304" pitchFamily="18" charset="0"/>
              </a:rPr>
              <a:t>disease that are spread by both contact </a:t>
            </a:r>
            <a:r>
              <a:rPr lang="en-US" sz="3200" dirty="0" smtClean="0">
                <a:latin typeface="Times New Roman" panose="02020603050405020304" pitchFamily="18" charset="0"/>
                <a:cs typeface="Times New Roman" panose="02020603050405020304" pitchFamily="18" charset="0"/>
              </a:rPr>
              <a:t>and airborne </a:t>
            </a:r>
            <a:r>
              <a:rPr lang="en-US" sz="3200" dirty="0">
                <a:latin typeface="Times New Roman" panose="02020603050405020304" pitchFamily="18" charset="0"/>
                <a:cs typeface="Times New Roman" panose="02020603050405020304" pitchFamily="18" charset="0"/>
              </a:rPr>
              <a:t>routes of transmission. </a:t>
            </a:r>
            <a:r>
              <a:rPr lang="en-US" sz="3200" b="1" dirty="0">
                <a:latin typeface="Times New Roman" panose="02020603050405020304" pitchFamily="18" charset="0"/>
                <a:cs typeface="Times New Roman" panose="02020603050405020304" pitchFamily="18" charset="0"/>
              </a:rPr>
              <a:t>Eg. Chickenpox ,Rabies</a:t>
            </a:r>
            <a:r>
              <a:rPr lang="en-US" sz="3200" b="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Respiratory Isolation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Used </a:t>
            </a:r>
            <a:r>
              <a:rPr lang="en-US" sz="3200" dirty="0">
                <a:latin typeface="Times New Roman" panose="02020603050405020304" pitchFamily="18" charset="0"/>
                <a:cs typeface="Times New Roman" panose="02020603050405020304" pitchFamily="18" charset="0"/>
              </a:rPr>
              <a:t>to prevent transmission of organisms by means </a:t>
            </a:r>
            <a:r>
              <a:rPr lang="en-US" sz="3200" dirty="0" smtClean="0">
                <a:latin typeface="Times New Roman" panose="02020603050405020304" pitchFamily="18" charset="0"/>
                <a:cs typeface="Times New Roman" panose="02020603050405020304" pitchFamily="18" charset="0"/>
              </a:rPr>
              <a:t>of droplets </a:t>
            </a:r>
            <a:r>
              <a:rPr lang="en-US" sz="3200" dirty="0">
                <a:latin typeface="Times New Roman" panose="02020603050405020304" pitchFamily="18" charset="0"/>
                <a:cs typeface="Times New Roman" panose="02020603050405020304" pitchFamily="18" charset="0"/>
              </a:rPr>
              <a:t>that are sneezed or breathed into the </a:t>
            </a:r>
            <a:r>
              <a:rPr lang="en-US" sz="3200" dirty="0" smtClean="0">
                <a:latin typeface="Times New Roman" panose="02020603050405020304" pitchFamily="18" charset="0"/>
                <a:cs typeface="Times New Roman" panose="02020603050405020304" pitchFamily="18" charset="0"/>
              </a:rPr>
              <a:t>environment. </a:t>
            </a:r>
            <a:r>
              <a:rPr lang="en-US" sz="3200" b="1" dirty="0" smtClean="0">
                <a:latin typeface="Times New Roman" panose="02020603050405020304" pitchFamily="18" charset="0"/>
                <a:cs typeface="Times New Roman" panose="02020603050405020304" pitchFamily="18" charset="0"/>
              </a:rPr>
              <a:t>Eg</a:t>
            </a:r>
            <a:r>
              <a:rPr lang="en-US" sz="3200" b="1" dirty="0">
                <a:latin typeface="Times New Roman" panose="02020603050405020304" pitchFamily="18" charset="0"/>
                <a:cs typeface="Times New Roman" panose="02020603050405020304" pitchFamily="18" charset="0"/>
              </a:rPr>
              <a:t>. Influenza and tuberculosis.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22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Protective </a:t>
            </a:r>
            <a:r>
              <a:rPr lang="en-US" b="1" dirty="0" smtClean="0">
                <a:latin typeface="Times New Roman" panose="02020603050405020304" pitchFamily="18" charset="0"/>
                <a:cs typeface="Times New Roman" panose="02020603050405020304" pitchFamily="18" charset="0"/>
              </a:rPr>
              <a:t>Isolation</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prevent contact between potentially </a:t>
            </a:r>
            <a:r>
              <a:rPr lang="en-US" dirty="0" smtClean="0">
                <a:latin typeface="Times New Roman" panose="02020603050405020304" pitchFamily="18" charset="0"/>
                <a:cs typeface="Times New Roman" panose="02020603050405020304" pitchFamily="18" charset="0"/>
              </a:rPr>
              <a:t>pathogenic micro- </a:t>
            </a:r>
            <a:r>
              <a:rPr lang="en-US" dirty="0">
                <a:latin typeface="Times New Roman" panose="02020603050405020304" pitchFamily="18" charset="0"/>
                <a:cs typeface="Times New Roman" panose="02020603050405020304" pitchFamily="18" charset="0"/>
              </a:rPr>
              <a:t>organisms and uninfected persons who have </a:t>
            </a:r>
            <a:r>
              <a:rPr lang="en-US" dirty="0" smtClean="0">
                <a:latin typeface="Times New Roman" panose="02020603050405020304" pitchFamily="18" charset="0"/>
                <a:cs typeface="Times New Roman" panose="02020603050405020304" pitchFamily="18" charset="0"/>
              </a:rPr>
              <a:t>seriously impaired resistance. </a:t>
            </a:r>
            <a:r>
              <a:rPr lang="en-US" b="1" dirty="0" smtClean="0">
                <a:latin typeface="Times New Roman" panose="02020603050405020304" pitchFamily="18" charset="0"/>
                <a:cs typeface="Times New Roman" panose="02020603050405020304" pitchFamily="18" charset="0"/>
              </a:rPr>
              <a:t>Eg</a:t>
            </a:r>
            <a:r>
              <a:rPr lang="en-US" b="1" dirty="0">
                <a:latin typeface="Times New Roman" panose="02020603050405020304" pitchFamily="18" charset="0"/>
                <a:cs typeface="Times New Roman" panose="02020603050405020304" pitchFamily="18" charset="0"/>
              </a:rPr>
              <a:t>. Leukemia, who are on certain therapeutic </a:t>
            </a:r>
            <a:r>
              <a:rPr lang="en-US" b="1" dirty="0" smtClean="0">
                <a:latin typeface="Times New Roman" panose="02020603050405020304" pitchFamily="18" charset="0"/>
                <a:cs typeface="Times New Roman" panose="02020603050405020304" pitchFamily="18" charset="0"/>
              </a:rPr>
              <a:t>regimens.</a:t>
            </a:r>
          </a:p>
          <a:p>
            <a:pPr marL="0" indent="0" algn="just">
              <a:buNone/>
            </a:pPr>
            <a:r>
              <a:rPr lang="en-US" b="1" dirty="0" smtClean="0">
                <a:latin typeface="Times New Roman" panose="02020603050405020304" pitchFamily="18" charset="0"/>
                <a:cs typeface="Times New Roman" panose="02020603050405020304" pitchFamily="18" charset="0"/>
              </a:rPr>
              <a:t>Enteric Isolation</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control diseases that can be transmitted through direct </a:t>
            </a:r>
            <a:r>
              <a:rPr lang="en-US" dirty="0" smtClean="0">
                <a:latin typeface="Times New Roman" panose="02020603050405020304" pitchFamily="18" charset="0"/>
                <a:cs typeface="Times New Roman" panose="02020603050405020304" pitchFamily="18" charset="0"/>
              </a:rPr>
              <a:t>or indirect </a:t>
            </a:r>
            <a:r>
              <a:rPr lang="en-US" dirty="0">
                <a:latin typeface="Times New Roman" panose="02020603050405020304" pitchFamily="18" charset="0"/>
                <a:cs typeface="Times New Roman" panose="02020603050405020304" pitchFamily="18" charset="0"/>
              </a:rPr>
              <a:t>oral contact with infected feces or contaminated </a:t>
            </a:r>
            <a:r>
              <a:rPr lang="en-US" dirty="0" smtClean="0">
                <a:latin typeface="Times New Roman" panose="02020603050405020304" pitchFamily="18" charset="0"/>
                <a:cs typeface="Times New Roman" panose="02020603050405020304" pitchFamily="18" charset="0"/>
              </a:rPr>
              <a:t>articles. Transmission </a:t>
            </a:r>
            <a:r>
              <a:rPr lang="en-US" dirty="0">
                <a:latin typeface="Times New Roman" panose="02020603050405020304" pitchFamily="18" charset="0"/>
                <a:cs typeface="Times New Roman" panose="02020603050405020304" pitchFamily="18" charset="0"/>
              </a:rPr>
              <a:t>of infection depends on ingestion of the pathogens . </a:t>
            </a:r>
            <a:r>
              <a:rPr lang="en-US" b="1" dirty="0" smtClean="0">
                <a:latin typeface="Times New Roman" panose="02020603050405020304" pitchFamily="18" charset="0"/>
                <a:cs typeface="Times New Roman" panose="02020603050405020304" pitchFamily="18" charset="0"/>
              </a:rPr>
              <a:t>Eg Hepatitis</a:t>
            </a:r>
            <a:r>
              <a:rPr lang="en-US" b="1" dirty="0">
                <a:latin typeface="Times New Roman" panose="02020603050405020304" pitchFamily="18" charset="0"/>
                <a:cs typeface="Times New Roman" panose="02020603050405020304" pitchFamily="18" charset="0"/>
              </a:rPr>
              <a:t>, Dysentery.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9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Wound and Skin </a:t>
            </a:r>
            <a:r>
              <a:rPr lang="en-US" b="1" dirty="0" smtClean="0">
                <a:latin typeface="Times New Roman" panose="02020603050405020304" pitchFamily="18" charset="0"/>
                <a:cs typeface="Times New Roman" panose="02020603050405020304" pitchFamily="18" charset="0"/>
              </a:rPr>
              <a:t>Isolation</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prevent the spread of micro - organisms found in </a:t>
            </a:r>
            <a:r>
              <a:rPr lang="en-US" dirty="0" smtClean="0">
                <a:latin typeface="Times New Roman" panose="02020603050405020304" pitchFamily="18" charset="0"/>
                <a:cs typeface="Times New Roman" panose="02020603050405020304" pitchFamily="18" charset="0"/>
              </a:rPr>
              <a:t>infected wounds </a:t>
            </a:r>
            <a:r>
              <a:rPr lang="en-US" dirty="0">
                <a:latin typeface="Times New Roman" panose="02020603050405020304" pitchFamily="18" charset="0"/>
                <a:cs typeface="Times New Roman" panose="02020603050405020304" pitchFamily="18" charset="0"/>
              </a:rPr>
              <a:t>(including burns and open sores) and heavily </a:t>
            </a:r>
            <a:r>
              <a:rPr lang="en-US" dirty="0" smtClean="0">
                <a:latin typeface="Times New Roman" panose="02020603050405020304" pitchFamily="18" charset="0"/>
                <a:cs typeface="Times New Roman" panose="02020603050405020304" pitchFamily="18" charset="0"/>
              </a:rPr>
              <a:t>contaminated articles . Diseases </a:t>
            </a:r>
            <a:r>
              <a:rPr lang="en-US" dirty="0">
                <a:latin typeface="Times New Roman" panose="02020603050405020304" pitchFamily="18" charset="0"/>
                <a:cs typeface="Times New Roman" panose="02020603050405020304" pitchFamily="18" charset="0"/>
              </a:rPr>
              <a:t>that required precautions </a:t>
            </a:r>
            <a:r>
              <a:rPr lang="en-US" dirty="0" smtClean="0">
                <a:latin typeface="Times New Roman" panose="02020603050405020304" pitchFamily="18" charset="0"/>
                <a:cs typeface="Times New Roman" panose="02020603050405020304" pitchFamily="18" charset="0"/>
              </a:rPr>
              <a:t>include </a:t>
            </a:r>
            <a:r>
              <a:rPr lang="en-US" b="1" dirty="0" smtClean="0">
                <a:latin typeface="Times New Roman" panose="02020603050405020304" pitchFamily="18" charset="0"/>
                <a:cs typeface="Times New Roman" panose="02020603050405020304" pitchFamily="18" charset="0"/>
              </a:rPr>
              <a:t>e.g. Herpes, Impetigo </a:t>
            </a:r>
            <a:r>
              <a:rPr lang="en-US" b="1" dirty="0">
                <a:latin typeface="Times New Roman" panose="02020603050405020304" pitchFamily="18" charset="0"/>
                <a:cs typeface="Times New Roman" panose="02020603050405020304" pitchFamily="18" charset="0"/>
              </a:rPr>
              <a:t>and ringworm</a:t>
            </a:r>
            <a:r>
              <a:rPr lang="en-US"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Blood Isolation</a:t>
            </a:r>
            <a:r>
              <a:rPr lang="en-US"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prevent acquisition of infection by patients and </a:t>
            </a:r>
            <a:r>
              <a:rPr lang="en-US" dirty="0" smtClean="0">
                <a:latin typeface="Times New Roman" panose="02020603050405020304" pitchFamily="18" charset="0"/>
                <a:cs typeface="Times New Roman" panose="02020603050405020304" pitchFamily="18" charset="0"/>
              </a:rPr>
              <a:t>personnel from </a:t>
            </a:r>
            <a:r>
              <a:rPr lang="en-US" dirty="0">
                <a:latin typeface="Times New Roman" panose="02020603050405020304" pitchFamily="18" charset="0"/>
                <a:cs typeface="Times New Roman" panose="02020603050405020304" pitchFamily="18" charset="0"/>
              </a:rPr>
              <a:t>contact with blood or items contaminated with blood </a:t>
            </a:r>
            <a:r>
              <a:rPr lang="en-US" dirty="0" smtClean="0">
                <a:latin typeface="Times New Roman" panose="02020603050405020304" pitchFamily="18" charset="0"/>
                <a:cs typeface="Times New Roman" panose="02020603050405020304" pitchFamily="18" charset="0"/>
              </a:rPr>
              <a:t>. Eg </a:t>
            </a:r>
            <a:r>
              <a:rPr lang="en-US" b="1" dirty="0">
                <a:latin typeface="Times New Roman" panose="02020603050405020304" pitchFamily="18" charset="0"/>
                <a:cs typeface="Times New Roman" panose="02020603050405020304" pitchFamily="18" charset="0"/>
              </a:rPr>
              <a:t>Hepatitis B virus , H.I.V/ A.I.D.S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53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Discharge </a:t>
            </a:r>
            <a:r>
              <a:rPr lang="en-US" b="1" dirty="0" smtClean="0">
                <a:latin typeface="Times New Roman" panose="02020603050405020304" pitchFamily="18" charset="0"/>
                <a:cs typeface="Times New Roman" panose="02020603050405020304" pitchFamily="18" charset="0"/>
              </a:rPr>
              <a:t>Isolation</a:t>
            </a:r>
          </a:p>
          <a:p>
            <a:pPr marL="0" indent="0" algn="just">
              <a:buNone/>
            </a:pPr>
            <a:r>
              <a:rPr lang="en-US" b="1" dirty="0" smtClean="0">
                <a:latin typeface="Times New Roman" panose="02020603050405020304" pitchFamily="18" charset="0"/>
                <a:cs typeface="Times New Roman" panose="02020603050405020304" pitchFamily="18" charset="0"/>
              </a:rPr>
              <a:t>Secretion </a:t>
            </a:r>
            <a:r>
              <a:rPr lang="en-US" b="1" dirty="0">
                <a:latin typeface="Times New Roman" panose="02020603050405020304" pitchFamily="18" charset="0"/>
                <a:cs typeface="Times New Roman" panose="02020603050405020304" pitchFamily="18" charset="0"/>
              </a:rPr>
              <a:t>Precautions </a:t>
            </a:r>
            <a:r>
              <a:rPr lang="en-US" b="1" dirty="0" smtClean="0">
                <a:latin typeface="Times New Roman" panose="02020603050405020304" pitchFamily="18" charset="0"/>
                <a:cs typeface="Times New Roman" panose="02020603050405020304" pitchFamily="18" charset="0"/>
              </a:rPr>
              <a:t>lesions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prevent acquisition of infection by personnel </a:t>
            </a:r>
            <a:r>
              <a:rPr lang="en-US" dirty="0" smtClean="0">
                <a:latin typeface="Times New Roman" panose="02020603050405020304" pitchFamily="18" charset="0"/>
                <a:cs typeface="Times New Roman" panose="02020603050405020304" pitchFamily="18" charset="0"/>
              </a:rPr>
              <a:t>and patients </a:t>
            </a:r>
            <a:r>
              <a:rPr lang="en-US" dirty="0">
                <a:latin typeface="Times New Roman" panose="02020603050405020304" pitchFamily="18" charset="0"/>
                <a:cs typeface="Times New Roman" panose="02020603050405020304" pitchFamily="18" charset="0"/>
              </a:rPr>
              <a:t>from direct contact with wounds and </a:t>
            </a:r>
            <a:r>
              <a:rPr lang="en-US" dirty="0" smtClean="0">
                <a:latin typeface="Times New Roman" panose="02020603050405020304" pitchFamily="18" charset="0"/>
                <a:cs typeface="Times New Roman" panose="02020603050405020304" pitchFamily="18" charset="0"/>
              </a:rPr>
              <a:t>secretion contaminated articles. Eg </a:t>
            </a:r>
            <a:r>
              <a:rPr lang="en-US" dirty="0">
                <a:latin typeface="Times New Roman" panose="02020603050405020304" pitchFamily="18" charset="0"/>
                <a:cs typeface="Times New Roman" panose="02020603050405020304" pitchFamily="18" charset="0"/>
              </a:rPr>
              <a:t>Conjunctivitis, Gonorrhea and </a:t>
            </a:r>
            <a:r>
              <a:rPr lang="en-US" dirty="0" smtClean="0">
                <a:latin typeface="Times New Roman" panose="02020603050405020304" pitchFamily="18" charset="0"/>
                <a:cs typeface="Times New Roman" panose="02020603050405020304" pitchFamily="18" charset="0"/>
              </a:rPr>
              <a:t>Syphilis.</a:t>
            </a:r>
          </a:p>
          <a:p>
            <a:pPr marL="0" indent="0" algn="just">
              <a:buNone/>
            </a:pPr>
            <a:r>
              <a:rPr lang="en-US" b="1" dirty="0" smtClean="0">
                <a:latin typeface="Times New Roman" panose="02020603050405020304" pitchFamily="18" charset="0"/>
                <a:cs typeface="Times New Roman" panose="02020603050405020304" pitchFamily="18" charset="0"/>
              </a:rPr>
              <a:t>Secretion </a:t>
            </a:r>
            <a:r>
              <a:rPr lang="en-US" b="1" dirty="0">
                <a:latin typeface="Times New Roman" panose="02020603050405020304" pitchFamily="18" charset="0"/>
                <a:cs typeface="Times New Roman" panose="02020603050405020304" pitchFamily="18" charset="0"/>
              </a:rPr>
              <a:t>Precautions </a:t>
            </a:r>
            <a:r>
              <a:rPr lang="en-US" b="1" dirty="0" smtClean="0">
                <a:latin typeface="Times New Roman" panose="02020603050405020304" pitchFamily="18" charset="0"/>
                <a:cs typeface="Times New Roman" panose="02020603050405020304" pitchFamily="18" charset="0"/>
              </a:rPr>
              <a:t>Oral</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prevent acquisition of infection by personnel from </a:t>
            </a:r>
            <a:r>
              <a:rPr lang="en-US" dirty="0" smtClean="0">
                <a:latin typeface="Times New Roman" panose="02020603050405020304" pitchFamily="18" charset="0"/>
                <a:cs typeface="Times New Roman" panose="02020603050405020304" pitchFamily="18" charset="0"/>
              </a:rPr>
              <a:t>direct contact </a:t>
            </a:r>
            <a:r>
              <a:rPr lang="en-US" dirty="0">
                <a:latin typeface="Times New Roman" panose="02020603050405020304" pitchFamily="18" charset="0"/>
                <a:cs typeface="Times New Roman" panose="02020603050405020304" pitchFamily="18" charset="0"/>
              </a:rPr>
              <a:t>with oral </a:t>
            </a:r>
            <a:r>
              <a:rPr lang="en-US" dirty="0" smtClean="0">
                <a:latin typeface="Times New Roman" panose="02020603050405020304" pitchFamily="18" charset="0"/>
                <a:cs typeface="Times New Roman" panose="02020603050405020304" pitchFamily="18" charset="0"/>
              </a:rPr>
              <a:t>secretions. Eg </a:t>
            </a:r>
            <a:r>
              <a:rPr lang="en-US" dirty="0">
                <a:latin typeface="Times New Roman" panose="02020603050405020304" pitchFamily="18" charset="0"/>
                <a:cs typeface="Times New Roman" panose="02020603050405020304" pitchFamily="18" charset="0"/>
              </a:rPr>
              <a:t>Herpes Areolas and Scarlet Fever.</a:t>
            </a:r>
          </a:p>
        </p:txBody>
      </p:sp>
    </p:spTree>
    <p:extLst>
      <p:ext uri="{BB962C8B-B14F-4D97-AF65-F5344CB8AC3E}">
        <p14:creationId xmlns:p14="http://schemas.microsoft.com/office/powerpoint/2010/main" val="259750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1347</Words>
  <Application>Microsoft Office PowerPoint</Application>
  <PresentationFormat>Widescreen</PresentationFormat>
  <Paragraphs>125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Isolation and barrier nursing </vt:lpstr>
      <vt:lpstr>INTRODUCTION </vt:lpstr>
      <vt:lpstr>Need Of Isolation</vt:lpstr>
      <vt:lpstr>TYPES OF ISOLATION</vt:lpstr>
      <vt:lpstr>PowerPoint Presentation</vt:lpstr>
      <vt:lpstr>Modes of Isolation</vt:lpstr>
      <vt:lpstr>PowerPoint Presentation</vt:lpstr>
      <vt:lpstr>PowerPoint Presentation</vt:lpstr>
      <vt:lpstr>PowerPoint Presentation</vt:lpstr>
      <vt:lpstr>PowerPoint Presentation</vt:lpstr>
      <vt:lpstr>TYPES OF PRECAUTIONS</vt:lpstr>
      <vt:lpstr>Universal / standard precautions</vt:lpstr>
      <vt:lpstr>PowerPoint Presentation</vt:lpstr>
      <vt:lpstr>PowerPoint Presentation</vt:lpstr>
      <vt:lpstr>PowerPoint Presentation</vt:lpstr>
      <vt:lpstr>PowerPoint Presentation</vt:lpstr>
      <vt:lpstr>PowerPoint Presentation</vt:lpstr>
      <vt:lpstr>Advantages of Isolation</vt:lpstr>
      <vt:lpstr>PowerPoint Presentation</vt:lpstr>
      <vt:lpstr>Disadvantages of Isolation</vt:lpstr>
      <vt:lpstr>Isolation Ward in Hospital</vt:lpstr>
      <vt:lpstr>IsolationWard in Hospital</vt:lpstr>
      <vt:lpstr>Isolation Room in Hospital</vt:lpstr>
      <vt:lpstr>Isolation Room in Hospital</vt:lpstr>
      <vt:lpstr>Barrier nursing </vt:lpstr>
      <vt:lpstr>PowerPoint Presentation</vt:lpstr>
      <vt:lpstr>PowerPoint Presentation</vt:lpstr>
      <vt:lpstr>PowerPoint Presentation</vt:lpstr>
      <vt:lpstr>Principles of Barrier Nursing</vt:lpstr>
      <vt:lpstr>PowerPoint Presentation</vt:lpstr>
      <vt:lpstr>Reverse Barrier Nursing</vt:lpstr>
      <vt:lpstr>Principles of Reverse Barrier Nursing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Isolation and barrier nursing</dc:title>
  <dc:creator>HP</dc:creator>
  <cp:lastModifiedBy>HP</cp:lastModifiedBy>
  <cp:revision>11</cp:revision>
  <dcterms:created xsi:type="dcterms:W3CDTF">2020-10-24T13:36:56Z</dcterms:created>
  <dcterms:modified xsi:type="dcterms:W3CDTF">2020-10-26T13:24:04Z</dcterms:modified>
</cp:coreProperties>
</file>