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1" r:id="rId17"/>
    <p:sldId id="272" r:id="rId18"/>
    <p:sldId id="274" r:id="rId19"/>
    <p:sldId id="277" r:id="rId20"/>
    <p:sldId id="275" r:id="rId21"/>
    <p:sldId id="278" r:id="rId22"/>
    <p:sldId id="276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50A61-24AA-4FDA-AE03-AEF7149DC91E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6A41C-4AB1-45A6-8373-4536C430A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01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27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50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99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96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99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35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77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818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890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0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94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13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073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304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06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42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86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9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66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31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32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A41C-4AB1-45A6-8373-4536C430A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7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9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5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2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8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6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5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5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9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5508-90BA-4110-A343-8BB475C32787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8D19-FCFD-4243-A8AB-8F83967A8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5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47650"/>
            <a:ext cx="5505450" cy="653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19275" y="5257800"/>
            <a:ext cx="420052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84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Specimen rejection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1- Specimen </a:t>
            </a:r>
            <a:r>
              <a:rPr lang="en-US" dirty="0"/>
              <a:t>improperly labeled or unlabeled </a:t>
            </a:r>
          </a:p>
          <a:p>
            <a:r>
              <a:rPr lang="en-US" dirty="0"/>
              <a:t>2- Specimen improperly collected or </a:t>
            </a:r>
            <a:r>
              <a:rPr lang="en-US" dirty="0" smtClean="0"/>
              <a:t>preserved </a:t>
            </a:r>
          </a:p>
          <a:p>
            <a:r>
              <a:rPr lang="en-US" dirty="0" smtClean="0"/>
              <a:t>3- </a:t>
            </a:r>
            <a:r>
              <a:rPr lang="en-US" dirty="0"/>
              <a:t>Specimen submitted without properly completed request form </a:t>
            </a:r>
          </a:p>
          <a:p>
            <a:r>
              <a:rPr lang="en-US" dirty="0"/>
              <a:t>4- </a:t>
            </a:r>
            <a:r>
              <a:rPr lang="en-US" dirty="0" smtClean="0"/>
              <a:t>blood </a:t>
            </a:r>
            <a:r>
              <a:rPr lang="en-US" b="1" dirty="0" smtClean="0">
                <a:solidFill>
                  <a:srgbClr val="C00000"/>
                </a:solidFill>
              </a:rPr>
              <a:t>hemolysis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Hemolysis of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is the liberation </a:t>
            </a:r>
            <a:r>
              <a:rPr lang="en-US" dirty="0"/>
              <a:t>of hemoglobin from RBCs</a:t>
            </a:r>
            <a:r>
              <a:rPr lang="en-US" dirty="0" smtClean="0"/>
              <a:t>.</a:t>
            </a:r>
          </a:p>
          <a:p>
            <a:r>
              <a:rPr lang="en-US" dirty="0"/>
              <a:t>Due to hemolysis, plasma or serum assumes pink to red color. 	</a:t>
            </a:r>
          </a:p>
          <a:p>
            <a:r>
              <a:rPr lang="en-US" dirty="0"/>
              <a:t>hemolysis causes changes in measurement of a number of analysis such as: </a:t>
            </a:r>
          </a:p>
          <a:p>
            <a:r>
              <a:rPr lang="en-US" dirty="0"/>
              <a:t>1- Serum K </a:t>
            </a:r>
          </a:p>
          <a:p>
            <a:r>
              <a:rPr lang="en-US" dirty="0"/>
              <a:t>2- Serum in.org P. </a:t>
            </a:r>
          </a:p>
          <a:p>
            <a:r>
              <a:rPr lang="en-US" dirty="0"/>
              <a:t>3- SGOT </a:t>
            </a:r>
          </a:p>
          <a:p>
            <a:r>
              <a:rPr lang="en-US" dirty="0"/>
              <a:t>4- SLDH </a:t>
            </a:r>
          </a:p>
          <a:p>
            <a:r>
              <a:rPr lang="en-US" dirty="0"/>
              <a:t>5- Acid phosphatase	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9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Lab request: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28800"/>
            <a:ext cx="4176713" cy="39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55" y="1828800"/>
            <a:ext cx="3524089" cy="39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4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 smtClean="0"/>
              <a:t>1. Full </a:t>
            </a:r>
            <a:r>
              <a:rPr lang="en-US" dirty="0"/>
              <a:t>name: middle name should be included to </a:t>
            </a:r>
            <a:r>
              <a:rPr lang="en-US" dirty="0" smtClean="0"/>
              <a:t>avoid</a:t>
            </a:r>
            <a:endParaRPr lang="en-US" dirty="0"/>
          </a:p>
          <a:p>
            <a:r>
              <a:rPr lang="en-US" dirty="0"/>
              <a:t>2. Location: inpatient, room, unit, outpatient, address. </a:t>
            </a:r>
          </a:p>
          <a:p>
            <a:r>
              <a:rPr lang="en-US" dirty="0"/>
              <a:t>3. Patient's identification number: this identification can be very useful for instance in the blood bank. </a:t>
            </a:r>
          </a:p>
          <a:p>
            <a:r>
              <a:rPr lang="en-US" dirty="0"/>
              <a:t>4. Patient age and sex: </a:t>
            </a:r>
            <a:r>
              <a:rPr lang="en-US" dirty="0" smtClean="0"/>
              <a:t>disease </a:t>
            </a:r>
            <a:r>
              <a:rPr lang="en-US" dirty="0"/>
              <a:t>prevalence may be age- or sex-linked. </a:t>
            </a:r>
          </a:p>
          <a:p>
            <a:r>
              <a:rPr lang="en-US" dirty="0"/>
              <a:t>5. Name(s) of the physician(s): name all of the physicians on the case; "panic values" should be called to the attention of the physician ordering the test; a physician may have some specific test guidelines for his patients. 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i="1" dirty="0"/>
              <a:t>Lab request: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6. Name of the test and the source: </a:t>
            </a:r>
          </a:p>
          <a:p>
            <a:r>
              <a:rPr lang="en-US" dirty="0" smtClean="0"/>
              <a:t>7. Possible diagnosis: essential for evaluating laboratory results and selecting appropriate methodology; (media selection in microbiology). </a:t>
            </a:r>
          </a:p>
          <a:p>
            <a:r>
              <a:rPr lang="en-US" dirty="0" smtClean="0"/>
              <a:t>8. The date and time the test is to be done: some tests must be scheduled by the laboratory; patient preparation and diet regulations need to be considered. </a:t>
            </a:r>
          </a:p>
          <a:p>
            <a:r>
              <a:rPr lang="en-US" dirty="0" smtClean="0"/>
              <a:t>9. Special notation: provide relevant information to assist the laboratory--e.g., medications taken; for hormone assay, the point in the menstrual cycle when the specimen was obtained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Lab request: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different specimens</a:t>
            </a:r>
          </a:p>
          <a:p>
            <a:pPr marL="514350" indent="-514350">
              <a:buAutoNum type="arabicParenR"/>
            </a:pPr>
            <a:r>
              <a:rPr lang="en-US" dirty="0" smtClean="0"/>
              <a:t>Whole blood</a:t>
            </a:r>
          </a:p>
          <a:p>
            <a:pPr marL="514350" indent="-514350">
              <a:buAutoNum type="arabicParenR"/>
            </a:pPr>
            <a:r>
              <a:rPr lang="en-US" dirty="0" smtClean="0"/>
              <a:t>Serum</a:t>
            </a:r>
          </a:p>
          <a:p>
            <a:pPr marL="514350" indent="-514350">
              <a:buAutoNum type="arabicParenR"/>
            </a:pPr>
            <a:r>
              <a:rPr lang="en-US" dirty="0" smtClean="0"/>
              <a:t>plasma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Blood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 blood cells(RBCs) </a:t>
            </a:r>
          </a:p>
          <a:p>
            <a:r>
              <a:rPr lang="en-US" dirty="0"/>
              <a:t>-White blood cells(WBCs) </a:t>
            </a:r>
          </a:p>
          <a:p>
            <a:r>
              <a:rPr lang="en-US" dirty="0"/>
              <a:t>-Platelets </a:t>
            </a:r>
          </a:p>
          <a:p>
            <a:pPr marL="0" indent="0">
              <a:buNone/>
            </a:pPr>
            <a:r>
              <a:rPr lang="en-US" dirty="0" smtClean="0"/>
              <a:t>After </a:t>
            </a:r>
            <a:r>
              <a:rPr lang="en-US" dirty="0"/>
              <a:t>centrifugation of blood, the blood separate into three layers	</a:t>
            </a:r>
          </a:p>
          <a:p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599" y="228600"/>
            <a:ext cx="238521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76400"/>
            <a:ext cx="24860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Blood </a:t>
            </a:r>
            <a:r>
              <a:rPr lang="en-US" b="1" dirty="0" smtClean="0"/>
              <a:t>plasma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Plasma is the liquid component of </a:t>
            </a:r>
            <a:r>
              <a:rPr lang="en-US" dirty="0" smtClean="0"/>
              <a:t>blood </a:t>
            </a:r>
            <a:endParaRPr lang="en-US" dirty="0"/>
          </a:p>
          <a:p>
            <a:r>
              <a:rPr lang="en-US" dirty="0"/>
              <a:t>-It is mainly composed of </a:t>
            </a:r>
            <a:endParaRPr lang="en-US" dirty="0" smtClean="0"/>
          </a:p>
          <a:p>
            <a:r>
              <a:rPr lang="en-US" dirty="0" smtClean="0"/>
              <a:t>water (92%)</a:t>
            </a:r>
          </a:p>
          <a:p>
            <a:r>
              <a:rPr lang="en-US" dirty="0" smtClean="0"/>
              <a:t>blood proteins 7%(albumin</a:t>
            </a:r>
            <a:r>
              <a:rPr lang="en-US" dirty="0"/>
              <a:t>, globulins, and </a:t>
            </a:r>
            <a:r>
              <a:rPr lang="en-US" b="1" dirty="0" smtClean="0"/>
              <a:t>fibrinogen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inorganic </a:t>
            </a:r>
            <a:r>
              <a:rPr lang="en-US" dirty="0"/>
              <a:t>electrolytes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When a blood sample is left standing without anticoagulant, it forms a coagulum or blood </a:t>
            </a:r>
            <a:r>
              <a:rPr lang="en-US" dirty="0" smtClean="0"/>
              <a:t>clot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The Clot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Platelets</a:t>
            </a:r>
            <a:r>
              <a:rPr lang="en-US" dirty="0" smtClean="0"/>
              <a:t> to maintain the integrity of the </a:t>
            </a:r>
            <a:r>
              <a:rPr lang="en-US" dirty="0" err="1" smtClean="0"/>
              <a:t>adherens</a:t>
            </a:r>
            <a:r>
              <a:rPr lang="en-US" dirty="0" smtClean="0"/>
              <a:t> junctions between the endothelial cells that line the blood vessels</a:t>
            </a:r>
          </a:p>
          <a:p>
            <a:r>
              <a:rPr lang="en-US" b="1" dirty="0" smtClean="0"/>
              <a:t>Network of fibrin </a:t>
            </a:r>
            <a:r>
              <a:rPr lang="en-US" dirty="0" smtClean="0"/>
              <a:t>molecules</a:t>
            </a:r>
          </a:p>
          <a:p>
            <a:r>
              <a:rPr lang="en-US" b="1" dirty="0" smtClean="0"/>
              <a:t>Thrombin</a:t>
            </a:r>
            <a:r>
              <a:rPr lang="en-US" dirty="0" smtClean="0"/>
              <a:t>           </a:t>
            </a:r>
            <a:r>
              <a:rPr lang="en-US" b="1" baseline="30000" dirty="0" err="1" smtClean="0"/>
              <a:t>Prothrombin</a:t>
            </a:r>
            <a:r>
              <a:rPr lang="en-US" b="1" baseline="30000" dirty="0" smtClean="0"/>
              <a:t>   </a:t>
            </a:r>
            <a:r>
              <a:rPr lang="en-US" b="1" baseline="30000" dirty="0"/>
              <a:t>Ca+2 </a:t>
            </a:r>
            <a:r>
              <a:rPr lang="en-US" b="1" baseline="30000" dirty="0" smtClean="0"/>
              <a:t>   Thrombin</a:t>
            </a:r>
            <a:endParaRPr lang="en-US" b="1" baseline="30000" dirty="0"/>
          </a:p>
          <a:p>
            <a:r>
              <a:rPr lang="en-US" b="1" dirty="0" smtClean="0">
                <a:solidFill>
                  <a:srgbClr val="C00000"/>
                </a:solidFill>
              </a:rPr>
              <a:t>Ca</a:t>
            </a:r>
            <a:r>
              <a:rPr lang="en-US" b="1" baseline="30000" dirty="0" smtClean="0">
                <a:solidFill>
                  <a:srgbClr val="C00000"/>
                </a:solidFill>
              </a:rPr>
              <a:t>+2    </a:t>
            </a:r>
            <a:r>
              <a:rPr lang="en-US" b="1" baseline="30000" dirty="0" smtClean="0"/>
              <a:t>                             Fibrinogen Thrombin    Fibrin                  Clot</a:t>
            </a:r>
          </a:p>
          <a:p>
            <a:r>
              <a:rPr lang="en-US" b="1" dirty="0" smtClean="0"/>
              <a:t>Clotting factors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05400" y="41148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029200" y="4724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86600" y="46482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21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Blood serum: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Serum is the same as plasma except that clotting factors (such as fibrin) have been removed. 	</a:t>
            </a:r>
          </a:p>
          <a:p>
            <a:r>
              <a:rPr lang="en-US" dirty="0" smtClean="0"/>
              <a:t>No </a:t>
            </a:r>
            <a:r>
              <a:rPr lang="en-US" dirty="0"/>
              <a:t>coagulation </a:t>
            </a:r>
            <a:r>
              <a:rPr lang="en-US" dirty="0" smtClean="0"/>
              <a:t>factors</a:t>
            </a:r>
            <a:endParaRPr lang="en-US" dirty="0"/>
          </a:p>
          <a:p>
            <a:r>
              <a:rPr lang="en-US" dirty="0"/>
              <a:t>It is obtained by letting a blood specimen clot prior to centrifugation.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8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Clinical Laboratories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r>
              <a:rPr lang="en-US" dirty="0"/>
              <a:t>begins with </a:t>
            </a:r>
            <a:r>
              <a:rPr lang="en-US" b="1" dirty="0"/>
              <a:t>physical examination </a:t>
            </a:r>
            <a:r>
              <a:rPr lang="en-US" dirty="0"/>
              <a:t>by a </a:t>
            </a:r>
            <a:r>
              <a:rPr lang="en-US" dirty="0" smtClean="0"/>
              <a:t>doctor or a clinician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b="1" dirty="0" smtClean="0"/>
              <a:t>Diagnostic </a:t>
            </a:r>
            <a:r>
              <a:rPr lang="en-US" b="1" dirty="0"/>
              <a:t>tests </a:t>
            </a:r>
            <a:r>
              <a:rPr lang="en-US" dirty="0" smtClean="0"/>
              <a:t>are important steps to confirming </a:t>
            </a:r>
            <a:r>
              <a:rPr lang="en-US" dirty="0"/>
              <a:t>a suspected </a:t>
            </a:r>
            <a:r>
              <a:rPr lang="en-US" dirty="0" smtClean="0"/>
              <a:t>diagnosis</a:t>
            </a: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5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Procedure of Plasma Preparation: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1-Draw </a:t>
            </a:r>
            <a:r>
              <a:rPr lang="en-US" dirty="0"/>
              <a:t>blood from patient. Select </a:t>
            </a:r>
            <a:r>
              <a:rPr lang="en-US" dirty="0" err="1"/>
              <a:t>vacutainer</a:t>
            </a:r>
            <a:r>
              <a:rPr lang="en-US" dirty="0"/>
              <a:t> with an appropriate anticoagulant. </a:t>
            </a:r>
          </a:p>
          <a:p>
            <a:r>
              <a:rPr lang="en-US" dirty="0"/>
              <a:t>2- Mix well with anticoagulant. </a:t>
            </a:r>
          </a:p>
          <a:p>
            <a:r>
              <a:rPr lang="en-US" dirty="0"/>
              <a:t>3- Allow to stand for 10min. </a:t>
            </a:r>
          </a:p>
          <a:p>
            <a:r>
              <a:rPr lang="en-US" dirty="0"/>
              <a:t>4- Centrifuge the sample to speed separation and affect a greater packing of cells. </a:t>
            </a:r>
          </a:p>
          <a:p>
            <a:r>
              <a:rPr lang="en-US" dirty="0"/>
              <a:t>5- The supernatant is the plasma which can be now collected for testing purposes or stored (-2</a:t>
            </a:r>
            <a:r>
              <a:rPr lang="en-US" sz="1900" dirty="0"/>
              <a:t>0</a:t>
            </a:r>
            <a:r>
              <a:rPr lang="en-US" dirty="0"/>
              <a:t>C to -8</a:t>
            </a:r>
            <a:r>
              <a:rPr lang="en-US" sz="2200" dirty="0"/>
              <a:t>0</a:t>
            </a:r>
            <a:r>
              <a:rPr lang="en-US" dirty="0"/>
              <a:t>C) for subsequent analysis or use.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Procedure of Serum preparation: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1- </a:t>
            </a:r>
            <a:r>
              <a:rPr lang="en-US" dirty="0"/>
              <a:t>Draw blood from patient. Select </a:t>
            </a:r>
            <a:r>
              <a:rPr lang="en-US" dirty="0" err="1"/>
              <a:t>vacutainer</a:t>
            </a:r>
            <a:r>
              <a:rPr lang="en-US" dirty="0"/>
              <a:t> with </a:t>
            </a:r>
            <a:r>
              <a:rPr lang="en-US" dirty="0" smtClean="0"/>
              <a:t>NO anticoagulant</a:t>
            </a:r>
            <a:r>
              <a:rPr lang="en-US" dirty="0"/>
              <a:t>. </a:t>
            </a:r>
          </a:p>
          <a:p>
            <a:r>
              <a:rPr lang="en-US" dirty="0"/>
              <a:t>2- Allow to stand for 20-30min for clot formation. </a:t>
            </a:r>
          </a:p>
          <a:p>
            <a:r>
              <a:rPr lang="en-US" dirty="0"/>
              <a:t>3- Centrifuge the sample to speed separation and affect a greater packing of cells. Clot and cells will separate from clean serum and settle to the bottom of the vessel. </a:t>
            </a:r>
          </a:p>
          <a:p>
            <a:r>
              <a:rPr lang="en-US" dirty="0"/>
              <a:t>4- The supernatant is the serum which can be now collected by dropper or pipette for testing purposes or stored (-20C to -80C) for subsequent analysis or use.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Blood collection tubes: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0"/>
            <a:ext cx="4391025" cy="413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110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534900"/>
              </p:ext>
            </p:extLst>
          </p:nvPr>
        </p:nvGraphicFramePr>
        <p:xfrm>
          <a:off x="457200" y="533399"/>
          <a:ext cx="8534400" cy="5532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524000"/>
                <a:gridCol w="3505200"/>
                <a:gridCol w="2133600"/>
              </a:tblGrid>
              <a:tr h="325546">
                <a:tc>
                  <a:txBody>
                    <a:bodyPr/>
                    <a:lstStyle/>
                    <a:p>
                      <a:r>
                        <a:rPr lang="en-US" dirty="0" smtClean="0"/>
                        <a:t>Top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</a:t>
                      </a:r>
                      <a:endParaRPr lang="en-US" dirty="0"/>
                    </a:p>
                  </a:txBody>
                  <a:tcPr/>
                </a:tc>
              </a:tr>
              <a:tr h="156995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Lavender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EDTA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-The strongest anti-coagulant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1" dirty="0" smtClean="0"/>
                        <a:t>Ca</a:t>
                      </a:r>
                      <a:r>
                        <a:rPr lang="en-US" sz="1600" b="1" baseline="30000" dirty="0" smtClean="0"/>
                        <a:t>+2</a:t>
                      </a:r>
                      <a:r>
                        <a:rPr lang="en-US" sz="1600" b="1" baseline="0" dirty="0" smtClean="0"/>
                        <a:t> chelating agent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="1" baseline="0" dirty="0" smtClean="0"/>
                        <a:t>- To preserve blood cells components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1" dirty="0" smtClean="0"/>
                        <a:t>Hematology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1" dirty="0" smtClean="0"/>
                        <a:t>Blood bank (ABO)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1" dirty="0" smtClean="0"/>
                        <a:t>HbA1C (Glycosylated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Hb</a:t>
                      </a:r>
                      <a:r>
                        <a:rPr lang="en-US" sz="1600" b="1" baseline="0" dirty="0" smtClean="0"/>
                        <a:t>)</a:t>
                      </a:r>
                      <a:endParaRPr lang="en-US" sz="1600" b="1" dirty="0"/>
                    </a:p>
                  </a:txBody>
                  <a:tcPr/>
                </a:tc>
              </a:tr>
              <a:tr h="152528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Light Blue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Sodium Citrate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Ca</a:t>
                      </a:r>
                      <a:r>
                        <a:rPr lang="en-US" sz="1600" b="1" baseline="30000" dirty="0" smtClean="0"/>
                        <a:t>+2</a:t>
                      </a:r>
                      <a:r>
                        <a:rPr lang="en-US" sz="1600" b="1" baseline="0" dirty="0" smtClean="0"/>
                        <a:t>  chelating agent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 PT: </a:t>
                      </a:r>
                      <a:r>
                        <a:rPr lang="en-US" sz="1600" b="1" dirty="0" err="1" smtClean="0"/>
                        <a:t>Prothrombin</a:t>
                      </a:r>
                      <a:r>
                        <a:rPr lang="en-US" sz="1600" b="1" dirty="0" smtClean="0"/>
                        <a:t> Time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="1" dirty="0" smtClean="0"/>
                        <a:t>- PTT: Partial </a:t>
                      </a:r>
                      <a:r>
                        <a:rPr lang="en-US" sz="1600" b="1" dirty="0" err="1" smtClean="0"/>
                        <a:t>Thromboplastin</a:t>
                      </a:r>
                      <a:r>
                        <a:rPr lang="en-US" sz="1600" b="1" dirty="0" smtClean="0"/>
                        <a:t> Time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="1" dirty="0" smtClean="0"/>
                        <a:t>( in case of unexplained bleeding and liver disease)</a:t>
                      </a:r>
                      <a:endParaRPr lang="en-US" sz="1600" b="1" dirty="0"/>
                    </a:p>
                  </a:txBody>
                  <a:tcPr/>
                </a:tc>
              </a:tr>
              <a:tr h="178403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Green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Sodium Heparin or Lithium Heparin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Heparin binds to Thrombin and inhibits</a:t>
                      </a:r>
                      <a:r>
                        <a:rPr lang="en-US" sz="1600" b="1" baseline="0" dirty="0" smtClean="0"/>
                        <a:t> the second step in the coagulation cascade </a:t>
                      </a:r>
                    </a:p>
                    <a:p>
                      <a:r>
                        <a:rPr lang="en-US" sz="1600" b="1" baseline="0" dirty="0" smtClean="0"/>
                        <a:t>(</a:t>
                      </a:r>
                      <a:r>
                        <a:rPr lang="en-US" sz="1600" b="1" baseline="0" dirty="0" err="1" smtClean="0"/>
                        <a:t>Prothrombin</a:t>
                      </a:r>
                      <a:r>
                        <a:rPr lang="en-US" sz="1600" b="1" baseline="0" dirty="0" smtClean="0"/>
                        <a:t>                 Thrombin)</a:t>
                      </a:r>
                    </a:p>
                    <a:p>
                      <a:endParaRPr lang="en-US" sz="1600" b="1" baseline="0" dirty="0" smtClean="0"/>
                    </a:p>
                    <a:p>
                      <a:endParaRPr lang="en-US" sz="1600" b="1" baseline="0" dirty="0" smtClean="0"/>
                    </a:p>
                    <a:p>
                      <a:r>
                        <a:rPr lang="en-US" sz="1600" b="1" baseline="0" dirty="0" smtClean="0"/>
                        <a:t>Fibrinogen                Fibrin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Enzymes</a:t>
                      </a:r>
                    </a:p>
                    <a:p>
                      <a:r>
                        <a:rPr lang="en-US" sz="1600" b="1" dirty="0" smtClean="0"/>
                        <a:t>Hormones</a:t>
                      </a:r>
                    </a:p>
                    <a:p>
                      <a:r>
                        <a:rPr lang="en-US" sz="1600" b="1" dirty="0" smtClean="0"/>
                        <a:t>Electrolytes (Na</a:t>
                      </a:r>
                      <a:r>
                        <a:rPr lang="en-US" sz="1600" b="1" baseline="30000" dirty="0" smtClean="0"/>
                        <a:t>+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en-US" sz="1600" b="1" baseline="0" dirty="0" smtClean="0"/>
                        <a:t> K</a:t>
                      </a:r>
                      <a:r>
                        <a:rPr lang="en-US" sz="1600" b="1" baseline="30000" dirty="0" smtClean="0"/>
                        <a:t>+</a:t>
                      </a:r>
                      <a:r>
                        <a:rPr lang="en-US" sz="1600" b="1" baseline="0" dirty="0" smtClean="0"/>
                        <a:t>, Mg</a:t>
                      </a:r>
                      <a:r>
                        <a:rPr lang="en-US" sz="1600" b="1" baseline="30000" dirty="0" smtClean="0"/>
                        <a:t>+</a:t>
                      </a:r>
                      <a:r>
                        <a:rPr lang="en-US" sz="1600" b="1" baseline="0" dirty="0" smtClean="0"/>
                        <a:t>, </a:t>
                      </a:r>
                      <a:r>
                        <a:rPr lang="en-US" sz="1600" b="1" baseline="0" dirty="0" err="1" smtClean="0"/>
                        <a:t>Cl</a:t>
                      </a:r>
                      <a:r>
                        <a:rPr lang="en-US" sz="1600" b="1" baseline="30000" dirty="0" smtClean="0"/>
                        <a:t>-</a:t>
                      </a:r>
                      <a:endParaRPr lang="en-US" sz="1600" b="1" baseline="30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4800600" y="5211170"/>
            <a:ext cx="4572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636827" y="5791200"/>
            <a:ext cx="152400" cy="2388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14650" y="5791200"/>
            <a:ext cx="174577" cy="2388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5242594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Heparin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495800" y="5910618"/>
            <a:ext cx="4572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71800" y="65122"/>
            <a:ext cx="3421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Plasma Separating Tubes (PST)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318634"/>
              </p:ext>
            </p:extLst>
          </p:nvPr>
        </p:nvGraphicFramePr>
        <p:xfrm>
          <a:off x="457200" y="304800"/>
          <a:ext cx="8229600" cy="561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057400"/>
                <a:gridCol w="1600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Top Color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Additives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Uses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Black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Sodium Citrate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Ca</a:t>
                      </a:r>
                      <a:r>
                        <a:rPr lang="en-US" sz="1600" b="1" baseline="30000" dirty="0" smtClean="0"/>
                        <a:t>+2</a:t>
                      </a:r>
                      <a:r>
                        <a:rPr lang="en-US" sz="1600" b="1" baseline="0" dirty="0" smtClean="0"/>
                        <a:t>  chelating agent</a:t>
                      </a:r>
                      <a:endParaRPr lang="en-US" sz="1600" b="1" dirty="0" smtClean="0"/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ESR ( Erythrocyte Sedimentation Rate) </a:t>
                      </a:r>
                    </a:p>
                    <a:p>
                      <a:r>
                        <a:rPr lang="en-US" sz="1600" b="1" dirty="0" smtClean="0"/>
                        <a:t>to test how much inflammation in the patient,</a:t>
                      </a:r>
                      <a:r>
                        <a:rPr lang="en-US" sz="1600" b="1" baseline="0" dirty="0" smtClean="0"/>
                        <a:t> unexplained fever, Arthritis, Autoimmune Disorder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Gray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-Sodium Fluoride</a:t>
                      </a:r>
                    </a:p>
                    <a:p>
                      <a:endParaRPr lang="en-US" sz="1600" b="1" dirty="0" smtClean="0"/>
                    </a:p>
                    <a:p>
                      <a:r>
                        <a:rPr lang="en-US" sz="1600" b="1" dirty="0" smtClean="0"/>
                        <a:t>-Potassium Oxalate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Glycolysis inhibitor</a:t>
                      </a:r>
                    </a:p>
                    <a:p>
                      <a:r>
                        <a:rPr lang="en-US" sz="1600" b="1" dirty="0" smtClean="0"/>
                        <a:t>Anti-Coagulant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Glucose tests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Royal Blue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Heparin</a:t>
                      </a:r>
                    </a:p>
                    <a:p>
                      <a:r>
                        <a:rPr lang="en-US" sz="1600" b="1" dirty="0" smtClean="0"/>
                        <a:t>Na-EDTA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Anti-Coagulant</a:t>
                      </a:r>
                    </a:p>
                    <a:p>
                      <a:r>
                        <a:rPr lang="en-US" sz="1600" b="1" dirty="0" smtClean="0"/>
                        <a:t>Tube should not be contaminated with metals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Toxicology</a:t>
                      </a:r>
                    </a:p>
                    <a:p>
                      <a:r>
                        <a:rPr lang="en-US" sz="1600" b="1" dirty="0" smtClean="0"/>
                        <a:t>Trace</a:t>
                      </a:r>
                      <a:r>
                        <a:rPr lang="en-US" sz="1600" b="1" baseline="0" dirty="0" smtClean="0"/>
                        <a:t> Elements and metals</a:t>
                      </a:r>
                      <a:endParaRPr lang="en-US" sz="16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Yellow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ACD ( Acid-Citrate Dextrose)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Anti-Coagulant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DNA</a:t>
                      </a:r>
                      <a:r>
                        <a:rPr lang="en-US" sz="1600" b="1" baseline="0" dirty="0" smtClean="0"/>
                        <a:t> Studies</a:t>
                      </a:r>
                    </a:p>
                    <a:p>
                      <a:r>
                        <a:rPr lang="en-US" sz="1600" b="1" baseline="0" dirty="0" smtClean="0"/>
                        <a:t>Paternity Test</a:t>
                      </a:r>
                    </a:p>
                    <a:p>
                      <a:r>
                        <a:rPr lang="en-US" sz="1600" b="1" baseline="0" dirty="0" smtClean="0"/>
                        <a:t>HLA Tissue Typing</a:t>
                      </a:r>
                    </a:p>
                    <a:p>
                      <a:r>
                        <a:rPr lang="en-US" sz="1600" b="1" baseline="0" dirty="0" smtClean="0"/>
                        <a:t>(Human Leukocyte Antigen)</a:t>
                      </a:r>
                    </a:p>
                    <a:p>
                      <a:r>
                        <a:rPr lang="en-US" sz="1600" b="1" baseline="0" dirty="0" smtClean="0"/>
                        <a:t>The body used this protein to differentiate the self-cells from non-self cells</a:t>
                      </a:r>
                      <a:endParaRPr lang="en-US" sz="1600" b="1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469943" y="2209800"/>
            <a:ext cx="2286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94395" y="2667000"/>
            <a:ext cx="2286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988908"/>
              </p:ext>
            </p:extLst>
          </p:nvPr>
        </p:nvGraphicFramePr>
        <p:xfrm>
          <a:off x="381000" y="1219200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 Tubes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------</a:t>
                      </a:r>
                    </a:p>
                    <a:p>
                      <a:r>
                        <a:rPr lang="en-US" dirty="0" smtClean="0"/>
                        <a:t>Sometimes it has gel or silicon at the bottom of tube to reduce hemolysis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Enhancing the formation of blood clot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Serology</a:t>
                      </a:r>
                    </a:p>
                    <a:p>
                      <a:r>
                        <a:rPr lang="en-US" dirty="0" smtClean="0"/>
                        <a:t>-Antibodies</a:t>
                      </a:r>
                    </a:p>
                    <a:p>
                      <a:r>
                        <a:rPr lang="en-US" dirty="0" smtClean="0"/>
                        <a:t>-Hormones</a:t>
                      </a:r>
                    </a:p>
                    <a:p>
                      <a:r>
                        <a:rPr lang="en-US" dirty="0" smtClean="0"/>
                        <a:t>-Drugs</a:t>
                      </a:r>
                    </a:p>
                    <a:p>
                      <a:r>
                        <a:rPr lang="en-US" dirty="0" smtClean="0"/>
                        <a:t>Virology</a:t>
                      </a:r>
                    </a:p>
                    <a:p>
                      <a:r>
                        <a:rPr lang="en-US" dirty="0" smtClean="0"/>
                        <a:t>Chemistry</a:t>
                      </a:r>
                    </a:p>
                    <a:p>
                      <a:r>
                        <a:rPr lang="en-US" dirty="0" smtClean="0"/>
                        <a:t>Blood cross matching before blood transfusion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-------</a:t>
                      </a:r>
                    </a:p>
                    <a:p>
                      <a:r>
                        <a:rPr lang="en-US" dirty="0" smtClean="0"/>
                        <a:t>It has gel at the bottom of the tube to</a:t>
                      </a:r>
                      <a:r>
                        <a:rPr lang="en-US" baseline="0" dirty="0" smtClean="0"/>
                        <a:t> separate serum from the blood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Serum separating from the blood  through the gel in the tube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Serology</a:t>
                      </a:r>
                    </a:p>
                    <a:p>
                      <a:r>
                        <a:rPr lang="en-US" dirty="0" smtClean="0"/>
                        <a:t>Chemistry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47666" y="504883"/>
            <a:ext cx="3960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Serum Separating Tubes (SST)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45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</a:t>
            </a:r>
            <a:r>
              <a:rPr lang="en-US" b="1" i="1" dirty="0"/>
              <a:t>functional components of the clinical </a:t>
            </a:r>
            <a:r>
              <a:rPr lang="en-US" b="1" i="1" dirty="0" smtClean="0"/>
              <a:t>Laboratory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smtClean="0"/>
              <a:t>1) Clinical </a:t>
            </a:r>
            <a:r>
              <a:rPr lang="en-US" dirty="0"/>
              <a:t>pathology </a:t>
            </a:r>
          </a:p>
          <a:p>
            <a:r>
              <a:rPr lang="en-US" dirty="0"/>
              <a:t>2) Hematology </a:t>
            </a:r>
          </a:p>
          <a:p>
            <a:r>
              <a:rPr lang="en-US" dirty="0"/>
              <a:t>3) </a:t>
            </a:r>
            <a:r>
              <a:rPr lang="en-US" u="sng" dirty="0">
                <a:solidFill>
                  <a:schemeClr val="accent3"/>
                </a:solidFill>
              </a:rPr>
              <a:t>Clinical biochemistry </a:t>
            </a:r>
          </a:p>
          <a:p>
            <a:r>
              <a:rPr lang="en-US" dirty="0"/>
              <a:t>4) Clinical microbiology </a:t>
            </a:r>
          </a:p>
          <a:p>
            <a:r>
              <a:rPr lang="en-US" dirty="0"/>
              <a:t>5) Serology </a:t>
            </a:r>
          </a:p>
          <a:p>
            <a:r>
              <a:rPr lang="en-US" dirty="0"/>
              <a:t>6) Blood bank </a:t>
            </a:r>
          </a:p>
          <a:p>
            <a:r>
              <a:rPr lang="en-US" dirty="0"/>
              <a:t>7) Histology and cytology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purpose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Clinical biochemistry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1) to Reveal </a:t>
            </a:r>
            <a:r>
              <a:rPr lang="en-US" dirty="0"/>
              <a:t>the cause of the disease </a:t>
            </a:r>
          </a:p>
          <a:p>
            <a:r>
              <a:rPr lang="en-US" dirty="0"/>
              <a:t>2) </a:t>
            </a:r>
            <a:r>
              <a:rPr lang="en-US" dirty="0" smtClean="0"/>
              <a:t>to Screen </a:t>
            </a:r>
            <a:r>
              <a:rPr lang="en-US" dirty="0"/>
              <a:t>easy diagnosis </a:t>
            </a:r>
          </a:p>
          <a:p>
            <a:r>
              <a:rPr lang="en-US" dirty="0"/>
              <a:t>3) </a:t>
            </a:r>
            <a:r>
              <a:rPr lang="en-US" dirty="0" smtClean="0"/>
              <a:t>to Suggest </a:t>
            </a:r>
            <a:r>
              <a:rPr lang="en-US" dirty="0"/>
              <a:t>effective treatment </a:t>
            </a:r>
          </a:p>
          <a:p>
            <a:r>
              <a:rPr lang="en-US" dirty="0"/>
              <a:t>4) </a:t>
            </a:r>
            <a:r>
              <a:rPr lang="en-US" dirty="0" smtClean="0"/>
              <a:t>to Assist </a:t>
            </a:r>
            <a:r>
              <a:rPr lang="en-US" dirty="0"/>
              <a:t>in monitoring progress of pathological condition </a:t>
            </a:r>
          </a:p>
          <a:p>
            <a:r>
              <a:rPr lang="en-US" dirty="0"/>
              <a:t>5) </a:t>
            </a:r>
            <a:r>
              <a:rPr lang="en-US" dirty="0" smtClean="0"/>
              <a:t>to Help </a:t>
            </a:r>
            <a:r>
              <a:rPr lang="en-US" dirty="0"/>
              <a:t>in assessing response to treatment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2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Disinfection: </a:t>
            </a:r>
            <a:endParaRPr lang="en-US" b="1" i="1" dirty="0" smtClean="0"/>
          </a:p>
          <a:p>
            <a:r>
              <a:rPr lang="en-US" dirty="0"/>
              <a:t>Chlorine (Sodium </a:t>
            </a:r>
            <a:r>
              <a:rPr lang="en-US" dirty="0" smtClean="0"/>
              <a:t>hypochlorite/JIK) </a:t>
            </a:r>
            <a:r>
              <a:rPr lang="en-US" dirty="0"/>
              <a:t>is an universal disinfectant which is active against all microorganisms 	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76600"/>
            <a:ext cx="1571625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Laboratory work flow cycle: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18" y="1447800"/>
            <a:ext cx="6467475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7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phlebotomist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The phlebotomist :</a:t>
            </a:r>
          </a:p>
          <a:p>
            <a:pPr marL="0" indent="0">
              <a:buNone/>
            </a:pPr>
            <a:r>
              <a:rPr lang="en-US" b="1" dirty="0" smtClean="0"/>
              <a:t>Is </a:t>
            </a:r>
            <a:r>
              <a:rPr lang="en-US" dirty="0" smtClean="0"/>
              <a:t>the </a:t>
            </a:r>
            <a:r>
              <a:rPr lang="en-US" dirty="0"/>
              <a:t>technician who collects blood, should be trained </a:t>
            </a:r>
            <a:r>
              <a:rPr lang="en-US" dirty="0" smtClean="0"/>
              <a:t>to</a:t>
            </a:r>
            <a:r>
              <a:rPr lang="en-US" dirty="0"/>
              <a:t>: </a:t>
            </a:r>
          </a:p>
          <a:p>
            <a:r>
              <a:rPr lang="en-US" dirty="0"/>
              <a:t>1) Prepare specimen collection material </a:t>
            </a:r>
          </a:p>
          <a:p>
            <a:r>
              <a:rPr lang="en-US" dirty="0"/>
              <a:t>2) Instruct patient appropriately </a:t>
            </a:r>
          </a:p>
          <a:p>
            <a:r>
              <a:rPr lang="en-US" dirty="0"/>
              <a:t>3) Collect, preserve and transport specimen carefully </a:t>
            </a:r>
          </a:p>
          <a:p>
            <a:r>
              <a:rPr lang="en-US" dirty="0"/>
              <a:t>4) Separate serum or plasma properly </a:t>
            </a:r>
          </a:p>
          <a:p>
            <a:r>
              <a:rPr lang="en-US" dirty="0"/>
              <a:t>5) Maintain proper record of collection </a:t>
            </a:r>
          </a:p>
          <a:p>
            <a:r>
              <a:rPr lang="en-US" dirty="0"/>
              <a:t>6) Handle the specimen </a:t>
            </a:r>
            <a:r>
              <a:rPr lang="en-US" dirty="0" smtClean="0"/>
              <a:t>carefully</a:t>
            </a:r>
            <a:endParaRPr lang="en-US" dirty="0"/>
          </a:p>
          <a:p>
            <a:r>
              <a:rPr lang="en-US" dirty="0" smtClean="0"/>
              <a:t>7) Analyze </a:t>
            </a:r>
            <a:r>
              <a:rPr lang="en-US" dirty="0"/>
              <a:t>the specimen accurately </a:t>
            </a:r>
          </a:p>
          <a:p>
            <a:r>
              <a:rPr lang="en-US" dirty="0"/>
              <a:t>8) Maintain proper record of reports </a:t>
            </a:r>
          </a:p>
          <a:p>
            <a:r>
              <a:rPr lang="en-US" dirty="0"/>
              <a:t>9) Work with appropriate safety precautions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phlebotomy </a:t>
            </a:r>
            <a:r>
              <a:rPr lang="en-US" b="1" dirty="0" err="1"/>
              <a:t>equipments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1) Disposable </a:t>
            </a:r>
            <a:r>
              <a:rPr lang="en-US" dirty="0"/>
              <a:t>syringes or </a:t>
            </a:r>
            <a:r>
              <a:rPr lang="en-US" dirty="0" err="1"/>
              <a:t>vacutainer</a:t>
            </a:r>
            <a:r>
              <a:rPr lang="en-US" dirty="0"/>
              <a:t> systems </a:t>
            </a:r>
          </a:p>
          <a:p>
            <a:r>
              <a:rPr lang="en-US" dirty="0"/>
              <a:t>2) Disposable lancets </a:t>
            </a:r>
          </a:p>
          <a:p>
            <a:r>
              <a:rPr lang="en-US" dirty="0"/>
              <a:t>3) Gauze pads or adsorbent cotton </a:t>
            </a:r>
          </a:p>
          <a:p>
            <a:r>
              <a:rPr lang="en-US" dirty="0"/>
              <a:t>4) Tourniquet </a:t>
            </a:r>
          </a:p>
          <a:p>
            <a:r>
              <a:rPr lang="en-US" dirty="0"/>
              <a:t>5) Alcohol swap </a:t>
            </a:r>
          </a:p>
          <a:p>
            <a:r>
              <a:rPr lang="en-US" dirty="0"/>
              <a:t>6) Waste container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11" y="3810000"/>
            <a:ext cx="3422176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0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Blood </a:t>
            </a:r>
            <a:r>
              <a:rPr lang="en-US" b="1" i="1" dirty="0" smtClean="0"/>
              <a:t>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median </a:t>
            </a:r>
            <a:r>
              <a:rPr lang="en-US" dirty="0" err="1"/>
              <a:t>cubital</a:t>
            </a:r>
            <a:r>
              <a:rPr lang="en-US" dirty="0"/>
              <a:t> vein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dirty="0"/>
              <a:t>the one used for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patient. 	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9" y="1447800"/>
            <a:ext cx="3171825" cy="495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5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1106</Words>
  <Application>Microsoft Office PowerPoint</Application>
  <PresentationFormat>On-screen Show (4:3)</PresentationFormat>
  <Paragraphs>226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Introduction to Clinical Laboratories </vt:lpstr>
      <vt:lpstr>The functional components of the clinical Laboratory</vt:lpstr>
      <vt:lpstr>The purpose  of Clinical biochemistry </vt:lpstr>
      <vt:lpstr>Important Note</vt:lpstr>
      <vt:lpstr>Laboratory work flow cycle: </vt:lpstr>
      <vt:lpstr>The phlebotomist</vt:lpstr>
      <vt:lpstr>The phlebotomy equipments</vt:lpstr>
      <vt:lpstr>Blood collection</vt:lpstr>
      <vt:lpstr>Specimen rejection criteria</vt:lpstr>
      <vt:lpstr>Hemolysis of blood</vt:lpstr>
      <vt:lpstr>Lab request:</vt:lpstr>
      <vt:lpstr>Lab request:</vt:lpstr>
      <vt:lpstr>Lab request:</vt:lpstr>
      <vt:lpstr>Blood Testing</vt:lpstr>
      <vt:lpstr>Blood  </vt:lpstr>
      <vt:lpstr>Blood plasma   </vt:lpstr>
      <vt:lpstr>Formation of The Clot</vt:lpstr>
      <vt:lpstr>Blood serum:   </vt:lpstr>
      <vt:lpstr>Procedure of Plasma Preparation:  </vt:lpstr>
      <vt:lpstr>Procedure of Serum preparation:  </vt:lpstr>
      <vt:lpstr>Blood collection tubes: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Bahiya mohammed Osrah</dc:creator>
  <cp:lastModifiedBy>n</cp:lastModifiedBy>
  <cp:revision>21</cp:revision>
  <dcterms:created xsi:type="dcterms:W3CDTF">2011-09-22T14:31:16Z</dcterms:created>
  <dcterms:modified xsi:type="dcterms:W3CDTF">2020-01-16T20:37:25Z</dcterms:modified>
</cp:coreProperties>
</file>