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type="screen4x3" cy="6858000" cx="9144000"/>
  <p:notesSz cx="6858000" cy="9144000"/>
  <p:defaultTextStyle>
    <a:defPPr>
      <a:defRPr lang="en-US"/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9935" autoAdjust="0"/>
    <p:restoredTop sz="92703" autoAdjust="0"/>
  </p:normalViewPr>
  <p:slideViewPr>
    <p:cSldViewPr>
      <p:cViewPr varScale="1">
        <p:scale>
          <a:sx n="80" d="100"/>
          <a:sy n="80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tableStyles" Target="tableStyle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4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221869D-8962-40E5-8A6F-38DE7C1AA58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104884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4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4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4FCE9827-A4EA-413F-9A52-CA0443691C6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hyperlink" Target="http://www.ncbi.nlm.nih.gov/books/n/mboc4/A4754/def-item/A5720/" TargetMode="External"/><Relationship Id="rId2" Type="http://schemas.openxmlformats.org/officeDocument/2006/relationships/hyperlink" Target="http://www.ncbi.nlm.nih.gov/books/n/mboc4/A4754/def-item/A5648/" TargetMode="External"/><Relationship Id="rId3" Type="http://schemas.openxmlformats.org/officeDocument/2006/relationships/hyperlink" Target="http://www.ncbi.nlm.nih.gov/books/n/mboc4/A4754/def-item/A5627/" TargetMode="External"/><Relationship Id="rId4" Type="http://schemas.openxmlformats.org/officeDocument/2006/relationships/hyperlink" Target="http://www.ncbi.nlm.nih.gov/books/n/mboc4/A4754/def-item/A5247/" TargetMode="External"/><Relationship Id="rId5" Type="http://schemas.openxmlformats.org/officeDocument/2006/relationships/slide" Target="../slides/slide17.xml"/><Relationship Id="rId6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hyperlink" Target="http://www.ncbi.nlm.nih.gov/books/n/mboc4/A4754/def-item/A5720/" TargetMode="External"/><Relationship Id="rId2" Type="http://schemas.openxmlformats.org/officeDocument/2006/relationships/hyperlink" Target="http://www.ncbi.nlm.nih.gov/books/n/mboc4/A4754/def-item/A5648/" TargetMode="External"/><Relationship Id="rId3" Type="http://schemas.openxmlformats.org/officeDocument/2006/relationships/hyperlink" Target="http://www.ncbi.nlm.nih.gov/books/n/mboc4/A4754/def-item/A5627/" TargetMode="External"/><Relationship Id="rId4" Type="http://schemas.openxmlformats.org/officeDocument/2006/relationships/hyperlink" Target="http://www.ncbi.nlm.nih.gov/books/n/mboc4/A4754/def-item/A5247/" TargetMode="External"/><Relationship Id="rId5" Type="http://schemas.openxmlformats.org/officeDocument/2006/relationships/slide" Target="../slides/slide18.xml"/><Relationship Id="rId6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67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FCE9827-A4EA-413F-9A52-CA0443691C6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FCE9827-A4EA-413F-9A52-CA0443691C6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en-US" smtClean="0"/>
              <a:t>A whole menagerie of intracellular signaling proteins can bind to the </a:t>
            </a:r>
            <a:r>
              <a:rPr dirty="0" lang="en-US" err="1" smtClean="0"/>
              <a:t>phosphotyrosines</a:t>
            </a:r>
            <a:r>
              <a:rPr dirty="0" lang="en-US" smtClean="0"/>
              <a:t> on activated </a:t>
            </a:r>
            <a:r>
              <a:rPr dirty="0" lang="en-US" smtClean="0">
                <a:hlinkClick r:id="rId1"/>
              </a:rPr>
              <a:t>receptor</a:t>
            </a:r>
            <a:r>
              <a:rPr dirty="0" lang="en-US" smtClean="0"/>
              <a:t> tyrosine </a:t>
            </a:r>
            <a:r>
              <a:rPr dirty="0" lang="en-US" err="1" smtClean="0"/>
              <a:t>kinases</a:t>
            </a:r>
            <a:r>
              <a:rPr dirty="0" lang="en-US" smtClean="0"/>
              <a:t> (or on special docking proteins such as IRS-1) to help to relay the signal onward. Some docked proteins are enzymes, such as </a:t>
            </a:r>
            <a:r>
              <a:rPr b="1" dirty="0" lang="en-US" err="1" smtClean="0"/>
              <a:t>phospholipase</a:t>
            </a:r>
            <a:r>
              <a:rPr b="1" dirty="0" lang="en-US" smtClean="0"/>
              <a:t> C-γ (</a:t>
            </a:r>
            <a:r>
              <a:rPr b="1" dirty="0" lang="en-US" smtClean="0">
                <a:hlinkClick r:id="rId2"/>
              </a:rPr>
              <a:t>PLC-γ</a:t>
            </a:r>
            <a:r>
              <a:rPr b="1" dirty="0" lang="en-US" smtClean="0"/>
              <a:t>)</a:t>
            </a:r>
            <a:r>
              <a:rPr dirty="0" lang="en-US" smtClean="0"/>
              <a:t>, which functions in the same way as </a:t>
            </a:r>
            <a:r>
              <a:rPr dirty="0" lang="en-US" err="1" smtClean="0"/>
              <a:t>phospholipase</a:t>
            </a:r>
            <a:r>
              <a:rPr dirty="0" lang="en-US" smtClean="0"/>
              <a:t> C-β—activating the </a:t>
            </a:r>
            <a:r>
              <a:rPr dirty="0" lang="en-US" err="1" smtClean="0"/>
              <a:t>inositol</a:t>
            </a:r>
            <a:r>
              <a:rPr dirty="0" lang="en-US" smtClean="0"/>
              <a:t> </a:t>
            </a:r>
            <a:r>
              <a:rPr dirty="0" lang="en-US" err="1" smtClean="0">
                <a:hlinkClick r:id="rId3"/>
              </a:rPr>
              <a:t>phospholipid</a:t>
            </a:r>
            <a:r>
              <a:rPr dirty="0" lang="en-US" smtClean="0"/>
              <a:t> signaling pathway discussed earlier in connection with </a:t>
            </a:r>
            <a:r>
              <a:rPr dirty="0" lang="en-US" smtClean="0">
                <a:hlinkClick r:id="rId4"/>
              </a:rPr>
              <a:t>G-protein</a:t>
            </a:r>
            <a:r>
              <a:rPr dirty="0" lang="en-US" smtClean="0"/>
              <a:t>-linked receptors. Through this pathway, receptor tyrosine </a:t>
            </a:r>
            <a:r>
              <a:rPr dirty="0" lang="en-US" err="1" smtClean="0"/>
              <a:t>kinases</a:t>
            </a:r>
            <a:r>
              <a:rPr dirty="0" lang="en-US" smtClean="0"/>
              <a:t> can increase </a:t>
            </a:r>
            <a:r>
              <a:rPr dirty="0" lang="en-US" err="1" smtClean="0"/>
              <a:t>cytosolic</a:t>
            </a:r>
            <a:r>
              <a:rPr dirty="0" lang="en-US" smtClean="0"/>
              <a:t> Ca</a:t>
            </a:r>
            <a:r>
              <a:rPr baseline="30000" dirty="0" lang="en-US" smtClean="0"/>
              <a:t>2+</a:t>
            </a:r>
            <a:r>
              <a:rPr dirty="0" lang="en-US" smtClean="0"/>
              <a:t> levels</a:t>
            </a:r>
            <a:endParaRPr dirty="0" lang="en-US"/>
          </a:p>
        </p:txBody>
      </p:sp>
      <p:sp>
        <p:nvSpPr>
          <p:cNvPr id="10486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FCE9827-A4EA-413F-9A52-CA0443691C6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en-US" smtClean="0"/>
              <a:t>A whole menagerie of intracellular signaling proteins can bind to the </a:t>
            </a:r>
            <a:r>
              <a:rPr dirty="0" lang="en-US" err="1" smtClean="0"/>
              <a:t>phosphotyrosines</a:t>
            </a:r>
            <a:r>
              <a:rPr dirty="0" lang="en-US" smtClean="0"/>
              <a:t> on activated </a:t>
            </a:r>
            <a:r>
              <a:rPr dirty="0" lang="en-US" smtClean="0">
                <a:hlinkClick r:id="rId1"/>
              </a:rPr>
              <a:t>receptor</a:t>
            </a:r>
            <a:r>
              <a:rPr dirty="0" lang="en-US" smtClean="0"/>
              <a:t> tyrosine </a:t>
            </a:r>
            <a:r>
              <a:rPr dirty="0" lang="en-US" err="1" smtClean="0"/>
              <a:t>kinases</a:t>
            </a:r>
            <a:r>
              <a:rPr dirty="0" lang="en-US" smtClean="0"/>
              <a:t> (or on special docking proteins such as IRS-1) to help to relay the signal onward. Some docked proteins are enzymes, such as </a:t>
            </a:r>
            <a:r>
              <a:rPr b="1" dirty="0" lang="en-US" err="1" smtClean="0"/>
              <a:t>phospholipase</a:t>
            </a:r>
            <a:r>
              <a:rPr b="1" dirty="0" lang="en-US" smtClean="0"/>
              <a:t> C-γ (</a:t>
            </a:r>
            <a:r>
              <a:rPr b="1" dirty="0" lang="en-US" smtClean="0">
                <a:hlinkClick r:id="rId2"/>
              </a:rPr>
              <a:t>PLC-γ</a:t>
            </a:r>
            <a:r>
              <a:rPr b="1" dirty="0" lang="en-US" smtClean="0"/>
              <a:t>)</a:t>
            </a:r>
            <a:r>
              <a:rPr dirty="0" lang="en-US" smtClean="0"/>
              <a:t>, which functions in the same way as </a:t>
            </a:r>
            <a:r>
              <a:rPr dirty="0" lang="en-US" err="1" smtClean="0"/>
              <a:t>phospholipase</a:t>
            </a:r>
            <a:r>
              <a:rPr dirty="0" lang="en-US" smtClean="0"/>
              <a:t> C-β—activating the </a:t>
            </a:r>
            <a:r>
              <a:rPr dirty="0" lang="en-US" err="1" smtClean="0"/>
              <a:t>inositol</a:t>
            </a:r>
            <a:r>
              <a:rPr dirty="0" lang="en-US" smtClean="0"/>
              <a:t> </a:t>
            </a:r>
            <a:r>
              <a:rPr dirty="0" lang="en-US" err="1" smtClean="0">
                <a:hlinkClick r:id="rId3"/>
              </a:rPr>
              <a:t>phospholipid</a:t>
            </a:r>
            <a:r>
              <a:rPr dirty="0" lang="en-US" smtClean="0"/>
              <a:t> signaling pathway discussed earlier in connection with </a:t>
            </a:r>
            <a:r>
              <a:rPr dirty="0" lang="en-US" smtClean="0">
                <a:hlinkClick r:id="rId4"/>
              </a:rPr>
              <a:t>G-protein</a:t>
            </a:r>
            <a:r>
              <a:rPr dirty="0" lang="en-US" smtClean="0"/>
              <a:t>-linked receptors. Through this pathway, receptor tyrosine </a:t>
            </a:r>
            <a:r>
              <a:rPr dirty="0" lang="en-US" err="1" smtClean="0"/>
              <a:t>kinases</a:t>
            </a:r>
            <a:r>
              <a:rPr dirty="0" lang="en-US" smtClean="0"/>
              <a:t> can increase </a:t>
            </a:r>
            <a:r>
              <a:rPr dirty="0" lang="en-US" err="1" smtClean="0"/>
              <a:t>cytosolic</a:t>
            </a:r>
            <a:r>
              <a:rPr dirty="0" lang="en-US" smtClean="0"/>
              <a:t> Ca</a:t>
            </a:r>
            <a:r>
              <a:rPr baseline="30000" dirty="0" lang="en-US" smtClean="0"/>
              <a:t>2+</a:t>
            </a:r>
            <a:r>
              <a:rPr dirty="0" lang="en-US" smtClean="0"/>
              <a:t> levels.</a:t>
            </a:r>
            <a:endParaRPr dirty="0" lang="en-US"/>
          </a:p>
        </p:txBody>
      </p:sp>
      <p:sp>
        <p:nvSpPr>
          <p:cNvPr id="10487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FCE9827-A4EA-413F-9A52-CA0443691C6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7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FCE9827-A4EA-413F-9A52-CA0443691C6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7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FCE9827-A4EA-413F-9A52-CA0443691C6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4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sz="1200" lang="en-US" smtClean="0"/>
              <a:t>G proteins consist of three subunits, designated α, β, and γ. They are frequently called </a:t>
            </a:r>
            <a:r>
              <a:rPr b="1" dirty="0" sz="1200" lang="en-US" err="1" smtClean="0"/>
              <a:t>heterotrimeric</a:t>
            </a:r>
            <a:r>
              <a:rPr b="1" dirty="0" sz="1200" lang="en-US" smtClean="0"/>
              <a:t> G proteins</a:t>
            </a:r>
            <a:r>
              <a:rPr dirty="0" sz="1200" lang="en-US" smtClean="0"/>
              <a:t> to distinguish them from other guanine nucleotide-binding proteins, such as the Ras proteins. </a:t>
            </a:r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sz="1200" lang="en-US" smtClean="0"/>
              <a:t>Different G</a:t>
            </a:r>
            <a:r>
              <a:rPr dirty="0" lang="en-US" smtClean="0"/>
              <a:t> </a:t>
            </a:r>
            <a:r>
              <a:rPr dirty="0" sz="1200" lang="en-US" smtClean="0"/>
              <a:t>proteins associate with different receptors, so this array of G proteins couples receptors to distinct</a:t>
            </a:r>
            <a:r>
              <a:rPr dirty="0" lang="en-US" smtClean="0"/>
              <a:t> </a:t>
            </a:r>
            <a:r>
              <a:rPr dirty="0" sz="1200" lang="en-US" smtClean="0"/>
              <a:t>intracellular targets.</a:t>
            </a:r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sz="1200" lang="en-US" smtClean="0"/>
              <a:t>Gs – stimulates (activates)</a:t>
            </a:r>
            <a:r>
              <a:rPr baseline="0" dirty="0" sz="1200" lang="en-US" smtClean="0"/>
              <a:t> </a:t>
            </a:r>
            <a:r>
              <a:rPr baseline="0" dirty="0" sz="1200" lang="en-US" err="1" smtClean="0"/>
              <a:t>adenyl</a:t>
            </a:r>
            <a:r>
              <a:rPr baseline="0" dirty="0" sz="1200" lang="en-US" smtClean="0"/>
              <a:t> cyclase</a:t>
            </a:r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dirty="0" sz="1200" lang="en-US" err="1" smtClean="0"/>
              <a:t>Gi</a:t>
            </a:r>
            <a:r>
              <a:rPr baseline="0" dirty="0" sz="1200" lang="en-US" smtClean="0"/>
              <a:t> – inhibits </a:t>
            </a:r>
            <a:r>
              <a:rPr baseline="0" dirty="0" sz="1200" lang="en-US" err="1" smtClean="0"/>
              <a:t>adenyl</a:t>
            </a:r>
            <a:r>
              <a:rPr baseline="0" dirty="0" sz="1200" lang="en-US" smtClean="0"/>
              <a:t> cyclase</a:t>
            </a:r>
            <a:endParaRPr dirty="0" sz="1200" lang="en-US" smtClean="0"/>
          </a:p>
          <a:p>
            <a:endParaRPr dirty="0" lang="en-US"/>
          </a:p>
        </p:txBody>
      </p:sp>
      <p:sp>
        <p:nvSpPr>
          <p:cNvPr id="10487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FCE9827-A4EA-413F-9A52-CA0443691C6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/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grpSp>
        <p:nvGrpSpPr>
          <p:cNvPr id="28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048614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5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6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7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8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9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0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1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2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3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4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5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6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7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8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9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0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1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2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3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4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5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6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7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8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9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40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41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42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43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44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sp>
        <p:nvSpPr>
          <p:cNvPr id="104864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/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64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altLang="en-US" lang="en-US"/>
              <a:t>Click to edit Master title style</a:t>
            </a:r>
          </a:p>
        </p:txBody>
      </p:sp>
      <p:sp>
        <p:nvSpPr>
          <p:cNvPr id="104864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algn="r" indent="0" marL="0">
              <a:buFont typeface="Wingdings" pitchFamily="2" charset="2"/>
              <a:buNone/>
              <a:defRPr sz="3200"/>
            </a:lvl1pPr>
          </a:lstStyle>
          <a:p>
            <a:r>
              <a:rPr altLang="en-US" lang="en-US"/>
              <a:t>Click to edit Master subtitle style</a:t>
            </a:r>
          </a:p>
        </p:txBody>
      </p:sp>
      <p:sp>
        <p:nvSpPr>
          <p:cNvPr id="104864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4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5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A4D8DC8-74EE-4FC3-BF1B-7E7B04E405AF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2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2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ACE54D11-4F3C-4021-8F9C-AD42B2ACFE14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1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79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79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714EEDE1-745F-4C78-A589-3DF08C0CFD54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verTx">
  <p:cSld name="Title and Content over Text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2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2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DE485C20-4452-4034-BF0C-F957662ACC4C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Title, Text, and Content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4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78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78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902AF3CA-0945-427D-98DC-9D63923C71F2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5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5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9208559-859B-4F9C-B770-65B2A210502E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0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0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37B820F4-8779-43B2-9B35-54D8B9F252FB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3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3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A6602035-2DC3-44C7-AE97-6445BBE75947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DA76296D-361A-4EBE-87B8-695485EA4A2F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73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73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3C3BC8D6-59F2-4A02-813A-F762F80C95D9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1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1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3E6DCB21-3845-4BDE-A349-2B9CB5F82B74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3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3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83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4C69D6F7-5783-4189-B74B-2AE345228B89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0487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79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79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3129C0B7-E5F3-4FA4-8D6B-A41BD17A07AE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/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b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 smtClean="0"/>
              <a:t>Click to edit Master title style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 smtClean="0"/>
              <a:t>Click to edit Master text styles</a:t>
            </a:r>
          </a:p>
          <a:p>
            <a:pPr lvl="1"/>
            <a:r>
              <a:rPr altLang="en-US" lang="en-US" smtClean="0"/>
              <a:t>Second level</a:t>
            </a:r>
          </a:p>
          <a:p>
            <a:pPr lvl="2"/>
            <a:r>
              <a:rPr altLang="en-US" lang="en-US" smtClean="0"/>
              <a:t>Third level</a:t>
            </a:r>
          </a:p>
          <a:p>
            <a:pPr lvl="3"/>
            <a:r>
              <a:rPr altLang="en-US" lang="en-US" smtClean="0"/>
              <a:t>Fourth level</a:t>
            </a:r>
          </a:p>
          <a:p>
            <a:pPr lvl="4"/>
            <a:r>
              <a:rPr altLang="en-US" lang="en-US" smtClean="0"/>
              <a:t>Fifth level</a:t>
            </a:r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sz="1000"/>
            </a:lvl1pPr>
          </a:lstStyle>
          <a:p>
            <a:endParaRPr altLang="en-US" lang="en-US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defRPr sz="1000"/>
            </a:lvl1pPr>
          </a:lstStyle>
          <a:p>
            <a:endParaRPr altLang="en-US" lang="en-US"/>
          </a:p>
        </p:txBody>
      </p:sp>
      <p:sp>
        <p:nvSpPr>
          <p:cNvPr id="104858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defRPr sz="1000"/>
            </a:lvl1pPr>
          </a:lstStyle>
          <a:p>
            <a:fld id="{3BF4250C-A0ED-44AC-AC1C-678C2CEEA05B}" type="slidenum">
              <a:rPr altLang="en-US" lang="en-US"/>
              <a:t>‹#›</a:t>
            </a:fld>
            <a:endParaRPr altLang="en-US" lang="en-US"/>
          </a:p>
        </p:txBody>
      </p:sp>
      <p:grpSp>
        <p:nvGrpSpPr>
          <p:cNvPr id="13" name="Group 8"/>
          <p:cNvGrpSpPr/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4858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/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/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/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eaLnBrk="0" fontAlgn="base" hangingPunct="0" rtl="0">
        <a:spcBef>
          <a:spcPct val="0"/>
        </a:spcBef>
        <a:spcAft>
          <a:spcPct val="0"/>
        </a:spcAft>
        <a:defRPr b="1" sz="3900">
          <a:solidFill>
            <a:schemeClr val="tx2"/>
          </a:solidFill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b="1" sz="3900">
          <a:solidFill>
            <a:schemeClr val="tx2"/>
          </a:solidFill>
          <a:latin typeface="Arial" charset="0"/>
          <a:cs typeface="Arial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b="1" sz="3900">
          <a:solidFill>
            <a:schemeClr val="tx2"/>
          </a:solidFill>
          <a:latin typeface="Arial" charset="0"/>
          <a:cs typeface="Arial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b="1" sz="3900">
          <a:solidFill>
            <a:schemeClr val="tx2"/>
          </a:solidFill>
          <a:latin typeface="Arial" charset="0"/>
          <a:cs typeface="Arial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b="1" sz="3900">
          <a:solidFill>
            <a:schemeClr val="tx2"/>
          </a:solidFill>
          <a:latin typeface="Arial" charset="0"/>
          <a:cs typeface="Arial" charset="0"/>
        </a:defRPr>
      </a:lvl5pPr>
      <a:lvl6pPr algn="l" fontAlgn="base" marL="457200" rtl="0">
        <a:spcBef>
          <a:spcPct val="0"/>
        </a:spcBef>
        <a:spcAft>
          <a:spcPct val="0"/>
        </a:spcAft>
        <a:defRPr b="1" sz="3900">
          <a:solidFill>
            <a:schemeClr val="tx2"/>
          </a:solidFill>
          <a:latin typeface="Arial" charset="0"/>
          <a:cs typeface="Arial" charset="0"/>
        </a:defRPr>
      </a:lvl6pPr>
      <a:lvl7pPr algn="l" fontAlgn="base" marL="914400" rtl="0">
        <a:spcBef>
          <a:spcPct val="0"/>
        </a:spcBef>
        <a:spcAft>
          <a:spcPct val="0"/>
        </a:spcAft>
        <a:defRPr b="1" sz="3900">
          <a:solidFill>
            <a:schemeClr val="tx2"/>
          </a:solidFill>
          <a:latin typeface="Arial" charset="0"/>
          <a:cs typeface="Arial" charset="0"/>
        </a:defRPr>
      </a:lvl7pPr>
      <a:lvl8pPr algn="l" fontAlgn="base" marL="1371600" rtl="0">
        <a:spcBef>
          <a:spcPct val="0"/>
        </a:spcBef>
        <a:spcAft>
          <a:spcPct val="0"/>
        </a:spcAft>
        <a:defRPr b="1" sz="3900">
          <a:solidFill>
            <a:schemeClr val="tx2"/>
          </a:solidFill>
          <a:latin typeface="Arial" charset="0"/>
          <a:cs typeface="Arial" charset="0"/>
        </a:defRPr>
      </a:lvl8pPr>
      <a:lvl9pPr algn="l" fontAlgn="base" marL="1828800" rtl="0">
        <a:spcBef>
          <a:spcPct val="0"/>
        </a:spcBef>
        <a:spcAft>
          <a:spcPct val="0"/>
        </a:spcAft>
        <a:defRPr b="1"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347663" marL="692150" rtl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algn="l" eaLnBrk="0" fontAlgn="base" hangingPunct="0" indent="-293688" marL="987425" rtl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algn="l" eaLnBrk="0" fontAlgn="base" hangingPunct="0" indent="-292100" marL="1281113" rtl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algn="l" eaLnBrk="0" fontAlgn="base" hangingPunct="0" indent="-315913" marL="1598613" rtl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algn="l" fontAlgn="base" indent="-315913" marL="2055813" rtl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algn="l" fontAlgn="base" indent="-315913" marL="2513013" rtl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algn="l" fontAlgn="base" indent="-315913" marL="2970213" rtl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algn="l" fontAlgn="base" indent="-315913" marL="3427413" rtl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://www.garlandscience.com/textbooks/0815341059.asp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hyperlink" Target="http://www.ncbi.nlm.nih.gov/books/n/neurosci/A2251/def-item/A2488/" TargetMode="Externa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hyperlink" Target="http://www.ncbi.nlm.nih.gov/books/n/neurosci/A2251/def-item/A2255/" TargetMode="Externa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pPr eaLnBrk="1" hangingPunct="1"/>
            <a:r>
              <a:rPr dirty="0" sz="4400" lang="en-US" smtClean="0"/>
              <a:t> </a:t>
            </a:r>
            <a:br>
              <a:rPr dirty="0" sz="4400" lang="en-US" smtClean="0"/>
            </a:br>
            <a:r>
              <a:rPr dirty="0" sz="4400" lang="en-US" smtClean="0"/>
              <a:t>Cell Communication</a:t>
            </a:r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2895600"/>
            <a:ext cx="6313487" cy="3351213"/>
          </a:xfrm>
        </p:spPr>
        <p:txBody>
          <a:bodyPr/>
          <a:p>
            <a:pPr algn="l" eaLnBrk="1" hangingPunct="1" indent="-609600" marL="609600">
              <a:lnSpc>
                <a:spcPct val="90000"/>
              </a:lnSpc>
            </a:pPr>
            <a:endParaRPr dirty="0" sz="2400" lang="en-US" smtClean="0"/>
          </a:p>
          <a:p>
            <a:pPr algn="l" eaLnBrk="1" hangingPunct="1" indent="-609600" marL="609600">
              <a:lnSpc>
                <a:spcPct val="90000"/>
              </a:lnSpc>
            </a:pPr>
            <a:r>
              <a:rPr dirty="0" sz="2400" lang="en-US" smtClean="0"/>
              <a:t>Moses </a:t>
            </a:r>
            <a:r>
              <a:rPr dirty="0" sz="2400" lang="en-US" err="1" smtClean="0"/>
              <a:t>kepha</a:t>
            </a:r>
            <a:endParaRPr dirty="0" sz="2400" lang="en-US" smtClean="0"/>
          </a:p>
          <a:p>
            <a:pPr algn="l" eaLnBrk="1" hangingPunct="1" indent="-609600" marL="609600">
              <a:lnSpc>
                <a:spcPct val="90000"/>
              </a:lnSpc>
            </a:pPr>
            <a:r>
              <a:rPr dirty="0" sz="2400" lang="en-US" err="1" smtClean="0"/>
              <a:t>karu</a:t>
            </a:r>
            <a:endParaRPr dirty="0" sz="2400"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Plasma membrane receptors</a:t>
            </a:r>
            <a:endParaRPr dirty="0" lang="en-US"/>
          </a:p>
        </p:txBody>
      </p:sp>
      <p:sp>
        <p:nvSpPr>
          <p:cNvPr id="104867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Categorized as:</a:t>
            </a:r>
          </a:p>
          <a:p>
            <a:pPr lvl="1"/>
            <a:r>
              <a:rPr dirty="0" lang="en-US" smtClean="0"/>
              <a:t>Channel-linked receptors</a:t>
            </a:r>
          </a:p>
          <a:p>
            <a:pPr lvl="1"/>
            <a:r>
              <a:rPr dirty="0" lang="en-US" smtClean="0"/>
              <a:t>Enzyme-linked receptors</a:t>
            </a:r>
          </a:p>
          <a:p>
            <a:pPr lvl="1"/>
            <a:r>
              <a:rPr dirty="0" lang="en-US" smtClean="0"/>
              <a:t>G-protein coupled receptors (GPCR)</a:t>
            </a:r>
            <a:endParaRPr dirty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Channel linked receptors</a:t>
            </a:r>
            <a:endParaRPr dirty="0" lang="en-US"/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6248400" cy="5138737"/>
          </a:xfrm>
        </p:spPr>
        <p:txBody>
          <a:bodyPr/>
          <a:p>
            <a:r>
              <a:rPr dirty="0" sz="2400" lang="en-US" smtClean="0"/>
              <a:t>Also known as </a:t>
            </a:r>
            <a:r>
              <a:rPr b="1" dirty="0" sz="2400" lang="en-US" err="1" smtClean="0"/>
              <a:t>ligand</a:t>
            </a:r>
            <a:r>
              <a:rPr b="1" dirty="0" sz="2400" lang="en-US" smtClean="0"/>
              <a:t>-gated ion</a:t>
            </a:r>
            <a:r>
              <a:rPr dirty="0" sz="2400" lang="en-US" smtClean="0"/>
              <a:t> channels</a:t>
            </a:r>
          </a:p>
          <a:p>
            <a:r>
              <a:rPr dirty="0" sz="2400" lang="en-US" smtClean="0"/>
              <a:t>The receptor and </a:t>
            </a:r>
            <a:r>
              <a:rPr dirty="0" sz="2400" lang="en-US" err="1" smtClean="0"/>
              <a:t>transducing</a:t>
            </a:r>
            <a:r>
              <a:rPr dirty="0" sz="2400" lang="en-US" smtClean="0"/>
              <a:t> functions are carried by the same protein molecule.</a:t>
            </a:r>
          </a:p>
          <a:p>
            <a:r>
              <a:rPr dirty="0" sz="2400" lang="en-US" smtClean="0"/>
              <a:t>Interaction of the chemical signal with the binding site of the receptor causes the </a:t>
            </a:r>
            <a:r>
              <a:rPr b="1" dirty="0" sz="2400" lang="en-US" smtClean="0"/>
              <a:t>opening or closing of an ion channel </a:t>
            </a:r>
            <a:r>
              <a:rPr dirty="0" sz="2400" lang="en-US" smtClean="0"/>
              <a:t>pore in another part of the same molecule.</a:t>
            </a:r>
          </a:p>
          <a:p>
            <a:r>
              <a:rPr dirty="0" sz="2400" lang="en-US" smtClean="0"/>
              <a:t>The resulting ion flux changes the </a:t>
            </a:r>
            <a:r>
              <a:rPr b="1" dirty="0" sz="2400" lang="en-US" smtClean="0"/>
              <a:t>membrane potential </a:t>
            </a:r>
            <a:r>
              <a:rPr dirty="0" sz="2400" lang="en-US" smtClean="0"/>
              <a:t>of the target cell and, in some cases, can also lead to entry of </a:t>
            </a:r>
            <a:r>
              <a:rPr b="1" dirty="0" sz="2400" lang="en-US" smtClean="0"/>
              <a:t>Ca</a:t>
            </a:r>
            <a:r>
              <a:rPr baseline="30000" b="1" dirty="0" sz="2400" lang="en-US" smtClean="0"/>
              <a:t>2+</a:t>
            </a:r>
            <a:r>
              <a:rPr b="1" dirty="0" sz="2400" lang="en-US" smtClean="0"/>
              <a:t> ions </a:t>
            </a:r>
            <a:r>
              <a:rPr dirty="0" sz="2400" lang="en-US" smtClean="0"/>
              <a:t>that serve as a second messenger signal within the cell. </a:t>
            </a:r>
            <a:endParaRPr dirty="0" sz="2400" lang="en-US"/>
          </a:p>
        </p:txBody>
      </p:sp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810375" y="2057400"/>
            <a:ext cx="2181225" cy="25527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Receptor ion channels</a:t>
            </a:r>
            <a:endParaRPr dirty="0" lang="en-US"/>
          </a:p>
        </p:txBody>
      </p:sp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685800"/>
          </a:xfrm>
        </p:spPr>
        <p:txBody>
          <a:bodyPr/>
          <a:p>
            <a:r>
              <a:rPr dirty="0" sz="2400" lang="en-US" smtClean="0"/>
              <a:t>Note: One ligand has many different types of receptors</a:t>
            </a:r>
            <a:endParaRPr dirty="0" sz="2400" lang="en-US"/>
          </a:p>
        </p:txBody>
      </p:sp>
      <p:pic>
        <p:nvPicPr>
          <p:cNvPr id="209715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143000" y="1600200"/>
            <a:ext cx="6448425" cy="44196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Receptor ion channels</a:t>
            </a:r>
            <a:endParaRPr dirty="0" lang="en-US"/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066800" y="1333500"/>
            <a:ext cx="6515100" cy="49149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83" name="Content Placeholder 2"/>
          <p:cNvSpPr>
            <a:spLocks noGrp="1"/>
          </p:cNvSpPr>
          <p:nvPr>
            <p:ph idx="1"/>
          </p:nvPr>
        </p:nvSpPr>
        <p:spPr>
          <a:xfrm>
            <a:off x="457200" y="6248400"/>
            <a:ext cx="8229600" cy="533400"/>
          </a:xfrm>
        </p:spPr>
        <p:txBody>
          <a:bodyPr/>
          <a:p>
            <a:r>
              <a:rPr dirty="0" sz="2400" lang="en-US" smtClean="0"/>
              <a:t>Note: One ligand has many different types of receptors</a:t>
            </a:r>
            <a:endParaRPr dirty="0" sz="240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Nicotinic cholinergic receptors</a:t>
            </a:r>
            <a:endParaRPr dirty="0" lang="en-US"/>
          </a:p>
        </p:txBody>
      </p:sp>
      <p:sp>
        <p:nvSpPr>
          <p:cNvPr id="1048685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7239000" cy="1177925"/>
          </a:xfrm>
        </p:spPr>
        <p:txBody>
          <a:bodyPr/>
          <a:p>
            <a:r>
              <a:rPr dirty="0" lang="en-US" smtClean="0"/>
              <a:t>Different subtypes in the brain, skeletal muscle, autonomic ganglia</a:t>
            </a:r>
            <a:endParaRPr dirty="0" lang="en-US"/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838200" y="1905000"/>
            <a:ext cx="6505575" cy="34671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Enzyme-linked receptors</a:t>
            </a:r>
            <a:endParaRPr dirty="0" lang="en-US"/>
          </a:p>
        </p:txBody>
      </p:sp>
      <p:sp>
        <p:nvSpPr>
          <p:cNvPr id="1048687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6248400" cy="4910137"/>
          </a:xfrm>
        </p:spPr>
        <p:txBody>
          <a:bodyPr/>
          <a:p>
            <a:r>
              <a:rPr dirty="0" sz="2800" lang="en-US" smtClean="0"/>
              <a:t>The intracellular domain of such receptors is an enzyme whose catalytic activity is regulated by the binding of an extracellular signal. </a:t>
            </a:r>
          </a:p>
          <a:p>
            <a:r>
              <a:rPr dirty="0" sz="2800" lang="en-US" smtClean="0"/>
              <a:t>Majority are </a:t>
            </a:r>
            <a:r>
              <a:rPr b="1" dirty="0" sz="2800" lang="en-US" smtClean="0"/>
              <a:t>protein </a:t>
            </a:r>
            <a:r>
              <a:rPr b="1" dirty="0" sz="2800" lang="en-US" err="1" smtClean="0"/>
              <a:t>kinases</a:t>
            </a:r>
            <a:r>
              <a:rPr b="1" dirty="0" sz="2800" lang="en-US" smtClean="0"/>
              <a:t>,</a:t>
            </a:r>
            <a:r>
              <a:rPr dirty="0" sz="2800" lang="en-US" smtClean="0"/>
              <a:t> often tyrosine </a:t>
            </a:r>
            <a:r>
              <a:rPr dirty="0" sz="2800" lang="en-US" err="1" smtClean="0"/>
              <a:t>kinases</a:t>
            </a:r>
            <a:r>
              <a:rPr b="1" dirty="0" sz="2800" lang="en-US" smtClean="0"/>
              <a:t>,</a:t>
            </a:r>
            <a:r>
              <a:rPr dirty="0" sz="2800" lang="en-US" smtClean="0"/>
              <a:t> that </a:t>
            </a:r>
            <a:r>
              <a:rPr dirty="0" sz="2800" lang="en-US" err="1" smtClean="0"/>
              <a:t>phosphorylate</a:t>
            </a:r>
            <a:r>
              <a:rPr dirty="0" sz="2800" lang="en-US" smtClean="0"/>
              <a:t> intracellular target proteins, thereby changing the physiological function of the target cells. </a:t>
            </a:r>
            <a:endParaRPr dirty="0" sz="2800" lang="en-US"/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705600" y="2057400"/>
            <a:ext cx="2190750" cy="254317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Enzyme linked receptor subfamilies</a:t>
            </a:r>
            <a:endParaRPr dirty="0" lang="en-US"/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33937"/>
          </a:xfrm>
        </p:spPr>
        <p:txBody>
          <a:bodyPr/>
          <a:p>
            <a:r>
              <a:rPr dirty="0" sz="2400" lang="en-US" smtClean="0"/>
              <a:t>Receptor tyrosine </a:t>
            </a:r>
            <a:r>
              <a:rPr dirty="0" sz="2400" lang="en-US" err="1" smtClean="0"/>
              <a:t>kinases</a:t>
            </a:r>
            <a:r>
              <a:rPr dirty="0" sz="2400" lang="en-US" smtClean="0"/>
              <a:t> for</a:t>
            </a:r>
          </a:p>
          <a:p>
            <a:pPr lvl="1"/>
            <a:r>
              <a:rPr dirty="0" sz="2000" lang="en-US" smtClean="0"/>
              <a:t>Growth factors EDF, PDGF, ETP</a:t>
            </a:r>
          </a:p>
          <a:p>
            <a:pPr lvl="1"/>
            <a:r>
              <a:rPr dirty="0" sz="2000" lang="en-US" err="1" smtClean="0"/>
              <a:t>Consititutes</a:t>
            </a:r>
            <a:r>
              <a:rPr dirty="0" sz="2000" lang="en-US" smtClean="0"/>
              <a:t> a majority of enzyme linked receptors</a:t>
            </a:r>
          </a:p>
          <a:p>
            <a:r>
              <a:rPr dirty="0" sz="2400" lang="en-US" smtClean="0"/>
              <a:t>Tyrosine-</a:t>
            </a:r>
            <a:r>
              <a:rPr dirty="0" sz="2400" lang="en-US" err="1" smtClean="0"/>
              <a:t>kinase</a:t>
            </a:r>
            <a:r>
              <a:rPr dirty="0" sz="2400" lang="en-US" smtClean="0"/>
              <a:t>-associated receptors for </a:t>
            </a:r>
          </a:p>
          <a:p>
            <a:pPr lvl="1"/>
            <a:r>
              <a:rPr dirty="0" sz="2000" lang="en-US" smtClean="0"/>
              <a:t>Cytokines</a:t>
            </a:r>
          </a:p>
          <a:p>
            <a:pPr lvl="1"/>
            <a:r>
              <a:rPr dirty="0" sz="2000" lang="en-US" err="1" smtClean="0"/>
              <a:t>Prolactin</a:t>
            </a:r>
            <a:r>
              <a:rPr dirty="0" sz="2000" lang="en-US" smtClean="0"/>
              <a:t>, growth hormone</a:t>
            </a:r>
          </a:p>
          <a:p>
            <a:r>
              <a:rPr dirty="0" sz="2400" lang="en-US" smtClean="0"/>
              <a:t>Receptor serine/</a:t>
            </a:r>
            <a:r>
              <a:rPr dirty="0" sz="2400" lang="en-US" err="1" smtClean="0"/>
              <a:t>threonine</a:t>
            </a:r>
            <a:r>
              <a:rPr dirty="0" sz="2400" lang="en-US" smtClean="0"/>
              <a:t> </a:t>
            </a:r>
            <a:r>
              <a:rPr dirty="0" sz="2400" lang="en-US" err="1" smtClean="0"/>
              <a:t>kinases</a:t>
            </a:r>
            <a:r>
              <a:rPr dirty="0" sz="2400" lang="en-US" smtClean="0"/>
              <a:t> for</a:t>
            </a:r>
          </a:p>
          <a:p>
            <a:pPr lvl="1"/>
            <a:r>
              <a:rPr dirty="0" sz="2000" lang="en-US" smtClean="0"/>
              <a:t>TGF-beta (controls proliferation and differentiation of cells)</a:t>
            </a:r>
          </a:p>
          <a:p>
            <a:pPr lvl="1"/>
            <a:r>
              <a:rPr dirty="0" sz="2000" lang="en-US" smtClean="0"/>
              <a:t>BMP (bone </a:t>
            </a:r>
            <a:r>
              <a:rPr dirty="0" sz="2000" lang="en-US" err="1" smtClean="0"/>
              <a:t>morphogenic</a:t>
            </a:r>
            <a:r>
              <a:rPr dirty="0" sz="2000" lang="en-US" smtClean="0"/>
              <a:t> protein)</a:t>
            </a:r>
          </a:p>
          <a:p>
            <a:r>
              <a:rPr dirty="0" sz="2400" lang="en-US" smtClean="0"/>
              <a:t>Receptor </a:t>
            </a:r>
            <a:r>
              <a:rPr dirty="0" sz="2400" lang="en-US" err="1" smtClean="0"/>
              <a:t>guanylyl</a:t>
            </a:r>
            <a:r>
              <a:rPr dirty="0" sz="2400" lang="en-US" smtClean="0"/>
              <a:t> </a:t>
            </a:r>
            <a:r>
              <a:rPr dirty="0" sz="2400" lang="en-US" err="1" smtClean="0"/>
              <a:t>cylases</a:t>
            </a:r>
            <a:r>
              <a:rPr dirty="0" sz="2400" lang="en-US" smtClean="0"/>
              <a:t> for</a:t>
            </a:r>
          </a:p>
          <a:p>
            <a:pPr lvl="1"/>
            <a:r>
              <a:rPr dirty="0" sz="2000" lang="en-US" err="1" smtClean="0"/>
              <a:t>Natriuretic</a:t>
            </a:r>
            <a:r>
              <a:rPr dirty="0" sz="2000" lang="en-US" smtClean="0"/>
              <a:t> peptide-ANP</a:t>
            </a:r>
          </a:p>
          <a:p>
            <a:r>
              <a:rPr dirty="0" sz="2400" lang="en-US" smtClean="0"/>
              <a:t>Other groups exist; tyrosine </a:t>
            </a:r>
            <a:r>
              <a:rPr dirty="0" sz="2400" lang="en-US" err="1" smtClean="0"/>
              <a:t>phosphatases</a:t>
            </a:r>
            <a:r>
              <a:rPr dirty="0" sz="2400" lang="en-US" smtClean="0"/>
              <a:t> in mammals, </a:t>
            </a:r>
            <a:r>
              <a:rPr dirty="0" sz="2400" lang="en-US" err="1" smtClean="0"/>
              <a:t>histidine</a:t>
            </a:r>
            <a:r>
              <a:rPr dirty="0" sz="2400" lang="en-US" smtClean="0"/>
              <a:t> </a:t>
            </a:r>
            <a:r>
              <a:rPr dirty="0" sz="2400" lang="en-US" err="1" smtClean="0"/>
              <a:t>kinase</a:t>
            </a:r>
            <a:r>
              <a:rPr dirty="0" sz="2400" lang="en-US" smtClean="0"/>
              <a:t> associated receptors in bacteria</a:t>
            </a:r>
            <a:endParaRPr dirty="0" sz="240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Receptor tyrosine </a:t>
            </a:r>
            <a:r>
              <a:rPr dirty="0" lang="en-US" err="1" smtClean="0"/>
              <a:t>kinases</a:t>
            </a:r>
            <a:endParaRPr dirty="0" lang="en-US"/>
          </a:p>
        </p:txBody>
      </p:sp>
      <p:sp>
        <p:nvSpPr>
          <p:cNvPr id="104869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000" lang="en-US" smtClean="0"/>
              <a:t>When the receptor chains are cross-linked, the </a:t>
            </a:r>
            <a:r>
              <a:rPr dirty="0" sz="2000" lang="en-US" err="1" smtClean="0"/>
              <a:t>kinase</a:t>
            </a:r>
            <a:r>
              <a:rPr dirty="0" sz="2000" lang="en-US" smtClean="0"/>
              <a:t> domains of adjacent receptors cross-</a:t>
            </a:r>
            <a:r>
              <a:rPr dirty="0" sz="2000" lang="en-US" err="1" smtClean="0"/>
              <a:t>phosphorylate</a:t>
            </a:r>
            <a:r>
              <a:rPr dirty="0" sz="2000" lang="en-US" smtClean="0"/>
              <a:t> each other, stimulating the </a:t>
            </a:r>
            <a:r>
              <a:rPr dirty="0" sz="2000" lang="en-US" err="1" smtClean="0"/>
              <a:t>kinase</a:t>
            </a:r>
            <a:r>
              <a:rPr dirty="0" sz="2000" lang="en-US" smtClean="0"/>
              <a:t> activity of the receptor and creating docking sites for intracellular proteins</a:t>
            </a:r>
            <a:endParaRPr dirty="0" sz="2000" lang="en-US"/>
          </a:p>
        </p:txBody>
      </p:sp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951852" y="3124200"/>
            <a:ext cx="5943947" cy="35052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95" name="Rectangle 4"/>
          <p:cNvSpPr/>
          <p:nvPr/>
        </p:nvSpPr>
        <p:spPr>
          <a:xfrm>
            <a:off x="5867400" y="6488668"/>
            <a:ext cx="3276600" cy="369332"/>
          </a:xfrm>
          <a:prstGeom prst="rect"/>
        </p:spPr>
        <p:txBody>
          <a:bodyPr wrap="square">
            <a:spAutoFit/>
          </a:bodyPr>
          <a:p>
            <a:r>
              <a:rPr dirty="0" sz="900" lang="en-US" smtClean="0"/>
              <a:t>Molecular Biology of the Cell. 4th edition. </a:t>
            </a:r>
            <a:r>
              <a:rPr dirty="0" sz="900" lang="en-US" err="1" smtClean="0"/>
              <a:t>Alberts</a:t>
            </a:r>
            <a:r>
              <a:rPr dirty="0" sz="900" lang="en-US" smtClean="0"/>
              <a:t> B, Johnson A, Lewis J, et al. New York: </a:t>
            </a:r>
            <a:r>
              <a:rPr dirty="0" sz="900" lang="en-US" smtClean="0">
                <a:hlinkClick r:id="rId2"/>
              </a:rPr>
              <a:t>Garland Science</a:t>
            </a:r>
            <a:r>
              <a:rPr dirty="0" sz="900" lang="en-US" smtClean="0"/>
              <a:t>; 2002.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Receptor tyrosine </a:t>
            </a:r>
            <a:r>
              <a:rPr dirty="0" lang="en-US" err="1" smtClean="0"/>
              <a:t>kinases</a:t>
            </a:r>
            <a:endParaRPr dirty="0" lang="en-US"/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>
          <a:xfrm>
            <a:off x="457200" y="4724401"/>
            <a:ext cx="8229600" cy="1981200"/>
          </a:xfrm>
        </p:spPr>
        <p:txBody>
          <a:bodyPr/>
          <a:p>
            <a:r>
              <a:rPr dirty="0" sz="2400" lang="en-US" smtClean="0"/>
              <a:t>Docking or bound intracellular proteins include enzymes (</a:t>
            </a:r>
            <a:r>
              <a:rPr dirty="0" sz="2400" lang="en-US" err="1" smtClean="0"/>
              <a:t>phospholipace</a:t>
            </a:r>
            <a:r>
              <a:rPr dirty="0" sz="2400" lang="en-US" smtClean="0"/>
              <a:t>-C&gt;&gt; IP3&gt;&gt; increase intracellular calcium) and other proteins that relay the signal forward</a:t>
            </a:r>
            <a:endParaRPr dirty="0" sz="2400" lang="en-US"/>
          </a:p>
        </p:txBody>
      </p:sp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37966" y="1371600"/>
            <a:ext cx="8577434" cy="325755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Receptor tyrosine </a:t>
            </a:r>
            <a:r>
              <a:rPr dirty="0" lang="en-US" err="1" smtClean="0"/>
              <a:t>kinases</a:t>
            </a:r>
            <a:endParaRPr dirty="0" lang="en-US"/>
          </a:p>
        </p:txBody>
      </p:sp>
      <p:sp>
        <p:nvSpPr>
          <p:cNvPr id="10487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24264" y="1728788"/>
            <a:ext cx="8262536" cy="375761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…ought to know</a:t>
            </a:r>
            <a:endParaRPr dirty="0" lang="en-US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Types of intercellular communication</a:t>
            </a:r>
          </a:p>
          <a:p>
            <a:r>
              <a:rPr dirty="0" lang="en-US" smtClean="0"/>
              <a:t>Types of receptors</a:t>
            </a:r>
          </a:p>
          <a:p>
            <a:r>
              <a:rPr dirty="0" lang="en-US" smtClean="0"/>
              <a:t>Intracellular cascades activated by the various groups of receptors</a:t>
            </a:r>
            <a:endParaRPr dirty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Mutant genes causing cancers (</a:t>
            </a:r>
            <a:r>
              <a:rPr dirty="0" lang="en-US" err="1" smtClean="0"/>
              <a:t>oncogenes</a:t>
            </a:r>
            <a:r>
              <a:rPr dirty="0" lang="en-US" smtClean="0"/>
              <a:t>)</a:t>
            </a:r>
            <a:endParaRPr dirty="0" lang="en-US"/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>
          <a:xfrm>
            <a:off x="609600" y="5181600"/>
            <a:ext cx="8229600" cy="762000"/>
          </a:xfrm>
        </p:spPr>
        <p:txBody>
          <a:bodyPr/>
          <a:p>
            <a:r>
              <a:rPr dirty="0" sz="1600" lang="en-US" smtClean="0"/>
              <a:t>GEFs – Guanine nucleotide exchange factors which activate </a:t>
            </a:r>
            <a:r>
              <a:rPr dirty="0" sz="1600" lang="en-US" err="1" smtClean="0"/>
              <a:t>Ras</a:t>
            </a:r>
            <a:r>
              <a:rPr dirty="0" sz="1600" lang="en-US" smtClean="0"/>
              <a:t> by making it give up GDP upon which it binds GTP with its subsequent activation</a:t>
            </a:r>
          </a:p>
          <a:p>
            <a:r>
              <a:rPr dirty="0" sz="1600" lang="en-US" smtClean="0"/>
              <a:t>GAPs – </a:t>
            </a:r>
            <a:r>
              <a:rPr dirty="0" sz="1600" lang="en-US" err="1" smtClean="0"/>
              <a:t>GTPase</a:t>
            </a:r>
            <a:r>
              <a:rPr dirty="0" sz="1600" lang="en-US" smtClean="0"/>
              <a:t> activating proteins – deactivate </a:t>
            </a:r>
            <a:r>
              <a:rPr dirty="0" sz="1600" lang="en-US" err="1" smtClean="0"/>
              <a:t>Ras</a:t>
            </a:r>
            <a:r>
              <a:rPr dirty="0" sz="1600" lang="en-US" smtClean="0"/>
              <a:t> by </a:t>
            </a:r>
            <a:r>
              <a:rPr dirty="0" sz="1600" lang="en-US" err="1" smtClean="0"/>
              <a:t>hydrolysing</a:t>
            </a:r>
            <a:r>
              <a:rPr dirty="0" sz="1600" lang="en-US" smtClean="0"/>
              <a:t> the GTP to GDP to which it remains tightly bound in inactive state.</a:t>
            </a:r>
          </a:p>
          <a:p>
            <a:r>
              <a:rPr dirty="0" sz="1600" lang="en-US" smtClean="0"/>
              <a:t>Mutant </a:t>
            </a:r>
            <a:r>
              <a:rPr dirty="0" sz="1600" lang="en-US" err="1" smtClean="0"/>
              <a:t>Ras</a:t>
            </a:r>
            <a:r>
              <a:rPr dirty="0" sz="1600" lang="en-US" smtClean="0"/>
              <a:t> is resistant to GAPs inactivation resulting in cancer, nearly 30% of cancers.</a:t>
            </a:r>
          </a:p>
          <a:p>
            <a:endParaRPr dirty="0" sz="1600" lang="en-US"/>
          </a:p>
        </p:txBody>
      </p:sp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04800" y="1981200"/>
            <a:ext cx="3362325" cy="2966757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733800" y="2133600"/>
            <a:ext cx="5200650" cy="2286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>
                <a:solidFill>
                  <a:srgbClr val="FF0000"/>
                </a:solidFill>
              </a:rPr>
              <a:t>Tyrosine associated receptors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Receptors for cytokines, growth hormone, </a:t>
            </a:r>
            <a:r>
              <a:rPr dirty="0" lang="en-US" err="1" smtClean="0"/>
              <a:t>prolactin</a:t>
            </a:r>
            <a:endParaRPr dirty="0" lang="en-US"/>
          </a:p>
        </p:txBody>
      </p:sp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895600" y="2495550"/>
            <a:ext cx="5581650" cy="421005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Receptor </a:t>
            </a:r>
            <a:r>
              <a:rPr dirty="0" lang="en-US" err="1" smtClean="0"/>
              <a:t>threonine</a:t>
            </a:r>
            <a:r>
              <a:rPr dirty="0" lang="en-US" smtClean="0"/>
              <a:t>/serine </a:t>
            </a:r>
            <a:r>
              <a:rPr dirty="0" lang="en-US" err="1" smtClean="0"/>
              <a:t>kinases</a:t>
            </a:r>
            <a:endParaRPr dirty="0" lang="en-US"/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TGF-B, Bone </a:t>
            </a:r>
            <a:r>
              <a:rPr dirty="0" lang="en-US" err="1" smtClean="0"/>
              <a:t>morphogenic</a:t>
            </a:r>
            <a:r>
              <a:rPr dirty="0" lang="en-US" smtClean="0"/>
              <a:t> protein (BMP)</a:t>
            </a:r>
            <a:endParaRPr dirty="0" lang="en-US"/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600200" y="2239292"/>
            <a:ext cx="5257800" cy="4390108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Receptor </a:t>
            </a:r>
            <a:r>
              <a:rPr dirty="0" lang="en-US" err="1" smtClean="0"/>
              <a:t>guanylyl</a:t>
            </a:r>
            <a:r>
              <a:rPr dirty="0" lang="en-US" smtClean="0"/>
              <a:t> </a:t>
            </a:r>
            <a:r>
              <a:rPr dirty="0" lang="en-US" err="1" smtClean="0"/>
              <a:t>cyclases</a:t>
            </a:r>
            <a:endParaRPr dirty="0" lang="en-US"/>
          </a:p>
        </p:txBody>
      </p:sp>
      <p:sp>
        <p:nvSpPr>
          <p:cNvPr id="10487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Receptors for </a:t>
            </a:r>
            <a:r>
              <a:rPr dirty="0" lang="en-US" err="1" smtClean="0"/>
              <a:t>Natriuretic</a:t>
            </a:r>
            <a:r>
              <a:rPr dirty="0" lang="en-US" smtClean="0"/>
              <a:t> peptides (ANP, BNP)</a:t>
            </a:r>
            <a:endParaRPr dirty="0" lang="en-US"/>
          </a:p>
        </p:txBody>
      </p:sp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181600" y="2590800"/>
            <a:ext cx="3448050" cy="29622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717" name="Rectangle 4"/>
          <p:cNvSpPr/>
          <p:nvPr/>
        </p:nvSpPr>
        <p:spPr>
          <a:xfrm>
            <a:off x="685800" y="3276600"/>
            <a:ext cx="4572000" cy="3046988"/>
          </a:xfrm>
          <a:prstGeom prst="rect"/>
        </p:spPr>
        <p:txBody>
          <a:bodyPr wrap="square">
            <a:spAutoFit/>
          </a:bodyPr>
          <a:p>
            <a:r>
              <a:rPr dirty="0" sz="2400" lang="en-US" smtClean="0"/>
              <a:t>The ANP secreted by the atrium of the heart when BP rises, stimulates the kidneys to secrete Na</a:t>
            </a:r>
            <a:r>
              <a:rPr baseline="30000" dirty="0" sz="2400" lang="en-US" smtClean="0"/>
              <a:t>+</a:t>
            </a:r>
            <a:r>
              <a:rPr dirty="0" sz="2400" lang="en-US" smtClean="0"/>
              <a:t> and water and induces the smooth muscle cells in blood vessels walls to relax. Both of these effects tend to lower the blood pressure.</a:t>
            </a:r>
            <a:endParaRPr dirty="0" sz="240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GPCR</a:t>
            </a:r>
            <a:endParaRPr dirty="0" lang="en-US"/>
          </a:p>
        </p:txBody>
      </p:sp>
      <p:sp>
        <p:nvSpPr>
          <p:cNvPr id="1048722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248400" cy="5138737"/>
          </a:xfrm>
        </p:spPr>
        <p:txBody>
          <a:bodyPr/>
          <a:p>
            <a:r>
              <a:rPr dirty="0" sz="2000" lang="en-US" smtClean="0"/>
              <a:t>G-protein-coupled receptors regulate intracellular reactions by an indirect mechanism involving an intermediate </a:t>
            </a:r>
            <a:r>
              <a:rPr dirty="0" sz="2000" lang="en-US" err="1" smtClean="0"/>
              <a:t>transducing</a:t>
            </a:r>
            <a:r>
              <a:rPr dirty="0" sz="2000" lang="en-US" smtClean="0"/>
              <a:t> molecule, called the </a:t>
            </a:r>
            <a:r>
              <a:rPr b="1" dirty="0" sz="2000" lang="en-US" smtClean="0"/>
              <a:t>GTP-binding proteins</a:t>
            </a:r>
            <a:r>
              <a:rPr dirty="0" sz="2000" lang="en-US" smtClean="0"/>
              <a:t> (</a:t>
            </a:r>
            <a:r>
              <a:rPr dirty="0" sz="2000" lang="en-US" smtClean="0">
                <a:hlinkClick r:id="rId1"/>
              </a:rPr>
              <a:t>G-proteins</a:t>
            </a:r>
            <a:r>
              <a:rPr dirty="0" sz="2000" lang="en-US" smtClean="0"/>
              <a:t>). </a:t>
            </a:r>
          </a:p>
          <a:p>
            <a:r>
              <a:rPr dirty="0" sz="2000" lang="en-US" smtClean="0"/>
              <a:t>Transmembrane crossing the plasma membrane seven times thus serpentine receptors (or </a:t>
            </a:r>
            <a:r>
              <a:rPr dirty="0" sz="2000" lang="en-US" err="1" smtClean="0"/>
              <a:t>metabotropic</a:t>
            </a:r>
            <a:r>
              <a:rPr dirty="0" sz="2000" lang="en-US" smtClean="0"/>
              <a:t> receptors). </a:t>
            </a:r>
          </a:p>
          <a:p>
            <a:r>
              <a:rPr dirty="0" sz="2000" lang="en-US" smtClean="0"/>
              <a:t>Examples: β-adrenergic receptor, the </a:t>
            </a:r>
            <a:r>
              <a:rPr dirty="0" sz="2000" lang="en-US" err="1" smtClean="0"/>
              <a:t>muscarininc</a:t>
            </a:r>
            <a:r>
              <a:rPr dirty="0" sz="2000" lang="en-US" smtClean="0"/>
              <a:t> type acetylcholine receptors, </a:t>
            </a:r>
            <a:r>
              <a:rPr dirty="0" sz="2000" lang="en-US" err="1" smtClean="0"/>
              <a:t>metabotropic</a:t>
            </a:r>
            <a:r>
              <a:rPr dirty="0" sz="2000" lang="en-US" smtClean="0"/>
              <a:t> glutamate receptors, receptors for taste, smell</a:t>
            </a:r>
          </a:p>
          <a:p>
            <a:endParaRPr dirty="0" sz="2000" lang="en-US"/>
          </a:p>
        </p:txBody>
      </p:sp>
      <p:pic>
        <p:nvPicPr>
          <p:cNvPr id="209716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781800" y="4181475"/>
            <a:ext cx="2181225" cy="25241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781800" y="953027"/>
            <a:ext cx="2209800" cy="3085573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p>
            <a:r>
              <a:rPr dirty="0" lang="en-US" smtClean="0"/>
              <a:t>G-proteins</a:t>
            </a:r>
            <a:endParaRPr dirty="0" lang="en-US"/>
          </a:p>
        </p:txBody>
      </p:sp>
      <p:sp>
        <p:nvSpPr>
          <p:cNvPr id="104872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p>
            <a:r>
              <a:rPr dirty="0" sz="2800" lang="en-US" smtClean="0"/>
              <a:t>Two groups: </a:t>
            </a:r>
          </a:p>
          <a:p>
            <a:pPr lvl="1"/>
            <a:r>
              <a:rPr dirty="0" sz="2400" lang="en-US" smtClean="0"/>
              <a:t>small  </a:t>
            </a:r>
            <a:r>
              <a:rPr dirty="0" sz="2400" lang="en-US" err="1" smtClean="0"/>
              <a:t>Ras</a:t>
            </a:r>
            <a:r>
              <a:rPr dirty="0" sz="2400" lang="en-US" smtClean="0"/>
              <a:t>, </a:t>
            </a:r>
            <a:r>
              <a:rPr dirty="0" sz="2400" lang="en-US" err="1" smtClean="0"/>
              <a:t>Rab</a:t>
            </a:r>
            <a:r>
              <a:rPr dirty="0" sz="2400" lang="en-US" smtClean="0"/>
              <a:t>, Rho/</a:t>
            </a:r>
            <a:r>
              <a:rPr dirty="0" sz="2400" lang="en-US" err="1" smtClean="0"/>
              <a:t>Rac</a:t>
            </a:r>
            <a:r>
              <a:rPr dirty="0" sz="2400" lang="en-US" smtClean="0"/>
              <a:t> – other intracellular p/ways</a:t>
            </a:r>
          </a:p>
          <a:p>
            <a:pPr lvl="1"/>
            <a:r>
              <a:rPr dirty="0" sz="2400" lang="en-US" err="1" smtClean="0"/>
              <a:t>Heterotrimeric</a:t>
            </a:r>
            <a:r>
              <a:rPr dirty="0" sz="2400" lang="en-US" smtClean="0"/>
              <a:t> – in GPCR</a:t>
            </a:r>
          </a:p>
          <a:p>
            <a:r>
              <a:rPr dirty="0" sz="2800" lang="en-US" smtClean="0"/>
              <a:t>G proteins consist of three subunits, α, β, and γ. </a:t>
            </a:r>
          </a:p>
          <a:p>
            <a:r>
              <a:rPr dirty="0" sz="2800" lang="en-US" smtClean="0"/>
              <a:t>Different G proteins associate with different receptors, so this array of G proteins couples receptors to distinct intracellular targets. </a:t>
            </a:r>
          </a:p>
          <a:p>
            <a:r>
              <a:rPr dirty="0" sz="2800" lang="en-US" smtClean="0"/>
              <a:t>G protein associated with the epinephrine receptor is called </a:t>
            </a:r>
            <a:r>
              <a:rPr b="1" dirty="0" sz="2800" lang="en-US" smtClean="0"/>
              <a:t>G</a:t>
            </a:r>
            <a:r>
              <a:rPr baseline="-25000" b="1" dirty="0" sz="2800" lang="en-US" smtClean="0"/>
              <a:t>s</a:t>
            </a:r>
            <a:r>
              <a:rPr dirty="0" sz="2800" lang="en-US" smtClean="0"/>
              <a:t> because its α subunit </a:t>
            </a:r>
            <a:r>
              <a:rPr dirty="0" sz="2800" i="1" lang="en-US" smtClean="0"/>
              <a:t>s</a:t>
            </a:r>
            <a:r>
              <a:rPr dirty="0" sz="2800" lang="en-US" smtClean="0"/>
              <a:t>timulates adenylyl cyclase. </a:t>
            </a:r>
            <a:r>
              <a:rPr b="1" dirty="0" sz="2800" lang="en-US" err="1" smtClean="0"/>
              <a:t>G</a:t>
            </a:r>
            <a:r>
              <a:rPr baseline="-25000" b="1" dirty="0" sz="2800" lang="en-US" err="1" smtClean="0"/>
              <a:t>i</a:t>
            </a:r>
            <a:r>
              <a:rPr dirty="0" sz="2800" lang="en-US" smtClean="0"/>
              <a:t> associated receptors inhibit the enzyme decreasing </a:t>
            </a:r>
            <a:r>
              <a:rPr dirty="0" sz="2800" lang="en-US" err="1" smtClean="0"/>
              <a:t>cAMP</a:t>
            </a:r>
            <a:r>
              <a:rPr dirty="0" sz="2800" lang="en-US" smtClean="0"/>
              <a:t> levels.</a:t>
            </a:r>
          </a:p>
          <a:p>
            <a:endParaRPr dirty="0" sz="2800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G-protein function</a:t>
            </a:r>
            <a:endParaRPr dirty="0" lang="en-US"/>
          </a:p>
        </p:txBody>
      </p:sp>
      <p:sp>
        <p:nvSpPr>
          <p:cNvPr id="1048729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10137"/>
          </a:xfrm>
        </p:spPr>
        <p:txBody>
          <a:bodyPr/>
          <a:p>
            <a:r>
              <a:rPr dirty="0" sz="2000" lang="en-US" smtClean="0"/>
              <a:t>The α subunit binds guanine nucleotides, which regulate G protein activity. </a:t>
            </a:r>
          </a:p>
          <a:p>
            <a:r>
              <a:rPr b="1" dirty="0" sz="2000" lang="en-US" smtClean="0"/>
              <a:t>Resting state</a:t>
            </a:r>
            <a:r>
              <a:rPr dirty="0" sz="2000" lang="en-US" smtClean="0"/>
              <a:t>, α subunit is bound to GDP. </a:t>
            </a:r>
          </a:p>
          <a:p>
            <a:r>
              <a:rPr dirty="0" sz="2000" lang="en-US" smtClean="0"/>
              <a:t>Ligand binding </a:t>
            </a:r>
            <a:r>
              <a:rPr b="1" dirty="0" sz="2000" lang="en-US" smtClean="0"/>
              <a:t>induces a conformational change </a:t>
            </a:r>
            <a:r>
              <a:rPr dirty="0" sz="2000" lang="en-US" smtClean="0"/>
              <a:t>in the receptor, causing activation of  the G protein (</a:t>
            </a:r>
            <a:r>
              <a:rPr dirty="0" sz="1800" i="1" lang="en-US" smtClean="0"/>
              <a:t>stimulates the release of bound GDP and its exchange for GTP</a:t>
            </a:r>
            <a:r>
              <a:rPr dirty="0" sz="2000" lang="en-US" smtClean="0"/>
              <a:t>). </a:t>
            </a:r>
          </a:p>
          <a:p>
            <a:r>
              <a:rPr dirty="0" sz="2000" lang="en-US" smtClean="0"/>
              <a:t>The activated GTP-bound α subunit then dissociates from the </a:t>
            </a:r>
            <a:r>
              <a:rPr dirty="0" sz="2000" lang="en-US" err="1" smtClean="0"/>
              <a:t>βγ</a:t>
            </a:r>
            <a:r>
              <a:rPr dirty="0" sz="2000" lang="en-US" smtClean="0"/>
              <a:t> complex. </a:t>
            </a:r>
          </a:p>
          <a:p>
            <a:r>
              <a:rPr dirty="0" sz="2000" lang="en-US" smtClean="0"/>
              <a:t>The active GTP-bound α subunit and the </a:t>
            </a:r>
            <a:r>
              <a:rPr dirty="0" sz="2000" lang="en-US" err="1" smtClean="0"/>
              <a:t>βγ</a:t>
            </a:r>
            <a:r>
              <a:rPr dirty="0" sz="2000" lang="en-US" smtClean="0"/>
              <a:t> complex then interact with their targets to elicit an intracellular response. </a:t>
            </a:r>
          </a:p>
          <a:p>
            <a:r>
              <a:rPr b="1" dirty="0" sz="2000" lang="en-US" smtClean="0"/>
              <a:t>Termination of effect: </a:t>
            </a:r>
            <a:r>
              <a:rPr dirty="0" sz="2000" lang="en-US" smtClean="0"/>
              <a:t>The activity of the α subunit is terminated by hydrolysis of the bound GTP, and the inactive α subunit (</a:t>
            </a:r>
            <a:r>
              <a:rPr dirty="0" sz="1800" i="1" lang="en-US" smtClean="0"/>
              <a:t>now with GDP bound</a:t>
            </a:r>
            <a:r>
              <a:rPr dirty="0" sz="2000" lang="en-US" smtClean="0"/>
              <a:t>) then </a:t>
            </a:r>
            <a:r>
              <a:rPr dirty="0" sz="2000" lang="en-US" err="1" smtClean="0"/>
              <a:t>reassociates</a:t>
            </a:r>
            <a:r>
              <a:rPr dirty="0" sz="2000" lang="en-US" smtClean="0"/>
              <a:t> with the </a:t>
            </a:r>
            <a:r>
              <a:rPr dirty="0" sz="2000" lang="en-US" err="1" smtClean="0"/>
              <a:t>βγ</a:t>
            </a:r>
            <a:r>
              <a:rPr dirty="0" sz="2000" lang="en-US" smtClean="0"/>
              <a:t> complex, ready for the cycle to start anew.</a:t>
            </a:r>
            <a:endParaRPr dirty="0" sz="200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G-protein function</a:t>
            </a:r>
            <a:endParaRPr dirty="0" lang="en-US"/>
          </a:p>
        </p:txBody>
      </p:sp>
      <p:sp>
        <p:nvSpPr>
          <p:cNvPr id="104873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400" lang="en-US" smtClean="0"/>
              <a:t>Some G proteins directly regulate ion channels. </a:t>
            </a:r>
          </a:p>
          <a:p>
            <a:r>
              <a:rPr dirty="0" sz="2400" lang="en-US" smtClean="0"/>
              <a:t>The acetylcholine receptor on nerve and skeletal muscle cells is a ligand-gated ion channel (Na+ channel).</a:t>
            </a:r>
          </a:p>
          <a:p>
            <a:r>
              <a:rPr dirty="0" sz="2400" lang="en-US" smtClean="0"/>
              <a:t>Heart muscle cells have a different acetylcholine receptor , which is G protein-coupled. This G protein is designated </a:t>
            </a:r>
            <a:r>
              <a:rPr dirty="0" sz="2400" lang="en-US" err="1" smtClean="0"/>
              <a:t>G</a:t>
            </a:r>
            <a:r>
              <a:rPr baseline="-25000" dirty="0" sz="2400" lang="en-US" err="1" smtClean="0"/>
              <a:t>i</a:t>
            </a:r>
            <a:r>
              <a:rPr dirty="0" sz="2400" lang="en-US" smtClean="0"/>
              <a:t> because its α subunit </a:t>
            </a:r>
            <a:r>
              <a:rPr dirty="0" sz="2400" i="1" lang="en-US" smtClean="0"/>
              <a:t>i</a:t>
            </a:r>
            <a:r>
              <a:rPr dirty="0" sz="2400" lang="en-US" smtClean="0"/>
              <a:t>nhibits adenylyl cyclase. In addition, the </a:t>
            </a:r>
            <a:r>
              <a:rPr b="1" dirty="0" sz="2400" lang="en-US" err="1" smtClean="0"/>
              <a:t>G</a:t>
            </a:r>
            <a:r>
              <a:rPr baseline="-25000" b="1" dirty="0" sz="2400" lang="en-US" err="1" smtClean="0"/>
              <a:t>i</a:t>
            </a:r>
            <a:r>
              <a:rPr b="1" dirty="0" sz="2400" lang="en-US" smtClean="0"/>
              <a:t> </a:t>
            </a:r>
            <a:r>
              <a:rPr b="1" dirty="0" sz="2400" lang="en-US" err="1" smtClean="0"/>
              <a:t>βγ</a:t>
            </a:r>
            <a:r>
              <a:rPr b="1" dirty="0" sz="2400" lang="en-US" smtClean="0"/>
              <a:t> </a:t>
            </a:r>
            <a:r>
              <a:rPr dirty="0" sz="2400" lang="en-US" smtClean="0"/>
              <a:t>subunits act directly to open K</a:t>
            </a:r>
            <a:r>
              <a:rPr baseline="30000" dirty="0" sz="2400" lang="en-US" smtClean="0"/>
              <a:t>+</a:t>
            </a:r>
            <a:r>
              <a:rPr dirty="0" sz="2400" lang="en-US" smtClean="0"/>
              <a:t> channels in the plasma membrane, which has the effect of slowing heart muscle contraction.</a:t>
            </a:r>
          </a:p>
          <a:p>
            <a:endParaRPr dirty="0" sz="2400"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Intracellular receptors</a:t>
            </a:r>
            <a:endParaRPr dirty="0" lang="en-US"/>
          </a:p>
        </p:txBody>
      </p:sp>
      <p:sp>
        <p:nvSpPr>
          <p:cNvPr id="104873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10137"/>
          </a:xfrm>
        </p:spPr>
        <p:txBody>
          <a:bodyPr/>
          <a:p>
            <a:r>
              <a:rPr b="1" dirty="0" sz="2400" lang="en-US" smtClean="0"/>
              <a:t>Intracellular receptors</a:t>
            </a:r>
            <a:r>
              <a:rPr dirty="0" sz="2400" lang="en-US" smtClean="0"/>
              <a:t> are activated by cell-</a:t>
            </a:r>
            <a:r>
              <a:rPr dirty="0" sz="2400" lang="en-US" err="1" smtClean="0"/>
              <a:t>permeant</a:t>
            </a:r>
            <a:r>
              <a:rPr dirty="0" sz="2400" lang="en-US" smtClean="0"/>
              <a:t> or </a:t>
            </a:r>
            <a:r>
              <a:rPr dirty="0" sz="2400" lang="en-US" err="1" smtClean="0"/>
              <a:t>lipophilic</a:t>
            </a:r>
            <a:r>
              <a:rPr dirty="0" sz="2400" lang="en-US" smtClean="0"/>
              <a:t> signaling molecules. </a:t>
            </a:r>
          </a:p>
          <a:p>
            <a:r>
              <a:rPr dirty="0" sz="2400" lang="en-US" smtClean="0"/>
              <a:t>Many of these receptors lead to the </a:t>
            </a:r>
            <a:r>
              <a:rPr dirty="0" sz="2400" lang="en-US" smtClean="0">
                <a:hlinkClick r:id="rId1"/>
              </a:rPr>
              <a:t>activation</a:t>
            </a:r>
            <a:r>
              <a:rPr dirty="0" sz="2400" lang="en-US" smtClean="0"/>
              <a:t> of signaling cascades that produce new mRNA and protein within the target cell. </a:t>
            </a:r>
          </a:p>
          <a:p>
            <a:r>
              <a:rPr dirty="0" sz="2400" lang="en-US" smtClean="0"/>
              <a:t>The activated hormone-receptor complex then binds with a specific regulatory sequence of the DNA called the </a:t>
            </a:r>
            <a:r>
              <a:rPr dirty="0" sz="2400" i="1" lang="en-US" smtClean="0"/>
              <a:t>hormone response element (HRE)</a:t>
            </a:r>
            <a:r>
              <a:rPr dirty="0" sz="2400" lang="en-US" smtClean="0"/>
              <a:t>.</a:t>
            </a:r>
          </a:p>
          <a:p>
            <a:r>
              <a:rPr dirty="0" sz="2400" lang="en-US" smtClean="0"/>
              <a:t>The HRE binding either activates or represses transcription of specific genes and formation of messenger RNA (mRNA).</a:t>
            </a:r>
          </a:p>
          <a:p>
            <a:r>
              <a:rPr dirty="0" sz="2400" lang="en-US" smtClean="0"/>
              <a:t>Effect on protein synthesis takes minutes to days</a:t>
            </a:r>
            <a:endParaRPr dirty="0" sz="240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Intracellular receptor </a:t>
            </a:r>
            <a:r>
              <a:rPr dirty="0" lang="en-US" err="1" smtClean="0"/>
              <a:t>ligands</a:t>
            </a:r>
            <a:endParaRPr dirty="0" lang="en-US"/>
          </a:p>
        </p:txBody>
      </p:sp>
      <p:sp>
        <p:nvSpPr>
          <p:cNvPr id="1048735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4876800" cy="4757737"/>
          </a:xfrm>
        </p:spPr>
        <p:txBody>
          <a:bodyPr/>
          <a:p>
            <a:r>
              <a:rPr dirty="0" sz="2400" lang="en-US" smtClean="0"/>
              <a:t>Steroid hormones – </a:t>
            </a:r>
            <a:r>
              <a:rPr dirty="0" sz="2400" lang="en-US" err="1" smtClean="0"/>
              <a:t>cytoplasmic</a:t>
            </a:r>
            <a:r>
              <a:rPr dirty="0" sz="2400" lang="en-US" smtClean="0"/>
              <a:t> receptors; adrenal, retinoid and </a:t>
            </a:r>
            <a:r>
              <a:rPr dirty="0" sz="2400" lang="en-US" err="1" smtClean="0"/>
              <a:t>gonadal</a:t>
            </a:r>
            <a:r>
              <a:rPr dirty="0" sz="2400" lang="en-US" smtClean="0"/>
              <a:t> hormones, vitamin D</a:t>
            </a:r>
          </a:p>
          <a:p>
            <a:endParaRPr dirty="0" sz="2400" lang="en-US" smtClean="0"/>
          </a:p>
          <a:p>
            <a:r>
              <a:rPr dirty="0" sz="2400" lang="en-US" smtClean="0"/>
              <a:t>Thyroid hormones – nuclear receptors</a:t>
            </a:r>
            <a:endParaRPr dirty="0" sz="2400" lang="en-US"/>
          </a:p>
        </p:txBody>
      </p:sp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410200" y="1828800"/>
            <a:ext cx="3495675" cy="401019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Intercellular communication</a:t>
            </a:r>
            <a:endParaRPr dirty="0" lang="en-US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Mechanisms:</a:t>
            </a:r>
          </a:p>
          <a:p>
            <a:pPr lvl="1"/>
            <a:r>
              <a:rPr dirty="0" lang="en-US" smtClean="0"/>
              <a:t>Cells can communicate with one another by chemical signals</a:t>
            </a:r>
          </a:p>
          <a:p>
            <a:pPr lvl="1"/>
            <a:r>
              <a:rPr dirty="0" lang="en-US" smtClean="0"/>
              <a:t>Cells can communicate via direct interactions</a:t>
            </a:r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itle 1"/>
          <p:cNvSpPr>
            <a:spLocks noGrp="1"/>
          </p:cNvSpPr>
          <p:nvPr>
            <p:ph type="title"/>
          </p:nvPr>
        </p:nvSpPr>
        <p:spPr>
          <a:xfrm>
            <a:off x="1676400" y="1981200"/>
            <a:ext cx="5334000" cy="1295400"/>
          </a:xfrm>
        </p:spPr>
        <p:txBody>
          <a:bodyPr/>
          <a:p>
            <a:r>
              <a:rPr dirty="0" lang="en-US" smtClean="0"/>
              <a:t>Second Messengers</a:t>
            </a:r>
            <a:endParaRPr dirty="0"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The </a:t>
            </a:r>
            <a:r>
              <a:rPr dirty="0" lang="en-US" err="1" smtClean="0"/>
              <a:t>cAMP</a:t>
            </a:r>
            <a:r>
              <a:rPr dirty="0" lang="en-US" smtClean="0"/>
              <a:t> pathway</a:t>
            </a:r>
            <a:endParaRPr dirty="0" lang="en-US"/>
          </a:p>
        </p:txBody>
      </p:sp>
      <p:sp>
        <p:nvSpPr>
          <p:cNvPr id="1048742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10137"/>
          </a:xfrm>
        </p:spPr>
        <p:txBody>
          <a:bodyPr/>
          <a:p>
            <a:r>
              <a:rPr dirty="0" lang="en-US" smtClean="0"/>
              <a:t>Formed from ATP by the action of </a:t>
            </a:r>
            <a:r>
              <a:rPr b="1" dirty="0" lang="en-US" smtClean="0"/>
              <a:t>adenylyl cyclase </a:t>
            </a:r>
            <a:r>
              <a:rPr dirty="0" lang="en-US" smtClean="0"/>
              <a:t>and degraded to AMP by </a:t>
            </a:r>
            <a:r>
              <a:rPr dirty="0" lang="en-US" err="1" smtClean="0"/>
              <a:t>cAMP</a:t>
            </a:r>
            <a:r>
              <a:rPr dirty="0" lang="en-US" smtClean="0"/>
              <a:t> </a:t>
            </a:r>
            <a:r>
              <a:rPr b="1" dirty="0" lang="en-US" err="1" smtClean="0"/>
              <a:t>phosphodiesterase</a:t>
            </a:r>
            <a:r>
              <a:rPr dirty="0" lang="en-US" smtClean="0"/>
              <a:t>.</a:t>
            </a:r>
          </a:p>
          <a:p>
            <a:r>
              <a:rPr dirty="0" lang="en-US" smtClean="0"/>
              <a:t>Hormones such as epinephrine are coupled to </a:t>
            </a:r>
            <a:r>
              <a:rPr dirty="0" lang="en-US" err="1" smtClean="0"/>
              <a:t>adenyl</a:t>
            </a:r>
            <a:r>
              <a:rPr dirty="0" lang="en-US" smtClean="0"/>
              <a:t> cyclase via a G-protein which activates it to form </a:t>
            </a:r>
            <a:r>
              <a:rPr dirty="0" lang="en-US" err="1" smtClean="0"/>
              <a:t>cAMP</a:t>
            </a:r>
            <a:endParaRPr dirty="0" lang="en-US" smtClean="0"/>
          </a:p>
          <a:p>
            <a:r>
              <a:rPr dirty="0" lang="en-US" smtClean="0"/>
              <a:t>Main effects are through protein </a:t>
            </a:r>
            <a:r>
              <a:rPr dirty="0" lang="en-US" err="1" smtClean="0"/>
              <a:t>Kinase</a:t>
            </a:r>
            <a:r>
              <a:rPr dirty="0" lang="en-US" smtClean="0"/>
              <a:t> A.</a:t>
            </a:r>
          </a:p>
          <a:p>
            <a:r>
              <a:rPr dirty="0" lang="en-US" err="1" smtClean="0"/>
              <a:t>cAMP</a:t>
            </a:r>
            <a:r>
              <a:rPr dirty="0" lang="en-US" smtClean="0"/>
              <a:t> activates PKA (a </a:t>
            </a:r>
            <a:r>
              <a:rPr dirty="0" lang="en-US" err="1" smtClean="0"/>
              <a:t>tetramar</a:t>
            </a:r>
            <a:r>
              <a:rPr dirty="0" lang="en-US" smtClean="0"/>
              <a:t>) by binding to its regulatory sites thereby activating its catalytic sites.</a:t>
            </a:r>
            <a:endParaRPr dirty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 smtClean="0"/>
              <a:t>cAMP</a:t>
            </a:r>
            <a:r>
              <a:rPr dirty="0" lang="en-US" smtClean="0"/>
              <a:t> and calcium</a:t>
            </a:r>
            <a:endParaRPr dirty="0" lang="en-US"/>
          </a:p>
        </p:txBody>
      </p:sp>
      <p:sp>
        <p:nvSpPr>
          <p:cNvPr id="104874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Cyclic AMP mediates the </a:t>
            </a:r>
            <a:r>
              <a:rPr dirty="0" lang="en-US" err="1" smtClean="0"/>
              <a:t>phosphorylation</a:t>
            </a:r>
            <a:r>
              <a:rPr dirty="0" lang="en-US" smtClean="0"/>
              <a:t> of the </a:t>
            </a:r>
            <a:r>
              <a:rPr b="1" dirty="0" lang="en-US" err="1" smtClean="0"/>
              <a:t>sarcolemmal</a:t>
            </a:r>
            <a:r>
              <a:rPr b="1" dirty="0" lang="en-US" smtClean="0"/>
              <a:t> calcium channel</a:t>
            </a:r>
            <a:r>
              <a:rPr dirty="0" lang="en-US" smtClean="0"/>
              <a:t>, which results in an increase in the conductance of the channel.</a:t>
            </a:r>
          </a:p>
          <a:p>
            <a:r>
              <a:rPr dirty="0" lang="en-US" smtClean="0"/>
              <a:t> Activated PKA </a:t>
            </a:r>
            <a:r>
              <a:rPr dirty="0" lang="en-US" err="1" smtClean="0"/>
              <a:t>phosphorylates</a:t>
            </a:r>
            <a:r>
              <a:rPr dirty="0" lang="en-US" smtClean="0"/>
              <a:t> the protein </a:t>
            </a:r>
            <a:r>
              <a:rPr b="1" dirty="0" lang="en-US" err="1" smtClean="0"/>
              <a:t>phospholamban</a:t>
            </a:r>
            <a:r>
              <a:rPr dirty="0" lang="en-US" smtClean="0"/>
              <a:t>, which when not </a:t>
            </a:r>
            <a:r>
              <a:rPr dirty="0" lang="en-US" err="1" smtClean="0"/>
              <a:t>phosphorylated</a:t>
            </a:r>
            <a:r>
              <a:rPr dirty="0" lang="en-US" smtClean="0"/>
              <a:t>, inhibits the SR calcium pump, increasing intracellular calcium stores</a:t>
            </a:r>
            <a:endParaRPr dirty="0"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The </a:t>
            </a:r>
            <a:r>
              <a:rPr dirty="0" lang="en-US" err="1" smtClean="0"/>
              <a:t>cAMP</a:t>
            </a:r>
            <a:r>
              <a:rPr dirty="0" lang="en-US" smtClean="0"/>
              <a:t> pathway</a:t>
            </a:r>
            <a:endParaRPr dirty="0" lang="en-US"/>
          </a:p>
        </p:txBody>
      </p:sp>
      <p:sp>
        <p:nvSpPr>
          <p:cNvPr id="1048746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5791200" cy="1981200"/>
          </a:xfrm>
        </p:spPr>
        <p:txBody>
          <a:bodyPr/>
          <a:p>
            <a:r>
              <a:rPr dirty="0" sz="1600" lang="en-US" smtClean="0"/>
              <a:t>In epinephrine mediated hyperglycemia, PKA once activated </a:t>
            </a:r>
            <a:r>
              <a:rPr dirty="0" sz="1600" lang="en-US" err="1" smtClean="0"/>
              <a:t>phosphorylates</a:t>
            </a:r>
            <a:r>
              <a:rPr dirty="0" sz="1600" lang="en-US" smtClean="0"/>
              <a:t> many molecules </a:t>
            </a:r>
            <a:r>
              <a:rPr dirty="0" sz="1600" lang="en-US" err="1" smtClean="0"/>
              <a:t>phosphorylase</a:t>
            </a:r>
            <a:r>
              <a:rPr dirty="0" sz="1600" lang="en-US" smtClean="0"/>
              <a:t> </a:t>
            </a:r>
            <a:r>
              <a:rPr dirty="0" sz="1600" lang="en-US" err="1" smtClean="0"/>
              <a:t>kinase</a:t>
            </a:r>
            <a:r>
              <a:rPr dirty="0" sz="1600" lang="en-US" smtClean="0"/>
              <a:t> which </a:t>
            </a:r>
            <a:r>
              <a:rPr dirty="0" sz="1600" lang="en-US" err="1" smtClean="0"/>
              <a:t>phosphorylates</a:t>
            </a:r>
            <a:r>
              <a:rPr dirty="0" sz="1600" lang="en-US" smtClean="0"/>
              <a:t> many more molecules of glycogen </a:t>
            </a:r>
            <a:r>
              <a:rPr dirty="0" sz="1600" lang="en-US" err="1" smtClean="0"/>
              <a:t>phosphorylase</a:t>
            </a:r>
            <a:r>
              <a:rPr dirty="0" sz="1600" lang="en-US" smtClean="0"/>
              <a:t> (activated ) and glycogen </a:t>
            </a:r>
            <a:r>
              <a:rPr dirty="0" sz="1600" lang="en-US" err="1" smtClean="0"/>
              <a:t>synthase</a:t>
            </a:r>
            <a:r>
              <a:rPr dirty="0" sz="1600" lang="en-US" smtClean="0"/>
              <a:t> (inactivated)</a:t>
            </a:r>
          </a:p>
          <a:p>
            <a:r>
              <a:rPr dirty="0" sz="1600" lang="en-US" smtClean="0"/>
              <a:t>Note the amplification cascade from the binding of one surface receptor</a:t>
            </a:r>
            <a:endParaRPr dirty="0" sz="1600" lang="en-US"/>
          </a:p>
        </p:txBody>
      </p:sp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943600" y="1371600"/>
            <a:ext cx="2786185" cy="47244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81000" y="1676400"/>
            <a:ext cx="3505200" cy="28194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The </a:t>
            </a:r>
            <a:r>
              <a:rPr dirty="0" lang="en-US" err="1" smtClean="0"/>
              <a:t>cAMP</a:t>
            </a:r>
            <a:r>
              <a:rPr dirty="0" lang="en-US" smtClean="0"/>
              <a:t> pathway</a:t>
            </a:r>
            <a:endParaRPr dirty="0" lang="en-US"/>
          </a:p>
        </p:txBody>
      </p:sp>
      <p:sp>
        <p:nvSpPr>
          <p:cNvPr id="1048748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248400" cy="5334000"/>
          </a:xfrm>
        </p:spPr>
        <p:txBody>
          <a:bodyPr/>
          <a:p>
            <a:r>
              <a:rPr dirty="0" sz="2800" lang="en-US" smtClean="0"/>
              <a:t>Regulation of gene expression through the activation of </a:t>
            </a:r>
            <a:r>
              <a:rPr b="1" dirty="0" sz="2800" lang="en-US" smtClean="0"/>
              <a:t>transcription of </a:t>
            </a:r>
            <a:r>
              <a:rPr b="1" dirty="0" sz="2800" lang="en-US" err="1" smtClean="0"/>
              <a:t>cAMP</a:t>
            </a:r>
            <a:r>
              <a:rPr b="1" dirty="0" sz="2800" lang="en-US" smtClean="0"/>
              <a:t>-inducible genes </a:t>
            </a:r>
            <a:r>
              <a:rPr dirty="0" sz="2800" lang="en-US" smtClean="0"/>
              <a:t>that play important roles in controlling the </a:t>
            </a:r>
            <a:r>
              <a:rPr b="1" dirty="0" sz="2800" lang="en-US" smtClean="0"/>
              <a:t>proliferation</a:t>
            </a:r>
            <a:r>
              <a:rPr dirty="0" sz="2800" lang="en-US" smtClean="0"/>
              <a:t>, </a:t>
            </a:r>
            <a:r>
              <a:rPr b="1" dirty="0" sz="2800" lang="en-US" smtClean="0"/>
              <a:t>survival</a:t>
            </a:r>
            <a:r>
              <a:rPr dirty="0" sz="2800" lang="en-US" smtClean="0"/>
              <a:t>, and </a:t>
            </a:r>
            <a:r>
              <a:rPr b="1" dirty="0" sz="2800" lang="en-US" smtClean="0"/>
              <a:t>differentiation</a:t>
            </a:r>
            <a:r>
              <a:rPr dirty="0" sz="2800" lang="en-US" smtClean="0"/>
              <a:t> of a wide variety of cells.</a:t>
            </a:r>
          </a:p>
          <a:p>
            <a:r>
              <a:rPr dirty="0" sz="2800" lang="en-US" smtClean="0"/>
              <a:t>The signal is carried to the nucleus by the </a:t>
            </a:r>
            <a:r>
              <a:rPr b="1" dirty="0" sz="2800" lang="en-US" smtClean="0"/>
              <a:t>catalytic subunit of protein </a:t>
            </a:r>
            <a:r>
              <a:rPr b="1" dirty="0" sz="2800" lang="en-US" err="1" smtClean="0"/>
              <a:t>kinase</a:t>
            </a:r>
            <a:r>
              <a:rPr b="1" dirty="0" sz="2800" lang="en-US" smtClean="0"/>
              <a:t> A </a:t>
            </a:r>
            <a:r>
              <a:rPr dirty="0" sz="2800" lang="en-US" smtClean="0"/>
              <a:t>following release from the regulatory subunit.</a:t>
            </a:r>
          </a:p>
        </p:txBody>
      </p:sp>
      <p:pic>
        <p:nvPicPr>
          <p:cNvPr id="2097171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377070" y="0"/>
            <a:ext cx="2766930" cy="681191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The </a:t>
            </a:r>
            <a:r>
              <a:rPr dirty="0" lang="en-US" err="1" smtClean="0"/>
              <a:t>cAMP</a:t>
            </a:r>
            <a:r>
              <a:rPr dirty="0" lang="en-US" smtClean="0"/>
              <a:t> pathway</a:t>
            </a:r>
            <a:endParaRPr dirty="0" lang="en-US"/>
          </a:p>
        </p:txBody>
      </p:sp>
      <p:sp>
        <p:nvSpPr>
          <p:cNvPr id="1048750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33937"/>
          </a:xfrm>
        </p:spPr>
        <p:txBody>
          <a:bodyPr/>
          <a:p>
            <a:r>
              <a:rPr dirty="0" lang="en-US" err="1" smtClean="0"/>
              <a:t>cAMP</a:t>
            </a:r>
            <a:r>
              <a:rPr dirty="0" lang="en-US" smtClean="0"/>
              <a:t> can also directly regulate ion channels, independent of protein </a:t>
            </a:r>
            <a:r>
              <a:rPr dirty="0" lang="en-US" err="1" smtClean="0"/>
              <a:t>phosphorylation</a:t>
            </a:r>
            <a:r>
              <a:rPr dirty="0" lang="en-US" smtClean="0"/>
              <a:t>.</a:t>
            </a:r>
          </a:p>
          <a:p>
            <a:r>
              <a:rPr dirty="0" lang="en-US" smtClean="0"/>
              <a:t>Many of the odorant receptors in sensory neurons in the nose are GPCR that stimulate adenylyl cyclase, leading to an increase in intracellular </a:t>
            </a:r>
            <a:r>
              <a:rPr dirty="0" lang="en-US" err="1" smtClean="0"/>
              <a:t>cAMP</a:t>
            </a:r>
            <a:r>
              <a:rPr dirty="0" lang="en-US" smtClean="0"/>
              <a:t>. </a:t>
            </a:r>
          </a:p>
          <a:p>
            <a:r>
              <a:rPr dirty="0" lang="en-US" err="1" smtClean="0"/>
              <a:t>cAMP</a:t>
            </a:r>
            <a:r>
              <a:rPr dirty="0" lang="en-US" smtClean="0"/>
              <a:t> in this system directly opens Na</a:t>
            </a:r>
            <a:r>
              <a:rPr baseline="30000" dirty="0" lang="en-US" smtClean="0"/>
              <a:t>+</a:t>
            </a:r>
            <a:r>
              <a:rPr dirty="0" lang="en-US" smtClean="0"/>
              <a:t> channels in the plasma membrane, leading to membrane depolarization and initiation of a nerve impulse.</a:t>
            </a:r>
            <a:endParaRPr dirty="0"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Clinical correlations</a:t>
            </a:r>
            <a:endParaRPr dirty="0" lang="en-US"/>
          </a:p>
        </p:txBody>
      </p:sp>
      <p:sp>
        <p:nvSpPr>
          <p:cNvPr id="104875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Some of the </a:t>
            </a:r>
            <a:r>
              <a:rPr dirty="0" lang="en-US" err="1" smtClean="0"/>
              <a:t>phosphodiesterase</a:t>
            </a:r>
            <a:r>
              <a:rPr dirty="0" lang="en-US" smtClean="0"/>
              <a:t> </a:t>
            </a:r>
            <a:r>
              <a:rPr dirty="0" lang="en-US" err="1" smtClean="0"/>
              <a:t>isoforms</a:t>
            </a:r>
            <a:r>
              <a:rPr dirty="0" lang="en-US" smtClean="0"/>
              <a:t> that break down </a:t>
            </a:r>
            <a:r>
              <a:rPr dirty="0" lang="en-US" err="1" smtClean="0"/>
              <a:t>cAMP</a:t>
            </a:r>
            <a:r>
              <a:rPr dirty="0" lang="en-US" smtClean="0"/>
              <a:t> are inhibited by </a:t>
            </a:r>
            <a:r>
              <a:rPr dirty="0" lang="en-US" err="1" smtClean="0"/>
              <a:t>methylxanthines</a:t>
            </a:r>
            <a:r>
              <a:rPr dirty="0" lang="en-US" smtClean="0"/>
              <a:t> such as caffeine and </a:t>
            </a:r>
            <a:r>
              <a:rPr dirty="0" lang="en-US" err="1" smtClean="0"/>
              <a:t>theophylline</a:t>
            </a:r>
            <a:endParaRPr dirty="0" lang="en-US" smtClean="0"/>
          </a:p>
          <a:p>
            <a:r>
              <a:rPr dirty="0" lang="en-US" smtClean="0"/>
              <a:t>PDE inhibitors increase cardiac contractility – </a:t>
            </a:r>
            <a:r>
              <a:rPr dirty="0" lang="en-US" err="1" smtClean="0"/>
              <a:t>milrinone</a:t>
            </a:r>
            <a:r>
              <a:rPr dirty="0" lang="en-US" smtClean="0"/>
              <a:t>, </a:t>
            </a:r>
            <a:r>
              <a:rPr dirty="0" lang="en-US" err="1" smtClean="0"/>
              <a:t>amrinone</a:t>
            </a:r>
            <a:endParaRPr dirty="0"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Clinical correlations</a:t>
            </a:r>
            <a:endParaRPr dirty="0" lang="en-US"/>
          </a:p>
        </p:txBody>
      </p:sp>
      <p:sp>
        <p:nvSpPr>
          <p:cNvPr id="1048754" name="Content Placeholder 2"/>
          <p:cNvSpPr>
            <a:spLocks noGrp="1"/>
          </p:cNvSpPr>
          <p:nvPr>
            <p:ph idx="1"/>
          </p:nvPr>
        </p:nvSpPr>
        <p:spPr>
          <a:xfrm>
            <a:off x="762000" y="6019800"/>
            <a:ext cx="8153400" cy="685800"/>
          </a:xfrm>
        </p:spPr>
        <p:txBody>
          <a:bodyPr/>
          <a:p>
            <a:pPr>
              <a:buNone/>
            </a:pPr>
            <a:r>
              <a:rPr dirty="0" sz="2400" lang="en-US" err="1" smtClean="0"/>
              <a:t>Dihydropyridines</a:t>
            </a:r>
            <a:r>
              <a:rPr dirty="0" sz="2400" lang="en-US" smtClean="0"/>
              <a:t> block the </a:t>
            </a:r>
            <a:r>
              <a:rPr dirty="0" sz="2400" lang="en-US" err="1" smtClean="0"/>
              <a:t>sarcolemmal</a:t>
            </a:r>
            <a:r>
              <a:rPr dirty="0" sz="2400" lang="en-US" smtClean="0"/>
              <a:t> calcium channel –L type which is itself a voltage gated channel</a:t>
            </a:r>
            <a:endParaRPr dirty="0" sz="2400" lang="en-US"/>
          </a:p>
        </p:txBody>
      </p:sp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85800" y="1371600"/>
            <a:ext cx="7162800" cy="4742039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The </a:t>
            </a:r>
            <a:r>
              <a:rPr dirty="0" lang="en-US" err="1" smtClean="0"/>
              <a:t>cGMP</a:t>
            </a:r>
            <a:r>
              <a:rPr dirty="0" lang="en-US" smtClean="0"/>
              <a:t> pathway</a:t>
            </a:r>
            <a:endParaRPr dirty="0" lang="en-US"/>
          </a:p>
        </p:txBody>
      </p:sp>
      <p:sp>
        <p:nvSpPr>
          <p:cNvPr id="1048756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5138737"/>
          </a:xfrm>
        </p:spPr>
        <p:txBody>
          <a:bodyPr/>
          <a:p>
            <a:r>
              <a:rPr dirty="0" sz="2400" lang="en-US" smtClean="0"/>
              <a:t>Cyclic GMP is formed from GTP by </a:t>
            </a:r>
            <a:r>
              <a:rPr b="1" dirty="0" sz="2400" lang="en-US" err="1" smtClean="0"/>
              <a:t>guanylyl</a:t>
            </a:r>
            <a:r>
              <a:rPr b="1" dirty="0" sz="2400" lang="en-US" smtClean="0"/>
              <a:t> </a:t>
            </a:r>
            <a:r>
              <a:rPr b="1" dirty="0" sz="2400" lang="en-US" err="1" smtClean="0"/>
              <a:t>cyclases</a:t>
            </a:r>
            <a:r>
              <a:rPr b="1" dirty="0" sz="2400" lang="en-US" smtClean="0"/>
              <a:t> </a:t>
            </a:r>
            <a:r>
              <a:rPr dirty="0" sz="2400" lang="en-US" smtClean="0"/>
              <a:t>and degraded to GMP by a </a:t>
            </a:r>
            <a:r>
              <a:rPr b="1" dirty="0" sz="2400" lang="en-US" err="1" smtClean="0"/>
              <a:t>phosphodiesterase</a:t>
            </a:r>
            <a:r>
              <a:rPr dirty="0" sz="2400" lang="en-US" smtClean="0"/>
              <a:t>. </a:t>
            </a:r>
          </a:p>
          <a:p>
            <a:r>
              <a:rPr b="1" dirty="0" sz="2400" lang="en-US" smtClean="0"/>
              <a:t>Different types </a:t>
            </a:r>
            <a:r>
              <a:rPr dirty="0" sz="2400" lang="en-US" smtClean="0"/>
              <a:t>of </a:t>
            </a:r>
            <a:r>
              <a:rPr dirty="0" sz="2400" lang="en-US" err="1" smtClean="0"/>
              <a:t>guanylyl</a:t>
            </a:r>
            <a:r>
              <a:rPr dirty="0" sz="2400" lang="en-US" smtClean="0"/>
              <a:t> </a:t>
            </a:r>
            <a:r>
              <a:rPr dirty="0" sz="2400" lang="en-US" err="1" smtClean="0"/>
              <a:t>cyclases</a:t>
            </a:r>
            <a:r>
              <a:rPr dirty="0" sz="2400" lang="en-US" smtClean="0"/>
              <a:t> are activated by both nitric oxide and peptide </a:t>
            </a:r>
            <a:r>
              <a:rPr dirty="0" sz="2400" lang="en-US" err="1" smtClean="0"/>
              <a:t>ligands</a:t>
            </a:r>
            <a:r>
              <a:rPr dirty="0" sz="2400" lang="en-US" smtClean="0"/>
              <a:t>. </a:t>
            </a:r>
          </a:p>
          <a:p>
            <a:r>
              <a:rPr dirty="0" sz="2400" lang="en-US" smtClean="0"/>
              <a:t>Stimulation of these </a:t>
            </a:r>
            <a:r>
              <a:rPr dirty="0" sz="2400" lang="en-US" err="1" smtClean="0"/>
              <a:t>guanylyl</a:t>
            </a:r>
            <a:r>
              <a:rPr dirty="0" sz="2400" lang="en-US" smtClean="0"/>
              <a:t> </a:t>
            </a:r>
            <a:r>
              <a:rPr dirty="0" sz="2400" lang="en-US" err="1" smtClean="0"/>
              <a:t>cyclases</a:t>
            </a:r>
            <a:r>
              <a:rPr dirty="0" sz="2400" lang="en-US" smtClean="0"/>
              <a:t> leads to elevated levels of </a:t>
            </a:r>
            <a:r>
              <a:rPr dirty="0" sz="2400" lang="en-US" err="1" smtClean="0"/>
              <a:t>cGMP</a:t>
            </a:r>
            <a:r>
              <a:rPr dirty="0" sz="2400" lang="en-US" smtClean="0"/>
              <a:t>, which then mediate biological responses, such as blood vessel dilation.</a:t>
            </a:r>
          </a:p>
          <a:p>
            <a:r>
              <a:rPr dirty="0" sz="2400" lang="en-US" smtClean="0"/>
              <a:t>The action of </a:t>
            </a:r>
            <a:r>
              <a:rPr dirty="0" sz="2400" lang="en-US" err="1" smtClean="0"/>
              <a:t>cGMP</a:t>
            </a:r>
            <a:r>
              <a:rPr dirty="0" sz="2400" lang="en-US" smtClean="0"/>
              <a:t> is frequently mediated by activation of a </a:t>
            </a:r>
            <a:r>
              <a:rPr dirty="0" sz="2400" lang="en-US" err="1" smtClean="0"/>
              <a:t>cGMP</a:t>
            </a:r>
            <a:r>
              <a:rPr dirty="0" sz="2400" lang="en-US" smtClean="0"/>
              <a:t>-dependent protein </a:t>
            </a:r>
            <a:r>
              <a:rPr dirty="0" sz="2400" lang="en-US" err="1" smtClean="0"/>
              <a:t>kinase</a:t>
            </a:r>
            <a:r>
              <a:rPr dirty="0" sz="2400" lang="en-US" smtClean="0"/>
              <a:t>, although </a:t>
            </a:r>
            <a:r>
              <a:rPr dirty="0" sz="2400" lang="en-US" err="1" smtClean="0"/>
              <a:t>cGMP</a:t>
            </a:r>
            <a:r>
              <a:rPr dirty="0" sz="2400" lang="en-US" smtClean="0"/>
              <a:t> can also act to regulate other targets, including ion channels.</a:t>
            </a:r>
          </a:p>
          <a:p>
            <a:r>
              <a:rPr dirty="0" sz="2400" lang="en-US" err="1" smtClean="0"/>
              <a:t>cGMP</a:t>
            </a:r>
            <a:r>
              <a:rPr dirty="0" sz="2400" lang="en-US" smtClean="0"/>
              <a:t> mediates the action of </a:t>
            </a:r>
            <a:r>
              <a:rPr dirty="0" sz="2400" lang="en-US" err="1" smtClean="0"/>
              <a:t>nitroprusside</a:t>
            </a:r>
            <a:r>
              <a:rPr dirty="0" sz="2400" lang="en-US" smtClean="0"/>
              <a:t> and nitroglycerin which are vasodilators</a:t>
            </a:r>
          </a:p>
          <a:p>
            <a:endParaRPr dirty="0" sz="2400"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sz="3600" lang="en-US" smtClean="0"/>
              <a:t>Role of </a:t>
            </a:r>
            <a:r>
              <a:rPr dirty="0" sz="3600" lang="en-US" err="1" smtClean="0"/>
              <a:t>cGMP</a:t>
            </a:r>
            <a:r>
              <a:rPr dirty="0" sz="3600" lang="en-US" smtClean="0"/>
              <a:t> in photoreception</a:t>
            </a:r>
            <a:endParaRPr dirty="0" sz="3600" lang="en-US"/>
          </a:p>
        </p:txBody>
      </p:sp>
      <p:sp>
        <p:nvSpPr>
          <p:cNvPr id="1048758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33937"/>
          </a:xfrm>
        </p:spPr>
        <p:txBody>
          <a:bodyPr/>
          <a:p>
            <a:r>
              <a:rPr dirty="0" lang="en-US" smtClean="0"/>
              <a:t>The best-characterized role of </a:t>
            </a:r>
            <a:r>
              <a:rPr dirty="0" lang="en-US" err="1" smtClean="0"/>
              <a:t>cGMP</a:t>
            </a:r>
            <a:r>
              <a:rPr dirty="0" lang="en-US" smtClean="0"/>
              <a:t> is in the vertebrate eye, where it serves as the second messenger responsible for converting the visual signals received as light to nerve impulses</a:t>
            </a:r>
          </a:p>
          <a:p>
            <a:r>
              <a:rPr dirty="0" lang="en-US" smtClean="0"/>
              <a:t>Absorption of light by retinal activates the G protein-coupled receptor </a:t>
            </a:r>
            <a:r>
              <a:rPr dirty="0" lang="en-US" err="1" smtClean="0"/>
              <a:t>rhodopsin</a:t>
            </a:r>
            <a:r>
              <a:rPr dirty="0" lang="en-US" smtClean="0"/>
              <a:t>. The α subunit of </a:t>
            </a:r>
            <a:r>
              <a:rPr dirty="0" lang="en-US" err="1" smtClean="0"/>
              <a:t>transducin</a:t>
            </a:r>
            <a:r>
              <a:rPr dirty="0" lang="en-US" smtClean="0"/>
              <a:t> then stimulates </a:t>
            </a:r>
            <a:r>
              <a:rPr dirty="0" lang="en-US" err="1" smtClean="0"/>
              <a:t>cGMP</a:t>
            </a:r>
            <a:r>
              <a:rPr dirty="0" lang="en-US" smtClean="0"/>
              <a:t> </a:t>
            </a:r>
            <a:r>
              <a:rPr dirty="0" lang="en-US" err="1" smtClean="0"/>
              <a:t>phosphodiesterase</a:t>
            </a:r>
            <a:r>
              <a:rPr dirty="0" lang="en-US" smtClean="0"/>
              <a:t>, leading to a decrease in intracellular levels of </a:t>
            </a:r>
            <a:r>
              <a:rPr dirty="0" lang="en-US" err="1" smtClean="0"/>
              <a:t>cGMP</a:t>
            </a:r>
            <a:r>
              <a:rPr dirty="0" lang="en-US" smtClean="0"/>
              <a:t>.</a:t>
            </a:r>
            <a:endParaRPr dirty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944562"/>
          </a:xfrm>
        </p:spPr>
        <p:txBody>
          <a:bodyPr/>
          <a:p>
            <a:r>
              <a:rPr dirty="0" sz="3600" lang="en-US" smtClean="0"/>
              <a:t>Communication by direct interactions</a:t>
            </a:r>
            <a:endParaRPr dirty="0" sz="3600" lang="en-US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229600" cy="4411662"/>
          </a:xfrm>
        </p:spPr>
        <p:txBody>
          <a:bodyPr/>
          <a:p>
            <a:r>
              <a:rPr dirty="0" sz="2800" lang="en-US" smtClean="0"/>
              <a:t>Tight junctions, </a:t>
            </a:r>
            <a:r>
              <a:rPr dirty="0" sz="2800" lang="en-US" err="1" smtClean="0"/>
              <a:t>Zonula</a:t>
            </a:r>
            <a:r>
              <a:rPr dirty="0" sz="2800" lang="en-US" smtClean="0"/>
              <a:t> </a:t>
            </a:r>
            <a:r>
              <a:rPr dirty="0" sz="2800" lang="en-US" err="1" smtClean="0"/>
              <a:t>adherens</a:t>
            </a:r>
            <a:r>
              <a:rPr dirty="0" sz="2800" lang="en-US" smtClean="0"/>
              <a:t>, gap junctions which form part of intercellular connections are a means of cell communication</a:t>
            </a:r>
          </a:p>
          <a:p>
            <a:r>
              <a:rPr dirty="0" sz="2800" lang="en-US" smtClean="0"/>
              <a:t>Provide clues for maintenance of normal cell architecture as well as organization of cells into tissues</a:t>
            </a:r>
          </a:p>
          <a:p>
            <a:r>
              <a:rPr dirty="0" sz="2800" lang="en-US" smtClean="0"/>
              <a:t>Serve a </a:t>
            </a:r>
            <a:r>
              <a:rPr dirty="0" sz="2800" lang="en-US" err="1" smtClean="0"/>
              <a:t>signalling</a:t>
            </a:r>
            <a:r>
              <a:rPr dirty="0" sz="2800" lang="en-US" smtClean="0"/>
              <a:t> role during organ development; guiding cell proliferation and migration</a:t>
            </a:r>
            <a:endParaRPr dirty="0" sz="2800"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 smtClean="0"/>
              <a:t>cGMP</a:t>
            </a:r>
            <a:r>
              <a:rPr dirty="0" lang="en-US" smtClean="0"/>
              <a:t> in vision</a:t>
            </a:r>
            <a:endParaRPr dirty="0" lang="en-US"/>
          </a:p>
        </p:txBody>
      </p:sp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09600" y="1905000"/>
            <a:ext cx="7902119" cy="388143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sz="3600" lang="en-US" err="1" smtClean="0"/>
              <a:t>Phosphatidyl</a:t>
            </a:r>
            <a:r>
              <a:rPr dirty="0" sz="3600" lang="en-US" smtClean="0"/>
              <a:t> </a:t>
            </a:r>
            <a:r>
              <a:rPr dirty="0" sz="3600" lang="en-US" err="1" smtClean="0"/>
              <a:t>inositol</a:t>
            </a:r>
            <a:r>
              <a:rPr dirty="0" sz="3600" lang="en-US" smtClean="0"/>
              <a:t> pathway </a:t>
            </a:r>
            <a:r>
              <a:rPr dirty="0" sz="2400" lang="en-US" err="1" smtClean="0"/>
              <a:t>Inositol</a:t>
            </a:r>
            <a:r>
              <a:rPr dirty="0" sz="2400" lang="en-US" smtClean="0"/>
              <a:t> 1,3,5 </a:t>
            </a:r>
            <a:r>
              <a:rPr dirty="0" sz="2400" lang="en-US" err="1" smtClean="0"/>
              <a:t>triphosphate</a:t>
            </a:r>
            <a:r>
              <a:rPr dirty="0" sz="2400" lang="en-US" smtClean="0"/>
              <a:t> –IP3, </a:t>
            </a:r>
            <a:r>
              <a:rPr dirty="0" sz="2400" lang="en-US" err="1" smtClean="0"/>
              <a:t>Diacylglycerol</a:t>
            </a:r>
            <a:endParaRPr dirty="0" sz="3600" lang="en-US"/>
          </a:p>
        </p:txBody>
      </p:sp>
      <p:sp>
        <p:nvSpPr>
          <p:cNvPr id="1048761" name="Content Placeholder 2"/>
          <p:cNvSpPr>
            <a:spLocks noGrp="1"/>
          </p:cNvSpPr>
          <p:nvPr>
            <p:ph idx="1"/>
          </p:nvPr>
        </p:nvSpPr>
        <p:spPr>
          <a:xfrm>
            <a:off x="4876800" y="1447800"/>
            <a:ext cx="3886200" cy="1828801"/>
          </a:xfrm>
        </p:spPr>
        <p:txBody>
          <a:bodyPr/>
          <a:p>
            <a:r>
              <a:rPr dirty="0" sz="2000" lang="en-US" smtClean="0"/>
              <a:t>PIP2 is a minor component of the cell membrane</a:t>
            </a:r>
          </a:p>
          <a:p>
            <a:r>
              <a:rPr dirty="0" sz="2000" lang="en-US" smtClean="0"/>
              <a:t>Signal molecules include: growth factors and hormones </a:t>
            </a:r>
            <a:r>
              <a:rPr dirty="0" sz="2000" lang="en-US" err="1" smtClean="0"/>
              <a:t>e.g</a:t>
            </a:r>
            <a:r>
              <a:rPr dirty="0" sz="2000" lang="en-US" smtClean="0"/>
              <a:t> epinephrine</a:t>
            </a:r>
            <a:endParaRPr dirty="0" sz="2000" lang="en-US"/>
          </a:p>
        </p:txBody>
      </p:sp>
      <p:pic>
        <p:nvPicPr>
          <p:cNvPr id="209717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724400" y="3124200"/>
            <a:ext cx="4242680" cy="35052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5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28600" y="1600200"/>
            <a:ext cx="4276725" cy="31146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762" name="Content Placeholder 2"/>
          <p:cNvSpPr txBox="1"/>
          <p:nvPr/>
        </p:nvSpPr>
        <p:spPr bwMode="auto">
          <a:xfrm>
            <a:off x="457200" y="4952999"/>
            <a:ext cx="5867400" cy="1828801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algn="l" defTabSz="914400" eaLnBrk="0" fontAlgn="base" hangingPunct="0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baseline="0" b="0" cap="none" dirty="0" sz="2000" i="0" kern="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PLC activated via</a:t>
            </a:r>
            <a:r>
              <a:rPr b="0" cap="none" dirty="0" sz="2000" i="0" kern="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GPCR </a:t>
            </a:r>
            <a:r>
              <a:rPr b="0" cap="none" dirty="0" sz="2000" i="0" kern="0" kumimoji="0" lang="en-US" noProof="0" normalizeH="0" spc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b="0" cap="none" dirty="0" sz="2000" i="0" kern="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adrenergic receptors or as a docking protein on a receptor protein tyrosine </a:t>
            </a:r>
            <a:r>
              <a:rPr b="0" cap="none" dirty="0" sz="2000" i="0" kern="0" kumimoji="0" lang="en-US" noProof="0" normalizeH="0" spc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kinase</a:t>
            </a:r>
            <a:endParaRPr b="0" cap="none" dirty="0" sz="2000" i="0" kern="0" kumimoji="0" lang="en-US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 defTabSz="914400" eaLnBrk="0" fontAlgn="base" hangingPunct="0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baseline="0" dirty="0" sz="2000" kern="0" lang="en-US" smtClean="0">
                <a:latin typeface="+mn-lt"/>
                <a:cs typeface="+mn-cs"/>
              </a:rPr>
              <a:t>IP3</a:t>
            </a:r>
            <a:r>
              <a:rPr dirty="0" sz="2000" kern="0" lang="en-US" smtClean="0">
                <a:latin typeface="+mn-lt"/>
                <a:cs typeface="+mn-cs"/>
              </a:rPr>
              <a:t> is released into </a:t>
            </a:r>
            <a:r>
              <a:rPr dirty="0" sz="2000" kern="0" lang="en-US" err="1" smtClean="0">
                <a:latin typeface="+mn-lt"/>
                <a:cs typeface="+mn-cs"/>
              </a:rPr>
              <a:t>cytosol</a:t>
            </a:r>
            <a:r>
              <a:rPr dirty="0" sz="2000" kern="0" lang="en-US" smtClean="0">
                <a:latin typeface="+mn-lt"/>
                <a:cs typeface="+mn-cs"/>
              </a:rPr>
              <a:t>, DAG remains assoc. with the plasma membrane</a:t>
            </a:r>
            <a:endParaRPr baseline="0" b="0" cap="none" dirty="0" sz="2000" i="0" kern="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What is the effect of IP3</a:t>
            </a:r>
            <a:endParaRPr dirty="0" lang="en-US"/>
          </a:p>
        </p:txBody>
      </p:sp>
      <p:sp>
        <p:nvSpPr>
          <p:cNvPr id="1048764" name="Content Placeholder 2"/>
          <p:cNvSpPr>
            <a:spLocks noGrp="1"/>
          </p:cNvSpPr>
          <p:nvPr>
            <p:ph idx="1"/>
          </p:nvPr>
        </p:nvSpPr>
        <p:spPr>
          <a:xfrm>
            <a:off x="2590800" y="1719263"/>
            <a:ext cx="6096000" cy="4411662"/>
          </a:xfrm>
        </p:spPr>
        <p:txBody>
          <a:bodyPr/>
          <a:p>
            <a:r>
              <a:rPr dirty="0" sz="2400" lang="en-US" smtClean="0"/>
              <a:t>Intracellular calcium regulation.</a:t>
            </a:r>
          </a:p>
          <a:p>
            <a:r>
              <a:rPr dirty="0" sz="2400" lang="en-US" smtClean="0"/>
              <a:t>How? By binding to the IP3 receptor which is a ligand gated calcium channel triggering many folds the intracellular calcium concentration.</a:t>
            </a:r>
          </a:p>
          <a:p>
            <a:r>
              <a:rPr dirty="0" sz="2400" lang="en-US" smtClean="0"/>
              <a:t>Calcium is involved in regulation of activities of enzymes including some </a:t>
            </a:r>
            <a:r>
              <a:rPr dirty="0" sz="2400" lang="en-US" err="1" smtClean="0"/>
              <a:t>kinases</a:t>
            </a:r>
            <a:r>
              <a:rPr dirty="0" sz="2400" lang="en-US" smtClean="0"/>
              <a:t>(PKC), proliferation, neural signaling, learning, contraction, secretion</a:t>
            </a:r>
            <a:endParaRPr dirty="0" sz="2400" lang="en-US"/>
          </a:p>
        </p:txBody>
      </p:sp>
      <p:pic>
        <p:nvPicPr>
          <p:cNvPr id="209717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52400" y="1828800"/>
            <a:ext cx="2400300" cy="4058689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What is the effect of DAG</a:t>
            </a:r>
            <a:endParaRPr dirty="0" lang="en-US"/>
          </a:p>
        </p:txBody>
      </p:sp>
      <p:sp>
        <p:nvSpPr>
          <p:cNvPr id="1048766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33937"/>
          </a:xfrm>
        </p:spPr>
        <p:txBody>
          <a:bodyPr/>
          <a:p>
            <a:r>
              <a:rPr dirty="0" lang="en-US" smtClean="0"/>
              <a:t>Activates protein </a:t>
            </a:r>
            <a:r>
              <a:rPr dirty="0" lang="en-US" err="1" smtClean="0"/>
              <a:t>kinase</a:t>
            </a:r>
            <a:r>
              <a:rPr dirty="0" lang="en-US" smtClean="0"/>
              <a:t> C family, many of which play important roles in the control of cell growth and differentiation.</a:t>
            </a:r>
          </a:p>
          <a:p>
            <a:r>
              <a:rPr dirty="0" lang="en-US" smtClean="0"/>
              <a:t>The </a:t>
            </a:r>
            <a:r>
              <a:rPr b="1" dirty="0" lang="en-US" smtClean="0"/>
              <a:t>tumor-promoting activity of the </a:t>
            </a:r>
            <a:r>
              <a:rPr b="1" dirty="0" lang="en-US" err="1" smtClean="0"/>
              <a:t>phorbol</a:t>
            </a:r>
            <a:r>
              <a:rPr b="1" dirty="0" lang="en-US" smtClean="0"/>
              <a:t> esters </a:t>
            </a:r>
            <a:r>
              <a:rPr dirty="0" lang="en-US" smtClean="0"/>
              <a:t>is based on their ability to stimulate PKC by acting as analogs of DAG. PKC then activates other intracellular targets leading to changes in gene expression and </a:t>
            </a:r>
            <a:r>
              <a:rPr b="1" dirty="0" lang="en-US" smtClean="0"/>
              <a:t>stimulation of cell proliferation</a:t>
            </a:r>
            <a:r>
              <a:rPr dirty="0" lang="en-US" smtClean="0"/>
              <a:t>.</a:t>
            </a:r>
            <a:endParaRPr dirty="0"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PIP3</a:t>
            </a:r>
            <a:endParaRPr dirty="0" lang="en-US"/>
          </a:p>
        </p:txBody>
      </p:sp>
      <p:sp>
        <p:nvSpPr>
          <p:cNvPr id="104876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p>
            <a:r>
              <a:rPr dirty="0" lang="en-US" smtClean="0"/>
              <a:t>PI 3-kinase </a:t>
            </a:r>
            <a:r>
              <a:rPr dirty="0" lang="en-US" err="1" smtClean="0"/>
              <a:t>phosphorylates</a:t>
            </a:r>
            <a:r>
              <a:rPr dirty="0" lang="en-US" smtClean="0"/>
              <a:t> the 3 position of </a:t>
            </a:r>
            <a:r>
              <a:rPr dirty="0" lang="en-US" err="1" smtClean="0"/>
              <a:t>inositol</a:t>
            </a:r>
            <a:r>
              <a:rPr dirty="0" lang="en-US" smtClean="0"/>
              <a:t>, converting PIP</a:t>
            </a:r>
            <a:r>
              <a:rPr baseline="-25000" dirty="0" lang="en-US" smtClean="0"/>
              <a:t>2</a:t>
            </a:r>
            <a:r>
              <a:rPr dirty="0" lang="en-US" smtClean="0"/>
              <a:t> to PIP</a:t>
            </a:r>
            <a:r>
              <a:rPr baseline="-25000" dirty="0" lang="en-US" smtClean="0"/>
              <a:t>3,</a:t>
            </a:r>
            <a:r>
              <a:rPr dirty="0" lang="en-US" smtClean="0"/>
              <a:t>.</a:t>
            </a:r>
          </a:p>
          <a:p>
            <a:r>
              <a:rPr dirty="0" lang="en-US" smtClean="0"/>
              <a:t>PI 3-kinase is activated by G proteins or by association with receptor protein-tyrosine </a:t>
            </a:r>
            <a:r>
              <a:rPr dirty="0" lang="en-US" err="1" smtClean="0"/>
              <a:t>kinases</a:t>
            </a:r>
            <a:r>
              <a:rPr dirty="0" lang="en-US" smtClean="0"/>
              <a:t>.</a:t>
            </a:r>
          </a:p>
          <a:p>
            <a:r>
              <a:rPr dirty="0" lang="en-US" smtClean="0"/>
              <a:t>PIP3 regulates the activity of a cascade of protein </a:t>
            </a:r>
            <a:r>
              <a:rPr dirty="0" lang="en-US" err="1" smtClean="0"/>
              <a:t>kinases</a:t>
            </a:r>
            <a:r>
              <a:rPr dirty="0" lang="en-US" smtClean="0"/>
              <a:t> that are direct regulators of </a:t>
            </a:r>
            <a:r>
              <a:rPr b="1" dirty="0" lang="en-US" smtClean="0"/>
              <a:t>cell survival and transcription factors</a:t>
            </a:r>
            <a:endParaRPr dirty="0" lang="en-US" smtClean="0"/>
          </a:p>
          <a:p>
            <a:r>
              <a:rPr dirty="0" lang="en-US" smtClean="0"/>
              <a:t>PIP3 also regulates other protein </a:t>
            </a:r>
            <a:r>
              <a:rPr dirty="0" lang="en-US" err="1" smtClean="0"/>
              <a:t>kinases</a:t>
            </a:r>
            <a:r>
              <a:rPr dirty="0" lang="en-US" smtClean="0"/>
              <a:t> that regulate cell </a:t>
            </a:r>
            <a:r>
              <a:rPr b="1" dirty="0" lang="en-US" smtClean="0"/>
              <a:t>metabolism and protein synthesis</a:t>
            </a:r>
            <a:r>
              <a:rPr dirty="0" lang="en-US" smtClean="0"/>
              <a:t>.</a:t>
            </a:r>
            <a:endParaRPr dirty="0"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p>
            <a:r>
              <a:rPr dirty="0" lang="en-US" smtClean="0"/>
              <a:t>Calcium Ca</a:t>
            </a:r>
            <a:r>
              <a:rPr baseline="30000" dirty="0" lang="en-US" smtClean="0"/>
              <a:t>++</a:t>
            </a:r>
            <a:endParaRPr baseline="30000" dirty="0" lang="en-US"/>
          </a:p>
        </p:txBody>
      </p:sp>
      <p:sp>
        <p:nvSpPr>
          <p:cNvPr id="1048770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724400" cy="3919537"/>
          </a:xfrm>
        </p:spPr>
        <p:txBody>
          <a:bodyPr/>
          <a:p>
            <a:r>
              <a:rPr dirty="0" lang="en-US" smtClean="0"/>
              <a:t>Regulates diverse physiological processes</a:t>
            </a:r>
          </a:p>
          <a:p>
            <a:r>
              <a:rPr dirty="0" lang="en-US" smtClean="0"/>
              <a:t>Cell proliferation, neural </a:t>
            </a:r>
            <a:r>
              <a:rPr dirty="0" lang="en-US" err="1" smtClean="0"/>
              <a:t>signalling</a:t>
            </a:r>
            <a:r>
              <a:rPr dirty="0" lang="en-US" smtClean="0"/>
              <a:t>, contraction, secretion, learning</a:t>
            </a:r>
          </a:p>
          <a:p>
            <a:r>
              <a:rPr dirty="0" lang="en-US" smtClean="0"/>
              <a:t>Tightly regulated intra and extracellular concentrations</a:t>
            </a:r>
          </a:p>
          <a:p>
            <a:endParaRPr dirty="0" lang="en-US" smtClean="0"/>
          </a:p>
          <a:p>
            <a:endParaRPr dirty="0" lang="en-US"/>
          </a:p>
        </p:txBody>
      </p:sp>
      <p:pic>
        <p:nvPicPr>
          <p:cNvPr id="209717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334000" y="1600200"/>
            <a:ext cx="3810000" cy="28194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771" name="Content Placeholder 2"/>
          <p:cNvSpPr txBox="1"/>
          <p:nvPr/>
        </p:nvSpPr>
        <p:spPr bwMode="auto">
          <a:xfrm>
            <a:off x="152400" y="5334000"/>
            <a:ext cx="8991600" cy="15240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algn="l" defTabSz="914400" eaLnBrk="0" fontAlgn="base" hangingPunct="0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baseline="0" b="0" cap="none" dirty="0" sz="3000" i="0" kern="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are determined by changes in</a:t>
            </a:r>
            <a:r>
              <a:rPr b="0" cap="none" dirty="0" sz="3000" i="0" kern="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intracellular calcium concentrations</a:t>
            </a:r>
            <a:endParaRPr baseline="0" b="0" cap="none" dirty="0" sz="3000" i="0" kern="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p>
            <a:r>
              <a:rPr dirty="0" lang="en-US" smtClean="0"/>
              <a:t>Calcium</a:t>
            </a:r>
            <a:endParaRPr dirty="0" lang="en-US"/>
          </a:p>
        </p:txBody>
      </p:sp>
      <p:sp>
        <p:nvSpPr>
          <p:cNvPr id="104877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10200" cy="4411662"/>
          </a:xfrm>
        </p:spPr>
        <p:txBody>
          <a:bodyPr/>
          <a:p>
            <a:r>
              <a:rPr dirty="0" sz="2800" lang="en-US" smtClean="0"/>
              <a:t>Effects of calcium are mediated by calcium binding proteins:</a:t>
            </a:r>
          </a:p>
          <a:p>
            <a:pPr lvl="1"/>
            <a:r>
              <a:rPr dirty="0" sz="2400" lang="en-US" err="1" smtClean="0"/>
              <a:t>Calmodulin</a:t>
            </a:r>
            <a:r>
              <a:rPr dirty="0" sz="2400" lang="en-US" smtClean="0"/>
              <a:t>, Troponin, </a:t>
            </a:r>
            <a:r>
              <a:rPr dirty="0" sz="2400" lang="en-US" err="1" smtClean="0"/>
              <a:t>Calcineurin</a:t>
            </a:r>
            <a:r>
              <a:rPr dirty="0" sz="2400" lang="en-US" smtClean="0"/>
              <a:t>, </a:t>
            </a:r>
            <a:r>
              <a:rPr dirty="0" sz="2400" lang="en-US" err="1" smtClean="0"/>
              <a:t>Calbindin</a:t>
            </a:r>
            <a:endParaRPr dirty="0" sz="2400" lang="en-US" smtClean="0"/>
          </a:p>
          <a:p>
            <a:r>
              <a:rPr dirty="0" sz="2800" lang="en-US" smtClean="0"/>
              <a:t>Many of the effects of Ca are mediated by the Ca-binding protein </a:t>
            </a:r>
            <a:r>
              <a:rPr dirty="0" sz="2800" lang="en-US" err="1" smtClean="0"/>
              <a:t>calmodulin</a:t>
            </a:r>
            <a:endParaRPr dirty="0" sz="2800" lang="en-US"/>
          </a:p>
        </p:txBody>
      </p:sp>
      <p:pic>
        <p:nvPicPr>
          <p:cNvPr id="209717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757862" y="76200"/>
            <a:ext cx="3386138" cy="57150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774" name="Rectangle 4"/>
          <p:cNvSpPr/>
          <p:nvPr/>
        </p:nvSpPr>
        <p:spPr>
          <a:xfrm>
            <a:off x="0" y="5638800"/>
            <a:ext cx="9144000" cy="954107"/>
          </a:xfrm>
          <a:prstGeom prst="rect"/>
        </p:spPr>
        <p:txBody>
          <a:bodyPr wrap="square">
            <a:spAutoFit/>
          </a:bodyPr>
          <a:p>
            <a:r>
              <a:rPr dirty="0" sz="2800" lang="en-US" err="1" smtClean="0"/>
              <a:t>Calmodulin</a:t>
            </a:r>
            <a:r>
              <a:rPr dirty="0" sz="2800" lang="en-US" smtClean="0"/>
              <a:t> is activated by binding Ca  when the concentration of </a:t>
            </a:r>
            <a:r>
              <a:rPr dirty="0" sz="2800" lang="en-US" err="1" smtClean="0"/>
              <a:t>cytosolic</a:t>
            </a:r>
            <a:r>
              <a:rPr dirty="0" sz="2800" lang="en-US" smtClean="0"/>
              <a:t> Ca increases about 5 fold</a:t>
            </a:r>
            <a:endParaRPr dirty="0" sz="2800"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Calcium/</a:t>
            </a:r>
            <a:r>
              <a:rPr dirty="0" lang="en-US" err="1" smtClean="0"/>
              <a:t>Calmodulin</a:t>
            </a:r>
            <a:endParaRPr dirty="0" lang="en-US"/>
          </a:p>
        </p:txBody>
      </p:sp>
      <p:sp>
        <p:nvSpPr>
          <p:cNvPr id="1048776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5638800" cy="4986337"/>
          </a:xfrm>
        </p:spPr>
        <p:txBody>
          <a:bodyPr/>
          <a:p>
            <a:r>
              <a:rPr dirty="0" lang="en-US" smtClean="0"/>
              <a:t>When </a:t>
            </a:r>
            <a:r>
              <a:rPr dirty="0" lang="en-US" err="1" smtClean="0"/>
              <a:t>calmodulin</a:t>
            </a:r>
            <a:r>
              <a:rPr dirty="0" lang="en-US" smtClean="0"/>
              <a:t> binds Ca</a:t>
            </a:r>
            <a:r>
              <a:rPr baseline="30000" dirty="0" lang="en-US" smtClean="0"/>
              <a:t>2+</a:t>
            </a:r>
            <a:r>
              <a:rPr dirty="0" lang="en-US" smtClean="0"/>
              <a:t>, it is capable of activating five different </a:t>
            </a:r>
            <a:r>
              <a:rPr dirty="0" lang="en-US" err="1" smtClean="0"/>
              <a:t>calmodulin</a:t>
            </a:r>
            <a:r>
              <a:rPr dirty="0" lang="en-US" smtClean="0"/>
              <a:t>-dependent </a:t>
            </a:r>
            <a:r>
              <a:rPr dirty="0" lang="en-US" err="1" smtClean="0"/>
              <a:t>kinases</a:t>
            </a:r>
            <a:r>
              <a:rPr dirty="0" lang="en-US" smtClean="0"/>
              <a:t> among other proteins. </a:t>
            </a:r>
          </a:p>
          <a:p>
            <a:r>
              <a:rPr dirty="0" lang="en-US" smtClean="0"/>
              <a:t>One of the </a:t>
            </a:r>
            <a:r>
              <a:rPr dirty="0" lang="en-US" err="1" smtClean="0"/>
              <a:t>kinases</a:t>
            </a:r>
            <a:r>
              <a:rPr dirty="0" lang="en-US" smtClean="0"/>
              <a:t> is </a:t>
            </a:r>
            <a:r>
              <a:rPr b="1" dirty="0" lang="en-US" smtClean="0"/>
              <a:t>myosin light-chain </a:t>
            </a:r>
            <a:r>
              <a:rPr b="1" dirty="0" lang="en-US" err="1" smtClean="0"/>
              <a:t>kinase</a:t>
            </a:r>
            <a:r>
              <a:rPr b="1" dirty="0" lang="en-US" smtClean="0"/>
              <a:t>,</a:t>
            </a:r>
            <a:r>
              <a:rPr dirty="0" lang="en-US" smtClean="0"/>
              <a:t> which </a:t>
            </a:r>
            <a:r>
              <a:rPr dirty="0" lang="en-US" err="1" smtClean="0"/>
              <a:t>phosphorylates</a:t>
            </a:r>
            <a:r>
              <a:rPr dirty="0" lang="en-US" smtClean="0"/>
              <a:t> myosin. This brings about contraction in smooth muscle.</a:t>
            </a:r>
            <a:endParaRPr dirty="0" lang="en-US"/>
          </a:p>
        </p:txBody>
      </p:sp>
      <p:pic>
        <p:nvPicPr>
          <p:cNvPr id="209717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096000" y="1336963"/>
            <a:ext cx="2895600" cy="498763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Regulation of intracellular Ca</a:t>
            </a:r>
            <a:r>
              <a:rPr baseline="30000" dirty="0" lang="en-US" smtClean="0"/>
              <a:t>2+</a:t>
            </a:r>
            <a:r>
              <a:rPr dirty="0" lang="en-US" smtClean="0"/>
              <a:t> in electrically excitable cells</a:t>
            </a:r>
            <a:endParaRPr dirty="0" lang="en-US"/>
          </a:p>
        </p:txBody>
      </p:sp>
      <p:sp>
        <p:nvSpPr>
          <p:cNvPr id="1048778" name="Content Placeholder 2"/>
          <p:cNvSpPr>
            <a:spLocks noGrp="1"/>
          </p:cNvSpPr>
          <p:nvPr>
            <p:ph idx="1"/>
          </p:nvPr>
        </p:nvSpPr>
        <p:spPr>
          <a:xfrm>
            <a:off x="0" y="1719262"/>
            <a:ext cx="5715000" cy="5138737"/>
          </a:xfrm>
        </p:spPr>
        <p:txBody>
          <a:bodyPr/>
          <a:p>
            <a:r>
              <a:rPr dirty="0" sz="2400" lang="en-US" smtClean="0"/>
              <a:t>Membrane depolarization opens voltage-gated Ca</a:t>
            </a:r>
            <a:r>
              <a:rPr baseline="30000" dirty="0" sz="2400" lang="en-US" smtClean="0"/>
              <a:t>2+</a:t>
            </a:r>
            <a:r>
              <a:rPr dirty="0" sz="2400" lang="en-US" smtClean="0"/>
              <a:t> channels in the plasma membrane increasing intracellular Ca</a:t>
            </a:r>
            <a:r>
              <a:rPr baseline="30000" dirty="0" sz="2400" lang="en-US" smtClean="0"/>
              <a:t>2+</a:t>
            </a:r>
            <a:r>
              <a:rPr dirty="0" sz="2400" lang="en-US" smtClean="0"/>
              <a:t> which signals the further release of Ca</a:t>
            </a:r>
            <a:r>
              <a:rPr baseline="30000" dirty="0" sz="2400" lang="en-US" smtClean="0"/>
              <a:t>2+</a:t>
            </a:r>
            <a:r>
              <a:rPr dirty="0" sz="2400" lang="en-US" smtClean="0"/>
              <a:t> from SER by opening distinct Ca</a:t>
            </a:r>
            <a:r>
              <a:rPr baseline="30000" dirty="0" sz="2400" lang="en-US" smtClean="0"/>
              <a:t>2+</a:t>
            </a:r>
            <a:r>
              <a:rPr dirty="0" sz="2400" lang="en-US" smtClean="0"/>
              <a:t> channels (</a:t>
            </a:r>
            <a:r>
              <a:rPr dirty="0" sz="2400" lang="en-US" err="1" smtClean="0"/>
              <a:t>ryanodine</a:t>
            </a:r>
            <a:r>
              <a:rPr dirty="0" sz="2400" lang="en-US" smtClean="0"/>
              <a:t> receptors) in the endoplasmic reticulum membrane. </a:t>
            </a:r>
          </a:p>
          <a:p>
            <a:r>
              <a:rPr dirty="0" sz="2400" lang="en-US" smtClean="0"/>
              <a:t>In muscle cells, </a:t>
            </a:r>
            <a:r>
              <a:rPr dirty="0" sz="2400" lang="en-US" err="1" smtClean="0"/>
              <a:t>ryanodine</a:t>
            </a:r>
            <a:r>
              <a:rPr dirty="0" sz="2400" lang="en-US" smtClean="0"/>
              <a:t> receptors in the sarcoplasmic reticulum may also be opened directly in response to membrane depolarization.</a:t>
            </a:r>
            <a:endParaRPr dirty="0" sz="2400" lang="en-US"/>
          </a:p>
        </p:txBody>
      </p:sp>
      <p:pic>
        <p:nvPicPr>
          <p:cNvPr id="209718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910263" y="1447800"/>
            <a:ext cx="3233737" cy="499349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Effect of Increased intracellular calcium</a:t>
            </a:r>
            <a:endParaRPr dirty="0" lang="en-US"/>
          </a:p>
        </p:txBody>
      </p:sp>
      <p:sp>
        <p:nvSpPr>
          <p:cNvPr id="104878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One effect of increases in intracellular Ca</a:t>
            </a:r>
            <a:r>
              <a:rPr baseline="30000" dirty="0" lang="en-US" smtClean="0"/>
              <a:t>2+</a:t>
            </a:r>
            <a:r>
              <a:rPr dirty="0" lang="en-US" smtClean="0"/>
              <a:t> in neurons is to trigger the release of neurotransmitters, so Ca</a:t>
            </a:r>
            <a:r>
              <a:rPr baseline="30000" dirty="0" lang="en-US" smtClean="0"/>
              <a:t>2+</a:t>
            </a:r>
            <a:r>
              <a:rPr dirty="0" lang="en-US" smtClean="0"/>
              <a:t> plays a critical role in converting electric to chemical signals in the nervous system.</a:t>
            </a:r>
            <a:endParaRPr dirty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sz="3200" lang="en-US" smtClean="0"/>
              <a:t>Types of intercellular communication</a:t>
            </a:r>
            <a:endParaRPr dirty="0" sz="3200" lang="en-US"/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52400" y="1752600"/>
            <a:ext cx="8752045" cy="48768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1295400"/>
          </a:xfrm>
        </p:spPr>
        <p:txBody>
          <a:bodyPr/>
          <a:p>
            <a:endParaRPr dirty="0" lang="en-IN"/>
          </a:p>
        </p:txBody>
      </p:sp>
      <p:sp>
        <p:nvSpPr>
          <p:cNvPr id="1048782" name="Rectangle 2"/>
          <p:cNvSpPr/>
          <p:nvPr/>
        </p:nvSpPr>
        <p:spPr>
          <a:xfrm>
            <a:off x="2398806" y="2967335"/>
            <a:ext cx="4346383" cy="92333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cap="none" dirty="0" sz="54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b="1" cap="none" dirty="0" sz="54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Communication by chemical signals</a:t>
            </a:r>
            <a:endParaRPr dirty="0" lang="en-US"/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57737"/>
          </a:xfrm>
        </p:spPr>
        <p:txBody>
          <a:bodyPr/>
          <a:p>
            <a:r>
              <a:rPr dirty="0" sz="2800" lang="en-US" smtClean="0"/>
              <a:t>Cellular responses depend on the presence of receptors that </a:t>
            </a:r>
            <a:r>
              <a:rPr b="1" dirty="0" sz="2800" lang="en-US" smtClean="0"/>
              <a:t>specifically</a:t>
            </a:r>
            <a:r>
              <a:rPr dirty="0" sz="2800" lang="en-US" smtClean="0"/>
              <a:t> bind the signaling molecules.</a:t>
            </a:r>
          </a:p>
          <a:p>
            <a:r>
              <a:rPr dirty="0" sz="2800" lang="en-US" smtClean="0"/>
              <a:t>The receptor determines the response irrespective of activating signal</a:t>
            </a:r>
          </a:p>
          <a:p>
            <a:r>
              <a:rPr dirty="0" sz="2800" i="1" lang="en-US" smtClean="0">
                <a:solidFill>
                  <a:srgbClr val="FF0000"/>
                </a:solidFill>
              </a:rPr>
              <a:t>Binding of signal molecules causes a </a:t>
            </a:r>
            <a:r>
              <a:rPr b="1" dirty="0" sz="2800" i="1" lang="en-US" smtClean="0">
                <a:solidFill>
                  <a:srgbClr val="FF0000"/>
                </a:solidFill>
              </a:rPr>
              <a:t>conformational change </a:t>
            </a:r>
            <a:r>
              <a:rPr dirty="0" sz="2800" i="1" lang="en-US" smtClean="0">
                <a:solidFill>
                  <a:srgbClr val="FF0000"/>
                </a:solidFill>
              </a:rPr>
              <a:t>in the receptor, which triggers subsequent signaling cascades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Steps in chemical </a:t>
            </a:r>
            <a:r>
              <a:rPr dirty="0" lang="en-US" err="1" smtClean="0"/>
              <a:t>signalling</a:t>
            </a:r>
            <a:endParaRPr dirty="0" lang="en-US"/>
          </a:p>
        </p:txBody>
      </p:sp>
      <p:sp>
        <p:nvSpPr>
          <p:cNvPr id="104866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-514350" marL="514350">
              <a:buFont typeface="+mj-lt"/>
              <a:buAutoNum type="arabicPeriod"/>
            </a:pPr>
            <a:r>
              <a:rPr dirty="0" lang="en-US" smtClean="0"/>
              <a:t>Recognition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Transduction -  </a:t>
            </a:r>
            <a:r>
              <a:rPr dirty="0" sz="2400" lang="en-US" smtClean="0"/>
              <a:t>generates a second messenger</a:t>
            </a:r>
            <a:endParaRPr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Transmission – </a:t>
            </a:r>
            <a:r>
              <a:rPr dirty="0" sz="2400" lang="en-US" smtClean="0"/>
              <a:t>coupling to appropriate </a:t>
            </a:r>
            <a:r>
              <a:rPr dirty="0" sz="2400" lang="en-US" err="1" smtClean="0"/>
              <a:t>effector</a:t>
            </a:r>
            <a:endParaRPr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Modulation of the effector – 	activation/deactivation of 	kinases/</a:t>
            </a:r>
            <a:r>
              <a:rPr dirty="0" lang="en-US" err="1" smtClean="0"/>
              <a:t>phoshatases</a:t>
            </a:r>
            <a:endParaRPr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Response of cell to initial stimulus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Termination</a:t>
            </a:r>
            <a:endParaRPr dirty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Communication by chemical signals</a:t>
            </a:r>
            <a:endParaRPr dirty="0" lang="en-US"/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57737"/>
          </a:xfrm>
        </p:spPr>
        <p:txBody>
          <a:bodyPr/>
          <a:p>
            <a:r>
              <a:rPr dirty="0" sz="2800" lang="en-US" smtClean="0"/>
              <a:t>Following addition;</a:t>
            </a:r>
          </a:p>
          <a:p>
            <a:pPr lvl="1"/>
            <a:r>
              <a:rPr dirty="0" sz="2400" lang="en-US" smtClean="0"/>
              <a:t>Receptors can undergo </a:t>
            </a:r>
            <a:r>
              <a:rPr dirty="0" sz="2400" lang="en-US" err="1" smtClean="0"/>
              <a:t>desensitisation</a:t>
            </a:r>
            <a:endParaRPr dirty="0" sz="2400" lang="en-US" smtClean="0"/>
          </a:p>
          <a:p>
            <a:pPr lvl="1"/>
            <a:r>
              <a:rPr dirty="0" sz="2400" lang="en-US" smtClean="0"/>
              <a:t>Receptor </a:t>
            </a:r>
            <a:r>
              <a:rPr dirty="0" sz="2400" lang="en-US" err="1" smtClean="0"/>
              <a:t>downregulation</a:t>
            </a:r>
            <a:endParaRPr dirty="0" sz="2400" lang="en-US" smtClean="0"/>
          </a:p>
          <a:p>
            <a:pPr lvl="1"/>
            <a:r>
              <a:rPr dirty="0" sz="2400" lang="en-US" smtClean="0"/>
              <a:t>Receptor </a:t>
            </a:r>
            <a:r>
              <a:rPr dirty="0" sz="2400" lang="en-US" err="1" smtClean="0"/>
              <a:t>upregulation</a:t>
            </a:r>
            <a:endParaRPr dirty="0" sz="2400" lang="en-US" smtClean="0"/>
          </a:p>
          <a:p>
            <a:r>
              <a:rPr dirty="0" sz="2800" lang="en-US" smtClean="0"/>
              <a:t>Receptors are found on both sides of the cell membrane</a:t>
            </a:r>
            <a:endParaRPr dirty="0" sz="240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Cell surface receptors</a:t>
            </a:r>
            <a:endParaRPr dirty="0" lang="en-US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10137"/>
          </a:xfrm>
        </p:spPr>
        <p:txBody>
          <a:bodyPr/>
          <a:p>
            <a:r>
              <a:rPr dirty="0" lang="en-US" smtClean="0"/>
              <a:t>Are associated with </a:t>
            </a:r>
            <a:r>
              <a:rPr b="1" dirty="0" lang="en-US" err="1" smtClean="0"/>
              <a:t>impermeant</a:t>
            </a:r>
            <a:r>
              <a:rPr dirty="0" lang="en-US" smtClean="0"/>
              <a:t> signal molecules</a:t>
            </a:r>
          </a:p>
          <a:p>
            <a:r>
              <a:rPr dirty="0" lang="en-US" smtClean="0"/>
              <a:t>Are </a:t>
            </a:r>
            <a:r>
              <a:rPr b="1" dirty="0" lang="en-US" smtClean="0"/>
              <a:t>membrane spanning </a:t>
            </a:r>
            <a:r>
              <a:rPr dirty="0" lang="en-US" smtClean="0"/>
              <a:t>proteins with components both outside and inside the cell surface.</a:t>
            </a:r>
          </a:p>
          <a:p>
            <a:r>
              <a:rPr dirty="0" lang="en-US" smtClean="0"/>
              <a:t>Functional structure</a:t>
            </a:r>
          </a:p>
          <a:p>
            <a:pPr lvl="1"/>
            <a:r>
              <a:rPr dirty="0" lang="en-US" smtClean="0"/>
              <a:t>Extracellular domain – signal binding site</a:t>
            </a:r>
          </a:p>
          <a:p>
            <a:pPr lvl="1"/>
            <a:r>
              <a:rPr dirty="0" lang="en-US" smtClean="0"/>
              <a:t>Intracellular domain – </a:t>
            </a:r>
            <a:r>
              <a:rPr dirty="0" sz="2400" lang="en-US" smtClean="0"/>
              <a:t>activates intracellular </a:t>
            </a:r>
            <a:r>
              <a:rPr dirty="0" sz="2400" lang="en-US" err="1" smtClean="0"/>
              <a:t>signalling</a:t>
            </a:r>
            <a:r>
              <a:rPr dirty="0" sz="2400" lang="en-US" smtClean="0"/>
              <a:t> cascades</a:t>
            </a:r>
          </a:p>
          <a:p>
            <a:endParaRPr dirty="0"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Digestion &amp; Absorption</dc:title>
  <dc:creator>Chadi S. Cortas</dc:creator>
  <cp:lastModifiedBy>admin</cp:lastModifiedBy>
  <dcterms:created xsi:type="dcterms:W3CDTF">2005-03-07T09:54:46Z</dcterms:created>
  <dcterms:modified xsi:type="dcterms:W3CDTF">2020-10-19T05:30:46Z</dcterms:modified>
</cp:coreProperties>
</file>