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6" r:id="rId5"/>
    <p:sldId id="267" r:id="rId6"/>
    <p:sldId id="268" r:id="rId7"/>
    <p:sldId id="269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E237C-3A7D-4AB6-86C2-5CBA24BF5F7A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10524-9D51-4B42-8A5F-923B9B886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4CAE1-A913-44DF-9C35-23D54AA826E5}" type="slidenum">
              <a:rPr lang="en-GB" smtClean="0"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6003AC5-5593-45B1-9A98-761B4724607E}" type="datetime1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israel </a:t>
            </a:r>
            <a:endParaRPr lang="en-GB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GB" smtClean="0"/>
              <a:t>KMTC/QP-07/COL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6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9" t="4107" r="25972" b="18563"/>
          <a:stretch/>
        </p:blipFill>
        <p:spPr>
          <a:xfrm>
            <a:off x="5082989" y="220128"/>
            <a:ext cx="2026023" cy="23577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312" y="3093249"/>
            <a:ext cx="11461376" cy="1173947"/>
          </a:xfrm>
        </p:spPr>
        <p:txBody>
          <a:bodyPr anchor="b">
            <a:normAutofit/>
          </a:bodyPr>
          <a:lstStyle>
            <a:lvl1pPr algn="ctr">
              <a:defRPr sz="44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Event Tittle:....................................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9065" y="4527601"/>
            <a:ext cx="10573871" cy="950023"/>
          </a:xfrm>
        </p:spPr>
        <p:txBody>
          <a:bodyPr/>
          <a:lstStyle>
            <a:lvl1pPr marL="0" indent="0" algn="ctr">
              <a:buNone/>
              <a:defRPr sz="24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Presenter:.............................................. Date:............................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0" t="82874" r="11012" b="8785"/>
          <a:stretch/>
        </p:blipFill>
        <p:spPr>
          <a:xfrm>
            <a:off x="2918799" y="2608307"/>
            <a:ext cx="6354403" cy="48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1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0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7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2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0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2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1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176" y="6244799"/>
            <a:ext cx="576974" cy="5728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1B42-932C-462D-AAA2-A9BF718A8DD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77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966C6-AA80-46A5-8A9A-0D1AFAB1DC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196788" y="6033995"/>
            <a:ext cx="8789894" cy="507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MEDICAL TRAINING COLLEGE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639982" y="6506046"/>
            <a:ext cx="2243667" cy="3264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 9001:2015 Certified by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4038600" y="6408732"/>
            <a:ext cx="2768599" cy="515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 smtClean="0"/>
              <a:t>Training for Better Health</a:t>
            </a:r>
            <a:r>
              <a:rPr lang="en-US" sz="1800" i="1" baseline="0" dirty="0" smtClean="0"/>
              <a:t> </a:t>
            </a:r>
            <a:endParaRPr lang="en-US" sz="180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0" r="23578" b="15789"/>
          <a:stretch/>
        </p:blipFill>
        <p:spPr>
          <a:xfrm>
            <a:off x="79667" y="5700777"/>
            <a:ext cx="930551" cy="10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37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10384"/>
            <a:ext cx="8064874" cy="654003"/>
          </a:xfrm>
        </p:spPr>
        <p:txBody>
          <a:bodyPr>
            <a:normAutofit fontScale="90000"/>
          </a:bodyPr>
          <a:lstStyle/>
          <a:p>
            <a:pPr indent="342900" algn="r" fontAlgn="base">
              <a:spcAft>
                <a:spcPct val="0"/>
              </a:spcAft>
            </a:pPr>
            <a:r>
              <a:rPr lang="en-US" sz="2025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025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n-US" sz="2025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KMTC/QP-07/COL</a:t>
            </a:r>
            <a:r>
              <a:rPr lang="en-US" sz="2025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025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96389" y="1058091"/>
            <a:ext cx="11207931" cy="5604542"/>
          </a:xfr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07406" algn="l"/>
              </a:tabLst>
            </a:pP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KENYA MEDICAL TRAINING COLLEGE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MAKINDU CAMPUS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07406" algn="l"/>
              </a:tabLst>
            </a:pPr>
            <a:r>
              <a:rPr lang="en-US" sz="4400" b="1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DIPLOMA KRCHN</a:t>
            </a:r>
            <a:endParaRPr lang="en-US" sz="4400" b="1" cap="non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07406" algn="l"/>
              </a:tabLst>
            </a:pP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FACULTY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07406" algn="l"/>
              </a:tabLst>
            </a:pPr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Mutiso Raphael </a:t>
            </a:r>
            <a:r>
              <a:rPr lang="en-US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Mr.)</a:t>
            </a: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BScN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107406" algn="l"/>
              </a:tabLst>
            </a:pPr>
            <a:r>
              <a:rPr lang="en-US" sz="4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rmutiso@kmtc.ac.ke</a:t>
            </a:r>
            <a:endParaRPr lang="en-GB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israel </a:t>
            </a:r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667000" y="852714"/>
            <a:ext cx="761594" cy="35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584" tIns="114264" rIns="68580" bIns="2856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667001" y="1172530"/>
            <a:ext cx="138564" cy="39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114264" rIns="68580" bIns="28566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tabLst>
                <a:tab pos="2107406" algn="l"/>
              </a:tabLst>
            </a:pPr>
            <a:r>
              <a:rPr lang="en-GB" sz="600" dirty="0">
                <a:latin typeface="Arial" pitchFamily="34" charset="0"/>
                <a:cs typeface="Arial" pitchFamily="34" charset="0"/>
              </a:rPr>
              <a:t/>
            </a:r>
            <a:br>
              <a:rPr lang="en-GB" sz="600" dirty="0">
                <a:latin typeface="Arial" pitchFamily="34" charset="0"/>
                <a:cs typeface="Arial" pitchFamily="34" charset="0"/>
              </a:rPr>
            </a:br>
            <a:endParaRPr lang="en-US" sz="1050" b="1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9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Brunner and </a:t>
            </a:r>
            <a:r>
              <a:rPr lang="en-GB" dirty="0" err="1" smtClean="0"/>
              <a:t>suddarth</a:t>
            </a:r>
            <a:r>
              <a:rPr lang="en-GB" dirty="0" smtClean="0"/>
              <a:t> </a:t>
            </a:r>
            <a:r>
              <a:rPr lang="en-US" dirty="0" smtClean="0"/>
              <a:t>Med </a:t>
            </a:r>
            <a:r>
              <a:rPr lang="en-US" dirty="0" err="1" smtClean="0"/>
              <a:t>surg</a:t>
            </a:r>
            <a:r>
              <a:rPr lang="en-US" dirty="0" smtClean="0"/>
              <a:t> </a:t>
            </a:r>
            <a:r>
              <a:rPr lang="en-US" dirty="0" smtClean="0"/>
              <a:t>book</a:t>
            </a:r>
          </a:p>
          <a:p>
            <a:pPr marL="0" indent="0">
              <a:buNone/>
            </a:pP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israel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n-US" sz="66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neurological nursing</a:t>
            </a:r>
            <a:endParaRPr lang="en-US" sz="48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Course outline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07406" algn="l"/>
              </a:tabLst>
            </a:pPr>
            <a:endParaRPr lang="en-GB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07406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hours 20 </a:t>
            </a:r>
            <a:r>
              <a:rPr lang="en-US" dirty="0" err="1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hrs</a:t>
            </a:r>
            <a:endParaRPr lang="en-US" dirty="0" smtClean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07406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(NUN3102)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5815" y="328246"/>
            <a:ext cx="11207262" cy="6166339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/>
              <a:t>MODULE COMPETENCE </a:t>
            </a:r>
            <a:endParaRPr lang="en-US" sz="3600" dirty="0" smtClean="0"/>
          </a:p>
          <a:p>
            <a:r>
              <a:rPr lang="en-US" sz="3600" dirty="0" smtClean="0"/>
              <a:t>This </a:t>
            </a:r>
            <a:r>
              <a:rPr lang="en-US" sz="3600" dirty="0"/>
              <a:t>module is designed to </a:t>
            </a:r>
            <a:r>
              <a:rPr lang="en-US" sz="3600" dirty="0" smtClean="0"/>
              <a:t>enable </a:t>
            </a:r>
            <a:r>
              <a:rPr lang="en-US" sz="3600" dirty="0"/>
              <a:t>the Lanner </a:t>
            </a:r>
            <a:r>
              <a:rPr lang="en-US" sz="3600" dirty="0" smtClean="0"/>
              <a:t>apply knowledge, skills and attitude to promote health, prevent illness, manage and rehabilitate patients suffering from med/</a:t>
            </a:r>
            <a:r>
              <a:rPr lang="en-US" sz="3600" dirty="0" err="1" smtClean="0"/>
              <a:t>surg</a:t>
            </a:r>
            <a:r>
              <a:rPr lang="en-US" sz="3600" dirty="0" smtClean="0"/>
              <a:t> conditions  </a:t>
            </a:r>
            <a:endParaRPr lang="en-US" sz="3600" dirty="0"/>
          </a:p>
          <a:p>
            <a:r>
              <a:rPr lang="en-US" sz="3600" b="1" dirty="0" smtClean="0"/>
              <a:t>LEARNING OUTCOMES (OBJECTIVES)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By </a:t>
            </a:r>
            <a:r>
              <a:rPr lang="en-US" sz="3600" dirty="0"/>
              <a:t>the end of the modules the learners should be able to: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Assess patient </a:t>
            </a:r>
            <a:r>
              <a:rPr lang="en-US" sz="3600" dirty="0"/>
              <a:t>with neurological  conditions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Manage patients </a:t>
            </a:r>
            <a:r>
              <a:rPr lang="en-US" sz="3600" dirty="0"/>
              <a:t>with acute neurological  conditions</a:t>
            </a:r>
          </a:p>
          <a:p>
            <a:pPr marL="0" lvl="0" indent="0">
              <a:buNone/>
            </a:pPr>
            <a:r>
              <a:rPr lang="en-US" sz="3600" dirty="0" smtClean="0"/>
              <a:t>Using the nursing process</a:t>
            </a:r>
          </a:p>
          <a:p>
            <a:pPr marL="0" lvl="0" indent="0">
              <a:buNone/>
            </a:pPr>
            <a:r>
              <a:rPr lang="en-US" sz="3600" dirty="0" smtClean="0"/>
              <a:t>3	Manage patents with chronic with neurological  conditions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80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Module unites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800" dirty="0"/>
              <a:t> neurological </a:t>
            </a:r>
            <a:r>
              <a:rPr lang="en-US" sz="4800" dirty="0" smtClean="0"/>
              <a:t>Assess -			4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800" dirty="0" smtClean="0"/>
              <a:t>acute </a:t>
            </a:r>
            <a:r>
              <a:rPr lang="en-US" sz="4800" dirty="0"/>
              <a:t>neurological  </a:t>
            </a:r>
            <a:r>
              <a:rPr lang="en-US" sz="4800" dirty="0" smtClean="0"/>
              <a:t>conditions		8</a:t>
            </a:r>
            <a:endParaRPr lang="en-US" sz="4800" dirty="0"/>
          </a:p>
          <a:p>
            <a:pPr marL="0" lvl="0" indent="0">
              <a:buNone/>
            </a:pPr>
            <a:r>
              <a:rPr lang="en-US" sz="4800" dirty="0" smtClean="0"/>
              <a:t>3</a:t>
            </a:r>
            <a:r>
              <a:rPr lang="en-US" sz="4800" dirty="0"/>
              <a:t>	</a:t>
            </a:r>
            <a:r>
              <a:rPr lang="en-US" sz="4800" dirty="0" smtClean="0"/>
              <a:t>chronic neurological  conditions	8</a:t>
            </a:r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4206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NEUROLOGICAL ASSESS -			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History taking</a:t>
            </a:r>
          </a:p>
          <a:p>
            <a:r>
              <a:rPr lang="en-US" sz="4800" dirty="0" smtClean="0"/>
              <a:t>Physical examination (mental status/ levels of consciousness, Glasgow coma scale, APU, </a:t>
            </a:r>
            <a:r>
              <a:rPr lang="en-US" sz="4800" dirty="0" smtClean="0"/>
              <a:t>ACDU-</a:t>
            </a:r>
            <a:r>
              <a:rPr lang="en-US" sz="4800" dirty="0" err="1" smtClean="0"/>
              <a:t>alart</a:t>
            </a:r>
            <a:r>
              <a:rPr lang="en-US" sz="4800" dirty="0" smtClean="0"/>
              <a:t> </a:t>
            </a:r>
            <a:r>
              <a:rPr lang="en-US" sz="4800" dirty="0" smtClean="0"/>
              <a:t>and oriented confused drowsy and unresponsive, cranial nerves and peripheral nerves examination, reflexes, coordination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705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230"/>
          </a:xfrm>
        </p:spPr>
        <p:txBody>
          <a:bodyPr/>
          <a:lstStyle/>
          <a:p>
            <a:r>
              <a:rPr lang="en-US" b="1" dirty="0" smtClean="0"/>
              <a:t>Acute Neurological  Conditions		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1446663"/>
            <a:ext cx="10862481" cy="4730300"/>
          </a:xfrm>
        </p:spPr>
        <p:txBody>
          <a:bodyPr>
            <a:normAutofit lnSpcReduction="10000"/>
          </a:bodyPr>
          <a:lstStyle/>
          <a:p>
            <a:r>
              <a:rPr lang="en-US" sz="4800" b="1" dirty="0" smtClean="0">
                <a:latin typeface="+mj-lt"/>
              </a:rPr>
              <a:t>Vascular disorders </a:t>
            </a:r>
            <a:r>
              <a:rPr lang="en-US" sz="4800" dirty="0" smtClean="0">
                <a:latin typeface="+mj-lt"/>
              </a:rPr>
              <a:t>-transient ischemic attack, cerebrovascular accident, aneurysms</a:t>
            </a:r>
          </a:p>
          <a:p>
            <a:pPr>
              <a:buNone/>
            </a:pPr>
            <a:r>
              <a:rPr lang="en-US" sz="4800" b="1" dirty="0" smtClean="0">
                <a:latin typeface="+mj-lt"/>
              </a:rPr>
              <a:t>Infections</a:t>
            </a:r>
            <a:r>
              <a:rPr lang="en-US" sz="4800" dirty="0" smtClean="0">
                <a:latin typeface="+mj-lt"/>
              </a:rPr>
              <a:t> – meningitis, Encephalitis, Brain abscess, head injury, spinal injuries (paraplegia, </a:t>
            </a:r>
            <a:r>
              <a:rPr lang="en-US" sz="4800" dirty="0" err="1" smtClean="0">
                <a:latin typeface="+mj-lt"/>
              </a:rPr>
              <a:t>emiplegia</a:t>
            </a:r>
            <a:r>
              <a:rPr lang="en-US" sz="4800" dirty="0" smtClean="0">
                <a:latin typeface="+mj-lt"/>
              </a:rPr>
              <a:t>, quadriplegia)</a:t>
            </a:r>
          </a:p>
          <a:p>
            <a:pPr>
              <a:buNone/>
            </a:pPr>
            <a:r>
              <a:rPr lang="en-US" sz="4800" b="1" dirty="0" smtClean="0">
                <a:latin typeface="+mj-lt"/>
              </a:rPr>
              <a:t>spinal disc problems</a:t>
            </a:r>
          </a:p>
          <a:p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297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Chronic Neurological  Conditions	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800" b="1" dirty="0" smtClean="0">
                <a:latin typeface="+mj-lt"/>
              </a:rPr>
              <a:t>Tumors</a:t>
            </a:r>
            <a:r>
              <a:rPr lang="en-US" sz="4800" dirty="0" smtClean="0">
                <a:latin typeface="+mj-lt"/>
              </a:rPr>
              <a:t> -space occupying lesion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800" b="1" dirty="0" smtClean="0">
                <a:latin typeface="+mj-lt"/>
              </a:rPr>
              <a:t>Degenerative Disorders –</a:t>
            </a:r>
            <a:r>
              <a:rPr lang="en-US" sz="4800" dirty="0" smtClean="0">
                <a:latin typeface="+mj-lt"/>
              </a:rPr>
              <a:t> dementia, </a:t>
            </a:r>
            <a:r>
              <a:rPr lang="en-US" sz="4800" dirty="0" err="1">
                <a:latin typeface="+mj-lt"/>
              </a:rPr>
              <a:t>Alzheimers</a:t>
            </a:r>
            <a:r>
              <a:rPr lang="en-US" sz="4800" dirty="0">
                <a:latin typeface="+mj-lt"/>
              </a:rPr>
              <a:t> </a:t>
            </a:r>
            <a:r>
              <a:rPr lang="en-US" sz="4800" dirty="0" smtClean="0">
                <a:latin typeface="+mj-lt"/>
              </a:rPr>
              <a:t>Disease, amyotrophic lateral  sclerosis, </a:t>
            </a:r>
            <a:r>
              <a:rPr lang="en-US" sz="4800" dirty="0" err="1" smtClean="0">
                <a:latin typeface="+mj-lt"/>
              </a:rPr>
              <a:t>Parkinsons</a:t>
            </a:r>
            <a:r>
              <a:rPr lang="en-US" sz="4800" dirty="0" smtClean="0">
                <a:latin typeface="+mj-lt"/>
              </a:rPr>
              <a:t> Disease, </a:t>
            </a:r>
            <a:r>
              <a:rPr lang="en-US" sz="4800" dirty="0" err="1" smtClean="0">
                <a:latin typeface="+mj-lt"/>
              </a:rPr>
              <a:t>Huntingtons</a:t>
            </a:r>
            <a:r>
              <a:rPr lang="en-US" sz="4800" dirty="0" smtClean="0">
                <a:latin typeface="+mj-lt"/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800" b="1" dirty="0" smtClean="0">
                <a:latin typeface="+mj-lt"/>
              </a:rPr>
              <a:t>autoimmune Disorders, </a:t>
            </a:r>
            <a:r>
              <a:rPr lang="en-US" sz="4800" dirty="0">
                <a:latin typeface="+mj-lt"/>
              </a:rPr>
              <a:t>Multiple </a:t>
            </a:r>
            <a:r>
              <a:rPr lang="en-US" sz="4800" dirty="0" smtClean="0">
                <a:latin typeface="+mj-lt"/>
              </a:rPr>
              <a:t>sclerosis, Myasthenia Gravis, </a:t>
            </a:r>
            <a:r>
              <a:rPr lang="en-US" sz="4800" dirty="0" err="1" smtClean="0">
                <a:latin typeface="+mj-lt"/>
              </a:rPr>
              <a:t>Gullian</a:t>
            </a:r>
            <a:r>
              <a:rPr lang="en-US" sz="4800" dirty="0" smtClean="0">
                <a:latin typeface="+mj-lt"/>
              </a:rPr>
              <a:t> </a:t>
            </a:r>
            <a:r>
              <a:rPr lang="en-US" sz="4800" dirty="0">
                <a:latin typeface="+mj-lt"/>
              </a:rPr>
              <a:t>barre </a:t>
            </a:r>
            <a:r>
              <a:rPr lang="en-US" sz="4800" dirty="0" smtClean="0">
                <a:latin typeface="+mj-lt"/>
              </a:rPr>
              <a:t>syndrome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800" b="1" dirty="0" err="1" smtClean="0">
                <a:latin typeface="+mj-lt"/>
              </a:rPr>
              <a:t>Pheripheral</a:t>
            </a:r>
            <a:r>
              <a:rPr lang="en-US" sz="4800" b="1" dirty="0">
                <a:latin typeface="+mj-lt"/>
              </a:rPr>
              <a:t> </a:t>
            </a:r>
            <a:r>
              <a:rPr lang="en-US" sz="4800" b="1" dirty="0" err="1" smtClean="0">
                <a:latin typeface="+mj-lt"/>
              </a:rPr>
              <a:t>nervers</a:t>
            </a:r>
            <a:r>
              <a:rPr lang="en-US" sz="4800" b="1" dirty="0" smtClean="0">
                <a:latin typeface="+mj-lt"/>
              </a:rPr>
              <a:t> system- </a:t>
            </a:r>
            <a:r>
              <a:rPr lang="en-US" sz="4800" dirty="0" smtClean="0">
                <a:latin typeface="+mj-lt"/>
              </a:rPr>
              <a:t>bells palsy, cerebral palsy, poliomyelitis, muscular dystrophy, seizures disorder </a:t>
            </a:r>
            <a:endParaRPr lang="en-US" sz="4800" dirty="0">
              <a:latin typeface="+mj-lt"/>
            </a:endParaRPr>
          </a:p>
          <a:p>
            <a:pPr marL="742950" indent="-742950">
              <a:buFont typeface="+mj-lt"/>
              <a:buAutoNum type="arabicPeriod"/>
            </a:pPr>
            <a:endParaRPr lang="en-US" sz="4800" b="1" dirty="0">
              <a:latin typeface="+mj-lt"/>
            </a:endParaRPr>
          </a:p>
          <a:p>
            <a:pPr marL="742950" indent="-742950">
              <a:buFont typeface="+mj-lt"/>
              <a:buAutoNum type="arabicPeriod"/>
            </a:pP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761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 of teaching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45474"/>
            <a:ext cx="10644051" cy="5421086"/>
          </a:xfrm>
        </p:spPr>
        <p:txBody>
          <a:bodyPr>
            <a:normAutofit/>
          </a:bodyPr>
          <a:lstStyle/>
          <a:p>
            <a:r>
              <a:rPr lang="en-US" sz="3200" b="1" dirty="0"/>
              <a:t>Lecture </a:t>
            </a:r>
          </a:p>
          <a:p>
            <a:r>
              <a:rPr lang="en-US" sz="3200" b="1" dirty="0"/>
              <a:t>Demonstrations</a:t>
            </a:r>
          </a:p>
          <a:p>
            <a:r>
              <a:rPr lang="en-US" sz="3200" b="1" dirty="0" smtClean="0"/>
              <a:t>Group/class </a:t>
            </a:r>
            <a:r>
              <a:rPr lang="en-US" sz="3200" b="1" dirty="0"/>
              <a:t>Discussion </a:t>
            </a:r>
          </a:p>
          <a:p>
            <a:r>
              <a:rPr lang="en-US" sz="3200" b="1" dirty="0"/>
              <a:t>Assignments/take –away </a:t>
            </a:r>
          </a:p>
          <a:p>
            <a:r>
              <a:rPr lang="en-US" sz="3200" b="1" dirty="0"/>
              <a:t>Individual </a:t>
            </a:r>
            <a:r>
              <a:rPr lang="en-US" sz="3200" b="1" dirty="0" smtClean="0"/>
              <a:t>study</a:t>
            </a:r>
          </a:p>
          <a:p>
            <a:r>
              <a:rPr lang="en-US" sz="3200" b="1" dirty="0" smtClean="0"/>
              <a:t>Brainstorm </a:t>
            </a:r>
            <a:endParaRPr lang="en-US" sz="3200" b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960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 of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Formative </a:t>
            </a:r>
          </a:p>
          <a:p>
            <a:pPr lvl="1"/>
            <a:r>
              <a:rPr lang="en-US" sz="3600" dirty="0"/>
              <a:t>RATs, </a:t>
            </a:r>
            <a:r>
              <a:rPr lang="en-US" sz="3600" dirty="0" smtClean="0"/>
              <a:t>CATs</a:t>
            </a:r>
            <a:endParaRPr lang="en-US" sz="3600" dirty="0"/>
          </a:p>
          <a:p>
            <a:pPr lvl="2"/>
            <a:r>
              <a:rPr lang="en-US" sz="3200" dirty="0"/>
              <a:t>3</a:t>
            </a:r>
            <a:r>
              <a:rPr lang="en-US" sz="3200" dirty="0" smtClean="0"/>
              <a:t>0</a:t>
            </a:r>
            <a:r>
              <a:rPr lang="en-US" sz="3200" dirty="0"/>
              <a:t>%</a:t>
            </a:r>
          </a:p>
          <a:p>
            <a:r>
              <a:rPr lang="en-US" sz="4000" dirty="0"/>
              <a:t>Summative </a:t>
            </a:r>
          </a:p>
          <a:p>
            <a:pPr lvl="1"/>
            <a:r>
              <a:rPr lang="en-US" sz="3600" dirty="0"/>
              <a:t>End of semester Exam </a:t>
            </a:r>
          </a:p>
          <a:p>
            <a:pPr lvl="2"/>
            <a:r>
              <a:rPr lang="en-US" sz="3200" dirty="0" smtClean="0"/>
              <a:t>70</a:t>
            </a:r>
            <a:r>
              <a:rPr lang="en-US" sz="3200" dirty="0"/>
              <a:t>%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mtc 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P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mtc 2020" id="{C1BF6F3B-B7B2-4D41-ABA2-6F2DF3396B58}" vid="{8C5FF7EC-77BE-4ABC-A21C-B4046849A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kmtc 2020</Template>
  <TotalTime>208</TotalTime>
  <Words>309</Words>
  <Application>Microsoft Office PowerPoint</Application>
  <PresentationFormat>Widescreen</PresentationFormat>
  <Paragraphs>59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Arial Unicode MS</vt:lpstr>
      <vt:lpstr>Calibri</vt:lpstr>
      <vt:lpstr>Times New Roman</vt:lpstr>
      <vt:lpstr>Verdana</vt:lpstr>
      <vt:lpstr>kmtc 2020</vt:lpstr>
      <vt:lpstr> KMTC/QP-07/COL </vt:lpstr>
      <vt:lpstr> neurological nursing</vt:lpstr>
      <vt:lpstr>PowerPoint Presentation</vt:lpstr>
      <vt:lpstr>Module unites</vt:lpstr>
      <vt:lpstr>NEUROLOGICAL ASSESS -   4</vt:lpstr>
      <vt:lpstr>Acute Neurological  Conditions  8</vt:lpstr>
      <vt:lpstr>Chronic Neurological  Conditions 8</vt:lpstr>
      <vt:lpstr>Mode of teaching </vt:lpstr>
      <vt:lpstr>Mode of evaluation 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KMTC/QP-07/COL</dc:title>
  <dc:creator>Mutiso</dc:creator>
  <cp:lastModifiedBy>Mutiso</cp:lastModifiedBy>
  <cp:revision>25</cp:revision>
  <dcterms:created xsi:type="dcterms:W3CDTF">2017-06-05T09:18:43Z</dcterms:created>
  <dcterms:modified xsi:type="dcterms:W3CDTF">2021-09-28T13:48:11Z</dcterms:modified>
</cp:coreProperties>
</file>