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9"/>
  </p:notesMasterIdLst>
  <p:sldIdLst>
    <p:sldId id="347" r:id="rId2"/>
    <p:sldId id="348" r:id="rId3"/>
    <p:sldId id="256" r:id="rId4"/>
    <p:sldId id="354" r:id="rId5"/>
    <p:sldId id="385" r:id="rId6"/>
    <p:sldId id="332" r:id="rId7"/>
    <p:sldId id="384" r:id="rId8"/>
    <p:sldId id="361" r:id="rId9"/>
    <p:sldId id="383" r:id="rId10"/>
    <p:sldId id="357" r:id="rId11"/>
    <p:sldId id="358" r:id="rId12"/>
    <p:sldId id="388" r:id="rId13"/>
    <p:sldId id="360" r:id="rId14"/>
    <p:sldId id="362" r:id="rId15"/>
    <p:sldId id="363" r:id="rId16"/>
    <p:sldId id="392" r:id="rId17"/>
    <p:sldId id="393" r:id="rId18"/>
    <p:sldId id="364" r:id="rId19"/>
    <p:sldId id="366" r:id="rId20"/>
    <p:sldId id="257" r:id="rId21"/>
    <p:sldId id="386" r:id="rId22"/>
    <p:sldId id="387" r:id="rId23"/>
    <p:sldId id="266" r:id="rId24"/>
    <p:sldId id="258" r:id="rId25"/>
    <p:sldId id="390" r:id="rId26"/>
    <p:sldId id="391" r:id="rId27"/>
    <p:sldId id="259" r:id="rId28"/>
    <p:sldId id="260" r:id="rId29"/>
    <p:sldId id="261" r:id="rId30"/>
    <p:sldId id="262" r:id="rId31"/>
    <p:sldId id="263" r:id="rId32"/>
    <p:sldId id="267" r:id="rId33"/>
    <p:sldId id="264" r:id="rId34"/>
    <p:sldId id="268" r:id="rId35"/>
    <p:sldId id="265" r:id="rId36"/>
    <p:sldId id="270" r:id="rId37"/>
    <p:sldId id="269" r:id="rId38"/>
    <p:sldId id="271" r:id="rId39"/>
    <p:sldId id="355" r:id="rId40"/>
    <p:sldId id="356" r:id="rId41"/>
    <p:sldId id="378" r:id="rId42"/>
    <p:sldId id="379" r:id="rId43"/>
    <p:sldId id="370" r:id="rId44"/>
    <p:sldId id="371" r:id="rId45"/>
    <p:sldId id="372" r:id="rId46"/>
    <p:sldId id="373" r:id="rId47"/>
    <p:sldId id="382" r:id="rId48"/>
    <p:sldId id="381" r:id="rId49"/>
    <p:sldId id="374" r:id="rId50"/>
    <p:sldId id="375" r:id="rId51"/>
    <p:sldId id="376" r:id="rId52"/>
    <p:sldId id="377" r:id="rId53"/>
    <p:sldId id="380" r:id="rId54"/>
    <p:sldId id="272" r:id="rId55"/>
    <p:sldId id="352" r:id="rId56"/>
    <p:sldId id="353" r:id="rId57"/>
    <p:sldId id="36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p:cViewPr varScale="1">
        <p:scale>
          <a:sx n="65" d="100"/>
          <a:sy n="65" d="100"/>
        </p:scale>
        <p:origin x="702" y="66"/>
      </p:cViewPr>
      <p:guideLst>
        <p:guide orient="horz" pos="2160"/>
        <p:guide pos="3840"/>
      </p:guideLst>
    </p:cSldViewPr>
  </p:slideViewPr>
  <p:notesTextViewPr>
    <p:cViewPr>
      <p:scale>
        <a:sx n="3" d="2"/>
        <a:sy n="3" d="2"/>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BF03E-03C7-4F06-B25C-AB2BB9870DE4}" type="datetimeFigureOut">
              <a:rPr lang="en-GB" smtClean="0"/>
              <a:t>06/12/2021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B6140-8568-4324-A6D2-25606AC4A792}" type="slidenum">
              <a:rPr lang="en-GB" smtClean="0"/>
              <a:t>‹#›</a:t>
            </a:fld>
            <a:endParaRPr lang="en-GB"/>
          </a:p>
        </p:txBody>
      </p:sp>
    </p:spTree>
    <p:extLst>
      <p:ext uri="{BB962C8B-B14F-4D97-AF65-F5344CB8AC3E}">
        <p14:creationId xmlns:p14="http://schemas.microsoft.com/office/powerpoint/2010/main" val="388671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34CAE1-A913-44DF-9C35-23D54AA826E5}" type="slidenum">
              <a:rPr lang="en-GB" smtClean="0"/>
              <a:t>1</a:t>
            </a:fld>
            <a:endParaRPr lang="en-GB"/>
          </a:p>
        </p:txBody>
      </p:sp>
      <p:sp>
        <p:nvSpPr>
          <p:cNvPr id="5" name="Date Placeholder 4"/>
          <p:cNvSpPr>
            <a:spLocks noGrp="1"/>
          </p:cNvSpPr>
          <p:nvPr>
            <p:ph type="dt" idx="11"/>
          </p:nvPr>
        </p:nvSpPr>
        <p:spPr/>
        <p:txBody>
          <a:bodyPr/>
          <a:lstStyle/>
          <a:p>
            <a:fld id="{56003AC5-5593-45B1-9A98-761B4724607E}" type="datetime1">
              <a:rPr lang="en-GB" smtClean="0"/>
              <a:t>06/12/2021</a:t>
            </a:fld>
            <a:endParaRPr lang="en-GB"/>
          </a:p>
        </p:txBody>
      </p:sp>
      <p:sp>
        <p:nvSpPr>
          <p:cNvPr id="6" name="Footer Placeholder 5"/>
          <p:cNvSpPr>
            <a:spLocks noGrp="1"/>
          </p:cNvSpPr>
          <p:nvPr>
            <p:ph type="ftr" sz="quarter" idx="12"/>
          </p:nvPr>
        </p:nvSpPr>
        <p:spPr/>
        <p:txBody>
          <a:bodyPr/>
          <a:lstStyle/>
          <a:p>
            <a:r>
              <a:rPr lang="en-GB"/>
              <a:t>israel </a:t>
            </a:r>
          </a:p>
        </p:txBody>
      </p:sp>
      <p:sp>
        <p:nvSpPr>
          <p:cNvPr id="7" name="Header Placeholder 6"/>
          <p:cNvSpPr>
            <a:spLocks noGrp="1"/>
          </p:cNvSpPr>
          <p:nvPr>
            <p:ph type="hdr" sz="quarter" idx="13"/>
          </p:nvPr>
        </p:nvSpPr>
        <p:spPr/>
        <p:txBody>
          <a:bodyPr/>
          <a:lstStyle/>
          <a:p>
            <a:r>
              <a:rPr lang="en-GB"/>
              <a:t>KMTC/QP-07/COL</a:t>
            </a:r>
          </a:p>
        </p:txBody>
      </p:sp>
    </p:spTree>
    <p:extLst>
      <p:ext uri="{BB962C8B-B14F-4D97-AF65-F5344CB8AC3E}">
        <p14:creationId xmlns:p14="http://schemas.microsoft.com/office/powerpoint/2010/main" val="328167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3DEB1-4301-4737-B046-3D1E42778553}" type="slidenum">
              <a:rPr lang="en-US" altLang="en-US"/>
              <a:pPr/>
              <a:t>19</a:t>
            </a:fld>
            <a:endParaRPr lang="en-US" altLang="en-US"/>
          </a:p>
        </p:txBody>
      </p:sp>
      <p:sp>
        <p:nvSpPr>
          <p:cNvPr id="392194" name="Rectangle 2"/>
          <p:cNvSpPr>
            <a:spLocks noGrp="1" noRot="1" noChangeAspect="1" noChangeArrowheads="1" noTextEdit="1"/>
          </p:cNvSpPr>
          <p:nvPr>
            <p:ph type="sldImg"/>
          </p:nvPr>
        </p:nvSpPr>
        <p:spPr>
          <a:xfrm>
            <a:off x="685800" y="1143000"/>
            <a:ext cx="5486400" cy="3086100"/>
          </a:xfrm>
          <a:ln/>
        </p:spPr>
      </p:sp>
      <p:sp>
        <p:nvSpPr>
          <p:cNvPr id="392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804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1AA567E5-3DB4-45F4-AAA2-0A7B47E503E4}"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A3B4-C649-4B6B-9F88-18469FD08BB1}" type="slidenum">
              <a:rPr lang="en-GB" smtClean="0"/>
              <a:t>‹#›</a:t>
            </a:fld>
            <a:endParaRPr lang="en-GB"/>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303578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567E5-3DB4-45F4-AAA2-0A7B47E503E4}"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384777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567E5-3DB4-45F4-AAA2-0A7B47E503E4}"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314716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1FD4E2-3AC0-44C3-AA93-886B60123098}" type="slidenum">
              <a:rPr lang="en-US" altLang="en-US"/>
              <a:pPr/>
              <a:t>‹#›</a:t>
            </a:fld>
            <a:endParaRPr lang="en-US" altLang="en-US"/>
          </a:p>
        </p:txBody>
      </p:sp>
    </p:spTree>
    <p:extLst>
      <p:ext uri="{BB962C8B-B14F-4D97-AF65-F5344CB8AC3E}">
        <p14:creationId xmlns:p14="http://schemas.microsoft.com/office/powerpoint/2010/main" val="47668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0469A7-E846-4B8B-B3F9-BEC9073D4A54}" type="slidenum">
              <a:rPr lang="en-US" altLang="en-US"/>
              <a:pPr/>
              <a:t>‹#›</a:t>
            </a:fld>
            <a:endParaRPr lang="en-US" altLang="en-US"/>
          </a:p>
        </p:txBody>
      </p:sp>
    </p:spTree>
    <p:extLst>
      <p:ext uri="{BB962C8B-B14F-4D97-AF65-F5344CB8AC3E}">
        <p14:creationId xmlns:p14="http://schemas.microsoft.com/office/powerpoint/2010/main" val="274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567E5-3DB4-45F4-AAA2-0A7B47E503E4}"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394138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A567E5-3DB4-45F4-AAA2-0A7B47E503E4}"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165028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567E5-3DB4-45F4-AAA2-0A7B47E503E4}"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176426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567E5-3DB4-45F4-AAA2-0A7B47E503E4}" type="datetimeFigureOut">
              <a:rPr lang="en-GB" smtClean="0"/>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47329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567E5-3DB4-45F4-AAA2-0A7B47E503E4}" type="datetimeFigureOut">
              <a:rPr lang="en-GB" smtClean="0"/>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345642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567E5-3DB4-45F4-AAA2-0A7B47E503E4}" type="datetimeFigureOut">
              <a:rPr lang="en-GB" smtClean="0"/>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99900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A567E5-3DB4-45F4-AAA2-0A7B47E503E4}"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229677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A567E5-3DB4-45F4-AAA2-0A7B47E503E4}"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1A3B4-C649-4B6B-9F88-18469FD08BB1}" type="slidenum">
              <a:rPr lang="en-GB" smtClean="0"/>
              <a:t>‹#›</a:t>
            </a:fld>
            <a:endParaRPr lang="en-GB"/>
          </a:p>
        </p:txBody>
      </p:sp>
    </p:spTree>
    <p:extLst>
      <p:ext uri="{BB962C8B-B14F-4D97-AF65-F5344CB8AC3E}">
        <p14:creationId xmlns:p14="http://schemas.microsoft.com/office/powerpoint/2010/main" val="426049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67E5-3DB4-45F4-AAA2-0A7B47E503E4}" type="datetimeFigureOut">
              <a:rPr lang="en-GB" smtClean="0"/>
              <a:t>06/12/2021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1A3B4-C649-4B6B-9F88-18469FD08BB1}" type="slidenum">
              <a:rPr lang="en-GB" smtClean="0"/>
              <a:t>‹#›</a:t>
            </a:fld>
            <a:endParaRPr lang="en-GB"/>
          </a:p>
        </p:txBody>
      </p:sp>
      <p:sp>
        <p:nvSpPr>
          <p:cNvPr id="8" name="Title Placeholder 1"/>
          <p:cNvSpPr txBox="1">
            <a:spLocks/>
          </p:cNvSpPr>
          <p:nvPr/>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smtClean="0">
                <a:latin typeface="Times New Roman" panose="02020603050405020304" pitchFamily="18" charset="0"/>
                <a:cs typeface="Times New Roman" panose="02020603050405020304" pitchFamily="18" charset="0"/>
              </a:rPr>
              <a:t>ISO 9001:2015 Certified by</a:t>
            </a:r>
            <a:endParaRPr lang="en-US" sz="16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smtClean="0"/>
              <a:t>Training for Better Health</a:t>
            </a:r>
            <a:r>
              <a:rPr lang="en-US" sz="1800" i="1" baseline="0" dirty="0" smtClean="0"/>
              <a:t> </a:t>
            </a:r>
            <a:endParaRPr lang="en-US" sz="1800" i="1" dirty="0"/>
          </a:p>
        </p:txBody>
      </p:sp>
      <p:pic>
        <p:nvPicPr>
          <p:cNvPr id="12" name="Picture 11"/>
          <p:cNvPicPr>
            <a:picLocks noChangeAspect="1"/>
          </p:cNvPicPr>
          <p:nvPr/>
        </p:nvPicPr>
        <p:blipFill rotWithShape="1">
          <a:blip r:embed="rId17"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30776724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6"/>
            <a:ext cx="8064874" cy="654003"/>
          </a:xfrm>
        </p:spPr>
        <p:txBody>
          <a:bodyPr>
            <a:normAutofit fontScale="90000"/>
          </a:bodyPr>
          <a:lstStyle/>
          <a:p>
            <a:pPr indent="342900" algn="r" fontAlgn="base">
              <a:spcAft>
                <a:spcPct val="0"/>
              </a:spcAft>
            </a:pPr>
            <a:r>
              <a:rPr lang="en-US" sz="2025" b="1" dirty="0">
                <a:latin typeface="Arial Narrow" pitchFamily="34" charset="0"/>
                <a:ea typeface="Arial Unicode MS" pitchFamily="34" charset="-128"/>
                <a:cs typeface="Arial Unicode MS" pitchFamily="34" charset="-128"/>
              </a:rPr>
              <a:t/>
            </a:r>
            <a:br>
              <a:rPr lang="en-US" sz="2025" b="1" dirty="0">
                <a:latin typeface="Arial Narrow" pitchFamily="34" charset="0"/>
                <a:ea typeface="Arial Unicode MS" pitchFamily="34" charset="-128"/>
                <a:cs typeface="Arial Unicode MS" pitchFamily="34" charset="-128"/>
              </a:rPr>
            </a:br>
            <a:r>
              <a:rPr lang="en-US" sz="2025" b="1" dirty="0">
                <a:latin typeface="Arial Narrow" pitchFamily="34" charset="0"/>
                <a:ea typeface="Arial Unicode MS" pitchFamily="34" charset="-128"/>
                <a:cs typeface="Arial Unicode MS" pitchFamily="34" charset="-128"/>
              </a:rPr>
              <a:t>KMTC/QP-07/COL</a:t>
            </a:r>
            <a:br>
              <a:rPr lang="en-US" sz="2025" b="1" dirty="0">
                <a:latin typeface="Arial Narrow" pitchFamily="34" charset="0"/>
                <a:ea typeface="Arial Unicode MS" pitchFamily="34" charset="-128"/>
                <a:cs typeface="Arial Unicode MS" pitchFamily="34" charset="-128"/>
              </a:rPr>
            </a:br>
            <a:r>
              <a:rPr lang="en-US" sz="2025" b="1" dirty="0">
                <a:latin typeface="Arial" pitchFamily="34" charset="0"/>
                <a:ea typeface="Times New Roman" pitchFamily="18" charset="0"/>
                <a:cs typeface="Arial" pitchFamily="34" charset="0"/>
              </a:rPr>
              <a:t/>
            </a:r>
            <a:br>
              <a:rPr lang="en-US" sz="2025" b="1" dirty="0">
                <a:latin typeface="Arial" pitchFamily="34" charset="0"/>
                <a:ea typeface="Times New Roman" pitchFamily="18" charset="0"/>
                <a:cs typeface="Arial" pitchFamily="34" charset="0"/>
              </a:rPr>
            </a:br>
            <a:endParaRPr lang="en-GB" b="1" dirty="0"/>
          </a:p>
        </p:txBody>
      </p:sp>
      <p:sp>
        <p:nvSpPr>
          <p:cNvPr id="3" name="Subtitle 2"/>
          <p:cNvSpPr>
            <a:spLocks noGrp="1"/>
          </p:cNvSpPr>
          <p:nvPr>
            <p:ph idx="1"/>
          </p:nvPr>
        </p:nvSpPr>
        <p:spPr>
          <a:xfrm>
            <a:off x="2152650" y="1612106"/>
            <a:ext cx="7886700" cy="4529816"/>
          </a:xfrm>
        </p:spPr>
        <p:txBody>
          <a:bodyPr>
            <a:normAutofit/>
          </a:bodyPr>
          <a:lstStyle/>
          <a:p>
            <a:pPr marL="0" indent="0" algn="ctr" eaLnBrk="0" fontAlgn="base" hangingPunct="0">
              <a:spcBef>
                <a:spcPct val="0"/>
              </a:spcBef>
              <a:spcAft>
                <a:spcPct val="0"/>
              </a:spcAft>
              <a:buNone/>
              <a:tabLst>
                <a:tab pos="2107406" algn="l"/>
              </a:tabLst>
            </a:pPr>
            <a:r>
              <a:rPr lang="en-US" sz="2700" b="1" dirty="0">
                <a:latin typeface="Arial Narrow" pitchFamily="34" charset="0"/>
                <a:ea typeface="Arial Unicode MS" pitchFamily="34" charset="-128"/>
                <a:cs typeface="Arial Unicode MS" pitchFamily="34" charset="-128"/>
              </a:rPr>
              <a:t>KENYA MEDICAL TRAINING COLLEGE</a:t>
            </a:r>
            <a:br>
              <a:rPr lang="en-US" sz="2700" b="1" dirty="0">
                <a:latin typeface="Arial Narrow" pitchFamily="34" charset="0"/>
                <a:ea typeface="Arial Unicode MS" pitchFamily="34" charset="-128"/>
                <a:cs typeface="Arial Unicode MS" pitchFamily="34" charset="-128"/>
              </a:rPr>
            </a:br>
            <a:r>
              <a:rPr lang="en-US" sz="2400" b="1" dirty="0">
                <a:latin typeface="Arial" pitchFamily="34" charset="0"/>
                <a:ea typeface="Arial Unicode MS" pitchFamily="34" charset="-128"/>
                <a:cs typeface="Arial" pitchFamily="34" charset="0"/>
              </a:rPr>
              <a:t>MAKINDU CAMPUS</a:t>
            </a:r>
            <a:endParaRPr lang="en-US" sz="2700" dirty="0">
              <a:latin typeface="Times New Roman" panose="02020603050405020304" pitchFamily="18" charset="0"/>
              <a:ea typeface="Arial Unicode MS" pitchFamily="34" charset="-128"/>
              <a:cs typeface="Times New Roman" panose="02020603050405020304" pitchFamily="18" charset="0"/>
            </a:endParaRPr>
          </a:p>
          <a:p>
            <a:pPr marL="0" indent="0" algn="ctr" eaLnBrk="0" fontAlgn="base" hangingPunct="0">
              <a:spcBef>
                <a:spcPct val="0"/>
              </a:spcBef>
              <a:spcAft>
                <a:spcPct val="0"/>
              </a:spcAft>
              <a:buNone/>
              <a:tabLst>
                <a:tab pos="2107406" algn="l"/>
              </a:tabLst>
            </a:pPr>
            <a:r>
              <a:rPr lang="en-US" sz="2100" dirty="0">
                <a:latin typeface="Times New Roman" panose="02020603050405020304" pitchFamily="18" charset="0"/>
                <a:ea typeface="Arial Unicode MS" pitchFamily="34" charset="-128"/>
                <a:cs typeface="Times New Roman" panose="02020603050405020304" pitchFamily="18" charset="0"/>
              </a:rPr>
              <a:t>YEAR I SEMESTER 1</a:t>
            </a:r>
          </a:p>
          <a:p>
            <a:pPr marL="0" indent="0" algn="ctr" eaLnBrk="0" fontAlgn="base" hangingPunct="0">
              <a:spcBef>
                <a:spcPct val="0"/>
              </a:spcBef>
              <a:spcAft>
                <a:spcPct val="0"/>
              </a:spcAft>
              <a:buNone/>
              <a:tabLst>
                <a:tab pos="2107406" algn="l"/>
              </a:tabLst>
            </a:pPr>
            <a:r>
              <a:rPr lang="en-US" sz="6600" b="1" dirty="0">
                <a:latin typeface="Verdana" panose="020B0604030504040204" pitchFamily="34" charset="0"/>
                <a:ea typeface="Verdana" panose="020B0604030504040204" pitchFamily="34" charset="0"/>
                <a:cs typeface="Verdana" panose="020B0604030504040204" pitchFamily="34" charset="0"/>
              </a:rPr>
              <a:t>Immunology</a:t>
            </a:r>
          </a:p>
          <a:p>
            <a:pPr marL="0" indent="0" algn="ctr" eaLnBrk="0" fontAlgn="base" hangingPunct="0">
              <a:spcBef>
                <a:spcPct val="0"/>
              </a:spcBef>
              <a:spcAft>
                <a:spcPct val="0"/>
              </a:spcAft>
              <a:buNone/>
              <a:tabLst>
                <a:tab pos="2107406" algn="l"/>
              </a:tabLst>
            </a:pPr>
            <a:r>
              <a:rPr lang="en-US" sz="2100" dirty="0">
                <a:latin typeface="Times New Roman" panose="02020603050405020304" pitchFamily="18" charset="0"/>
                <a:ea typeface="Arial Unicode MS" pitchFamily="34" charset="-128"/>
                <a:cs typeface="Times New Roman" panose="02020603050405020304" pitchFamily="18" charset="0"/>
              </a:rPr>
              <a:t>CREDIT hours 10 </a:t>
            </a:r>
            <a:r>
              <a:rPr lang="en-US" sz="2100" dirty="0" err="1">
                <a:latin typeface="Times New Roman" panose="02020603050405020304" pitchFamily="18" charset="0"/>
                <a:ea typeface="Arial Unicode MS" pitchFamily="34" charset="-128"/>
                <a:cs typeface="Times New Roman" panose="02020603050405020304" pitchFamily="18" charset="0"/>
              </a:rPr>
              <a:t>hrs</a:t>
            </a:r>
            <a:endParaRPr lang="en-GB" sz="900" dirty="0">
              <a:latin typeface="Times New Roman" panose="02020603050405020304" pitchFamily="18" charset="0"/>
              <a:cs typeface="Times New Roman" panose="02020603050405020304" pitchFamily="18" charset="0"/>
            </a:endParaRPr>
          </a:p>
          <a:p>
            <a:pPr marL="0" indent="0" algn="ctr" eaLnBrk="0" fontAlgn="base" hangingPunct="0">
              <a:spcBef>
                <a:spcPct val="0"/>
              </a:spcBef>
              <a:spcAft>
                <a:spcPct val="0"/>
              </a:spcAft>
              <a:buNone/>
              <a:tabLst>
                <a:tab pos="2107406" algn="l"/>
              </a:tabLst>
            </a:pPr>
            <a:r>
              <a:rPr lang="en-US" sz="2100" dirty="0">
                <a:latin typeface="Times New Roman" panose="02020603050405020304" pitchFamily="18" charset="0"/>
                <a:ea typeface="Arial Unicode MS" pitchFamily="34" charset="-128"/>
                <a:cs typeface="Times New Roman" panose="02020603050405020304" pitchFamily="18" charset="0"/>
              </a:rPr>
              <a:t>FACULTY</a:t>
            </a:r>
          </a:p>
          <a:p>
            <a:pPr marL="0" indent="0" algn="ctr" eaLnBrk="0" fontAlgn="base" hangingPunct="0">
              <a:spcBef>
                <a:spcPct val="0"/>
              </a:spcBef>
              <a:spcAft>
                <a:spcPct val="0"/>
              </a:spcAft>
              <a:buNone/>
              <a:tabLst>
                <a:tab pos="2107406" algn="l"/>
              </a:tabLst>
            </a:pPr>
            <a:r>
              <a:rPr lang="en-US" dirty="0">
                <a:latin typeface="Times New Roman" panose="02020603050405020304" pitchFamily="18" charset="0"/>
                <a:ea typeface="Arial Unicode MS" pitchFamily="34" charset="-128"/>
                <a:cs typeface="Times New Roman" panose="02020603050405020304" pitchFamily="18" charset="0"/>
              </a:rPr>
              <a:t>Mutiso Raphael (</a:t>
            </a:r>
            <a:r>
              <a:rPr lang="en-US" sz="2100" dirty="0">
                <a:latin typeface="Times New Roman" panose="02020603050405020304" pitchFamily="18" charset="0"/>
                <a:ea typeface="Arial Unicode MS" pitchFamily="34" charset="-128"/>
                <a:cs typeface="Times New Roman" panose="02020603050405020304" pitchFamily="18" charset="0"/>
              </a:rPr>
              <a:t>Mr.)</a:t>
            </a:r>
            <a:r>
              <a:rPr lang="en-US" sz="825" dirty="0">
                <a:latin typeface="Times New Roman" panose="02020603050405020304" pitchFamily="18" charset="0"/>
                <a:ea typeface="Arial Unicode MS" pitchFamily="34" charset="-128"/>
                <a:cs typeface="Times New Roman" panose="02020603050405020304" pitchFamily="18" charset="0"/>
              </a:rPr>
              <a:t>BScN</a:t>
            </a:r>
          </a:p>
          <a:p>
            <a:pPr marL="0" indent="0" algn="ctr" eaLnBrk="0" fontAlgn="base" hangingPunct="0">
              <a:spcBef>
                <a:spcPct val="0"/>
              </a:spcBef>
              <a:spcAft>
                <a:spcPct val="0"/>
              </a:spcAft>
              <a:buNone/>
              <a:tabLst>
                <a:tab pos="2107406" algn="l"/>
              </a:tabLst>
            </a:pPr>
            <a:r>
              <a:rPr lang="en-US" dirty="0">
                <a:solidFill>
                  <a:schemeClr val="tx1"/>
                </a:solidFill>
                <a:latin typeface="Times New Roman" panose="02020603050405020304" pitchFamily="18" charset="0"/>
                <a:ea typeface="Arial Unicode MS" pitchFamily="34" charset="-128"/>
                <a:cs typeface="Times New Roman" panose="02020603050405020304" pitchFamily="18" charset="0"/>
              </a:rPr>
              <a:t>mutisorn@gmail.com</a:t>
            </a:r>
            <a:endParaRPr lang="en-GB" sz="15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israel </a:t>
            </a:r>
            <a:endParaRPr lang="en-US" dirty="0"/>
          </a:p>
        </p:txBody>
      </p:sp>
      <p:sp>
        <p:nvSpPr>
          <p:cNvPr id="6" name="Rectangle 3"/>
          <p:cNvSpPr>
            <a:spLocks noChangeArrowheads="1"/>
          </p:cNvSpPr>
          <p:nvPr/>
        </p:nvSpPr>
        <p:spPr bwMode="auto">
          <a:xfrm>
            <a:off x="2667000" y="852714"/>
            <a:ext cx="761594" cy="3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114264" rIns="68580" bIns="28566" numCol="1" anchor="ctr" anchorCtr="0" compatLnSpc="1">
            <a:prstTxWarp prst="textNoShape">
              <a:avLst/>
            </a:prstTxWarp>
            <a:spAutoFit/>
          </a:bodyPr>
          <a:lstStyle/>
          <a:p>
            <a:endParaRPr lang="en-GB" sz="1350" dirty="0"/>
          </a:p>
        </p:txBody>
      </p:sp>
      <p:sp>
        <p:nvSpPr>
          <p:cNvPr id="8" name="Rectangle 5"/>
          <p:cNvSpPr>
            <a:spLocks noChangeArrowheads="1"/>
          </p:cNvSpPr>
          <p:nvPr/>
        </p:nvSpPr>
        <p:spPr bwMode="auto">
          <a:xfrm>
            <a:off x="2667001" y="1172530"/>
            <a:ext cx="138564" cy="39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114264" rIns="68580" bIns="28566" numCol="1" anchor="ctr" anchorCtr="0" compatLnSpc="1">
            <a:prstTxWarp prst="textNoShape">
              <a:avLst/>
            </a:prstTxWarp>
            <a:spAutoFit/>
          </a:bodyPr>
          <a:lstStyle/>
          <a:p>
            <a:pPr defTabSz="685800" fontAlgn="base">
              <a:spcBef>
                <a:spcPct val="0"/>
              </a:spcBef>
              <a:spcAft>
                <a:spcPct val="0"/>
              </a:spcAft>
              <a:tabLst>
                <a:tab pos="2107406" algn="l"/>
              </a:tabLst>
            </a:pPr>
            <a:r>
              <a:rPr lang="en-GB" sz="600" dirty="0">
                <a:latin typeface="Arial" pitchFamily="34" charset="0"/>
                <a:cs typeface="Arial" pitchFamily="34" charset="0"/>
              </a:rPr>
              <a:t/>
            </a:r>
            <a:br>
              <a:rPr lang="en-GB" sz="600" dirty="0">
                <a:latin typeface="Arial" pitchFamily="34" charset="0"/>
                <a:cs typeface="Arial" pitchFamily="34" charset="0"/>
              </a:rPr>
            </a:br>
            <a:endParaRPr lang="en-US" sz="1050" b="1" i="1" dirty="0">
              <a:latin typeface="Arial" pitchFamily="34" charset="0"/>
              <a:ea typeface="Times New Roman" pitchFamily="18" charset="0"/>
              <a:cs typeface="Arial" pitchFamily="34" charset="0"/>
            </a:endParaRPr>
          </a:p>
        </p:txBody>
      </p:sp>
      <p:sp>
        <p:nvSpPr>
          <p:cNvPr id="7" name="object 7"/>
          <p:cNvSpPr/>
          <p:nvPr/>
        </p:nvSpPr>
        <p:spPr>
          <a:xfrm>
            <a:off x="8616280" y="3645024"/>
            <a:ext cx="3572454" cy="229243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4666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476672"/>
            <a:ext cx="10945216" cy="5112568"/>
          </a:xfrm>
        </p:spPr>
        <p:txBody>
          <a:bodyPr>
            <a:noAutofit/>
          </a:bodyPr>
          <a:lstStyle/>
          <a:p>
            <a:pPr>
              <a:buFontTx/>
              <a:buNone/>
            </a:pPr>
            <a:r>
              <a:rPr lang="en-US" altLang="en-US" sz="3200" b="1" dirty="0"/>
              <a:t>SELECTIVITY </a:t>
            </a:r>
            <a:r>
              <a:rPr lang="en-US" altLang="en-US" sz="3200" b="1" dirty="0" smtClean="0"/>
              <a:t>and SPECIFICITY</a:t>
            </a:r>
            <a:r>
              <a:rPr lang="en-US" altLang="en-US" sz="3200" b="1" dirty="0"/>
              <a:t>—</a:t>
            </a:r>
          </a:p>
          <a:p>
            <a:pPr>
              <a:buFontTx/>
              <a:buNone/>
            </a:pPr>
            <a:r>
              <a:rPr lang="en-US" altLang="en-US" sz="3200" dirty="0"/>
              <a:t>The immune system is highly selective and specific for each pathogen</a:t>
            </a:r>
          </a:p>
          <a:p>
            <a:pPr>
              <a:buFontTx/>
              <a:buNone/>
            </a:pPr>
            <a:r>
              <a:rPr lang="en-US" altLang="en-US" sz="3200" dirty="0"/>
              <a:t>1 pathogen=1 response</a:t>
            </a:r>
          </a:p>
          <a:p>
            <a:pPr>
              <a:buFontTx/>
              <a:buNone/>
            </a:pPr>
            <a:r>
              <a:rPr lang="en-US" altLang="en-US" sz="3200" b="1" dirty="0"/>
              <a:t>MEMORY</a:t>
            </a:r>
            <a:r>
              <a:rPr lang="en-US" altLang="en-US" sz="3200" b="1" dirty="0" smtClean="0"/>
              <a:t>—</a:t>
            </a:r>
            <a:r>
              <a:rPr lang="en-US" altLang="en-US" sz="3200" dirty="0" smtClean="0"/>
              <a:t> </a:t>
            </a:r>
            <a:r>
              <a:rPr lang="en-US" altLang="en-US" sz="3200" dirty="0"/>
              <a:t>Once having met a pathogen, the immune system never forgets it.</a:t>
            </a:r>
          </a:p>
          <a:p>
            <a:pPr>
              <a:buFontTx/>
              <a:buNone/>
            </a:pPr>
            <a:r>
              <a:rPr lang="en-US" altLang="en-US" sz="3200" dirty="0"/>
              <a:t>    If you are re-challenged with the same pathogen the memory response will recognize it immediately-</a:t>
            </a:r>
            <a:r>
              <a:rPr lang="en-US" altLang="en-US" sz="3200" dirty="0" smtClean="0"/>
              <a:t>-    </a:t>
            </a:r>
            <a:r>
              <a:rPr lang="en-US" altLang="en-US" sz="3200" dirty="0"/>
              <a:t>and destroy it or neutralize it</a:t>
            </a:r>
            <a:r>
              <a:rPr lang="en-US" altLang="en-US" sz="3200" dirty="0" smtClean="0"/>
              <a:t>.</a:t>
            </a:r>
          </a:p>
          <a:p>
            <a:r>
              <a:rPr lang="en-US" altLang="en-US" sz="3200" dirty="0"/>
              <a:t>With such a fabulous memory we should </a:t>
            </a:r>
            <a:r>
              <a:rPr lang="en-US" altLang="en-US" sz="3200" i="1" dirty="0"/>
              <a:t>never</a:t>
            </a:r>
            <a:r>
              <a:rPr lang="en-US" altLang="en-US" sz="3200" dirty="0"/>
              <a:t> get the same disease twice! Exceptions</a:t>
            </a:r>
            <a:r>
              <a:rPr lang="en-US" altLang="en-US" sz="3200" dirty="0" smtClean="0"/>
              <a:t>…?</a:t>
            </a:r>
            <a:endParaRPr lang="en-US" altLang="en-US" sz="3200" dirty="0"/>
          </a:p>
          <a:p>
            <a:endParaRPr lang="en-US" sz="3200" dirty="0"/>
          </a:p>
        </p:txBody>
      </p:sp>
    </p:spTree>
    <p:extLst>
      <p:ext uri="{BB962C8B-B14F-4D97-AF65-F5344CB8AC3E}">
        <p14:creationId xmlns:p14="http://schemas.microsoft.com/office/powerpoint/2010/main" val="140210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 how do you acquire memory?</a:t>
            </a:r>
            <a:endParaRPr lang="en-US" dirty="0"/>
          </a:p>
        </p:txBody>
      </p:sp>
      <p:sp>
        <p:nvSpPr>
          <p:cNvPr id="3" name="Content Placeholder 2"/>
          <p:cNvSpPr>
            <a:spLocks noGrp="1"/>
          </p:cNvSpPr>
          <p:nvPr>
            <p:ph idx="1"/>
          </p:nvPr>
        </p:nvSpPr>
        <p:spPr/>
        <p:txBody>
          <a:bodyPr>
            <a:normAutofit/>
          </a:bodyPr>
          <a:lstStyle/>
          <a:p>
            <a:r>
              <a:rPr lang="en-US" altLang="en-US" sz="4000" dirty="0"/>
              <a:t>You either suffer the infection…</a:t>
            </a:r>
          </a:p>
          <a:p>
            <a:r>
              <a:rPr lang="en-US" altLang="en-US" sz="4000" dirty="0"/>
              <a:t>VACCINATE, VACCINATE, VACCINATE!</a:t>
            </a:r>
          </a:p>
          <a:p>
            <a:r>
              <a:rPr lang="en-US" sz="4000" dirty="0"/>
              <a:t>??????future</a:t>
            </a:r>
          </a:p>
          <a:p>
            <a:r>
              <a:rPr lang="en-US" altLang="en-US" sz="4000" dirty="0"/>
              <a:t>Shampoos as vaccines</a:t>
            </a:r>
          </a:p>
          <a:p>
            <a:r>
              <a:rPr lang="en-US" altLang="en-US" sz="4000" dirty="0"/>
              <a:t>using foods</a:t>
            </a:r>
            <a:endParaRPr lang="en-US" sz="4000" dirty="0"/>
          </a:p>
        </p:txBody>
      </p:sp>
      <p:pic>
        <p:nvPicPr>
          <p:cNvPr id="4" name="Picture 4" descr="Pop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588" y="3543300"/>
            <a:ext cx="2157413"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8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270571"/>
            <a:ext cx="7772400" cy="906658"/>
          </a:xfrm>
          <a:prstGeom prst="rect">
            <a:avLst/>
          </a:prstGeom>
          <a:ln w="25400">
            <a:solidFill>
              <a:srgbClr val="FF0000"/>
            </a:solidFill>
          </a:ln>
        </p:spPr>
        <p:txBody>
          <a:bodyPr vert="horz" wrap="square" lIns="0" tIns="166370" rIns="0" bIns="0" rtlCol="0" anchor="ctr">
            <a:spAutoFit/>
          </a:bodyPr>
          <a:lstStyle/>
          <a:p>
            <a:pPr marL="529590">
              <a:lnSpc>
                <a:spcPct val="100000"/>
              </a:lnSpc>
              <a:spcBef>
                <a:spcPts val="1310"/>
              </a:spcBef>
            </a:pPr>
            <a:r>
              <a:rPr sz="4800" spc="-25" dirty="0"/>
              <a:t>Organs </a:t>
            </a:r>
            <a:r>
              <a:rPr sz="4800" spc="-5" dirty="0"/>
              <a:t>Of </a:t>
            </a:r>
            <a:r>
              <a:rPr sz="4800" dirty="0"/>
              <a:t>Immune</a:t>
            </a:r>
            <a:r>
              <a:rPr sz="4800" spc="-20" dirty="0"/>
              <a:t> </a:t>
            </a:r>
            <a:r>
              <a:rPr sz="4800" spc="-40" dirty="0"/>
              <a:t>System</a:t>
            </a:r>
            <a:endParaRPr sz="4800"/>
          </a:p>
        </p:txBody>
      </p:sp>
      <p:sp>
        <p:nvSpPr>
          <p:cNvPr id="3" name="object 3"/>
          <p:cNvSpPr txBox="1"/>
          <p:nvPr/>
        </p:nvSpPr>
        <p:spPr>
          <a:xfrm>
            <a:off x="623392" y="1177230"/>
            <a:ext cx="11305256" cy="4493538"/>
          </a:xfrm>
          <a:prstGeom prst="rect">
            <a:avLst/>
          </a:prstGeom>
        </p:spPr>
        <p:txBody>
          <a:bodyPr vert="horz" wrap="square" lIns="0" tIns="71120" rIns="0" bIns="0" rtlCol="0">
            <a:spAutoFit/>
          </a:bodyPr>
          <a:lstStyle/>
          <a:p>
            <a:pPr marL="343535" marR="2871470" indent="-343535">
              <a:spcBef>
                <a:spcPts val="560"/>
              </a:spcBef>
              <a:buFont typeface="Arial"/>
              <a:buChar char="•"/>
              <a:tabLst>
                <a:tab pos="343535" algn="l"/>
              </a:tabLst>
            </a:pPr>
            <a:r>
              <a:rPr sz="3600" dirty="0">
                <a:latin typeface="Calibri"/>
                <a:cs typeface="Calibri"/>
              </a:rPr>
              <a:t>Primary </a:t>
            </a:r>
            <a:r>
              <a:rPr sz="3600" spc="-20" dirty="0">
                <a:latin typeface="Calibri"/>
                <a:cs typeface="Calibri"/>
              </a:rPr>
              <a:t>Lymphoid</a:t>
            </a:r>
            <a:r>
              <a:rPr sz="3600" spc="-140" dirty="0">
                <a:latin typeface="Calibri"/>
                <a:cs typeface="Calibri"/>
              </a:rPr>
              <a:t> </a:t>
            </a:r>
            <a:r>
              <a:rPr sz="3600" spc="-20" dirty="0">
                <a:latin typeface="Calibri"/>
                <a:cs typeface="Calibri"/>
              </a:rPr>
              <a:t>Organs</a:t>
            </a:r>
            <a:endParaRPr sz="3600" dirty="0">
              <a:latin typeface="Calibri"/>
              <a:cs typeface="Calibri"/>
            </a:endParaRPr>
          </a:p>
          <a:p>
            <a:pPr marL="744220" marR="2878455" lvl="2" indent="-287020">
              <a:spcBef>
                <a:spcPts val="415"/>
              </a:spcBef>
              <a:buFont typeface="Arial"/>
              <a:buChar char="–"/>
              <a:tabLst>
                <a:tab pos="287020" algn="l"/>
              </a:tabLst>
            </a:pPr>
            <a:r>
              <a:rPr sz="3200" dirty="0">
                <a:latin typeface="Calibri"/>
                <a:cs typeface="Calibri"/>
              </a:rPr>
              <a:t>Bone </a:t>
            </a:r>
            <a:r>
              <a:rPr sz="3200" spc="-10" dirty="0">
                <a:latin typeface="Calibri"/>
                <a:cs typeface="Calibri"/>
              </a:rPr>
              <a:t>Marrow </a:t>
            </a:r>
            <a:r>
              <a:rPr sz="3200" dirty="0">
                <a:latin typeface="Calibri"/>
                <a:cs typeface="Calibri"/>
              </a:rPr>
              <a:t>and</a:t>
            </a:r>
            <a:r>
              <a:rPr sz="3200" spc="-80" dirty="0">
                <a:latin typeface="Calibri"/>
                <a:cs typeface="Calibri"/>
              </a:rPr>
              <a:t> </a:t>
            </a:r>
            <a:r>
              <a:rPr sz="3200" spc="-10" dirty="0">
                <a:latin typeface="Calibri"/>
                <a:cs typeface="Calibri"/>
              </a:rPr>
              <a:t>Thymus</a:t>
            </a:r>
            <a:endParaRPr sz="3200" dirty="0">
              <a:latin typeface="Calibri"/>
              <a:cs typeface="Calibri"/>
            </a:endParaRPr>
          </a:p>
          <a:p>
            <a:pPr marL="756285" lvl="1" indent="-287020">
              <a:spcBef>
                <a:spcPts val="385"/>
              </a:spcBef>
              <a:buFont typeface="Arial"/>
              <a:buChar char="–"/>
              <a:tabLst>
                <a:tab pos="756920" algn="l"/>
              </a:tabLst>
            </a:pPr>
            <a:r>
              <a:rPr sz="3200" spc="-15" dirty="0">
                <a:latin typeface="Calibri"/>
                <a:cs typeface="Calibri"/>
              </a:rPr>
              <a:t>Maturation</a:t>
            </a:r>
            <a:r>
              <a:rPr sz="3200" spc="10" dirty="0">
                <a:latin typeface="Calibri"/>
                <a:cs typeface="Calibri"/>
              </a:rPr>
              <a:t> </a:t>
            </a:r>
            <a:r>
              <a:rPr sz="3200" spc="-15" dirty="0">
                <a:latin typeface="Calibri"/>
                <a:cs typeface="Calibri"/>
              </a:rPr>
              <a:t>Site</a:t>
            </a:r>
            <a:endParaRPr sz="3200" dirty="0">
              <a:latin typeface="Calibri"/>
              <a:cs typeface="Calibri"/>
            </a:endParaRPr>
          </a:p>
          <a:p>
            <a:pPr marL="355600" indent="-343535">
              <a:spcBef>
                <a:spcPts val="405"/>
              </a:spcBef>
              <a:buFont typeface="Arial"/>
              <a:buChar char="•"/>
              <a:tabLst>
                <a:tab pos="356235" algn="l"/>
              </a:tabLst>
            </a:pPr>
            <a:r>
              <a:rPr sz="3600" spc="-5" dirty="0">
                <a:latin typeface="Calibri"/>
                <a:cs typeface="Calibri"/>
              </a:rPr>
              <a:t>Secondary </a:t>
            </a:r>
            <a:r>
              <a:rPr sz="3600" spc="-20" dirty="0">
                <a:latin typeface="Calibri"/>
                <a:cs typeface="Calibri"/>
              </a:rPr>
              <a:t>Lymphoid</a:t>
            </a:r>
            <a:r>
              <a:rPr sz="3600" spc="-75" dirty="0">
                <a:latin typeface="Calibri"/>
                <a:cs typeface="Calibri"/>
              </a:rPr>
              <a:t> </a:t>
            </a:r>
            <a:r>
              <a:rPr sz="3600" spc="-20" dirty="0">
                <a:latin typeface="Calibri"/>
                <a:cs typeface="Calibri"/>
              </a:rPr>
              <a:t>Organs</a:t>
            </a:r>
            <a:endParaRPr sz="3600" dirty="0">
              <a:latin typeface="Calibri"/>
              <a:cs typeface="Calibri"/>
            </a:endParaRPr>
          </a:p>
          <a:p>
            <a:pPr marL="756285" lvl="1" indent="-287020">
              <a:spcBef>
                <a:spcPts val="409"/>
              </a:spcBef>
              <a:buFont typeface="Arial"/>
              <a:buChar char="–"/>
              <a:tabLst>
                <a:tab pos="756920" algn="l"/>
              </a:tabLst>
            </a:pPr>
            <a:r>
              <a:rPr sz="3200" spc="-5" dirty="0">
                <a:latin typeface="Calibri"/>
                <a:cs typeface="Calibri"/>
              </a:rPr>
              <a:t>Spleen, lymph</a:t>
            </a:r>
            <a:r>
              <a:rPr sz="3200" spc="15" dirty="0">
                <a:latin typeface="Calibri"/>
                <a:cs typeface="Calibri"/>
              </a:rPr>
              <a:t> </a:t>
            </a:r>
            <a:r>
              <a:rPr sz="3200" spc="-5" dirty="0">
                <a:latin typeface="Calibri"/>
                <a:cs typeface="Calibri"/>
              </a:rPr>
              <a:t>nodes,</a:t>
            </a:r>
            <a:endParaRPr sz="3200" dirty="0">
              <a:latin typeface="Calibri"/>
              <a:cs typeface="Calibri"/>
            </a:endParaRPr>
          </a:p>
          <a:p>
            <a:pPr marL="756285" lvl="1" indent="-287020">
              <a:spcBef>
                <a:spcPts val="385"/>
              </a:spcBef>
              <a:buFont typeface="Arial"/>
              <a:buChar char="–"/>
              <a:tabLst>
                <a:tab pos="756920" algn="l"/>
              </a:tabLst>
            </a:pPr>
            <a:r>
              <a:rPr sz="3200" spc="-65" dirty="0">
                <a:latin typeface="Calibri"/>
                <a:cs typeface="Calibri"/>
              </a:rPr>
              <a:t>MALT </a:t>
            </a:r>
            <a:r>
              <a:rPr sz="3200" spc="-10" dirty="0">
                <a:latin typeface="Calibri"/>
                <a:cs typeface="Calibri"/>
              </a:rPr>
              <a:t>(mucosal associated </a:t>
            </a:r>
            <a:r>
              <a:rPr sz="3200" dirty="0">
                <a:latin typeface="Calibri"/>
                <a:cs typeface="Calibri"/>
              </a:rPr>
              <a:t>lymph</a:t>
            </a:r>
            <a:r>
              <a:rPr sz="3200" spc="120" dirty="0">
                <a:latin typeface="Calibri"/>
                <a:cs typeface="Calibri"/>
              </a:rPr>
              <a:t> </a:t>
            </a:r>
            <a:r>
              <a:rPr sz="3200" spc="-5" dirty="0">
                <a:latin typeface="Calibri"/>
                <a:cs typeface="Calibri"/>
              </a:rPr>
              <a:t>tissue)</a:t>
            </a:r>
            <a:endParaRPr sz="3200" dirty="0">
              <a:latin typeface="Calibri"/>
              <a:cs typeface="Calibri"/>
            </a:endParaRPr>
          </a:p>
          <a:p>
            <a:pPr marL="756285" lvl="1" indent="-287020">
              <a:spcBef>
                <a:spcPts val="390"/>
              </a:spcBef>
              <a:buFont typeface="Arial"/>
              <a:buChar char="–"/>
              <a:tabLst>
                <a:tab pos="756920" algn="l"/>
              </a:tabLst>
            </a:pPr>
            <a:r>
              <a:rPr sz="3200" spc="-65" dirty="0">
                <a:latin typeface="Calibri"/>
                <a:cs typeface="Calibri"/>
              </a:rPr>
              <a:t>GALT </a:t>
            </a:r>
            <a:r>
              <a:rPr sz="3200" dirty="0">
                <a:latin typeface="Calibri"/>
                <a:cs typeface="Calibri"/>
              </a:rPr>
              <a:t>(gut </a:t>
            </a:r>
            <a:r>
              <a:rPr sz="3200" spc="-10" dirty="0">
                <a:latin typeface="Calibri"/>
                <a:cs typeface="Calibri"/>
              </a:rPr>
              <a:t>associated </a:t>
            </a:r>
            <a:r>
              <a:rPr sz="3200" dirty="0">
                <a:latin typeface="Calibri"/>
                <a:cs typeface="Calibri"/>
              </a:rPr>
              <a:t>lymph</a:t>
            </a:r>
            <a:r>
              <a:rPr sz="3200" spc="120" dirty="0">
                <a:latin typeface="Calibri"/>
                <a:cs typeface="Calibri"/>
              </a:rPr>
              <a:t> </a:t>
            </a:r>
            <a:r>
              <a:rPr sz="3200" spc="-5" dirty="0">
                <a:latin typeface="Calibri"/>
                <a:cs typeface="Calibri"/>
              </a:rPr>
              <a:t>tissue)</a:t>
            </a:r>
            <a:endParaRPr sz="3200" dirty="0">
              <a:latin typeface="Calibri"/>
              <a:cs typeface="Calibri"/>
            </a:endParaRPr>
          </a:p>
          <a:p>
            <a:pPr marL="756285" lvl="1" indent="-287020">
              <a:spcBef>
                <a:spcPts val="380"/>
              </a:spcBef>
              <a:buFont typeface="Arial"/>
              <a:buChar char="–"/>
              <a:tabLst>
                <a:tab pos="756920" algn="l"/>
              </a:tabLst>
            </a:pPr>
            <a:r>
              <a:rPr sz="3200" spc="-70" dirty="0">
                <a:latin typeface="Calibri"/>
                <a:cs typeface="Calibri"/>
              </a:rPr>
              <a:t>Trap </a:t>
            </a:r>
            <a:r>
              <a:rPr sz="3200" spc="-10" dirty="0">
                <a:latin typeface="Calibri"/>
                <a:cs typeface="Calibri"/>
              </a:rPr>
              <a:t>antigen, </a:t>
            </a:r>
            <a:r>
              <a:rPr sz="3200" spc="-5" dirty="0">
                <a:latin typeface="Calibri"/>
                <a:cs typeface="Calibri"/>
              </a:rPr>
              <a:t>APC, </a:t>
            </a:r>
            <a:r>
              <a:rPr sz="3200" spc="-15" dirty="0">
                <a:latin typeface="Calibri"/>
                <a:cs typeface="Calibri"/>
              </a:rPr>
              <a:t>Lymphocyte</a:t>
            </a:r>
            <a:r>
              <a:rPr sz="3200" spc="85" dirty="0">
                <a:latin typeface="Calibri"/>
                <a:cs typeface="Calibri"/>
              </a:rPr>
              <a:t> </a:t>
            </a:r>
            <a:r>
              <a:rPr sz="3200" spc="-20" dirty="0">
                <a:latin typeface="Calibri"/>
                <a:cs typeface="Calibri"/>
              </a:rPr>
              <a:t>Proliferation</a:t>
            </a:r>
            <a:endParaRPr sz="3200" dirty="0">
              <a:latin typeface="Calibri"/>
              <a:cs typeface="Calibri"/>
            </a:endParaRPr>
          </a:p>
        </p:txBody>
      </p:sp>
    </p:spTree>
    <p:extLst>
      <p:ext uri="{BB962C8B-B14F-4D97-AF65-F5344CB8AC3E}">
        <p14:creationId xmlns:p14="http://schemas.microsoft.com/office/powerpoint/2010/main" val="3000124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611"/>
          </a:xfrm>
        </p:spPr>
        <p:txBody>
          <a:bodyPr>
            <a:normAutofit/>
          </a:bodyPr>
          <a:lstStyle/>
          <a:p>
            <a:r>
              <a:rPr lang="en-US" altLang="en-US" sz="3600" dirty="0"/>
              <a:t>ORIGIN OF CELLS OF THE IMMUNE SYSTEM</a:t>
            </a:r>
            <a:endParaRPr lang="en-US" sz="3600" dirty="0"/>
          </a:p>
        </p:txBody>
      </p:sp>
      <p:sp>
        <p:nvSpPr>
          <p:cNvPr id="3" name="Content Placeholder 2"/>
          <p:cNvSpPr>
            <a:spLocks noGrp="1"/>
          </p:cNvSpPr>
          <p:nvPr>
            <p:ph idx="1"/>
          </p:nvPr>
        </p:nvSpPr>
        <p:spPr>
          <a:xfrm>
            <a:off x="838200" y="1052736"/>
            <a:ext cx="11090448" cy="4680520"/>
          </a:xfrm>
        </p:spPr>
        <p:txBody>
          <a:bodyPr>
            <a:normAutofit/>
          </a:bodyPr>
          <a:lstStyle/>
          <a:p>
            <a:r>
              <a:rPr lang="en-US" altLang="en-US" sz="3600" dirty="0"/>
              <a:t>Derived from common progenitor cell in bone marrow</a:t>
            </a:r>
          </a:p>
          <a:p>
            <a:pPr lvl="1"/>
            <a:r>
              <a:rPr lang="en-US" altLang="en-US" sz="3200" dirty="0"/>
              <a:t>Pluripotent hematopoietic stem cell</a:t>
            </a:r>
          </a:p>
          <a:p>
            <a:r>
              <a:rPr lang="en-US" altLang="en-US" sz="3600" dirty="0" smtClean="0"/>
              <a:t>Progenitor </a:t>
            </a:r>
            <a:r>
              <a:rPr lang="en-US" altLang="en-US" sz="3600" dirty="0"/>
              <a:t>Stem Cells</a:t>
            </a:r>
          </a:p>
          <a:p>
            <a:pPr lvl="1"/>
            <a:r>
              <a:rPr lang="en-US" altLang="en-US" sz="3200" dirty="0"/>
              <a:t>Erythroid lineage</a:t>
            </a:r>
          </a:p>
          <a:p>
            <a:pPr lvl="2"/>
            <a:r>
              <a:rPr lang="en-US" altLang="en-US" sz="2800" dirty="0"/>
              <a:t>Erythrocytes and Megakaryocytes</a:t>
            </a:r>
          </a:p>
          <a:p>
            <a:pPr lvl="1"/>
            <a:r>
              <a:rPr lang="en-US" altLang="en-US" sz="3200" dirty="0"/>
              <a:t>Myeloid lineage</a:t>
            </a:r>
          </a:p>
          <a:p>
            <a:pPr lvl="2"/>
            <a:r>
              <a:rPr lang="en-US" altLang="en-US" sz="2800" dirty="0"/>
              <a:t>Monocyte/macrophage, dendritic cells, PMN’s, mast cells</a:t>
            </a:r>
          </a:p>
          <a:p>
            <a:pPr lvl="1"/>
            <a:r>
              <a:rPr lang="en-US" altLang="en-US" sz="3200" dirty="0"/>
              <a:t>Lymphoid lineage</a:t>
            </a:r>
          </a:p>
          <a:p>
            <a:pPr lvl="2"/>
            <a:r>
              <a:rPr lang="en-US" altLang="en-US" sz="2800" dirty="0"/>
              <a:t>Small and large lymphocytes</a:t>
            </a:r>
          </a:p>
          <a:p>
            <a:endParaRPr lang="en-US" sz="3600" dirty="0"/>
          </a:p>
        </p:txBody>
      </p:sp>
    </p:spTree>
    <p:extLst>
      <p:ext uri="{BB962C8B-B14F-4D97-AF65-F5344CB8AC3E}">
        <p14:creationId xmlns:p14="http://schemas.microsoft.com/office/powerpoint/2010/main" val="323343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normAutofit/>
          </a:bodyPr>
          <a:lstStyle/>
          <a:p>
            <a:r>
              <a:rPr lang="en-US" altLang="en-US" sz="3600" dirty="0"/>
              <a:t>CELLS OF INNATE AND ADAPTIVE IMMUNITY</a:t>
            </a:r>
            <a:endParaRPr lang="en-US" sz="3600" dirty="0"/>
          </a:p>
        </p:txBody>
      </p:sp>
      <p:sp>
        <p:nvSpPr>
          <p:cNvPr id="3" name="Content Placeholder 2"/>
          <p:cNvSpPr>
            <a:spLocks noGrp="1"/>
          </p:cNvSpPr>
          <p:nvPr>
            <p:ph idx="1"/>
          </p:nvPr>
        </p:nvSpPr>
        <p:spPr>
          <a:xfrm>
            <a:off x="767408" y="908721"/>
            <a:ext cx="11233248" cy="4968552"/>
          </a:xfrm>
        </p:spPr>
        <p:txBody>
          <a:bodyPr>
            <a:normAutofit/>
          </a:bodyPr>
          <a:lstStyle/>
          <a:p>
            <a:r>
              <a:rPr lang="en-US" altLang="en-US" sz="3200" dirty="0"/>
              <a:t>Myeloid Lineage </a:t>
            </a:r>
          </a:p>
          <a:p>
            <a:pPr lvl="1"/>
            <a:r>
              <a:rPr lang="en-US" altLang="en-US" sz="2800" dirty="0"/>
              <a:t>Neutrophil</a:t>
            </a:r>
          </a:p>
          <a:p>
            <a:pPr lvl="2"/>
            <a:r>
              <a:rPr lang="en-US" altLang="en-US" sz="2400" dirty="0"/>
              <a:t>Principal phagocytic cell of innate immunity</a:t>
            </a:r>
          </a:p>
          <a:p>
            <a:pPr lvl="1"/>
            <a:r>
              <a:rPr lang="en-US" altLang="en-US" sz="2800" dirty="0"/>
              <a:t>Eosinophil</a:t>
            </a:r>
          </a:p>
          <a:p>
            <a:pPr lvl="2"/>
            <a:r>
              <a:rPr lang="en-US" altLang="en-US" sz="2400" dirty="0"/>
              <a:t>Principal defender against parasites</a:t>
            </a:r>
          </a:p>
          <a:p>
            <a:pPr lvl="1"/>
            <a:r>
              <a:rPr lang="en-US" altLang="en-US" sz="2800" dirty="0"/>
              <a:t>Basophil</a:t>
            </a:r>
          </a:p>
          <a:p>
            <a:pPr lvl="2"/>
            <a:r>
              <a:rPr lang="en-US" altLang="en-US" sz="2400" dirty="0"/>
              <a:t>Functions similar to eosinophils and mast cells</a:t>
            </a:r>
          </a:p>
          <a:p>
            <a:pPr lvl="1"/>
            <a:r>
              <a:rPr lang="en-US" altLang="en-US" sz="2800" dirty="0"/>
              <a:t>Referred to as</a:t>
            </a:r>
          </a:p>
          <a:p>
            <a:pPr lvl="2"/>
            <a:r>
              <a:rPr lang="en-US" altLang="en-US" sz="2400" dirty="0" err="1"/>
              <a:t>Polymorphonuclear</a:t>
            </a:r>
            <a:r>
              <a:rPr lang="en-US" altLang="en-US" sz="2400" dirty="0"/>
              <a:t> leukocytes (PMN’s)</a:t>
            </a:r>
          </a:p>
          <a:p>
            <a:pPr lvl="3"/>
            <a:r>
              <a:rPr lang="en-US" altLang="en-US" sz="2000" dirty="0"/>
              <a:t>Nuclei are </a:t>
            </a:r>
            <a:r>
              <a:rPr lang="en-US" altLang="en-US" sz="2000" dirty="0" err="1"/>
              <a:t>multilobed</a:t>
            </a:r>
            <a:r>
              <a:rPr lang="en-US" altLang="en-US" sz="2000" dirty="0"/>
              <a:t> (2 to 5)</a:t>
            </a:r>
          </a:p>
          <a:p>
            <a:pPr lvl="2"/>
            <a:r>
              <a:rPr lang="en-US" altLang="en-US" sz="2400" dirty="0"/>
              <a:t>Granulocytes</a:t>
            </a:r>
          </a:p>
          <a:p>
            <a:pPr lvl="3"/>
            <a:r>
              <a:rPr lang="en-US" altLang="en-US" sz="2000" dirty="0"/>
              <a:t>Cytoplasmic granules</a:t>
            </a:r>
          </a:p>
          <a:p>
            <a:endParaRPr lang="en-US" sz="3200" dirty="0"/>
          </a:p>
        </p:txBody>
      </p:sp>
    </p:spTree>
    <p:extLst>
      <p:ext uri="{BB962C8B-B14F-4D97-AF65-F5344CB8AC3E}">
        <p14:creationId xmlns:p14="http://schemas.microsoft.com/office/powerpoint/2010/main" val="262366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116632"/>
            <a:ext cx="11665296" cy="6480719"/>
          </a:xfrm>
        </p:spPr>
        <p:txBody>
          <a:bodyPr>
            <a:normAutofit/>
          </a:bodyPr>
          <a:lstStyle/>
          <a:p>
            <a:r>
              <a:rPr lang="en-US" altLang="en-US" sz="3600" dirty="0"/>
              <a:t>Myeloid lineage </a:t>
            </a:r>
          </a:p>
          <a:p>
            <a:pPr lvl="1"/>
            <a:r>
              <a:rPr lang="en-US" altLang="en-US" sz="3600" dirty="0"/>
              <a:t>Monocytes</a:t>
            </a:r>
          </a:p>
          <a:p>
            <a:pPr lvl="2"/>
            <a:r>
              <a:rPr lang="en-US" altLang="en-US" sz="3600" dirty="0"/>
              <a:t>Leukocytes with bean shaped or brain-like convoluted nuclei</a:t>
            </a:r>
          </a:p>
          <a:p>
            <a:pPr lvl="2"/>
            <a:r>
              <a:rPr lang="en-US" altLang="en-US" sz="3600" dirty="0"/>
              <a:t>Circulate in blood with half life of 8 hours</a:t>
            </a:r>
          </a:p>
          <a:p>
            <a:pPr lvl="2"/>
            <a:r>
              <a:rPr lang="en-US" altLang="en-US" sz="3600" dirty="0"/>
              <a:t>Precursors of tissue macrophages</a:t>
            </a:r>
          </a:p>
          <a:p>
            <a:pPr lvl="1"/>
            <a:r>
              <a:rPr lang="en-US" altLang="en-US" sz="3600" dirty="0"/>
              <a:t>Macrophages</a:t>
            </a:r>
          </a:p>
          <a:p>
            <a:pPr lvl="2"/>
            <a:r>
              <a:rPr lang="en-US" altLang="en-US" sz="3600" dirty="0"/>
              <a:t>Mononuclear phagocytic cells in tissue</a:t>
            </a:r>
          </a:p>
          <a:p>
            <a:pPr lvl="2"/>
            <a:r>
              <a:rPr lang="en-US" altLang="en-US" sz="3600" dirty="0"/>
              <a:t>Derive from blood monocytes</a:t>
            </a:r>
          </a:p>
          <a:p>
            <a:pPr lvl="2"/>
            <a:r>
              <a:rPr lang="en-US" altLang="en-US" sz="3600" dirty="0"/>
              <a:t>Participate in innate and adaptive immunity</a:t>
            </a:r>
          </a:p>
          <a:p>
            <a:endParaRPr lang="en-US" sz="3600" dirty="0"/>
          </a:p>
        </p:txBody>
      </p:sp>
    </p:spTree>
    <p:extLst>
      <p:ext uri="{BB962C8B-B14F-4D97-AF65-F5344CB8AC3E}">
        <p14:creationId xmlns:p14="http://schemas.microsoft.com/office/powerpoint/2010/main" val="1272413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640"/>
            <a:ext cx="10515600" cy="5988323"/>
          </a:xfrm>
        </p:spPr>
        <p:txBody>
          <a:bodyPr>
            <a:normAutofit/>
          </a:bodyPr>
          <a:lstStyle/>
          <a:p>
            <a:pPr marL="756285" lvl="1" indent="-287020">
              <a:lnSpc>
                <a:spcPct val="100000"/>
              </a:lnSpc>
              <a:spcBef>
                <a:spcPts val="660"/>
              </a:spcBef>
              <a:buFont typeface="Arial"/>
              <a:buChar char="–"/>
              <a:tabLst>
                <a:tab pos="756920" algn="l"/>
              </a:tabLst>
            </a:pPr>
            <a:r>
              <a:rPr lang="en-US" sz="3600" spc="-5" dirty="0">
                <a:latin typeface="Calibri"/>
                <a:cs typeface="Calibri"/>
              </a:rPr>
              <a:t>Monocytes</a:t>
            </a:r>
            <a:endParaRPr lang="en-US" sz="3600" dirty="0">
              <a:latin typeface="Calibri"/>
              <a:cs typeface="Calibri"/>
            </a:endParaRPr>
          </a:p>
          <a:p>
            <a:pPr marL="1155700" marR="224154" lvl="2">
              <a:lnSpc>
                <a:spcPct val="100000"/>
              </a:lnSpc>
              <a:spcBef>
                <a:spcPts val="585"/>
              </a:spcBef>
              <a:buFont typeface="Arial"/>
              <a:buChar char="•"/>
              <a:tabLst>
                <a:tab pos="1156335" algn="l"/>
              </a:tabLst>
            </a:pPr>
            <a:r>
              <a:rPr lang="en-US" sz="3600" spc="-15" dirty="0">
                <a:latin typeface="Calibri"/>
                <a:cs typeface="Calibri"/>
              </a:rPr>
              <a:t>Leukocytes </a:t>
            </a:r>
            <a:r>
              <a:rPr lang="en-US" sz="3600" dirty="0">
                <a:latin typeface="Calibri"/>
                <a:cs typeface="Calibri"/>
              </a:rPr>
              <a:t>with bean </a:t>
            </a:r>
            <a:r>
              <a:rPr lang="en-US" sz="3600" spc="-5" dirty="0">
                <a:latin typeface="Calibri"/>
                <a:cs typeface="Calibri"/>
              </a:rPr>
              <a:t>shaped or </a:t>
            </a:r>
            <a:r>
              <a:rPr lang="en-US" sz="3600" spc="-15" dirty="0">
                <a:latin typeface="Calibri"/>
                <a:cs typeface="Calibri"/>
              </a:rPr>
              <a:t>brain-like  convoluted</a:t>
            </a:r>
            <a:r>
              <a:rPr lang="en-US" sz="3600" spc="-5" dirty="0">
                <a:latin typeface="Calibri"/>
                <a:cs typeface="Calibri"/>
              </a:rPr>
              <a:t> </a:t>
            </a:r>
            <a:r>
              <a:rPr lang="en-US" sz="3600" dirty="0">
                <a:latin typeface="Calibri"/>
                <a:cs typeface="Calibri"/>
              </a:rPr>
              <a:t>nuclei</a:t>
            </a:r>
          </a:p>
          <a:p>
            <a:pPr marL="1155700" lvl="2" indent="-229235">
              <a:lnSpc>
                <a:spcPct val="100000"/>
              </a:lnSpc>
              <a:spcBef>
                <a:spcPts val="580"/>
              </a:spcBef>
              <a:buFont typeface="Arial"/>
              <a:buChar char="•"/>
              <a:tabLst>
                <a:tab pos="1156335" algn="l"/>
              </a:tabLst>
            </a:pPr>
            <a:r>
              <a:rPr lang="en-US" sz="3600" spc="-10" dirty="0">
                <a:latin typeface="Calibri"/>
                <a:cs typeface="Calibri"/>
              </a:rPr>
              <a:t>Circulate </a:t>
            </a:r>
            <a:r>
              <a:rPr lang="en-US" sz="3600" dirty="0">
                <a:latin typeface="Calibri"/>
                <a:cs typeface="Calibri"/>
              </a:rPr>
              <a:t>in </a:t>
            </a:r>
            <a:r>
              <a:rPr lang="en-US" sz="3600" spc="-5" dirty="0">
                <a:latin typeface="Calibri"/>
                <a:cs typeface="Calibri"/>
              </a:rPr>
              <a:t>blood </a:t>
            </a:r>
            <a:r>
              <a:rPr lang="en-US" sz="3600" dirty="0">
                <a:latin typeface="Calibri"/>
                <a:cs typeface="Calibri"/>
              </a:rPr>
              <a:t>with </a:t>
            </a:r>
            <a:r>
              <a:rPr lang="en-US" sz="3600" spc="-5" dirty="0">
                <a:latin typeface="Calibri"/>
                <a:cs typeface="Calibri"/>
              </a:rPr>
              <a:t>half </a:t>
            </a:r>
            <a:r>
              <a:rPr lang="en-US" sz="3600" spc="-20" dirty="0">
                <a:latin typeface="Calibri"/>
                <a:cs typeface="Calibri"/>
              </a:rPr>
              <a:t>life </a:t>
            </a:r>
            <a:r>
              <a:rPr lang="en-US" sz="3600" spc="-5" dirty="0">
                <a:latin typeface="Calibri"/>
                <a:cs typeface="Calibri"/>
              </a:rPr>
              <a:t>of </a:t>
            </a:r>
            <a:r>
              <a:rPr lang="en-US" sz="3600" dirty="0">
                <a:latin typeface="Calibri"/>
                <a:cs typeface="Calibri"/>
              </a:rPr>
              <a:t>8</a:t>
            </a:r>
            <a:r>
              <a:rPr lang="en-US" sz="3600" spc="-35" dirty="0">
                <a:latin typeface="Calibri"/>
                <a:cs typeface="Calibri"/>
              </a:rPr>
              <a:t> </a:t>
            </a:r>
            <a:r>
              <a:rPr lang="en-US" sz="3600" spc="-10" dirty="0">
                <a:latin typeface="Calibri"/>
                <a:cs typeface="Calibri"/>
              </a:rPr>
              <a:t>hours</a:t>
            </a:r>
            <a:endParaRPr lang="en-US" sz="3600" dirty="0">
              <a:latin typeface="Calibri"/>
              <a:cs typeface="Calibri"/>
            </a:endParaRPr>
          </a:p>
          <a:p>
            <a:pPr marL="1155700" lvl="2" indent="-229235">
              <a:lnSpc>
                <a:spcPct val="100000"/>
              </a:lnSpc>
              <a:spcBef>
                <a:spcPts val="575"/>
              </a:spcBef>
              <a:buFont typeface="Arial"/>
              <a:buChar char="•"/>
              <a:tabLst>
                <a:tab pos="1156335" algn="l"/>
              </a:tabLst>
            </a:pPr>
            <a:r>
              <a:rPr lang="en-US" sz="3600" spc="-15" dirty="0">
                <a:latin typeface="Calibri"/>
                <a:cs typeface="Calibri"/>
              </a:rPr>
              <a:t>Precursors </a:t>
            </a:r>
            <a:r>
              <a:rPr lang="en-US" sz="3600" spc="-5" dirty="0">
                <a:latin typeface="Calibri"/>
                <a:cs typeface="Calibri"/>
              </a:rPr>
              <a:t>of </a:t>
            </a:r>
            <a:r>
              <a:rPr lang="en-US" sz="3600" dirty="0">
                <a:latin typeface="Calibri"/>
                <a:cs typeface="Calibri"/>
              </a:rPr>
              <a:t>tissue</a:t>
            </a:r>
            <a:r>
              <a:rPr lang="en-US" sz="3600" spc="-10" dirty="0">
                <a:latin typeface="Calibri"/>
                <a:cs typeface="Calibri"/>
              </a:rPr>
              <a:t> macrophages</a:t>
            </a:r>
            <a:endParaRPr lang="en-US" sz="3600" dirty="0">
              <a:latin typeface="Calibri"/>
              <a:cs typeface="Calibri"/>
            </a:endParaRPr>
          </a:p>
          <a:p>
            <a:pPr marL="756285" lvl="1" indent="-287020">
              <a:lnSpc>
                <a:spcPct val="100000"/>
              </a:lnSpc>
              <a:spcBef>
                <a:spcPts val="615"/>
              </a:spcBef>
              <a:buFont typeface="Arial"/>
              <a:buChar char="–"/>
              <a:tabLst>
                <a:tab pos="756920" algn="l"/>
              </a:tabLst>
            </a:pPr>
            <a:r>
              <a:rPr lang="en-US" sz="3600" spc="-5" dirty="0">
                <a:latin typeface="Calibri"/>
                <a:cs typeface="Calibri"/>
              </a:rPr>
              <a:t>Macrophages</a:t>
            </a:r>
            <a:endParaRPr lang="en-US" sz="3600" dirty="0">
              <a:latin typeface="Calibri"/>
              <a:cs typeface="Calibri"/>
            </a:endParaRPr>
          </a:p>
          <a:p>
            <a:pPr marL="1155700" lvl="2" indent="-229235">
              <a:lnSpc>
                <a:spcPct val="100000"/>
              </a:lnSpc>
              <a:spcBef>
                <a:spcPts val="585"/>
              </a:spcBef>
              <a:buFont typeface="Arial"/>
              <a:buChar char="•"/>
              <a:tabLst>
                <a:tab pos="1156335" algn="l"/>
              </a:tabLst>
            </a:pPr>
            <a:r>
              <a:rPr lang="en-US" sz="3600" dirty="0">
                <a:latin typeface="Calibri"/>
                <a:cs typeface="Calibri"/>
              </a:rPr>
              <a:t>Mononuclear </a:t>
            </a:r>
            <a:r>
              <a:rPr lang="en-US" sz="3600" spc="-5" dirty="0">
                <a:latin typeface="Calibri"/>
                <a:cs typeface="Calibri"/>
              </a:rPr>
              <a:t>phagocytic </a:t>
            </a:r>
            <a:r>
              <a:rPr lang="en-US" sz="3600" dirty="0">
                <a:latin typeface="Calibri"/>
                <a:cs typeface="Calibri"/>
              </a:rPr>
              <a:t>cells in</a:t>
            </a:r>
            <a:r>
              <a:rPr lang="en-US" sz="3600" spc="-65" dirty="0">
                <a:latin typeface="Calibri"/>
                <a:cs typeface="Calibri"/>
              </a:rPr>
              <a:t> </a:t>
            </a:r>
            <a:r>
              <a:rPr lang="en-US" sz="3600" dirty="0">
                <a:latin typeface="Calibri"/>
                <a:cs typeface="Calibri"/>
              </a:rPr>
              <a:t>tissue</a:t>
            </a:r>
          </a:p>
          <a:p>
            <a:pPr marL="1155700" lvl="2" indent="-229235">
              <a:lnSpc>
                <a:spcPct val="100000"/>
              </a:lnSpc>
              <a:spcBef>
                <a:spcPts val="580"/>
              </a:spcBef>
              <a:buFont typeface="Arial"/>
              <a:buChar char="•"/>
              <a:tabLst>
                <a:tab pos="1156335" algn="l"/>
              </a:tabLst>
            </a:pPr>
            <a:r>
              <a:rPr lang="en-US" sz="3600" spc="-5" dirty="0">
                <a:latin typeface="Calibri"/>
                <a:cs typeface="Calibri"/>
              </a:rPr>
              <a:t>Derive </a:t>
            </a:r>
            <a:r>
              <a:rPr lang="en-US" sz="3600" spc="-10" dirty="0">
                <a:latin typeface="Calibri"/>
                <a:cs typeface="Calibri"/>
              </a:rPr>
              <a:t>from </a:t>
            </a:r>
            <a:r>
              <a:rPr lang="en-US" sz="3600" spc="-5" dirty="0">
                <a:latin typeface="Calibri"/>
                <a:cs typeface="Calibri"/>
              </a:rPr>
              <a:t>blood monocytes</a:t>
            </a:r>
            <a:endParaRPr lang="en-US" sz="3600" dirty="0">
              <a:latin typeface="Calibri"/>
              <a:cs typeface="Calibri"/>
            </a:endParaRPr>
          </a:p>
          <a:p>
            <a:pPr marL="1155700" lvl="2" indent="-229235">
              <a:lnSpc>
                <a:spcPct val="100000"/>
              </a:lnSpc>
              <a:spcBef>
                <a:spcPts val="575"/>
              </a:spcBef>
              <a:buFont typeface="Arial"/>
              <a:buChar char="•"/>
              <a:tabLst>
                <a:tab pos="1156335" algn="l"/>
              </a:tabLst>
            </a:pPr>
            <a:r>
              <a:rPr lang="en-US" sz="3600" spc="-10" dirty="0">
                <a:latin typeface="Calibri"/>
                <a:cs typeface="Calibri"/>
              </a:rPr>
              <a:t>Participate </a:t>
            </a:r>
            <a:r>
              <a:rPr lang="en-US" sz="3600" dirty="0">
                <a:latin typeface="Calibri"/>
                <a:cs typeface="Calibri"/>
              </a:rPr>
              <a:t>in </a:t>
            </a:r>
            <a:r>
              <a:rPr lang="en-US" sz="3600" spc="-10" dirty="0">
                <a:latin typeface="Calibri"/>
                <a:cs typeface="Calibri"/>
              </a:rPr>
              <a:t>innate </a:t>
            </a:r>
            <a:r>
              <a:rPr lang="en-US" sz="3600" dirty="0">
                <a:latin typeface="Calibri"/>
                <a:cs typeface="Calibri"/>
              </a:rPr>
              <a:t>and </a:t>
            </a:r>
            <a:r>
              <a:rPr lang="en-US" sz="3600" spc="-10" dirty="0">
                <a:latin typeface="Calibri"/>
                <a:cs typeface="Calibri"/>
              </a:rPr>
              <a:t>adaptive</a:t>
            </a:r>
            <a:r>
              <a:rPr lang="en-US" sz="3600" spc="-15" dirty="0">
                <a:latin typeface="Calibri"/>
                <a:cs typeface="Calibri"/>
              </a:rPr>
              <a:t> </a:t>
            </a:r>
            <a:r>
              <a:rPr lang="en-US" sz="3600" spc="-5" dirty="0">
                <a:latin typeface="Calibri"/>
                <a:cs typeface="Calibri"/>
              </a:rPr>
              <a:t>immunity</a:t>
            </a:r>
            <a:endParaRPr lang="en-US" sz="3600" dirty="0">
              <a:latin typeface="Calibri"/>
              <a:cs typeface="Calibri"/>
            </a:endParaRPr>
          </a:p>
          <a:p>
            <a:endParaRPr lang="en-US" sz="4000" dirty="0"/>
          </a:p>
        </p:txBody>
      </p:sp>
    </p:spTree>
    <p:extLst>
      <p:ext uri="{BB962C8B-B14F-4D97-AF65-F5344CB8AC3E}">
        <p14:creationId xmlns:p14="http://schemas.microsoft.com/office/powerpoint/2010/main" val="3824798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664"/>
            <a:ext cx="10515600" cy="5772299"/>
          </a:xfrm>
        </p:spPr>
        <p:txBody>
          <a:bodyPr>
            <a:normAutofit/>
          </a:bodyPr>
          <a:lstStyle/>
          <a:p>
            <a:pPr marL="756285" lvl="1" indent="-287020">
              <a:lnSpc>
                <a:spcPct val="100000"/>
              </a:lnSpc>
              <a:spcBef>
                <a:spcPts val="690"/>
              </a:spcBef>
              <a:buFont typeface="Arial"/>
              <a:buChar char="–"/>
              <a:tabLst>
                <a:tab pos="756920" algn="l"/>
              </a:tabLst>
            </a:pPr>
            <a:r>
              <a:rPr lang="en-US" sz="3600" spc="-10" dirty="0">
                <a:latin typeface="Calibri"/>
                <a:cs typeface="Calibri"/>
              </a:rPr>
              <a:t>Dendritic</a:t>
            </a:r>
            <a:r>
              <a:rPr lang="en-US" sz="3600" spc="30" dirty="0">
                <a:latin typeface="Calibri"/>
                <a:cs typeface="Calibri"/>
              </a:rPr>
              <a:t> </a:t>
            </a:r>
            <a:r>
              <a:rPr lang="en-US" sz="3600" spc="-5" dirty="0">
                <a:latin typeface="Calibri"/>
                <a:cs typeface="Calibri"/>
              </a:rPr>
              <a:t>cells</a:t>
            </a:r>
            <a:endParaRPr lang="en-US" sz="3600" dirty="0">
              <a:latin typeface="Calibri"/>
              <a:cs typeface="Calibri"/>
            </a:endParaRPr>
          </a:p>
          <a:p>
            <a:pPr marL="1155700" lvl="2" indent="-229235">
              <a:lnSpc>
                <a:spcPct val="100000"/>
              </a:lnSpc>
              <a:spcBef>
                <a:spcPts val="605"/>
              </a:spcBef>
              <a:buFont typeface="Arial"/>
              <a:buChar char="•"/>
              <a:tabLst>
                <a:tab pos="1156335" algn="l"/>
              </a:tabLst>
            </a:pPr>
            <a:r>
              <a:rPr lang="en-US" sz="3200" dirty="0">
                <a:latin typeface="Calibri"/>
                <a:cs typeface="Calibri"/>
              </a:rPr>
              <a:t>Cells with </a:t>
            </a:r>
            <a:r>
              <a:rPr lang="en-US" sz="3200" spc="-10" dirty="0" err="1">
                <a:latin typeface="Calibri"/>
                <a:cs typeface="Calibri"/>
              </a:rPr>
              <a:t>dendriform</a:t>
            </a:r>
            <a:r>
              <a:rPr lang="en-US" sz="3200" spc="-10" dirty="0">
                <a:latin typeface="Calibri"/>
                <a:cs typeface="Calibri"/>
              </a:rPr>
              <a:t> </a:t>
            </a:r>
            <a:r>
              <a:rPr lang="en-US" sz="3200" spc="-15" dirty="0">
                <a:latin typeface="Calibri"/>
                <a:cs typeface="Calibri"/>
              </a:rPr>
              <a:t>(star </a:t>
            </a:r>
            <a:r>
              <a:rPr lang="en-US" sz="3200" spc="-5" dirty="0">
                <a:latin typeface="Calibri"/>
                <a:cs typeface="Calibri"/>
              </a:rPr>
              <a:t>shaped)</a:t>
            </a:r>
            <a:r>
              <a:rPr lang="en-US" sz="3200" spc="-55" dirty="0">
                <a:latin typeface="Calibri"/>
                <a:cs typeface="Calibri"/>
              </a:rPr>
              <a:t> </a:t>
            </a:r>
            <a:r>
              <a:rPr lang="en-US" sz="3200" spc="-5" dirty="0">
                <a:latin typeface="Calibri"/>
                <a:cs typeface="Calibri"/>
              </a:rPr>
              <a:t>morphology</a:t>
            </a:r>
            <a:endParaRPr lang="en-US" sz="3200" dirty="0">
              <a:latin typeface="Calibri"/>
              <a:cs typeface="Calibri"/>
            </a:endParaRPr>
          </a:p>
          <a:p>
            <a:pPr marL="1155700" lvl="2" indent="-229235">
              <a:lnSpc>
                <a:spcPct val="100000"/>
              </a:lnSpc>
              <a:spcBef>
                <a:spcPts val="575"/>
              </a:spcBef>
              <a:buFont typeface="Arial"/>
              <a:buChar char="•"/>
              <a:tabLst>
                <a:tab pos="1156335" algn="l"/>
              </a:tabLst>
            </a:pPr>
            <a:r>
              <a:rPr lang="en-US" sz="3200" spc="-15" dirty="0">
                <a:latin typeface="Calibri"/>
                <a:cs typeface="Calibri"/>
              </a:rPr>
              <a:t>Interdigitating </a:t>
            </a:r>
            <a:r>
              <a:rPr lang="en-US" sz="3200" spc="-5" dirty="0">
                <a:latin typeface="Calibri"/>
                <a:cs typeface="Calibri"/>
              </a:rPr>
              <a:t>reticular </a:t>
            </a:r>
            <a:r>
              <a:rPr lang="en-US" sz="3200" dirty="0">
                <a:latin typeface="Calibri"/>
                <a:cs typeface="Calibri"/>
              </a:rPr>
              <a:t>cells</a:t>
            </a:r>
            <a:r>
              <a:rPr lang="en-US" sz="3200" spc="-50" dirty="0">
                <a:latin typeface="Calibri"/>
                <a:cs typeface="Calibri"/>
              </a:rPr>
              <a:t> </a:t>
            </a:r>
            <a:r>
              <a:rPr lang="en-US" sz="3200" spc="-15" dirty="0">
                <a:latin typeface="Calibri"/>
                <a:cs typeface="Calibri"/>
              </a:rPr>
              <a:t>(synonym)</a:t>
            </a:r>
            <a:endParaRPr lang="en-US" sz="3200" dirty="0">
              <a:latin typeface="Calibri"/>
              <a:cs typeface="Calibri"/>
            </a:endParaRPr>
          </a:p>
          <a:p>
            <a:pPr marL="1155700" lvl="2" indent="-229235">
              <a:lnSpc>
                <a:spcPct val="100000"/>
              </a:lnSpc>
              <a:spcBef>
                <a:spcPts val="580"/>
              </a:spcBef>
              <a:buFont typeface="Arial"/>
              <a:buChar char="•"/>
              <a:tabLst>
                <a:tab pos="1156335" algn="l"/>
              </a:tabLst>
            </a:pPr>
            <a:r>
              <a:rPr lang="en-US" sz="3200" spc="-10" dirty="0">
                <a:latin typeface="Calibri"/>
                <a:cs typeface="Calibri"/>
              </a:rPr>
              <a:t>Capture </a:t>
            </a:r>
            <a:r>
              <a:rPr lang="en-US" sz="3200" dirty="0">
                <a:latin typeface="Calibri"/>
                <a:cs typeface="Calibri"/>
              </a:rPr>
              <a:t>and </a:t>
            </a:r>
            <a:r>
              <a:rPr lang="en-US" sz="3200" spc="-10" dirty="0">
                <a:latin typeface="Calibri"/>
                <a:cs typeface="Calibri"/>
              </a:rPr>
              <a:t>present antigens </a:t>
            </a:r>
            <a:r>
              <a:rPr lang="en-US" sz="3200" spc="-15" dirty="0">
                <a:latin typeface="Calibri"/>
                <a:cs typeface="Calibri"/>
              </a:rPr>
              <a:t>to </a:t>
            </a:r>
            <a:r>
              <a:rPr lang="en-US" sz="3200" dirty="0">
                <a:latin typeface="Calibri"/>
                <a:cs typeface="Calibri"/>
              </a:rPr>
              <a:t>T</a:t>
            </a:r>
            <a:r>
              <a:rPr lang="en-US" sz="3200" spc="-10" dirty="0">
                <a:latin typeface="Calibri"/>
                <a:cs typeface="Calibri"/>
              </a:rPr>
              <a:t> </a:t>
            </a:r>
            <a:r>
              <a:rPr lang="en-US" sz="3200" dirty="0">
                <a:latin typeface="Calibri"/>
                <a:cs typeface="Calibri"/>
              </a:rPr>
              <a:t>lymphocytes</a:t>
            </a:r>
          </a:p>
          <a:p>
            <a:pPr marL="756285" lvl="1" indent="-287020">
              <a:lnSpc>
                <a:spcPct val="100000"/>
              </a:lnSpc>
              <a:spcBef>
                <a:spcPts val="645"/>
              </a:spcBef>
              <a:buFont typeface="Arial"/>
              <a:buChar char="–"/>
              <a:tabLst>
                <a:tab pos="756920" algn="l"/>
              </a:tabLst>
            </a:pPr>
            <a:r>
              <a:rPr lang="en-US" sz="3600" spc="-15" dirty="0">
                <a:latin typeface="Calibri"/>
                <a:cs typeface="Calibri"/>
              </a:rPr>
              <a:t>Mast</a:t>
            </a:r>
            <a:r>
              <a:rPr lang="en-US" sz="3600" spc="15" dirty="0">
                <a:latin typeface="Calibri"/>
                <a:cs typeface="Calibri"/>
              </a:rPr>
              <a:t> </a:t>
            </a:r>
            <a:r>
              <a:rPr lang="en-US" sz="3600" spc="-5" dirty="0">
                <a:latin typeface="Calibri"/>
                <a:cs typeface="Calibri"/>
              </a:rPr>
              <a:t>cells</a:t>
            </a:r>
            <a:endParaRPr lang="en-US" sz="3600" dirty="0">
              <a:latin typeface="Calibri"/>
              <a:cs typeface="Calibri"/>
            </a:endParaRPr>
          </a:p>
          <a:p>
            <a:pPr marL="1155700" marR="5080" lvl="2">
              <a:lnSpc>
                <a:spcPct val="100000"/>
              </a:lnSpc>
              <a:spcBef>
                <a:spcPts val="600"/>
              </a:spcBef>
              <a:buFont typeface="Arial"/>
              <a:buChar char="•"/>
              <a:tabLst>
                <a:tab pos="1156335" algn="l"/>
              </a:tabLst>
            </a:pPr>
            <a:r>
              <a:rPr lang="en-US" sz="3200" spc="-15" dirty="0">
                <a:latin typeface="Calibri"/>
                <a:cs typeface="Calibri"/>
              </a:rPr>
              <a:t>Located </a:t>
            </a:r>
            <a:r>
              <a:rPr lang="en-US" sz="3200" dirty="0">
                <a:latin typeface="Calibri"/>
                <a:cs typeface="Calibri"/>
              </a:rPr>
              <a:t>in </a:t>
            </a:r>
            <a:r>
              <a:rPr lang="en-US" sz="3200" spc="-5" dirty="0">
                <a:latin typeface="Calibri"/>
                <a:cs typeface="Calibri"/>
              </a:rPr>
              <a:t>mucous </a:t>
            </a:r>
            <a:r>
              <a:rPr lang="en-US" sz="3200" spc="-10" dirty="0">
                <a:latin typeface="Calibri"/>
                <a:cs typeface="Calibri"/>
              </a:rPr>
              <a:t>membrane </a:t>
            </a:r>
            <a:r>
              <a:rPr lang="en-US" sz="3200" dirty="0">
                <a:latin typeface="Calibri"/>
                <a:cs typeface="Calibri"/>
              </a:rPr>
              <a:t>and </a:t>
            </a:r>
            <a:r>
              <a:rPr lang="en-US" sz="3200" spc="-10" dirty="0">
                <a:latin typeface="Calibri"/>
                <a:cs typeface="Calibri"/>
              </a:rPr>
              <a:t>connective </a:t>
            </a:r>
            <a:r>
              <a:rPr lang="en-US" sz="3200" dirty="0">
                <a:latin typeface="Calibri"/>
                <a:cs typeface="Calibri"/>
              </a:rPr>
              <a:t>tissue  </a:t>
            </a:r>
            <a:r>
              <a:rPr lang="en-US" sz="3200" spc="-10" dirty="0">
                <a:latin typeface="Calibri"/>
                <a:cs typeface="Calibri"/>
              </a:rPr>
              <a:t>throughout body</a:t>
            </a:r>
            <a:endParaRPr lang="en-US" sz="3200" dirty="0">
              <a:latin typeface="Calibri"/>
              <a:cs typeface="Calibri"/>
            </a:endParaRPr>
          </a:p>
          <a:p>
            <a:pPr marL="1155700" lvl="2" indent="-229235">
              <a:lnSpc>
                <a:spcPct val="100000"/>
              </a:lnSpc>
              <a:spcBef>
                <a:spcPts val="580"/>
              </a:spcBef>
              <a:buFont typeface="Arial"/>
              <a:buChar char="•"/>
              <a:tabLst>
                <a:tab pos="1156335" algn="l"/>
              </a:tabLst>
            </a:pPr>
            <a:r>
              <a:rPr lang="en-US" sz="3200" dirty="0">
                <a:latin typeface="Calibri"/>
                <a:cs typeface="Calibri"/>
              </a:rPr>
              <a:t>Major </a:t>
            </a:r>
            <a:r>
              <a:rPr lang="en-US" sz="3200" spc="-20" dirty="0">
                <a:latin typeface="Calibri"/>
                <a:cs typeface="Calibri"/>
              </a:rPr>
              <a:t>effector </a:t>
            </a:r>
            <a:r>
              <a:rPr lang="en-US" sz="3200" dirty="0">
                <a:latin typeface="Calibri"/>
                <a:cs typeface="Calibri"/>
              </a:rPr>
              <a:t>cell in</a:t>
            </a:r>
            <a:r>
              <a:rPr lang="en-US" sz="3200" spc="-20" dirty="0">
                <a:latin typeface="Calibri"/>
                <a:cs typeface="Calibri"/>
              </a:rPr>
              <a:t> </a:t>
            </a:r>
            <a:r>
              <a:rPr lang="en-US" sz="3200" spc="-5" dirty="0">
                <a:latin typeface="Calibri"/>
                <a:cs typeface="Calibri"/>
              </a:rPr>
              <a:t>allergy</a:t>
            </a:r>
            <a:endParaRPr lang="en-US" sz="3200" dirty="0">
              <a:latin typeface="Calibri"/>
              <a:cs typeface="Calibri"/>
            </a:endParaRPr>
          </a:p>
          <a:p>
            <a:pPr marL="1155700" lvl="2" indent="-229235">
              <a:lnSpc>
                <a:spcPct val="100000"/>
              </a:lnSpc>
              <a:spcBef>
                <a:spcPts val="575"/>
              </a:spcBef>
              <a:buFont typeface="Arial"/>
              <a:buChar char="•"/>
              <a:tabLst>
                <a:tab pos="1156335" algn="l"/>
              </a:tabLst>
            </a:pPr>
            <a:r>
              <a:rPr lang="en-US" sz="3200" spc="-5" dirty="0">
                <a:latin typeface="Calibri"/>
                <a:cs typeface="Calibri"/>
              </a:rPr>
              <a:t>Modulation </a:t>
            </a:r>
            <a:r>
              <a:rPr lang="en-US" sz="3200" spc="-10" dirty="0">
                <a:latin typeface="Calibri"/>
                <a:cs typeface="Calibri"/>
              </a:rPr>
              <a:t>of </a:t>
            </a:r>
            <a:r>
              <a:rPr lang="en-US" sz="3200" dirty="0">
                <a:latin typeface="Calibri"/>
                <a:cs typeface="Calibri"/>
              </a:rPr>
              <a:t>initial immune</a:t>
            </a:r>
            <a:r>
              <a:rPr lang="en-US" sz="3200" spc="-25" dirty="0">
                <a:latin typeface="Calibri"/>
                <a:cs typeface="Calibri"/>
              </a:rPr>
              <a:t> </a:t>
            </a:r>
            <a:r>
              <a:rPr lang="en-US" sz="3200" spc="-5" dirty="0">
                <a:latin typeface="Calibri"/>
                <a:cs typeface="Calibri"/>
              </a:rPr>
              <a:t>response</a:t>
            </a:r>
            <a:endParaRPr lang="en-US" sz="3200" dirty="0">
              <a:latin typeface="Calibri"/>
              <a:cs typeface="Calibri"/>
            </a:endParaRPr>
          </a:p>
          <a:p>
            <a:endParaRPr lang="en-US" sz="3600" dirty="0"/>
          </a:p>
        </p:txBody>
      </p:sp>
    </p:spTree>
    <p:extLst>
      <p:ext uri="{BB962C8B-B14F-4D97-AF65-F5344CB8AC3E}">
        <p14:creationId xmlns:p14="http://schemas.microsoft.com/office/powerpoint/2010/main" val="1132905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88640"/>
            <a:ext cx="11593288" cy="6336703"/>
          </a:xfrm>
        </p:spPr>
        <p:txBody>
          <a:bodyPr>
            <a:noAutofit/>
          </a:bodyPr>
          <a:lstStyle/>
          <a:p>
            <a:r>
              <a:rPr lang="en-US" altLang="en-US" dirty="0"/>
              <a:t>Lymphoid Lineage</a:t>
            </a:r>
          </a:p>
          <a:p>
            <a:pPr lvl="1"/>
            <a:r>
              <a:rPr lang="en-US" altLang="en-US" sz="3200" dirty="0"/>
              <a:t>Large lymphocytes (large granular lymphocytes)</a:t>
            </a:r>
          </a:p>
          <a:p>
            <a:pPr lvl="2"/>
            <a:r>
              <a:rPr lang="en-US" altLang="en-US" sz="3200" dirty="0"/>
              <a:t>Natural killer (NK) cells (CD16,  CD56)</a:t>
            </a:r>
          </a:p>
          <a:p>
            <a:pPr lvl="2"/>
            <a:r>
              <a:rPr lang="en-US" altLang="en-US" sz="3200" dirty="0"/>
              <a:t>Innate immunity to viruses and other intracellular pathogens</a:t>
            </a:r>
          </a:p>
          <a:p>
            <a:pPr lvl="2"/>
            <a:r>
              <a:rPr lang="en-US" altLang="en-US" sz="3200" dirty="0"/>
              <a:t>Participate in antibody-dependent cell-mediated cytotoxicity (ADCC)</a:t>
            </a:r>
          </a:p>
          <a:p>
            <a:pPr lvl="1"/>
            <a:r>
              <a:rPr lang="en-US" altLang="en-US" sz="3200" dirty="0"/>
              <a:t>Small lymphocytes</a:t>
            </a:r>
          </a:p>
          <a:p>
            <a:pPr lvl="2"/>
            <a:r>
              <a:rPr lang="en-US" altLang="en-US" sz="3200" dirty="0"/>
              <a:t>B cells (CD19)</a:t>
            </a:r>
          </a:p>
          <a:p>
            <a:pPr lvl="2"/>
            <a:r>
              <a:rPr lang="en-US" altLang="en-US" sz="3200" dirty="0"/>
              <a:t>T cells (CD3, CD4 or CD8)</a:t>
            </a:r>
          </a:p>
          <a:p>
            <a:pPr lvl="2"/>
            <a:r>
              <a:rPr lang="en-US" altLang="en-US" sz="3200" dirty="0"/>
              <a:t>Adaptive immunity</a:t>
            </a:r>
          </a:p>
          <a:p>
            <a:pPr lvl="1"/>
            <a:r>
              <a:rPr lang="en-US" altLang="en-US" sz="3200" dirty="0"/>
              <a:t>Lymphocytes refers to small lymphocytes</a:t>
            </a:r>
          </a:p>
          <a:p>
            <a:endParaRPr lang="en-US" dirty="0"/>
          </a:p>
        </p:txBody>
      </p:sp>
    </p:spTree>
    <p:extLst>
      <p:ext uri="{BB962C8B-B14F-4D97-AF65-F5344CB8AC3E}">
        <p14:creationId xmlns:p14="http://schemas.microsoft.com/office/powerpoint/2010/main" val="418409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09600" y="274638"/>
            <a:ext cx="10972800" cy="922114"/>
          </a:xfrm>
        </p:spPr>
        <p:txBody>
          <a:bodyPr/>
          <a:lstStyle/>
          <a:p>
            <a:r>
              <a:rPr lang="en-US" altLang="en-US" sz="3600"/>
              <a:t>THE CLUSTER OF DIFFERENTIATION (CD) </a:t>
            </a:r>
          </a:p>
        </p:txBody>
      </p:sp>
      <p:sp>
        <p:nvSpPr>
          <p:cNvPr id="391171" name="Rectangle 3"/>
          <p:cNvSpPr>
            <a:spLocks noGrp="1" noChangeArrowheads="1"/>
          </p:cNvSpPr>
          <p:nvPr>
            <p:ph idx="1"/>
          </p:nvPr>
        </p:nvSpPr>
        <p:spPr>
          <a:xfrm>
            <a:off x="263352" y="1124744"/>
            <a:ext cx="11319048" cy="5400600"/>
          </a:xfrm>
        </p:spPr>
        <p:txBody>
          <a:bodyPr>
            <a:normAutofit/>
          </a:bodyPr>
          <a:lstStyle/>
          <a:p>
            <a:r>
              <a:rPr lang="en-US" altLang="en-US" b="0" dirty="0"/>
              <a:t>CD markers on leukocytes</a:t>
            </a:r>
          </a:p>
          <a:p>
            <a:pPr>
              <a:buFont typeface="Times New Roman" panose="02020603050405020304" pitchFamily="18" charset="0"/>
              <a:buNone/>
            </a:pPr>
            <a:endParaRPr lang="en-US" altLang="en-US" b="0" dirty="0"/>
          </a:p>
          <a:p>
            <a:pPr>
              <a:buFont typeface="Times New Roman" panose="02020603050405020304" pitchFamily="18" charset="0"/>
              <a:buNone/>
            </a:pPr>
            <a:r>
              <a:rPr lang="en-US" altLang="en-US" b="0" dirty="0"/>
              <a:t>    Granulocyte                        CD45+, CD15+</a:t>
            </a:r>
          </a:p>
          <a:p>
            <a:pPr>
              <a:buFont typeface="Times New Roman" panose="02020603050405020304" pitchFamily="18" charset="0"/>
              <a:buNone/>
            </a:pPr>
            <a:r>
              <a:rPr lang="en-US" altLang="en-US" b="0" dirty="0"/>
              <a:t>    Monocyte                            CD45+, CD14+</a:t>
            </a:r>
          </a:p>
          <a:p>
            <a:pPr>
              <a:buFont typeface="Times New Roman" panose="02020603050405020304" pitchFamily="18" charset="0"/>
              <a:buNone/>
            </a:pPr>
            <a:r>
              <a:rPr lang="en-US" altLang="en-US" b="0" dirty="0"/>
              <a:t>    T lymphocyte                      CD45+, CD3+</a:t>
            </a:r>
          </a:p>
          <a:p>
            <a:pPr>
              <a:buFont typeface="Times New Roman" panose="02020603050405020304" pitchFamily="18" charset="0"/>
              <a:buNone/>
            </a:pPr>
            <a:r>
              <a:rPr lang="en-US" altLang="en-US" b="0" dirty="0"/>
              <a:t>    T helper lymphocyte           CD45+, CD3+, CD4+</a:t>
            </a:r>
          </a:p>
          <a:p>
            <a:pPr>
              <a:buFont typeface="Times New Roman" panose="02020603050405020304" pitchFamily="18" charset="0"/>
              <a:buNone/>
            </a:pPr>
            <a:r>
              <a:rPr lang="en-US" altLang="en-US" b="0" dirty="0"/>
              <a:t>    T cytotoxic lymphocyte      CD45+, CD3+, CD8+</a:t>
            </a:r>
          </a:p>
          <a:p>
            <a:pPr>
              <a:buFont typeface="Times New Roman" panose="02020603050405020304" pitchFamily="18" charset="0"/>
              <a:buNone/>
            </a:pPr>
            <a:r>
              <a:rPr lang="en-US" altLang="en-US" b="0" dirty="0"/>
              <a:t>    B lymphocyte                      CD45+, CD19+</a:t>
            </a:r>
          </a:p>
          <a:p>
            <a:pPr>
              <a:buFont typeface="Times New Roman" panose="02020603050405020304" pitchFamily="18" charset="0"/>
              <a:buNone/>
            </a:pPr>
            <a:r>
              <a:rPr lang="en-US" altLang="en-US" b="0" dirty="0"/>
              <a:t>    Natural killer cell                 CD45+, CD16+, CD56+, CD3-</a:t>
            </a:r>
          </a:p>
        </p:txBody>
      </p:sp>
    </p:spTree>
    <p:extLst>
      <p:ext uri="{BB962C8B-B14F-4D97-AF65-F5344CB8AC3E}">
        <p14:creationId xmlns:p14="http://schemas.microsoft.com/office/powerpoint/2010/main" val="416200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9"/>
            <a:ext cx="10515600" cy="792088"/>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CONTENT</a:t>
            </a:r>
          </a:p>
        </p:txBody>
      </p:sp>
      <p:sp>
        <p:nvSpPr>
          <p:cNvPr id="3" name="Content Placeholder 2"/>
          <p:cNvSpPr>
            <a:spLocks noGrp="1"/>
          </p:cNvSpPr>
          <p:nvPr>
            <p:ph idx="1"/>
          </p:nvPr>
        </p:nvSpPr>
        <p:spPr>
          <a:xfrm>
            <a:off x="609600" y="908720"/>
            <a:ext cx="10972800" cy="5400600"/>
          </a:xfrm>
        </p:spPr>
        <p:txBody>
          <a:bodyPr>
            <a:normAutofit/>
          </a:bodyPr>
          <a:lstStyle/>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Definitions</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Immunological concepts</a:t>
            </a:r>
          </a:p>
          <a:p>
            <a:pPr marL="971550" lvl="1"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Antibody</a:t>
            </a:r>
          </a:p>
          <a:p>
            <a:pPr marL="971550" lvl="1"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Antigen</a:t>
            </a:r>
          </a:p>
          <a:p>
            <a:pPr marL="971550" lvl="1"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complement</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Types of immunity</a:t>
            </a:r>
          </a:p>
          <a:p>
            <a:pPr marL="514350" indent="-514350">
              <a:buFont typeface="+mj-lt"/>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Clinical </a:t>
            </a:r>
            <a:r>
              <a:rPr lang="en-US" dirty="0">
                <a:latin typeface="Verdana" panose="020B0604030504040204" pitchFamily="34" charset="0"/>
                <a:ea typeface="Verdana" panose="020B0604030504040204" pitchFamily="34" charset="0"/>
                <a:cs typeface="Verdana" panose="020B0604030504040204" pitchFamily="34" charset="0"/>
              </a:rPr>
              <a:t>importance</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Principles of infection prevention and </a:t>
            </a:r>
            <a:r>
              <a:rPr lang="en-US" dirty="0" smtClean="0">
                <a:latin typeface="Verdana" panose="020B0604030504040204" pitchFamily="34" charset="0"/>
                <a:ea typeface="Verdana" panose="020B0604030504040204" pitchFamily="34" charset="0"/>
                <a:cs typeface="Verdana" panose="020B0604030504040204" pitchFamily="34" charset="0"/>
              </a:rPr>
              <a:t>control </a:t>
            </a:r>
            <a:endParaRPr lang="en-US" dirty="0">
              <a:latin typeface="Verdana" panose="020B0604030504040204" pitchFamily="34" charset="0"/>
              <a:ea typeface="Verdana" panose="020B0604030504040204" pitchFamily="34" charset="0"/>
              <a:cs typeface="Verdana" panose="020B0604030504040204" pitchFamily="34" charset="0"/>
            </a:endParaRPr>
          </a:p>
          <a:p>
            <a:pPr marL="385763" indent="-385763">
              <a:buFont typeface="+mj-l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4521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Types of immunity</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268760"/>
            <a:ext cx="10515600" cy="4908203"/>
          </a:xfrm>
        </p:spPr>
        <p:txBody>
          <a:bodyPr>
            <a:normAutofit/>
          </a:bodyPr>
          <a:lstStyle/>
          <a:p>
            <a:r>
              <a:rPr lang="en-US" sz="4000" b="1" dirty="0"/>
              <a:t>Immunity classification </a:t>
            </a:r>
            <a:endParaRPr lang="en-GB" sz="4000" dirty="0"/>
          </a:p>
          <a:p>
            <a:r>
              <a:rPr lang="en-US" sz="4000" dirty="0"/>
              <a:t>Depending on the nature of response towards the pathogen, Immune system is broadly classified into </a:t>
            </a:r>
          </a:p>
          <a:p>
            <a:pPr lvl="1"/>
            <a:r>
              <a:rPr lang="en-US" sz="3600" dirty="0"/>
              <a:t>Natural and </a:t>
            </a:r>
          </a:p>
          <a:p>
            <a:pPr lvl="1"/>
            <a:r>
              <a:rPr lang="en-US" sz="3600" dirty="0"/>
              <a:t>Acquired immunity.</a:t>
            </a:r>
            <a:endParaRPr lang="en-GB" sz="3600" dirty="0"/>
          </a:p>
          <a:p>
            <a:endParaRPr lang="en-GB" sz="4000" dirty="0"/>
          </a:p>
        </p:txBody>
      </p:sp>
    </p:spTree>
    <p:extLst>
      <p:ext uri="{BB962C8B-B14F-4D97-AF65-F5344CB8AC3E}">
        <p14:creationId xmlns:p14="http://schemas.microsoft.com/office/powerpoint/2010/main" val="931521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923272" y="6436978"/>
            <a:ext cx="221615" cy="179536"/>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88888"/>
                </a:solidFill>
                <a:latin typeface="Arial"/>
                <a:cs typeface="Arial"/>
              </a:rPr>
              <a:pPr marL="25400">
                <a:lnSpc>
                  <a:spcPts val="1425"/>
                </a:lnSpc>
              </a:pPr>
              <a:t>21</a:t>
            </a:fld>
            <a:endParaRPr sz="1200">
              <a:latin typeface="Arial"/>
              <a:cs typeface="Arial"/>
            </a:endParaRPr>
          </a:p>
        </p:txBody>
      </p:sp>
      <p:sp>
        <p:nvSpPr>
          <p:cNvPr id="3" name="object 3"/>
          <p:cNvSpPr txBox="1"/>
          <p:nvPr/>
        </p:nvSpPr>
        <p:spPr>
          <a:xfrm>
            <a:off x="911424" y="0"/>
            <a:ext cx="11017224" cy="5963812"/>
          </a:xfrm>
          <a:prstGeom prst="rect">
            <a:avLst/>
          </a:prstGeom>
        </p:spPr>
        <p:txBody>
          <a:bodyPr vert="horz" wrap="square" lIns="0" tIns="13335" rIns="0" bIns="0" rtlCol="0">
            <a:spAutoFit/>
          </a:bodyPr>
          <a:lstStyle/>
          <a:p>
            <a:pPr marL="355600" marR="57150" indent="-342900">
              <a:spcBef>
                <a:spcPts val="105"/>
              </a:spcBef>
              <a:buFont typeface="Arial"/>
              <a:buChar char="•"/>
              <a:tabLst>
                <a:tab pos="354965" algn="l"/>
                <a:tab pos="355600" algn="l"/>
              </a:tabLst>
            </a:pPr>
            <a:r>
              <a:rPr sz="4000" b="1" spc="-5" dirty="0">
                <a:solidFill>
                  <a:srgbClr val="FF0000"/>
                </a:solidFill>
                <a:latin typeface="Calibri"/>
                <a:cs typeface="Calibri"/>
              </a:rPr>
              <a:t>Inborn </a:t>
            </a:r>
            <a:r>
              <a:rPr sz="4000" b="1" dirty="0">
                <a:solidFill>
                  <a:srgbClr val="FF0000"/>
                </a:solidFill>
                <a:latin typeface="Calibri"/>
                <a:cs typeface="Calibri"/>
              </a:rPr>
              <a:t>or </a:t>
            </a:r>
            <a:r>
              <a:rPr sz="4000" b="1" spc="-10" dirty="0">
                <a:solidFill>
                  <a:srgbClr val="FF0000"/>
                </a:solidFill>
                <a:latin typeface="Calibri"/>
                <a:cs typeface="Calibri"/>
              </a:rPr>
              <a:t>innate </a:t>
            </a:r>
            <a:r>
              <a:rPr sz="4000" b="1" dirty="0">
                <a:solidFill>
                  <a:srgbClr val="FF0000"/>
                </a:solidFill>
                <a:latin typeface="Calibri"/>
                <a:cs typeface="Calibri"/>
              </a:rPr>
              <a:t>immunity</a:t>
            </a:r>
            <a:r>
              <a:rPr sz="4000" dirty="0">
                <a:latin typeface="Calibri"/>
                <a:cs typeface="Calibri"/>
              </a:rPr>
              <a:t>: It is </a:t>
            </a:r>
            <a:r>
              <a:rPr sz="4000" spc="-10" dirty="0">
                <a:latin typeface="Calibri"/>
                <a:cs typeface="Calibri"/>
              </a:rPr>
              <a:t>present </a:t>
            </a:r>
            <a:r>
              <a:rPr sz="4000" spc="-20" dirty="0">
                <a:latin typeface="Calibri"/>
                <a:cs typeface="Calibri"/>
              </a:rPr>
              <a:t>at </a:t>
            </a:r>
            <a:r>
              <a:rPr sz="4000" spc="-10" dirty="0">
                <a:latin typeface="Calibri"/>
                <a:cs typeface="Calibri"/>
              </a:rPr>
              <a:t>birth;  </a:t>
            </a:r>
            <a:r>
              <a:rPr sz="4000" spc="-5" dirty="0">
                <a:latin typeface="Calibri"/>
                <a:cs typeface="Calibri"/>
              </a:rPr>
              <a:t>This </a:t>
            </a:r>
            <a:r>
              <a:rPr sz="4000" dirty="0">
                <a:latin typeface="Calibri"/>
                <a:cs typeface="Calibri"/>
              </a:rPr>
              <a:t>is our </a:t>
            </a:r>
            <a:r>
              <a:rPr sz="4000" spc="-25" dirty="0">
                <a:latin typeface="Calibri"/>
                <a:cs typeface="Calibri"/>
              </a:rPr>
              <a:t>First </a:t>
            </a:r>
            <a:r>
              <a:rPr sz="4000" spc="-5" dirty="0">
                <a:latin typeface="Calibri"/>
                <a:cs typeface="Calibri"/>
              </a:rPr>
              <a:t>Line Of</a:t>
            </a:r>
            <a:r>
              <a:rPr sz="4000" spc="15" dirty="0">
                <a:latin typeface="Calibri"/>
                <a:cs typeface="Calibri"/>
              </a:rPr>
              <a:t> </a:t>
            </a:r>
            <a:r>
              <a:rPr sz="4000" spc="-15" dirty="0">
                <a:latin typeface="Calibri"/>
                <a:cs typeface="Calibri"/>
              </a:rPr>
              <a:t>Defense.</a:t>
            </a:r>
            <a:endParaRPr sz="4000" dirty="0">
              <a:latin typeface="Calibri"/>
              <a:cs typeface="Calibri"/>
            </a:endParaRPr>
          </a:p>
          <a:p>
            <a:pPr marL="355600" marR="5080" indent="-342900">
              <a:spcBef>
                <a:spcPts val="770"/>
              </a:spcBef>
              <a:buFont typeface="Arial"/>
              <a:buChar char="•"/>
              <a:tabLst>
                <a:tab pos="354965" algn="l"/>
                <a:tab pos="355600" algn="l"/>
              </a:tabLst>
            </a:pPr>
            <a:r>
              <a:rPr sz="4000" b="1" spc="-5" dirty="0">
                <a:solidFill>
                  <a:srgbClr val="FF0000"/>
                </a:solidFill>
                <a:latin typeface="Calibri"/>
                <a:cs typeface="Calibri"/>
              </a:rPr>
              <a:t>Acquired </a:t>
            </a:r>
            <a:r>
              <a:rPr sz="4000" b="1" dirty="0">
                <a:solidFill>
                  <a:srgbClr val="FF0000"/>
                </a:solidFill>
                <a:latin typeface="Calibri"/>
                <a:cs typeface="Calibri"/>
              </a:rPr>
              <a:t>or specific</a:t>
            </a:r>
            <a:r>
              <a:rPr sz="4000" dirty="0">
                <a:latin typeface="Calibri"/>
                <a:cs typeface="Calibri"/>
              </a:rPr>
              <a:t>: It is </a:t>
            </a:r>
            <a:r>
              <a:rPr sz="4000" spc="-5" dirty="0">
                <a:latin typeface="Calibri"/>
                <a:cs typeface="Calibri"/>
              </a:rPr>
              <a:t>not </a:t>
            </a:r>
            <a:r>
              <a:rPr sz="4000" spc="-10" dirty="0">
                <a:latin typeface="Calibri"/>
                <a:cs typeface="Calibri"/>
              </a:rPr>
              <a:t>present </a:t>
            </a:r>
            <a:r>
              <a:rPr sz="4000" spc="-20" dirty="0">
                <a:latin typeface="Calibri"/>
                <a:cs typeface="Calibri"/>
              </a:rPr>
              <a:t>at </a:t>
            </a:r>
            <a:r>
              <a:rPr sz="4000" spc="-5" dirty="0">
                <a:latin typeface="Calibri"/>
                <a:cs typeface="Calibri"/>
              </a:rPr>
              <a:t>birth but  </a:t>
            </a:r>
            <a:r>
              <a:rPr sz="4000" spc="-10" dirty="0">
                <a:latin typeface="Calibri"/>
                <a:cs typeface="Calibri"/>
              </a:rPr>
              <a:t>becomes </a:t>
            </a:r>
            <a:r>
              <a:rPr sz="4000" spc="-5" dirty="0">
                <a:latin typeface="Calibri"/>
                <a:cs typeface="Calibri"/>
              </a:rPr>
              <a:t>part of our immune </a:t>
            </a:r>
            <a:r>
              <a:rPr sz="4000" spc="-30" dirty="0">
                <a:latin typeface="Calibri"/>
                <a:cs typeface="Calibri"/>
              </a:rPr>
              <a:t>system </a:t>
            </a:r>
            <a:r>
              <a:rPr sz="4000" dirty="0">
                <a:latin typeface="Calibri"/>
                <a:cs typeface="Calibri"/>
              </a:rPr>
              <a:t>as </a:t>
            </a:r>
            <a:r>
              <a:rPr sz="4000" spc="-5" dirty="0">
                <a:latin typeface="Calibri"/>
                <a:cs typeface="Calibri"/>
              </a:rPr>
              <a:t>the  lymphoid </a:t>
            </a:r>
            <a:r>
              <a:rPr sz="4000" spc="-30" dirty="0">
                <a:latin typeface="Calibri"/>
                <a:cs typeface="Calibri"/>
              </a:rPr>
              <a:t>system</a:t>
            </a:r>
            <a:r>
              <a:rPr sz="4000" spc="20" dirty="0">
                <a:latin typeface="Calibri"/>
                <a:cs typeface="Calibri"/>
              </a:rPr>
              <a:t> </a:t>
            </a:r>
            <a:r>
              <a:rPr sz="4000" spc="-10" dirty="0">
                <a:latin typeface="Calibri"/>
                <a:cs typeface="Calibri"/>
              </a:rPr>
              <a:t>develops.</a:t>
            </a:r>
            <a:endParaRPr sz="4000" dirty="0">
              <a:latin typeface="Calibri"/>
              <a:cs typeface="Calibri"/>
            </a:endParaRPr>
          </a:p>
          <a:p>
            <a:pPr marL="355600" marR="357505" indent="-342900">
              <a:spcBef>
                <a:spcPts val="770"/>
              </a:spcBef>
              <a:buFont typeface="Arial"/>
              <a:buChar char="•"/>
              <a:tabLst>
                <a:tab pos="354965" algn="l"/>
                <a:tab pos="355600" algn="l"/>
                <a:tab pos="6024880" algn="l"/>
              </a:tabLst>
            </a:pPr>
            <a:r>
              <a:rPr sz="4000" b="1" spc="-5" dirty="0">
                <a:solidFill>
                  <a:srgbClr val="FF0000"/>
                </a:solidFill>
                <a:latin typeface="Calibri"/>
                <a:cs typeface="Calibri"/>
              </a:rPr>
              <a:t>1970: WHO </a:t>
            </a:r>
            <a:r>
              <a:rPr sz="4000" b="1" spc="-10" dirty="0">
                <a:solidFill>
                  <a:srgbClr val="FF0000"/>
                </a:solidFill>
                <a:latin typeface="Calibri"/>
                <a:cs typeface="Calibri"/>
              </a:rPr>
              <a:t>defined</a:t>
            </a:r>
            <a:r>
              <a:rPr sz="4000" b="1" spc="40" dirty="0">
                <a:solidFill>
                  <a:srgbClr val="FF0000"/>
                </a:solidFill>
                <a:latin typeface="Calibri"/>
                <a:cs typeface="Calibri"/>
              </a:rPr>
              <a:t> </a:t>
            </a:r>
            <a:r>
              <a:rPr sz="4000" b="1" dirty="0">
                <a:solidFill>
                  <a:srgbClr val="FF0000"/>
                </a:solidFill>
                <a:latin typeface="Calibri"/>
                <a:cs typeface="Calibri"/>
              </a:rPr>
              <a:t>immunity</a:t>
            </a:r>
            <a:r>
              <a:rPr sz="4000" b="1" spc="-5" dirty="0">
                <a:solidFill>
                  <a:srgbClr val="FF0000"/>
                </a:solidFill>
                <a:latin typeface="Calibri"/>
                <a:cs typeface="Calibri"/>
              </a:rPr>
              <a:t> </a:t>
            </a:r>
            <a:r>
              <a:rPr sz="4000" b="1" dirty="0">
                <a:solidFill>
                  <a:srgbClr val="FF0000"/>
                </a:solidFill>
                <a:latin typeface="Calibri"/>
                <a:cs typeface="Calibri"/>
              </a:rPr>
              <a:t>as	immune  </a:t>
            </a:r>
            <a:r>
              <a:rPr sz="4000" b="1" spc="-10" dirty="0">
                <a:solidFill>
                  <a:srgbClr val="FF0000"/>
                </a:solidFill>
                <a:latin typeface="Calibri"/>
                <a:cs typeface="Calibri"/>
              </a:rPr>
              <a:t>response </a:t>
            </a:r>
            <a:r>
              <a:rPr sz="4000" b="1" spc="-20" dirty="0">
                <a:solidFill>
                  <a:srgbClr val="FF0000"/>
                </a:solidFill>
                <a:latin typeface="Calibri"/>
                <a:cs typeface="Calibri"/>
              </a:rPr>
              <a:t>to </a:t>
            </a:r>
            <a:r>
              <a:rPr sz="4000" b="1" spc="-10" dirty="0">
                <a:solidFill>
                  <a:srgbClr val="FF0000"/>
                </a:solidFill>
                <a:latin typeface="Calibri"/>
                <a:cs typeface="Calibri"/>
              </a:rPr>
              <a:t>antigen </a:t>
            </a:r>
            <a:r>
              <a:rPr sz="4000" b="1" dirty="0">
                <a:solidFill>
                  <a:srgbClr val="FF0000"/>
                </a:solidFill>
                <a:latin typeface="Calibri"/>
                <a:cs typeface="Calibri"/>
              </a:rPr>
              <a:t>( </a:t>
            </a:r>
            <a:r>
              <a:rPr sz="4000" b="1" spc="-10" dirty="0">
                <a:solidFill>
                  <a:srgbClr val="FF0000"/>
                </a:solidFill>
                <a:latin typeface="Calibri"/>
                <a:cs typeface="Calibri"/>
              </a:rPr>
              <a:t>Foreign </a:t>
            </a:r>
            <a:r>
              <a:rPr sz="4000" b="1" spc="-5" dirty="0">
                <a:solidFill>
                  <a:srgbClr val="FF0000"/>
                </a:solidFill>
                <a:latin typeface="Calibri"/>
                <a:cs typeface="Calibri"/>
              </a:rPr>
              <a:t>body) </a:t>
            </a:r>
            <a:r>
              <a:rPr sz="4000" b="1" dirty="0">
                <a:solidFill>
                  <a:srgbClr val="FF0000"/>
                </a:solidFill>
                <a:latin typeface="Calibri"/>
                <a:cs typeface="Calibri"/>
              </a:rPr>
              <a:t>in </a:t>
            </a:r>
            <a:r>
              <a:rPr sz="4000" b="1" spc="-15" dirty="0">
                <a:solidFill>
                  <a:srgbClr val="FF0000"/>
                </a:solidFill>
                <a:latin typeface="Calibri"/>
                <a:cs typeface="Calibri"/>
              </a:rPr>
              <a:t>form</a:t>
            </a:r>
            <a:r>
              <a:rPr sz="4000" b="1" spc="-55" dirty="0">
                <a:solidFill>
                  <a:srgbClr val="FF0000"/>
                </a:solidFill>
                <a:latin typeface="Calibri"/>
                <a:cs typeface="Calibri"/>
              </a:rPr>
              <a:t> </a:t>
            </a:r>
            <a:r>
              <a:rPr sz="4000" b="1" dirty="0">
                <a:solidFill>
                  <a:srgbClr val="FF0000"/>
                </a:solidFill>
                <a:latin typeface="Calibri"/>
                <a:cs typeface="Calibri"/>
              </a:rPr>
              <a:t>of</a:t>
            </a:r>
            <a:endParaRPr sz="4000" dirty="0">
              <a:latin typeface="Calibri"/>
              <a:cs typeface="Calibri"/>
            </a:endParaRPr>
          </a:p>
          <a:p>
            <a:pPr marL="355600" indent="-342900">
              <a:spcBef>
                <a:spcPts val="770"/>
              </a:spcBef>
              <a:buFont typeface="Arial"/>
              <a:buChar char="•"/>
              <a:tabLst>
                <a:tab pos="354965" algn="l"/>
                <a:tab pos="355600" algn="l"/>
              </a:tabLst>
            </a:pPr>
            <a:r>
              <a:rPr sz="4000" b="1" spc="-15" dirty="0">
                <a:solidFill>
                  <a:srgbClr val="C00000"/>
                </a:solidFill>
                <a:latin typeface="Calibri"/>
                <a:cs typeface="Calibri"/>
              </a:rPr>
              <a:t>Humoral </a:t>
            </a:r>
            <a:r>
              <a:rPr sz="4000" dirty="0">
                <a:latin typeface="Calibri"/>
                <a:cs typeface="Calibri"/>
              </a:rPr>
              <a:t>( </a:t>
            </a:r>
            <a:r>
              <a:rPr sz="4000" spc="-10" dirty="0">
                <a:latin typeface="Calibri"/>
                <a:cs typeface="Calibri"/>
              </a:rPr>
              <a:t>activation </a:t>
            </a:r>
            <a:r>
              <a:rPr sz="4000" dirty="0">
                <a:latin typeface="Calibri"/>
                <a:cs typeface="Calibri"/>
              </a:rPr>
              <a:t>of</a:t>
            </a:r>
            <a:r>
              <a:rPr sz="4000" spc="15" dirty="0">
                <a:latin typeface="Calibri"/>
                <a:cs typeface="Calibri"/>
              </a:rPr>
              <a:t> </a:t>
            </a:r>
            <a:r>
              <a:rPr sz="4000" spc="-5" dirty="0">
                <a:latin typeface="Calibri"/>
                <a:cs typeface="Calibri"/>
              </a:rPr>
              <a:t>B-lymphocytes)</a:t>
            </a:r>
            <a:endParaRPr sz="4000" dirty="0">
              <a:latin typeface="Calibri"/>
              <a:cs typeface="Calibri"/>
            </a:endParaRPr>
          </a:p>
          <a:p>
            <a:pPr marL="355600" indent="-342900">
              <a:spcBef>
                <a:spcPts val="765"/>
              </a:spcBef>
              <a:buFont typeface="Arial"/>
              <a:buChar char="•"/>
              <a:tabLst>
                <a:tab pos="354965" algn="l"/>
                <a:tab pos="355600" algn="l"/>
                <a:tab pos="1914525" algn="l"/>
              </a:tabLst>
            </a:pPr>
            <a:r>
              <a:rPr sz="4000" b="1" spc="-5" dirty="0">
                <a:solidFill>
                  <a:srgbClr val="C00000"/>
                </a:solidFill>
                <a:latin typeface="Calibri"/>
                <a:cs typeface="Calibri"/>
              </a:rPr>
              <a:t>Cellular	</a:t>
            </a:r>
            <a:r>
              <a:rPr sz="4000" spc="-5" dirty="0">
                <a:latin typeface="Calibri"/>
                <a:cs typeface="Calibri"/>
              </a:rPr>
              <a:t>(by </a:t>
            </a:r>
            <a:r>
              <a:rPr sz="4000" spc="-10" dirty="0">
                <a:latin typeface="Calibri"/>
                <a:cs typeface="Calibri"/>
              </a:rPr>
              <a:t>activation </a:t>
            </a:r>
            <a:r>
              <a:rPr sz="4000" spc="-5" dirty="0">
                <a:latin typeface="Calibri"/>
                <a:cs typeface="Calibri"/>
              </a:rPr>
              <a:t>of</a:t>
            </a:r>
            <a:r>
              <a:rPr sz="4000" spc="15" dirty="0">
                <a:latin typeface="Calibri"/>
                <a:cs typeface="Calibri"/>
              </a:rPr>
              <a:t> </a:t>
            </a:r>
            <a:r>
              <a:rPr sz="4000" spc="-5" dirty="0">
                <a:latin typeface="Calibri"/>
                <a:cs typeface="Calibri"/>
              </a:rPr>
              <a:t>T-lymphocytes</a:t>
            </a:r>
            <a:endParaRPr sz="4000" dirty="0">
              <a:latin typeface="Calibri"/>
              <a:cs typeface="Calibri"/>
            </a:endParaRPr>
          </a:p>
        </p:txBody>
      </p:sp>
    </p:spTree>
    <p:extLst>
      <p:ext uri="{BB962C8B-B14F-4D97-AF65-F5344CB8AC3E}">
        <p14:creationId xmlns:p14="http://schemas.microsoft.com/office/powerpoint/2010/main" val="194125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923272" y="6436978"/>
            <a:ext cx="221615" cy="179536"/>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88888"/>
                </a:solidFill>
                <a:latin typeface="Arial"/>
                <a:cs typeface="Arial"/>
              </a:rPr>
              <a:pPr marL="25400">
                <a:lnSpc>
                  <a:spcPts val="1425"/>
                </a:lnSpc>
              </a:pPr>
              <a:t>22</a:t>
            </a:fld>
            <a:endParaRPr sz="1200">
              <a:latin typeface="Arial"/>
              <a:cs typeface="Arial"/>
            </a:endParaRPr>
          </a:p>
        </p:txBody>
      </p:sp>
      <p:sp>
        <p:nvSpPr>
          <p:cNvPr id="3" name="object 3"/>
          <p:cNvSpPr txBox="1"/>
          <p:nvPr/>
        </p:nvSpPr>
        <p:spPr>
          <a:xfrm>
            <a:off x="1055440" y="29452"/>
            <a:ext cx="10873208" cy="6010620"/>
          </a:xfrm>
          <a:prstGeom prst="rect">
            <a:avLst/>
          </a:prstGeom>
        </p:spPr>
        <p:txBody>
          <a:bodyPr vert="horz" wrap="square" lIns="0" tIns="115570" rIns="0" bIns="0" rtlCol="0">
            <a:spAutoFit/>
          </a:bodyPr>
          <a:lstStyle/>
          <a:p>
            <a:pPr marL="508000" indent="-495300">
              <a:spcBef>
                <a:spcPts val="910"/>
              </a:spcBef>
              <a:buAutoNum type="arabicPeriod"/>
              <a:tabLst>
                <a:tab pos="507365" algn="l"/>
                <a:tab pos="508000" algn="l"/>
              </a:tabLst>
            </a:pPr>
            <a:r>
              <a:rPr sz="4400" b="1" spc="-15" dirty="0">
                <a:solidFill>
                  <a:srgbClr val="FF0000"/>
                </a:solidFill>
                <a:latin typeface="Calibri"/>
                <a:cs typeface="Calibri"/>
              </a:rPr>
              <a:t>Innate</a:t>
            </a:r>
            <a:r>
              <a:rPr sz="4400" b="1" spc="-40" dirty="0">
                <a:solidFill>
                  <a:srgbClr val="FF0000"/>
                </a:solidFill>
                <a:latin typeface="Calibri"/>
                <a:cs typeface="Calibri"/>
              </a:rPr>
              <a:t> </a:t>
            </a:r>
            <a:r>
              <a:rPr sz="4400" b="1" spc="-5" dirty="0">
                <a:solidFill>
                  <a:srgbClr val="FF0000"/>
                </a:solidFill>
                <a:latin typeface="Calibri"/>
                <a:cs typeface="Calibri"/>
              </a:rPr>
              <a:t>(non-adaptive)</a:t>
            </a:r>
            <a:endParaRPr sz="4400" dirty="0">
              <a:latin typeface="Calibri"/>
              <a:cs typeface="Calibri"/>
            </a:endParaRPr>
          </a:p>
          <a:p>
            <a:pPr marL="889000" lvl="1" indent="-420370">
              <a:spcBef>
                <a:spcPts val="700"/>
              </a:spcBef>
              <a:buFont typeface="Arial"/>
              <a:buChar char="–"/>
              <a:tabLst>
                <a:tab pos="888365" algn="l"/>
                <a:tab pos="889635" algn="l"/>
              </a:tabLst>
            </a:pPr>
            <a:r>
              <a:rPr sz="4000" spc="-25" dirty="0">
                <a:latin typeface="Calibri"/>
                <a:cs typeface="Calibri"/>
              </a:rPr>
              <a:t>first </a:t>
            </a:r>
            <a:r>
              <a:rPr sz="4000" spc="-10" dirty="0">
                <a:latin typeface="Calibri"/>
                <a:cs typeface="Calibri"/>
              </a:rPr>
              <a:t>line </a:t>
            </a:r>
            <a:r>
              <a:rPr sz="4000" spc="-5" dirty="0">
                <a:latin typeface="Calibri"/>
                <a:cs typeface="Calibri"/>
              </a:rPr>
              <a:t>of </a:t>
            </a:r>
            <a:r>
              <a:rPr sz="4000" spc="-10" dirty="0">
                <a:latin typeface="Calibri"/>
                <a:cs typeface="Calibri"/>
              </a:rPr>
              <a:t>immune</a:t>
            </a:r>
            <a:r>
              <a:rPr sz="4000" spc="75" dirty="0">
                <a:latin typeface="Calibri"/>
                <a:cs typeface="Calibri"/>
              </a:rPr>
              <a:t> </a:t>
            </a:r>
            <a:r>
              <a:rPr sz="4000" spc="-15" dirty="0">
                <a:latin typeface="Calibri"/>
                <a:cs typeface="Calibri"/>
              </a:rPr>
              <a:t>response</a:t>
            </a:r>
            <a:endParaRPr sz="4000" dirty="0">
              <a:latin typeface="Calibri"/>
              <a:cs typeface="Calibri"/>
            </a:endParaRPr>
          </a:p>
          <a:p>
            <a:pPr marL="889000" lvl="1" indent="-420370">
              <a:spcBef>
                <a:spcPts val="975"/>
              </a:spcBef>
              <a:buFont typeface="Arial"/>
              <a:buChar char="–"/>
              <a:tabLst>
                <a:tab pos="888365" algn="l"/>
                <a:tab pos="889635" algn="l"/>
              </a:tabLst>
            </a:pPr>
            <a:r>
              <a:rPr sz="4000" spc="-15" dirty="0">
                <a:latin typeface="Calibri"/>
                <a:cs typeface="Calibri"/>
              </a:rPr>
              <a:t>relies </a:t>
            </a:r>
            <a:r>
              <a:rPr sz="4000" spc="-5" dirty="0">
                <a:latin typeface="Calibri"/>
                <a:cs typeface="Calibri"/>
              </a:rPr>
              <a:t>on mechanisms </a:t>
            </a:r>
            <a:r>
              <a:rPr sz="4000" spc="-10" dirty="0">
                <a:latin typeface="Calibri"/>
                <a:cs typeface="Calibri"/>
              </a:rPr>
              <a:t>that </a:t>
            </a:r>
            <a:r>
              <a:rPr sz="4000" spc="-25" dirty="0">
                <a:latin typeface="Calibri"/>
                <a:cs typeface="Calibri"/>
              </a:rPr>
              <a:t>exist </a:t>
            </a:r>
            <a:r>
              <a:rPr sz="4000" spc="-30" dirty="0">
                <a:latin typeface="Calibri"/>
                <a:cs typeface="Calibri"/>
              </a:rPr>
              <a:t>before</a:t>
            </a:r>
            <a:r>
              <a:rPr sz="4000" spc="140" dirty="0">
                <a:latin typeface="Calibri"/>
                <a:cs typeface="Calibri"/>
              </a:rPr>
              <a:t> </a:t>
            </a:r>
            <a:r>
              <a:rPr sz="4000" spc="-15" dirty="0">
                <a:latin typeface="Calibri"/>
                <a:cs typeface="Calibri"/>
              </a:rPr>
              <a:t>infection</a:t>
            </a:r>
            <a:endParaRPr sz="4000" dirty="0">
              <a:latin typeface="Calibri"/>
              <a:cs typeface="Calibri"/>
            </a:endParaRPr>
          </a:p>
          <a:p>
            <a:pPr marL="508000" indent="-495300">
              <a:spcBef>
                <a:spcPts val="2095"/>
              </a:spcBef>
              <a:buAutoNum type="arabicPeriod"/>
              <a:tabLst>
                <a:tab pos="507365" algn="l"/>
                <a:tab pos="508000" algn="l"/>
              </a:tabLst>
            </a:pPr>
            <a:r>
              <a:rPr sz="4400" b="1" spc="-5" dirty="0">
                <a:solidFill>
                  <a:srgbClr val="FF0000"/>
                </a:solidFill>
                <a:latin typeface="Calibri"/>
                <a:cs typeface="Calibri"/>
              </a:rPr>
              <a:t>Acquired</a:t>
            </a:r>
            <a:r>
              <a:rPr sz="4400" b="1" spc="-45" dirty="0">
                <a:solidFill>
                  <a:srgbClr val="FF0000"/>
                </a:solidFill>
                <a:latin typeface="Calibri"/>
                <a:cs typeface="Calibri"/>
              </a:rPr>
              <a:t> </a:t>
            </a:r>
            <a:r>
              <a:rPr sz="4400" b="1" spc="-5" dirty="0">
                <a:solidFill>
                  <a:srgbClr val="FF0000"/>
                </a:solidFill>
                <a:latin typeface="Calibri"/>
                <a:cs typeface="Calibri"/>
              </a:rPr>
              <a:t>(adaptive)</a:t>
            </a:r>
            <a:endParaRPr sz="4400" dirty="0">
              <a:latin typeface="Calibri"/>
              <a:cs typeface="Calibri"/>
            </a:endParaRPr>
          </a:p>
          <a:p>
            <a:pPr marL="889000" lvl="1" indent="-420370">
              <a:spcBef>
                <a:spcPts val="690"/>
              </a:spcBef>
              <a:buFont typeface="Arial"/>
              <a:buChar char="–"/>
              <a:tabLst>
                <a:tab pos="888365" algn="l"/>
                <a:tab pos="889635" algn="l"/>
              </a:tabLst>
            </a:pPr>
            <a:r>
              <a:rPr sz="4000" spc="-10" dirty="0">
                <a:latin typeface="Calibri"/>
                <a:cs typeface="Calibri"/>
              </a:rPr>
              <a:t>Second line </a:t>
            </a:r>
            <a:r>
              <a:rPr sz="4000" spc="-5" dirty="0">
                <a:latin typeface="Calibri"/>
                <a:cs typeface="Calibri"/>
              </a:rPr>
              <a:t>of </a:t>
            </a:r>
            <a:r>
              <a:rPr sz="4000" spc="-10" dirty="0">
                <a:latin typeface="Calibri"/>
                <a:cs typeface="Calibri"/>
              </a:rPr>
              <a:t>response </a:t>
            </a:r>
            <a:r>
              <a:rPr sz="4000" spc="-5" dirty="0">
                <a:latin typeface="Calibri"/>
                <a:cs typeface="Calibri"/>
              </a:rPr>
              <a:t>(if </a:t>
            </a:r>
            <a:r>
              <a:rPr sz="4000" spc="-15" dirty="0">
                <a:latin typeface="Calibri"/>
                <a:cs typeface="Calibri"/>
              </a:rPr>
              <a:t>innate</a:t>
            </a:r>
            <a:r>
              <a:rPr sz="4000" spc="75" dirty="0">
                <a:latin typeface="Calibri"/>
                <a:cs typeface="Calibri"/>
              </a:rPr>
              <a:t> </a:t>
            </a:r>
            <a:r>
              <a:rPr sz="4000" spc="-20" dirty="0">
                <a:latin typeface="Calibri"/>
                <a:cs typeface="Calibri"/>
              </a:rPr>
              <a:t>fails)</a:t>
            </a:r>
            <a:endParaRPr sz="4000" dirty="0">
              <a:latin typeface="Calibri"/>
              <a:cs typeface="Calibri"/>
            </a:endParaRPr>
          </a:p>
          <a:p>
            <a:pPr marL="889000" lvl="1" indent="-420370">
              <a:spcBef>
                <a:spcPts val="670"/>
              </a:spcBef>
              <a:buFont typeface="Arial"/>
              <a:buChar char="–"/>
              <a:tabLst>
                <a:tab pos="888365" algn="l"/>
                <a:tab pos="889635" algn="l"/>
              </a:tabLst>
            </a:pPr>
            <a:r>
              <a:rPr sz="4000" spc="-15" dirty="0">
                <a:latin typeface="Calibri"/>
                <a:cs typeface="Calibri"/>
              </a:rPr>
              <a:t>relies </a:t>
            </a:r>
            <a:r>
              <a:rPr sz="4000" spc="-5" dirty="0">
                <a:latin typeface="Calibri"/>
                <a:cs typeface="Calibri"/>
              </a:rPr>
              <a:t>on mechanisms </a:t>
            </a:r>
            <a:r>
              <a:rPr sz="4000" spc="-10" dirty="0">
                <a:latin typeface="Calibri"/>
                <a:cs typeface="Calibri"/>
              </a:rPr>
              <a:t>that </a:t>
            </a:r>
            <a:r>
              <a:rPr sz="4000" spc="-5" dirty="0">
                <a:latin typeface="Calibri"/>
                <a:cs typeface="Calibri"/>
              </a:rPr>
              <a:t>adapt </a:t>
            </a:r>
            <a:r>
              <a:rPr sz="4000" spc="-10" dirty="0">
                <a:latin typeface="Calibri"/>
                <a:cs typeface="Calibri"/>
              </a:rPr>
              <a:t>after</a:t>
            </a:r>
            <a:r>
              <a:rPr sz="4000" spc="65" dirty="0">
                <a:latin typeface="Calibri"/>
                <a:cs typeface="Calibri"/>
              </a:rPr>
              <a:t> </a:t>
            </a:r>
            <a:r>
              <a:rPr sz="4000" spc="-15" dirty="0">
                <a:latin typeface="Calibri"/>
                <a:cs typeface="Calibri"/>
              </a:rPr>
              <a:t>infection</a:t>
            </a:r>
            <a:endParaRPr sz="4000" dirty="0">
              <a:latin typeface="Calibri"/>
              <a:cs typeface="Calibri"/>
            </a:endParaRPr>
          </a:p>
          <a:p>
            <a:pPr marL="889000" lvl="1" indent="-420370">
              <a:spcBef>
                <a:spcPts val="375"/>
              </a:spcBef>
              <a:buFont typeface="Arial"/>
              <a:buChar char="–"/>
              <a:tabLst>
                <a:tab pos="888365" algn="l"/>
                <a:tab pos="889635" algn="l"/>
              </a:tabLst>
            </a:pPr>
            <a:r>
              <a:rPr sz="4000" spc="-10" dirty="0">
                <a:latin typeface="Calibri"/>
                <a:cs typeface="Calibri"/>
              </a:rPr>
              <a:t>handled </a:t>
            </a:r>
            <a:r>
              <a:rPr sz="4000" spc="-15" dirty="0">
                <a:latin typeface="Calibri"/>
                <a:cs typeface="Calibri"/>
              </a:rPr>
              <a:t>by </a:t>
            </a:r>
            <a:r>
              <a:rPr sz="4000" dirty="0">
                <a:latin typeface="Calibri"/>
                <a:cs typeface="Calibri"/>
              </a:rPr>
              <a:t>T- </a:t>
            </a:r>
            <a:r>
              <a:rPr sz="4000" spc="-5" dirty="0">
                <a:latin typeface="Calibri"/>
                <a:cs typeface="Calibri"/>
              </a:rPr>
              <a:t>and B-</a:t>
            </a:r>
            <a:r>
              <a:rPr sz="4000" spc="80" dirty="0">
                <a:latin typeface="Calibri"/>
                <a:cs typeface="Calibri"/>
              </a:rPr>
              <a:t> </a:t>
            </a:r>
            <a:r>
              <a:rPr sz="4000" spc="-10" dirty="0">
                <a:latin typeface="Calibri"/>
                <a:cs typeface="Calibri"/>
              </a:rPr>
              <a:t>lymphocytes</a:t>
            </a:r>
            <a:endParaRPr sz="4000" dirty="0">
              <a:latin typeface="Calibri"/>
              <a:cs typeface="Calibri"/>
            </a:endParaRPr>
          </a:p>
          <a:p>
            <a:pPr marL="889000" lvl="1" indent="-420370">
              <a:spcBef>
                <a:spcPts val="975"/>
              </a:spcBef>
              <a:buFont typeface="Arial"/>
              <a:buChar char="–"/>
              <a:tabLst>
                <a:tab pos="888365" algn="l"/>
                <a:tab pos="889635" algn="l"/>
              </a:tabLst>
            </a:pPr>
            <a:r>
              <a:rPr sz="4000" spc="-5" dirty="0">
                <a:latin typeface="Calibri"/>
                <a:cs typeface="Calibri"/>
              </a:rPr>
              <a:t>one cell </a:t>
            </a:r>
            <a:r>
              <a:rPr sz="4000" spc="-10" dirty="0">
                <a:latin typeface="Calibri"/>
                <a:cs typeface="Calibri"/>
              </a:rPr>
              <a:t>determines one antigenic</a:t>
            </a:r>
            <a:r>
              <a:rPr sz="4000" spc="35" dirty="0">
                <a:latin typeface="Calibri"/>
                <a:cs typeface="Calibri"/>
              </a:rPr>
              <a:t> </a:t>
            </a:r>
            <a:r>
              <a:rPr sz="4000" spc="-15" dirty="0">
                <a:latin typeface="Calibri"/>
                <a:cs typeface="Calibri"/>
              </a:rPr>
              <a:t>determinant</a:t>
            </a:r>
            <a:endParaRPr sz="4000" dirty="0">
              <a:latin typeface="Calibri"/>
              <a:cs typeface="Calibri"/>
            </a:endParaRPr>
          </a:p>
        </p:txBody>
      </p:sp>
    </p:spTree>
    <p:extLst>
      <p:ext uri="{BB962C8B-B14F-4D97-AF65-F5344CB8AC3E}">
        <p14:creationId xmlns:p14="http://schemas.microsoft.com/office/powerpoint/2010/main" val="304909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57" t="4353" r="1"/>
          <a:stretch/>
        </p:blipFill>
        <p:spPr bwMode="auto">
          <a:xfrm>
            <a:off x="479376" y="116632"/>
            <a:ext cx="11377264" cy="64087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0760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US" b="1" dirty="0"/>
              <a:t>1.	Natural Immunity</a:t>
            </a:r>
            <a:endParaRPr lang="en-GB" dirty="0"/>
          </a:p>
        </p:txBody>
      </p:sp>
      <p:sp>
        <p:nvSpPr>
          <p:cNvPr id="3" name="Content Placeholder 2"/>
          <p:cNvSpPr>
            <a:spLocks noGrp="1"/>
          </p:cNvSpPr>
          <p:nvPr>
            <p:ph idx="1"/>
          </p:nvPr>
        </p:nvSpPr>
        <p:spPr>
          <a:xfrm>
            <a:off x="839416" y="1052737"/>
            <a:ext cx="11161240" cy="4824536"/>
          </a:xfrm>
        </p:spPr>
        <p:txBody>
          <a:bodyPr>
            <a:normAutofit/>
          </a:bodyPr>
          <a:lstStyle/>
          <a:p>
            <a:r>
              <a:rPr lang="en-US" sz="3900" b="1" i="1" dirty="0"/>
              <a:t>Innate immunity </a:t>
            </a:r>
            <a:r>
              <a:rPr lang="en-US" sz="3900" dirty="0"/>
              <a:t>or </a:t>
            </a:r>
            <a:r>
              <a:rPr lang="en-US" sz="3900" b="1" i="1" dirty="0"/>
              <a:t>natural immunity</a:t>
            </a:r>
            <a:r>
              <a:rPr lang="en-US" sz="3900" dirty="0"/>
              <a:t> </a:t>
            </a:r>
          </a:p>
          <a:p>
            <a:r>
              <a:rPr lang="en-US" sz="3900" dirty="0"/>
              <a:t>The </a:t>
            </a:r>
            <a:r>
              <a:rPr lang="en-US" sz="3900" b="1" dirty="0"/>
              <a:t>non  specific immunity </a:t>
            </a:r>
            <a:r>
              <a:rPr lang="en-US" sz="3900" dirty="0"/>
              <a:t>present from birth, It protects the body against any foreign invaders and does not show any specificity. </a:t>
            </a:r>
          </a:p>
          <a:p>
            <a:r>
              <a:rPr lang="en-US" sz="3900" dirty="0"/>
              <a:t>It is also functionally matured in a new born. </a:t>
            </a:r>
          </a:p>
          <a:p>
            <a:r>
              <a:rPr lang="en-US" sz="3900" dirty="0"/>
              <a:t>It does not become more efficient after subsequent exposures to same organism</a:t>
            </a:r>
            <a:r>
              <a:rPr lang="en-US" dirty="0"/>
              <a:t>.</a:t>
            </a:r>
            <a:endParaRPr lang="en-GB" dirty="0"/>
          </a:p>
          <a:p>
            <a:endParaRPr lang="en-GB" dirty="0"/>
          </a:p>
        </p:txBody>
      </p:sp>
    </p:spTree>
    <p:extLst>
      <p:ext uri="{BB962C8B-B14F-4D97-AF65-F5344CB8AC3E}">
        <p14:creationId xmlns:p14="http://schemas.microsoft.com/office/powerpoint/2010/main" val="249386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7448" y="770712"/>
            <a:ext cx="10226352" cy="4907754"/>
          </a:xfrm>
          <a:prstGeom prst="rect">
            <a:avLst/>
          </a:prstGeom>
        </p:spPr>
        <p:txBody>
          <a:bodyPr vert="horz" wrap="square" lIns="0" tIns="125730" rIns="0" bIns="0" rtlCol="0">
            <a:spAutoFit/>
          </a:bodyPr>
          <a:lstStyle/>
          <a:p>
            <a:pPr marL="355600" indent="-343535">
              <a:spcBef>
                <a:spcPts val="990"/>
              </a:spcBef>
              <a:buFont typeface="Arial"/>
              <a:buChar char="•"/>
              <a:tabLst>
                <a:tab pos="356235" algn="l"/>
              </a:tabLst>
            </a:pPr>
            <a:r>
              <a:rPr sz="3600" b="1" spc="-15" dirty="0">
                <a:latin typeface="Calibri"/>
                <a:cs typeface="Calibri"/>
              </a:rPr>
              <a:t>Anatomic</a:t>
            </a:r>
            <a:endParaRPr sz="3600" b="1" dirty="0">
              <a:latin typeface="Calibri"/>
              <a:cs typeface="Calibri"/>
            </a:endParaRPr>
          </a:p>
          <a:p>
            <a:pPr marL="756285" lvl="1" indent="-287020">
              <a:spcBef>
                <a:spcPts val="800"/>
              </a:spcBef>
              <a:buFont typeface="Arial"/>
              <a:buChar char="–"/>
              <a:tabLst>
                <a:tab pos="756920" algn="l"/>
              </a:tabLst>
            </a:pPr>
            <a:r>
              <a:rPr sz="3200" b="1" spc="-5" dirty="0">
                <a:latin typeface="Calibri"/>
                <a:cs typeface="Calibri"/>
              </a:rPr>
              <a:t>Skin</a:t>
            </a:r>
            <a:endParaRPr sz="3200" b="1" dirty="0">
              <a:latin typeface="Calibri"/>
              <a:cs typeface="Calibri"/>
            </a:endParaRPr>
          </a:p>
          <a:p>
            <a:pPr marL="756285" lvl="1" indent="-287020">
              <a:spcBef>
                <a:spcPts val="770"/>
              </a:spcBef>
              <a:buFont typeface="Arial"/>
              <a:buChar char="–"/>
              <a:tabLst>
                <a:tab pos="756920" algn="l"/>
              </a:tabLst>
            </a:pPr>
            <a:r>
              <a:rPr sz="3200" b="1" spc="-5" dirty="0">
                <a:latin typeface="Calibri"/>
                <a:cs typeface="Calibri"/>
              </a:rPr>
              <a:t>Mucous</a:t>
            </a:r>
            <a:r>
              <a:rPr sz="3200" b="1" spc="-50" dirty="0">
                <a:latin typeface="Calibri"/>
                <a:cs typeface="Calibri"/>
              </a:rPr>
              <a:t> </a:t>
            </a:r>
            <a:r>
              <a:rPr sz="3200" b="1" spc="-10" dirty="0">
                <a:latin typeface="Calibri"/>
                <a:cs typeface="Calibri"/>
              </a:rPr>
              <a:t>membranes</a:t>
            </a:r>
            <a:endParaRPr sz="3200" b="1" dirty="0">
              <a:latin typeface="Calibri"/>
              <a:cs typeface="Calibri"/>
            </a:endParaRPr>
          </a:p>
          <a:p>
            <a:pPr marL="355600" indent="-343535">
              <a:spcBef>
                <a:spcPts val="835"/>
              </a:spcBef>
              <a:buFont typeface="Arial"/>
              <a:buChar char="•"/>
              <a:tabLst>
                <a:tab pos="356235" algn="l"/>
              </a:tabLst>
            </a:pPr>
            <a:r>
              <a:rPr sz="3600" b="1" spc="-15" dirty="0">
                <a:latin typeface="Calibri"/>
                <a:cs typeface="Calibri"/>
              </a:rPr>
              <a:t>Physiologic</a:t>
            </a:r>
            <a:endParaRPr sz="3600" b="1" dirty="0">
              <a:latin typeface="Calibri"/>
              <a:cs typeface="Calibri"/>
            </a:endParaRPr>
          </a:p>
          <a:p>
            <a:pPr marL="756285" lvl="1" indent="-287020">
              <a:spcBef>
                <a:spcPts val="800"/>
              </a:spcBef>
              <a:buFont typeface="Arial"/>
              <a:buChar char="–"/>
              <a:tabLst>
                <a:tab pos="756920" algn="l"/>
              </a:tabLst>
            </a:pPr>
            <a:r>
              <a:rPr sz="3200" b="1" spc="-40" dirty="0">
                <a:latin typeface="Calibri"/>
                <a:cs typeface="Calibri"/>
              </a:rPr>
              <a:t>Temperature</a:t>
            </a:r>
            <a:endParaRPr sz="3200" b="1" dirty="0">
              <a:latin typeface="Calibri"/>
              <a:cs typeface="Calibri"/>
            </a:endParaRPr>
          </a:p>
          <a:p>
            <a:pPr marL="756285" lvl="1" indent="-287020">
              <a:spcBef>
                <a:spcPts val="770"/>
              </a:spcBef>
              <a:buFont typeface="Arial"/>
              <a:buChar char="–"/>
              <a:tabLst>
                <a:tab pos="756920" algn="l"/>
              </a:tabLst>
            </a:pPr>
            <a:r>
              <a:rPr sz="3200" b="1" spc="-5" dirty="0">
                <a:latin typeface="Calibri"/>
                <a:cs typeface="Calibri"/>
              </a:rPr>
              <a:t>pH</a:t>
            </a:r>
            <a:endParaRPr sz="3200" b="1" dirty="0">
              <a:latin typeface="Calibri"/>
              <a:cs typeface="Calibri"/>
            </a:endParaRPr>
          </a:p>
          <a:p>
            <a:pPr marL="756285" lvl="1" indent="-287020">
              <a:spcBef>
                <a:spcPts val="765"/>
              </a:spcBef>
              <a:buFont typeface="Arial"/>
              <a:buChar char="–"/>
              <a:tabLst>
                <a:tab pos="756920" algn="l"/>
              </a:tabLst>
            </a:pPr>
            <a:r>
              <a:rPr sz="3200" b="1" spc="-10" dirty="0">
                <a:latin typeface="Calibri"/>
                <a:cs typeface="Calibri"/>
              </a:rPr>
              <a:t>Chemical</a:t>
            </a:r>
            <a:r>
              <a:rPr sz="3200" b="1" spc="-15" dirty="0">
                <a:latin typeface="Calibri"/>
                <a:cs typeface="Calibri"/>
              </a:rPr>
              <a:t> </a:t>
            </a:r>
            <a:r>
              <a:rPr sz="3200" b="1" spc="-15" dirty="0" smtClean="0">
                <a:latin typeface="Calibri"/>
                <a:cs typeface="Calibri"/>
              </a:rPr>
              <a:t>mediators</a:t>
            </a:r>
          </a:p>
          <a:p>
            <a:pPr marL="756285" lvl="1" indent="-287020">
              <a:spcBef>
                <a:spcPts val="765"/>
              </a:spcBef>
              <a:buFont typeface="Arial"/>
              <a:buChar char="–"/>
              <a:tabLst>
                <a:tab pos="756920" algn="l"/>
              </a:tabLst>
            </a:pPr>
            <a:endParaRPr sz="3200" b="1" dirty="0">
              <a:latin typeface="Calibri"/>
              <a:cs typeface="Calibri"/>
            </a:endParaRPr>
          </a:p>
        </p:txBody>
      </p:sp>
      <p:sp>
        <p:nvSpPr>
          <p:cNvPr id="7" name="Title 6"/>
          <p:cNvSpPr>
            <a:spLocks noGrp="1"/>
          </p:cNvSpPr>
          <p:nvPr>
            <p:ph type="title"/>
          </p:nvPr>
        </p:nvSpPr>
        <p:spPr>
          <a:xfrm>
            <a:off x="838200" y="1"/>
            <a:ext cx="10515600" cy="764704"/>
          </a:xfrm>
        </p:spPr>
        <p:txBody>
          <a:bodyPr>
            <a:normAutofit/>
          </a:bodyPr>
          <a:lstStyle/>
          <a:p>
            <a:r>
              <a:rPr lang="en-US" spc="-10" dirty="0">
                <a:latin typeface="Calibri"/>
                <a:cs typeface="Calibri"/>
              </a:rPr>
              <a:t>components</a:t>
            </a:r>
            <a:endParaRPr lang="en-US" dirty="0"/>
          </a:p>
        </p:txBody>
      </p:sp>
    </p:spTree>
    <p:extLst>
      <p:ext uri="{BB962C8B-B14F-4D97-AF65-F5344CB8AC3E}">
        <p14:creationId xmlns:p14="http://schemas.microsoft.com/office/powerpoint/2010/main" val="303714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672"/>
            <a:ext cx="10515600" cy="5700291"/>
          </a:xfrm>
        </p:spPr>
        <p:txBody>
          <a:bodyPr>
            <a:normAutofit/>
          </a:bodyPr>
          <a:lstStyle/>
          <a:p>
            <a:pPr marL="469265" indent="-457200">
              <a:spcBef>
                <a:spcPts val="765"/>
              </a:spcBef>
              <a:tabLst>
                <a:tab pos="756920" algn="l"/>
              </a:tabLst>
            </a:pPr>
            <a:r>
              <a:rPr lang="en-US" sz="3600" spc="-5" dirty="0">
                <a:latin typeface="Calibri"/>
                <a:cs typeface="Calibri"/>
              </a:rPr>
              <a:t>Phagocytic</a:t>
            </a:r>
          </a:p>
          <a:p>
            <a:pPr marL="807085" lvl="1" indent="-287020">
              <a:lnSpc>
                <a:spcPct val="100000"/>
              </a:lnSpc>
              <a:spcBef>
                <a:spcPts val="605"/>
              </a:spcBef>
              <a:buFont typeface="Arial"/>
              <a:buChar char="–"/>
              <a:tabLst>
                <a:tab pos="807720" algn="l"/>
              </a:tabLst>
            </a:pPr>
            <a:r>
              <a:rPr lang="en-US" sz="3200" dirty="0">
                <a:latin typeface="Calibri"/>
                <a:cs typeface="Calibri"/>
              </a:rPr>
              <a:t>Cells </a:t>
            </a:r>
            <a:r>
              <a:rPr lang="en-US" sz="3200" spc="-10" dirty="0">
                <a:latin typeface="Calibri"/>
                <a:cs typeface="Calibri"/>
              </a:rPr>
              <a:t>specialized </a:t>
            </a:r>
            <a:r>
              <a:rPr lang="en-US" sz="3200" dirty="0">
                <a:latin typeface="Calibri"/>
                <a:cs typeface="Calibri"/>
              </a:rPr>
              <a:t>in the </a:t>
            </a:r>
            <a:r>
              <a:rPr lang="en-US" sz="3200" spc="-10" dirty="0">
                <a:latin typeface="Calibri"/>
                <a:cs typeface="Calibri"/>
              </a:rPr>
              <a:t>process </a:t>
            </a:r>
            <a:r>
              <a:rPr lang="en-US" sz="3200" spc="-5" dirty="0">
                <a:latin typeface="Calibri"/>
                <a:cs typeface="Calibri"/>
              </a:rPr>
              <a:t>of</a:t>
            </a:r>
            <a:r>
              <a:rPr lang="en-US" sz="3200" spc="-45" dirty="0">
                <a:latin typeface="Calibri"/>
                <a:cs typeface="Calibri"/>
              </a:rPr>
              <a:t> </a:t>
            </a:r>
            <a:r>
              <a:rPr lang="en-US" sz="3200" spc="-10" dirty="0">
                <a:latin typeface="Calibri"/>
                <a:cs typeface="Calibri"/>
              </a:rPr>
              <a:t>phagocytosis</a:t>
            </a:r>
            <a:endParaRPr lang="en-US" sz="3200" dirty="0">
              <a:latin typeface="Calibri"/>
              <a:cs typeface="Calibri"/>
            </a:endParaRPr>
          </a:p>
          <a:p>
            <a:pPr marL="1206500" lvl="2" indent="-229235">
              <a:lnSpc>
                <a:spcPct val="100000"/>
              </a:lnSpc>
              <a:spcBef>
                <a:spcPts val="509"/>
              </a:spcBef>
              <a:buFont typeface="Arial"/>
              <a:buChar char="•"/>
              <a:tabLst>
                <a:tab pos="1206500" algn="l"/>
                <a:tab pos="1207135" algn="l"/>
              </a:tabLst>
            </a:pPr>
            <a:r>
              <a:rPr lang="en-US" sz="2800" b="1" spc="-5" dirty="0">
                <a:latin typeface="Calibri"/>
                <a:cs typeface="Calibri"/>
              </a:rPr>
              <a:t>Macrophages</a:t>
            </a:r>
            <a:endParaRPr lang="en-US" sz="2800" dirty="0">
              <a:latin typeface="Calibri"/>
              <a:cs typeface="Calibri"/>
            </a:endParaRPr>
          </a:p>
          <a:p>
            <a:pPr marL="1663700" lvl="3" indent="-229235">
              <a:lnSpc>
                <a:spcPct val="100000"/>
              </a:lnSpc>
              <a:spcBef>
                <a:spcPts val="439"/>
              </a:spcBef>
              <a:buFont typeface="Arial"/>
              <a:buChar char="–"/>
              <a:tabLst>
                <a:tab pos="1664335" algn="l"/>
              </a:tabLst>
            </a:pPr>
            <a:r>
              <a:rPr lang="en-US" sz="2400" b="1" spc="-5" dirty="0">
                <a:latin typeface="Calibri"/>
                <a:cs typeface="Calibri"/>
              </a:rPr>
              <a:t>Reside </a:t>
            </a:r>
            <a:r>
              <a:rPr lang="en-US" sz="2400" b="1" dirty="0">
                <a:latin typeface="Calibri"/>
                <a:cs typeface="Calibri"/>
              </a:rPr>
              <a:t>in </a:t>
            </a:r>
            <a:r>
              <a:rPr lang="en-US" sz="2400" b="1" spc="-5" dirty="0">
                <a:latin typeface="Calibri"/>
                <a:cs typeface="Calibri"/>
              </a:rPr>
              <a:t>tissues </a:t>
            </a:r>
            <a:r>
              <a:rPr lang="en-US" sz="2400" b="1" dirty="0">
                <a:latin typeface="Calibri"/>
                <a:cs typeface="Calibri"/>
              </a:rPr>
              <a:t>and </a:t>
            </a:r>
            <a:r>
              <a:rPr lang="en-US" sz="2400" b="1" spc="-10" dirty="0">
                <a:latin typeface="Calibri"/>
                <a:cs typeface="Calibri"/>
              </a:rPr>
              <a:t>recruit</a:t>
            </a:r>
            <a:r>
              <a:rPr lang="en-US" sz="2400" b="1" spc="-60" dirty="0">
                <a:latin typeface="Calibri"/>
                <a:cs typeface="Calibri"/>
              </a:rPr>
              <a:t> </a:t>
            </a:r>
            <a:r>
              <a:rPr lang="en-US" sz="2400" b="1" spc="-5" dirty="0">
                <a:latin typeface="Calibri"/>
                <a:cs typeface="Calibri"/>
              </a:rPr>
              <a:t>neutrophils</a:t>
            </a:r>
            <a:endParaRPr lang="en-US" sz="2400" dirty="0">
              <a:latin typeface="Calibri"/>
              <a:cs typeface="Calibri"/>
            </a:endParaRPr>
          </a:p>
          <a:p>
            <a:pPr marL="1206500" lvl="2" indent="-229235">
              <a:lnSpc>
                <a:spcPct val="100000"/>
              </a:lnSpc>
              <a:spcBef>
                <a:spcPts val="470"/>
              </a:spcBef>
              <a:buFont typeface="Arial"/>
              <a:buChar char="•"/>
              <a:tabLst>
                <a:tab pos="1206500" algn="l"/>
                <a:tab pos="1207135" algn="l"/>
              </a:tabLst>
            </a:pPr>
            <a:r>
              <a:rPr lang="en-US" sz="2800" b="1" dirty="0">
                <a:latin typeface="Calibri"/>
                <a:cs typeface="Calibri"/>
              </a:rPr>
              <a:t>Neutrophils</a:t>
            </a:r>
            <a:endParaRPr lang="en-US" sz="2800" dirty="0">
              <a:latin typeface="Calibri"/>
              <a:cs typeface="Calibri"/>
            </a:endParaRPr>
          </a:p>
          <a:p>
            <a:pPr marL="1663700" lvl="3" indent="-229235">
              <a:lnSpc>
                <a:spcPct val="100000"/>
              </a:lnSpc>
              <a:spcBef>
                <a:spcPts val="440"/>
              </a:spcBef>
              <a:buFont typeface="Arial"/>
              <a:buChar char="–"/>
              <a:tabLst>
                <a:tab pos="1664335" algn="l"/>
              </a:tabLst>
            </a:pPr>
            <a:r>
              <a:rPr lang="en-US" sz="2400" b="1" spc="-10" dirty="0">
                <a:latin typeface="Calibri"/>
                <a:cs typeface="Calibri"/>
              </a:rPr>
              <a:t>Enter infected </a:t>
            </a:r>
            <a:r>
              <a:rPr lang="en-US" sz="2400" b="1" dirty="0">
                <a:latin typeface="Calibri"/>
                <a:cs typeface="Calibri"/>
              </a:rPr>
              <a:t>tissues in </a:t>
            </a:r>
            <a:r>
              <a:rPr lang="en-US" sz="2400" b="1" spc="-15" dirty="0">
                <a:latin typeface="Calibri"/>
                <a:cs typeface="Calibri"/>
              </a:rPr>
              <a:t>large</a:t>
            </a:r>
            <a:r>
              <a:rPr lang="en-US" sz="2400" b="1" spc="-85" dirty="0">
                <a:latin typeface="Calibri"/>
                <a:cs typeface="Calibri"/>
              </a:rPr>
              <a:t> </a:t>
            </a:r>
            <a:r>
              <a:rPr lang="en-US" sz="2400" b="1" spc="-10" dirty="0">
                <a:latin typeface="Calibri"/>
                <a:cs typeface="Calibri"/>
              </a:rPr>
              <a:t>numbers</a:t>
            </a:r>
            <a:endParaRPr lang="en-US" sz="2400" dirty="0">
              <a:latin typeface="Calibri"/>
              <a:cs typeface="Calibri"/>
            </a:endParaRPr>
          </a:p>
          <a:p>
            <a:pPr marL="807085" lvl="1" indent="-287020">
              <a:lnSpc>
                <a:spcPct val="100000"/>
              </a:lnSpc>
              <a:spcBef>
                <a:spcPts val="545"/>
              </a:spcBef>
              <a:buFont typeface="Arial"/>
              <a:buChar char="–"/>
              <a:tabLst>
                <a:tab pos="807720" algn="l"/>
              </a:tabLst>
            </a:pPr>
            <a:r>
              <a:rPr lang="en-US" sz="3200" spc="-15" dirty="0">
                <a:latin typeface="Calibri"/>
                <a:cs typeface="Calibri"/>
              </a:rPr>
              <a:t>Recognize </a:t>
            </a:r>
            <a:r>
              <a:rPr lang="en-US" sz="3200" spc="-10" dirty="0">
                <a:latin typeface="Calibri"/>
                <a:cs typeface="Calibri"/>
              </a:rPr>
              <a:t>common </a:t>
            </a:r>
            <a:r>
              <a:rPr lang="en-US" sz="3200" dirty="0">
                <a:latin typeface="Calibri"/>
                <a:cs typeface="Calibri"/>
              </a:rPr>
              <a:t>molecules </a:t>
            </a:r>
            <a:r>
              <a:rPr lang="en-US" sz="3200" spc="-5" dirty="0">
                <a:latin typeface="Calibri"/>
                <a:cs typeface="Calibri"/>
              </a:rPr>
              <a:t>of bacterial </a:t>
            </a:r>
            <a:r>
              <a:rPr lang="en-US" sz="3200" dirty="0">
                <a:latin typeface="Calibri"/>
                <a:cs typeface="Calibri"/>
              </a:rPr>
              <a:t>cell</a:t>
            </a:r>
            <a:r>
              <a:rPr lang="en-US" sz="3200" spc="-90" dirty="0">
                <a:latin typeface="Calibri"/>
                <a:cs typeface="Calibri"/>
              </a:rPr>
              <a:t> </a:t>
            </a:r>
            <a:r>
              <a:rPr lang="en-US" sz="3200" spc="-10" dirty="0">
                <a:latin typeface="Calibri"/>
                <a:cs typeface="Calibri"/>
              </a:rPr>
              <a:t>surface</a:t>
            </a:r>
            <a:endParaRPr lang="en-US" sz="3200" dirty="0">
              <a:latin typeface="Calibri"/>
              <a:cs typeface="Calibri"/>
            </a:endParaRPr>
          </a:p>
          <a:p>
            <a:pPr marL="807085">
              <a:lnSpc>
                <a:spcPct val="100000"/>
              </a:lnSpc>
            </a:pPr>
            <a:r>
              <a:rPr lang="en-US" sz="3200" spc="-5" dirty="0">
                <a:latin typeface="Calibri"/>
                <a:cs typeface="Calibri"/>
              </a:rPr>
              <a:t>using </a:t>
            </a:r>
            <a:r>
              <a:rPr lang="en-US" sz="3200" dirty="0">
                <a:latin typeface="Calibri"/>
                <a:cs typeface="Calibri"/>
              </a:rPr>
              <a:t>a </a:t>
            </a:r>
            <a:r>
              <a:rPr lang="en-US" sz="3200" spc="-25" dirty="0">
                <a:latin typeface="Calibri"/>
                <a:cs typeface="Calibri"/>
              </a:rPr>
              <a:t>few </a:t>
            </a:r>
            <a:r>
              <a:rPr lang="en-US" sz="3200" spc="-10" dirty="0">
                <a:latin typeface="Calibri"/>
                <a:cs typeface="Calibri"/>
              </a:rPr>
              <a:t>surface </a:t>
            </a:r>
            <a:r>
              <a:rPr lang="en-US" sz="3200" spc="-15" dirty="0">
                <a:latin typeface="Calibri"/>
                <a:cs typeface="Calibri"/>
              </a:rPr>
              <a:t>receptors</a:t>
            </a:r>
            <a:endParaRPr lang="en-US" sz="3600" dirty="0">
              <a:latin typeface="Calibri"/>
              <a:cs typeface="Calibri"/>
            </a:endParaRPr>
          </a:p>
          <a:p>
            <a:pPr marL="469265" indent="-457200">
              <a:spcBef>
                <a:spcPts val="765"/>
              </a:spcBef>
              <a:tabLst>
                <a:tab pos="756920" algn="l"/>
              </a:tabLst>
            </a:pPr>
            <a:r>
              <a:rPr lang="en-US" sz="3600" spc="-10" dirty="0">
                <a:latin typeface="Calibri"/>
                <a:cs typeface="Calibri"/>
              </a:rPr>
              <a:t>Inflammatory</a:t>
            </a:r>
            <a:endParaRPr lang="en-US" sz="3600" dirty="0">
              <a:latin typeface="Calibri"/>
              <a:cs typeface="Calibri"/>
            </a:endParaRPr>
          </a:p>
          <a:p>
            <a:endParaRPr lang="en-US" sz="3600" dirty="0"/>
          </a:p>
        </p:txBody>
      </p:sp>
    </p:spTree>
    <p:extLst>
      <p:ext uri="{BB962C8B-B14F-4D97-AF65-F5344CB8AC3E}">
        <p14:creationId xmlns:p14="http://schemas.microsoft.com/office/powerpoint/2010/main" val="3065681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normAutofit/>
          </a:bodyPr>
          <a:lstStyle/>
          <a:p>
            <a:r>
              <a:rPr lang="en-US" sz="3600" b="1" dirty="0"/>
              <a:t>Components (Cell types) involved in immunity</a:t>
            </a:r>
            <a:endParaRPr lang="en-GB" dirty="0"/>
          </a:p>
        </p:txBody>
      </p:sp>
      <p:sp>
        <p:nvSpPr>
          <p:cNvPr id="3" name="Content Placeholder 2"/>
          <p:cNvSpPr>
            <a:spLocks noGrp="1"/>
          </p:cNvSpPr>
          <p:nvPr>
            <p:ph idx="1"/>
          </p:nvPr>
        </p:nvSpPr>
        <p:spPr>
          <a:xfrm>
            <a:off x="263352" y="1124744"/>
            <a:ext cx="11521280" cy="5472608"/>
          </a:xfrm>
        </p:spPr>
        <p:txBody>
          <a:bodyPr>
            <a:normAutofit/>
          </a:bodyPr>
          <a:lstStyle/>
          <a:p>
            <a:r>
              <a:rPr lang="en-US" sz="3600" dirty="0"/>
              <a:t>The cells of the immune system include leukocytes/ white blood cells (WBC). </a:t>
            </a:r>
            <a:endParaRPr lang="en-GB" sz="3600" dirty="0"/>
          </a:p>
          <a:p>
            <a:r>
              <a:rPr lang="en-US" sz="3600" dirty="0"/>
              <a:t>They developed from the bone marrow stem cells and give rise to two families of white blood cells</a:t>
            </a:r>
            <a:endParaRPr lang="en-GB" sz="3600" dirty="0"/>
          </a:p>
          <a:p>
            <a:r>
              <a:rPr lang="en-US" sz="3600" b="1" i="1" dirty="0"/>
              <a:t>Myeloid </a:t>
            </a:r>
            <a:r>
              <a:rPr lang="en-US" sz="3600" dirty="0"/>
              <a:t>cells (named after bone marrow) </a:t>
            </a:r>
            <a:r>
              <a:rPr lang="en-US" sz="3600" i="1" dirty="0"/>
              <a:t>Basophils, </a:t>
            </a:r>
            <a:r>
              <a:rPr lang="en-US" sz="3600" i="1" dirty="0" err="1"/>
              <a:t>Eosinophils</a:t>
            </a:r>
            <a:r>
              <a:rPr lang="en-US" sz="3600" i="1" dirty="0"/>
              <a:t> and Neutrophils</a:t>
            </a:r>
            <a:r>
              <a:rPr lang="en-US" sz="3600" dirty="0"/>
              <a:t>. </a:t>
            </a:r>
          </a:p>
          <a:p>
            <a:pPr lvl="1"/>
            <a:r>
              <a:rPr lang="en-US" sz="3200" dirty="0"/>
              <a:t>The </a:t>
            </a:r>
            <a:r>
              <a:rPr lang="en-US" sz="3200" b="1" dirty="0"/>
              <a:t>monocytes </a:t>
            </a:r>
            <a:r>
              <a:rPr lang="en-US" sz="3200" dirty="0"/>
              <a:t>give rise to </a:t>
            </a:r>
            <a:r>
              <a:rPr lang="en-US" sz="3200" b="1" i="1" dirty="0"/>
              <a:t>macrophages </a:t>
            </a:r>
            <a:r>
              <a:rPr lang="en-US" sz="3200" i="1" dirty="0"/>
              <a:t>when enter into the tissue space from blood circulation. Similarly, </a:t>
            </a:r>
            <a:r>
              <a:rPr lang="en-US" sz="3200" b="1" i="1" dirty="0"/>
              <a:t>Basophil </a:t>
            </a:r>
            <a:r>
              <a:rPr lang="en-US" sz="3200" i="1" dirty="0"/>
              <a:t>are transformed to </a:t>
            </a:r>
            <a:r>
              <a:rPr lang="en-US" sz="3200" b="1" i="1" dirty="0"/>
              <a:t>mast </a:t>
            </a:r>
            <a:r>
              <a:rPr lang="en-US" sz="3200" i="1" dirty="0"/>
              <a:t>cells. </a:t>
            </a:r>
            <a:endParaRPr lang="en-GB" sz="3200" dirty="0"/>
          </a:p>
          <a:p>
            <a:endParaRPr lang="en-GB" sz="3600" dirty="0"/>
          </a:p>
        </p:txBody>
      </p:sp>
    </p:spTree>
    <p:extLst>
      <p:ext uri="{BB962C8B-B14F-4D97-AF65-F5344CB8AC3E}">
        <p14:creationId xmlns:p14="http://schemas.microsoft.com/office/powerpoint/2010/main" val="93590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88640"/>
            <a:ext cx="11809312" cy="6552728"/>
          </a:xfrm>
        </p:spPr>
        <p:txBody>
          <a:bodyPr>
            <a:normAutofit/>
          </a:bodyPr>
          <a:lstStyle/>
          <a:p>
            <a:r>
              <a:rPr lang="en-US" sz="4400" b="1" i="1" dirty="0"/>
              <a:t>Lymphoid </a:t>
            </a:r>
            <a:r>
              <a:rPr lang="en-US" sz="4400" b="1" dirty="0"/>
              <a:t>cells</a:t>
            </a:r>
            <a:r>
              <a:rPr lang="en-US" sz="4400" dirty="0"/>
              <a:t>, which take their name from the lymphatic system. Include </a:t>
            </a:r>
            <a:r>
              <a:rPr lang="en-US" sz="4400" b="1" dirty="0"/>
              <a:t>T and B lymphocytes </a:t>
            </a:r>
            <a:r>
              <a:rPr lang="en-US" sz="4400" dirty="0"/>
              <a:t>which get their </a:t>
            </a:r>
            <a:r>
              <a:rPr lang="en-US" sz="4400" b="1" dirty="0"/>
              <a:t>maturation in different lymphoid organs. </a:t>
            </a:r>
          </a:p>
          <a:p>
            <a:r>
              <a:rPr lang="en-US" sz="4400" dirty="0"/>
              <a:t>B-cell maturation begins in the liver (fetal) and continues within the bone marrow as maturation progresses (adult) and </a:t>
            </a:r>
          </a:p>
          <a:p>
            <a:r>
              <a:rPr lang="en-US" sz="4400" b="1" i="1" dirty="0"/>
              <a:t>T cells </a:t>
            </a:r>
            <a:r>
              <a:rPr lang="en-US" sz="4400" dirty="0"/>
              <a:t>complete their </a:t>
            </a:r>
            <a:r>
              <a:rPr lang="en-US" sz="4400" b="1" dirty="0"/>
              <a:t>maturation in the thymus.</a:t>
            </a:r>
            <a:endParaRPr lang="en-GB" sz="4400" dirty="0"/>
          </a:p>
          <a:p>
            <a:endParaRPr lang="en-GB" sz="4400" dirty="0"/>
          </a:p>
        </p:txBody>
      </p:sp>
    </p:spTree>
    <p:extLst>
      <p:ext uri="{BB962C8B-B14F-4D97-AF65-F5344CB8AC3E}">
        <p14:creationId xmlns:p14="http://schemas.microsoft.com/office/powerpoint/2010/main" val="270018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rmAutofit fontScale="90000"/>
          </a:bodyPr>
          <a:lstStyle/>
          <a:p>
            <a:r>
              <a:rPr lang="en-US" b="1" dirty="0"/>
              <a:t/>
            </a:r>
            <a:br>
              <a:rPr lang="en-US" b="1" dirty="0"/>
            </a:br>
            <a:r>
              <a:rPr lang="en-US" b="1" dirty="0"/>
              <a:t>Mechanisms involved in Natural immunity</a:t>
            </a:r>
            <a:r>
              <a:rPr lang="en-GB" dirty="0"/>
              <a:t/>
            </a:r>
            <a:br>
              <a:rPr lang="en-GB" dirty="0"/>
            </a:br>
            <a:endParaRPr lang="en-GB" dirty="0"/>
          </a:p>
        </p:txBody>
      </p:sp>
      <p:sp>
        <p:nvSpPr>
          <p:cNvPr id="3" name="Content Placeholder 2"/>
          <p:cNvSpPr>
            <a:spLocks noGrp="1"/>
          </p:cNvSpPr>
          <p:nvPr>
            <p:ph idx="1"/>
          </p:nvPr>
        </p:nvSpPr>
        <p:spPr>
          <a:xfrm>
            <a:off x="839416" y="908720"/>
            <a:ext cx="11161240" cy="4896544"/>
          </a:xfrm>
        </p:spPr>
        <p:txBody>
          <a:bodyPr>
            <a:noAutofit/>
          </a:bodyPr>
          <a:lstStyle/>
          <a:p>
            <a:r>
              <a:rPr lang="en-US" sz="3200" b="1" dirty="0"/>
              <a:t>Skin barrier</a:t>
            </a:r>
            <a:r>
              <a:rPr lang="en-US" sz="3200" dirty="0"/>
              <a:t> covers and protects the body as a barrier to prevent invading pathogens. </a:t>
            </a:r>
          </a:p>
          <a:p>
            <a:r>
              <a:rPr lang="en-US" sz="3200" dirty="0"/>
              <a:t>Intact skin prevents the penetration of most pathogens, by secreting lactic acid and fatty acids which lower the skin </a:t>
            </a:r>
            <a:r>
              <a:rPr lang="en-US" sz="3200" dirty="0" err="1"/>
              <a:t>pH</a:t>
            </a:r>
            <a:r>
              <a:rPr lang="en-US" sz="3200" b="1" dirty="0" err="1"/>
              <a:t>.</a:t>
            </a:r>
            <a:endParaRPr lang="en-GB" sz="3200" dirty="0"/>
          </a:p>
          <a:p>
            <a:r>
              <a:rPr lang="en-US" sz="3200" b="1" dirty="0"/>
              <a:t>Mechanical barriers, </a:t>
            </a:r>
            <a:r>
              <a:rPr lang="en-US" sz="3200" dirty="0"/>
              <a:t>Mucous membranes form the external layer where body is not covered with skin and it plays an important role in the prevention of pathogen entrance by </a:t>
            </a:r>
            <a:r>
              <a:rPr lang="en-US" sz="3200" dirty="0" smtClean="0"/>
              <a:t>trapping </a:t>
            </a:r>
            <a:r>
              <a:rPr lang="en-US" sz="3200" dirty="0"/>
              <a:t>them. </a:t>
            </a:r>
          </a:p>
          <a:p>
            <a:r>
              <a:rPr lang="en-US" sz="3200" dirty="0"/>
              <a:t>Movement of the </a:t>
            </a:r>
            <a:r>
              <a:rPr lang="en-US" sz="3200" dirty="0" err="1"/>
              <a:t>mucociliary</a:t>
            </a:r>
            <a:r>
              <a:rPr lang="en-US" sz="3200" dirty="0"/>
              <a:t> process in the upper respiratory tract, the cilia in the eyelids act as escalators to remove the pathogens.</a:t>
            </a:r>
            <a:endParaRPr lang="en-GB" sz="3200" dirty="0"/>
          </a:p>
        </p:txBody>
      </p:sp>
    </p:spTree>
    <p:extLst>
      <p:ext uri="{BB962C8B-B14F-4D97-AF65-F5344CB8AC3E}">
        <p14:creationId xmlns:p14="http://schemas.microsoft.com/office/powerpoint/2010/main" val="407198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3595"/>
          </a:xfrm>
        </p:spPr>
        <p:txBody>
          <a:bodyPr>
            <a:normAutofit fontScale="90000"/>
          </a:bodyPr>
          <a:lstStyle/>
          <a:p>
            <a:r>
              <a:rPr lang="en-GB" b="1" dirty="0"/>
              <a:t>Concepts and </a:t>
            </a:r>
            <a:r>
              <a:rPr lang="en-US" b="1" dirty="0"/>
              <a:t>Introduction</a:t>
            </a:r>
            <a:endParaRPr lang="en-GB" b="1" dirty="0"/>
          </a:p>
        </p:txBody>
      </p:sp>
      <p:sp>
        <p:nvSpPr>
          <p:cNvPr id="3" name="Subtitle 2"/>
          <p:cNvSpPr>
            <a:spLocks noGrp="1"/>
          </p:cNvSpPr>
          <p:nvPr>
            <p:ph idx="1"/>
          </p:nvPr>
        </p:nvSpPr>
        <p:spPr>
          <a:xfrm>
            <a:off x="263352" y="908720"/>
            <a:ext cx="11593288" cy="5688631"/>
          </a:xfrm>
        </p:spPr>
        <p:txBody>
          <a:bodyPr>
            <a:normAutofit/>
          </a:bodyPr>
          <a:lstStyle/>
          <a:p>
            <a:r>
              <a:rPr lang="en-GB" sz="4400" dirty="0"/>
              <a:t> </a:t>
            </a:r>
            <a:r>
              <a:rPr lang="en-US" sz="4400" dirty="0"/>
              <a:t>The Latin term “</a:t>
            </a:r>
            <a:r>
              <a:rPr lang="en-US" sz="4400" b="1" dirty="0" err="1"/>
              <a:t>immunis</a:t>
            </a:r>
            <a:r>
              <a:rPr lang="en-US" sz="4400" b="1" dirty="0"/>
              <a:t>” </a:t>
            </a:r>
            <a:r>
              <a:rPr lang="en-US" sz="4400" dirty="0"/>
              <a:t>meaning “exempt” gave rise to the English word “immunity</a:t>
            </a:r>
            <a:r>
              <a:rPr lang="en-US" sz="4400" dirty="0" smtClean="0"/>
              <a:t>”,= mechanisms </a:t>
            </a:r>
            <a:r>
              <a:rPr lang="en-US" sz="4400" dirty="0"/>
              <a:t>used by the body to protect against environmental agents that are foreign to the body. </a:t>
            </a:r>
          </a:p>
          <a:p>
            <a:r>
              <a:rPr lang="en-US" sz="4400" dirty="0"/>
              <a:t>These agents may be microorganisms or their products, foods, chemicals, drugs, pollen or animal hair.</a:t>
            </a:r>
            <a:endParaRPr lang="en-GB" sz="4400" dirty="0"/>
          </a:p>
          <a:p>
            <a:endParaRPr lang="en-GB" sz="4400" dirty="0"/>
          </a:p>
        </p:txBody>
      </p:sp>
    </p:spTree>
    <p:extLst>
      <p:ext uri="{BB962C8B-B14F-4D97-AF65-F5344CB8AC3E}">
        <p14:creationId xmlns:p14="http://schemas.microsoft.com/office/powerpoint/2010/main" val="3676093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88640"/>
            <a:ext cx="11017224" cy="5544616"/>
          </a:xfrm>
        </p:spPr>
        <p:txBody>
          <a:bodyPr>
            <a:noAutofit/>
          </a:bodyPr>
          <a:lstStyle/>
          <a:p>
            <a:r>
              <a:rPr lang="en-US" sz="3200" b="1" dirty="0"/>
              <a:t>Secretions, </a:t>
            </a:r>
            <a:r>
              <a:rPr lang="en-US" sz="3200" dirty="0"/>
              <a:t>Sweat has antibacterial substances and tears contain lysozyme.</a:t>
            </a:r>
          </a:p>
          <a:p>
            <a:r>
              <a:rPr lang="en-US" sz="3200" dirty="0"/>
              <a:t>Mucous secretion in nose prevents the dust and microorganism entry into the respiratory tract. </a:t>
            </a:r>
          </a:p>
          <a:p>
            <a:r>
              <a:rPr lang="en-US" sz="3200" dirty="0"/>
              <a:t>Saliva contains lysozyme, </a:t>
            </a:r>
            <a:r>
              <a:rPr lang="en-US" sz="3200" dirty="0" err="1"/>
              <a:t>thiocyante</a:t>
            </a:r>
            <a:r>
              <a:rPr lang="en-US" sz="3200" dirty="0"/>
              <a:t> and </a:t>
            </a:r>
            <a:r>
              <a:rPr lang="en-US" sz="3200" dirty="0" err="1"/>
              <a:t>lactoferrin</a:t>
            </a:r>
            <a:r>
              <a:rPr lang="en-US" sz="3200" dirty="0"/>
              <a:t>. </a:t>
            </a:r>
          </a:p>
          <a:p>
            <a:r>
              <a:rPr lang="en-US" sz="3200" dirty="0"/>
              <a:t>The </a:t>
            </a:r>
            <a:r>
              <a:rPr lang="en-US" sz="3200" dirty="0" err="1"/>
              <a:t>HCl</a:t>
            </a:r>
            <a:r>
              <a:rPr lang="en-US" sz="3200" dirty="0"/>
              <a:t> acid secreted in the stomach kills the microbes.</a:t>
            </a:r>
            <a:endParaRPr lang="en-GB" sz="3200" dirty="0"/>
          </a:p>
          <a:p>
            <a:r>
              <a:rPr lang="en-US" sz="3200" b="1" dirty="0"/>
              <a:t>Phagocytosis, </a:t>
            </a:r>
            <a:r>
              <a:rPr lang="en-US" sz="3200" dirty="0"/>
              <a:t>The ingestion (endocytosis) and killing of microorganisms by specialized cells called as phagocytes. Phagocytes are </a:t>
            </a:r>
            <a:r>
              <a:rPr lang="en-US" sz="3200" dirty="0" err="1"/>
              <a:t>polymorphonuclear</a:t>
            </a:r>
            <a:r>
              <a:rPr lang="en-US" sz="3200" dirty="0"/>
              <a:t> leukocytes (</a:t>
            </a:r>
            <a:r>
              <a:rPr lang="en-US" sz="3200" dirty="0" err="1"/>
              <a:t>eg.Neutrophils</a:t>
            </a:r>
            <a:r>
              <a:rPr lang="en-US" sz="3200" dirty="0"/>
              <a:t>) and </a:t>
            </a:r>
            <a:r>
              <a:rPr lang="en-US" sz="3200" dirty="0" smtClean="0"/>
              <a:t>mononuclear </a:t>
            </a:r>
            <a:r>
              <a:rPr lang="en-US" sz="3200" dirty="0"/>
              <a:t>cells (Monocytes and Macrophages). </a:t>
            </a:r>
            <a:endParaRPr lang="en-GB" sz="3200" dirty="0"/>
          </a:p>
          <a:p>
            <a:endParaRPr lang="en-GB" sz="3200" dirty="0"/>
          </a:p>
        </p:txBody>
      </p:sp>
    </p:spTree>
    <p:extLst>
      <p:ext uri="{BB962C8B-B14F-4D97-AF65-F5344CB8AC3E}">
        <p14:creationId xmlns:p14="http://schemas.microsoft.com/office/powerpoint/2010/main" val="10067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16632"/>
            <a:ext cx="11593288" cy="6408711"/>
          </a:xfrm>
        </p:spPr>
        <p:txBody>
          <a:bodyPr>
            <a:normAutofit/>
          </a:bodyPr>
          <a:lstStyle/>
          <a:p>
            <a:r>
              <a:rPr lang="en-US" b="1" dirty="0" err="1"/>
              <a:t>Opsonization</a:t>
            </a:r>
            <a:r>
              <a:rPr lang="en-US" b="1" dirty="0"/>
              <a:t> -</a:t>
            </a:r>
            <a:r>
              <a:rPr lang="en-US" dirty="0"/>
              <a:t>The process by which microbes are coated by a molecule called </a:t>
            </a:r>
            <a:r>
              <a:rPr lang="en-US" dirty="0" err="1"/>
              <a:t>opsonin</a:t>
            </a:r>
            <a:r>
              <a:rPr lang="en-US" dirty="0"/>
              <a:t> which aids attachment of microbes to the phagocytic cells which facilitates phagocytosis. </a:t>
            </a:r>
          </a:p>
          <a:p>
            <a:r>
              <a:rPr lang="en-US" b="1" dirty="0"/>
              <a:t>Stages of Phagocytosis </a:t>
            </a:r>
            <a:endParaRPr lang="en-GB" dirty="0"/>
          </a:p>
          <a:p>
            <a:r>
              <a:rPr lang="en-US" dirty="0" err="1"/>
              <a:t>Opsonization</a:t>
            </a:r>
            <a:r>
              <a:rPr lang="en-US" dirty="0"/>
              <a:t> (process by which microbes are coated by a molecule called </a:t>
            </a:r>
            <a:r>
              <a:rPr lang="en-US" dirty="0" err="1"/>
              <a:t>opsonin</a:t>
            </a:r>
            <a:r>
              <a:rPr lang="en-US" dirty="0"/>
              <a:t>). Attachment to the pathogen (so that pathogen movement can be restricted).</a:t>
            </a:r>
            <a:endParaRPr lang="en-GB" dirty="0"/>
          </a:p>
          <a:p>
            <a:pPr marL="514350" indent="-514350">
              <a:buFont typeface="+mj-lt"/>
              <a:buAutoNum type="arabicPeriod"/>
            </a:pPr>
            <a:r>
              <a:rPr lang="en-US" dirty="0"/>
              <a:t>Formation of Pseudopodia (hand like projections).</a:t>
            </a:r>
            <a:endParaRPr lang="en-GB" dirty="0"/>
          </a:p>
          <a:p>
            <a:pPr marL="514350" indent="-514350">
              <a:buFont typeface="+mj-lt"/>
              <a:buAutoNum type="arabicPeriod"/>
            </a:pPr>
            <a:r>
              <a:rPr lang="en-US" dirty="0"/>
              <a:t>Encircling of pathogen by pseudopodia leads to the formation of Phagosome.</a:t>
            </a:r>
            <a:endParaRPr lang="en-GB" dirty="0"/>
          </a:p>
          <a:p>
            <a:pPr marL="514350" indent="-514350">
              <a:buFont typeface="+mj-lt"/>
              <a:buAutoNum type="arabicPeriod"/>
            </a:pPr>
            <a:r>
              <a:rPr lang="en-US" dirty="0"/>
              <a:t>Fusion of Phagosome with lysozyme vesicle leads to the formation of </a:t>
            </a:r>
            <a:r>
              <a:rPr lang="en-US" dirty="0" err="1"/>
              <a:t>phagolysosome</a:t>
            </a:r>
            <a:r>
              <a:rPr lang="en-US" dirty="0"/>
              <a:t>.</a:t>
            </a:r>
            <a:endParaRPr lang="en-GB" dirty="0"/>
          </a:p>
          <a:p>
            <a:pPr marL="514350" indent="-514350">
              <a:buFont typeface="+mj-lt"/>
              <a:buAutoNum type="arabicPeriod"/>
            </a:pPr>
            <a:r>
              <a:rPr lang="en-US" dirty="0"/>
              <a:t>Killing of Pathogen.</a:t>
            </a:r>
            <a:endParaRPr lang="en-GB" dirty="0"/>
          </a:p>
          <a:p>
            <a:endParaRPr lang="en-GB" dirty="0"/>
          </a:p>
        </p:txBody>
      </p:sp>
    </p:spTree>
    <p:extLst>
      <p:ext uri="{BB962C8B-B14F-4D97-AF65-F5344CB8AC3E}">
        <p14:creationId xmlns:p14="http://schemas.microsoft.com/office/powerpoint/2010/main" val="273610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88640"/>
            <a:ext cx="11521280" cy="6336704"/>
          </a:xfrm>
        </p:spPr>
        <p:txBody>
          <a:bodyPr>
            <a:normAutofit/>
          </a:bodyPr>
          <a:lstStyle/>
          <a:p>
            <a:r>
              <a:rPr lang="en-US" sz="4000" b="1" dirty="0" err="1"/>
              <a:t>Reticulo</a:t>
            </a:r>
            <a:r>
              <a:rPr lang="en-US" sz="4000" b="1" dirty="0"/>
              <a:t> endothelial system (RES)</a:t>
            </a:r>
            <a:endParaRPr lang="en-GB" sz="4000" dirty="0"/>
          </a:p>
          <a:p>
            <a:r>
              <a:rPr lang="en-US" sz="4000" dirty="0"/>
              <a:t>A diffuse system of cells that includes monocytes and macrophages, which are phagocytic in nature. </a:t>
            </a:r>
          </a:p>
          <a:p>
            <a:r>
              <a:rPr lang="en-US" sz="4000" dirty="0"/>
              <a:t>The role of macrophage is consider as first order </a:t>
            </a:r>
            <a:r>
              <a:rPr lang="en-US" sz="4000" dirty="0" err="1"/>
              <a:t>defence</a:t>
            </a:r>
            <a:r>
              <a:rPr lang="en-US" sz="4000" dirty="0"/>
              <a:t> mechanism, as it engulf and kill more pathogens efficiently. Macrophages also takes part in antigen presentation. </a:t>
            </a:r>
          </a:p>
          <a:p>
            <a:r>
              <a:rPr lang="en-US" sz="4000" dirty="0"/>
              <a:t>Apart from this, RES also involved in removing aged RBCs, denatured protein, steroids, dyes and drugs.</a:t>
            </a:r>
            <a:endParaRPr lang="en-GB" sz="4000" dirty="0"/>
          </a:p>
          <a:p>
            <a:endParaRPr lang="en-GB" sz="4000" dirty="0"/>
          </a:p>
        </p:txBody>
      </p:sp>
    </p:spTree>
    <p:extLst>
      <p:ext uri="{BB962C8B-B14F-4D97-AF65-F5344CB8AC3E}">
        <p14:creationId xmlns:p14="http://schemas.microsoft.com/office/powerpoint/2010/main" val="1795469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96" y="0"/>
            <a:ext cx="10515600" cy="1325563"/>
          </a:xfrm>
        </p:spPr>
        <p:txBody>
          <a:bodyPr>
            <a:normAutofit fontScale="90000"/>
          </a:bodyPr>
          <a:lstStyle/>
          <a:p>
            <a:r>
              <a:rPr lang="en-US" b="1" dirty="0"/>
              <a:t/>
            </a:r>
            <a:br>
              <a:rPr lang="en-US" b="1" dirty="0"/>
            </a:br>
            <a:r>
              <a:rPr lang="en-US" b="1" dirty="0"/>
              <a:t>The macrophages derive the name according to their location.</a:t>
            </a:r>
            <a:r>
              <a:rPr lang="en-GB" dirty="0"/>
              <a:t/>
            </a:r>
            <a:br>
              <a:rPr lang="en-GB" dirty="0"/>
            </a:br>
            <a:endParaRPr lang="en-GB" dirty="0"/>
          </a:p>
        </p:txBody>
      </p:sp>
      <p:sp>
        <p:nvSpPr>
          <p:cNvPr id="3" name="Content Placeholder 2"/>
          <p:cNvSpPr>
            <a:spLocks noGrp="1"/>
          </p:cNvSpPr>
          <p:nvPr>
            <p:ph idx="1"/>
          </p:nvPr>
        </p:nvSpPr>
        <p:spPr>
          <a:xfrm>
            <a:off x="1271464" y="1556793"/>
            <a:ext cx="10657184" cy="4176464"/>
          </a:xfrm>
        </p:spPr>
        <p:txBody>
          <a:bodyPr>
            <a:normAutofit/>
          </a:bodyPr>
          <a:lstStyle/>
          <a:p>
            <a:r>
              <a:rPr lang="en-US" sz="3600" b="1" dirty="0"/>
              <a:t>Liver - </a:t>
            </a:r>
            <a:r>
              <a:rPr lang="en-US" sz="3600" dirty="0" err="1"/>
              <a:t>Kupffer</a:t>
            </a:r>
            <a:r>
              <a:rPr lang="en-US" sz="3600" dirty="0"/>
              <a:t> cells</a:t>
            </a:r>
            <a:endParaRPr lang="en-GB" sz="3600" dirty="0"/>
          </a:p>
          <a:p>
            <a:r>
              <a:rPr lang="en-US" sz="3600" b="1" dirty="0"/>
              <a:t>Brain - </a:t>
            </a:r>
            <a:r>
              <a:rPr lang="en-US" sz="3600" dirty="0"/>
              <a:t>Microglial cells</a:t>
            </a:r>
            <a:endParaRPr lang="en-GB" sz="3600" dirty="0"/>
          </a:p>
          <a:p>
            <a:r>
              <a:rPr lang="en-US" sz="3600" b="1" dirty="0"/>
              <a:t>Kidney - </a:t>
            </a:r>
            <a:r>
              <a:rPr lang="en-US" sz="3600" dirty="0" err="1"/>
              <a:t>Mesangial</a:t>
            </a:r>
            <a:r>
              <a:rPr lang="en-US" sz="3600" dirty="0"/>
              <a:t> cells</a:t>
            </a:r>
            <a:endParaRPr lang="en-GB" sz="3600" dirty="0"/>
          </a:p>
          <a:p>
            <a:r>
              <a:rPr lang="en-US" sz="3600" b="1" dirty="0"/>
              <a:t>Spleen - </a:t>
            </a:r>
            <a:r>
              <a:rPr lang="en-US" sz="3600" dirty="0"/>
              <a:t>Splenic macrophages</a:t>
            </a:r>
            <a:endParaRPr lang="en-GB" sz="3600" dirty="0"/>
          </a:p>
          <a:p>
            <a:r>
              <a:rPr lang="en-US" sz="3600" b="1" dirty="0"/>
              <a:t>Peritoneum - </a:t>
            </a:r>
            <a:r>
              <a:rPr lang="en-US" sz="3600" dirty="0"/>
              <a:t>Peritoneal macrophages.</a:t>
            </a:r>
            <a:endParaRPr lang="en-GB" sz="3600" dirty="0"/>
          </a:p>
          <a:p>
            <a:r>
              <a:rPr lang="en-US" sz="3600" b="1" dirty="0"/>
              <a:t>Alveoli - </a:t>
            </a:r>
            <a:r>
              <a:rPr lang="en-US" sz="3600" dirty="0"/>
              <a:t>Alveolar macrophages.</a:t>
            </a:r>
            <a:endParaRPr lang="en-GB" sz="3600" dirty="0"/>
          </a:p>
          <a:p>
            <a:endParaRPr lang="en-GB" sz="3600" dirty="0"/>
          </a:p>
        </p:txBody>
      </p:sp>
    </p:spTree>
    <p:extLst>
      <p:ext uri="{BB962C8B-B14F-4D97-AF65-F5344CB8AC3E}">
        <p14:creationId xmlns:p14="http://schemas.microsoft.com/office/powerpoint/2010/main" val="22024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188640"/>
            <a:ext cx="10801200" cy="5544616"/>
          </a:xfrm>
        </p:spPr>
        <p:txBody>
          <a:bodyPr>
            <a:noAutofit/>
          </a:bodyPr>
          <a:lstStyle/>
          <a:p>
            <a:r>
              <a:rPr lang="en-US" sz="3600" b="1" dirty="0"/>
              <a:t>Natural Killer Cells</a:t>
            </a:r>
            <a:endParaRPr lang="en-GB" sz="3600" dirty="0"/>
          </a:p>
          <a:p>
            <a:r>
              <a:rPr lang="en-US" sz="3600" dirty="0"/>
              <a:t>Among the immune cells, natural killer cells (NK cells) are the most aggressive. They are first line of defense against infected and cancerous cells. </a:t>
            </a:r>
          </a:p>
          <a:p>
            <a:r>
              <a:rPr lang="en-US" sz="3600" dirty="0"/>
              <a:t>They are lymphocytes (Large granular lymphocytes, LGL) with no immunological memory and are part of the innate immune system. It attaches to the target and releases a lethal burst of chemicals called as </a:t>
            </a:r>
            <a:r>
              <a:rPr lang="en-US" sz="3600" dirty="0" err="1"/>
              <a:t>perforins</a:t>
            </a:r>
            <a:r>
              <a:rPr lang="en-US" sz="3600" dirty="0"/>
              <a:t> that penetrate the cell wall. </a:t>
            </a:r>
          </a:p>
          <a:p>
            <a:r>
              <a:rPr lang="en-US" sz="3600" dirty="0"/>
              <a:t>Fluids begin to leak in and out and eventually the cell explodes</a:t>
            </a:r>
            <a:endParaRPr lang="en-GB" sz="3600" dirty="0"/>
          </a:p>
        </p:txBody>
      </p:sp>
    </p:spTree>
    <p:extLst>
      <p:ext uri="{BB962C8B-B14F-4D97-AF65-F5344CB8AC3E}">
        <p14:creationId xmlns:p14="http://schemas.microsoft.com/office/powerpoint/2010/main" val="65043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188640"/>
            <a:ext cx="10873208" cy="5544616"/>
          </a:xfrm>
        </p:spPr>
        <p:txBody>
          <a:bodyPr>
            <a:noAutofit/>
          </a:bodyPr>
          <a:lstStyle/>
          <a:p>
            <a:r>
              <a:rPr lang="en-US" sz="3600" b="1" dirty="0"/>
              <a:t>Interferon</a:t>
            </a:r>
            <a:endParaRPr lang="en-GB" sz="3600" dirty="0"/>
          </a:p>
          <a:p>
            <a:r>
              <a:rPr lang="en-US" sz="3600" dirty="0" err="1"/>
              <a:t>Interferons</a:t>
            </a:r>
            <a:r>
              <a:rPr lang="en-US" sz="3600" dirty="0"/>
              <a:t> are proteins produced by body cells when they are invaded by viruses, is released into the bloodstream or intercellular fluid, in order to induce healthy cells to manufacture an enzyme that block viral replication.</a:t>
            </a:r>
            <a:endParaRPr lang="en-GB" sz="3600" dirty="0"/>
          </a:p>
          <a:p>
            <a:r>
              <a:rPr lang="en-US" sz="3600" dirty="0"/>
              <a:t>The complement cascade consists of two separate pathways that converge in a final common pathway .</a:t>
            </a:r>
          </a:p>
          <a:p>
            <a:r>
              <a:rPr lang="en-US" sz="3600" b="1" dirty="0"/>
              <a:t>classic pathway  and alternative pathway the two </a:t>
            </a:r>
            <a:r>
              <a:rPr lang="en-US" sz="3600" dirty="0"/>
              <a:t>converge in a final common pathway .</a:t>
            </a:r>
            <a:r>
              <a:rPr lang="en-US" sz="3600" b="1" dirty="0"/>
              <a:t> Complement System </a:t>
            </a:r>
          </a:p>
          <a:p>
            <a:endParaRPr lang="en-GB" sz="3600" dirty="0"/>
          </a:p>
        </p:txBody>
      </p:sp>
    </p:spTree>
    <p:extLst>
      <p:ext uri="{BB962C8B-B14F-4D97-AF65-F5344CB8AC3E}">
        <p14:creationId xmlns:p14="http://schemas.microsoft.com/office/powerpoint/2010/main" val="3048771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16632"/>
            <a:ext cx="10945216" cy="6120680"/>
          </a:xfrm>
        </p:spPr>
        <p:txBody>
          <a:bodyPr>
            <a:noAutofit/>
          </a:bodyPr>
          <a:lstStyle/>
          <a:p>
            <a:r>
              <a:rPr lang="en-US" sz="4000" b="1" dirty="0"/>
              <a:t>Complement System</a:t>
            </a:r>
            <a:endParaRPr lang="en-GB" sz="4000" dirty="0"/>
          </a:p>
          <a:p>
            <a:r>
              <a:rPr lang="en-US" sz="4000" dirty="0"/>
              <a:t>It is a group of </a:t>
            </a:r>
            <a:r>
              <a:rPr lang="en-US" sz="4000" dirty="0" err="1"/>
              <a:t>proenzymes</a:t>
            </a:r>
            <a:r>
              <a:rPr lang="en-US" sz="4000" dirty="0"/>
              <a:t>. They circulate in serum in inactive form. </a:t>
            </a:r>
          </a:p>
          <a:p>
            <a:r>
              <a:rPr lang="en-US" sz="4000" dirty="0"/>
              <a:t>The complement system is the part of innate immune system plays an important defense against microorganisms, especially gram-negative bacteria. </a:t>
            </a:r>
          </a:p>
          <a:p>
            <a:r>
              <a:rPr lang="en-US" sz="4000" dirty="0"/>
              <a:t>The complement system consists of a set of over twenty serum proteins which are getting </a:t>
            </a:r>
            <a:r>
              <a:rPr lang="en-US" sz="4000" dirty="0" smtClean="0"/>
              <a:t>activated </a:t>
            </a:r>
            <a:endParaRPr lang="en-US" sz="4000" dirty="0"/>
          </a:p>
          <a:p>
            <a:endParaRPr lang="en-GB" sz="4000" dirty="0"/>
          </a:p>
        </p:txBody>
      </p:sp>
    </p:spTree>
    <p:extLst>
      <p:ext uri="{BB962C8B-B14F-4D97-AF65-F5344CB8AC3E}">
        <p14:creationId xmlns:p14="http://schemas.microsoft.com/office/powerpoint/2010/main" val="2758361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88640"/>
            <a:ext cx="11233248" cy="5400600"/>
          </a:xfrm>
        </p:spPr>
        <p:txBody>
          <a:bodyPr>
            <a:normAutofit/>
          </a:bodyPr>
          <a:lstStyle/>
          <a:p>
            <a:r>
              <a:rPr lang="en-US" sz="3600" b="1" dirty="0"/>
              <a:t>Antigen presenting cells (APC)</a:t>
            </a:r>
            <a:endParaRPr lang="en-GB" sz="3600" dirty="0"/>
          </a:p>
          <a:p>
            <a:r>
              <a:rPr lang="en-US" sz="3600" dirty="0"/>
              <a:t>B </a:t>
            </a:r>
            <a:r>
              <a:rPr lang="en-US" sz="3600" dirty="0" err="1"/>
              <a:t>cell,dendritic</a:t>
            </a:r>
            <a:r>
              <a:rPr lang="en-US" sz="3600" dirty="0"/>
              <a:t> cells (</a:t>
            </a:r>
            <a:r>
              <a:rPr lang="en-US" sz="3600" dirty="0" err="1"/>
              <a:t>lymphnodes</a:t>
            </a:r>
            <a:r>
              <a:rPr lang="en-US" sz="3600" dirty="0"/>
              <a:t>), Langerhans cells (from skin) and macrophages are called as antigen presenting cells. </a:t>
            </a:r>
          </a:p>
          <a:p>
            <a:r>
              <a:rPr lang="en-US" sz="3600" dirty="0"/>
              <a:t>All these cells, process the antigen and express the antigen over the surface of its cell membrane along with a molecule called as Major </a:t>
            </a:r>
            <a:r>
              <a:rPr lang="en-US" sz="3600" dirty="0" err="1"/>
              <a:t>Histo</a:t>
            </a:r>
            <a:r>
              <a:rPr lang="en-US" sz="3600" dirty="0"/>
              <a:t> Compatibility Complex (MHC) class II molecule. </a:t>
            </a:r>
            <a:endParaRPr lang="en-GB" sz="3600" dirty="0"/>
          </a:p>
          <a:p>
            <a:endParaRPr lang="en-GB" dirty="0"/>
          </a:p>
        </p:txBody>
      </p:sp>
    </p:spTree>
    <p:extLst>
      <p:ext uri="{BB962C8B-B14F-4D97-AF65-F5344CB8AC3E}">
        <p14:creationId xmlns:p14="http://schemas.microsoft.com/office/powerpoint/2010/main" val="954761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16632"/>
            <a:ext cx="11377264" cy="6552728"/>
          </a:xfrm>
        </p:spPr>
        <p:txBody>
          <a:bodyPr>
            <a:normAutofit/>
          </a:bodyPr>
          <a:lstStyle/>
          <a:p>
            <a:r>
              <a:rPr lang="en-US" sz="4000" b="1" dirty="0"/>
              <a:t>Major </a:t>
            </a:r>
            <a:r>
              <a:rPr lang="en-US" sz="4000" b="1" dirty="0" err="1"/>
              <a:t>Histocompatability</a:t>
            </a:r>
            <a:r>
              <a:rPr lang="en-US" sz="4000" b="1" dirty="0"/>
              <a:t> complex</a:t>
            </a:r>
            <a:endParaRPr lang="en-GB" sz="4000" dirty="0"/>
          </a:p>
          <a:p>
            <a:r>
              <a:rPr lang="en-US" sz="4000" dirty="0"/>
              <a:t>A set of cell surface glycoproteins </a:t>
            </a:r>
            <a:r>
              <a:rPr lang="en-US" sz="4000" dirty="0" smtClean="0"/>
              <a:t>molecules.</a:t>
            </a:r>
          </a:p>
          <a:p>
            <a:r>
              <a:rPr lang="en-US" sz="4000" dirty="0" smtClean="0"/>
              <a:t>Generally</a:t>
            </a:r>
            <a:r>
              <a:rPr lang="en-US" sz="4000" dirty="0"/>
              <a:t>, they take part in differentiating self and non-self-antigens and the presentation of processed foreign antigen to activate the T cells. </a:t>
            </a:r>
          </a:p>
          <a:p>
            <a:pPr marL="457200" indent="-457200">
              <a:lnSpc>
                <a:spcPct val="80000"/>
              </a:lnSpc>
            </a:pPr>
            <a:r>
              <a:rPr lang="en-US" altLang="en-US" sz="4000" dirty="0" smtClean="0"/>
              <a:t>MHC a </a:t>
            </a:r>
            <a:r>
              <a:rPr lang="en-US" altLang="en-US" sz="4000" dirty="0"/>
              <a:t>section on chromosome # 6 containing a group of genes that produce molecules marking our own tissues as “self” (referred to as “self-antigens.”) These are referred to as HLA (human leukocyte antigens) because…</a:t>
            </a:r>
          </a:p>
          <a:p>
            <a:endParaRPr lang="en-GB" sz="4000" dirty="0"/>
          </a:p>
        </p:txBody>
      </p:sp>
    </p:spTree>
    <p:extLst>
      <p:ext uri="{BB962C8B-B14F-4D97-AF65-F5344CB8AC3E}">
        <p14:creationId xmlns:p14="http://schemas.microsoft.com/office/powerpoint/2010/main" val="207690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260648"/>
            <a:ext cx="11665296" cy="6408712"/>
          </a:xfrm>
        </p:spPr>
        <p:txBody>
          <a:bodyPr>
            <a:normAutofit/>
          </a:bodyPr>
          <a:lstStyle/>
          <a:p>
            <a:r>
              <a:rPr lang="en-US" sz="3600" dirty="0"/>
              <a:t>There are two classes of MHC proteins, MHC class I and MHC class II.</a:t>
            </a:r>
          </a:p>
          <a:p>
            <a:r>
              <a:rPr lang="en-US" sz="3600" dirty="0"/>
              <a:t> MHC class I molecule is expressed on the cell surface of all nucleated cells of the body. MHC class I molecules with processed antigen are expressed on the surface of the infected cells, which present the processed antigen to cytotoxic T cells</a:t>
            </a:r>
            <a:endParaRPr lang="en-GB" sz="3600" dirty="0"/>
          </a:p>
          <a:p>
            <a:r>
              <a:rPr lang="en-US" sz="3600" dirty="0"/>
              <a:t>(CD8). MHC class II molecule are expressed on APC cell surface which present the processed antigen to Helper T cells (CD4 cells).</a:t>
            </a:r>
            <a:endParaRPr lang="en-GB" sz="3600" dirty="0"/>
          </a:p>
          <a:p>
            <a:endParaRPr lang="en-US" sz="3600" dirty="0"/>
          </a:p>
        </p:txBody>
      </p:sp>
    </p:spTree>
    <p:extLst>
      <p:ext uri="{BB962C8B-B14F-4D97-AF65-F5344CB8AC3E}">
        <p14:creationId xmlns:p14="http://schemas.microsoft.com/office/powerpoint/2010/main" val="400195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188640"/>
            <a:ext cx="11737304" cy="6480720"/>
          </a:xfrm>
        </p:spPr>
        <p:txBody>
          <a:bodyPr>
            <a:normAutofit/>
          </a:bodyPr>
          <a:lstStyle/>
          <a:p>
            <a:r>
              <a:rPr lang="en-US" altLang="en-US" sz="4400" b="1" dirty="0"/>
              <a:t>Definition:  </a:t>
            </a:r>
            <a:endParaRPr lang="en-US" altLang="en-US" sz="4400" b="1" dirty="0" smtClean="0"/>
          </a:p>
          <a:p>
            <a:r>
              <a:rPr lang="en-US" altLang="en-US" sz="4400" b="1" dirty="0" smtClean="0"/>
              <a:t>Immunity </a:t>
            </a:r>
            <a:r>
              <a:rPr lang="en-US" altLang="en-US" sz="4400" dirty="0" smtClean="0"/>
              <a:t>The </a:t>
            </a:r>
            <a:r>
              <a:rPr lang="en-US" altLang="en-US" sz="4400" dirty="0"/>
              <a:t>study of the physiologic mechanisms that allow the body to recognize materials as foreign or abnormal and to neutralize or eliminate those foreign materials.</a:t>
            </a:r>
          </a:p>
          <a:p>
            <a:pPr>
              <a:lnSpc>
                <a:spcPct val="90000"/>
              </a:lnSpc>
            </a:pPr>
            <a:r>
              <a:rPr lang="en-US" altLang="en-US" sz="4400" b="1" dirty="0"/>
              <a:t>Immunology</a:t>
            </a:r>
          </a:p>
          <a:p>
            <a:pPr lvl="1">
              <a:lnSpc>
                <a:spcPct val="90000"/>
              </a:lnSpc>
            </a:pPr>
            <a:r>
              <a:rPr lang="en-US" altLang="en-US" sz="4400" dirty="0"/>
              <a:t>Study of the components and function of the immune system</a:t>
            </a:r>
          </a:p>
          <a:p>
            <a:endParaRPr lang="en-US" sz="4400" dirty="0"/>
          </a:p>
        </p:txBody>
      </p:sp>
    </p:spTree>
    <p:extLst>
      <p:ext uri="{BB962C8B-B14F-4D97-AF65-F5344CB8AC3E}">
        <p14:creationId xmlns:p14="http://schemas.microsoft.com/office/powerpoint/2010/main" val="1970030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5604" y="188640"/>
            <a:ext cx="10972800" cy="634082"/>
          </a:xfrm>
        </p:spPr>
        <p:txBody>
          <a:bodyPr>
            <a:normAutofit fontScale="90000"/>
          </a:bodyPr>
          <a:lstStyle/>
          <a:p>
            <a:r>
              <a:rPr lang="en-US" altLang="en-US" b="1" dirty="0"/>
              <a:t>General principles</a:t>
            </a:r>
            <a:endParaRPr lang="en-US" b="1" dirty="0"/>
          </a:p>
        </p:txBody>
      </p:sp>
      <p:sp>
        <p:nvSpPr>
          <p:cNvPr id="3" name="Content Placeholder 2"/>
          <p:cNvSpPr>
            <a:spLocks noGrp="1"/>
          </p:cNvSpPr>
          <p:nvPr>
            <p:ph idx="1"/>
          </p:nvPr>
        </p:nvSpPr>
        <p:spPr>
          <a:xfrm>
            <a:off x="407368" y="692696"/>
            <a:ext cx="11449272" cy="5976664"/>
          </a:xfrm>
        </p:spPr>
        <p:txBody>
          <a:bodyPr>
            <a:noAutofit/>
          </a:bodyPr>
          <a:lstStyle/>
          <a:p>
            <a:pPr>
              <a:lnSpc>
                <a:spcPct val="90000"/>
              </a:lnSpc>
            </a:pPr>
            <a:r>
              <a:rPr lang="en-US" altLang="en-US" sz="4400" dirty="0"/>
              <a:t>HLA antigens help the immune system to recognize pathogens and to mount an immune response</a:t>
            </a:r>
          </a:p>
          <a:p>
            <a:pPr>
              <a:lnSpc>
                <a:spcPct val="90000"/>
              </a:lnSpc>
            </a:pPr>
            <a:r>
              <a:rPr lang="en-US" altLang="en-US" sz="4400" dirty="0"/>
              <a:t>HLA-A, HLA-B, HLA-C—Class I antigens</a:t>
            </a:r>
          </a:p>
          <a:p>
            <a:pPr>
              <a:lnSpc>
                <a:spcPct val="90000"/>
              </a:lnSpc>
            </a:pPr>
            <a:r>
              <a:rPr lang="en-US" altLang="en-US" sz="4400" dirty="0"/>
              <a:t>HLA-DP, HLA-DQ, HLA-DR—Class II antigens</a:t>
            </a:r>
          </a:p>
          <a:p>
            <a:pPr>
              <a:lnSpc>
                <a:spcPct val="90000"/>
              </a:lnSpc>
            </a:pPr>
            <a:r>
              <a:rPr lang="en-US" altLang="en-US" sz="4400" dirty="0"/>
              <a:t>Class II antigens are the immune response antigens</a:t>
            </a:r>
          </a:p>
          <a:p>
            <a:endParaRPr lang="en-US" sz="4400" dirty="0"/>
          </a:p>
        </p:txBody>
      </p:sp>
    </p:spTree>
    <p:extLst>
      <p:ext uri="{BB962C8B-B14F-4D97-AF65-F5344CB8AC3E}">
        <p14:creationId xmlns:p14="http://schemas.microsoft.com/office/powerpoint/2010/main" val="42934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rmAutofit fontScale="90000"/>
          </a:bodyPr>
          <a:lstStyle/>
          <a:p>
            <a:r>
              <a:rPr lang="en-US" b="1" dirty="0" smtClean="0"/>
              <a:t>Complement system </a:t>
            </a:r>
            <a:endParaRPr lang="en-US" dirty="0"/>
          </a:p>
        </p:txBody>
      </p:sp>
      <p:sp>
        <p:nvSpPr>
          <p:cNvPr id="3" name="Content Placeholder 2"/>
          <p:cNvSpPr>
            <a:spLocks noGrp="1"/>
          </p:cNvSpPr>
          <p:nvPr>
            <p:ph idx="1"/>
          </p:nvPr>
        </p:nvSpPr>
        <p:spPr>
          <a:xfrm>
            <a:off x="407368" y="764704"/>
            <a:ext cx="11593288" cy="5832647"/>
          </a:xfrm>
        </p:spPr>
        <p:txBody>
          <a:bodyPr>
            <a:normAutofit/>
          </a:bodyPr>
          <a:lstStyle/>
          <a:p>
            <a:r>
              <a:rPr lang="en-US" sz="3600" dirty="0" smtClean="0"/>
              <a:t>It's a </a:t>
            </a:r>
            <a:r>
              <a:rPr lang="en-US" sz="3600" dirty="0"/>
              <a:t>set of interacting proteins released into the </a:t>
            </a:r>
            <a:r>
              <a:rPr lang="en-US" sz="3600" dirty="0" smtClean="0"/>
              <a:t>blood after </a:t>
            </a:r>
            <a:r>
              <a:rPr lang="en-US" sz="3600" dirty="0"/>
              <a:t>production in the liver. </a:t>
            </a:r>
            <a:endParaRPr lang="en-US" sz="3600" dirty="0" smtClean="0"/>
          </a:p>
          <a:p>
            <a:r>
              <a:rPr lang="en-US" sz="3600" dirty="0" smtClean="0"/>
              <a:t>The </a:t>
            </a:r>
            <a:r>
              <a:rPr lang="en-US" sz="3600" dirty="0"/>
              <a:t>components act together as zymogens, </a:t>
            </a:r>
            <a:r>
              <a:rPr lang="en-US" sz="3600" dirty="0" smtClean="0"/>
              <a:t>activating one </a:t>
            </a:r>
            <a:r>
              <a:rPr lang="en-US" sz="3600" dirty="0"/>
              <a:t>another in cascade fashion after initiation from a variety of stimuli. </a:t>
            </a:r>
            <a:endParaRPr lang="en-US" sz="3600" dirty="0" smtClean="0"/>
          </a:p>
          <a:p>
            <a:r>
              <a:rPr lang="en-US" sz="3600" dirty="0" smtClean="0"/>
              <a:t>Three pathways </a:t>
            </a:r>
            <a:r>
              <a:rPr lang="en-US" sz="3600" dirty="0"/>
              <a:t>of activation occur in the body and culminate similarly in the </a:t>
            </a:r>
            <a:r>
              <a:rPr lang="en-US" sz="3600" dirty="0" smtClean="0"/>
              <a:t>production of </a:t>
            </a:r>
            <a:r>
              <a:rPr lang="en-US" sz="3600" dirty="0"/>
              <a:t>important split products that </a:t>
            </a:r>
            <a:r>
              <a:rPr lang="en-US" sz="3600" b="1" dirty="0"/>
              <a:t>mediate inflammation, enhance </a:t>
            </a:r>
            <a:r>
              <a:rPr lang="en-US" sz="3600" b="1" dirty="0" smtClean="0"/>
              <a:t>phagocytosis by </a:t>
            </a:r>
            <a:r>
              <a:rPr lang="en-US" sz="3600" b="1" dirty="0" err="1"/>
              <a:t>opsonization</a:t>
            </a:r>
            <a:r>
              <a:rPr lang="en-US" sz="3600" b="1" dirty="0"/>
              <a:t>, and cause lysis </a:t>
            </a:r>
            <a:r>
              <a:rPr lang="en-US" sz="3600" dirty="0"/>
              <a:t>of particles by membrane pore formation</a:t>
            </a:r>
            <a:r>
              <a:rPr lang="en-US" sz="3600" dirty="0" smtClean="0"/>
              <a:t>. </a:t>
            </a:r>
            <a:endParaRPr lang="en-US" sz="3600" dirty="0"/>
          </a:p>
        </p:txBody>
      </p:sp>
    </p:spTree>
    <p:extLst>
      <p:ext uri="{BB962C8B-B14F-4D97-AF65-F5344CB8AC3E}">
        <p14:creationId xmlns:p14="http://schemas.microsoft.com/office/powerpoint/2010/main" val="864246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7368" y="228402"/>
            <a:ext cx="10369152" cy="6625421"/>
          </a:xfrm>
          <a:prstGeom prst="rect">
            <a:avLst/>
          </a:prstGeom>
        </p:spPr>
      </p:pic>
    </p:spTree>
    <p:extLst>
      <p:ext uri="{BB962C8B-B14F-4D97-AF65-F5344CB8AC3E}">
        <p14:creationId xmlns:p14="http://schemas.microsoft.com/office/powerpoint/2010/main" val="373530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74638"/>
            <a:ext cx="10972800" cy="778098"/>
          </a:xfrm>
        </p:spPr>
        <p:txBody>
          <a:bodyPr/>
          <a:lstStyle/>
          <a:p>
            <a:pPr eaLnBrk="1" hangingPunct="1"/>
            <a:r>
              <a:rPr lang="en-US" altLang="en-US" dirty="0" smtClean="0"/>
              <a:t>The complement system</a:t>
            </a:r>
          </a:p>
        </p:txBody>
      </p:sp>
      <p:sp>
        <p:nvSpPr>
          <p:cNvPr id="6147" name="Rectangle 3"/>
          <p:cNvSpPr>
            <a:spLocks noGrp="1" noChangeArrowheads="1"/>
          </p:cNvSpPr>
          <p:nvPr>
            <p:ph idx="1"/>
          </p:nvPr>
        </p:nvSpPr>
        <p:spPr>
          <a:xfrm>
            <a:off x="479376" y="1052736"/>
            <a:ext cx="11449272" cy="5616623"/>
          </a:xfrm>
        </p:spPr>
        <p:txBody>
          <a:bodyPr>
            <a:normAutofit/>
          </a:bodyPr>
          <a:lstStyle/>
          <a:p>
            <a:pPr eaLnBrk="1" hangingPunct="1"/>
            <a:r>
              <a:rPr lang="en-US" altLang="en-US" sz="4000" dirty="0" smtClean="0"/>
              <a:t>A defensive system consisting of over 30 proteins produced by the liver and found in circulating blood serum.</a:t>
            </a:r>
          </a:p>
          <a:p>
            <a:pPr eaLnBrk="1" hangingPunct="1"/>
            <a:r>
              <a:rPr lang="en-US" altLang="en-US" sz="4000" dirty="0" smtClean="0"/>
              <a:t>Complement kills microbes in three different ways</a:t>
            </a:r>
          </a:p>
          <a:p>
            <a:pPr lvl="1" eaLnBrk="1" hangingPunct="1"/>
            <a:r>
              <a:rPr lang="en-US" altLang="en-US" sz="3600" dirty="0" smtClean="0"/>
              <a:t>1.  </a:t>
            </a:r>
            <a:r>
              <a:rPr lang="en-US" altLang="en-US" sz="3600" dirty="0" err="1" smtClean="0"/>
              <a:t>opsonization</a:t>
            </a:r>
            <a:endParaRPr lang="en-US" altLang="en-US" sz="3600" dirty="0" smtClean="0"/>
          </a:p>
          <a:p>
            <a:pPr lvl="1" eaLnBrk="1" hangingPunct="1"/>
            <a:r>
              <a:rPr lang="en-US" altLang="en-US" sz="3600" dirty="0" smtClean="0"/>
              <a:t>2.  inflammation</a:t>
            </a:r>
          </a:p>
          <a:p>
            <a:pPr lvl="1" eaLnBrk="1" hangingPunct="1"/>
            <a:r>
              <a:rPr lang="en-US" altLang="en-US" sz="3600" dirty="0" smtClean="0"/>
              <a:t>3.  Cytolysis</a:t>
            </a:r>
          </a:p>
        </p:txBody>
      </p:sp>
    </p:spTree>
    <p:extLst>
      <p:ext uri="{BB962C8B-B14F-4D97-AF65-F5344CB8AC3E}">
        <p14:creationId xmlns:p14="http://schemas.microsoft.com/office/powerpoint/2010/main" val="337318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10972800" cy="922114"/>
          </a:xfrm>
        </p:spPr>
        <p:txBody>
          <a:bodyPr/>
          <a:lstStyle/>
          <a:p>
            <a:pPr eaLnBrk="1" hangingPunct="1"/>
            <a:r>
              <a:rPr lang="en-US" altLang="en-US" dirty="0" smtClean="0"/>
              <a:t>A Cascade system</a:t>
            </a:r>
          </a:p>
        </p:txBody>
      </p:sp>
      <p:sp>
        <p:nvSpPr>
          <p:cNvPr id="7171" name="Rectangle 3"/>
          <p:cNvSpPr>
            <a:spLocks noGrp="1" noChangeArrowheads="1"/>
          </p:cNvSpPr>
          <p:nvPr>
            <p:ph idx="1"/>
          </p:nvPr>
        </p:nvSpPr>
        <p:spPr>
          <a:xfrm>
            <a:off x="609600" y="1196752"/>
            <a:ext cx="11247040" cy="5400599"/>
          </a:xfrm>
        </p:spPr>
        <p:txBody>
          <a:bodyPr>
            <a:normAutofit/>
          </a:bodyPr>
          <a:lstStyle/>
          <a:p>
            <a:pPr eaLnBrk="1" hangingPunct="1"/>
            <a:r>
              <a:rPr lang="en-US" altLang="en-US" sz="4000" dirty="0" smtClean="0"/>
              <a:t>The complement works as a cascade system. </a:t>
            </a:r>
          </a:p>
          <a:p>
            <a:pPr lvl="1" eaLnBrk="1" hangingPunct="1"/>
            <a:r>
              <a:rPr lang="en-US" altLang="en-US" sz="3600" dirty="0" smtClean="0"/>
              <a:t>Cascade is when one reaction triggers another reaction which trigger others and so on.  These types of systems can grow exponentially very fast.</a:t>
            </a:r>
          </a:p>
        </p:txBody>
      </p:sp>
    </p:spTree>
    <p:extLst>
      <p:ext uri="{BB962C8B-B14F-4D97-AF65-F5344CB8AC3E}">
        <p14:creationId xmlns:p14="http://schemas.microsoft.com/office/powerpoint/2010/main" val="194623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74638"/>
            <a:ext cx="10972800" cy="922114"/>
          </a:xfrm>
        </p:spPr>
        <p:txBody>
          <a:bodyPr/>
          <a:lstStyle/>
          <a:p>
            <a:pPr eaLnBrk="1" hangingPunct="1"/>
            <a:r>
              <a:rPr lang="en-US" altLang="en-US" dirty="0" smtClean="0"/>
              <a:t>Cascade activation</a:t>
            </a:r>
          </a:p>
        </p:txBody>
      </p:sp>
      <p:sp>
        <p:nvSpPr>
          <p:cNvPr id="8195" name="Rectangle 3"/>
          <p:cNvSpPr>
            <a:spLocks noGrp="1" noChangeArrowheads="1"/>
          </p:cNvSpPr>
          <p:nvPr>
            <p:ph idx="1"/>
          </p:nvPr>
        </p:nvSpPr>
        <p:spPr>
          <a:xfrm>
            <a:off x="479376" y="1052736"/>
            <a:ext cx="11377264" cy="5472607"/>
          </a:xfrm>
        </p:spPr>
        <p:txBody>
          <a:bodyPr>
            <a:normAutofit/>
          </a:bodyPr>
          <a:lstStyle/>
          <a:p>
            <a:pPr eaLnBrk="1" hangingPunct="1"/>
            <a:r>
              <a:rPr lang="en-US" altLang="en-US" sz="4000" dirty="0" smtClean="0"/>
              <a:t>Complement proteins are often designated by an uppercase letter C and are inactive until they are split into products.</a:t>
            </a:r>
          </a:p>
          <a:p>
            <a:pPr lvl="1" eaLnBrk="1" hangingPunct="1"/>
            <a:r>
              <a:rPr lang="en-US" altLang="en-US" sz="3600" dirty="0" smtClean="0"/>
              <a:t>Example: C1</a:t>
            </a:r>
          </a:p>
          <a:p>
            <a:pPr eaLnBrk="1" hangingPunct="1"/>
            <a:r>
              <a:rPr lang="en-US" altLang="en-US" sz="4000" dirty="0" smtClean="0"/>
              <a:t>When the products are split they become active.  The active products are usually designated with a lower case a or b.</a:t>
            </a:r>
          </a:p>
          <a:p>
            <a:pPr lvl="1" eaLnBrk="1" hangingPunct="1"/>
            <a:r>
              <a:rPr lang="en-US" altLang="en-US" sz="3600" dirty="0" smtClean="0"/>
              <a:t>Example: C1a and C1b</a:t>
            </a:r>
          </a:p>
        </p:txBody>
      </p:sp>
    </p:spTree>
    <p:extLst>
      <p:ext uri="{BB962C8B-B14F-4D97-AF65-F5344CB8AC3E}">
        <p14:creationId xmlns:p14="http://schemas.microsoft.com/office/powerpoint/2010/main" val="122397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74638"/>
            <a:ext cx="10972800" cy="850106"/>
          </a:xfrm>
        </p:spPr>
        <p:txBody>
          <a:bodyPr/>
          <a:lstStyle/>
          <a:p>
            <a:pPr eaLnBrk="1" hangingPunct="1"/>
            <a:r>
              <a:rPr lang="en-US" altLang="en-US" dirty="0" smtClean="0"/>
              <a:t>Two Pathways</a:t>
            </a:r>
          </a:p>
        </p:txBody>
      </p:sp>
      <p:sp>
        <p:nvSpPr>
          <p:cNvPr id="9219" name="Rectangle 3"/>
          <p:cNvSpPr>
            <a:spLocks noGrp="1" noChangeArrowheads="1"/>
          </p:cNvSpPr>
          <p:nvPr>
            <p:ph type="body" sz="half" idx="1"/>
          </p:nvPr>
        </p:nvSpPr>
        <p:spPr>
          <a:xfrm>
            <a:off x="609600" y="1124744"/>
            <a:ext cx="11175032" cy="5472608"/>
          </a:xfrm>
        </p:spPr>
        <p:txBody>
          <a:bodyPr>
            <a:normAutofit/>
          </a:bodyPr>
          <a:lstStyle/>
          <a:p>
            <a:pPr eaLnBrk="1" hangingPunct="1"/>
            <a:r>
              <a:rPr lang="en-US" altLang="en-US" sz="4000" dirty="0"/>
              <a:t>The complement pathway can be activated by either of two different pathways.</a:t>
            </a:r>
          </a:p>
          <a:p>
            <a:pPr lvl="1" eaLnBrk="1" hangingPunct="1"/>
            <a:r>
              <a:rPr lang="en-US" altLang="en-US" sz="3600" dirty="0"/>
              <a:t>Classical pathway (specific immune system)</a:t>
            </a:r>
          </a:p>
          <a:p>
            <a:pPr lvl="1" eaLnBrk="1" hangingPunct="1"/>
            <a:r>
              <a:rPr lang="en-US" altLang="en-US" sz="3600" dirty="0"/>
              <a:t>alternative (non-specific immune system)</a:t>
            </a:r>
          </a:p>
        </p:txBody>
      </p:sp>
    </p:spTree>
    <p:extLst>
      <p:ext uri="{BB962C8B-B14F-4D97-AF65-F5344CB8AC3E}">
        <p14:creationId xmlns:p14="http://schemas.microsoft.com/office/powerpoint/2010/main" val="163153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5" descr="Inflamation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9376" y="262042"/>
            <a:ext cx="10801200" cy="6368101"/>
          </a:xfrm>
          <a:noFill/>
        </p:spPr>
      </p:pic>
    </p:spTree>
    <p:extLst>
      <p:ext uri="{BB962C8B-B14F-4D97-AF65-F5344CB8AC3E}">
        <p14:creationId xmlns:p14="http://schemas.microsoft.com/office/powerpoint/2010/main" val="401934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1344" y="188640"/>
            <a:ext cx="11665296" cy="6408711"/>
          </a:xfrm>
        </p:spPr>
        <p:txBody>
          <a:bodyPr>
            <a:noAutofit/>
          </a:bodyPr>
          <a:lstStyle/>
          <a:p>
            <a:r>
              <a:rPr lang="en-US" sz="3600" dirty="0"/>
              <a:t>Two of the pathways are considered part of the innate immune system: the </a:t>
            </a:r>
            <a:r>
              <a:rPr lang="en-US" sz="3600" dirty="0" smtClean="0"/>
              <a:t>alternate pathway </a:t>
            </a:r>
            <a:r>
              <a:rPr lang="en-US" sz="3600" dirty="0"/>
              <a:t>and the lectin-binding or mannose-binding pathway (MBP). </a:t>
            </a:r>
            <a:endParaRPr lang="en-US" sz="3600" dirty="0" smtClean="0"/>
          </a:p>
          <a:p>
            <a:r>
              <a:rPr lang="en-US" sz="3600" dirty="0" smtClean="0"/>
              <a:t>The alternate </a:t>
            </a:r>
            <a:r>
              <a:rPr lang="en-US" sz="3600" dirty="0"/>
              <a:t>pathway for complement activation is shown below; the MBP </a:t>
            </a:r>
            <a:r>
              <a:rPr lang="en-US" sz="3600" dirty="0" smtClean="0"/>
              <a:t>activates the </a:t>
            </a:r>
            <a:r>
              <a:rPr lang="en-US" sz="3600" dirty="0"/>
              <a:t>classical complement pathway but without the use of antibody, and is </a:t>
            </a:r>
            <a:r>
              <a:rPr lang="en-US" sz="3600" dirty="0" smtClean="0"/>
              <a:t>therefore considered </a:t>
            </a:r>
            <a:r>
              <a:rPr lang="en-US" sz="3600" dirty="0"/>
              <a:t>part of innate immunity. </a:t>
            </a:r>
            <a:endParaRPr lang="en-US" sz="3600" dirty="0" smtClean="0"/>
          </a:p>
          <a:p>
            <a:r>
              <a:rPr lang="en-US" sz="3600" dirty="0" smtClean="0"/>
              <a:t>The </a:t>
            </a:r>
            <a:r>
              <a:rPr lang="en-US" sz="3600" dirty="0"/>
              <a:t>MBP is activated when </a:t>
            </a:r>
            <a:r>
              <a:rPr lang="en-US" sz="3600" dirty="0" smtClean="0"/>
              <a:t>mannose binding lectin </a:t>
            </a:r>
            <a:r>
              <a:rPr lang="en-US" sz="3600" dirty="0"/>
              <a:t>binds to carbohydrates on the pathogen.</a:t>
            </a:r>
          </a:p>
        </p:txBody>
      </p:sp>
    </p:spTree>
    <p:extLst>
      <p:ext uri="{BB962C8B-B14F-4D97-AF65-F5344CB8AC3E}">
        <p14:creationId xmlns:p14="http://schemas.microsoft.com/office/powerpoint/2010/main" val="417236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0972800" cy="706090"/>
          </a:xfrm>
        </p:spPr>
        <p:txBody>
          <a:bodyPr>
            <a:normAutofit/>
          </a:bodyPr>
          <a:lstStyle/>
          <a:p>
            <a:pPr eaLnBrk="1" hangingPunct="1"/>
            <a:r>
              <a:rPr lang="en-US" altLang="en-US" dirty="0" smtClean="0"/>
              <a:t>The Classical Pathway</a:t>
            </a:r>
          </a:p>
        </p:txBody>
      </p:sp>
      <p:sp>
        <p:nvSpPr>
          <p:cNvPr id="10243" name="Rectangle 4"/>
          <p:cNvSpPr>
            <a:spLocks noGrp="1" noChangeArrowheads="1"/>
          </p:cNvSpPr>
          <p:nvPr>
            <p:ph type="body" sz="half" idx="1"/>
          </p:nvPr>
        </p:nvSpPr>
        <p:spPr>
          <a:xfrm>
            <a:off x="609600" y="980728"/>
            <a:ext cx="5562600" cy="5616623"/>
          </a:xfrm>
        </p:spPr>
        <p:txBody>
          <a:bodyPr>
            <a:normAutofit/>
          </a:bodyPr>
          <a:lstStyle/>
          <a:p>
            <a:pPr eaLnBrk="1" hangingPunct="1"/>
            <a:r>
              <a:rPr lang="en-US" altLang="en-US" dirty="0"/>
              <a:t>The classical pathway is considered to be part of the specific immune response because it relies on antibodies to initiate it.</a:t>
            </a:r>
          </a:p>
          <a:p>
            <a:pPr eaLnBrk="1" hangingPunct="1">
              <a:buFontTx/>
              <a:buNone/>
            </a:pPr>
            <a:endParaRPr lang="en-US" altLang="en-US" dirty="0"/>
          </a:p>
          <a:p>
            <a:pPr eaLnBrk="1" hangingPunct="1"/>
            <a:r>
              <a:rPr lang="en-US" altLang="en-US" dirty="0"/>
              <a:t>C1 becomes activated when it binds to the ends of antibodies</a:t>
            </a:r>
          </a:p>
        </p:txBody>
      </p:sp>
      <p:pic>
        <p:nvPicPr>
          <p:cNvPr id="10244" name="Picture 6" descr="16-13_ClassicalPath_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537" r="15373" b="68011"/>
          <a:stretch>
            <a:fillRect/>
          </a:stretch>
        </p:blipFill>
        <p:spPr>
          <a:xfrm>
            <a:off x="5869403" y="980728"/>
            <a:ext cx="6011261" cy="4392488"/>
          </a:xfrm>
          <a:noFill/>
        </p:spPr>
      </p:pic>
    </p:spTree>
    <p:extLst>
      <p:ext uri="{BB962C8B-B14F-4D97-AF65-F5344CB8AC3E}">
        <p14:creationId xmlns:p14="http://schemas.microsoft.com/office/powerpoint/2010/main" val="232685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923272" y="6436978"/>
            <a:ext cx="221615" cy="179536"/>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88888"/>
                </a:solidFill>
                <a:latin typeface="Arial"/>
                <a:cs typeface="Arial"/>
              </a:rPr>
              <a:pPr marL="25400">
                <a:lnSpc>
                  <a:spcPts val="1425"/>
                </a:lnSpc>
              </a:pPr>
              <a:t>5</a:t>
            </a:fld>
            <a:endParaRPr sz="1200">
              <a:latin typeface="Arial"/>
              <a:cs typeface="Arial"/>
            </a:endParaRPr>
          </a:p>
        </p:txBody>
      </p:sp>
      <p:sp>
        <p:nvSpPr>
          <p:cNvPr id="3" name="object 3"/>
          <p:cNvSpPr txBox="1"/>
          <p:nvPr/>
        </p:nvSpPr>
        <p:spPr>
          <a:xfrm>
            <a:off x="695400" y="998"/>
            <a:ext cx="11233248" cy="5861220"/>
          </a:xfrm>
          <a:prstGeom prst="rect">
            <a:avLst/>
          </a:prstGeom>
        </p:spPr>
        <p:txBody>
          <a:bodyPr vert="horz" wrap="square" lIns="0" tIns="13335" rIns="0" bIns="0" rtlCol="0">
            <a:spAutoFit/>
          </a:bodyPr>
          <a:lstStyle/>
          <a:p>
            <a:pPr marL="354965" marR="186690" indent="-342900">
              <a:spcBef>
                <a:spcPts val="105"/>
              </a:spcBef>
              <a:buFont typeface="Arial"/>
              <a:buChar char="•"/>
              <a:tabLst>
                <a:tab pos="354965" algn="l"/>
                <a:tab pos="355600" algn="l"/>
              </a:tabLst>
            </a:pPr>
            <a:r>
              <a:rPr sz="3600" b="1" spc="-5" dirty="0">
                <a:latin typeface="Calibri"/>
                <a:cs typeface="Calibri"/>
              </a:rPr>
              <a:t>Immune </a:t>
            </a:r>
            <a:r>
              <a:rPr sz="3600" b="1" spc="-30" dirty="0">
                <a:latin typeface="Calibri"/>
                <a:cs typeface="Calibri"/>
              </a:rPr>
              <a:t>system </a:t>
            </a:r>
            <a:r>
              <a:rPr sz="3600" dirty="0">
                <a:latin typeface="Calibri"/>
                <a:cs typeface="Calibri"/>
              </a:rPr>
              <a:t>= </a:t>
            </a:r>
            <a:r>
              <a:rPr sz="3600" spc="-5" dirty="0">
                <a:latin typeface="Calibri"/>
                <a:cs typeface="Calibri"/>
              </a:rPr>
              <a:t>cells, tissues, </a:t>
            </a:r>
            <a:r>
              <a:rPr sz="3600" dirty="0">
                <a:latin typeface="Calibri"/>
                <a:cs typeface="Calibri"/>
              </a:rPr>
              <a:t>and molecules  </a:t>
            </a:r>
            <a:r>
              <a:rPr sz="3600" spc="-10" dirty="0">
                <a:latin typeface="Calibri"/>
                <a:cs typeface="Calibri"/>
              </a:rPr>
              <a:t>that mediate </a:t>
            </a:r>
            <a:r>
              <a:rPr sz="3600" spc="-15" dirty="0">
                <a:latin typeface="Calibri"/>
                <a:cs typeface="Calibri"/>
              </a:rPr>
              <a:t>resistance </a:t>
            </a:r>
            <a:r>
              <a:rPr sz="3600" spc="-20" dirty="0">
                <a:latin typeface="Calibri"/>
                <a:cs typeface="Calibri"/>
              </a:rPr>
              <a:t>to</a:t>
            </a:r>
            <a:r>
              <a:rPr sz="3600" spc="10" dirty="0">
                <a:latin typeface="Calibri"/>
                <a:cs typeface="Calibri"/>
              </a:rPr>
              <a:t> </a:t>
            </a:r>
            <a:r>
              <a:rPr sz="3600" spc="-15" dirty="0">
                <a:latin typeface="Calibri"/>
                <a:cs typeface="Calibri"/>
              </a:rPr>
              <a:t>infections</a:t>
            </a:r>
            <a:endParaRPr sz="3600" dirty="0">
              <a:latin typeface="Calibri"/>
              <a:cs typeface="Calibri"/>
            </a:endParaRPr>
          </a:p>
          <a:p>
            <a:pPr marL="354965" marR="229235" indent="-342900">
              <a:spcBef>
                <a:spcPts val="770"/>
              </a:spcBef>
              <a:buFont typeface="Arial"/>
              <a:buChar char="•"/>
              <a:tabLst>
                <a:tab pos="354965" algn="l"/>
                <a:tab pos="355600" algn="l"/>
              </a:tabLst>
            </a:pPr>
            <a:r>
              <a:rPr sz="3600" b="1" spc="-5" dirty="0">
                <a:latin typeface="Calibri"/>
                <a:cs typeface="Calibri"/>
              </a:rPr>
              <a:t>Immunology </a:t>
            </a:r>
            <a:r>
              <a:rPr sz="3600" dirty="0">
                <a:latin typeface="Calibri"/>
                <a:cs typeface="Calibri"/>
              </a:rPr>
              <a:t>= </a:t>
            </a:r>
            <a:r>
              <a:rPr sz="3600" spc="-10" dirty="0">
                <a:latin typeface="Calibri"/>
                <a:cs typeface="Calibri"/>
              </a:rPr>
              <a:t>study </a:t>
            </a:r>
            <a:r>
              <a:rPr sz="3600" spc="-5" dirty="0">
                <a:latin typeface="Calibri"/>
                <a:cs typeface="Calibri"/>
              </a:rPr>
              <a:t>of </a:t>
            </a:r>
            <a:r>
              <a:rPr sz="3600" spc="-10" dirty="0">
                <a:latin typeface="Calibri"/>
                <a:cs typeface="Calibri"/>
              </a:rPr>
              <a:t>structure </a:t>
            </a:r>
            <a:r>
              <a:rPr sz="3600" dirty="0">
                <a:latin typeface="Calibri"/>
                <a:cs typeface="Calibri"/>
              </a:rPr>
              <a:t>and </a:t>
            </a:r>
            <a:r>
              <a:rPr sz="3600" spc="-5" dirty="0">
                <a:latin typeface="Calibri"/>
                <a:cs typeface="Calibri"/>
              </a:rPr>
              <a:t>function  of the </a:t>
            </a:r>
            <a:r>
              <a:rPr sz="3600" dirty="0">
                <a:latin typeface="Calibri"/>
                <a:cs typeface="Calibri"/>
              </a:rPr>
              <a:t>immune</a:t>
            </a:r>
            <a:r>
              <a:rPr sz="3600" spc="25" dirty="0">
                <a:latin typeface="Calibri"/>
                <a:cs typeface="Calibri"/>
              </a:rPr>
              <a:t> </a:t>
            </a:r>
            <a:r>
              <a:rPr sz="3600" spc="-30" dirty="0">
                <a:latin typeface="Calibri"/>
                <a:cs typeface="Calibri"/>
              </a:rPr>
              <a:t>system</a:t>
            </a:r>
            <a:endParaRPr sz="3600" dirty="0">
              <a:latin typeface="Calibri"/>
              <a:cs typeface="Calibri"/>
            </a:endParaRPr>
          </a:p>
          <a:p>
            <a:pPr marL="354965" marR="378460" indent="-342900">
              <a:spcBef>
                <a:spcPts val="770"/>
              </a:spcBef>
              <a:buFont typeface="Arial"/>
              <a:buChar char="•"/>
              <a:tabLst>
                <a:tab pos="354965" algn="l"/>
                <a:tab pos="355600" algn="l"/>
              </a:tabLst>
            </a:pPr>
            <a:r>
              <a:rPr sz="3600" b="1" spc="-5" dirty="0">
                <a:latin typeface="Calibri"/>
                <a:cs typeface="Calibri"/>
              </a:rPr>
              <a:t>Immunity</a:t>
            </a:r>
            <a:r>
              <a:rPr sz="3600" spc="-5" dirty="0">
                <a:latin typeface="Calibri"/>
                <a:cs typeface="Calibri"/>
              </a:rPr>
              <a:t> </a:t>
            </a:r>
            <a:r>
              <a:rPr sz="3600" dirty="0">
                <a:latin typeface="Calibri"/>
                <a:cs typeface="Calibri"/>
              </a:rPr>
              <a:t>= </a:t>
            </a:r>
            <a:r>
              <a:rPr sz="3600" spc="-15" dirty="0">
                <a:latin typeface="Calibri"/>
                <a:cs typeface="Calibri"/>
              </a:rPr>
              <a:t>resistance </a:t>
            </a:r>
            <a:r>
              <a:rPr sz="3600" dirty="0">
                <a:latin typeface="Calibri"/>
                <a:cs typeface="Calibri"/>
              </a:rPr>
              <a:t>of a </a:t>
            </a:r>
            <a:r>
              <a:rPr sz="3600" spc="-10" dirty="0">
                <a:latin typeface="Calibri"/>
                <a:cs typeface="Calibri"/>
              </a:rPr>
              <a:t>host </a:t>
            </a:r>
            <a:r>
              <a:rPr sz="3600" spc="-20" dirty="0">
                <a:latin typeface="Calibri"/>
                <a:cs typeface="Calibri"/>
              </a:rPr>
              <a:t>to </a:t>
            </a:r>
            <a:r>
              <a:rPr sz="3600" spc="-5" dirty="0">
                <a:latin typeface="Calibri"/>
                <a:cs typeface="Calibri"/>
              </a:rPr>
              <a:t>pathogens  </a:t>
            </a:r>
            <a:r>
              <a:rPr sz="3600" dirty="0">
                <a:latin typeface="Calibri"/>
                <a:cs typeface="Calibri"/>
              </a:rPr>
              <a:t>and </a:t>
            </a:r>
            <a:r>
              <a:rPr sz="3600" spc="-5" dirty="0">
                <a:latin typeface="Calibri"/>
                <a:cs typeface="Calibri"/>
              </a:rPr>
              <a:t>their </a:t>
            </a:r>
            <a:r>
              <a:rPr sz="3600" spc="-25" dirty="0">
                <a:latin typeface="Calibri"/>
                <a:cs typeface="Calibri"/>
              </a:rPr>
              <a:t>toxic</a:t>
            </a:r>
            <a:r>
              <a:rPr sz="3600" spc="10" dirty="0">
                <a:latin typeface="Calibri"/>
                <a:cs typeface="Calibri"/>
              </a:rPr>
              <a:t> </a:t>
            </a:r>
            <a:r>
              <a:rPr sz="3600" spc="-25" dirty="0">
                <a:latin typeface="Calibri"/>
                <a:cs typeface="Calibri"/>
              </a:rPr>
              <a:t>effects</a:t>
            </a:r>
            <a:endParaRPr sz="3600" dirty="0">
              <a:latin typeface="Calibri"/>
              <a:cs typeface="Calibri"/>
            </a:endParaRPr>
          </a:p>
          <a:p>
            <a:pPr marL="354965" marR="5080" indent="-342900">
              <a:spcBef>
                <a:spcPts val="765"/>
              </a:spcBef>
              <a:buFont typeface="Arial"/>
              <a:buChar char="•"/>
              <a:tabLst>
                <a:tab pos="354965" algn="l"/>
                <a:tab pos="355600" algn="l"/>
                <a:tab pos="3810000" algn="l"/>
              </a:tabLst>
            </a:pPr>
            <a:r>
              <a:rPr sz="3600" b="1" spc="-5" dirty="0">
                <a:latin typeface="Calibri"/>
                <a:cs typeface="Calibri"/>
              </a:rPr>
              <a:t>Immune</a:t>
            </a:r>
            <a:r>
              <a:rPr sz="3600" b="1" spc="25" dirty="0">
                <a:latin typeface="Calibri"/>
                <a:cs typeface="Calibri"/>
              </a:rPr>
              <a:t> </a:t>
            </a:r>
            <a:r>
              <a:rPr sz="3600" b="1" spc="-5" dirty="0">
                <a:latin typeface="Calibri"/>
                <a:cs typeface="Calibri"/>
              </a:rPr>
              <a:t>response</a:t>
            </a:r>
            <a:r>
              <a:rPr sz="3600" b="1" spc="-10" dirty="0">
                <a:latin typeface="Calibri"/>
                <a:cs typeface="Calibri"/>
              </a:rPr>
              <a:t> </a:t>
            </a:r>
            <a:r>
              <a:rPr sz="3600" dirty="0">
                <a:latin typeface="Calibri"/>
                <a:cs typeface="Calibri"/>
              </a:rPr>
              <a:t>=	</a:t>
            </a:r>
            <a:r>
              <a:rPr sz="3600" spc="-10" dirty="0">
                <a:latin typeface="Calibri"/>
                <a:cs typeface="Calibri"/>
              </a:rPr>
              <a:t>collective </a:t>
            </a:r>
            <a:r>
              <a:rPr sz="3600" dirty="0">
                <a:latin typeface="Calibri"/>
                <a:cs typeface="Calibri"/>
              </a:rPr>
              <a:t>and </a:t>
            </a:r>
            <a:r>
              <a:rPr sz="3600" spc="-15" dirty="0">
                <a:latin typeface="Calibri"/>
                <a:cs typeface="Calibri"/>
              </a:rPr>
              <a:t>coordinated  </a:t>
            </a:r>
            <a:r>
              <a:rPr sz="3600" spc="-5" dirty="0">
                <a:latin typeface="Calibri"/>
                <a:cs typeface="Calibri"/>
              </a:rPr>
              <a:t>response </a:t>
            </a:r>
            <a:r>
              <a:rPr sz="3600" spc="-25" dirty="0">
                <a:latin typeface="Calibri"/>
                <a:cs typeface="Calibri"/>
              </a:rPr>
              <a:t>to </a:t>
            </a:r>
            <a:r>
              <a:rPr sz="3600" dirty="0">
                <a:latin typeface="Calibri"/>
                <a:cs typeface="Calibri"/>
              </a:rPr>
              <a:t>the </a:t>
            </a:r>
            <a:r>
              <a:rPr sz="3600" spc="-10" dirty="0">
                <a:latin typeface="Calibri"/>
                <a:cs typeface="Calibri"/>
              </a:rPr>
              <a:t>introduction </a:t>
            </a:r>
            <a:r>
              <a:rPr sz="3600" spc="-5" dirty="0">
                <a:latin typeface="Calibri"/>
                <a:cs typeface="Calibri"/>
              </a:rPr>
              <a:t>of </a:t>
            </a:r>
            <a:r>
              <a:rPr sz="3600" spc="-20" dirty="0">
                <a:latin typeface="Calibri"/>
                <a:cs typeface="Calibri"/>
              </a:rPr>
              <a:t>foreign  </a:t>
            </a:r>
            <a:r>
              <a:rPr sz="3600" spc="-15" dirty="0">
                <a:latin typeface="Calibri"/>
                <a:cs typeface="Calibri"/>
              </a:rPr>
              <a:t>substances </a:t>
            </a:r>
            <a:r>
              <a:rPr sz="3600" dirty="0">
                <a:latin typeface="Calibri"/>
                <a:cs typeface="Calibri"/>
              </a:rPr>
              <a:t>in an individual </a:t>
            </a:r>
            <a:r>
              <a:rPr sz="3600" spc="-10" dirty="0">
                <a:latin typeface="Calibri"/>
                <a:cs typeface="Calibri"/>
              </a:rPr>
              <a:t>mediated by </a:t>
            </a:r>
            <a:r>
              <a:rPr sz="3600" spc="-5" dirty="0">
                <a:latin typeface="Calibri"/>
                <a:cs typeface="Calibri"/>
              </a:rPr>
              <a:t>the  </a:t>
            </a:r>
            <a:r>
              <a:rPr sz="3600" dirty="0">
                <a:latin typeface="Calibri"/>
                <a:cs typeface="Calibri"/>
              </a:rPr>
              <a:t>cells and molecules </a:t>
            </a:r>
            <a:r>
              <a:rPr sz="3600" spc="-5" dirty="0">
                <a:latin typeface="Calibri"/>
                <a:cs typeface="Calibri"/>
              </a:rPr>
              <a:t>of </a:t>
            </a:r>
            <a:r>
              <a:rPr sz="3600" dirty="0">
                <a:latin typeface="Calibri"/>
                <a:cs typeface="Calibri"/>
              </a:rPr>
              <a:t>the immune</a:t>
            </a:r>
            <a:r>
              <a:rPr sz="3600" spc="-20" dirty="0">
                <a:latin typeface="Calibri"/>
                <a:cs typeface="Calibri"/>
              </a:rPr>
              <a:t> </a:t>
            </a:r>
            <a:r>
              <a:rPr sz="3600" spc="-30" dirty="0">
                <a:latin typeface="Calibri"/>
                <a:cs typeface="Calibri"/>
              </a:rPr>
              <a:t>system</a:t>
            </a:r>
            <a:endParaRPr sz="3600" dirty="0">
              <a:latin typeface="Calibri"/>
              <a:cs typeface="Calibri"/>
            </a:endParaRPr>
          </a:p>
        </p:txBody>
      </p:sp>
    </p:spTree>
    <p:extLst>
      <p:ext uri="{BB962C8B-B14F-4D97-AF65-F5344CB8AC3E}">
        <p14:creationId xmlns:p14="http://schemas.microsoft.com/office/powerpoint/2010/main" val="192917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The alternative pathway </a:t>
            </a:r>
          </a:p>
        </p:txBody>
      </p:sp>
      <p:sp>
        <p:nvSpPr>
          <p:cNvPr id="19459" name="Rectangle 3"/>
          <p:cNvSpPr>
            <a:spLocks noGrp="1" noChangeArrowheads="1"/>
          </p:cNvSpPr>
          <p:nvPr>
            <p:ph idx="1"/>
          </p:nvPr>
        </p:nvSpPr>
        <p:spPr/>
        <p:txBody>
          <a:bodyPr>
            <a:normAutofit/>
          </a:bodyPr>
          <a:lstStyle/>
          <a:p>
            <a:pPr eaLnBrk="1" hangingPunct="1"/>
            <a:r>
              <a:rPr lang="en-US" altLang="en-US" sz="4000" dirty="0" smtClean="0"/>
              <a:t>The alternative pathway is part of the non-specific defense because it does not need antibodies to initiate the pathway.</a:t>
            </a:r>
          </a:p>
          <a:p>
            <a:pPr eaLnBrk="1" hangingPunct="1"/>
            <a:endParaRPr lang="en-US" altLang="en-US" sz="4000" dirty="0" smtClean="0"/>
          </a:p>
          <a:p>
            <a:pPr eaLnBrk="1" hangingPunct="1"/>
            <a:r>
              <a:rPr lang="en-US" altLang="en-US" sz="4000" dirty="0" smtClean="0"/>
              <a:t>The alternative pathway is slower than the Classical pathway</a:t>
            </a:r>
          </a:p>
        </p:txBody>
      </p:sp>
    </p:spTree>
    <p:extLst>
      <p:ext uri="{BB962C8B-B14F-4D97-AF65-F5344CB8AC3E}">
        <p14:creationId xmlns:p14="http://schemas.microsoft.com/office/powerpoint/2010/main" val="83077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260985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1752600" y="304800"/>
            <a:ext cx="3200400" cy="1143000"/>
          </a:xfrm>
        </p:spPr>
        <p:txBody>
          <a:bodyPr/>
          <a:lstStyle/>
          <a:p>
            <a:pPr algn="l" eaLnBrk="1" hangingPunct="1"/>
            <a:r>
              <a:rPr lang="en-US" altLang="en-US" sz="2400"/>
              <a:t>The Alternative complement pathway</a:t>
            </a:r>
          </a:p>
        </p:txBody>
      </p:sp>
    </p:spTree>
    <p:extLst>
      <p:ext uri="{BB962C8B-B14F-4D97-AF65-F5344CB8AC3E}">
        <p14:creationId xmlns:p14="http://schemas.microsoft.com/office/powerpoint/2010/main" val="283764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609600" y="274638"/>
            <a:ext cx="10972800" cy="922114"/>
          </a:xfrm>
        </p:spPr>
        <p:txBody>
          <a:bodyPr/>
          <a:lstStyle/>
          <a:p>
            <a:pPr eaLnBrk="1" hangingPunct="1"/>
            <a:r>
              <a:rPr lang="en-US" altLang="en-US" sz="3600" dirty="0"/>
              <a:t>Initiation of The Alternative pathway</a:t>
            </a:r>
          </a:p>
        </p:txBody>
      </p:sp>
      <p:sp>
        <p:nvSpPr>
          <p:cNvPr id="21507" name="Rectangle 6"/>
          <p:cNvSpPr>
            <a:spLocks noGrp="1" noChangeArrowheads="1"/>
          </p:cNvSpPr>
          <p:nvPr>
            <p:ph type="body" sz="half" idx="1"/>
          </p:nvPr>
        </p:nvSpPr>
        <p:spPr>
          <a:xfrm>
            <a:off x="609600" y="1052736"/>
            <a:ext cx="6062464" cy="5400600"/>
          </a:xfrm>
        </p:spPr>
        <p:txBody>
          <a:bodyPr>
            <a:normAutofit/>
          </a:bodyPr>
          <a:lstStyle/>
          <a:p>
            <a:pPr eaLnBrk="1" hangingPunct="1"/>
            <a:r>
              <a:rPr lang="en-US" altLang="en-US" dirty="0"/>
              <a:t>C3 contains in unstable thioester bond. </a:t>
            </a:r>
          </a:p>
          <a:p>
            <a:pPr eaLnBrk="1" hangingPunct="1"/>
            <a:r>
              <a:rPr lang="en-US" altLang="en-US" dirty="0"/>
              <a:t>This unstable bond makesC3 subject to slow spontaneous hydrolysis to C3b and C3a</a:t>
            </a:r>
          </a:p>
          <a:p>
            <a:pPr eaLnBrk="1" hangingPunct="1"/>
            <a:r>
              <a:rPr lang="en-US" altLang="en-US" dirty="0"/>
              <a:t>The C3b is able to bind to foreign surface antigens.</a:t>
            </a:r>
          </a:p>
          <a:p>
            <a:pPr eaLnBrk="1" hangingPunct="1"/>
            <a:r>
              <a:rPr lang="en-US" altLang="en-US" dirty="0"/>
              <a:t>Mammalian cells contain sialic acid which inactivates C3b</a:t>
            </a:r>
          </a:p>
        </p:txBody>
      </p:sp>
      <p:pic>
        <p:nvPicPr>
          <p:cNvPr id="21508"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4445" r="45050" b="81120"/>
          <a:stretch>
            <a:fillRect/>
          </a:stretch>
        </p:blipFill>
        <p:spPr>
          <a:xfrm>
            <a:off x="6477000" y="1905000"/>
            <a:ext cx="3505200" cy="4114800"/>
          </a:xfrm>
          <a:noFill/>
        </p:spPr>
      </p:pic>
    </p:spTree>
    <p:extLst>
      <p:ext uri="{BB962C8B-B14F-4D97-AF65-F5344CB8AC3E}">
        <p14:creationId xmlns:p14="http://schemas.microsoft.com/office/powerpoint/2010/main" val="24645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3352" y="332656"/>
            <a:ext cx="11593288" cy="6264696"/>
          </a:xfrm>
        </p:spPr>
        <p:txBody>
          <a:bodyPr>
            <a:normAutofit/>
          </a:bodyPr>
          <a:lstStyle/>
          <a:p>
            <a:r>
              <a:rPr lang="en-US" sz="4400" dirty="0"/>
              <a:t>The alternative pathway of complement activation is probably the more </a:t>
            </a:r>
            <a:r>
              <a:rPr lang="en-US" sz="4400" dirty="0" smtClean="0"/>
              <a:t>primitive of </a:t>
            </a:r>
            <a:r>
              <a:rPr lang="en-US" sz="4400" dirty="0"/>
              <a:t>the pathways because it is initiated by simple attraction of the early factors </a:t>
            </a:r>
            <a:r>
              <a:rPr lang="en-US" sz="4400" dirty="0" smtClean="0"/>
              <a:t>to the </a:t>
            </a:r>
            <a:r>
              <a:rPr lang="en-US" sz="4400" dirty="0"/>
              <a:t>surfaces of microbes. </a:t>
            </a:r>
            <a:endParaRPr lang="en-US" sz="4400" dirty="0" smtClean="0"/>
          </a:p>
          <a:p>
            <a:r>
              <a:rPr lang="en-US" sz="4400" dirty="0" smtClean="0"/>
              <a:t>Bacterial </a:t>
            </a:r>
            <a:r>
              <a:rPr lang="en-US" sz="4400" dirty="0"/>
              <a:t>polysaccharides and the lipopolysaccharide </a:t>
            </a:r>
            <a:r>
              <a:rPr lang="en-US" sz="4400" dirty="0" smtClean="0"/>
              <a:t>of the </a:t>
            </a:r>
            <a:r>
              <a:rPr lang="en-US" sz="4400" dirty="0"/>
              <a:t>cell envelope of gram-negative bacteria both serve as potent, initiating stimuli.</a:t>
            </a:r>
          </a:p>
        </p:txBody>
      </p:sp>
    </p:spTree>
    <p:extLst>
      <p:ext uri="{BB962C8B-B14F-4D97-AF65-F5344CB8AC3E}">
        <p14:creationId xmlns:p14="http://schemas.microsoft.com/office/powerpoint/2010/main" val="8632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endParaRPr lang="en-GB" dirty="0"/>
          </a:p>
        </p:txBody>
      </p:sp>
      <p:sp>
        <p:nvSpPr>
          <p:cNvPr id="4" name="Text Placeholder 3"/>
          <p:cNvSpPr>
            <a:spLocks noGrp="1"/>
          </p:cNvSpPr>
          <p:nvPr>
            <p:ph type="body" idx="1"/>
          </p:nvPr>
        </p:nvSpPr>
        <p:spPr>
          <a:xfrm>
            <a:off x="407368" y="2564904"/>
            <a:ext cx="10515600" cy="1500187"/>
          </a:xfrm>
        </p:spPr>
        <p:txBody>
          <a:bodyPr>
            <a:normAutofit/>
          </a:bodyPr>
          <a:lstStyle/>
          <a:p>
            <a:r>
              <a:rPr lang="en-GB" sz="8000" b="1" dirty="0">
                <a:latin typeface="Verdana" panose="020B0604030504040204" pitchFamily="34" charset="0"/>
                <a:ea typeface="Verdana" panose="020B0604030504040204" pitchFamily="34" charset="0"/>
                <a:cs typeface="Verdana" panose="020B0604030504040204" pitchFamily="34" charset="0"/>
              </a:rPr>
              <a:t>Inflammation</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31850" y="4082859"/>
            <a:ext cx="6096000" cy="1077218"/>
          </a:xfrm>
          <a:prstGeom prst="rect">
            <a:avLst/>
          </a:prstGeom>
        </p:spPr>
        <p:txBody>
          <a:bodyPr>
            <a:spAutoFit/>
          </a:bodyPr>
          <a:lstStyle/>
          <a:p>
            <a:r>
              <a:rPr lang="en-US" sz="3200" dirty="0"/>
              <a:t>–Vasodilation</a:t>
            </a:r>
          </a:p>
          <a:p>
            <a:r>
              <a:rPr lang="en-US" sz="3200" dirty="0"/>
              <a:t>–Capillary  permeability</a:t>
            </a:r>
          </a:p>
        </p:txBody>
      </p:sp>
    </p:spTree>
    <p:extLst>
      <p:ext uri="{BB962C8B-B14F-4D97-AF65-F5344CB8AC3E}">
        <p14:creationId xmlns:p14="http://schemas.microsoft.com/office/powerpoint/2010/main" val="1151278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3352" y="404665"/>
            <a:ext cx="11665296" cy="6264695"/>
          </a:xfrm>
        </p:spPr>
        <p:txBody>
          <a:bodyPr>
            <a:normAutofit/>
          </a:bodyPr>
          <a:lstStyle/>
          <a:p>
            <a:r>
              <a:rPr lang="en-US" sz="4000" b="1" dirty="0"/>
              <a:t>Inflammation</a:t>
            </a:r>
            <a:r>
              <a:rPr lang="en-US" sz="4000" dirty="0"/>
              <a:t> is a response to injury, infection, autoimmune, indeed any tissue site damage. </a:t>
            </a:r>
          </a:p>
          <a:p>
            <a:r>
              <a:rPr lang="en-US" sz="4000" dirty="0"/>
              <a:t>It has two pathways -Exudative (liquid) and cellular. </a:t>
            </a:r>
          </a:p>
          <a:p>
            <a:r>
              <a:rPr lang="en-US" sz="4000" dirty="0"/>
              <a:t>Autoimmune diseases are when the white cells destroy self tissue rather than bacteria or exogenous material, often autoimmune diseases will present as inflammation</a:t>
            </a:r>
          </a:p>
        </p:txBody>
      </p:sp>
    </p:spTree>
    <p:extLst>
      <p:ext uri="{BB962C8B-B14F-4D97-AF65-F5344CB8AC3E}">
        <p14:creationId xmlns:p14="http://schemas.microsoft.com/office/powerpoint/2010/main" val="2055254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9376" y="404664"/>
            <a:ext cx="11927862" cy="5184576"/>
          </a:xfrm>
          <a:prstGeom prst="rect">
            <a:avLst/>
          </a:prstGeom>
        </p:spPr>
      </p:pic>
    </p:spTree>
    <p:extLst>
      <p:ext uri="{BB962C8B-B14F-4D97-AF65-F5344CB8AC3E}">
        <p14:creationId xmlns:p14="http://schemas.microsoft.com/office/powerpoint/2010/main" val="806015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1</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Read and make notes on inflammation</a:t>
            </a:r>
            <a:endParaRPr lang="en-US" dirty="0"/>
          </a:p>
        </p:txBody>
      </p:sp>
    </p:spTree>
    <p:extLst>
      <p:ext uri="{BB962C8B-B14F-4D97-AF65-F5344CB8AC3E}">
        <p14:creationId xmlns:p14="http://schemas.microsoft.com/office/powerpoint/2010/main" val="77263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332656"/>
            <a:ext cx="10729192" cy="5256584"/>
          </a:xfrm>
        </p:spPr>
        <p:txBody>
          <a:bodyPr>
            <a:normAutofit lnSpcReduction="10000"/>
          </a:bodyPr>
          <a:lstStyle/>
          <a:p>
            <a:r>
              <a:rPr lang="en-US" sz="4000" b="1" dirty="0"/>
              <a:t>Endemic </a:t>
            </a:r>
            <a:r>
              <a:rPr lang="en-US" sz="4000" dirty="0"/>
              <a:t>when a small number of cases occur constantly among the population of a community e.g. Typhoid</a:t>
            </a:r>
            <a:endParaRPr lang="en-GB" sz="4000" dirty="0"/>
          </a:p>
          <a:p>
            <a:r>
              <a:rPr lang="en-US" sz="4000" b="1" dirty="0"/>
              <a:t>Epidemic </a:t>
            </a:r>
            <a:r>
              <a:rPr lang="en-US" sz="4000" dirty="0"/>
              <a:t>The disease flares up and large number of cases develop with in a community with in a short time. E.g. Influenza </a:t>
            </a:r>
            <a:endParaRPr lang="en-GB" sz="4000" dirty="0"/>
          </a:p>
          <a:p>
            <a:r>
              <a:rPr lang="en-US" sz="4000" b="1" dirty="0"/>
              <a:t>Pandemic </a:t>
            </a:r>
            <a:r>
              <a:rPr lang="en-US" sz="4000" dirty="0"/>
              <a:t>when an epidemic becomes very widespread areas in the world involving large number of people within a short period).</a:t>
            </a:r>
            <a:endParaRPr lang="en-GB" sz="4000" dirty="0"/>
          </a:p>
          <a:p>
            <a:endParaRPr lang="en-GB" sz="3600" dirty="0"/>
          </a:p>
        </p:txBody>
      </p:sp>
    </p:spTree>
    <p:extLst>
      <p:ext uri="{BB962C8B-B14F-4D97-AF65-F5344CB8AC3E}">
        <p14:creationId xmlns:p14="http://schemas.microsoft.com/office/powerpoint/2010/main" val="126764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7692" y="191412"/>
            <a:ext cx="10945216" cy="843821"/>
          </a:xfrm>
          <a:prstGeom prst="rect">
            <a:avLst/>
          </a:prstGeom>
        </p:spPr>
        <p:txBody>
          <a:bodyPr vert="horz" wrap="square" lIns="0" tIns="12700" rIns="0" bIns="0" rtlCol="0" anchor="ctr">
            <a:spAutoFit/>
          </a:bodyPr>
          <a:lstStyle/>
          <a:p>
            <a:pPr marL="12700">
              <a:lnSpc>
                <a:spcPct val="100000"/>
              </a:lnSpc>
              <a:spcBef>
                <a:spcPts val="100"/>
              </a:spcBef>
            </a:pPr>
            <a:r>
              <a:rPr sz="5400" spc="-5" dirty="0">
                <a:solidFill>
                  <a:srgbClr val="00AF50"/>
                </a:solidFill>
              </a:rPr>
              <a:t>Divisions </a:t>
            </a:r>
            <a:r>
              <a:rPr sz="5400" dirty="0">
                <a:solidFill>
                  <a:srgbClr val="00AF50"/>
                </a:solidFill>
              </a:rPr>
              <a:t>of</a:t>
            </a:r>
            <a:r>
              <a:rPr sz="5400" spc="-75" dirty="0">
                <a:solidFill>
                  <a:srgbClr val="00AF50"/>
                </a:solidFill>
              </a:rPr>
              <a:t> </a:t>
            </a:r>
            <a:r>
              <a:rPr sz="5400" dirty="0">
                <a:solidFill>
                  <a:srgbClr val="00AF50"/>
                </a:solidFill>
              </a:rPr>
              <a:t>Immunology</a:t>
            </a:r>
            <a:endParaRPr sz="5400" dirty="0"/>
          </a:p>
        </p:txBody>
      </p:sp>
      <p:sp>
        <p:nvSpPr>
          <p:cNvPr id="3" name="object 3"/>
          <p:cNvSpPr/>
          <p:nvPr/>
        </p:nvSpPr>
        <p:spPr>
          <a:xfrm>
            <a:off x="983432" y="1035232"/>
            <a:ext cx="10081120" cy="484203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923272" y="6436978"/>
            <a:ext cx="221615" cy="179536"/>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888888"/>
                </a:solidFill>
                <a:latin typeface="Arial"/>
                <a:cs typeface="Arial"/>
              </a:rPr>
              <a:pPr marL="25400">
                <a:lnSpc>
                  <a:spcPts val="1425"/>
                </a:lnSpc>
              </a:pPr>
              <a:t>7</a:t>
            </a:fld>
            <a:endParaRPr sz="1200">
              <a:latin typeface="Arial"/>
              <a:cs typeface="Arial"/>
            </a:endParaRPr>
          </a:p>
        </p:txBody>
      </p:sp>
    </p:spTree>
    <p:extLst>
      <p:ext uri="{BB962C8B-B14F-4D97-AF65-F5344CB8AC3E}">
        <p14:creationId xmlns:p14="http://schemas.microsoft.com/office/powerpoint/2010/main" val="76541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88640"/>
            <a:ext cx="11017224" cy="5688632"/>
          </a:xfrm>
        </p:spPr>
        <p:txBody>
          <a:bodyPr>
            <a:noAutofit/>
          </a:bodyPr>
          <a:lstStyle/>
          <a:p>
            <a:pPr>
              <a:lnSpc>
                <a:spcPct val="90000"/>
              </a:lnSpc>
            </a:pPr>
            <a:r>
              <a:rPr lang="en-US" altLang="en-US" sz="4400" b="1" dirty="0"/>
              <a:t>Immune System </a:t>
            </a:r>
          </a:p>
          <a:p>
            <a:pPr lvl="1">
              <a:lnSpc>
                <a:spcPct val="90000"/>
              </a:lnSpc>
            </a:pPr>
            <a:r>
              <a:rPr lang="en-US" altLang="en-US" sz="4400" dirty="0"/>
              <a:t>Molecules, cells, tissues and organs which provide non-specific and specific protection against</a:t>
            </a:r>
          </a:p>
          <a:p>
            <a:pPr lvl="2">
              <a:lnSpc>
                <a:spcPct val="90000"/>
              </a:lnSpc>
            </a:pPr>
            <a:r>
              <a:rPr lang="en-US" altLang="en-US" sz="4000" dirty="0"/>
              <a:t>Microorganisms</a:t>
            </a:r>
          </a:p>
          <a:p>
            <a:pPr lvl="2">
              <a:lnSpc>
                <a:spcPct val="90000"/>
              </a:lnSpc>
            </a:pPr>
            <a:r>
              <a:rPr lang="en-US" altLang="en-US" sz="4000" dirty="0"/>
              <a:t>Microbial toxins</a:t>
            </a:r>
          </a:p>
          <a:p>
            <a:pPr lvl="2">
              <a:lnSpc>
                <a:spcPct val="90000"/>
              </a:lnSpc>
            </a:pPr>
            <a:r>
              <a:rPr lang="en-US" altLang="en-US" sz="4000" dirty="0"/>
              <a:t>Tumor cells</a:t>
            </a:r>
          </a:p>
          <a:p>
            <a:pPr lvl="1">
              <a:lnSpc>
                <a:spcPct val="90000"/>
              </a:lnSpc>
            </a:pPr>
            <a:r>
              <a:rPr lang="en-US" altLang="en-US" sz="4400" dirty="0"/>
              <a:t>Crucial to human survival</a:t>
            </a:r>
          </a:p>
          <a:p>
            <a:endParaRPr lang="en-US" sz="4400" dirty="0"/>
          </a:p>
        </p:txBody>
      </p:sp>
    </p:spTree>
    <p:extLst>
      <p:ext uri="{BB962C8B-B14F-4D97-AF65-F5344CB8AC3E}">
        <p14:creationId xmlns:p14="http://schemas.microsoft.com/office/powerpoint/2010/main" val="33493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633"/>
            <a:ext cx="10515600" cy="5832648"/>
          </a:xfrm>
        </p:spPr>
        <p:txBody>
          <a:bodyPr>
            <a:normAutofit/>
          </a:bodyPr>
          <a:lstStyle/>
          <a:p>
            <a:r>
              <a:rPr lang="en-US" altLang="en-US" sz="3600" b="1" dirty="0"/>
              <a:t>Immune response</a:t>
            </a:r>
          </a:p>
          <a:p>
            <a:pPr lvl="1"/>
            <a:r>
              <a:rPr lang="en-US" altLang="en-US" sz="3600" dirty="0"/>
              <a:t>Innate (non-specific)</a:t>
            </a:r>
          </a:p>
          <a:p>
            <a:pPr lvl="1"/>
            <a:r>
              <a:rPr lang="en-US" altLang="en-US" sz="3600" dirty="0"/>
              <a:t>Adaptive (specific)</a:t>
            </a:r>
          </a:p>
          <a:p>
            <a:pPr lvl="2"/>
            <a:r>
              <a:rPr lang="en-US" altLang="en-US" sz="3200" dirty="0"/>
              <a:t>Primary </a:t>
            </a:r>
          </a:p>
          <a:p>
            <a:pPr lvl="2"/>
            <a:r>
              <a:rPr lang="en-US" altLang="en-US" sz="3200" dirty="0"/>
              <a:t>Secondary</a:t>
            </a:r>
          </a:p>
          <a:p>
            <a:r>
              <a:rPr lang="en-US" altLang="en-US" sz="3600" b="1" dirty="0"/>
              <a:t>Immunity</a:t>
            </a:r>
          </a:p>
          <a:p>
            <a:pPr lvl="1"/>
            <a:r>
              <a:rPr lang="en-US" altLang="en-US" sz="3600" dirty="0"/>
              <a:t>State of non-specific and specific protection</a:t>
            </a:r>
          </a:p>
          <a:p>
            <a:r>
              <a:rPr lang="en-US" altLang="en-US" sz="3600" b="1" dirty="0"/>
              <a:t>Acquisition of Immunity</a:t>
            </a:r>
          </a:p>
          <a:p>
            <a:pPr lvl="1"/>
            <a:r>
              <a:rPr lang="en-US" altLang="en-US" sz="3600" dirty="0"/>
              <a:t>Natural</a:t>
            </a:r>
          </a:p>
          <a:p>
            <a:pPr lvl="1"/>
            <a:r>
              <a:rPr lang="en-US" altLang="en-US" sz="3600" dirty="0"/>
              <a:t>Artificial</a:t>
            </a:r>
          </a:p>
          <a:p>
            <a:endParaRPr lang="en-US" sz="4000" dirty="0"/>
          </a:p>
        </p:txBody>
      </p:sp>
    </p:spTree>
    <p:extLst>
      <p:ext uri="{BB962C8B-B14F-4D97-AF65-F5344CB8AC3E}">
        <p14:creationId xmlns:p14="http://schemas.microsoft.com/office/powerpoint/2010/main" val="390469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kmtc 20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mtc 2020" id="{C1BF6F3B-B7B2-4D41-ABA2-6F2DF3396B58}" vid="{8C5FF7EC-77BE-4ABC-A21C-B4046849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kmtc 2020</Template>
  <TotalTime>5879</TotalTime>
  <Words>2604</Words>
  <Application>Microsoft Office PowerPoint</Application>
  <PresentationFormat>Widescreen</PresentationFormat>
  <Paragraphs>301</Paragraphs>
  <Slides>57</Slides>
  <Notes>2</Notes>
  <HiddenSlides>18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Narrow</vt:lpstr>
      <vt:lpstr>Arial Unicode MS</vt:lpstr>
      <vt:lpstr>Calibri</vt:lpstr>
      <vt:lpstr>Times New Roman</vt:lpstr>
      <vt:lpstr>Verdana</vt:lpstr>
      <vt:lpstr>kmtc 2020</vt:lpstr>
      <vt:lpstr> KMTC/QP-07/COL  </vt:lpstr>
      <vt:lpstr>CONTENT</vt:lpstr>
      <vt:lpstr>Concepts and Introduction</vt:lpstr>
      <vt:lpstr>PowerPoint Presentation</vt:lpstr>
      <vt:lpstr>PowerPoint Presentation</vt:lpstr>
      <vt:lpstr>PowerPoint Presentation</vt:lpstr>
      <vt:lpstr>Divisions of Immunology</vt:lpstr>
      <vt:lpstr>PowerPoint Presentation</vt:lpstr>
      <vt:lpstr>PowerPoint Presentation</vt:lpstr>
      <vt:lpstr>PowerPoint Presentation</vt:lpstr>
      <vt:lpstr>So, how do you acquire memory?</vt:lpstr>
      <vt:lpstr>Organs Of Immune System</vt:lpstr>
      <vt:lpstr>ORIGIN OF CELLS OF THE IMMUNE SYSTEM</vt:lpstr>
      <vt:lpstr>CELLS OF INNATE AND ADAPTIVE IMMUNITY</vt:lpstr>
      <vt:lpstr>PowerPoint Presentation</vt:lpstr>
      <vt:lpstr>PowerPoint Presentation</vt:lpstr>
      <vt:lpstr>PowerPoint Presentation</vt:lpstr>
      <vt:lpstr>PowerPoint Presentation</vt:lpstr>
      <vt:lpstr>THE CLUSTER OF DIFFERENTIATION (CD) </vt:lpstr>
      <vt:lpstr>Types of immunity</vt:lpstr>
      <vt:lpstr>PowerPoint Presentation</vt:lpstr>
      <vt:lpstr>PowerPoint Presentation</vt:lpstr>
      <vt:lpstr>PowerPoint Presentation</vt:lpstr>
      <vt:lpstr>1. Natural Immunity</vt:lpstr>
      <vt:lpstr>components</vt:lpstr>
      <vt:lpstr>PowerPoint Presentation</vt:lpstr>
      <vt:lpstr>Components (Cell types) involved in immunity</vt:lpstr>
      <vt:lpstr>PowerPoint Presentation</vt:lpstr>
      <vt:lpstr> Mechanisms involved in Natural immunity </vt:lpstr>
      <vt:lpstr>PowerPoint Presentation</vt:lpstr>
      <vt:lpstr>PowerPoint Presentation</vt:lpstr>
      <vt:lpstr>PowerPoint Presentation</vt:lpstr>
      <vt:lpstr> The macrophages derive the name according to their location. </vt:lpstr>
      <vt:lpstr>PowerPoint Presentation</vt:lpstr>
      <vt:lpstr>PowerPoint Presentation</vt:lpstr>
      <vt:lpstr>PowerPoint Presentation</vt:lpstr>
      <vt:lpstr>PowerPoint Presentation</vt:lpstr>
      <vt:lpstr>PowerPoint Presentation</vt:lpstr>
      <vt:lpstr>PowerPoint Presentation</vt:lpstr>
      <vt:lpstr>General principles</vt:lpstr>
      <vt:lpstr>Complement system </vt:lpstr>
      <vt:lpstr>PowerPoint Presentation</vt:lpstr>
      <vt:lpstr>The complement system</vt:lpstr>
      <vt:lpstr>A Cascade system</vt:lpstr>
      <vt:lpstr>Cascade activation</vt:lpstr>
      <vt:lpstr>Two Pathways</vt:lpstr>
      <vt:lpstr>PowerPoint Presentation</vt:lpstr>
      <vt:lpstr>PowerPoint Presentation</vt:lpstr>
      <vt:lpstr>The Classical Pathway</vt:lpstr>
      <vt:lpstr>The alternative pathway </vt:lpstr>
      <vt:lpstr>The Alternative complement pathway</vt:lpstr>
      <vt:lpstr>Initiation of The Alternative pathway</vt:lpstr>
      <vt:lpstr>PowerPoint Presentation</vt:lpstr>
      <vt:lpstr> </vt:lpstr>
      <vt:lpstr>PowerPoint Presentation</vt:lpstr>
      <vt:lpstr>PowerPoint Presentation</vt:lpstr>
      <vt:lpstr>Assignment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dc:title>
  <dc:creator>RAPHAEL MUTISO</dc:creator>
  <cp:lastModifiedBy>Mutiso</cp:lastModifiedBy>
  <cp:revision>73</cp:revision>
  <dcterms:created xsi:type="dcterms:W3CDTF">2016-06-23T06:47:07Z</dcterms:created>
  <dcterms:modified xsi:type="dcterms:W3CDTF">2021-12-06T13:31:39Z</dcterms:modified>
</cp:coreProperties>
</file>