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93"/>
  </p:notesMasterIdLst>
  <p:sldIdLst>
    <p:sldId id="256" r:id="rId2"/>
    <p:sldId id="257" r:id="rId3"/>
    <p:sldId id="259" r:id="rId4"/>
    <p:sldId id="261" r:id="rId5"/>
    <p:sldId id="263" r:id="rId6"/>
    <p:sldId id="264" r:id="rId7"/>
    <p:sldId id="266" r:id="rId8"/>
    <p:sldId id="782" r:id="rId9"/>
    <p:sldId id="267" r:id="rId10"/>
    <p:sldId id="268" r:id="rId11"/>
    <p:sldId id="269" r:id="rId12"/>
    <p:sldId id="271" r:id="rId13"/>
    <p:sldId id="273" r:id="rId14"/>
    <p:sldId id="274" r:id="rId15"/>
    <p:sldId id="275" r:id="rId16"/>
    <p:sldId id="786" r:id="rId17"/>
    <p:sldId id="276" r:id="rId18"/>
    <p:sldId id="278" r:id="rId19"/>
    <p:sldId id="279" r:id="rId20"/>
    <p:sldId id="280" r:id="rId21"/>
    <p:sldId id="282" r:id="rId22"/>
    <p:sldId id="283" r:id="rId23"/>
    <p:sldId id="790" r:id="rId24"/>
    <p:sldId id="286" r:id="rId25"/>
    <p:sldId id="288" r:id="rId26"/>
    <p:sldId id="289" r:id="rId27"/>
    <p:sldId id="290" r:id="rId28"/>
    <p:sldId id="291" r:id="rId29"/>
    <p:sldId id="787" r:id="rId30"/>
    <p:sldId id="293" r:id="rId31"/>
    <p:sldId id="294" r:id="rId32"/>
    <p:sldId id="295" r:id="rId33"/>
    <p:sldId id="296" r:id="rId34"/>
    <p:sldId id="297" r:id="rId35"/>
    <p:sldId id="299" r:id="rId36"/>
    <p:sldId id="300" r:id="rId37"/>
    <p:sldId id="796" r:id="rId38"/>
    <p:sldId id="301" r:id="rId39"/>
    <p:sldId id="303" r:id="rId40"/>
    <p:sldId id="304" r:id="rId41"/>
    <p:sldId id="305" r:id="rId42"/>
    <p:sldId id="306" r:id="rId43"/>
    <p:sldId id="308" r:id="rId44"/>
    <p:sldId id="309" r:id="rId45"/>
    <p:sldId id="310" r:id="rId46"/>
    <p:sldId id="312" r:id="rId47"/>
    <p:sldId id="313" r:id="rId48"/>
    <p:sldId id="315" r:id="rId49"/>
    <p:sldId id="316" r:id="rId50"/>
    <p:sldId id="317" r:id="rId51"/>
    <p:sldId id="318" r:id="rId52"/>
    <p:sldId id="320" r:id="rId53"/>
    <p:sldId id="321" r:id="rId54"/>
    <p:sldId id="322" r:id="rId55"/>
    <p:sldId id="323" r:id="rId56"/>
    <p:sldId id="325" r:id="rId57"/>
    <p:sldId id="326" r:id="rId58"/>
    <p:sldId id="328" r:id="rId59"/>
    <p:sldId id="330" r:id="rId60"/>
    <p:sldId id="336" r:id="rId61"/>
    <p:sldId id="331" r:id="rId62"/>
    <p:sldId id="333" r:id="rId63"/>
    <p:sldId id="335" r:id="rId64"/>
    <p:sldId id="337" r:id="rId65"/>
    <p:sldId id="340" r:id="rId66"/>
    <p:sldId id="339" r:id="rId67"/>
    <p:sldId id="341" r:id="rId68"/>
    <p:sldId id="343" r:id="rId69"/>
    <p:sldId id="344" r:id="rId70"/>
    <p:sldId id="797" r:id="rId71"/>
    <p:sldId id="346" r:id="rId72"/>
    <p:sldId id="348" r:id="rId73"/>
    <p:sldId id="350" r:id="rId74"/>
    <p:sldId id="352" r:id="rId75"/>
    <p:sldId id="356" r:id="rId76"/>
    <p:sldId id="357" r:id="rId77"/>
    <p:sldId id="359" r:id="rId78"/>
    <p:sldId id="360" r:id="rId79"/>
    <p:sldId id="361" r:id="rId80"/>
    <p:sldId id="363" r:id="rId81"/>
    <p:sldId id="364" r:id="rId82"/>
    <p:sldId id="367" r:id="rId83"/>
    <p:sldId id="366" r:id="rId84"/>
    <p:sldId id="369" r:id="rId85"/>
    <p:sldId id="371" r:id="rId86"/>
    <p:sldId id="372" r:id="rId87"/>
    <p:sldId id="373" r:id="rId88"/>
    <p:sldId id="375" r:id="rId89"/>
    <p:sldId id="377" r:id="rId90"/>
    <p:sldId id="378" r:id="rId91"/>
    <p:sldId id="380" r:id="rId9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97" autoAdjust="0"/>
    <p:restoredTop sz="94624" autoAdjust="0"/>
  </p:normalViewPr>
  <p:slideViewPr>
    <p:cSldViewPr>
      <p:cViewPr varScale="1">
        <p:scale>
          <a:sx n="70" d="100"/>
          <a:sy n="70" d="100"/>
        </p:scale>
        <p:origin x="72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FFFA3E-660F-4197-9981-3D6B4F1F2438}" type="datetimeFigureOut">
              <a:rPr lang="en-US" smtClean="0"/>
              <a:pPr/>
              <a:t>9/29/2021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EB83B2-D16F-4809-B6C4-EADB892ACE8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7341DA-45B8-4612-935C-1E4A2C9C8A92}" type="datetime1">
              <a:rPr lang="en-US" smtClean="0"/>
              <a:t>9/29/2021</a:t>
            </a:fld>
            <a:endParaRPr lang="en-US"/>
          </a:p>
        </p:txBody>
      </p:sp>
      <p:sp>
        <p:nvSpPr>
          <p:cNvPr id="5" name="Footer Placeholder 4"/>
          <p:cNvSpPr>
            <a:spLocks noGrp="1"/>
          </p:cNvSpPr>
          <p:nvPr>
            <p:ph type="ftr" sz="quarter" idx="11"/>
          </p:nvPr>
        </p:nvSpPr>
        <p:spPr/>
        <p:txBody>
          <a:bodyPr/>
          <a:lstStyle/>
          <a:p>
            <a:r>
              <a:rPr lang="en-US" smtClean="0"/>
              <a:t>Israel </a:t>
            </a:r>
            <a:endParaRPr lang="en-US"/>
          </a:p>
        </p:txBody>
      </p:sp>
      <p:sp>
        <p:nvSpPr>
          <p:cNvPr id="6" name="Slide Number Placeholder 5"/>
          <p:cNvSpPr>
            <a:spLocks noGrp="1"/>
          </p:cNvSpPr>
          <p:nvPr>
            <p:ph type="sldNum" sz="quarter" idx="12"/>
          </p:nvPr>
        </p:nvSpPr>
        <p:spPr/>
        <p:txBody>
          <a:bodyPr/>
          <a:lstStyle/>
          <a:p>
            <a:fld id="{DCB281E3-6315-402F-999E-57BB30D3C3C3}"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2.5"/>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 calcmode="lin" valueType="num">
                                      <p:cBhvr>
                                        <p:cTn id="9" dur="2000" fill="hold"/>
                                        <p:tgtEl>
                                          <p:spTgt spid="2"/>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2"/>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left)">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A2565F-7AA1-470F-BD2A-B3F7CBD39EB1}" type="datetime1">
              <a:rPr lang="en-US" smtClean="0"/>
              <a:t>9/29/2021</a:t>
            </a:fld>
            <a:endParaRPr lang="en-US"/>
          </a:p>
        </p:txBody>
      </p:sp>
      <p:sp>
        <p:nvSpPr>
          <p:cNvPr id="5" name="Footer Placeholder 4"/>
          <p:cNvSpPr>
            <a:spLocks noGrp="1"/>
          </p:cNvSpPr>
          <p:nvPr>
            <p:ph type="ftr" sz="quarter" idx="11"/>
          </p:nvPr>
        </p:nvSpPr>
        <p:spPr/>
        <p:txBody>
          <a:bodyPr/>
          <a:lstStyle/>
          <a:p>
            <a:r>
              <a:rPr lang="en-US" smtClean="0"/>
              <a:t>Israel </a:t>
            </a:r>
            <a:endParaRPr lang="en-US"/>
          </a:p>
        </p:txBody>
      </p:sp>
      <p:sp>
        <p:nvSpPr>
          <p:cNvPr id="6" name="Slide Number Placeholder 5"/>
          <p:cNvSpPr>
            <a:spLocks noGrp="1"/>
          </p:cNvSpPr>
          <p:nvPr>
            <p:ph type="sldNum" sz="quarter" idx="12"/>
          </p:nvPr>
        </p:nvSpPr>
        <p:spPr/>
        <p:txBody>
          <a:bodyPr/>
          <a:lstStyle/>
          <a:p>
            <a:fld id="{DCB281E3-6315-402F-999E-57BB30D3C3C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8DE2B4-D3D0-469E-8A38-3960CA6E3BB4}" type="datetime1">
              <a:rPr lang="en-US" smtClean="0"/>
              <a:t>9/29/2021</a:t>
            </a:fld>
            <a:endParaRPr lang="en-US"/>
          </a:p>
        </p:txBody>
      </p:sp>
      <p:sp>
        <p:nvSpPr>
          <p:cNvPr id="5" name="Footer Placeholder 4"/>
          <p:cNvSpPr>
            <a:spLocks noGrp="1"/>
          </p:cNvSpPr>
          <p:nvPr>
            <p:ph type="ftr" sz="quarter" idx="11"/>
          </p:nvPr>
        </p:nvSpPr>
        <p:spPr/>
        <p:txBody>
          <a:bodyPr/>
          <a:lstStyle/>
          <a:p>
            <a:r>
              <a:rPr lang="en-US" smtClean="0"/>
              <a:t>Israel </a:t>
            </a:r>
            <a:endParaRPr lang="en-US"/>
          </a:p>
        </p:txBody>
      </p:sp>
      <p:sp>
        <p:nvSpPr>
          <p:cNvPr id="6" name="Slide Number Placeholder 5"/>
          <p:cNvSpPr>
            <a:spLocks noGrp="1"/>
          </p:cNvSpPr>
          <p:nvPr>
            <p:ph type="sldNum" sz="quarter" idx="12"/>
          </p:nvPr>
        </p:nvSpPr>
        <p:spPr/>
        <p:txBody>
          <a:bodyPr/>
          <a:lstStyle/>
          <a:p>
            <a:fld id="{DCB281E3-6315-402F-999E-57BB30D3C3C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E529F5-43D2-4CB3-98FB-D0179D981C24}" type="datetime1">
              <a:rPr lang="en-US" smtClean="0"/>
              <a:t>9/29/2021</a:t>
            </a:fld>
            <a:endParaRPr lang="en-US"/>
          </a:p>
        </p:txBody>
      </p:sp>
      <p:sp>
        <p:nvSpPr>
          <p:cNvPr id="5" name="Footer Placeholder 4"/>
          <p:cNvSpPr>
            <a:spLocks noGrp="1"/>
          </p:cNvSpPr>
          <p:nvPr>
            <p:ph type="ftr" sz="quarter" idx="11"/>
          </p:nvPr>
        </p:nvSpPr>
        <p:spPr/>
        <p:txBody>
          <a:bodyPr/>
          <a:lstStyle/>
          <a:p>
            <a:r>
              <a:rPr lang="en-US" smtClean="0"/>
              <a:t>Israel </a:t>
            </a:r>
            <a:endParaRPr lang="en-US"/>
          </a:p>
        </p:txBody>
      </p:sp>
      <p:sp>
        <p:nvSpPr>
          <p:cNvPr id="6" name="Slide Number Placeholder 5"/>
          <p:cNvSpPr>
            <a:spLocks noGrp="1"/>
          </p:cNvSpPr>
          <p:nvPr>
            <p:ph type="sldNum" sz="quarter" idx="12"/>
          </p:nvPr>
        </p:nvSpPr>
        <p:spPr/>
        <p:txBody>
          <a:bodyPr/>
          <a:lstStyle/>
          <a:p>
            <a:fld id="{DCB281E3-6315-402F-999E-57BB30D3C3C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41D591-36B7-48F0-82BF-1FA4FA39F143}" type="datetime1">
              <a:rPr lang="en-US" smtClean="0"/>
              <a:t>9/29/2021</a:t>
            </a:fld>
            <a:endParaRPr lang="en-US"/>
          </a:p>
        </p:txBody>
      </p:sp>
      <p:sp>
        <p:nvSpPr>
          <p:cNvPr id="5" name="Footer Placeholder 4"/>
          <p:cNvSpPr>
            <a:spLocks noGrp="1"/>
          </p:cNvSpPr>
          <p:nvPr>
            <p:ph type="ftr" sz="quarter" idx="11"/>
          </p:nvPr>
        </p:nvSpPr>
        <p:spPr/>
        <p:txBody>
          <a:bodyPr/>
          <a:lstStyle/>
          <a:p>
            <a:r>
              <a:rPr lang="en-US" smtClean="0"/>
              <a:t>Israel </a:t>
            </a:r>
            <a:endParaRPr lang="en-US"/>
          </a:p>
        </p:txBody>
      </p:sp>
      <p:sp>
        <p:nvSpPr>
          <p:cNvPr id="6" name="Slide Number Placeholder 5"/>
          <p:cNvSpPr>
            <a:spLocks noGrp="1"/>
          </p:cNvSpPr>
          <p:nvPr>
            <p:ph type="sldNum" sz="quarter" idx="12"/>
          </p:nvPr>
        </p:nvSpPr>
        <p:spPr/>
        <p:txBody>
          <a:bodyPr/>
          <a:lstStyle/>
          <a:p>
            <a:fld id="{DCB281E3-6315-402F-999E-57BB30D3C3C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375A8E-0549-4A36-8795-5F615A138CA8}" type="datetime1">
              <a:rPr lang="en-US" smtClean="0"/>
              <a:t>9/29/2021</a:t>
            </a:fld>
            <a:endParaRPr lang="en-US"/>
          </a:p>
        </p:txBody>
      </p:sp>
      <p:sp>
        <p:nvSpPr>
          <p:cNvPr id="6" name="Footer Placeholder 5"/>
          <p:cNvSpPr>
            <a:spLocks noGrp="1"/>
          </p:cNvSpPr>
          <p:nvPr>
            <p:ph type="ftr" sz="quarter" idx="11"/>
          </p:nvPr>
        </p:nvSpPr>
        <p:spPr/>
        <p:txBody>
          <a:bodyPr/>
          <a:lstStyle/>
          <a:p>
            <a:r>
              <a:rPr lang="en-US" smtClean="0"/>
              <a:t>Israel </a:t>
            </a:r>
            <a:endParaRPr lang="en-US"/>
          </a:p>
        </p:txBody>
      </p:sp>
      <p:sp>
        <p:nvSpPr>
          <p:cNvPr id="7" name="Slide Number Placeholder 6"/>
          <p:cNvSpPr>
            <a:spLocks noGrp="1"/>
          </p:cNvSpPr>
          <p:nvPr>
            <p:ph type="sldNum" sz="quarter" idx="12"/>
          </p:nvPr>
        </p:nvSpPr>
        <p:spPr/>
        <p:txBody>
          <a:bodyPr/>
          <a:lstStyle/>
          <a:p>
            <a:fld id="{DCB281E3-6315-402F-999E-57BB30D3C3C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EBC7C4-063F-4962-BB96-CE87142700A4}" type="datetime1">
              <a:rPr lang="en-US" smtClean="0"/>
              <a:t>9/29/2021</a:t>
            </a:fld>
            <a:endParaRPr lang="en-US"/>
          </a:p>
        </p:txBody>
      </p:sp>
      <p:sp>
        <p:nvSpPr>
          <p:cNvPr id="8" name="Footer Placeholder 7"/>
          <p:cNvSpPr>
            <a:spLocks noGrp="1"/>
          </p:cNvSpPr>
          <p:nvPr>
            <p:ph type="ftr" sz="quarter" idx="11"/>
          </p:nvPr>
        </p:nvSpPr>
        <p:spPr/>
        <p:txBody>
          <a:bodyPr/>
          <a:lstStyle/>
          <a:p>
            <a:r>
              <a:rPr lang="en-US" smtClean="0"/>
              <a:t>Israel </a:t>
            </a:r>
            <a:endParaRPr lang="en-US"/>
          </a:p>
        </p:txBody>
      </p:sp>
      <p:sp>
        <p:nvSpPr>
          <p:cNvPr id="9" name="Slide Number Placeholder 8"/>
          <p:cNvSpPr>
            <a:spLocks noGrp="1"/>
          </p:cNvSpPr>
          <p:nvPr>
            <p:ph type="sldNum" sz="quarter" idx="12"/>
          </p:nvPr>
        </p:nvSpPr>
        <p:spPr/>
        <p:txBody>
          <a:bodyPr/>
          <a:lstStyle/>
          <a:p>
            <a:fld id="{DCB281E3-6315-402F-999E-57BB30D3C3C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A754D2-DA15-4A40-A298-A2494FC868E8}" type="datetime1">
              <a:rPr lang="en-US" smtClean="0"/>
              <a:t>9/29/2021</a:t>
            </a:fld>
            <a:endParaRPr lang="en-US"/>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37ECCD-ACFD-49FE-9FFF-76F680C63BF6}" type="datetime1">
              <a:rPr lang="en-US" smtClean="0"/>
              <a:t>9/29/2021</a:t>
            </a:fld>
            <a:endParaRPr lang="en-US"/>
          </a:p>
        </p:txBody>
      </p:sp>
      <p:sp>
        <p:nvSpPr>
          <p:cNvPr id="3" name="Footer Placeholder 2"/>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A4A16-7513-4B61-BCFD-C65638C0038F}" type="datetime1">
              <a:rPr lang="en-US" smtClean="0"/>
              <a:t>9/29/2021</a:t>
            </a:fld>
            <a:endParaRPr lang="en-US"/>
          </a:p>
        </p:txBody>
      </p:sp>
      <p:sp>
        <p:nvSpPr>
          <p:cNvPr id="6" name="Footer Placeholder 5"/>
          <p:cNvSpPr>
            <a:spLocks noGrp="1"/>
          </p:cNvSpPr>
          <p:nvPr>
            <p:ph type="ftr" sz="quarter" idx="11"/>
          </p:nvPr>
        </p:nvSpPr>
        <p:spPr/>
        <p:txBody>
          <a:bodyPr/>
          <a:lstStyle/>
          <a:p>
            <a:r>
              <a:rPr lang="en-US" smtClean="0"/>
              <a:t>Israel </a:t>
            </a:r>
            <a:endParaRPr lang="en-US"/>
          </a:p>
        </p:txBody>
      </p:sp>
      <p:sp>
        <p:nvSpPr>
          <p:cNvPr id="7" name="Slide Number Placeholder 6"/>
          <p:cNvSpPr>
            <a:spLocks noGrp="1"/>
          </p:cNvSpPr>
          <p:nvPr>
            <p:ph type="sldNum" sz="quarter" idx="12"/>
          </p:nvPr>
        </p:nvSpPr>
        <p:spPr/>
        <p:txBody>
          <a:bodyPr/>
          <a:lstStyle/>
          <a:p>
            <a:fld id="{DCB281E3-6315-402F-999E-57BB30D3C3C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305FFC-AEC5-446D-9C3E-F72542DE6347}" type="datetime1">
              <a:rPr lang="en-US" smtClean="0"/>
              <a:t>9/29/2021</a:t>
            </a:fld>
            <a:endParaRPr lang="en-US"/>
          </a:p>
        </p:txBody>
      </p:sp>
      <p:sp>
        <p:nvSpPr>
          <p:cNvPr id="6" name="Footer Placeholder 5"/>
          <p:cNvSpPr>
            <a:spLocks noGrp="1"/>
          </p:cNvSpPr>
          <p:nvPr>
            <p:ph type="ftr" sz="quarter" idx="11"/>
          </p:nvPr>
        </p:nvSpPr>
        <p:spPr/>
        <p:txBody>
          <a:bodyPr/>
          <a:lstStyle/>
          <a:p>
            <a:r>
              <a:rPr lang="en-US" smtClean="0"/>
              <a:t>Israel </a:t>
            </a:r>
            <a:endParaRPr lang="en-US"/>
          </a:p>
        </p:txBody>
      </p:sp>
      <p:sp>
        <p:nvSpPr>
          <p:cNvPr id="7" name="Slide Number Placeholder 6"/>
          <p:cNvSpPr>
            <a:spLocks noGrp="1"/>
          </p:cNvSpPr>
          <p:nvPr>
            <p:ph type="sldNum" sz="quarter" idx="12"/>
          </p:nvPr>
        </p:nvSpPr>
        <p:spPr/>
        <p:txBody>
          <a:bodyPr/>
          <a:lstStyle/>
          <a:p>
            <a:fld id="{DCB281E3-6315-402F-999E-57BB30D3C3C3}"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6D24A4-0924-46DC-807B-FAF6B9EB76E5}" type="datetime1">
              <a:rPr lang="en-US" smtClean="0"/>
              <a:t>9/29/2021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Israel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281E3-6315-402F-999E-57BB30D3C3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2.5"/>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 calcmode="lin" valueType="num">
                                      <p:cBhvr>
                                        <p:cTn id="9" dur="2000" fill="hold"/>
                                        <p:tgtEl>
                                          <p:spTgt spid="2"/>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2"/>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left)">
                                      <p:cBhvr>
                                        <p:cTn id="16" dur="500"/>
                                        <p:tgtEl>
                                          <p:spTgt spid="3">
                                            <p:txEl>
                                              <p:pRg st="0" end="0"/>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left)">
                                      <p:cBhvr>
                                        <p:cTn id="19" dur="500"/>
                                        <p:tgtEl>
                                          <p:spTgt spid="3">
                                            <p:txEl>
                                              <p:pRg st="1" end="1"/>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left)">
                                      <p:cBhvr>
                                        <p:cTn id="25" dur="500"/>
                                        <p:tgtEl>
                                          <p:spTgt spid="3">
                                            <p:txEl>
                                              <p:pRg st="3" end="3"/>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left)">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NEUROLOGICAL NURSING</a:t>
            </a:r>
            <a:endParaRPr lang="en-US" dirty="0"/>
          </a:p>
        </p:txBody>
      </p:sp>
      <p:sp>
        <p:nvSpPr>
          <p:cNvPr id="3" name="Subtitle 2"/>
          <p:cNvSpPr>
            <a:spLocks noGrp="1"/>
          </p:cNvSpPr>
          <p:nvPr>
            <p:ph type="subTitle" idx="1"/>
          </p:nvPr>
        </p:nvSpPr>
        <p:spPr>
          <a:xfrm>
            <a:off x="1143000" y="3657600"/>
            <a:ext cx="6934200" cy="2133600"/>
          </a:xfrm>
        </p:spPr>
        <p:txBody>
          <a:bodyPr>
            <a:normAutofit/>
          </a:bodyPr>
          <a:lstStyle/>
          <a:p>
            <a:endParaRPr lang="en-US" dirty="0" smtClean="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a:bodyPr>
          <a:lstStyle/>
          <a:p>
            <a:r>
              <a:rPr lang="en-US" sz="3600" dirty="0"/>
              <a:t>The function of the nervous system is to control all </a:t>
            </a:r>
            <a:r>
              <a:rPr lang="en-US" sz="3600" b="1" dirty="0"/>
              <a:t>motor, sensory, autonomic, cognitive, and behavioral activities</a:t>
            </a:r>
          </a:p>
          <a:p>
            <a:r>
              <a:rPr lang="en-US" sz="3600" dirty="0"/>
              <a:t>The nervous system has approximately 10 million</a:t>
            </a:r>
          </a:p>
          <a:p>
            <a:pPr>
              <a:buNone/>
            </a:pPr>
            <a:r>
              <a:rPr lang="en-US" sz="3600" dirty="0"/>
              <a:t>sensory neurons that send information about the internal and </a:t>
            </a:r>
            <a:r>
              <a:rPr lang="en-US" sz="3600" dirty="0"/>
              <a:t>external environment </a:t>
            </a:r>
            <a:r>
              <a:rPr lang="en-US" sz="3600" dirty="0"/>
              <a:t>to the brain and 500,000 motor neurons </a:t>
            </a:r>
            <a:r>
              <a:rPr lang="en-US" sz="3600" dirty="0"/>
              <a:t>that control </a:t>
            </a:r>
            <a:r>
              <a:rPr lang="en-US" sz="3600" dirty="0"/>
              <a:t>the muscles and glands.</a:t>
            </a:r>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NEURONES</a:t>
            </a:r>
            <a:endParaRPr lang="en-US" dirty="0"/>
          </a:p>
        </p:txBody>
      </p:sp>
      <p:sp>
        <p:nvSpPr>
          <p:cNvPr id="3" name="Content Placeholder 2"/>
          <p:cNvSpPr>
            <a:spLocks noGrp="1"/>
          </p:cNvSpPr>
          <p:nvPr>
            <p:ph idx="1"/>
          </p:nvPr>
        </p:nvSpPr>
        <p:spPr>
          <a:xfrm>
            <a:off x="0" y="762000"/>
            <a:ext cx="8991600" cy="6096000"/>
          </a:xfrm>
        </p:spPr>
        <p:txBody>
          <a:bodyPr>
            <a:normAutofit fontScale="92500" lnSpcReduction="10000"/>
          </a:bodyPr>
          <a:lstStyle/>
          <a:p>
            <a:r>
              <a:rPr lang="en-US" dirty="0"/>
              <a:t>The </a:t>
            </a:r>
            <a:r>
              <a:rPr lang="en-US" b="1" dirty="0"/>
              <a:t>basic functional unit of the brain </a:t>
            </a:r>
            <a:r>
              <a:rPr lang="en-US" dirty="0"/>
              <a:t>is the </a:t>
            </a:r>
            <a:r>
              <a:rPr lang="en-US" dirty="0" smtClean="0"/>
              <a:t>neuron.</a:t>
            </a:r>
            <a:endParaRPr lang="en-US" dirty="0"/>
          </a:p>
          <a:p>
            <a:r>
              <a:rPr lang="en-US" dirty="0"/>
              <a:t>It is composed of </a:t>
            </a:r>
            <a:r>
              <a:rPr lang="en-US" b="1" dirty="0"/>
              <a:t>a cell body, a dendrite, and an axon</a:t>
            </a:r>
            <a:r>
              <a:rPr lang="en-US" dirty="0"/>
              <a:t>. </a:t>
            </a:r>
            <a:endParaRPr lang="en-US" dirty="0" smtClean="0"/>
          </a:p>
          <a:p>
            <a:r>
              <a:rPr lang="en-US" dirty="0" smtClean="0"/>
              <a:t>The </a:t>
            </a:r>
            <a:r>
              <a:rPr lang="en-US" b="1" dirty="0" smtClean="0"/>
              <a:t>dendrite </a:t>
            </a:r>
            <a:r>
              <a:rPr lang="en-US" dirty="0" smtClean="0"/>
              <a:t>is </a:t>
            </a:r>
            <a:r>
              <a:rPr lang="en-US" dirty="0"/>
              <a:t>a branch-type structure with synapses for receiving </a:t>
            </a:r>
            <a:r>
              <a:rPr lang="en-US" dirty="0" smtClean="0"/>
              <a:t>electrochemical messages</a:t>
            </a:r>
          </a:p>
          <a:p>
            <a:r>
              <a:rPr lang="en-US" dirty="0"/>
              <a:t>The </a:t>
            </a:r>
            <a:r>
              <a:rPr lang="en-US" b="1" dirty="0"/>
              <a:t>axon </a:t>
            </a:r>
            <a:r>
              <a:rPr lang="en-US" dirty="0"/>
              <a:t>is a long projection that </a:t>
            </a:r>
            <a:r>
              <a:rPr lang="en-US" dirty="0" smtClean="0"/>
              <a:t>carries </a:t>
            </a:r>
            <a:r>
              <a:rPr lang="en-US" dirty="0"/>
              <a:t>impulses away from the cell body. </a:t>
            </a:r>
            <a:endParaRPr lang="en-US" dirty="0" smtClean="0"/>
          </a:p>
          <a:p>
            <a:r>
              <a:rPr lang="en-US" dirty="0" smtClean="0"/>
              <a:t>Nerve </a:t>
            </a:r>
            <a:r>
              <a:rPr lang="en-US" dirty="0"/>
              <a:t>cell bodies occurring </a:t>
            </a:r>
            <a:r>
              <a:rPr lang="en-US" dirty="0" smtClean="0"/>
              <a:t>in clusters </a:t>
            </a:r>
            <a:r>
              <a:rPr lang="en-US" dirty="0"/>
              <a:t>are called </a:t>
            </a:r>
            <a:r>
              <a:rPr lang="en-US" b="1" dirty="0"/>
              <a:t>ganglia or nuclei</a:t>
            </a:r>
            <a:r>
              <a:rPr lang="en-US" dirty="0" smtClean="0"/>
              <a:t>.</a:t>
            </a:r>
          </a:p>
          <a:p>
            <a:r>
              <a:rPr lang="en-US" dirty="0" smtClean="0"/>
              <a:t>A cluster of cell bodies with the same function is called a </a:t>
            </a:r>
            <a:r>
              <a:rPr lang="en-US" b="1" dirty="0" smtClean="0"/>
              <a:t>center (</a:t>
            </a:r>
            <a:r>
              <a:rPr lang="en-US" b="1" dirty="0" err="1" smtClean="0"/>
              <a:t>eg</a:t>
            </a:r>
            <a:r>
              <a:rPr lang="en-US" b="1" dirty="0" smtClean="0"/>
              <a:t>, the respiratory center</a:t>
            </a:r>
            <a:r>
              <a:rPr lang="en-US" dirty="0" smtClean="0"/>
              <a:t>).</a:t>
            </a:r>
          </a:p>
          <a:p>
            <a:r>
              <a:rPr lang="en-US" b="1" dirty="0" err="1" smtClean="0"/>
              <a:t>Neuroglial</a:t>
            </a:r>
            <a:r>
              <a:rPr lang="en-US" b="1" dirty="0" smtClean="0"/>
              <a:t> cells</a:t>
            </a:r>
            <a:r>
              <a:rPr lang="en-US" dirty="0" smtClean="0"/>
              <a:t>, another type of nerve cell, support, protect, and nourish neurons.</a:t>
            </a:r>
          </a:p>
          <a:p>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a:t>Neurotransmitters</a:t>
            </a:r>
            <a:endParaRPr lang="en-US" dirty="0"/>
          </a:p>
        </p:txBody>
      </p:sp>
      <p:sp>
        <p:nvSpPr>
          <p:cNvPr id="3" name="Content Placeholder 2"/>
          <p:cNvSpPr>
            <a:spLocks noGrp="1"/>
          </p:cNvSpPr>
          <p:nvPr>
            <p:ph idx="1"/>
          </p:nvPr>
        </p:nvSpPr>
        <p:spPr>
          <a:xfrm>
            <a:off x="0" y="762000"/>
            <a:ext cx="9144000" cy="6096000"/>
          </a:xfrm>
        </p:spPr>
        <p:txBody>
          <a:bodyPr>
            <a:normAutofit fontScale="92500" lnSpcReduction="10000"/>
          </a:bodyPr>
          <a:lstStyle/>
          <a:p>
            <a:r>
              <a:rPr lang="en-US" dirty="0" smtClean="0"/>
              <a:t>Neurotransmitters communicate messages from one neuron to another or from a neuron to a specific target tissue. </a:t>
            </a:r>
          </a:p>
          <a:p>
            <a:r>
              <a:rPr lang="en-US" dirty="0" smtClean="0"/>
              <a:t>Neurotransmitters are manufactured and stored in </a:t>
            </a:r>
            <a:r>
              <a:rPr lang="en-US" b="1" dirty="0" smtClean="0"/>
              <a:t>synaptic vesicles</a:t>
            </a:r>
            <a:r>
              <a:rPr lang="en-US" dirty="0" smtClean="0"/>
              <a:t>. </a:t>
            </a:r>
          </a:p>
          <a:p>
            <a:r>
              <a:rPr lang="en-US" dirty="0" smtClean="0"/>
              <a:t>They enable conduction of impulses across the synaptic cleft.</a:t>
            </a:r>
          </a:p>
          <a:p>
            <a:r>
              <a:rPr lang="en-US" dirty="0" smtClean="0"/>
              <a:t>When released, the neurotransmitter crosses the synaptic cleft and binds to receptors in the postsynaptic cell membrane.</a:t>
            </a:r>
          </a:p>
          <a:p>
            <a:r>
              <a:rPr lang="en-US" dirty="0" smtClean="0"/>
              <a:t>The action of a neurotransmitter is to </a:t>
            </a:r>
            <a:r>
              <a:rPr lang="en-US" b="1" dirty="0" smtClean="0"/>
              <a:t>potentiate, terminate, or modulate a specific action</a:t>
            </a:r>
            <a:r>
              <a:rPr lang="en-US" dirty="0" smtClean="0"/>
              <a:t> and can either </a:t>
            </a:r>
            <a:r>
              <a:rPr lang="en-US" b="1" dirty="0" smtClean="0"/>
              <a:t>excite</a:t>
            </a:r>
            <a:r>
              <a:rPr lang="en-US" dirty="0" smtClean="0"/>
              <a:t> or </a:t>
            </a:r>
            <a:r>
              <a:rPr lang="en-US" b="1" dirty="0" smtClean="0"/>
              <a:t>inhibit the target cell’s activity</a:t>
            </a:r>
          </a:p>
          <a:p>
            <a:endParaRPr lang="en-US" dirty="0"/>
          </a:p>
          <a:p>
            <a:pPr>
              <a:buNone/>
            </a:pP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r>
              <a:rPr lang="en-US" dirty="0" smtClean="0"/>
              <a:t>Many neurologic disorders are due, at least in part, to an </a:t>
            </a:r>
            <a:r>
              <a:rPr lang="en-US" b="1" dirty="0" smtClean="0"/>
              <a:t>imbalance in neurotransmitters</a:t>
            </a:r>
            <a:r>
              <a:rPr lang="en-US" dirty="0" smtClean="0"/>
              <a:t>— </a:t>
            </a:r>
            <a:r>
              <a:rPr lang="en-US" dirty="0" err="1" smtClean="0"/>
              <a:t>e.g</a:t>
            </a:r>
            <a:r>
              <a:rPr lang="en-US" dirty="0" smtClean="0"/>
              <a:t> that is, a lack of gamma </a:t>
            </a:r>
            <a:r>
              <a:rPr lang="en-US" dirty="0" err="1" smtClean="0"/>
              <a:t>aminobutyric</a:t>
            </a:r>
            <a:r>
              <a:rPr lang="en-US" dirty="0" smtClean="0"/>
              <a:t> acid (GABA) and acetylcholine in </a:t>
            </a:r>
            <a:r>
              <a:rPr lang="en-US" b="1" dirty="0" smtClean="0"/>
              <a:t>Huntington’s disease</a:t>
            </a:r>
            <a:r>
              <a:rPr lang="en-US" dirty="0" smtClean="0"/>
              <a:t>, low serotonin levels in some forms of </a:t>
            </a:r>
            <a:r>
              <a:rPr lang="en-US" b="1" dirty="0" smtClean="0"/>
              <a:t>epilepsy, </a:t>
            </a:r>
            <a:r>
              <a:rPr lang="en-US" dirty="0" smtClean="0"/>
              <a:t>and a decrease in </a:t>
            </a:r>
            <a:r>
              <a:rPr lang="en-US" b="1" dirty="0" smtClean="0"/>
              <a:t>dopamine</a:t>
            </a:r>
            <a:r>
              <a:rPr lang="en-US" dirty="0" smtClean="0"/>
              <a:t> in Parkinson’s disease. </a:t>
            </a:r>
          </a:p>
          <a:p>
            <a:r>
              <a:rPr lang="en-US" dirty="0" smtClean="0"/>
              <a:t>In fact, probably all brain functions are modulated</a:t>
            </a:r>
          </a:p>
          <a:p>
            <a:pPr>
              <a:buNone/>
            </a:pPr>
            <a:r>
              <a:rPr lang="en-US" dirty="0" smtClean="0"/>
              <a:t>    through neurotransmitter receptor site activity, including memory and other cognitive processes.</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dirty="0" smtClean="0"/>
              <a:t>They can be excitatory or inhibitory and are rapid-acting (measured in milliseconds).</a:t>
            </a:r>
          </a:p>
          <a:p>
            <a:r>
              <a:rPr lang="en-US" dirty="0" smtClean="0"/>
              <a:t>Acetylcholine (major transmitter of the parasympathetic nervous system)</a:t>
            </a:r>
          </a:p>
          <a:p>
            <a:r>
              <a:rPr lang="en-US" dirty="0" smtClean="0"/>
              <a:t>Serotonin</a:t>
            </a:r>
          </a:p>
          <a:p>
            <a:r>
              <a:rPr lang="en-US" dirty="0" smtClean="0"/>
              <a:t>Dopamine</a:t>
            </a:r>
          </a:p>
          <a:p>
            <a:r>
              <a:rPr lang="en-US" dirty="0" err="1" smtClean="0"/>
              <a:t>Norepinephrine</a:t>
            </a:r>
            <a:r>
              <a:rPr lang="en-US" dirty="0" smtClean="0"/>
              <a:t> (major transmitter of the sympathetic nervous system)</a:t>
            </a:r>
          </a:p>
          <a:p>
            <a:r>
              <a:rPr lang="en-US" dirty="0" smtClean="0"/>
              <a:t>Gamma-</a:t>
            </a:r>
            <a:r>
              <a:rPr lang="en-US" dirty="0" err="1" smtClean="0"/>
              <a:t>aminobutyric</a:t>
            </a:r>
            <a:r>
              <a:rPr lang="en-US" dirty="0" smtClean="0"/>
              <a:t> acid (GABA)  plays a role in reducing central nervous system  neuronal excitability</a:t>
            </a:r>
          </a:p>
          <a:p>
            <a:pPr>
              <a:buNone/>
            </a:pP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smtClean="0"/>
              <a:t>ANATOMY OF THE BRAIN</a:t>
            </a:r>
            <a:endParaRPr lang="en-US" dirty="0"/>
          </a:p>
        </p:txBody>
      </p:sp>
      <p:sp>
        <p:nvSpPr>
          <p:cNvPr id="3" name="Content Placeholder 2"/>
          <p:cNvSpPr>
            <a:spLocks noGrp="1"/>
          </p:cNvSpPr>
          <p:nvPr>
            <p:ph idx="1"/>
          </p:nvPr>
        </p:nvSpPr>
        <p:spPr>
          <a:xfrm>
            <a:off x="0" y="1600200"/>
            <a:ext cx="8991600" cy="5257800"/>
          </a:xfrm>
        </p:spPr>
        <p:txBody>
          <a:bodyPr/>
          <a:lstStyle/>
          <a:p>
            <a:pPr>
              <a:buNone/>
            </a:pPr>
            <a:r>
              <a:rPr lang="en-US" dirty="0" smtClean="0"/>
              <a:t>The brain is divided into three major areas: </a:t>
            </a:r>
          </a:p>
          <a:p>
            <a:r>
              <a:rPr lang="en-US" dirty="0" smtClean="0"/>
              <a:t>the cerebrum, </a:t>
            </a:r>
          </a:p>
          <a:p>
            <a:r>
              <a:rPr lang="en-US" dirty="0" smtClean="0"/>
              <a:t>brain stem, and </a:t>
            </a:r>
          </a:p>
          <a:p>
            <a:r>
              <a:rPr lang="en-US" dirty="0" smtClean="0"/>
              <a:t>the cerebellum. </a:t>
            </a:r>
          </a:p>
          <a:p>
            <a:r>
              <a:rPr lang="en-US" dirty="0" smtClean="0"/>
              <a:t>The cerebrum is composed of two hemispheres, the </a:t>
            </a:r>
            <a:r>
              <a:rPr lang="en-US" b="1" dirty="0" smtClean="0"/>
              <a:t>thalamus, the hypothalamus</a:t>
            </a:r>
            <a:r>
              <a:rPr lang="en-US" dirty="0" smtClean="0"/>
              <a:t>, and </a:t>
            </a:r>
            <a:r>
              <a:rPr lang="en-US" b="1" dirty="0" smtClean="0"/>
              <a:t>the basal ganglia.</a:t>
            </a:r>
            <a:endParaRPr lang="en-US" b="1"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http://emp.byui.edu/DAVISR/202/midsag.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smtClean="0"/>
              <a:t>Israel </a:t>
            </a:r>
            <a:endParaRPr lang="en-US"/>
          </a:p>
        </p:txBody>
      </p:sp>
      <p:sp>
        <p:nvSpPr>
          <p:cNvPr id="3" name="Slide Number Placeholder 2"/>
          <p:cNvSpPr>
            <a:spLocks noGrp="1"/>
          </p:cNvSpPr>
          <p:nvPr>
            <p:ph type="sldNum" sz="quarter" idx="12"/>
          </p:nvPr>
        </p:nvSpPr>
        <p:spPr/>
        <p:txBody>
          <a:bodyPr/>
          <a:lstStyle/>
          <a:p>
            <a:fld id="{DCB281E3-6315-402F-999E-57BB30D3C3C3}" type="slidenum">
              <a:rPr lang="en-US" smtClean="0"/>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a:bodyPr>
          <a:lstStyle/>
          <a:p>
            <a:r>
              <a:rPr lang="en-US" b="1" dirty="0" smtClean="0"/>
              <a:t>Cerebrum. </a:t>
            </a:r>
            <a:r>
              <a:rPr lang="en-US" dirty="0" smtClean="0"/>
              <a:t>The cerebrum consists of two hemispheres that are incompletely separated by the great longitudinal fissure. </a:t>
            </a:r>
          </a:p>
          <a:p>
            <a:r>
              <a:rPr lang="en-US" dirty="0" smtClean="0"/>
              <a:t>This </a:t>
            </a:r>
            <a:r>
              <a:rPr lang="en-US" b="1" dirty="0" err="1" smtClean="0"/>
              <a:t>sulcus</a:t>
            </a:r>
            <a:r>
              <a:rPr lang="en-US" dirty="0" smtClean="0"/>
              <a:t> separates the cerebrum into the right and left hemispheres.</a:t>
            </a:r>
          </a:p>
          <a:p>
            <a:r>
              <a:rPr lang="en-US" dirty="0" smtClean="0"/>
              <a:t>The outside surface of the hemispheres has a wrinkled appearance that is the result of many folded layers or convolutions called</a:t>
            </a:r>
            <a:r>
              <a:rPr lang="en-US" b="1" dirty="0" smtClean="0"/>
              <a:t> </a:t>
            </a:r>
            <a:r>
              <a:rPr lang="en-US" b="1" dirty="0" err="1" smtClean="0"/>
              <a:t>gyri</a:t>
            </a:r>
            <a:r>
              <a:rPr lang="en-US" dirty="0" smtClean="0"/>
              <a:t>, which increase the surface area of the brain, accounting for the high level of activity carried out by such a small-appearing organ</a:t>
            </a:r>
          </a:p>
          <a:p>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dirty="0" smtClean="0"/>
              <a:t>The cerebral hemispheres are divided into four parts: </a:t>
            </a:r>
            <a:r>
              <a:rPr lang="en-US" b="1" dirty="0" smtClean="0"/>
              <a:t>frontal, parietal, temporal</a:t>
            </a:r>
            <a:r>
              <a:rPr lang="en-US" dirty="0" smtClean="0"/>
              <a:t>, and </a:t>
            </a:r>
            <a:r>
              <a:rPr lang="en-US" b="1" dirty="0" smtClean="0"/>
              <a:t>occipital lobes</a:t>
            </a:r>
            <a:r>
              <a:rPr lang="en-US" dirty="0" smtClean="0"/>
              <a:t>. The four lobes are as follows:</a:t>
            </a:r>
          </a:p>
          <a:p>
            <a:r>
              <a:rPr lang="en-US" b="1" dirty="0" smtClean="0"/>
              <a:t>Frontal</a:t>
            </a:r>
            <a:r>
              <a:rPr lang="en-US" dirty="0" smtClean="0"/>
              <a:t>—the largest lobe. The major functions of this lobe are </a:t>
            </a:r>
            <a:r>
              <a:rPr lang="en-US" b="1" dirty="0" smtClean="0"/>
              <a:t>concentration, abstract thought, information storage or memory, and motor function. </a:t>
            </a:r>
            <a:r>
              <a:rPr lang="en-US" dirty="0" smtClean="0"/>
              <a:t>It also contains </a:t>
            </a:r>
            <a:r>
              <a:rPr lang="en-US" b="1" dirty="0" err="1" smtClean="0"/>
              <a:t>Broca’s</a:t>
            </a:r>
            <a:r>
              <a:rPr lang="en-US" b="1" dirty="0" smtClean="0"/>
              <a:t> area, critical for motor control of speech.</a:t>
            </a:r>
            <a:endParaRPr lang="en-US" b="1" dirty="0"/>
          </a:p>
          <a:p>
            <a:r>
              <a:rPr lang="en-US" b="1" dirty="0" smtClean="0"/>
              <a:t>Parietal</a:t>
            </a:r>
            <a:r>
              <a:rPr lang="en-US" dirty="0" smtClean="0"/>
              <a:t>—a predominantly </a:t>
            </a:r>
            <a:r>
              <a:rPr lang="en-US" b="1" dirty="0" smtClean="0"/>
              <a:t>sensory lobe</a:t>
            </a:r>
            <a:r>
              <a:rPr lang="en-US" dirty="0" smtClean="0"/>
              <a:t>. The primary sensory cortex, which analyzes sensory information and relays the interpretation of this information to the </a:t>
            </a:r>
            <a:r>
              <a:rPr lang="en-US" b="1" dirty="0" smtClean="0"/>
              <a:t>thalamus and other cortical areas,</a:t>
            </a:r>
            <a:r>
              <a:rPr lang="en-US" dirty="0" smtClean="0"/>
              <a:t> is located in the parietal lobe.</a:t>
            </a:r>
          </a:p>
          <a:p>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477000"/>
          </a:xfrm>
        </p:spPr>
        <p:txBody>
          <a:bodyPr>
            <a:normAutofit/>
          </a:bodyPr>
          <a:lstStyle/>
          <a:p>
            <a:r>
              <a:rPr lang="en-US" b="1" dirty="0" smtClean="0"/>
              <a:t>Temporal</a:t>
            </a:r>
            <a:r>
              <a:rPr lang="en-US" dirty="0" smtClean="0"/>
              <a:t>—contains the </a:t>
            </a:r>
            <a:r>
              <a:rPr lang="en-US" b="1" dirty="0" smtClean="0"/>
              <a:t>auditory receptive areas</a:t>
            </a:r>
            <a:r>
              <a:rPr lang="en-US" dirty="0" smtClean="0"/>
              <a:t>. Contains a vital area called the interpretive area that provides integration of </a:t>
            </a:r>
            <a:r>
              <a:rPr lang="en-US" dirty="0" err="1" smtClean="0"/>
              <a:t>somatization</a:t>
            </a:r>
            <a:r>
              <a:rPr lang="en-US" dirty="0" smtClean="0"/>
              <a:t>, visual, and auditory areas.</a:t>
            </a:r>
          </a:p>
          <a:p>
            <a:r>
              <a:rPr lang="en-US" b="1" dirty="0" smtClean="0"/>
              <a:t>Occipital</a:t>
            </a:r>
            <a:r>
              <a:rPr lang="en-US" dirty="0" smtClean="0"/>
              <a:t>—the posterior lobe of the cerebral hemisphere is responsible for </a:t>
            </a:r>
            <a:r>
              <a:rPr lang="en-US" b="1" dirty="0" smtClean="0"/>
              <a:t>visual interpretation</a:t>
            </a:r>
            <a:r>
              <a:rPr lang="en-US" dirty="0" smtClean="0"/>
              <a:t>.</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15400" cy="6858000"/>
          </a:xfrm>
        </p:spPr>
        <p:txBody>
          <a:bodyPr>
            <a:normAutofit fontScale="92500" lnSpcReduction="20000"/>
          </a:bodyPr>
          <a:lstStyle/>
          <a:p>
            <a:pPr marL="514350" indent="-514350">
              <a:buAutoNum type="arabicPeriod"/>
            </a:pPr>
            <a:r>
              <a:rPr lang="en-US" dirty="0" smtClean="0"/>
              <a:t>Review of Anatomy and Physiology of the Nervous system</a:t>
            </a:r>
          </a:p>
          <a:p>
            <a:pPr marL="514350" indent="-514350">
              <a:buNone/>
            </a:pPr>
            <a:r>
              <a:rPr lang="en-US" dirty="0"/>
              <a:t>	</a:t>
            </a:r>
            <a:r>
              <a:rPr lang="en-US" dirty="0" smtClean="0"/>
              <a:t>	-Functions of NS</a:t>
            </a:r>
          </a:p>
          <a:p>
            <a:pPr marL="514350" indent="-514350">
              <a:buNone/>
            </a:pPr>
            <a:r>
              <a:rPr lang="en-US" dirty="0"/>
              <a:t>	</a:t>
            </a:r>
            <a:r>
              <a:rPr lang="en-US" dirty="0" smtClean="0"/>
              <a:t>	-Division of NS</a:t>
            </a:r>
          </a:p>
          <a:p>
            <a:pPr marL="514350" indent="-514350">
              <a:buNone/>
            </a:pPr>
            <a:r>
              <a:rPr lang="en-US" dirty="0"/>
              <a:t>	</a:t>
            </a:r>
            <a:r>
              <a:rPr lang="en-US" dirty="0" smtClean="0"/>
              <a:t>	-Functions of Respective parts of CNS</a:t>
            </a:r>
          </a:p>
          <a:p>
            <a:pPr marL="514350" indent="-514350">
              <a:buNone/>
            </a:pPr>
            <a:r>
              <a:rPr lang="en-US" dirty="0"/>
              <a:t>	</a:t>
            </a:r>
            <a:r>
              <a:rPr lang="en-US" dirty="0" smtClean="0"/>
              <a:t>	-Diagnostic tests in Neurology</a:t>
            </a:r>
          </a:p>
          <a:p>
            <a:pPr marL="514350" indent="-514350">
              <a:buNone/>
            </a:pPr>
            <a:r>
              <a:rPr lang="en-US" dirty="0"/>
              <a:t>	</a:t>
            </a:r>
            <a:r>
              <a:rPr lang="en-US" dirty="0" smtClean="0"/>
              <a:t>	-Review of Neurological examination</a:t>
            </a:r>
          </a:p>
          <a:p>
            <a:pPr>
              <a:buNone/>
            </a:pPr>
            <a:r>
              <a:rPr lang="en-US" dirty="0" smtClean="0"/>
              <a:t>2. Review of CNS Medications</a:t>
            </a:r>
          </a:p>
          <a:p>
            <a:pPr>
              <a:buNone/>
            </a:pPr>
            <a:r>
              <a:rPr lang="en-US" dirty="0" smtClean="0"/>
              <a:t>		-Narcotics</a:t>
            </a:r>
          </a:p>
          <a:p>
            <a:pPr>
              <a:buNone/>
            </a:pPr>
            <a:r>
              <a:rPr lang="en-US" dirty="0" smtClean="0"/>
              <a:t>		-Non-narcotic analgesics</a:t>
            </a:r>
          </a:p>
          <a:p>
            <a:pPr>
              <a:buNone/>
            </a:pPr>
            <a:r>
              <a:rPr lang="en-US" dirty="0" smtClean="0"/>
              <a:t>		- </a:t>
            </a:r>
            <a:r>
              <a:rPr lang="en-US" dirty="0" err="1" smtClean="0"/>
              <a:t>Anticonvulsan</a:t>
            </a:r>
            <a:r>
              <a:rPr lang="en-US" dirty="0" smtClean="0"/>
              <a:t> </a:t>
            </a:r>
            <a:r>
              <a:rPr lang="en-US" dirty="0" err="1" smtClean="0"/>
              <a:t>ts</a:t>
            </a:r>
            <a:endParaRPr lang="en-US" dirty="0" smtClean="0"/>
          </a:p>
          <a:p>
            <a:pPr>
              <a:buNone/>
            </a:pPr>
            <a:r>
              <a:rPr lang="en-US" dirty="0" smtClean="0"/>
              <a:t>		-Anti emetics</a:t>
            </a:r>
          </a:p>
          <a:p>
            <a:pPr>
              <a:buNone/>
            </a:pPr>
            <a:r>
              <a:rPr lang="en-US" dirty="0" smtClean="0"/>
              <a:t>		-Anti vertigo</a:t>
            </a:r>
          </a:p>
          <a:p>
            <a:pPr>
              <a:buNone/>
            </a:pPr>
            <a:r>
              <a:rPr lang="en-US" dirty="0" smtClean="0"/>
              <a:t>		-Psychotherapeutics (</a:t>
            </a:r>
            <a:r>
              <a:rPr lang="en-US" dirty="0" err="1" smtClean="0"/>
              <a:t>Anxiolytics,Antidepressants,Antipsychotics</a:t>
            </a:r>
            <a:r>
              <a:rPr lang="en-US" dirty="0" smtClean="0"/>
              <a:t>)</a:t>
            </a:r>
          </a:p>
          <a:p>
            <a:pPr marL="514350" indent="-514350">
              <a:buNone/>
            </a:pP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2</a:t>
            </a:fld>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b="1" dirty="0" smtClean="0"/>
              <a:t>The corpus callosum  </a:t>
            </a:r>
            <a:r>
              <a:rPr lang="en-US" dirty="0" smtClean="0"/>
              <a:t>is a </a:t>
            </a:r>
            <a:r>
              <a:rPr lang="en-US" b="1" dirty="0" smtClean="0"/>
              <a:t>thick collection of nerve</a:t>
            </a:r>
          </a:p>
          <a:p>
            <a:pPr>
              <a:buNone/>
            </a:pPr>
            <a:r>
              <a:rPr lang="en-US" b="1" dirty="0" smtClean="0"/>
              <a:t>    fibers </a:t>
            </a:r>
            <a:r>
              <a:rPr lang="en-US" dirty="0" smtClean="0"/>
              <a:t>that connects the two hemispheres of the brain and is responsible for the transmission of information from one side of the brain to the other</a:t>
            </a:r>
          </a:p>
          <a:p>
            <a:r>
              <a:rPr lang="en-US" b="1" dirty="0" smtClean="0"/>
              <a:t>The basal ganglia </a:t>
            </a:r>
            <a:r>
              <a:rPr lang="en-US" dirty="0" smtClean="0"/>
              <a:t>are masses of nuclei located deep in the cerebral hemispheres that are responsible for control of fine motor movements, including those of the hands and lower extremities.</a:t>
            </a:r>
          </a:p>
          <a:p>
            <a:r>
              <a:rPr lang="en-US" b="1" dirty="0" smtClean="0"/>
              <a:t>The thalamus  </a:t>
            </a:r>
            <a:r>
              <a:rPr lang="en-US" dirty="0" smtClean="0"/>
              <a:t>lies on either side of the third ventricle and acts primarily as a relay station for all sensation </a:t>
            </a:r>
            <a:r>
              <a:rPr lang="en-US" b="1" dirty="0" smtClean="0"/>
              <a:t>except smell</a:t>
            </a:r>
            <a:r>
              <a:rPr lang="en-US" dirty="0" smtClean="0"/>
              <a:t>. All memory, sensation, and pain impulses also pass through this section of the brain.</a:t>
            </a:r>
          </a:p>
          <a:p>
            <a:pPr>
              <a:buNone/>
            </a:pP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dirty="0" smtClean="0"/>
              <a:t>The hypothalamus is located anterior and inferior to the thalamus.</a:t>
            </a:r>
          </a:p>
          <a:p>
            <a:r>
              <a:rPr lang="en-US" dirty="0" smtClean="0"/>
              <a:t>The hypothalamus lies immediately beneath and lateral to the lower portion of the wall of the third ventricle. </a:t>
            </a:r>
          </a:p>
          <a:p>
            <a:r>
              <a:rPr lang="en-US" dirty="0" smtClean="0"/>
              <a:t>The hypothalamus plays an important role in the endocrine system because it regulates the pituitary secretion of hormones that influence metabolism, reproduction, stress response, and urine production.</a:t>
            </a:r>
          </a:p>
          <a:p>
            <a:r>
              <a:rPr lang="en-US" dirty="0" smtClean="0"/>
              <a:t>It works with the pituitary </a:t>
            </a:r>
            <a:r>
              <a:rPr lang="en-US" b="1" dirty="0" smtClean="0"/>
              <a:t>to maintain fluid balance and maintains temperature regulation by promoting vasoconstriction or vasodilatation.</a:t>
            </a:r>
          </a:p>
          <a:p>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21</a:t>
            </a:fld>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normAutofit lnSpcReduction="10000"/>
          </a:bodyPr>
          <a:lstStyle/>
          <a:p>
            <a:r>
              <a:rPr lang="en-US" dirty="0" smtClean="0"/>
              <a:t>The hypothalamus is the site of the </a:t>
            </a:r>
            <a:r>
              <a:rPr lang="en-US" b="1" dirty="0" smtClean="0"/>
              <a:t>hunger center </a:t>
            </a:r>
            <a:r>
              <a:rPr lang="en-US" dirty="0" smtClean="0"/>
              <a:t>and is involved in appetite control.</a:t>
            </a:r>
          </a:p>
          <a:p>
            <a:r>
              <a:rPr lang="en-US" dirty="0" smtClean="0"/>
              <a:t>The pituitary gland is located in the </a:t>
            </a:r>
            <a:r>
              <a:rPr lang="en-US" dirty="0" err="1" smtClean="0"/>
              <a:t>sella</a:t>
            </a:r>
            <a:r>
              <a:rPr lang="en-US" dirty="0" smtClean="0"/>
              <a:t> </a:t>
            </a:r>
            <a:r>
              <a:rPr lang="en-US" dirty="0" err="1" smtClean="0"/>
              <a:t>turcica</a:t>
            </a:r>
            <a:r>
              <a:rPr lang="en-US" dirty="0" smtClean="0"/>
              <a:t> at the base of the brain and is connected to the hypothalamus. The pituitary is a common site for brain tumors in adults.</a:t>
            </a:r>
          </a:p>
          <a:p>
            <a:r>
              <a:rPr lang="en-US" b="1" dirty="0" smtClean="0"/>
              <a:t>Brain Stem. </a:t>
            </a:r>
            <a:r>
              <a:rPr lang="en-US" dirty="0" smtClean="0"/>
              <a:t>The brain stem consists of the </a:t>
            </a:r>
            <a:r>
              <a:rPr lang="en-US" b="1" dirty="0" smtClean="0"/>
              <a:t>midbrain, </a:t>
            </a:r>
            <a:r>
              <a:rPr lang="en-US" b="1" dirty="0" err="1" smtClean="0"/>
              <a:t>pons</a:t>
            </a:r>
            <a:r>
              <a:rPr lang="en-US" b="1" dirty="0" smtClean="0"/>
              <a:t>, and medulla oblongata</a:t>
            </a:r>
            <a:r>
              <a:rPr lang="en-US" dirty="0" smtClean="0"/>
              <a:t>. </a:t>
            </a:r>
          </a:p>
          <a:p>
            <a:r>
              <a:rPr lang="en-US" dirty="0" smtClean="0"/>
              <a:t>The midbrain connects the </a:t>
            </a:r>
            <a:r>
              <a:rPr lang="en-US" dirty="0" err="1" smtClean="0"/>
              <a:t>pons</a:t>
            </a:r>
            <a:r>
              <a:rPr lang="en-US" dirty="0" smtClean="0"/>
              <a:t> and the cerebellum with the cerebral hemispheres; it contains sensory and motor pathways and serves as the center for </a:t>
            </a:r>
            <a:r>
              <a:rPr lang="en-US" b="1" dirty="0" smtClean="0"/>
              <a:t>auditory and visual reflexes.</a:t>
            </a:r>
          </a:p>
          <a:p>
            <a:r>
              <a:rPr lang="en-US" dirty="0" smtClean="0"/>
              <a:t>Cranial nerves III and IV originate in the midbrain.</a:t>
            </a:r>
          </a:p>
          <a:p>
            <a:endParaRPr lang="en-US" dirty="0" smtClean="0"/>
          </a:p>
          <a:p>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22</a:t>
            </a:fld>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87362"/>
          </a:xfrm>
        </p:spPr>
        <p:txBody>
          <a:bodyPr>
            <a:normAutofit fontScale="90000"/>
          </a:bodyPr>
          <a:lstStyle/>
          <a:p>
            <a:r>
              <a:rPr lang="en-US" dirty="0" smtClean="0"/>
              <a:t>Cranial nerves </a:t>
            </a:r>
            <a:endParaRPr lang="en-US" dirty="0"/>
          </a:p>
        </p:txBody>
      </p:sp>
      <p:sp>
        <p:nvSpPr>
          <p:cNvPr id="3" name="Content Placeholder 2"/>
          <p:cNvSpPr>
            <a:spLocks noGrp="1"/>
          </p:cNvSpPr>
          <p:nvPr>
            <p:ph idx="1"/>
          </p:nvPr>
        </p:nvSpPr>
        <p:spPr>
          <a:xfrm>
            <a:off x="228600" y="639762"/>
            <a:ext cx="8686800" cy="5989638"/>
          </a:xfrm>
        </p:spPr>
        <p:txBody>
          <a:bodyPr>
            <a:noAutofit/>
          </a:bodyPr>
          <a:lstStyle/>
          <a:p>
            <a:pPr>
              <a:buNone/>
            </a:pPr>
            <a:r>
              <a:rPr lang="en-US" sz="2000" dirty="0"/>
              <a:t>	I. Olfactory</a:t>
            </a:r>
          </a:p>
          <a:p>
            <a:pPr>
              <a:buNone/>
            </a:pPr>
            <a:r>
              <a:rPr lang="en-US" sz="2000" dirty="0"/>
              <a:t>	II. Optic</a:t>
            </a:r>
          </a:p>
          <a:p>
            <a:pPr>
              <a:buNone/>
            </a:pPr>
            <a:r>
              <a:rPr lang="en-US" sz="2000" dirty="0"/>
              <a:t>	III. </a:t>
            </a:r>
            <a:r>
              <a:rPr lang="en-US" sz="2000" dirty="0" err="1"/>
              <a:t>Oculomotor</a:t>
            </a:r>
            <a:endParaRPr lang="en-US" sz="2000" dirty="0"/>
          </a:p>
          <a:p>
            <a:pPr>
              <a:buNone/>
            </a:pPr>
            <a:r>
              <a:rPr lang="en-US" sz="2000" dirty="0"/>
              <a:t>	IV. </a:t>
            </a:r>
            <a:r>
              <a:rPr lang="en-US" sz="2000" dirty="0" err="1"/>
              <a:t>Trochlear</a:t>
            </a:r>
            <a:endParaRPr lang="en-US" sz="2000" dirty="0"/>
          </a:p>
          <a:p>
            <a:pPr>
              <a:buNone/>
            </a:pPr>
            <a:r>
              <a:rPr lang="en-US" sz="2000" dirty="0"/>
              <a:t>	V. Trigeminal</a:t>
            </a:r>
          </a:p>
          <a:p>
            <a:pPr>
              <a:buNone/>
            </a:pPr>
            <a:r>
              <a:rPr lang="en-US" sz="2000" dirty="0"/>
              <a:t>	VI. </a:t>
            </a:r>
            <a:r>
              <a:rPr lang="en-US" sz="2000" dirty="0" err="1"/>
              <a:t>Abducent</a:t>
            </a:r>
            <a:endParaRPr lang="en-US" sz="2000" dirty="0"/>
          </a:p>
          <a:p>
            <a:pPr>
              <a:buNone/>
            </a:pPr>
            <a:r>
              <a:rPr lang="en-US" sz="2000" dirty="0"/>
              <a:t>	VII. Facial</a:t>
            </a:r>
          </a:p>
          <a:p>
            <a:pPr>
              <a:buNone/>
            </a:pPr>
            <a:r>
              <a:rPr lang="en-US" sz="2000" dirty="0"/>
              <a:t>	VIII. </a:t>
            </a:r>
            <a:r>
              <a:rPr lang="en-US" sz="2000" dirty="0" err="1"/>
              <a:t>Vestibulocochlear</a:t>
            </a:r>
            <a:r>
              <a:rPr lang="en-US" sz="2000" dirty="0"/>
              <a:t> (auditory)</a:t>
            </a:r>
          </a:p>
          <a:p>
            <a:pPr>
              <a:buNone/>
            </a:pPr>
            <a:r>
              <a:rPr lang="en-US" sz="2000" dirty="0"/>
              <a:t>	IX. </a:t>
            </a:r>
            <a:r>
              <a:rPr lang="en-US" sz="2000" dirty="0" err="1"/>
              <a:t>Glossopharyngeal</a:t>
            </a:r>
            <a:endParaRPr lang="en-US" sz="2000" dirty="0"/>
          </a:p>
          <a:p>
            <a:pPr>
              <a:buNone/>
            </a:pPr>
            <a:r>
              <a:rPr lang="en-US" sz="2000" dirty="0"/>
              <a:t>	X. </a:t>
            </a:r>
            <a:r>
              <a:rPr lang="en-US" sz="2000" dirty="0" err="1"/>
              <a:t>Vagus</a:t>
            </a:r>
            <a:endParaRPr lang="en-US" sz="2000" dirty="0"/>
          </a:p>
          <a:p>
            <a:pPr>
              <a:buNone/>
            </a:pPr>
            <a:r>
              <a:rPr lang="en-US" sz="2000" dirty="0"/>
              <a:t>	XL Accessory</a:t>
            </a:r>
          </a:p>
          <a:p>
            <a:pPr>
              <a:buNone/>
            </a:pPr>
            <a:r>
              <a:rPr lang="en-US" sz="2000" dirty="0"/>
              <a:t>     XII. Hypoglossal </a:t>
            </a:r>
          </a:p>
          <a:p>
            <a:pPr>
              <a:buNone/>
            </a:pPr>
            <a:r>
              <a:rPr lang="en-US" sz="2000" dirty="0"/>
              <a:t>MNEMONICS:</a:t>
            </a:r>
          </a:p>
          <a:p>
            <a:pPr>
              <a:buNone/>
            </a:pPr>
            <a:r>
              <a:rPr lang="en-US" sz="2000" dirty="0"/>
              <a:t>CRANIAL NERVES: </a:t>
            </a:r>
            <a:r>
              <a:rPr lang="en-US" sz="2000" b="1" dirty="0">
                <a:solidFill>
                  <a:schemeClr val="bg1"/>
                </a:solidFill>
              </a:rPr>
              <a:t>O</a:t>
            </a:r>
            <a:r>
              <a:rPr lang="en-US" sz="2000" dirty="0">
                <a:solidFill>
                  <a:schemeClr val="bg1"/>
                </a:solidFill>
              </a:rPr>
              <a:t>h </a:t>
            </a:r>
            <a:r>
              <a:rPr lang="en-US" sz="2000" b="1" dirty="0" err="1">
                <a:solidFill>
                  <a:schemeClr val="bg1"/>
                </a:solidFill>
              </a:rPr>
              <a:t>O</a:t>
            </a:r>
            <a:r>
              <a:rPr lang="en-US" sz="2000" dirty="0" err="1">
                <a:solidFill>
                  <a:schemeClr val="bg1"/>
                </a:solidFill>
              </a:rPr>
              <a:t>h</a:t>
            </a:r>
            <a:r>
              <a:rPr lang="en-US" sz="2000" dirty="0">
                <a:solidFill>
                  <a:schemeClr val="bg1"/>
                </a:solidFill>
              </a:rPr>
              <a:t> </a:t>
            </a:r>
            <a:r>
              <a:rPr lang="en-US" sz="2000" b="1" dirty="0" err="1">
                <a:solidFill>
                  <a:schemeClr val="bg1"/>
                </a:solidFill>
              </a:rPr>
              <a:t>O</a:t>
            </a:r>
            <a:r>
              <a:rPr lang="en-US" sz="2000" dirty="0" err="1">
                <a:solidFill>
                  <a:schemeClr val="bg1"/>
                </a:solidFill>
              </a:rPr>
              <a:t>h</a:t>
            </a:r>
            <a:r>
              <a:rPr lang="en-US" sz="2000" dirty="0">
                <a:solidFill>
                  <a:schemeClr val="bg1"/>
                </a:solidFill>
              </a:rPr>
              <a:t> </a:t>
            </a:r>
            <a:r>
              <a:rPr lang="en-US" sz="2000" b="1" dirty="0">
                <a:solidFill>
                  <a:schemeClr val="bg1"/>
                </a:solidFill>
              </a:rPr>
              <a:t>T</a:t>
            </a:r>
            <a:r>
              <a:rPr lang="en-US" sz="2000" dirty="0">
                <a:solidFill>
                  <a:schemeClr val="bg1"/>
                </a:solidFill>
              </a:rPr>
              <a:t>iny </a:t>
            </a:r>
            <a:r>
              <a:rPr lang="en-US" sz="2000" b="1" dirty="0">
                <a:solidFill>
                  <a:schemeClr val="bg1"/>
                </a:solidFill>
              </a:rPr>
              <a:t>T</a:t>
            </a:r>
            <a:r>
              <a:rPr lang="en-US" sz="2000" dirty="0">
                <a:solidFill>
                  <a:schemeClr val="bg1"/>
                </a:solidFill>
              </a:rPr>
              <a:t>its </a:t>
            </a:r>
            <a:r>
              <a:rPr lang="en-US" sz="2000" b="1" dirty="0">
                <a:solidFill>
                  <a:schemeClr val="bg1"/>
                </a:solidFill>
              </a:rPr>
              <a:t>A</a:t>
            </a:r>
            <a:r>
              <a:rPr lang="en-US" sz="2000" dirty="0">
                <a:solidFill>
                  <a:schemeClr val="bg1"/>
                </a:solidFill>
              </a:rPr>
              <a:t>re </a:t>
            </a:r>
            <a:r>
              <a:rPr lang="en-US" sz="2000" b="1" dirty="0">
                <a:solidFill>
                  <a:schemeClr val="bg1"/>
                </a:solidFill>
              </a:rPr>
              <a:t>F</a:t>
            </a:r>
            <a:r>
              <a:rPr lang="en-US" sz="2000" dirty="0">
                <a:solidFill>
                  <a:schemeClr val="bg1"/>
                </a:solidFill>
              </a:rPr>
              <a:t>un </a:t>
            </a:r>
            <a:r>
              <a:rPr lang="en-US" sz="2000" b="1" dirty="0">
                <a:solidFill>
                  <a:schemeClr val="bg1"/>
                </a:solidFill>
              </a:rPr>
              <a:t>A</a:t>
            </a:r>
            <a:r>
              <a:rPr lang="en-US" sz="2000" dirty="0">
                <a:solidFill>
                  <a:schemeClr val="bg1"/>
                </a:solidFill>
              </a:rPr>
              <a:t>nd </a:t>
            </a:r>
            <a:r>
              <a:rPr lang="en-US" sz="2000" b="1" dirty="0">
                <a:solidFill>
                  <a:schemeClr val="bg1"/>
                </a:solidFill>
              </a:rPr>
              <a:t>G</a:t>
            </a:r>
            <a:r>
              <a:rPr lang="en-US" sz="2000" dirty="0">
                <a:solidFill>
                  <a:schemeClr val="bg1"/>
                </a:solidFill>
              </a:rPr>
              <a:t>ive </a:t>
            </a:r>
            <a:r>
              <a:rPr lang="en-US" sz="2000" b="1" dirty="0">
                <a:solidFill>
                  <a:schemeClr val="bg1"/>
                </a:solidFill>
              </a:rPr>
              <a:t>V</a:t>
            </a:r>
            <a:r>
              <a:rPr lang="en-US" sz="2000" dirty="0">
                <a:solidFill>
                  <a:schemeClr val="bg1"/>
                </a:solidFill>
              </a:rPr>
              <a:t>irgins </a:t>
            </a:r>
            <a:r>
              <a:rPr lang="en-US" sz="2000" b="1" dirty="0">
                <a:solidFill>
                  <a:schemeClr val="bg1"/>
                </a:solidFill>
              </a:rPr>
              <a:t>A</a:t>
            </a:r>
            <a:r>
              <a:rPr lang="en-US" sz="2000" dirty="0">
                <a:solidFill>
                  <a:schemeClr val="bg1"/>
                </a:solidFill>
              </a:rPr>
              <a:t>wkward </a:t>
            </a:r>
            <a:r>
              <a:rPr lang="en-US" sz="2000" b="1" dirty="0">
                <a:solidFill>
                  <a:schemeClr val="bg1"/>
                </a:solidFill>
              </a:rPr>
              <a:t>H</a:t>
            </a:r>
            <a:r>
              <a:rPr lang="en-US" sz="2000" dirty="0">
                <a:solidFill>
                  <a:schemeClr val="bg1"/>
                </a:solidFill>
              </a:rPr>
              <a:t>ips</a:t>
            </a:r>
          </a:p>
          <a:p>
            <a:pPr>
              <a:buNone/>
            </a:pPr>
            <a:r>
              <a:rPr lang="en-US" sz="2000" dirty="0"/>
              <a:t>FUNCTIONAL TYPES: </a:t>
            </a:r>
            <a:r>
              <a:rPr lang="en-US" sz="2000" b="1" dirty="0"/>
              <a:t>S</a:t>
            </a:r>
            <a:r>
              <a:rPr lang="en-US" sz="2000" dirty="0"/>
              <a:t>ome </a:t>
            </a:r>
            <a:r>
              <a:rPr lang="en-US" sz="2000" b="1" dirty="0"/>
              <a:t>S</a:t>
            </a:r>
            <a:r>
              <a:rPr lang="en-US" sz="2000" dirty="0"/>
              <a:t>ay </a:t>
            </a:r>
            <a:r>
              <a:rPr lang="en-US" sz="2000" b="1" dirty="0"/>
              <a:t>M</a:t>
            </a:r>
            <a:r>
              <a:rPr lang="en-US" sz="2000" dirty="0"/>
              <a:t>arry </a:t>
            </a:r>
            <a:r>
              <a:rPr lang="en-US" sz="2000" b="1" dirty="0"/>
              <a:t>M</a:t>
            </a:r>
            <a:r>
              <a:rPr lang="en-US" sz="2000" dirty="0"/>
              <a:t>oney </a:t>
            </a:r>
            <a:r>
              <a:rPr lang="en-US" sz="2000" b="1" dirty="0"/>
              <a:t>B</a:t>
            </a:r>
            <a:r>
              <a:rPr lang="en-US" sz="2000" dirty="0"/>
              <a:t>ut </a:t>
            </a:r>
            <a:r>
              <a:rPr lang="en-US" sz="2000" b="1" dirty="0"/>
              <a:t>M</a:t>
            </a:r>
            <a:r>
              <a:rPr lang="en-US" sz="2000" dirty="0"/>
              <a:t>y </a:t>
            </a:r>
            <a:r>
              <a:rPr lang="en-US" sz="2000" b="1" dirty="0"/>
              <a:t>B</a:t>
            </a:r>
            <a:r>
              <a:rPr lang="en-US" sz="2000" dirty="0"/>
              <a:t>rother </a:t>
            </a:r>
            <a:r>
              <a:rPr lang="en-US" sz="2000" b="1" dirty="0"/>
              <a:t>S</a:t>
            </a:r>
            <a:r>
              <a:rPr lang="en-US" sz="2000" dirty="0"/>
              <a:t>ays </a:t>
            </a:r>
            <a:r>
              <a:rPr lang="en-US" sz="2000" b="1" dirty="0"/>
              <a:t>B</a:t>
            </a:r>
            <a:r>
              <a:rPr lang="en-US" sz="2000" dirty="0"/>
              <a:t>ig </a:t>
            </a:r>
            <a:r>
              <a:rPr lang="en-US" sz="2000" b="1" dirty="0"/>
              <a:t>B</a:t>
            </a:r>
            <a:r>
              <a:rPr lang="en-US" sz="2000" dirty="0"/>
              <a:t>rains </a:t>
            </a:r>
            <a:r>
              <a:rPr lang="en-US" sz="2000" b="1" dirty="0"/>
              <a:t>M</a:t>
            </a:r>
            <a:r>
              <a:rPr lang="en-US" sz="2000" dirty="0"/>
              <a:t>atter </a:t>
            </a:r>
            <a:r>
              <a:rPr lang="en-US" sz="2000" b="1" dirty="0"/>
              <a:t>M</a:t>
            </a:r>
            <a:r>
              <a:rPr lang="en-US" sz="2000" dirty="0"/>
              <a:t>ore (</a:t>
            </a:r>
            <a:r>
              <a:rPr lang="en-US" sz="2000" dirty="0">
                <a:solidFill>
                  <a:srgbClr val="FF0000"/>
                </a:solidFill>
              </a:rPr>
              <a:t>S- Sensory, M- Motor, B-Both Sensory and Motor</a:t>
            </a:r>
            <a:endParaRPr lang="en-US" sz="2000" dirty="0"/>
          </a:p>
          <a:p>
            <a:endParaRPr lang="en-US" sz="2000"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a:xfrm>
            <a:off x="7162800" y="6745266"/>
            <a:ext cx="2133600" cy="365125"/>
          </a:xfrm>
        </p:spPr>
        <p:txBody>
          <a:bodyPr/>
          <a:lstStyle/>
          <a:p>
            <a:fld id="{DCB281E3-6315-402F-999E-57BB30D3C3C3}"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lnSpcReduction="10000"/>
          </a:bodyPr>
          <a:lstStyle/>
          <a:p>
            <a:r>
              <a:rPr lang="en-US" dirty="0" smtClean="0"/>
              <a:t>The </a:t>
            </a:r>
            <a:r>
              <a:rPr lang="en-US" dirty="0" err="1" smtClean="0"/>
              <a:t>pons</a:t>
            </a:r>
            <a:r>
              <a:rPr lang="en-US" dirty="0" smtClean="0"/>
              <a:t> is situated in front of the cerebellum between the midbrain and the medulla and is a bridge between the two halves of the cerebellum, and between the medulla and the cerebrum. </a:t>
            </a:r>
          </a:p>
          <a:p>
            <a:r>
              <a:rPr lang="en-US" dirty="0" smtClean="0"/>
              <a:t>Cranial nerves </a:t>
            </a:r>
            <a:r>
              <a:rPr lang="en-US" b="1" dirty="0" smtClean="0"/>
              <a:t>V through VIII</a:t>
            </a:r>
            <a:r>
              <a:rPr lang="en-US" dirty="0" smtClean="0"/>
              <a:t> connect to the brain in the </a:t>
            </a:r>
            <a:r>
              <a:rPr lang="en-US" dirty="0" err="1" smtClean="0"/>
              <a:t>pons</a:t>
            </a:r>
            <a:r>
              <a:rPr lang="en-US" dirty="0" smtClean="0"/>
              <a:t>. </a:t>
            </a:r>
          </a:p>
          <a:p>
            <a:r>
              <a:rPr lang="en-US" dirty="0" smtClean="0"/>
              <a:t>The </a:t>
            </a:r>
            <a:r>
              <a:rPr lang="en-US" dirty="0" err="1" smtClean="0"/>
              <a:t>pons</a:t>
            </a:r>
            <a:r>
              <a:rPr lang="en-US" dirty="0" smtClean="0"/>
              <a:t> contains motor and sensory pathways. </a:t>
            </a:r>
            <a:r>
              <a:rPr lang="en-US" b="1" dirty="0" smtClean="0"/>
              <a:t>Portions of the </a:t>
            </a:r>
            <a:r>
              <a:rPr lang="en-US" b="1" dirty="0" err="1" smtClean="0"/>
              <a:t>pons</a:t>
            </a:r>
            <a:r>
              <a:rPr lang="en-US" b="1" dirty="0" smtClean="0"/>
              <a:t> also control the heart, respiration, and blood pressure</a:t>
            </a:r>
            <a:r>
              <a:rPr lang="en-US" dirty="0" smtClean="0"/>
              <a:t>.</a:t>
            </a:r>
          </a:p>
          <a:p>
            <a:r>
              <a:rPr lang="en-US" dirty="0" smtClean="0"/>
              <a:t>The medulla oblongata contains motor fibers from the brain to the spinal cord and sensory fibers from the spinal cord to the brain. </a:t>
            </a:r>
          </a:p>
          <a:p>
            <a:r>
              <a:rPr lang="en-US" dirty="0" smtClean="0"/>
              <a:t> Cranial nerves IX through XII connect to the brain in the medulla</a:t>
            </a:r>
          </a:p>
          <a:p>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24</a:t>
            </a:fld>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r>
              <a:rPr lang="en-US" b="1" dirty="0" smtClean="0"/>
              <a:t>Cerebellum. </a:t>
            </a:r>
            <a:r>
              <a:rPr lang="en-US" dirty="0" smtClean="0"/>
              <a:t>The cerebellum is separated from the cerebral hemispheres by a fold of </a:t>
            </a:r>
            <a:r>
              <a:rPr lang="en-US" dirty="0" err="1" smtClean="0"/>
              <a:t>dura</a:t>
            </a:r>
            <a:r>
              <a:rPr lang="en-US" dirty="0" smtClean="0"/>
              <a:t> mater, the </a:t>
            </a:r>
            <a:r>
              <a:rPr lang="en-US" dirty="0" err="1" smtClean="0"/>
              <a:t>tentorium</a:t>
            </a:r>
            <a:r>
              <a:rPr lang="en-US" dirty="0" smtClean="0"/>
              <a:t> </a:t>
            </a:r>
            <a:r>
              <a:rPr lang="en-US" dirty="0" err="1" smtClean="0"/>
              <a:t>cerebelli</a:t>
            </a:r>
            <a:r>
              <a:rPr lang="en-US" dirty="0" smtClean="0"/>
              <a:t>. </a:t>
            </a:r>
          </a:p>
          <a:p>
            <a:r>
              <a:rPr lang="en-US" dirty="0" smtClean="0"/>
              <a:t>The cerebellum has both excitatory and inhibitory actions and is largely responsible for coordination of movement. </a:t>
            </a:r>
          </a:p>
          <a:p>
            <a:r>
              <a:rPr lang="en-US" dirty="0" smtClean="0"/>
              <a:t>It also controls fine movement, balance, </a:t>
            </a:r>
            <a:r>
              <a:rPr lang="en-US" b="1" dirty="0" smtClean="0"/>
              <a:t>position sense (</a:t>
            </a:r>
            <a:r>
              <a:rPr lang="en-US" dirty="0" smtClean="0"/>
              <a:t>awareness of where each part of the body is), and integration of sensory input.</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25</a:t>
            </a:fld>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STRUCTURES PROTECTING THE BRAIN</a:t>
            </a:r>
            <a:endParaRPr lang="en-US" dirty="0"/>
          </a:p>
        </p:txBody>
      </p:sp>
      <p:sp>
        <p:nvSpPr>
          <p:cNvPr id="3" name="Content Placeholder 2"/>
          <p:cNvSpPr>
            <a:spLocks noGrp="1"/>
          </p:cNvSpPr>
          <p:nvPr>
            <p:ph idx="1"/>
          </p:nvPr>
        </p:nvSpPr>
        <p:spPr>
          <a:xfrm>
            <a:off x="0" y="914400"/>
            <a:ext cx="9144000" cy="5943600"/>
          </a:xfrm>
        </p:spPr>
        <p:txBody>
          <a:bodyPr/>
          <a:lstStyle/>
          <a:p>
            <a:r>
              <a:rPr lang="en-US" dirty="0" smtClean="0"/>
              <a:t>The brain is contained in the rigid skull, which protects it from injury.</a:t>
            </a:r>
          </a:p>
          <a:p>
            <a:r>
              <a:rPr lang="en-US" dirty="0" smtClean="0"/>
              <a:t>The </a:t>
            </a:r>
            <a:r>
              <a:rPr lang="en-US" dirty="0" err="1" smtClean="0"/>
              <a:t>meninges</a:t>
            </a:r>
            <a:r>
              <a:rPr lang="en-US" dirty="0" smtClean="0"/>
              <a:t> (fibrous connective tissues that cover the brain and spinal cord) provide protection, support, and nourishment to the brain and spinal cord.</a:t>
            </a:r>
          </a:p>
          <a:p>
            <a:r>
              <a:rPr lang="en-US" dirty="0" smtClean="0"/>
              <a:t> The layers of the </a:t>
            </a:r>
            <a:r>
              <a:rPr lang="en-US" dirty="0" err="1" smtClean="0"/>
              <a:t>meninges</a:t>
            </a:r>
            <a:r>
              <a:rPr lang="en-US" dirty="0" smtClean="0"/>
              <a:t> are the </a:t>
            </a:r>
            <a:r>
              <a:rPr lang="en-US" dirty="0" err="1" smtClean="0"/>
              <a:t>dura</a:t>
            </a:r>
            <a:r>
              <a:rPr lang="en-US" dirty="0" smtClean="0"/>
              <a:t>, </a:t>
            </a:r>
            <a:r>
              <a:rPr lang="en-US" dirty="0" err="1" smtClean="0"/>
              <a:t>arachnoid</a:t>
            </a:r>
            <a:r>
              <a:rPr lang="en-US" dirty="0" smtClean="0"/>
              <a:t>, and </a:t>
            </a:r>
            <a:r>
              <a:rPr lang="en-US" dirty="0" err="1" smtClean="0"/>
              <a:t>pia</a:t>
            </a:r>
            <a:r>
              <a:rPr lang="en-US" dirty="0" smtClean="0"/>
              <a:t> mater.</a:t>
            </a: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26</a:t>
            </a:fld>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CEREBROSPINAL FLUID</a:t>
            </a:r>
            <a:endParaRPr lang="en-US" dirty="0"/>
          </a:p>
        </p:txBody>
      </p:sp>
      <p:sp>
        <p:nvSpPr>
          <p:cNvPr id="3" name="Content Placeholder 2"/>
          <p:cNvSpPr>
            <a:spLocks noGrp="1"/>
          </p:cNvSpPr>
          <p:nvPr>
            <p:ph idx="1"/>
          </p:nvPr>
        </p:nvSpPr>
        <p:spPr>
          <a:xfrm>
            <a:off x="0" y="1066800"/>
            <a:ext cx="9144000" cy="5791200"/>
          </a:xfrm>
        </p:spPr>
        <p:txBody>
          <a:bodyPr>
            <a:normAutofit/>
          </a:bodyPr>
          <a:lstStyle/>
          <a:p>
            <a:r>
              <a:rPr lang="en-US" dirty="0" smtClean="0"/>
              <a:t>CSF, a clear and colorless fluid with a specific gravity of 1.007, is produced in the ventricles and is circulated around the brain and the spinal cord through the ventricular system. </a:t>
            </a:r>
          </a:p>
          <a:p>
            <a:r>
              <a:rPr lang="en-US" dirty="0" smtClean="0"/>
              <a:t>There are four ventricles: the right and left lateral, and the third and fourth ventricles.</a:t>
            </a:r>
          </a:p>
          <a:p>
            <a:r>
              <a:rPr lang="en-US" dirty="0" smtClean="0"/>
              <a:t>The two lateral ventricles open into the third ventricle at the </a:t>
            </a:r>
            <a:r>
              <a:rPr lang="en-US" dirty="0" err="1" smtClean="0"/>
              <a:t>interventricular</a:t>
            </a:r>
            <a:r>
              <a:rPr lang="en-US" dirty="0" smtClean="0"/>
              <a:t> foramen or the foramen of </a:t>
            </a:r>
            <a:r>
              <a:rPr lang="en-US" dirty="0" err="1" smtClean="0"/>
              <a:t>Monro</a:t>
            </a:r>
            <a:r>
              <a:rPr lang="en-US" dirty="0" smtClean="0"/>
              <a:t>. </a:t>
            </a:r>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27</a:t>
            </a:fld>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r>
              <a:rPr lang="en-US" dirty="0" smtClean="0"/>
              <a:t>The third and fourth ventricles connect via the aqueduct of </a:t>
            </a:r>
            <a:r>
              <a:rPr lang="en-US" dirty="0" err="1" smtClean="0"/>
              <a:t>Sylvius</a:t>
            </a:r>
            <a:r>
              <a:rPr lang="en-US" dirty="0" smtClean="0"/>
              <a:t>. </a:t>
            </a:r>
          </a:p>
          <a:p>
            <a:r>
              <a:rPr lang="en-US" dirty="0" smtClean="0"/>
              <a:t>The fourth ventricle supplies CSF to the subarachnoid space and down the spinal cord on the dorsal surface.</a:t>
            </a:r>
          </a:p>
          <a:p>
            <a:r>
              <a:rPr lang="en-US" dirty="0" smtClean="0"/>
              <a:t> CSF is returned to the brain and is then circulated around the brain, where it is absorbed by the </a:t>
            </a:r>
            <a:r>
              <a:rPr lang="en-US" dirty="0" err="1" smtClean="0"/>
              <a:t>arachnoid</a:t>
            </a:r>
            <a:r>
              <a:rPr lang="en-US" dirty="0" smtClean="0"/>
              <a:t> </a:t>
            </a:r>
            <a:r>
              <a:rPr lang="en-US" dirty="0" err="1" smtClean="0"/>
              <a:t>villi</a:t>
            </a:r>
            <a:endParaRPr lang="en-US" dirty="0" smtClean="0"/>
          </a:p>
          <a:p>
            <a:r>
              <a:rPr lang="en-US" dirty="0" smtClean="0"/>
              <a:t>CSF is produced in the choroid plexus of the lateral, third, and fourth ventricles. </a:t>
            </a:r>
          </a:p>
          <a:p>
            <a:r>
              <a:rPr lang="en-US" dirty="0" smtClean="0"/>
              <a:t>The ventricular and subarachnoid system contains approximately 125 to 150 </a:t>
            </a:r>
            <a:r>
              <a:rPr lang="en-US" dirty="0" err="1" smtClean="0"/>
              <a:t>mL</a:t>
            </a:r>
            <a:r>
              <a:rPr lang="en-US" dirty="0" smtClean="0"/>
              <a:t> of fluid, while 15 to 25 </a:t>
            </a:r>
            <a:r>
              <a:rPr lang="en-US" dirty="0" err="1" smtClean="0"/>
              <a:t>mL</a:t>
            </a:r>
            <a:r>
              <a:rPr lang="en-US" dirty="0" smtClean="0"/>
              <a:t> of CSF is located in each lateral ventricle.</a:t>
            </a:r>
          </a:p>
          <a:p>
            <a:endParaRPr lang="en-US" dirty="0" smtClean="0"/>
          </a:p>
          <a:p>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28</a:t>
            </a:fld>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http://ts4.mm.bing.net/th?id=HN.608054789693049228&amp;pid=1.7"/>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smtClean="0"/>
              <a:t>Israel </a:t>
            </a:r>
            <a:endParaRPr lang="en-US"/>
          </a:p>
        </p:txBody>
      </p:sp>
      <p:sp>
        <p:nvSpPr>
          <p:cNvPr id="3" name="Slide Number Placeholder 2"/>
          <p:cNvSpPr>
            <a:spLocks noGrp="1"/>
          </p:cNvSpPr>
          <p:nvPr>
            <p:ph type="sldNum" sz="quarter" idx="12"/>
          </p:nvPr>
        </p:nvSpPr>
        <p:spPr/>
        <p:txBody>
          <a:bodyPr/>
          <a:lstStyle/>
          <a:p>
            <a:fld id="{DCB281E3-6315-402F-999E-57BB30D3C3C3}" type="slidenum">
              <a:rPr lang="en-US" smtClean="0"/>
              <a:pPr/>
              <a:t>29</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858000"/>
          </a:xfrm>
        </p:spPr>
        <p:txBody>
          <a:bodyPr>
            <a:normAutofit fontScale="85000" lnSpcReduction="20000"/>
          </a:bodyPr>
          <a:lstStyle/>
          <a:p>
            <a:pPr>
              <a:buNone/>
            </a:pPr>
            <a:r>
              <a:rPr lang="en-US" dirty="0" smtClean="0"/>
              <a:t>3.Altered level of consciousness</a:t>
            </a:r>
          </a:p>
          <a:p>
            <a:pPr>
              <a:buNone/>
            </a:pPr>
            <a:r>
              <a:rPr lang="en-US" dirty="0"/>
              <a:t>	</a:t>
            </a:r>
            <a:r>
              <a:rPr lang="en-US" dirty="0" smtClean="0"/>
              <a:t>-Definition of coma</a:t>
            </a:r>
          </a:p>
          <a:p>
            <a:pPr>
              <a:buNone/>
            </a:pPr>
            <a:r>
              <a:rPr lang="en-US" dirty="0"/>
              <a:t>	</a:t>
            </a:r>
            <a:r>
              <a:rPr lang="en-US" dirty="0" smtClean="0"/>
              <a:t>-Definition of terms</a:t>
            </a:r>
          </a:p>
          <a:p>
            <a:pPr>
              <a:buNone/>
            </a:pPr>
            <a:r>
              <a:rPr lang="en-US" dirty="0"/>
              <a:t>	</a:t>
            </a:r>
            <a:r>
              <a:rPr lang="en-US" dirty="0" smtClean="0"/>
              <a:t>-</a:t>
            </a:r>
            <a:r>
              <a:rPr lang="en-US" dirty="0" err="1" smtClean="0"/>
              <a:t>Pathophysiology</a:t>
            </a:r>
            <a:endParaRPr lang="en-US" dirty="0" smtClean="0"/>
          </a:p>
          <a:p>
            <a:pPr>
              <a:buNone/>
            </a:pPr>
            <a:r>
              <a:rPr lang="en-US" dirty="0"/>
              <a:t>	</a:t>
            </a:r>
            <a:r>
              <a:rPr lang="en-US" dirty="0" smtClean="0"/>
              <a:t>-Principles of critical management of coma</a:t>
            </a:r>
          </a:p>
          <a:p>
            <a:pPr>
              <a:buNone/>
            </a:pPr>
            <a:r>
              <a:rPr lang="en-US" dirty="0"/>
              <a:t>	</a:t>
            </a:r>
            <a:r>
              <a:rPr lang="en-US" dirty="0" smtClean="0"/>
              <a:t>-</a:t>
            </a:r>
            <a:r>
              <a:rPr lang="en-US" dirty="0" err="1" smtClean="0"/>
              <a:t>Assessement</a:t>
            </a:r>
            <a:endParaRPr lang="en-US" dirty="0" smtClean="0"/>
          </a:p>
          <a:p>
            <a:pPr>
              <a:buNone/>
            </a:pPr>
            <a:r>
              <a:rPr lang="en-US" dirty="0"/>
              <a:t>	</a:t>
            </a:r>
            <a:r>
              <a:rPr lang="en-US" dirty="0" smtClean="0"/>
              <a:t>-Diagnosis</a:t>
            </a:r>
          </a:p>
          <a:p>
            <a:pPr>
              <a:buNone/>
            </a:pPr>
            <a:r>
              <a:rPr lang="en-US" dirty="0"/>
              <a:t>	</a:t>
            </a:r>
            <a:r>
              <a:rPr lang="en-US" dirty="0" smtClean="0"/>
              <a:t>-Medical and Nursing management</a:t>
            </a:r>
          </a:p>
          <a:p>
            <a:pPr>
              <a:buNone/>
            </a:pPr>
            <a:r>
              <a:rPr lang="en-US" dirty="0" smtClean="0"/>
              <a:t>     -Complications</a:t>
            </a:r>
          </a:p>
          <a:p>
            <a:pPr>
              <a:buNone/>
            </a:pPr>
            <a:r>
              <a:rPr lang="en-US" dirty="0" smtClean="0"/>
              <a:t>4.Increased Intracranial pressure</a:t>
            </a:r>
          </a:p>
          <a:p>
            <a:pPr>
              <a:buNone/>
            </a:pPr>
            <a:r>
              <a:rPr lang="en-US" dirty="0" smtClean="0"/>
              <a:t>	-Definition of ICP</a:t>
            </a:r>
          </a:p>
          <a:p>
            <a:pPr>
              <a:buNone/>
            </a:pPr>
            <a:r>
              <a:rPr lang="en-US" dirty="0" smtClean="0"/>
              <a:t>	-Factors influencing ICP</a:t>
            </a:r>
          </a:p>
          <a:p>
            <a:pPr>
              <a:buNone/>
            </a:pPr>
            <a:r>
              <a:rPr lang="en-US" dirty="0" smtClean="0"/>
              <a:t>	-Causes of increased ICP</a:t>
            </a:r>
          </a:p>
          <a:p>
            <a:pPr>
              <a:buNone/>
            </a:pPr>
            <a:r>
              <a:rPr lang="en-US" dirty="0" smtClean="0"/>
              <a:t>	-Clinical manifestations and Nursing management</a:t>
            </a:r>
          </a:p>
          <a:p>
            <a:pPr>
              <a:buNone/>
            </a:pPr>
            <a:r>
              <a:rPr lang="en-US" dirty="0" smtClean="0"/>
              <a:t>	-Medical management</a:t>
            </a:r>
          </a:p>
          <a:p>
            <a:pPr>
              <a:buNone/>
            </a:pPr>
            <a:r>
              <a:rPr lang="en-US" dirty="0" smtClean="0"/>
              <a:t>	-</a:t>
            </a:r>
            <a:r>
              <a:rPr lang="en-US" dirty="0" err="1" smtClean="0"/>
              <a:t>Continous</a:t>
            </a:r>
            <a:r>
              <a:rPr lang="en-US" dirty="0" smtClean="0"/>
              <a:t> ICP monitoring</a:t>
            </a:r>
          </a:p>
          <a:p>
            <a:pPr>
              <a:buNone/>
            </a:pP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3</a:t>
            </a:fld>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CEREBRAL CIRCULATION</a:t>
            </a:r>
            <a:endParaRPr lang="en-US" dirty="0"/>
          </a:p>
        </p:txBody>
      </p:sp>
      <p:sp>
        <p:nvSpPr>
          <p:cNvPr id="3" name="Content Placeholder 2"/>
          <p:cNvSpPr>
            <a:spLocks noGrp="1"/>
          </p:cNvSpPr>
          <p:nvPr>
            <p:ph idx="1"/>
          </p:nvPr>
        </p:nvSpPr>
        <p:spPr>
          <a:xfrm>
            <a:off x="0" y="838200"/>
            <a:ext cx="9144000" cy="6019800"/>
          </a:xfrm>
        </p:spPr>
        <p:txBody>
          <a:bodyPr>
            <a:normAutofit lnSpcReduction="10000"/>
          </a:bodyPr>
          <a:lstStyle/>
          <a:p>
            <a:r>
              <a:rPr lang="en-US" dirty="0" smtClean="0"/>
              <a:t>The cerebral circulation receives approximately 15% of the cardiac output, or 750 </a:t>
            </a:r>
            <a:r>
              <a:rPr lang="en-US" dirty="0" err="1" smtClean="0"/>
              <a:t>mL</a:t>
            </a:r>
            <a:r>
              <a:rPr lang="en-US" dirty="0" smtClean="0"/>
              <a:t> per minute. The brain does not store nutrients and has a high metabolic demand that requires the high blood flow.</a:t>
            </a:r>
          </a:p>
          <a:p>
            <a:pPr>
              <a:buNone/>
            </a:pPr>
            <a:r>
              <a:rPr lang="en-US" sz="3800" b="1" dirty="0"/>
              <a:t>Arteries. </a:t>
            </a:r>
          </a:p>
          <a:p>
            <a:r>
              <a:rPr lang="en-US" b="1" dirty="0" smtClean="0"/>
              <a:t>Two internal carotid arteries and two vertebral arteries </a:t>
            </a:r>
            <a:r>
              <a:rPr lang="en-US" dirty="0" smtClean="0"/>
              <a:t>and their extensive system of branches provide the blood supply to the brain. The internal carotids arise from the bifurcation of the common carotid and supply much of the anterior circulation of the brain</a:t>
            </a: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30</a:t>
            </a:fld>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ANATOMY OF THE SPINAL CORD</a:t>
            </a:r>
            <a:endParaRPr lang="en-US" dirty="0"/>
          </a:p>
        </p:txBody>
      </p:sp>
      <p:sp>
        <p:nvSpPr>
          <p:cNvPr id="3" name="Content Placeholder 2"/>
          <p:cNvSpPr>
            <a:spLocks noGrp="1"/>
          </p:cNvSpPr>
          <p:nvPr>
            <p:ph idx="1"/>
          </p:nvPr>
        </p:nvSpPr>
        <p:spPr>
          <a:xfrm>
            <a:off x="0" y="914400"/>
            <a:ext cx="9144000" cy="5943600"/>
          </a:xfrm>
        </p:spPr>
        <p:txBody>
          <a:bodyPr>
            <a:normAutofit/>
          </a:bodyPr>
          <a:lstStyle/>
          <a:p>
            <a:r>
              <a:rPr lang="en-US" dirty="0" smtClean="0"/>
              <a:t>The spinal cord and medulla form a continuous structure extending from the cerebral hemispheres and serving as the connection between the brain and the periphery. </a:t>
            </a:r>
          </a:p>
          <a:p>
            <a:r>
              <a:rPr lang="en-US" dirty="0" smtClean="0"/>
              <a:t>Approximately 45 cm (18 in) long and about the thickness of a finger, it extends from the foramen magnum at the base of the skull to the lower border of the first lumbar vertebra, where it tapers to a fibrous band called the </a:t>
            </a:r>
            <a:r>
              <a:rPr lang="en-US" dirty="0" err="1" smtClean="0"/>
              <a:t>conus</a:t>
            </a:r>
            <a:r>
              <a:rPr lang="en-US" dirty="0" smtClean="0"/>
              <a:t> </a:t>
            </a:r>
            <a:r>
              <a:rPr lang="en-US" dirty="0" err="1" smtClean="0"/>
              <a:t>medullaris</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31</a:t>
            </a:fld>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VERTEBRAL COLUMN</a:t>
            </a:r>
            <a:endParaRPr lang="en-US" dirty="0"/>
          </a:p>
        </p:txBody>
      </p:sp>
      <p:sp>
        <p:nvSpPr>
          <p:cNvPr id="3" name="Content Placeholder 2"/>
          <p:cNvSpPr>
            <a:spLocks noGrp="1"/>
          </p:cNvSpPr>
          <p:nvPr>
            <p:ph idx="1"/>
          </p:nvPr>
        </p:nvSpPr>
        <p:spPr>
          <a:xfrm>
            <a:off x="0" y="838200"/>
            <a:ext cx="9144000" cy="6019800"/>
          </a:xfrm>
        </p:spPr>
        <p:txBody>
          <a:bodyPr>
            <a:normAutofit/>
          </a:bodyPr>
          <a:lstStyle/>
          <a:p>
            <a:pPr>
              <a:buNone/>
            </a:pPr>
            <a:r>
              <a:rPr lang="en-US" b="1" dirty="0" smtClean="0"/>
              <a:t>    </a:t>
            </a:r>
            <a:r>
              <a:rPr lang="en-US" dirty="0" smtClean="0"/>
              <a:t>The bones of the vertebral column surround and protect the spinal cord and normally consist of 7 cervical,12 thoracic, and 5 lumbar vertebrae, as well as the sacrum (a fused mass of 5 vertebrae), and terminate in the coccyx. </a:t>
            </a:r>
          </a:p>
          <a:p>
            <a:r>
              <a:rPr lang="en-US" dirty="0" smtClean="0"/>
              <a:t>Nerve roots exit from the vertebral column through the </a:t>
            </a:r>
            <a:r>
              <a:rPr lang="en-US" dirty="0" err="1" smtClean="0"/>
              <a:t>intervertebral</a:t>
            </a:r>
            <a:r>
              <a:rPr lang="en-US" dirty="0" smtClean="0"/>
              <a:t> foramina (openings).</a:t>
            </a: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32</a:t>
            </a:fld>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The Peripheral Nervous System</a:t>
            </a:r>
            <a:endParaRPr lang="en-US" dirty="0"/>
          </a:p>
        </p:txBody>
      </p:sp>
      <p:sp>
        <p:nvSpPr>
          <p:cNvPr id="3" name="Content Placeholder 2"/>
          <p:cNvSpPr>
            <a:spLocks noGrp="1"/>
          </p:cNvSpPr>
          <p:nvPr>
            <p:ph idx="1"/>
          </p:nvPr>
        </p:nvSpPr>
        <p:spPr>
          <a:xfrm>
            <a:off x="0" y="914400"/>
            <a:ext cx="9144000" cy="5943600"/>
          </a:xfrm>
        </p:spPr>
        <p:txBody>
          <a:bodyPr>
            <a:normAutofit lnSpcReduction="10000"/>
          </a:bodyPr>
          <a:lstStyle/>
          <a:p>
            <a:r>
              <a:rPr lang="en-US" dirty="0" smtClean="0"/>
              <a:t>The peripheral nervous system includes the cranial nerves, the spinal nerves, and the autonomic nervous system</a:t>
            </a:r>
          </a:p>
          <a:p>
            <a:r>
              <a:rPr lang="en-US" dirty="0" smtClean="0"/>
              <a:t>There are 12 pairs of cranial nerves that emerge from the lower surface of the brain and pass through the foramina in the skull.</a:t>
            </a:r>
          </a:p>
          <a:p>
            <a:r>
              <a:rPr lang="en-US" dirty="0" smtClean="0"/>
              <a:t>Three are entirely sensory (I, II, VIII), five are motor (III, IV, VI,XI, and XII), and four are mixed (V, VII, IX, and X) as they have both sensory and motor functions</a:t>
            </a:r>
          </a:p>
          <a:p>
            <a:r>
              <a:rPr lang="en-US" dirty="0" smtClean="0"/>
              <a:t>The cranial nerves are numbered in the order in which they arise from the brain.</a:t>
            </a:r>
          </a:p>
          <a:p>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33</a:t>
            </a:fld>
            <a:endParaRPr 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a:buNone/>
            </a:pPr>
            <a:r>
              <a:rPr lang="en-US" b="1" dirty="0" smtClean="0"/>
              <a:t>SPINAL NERVES</a:t>
            </a:r>
          </a:p>
          <a:p>
            <a:r>
              <a:rPr lang="en-US" dirty="0" smtClean="0"/>
              <a:t>The spinal cord is composed of 31 pairs of spinal nerves: 8 cervical,12 thoracic, 5 lumbar, 5 sacral, and 1 </a:t>
            </a:r>
            <a:r>
              <a:rPr lang="en-US" dirty="0" err="1" smtClean="0"/>
              <a:t>coccygeal</a:t>
            </a:r>
            <a:r>
              <a:rPr lang="en-US" dirty="0" smtClean="0"/>
              <a:t>. Each spinal nerve has a ventral root and a dorsal root</a:t>
            </a:r>
          </a:p>
          <a:p>
            <a:r>
              <a:rPr lang="en-US" dirty="0" smtClean="0"/>
              <a:t>The dorsal roots are sensory and transmit sensory impulses from specific areas of the body known as dermatomes to the dorsal ganglia.</a:t>
            </a:r>
          </a:p>
          <a:p>
            <a:r>
              <a:rPr lang="en-US" dirty="0" smtClean="0"/>
              <a:t>The sensory fiber may be somatic, carrying information about pain, temperature, touch, and position sense (</a:t>
            </a:r>
            <a:r>
              <a:rPr lang="en-US" dirty="0" err="1" smtClean="0"/>
              <a:t>proprioception</a:t>
            </a:r>
            <a:r>
              <a:rPr lang="en-US" dirty="0" smtClean="0"/>
              <a:t>) from the tendons, joints, and body surfaces; or visceral, carrying information from the internal organs.</a:t>
            </a:r>
          </a:p>
          <a:p>
            <a:endParaRPr lang="en-US" b="1"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34</a:t>
            </a:fld>
            <a:endParaRPr 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r>
              <a:rPr lang="en-US" dirty="0" smtClean="0"/>
              <a:t>The ventral roots are motor and transmit impulses from the spinal cord to the body. </a:t>
            </a:r>
          </a:p>
          <a:p>
            <a:r>
              <a:rPr lang="en-US" dirty="0" smtClean="0"/>
              <a:t>These fibers are also either somatic or visceral.</a:t>
            </a:r>
          </a:p>
          <a:p>
            <a:r>
              <a:rPr lang="en-US" dirty="0" smtClean="0"/>
              <a:t>The visceral fibers include autonomic fibers that control the cardiac muscles and glandular secretions</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35</a:t>
            </a:fld>
            <a:endParaRPr lang="en-U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AUTONOMIC NERVOUS SYSTEM</a:t>
            </a:r>
            <a:endParaRPr lang="en-US" dirty="0"/>
          </a:p>
        </p:txBody>
      </p:sp>
      <p:sp>
        <p:nvSpPr>
          <p:cNvPr id="3" name="Content Placeholder 2"/>
          <p:cNvSpPr>
            <a:spLocks noGrp="1"/>
          </p:cNvSpPr>
          <p:nvPr>
            <p:ph idx="1"/>
          </p:nvPr>
        </p:nvSpPr>
        <p:spPr>
          <a:xfrm>
            <a:off x="0" y="914400"/>
            <a:ext cx="9144000" cy="5943600"/>
          </a:xfrm>
        </p:spPr>
        <p:txBody>
          <a:bodyPr>
            <a:normAutofit fontScale="92500"/>
          </a:bodyPr>
          <a:lstStyle/>
          <a:p>
            <a:r>
              <a:rPr lang="en-US" dirty="0" smtClean="0"/>
              <a:t>The autonomic nervous system regulates the activities of internal organs such as the heart, lungs, blood vessels, digestive </a:t>
            </a:r>
            <a:r>
              <a:rPr lang="en-US" dirty="0" err="1" smtClean="0"/>
              <a:t>organs,and</a:t>
            </a:r>
            <a:r>
              <a:rPr lang="en-US" dirty="0" smtClean="0"/>
              <a:t> glands.</a:t>
            </a:r>
          </a:p>
          <a:p>
            <a:r>
              <a:rPr lang="en-US" dirty="0" smtClean="0"/>
              <a:t> Maintenance and restoration of internal homeostasis</a:t>
            </a:r>
          </a:p>
          <a:p>
            <a:pPr>
              <a:buNone/>
            </a:pPr>
            <a:r>
              <a:rPr lang="en-US" dirty="0" smtClean="0"/>
              <a:t>    is largely the responsibility of the autonomic nervous system.</a:t>
            </a:r>
          </a:p>
          <a:p>
            <a:r>
              <a:rPr lang="en-US" dirty="0" smtClean="0"/>
              <a:t>There are two major divisions: the </a:t>
            </a:r>
            <a:r>
              <a:rPr lang="en-US" b="1" dirty="0" smtClean="0"/>
              <a:t>sympathetic nervous system, </a:t>
            </a:r>
            <a:r>
              <a:rPr lang="en-US" dirty="0" smtClean="0"/>
              <a:t>with predominantly excitatory responses, most notably the “fight or flight” response, and the </a:t>
            </a:r>
            <a:r>
              <a:rPr lang="en-US" b="1" dirty="0" smtClean="0"/>
              <a:t>parasympathetic nervous system,</a:t>
            </a:r>
          </a:p>
          <a:p>
            <a:pPr>
              <a:buNone/>
            </a:pPr>
            <a:r>
              <a:rPr lang="en-US" dirty="0" smtClean="0"/>
              <a:t>    which controls mostly visceral functions.</a:t>
            </a: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36</a:t>
            </a:fld>
            <a:endParaRPr 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The Neurologic Examination</a:t>
            </a:r>
          </a:p>
        </p:txBody>
      </p:sp>
      <p:sp>
        <p:nvSpPr>
          <p:cNvPr id="7" name="Text Placeholder 6"/>
          <p:cNvSpPr>
            <a:spLocks noGrp="1"/>
          </p:cNvSpPr>
          <p:nvPr>
            <p:ph type="body"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37</a:t>
            </a:fld>
            <a:endParaRPr lang="en-US"/>
          </a:p>
        </p:txBody>
      </p:sp>
    </p:spTree>
    <p:extLst>
      <p:ext uri="{BB962C8B-B14F-4D97-AF65-F5344CB8AC3E}">
        <p14:creationId xmlns:p14="http://schemas.microsoft.com/office/powerpoint/2010/main" val="5969902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normAutofit/>
          </a:bodyPr>
          <a:lstStyle/>
          <a:p>
            <a:pPr>
              <a:buNone/>
            </a:pPr>
            <a:r>
              <a:rPr lang="en-US" b="1" dirty="0" smtClean="0"/>
              <a:t>HEALTH HISTORY</a:t>
            </a:r>
          </a:p>
          <a:p>
            <a:r>
              <a:rPr lang="en-US" dirty="0" smtClean="0"/>
              <a:t>An important aspect of the neurologic assessment is the history of the present illness. </a:t>
            </a:r>
          </a:p>
          <a:p>
            <a:r>
              <a:rPr lang="en-US" dirty="0" smtClean="0"/>
              <a:t>Observing overall appearance, mental status, posture, movement and affect. </a:t>
            </a:r>
          </a:p>
          <a:p>
            <a:r>
              <a:rPr lang="en-US" dirty="0" smtClean="0"/>
              <a:t>Details about the onset, character, severity, location, duration, and frequency of symptoms and signs; associated complaints; precipitating, aggravating, and relieving factors; progression, remission, and exacerbation; and the presence or absence of similar symptoms among family members</a:t>
            </a:r>
          </a:p>
          <a:p>
            <a:endParaRPr lang="en-US" dirty="0" smtClean="0"/>
          </a:p>
          <a:p>
            <a:pPr>
              <a:buNone/>
            </a:pPr>
            <a:endParaRPr lang="en-US" dirty="0" smtClean="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38</a:t>
            </a:fld>
            <a:endParaRPr lang="en-US"/>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a:buNone/>
            </a:pPr>
            <a:r>
              <a:rPr lang="en-US" sz="3600" dirty="0"/>
              <a:t> </a:t>
            </a:r>
          </a:p>
          <a:p>
            <a:r>
              <a:rPr lang="en-US" sz="3600" dirty="0"/>
              <a:t>Enquire about any family history of genetic diseases</a:t>
            </a:r>
          </a:p>
          <a:p>
            <a:r>
              <a:rPr lang="en-US" sz="3600" dirty="0"/>
              <a:t>Included in the health history is a review of the medical history, including a system-by-system evaluation. </a:t>
            </a:r>
          </a:p>
          <a:p>
            <a:r>
              <a:rPr lang="en-US" sz="3600" dirty="0"/>
              <a:t>Enquire about any history of trauma or falls that may have involved the head or spinal cord. </a:t>
            </a:r>
          </a:p>
          <a:p>
            <a:r>
              <a:rPr lang="en-US" sz="3600" dirty="0"/>
              <a:t>Questions regarding the use of alcohol, medications, and recreational drugs are also asked</a:t>
            </a:r>
            <a:r>
              <a:rPr lang="en-US" dirty="0" smtClean="0"/>
              <a:t>.</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39</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705600"/>
          </a:xfrm>
        </p:spPr>
        <p:txBody>
          <a:bodyPr>
            <a:normAutofit fontScale="85000" lnSpcReduction="20000"/>
          </a:bodyPr>
          <a:lstStyle/>
          <a:p>
            <a:pPr>
              <a:buNone/>
            </a:pPr>
            <a:r>
              <a:rPr lang="en-US" dirty="0" smtClean="0"/>
              <a:t>5. Intracranial Surgery (Craniotomy)</a:t>
            </a:r>
          </a:p>
          <a:p>
            <a:pPr>
              <a:buNone/>
            </a:pPr>
            <a:r>
              <a:rPr lang="en-US" dirty="0"/>
              <a:t>	</a:t>
            </a:r>
            <a:r>
              <a:rPr lang="en-US" dirty="0" smtClean="0"/>
              <a:t>-Definitions</a:t>
            </a:r>
          </a:p>
          <a:p>
            <a:pPr>
              <a:buNone/>
            </a:pPr>
            <a:r>
              <a:rPr lang="en-US" dirty="0"/>
              <a:t>	</a:t>
            </a:r>
            <a:r>
              <a:rPr lang="en-US" dirty="0" smtClean="0"/>
              <a:t>-Indications of surgical approaches</a:t>
            </a:r>
          </a:p>
          <a:p>
            <a:pPr>
              <a:buNone/>
            </a:pPr>
            <a:r>
              <a:rPr lang="en-US" dirty="0" smtClean="0"/>
              <a:t>	-Types of craniotomy</a:t>
            </a:r>
          </a:p>
          <a:p>
            <a:pPr>
              <a:buNone/>
            </a:pPr>
            <a:r>
              <a:rPr lang="en-US" dirty="0"/>
              <a:t>	</a:t>
            </a:r>
            <a:r>
              <a:rPr lang="en-US" dirty="0" smtClean="0"/>
              <a:t>-Pre operative Nursing management</a:t>
            </a:r>
          </a:p>
          <a:p>
            <a:pPr>
              <a:buNone/>
            </a:pPr>
            <a:r>
              <a:rPr lang="en-US" dirty="0"/>
              <a:t>	</a:t>
            </a:r>
            <a:r>
              <a:rPr lang="en-US" dirty="0" smtClean="0"/>
              <a:t>-Post operative Nursing management</a:t>
            </a:r>
          </a:p>
          <a:p>
            <a:pPr>
              <a:buNone/>
            </a:pPr>
            <a:r>
              <a:rPr lang="en-US" dirty="0"/>
              <a:t>	</a:t>
            </a:r>
            <a:r>
              <a:rPr lang="en-US" dirty="0" smtClean="0"/>
              <a:t>-Potential complications</a:t>
            </a:r>
          </a:p>
          <a:p>
            <a:pPr>
              <a:buNone/>
            </a:pPr>
            <a:r>
              <a:rPr lang="en-US" dirty="0"/>
              <a:t>	</a:t>
            </a:r>
            <a:r>
              <a:rPr lang="en-US" dirty="0" smtClean="0"/>
              <a:t>-Nursing process</a:t>
            </a:r>
          </a:p>
          <a:p>
            <a:pPr>
              <a:buNone/>
            </a:pPr>
            <a:r>
              <a:rPr lang="en-US" dirty="0" smtClean="0"/>
              <a:t>6.Cranial Nerve Disorders</a:t>
            </a:r>
          </a:p>
          <a:p>
            <a:pPr>
              <a:buNone/>
            </a:pPr>
            <a:r>
              <a:rPr lang="en-US" dirty="0" smtClean="0"/>
              <a:t>	-Bells palsy</a:t>
            </a:r>
          </a:p>
          <a:p>
            <a:pPr>
              <a:buNone/>
            </a:pPr>
            <a:r>
              <a:rPr lang="en-US" dirty="0" smtClean="0"/>
              <a:t>	-Trigeminal </a:t>
            </a:r>
            <a:r>
              <a:rPr lang="en-US" dirty="0" err="1" smtClean="0"/>
              <a:t>Neurolagia</a:t>
            </a:r>
            <a:endParaRPr lang="en-US" dirty="0" smtClean="0"/>
          </a:p>
          <a:p>
            <a:pPr>
              <a:buNone/>
            </a:pPr>
            <a:r>
              <a:rPr lang="en-US" dirty="0" smtClean="0"/>
              <a:t>Definition,</a:t>
            </a:r>
          </a:p>
          <a:p>
            <a:pPr>
              <a:buNone/>
            </a:pPr>
            <a:r>
              <a:rPr lang="en-US" dirty="0" smtClean="0"/>
              <a:t>Risk factors,</a:t>
            </a:r>
          </a:p>
          <a:p>
            <a:pPr>
              <a:buNone/>
            </a:pPr>
            <a:r>
              <a:rPr lang="en-US" dirty="0" smtClean="0"/>
              <a:t>Etiology,</a:t>
            </a:r>
          </a:p>
          <a:p>
            <a:pPr>
              <a:buNone/>
            </a:pPr>
            <a:r>
              <a:rPr lang="en-US" dirty="0" err="1" smtClean="0"/>
              <a:t>Pathophsiology</a:t>
            </a:r>
            <a:r>
              <a:rPr lang="en-US" dirty="0" smtClean="0"/>
              <a:t>, Clinical manifestations,</a:t>
            </a:r>
          </a:p>
          <a:p>
            <a:pPr>
              <a:buNone/>
            </a:pPr>
            <a:r>
              <a:rPr lang="en-US" dirty="0" smtClean="0"/>
              <a:t>Management and patient education</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4</a:t>
            </a:fld>
            <a:endParaRPr 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CLINICAL MANIFESTATIONS</a:t>
            </a:r>
            <a:endParaRPr lang="en-US" dirty="0"/>
          </a:p>
        </p:txBody>
      </p:sp>
      <p:sp>
        <p:nvSpPr>
          <p:cNvPr id="3" name="Content Placeholder 2"/>
          <p:cNvSpPr>
            <a:spLocks noGrp="1"/>
          </p:cNvSpPr>
          <p:nvPr>
            <p:ph idx="1"/>
          </p:nvPr>
        </p:nvSpPr>
        <p:spPr>
          <a:xfrm>
            <a:off x="0" y="914400"/>
            <a:ext cx="9144000" cy="5943600"/>
          </a:xfrm>
        </p:spPr>
        <p:txBody>
          <a:bodyPr>
            <a:normAutofit/>
          </a:bodyPr>
          <a:lstStyle/>
          <a:p>
            <a:pPr>
              <a:buNone/>
            </a:pPr>
            <a:r>
              <a:rPr lang="en-US" dirty="0" smtClean="0"/>
              <a:t>Assess for:</a:t>
            </a:r>
          </a:p>
          <a:p>
            <a:r>
              <a:rPr lang="en-US" b="1" dirty="0" smtClean="0"/>
              <a:t>Pain</a:t>
            </a:r>
          </a:p>
          <a:p>
            <a:r>
              <a:rPr lang="en-US" b="1" dirty="0" smtClean="0"/>
              <a:t>Abnormal Sensation. </a:t>
            </a:r>
            <a:r>
              <a:rPr lang="en-US" b="1" dirty="0" err="1" smtClean="0"/>
              <a:t>eg</a:t>
            </a:r>
            <a:r>
              <a:rPr lang="en-US" b="1" dirty="0" smtClean="0"/>
              <a:t>. </a:t>
            </a:r>
            <a:r>
              <a:rPr lang="en-US" dirty="0" smtClean="0"/>
              <a:t>Numbness, abnormal sensation, or loss of sensation.</a:t>
            </a:r>
          </a:p>
          <a:p>
            <a:pPr>
              <a:buNone/>
            </a:pPr>
            <a:r>
              <a:rPr lang="en-US" b="1" dirty="0" smtClean="0"/>
              <a:t>Seizures</a:t>
            </a:r>
          </a:p>
          <a:p>
            <a:r>
              <a:rPr lang="en-US" dirty="0" smtClean="0"/>
              <a:t>Seizures are the result of abnormal paroxysmal(</a:t>
            </a:r>
            <a:r>
              <a:rPr lang="en-US" sz="2400" dirty="0"/>
              <a:t>sudden attack</a:t>
            </a:r>
            <a:r>
              <a:rPr lang="en-US" dirty="0" smtClean="0"/>
              <a:t>)  discharges in the cerebral cortex, which then manifest as an alteration in sensation, behavior, movement, perception, or consciousness.</a:t>
            </a: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40</a:t>
            </a:fld>
            <a:endParaRPr lang="en-US"/>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sz="3600" b="1" dirty="0"/>
              <a:t>Dizziness</a:t>
            </a:r>
          </a:p>
          <a:p>
            <a:r>
              <a:rPr lang="en-US" sz="3600" dirty="0"/>
              <a:t>Dizziness is an abnormal sensation of imbalance or movement.</a:t>
            </a:r>
          </a:p>
          <a:p>
            <a:r>
              <a:rPr lang="en-US" sz="3600" dirty="0"/>
              <a:t> It is fairly common in the elderly and one of the most common complaints encountered by health professionals.</a:t>
            </a:r>
          </a:p>
          <a:p>
            <a:r>
              <a:rPr lang="en-US" sz="3600" i="1" dirty="0"/>
              <a:t>Vertigo, </a:t>
            </a:r>
            <a:r>
              <a:rPr lang="en-US" sz="3600" dirty="0"/>
              <a:t>a specific form of dizziness, is defined as a sensation that is usually a manifestation of vestibular dysfunction</a:t>
            </a:r>
            <a:r>
              <a:rPr lang="en-US" dirty="0" smtClean="0"/>
              <a:t>.</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41</a:t>
            </a:fld>
            <a:endParaRPr lang="en-US"/>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a:buNone/>
            </a:pPr>
            <a:r>
              <a:rPr lang="en-US" sz="3600" b="1" dirty="0"/>
              <a:t>Visual Disturbances</a:t>
            </a:r>
          </a:p>
          <a:p>
            <a:r>
              <a:rPr lang="en-US" sz="3600" dirty="0"/>
              <a:t> Lesions of the eye itself (</a:t>
            </a:r>
            <a:r>
              <a:rPr lang="en-US" sz="3600" dirty="0" err="1"/>
              <a:t>eg</a:t>
            </a:r>
            <a:r>
              <a:rPr lang="en-US" sz="3600" dirty="0"/>
              <a:t>, cataract), lesions along the pathway (</a:t>
            </a:r>
            <a:r>
              <a:rPr lang="en-US" sz="3600" dirty="0" err="1"/>
              <a:t>eg,tumor</a:t>
            </a:r>
            <a:r>
              <a:rPr lang="en-US" sz="3600" dirty="0"/>
              <a:t>), or lesions in the visual cortex (from stroke) interfere with normal visual acuity. </a:t>
            </a:r>
          </a:p>
          <a:p>
            <a:r>
              <a:rPr lang="en-US" sz="3600" dirty="0"/>
              <a:t>Abnormalities of eye movement (as in the </a:t>
            </a:r>
            <a:r>
              <a:rPr lang="en-US" sz="3600" dirty="0" err="1"/>
              <a:t>nystagmus</a:t>
            </a:r>
            <a:r>
              <a:rPr lang="en-US" sz="3600" dirty="0"/>
              <a:t>(</a:t>
            </a:r>
            <a:r>
              <a:rPr lang="en-US" sz="2800" dirty="0"/>
              <a:t>dancing eye</a:t>
            </a:r>
            <a:r>
              <a:rPr lang="en-US" sz="3600" dirty="0"/>
              <a:t>) associated with multiple sclerosis) can also compromise vision by causing </a:t>
            </a:r>
            <a:r>
              <a:rPr lang="en-US" sz="3600" dirty="0" err="1"/>
              <a:t>diplopia</a:t>
            </a:r>
            <a:r>
              <a:rPr lang="en-US" sz="3600" dirty="0"/>
              <a:t> or double vision.</a:t>
            </a:r>
          </a:p>
          <a:p>
            <a:pPr>
              <a:buNone/>
            </a:pPr>
            <a:r>
              <a:rPr lang="en-US" sz="3600" b="1" dirty="0"/>
              <a:t>Weakness</a:t>
            </a:r>
          </a:p>
          <a:p>
            <a:r>
              <a:rPr lang="en-US" sz="3600" dirty="0"/>
              <a:t>Weakness, specifically muscle weakness, is a common manifestation of neurologic disease</a:t>
            </a:r>
          </a:p>
          <a:p>
            <a:endParaRPr lang="en-US" sz="3600" b="1"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42</a:t>
            </a:fld>
            <a:endParaRPr lang="en-US"/>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PHYSICAL EXAMINATION</a:t>
            </a:r>
            <a:endParaRPr lang="en-US" dirty="0"/>
          </a:p>
        </p:txBody>
      </p:sp>
      <p:sp>
        <p:nvSpPr>
          <p:cNvPr id="3" name="Content Placeholder 2"/>
          <p:cNvSpPr>
            <a:spLocks noGrp="1"/>
          </p:cNvSpPr>
          <p:nvPr>
            <p:ph idx="1"/>
          </p:nvPr>
        </p:nvSpPr>
        <p:spPr>
          <a:xfrm>
            <a:off x="0" y="1371600"/>
            <a:ext cx="9144000" cy="5486400"/>
          </a:xfrm>
        </p:spPr>
        <p:txBody>
          <a:bodyPr>
            <a:normAutofit/>
          </a:bodyPr>
          <a:lstStyle/>
          <a:p>
            <a:r>
              <a:rPr lang="en-US" sz="3600" b="1" dirty="0"/>
              <a:t>A neurologic assessment </a:t>
            </a:r>
            <a:r>
              <a:rPr lang="en-US" sz="3600" dirty="0"/>
              <a:t>is divided into five components:</a:t>
            </a:r>
          </a:p>
          <a:p>
            <a:r>
              <a:rPr lang="en-US" sz="3600" dirty="0"/>
              <a:t>Cerebral function, </a:t>
            </a:r>
          </a:p>
          <a:p>
            <a:r>
              <a:rPr lang="en-US" sz="3600" dirty="0"/>
              <a:t>Cranial nerves, </a:t>
            </a:r>
          </a:p>
          <a:p>
            <a:r>
              <a:rPr lang="en-US" sz="3600" dirty="0"/>
              <a:t>Motor system, </a:t>
            </a:r>
          </a:p>
          <a:p>
            <a:r>
              <a:rPr lang="en-US" sz="3600" dirty="0"/>
              <a:t>Sensory system, and </a:t>
            </a:r>
          </a:p>
          <a:p>
            <a:r>
              <a:rPr lang="en-US" sz="3600" dirty="0"/>
              <a:t>Reflexes</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43</a:t>
            </a:fld>
            <a:endParaRPr 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Assessing Cerebral Function</a:t>
            </a:r>
            <a:endParaRPr lang="en-US" dirty="0"/>
          </a:p>
        </p:txBody>
      </p:sp>
      <p:sp>
        <p:nvSpPr>
          <p:cNvPr id="3" name="Content Placeholder 2"/>
          <p:cNvSpPr>
            <a:spLocks noGrp="1"/>
          </p:cNvSpPr>
          <p:nvPr>
            <p:ph idx="1"/>
          </p:nvPr>
        </p:nvSpPr>
        <p:spPr>
          <a:xfrm>
            <a:off x="0" y="990600"/>
            <a:ext cx="9144000" cy="5867400"/>
          </a:xfrm>
        </p:spPr>
        <p:txBody>
          <a:bodyPr/>
          <a:lstStyle/>
          <a:p>
            <a:r>
              <a:rPr lang="en-US" sz="3600" dirty="0"/>
              <a:t>Cerebral abnormalities may cause disturbances in mental status, intellectual functioning, and thought content and in patterns of emotional behavior. </a:t>
            </a:r>
          </a:p>
          <a:p>
            <a:r>
              <a:rPr lang="en-US" sz="3600" dirty="0"/>
              <a:t>There may also be alterations in perception, motor and language abilities, as well as lifestyle</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44</a:t>
            </a:fld>
            <a:endParaRPr lang="en-US"/>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sz="3600" dirty="0"/>
              <a:t>1. MENTAL STATUS</a:t>
            </a:r>
          </a:p>
          <a:p>
            <a:r>
              <a:rPr lang="en-US" sz="3600" dirty="0"/>
              <a:t>An assessment of mental status begins by observing the patient’s appearance and behavior, noting dress, grooming, and personal hygiene. </a:t>
            </a:r>
          </a:p>
          <a:p>
            <a:r>
              <a:rPr lang="en-US" sz="3600" dirty="0"/>
              <a:t>Posture, gestures, movements, facial expressions, and motor activity often provide important information about the patient.</a:t>
            </a:r>
          </a:p>
          <a:p>
            <a:r>
              <a:rPr lang="en-US" sz="3600" dirty="0"/>
              <a:t>The patient’s manner of speech and level of consciousness are also assessed. Is the patient’s speech clear and coherent? </a:t>
            </a:r>
          </a:p>
          <a:p>
            <a:r>
              <a:rPr lang="en-US" sz="3600" dirty="0"/>
              <a:t>Is the patient alert and responsive, or drowsy and </a:t>
            </a:r>
            <a:r>
              <a:rPr lang="en-US" sz="3600" dirty="0" err="1"/>
              <a:t>stuporous</a:t>
            </a:r>
            <a:r>
              <a:rPr lang="en-US" sz="3600" dirty="0"/>
              <a:t>?</a:t>
            </a:r>
          </a:p>
          <a:p>
            <a:endParaRPr lang="en-US" sz="3600" dirty="0"/>
          </a:p>
          <a:p>
            <a:pPr>
              <a:buNone/>
            </a:pPr>
            <a:endParaRPr lang="en-US" sz="3600"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45</a:t>
            </a:fld>
            <a:endParaRPr lang="en-US"/>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629400"/>
          </a:xfrm>
        </p:spPr>
        <p:txBody>
          <a:bodyPr>
            <a:normAutofit/>
          </a:bodyPr>
          <a:lstStyle/>
          <a:p>
            <a:pPr>
              <a:buNone/>
            </a:pPr>
            <a:r>
              <a:rPr lang="en-US" sz="3600" dirty="0"/>
              <a:t>    Assessing orientation to time, place, and person assists in evaluating mental status.</a:t>
            </a:r>
          </a:p>
          <a:p>
            <a:pPr>
              <a:buNone/>
            </a:pPr>
            <a:r>
              <a:rPr lang="en-US" sz="3600" dirty="0"/>
              <a:t>INTELLECTUAL FUNCTION</a:t>
            </a:r>
          </a:p>
          <a:p>
            <a:r>
              <a:rPr lang="en-US" sz="3600" dirty="0"/>
              <a:t>A person with an average IQ can subtract seven digits without faltering from 1oo and can recite five digits backward from 100.</a:t>
            </a:r>
          </a:p>
          <a:p>
            <a:pPr>
              <a:buNone/>
            </a:pPr>
            <a:r>
              <a:rPr lang="en-US" sz="3600" dirty="0"/>
              <a:t>THOUGHT CONTENT</a:t>
            </a:r>
          </a:p>
          <a:p>
            <a:r>
              <a:rPr lang="en-US" sz="3600" dirty="0"/>
              <a:t>During the interview, it is important to assess the patient’s thought content. Are the patient’s thoughts spontaneous, natural, clear, relevant, and coherent? </a:t>
            </a:r>
          </a:p>
          <a:p>
            <a:pPr>
              <a:buNone/>
            </a:pPr>
            <a:endParaRPr lang="en-US" sz="3600"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46</a:t>
            </a:fld>
            <a:endParaRPr lang="en-US"/>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477000"/>
          </a:xfrm>
        </p:spPr>
        <p:txBody>
          <a:bodyPr/>
          <a:lstStyle/>
          <a:p>
            <a:r>
              <a:rPr lang="en-US" sz="3600" dirty="0"/>
              <a:t>Does the patient have any fixed ideas or illusions.</a:t>
            </a:r>
          </a:p>
          <a:p>
            <a:pPr>
              <a:buNone/>
            </a:pPr>
            <a:r>
              <a:rPr lang="en-US" sz="3600" dirty="0"/>
              <a:t>EMOTIONAL STATUS</a:t>
            </a:r>
          </a:p>
          <a:p>
            <a:r>
              <a:rPr lang="en-US" sz="3600" dirty="0"/>
              <a:t> Is the patient’s affect (external manifestation of mood) natural and even, or irritable and angry, anxious, apathetic or flat, or euphoric.</a:t>
            </a:r>
          </a:p>
          <a:p>
            <a:r>
              <a:rPr lang="en-US" sz="3600" dirty="0"/>
              <a:t>Does his or her mood fluctuate normally, or does the patient unpredictably swing from joy to sadness</a:t>
            </a:r>
          </a:p>
          <a:p>
            <a:pPr>
              <a:buNone/>
            </a:pPr>
            <a:endParaRPr lang="en-US" sz="3600" dirty="0"/>
          </a:p>
          <a:p>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47</a:t>
            </a:fld>
            <a:endParaRPr lang="en-US"/>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a:buNone/>
            </a:pPr>
            <a:r>
              <a:rPr lang="en-US" dirty="0" smtClean="0"/>
              <a:t>PERCEPTION</a:t>
            </a:r>
          </a:p>
          <a:p>
            <a:r>
              <a:rPr lang="en-US" dirty="0" smtClean="0"/>
              <a:t>The examiner may now consider more specific areas of higher cortical function. </a:t>
            </a:r>
            <a:r>
              <a:rPr lang="en-US" b="1" dirty="0" err="1" smtClean="0"/>
              <a:t>Agnosia</a:t>
            </a:r>
            <a:r>
              <a:rPr lang="en-US" b="1" dirty="0" smtClean="0"/>
              <a:t> </a:t>
            </a:r>
            <a:r>
              <a:rPr lang="en-US" dirty="0" smtClean="0"/>
              <a:t>is the inability to interpret or recognize objects seen through the special senses. </a:t>
            </a:r>
          </a:p>
          <a:p>
            <a:r>
              <a:rPr lang="en-US" dirty="0" smtClean="0"/>
              <a:t>The patient may see a pencil but not know what it is called or what to do with it. </a:t>
            </a:r>
          </a:p>
          <a:p>
            <a:r>
              <a:rPr lang="en-US" dirty="0" smtClean="0"/>
              <a:t>The patient may even be able to describe it but not to interpret its function</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48</a:t>
            </a:fld>
            <a:endParaRPr lang="en-U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2"/>
            <a:ext cx="8686800" cy="5897563"/>
          </a:xfrm>
        </p:spPr>
        <p:txBody>
          <a:bodyPr>
            <a:normAutofit/>
          </a:bodyPr>
          <a:lstStyle/>
          <a:p>
            <a:r>
              <a:rPr lang="en-US" b="1" dirty="0" smtClean="0"/>
              <a:t>Type of </a:t>
            </a:r>
            <a:r>
              <a:rPr lang="en-US" b="1" dirty="0" err="1" smtClean="0"/>
              <a:t>Agnosia</a:t>
            </a:r>
            <a:r>
              <a:rPr lang="en-US" b="1" dirty="0" smtClean="0"/>
              <a:t> 		Affected Cerebral Area</a:t>
            </a:r>
          </a:p>
          <a:p>
            <a:r>
              <a:rPr lang="en-US" dirty="0" smtClean="0"/>
              <a:t>Visual 					Occipital lobe</a:t>
            </a:r>
          </a:p>
          <a:p>
            <a:r>
              <a:rPr lang="en-US" dirty="0" smtClean="0"/>
              <a:t>Auditory 				Temporal lobe </a:t>
            </a:r>
          </a:p>
          <a:p>
            <a:r>
              <a:rPr lang="en-US" dirty="0" smtClean="0"/>
              <a:t>Tactile 					Parietal lobe</a:t>
            </a:r>
          </a:p>
          <a:p>
            <a:r>
              <a:rPr lang="en-US" dirty="0" smtClean="0"/>
              <a:t>Body parts and relationships 	Parietal lobe</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49</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858000"/>
          </a:xfrm>
        </p:spPr>
        <p:txBody>
          <a:bodyPr>
            <a:normAutofit lnSpcReduction="10000"/>
          </a:bodyPr>
          <a:lstStyle/>
          <a:p>
            <a:pPr>
              <a:buNone/>
            </a:pPr>
            <a:r>
              <a:rPr lang="en-US" dirty="0" smtClean="0"/>
              <a:t>7.Cerebrovascular Disorders</a:t>
            </a:r>
          </a:p>
          <a:p>
            <a:pPr>
              <a:buNone/>
            </a:pPr>
            <a:r>
              <a:rPr lang="en-US" dirty="0"/>
              <a:t>	</a:t>
            </a:r>
            <a:r>
              <a:rPr lang="en-US" dirty="0" smtClean="0"/>
              <a:t>-</a:t>
            </a:r>
            <a:r>
              <a:rPr lang="en-US" dirty="0" err="1" smtClean="0"/>
              <a:t>Cerebro</a:t>
            </a:r>
            <a:r>
              <a:rPr lang="en-US" dirty="0" smtClean="0"/>
              <a:t> vascular insufficiency</a:t>
            </a:r>
          </a:p>
          <a:p>
            <a:pPr>
              <a:buNone/>
            </a:pPr>
            <a:r>
              <a:rPr lang="en-US" dirty="0"/>
              <a:t>	</a:t>
            </a:r>
            <a:r>
              <a:rPr lang="en-US" dirty="0" smtClean="0"/>
              <a:t>-CVA</a:t>
            </a:r>
          </a:p>
          <a:p>
            <a:pPr>
              <a:buNone/>
            </a:pPr>
            <a:r>
              <a:rPr lang="en-US" dirty="0"/>
              <a:t>	</a:t>
            </a:r>
            <a:r>
              <a:rPr lang="en-US" dirty="0" smtClean="0"/>
              <a:t>-Rupture of intracranial aneurysm</a:t>
            </a:r>
          </a:p>
          <a:p>
            <a:pPr>
              <a:buNone/>
            </a:pPr>
            <a:r>
              <a:rPr lang="en-US" dirty="0" smtClean="0"/>
              <a:t>8.Infections of the NS</a:t>
            </a:r>
          </a:p>
          <a:p>
            <a:pPr>
              <a:buNone/>
            </a:pPr>
            <a:r>
              <a:rPr lang="en-US" dirty="0"/>
              <a:t>	</a:t>
            </a:r>
            <a:r>
              <a:rPr lang="en-US" dirty="0" smtClean="0"/>
              <a:t>- Meningitis</a:t>
            </a:r>
          </a:p>
          <a:p>
            <a:pPr>
              <a:buNone/>
            </a:pPr>
            <a:r>
              <a:rPr lang="en-US" dirty="0"/>
              <a:t>	</a:t>
            </a:r>
            <a:r>
              <a:rPr lang="en-US" dirty="0" smtClean="0"/>
              <a:t>- Encephalitis</a:t>
            </a:r>
          </a:p>
          <a:p>
            <a:pPr>
              <a:buNone/>
            </a:pPr>
            <a:r>
              <a:rPr lang="en-US" dirty="0"/>
              <a:t>	</a:t>
            </a:r>
            <a:r>
              <a:rPr lang="en-US" dirty="0" smtClean="0"/>
              <a:t>-Brain abscess</a:t>
            </a:r>
          </a:p>
          <a:p>
            <a:pPr>
              <a:buNone/>
            </a:pPr>
            <a:r>
              <a:rPr lang="en-US" dirty="0" smtClean="0"/>
              <a:t>9.Autoimmune Diseases</a:t>
            </a:r>
          </a:p>
          <a:p>
            <a:pPr>
              <a:buNone/>
            </a:pPr>
            <a:r>
              <a:rPr lang="en-US" dirty="0" smtClean="0"/>
              <a:t>		-Multiple sclerosis</a:t>
            </a:r>
          </a:p>
          <a:p>
            <a:pPr>
              <a:buNone/>
            </a:pPr>
            <a:r>
              <a:rPr lang="en-US" dirty="0" smtClean="0"/>
              <a:t>		-Myasthenia Gravis</a:t>
            </a:r>
          </a:p>
          <a:p>
            <a:pPr>
              <a:buNone/>
            </a:pPr>
            <a:r>
              <a:rPr lang="en-US" dirty="0" smtClean="0"/>
              <a:t>		-</a:t>
            </a:r>
            <a:r>
              <a:rPr lang="en-US" dirty="0" err="1" smtClean="0"/>
              <a:t>Gullian</a:t>
            </a:r>
            <a:r>
              <a:rPr lang="en-US" dirty="0" smtClean="0"/>
              <a:t> </a:t>
            </a:r>
            <a:r>
              <a:rPr lang="en-US" dirty="0" err="1" smtClean="0"/>
              <a:t>barre</a:t>
            </a:r>
            <a:r>
              <a:rPr lang="en-US" dirty="0" smtClean="0"/>
              <a:t> syndrome</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5</a:t>
            </a:fld>
            <a:endParaRPr lang="en-US"/>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LANGUAGE ABILITY</a:t>
            </a:r>
            <a:br>
              <a:rPr lang="en-US" dirty="0" smtClean="0"/>
            </a:br>
            <a:endParaRPr lang="en-US" dirty="0"/>
          </a:p>
        </p:txBody>
      </p:sp>
      <p:sp>
        <p:nvSpPr>
          <p:cNvPr id="3" name="Content Placeholder 2"/>
          <p:cNvSpPr>
            <a:spLocks noGrp="1"/>
          </p:cNvSpPr>
          <p:nvPr>
            <p:ph idx="1"/>
          </p:nvPr>
        </p:nvSpPr>
        <p:spPr>
          <a:xfrm>
            <a:off x="0" y="762000"/>
            <a:ext cx="9144000" cy="6096000"/>
          </a:xfrm>
        </p:spPr>
        <p:txBody>
          <a:bodyPr>
            <a:normAutofit/>
          </a:bodyPr>
          <a:lstStyle/>
          <a:p>
            <a:r>
              <a:rPr lang="en-US" dirty="0" smtClean="0"/>
              <a:t>The person with normal neurologic function can understand and communicate in spoken and written language. </a:t>
            </a:r>
          </a:p>
          <a:p>
            <a:r>
              <a:rPr lang="en-US" dirty="0" smtClean="0"/>
              <a:t>Does the patient answer questions appropriately?</a:t>
            </a:r>
          </a:p>
          <a:p>
            <a:r>
              <a:rPr lang="en-US" dirty="0" smtClean="0"/>
              <a:t> Can he or she read a sentence from a newspaper and explain its meaning? Can the patient write his or her name or copy a simple figure that the examiner has drawn? </a:t>
            </a:r>
          </a:p>
          <a:p>
            <a:r>
              <a:rPr lang="en-US" dirty="0" smtClean="0"/>
              <a:t>A deficiency in language function is called </a:t>
            </a:r>
            <a:r>
              <a:rPr lang="en-US" b="1" dirty="0" smtClean="0"/>
              <a:t>aphasia.</a:t>
            </a:r>
            <a:endParaRPr lang="en-US" b="1"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50</a:t>
            </a:fld>
            <a:endParaRPr lang="en-US"/>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r>
              <a:rPr lang="en-US" b="1" dirty="0" smtClean="0"/>
              <a:t>Type of Aphasia 		Brain Area Involved</a:t>
            </a:r>
          </a:p>
          <a:p>
            <a:r>
              <a:rPr lang="en-US" dirty="0" smtClean="0"/>
              <a:t>Auditory-receptive 		Temporal lobe</a:t>
            </a:r>
          </a:p>
          <a:p>
            <a:r>
              <a:rPr lang="en-US" dirty="0" smtClean="0"/>
              <a:t>Visual-receptive 		Parietal-occipital area</a:t>
            </a:r>
          </a:p>
          <a:p>
            <a:r>
              <a:rPr lang="en-US" dirty="0" smtClean="0"/>
              <a:t>Expressive speaking 	 frontal areas</a:t>
            </a:r>
          </a:p>
          <a:p>
            <a:r>
              <a:rPr lang="en-US" dirty="0" smtClean="0"/>
              <a:t>Expressive writing 		Posterior frontal area</a:t>
            </a:r>
          </a:p>
          <a:p>
            <a:pPr>
              <a:buNone/>
            </a:pPr>
            <a:r>
              <a:rPr lang="en-US" dirty="0" smtClean="0"/>
              <a:t>IMPACT ON LIFESTYLE</a:t>
            </a:r>
          </a:p>
          <a:p>
            <a:r>
              <a:rPr lang="en-US" dirty="0" smtClean="0"/>
              <a:t>The nurse assesses the impact the neurologic impairment has on the patient’s lifestyle. </a:t>
            </a:r>
          </a:p>
          <a:p>
            <a:r>
              <a:rPr lang="en-US" dirty="0" smtClean="0"/>
              <a:t>Issues to consider include the limitations imposed on the patient by any deficit and the patient’s role in society, including family and community roles.</a:t>
            </a:r>
          </a:p>
          <a:p>
            <a:pPr>
              <a:buNone/>
            </a:pP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51</a:t>
            </a:fld>
            <a:endParaRPr lang="en-US"/>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Examining the Cranial Nerves</a:t>
            </a:r>
            <a:endParaRPr lang="en-US" dirty="0"/>
          </a:p>
        </p:txBody>
      </p:sp>
      <p:sp>
        <p:nvSpPr>
          <p:cNvPr id="3" name="Content Placeholder 2"/>
          <p:cNvSpPr>
            <a:spLocks noGrp="1"/>
          </p:cNvSpPr>
          <p:nvPr>
            <p:ph idx="1"/>
          </p:nvPr>
        </p:nvSpPr>
        <p:spPr>
          <a:xfrm>
            <a:off x="152400" y="990600"/>
            <a:ext cx="8991600" cy="5867400"/>
          </a:xfrm>
        </p:spPr>
        <p:txBody>
          <a:bodyPr>
            <a:normAutofit fontScale="70000" lnSpcReduction="20000"/>
          </a:bodyPr>
          <a:lstStyle/>
          <a:p>
            <a:pPr>
              <a:buNone/>
            </a:pPr>
            <a:r>
              <a:rPr lang="en-US" sz="3600" dirty="0"/>
              <a:t>I (olfactory):</a:t>
            </a:r>
          </a:p>
          <a:p>
            <a:r>
              <a:rPr lang="en-US" sz="3600" dirty="0"/>
              <a:t>With eyes closed, the patient identifies familiar odors (coffee, tobacco). Each nostril is tested separately</a:t>
            </a:r>
          </a:p>
          <a:p>
            <a:pPr>
              <a:buNone/>
            </a:pPr>
            <a:r>
              <a:rPr lang="en-US" sz="3600" dirty="0"/>
              <a:t>II (optic)	</a:t>
            </a:r>
          </a:p>
          <a:p>
            <a:r>
              <a:rPr lang="en-US" sz="3600" dirty="0" err="1"/>
              <a:t>Snellen</a:t>
            </a:r>
            <a:r>
              <a:rPr lang="en-US" sz="3600" dirty="0"/>
              <a:t> eye chart; visual fields; </a:t>
            </a:r>
            <a:r>
              <a:rPr lang="en-US" sz="3600" dirty="0" err="1"/>
              <a:t>ophthalmoscopic</a:t>
            </a:r>
            <a:r>
              <a:rPr lang="en-US" sz="3600" dirty="0"/>
              <a:t> examination</a:t>
            </a:r>
          </a:p>
          <a:p>
            <a:r>
              <a:rPr lang="en-US" sz="3600" b="1" dirty="0"/>
              <a:t>CN III </a:t>
            </a:r>
            <a:r>
              <a:rPr lang="en-US" sz="3600" b="1" dirty="0" err="1"/>
              <a:t>Oculomotor</a:t>
            </a:r>
            <a:r>
              <a:rPr lang="en-US" sz="3600" b="1" dirty="0"/>
              <a:t>:</a:t>
            </a:r>
          </a:p>
          <a:p>
            <a:r>
              <a:rPr lang="en-US" sz="3600" dirty="0"/>
              <a:t>􀂄 Eyelid and eyeball movement</a:t>
            </a:r>
          </a:p>
          <a:p>
            <a:r>
              <a:rPr lang="en-US" sz="3600" dirty="0"/>
              <a:t>􀂇 </a:t>
            </a:r>
            <a:r>
              <a:rPr lang="en-US" sz="3600" b="1" dirty="0"/>
              <a:t>CN IV </a:t>
            </a:r>
            <a:r>
              <a:rPr lang="en-US" sz="3600" b="1" dirty="0" err="1"/>
              <a:t>Trochlear</a:t>
            </a:r>
            <a:r>
              <a:rPr lang="en-US" sz="3600" b="1" dirty="0"/>
              <a:t>:</a:t>
            </a:r>
          </a:p>
          <a:p>
            <a:r>
              <a:rPr lang="en-US" sz="3600" dirty="0"/>
              <a:t>􀂄 Innervates superior oblique</a:t>
            </a:r>
          </a:p>
          <a:p>
            <a:r>
              <a:rPr lang="en-US" sz="3600" dirty="0"/>
              <a:t>􀂄 Turns eye downward and laterally</a:t>
            </a:r>
          </a:p>
          <a:p>
            <a:r>
              <a:rPr lang="en-US" sz="3600" dirty="0"/>
              <a:t>􀂇 </a:t>
            </a:r>
            <a:r>
              <a:rPr lang="en-US" sz="3600" b="1" dirty="0"/>
              <a:t>CN VI </a:t>
            </a:r>
            <a:r>
              <a:rPr lang="en-US" sz="3600" b="1" dirty="0" err="1"/>
              <a:t>Abducens</a:t>
            </a:r>
            <a:r>
              <a:rPr lang="en-US" sz="3600" b="1" dirty="0"/>
              <a:t>:</a:t>
            </a:r>
          </a:p>
          <a:p>
            <a:r>
              <a:rPr lang="en-US" sz="3600" dirty="0"/>
              <a:t>􀂄 Turns eye laterally</a:t>
            </a:r>
          </a:p>
          <a:p>
            <a:r>
              <a:rPr lang="en-US" sz="3600" dirty="0"/>
              <a:t>􀂇 Cranial Nerves III, IV and VI innervate the muscles</a:t>
            </a:r>
          </a:p>
          <a:p>
            <a:r>
              <a:rPr lang="en-US" sz="3600" dirty="0"/>
              <a:t>of eye movement and are tested as a unit.</a:t>
            </a:r>
          </a:p>
          <a:p>
            <a:pPr>
              <a:buNone/>
            </a:pPr>
            <a:r>
              <a:rPr lang="en-US" sz="3600" dirty="0"/>
              <a:t>     inspect eyelids for </a:t>
            </a:r>
            <a:r>
              <a:rPr lang="en-US" sz="3600" dirty="0" err="1"/>
              <a:t>ptosis</a:t>
            </a:r>
            <a:r>
              <a:rPr lang="en-US" sz="3600" dirty="0"/>
              <a:t>.(</a:t>
            </a:r>
            <a:r>
              <a:rPr lang="en-US" sz="2600" i="1" dirty="0"/>
              <a:t>drooping of the eyelids) also known as lazy eye</a:t>
            </a:r>
          </a:p>
          <a:p>
            <a:endParaRPr lang="en-US" sz="3600"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52</a:t>
            </a:fld>
            <a:endParaRPr lang="en-US"/>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r>
              <a:rPr lang="en-US" sz="3600" dirty="0"/>
              <a:t>V (trigeminal) </a:t>
            </a:r>
          </a:p>
          <a:p>
            <a:r>
              <a:rPr lang="en-US" sz="1900" b="1" dirty="0"/>
              <a:t>Functions:</a:t>
            </a:r>
          </a:p>
          <a:p>
            <a:r>
              <a:rPr lang="en-US" sz="1900" dirty="0"/>
              <a:t>􀂄 </a:t>
            </a:r>
            <a:r>
              <a:rPr lang="en-US" sz="1900" b="1" dirty="0"/>
              <a:t>Chewing</a:t>
            </a:r>
          </a:p>
          <a:p>
            <a:r>
              <a:rPr lang="en-US" sz="1900" dirty="0"/>
              <a:t>􀂄 </a:t>
            </a:r>
            <a:r>
              <a:rPr lang="en-US" sz="1900" b="1" dirty="0"/>
              <a:t>Face &amp; mouth touch &amp; pain</a:t>
            </a:r>
          </a:p>
          <a:p>
            <a:r>
              <a:rPr lang="en-US" sz="1900" dirty="0"/>
              <a:t>􀂇 </a:t>
            </a:r>
            <a:r>
              <a:rPr lang="en-US" sz="1900" b="1" dirty="0"/>
              <a:t>1. Facial sensation:</a:t>
            </a:r>
          </a:p>
          <a:p>
            <a:r>
              <a:rPr lang="en-US" sz="1900" dirty="0"/>
              <a:t>1) Use sterile sharp item on forehead, cheek and jaw.</a:t>
            </a:r>
          </a:p>
          <a:p>
            <a:r>
              <a:rPr lang="en-US" sz="1900" dirty="0"/>
              <a:t>2) If abnormal, then test temperature [water-heated/cooled</a:t>
            </a:r>
          </a:p>
          <a:p>
            <a:r>
              <a:rPr lang="en-US" sz="1900" dirty="0"/>
              <a:t>tuning fork], light touch [cotton].</a:t>
            </a:r>
            <a:r>
              <a:rPr lang="en-US" sz="1900" b="1" dirty="0"/>
              <a:t> </a:t>
            </a:r>
          </a:p>
          <a:p>
            <a:r>
              <a:rPr lang="en-US" sz="1900" b="1" dirty="0"/>
              <a:t>2. Motor: Subject opens mouth, clenches teeth.</a:t>
            </a:r>
          </a:p>
          <a:p>
            <a:r>
              <a:rPr lang="en-US" sz="1900" dirty="0"/>
              <a:t>1) Palpate temporal, </a:t>
            </a:r>
            <a:r>
              <a:rPr lang="en-US" sz="1900" dirty="0" err="1"/>
              <a:t>masseter</a:t>
            </a:r>
            <a:r>
              <a:rPr lang="en-US" sz="1900" dirty="0"/>
              <a:t> muscles as they clench.</a:t>
            </a:r>
          </a:p>
          <a:p>
            <a:r>
              <a:rPr lang="en-US" sz="1900" dirty="0"/>
              <a:t>2) Subject opens mouth; assess the symmetry of the</a:t>
            </a:r>
          </a:p>
          <a:p>
            <a:r>
              <a:rPr lang="en-US" sz="1900" dirty="0"/>
              <a:t>mouth.</a:t>
            </a:r>
            <a:r>
              <a:rPr lang="en-US" sz="1900" b="1" dirty="0"/>
              <a:t> </a:t>
            </a:r>
          </a:p>
          <a:p>
            <a:pPr>
              <a:buNone/>
            </a:pPr>
            <a:r>
              <a:rPr lang="en-US" sz="1900" b="1" dirty="0"/>
              <a:t>     3. Corneal reflex: patient looks up and away.</a:t>
            </a:r>
          </a:p>
          <a:p>
            <a:r>
              <a:rPr lang="en-US" sz="1900" dirty="0"/>
              <a:t>1) Touch cotton wool to the sclera on the other side.</a:t>
            </a:r>
          </a:p>
          <a:p>
            <a:r>
              <a:rPr lang="en-US" sz="1900" dirty="0"/>
              <a:t>2) Look for blink in both eyes, ask if subject can sense it.</a:t>
            </a:r>
          </a:p>
          <a:p>
            <a:r>
              <a:rPr lang="en-US" sz="1900" dirty="0"/>
              <a:t>3) Repeat on the other side.</a:t>
            </a:r>
            <a:r>
              <a:rPr lang="en-US" sz="1900" b="1" dirty="0"/>
              <a:t> </a:t>
            </a:r>
          </a:p>
          <a:p>
            <a:r>
              <a:rPr lang="en-US" sz="1900" b="1" dirty="0"/>
              <a:t>Test jaw jerk:</a:t>
            </a:r>
          </a:p>
          <a:p>
            <a:r>
              <a:rPr lang="en-US" sz="1900" dirty="0"/>
              <a:t>1) Examiner places finger on tip of jaw.</a:t>
            </a:r>
          </a:p>
          <a:p>
            <a:r>
              <a:rPr lang="en-US" sz="1900" dirty="0"/>
              <a:t>2) Use hammer to tap examiner’s finger lightly.</a:t>
            </a:r>
          </a:p>
          <a:p>
            <a:r>
              <a:rPr lang="en-US" sz="1900" dirty="0"/>
              <a:t>3) Usually nothing happens, or just a slight closure.</a:t>
            </a:r>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53</a:t>
            </a:fld>
            <a:endParaRPr lang="en-US"/>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normAutofit/>
          </a:bodyPr>
          <a:lstStyle/>
          <a:p>
            <a:r>
              <a:rPr lang="en-US" sz="3600" b="1" dirty="0"/>
              <a:t>Facial:</a:t>
            </a:r>
            <a:r>
              <a:rPr lang="en-US" sz="3600" dirty="0"/>
              <a:t> Functions: controls most facial expressions, secretion of tears &amp; saliva, taste </a:t>
            </a:r>
          </a:p>
          <a:p>
            <a:r>
              <a:rPr lang="en-US" sz="3600" dirty="0"/>
              <a:t>Observe for symmetry while the patient performs facial movements: smiles, whistles, elevates eyebrows, frowns, tightly closes eyelids against resistance (examiner attempts to open them). </a:t>
            </a:r>
          </a:p>
          <a:p>
            <a:r>
              <a:rPr lang="en-US" sz="3600" dirty="0"/>
              <a:t>Observe face for flaccid paralysis (shallow </a:t>
            </a:r>
            <a:r>
              <a:rPr lang="en-US" sz="3600" dirty="0" err="1"/>
              <a:t>naso</a:t>
            </a:r>
            <a:r>
              <a:rPr lang="en-US" sz="3600" dirty="0"/>
              <a:t> labial folds).</a:t>
            </a:r>
          </a:p>
          <a:p>
            <a:r>
              <a:rPr lang="en-US" sz="3600" dirty="0"/>
              <a:t>Patient extends tongue. Ability to discriminate between sugar and salt is tested</a:t>
            </a:r>
            <a:r>
              <a:rPr lang="en-US" dirty="0" smtClean="0"/>
              <a:t>.</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54</a:t>
            </a:fld>
            <a:endParaRPr lang="en-US"/>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858000"/>
          </a:xfrm>
        </p:spPr>
        <p:txBody>
          <a:bodyPr>
            <a:normAutofit fontScale="85000" lnSpcReduction="20000"/>
          </a:bodyPr>
          <a:lstStyle/>
          <a:p>
            <a:pPr>
              <a:buNone/>
            </a:pPr>
            <a:r>
              <a:rPr lang="en-US" sz="3600" b="1" dirty="0" err="1"/>
              <a:t>ACOUSTIC:</a:t>
            </a:r>
            <a:r>
              <a:rPr lang="en-US" sz="3600" dirty="0" err="1"/>
              <a:t>Functions</a:t>
            </a:r>
            <a:r>
              <a:rPr lang="en-US" sz="3600" dirty="0"/>
              <a:t>: hearing; equilibrium sensation</a:t>
            </a:r>
          </a:p>
          <a:p>
            <a:r>
              <a:rPr lang="en-US" sz="3600" b="1" dirty="0"/>
              <a:t>Auditory </a:t>
            </a:r>
            <a:r>
              <a:rPr lang="en-US" sz="3600" b="1" dirty="0" err="1"/>
              <a:t>acquity</a:t>
            </a:r>
            <a:r>
              <a:rPr lang="en-US" sz="3600" b="1" dirty="0"/>
              <a:t> </a:t>
            </a:r>
            <a:r>
              <a:rPr lang="en-US" sz="3600" dirty="0"/>
              <a:t>(clicking thumb and</a:t>
            </a:r>
          </a:p>
          <a:p>
            <a:r>
              <a:rPr lang="en-US" sz="3600" dirty="0"/>
              <a:t>forefinger together about 2 inches from each ear) </a:t>
            </a:r>
          </a:p>
          <a:p>
            <a:r>
              <a:rPr lang="en-US" sz="3600" dirty="0"/>
              <a:t>(</a:t>
            </a:r>
            <a:r>
              <a:rPr lang="en-US" sz="3600" b="1" dirty="0"/>
              <a:t>Webe</a:t>
            </a:r>
            <a:r>
              <a:rPr lang="en-US" sz="3600" dirty="0"/>
              <a:t>r tuning fork and place the handle on the midline of the</a:t>
            </a:r>
          </a:p>
          <a:p>
            <a:pPr>
              <a:buNone/>
            </a:pPr>
            <a:r>
              <a:rPr lang="en-US" sz="3600" dirty="0"/>
              <a:t>forehead. If there is conductive loss, the tone will</a:t>
            </a:r>
          </a:p>
          <a:p>
            <a:pPr>
              <a:buNone/>
            </a:pPr>
            <a:r>
              <a:rPr lang="en-US" sz="3600" dirty="0"/>
              <a:t>sound louder in the affected ear;</a:t>
            </a:r>
            <a:r>
              <a:rPr lang="en-US" dirty="0" smtClean="0"/>
              <a:t> if the loss is</a:t>
            </a:r>
          </a:p>
          <a:p>
            <a:pPr>
              <a:buNone/>
            </a:pPr>
            <a:r>
              <a:rPr lang="en-US" dirty="0" err="1" smtClean="0"/>
              <a:t>sensorineural</a:t>
            </a:r>
            <a:r>
              <a:rPr lang="en-US" dirty="0" smtClean="0"/>
              <a:t>, the tone will be louder in the</a:t>
            </a:r>
          </a:p>
          <a:p>
            <a:pPr>
              <a:buNone/>
            </a:pPr>
            <a:r>
              <a:rPr lang="en-US" dirty="0" smtClean="0"/>
              <a:t>unaffected ear.</a:t>
            </a:r>
            <a:endParaRPr lang="en-US" sz="3600" dirty="0"/>
          </a:p>
          <a:p>
            <a:r>
              <a:rPr lang="en-US" sz="3600" dirty="0"/>
              <a:t>Test for air and bone conduction (</a:t>
            </a:r>
            <a:r>
              <a:rPr lang="en-US" sz="3600" dirty="0" err="1"/>
              <a:t>Rinne</a:t>
            </a:r>
            <a:r>
              <a:rPr lang="en-US" sz="3600" dirty="0"/>
              <a:t>)</a:t>
            </a:r>
          </a:p>
          <a:p>
            <a:pPr>
              <a:buNone/>
            </a:pPr>
            <a:r>
              <a:rPr lang="en-US" sz="3600" b="1" dirty="0" err="1"/>
              <a:t>Glosso</a:t>
            </a:r>
            <a:r>
              <a:rPr lang="en-US" sz="3600" b="1" dirty="0"/>
              <a:t> </a:t>
            </a:r>
            <a:r>
              <a:rPr lang="en-US" sz="3600" b="1" dirty="0" err="1"/>
              <a:t>pharngeal</a:t>
            </a:r>
            <a:r>
              <a:rPr lang="en-US" sz="3600" dirty="0"/>
              <a:t>:</a:t>
            </a:r>
          </a:p>
          <a:p>
            <a:r>
              <a:rPr lang="en-US" sz="3600" dirty="0"/>
              <a:t>Assess patient’s ability to discriminate between sugar and salt on posterior third of the tongue.</a:t>
            </a:r>
          </a:p>
          <a:p>
            <a:r>
              <a:rPr lang="en-US" sz="3600" dirty="0"/>
              <a:t>Assess for swallowing.</a:t>
            </a:r>
          </a:p>
          <a:p>
            <a:pPr>
              <a:buNone/>
            </a:pPr>
            <a:endParaRPr lang="en-US" sz="3600"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55</a:t>
            </a:fld>
            <a:endParaRPr lang="en-US"/>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534400" cy="6553200"/>
          </a:xfrm>
        </p:spPr>
        <p:txBody>
          <a:bodyPr>
            <a:normAutofit/>
          </a:bodyPr>
          <a:lstStyle/>
          <a:p>
            <a:r>
              <a:rPr lang="en-US" sz="3600" b="1" dirty="0" err="1"/>
              <a:t>Vagus</a:t>
            </a:r>
            <a:r>
              <a:rPr lang="en-US" sz="3600" b="1" dirty="0"/>
              <a:t>: </a:t>
            </a:r>
            <a:r>
              <a:rPr lang="en-US" sz="3600" dirty="0"/>
              <a:t>senses aortic blood pressure</a:t>
            </a:r>
          </a:p>
          <a:p>
            <a:r>
              <a:rPr lang="en-US" sz="3600" dirty="0"/>
              <a:t> slows heart rate</a:t>
            </a:r>
          </a:p>
          <a:p>
            <a:r>
              <a:rPr lang="en-US" sz="3600" dirty="0"/>
              <a:t> stimulates digestive organs</a:t>
            </a:r>
          </a:p>
          <a:p>
            <a:r>
              <a:rPr lang="en-US" sz="3600" dirty="0"/>
              <a:t> taste</a:t>
            </a:r>
            <a:endParaRPr lang="en-US" sz="3600" b="1" dirty="0"/>
          </a:p>
          <a:p>
            <a:r>
              <a:rPr lang="en-US" sz="3600" dirty="0"/>
              <a:t>Depress a tongue blade on posterior tongue, or stimulate posterior pharynx to elicit gag reflex.</a:t>
            </a:r>
          </a:p>
          <a:p>
            <a:r>
              <a:rPr lang="en-US" sz="3600" dirty="0"/>
              <a:t>Note any hoarseness in voice.</a:t>
            </a:r>
          </a:p>
          <a:p>
            <a:r>
              <a:rPr lang="en-US" sz="3600" dirty="0"/>
              <a:t>Have patient say “ah.” Observe for symmetric rise of uvula and soft palate.</a:t>
            </a:r>
            <a:endParaRPr lang="en-US" sz="3600"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56</a:t>
            </a:fld>
            <a:endParaRPr lang="en-US"/>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553200"/>
          </a:xfrm>
        </p:spPr>
        <p:txBody>
          <a:bodyPr>
            <a:normAutofit fontScale="92500"/>
          </a:bodyPr>
          <a:lstStyle/>
          <a:p>
            <a:pPr>
              <a:buNone/>
            </a:pPr>
            <a:r>
              <a:rPr lang="en-US" sz="3600" b="1" dirty="0"/>
              <a:t>SPINAL ACCESSORY:</a:t>
            </a:r>
          </a:p>
          <a:p>
            <a:r>
              <a:rPr lang="en-US" sz="3600" dirty="0"/>
              <a:t>Palpate and note strength of </a:t>
            </a:r>
            <a:r>
              <a:rPr lang="en-US" sz="3600" dirty="0" err="1"/>
              <a:t>trapezius</a:t>
            </a:r>
            <a:r>
              <a:rPr lang="en-US" sz="3600" dirty="0"/>
              <a:t> muscles while patient shrugs shoulders against resistance.</a:t>
            </a:r>
          </a:p>
          <a:p>
            <a:r>
              <a:rPr lang="en-US" sz="3600" dirty="0"/>
              <a:t>Palpate and note strength of each </a:t>
            </a:r>
            <a:r>
              <a:rPr lang="en-US" sz="3600" dirty="0" err="1"/>
              <a:t>sternocleidomastoid</a:t>
            </a:r>
            <a:r>
              <a:rPr lang="en-US" sz="3600" dirty="0"/>
              <a:t> muscle as patient turns head against opposing pressure of the examiner’s hand.</a:t>
            </a:r>
          </a:p>
          <a:p>
            <a:pPr>
              <a:buNone/>
            </a:pPr>
            <a:r>
              <a:rPr lang="en-US" sz="3600" b="1" dirty="0" err="1"/>
              <a:t>Hypoglossal</a:t>
            </a:r>
            <a:r>
              <a:rPr lang="en-US" sz="3600" dirty="0" err="1"/>
              <a:t>:While</a:t>
            </a:r>
            <a:r>
              <a:rPr lang="en-US" sz="3600" dirty="0"/>
              <a:t> the patient protrudes the tongue, any deviation or tremors are noted. </a:t>
            </a:r>
          </a:p>
          <a:p>
            <a:r>
              <a:rPr lang="en-US" sz="3600" dirty="0"/>
              <a:t>The strength of the tongue is tested by having the patient move the protruded tongue from side to side against a tongue depressor</a:t>
            </a:r>
            <a:endParaRPr lang="en-US" sz="3600"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57</a:t>
            </a:fld>
            <a:endParaRPr lang="en-US"/>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Examining the Motor System</a:t>
            </a:r>
            <a:endParaRPr lang="en-US" dirty="0"/>
          </a:p>
        </p:txBody>
      </p:sp>
      <p:sp>
        <p:nvSpPr>
          <p:cNvPr id="3" name="Content Placeholder 2"/>
          <p:cNvSpPr>
            <a:spLocks noGrp="1"/>
          </p:cNvSpPr>
          <p:nvPr>
            <p:ph idx="1"/>
          </p:nvPr>
        </p:nvSpPr>
        <p:spPr>
          <a:xfrm>
            <a:off x="0" y="914400"/>
            <a:ext cx="9144000" cy="5791200"/>
          </a:xfrm>
        </p:spPr>
        <p:txBody>
          <a:bodyPr>
            <a:normAutofit fontScale="92500" lnSpcReduction="20000"/>
          </a:bodyPr>
          <a:lstStyle/>
          <a:p>
            <a:r>
              <a:rPr lang="en-US" dirty="0" smtClean="0"/>
              <a:t>A thorough examination of the motor system includes an assessment of </a:t>
            </a:r>
            <a:r>
              <a:rPr lang="en-US" b="1" dirty="0" smtClean="0"/>
              <a:t>muscle size, tone, and strength, coordination, and balance</a:t>
            </a:r>
            <a:r>
              <a:rPr lang="en-US" dirty="0" smtClean="0"/>
              <a:t>.</a:t>
            </a:r>
          </a:p>
          <a:p>
            <a:r>
              <a:rPr lang="en-US" dirty="0" smtClean="0"/>
              <a:t>The patient is instructed to walk across the room while the examiner observes posture and gait. </a:t>
            </a:r>
          </a:p>
          <a:p>
            <a:r>
              <a:rPr lang="en-US" dirty="0" smtClean="0"/>
              <a:t>The muscles  are inspected, and palpated if necessary, for their size and symmetry. </a:t>
            </a:r>
          </a:p>
          <a:p>
            <a:r>
              <a:rPr lang="en-US" dirty="0" smtClean="0"/>
              <a:t>Any evidence of atrophy or involuntary movements (tremors, tics) is noted. </a:t>
            </a:r>
          </a:p>
          <a:p>
            <a:r>
              <a:rPr lang="en-US" dirty="0" smtClean="0"/>
              <a:t>Abnormalities in </a:t>
            </a:r>
            <a:r>
              <a:rPr lang="en-US" b="1" dirty="0" smtClean="0"/>
              <a:t>tone</a:t>
            </a:r>
            <a:r>
              <a:rPr lang="en-US" dirty="0" smtClean="0"/>
              <a:t> include </a:t>
            </a:r>
            <a:r>
              <a:rPr lang="en-US" b="1" dirty="0" smtClean="0"/>
              <a:t>spasticity (increased muscle tone),</a:t>
            </a:r>
          </a:p>
          <a:p>
            <a:r>
              <a:rPr lang="en-US" b="1" dirty="0" smtClean="0"/>
              <a:t>rigidity (</a:t>
            </a:r>
            <a:r>
              <a:rPr lang="en-US" dirty="0" smtClean="0"/>
              <a:t>resistance to passive stretch</a:t>
            </a:r>
            <a:r>
              <a:rPr lang="en-US" b="1" dirty="0" smtClean="0"/>
              <a:t>), </a:t>
            </a:r>
            <a:r>
              <a:rPr lang="en-US" dirty="0" smtClean="0"/>
              <a:t>and</a:t>
            </a:r>
          </a:p>
          <a:p>
            <a:r>
              <a:rPr lang="en-US" b="1" dirty="0" smtClean="0"/>
              <a:t>flaccidity</a:t>
            </a:r>
          </a:p>
          <a:p>
            <a:endParaRPr lang="en-US" dirty="0" smtClean="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58</a:t>
            </a:fld>
            <a:endParaRPr lang="en-US"/>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t>MUSCLE STRENGTH</a:t>
            </a:r>
            <a:br>
              <a:rPr lang="en-US" b="1" dirty="0" smtClean="0"/>
            </a:br>
            <a:endParaRPr lang="en-US" dirty="0"/>
          </a:p>
        </p:txBody>
      </p:sp>
      <p:sp>
        <p:nvSpPr>
          <p:cNvPr id="3" name="Content Placeholder 2"/>
          <p:cNvSpPr>
            <a:spLocks noGrp="1"/>
          </p:cNvSpPr>
          <p:nvPr>
            <p:ph idx="1"/>
          </p:nvPr>
        </p:nvSpPr>
        <p:spPr>
          <a:xfrm>
            <a:off x="0" y="609600"/>
            <a:ext cx="8991600" cy="6248400"/>
          </a:xfrm>
        </p:spPr>
        <p:txBody>
          <a:bodyPr>
            <a:normAutofit/>
          </a:bodyPr>
          <a:lstStyle/>
          <a:p>
            <a:r>
              <a:rPr lang="en-US" dirty="0" smtClean="0"/>
              <a:t>Assessing the patient’s ability to flex or extend the extremities against resistance tests muscle strength. </a:t>
            </a:r>
          </a:p>
          <a:p>
            <a:r>
              <a:rPr lang="en-US" dirty="0" smtClean="0"/>
              <a:t>Clinicians use a five-point scale to rate muscle strength.</a:t>
            </a:r>
          </a:p>
          <a:p>
            <a:r>
              <a:rPr lang="en-US" dirty="0" smtClean="0"/>
              <a:t> A 5 indicates full power of contraction against gravity and resistance or normal muscle strength;</a:t>
            </a:r>
          </a:p>
          <a:p>
            <a:r>
              <a:rPr lang="en-US" dirty="0" smtClean="0"/>
              <a:t>4 indicates fair but not full strength against gravity and a moderate amount of resistance or slight weakness; </a:t>
            </a: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59</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10.Degenerative Disorders</a:t>
            </a:r>
          </a:p>
          <a:p>
            <a:pPr>
              <a:buNone/>
            </a:pPr>
            <a:r>
              <a:rPr lang="en-US" dirty="0"/>
              <a:t>	</a:t>
            </a:r>
            <a:r>
              <a:rPr lang="en-US" dirty="0" smtClean="0"/>
              <a:t>	-</a:t>
            </a:r>
            <a:r>
              <a:rPr lang="en-US" dirty="0" err="1" smtClean="0"/>
              <a:t>Parkinsons</a:t>
            </a:r>
            <a:r>
              <a:rPr lang="en-US" dirty="0" smtClean="0"/>
              <a:t> Disease</a:t>
            </a:r>
          </a:p>
          <a:p>
            <a:pPr>
              <a:buNone/>
            </a:pPr>
            <a:r>
              <a:rPr lang="en-US" dirty="0"/>
              <a:t>	</a:t>
            </a:r>
            <a:r>
              <a:rPr lang="en-US" dirty="0" smtClean="0"/>
              <a:t>	-</a:t>
            </a:r>
            <a:r>
              <a:rPr lang="en-US" dirty="0" err="1" smtClean="0"/>
              <a:t>Alzheimers</a:t>
            </a:r>
            <a:r>
              <a:rPr lang="en-US" dirty="0" smtClean="0"/>
              <a:t> Disease</a:t>
            </a:r>
          </a:p>
          <a:p>
            <a:pPr>
              <a:buNone/>
            </a:pPr>
            <a:r>
              <a:rPr lang="en-US" dirty="0"/>
              <a:t>	</a:t>
            </a:r>
            <a:r>
              <a:rPr lang="en-US" dirty="0" smtClean="0"/>
              <a:t>	-</a:t>
            </a:r>
            <a:r>
              <a:rPr lang="en-US" dirty="0" err="1" smtClean="0"/>
              <a:t>Huntingtons</a:t>
            </a:r>
            <a:r>
              <a:rPr lang="en-US" dirty="0" smtClean="0"/>
              <a:t> Disease</a:t>
            </a:r>
          </a:p>
          <a:p>
            <a:pPr>
              <a:buNone/>
            </a:pPr>
            <a:r>
              <a:rPr lang="en-US" dirty="0"/>
              <a:t>	</a:t>
            </a:r>
            <a:r>
              <a:rPr lang="en-US" dirty="0" smtClean="0"/>
              <a:t>	-Amyotrophic Lateral Sclerosis</a:t>
            </a:r>
          </a:p>
          <a:p>
            <a:pPr>
              <a:buNone/>
            </a:pPr>
            <a:r>
              <a:rPr lang="en-US" dirty="0" smtClean="0"/>
              <a:t>11.Trauma To the Nervous system</a:t>
            </a:r>
          </a:p>
          <a:p>
            <a:pPr>
              <a:buNone/>
            </a:pPr>
            <a:r>
              <a:rPr lang="en-US" dirty="0" smtClean="0"/>
              <a:t>		a) Head injury</a:t>
            </a:r>
          </a:p>
          <a:p>
            <a:pPr>
              <a:buNone/>
            </a:pPr>
            <a:r>
              <a:rPr lang="en-US" dirty="0" smtClean="0"/>
              <a:t>		b) Spinal cord Injury</a:t>
            </a:r>
          </a:p>
          <a:p>
            <a:pPr>
              <a:buNone/>
            </a:pPr>
            <a:r>
              <a:rPr lang="en-US" dirty="0" smtClean="0"/>
              <a:t>		c) Peripheral nerve injury</a:t>
            </a:r>
          </a:p>
          <a:p>
            <a:pPr>
              <a:buNone/>
            </a:pPr>
            <a:r>
              <a:rPr lang="en-US" dirty="0" smtClean="0"/>
              <a:t>12.Oncologic Disorders of CNS and Spinal cord</a:t>
            </a:r>
          </a:p>
          <a:p>
            <a:pPr>
              <a:buNone/>
            </a:pPr>
            <a:r>
              <a:rPr lang="en-US" dirty="0" smtClean="0"/>
              <a:t>		-Brain tumors</a:t>
            </a:r>
          </a:p>
          <a:p>
            <a:pPr>
              <a:buNone/>
            </a:pPr>
            <a:r>
              <a:rPr lang="en-US" dirty="0" smtClean="0"/>
              <a:t>		-Tumors of spinal cord</a:t>
            </a:r>
          </a:p>
          <a:p>
            <a:pPr>
              <a:buNone/>
            </a:pP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6</a:t>
            </a:fld>
            <a:endParaRPr lang="en-US"/>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lstStyle/>
          <a:p>
            <a:r>
              <a:rPr lang="en-US" sz="3600" dirty="0"/>
              <a:t>3 indicates just sufficient strength to overcome the force of gravity or moderate weakness;</a:t>
            </a:r>
          </a:p>
          <a:p>
            <a:r>
              <a:rPr lang="en-US" sz="3600" dirty="0"/>
              <a:t>2 indicates the ability to move but not to overcome the force of gravity or severe weakness; </a:t>
            </a:r>
          </a:p>
          <a:p>
            <a:r>
              <a:rPr lang="en-US" sz="3600" dirty="0"/>
              <a:t>1 indicates minimal contractile power—weak muscle contraction noted—or very severe weakness; and </a:t>
            </a:r>
          </a:p>
          <a:p>
            <a:r>
              <a:rPr lang="en-US" sz="3600" dirty="0"/>
              <a:t>0 indicates complete paralysis</a:t>
            </a:r>
            <a:r>
              <a:rPr lang="en-US" dirty="0" smtClean="0"/>
              <a:t>. </a:t>
            </a:r>
          </a:p>
          <a:p>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60</a:t>
            </a:fld>
            <a:endParaRPr lang="en-US"/>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pPr>
              <a:buNone/>
            </a:pPr>
            <a:r>
              <a:rPr lang="en-US" b="1" dirty="0" smtClean="0"/>
              <a:t>BALANCE AND COORDINATION</a:t>
            </a:r>
          </a:p>
          <a:p>
            <a:r>
              <a:rPr lang="en-US" sz="3600" dirty="0" err="1"/>
              <a:t>Cerebellar</a:t>
            </a:r>
            <a:r>
              <a:rPr lang="en-US" sz="3600" dirty="0"/>
              <a:t> influence on the motor system is reflected in balance control and coordination. </a:t>
            </a:r>
          </a:p>
          <a:p>
            <a:r>
              <a:rPr lang="en-US" sz="3600" dirty="0"/>
              <a:t>Coordination in the hands and upper extremities is tested by having the patient perform rapid, alternating movements and point-to-point testing</a:t>
            </a:r>
            <a:r>
              <a:rPr lang="en-US" dirty="0" smtClean="0"/>
              <a:t>.</a:t>
            </a:r>
          </a:p>
          <a:p>
            <a:r>
              <a:rPr lang="en-US" b="1" dirty="0" smtClean="0"/>
              <a:t>Ataxia </a:t>
            </a:r>
            <a:r>
              <a:rPr lang="en-US" dirty="0" smtClean="0"/>
              <a:t>is defined as in coordination of voluntary muscle action, particularly of the muscle groups used in activities such as walking or reaching for objects</a:t>
            </a:r>
          </a:p>
          <a:p>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61</a:t>
            </a:fld>
            <a:endParaRPr lang="en-US"/>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705600"/>
          </a:xfrm>
        </p:spPr>
        <p:txBody>
          <a:bodyPr>
            <a:normAutofit fontScale="92500"/>
          </a:bodyPr>
          <a:lstStyle/>
          <a:p>
            <a:r>
              <a:rPr lang="en-US" sz="3600" dirty="0"/>
              <a:t>The presence of ataxia or tremors (rhythmic, involuntary movements) during these movements suggests </a:t>
            </a:r>
            <a:r>
              <a:rPr lang="en-US" sz="3600" dirty="0" err="1"/>
              <a:t>cerebellar</a:t>
            </a:r>
            <a:r>
              <a:rPr lang="en-US" sz="3600" dirty="0"/>
              <a:t> disease.</a:t>
            </a:r>
          </a:p>
          <a:p>
            <a:r>
              <a:rPr lang="en-US" sz="3600" dirty="0"/>
              <a:t>The </a:t>
            </a:r>
            <a:r>
              <a:rPr lang="en-US" sz="3600" b="1" dirty="0"/>
              <a:t>Romberg test is a screening test for balance. </a:t>
            </a:r>
          </a:p>
          <a:p>
            <a:r>
              <a:rPr lang="en-US" sz="3600" dirty="0"/>
              <a:t>The patient stands with feet together  and arms at the side, first with eyes open and then with both eyes closed for 20 to 30 seconds.</a:t>
            </a:r>
          </a:p>
          <a:p>
            <a:r>
              <a:rPr lang="en-US" sz="3600" dirty="0"/>
              <a:t>The examiner stands close to reassure the patient of support if he or she begins to fall.</a:t>
            </a:r>
          </a:p>
          <a:p>
            <a:r>
              <a:rPr lang="en-US" sz="3600" dirty="0"/>
              <a:t> Slight swaying is normal, but a loss of balance is abnormal and is considered a positive Romberg test.</a:t>
            </a:r>
            <a:endParaRPr lang="en-US" sz="3600"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62</a:t>
            </a:fld>
            <a:endParaRPr lang="en-US"/>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b="1" dirty="0" smtClean="0"/>
              <a:t>Examining the Reflexes</a:t>
            </a:r>
            <a:endParaRPr lang="en-US" dirty="0"/>
          </a:p>
        </p:txBody>
      </p:sp>
      <p:sp>
        <p:nvSpPr>
          <p:cNvPr id="3" name="Content Placeholder 2"/>
          <p:cNvSpPr>
            <a:spLocks noGrp="1"/>
          </p:cNvSpPr>
          <p:nvPr>
            <p:ph idx="1"/>
          </p:nvPr>
        </p:nvSpPr>
        <p:spPr>
          <a:xfrm>
            <a:off x="0" y="838200"/>
            <a:ext cx="9144000" cy="6019800"/>
          </a:xfrm>
        </p:spPr>
        <p:txBody>
          <a:bodyPr>
            <a:normAutofit/>
          </a:bodyPr>
          <a:lstStyle/>
          <a:p>
            <a:r>
              <a:rPr lang="en-US" sz="3600" dirty="0"/>
              <a:t>The motor reflexes are involuntary contractions of muscles or muscle groups in response to abrupt stretching near the site of the muscle’s insertion.</a:t>
            </a:r>
          </a:p>
          <a:p>
            <a:r>
              <a:rPr lang="en-US" sz="3600" dirty="0"/>
              <a:t>The tendon is struck directly with a reflex hammer or indirectly by striking the examiner’s thumb, which is placed firmly against the tendon. </a:t>
            </a:r>
          </a:p>
          <a:p>
            <a:pPr>
              <a:buNone/>
            </a:pP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63</a:t>
            </a:fld>
            <a:endParaRPr lang="en-US"/>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a:bodyPr>
          <a:lstStyle/>
          <a:p>
            <a:r>
              <a:rPr lang="en-US" sz="3600" dirty="0"/>
              <a:t>Testing these reflexes enables the examiner to assess involuntary reflex arcs that depend on the presence of afferent stretch receptors, spinal synapses, efferent motor fibers, and a variety of modifying influences from higher levels.</a:t>
            </a:r>
          </a:p>
          <a:p>
            <a:r>
              <a:rPr lang="en-US" sz="3600" dirty="0"/>
              <a:t>Common reflexes that may be tested include the </a:t>
            </a:r>
            <a:r>
              <a:rPr lang="en-US" sz="3600" b="1" dirty="0"/>
              <a:t>deep tendon reflexes </a:t>
            </a:r>
            <a:r>
              <a:rPr lang="en-US" sz="3600" dirty="0"/>
              <a:t>(biceps, </a:t>
            </a:r>
            <a:r>
              <a:rPr lang="en-US" sz="3600" dirty="0" err="1"/>
              <a:t>brachio</a:t>
            </a:r>
            <a:r>
              <a:rPr lang="en-US" sz="3600" dirty="0"/>
              <a:t> </a:t>
            </a:r>
            <a:r>
              <a:rPr lang="en-US" sz="3600" dirty="0" err="1"/>
              <a:t>radialis</a:t>
            </a:r>
            <a:r>
              <a:rPr lang="en-US" sz="3600" dirty="0"/>
              <a:t>, triceps, patellar, and ankle reflexes) and </a:t>
            </a:r>
            <a:r>
              <a:rPr lang="en-US" sz="3600" b="1" dirty="0"/>
              <a:t>Superficial reflexes</a:t>
            </a:r>
          </a:p>
          <a:p>
            <a:endParaRPr lang="en-US" sz="3600"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64</a:t>
            </a:fld>
            <a:endParaRPr lang="en-US"/>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endParaRPr lang="en-US" sz="3600" dirty="0"/>
          </a:p>
          <a:p>
            <a:r>
              <a:rPr lang="en-US" sz="3600" dirty="0"/>
              <a:t>Deep tendon reflexes are graded on a scale of 0 to 4:</a:t>
            </a:r>
          </a:p>
          <a:p>
            <a:r>
              <a:rPr lang="en-US" sz="3600" dirty="0"/>
              <a:t>0 No response</a:t>
            </a:r>
          </a:p>
          <a:p>
            <a:r>
              <a:rPr lang="en-US" sz="3600" dirty="0"/>
              <a:t>1+ Diminished (hypoactive)</a:t>
            </a:r>
          </a:p>
          <a:p>
            <a:r>
              <a:rPr lang="en-US" sz="3600" dirty="0"/>
              <a:t>2+ Normal</a:t>
            </a:r>
          </a:p>
          <a:p>
            <a:r>
              <a:rPr lang="en-US" sz="3600" dirty="0"/>
              <a:t>3+ Increased (may be interpreted as normal)</a:t>
            </a:r>
          </a:p>
          <a:p>
            <a:r>
              <a:rPr lang="en-US" sz="3600" dirty="0"/>
              <a:t>4+ Hyperactive (</a:t>
            </a:r>
            <a:r>
              <a:rPr lang="en-US" sz="3600" dirty="0" err="1"/>
              <a:t>hyperreflexia</a:t>
            </a:r>
            <a:r>
              <a:rPr lang="en-US" sz="3600" dirty="0"/>
              <a:t>)</a:t>
            </a:r>
            <a:endParaRPr lang="en-US" sz="3600"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65</a:t>
            </a:fld>
            <a:endParaRPr lang="en-US"/>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a:bodyPr>
          <a:lstStyle/>
          <a:p>
            <a:endParaRPr lang="en-US" sz="3600" dirty="0"/>
          </a:p>
          <a:p>
            <a:r>
              <a:rPr lang="en-US" sz="3600" dirty="0"/>
              <a:t>The major superficial reflexes include corneal, gag or swallowing, upper/lower abdominal, </a:t>
            </a:r>
            <a:r>
              <a:rPr lang="en-US" sz="3600" dirty="0" err="1"/>
              <a:t>cremasteric</a:t>
            </a:r>
            <a:r>
              <a:rPr lang="en-US" sz="3600" dirty="0"/>
              <a:t> (men only), plantar, and </a:t>
            </a:r>
            <a:r>
              <a:rPr lang="en-US" sz="3600" dirty="0" err="1"/>
              <a:t>perianal</a:t>
            </a:r>
            <a:r>
              <a:rPr lang="en-US" sz="3600" dirty="0"/>
              <a:t>. </a:t>
            </a:r>
          </a:p>
          <a:p>
            <a:r>
              <a:rPr lang="en-US" sz="3600" dirty="0"/>
              <a:t>These reflexes are graded differently than the motor reflexes and are noted to be present (+) or absent (-).</a:t>
            </a:r>
            <a:endParaRPr lang="en-US" sz="3600"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66</a:t>
            </a:fld>
            <a:endParaRPr lang="en-US"/>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b="1" dirty="0" smtClean="0"/>
              <a:t>Sensory Examination</a:t>
            </a:r>
            <a:endParaRPr lang="en-US" dirty="0"/>
          </a:p>
        </p:txBody>
      </p:sp>
      <p:sp>
        <p:nvSpPr>
          <p:cNvPr id="3" name="Content Placeholder 2"/>
          <p:cNvSpPr>
            <a:spLocks noGrp="1"/>
          </p:cNvSpPr>
          <p:nvPr>
            <p:ph idx="1"/>
          </p:nvPr>
        </p:nvSpPr>
        <p:spPr>
          <a:xfrm>
            <a:off x="0" y="685800"/>
            <a:ext cx="9144000" cy="6172200"/>
          </a:xfrm>
        </p:spPr>
        <p:txBody>
          <a:bodyPr>
            <a:normAutofit lnSpcReduction="10000"/>
          </a:bodyPr>
          <a:lstStyle/>
          <a:p>
            <a:r>
              <a:rPr lang="en-US" sz="3600" dirty="0"/>
              <a:t>The sensory examination is largely subjective and requires the cooperation of the patient.</a:t>
            </a:r>
          </a:p>
          <a:p>
            <a:r>
              <a:rPr lang="en-US" sz="3600" dirty="0"/>
              <a:t>Assessment of the sensory system involves tests for </a:t>
            </a:r>
            <a:r>
              <a:rPr lang="en-US" sz="3600" b="1" dirty="0"/>
              <a:t>tactile sensation, superficial pain, vibration, and position sense</a:t>
            </a:r>
            <a:r>
              <a:rPr lang="en-US" sz="3600" dirty="0"/>
              <a:t> (</a:t>
            </a:r>
            <a:r>
              <a:rPr lang="en-US" sz="3600" dirty="0" err="1"/>
              <a:t>proprioception</a:t>
            </a:r>
            <a:r>
              <a:rPr lang="en-US" sz="3600" dirty="0"/>
              <a:t>).</a:t>
            </a:r>
          </a:p>
          <a:p>
            <a:r>
              <a:rPr lang="en-US" sz="3600" dirty="0"/>
              <a:t>During the sensory assessment, the patient’s eyes are closed.</a:t>
            </a:r>
          </a:p>
          <a:p>
            <a:r>
              <a:rPr lang="en-US" sz="3600" b="1" dirty="0"/>
              <a:t>Tactile sensation </a:t>
            </a:r>
            <a:r>
              <a:rPr lang="en-US" sz="3600" dirty="0"/>
              <a:t>is assessed by lightly touching a cotton wisp to corresponding areas on each side of the body</a:t>
            </a:r>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67</a:t>
            </a:fld>
            <a:endParaRPr lang="en-US"/>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477000"/>
          </a:xfrm>
        </p:spPr>
        <p:txBody>
          <a:bodyPr/>
          <a:lstStyle/>
          <a:p>
            <a:r>
              <a:rPr lang="en-US" sz="3600" dirty="0"/>
              <a:t>Determining the patient’s sensitivity to a sharp object can assess </a:t>
            </a:r>
            <a:r>
              <a:rPr lang="en-US" sz="3600" b="1" dirty="0"/>
              <a:t>superficial pain </a:t>
            </a:r>
            <a:r>
              <a:rPr lang="en-US" sz="3600" dirty="0"/>
              <a:t>perception.</a:t>
            </a:r>
          </a:p>
          <a:p>
            <a:r>
              <a:rPr lang="en-US" sz="3600" dirty="0"/>
              <a:t>The patient is asked to differentiate between the sharp and dull ends of a broken wooden  tongue blade; using a safety pin is inadvisable because it breaks the skin.</a:t>
            </a:r>
          </a:p>
          <a:p>
            <a:r>
              <a:rPr lang="en-US" sz="3600" b="1" dirty="0"/>
              <a:t>Vibration </a:t>
            </a:r>
            <a:r>
              <a:rPr lang="en-US" sz="3600" dirty="0"/>
              <a:t>may be evaluated through the use of a low-frequency   tuning fork. </a:t>
            </a:r>
          </a:p>
          <a:p>
            <a:endParaRPr lang="en-US" sz="3600" dirty="0"/>
          </a:p>
          <a:p>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68</a:t>
            </a:fld>
            <a:endParaRPr lang="en-US"/>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r>
              <a:rPr lang="en-US" sz="3600" dirty="0"/>
              <a:t>The handle of the vibrating fork is placed against a bony prominence, and the patient is asked whether he or she feels a sensation and is instructed to signal the examiner when the sensation ceases</a:t>
            </a:r>
            <a:r>
              <a:rPr lang="en-US" dirty="0" smtClean="0"/>
              <a:t>.</a:t>
            </a:r>
          </a:p>
          <a:p>
            <a:r>
              <a:rPr lang="en-US" b="1" dirty="0" smtClean="0"/>
              <a:t>Position sense or </a:t>
            </a:r>
            <a:r>
              <a:rPr lang="en-US" b="1" dirty="0" err="1" smtClean="0"/>
              <a:t>proprioception</a:t>
            </a:r>
            <a:r>
              <a:rPr lang="en-US" b="1" dirty="0" smtClean="0"/>
              <a:t> </a:t>
            </a:r>
            <a:r>
              <a:rPr lang="en-US" dirty="0" smtClean="0"/>
              <a:t>may be determined by asking the patient to close both eyes and indicate, as the great toe is alternately moved up and down, in which direction movement has taken place.</a:t>
            </a:r>
          </a:p>
          <a:p>
            <a:endParaRPr lang="en-US" dirty="0" smtClean="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69</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858000"/>
          </a:xfrm>
        </p:spPr>
        <p:txBody>
          <a:bodyPr>
            <a:normAutofit/>
          </a:bodyPr>
          <a:lstStyle/>
          <a:p>
            <a:r>
              <a:rPr lang="en-US" dirty="0" smtClean="0"/>
              <a:t>Other Disorders</a:t>
            </a:r>
          </a:p>
          <a:p>
            <a:pPr>
              <a:buNone/>
            </a:pPr>
            <a:r>
              <a:rPr lang="en-US" dirty="0"/>
              <a:t>	</a:t>
            </a:r>
            <a:r>
              <a:rPr lang="en-US" dirty="0" smtClean="0"/>
              <a:t>-Seizures/Epilepsy</a:t>
            </a:r>
          </a:p>
          <a:p>
            <a:pPr>
              <a:buNone/>
            </a:pPr>
            <a:r>
              <a:rPr lang="en-US" dirty="0"/>
              <a:t>	</a:t>
            </a:r>
            <a:r>
              <a:rPr lang="en-US" dirty="0" smtClean="0"/>
              <a:t>-Headache/migraines</a:t>
            </a:r>
          </a:p>
          <a:p>
            <a:r>
              <a:rPr lang="en-US" dirty="0" err="1" smtClean="0"/>
              <a:t>Paediatric</a:t>
            </a:r>
            <a:r>
              <a:rPr lang="en-US" dirty="0" smtClean="0"/>
              <a:t> Nervous system disorders</a:t>
            </a:r>
          </a:p>
          <a:p>
            <a:pPr>
              <a:buNone/>
            </a:pPr>
            <a:r>
              <a:rPr lang="en-US" dirty="0" smtClean="0"/>
              <a:t>	-Hydrocephalus</a:t>
            </a:r>
          </a:p>
          <a:p>
            <a:pPr>
              <a:buNone/>
            </a:pPr>
            <a:r>
              <a:rPr lang="en-US" dirty="0" smtClean="0"/>
              <a:t>	-Meningitis</a:t>
            </a:r>
          </a:p>
          <a:p>
            <a:pPr>
              <a:buNone/>
            </a:pPr>
            <a:r>
              <a:rPr lang="en-US" dirty="0" smtClean="0"/>
              <a:t>	-Epilepsy</a:t>
            </a:r>
          </a:p>
          <a:p>
            <a:pPr>
              <a:buNone/>
            </a:pPr>
            <a:r>
              <a:rPr lang="en-US" dirty="0" smtClean="0"/>
              <a:t>	-</a:t>
            </a:r>
            <a:r>
              <a:rPr lang="en-US" dirty="0" err="1" smtClean="0"/>
              <a:t>Microcephaly</a:t>
            </a:r>
            <a:endParaRPr lang="en-US" dirty="0" smtClean="0"/>
          </a:p>
          <a:p>
            <a:pPr>
              <a:buNone/>
            </a:pPr>
            <a:r>
              <a:rPr lang="en-US" dirty="0" smtClean="0"/>
              <a:t>	- </a:t>
            </a:r>
            <a:r>
              <a:rPr lang="en-US" dirty="0" err="1" smtClean="0"/>
              <a:t>Spina</a:t>
            </a:r>
            <a:r>
              <a:rPr lang="en-US" dirty="0" smtClean="0"/>
              <a:t> bifida.</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7</a:t>
            </a:fld>
            <a:endParaRPr lang="en-US"/>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DIAGNOSTIC  TESTS</a:t>
            </a:r>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70</a:t>
            </a:fld>
            <a:endParaRPr lang="en-US"/>
          </a:p>
        </p:txBody>
      </p:sp>
    </p:spTree>
    <p:extLst>
      <p:ext uri="{BB962C8B-B14F-4D97-AF65-F5344CB8AC3E}">
        <p14:creationId xmlns:p14="http://schemas.microsoft.com/office/powerpoint/2010/main" val="181273154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normAutofit lnSpcReduction="10000"/>
          </a:bodyPr>
          <a:lstStyle/>
          <a:p>
            <a:r>
              <a:rPr lang="en-US" b="1" dirty="0" smtClean="0"/>
              <a:t>COMPUTED TOMOGRAPHY SCANNING</a:t>
            </a:r>
          </a:p>
          <a:p>
            <a:r>
              <a:rPr lang="en-US" dirty="0" smtClean="0"/>
              <a:t>Computed tomography (CT) makes use of a narrow x-ray beam to scan the head in successive layers. </a:t>
            </a:r>
          </a:p>
          <a:p>
            <a:r>
              <a:rPr lang="en-US" dirty="0" smtClean="0"/>
              <a:t>The images provide cross sectional views of the brain, with distinguishing differences in tissue densities of the skull, cortex, sub cortical structures, and ventricles.</a:t>
            </a:r>
          </a:p>
          <a:p>
            <a:r>
              <a:rPr lang="en-US" dirty="0" smtClean="0"/>
              <a:t>Lesions in the brain are seen as variations in tissue density differing from the surrounding normal brain tissue. </a:t>
            </a:r>
          </a:p>
          <a:p>
            <a:r>
              <a:rPr lang="en-US" dirty="0" smtClean="0"/>
              <a:t>Abnormalities of tissue indicate possible tumor masses, brain infarction, displacement of the ventricles, and cortical atrophy.</a:t>
            </a:r>
          </a:p>
          <a:p>
            <a:pPr>
              <a:buNone/>
            </a:pP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71</a:t>
            </a:fld>
            <a:endParaRPr lang="en-US"/>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r>
              <a:rPr lang="en-US" b="1" dirty="0" smtClean="0"/>
              <a:t>POSITRON EMISSION TOMOGRAPHY</a:t>
            </a:r>
            <a:endParaRPr lang="en-US" dirty="0"/>
          </a:p>
        </p:txBody>
      </p:sp>
      <p:sp>
        <p:nvSpPr>
          <p:cNvPr id="3" name="Content Placeholder 2"/>
          <p:cNvSpPr>
            <a:spLocks noGrp="1"/>
          </p:cNvSpPr>
          <p:nvPr>
            <p:ph idx="1"/>
          </p:nvPr>
        </p:nvSpPr>
        <p:spPr>
          <a:xfrm>
            <a:off x="0" y="533400"/>
            <a:ext cx="9144000" cy="6324600"/>
          </a:xfrm>
        </p:spPr>
        <p:txBody>
          <a:bodyPr>
            <a:normAutofit lnSpcReduction="10000"/>
          </a:bodyPr>
          <a:lstStyle/>
          <a:p>
            <a:r>
              <a:rPr lang="en-US" sz="3600" dirty="0"/>
              <a:t>It is a computer-based nuclear imaging technique that produces images of actual organ functioning. </a:t>
            </a:r>
          </a:p>
          <a:p>
            <a:r>
              <a:rPr lang="en-US" sz="3600" dirty="0"/>
              <a:t>The patient either inhales a radioactive gas or is injected with a radioactive substance that emits  positively charged particles. </a:t>
            </a:r>
          </a:p>
          <a:p>
            <a:r>
              <a:rPr lang="en-US" sz="3600" dirty="0"/>
              <a:t>When these positrons combine with negatively charged electrons (normally found in the body’s cells), the resultant gamma rays can be detected by a scanning device that produces a series of two-dimensional views at various levels of the brain.</a:t>
            </a:r>
          </a:p>
          <a:p>
            <a:endParaRPr lang="en-US" sz="3600"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72</a:t>
            </a:fld>
            <a:endParaRPr lang="en-US"/>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315200"/>
          </a:xfrm>
        </p:spPr>
        <p:txBody>
          <a:bodyPr>
            <a:normAutofit fontScale="92500"/>
          </a:bodyPr>
          <a:lstStyle/>
          <a:p>
            <a:r>
              <a:rPr lang="en-US" sz="3600" dirty="0"/>
              <a:t>This information is integrated by a computer and gives a composite picture of the brain at work</a:t>
            </a:r>
          </a:p>
          <a:p>
            <a:r>
              <a:rPr lang="en-US" sz="3600" dirty="0"/>
              <a:t>PET permits the measurement of blood flow, tissue composition, and brain metabolism and thus indirectly evaluates brain function.</a:t>
            </a:r>
          </a:p>
          <a:p>
            <a:r>
              <a:rPr lang="en-US" sz="3600" dirty="0" err="1"/>
              <a:t>inThis</a:t>
            </a:r>
            <a:r>
              <a:rPr lang="en-US" sz="3600" dirty="0"/>
              <a:t> test is useful in showing metabolic changes  the brain (Alzheimer’s disease), locating lesions (brain tumor, </a:t>
            </a:r>
            <a:r>
              <a:rPr lang="en-US" sz="3600" dirty="0" err="1"/>
              <a:t>epileptogenic</a:t>
            </a:r>
            <a:r>
              <a:rPr lang="en-US" sz="3600" dirty="0"/>
              <a:t> lesions), identifying blood flow and oxygen metabolism in patients with strokes, </a:t>
            </a:r>
          </a:p>
          <a:p>
            <a:r>
              <a:rPr lang="en-US" sz="3600" dirty="0"/>
              <a:t>evaluating new therapies for brain tumors, and revealing biochemical abnormalities associated with mental illness.</a:t>
            </a:r>
          </a:p>
          <a:p>
            <a:endParaRPr lang="en-US" sz="3600"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73</a:t>
            </a:fld>
            <a:endParaRPr lang="en-US"/>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b="1" dirty="0" smtClean="0"/>
              <a:t>MAGNETIC RESONANCE IMAGING</a:t>
            </a:r>
            <a:endParaRPr lang="en-US" dirty="0"/>
          </a:p>
        </p:txBody>
      </p:sp>
      <p:sp>
        <p:nvSpPr>
          <p:cNvPr id="3" name="Content Placeholder 2"/>
          <p:cNvSpPr>
            <a:spLocks noGrp="1"/>
          </p:cNvSpPr>
          <p:nvPr>
            <p:ph idx="1"/>
          </p:nvPr>
        </p:nvSpPr>
        <p:spPr>
          <a:xfrm>
            <a:off x="0" y="685800"/>
            <a:ext cx="9144000" cy="6172200"/>
          </a:xfrm>
        </p:spPr>
        <p:txBody>
          <a:bodyPr>
            <a:normAutofit/>
          </a:bodyPr>
          <a:lstStyle/>
          <a:p>
            <a:r>
              <a:rPr lang="en-US" dirty="0" smtClean="0"/>
              <a:t>Magnetic resonance imaging (MRI) uses a powerful magnetic field to obtain images of different areas of the body.</a:t>
            </a:r>
          </a:p>
          <a:p>
            <a:r>
              <a:rPr lang="en-US" dirty="0" smtClean="0"/>
              <a:t>This diagnostic test involves altering hydrogen ions in the body.</a:t>
            </a:r>
          </a:p>
          <a:p>
            <a:r>
              <a:rPr lang="en-US" dirty="0" smtClean="0"/>
              <a:t>Placing the patient into a powerful magnetic field causes the hydrogen nuclei (protons) within the body to align like small magnets in a magnetic field.</a:t>
            </a:r>
          </a:p>
          <a:p>
            <a:r>
              <a:rPr lang="en-US" dirty="0" smtClean="0"/>
              <a:t>MRI has the potential for identifying a cerebral abnormality earlier and more clearly than other diagnostic tests.</a:t>
            </a:r>
          </a:p>
          <a:p>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74</a:t>
            </a:fld>
            <a:endParaRPr lang="en-US"/>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15400" cy="6553200"/>
          </a:xfrm>
        </p:spPr>
        <p:txBody>
          <a:bodyPr>
            <a:normAutofit/>
          </a:bodyPr>
          <a:lstStyle/>
          <a:p>
            <a:r>
              <a:rPr lang="en-US" sz="3600" dirty="0"/>
              <a:t>It can provide information about the chemical changes within cells, allowing the clinician to monitor a tumor’s response to treatment.</a:t>
            </a:r>
          </a:p>
          <a:p>
            <a:r>
              <a:rPr lang="en-US" sz="3600" dirty="0"/>
              <a:t>It is particularly useful in the diagnosis of multiple sclerosis and can describe the activity and extent of disease in the brain and spinal cord.</a:t>
            </a:r>
          </a:p>
          <a:p>
            <a:r>
              <a:rPr lang="en-US" sz="3600" dirty="0"/>
              <a:t>MRI does not involve ionizing radiation</a:t>
            </a:r>
            <a:endParaRPr lang="en-US" sz="3600"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75</a:t>
            </a:fld>
            <a:endParaRPr lang="en-US"/>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534400" cy="685800"/>
          </a:xfrm>
        </p:spPr>
        <p:txBody>
          <a:bodyPr>
            <a:normAutofit fontScale="90000"/>
          </a:bodyPr>
          <a:lstStyle/>
          <a:p>
            <a:r>
              <a:rPr lang="en-US" b="1" dirty="0" smtClean="0"/>
              <a:t>CEREBRAL ANGIOGRAPHY</a:t>
            </a:r>
            <a:endParaRPr lang="en-US" dirty="0"/>
          </a:p>
        </p:txBody>
      </p:sp>
      <p:sp>
        <p:nvSpPr>
          <p:cNvPr id="3" name="Content Placeholder 2"/>
          <p:cNvSpPr>
            <a:spLocks noGrp="1"/>
          </p:cNvSpPr>
          <p:nvPr>
            <p:ph idx="1"/>
          </p:nvPr>
        </p:nvSpPr>
        <p:spPr>
          <a:xfrm>
            <a:off x="0" y="609600"/>
            <a:ext cx="9144000" cy="6248400"/>
          </a:xfrm>
        </p:spPr>
        <p:txBody>
          <a:bodyPr/>
          <a:lstStyle/>
          <a:p>
            <a:r>
              <a:rPr lang="en-US" sz="3600" dirty="0"/>
              <a:t>Cerebral angiography is an x-ray study of the cerebral circulation with a contrast agent injected into a selected artery. </a:t>
            </a:r>
          </a:p>
          <a:p>
            <a:r>
              <a:rPr lang="en-US" sz="3600" dirty="0"/>
              <a:t>Cerebral angiography is a valuable tool to investigate vascular disease, aneurysms, and </a:t>
            </a:r>
            <a:r>
              <a:rPr lang="en-US" sz="3600" dirty="0" err="1"/>
              <a:t>arteriovenous</a:t>
            </a:r>
            <a:r>
              <a:rPr lang="en-US" sz="3600" dirty="0"/>
              <a:t> malformations</a:t>
            </a:r>
            <a:r>
              <a:rPr lang="en-US" dirty="0" smtClean="0"/>
              <a:t>.</a:t>
            </a:r>
          </a:p>
          <a:p>
            <a:r>
              <a:rPr lang="en-US" dirty="0" smtClean="0"/>
              <a:t>It is frequently performed before craniotomy to assess the patency and adequacy of the cerebral circulation and to determine the site, size, and nature of the pathologic processes</a:t>
            </a:r>
          </a:p>
          <a:p>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76</a:t>
            </a:fld>
            <a:endParaRPr lang="en-US"/>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normAutofit/>
          </a:bodyPr>
          <a:lstStyle/>
          <a:p>
            <a:r>
              <a:rPr lang="en-US" sz="3600" dirty="0"/>
              <a:t>Most cerebral angiograms are performed by threading a catheter through the femoral artery in the groin and up to the desired vessel.</a:t>
            </a:r>
          </a:p>
          <a:p>
            <a:r>
              <a:rPr lang="en-US" sz="3600" dirty="0"/>
              <a:t>Alternatively, direct puncture of the carotid or vertebral artery or retrograde injection of a contrast agent into the brachial artery may be performed</a:t>
            </a:r>
            <a:r>
              <a:rPr lang="en-US" dirty="0" smtClean="0"/>
              <a:t>.</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77</a:t>
            </a:fld>
            <a:endParaRPr lang="en-US"/>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dirty="0" smtClean="0"/>
              <a:t>MYELOGRAPHY</a:t>
            </a:r>
            <a:endParaRPr lang="en-US" dirty="0"/>
          </a:p>
        </p:txBody>
      </p:sp>
      <p:sp>
        <p:nvSpPr>
          <p:cNvPr id="3" name="Content Placeholder 2"/>
          <p:cNvSpPr>
            <a:spLocks noGrp="1"/>
          </p:cNvSpPr>
          <p:nvPr>
            <p:ph idx="1"/>
          </p:nvPr>
        </p:nvSpPr>
        <p:spPr>
          <a:xfrm>
            <a:off x="0" y="609600"/>
            <a:ext cx="9144000" cy="6248400"/>
          </a:xfrm>
        </p:spPr>
        <p:txBody>
          <a:bodyPr>
            <a:normAutofit/>
          </a:bodyPr>
          <a:lstStyle/>
          <a:p>
            <a:r>
              <a:rPr lang="en-US" dirty="0" smtClean="0"/>
              <a:t>A </a:t>
            </a:r>
            <a:r>
              <a:rPr lang="en-US" b="1" dirty="0" err="1" smtClean="0"/>
              <a:t>myelogram</a:t>
            </a:r>
            <a:r>
              <a:rPr lang="en-US" b="1" dirty="0" smtClean="0"/>
              <a:t> is an </a:t>
            </a:r>
            <a:r>
              <a:rPr lang="en-US" dirty="0" smtClean="0"/>
              <a:t>x-ray of the spinal subarachnoid space taken after the injection of a contrast agent into the spinal subarachnoid space through a lumbar puncture.</a:t>
            </a:r>
          </a:p>
          <a:p>
            <a:r>
              <a:rPr lang="en-US" dirty="0" smtClean="0"/>
              <a:t> It outlines the spinal subarachnoid space and shows any distortion of the spinal cord or spinal </a:t>
            </a:r>
            <a:r>
              <a:rPr lang="en-US" dirty="0" err="1" smtClean="0"/>
              <a:t>dural</a:t>
            </a:r>
            <a:r>
              <a:rPr lang="en-US" dirty="0" smtClean="0"/>
              <a:t> sac caused by tumors, cysts, herniated vertebral disk.</a:t>
            </a: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78</a:t>
            </a:fld>
            <a:endParaRPr lang="en-US"/>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sz="3600" b="1" dirty="0"/>
              <a:t>ELECTROENCEPHALOGRAPHY</a:t>
            </a:r>
            <a:endParaRPr lang="en-US" sz="3600" dirty="0"/>
          </a:p>
        </p:txBody>
      </p:sp>
      <p:sp>
        <p:nvSpPr>
          <p:cNvPr id="3" name="Content Placeholder 2"/>
          <p:cNvSpPr>
            <a:spLocks noGrp="1"/>
          </p:cNvSpPr>
          <p:nvPr>
            <p:ph idx="1"/>
          </p:nvPr>
        </p:nvSpPr>
        <p:spPr>
          <a:xfrm>
            <a:off x="0" y="609600"/>
            <a:ext cx="9144000" cy="6248400"/>
          </a:xfrm>
        </p:spPr>
        <p:txBody>
          <a:bodyPr>
            <a:normAutofit fontScale="92500" lnSpcReduction="20000"/>
          </a:bodyPr>
          <a:lstStyle/>
          <a:p>
            <a:r>
              <a:rPr lang="en-US" sz="3600" dirty="0"/>
              <a:t>It is a non invasive procedure that provides a physiologic assessment of cerebral activity.</a:t>
            </a:r>
          </a:p>
          <a:p>
            <a:r>
              <a:rPr lang="en-US" sz="3600" dirty="0"/>
              <a:t>An electroencephalogram (EEG) represents a record of the electrical activity generated in the brain. </a:t>
            </a:r>
          </a:p>
          <a:p>
            <a:r>
              <a:rPr lang="en-US" sz="3600" dirty="0"/>
              <a:t>It is obtained through electrodes applied on the scalp or through microelectrodes placed within the brain tissue. </a:t>
            </a:r>
          </a:p>
          <a:p>
            <a:r>
              <a:rPr lang="en-US" sz="3600" dirty="0"/>
              <a:t>Electrodes are applied to the scalp to record the electrical activity in various regions of the brain. </a:t>
            </a:r>
          </a:p>
          <a:p>
            <a:r>
              <a:rPr lang="en-US" sz="3600" dirty="0"/>
              <a:t>The amplified activity of the neurons between any two of these electrodes is recorded on continuously moving paper; this record is called the </a:t>
            </a:r>
            <a:r>
              <a:rPr lang="en-US" sz="3600" b="1" dirty="0"/>
              <a:t>encephalogram</a:t>
            </a:r>
          </a:p>
          <a:p>
            <a:endParaRPr lang="en-US" sz="3600"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79</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COURSE OBJECTIVES</a:t>
            </a:r>
            <a:endParaRPr lang="en-US" dirty="0"/>
          </a:p>
        </p:txBody>
      </p:sp>
      <p:sp>
        <p:nvSpPr>
          <p:cNvPr id="3" name="Content Placeholder 2"/>
          <p:cNvSpPr>
            <a:spLocks noGrp="1"/>
          </p:cNvSpPr>
          <p:nvPr>
            <p:ph idx="1"/>
          </p:nvPr>
        </p:nvSpPr>
        <p:spPr>
          <a:xfrm>
            <a:off x="0" y="914400"/>
            <a:ext cx="8991600" cy="5943600"/>
          </a:xfrm>
        </p:spPr>
        <p:txBody>
          <a:bodyPr/>
          <a:lstStyle/>
          <a:p>
            <a:pPr>
              <a:buNone/>
            </a:pPr>
            <a:r>
              <a:rPr lang="en-US" dirty="0" smtClean="0"/>
              <a:t>BROAD OBJECTIVE</a:t>
            </a:r>
          </a:p>
          <a:p>
            <a:r>
              <a:rPr lang="en-US" dirty="0" smtClean="0"/>
              <a:t>At the end of the course, the student will be able to  acquired knowledge on </a:t>
            </a:r>
            <a:r>
              <a:rPr lang="en-US" dirty="0" err="1" smtClean="0"/>
              <a:t>aetiology</a:t>
            </a:r>
            <a:r>
              <a:rPr lang="en-US" dirty="0" smtClean="0"/>
              <a:t> of various disorders affecting the nervous system, assessment and management of these disorders.</a:t>
            </a: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8</a:t>
            </a:fld>
            <a:endParaRPr lang="en-US"/>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10600" cy="914400"/>
          </a:xfrm>
        </p:spPr>
        <p:txBody>
          <a:bodyPr>
            <a:noAutofit/>
          </a:bodyPr>
          <a:lstStyle/>
          <a:p>
            <a:r>
              <a:rPr lang="en-US" sz="3200" b="1" dirty="0"/>
              <a:t>LUMBAR PUNCTURE AND EXAMINATION</a:t>
            </a:r>
            <a:br>
              <a:rPr lang="en-US" sz="3200" b="1" dirty="0"/>
            </a:br>
            <a:r>
              <a:rPr lang="en-US" sz="3200" b="1" dirty="0"/>
              <a:t>OF CEREBROSPINAL FLUID</a:t>
            </a:r>
            <a:endParaRPr lang="en-US" sz="3200" dirty="0"/>
          </a:p>
        </p:txBody>
      </p:sp>
      <p:sp>
        <p:nvSpPr>
          <p:cNvPr id="3" name="Content Placeholder 2"/>
          <p:cNvSpPr>
            <a:spLocks noGrp="1"/>
          </p:cNvSpPr>
          <p:nvPr>
            <p:ph idx="1"/>
          </p:nvPr>
        </p:nvSpPr>
        <p:spPr>
          <a:xfrm>
            <a:off x="0" y="838200"/>
            <a:ext cx="9144000" cy="6019800"/>
          </a:xfrm>
        </p:spPr>
        <p:txBody>
          <a:bodyPr>
            <a:normAutofit/>
          </a:bodyPr>
          <a:lstStyle/>
          <a:p>
            <a:r>
              <a:rPr lang="en-US" sz="3600" dirty="0"/>
              <a:t>A lumbar puncture (spinal tap) is carried out by inserting a needle into the lumbar subarachnoid space to withdraw CSF. </a:t>
            </a:r>
          </a:p>
          <a:p>
            <a:r>
              <a:rPr lang="en-US" sz="3600" dirty="0"/>
              <a:t>The needle is usually inserted into the subarachnoid space between the third and fourth or fourth and fifth lumbar vertebrae</a:t>
            </a:r>
            <a:r>
              <a:rPr lang="en-US" dirty="0" smtClean="0"/>
              <a:t>.</a:t>
            </a:r>
          </a:p>
          <a:p>
            <a:r>
              <a:rPr lang="en-US" dirty="0" smtClean="0"/>
              <a:t>Because the spinal cord divides into a sheaf of nerves at the first lumbar vertebra, insertion of the needle below the level of the third lumbar vertebra prevents puncture of the spinal cord</a:t>
            </a:r>
          </a:p>
          <a:p>
            <a:endParaRPr lang="en-US" dirty="0" smtClean="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80</a:t>
            </a:fld>
            <a:endParaRPr lang="en-US"/>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b="1" dirty="0" smtClean="0"/>
              <a:t>INDICATIONS OF LP</a:t>
            </a:r>
            <a:endParaRPr lang="en-US" b="1" dirty="0"/>
          </a:p>
        </p:txBody>
      </p:sp>
      <p:sp>
        <p:nvSpPr>
          <p:cNvPr id="3" name="Content Placeholder 2"/>
          <p:cNvSpPr>
            <a:spLocks noGrp="1"/>
          </p:cNvSpPr>
          <p:nvPr>
            <p:ph idx="1"/>
          </p:nvPr>
        </p:nvSpPr>
        <p:spPr>
          <a:xfrm>
            <a:off x="0" y="609600"/>
            <a:ext cx="9144000" cy="6096000"/>
          </a:xfrm>
        </p:spPr>
        <p:txBody>
          <a:bodyPr/>
          <a:lstStyle/>
          <a:p>
            <a:r>
              <a:rPr lang="en-US" dirty="0" smtClean="0"/>
              <a:t>To obtain CSF for examination</a:t>
            </a:r>
          </a:p>
          <a:p>
            <a:r>
              <a:rPr lang="en-US" dirty="0" smtClean="0"/>
              <a:t>To measure and reduce CSF pressure, </a:t>
            </a:r>
          </a:p>
          <a:p>
            <a:r>
              <a:rPr lang="en-US" dirty="0" smtClean="0"/>
              <a:t>To determine the presence or absence of blood in the CSF, </a:t>
            </a:r>
          </a:p>
          <a:p>
            <a:r>
              <a:rPr lang="en-US" dirty="0" smtClean="0"/>
              <a:t>To detect spinal subarachnoid block, and </a:t>
            </a:r>
          </a:p>
          <a:p>
            <a:r>
              <a:rPr lang="en-US" dirty="0" smtClean="0"/>
              <a:t>To administer antibiotics </a:t>
            </a:r>
            <a:r>
              <a:rPr lang="en-US" dirty="0" err="1" smtClean="0"/>
              <a:t>intrathecally</a:t>
            </a:r>
            <a:r>
              <a:rPr lang="en-US" dirty="0" smtClean="0"/>
              <a:t> (into the spinal canal) in certain cases of infection</a:t>
            </a: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81</a:t>
            </a:fld>
            <a:endParaRPr lang="en-US"/>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248400"/>
          </a:xfrm>
        </p:spPr>
        <p:txBody>
          <a:bodyPr/>
          <a:lstStyle/>
          <a:p>
            <a:pPr>
              <a:buNone/>
            </a:pPr>
            <a:r>
              <a:rPr lang="en-US" sz="3600" dirty="0"/>
              <a:t>NB:A lumbar puncture may be risky in the presence of an intracranial mass lesion because intracranial pressure is decreased by the removal of CSF, and the brain may </a:t>
            </a:r>
            <a:r>
              <a:rPr lang="en-US" sz="3600" dirty="0" err="1"/>
              <a:t>herniate</a:t>
            </a:r>
            <a:r>
              <a:rPr lang="en-US" sz="3600" dirty="0"/>
              <a:t> downward through the </a:t>
            </a:r>
            <a:r>
              <a:rPr lang="en-US" sz="3600" dirty="0" err="1"/>
              <a:t>tentorium</a:t>
            </a:r>
            <a:r>
              <a:rPr lang="en-US" sz="3600" dirty="0"/>
              <a:t> and the foramen magnum.</a:t>
            </a:r>
          </a:p>
          <a:p>
            <a:pPr>
              <a:buNone/>
            </a:pPr>
            <a:r>
              <a:rPr lang="en-US" sz="3600" dirty="0"/>
              <a:t>LP is also CONTRA INDICATED in patients with increased intracranial pressure</a:t>
            </a:r>
            <a:r>
              <a:rPr lang="en-US" dirty="0" smtClean="0"/>
              <a:t>.</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82</a:t>
            </a:fld>
            <a:endParaRPr lang="en-US"/>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smtClean="0"/>
              <a:t>Cerebrospinal Fluid Analysis</a:t>
            </a:r>
            <a:endParaRPr lang="en-US" dirty="0"/>
          </a:p>
        </p:txBody>
      </p:sp>
      <p:sp>
        <p:nvSpPr>
          <p:cNvPr id="3" name="Content Placeholder 2"/>
          <p:cNvSpPr>
            <a:spLocks noGrp="1"/>
          </p:cNvSpPr>
          <p:nvPr>
            <p:ph idx="1"/>
          </p:nvPr>
        </p:nvSpPr>
        <p:spPr>
          <a:xfrm>
            <a:off x="0" y="533400"/>
            <a:ext cx="9144000" cy="6324600"/>
          </a:xfrm>
        </p:spPr>
        <p:txBody>
          <a:bodyPr/>
          <a:lstStyle/>
          <a:p>
            <a:r>
              <a:rPr lang="en-US" dirty="0" smtClean="0"/>
              <a:t>The CSF should be clear and colorless. </a:t>
            </a:r>
          </a:p>
          <a:p>
            <a:r>
              <a:rPr lang="en-US" dirty="0" smtClean="0"/>
              <a:t>Pink, blood-tinged, or grossly bloody CSF may indicate a cerebral contusion, laceration, or subarachnoid hemorrhage. </a:t>
            </a:r>
          </a:p>
          <a:p>
            <a:r>
              <a:rPr lang="en-US" dirty="0" smtClean="0"/>
              <a:t>Sometimes with a difficult lumbar puncture, the CSF initially is bloody because of local trauma but then becomes clearer</a:t>
            </a:r>
          </a:p>
          <a:p>
            <a:r>
              <a:rPr lang="en-US" dirty="0" smtClean="0"/>
              <a:t>The specimens are obtained for cell count, culture, and glucose and protein testing</a:t>
            </a:r>
          </a:p>
          <a:p>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83</a:t>
            </a:fld>
            <a:endParaRPr lang="en-US"/>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COMPLICATIONS OF LP</a:t>
            </a:r>
            <a:endParaRPr lang="en-US" dirty="0"/>
          </a:p>
        </p:txBody>
      </p:sp>
      <p:sp>
        <p:nvSpPr>
          <p:cNvPr id="3" name="Content Placeholder 2"/>
          <p:cNvSpPr>
            <a:spLocks noGrp="1"/>
          </p:cNvSpPr>
          <p:nvPr>
            <p:ph idx="1"/>
          </p:nvPr>
        </p:nvSpPr>
        <p:spPr>
          <a:xfrm>
            <a:off x="0" y="609600"/>
            <a:ext cx="9144000" cy="6248400"/>
          </a:xfrm>
        </p:spPr>
        <p:txBody>
          <a:bodyPr/>
          <a:lstStyle/>
          <a:p>
            <a:r>
              <a:rPr lang="en-US" sz="3600" dirty="0"/>
              <a:t>A post–lumbar puncture headache, ranging from mild to severe, may appear a few hours to several days after the procedure. </a:t>
            </a:r>
          </a:p>
          <a:p>
            <a:r>
              <a:rPr lang="en-US" sz="3600" dirty="0"/>
              <a:t>This is the most common complication, occurring in 15% to 30% of patients . </a:t>
            </a:r>
          </a:p>
          <a:p>
            <a:r>
              <a:rPr lang="en-US" sz="3600" dirty="0"/>
              <a:t>It is a throbbing bi frontal or occipital headache, dull and deep in character</a:t>
            </a:r>
            <a:r>
              <a:rPr lang="en-US" dirty="0" smtClean="0"/>
              <a:t>.</a:t>
            </a:r>
          </a:p>
          <a:p>
            <a:r>
              <a:rPr lang="en-US" sz="4000" dirty="0"/>
              <a:t>It is particularly severe on sitting or standing but lessens or disappears when the patient lies down.</a:t>
            </a:r>
          </a:p>
          <a:p>
            <a:pPr>
              <a:buNone/>
            </a:pP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84</a:t>
            </a:fld>
            <a:endParaRPr lang="en-US"/>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r>
              <a:rPr lang="en-US" sz="3600" dirty="0"/>
              <a:t>The headache is caused by CSF leakage at the puncture site.</a:t>
            </a:r>
          </a:p>
          <a:p>
            <a:r>
              <a:rPr lang="en-US" sz="3600" dirty="0"/>
              <a:t>The post puncture headache is usually managed by bed rest, analgesic agents, and hydration . </a:t>
            </a:r>
          </a:p>
          <a:p>
            <a:r>
              <a:rPr lang="en-US" sz="3600" dirty="0"/>
              <a:t>Occasionally, if the headache persists, the epidural blood patch technique may be used. </a:t>
            </a:r>
          </a:p>
          <a:p>
            <a:r>
              <a:rPr lang="en-US" sz="3600" dirty="0"/>
              <a:t>Blood is withdrawn from the </a:t>
            </a:r>
            <a:r>
              <a:rPr lang="en-US" sz="3600" dirty="0" err="1"/>
              <a:t>antecubital</a:t>
            </a:r>
            <a:r>
              <a:rPr lang="en-US" sz="3600" dirty="0"/>
              <a:t> vein and injected into the epidural space, usually at the site of the previous spinal puncture.</a:t>
            </a:r>
            <a:endParaRPr lang="en-US" sz="3600"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85</a:t>
            </a:fld>
            <a:endParaRPr lang="en-US"/>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Other complications</a:t>
            </a:r>
            <a:endParaRPr lang="en-US" dirty="0"/>
          </a:p>
        </p:txBody>
      </p:sp>
      <p:sp>
        <p:nvSpPr>
          <p:cNvPr id="3" name="Content Placeholder 2"/>
          <p:cNvSpPr>
            <a:spLocks noGrp="1"/>
          </p:cNvSpPr>
          <p:nvPr>
            <p:ph idx="1"/>
          </p:nvPr>
        </p:nvSpPr>
        <p:spPr>
          <a:xfrm>
            <a:off x="0" y="914400"/>
            <a:ext cx="9144000" cy="5943600"/>
          </a:xfrm>
        </p:spPr>
        <p:txBody>
          <a:bodyPr>
            <a:normAutofit/>
          </a:bodyPr>
          <a:lstStyle/>
          <a:p>
            <a:r>
              <a:rPr lang="en-US" sz="3600" dirty="0" err="1"/>
              <a:t>Herniation</a:t>
            </a:r>
            <a:r>
              <a:rPr lang="en-US" sz="3600" dirty="0"/>
              <a:t> of the intracranial contents</a:t>
            </a:r>
          </a:p>
          <a:p>
            <a:r>
              <a:rPr lang="en-US" sz="3600" dirty="0"/>
              <a:t>spinal epidural abscess,</a:t>
            </a:r>
          </a:p>
          <a:p>
            <a:r>
              <a:rPr lang="en-US" sz="3600" dirty="0"/>
              <a:t>spinal epidural hematoma, and</a:t>
            </a:r>
          </a:p>
          <a:p>
            <a:r>
              <a:rPr lang="en-US" sz="3600" dirty="0"/>
              <a:t> meningitis ; a rare but serious complications of lumbar puncture. </a:t>
            </a:r>
          </a:p>
          <a:p>
            <a:r>
              <a:rPr lang="en-US" sz="3600" dirty="0"/>
              <a:t>temporary voiding problems, </a:t>
            </a:r>
          </a:p>
          <a:p>
            <a:r>
              <a:rPr lang="en-US" sz="3600" dirty="0"/>
              <a:t>slight elevation of temperature,</a:t>
            </a:r>
          </a:p>
          <a:p>
            <a:r>
              <a:rPr lang="en-US" sz="3600" dirty="0"/>
              <a:t>backache or spasms, and stiffness of the neck.</a:t>
            </a:r>
            <a:endParaRPr lang="en-US" sz="3600"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86</a:t>
            </a:fld>
            <a:endParaRPr lang="en-US"/>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en-US" b="1" dirty="0" smtClean="0"/>
              <a:t>Guidelines for Assisting with a Lumbar Puncture</a:t>
            </a:r>
            <a:endParaRPr lang="en-US" dirty="0"/>
          </a:p>
        </p:txBody>
      </p:sp>
      <p:sp>
        <p:nvSpPr>
          <p:cNvPr id="3" name="Content Placeholder 2"/>
          <p:cNvSpPr>
            <a:spLocks noGrp="1"/>
          </p:cNvSpPr>
          <p:nvPr>
            <p:ph idx="1"/>
          </p:nvPr>
        </p:nvSpPr>
        <p:spPr>
          <a:xfrm>
            <a:off x="0" y="1066800"/>
            <a:ext cx="9144000" cy="5791200"/>
          </a:xfrm>
        </p:spPr>
        <p:txBody>
          <a:bodyPr>
            <a:normAutofit fontScale="92500" lnSpcReduction="10000"/>
          </a:bodyPr>
          <a:lstStyle/>
          <a:p>
            <a:pPr>
              <a:buNone/>
            </a:pPr>
            <a:r>
              <a:rPr lang="en-US" b="1" dirty="0" smtClean="0"/>
              <a:t>Pre procedure</a:t>
            </a:r>
          </a:p>
          <a:p>
            <a:pPr>
              <a:buNone/>
            </a:pPr>
            <a:r>
              <a:rPr lang="en-US" dirty="0" smtClean="0"/>
              <a:t>1. Determine whether written consent for the procedure has been obtained.</a:t>
            </a:r>
          </a:p>
          <a:p>
            <a:pPr>
              <a:buNone/>
            </a:pPr>
            <a:r>
              <a:rPr lang="en-US" dirty="0" smtClean="0"/>
              <a:t>2. Explain the procedure to the patient and describe sensations that are likely during the procedure (</a:t>
            </a:r>
            <a:r>
              <a:rPr lang="en-US" dirty="0" err="1" smtClean="0"/>
              <a:t>ie</a:t>
            </a:r>
            <a:r>
              <a:rPr lang="en-US" dirty="0" smtClean="0"/>
              <a:t>, a sensation of cold as the site is cleansed with solution, a needle prick when local anesthetic is injected).</a:t>
            </a:r>
          </a:p>
          <a:p>
            <a:pPr>
              <a:buNone/>
            </a:pPr>
            <a:r>
              <a:rPr lang="en-US" dirty="0" smtClean="0"/>
              <a:t>3. Determine whether the patient has any questions or misconceptions about the procedure; reassure the patient that the needle will not enter the spinal cord or cause paralysis.</a:t>
            </a:r>
          </a:p>
          <a:p>
            <a:pPr>
              <a:buNone/>
            </a:pPr>
            <a:r>
              <a:rPr lang="en-US" dirty="0" smtClean="0"/>
              <a:t>4. Instruct the patient to void before the procedure</a:t>
            </a:r>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87</a:t>
            </a:fld>
            <a:endParaRPr lang="en-US"/>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b="1" dirty="0" smtClean="0"/>
              <a:t>Procedure (performed by the physician)</a:t>
            </a:r>
            <a:br>
              <a:rPr lang="en-US" b="1" dirty="0" smtClean="0"/>
            </a:br>
            <a:endParaRPr lang="en-US" dirty="0"/>
          </a:p>
        </p:txBody>
      </p:sp>
      <p:sp>
        <p:nvSpPr>
          <p:cNvPr id="3" name="Content Placeholder 2"/>
          <p:cNvSpPr>
            <a:spLocks noGrp="1"/>
          </p:cNvSpPr>
          <p:nvPr>
            <p:ph idx="1"/>
          </p:nvPr>
        </p:nvSpPr>
        <p:spPr>
          <a:xfrm>
            <a:off x="0" y="457200"/>
            <a:ext cx="9144000" cy="6324600"/>
          </a:xfrm>
        </p:spPr>
        <p:txBody>
          <a:bodyPr>
            <a:normAutofit lnSpcReduction="10000"/>
          </a:bodyPr>
          <a:lstStyle/>
          <a:p>
            <a:pPr marL="514350" indent="-514350">
              <a:buAutoNum type="arabicPeriod"/>
            </a:pPr>
            <a:r>
              <a:rPr lang="en-US" sz="3600" dirty="0"/>
              <a:t>The patient is positioned on one side at the edge of the bed or examining table with back toward the physician; the thighs and legs are flexed as much as possible to increase the space between the </a:t>
            </a:r>
            <a:r>
              <a:rPr lang="en-US" sz="3600" dirty="0" err="1"/>
              <a:t>spinous</a:t>
            </a:r>
            <a:r>
              <a:rPr lang="en-US" sz="3600" dirty="0"/>
              <a:t> processes of the vertebrae, for easier entry into the subarachnoid space</a:t>
            </a:r>
          </a:p>
          <a:p>
            <a:pPr marL="514350" indent="-514350">
              <a:buFont typeface="Arial" pitchFamily="34" charset="0"/>
              <a:buAutoNum type="arabicPeriod"/>
            </a:pPr>
            <a:r>
              <a:rPr lang="en-US" sz="3600" dirty="0"/>
              <a:t>A small pillow may be placed under the patient’s head to maintain the spine in a horizontal position; a pillow may be placed between the legs to prevent the upper leg from rolling forward</a:t>
            </a:r>
          </a:p>
          <a:p>
            <a:pPr marL="514350" indent="-514350">
              <a:buAutoNum type="arabicPeriod"/>
            </a:pPr>
            <a:endParaRPr lang="en-US" sz="3600" dirty="0"/>
          </a:p>
          <a:p>
            <a:pPr>
              <a:buNone/>
            </a:pP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88</a:t>
            </a:fld>
            <a:endParaRPr lang="en-US"/>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81800"/>
          </a:xfrm>
        </p:spPr>
        <p:txBody>
          <a:bodyPr>
            <a:normAutofit/>
          </a:bodyPr>
          <a:lstStyle/>
          <a:p>
            <a:pPr>
              <a:buNone/>
            </a:pPr>
            <a:r>
              <a:rPr lang="en-US" dirty="0" smtClean="0"/>
              <a:t>3</a:t>
            </a:r>
            <a:r>
              <a:rPr lang="en-US" sz="3600" dirty="0"/>
              <a:t>. The nurse assists the patient to maintain the position to avoid sudden movement, which can produce a traumatic (bloody) tap.</a:t>
            </a:r>
          </a:p>
          <a:p>
            <a:pPr>
              <a:buNone/>
            </a:pPr>
            <a:r>
              <a:rPr lang="en-US" dirty="0" smtClean="0"/>
              <a:t>4. </a:t>
            </a:r>
            <a:r>
              <a:rPr lang="en-US" sz="3600" dirty="0"/>
              <a:t>The patient is encouraged to relax and is instructed to breathe normally, because hyperventilation may lower an elevated pressure</a:t>
            </a:r>
          </a:p>
          <a:p>
            <a:pPr>
              <a:buNone/>
            </a:pPr>
            <a:r>
              <a:rPr lang="en-US" sz="3600" dirty="0"/>
              <a:t>5. The nurse describes the procedure step by step to the patient as it proceeds.</a:t>
            </a:r>
          </a:p>
          <a:p>
            <a:pPr>
              <a:buNone/>
            </a:pPr>
            <a:r>
              <a:rPr lang="en-US" sz="3600" dirty="0"/>
              <a:t>6. The physician cleanses the puncture site with an antiseptic solution and drapes the site</a:t>
            </a:r>
            <a:r>
              <a:rPr lang="en-US" dirty="0" smtClean="0"/>
              <a:t>.</a:t>
            </a: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89</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REVIEW OF ANATOMY AND PHYSIOLOGY OF NS</a:t>
            </a:r>
            <a:endParaRPr lang="en-US" dirty="0"/>
          </a:p>
        </p:txBody>
      </p:sp>
      <p:sp>
        <p:nvSpPr>
          <p:cNvPr id="3" name="Content Placeholder 2"/>
          <p:cNvSpPr>
            <a:spLocks noGrp="1"/>
          </p:cNvSpPr>
          <p:nvPr>
            <p:ph idx="1"/>
          </p:nvPr>
        </p:nvSpPr>
        <p:spPr>
          <a:xfrm>
            <a:off x="0" y="1143000"/>
            <a:ext cx="9144000" cy="5791200"/>
          </a:xfrm>
        </p:spPr>
        <p:txBody>
          <a:bodyPr>
            <a:normAutofit/>
          </a:bodyPr>
          <a:lstStyle/>
          <a:p>
            <a:r>
              <a:rPr lang="en-US" dirty="0"/>
              <a:t>The nervous system consists of two divisions: the </a:t>
            </a:r>
            <a:r>
              <a:rPr lang="en-US" b="1" dirty="0"/>
              <a:t>central </a:t>
            </a:r>
            <a:r>
              <a:rPr lang="en-US" b="1" dirty="0" smtClean="0"/>
              <a:t>nervous system </a:t>
            </a:r>
            <a:r>
              <a:rPr lang="en-US" dirty="0"/>
              <a:t>(CNS), including the brain and spinal cord, and the </a:t>
            </a:r>
            <a:r>
              <a:rPr lang="en-US" b="1" dirty="0" smtClean="0"/>
              <a:t>peripheral nervous </a:t>
            </a:r>
            <a:r>
              <a:rPr lang="en-US" b="1" dirty="0"/>
              <a:t>system</a:t>
            </a:r>
            <a:r>
              <a:rPr lang="en-US" dirty="0"/>
              <a:t>, made up of the cranial and spinal nerves.</a:t>
            </a:r>
          </a:p>
          <a:p>
            <a:r>
              <a:rPr lang="en-US" dirty="0"/>
              <a:t>The peripheral nervous system can be further divided into </a:t>
            </a:r>
            <a:r>
              <a:rPr lang="en-US" dirty="0" smtClean="0"/>
              <a:t>the </a:t>
            </a:r>
          </a:p>
          <a:p>
            <a:pPr>
              <a:buNone/>
            </a:pPr>
            <a:r>
              <a:rPr lang="en-US" dirty="0"/>
              <a:t>	</a:t>
            </a:r>
            <a:r>
              <a:rPr lang="en-US" dirty="0" smtClean="0"/>
              <a:t>-</a:t>
            </a:r>
            <a:r>
              <a:rPr lang="en-US" b="1" dirty="0" smtClean="0"/>
              <a:t>somatic</a:t>
            </a:r>
            <a:r>
              <a:rPr lang="en-US" dirty="0"/>
              <a:t>, or voluntary, nervous system, and </a:t>
            </a:r>
            <a:endParaRPr lang="en-US" dirty="0" smtClean="0"/>
          </a:p>
          <a:p>
            <a:pPr>
              <a:buNone/>
            </a:pPr>
            <a:r>
              <a:rPr lang="en-US" dirty="0"/>
              <a:t>	</a:t>
            </a:r>
            <a:r>
              <a:rPr lang="en-US" dirty="0" smtClean="0"/>
              <a:t>-</a:t>
            </a:r>
            <a:r>
              <a:rPr lang="en-US" b="1" dirty="0" smtClean="0"/>
              <a:t>the </a:t>
            </a:r>
            <a:r>
              <a:rPr lang="en-US" b="1" dirty="0"/>
              <a:t>autonomic</a:t>
            </a:r>
            <a:r>
              <a:rPr lang="en-US" dirty="0"/>
              <a:t>, or </a:t>
            </a:r>
            <a:r>
              <a:rPr lang="en-US" dirty="0" smtClean="0"/>
              <a:t>involuntary, nervous </a:t>
            </a:r>
            <a:r>
              <a:rPr lang="en-US" dirty="0"/>
              <a:t>system</a:t>
            </a:r>
            <a:r>
              <a:rPr lang="en-US" dirty="0" smtClean="0"/>
              <a:t>.</a:t>
            </a:r>
          </a:p>
          <a:p>
            <a:pPr>
              <a:buNone/>
            </a:pP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9</a:t>
            </a:fld>
            <a:endParaRPr lang="en-US"/>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a:bodyPr>
          <a:lstStyle/>
          <a:p>
            <a:pPr>
              <a:buNone/>
            </a:pPr>
            <a:r>
              <a:rPr lang="en-US" dirty="0" smtClean="0"/>
              <a:t>7</a:t>
            </a:r>
            <a:r>
              <a:rPr lang="en-US" sz="3600" dirty="0"/>
              <a:t>. Local anesthetic is injected to numb the puncture site, and then a spinal needle is inserted into the subarachnoid space through the third and fourth or fourth and fifth lumbar </a:t>
            </a:r>
            <a:r>
              <a:rPr lang="en-US" sz="3600" dirty="0" err="1"/>
              <a:t>interspace</a:t>
            </a:r>
            <a:r>
              <a:rPr lang="en-US" sz="3600" dirty="0"/>
              <a:t>.</a:t>
            </a:r>
          </a:p>
          <a:p>
            <a:pPr>
              <a:buNone/>
            </a:pPr>
            <a:r>
              <a:rPr lang="en-US" sz="3600" dirty="0"/>
              <a:t>8. A specimen of CSF is removed and usually collected in three test tubes, labeled in order of collection. A pressure reading may be obtained. The needle is withdrawn</a:t>
            </a:r>
            <a:r>
              <a:rPr lang="en-US" dirty="0" smtClean="0"/>
              <a:t>.</a:t>
            </a:r>
          </a:p>
          <a:p>
            <a:pPr>
              <a:buNone/>
            </a:pPr>
            <a:r>
              <a:rPr lang="en-US" sz="3600" dirty="0"/>
              <a:t>9. A small dressing is applied to the puncture site.</a:t>
            </a:r>
          </a:p>
          <a:p>
            <a:pPr>
              <a:buNone/>
            </a:pPr>
            <a:r>
              <a:rPr lang="en-US" sz="3600" dirty="0"/>
              <a:t>10. The tubes of CSF are sent to the laboratory immediately</a:t>
            </a:r>
          </a:p>
          <a:p>
            <a:pPr>
              <a:buNone/>
            </a:pPr>
            <a:endParaRPr lang="en-US" dirty="0"/>
          </a:p>
        </p:txBody>
      </p:sp>
      <p:sp>
        <p:nvSpPr>
          <p:cNvPr id="2" name="Footer Placeholder 1"/>
          <p:cNvSpPr>
            <a:spLocks noGrp="1"/>
          </p:cNvSpPr>
          <p:nvPr>
            <p:ph type="ftr" sz="quarter" idx="11"/>
          </p:nvPr>
        </p:nvSpPr>
        <p:spPr/>
        <p:txBody>
          <a:bodyPr/>
          <a:lstStyle/>
          <a:p>
            <a:r>
              <a:rPr lang="en-US" smtClean="0"/>
              <a:t>Israel </a:t>
            </a:r>
            <a:endParaRPr lang="en-US"/>
          </a:p>
        </p:txBody>
      </p:sp>
      <p:sp>
        <p:nvSpPr>
          <p:cNvPr id="4" name="Slide Number Placeholder 3"/>
          <p:cNvSpPr>
            <a:spLocks noGrp="1"/>
          </p:cNvSpPr>
          <p:nvPr>
            <p:ph type="sldNum" sz="quarter" idx="12"/>
          </p:nvPr>
        </p:nvSpPr>
        <p:spPr/>
        <p:txBody>
          <a:bodyPr/>
          <a:lstStyle/>
          <a:p>
            <a:fld id="{DCB281E3-6315-402F-999E-57BB30D3C3C3}" type="slidenum">
              <a:rPr lang="en-US" smtClean="0"/>
              <a:pPr/>
              <a:t>90</a:t>
            </a:fld>
            <a:endParaRPr lang="en-US"/>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POST LUMBAR PUNCTURE</a:t>
            </a:r>
            <a:endParaRPr lang="en-US" dirty="0"/>
          </a:p>
        </p:txBody>
      </p:sp>
      <p:sp>
        <p:nvSpPr>
          <p:cNvPr id="3" name="Content Placeholder 2"/>
          <p:cNvSpPr>
            <a:spLocks noGrp="1"/>
          </p:cNvSpPr>
          <p:nvPr>
            <p:ph idx="1"/>
          </p:nvPr>
        </p:nvSpPr>
        <p:spPr>
          <a:xfrm>
            <a:off x="0" y="762000"/>
            <a:ext cx="9144000" cy="6096000"/>
          </a:xfrm>
        </p:spPr>
        <p:txBody>
          <a:bodyPr/>
          <a:lstStyle/>
          <a:p>
            <a:pPr marL="514350" indent="-514350">
              <a:buAutoNum type="arabicPeriod"/>
            </a:pPr>
            <a:r>
              <a:rPr lang="en-US" dirty="0" smtClean="0"/>
              <a:t>Instruct the patient to lie prone for 2 to 3 hours to separate the alignment of the </a:t>
            </a:r>
            <a:r>
              <a:rPr lang="en-US" dirty="0" err="1" smtClean="0"/>
              <a:t>dural</a:t>
            </a:r>
            <a:r>
              <a:rPr lang="en-US" dirty="0" smtClean="0"/>
              <a:t> and </a:t>
            </a:r>
            <a:r>
              <a:rPr lang="en-US" dirty="0" err="1" smtClean="0"/>
              <a:t>arachnoid</a:t>
            </a:r>
            <a:r>
              <a:rPr lang="en-US" dirty="0" smtClean="0"/>
              <a:t> needle punctures in the </a:t>
            </a:r>
            <a:r>
              <a:rPr lang="en-US" dirty="0" err="1" smtClean="0"/>
              <a:t>meninges</a:t>
            </a:r>
            <a:r>
              <a:rPr lang="en-US" dirty="0" smtClean="0"/>
              <a:t>, to reduce leakage of CSF.</a:t>
            </a:r>
          </a:p>
          <a:p>
            <a:pPr>
              <a:buNone/>
            </a:pPr>
            <a:r>
              <a:rPr lang="en-US" dirty="0" smtClean="0"/>
              <a:t>2. Monitor the patient for complications of lumbar puncture; notify physician if complications occur.</a:t>
            </a:r>
          </a:p>
          <a:p>
            <a:pPr>
              <a:buNone/>
            </a:pPr>
            <a:r>
              <a:rPr lang="en-US" dirty="0" smtClean="0"/>
              <a:t>3. Encourage increased fluid intake to reduce the risk of post procedure headache</a:t>
            </a:r>
            <a:endParaRPr lang="en-US" dirty="0"/>
          </a:p>
        </p:txBody>
      </p:sp>
      <p:sp>
        <p:nvSpPr>
          <p:cNvPr id="4" name="Footer Placeholder 3"/>
          <p:cNvSpPr>
            <a:spLocks noGrp="1"/>
          </p:cNvSpPr>
          <p:nvPr>
            <p:ph type="ftr" sz="quarter" idx="11"/>
          </p:nvPr>
        </p:nvSpPr>
        <p:spPr/>
        <p:txBody>
          <a:bodyPr/>
          <a:lstStyle/>
          <a:p>
            <a:r>
              <a:rPr lang="en-US" smtClean="0"/>
              <a:t>Israel </a:t>
            </a:r>
            <a:endParaRPr lang="en-US"/>
          </a:p>
        </p:txBody>
      </p:sp>
      <p:sp>
        <p:nvSpPr>
          <p:cNvPr id="5" name="Slide Number Placeholder 4"/>
          <p:cNvSpPr>
            <a:spLocks noGrp="1"/>
          </p:cNvSpPr>
          <p:nvPr>
            <p:ph type="sldNum" sz="quarter" idx="12"/>
          </p:nvPr>
        </p:nvSpPr>
        <p:spPr/>
        <p:txBody>
          <a:bodyPr/>
          <a:lstStyle/>
          <a:p>
            <a:fld id="{DCB281E3-6315-402F-999E-57BB30D3C3C3}" type="slidenum">
              <a:rPr lang="en-US" smtClean="0"/>
              <a:pPr/>
              <a:t>91</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kmtc 2020</Template>
  <TotalTime>12324</TotalTime>
  <Words>6408</Words>
  <Application>Microsoft Office PowerPoint</Application>
  <PresentationFormat>On-screen Show (4:3)</PresentationFormat>
  <Paragraphs>664</Paragraphs>
  <Slides>91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91</vt:i4>
      </vt:variant>
    </vt:vector>
  </HeadingPairs>
  <TitlesOfParts>
    <vt:vector size="94" baseType="lpstr">
      <vt:lpstr>Arial</vt:lpstr>
      <vt:lpstr>Calibri</vt:lpstr>
      <vt:lpstr>Office Theme</vt:lpstr>
      <vt:lpstr>NEUROLOGICAL NURSING</vt:lpstr>
      <vt:lpstr>PowerPoint Presentation</vt:lpstr>
      <vt:lpstr>PowerPoint Presentation</vt:lpstr>
      <vt:lpstr>PowerPoint Presentation</vt:lpstr>
      <vt:lpstr>PowerPoint Presentation</vt:lpstr>
      <vt:lpstr>PowerPoint Presentation</vt:lpstr>
      <vt:lpstr>PowerPoint Presentation</vt:lpstr>
      <vt:lpstr>COURSE OBJECTIVES</vt:lpstr>
      <vt:lpstr>REVIEW OF ANATOMY AND PHYSIOLOGY OF NS</vt:lpstr>
      <vt:lpstr>PowerPoint Presentation</vt:lpstr>
      <vt:lpstr>NEURONES</vt:lpstr>
      <vt:lpstr>Neurotransmitters</vt:lpstr>
      <vt:lpstr>PowerPoint Presentation</vt:lpstr>
      <vt:lpstr>PowerPoint Presentation</vt:lpstr>
      <vt:lpstr>ANATOMY OF THE BRAIN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Cranial nerves </vt:lpstr>
      <vt:lpstr>PowerPoint Presentation</vt:lpstr>
      <vt:lpstr>PowerPoint Presentation</vt:lpstr>
      <vt:lpstr>STRUCTURES PROTECTING THE BRAIN</vt:lpstr>
      <vt:lpstr>CEREBROSPINAL FLUID</vt:lpstr>
      <vt:lpstr>PowerPoint Presentation</vt:lpstr>
      <vt:lpstr>PowerPoint Presentation</vt:lpstr>
      <vt:lpstr>CEREBRAL CIRCULATION</vt:lpstr>
      <vt:lpstr>ANATOMY OF THE SPINAL CORD</vt:lpstr>
      <vt:lpstr>VERTEBRAL COLUMN</vt:lpstr>
      <vt:lpstr>The Peripheral Nervous System</vt:lpstr>
      <vt:lpstr>PowerPoint Presentation</vt:lpstr>
      <vt:lpstr>PowerPoint Presentation</vt:lpstr>
      <vt:lpstr>AUTONOMIC NERVOUS SYSTEM</vt:lpstr>
      <vt:lpstr>The Neurologic Examination</vt:lpstr>
      <vt:lpstr>PowerPoint Presentation</vt:lpstr>
      <vt:lpstr>PowerPoint Presentation</vt:lpstr>
      <vt:lpstr>CLINICAL MANIFESTATIONS</vt:lpstr>
      <vt:lpstr>PowerPoint Presentation</vt:lpstr>
      <vt:lpstr>PowerPoint Presentation</vt:lpstr>
      <vt:lpstr>PHYSICAL EXAMINATION</vt:lpstr>
      <vt:lpstr>Assessing Cerebral Function</vt:lpstr>
      <vt:lpstr>PowerPoint Presentation</vt:lpstr>
      <vt:lpstr>PowerPoint Presentation</vt:lpstr>
      <vt:lpstr>PowerPoint Presentation</vt:lpstr>
      <vt:lpstr>PowerPoint Presentation</vt:lpstr>
      <vt:lpstr>PowerPoint Presentation</vt:lpstr>
      <vt:lpstr>LANGUAGE ABILITY </vt:lpstr>
      <vt:lpstr>PowerPoint Presentation</vt:lpstr>
      <vt:lpstr>Examining the Cranial Nerves</vt:lpstr>
      <vt:lpstr>PowerPoint Presentation</vt:lpstr>
      <vt:lpstr>PowerPoint Presentation</vt:lpstr>
      <vt:lpstr>PowerPoint Presentation</vt:lpstr>
      <vt:lpstr>PowerPoint Presentation</vt:lpstr>
      <vt:lpstr>PowerPoint Presentation</vt:lpstr>
      <vt:lpstr>Examining the Motor System</vt:lpstr>
      <vt:lpstr>MUSCLE STRENGTH </vt:lpstr>
      <vt:lpstr>PowerPoint Presentation</vt:lpstr>
      <vt:lpstr>PowerPoint Presentation</vt:lpstr>
      <vt:lpstr>PowerPoint Presentation</vt:lpstr>
      <vt:lpstr>Examining the Reflexes</vt:lpstr>
      <vt:lpstr>PowerPoint Presentation</vt:lpstr>
      <vt:lpstr>PowerPoint Presentation</vt:lpstr>
      <vt:lpstr>PowerPoint Presentation</vt:lpstr>
      <vt:lpstr>Sensory Examination</vt:lpstr>
      <vt:lpstr>PowerPoint Presentation</vt:lpstr>
      <vt:lpstr>PowerPoint Presentation</vt:lpstr>
      <vt:lpstr>DIAGNOSTIC  TESTS</vt:lpstr>
      <vt:lpstr>PowerPoint Presentation</vt:lpstr>
      <vt:lpstr>POSITRON EMISSION TOMOGRAPHY</vt:lpstr>
      <vt:lpstr>PowerPoint Presentation</vt:lpstr>
      <vt:lpstr>MAGNETIC RESONANCE IMAGING</vt:lpstr>
      <vt:lpstr>PowerPoint Presentation</vt:lpstr>
      <vt:lpstr>CEREBRAL ANGIOGRAPHY</vt:lpstr>
      <vt:lpstr>PowerPoint Presentation</vt:lpstr>
      <vt:lpstr>MYELOGRAPHY</vt:lpstr>
      <vt:lpstr>ELECTROENCEPHALOGRAPHY</vt:lpstr>
      <vt:lpstr>LUMBAR PUNCTURE AND EXAMINATION OF CEREBROSPINAL FLUID</vt:lpstr>
      <vt:lpstr>INDICATIONS OF LP</vt:lpstr>
      <vt:lpstr>PowerPoint Presentation</vt:lpstr>
      <vt:lpstr>Cerebrospinal Fluid Analysis</vt:lpstr>
      <vt:lpstr>COMPLICATIONS OF LP</vt:lpstr>
      <vt:lpstr>PowerPoint Presentation</vt:lpstr>
      <vt:lpstr>Other complications</vt:lpstr>
      <vt:lpstr>Guidelines for Assisting with a Lumbar Puncture</vt:lpstr>
      <vt:lpstr>Procedure (performed by the physician) </vt:lpstr>
      <vt:lpstr>PowerPoint Presentation</vt:lpstr>
      <vt:lpstr>PowerPoint Presentation</vt:lpstr>
      <vt:lpstr>POST LUMBAR PUNCTURE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NEUROLOGICAL NURSING</dc:title>
  <dc:creator>irerii</dc:creator>
  <cp:lastModifiedBy>Mutiso</cp:lastModifiedBy>
  <cp:revision>647</cp:revision>
  <dcterms:created xsi:type="dcterms:W3CDTF">2013-08-21T05:07:09Z</dcterms:created>
  <dcterms:modified xsi:type="dcterms:W3CDTF">2021-09-29T06:48:15Z</dcterms:modified>
</cp:coreProperties>
</file>