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7" r:id="rId2"/>
    <p:sldId id="258" r:id="rId3"/>
    <p:sldId id="259" r:id="rId4"/>
    <p:sldId id="260" r:id="rId5"/>
    <p:sldId id="261" r:id="rId6"/>
    <p:sldId id="262" r:id="rId7"/>
    <p:sldId id="263" r:id="rId8"/>
    <p:sldId id="264" r:id="rId9"/>
    <p:sldId id="265" r:id="rId10"/>
    <p:sldId id="266" r:id="rId11"/>
    <p:sldId id="287" r:id="rId12"/>
    <p:sldId id="284" r:id="rId13"/>
    <p:sldId id="267" r:id="rId14"/>
    <p:sldId id="286" r:id="rId15"/>
    <p:sldId id="285"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D9ED5A-4524-4277-B959-07590C47E0BB}"/>
              </a:ext>
            </a:extLst>
          </p:cNvPr>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9DEA530-A3C8-44E9-8C1C-A0D30AAF2640}"/>
              </a:ext>
            </a:extLst>
          </p:cNvPr>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51B49272-A4D8-45D4-958B-5440D0CEEAC5}" type="datetimeFigureOut">
              <a:rPr lang="en-US" smtClean="0"/>
              <a:t>10/28/2019</a:t>
            </a:fld>
            <a:endParaRPr lang="en-US"/>
          </a:p>
        </p:txBody>
      </p:sp>
      <p:sp>
        <p:nvSpPr>
          <p:cNvPr id="4" name="Footer Placeholder 3">
            <a:extLst>
              <a:ext uri="{FF2B5EF4-FFF2-40B4-BE49-F238E27FC236}">
                <a16:creationId xmlns:a16="http://schemas.microsoft.com/office/drawing/2014/main" id="{37074990-6771-4713-A6A7-DBC3FF3EED9B}"/>
              </a:ext>
            </a:extLst>
          </p:cNvPr>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C77F82-1767-48C1-BFC5-CB8F64670649}"/>
              </a:ext>
            </a:extLst>
          </p:cNvPr>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268D6EE4-7D94-4DFA-810B-0F570BB7AA1B}" type="slidenum">
              <a:rPr lang="en-US" smtClean="0"/>
              <a:t>‹#›</a:t>
            </a:fld>
            <a:endParaRPr lang="en-US"/>
          </a:p>
        </p:txBody>
      </p:sp>
    </p:spTree>
    <p:extLst>
      <p:ext uri="{BB962C8B-B14F-4D97-AF65-F5344CB8AC3E}">
        <p14:creationId xmlns:p14="http://schemas.microsoft.com/office/powerpoint/2010/main" val="773782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16322D8B-5692-4753-99FE-DC386E7D175A}" type="datetimeFigureOut">
              <a:rPr lang="en-US" smtClean="0"/>
              <a:t>10/28/2019</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628550F-8873-43AA-82FD-140F0E3AA6C0}" type="slidenum">
              <a:rPr lang="en-US" smtClean="0"/>
              <a:t>‹#›</a:t>
            </a:fld>
            <a:endParaRPr lang="en-US"/>
          </a:p>
        </p:txBody>
      </p:sp>
    </p:spTree>
    <p:extLst>
      <p:ext uri="{BB962C8B-B14F-4D97-AF65-F5344CB8AC3E}">
        <p14:creationId xmlns:p14="http://schemas.microsoft.com/office/powerpoint/2010/main" val="170209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02A593-6A6B-4FBD-8E1E-C17928CEE42C}" type="slidenum">
              <a:rPr lang="en-US" altLang="en-US"/>
              <a:pPr/>
              <a:t>11</a:t>
            </a:fld>
            <a:endParaRPr lang="en-US" alt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079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0A870E-3B0A-4781-A58E-975075F9042A}" type="slidenum">
              <a:rPr lang="en-US" altLang="en-US"/>
              <a:pPr/>
              <a:t>12</a:t>
            </a:fld>
            <a:endParaRPr lang="en-US" alt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3450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36D3753-16C9-474B-B1B6-45EDD9E1D509}"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1193556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D3753-16C9-474B-B1B6-45EDD9E1D509}"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299607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D3753-16C9-474B-B1B6-45EDD9E1D509}"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325620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D3753-16C9-474B-B1B6-45EDD9E1D509}"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383252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6D3753-16C9-474B-B1B6-45EDD9E1D509}"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159901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6D3753-16C9-474B-B1B6-45EDD9E1D509}"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203532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6D3753-16C9-474B-B1B6-45EDD9E1D509}" type="datetimeFigureOut">
              <a:rPr lang="en-US" smtClean="0"/>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29654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6D3753-16C9-474B-B1B6-45EDD9E1D509}" type="datetimeFigureOut">
              <a:rPr lang="en-US" smtClean="0"/>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3885323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D3753-16C9-474B-B1B6-45EDD9E1D509}" type="datetimeFigureOut">
              <a:rPr lang="en-US" smtClean="0"/>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19209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D3753-16C9-474B-B1B6-45EDD9E1D509}"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239293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D3753-16C9-474B-B1B6-45EDD9E1D509}"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BD34-FDFC-4EC5-A009-0BD87F776473}" type="slidenum">
              <a:rPr lang="en-US" smtClean="0"/>
              <a:t>‹#›</a:t>
            </a:fld>
            <a:endParaRPr lang="en-US"/>
          </a:p>
        </p:txBody>
      </p:sp>
    </p:spTree>
    <p:extLst>
      <p:ext uri="{BB962C8B-B14F-4D97-AF65-F5344CB8AC3E}">
        <p14:creationId xmlns:p14="http://schemas.microsoft.com/office/powerpoint/2010/main" val="25853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D3753-16C9-474B-B1B6-45EDD9E1D509}" type="datetimeFigureOut">
              <a:rPr lang="en-US" smtClean="0"/>
              <a:t>10/28/2019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4BD34-FDFC-4EC5-A009-0BD87F776473}" type="slidenum">
              <a:rPr lang="en-US" smtClean="0"/>
              <a:t>‹#›</a:t>
            </a:fld>
            <a:endParaRPr lang="en-US"/>
          </a:p>
        </p:txBody>
      </p:sp>
    </p:spTree>
    <p:extLst>
      <p:ext uri="{BB962C8B-B14F-4D97-AF65-F5344CB8AC3E}">
        <p14:creationId xmlns:p14="http://schemas.microsoft.com/office/powerpoint/2010/main" val="2092950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641445" y="193182"/>
            <a:ext cx="10740788" cy="637139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24334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1146219" y="0"/>
            <a:ext cx="9427335" cy="659398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03010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38200" y="1"/>
            <a:ext cx="10515600" cy="682388"/>
          </a:xfrm>
        </p:spPr>
        <p:txBody>
          <a:bodyPr>
            <a:normAutofit fontScale="90000"/>
          </a:bodyPr>
          <a:lstStyle/>
          <a:p>
            <a:r>
              <a:rPr lang="en-US" altLang="en-US" sz="3600" dirty="0"/>
              <a:t>CELL-MEDIATED IMMUNITY (CMI</a:t>
            </a:r>
            <a:r>
              <a:rPr lang="en-US" altLang="en-US" dirty="0"/>
              <a:t>)</a:t>
            </a:r>
          </a:p>
        </p:txBody>
      </p:sp>
      <p:sp>
        <p:nvSpPr>
          <p:cNvPr id="26627" name="Rectangle 3"/>
          <p:cNvSpPr>
            <a:spLocks noGrp="1" noChangeArrowheads="1"/>
          </p:cNvSpPr>
          <p:nvPr>
            <p:ph type="body" idx="1"/>
          </p:nvPr>
        </p:nvSpPr>
        <p:spPr>
          <a:xfrm>
            <a:off x="313899" y="682389"/>
            <a:ext cx="11586949" cy="5936775"/>
          </a:xfrm>
        </p:spPr>
        <p:txBody>
          <a:bodyPr>
            <a:normAutofit/>
          </a:bodyPr>
          <a:lstStyle/>
          <a:p>
            <a:pPr>
              <a:lnSpc>
                <a:spcPct val="90000"/>
              </a:lnSpc>
            </a:pPr>
            <a:r>
              <a:rPr lang="en-US" altLang="en-US" sz="3600" b="0" dirty="0"/>
              <a:t>Directed against intracellular microorganisms </a:t>
            </a:r>
          </a:p>
          <a:p>
            <a:pPr lvl="1">
              <a:lnSpc>
                <a:spcPct val="90000"/>
              </a:lnSpc>
            </a:pPr>
            <a:r>
              <a:rPr lang="en-US" altLang="en-US" sz="3200" dirty="0"/>
              <a:t>Non-phagocytic cells and phagocytic cells</a:t>
            </a:r>
          </a:p>
          <a:p>
            <a:pPr>
              <a:lnSpc>
                <a:spcPct val="90000"/>
              </a:lnSpc>
            </a:pPr>
            <a:r>
              <a:rPr lang="en-US" altLang="en-US" sz="3600" b="0" dirty="0" smtClean="0"/>
              <a:t>T-lymphocytes </a:t>
            </a:r>
            <a:r>
              <a:rPr lang="en-US" altLang="en-US" sz="3600" b="0" dirty="0"/>
              <a:t>(T cells)</a:t>
            </a:r>
          </a:p>
          <a:p>
            <a:pPr lvl="1">
              <a:lnSpc>
                <a:spcPct val="90000"/>
              </a:lnSpc>
            </a:pPr>
            <a:r>
              <a:rPr lang="en-US" altLang="en-US" sz="3200" dirty="0"/>
              <a:t>Differentiate into effector cells following antigen presentation by antigen presenting cells (APC’s)</a:t>
            </a:r>
          </a:p>
          <a:p>
            <a:pPr>
              <a:lnSpc>
                <a:spcPct val="90000"/>
              </a:lnSpc>
            </a:pPr>
            <a:r>
              <a:rPr lang="en-US" altLang="en-US" sz="3600" b="0" dirty="0" smtClean="0"/>
              <a:t>Functional </a:t>
            </a:r>
            <a:r>
              <a:rPr lang="en-US" altLang="en-US" sz="3600" b="0" dirty="0"/>
              <a:t>types of T cells</a:t>
            </a:r>
          </a:p>
          <a:p>
            <a:pPr lvl="1">
              <a:lnSpc>
                <a:spcPct val="90000"/>
              </a:lnSpc>
            </a:pPr>
            <a:r>
              <a:rPr lang="en-US" altLang="en-US" sz="3200" dirty="0"/>
              <a:t>Helper (CD4 T cells)</a:t>
            </a:r>
          </a:p>
          <a:p>
            <a:pPr lvl="2">
              <a:lnSpc>
                <a:spcPct val="90000"/>
              </a:lnSpc>
            </a:pPr>
            <a:r>
              <a:rPr lang="en-US" altLang="en-US" sz="2800" dirty="0"/>
              <a:t>TH1 and TH2 cells</a:t>
            </a:r>
          </a:p>
          <a:p>
            <a:pPr lvl="1">
              <a:lnSpc>
                <a:spcPct val="90000"/>
              </a:lnSpc>
            </a:pPr>
            <a:r>
              <a:rPr lang="en-US" altLang="en-US" sz="3200" dirty="0"/>
              <a:t>Cytotoxic (CD8 T cells)</a:t>
            </a:r>
          </a:p>
          <a:p>
            <a:pPr lvl="1">
              <a:lnSpc>
                <a:spcPct val="90000"/>
              </a:lnSpc>
            </a:pPr>
            <a:r>
              <a:rPr lang="en-US" altLang="en-US" sz="3200" dirty="0"/>
              <a:t>Regulatory </a:t>
            </a:r>
          </a:p>
          <a:p>
            <a:pPr lvl="2">
              <a:lnSpc>
                <a:spcPct val="90000"/>
              </a:lnSpc>
            </a:pPr>
            <a:r>
              <a:rPr lang="en-US" altLang="en-US" sz="2800" dirty="0"/>
              <a:t>CD4 and CD8 </a:t>
            </a:r>
            <a:r>
              <a:rPr lang="en-US" altLang="en-US" sz="2800" dirty="0" err="1"/>
              <a:t>Tregs</a:t>
            </a:r>
            <a:r>
              <a:rPr lang="en-US" altLang="en-US" sz="2800" dirty="0"/>
              <a:t> </a:t>
            </a:r>
          </a:p>
        </p:txBody>
      </p:sp>
    </p:spTree>
    <p:extLst>
      <p:ext uri="{BB962C8B-B14F-4D97-AF65-F5344CB8AC3E}">
        <p14:creationId xmlns:p14="http://schemas.microsoft.com/office/powerpoint/2010/main" val="2071728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136479"/>
            <a:ext cx="10515600" cy="750625"/>
          </a:xfrm>
        </p:spPr>
        <p:txBody>
          <a:bodyPr/>
          <a:lstStyle/>
          <a:p>
            <a:r>
              <a:rPr lang="en-US" altLang="en-US" sz="3600" b="1" dirty="0"/>
              <a:t>CLASSIFICATION OF ANTIBODIES (IMMUNOGLOBULINS)</a:t>
            </a:r>
          </a:p>
        </p:txBody>
      </p:sp>
      <p:sp>
        <p:nvSpPr>
          <p:cNvPr id="33795" name="Rectangle 3"/>
          <p:cNvSpPr>
            <a:spLocks noGrp="1" noChangeArrowheads="1"/>
          </p:cNvSpPr>
          <p:nvPr>
            <p:ph type="body" idx="1"/>
          </p:nvPr>
        </p:nvSpPr>
        <p:spPr>
          <a:xfrm>
            <a:off x="259307" y="777922"/>
            <a:ext cx="11559654" cy="5827594"/>
          </a:xfrm>
        </p:spPr>
        <p:txBody>
          <a:bodyPr>
            <a:normAutofit/>
          </a:bodyPr>
          <a:lstStyle/>
          <a:p>
            <a:r>
              <a:rPr lang="en-US" altLang="en-US" sz="4000" dirty="0"/>
              <a:t>Five (5) classes (isotypes)</a:t>
            </a:r>
          </a:p>
          <a:p>
            <a:pPr lvl="1"/>
            <a:r>
              <a:rPr lang="en-US" altLang="en-US" sz="3600" dirty="0"/>
              <a:t>Immunoglobulin A (IgA)</a:t>
            </a:r>
          </a:p>
          <a:p>
            <a:pPr lvl="1"/>
            <a:r>
              <a:rPr lang="en-US" altLang="en-US" sz="3600" dirty="0"/>
              <a:t>Immunoglobulin G (IgG)</a:t>
            </a:r>
          </a:p>
          <a:p>
            <a:pPr lvl="1"/>
            <a:r>
              <a:rPr lang="en-US" altLang="en-US" sz="3600" dirty="0"/>
              <a:t>Immunoglobulin M (IgM)</a:t>
            </a:r>
          </a:p>
          <a:p>
            <a:pPr lvl="1"/>
            <a:r>
              <a:rPr lang="en-US" altLang="en-US" sz="3600" dirty="0"/>
              <a:t>Immunoglobulin D (</a:t>
            </a:r>
            <a:r>
              <a:rPr lang="en-US" altLang="en-US" sz="3600" dirty="0" err="1"/>
              <a:t>IgD</a:t>
            </a:r>
            <a:r>
              <a:rPr lang="en-US" altLang="en-US" sz="3600" dirty="0"/>
              <a:t>)</a:t>
            </a:r>
          </a:p>
          <a:p>
            <a:pPr lvl="1"/>
            <a:r>
              <a:rPr lang="en-US" altLang="en-US" sz="3600" dirty="0"/>
              <a:t>Immunoglobulin E (</a:t>
            </a:r>
            <a:r>
              <a:rPr lang="en-US" altLang="en-US" sz="3600" dirty="0" err="1"/>
              <a:t>IgE</a:t>
            </a:r>
            <a:r>
              <a:rPr lang="en-US" altLang="en-US" sz="3600" dirty="0"/>
              <a:t>)</a:t>
            </a:r>
          </a:p>
          <a:p>
            <a:r>
              <a:rPr lang="en-US" altLang="en-US" sz="4000" dirty="0"/>
              <a:t>Based on structural differences in constant regions of heavy chains</a:t>
            </a:r>
          </a:p>
          <a:p>
            <a:r>
              <a:rPr lang="en-US" altLang="en-US" sz="4000" dirty="0"/>
              <a:t>Classes have specialized effector functions</a:t>
            </a:r>
          </a:p>
        </p:txBody>
      </p:sp>
    </p:spTree>
    <p:extLst>
      <p:ext uri="{BB962C8B-B14F-4D97-AF65-F5344CB8AC3E}">
        <p14:creationId xmlns:p14="http://schemas.microsoft.com/office/powerpoint/2010/main" val="4075829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064"/>
          </a:xfrm>
        </p:spPr>
        <p:txBody>
          <a:bodyPr>
            <a:normAutofit fontScale="90000"/>
          </a:bodyPr>
          <a:lstStyle/>
          <a:p>
            <a:r>
              <a:rPr lang="en-US" b="1" dirty="0"/>
              <a:t>Types of immunoglobulins</a:t>
            </a:r>
            <a:endParaRPr lang="en-US" dirty="0"/>
          </a:p>
        </p:txBody>
      </p:sp>
      <p:sp>
        <p:nvSpPr>
          <p:cNvPr id="3" name="Content Placeholder 2"/>
          <p:cNvSpPr>
            <a:spLocks noGrp="1"/>
          </p:cNvSpPr>
          <p:nvPr>
            <p:ph idx="1"/>
          </p:nvPr>
        </p:nvSpPr>
        <p:spPr>
          <a:xfrm>
            <a:off x="540913" y="1146220"/>
            <a:ext cx="11165983" cy="5525036"/>
          </a:xfrm>
        </p:spPr>
        <p:txBody>
          <a:bodyPr>
            <a:normAutofit/>
          </a:bodyPr>
          <a:lstStyle/>
          <a:p>
            <a:r>
              <a:rPr lang="en-US" sz="4400" dirty="0"/>
              <a:t>An </a:t>
            </a:r>
            <a:r>
              <a:rPr lang="en-US" sz="4400" b="1" dirty="0"/>
              <a:t>antibody </a:t>
            </a:r>
            <a:r>
              <a:rPr lang="en-US" sz="4400" dirty="0"/>
              <a:t>or </a:t>
            </a:r>
            <a:r>
              <a:rPr lang="en-US" sz="4400" b="1" dirty="0"/>
              <a:t>immunoglobulin </a:t>
            </a:r>
            <a:r>
              <a:rPr lang="en-US" sz="4400" dirty="0"/>
              <a:t>(</a:t>
            </a:r>
            <a:r>
              <a:rPr lang="en-US" sz="4400" b="1" dirty="0"/>
              <a:t>Ig</a:t>
            </a:r>
            <a:r>
              <a:rPr lang="en-US" sz="4400" dirty="0"/>
              <a:t>) is glycoprotein produced by B cells, which is capable of combining specifically with the antigen, which induces it.</a:t>
            </a:r>
          </a:p>
          <a:p>
            <a:r>
              <a:rPr lang="en-US" sz="4400" dirty="0"/>
              <a:t>Antibodies are divided into five major classes, IgM, IgG, IgA, </a:t>
            </a:r>
            <a:r>
              <a:rPr lang="en-US" sz="4400" dirty="0" err="1"/>
              <a:t>IgD</a:t>
            </a:r>
            <a:r>
              <a:rPr lang="en-US" sz="4400" dirty="0"/>
              <a:t> and </a:t>
            </a:r>
            <a:r>
              <a:rPr lang="en-US" sz="4400" dirty="0" err="1"/>
              <a:t>IgE</a:t>
            </a:r>
            <a:r>
              <a:rPr lang="en-US" sz="4400" dirty="0"/>
              <a:t>, based on their heavy chain constant region structure.</a:t>
            </a:r>
            <a:endParaRPr lang="en-GB" sz="4400" dirty="0"/>
          </a:p>
          <a:p>
            <a:endParaRPr lang="en-GB" sz="4400" dirty="0"/>
          </a:p>
        </p:txBody>
      </p:sp>
    </p:spTree>
    <p:extLst>
      <p:ext uri="{BB962C8B-B14F-4D97-AF65-F5344CB8AC3E}">
        <p14:creationId xmlns:p14="http://schemas.microsoft.com/office/powerpoint/2010/main" val="1578175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027" descr="figure 02-0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293" y="163772"/>
            <a:ext cx="11749230" cy="6469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978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029" descr="figure 02-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1981" y="119654"/>
            <a:ext cx="10385033" cy="6930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271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345433"/>
            <a:ext cx="9593687" cy="6364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117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44750" y="141667"/>
            <a:ext cx="9622817" cy="671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8395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50180" y="90152"/>
            <a:ext cx="9027916" cy="6641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727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6" y="257577"/>
            <a:ext cx="11204620" cy="6272012"/>
          </a:xfrm>
        </p:spPr>
        <p:txBody>
          <a:bodyPr>
            <a:normAutofit/>
          </a:bodyPr>
          <a:lstStyle/>
          <a:p>
            <a:r>
              <a:rPr lang="en-GB" sz="4000" dirty="0"/>
              <a:t>General structures of the five major classes of secreted antibody.</a:t>
            </a:r>
          </a:p>
          <a:p>
            <a:r>
              <a:rPr lang="en-GB" sz="4000" dirty="0"/>
              <a:t>Light chains are shown in shades of </a:t>
            </a:r>
            <a:r>
              <a:rPr lang="en-GB" sz="4000" b="1" dirty="0"/>
              <a:t>pink</a:t>
            </a:r>
            <a:r>
              <a:rPr lang="en-GB" sz="4000" dirty="0"/>
              <a:t>,</a:t>
            </a:r>
          </a:p>
          <a:p>
            <a:r>
              <a:rPr lang="en-GB" sz="4000" dirty="0" err="1"/>
              <a:t>disulfide</a:t>
            </a:r>
            <a:r>
              <a:rPr lang="en-GB" sz="4000" dirty="0"/>
              <a:t> bonds are indicated by thick </a:t>
            </a:r>
            <a:r>
              <a:rPr lang="en-GB" sz="4000" b="1" dirty="0"/>
              <a:t>black </a:t>
            </a:r>
            <a:r>
              <a:rPr lang="en-GB" sz="4000" dirty="0"/>
              <a:t>lines.</a:t>
            </a:r>
          </a:p>
          <a:p>
            <a:r>
              <a:rPr lang="en-GB" sz="4000" dirty="0"/>
              <a:t> Note that the IgG, IgA, and </a:t>
            </a:r>
            <a:r>
              <a:rPr lang="en-GB" sz="4000" dirty="0" err="1"/>
              <a:t>IgD</a:t>
            </a:r>
            <a:r>
              <a:rPr lang="en-GB" sz="4000" dirty="0"/>
              <a:t> heavy chains (blue, orange, and green, respectively) contain four domains and a hinge region, whereas the </a:t>
            </a:r>
            <a:r>
              <a:rPr lang="en-GB" sz="4000" dirty="0" err="1"/>
              <a:t>IgM</a:t>
            </a:r>
            <a:r>
              <a:rPr lang="en-GB" sz="4000" dirty="0"/>
              <a:t> and </a:t>
            </a:r>
            <a:r>
              <a:rPr lang="en-GB" sz="4000" dirty="0" err="1"/>
              <a:t>IgE</a:t>
            </a:r>
            <a:r>
              <a:rPr lang="en-GB" sz="4000" dirty="0"/>
              <a:t> heavy chains</a:t>
            </a:r>
          </a:p>
          <a:p>
            <a:r>
              <a:rPr lang="en-GB" sz="4000" dirty="0"/>
              <a:t>(purple and yellow, respectively) contain five domains but no hinge region. </a:t>
            </a:r>
          </a:p>
        </p:txBody>
      </p:sp>
    </p:spTree>
    <p:extLst>
      <p:ext uri="{BB962C8B-B14F-4D97-AF65-F5344CB8AC3E}">
        <p14:creationId xmlns:p14="http://schemas.microsoft.com/office/powerpoint/2010/main" val="1498539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365"/>
            <a:ext cx="10515600" cy="900752"/>
          </a:xfrm>
        </p:spPr>
        <p:txBody>
          <a:bodyPr>
            <a:normAutofit/>
          </a:bodyPr>
          <a:lstStyle/>
          <a:p>
            <a:r>
              <a:rPr lang="en-US" b="1" dirty="0"/>
              <a:t>2.	Acquired immunity</a:t>
            </a:r>
            <a:endParaRPr lang="en-GB" dirty="0"/>
          </a:p>
        </p:txBody>
      </p:sp>
      <p:sp>
        <p:nvSpPr>
          <p:cNvPr id="3" name="Content Placeholder 2"/>
          <p:cNvSpPr>
            <a:spLocks noGrp="1"/>
          </p:cNvSpPr>
          <p:nvPr>
            <p:ph idx="1"/>
          </p:nvPr>
        </p:nvSpPr>
        <p:spPr>
          <a:xfrm>
            <a:off x="540913" y="1390917"/>
            <a:ext cx="11153104" cy="5267459"/>
          </a:xfrm>
        </p:spPr>
        <p:txBody>
          <a:bodyPr>
            <a:normAutofit/>
          </a:bodyPr>
          <a:lstStyle/>
          <a:p>
            <a:r>
              <a:rPr lang="en-US" sz="3200" dirty="0"/>
              <a:t>Producing specific cells and molecules which are directed against the foreign invaders. </a:t>
            </a:r>
          </a:p>
          <a:p>
            <a:r>
              <a:rPr lang="en-US" sz="3200" dirty="0"/>
              <a:t>It has the special ability to keep memory of first time exposure of an antigen (primary immune response) and mounts better response when there is second time exposure of same antigen (secondary immune response). </a:t>
            </a:r>
          </a:p>
          <a:p>
            <a:r>
              <a:rPr lang="en-US" sz="3200" dirty="0"/>
              <a:t>This ability of immune response forms the basis for the immunization or vaccination. </a:t>
            </a:r>
            <a:endParaRPr lang="en-GB" sz="3200" dirty="0"/>
          </a:p>
          <a:p>
            <a:endParaRPr lang="en-GB" sz="3200" dirty="0"/>
          </a:p>
        </p:txBody>
      </p:sp>
    </p:spTree>
    <p:extLst>
      <p:ext uri="{BB962C8B-B14F-4D97-AF65-F5344CB8AC3E}">
        <p14:creationId xmlns:p14="http://schemas.microsoft.com/office/powerpoint/2010/main" val="4948555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450760"/>
            <a:ext cx="11140225" cy="6104585"/>
          </a:xfrm>
        </p:spPr>
        <p:txBody>
          <a:bodyPr>
            <a:normAutofit/>
          </a:bodyPr>
          <a:lstStyle/>
          <a:p>
            <a:r>
              <a:rPr lang="en-GB" sz="4000" dirty="0"/>
              <a:t>The polymeric forms of IgM and IgA contain a polypeptide, called the J chain, that is linked by two </a:t>
            </a:r>
            <a:r>
              <a:rPr lang="en-GB" sz="4000" dirty="0" err="1"/>
              <a:t>disulfide</a:t>
            </a:r>
            <a:r>
              <a:rPr lang="en-GB" sz="4000" dirty="0"/>
              <a:t> bonds to the Fc region in two different monomers. </a:t>
            </a:r>
          </a:p>
          <a:p>
            <a:r>
              <a:rPr lang="en-GB" sz="4000" dirty="0"/>
              <a:t>Serum IgM is always a </a:t>
            </a:r>
            <a:r>
              <a:rPr lang="en-GB" sz="4000" dirty="0" err="1"/>
              <a:t>pentamer</a:t>
            </a:r>
            <a:r>
              <a:rPr lang="en-GB" sz="4000" dirty="0"/>
              <a:t>; most serum IgA exists as a monomer, although dimers, trimers, and even tetramers are sometimes present. </a:t>
            </a:r>
          </a:p>
          <a:p>
            <a:r>
              <a:rPr lang="en-GB" sz="4000" dirty="0"/>
              <a:t>Not shown in these figures are </a:t>
            </a:r>
            <a:r>
              <a:rPr lang="en-GB" sz="4000" dirty="0" err="1"/>
              <a:t>intrachain</a:t>
            </a:r>
            <a:r>
              <a:rPr lang="en-GB" sz="4000" dirty="0"/>
              <a:t> </a:t>
            </a:r>
            <a:r>
              <a:rPr lang="en-GB" sz="4000" dirty="0" err="1"/>
              <a:t>disulfide</a:t>
            </a:r>
            <a:r>
              <a:rPr lang="en-GB" sz="4000" dirty="0"/>
              <a:t> bonds and </a:t>
            </a:r>
            <a:r>
              <a:rPr lang="en-GB" sz="4000" dirty="0" err="1"/>
              <a:t>disulfide</a:t>
            </a:r>
            <a:r>
              <a:rPr lang="en-GB" sz="4000" dirty="0"/>
              <a:t> bonds linking light and heavy chains </a:t>
            </a:r>
          </a:p>
          <a:p>
            <a:endParaRPr lang="en-US" sz="4000" dirty="0"/>
          </a:p>
        </p:txBody>
      </p:sp>
    </p:spTree>
    <p:extLst>
      <p:ext uri="{BB962C8B-B14F-4D97-AF65-F5344CB8AC3E}">
        <p14:creationId xmlns:p14="http://schemas.microsoft.com/office/powerpoint/2010/main" val="4006605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4546"/>
            <a:ext cx="10515600" cy="6349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4495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r>
              <a:rPr lang="en-US" b="1" dirty="0"/>
              <a:t>Immunoglobulin and their functions</a:t>
            </a:r>
            <a:endParaRPr lang="en-GB" dirty="0"/>
          </a:p>
        </p:txBody>
      </p:sp>
      <p:sp>
        <p:nvSpPr>
          <p:cNvPr id="3" name="Content Placeholder 2"/>
          <p:cNvSpPr>
            <a:spLocks noGrp="1"/>
          </p:cNvSpPr>
          <p:nvPr>
            <p:ph idx="1"/>
          </p:nvPr>
        </p:nvSpPr>
        <p:spPr>
          <a:xfrm>
            <a:off x="540913" y="1017432"/>
            <a:ext cx="11256135" cy="5563672"/>
          </a:xfrm>
        </p:spPr>
        <p:txBody>
          <a:bodyPr>
            <a:noAutofit/>
          </a:bodyPr>
          <a:lstStyle/>
          <a:p>
            <a:r>
              <a:rPr lang="en-US" sz="3200" b="1" dirty="0"/>
              <a:t>IgG </a:t>
            </a:r>
            <a:r>
              <a:rPr lang="en-US" sz="3200" dirty="0"/>
              <a:t>has two light chains either kappa or lambda and two heavy chain of g type and consists of four subclasses IgG1, IgG2, IgG3 and IgG4.</a:t>
            </a:r>
          </a:p>
          <a:p>
            <a:r>
              <a:rPr lang="en-US" sz="3200" dirty="0"/>
              <a:t> It is predominant class of immunoglobulin and account for approximately 80% in human serum.</a:t>
            </a:r>
          </a:p>
          <a:p>
            <a:r>
              <a:rPr lang="en-US" sz="3200" dirty="0"/>
              <a:t>produced particularly during the secondary immune response. </a:t>
            </a:r>
          </a:p>
          <a:p>
            <a:r>
              <a:rPr lang="en-US" sz="3200" dirty="0"/>
              <a:t>stimulates phagocytic cells, activates the complement system, binds neutrophils, and can neutralize toxins. </a:t>
            </a:r>
          </a:p>
          <a:p>
            <a:r>
              <a:rPr lang="en-US" sz="3200" dirty="0"/>
              <a:t>it is the only antibody that can cross the placenta and confer immunity on the </a:t>
            </a:r>
            <a:r>
              <a:rPr lang="en-US" sz="3200" dirty="0" err="1"/>
              <a:t>foetus</a:t>
            </a:r>
            <a:r>
              <a:rPr lang="en-US" sz="3200" dirty="0"/>
              <a:t>.</a:t>
            </a:r>
            <a:endParaRPr lang="en-GB" sz="3200" dirty="0"/>
          </a:p>
          <a:p>
            <a:endParaRPr lang="en-GB" sz="3200" dirty="0"/>
          </a:p>
        </p:txBody>
      </p:sp>
    </p:spTree>
    <p:extLst>
      <p:ext uri="{BB962C8B-B14F-4D97-AF65-F5344CB8AC3E}">
        <p14:creationId xmlns:p14="http://schemas.microsoft.com/office/powerpoint/2010/main" val="3383129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60"/>
          </a:xfrm>
        </p:spPr>
        <p:txBody>
          <a:bodyPr>
            <a:normAutofit fontScale="90000"/>
          </a:bodyPr>
          <a:lstStyle/>
          <a:p>
            <a:r>
              <a:rPr lang="en-US" b="1" dirty="0"/>
              <a:t>IgA</a:t>
            </a:r>
            <a:endParaRPr lang="en-GB" dirty="0"/>
          </a:p>
        </p:txBody>
      </p:sp>
      <p:sp>
        <p:nvSpPr>
          <p:cNvPr id="3" name="Content Placeholder 2"/>
          <p:cNvSpPr>
            <a:spLocks noGrp="1"/>
          </p:cNvSpPr>
          <p:nvPr>
            <p:ph idx="1"/>
          </p:nvPr>
        </p:nvSpPr>
        <p:spPr>
          <a:xfrm>
            <a:off x="463639" y="862886"/>
            <a:ext cx="11281893" cy="5808370"/>
          </a:xfrm>
        </p:spPr>
        <p:txBody>
          <a:bodyPr>
            <a:normAutofit/>
          </a:bodyPr>
          <a:lstStyle/>
          <a:p>
            <a:r>
              <a:rPr lang="en-US" sz="3600" dirty="0"/>
              <a:t>has two light chains either kappa or lambda and two heavy chain of a type and consist of two subclasses IgA1 and IgA2, </a:t>
            </a:r>
          </a:p>
          <a:p>
            <a:r>
              <a:rPr lang="en-US" sz="3600" dirty="0"/>
              <a:t>constitutes only 13% of the antibody in human serum, </a:t>
            </a:r>
          </a:p>
          <a:p>
            <a:r>
              <a:rPr lang="en-US" sz="3600" dirty="0"/>
              <a:t>predominant class of antibody in extravascular secretions. </a:t>
            </a:r>
          </a:p>
          <a:p>
            <a:r>
              <a:rPr lang="en-US" sz="3600" dirty="0"/>
              <a:t>present in secretions (tears, saliva, nasal secretions and mammary gland secretions) is secretory IgA. </a:t>
            </a:r>
          </a:p>
          <a:p>
            <a:r>
              <a:rPr lang="en-US" sz="3600" dirty="0"/>
              <a:t>found to produce immunity against tapeworms and present in the </a:t>
            </a:r>
            <a:r>
              <a:rPr lang="en-US" sz="3600" dirty="0" err="1"/>
              <a:t>colostrums</a:t>
            </a:r>
            <a:r>
              <a:rPr lang="en-US" sz="3600" dirty="0"/>
              <a:t> protects the baby from intestinal pathogens.</a:t>
            </a:r>
            <a:endParaRPr lang="en-GB" sz="3600" dirty="0"/>
          </a:p>
          <a:p>
            <a:endParaRPr lang="en-GB" sz="3600" dirty="0"/>
          </a:p>
        </p:txBody>
      </p:sp>
    </p:spTree>
    <p:extLst>
      <p:ext uri="{BB962C8B-B14F-4D97-AF65-F5344CB8AC3E}">
        <p14:creationId xmlns:p14="http://schemas.microsoft.com/office/powerpoint/2010/main" val="1740865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b="1" dirty="0" err="1"/>
              <a:t>IgM</a:t>
            </a:r>
            <a:endParaRPr lang="en-GB" dirty="0"/>
          </a:p>
        </p:txBody>
      </p:sp>
      <p:sp>
        <p:nvSpPr>
          <p:cNvPr id="3" name="Content Placeholder 2"/>
          <p:cNvSpPr>
            <a:spLocks noGrp="1"/>
          </p:cNvSpPr>
          <p:nvPr>
            <p:ph idx="1"/>
          </p:nvPr>
        </p:nvSpPr>
        <p:spPr>
          <a:xfrm>
            <a:off x="553792" y="953038"/>
            <a:ext cx="11127346" cy="5679582"/>
          </a:xfrm>
        </p:spPr>
        <p:txBody>
          <a:bodyPr>
            <a:noAutofit/>
          </a:bodyPr>
          <a:lstStyle/>
          <a:p>
            <a:r>
              <a:rPr lang="en-US" sz="3200" dirty="0"/>
              <a:t>has two light chains either kappa or lambda and two heavy chain of m type constitutes 8% of the antibody in human serum,</a:t>
            </a:r>
          </a:p>
          <a:p>
            <a:r>
              <a:rPr lang="en-US" sz="3200" dirty="0"/>
              <a:t>it is the largest of the </a:t>
            </a:r>
            <a:r>
              <a:rPr lang="en-US" sz="3200" dirty="0" err="1"/>
              <a:t>immunoglobulins</a:t>
            </a:r>
            <a:r>
              <a:rPr lang="en-US" sz="3200" dirty="0"/>
              <a:t> often referred as the macroglobulin because it has more than five binding sites for antigen. </a:t>
            </a:r>
          </a:p>
          <a:p>
            <a:r>
              <a:rPr lang="en-US" sz="3200" dirty="0"/>
              <a:t>It is the first antibody to appear in the primary immune response therefore an useful indicator of recent infection.</a:t>
            </a:r>
          </a:p>
          <a:p>
            <a:r>
              <a:rPr lang="en-US" sz="3200" dirty="0"/>
              <a:t>Most of the natural antibodies like ABO blood grouping (anti-A anti-B) are of the </a:t>
            </a:r>
            <a:r>
              <a:rPr lang="en-US" sz="3200" dirty="0" err="1"/>
              <a:t>IgM</a:t>
            </a:r>
            <a:r>
              <a:rPr lang="en-US" sz="3200" dirty="0"/>
              <a:t> class and important in the initial activation of B-cells, macrophages, and activate the complement system.</a:t>
            </a:r>
            <a:endParaRPr lang="en-GB" sz="3200" dirty="0"/>
          </a:p>
          <a:p>
            <a:endParaRPr lang="en-GB" sz="3200" dirty="0"/>
          </a:p>
        </p:txBody>
      </p:sp>
    </p:spTree>
    <p:extLst>
      <p:ext uri="{BB962C8B-B14F-4D97-AF65-F5344CB8AC3E}">
        <p14:creationId xmlns:p14="http://schemas.microsoft.com/office/powerpoint/2010/main" val="1077357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IgD</a:t>
            </a:r>
            <a:endParaRPr lang="en-GB" dirty="0"/>
          </a:p>
        </p:txBody>
      </p:sp>
      <p:sp>
        <p:nvSpPr>
          <p:cNvPr id="3" name="Content Placeholder 2"/>
          <p:cNvSpPr>
            <a:spLocks noGrp="1"/>
          </p:cNvSpPr>
          <p:nvPr>
            <p:ph idx="1"/>
          </p:nvPr>
        </p:nvSpPr>
        <p:spPr/>
        <p:txBody>
          <a:bodyPr>
            <a:normAutofit lnSpcReduction="10000"/>
          </a:bodyPr>
          <a:lstStyle/>
          <a:p>
            <a:r>
              <a:rPr lang="en-US" sz="3600" dirty="0"/>
              <a:t>has two light chains either kappa or lambda and two heavy chain of d  type </a:t>
            </a:r>
          </a:p>
          <a:p>
            <a:r>
              <a:rPr lang="en-US" sz="3600" dirty="0"/>
              <a:t>constitute less than 1% of the antibody in human serum.</a:t>
            </a:r>
          </a:p>
          <a:p>
            <a:r>
              <a:rPr lang="en-US" sz="3600" dirty="0"/>
              <a:t>Plays a role in activating and suppressing lymphocyte activity and found large quantities in the cell walls of many B-cells.</a:t>
            </a:r>
          </a:p>
          <a:p>
            <a:r>
              <a:rPr lang="en-US" sz="3600" dirty="0"/>
              <a:t>has a single binding site.</a:t>
            </a:r>
            <a:endParaRPr lang="en-GB" sz="3600" dirty="0"/>
          </a:p>
          <a:p>
            <a:endParaRPr lang="en-GB" dirty="0"/>
          </a:p>
        </p:txBody>
      </p:sp>
    </p:spTree>
    <p:extLst>
      <p:ext uri="{BB962C8B-B14F-4D97-AF65-F5344CB8AC3E}">
        <p14:creationId xmlns:p14="http://schemas.microsoft.com/office/powerpoint/2010/main" val="13070907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4729"/>
          </a:xfrm>
        </p:spPr>
        <p:txBody>
          <a:bodyPr>
            <a:normAutofit fontScale="90000"/>
          </a:bodyPr>
          <a:lstStyle/>
          <a:p>
            <a:r>
              <a:rPr lang="en-US" b="1" dirty="0" err="1"/>
              <a:t>IgE</a:t>
            </a:r>
            <a:endParaRPr lang="en-GB" dirty="0"/>
          </a:p>
        </p:txBody>
      </p:sp>
      <p:sp>
        <p:nvSpPr>
          <p:cNvPr id="3" name="Content Placeholder 2"/>
          <p:cNvSpPr>
            <a:spLocks noGrp="1"/>
          </p:cNvSpPr>
          <p:nvPr>
            <p:ph idx="1"/>
          </p:nvPr>
        </p:nvSpPr>
        <p:spPr>
          <a:xfrm>
            <a:off x="553792" y="965915"/>
            <a:ext cx="11101588" cy="5679584"/>
          </a:xfrm>
        </p:spPr>
        <p:txBody>
          <a:bodyPr>
            <a:normAutofit/>
          </a:bodyPr>
          <a:lstStyle/>
          <a:p>
            <a:r>
              <a:rPr lang="en-US" sz="3600" b="1" dirty="0"/>
              <a:t>is a </a:t>
            </a:r>
            <a:r>
              <a:rPr lang="en-US" sz="3600" b="1" dirty="0" err="1"/>
              <a:t>reaginic</a:t>
            </a:r>
            <a:r>
              <a:rPr lang="en-US" sz="3600" b="1" dirty="0"/>
              <a:t> antibody, </a:t>
            </a:r>
            <a:r>
              <a:rPr lang="en-US" sz="3600" dirty="0"/>
              <a:t>has two light chains either kappa or lambda and two heavy chain of e type </a:t>
            </a:r>
          </a:p>
          <a:p>
            <a:r>
              <a:rPr lang="en-US" sz="3600" dirty="0"/>
              <a:t>constitute less than 0.003% of the antibody in human serum. </a:t>
            </a:r>
          </a:p>
          <a:p>
            <a:r>
              <a:rPr lang="en-US" sz="3600" dirty="0"/>
              <a:t>Mediator in allergic responses. </a:t>
            </a:r>
          </a:p>
          <a:p>
            <a:r>
              <a:rPr lang="en-US" sz="3600" dirty="0"/>
              <a:t>activates histamine secreting cells. </a:t>
            </a:r>
          </a:p>
          <a:p>
            <a:r>
              <a:rPr lang="en-US" sz="3600" dirty="0"/>
              <a:t>play a role in parasitic infection and mediates type one hypersensitivity</a:t>
            </a:r>
            <a:endParaRPr lang="en-GB" sz="3600" dirty="0"/>
          </a:p>
        </p:txBody>
      </p:sp>
    </p:spTree>
    <p:extLst>
      <p:ext uri="{BB962C8B-B14F-4D97-AF65-F5344CB8AC3E}">
        <p14:creationId xmlns:p14="http://schemas.microsoft.com/office/powerpoint/2010/main" val="4001489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latin typeface="Verdana" panose="020B0604030504040204" pitchFamily="34" charset="0"/>
                <a:ea typeface="Verdana" panose="020B0604030504040204" pitchFamily="34" charset="0"/>
                <a:cs typeface="Verdana" panose="020B0604030504040204" pitchFamily="34" charset="0"/>
              </a:rPr>
              <a:t>Immune benefits of breast milk</a:t>
            </a:r>
          </a:p>
        </p:txBody>
      </p:sp>
      <p:sp>
        <p:nvSpPr>
          <p:cNvPr id="3" name="Content Placeholder 2"/>
          <p:cNvSpPr>
            <a:spLocks noGrp="1"/>
          </p:cNvSpPr>
          <p:nvPr>
            <p:ph idx="1"/>
          </p:nvPr>
        </p:nvSpPr>
        <p:spPr>
          <a:xfrm>
            <a:off x="489397" y="1339402"/>
            <a:ext cx="11281893" cy="5267459"/>
          </a:xfrm>
        </p:spPr>
        <p:txBody>
          <a:bodyPr>
            <a:normAutofit/>
          </a:bodyPr>
          <a:lstStyle/>
          <a:p>
            <a:pPr marL="0" indent="0">
              <a:buNone/>
            </a:pPr>
            <a:r>
              <a:rPr lang="en-GB" sz="4000" dirty="0"/>
              <a:t>Antibodies of secretory IgA class</a:t>
            </a:r>
          </a:p>
          <a:p>
            <a:r>
              <a:rPr lang="en-GB" sz="4000" dirty="0"/>
              <a:t> Bind to microbes in baby’s digestive tract and thereby prevent their attachment to the walls of the gut and their subsequent passage into the body’s tissues.</a:t>
            </a:r>
          </a:p>
          <a:p>
            <a:r>
              <a:rPr lang="en-GB" sz="4000" dirty="0"/>
              <a:t>B12 binding protein , Reduces amount of vitamin B12, which bacteria need in order to grow.</a:t>
            </a:r>
          </a:p>
          <a:p>
            <a:endParaRPr lang="en-GB" sz="3200" dirty="0"/>
          </a:p>
        </p:txBody>
      </p:sp>
    </p:spTree>
    <p:extLst>
      <p:ext uri="{BB962C8B-B14F-4D97-AF65-F5344CB8AC3E}">
        <p14:creationId xmlns:p14="http://schemas.microsoft.com/office/powerpoint/2010/main" val="2036456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6" y="231820"/>
            <a:ext cx="11475076" cy="6297769"/>
          </a:xfrm>
        </p:spPr>
        <p:txBody>
          <a:bodyPr>
            <a:normAutofit/>
          </a:bodyPr>
          <a:lstStyle/>
          <a:p>
            <a:r>
              <a:rPr lang="en-GB" sz="4000" dirty="0" err="1"/>
              <a:t>Bifidus</a:t>
            </a:r>
            <a:r>
              <a:rPr lang="en-GB" sz="4000" dirty="0"/>
              <a:t> factor = Promotes growth of </a:t>
            </a:r>
            <a:r>
              <a:rPr lang="en-GB" sz="4000" i="1" dirty="0"/>
              <a:t>Lactobacillus </a:t>
            </a:r>
            <a:r>
              <a:rPr lang="en-GB" sz="4000" i="1" dirty="0" err="1"/>
              <a:t>bifidus</a:t>
            </a:r>
            <a:r>
              <a:rPr lang="en-GB" sz="4000" i="1" dirty="0"/>
              <a:t>, </a:t>
            </a:r>
            <a:r>
              <a:rPr lang="en-GB" sz="4000" dirty="0"/>
              <a:t>a harmless bacterium, in baby’s gut.</a:t>
            </a:r>
          </a:p>
          <a:p>
            <a:r>
              <a:rPr lang="en-GB" sz="4000" dirty="0"/>
              <a:t>Growth of such </a:t>
            </a:r>
            <a:r>
              <a:rPr lang="en-GB" sz="4000" dirty="0" err="1"/>
              <a:t>nonpathogenic</a:t>
            </a:r>
            <a:r>
              <a:rPr lang="en-GB" sz="4000" dirty="0"/>
              <a:t> bacteria helps to crowd out dangerous varieties.</a:t>
            </a:r>
          </a:p>
          <a:p>
            <a:r>
              <a:rPr lang="en-GB" sz="4000" dirty="0"/>
              <a:t>Fatty acids = Disrupt membranes surrounding certain viruses and destroy them.</a:t>
            </a:r>
          </a:p>
        </p:txBody>
      </p:sp>
    </p:spTree>
    <p:extLst>
      <p:ext uri="{BB962C8B-B14F-4D97-AF65-F5344CB8AC3E}">
        <p14:creationId xmlns:p14="http://schemas.microsoft.com/office/powerpoint/2010/main" val="20116248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218941"/>
            <a:ext cx="10915918" cy="5958022"/>
          </a:xfrm>
        </p:spPr>
        <p:txBody>
          <a:bodyPr>
            <a:normAutofit/>
          </a:bodyPr>
          <a:lstStyle/>
          <a:p>
            <a:r>
              <a:rPr lang="en-GB" sz="3600" dirty="0" err="1"/>
              <a:t>Fibronectin</a:t>
            </a:r>
            <a:r>
              <a:rPr lang="en-GB" sz="3600" dirty="0"/>
              <a:t>= Increases antimicrobial activity of macrophages; helps to repair tissues that have been damaged by immune reactions in baby’s gut.</a:t>
            </a:r>
          </a:p>
          <a:p>
            <a:r>
              <a:rPr lang="en-GB" sz="3600" dirty="0"/>
              <a:t>Hormones </a:t>
            </a:r>
            <a:r>
              <a:rPr lang="en-GB" sz="3600" dirty="0" err="1"/>
              <a:t>andgrowth</a:t>
            </a:r>
            <a:r>
              <a:rPr lang="en-GB" sz="3600" dirty="0"/>
              <a:t> factors -=  Stimulate baby’s digestive tract to mature more quickly. Once the initially “leaky” membranes lining the gut mature, infants become less vulnerable to  microorganisms.</a:t>
            </a:r>
          </a:p>
          <a:p>
            <a:r>
              <a:rPr lang="en-GB" sz="3600" dirty="0"/>
              <a:t>Interferon =  Enhances antimicrobial activity of immune cells.</a:t>
            </a:r>
          </a:p>
        </p:txBody>
      </p:sp>
    </p:spTree>
    <p:extLst>
      <p:ext uri="{BB962C8B-B14F-4D97-AF65-F5344CB8AC3E}">
        <p14:creationId xmlns:p14="http://schemas.microsoft.com/office/powerpoint/2010/main" val="692016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7" y="476518"/>
            <a:ext cx="10864403" cy="5700445"/>
          </a:xfrm>
        </p:spPr>
        <p:txBody>
          <a:bodyPr/>
          <a:lstStyle/>
          <a:p>
            <a:r>
              <a:rPr lang="en-US" sz="4000" dirty="0"/>
              <a:t>Acquired immunity is classified into </a:t>
            </a:r>
          </a:p>
          <a:p>
            <a:pPr lvl="1"/>
            <a:r>
              <a:rPr lang="en-US" sz="3600" dirty="0"/>
              <a:t>humoral immunity and </a:t>
            </a:r>
          </a:p>
          <a:p>
            <a:pPr lvl="1"/>
            <a:r>
              <a:rPr lang="en-US" sz="3600" dirty="0"/>
              <a:t>cell mediated immunity. </a:t>
            </a:r>
          </a:p>
          <a:p>
            <a:r>
              <a:rPr lang="en-US" sz="4000" dirty="0"/>
              <a:t>Both are evoked during antigen exposure. </a:t>
            </a:r>
          </a:p>
          <a:p>
            <a:r>
              <a:rPr lang="en-US" sz="4000" dirty="0"/>
              <a:t>The acquired immunity can be either active or passive.</a:t>
            </a:r>
            <a:endParaRPr lang="en-GB" sz="4000" dirty="0"/>
          </a:p>
          <a:p>
            <a:endParaRPr lang="en-GB" dirty="0"/>
          </a:p>
        </p:txBody>
      </p:sp>
    </p:spTree>
    <p:extLst>
      <p:ext uri="{BB962C8B-B14F-4D97-AF65-F5344CB8AC3E}">
        <p14:creationId xmlns:p14="http://schemas.microsoft.com/office/powerpoint/2010/main" val="26429092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607" y="218941"/>
            <a:ext cx="11307651" cy="6400800"/>
          </a:xfrm>
        </p:spPr>
        <p:txBody>
          <a:bodyPr>
            <a:normAutofit/>
          </a:bodyPr>
          <a:lstStyle/>
          <a:p>
            <a:r>
              <a:rPr lang="en-GB" sz="3600" dirty="0" err="1"/>
              <a:t>Lactoferrin</a:t>
            </a:r>
            <a:r>
              <a:rPr lang="en-GB" sz="3600" dirty="0"/>
              <a:t> = Binds to iron, a mineral many bacteria need to survive. By reducing the available amount of iron, </a:t>
            </a:r>
            <a:r>
              <a:rPr lang="en-GB" sz="3600" dirty="0" err="1"/>
              <a:t>lactoferrin</a:t>
            </a:r>
            <a:r>
              <a:rPr lang="en-GB" sz="3600" dirty="0"/>
              <a:t> thwarts growth of pathogenic bacteria.</a:t>
            </a:r>
          </a:p>
          <a:p>
            <a:r>
              <a:rPr lang="en-GB" sz="3600" dirty="0"/>
              <a:t>Lysozyme=  Kills bacteria by disrupting their cell walls.</a:t>
            </a:r>
          </a:p>
          <a:p>
            <a:r>
              <a:rPr lang="en-GB" sz="3600" dirty="0" err="1"/>
              <a:t>Mucins</a:t>
            </a:r>
            <a:r>
              <a:rPr lang="en-GB" sz="3600" dirty="0"/>
              <a:t> = Adhere to bacteria and viruses, thus keeping such microorganisms from attaching to mucosal surfaces.</a:t>
            </a:r>
          </a:p>
          <a:p>
            <a:r>
              <a:rPr lang="en-GB" sz="3600" dirty="0"/>
              <a:t>Oligosaccharides = Bind to microorganisms and bar them from attaching to mucosal surfaces.</a:t>
            </a:r>
          </a:p>
        </p:txBody>
      </p:sp>
    </p:spTree>
    <p:extLst>
      <p:ext uri="{BB962C8B-B14F-4D97-AF65-F5344CB8AC3E}">
        <p14:creationId xmlns:p14="http://schemas.microsoft.com/office/powerpoint/2010/main" val="61546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1247"/>
          </a:xfrm>
        </p:spPr>
        <p:txBody>
          <a:bodyPr>
            <a:normAutofit/>
          </a:bodyPr>
          <a:lstStyle/>
          <a:p>
            <a:r>
              <a:rPr lang="en-US" b="1" dirty="0"/>
              <a:t>A. Antibody-mediated (humoral) immunity</a:t>
            </a:r>
            <a:endParaRPr lang="en-GB" dirty="0"/>
          </a:p>
        </p:txBody>
      </p:sp>
      <p:sp>
        <p:nvSpPr>
          <p:cNvPr id="3" name="Content Placeholder 2"/>
          <p:cNvSpPr>
            <a:spLocks noGrp="1"/>
          </p:cNvSpPr>
          <p:nvPr>
            <p:ph idx="1"/>
          </p:nvPr>
        </p:nvSpPr>
        <p:spPr>
          <a:xfrm>
            <a:off x="437882" y="1236372"/>
            <a:ext cx="11384924" cy="5460642"/>
          </a:xfrm>
        </p:spPr>
        <p:txBody>
          <a:bodyPr>
            <a:normAutofit/>
          </a:bodyPr>
          <a:lstStyle/>
          <a:p>
            <a:pPr marL="0" indent="0">
              <a:buNone/>
            </a:pPr>
            <a:r>
              <a:rPr lang="en-US" sz="3200" b="1" dirty="0" err="1"/>
              <a:t>i</a:t>
            </a:r>
            <a:r>
              <a:rPr lang="en-US" sz="3200" b="1" dirty="0"/>
              <a:t>.	Humoral immunity</a:t>
            </a:r>
            <a:endParaRPr lang="en-GB" sz="3200" dirty="0"/>
          </a:p>
          <a:p>
            <a:r>
              <a:rPr lang="en-US" sz="3200" dirty="0"/>
              <a:t>The </a:t>
            </a:r>
            <a:r>
              <a:rPr lang="en-US" sz="3200" dirty="0" err="1"/>
              <a:t>humoral</a:t>
            </a:r>
            <a:r>
              <a:rPr lang="en-US" sz="3200" dirty="0"/>
              <a:t> immune response begins with the recognition of antigen. </a:t>
            </a:r>
          </a:p>
          <a:p>
            <a:r>
              <a:rPr lang="en-US" sz="3200" dirty="0"/>
              <a:t>Though the classification separates the cell mediated and humoral immunity with different cell types they do interact to bring an effective immune response. </a:t>
            </a:r>
          </a:p>
          <a:p>
            <a:r>
              <a:rPr lang="en-US" sz="3200" dirty="0"/>
              <a:t>Specific T-cells are stimulated to produce </a:t>
            </a:r>
            <a:r>
              <a:rPr lang="en-US" sz="3200" dirty="0" err="1"/>
              <a:t>lymphokines</a:t>
            </a:r>
            <a:r>
              <a:rPr lang="en-US" sz="3200" dirty="0"/>
              <a:t> that are responsible for the antigen-induced B-cells proliferation and differentiation.</a:t>
            </a:r>
            <a:endParaRPr lang="en-GB" sz="3200" dirty="0"/>
          </a:p>
          <a:p>
            <a:endParaRPr lang="en-GB" sz="3200" dirty="0"/>
          </a:p>
        </p:txBody>
      </p:sp>
    </p:spTree>
    <p:extLst>
      <p:ext uri="{BB962C8B-B14F-4D97-AF65-F5344CB8AC3E}">
        <p14:creationId xmlns:p14="http://schemas.microsoft.com/office/powerpoint/2010/main" val="2139379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283335"/>
            <a:ext cx="11590986" cy="6375042"/>
          </a:xfrm>
        </p:spPr>
        <p:txBody>
          <a:bodyPr>
            <a:normAutofit/>
          </a:bodyPr>
          <a:lstStyle/>
          <a:p>
            <a:r>
              <a:rPr lang="en-US" sz="3600" dirty="0"/>
              <a:t>B-cells are much less mobile than T-cells, and spend much of their time in lymphoid tissue, e.g. the spleen and lymph nodes. </a:t>
            </a:r>
          </a:p>
          <a:p>
            <a:r>
              <a:rPr lang="en-US" sz="3600" dirty="0"/>
              <a:t>B-cells, unlike T-cells, </a:t>
            </a:r>
            <a:r>
              <a:rPr lang="en-US" sz="3600" dirty="0" err="1"/>
              <a:t>recognise</a:t>
            </a:r>
            <a:r>
              <a:rPr lang="en-US" sz="3600" dirty="0"/>
              <a:t> and bind antigen particles without having to be presented with them by an antigen-presenting cell. </a:t>
            </a:r>
          </a:p>
          <a:p>
            <a:r>
              <a:rPr lang="en-US" sz="3600" dirty="0"/>
              <a:t>Once its antigen has been detected and bound, and with the help of an activated helper T-cell, the B-cell enlarges and begins to divide (clonal expansion,). </a:t>
            </a:r>
          </a:p>
          <a:p>
            <a:r>
              <a:rPr lang="en-US" sz="3600" dirty="0"/>
              <a:t>It produces two functionally distinct types of cell, plasma cells and memory B-cells.</a:t>
            </a:r>
            <a:endParaRPr lang="en-GB" sz="3600" dirty="0"/>
          </a:p>
        </p:txBody>
      </p:sp>
    </p:spTree>
    <p:extLst>
      <p:ext uri="{BB962C8B-B14F-4D97-AF65-F5344CB8AC3E}">
        <p14:creationId xmlns:p14="http://schemas.microsoft.com/office/powerpoint/2010/main" val="2741274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231820"/>
            <a:ext cx="11513712" cy="6452315"/>
          </a:xfrm>
        </p:spPr>
        <p:txBody>
          <a:bodyPr>
            <a:normAutofit/>
          </a:bodyPr>
          <a:lstStyle/>
          <a:p>
            <a:pPr marL="0" indent="0">
              <a:buNone/>
            </a:pPr>
            <a:r>
              <a:rPr lang="en-US" sz="3200" b="1" dirty="0"/>
              <a:t>ii.	Plasma cells</a:t>
            </a:r>
            <a:endParaRPr lang="en-GB" sz="3200" dirty="0"/>
          </a:p>
          <a:p>
            <a:r>
              <a:rPr lang="en-US" sz="3200" dirty="0"/>
              <a:t>These secrete massive quantities of antibodies (</a:t>
            </a:r>
            <a:r>
              <a:rPr lang="en-US" sz="3200" dirty="0" err="1"/>
              <a:t>immunoglobulins</a:t>
            </a:r>
            <a:r>
              <a:rPr lang="en-US" sz="3200" dirty="0"/>
              <a:t>, </a:t>
            </a:r>
            <a:r>
              <a:rPr lang="en-US" sz="3200" dirty="0" err="1"/>
              <a:t>Ig</a:t>
            </a:r>
            <a:r>
              <a:rPr lang="en-US" sz="3200" dirty="0"/>
              <a:t>) into the blood. Antibodies are carried throughout the tissues. Plasma cells live no longer than a day and produce millions of molecules of only one type of antibody, which targets the specific antigen that originally</a:t>
            </a:r>
            <a:endParaRPr lang="en-GB" sz="3200" dirty="0"/>
          </a:p>
          <a:p>
            <a:r>
              <a:rPr lang="en-US" sz="3200" dirty="0"/>
              <a:t>bound to the B-cell. </a:t>
            </a:r>
            <a:endParaRPr lang="en-GB" sz="3200" dirty="0"/>
          </a:p>
          <a:p>
            <a:r>
              <a:rPr lang="en-US" sz="3200" dirty="0"/>
              <a:t>Antibodies:</a:t>
            </a:r>
            <a:endParaRPr lang="en-GB" sz="3200" dirty="0"/>
          </a:p>
          <a:p>
            <a:pPr lvl="1"/>
            <a:r>
              <a:rPr lang="en-US" sz="2800" dirty="0"/>
              <a:t>bind to antigens, </a:t>
            </a:r>
            <a:r>
              <a:rPr lang="en-US" sz="2800" dirty="0" err="1"/>
              <a:t>labelling</a:t>
            </a:r>
            <a:r>
              <a:rPr lang="en-US" sz="2800" dirty="0"/>
              <a:t> them as targets for other </a:t>
            </a:r>
            <a:r>
              <a:rPr lang="en-US" sz="2800" dirty="0" err="1"/>
              <a:t>defence</a:t>
            </a:r>
            <a:r>
              <a:rPr lang="en-US" sz="2800" dirty="0"/>
              <a:t> cells such as cytotoxic T-cells and macrophages</a:t>
            </a:r>
            <a:endParaRPr lang="en-GB" sz="2800" dirty="0"/>
          </a:p>
          <a:p>
            <a:pPr lvl="1"/>
            <a:r>
              <a:rPr lang="en-US" sz="2800" dirty="0"/>
              <a:t>bind to bacterial toxins, </a:t>
            </a:r>
            <a:r>
              <a:rPr lang="en-US" sz="2800" dirty="0" err="1"/>
              <a:t>neutralising</a:t>
            </a:r>
            <a:r>
              <a:rPr lang="en-US" sz="2800" dirty="0"/>
              <a:t> them</a:t>
            </a:r>
            <a:endParaRPr lang="en-GB" sz="2800" dirty="0"/>
          </a:p>
          <a:p>
            <a:pPr lvl="1"/>
            <a:r>
              <a:rPr lang="en-US" sz="2800" dirty="0"/>
              <a:t>activate complement </a:t>
            </a:r>
            <a:endParaRPr lang="en-GB" sz="2800" dirty="0"/>
          </a:p>
        </p:txBody>
      </p:sp>
    </p:spTree>
    <p:extLst>
      <p:ext uri="{BB962C8B-B14F-4D97-AF65-F5344CB8AC3E}">
        <p14:creationId xmlns:p14="http://schemas.microsoft.com/office/powerpoint/2010/main" val="593997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29" y="321972"/>
            <a:ext cx="11346287" cy="6272011"/>
          </a:xfrm>
        </p:spPr>
        <p:txBody>
          <a:bodyPr>
            <a:normAutofit/>
          </a:bodyPr>
          <a:lstStyle/>
          <a:p>
            <a:r>
              <a:rPr lang="en-US" sz="4000" b="1" dirty="0"/>
              <a:t>Memory B-cells</a:t>
            </a:r>
            <a:endParaRPr lang="en-GB" sz="3200" dirty="0"/>
          </a:p>
          <a:p>
            <a:r>
              <a:rPr lang="en-US" sz="4000" dirty="0"/>
              <a:t>Like memory T-cells, these cells remain in the body long after the initial episode has been dealt with, and rapidly respond to another encounter with the same antigen by stimulating the production of antibody-secreting plasma cells.</a:t>
            </a:r>
            <a:endParaRPr lang="en-GB" sz="3200" dirty="0"/>
          </a:p>
          <a:p>
            <a:r>
              <a:rPr lang="en-US" sz="4000" dirty="0"/>
              <a:t>The fact that the body does not normally develop immunity to its own cells is due to the fine balance that exists between the immune reaction and its suppression.</a:t>
            </a:r>
            <a:endParaRPr lang="en-GB" sz="3200" dirty="0"/>
          </a:p>
        </p:txBody>
      </p:sp>
    </p:spTree>
    <p:extLst>
      <p:ext uri="{BB962C8B-B14F-4D97-AF65-F5344CB8AC3E}">
        <p14:creationId xmlns:p14="http://schemas.microsoft.com/office/powerpoint/2010/main" val="3695826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381000" y="0"/>
            <a:ext cx="10972800" cy="7315200"/>
          </a:xfrm>
          <a:prstGeom prst="rect">
            <a:avLst/>
          </a:prstGeom>
        </p:spPr>
      </p:pic>
    </p:spTree>
    <p:extLst>
      <p:ext uri="{BB962C8B-B14F-4D97-AF65-F5344CB8AC3E}">
        <p14:creationId xmlns:p14="http://schemas.microsoft.com/office/powerpoint/2010/main" val="1144787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307650" cy="6194738"/>
          </a:xfrm>
        </p:spPr>
        <p:txBody>
          <a:bodyPr>
            <a:normAutofit/>
          </a:bodyPr>
          <a:lstStyle/>
          <a:p>
            <a:r>
              <a:rPr lang="en-US" sz="3600" b="1" i="1" dirty="0"/>
              <a:t>Actively acquired Natural</a:t>
            </a:r>
            <a:r>
              <a:rPr lang="en-US" sz="3600" dirty="0"/>
              <a:t> (Due to natural entry of pathogen)</a:t>
            </a:r>
            <a:endParaRPr lang="en-GB" sz="3600" dirty="0"/>
          </a:p>
          <a:p>
            <a:r>
              <a:rPr lang="en-US" sz="3600" b="1" i="1" dirty="0"/>
              <a:t>Artificial </a:t>
            </a:r>
            <a:r>
              <a:rPr lang="en-US" sz="3600" dirty="0"/>
              <a:t>(Due to artificially introduced antigen like immunization process)</a:t>
            </a:r>
            <a:endParaRPr lang="en-GB" sz="3600" dirty="0"/>
          </a:p>
          <a:p>
            <a:r>
              <a:rPr lang="en-US" sz="3600" b="1" i="1" dirty="0"/>
              <a:t>Passively acquired Natural</a:t>
            </a:r>
            <a:r>
              <a:rPr lang="en-US" sz="3600" dirty="0"/>
              <a:t> (Baby receives the antibody synthesized by the mother through mother’s milk </a:t>
            </a:r>
            <a:endParaRPr lang="en-GB" sz="3600" dirty="0"/>
          </a:p>
          <a:p>
            <a:r>
              <a:rPr lang="en-US" sz="3600" b="1" i="1" dirty="0"/>
              <a:t>Artificial</a:t>
            </a:r>
            <a:r>
              <a:rPr lang="en-US" sz="3600" dirty="0"/>
              <a:t> (Antibodies are introduced artificially) process of clonal selection specific B-cells are stimulated, the activated B-cell first develops into a B-lymphoblast, becoming much larger and shedding all surface immunoglobulin. </a:t>
            </a:r>
            <a:endParaRPr lang="en-GB" sz="3600" dirty="0"/>
          </a:p>
          <a:p>
            <a:endParaRPr lang="en-GB" sz="3600" dirty="0"/>
          </a:p>
        </p:txBody>
      </p:sp>
    </p:spTree>
    <p:extLst>
      <p:ext uri="{BB962C8B-B14F-4D97-AF65-F5344CB8AC3E}">
        <p14:creationId xmlns:p14="http://schemas.microsoft.com/office/powerpoint/2010/main" val="106376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4324</TotalTime>
  <Words>1290</Words>
  <Application>Microsoft Office PowerPoint</Application>
  <PresentationFormat>Widescreen</PresentationFormat>
  <Paragraphs>107</Paragraphs>
  <Slides>30</Slides>
  <Notes>2</Notes>
  <HiddenSlides>5</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Verdana</vt:lpstr>
      <vt:lpstr>Office Theme</vt:lpstr>
      <vt:lpstr>PowerPoint Presentation</vt:lpstr>
      <vt:lpstr>2. Acquired immunity</vt:lpstr>
      <vt:lpstr>PowerPoint Presentation</vt:lpstr>
      <vt:lpstr>A. Antibody-mediated (humoral) immunity</vt:lpstr>
      <vt:lpstr>PowerPoint Presentation</vt:lpstr>
      <vt:lpstr>PowerPoint Presentation</vt:lpstr>
      <vt:lpstr>PowerPoint Presentation</vt:lpstr>
      <vt:lpstr>PowerPoint Presentation</vt:lpstr>
      <vt:lpstr>PowerPoint Presentation</vt:lpstr>
      <vt:lpstr>PowerPoint Presentation</vt:lpstr>
      <vt:lpstr>CELL-MEDIATED IMMUNITY (CMI)</vt:lpstr>
      <vt:lpstr>CLASSIFICATION OF ANTIBODIES (IMMUNOGLOBULINS)</vt:lpstr>
      <vt:lpstr>Types of immunoglobulins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Immunoglobulin and their functions</vt:lpstr>
      <vt:lpstr>IgA</vt:lpstr>
      <vt:lpstr>IgM</vt:lpstr>
      <vt:lpstr>IgD</vt:lpstr>
      <vt:lpstr>IgE</vt:lpstr>
      <vt:lpstr>Immune benefits of breast milk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Mutiso</dc:creator>
  <cp:lastModifiedBy>Mutiso</cp:lastModifiedBy>
  <cp:revision>7</cp:revision>
  <cp:lastPrinted>2017-12-13T10:18:11Z</cp:lastPrinted>
  <dcterms:created xsi:type="dcterms:W3CDTF">2017-06-04T20:04:55Z</dcterms:created>
  <dcterms:modified xsi:type="dcterms:W3CDTF">2019-10-28T08:54:53Z</dcterms:modified>
</cp:coreProperties>
</file>