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1"/>
  </p:notesMasterIdLst>
  <p:sldIdLst>
    <p:sldId id="257" r:id="rId2"/>
    <p:sldId id="258" r:id="rId3"/>
    <p:sldId id="259" r:id="rId4"/>
    <p:sldId id="260" r:id="rId5"/>
    <p:sldId id="261" r:id="rId6"/>
    <p:sldId id="262" r:id="rId7"/>
    <p:sldId id="263" r:id="rId8"/>
    <p:sldId id="264" r:id="rId9"/>
    <p:sldId id="265" r:id="rId10"/>
    <p:sldId id="266" r:id="rId11"/>
    <p:sldId id="295" r:id="rId12"/>
    <p:sldId id="296" r:id="rId13"/>
    <p:sldId id="297" r:id="rId14"/>
    <p:sldId id="267" r:id="rId15"/>
    <p:sldId id="298" r:id="rId16"/>
    <p:sldId id="299" r:id="rId17"/>
    <p:sldId id="268" r:id="rId18"/>
    <p:sldId id="269" r:id="rId19"/>
    <p:sldId id="271" r:id="rId20"/>
    <p:sldId id="300" r:id="rId21"/>
    <p:sldId id="272" r:id="rId22"/>
    <p:sldId id="301" r:id="rId23"/>
    <p:sldId id="273" r:id="rId24"/>
    <p:sldId id="274" r:id="rId25"/>
    <p:sldId id="275" r:id="rId26"/>
    <p:sldId id="276" r:id="rId27"/>
    <p:sldId id="277" r:id="rId28"/>
    <p:sldId id="278" r:id="rId29"/>
    <p:sldId id="279" r:id="rId30"/>
    <p:sldId id="280" r:id="rId31"/>
    <p:sldId id="281" r:id="rId32"/>
    <p:sldId id="282" r:id="rId33"/>
    <p:sldId id="283" r:id="rId34"/>
    <p:sldId id="284" r:id="rId35"/>
    <p:sldId id="285" r:id="rId36"/>
    <p:sldId id="286" r:id="rId37"/>
    <p:sldId id="287" r:id="rId38"/>
    <p:sldId id="288" r:id="rId39"/>
    <p:sldId id="302" r:id="rId4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3" d="100"/>
          <a:sy n="43" d="100"/>
        </p:scale>
        <p:origin x="60" y="5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BBD81FC-10FB-4561-942F-FB573D04001E}" type="datetimeFigureOut">
              <a:rPr lang="en-GB" smtClean="0"/>
              <a:t>07/08/2020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68B0244-49B1-409B-8F05-D08D63DA6BE5}" type="slidenum">
              <a:rPr lang="en-GB" smtClean="0"/>
              <a:t>‹#›</a:t>
            </a:fld>
            <a:endParaRPr lang="en-GB"/>
          </a:p>
        </p:txBody>
      </p:sp>
    </p:spTree>
    <p:extLst>
      <p:ext uri="{BB962C8B-B14F-4D97-AF65-F5344CB8AC3E}">
        <p14:creationId xmlns:p14="http://schemas.microsoft.com/office/powerpoint/2010/main" val="18775903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68B0244-49B1-409B-8F05-D08D63DA6BE5}" type="slidenum">
              <a:rPr lang="en-GB" smtClean="0"/>
              <a:t>1</a:t>
            </a:fld>
            <a:endParaRPr lang="en-GB"/>
          </a:p>
        </p:txBody>
      </p:sp>
    </p:spTree>
    <p:extLst>
      <p:ext uri="{BB962C8B-B14F-4D97-AF65-F5344CB8AC3E}">
        <p14:creationId xmlns:p14="http://schemas.microsoft.com/office/powerpoint/2010/main" val="130323096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2" cstate="print">
            <a:extLst>
              <a:ext uri="{28A0092B-C50C-407E-A947-70E740481C1C}">
                <a14:useLocalDpi xmlns:a14="http://schemas.microsoft.com/office/drawing/2010/main" val="0"/>
              </a:ext>
            </a:extLst>
          </a:blip>
          <a:srcRect l="27069" t="4107" r="25972" b="18563"/>
          <a:stretch/>
        </p:blipFill>
        <p:spPr>
          <a:xfrm>
            <a:off x="5082989" y="220128"/>
            <a:ext cx="2026023" cy="2357718"/>
          </a:xfrm>
          <a:prstGeom prst="rect">
            <a:avLst/>
          </a:prstGeom>
        </p:spPr>
      </p:pic>
      <p:sp>
        <p:nvSpPr>
          <p:cNvPr id="2" name="Title 1"/>
          <p:cNvSpPr>
            <a:spLocks noGrp="1"/>
          </p:cNvSpPr>
          <p:nvPr>
            <p:ph type="ctrTitle" hasCustomPrompt="1"/>
          </p:nvPr>
        </p:nvSpPr>
        <p:spPr>
          <a:xfrm>
            <a:off x="365312" y="3093249"/>
            <a:ext cx="11461376" cy="1173947"/>
          </a:xfrm>
        </p:spPr>
        <p:txBody>
          <a:bodyPr anchor="b">
            <a:normAutofit/>
          </a:bodyPr>
          <a:lstStyle>
            <a:lvl1pPr algn="ctr">
              <a:defRPr sz="4400" b="1" baseline="0">
                <a:latin typeface="Times New Roman" panose="02020603050405020304" pitchFamily="18" charset="0"/>
                <a:cs typeface="Times New Roman" panose="02020603050405020304" pitchFamily="18" charset="0"/>
              </a:defRPr>
            </a:lvl1pPr>
          </a:lstStyle>
          <a:p>
            <a:r>
              <a:rPr lang="en-US" dirty="0" smtClean="0"/>
              <a:t>Event Tittle:....................................</a:t>
            </a:r>
            <a:endParaRPr lang="en-US" dirty="0"/>
          </a:p>
        </p:txBody>
      </p:sp>
      <p:sp>
        <p:nvSpPr>
          <p:cNvPr id="3" name="Subtitle 2"/>
          <p:cNvSpPr>
            <a:spLocks noGrp="1"/>
          </p:cNvSpPr>
          <p:nvPr>
            <p:ph type="subTitle" idx="1" hasCustomPrompt="1"/>
          </p:nvPr>
        </p:nvSpPr>
        <p:spPr>
          <a:xfrm>
            <a:off x="809065" y="4527601"/>
            <a:ext cx="10573871" cy="950023"/>
          </a:xfrm>
        </p:spPr>
        <p:txBody>
          <a:bodyPr/>
          <a:lstStyle>
            <a:lvl1pPr marL="0" indent="0" algn="ctr">
              <a:buNone/>
              <a:defRPr sz="2400" b="1" baseline="0">
                <a:latin typeface="Times New Roman" panose="02020603050405020304" pitchFamily="18" charset="0"/>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Presenter:.............................................. Date:............................</a:t>
            </a:r>
            <a:endParaRPr lang="en-US" dirty="0"/>
          </a:p>
        </p:txBody>
      </p:sp>
      <p:sp>
        <p:nvSpPr>
          <p:cNvPr id="4" name="Date Placeholder 3"/>
          <p:cNvSpPr>
            <a:spLocks noGrp="1"/>
          </p:cNvSpPr>
          <p:nvPr>
            <p:ph type="dt" sz="half" idx="10"/>
          </p:nvPr>
        </p:nvSpPr>
        <p:spPr/>
        <p:txBody>
          <a:bodyPr/>
          <a:lstStyle/>
          <a:p>
            <a:fld id="{B565A444-6644-44D2-9530-6836ED7F021C}" type="datetime1">
              <a:rPr lang="en-US" smtClean="0"/>
              <a:t>8/7/2020</a:t>
            </a:fld>
            <a:endParaRPr lang="en-US"/>
          </a:p>
        </p:txBody>
      </p:sp>
      <p:sp>
        <p:nvSpPr>
          <p:cNvPr id="5" name="Footer Placeholder 4"/>
          <p:cNvSpPr>
            <a:spLocks noGrp="1"/>
          </p:cNvSpPr>
          <p:nvPr>
            <p:ph type="ftr" sz="quarter" idx="11"/>
          </p:nvPr>
        </p:nvSpPr>
        <p:spPr/>
        <p:txBody>
          <a:bodyPr/>
          <a:lstStyle/>
          <a:p>
            <a:r>
              <a:rPr lang="en-US" smtClean="0"/>
              <a:t>V.N.KINYAE</a:t>
            </a:r>
            <a:endParaRPr lang="en-US"/>
          </a:p>
        </p:txBody>
      </p:sp>
      <p:sp>
        <p:nvSpPr>
          <p:cNvPr id="6" name="Slide Number Placeholder 5"/>
          <p:cNvSpPr>
            <a:spLocks noGrp="1"/>
          </p:cNvSpPr>
          <p:nvPr>
            <p:ph type="sldNum" sz="quarter" idx="12"/>
          </p:nvPr>
        </p:nvSpPr>
        <p:spPr/>
        <p:txBody>
          <a:bodyPr/>
          <a:lstStyle/>
          <a:p>
            <a:fld id="{88B60280-A6A9-4D4A-861C-8CFF7201920B}" type="slidenum">
              <a:rPr lang="en-US" smtClean="0"/>
              <a:t>‹#›</a:t>
            </a:fld>
            <a:endParaRPr lang="en-US"/>
          </a:p>
        </p:txBody>
      </p:sp>
      <p:pic>
        <p:nvPicPr>
          <p:cNvPr id="10" name="Picture 9"/>
          <p:cNvPicPr>
            <a:picLocks noChangeAspect="1"/>
          </p:cNvPicPr>
          <p:nvPr/>
        </p:nvPicPr>
        <p:blipFill rotWithShape="1">
          <a:blip r:embed="rId2">
            <a:extLst>
              <a:ext uri="{28A0092B-C50C-407E-A947-70E740481C1C}">
                <a14:useLocalDpi xmlns:a14="http://schemas.microsoft.com/office/drawing/2010/main" val="0"/>
              </a:ext>
            </a:extLst>
          </a:blip>
          <a:srcRect l="10030" t="82874" r="11012" b="8785"/>
          <a:stretch/>
        </p:blipFill>
        <p:spPr>
          <a:xfrm>
            <a:off x="2918799" y="2608307"/>
            <a:ext cx="6354403" cy="484942"/>
          </a:xfrm>
          <a:prstGeom prst="rect">
            <a:avLst/>
          </a:prstGeom>
        </p:spPr>
      </p:pic>
    </p:spTree>
    <p:extLst>
      <p:ext uri="{BB962C8B-B14F-4D97-AF65-F5344CB8AC3E}">
        <p14:creationId xmlns:p14="http://schemas.microsoft.com/office/powerpoint/2010/main" val="24153057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E011B6-9D7F-4B95-892D-DD2BC3CBC90E}" type="datetime1">
              <a:rPr lang="en-US" smtClean="0"/>
              <a:t>8/7/2020</a:t>
            </a:fld>
            <a:endParaRPr lang="en-US"/>
          </a:p>
        </p:txBody>
      </p:sp>
      <p:sp>
        <p:nvSpPr>
          <p:cNvPr id="5" name="Footer Placeholder 4"/>
          <p:cNvSpPr>
            <a:spLocks noGrp="1"/>
          </p:cNvSpPr>
          <p:nvPr>
            <p:ph type="ftr" sz="quarter" idx="11"/>
          </p:nvPr>
        </p:nvSpPr>
        <p:spPr/>
        <p:txBody>
          <a:bodyPr/>
          <a:lstStyle/>
          <a:p>
            <a:r>
              <a:rPr lang="en-US" smtClean="0"/>
              <a:t>V.N.KINYAE</a:t>
            </a:r>
            <a:endParaRPr lang="en-US"/>
          </a:p>
        </p:txBody>
      </p:sp>
      <p:sp>
        <p:nvSpPr>
          <p:cNvPr id="6" name="Slide Number Placeholder 5"/>
          <p:cNvSpPr>
            <a:spLocks noGrp="1"/>
          </p:cNvSpPr>
          <p:nvPr>
            <p:ph type="sldNum" sz="quarter" idx="12"/>
          </p:nvPr>
        </p:nvSpPr>
        <p:spPr/>
        <p:txBody>
          <a:bodyPr/>
          <a:lstStyle/>
          <a:p>
            <a:fld id="{88B60280-A6A9-4D4A-861C-8CFF7201920B}" type="slidenum">
              <a:rPr lang="en-US" smtClean="0"/>
              <a:t>‹#›</a:t>
            </a:fld>
            <a:endParaRPr lang="en-US"/>
          </a:p>
        </p:txBody>
      </p:sp>
    </p:spTree>
    <p:extLst>
      <p:ext uri="{BB962C8B-B14F-4D97-AF65-F5344CB8AC3E}">
        <p14:creationId xmlns:p14="http://schemas.microsoft.com/office/powerpoint/2010/main" val="32401609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372411-507D-4CCA-9DC0-85F107396F43}" type="datetime1">
              <a:rPr lang="en-US" smtClean="0"/>
              <a:t>8/7/2020</a:t>
            </a:fld>
            <a:endParaRPr lang="en-US"/>
          </a:p>
        </p:txBody>
      </p:sp>
      <p:sp>
        <p:nvSpPr>
          <p:cNvPr id="5" name="Footer Placeholder 4"/>
          <p:cNvSpPr>
            <a:spLocks noGrp="1"/>
          </p:cNvSpPr>
          <p:nvPr>
            <p:ph type="ftr" sz="quarter" idx="11"/>
          </p:nvPr>
        </p:nvSpPr>
        <p:spPr/>
        <p:txBody>
          <a:bodyPr/>
          <a:lstStyle/>
          <a:p>
            <a:r>
              <a:rPr lang="en-US" smtClean="0"/>
              <a:t>V.N.KINYAE</a:t>
            </a:r>
            <a:endParaRPr lang="en-US"/>
          </a:p>
        </p:txBody>
      </p:sp>
      <p:sp>
        <p:nvSpPr>
          <p:cNvPr id="6" name="Slide Number Placeholder 5"/>
          <p:cNvSpPr>
            <a:spLocks noGrp="1"/>
          </p:cNvSpPr>
          <p:nvPr>
            <p:ph type="sldNum" sz="quarter" idx="12"/>
          </p:nvPr>
        </p:nvSpPr>
        <p:spPr/>
        <p:txBody>
          <a:bodyPr/>
          <a:lstStyle/>
          <a:p>
            <a:fld id="{88B60280-A6A9-4D4A-861C-8CFF7201920B}" type="slidenum">
              <a:rPr lang="en-US" smtClean="0"/>
              <a:t>‹#›</a:t>
            </a:fld>
            <a:endParaRPr lang="en-US"/>
          </a:p>
        </p:txBody>
      </p:sp>
    </p:spTree>
    <p:extLst>
      <p:ext uri="{BB962C8B-B14F-4D97-AF65-F5344CB8AC3E}">
        <p14:creationId xmlns:p14="http://schemas.microsoft.com/office/powerpoint/2010/main" val="7689797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584E1D9-AD45-4F6C-B65F-0CBCF1C66233}" type="datetime1">
              <a:rPr lang="en-US" smtClean="0"/>
              <a:t>8/7/2020</a:t>
            </a:fld>
            <a:endParaRPr lang="en-US"/>
          </a:p>
        </p:txBody>
      </p:sp>
      <p:sp>
        <p:nvSpPr>
          <p:cNvPr id="5" name="Footer Placeholder 4"/>
          <p:cNvSpPr>
            <a:spLocks noGrp="1"/>
          </p:cNvSpPr>
          <p:nvPr>
            <p:ph type="ftr" sz="quarter" idx="11"/>
          </p:nvPr>
        </p:nvSpPr>
        <p:spPr/>
        <p:txBody>
          <a:bodyPr/>
          <a:lstStyle/>
          <a:p>
            <a:r>
              <a:rPr lang="en-US" smtClean="0"/>
              <a:t>V.N.KINYAE</a:t>
            </a:r>
            <a:endParaRPr lang="en-US"/>
          </a:p>
        </p:txBody>
      </p:sp>
      <p:sp>
        <p:nvSpPr>
          <p:cNvPr id="6" name="Slide Number Placeholder 5"/>
          <p:cNvSpPr>
            <a:spLocks noGrp="1"/>
          </p:cNvSpPr>
          <p:nvPr>
            <p:ph type="sldNum" sz="quarter" idx="12"/>
          </p:nvPr>
        </p:nvSpPr>
        <p:spPr/>
        <p:txBody>
          <a:bodyPr/>
          <a:lstStyle/>
          <a:p>
            <a:fld id="{88B60280-A6A9-4D4A-861C-8CFF7201920B}" type="slidenum">
              <a:rPr lang="en-US" smtClean="0"/>
              <a:t>‹#›</a:t>
            </a:fld>
            <a:endParaRPr lang="en-US"/>
          </a:p>
        </p:txBody>
      </p:sp>
    </p:spTree>
    <p:extLst>
      <p:ext uri="{BB962C8B-B14F-4D97-AF65-F5344CB8AC3E}">
        <p14:creationId xmlns:p14="http://schemas.microsoft.com/office/powerpoint/2010/main" val="1063318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FF5E20A-899E-422D-BCE9-BAEBF3AF85E0}" type="datetime1">
              <a:rPr lang="en-US" smtClean="0"/>
              <a:t>8/7/2020</a:t>
            </a:fld>
            <a:endParaRPr lang="en-US"/>
          </a:p>
        </p:txBody>
      </p:sp>
      <p:sp>
        <p:nvSpPr>
          <p:cNvPr id="5" name="Footer Placeholder 4"/>
          <p:cNvSpPr>
            <a:spLocks noGrp="1"/>
          </p:cNvSpPr>
          <p:nvPr>
            <p:ph type="ftr" sz="quarter" idx="11"/>
          </p:nvPr>
        </p:nvSpPr>
        <p:spPr/>
        <p:txBody>
          <a:bodyPr/>
          <a:lstStyle/>
          <a:p>
            <a:r>
              <a:rPr lang="en-US" smtClean="0"/>
              <a:t>V.N.KINYAE</a:t>
            </a:r>
            <a:endParaRPr lang="en-US"/>
          </a:p>
        </p:txBody>
      </p:sp>
      <p:sp>
        <p:nvSpPr>
          <p:cNvPr id="6" name="Slide Number Placeholder 5"/>
          <p:cNvSpPr>
            <a:spLocks noGrp="1"/>
          </p:cNvSpPr>
          <p:nvPr>
            <p:ph type="sldNum" sz="quarter" idx="12"/>
          </p:nvPr>
        </p:nvSpPr>
        <p:spPr/>
        <p:txBody>
          <a:bodyPr/>
          <a:lstStyle/>
          <a:p>
            <a:fld id="{88B60280-A6A9-4D4A-861C-8CFF7201920B}" type="slidenum">
              <a:rPr lang="en-US" smtClean="0"/>
              <a:t>‹#›</a:t>
            </a:fld>
            <a:endParaRPr lang="en-US"/>
          </a:p>
        </p:txBody>
      </p:sp>
    </p:spTree>
    <p:extLst>
      <p:ext uri="{BB962C8B-B14F-4D97-AF65-F5344CB8AC3E}">
        <p14:creationId xmlns:p14="http://schemas.microsoft.com/office/powerpoint/2010/main" val="6683599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EA62354-2396-4BF3-9635-734FC0561482}" type="datetime1">
              <a:rPr lang="en-US" smtClean="0"/>
              <a:t>8/7/2020</a:t>
            </a:fld>
            <a:endParaRPr lang="en-US"/>
          </a:p>
        </p:txBody>
      </p:sp>
      <p:sp>
        <p:nvSpPr>
          <p:cNvPr id="6" name="Footer Placeholder 5"/>
          <p:cNvSpPr>
            <a:spLocks noGrp="1"/>
          </p:cNvSpPr>
          <p:nvPr>
            <p:ph type="ftr" sz="quarter" idx="11"/>
          </p:nvPr>
        </p:nvSpPr>
        <p:spPr/>
        <p:txBody>
          <a:bodyPr/>
          <a:lstStyle/>
          <a:p>
            <a:r>
              <a:rPr lang="en-US" smtClean="0"/>
              <a:t>V.N.KINYAE</a:t>
            </a:r>
            <a:endParaRPr lang="en-US"/>
          </a:p>
        </p:txBody>
      </p:sp>
      <p:sp>
        <p:nvSpPr>
          <p:cNvPr id="7" name="Slide Number Placeholder 6"/>
          <p:cNvSpPr>
            <a:spLocks noGrp="1"/>
          </p:cNvSpPr>
          <p:nvPr>
            <p:ph type="sldNum" sz="quarter" idx="12"/>
          </p:nvPr>
        </p:nvSpPr>
        <p:spPr/>
        <p:txBody>
          <a:bodyPr/>
          <a:lstStyle/>
          <a:p>
            <a:fld id="{88B60280-A6A9-4D4A-861C-8CFF7201920B}" type="slidenum">
              <a:rPr lang="en-US" smtClean="0"/>
              <a:t>‹#›</a:t>
            </a:fld>
            <a:endParaRPr lang="en-US"/>
          </a:p>
        </p:txBody>
      </p:sp>
    </p:spTree>
    <p:extLst>
      <p:ext uri="{BB962C8B-B14F-4D97-AF65-F5344CB8AC3E}">
        <p14:creationId xmlns:p14="http://schemas.microsoft.com/office/powerpoint/2010/main" val="27540416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021966D-39BC-4E52-A519-F5F354E711E4}" type="datetime1">
              <a:rPr lang="en-US" smtClean="0"/>
              <a:t>8/7/2020</a:t>
            </a:fld>
            <a:endParaRPr lang="en-US"/>
          </a:p>
        </p:txBody>
      </p:sp>
      <p:sp>
        <p:nvSpPr>
          <p:cNvPr id="8" name="Footer Placeholder 7"/>
          <p:cNvSpPr>
            <a:spLocks noGrp="1"/>
          </p:cNvSpPr>
          <p:nvPr>
            <p:ph type="ftr" sz="quarter" idx="11"/>
          </p:nvPr>
        </p:nvSpPr>
        <p:spPr/>
        <p:txBody>
          <a:bodyPr/>
          <a:lstStyle/>
          <a:p>
            <a:r>
              <a:rPr lang="en-US" smtClean="0"/>
              <a:t>V.N.KINYAE</a:t>
            </a:r>
            <a:endParaRPr lang="en-US"/>
          </a:p>
        </p:txBody>
      </p:sp>
      <p:sp>
        <p:nvSpPr>
          <p:cNvPr id="9" name="Slide Number Placeholder 8"/>
          <p:cNvSpPr>
            <a:spLocks noGrp="1"/>
          </p:cNvSpPr>
          <p:nvPr>
            <p:ph type="sldNum" sz="quarter" idx="12"/>
          </p:nvPr>
        </p:nvSpPr>
        <p:spPr/>
        <p:txBody>
          <a:bodyPr/>
          <a:lstStyle/>
          <a:p>
            <a:fld id="{88B60280-A6A9-4D4A-861C-8CFF7201920B}" type="slidenum">
              <a:rPr lang="en-US" smtClean="0"/>
              <a:t>‹#›</a:t>
            </a:fld>
            <a:endParaRPr lang="en-US"/>
          </a:p>
        </p:txBody>
      </p:sp>
    </p:spTree>
    <p:extLst>
      <p:ext uri="{BB962C8B-B14F-4D97-AF65-F5344CB8AC3E}">
        <p14:creationId xmlns:p14="http://schemas.microsoft.com/office/powerpoint/2010/main" val="12568088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278EBD0-2182-43B1-A7FA-EDC5624D231B}" type="datetime1">
              <a:rPr lang="en-US" smtClean="0"/>
              <a:t>8/7/2020</a:t>
            </a:fld>
            <a:endParaRPr lang="en-US"/>
          </a:p>
        </p:txBody>
      </p:sp>
      <p:sp>
        <p:nvSpPr>
          <p:cNvPr id="4" name="Footer Placeholder 3"/>
          <p:cNvSpPr>
            <a:spLocks noGrp="1"/>
          </p:cNvSpPr>
          <p:nvPr>
            <p:ph type="ftr" sz="quarter" idx="11"/>
          </p:nvPr>
        </p:nvSpPr>
        <p:spPr/>
        <p:txBody>
          <a:bodyPr/>
          <a:lstStyle/>
          <a:p>
            <a:r>
              <a:rPr lang="en-US" smtClean="0"/>
              <a:t>V.N.KINYAE</a:t>
            </a:r>
            <a:endParaRPr lang="en-US"/>
          </a:p>
        </p:txBody>
      </p:sp>
      <p:sp>
        <p:nvSpPr>
          <p:cNvPr id="5" name="Slide Number Placeholder 4"/>
          <p:cNvSpPr>
            <a:spLocks noGrp="1"/>
          </p:cNvSpPr>
          <p:nvPr>
            <p:ph type="sldNum" sz="quarter" idx="12"/>
          </p:nvPr>
        </p:nvSpPr>
        <p:spPr/>
        <p:txBody>
          <a:bodyPr/>
          <a:lstStyle/>
          <a:p>
            <a:fld id="{88B60280-A6A9-4D4A-861C-8CFF7201920B}" type="slidenum">
              <a:rPr lang="en-US" smtClean="0"/>
              <a:t>‹#›</a:t>
            </a:fld>
            <a:endParaRPr lang="en-US"/>
          </a:p>
        </p:txBody>
      </p:sp>
    </p:spTree>
    <p:extLst>
      <p:ext uri="{BB962C8B-B14F-4D97-AF65-F5344CB8AC3E}">
        <p14:creationId xmlns:p14="http://schemas.microsoft.com/office/powerpoint/2010/main" val="7953424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EE0028-06DF-4A0A-A344-D1224621E1E0}" type="datetime1">
              <a:rPr lang="en-US" smtClean="0"/>
              <a:t>8/7/2020</a:t>
            </a:fld>
            <a:endParaRPr lang="en-US"/>
          </a:p>
        </p:txBody>
      </p:sp>
      <p:sp>
        <p:nvSpPr>
          <p:cNvPr id="3" name="Footer Placeholder 2"/>
          <p:cNvSpPr>
            <a:spLocks noGrp="1"/>
          </p:cNvSpPr>
          <p:nvPr>
            <p:ph type="ftr" sz="quarter" idx="11"/>
          </p:nvPr>
        </p:nvSpPr>
        <p:spPr/>
        <p:txBody>
          <a:bodyPr/>
          <a:lstStyle/>
          <a:p>
            <a:r>
              <a:rPr lang="en-US" smtClean="0"/>
              <a:t>V.N.KINYAE</a:t>
            </a:r>
            <a:endParaRPr lang="en-US"/>
          </a:p>
        </p:txBody>
      </p:sp>
      <p:sp>
        <p:nvSpPr>
          <p:cNvPr id="4" name="Slide Number Placeholder 3"/>
          <p:cNvSpPr>
            <a:spLocks noGrp="1"/>
          </p:cNvSpPr>
          <p:nvPr>
            <p:ph type="sldNum" sz="quarter" idx="12"/>
          </p:nvPr>
        </p:nvSpPr>
        <p:spPr/>
        <p:txBody>
          <a:bodyPr/>
          <a:lstStyle/>
          <a:p>
            <a:fld id="{88B60280-A6A9-4D4A-861C-8CFF7201920B}" type="slidenum">
              <a:rPr lang="en-US" smtClean="0"/>
              <a:t>‹#›</a:t>
            </a:fld>
            <a:endParaRPr lang="en-US"/>
          </a:p>
        </p:txBody>
      </p:sp>
    </p:spTree>
    <p:extLst>
      <p:ext uri="{BB962C8B-B14F-4D97-AF65-F5344CB8AC3E}">
        <p14:creationId xmlns:p14="http://schemas.microsoft.com/office/powerpoint/2010/main" val="20644860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580AE93-D390-4B3A-B272-225DB93E903E}" type="datetime1">
              <a:rPr lang="en-US" smtClean="0"/>
              <a:t>8/7/2020</a:t>
            </a:fld>
            <a:endParaRPr lang="en-US"/>
          </a:p>
        </p:txBody>
      </p:sp>
      <p:sp>
        <p:nvSpPr>
          <p:cNvPr id="6" name="Footer Placeholder 5"/>
          <p:cNvSpPr>
            <a:spLocks noGrp="1"/>
          </p:cNvSpPr>
          <p:nvPr>
            <p:ph type="ftr" sz="quarter" idx="11"/>
          </p:nvPr>
        </p:nvSpPr>
        <p:spPr/>
        <p:txBody>
          <a:bodyPr/>
          <a:lstStyle/>
          <a:p>
            <a:r>
              <a:rPr lang="en-US" smtClean="0"/>
              <a:t>V.N.KINYAE</a:t>
            </a:r>
            <a:endParaRPr lang="en-US"/>
          </a:p>
        </p:txBody>
      </p:sp>
      <p:sp>
        <p:nvSpPr>
          <p:cNvPr id="7" name="Slide Number Placeholder 6"/>
          <p:cNvSpPr>
            <a:spLocks noGrp="1"/>
          </p:cNvSpPr>
          <p:nvPr>
            <p:ph type="sldNum" sz="quarter" idx="12"/>
          </p:nvPr>
        </p:nvSpPr>
        <p:spPr/>
        <p:txBody>
          <a:bodyPr/>
          <a:lstStyle/>
          <a:p>
            <a:fld id="{88B60280-A6A9-4D4A-861C-8CFF7201920B}" type="slidenum">
              <a:rPr lang="en-US" smtClean="0"/>
              <a:t>‹#›</a:t>
            </a:fld>
            <a:endParaRPr lang="en-US"/>
          </a:p>
        </p:txBody>
      </p:sp>
    </p:spTree>
    <p:extLst>
      <p:ext uri="{BB962C8B-B14F-4D97-AF65-F5344CB8AC3E}">
        <p14:creationId xmlns:p14="http://schemas.microsoft.com/office/powerpoint/2010/main" val="37194325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634735-587A-4990-B5F8-87A8C5EC1A7D}" type="datetime1">
              <a:rPr lang="en-US" smtClean="0"/>
              <a:t>8/7/2020</a:t>
            </a:fld>
            <a:endParaRPr lang="en-US"/>
          </a:p>
        </p:txBody>
      </p:sp>
      <p:sp>
        <p:nvSpPr>
          <p:cNvPr id="6" name="Footer Placeholder 5"/>
          <p:cNvSpPr>
            <a:spLocks noGrp="1"/>
          </p:cNvSpPr>
          <p:nvPr>
            <p:ph type="ftr" sz="quarter" idx="11"/>
          </p:nvPr>
        </p:nvSpPr>
        <p:spPr/>
        <p:txBody>
          <a:bodyPr/>
          <a:lstStyle/>
          <a:p>
            <a:r>
              <a:rPr lang="en-US" smtClean="0"/>
              <a:t>V.N.KINYAE</a:t>
            </a:r>
            <a:endParaRPr lang="en-US"/>
          </a:p>
        </p:txBody>
      </p:sp>
      <p:sp>
        <p:nvSpPr>
          <p:cNvPr id="7" name="Slide Number Placeholder 6"/>
          <p:cNvSpPr>
            <a:spLocks noGrp="1"/>
          </p:cNvSpPr>
          <p:nvPr>
            <p:ph type="sldNum" sz="quarter" idx="12"/>
          </p:nvPr>
        </p:nvSpPr>
        <p:spPr/>
        <p:txBody>
          <a:bodyPr/>
          <a:lstStyle/>
          <a:p>
            <a:fld id="{88B60280-A6A9-4D4A-861C-8CFF7201920B}" type="slidenum">
              <a:rPr lang="en-US" smtClean="0"/>
              <a:t>‹#›</a:t>
            </a:fld>
            <a:endParaRPr lang="en-US"/>
          </a:p>
        </p:txBody>
      </p:sp>
    </p:spTree>
    <p:extLst>
      <p:ext uri="{BB962C8B-B14F-4D97-AF65-F5344CB8AC3E}">
        <p14:creationId xmlns:p14="http://schemas.microsoft.com/office/powerpoint/2010/main" val="37800217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0" y="0"/>
            <a:ext cx="12192000" cy="6858104"/>
          </a:xfrm>
          <a:prstGeom prst="rect">
            <a:avLst/>
          </a:prstGeom>
        </p:spPr>
      </p:pic>
      <p:pic>
        <p:nvPicPr>
          <p:cNvPr id="9" name="Picture 8"/>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10814176" y="6244799"/>
            <a:ext cx="576974" cy="572823"/>
          </a:xfrm>
          <a:prstGeom prst="rect">
            <a:avLst/>
          </a:prstGeom>
        </p:spPr>
      </p:pic>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1C664D-8550-4944-807D-F749D12D4C61}" type="datetime1">
              <a:rPr lang="en-US" smtClean="0"/>
              <a:t>8/7/2020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V.N.KINYAE</a:t>
            </a:r>
            <a:endParaRPr lang="en-US"/>
          </a:p>
        </p:txBody>
      </p:sp>
      <p:sp>
        <p:nvSpPr>
          <p:cNvPr id="6" name="Slide Number Placeholder 5"/>
          <p:cNvSpPr>
            <a:spLocks noGrp="1"/>
          </p:cNvSpPr>
          <p:nvPr>
            <p:ph type="sldNum" sz="quarter" idx="4"/>
          </p:nvPr>
        </p:nvSpPr>
        <p:spPr>
          <a:xfrm>
            <a:off x="9327776"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B60280-A6A9-4D4A-861C-8CFF7201920B}" type="slidenum">
              <a:rPr lang="en-US" smtClean="0"/>
              <a:t>‹#›</a:t>
            </a:fld>
            <a:endParaRPr lang="en-US"/>
          </a:p>
        </p:txBody>
      </p:sp>
      <p:sp>
        <p:nvSpPr>
          <p:cNvPr id="8" name="Title Placeholder 1"/>
          <p:cNvSpPr txBox="1">
            <a:spLocks/>
          </p:cNvSpPr>
          <p:nvPr/>
        </p:nvSpPr>
        <p:spPr>
          <a:xfrm>
            <a:off x="1196788" y="6033995"/>
            <a:ext cx="8789894" cy="507300"/>
          </a:xfrm>
          <a:prstGeom prst="rect">
            <a:avLst/>
          </a:prstGeom>
        </p:spPr>
        <p:txBody>
          <a:bodyPr vert="horz" lIns="91440" tIns="45720" rIns="91440" bIns="45720" rtlCol="0" anchor="ctr">
            <a:normAutofit fontScale="77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smtClean="0">
                <a:solidFill>
                  <a:schemeClr val="bg1"/>
                </a:solidFill>
                <a:latin typeface="Times New Roman" panose="02020603050405020304" pitchFamily="18" charset="0"/>
                <a:cs typeface="Times New Roman" panose="02020603050405020304" pitchFamily="18" charset="0"/>
              </a:rPr>
              <a:t>KENYA MEDICAL TRAINING COLLEGE</a:t>
            </a:r>
            <a:endParaRPr lang="en-US" b="1" dirty="0">
              <a:solidFill>
                <a:schemeClr val="bg1"/>
              </a:solidFill>
              <a:latin typeface="Times New Roman" panose="02020603050405020304" pitchFamily="18" charset="0"/>
              <a:cs typeface="Times New Roman" panose="02020603050405020304" pitchFamily="18" charset="0"/>
            </a:endParaRPr>
          </a:p>
        </p:txBody>
      </p:sp>
      <p:sp>
        <p:nvSpPr>
          <p:cNvPr id="10" name="Title 1"/>
          <p:cNvSpPr txBox="1">
            <a:spLocks/>
          </p:cNvSpPr>
          <p:nvPr/>
        </p:nvSpPr>
        <p:spPr>
          <a:xfrm>
            <a:off x="8639982" y="6506046"/>
            <a:ext cx="2243667" cy="326496"/>
          </a:xfrm>
          <a:prstGeom prst="rect">
            <a:avLst/>
          </a:prstGeom>
        </p:spPr>
        <p:txBody>
          <a:bodyPr vert="horz" lIns="91440" tIns="45720" rIns="91440" bIns="45720" rtlCol="0" anchor="b">
            <a:normAutofit fontScale="850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1600" i="1" dirty="0" smtClean="0">
                <a:latin typeface="Times New Roman" panose="02020603050405020304" pitchFamily="18" charset="0"/>
                <a:cs typeface="Times New Roman" panose="02020603050405020304" pitchFamily="18" charset="0"/>
              </a:rPr>
              <a:t>ISO 9001:2015 Certified by</a:t>
            </a:r>
            <a:endParaRPr lang="en-US" sz="1600" i="1" dirty="0">
              <a:latin typeface="Times New Roman" panose="02020603050405020304" pitchFamily="18" charset="0"/>
              <a:cs typeface="Times New Roman" panose="02020603050405020304" pitchFamily="18" charset="0"/>
            </a:endParaRPr>
          </a:p>
        </p:txBody>
      </p:sp>
      <p:sp>
        <p:nvSpPr>
          <p:cNvPr id="11" name="Title Placeholder 1"/>
          <p:cNvSpPr txBox="1">
            <a:spLocks/>
          </p:cNvSpPr>
          <p:nvPr/>
        </p:nvSpPr>
        <p:spPr>
          <a:xfrm>
            <a:off x="4038600" y="6408732"/>
            <a:ext cx="2768599" cy="51540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1800" i="1" dirty="0" smtClean="0"/>
              <a:t>Training for Better Health</a:t>
            </a:r>
            <a:r>
              <a:rPr lang="en-US" sz="1800" i="1" baseline="0" dirty="0" smtClean="0"/>
              <a:t> </a:t>
            </a:r>
            <a:endParaRPr lang="en-US" sz="1800" i="1" dirty="0"/>
          </a:p>
        </p:txBody>
      </p:sp>
      <p:pic>
        <p:nvPicPr>
          <p:cNvPr id="12" name="Picture 11"/>
          <p:cNvPicPr>
            <a:picLocks noChangeAspect="1"/>
          </p:cNvPicPr>
          <p:nvPr/>
        </p:nvPicPr>
        <p:blipFill rotWithShape="1">
          <a:blip r:embed="rId15" cstate="print">
            <a:extLst>
              <a:ext uri="{28A0092B-C50C-407E-A947-70E740481C1C}">
                <a14:useLocalDpi xmlns:a14="http://schemas.microsoft.com/office/drawing/2010/main" val="0"/>
              </a:ext>
            </a:extLst>
          </a:blip>
          <a:srcRect l="24360" r="23578" b="15789"/>
          <a:stretch/>
        </p:blipFill>
        <p:spPr>
          <a:xfrm>
            <a:off x="79667" y="5700777"/>
            <a:ext cx="930551" cy="1063487"/>
          </a:xfrm>
          <a:prstGeom prst="rect">
            <a:avLst/>
          </a:prstGeom>
        </p:spPr>
      </p:pic>
    </p:spTree>
    <p:extLst>
      <p:ext uri="{BB962C8B-B14F-4D97-AF65-F5344CB8AC3E}">
        <p14:creationId xmlns:p14="http://schemas.microsoft.com/office/powerpoint/2010/main" val="13816440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4294967295" orient="horz" pos="2160">
          <p15:clr>
            <a:srgbClr val="F26B43"/>
          </p15:clr>
        </p15:guide>
        <p15:guide id="4294967295" pos="38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1722" y="174057"/>
            <a:ext cx="10515600" cy="849526"/>
          </a:xfrm>
        </p:spPr>
        <p:txBody>
          <a:bodyPr>
            <a:normAutofit fontScale="90000"/>
          </a:bodyPr>
          <a:lstStyle/>
          <a:p>
            <a:r>
              <a:rPr lang="en-US" dirty="0" smtClean="0"/>
              <a:t/>
            </a:r>
            <a:br>
              <a:rPr lang="en-US" dirty="0" smtClean="0"/>
            </a:br>
            <a:r>
              <a:rPr lang="en-US" b="1" dirty="0" smtClean="0">
                <a:latin typeface="Verdana" panose="020B0604030504040204" pitchFamily="34" charset="0"/>
                <a:ea typeface="Verdana" panose="020B0604030504040204" pitchFamily="34" charset="0"/>
                <a:cs typeface="Verdana" panose="020B0604030504040204" pitchFamily="34" charset="0"/>
              </a:rPr>
              <a:t>Genital prolapse</a:t>
            </a:r>
            <a:r>
              <a:rPr lang="en-US" b="1" dirty="0">
                <a:latin typeface="Verdana" panose="020B0604030504040204" pitchFamily="34" charset="0"/>
                <a:ea typeface="Verdana" panose="020B0604030504040204" pitchFamily="34" charset="0"/>
                <a:cs typeface="Verdana" panose="020B0604030504040204" pitchFamily="34" charset="0"/>
              </a:rPr>
              <a:t/>
            </a:r>
            <a:br>
              <a:rPr lang="en-US" b="1" dirty="0">
                <a:latin typeface="Verdana" panose="020B0604030504040204" pitchFamily="34" charset="0"/>
                <a:ea typeface="Verdana" panose="020B0604030504040204" pitchFamily="34" charset="0"/>
                <a:cs typeface="Verdana" panose="020B0604030504040204" pitchFamily="34" charset="0"/>
              </a:rPr>
            </a:br>
            <a:endParaRPr lang="en-US" b="1" dirty="0">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a:xfrm>
            <a:off x="395785" y="1023583"/>
            <a:ext cx="11436824" cy="5527342"/>
          </a:xfrm>
        </p:spPr>
        <p:txBody>
          <a:bodyPr>
            <a:normAutofit/>
          </a:bodyPr>
          <a:lstStyle/>
          <a:p>
            <a:r>
              <a:rPr lang="en-US" sz="3600" b="1" dirty="0"/>
              <a:t>Uterine Prolapse</a:t>
            </a:r>
            <a:r>
              <a:rPr lang="en-US" sz="3600" dirty="0"/>
              <a:t> </a:t>
            </a:r>
            <a:r>
              <a:rPr lang="en-US" sz="3600" dirty="0" smtClean="0"/>
              <a:t>is </a:t>
            </a:r>
            <a:r>
              <a:rPr lang="en-US" sz="3600" dirty="0"/>
              <a:t>the abnormal protrusion of the uterus through the pelvic floor aperture or genital hiatus. </a:t>
            </a:r>
            <a:endParaRPr lang="en-US" sz="3600" dirty="0" smtClean="0"/>
          </a:p>
          <a:p>
            <a:r>
              <a:rPr lang="en-US" sz="3600" b="1" dirty="0" smtClean="0"/>
              <a:t>classified </a:t>
            </a:r>
            <a:r>
              <a:rPr lang="en-US" sz="3600" b="1" dirty="0"/>
              <a:t>into the following degrees</a:t>
            </a:r>
            <a:r>
              <a:rPr lang="en-US" sz="3600" dirty="0"/>
              <a:t>.</a:t>
            </a:r>
          </a:p>
          <a:p>
            <a:r>
              <a:rPr lang="en-US" sz="3600" i="1" dirty="0">
                <a:latin typeface="Arial" panose="020B0604020202020204" pitchFamily="34" charset="0"/>
                <a:ea typeface="Times New Roman" panose="02020603050405020304" pitchFamily="18" charset="0"/>
              </a:rPr>
              <a:t>First </a:t>
            </a:r>
            <a:r>
              <a:rPr lang="en-US" sz="3600" i="1" dirty="0" smtClean="0">
                <a:latin typeface="Arial" panose="020B0604020202020204" pitchFamily="34" charset="0"/>
                <a:ea typeface="Times New Roman" panose="02020603050405020304" pitchFamily="18" charset="0"/>
              </a:rPr>
              <a:t>Degree Slight </a:t>
            </a:r>
            <a:r>
              <a:rPr lang="en-US" sz="3600" i="1" dirty="0">
                <a:latin typeface="Arial" panose="020B0604020202020204" pitchFamily="34" charset="0"/>
                <a:ea typeface="Times New Roman" panose="02020603050405020304" pitchFamily="18" charset="0"/>
              </a:rPr>
              <a:t>descent of the uterus. Cervix remains within the </a:t>
            </a:r>
            <a:r>
              <a:rPr lang="en-US" sz="3600" i="1" dirty="0" smtClean="0">
                <a:latin typeface="Arial" panose="020B0604020202020204" pitchFamily="34" charset="0"/>
                <a:ea typeface="Times New Roman" panose="02020603050405020304" pitchFamily="18" charset="0"/>
              </a:rPr>
              <a:t>vagina</a:t>
            </a:r>
          </a:p>
          <a:p>
            <a:r>
              <a:rPr lang="en-US" sz="3600" i="1" dirty="0" smtClean="0">
                <a:latin typeface="Arial" panose="020B0604020202020204" pitchFamily="34" charset="0"/>
                <a:ea typeface="Times New Roman" panose="02020603050405020304" pitchFamily="18" charset="0"/>
              </a:rPr>
              <a:t>Second </a:t>
            </a:r>
            <a:r>
              <a:rPr lang="en-US" sz="3600" i="1" dirty="0">
                <a:latin typeface="Arial" panose="020B0604020202020204" pitchFamily="34" charset="0"/>
                <a:ea typeface="Times New Roman" panose="02020603050405020304" pitchFamily="18" charset="0"/>
              </a:rPr>
              <a:t>Degree Cervix projects beyond the vulva  when the patient strains.</a:t>
            </a:r>
            <a:endParaRPr lang="en-US" sz="3600" dirty="0">
              <a:latin typeface="Times New Roman" panose="02020603050405020304" pitchFamily="18" charset="0"/>
              <a:ea typeface="Times New Roman" panose="02020603050405020304" pitchFamily="18" charset="0"/>
            </a:endParaRPr>
          </a:p>
          <a:p>
            <a:r>
              <a:rPr lang="en-US" sz="3600" i="1" dirty="0">
                <a:latin typeface="Arial" panose="020B0604020202020204" pitchFamily="34" charset="0"/>
                <a:ea typeface="Times New Roman" panose="02020603050405020304" pitchFamily="18" charset="0"/>
              </a:rPr>
              <a:t>Third </a:t>
            </a:r>
            <a:r>
              <a:rPr lang="en-US" sz="3600" i="1">
                <a:latin typeface="Arial" panose="020B0604020202020204" pitchFamily="34" charset="0"/>
                <a:ea typeface="Times New Roman" panose="02020603050405020304" pitchFamily="18" charset="0"/>
              </a:rPr>
              <a:t>degree  </a:t>
            </a:r>
            <a:r>
              <a:rPr lang="en-US" sz="3600" i="1" smtClean="0">
                <a:latin typeface="Arial" panose="020B0604020202020204" pitchFamily="34" charset="0"/>
                <a:ea typeface="Times New Roman" panose="02020603050405020304" pitchFamily="18" charset="0"/>
              </a:rPr>
              <a:t>(precedential) </a:t>
            </a:r>
            <a:r>
              <a:rPr lang="en-US" sz="3600" i="1" dirty="0">
                <a:latin typeface="Arial" panose="020B0604020202020204" pitchFamily="34" charset="0"/>
                <a:ea typeface="Times New Roman" panose="02020603050405020304" pitchFamily="18" charset="0"/>
              </a:rPr>
              <a:t>The entire uterus has prolapsed outside the vulva</a:t>
            </a:r>
            <a:endParaRPr lang="en-US" sz="3600" dirty="0">
              <a:latin typeface="Times New Roman" panose="02020603050405020304" pitchFamily="18" charset="0"/>
              <a:ea typeface="Times New Roman" panose="02020603050405020304" pitchFamily="18" charset="0"/>
            </a:endParaRPr>
          </a:p>
          <a:p>
            <a:endParaRPr lang="en-US" sz="3600" dirty="0"/>
          </a:p>
        </p:txBody>
      </p:sp>
      <p:sp>
        <p:nvSpPr>
          <p:cNvPr id="4" name="Date Placeholder 3"/>
          <p:cNvSpPr>
            <a:spLocks noGrp="1"/>
          </p:cNvSpPr>
          <p:nvPr>
            <p:ph type="dt" sz="half" idx="10"/>
          </p:nvPr>
        </p:nvSpPr>
        <p:spPr/>
        <p:txBody>
          <a:bodyPr/>
          <a:lstStyle/>
          <a:p>
            <a:fld id="{7F5187F1-D294-46C7-949F-ED8C53B0E21C}" type="datetime1">
              <a:rPr lang="en-US" smtClean="0"/>
              <a:t>8/7/2020</a:t>
            </a:fld>
            <a:endParaRPr lang="en-US"/>
          </a:p>
        </p:txBody>
      </p:sp>
      <p:sp>
        <p:nvSpPr>
          <p:cNvPr id="5" name="Footer Placeholder 4"/>
          <p:cNvSpPr>
            <a:spLocks noGrp="1"/>
          </p:cNvSpPr>
          <p:nvPr>
            <p:ph type="ftr" sz="quarter" idx="11"/>
          </p:nvPr>
        </p:nvSpPr>
        <p:spPr/>
        <p:txBody>
          <a:bodyPr/>
          <a:lstStyle/>
          <a:p>
            <a:r>
              <a:rPr lang="en-US" smtClean="0"/>
              <a:t>V.N.KINYAE</a:t>
            </a:r>
            <a:endParaRPr lang="en-US"/>
          </a:p>
        </p:txBody>
      </p:sp>
      <p:sp>
        <p:nvSpPr>
          <p:cNvPr id="6" name="Slide Number Placeholder 5"/>
          <p:cNvSpPr>
            <a:spLocks noGrp="1"/>
          </p:cNvSpPr>
          <p:nvPr>
            <p:ph type="sldNum" sz="quarter" idx="12"/>
          </p:nvPr>
        </p:nvSpPr>
        <p:spPr/>
        <p:txBody>
          <a:bodyPr/>
          <a:lstStyle/>
          <a:p>
            <a:fld id="{88B60280-A6A9-4D4A-861C-8CFF7201920B}" type="slidenum">
              <a:rPr lang="en-US" smtClean="0"/>
              <a:t>1</a:t>
            </a:fld>
            <a:endParaRPr lang="en-US"/>
          </a:p>
        </p:txBody>
      </p:sp>
    </p:spTree>
    <p:extLst>
      <p:ext uri="{BB962C8B-B14F-4D97-AF65-F5344CB8AC3E}">
        <p14:creationId xmlns:p14="http://schemas.microsoft.com/office/powerpoint/2010/main" val="21014646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67639"/>
          </a:xfrm>
        </p:spPr>
        <p:txBody>
          <a:bodyPr>
            <a:normAutofit fontScale="90000"/>
          </a:bodyPr>
          <a:lstStyle/>
          <a:p>
            <a:r>
              <a:rPr lang="en-US" b="1" dirty="0">
                <a:latin typeface="Verdana" panose="020B0604030504040204" pitchFamily="34" charset="0"/>
                <a:ea typeface="Verdana" panose="020B0604030504040204" pitchFamily="34" charset="0"/>
                <a:cs typeface="Verdana" panose="020B0604030504040204" pitchFamily="34" charset="0"/>
              </a:rPr>
              <a:t>common causes of fistula include</a:t>
            </a:r>
          </a:p>
        </p:txBody>
      </p:sp>
      <p:sp>
        <p:nvSpPr>
          <p:cNvPr id="3" name="Content Placeholder 2"/>
          <p:cNvSpPr>
            <a:spLocks noGrp="1"/>
          </p:cNvSpPr>
          <p:nvPr>
            <p:ph idx="1"/>
          </p:nvPr>
        </p:nvSpPr>
        <p:spPr>
          <a:xfrm>
            <a:off x="164124" y="1132764"/>
            <a:ext cx="11886850" cy="5725235"/>
          </a:xfrm>
        </p:spPr>
        <p:txBody>
          <a:bodyPr>
            <a:noAutofit/>
          </a:bodyPr>
          <a:lstStyle/>
          <a:p>
            <a:pPr>
              <a:spcBef>
                <a:spcPts val="0"/>
              </a:spcBef>
              <a:buSzPts val="1000"/>
              <a:buFont typeface="Wingdings" panose="05000000000000000000" pitchFamily="2" charset="2"/>
              <a:buChar char="Ø"/>
              <a:tabLst>
                <a:tab pos="457200" algn="l"/>
              </a:tabLst>
            </a:pPr>
            <a:r>
              <a:rPr lang="en-US" sz="3600" dirty="0">
                <a:latin typeface="Arial" panose="020B0604020202020204" pitchFamily="34" charset="0"/>
                <a:ea typeface="Times New Roman" panose="02020603050405020304" pitchFamily="18" charset="0"/>
              </a:rPr>
              <a:t>Obstructed </a:t>
            </a:r>
            <a:r>
              <a:rPr lang="en-US" sz="3600" dirty="0" err="1">
                <a:latin typeface="Arial" panose="020B0604020202020204" pitchFamily="34" charset="0"/>
                <a:ea typeface="Times New Roman" panose="02020603050405020304" pitchFamily="18" charset="0"/>
              </a:rPr>
              <a:t>labour</a:t>
            </a:r>
            <a:r>
              <a:rPr lang="en-US" sz="3600" dirty="0">
                <a:latin typeface="Arial" panose="020B0604020202020204" pitchFamily="34" charset="0"/>
                <a:ea typeface="Times New Roman" panose="02020603050405020304" pitchFamily="18" charset="0"/>
              </a:rPr>
              <a:t> due to pressure by the presenting part, causing necrosis. This accounts for 85% </a:t>
            </a:r>
            <a:r>
              <a:rPr lang="en-US" sz="3600" dirty="0" smtClean="0">
                <a:latin typeface="Arial" panose="020B0604020202020204" pitchFamily="34" charset="0"/>
                <a:ea typeface="Times New Roman" panose="02020603050405020304" pitchFamily="18" charset="0"/>
              </a:rPr>
              <a:t>in </a:t>
            </a:r>
            <a:r>
              <a:rPr lang="en-US" sz="3600" dirty="0" err="1" smtClean="0">
                <a:latin typeface="Arial" panose="020B0604020202020204" pitchFamily="34" charset="0"/>
                <a:ea typeface="Times New Roman" panose="02020603050405020304" pitchFamily="18" charset="0"/>
              </a:rPr>
              <a:t>dveloping</a:t>
            </a:r>
            <a:r>
              <a:rPr lang="en-US" sz="3600" dirty="0" smtClean="0">
                <a:latin typeface="Arial" panose="020B0604020202020204" pitchFamily="34" charset="0"/>
                <a:ea typeface="Times New Roman" panose="02020603050405020304" pitchFamily="18" charset="0"/>
              </a:rPr>
              <a:t> countries </a:t>
            </a:r>
            <a:r>
              <a:rPr lang="en-US" sz="3600" dirty="0" smtClean="0"/>
              <a:t>(</a:t>
            </a:r>
            <a:r>
              <a:rPr lang="en-US" sz="3600" dirty="0"/>
              <a:t>Isolated RVFs occur as 4</a:t>
            </a:r>
            <a:r>
              <a:rPr lang="en-US" sz="3600" baseline="30000" dirty="0"/>
              <a:t>th</a:t>
            </a:r>
            <a:r>
              <a:rPr lang="en-US" sz="3600" dirty="0"/>
              <a:t> perineal </a:t>
            </a:r>
            <a:r>
              <a:rPr lang="en-US" sz="3600" dirty="0" smtClean="0"/>
              <a:t>tears)- </a:t>
            </a:r>
            <a:r>
              <a:rPr lang="en-US" sz="3600" dirty="0"/>
              <a:t>Usually Class </a:t>
            </a:r>
            <a:r>
              <a:rPr lang="en-US" sz="3600" dirty="0" smtClean="0"/>
              <a:t>II</a:t>
            </a:r>
          </a:p>
          <a:p>
            <a:pPr lvl="0">
              <a:spcBef>
                <a:spcPts val="0"/>
              </a:spcBef>
              <a:buSzPts val="1000"/>
              <a:buFont typeface="Wingdings" panose="05000000000000000000" pitchFamily="2" charset="2"/>
              <a:buChar char="Ø"/>
              <a:tabLst>
                <a:tab pos="457200" algn="l"/>
              </a:tabLst>
            </a:pPr>
            <a:r>
              <a:rPr lang="en-US" sz="3600" dirty="0"/>
              <a:t>Obstetrical injuries Foreign body trauma - Usually Class III</a:t>
            </a:r>
          </a:p>
          <a:p>
            <a:pPr marR="0" lvl="0">
              <a:spcBef>
                <a:spcPts val="0"/>
              </a:spcBef>
              <a:spcAft>
                <a:spcPts val="0"/>
              </a:spcAft>
              <a:buSzPts val="1000"/>
              <a:buFont typeface="Wingdings" panose="05000000000000000000" pitchFamily="2" charset="2"/>
              <a:buChar char="Ø"/>
              <a:tabLst>
                <a:tab pos="457200" algn="l"/>
              </a:tabLst>
            </a:pPr>
            <a:r>
              <a:rPr lang="en-US" sz="3600" dirty="0" smtClean="0">
                <a:latin typeface="Arial" panose="020B0604020202020204" pitchFamily="34" charset="0"/>
                <a:ea typeface="Times New Roman" panose="02020603050405020304" pitchFamily="18" charset="0"/>
              </a:rPr>
              <a:t>Radiation </a:t>
            </a:r>
            <a:r>
              <a:rPr lang="en-US" sz="3600" dirty="0">
                <a:latin typeface="Arial" panose="020B0604020202020204" pitchFamily="34" charset="0"/>
                <a:ea typeface="Times New Roman" panose="02020603050405020304" pitchFamily="18" charset="0"/>
              </a:rPr>
              <a:t>therapy for </a:t>
            </a:r>
            <a:r>
              <a:rPr lang="en-US" sz="3600" dirty="0" err="1">
                <a:latin typeface="Arial" panose="020B0604020202020204" pitchFamily="34" charset="0"/>
                <a:ea typeface="Times New Roman" panose="02020603050405020304" pitchFamily="18" charset="0"/>
              </a:rPr>
              <a:t>gynaecological</a:t>
            </a:r>
            <a:r>
              <a:rPr lang="en-US" sz="3600" dirty="0">
                <a:latin typeface="Arial" panose="020B0604020202020204" pitchFamily="34" charset="0"/>
                <a:ea typeface="Times New Roman" panose="02020603050405020304" pitchFamily="18" charset="0"/>
              </a:rPr>
              <a:t> conditions, which accounts for 15% of cases (usually many years </a:t>
            </a:r>
            <a:r>
              <a:rPr lang="en-US" sz="3600" dirty="0" smtClean="0">
                <a:latin typeface="Arial" panose="020B0604020202020204" pitchFamily="34" charset="0"/>
                <a:ea typeface="Times New Roman" panose="02020603050405020304" pitchFamily="18" charset="0"/>
              </a:rPr>
              <a:t>after </a:t>
            </a:r>
            <a:r>
              <a:rPr lang="en-US" sz="3600" dirty="0">
                <a:latin typeface="Arial" panose="020B0604020202020204" pitchFamily="34" charset="0"/>
                <a:ea typeface="Times New Roman" panose="02020603050405020304" pitchFamily="18" charset="0"/>
              </a:rPr>
              <a:t>treatment).</a:t>
            </a:r>
            <a:endParaRPr lang="en-US" sz="3600" dirty="0">
              <a:latin typeface="Times New Roman" panose="02020603050405020304" pitchFamily="18" charset="0"/>
              <a:ea typeface="Times New Roman" panose="02020603050405020304" pitchFamily="18" charset="0"/>
            </a:endParaRPr>
          </a:p>
          <a:p>
            <a:pPr>
              <a:spcBef>
                <a:spcPts val="0"/>
              </a:spcBef>
              <a:buSzPts val="1000"/>
              <a:buFont typeface="Wingdings" panose="05000000000000000000" pitchFamily="2" charset="2"/>
              <a:buChar char="Ø"/>
              <a:tabLst>
                <a:tab pos="457200" algn="l"/>
              </a:tabLst>
            </a:pPr>
            <a:r>
              <a:rPr lang="en-US" sz="3600" dirty="0">
                <a:latin typeface="Arial" panose="020B0604020202020204" pitchFamily="34" charset="0"/>
                <a:ea typeface="Times New Roman" panose="02020603050405020304" pitchFamily="18" charset="0"/>
              </a:rPr>
              <a:t>Disease processes, such as carcinoma in advanced stages of the </a:t>
            </a:r>
            <a:r>
              <a:rPr lang="en-US" sz="3600" dirty="0" err="1">
                <a:latin typeface="Arial" panose="020B0604020202020204" pitchFamily="34" charset="0"/>
                <a:ea typeface="Times New Roman" panose="02020603050405020304" pitchFamily="18" charset="0"/>
              </a:rPr>
              <a:t>neighbouring</a:t>
            </a:r>
            <a:r>
              <a:rPr lang="en-US" sz="3600" dirty="0">
                <a:latin typeface="Arial" panose="020B0604020202020204" pitchFamily="34" charset="0"/>
                <a:ea typeface="Times New Roman" panose="02020603050405020304" pitchFamily="18" charset="0"/>
              </a:rPr>
              <a:t> organs</a:t>
            </a:r>
            <a:r>
              <a:rPr lang="en-US" sz="3600" dirty="0" smtClean="0">
                <a:latin typeface="Arial" panose="020B0604020202020204" pitchFamily="34" charset="0"/>
                <a:ea typeface="Times New Roman" panose="02020603050405020304" pitchFamily="18" charset="0"/>
              </a:rPr>
              <a:t>.</a:t>
            </a:r>
            <a:r>
              <a:rPr lang="en-US" sz="3600" dirty="0"/>
              <a:t> Malignancies of the rectum, cervix, or vagina - usually Class </a:t>
            </a:r>
            <a:r>
              <a:rPr lang="en-US" sz="3600" dirty="0" smtClean="0"/>
              <a:t>I</a:t>
            </a:r>
            <a:endParaRPr lang="en-US" sz="3600" dirty="0">
              <a:latin typeface="Times New Roman" panose="02020603050405020304" pitchFamily="18" charset="0"/>
              <a:ea typeface="Times New Roman" panose="02020603050405020304" pitchFamily="18" charset="0"/>
            </a:endParaRPr>
          </a:p>
        </p:txBody>
      </p:sp>
      <p:sp>
        <p:nvSpPr>
          <p:cNvPr id="4" name="Date Placeholder 3"/>
          <p:cNvSpPr>
            <a:spLocks noGrp="1"/>
          </p:cNvSpPr>
          <p:nvPr>
            <p:ph type="dt" sz="half" idx="10"/>
          </p:nvPr>
        </p:nvSpPr>
        <p:spPr/>
        <p:txBody>
          <a:bodyPr/>
          <a:lstStyle/>
          <a:p>
            <a:fld id="{FDD7BE6C-38CC-472D-9794-BA333146126C}" type="datetime1">
              <a:rPr lang="en-US" smtClean="0"/>
              <a:t>8/7/2020</a:t>
            </a:fld>
            <a:endParaRPr lang="en-US"/>
          </a:p>
        </p:txBody>
      </p:sp>
      <p:sp>
        <p:nvSpPr>
          <p:cNvPr id="5" name="Footer Placeholder 4"/>
          <p:cNvSpPr>
            <a:spLocks noGrp="1"/>
          </p:cNvSpPr>
          <p:nvPr>
            <p:ph type="ftr" sz="quarter" idx="11"/>
          </p:nvPr>
        </p:nvSpPr>
        <p:spPr/>
        <p:txBody>
          <a:bodyPr/>
          <a:lstStyle/>
          <a:p>
            <a:r>
              <a:rPr lang="en-US" smtClean="0"/>
              <a:t>V.N.KINYAE</a:t>
            </a:r>
            <a:endParaRPr lang="en-US"/>
          </a:p>
        </p:txBody>
      </p:sp>
      <p:sp>
        <p:nvSpPr>
          <p:cNvPr id="6" name="Slide Number Placeholder 5"/>
          <p:cNvSpPr>
            <a:spLocks noGrp="1"/>
          </p:cNvSpPr>
          <p:nvPr>
            <p:ph type="sldNum" sz="quarter" idx="12"/>
          </p:nvPr>
        </p:nvSpPr>
        <p:spPr/>
        <p:txBody>
          <a:bodyPr/>
          <a:lstStyle/>
          <a:p>
            <a:fld id="{88B60280-A6A9-4D4A-861C-8CFF7201920B}" type="slidenum">
              <a:rPr lang="en-US" smtClean="0"/>
              <a:t>10</a:t>
            </a:fld>
            <a:endParaRPr lang="en-US"/>
          </a:p>
        </p:txBody>
      </p:sp>
    </p:spTree>
    <p:extLst>
      <p:ext uri="{BB962C8B-B14F-4D97-AF65-F5344CB8AC3E}">
        <p14:creationId xmlns:p14="http://schemas.microsoft.com/office/powerpoint/2010/main" val="42822998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1015" y="257908"/>
            <a:ext cx="11652739" cy="6283569"/>
          </a:xfrm>
        </p:spPr>
        <p:txBody>
          <a:bodyPr>
            <a:normAutofit/>
          </a:bodyPr>
          <a:lstStyle/>
          <a:p>
            <a:pPr lvl="0"/>
            <a:r>
              <a:rPr lang="en-US" sz="4000" dirty="0">
                <a:latin typeface="Arial" panose="020B0604020202020204" pitchFamily="34" charset="0"/>
                <a:ea typeface="Times New Roman" panose="02020603050405020304" pitchFamily="18" charset="0"/>
              </a:rPr>
              <a:t>Chronic tuberculosis or syphilis, </a:t>
            </a:r>
            <a:r>
              <a:rPr lang="en-US" sz="4000" dirty="0"/>
              <a:t>Crohn's disease, Diverticulitis, Undrained </a:t>
            </a:r>
            <a:r>
              <a:rPr lang="en-US" sz="4000" dirty="0" err="1"/>
              <a:t>cryptoglandular</a:t>
            </a:r>
            <a:r>
              <a:rPr lang="en-US" sz="4000" dirty="0"/>
              <a:t> </a:t>
            </a:r>
            <a:r>
              <a:rPr lang="en-US" sz="4000" dirty="0" smtClean="0"/>
              <a:t>disease[</a:t>
            </a:r>
            <a:r>
              <a:rPr lang="en-US" sz="4000" dirty="0" err="1" smtClean="0"/>
              <a:t>anarecto</a:t>
            </a:r>
            <a:r>
              <a:rPr lang="en-US" sz="4000" dirty="0" smtClean="0"/>
              <a:t> </a:t>
            </a:r>
            <a:r>
              <a:rPr lang="en-US" sz="4000" dirty="0" err="1" smtClean="0"/>
              <a:t>abcess</a:t>
            </a:r>
            <a:r>
              <a:rPr lang="en-US" sz="4000" dirty="0" smtClean="0"/>
              <a:t>]</a:t>
            </a:r>
            <a:endParaRPr lang="en-US" sz="4000" dirty="0"/>
          </a:p>
          <a:p>
            <a:pPr lvl="0"/>
            <a:r>
              <a:rPr lang="en-US" sz="4000" dirty="0" smtClean="0">
                <a:latin typeface="Arial" panose="020B0604020202020204" pitchFamily="34" charset="0"/>
                <a:ea typeface="Times New Roman" panose="02020603050405020304" pitchFamily="18" charset="0"/>
              </a:rPr>
              <a:t>Congenital </a:t>
            </a:r>
            <a:r>
              <a:rPr lang="en-US" sz="4000" dirty="0">
                <a:latin typeface="Arial" panose="020B0604020202020204" pitchFamily="34" charset="0"/>
                <a:ea typeface="Times New Roman" panose="02020603050405020304" pitchFamily="18" charset="0"/>
              </a:rPr>
              <a:t>fistula, that is, an accessory ectopic </a:t>
            </a:r>
            <a:r>
              <a:rPr lang="en-US" sz="4000" dirty="0" smtClean="0">
                <a:latin typeface="Arial" panose="020B0604020202020204" pitchFamily="34" charset="0"/>
                <a:ea typeface="Times New Roman" panose="02020603050405020304" pitchFamily="18" charset="0"/>
              </a:rPr>
              <a:t>ureter, </a:t>
            </a:r>
            <a:r>
              <a:rPr lang="en-US" sz="4000" dirty="0">
                <a:latin typeface="Arial" panose="020B0604020202020204" pitchFamily="34" charset="0"/>
                <a:ea typeface="Times New Roman" panose="02020603050405020304" pitchFamily="18" charset="0"/>
              </a:rPr>
              <a:t>which may open into the vagina. This condition can be </a:t>
            </a:r>
            <a:r>
              <a:rPr lang="en-US" sz="4000" dirty="0" err="1">
                <a:latin typeface="Arial" panose="020B0604020202020204" pitchFamily="34" charset="0"/>
                <a:ea typeface="Times New Roman" panose="02020603050405020304" pitchFamily="18" charset="0"/>
              </a:rPr>
              <a:t>recognised</a:t>
            </a:r>
            <a:r>
              <a:rPr lang="en-US" sz="4000" dirty="0">
                <a:latin typeface="Arial" panose="020B0604020202020204" pitchFamily="34" charset="0"/>
                <a:ea typeface="Times New Roman" panose="02020603050405020304" pitchFamily="18" charset="0"/>
              </a:rPr>
              <a:t> in childhood</a:t>
            </a:r>
            <a:r>
              <a:rPr lang="en-US" sz="4000" dirty="0" smtClean="0">
                <a:latin typeface="Arial" panose="020B0604020202020204" pitchFamily="34" charset="0"/>
                <a:ea typeface="Times New Roman" panose="02020603050405020304" pitchFamily="18" charset="0"/>
              </a:rPr>
              <a:t>.</a:t>
            </a:r>
          </a:p>
          <a:p>
            <a:r>
              <a:rPr lang="en-US" sz="4000" dirty="0"/>
              <a:t>Surgical extirpation of anterior rectal tumors</a:t>
            </a:r>
          </a:p>
          <a:p>
            <a:pPr lvl="0"/>
            <a:endParaRPr lang="en-US" sz="4000" dirty="0">
              <a:latin typeface="Times New Roman" panose="02020603050405020304" pitchFamily="18" charset="0"/>
              <a:ea typeface="Times New Roman" panose="02020603050405020304" pitchFamily="18" charset="0"/>
            </a:endParaRPr>
          </a:p>
          <a:p>
            <a:endParaRPr lang="en-US" sz="4000" dirty="0"/>
          </a:p>
        </p:txBody>
      </p:sp>
      <p:sp>
        <p:nvSpPr>
          <p:cNvPr id="2" name="Date Placeholder 1"/>
          <p:cNvSpPr>
            <a:spLocks noGrp="1"/>
          </p:cNvSpPr>
          <p:nvPr>
            <p:ph type="dt" sz="half" idx="10"/>
          </p:nvPr>
        </p:nvSpPr>
        <p:spPr/>
        <p:txBody>
          <a:bodyPr/>
          <a:lstStyle/>
          <a:p>
            <a:fld id="{07D30AA0-6F04-4959-A2F2-55095CA1B527}" type="datetime1">
              <a:rPr lang="en-US" smtClean="0"/>
              <a:t>8/7/2020</a:t>
            </a:fld>
            <a:endParaRPr lang="en-US"/>
          </a:p>
        </p:txBody>
      </p:sp>
      <p:sp>
        <p:nvSpPr>
          <p:cNvPr id="4" name="Footer Placeholder 3"/>
          <p:cNvSpPr>
            <a:spLocks noGrp="1"/>
          </p:cNvSpPr>
          <p:nvPr>
            <p:ph type="ftr" sz="quarter" idx="11"/>
          </p:nvPr>
        </p:nvSpPr>
        <p:spPr/>
        <p:txBody>
          <a:bodyPr/>
          <a:lstStyle/>
          <a:p>
            <a:r>
              <a:rPr lang="en-US" smtClean="0"/>
              <a:t>V.N.KINYAE</a:t>
            </a:r>
            <a:endParaRPr lang="en-US"/>
          </a:p>
        </p:txBody>
      </p:sp>
      <p:sp>
        <p:nvSpPr>
          <p:cNvPr id="5" name="Slide Number Placeholder 4"/>
          <p:cNvSpPr>
            <a:spLocks noGrp="1"/>
          </p:cNvSpPr>
          <p:nvPr>
            <p:ph type="sldNum" sz="quarter" idx="12"/>
          </p:nvPr>
        </p:nvSpPr>
        <p:spPr/>
        <p:txBody>
          <a:bodyPr/>
          <a:lstStyle/>
          <a:p>
            <a:fld id="{88B60280-A6A9-4D4A-861C-8CFF7201920B}" type="slidenum">
              <a:rPr lang="en-US" smtClean="0"/>
              <a:t>11</a:t>
            </a:fld>
            <a:endParaRPr lang="en-US"/>
          </a:p>
        </p:txBody>
      </p:sp>
    </p:spTree>
    <p:extLst>
      <p:ext uri="{BB962C8B-B14F-4D97-AF65-F5344CB8AC3E}">
        <p14:creationId xmlns:p14="http://schemas.microsoft.com/office/powerpoint/2010/main" val="23131792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Verdana" panose="020B0604030504040204" pitchFamily="34" charset="0"/>
                <a:ea typeface="Verdana" panose="020B0604030504040204" pitchFamily="34" charset="0"/>
                <a:cs typeface="Verdana" panose="020B0604030504040204" pitchFamily="34" charset="0"/>
              </a:rPr>
              <a:t>Classification</a:t>
            </a:r>
            <a:endParaRPr lang="en-US" dirty="0">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a:xfrm>
            <a:off x="838200" y="1849071"/>
            <a:ext cx="10515600" cy="4351338"/>
          </a:xfrm>
        </p:spPr>
        <p:txBody>
          <a:bodyPr>
            <a:normAutofit/>
          </a:bodyPr>
          <a:lstStyle/>
          <a:p>
            <a:r>
              <a:rPr lang="en-US" sz="3600" b="1" dirty="0" smtClean="0"/>
              <a:t>I</a:t>
            </a:r>
            <a:r>
              <a:rPr lang="en-US" sz="3600" dirty="0" smtClean="0"/>
              <a:t> </a:t>
            </a:r>
            <a:r>
              <a:rPr lang="en-US" sz="3600" dirty="0"/>
              <a:t>- Proximal</a:t>
            </a:r>
          </a:p>
          <a:p>
            <a:r>
              <a:rPr lang="en-US" sz="3600" b="1" dirty="0"/>
              <a:t>II</a:t>
            </a:r>
            <a:r>
              <a:rPr lang="en-US" sz="3600" dirty="0"/>
              <a:t> - Mid vaginal</a:t>
            </a:r>
          </a:p>
          <a:p>
            <a:r>
              <a:rPr lang="en-US" sz="3600" b="1" dirty="0"/>
              <a:t>III</a:t>
            </a:r>
            <a:r>
              <a:rPr lang="en-US" sz="3600" dirty="0"/>
              <a:t> - Distal - near the vaginal </a:t>
            </a:r>
            <a:r>
              <a:rPr lang="en-US" sz="3600" dirty="0" err="1"/>
              <a:t>introitus</a:t>
            </a:r>
            <a:endParaRPr lang="en-US" sz="3600" dirty="0"/>
          </a:p>
          <a:p>
            <a:r>
              <a:rPr lang="en-US" sz="3600" b="1" dirty="0"/>
              <a:t>IV </a:t>
            </a:r>
            <a:r>
              <a:rPr lang="en-US" sz="3600" dirty="0"/>
              <a:t>- Abnormal e.g. vagina to ileum</a:t>
            </a:r>
          </a:p>
          <a:p>
            <a:endParaRPr lang="en-US" sz="3600" dirty="0"/>
          </a:p>
        </p:txBody>
      </p:sp>
      <p:sp>
        <p:nvSpPr>
          <p:cNvPr id="4" name="Date Placeholder 3"/>
          <p:cNvSpPr>
            <a:spLocks noGrp="1"/>
          </p:cNvSpPr>
          <p:nvPr>
            <p:ph type="dt" sz="half" idx="10"/>
          </p:nvPr>
        </p:nvSpPr>
        <p:spPr/>
        <p:txBody>
          <a:bodyPr/>
          <a:lstStyle/>
          <a:p>
            <a:fld id="{BBAB4E93-D11C-4C9D-A6F0-2B5974A1398C}" type="datetime1">
              <a:rPr lang="en-US" smtClean="0"/>
              <a:t>8/7/2020</a:t>
            </a:fld>
            <a:endParaRPr lang="en-US"/>
          </a:p>
        </p:txBody>
      </p:sp>
      <p:sp>
        <p:nvSpPr>
          <p:cNvPr id="5" name="Footer Placeholder 4"/>
          <p:cNvSpPr>
            <a:spLocks noGrp="1"/>
          </p:cNvSpPr>
          <p:nvPr>
            <p:ph type="ftr" sz="quarter" idx="11"/>
          </p:nvPr>
        </p:nvSpPr>
        <p:spPr/>
        <p:txBody>
          <a:bodyPr/>
          <a:lstStyle/>
          <a:p>
            <a:r>
              <a:rPr lang="en-US" smtClean="0"/>
              <a:t>V.N.KINYAE</a:t>
            </a:r>
            <a:endParaRPr lang="en-US"/>
          </a:p>
        </p:txBody>
      </p:sp>
      <p:sp>
        <p:nvSpPr>
          <p:cNvPr id="6" name="Slide Number Placeholder 5"/>
          <p:cNvSpPr>
            <a:spLocks noGrp="1"/>
          </p:cNvSpPr>
          <p:nvPr>
            <p:ph type="sldNum" sz="quarter" idx="12"/>
          </p:nvPr>
        </p:nvSpPr>
        <p:spPr/>
        <p:txBody>
          <a:bodyPr/>
          <a:lstStyle/>
          <a:p>
            <a:fld id="{88B60280-A6A9-4D4A-861C-8CFF7201920B}" type="slidenum">
              <a:rPr lang="en-US" smtClean="0"/>
              <a:t>12</a:t>
            </a:fld>
            <a:endParaRPr lang="en-US"/>
          </a:p>
        </p:txBody>
      </p:sp>
    </p:spTree>
    <p:extLst>
      <p:ext uri="{BB962C8B-B14F-4D97-AF65-F5344CB8AC3E}">
        <p14:creationId xmlns:p14="http://schemas.microsoft.com/office/powerpoint/2010/main" val="42524712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0260" y="1"/>
            <a:ext cx="10515600" cy="609599"/>
          </a:xfrm>
        </p:spPr>
        <p:txBody>
          <a:bodyPr>
            <a:normAutofit fontScale="90000"/>
          </a:bodyPr>
          <a:lstStyle/>
          <a:p>
            <a:r>
              <a:rPr lang="en-US" b="1" dirty="0">
                <a:latin typeface="Verdana" panose="020B0604030504040204" pitchFamily="34" charset="0"/>
                <a:ea typeface="Verdana" panose="020B0604030504040204" pitchFamily="34" charset="0"/>
                <a:cs typeface="Verdana" panose="020B0604030504040204" pitchFamily="34" charset="0"/>
              </a:rPr>
              <a:t>symptoms </a:t>
            </a:r>
            <a:endParaRPr lang="en-US" dirty="0"/>
          </a:p>
        </p:txBody>
      </p:sp>
      <p:sp>
        <p:nvSpPr>
          <p:cNvPr id="3" name="Content Placeholder 2"/>
          <p:cNvSpPr>
            <a:spLocks noGrp="1"/>
          </p:cNvSpPr>
          <p:nvPr>
            <p:ph idx="1"/>
          </p:nvPr>
        </p:nvSpPr>
        <p:spPr>
          <a:xfrm>
            <a:off x="0" y="609600"/>
            <a:ext cx="12191999" cy="6248400"/>
          </a:xfrm>
        </p:spPr>
        <p:txBody>
          <a:bodyPr>
            <a:noAutofit/>
          </a:bodyPr>
          <a:lstStyle/>
          <a:p>
            <a:pPr lvl="0"/>
            <a:r>
              <a:rPr lang="en-US" sz="3000" dirty="0"/>
              <a:t>Symptoms may also depend on the site of the </a:t>
            </a:r>
            <a:r>
              <a:rPr lang="en-US" sz="3000" dirty="0" smtClean="0"/>
              <a:t>fistulae</a:t>
            </a:r>
          </a:p>
          <a:p>
            <a:pPr lvl="0"/>
            <a:r>
              <a:rPr lang="en-US" sz="3000" dirty="0" smtClean="0"/>
              <a:t>With </a:t>
            </a:r>
            <a:r>
              <a:rPr lang="en-US" sz="3000" dirty="0"/>
              <a:t>small fistulae, only mucus from the rectum may leak into the vagina. If the fistula are </a:t>
            </a:r>
            <a:r>
              <a:rPr lang="en-US" sz="3000" dirty="0" smtClean="0"/>
              <a:t>larger Fecal </a:t>
            </a:r>
            <a:r>
              <a:rPr lang="en-US" sz="3000" dirty="0"/>
              <a:t>incontinence, </a:t>
            </a:r>
            <a:r>
              <a:rPr lang="en-US" sz="3000" dirty="0" smtClean="0"/>
              <a:t> Flatus </a:t>
            </a:r>
            <a:r>
              <a:rPr lang="en-US" sz="3000" dirty="0"/>
              <a:t>is discharged through the vagina. </a:t>
            </a:r>
          </a:p>
          <a:p>
            <a:pPr lvl="0"/>
            <a:r>
              <a:rPr lang="en-US" sz="3000" dirty="0"/>
              <a:t>The combination of fecal discharge with </a:t>
            </a:r>
            <a:r>
              <a:rPr lang="en-US" sz="3000" dirty="0" smtClean="0"/>
              <a:t>leucorrhea[whitish or yellowish discharge due to </a:t>
            </a:r>
            <a:r>
              <a:rPr lang="en-US" sz="3000" dirty="0" err="1" smtClean="0"/>
              <a:t>oestrogen</a:t>
            </a:r>
            <a:r>
              <a:rPr lang="en-US" sz="3000" dirty="0" smtClean="0"/>
              <a:t> </a:t>
            </a:r>
            <a:r>
              <a:rPr lang="en-US" sz="3000" smtClean="0"/>
              <a:t>imbalance]. </a:t>
            </a:r>
            <a:endParaRPr lang="en-US" sz="3000" dirty="0" smtClean="0"/>
          </a:p>
          <a:p>
            <a:pPr lvl="0"/>
            <a:r>
              <a:rPr lang="en-US" sz="3000" dirty="0" smtClean="0"/>
              <a:t>psychogenic </a:t>
            </a:r>
            <a:r>
              <a:rPr lang="en-US" sz="3000" dirty="0"/>
              <a:t>amenorrhea and </a:t>
            </a:r>
            <a:r>
              <a:rPr lang="en-US" sz="3000" dirty="0" err="1"/>
              <a:t>vulval</a:t>
            </a:r>
            <a:r>
              <a:rPr lang="en-US" sz="3000" dirty="0"/>
              <a:t> excoriation with urine</a:t>
            </a:r>
          </a:p>
          <a:p>
            <a:pPr lvl="0"/>
            <a:r>
              <a:rPr lang="en-US" sz="3000" dirty="0" smtClean="0"/>
              <a:t>constant </a:t>
            </a:r>
            <a:r>
              <a:rPr lang="en-US" sz="3000" dirty="0"/>
              <a:t>dribbling of urine from the </a:t>
            </a:r>
            <a:r>
              <a:rPr lang="en-US" sz="3000" dirty="0" smtClean="0"/>
              <a:t>vagina</a:t>
            </a:r>
            <a:endParaRPr lang="en-US" sz="3000" dirty="0"/>
          </a:p>
          <a:p>
            <a:pPr lvl="0"/>
            <a:r>
              <a:rPr lang="en-US" sz="3000" dirty="0" smtClean="0"/>
              <a:t>A </a:t>
            </a:r>
            <a:r>
              <a:rPr lang="en-US" sz="3000" dirty="0"/>
              <a:t>history of the symptoms experienced by the patient is important to identify the structural alterations and to assess the impact of the symptoms on the patient’s quality of life. </a:t>
            </a:r>
          </a:p>
          <a:p>
            <a:pPr lvl="0"/>
            <a:r>
              <a:rPr lang="en-US" sz="3000" dirty="0" smtClean="0"/>
              <a:t>do not experience any sexual enjoyment</a:t>
            </a:r>
          </a:p>
          <a:p>
            <a:pPr lvl="0"/>
            <a:r>
              <a:rPr lang="en-US" sz="3000" dirty="0" smtClean="0"/>
              <a:t>Perineal </a:t>
            </a:r>
            <a:r>
              <a:rPr lang="en-US" sz="3000" dirty="0"/>
              <a:t>excoriation due to leakage of urine and </a:t>
            </a:r>
            <a:r>
              <a:rPr lang="en-US" sz="3000" dirty="0" err="1"/>
              <a:t>faecal</a:t>
            </a:r>
            <a:r>
              <a:rPr lang="en-US" sz="3000" dirty="0"/>
              <a:t> </a:t>
            </a:r>
            <a:r>
              <a:rPr lang="en-US" sz="3000" dirty="0" smtClean="0"/>
              <a:t>matter</a:t>
            </a:r>
            <a:endParaRPr lang="en-US" sz="3000" dirty="0"/>
          </a:p>
        </p:txBody>
      </p:sp>
      <p:sp>
        <p:nvSpPr>
          <p:cNvPr id="4" name="Date Placeholder 3"/>
          <p:cNvSpPr>
            <a:spLocks noGrp="1"/>
          </p:cNvSpPr>
          <p:nvPr>
            <p:ph type="dt" sz="half" idx="10"/>
          </p:nvPr>
        </p:nvSpPr>
        <p:spPr/>
        <p:txBody>
          <a:bodyPr/>
          <a:lstStyle/>
          <a:p>
            <a:fld id="{02D03390-3FBA-4AA8-9775-C411390EBFEF}" type="datetime1">
              <a:rPr lang="en-US" smtClean="0"/>
              <a:t>8/7/2020</a:t>
            </a:fld>
            <a:endParaRPr lang="en-US"/>
          </a:p>
        </p:txBody>
      </p:sp>
      <p:sp>
        <p:nvSpPr>
          <p:cNvPr id="5" name="Footer Placeholder 4"/>
          <p:cNvSpPr>
            <a:spLocks noGrp="1"/>
          </p:cNvSpPr>
          <p:nvPr>
            <p:ph type="ftr" sz="quarter" idx="11"/>
          </p:nvPr>
        </p:nvSpPr>
        <p:spPr/>
        <p:txBody>
          <a:bodyPr/>
          <a:lstStyle/>
          <a:p>
            <a:r>
              <a:rPr lang="en-US" smtClean="0"/>
              <a:t>V.N.KINYAE</a:t>
            </a:r>
            <a:endParaRPr lang="en-US"/>
          </a:p>
        </p:txBody>
      </p:sp>
      <p:sp>
        <p:nvSpPr>
          <p:cNvPr id="6" name="Slide Number Placeholder 5"/>
          <p:cNvSpPr>
            <a:spLocks noGrp="1"/>
          </p:cNvSpPr>
          <p:nvPr>
            <p:ph type="sldNum" sz="quarter" idx="12"/>
          </p:nvPr>
        </p:nvSpPr>
        <p:spPr/>
        <p:txBody>
          <a:bodyPr/>
          <a:lstStyle/>
          <a:p>
            <a:fld id="{88B60280-A6A9-4D4A-861C-8CFF7201920B}" type="slidenum">
              <a:rPr lang="en-US" smtClean="0"/>
              <a:t>13</a:t>
            </a:fld>
            <a:endParaRPr lang="en-US"/>
          </a:p>
        </p:txBody>
      </p:sp>
    </p:spTree>
    <p:extLst>
      <p:ext uri="{BB962C8B-B14F-4D97-AF65-F5344CB8AC3E}">
        <p14:creationId xmlns:p14="http://schemas.microsoft.com/office/powerpoint/2010/main" val="9851780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99400"/>
          </a:xfrm>
        </p:spPr>
        <p:txBody>
          <a:bodyPr/>
          <a:lstStyle/>
          <a:p>
            <a:r>
              <a:rPr lang="en-US" b="1" dirty="0" smtClean="0">
                <a:latin typeface="Verdana" panose="020B0604030504040204" pitchFamily="34" charset="0"/>
                <a:ea typeface="Verdana" panose="020B0604030504040204" pitchFamily="34" charset="0"/>
                <a:cs typeface="Verdana" panose="020B0604030504040204" pitchFamily="34" charset="0"/>
              </a:rPr>
              <a:t>diagnosis </a:t>
            </a:r>
            <a:r>
              <a:rPr lang="en-US" b="1" dirty="0">
                <a:latin typeface="Verdana" panose="020B0604030504040204" pitchFamily="34" charset="0"/>
                <a:ea typeface="Verdana" panose="020B0604030504040204" pitchFamily="34" charset="0"/>
                <a:cs typeface="Verdana" panose="020B0604030504040204" pitchFamily="34" charset="0"/>
              </a:rPr>
              <a:t>of VVF</a:t>
            </a:r>
          </a:p>
        </p:txBody>
      </p:sp>
      <p:sp>
        <p:nvSpPr>
          <p:cNvPr id="3" name="Content Placeholder 2"/>
          <p:cNvSpPr>
            <a:spLocks noGrp="1"/>
          </p:cNvSpPr>
          <p:nvPr>
            <p:ph idx="1"/>
          </p:nvPr>
        </p:nvSpPr>
        <p:spPr>
          <a:xfrm>
            <a:off x="164123" y="1064526"/>
            <a:ext cx="11873202" cy="5677468"/>
          </a:xfrm>
        </p:spPr>
        <p:txBody>
          <a:bodyPr>
            <a:noAutofit/>
          </a:bodyPr>
          <a:lstStyle/>
          <a:p>
            <a:pPr marL="342900" marR="0" lvl="0" indent="-342900">
              <a:spcBef>
                <a:spcPts val="0"/>
              </a:spcBef>
              <a:spcAft>
                <a:spcPts val="0"/>
              </a:spcAft>
              <a:buSzPts val="1000"/>
              <a:buFont typeface="Symbol" panose="05050102010706020507" pitchFamily="18" charset="2"/>
              <a:buChar char=""/>
              <a:tabLst>
                <a:tab pos="457200" algn="l"/>
              </a:tabLst>
            </a:pPr>
            <a:r>
              <a:rPr lang="en-US" sz="3200" dirty="0">
                <a:latin typeface="Arial" panose="020B0604020202020204" pitchFamily="34" charset="0"/>
                <a:ea typeface="Times New Roman" panose="02020603050405020304" pitchFamily="18" charset="0"/>
              </a:rPr>
              <a:t>The patient keeps on complaining of constant dribbling of urine from the vagina and generally does not pass any urine by the normal route.</a:t>
            </a:r>
            <a:endParaRPr lang="en-US" sz="3200" dirty="0">
              <a:latin typeface="Times New Roman" panose="02020603050405020304" pitchFamily="18" charset="0"/>
              <a:ea typeface="Times New Roman" panose="020206030504050203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3200" dirty="0">
                <a:latin typeface="Arial" panose="020B0604020202020204" pitchFamily="34" charset="0"/>
                <a:ea typeface="Times New Roman" panose="02020603050405020304" pitchFamily="18" charset="0"/>
              </a:rPr>
              <a:t>On inspection with Sim's speculum, the fistula is situated in the midline half way up the anterior vaginal wall. This usually occurs as a result of prolonged </a:t>
            </a:r>
            <a:r>
              <a:rPr lang="en-US" sz="3200" dirty="0" err="1">
                <a:latin typeface="Arial" panose="020B0604020202020204" pitchFamily="34" charset="0"/>
                <a:ea typeface="Times New Roman" panose="02020603050405020304" pitchFamily="18" charset="0"/>
              </a:rPr>
              <a:t>labour</a:t>
            </a:r>
            <a:r>
              <a:rPr lang="en-US" sz="3200" dirty="0">
                <a:latin typeface="Arial" panose="020B0604020202020204" pitchFamily="34" charset="0"/>
                <a:ea typeface="Times New Roman" panose="02020603050405020304" pitchFamily="18" charset="0"/>
              </a:rPr>
              <a:t>. Postoperative fistulas are generally higher up.</a:t>
            </a:r>
            <a:endParaRPr lang="en-US" sz="3200" dirty="0">
              <a:latin typeface="Times New Roman" panose="02020603050405020304" pitchFamily="18" charset="0"/>
              <a:ea typeface="Times New Roman" panose="020206030504050203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3200" dirty="0">
                <a:latin typeface="Arial" panose="020B0604020202020204" pitchFamily="34" charset="0"/>
                <a:ea typeface="Times New Roman" panose="02020603050405020304" pitchFamily="18" charset="0"/>
              </a:rPr>
              <a:t>Small fistulae admit a probe with difficulty, but may be seen on cystoscopy. Large fistulae admit one or two fingers.</a:t>
            </a:r>
            <a:endParaRPr lang="en-US" sz="3200" dirty="0">
              <a:latin typeface="Times New Roman" panose="02020603050405020304" pitchFamily="18" charset="0"/>
              <a:ea typeface="Times New Roman" panose="020206030504050203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3200" dirty="0" err="1">
                <a:latin typeface="Arial" panose="020B0604020202020204" pitchFamily="34" charset="0"/>
                <a:ea typeface="Times New Roman" panose="02020603050405020304" pitchFamily="18" charset="0"/>
              </a:rPr>
              <a:t>Coloured</a:t>
            </a:r>
            <a:r>
              <a:rPr lang="en-US" sz="3200" dirty="0">
                <a:latin typeface="Arial" panose="020B0604020202020204" pitchFamily="34" charset="0"/>
                <a:ea typeface="Times New Roman" panose="02020603050405020304" pitchFamily="18" charset="0"/>
              </a:rPr>
              <a:t> fluid (methylene blue) runs into the bladder through a catheter and immediately flows out into the vagina.</a:t>
            </a:r>
            <a:endParaRPr lang="en-US" sz="3200" dirty="0">
              <a:latin typeface="Times New Roman" panose="02020603050405020304" pitchFamily="18" charset="0"/>
              <a:ea typeface="Times New Roman" panose="02020603050405020304" pitchFamily="18" charset="0"/>
            </a:endParaRPr>
          </a:p>
          <a:p>
            <a:endParaRPr lang="en-US" sz="3200" dirty="0"/>
          </a:p>
        </p:txBody>
      </p:sp>
      <p:sp>
        <p:nvSpPr>
          <p:cNvPr id="4" name="Date Placeholder 3"/>
          <p:cNvSpPr>
            <a:spLocks noGrp="1"/>
          </p:cNvSpPr>
          <p:nvPr>
            <p:ph type="dt" sz="half" idx="10"/>
          </p:nvPr>
        </p:nvSpPr>
        <p:spPr/>
        <p:txBody>
          <a:bodyPr/>
          <a:lstStyle/>
          <a:p>
            <a:fld id="{35EED2C8-50FC-4ED8-8C7F-D44D66B9AF46}" type="datetime1">
              <a:rPr lang="en-US" smtClean="0"/>
              <a:t>8/7/2020</a:t>
            </a:fld>
            <a:endParaRPr lang="en-US"/>
          </a:p>
        </p:txBody>
      </p:sp>
      <p:sp>
        <p:nvSpPr>
          <p:cNvPr id="5" name="Footer Placeholder 4"/>
          <p:cNvSpPr>
            <a:spLocks noGrp="1"/>
          </p:cNvSpPr>
          <p:nvPr>
            <p:ph type="ftr" sz="quarter" idx="11"/>
          </p:nvPr>
        </p:nvSpPr>
        <p:spPr/>
        <p:txBody>
          <a:bodyPr/>
          <a:lstStyle/>
          <a:p>
            <a:r>
              <a:rPr lang="en-US" smtClean="0"/>
              <a:t>V.N.KINYAE</a:t>
            </a:r>
            <a:endParaRPr lang="en-US"/>
          </a:p>
        </p:txBody>
      </p:sp>
      <p:sp>
        <p:nvSpPr>
          <p:cNvPr id="6" name="Slide Number Placeholder 5"/>
          <p:cNvSpPr>
            <a:spLocks noGrp="1"/>
          </p:cNvSpPr>
          <p:nvPr>
            <p:ph type="sldNum" sz="quarter" idx="12"/>
          </p:nvPr>
        </p:nvSpPr>
        <p:spPr/>
        <p:txBody>
          <a:bodyPr/>
          <a:lstStyle/>
          <a:p>
            <a:fld id="{88B60280-A6A9-4D4A-861C-8CFF7201920B}" type="slidenum">
              <a:rPr lang="en-US" smtClean="0"/>
              <a:t>14</a:t>
            </a:fld>
            <a:endParaRPr lang="en-US"/>
          </a:p>
        </p:txBody>
      </p:sp>
    </p:spTree>
    <p:extLst>
      <p:ext uri="{BB962C8B-B14F-4D97-AF65-F5344CB8AC3E}">
        <p14:creationId xmlns:p14="http://schemas.microsoft.com/office/powerpoint/2010/main" val="12225393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25829"/>
          </a:xfrm>
        </p:spPr>
        <p:txBody>
          <a:bodyPr>
            <a:normAutofit fontScale="90000"/>
          </a:bodyPr>
          <a:lstStyle/>
          <a:p>
            <a:r>
              <a:rPr lang="en-US" b="1" dirty="0"/>
              <a:t>PREVENTIVE </a:t>
            </a:r>
            <a:r>
              <a:rPr lang="en-US" b="1" dirty="0" smtClean="0"/>
              <a:t>MEASURES</a:t>
            </a:r>
            <a:endParaRPr lang="en-US" dirty="0"/>
          </a:p>
        </p:txBody>
      </p:sp>
      <p:sp>
        <p:nvSpPr>
          <p:cNvPr id="3" name="Content Placeholder 2"/>
          <p:cNvSpPr>
            <a:spLocks noGrp="1"/>
          </p:cNvSpPr>
          <p:nvPr>
            <p:ph idx="1"/>
          </p:nvPr>
        </p:nvSpPr>
        <p:spPr>
          <a:xfrm>
            <a:off x="0" y="890954"/>
            <a:ext cx="12192000" cy="5967046"/>
          </a:xfrm>
        </p:spPr>
        <p:txBody>
          <a:bodyPr>
            <a:noAutofit/>
          </a:bodyPr>
          <a:lstStyle/>
          <a:p>
            <a:pPr lvl="0"/>
            <a:r>
              <a:rPr lang="en-US" sz="3600" dirty="0"/>
              <a:t>Ensuring that </a:t>
            </a:r>
            <a:r>
              <a:rPr lang="en-US" sz="3600" dirty="0" err="1"/>
              <a:t>labour</a:t>
            </a:r>
            <a:r>
              <a:rPr lang="en-US" sz="3600" dirty="0"/>
              <a:t> does not go beyond 12 hours.</a:t>
            </a:r>
          </a:p>
          <a:p>
            <a:pPr lvl="0"/>
            <a:r>
              <a:rPr lang="en-US" sz="3600" dirty="0"/>
              <a:t>Frequent emptying of bladder or catheterization during normal </a:t>
            </a:r>
            <a:r>
              <a:rPr lang="en-US" sz="3600" dirty="0" err="1"/>
              <a:t>labour</a:t>
            </a:r>
            <a:r>
              <a:rPr lang="en-US" sz="3600" dirty="0"/>
              <a:t> </a:t>
            </a:r>
            <a:endParaRPr lang="en-US" sz="3600" dirty="0" smtClean="0"/>
          </a:p>
          <a:p>
            <a:pPr lvl="0"/>
            <a:r>
              <a:rPr lang="en-US" sz="3600" dirty="0" smtClean="0"/>
              <a:t>Control </a:t>
            </a:r>
            <a:r>
              <a:rPr lang="en-US" sz="3600" dirty="0"/>
              <a:t>of infection and excoriation (use of infection </a:t>
            </a:r>
            <a:r>
              <a:rPr lang="en-US" sz="3600" dirty="0" smtClean="0"/>
              <a:t>prevention </a:t>
            </a:r>
            <a:r>
              <a:rPr lang="en-US" sz="3600" dirty="0"/>
              <a:t>principles).</a:t>
            </a:r>
          </a:p>
          <a:p>
            <a:pPr lvl="0"/>
            <a:r>
              <a:rPr lang="en-US" sz="3600" dirty="0"/>
              <a:t>In the event of destructive delivery due to prolonged </a:t>
            </a:r>
            <a:r>
              <a:rPr lang="en-US" sz="3600" dirty="0" err="1"/>
              <a:t>labour</a:t>
            </a:r>
            <a:r>
              <a:rPr lang="en-US" sz="3600" dirty="0"/>
              <a:t>, catheters should be left in situation for 48 hours to seven days.</a:t>
            </a:r>
          </a:p>
          <a:p>
            <a:pPr lvl="0"/>
            <a:r>
              <a:rPr lang="en-US" sz="3600" dirty="0"/>
              <a:t>For VVF, recently formed fistulae will heal if the bladder is drained continuously for 21 to 28 days and for RVF, </a:t>
            </a:r>
            <a:endParaRPr lang="en-US" sz="3600" dirty="0" smtClean="0"/>
          </a:p>
          <a:p>
            <a:pPr lvl="0"/>
            <a:r>
              <a:rPr lang="en-US" sz="3600" dirty="0" smtClean="0"/>
              <a:t>a </a:t>
            </a:r>
            <a:r>
              <a:rPr lang="en-US" sz="3600" dirty="0"/>
              <a:t>low residue diet should be given for the same period. </a:t>
            </a:r>
          </a:p>
          <a:p>
            <a:endParaRPr lang="en-US" sz="3600" dirty="0"/>
          </a:p>
        </p:txBody>
      </p:sp>
      <p:sp>
        <p:nvSpPr>
          <p:cNvPr id="4" name="Date Placeholder 3"/>
          <p:cNvSpPr>
            <a:spLocks noGrp="1"/>
          </p:cNvSpPr>
          <p:nvPr>
            <p:ph type="dt" sz="half" idx="10"/>
          </p:nvPr>
        </p:nvSpPr>
        <p:spPr/>
        <p:txBody>
          <a:bodyPr/>
          <a:lstStyle/>
          <a:p>
            <a:fld id="{14BF0C4E-3D0F-4E6F-9125-F2C93CE708FA}" type="datetime1">
              <a:rPr lang="en-US" smtClean="0"/>
              <a:t>8/7/2020</a:t>
            </a:fld>
            <a:endParaRPr lang="en-US"/>
          </a:p>
        </p:txBody>
      </p:sp>
      <p:sp>
        <p:nvSpPr>
          <p:cNvPr id="5" name="Footer Placeholder 4"/>
          <p:cNvSpPr>
            <a:spLocks noGrp="1"/>
          </p:cNvSpPr>
          <p:nvPr>
            <p:ph type="ftr" sz="quarter" idx="11"/>
          </p:nvPr>
        </p:nvSpPr>
        <p:spPr/>
        <p:txBody>
          <a:bodyPr/>
          <a:lstStyle/>
          <a:p>
            <a:r>
              <a:rPr lang="en-US" smtClean="0"/>
              <a:t>V.N.KINYAE</a:t>
            </a:r>
            <a:endParaRPr lang="en-US"/>
          </a:p>
        </p:txBody>
      </p:sp>
      <p:sp>
        <p:nvSpPr>
          <p:cNvPr id="6" name="Slide Number Placeholder 5"/>
          <p:cNvSpPr>
            <a:spLocks noGrp="1"/>
          </p:cNvSpPr>
          <p:nvPr>
            <p:ph type="sldNum" sz="quarter" idx="12"/>
          </p:nvPr>
        </p:nvSpPr>
        <p:spPr/>
        <p:txBody>
          <a:bodyPr/>
          <a:lstStyle/>
          <a:p>
            <a:fld id="{88B60280-A6A9-4D4A-861C-8CFF7201920B}" type="slidenum">
              <a:rPr lang="en-US" smtClean="0"/>
              <a:t>15</a:t>
            </a:fld>
            <a:endParaRPr lang="en-US"/>
          </a:p>
        </p:txBody>
      </p:sp>
    </p:spTree>
    <p:extLst>
      <p:ext uri="{BB962C8B-B14F-4D97-AF65-F5344CB8AC3E}">
        <p14:creationId xmlns:p14="http://schemas.microsoft.com/office/powerpoint/2010/main" val="42243696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 </a:t>
            </a:r>
            <a:endParaRPr lang="en-US" dirty="0"/>
          </a:p>
        </p:txBody>
      </p:sp>
      <p:sp>
        <p:nvSpPr>
          <p:cNvPr id="3" name="Content Placeholder 2"/>
          <p:cNvSpPr>
            <a:spLocks noGrp="1"/>
          </p:cNvSpPr>
          <p:nvPr>
            <p:ph idx="1"/>
          </p:nvPr>
        </p:nvSpPr>
        <p:spPr>
          <a:xfrm>
            <a:off x="838200" y="1289538"/>
            <a:ext cx="10515600" cy="4887425"/>
          </a:xfrm>
        </p:spPr>
        <p:txBody>
          <a:bodyPr>
            <a:noAutofit/>
          </a:bodyPr>
          <a:lstStyle/>
          <a:p>
            <a:r>
              <a:rPr lang="en-US" sz="3600" dirty="0"/>
              <a:t>Where surgery is indicated, it is important that fresh VVF is repaired at once. </a:t>
            </a:r>
            <a:endParaRPr lang="en-US" sz="3600" dirty="0" smtClean="0"/>
          </a:p>
          <a:p>
            <a:r>
              <a:rPr lang="en-US" sz="3600" dirty="0" smtClean="0"/>
              <a:t>However</a:t>
            </a:r>
            <a:r>
              <a:rPr lang="en-US" sz="3600" dirty="0"/>
              <a:t>, if it is only noticed some days after the injury, then two to three months should be allowed to elapse before the repair. </a:t>
            </a:r>
            <a:endParaRPr lang="en-US" sz="3600" dirty="0" smtClean="0"/>
          </a:p>
          <a:p>
            <a:r>
              <a:rPr lang="en-US" sz="3600" dirty="0" smtClean="0"/>
              <a:t>This </a:t>
            </a:r>
            <a:r>
              <a:rPr lang="en-US" sz="3600" dirty="0"/>
              <a:t>allows local damage and infection to settle and urinary infection to be </a:t>
            </a:r>
            <a:r>
              <a:rPr lang="en-US" sz="3600" dirty="0" smtClean="0"/>
              <a:t>eradicated.</a:t>
            </a:r>
          </a:p>
          <a:p>
            <a:r>
              <a:rPr lang="en-US" sz="3600" dirty="0" smtClean="0"/>
              <a:t>Most </a:t>
            </a:r>
            <a:r>
              <a:rPr lang="en-US" sz="3600" dirty="0"/>
              <a:t>VVF can be closed by an operation via the vaginal route</a:t>
            </a:r>
          </a:p>
        </p:txBody>
      </p:sp>
      <p:sp>
        <p:nvSpPr>
          <p:cNvPr id="4" name="Date Placeholder 3"/>
          <p:cNvSpPr>
            <a:spLocks noGrp="1"/>
          </p:cNvSpPr>
          <p:nvPr>
            <p:ph type="dt" sz="half" idx="10"/>
          </p:nvPr>
        </p:nvSpPr>
        <p:spPr/>
        <p:txBody>
          <a:bodyPr/>
          <a:lstStyle/>
          <a:p>
            <a:fld id="{01227571-2FD8-4A82-A67F-49D392826287}" type="datetime1">
              <a:rPr lang="en-US" smtClean="0"/>
              <a:t>8/7/2020</a:t>
            </a:fld>
            <a:endParaRPr lang="en-US"/>
          </a:p>
        </p:txBody>
      </p:sp>
      <p:sp>
        <p:nvSpPr>
          <p:cNvPr id="5" name="Footer Placeholder 4"/>
          <p:cNvSpPr>
            <a:spLocks noGrp="1"/>
          </p:cNvSpPr>
          <p:nvPr>
            <p:ph type="ftr" sz="quarter" idx="11"/>
          </p:nvPr>
        </p:nvSpPr>
        <p:spPr/>
        <p:txBody>
          <a:bodyPr/>
          <a:lstStyle/>
          <a:p>
            <a:r>
              <a:rPr lang="en-US" smtClean="0"/>
              <a:t>V.N.KINYAE</a:t>
            </a:r>
            <a:endParaRPr lang="en-US"/>
          </a:p>
        </p:txBody>
      </p:sp>
      <p:sp>
        <p:nvSpPr>
          <p:cNvPr id="6" name="Slide Number Placeholder 5"/>
          <p:cNvSpPr>
            <a:spLocks noGrp="1"/>
          </p:cNvSpPr>
          <p:nvPr>
            <p:ph type="sldNum" sz="quarter" idx="12"/>
          </p:nvPr>
        </p:nvSpPr>
        <p:spPr/>
        <p:txBody>
          <a:bodyPr/>
          <a:lstStyle/>
          <a:p>
            <a:fld id="{88B60280-A6A9-4D4A-861C-8CFF7201920B}" type="slidenum">
              <a:rPr lang="en-US" smtClean="0"/>
              <a:t>16</a:t>
            </a:fld>
            <a:endParaRPr lang="en-US"/>
          </a:p>
        </p:txBody>
      </p:sp>
    </p:spTree>
    <p:extLst>
      <p:ext uri="{BB962C8B-B14F-4D97-AF65-F5344CB8AC3E}">
        <p14:creationId xmlns:p14="http://schemas.microsoft.com/office/powerpoint/2010/main" val="42608390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49526"/>
          </a:xfrm>
        </p:spPr>
        <p:txBody>
          <a:bodyPr/>
          <a:lstStyle/>
          <a:p>
            <a:r>
              <a:rPr lang="en-US" b="1" dirty="0">
                <a:latin typeface="Verdana" panose="020B0604030504040204" pitchFamily="34" charset="0"/>
                <a:ea typeface="Verdana" panose="020B0604030504040204" pitchFamily="34" charset="0"/>
                <a:cs typeface="Verdana" panose="020B0604030504040204" pitchFamily="34" charset="0"/>
              </a:rPr>
              <a:t>Rectovaginal Fistula (RVF)</a:t>
            </a:r>
            <a:r>
              <a:rPr lang="en-US" dirty="0">
                <a:latin typeface="Verdana" panose="020B0604030504040204" pitchFamily="34" charset="0"/>
                <a:ea typeface="Verdana" panose="020B0604030504040204" pitchFamily="34" charset="0"/>
                <a:cs typeface="Verdana" panose="020B0604030504040204" pitchFamily="34" charset="0"/>
              </a:rPr>
              <a:t> </a:t>
            </a:r>
          </a:p>
        </p:txBody>
      </p:sp>
      <p:sp>
        <p:nvSpPr>
          <p:cNvPr id="3" name="Content Placeholder 2"/>
          <p:cNvSpPr>
            <a:spLocks noGrp="1"/>
          </p:cNvSpPr>
          <p:nvPr>
            <p:ph idx="1"/>
          </p:nvPr>
        </p:nvSpPr>
        <p:spPr>
          <a:xfrm>
            <a:off x="272955" y="1214652"/>
            <a:ext cx="11532358" cy="5431808"/>
          </a:xfrm>
        </p:spPr>
        <p:txBody>
          <a:bodyPr>
            <a:normAutofit/>
          </a:bodyPr>
          <a:lstStyle/>
          <a:p>
            <a:r>
              <a:rPr lang="en-US" sz="4000" b="1" dirty="0"/>
              <a:t> </a:t>
            </a:r>
            <a:r>
              <a:rPr lang="en-US" sz="4000" dirty="0" smtClean="0"/>
              <a:t>Most </a:t>
            </a:r>
            <a:r>
              <a:rPr lang="en-US" sz="4000" dirty="0"/>
              <a:t>of the rectovaginal fistula are as a result of unrepaired third degree lacerations of the perineum and posterior vaginal wall, or repairs that have broken down so that an opening is left from the rectum into the vagina. </a:t>
            </a:r>
            <a:endParaRPr lang="en-US" sz="4000" dirty="0" smtClean="0"/>
          </a:p>
          <a:p>
            <a:r>
              <a:rPr lang="en-US" sz="4000" dirty="0" smtClean="0"/>
              <a:t>Advanced </a:t>
            </a:r>
            <a:r>
              <a:rPr lang="en-US" sz="4000" dirty="0"/>
              <a:t>cancer of the rectum or vagina can also cause RVF but this is rare.</a:t>
            </a:r>
          </a:p>
          <a:p>
            <a:endParaRPr lang="en-US" sz="4000" dirty="0"/>
          </a:p>
        </p:txBody>
      </p:sp>
      <p:sp>
        <p:nvSpPr>
          <p:cNvPr id="4" name="Date Placeholder 3"/>
          <p:cNvSpPr>
            <a:spLocks noGrp="1"/>
          </p:cNvSpPr>
          <p:nvPr>
            <p:ph type="dt" sz="half" idx="10"/>
          </p:nvPr>
        </p:nvSpPr>
        <p:spPr/>
        <p:txBody>
          <a:bodyPr/>
          <a:lstStyle/>
          <a:p>
            <a:fld id="{363BBCE1-F086-4681-823C-EE8FF70E1A41}" type="datetime1">
              <a:rPr lang="en-US" smtClean="0"/>
              <a:t>8/7/2020</a:t>
            </a:fld>
            <a:endParaRPr lang="en-US"/>
          </a:p>
        </p:txBody>
      </p:sp>
      <p:sp>
        <p:nvSpPr>
          <p:cNvPr id="5" name="Footer Placeholder 4"/>
          <p:cNvSpPr>
            <a:spLocks noGrp="1"/>
          </p:cNvSpPr>
          <p:nvPr>
            <p:ph type="ftr" sz="quarter" idx="11"/>
          </p:nvPr>
        </p:nvSpPr>
        <p:spPr/>
        <p:txBody>
          <a:bodyPr/>
          <a:lstStyle/>
          <a:p>
            <a:r>
              <a:rPr lang="en-US" smtClean="0"/>
              <a:t>V.N.KINYAE</a:t>
            </a:r>
            <a:endParaRPr lang="en-US"/>
          </a:p>
        </p:txBody>
      </p:sp>
      <p:sp>
        <p:nvSpPr>
          <p:cNvPr id="6" name="Slide Number Placeholder 5"/>
          <p:cNvSpPr>
            <a:spLocks noGrp="1"/>
          </p:cNvSpPr>
          <p:nvPr>
            <p:ph type="sldNum" sz="quarter" idx="12"/>
          </p:nvPr>
        </p:nvSpPr>
        <p:spPr/>
        <p:txBody>
          <a:bodyPr/>
          <a:lstStyle/>
          <a:p>
            <a:fld id="{88B60280-A6A9-4D4A-861C-8CFF7201920B}" type="slidenum">
              <a:rPr lang="en-US" smtClean="0"/>
              <a:t>17</a:t>
            </a:fld>
            <a:endParaRPr lang="en-US"/>
          </a:p>
        </p:txBody>
      </p:sp>
    </p:spTree>
    <p:extLst>
      <p:ext uri="{BB962C8B-B14F-4D97-AF65-F5344CB8AC3E}">
        <p14:creationId xmlns:p14="http://schemas.microsoft.com/office/powerpoint/2010/main" val="308873840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72105"/>
          </a:xfrm>
        </p:spPr>
        <p:txBody>
          <a:bodyPr>
            <a:normAutofit fontScale="90000"/>
          </a:bodyPr>
          <a:lstStyle/>
          <a:p>
            <a:r>
              <a:rPr lang="en-US" b="1" dirty="0">
                <a:latin typeface="Verdana" panose="020B0604030504040204" pitchFamily="34" charset="0"/>
                <a:ea typeface="Verdana" panose="020B0604030504040204" pitchFamily="34" charset="0"/>
                <a:cs typeface="Verdana" panose="020B0604030504040204" pitchFamily="34" charset="0"/>
              </a:rPr>
              <a:t>Common symptoms of RVF </a:t>
            </a:r>
          </a:p>
        </p:txBody>
      </p:sp>
      <p:sp>
        <p:nvSpPr>
          <p:cNvPr id="3" name="Content Placeholder 2"/>
          <p:cNvSpPr>
            <a:spLocks noGrp="1"/>
          </p:cNvSpPr>
          <p:nvPr>
            <p:ph idx="1"/>
          </p:nvPr>
        </p:nvSpPr>
        <p:spPr>
          <a:xfrm>
            <a:off x="-1" y="1037230"/>
            <a:ext cx="12192001" cy="5820770"/>
          </a:xfrm>
        </p:spPr>
        <p:txBody>
          <a:bodyPr>
            <a:noAutofit/>
          </a:bodyPr>
          <a:lstStyle/>
          <a:p>
            <a:pPr marL="342900" marR="0" lvl="0" indent="-342900">
              <a:spcBef>
                <a:spcPts val="0"/>
              </a:spcBef>
              <a:spcAft>
                <a:spcPts val="0"/>
              </a:spcAft>
              <a:buSzPts val="1000"/>
              <a:buFont typeface="Symbol" panose="05050102010706020507" pitchFamily="18" charset="2"/>
              <a:buChar char=""/>
              <a:tabLst>
                <a:tab pos="457200" algn="l"/>
              </a:tabLst>
            </a:pPr>
            <a:r>
              <a:rPr lang="en-US" sz="3500" dirty="0">
                <a:latin typeface="Arial" panose="020B0604020202020204" pitchFamily="34" charset="0"/>
                <a:ea typeface="Times New Roman" panose="02020603050405020304" pitchFamily="18" charset="0"/>
              </a:rPr>
              <a:t>With small fistulae, only mucus from the rectum may leak into the vagina. If the fistula are larger, </a:t>
            </a:r>
            <a:r>
              <a:rPr lang="en-US" sz="3500" dirty="0" err="1">
                <a:latin typeface="Arial" panose="020B0604020202020204" pitchFamily="34" charset="0"/>
                <a:ea typeface="Times New Roman" panose="02020603050405020304" pitchFamily="18" charset="0"/>
              </a:rPr>
              <a:t>faeces</a:t>
            </a:r>
            <a:r>
              <a:rPr lang="en-US" sz="3500" dirty="0">
                <a:latin typeface="Arial" panose="020B0604020202020204" pitchFamily="34" charset="0"/>
                <a:ea typeface="Times New Roman" panose="02020603050405020304" pitchFamily="18" charset="0"/>
              </a:rPr>
              <a:t> and flatus escape into the vagina.</a:t>
            </a:r>
            <a:endParaRPr lang="en-US" sz="3500" dirty="0">
              <a:latin typeface="Times New Roman" panose="02020603050405020304" pitchFamily="18" charset="0"/>
              <a:ea typeface="Times New Roman" panose="020206030504050203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3500" dirty="0">
                <a:latin typeface="Arial" panose="020B0604020202020204" pitchFamily="34" charset="0"/>
                <a:ea typeface="Times New Roman" panose="02020603050405020304" pitchFamily="18" charset="0"/>
              </a:rPr>
              <a:t>The patient will complain of feculent vaginal discharge.</a:t>
            </a:r>
            <a:endParaRPr lang="en-US" sz="3500" dirty="0">
              <a:latin typeface="Times New Roman" panose="02020603050405020304" pitchFamily="18" charset="0"/>
              <a:ea typeface="Times New Roman" panose="020206030504050203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3500" dirty="0">
                <a:latin typeface="Arial" panose="020B0604020202020204" pitchFamily="34" charset="0"/>
                <a:ea typeface="Times New Roman" panose="02020603050405020304" pitchFamily="18" charset="0"/>
              </a:rPr>
              <a:t>An inspection of the posterior wall of the vagina and the use of a probe will demonstrate the smaller fistula.</a:t>
            </a:r>
            <a:endParaRPr lang="en-US" sz="3500" dirty="0">
              <a:latin typeface="Times New Roman" panose="02020603050405020304" pitchFamily="18" charset="0"/>
              <a:ea typeface="Times New Roman" panose="020206030504050203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3500" dirty="0">
                <a:latin typeface="Arial" panose="020B0604020202020204" pitchFamily="34" charset="0"/>
                <a:ea typeface="Times New Roman" panose="02020603050405020304" pitchFamily="18" charset="0"/>
              </a:rPr>
              <a:t>Perineal excoriation due to leakage of urine and </a:t>
            </a:r>
            <a:r>
              <a:rPr lang="en-US" sz="3500" dirty="0" smtClean="0">
                <a:latin typeface="Arial" panose="020B0604020202020204" pitchFamily="34" charset="0"/>
                <a:ea typeface="Times New Roman" panose="02020603050405020304" pitchFamily="18" charset="0"/>
              </a:rPr>
              <a:t> </a:t>
            </a:r>
            <a:r>
              <a:rPr lang="en-US" sz="3500" dirty="0" err="1" smtClean="0">
                <a:latin typeface="Arial" panose="020B0604020202020204" pitchFamily="34" charset="0"/>
                <a:ea typeface="Times New Roman" panose="02020603050405020304" pitchFamily="18" charset="0"/>
              </a:rPr>
              <a:t>faecal</a:t>
            </a:r>
            <a:r>
              <a:rPr lang="en-US" sz="3500" dirty="0" smtClean="0">
                <a:latin typeface="Arial" panose="020B0604020202020204" pitchFamily="34" charset="0"/>
                <a:ea typeface="Times New Roman" panose="02020603050405020304" pitchFamily="18" charset="0"/>
              </a:rPr>
              <a:t> </a:t>
            </a:r>
            <a:r>
              <a:rPr lang="en-US" sz="3500" dirty="0">
                <a:latin typeface="Arial" panose="020B0604020202020204" pitchFamily="34" charset="0"/>
                <a:ea typeface="Times New Roman" panose="02020603050405020304" pitchFamily="18" charset="0"/>
              </a:rPr>
              <a:t>matter.</a:t>
            </a:r>
            <a:endParaRPr lang="en-US" sz="3500" dirty="0">
              <a:latin typeface="Times New Roman" panose="02020603050405020304" pitchFamily="18" charset="0"/>
              <a:ea typeface="Times New Roman" panose="020206030504050203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3500" dirty="0">
                <a:latin typeface="Arial" panose="020B0604020202020204" pitchFamily="34" charset="0"/>
                <a:ea typeface="Times New Roman" panose="02020603050405020304" pitchFamily="18" charset="0"/>
              </a:rPr>
              <a:t>Symptoms may also depend on the site of the fistulae. If on the lower half of the vagina there is incontinence, flatus, or fluid </a:t>
            </a:r>
            <a:r>
              <a:rPr lang="en-US" sz="3500" dirty="0" err="1">
                <a:latin typeface="Arial" panose="020B0604020202020204" pitchFamily="34" charset="0"/>
                <a:ea typeface="Times New Roman" panose="02020603050405020304" pitchFamily="18" charset="0"/>
              </a:rPr>
              <a:t>faeces</a:t>
            </a:r>
            <a:r>
              <a:rPr lang="en-US" sz="3500" dirty="0">
                <a:latin typeface="Arial" panose="020B0604020202020204" pitchFamily="34" charset="0"/>
                <a:ea typeface="Times New Roman" panose="02020603050405020304" pitchFamily="18" charset="0"/>
              </a:rPr>
              <a:t> while if on the upper half there is continuous passage of </a:t>
            </a:r>
            <a:r>
              <a:rPr lang="en-US" sz="3500" dirty="0" err="1">
                <a:latin typeface="Arial" panose="020B0604020202020204" pitchFamily="34" charset="0"/>
                <a:ea typeface="Times New Roman" panose="02020603050405020304" pitchFamily="18" charset="0"/>
              </a:rPr>
              <a:t>faeces</a:t>
            </a:r>
            <a:r>
              <a:rPr lang="en-US" sz="3500" dirty="0">
                <a:latin typeface="Arial" panose="020B0604020202020204" pitchFamily="34" charset="0"/>
                <a:ea typeface="Times New Roman" panose="02020603050405020304" pitchFamily="18" charset="0"/>
              </a:rPr>
              <a:t> per </a:t>
            </a:r>
            <a:r>
              <a:rPr lang="en-US" sz="3500" dirty="0" err="1">
                <a:latin typeface="Arial" panose="020B0604020202020204" pitchFamily="34" charset="0"/>
                <a:ea typeface="Times New Roman" panose="02020603050405020304" pitchFamily="18" charset="0"/>
              </a:rPr>
              <a:t>vaginum</a:t>
            </a:r>
            <a:r>
              <a:rPr lang="en-US" sz="3500" dirty="0">
                <a:latin typeface="Arial" panose="020B0604020202020204" pitchFamily="34" charset="0"/>
                <a:ea typeface="Times New Roman" panose="02020603050405020304" pitchFamily="18" charset="0"/>
              </a:rPr>
              <a:t>.</a:t>
            </a:r>
            <a:endParaRPr lang="en-US" sz="3500" dirty="0">
              <a:latin typeface="Times New Roman" panose="02020603050405020304" pitchFamily="18" charset="0"/>
              <a:ea typeface="Times New Roman" panose="02020603050405020304" pitchFamily="18" charset="0"/>
            </a:endParaRPr>
          </a:p>
          <a:p>
            <a:endParaRPr lang="en-US" sz="3500" dirty="0"/>
          </a:p>
        </p:txBody>
      </p:sp>
      <p:sp>
        <p:nvSpPr>
          <p:cNvPr id="4" name="Date Placeholder 3"/>
          <p:cNvSpPr>
            <a:spLocks noGrp="1"/>
          </p:cNvSpPr>
          <p:nvPr>
            <p:ph type="dt" sz="half" idx="10"/>
          </p:nvPr>
        </p:nvSpPr>
        <p:spPr/>
        <p:txBody>
          <a:bodyPr/>
          <a:lstStyle/>
          <a:p>
            <a:fld id="{5EF493AF-6548-47A1-9CB2-3AC6077C1A34}" type="datetime1">
              <a:rPr lang="en-US" smtClean="0"/>
              <a:t>8/7/2020</a:t>
            </a:fld>
            <a:endParaRPr lang="en-US"/>
          </a:p>
        </p:txBody>
      </p:sp>
      <p:sp>
        <p:nvSpPr>
          <p:cNvPr id="5" name="Footer Placeholder 4"/>
          <p:cNvSpPr>
            <a:spLocks noGrp="1"/>
          </p:cNvSpPr>
          <p:nvPr>
            <p:ph type="ftr" sz="quarter" idx="11"/>
          </p:nvPr>
        </p:nvSpPr>
        <p:spPr/>
        <p:txBody>
          <a:bodyPr/>
          <a:lstStyle/>
          <a:p>
            <a:r>
              <a:rPr lang="en-US" smtClean="0"/>
              <a:t>V.N.KINYAE</a:t>
            </a:r>
            <a:endParaRPr lang="en-US"/>
          </a:p>
        </p:txBody>
      </p:sp>
      <p:sp>
        <p:nvSpPr>
          <p:cNvPr id="6" name="Slide Number Placeholder 5"/>
          <p:cNvSpPr>
            <a:spLocks noGrp="1"/>
          </p:cNvSpPr>
          <p:nvPr>
            <p:ph type="sldNum" sz="quarter" idx="12"/>
          </p:nvPr>
        </p:nvSpPr>
        <p:spPr/>
        <p:txBody>
          <a:bodyPr/>
          <a:lstStyle/>
          <a:p>
            <a:fld id="{88B60280-A6A9-4D4A-861C-8CFF7201920B}" type="slidenum">
              <a:rPr lang="en-US" smtClean="0"/>
              <a:t>18</a:t>
            </a:fld>
            <a:endParaRPr lang="en-US"/>
          </a:p>
        </p:txBody>
      </p:sp>
    </p:spTree>
    <p:extLst>
      <p:ext uri="{BB962C8B-B14F-4D97-AF65-F5344CB8AC3E}">
        <p14:creationId xmlns:p14="http://schemas.microsoft.com/office/powerpoint/2010/main" val="32253091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2691" y="0"/>
            <a:ext cx="10515600" cy="726696"/>
          </a:xfrm>
        </p:spPr>
        <p:txBody>
          <a:bodyPr/>
          <a:lstStyle/>
          <a:p>
            <a:r>
              <a:rPr lang="en-US" b="1" dirty="0">
                <a:latin typeface="Arial" panose="020B0604020202020204" pitchFamily="34" charset="0"/>
                <a:ea typeface="Times New Roman" panose="02020603050405020304" pitchFamily="18" charset="0"/>
              </a:rPr>
              <a:t>surgery is indicated</a:t>
            </a:r>
            <a:endParaRPr lang="en-US" b="1" dirty="0"/>
          </a:p>
        </p:txBody>
      </p:sp>
      <p:sp>
        <p:nvSpPr>
          <p:cNvPr id="3" name="Content Placeholder 2"/>
          <p:cNvSpPr>
            <a:spLocks noGrp="1"/>
          </p:cNvSpPr>
          <p:nvPr>
            <p:ph idx="1"/>
          </p:nvPr>
        </p:nvSpPr>
        <p:spPr>
          <a:xfrm>
            <a:off x="-1" y="996287"/>
            <a:ext cx="11980985" cy="5861713"/>
          </a:xfrm>
        </p:spPr>
        <p:txBody>
          <a:bodyPr>
            <a:normAutofit/>
          </a:bodyPr>
          <a:lstStyle/>
          <a:p>
            <a:pPr marL="0" marR="0">
              <a:spcBef>
                <a:spcPts val="0"/>
              </a:spcBef>
              <a:spcAft>
                <a:spcPts val="0"/>
              </a:spcAft>
            </a:pPr>
            <a:r>
              <a:rPr lang="en-US" sz="4000" dirty="0">
                <a:latin typeface="Arial" panose="020B0604020202020204" pitchFamily="34" charset="0"/>
                <a:ea typeface="Times New Roman" panose="02020603050405020304" pitchFamily="18" charset="0"/>
              </a:rPr>
              <a:t>it is important that fresh VVF is repaired at once. </a:t>
            </a:r>
            <a:endParaRPr lang="en-US" sz="4000" dirty="0" smtClean="0">
              <a:latin typeface="Arial" panose="020B0604020202020204" pitchFamily="34" charset="0"/>
              <a:ea typeface="Times New Roman" panose="02020603050405020304" pitchFamily="18" charset="0"/>
            </a:endParaRPr>
          </a:p>
          <a:p>
            <a:pPr marL="0" marR="0">
              <a:spcBef>
                <a:spcPts val="0"/>
              </a:spcBef>
              <a:spcAft>
                <a:spcPts val="0"/>
              </a:spcAft>
            </a:pPr>
            <a:r>
              <a:rPr lang="en-US" sz="4000" dirty="0" smtClean="0">
                <a:latin typeface="Arial" panose="020B0604020202020204" pitchFamily="34" charset="0"/>
                <a:ea typeface="Times New Roman" panose="02020603050405020304" pitchFamily="18" charset="0"/>
              </a:rPr>
              <a:t>However</a:t>
            </a:r>
            <a:r>
              <a:rPr lang="en-US" sz="4000" dirty="0">
                <a:latin typeface="Arial" panose="020B0604020202020204" pitchFamily="34" charset="0"/>
                <a:ea typeface="Times New Roman" panose="02020603050405020304" pitchFamily="18" charset="0"/>
              </a:rPr>
              <a:t>, if it is only noticed some days after the injury, then two to three months should be allowed to elapse before the repair. </a:t>
            </a:r>
            <a:endParaRPr lang="en-US" sz="4000" dirty="0" smtClean="0">
              <a:latin typeface="Arial" panose="020B0604020202020204" pitchFamily="34" charset="0"/>
              <a:ea typeface="Times New Roman" panose="02020603050405020304" pitchFamily="18" charset="0"/>
            </a:endParaRPr>
          </a:p>
          <a:p>
            <a:pPr marL="0" marR="0">
              <a:spcBef>
                <a:spcPts val="0"/>
              </a:spcBef>
              <a:spcAft>
                <a:spcPts val="0"/>
              </a:spcAft>
            </a:pPr>
            <a:r>
              <a:rPr lang="en-US" sz="4000" dirty="0" smtClean="0">
                <a:latin typeface="Arial" panose="020B0604020202020204" pitchFamily="34" charset="0"/>
                <a:ea typeface="Times New Roman" panose="02020603050405020304" pitchFamily="18" charset="0"/>
              </a:rPr>
              <a:t>This </a:t>
            </a:r>
            <a:r>
              <a:rPr lang="en-US" sz="4000" dirty="0">
                <a:latin typeface="Arial" panose="020B0604020202020204" pitchFamily="34" charset="0"/>
                <a:ea typeface="Times New Roman" panose="02020603050405020304" pitchFamily="18" charset="0"/>
              </a:rPr>
              <a:t>allows local damage and infection to settle and urinary infection to be eradicated. </a:t>
            </a:r>
            <a:endParaRPr lang="en-US" sz="4000" dirty="0" smtClean="0">
              <a:latin typeface="Arial" panose="020B0604020202020204" pitchFamily="34" charset="0"/>
              <a:ea typeface="Times New Roman" panose="02020603050405020304" pitchFamily="18" charset="0"/>
            </a:endParaRPr>
          </a:p>
          <a:p>
            <a:pPr marL="0" marR="0">
              <a:spcBef>
                <a:spcPts val="0"/>
              </a:spcBef>
              <a:spcAft>
                <a:spcPts val="0"/>
              </a:spcAft>
            </a:pPr>
            <a:r>
              <a:rPr lang="en-US" sz="4000" dirty="0" smtClean="0">
                <a:latin typeface="Arial" panose="020B0604020202020204" pitchFamily="34" charset="0"/>
                <a:ea typeface="Times New Roman" panose="02020603050405020304" pitchFamily="18" charset="0"/>
              </a:rPr>
              <a:t>Most </a:t>
            </a:r>
            <a:r>
              <a:rPr lang="en-US" sz="4000" dirty="0">
                <a:latin typeface="Arial" panose="020B0604020202020204" pitchFamily="34" charset="0"/>
                <a:ea typeface="Times New Roman" panose="02020603050405020304" pitchFamily="18" charset="0"/>
              </a:rPr>
              <a:t>VVF can be closed by an operation via the vaginal </a:t>
            </a:r>
            <a:r>
              <a:rPr lang="en-US" sz="4000" dirty="0" smtClean="0">
                <a:latin typeface="Arial" panose="020B0604020202020204" pitchFamily="34" charset="0"/>
                <a:ea typeface="Times New Roman" panose="02020603050405020304" pitchFamily="18" charset="0"/>
              </a:rPr>
              <a:t>route.</a:t>
            </a:r>
            <a:endParaRPr lang="en-US" sz="4000" dirty="0" smtClean="0">
              <a:latin typeface="Times New Roman" panose="02020603050405020304" pitchFamily="18" charset="0"/>
              <a:ea typeface="Times New Roman" panose="02020603050405020304" pitchFamily="18" charset="0"/>
            </a:endParaRPr>
          </a:p>
          <a:p>
            <a:endParaRPr lang="en-US" sz="4800" dirty="0"/>
          </a:p>
        </p:txBody>
      </p:sp>
      <p:sp>
        <p:nvSpPr>
          <p:cNvPr id="4" name="Date Placeholder 3"/>
          <p:cNvSpPr>
            <a:spLocks noGrp="1"/>
          </p:cNvSpPr>
          <p:nvPr>
            <p:ph type="dt" sz="half" idx="10"/>
          </p:nvPr>
        </p:nvSpPr>
        <p:spPr/>
        <p:txBody>
          <a:bodyPr/>
          <a:lstStyle/>
          <a:p>
            <a:fld id="{C6E5F3FB-D17F-4658-90DF-6F947BCB559A}" type="datetime1">
              <a:rPr lang="en-US" smtClean="0"/>
              <a:t>8/7/2020</a:t>
            </a:fld>
            <a:endParaRPr lang="en-US"/>
          </a:p>
        </p:txBody>
      </p:sp>
      <p:sp>
        <p:nvSpPr>
          <p:cNvPr id="5" name="Footer Placeholder 4"/>
          <p:cNvSpPr>
            <a:spLocks noGrp="1"/>
          </p:cNvSpPr>
          <p:nvPr>
            <p:ph type="ftr" sz="quarter" idx="11"/>
          </p:nvPr>
        </p:nvSpPr>
        <p:spPr/>
        <p:txBody>
          <a:bodyPr/>
          <a:lstStyle/>
          <a:p>
            <a:r>
              <a:rPr lang="en-US" smtClean="0"/>
              <a:t>V.N.KINYAE</a:t>
            </a:r>
            <a:endParaRPr lang="en-US"/>
          </a:p>
        </p:txBody>
      </p:sp>
      <p:sp>
        <p:nvSpPr>
          <p:cNvPr id="6" name="Slide Number Placeholder 5"/>
          <p:cNvSpPr>
            <a:spLocks noGrp="1"/>
          </p:cNvSpPr>
          <p:nvPr>
            <p:ph type="sldNum" sz="quarter" idx="12"/>
          </p:nvPr>
        </p:nvSpPr>
        <p:spPr/>
        <p:txBody>
          <a:bodyPr/>
          <a:lstStyle/>
          <a:p>
            <a:fld id="{88B60280-A6A9-4D4A-861C-8CFF7201920B}" type="slidenum">
              <a:rPr lang="en-US" smtClean="0"/>
              <a:t>19</a:t>
            </a:fld>
            <a:endParaRPr lang="en-US"/>
          </a:p>
        </p:txBody>
      </p:sp>
    </p:spTree>
    <p:extLst>
      <p:ext uri="{BB962C8B-B14F-4D97-AF65-F5344CB8AC3E}">
        <p14:creationId xmlns:p14="http://schemas.microsoft.com/office/powerpoint/2010/main" val="37585716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07183"/>
          </a:xfrm>
        </p:spPr>
        <p:txBody>
          <a:bodyPr/>
          <a:lstStyle/>
          <a:p>
            <a:r>
              <a:rPr lang="en-US" b="1" dirty="0">
                <a:latin typeface="Verdana" panose="020B0604030504040204" pitchFamily="34" charset="0"/>
                <a:ea typeface="Verdana" panose="020B0604030504040204" pitchFamily="34" charset="0"/>
                <a:cs typeface="Verdana" panose="020B0604030504040204" pitchFamily="34" charset="0"/>
              </a:rPr>
              <a:t>likely causes </a:t>
            </a:r>
          </a:p>
        </p:txBody>
      </p:sp>
      <p:sp>
        <p:nvSpPr>
          <p:cNvPr id="3" name="Content Placeholder 2"/>
          <p:cNvSpPr>
            <a:spLocks noGrp="1"/>
          </p:cNvSpPr>
          <p:nvPr>
            <p:ph idx="1"/>
          </p:nvPr>
        </p:nvSpPr>
        <p:spPr>
          <a:xfrm>
            <a:off x="257908" y="1172308"/>
            <a:ext cx="11723076" cy="5439507"/>
          </a:xfrm>
        </p:spPr>
        <p:txBody>
          <a:bodyPr>
            <a:normAutofit/>
          </a:bodyPr>
          <a:lstStyle/>
          <a:p>
            <a:pPr marR="0" lvl="0">
              <a:spcBef>
                <a:spcPts val="0"/>
              </a:spcBef>
              <a:spcAft>
                <a:spcPts val="0"/>
              </a:spcAft>
              <a:buSzPts val="1000"/>
              <a:buFont typeface="Wingdings" panose="05000000000000000000" pitchFamily="2" charset="2"/>
              <a:buChar char="q"/>
              <a:tabLst>
                <a:tab pos="457200" algn="l"/>
              </a:tabLst>
            </a:pPr>
            <a:r>
              <a:rPr lang="en-US" sz="3200" dirty="0">
                <a:latin typeface="Arial" panose="020B0604020202020204" pitchFamily="34" charset="0"/>
                <a:ea typeface="Times New Roman" panose="02020603050405020304" pitchFamily="18" charset="0"/>
              </a:rPr>
              <a:t>Uterine prolapse occurs most commonly in multiparous women, like the cystocele and rectocele conditions with which it is </a:t>
            </a:r>
            <a:r>
              <a:rPr lang="en-US" sz="3200" dirty="0" smtClean="0">
                <a:latin typeface="Arial" panose="020B0604020202020204" pitchFamily="34" charset="0"/>
                <a:ea typeface="Times New Roman" panose="02020603050405020304" pitchFamily="18" charset="0"/>
              </a:rPr>
              <a:t>usually </a:t>
            </a:r>
            <a:r>
              <a:rPr lang="en-US" sz="3200" dirty="0">
                <a:latin typeface="Arial" panose="020B0604020202020204" pitchFamily="34" charset="0"/>
                <a:ea typeface="Times New Roman" panose="02020603050405020304" pitchFamily="18" charset="0"/>
              </a:rPr>
              <a:t>associated.</a:t>
            </a:r>
            <a:endParaRPr lang="en-US" sz="3200" dirty="0">
              <a:latin typeface="Times New Roman" panose="02020603050405020304" pitchFamily="18" charset="0"/>
              <a:ea typeface="Times New Roman" panose="02020603050405020304" pitchFamily="18" charset="0"/>
            </a:endParaRPr>
          </a:p>
          <a:p>
            <a:pPr marR="0" lvl="0">
              <a:spcBef>
                <a:spcPts val="0"/>
              </a:spcBef>
              <a:spcAft>
                <a:spcPts val="0"/>
              </a:spcAft>
              <a:buSzPts val="1000"/>
              <a:buFont typeface="Wingdings" panose="05000000000000000000" pitchFamily="2" charset="2"/>
              <a:buChar char="q"/>
              <a:tabLst>
                <a:tab pos="457200" algn="l"/>
              </a:tabLst>
            </a:pPr>
            <a:r>
              <a:rPr lang="en-US" sz="3200" dirty="0">
                <a:latin typeface="Arial" panose="020B0604020202020204" pitchFamily="34" charset="0"/>
                <a:ea typeface="Times New Roman" panose="02020603050405020304" pitchFamily="18" charset="0"/>
              </a:rPr>
              <a:t>In Caucasian women, it occurs as the result of gradually progressive injuries to the </a:t>
            </a:r>
            <a:r>
              <a:rPr lang="en-US" sz="3200" dirty="0" err="1">
                <a:latin typeface="Arial" panose="020B0604020202020204" pitchFamily="34" charset="0"/>
                <a:ea typeface="Times New Roman" panose="02020603050405020304" pitchFamily="18" charset="0"/>
              </a:rPr>
              <a:t>endopelvic</a:t>
            </a:r>
            <a:r>
              <a:rPr lang="en-US" sz="3200" dirty="0">
                <a:latin typeface="Arial" panose="020B0604020202020204" pitchFamily="34" charset="0"/>
                <a:ea typeface="Times New Roman" panose="02020603050405020304" pitchFamily="18" charset="0"/>
              </a:rPr>
              <a:t> fascia due to childbirth and lacerations of muscles, especially the </a:t>
            </a:r>
            <a:r>
              <a:rPr lang="en-US" sz="3200" dirty="0" err="1">
                <a:latin typeface="Arial" panose="020B0604020202020204" pitchFamily="34" charset="0"/>
                <a:ea typeface="Times New Roman" panose="02020603050405020304" pitchFamily="18" charset="0"/>
              </a:rPr>
              <a:t>levator</a:t>
            </a:r>
            <a:r>
              <a:rPr lang="en-US" sz="3200" dirty="0">
                <a:latin typeface="Arial" panose="020B0604020202020204" pitchFamily="34" charset="0"/>
                <a:ea typeface="Times New Roman" panose="02020603050405020304" pitchFamily="18" charset="0"/>
              </a:rPr>
              <a:t> muscles and those of </a:t>
            </a:r>
            <a:r>
              <a:rPr lang="en-US" sz="3200" dirty="0" smtClean="0">
                <a:latin typeface="Arial" panose="020B0604020202020204" pitchFamily="34" charset="0"/>
                <a:ea typeface="Times New Roman" panose="02020603050405020304" pitchFamily="18" charset="0"/>
              </a:rPr>
              <a:t>the perineal </a:t>
            </a:r>
            <a:r>
              <a:rPr lang="en-US" sz="3200" dirty="0">
                <a:latin typeface="Arial" panose="020B0604020202020204" pitchFamily="34" charset="0"/>
                <a:ea typeface="Times New Roman" panose="02020603050405020304" pitchFamily="18" charset="0"/>
              </a:rPr>
              <a:t>body.</a:t>
            </a:r>
            <a:endParaRPr lang="en-US" sz="3200" dirty="0">
              <a:latin typeface="Times New Roman" panose="02020603050405020304" pitchFamily="18" charset="0"/>
              <a:ea typeface="Times New Roman" panose="02020603050405020304" pitchFamily="18" charset="0"/>
            </a:endParaRPr>
          </a:p>
          <a:p>
            <a:pPr marR="0" lvl="0">
              <a:spcBef>
                <a:spcPts val="0"/>
              </a:spcBef>
              <a:spcAft>
                <a:spcPts val="0"/>
              </a:spcAft>
              <a:buSzPts val="1000"/>
              <a:buFont typeface="Wingdings" panose="05000000000000000000" pitchFamily="2" charset="2"/>
              <a:buChar char="q"/>
              <a:tabLst>
                <a:tab pos="457200" algn="l"/>
              </a:tabLst>
            </a:pPr>
            <a:r>
              <a:rPr lang="en-US" sz="3200" dirty="0">
                <a:latin typeface="Arial" panose="020B0604020202020204" pitchFamily="34" charset="0"/>
                <a:ea typeface="Times New Roman" panose="02020603050405020304" pitchFamily="18" charset="0"/>
              </a:rPr>
              <a:t>The condition may also be the result of pelvic </a:t>
            </a:r>
            <a:r>
              <a:rPr lang="en-US" sz="3200" dirty="0" err="1">
                <a:latin typeface="Arial" panose="020B0604020202020204" pitchFamily="34" charset="0"/>
                <a:ea typeface="Times New Roman" panose="02020603050405020304" pitchFamily="18" charset="0"/>
              </a:rPr>
              <a:t>tumour</a:t>
            </a:r>
            <a:r>
              <a:rPr lang="en-US" sz="3200" dirty="0">
                <a:latin typeface="Arial" panose="020B0604020202020204" pitchFamily="34" charset="0"/>
                <a:ea typeface="Times New Roman" panose="02020603050405020304" pitchFamily="18" charset="0"/>
              </a:rPr>
              <a:t>, sacral nerve disorders, especially injury to the S1-4, diabetic neuropathy, caudal </a:t>
            </a:r>
            <a:r>
              <a:rPr lang="en-US" sz="3200" dirty="0" err="1">
                <a:latin typeface="Arial" panose="020B0604020202020204" pitchFamily="34" charset="0"/>
                <a:ea typeface="Times New Roman" panose="02020603050405020304" pitchFamily="18" charset="0"/>
              </a:rPr>
              <a:t>anaesthesia</a:t>
            </a:r>
            <a:r>
              <a:rPr lang="en-US" sz="3200" dirty="0">
                <a:latin typeface="Arial" panose="020B0604020202020204" pitchFamily="34" charset="0"/>
                <a:ea typeface="Times New Roman" panose="02020603050405020304" pitchFamily="18" charset="0"/>
              </a:rPr>
              <a:t> accident and pre-sacral </a:t>
            </a:r>
            <a:r>
              <a:rPr lang="en-US" sz="3200" dirty="0" err="1">
                <a:latin typeface="Arial" panose="020B0604020202020204" pitchFamily="34" charset="0"/>
                <a:ea typeface="Times New Roman" panose="02020603050405020304" pitchFamily="18" charset="0"/>
              </a:rPr>
              <a:t>tumour</a:t>
            </a:r>
            <a:r>
              <a:rPr lang="en-US" sz="3200" dirty="0">
                <a:latin typeface="Arial" panose="020B0604020202020204" pitchFamily="34" charset="0"/>
                <a:ea typeface="Times New Roman" panose="02020603050405020304" pitchFamily="18" charset="0"/>
              </a:rPr>
              <a:t>.</a:t>
            </a:r>
            <a:endParaRPr lang="en-US" sz="3200" dirty="0">
              <a:latin typeface="Times New Roman" panose="02020603050405020304" pitchFamily="18" charset="0"/>
              <a:ea typeface="Times New Roman" panose="02020603050405020304" pitchFamily="18" charset="0"/>
            </a:endParaRPr>
          </a:p>
          <a:p>
            <a:endParaRPr lang="en-US" sz="3200" dirty="0"/>
          </a:p>
        </p:txBody>
      </p:sp>
      <p:sp>
        <p:nvSpPr>
          <p:cNvPr id="4" name="Date Placeholder 3"/>
          <p:cNvSpPr>
            <a:spLocks noGrp="1"/>
          </p:cNvSpPr>
          <p:nvPr>
            <p:ph type="dt" sz="half" idx="10"/>
          </p:nvPr>
        </p:nvSpPr>
        <p:spPr/>
        <p:txBody>
          <a:bodyPr/>
          <a:lstStyle/>
          <a:p>
            <a:fld id="{4BC4A383-8DB6-4DC1-A592-E142DFEBCAAE}" type="datetime1">
              <a:rPr lang="en-US" smtClean="0"/>
              <a:t>8/7/2020</a:t>
            </a:fld>
            <a:endParaRPr lang="en-US"/>
          </a:p>
        </p:txBody>
      </p:sp>
      <p:sp>
        <p:nvSpPr>
          <p:cNvPr id="5" name="Footer Placeholder 4"/>
          <p:cNvSpPr>
            <a:spLocks noGrp="1"/>
          </p:cNvSpPr>
          <p:nvPr>
            <p:ph type="ftr" sz="quarter" idx="11"/>
          </p:nvPr>
        </p:nvSpPr>
        <p:spPr/>
        <p:txBody>
          <a:bodyPr/>
          <a:lstStyle/>
          <a:p>
            <a:r>
              <a:rPr lang="en-US" smtClean="0"/>
              <a:t>V.N.KINYAE</a:t>
            </a:r>
            <a:endParaRPr lang="en-US"/>
          </a:p>
        </p:txBody>
      </p:sp>
      <p:sp>
        <p:nvSpPr>
          <p:cNvPr id="6" name="Slide Number Placeholder 5"/>
          <p:cNvSpPr>
            <a:spLocks noGrp="1"/>
          </p:cNvSpPr>
          <p:nvPr>
            <p:ph type="sldNum" sz="quarter" idx="12"/>
          </p:nvPr>
        </p:nvSpPr>
        <p:spPr/>
        <p:txBody>
          <a:bodyPr/>
          <a:lstStyle/>
          <a:p>
            <a:fld id="{88B60280-A6A9-4D4A-861C-8CFF7201920B}" type="slidenum">
              <a:rPr lang="en-US" smtClean="0"/>
              <a:t>2</a:t>
            </a:fld>
            <a:endParaRPr lang="en-US"/>
          </a:p>
        </p:txBody>
      </p:sp>
    </p:spTree>
    <p:extLst>
      <p:ext uri="{BB962C8B-B14F-4D97-AF65-F5344CB8AC3E}">
        <p14:creationId xmlns:p14="http://schemas.microsoft.com/office/powerpoint/2010/main" val="62476951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66506"/>
          </a:xfrm>
        </p:spPr>
        <p:txBody>
          <a:bodyPr>
            <a:normAutofit fontScale="90000"/>
          </a:bodyPr>
          <a:lstStyle/>
          <a:p>
            <a:r>
              <a:rPr lang="en-US" b="1" dirty="0">
                <a:latin typeface="Arial" panose="020B0604020202020204" pitchFamily="34" charset="0"/>
                <a:ea typeface="Times New Roman" panose="02020603050405020304" pitchFamily="18" charset="0"/>
              </a:rPr>
              <a:t>pre-operative care will include:</a:t>
            </a:r>
            <a:r>
              <a:rPr lang="en-US" dirty="0">
                <a:latin typeface="Arial" panose="020B0604020202020204" pitchFamily="34" charset="0"/>
                <a:ea typeface="Times New Roman" panose="02020603050405020304" pitchFamily="18" charset="0"/>
              </a:rPr>
              <a:t> </a:t>
            </a:r>
            <a:endParaRPr lang="en-US" dirty="0"/>
          </a:p>
        </p:txBody>
      </p:sp>
      <p:sp>
        <p:nvSpPr>
          <p:cNvPr id="3" name="Content Placeholder 2"/>
          <p:cNvSpPr>
            <a:spLocks noGrp="1"/>
          </p:cNvSpPr>
          <p:nvPr>
            <p:ph idx="1"/>
          </p:nvPr>
        </p:nvSpPr>
        <p:spPr>
          <a:xfrm>
            <a:off x="211015" y="1031632"/>
            <a:ext cx="11980985" cy="5556737"/>
          </a:xfrm>
        </p:spPr>
        <p:txBody>
          <a:bodyPr>
            <a:normAutofit/>
          </a:bodyPr>
          <a:lstStyle/>
          <a:p>
            <a:pPr marL="342900" marR="0" lvl="0" indent="-342900">
              <a:spcBef>
                <a:spcPts val="0"/>
              </a:spcBef>
              <a:spcAft>
                <a:spcPts val="0"/>
              </a:spcAft>
              <a:buSzPts val="1000"/>
              <a:buFont typeface="Symbol" panose="05050102010706020507" pitchFamily="18" charset="2"/>
              <a:buChar char=""/>
              <a:tabLst>
                <a:tab pos="457200" algn="l"/>
              </a:tabLst>
            </a:pPr>
            <a:r>
              <a:rPr lang="en-US" sz="3600" dirty="0" smtClean="0">
                <a:latin typeface="Arial" panose="020B0604020202020204" pitchFamily="34" charset="0"/>
                <a:ea typeface="Times New Roman" panose="02020603050405020304" pitchFamily="18" charset="0"/>
              </a:rPr>
              <a:t>Blood </a:t>
            </a:r>
            <a:r>
              <a:rPr lang="en-US" sz="3600" dirty="0">
                <a:latin typeface="Arial" panose="020B0604020202020204" pitchFamily="34" charset="0"/>
                <a:ea typeface="Times New Roman" panose="02020603050405020304" pitchFamily="18" charset="0"/>
              </a:rPr>
              <a:t>for </a:t>
            </a:r>
            <a:r>
              <a:rPr lang="en-US" sz="3600" dirty="0" err="1">
                <a:latin typeface="Arial" panose="020B0604020202020204" pitchFamily="34" charset="0"/>
                <a:ea typeface="Times New Roman" panose="02020603050405020304" pitchFamily="18" charset="0"/>
              </a:rPr>
              <a:t>haemoglobin</a:t>
            </a:r>
            <a:r>
              <a:rPr lang="en-US" sz="3600" dirty="0">
                <a:latin typeface="Arial" panose="020B0604020202020204" pitchFamily="34" charset="0"/>
                <a:ea typeface="Times New Roman" panose="02020603050405020304" pitchFamily="18" charset="0"/>
              </a:rPr>
              <a:t> level, urea, Intravenous Pyelography (IVP) for ureteric fistula.</a:t>
            </a:r>
            <a:endParaRPr lang="en-US" sz="3600" dirty="0">
              <a:latin typeface="Times New Roman" panose="02020603050405020304" pitchFamily="18" charset="0"/>
              <a:ea typeface="Times New Roman" panose="020206030504050203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3600" dirty="0">
                <a:latin typeface="Arial" panose="020B0604020202020204" pitchFamily="34" charset="0"/>
                <a:ea typeface="Times New Roman" panose="02020603050405020304" pitchFamily="18" charset="0"/>
              </a:rPr>
              <a:t>Examination Under </a:t>
            </a:r>
            <a:r>
              <a:rPr lang="en-US" sz="3600" dirty="0" err="1">
                <a:latin typeface="Arial" panose="020B0604020202020204" pitchFamily="34" charset="0"/>
                <a:ea typeface="Times New Roman" panose="02020603050405020304" pitchFamily="18" charset="0"/>
              </a:rPr>
              <a:t>Anaesthesia</a:t>
            </a:r>
            <a:r>
              <a:rPr lang="en-US" sz="3600" dirty="0">
                <a:latin typeface="Arial" panose="020B0604020202020204" pitchFamily="34" charset="0"/>
                <a:ea typeface="Times New Roman" panose="02020603050405020304" pitchFamily="18" charset="0"/>
              </a:rPr>
              <a:t> (EUA) to detect the type of fistulae.</a:t>
            </a:r>
            <a:endParaRPr lang="en-US" sz="3600" dirty="0">
              <a:latin typeface="Times New Roman" panose="02020603050405020304" pitchFamily="18" charset="0"/>
              <a:ea typeface="Times New Roman" panose="020206030504050203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3600" dirty="0">
                <a:latin typeface="Arial" panose="020B0604020202020204" pitchFamily="34" charset="0"/>
                <a:ea typeface="Times New Roman" panose="02020603050405020304" pitchFamily="18" charset="0"/>
              </a:rPr>
              <a:t>Dye test (methylene blue) into the bladder to detect site of fistulae.</a:t>
            </a:r>
            <a:endParaRPr lang="en-US" sz="3600" dirty="0">
              <a:latin typeface="Times New Roman" panose="02020603050405020304" pitchFamily="18" charset="0"/>
              <a:ea typeface="Times New Roman" panose="020206030504050203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3600" dirty="0">
                <a:latin typeface="Arial" panose="020B0604020202020204" pitchFamily="34" charset="0"/>
                <a:ea typeface="Times New Roman" panose="02020603050405020304" pitchFamily="18" charset="0"/>
              </a:rPr>
              <a:t>Nursing care, including proper nutrition to ensure fitness for the operation.</a:t>
            </a:r>
            <a:endParaRPr lang="en-US" sz="3600" dirty="0">
              <a:latin typeface="Times New Roman" panose="02020603050405020304" pitchFamily="18" charset="0"/>
              <a:ea typeface="Times New Roman" panose="020206030504050203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3600" dirty="0">
                <a:latin typeface="Arial" panose="020B0604020202020204" pitchFamily="34" charset="0"/>
                <a:ea typeface="Times New Roman" panose="02020603050405020304" pitchFamily="18" charset="0"/>
              </a:rPr>
              <a:t>The woman will need a lot of encouragement and support since it can be a very distressing time.</a:t>
            </a:r>
            <a:endParaRPr lang="en-US" sz="3600" dirty="0">
              <a:latin typeface="Times New Roman" panose="02020603050405020304" pitchFamily="18" charset="0"/>
              <a:ea typeface="Times New Roman" panose="02020603050405020304" pitchFamily="18" charset="0"/>
            </a:endParaRPr>
          </a:p>
        </p:txBody>
      </p:sp>
      <p:sp>
        <p:nvSpPr>
          <p:cNvPr id="4" name="Date Placeholder 3"/>
          <p:cNvSpPr>
            <a:spLocks noGrp="1"/>
          </p:cNvSpPr>
          <p:nvPr>
            <p:ph type="dt" sz="half" idx="10"/>
          </p:nvPr>
        </p:nvSpPr>
        <p:spPr/>
        <p:txBody>
          <a:bodyPr/>
          <a:lstStyle/>
          <a:p>
            <a:fld id="{E8D80E49-780D-4EA3-9343-DFEC42048CA7}" type="datetime1">
              <a:rPr lang="en-US" smtClean="0"/>
              <a:t>8/7/2020</a:t>
            </a:fld>
            <a:endParaRPr lang="en-US"/>
          </a:p>
        </p:txBody>
      </p:sp>
      <p:sp>
        <p:nvSpPr>
          <p:cNvPr id="5" name="Footer Placeholder 4"/>
          <p:cNvSpPr>
            <a:spLocks noGrp="1"/>
          </p:cNvSpPr>
          <p:nvPr>
            <p:ph type="ftr" sz="quarter" idx="11"/>
          </p:nvPr>
        </p:nvSpPr>
        <p:spPr/>
        <p:txBody>
          <a:bodyPr/>
          <a:lstStyle/>
          <a:p>
            <a:r>
              <a:rPr lang="en-US" smtClean="0"/>
              <a:t>V.N.KINYAE</a:t>
            </a:r>
            <a:endParaRPr lang="en-US"/>
          </a:p>
        </p:txBody>
      </p:sp>
      <p:sp>
        <p:nvSpPr>
          <p:cNvPr id="6" name="Slide Number Placeholder 5"/>
          <p:cNvSpPr>
            <a:spLocks noGrp="1"/>
          </p:cNvSpPr>
          <p:nvPr>
            <p:ph type="sldNum" sz="quarter" idx="12"/>
          </p:nvPr>
        </p:nvSpPr>
        <p:spPr/>
        <p:txBody>
          <a:bodyPr/>
          <a:lstStyle/>
          <a:p>
            <a:fld id="{88B60280-A6A9-4D4A-861C-8CFF7201920B}" type="slidenum">
              <a:rPr lang="en-US" smtClean="0"/>
              <a:t>20</a:t>
            </a:fld>
            <a:endParaRPr lang="en-US"/>
          </a:p>
        </p:txBody>
      </p:sp>
    </p:spTree>
    <p:extLst>
      <p:ext uri="{BB962C8B-B14F-4D97-AF65-F5344CB8AC3E}">
        <p14:creationId xmlns:p14="http://schemas.microsoft.com/office/powerpoint/2010/main" val="205467633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615" y="60326"/>
            <a:ext cx="10515600" cy="924413"/>
          </a:xfrm>
        </p:spPr>
        <p:txBody>
          <a:bodyPr/>
          <a:lstStyle/>
          <a:p>
            <a:r>
              <a:rPr lang="en-US" b="1" dirty="0" smtClean="0">
                <a:latin typeface="Verdana" panose="020B0604030504040204" pitchFamily="34" charset="0"/>
                <a:ea typeface="Verdana" panose="020B0604030504040204" pitchFamily="34" charset="0"/>
                <a:cs typeface="Verdana" panose="020B0604030504040204" pitchFamily="34" charset="0"/>
              </a:rPr>
              <a:t>Post</a:t>
            </a:r>
            <a:r>
              <a:rPr lang="en-US" b="1" dirty="0" smtClean="0"/>
              <a:t> </a:t>
            </a:r>
            <a:r>
              <a:rPr lang="en-US" b="1" dirty="0" smtClean="0">
                <a:latin typeface="Verdana" panose="020B0604030504040204" pitchFamily="34" charset="0"/>
                <a:ea typeface="Verdana" panose="020B0604030504040204" pitchFamily="34" charset="0"/>
                <a:cs typeface="Verdana" panose="020B0604030504040204" pitchFamily="34" charset="0"/>
              </a:rPr>
              <a:t>operative</a:t>
            </a:r>
            <a:r>
              <a:rPr lang="en-US" b="1" dirty="0" smtClean="0"/>
              <a:t> </a:t>
            </a:r>
            <a:endParaRPr lang="en-US" b="1" dirty="0"/>
          </a:p>
        </p:txBody>
      </p:sp>
      <p:sp>
        <p:nvSpPr>
          <p:cNvPr id="3" name="Content Placeholder 2"/>
          <p:cNvSpPr>
            <a:spLocks noGrp="1"/>
          </p:cNvSpPr>
          <p:nvPr>
            <p:ph idx="1"/>
          </p:nvPr>
        </p:nvSpPr>
        <p:spPr>
          <a:xfrm>
            <a:off x="0" y="846161"/>
            <a:ext cx="12192000" cy="6011839"/>
          </a:xfrm>
        </p:spPr>
        <p:txBody>
          <a:bodyPr>
            <a:normAutofit/>
          </a:bodyPr>
          <a:lstStyle/>
          <a:p>
            <a:pPr marL="342900" marR="0" lvl="0" indent="-342900">
              <a:spcBef>
                <a:spcPts val="0"/>
              </a:spcBef>
              <a:spcAft>
                <a:spcPts val="0"/>
              </a:spcAft>
              <a:buSzPts val="1000"/>
              <a:buFont typeface="Symbol" panose="05050102010706020507" pitchFamily="18" charset="2"/>
              <a:buChar char=""/>
              <a:tabLst>
                <a:tab pos="457200" algn="l"/>
              </a:tabLst>
            </a:pPr>
            <a:r>
              <a:rPr lang="en-US" sz="4000" dirty="0">
                <a:latin typeface="Arial" panose="020B0604020202020204" pitchFamily="34" charset="0"/>
                <a:ea typeface="Times New Roman" panose="02020603050405020304" pitchFamily="18" charset="0"/>
              </a:rPr>
              <a:t>Great care should be taken to secure constant drainage of the bladder to enable the repair to heal well. </a:t>
            </a:r>
            <a:endParaRPr lang="en-US" sz="4000" dirty="0" smtClean="0">
              <a:latin typeface="Arial" panose="020B0604020202020204" pitchFamily="34" charset="0"/>
              <a:ea typeface="Times New Roman" panose="020206030504050203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4000" dirty="0" smtClean="0">
                <a:latin typeface="Arial" panose="020B0604020202020204" pitchFamily="34" charset="0"/>
                <a:ea typeface="Times New Roman" panose="02020603050405020304" pitchFamily="18" charset="0"/>
              </a:rPr>
              <a:t>The </a:t>
            </a:r>
            <a:r>
              <a:rPr lang="en-US" sz="4000" dirty="0">
                <a:latin typeface="Arial" panose="020B0604020202020204" pitchFamily="34" charset="0"/>
                <a:ea typeface="Times New Roman" panose="02020603050405020304" pitchFamily="18" charset="0"/>
              </a:rPr>
              <a:t>catheter should remain in situ for 10 </a:t>
            </a:r>
            <a:r>
              <a:rPr lang="en-US" sz="4000" dirty="0" smtClean="0">
                <a:latin typeface="Arial" panose="020B0604020202020204" pitchFamily="34" charset="0"/>
                <a:ea typeface="Times New Roman" panose="02020603050405020304" pitchFamily="18" charset="0"/>
              </a:rPr>
              <a:t>-14 </a:t>
            </a:r>
            <a:r>
              <a:rPr lang="en-US" sz="4000" dirty="0">
                <a:latin typeface="Arial" panose="020B0604020202020204" pitchFamily="34" charset="0"/>
                <a:ea typeface="Times New Roman" panose="02020603050405020304" pitchFamily="18" charset="0"/>
              </a:rPr>
              <a:t>days.</a:t>
            </a:r>
            <a:endParaRPr lang="en-US" sz="4000" dirty="0">
              <a:latin typeface="Times New Roman" panose="02020603050405020304" pitchFamily="18" charset="0"/>
              <a:ea typeface="Times New Roman" panose="020206030504050203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4000" dirty="0">
                <a:latin typeface="Arial" panose="020B0604020202020204" pitchFamily="34" charset="0"/>
                <a:ea typeface="Times New Roman" panose="02020603050405020304" pitchFamily="18" charset="0"/>
              </a:rPr>
              <a:t>Relieve discomfort, give analgesics.</a:t>
            </a:r>
            <a:endParaRPr lang="en-US" sz="4000" dirty="0">
              <a:latin typeface="Times New Roman" panose="02020603050405020304" pitchFamily="18" charset="0"/>
              <a:ea typeface="Times New Roman" panose="020206030504050203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4000" dirty="0">
                <a:latin typeface="Arial" panose="020B0604020202020204" pitchFamily="34" charset="0"/>
                <a:ea typeface="Times New Roman" panose="02020603050405020304" pitchFamily="18" charset="0"/>
              </a:rPr>
              <a:t>Prevent infection by giving </a:t>
            </a:r>
            <a:r>
              <a:rPr lang="en-US" sz="4000" dirty="0" smtClean="0">
                <a:latin typeface="Arial" panose="020B0604020202020204" pitchFamily="34" charset="0"/>
                <a:ea typeface="Times New Roman" panose="02020603050405020304" pitchFamily="18" charset="0"/>
              </a:rPr>
              <a:t>prescribed </a:t>
            </a:r>
            <a:r>
              <a:rPr lang="en-US" sz="4000" dirty="0">
                <a:latin typeface="Arial" panose="020B0604020202020204" pitchFamily="34" charset="0"/>
                <a:ea typeface="Times New Roman" panose="02020603050405020304" pitchFamily="18" charset="0"/>
              </a:rPr>
              <a:t>antibiotics.</a:t>
            </a:r>
            <a:endParaRPr lang="en-US" sz="4000" dirty="0">
              <a:latin typeface="Times New Roman" panose="02020603050405020304" pitchFamily="18" charset="0"/>
              <a:ea typeface="Times New Roman" panose="020206030504050203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4000" dirty="0">
                <a:latin typeface="Arial" panose="020B0604020202020204" pitchFamily="34" charset="0"/>
                <a:ea typeface="Times New Roman" panose="02020603050405020304" pitchFamily="18" charset="0"/>
              </a:rPr>
              <a:t>Ensure proper nutrition with increased intake of vitamin C and proteins but </a:t>
            </a:r>
            <a:r>
              <a:rPr lang="en-US" sz="4000" dirty="0" smtClean="0">
                <a:latin typeface="Arial" panose="020B0604020202020204" pitchFamily="34" charset="0"/>
                <a:ea typeface="Times New Roman" panose="02020603050405020304" pitchFamily="18" charset="0"/>
              </a:rPr>
              <a:t> low </a:t>
            </a:r>
            <a:r>
              <a:rPr lang="en-US" sz="4000" dirty="0">
                <a:latin typeface="Arial" panose="020B0604020202020204" pitchFamily="34" charset="0"/>
                <a:ea typeface="Times New Roman" panose="02020603050405020304" pitchFamily="18" charset="0"/>
              </a:rPr>
              <a:t>residue.</a:t>
            </a:r>
            <a:endParaRPr lang="en-US" sz="4000" dirty="0">
              <a:latin typeface="Times New Roman" panose="02020603050405020304" pitchFamily="18" charset="0"/>
              <a:ea typeface="Times New Roman" panose="020206030504050203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4000" dirty="0">
                <a:latin typeface="Arial" panose="020B0604020202020204" pitchFamily="34" charset="0"/>
                <a:ea typeface="Times New Roman" panose="02020603050405020304" pitchFamily="18" charset="0"/>
              </a:rPr>
              <a:t>Ensure maintenance of local cleanliness through douching, enema and warm </a:t>
            </a:r>
            <a:r>
              <a:rPr lang="en-US" sz="4000" dirty="0" smtClean="0">
                <a:latin typeface="Arial" panose="020B0604020202020204" pitchFamily="34" charset="0"/>
                <a:ea typeface="Times New Roman" panose="02020603050405020304" pitchFamily="18" charset="0"/>
              </a:rPr>
              <a:t>perineal </a:t>
            </a:r>
            <a:r>
              <a:rPr lang="en-US" sz="4000" dirty="0">
                <a:latin typeface="Arial" panose="020B0604020202020204" pitchFamily="34" charset="0"/>
                <a:ea typeface="Times New Roman" panose="02020603050405020304" pitchFamily="18" charset="0"/>
              </a:rPr>
              <a:t>irrigation.</a:t>
            </a:r>
            <a:endParaRPr lang="en-US" sz="4000" dirty="0">
              <a:latin typeface="Times New Roman" panose="02020603050405020304" pitchFamily="18" charset="0"/>
              <a:ea typeface="Times New Roman" panose="02020603050405020304" pitchFamily="18" charset="0"/>
            </a:endParaRPr>
          </a:p>
          <a:p>
            <a:pPr marL="0" indent="0">
              <a:buNone/>
            </a:pPr>
            <a:endParaRPr lang="en-US" sz="4000" dirty="0"/>
          </a:p>
        </p:txBody>
      </p:sp>
      <p:sp>
        <p:nvSpPr>
          <p:cNvPr id="4" name="Date Placeholder 3"/>
          <p:cNvSpPr>
            <a:spLocks noGrp="1"/>
          </p:cNvSpPr>
          <p:nvPr>
            <p:ph type="dt" sz="half" idx="10"/>
          </p:nvPr>
        </p:nvSpPr>
        <p:spPr/>
        <p:txBody>
          <a:bodyPr/>
          <a:lstStyle/>
          <a:p>
            <a:fld id="{E0CC924F-93A4-4FB8-8046-67222414029C}" type="datetime1">
              <a:rPr lang="en-US" smtClean="0"/>
              <a:t>8/7/2020</a:t>
            </a:fld>
            <a:endParaRPr lang="en-US"/>
          </a:p>
        </p:txBody>
      </p:sp>
      <p:sp>
        <p:nvSpPr>
          <p:cNvPr id="5" name="Footer Placeholder 4"/>
          <p:cNvSpPr>
            <a:spLocks noGrp="1"/>
          </p:cNvSpPr>
          <p:nvPr>
            <p:ph type="ftr" sz="quarter" idx="11"/>
          </p:nvPr>
        </p:nvSpPr>
        <p:spPr/>
        <p:txBody>
          <a:bodyPr/>
          <a:lstStyle/>
          <a:p>
            <a:r>
              <a:rPr lang="en-US" smtClean="0"/>
              <a:t>V.N.KINYAE</a:t>
            </a:r>
            <a:endParaRPr lang="en-US"/>
          </a:p>
        </p:txBody>
      </p:sp>
      <p:sp>
        <p:nvSpPr>
          <p:cNvPr id="6" name="Slide Number Placeholder 5"/>
          <p:cNvSpPr>
            <a:spLocks noGrp="1"/>
          </p:cNvSpPr>
          <p:nvPr>
            <p:ph type="sldNum" sz="quarter" idx="12"/>
          </p:nvPr>
        </p:nvSpPr>
        <p:spPr/>
        <p:txBody>
          <a:bodyPr/>
          <a:lstStyle/>
          <a:p>
            <a:fld id="{88B60280-A6A9-4D4A-861C-8CFF7201920B}" type="slidenum">
              <a:rPr lang="en-US" smtClean="0"/>
              <a:t>21</a:t>
            </a:fld>
            <a:endParaRPr lang="en-US"/>
          </a:p>
        </p:txBody>
      </p:sp>
    </p:spTree>
    <p:extLst>
      <p:ext uri="{BB962C8B-B14F-4D97-AF65-F5344CB8AC3E}">
        <p14:creationId xmlns:p14="http://schemas.microsoft.com/office/powerpoint/2010/main" val="257416969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8585" y="304800"/>
            <a:ext cx="11488615" cy="6213231"/>
          </a:xfrm>
        </p:spPr>
        <p:txBody>
          <a:bodyPr>
            <a:normAutofit lnSpcReduction="10000"/>
          </a:bodyPr>
          <a:lstStyle/>
          <a:p>
            <a:pPr marR="0" lvl="0">
              <a:spcBef>
                <a:spcPts val="0"/>
              </a:spcBef>
              <a:spcAft>
                <a:spcPts val="0"/>
              </a:spcAft>
              <a:buSzPts val="1000"/>
              <a:buFont typeface="Wingdings" panose="05000000000000000000" pitchFamily="2" charset="2"/>
              <a:buChar char="q"/>
              <a:tabLst>
                <a:tab pos="457200" algn="l"/>
              </a:tabLst>
            </a:pPr>
            <a:r>
              <a:rPr lang="en-US" sz="4400" dirty="0">
                <a:latin typeface="Arial" panose="020B0604020202020204" pitchFamily="34" charset="0"/>
                <a:ea typeface="Times New Roman" panose="02020603050405020304" pitchFamily="18" charset="0"/>
              </a:rPr>
              <a:t>RVF is repaired after a course of antibiotics to reduce bowel infection.</a:t>
            </a:r>
            <a:endParaRPr lang="en-US" sz="4400" dirty="0">
              <a:latin typeface="Times New Roman" panose="02020603050405020304" pitchFamily="18" charset="0"/>
              <a:ea typeface="Times New Roman" panose="02020603050405020304" pitchFamily="18" charset="0"/>
            </a:endParaRPr>
          </a:p>
          <a:p>
            <a:pPr marR="0" lvl="0">
              <a:spcBef>
                <a:spcPts val="0"/>
              </a:spcBef>
              <a:spcAft>
                <a:spcPts val="0"/>
              </a:spcAft>
              <a:buSzPts val="1000"/>
              <a:buFont typeface="Wingdings" panose="05000000000000000000" pitchFamily="2" charset="2"/>
              <a:buChar char="q"/>
              <a:tabLst>
                <a:tab pos="457200" algn="l"/>
              </a:tabLst>
            </a:pPr>
            <a:r>
              <a:rPr lang="en-US" sz="4400" dirty="0">
                <a:latin typeface="Arial" panose="020B0604020202020204" pitchFamily="34" charset="0"/>
                <a:ea typeface="Times New Roman" panose="02020603050405020304" pitchFamily="18" charset="0"/>
              </a:rPr>
              <a:t>Also </a:t>
            </a:r>
            <a:r>
              <a:rPr lang="en-US" sz="4400" dirty="0" err="1">
                <a:latin typeface="Arial" panose="020B0604020202020204" pitchFamily="34" charset="0"/>
                <a:ea typeface="Times New Roman" panose="02020603050405020304" pitchFamily="18" charset="0"/>
              </a:rPr>
              <a:t>sterilise</a:t>
            </a:r>
            <a:r>
              <a:rPr lang="en-US" sz="4400" dirty="0">
                <a:latin typeface="Arial" panose="020B0604020202020204" pitchFamily="34" charset="0"/>
                <a:ea typeface="Times New Roman" panose="02020603050405020304" pitchFamily="18" charset="0"/>
              </a:rPr>
              <a:t> the gut with tabs </a:t>
            </a:r>
            <a:r>
              <a:rPr lang="en-US" sz="4400" dirty="0" err="1">
                <a:latin typeface="Arial" panose="020B0604020202020204" pitchFamily="34" charset="0"/>
                <a:ea typeface="Times New Roman" panose="02020603050405020304" pitchFamily="18" charset="0"/>
              </a:rPr>
              <a:t>cabbracol</a:t>
            </a:r>
            <a:r>
              <a:rPr lang="en-US" sz="4400" dirty="0">
                <a:latin typeface="Arial" panose="020B0604020202020204" pitchFamily="34" charset="0"/>
                <a:ea typeface="Times New Roman" panose="02020603050405020304" pitchFamily="18" charset="0"/>
              </a:rPr>
              <a:t> 500gm BD for five days.</a:t>
            </a:r>
            <a:endParaRPr lang="en-US" sz="4400" dirty="0">
              <a:latin typeface="Times New Roman" panose="02020603050405020304" pitchFamily="18" charset="0"/>
              <a:ea typeface="Times New Roman" panose="02020603050405020304" pitchFamily="18" charset="0"/>
            </a:endParaRPr>
          </a:p>
          <a:p>
            <a:pPr marR="0" lvl="0">
              <a:spcBef>
                <a:spcPts val="0"/>
              </a:spcBef>
              <a:spcAft>
                <a:spcPts val="0"/>
              </a:spcAft>
              <a:buSzPts val="1000"/>
              <a:buFont typeface="Wingdings" panose="05000000000000000000" pitchFamily="2" charset="2"/>
              <a:buChar char="q"/>
              <a:tabLst>
                <a:tab pos="457200" algn="l"/>
              </a:tabLst>
            </a:pPr>
            <a:r>
              <a:rPr lang="en-US" sz="4400" dirty="0">
                <a:latin typeface="Arial" panose="020B0604020202020204" pitchFamily="34" charset="0"/>
                <a:ea typeface="Times New Roman" panose="02020603050405020304" pitchFamily="18" charset="0"/>
              </a:rPr>
              <a:t>Give enema on the morning of the operation.</a:t>
            </a:r>
            <a:endParaRPr lang="en-US" sz="4400" dirty="0">
              <a:latin typeface="Times New Roman" panose="02020603050405020304" pitchFamily="18" charset="0"/>
              <a:ea typeface="Times New Roman" panose="02020603050405020304" pitchFamily="18" charset="0"/>
            </a:endParaRPr>
          </a:p>
          <a:p>
            <a:pPr marR="0" lvl="0">
              <a:spcBef>
                <a:spcPts val="0"/>
              </a:spcBef>
              <a:spcAft>
                <a:spcPts val="0"/>
              </a:spcAft>
              <a:buSzPts val="1000"/>
              <a:buFont typeface="Wingdings" panose="05000000000000000000" pitchFamily="2" charset="2"/>
              <a:buChar char="q"/>
              <a:tabLst>
                <a:tab pos="457200" algn="l"/>
              </a:tabLst>
            </a:pPr>
            <a:r>
              <a:rPr lang="en-US" sz="4400" dirty="0">
                <a:latin typeface="Arial" panose="020B0604020202020204" pitchFamily="34" charset="0"/>
                <a:ea typeface="Times New Roman" panose="02020603050405020304" pitchFamily="18" charset="0"/>
              </a:rPr>
              <a:t>After the operation, the patient should be placed on a liquid diet for two weeks.</a:t>
            </a:r>
            <a:endParaRPr lang="en-US" sz="4400" dirty="0">
              <a:latin typeface="Times New Roman" panose="02020603050405020304" pitchFamily="18" charset="0"/>
              <a:ea typeface="Times New Roman" panose="02020603050405020304" pitchFamily="18" charset="0"/>
            </a:endParaRPr>
          </a:p>
          <a:p>
            <a:pPr marR="0" lvl="0">
              <a:spcBef>
                <a:spcPts val="0"/>
              </a:spcBef>
              <a:spcAft>
                <a:spcPts val="0"/>
              </a:spcAft>
              <a:buSzPts val="1000"/>
              <a:buFont typeface="Wingdings" panose="05000000000000000000" pitchFamily="2" charset="2"/>
              <a:buChar char="q"/>
              <a:tabLst>
                <a:tab pos="457200" algn="l"/>
              </a:tabLst>
            </a:pPr>
            <a:r>
              <a:rPr lang="en-US" sz="4400" dirty="0">
                <a:latin typeface="Arial" panose="020B0604020202020204" pitchFamily="34" charset="0"/>
                <a:ea typeface="Times New Roman" panose="02020603050405020304" pitchFamily="18" charset="0"/>
              </a:rPr>
              <a:t>Liquid paraffin 10ml </a:t>
            </a:r>
            <a:r>
              <a:rPr lang="en-US" sz="4400" dirty="0" err="1">
                <a:latin typeface="Arial" panose="020B0604020202020204" pitchFamily="34" charset="0"/>
                <a:ea typeface="Times New Roman" panose="02020603050405020304" pitchFamily="18" charset="0"/>
              </a:rPr>
              <a:t>tds</a:t>
            </a:r>
            <a:r>
              <a:rPr lang="en-US" sz="4400" dirty="0">
                <a:latin typeface="Arial" panose="020B0604020202020204" pitchFamily="34" charset="0"/>
                <a:ea typeface="Times New Roman" panose="02020603050405020304" pitchFamily="18" charset="0"/>
              </a:rPr>
              <a:t> for two weeks, followed by analgesics and broad spectrum antibiotics</a:t>
            </a:r>
            <a:r>
              <a:rPr lang="en-US" sz="4000" dirty="0">
                <a:latin typeface="Arial" panose="020B0604020202020204" pitchFamily="34" charset="0"/>
                <a:ea typeface="Times New Roman" panose="02020603050405020304" pitchFamily="18" charset="0"/>
              </a:rPr>
              <a:t>.</a:t>
            </a:r>
            <a:endParaRPr lang="en-US" sz="4000" dirty="0">
              <a:latin typeface="Times New Roman" panose="02020603050405020304" pitchFamily="18" charset="0"/>
              <a:ea typeface="Times New Roman" panose="02020603050405020304" pitchFamily="18" charset="0"/>
            </a:endParaRPr>
          </a:p>
          <a:p>
            <a:endParaRPr lang="en-US" sz="4000" dirty="0"/>
          </a:p>
        </p:txBody>
      </p:sp>
      <p:sp>
        <p:nvSpPr>
          <p:cNvPr id="2" name="Date Placeholder 1"/>
          <p:cNvSpPr>
            <a:spLocks noGrp="1"/>
          </p:cNvSpPr>
          <p:nvPr>
            <p:ph type="dt" sz="half" idx="10"/>
          </p:nvPr>
        </p:nvSpPr>
        <p:spPr/>
        <p:txBody>
          <a:bodyPr/>
          <a:lstStyle/>
          <a:p>
            <a:fld id="{664FE1EE-FE95-4A0C-837D-78CC80A14D21}" type="datetime1">
              <a:rPr lang="en-US" smtClean="0"/>
              <a:t>8/7/2020</a:t>
            </a:fld>
            <a:endParaRPr lang="en-US"/>
          </a:p>
        </p:txBody>
      </p:sp>
      <p:sp>
        <p:nvSpPr>
          <p:cNvPr id="4" name="Footer Placeholder 3"/>
          <p:cNvSpPr>
            <a:spLocks noGrp="1"/>
          </p:cNvSpPr>
          <p:nvPr>
            <p:ph type="ftr" sz="quarter" idx="11"/>
          </p:nvPr>
        </p:nvSpPr>
        <p:spPr/>
        <p:txBody>
          <a:bodyPr/>
          <a:lstStyle/>
          <a:p>
            <a:r>
              <a:rPr lang="en-US" smtClean="0"/>
              <a:t>V.N.KINYAE</a:t>
            </a:r>
            <a:endParaRPr lang="en-US"/>
          </a:p>
        </p:txBody>
      </p:sp>
      <p:sp>
        <p:nvSpPr>
          <p:cNvPr id="5" name="Slide Number Placeholder 4"/>
          <p:cNvSpPr>
            <a:spLocks noGrp="1"/>
          </p:cNvSpPr>
          <p:nvPr>
            <p:ph type="sldNum" sz="quarter" idx="12"/>
          </p:nvPr>
        </p:nvSpPr>
        <p:spPr/>
        <p:txBody>
          <a:bodyPr/>
          <a:lstStyle/>
          <a:p>
            <a:fld id="{88B60280-A6A9-4D4A-861C-8CFF7201920B}" type="slidenum">
              <a:rPr lang="en-US" smtClean="0"/>
              <a:t>22</a:t>
            </a:fld>
            <a:endParaRPr lang="en-US"/>
          </a:p>
        </p:txBody>
      </p:sp>
    </p:spTree>
    <p:extLst>
      <p:ext uri="{BB962C8B-B14F-4D97-AF65-F5344CB8AC3E}">
        <p14:creationId xmlns:p14="http://schemas.microsoft.com/office/powerpoint/2010/main" val="23878033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Verdana" panose="020B0604030504040204" pitchFamily="34" charset="0"/>
                <a:ea typeface="Verdana" panose="020B0604030504040204" pitchFamily="34" charset="0"/>
                <a:cs typeface="Verdana" panose="020B0604030504040204" pitchFamily="34" charset="0"/>
              </a:rPr>
              <a:t>UVF</a:t>
            </a:r>
            <a:endParaRPr lang="en-US" b="1" dirty="0">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p:txBody>
          <a:bodyPr>
            <a:normAutofit/>
          </a:bodyPr>
          <a:lstStyle/>
          <a:p>
            <a:r>
              <a:rPr lang="en-US" sz="4800" dirty="0" smtClean="0"/>
              <a:t>Read and make own notes </a:t>
            </a:r>
            <a:endParaRPr lang="en-US" sz="4800" dirty="0"/>
          </a:p>
        </p:txBody>
      </p:sp>
      <p:sp>
        <p:nvSpPr>
          <p:cNvPr id="4" name="Date Placeholder 3"/>
          <p:cNvSpPr>
            <a:spLocks noGrp="1"/>
          </p:cNvSpPr>
          <p:nvPr>
            <p:ph type="dt" sz="half" idx="10"/>
          </p:nvPr>
        </p:nvSpPr>
        <p:spPr/>
        <p:txBody>
          <a:bodyPr/>
          <a:lstStyle/>
          <a:p>
            <a:fld id="{A8383983-5AFC-4931-860B-29B37679B2A3}" type="datetime1">
              <a:rPr lang="en-US" smtClean="0"/>
              <a:t>8/7/2020</a:t>
            </a:fld>
            <a:endParaRPr lang="en-US"/>
          </a:p>
        </p:txBody>
      </p:sp>
      <p:sp>
        <p:nvSpPr>
          <p:cNvPr id="5" name="Footer Placeholder 4"/>
          <p:cNvSpPr>
            <a:spLocks noGrp="1"/>
          </p:cNvSpPr>
          <p:nvPr>
            <p:ph type="ftr" sz="quarter" idx="11"/>
          </p:nvPr>
        </p:nvSpPr>
        <p:spPr/>
        <p:txBody>
          <a:bodyPr/>
          <a:lstStyle/>
          <a:p>
            <a:r>
              <a:rPr lang="en-US" smtClean="0"/>
              <a:t>V.N.KINYAE</a:t>
            </a:r>
            <a:endParaRPr lang="en-US"/>
          </a:p>
        </p:txBody>
      </p:sp>
      <p:sp>
        <p:nvSpPr>
          <p:cNvPr id="6" name="Slide Number Placeholder 5"/>
          <p:cNvSpPr>
            <a:spLocks noGrp="1"/>
          </p:cNvSpPr>
          <p:nvPr>
            <p:ph type="sldNum" sz="quarter" idx="12"/>
          </p:nvPr>
        </p:nvSpPr>
        <p:spPr/>
        <p:txBody>
          <a:bodyPr/>
          <a:lstStyle/>
          <a:p>
            <a:fld id="{88B60280-A6A9-4D4A-861C-8CFF7201920B}" type="slidenum">
              <a:rPr lang="en-US" smtClean="0"/>
              <a:t>23</a:t>
            </a:fld>
            <a:endParaRPr lang="en-US"/>
          </a:p>
        </p:txBody>
      </p:sp>
    </p:spTree>
    <p:extLst>
      <p:ext uri="{BB962C8B-B14F-4D97-AF65-F5344CB8AC3E}">
        <p14:creationId xmlns:p14="http://schemas.microsoft.com/office/powerpoint/2010/main" val="322125692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Arial" panose="020B0604020202020204" pitchFamily="34" charset="0"/>
                <a:ea typeface="Times New Roman" panose="02020603050405020304" pitchFamily="18" charset="0"/>
              </a:rPr>
              <a:t>Vulva </a:t>
            </a:r>
            <a:r>
              <a:rPr lang="en-US" b="1" dirty="0">
                <a:latin typeface="Arial" panose="020B0604020202020204" pitchFamily="34" charset="0"/>
                <a:ea typeface="Times New Roman" panose="02020603050405020304" pitchFamily="18" charset="0"/>
              </a:rPr>
              <a:t>Dystrophies and Cysts </a:t>
            </a:r>
            <a:endParaRPr lang="en-US" dirty="0"/>
          </a:p>
        </p:txBody>
      </p:sp>
      <p:sp>
        <p:nvSpPr>
          <p:cNvPr id="3" name="Content Placeholder 2"/>
          <p:cNvSpPr>
            <a:spLocks noGrp="1"/>
          </p:cNvSpPr>
          <p:nvPr>
            <p:ph idx="1"/>
          </p:nvPr>
        </p:nvSpPr>
        <p:spPr/>
        <p:txBody>
          <a:bodyPr>
            <a:normAutofit/>
          </a:bodyPr>
          <a:lstStyle/>
          <a:p>
            <a:r>
              <a:rPr lang="en-US" sz="4000" dirty="0">
                <a:latin typeface="Arial" panose="020B0604020202020204" pitchFamily="34" charset="0"/>
                <a:ea typeface="Times New Roman" panose="02020603050405020304" pitchFamily="18" charset="0"/>
              </a:rPr>
              <a:t>Dystrophy refers to the defective nutrition of an organ or tissue, usually muscle. </a:t>
            </a:r>
            <a:endParaRPr lang="en-US" sz="4000" dirty="0" smtClean="0">
              <a:latin typeface="Arial" panose="020B0604020202020204" pitchFamily="34" charset="0"/>
              <a:ea typeface="Times New Roman" panose="02020603050405020304" pitchFamily="18" charset="0"/>
            </a:endParaRPr>
          </a:p>
          <a:p>
            <a:r>
              <a:rPr lang="en-US" sz="4000" dirty="0" smtClean="0">
                <a:latin typeface="Arial" panose="020B0604020202020204" pitchFamily="34" charset="0"/>
                <a:ea typeface="Times New Roman" panose="02020603050405020304" pitchFamily="18" charset="0"/>
              </a:rPr>
              <a:t>There </a:t>
            </a:r>
            <a:r>
              <a:rPr lang="en-US" sz="4000" dirty="0">
                <a:latin typeface="Arial" panose="020B0604020202020204" pitchFamily="34" charset="0"/>
                <a:ea typeface="Times New Roman" panose="02020603050405020304" pitchFamily="18" charset="0"/>
              </a:rPr>
              <a:t>are various types of </a:t>
            </a:r>
            <a:r>
              <a:rPr lang="en-US" sz="4000" dirty="0" smtClean="0">
                <a:latin typeface="Arial" panose="020B0604020202020204" pitchFamily="34" charset="0"/>
                <a:ea typeface="Times New Roman" panose="02020603050405020304" pitchFamily="18" charset="0"/>
              </a:rPr>
              <a:t>dystrophies</a:t>
            </a:r>
            <a:endParaRPr lang="en-US" sz="4000" dirty="0"/>
          </a:p>
        </p:txBody>
      </p:sp>
      <p:sp>
        <p:nvSpPr>
          <p:cNvPr id="4" name="Date Placeholder 3"/>
          <p:cNvSpPr>
            <a:spLocks noGrp="1"/>
          </p:cNvSpPr>
          <p:nvPr>
            <p:ph type="dt" sz="half" idx="10"/>
          </p:nvPr>
        </p:nvSpPr>
        <p:spPr/>
        <p:txBody>
          <a:bodyPr/>
          <a:lstStyle/>
          <a:p>
            <a:fld id="{FCA2A778-3238-4CE1-8167-1D456A7ED996}" type="datetime1">
              <a:rPr lang="en-US" smtClean="0"/>
              <a:t>8/7/2020</a:t>
            </a:fld>
            <a:endParaRPr lang="en-US"/>
          </a:p>
        </p:txBody>
      </p:sp>
      <p:sp>
        <p:nvSpPr>
          <p:cNvPr id="5" name="Footer Placeholder 4"/>
          <p:cNvSpPr>
            <a:spLocks noGrp="1"/>
          </p:cNvSpPr>
          <p:nvPr>
            <p:ph type="ftr" sz="quarter" idx="11"/>
          </p:nvPr>
        </p:nvSpPr>
        <p:spPr/>
        <p:txBody>
          <a:bodyPr/>
          <a:lstStyle/>
          <a:p>
            <a:r>
              <a:rPr lang="en-US" smtClean="0"/>
              <a:t>V.N.KINYAE</a:t>
            </a:r>
            <a:endParaRPr lang="en-US"/>
          </a:p>
        </p:txBody>
      </p:sp>
      <p:sp>
        <p:nvSpPr>
          <p:cNvPr id="6" name="Slide Number Placeholder 5"/>
          <p:cNvSpPr>
            <a:spLocks noGrp="1"/>
          </p:cNvSpPr>
          <p:nvPr>
            <p:ph type="sldNum" sz="quarter" idx="12"/>
          </p:nvPr>
        </p:nvSpPr>
        <p:spPr/>
        <p:txBody>
          <a:bodyPr/>
          <a:lstStyle/>
          <a:p>
            <a:fld id="{88B60280-A6A9-4D4A-861C-8CFF7201920B}" type="slidenum">
              <a:rPr lang="en-US" smtClean="0"/>
              <a:t>24</a:t>
            </a:fld>
            <a:endParaRPr lang="en-US"/>
          </a:p>
        </p:txBody>
      </p:sp>
    </p:spTree>
    <p:extLst>
      <p:ext uri="{BB962C8B-B14F-4D97-AF65-F5344CB8AC3E}">
        <p14:creationId xmlns:p14="http://schemas.microsoft.com/office/powerpoint/2010/main" val="366768875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7569" y="234462"/>
            <a:ext cx="11723077" cy="6377353"/>
          </a:xfrm>
        </p:spPr>
        <p:txBody>
          <a:bodyPr>
            <a:normAutofit/>
          </a:bodyPr>
          <a:lstStyle/>
          <a:p>
            <a:pPr marL="0" marR="0">
              <a:spcBef>
                <a:spcPts val="0"/>
              </a:spcBef>
              <a:spcAft>
                <a:spcPts val="0"/>
              </a:spcAft>
            </a:pPr>
            <a:r>
              <a:rPr lang="en-US" sz="3600" b="1" dirty="0">
                <a:latin typeface="Arial" panose="020B0604020202020204" pitchFamily="34" charset="0"/>
                <a:ea typeface="Times New Roman" panose="02020603050405020304" pitchFamily="18" charset="0"/>
              </a:rPr>
              <a:t>Atrophic Lesions</a:t>
            </a:r>
            <a:endParaRPr lang="en-US" sz="3600" dirty="0">
              <a:latin typeface="Times New Roman" panose="02020603050405020304" pitchFamily="18" charset="0"/>
              <a:ea typeface="Times New Roman" panose="02020603050405020304" pitchFamily="18" charset="0"/>
            </a:endParaRPr>
          </a:p>
          <a:p>
            <a:pPr marL="0" marR="0">
              <a:spcBef>
                <a:spcPts val="0"/>
              </a:spcBef>
              <a:spcAft>
                <a:spcPts val="0"/>
              </a:spcAft>
            </a:pPr>
            <a:r>
              <a:rPr lang="en-US" sz="3600" dirty="0">
                <a:latin typeface="Arial" panose="020B0604020202020204" pitchFamily="34" charset="0"/>
                <a:ea typeface="Times New Roman" panose="02020603050405020304" pitchFamily="18" charset="0"/>
              </a:rPr>
              <a:t>This is due to ageing when there is a decrease in endogenous </a:t>
            </a:r>
            <a:r>
              <a:rPr lang="en-US" sz="3600" dirty="0" err="1">
                <a:latin typeface="Arial" panose="020B0604020202020204" pitchFamily="34" charset="0"/>
                <a:ea typeface="Times New Roman" panose="02020603050405020304" pitchFamily="18" charset="0"/>
              </a:rPr>
              <a:t>oestrogen</a:t>
            </a:r>
            <a:r>
              <a:rPr lang="en-US" sz="3600" dirty="0">
                <a:latin typeface="Arial" panose="020B0604020202020204" pitchFamily="34" charset="0"/>
                <a:ea typeface="Times New Roman" panose="02020603050405020304" pitchFamily="18" charset="0"/>
              </a:rPr>
              <a:t>. </a:t>
            </a:r>
            <a:endParaRPr lang="en-US" sz="3600" dirty="0" smtClean="0">
              <a:latin typeface="Arial" panose="020B0604020202020204" pitchFamily="34" charset="0"/>
              <a:ea typeface="Times New Roman" panose="02020603050405020304" pitchFamily="18" charset="0"/>
            </a:endParaRPr>
          </a:p>
          <a:p>
            <a:pPr marL="0" marR="0">
              <a:spcBef>
                <a:spcPts val="0"/>
              </a:spcBef>
              <a:spcAft>
                <a:spcPts val="0"/>
              </a:spcAft>
            </a:pPr>
            <a:r>
              <a:rPr lang="en-US" sz="3600" dirty="0" smtClean="0">
                <a:latin typeface="Arial" panose="020B0604020202020204" pitchFamily="34" charset="0"/>
                <a:ea typeface="Times New Roman" panose="02020603050405020304" pitchFamily="18" charset="0"/>
              </a:rPr>
              <a:t>Atrophic </a:t>
            </a:r>
            <a:r>
              <a:rPr lang="en-US" sz="3600" dirty="0">
                <a:latin typeface="Arial" panose="020B0604020202020204" pitchFamily="34" charset="0"/>
                <a:ea typeface="Times New Roman" panose="02020603050405020304" pitchFamily="18" charset="0"/>
              </a:rPr>
              <a:t>changes in the vulva skin and sub-dermal tissues usually occur after some years. </a:t>
            </a:r>
            <a:endParaRPr lang="en-US" sz="3600" dirty="0">
              <a:latin typeface="Times New Roman" panose="02020603050405020304" pitchFamily="18" charset="0"/>
              <a:ea typeface="Times New Roman" panose="02020603050405020304" pitchFamily="18" charset="0"/>
            </a:endParaRPr>
          </a:p>
          <a:p>
            <a:pPr marL="0" marR="0">
              <a:spcBef>
                <a:spcPts val="0"/>
              </a:spcBef>
              <a:spcAft>
                <a:spcPts val="0"/>
              </a:spcAft>
            </a:pPr>
            <a:r>
              <a:rPr lang="en-US" sz="3600" b="1" dirty="0">
                <a:latin typeface="Arial" panose="020B0604020202020204" pitchFamily="34" charset="0"/>
                <a:ea typeface="Times New Roman" panose="02020603050405020304" pitchFamily="18" charset="0"/>
              </a:rPr>
              <a:t>Lichen sclerosis </a:t>
            </a:r>
            <a:r>
              <a:rPr lang="en-US" sz="3600" dirty="0">
                <a:latin typeface="Arial" panose="020B0604020202020204" pitchFamily="34" charset="0"/>
                <a:ea typeface="Times New Roman" panose="02020603050405020304" pitchFamily="18" charset="0"/>
              </a:rPr>
              <a:t>is a systemic dermatological condition and the most common cause of atrophic dystrophy. There will be contractures of the vaginal </a:t>
            </a:r>
            <a:r>
              <a:rPr lang="en-US" sz="3600" dirty="0" err="1">
                <a:latin typeface="Arial" panose="020B0604020202020204" pitchFamily="34" charset="0"/>
                <a:ea typeface="Times New Roman" panose="02020603050405020304" pitchFamily="18" charset="0"/>
              </a:rPr>
              <a:t>introitus</a:t>
            </a:r>
            <a:r>
              <a:rPr lang="en-US" sz="3600" dirty="0">
                <a:latin typeface="Arial" panose="020B0604020202020204" pitchFamily="34" charset="0"/>
                <a:ea typeface="Times New Roman" panose="02020603050405020304" pitchFamily="18" charset="0"/>
              </a:rPr>
              <a:t> and the skin becomes thin, fragile and easily </a:t>
            </a:r>
            <a:r>
              <a:rPr lang="en-US" sz="3600" dirty="0" err="1">
                <a:latin typeface="Arial" panose="020B0604020202020204" pitchFamily="34" charset="0"/>
                <a:ea typeface="Times New Roman" panose="02020603050405020304" pitchFamily="18" charset="0"/>
              </a:rPr>
              <a:t>traumatised</a:t>
            </a:r>
            <a:r>
              <a:rPr lang="en-US" sz="3600" dirty="0">
                <a:latin typeface="Arial" panose="020B0604020202020204" pitchFamily="34" charset="0"/>
                <a:ea typeface="Times New Roman" panose="02020603050405020304" pitchFamily="18" charset="0"/>
              </a:rPr>
              <a:t>. </a:t>
            </a:r>
            <a:endParaRPr lang="en-US" sz="3600" dirty="0" smtClean="0">
              <a:latin typeface="Arial" panose="020B0604020202020204" pitchFamily="34" charset="0"/>
              <a:ea typeface="Times New Roman" panose="02020603050405020304" pitchFamily="18" charset="0"/>
            </a:endParaRPr>
          </a:p>
          <a:p>
            <a:pPr marL="0" marR="0">
              <a:spcBef>
                <a:spcPts val="0"/>
              </a:spcBef>
              <a:spcAft>
                <a:spcPts val="0"/>
              </a:spcAft>
            </a:pPr>
            <a:r>
              <a:rPr lang="en-US" sz="3600" dirty="0" smtClean="0">
                <a:latin typeface="Arial" panose="020B0604020202020204" pitchFamily="34" charset="0"/>
                <a:ea typeface="Times New Roman" panose="02020603050405020304" pitchFamily="18" charset="0"/>
              </a:rPr>
              <a:t>Its </a:t>
            </a:r>
            <a:r>
              <a:rPr lang="en-US" sz="3600" dirty="0">
                <a:latin typeface="Arial" panose="020B0604020202020204" pitchFamily="34" charset="0"/>
                <a:ea typeface="Times New Roman" panose="02020603050405020304" pitchFamily="18" charset="0"/>
              </a:rPr>
              <a:t>chief symptoms include: </a:t>
            </a:r>
            <a:r>
              <a:rPr lang="en-US" sz="3600" dirty="0" smtClean="0">
                <a:latin typeface="Arial" panose="020B0604020202020204" pitchFamily="34" charset="0"/>
                <a:ea typeface="Times New Roman" panose="02020603050405020304" pitchFamily="18" charset="0"/>
              </a:rPr>
              <a:t>, Dysuria, </a:t>
            </a:r>
            <a:r>
              <a:rPr lang="en-US" sz="3600" dirty="0" err="1" smtClean="0">
                <a:latin typeface="Arial" panose="020B0604020202020204" pitchFamily="34" charset="0"/>
                <a:ea typeface="Times New Roman" panose="02020603050405020304" pitchFamily="18" charset="0"/>
              </a:rPr>
              <a:t>Pruritis</a:t>
            </a:r>
            <a:r>
              <a:rPr lang="en-US" sz="3600" dirty="0" smtClean="0">
                <a:latin typeface="Arial" panose="020B0604020202020204" pitchFamily="34" charset="0"/>
                <a:ea typeface="Times New Roman" panose="02020603050405020304" pitchFamily="18" charset="0"/>
              </a:rPr>
              <a:t>, Dyspareunia</a:t>
            </a:r>
            <a:endParaRPr lang="en-US" sz="3600" dirty="0">
              <a:latin typeface="Times New Roman" panose="02020603050405020304" pitchFamily="18" charset="0"/>
              <a:ea typeface="Times New Roman" panose="02020603050405020304" pitchFamily="18" charset="0"/>
            </a:endParaRPr>
          </a:p>
          <a:p>
            <a:endParaRPr lang="en-US" sz="3600" dirty="0"/>
          </a:p>
        </p:txBody>
      </p:sp>
      <p:sp>
        <p:nvSpPr>
          <p:cNvPr id="2" name="Date Placeholder 1"/>
          <p:cNvSpPr>
            <a:spLocks noGrp="1"/>
          </p:cNvSpPr>
          <p:nvPr>
            <p:ph type="dt" sz="half" idx="10"/>
          </p:nvPr>
        </p:nvSpPr>
        <p:spPr/>
        <p:txBody>
          <a:bodyPr/>
          <a:lstStyle/>
          <a:p>
            <a:fld id="{526300A7-FB4B-49A4-ACED-CBABF46AC0D2}" type="datetime1">
              <a:rPr lang="en-US" smtClean="0"/>
              <a:t>8/7/2020</a:t>
            </a:fld>
            <a:endParaRPr lang="en-US"/>
          </a:p>
        </p:txBody>
      </p:sp>
      <p:sp>
        <p:nvSpPr>
          <p:cNvPr id="4" name="Footer Placeholder 3"/>
          <p:cNvSpPr>
            <a:spLocks noGrp="1"/>
          </p:cNvSpPr>
          <p:nvPr>
            <p:ph type="ftr" sz="quarter" idx="11"/>
          </p:nvPr>
        </p:nvSpPr>
        <p:spPr/>
        <p:txBody>
          <a:bodyPr/>
          <a:lstStyle/>
          <a:p>
            <a:r>
              <a:rPr lang="en-US" smtClean="0"/>
              <a:t>V.N.KINYAE</a:t>
            </a:r>
            <a:endParaRPr lang="en-US"/>
          </a:p>
        </p:txBody>
      </p:sp>
      <p:sp>
        <p:nvSpPr>
          <p:cNvPr id="5" name="Slide Number Placeholder 4"/>
          <p:cNvSpPr>
            <a:spLocks noGrp="1"/>
          </p:cNvSpPr>
          <p:nvPr>
            <p:ph type="sldNum" sz="quarter" idx="12"/>
          </p:nvPr>
        </p:nvSpPr>
        <p:spPr/>
        <p:txBody>
          <a:bodyPr/>
          <a:lstStyle/>
          <a:p>
            <a:fld id="{88B60280-A6A9-4D4A-861C-8CFF7201920B}" type="slidenum">
              <a:rPr lang="en-US" smtClean="0"/>
              <a:t>25</a:t>
            </a:fld>
            <a:endParaRPr lang="en-US"/>
          </a:p>
        </p:txBody>
      </p:sp>
    </p:spTree>
    <p:extLst>
      <p:ext uri="{BB962C8B-B14F-4D97-AF65-F5344CB8AC3E}">
        <p14:creationId xmlns:p14="http://schemas.microsoft.com/office/powerpoint/2010/main" val="162907910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4462" y="211015"/>
            <a:ext cx="11676184" cy="6330462"/>
          </a:xfrm>
        </p:spPr>
        <p:txBody>
          <a:bodyPr>
            <a:noAutofit/>
          </a:bodyPr>
          <a:lstStyle/>
          <a:p>
            <a:pPr marL="0" algn="just">
              <a:spcBef>
                <a:spcPts val="0"/>
              </a:spcBef>
            </a:pPr>
            <a:r>
              <a:rPr lang="en-US" sz="4000" dirty="0">
                <a:latin typeface="Arial" panose="020B0604020202020204" pitchFamily="34" charset="0"/>
                <a:ea typeface="Times New Roman" panose="02020603050405020304" pitchFamily="18" charset="0"/>
              </a:rPr>
              <a:t>The vulva is the skin surface most frequently affected, although the skin of the back, axilla and beneath the arms may also be affected.</a:t>
            </a:r>
            <a:endParaRPr lang="en-US" sz="4000" dirty="0">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4000" b="1" dirty="0" smtClean="0">
                <a:latin typeface="Arial" panose="020B0604020202020204" pitchFamily="34" charset="0"/>
                <a:ea typeface="Times New Roman" panose="02020603050405020304" pitchFamily="18" charset="0"/>
              </a:rPr>
              <a:t>Hypertrophic </a:t>
            </a:r>
            <a:r>
              <a:rPr lang="en-US" sz="4000" b="1" dirty="0">
                <a:latin typeface="Arial" panose="020B0604020202020204" pitchFamily="34" charset="0"/>
                <a:ea typeface="Times New Roman" panose="02020603050405020304" pitchFamily="18" charset="0"/>
              </a:rPr>
              <a:t>Dystrophies</a:t>
            </a:r>
            <a:r>
              <a:rPr lang="en-US" sz="4000" dirty="0">
                <a:latin typeface="Arial" panose="020B0604020202020204" pitchFamily="34" charset="0"/>
                <a:ea typeface="Times New Roman" panose="02020603050405020304" pitchFamily="18" charset="0"/>
              </a:rPr>
              <a:t> </a:t>
            </a:r>
            <a:endParaRPr lang="en-US" sz="4000" dirty="0">
              <a:latin typeface="Times New Roman" panose="02020603050405020304" pitchFamily="18" charset="0"/>
              <a:ea typeface="Times New Roman" panose="02020603050405020304" pitchFamily="18" charset="0"/>
            </a:endParaRPr>
          </a:p>
          <a:p>
            <a:pPr marL="342900" lvl="0" indent="-342900" algn="just">
              <a:spcBef>
                <a:spcPts val="0"/>
              </a:spcBef>
              <a:tabLst>
                <a:tab pos="457200" algn="l"/>
              </a:tabLst>
            </a:pPr>
            <a:r>
              <a:rPr lang="en-US" sz="4000" dirty="0">
                <a:latin typeface="Arial" panose="020B0604020202020204" pitchFamily="34" charset="0"/>
                <a:ea typeface="Times New Roman" panose="02020603050405020304" pitchFamily="18" charset="0"/>
                <a:cs typeface="Times New Roman" panose="02020603050405020304" pitchFamily="18" charset="0"/>
              </a:rPr>
              <a:t>Chronic irritation or </a:t>
            </a:r>
            <a:r>
              <a:rPr lang="en-US" sz="4000" dirty="0" err="1">
                <a:latin typeface="Arial" panose="020B0604020202020204" pitchFamily="34" charset="0"/>
                <a:ea typeface="Times New Roman" panose="02020603050405020304" pitchFamily="18" charset="0"/>
                <a:cs typeface="Times New Roman" panose="02020603050405020304" pitchFamily="18" charset="0"/>
              </a:rPr>
              <a:t>vulvo</a:t>
            </a:r>
            <a:r>
              <a:rPr lang="en-US" sz="4000" dirty="0">
                <a:latin typeface="Arial" panose="020B0604020202020204" pitchFamily="34" charset="0"/>
                <a:ea typeface="Times New Roman" panose="02020603050405020304" pitchFamily="18" charset="0"/>
                <a:cs typeface="Times New Roman" panose="02020603050405020304" pitchFamily="18" charset="0"/>
              </a:rPr>
              <a:t>-vaginal infection may result in benign epithelial thickening and </a:t>
            </a:r>
            <a:r>
              <a:rPr lang="en-US" sz="4000" dirty="0" smtClean="0">
                <a:latin typeface="Arial" panose="020B0604020202020204" pitchFamily="34" charset="0"/>
                <a:ea typeface="Times New Roman" panose="02020603050405020304" pitchFamily="18" charset="0"/>
                <a:cs typeface="Times New Roman" panose="02020603050405020304" pitchFamily="18" charset="0"/>
              </a:rPr>
              <a:t>hyperkeratosis.</a:t>
            </a:r>
          </a:p>
          <a:p>
            <a:pPr marL="342900" lvl="0" indent="-342900" algn="just">
              <a:spcBef>
                <a:spcPts val="0"/>
              </a:spcBef>
              <a:tabLst>
                <a:tab pos="457200" algn="l"/>
              </a:tabLst>
            </a:pPr>
            <a:r>
              <a:rPr lang="en-US" sz="4000" dirty="0" smtClean="0">
                <a:latin typeface="Arial" panose="020B0604020202020204" pitchFamily="34" charset="0"/>
                <a:ea typeface="Times New Roman" panose="02020603050405020304" pitchFamily="18" charset="0"/>
                <a:cs typeface="Times New Roman" panose="02020603050405020304" pitchFamily="18" charset="0"/>
              </a:rPr>
              <a:t>During </a:t>
            </a:r>
            <a:r>
              <a:rPr lang="en-US" sz="4000" dirty="0">
                <a:latin typeface="Arial" panose="020B0604020202020204" pitchFamily="34" charset="0"/>
                <a:ea typeface="Times New Roman" panose="02020603050405020304" pitchFamily="18" charset="0"/>
                <a:cs typeface="Times New Roman" panose="02020603050405020304" pitchFamily="18" charset="0"/>
              </a:rPr>
              <a:t>the acute phases, as in diabetic </a:t>
            </a:r>
            <a:r>
              <a:rPr lang="en-US" sz="4000" dirty="0" err="1" smtClean="0">
                <a:latin typeface="Arial" panose="020B0604020202020204" pitchFamily="34" charset="0"/>
                <a:ea typeface="Times New Roman" panose="02020603050405020304" pitchFamily="18" charset="0"/>
                <a:cs typeface="Times New Roman" panose="02020603050405020304" pitchFamily="18" charset="0"/>
              </a:rPr>
              <a:t>vulvitis</a:t>
            </a:r>
            <a:r>
              <a:rPr lang="en-US" sz="4000" dirty="0" smtClean="0">
                <a:latin typeface="Arial" panose="020B0604020202020204" pitchFamily="34" charset="0"/>
                <a:ea typeface="Times New Roman" panose="02020603050405020304" pitchFamily="18" charset="0"/>
                <a:cs typeface="Times New Roman" panose="02020603050405020304" pitchFamily="18" charset="0"/>
              </a:rPr>
              <a:t>,</a:t>
            </a:r>
            <a:r>
              <a:rPr lang="en-US" sz="4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smtClean="0">
                <a:latin typeface="Arial" panose="020B0604020202020204" pitchFamily="34" charset="0"/>
                <a:ea typeface="Times New Roman" panose="02020603050405020304" pitchFamily="18" charset="0"/>
              </a:rPr>
              <a:t>the </a:t>
            </a:r>
            <a:r>
              <a:rPr lang="en-US" sz="4000" dirty="0">
                <a:latin typeface="Arial" panose="020B0604020202020204" pitchFamily="34" charset="0"/>
                <a:ea typeface="Times New Roman" panose="02020603050405020304" pitchFamily="18" charset="0"/>
              </a:rPr>
              <a:t>lesions may be red and moist, which provide evidence of secondary infection. </a:t>
            </a:r>
            <a:endParaRPr lang="en-US" sz="4000" dirty="0" smtClean="0">
              <a:latin typeface="Arial" panose="020B0604020202020204" pitchFamily="34" charset="0"/>
              <a:ea typeface="Times New Roman" panose="02020603050405020304" pitchFamily="18" charset="0"/>
            </a:endParaRPr>
          </a:p>
          <a:p>
            <a:pPr marL="342900" lvl="0" indent="-342900" algn="just">
              <a:spcBef>
                <a:spcPts val="0"/>
              </a:spcBef>
              <a:tabLst>
                <a:tab pos="457200" algn="l"/>
              </a:tabLst>
            </a:pPr>
            <a:r>
              <a:rPr lang="en-US" sz="4000" dirty="0" smtClean="0">
                <a:latin typeface="Arial" panose="020B0604020202020204" pitchFamily="34" charset="0"/>
                <a:ea typeface="Times New Roman" panose="02020603050405020304" pitchFamily="18" charset="0"/>
              </a:rPr>
              <a:t>The </a:t>
            </a:r>
            <a:r>
              <a:rPr lang="en-US" sz="4000" dirty="0">
                <a:latin typeface="Arial" panose="020B0604020202020204" pitchFamily="34" charset="0"/>
                <a:ea typeface="Times New Roman" panose="02020603050405020304" pitchFamily="18" charset="0"/>
              </a:rPr>
              <a:t>lesions may involve any portion of the vulva, adjacent thighs, perineum or perineal skin.</a:t>
            </a:r>
            <a:endParaRPr lang="en-US" sz="4000" dirty="0">
              <a:latin typeface="Times New Roman" panose="02020603050405020304" pitchFamily="18" charset="0"/>
              <a:ea typeface="Times New Roman" panose="02020603050405020304" pitchFamily="18" charset="0"/>
            </a:endParaRPr>
          </a:p>
          <a:p>
            <a:endParaRPr lang="en-US" sz="4000" dirty="0"/>
          </a:p>
        </p:txBody>
      </p:sp>
      <p:sp>
        <p:nvSpPr>
          <p:cNvPr id="2" name="Date Placeholder 1"/>
          <p:cNvSpPr>
            <a:spLocks noGrp="1"/>
          </p:cNvSpPr>
          <p:nvPr>
            <p:ph type="dt" sz="half" idx="10"/>
          </p:nvPr>
        </p:nvSpPr>
        <p:spPr/>
        <p:txBody>
          <a:bodyPr/>
          <a:lstStyle/>
          <a:p>
            <a:fld id="{840018FE-FE22-4A96-A8B3-ED8F4545DEF1}" type="datetime1">
              <a:rPr lang="en-US" smtClean="0"/>
              <a:t>8/7/2020</a:t>
            </a:fld>
            <a:endParaRPr lang="en-US"/>
          </a:p>
        </p:txBody>
      </p:sp>
      <p:sp>
        <p:nvSpPr>
          <p:cNvPr id="4" name="Footer Placeholder 3"/>
          <p:cNvSpPr>
            <a:spLocks noGrp="1"/>
          </p:cNvSpPr>
          <p:nvPr>
            <p:ph type="ftr" sz="quarter" idx="11"/>
          </p:nvPr>
        </p:nvSpPr>
        <p:spPr/>
        <p:txBody>
          <a:bodyPr/>
          <a:lstStyle/>
          <a:p>
            <a:r>
              <a:rPr lang="en-US" smtClean="0"/>
              <a:t>V.N.KINYAE</a:t>
            </a:r>
            <a:endParaRPr lang="en-US"/>
          </a:p>
        </p:txBody>
      </p:sp>
      <p:sp>
        <p:nvSpPr>
          <p:cNvPr id="5" name="Slide Number Placeholder 4"/>
          <p:cNvSpPr>
            <a:spLocks noGrp="1"/>
          </p:cNvSpPr>
          <p:nvPr>
            <p:ph type="sldNum" sz="quarter" idx="12"/>
          </p:nvPr>
        </p:nvSpPr>
        <p:spPr/>
        <p:txBody>
          <a:bodyPr/>
          <a:lstStyle/>
          <a:p>
            <a:fld id="{88B60280-A6A9-4D4A-861C-8CFF7201920B}" type="slidenum">
              <a:rPr lang="en-US" smtClean="0"/>
              <a:t>26</a:t>
            </a:fld>
            <a:endParaRPr lang="en-US"/>
          </a:p>
        </p:txBody>
      </p:sp>
    </p:spTree>
    <p:extLst>
      <p:ext uri="{BB962C8B-B14F-4D97-AF65-F5344CB8AC3E}">
        <p14:creationId xmlns:p14="http://schemas.microsoft.com/office/powerpoint/2010/main" val="360486464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3738" y="0"/>
            <a:ext cx="10515600" cy="689952"/>
          </a:xfrm>
        </p:spPr>
        <p:txBody>
          <a:bodyPr>
            <a:normAutofit fontScale="90000"/>
          </a:bodyPr>
          <a:lstStyle/>
          <a:p>
            <a:r>
              <a:rPr lang="en-US" b="1" dirty="0">
                <a:latin typeface="Arial" panose="020B0604020202020204" pitchFamily="34" charset="0"/>
                <a:ea typeface="Times New Roman" panose="02020603050405020304" pitchFamily="18" charset="0"/>
              </a:rPr>
              <a:t>Management of Lesions</a:t>
            </a:r>
            <a:r>
              <a:rPr lang="en-US" dirty="0">
                <a:latin typeface="Arial" panose="020B0604020202020204" pitchFamily="34" charset="0"/>
                <a:ea typeface="Times New Roman" panose="02020603050405020304" pitchFamily="18" charset="0"/>
              </a:rPr>
              <a:t> </a:t>
            </a:r>
            <a:endParaRPr lang="en-US" dirty="0"/>
          </a:p>
        </p:txBody>
      </p:sp>
      <p:sp>
        <p:nvSpPr>
          <p:cNvPr id="3" name="Content Placeholder 2"/>
          <p:cNvSpPr>
            <a:spLocks noGrp="1"/>
          </p:cNvSpPr>
          <p:nvPr>
            <p:ph idx="1"/>
          </p:nvPr>
        </p:nvSpPr>
        <p:spPr>
          <a:xfrm>
            <a:off x="234461" y="525830"/>
            <a:ext cx="11785367" cy="5755505"/>
          </a:xfrm>
        </p:spPr>
        <p:txBody>
          <a:bodyPr>
            <a:noAutofit/>
          </a:bodyPr>
          <a:lstStyle/>
          <a:p>
            <a:pPr marL="0" marR="0">
              <a:spcBef>
                <a:spcPts val="0"/>
              </a:spcBef>
              <a:spcAft>
                <a:spcPts val="0"/>
              </a:spcAft>
            </a:pPr>
            <a:r>
              <a:rPr lang="en-US" sz="3600" dirty="0" smtClean="0">
                <a:latin typeface="Arial" panose="020B0604020202020204" pitchFamily="34" charset="0"/>
                <a:ea typeface="Times New Roman" panose="02020603050405020304" pitchFamily="18" charset="0"/>
              </a:rPr>
              <a:t>The</a:t>
            </a:r>
            <a:r>
              <a:rPr lang="en-US" sz="3600" dirty="0">
                <a:latin typeface="Arial" panose="020B0604020202020204" pitchFamily="34" charset="0"/>
                <a:ea typeface="Times New Roman" panose="02020603050405020304" pitchFamily="18" charset="0"/>
              </a:rPr>
              <a:t> atrophic lesions and hypertrophic dystrophy lesions are both treated in the same manner.</a:t>
            </a:r>
            <a:endParaRPr lang="en-US" sz="3600" dirty="0">
              <a:latin typeface="Times New Roman" panose="02020603050405020304" pitchFamily="18" charset="0"/>
              <a:ea typeface="Times New Roman" panose="02020603050405020304" pitchFamily="18" charset="0"/>
            </a:endParaRPr>
          </a:p>
          <a:p>
            <a:pPr marL="0" marR="0">
              <a:spcBef>
                <a:spcPts val="0"/>
              </a:spcBef>
              <a:spcAft>
                <a:spcPts val="0"/>
              </a:spcAft>
            </a:pPr>
            <a:r>
              <a:rPr lang="en-US" sz="3600" dirty="0" err="1">
                <a:latin typeface="Arial" panose="020B0604020202020204" pitchFamily="34" charset="0"/>
                <a:ea typeface="Times New Roman" panose="02020603050405020304" pitchFamily="18" charset="0"/>
              </a:rPr>
              <a:t>Pruritis</a:t>
            </a:r>
            <a:r>
              <a:rPr lang="en-US" sz="3600" dirty="0">
                <a:latin typeface="Arial" panose="020B0604020202020204" pitchFamily="34" charset="0"/>
                <a:ea typeface="Times New Roman" panose="02020603050405020304" pitchFamily="18" charset="0"/>
              </a:rPr>
              <a:t>, dyspareunia and urinary symptoms resulting from </a:t>
            </a:r>
            <a:r>
              <a:rPr lang="en-US" sz="3600" dirty="0" err="1">
                <a:latin typeface="Arial" panose="020B0604020202020204" pitchFamily="34" charset="0"/>
                <a:ea typeface="Times New Roman" panose="02020603050405020304" pitchFamily="18" charset="0"/>
              </a:rPr>
              <a:t>oestrogen</a:t>
            </a:r>
            <a:r>
              <a:rPr lang="en-US" sz="3600" dirty="0">
                <a:latin typeface="Arial" panose="020B0604020202020204" pitchFamily="34" charset="0"/>
                <a:ea typeface="Times New Roman" panose="02020603050405020304" pitchFamily="18" charset="0"/>
              </a:rPr>
              <a:t> withdrawal, respond to local applications of </a:t>
            </a:r>
            <a:r>
              <a:rPr lang="en-US" sz="3600" dirty="0" err="1">
                <a:latin typeface="Arial" panose="020B0604020202020204" pitchFamily="34" charset="0"/>
                <a:ea typeface="Times New Roman" panose="02020603050405020304" pitchFamily="18" charset="0"/>
              </a:rPr>
              <a:t>oestrogenic</a:t>
            </a:r>
            <a:r>
              <a:rPr lang="en-US" sz="3600" dirty="0">
                <a:latin typeface="Arial" panose="020B0604020202020204" pitchFamily="34" charset="0"/>
                <a:ea typeface="Times New Roman" panose="02020603050405020304" pitchFamily="18" charset="0"/>
              </a:rPr>
              <a:t> creams. </a:t>
            </a:r>
            <a:endParaRPr lang="en-US" sz="3600" dirty="0" smtClean="0">
              <a:latin typeface="Arial" panose="020B0604020202020204" pitchFamily="34" charset="0"/>
              <a:ea typeface="Times New Roman" panose="02020603050405020304" pitchFamily="18" charset="0"/>
            </a:endParaRPr>
          </a:p>
          <a:p>
            <a:pPr marL="0" marR="0">
              <a:spcBef>
                <a:spcPts val="0"/>
              </a:spcBef>
              <a:spcAft>
                <a:spcPts val="0"/>
              </a:spcAft>
            </a:pPr>
            <a:r>
              <a:rPr lang="en-US" sz="3600" dirty="0" smtClean="0">
                <a:latin typeface="Arial" panose="020B0604020202020204" pitchFamily="34" charset="0"/>
                <a:ea typeface="Times New Roman" panose="02020603050405020304" pitchFamily="18" charset="0"/>
              </a:rPr>
              <a:t>Specific </a:t>
            </a:r>
            <a:r>
              <a:rPr lang="en-US" sz="3600" dirty="0">
                <a:latin typeface="Arial" panose="020B0604020202020204" pitchFamily="34" charset="0"/>
                <a:ea typeface="Times New Roman" panose="02020603050405020304" pitchFamily="18" charset="0"/>
              </a:rPr>
              <a:t>treatment should be administered for vaginal infections, </a:t>
            </a:r>
            <a:r>
              <a:rPr lang="en-US" sz="3600" dirty="0" smtClean="0">
                <a:latin typeface="Arial" panose="020B0604020202020204" pitchFamily="34" charset="0"/>
                <a:ea typeface="Times New Roman" panose="02020603050405020304" pitchFamily="18" charset="0"/>
              </a:rPr>
              <a:t>if </a:t>
            </a:r>
            <a:r>
              <a:rPr lang="en-US" sz="3600" dirty="0">
                <a:latin typeface="Arial" panose="020B0604020202020204" pitchFamily="34" charset="0"/>
                <a:ea typeface="Times New Roman" panose="02020603050405020304" pitchFamily="18" charset="0"/>
              </a:rPr>
              <a:t>present.</a:t>
            </a:r>
            <a:endParaRPr lang="en-US" sz="3600" dirty="0">
              <a:latin typeface="Times New Roman" panose="02020603050405020304" pitchFamily="18" charset="0"/>
              <a:ea typeface="Times New Roman" panose="02020603050405020304" pitchFamily="18" charset="0"/>
            </a:endParaRPr>
          </a:p>
          <a:p>
            <a:pPr marL="0" marR="0">
              <a:spcBef>
                <a:spcPts val="0"/>
              </a:spcBef>
              <a:spcAft>
                <a:spcPts val="0"/>
              </a:spcAft>
            </a:pPr>
            <a:r>
              <a:rPr lang="en-US" sz="3600" dirty="0">
                <a:latin typeface="Arial" panose="020B0604020202020204" pitchFamily="34" charset="0"/>
                <a:ea typeface="Times New Roman" panose="02020603050405020304" pitchFamily="18" charset="0"/>
              </a:rPr>
              <a:t>Topical corticosteroids, for example, 0.01% </a:t>
            </a:r>
            <a:r>
              <a:rPr lang="en-US" sz="3600" dirty="0" err="1">
                <a:latin typeface="Arial" panose="020B0604020202020204" pitchFamily="34" charset="0"/>
                <a:ea typeface="Times New Roman" panose="02020603050405020304" pitchFamily="18" charset="0"/>
              </a:rPr>
              <a:t>fluocinolone</a:t>
            </a:r>
            <a:r>
              <a:rPr lang="en-US" sz="3600" dirty="0">
                <a:latin typeface="Arial" panose="020B0604020202020204" pitchFamily="34" charset="0"/>
                <a:ea typeface="Times New Roman" panose="02020603050405020304" pitchFamily="18" charset="0"/>
              </a:rPr>
              <a:t> </a:t>
            </a:r>
            <a:r>
              <a:rPr lang="en-US" sz="3600" dirty="0" err="1">
                <a:latin typeface="Arial" panose="020B0604020202020204" pitchFamily="34" charset="0"/>
                <a:ea typeface="Times New Roman" panose="02020603050405020304" pitchFamily="18" charset="0"/>
              </a:rPr>
              <a:t>acetonide</a:t>
            </a:r>
            <a:r>
              <a:rPr lang="en-US" sz="3600" dirty="0">
                <a:latin typeface="Arial" panose="020B0604020202020204" pitchFamily="34" charset="0"/>
                <a:ea typeface="Times New Roman" panose="02020603050405020304" pitchFamily="18" charset="0"/>
              </a:rPr>
              <a:t> cream has proved helpful in hypertrophic lesions. A mixture of 1% hydrocortisone and 2 to 3% </a:t>
            </a:r>
            <a:r>
              <a:rPr lang="en-US" sz="3600" dirty="0" err="1">
                <a:latin typeface="Arial" panose="020B0604020202020204" pitchFamily="34" charset="0"/>
                <a:ea typeface="Times New Roman" panose="02020603050405020304" pitchFamily="18" charset="0"/>
              </a:rPr>
              <a:t>testoserone</a:t>
            </a:r>
            <a:r>
              <a:rPr lang="en-US" sz="3600" dirty="0">
                <a:latin typeface="Arial" panose="020B0604020202020204" pitchFamily="34" charset="0"/>
                <a:ea typeface="Times New Roman" panose="02020603050405020304" pitchFamily="18" charset="0"/>
              </a:rPr>
              <a:t> three to four times daily has been found to be particularly beneficial in the treatment of </a:t>
            </a:r>
            <a:r>
              <a:rPr lang="en-US" sz="3600" dirty="0" smtClean="0">
                <a:latin typeface="Arial" panose="020B0604020202020204" pitchFamily="34" charset="0"/>
                <a:ea typeface="Times New Roman" panose="02020603050405020304" pitchFamily="18" charset="0"/>
              </a:rPr>
              <a:t>lichen </a:t>
            </a:r>
            <a:r>
              <a:rPr lang="en-US" sz="3600" dirty="0">
                <a:latin typeface="Arial" panose="020B0604020202020204" pitchFamily="34" charset="0"/>
                <a:ea typeface="Times New Roman" panose="02020603050405020304" pitchFamily="18" charset="0"/>
              </a:rPr>
              <a:t>sclerosis.</a:t>
            </a:r>
            <a:endParaRPr lang="en-US" sz="3600" dirty="0">
              <a:latin typeface="Times New Roman" panose="02020603050405020304" pitchFamily="18" charset="0"/>
              <a:ea typeface="Times New Roman" panose="02020603050405020304" pitchFamily="18" charset="0"/>
            </a:endParaRPr>
          </a:p>
          <a:p>
            <a:endParaRPr lang="en-US" sz="3600" dirty="0"/>
          </a:p>
        </p:txBody>
      </p:sp>
      <p:sp>
        <p:nvSpPr>
          <p:cNvPr id="4" name="Date Placeholder 3"/>
          <p:cNvSpPr>
            <a:spLocks noGrp="1"/>
          </p:cNvSpPr>
          <p:nvPr>
            <p:ph type="dt" sz="half" idx="10"/>
          </p:nvPr>
        </p:nvSpPr>
        <p:spPr/>
        <p:txBody>
          <a:bodyPr/>
          <a:lstStyle/>
          <a:p>
            <a:fld id="{2177B88E-0DAF-4D7B-9F2B-88775BFB92DD}" type="datetime1">
              <a:rPr lang="en-US" smtClean="0"/>
              <a:t>8/7/2020</a:t>
            </a:fld>
            <a:endParaRPr lang="en-US"/>
          </a:p>
        </p:txBody>
      </p:sp>
      <p:sp>
        <p:nvSpPr>
          <p:cNvPr id="5" name="Footer Placeholder 4"/>
          <p:cNvSpPr>
            <a:spLocks noGrp="1"/>
          </p:cNvSpPr>
          <p:nvPr>
            <p:ph type="ftr" sz="quarter" idx="11"/>
          </p:nvPr>
        </p:nvSpPr>
        <p:spPr/>
        <p:txBody>
          <a:bodyPr/>
          <a:lstStyle/>
          <a:p>
            <a:r>
              <a:rPr lang="en-US" smtClean="0"/>
              <a:t>V.N.KINYAE</a:t>
            </a:r>
            <a:endParaRPr lang="en-US"/>
          </a:p>
        </p:txBody>
      </p:sp>
      <p:sp>
        <p:nvSpPr>
          <p:cNvPr id="6" name="Slide Number Placeholder 5"/>
          <p:cNvSpPr>
            <a:spLocks noGrp="1"/>
          </p:cNvSpPr>
          <p:nvPr>
            <p:ph type="sldNum" sz="quarter" idx="12"/>
          </p:nvPr>
        </p:nvSpPr>
        <p:spPr/>
        <p:txBody>
          <a:bodyPr/>
          <a:lstStyle/>
          <a:p>
            <a:fld id="{88B60280-A6A9-4D4A-861C-8CFF7201920B}" type="slidenum">
              <a:rPr lang="en-US" smtClean="0"/>
              <a:t>27</a:t>
            </a:fld>
            <a:endParaRPr lang="en-US"/>
          </a:p>
        </p:txBody>
      </p:sp>
    </p:spTree>
    <p:extLst>
      <p:ext uri="{BB962C8B-B14F-4D97-AF65-F5344CB8AC3E}">
        <p14:creationId xmlns:p14="http://schemas.microsoft.com/office/powerpoint/2010/main" val="257572106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5138" y="365126"/>
            <a:ext cx="10978662" cy="808582"/>
          </a:xfrm>
        </p:spPr>
        <p:txBody>
          <a:bodyPr>
            <a:normAutofit/>
          </a:bodyPr>
          <a:lstStyle/>
          <a:p>
            <a:r>
              <a:rPr lang="en-US" b="1" dirty="0" smtClean="0">
                <a:latin typeface="Verdana" panose="020B0604030504040204" pitchFamily="34" charset="0"/>
                <a:ea typeface="Verdana" panose="020B0604030504040204" pitchFamily="34" charset="0"/>
                <a:cs typeface="Verdana" panose="020B0604030504040204" pitchFamily="34" charset="0"/>
              </a:rPr>
              <a:t>Inflammatory conditions</a:t>
            </a:r>
            <a:endParaRPr lang="en-US" b="1" dirty="0">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a:xfrm>
            <a:off x="375138" y="1477108"/>
            <a:ext cx="10978662" cy="4699855"/>
          </a:xfrm>
        </p:spPr>
        <p:txBody>
          <a:bodyPr/>
          <a:lstStyle/>
          <a:p>
            <a:r>
              <a:rPr lang="en-US" dirty="0"/>
              <a:t> </a:t>
            </a:r>
            <a:r>
              <a:rPr lang="en-US" b="1" dirty="0" err="1"/>
              <a:t>bartholins</a:t>
            </a:r>
            <a:r>
              <a:rPr lang="en-US" b="1" dirty="0"/>
              <a:t> cyst and abscess,</a:t>
            </a:r>
          </a:p>
          <a:p>
            <a:r>
              <a:rPr lang="en-US" dirty="0"/>
              <a:t> </a:t>
            </a:r>
            <a:r>
              <a:rPr lang="en-US" b="1" dirty="0" smtClean="0"/>
              <a:t>PID</a:t>
            </a:r>
            <a:endParaRPr lang="en-US" dirty="0"/>
          </a:p>
          <a:p>
            <a:r>
              <a:rPr lang="en-US" dirty="0" err="1" smtClean="0"/>
              <a:t>vulvitis</a:t>
            </a:r>
            <a:r>
              <a:rPr lang="en-US" dirty="0" smtClean="0"/>
              <a:t>,</a:t>
            </a:r>
          </a:p>
          <a:p>
            <a:r>
              <a:rPr lang="en-US" dirty="0" smtClean="0"/>
              <a:t>erosion,</a:t>
            </a:r>
          </a:p>
          <a:p>
            <a:endParaRPr lang="en-US" dirty="0"/>
          </a:p>
        </p:txBody>
      </p:sp>
      <p:sp>
        <p:nvSpPr>
          <p:cNvPr id="4" name="Date Placeholder 3"/>
          <p:cNvSpPr>
            <a:spLocks noGrp="1"/>
          </p:cNvSpPr>
          <p:nvPr>
            <p:ph type="dt" sz="half" idx="10"/>
          </p:nvPr>
        </p:nvSpPr>
        <p:spPr/>
        <p:txBody>
          <a:bodyPr/>
          <a:lstStyle/>
          <a:p>
            <a:fld id="{224D6F04-2DA5-4755-B28B-99D113496672}" type="datetime1">
              <a:rPr lang="en-US" smtClean="0"/>
              <a:t>8/7/2020</a:t>
            </a:fld>
            <a:endParaRPr lang="en-US"/>
          </a:p>
        </p:txBody>
      </p:sp>
      <p:sp>
        <p:nvSpPr>
          <p:cNvPr id="5" name="Footer Placeholder 4"/>
          <p:cNvSpPr>
            <a:spLocks noGrp="1"/>
          </p:cNvSpPr>
          <p:nvPr>
            <p:ph type="ftr" sz="quarter" idx="11"/>
          </p:nvPr>
        </p:nvSpPr>
        <p:spPr/>
        <p:txBody>
          <a:bodyPr/>
          <a:lstStyle/>
          <a:p>
            <a:r>
              <a:rPr lang="en-US" smtClean="0"/>
              <a:t>V.N.KINYAE</a:t>
            </a:r>
            <a:endParaRPr lang="en-US"/>
          </a:p>
        </p:txBody>
      </p:sp>
      <p:sp>
        <p:nvSpPr>
          <p:cNvPr id="6" name="Slide Number Placeholder 5"/>
          <p:cNvSpPr>
            <a:spLocks noGrp="1"/>
          </p:cNvSpPr>
          <p:nvPr>
            <p:ph type="sldNum" sz="quarter" idx="12"/>
          </p:nvPr>
        </p:nvSpPr>
        <p:spPr/>
        <p:txBody>
          <a:bodyPr/>
          <a:lstStyle/>
          <a:p>
            <a:fld id="{88B60280-A6A9-4D4A-861C-8CFF7201920B}" type="slidenum">
              <a:rPr lang="en-US" smtClean="0"/>
              <a:t>28</a:t>
            </a:fld>
            <a:endParaRPr lang="en-US"/>
          </a:p>
        </p:txBody>
      </p:sp>
    </p:spTree>
    <p:extLst>
      <p:ext uri="{BB962C8B-B14F-4D97-AF65-F5344CB8AC3E}">
        <p14:creationId xmlns:p14="http://schemas.microsoft.com/office/powerpoint/2010/main" val="257039744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90218"/>
          </a:xfrm>
        </p:spPr>
        <p:txBody>
          <a:bodyPr>
            <a:normAutofit fontScale="90000"/>
          </a:bodyPr>
          <a:lstStyle/>
          <a:p>
            <a:r>
              <a:rPr lang="en-US" b="1" dirty="0">
                <a:latin typeface="Verdana" panose="020B0604030504040204" pitchFamily="34" charset="0"/>
                <a:ea typeface="Verdana" panose="020B0604030504040204" pitchFamily="34" charset="0"/>
                <a:cs typeface="Verdana" panose="020B0604030504040204" pitchFamily="34" charset="0"/>
              </a:rPr>
              <a:t>Bartholin's Abscess or Cyst</a:t>
            </a:r>
            <a:r>
              <a:rPr lang="en-US" dirty="0">
                <a:latin typeface="Verdana" panose="020B0604030504040204" pitchFamily="34" charset="0"/>
                <a:ea typeface="Verdana" panose="020B0604030504040204" pitchFamily="34" charset="0"/>
                <a:cs typeface="Verdana" panose="020B0604030504040204" pitchFamily="34" charset="0"/>
              </a:rPr>
              <a:t> </a:t>
            </a:r>
          </a:p>
        </p:txBody>
      </p:sp>
      <p:sp>
        <p:nvSpPr>
          <p:cNvPr id="3" name="Content Placeholder 2"/>
          <p:cNvSpPr>
            <a:spLocks noGrp="1"/>
          </p:cNvSpPr>
          <p:nvPr>
            <p:ph idx="1"/>
          </p:nvPr>
        </p:nvSpPr>
        <p:spPr>
          <a:xfrm>
            <a:off x="257907" y="955344"/>
            <a:ext cx="11746523" cy="5726809"/>
          </a:xfrm>
        </p:spPr>
        <p:txBody>
          <a:bodyPr>
            <a:normAutofit/>
          </a:bodyPr>
          <a:lstStyle/>
          <a:p>
            <a:r>
              <a:rPr lang="en-US" sz="3600" dirty="0">
                <a:latin typeface="Arial" panose="020B0604020202020204" pitchFamily="34" charset="0"/>
                <a:ea typeface="Times New Roman" panose="02020603050405020304" pitchFamily="18" charset="0"/>
              </a:rPr>
              <a:t>The most common cause of Bartholin's cyst is a gonococcal infection that causes obstruction. However, another probable cause is congenital narrowing of the duct. </a:t>
            </a:r>
            <a:endParaRPr lang="en-US" sz="3600" dirty="0" smtClean="0">
              <a:latin typeface="Arial" panose="020B0604020202020204" pitchFamily="34" charset="0"/>
              <a:ea typeface="Times New Roman" panose="02020603050405020304" pitchFamily="18" charset="0"/>
            </a:endParaRPr>
          </a:p>
          <a:p>
            <a:r>
              <a:rPr lang="en-US" sz="3600" b="1" dirty="0" smtClean="0">
                <a:latin typeface="Arial" panose="020B0604020202020204" pitchFamily="34" charset="0"/>
                <a:ea typeface="Times New Roman" panose="02020603050405020304" pitchFamily="18" charset="0"/>
              </a:rPr>
              <a:t>Signs and symptoms:</a:t>
            </a:r>
            <a:endParaRPr lang="en-US" sz="3600" b="1" dirty="0">
              <a:latin typeface="Times New Roman" panose="02020603050405020304" pitchFamily="18" charset="0"/>
              <a:ea typeface="Times New Roman" panose="020206030504050203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3600" dirty="0" err="1">
                <a:latin typeface="Arial" panose="020B0604020202020204" pitchFamily="34" charset="0"/>
                <a:ea typeface="Times New Roman" panose="02020603050405020304" pitchFamily="18" charset="0"/>
              </a:rPr>
              <a:t>Oedematous</a:t>
            </a:r>
            <a:r>
              <a:rPr lang="en-US" sz="3600" dirty="0">
                <a:latin typeface="Arial" panose="020B0604020202020204" pitchFamily="34" charset="0"/>
                <a:ea typeface="Times New Roman" panose="02020603050405020304" pitchFamily="18" charset="0"/>
              </a:rPr>
              <a:t> and inflamed tissues around the Bartholin's gland</a:t>
            </a:r>
            <a:endParaRPr lang="en-US" sz="3600" dirty="0">
              <a:latin typeface="Times New Roman" panose="02020603050405020304" pitchFamily="18" charset="0"/>
              <a:ea typeface="Times New Roman" panose="020206030504050203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3600" dirty="0">
                <a:latin typeface="Arial" panose="020B0604020202020204" pitchFamily="34" charset="0"/>
                <a:ea typeface="Times New Roman" panose="02020603050405020304" pitchFamily="18" charset="0"/>
              </a:rPr>
              <a:t>Fluctuant mass, usually palpable</a:t>
            </a:r>
            <a:endParaRPr lang="en-US" sz="3600" dirty="0">
              <a:latin typeface="Times New Roman" panose="02020603050405020304" pitchFamily="18" charset="0"/>
              <a:ea typeface="Times New Roman" panose="020206030504050203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3600" dirty="0">
                <a:latin typeface="Arial" panose="020B0604020202020204" pitchFamily="34" charset="0"/>
                <a:ea typeface="Times New Roman" panose="02020603050405020304" pitchFamily="18" charset="0"/>
              </a:rPr>
              <a:t>Small non-inflamed cysts are asymptomatic unless progressive enlargement compromises the vaginal </a:t>
            </a:r>
            <a:r>
              <a:rPr lang="en-US" sz="3600" dirty="0" err="1">
                <a:latin typeface="Arial" panose="020B0604020202020204" pitchFamily="34" charset="0"/>
                <a:ea typeface="Times New Roman" panose="02020603050405020304" pitchFamily="18" charset="0"/>
              </a:rPr>
              <a:t>introitus</a:t>
            </a:r>
            <a:r>
              <a:rPr lang="en-US" sz="3600" dirty="0">
                <a:latin typeface="Arial" panose="020B0604020202020204" pitchFamily="34" charset="0"/>
                <a:ea typeface="Times New Roman" panose="02020603050405020304" pitchFamily="18" charset="0"/>
              </a:rPr>
              <a:t> or acute infection intervenes</a:t>
            </a:r>
            <a:endParaRPr lang="en-US" sz="3600" dirty="0">
              <a:latin typeface="Times New Roman" panose="02020603050405020304" pitchFamily="18" charset="0"/>
              <a:ea typeface="Times New Roman" panose="02020603050405020304" pitchFamily="18" charset="0"/>
            </a:endParaRPr>
          </a:p>
          <a:p>
            <a:endParaRPr lang="en-US" sz="3600" dirty="0"/>
          </a:p>
        </p:txBody>
      </p:sp>
      <p:sp>
        <p:nvSpPr>
          <p:cNvPr id="4" name="Date Placeholder 3"/>
          <p:cNvSpPr>
            <a:spLocks noGrp="1"/>
          </p:cNvSpPr>
          <p:nvPr>
            <p:ph type="dt" sz="half" idx="10"/>
          </p:nvPr>
        </p:nvSpPr>
        <p:spPr/>
        <p:txBody>
          <a:bodyPr/>
          <a:lstStyle/>
          <a:p>
            <a:fld id="{9010F3E9-5851-4659-A981-D4323DA007F8}" type="datetime1">
              <a:rPr lang="en-US" smtClean="0"/>
              <a:t>8/7/2020</a:t>
            </a:fld>
            <a:endParaRPr lang="en-US"/>
          </a:p>
        </p:txBody>
      </p:sp>
      <p:sp>
        <p:nvSpPr>
          <p:cNvPr id="5" name="Footer Placeholder 4"/>
          <p:cNvSpPr>
            <a:spLocks noGrp="1"/>
          </p:cNvSpPr>
          <p:nvPr>
            <p:ph type="ftr" sz="quarter" idx="11"/>
          </p:nvPr>
        </p:nvSpPr>
        <p:spPr/>
        <p:txBody>
          <a:bodyPr/>
          <a:lstStyle/>
          <a:p>
            <a:r>
              <a:rPr lang="en-US" smtClean="0"/>
              <a:t>V.N.KINYAE</a:t>
            </a:r>
            <a:endParaRPr lang="en-US"/>
          </a:p>
        </p:txBody>
      </p:sp>
      <p:sp>
        <p:nvSpPr>
          <p:cNvPr id="6" name="Slide Number Placeholder 5"/>
          <p:cNvSpPr>
            <a:spLocks noGrp="1"/>
          </p:cNvSpPr>
          <p:nvPr>
            <p:ph type="sldNum" sz="quarter" idx="12"/>
          </p:nvPr>
        </p:nvSpPr>
        <p:spPr/>
        <p:txBody>
          <a:bodyPr/>
          <a:lstStyle/>
          <a:p>
            <a:fld id="{88B60280-A6A9-4D4A-861C-8CFF7201920B}" type="slidenum">
              <a:rPr lang="en-US" smtClean="0"/>
              <a:t>29</a:t>
            </a:fld>
            <a:endParaRPr lang="en-US"/>
          </a:p>
        </p:txBody>
      </p:sp>
    </p:spTree>
    <p:extLst>
      <p:ext uri="{BB962C8B-B14F-4D97-AF65-F5344CB8AC3E}">
        <p14:creationId xmlns:p14="http://schemas.microsoft.com/office/powerpoint/2010/main" val="36218481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5319" y="146761"/>
            <a:ext cx="10515600" cy="603866"/>
          </a:xfrm>
        </p:spPr>
        <p:txBody>
          <a:bodyPr>
            <a:normAutofit fontScale="90000"/>
          </a:bodyPr>
          <a:lstStyle/>
          <a:p>
            <a:r>
              <a:rPr lang="en-US" b="1" dirty="0">
                <a:latin typeface="Verdana" panose="020B0604030504040204" pitchFamily="34" charset="0"/>
                <a:ea typeface="Verdana" panose="020B0604030504040204" pitchFamily="34" charset="0"/>
                <a:cs typeface="Verdana" panose="020B0604030504040204" pitchFamily="34" charset="0"/>
              </a:rPr>
              <a:t>Clinical Findings of Uterine Prolapse</a:t>
            </a:r>
            <a:r>
              <a:rPr lang="en-US" dirty="0">
                <a:latin typeface="Verdana" panose="020B0604030504040204" pitchFamily="34" charset="0"/>
                <a:ea typeface="Verdana" panose="020B0604030504040204" pitchFamily="34" charset="0"/>
                <a:cs typeface="Verdana" panose="020B0604030504040204" pitchFamily="34" charset="0"/>
              </a:rPr>
              <a:t> </a:t>
            </a:r>
          </a:p>
        </p:txBody>
      </p:sp>
      <p:sp>
        <p:nvSpPr>
          <p:cNvPr id="3" name="Content Placeholder 2"/>
          <p:cNvSpPr>
            <a:spLocks noGrp="1"/>
          </p:cNvSpPr>
          <p:nvPr>
            <p:ph idx="1"/>
          </p:nvPr>
        </p:nvSpPr>
        <p:spPr>
          <a:xfrm>
            <a:off x="218363" y="968992"/>
            <a:ext cx="11809513" cy="5642823"/>
          </a:xfrm>
        </p:spPr>
        <p:txBody>
          <a:bodyPr>
            <a:normAutofit/>
          </a:bodyPr>
          <a:lstStyle/>
          <a:p>
            <a:pPr marL="342900" marR="0" lvl="0" indent="-342900" algn="just">
              <a:spcBef>
                <a:spcPts val="0"/>
              </a:spcBef>
              <a:spcAft>
                <a:spcPts val="0"/>
              </a:spcAft>
              <a:buSzPts val="1000"/>
              <a:buFont typeface="Symbol" panose="05050102010706020507" pitchFamily="18" charset="2"/>
              <a:buChar char=""/>
              <a:tabLst>
                <a:tab pos="457200" algn="l"/>
              </a:tabLst>
            </a:pPr>
            <a:r>
              <a:rPr lang="en-US" dirty="0">
                <a:latin typeface="Arial" panose="020B0604020202020204" pitchFamily="34" charset="0"/>
                <a:ea typeface="Times New Roman" panose="02020603050405020304" pitchFamily="18" charset="0"/>
              </a:rPr>
              <a:t>Pelvic pressure manifested by sensation of fullness in the vagina.</a:t>
            </a:r>
            <a:endParaRPr lang="en-US" dirty="0">
              <a:latin typeface="Times New Roman" panose="02020603050405020304" pitchFamily="18" charset="0"/>
              <a:ea typeface="Times New Roman" panose="02020603050405020304" pitchFamily="18" charset="0"/>
            </a:endParaRPr>
          </a:p>
          <a:p>
            <a:pPr marL="342900" marR="0" lvl="0" indent="-342900" algn="just">
              <a:spcBef>
                <a:spcPts val="0"/>
              </a:spcBef>
              <a:spcAft>
                <a:spcPts val="0"/>
              </a:spcAft>
              <a:buSzPts val="1000"/>
              <a:buFont typeface="Symbol" panose="05050102010706020507" pitchFamily="18" charset="2"/>
              <a:buChar char=""/>
              <a:tabLst>
                <a:tab pos="457200" algn="l"/>
              </a:tabLst>
            </a:pPr>
            <a:r>
              <a:rPr lang="en-US" dirty="0">
                <a:latin typeface="Arial" panose="020B0604020202020204" pitchFamily="34" charset="0"/>
                <a:ea typeface="Times New Roman" panose="02020603050405020304" pitchFamily="18" charset="0"/>
              </a:rPr>
              <a:t>Low backache.</a:t>
            </a:r>
            <a:endParaRPr lang="en-US" dirty="0">
              <a:latin typeface="Times New Roman" panose="02020603050405020304" pitchFamily="18" charset="0"/>
              <a:ea typeface="Times New Roman" panose="02020603050405020304" pitchFamily="18" charset="0"/>
            </a:endParaRPr>
          </a:p>
          <a:p>
            <a:pPr marL="342900" marR="0" lvl="0" indent="-342900" algn="just">
              <a:spcBef>
                <a:spcPts val="0"/>
              </a:spcBef>
              <a:spcAft>
                <a:spcPts val="0"/>
              </a:spcAft>
              <a:buSzPts val="1000"/>
              <a:buFont typeface="Symbol" panose="05050102010706020507" pitchFamily="18" charset="2"/>
              <a:buChar char=""/>
              <a:tabLst>
                <a:tab pos="457200" algn="l"/>
              </a:tabLst>
            </a:pPr>
            <a:r>
              <a:rPr lang="en-US" dirty="0">
                <a:latin typeface="Arial" panose="020B0604020202020204" pitchFamily="34" charset="0"/>
                <a:ea typeface="Times New Roman" panose="02020603050405020304" pitchFamily="18" charset="0"/>
              </a:rPr>
              <a:t>Uterus may protrude between the labia.</a:t>
            </a:r>
            <a:endParaRPr lang="en-US" dirty="0">
              <a:latin typeface="Times New Roman" panose="02020603050405020304" pitchFamily="18" charset="0"/>
              <a:ea typeface="Times New Roman" panose="02020603050405020304" pitchFamily="18" charset="0"/>
            </a:endParaRPr>
          </a:p>
          <a:p>
            <a:pPr marL="342900" marR="0" lvl="0" indent="-342900" algn="just">
              <a:spcBef>
                <a:spcPts val="0"/>
              </a:spcBef>
              <a:spcAft>
                <a:spcPts val="0"/>
              </a:spcAft>
              <a:buSzPts val="1000"/>
              <a:buFont typeface="Symbol" panose="05050102010706020507" pitchFamily="18" charset="2"/>
              <a:buChar char=""/>
              <a:tabLst>
                <a:tab pos="457200" algn="l"/>
              </a:tabLst>
            </a:pPr>
            <a:r>
              <a:rPr lang="en-US" dirty="0">
                <a:latin typeface="Arial" panose="020B0604020202020204" pitchFamily="34" charset="0"/>
                <a:ea typeface="Times New Roman" panose="02020603050405020304" pitchFamily="18" charset="0"/>
              </a:rPr>
              <a:t>Cervix may become eroded and may bleed due to drying effect on mucous membrane, especially in the third degree.</a:t>
            </a:r>
            <a:endParaRPr lang="en-US" dirty="0">
              <a:latin typeface="Times New Roman" panose="02020603050405020304" pitchFamily="18" charset="0"/>
              <a:ea typeface="Times New Roman" panose="02020603050405020304" pitchFamily="18" charset="0"/>
            </a:endParaRPr>
          </a:p>
          <a:p>
            <a:pPr marL="342900" marR="0" lvl="0" indent="-342900" algn="just">
              <a:spcBef>
                <a:spcPts val="0"/>
              </a:spcBef>
              <a:spcAft>
                <a:spcPts val="0"/>
              </a:spcAft>
              <a:buSzPts val="1000"/>
              <a:buFont typeface="Symbol" panose="05050102010706020507" pitchFamily="18" charset="2"/>
              <a:buChar char=""/>
              <a:tabLst>
                <a:tab pos="457200" algn="l"/>
              </a:tabLst>
            </a:pPr>
            <a:r>
              <a:rPr lang="en-US" dirty="0">
                <a:latin typeface="Arial" panose="020B0604020202020204" pitchFamily="34" charset="0"/>
                <a:ea typeface="Times New Roman" panose="02020603050405020304" pitchFamily="18" charset="0"/>
              </a:rPr>
              <a:t>Firm mass palpable in the lower vagina.</a:t>
            </a:r>
            <a:endParaRPr lang="en-US" dirty="0">
              <a:latin typeface="Times New Roman" panose="02020603050405020304" pitchFamily="18" charset="0"/>
              <a:ea typeface="Times New Roman" panose="02020603050405020304" pitchFamily="18" charset="0"/>
            </a:endParaRPr>
          </a:p>
          <a:p>
            <a:pPr marL="342900" marR="0" lvl="0" indent="-342900" algn="just">
              <a:spcBef>
                <a:spcPts val="0"/>
              </a:spcBef>
              <a:spcAft>
                <a:spcPts val="0"/>
              </a:spcAft>
              <a:buSzPts val="1000"/>
              <a:buFont typeface="Symbol" panose="05050102010706020507" pitchFamily="18" charset="2"/>
              <a:buChar char=""/>
              <a:tabLst>
                <a:tab pos="457200" algn="l"/>
              </a:tabLst>
            </a:pPr>
            <a:r>
              <a:rPr lang="en-US" dirty="0">
                <a:latin typeface="Arial" panose="020B0604020202020204" pitchFamily="34" charset="0"/>
                <a:ea typeface="Times New Roman" panose="02020603050405020304" pitchFamily="18" charset="0"/>
              </a:rPr>
              <a:t>Patient complains of dyspareunia due to trauma on the cervix during coitus.</a:t>
            </a:r>
            <a:endParaRPr lang="en-US" dirty="0">
              <a:latin typeface="Times New Roman" panose="02020603050405020304" pitchFamily="18" charset="0"/>
              <a:ea typeface="Times New Roman" panose="02020603050405020304" pitchFamily="18" charset="0"/>
            </a:endParaRPr>
          </a:p>
          <a:p>
            <a:pPr marL="342900" marR="0" lvl="0" indent="-342900" algn="just">
              <a:spcBef>
                <a:spcPts val="0"/>
              </a:spcBef>
              <a:spcAft>
                <a:spcPts val="0"/>
              </a:spcAft>
              <a:buSzPts val="1000"/>
              <a:buFont typeface="Symbol" panose="05050102010706020507" pitchFamily="18" charset="2"/>
              <a:buChar char=""/>
              <a:tabLst>
                <a:tab pos="457200" algn="l"/>
              </a:tabLst>
            </a:pPr>
            <a:r>
              <a:rPr lang="en-US" dirty="0" err="1">
                <a:latin typeface="Arial" panose="020B0604020202020204" pitchFamily="34" charset="0"/>
                <a:ea typeface="Times New Roman" panose="02020603050405020304" pitchFamily="18" charset="0"/>
              </a:rPr>
              <a:t>Leukorrhoea</a:t>
            </a:r>
            <a:r>
              <a:rPr lang="en-US" dirty="0">
                <a:latin typeface="Arial" panose="020B0604020202020204" pitchFamily="34" charset="0"/>
                <a:ea typeface="Times New Roman" panose="02020603050405020304" pitchFamily="18" charset="0"/>
              </a:rPr>
              <a:t> due to uterine engorgement.</a:t>
            </a:r>
            <a:endParaRPr lang="en-US" dirty="0">
              <a:latin typeface="Times New Roman" panose="02020603050405020304" pitchFamily="18" charset="0"/>
              <a:ea typeface="Times New Roman" panose="02020603050405020304" pitchFamily="18" charset="0"/>
            </a:endParaRPr>
          </a:p>
          <a:p>
            <a:pPr marL="342900" marR="0" lvl="0" indent="-342900" algn="just">
              <a:spcBef>
                <a:spcPts val="0"/>
              </a:spcBef>
              <a:spcAft>
                <a:spcPts val="0"/>
              </a:spcAft>
              <a:buSzPts val="1000"/>
              <a:buFont typeface="Symbol" panose="05050102010706020507" pitchFamily="18" charset="2"/>
              <a:buChar char=""/>
              <a:tabLst>
                <a:tab pos="457200" algn="l"/>
              </a:tabLst>
            </a:pPr>
            <a:r>
              <a:rPr lang="en-US" dirty="0">
                <a:latin typeface="Arial" panose="020B0604020202020204" pitchFamily="34" charset="0"/>
                <a:ea typeface="Times New Roman" panose="02020603050405020304" pitchFamily="18" charset="0"/>
              </a:rPr>
              <a:t>Compression and distortion of the bladder by the displaced uterus and cervix may lead to accumulation of residual urine, which leads to urinary tract infection, urgency and dribbling of urine due to overflow incontinence.</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Date Placeholder 3"/>
          <p:cNvSpPr>
            <a:spLocks noGrp="1"/>
          </p:cNvSpPr>
          <p:nvPr>
            <p:ph type="dt" sz="half" idx="10"/>
          </p:nvPr>
        </p:nvSpPr>
        <p:spPr/>
        <p:txBody>
          <a:bodyPr/>
          <a:lstStyle/>
          <a:p>
            <a:fld id="{E7E3B519-BF08-4B06-8ACF-994352B9A84C}" type="datetime1">
              <a:rPr lang="en-US" smtClean="0"/>
              <a:t>8/7/2020</a:t>
            </a:fld>
            <a:endParaRPr lang="en-US"/>
          </a:p>
        </p:txBody>
      </p:sp>
      <p:sp>
        <p:nvSpPr>
          <p:cNvPr id="5" name="Footer Placeholder 4"/>
          <p:cNvSpPr>
            <a:spLocks noGrp="1"/>
          </p:cNvSpPr>
          <p:nvPr>
            <p:ph type="ftr" sz="quarter" idx="11"/>
          </p:nvPr>
        </p:nvSpPr>
        <p:spPr/>
        <p:txBody>
          <a:bodyPr/>
          <a:lstStyle/>
          <a:p>
            <a:r>
              <a:rPr lang="en-US" smtClean="0"/>
              <a:t>V.N.KINYAE</a:t>
            </a:r>
            <a:endParaRPr lang="en-US"/>
          </a:p>
        </p:txBody>
      </p:sp>
      <p:sp>
        <p:nvSpPr>
          <p:cNvPr id="6" name="Slide Number Placeholder 5"/>
          <p:cNvSpPr>
            <a:spLocks noGrp="1"/>
          </p:cNvSpPr>
          <p:nvPr>
            <p:ph type="sldNum" sz="quarter" idx="12"/>
          </p:nvPr>
        </p:nvSpPr>
        <p:spPr/>
        <p:txBody>
          <a:bodyPr/>
          <a:lstStyle/>
          <a:p>
            <a:fld id="{88B60280-A6A9-4D4A-861C-8CFF7201920B}" type="slidenum">
              <a:rPr lang="en-US" smtClean="0"/>
              <a:t>3</a:t>
            </a:fld>
            <a:endParaRPr lang="en-US"/>
          </a:p>
        </p:txBody>
      </p:sp>
    </p:spTree>
    <p:extLst>
      <p:ext uri="{BB962C8B-B14F-4D97-AF65-F5344CB8AC3E}">
        <p14:creationId xmlns:p14="http://schemas.microsoft.com/office/powerpoint/2010/main" val="284232781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72105"/>
          </a:xfrm>
        </p:spPr>
        <p:txBody>
          <a:bodyPr>
            <a:normAutofit fontScale="90000"/>
          </a:bodyPr>
          <a:lstStyle/>
          <a:p>
            <a:r>
              <a:rPr lang="en-US" b="1" dirty="0">
                <a:latin typeface="Arial" panose="020B0604020202020204" pitchFamily="34" charset="0"/>
                <a:ea typeface="Times New Roman" panose="02020603050405020304" pitchFamily="18" charset="0"/>
              </a:rPr>
              <a:t>Treatment of Bartholin's Cyst</a:t>
            </a:r>
            <a:r>
              <a:rPr lang="en-US" dirty="0">
                <a:latin typeface="Arial" panose="020B0604020202020204" pitchFamily="34" charset="0"/>
                <a:ea typeface="Times New Roman" panose="02020603050405020304" pitchFamily="18" charset="0"/>
              </a:rPr>
              <a:t> </a:t>
            </a:r>
            <a:endParaRPr lang="en-US" dirty="0"/>
          </a:p>
        </p:txBody>
      </p:sp>
      <p:sp>
        <p:nvSpPr>
          <p:cNvPr id="3" name="Content Placeholder 2"/>
          <p:cNvSpPr>
            <a:spLocks noGrp="1"/>
          </p:cNvSpPr>
          <p:nvPr>
            <p:ph idx="1"/>
          </p:nvPr>
        </p:nvSpPr>
        <p:spPr>
          <a:xfrm>
            <a:off x="187569" y="1037230"/>
            <a:ext cx="11746523" cy="5621477"/>
          </a:xfrm>
        </p:spPr>
        <p:txBody>
          <a:bodyPr>
            <a:normAutofit lnSpcReduction="10000"/>
          </a:bodyPr>
          <a:lstStyle/>
          <a:p>
            <a:pPr>
              <a:spcBef>
                <a:spcPts val="0"/>
              </a:spcBef>
            </a:pPr>
            <a:r>
              <a:rPr lang="en-US" sz="4000" dirty="0">
                <a:latin typeface="Arial" panose="020B0604020202020204" pitchFamily="34" charset="0"/>
                <a:ea typeface="Times New Roman" panose="02020603050405020304" pitchFamily="18" charset="0"/>
              </a:rPr>
              <a:t>The main treatment </a:t>
            </a:r>
            <a:r>
              <a:rPr lang="en-US" sz="4000" dirty="0" smtClean="0">
                <a:latin typeface="Arial" panose="020B0604020202020204" pitchFamily="34" charset="0"/>
                <a:ea typeface="Times New Roman" panose="02020603050405020304" pitchFamily="18" charset="0"/>
              </a:rPr>
              <a:t>is </a:t>
            </a:r>
            <a:r>
              <a:rPr lang="en-US" sz="4000" dirty="0">
                <a:latin typeface="Arial" panose="020B0604020202020204" pitchFamily="34" charset="0"/>
                <a:ea typeface="Times New Roman" panose="02020603050405020304" pitchFamily="18" charset="0"/>
              </a:rPr>
              <a:t>Incision and Drainage (I&amp;D) of the infected cyst or abscess and preferably </a:t>
            </a:r>
            <a:r>
              <a:rPr lang="en-US" sz="4000" b="1" dirty="0" err="1">
                <a:latin typeface="Arial" panose="020B0604020202020204" pitchFamily="34" charset="0"/>
                <a:ea typeface="Times New Roman" panose="02020603050405020304" pitchFamily="18" charset="0"/>
              </a:rPr>
              <a:t>marsupialisation</a:t>
            </a:r>
            <a:r>
              <a:rPr lang="en-US" sz="4000" dirty="0">
                <a:latin typeface="Arial" panose="020B0604020202020204" pitchFamily="34" charset="0"/>
                <a:ea typeface="Times New Roman" panose="02020603050405020304" pitchFamily="18" charset="0"/>
              </a:rPr>
              <a:t>, which allows the abscess to drain properly thus preserving the function of the gland. </a:t>
            </a:r>
            <a:endParaRPr lang="en-US" sz="4000" dirty="0" smtClean="0">
              <a:latin typeface="Arial" panose="020B0604020202020204" pitchFamily="34" charset="0"/>
              <a:ea typeface="Times New Roman" panose="02020603050405020304" pitchFamily="18" charset="0"/>
            </a:endParaRPr>
          </a:p>
          <a:p>
            <a:pPr>
              <a:spcBef>
                <a:spcPts val="0"/>
              </a:spcBef>
            </a:pPr>
            <a:r>
              <a:rPr lang="en-US" sz="4000" dirty="0" smtClean="0">
                <a:latin typeface="Arial" panose="020B0604020202020204" pitchFamily="34" charset="0"/>
                <a:ea typeface="Times New Roman" panose="02020603050405020304" pitchFamily="18" charset="0"/>
              </a:rPr>
              <a:t>The </a:t>
            </a:r>
            <a:r>
              <a:rPr lang="en-US" sz="4000" dirty="0">
                <a:latin typeface="Arial" panose="020B0604020202020204" pitchFamily="34" charset="0"/>
                <a:ea typeface="Times New Roman" panose="02020603050405020304" pitchFamily="18" charset="0"/>
              </a:rPr>
              <a:t>drained pus </a:t>
            </a:r>
            <a:r>
              <a:rPr lang="en-US" sz="4000" dirty="0" smtClean="0">
                <a:latin typeface="Arial" panose="020B0604020202020204" pitchFamily="34" charset="0"/>
                <a:ea typeface="Times New Roman" panose="02020603050405020304" pitchFamily="18" charset="0"/>
              </a:rPr>
              <a:t>- culture </a:t>
            </a:r>
            <a:r>
              <a:rPr lang="en-US" sz="4000" dirty="0">
                <a:latin typeface="Arial" panose="020B0604020202020204" pitchFamily="34" charset="0"/>
                <a:ea typeface="Times New Roman" panose="02020603050405020304" pitchFamily="18" charset="0"/>
              </a:rPr>
              <a:t>and sensitivity to detect any gonococcal infections.</a:t>
            </a:r>
            <a:endParaRPr lang="en-US" sz="4000" dirty="0">
              <a:latin typeface="Times New Roman" panose="02020603050405020304" pitchFamily="18" charset="0"/>
              <a:ea typeface="Times New Roman" panose="02020603050405020304" pitchFamily="18" charset="0"/>
            </a:endParaRPr>
          </a:p>
          <a:p>
            <a:pPr>
              <a:spcBef>
                <a:spcPts val="0"/>
              </a:spcBef>
            </a:pPr>
            <a:r>
              <a:rPr lang="en-US" sz="4000" dirty="0">
                <a:latin typeface="Arial" panose="020B0604020202020204" pitchFamily="34" charset="0"/>
                <a:ea typeface="Times New Roman" panose="02020603050405020304" pitchFamily="18" charset="0"/>
              </a:rPr>
              <a:t>The patient should be put on appropriate antibiotics. </a:t>
            </a:r>
            <a:endParaRPr lang="en-US" sz="4000" dirty="0">
              <a:latin typeface="Times New Roman" panose="02020603050405020304" pitchFamily="18" charset="0"/>
              <a:ea typeface="Times New Roman" panose="02020603050405020304" pitchFamily="18" charset="0"/>
            </a:endParaRPr>
          </a:p>
          <a:p>
            <a:pPr>
              <a:spcBef>
                <a:spcPts val="0"/>
              </a:spcBef>
            </a:pPr>
            <a:r>
              <a:rPr lang="en-US" sz="4000" dirty="0" smtClean="0">
                <a:latin typeface="Arial" panose="020B0604020202020204" pitchFamily="34" charset="0"/>
                <a:ea typeface="Times New Roman" panose="02020603050405020304" pitchFamily="18" charset="0"/>
              </a:rPr>
              <a:t>condition </a:t>
            </a:r>
            <a:r>
              <a:rPr lang="en-US" sz="4000" dirty="0">
                <a:latin typeface="Arial" panose="020B0604020202020204" pitchFamily="34" charset="0"/>
                <a:ea typeface="Times New Roman" panose="02020603050405020304" pitchFamily="18" charset="0"/>
              </a:rPr>
              <a:t>is very painful, which means the patient should also be given analgesics.</a:t>
            </a:r>
            <a:endParaRPr lang="en-US" sz="4000" dirty="0">
              <a:latin typeface="Times New Roman" panose="02020603050405020304" pitchFamily="18" charset="0"/>
              <a:ea typeface="Times New Roman" panose="02020603050405020304" pitchFamily="18" charset="0"/>
            </a:endParaRPr>
          </a:p>
          <a:p>
            <a:endParaRPr lang="en-US" sz="3600" dirty="0"/>
          </a:p>
        </p:txBody>
      </p:sp>
      <p:sp>
        <p:nvSpPr>
          <p:cNvPr id="4" name="Date Placeholder 3"/>
          <p:cNvSpPr>
            <a:spLocks noGrp="1"/>
          </p:cNvSpPr>
          <p:nvPr>
            <p:ph type="dt" sz="half" idx="10"/>
          </p:nvPr>
        </p:nvSpPr>
        <p:spPr/>
        <p:txBody>
          <a:bodyPr/>
          <a:lstStyle/>
          <a:p>
            <a:fld id="{44CFFB39-4881-42BA-80C3-AF959F94157D}" type="datetime1">
              <a:rPr lang="en-US" smtClean="0"/>
              <a:t>8/7/2020</a:t>
            </a:fld>
            <a:endParaRPr lang="en-US"/>
          </a:p>
        </p:txBody>
      </p:sp>
      <p:sp>
        <p:nvSpPr>
          <p:cNvPr id="5" name="Footer Placeholder 4"/>
          <p:cNvSpPr>
            <a:spLocks noGrp="1"/>
          </p:cNvSpPr>
          <p:nvPr>
            <p:ph type="ftr" sz="quarter" idx="11"/>
          </p:nvPr>
        </p:nvSpPr>
        <p:spPr/>
        <p:txBody>
          <a:bodyPr/>
          <a:lstStyle/>
          <a:p>
            <a:r>
              <a:rPr lang="en-US" smtClean="0"/>
              <a:t>V.N.KINYAE</a:t>
            </a:r>
            <a:endParaRPr lang="en-US"/>
          </a:p>
        </p:txBody>
      </p:sp>
      <p:sp>
        <p:nvSpPr>
          <p:cNvPr id="6" name="Slide Number Placeholder 5"/>
          <p:cNvSpPr>
            <a:spLocks noGrp="1"/>
          </p:cNvSpPr>
          <p:nvPr>
            <p:ph type="sldNum" sz="quarter" idx="12"/>
          </p:nvPr>
        </p:nvSpPr>
        <p:spPr/>
        <p:txBody>
          <a:bodyPr/>
          <a:lstStyle/>
          <a:p>
            <a:fld id="{88B60280-A6A9-4D4A-861C-8CFF7201920B}" type="slidenum">
              <a:rPr lang="en-US" smtClean="0"/>
              <a:t>30</a:t>
            </a:fld>
            <a:endParaRPr lang="en-US"/>
          </a:p>
        </p:txBody>
      </p:sp>
    </p:spTree>
    <p:extLst>
      <p:ext uri="{BB962C8B-B14F-4D97-AF65-F5344CB8AC3E}">
        <p14:creationId xmlns:p14="http://schemas.microsoft.com/office/powerpoint/2010/main" val="385929227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Verdana" panose="020B0604030504040204" pitchFamily="34" charset="0"/>
                <a:ea typeface="Verdana" panose="020B0604030504040204" pitchFamily="34" charset="0"/>
                <a:cs typeface="Verdana" panose="020B0604030504040204" pitchFamily="34" charset="0"/>
              </a:rPr>
              <a:t>PID</a:t>
            </a:r>
          </a:p>
        </p:txBody>
      </p:sp>
      <p:sp>
        <p:nvSpPr>
          <p:cNvPr id="3" name="Content Placeholder 2"/>
          <p:cNvSpPr>
            <a:spLocks noGrp="1"/>
          </p:cNvSpPr>
          <p:nvPr>
            <p:ph idx="1"/>
          </p:nvPr>
        </p:nvSpPr>
        <p:spPr>
          <a:xfrm>
            <a:off x="375138" y="1500554"/>
            <a:ext cx="10978662" cy="4676409"/>
          </a:xfrm>
        </p:spPr>
        <p:txBody>
          <a:bodyPr>
            <a:normAutofit/>
          </a:bodyPr>
          <a:lstStyle/>
          <a:p>
            <a:r>
              <a:rPr lang="en-US" sz="3600" dirty="0">
                <a:latin typeface="Arial" panose="020B0604020202020204" pitchFamily="34" charset="0"/>
                <a:ea typeface="Times New Roman" panose="02020603050405020304" pitchFamily="18" charset="0"/>
              </a:rPr>
              <a:t>Pelvic inflammatory disease is a complication arising from untreated infections in the vagina or cervix.</a:t>
            </a:r>
            <a:endParaRPr lang="en-US" sz="3600" dirty="0"/>
          </a:p>
        </p:txBody>
      </p:sp>
      <p:sp>
        <p:nvSpPr>
          <p:cNvPr id="4" name="Date Placeholder 3"/>
          <p:cNvSpPr>
            <a:spLocks noGrp="1"/>
          </p:cNvSpPr>
          <p:nvPr>
            <p:ph type="dt" sz="half" idx="10"/>
          </p:nvPr>
        </p:nvSpPr>
        <p:spPr/>
        <p:txBody>
          <a:bodyPr/>
          <a:lstStyle/>
          <a:p>
            <a:fld id="{CE76917A-E267-492B-8B0E-A7B31D925AEA}" type="datetime1">
              <a:rPr lang="en-US" smtClean="0"/>
              <a:t>8/7/2020</a:t>
            </a:fld>
            <a:endParaRPr lang="en-US"/>
          </a:p>
        </p:txBody>
      </p:sp>
      <p:sp>
        <p:nvSpPr>
          <p:cNvPr id="5" name="Footer Placeholder 4"/>
          <p:cNvSpPr>
            <a:spLocks noGrp="1"/>
          </p:cNvSpPr>
          <p:nvPr>
            <p:ph type="ftr" sz="quarter" idx="11"/>
          </p:nvPr>
        </p:nvSpPr>
        <p:spPr/>
        <p:txBody>
          <a:bodyPr/>
          <a:lstStyle/>
          <a:p>
            <a:r>
              <a:rPr lang="en-US" smtClean="0"/>
              <a:t>V.N.KINYAE</a:t>
            </a:r>
            <a:endParaRPr lang="en-US"/>
          </a:p>
        </p:txBody>
      </p:sp>
      <p:sp>
        <p:nvSpPr>
          <p:cNvPr id="6" name="Slide Number Placeholder 5"/>
          <p:cNvSpPr>
            <a:spLocks noGrp="1"/>
          </p:cNvSpPr>
          <p:nvPr>
            <p:ph type="sldNum" sz="quarter" idx="12"/>
          </p:nvPr>
        </p:nvSpPr>
        <p:spPr/>
        <p:txBody>
          <a:bodyPr/>
          <a:lstStyle/>
          <a:p>
            <a:fld id="{88B60280-A6A9-4D4A-861C-8CFF7201920B}" type="slidenum">
              <a:rPr lang="en-US" smtClean="0"/>
              <a:t>31</a:t>
            </a:fld>
            <a:endParaRPr lang="en-US"/>
          </a:p>
        </p:txBody>
      </p:sp>
    </p:spTree>
    <p:extLst>
      <p:ext uri="{BB962C8B-B14F-4D97-AF65-F5344CB8AC3E}">
        <p14:creationId xmlns:p14="http://schemas.microsoft.com/office/powerpoint/2010/main" val="3440264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7569" y="365125"/>
            <a:ext cx="11166231" cy="877521"/>
          </a:xfrm>
        </p:spPr>
        <p:txBody>
          <a:bodyPr>
            <a:normAutofit fontScale="90000"/>
          </a:bodyPr>
          <a:lstStyle/>
          <a:p>
            <a:r>
              <a:rPr lang="en-US" b="1" dirty="0">
                <a:latin typeface="Arial" panose="020B0604020202020204" pitchFamily="34" charset="0"/>
                <a:ea typeface="Times New Roman" panose="02020603050405020304" pitchFamily="18" charset="0"/>
              </a:rPr>
              <a:t>Causes of Pelvic Inflammatory Disease (PID)</a:t>
            </a:r>
            <a:r>
              <a:rPr lang="en-US" dirty="0">
                <a:latin typeface="Arial" panose="020B0604020202020204" pitchFamily="34" charset="0"/>
                <a:ea typeface="Times New Roman" panose="02020603050405020304" pitchFamily="18" charset="0"/>
              </a:rPr>
              <a:t> </a:t>
            </a:r>
            <a:endParaRPr lang="en-US" dirty="0"/>
          </a:p>
        </p:txBody>
      </p:sp>
      <p:sp>
        <p:nvSpPr>
          <p:cNvPr id="3" name="Content Placeholder 2"/>
          <p:cNvSpPr>
            <a:spLocks noGrp="1"/>
          </p:cNvSpPr>
          <p:nvPr>
            <p:ph idx="1"/>
          </p:nvPr>
        </p:nvSpPr>
        <p:spPr>
          <a:xfrm>
            <a:off x="187569" y="1242646"/>
            <a:ext cx="11723077" cy="5369169"/>
          </a:xfrm>
        </p:spPr>
        <p:txBody>
          <a:bodyPr>
            <a:normAutofit/>
          </a:bodyPr>
          <a:lstStyle/>
          <a:p>
            <a:pPr>
              <a:spcBef>
                <a:spcPts val="0"/>
              </a:spcBef>
            </a:pPr>
            <a:r>
              <a:rPr lang="en-US" sz="3200" dirty="0">
                <a:latin typeface="Arial" panose="020B0604020202020204" pitchFamily="34" charset="0"/>
                <a:ea typeface="Times New Roman" panose="02020603050405020304" pitchFamily="18" charset="0"/>
              </a:rPr>
              <a:t>PID gives rise to lower abdominal pain as a symptom. </a:t>
            </a:r>
            <a:endParaRPr lang="en-US" sz="3200" dirty="0" smtClean="0">
              <a:latin typeface="Arial" panose="020B0604020202020204" pitchFamily="34" charset="0"/>
              <a:ea typeface="Times New Roman" panose="02020603050405020304" pitchFamily="18" charset="0"/>
            </a:endParaRPr>
          </a:p>
          <a:p>
            <a:pPr>
              <a:spcBef>
                <a:spcPts val="0"/>
              </a:spcBef>
            </a:pPr>
            <a:r>
              <a:rPr lang="en-US" sz="3200" dirty="0" smtClean="0">
                <a:latin typeface="Arial" panose="020B0604020202020204" pitchFamily="34" charset="0"/>
                <a:ea typeface="Times New Roman" panose="02020603050405020304" pitchFamily="18" charset="0"/>
              </a:rPr>
              <a:t>PID </a:t>
            </a:r>
            <a:r>
              <a:rPr lang="en-US" sz="3200" dirty="0">
                <a:latin typeface="Arial" panose="020B0604020202020204" pitchFamily="34" charset="0"/>
                <a:ea typeface="Times New Roman" panose="02020603050405020304" pitchFamily="18" charset="0"/>
              </a:rPr>
              <a:t>occurs when the bacteria causing cervicitis spread to involve the internal reproductive organs, which include the ovaries, fallopian tubes and uterus.</a:t>
            </a:r>
            <a:endParaRPr lang="en-US" sz="3200" dirty="0">
              <a:latin typeface="Times New Roman" panose="02020603050405020304" pitchFamily="18" charset="0"/>
              <a:ea typeface="Times New Roman" panose="02020603050405020304" pitchFamily="18" charset="0"/>
            </a:endParaRPr>
          </a:p>
          <a:p>
            <a:pPr>
              <a:spcBef>
                <a:spcPts val="0"/>
              </a:spcBef>
            </a:pPr>
            <a:r>
              <a:rPr lang="en-US" sz="3200" dirty="0">
                <a:latin typeface="Arial" panose="020B0604020202020204" pitchFamily="34" charset="0"/>
                <a:ea typeface="Times New Roman" panose="02020603050405020304" pitchFamily="18" charset="0"/>
              </a:rPr>
              <a:t>PID is almost always caused by a combination of </a:t>
            </a:r>
            <a:r>
              <a:rPr lang="en-US" sz="3200" dirty="0" smtClean="0">
                <a:latin typeface="Arial" panose="020B0604020202020204" pitchFamily="34" charset="0"/>
                <a:ea typeface="Times New Roman" panose="02020603050405020304" pitchFamily="18" charset="0"/>
              </a:rPr>
              <a:t>bacteria-</a:t>
            </a:r>
            <a:r>
              <a:rPr lang="en-US" sz="3200" dirty="0" err="1" smtClean="0">
                <a:latin typeface="Arial" panose="020B0604020202020204" pitchFamily="34" charset="0"/>
                <a:ea typeface="Times New Roman" panose="02020603050405020304" pitchFamily="18" charset="0"/>
              </a:rPr>
              <a:t>cervitis</a:t>
            </a:r>
            <a:r>
              <a:rPr lang="en-US" sz="3200" dirty="0" smtClean="0">
                <a:latin typeface="Arial" panose="020B0604020202020204" pitchFamily="34" charset="0"/>
                <a:ea typeface="Times New Roman" panose="02020603050405020304" pitchFamily="18" charset="0"/>
              </a:rPr>
              <a:t> </a:t>
            </a:r>
            <a:r>
              <a:rPr lang="en-US" sz="3200" dirty="0">
                <a:latin typeface="Arial" panose="020B0604020202020204" pitchFamily="34" charset="0"/>
                <a:ea typeface="Times New Roman" panose="02020603050405020304" pitchFamily="18" charset="0"/>
              </a:rPr>
              <a:t>(</a:t>
            </a:r>
            <a:r>
              <a:rPr lang="en-US" sz="3200" dirty="0" err="1">
                <a:latin typeface="Arial" panose="020B0604020202020204" pitchFamily="34" charset="0"/>
                <a:ea typeface="Times New Roman" panose="02020603050405020304" pitchFamily="18" charset="0"/>
              </a:rPr>
              <a:t>neisseria</a:t>
            </a:r>
            <a:r>
              <a:rPr lang="en-US" sz="3200" dirty="0">
                <a:latin typeface="Arial" panose="020B0604020202020204" pitchFamily="34" charset="0"/>
                <a:ea typeface="Times New Roman" panose="02020603050405020304" pitchFamily="18" charset="0"/>
              </a:rPr>
              <a:t> </a:t>
            </a:r>
            <a:r>
              <a:rPr lang="en-US" sz="3200" dirty="0" err="1">
                <a:latin typeface="Arial" panose="020B0604020202020204" pitchFamily="34" charset="0"/>
                <a:ea typeface="Times New Roman" panose="02020603050405020304" pitchFamily="18" charset="0"/>
              </a:rPr>
              <a:t>gonorrhoeae</a:t>
            </a:r>
            <a:r>
              <a:rPr lang="en-US" sz="3200" dirty="0">
                <a:latin typeface="Arial" panose="020B0604020202020204" pitchFamily="34" charset="0"/>
                <a:ea typeface="Times New Roman" panose="02020603050405020304" pitchFamily="18" charset="0"/>
              </a:rPr>
              <a:t> and chlamydia trachomatis) but also several other species including anaerobic bacteria </a:t>
            </a:r>
            <a:r>
              <a:rPr lang="en-US" sz="3200" dirty="0" smtClean="0">
                <a:latin typeface="Arial" panose="020B0604020202020204" pitchFamily="34" charset="0"/>
                <a:ea typeface="Times New Roman" panose="02020603050405020304" pitchFamily="18" charset="0"/>
              </a:rPr>
              <a:t>and </a:t>
            </a:r>
            <a:r>
              <a:rPr lang="en-US" sz="3200" dirty="0">
                <a:latin typeface="Arial" panose="020B0604020202020204" pitchFamily="34" charset="0"/>
                <a:ea typeface="Times New Roman" panose="02020603050405020304" pitchFamily="18" charset="0"/>
              </a:rPr>
              <a:t>streptococci.</a:t>
            </a:r>
            <a:endParaRPr lang="en-US" sz="3200" dirty="0">
              <a:latin typeface="Times New Roman" panose="02020603050405020304" pitchFamily="18" charset="0"/>
              <a:ea typeface="Times New Roman" panose="02020603050405020304" pitchFamily="18" charset="0"/>
            </a:endParaRPr>
          </a:p>
          <a:p>
            <a:pPr>
              <a:spcBef>
                <a:spcPts val="0"/>
              </a:spcBef>
            </a:pPr>
            <a:r>
              <a:rPr lang="en-US" sz="3200" dirty="0" smtClean="0">
                <a:latin typeface="Arial" panose="020B0604020202020204" pitchFamily="34" charset="0"/>
                <a:ea typeface="Times New Roman" panose="02020603050405020304" pitchFamily="18" charset="0"/>
              </a:rPr>
              <a:t>PID </a:t>
            </a:r>
            <a:r>
              <a:rPr lang="en-US" sz="3200" dirty="0">
                <a:latin typeface="Arial" panose="020B0604020202020204" pitchFamily="34" charset="0"/>
                <a:ea typeface="Times New Roman" panose="02020603050405020304" pitchFamily="18" charset="0"/>
              </a:rPr>
              <a:t>is usually transmitted sexually. However, infection in the reproductive organs also may occur after childbirth or abortion (Puerperal sepsis) or after </a:t>
            </a:r>
            <a:r>
              <a:rPr lang="en-US" sz="3200" dirty="0" err="1">
                <a:latin typeface="Arial" panose="020B0604020202020204" pitchFamily="34" charset="0"/>
                <a:ea typeface="Times New Roman" panose="02020603050405020304" pitchFamily="18" charset="0"/>
              </a:rPr>
              <a:t>gynaecologic</a:t>
            </a:r>
            <a:r>
              <a:rPr lang="en-US" sz="3200" dirty="0">
                <a:latin typeface="Arial" panose="020B0604020202020204" pitchFamily="34" charset="0"/>
                <a:ea typeface="Times New Roman" panose="02020603050405020304" pitchFamily="18" charset="0"/>
              </a:rPr>
              <a:t> surgery (Pelvic </a:t>
            </a:r>
            <a:r>
              <a:rPr lang="en-US" sz="3200" dirty="0" smtClean="0">
                <a:latin typeface="Arial" panose="020B0604020202020204" pitchFamily="34" charset="0"/>
                <a:ea typeface="Times New Roman" panose="02020603050405020304" pitchFamily="18" charset="0"/>
              </a:rPr>
              <a:t>cellulitis and </a:t>
            </a:r>
            <a:r>
              <a:rPr lang="en-US" sz="3200" dirty="0">
                <a:latin typeface="Arial" panose="020B0604020202020204" pitchFamily="34" charset="0"/>
                <a:ea typeface="Times New Roman" panose="02020603050405020304" pitchFamily="18" charset="0"/>
              </a:rPr>
              <a:t>thrombophlebitis).</a:t>
            </a:r>
            <a:endParaRPr lang="en-US" sz="3200" dirty="0">
              <a:latin typeface="Times New Roman" panose="02020603050405020304" pitchFamily="18" charset="0"/>
              <a:ea typeface="Times New Roman" panose="02020603050405020304" pitchFamily="18" charset="0"/>
            </a:endParaRPr>
          </a:p>
          <a:p>
            <a:endParaRPr lang="en-US" sz="3200" dirty="0"/>
          </a:p>
        </p:txBody>
      </p:sp>
      <p:sp>
        <p:nvSpPr>
          <p:cNvPr id="4" name="Date Placeholder 3"/>
          <p:cNvSpPr>
            <a:spLocks noGrp="1"/>
          </p:cNvSpPr>
          <p:nvPr>
            <p:ph type="dt" sz="half" idx="10"/>
          </p:nvPr>
        </p:nvSpPr>
        <p:spPr/>
        <p:txBody>
          <a:bodyPr/>
          <a:lstStyle/>
          <a:p>
            <a:fld id="{F1B8EADB-D7E0-478F-8FC3-A441489CCDDA}" type="datetime1">
              <a:rPr lang="en-US" smtClean="0"/>
              <a:t>8/7/2020</a:t>
            </a:fld>
            <a:endParaRPr lang="en-US"/>
          </a:p>
        </p:txBody>
      </p:sp>
      <p:sp>
        <p:nvSpPr>
          <p:cNvPr id="5" name="Footer Placeholder 4"/>
          <p:cNvSpPr>
            <a:spLocks noGrp="1"/>
          </p:cNvSpPr>
          <p:nvPr>
            <p:ph type="ftr" sz="quarter" idx="11"/>
          </p:nvPr>
        </p:nvSpPr>
        <p:spPr/>
        <p:txBody>
          <a:bodyPr/>
          <a:lstStyle/>
          <a:p>
            <a:r>
              <a:rPr lang="en-US" smtClean="0"/>
              <a:t>V.N.KINYAE</a:t>
            </a:r>
            <a:endParaRPr lang="en-US"/>
          </a:p>
        </p:txBody>
      </p:sp>
      <p:sp>
        <p:nvSpPr>
          <p:cNvPr id="6" name="Slide Number Placeholder 5"/>
          <p:cNvSpPr>
            <a:spLocks noGrp="1"/>
          </p:cNvSpPr>
          <p:nvPr>
            <p:ph type="sldNum" sz="quarter" idx="12"/>
          </p:nvPr>
        </p:nvSpPr>
        <p:spPr/>
        <p:txBody>
          <a:bodyPr/>
          <a:lstStyle/>
          <a:p>
            <a:fld id="{88B60280-A6A9-4D4A-861C-8CFF7201920B}" type="slidenum">
              <a:rPr lang="en-US" smtClean="0"/>
              <a:t>32</a:t>
            </a:fld>
            <a:endParaRPr lang="en-US"/>
          </a:p>
        </p:txBody>
      </p:sp>
    </p:spTree>
    <p:extLst>
      <p:ext uri="{BB962C8B-B14F-4D97-AF65-F5344CB8AC3E}">
        <p14:creationId xmlns:p14="http://schemas.microsoft.com/office/powerpoint/2010/main" val="183928366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81286"/>
          </a:xfrm>
        </p:spPr>
        <p:txBody>
          <a:bodyPr/>
          <a:lstStyle/>
          <a:p>
            <a:r>
              <a:rPr lang="en-US" b="1" dirty="0">
                <a:latin typeface="Arial" panose="020B0604020202020204" pitchFamily="34" charset="0"/>
                <a:ea typeface="Times New Roman" panose="02020603050405020304" pitchFamily="18" charset="0"/>
              </a:rPr>
              <a:t>Signs and Symptoms of PID</a:t>
            </a:r>
            <a:r>
              <a:rPr lang="en-US" dirty="0">
                <a:latin typeface="Arial" panose="020B0604020202020204" pitchFamily="34" charset="0"/>
                <a:ea typeface="Times New Roman" panose="02020603050405020304" pitchFamily="18" charset="0"/>
              </a:rPr>
              <a:t> </a:t>
            </a:r>
            <a:endParaRPr lang="en-US" dirty="0"/>
          </a:p>
        </p:txBody>
      </p:sp>
      <p:sp>
        <p:nvSpPr>
          <p:cNvPr id="3" name="Content Placeholder 2"/>
          <p:cNvSpPr>
            <a:spLocks noGrp="1"/>
          </p:cNvSpPr>
          <p:nvPr>
            <p:ph idx="1"/>
          </p:nvPr>
        </p:nvSpPr>
        <p:spPr>
          <a:xfrm>
            <a:off x="234462" y="1146412"/>
            <a:ext cx="11582400" cy="5488850"/>
          </a:xfrm>
        </p:spPr>
        <p:txBody>
          <a:bodyPr>
            <a:noAutofit/>
          </a:bodyPr>
          <a:lstStyle/>
          <a:p>
            <a:pPr algn="just">
              <a:spcBef>
                <a:spcPts val="0"/>
              </a:spcBef>
            </a:pPr>
            <a:r>
              <a:rPr lang="en-US" sz="3600" dirty="0" smtClean="0">
                <a:latin typeface="Arial" panose="020B0604020202020204" pitchFamily="34" charset="0"/>
                <a:ea typeface="Times New Roman" panose="02020603050405020304" pitchFamily="18" charset="0"/>
              </a:rPr>
              <a:t>The </a:t>
            </a:r>
            <a:r>
              <a:rPr lang="en-US" sz="3600" dirty="0">
                <a:latin typeface="Arial" panose="020B0604020202020204" pitchFamily="34" charset="0"/>
                <a:ea typeface="Times New Roman" panose="02020603050405020304" pitchFamily="18" charset="0"/>
              </a:rPr>
              <a:t>patient will complain of lower abdominal pain and tenderness (appendicitis and an ectopic pregnancy should be ruled out). </a:t>
            </a:r>
            <a:endParaRPr lang="en-US" sz="3600" dirty="0" smtClean="0">
              <a:latin typeface="Arial" panose="020B0604020202020204" pitchFamily="34" charset="0"/>
              <a:ea typeface="Times New Roman" panose="02020603050405020304" pitchFamily="18" charset="0"/>
            </a:endParaRPr>
          </a:p>
          <a:p>
            <a:pPr algn="just">
              <a:spcBef>
                <a:spcPts val="0"/>
              </a:spcBef>
            </a:pPr>
            <a:r>
              <a:rPr lang="en-US" sz="3600" dirty="0" smtClean="0">
                <a:latin typeface="Arial" panose="020B0604020202020204" pitchFamily="34" charset="0"/>
                <a:ea typeface="Times New Roman" panose="02020603050405020304" pitchFamily="18" charset="0"/>
              </a:rPr>
              <a:t>PID </a:t>
            </a:r>
            <a:r>
              <a:rPr lang="en-US" sz="3600" dirty="0">
                <a:latin typeface="Arial" panose="020B0604020202020204" pitchFamily="34" charset="0"/>
                <a:ea typeface="Times New Roman" panose="02020603050405020304" pitchFamily="18" charset="0"/>
              </a:rPr>
              <a:t>may be associated with: </a:t>
            </a:r>
            <a:endParaRPr lang="en-US" sz="3600" dirty="0">
              <a:latin typeface="Times New Roman" panose="02020603050405020304" pitchFamily="18" charset="0"/>
              <a:ea typeface="Times New Roman" panose="02020603050405020304" pitchFamily="18" charset="0"/>
            </a:endParaRPr>
          </a:p>
          <a:p>
            <a:pPr lvl="1" algn="just">
              <a:spcBef>
                <a:spcPts val="0"/>
              </a:spcBef>
              <a:buSzPts val="1000"/>
              <a:tabLst>
                <a:tab pos="457200" algn="l"/>
              </a:tabLst>
            </a:pPr>
            <a:r>
              <a:rPr lang="en-US" sz="4000" dirty="0">
                <a:latin typeface="Arial" panose="020B0604020202020204" pitchFamily="34" charset="0"/>
                <a:ea typeface="Times New Roman" panose="02020603050405020304" pitchFamily="18" charset="0"/>
              </a:rPr>
              <a:t>Offensive vaginal discharge</a:t>
            </a:r>
            <a:endParaRPr lang="en-US" sz="4000" dirty="0">
              <a:latin typeface="Times New Roman" panose="02020603050405020304" pitchFamily="18" charset="0"/>
              <a:ea typeface="Times New Roman" panose="02020603050405020304" pitchFamily="18" charset="0"/>
            </a:endParaRPr>
          </a:p>
          <a:p>
            <a:pPr lvl="1" algn="just">
              <a:spcBef>
                <a:spcPts val="0"/>
              </a:spcBef>
              <a:buSzPts val="1000"/>
              <a:tabLst>
                <a:tab pos="457200" algn="l"/>
              </a:tabLst>
            </a:pPr>
            <a:r>
              <a:rPr lang="en-US" sz="4000" dirty="0">
                <a:latin typeface="Arial" panose="020B0604020202020204" pitchFamily="34" charset="0"/>
                <a:ea typeface="Times New Roman" panose="02020603050405020304" pitchFamily="18" charset="0"/>
              </a:rPr>
              <a:t>Both urethral and vaginal discharge</a:t>
            </a:r>
            <a:endParaRPr lang="en-US" sz="4000" dirty="0">
              <a:latin typeface="Times New Roman" panose="02020603050405020304" pitchFamily="18" charset="0"/>
              <a:ea typeface="Times New Roman" panose="02020603050405020304" pitchFamily="18" charset="0"/>
            </a:endParaRPr>
          </a:p>
          <a:p>
            <a:pPr lvl="1" algn="just">
              <a:spcBef>
                <a:spcPts val="0"/>
              </a:spcBef>
              <a:buSzPts val="1000"/>
              <a:tabLst>
                <a:tab pos="457200" algn="l"/>
              </a:tabLst>
            </a:pPr>
            <a:r>
              <a:rPr lang="en-US" sz="4000" dirty="0">
                <a:latin typeface="Arial" panose="020B0604020202020204" pitchFamily="34" charset="0"/>
                <a:ea typeface="Times New Roman" panose="02020603050405020304" pitchFamily="18" charset="0"/>
              </a:rPr>
              <a:t>Painful intercourse (dyspareunia)</a:t>
            </a:r>
            <a:endParaRPr lang="en-US" sz="4000" dirty="0">
              <a:latin typeface="Times New Roman" panose="02020603050405020304" pitchFamily="18" charset="0"/>
              <a:ea typeface="Times New Roman" panose="02020603050405020304" pitchFamily="18" charset="0"/>
            </a:endParaRPr>
          </a:p>
          <a:p>
            <a:pPr lvl="1" algn="just">
              <a:spcBef>
                <a:spcPts val="0"/>
              </a:spcBef>
              <a:buSzPts val="1000"/>
              <a:tabLst>
                <a:tab pos="457200" algn="l"/>
              </a:tabLst>
            </a:pPr>
            <a:r>
              <a:rPr lang="en-US" sz="4000" dirty="0">
                <a:latin typeface="Arial" panose="020B0604020202020204" pitchFamily="34" charset="0"/>
                <a:ea typeface="Times New Roman" panose="02020603050405020304" pitchFamily="18" charset="0"/>
              </a:rPr>
              <a:t>Low grade fever</a:t>
            </a:r>
            <a:endParaRPr lang="en-US" sz="4000" dirty="0">
              <a:latin typeface="Times New Roman" panose="02020603050405020304" pitchFamily="18" charset="0"/>
              <a:ea typeface="Times New Roman" panose="02020603050405020304" pitchFamily="18" charset="0"/>
            </a:endParaRPr>
          </a:p>
          <a:p>
            <a:pPr lvl="1" algn="just">
              <a:spcBef>
                <a:spcPts val="0"/>
              </a:spcBef>
              <a:buSzPts val="1000"/>
              <a:tabLst>
                <a:tab pos="457200" algn="l"/>
              </a:tabLst>
            </a:pPr>
            <a:r>
              <a:rPr lang="en-US" sz="4000" dirty="0">
                <a:latin typeface="Arial" panose="020B0604020202020204" pitchFamily="34" charset="0"/>
                <a:ea typeface="Times New Roman" panose="02020603050405020304" pitchFamily="18" charset="0"/>
              </a:rPr>
              <a:t>Urgent or frequent urination</a:t>
            </a:r>
            <a:endParaRPr lang="en-US" sz="4000" dirty="0">
              <a:latin typeface="Times New Roman" panose="02020603050405020304" pitchFamily="18" charset="0"/>
              <a:ea typeface="Times New Roman" panose="02020603050405020304" pitchFamily="18" charset="0"/>
            </a:endParaRPr>
          </a:p>
          <a:p>
            <a:pPr lvl="1" algn="just">
              <a:spcBef>
                <a:spcPts val="0"/>
              </a:spcBef>
              <a:buSzPts val="1000"/>
              <a:tabLst>
                <a:tab pos="457200" algn="l"/>
              </a:tabLst>
            </a:pPr>
            <a:r>
              <a:rPr lang="en-US" sz="4000" dirty="0">
                <a:latin typeface="Arial" panose="020B0604020202020204" pitchFamily="34" charset="0"/>
                <a:ea typeface="Times New Roman" panose="02020603050405020304" pitchFamily="18" charset="0"/>
              </a:rPr>
              <a:t>General malaise</a:t>
            </a:r>
            <a:endParaRPr lang="en-US" sz="4000" dirty="0">
              <a:latin typeface="Times New Roman" panose="02020603050405020304" pitchFamily="18" charset="0"/>
              <a:ea typeface="Times New Roman" panose="02020603050405020304" pitchFamily="18" charset="0"/>
            </a:endParaRPr>
          </a:p>
          <a:p>
            <a:endParaRPr lang="en-US" sz="3600" dirty="0"/>
          </a:p>
        </p:txBody>
      </p:sp>
      <p:sp>
        <p:nvSpPr>
          <p:cNvPr id="4" name="Date Placeholder 3"/>
          <p:cNvSpPr>
            <a:spLocks noGrp="1"/>
          </p:cNvSpPr>
          <p:nvPr>
            <p:ph type="dt" sz="half" idx="10"/>
          </p:nvPr>
        </p:nvSpPr>
        <p:spPr/>
        <p:txBody>
          <a:bodyPr/>
          <a:lstStyle/>
          <a:p>
            <a:fld id="{79F9EF57-83C1-4227-B1D0-261CCEE274A9}" type="datetime1">
              <a:rPr lang="en-US" smtClean="0"/>
              <a:t>8/7/2020</a:t>
            </a:fld>
            <a:endParaRPr lang="en-US"/>
          </a:p>
        </p:txBody>
      </p:sp>
      <p:sp>
        <p:nvSpPr>
          <p:cNvPr id="5" name="Footer Placeholder 4"/>
          <p:cNvSpPr>
            <a:spLocks noGrp="1"/>
          </p:cNvSpPr>
          <p:nvPr>
            <p:ph type="ftr" sz="quarter" idx="11"/>
          </p:nvPr>
        </p:nvSpPr>
        <p:spPr/>
        <p:txBody>
          <a:bodyPr/>
          <a:lstStyle/>
          <a:p>
            <a:r>
              <a:rPr lang="en-US" smtClean="0"/>
              <a:t>V.N.KINYAE</a:t>
            </a:r>
            <a:endParaRPr lang="en-US"/>
          </a:p>
        </p:txBody>
      </p:sp>
      <p:sp>
        <p:nvSpPr>
          <p:cNvPr id="6" name="Slide Number Placeholder 5"/>
          <p:cNvSpPr>
            <a:spLocks noGrp="1"/>
          </p:cNvSpPr>
          <p:nvPr>
            <p:ph type="sldNum" sz="quarter" idx="12"/>
          </p:nvPr>
        </p:nvSpPr>
        <p:spPr/>
        <p:txBody>
          <a:bodyPr/>
          <a:lstStyle/>
          <a:p>
            <a:fld id="{88B60280-A6A9-4D4A-861C-8CFF7201920B}" type="slidenum">
              <a:rPr lang="en-US" smtClean="0"/>
              <a:t>33</a:t>
            </a:fld>
            <a:endParaRPr lang="en-US"/>
          </a:p>
        </p:txBody>
      </p:sp>
    </p:spTree>
    <p:extLst>
      <p:ext uri="{BB962C8B-B14F-4D97-AF65-F5344CB8AC3E}">
        <p14:creationId xmlns:p14="http://schemas.microsoft.com/office/powerpoint/2010/main" val="405835110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4753" y="177557"/>
            <a:ext cx="10515600" cy="699400"/>
          </a:xfrm>
        </p:spPr>
        <p:txBody>
          <a:bodyPr/>
          <a:lstStyle/>
          <a:p>
            <a:r>
              <a:rPr lang="en-US" b="1" dirty="0">
                <a:latin typeface="Arial" panose="020B0604020202020204" pitchFamily="34" charset="0"/>
                <a:ea typeface="Times New Roman" panose="02020603050405020304" pitchFamily="18" charset="0"/>
              </a:rPr>
              <a:t>Diagnosis </a:t>
            </a:r>
            <a:endParaRPr lang="en-US" dirty="0"/>
          </a:p>
        </p:txBody>
      </p:sp>
      <p:sp>
        <p:nvSpPr>
          <p:cNvPr id="3" name="Content Placeholder 2"/>
          <p:cNvSpPr>
            <a:spLocks noGrp="1"/>
          </p:cNvSpPr>
          <p:nvPr>
            <p:ph idx="1"/>
          </p:nvPr>
        </p:nvSpPr>
        <p:spPr>
          <a:xfrm>
            <a:off x="187569" y="1064526"/>
            <a:ext cx="11769969" cy="5547289"/>
          </a:xfrm>
        </p:spPr>
        <p:txBody>
          <a:bodyPr>
            <a:normAutofit/>
          </a:bodyPr>
          <a:lstStyle/>
          <a:p>
            <a:pPr>
              <a:spcBef>
                <a:spcPts val="0"/>
              </a:spcBef>
            </a:pPr>
            <a:r>
              <a:rPr lang="en-US" sz="3200" dirty="0" smtClean="0">
                <a:latin typeface="Arial" panose="020B0604020202020204" pitchFamily="34" charset="0"/>
                <a:ea typeface="Times New Roman" panose="02020603050405020304" pitchFamily="18" charset="0"/>
              </a:rPr>
              <a:t>obtain </a:t>
            </a:r>
            <a:r>
              <a:rPr lang="en-US" sz="3200" dirty="0">
                <a:latin typeface="Arial" panose="020B0604020202020204" pitchFamily="34" charset="0"/>
                <a:ea typeface="Times New Roman" panose="02020603050405020304" pitchFamily="18" charset="0"/>
              </a:rPr>
              <a:t>a history from the patient, which will indicate pelvic inflammation diseases and may even give the clues of the cause</a:t>
            </a:r>
            <a:r>
              <a:rPr lang="en-US" sz="3200" dirty="0" smtClean="0">
                <a:latin typeface="Arial" panose="020B0604020202020204" pitchFamily="34" charset="0"/>
                <a:ea typeface="Times New Roman" panose="02020603050405020304" pitchFamily="18" charset="0"/>
              </a:rPr>
              <a:t>.</a:t>
            </a:r>
            <a:endParaRPr lang="en-US" sz="3200" dirty="0">
              <a:latin typeface="Times New Roman" panose="02020603050405020304" pitchFamily="18" charset="0"/>
              <a:ea typeface="Times New Roman" panose="02020603050405020304" pitchFamily="18" charset="0"/>
            </a:endParaRPr>
          </a:p>
          <a:p>
            <a:pPr>
              <a:spcBef>
                <a:spcPts val="0"/>
              </a:spcBef>
            </a:pPr>
            <a:r>
              <a:rPr lang="en-US" sz="3200" dirty="0">
                <a:latin typeface="Arial" panose="020B0604020202020204" pitchFamily="34" charset="0"/>
                <a:ea typeface="Times New Roman" panose="02020603050405020304" pitchFamily="18" charset="0"/>
              </a:rPr>
              <a:t>A lower abdominal examination should also be carried out to assess the intensity of pain and from which side of the abdomen the pain emanates</a:t>
            </a:r>
            <a:r>
              <a:rPr lang="en-US" sz="3200" dirty="0" smtClean="0">
                <a:latin typeface="Arial" panose="020B0604020202020204" pitchFamily="34" charset="0"/>
                <a:ea typeface="Times New Roman" panose="02020603050405020304" pitchFamily="18" charset="0"/>
              </a:rPr>
              <a:t>.</a:t>
            </a:r>
          </a:p>
          <a:p>
            <a:pPr>
              <a:spcBef>
                <a:spcPts val="0"/>
              </a:spcBef>
            </a:pPr>
            <a:r>
              <a:rPr lang="en-US" sz="3200" dirty="0" smtClean="0">
                <a:latin typeface="Arial" panose="020B0604020202020204" pitchFamily="34" charset="0"/>
                <a:ea typeface="Times New Roman" panose="02020603050405020304" pitchFamily="18" charset="0"/>
              </a:rPr>
              <a:t> </a:t>
            </a:r>
            <a:r>
              <a:rPr lang="en-US" sz="3200" dirty="0">
                <a:latin typeface="Arial" panose="020B0604020202020204" pitchFamily="34" charset="0"/>
                <a:ea typeface="Times New Roman" panose="02020603050405020304" pitchFamily="18" charset="0"/>
              </a:rPr>
              <a:t>A bimanual examination should also be done where the state of the uterus and cervix are assessed. (please review the procedure on bimanual </a:t>
            </a:r>
            <a:r>
              <a:rPr lang="en-US" sz="3200" dirty="0" smtClean="0">
                <a:latin typeface="Arial" panose="020B0604020202020204" pitchFamily="34" charset="0"/>
                <a:ea typeface="Times New Roman" panose="02020603050405020304" pitchFamily="18" charset="0"/>
              </a:rPr>
              <a:t>assessment on </a:t>
            </a:r>
            <a:r>
              <a:rPr lang="en-US" sz="3200" dirty="0" err="1">
                <a:latin typeface="Arial" panose="020B0604020202020204" pitchFamily="34" charset="0"/>
                <a:ea typeface="Times New Roman" panose="02020603050405020304" pitchFamily="18" charset="0"/>
              </a:rPr>
              <a:t>Gynaecology</a:t>
            </a:r>
            <a:r>
              <a:rPr lang="en-US" sz="3200" dirty="0">
                <a:latin typeface="Arial" panose="020B0604020202020204" pitchFamily="34" charset="0"/>
                <a:ea typeface="Times New Roman" panose="02020603050405020304" pitchFamily="18" charset="0"/>
              </a:rPr>
              <a:t>). </a:t>
            </a:r>
            <a:endParaRPr lang="en-US" sz="3200" dirty="0" smtClean="0">
              <a:latin typeface="Arial" panose="020B0604020202020204" pitchFamily="34" charset="0"/>
              <a:ea typeface="Times New Roman" panose="02020603050405020304" pitchFamily="18" charset="0"/>
            </a:endParaRPr>
          </a:p>
          <a:p>
            <a:pPr>
              <a:spcBef>
                <a:spcPts val="0"/>
              </a:spcBef>
            </a:pPr>
            <a:r>
              <a:rPr lang="en-US" sz="3200" dirty="0" smtClean="0">
                <a:latin typeface="Arial" panose="020B0604020202020204" pitchFamily="34" charset="0"/>
                <a:ea typeface="Times New Roman" panose="02020603050405020304" pitchFamily="18" charset="0"/>
              </a:rPr>
              <a:t>Vaginal </a:t>
            </a:r>
            <a:r>
              <a:rPr lang="en-US" sz="3200" dirty="0">
                <a:latin typeface="Arial" panose="020B0604020202020204" pitchFamily="34" charset="0"/>
                <a:ea typeface="Times New Roman" panose="02020603050405020304" pitchFamily="18" charset="0"/>
              </a:rPr>
              <a:t>discharge is also assessed to note the amount, texture, </a:t>
            </a:r>
            <a:r>
              <a:rPr lang="en-US" sz="3200" dirty="0" err="1">
                <a:latin typeface="Arial" panose="020B0604020202020204" pitchFamily="34" charset="0"/>
                <a:ea typeface="Times New Roman" panose="02020603050405020304" pitchFamily="18" charset="0"/>
              </a:rPr>
              <a:t>colour</a:t>
            </a:r>
            <a:r>
              <a:rPr lang="en-US" sz="3200" dirty="0">
                <a:latin typeface="Arial" panose="020B0604020202020204" pitchFamily="34" charset="0"/>
                <a:ea typeface="Times New Roman" panose="02020603050405020304" pitchFamily="18" charset="0"/>
              </a:rPr>
              <a:t> and the smell of discharge. </a:t>
            </a:r>
            <a:endParaRPr lang="en-US" sz="3200" dirty="0">
              <a:latin typeface="Times New Roman" panose="02020603050405020304" pitchFamily="18" charset="0"/>
              <a:ea typeface="Times New Roman" panose="02020603050405020304" pitchFamily="18" charset="0"/>
            </a:endParaRPr>
          </a:p>
          <a:p>
            <a:endParaRPr lang="en-US" sz="3200" dirty="0"/>
          </a:p>
        </p:txBody>
      </p:sp>
      <p:sp>
        <p:nvSpPr>
          <p:cNvPr id="4" name="Date Placeholder 3"/>
          <p:cNvSpPr>
            <a:spLocks noGrp="1"/>
          </p:cNvSpPr>
          <p:nvPr>
            <p:ph type="dt" sz="half" idx="10"/>
          </p:nvPr>
        </p:nvSpPr>
        <p:spPr/>
        <p:txBody>
          <a:bodyPr/>
          <a:lstStyle/>
          <a:p>
            <a:fld id="{F8A22679-E8B0-4D29-B659-216F6B53E5E8}" type="datetime1">
              <a:rPr lang="en-US" smtClean="0"/>
              <a:t>8/7/2020</a:t>
            </a:fld>
            <a:endParaRPr lang="en-US"/>
          </a:p>
        </p:txBody>
      </p:sp>
      <p:sp>
        <p:nvSpPr>
          <p:cNvPr id="5" name="Footer Placeholder 4"/>
          <p:cNvSpPr>
            <a:spLocks noGrp="1"/>
          </p:cNvSpPr>
          <p:nvPr>
            <p:ph type="ftr" sz="quarter" idx="11"/>
          </p:nvPr>
        </p:nvSpPr>
        <p:spPr/>
        <p:txBody>
          <a:bodyPr/>
          <a:lstStyle/>
          <a:p>
            <a:r>
              <a:rPr lang="en-US" smtClean="0"/>
              <a:t>V.N.KINYAE</a:t>
            </a:r>
            <a:endParaRPr lang="en-US"/>
          </a:p>
        </p:txBody>
      </p:sp>
      <p:sp>
        <p:nvSpPr>
          <p:cNvPr id="6" name="Slide Number Placeholder 5"/>
          <p:cNvSpPr>
            <a:spLocks noGrp="1"/>
          </p:cNvSpPr>
          <p:nvPr>
            <p:ph type="sldNum" sz="quarter" idx="12"/>
          </p:nvPr>
        </p:nvSpPr>
        <p:spPr/>
        <p:txBody>
          <a:bodyPr/>
          <a:lstStyle/>
          <a:p>
            <a:fld id="{88B60280-A6A9-4D4A-861C-8CFF7201920B}" type="slidenum">
              <a:rPr lang="en-US" smtClean="0"/>
              <a:t>34</a:t>
            </a:fld>
            <a:endParaRPr lang="en-US"/>
          </a:p>
        </p:txBody>
      </p:sp>
    </p:spTree>
    <p:extLst>
      <p:ext uri="{BB962C8B-B14F-4D97-AF65-F5344CB8AC3E}">
        <p14:creationId xmlns:p14="http://schemas.microsoft.com/office/powerpoint/2010/main" val="117038936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7569" y="257908"/>
            <a:ext cx="11793416" cy="6377354"/>
          </a:xfrm>
        </p:spPr>
        <p:txBody>
          <a:bodyPr>
            <a:normAutofit/>
          </a:bodyPr>
          <a:lstStyle/>
          <a:p>
            <a:pPr marL="0" marR="0">
              <a:spcBef>
                <a:spcPts val="0"/>
              </a:spcBef>
              <a:spcAft>
                <a:spcPts val="0"/>
              </a:spcAft>
            </a:pPr>
            <a:r>
              <a:rPr lang="en-US" dirty="0">
                <a:latin typeface="Arial" panose="020B0604020202020204" pitchFamily="34" charset="0"/>
                <a:ea typeface="Times New Roman" panose="02020603050405020304" pitchFamily="18" charset="0"/>
              </a:rPr>
              <a:t>To isolate causative organisms, laboratory tests are required but for areas where access to laboratory services is difficult, use the NASCOP </a:t>
            </a:r>
            <a:r>
              <a:rPr lang="en-US" dirty="0" err="1">
                <a:latin typeface="Arial" panose="020B0604020202020204" pitchFamily="34" charset="0"/>
                <a:ea typeface="Times New Roman" panose="02020603050405020304" pitchFamily="18" charset="0"/>
              </a:rPr>
              <a:t>Syndomic</a:t>
            </a:r>
            <a:r>
              <a:rPr lang="en-US" dirty="0">
                <a:latin typeface="Arial" panose="020B0604020202020204" pitchFamily="34" charset="0"/>
                <a:ea typeface="Times New Roman" panose="02020603050405020304" pitchFamily="18" charset="0"/>
              </a:rPr>
              <a:t> Flow Chart for Lower Abdominal Pain and start the patient on the first line of treatment, making sure the instructions given on the chart are followed. </a:t>
            </a:r>
            <a:endParaRPr lang="en-US" dirty="0" smtClean="0">
              <a:latin typeface="Arial" panose="020B0604020202020204" pitchFamily="34" charset="0"/>
              <a:ea typeface="Times New Roman" panose="02020603050405020304" pitchFamily="18" charset="0"/>
            </a:endParaRPr>
          </a:p>
          <a:p>
            <a:pPr marL="0" marR="0">
              <a:spcBef>
                <a:spcPts val="0"/>
              </a:spcBef>
              <a:spcAft>
                <a:spcPts val="0"/>
              </a:spcAft>
            </a:pPr>
            <a:r>
              <a:rPr lang="en-US" dirty="0" smtClean="0">
                <a:latin typeface="Arial" panose="020B0604020202020204" pitchFamily="34" charset="0"/>
                <a:ea typeface="Times New Roman" panose="02020603050405020304" pitchFamily="18" charset="0"/>
              </a:rPr>
              <a:t>For </a:t>
            </a:r>
            <a:r>
              <a:rPr lang="en-US" dirty="0">
                <a:latin typeface="Arial" panose="020B0604020202020204" pitchFamily="34" charset="0"/>
                <a:ea typeface="Times New Roman" panose="02020603050405020304" pitchFamily="18" charset="0"/>
              </a:rPr>
              <a:t>example, if the patient is pregnant, do not start her on any treatment but refer her for obstetric evaluation. If on palpation there is no tenderness and no vaginal discharge, you should not start her on any treatment but should assess her again after seven days for PID. If during the initial assessment there is no tenderness but there is vaginal discharge, treat her as per vaginal discharge using the NASCOP </a:t>
            </a:r>
            <a:r>
              <a:rPr lang="en-US" dirty="0" err="1">
                <a:latin typeface="Arial" panose="020B0604020202020204" pitchFamily="34" charset="0"/>
                <a:ea typeface="Times New Roman" panose="02020603050405020304" pitchFamily="18" charset="0"/>
              </a:rPr>
              <a:t>Syndomic</a:t>
            </a:r>
            <a:r>
              <a:rPr lang="en-US" dirty="0">
                <a:latin typeface="Arial" panose="020B0604020202020204" pitchFamily="34" charset="0"/>
                <a:ea typeface="Times New Roman" panose="02020603050405020304" pitchFamily="18" charset="0"/>
              </a:rPr>
              <a:t> Flow Chart for Lower Abdominal Pain. If there is no improvement after seven days then refer the </a:t>
            </a:r>
            <a:endParaRPr lang="en-US" dirty="0">
              <a:latin typeface="Times New Roman" panose="02020603050405020304" pitchFamily="18" charset="0"/>
              <a:ea typeface="Times New Roman" panose="02020603050405020304" pitchFamily="18" charset="0"/>
            </a:endParaRPr>
          </a:p>
          <a:p>
            <a:pPr marL="0" marR="0">
              <a:spcBef>
                <a:spcPts val="0"/>
              </a:spcBef>
              <a:spcAft>
                <a:spcPts val="0"/>
              </a:spcAft>
            </a:pPr>
            <a:r>
              <a:rPr lang="en-US" dirty="0">
                <a:latin typeface="Arial" panose="020B0604020202020204" pitchFamily="34" charset="0"/>
                <a:ea typeface="Times New Roman" panose="02020603050405020304" pitchFamily="18" charset="0"/>
              </a:rPr>
              <a:t>patient to a health facility where there are laboratory </a:t>
            </a:r>
            <a:br>
              <a:rPr lang="en-US" dirty="0">
                <a:latin typeface="Arial" panose="020B0604020202020204" pitchFamily="34" charset="0"/>
                <a:ea typeface="Times New Roman" panose="02020603050405020304" pitchFamily="18" charset="0"/>
              </a:rPr>
            </a:br>
            <a:r>
              <a:rPr lang="en-US" dirty="0">
                <a:latin typeface="Arial" panose="020B0604020202020204" pitchFamily="34" charset="0"/>
                <a:ea typeface="Times New Roman" panose="02020603050405020304" pitchFamily="18" charset="0"/>
              </a:rPr>
              <a:t>services for investigations and obstetric evaluation. </a:t>
            </a:r>
            <a:endParaRPr lang="en-US" dirty="0">
              <a:latin typeface="Times New Roman" panose="02020603050405020304" pitchFamily="18" charset="0"/>
              <a:ea typeface="Times New Roman" panose="02020603050405020304" pitchFamily="18" charset="0"/>
            </a:endParaRPr>
          </a:p>
          <a:p>
            <a:endParaRPr lang="en-US" dirty="0"/>
          </a:p>
        </p:txBody>
      </p:sp>
      <p:sp>
        <p:nvSpPr>
          <p:cNvPr id="2" name="Date Placeholder 1"/>
          <p:cNvSpPr>
            <a:spLocks noGrp="1"/>
          </p:cNvSpPr>
          <p:nvPr>
            <p:ph type="dt" sz="half" idx="10"/>
          </p:nvPr>
        </p:nvSpPr>
        <p:spPr/>
        <p:txBody>
          <a:bodyPr/>
          <a:lstStyle/>
          <a:p>
            <a:fld id="{B217FD9B-34B2-483C-B0FD-50186753308A}" type="datetime1">
              <a:rPr lang="en-US" smtClean="0"/>
              <a:t>8/7/2020</a:t>
            </a:fld>
            <a:endParaRPr lang="en-US"/>
          </a:p>
        </p:txBody>
      </p:sp>
      <p:sp>
        <p:nvSpPr>
          <p:cNvPr id="4" name="Footer Placeholder 3"/>
          <p:cNvSpPr>
            <a:spLocks noGrp="1"/>
          </p:cNvSpPr>
          <p:nvPr>
            <p:ph type="ftr" sz="quarter" idx="11"/>
          </p:nvPr>
        </p:nvSpPr>
        <p:spPr/>
        <p:txBody>
          <a:bodyPr/>
          <a:lstStyle/>
          <a:p>
            <a:r>
              <a:rPr lang="en-US" smtClean="0"/>
              <a:t>V.N.KINYAE</a:t>
            </a:r>
            <a:endParaRPr lang="en-US"/>
          </a:p>
        </p:txBody>
      </p:sp>
      <p:sp>
        <p:nvSpPr>
          <p:cNvPr id="5" name="Slide Number Placeholder 4"/>
          <p:cNvSpPr>
            <a:spLocks noGrp="1"/>
          </p:cNvSpPr>
          <p:nvPr>
            <p:ph type="sldNum" sz="quarter" idx="12"/>
          </p:nvPr>
        </p:nvSpPr>
        <p:spPr/>
        <p:txBody>
          <a:bodyPr/>
          <a:lstStyle/>
          <a:p>
            <a:fld id="{88B60280-A6A9-4D4A-861C-8CFF7201920B}" type="slidenum">
              <a:rPr lang="en-US" smtClean="0"/>
              <a:t>35</a:t>
            </a:fld>
            <a:endParaRPr lang="en-US"/>
          </a:p>
        </p:txBody>
      </p:sp>
    </p:spTree>
    <p:extLst>
      <p:ext uri="{BB962C8B-B14F-4D97-AF65-F5344CB8AC3E}">
        <p14:creationId xmlns:p14="http://schemas.microsoft.com/office/powerpoint/2010/main" val="15075307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462" y="0"/>
            <a:ext cx="11119338" cy="713397"/>
          </a:xfrm>
        </p:spPr>
        <p:txBody>
          <a:bodyPr/>
          <a:lstStyle/>
          <a:p>
            <a:r>
              <a:rPr lang="en-US" b="1" dirty="0">
                <a:latin typeface="Arial" panose="020B0604020202020204" pitchFamily="34" charset="0"/>
                <a:ea typeface="Times New Roman" panose="02020603050405020304" pitchFamily="18" charset="0"/>
              </a:rPr>
              <a:t>Management </a:t>
            </a:r>
            <a:endParaRPr lang="en-US" dirty="0"/>
          </a:p>
        </p:txBody>
      </p:sp>
      <p:sp>
        <p:nvSpPr>
          <p:cNvPr id="3" name="Content Placeholder 2"/>
          <p:cNvSpPr>
            <a:spLocks noGrp="1"/>
          </p:cNvSpPr>
          <p:nvPr>
            <p:ph idx="1"/>
          </p:nvPr>
        </p:nvSpPr>
        <p:spPr>
          <a:xfrm>
            <a:off x="0" y="713397"/>
            <a:ext cx="11934092" cy="5898418"/>
          </a:xfrm>
        </p:spPr>
        <p:txBody>
          <a:bodyPr>
            <a:normAutofit/>
          </a:bodyPr>
          <a:lstStyle/>
          <a:p>
            <a:pPr>
              <a:spcBef>
                <a:spcPts val="0"/>
              </a:spcBef>
            </a:pPr>
            <a:r>
              <a:rPr lang="en-US" sz="3200" dirty="0" smtClean="0">
                <a:latin typeface="Arial" panose="020B0604020202020204" pitchFamily="34" charset="0"/>
                <a:ea typeface="Times New Roman" panose="02020603050405020304" pitchFamily="18" charset="0"/>
              </a:rPr>
              <a:t>For </a:t>
            </a:r>
            <a:r>
              <a:rPr lang="en-US" sz="3200" dirty="0">
                <a:latin typeface="Arial" panose="020B0604020202020204" pitchFamily="34" charset="0"/>
                <a:ea typeface="Times New Roman" panose="02020603050405020304" pitchFamily="18" charset="0"/>
              </a:rPr>
              <a:t>management of PID use the NASCOP Syndromic Flow Chart for Lower Abdominal Pain to start the patient on the first line of treatment. </a:t>
            </a:r>
            <a:endParaRPr lang="en-US" sz="3200" dirty="0" smtClean="0">
              <a:latin typeface="Arial" panose="020B0604020202020204" pitchFamily="34" charset="0"/>
              <a:ea typeface="Times New Roman" panose="02020603050405020304" pitchFamily="18" charset="0"/>
            </a:endParaRPr>
          </a:p>
          <a:p>
            <a:pPr>
              <a:spcBef>
                <a:spcPts val="0"/>
              </a:spcBef>
            </a:pPr>
            <a:r>
              <a:rPr lang="en-US" sz="3200" dirty="0" err="1" smtClean="0">
                <a:latin typeface="Arial" panose="020B0604020202020204" pitchFamily="34" charset="0"/>
                <a:ea typeface="Times New Roman" panose="02020603050405020304" pitchFamily="18" charset="0"/>
              </a:rPr>
              <a:t>norfloxacin</a:t>
            </a:r>
            <a:r>
              <a:rPr lang="en-US" sz="3200" dirty="0" smtClean="0">
                <a:latin typeface="Arial" panose="020B0604020202020204" pitchFamily="34" charset="0"/>
                <a:ea typeface="Times New Roman" panose="02020603050405020304" pitchFamily="18" charset="0"/>
              </a:rPr>
              <a:t> </a:t>
            </a:r>
            <a:r>
              <a:rPr lang="en-US" sz="3200" dirty="0">
                <a:latin typeface="Arial" panose="020B0604020202020204" pitchFamily="34" charset="0"/>
                <a:ea typeface="Times New Roman" panose="02020603050405020304" pitchFamily="18" charset="0"/>
              </a:rPr>
              <a:t>800mg stat, </a:t>
            </a:r>
            <a:r>
              <a:rPr lang="en-US" sz="3200" dirty="0" smtClean="0">
                <a:latin typeface="Arial" panose="020B0604020202020204" pitchFamily="34" charset="0"/>
                <a:ea typeface="Times New Roman" panose="02020603050405020304" pitchFamily="18" charset="0"/>
              </a:rPr>
              <a:t>+</a:t>
            </a:r>
          </a:p>
          <a:p>
            <a:pPr>
              <a:spcBef>
                <a:spcPts val="0"/>
              </a:spcBef>
            </a:pPr>
            <a:r>
              <a:rPr lang="en-US" sz="3200" dirty="0" smtClean="0">
                <a:latin typeface="Arial" panose="020B0604020202020204" pitchFamily="34" charset="0"/>
                <a:ea typeface="Times New Roman" panose="02020603050405020304" pitchFamily="18" charset="0"/>
              </a:rPr>
              <a:t>doxycycline </a:t>
            </a:r>
            <a:r>
              <a:rPr lang="en-US" sz="3200" dirty="0">
                <a:latin typeface="Arial" panose="020B0604020202020204" pitchFamily="34" charset="0"/>
                <a:ea typeface="Times New Roman" panose="02020603050405020304" pitchFamily="18" charset="0"/>
              </a:rPr>
              <a:t>100mg twice a day for seven </a:t>
            </a:r>
            <a:r>
              <a:rPr lang="en-US" sz="3200" dirty="0" smtClean="0">
                <a:latin typeface="Arial" panose="020B0604020202020204" pitchFamily="34" charset="0"/>
                <a:ea typeface="Times New Roman" panose="02020603050405020304" pitchFamily="18" charset="0"/>
              </a:rPr>
              <a:t>+</a:t>
            </a:r>
          </a:p>
          <a:p>
            <a:pPr>
              <a:spcBef>
                <a:spcPts val="0"/>
              </a:spcBef>
            </a:pPr>
            <a:r>
              <a:rPr lang="en-US" sz="3200" dirty="0" smtClean="0">
                <a:latin typeface="Arial" panose="020B0604020202020204" pitchFamily="34" charset="0"/>
                <a:ea typeface="Times New Roman" panose="02020603050405020304" pitchFamily="18" charset="0"/>
              </a:rPr>
              <a:t>As </a:t>
            </a:r>
            <a:r>
              <a:rPr lang="en-US" sz="3200" dirty="0">
                <a:latin typeface="Arial" panose="020B0604020202020204" pitchFamily="34" charset="0"/>
                <a:ea typeface="Times New Roman" panose="02020603050405020304" pitchFamily="18" charset="0"/>
              </a:rPr>
              <a:t>part of the management, you should advise the patient to abstain from sex because it is uncomfortable for her and it will also spread the infection to others. </a:t>
            </a:r>
            <a:endParaRPr lang="en-US" sz="3200" dirty="0" smtClean="0">
              <a:latin typeface="Arial" panose="020B0604020202020204" pitchFamily="34" charset="0"/>
              <a:ea typeface="Times New Roman" panose="02020603050405020304" pitchFamily="18" charset="0"/>
            </a:endParaRPr>
          </a:p>
          <a:p>
            <a:pPr>
              <a:spcBef>
                <a:spcPts val="0"/>
              </a:spcBef>
            </a:pPr>
            <a:r>
              <a:rPr lang="en-US" sz="3200" dirty="0" smtClean="0">
                <a:latin typeface="Arial" panose="020B0604020202020204" pitchFamily="34" charset="0"/>
                <a:ea typeface="Times New Roman" panose="02020603050405020304" pitchFamily="18" charset="0"/>
              </a:rPr>
              <a:t>sexual </a:t>
            </a:r>
            <a:r>
              <a:rPr lang="en-US" sz="3200" dirty="0">
                <a:latin typeface="Arial" panose="020B0604020202020204" pitchFamily="34" charset="0"/>
                <a:ea typeface="Times New Roman" panose="02020603050405020304" pitchFamily="18" charset="0"/>
              </a:rPr>
              <a:t>partner who will be put on the same treatment to avoid re-infection after she </a:t>
            </a:r>
            <a:r>
              <a:rPr lang="en-US" sz="3200" dirty="0" smtClean="0">
                <a:latin typeface="Arial" panose="020B0604020202020204" pitchFamily="34" charset="0"/>
                <a:ea typeface="Times New Roman" panose="02020603050405020304" pitchFamily="18" charset="0"/>
              </a:rPr>
              <a:t>is </a:t>
            </a:r>
            <a:r>
              <a:rPr lang="en-US" sz="3200" dirty="0">
                <a:latin typeface="Arial" panose="020B0604020202020204" pitchFamily="34" charset="0"/>
                <a:ea typeface="Times New Roman" panose="02020603050405020304" pitchFamily="18" charset="0"/>
              </a:rPr>
              <a:t>cured. </a:t>
            </a:r>
            <a:endParaRPr lang="en-US" sz="3200" dirty="0">
              <a:latin typeface="Times New Roman" panose="02020603050405020304" pitchFamily="18" charset="0"/>
              <a:ea typeface="Times New Roman" panose="02020603050405020304" pitchFamily="18" charset="0"/>
            </a:endParaRPr>
          </a:p>
          <a:p>
            <a:r>
              <a:rPr lang="en-US" sz="3200" dirty="0">
                <a:latin typeface="Arial" panose="020B0604020202020204" pitchFamily="34" charset="0"/>
                <a:ea typeface="Times New Roman" panose="02020603050405020304" pitchFamily="18" charset="0"/>
              </a:rPr>
              <a:t>The use of condoms should be discussed just in case they cannot abstain. </a:t>
            </a:r>
            <a:endParaRPr lang="en-US" sz="3200" dirty="0"/>
          </a:p>
        </p:txBody>
      </p:sp>
      <p:sp>
        <p:nvSpPr>
          <p:cNvPr id="4" name="Date Placeholder 3"/>
          <p:cNvSpPr>
            <a:spLocks noGrp="1"/>
          </p:cNvSpPr>
          <p:nvPr>
            <p:ph type="dt" sz="half" idx="10"/>
          </p:nvPr>
        </p:nvSpPr>
        <p:spPr/>
        <p:txBody>
          <a:bodyPr/>
          <a:lstStyle/>
          <a:p>
            <a:fld id="{C1D1DD95-4CC3-460E-BBDC-5DCCEEA0F4AB}" type="datetime1">
              <a:rPr lang="en-US" smtClean="0"/>
              <a:t>8/7/2020</a:t>
            </a:fld>
            <a:endParaRPr lang="en-US"/>
          </a:p>
        </p:txBody>
      </p:sp>
      <p:sp>
        <p:nvSpPr>
          <p:cNvPr id="5" name="Footer Placeholder 4"/>
          <p:cNvSpPr>
            <a:spLocks noGrp="1"/>
          </p:cNvSpPr>
          <p:nvPr>
            <p:ph type="ftr" sz="quarter" idx="11"/>
          </p:nvPr>
        </p:nvSpPr>
        <p:spPr/>
        <p:txBody>
          <a:bodyPr/>
          <a:lstStyle/>
          <a:p>
            <a:r>
              <a:rPr lang="en-US" smtClean="0"/>
              <a:t>V.N.KINYAE</a:t>
            </a:r>
            <a:endParaRPr lang="en-US"/>
          </a:p>
        </p:txBody>
      </p:sp>
      <p:sp>
        <p:nvSpPr>
          <p:cNvPr id="6" name="Slide Number Placeholder 5"/>
          <p:cNvSpPr>
            <a:spLocks noGrp="1"/>
          </p:cNvSpPr>
          <p:nvPr>
            <p:ph type="sldNum" sz="quarter" idx="12"/>
          </p:nvPr>
        </p:nvSpPr>
        <p:spPr/>
        <p:txBody>
          <a:bodyPr/>
          <a:lstStyle/>
          <a:p>
            <a:fld id="{88B60280-A6A9-4D4A-861C-8CFF7201920B}" type="slidenum">
              <a:rPr lang="en-US" smtClean="0"/>
              <a:t>36</a:t>
            </a:fld>
            <a:endParaRPr lang="en-US"/>
          </a:p>
        </p:txBody>
      </p:sp>
    </p:spTree>
    <p:extLst>
      <p:ext uri="{BB962C8B-B14F-4D97-AF65-F5344CB8AC3E}">
        <p14:creationId xmlns:p14="http://schemas.microsoft.com/office/powerpoint/2010/main" val="279262308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34462" y="1690688"/>
            <a:ext cx="11119338" cy="4486275"/>
          </a:xfrm>
        </p:spPr>
        <p:txBody>
          <a:bodyPr>
            <a:normAutofit/>
          </a:bodyPr>
          <a:lstStyle/>
          <a:p>
            <a:pPr>
              <a:lnSpc>
                <a:spcPct val="100000"/>
              </a:lnSpc>
              <a:spcBef>
                <a:spcPts val="0"/>
              </a:spcBef>
            </a:pPr>
            <a:r>
              <a:rPr lang="en-US" sz="3200" b="1" i="1" dirty="0">
                <a:latin typeface="Arial" panose="020B0604020202020204" pitchFamily="34" charset="0"/>
                <a:ea typeface="Times New Roman" panose="02020603050405020304" pitchFamily="18" charset="0"/>
              </a:rPr>
              <a:t>Surgical or </a:t>
            </a:r>
            <a:r>
              <a:rPr lang="en-US" sz="3200" b="1" i="1" dirty="0" err="1">
                <a:latin typeface="Arial" panose="020B0604020202020204" pitchFamily="34" charset="0"/>
                <a:ea typeface="Times New Roman" panose="02020603050405020304" pitchFamily="18" charset="0"/>
              </a:rPr>
              <a:t>gynaecological</a:t>
            </a:r>
            <a:r>
              <a:rPr lang="en-US" sz="3200" b="1" i="1" dirty="0">
                <a:latin typeface="Arial" panose="020B0604020202020204" pitchFamily="34" charset="0"/>
                <a:ea typeface="Times New Roman" panose="02020603050405020304" pitchFamily="18" charset="0"/>
              </a:rPr>
              <a:t> causes are determined by:</a:t>
            </a:r>
            <a:r>
              <a:rPr lang="en-US" sz="3200" dirty="0">
                <a:latin typeface="Arial" panose="020B0604020202020204" pitchFamily="34" charset="0"/>
                <a:ea typeface="Times New Roman" panose="02020603050405020304" pitchFamily="18" charset="0"/>
              </a:rPr>
              <a:t> </a:t>
            </a:r>
            <a:endParaRPr lang="en-US" sz="3200" dirty="0">
              <a:latin typeface="Times New Roman" panose="02020603050405020304" pitchFamily="18" charset="0"/>
              <a:ea typeface="Times New Roman" panose="02020603050405020304" pitchFamily="18" charset="0"/>
            </a:endParaRPr>
          </a:p>
          <a:p>
            <a:pPr>
              <a:lnSpc>
                <a:spcPct val="100000"/>
              </a:lnSpc>
              <a:spcBef>
                <a:spcPts val="0"/>
              </a:spcBef>
            </a:pPr>
            <a:r>
              <a:rPr lang="en-US" sz="3200" b="1" i="1" dirty="0" smtClean="0">
                <a:latin typeface="Arial" panose="020B0604020202020204" pitchFamily="34" charset="0"/>
                <a:ea typeface="Times New Roman" panose="02020603050405020304" pitchFamily="18" charset="0"/>
              </a:rPr>
              <a:t>Rebound </a:t>
            </a:r>
            <a:r>
              <a:rPr lang="en-US" sz="3200" b="1" i="1" dirty="0">
                <a:latin typeface="Arial" panose="020B0604020202020204" pitchFamily="34" charset="0"/>
                <a:ea typeface="Times New Roman" panose="02020603050405020304" pitchFamily="18" charset="0"/>
              </a:rPr>
              <a:t>and/or guarding  </a:t>
            </a:r>
            <a:r>
              <a:rPr lang="en-US" sz="3200" b="1" i="1" dirty="0" smtClean="0">
                <a:latin typeface="Arial" panose="020B0604020202020204" pitchFamily="34" charset="0"/>
                <a:ea typeface="Times New Roman" panose="02020603050405020304" pitchFamily="18" charset="0"/>
              </a:rPr>
              <a:t>tenderness</a:t>
            </a:r>
            <a:endParaRPr lang="en-US" sz="3200" dirty="0" smtClean="0">
              <a:latin typeface="Times New Roman" panose="02020603050405020304" pitchFamily="18" charset="0"/>
              <a:ea typeface="Times New Roman" panose="02020603050405020304" pitchFamily="18" charset="0"/>
            </a:endParaRPr>
          </a:p>
          <a:p>
            <a:pPr>
              <a:lnSpc>
                <a:spcPct val="100000"/>
              </a:lnSpc>
              <a:spcBef>
                <a:spcPts val="0"/>
              </a:spcBef>
            </a:pPr>
            <a:r>
              <a:rPr lang="en-US" sz="3200" b="1" i="1" dirty="0" smtClean="0">
                <a:latin typeface="Arial" panose="020B0604020202020204" pitchFamily="34" charset="0"/>
                <a:ea typeface="Times New Roman" panose="02020603050405020304" pitchFamily="18" charset="0"/>
              </a:rPr>
              <a:t>Delayed </a:t>
            </a:r>
            <a:r>
              <a:rPr lang="en-US" sz="3200" b="1" i="1" dirty="0">
                <a:latin typeface="Arial" panose="020B0604020202020204" pitchFamily="34" charset="0"/>
                <a:ea typeface="Times New Roman" panose="02020603050405020304" pitchFamily="18" charset="0"/>
              </a:rPr>
              <a:t>menstrual </a:t>
            </a:r>
            <a:r>
              <a:rPr lang="en-US" sz="3200" b="1" i="1" dirty="0" smtClean="0">
                <a:latin typeface="Arial" panose="020B0604020202020204" pitchFamily="34" charset="0"/>
                <a:ea typeface="Times New Roman" panose="02020603050405020304" pitchFamily="18" charset="0"/>
              </a:rPr>
              <a:t>periods</a:t>
            </a:r>
          </a:p>
          <a:p>
            <a:pPr>
              <a:lnSpc>
                <a:spcPct val="100000"/>
              </a:lnSpc>
              <a:spcBef>
                <a:spcPts val="0"/>
              </a:spcBef>
            </a:pPr>
            <a:r>
              <a:rPr lang="en-US" sz="3200" b="1" i="1" dirty="0" smtClean="0">
                <a:latin typeface="Arial" panose="020B0604020202020204" pitchFamily="34" charset="0"/>
                <a:ea typeface="Times New Roman" panose="02020603050405020304" pitchFamily="18" charset="0"/>
              </a:rPr>
              <a:t>Recent </a:t>
            </a:r>
            <a:r>
              <a:rPr lang="en-US" sz="3200" b="1" i="1" dirty="0">
                <a:latin typeface="Arial" panose="020B0604020202020204" pitchFamily="34" charset="0"/>
                <a:ea typeface="Times New Roman" panose="02020603050405020304" pitchFamily="18" charset="0"/>
              </a:rPr>
              <a:t>delivery or abortion</a:t>
            </a:r>
            <a:endParaRPr lang="en-US" sz="3200" dirty="0">
              <a:latin typeface="Times New Roman" panose="02020603050405020304" pitchFamily="18" charset="0"/>
              <a:ea typeface="Times New Roman" panose="02020603050405020304" pitchFamily="18" charset="0"/>
            </a:endParaRPr>
          </a:p>
          <a:p>
            <a:pPr>
              <a:lnSpc>
                <a:spcPct val="100000"/>
              </a:lnSpc>
              <a:spcBef>
                <a:spcPts val="0"/>
              </a:spcBef>
            </a:pPr>
            <a:r>
              <a:rPr lang="en-US" sz="3200" b="1" i="1" dirty="0" smtClean="0">
                <a:latin typeface="Arial" panose="020B0604020202020204" pitchFamily="34" charset="0"/>
                <a:ea typeface="Times New Roman" panose="02020603050405020304" pitchFamily="18" charset="0"/>
              </a:rPr>
              <a:t>Menorrhagia </a:t>
            </a:r>
            <a:r>
              <a:rPr lang="en-US" sz="3200" b="1" i="1" dirty="0">
                <a:latin typeface="Arial" panose="020B0604020202020204" pitchFamily="34" charset="0"/>
                <a:ea typeface="Times New Roman" panose="02020603050405020304" pitchFamily="18" charset="0"/>
              </a:rPr>
              <a:t>or </a:t>
            </a:r>
            <a:r>
              <a:rPr lang="en-US" sz="3200" b="1" i="1" dirty="0" err="1">
                <a:latin typeface="Arial" panose="020B0604020202020204" pitchFamily="34" charset="0"/>
                <a:ea typeface="Times New Roman" panose="02020603050405020304" pitchFamily="18" charset="0"/>
              </a:rPr>
              <a:t>metrorrhagia</a:t>
            </a:r>
            <a:endParaRPr lang="en-US" sz="3200" dirty="0">
              <a:latin typeface="Times New Roman" panose="02020603050405020304" pitchFamily="18" charset="0"/>
              <a:ea typeface="Times New Roman" panose="02020603050405020304" pitchFamily="18" charset="0"/>
            </a:endParaRPr>
          </a:p>
          <a:p>
            <a:endParaRPr lang="en-US" sz="3200" dirty="0"/>
          </a:p>
        </p:txBody>
      </p:sp>
      <p:sp>
        <p:nvSpPr>
          <p:cNvPr id="4" name="Date Placeholder 3"/>
          <p:cNvSpPr>
            <a:spLocks noGrp="1"/>
          </p:cNvSpPr>
          <p:nvPr>
            <p:ph type="dt" sz="half" idx="10"/>
          </p:nvPr>
        </p:nvSpPr>
        <p:spPr/>
        <p:txBody>
          <a:bodyPr/>
          <a:lstStyle/>
          <a:p>
            <a:fld id="{A8003B55-9C33-4109-AE75-CC8DE407AAF6}" type="datetime1">
              <a:rPr lang="en-US" smtClean="0"/>
              <a:t>8/7/2020</a:t>
            </a:fld>
            <a:endParaRPr lang="en-US"/>
          </a:p>
        </p:txBody>
      </p:sp>
      <p:sp>
        <p:nvSpPr>
          <p:cNvPr id="5" name="Footer Placeholder 4"/>
          <p:cNvSpPr>
            <a:spLocks noGrp="1"/>
          </p:cNvSpPr>
          <p:nvPr>
            <p:ph type="ftr" sz="quarter" idx="11"/>
          </p:nvPr>
        </p:nvSpPr>
        <p:spPr/>
        <p:txBody>
          <a:bodyPr/>
          <a:lstStyle/>
          <a:p>
            <a:r>
              <a:rPr lang="en-US" smtClean="0"/>
              <a:t>V.N.KINYAE</a:t>
            </a:r>
            <a:endParaRPr lang="en-US"/>
          </a:p>
        </p:txBody>
      </p:sp>
      <p:sp>
        <p:nvSpPr>
          <p:cNvPr id="6" name="Slide Number Placeholder 5"/>
          <p:cNvSpPr>
            <a:spLocks noGrp="1"/>
          </p:cNvSpPr>
          <p:nvPr>
            <p:ph type="sldNum" sz="quarter" idx="12"/>
          </p:nvPr>
        </p:nvSpPr>
        <p:spPr/>
        <p:txBody>
          <a:bodyPr/>
          <a:lstStyle/>
          <a:p>
            <a:fld id="{88B60280-A6A9-4D4A-861C-8CFF7201920B}" type="slidenum">
              <a:rPr lang="en-US" smtClean="0"/>
              <a:t>37</a:t>
            </a:fld>
            <a:endParaRPr lang="en-US"/>
          </a:p>
        </p:txBody>
      </p:sp>
    </p:spTree>
    <p:extLst>
      <p:ext uri="{BB962C8B-B14F-4D97-AF65-F5344CB8AC3E}">
        <p14:creationId xmlns:p14="http://schemas.microsoft.com/office/powerpoint/2010/main" val="26452405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90218"/>
          </a:xfrm>
        </p:spPr>
        <p:txBody>
          <a:bodyPr>
            <a:normAutofit fontScale="90000"/>
          </a:bodyPr>
          <a:lstStyle/>
          <a:p>
            <a:r>
              <a:rPr lang="en-US" b="1" dirty="0">
                <a:latin typeface="Arial" panose="020B0604020202020204" pitchFamily="34" charset="0"/>
                <a:ea typeface="Times New Roman" panose="02020603050405020304" pitchFamily="18" charset="0"/>
              </a:rPr>
              <a:t>Complications of PID</a:t>
            </a:r>
            <a:r>
              <a:rPr lang="en-US" dirty="0">
                <a:latin typeface="Arial" panose="020B0604020202020204" pitchFamily="34" charset="0"/>
                <a:ea typeface="Times New Roman" panose="02020603050405020304" pitchFamily="18" charset="0"/>
              </a:rPr>
              <a:t> </a:t>
            </a:r>
            <a:endParaRPr lang="en-US" dirty="0"/>
          </a:p>
        </p:txBody>
      </p:sp>
      <p:sp>
        <p:nvSpPr>
          <p:cNvPr id="3" name="Content Placeholder 2"/>
          <p:cNvSpPr>
            <a:spLocks noGrp="1"/>
          </p:cNvSpPr>
          <p:nvPr>
            <p:ph idx="1"/>
          </p:nvPr>
        </p:nvSpPr>
        <p:spPr>
          <a:xfrm>
            <a:off x="286603" y="955344"/>
            <a:ext cx="11600597" cy="5656471"/>
          </a:xfrm>
        </p:spPr>
        <p:txBody>
          <a:bodyPr>
            <a:normAutofit/>
          </a:bodyPr>
          <a:lstStyle/>
          <a:p>
            <a:pPr>
              <a:spcBef>
                <a:spcPts val="0"/>
              </a:spcBef>
              <a:buSzPts val="1000"/>
              <a:buFont typeface="Wingdings" panose="05000000000000000000" pitchFamily="2" charset="2"/>
              <a:buChar char="Ø"/>
              <a:tabLst>
                <a:tab pos="457200" algn="l"/>
              </a:tabLst>
            </a:pPr>
            <a:r>
              <a:rPr lang="en-US" sz="4000" dirty="0">
                <a:latin typeface="Arial" panose="020B0604020202020204" pitchFamily="34" charset="0"/>
                <a:ea typeface="Times New Roman" panose="02020603050405020304" pitchFamily="18" charset="0"/>
              </a:rPr>
              <a:t>Increased susceptibility to HIV infection.</a:t>
            </a:r>
            <a:endParaRPr lang="en-US" sz="4000" dirty="0">
              <a:latin typeface="Times New Roman" panose="02020603050405020304" pitchFamily="18" charset="0"/>
              <a:ea typeface="Times New Roman" panose="02020603050405020304" pitchFamily="18" charset="0"/>
            </a:endParaRPr>
          </a:p>
          <a:p>
            <a:pPr>
              <a:spcBef>
                <a:spcPts val="0"/>
              </a:spcBef>
              <a:buSzPts val="1000"/>
              <a:buFont typeface="Wingdings" panose="05000000000000000000" pitchFamily="2" charset="2"/>
              <a:buChar char="Ø"/>
              <a:tabLst>
                <a:tab pos="457200" algn="l"/>
              </a:tabLst>
            </a:pPr>
            <a:r>
              <a:rPr lang="en-US" sz="4000" dirty="0">
                <a:latin typeface="Arial" panose="020B0604020202020204" pitchFamily="34" charset="0"/>
                <a:ea typeface="Times New Roman" panose="02020603050405020304" pitchFamily="18" charset="0"/>
              </a:rPr>
              <a:t>Chronic low back pain or chronic </a:t>
            </a:r>
            <a:r>
              <a:rPr lang="en-US" sz="4000" dirty="0" smtClean="0">
                <a:latin typeface="Arial" panose="020B0604020202020204" pitchFamily="34" charset="0"/>
                <a:ea typeface="Times New Roman" panose="02020603050405020304" pitchFamily="18" charset="0"/>
              </a:rPr>
              <a:t>low- grade </a:t>
            </a:r>
            <a:r>
              <a:rPr lang="en-US" sz="4000" dirty="0">
                <a:latin typeface="Arial" panose="020B0604020202020204" pitchFamily="34" charset="0"/>
                <a:ea typeface="Times New Roman" panose="02020603050405020304" pitchFamily="18" charset="0"/>
              </a:rPr>
              <a:t>fever.</a:t>
            </a:r>
            <a:endParaRPr lang="en-US" sz="4000" dirty="0">
              <a:latin typeface="Times New Roman" panose="02020603050405020304" pitchFamily="18" charset="0"/>
              <a:ea typeface="Times New Roman" panose="02020603050405020304" pitchFamily="18" charset="0"/>
            </a:endParaRPr>
          </a:p>
          <a:p>
            <a:pPr>
              <a:spcBef>
                <a:spcPts val="0"/>
              </a:spcBef>
              <a:buSzPts val="1000"/>
              <a:buFont typeface="Wingdings" panose="05000000000000000000" pitchFamily="2" charset="2"/>
              <a:buChar char="Ø"/>
              <a:tabLst>
                <a:tab pos="457200" algn="l"/>
              </a:tabLst>
            </a:pPr>
            <a:r>
              <a:rPr lang="en-US" sz="4000" dirty="0">
                <a:latin typeface="Arial" panose="020B0604020202020204" pitchFamily="34" charset="0"/>
                <a:ea typeface="Times New Roman" panose="02020603050405020304" pitchFamily="18" charset="0"/>
              </a:rPr>
              <a:t>Frequent miscarriages.</a:t>
            </a:r>
            <a:endParaRPr lang="en-US" sz="4000" dirty="0">
              <a:latin typeface="Times New Roman" panose="02020603050405020304" pitchFamily="18" charset="0"/>
              <a:ea typeface="Times New Roman" panose="02020603050405020304" pitchFamily="18" charset="0"/>
            </a:endParaRPr>
          </a:p>
          <a:p>
            <a:pPr>
              <a:spcBef>
                <a:spcPts val="0"/>
              </a:spcBef>
              <a:buSzPts val="1000"/>
              <a:buFont typeface="Wingdings" panose="05000000000000000000" pitchFamily="2" charset="2"/>
              <a:buChar char="Ø"/>
              <a:tabLst>
                <a:tab pos="457200" algn="l"/>
              </a:tabLst>
            </a:pPr>
            <a:r>
              <a:rPr lang="en-US" sz="4000" dirty="0">
                <a:latin typeface="Arial" panose="020B0604020202020204" pitchFamily="34" charset="0"/>
                <a:ea typeface="Times New Roman" panose="02020603050405020304" pitchFamily="18" charset="0"/>
              </a:rPr>
              <a:t>Ectopic pregnancy.</a:t>
            </a:r>
            <a:endParaRPr lang="en-US" sz="4000" dirty="0">
              <a:latin typeface="Times New Roman" panose="02020603050405020304" pitchFamily="18" charset="0"/>
              <a:ea typeface="Times New Roman" panose="02020603050405020304" pitchFamily="18" charset="0"/>
            </a:endParaRPr>
          </a:p>
          <a:p>
            <a:pPr>
              <a:spcBef>
                <a:spcPts val="0"/>
              </a:spcBef>
              <a:buSzPts val="1000"/>
              <a:buFont typeface="Wingdings" panose="05000000000000000000" pitchFamily="2" charset="2"/>
              <a:buChar char="Ø"/>
              <a:tabLst>
                <a:tab pos="457200" algn="l"/>
              </a:tabLst>
            </a:pPr>
            <a:r>
              <a:rPr lang="en-US" sz="4000" dirty="0">
                <a:latin typeface="Arial" panose="020B0604020202020204" pitchFamily="34" charset="0"/>
                <a:ea typeface="Times New Roman" panose="02020603050405020304" pitchFamily="18" charset="0"/>
              </a:rPr>
              <a:t>Infertility due to scarring and blockage of the </a:t>
            </a:r>
            <a:r>
              <a:rPr lang="en-US" sz="4000" dirty="0" smtClean="0">
                <a:latin typeface="Arial" panose="020B0604020202020204" pitchFamily="34" charset="0"/>
                <a:ea typeface="Times New Roman" panose="02020603050405020304" pitchFamily="18" charset="0"/>
              </a:rPr>
              <a:t>fallopian</a:t>
            </a:r>
            <a:endParaRPr lang="en-US" sz="4000" dirty="0">
              <a:latin typeface="Times New Roman" panose="02020603050405020304" pitchFamily="18" charset="0"/>
              <a:ea typeface="Times New Roman" panose="02020603050405020304" pitchFamily="18" charset="0"/>
            </a:endParaRPr>
          </a:p>
          <a:p>
            <a:pPr>
              <a:spcBef>
                <a:spcPts val="0"/>
              </a:spcBef>
              <a:buSzPts val="1000"/>
              <a:buFont typeface="Wingdings" panose="05000000000000000000" pitchFamily="2" charset="2"/>
              <a:buChar char="Ø"/>
              <a:tabLst>
                <a:tab pos="457200" algn="l"/>
              </a:tabLst>
            </a:pPr>
            <a:r>
              <a:rPr lang="en-US" sz="4000" dirty="0">
                <a:latin typeface="Arial" panose="020B0604020202020204" pitchFamily="34" charset="0"/>
                <a:ea typeface="Times New Roman" panose="02020603050405020304" pitchFamily="18" charset="0"/>
              </a:rPr>
              <a:t>Other organs can be infected, for example, the </a:t>
            </a:r>
            <a:r>
              <a:rPr lang="en-US" sz="4000" dirty="0" err="1">
                <a:latin typeface="Arial" panose="020B0604020202020204" pitchFamily="34" charset="0"/>
                <a:ea typeface="Times New Roman" panose="02020603050405020304" pitchFamily="18" charset="0"/>
              </a:rPr>
              <a:t>perimetrium</a:t>
            </a:r>
            <a:r>
              <a:rPr lang="en-US" sz="4000" dirty="0">
                <a:latin typeface="Arial" panose="020B0604020202020204" pitchFamily="34" charset="0"/>
                <a:ea typeface="Times New Roman" panose="02020603050405020304" pitchFamily="18" charset="0"/>
              </a:rPr>
              <a:t>, leading to peritonitis or urinary bladder leading to cystitis.</a:t>
            </a:r>
            <a:endParaRPr lang="en-US" sz="4000" dirty="0">
              <a:latin typeface="Times New Roman" panose="02020603050405020304" pitchFamily="18" charset="0"/>
              <a:ea typeface="Times New Roman" panose="02020603050405020304" pitchFamily="18" charset="0"/>
            </a:endParaRPr>
          </a:p>
          <a:p>
            <a:pPr>
              <a:buFont typeface="Wingdings" panose="05000000000000000000" pitchFamily="2" charset="2"/>
              <a:buChar char="Ø"/>
            </a:pPr>
            <a:endParaRPr lang="en-US" sz="3600" dirty="0"/>
          </a:p>
        </p:txBody>
      </p:sp>
      <p:sp>
        <p:nvSpPr>
          <p:cNvPr id="4" name="Date Placeholder 3"/>
          <p:cNvSpPr>
            <a:spLocks noGrp="1"/>
          </p:cNvSpPr>
          <p:nvPr>
            <p:ph type="dt" sz="half" idx="10"/>
          </p:nvPr>
        </p:nvSpPr>
        <p:spPr/>
        <p:txBody>
          <a:bodyPr/>
          <a:lstStyle/>
          <a:p>
            <a:fld id="{10D6A3D0-BE26-485D-AEB1-2C89C415AE67}" type="datetime1">
              <a:rPr lang="en-US" smtClean="0"/>
              <a:t>8/7/2020</a:t>
            </a:fld>
            <a:endParaRPr lang="en-US"/>
          </a:p>
        </p:txBody>
      </p:sp>
      <p:sp>
        <p:nvSpPr>
          <p:cNvPr id="5" name="Footer Placeholder 4"/>
          <p:cNvSpPr>
            <a:spLocks noGrp="1"/>
          </p:cNvSpPr>
          <p:nvPr>
            <p:ph type="ftr" sz="quarter" idx="11"/>
          </p:nvPr>
        </p:nvSpPr>
        <p:spPr/>
        <p:txBody>
          <a:bodyPr/>
          <a:lstStyle/>
          <a:p>
            <a:r>
              <a:rPr lang="en-US" smtClean="0"/>
              <a:t>V.N.KINYAE</a:t>
            </a:r>
            <a:endParaRPr lang="en-US"/>
          </a:p>
        </p:txBody>
      </p:sp>
      <p:sp>
        <p:nvSpPr>
          <p:cNvPr id="6" name="Slide Number Placeholder 5"/>
          <p:cNvSpPr>
            <a:spLocks noGrp="1"/>
          </p:cNvSpPr>
          <p:nvPr>
            <p:ph type="sldNum" sz="quarter" idx="12"/>
          </p:nvPr>
        </p:nvSpPr>
        <p:spPr/>
        <p:txBody>
          <a:bodyPr/>
          <a:lstStyle/>
          <a:p>
            <a:fld id="{88B60280-A6A9-4D4A-861C-8CFF7201920B}" type="slidenum">
              <a:rPr lang="en-US" smtClean="0"/>
              <a:t>38</a:t>
            </a:fld>
            <a:endParaRPr lang="en-US"/>
          </a:p>
        </p:txBody>
      </p:sp>
    </p:spTree>
    <p:extLst>
      <p:ext uri="{BB962C8B-B14F-4D97-AF65-F5344CB8AC3E}">
        <p14:creationId xmlns:p14="http://schemas.microsoft.com/office/powerpoint/2010/main" val="258058921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err="1">
                <a:latin typeface="Verdana" panose="020B0604030504040204" pitchFamily="34" charset="0"/>
                <a:ea typeface="Verdana" panose="020B0604030504040204" pitchFamily="34" charset="0"/>
                <a:cs typeface="Verdana" panose="020B0604030504040204" pitchFamily="34" charset="0"/>
              </a:rPr>
              <a:t>vulvitis</a:t>
            </a:r>
            <a:r>
              <a:rPr lang="en-US" b="1" dirty="0">
                <a:latin typeface="Verdana" panose="020B0604030504040204" pitchFamily="34" charset="0"/>
                <a:ea typeface="Verdana" panose="020B0604030504040204" pitchFamily="34" charset="0"/>
                <a:cs typeface="Verdana" panose="020B0604030504040204" pitchFamily="34" charset="0"/>
              </a:rPr>
              <a:t>,</a:t>
            </a:r>
            <a:br>
              <a:rPr lang="en-US" b="1" dirty="0">
                <a:latin typeface="Verdana" panose="020B0604030504040204" pitchFamily="34" charset="0"/>
                <a:ea typeface="Verdana" panose="020B0604030504040204" pitchFamily="34" charset="0"/>
                <a:cs typeface="Verdana" panose="020B0604030504040204" pitchFamily="34" charset="0"/>
              </a:rPr>
            </a:br>
            <a:r>
              <a:rPr lang="en-US" b="1" dirty="0" smtClean="0">
                <a:latin typeface="Verdana" panose="020B0604030504040204" pitchFamily="34" charset="0"/>
                <a:ea typeface="Verdana" panose="020B0604030504040204" pitchFamily="34" charset="0"/>
                <a:cs typeface="Verdana" panose="020B0604030504040204" pitchFamily="34" charset="0"/>
              </a:rPr>
              <a:t>erosion</a:t>
            </a:r>
            <a:endParaRPr lang="en-US" b="1" dirty="0">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p:txBody>
          <a:bodyPr/>
          <a:lstStyle/>
          <a:p>
            <a:pPr marL="0" indent="0">
              <a:buNone/>
            </a:pPr>
            <a:r>
              <a:rPr lang="en-US" dirty="0" smtClean="0"/>
              <a:t>Read make own notes </a:t>
            </a:r>
            <a:endParaRPr lang="en-US" dirty="0"/>
          </a:p>
        </p:txBody>
      </p:sp>
      <p:sp>
        <p:nvSpPr>
          <p:cNvPr id="4" name="Date Placeholder 3"/>
          <p:cNvSpPr>
            <a:spLocks noGrp="1"/>
          </p:cNvSpPr>
          <p:nvPr>
            <p:ph type="dt" sz="half" idx="10"/>
          </p:nvPr>
        </p:nvSpPr>
        <p:spPr/>
        <p:txBody>
          <a:bodyPr/>
          <a:lstStyle/>
          <a:p>
            <a:fld id="{C983CB84-2DA9-4574-8D96-BB018C1BFC27}" type="datetime1">
              <a:rPr lang="en-US" smtClean="0"/>
              <a:t>8/7/2020</a:t>
            </a:fld>
            <a:endParaRPr lang="en-US"/>
          </a:p>
        </p:txBody>
      </p:sp>
      <p:sp>
        <p:nvSpPr>
          <p:cNvPr id="5" name="Footer Placeholder 4"/>
          <p:cNvSpPr>
            <a:spLocks noGrp="1"/>
          </p:cNvSpPr>
          <p:nvPr>
            <p:ph type="ftr" sz="quarter" idx="11"/>
          </p:nvPr>
        </p:nvSpPr>
        <p:spPr/>
        <p:txBody>
          <a:bodyPr/>
          <a:lstStyle/>
          <a:p>
            <a:r>
              <a:rPr lang="en-US" smtClean="0"/>
              <a:t>V.N.KINYAE</a:t>
            </a:r>
            <a:endParaRPr lang="en-US"/>
          </a:p>
        </p:txBody>
      </p:sp>
      <p:sp>
        <p:nvSpPr>
          <p:cNvPr id="6" name="Slide Number Placeholder 5"/>
          <p:cNvSpPr>
            <a:spLocks noGrp="1"/>
          </p:cNvSpPr>
          <p:nvPr>
            <p:ph type="sldNum" sz="quarter" idx="12"/>
          </p:nvPr>
        </p:nvSpPr>
        <p:spPr/>
        <p:txBody>
          <a:bodyPr/>
          <a:lstStyle/>
          <a:p>
            <a:fld id="{88B60280-A6A9-4D4A-861C-8CFF7201920B}" type="slidenum">
              <a:rPr lang="en-US" smtClean="0"/>
              <a:t>39</a:t>
            </a:fld>
            <a:endParaRPr lang="en-US"/>
          </a:p>
        </p:txBody>
      </p:sp>
    </p:spTree>
    <p:extLst>
      <p:ext uri="{BB962C8B-B14F-4D97-AF65-F5344CB8AC3E}">
        <p14:creationId xmlns:p14="http://schemas.microsoft.com/office/powerpoint/2010/main" val="39457391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6169" y="318233"/>
            <a:ext cx="10515600" cy="807183"/>
          </a:xfrm>
        </p:spPr>
        <p:txBody>
          <a:bodyPr/>
          <a:lstStyle/>
          <a:p>
            <a:r>
              <a:rPr lang="en-US" b="1" dirty="0" smtClean="0">
                <a:latin typeface="Arial" panose="020B0604020202020204" pitchFamily="34" charset="0"/>
                <a:ea typeface="Times New Roman" panose="02020603050405020304" pitchFamily="18" charset="0"/>
              </a:rPr>
              <a:t>prevention</a:t>
            </a:r>
            <a:endParaRPr lang="en-US" dirty="0"/>
          </a:p>
        </p:txBody>
      </p:sp>
      <p:sp>
        <p:nvSpPr>
          <p:cNvPr id="3" name="Content Placeholder 2"/>
          <p:cNvSpPr>
            <a:spLocks noGrp="1"/>
          </p:cNvSpPr>
          <p:nvPr>
            <p:ph idx="1"/>
          </p:nvPr>
        </p:nvSpPr>
        <p:spPr>
          <a:xfrm>
            <a:off x="177421" y="1125416"/>
            <a:ext cx="11803563" cy="5486399"/>
          </a:xfrm>
        </p:spPr>
        <p:txBody>
          <a:bodyPr>
            <a:noAutofit/>
          </a:bodyPr>
          <a:lstStyle/>
          <a:p>
            <a:pPr marR="0" lvl="0" algn="just">
              <a:spcBef>
                <a:spcPts val="0"/>
              </a:spcBef>
              <a:spcAft>
                <a:spcPts val="0"/>
              </a:spcAft>
              <a:buSzPts val="1000"/>
              <a:buFont typeface="Wingdings" panose="05000000000000000000" pitchFamily="2" charset="2"/>
              <a:buChar char="Ø"/>
              <a:tabLst>
                <a:tab pos="457200" algn="l"/>
              </a:tabLst>
            </a:pPr>
            <a:r>
              <a:rPr lang="en-US" sz="3600" dirty="0">
                <a:latin typeface="Arial" panose="020B0604020202020204" pitchFamily="34" charset="0"/>
                <a:ea typeface="Times New Roman" panose="02020603050405020304" pitchFamily="18" charset="0"/>
              </a:rPr>
              <a:t>The importance of pre-natal and postnatal 'Kegel' exercises to strengthen </a:t>
            </a:r>
            <a:r>
              <a:rPr lang="en-US" sz="3600" dirty="0" err="1">
                <a:latin typeface="Arial" panose="020B0604020202020204" pitchFamily="34" charset="0"/>
                <a:ea typeface="Times New Roman" panose="02020603050405020304" pitchFamily="18" charset="0"/>
              </a:rPr>
              <a:t>levator</a:t>
            </a:r>
            <a:r>
              <a:rPr lang="en-US" sz="3600" dirty="0">
                <a:latin typeface="Arial" panose="020B0604020202020204" pitchFamily="34" charset="0"/>
                <a:ea typeface="Times New Roman" panose="02020603050405020304" pitchFamily="18" charset="0"/>
              </a:rPr>
              <a:t> muscles.</a:t>
            </a:r>
            <a:endParaRPr lang="en-US" sz="3600" dirty="0">
              <a:latin typeface="Times New Roman" panose="02020603050405020304" pitchFamily="18" charset="0"/>
              <a:ea typeface="Times New Roman" panose="02020603050405020304" pitchFamily="18" charset="0"/>
            </a:endParaRPr>
          </a:p>
          <a:p>
            <a:pPr marR="0" lvl="0" algn="just">
              <a:spcBef>
                <a:spcPts val="0"/>
              </a:spcBef>
              <a:spcAft>
                <a:spcPts val="0"/>
              </a:spcAft>
              <a:buSzPts val="1000"/>
              <a:buFont typeface="Wingdings" panose="05000000000000000000" pitchFamily="2" charset="2"/>
              <a:buChar char="Ø"/>
              <a:tabLst>
                <a:tab pos="457200" algn="l"/>
              </a:tabLst>
            </a:pPr>
            <a:r>
              <a:rPr lang="en-US" sz="3600" dirty="0">
                <a:latin typeface="Arial" panose="020B0604020202020204" pitchFamily="34" charset="0"/>
                <a:ea typeface="Times New Roman" panose="02020603050405020304" pitchFamily="18" charset="0"/>
              </a:rPr>
              <a:t>The need for early and adequate episiotomy during the second stage of delivery.</a:t>
            </a:r>
            <a:endParaRPr lang="en-US" sz="3600" dirty="0">
              <a:latin typeface="Times New Roman" panose="02020603050405020304" pitchFamily="18" charset="0"/>
              <a:ea typeface="Times New Roman" panose="02020603050405020304" pitchFamily="18" charset="0"/>
            </a:endParaRPr>
          </a:p>
          <a:p>
            <a:pPr marR="0" lvl="0" algn="just">
              <a:spcBef>
                <a:spcPts val="0"/>
              </a:spcBef>
              <a:spcAft>
                <a:spcPts val="0"/>
              </a:spcAft>
              <a:buSzPts val="1000"/>
              <a:buFont typeface="Wingdings" panose="05000000000000000000" pitchFamily="2" charset="2"/>
              <a:buChar char="Ø"/>
              <a:tabLst>
                <a:tab pos="457200" algn="l"/>
              </a:tabLst>
            </a:pPr>
            <a:r>
              <a:rPr lang="en-US" sz="3600" dirty="0">
                <a:latin typeface="Arial" panose="020B0604020202020204" pitchFamily="34" charset="0"/>
                <a:ea typeface="Times New Roman" panose="02020603050405020304" pitchFamily="18" charset="0"/>
              </a:rPr>
              <a:t>Traumatic deliveries should be avoided at all cost.</a:t>
            </a:r>
            <a:endParaRPr lang="en-US" sz="3600" dirty="0">
              <a:latin typeface="Times New Roman" panose="02020603050405020304" pitchFamily="18" charset="0"/>
              <a:ea typeface="Times New Roman" panose="02020603050405020304" pitchFamily="18" charset="0"/>
            </a:endParaRPr>
          </a:p>
          <a:p>
            <a:pPr>
              <a:buFont typeface="Wingdings" panose="05000000000000000000" pitchFamily="2" charset="2"/>
              <a:buChar char="Ø"/>
            </a:pPr>
            <a:r>
              <a:rPr lang="en-US" sz="3600" dirty="0">
                <a:latin typeface="Arial" panose="020B0604020202020204" pitchFamily="34" charset="0"/>
                <a:ea typeface="Times New Roman" panose="02020603050405020304" pitchFamily="18" charset="0"/>
              </a:rPr>
              <a:t>Prolonged </a:t>
            </a:r>
            <a:r>
              <a:rPr lang="en-US" sz="3600" dirty="0" err="1">
                <a:latin typeface="Arial" panose="020B0604020202020204" pitchFamily="34" charset="0"/>
                <a:ea typeface="Times New Roman" panose="02020603050405020304" pitchFamily="18" charset="0"/>
              </a:rPr>
              <a:t>oestrogen</a:t>
            </a:r>
            <a:r>
              <a:rPr lang="en-US" sz="3600" dirty="0">
                <a:latin typeface="Arial" panose="020B0604020202020204" pitchFamily="34" charset="0"/>
                <a:ea typeface="Times New Roman" panose="02020603050405020304" pitchFamily="18" charset="0"/>
              </a:rPr>
              <a:t> therapy for menopausal and postmenopausal women tends to maintain the tone and integrity of the </a:t>
            </a:r>
            <a:r>
              <a:rPr lang="en-US" sz="3600" dirty="0" err="1">
                <a:latin typeface="Arial" panose="020B0604020202020204" pitchFamily="34" charset="0"/>
                <a:ea typeface="Times New Roman" panose="02020603050405020304" pitchFamily="18" charset="0"/>
              </a:rPr>
              <a:t>endopelvic</a:t>
            </a:r>
            <a:r>
              <a:rPr lang="en-US" sz="3600" dirty="0">
                <a:latin typeface="Arial" panose="020B0604020202020204" pitchFamily="34" charset="0"/>
                <a:ea typeface="Times New Roman" panose="02020603050405020304" pitchFamily="18" charset="0"/>
              </a:rPr>
              <a:t> fascia and pelvic floor musculature, and can therefore, act as a preventive measure</a:t>
            </a:r>
            <a:endParaRPr lang="en-US" sz="3600" dirty="0"/>
          </a:p>
        </p:txBody>
      </p:sp>
      <p:sp>
        <p:nvSpPr>
          <p:cNvPr id="4" name="Date Placeholder 3"/>
          <p:cNvSpPr>
            <a:spLocks noGrp="1"/>
          </p:cNvSpPr>
          <p:nvPr>
            <p:ph type="dt" sz="half" idx="10"/>
          </p:nvPr>
        </p:nvSpPr>
        <p:spPr/>
        <p:txBody>
          <a:bodyPr/>
          <a:lstStyle/>
          <a:p>
            <a:fld id="{C905ED54-0CD6-45B6-85B0-8661F9F41469}" type="datetime1">
              <a:rPr lang="en-US" smtClean="0"/>
              <a:t>8/7/2020</a:t>
            </a:fld>
            <a:endParaRPr lang="en-US"/>
          </a:p>
        </p:txBody>
      </p:sp>
      <p:sp>
        <p:nvSpPr>
          <p:cNvPr id="5" name="Footer Placeholder 4"/>
          <p:cNvSpPr>
            <a:spLocks noGrp="1"/>
          </p:cNvSpPr>
          <p:nvPr>
            <p:ph type="ftr" sz="quarter" idx="11"/>
          </p:nvPr>
        </p:nvSpPr>
        <p:spPr/>
        <p:txBody>
          <a:bodyPr/>
          <a:lstStyle/>
          <a:p>
            <a:r>
              <a:rPr lang="en-US" smtClean="0"/>
              <a:t>V.N.KINYAE</a:t>
            </a:r>
            <a:endParaRPr lang="en-US"/>
          </a:p>
        </p:txBody>
      </p:sp>
      <p:sp>
        <p:nvSpPr>
          <p:cNvPr id="6" name="Slide Number Placeholder 5"/>
          <p:cNvSpPr>
            <a:spLocks noGrp="1"/>
          </p:cNvSpPr>
          <p:nvPr>
            <p:ph type="sldNum" sz="quarter" idx="12"/>
          </p:nvPr>
        </p:nvSpPr>
        <p:spPr/>
        <p:txBody>
          <a:bodyPr/>
          <a:lstStyle/>
          <a:p>
            <a:fld id="{88B60280-A6A9-4D4A-861C-8CFF7201920B}" type="slidenum">
              <a:rPr lang="en-US" smtClean="0"/>
              <a:t>4</a:t>
            </a:fld>
            <a:endParaRPr lang="en-US"/>
          </a:p>
        </p:txBody>
      </p:sp>
    </p:spTree>
    <p:extLst>
      <p:ext uri="{BB962C8B-B14F-4D97-AF65-F5344CB8AC3E}">
        <p14:creationId xmlns:p14="http://schemas.microsoft.com/office/powerpoint/2010/main" val="37175244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8647"/>
            <a:ext cx="10515600" cy="781287"/>
          </a:xfrm>
        </p:spPr>
        <p:txBody>
          <a:bodyPr/>
          <a:lstStyle/>
          <a:p>
            <a:r>
              <a:rPr lang="en-US" b="1" dirty="0">
                <a:latin typeface="Arial" panose="020B0604020202020204" pitchFamily="34" charset="0"/>
                <a:ea typeface="Times New Roman" panose="02020603050405020304" pitchFamily="18" charset="0"/>
              </a:rPr>
              <a:t>Management of Uterine Prolapse</a:t>
            </a:r>
            <a:r>
              <a:rPr lang="en-US" dirty="0">
                <a:latin typeface="Arial" panose="020B0604020202020204" pitchFamily="34" charset="0"/>
                <a:ea typeface="Times New Roman" panose="02020603050405020304" pitchFamily="18" charset="0"/>
              </a:rPr>
              <a:t> </a:t>
            </a:r>
            <a:endParaRPr lang="en-US" dirty="0"/>
          </a:p>
        </p:txBody>
      </p:sp>
      <p:sp>
        <p:nvSpPr>
          <p:cNvPr id="3" name="Content Placeholder 2"/>
          <p:cNvSpPr>
            <a:spLocks noGrp="1"/>
          </p:cNvSpPr>
          <p:nvPr>
            <p:ph idx="1"/>
          </p:nvPr>
        </p:nvSpPr>
        <p:spPr>
          <a:xfrm>
            <a:off x="257907" y="1009934"/>
            <a:ext cx="11697531" cy="5745708"/>
          </a:xfrm>
        </p:spPr>
        <p:txBody>
          <a:bodyPr>
            <a:normAutofit fontScale="92500"/>
          </a:bodyPr>
          <a:lstStyle/>
          <a:p>
            <a:r>
              <a:rPr lang="en-US" b="1" dirty="0" smtClean="0">
                <a:latin typeface="Arial" panose="020B0604020202020204" pitchFamily="34" charset="0"/>
                <a:ea typeface="Times New Roman" panose="02020603050405020304" pitchFamily="18" charset="0"/>
              </a:rPr>
              <a:t>Medical</a:t>
            </a:r>
          </a:p>
          <a:p>
            <a:pPr lvl="0"/>
            <a:r>
              <a:rPr lang="en-US" dirty="0"/>
              <a:t>Vaginal pessaries (inflatable doughnut) as a palliative measure if surgical treatment is contra-indicated or as a temporary measure to mild to moderate prolapse.</a:t>
            </a:r>
          </a:p>
          <a:p>
            <a:pPr lvl="0"/>
            <a:r>
              <a:rPr lang="en-US" dirty="0" err="1"/>
              <a:t>Oestrogen</a:t>
            </a:r>
            <a:r>
              <a:rPr lang="en-US" dirty="0"/>
              <a:t> therapy (systemically or vaginally) administered to post-menopausal women to improve the tissue tone.</a:t>
            </a:r>
          </a:p>
          <a:p>
            <a:pPr lvl="0"/>
            <a:r>
              <a:rPr lang="en-US" dirty="0"/>
              <a:t>Dilatation and curettage may be necessary to investigate for malignancy if there </a:t>
            </a:r>
            <a:br>
              <a:rPr lang="en-US" dirty="0"/>
            </a:br>
            <a:r>
              <a:rPr lang="en-US" dirty="0"/>
              <a:t>is bleeding.</a:t>
            </a:r>
          </a:p>
          <a:p>
            <a:pPr lvl="0"/>
            <a:r>
              <a:rPr lang="en-US" dirty="0"/>
              <a:t>Vaginal creams and/or medicated tampons may be useful.</a:t>
            </a:r>
          </a:p>
          <a:p>
            <a:pPr lvl="0"/>
            <a:r>
              <a:rPr lang="en-US" dirty="0"/>
              <a:t>Urinary tract infection or cardiovascular complication should be </a:t>
            </a:r>
            <a:br>
              <a:rPr lang="en-US" dirty="0"/>
            </a:br>
            <a:r>
              <a:rPr lang="en-US" dirty="0"/>
              <a:t>treated appropriately.</a:t>
            </a:r>
          </a:p>
          <a:p>
            <a:pPr lvl="0"/>
            <a:r>
              <a:rPr lang="en-US" dirty="0"/>
              <a:t>Enema or laxatives should be prescribed to help with constipation.</a:t>
            </a:r>
          </a:p>
          <a:p>
            <a:r>
              <a:rPr lang="en-US" dirty="0" smtClean="0"/>
              <a:t>Obese </a:t>
            </a:r>
            <a:r>
              <a:rPr lang="en-US" dirty="0"/>
              <a:t>patients should be advised to try and lose </a:t>
            </a:r>
            <a:r>
              <a:rPr lang="en-US" dirty="0" smtClean="0"/>
              <a:t>weight</a:t>
            </a:r>
            <a:endParaRPr lang="en-US" b="1" dirty="0"/>
          </a:p>
        </p:txBody>
      </p:sp>
      <p:sp>
        <p:nvSpPr>
          <p:cNvPr id="4" name="Date Placeholder 3"/>
          <p:cNvSpPr>
            <a:spLocks noGrp="1"/>
          </p:cNvSpPr>
          <p:nvPr>
            <p:ph type="dt" sz="half" idx="10"/>
          </p:nvPr>
        </p:nvSpPr>
        <p:spPr/>
        <p:txBody>
          <a:bodyPr/>
          <a:lstStyle/>
          <a:p>
            <a:fld id="{B967828D-F012-42CC-9256-8CE65F282B4C}" type="datetime1">
              <a:rPr lang="en-US" smtClean="0"/>
              <a:t>8/7/2020</a:t>
            </a:fld>
            <a:endParaRPr lang="en-US"/>
          </a:p>
        </p:txBody>
      </p:sp>
      <p:sp>
        <p:nvSpPr>
          <p:cNvPr id="5" name="Footer Placeholder 4"/>
          <p:cNvSpPr>
            <a:spLocks noGrp="1"/>
          </p:cNvSpPr>
          <p:nvPr>
            <p:ph type="ftr" sz="quarter" idx="11"/>
          </p:nvPr>
        </p:nvSpPr>
        <p:spPr/>
        <p:txBody>
          <a:bodyPr/>
          <a:lstStyle/>
          <a:p>
            <a:r>
              <a:rPr lang="en-US" smtClean="0"/>
              <a:t>V.N.KINYAE</a:t>
            </a:r>
            <a:endParaRPr lang="en-US"/>
          </a:p>
        </p:txBody>
      </p:sp>
      <p:sp>
        <p:nvSpPr>
          <p:cNvPr id="6" name="Slide Number Placeholder 5"/>
          <p:cNvSpPr>
            <a:spLocks noGrp="1"/>
          </p:cNvSpPr>
          <p:nvPr>
            <p:ph type="sldNum" sz="quarter" idx="12"/>
          </p:nvPr>
        </p:nvSpPr>
        <p:spPr/>
        <p:txBody>
          <a:bodyPr/>
          <a:lstStyle/>
          <a:p>
            <a:fld id="{88B60280-A6A9-4D4A-861C-8CFF7201920B}" type="slidenum">
              <a:rPr lang="en-US" smtClean="0"/>
              <a:t>5</a:t>
            </a:fld>
            <a:endParaRPr lang="en-US"/>
          </a:p>
        </p:txBody>
      </p:sp>
    </p:spTree>
    <p:extLst>
      <p:ext uri="{BB962C8B-B14F-4D97-AF65-F5344CB8AC3E}">
        <p14:creationId xmlns:p14="http://schemas.microsoft.com/office/powerpoint/2010/main" val="21417775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7569" y="191068"/>
            <a:ext cx="12004431" cy="616113"/>
          </a:xfrm>
        </p:spPr>
        <p:txBody>
          <a:bodyPr>
            <a:normAutofit fontScale="90000"/>
          </a:bodyPr>
          <a:lstStyle/>
          <a:p>
            <a:r>
              <a:rPr lang="en-US" b="1" dirty="0">
                <a:latin typeface="Arial" panose="020B0604020202020204" pitchFamily="34" charset="0"/>
                <a:ea typeface="Times New Roman" panose="02020603050405020304" pitchFamily="18" charset="0"/>
              </a:rPr>
              <a:t>Traumatic Disorders of the Genital Organs </a:t>
            </a:r>
            <a:endParaRPr lang="en-US" dirty="0"/>
          </a:p>
        </p:txBody>
      </p:sp>
      <p:sp>
        <p:nvSpPr>
          <p:cNvPr id="3" name="Content Placeholder 2"/>
          <p:cNvSpPr>
            <a:spLocks noGrp="1"/>
          </p:cNvSpPr>
          <p:nvPr>
            <p:ph idx="1"/>
          </p:nvPr>
        </p:nvSpPr>
        <p:spPr>
          <a:xfrm>
            <a:off x="187569" y="807182"/>
            <a:ext cx="11746523" cy="5687403"/>
          </a:xfrm>
        </p:spPr>
        <p:txBody>
          <a:bodyPr>
            <a:noAutofit/>
          </a:bodyPr>
          <a:lstStyle/>
          <a:p>
            <a:r>
              <a:rPr lang="en-US" sz="3200" dirty="0"/>
              <a:t>Injury to the genital organs may be as a result of </a:t>
            </a:r>
            <a:r>
              <a:rPr lang="en-US" sz="3200" dirty="0" err="1"/>
              <a:t>gynaecological</a:t>
            </a:r>
            <a:r>
              <a:rPr lang="en-US" sz="3200" dirty="0"/>
              <a:t> or obstetric surgery. Fistula may occur due to direct or indirect occlusion, as a result of angulation or obstruction. </a:t>
            </a:r>
          </a:p>
          <a:p>
            <a:r>
              <a:rPr lang="en-US" sz="3200" b="1" dirty="0"/>
              <a:t> </a:t>
            </a:r>
            <a:r>
              <a:rPr lang="en-US" sz="3200" b="1" dirty="0" smtClean="0"/>
              <a:t>Vulva -</a:t>
            </a:r>
            <a:r>
              <a:rPr lang="en-US" sz="3200" dirty="0" smtClean="0"/>
              <a:t>Injuries </a:t>
            </a:r>
            <a:r>
              <a:rPr lang="en-US" sz="3200" dirty="0"/>
              <a:t>may be in the form of bruises or lacerations. These will heal by themselves as long as hygienic measures are observed.</a:t>
            </a:r>
          </a:p>
          <a:p>
            <a:r>
              <a:rPr lang="en-US" sz="3200" dirty="0"/>
              <a:t> </a:t>
            </a:r>
            <a:r>
              <a:rPr lang="en-US" sz="3200" b="1" dirty="0" smtClean="0"/>
              <a:t>Perineum</a:t>
            </a:r>
            <a:r>
              <a:rPr lang="en-US" sz="3200" dirty="0" smtClean="0"/>
              <a:t> -The </a:t>
            </a:r>
            <a:r>
              <a:rPr lang="en-US" sz="3200" dirty="0"/>
              <a:t>injuries here may include primary tearing involving vaginal mucosa, secondary tearing involving vaginal mucosa plus skin, or third degree tearing involving vagina mucosa, skin and muscles. </a:t>
            </a:r>
          </a:p>
          <a:p>
            <a:r>
              <a:rPr lang="en-US" sz="3200" dirty="0"/>
              <a:t>Tears are usually termed as 'fresh' within 24 hours of occurrence and can be repaired. After 48 hours they are deemed 'old' and they cannot be repaired until healed</a:t>
            </a:r>
            <a:r>
              <a:rPr lang="en-US" sz="3200" dirty="0" smtClean="0"/>
              <a:t>.</a:t>
            </a:r>
            <a:endParaRPr lang="en-US" sz="3200" dirty="0"/>
          </a:p>
        </p:txBody>
      </p:sp>
      <p:sp>
        <p:nvSpPr>
          <p:cNvPr id="4" name="Date Placeholder 3"/>
          <p:cNvSpPr>
            <a:spLocks noGrp="1"/>
          </p:cNvSpPr>
          <p:nvPr>
            <p:ph type="dt" sz="half" idx="10"/>
          </p:nvPr>
        </p:nvSpPr>
        <p:spPr/>
        <p:txBody>
          <a:bodyPr/>
          <a:lstStyle/>
          <a:p>
            <a:fld id="{FD2F4EFB-1AA7-4FFC-9091-2C0B199C4F72}" type="datetime1">
              <a:rPr lang="en-US" smtClean="0"/>
              <a:t>8/7/2020</a:t>
            </a:fld>
            <a:endParaRPr lang="en-US"/>
          </a:p>
        </p:txBody>
      </p:sp>
      <p:sp>
        <p:nvSpPr>
          <p:cNvPr id="5" name="Footer Placeholder 4"/>
          <p:cNvSpPr>
            <a:spLocks noGrp="1"/>
          </p:cNvSpPr>
          <p:nvPr>
            <p:ph type="ftr" sz="quarter" idx="11"/>
          </p:nvPr>
        </p:nvSpPr>
        <p:spPr/>
        <p:txBody>
          <a:bodyPr/>
          <a:lstStyle/>
          <a:p>
            <a:r>
              <a:rPr lang="en-US" smtClean="0"/>
              <a:t>V.N.KINYAE</a:t>
            </a:r>
            <a:endParaRPr lang="en-US"/>
          </a:p>
        </p:txBody>
      </p:sp>
      <p:sp>
        <p:nvSpPr>
          <p:cNvPr id="6" name="Slide Number Placeholder 5"/>
          <p:cNvSpPr>
            <a:spLocks noGrp="1"/>
          </p:cNvSpPr>
          <p:nvPr>
            <p:ph type="sldNum" sz="quarter" idx="12"/>
          </p:nvPr>
        </p:nvSpPr>
        <p:spPr/>
        <p:txBody>
          <a:bodyPr/>
          <a:lstStyle/>
          <a:p>
            <a:fld id="{88B60280-A6A9-4D4A-861C-8CFF7201920B}" type="slidenum">
              <a:rPr lang="en-US" smtClean="0"/>
              <a:t>6</a:t>
            </a:fld>
            <a:endParaRPr lang="en-US"/>
          </a:p>
        </p:txBody>
      </p:sp>
    </p:spTree>
    <p:extLst>
      <p:ext uri="{BB962C8B-B14F-4D97-AF65-F5344CB8AC3E}">
        <p14:creationId xmlns:p14="http://schemas.microsoft.com/office/powerpoint/2010/main" val="20458718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4123" y="187569"/>
            <a:ext cx="11699631" cy="6377354"/>
          </a:xfrm>
        </p:spPr>
        <p:txBody>
          <a:bodyPr>
            <a:normAutofit/>
          </a:bodyPr>
          <a:lstStyle/>
          <a:p>
            <a:r>
              <a:rPr lang="en-US" sz="3200" b="1" dirty="0"/>
              <a:t>Vagina</a:t>
            </a:r>
            <a:r>
              <a:rPr lang="en-US" sz="3200" dirty="0"/>
              <a:t> </a:t>
            </a:r>
            <a:r>
              <a:rPr lang="en-US" sz="3200" dirty="0" smtClean="0"/>
              <a:t>-The </a:t>
            </a:r>
            <a:r>
              <a:rPr lang="en-US" sz="3200" dirty="0"/>
              <a:t>injuries to this organ may be bruises or lacerations. If oozing is present, then a vaginal pack is required. Alternatively, the vagina may have to be repaired.</a:t>
            </a:r>
          </a:p>
          <a:p>
            <a:r>
              <a:rPr lang="en-US" sz="3200" b="1" dirty="0"/>
              <a:t> </a:t>
            </a:r>
            <a:r>
              <a:rPr lang="en-US" sz="3200" b="1" dirty="0" smtClean="0"/>
              <a:t>Cervix-</a:t>
            </a:r>
            <a:r>
              <a:rPr lang="en-US" sz="3200" dirty="0" smtClean="0"/>
              <a:t>Injuries </a:t>
            </a:r>
            <a:r>
              <a:rPr lang="en-US" sz="3200" dirty="0"/>
              <a:t>here may be in the form of bruises, lacerations and/or tears. Bleeding which is oozing or active will need a vaginal pack. For tears with active bleeding, the area should be repaired under general </a:t>
            </a:r>
            <a:r>
              <a:rPr lang="en-US" sz="3200" dirty="0" err="1"/>
              <a:t>anaesthesia</a:t>
            </a:r>
            <a:r>
              <a:rPr lang="en-US" sz="3200" dirty="0"/>
              <a:t> because unrepaired tears will lead to cervical incompetence causing mid-trimester abortion.</a:t>
            </a:r>
          </a:p>
          <a:p>
            <a:r>
              <a:rPr lang="en-US" sz="3200" b="1" dirty="0"/>
              <a:t> </a:t>
            </a:r>
            <a:r>
              <a:rPr lang="en-US" sz="3200" b="1" dirty="0" smtClean="0"/>
              <a:t>Uterus-</a:t>
            </a:r>
            <a:r>
              <a:rPr lang="en-US" sz="3200" dirty="0" smtClean="0"/>
              <a:t>The </a:t>
            </a:r>
            <a:r>
              <a:rPr lang="en-US" sz="3200" dirty="0"/>
              <a:t>uterus can be perforated as a result of poor technique of IUCD insertion or dilatation and curettage. The rupture may be either partial or total. It can be repaired if perforated or partially ruptured but with total rupture, a sub-total abdominal hysterectomy is required.</a:t>
            </a:r>
          </a:p>
          <a:p>
            <a:endParaRPr lang="en-US" sz="3200" dirty="0"/>
          </a:p>
        </p:txBody>
      </p:sp>
      <p:sp>
        <p:nvSpPr>
          <p:cNvPr id="2" name="Date Placeholder 1"/>
          <p:cNvSpPr>
            <a:spLocks noGrp="1"/>
          </p:cNvSpPr>
          <p:nvPr>
            <p:ph type="dt" sz="half" idx="10"/>
          </p:nvPr>
        </p:nvSpPr>
        <p:spPr/>
        <p:txBody>
          <a:bodyPr/>
          <a:lstStyle/>
          <a:p>
            <a:fld id="{B0F1EFCE-4643-4A63-AC8F-1F027B3B3605}" type="datetime1">
              <a:rPr lang="en-US" smtClean="0"/>
              <a:t>8/7/2020</a:t>
            </a:fld>
            <a:endParaRPr lang="en-US"/>
          </a:p>
        </p:txBody>
      </p:sp>
      <p:sp>
        <p:nvSpPr>
          <p:cNvPr id="4" name="Footer Placeholder 3"/>
          <p:cNvSpPr>
            <a:spLocks noGrp="1"/>
          </p:cNvSpPr>
          <p:nvPr>
            <p:ph type="ftr" sz="quarter" idx="11"/>
          </p:nvPr>
        </p:nvSpPr>
        <p:spPr/>
        <p:txBody>
          <a:bodyPr/>
          <a:lstStyle/>
          <a:p>
            <a:r>
              <a:rPr lang="en-US" smtClean="0"/>
              <a:t>V.N.KINYAE</a:t>
            </a:r>
            <a:endParaRPr lang="en-US"/>
          </a:p>
        </p:txBody>
      </p:sp>
      <p:sp>
        <p:nvSpPr>
          <p:cNvPr id="5" name="Slide Number Placeholder 4"/>
          <p:cNvSpPr>
            <a:spLocks noGrp="1"/>
          </p:cNvSpPr>
          <p:nvPr>
            <p:ph type="sldNum" sz="quarter" idx="12"/>
          </p:nvPr>
        </p:nvSpPr>
        <p:spPr/>
        <p:txBody>
          <a:bodyPr/>
          <a:lstStyle/>
          <a:p>
            <a:fld id="{88B60280-A6A9-4D4A-861C-8CFF7201920B}" type="slidenum">
              <a:rPr lang="en-US" smtClean="0"/>
              <a:t>7</a:t>
            </a:fld>
            <a:endParaRPr lang="en-US"/>
          </a:p>
        </p:txBody>
      </p:sp>
    </p:spTree>
    <p:extLst>
      <p:ext uri="{BB962C8B-B14F-4D97-AF65-F5344CB8AC3E}">
        <p14:creationId xmlns:p14="http://schemas.microsoft.com/office/powerpoint/2010/main" val="5522416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08582"/>
          </a:xfrm>
        </p:spPr>
        <p:txBody>
          <a:bodyPr>
            <a:normAutofit/>
          </a:bodyPr>
          <a:lstStyle/>
          <a:p>
            <a:r>
              <a:rPr lang="en-US" b="1" dirty="0" smtClean="0">
                <a:latin typeface="Verdana" panose="020B0604030504040204" pitchFamily="34" charset="0"/>
                <a:ea typeface="Verdana" panose="020B0604030504040204" pitchFamily="34" charset="0"/>
                <a:cs typeface="Verdana" panose="020B0604030504040204" pitchFamily="34" charset="0"/>
              </a:rPr>
              <a:t>Reproductive </a:t>
            </a:r>
            <a:r>
              <a:rPr lang="en-US" b="1" dirty="0">
                <a:latin typeface="Verdana" panose="020B0604030504040204" pitchFamily="34" charset="0"/>
                <a:ea typeface="Verdana" panose="020B0604030504040204" pitchFamily="34" charset="0"/>
                <a:cs typeface="Verdana" panose="020B0604030504040204" pitchFamily="34" charset="0"/>
              </a:rPr>
              <a:t>tract </a:t>
            </a:r>
            <a:r>
              <a:rPr lang="en-US" b="1" dirty="0" smtClean="0">
                <a:latin typeface="Verdana" panose="020B0604030504040204" pitchFamily="34" charset="0"/>
                <a:ea typeface="Verdana" panose="020B0604030504040204" pitchFamily="34" charset="0"/>
                <a:cs typeface="Verdana" panose="020B0604030504040204" pitchFamily="34" charset="0"/>
              </a:rPr>
              <a:t>fistulae</a:t>
            </a:r>
            <a:endParaRPr lang="en-US" b="1" dirty="0">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a:xfrm>
            <a:off x="204716" y="1173708"/>
            <a:ext cx="11729376" cy="5508446"/>
          </a:xfrm>
        </p:spPr>
        <p:txBody>
          <a:bodyPr>
            <a:normAutofit/>
          </a:bodyPr>
          <a:lstStyle/>
          <a:p>
            <a:r>
              <a:rPr lang="en-US" sz="4000" dirty="0">
                <a:latin typeface="Arial" panose="020B0604020202020204" pitchFamily="34" charset="0"/>
                <a:ea typeface="Times New Roman" panose="02020603050405020304" pitchFamily="18" charset="0"/>
              </a:rPr>
              <a:t>Injury to the genital organs may be as a result of </a:t>
            </a:r>
            <a:r>
              <a:rPr lang="en-US" sz="4000" dirty="0" err="1">
                <a:latin typeface="Arial" panose="020B0604020202020204" pitchFamily="34" charset="0"/>
                <a:ea typeface="Times New Roman" panose="02020603050405020304" pitchFamily="18" charset="0"/>
              </a:rPr>
              <a:t>gynaecological</a:t>
            </a:r>
            <a:r>
              <a:rPr lang="en-US" sz="4000" dirty="0">
                <a:latin typeface="Arial" panose="020B0604020202020204" pitchFamily="34" charset="0"/>
                <a:ea typeface="Times New Roman" panose="02020603050405020304" pitchFamily="18" charset="0"/>
              </a:rPr>
              <a:t> or obstetric surgery. Fistula may occur due to direct or indirect occlusion, as a result of angulation or obstruction. </a:t>
            </a:r>
            <a:endParaRPr lang="en-US" sz="4000" dirty="0">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4000" b="1" dirty="0">
                <a:latin typeface="Arial" panose="020B0604020202020204" pitchFamily="34" charset="0"/>
                <a:ea typeface="Times New Roman" panose="02020603050405020304" pitchFamily="18" charset="0"/>
              </a:rPr>
              <a:t>Fistula</a:t>
            </a:r>
            <a:r>
              <a:rPr lang="en-US" sz="4000" dirty="0">
                <a:latin typeface="Arial" panose="020B0604020202020204" pitchFamily="34" charset="0"/>
                <a:ea typeface="Times New Roman" panose="02020603050405020304" pitchFamily="18" charset="0"/>
              </a:rPr>
              <a:t> </a:t>
            </a:r>
            <a:endParaRPr lang="en-US" sz="4000" dirty="0">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4000" dirty="0">
                <a:latin typeface="Arial" panose="020B0604020202020204" pitchFamily="34" charset="0"/>
                <a:ea typeface="Times New Roman" panose="02020603050405020304" pitchFamily="18" charset="0"/>
              </a:rPr>
              <a:t>Fistula means 'a pipe'. It is defined as an abnormal, winding opening between two internal hollow organs.</a:t>
            </a:r>
            <a:endParaRPr lang="en-US" sz="4000" dirty="0">
              <a:latin typeface="Times New Roman" panose="02020603050405020304" pitchFamily="18" charset="0"/>
              <a:ea typeface="Times New Roman" panose="02020603050405020304" pitchFamily="18" charset="0"/>
            </a:endParaRPr>
          </a:p>
          <a:p>
            <a:pPr marL="0" indent="0">
              <a:buNone/>
            </a:pPr>
            <a:endParaRPr lang="en-US" sz="4000" dirty="0"/>
          </a:p>
        </p:txBody>
      </p:sp>
      <p:sp>
        <p:nvSpPr>
          <p:cNvPr id="4" name="Date Placeholder 3"/>
          <p:cNvSpPr>
            <a:spLocks noGrp="1"/>
          </p:cNvSpPr>
          <p:nvPr>
            <p:ph type="dt" sz="half" idx="10"/>
          </p:nvPr>
        </p:nvSpPr>
        <p:spPr/>
        <p:txBody>
          <a:bodyPr/>
          <a:lstStyle/>
          <a:p>
            <a:fld id="{125907FF-2C96-4FE0-A66D-6A3DD5EDB0FB}" type="datetime1">
              <a:rPr lang="en-US" smtClean="0"/>
              <a:t>8/7/2020</a:t>
            </a:fld>
            <a:endParaRPr lang="en-US"/>
          </a:p>
        </p:txBody>
      </p:sp>
      <p:sp>
        <p:nvSpPr>
          <p:cNvPr id="5" name="Footer Placeholder 4"/>
          <p:cNvSpPr>
            <a:spLocks noGrp="1"/>
          </p:cNvSpPr>
          <p:nvPr>
            <p:ph type="ftr" sz="quarter" idx="11"/>
          </p:nvPr>
        </p:nvSpPr>
        <p:spPr/>
        <p:txBody>
          <a:bodyPr/>
          <a:lstStyle/>
          <a:p>
            <a:r>
              <a:rPr lang="en-US" smtClean="0"/>
              <a:t>V.N.KINYAE</a:t>
            </a:r>
            <a:endParaRPr lang="en-US"/>
          </a:p>
        </p:txBody>
      </p:sp>
      <p:sp>
        <p:nvSpPr>
          <p:cNvPr id="6" name="Slide Number Placeholder 5"/>
          <p:cNvSpPr>
            <a:spLocks noGrp="1"/>
          </p:cNvSpPr>
          <p:nvPr>
            <p:ph type="sldNum" sz="quarter" idx="12"/>
          </p:nvPr>
        </p:nvSpPr>
        <p:spPr/>
        <p:txBody>
          <a:bodyPr/>
          <a:lstStyle/>
          <a:p>
            <a:fld id="{88B60280-A6A9-4D4A-861C-8CFF7201920B}" type="slidenum">
              <a:rPr lang="en-US" smtClean="0"/>
              <a:t>8</a:t>
            </a:fld>
            <a:endParaRPr lang="en-US"/>
          </a:p>
        </p:txBody>
      </p:sp>
    </p:spTree>
    <p:extLst>
      <p:ext uri="{BB962C8B-B14F-4D97-AF65-F5344CB8AC3E}">
        <p14:creationId xmlns:p14="http://schemas.microsoft.com/office/powerpoint/2010/main" val="7482535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76821"/>
          </a:xfrm>
        </p:spPr>
        <p:txBody>
          <a:bodyPr/>
          <a:lstStyle/>
          <a:p>
            <a:r>
              <a:rPr lang="en-US" b="1" dirty="0">
                <a:latin typeface="Verdana" panose="020B0604030504040204" pitchFamily="34" charset="0"/>
                <a:ea typeface="Verdana" panose="020B0604030504040204" pitchFamily="34" charset="0"/>
                <a:cs typeface="Verdana" panose="020B0604030504040204" pitchFamily="34" charset="0"/>
              </a:rPr>
              <a:t>The most common areas </a:t>
            </a:r>
          </a:p>
        </p:txBody>
      </p:sp>
      <p:sp>
        <p:nvSpPr>
          <p:cNvPr id="3" name="Content Placeholder 2"/>
          <p:cNvSpPr>
            <a:spLocks noGrp="1"/>
          </p:cNvSpPr>
          <p:nvPr>
            <p:ph idx="1"/>
          </p:nvPr>
        </p:nvSpPr>
        <p:spPr>
          <a:xfrm>
            <a:off x="423081" y="1241946"/>
            <a:ext cx="11436823" cy="5336275"/>
          </a:xfrm>
        </p:spPr>
        <p:txBody>
          <a:bodyPr>
            <a:normAutofit/>
          </a:bodyPr>
          <a:lstStyle/>
          <a:p>
            <a:pPr marL="0" marR="0" algn="just">
              <a:spcBef>
                <a:spcPts val="0"/>
              </a:spcBef>
              <a:spcAft>
                <a:spcPts val="0"/>
              </a:spcAft>
            </a:pPr>
            <a:r>
              <a:rPr lang="en-US" sz="4000" dirty="0" smtClean="0">
                <a:latin typeface="Arial" panose="020B0604020202020204" pitchFamily="34" charset="0"/>
                <a:ea typeface="Times New Roman" panose="02020603050405020304" pitchFamily="18" charset="0"/>
              </a:rPr>
              <a:t>in </a:t>
            </a:r>
            <a:r>
              <a:rPr lang="en-US" sz="4000" dirty="0">
                <a:latin typeface="Arial" panose="020B0604020202020204" pitchFamily="34" charset="0"/>
                <a:ea typeface="Times New Roman" panose="02020603050405020304" pitchFamily="18" charset="0"/>
              </a:rPr>
              <a:t>the genital tract that may be connected abnormally are: </a:t>
            </a:r>
            <a:endParaRPr lang="en-US" sz="4000" dirty="0">
              <a:latin typeface="Times New Roman" panose="02020603050405020304" pitchFamily="18" charset="0"/>
              <a:ea typeface="Times New Roman" panose="02020603050405020304" pitchFamily="18" charset="0"/>
            </a:endParaRPr>
          </a:p>
          <a:p>
            <a:pPr marL="285750" marR="0" indent="-514350" algn="just">
              <a:spcBef>
                <a:spcPts val="0"/>
              </a:spcBef>
              <a:spcAft>
                <a:spcPts val="0"/>
              </a:spcAft>
              <a:buFont typeface="+mj-lt"/>
              <a:buAutoNum type="arabicPeriod"/>
            </a:pPr>
            <a:r>
              <a:rPr lang="en-US" sz="4000" dirty="0">
                <a:latin typeface="Arial" panose="020B0604020202020204" pitchFamily="34" charset="0"/>
                <a:ea typeface="Times New Roman" panose="02020603050405020304" pitchFamily="18" charset="0"/>
              </a:rPr>
              <a:t>Vagina to bladder - </a:t>
            </a:r>
            <a:r>
              <a:rPr lang="en-US" sz="4000" dirty="0" err="1">
                <a:latin typeface="Arial" panose="020B0604020202020204" pitchFamily="34" charset="0"/>
                <a:ea typeface="Times New Roman" panose="02020603050405020304" pitchFamily="18" charset="0"/>
              </a:rPr>
              <a:t>Vesicovaginal</a:t>
            </a:r>
            <a:r>
              <a:rPr lang="en-US" sz="4000" dirty="0">
                <a:latin typeface="Arial" panose="020B0604020202020204" pitchFamily="34" charset="0"/>
                <a:ea typeface="Times New Roman" panose="02020603050405020304" pitchFamily="18" charset="0"/>
              </a:rPr>
              <a:t> Fistula (VVF)</a:t>
            </a:r>
            <a:endParaRPr lang="en-US" sz="4000" dirty="0">
              <a:latin typeface="Times New Roman" panose="02020603050405020304" pitchFamily="18" charset="0"/>
              <a:ea typeface="Times New Roman" panose="02020603050405020304" pitchFamily="18" charset="0"/>
            </a:endParaRPr>
          </a:p>
          <a:p>
            <a:pPr marL="285750" marR="0" indent="-514350" algn="just">
              <a:spcBef>
                <a:spcPts val="0"/>
              </a:spcBef>
              <a:spcAft>
                <a:spcPts val="0"/>
              </a:spcAft>
              <a:buFont typeface="+mj-lt"/>
              <a:buAutoNum type="arabicPeriod"/>
            </a:pPr>
            <a:r>
              <a:rPr lang="en-US" sz="4000" dirty="0">
                <a:latin typeface="Arial" panose="020B0604020202020204" pitchFamily="34" charset="0"/>
                <a:ea typeface="Times New Roman" panose="02020603050405020304" pitchFamily="18" charset="0"/>
              </a:rPr>
              <a:t>Rectum to vagina -  Rectovaginal Fistula (RVF)</a:t>
            </a:r>
            <a:endParaRPr lang="en-US" sz="4000" dirty="0">
              <a:latin typeface="Times New Roman" panose="02020603050405020304" pitchFamily="18" charset="0"/>
              <a:ea typeface="Times New Roman" panose="02020603050405020304" pitchFamily="18" charset="0"/>
            </a:endParaRPr>
          </a:p>
          <a:p>
            <a:pPr marL="285750" marR="0" indent="-514350" algn="just">
              <a:spcBef>
                <a:spcPts val="0"/>
              </a:spcBef>
              <a:spcAft>
                <a:spcPts val="0"/>
              </a:spcAft>
              <a:buFont typeface="+mj-lt"/>
              <a:buAutoNum type="arabicPeriod"/>
            </a:pPr>
            <a:r>
              <a:rPr lang="en-US" sz="4000" dirty="0">
                <a:latin typeface="Arial" panose="020B0604020202020204" pitchFamily="34" charset="0"/>
                <a:ea typeface="Times New Roman" panose="02020603050405020304" pitchFamily="18" charset="0"/>
              </a:rPr>
              <a:t>Urethra to vagina - </a:t>
            </a:r>
            <a:r>
              <a:rPr lang="en-US" sz="4000" dirty="0" err="1">
                <a:latin typeface="Arial" panose="020B0604020202020204" pitchFamily="34" charset="0"/>
                <a:ea typeface="Times New Roman" panose="02020603050405020304" pitchFamily="18" charset="0"/>
              </a:rPr>
              <a:t>Urethrovaginal</a:t>
            </a:r>
            <a:r>
              <a:rPr lang="en-US" sz="4000" dirty="0">
                <a:latin typeface="Arial" panose="020B0604020202020204" pitchFamily="34" charset="0"/>
                <a:ea typeface="Times New Roman" panose="02020603050405020304" pitchFamily="18" charset="0"/>
              </a:rPr>
              <a:t> (UVF)</a:t>
            </a:r>
            <a:endParaRPr lang="en-US" sz="4000" dirty="0">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4000" dirty="0">
                <a:latin typeface="Arial" panose="020B0604020202020204" pitchFamily="34" charset="0"/>
                <a:ea typeface="Times New Roman" panose="02020603050405020304" pitchFamily="18" charset="0"/>
              </a:rPr>
              <a:t>Urinary fistula however, can occur at many </a:t>
            </a:r>
            <a:r>
              <a:rPr lang="en-US" sz="4000" dirty="0" smtClean="0">
                <a:latin typeface="Arial" panose="020B0604020202020204" pitchFamily="34" charset="0"/>
                <a:ea typeface="Times New Roman" panose="02020603050405020304" pitchFamily="18" charset="0"/>
              </a:rPr>
              <a:t>sites</a:t>
            </a:r>
            <a:endParaRPr lang="en-US" sz="4000" dirty="0"/>
          </a:p>
        </p:txBody>
      </p:sp>
      <p:sp>
        <p:nvSpPr>
          <p:cNvPr id="4" name="Date Placeholder 3"/>
          <p:cNvSpPr>
            <a:spLocks noGrp="1"/>
          </p:cNvSpPr>
          <p:nvPr>
            <p:ph type="dt" sz="half" idx="10"/>
          </p:nvPr>
        </p:nvSpPr>
        <p:spPr/>
        <p:txBody>
          <a:bodyPr/>
          <a:lstStyle/>
          <a:p>
            <a:fld id="{1AAED3D8-41E1-408D-AC2F-2DA6B29365F0}" type="datetime1">
              <a:rPr lang="en-US" smtClean="0"/>
              <a:t>8/7/2020</a:t>
            </a:fld>
            <a:endParaRPr lang="en-US"/>
          </a:p>
        </p:txBody>
      </p:sp>
      <p:sp>
        <p:nvSpPr>
          <p:cNvPr id="5" name="Footer Placeholder 4"/>
          <p:cNvSpPr>
            <a:spLocks noGrp="1"/>
          </p:cNvSpPr>
          <p:nvPr>
            <p:ph type="ftr" sz="quarter" idx="11"/>
          </p:nvPr>
        </p:nvSpPr>
        <p:spPr/>
        <p:txBody>
          <a:bodyPr/>
          <a:lstStyle/>
          <a:p>
            <a:r>
              <a:rPr lang="en-US" smtClean="0"/>
              <a:t>V.N.KINYAE</a:t>
            </a:r>
            <a:endParaRPr lang="en-US"/>
          </a:p>
        </p:txBody>
      </p:sp>
      <p:sp>
        <p:nvSpPr>
          <p:cNvPr id="6" name="Slide Number Placeholder 5"/>
          <p:cNvSpPr>
            <a:spLocks noGrp="1"/>
          </p:cNvSpPr>
          <p:nvPr>
            <p:ph type="sldNum" sz="quarter" idx="12"/>
          </p:nvPr>
        </p:nvSpPr>
        <p:spPr/>
        <p:txBody>
          <a:bodyPr/>
          <a:lstStyle/>
          <a:p>
            <a:fld id="{88B60280-A6A9-4D4A-861C-8CFF7201920B}" type="slidenum">
              <a:rPr lang="en-US" smtClean="0"/>
              <a:t>9</a:t>
            </a:fld>
            <a:endParaRPr lang="en-US"/>
          </a:p>
        </p:txBody>
      </p:sp>
    </p:spTree>
    <p:extLst>
      <p:ext uri="{BB962C8B-B14F-4D97-AF65-F5344CB8AC3E}">
        <p14:creationId xmlns:p14="http://schemas.microsoft.com/office/powerpoint/2010/main" val="2807614519"/>
      </p:ext>
    </p:extLst>
  </p:cSld>
  <p:clrMapOvr>
    <a:masterClrMapping/>
  </p:clrMapOvr>
  <p:timing>
    <p:tnLst>
      <p:par>
        <p:cTn id="1" dur="indefinite" restart="never" nodeType="tmRoot"/>
      </p:par>
    </p:tnLst>
  </p:timing>
</p:sld>
</file>

<file path=ppt/theme/theme1.xml><?xml version="1.0" encoding="utf-8"?>
<a:theme xmlns:a="http://schemas.openxmlformats.org/drawingml/2006/main" name="Theme1">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P2">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1" id="{CFC99C7D-FCEE-4F07-98DA-BB7979E50A37}" vid="{61811EC2-24F8-4B59-8CC3-FCA72539437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Theme1</Template>
  <TotalTime>259</TotalTime>
  <Words>2483</Words>
  <Application>Microsoft Office PowerPoint</Application>
  <PresentationFormat>Widescreen</PresentationFormat>
  <Paragraphs>321</Paragraphs>
  <Slides>39</Slides>
  <Notes>1</Notes>
  <HiddenSlides>2</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39</vt:i4>
      </vt:variant>
    </vt:vector>
  </HeadingPairs>
  <TitlesOfParts>
    <vt:vector size="46" baseType="lpstr">
      <vt:lpstr>Arial</vt:lpstr>
      <vt:lpstr>Calibri</vt:lpstr>
      <vt:lpstr>Symbol</vt:lpstr>
      <vt:lpstr>Times New Roman</vt:lpstr>
      <vt:lpstr>Verdana</vt:lpstr>
      <vt:lpstr>Wingdings</vt:lpstr>
      <vt:lpstr>Theme1</vt:lpstr>
      <vt:lpstr> Genital prolapse </vt:lpstr>
      <vt:lpstr>likely causes </vt:lpstr>
      <vt:lpstr>Clinical Findings of Uterine Prolapse </vt:lpstr>
      <vt:lpstr>prevention</vt:lpstr>
      <vt:lpstr>Management of Uterine Prolapse </vt:lpstr>
      <vt:lpstr>Traumatic Disorders of the Genital Organs </vt:lpstr>
      <vt:lpstr>PowerPoint Presentation</vt:lpstr>
      <vt:lpstr>Reproductive tract fistulae</vt:lpstr>
      <vt:lpstr>The most common areas </vt:lpstr>
      <vt:lpstr>common causes of fistula include</vt:lpstr>
      <vt:lpstr>PowerPoint Presentation</vt:lpstr>
      <vt:lpstr>Classification</vt:lpstr>
      <vt:lpstr>symptoms </vt:lpstr>
      <vt:lpstr>diagnosis of VVF</vt:lpstr>
      <vt:lpstr>PREVENTIVE MEASURES</vt:lpstr>
      <vt:lpstr>Treatment </vt:lpstr>
      <vt:lpstr>Rectovaginal Fistula (RVF) </vt:lpstr>
      <vt:lpstr>Common symptoms of RVF </vt:lpstr>
      <vt:lpstr>surgery is indicated</vt:lpstr>
      <vt:lpstr>pre-operative care will include: </vt:lpstr>
      <vt:lpstr>Post operative </vt:lpstr>
      <vt:lpstr>PowerPoint Presentation</vt:lpstr>
      <vt:lpstr>UVF</vt:lpstr>
      <vt:lpstr>Vulva Dystrophies and Cysts </vt:lpstr>
      <vt:lpstr>PowerPoint Presentation</vt:lpstr>
      <vt:lpstr>PowerPoint Presentation</vt:lpstr>
      <vt:lpstr>Management of Lesions </vt:lpstr>
      <vt:lpstr>Inflammatory conditions</vt:lpstr>
      <vt:lpstr>Bartholin's Abscess or Cyst </vt:lpstr>
      <vt:lpstr>Treatment of Bartholin's Cyst </vt:lpstr>
      <vt:lpstr>PID</vt:lpstr>
      <vt:lpstr>Causes of Pelvic Inflammatory Disease (PID) </vt:lpstr>
      <vt:lpstr>Signs and Symptoms of PID </vt:lpstr>
      <vt:lpstr>Diagnosis </vt:lpstr>
      <vt:lpstr>PowerPoint Presentation</vt:lpstr>
      <vt:lpstr>Management </vt:lpstr>
      <vt:lpstr>PowerPoint Presentation</vt:lpstr>
      <vt:lpstr>Complications of PID </vt:lpstr>
      <vt:lpstr>vulvitis, erosion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Genital prolapse</dc:title>
  <dc:creator>Mutiso</dc:creator>
  <cp:lastModifiedBy>vkinyae</cp:lastModifiedBy>
  <cp:revision>19</cp:revision>
  <dcterms:created xsi:type="dcterms:W3CDTF">2017-06-13T11:30:14Z</dcterms:created>
  <dcterms:modified xsi:type="dcterms:W3CDTF">2020-08-07T07:13:34Z</dcterms:modified>
</cp:coreProperties>
</file>