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2" r:id="rId3"/>
    <p:sldId id="283"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smtClean="0"/>
              <a:t>Event Tittle:....................................</a:t>
            </a:r>
            <a:endParaRPr lang="en-US" dirty="0"/>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 Date:............................</a:t>
            </a:r>
            <a:endParaRPr lang="en-US" dirty="0"/>
          </a:p>
        </p:txBody>
      </p:sp>
      <p:sp>
        <p:nvSpPr>
          <p:cNvPr id="4" name="Date Placeholder 3"/>
          <p:cNvSpPr>
            <a:spLocks noGrp="1"/>
          </p:cNvSpPr>
          <p:nvPr>
            <p:ph type="dt" sz="half" idx="10"/>
          </p:nvPr>
        </p:nvSpPr>
        <p:spPr/>
        <p:txBody>
          <a:bodyPr/>
          <a:lstStyle/>
          <a:p>
            <a:fld id="{08590F6D-2FDC-4FA1-82B4-D70EA325035D}"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5FE2D-8F8E-40D7-9C7D-AC772F1C09F9}" type="slidenum">
              <a:rPr lang="en-US" smtClean="0"/>
              <a:t>‹#›</a:t>
            </a:fld>
            <a:endParaRPr lang="en-US"/>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3611965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590F6D-2FDC-4FA1-82B4-D70EA325035D}"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307245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590F6D-2FDC-4FA1-82B4-D70EA325035D}"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226816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590F6D-2FDC-4FA1-82B4-D70EA325035D}"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137873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8590F6D-2FDC-4FA1-82B4-D70EA325035D}"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576375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590F6D-2FDC-4FA1-82B4-D70EA325035D}"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202585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590F6D-2FDC-4FA1-82B4-D70EA325035D}"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322015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590F6D-2FDC-4FA1-82B4-D70EA325035D}"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2044216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90F6D-2FDC-4FA1-82B4-D70EA325035D}"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391228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590F6D-2FDC-4FA1-82B4-D70EA325035D}"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2440173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590F6D-2FDC-4FA1-82B4-D70EA325035D}"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5FE2D-8F8E-40D7-9C7D-AC772F1C09F9}" type="slidenum">
              <a:rPr lang="en-US" smtClean="0"/>
              <a:t>‹#›</a:t>
            </a:fld>
            <a:endParaRPr lang="en-US"/>
          </a:p>
        </p:txBody>
      </p:sp>
    </p:spTree>
    <p:extLst>
      <p:ext uri="{BB962C8B-B14F-4D97-AF65-F5344CB8AC3E}">
        <p14:creationId xmlns:p14="http://schemas.microsoft.com/office/powerpoint/2010/main" val="181319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90F6D-2FDC-4FA1-82B4-D70EA325035D}" type="datetimeFigureOut">
              <a:rPr lang="en-US" smtClean="0"/>
              <a:t>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5FE2D-8F8E-40D7-9C7D-AC772F1C09F9}" type="slidenum">
              <a:rPr lang="en-US" smtClean="0"/>
              <a:t>‹#›</a:t>
            </a:fld>
            <a:endParaRPr lang="en-US"/>
          </a:p>
        </p:txBody>
      </p:sp>
      <p:sp>
        <p:nvSpPr>
          <p:cNvPr id="8" name="Title Placeholder 1"/>
          <p:cNvSpPr txBox="1">
            <a:spLocks/>
          </p:cNvSpPr>
          <p:nvPr/>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solidFill>
                  <a:schemeClr val="bg1"/>
                </a:solidFill>
                <a:latin typeface="Times New Roman" panose="02020603050405020304" pitchFamily="18" charset="0"/>
                <a:cs typeface="Times New Roman" panose="02020603050405020304" pitchFamily="18" charset="0"/>
              </a:rPr>
              <a:t>KENYA MEDICAL TRAINING COLLEGE</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smtClean="0">
                <a:latin typeface="Times New Roman" panose="02020603050405020304" pitchFamily="18" charset="0"/>
                <a:cs typeface="Times New Roman" panose="02020603050405020304" pitchFamily="18" charset="0"/>
              </a:rPr>
              <a:t>ISO 9001:2015 Certified by</a:t>
            </a:r>
            <a:endParaRPr lang="en-US" sz="1600" i="1" dirty="0">
              <a:latin typeface="Times New Roman" panose="02020603050405020304" pitchFamily="18" charset="0"/>
              <a:cs typeface="Times New Roman" panose="02020603050405020304" pitchFamily="18" charset="0"/>
            </a:endParaRPr>
          </a:p>
        </p:txBody>
      </p:sp>
      <p:sp>
        <p:nvSpPr>
          <p:cNvPr id="11" name="Title Placeholder 1"/>
          <p:cNvSpPr txBox="1">
            <a:spLocks/>
          </p:cNvSpPr>
          <p:nvPr/>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smtClean="0"/>
              <a:t>Training for Better Health</a:t>
            </a:r>
            <a:r>
              <a:rPr lang="en-US" sz="1800" i="1" baseline="0" dirty="0" smtClean="0"/>
              <a:t> </a:t>
            </a:r>
            <a:endParaRPr lang="en-US" sz="1800" i="1" dirty="0"/>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32945241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838200" y="528034"/>
            <a:ext cx="10263389" cy="598867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8795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tretch/>
        </p:blipFill>
        <p:spPr bwMode="auto">
          <a:xfrm>
            <a:off x="850006" y="-90152"/>
            <a:ext cx="10290219" cy="630575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74124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1236372" y="0"/>
            <a:ext cx="8693239" cy="6439437"/>
          </a:xfrm>
          <a:prstGeom prst="rect">
            <a:avLst/>
          </a:prstGeom>
        </p:spPr>
      </p:pic>
    </p:spTree>
    <p:extLst>
      <p:ext uri="{BB962C8B-B14F-4D97-AF65-F5344CB8AC3E}">
        <p14:creationId xmlns:p14="http://schemas.microsoft.com/office/powerpoint/2010/main" val="2177783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a:t>Active naturally acquired immunity</a:t>
            </a:r>
            <a:endParaRPr lang="en-GB" dirty="0"/>
          </a:p>
        </p:txBody>
      </p:sp>
      <p:sp>
        <p:nvSpPr>
          <p:cNvPr id="3" name="Content Placeholder 2"/>
          <p:cNvSpPr>
            <a:spLocks noGrp="1"/>
          </p:cNvSpPr>
          <p:nvPr>
            <p:ph idx="1"/>
          </p:nvPr>
        </p:nvSpPr>
        <p:spPr>
          <a:xfrm>
            <a:off x="425003" y="914400"/>
            <a:ext cx="11410682" cy="5718220"/>
          </a:xfrm>
        </p:spPr>
        <p:txBody>
          <a:bodyPr>
            <a:normAutofit/>
          </a:bodyPr>
          <a:lstStyle/>
          <a:p>
            <a:r>
              <a:rPr lang="en-US" sz="3200" dirty="0"/>
              <a:t>The body may be stimulated to produce its own antibodies by:</a:t>
            </a:r>
            <a:endParaRPr lang="en-GB" sz="3200" dirty="0"/>
          </a:p>
          <a:p>
            <a:r>
              <a:rPr lang="en-US" sz="3200" i="1" dirty="0"/>
              <a:t>Having the disease</a:t>
            </a:r>
            <a:r>
              <a:rPr lang="en-US" sz="3200" dirty="0"/>
              <a:t>. During the course of the illness, B-cells develop into plasma cells that produce antibodies in sufficient quantities to overcome the infection. After recovery, the memory B-cells produced confer immunity to future infection by the same antigen.</a:t>
            </a:r>
            <a:endParaRPr lang="en-GB" sz="3200" dirty="0"/>
          </a:p>
          <a:p>
            <a:r>
              <a:rPr lang="en-US" sz="3200" i="1" dirty="0"/>
              <a:t>Having a subclinical infection</a:t>
            </a:r>
            <a:r>
              <a:rPr lang="en-US" sz="3200" dirty="0"/>
              <a:t>. Sometimes the infection is not sufficiently severe to cause clinical disease but stimulates sufficient memory B-cells to establish immunity, e.g. hepatitis A,  In other cases, subclinical infection may be too mild to stimulate an adequate response for immunity to develop.</a:t>
            </a:r>
            <a:endParaRPr lang="en-GB" sz="3200" dirty="0"/>
          </a:p>
          <a:p>
            <a:endParaRPr lang="en-GB" sz="3200" dirty="0"/>
          </a:p>
        </p:txBody>
      </p:sp>
    </p:spTree>
    <p:extLst>
      <p:ext uri="{BB962C8B-B14F-4D97-AF65-F5344CB8AC3E}">
        <p14:creationId xmlns:p14="http://schemas.microsoft.com/office/powerpoint/2010/main" val="517836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US" b="1" dirty="0"/>
              <a:t>Active artificially acquired immunity</a:t>
            </a:r>
            <a:endParaRPr lang="en-GB" dirty="0"/>
          </a:p>
        </p:txBody>
      </p:sp>
      <p:sp>
        <p:nvSpPr>
          <p:cNvPr id="3" name="Content Placeholder 2"/>
          <p:cNvSpPr>
            <a:spLocks noGrp="1"/>
          </p:cNvSpPr>
          <p:nvPr>
            <p:ph idx="1"/>
          </p:nvPr>
        </p:nvSpPr>
        <p:spPr>
          <a:xfrm>
            <a:off x="373487" y="1107583"/>
            <a:ext cx="11565228" cy="5486400"/>
          </a:xfrm>
        </p:spPr>
        <p:txBody>
          <a:bodyPr>
            <a:normAutofit lnSpcReduction="10000"/>
          </a:bodyPr>
          <a:lstStyle/>
          <a:p>
            <a:r>
              <a:rPr lang="en-US" sz="3600" dirty="0"/>
              <a:t>This type of immunity develops in response to the administration of dead or live artificially weakened pathogens (vaccines) or deactivated toxins (toxoids). The vaccines and toxoids retain the antigenic properties that stimulate the development of immunity but they cannot cause the disease. </a:t>
            </a:r>
          </a:p>
          <a:p>
            <a:r>
              <a:rPr lang="en-US" sz="3600" dirty="0"/>
              <a:t>Many infectious diseases can be prevented by artificial </a:t>
            </a:r>
            <a:r>
              <a:rPr lang="en-US" sz="3600" dirty="0" err="1"/>
              <a:t>immunisation</a:t>
            </a:r>
            <a:r>
              <a:rPr lang="en-US" sz="3600" dirty="0"/>
              <a:t>. Examples are shown in . Active </a:t>
            </a:r>
            <a:r>
              <a:rPr lang="en-US" sz="3600" dirty="0" err="1"/>
              <a:t>immunisation</a:t>
            </a:r>
            <a:r>
              <a:rPr lang="en-US" sz="3600" dirty="0"/>
              <a:t> against some infectious disorders gives lifelong immunity, e.g. diphtheria, whooping cough or mumps. </a:t>
            </a:r>
          </a:p>
          <a:p>
            <a:pPr marL="0" indent="0">
              <a:buNone/>
            </a:pPr>
            <a:endParaRPr lang="en-US" sz="3600" dirty="0"/>
          </a:p>
        </p:txBody>
      </p:sp>
    </p:spTree>
    <p:extLst>
      <p:ext uri="{BB962C8B-B14F-4D97-AF65-F5344CB8AC3E}">
        <p14:creationId xmlns:p14="http://schemas.microsoft.com/office/powerpoint/2010/main" val="3323167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218941"/>
            <a:ext cx="11513713" cy="6284890"/>
          </a:xfrm>
        </p:spPr>
        <p:txBody>
          <a:bodyPr>
            <a:normAutofit/>
          </a:bodyPr>
          <a:lstStyle/>
          <a:p>
            <a:r>
              <a:rPr lang="en-US" sz="3600" dirty="0"/>
              <a:t>In other infections the immunity may last for a number of years or for only a few weeks before revaccination is necessary. </a:t>
            </a:r>
          </a:p>
          <a:p>
            <a:r>
              <a:rPr lang="en-US" sz="3600" dirty="0"/>
              <a:t>Apparent loss of immunity may be due to infection with a different strain of the same pathogen, which has different antigenic properties but causes the same clinical illness, e.g. viruses that cause the</a:t>
            </a:r>
            <a:endParaRPr lang="en-GB" sz="3600" dirty="0"/>
          </a:p>
          <a:p>
            <a:r>
              <a:rPr lang="en-US" sz="3600" dirty="0"/>
              <a:t>common cold and influenza. In older or poorly nourished individuals, lymphocyte production, especially B-cells, is reduced and the primary and secondary response may be inadequate.</a:t>
            </a:r>
            <a:endParaRPr lang="en-GB" sz="3600" dirty="0"/>
          </a:p>
          <a:p>
            <a:endParaRPr lang="en-GB" sz="3600" dirty="0"/>
          </a:p>
        </p:txBody>
      </p:sp>
    </p:spTree>
    <p:extLst>
      <p:ext uri="{BB962C8B-B14F-4D97-AF65-F5344CB8AC3E}">
        <p14:creationId xmlns:p14="http://schemas.microsoft.com/office/powerpoint/2010/main" val="38713512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r>
              <a:rPr lang="en-US" b="1" dirty="0"/>
              <a:t>Passive naturally acquired immunity</a:t>
            </a:r>
            <a:endParaRPr lang="en-GB" dirty="0"/>
          </a:p>
        </p:txBody>
      </p:sp>
      <p:sp>
        <p:nvSpPr>
          <p:cNvPr id="3" name="Content Placeholder 2"/>
          <p:cNvSpPr>
            <a:spLocks noGrp="1"/>
          </p:cNvSpPr>
          <p:nvPr>
            <p:ph idx="1"/>
          </p:nvPr>
        </p:nvSpPr>
        <p:spPr>
          <a:xfrm>
            <a:off x="476518" y="1056068"/>
            <a:ext cx="11384924" cy="5512157"/>
          </a:xfrm>
        </p:spPr>
        <p:txBody>
          <a:bodyPr>
            <a:normAutofit/>
          </a:bodyPr>
          <a:lstStyle/>
          <a:p>
            <a:r>
              <a:rPr lang="en-US" sz="3600" dirty="0"/>
              <a:t>This type of immunity is acquired before birth by the passage of maternal antibodies across the placenta to the fetus, and to the baby in breast milk. </a:t>
            </a:r>
          </a:p>
          <a:p>
            <a:r>
              <a:rPr lang="en-US" sz="3600" dirty="0"/>
              <a:t>The variety of different antibodies provided depends on the mother’s active immunity. </a:t>
            </a:r>
          </a:p>
          <a:p>
            <a:r>
              <a:rPr lang="en-US" sz="3600" dirty="0"/>
              <a:t>The baby’s lymphocytes are not stimulated and this form of immunity is short lived.</a:t>
            </a:r>
            <a:endParaRPr lang="en-GB" sz="3600" dirty="0"/>
          </a:p>
          <a:p>
            <a:endParaRPr lang="en-GB" sz="3600" dirty="0"/>
          </a:p>
        </p:txBody>
      </p:sp>
    </p:spTree>
    <p:extLst>
      <p:ext uri="{BB962C8B-B14F-4D97-AF65-F5344CB8AC3E}">
        <p14:creationId xmlns:p14="http://schemas.microsoft.com/office/powerpoint/2010/main" val="2242611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8216"/>
          </a:xfrm>
        </p:spPr>
        <p:txBody>
          <a:bodyPr>
            <a:normAutofit/>
          </a:bodyPr>
          <a:lstStyle/>
          <a:p>
            <a:r>
              <a:rPr lang="en-US" b="1" dirty="0"/>
              <a:t>Passive artificially acquired immunity</a:t>
            </a:r>
            <a:endParaRPr lang="en-GB" dirty="0"/>
          </a:p>
        </p:txBody>
      </p:sp>
      <p:sp>
        <p:nvSpPr>
          <p:cNvPr id="3" name="Content Placeholder 2"/>
          <p:cNvSpPr>
            <a:spLocks noGrp="1"/>
          </p:cNvSpPr>
          <p:nvPr>
            <p:ph idx="1"/>
          </p:nvPr>
        </p:nvSpPr>
        <p:spPr>
          <a:xfrm>
            <a:off x="540913" y="1004552"/>
            <a:ext cx="11307650" cy="5640947"/>
          </a:xfrm>
        </p:spPr>
        <p:txBody>
          <a:bodyPr>
            <a:normAutofit/>
          </a:bodyPr>
          <a:lstStyle/>
          <a:p>
            <a:r>
              <a:rPr lang="en-US" sz="3600" dirty="0"/>
              <a:t>In this type, ready-made antibodies, in human or animal serum, are injected into the recipient. </a:t>
            </a:r>
          </a:p>
          <a:p>
            <a:r>
              <a:rPr lang="en-US" sz="3600" dirty="0"/>
              <a:t>The source of the antibodies may be an individual who has recovered from the infection, or animals, commonly horses, that have been artificially actively </a:t>
            </a:r>
            <a:r>
              <a:rPr lang="en-US" sz="3600" dirty="0" err="1"/>
              <a:t>immunised</a:t>
            </a:r>
            <a:r>
              <a:rPr lang="en-US" sz="3600" dirty="0"/>
              <a:t>. </a:t>
            </a:r>
          </a:p>
          <a:p>
            <a:r>
              <a:rPr lang="en-US" sz="3600" dirty="0"/>
              <a:t>Specific immunoglobulins (antiserum) may be administered </a:t>
            </a:r>
            <a:r>
              <a:rPr lang="en-US" sz="3600" i="1" dirty="0"/>
              <a:t>prophylactically </a:t>
            </a:r>
            <a:r>
              <a:rPr lang="en-US" sz="3600" dirty="0"/>
              <a:t>to prevent the development of disease in people who have been exposed to the infection, e.g. rabies, or </a:t>
            </a:r>
            <a:r>
              <a:rPr lang="en-US" sz="3600" i="1" dirty="0"/>
              <a:t>therapeutically </a:t>
            </a:r>
            <a:r>
              <a:rPr lang="en-US" sz="3600" dirty="0"/>
              <a:t>after the disease has developed.</a:t>
            </a:r>
            <a:endParaRPr lang="en-GB" sz="3600" dirty="0"/>
          </a:p>
          <a:p>
            <a:endParaRPr lang="en-GB" sz="3600" dirty="0"/>
          </a:p>
        </p:txBody>
      </p:sp>
    </p:spTree>
    <p:extLst>
      <p:ext uri="{BB962C8B-B14F-4D97-AF65-F5344CB8AC3E}">
        <p14:creationId xmlns:p14="http://schemas.microsoft.com/office/powerpoint/2010/main" val="494573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 Herd Immunity</a:t>
            </a:r>
            <a:endParaRPr lang="en-GB" dirty="0"/>
          </a:p>
        </p:txBody>
      </p:sp>
      <p:sp>
        <p:nvSpPr>
          <p:cNvPr id="3" name="Content Placeholder 2"/>
          <p:cNvSpPr>
            <a:spLocks noGrp="1"/>
          </p:cNvSpPr>
          <p:nvPr>
            <p:ph idx="1"/>
          </p:nvPr>
        </p:nvSpPr>
        <p:spPr/>
        <p:txBody>
          <a:bodyPr>
            <a:normAutofit/>
          </a:bodyPr>
          <a:lstStyle/>
          <a:p>
            <a:r>
              <a:rPr lang="en-GB" sz="3600" dirty="0"/>
              <a:t>Herd Immunity is a term that is bandied around in </a:t>
            </a:r>
            <a:r>
              <a:rPr lang="en-GB" sz="3600" dirty="0" err="1"/>
              <a:t>defense</a:t>
            </a:r>
            <a:r>
              <a:rPr lang="en-GB" sz="3600" dirty="0"/>
              <a:t> of mass and mandatory vaccination</a:t>
            </a:r>
          </a:p>
        </p:txBody>
      </p:sp>
    </p:spTree>
    <p:extLst>
      <p:ext uri="{BB962C8B-B14F-4D97-AF65-F5344CB8AC3E}">
        <p14:creationId xmlns:p14="http://schemas.microsoft.com/office/powerpoint/2010/main" val="2601687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2002"/>
          </a:xfrm>
        </p:spPr>
        <p:txBody>
          <a:bodyPr>
            <a:normAutofit fontScale="90000"/>
          </a:bodyPr>
          <a:lstStyle/>
          <a:p>
            <a:r>
              <a:rPr lang="en-GB" b="1" dirty="0"/>
              <a:t>Measles: Herd Immunity in the pre-vaccine era</a:t>
            </a:r>
            <a:endParaRPr lang="en-GB" dirty="0"/>
          </a:p>
        </p:txBody>
      </p:sp>
      <p:sp>
        <p:nvSpPr>
          <p:cNvPr id="3" name="Content Placeholder 2"/>
          <p:cNvSpPr>
            <a:spLocks noGrp="1"/>
          </p:cNvSpPr>
          <p:nvPr>
            <p:ph idx="1"/>
          </p:nvPr>
        </p:nvSpPr>
        <p:spPr>
          <a:xfrm>
            <a:off x="838199" y="823480"/>
            <a:ext cx="11100515" cy="5058705"/>
          </a:xfrm>
        </p:spPr>
        <p:txBody>
          <a:bodyPr>
            <a:noAutofit/>
          </a:bodyPr>
          <a:lstStyle/>
          <a:p>
            <a:r>
              <a:rPr lang="en-GB" dirty="0"/>
              <a:t>When measles first enters a population that has not been exposed to measles before, Herd Immunity is zero and there is, initially, a very high morbidity (illness) and mortality.</a:t>
            </a:r>
          </a:p>
          <a:p>
            <a:r>
              <a:rPr lang="en-GB" dirty="0"/>
              <a:t>This occurs in large part as a consequence of </a:t>
            </a:r>
            <a:r>
              <a:rPr lang="en-GB" b="1" dirty="0"/>
              <a:t>high</a:t>
            </a:r>
            <a:r>
              <a:rPr lang="en-GB" dirty="0"/>
              <a:t> </a:t>
            </a:r>
            <a:r>
              <a:rPr lang="en-GB" b="1" dirty="0"/>
              <a:t>dose exposure.</a:t>
            </a:r>
            <a:endParaRPr lang="en-GB" dirty="0"/>
          </a:p>
          <a:p>
            <a:r>
              <a:rPr lang="en-GB" b="1" dirty="0"/>
              <a:t>High dose exposure</a:t>
            </a:r>
            <a:r>
              <a:rPr lang="en-GB" dirty="0"/>
              <a:t> occurs because, in the absence of viral immunity, viral replication is unimpeded in the multiple susceptible human reservoirs in which it thrives. High doses of measles virus are transmitted from one person to the next. Added to this, socioeconomic circumstances contribute to high dose exposure. </a:t>
            </a:r>
          </a:p>
          <a:p>
            <a:r>
              <a:rPr lang="en-GB" dirty="0"/>
              <a:t>This includes high population density (easy transmission) and poor antiviral </a:t>
            </a:r>
            <a:r>
              <a:rPr lang="en-GB" dirty="0" err="1"/>
              <a:t>defenses</a:t>
            </a:r>
            <a:r>
              <a:rPr lang="en-GB" dirty="0"/>
              <a:t> (e.g. low vitamins A, D, and C). An example is the ravage of measles in Confederate soldiers amassed in barracks and hospitals in the American Civil War</a:t>
            </a:r>
          </a:p>
        </p:txBody>
      </p:sp>
    </p:spTree>
    <p:extLst>
      <p:ext uri="{BB962C8B-B14F-4D97-AF65-F5344CB8AC3E}">
        <p14:creationId xmlns:p14="http://schemas.microsoft.com/office/powerpoint/2010/main" val="2980825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500" y="244699"/>
            <a:ext cx="11196547" cy="5623838"/>
          </a:xfrm>
        </p:spPr>
        <p:txBody>
          <a:bodyPr>
            <a:noAutofit/>
          </a:bodyPr>
          <a:lstStyle/>
          <a:p>
            <a:r>
              <a:rPr lang="en-GB" dirty="0"/>
              <a:t>Over time, as measles becomes endemic (constantly circulating) in a population with typical 2-yearly epidemics, Herd Immunity increases rapidly. </a:t>
            </a:r>
          </a:p>
          <a:p>
            <a:r>
              <a:rPr lang="en-GB" dirty="0"/>
              <a:t>Natural exposure leads to long term immunity. Immunity limits viral transmission and opportunities for viral replication. Concomitantly, developed countries have experienced an improvement in nutritional status and consequently antiviral immunity. </a:t>
            </a:r>
          </a:p>
          <a:p>
            <a:r>
              <a:rPr lang="en-GB" dirty="0"/>
              <a:t>Dose of exposure falls and a dramatic reduction in morbidity and mortality is observed.</a:t>
            </a:r>
          </a:p>
          <a:p>
            <a:r>
              <a:rPr lang="en-GB" dirty="0"/>
              <a:t>As a consequence of natural Herd Immunity, in the developed world measles mortality had fallen by 99.6% before measles vaccines were introduced. </a:t>
            </a:r>
          </a:p>
          <a:p>
            <a:r>
              <a:rPr lang="en-GB" dirty="0"/>
              <a:t>A fall in morbidity will have paralleled the fall in mortality (mortality is the extreme of morbidity)</a:t>
            </a:r>
          </a:p>
          <a:p>
            <a:endParaRPr lang="en-GB" dirty="0"/>
          </a:p>
        </p:txBody>
      </p:sp>
    </p:spTree>
    <p:extLst>
      <p:ext uri="{BB962C8B-B14F-4D97-AF65-F5344CB8AC3E}">
        <p14:creationId xmlns:p14="http://schemas.microsoft.com/office/powerpoint/2010/main" val="351739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5217"/>
          </a:xfrm>
        </p:spPr>
        <p:txBody>
          <a:bodyPr/>
          <a:lstStyle/>
          <a:p>
            <a:r>
              <a:rPr lang="en-US" altLang="en-US" dirty="0"/>
              <a:t>CELL-MEDIATED IMMUNITY (CMI)</a:t>
            </a:r>
            <a:endParaRPr lang="en-US" dirty="0"/>
          </a:p>
        </p:txBody>
      </p:sp>
      <p:sp>
        <p:nvSpPr>
          <p:cNvPr id="3" name="Content Placeholder 2"/>
          <p:cNvSpPr>
            <a:spLocks noGrp="1"/>
          </p:cNvSpPr>
          <p:nvPr>
            <p:ph idx="1"/>
          </p:nvPr>
        </p:nvSpPr>
        <p:spPr>
          <a:xfrm>
            <a:off x="614149" y="818866"/>
            <a:ext cx="11218459" cy="5268036"/>
          </a:xfrm>
        </p:spPr>
        <p:txBody>
          <a:bodyPr>
            <a:normAutofit lnSpcReduction="10000"/>
          </a:bodyPr>
          <a:lstStyle/>
          <a:p>
            <a:r>
              <a:rPr lang="en-US" altLang="en-US" sz="3600" dirty="0"/>
              <a:t>Directed against intracellular microorganisms </a:t>
            </a:r>
          </a:p>
          <a:p>
            <a:pPr lvl="1"/>
            <a:r>
              <a:rPr lang="en-US" altLang="en-US" sz="3200" dirty="0"/>
              <a:t>Non-phagocytic cells and phagocytic cells</a:t>
            </a:r>
          </a:p>
          <a:p>
            <a:r>
              <a:rPr lang="en-US" altLang="en-US" sz="3600" dirty="0" smtClean="0"/>
              <a:t>T-lymphocytes </a:t>
            </a:r>
            <a:r>
              <a:rPr lang="en-US" altLang="en-US" sz="3600" dirty="0"/>
              <a:t>(T cells)</a:t>
            </a:r>
          </a:p>
          <a:p>
            <a:pPr lvl="1"/>
            <a:r>
              <a:rPr lang="en-US" altLang="en-US" sz="3200" dirty="0"/>
              <a:t>Differentiate into effector cells following antigen presentation by antigen presenting cells (APC’s)</a:t>
            </a:r>
          </a:p>
          <a:p>
            <a:r>
              <a:rPr lang="en-US" altLang="en-US" sz="3600" dirty="0" smtClean="0"/>
              <a:t>Functional </a:t>
            </a:r>
            <a:r>
              <a:rPr lang="en-US" altLang="en-US" sz="3600" dirty="0"/>
              <a:t>types of T cells</a:t>
            </a:r>
          </a:p>
          <a:p>
            <a:pPr lvl="1"/>
            <a:r>
              <a:rPr lang="en-US" altLang="en-US" sz="3200" dirty="0"/>
              <a:t>Helper (CD4 T cells)</a:t>
            </a:r>
          </a:p>
          <a:p>
            <a:pPr lvl="2"/>
            <a:r>
              <a:rPr lang="en-US" altLang="en-US" sz="2800" dirty="0"/>
              <a:t>TH1 and TH2 cells</a:t>
            </a:r>
          </a:p>
          <a:p>
            <a:pPr lvl="1"/>
            <a:r>
              <a:rPr lang="en-US" altLang="en-US" sz="3200" dirty="0"/>
              <a:t>Cytotoxic (CD8 T cells)</a:t>
            </a:r>
          </a:p>
          <a:p>
            <a:pPr lvl="1"/>
            <a:r>
              <a:rPr lang="en-US" altLang="en-US" sz="3200" dirty="0"/>
              <a:t>Regulatory </a:t>
            </a:r>
          </a:p>
          <a:p>
            <a:pPr lvl="2"/>
            <a:r>
              <a:rPr lang="en-US" altLang="en-US" sz="2800" dirty="0"/>
              <a:t>CD4 and CD8 </a:t>
            </a:r>
            <a:r>
              <a:rPr lang="en-US" altLang="en-US" sz="2800" dirty="0" err="1"/>
              <a:t>Tregs</a:t>
            </a:r>
            <a:r>
              <a:rPr lang="en-US" altLang="en-US" sz="2800" dirty="0"/>
              <a:t> </a:t>
            </a:r>
          </a:p>
          <a:p>
            <a:endParaRPr lang="en-US" sz="3600" dirty="0"/>
          </a:p>
        </p:txBody>
      </p:sp>
    </p:spTree>
    <p:extLst>
      <p:ext uri="{BB962C8B-B14F-4D97-AF65-F5344CB8AC3E}">
        <p14:creationId xmlns:p14="http://schemas.microsoft.com/office/powerpoint/2010/main" val="14563083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218941"/>
            <a:ext cx="11706896" cy="6310648"/>
          </a:xfrm>
        </p:spPr>
        <p:txBody>
          <a:bodyPr>
            <a:normAutofit/>
          </a:bodyPr>
          <a:lstStyle/>
          <a:p>
            <a:r>
              <a:rPr lang="en-GB" sz="3200" dirty="0"/>
              <a:t>Let us look at an example of how natural Herd Immunity operated to provide </a:t>
            </a:r>
            <a:r>
              <a:rPr lang="en-GB" sz="3200" b="1" dirty="0"/>
              <a:t>age-appropriate immunity</a:t>
            </a:r>
            <a:r>
              <a:rPr lang="en-GB" sz="3200" dirty="0"/>
              <a:t>.</a:t>
            </a:r>
          </a:p>
          <a:p>
            <a:r>
              <a:rPr lang="en-GB" sz="3200" dirty="0"/>
              <a:t>Infants less than one year of age have a limited ability to generate adequate immunity and are susceptible to serious measles infection.</a:t>
            </a:r>
          </a:p>
          <a:p>
            <a:r>
              <a:rPr lang="en-GB" sz="3200" dirty="0"/>
              <a:t>In the pre-vaccine era mothers conferred good passive immunity on their infants by </a:t>
            </a:r>
            <a:r>
              <a:rPr lang="en-GB" sz="3200" dirty="0" err="1"/>
              <a:t>transplacental</a:t>
            </a:r>
            <a:r>
              <a:rPr lang="en-GB" sz="3200" dirty="0"/>
              <a:t> and breast milk transfer.</a:t>
            </a:r>
          </a:p>
          <a:p>
            <a:r>
              <a:rPr lang="en-GB" sz="3200" dirty="0"/>
              <a:t>This </a:t>
            </a:r>
            <a:r>
              <a:rPr lang="en-GB" sz="3200" b="1" dirty="0"/>
              <a:t>passive immunity</a:t>
            </a:r>
            <a:r>
              <a:rPr lang="en-GB" sz="3200" dirty="0"/>
              <a:t> protected infants through a period of vulnerability until they were better able to cope with measles through the generation of their own active immunity.</a:t>
            </a:r>
          </a:p>
          <a:p>
            <a:endParaRPr lang="en-GB" sz="3200" dirty="0"/>
          </a:p>
        </p:txBody>
      </p:sp>
    </p:spTree>
    <p:extLst>
      <p:ext uri="{BB962C8B-B14F-4D97-AF65-F5344CB8AC3E}">
        <p14:creationId xmlns:p14="http://schemas.microsoft.com/office/powerpoint/2010/main" val="19854836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Assignment 2</a:t>
            </a:r>
            <a:endParaRPr lang="en-GB" dirty="0"/>
          </a:p>
        </p:txBody>
      </p:sp>
      <p:sp>
        <p:nvSpPr>
          <p:cNvPr id="4" name="Text Placeholder 3"/>
          <p:cNvSpPr>
            <a:spLocks noGrp="1"/>
          </p:cNvSpPr>
          <p:nvPr>
            <p:ph idx="1"/>
          </p:nvPr>
        </p:nvSpPr>
        <p:spPr/>
        <p: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Read and make notes on </a:t>
            </a:r>
          </a:p>
          <a:p>
            <a:r>
              <a:rPr lang="en-US" sz="6000" b="1" dirty="0" smtClean="0">
                <a:latin typeface="Verdana" panose="020B0604030504040204" pitchFamily="34" charset="0"/>
                <a:ea typeface="Verdana" panose="020B0604030504040204" pitchFamily="34" charset="0"/>
                <a:cs typeface="Verdana" panose="020B0604030504040204" pitchFamily="34" charset="0"/>
              </a:rPr>
              <a:t>Hypersensitivity</a:t>
            </a:r>
            <a:endParaRPr lang="en-US" sz="6000" b="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3712383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a:bodyPr>
          <a:lstStyle/>
          <a:p>
            <a:r>
              <a:rPr lang="en-US" b="1" dirty="0"/>
              <a:t>Hypersensitivity (allergy)</a:t>
            </a:r>
            <a:endParaRPr lang="en-GB" dirty="0"/>
          </a:p>
        </p:txBody>
      </p:sp>
      <p:sp>
        <p:nvSpPr>
          <p:cNvPr id="3" name="Content Placeholder 2"/>
          <p:cNvSpPr>
            <a:spLocks noGrp="1"/>
          </p:cNvSpPr>
          <p:nvPr>
            <p:ph idx="1"/>
          </p:nvPr>
        </p:nvSpPr>
        <p:spPr>
          <a:xfrm>
            <a:off x="231819" y="1068946"/>
            <a:ext cx="11578107" cy="5512158"/>
          </a:xfrm>
        </p:spPr>
        <p:txBody>
          <a:bodyPr>
            <a:normAutofit/>
          </a:bodyPr>
          <a:lstStyle/>
          <a:p>
            <a:r>
              <a:rPr lang="en-US" sz="3200" b="1" dirty="0"/>
              <a:t>Hypersensitivity (allergy) </a:t>
            </a:r>
            <a:endParaRPr lang="en-GB" sz="3200" dirty="0"/>
          </a:p>
          <a:p>
            <a:r>
              <a:rPr lang="en-US" sz="3200" dirty="0"/>
              <a:t>Allergy is an inappropriate, powerful immune response to an antigen (allergen) that is usually harmless. Examples include house dust, animal dander and grass pollen. It is therefore usually the immune response that causes the damage to the body, not the allergen itself. </a:t>
            </a:r>
          </a:p>
          <a:p>
            <a:r>
              <a:rPr lang="en-US" sz="3200" dirty="0"/>
              <a:t>Upon initial exposure to the allergen the response entirely out of proportion to the perceived threat. It should be noted that these responses are exaggerated versions of normal immune function (secondary response, sometimes</a:t>
            </a:r>
            <a:endParaRPr lang="en-GB" sz="3200" dirty="0"/>
          </a:p>
          <a:p>
            <a:endParaRPr lang="en-GB" sz="3200" dirty="0"/>
          </a:p>
        </p:txBody>
      </p:sp>
    </p:spTree>
    <p:extLst>
      <p:ext uri="{BB962C8B-B14F-4D97-AF65-F5344CB8AC3E}">
        <p14:creationId xmlns:p14="http://schemas.microsoft.com/office/powerpoint/2010/main" val="25343666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761" y="592428"/>
            <a:ext cx="10903039" cy="5584535"/>
          </a:xfrm>
        </p:spPr>
        <p:txBody>
          <a:bodyPr>
            <a:normAutofit/>
          </a:bodyPr>
          <a:lstStyle/>
          <a:p>
            <a:r>
              <a:rPr lang="en-US" sz="4000" dirty="0"/>
              <a:t>symptoms are mild, although annoying, e.g. the running nose and streaming eyes of hay fever. Occasionally the reaction can be extreme, overwhelming body systems and causing death, e.g. anaphylactic shock, see below. </a:t>
            </a:r>
          </a:p>
          <a:p>
            <a:r>
              <a:rPr lang="en-US" sz="4000" dirty="0"/>
              <a:t>There are four mechanisms of hypersensitivity, which are classified according to the parts of the immune system that are involved. </a:t>
            </a:r>
            <a:endParaRPr lang="en-GB" sz="4000" dirty="0"/>
          </a:p>
          <a:p>
            <a:endParaRPr lang="en-GB" sz="3200" dirty="0"/>
          </a:p>
        </p:txBody>
      </p:sp>
    </p:spTree>
    <p:extLst>
      <p:ext uri="{BB962C8B-B14F-4D97-AF65-F5344CB8AC3E}">
        <p14:creationId xmlns:p14="http://schemas.microsoft.com/office/powerpoint/2010/main" val="10094741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48"/>
            <a:ext cx="10515600" cy="716700"/>
          </a:xfrm>
        </p:spPr>
        <p:txBody>
          <a:bodyPr>
            <a:normAutofit/>
          </a:bodyPr>
          <a:lstStyle/>
          <a:p>
            <a:r>
              <a:rPr lang="en-US" b="1" dirty="0"/>
              <a:t>Type I, anaphylactic hypersensitivity</a:t>
            </a:r>
            <a:endParaRPr lang="en-US" dirty="0"/>
          </a:p>
        </p:txBody>
      </p:sp>
      <p:sp>
        <p:nvSpPr>
          <p:cNvPr id="3" name="Content Placeholder 2"/>
          <p:cNvSpPr>
            <a:spLocks noGrp="1"/>
          </p:cNvSpPr>
          <p:nvPr>
            <p:ph idx="1"/>
          </p:nvPr>
        </p:nvSpPr>
        <p:spPr>
          <a:xfrm>
            <a:off x="641445" y="1081826"/>
            <a:ext cx="11297270" cy="4650234"/>
          </a:xfrm>
        </p:spPr>
        <p:txBody>
          <a:bodyPr>
            <a:normAutofit fontScale="92500" lnSpcReduction="10000"/>
          </a:bodyPr>
          <a:lstStyle/>
          <a:p>
            <a:r>
              <a:rPr lang="en-US" sz="3200" dirty="0"/>
              <a:t>This occurs in individuals with very high levels of immunoglobulin E (</a:t>
            </a:r>
            <a:r>
              <a:rPr lang="en-US" sz="3200" dirty="0" err="1"/>
              <a:t>IgE</a:t>
            </a:r>
            <a:r>
              <a:rPr lang="en-US" sz="3200" dirty="0"/>
              <a:t>). When exposed to an allergen, e.g.</a:t>
            </a:r>
            <a:endParaRPr lang="en-GB" sz="3200" dirty="0"/>
          </a:p>
          <a:p>
            <a:r>
              <a:rPr lang="en-US" sz="3200" dirty="0"/>
              <a:t>house dust, these high levels of antibody activate mast cells and basophils , which </a:t>
            </a:r>
            <a:r>
              <a:rPr lang="en-US" sz="3200" dirty="0" err="1"/>
              <a:t>degranulate</a:t>
            </a:r>
            <a:r>
              <a:rPr lang="en-US" sz="3200" dirty="0"/>
              <a:t>. </a:t>
            </a:r>
          </a:p>
          <a:p>
            <a:r>
              <a:rPr lang="en-US" sz="3200" dirty="0"/>
              <a:t>The most important substance released is histamine, which constricts some smooth muscle, e.g. airway smooth muscle, causes vasodilation and increases vascular permeability (leading to exudation of fluid and proteins into the tissues). </a:t>
            </a:r>
          </a:p>
          <a:p>
            <a:r>
              <a:rPr lang="en-US" sz="3200" dirty="0"/>
              <a:t>Examples of type I reactions include the serious situation of anaphylaxis. There is profound bronchoconstriction and shock due to extensive vasodilation. The condition can lead to death.</a:t>
            </a:r>
            <a:endParaRPr lang="en-GB" sz="3200" dirty="0"/>
          </a:p>
          <a:p>
            <a:endParaRPr lang="en-GB" sz="3200" dirty="0"/>
          </a:p>
        </p:txBody>
      </p:sp>
    </p:spTree>
    <p:extLst>
      <p:ext uri="{BB962C8B-B14F-4D97-AF65-F5344CB8AC3E}">
        <p14:creationId xmlns:p14="http://schemas.microsoft.com/office/powerpoint/2010/main" val="14245389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4881"/>
          </a:xfrm>
        </p:spPr>
        <p:txBody>
          <a:bodyPr>
            <a:normAutofit fontScale="90000"/>
          </a:bodyPr>
          <a:lstStyle/>
          <a:p>
            <a:r>
              <a:rPr lang="en-US" b="1" dirty="0"/>
              <a:t>Type II, cytotoxic hypersensitivity</a:t>
            </a:r>
            <a:endParaRPr lang="en-GB" dirty="0"/>
          </a:p>
        </p:txBody>
      </p:sp>
      <p:sp>
        <p:nvSpPr>
          <p:cNvPr id="3" name="Content Placeholder 2"/>
          <p:cNvSpPr>
            <a:spLocks noGrp="1"/>
          </p:cNvSpPr>
          <p:nvPr>
            <p:ph idx="1"/>
          </p:nvPr>
        </p:nvSpPr>
        <p:spPr>
          <a:xfrm>
            <a:off x="334851" y="978794"/>
            <a:ext cx="11565228" cy="5615189"/>
          </a:xfrm>
        </p:spPr>
        <p:txBody>
          <a:bodyPr>
            <a:normAutofit/>
          </a:bodyPr>
          <a:lstStyle/>
          <a:p>
            <a:r>
              <a:rPr lang="en-US" sz="3600" dirty="0"/>
              <a:t>When an antibody reacts with an antigen on a cell surface, that cell is marked for destruction by the body’s </a:t>
            </a:r>
            <a:r>
              <a:rPr lang="en-US" sz="3600" dirty="0" err="1"/>
              <a:t>defence</a:t>
            </a:r>
            <a:r>
              <a:rPr lang="en-US" sz="3600" dirty="0"/>
              <a:t> cells. </a:t>
            </a:r>
          </a:p>
          <a:p>
            <a:r>
              <a:rPr lang="en-US" sz="3600" dirty="0"/>
              <a:t>This is the usual procedure in the elimination of, for example, bacteria, but if the antibodies are directed against self-antigens the result is destruction of the body’s own tissues (autoimmune disease). </a:t>
            </a:r>
          </a:p>
          <a:p>
            <a:r>
              <a:rPr lang="en-US" sz="3600" dirty="0"/>
              <a:t>Type II mechanisms cause other conditions, e.g. </a:t>
            </a:r>
            <a:r>
              <a:rPr lang="en-US" sz="3600" dirty="0" err="1"/>
              <a:t>haemolytic</a:t>
            </a:r>
            <a:r>
              <a:rPr lang="en-US" sz="3600" dirty="0"/>
              <a:t> disease of the newborn and transfusion reactions</a:t>
            </a:r>
            <a:endParaRPr lang="en-GB" sz="3600" dirty="0"/>
          </a:p>
        </p:txBody>
      </p:sp>
    </p:spTree>
    <p:extLst>
      <p:ext uri="{BB962C8B-B14F-4D97-AF65-F5344CB8AC3E}">
        <p14:creationId xmlns:p14="http://schemas.microsoft.com/office/powerpoint/2010/main" val="32968924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4" y="386366"/>
            <a:ext cx="12011696" cy="502276"/>
          </a:xfrm>
        </p:spPr>
        <p:txBody>
          <a:bodyPr>
            <a:normAutofit fontScale="90000"/>
          </a:bodyPr>
          <a:lstStyle/>
          <a:p>
            <a:r>
              <a:rPr lang="en-US" b="1" dirty="0"/>
              <a:t>Type III, immune-complex-mediated hypersensitivity</a:t>
            </a:r>
            <a:endParaRPr lang="en-GB" dirty="0"/>
          </a:p>
        </p:txBody>
      </p:sp>
      <p:sp>
        <p:nvSpPr>
          <p:cNvPr id="3" name="Content Placeholder 2"/>
          <p:cNvSpPr>
            <a:spLocks noGrp="1"/>
          </p:cNvSpPr>
          <p:nvPr>
            <p:ph idx="1"/>
          </p:nvPr>
        </p:nvSpPr>
        <p:spPr>
          <a:xfrm>
            <a:off x="532263" y="1030310"/>
            <a:ext cx="11393573" cy="4974705"/>
          </a:xfrm>
        </p:spPr>
        <p:txBody>
          <a:bodyPr>
            <a:normAutofit lnSpcReduction="10000"/>
          </a:bodyPr>
          <a:lstStyle/>
          <a:p>
            <a:r>
              <a:rPr lang="en-US" dirty="0"/>
              <a:t>Antibody–antigen complexes (immune complexes) are usually cleared efficiently from the blood by phagocytosis. If they are not, for example when there is phagocyte failure or an excessive production of immune complexes (e.g. in chronic infections), they can be deposited in tissues, e.g. kidneys, skin, joints and the eye, where they set up an inflammatory reaction. </a:t>
            </a:r>
          </a:p>
          <a:p>
            <a:r>
              <a:rPr lang="en-US" dirty="0"/>
              <a:t>The kidney is a common site of deposition because it receives a large proportion of the cardiac output and filters the blood.</a:t>
            </a:r>
          </a:p>
          <a:p>
            <a:r>
              <a:rPr lang="en-US" dirty="0"/>
              <a:t>Immune complexes collecting here lodge in and block the glomeruli, impairing kidney function glomerulonephritis). </a:t>
            </a:r>
          </a:p>
          <a:p>
            <a:r>
              <a:rPr lang="en-US" dirty="0"/>
              <a:t>Penicillin allergy is also a type III reaction; antibodies bind to penicillin (the antigen), and the symptoms are the result of deposition of immune complexes in tissues – rashes, joint pains and sometimes </a:t>
            </a:r>
            <a:r>
              <a:rPr lang="en-US" dirty="0" err="1"/>
              <a:t>haematuria</a:t>
            </a:r>
            <a:r>
              <a:rPr lang="en-US" dirty="0"/>
              <a:t>.</a:t>
            </a:r>
            <a:endParaRPr lang="en-GB" dirty="0"/>
          </a:p>
          <a:p>
            <a:endParaRPr lang="en-GB" dirty="0"/>
          </a:p>
        </p:txBody>
      </p:sp>
    </p:spTree>
    <p:extLst>
      <p:ext uri="{BB962C8B-B14F-4D97-AF65-F5344CB8AC3E}">
        <p14:creationId xmlns:p14="http://schemas.microsoft.com/office/powerpoint/2010/main" val="30963242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064"/>
            <a:ext cx="10515600" cy="536396"/>
          </a:xfrm>
        </p:spPr>
        <p:txBody>
          <a:bodyPr>
            <a:normAutofit fontScale="90000"/>
          </a:bodyPr>
          <a:lstStyle/>
          <a:p>
            <a:r>
              <a:rPr lang="en-US" b="1" dirty="0"/>
              <a:t>Type IV, delayed type hypersensitivity</a:t>
            </a:r>
            <a:endParaRPr lang="en-GB" dirty="0"/>
          </a:p>
        </p:txBody>
      </p:sp>
      <p:sp>
        <p:nvSpPr>
          <p:cNvPr id="3" name="Content Placeholder 2"/>
          <p:cNvSpPr>
            <a:spLocks noGrp="1"/>
          </p:cNvSpPr>
          <p:nvPr>
            <p:ph idx="1"/>
          </p:nvPr>
        </p:nvSpPr>
        <p:spPr>
          <a:xfrm>
            <a:off x="244699" y="850006"/>
            <a:ext cx="11655380" cy="5834129"/>
          </a:xfrm>
        </p:spPr>
        <p:txBody>
          <a:bodyPr>
            <a:normAutofit/>
          </a:bodyPr>
          <a:lstStyle/>
          <a:p>
            <a:r>
              <a:rPr lang="en-US" sz="3200" dirty="0"/>
              <a:t>Unlike types I–III, type IV hypersensitivity does not involve antibodies, but is an overreaction of T-cells to an antigen. </a:t>
            </a:r>
          </a:p>
          <a:p>
            <a:r>
              <a:rPr lang="en-US" sz="3200" dirty="0"/>
              <a:t>When an antigen is detected by memory T-cells, it provokes clonal expansion of the T-cell, and large numbers of cytotoxic T-cells are released to eliminate the antigen. </a:t>
            </a:r>
          </a:p>
          <a:p>
            <a:r>
              <a:rPr lang="en-US" sz="3200" dirty="0"/>
              <a:t>Usually this system is controlled and the T-cell response is appropriate. If not, the actively aggressive cytotoxic T-cells damage normal tissues. An example of this is contact dermatitis. </a:t>
            </a:r>
          </a:p>
          <a:p>
            <a:r>
              <a:rPr lang="en-US" sz="3200" dirty="0"/>
              <a:t>Graft and transplant rejection is also caused by T-cells; an incompatible skin graft, for instance, will become necrotic and slough off in the days following application of the graft</a:t>
            </a:r>
            <a:endParaRPr lang="en-GB" sz="3200" dirty="0"/>
          </a:p>
          <a:p>
            <a:endParaRPr lang="en-GB" sz="3200" dirty="0"/>
          </a:p>
        </p:txBody>
      </p:sp>
    </p:spTree>
    <p:extLst>
      <p:ext uri="{BB962C8B-B14F-4D97-AF65-F5344CB8AC3E}">
        <p14:creationId xmlns:p14="http://schemas.microsoft.com/office/powerpoint/2010/main" val="4769201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064"/>
            <a:ext cx="10515600" cy="576381"/>
          </a:xfrm>
        </p:spPr>
        <p:txBody>
          <a:bodyPr>
            <a:normAutofit fontScale="90000"/>
          </a:bodyPr>
          <a:lstStyle/>
          <a:p>
            <a:r>
              <a:rPr lang="en-US" b="1" dirty="0"/>
              <a:t>Types of Graft </a:t>
            </a:r>
            <a:r>
              <a:rPr lang="en-US" b="1" dirty="0" smtClean="0"/>
              <a:t>Tissue</a:t>
            </a:r>
            <a:endParaRPr lang="en-US" dirty="0"/>
          </a:p>
        </p:txBody>
      </p:sp>
      <p:sp>
        <p:nvSpPr>
          <p:cNvPr id="3" name="Content Placeholder 2"/>
          <p:cNvSpPr>
            <a:spLocks noGrp="1"/>
          </p:cNvSpPr>
          <p:nvPr>
            <p:ph idx="1"/>
          </p:nvPr>
        </p:nvSpPr>
        <p:spPr>
          <a:xfrm>
            <a:off x="838199" y="641445"/>
            <a:ext cx="11117239" cy="5295332"/>
          </a:xfrm>
        </p:spPr>
        <p:txBody>
          <a:bodyPr>
            <a:noAutofit/>
          </a:bodyPr>
          <a:lstStyle/>
          <a:p>
            <a:r>
              <a:rPr lang="en-US" sz="3200" dirty="0" smtClean="0"/>
              <a:t>Autologous </a:t>
            </a:r>
            <a:r>
              <a:rPr lang="en-US" sz="3200" dirty="0"/>
              <a:t>grafts (or </a:t>
            </a:r>
            <a:r>
              <a:rPr lang="en-US" sz="3200" b="1" dirty="0" err="1"/>
              <a:t>autografts</a:t>
            </a:r>
            <a:r>
              <a:rPr lang="en-US" sz="3200" dirty="0"/>
              <a:t>) are those where tissue is moved </a:t>
            </a:r>
            <a:r>
              <a:rPr lang="en-US" sz="3200" dirty="0" smtClean="0"/>
              <a:t>from one </a:t>
            </a:r>
            <a:r>
              <a:rPr lang="en-US" sz="3200" dirty="0"/>
              <a:t>location to another in the same individual (skin grafting in burns </a:t>
            </a:r>
            <a:r>
              <a:rPr lang="en-US" sz="3200" dirty="0" smtClean="0"/>
              <a:t>or coronary </a:t>
            </a:r>
            <a:r>
              <a:rPr lang="en-US" sz="3200" dirty="0"/>
              <a:t>artery replacement with saphenous veins).</a:t>
            </a:r>
          </a:p>
          <a:p>
            <a:r>
              <a:rPr lang="en-US" sz="3200" b="1" dirty="0" err="1" smtClean="0"/>
              <a:t>Isografts</a:t>
            </a:r>
            <a:r>
              <a:rPr lang="en-US" sz="3200" b="1" dirty="0" smtClean="0"/>
              <a:t> </a:t>
            </a:r>
            <a:r>
              <a:rPr lang="en-US" sz="3200" b="1" dirty="0"/>
              <a:t>(or syngeneic grafts) </a:t>
            </a:r>
            <a:r>
              <a:rPr lang="en-US" sz="3200" dirty="0"/>
              <a:t>are those transplanted between </a:t>
            </a:r>
            <a:r>
              <a:rPr lang="en-US" sz="3200" dirty="0" smtClean="0"/>
              <a:t>genetically identical </a:t>
            </a:r>
            <a:r>
              <a:rPr lang="en-US" sz="3200" dirty="0"/>
              <a:t>individuals (monozygotic twins).</a:t>
            </a:r>
          </a:p>
          <a:p>
            <a:r>
              <a:rPr lang="en-US" sz="3200" b="1" dirty="0" smtClean="0"/>
              <a:t>Allogeneic </a:t>
            </a:r>
            <a:r>
              <a:rPr lang="en-US" sz="3200" dirty="0"/>
              <a:t>grafts are those transplanted between genetically </a:t>
            </a:r>
            <a:r>
              <a:rPr lang="en-US" sz="3200" dirty="0" smtClean="0"/>
              <a:t>different members </a:t>
            </a:r>
            <a:r>
              <a:rPr lang="en-US" sz="3200" dirty="0"/>
              <a:t>of the same species (kidney transplant).</a:t>
            </a:r>
          </a:p>
          <a:p>
            <a:r>
              <a:rPr lang="en-US" sz="3200" b="1" dirty="0" smtClean="0"/>
              <a:t>Xenogeneic </a:t>
            </a:r>
            <a:r>
              <a:rPr lang="en-US" sz="3200" dirty="0"/>
              <a:t>grafts are those transplanted between members of </a:t>
            </a:r>
            <a:r>
              <a:rPr lang="en-US" sz="3200" dirty="0" smtClean="0"/>
              <a:t>different species </a:t>
            </a:r>
            <a:r>
              <a:rPr lang="en-US" sz="3200" dirty="0"/>
              <a:t>(pig heart valves into human).</a:t>
            </a:r>
          </a:p>
        </p:txBody>
      </p:sp>
    </p:spTree>
    <p:extLst>
      <p:ext uri="{BB962C8B-B14F-4D97-AF65-F5344CB8AC3E}">
        <p14:creationId xmlns:p14="http://schemas.microsoft.com/office/powerpoint/2010/main" val="4224014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6" descr="show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7540" y="365125"/>
            <a:ext cx="9810333" cy="5981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796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6700"/>
          </a:xfrm>
        </p:spPr>
        <p:txBody>
          <a:bodyPr>
            <a:normAutofit/>
          </a:bodyPr>
          <a:lstStyle/>
          <a:p>
            <a:r>
              <a:rPr lang="en-US" b="1" dirty="0"/>
              <a:t>2. Cell-mediated immunity </a:t>
            </a:r>
            <a:endParaRPr lang="en-GB" dirty="0"/>
          </a:p>
        </p:txBody>
      </p:sp>
      <p:sp>
        <p:nvSpPr>
          <p:cNvPr id="3" name="Content Placeholder 2"/>
          <p:cNvSpPr>
            <a:spLocks noGrp="1"/>
          </p:cNvSpPr>
          <p:nvPr>
            <p:ph idx="1"/>
          </p:nvPr>
        </p:nvSpPr>
        <p:spPr>
          <a:xfrm>
            <a:off x="502275" y="1081826"/>
            <a:ext cx="11165983" cy="5473520"/>
          </a:xfrm>
        </p:spPr>
        <p:txBody>
          <a:bodyPr>
            <a:normAutofit/>
          </a:bodyPr>
          <a:lstStyle/>
          <a:p>
            <a:r>
              <a:rPr lang="en-US" sz="3200" dirty="0"/>
              <a:t>T-cells that have matured in the thymus gland are released into the circulation. </a:t>
            </a:r>
          </a:p>
          <a:p>
            <a:r>
              <a:rPr lang="en-US" sz="3200" dirty="0"/>
              <a:t>When they encounter their antigen for the first time, they become </a:t>
            </a:r>
            <a:r>
              <a:rPr lang="en-US" sz="3200" dirty="0" err="1"/>
              <a:t>sensitised</a:t>
            </a:r>
            <a:r>
              <a:rPr lang="en-US" sz="3200" dirty="0"/>
              <a:t> to it. </a:t>
            </a:r>
          </a:p>
          <a:p>
            <a:r>
              <a:rPr lang="en-US" sz="3200" dirty="0"/>
              <a:t>If the antigen has come from outside the body, it needs to be ‘presented’ to the T-cell on the surface of an </a:t>
            </a:r>
            <a:r>
              <a:rPr lang="en-US" sz="3200" dirty="0" err="1"/>
              <a:t>antigenpresenting</a:t>
            </a:r>
            <a:r>
              <a:rPr lang="en-US" sz="3200" dirty="0"/>
              <a:t> cell.</a:t>
            </a:r>
            <a:endParaRPr lang="en-GB" sz="3200" dirty="0"/>
          </a:p>
          <a:p>
            <a:r>
              <a:rPr lang="en-US" sz="3200" dirty="0"/>
              <a:t>There are different types of </a:t>
            </a:r>
            <a:r>
              <a:rPr lang="en-US" sz="3200" dirty="0" err="1"/>
              <a:t>antigenpresenting</a:t>
            </a:r>
            <a:r>
              <a:rPr lang="en-US" sz="3200" dirty="0"/>
              <a:t> cell, including macrophages.</a:t>
            </a:r>
          </a:p>
        </p:txBody>
      </p:sp>
    </p:spTree>
    <p:extLst>
      <p:ext uri="{BB962C8B-B14F-4D97-AF65-F5344CB8AC3E}">
        <p14:creationId xmlns:p14="http://schemas.microsoft.com/office/powerpoint/2010/main" val="3366234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433" y="115911"/>
            <a:ext cx="11490645" cy="6080174"/>
          </a:xfrm>
        </p:spPr>
        <p:txBody>
          <a:bodyPr>
            <a:noAutofit/>
          </a:bodyPr>
          <a:lstStyle/>
          <a:p>
            <a:r>
              <a:rPr lang="en-US" sz="3200" dirty="0"/>
              <a:t> Macrophages are part of the non-specific </a:t>
            </a:r>
            <a:r>
              <a:rPr lang="en-US" sz="3200" dirty="0" err="1"/>
              <a:t>defences</a:t>
            </a:r>
            <a:r>
              <a:rPr lang="en-US" sz="3200" dirty="0"/>
              <a:t>, because they engulf and digest antigens indiscriminately, but they are a crucial ‘link’ cell between initial non-specific </a:t>
            </a:r>
            <a:r>
              <a:rPr lang="en-US" sz="3200" dirty="0" err="1"/>
              <a:t>defences</a:t>
            </a:r>
            <a:r>
              <a:rPr lang="en-US" sz="3200" dirty="0"/>
              <a:t> and the immune system. </a:t>
            </a:r>
          </a:p>
          <a:p>
            <a:r>
              <a:rPr lang="en-US" sz="3200" dirty="0"/>
              <a:t>After digesting the antigen they transport the most antigenic fragment to their own cell membrane and display it on their surface.</a:t>
            </a:r>
            <a:endParaRPr lang="en-GB" sz="3200" dirty="0"/>
          </a:p>
          <a:p>
            <a:r>
              <a:rPr lang="en-US" sz="3200" dirty="0"/>
              <a:t>They display (</a:t>
            </a:r>
            <a:r>
              <a:rPr lang="en-US" sz="3200" i="1" dirty="0"/>
              <a:t>present</a:t>
            </a:r>
            <a:r>
              <a:rPr lang="en-US" sz="3200" dirty="0"/>
              <a:t>) this antigen to the T-cell that has been processed to target that particular antigen, activating the T-cell.</a:t>
            </a:r>
            <a:endParaRPr lang="en-GB" sz="3200" dirty="0"/>
          </a:p>
          <a:p>
            <a:r>
              <a:rPr lang="en-US" sz="3200" dirty="0"/>
              <a:t>If the antigen is an abnormal body cell, such as a cancer cell, it too will be displaying foreign (non-self) material on its cell membrane that will stimulate the T-cell. Whichever way the antigen is presented to the T-cell, it stimulates it to divide and proliferate (</a:t>
            </a:r>
            <a:r>
              <a:rPr lang="en-US" sz="3200" i="1" dirty="0"/>
              <a:t>clonal expansion</a:t>
            </a:r>
            <a:r>
              <a:rPr lang="en-US" sz="3200" dirty="0"/>
              <a:t>) </a:t>
            </a:r>
            <a:endParaRPr lang="en-GB" sz="3200" dirty="0"/>
          </a:p>
          <a:p>
            <a:endParaRPr lang="en-GB" sz="3200" dirty="0"/>
          </a:p>
        </p:txBody>
      </p:sp>
    </p:spTree>
    <p:extLst>
      <p:ext uri="{BB962C8B-B14F-4D97-AF65-F5344CB8AC3E}">
        <p14:creationId xmlns:p14="http://schemas.microsoft.com/office/powerpoint/2010/main" val="4006412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064"/>
          </a:xfrm>
        </p:spPr>
        <p:txBody>
          <a:bodyPr>
            <a:normAutofit fontScale="90000"/>
          </a:bodyPr>
          <a:lstStyle/>
          <a:p>
            <a:r>
              <a:rPr lang="en-US" b="1" dirty="0"/>
              <a:t>Four main types-Cell-mediated immunity </a:t>
            </a:r>
            <a:endParaRPr lang="en-GB" dirty="0"/>
          </a:p>
        </p:txBody>
      </p:sp>
      <p:sp>
        <p:nvSpPr>
          <p:cNvPr id="3" name="Content Placeholder 2"/>
          <p:cNvSpPr>
            <a:spLocks noGrp="1"/>
          </p:cNvSpPr>
          <p:nvPr>
            <p:ph idx="1"/>
          </p:nvPr>
        </p:nvSpPr>
        <p:spPr>
          <a:xfrm>
            <a:off x="476518" y="1146220"/>
            <a:ext cx="11436440" cy="5434884"/>
          </a:xfrm>
        </p:spPr>
        <p:txBody>
          <a:bodyPr>
            <a:normAutofit/>
          </a:bodyPr>
          <a:lstStyle/>
          <a:p>
            <a:r>
              <a:rPr lang="en-US" sz="3200" dirty="0"/>
              <a:t>T-cell are produced, each of which is still directed against the original antigen, but which will tackle it in different ways.</a:t>
            </a:r>
            <a:endParaRPr lang="en-GB" sz="3200" dirty="0"/>
          </a:p>
          <a:p>
            <a:pPr marL="0" indent="0">
              <a:buNone/>
            </a:pPr>
            <a:r>
              <a:rPr lang="en-US" sz="3200" b="1" dirty="0"/>
              <a:t>1. Cytotoxic T-cells</a:t>
            </a:r>
            <a:endParaRPr lang="en-GB" sz="3200" dirty="0"/>
          </a:p>
          <a:p>
            <a:r>
              <a:rPr lang="en-US" sz="3200" dirty="0"/>
              <a:t>These directly inactivate any cells carrying antigens. They attach themselves to the target cell and release powerful toxins, which are very effective because the two cells are so close together. </a:t>
            </a:r>
          </a:p>
          <a:p>
            <a:r>
              <a:rPr lang="en-US" sz="3200" dirty="0"/>
              <a:t>The main role of cytotoxic T-cells is in destruction of abnormal body cells, e.g. infected cells and</a:t>
            </a:r>
            <a:r>
              <a:rPr lang="en-GB" sz="3200" dirty="0"/>
              <a:t> </a:t>
            </a:r>
            <a:r>
              <a:rPr lang="en-US" sz="3200" dirty="0"/>
              <a:t>cancer cells.</a:t>
            </a:r>
            <a:endParaRPr lang="en-GB" sz="3200" dirty="0"/>
          </a:p>
          <a:p>
            <a:endParaRPr lang="en-GB" sz="3200" dirty="0"/>
          </a:p>
        </p:txBody>
      </p:sp>
    </p:spTree>
    <p:extLst>
      <p:ext uri="{BB962C8B-B14F-4D97-AF65-F5344CB8AC3E}">
        <p14:creationId xmlns:p14="http://schemas.microsoft.com/office/powerpoint/2010/main" val="4034150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167424"/>
            <a:ext cx="11629623" cy="6465195"/>
          </a:xfrm>
        </p:spPr>
        <p:txBody>
          <a:bodyPr>
            <a:normAutofit/>
          </a:bodyPr>
          <a:lstStyle/>
          <a:p>
            <a:pPr marL="0" indent="0">
              <a:buNone/>
            </a:pPr>
            <a:r>
              <a:rPr lang="en-US" sz="3200" b="1" dirty="0"/>
              <a:t>2. Helper T-cells</a:t>
            </a:r>
            <a:endParaRPr lang="en-GB" sz="3200" dirty="0"/>
          </a:p>
          <a:p>
            <a:r>
              <a:rPr lang="en-US" sz="4000" dirty="0"/>
              <a:t>These are essential not only for cell-mediated immunity, but also antibody-mediated immunity.</a:t>
            </a:r>
          </a:p>
          <a:p>
            <a:r>
              <a:rPr lang="en-US" sz="4000" dirty="0"/>
              <a:t>Their central role in immunity is </a:t>
            </a:r>
            <a:r>
              <a:rPr lang="en-US" sz="4000" dirty="0" err="1"/>
              <a:t>emphasised</a:t>
            </a:r>
            <a:r>
              <a:rPr lang="en-US" sz="4000" dirty="0"/>
              <a:t> in situations where they are destroyed, as by the human immunodeficiency virus (HIV). </a:t>
            </a:r>
          </a:p>
          <a:p>
            <a:r>
              <a:rPr lang="en-US" sz="4000" dirty="0"/>
              <a:t>When helper T-cell numbers fall significantly, the whole immune system is compromised. </a:t>
            </a:r>
          </a:p>
          <a:p>
            <a:r>
              <a:rPr lang="en-US" sz="4000" dirty="0"/>
              <a:t>T-helpers are the commonest of the T-cells; </a:t>
            </a:r>
            <a:endParaRPr lang="en-GB" sz="4000" dirty="0"/>
          </a:p>
        </p:txBody>
      </p:sp>
    </p:spTree>
    <p:extLst>
      <p:ext uri="{BB962C8B-B14F-4D97-AF65-F5344CB8AC3E}">
        <p14:creationId xmlns:p14="http://schemas.microsoft.com/office/powerpoint/2010/main" val="1012350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their main functions include</a:t>
            </a:r>
            <a:endParaRPr lang="en-GB"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553791" y="1184856"/>
            <a:ext cx="11346287" cy="5396248"/>
          </a:xfrm>
        </p:spPr>
        <p:txBody>
          <a:bodyPr>
            <a:normAutofit/>
          </a:bodyPr>
          <a:lstStyle/>
          <a:p>
            <a:r>
              <a:rPr lang="en-US" sz="3600" dirty="0"/>
              <a:t>production of chemicals called </a:t>
            </a:r>
            <a:r>
              <a:rPr lang="en-US" sz="3600" i="1" dirty="0"/>
              <a:t>cytokines</a:t>
            </a:r>
            <a:r>
              <a:rPr lang="en-US" sz="3600" dirty="0"/>
              <a:t>, e.g. interleukins and </a:t>
            </a:r>
            <a:r>
              <a:rPr lang="en-US" sz="3600" dirty="0" err="1"/>
              <a:t>interferons</a:t>
            </a:r>
            <a:r>
              <a:rPr lang="en-US" sz="3600" dirty="0"/>
              <a:t>, which support and promote cytotoxic T-cells and macrophages</a:t>
            </a:r>
            <a:endParaRPr lang="en-GB" sz="3600" dirty="0"/>
          </a:p>
          <a:p>
            <a:pPr lvl="0"/>
            <a:r>
              <a:rPr lang="en-US" sz="3600" dirty="0"/>
              <a:t>cooperating with B-cells to produce antibodies; although B-cell are responsible for antibody manufacture, they require to be stimulated by a helper T-cell first.</a:t>
            </a:r>
            <a:endParaRPr lang="en-GB" sz="3600" dirty="0"/>
          </a:p>
          <a:p>
            <a:endParaRPr lang="en-GB" sz="3600" dirty="0"/>
          </a:p>
        </p:txBody>
      </p:sp>
    </p:spTree>
    <p:extLst>
      <p:ext uri="{BB962C8B-B14F-4D97-AF65-F5344CB8AC3E}">
        <p14:creationId xmlns:p14="http://schemas.microsoft.com/office/powerpoint/2010/main" val="3260872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728" y="167425"/>
            <a:ext cx="11566382" cy="5783000"/>
          </a:xfrm>
        </p:spPr>
        <p:txBody>
          <a:bodyPr>
            <a:normAutofit lnSpcReduction="10000"/>
          </a:bodyPr>
          <a:lstStyle/>
          <a:p>
            <a:pPr marL="0" indent="0">
              <a:buNone/>
            </a:pPr>
            <a:r>
              <a:rPr lang="en-US" sz="3600" b="1" dirty="0"/>
              <a:t>3. Suppressor T-cells</a:t>
            </a:r>
            <a:endParaRPr lang="en-GB" sz="3600" dirty="0"/>
          </a:p>
          <a:p>
            <a:r>
              <a:rPr lang="en-US" sz="3600" dirty="0"/>
              <a:t>These cells act as ‘brakes’, turning off activated T- and B-cells. This limits the powerful and potentially damaging effects of the immune response. Suppressor T-cells are also thought to help prevent the development of auto-immunity and to protect the fetus in pregnancy.</a:t>
            </a:r>
            <a:endParaRPr lang="en-GB" sz="3600" dirty="0"/>
          </a:p>
          <a:p>
            <a:pPr marL="0" indent="0">
              <a:buNone/>
            </a:pPr>
            <a:r>
              <a:rPr lang="en-US" sz="3600" b="1" dirty="0"/>
              <a:t>4. Memory T-cells</a:t>
            </a:r>
            <a:endParaRPr lang="en-GB" sz="3600" dirty="0"/>
          </a:p>
          <a:p>
            <a:r>
              <a:rPr lang="en-US" sz="3600" dirty="0"/>
              <a:t>These long-lived cells survive after the threat has been </a:t>
            </a:r>
            <a:r>
              <a:rPr lang="en-US" sz="3600" dirty="0" err="1"/>
              <a:t>neutralised</a:t>
            </a:r>
            <a:r>
              <a:rPr lang="en-US" sz="3600" dirty="0"/>
              <a:t>, and provide </a:t>
            </a:r>
            <a:r>
              <a:rPr lang="en-US" sz="3600" i="1" dirty="0"/>
              <a:t>cell-mediated immunity </a:t>
            </a:r>
            <a:r>
              <a:rPr lang="en-US" sz="3600" dirty="0"/>
              <a:t>by responding rapidly to another encounter with the same antigen.</a:t>
            </a:r>
            <a:endParaRPr lang="en-GB" sz="3600" dirty="0"/>
          </a:p>
        </p:txBody>
      </p:sp>
    </p:spTree>
    <p:extLst>
      <p:ext uri="{BB962C8B-B14F-4D97-AF65-F5344CB8AC3E}">
        <p14:creationId xmlns:p14="http://schemas.microsoft.com/office/powerpoint/2010/main" val="2269589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kmtc 202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mtc 2020" id="{C1BF6F3B-B7B2-4D41-ABA2-6F2DF3396B58}" vid="{8C5FF7EC-77BE-4ABC-A21C-B4046849A789}"/>
    </a:ext>
  </a:extLst>
</a:theme>
</file>

<file path=docProps/app.xml><?xml version="1.0" encoding="utf-8"?>
<Properties xmlns="http://schemas.openxmlformats.org/officeDocument/2006/extended-properties" xmlns:vt="http://schemas.openxmlformats.org/officeDocument/2006/docPropsVTypes">
  <Template>kmtc 2020</Template>
  <TotalTime>115</TotalTime>
  <Words>2084</Words>
  <Application>Microsoft Office PowerPoint</Application>
  <PresentationFormat>Widescreen</PresentationFormat>
  <Paragraphs>104</Paragraphs>
  <Slides>28</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Times New Roman</vt:lpstr>
      <vt:lpstr>Verdana</vt:lpstr>
      <vt:lpstr>kmtc 2020</vt:lpstr>
      <vt:lpstr>PowerPoint Presentation</vt:lpstr>
      <vt:lpstr>CELL-MEDIATED IMMUNITY (CMI)</vt:lpstr>
      <vt:lpstr>PowerPoint Presentation</vt:lpstr>
      <vt:lpstr>2. Cell-mediated immunity </vt:lpstr>
      <vt:lpstr>PowerPoint Presentation</vt:lpstr>
      <vt:lpstr>Four main types-Cell-mediated immunity </vt:lpstr>
      <vt:lpstr>PowerPoint Presentation</vt:lpstr>
      <vt:lpstr>their main functions include</vt:lpstr>
      <vt:lpstr>PowerPoint Presentation</vt:lpstr>
      <vt:lpstr>PowerPoint Presentation</vt:lpstr>
      <vt:lpstr>PowerPoint Presentation</vt:lpstr>
      <vt:lpstr>Active naturally acquired immunity</vt:lpstr>
      <vt:lpstr>Active artificially acquired immunity</vt:lpstr>
      <vt:lpstr>PowerPoint Presentation</vt:lpstr>
      <vt:lpstr>Passive naturally acquired immunity</vt:lpstr>
      <vt:lpstr>Passive artificially acquired immunity</vt:lpstr>
      <vt:lpstr> Herd Immunity</vt:lpstr>
      <vt:lpstr>Measles: Herd Immunity in the pre-vaccine era</vt:lpstr>
      <vt:lpstr>PowerPoint Presentation</vt:lpstr>
      <vt:lpstr>PowerPoint Presentation</vt:lpstr>
      <vt:lpstr>Assignment 2</vt:lpstr>
      <vt:lpstr>Hypersensitivity (allergy)</vt:lpstr>
      <vt:lpstr>PowerPoint Presentation</vt:lpstr>
      <vt:lpstr>Type I, anaphylactic hypersensitivity</vt:lpstr>
      <vt:lpstr>Type II, cytotoxic hypersensitivity</vt:lpstr>
      <vt:lpstr>Type III, immune-complex-mediated hypersensitivity</vt:lpstr>
      <vt:lpstr>Type IV, delayed type hypersensitivity</vt:lpstr>
      <vt:lpstr>Types of Graft Tissue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Mutiso</dc:creator>
  <cp:lastModifiedBy>Mutiso</cp:lastModifiedBy>
  <cp:revision>11</cp:revision>
  <dcterms:created xsi:type="dcterms:W3CDTF">2017-06-04T20:06:14Z</dcterms:created>
  <dcterms:modified xsi:type="dcterms:W3CDTF">2021-01-25T14:38:48Z</dcterms:modified>
</cp:coreProperties>
</file>