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2" r:id="rId24"/>
    <p:sldId id="283" r:id="rId25"/>
    <p:sldId id="284" r:id="rId26"/>
    <p:sldId id="285" r:id="rId27"/>
    <p:sldId id="286" r:id="rId28"/>
    <p:sldId id="287" r:id="rId29"/>
    <p:sldId id="288" r:id="rId30"/>
    <p:sldId id="289" r:id="rId31"/>
    <p:sldId id="290" r:id="rId32"/>
    <p:sldId id="291" r:id="rId33"/>
    <p:sldId id="292" r:id="rId34"/>
    <p:sldId id="293" r:id="rId35"/>
    <p:sldId id="294" r:id="rId36"/>
    <p:sldId id="295" r:id="rId37"/>
    <p:sldId id="296" r:id="rId38"/>
    <p:sldId id="298" r:id="rId39"/>
    <p:sldId id="299" r:id="rId40"/>
    <p:sldId id="300" r:id="rId41"/>
    <p:sldId id="302" r:id="rId42"/>
    <p:sldId id="311" r:id="rId43"/>
    <p:sldId id="303" r:id="rId44"/>
    <p:sldId id="312" r:id="rId45"/>
    <p:sldId id="304" r:id="rId46"/>
    <p:sldId id="305" r:id="rId47"/>
    <p:sldId id="306" r:id="rId48"/>
    <p:sldId id="307" r:id="rId49"/>
    <p:sldId id="308" r:id="rId50"/>
    <p:sldId id="309" r:id="rId51"/>
    <p:sldId id="310" r:id="rId5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069" t="4107" r="25972" b="18563"/>
          <a:stretch/>
        </p:blipFill>
        <p:spPr>
          <a:xfrm>
            <a:off x="5082989" y="220128"/>
            <a:ext cx="2026023" cy="235771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65312" y="3093249"/>
            <a:ext cx="11461376" cy="1173947"/>
          </a:xfrm>
        </p:spPr>
        <p:txBody>
          <a:bodyPr anchor="b">
            <a:normAutofit/>
          </a:bodyPr>
          <a:lstStyle>
            <a:lvl1pPr algn="ctr">
              <a:defRPr sz="4400" b="1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 smtClean="0"/>
              <a:t>Event Tittle:....................................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09065" y="4527601"/>
            <a:ext cx="10573871" cy="950023"/>
          </a:xfrm>
        </p:spPr>
        <p:txBody>
          <a:bodyPr/>
          <a:lstStyle>
            <a:lvl1pPr marL="0" indent="0" algn="ctr">
              <a:buNone/>
              <a:defRPr sz="2400" b="1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Presenter:.............................................. Date:............................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12EEC-26F7-43C3-8C41-FF059D969FEA}" type="datetimeFigureOut">
              <a:rPr lang="en-US" smtClean="0"/>
              <a:t>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F4094-1B66-4D0F-ABC2-8F8AF527B0E9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30" t="82874" r="11012" b="8785"/>
          <a:stretch/>
        </p:blipFill>
        <p:spPr>
          <a:xfrm>
            <a:off x="2918799" y="2608307"/>
            <a:ext cx="6354403" cy="484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5522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12EEC-26F7-43C3-8C41-FF059D969FEA}" type="datetimeFigureOut">
              <a:rPr lang="en-US" smtClean="0"/>
              <a:t>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F4094-1B66-4D0F-ABC2-8F8AF527B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634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12EEC-26F7-43C3-8C41-FF059D969FEA}" type="datetimeFigureOut">
              <a:rPr lang="en-US" smtClean="0"/>
              <a:t>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F4094-1B66-4D0F-ABC2-8F8AF527B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088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12EEC-26F7-43C3-8C41-FF059D969FEA}" type="datetimeFigureOut">
              <a:rPr lang="en-US" smtClean="0"/>
              <a:t>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F4094-1B66-4D0F-ABC2-8F8AF527B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72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12EEC-26F7-43C3-8C41-FF059D969FEA}" type="datetimeFigureOut">
              <a:rPr lang="en-US" smtClean="0"/>
              <a:t>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F4094-1B66-4D0F-ABC2-8F8AF527B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817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12EEC-26F7-43C3-8C41-FF059D969FEA}" type="datetimeFigureOut">
              <a:rPr lang="en-US" smtClean="0"/>
              <a:t>1/30/2021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F4094-1B66-4D0F-ABC2-8F8AF527B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341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12EEC-26F7-43C3-8C41-FF059D969FEA}" type="datetimeFigureOut">
              <a:rPr lang="en-US" smtClean="0"/>
              <a:t>1/30/2021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F4094-1B66-4D0F-ABC2-8F8AF527B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090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12EEC-26F7-43C3-8C41-FF059D969FEA}" type="datetimeFigureOut">
              <a:rPr lang="en-US" smtClean="0"/>
              <a:t>1/30/2021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F4094-1B66-4D0F-ABC2-8F8AF527B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715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12EEC-26F7-43C3-8C41-FF059D969FEA}" type="datetimeFigureOut">
              <a:rPr lang="en-US" smtClean="0"/>
              <a:t>1/30/2021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F4094-1B66-4D0F-ABC2-8F8AF527B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739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12EEC-26F7-43C3-8C41-FF059D969FEA}" type="datetimeFigureOut">
              <a:rPr lang="en-US" smtClean="0"/>
              <a:t>1/30/2021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F4094-1B66-4D0F-ABC2-8F8AF527B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118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12EEC-26F7-43C3-8C41-FF059D969FEA}" type="datetimeFigureOut">
              <a:rPr lang="en-US" smtClean="0"/>
              <a:t>1/30/2021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F4094-1B66-4D0F-ABC2-8F8AF527B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628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10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4176" y="6244799"/>
            <a:ext cx="576974" cy="572823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712EEC-26F7-43C3-8C41-FF059D969FEA}" type="datetimeFigureOut">
              <a:rPr lang="en-US" smtClean="0"/>
              <a:t>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7776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CF4094-1B66-4D0F-ABC2-8F8AF527B0E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Placeholder 1"/>
          <p:cNvSpPr txBox="1">
            <a:spLocks/>
          </p:cNvSpPr>
          <p:nvPr/>
        </p:nvSpPr>
        <p:spPr>
          <a:xfrm>
            <a:off x="1196788" y="6033995"/>
            <a:ext cx="8789894" cy="507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KENYA MEDICAL TRAINING COLLEGE</a:t>
            </a:r>
            <a:endParaRPr lang="en-US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8639982" y="6506046"/>
            <a:ext cx="2243667" cy="32649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ISO 9001:2015 Certified by</a:t>
            </a:r>
            <a:endParaRPr lang="en-US" sz="1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itle Placeholder 1"/>
          <p:cNvSpPr txBox="1">
            <a:spLocks/>
          </p:cNvSpPr>
          <p:nvPr/>
        </p:nvSpPr>
        <p:spPr>
          <a:xfrm>
            <a:off x="4038600" y="6408732"/>
            <a:ext cx="2768599" cy="5154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i="1" dirty="0" smtClean="0"/>
              <a:t>Training for Better Health</a:t>
            </a:r>
            <a:r>
              <a:rPr lang="en-US" sz="1800" i="1" baseline="0" dirty="0" smtClean="0"/>
              <a:t> </a:t>
            </a:r>
            <a:endParaRPr lang="en-US" sz="1800" i="1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360" r="23578" b="15789"/>
          <a:stretch/>
        </p:blipFill>
        <p:spPr>
          <a:xfrm>
            <a:off x="79667" y="5700777"/>
            <a:ext cx="930551" cy="1063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9782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hyperlink" Target="../Mother%20&amp;%20Child%20Health%20Handbook%20MOH216.pdf" TargetMode="Externa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hyperlink" Target="../National_Guidelines_for_Quality_Obstetrics_and_Perinatal_Care.pdf" TargetMode="Externa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pc="-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FANC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437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376" y="341194"/>
            <a:ext cx="11450472" cy="6305266"/>
          </a:xfrm>
        </p:spPr>
        <p:txBody>
          <a:bodyPr>
            <a:normAutofit/>
          </a:bodyPr>
          <a:lstStyle/>
          <a:p>
            <a:pPr marL="385450" marR="5080" indent="-373385">
              <a:lnSpc>
                <a:spcPts val="4200"/>
              </a:lnSpc>
              <a:spcBef>
                <a:spcPts val="1120"/>
              </a:spcBef>
              <a:buClr>
                <a:srgbClr val="CC0000"/>
              </a:buClr>
              <a:buSzPct val="124285"/>
              <a:buFont typeface="Bookman Old Style"/>
              <a:buChar char=""/>
              <a:tabLst>
                <a:tab pos="386085" algn="l"/>
              </a:tabLst>
            </a:pPr>
            <a:r>
              <a:rPr lang="en-US" sz="4000" spc="-5" dirty="0">
                <a:latin typeface="Comic Sans MS"/>
                <a:cs typeface="Comic Sans MS"/>
              </a:rPr>
              <a:t>Knowledge of danger signs; what to do </a:t>
            </a:r>
            <a:r>
              <a:rPr lang="en-US" sz="4000" spc="-340" dirty="0">
                <a:latin typeface="Comic Sans MS"/>
                <a:cs typeface="Comic Sans MS"/>
              </a:rPr>
              <a:t>if  </a:t>
            </a:r>
            <a:r>
              <a:rPr lang="en-US" sz="4000" spc="-5" dirty="0">
                <a:latin typeface="Comic Sans MS"/>
                <a:cs typeface="Comic Sans MS"/>
              </a:rPr>
              <a:t>they </a:t>
            </a:r>
            <a:r>
              <a:rPr lang="en-US" sz="4000" spc="-10" dirty="0">
                <a:latin typeface="Comic Sans MS"/>
                <a:cs typeface="Comic Sans MS"/>
              </a:rPr>
              <a:t>arise</a:t>
            </a:r>
            <a:endParaRPr lang="en-US" sz="4000" dirty="0">
              <a:latin typeface="Comic Sans MS"/>
              <a:cs typeface="Comic Sans MS"/>
            </a:endParaRPr>
          </a:p>
          <a:p>
            <a:pPr marL="386085" indent="-373385">
              <a:lnSpc>
                <a:spcPts val="4980"/>
              </a:lnSpc>
              <a:buClr>
                <a:srgbClr val="CC0000"/>
              </a:buClr>
              <a:buSzPct val="124285"/>
              <a:buFont typeface="Bookman Old Style"/>
              <a:buChar char=""/>
              <a:tabLst>
                <a:tab pos="386085" algn="l"/>
              </a:tabLst>
            </a:pPr>
            <a:r>
              <a:rPr lang="en-US" sz="4000" spc="-5" dirty="0">
                <a:latin typeface="Comic Sans MS"/>
                <a:cs typeface="Comic Sans MS"/>
              </a:rPr>
              <a:t>Choose decision</a:t>
            </a:r>
            <a:r>
              <a:rPr lang="en-US" sz="4000" spc="-15" dirty="0">
                <a:latin typeface="Comic Sans MS"/>
                <a:cs typeface="Comic Sans MS"/>
              </a:rPr>
              <a:t> </a:t>
            </a:r>
            <a:r>
              <a:rPr lang="en-US" sz="4000" spc="-5" dirty="0">
                <a:latin typeface="Comic Sans MS"/>
                <a:cs typeface="Comic Sans MS"/>
              </a:rPr>
              <a:t>maker</a:t>
            </a:r>
            <a:endParaRPr lang="en-US" sz="4000" dirty="0">
              <a:latin typeface="Comic Sans MS"/>
              <a:cs typeface="Comic Sans MS"/>
            </a:endParaRPr>
          </a:p>
          <a:p>
            <a:pPr marL="386085" indent="-373385">
              <a:lnSpc>
                <a:spcPts val="5040"/>
              </a:lnSpc>
              <a:buClr>
                <a:srgbClr val="CC0000"/>
              </a:buClr>
              <a:buSzPct val="124285"/>
              <a:buFont typeface="Bookman Old Style"/>
              <a:buChar char=""/>
              <a:tabLst>
                <a:tab pos="386085" algn="l"/>
              </a:tabLst>
            </a:pPr>
            <a:r>
              <a:rPr lang="en-US" sz="4000" spc="-5" dirty="0">
                <a:latin typeface="Comic Sans MS"/>
                <a:cs typeface="Comic Sans MS"/>
              </a:rPr>
              <a:t>Emergency</a:t>
            </a:r>
            <a:r>
              <a:rPr lang="en-US" sz="4000" spc="25" dirty="0">
                <a:latin typeface="Comic Sans MS"/>
                <a:cs typeface="Comic Sans MS"/>
              </a:rPr>
              <a:t> </a:t>
            </a:r>
            <a:r>
              <a:rPr lang="en-US" sz="4000" spc="-10" dirty="0">
                <a:latin typeface="Comic Sans MS"/>
                <a:cs typeface="Comic Sans MS"/>
              </a:rPr>
              <a:t>funds</a:t>
            </a:r>
            <a:endParaRPr lang="en-US" sz="4000" dirty="0">
              <a:latin typeface="Comic Sans MS"/>
              <a:cs typeface="Comic Sans MS"/>
            </a:endParaRPr>
          </a:p>
          <a:p>
            <a:pPr marL="386085" indent="-373385">
              <a:lnSpc>
                <a:spcPts val="5040"/>
              </a:lnSpc>
              <a:buClr>
                <a:srgbClr val="CC0000"/>
              </a:buClr>
              <a:buSzPct val="124285"/>
              <a:buFont typeface="Bookman Old Style"/>
              <a:buChar char=""/>
              <a:tabLst>
                <a:tab pos="386085" algn="l"/>
              </a:tabLst>
            </a:pPr>
            <a:r>
              <a:rPr lang="en-US" sz="4000" spc="-5" dirty="0">
                <a:latin typeface="Comic Sans MS"/>
                <a:cs typeface="Comic Sans MS"/>
              </a:rPr>
              <a:t>Emergency</a:t>
            </a:r>
            <a:r>
              <a:rPr lang="en-US" sz="4000" spc="25" dirty="0">
                <a:latin typeface="Comic Sans MS"/>
                <a:cs typeface="Comic Sans MS"/>
              </a:rPr>
              <a:t> </a:t>
            </a:r>
            <a:r>
              <a:rPr lang="en-US" sz="4000" spc="-5" dirty="0">
                <a:latin typeface="Comic Sans MS"/>
                <a:cs typeface="Comic Sans MS"/>
              </a:rPr>
              <a:t>transport</a:t>
            </a:r>
            <a:endParaRPr lang="en-US" sz="4000" dirty="0">
              <a:latin typeface="Comic Sans MS"/>
              <a:cs typeface="Comic Sans MS"/>
            </a:endParaRPr>
          </a:p>
          <a:p>
            <a:pPr marL="386085" indent="-373385">
              <a:lnSpc>
                <a:spcPts val="5130"/>
              </a:lnSpc>
              <a:buClr>
                <a:srgbClr val="CC0000"/>
              </a:buClr>
              <a:buSzPct val="124285"/>
              <a:buFont typeface="Bookman Old Style"/>
              <a:buChar char=""/>
              <a:tabLst>
                <a:tab pos="386085" algn="l"/>
              </a:tabLst>
            </a:pPr>
            <a:r>
              <a:rPr lang="en-US" sz="4000" spc="-5" dirty="0">
                <a:latin typeface="Comic Sans MS"/>
                <a:cs typeface="Comic Sans MS"/>
              </a:rPr>
              <a:t>Blood</a:t>
            </a:r>
            <a:r>
              <a:rPr lang="en-US" sz="4000" spc="-20" dirty="0">
                <a:latin typeface="Comic Sans MS"/>
                <a:cs typeface="Comic Sans MS"/>
              </a:rPr>
              <a:t> </a:t>
            </a:r>
            <a:r>
              <a:rPr lang="en-US" sz="4000" spc="-5" dirty="0">
                <a:latin typeface="Comic Sans MS"/>
                <a:cs typeface="Comic Sans MS"/>
              </a:rPr>
              <a:t>donor</a:t>
            </a:r>
            <a:endParaRPr lang="en-US" sz="4000" dirty="0">
              <a:latin typeface="Comic Sans MS"/>
              <a:cs typeface="Comic Sans MS"/>
            </a:endParaRP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388971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660" y="365126"/>
            <a:ext cx="11668836" cy="617514"/>
          </a:xfrm>
        </p:spPr>
        <p:txBody>
          <a:bodyPr>
            <a:normAutofit fontScale="90000"/>
          </a:bodyPr>
          <a:lstStyle/>
          <a:p>
            <a:r>
              <a:rPr lang="en-US" b="1" spc="-10" dirty="0" smtClean="0">
                <a:latin typeface="Comic Sans MS" panose="030F0702030302020204" pitchFamily="66" charset="0"/>
              </a:rPr>
              <a:t>Individual </a:t>
            </a:r>
            <a:r>
              <a:rPr lang="en-US" b="1" spc="-5" dirty="0" smtClean="0">
                <a:latin typeface="Comic Sans MS" panose="030F0702030302020204" pitchFamily="66" charset="0"/>
              </a:rPr>
              <a:t>birth plan</a:t>
            </a:r>
            <a:r>
              <a:rPr lang="en-US" b="1" spc="-30" dirty="0" smtClean="0">
                <a:latin typeface="Comic Sans MS" panose="030F0702030302020204" pitchFamily="66" charset="0"/>
              </a:rPr>
              <a:t> </a:t>
            </a:r>
            <a:r>
              <a:rPr lang="en-US" b="1" spc="-10" dirty="0" smtClean="0">
                <a:latin typeface="Comic Sans MS" panose="030F0702030302020204" pitchFamily="66" charset="0"/>
              </a:rPr>
              <a:t>ensures </a:t>
            </a:r>
            <a:r>
              <a:rPr lang="en-US" b="1" spc="-5" dirty="0">
                <a:latin typeface="Comic Sans MS"/>
                <a:cs typeface="Comic Sans MS"/>
              </a:rPr>
              <a:t>that the</a:t>
            </a:r>
            <a:r>
              <a:rPr lang="en-US" b="1" spc="-30" dirty="0">
                <a:latin typeface="Comic Sans MS"/>
                <a:cs typeface="Comic Sans MS"/>
              </a:rPr>
              <a:t> </a:t>
            </a:r>
            <a:r>
              <a:rPr lang="en-US" b="1" spc="-10" dirty="0">
                <a:latin typeface="Comic Sans MS"/>
                <a:cs typeface="Comic Sans MS"/>
              </a:rPr>
              <a:t>client:</a:t>
            </a:r>
            <a:r>
              <a:rPr lang="en-US" dirty="0">
                <a:latin typeface="Comic Sans MS"/>
                <a:cs typeface="Comic Sans MS"/>
              </a:rPr>
              <a:t/>
            </a:r>
            <a:br>
              <a:rPr lang="en-US" dirty="0">
                <a:latin typeface="Comic Sans MS"/>
                <a:cs typeface="Comic Sans MS"/>
              </a:rPr>
            </a:br>
            <a:endParaRPr lang="en-US" b="1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2262" y="815690"/>
            <a:ext cx="11382233" cy="5093791"/>
          </a:xfrm>
        </p:spPr>
        <p:txBody>
          <a:bodyPr>
            <a:normAutofit fontScale="92500"/>
          </a:bodyPr>
          <a:lstStyle/>
          <a:p>
            <a:pPr marL="386085" indent="-373385">
              <a:lnSpc>
                <a:spcPts val="3510"/>
              </a:lnSpc>
              <a:spcBef>
                <a:spcPts val="1585"/>
              </a:spcBef>
              <a:buClr>
                <a:srgbClr val="CC0000"/>
              </a:buClr>
              <a:buSzPct val="125000"/>
              <a:buFont typeface="Bookman Old Style"/>
              <a:buChar char=""/>
              <a:tabLst>
                <a:tab pos="386085" algn="l"/>
              </a:tabLst>
            </a:pPr>
            <a:r>
              <a:rPr lang="en-US" spc="-5" dirty="0" smtClean="0">
                <a:latin typeface="Comic Sans MS"/>
                <a:cs typeface="Comic Sans MS"/>
              </a:rPr>
              <a:t>Knows </a:t>
            </a:r>
            <a:r>
              <a:rPr lang="en-US" spc="-5" dirty="0">
                <a:latin typeface="Comic Sans MS"/>
                <a:cs typeface="Comic Sans MS"/>
              </a:rPr>
              <a:t>when her baby is</a:t>
            </a:r>
            <a:r>
              <a:rPr lang="en-US" spc="-20" dirty="0">
                <a:latin typeface="Comic Sans MS"/>
                <a:cs typeface="Comic Sans MS"/>
              </a:rPr>
              <a:t> </a:t>
            </a:r>
            <a:r>
              <a:rPr lang="en-US" spc="-5" dirty="0">
                <a:latin typeface="Comic Sans MS"/>
                <a:cs typeface="Comic Sans MS"/>
              </a:rPr>
              <a:t>due</a:t>
            </a:r>
            <a:endParaRPr lang="en-US" dirty="0">
              <a:latin typeface="Comic Sans MS"/>
              <a:cs typeface="Comic Sans MS"/>
            </a:endParaRPr>
          </a:p>
          <a:p>
            <a:pPr marL="386085" indent="-373385">
              <a:lnSpc>
                <a:spcPts val="3120"/>
              </a:lnSpc>
              <a:buClr>
                <a:srgbClr val="CC0000"/>
              </a:buClr>
              <a:buSzPct val="125000"/>
              <a:buFont typeface="Bookman Old Style"/>
              <a:buChar char=""/>
              <a:tabLst>
                <a:tab pos="386085" algn="l"/>
              </a:tabLst>
            </a:pPr>
            <a:r>
              <a:rPr lang="en-US" spc="-5" dirty="0">
                <a:latin typeface="Comic Sans MS"/>
                <a:cs typeface="Comic Sans MS"/>
              </a:rPr>
              <a:t>Identifies a skilled birth attendant</a:t>
            </a:r>
            <a:endParaRPr lang="en-US" dirty="0">
              <a:latin typeface="Comic Sans MS"/>
              <a:cs typeface="Comic Sans MS"/>
            </a:endParaRPr>
          </a:p>
          <a:p>
            <a:pPr marL="386085" marR="2486056" indent="-373385">
              <a:lnSpc>
                <a:spcPts val="3120"/>
              </a:lnSpc>
              <a:spcBef>
                <a:spcPts val="365"/>
              </a:spcBef>
              <a:buClr>
                <a:srgbClr val="CC0000"/>
              </a:buClr>
              <a:buSzPct val="125000"/>
              <a:buFont typeface="Bookman Old Style"/>
              <a:buChar char=""/>
              <a:tabLst>
                <a:tab pos="386085" algn="l"/>
              </a:tabLst>
            </a:pPr>
            <a:r>
              <a:rPr lang="en-US" spc="-10" dirty="0">
                <a:latin typeface="Comic Sans MS"/>
                <a:cs typeface="Comic Sans MS"/>
              </a:rPr>
              <a:t>Identifies </a:t>
            </a:r>
            <a:r>
              <a:rPr lang="en-US" spc="-5" dirty="0">
                <a:latin typeface="Comic Sans MS"/>
                <a:cs typeface="Comic Sans MS"/>
              </a:rPr>
              <a:t>a health </a:t>
            </a:r>
            <a:r>
              <a:rPr lang="en-US" spc="-10" dirty="0">
                <a:latin typeface="Comic Sans MS"/>
                <a:cs typeface="Comic Sans MS"/>
              </a:rPr>
              <a:t>facility </a:t>
            </a:r>
            <a:r>
              <a:rPr lang="en-US" spc="-155" dirty="0">
                <a:latin typeface="Comic Sans MS"/>
                <a:cs typeface="Comic Sans MS"/>
              </a:rPr>
              <a:t>for  </a:t>
            </a:r>
            <a:r>
              <a:rPr lang="en-US" spc="-10" dirty="0">
                <a:latin typeface="Comic Sans MS"/>
                <a:cs typeface="Comic Sans MS"/>
              </a:rPr>
              <a:t>delivery/emergency</a:t>
            </a:r>
            <a:endParaRPr lang="en-US" dirty="0">
              <a:latin typeface="Comic Sans MS"/>
              <a:cs typeface="Comic Sans MS"/>
            </a:endParaRPr>
          </a:p>
          <a:p>
            <a:pPr marL="386085" marR="5080" indent="-373385">
              <a:lnSpc>
                <a:spcPts val="3120"/>
              </a:lnSpc>
              <a:buClr>
                <a:srgbClr val="CC0000"/>
              </a:buClr>
              <a:buSzPct val="125000"/>
              <a:buFont typeface="Bookman Old Style"/>
              <a:buChar char=""/>
              <a:tabLst>
                <a:tab pos="386085" algn="l"/>
                <a:tab pos="1121424" algn="l"/>
              </a:tabLst>
            </a:pPr>
            <a:r>
              <a:rPr lang="en-US" spc="-5" dirty="0">
                <a:latin typeface="Comic Sans MS"/>
                <a:cs typeface="Comic Sans MS"/>
              </a:rPr>
              <a:t>Can	list </a:t>
            </a:r>
            <a:r>
              <a:rPr lang="en-US" spc="-10" dirty="0">
                <a:latin typeface="Comic Sans MS"/>
                <a:cs typeface="Comic Sans MS"/>
              </a:rPr>
              <a:t>danger signs </a:t>
            </a:r>
            <a:r>
              <a:rPr lang="en-US" spc="-5" dirty="0">
                <a:latin typeface="Comic Sans MS"/>
                <a:cs typeface="Comic Sans MS"/>
              </a:rPr>
              <a:t>in pregnancy and </a:t>
            </a:r>
            <a:r>
              <a:rPr lang="en-US" spc="-10" dirty="0">
                <a:latin typeface="Comic Sans MS"/>
                <a:cs typeface="Comic Sans MS"/>
              </a:rPr>
              <a:t>delivery  and knows </a:t>
            </a:r>
            <a:r>
              <a:rPr lang="en-US" spc="-5" dirty="0">
                <a:latin typeface="Comic Sans MS"/>
                <a:cs typeface="Comic Sans MS"/>
              </a:rPr>
              <a:t>what to do if they</a:t>
            </a:r>
            <a:r>
              <a:rPr lang="en-US" spc="-45" dirty="0">
                <a:latin typeface="Comic Sans MS"/>
                <a:cs typeface="Comic Sans MS"/>
              </a:rPr>
              <a:t> </a:t>
            </a:r>
            <a:r>
              <a:rPr lang="en-US" spc="-10" dirty="0">
                <a:latin typeface="Comic Sans MS"/>
                <a:cs typeface="Comic Sans MS"/>
              </a:rPr>
              <a:t>occur</a:t>
            </a:r>
            <a:endParaRPr lang="en-US" dirty="0">
              <a:latin typeface="Comic Sans MS"/>
              <a:cs typeface="Comic Sans MS"/>
            </a:endParaRPr>
          </a:p>
          <a:p>
            <a:pPr marL="386085" indent="-373385">
              <a:lnSpc>
                <a:spcPts val="3080"/>
              </a:lnSpc>
              <a:buClr>
                <a:srgbClr val="CC0000"/>
              </a:buClr>
              <a:buSzPct val="125000"/>
              <a:buFont typeface="Bookman Old Style"/>
              <a:buChar char=""/>
              <a:tabLst>
                <a:tab pos="386085" algn="l"/>
              </a:tabLst>
            </a:pPr>
            <a:r>
              <a:rPr lang="en-US" spc="-5" dirty="0">
                <a:latin typeface="Comic Sans MS"/>
                <a:cs typeface="Comic Sans MS"/>
              </a:rPr>
              <a:t>Identifies a decision-maker in case </a:t>
            </a:r>
            <a:r>
              <a:rPr lang="en-US" spc="-5" dirty="0" smtClean="0">
                <a:latin typeface="Comic Sans MS"/>
                <a:cs typeface="Comic Sans MS"/>
              </a:rPr>
              <a:t>of </a:t>
            </a:r>
            <a:r>
              <a:rPr lang="en-US" spc="-10" dirty="0" smtClean="0">
                <a:latin typeface="Comic Sans MS"/>
                <a:cs typeface="Comic Sans MS"/>
              </a:rPr>
              <a:t>emergency</a:t>
            </a:r>
            <a:endParaRPr lang="en-US" dirty="0">
              <a:latin typeface="Comic Sans MS"/>
              <a:cs typeface="Comic Sans MS"/>
            </a:endParaRPr>
          </a:p>
          <a:p>
            <a:pPr marL="386085" indent="-373385">
              <a:lnSpc>
                <a:spcPts val="3185"/>
              </a:lnSpc>
              <a:buClr>
                <a:srgbClr val="CC0000"/>
              </a:buClr>
              <a:buSzPct val="125000"/>
              <a:buFont typeface="Bookman Old Style"/>
              <a:buChar char=""/>
              <a:tabLst>
                <a:tab pos="386085" algn="l"/>
              </a:tabLst>
            </a:pPr>
            <a:r>
              <a:rPr lang="en-US" spc="-5" dirty="0">
                <a:latin typeface="Comic Sans MS"/>
                <a:cs typeface="Comic Sans MS"/>
              </a:rPr>
              <a:t>Knows how to get </a:t>
            </a:r>
            <a:r>
              <a:rPr lang="en-US" spc="-10" dirty="0">
                <a:latin typeface="Comic Sans MS"/>
                <a:cs typeface="Comic Sans MS"/>
              </a:rPr>
              <a:t>money </a:t>
            </a:r>
            <a:r>
              <a:rPr lang="en-US" spc="-5" dirty="0">
                <a:latin typeface="Comic Sans MS"/>
                <a:cs typeface="Comic Sans MS"/>
              </a:rPr>
              <a:t>in case of </a:t>
            </a:r>
            <a:r>
              <a:rPr lang="en-US" spc="-10" dirty="0">
                <a:latin typeface="Comic Sans MS"/>
                <a:cs typeface="Comic Sans MS"/>
              </a:rPr>
              <a:t>emergency</a:t>
            </a:r>
            <a:endParaRPr lang="en-US" dirty="0">
              <a:latin typeface="Comic Sans MS"/>
              <a:cs typeface="Comic Sans MS"/>
            </a:endParaRPr>
          </a:p>
          <a:p>
            <a:pPr marL="386085" indent="-373385">
              <a:lnSpc>
                <a:spcPts val="3120"/>
              </a:lnSpc>
              <a:buClr>
                <a:srgbClr val="CC0000"/>
              </a:buClr>
              <a:buSzPct val="125000"/>
              <a:buFont typeface="Bookman Old Style"/>
              <a:buChar char=""/>
              <a:tabLst>
                <a:tab pos="386085" algn="l"/>
              </a:tabLst>
            </a:pPr>
            <a:r>
              <a:rPr lang="en-US" spc="-5" dirty="0">
                <a:latin typeface="Comic Sans MS"/>
                <a:cs typeface="Comic Sans MS"/>
              </a:rPr>
              <a:t>Has a transport plan in case of</a:t>
            </a:r>
            <a:r>
              <a:rPr lang="en-US" spc="-30" dirty="0">
                <a:latin typeface="Comic Sans MS"/>
                <a:cs typeface="Comic Sans MS"/>
              </a:rPr>
              <a:t> </a:t>
            </a:r>
            <a:r>
              <a:rPr lang="en-US" spc="-5" dirty="0">
                <a:latin typeface="Comic Sans MS"/>
                <a:cs typeface="Comic Sans MS"/>
              </a:rPr>
              <a:t>emergency</a:t>
            </a:r>
            <a:endParaRPr lang="en-US" dirty="0">
              <a:latin typeface="Comic Sans MS"/>
              <a:cs typeface="Comic Sans MS"/>
            </a:endParaRPr>
          </a:p>
          <a:p>
            <a:pPr marL="386085" indent="-373385">
              <a:lnSpc>
                <a:spcPts val="3120"/>
              </a:lnSpc>
              <a:buClr>
                <a:srgbClr val="CC0000"/>
              </a:buClr>
              <a:buSzPct val="125000"/>
              <a:buFont typeface="Bookman Old Style"/>
              <a:buChar char=""/>
              <a:tabLst>
                <a:tab pos="386085" algn="l"/>
              </a:tabLst>
            </a:pPr>
            <a:r>
              <a:rPr lang="en-US" spc="-5" dirty="0">
                <a:latin typeface="Comic Sans MS"/>
                <a:cs typeface="Comic Sans MS"/>
              </a:rPr>
              <a:t>Has a birth partner/companion for the birth</a:t>
            </a:r>
            <a:endParaRPr lang="en-US" dirty="0">
              <a:latin typeface="Comic Sans MS"/>
              <a:cs typeface="Comic Sans MS"/>
            </a:endParaRPr>
          </a:p>
          <a:p>
            <a:pPr marL="386085" indent="-373385">
              <a:lnSpc>
                <a:spcPts val="3510"/>
              </a:lnSpc>
              <a:buClr>
                <a:srgbClr val="CC0000"/>
              </a:buClr>
              <a:buSzPct val="125000"/>
              <a:buFont typeface="Bookman Old Style"/>
              <a:buChar char=""/>
              <a:tabLst>
                <a:tab pos="386085" algn="l"/>
              </a:tabLst>
            </a:pPr>
            <a:r>
              <a:rPr lang="en-US" spc="-5" dirty="0">
                <a:latin typeface="Comic Sans MS"/>
                <a:cs typeface="Comic Sans MS"/>
              </a:rPr>
              <a:t>Has collected the basic supplies for the</a:t>
            </a:r>
            <a:r>
              <a:rPr lang="en-US" spc="40" dirty="0">
                <a:latin typeface="Comic Sans MS"/>
                <a:cs typeface="Comic Sans MS"/>
              </a:rPr>
              <a:t> </a:t>
            </a:r>
            <a:r>
              <a:rPr lang="en-US" spc="-5" dirty="0">
                <a:latin typeface="Comic Sans MS"/>
                <a:cs typeface="Comic Sans MS"/>
              </a:rPr>
              <a:t>birth</a:t>
            </a:r>
            <a:endParaRPr lang="en-US" dirty="0">
              <a:latin typeface="Comic Sans MS"/>
              <a:cs typeface="Comic Sans MS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006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3220" y="133114"/>
            <a:ext cx="10515600" cy="767639"/>
          </a:xfrm>
        </p:spPr>
        <p:txBody>
          <a:bodyPr/>
          <a:lstStyle/>
          <a:p>
            <a:r>
              <a:rPr lang="en-US" spc="-5" dirty="0" smtClean="0">
                <a:latin typeface="Comic Sans MS" panose="030F0702030302020204" pitchFamily="66" charset="0"/>
              </a:rPr>
              <a:t>Mother-Baby</a:t>
            </a:r>
            <a:r>
              <a:rPr lang="en-US" spc="-85" dirty="0" smtClean="0">
                <a:latin typeface="Comic Sans MS" panose="030F0702030302020204" pitchFamily="66" charset="0"/>
              </a:rPr>
              <a:t> </a:t>
            </a:r>
            <a:r>
              <a:rPr lang="en-US" dirty="0" smtClean="0">
                <a:latin typeface="Comic Sans MS" panose="030F0702030302020204" pitchFamily="66" charset="0"/>
              </a:rPr>
              <a:t>Package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023" y="900753"/>
            <a:ext cx="11313993" cy="5158854"/>
          </a:xfrm>
        </p:spPr>
        <p:txBody>
          <a:bodyPr>
            <a:normAutofit fontScale="92500" lnSpcReduction="10000"/>
          </a:bodyPr>
          <a:lstStyle/>
          <a:p>
            <a:pPr marL="385450" marR="5080" indent="-373385">
              <a:lnSpc>
                <a:spcPct val="88200"/>
              </a:lnSpc>
              <a:spcBef>
                <a:spcPts val="630"/>
              </a:spcBef>
              <a:buClr>
                <a:srgbClr val="CC0000"/>
              </a:buClr>
              <a:buSzPct val="125000"/>
              <a:buFont typeface="Bookman Old Style"/>
              <a:buChar char=""/>
              <a:tabLst>
                <a:tab pos="386085" algn="l"/>
              </a:tabLst>
            </a:pPr>
            <a:r>
              <a:rPr lang="en-US" spc="-5" dirty="0">
                <a:latin typeface="Comic Sans MS"/>
                <a:cs typeface="Comic Sans MS"/>
              </a:rPr>
              <a:t>One pair of sterile rubber gloves (or clean </a:t>
            </a:r>
            <a:r>
              <a:rPr lang="en-US" spc="-80" dirty="0">
                <a:latin typeface="Comic Sans MS"/>
                <a:cs typeface="Comic Sans MS"/>
              </a:rPr>
              <a:t>plastic  </a:t>
            </a:r>
            <a:r>
              <a:rPr lang="en-US" spc="-5" dirty="0">
                <a:latin typeface="Comic Sans MS"/>
                <a:cs typeface="Comic Sans MS"/>
              </a:rPr>
              <a:t>bags that can be worn over the hands where  gloves are not</a:t>
            </a:r>
            <a:r>
              <a:rPr lang="en-US" spc="-10" dirty="0">
                <a:latin typeface="Comic Sans MS"/>
                <a:cs typeface="Comic Sans MS"/>
              </a:rPr>
              <a:t> </a:t>
            </a:r>
            <a:r>
              <a:rPr lang="en-US" spc="-5" dirty="0">
                <a:latin typeface="Comic Sans MS"/>
                <a:cs typeface="Comic Sans MS"/>
              </a:rPr>
              <a:t>available)</a:t>
            </a:r>
            <a:endParaRPr lang="en-US" dirty="0">
              <a:latin typeface="Comic Sans MS"/>
              <a:cs typeface="Comic Sans MS"/>
            </a:endParaRPr>
          </a:p>
          <a:p>
            <a:pPr marL="386085" indent="-373385">
              <a:lnSpc>
                <a:spcPts val="3840"/>
              </a:lnSpc>
              <a:buClr>
                <a:srgbClr val="CC0000"/>
              </a:buClr>
              <a:buSzPct val="125000"/>
              <a:buFont typeface="Bookman Old Style"/>
              <a:buChar char=""/>
              <a:tabLst>
                <a:tab pos="386085" algn="l"/>
              </a:tabLst>
            </a:pPr>
            <a:r>
              <a:rPr lang="en-US" spc="-5" dirty="0">
                <a:latin typeface="Comic Sans MS"/>
                <a:cs typeface="Comic Sans MS"/>
              </a:rPr>
              <a:t>Soap</a:t>
            </a:r>
            <a:endParaRPr lang="en-US" dirty="0">
              <a:latin typeface="Comic Sans MS"/>
              <a:cs typeface="Comic Sans MS"/>
            </a:endParaRPr>
          </a:p>
          <a:p>
            <a:pPr marL="386085" indent="-373385">
              <a:lnSpc>
                <a:spcPts val="3960"/>
              </a:lnSpc>
              <a:buClr>
                <a:srgbClr val="CC0000"/>
              </a:buClr>
              <a:buSzPct val="125000"/>
              <a:buFont typeface="Bookman Old Style"/>
              <a:buChar char=""/>
              <a:tabLst>
                <a:tab pos="386085" algn="l"/>
              </a:tabLst>
            </a:pPr>
            <a:r>
              <a:rPr lang="en-US" spc="-5" dirty="0">
                <a:latin typeface="Comic Sans MS"/>
                <a:cs typeface="Comic Sans MS"/>
              </a:rPr>
              <a:t>Cotton</a:t>
            </a:r>
            <a:r>
              <a:rPr lang="en-US" spc="-15" dirty="0">
                <a:latin typeface="Comic Sans MS"/>
                <a:cs typeface="Comic Sans MS"/>
              </a:rPr>
              <a:t> </a:t>
            </a:r>
            <a:r>
              <a:rPr lang="en-US" dirty="0">
                <a:latin typeface="Comic Sans MS"/>
                <a:cs typeface="Comic Sans MS"/>
              </a:rPr>
              <a:t>wool</a:t>
            </a:r>
          </a:p>
          <a:p>
            <a:pPr marL="386085" indent="-373385">
              <a:lnSpc>
                <a:spcPts val="3960"/>
              </a:lnSpc>
              <a:buClr>
                <a:srgbClr val="CC0000"/>
              </a:buClr>
              <a:buSzPct val="125000"/>
              <a:buFont typeface="Bookman Old Style"/>
              <a:buChar char=""/>
              <a:tabLst>
                <a:tab pos="386085" algn="l"/>
              </a:tabLst>
            </a:pPr>
            <a:r>
              <a:rPr lang="en-US" spc="-5" dirty="0">
                <a:latin typeface="Comic Sans MS"/>
                <a:cs typeface="Comic Sans MS"/>
              </a:rPr>
              <a:t>Clean, unused razor</a:t>
            </a:r>
            <a:r>
              <a:rPr lang="en-US" dirty="0">
                <a:latin typeface="Comic Sans MS"/>
                <a:cs typeface="Comic Sans MS"/>
              </a:rPr>
              <a:t> </a:t>
            </a:r>
            <a:r>
              <a:rPr lang="en-US" spc="-5" dirty="0">
                <a:latin typeface="Comic Sans MS"/>
                <a:cs typeface="Comic Sans MS"/>
              </a:rPr>
              <a:t>blades</a:t>
            </a:r>
            <a:endParaRPr lang="en-US" dirty="0">
              <a:latin typeface="Comic Sans MS"/>
              <a:cs typeface="Comic Sans MS"/>
            </a:endParaRPr>
          </a:p>
          <a:p>
            <a:pPr marL="386085" indent="-373385">
              <a:lnSpc>
                <a:spcPts val="3960"/>
              </a:lnSpc>
              <a:buClr>
                <a:srgbClr val="CC0000"/>
              </a:buClr>
              <a:buSzPct val="125000"/>
              <a:buFont typeface="Bookman Old Style"/>
              <a:buChar char=""/>
              <a:tabLst>
                <a:tab pos="386085" algn="l"/>
              </a:tabLst>
            </a:pPr>
            <a:r>
              <a:rPr lang="en-US" spc="-5" dirty="0">
                <a:latin typeface="Comic Sans MS"/>
                <a:cs typeface="Comic Sans MS"/>
              </a:rPr>
              <a:t>Thread or</a:t>
            </a:r>
            <a:r>
              <a:rPr lang="en-US" spc="-15" dirty="0">
                <a:latin typeface="Comic Sans MS"/>
                <a:cs typeface="Comic Sans MS"/>
              </a:rPr>
              <a:t> </a:t>
            </a:r>
            <a:r>
              <a:rPr lang="en-US" spc="-10" dirty="0">
                <a:latin typeface="Comic Sans MS"/>
                <a:cs typeface="Comic Sans MS"/>
              </a:rPr>
              <a:t>string</a:t>
            </a:r>
            <a:endParaRPr lang="en-US" dirty="0">
              <a:latin typeface="Comic Sans MS"/>
              <a:cs typeface="Comic Sans MS"/>
            </a:endParaRPr>
          </a:p>
          <a:p>
            <a:pPr marL="386085" indent="-373385">
              <a:lnSpc>
                <a:spcPts val="3960"/>
              </a:lnSpc>
              <a:buClr>
                <a:srgbClr val="CC0000"/>
              </a:buClr>
              <a:buSzPct val="125000"/>
              <a:buFont typeface="Bookman Old Style"/>
              <a:buChar char=""/>
              <a:tabLst>
                <a:tab pos="386085" algn="l"/>
              </a:tabLst>
            </a:pPr>
            <a:r>
              <a:rPr lang="en-US" spc="-5" dirty="0">
                <a:latin typeface="Comic Sans MS"/>
                <a:cs typeface="Comic Sans MS"/>
              </a:rPr>
              <a:t>Clothing for the baby and</a:t>
            </a:r>
            <a:r>
              <a:rPr lang="en-US" dirty="0">
                <a:latin typeface="Comic Sans MS"/>
                <a:cs typeface="Comic Sans MS"/>
              </a:rPr>
              <a:t> </a:t>
            </a:r>
            <a:r>
              <a:rPr lang="en-US" spc="-5" dirty="0">
                <a:latin typeface="Comic Sans MS"/>
                <a:cs typeface="Comic Sans MS"/>
              </a:rPr>
              <a:t>mother</a:t>
            </a:r>
            <a:endParaRPr lang="en-US" dirty="0">
              <a:latin typeface="Comic Sans MS"/>
              <a:cs typeface="Comic Sans MS"/>
            </a:endParaRPr>
          </a:p>
          <a:p>
            <a:pPr marL="386085" indent="-373385">
              <a:lnSpc>
                <a:spcPts val="3960"/>
              </a:lnSpc>
              <a:buClr>
                <a:srgbClr val="CC0000"/>
              </a:buClr>
              <a:buSzPct val="125000"/>
              <a:buFont typeface="Bookman Old Style"/>
              <a:buChar char=""/>
              <a:tabLst>
                <a:tab pos="386085" algn="l"/>
              </a:tabLst>
            </a:pPr>
            <a:r>
              <a:rPr lang="en-US" spc="-5" dirty="0">
                <a:latin typeface="Comic Sans MS"/>
                <a:cs typeface="Comic Sans MS"/>
              </a:rPr>
              <a:t>Money to </a:t>
            </a:r>
            <a:r>
              <a:rPr lang="en-US" dirty="0">
                <a:latin typeface="Comic Sans MS"/>
                <a:cs typeface="Comic Sans MS"/>
              </a:rPr>
              <a:t>pay </a:t>
            </a:r>
            <a:r>
              <a:rPr lang="en-US" spc="-5" dirty="0">
                <a:latin typeface="Comic Sans MS"/>
                <a:cs typeface="Comic Sans MS"/>
              </a:rPr>
              <a:t>for transport, hospital fees, </a:t>
            </a:r>
            <a:r>
              <a:rPr lang="en-US" spc="-10" dirty="0">
                <a:latin typeface="Comic Sans MS"/>
                <a:cs typeface="Comic Sans MS"/>
              </a:rPr>
              <a:t>etc.</a:t>
            </a:r>
            <a:endParaRPr lang="en-US" dirty="0">
              <a:latin typeface="Comic Sans MS"/>
              <a:cs typeface="Comic Sans MS"/>
            </a:endParaRPr>
          </a:p>
          <a:p>
            <a:pPr marL="386085" indent="-373385">
              <a:lnSpc>
                <a:spcPts val="4230"/>
              </a:lnSpc>
              <a:buClr>
                <a:srgbClr val="CC0000"/>
              </a:buClr>
              <a:buSzPct val="125000"/>
              <a:buFont typeface="Bookman Old Style"/>
              <a:buChar char=""/>
              <a:tabLst>
                <a:tab pos="386085" algn="l"/>
              </a:tabLst>
            </a:pPr>
            <a:r>
              <a:rPr lang="en-US" spc="-5" dirty="0">
                <a:latin typeface="Comic Sans MS"/>
                <a:cs typeface="Comic Sans MS"/>
              </a:rPr>
              <a:t>Sanitary towels,</a:t>
            </a:r>
            <a:r>
              <a:rPr lang="en-US" spc="-20" dirty="0">
                <a:latin typeface="Comic Sans MS"/>
                <a:cs typeface="Comic Sans MS"/>
              </a:rPr>
              <a:t> </a:t>
            </a:r>
            <a:r>
              <a:rPr lang="en-US" spc="-10" dirty="0">
                <a:latin typeface="Comic Sans MS"/>
                <a:cs typeface="Comic Sans MS"/>
              </a:rPr>
              <a:t>napkins</a:t>
            </a:r>
            <a:endParaRPr lang="en-US" dirty="0">
              <a:latin typeface="Comic Sans MS"/>
              <a:cs typeface="Comic Sans MS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9375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6761"/>
            <a:ext cx="10515600" cy="1013299"/>
          </a:xfrm>
        </p:spPr>
        <p:txBody>
          <a:bodyPr/>
          <a:lstStyle/>
          <a:p>
            <a:r>
              <a:rPr lang="en-US" spc="-5" dirty="0" smtClean="0">
                <a:latin typeface="Comic Sans MS" panose="030F0702030302020204" pitchFamily="66" charset="0"/>
              </a:rPr>
              <a:t>Danger signs in</a:t>
            </a:r>
            <a:r>
              <a:rPr lang="en-US" spc="-80" dirty="0" smtClean="0">
                <a:latin typeface="Comic Sans MS" panose="030F0702030302020204" pitchFamily="66" charset="0"/>
              </a:rPr>
              <a:t> </a:t>
            </a:r>
            <a:r>
              <a:rPr lang="en-US" sz="4800" i="1" spc="-110" dirty="0" smtClean="0">
                <a:latin typeface="Comic Sans MS" panose="030F0702030302020204" pitchFamily="66" charset="0"/>
              </a:rPr>
              <a:t>pregnancy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880" y="1160059"/>
            <a:ext cx="11581263" cy="5513695"/>
          </a:xfrm>
        </p:spPr>
        <p:txBody>
          <a:bodyPr>
            <a:noAutofit/>
          </a:bodyPr>
          <a:lstStyle/>
          <a:p>
            <a:pPr marL="386085" marR="1343677" indent="-373385">
              <a:lnSpc>
                <a:spcPct val="76800"/>
              </a:lnSpc>
              <a:spcBef>
                <a:spcPts val="1070"/>
              </a:spcBef>
              <a:buClr>
                <a:srgbClr val="CC0000"/>
              </a:buClr>
              <a:buSzPct val="125000"/>
              <a:buFont typeface="Bookman Old Style"/>
              <a:buChar char=""/>
              <a:tabLst>
                <a:tab pos="386085" algn="l"/>
              </a:tabLst>
            </a:pPr>
            <a:r>
              <a:rPr lang="en-US" spc="-5" dirty="0">
                <a:latin typeface="Comic Sans MS"/>
                <a:cs typeface="Comic Sans MS"/>
              </a:rPr>
              <a:t>Any vaginal </a:t>
            </a:r>
            <a:r>
              <a:rPr lang="en-US" b="1" spc="-5" dirty="0">
                <a:latin typeface="Comic Sans MS"/>
                <a:cs typeface="Comic Sans MS"/>
              </a:rPr>
              <a:t>bleeding in pregnancy( </a:t>
            </a:r>
            <a:r>
              <a:rPr lang="en-US" b="1" spc="-120" dirty="0">
                <a:latin typeface="Comic Sans MS"/>
                <a:cs typeface="Comic Sans MS"/>
              </a:rPr>
              <a:t>APH,  </a:t>
            </a:r>
            <a:r>
              <a:rPr lang="en-US" b="1" spc="-5" dirty="0">
                <a:latin typeface="Comic Sans MS"/>
                <a:cs typeface="Comic Sans MS"/>
              </a:rPr>
              <a:t>Abortion)</a:t>
            </a:r>
            <a:endParaRPr lang="en-US" dirty="0">
              <a:latin typeface="Comic Sans MS"/>
              <a:cs typeface="Comic Sans MS"/>
            </a:endParaRPr>
          </a:p>
          <a:p>
            <a:pPr marL="386085" marR="494036" indent="-373385">
              <a:lnSpc>
                <a:spcPct val="76800"/>
              </a:lnSpc>
              <a:spcBef>
                <a:spcPts val="275"/>
              </a:spcBef>
              <a:buClr>
                <a:srgbClr val="CC0000"/>
              </a:buClr>
              <a:buSzPct val="125000"/>
              <a:buFont typeface="Bookman Old Style"/>
              <a:buChar char=""/>
              <a:tabLst>
                <a:tab pos="386085" algn="l"/>
              </a:tabLst>
            </a:pPr>
            <a:r>
              <a:rPr lang="en-US" spc="-5" dirty="0">
                <a:latin typeface="Comic Sans MS"/>
                <a:cs typeface="Comic Sans MS"/>
              </a:rPr>
              <a:t>Severe </a:t>
            </a:r>
            <a:r>
              <a:rPr lang="en-US" b="1" dirty="0">
                <a:latin typeface="Comic Sans MS"/>
                <a:cs typeface="Comic Sans MS"/>
              </a:rPr>
              <a:t>headache </a:t>
            </a:r>
            <a:r>
              <a:rPr lang="en-US" dirty="0">
                <a:latin typeface="Comic Sans MS"/>
                <a:cs typeface="Comic Sans MS"/>
              </a:rPr>
              <a:t>or </a:t>
            </a:r>
            <a:r>
              <a:rPr lang="en-US" spc="-5" dirty="0">
                <a:latin typeface="Comic Sans MS"/>
                <a:cs typeface="Comic Sans MS"/>
              </a:rPr>
              <a:t>blurred vision (high </a:t>
            </a:r>
            <a:r>
              <a:rPr lang="en-US" spc="-95" dirty="0">
                <a:latin typeface="Comic Sans MS"/>
                <a:cs typeface="Comic Sans MS"/>
              </a:rPr>
              <a:t>blood  </a:t>
            </a:r>
            <a:r>
              <a:rPr lang="en-US" spc="-5" dirty="0">
                <a:latin typeface="Comic Sans MS"/>
                <a:cs typeface="Comic Sans MS"/>
              </a:rPr>
              <a:t>pressure, eclampsia)</a:t>
            </a:r>
            <a:endParaRPr lang="en-US" dirty="0">
              <a:latin typeface="Comic Sans MS"/>
              <a:cs typeface="Comic Sans MS"/>
            </a:endParaRPr>
          </a:p>
          <a:p>
            <a:pPr marL="386085" marR="993152" indent="-373385">
              <a:lnSpc>
                <a:spcPct val="76800"/>
              </a:lnSpc>
              <a:spcBef>
                <a:spcPts val="275"/>
              </a:spcBef>
              <a:buClr>
                <a:srgbClr val="CC0000"/>
              </a:buClr>
              <a:buSzPct val="125000"/>
              <a:buFont typeface="Bookman Old Style"/>
              <a:buChar char=""/>
              <a:tabLst>
                <a:tab pos="386085" algn="l"/>
                <a:tab pos="4638733" algn="l"/>
              </a:tabLst>
            </a:pPr>
            <a:r>
              <a:rPr lang="en-US" b="1" spc="-5" dirty="0">
                <a:latin typeface="Comic Sans MS"/>
                <a:cs typeface="Comic Sans MS"/>
              </a:rPr>
              <a:t>Swelling </a:t>
            </a:r>
            <a:r>
              <a:rPr lang="en-US" dirty="0">
                <a:latin typeface="Comic Sans MS"/>
                <a:cs typeface="Comic Sans MS"/>
              </a:rPr>
              <a:t>on the</a:t>
            </a:r>
            <a:r>
              <a:rPr lang="en-US" spc="-380" dirty="0">
                <a:latin typeface="Comic Sans MS"/>
                <a:cs typeface="Comic Sans MS"/>
              </a:rPr>
              <a:t> </a:t>
            </a:r>
            <a:r>
              <a:rPr lang="en-US" dirty="0">
                <a:latin typeface="Comic Sans MS"/>
                <a:cs typeface="Comic Sans MS"/>
              </a:rPr>
              <a:t>face</a:t>
            </a:r>
            <a:r>
              <a:rPr lang="en-US" spc="5" dirty="0">
                <a:latin typeface="Comic Sans MS"/>
                <a:cs typeface="Comic Sans MS"/>
              </a:rPr>
              <a:t> </a:t>
            </a:r>
            <a:r>
              <a:rPr lang="en-US" dirty="0">
                <a:latin typeface="Comic Sans MS"/>
                <a:cs typeface="Comic Sans MS"/>
              </a:rPr>
              <a:t>and	hands (high</a:t>
            </a:r>
            <a:r>
              <a:rPr lang="en-US" spc="-90" dirty="0">
                <a:latin typeface="Comic Sans MS"/>
                <a:cs typeface="Comic Sans MS"/>
              </a:rPr>
              <a:t> </a:t>
            </a:r>
            <a:r>
              <a:rPr lang="en-US" dirty="0">
                <a:latin typeface="Comic Sans MS"/>
                <a:cs typeface="Comic Sans MS"/>
              </a:rPr>
              <a:t>blood  </a:t>
            </a:r>
            <a:r>
              <a:rPr lang="en-US" spc="-5" dirty="0">
                <a:latin typeface="Comic Sans MS"/>
                <a:cs typeface="Comic Sans MS"/>
              </a:rPr>
              <a:t>pressure, eclampsia)</a:t>
            </a:r>
            <a:endParaRPr lang="en-US" dirty="0">
              <a:latin typeface="Comic Sans MS"/>
              <a:cs typeface="Comic Sans MS"/>
            </a:endParaRPr>
          </a:p>
          <a:p>
            <a:pPr marL="386085" marR="1444643" indent="-373385">
              <a:lnSpc>
                <a:spcPct val="76800"/>
              </a:lnSpc>
              <a:spcBef>
                <a:spcPts val="275"/>
              </a:spcBef>
              <a:buClr>
                <a:srgbClr val="CC0000"/>
              </a:buClr>
              <a:buSzPct val="125000"/>
              <a:buFont typeface="Bookman Old Style"/>
              <a:buChar char=""/>
              <a:tabLst>
                <a:tab pos="386085" algn="l"/>
              </a:tabLst>
            </a:pPr>
            <a:r>
              <a:rPr lang="en-US" dirty="0">
                <a:latin typeface="Comic Sans MS"/>
                <a:cs typeface="Comic Sans MS"/>
              </a:rPr>
              <a:t>Convulsions </a:t>
            </a:r>
            <a:r>
              <a:rPr lang="en-US" spc="-5" dirty="0">
                <a:latin typeface="Comic Sans MS"/>
                <a:cs typeface="Comic Sans MS"/>
              </a:rPr>
              <a:t>or </a:t>
            </a:r>
            <a:r>
              <a:rPr lang="en-US" b="1" spc="-5" dirty="0">
                <a:latin typeface="Comic Sans MS"/>
                <a:cs typeface="Comic Sans MS"/>
              </a:rPr>
              <a:t>fits </a:t>
            </a:r>
            <a:r>
              <a:rPr lang="en-US" spc="-5" dirty="0">
                <a:latin typeface="Comic Sans MS"/>
                <a:cs typeface="Comic Sans MS"/>
              </a:rPr>
              <a:t>(high blood </a:t>
            </a:r>
            <a:r>
              <a:rPr lang="en-US" spc="-60" dirty="0">
                <a:latin typeface="Comic Sans MS"/>
                <a:cs typeface="Comic Sans MS"/>
              </a:rPr>
              <a:t>pressure,  </a:t>
            </a:r>
            <a:r>
              <a:rPr lang="en-US" dirty="0">
                <a:latin typeface="Comic Sans MS"/>
                <a:cs typeface="Comic Sans MS"/>
              </a:rPr>
              <a:t>eclampsia)</a:t>
            </a:r>
          </a:p>
          <a:p>
            <a:pPr marL="386085" indent="-373385">
              <a:lnSpc>
                <a:spcPts val="3235"/>
              </a:lnSpc>
              <a:buClr>
                <a:srgbClr val="CC0000"/>
              </a:buClr>
              <a:buSzPct val="125000"/>
              <a:buFont typeface="Bookman Old Style"/>
              <a:buChar char=""/>
              <a:tabLst>
                <a:tab pos="386085" algn="l"/>
              </a:tabLst>
            </a:pPr>
            <a:r>
              <a:rPr lang="en-US" dirty="0">
                <a:latin typeface="Comic Sans MS"/>
                <a:cs typeface="Comic Sans MS"/>
              </a:rPr>
              <a:t>High </a:t>
            </a:r>
            <a:r>
              <a:rPr lang="en-US" b="1" spc="-5" dirty="0">
                <a:latin typeface="Comic Sans MS"/>
                <a:cs typeface="Comic Sans MS"/>
              </a:rPr>
              <a:t>fever </a:t>
            </a:r>
            <a:r>
              <a:rPr lang="en-US" b="1" dirty="0">
                <a:latin typeface="Comic Sans MS"/>
                <a:cs typeface="Comic Sans MS"/>
              </a:rPr>
              <a:t>(</a:t>
            </a:r>
            <a:r>
              <a:rPr lang="en-US" b="1" spc="-30" dirty="0">
                <a:latin typeface="Comic Sans MS"/>
                <a:cs typeface="Comic Sans MS"/>
              </a:rPr>
              <a:t> </a:t>
            </a:r>
            <a:r>
              <a:rPr lang="en-US" b="1" spc="-5" dirty="0">
                <a:latin typeface="Comic Sans MS"/>
                <a:cs typeface="Comic Sans MS"/>
              </a:rPr>
              <a:t>infection)</a:t>
            </a:r>
            <a:endParaRPr lang="en-US" dirty="0">
              <a:latin typeface="Comic Sans MS"/>
              <a:cs typeface="Comic Sans MS"/>
            </a:endParaRPr>
          </a:p>
          <a:p>
            <a:pPr marL="386085" marR="5080" indent="-373385">
              <a:lnSpc>
                <a:spcPct val="86400"/>
              </a:lnSpc>
              <a:spcBef>
                <a:spcPts val="305"/>
              </a:spcBef>
              <a:buClr>
                <a:srgbClr val="CC0000"/>
              </a:buClr>
              <a:buSzPct val="125000"/>
              <a:buFont typeface="Bookman Old Style"/>
              <a:buChar char=""/>
              <a:tabLst>
                <a:tab pos="386085" algn="l"/>
              </a:tabLst>
            </a:pPr>
            <a:r>
              <a:rPr lang="en-US" b="1" spc="-5" dirty="0" err="1">
                <a:latin typeface="Comic Sans MS"/>
                <a:cs typeface="Comic Sans MS"/>
              </a:rPr>
              <a:t>Laboured</a:t>
            </a:r>
            <a:r>
              <a:rPr lang="en-US" b="1" spc="-5" dirty="0">
                <a:latin typeface="Comic Sans MS"/>
                <a:cs typeface="Comic Sans MS"/>
              </a:rPr>
              <a:t> </a:t>
            </a:r>
            <a:r>
              <a:rPr lang="en-US" spc="-5" dirty="0">
                <a:latin typeface="Comic Sans MS"/>
                <a:cs typeface="Comic Sans MS"/>
              </a:rPr>
              <a:t>breathing </a:t>
            </a:r>
            <a:r>
              <a:rPr lang="en-US" dirty="0">
                <a:latin typeface="Comic Sans MS"/>
                <a:cs typeface="Comic Sans MS"/>
              </a:rPr>
              <a:t>( </a:t>
            </a:r>
            <a:r>
              <a:rPr lang="en-US" spc="-5" dirty="0">
                <a:latin typeface="Comic Sans MS"/>
                <a:cs typeface="Comic Sans MS"/>
              </a:rPr>
              <a:t>pneumonia, heart </a:t>
            </a:r>
            <a:r>
              <a:rPr lang="en-US" spc="-50" dirty="0">
                <a:latin typeface="Comic Sans MS"/>
                <a:cs typeface="Comic Sans MS"/>
              </a:rPr>
              <a:t>problems,  </a:t>
            </a:r>
            <a:r>
              <a:rPr lang="en-US" dirty="0">
                <a:latin typeface="Comic Sans MS"/>
                <a:cs typeface="Comic Sans MS"/>
              </a:rPr>
              <a:t>severe anemia)</a:t>
            </a:r>
          </a:p>
          <a:p>
            <a:pPr marL="386085" indent="-373385">
              <a:lnSpc>
                <a:spcPts val="3429"/>
              </a:lnSpc>
              <a:buClr>
                <a:srgbClr val="CC0000"/>
              </a:buClr>
              <a:buSzPct val="125000"/>
              <a:buFont typeface="Bookman Old Style"/>
              <a:buChar char=""/>
              <a:tabLst>
                <a:tab pos="386085" algn="l"/>
              </a:tabLst>
            </a:pPr>
            <a:r>
              <a:rPr lang="en-US" b="1" spc="-5" dirty="0">
                <a:latin typeface="Comic Sans MS"/>
                <a:cs typeface="Comic Sans MS"/>
              </a:rPr>
              <a:t>Premature </a:t>
            </a:r>
            <a:r>
              <a:rPr lang="en-US" dirty="0" err="1">
                <a:latin typeface="Comic Sans MS"/>
                <a:cs typeface="Comic Sans MS"/>
              </a:rPr>
              <a:t>labour</a:t>
            </a:r>
            <a:r>
              <a:rPr lang="en-US" spc="-400" dirty="0">
                <a:latin typeface="Comic Sans MS"/>
                <a:cs typeface="Comic Sans MS"/>
              </a:rPr>
              <a:t> </a:t>
            </a:r>
            <a:r>
              <a:rPr lang="en-US" spc="-5" dirty="0">
                <a:latin typeface="Comic Sans MS"/>
                <a:cs typeface="Comic Sans MS"/>
              </a:rPr>
              <a:t>pains</a:t>
            </a:r>
            <a:endParaRPr lang="en-US" dirty="0">
              <a:latin typeface="Comic Sans MS"/>
              <a:cs typeface="Comic Sans MS"/>
            </a:endParaRPr>
          </a:p>
          <a:p>
            <a:pPr marL="386085" marR="929652" indent="-373385">
              <a:lnSpc>
                <a:spcPct val="76800"/>
              </a:lnSpc>
              <a:spcBef>
                <a:spcPts val="570"/>
              </a:spcBef>
              <a:buClr>
                <a:srgbClr val="CC0000"/>
              </a:buClr>
              <a:buSzPct val="125000"/>
              <a:buFont typeface="Bookman Old Style"/>
              <a:buChar char=""/>
              <a:tabLst>
                <a:tab pos="386085" algn="l"/>
              </a:tabLst>
            </a:pPr>
            <a:r>
              <a:rPr lang="en-US" dirty="0">
                <a:latin typeface="Comic Sans MS"/>
                <a:cs typeface="Comic Sans MS"/>
              </a:rPr>
              <a:t>Noticed that the </a:t>
            </a:r>
            <a:r>
              <a:rPr lang="en-US" b="1" spc="-5" dirty="0">
                <a:latin typeface="Comic Sans MS"/>
                <a:cs typeface="Comic Sans MS"/>
              </a:rPr>
              <a:t>baby </a:t>
            </a:r>
            <a:r>
              <a:rPr lang="en-US" spc="-5" dirty="0">
                <a:latin typeface="Comic Sans MS"/>
                <a:cs typeface="Comic Sans MS"/>
              </a:rPr>
              <a:t>is </a:t>
            </a:r>
            <a:r>
              <a:rPr lang="en-US" dirty="0">
                <a:latin typeface="Comic Sans MS"/>
                <a:cs typeface="Comic Sans MS"/>
              </a:rPr>
              <a:t>moving </a:t>
            </a:r>
            <a:r>
              <a:rPr lang="en-US" spc="-5" dirty="0">
                <a:latin typeface="Comic Sans MS"/>
                <a:cs typeface="Comic Sans MS"/>
              </a:rPr>
              <a:t>less </a:t>
            </a:r>
            <a:r>
              <a:rPr lang="en-US" dirty="0">
                <a:latin typeface="Comic Sans MS"/>
                <a:cs typeface="Comic Sans MS"/>
              </a:rPr>
              <a:t>or </a:t>
            </a:r>
            <a:r>
              <a:rPr lang="en-US" b="1" spc="-170" dirty="0">
                <a:latin typeface="Comic Sans MS"/>
                <a:cs typeface="Comic Sans MS"/>
              </a:rPr>
              <a:t>not  </a:t>
            </a:r>
            <a:r>
              <a:rPr lang="en-US" b="1" dirty="0">
                <a:latin typeface="Comic Sans MS"/>
                <a:cs typeface="Comic Sans MS"/>
              </a:rPr>
              <a:t>moving </a:t>
            </a:r>
            <a:r>
              <a:rPr lang="en-US" dirty="0">
                <a:latin typeface="Comic Sans MS"/>
                <a:cs typeface="Comic Sans MS"/>
              </a:rPr>
              <a:t>at all (fetal distress, IUD</a:t>
            </a:r>
            <a:r>
              <a:rPr lang="en-US" spc="-385" dirty="0">
                <a:latin typeface="Comic Sans MS"/>
                <a:cs typeface="Comic Sans MS"/>
              </a:rPr>
              <a:t> </a:t>
            </a:r>
            <a:r>
              <a:rPr lang="en-US" dirty="0">
                <a:latin typeface="Comic Sans MS"/>
                <a:cs typeface="Comic Sans MS"/>
              </a:rPr>
              <a:t>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475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69591"/>
            <a:ext cx="10515600" cy="740344"/>
          </a:xfrm>
        </p:spPr>
        <p:txBody>
          <a:bodyPr>
            <a:normAutofit fontScale="90000"/>
          </a:bodyPr>
          <a:lstStyle/>
          <a:p>
            <a:r>
              <a:rPr lang="en-US" spc="-5" dirty="0" smtClean="0">
                <a:latin typeface="Comic Sans MS" panose="030F0702030302020204" pitchFamily="66" charset="0"/>
              </a:rPr>
              <a:t>Other </a:t>
            </a:r>
            <a:r>
              <a:rPr lang="en-US" spc="-10" dirty="0" smtClean="0">
                <a:latin typeface="Comic Sans MS" panose="030F0702030302020204" pitchFamily="66" charset="0"/>
              </a:rPr>
              <a:t>danger </a:t>
            </a:r>
            <a:r>
              <a:rPr lang="en-US" spc="-5" dirty="0" smtClean="0">
                <a:latin typeface="Comic Sans MS" panose="030F0702030302020204" pitchFamily="66" charset="0"/>
              </a:rPr>
              <a:t>signs in</a:t>
            </a:r>
            <a:r>
              <a:rPr lang="en-US" spc="-60" dirty="0" smtClean="0">
                <a:latin typeface="Comic Sans MS" panose="030F0702030302020204" pitchFamily="66" charset="0"/>
              </a:rPr>
              <a:t> </a:t>
            </a:r>
            <a:r>
              <a:rPr lang="en-US" sz="4800" i="1" spc="-110" dirty="0" smtClean="0">
                <a:latin typeface="Comic Sans MS" panose="030F0702030302020204" pitchFamily="66" charset="0"/>
              </a:rPr>
              <a:t>pregnancy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2415" y="1197828"/>
            <a:ext cx="11390194" cy="5202972"/>
          </a:xfrm>
        </p:spPr>
        <p:txBody>
          <a:bodyPr>
            <a:normAutofit/>
          </a:bodyPr>
          <a:lstStyle/>
          <a:p>
            <a:pPr marL="386085" marR="5080" indent="-373385">
              <a:lnSpc>
                <a:spcPct val="86400"/>
              </a:lnSpc>
              <a:spcBef>
                <a:spcPts val="710"/>
              </a:spcBef>
              <a:buClr>
                <a:srgbClr val="CC0000"/>
              </a:buClr>
              <a:buSzPct val="125000"/>
              <a:buFont typeface="Bookman Old Style"/>
              <a:buChar char=""/>
              <a:tabLst>
                <a:tab pos="386085" algn="l"/>
              </a:tabLst>
            </a:pPr>
            <a:r>
              <a:rPr lang="en-US" sz="3200" spc="-5" dirty="0">
                <a:latin typeface="Comic Sans MS"/>
                <a:cs typeface="Comic Sans MS"/>
              </a:rPr>
              <a:t>Feeling very weak or tired (anemia, severe </a:t>
            </a:r>
            <a:r>
              <a:rPr lang="en-US" sz="3200" spc="-70" dirty="0">
                <a:latin typeface="Comic Sans MS"/>
                <a:cs typeface="Comic Sans MS"/>
              </a:rPr>
              <a:t>disease,  </a:t>
            </a:r>
            <a:r>
              <a:rPr lang="en-US" sz="3200" spc="-5" dirty="0">
                <a:latin typeface="Comic Sans MS"/>
                <a:cs typeface="Comic Sans MS"/>
              </a:rPr>
              <a:t>multiple</a:t>
            </a:r>
            <a:r>
              <a:rPr lang="en-US" sz="3200" spc="-15" dirty="0">
                <a:latin typeface="Comic Sans MS"/>
                <a:cs typeface="Comic Sans MS"/>
              </a:rPr>
              <a:t> </a:t>
            </a:r>
            <a:r>
              <a:rPr lang="en-US" sz="3200" spc="-5" dirty="0">
                <a:latin typeface="Comic Sans MS"/>
                <a:cs typeface="Comic Sans MS"/>
              </a:rPr>
              <a:t>pregnancy)</a:t>
            </a:r>
            <a:endParaRPr lang="en-US" sz="3200" dirty="0">
              <a:latin typeface="Comic Sans MS"/>
              <a:cs typeface="Comic Sans MS"/>
            </a:endParaRPr>
          </a:p>
          <a:p>
            <a:pPr marL="613418" indent="-601352">
              <a:lnSpc>
                <a:spcPts val="3840"/>
              </a:lnSpc>
              <a:buClr>
                <a:srgbClr val="CC0000"/>
              </a:buClr>
              <a:buSzPct val="125000"/>
              <a:buFont typeface="Bookman Old Style"/>
              <a:buChar char=""/>
              <a:tabLst>
                <a:tab pos="613418" algn="l"/>
                <a:tab pos="614053" algn="l"/>
              </a:tabLst>
            </a:pPr>
            <a:r>
              <a:rPr lang="en-US" sz="3200" spc="-5" dirty="0">
                <a:latin typeface="Comic Sans MS"/>
                <a:cs typeface="Comic Sans MS"/>
              </a:rPr>
              <a:t>Vaginal discharge</a:t>
            </a:r>
            <a:r>
              <a:rPr lang="en-US" sz="3200" dirty="0">
                <a:latin typeface="Comic Sans MS"/>
                <a:cs typeface="Comic Sans MS"/>
              </a:rPr>
              <a:t> </a:t>
            </a:r>
            <a:r>
              <a:rPr lang="en-US" sz="3200" spc="-5" dirty="0">
                <a:latin typeface="Comic Sans MS"/>
                <a:cs typeface="Comic Sans MS"/>
              </a:rPr>
              <a:t>(STI)</a:t>
            </a:r>
            <a:endParaRPr lang="en-US" sz="3200" dirty="0">
              <a:latin typeface="Comic Sans MS"/>
              <a:cs typeface="Comic Sans MS"/>
            </a:endParaRPr>
          </a:p>
          <a:p>
            <a:pPr marL="386085" indent="-373385">
              <a:lnSpc>
                <a:spcPts val="3960"/>
              </a:lnSpc>
              <a:buClr>
                <a:srgbClr val="CC0000"/>
              </a:buClr>
              <a:buSzPct val="125000"/>
              <a:buFont typeface="Bookman Old Style"/>
              <a:buChar char=""/>
              <a:tabLst>
                <a:tab pos="386085" algn="l"/>
              </a:tabLst>
            </a:pPr>
            <a:r>
              <a:rPr lang="en-US" sz="3200" spc="-10" dirty="0">
                <a:latin typeface="Comic Sans MS"/>
                <a:cs typeface="Comic Sans MS"/>
              </a:rPr>
              <a:t>Abdominal </a:t>
            </a:r>
            <a:r>
              <a:rPr lang="en-US" sz="3200" spc="-5" dirty="0">
                <a:latin typeface="Comic Sans MS"/>
                <a:cs typeface="Comic Sans MS"/>
              </a:rPr>
              <a:t>pain (STI, early</a:t>
            </a:r>
            <a:r>
              <a:rPr lang="en-US" sz="3200" dirty="0">
                <a:latin typeface="Comic Sans MS"/>
                <a:cs typeface="Comic Sans MS"/>
              </a:rPr>
              <a:t> </a:t>
            </a:r>
            <a:r>
              <a:rPr lang="en-US" sz="3200" spc="-10" dirty="0">
                <a:latin typeface="Comic Sans MS"/>
                <a:cs typeface="Comic Sans MS"/>
              </a:rPr>
              <a:t>labor)</a:t>
            </a:r>
            <a:endParaRPr lang="en-US" sz="3200" dirty="0">
              <a:latin typeface="Comic Sans MS"/>
              <a:cs typeface="Comic Sans MS"/>
            </a:endParaRPr>
          </a:p>
          <a:p>
            <a:pPr marL="386085" indent="-373385">
              <a:lnSpc>
                <a:spcPts val="3960"/>
              </a:lnSpc>
              <a:buClr>
                <a:srgbClr val="CC0000"/>
              </a:buClr>
              <a:buSzPct val="125000"/>
              <a:buFont typeface="Bookman Old Style"/>
              <a:buChar char=""/>
              <a:tabLst>
                <a:tab pos="386085" algn="l"/>
              </a:tabLst>
            </a:pPr>
            <a:r>
              <a:rPr lang="en-US" sz="3200" spc="-5" dirty="0">
                <a:latin typeface="Comic Sans MS"/>
                <a:cs typeface="Comic Sans MS"/>
              </a:rPr>
              <a:t>Genital ulcers</a:t>
            </a:r>
            <a:r>
              <a:rPr lang="en-US" sz="3200" spc="-20" dirty="0">
                <a:latin typeface="Comic Sans MS"/>
                <a:cs typeface="Comic Sans MS"/>
              </a:rPr>
              <a:t> </a:t>
            </a:r>
            <a:r>
              <a:rPr lang="en-US" sz="3200" spc="-5" dirty="0">
                <a:latin typeface="Comic Sans MS"/>
                <a:cs typeface="Comic Sans MS"/>
              </a:rPr>
              <a:t>(STI)</a:t>
            </a:r>
            <a:endParaRPr lang="en-US" sz="3200" dirty="0">
              <a:latin typeface="Comic Sans MS"/>
              <a:cs typeface="Comic Sans MS"/>
            </a:endParaRPr>
          </a:p>
          <a:p>
            <a:pPr marL="386085" indent="-373385">
              <a:lnSpc>
                <a:spcPts val="3960"/>
              </a:lnSpc>
              <a:buClr>
                <a:srgbClr val="CC0000"/>
              </a:buClr>
              <a:buSzPct val="125000"/>
              <a:buFont typeface="Bookman Old Style"/>
              <a:buChar char=""/>
              <a:tabLst>
                <a:tab pos="386085" algn="l"/>
              </a:tabLst>
            </a:pPr>
            <a:r>
              <a:rPr lang="en-US" sz="3200" spc="-5" dirty="0">
                <a:latin typeface="Comic Sans MS"/>
                <a:cs typeface="Comic Sans MS"/>
              </a:rPr>
              <a:t>Painful urination</a:t>
            </a:r>
            <a:r>
              <a:rPr lang="en-US" sz="3200" spc="5" dirty="0">
                <a:latin typeface="Comic Sans MS"/>
                <a:cs typeface="Comic Sans MS"/>
              </a:rPr>
              <a:t> </a:t>
            </a:r>
            <a:r>
              <a:rPr lang="en-US" sz="3200" spc="-5" dirty="0">
                <a:latin typeface="Comic Sans MS"/>
                <a:cs typeface="Comic Sans MS"/>
              </a:rPr>
              <a:t>(STI)</a:t>
            </a:r>
            <a:endParaRPr lang="en-US" sz="3200" dirty="0">
              <a:latin typeface="Comic Sans MS"/>
              <a:cs typeface="Comic Sans MS"/>
            </a:endParaRPr>
          </a:p>
          <a:p>
            <a:pPr marL="386085" indent="-373385">
              <a:lnSpc>
                <a:spcPts val="4230"/>
              </a:lnSpc>
              <a:buClr>
                <a:srgbClr val="CC0000"/>
              </a:buClr>
              <a:buSzPct val="125000"/>
              <a:buFont typeface="Bookman Old Style"/>
              <a:buChar char=""/>
              <a:tabLst>
                <a:tab pos="386085" algn="l"/>
              </a:tabLst>
            </a:pPr>
            <a:r>
              <a:rPr lang="en-US" sz="3200" spc="-5" dirty="0">
                <a:latin typeface="Comic Sans MS"/>
                <a:cs typeface="Comic Sans MS"/>
              </a:rPr>
              <a:t>Persistent vomiting( severe malaria</a:t>
            </a:r>
            <a:r>
              <a:rPr lang="en-US" sz="3200" spc="-509" dirty="0">
                <a:latin typeface="Comic Sans MS"/>
                <a:cs typeface="Comic Sans MS"/>
              </a:rPr>
              <a:t> </a:t>
            </a:r>
            <a:r>
              <a:rPr lang="en-US" sz="3200" spc="-10" dirty="0" err="1">
                <a:latin typeface="Comic Sans MS"/>
                <a:cs typeface="Comic Sans MS"/>
              </a:rPr>
              <a:t>etc</a:t>
            </a:r>
            <a:r>
              <a:rPr lang="en-US" sz="3200" spc="-10" dirty="0">
                <a:latin typeface="Comic Sans MS"/>
                <a:cs typeface="Comic Sans MS"/>
              </a:rPr>
              <a:t>)</a:t>
            </a:r>
            <a:endParaRPr lang="en-US" sz="3200" dirty="0">
              <a:latin typeface="Comic Sans MS"/>
              <a:cs typeface="Comic Sans MS"/>
            </a:endParaRP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788496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528" y="105819"/>
            <a:ext cx="11135436" cy="699400"/>
          </a:xfrm>
        </p:spPr>
        <p:txBody>
          <a:bodyPr>
            <a:normAutofit/>
          </a:bodyPr>
          <a:lstStyle/>
          <a:p>
            <a:r>
              <a:rPr lang="en-US" b="0" dirty="0" smtClean="0">
                <a:latin typeface="Comic Sans MS" panose="030F0702030302020204" pitchFamily="66" charset="0"/>
                <a:cs typeface="Courier New"/>
              </a:rPr>
              <a:t>Danger signs</a:t>
            </a:r>
            <a:r>
              <a:rPr lang="en-US" b="0" spc="-1415" dirty="0" smtClean="0">
                <a:latin typeface="Comic Sans MS" panose="030F0702030302020204" pitchFamily="66" charset="0"/>
                <a:cs typeface="Courier New"/>
              </a:rPr>
              <a:t>   </a:t>
            </a:r>
            <a:r>
              <a:rPr lang="en-US" b="0" spc="-330" dirty="0" smtClean="0">
                <a:latin typeface="Comic Sans MS" panose="030F0702030302020204" pitchFamily="66" charset="0"/>
                <a:cs typeface="Courier New"/>
              </a:rPr>
              <a:t>during</a:t>
            </a:r>
            <a:r>
              <a:rPr lang="en-US" b="0" spc="-1205" dirty="0" smtClean="0">
                <a:latin typeface="Comic Sans MS" panose="030F0702030302020204" pitchFamily="66" charset="0"/>
                <a:cs typeface="Courier New"/>
              </a:rPr>
              <a:t> </a:t>
            </a:r>
            <a:r>
              <a:rPr lang="en-US" b="0" spc="-130" dirty="0" err="1" smtClean="0">
                <a:latin typeface="Comic Sans MS" panose="030F0702030302020204" pitchFamily="66" charset="0"/>
                <a:cs typeface="Courier New"/>
              </a:rPr>
              <a:t>labour</a:t>
            </a:r>
            <a:r>
              <a:rPr lang="en-US" b="0" spc="-130" dirty="0" smtClean="0">
                <a:latin typeface="Comic Sans MS" panose="030F0702030302020204" pitchFamily="66" charset="0"/>
                <a:cs typeface="Courier New"/>
              </a:rPr>
              <a:t> and</a:t>
            </a:r>
            <a:r>
              <a:rPr lang="en-US" b="0" spc="-1200" dirty="0" smtClean="0">
                <a:latin typeface="Comic Sans MS" panose="030F0702030302020204" pitchFamily="66" charset="0"/>
                <a:cs typeface="Courier New"/>
              </a:rPr>
              <a:t> </a:t>
            </a:r>
            <a:r>
              <a:rPr lang="en-US" b="0" spc="-480" dirty="0" smtClean="0">
                <a:latin typeface="Comic Sans MS" panose="030F0702030302020204" pitchFamily="66" charset="0"/>
                <a:cs typeface="Courier New"/>
              </a:rPr>
              <a:t>delivery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528" y="805219"/>
            <a:ext cx="11403842" cy="5622877"/>
          </a:xfrm>
        </p:spPr>
        <p:txBody>
          <a:bodyPr>
            <a:normAutofit lnSpcReduction="10000"/>
          </a:bodyPr>
          <a:lstStyle/>
          <a:p>
            <a:pPr marL="386085" indent="-373385">
              <a:lnSpc>
                <a:spcPct val="120000"/>
              </a:lnSpc>
              <a:spcBef>
                <a:spcPts val="125"/>
              </a:spcBef>
              <a:buClr>
                <a:srgbClr val="CC0000"/>
              </a:buClr>
              <a:buSzPct val="124285"/>
              <a:buFont typeface="Bookman Old Style"/>
              <a:buChar char=""/>
              <a:tabLst>
                <a:tab pos="386085" algn="l"/>
              </a:tabLst>
            </a:pPr>
            <a:r>
              <a:rPr lang="en-US" spc="-10" dirty="0">
                <a:latin typeface="Comic Sans MS"/>
                <a:cs typeface="Comic Sans MS"/>
              </a:rPr>
              <a:t>Severe headache/visual</a:t>
            </a:r>
            <a:r>
              <a:rPr lang="en-US" spc="75" dirty="0">
                <a:latin typeface="Comic Sans MS"/>
                <a:cs typeface="Comic Sans MS"/>
              </a:rPr>
              <a:t> </a:t>
            </a:r>
            <a:r>
              <a:rPr lang="en-US" spc="-55" dirty="0">
                <a:latin typeface="Comic Sans MS"/>
                <a:cs typeface="Comic Sans MS"/>
              </a:rPr>
              <a:t>disturbances</a:t>
            </a:r>
            <a:endParaRPr lang="en-US" dirty="0">
              <a:latin typeface="Comic Sans MS"/>
              <a:cs typeface="Comic Sans MS"/>
            </a:endParaRPr>
          </a:p>
          <a:p>
            <a:pPr marL="386085" indent="-373385">
              <a:lnSpc>
                <a:spcPct val="120000"/>
              </a:lnSpc>
              <a:buClr>
                <a:srgbClr val="CC0000"/>
              </a:buClr>
              <a:buSzPct val="124285"/>
              <a:buFont typeface="Bookman Old Style"/>
              <a:buChar char=""/>
              <a:tabLst>
                <a:tab pos="386085" algn="l"/>
              </a:tabLst>
            </a:pPr>
            <a:r>
              <a:rPr lang="en-US" spc="-10" dirty="0">
                <a:latin typeface="Comic Sans MS"/>
                <a:cs typeface="Comic Sans MS"/>
              </a:rPr>
              <a:t>Severe </a:t>
            </a:r>
            <a:r>
              <a:rPr lang="en-US" spc="-5" dirty="0">
                <a:latin typeface="Comic Sans MS"/>
                <a:cs typeface="Comic Sans MS"/>
              </a:rPr>
              <a:t>abdominal</a:t>
            </a:r>
            <a:r>
              <a:rPr lang="en-US" spc="10" dirty="0">
                <a:latin typeface="Comic Sans MS"/>
                <a:cs typeface="Comic Sans MS"/>
              </a:rPr>
              <a:t> </a:t>
            </a:r>
            <a:r>
              <a:rPr lang="en-US" spc="-10" dirty="0">
                <a:latin typeface="Comic Sans MS"/>
                <a:cs typeface="Comic Sans MS"/>
              </a:rPr>
              <a:t>pain</a:t>
            </a:r>
            <a:endParaRPr lang="en-US" dirty="0">
              <a:latin typeface="Comic Sans MS"/>
              <a:cs typeface="Comic Sans MS"/>
            </a:endParaRPr>
          </a:p>
          <a:p>
            <a:pPr marL="386085" indent="-373385">
              <a:lnSpc>
                <a:spcPct val="120000"/>
              </a:lnSpc>
              <a:buClr>
                <a:srgbClr val="CC0000"/>
              </a:buClr>
              <a:buSzPct val="124285"/>
              <a:buFont typeface="Bookman Old Style"/>
              <a:buChar char=""/>
              <a:tabLst>
                <a:tab pos="386085" algn="l"/>
              </a:tabLst>
            </a:pPr>
            <a:r>
              <a:rPr lang="en-US" spc="-5" dirty="0">
                <a:latin typeface="Comic Sans MS"/>
                <a:cs typeface="Comic Sans MS"/>
              </a:rPr>
              <a:t>Convulsions or fits during</a:t>
            </a:r>
            <a:r>
              <a:rPr lang="en-US" spc="40" dirty="0">
                <a:latin typeface="Comic Sans MS"/>
                <a:cs typeface="Comic Sans MS"/>
              </a:rPr>
              <a:t> </a:t>
            </a:r>
            <a:r>
              <a:rPr lang="en-US" spc="-5" dirty="0" err="1">
                <a:latin typeface="Comic Sans MS"/>
                <a:cs typeface="Comic Sans MS"/>
              </a:rPr>
              <a:t>labour</a:t>
            </a:r>
            <a:endParaRPr lang="en-US" dirty="0">
              <a:latin typeface="Comic Sans MS"/>
              <a:cs typeface="Comic Sans MS"/>
            </a:endParaRPr>
          </a:p>
          <a:p>
            <a:pPr marL="386085" indent="-373385">
              <a:lnSpc>
                <a:spcPct val="120000"/>
              </a:lnSpc>
              <a:buClr>
                <a:srgbClr val="CC0000"/>
              </a:buClr>
              <a:buSzPct val="124285"/>
              <a:buFont typeface="Bookman Old Style"/>
              <a:buChar char=""/>
              <a:tabLst>
                <a:tab pos="386085" algn="l"/>
              </a:tabLst>
            </a:pPr>
            <a:r>
              <a:rPr lang="en-US" spc="-10" dirty="0">
                <a:latin typeface="Comic Sans MS"/>
                <a:cs typeface="Comic Sans MS"/>
              </a:rPr>
              <a:t>High fever with </a:t>
            </a:r>
            <a:r>
              <a:rPr lang="en-US" spc="-5" dirty="0">
                <a:latin typeface="Comic Sans MS"/>
                <a:cs typeface="Comic Sans MS"/>
              </a:rPr>
              <a:t>or </a:t>
            </a:r>
            <a:r>
              <a:rPr lang="en-US" spc="-10" dirty="0">
                <a:latin typeface="Comic Sans MS"/>
                <a:cs typeface="Comic Sans MS"/>
              </a:rPr>
              <a:t>without</a:t>
            </a:r>
            <a:r>
              <a:rPr lang="en-US" spc="70" dirty="0">
                <a:latin typeface="Comic Sans MS"/>
                <a:cs typeface="Comic Sans MS"/>
              </a:rPr>
              <a:t> </a:t>
            </a:r>
            <a:r>
              <a:rPr lang="en-US" spc="-5" dirty="0">
                <a:latin typeface="Comic Sans MS"/>
                <a:cs typeface="Comic Sans MS"/>
              </a:rPr>
              <a:t>chills</a:t>
            </a:r>
            <a:endParaRPr lang="en-US" dirty="0">
              <a:latin typeface="Comic Sans MS"/>
              <a:cs typeface="Comic Sans MS"/>
            </a:endParaRPr>
          </a:p>
          <a:p>
            <a:pPr marL="386085" indent="-373385">
              <a:lnSpc>
                <a:spcPct val="120000"/>
              </a:lnSpc>
              <a:buClr>
                <a:srgbClr val="CC0000"/>
              </a:buClr>
              <a:buSzPct val="124285"/>
              <a:buFont typeface="Bookman Old Style"/>
              <a:buChar char=""/>
              <a:tabLst>
                <a:tab pos="386085" algn="l"/>
              </a:tabLst>
            </a:pPr>
            <a:r>
              <a:rPr lang="en-US" spc="-5" dirty="0">
                <a:latin typeface="Comic Sans MS"/>
                <a:cs typeface="Comic Sans MS"/>
              </a:rPr>
              <a:t>Foul vaginal</a:t>
            </a:r>
            <a:r>
              <a:rPr lang="en-US" spc="20" dirty="0">
                <a:latin typeface="Comic Sans MS"/>
                <a:cs typeface="Comic Sans MS"/>
              </a:rPr>
              <a:t> </a:t>
            </a:r>
            <a:r>
              <a:rPr lang="en-US" spc="-5" dirty="0">
                <a:latin typeface="Comic Sans MS"/>
                <a:cs typeface="Comic Sans MS"/>
              </a:rPr>
              <a:t>discharge</a:t>
            </a:r>
            <a:endParaRPr lang="en-US" dirty="0">
              <a:latin typeface="Comic Sans MS"/>
              <a:cs typeface="Comic Sans MS"/>
            </a:endParaRPr>
          </a:p>
          <a:p>
            <a:pPr marL="386085" indent="-373385">
              <a:lnSpc>
                <a:spcPct val="120000"/>
              </a:lnSpc>
              <a:buClr>
                <a:srgbClr val="CC0000"/>
              </a:buClr>
              <a:buSzPct val="124285"/>
              <a:buFont typeface="Bookman Old Style"/>
              <a:buChar char=""/>
              <a:tabLst>
                <a:tab pos="386085" algn="l"/>
              </a:tabLst>
            </a:pPr>
            <a:r>
              <a:rPr lang="en-US" spc="-5" dirty="0" err="1">
                <a:latin typeface="Comic Sans MS"/>
                <a:cs typeface="Comic Sans MS"/>
              </a:rPr>
              <a:t>Labour</a:t>
            </a:r>
            <a:r>
              <a:rPr lang="en-US" spc="-5" dirty="0">
                <a:latin typeface="Comic Sans MS"/>
                <a:cs typeface="Comic Sans MS"/>
              </a:rPr>
              <a:t> pains for more than 12</a:t>
            </a:r>
            <a:r>
              <a:rPr lang="en-US" spc="35" dirty="0">
                <a:latin typeface="Comic Sans MS"/>
                <a:cs typeface="Comic Sans MS"/>
              </a:rPr>
              <a:t> </a:t>
            </a:r>
            <a:r>
              <a:rPr lang="en-US" spc="-5" dirty="0">
                <a:latin typeface="Comic Sans MS"/>
                <a:cs typeface="Comic Sans MS"/>
              </a:rPr>
              <a:t>hours</a:t>
            </a:r>
            <a:endParaRPr lang="en-US" dirty="0">
              <a:latin typeface="Comic Sans MS"/>
              <a:cs typeface="Comic Sans MS"/>
            </a:endParaRPr>
          </a:p>
          <a:p>
            <a:pPr marL="386085" marR="210188" indent="-373385">
              <a:lnSpc>
                <a:spcPct val="120000"/>
              </a:lnSpc>
              <a:spcBef>
                <a:spcPts val="695"/>
              </a:spcBef>
              <a:buClr>
                <a:srgbClr val="CC0000"/>
              </a:buClr>
              <a:buSzPct val="124285"/>
              <a:buFont typeface="Bookman Old Style"/>
              <a:buChar char=""/>
              <a:tabLst>
                <a:tab pos="386085" algn="l"/>
              </a:tabLst>
            </a:pPr>
            <a:r>
              <a:rPr lang="en-US" spc="-5" dirty="0">
                <a:latin typeface="Comic Sans MS"/>
                <a:cs typeface="Comic Sans MS"/>
              </a:rPr>
              <a:t>Ruptured membranes </a:t>
            </a:r>
            <a:r>
              <a:rPr lang="en-US" spc="-10" dirty="0">
                <a:latin typeface="Comic Sans MS"/>
                <a:cs typeface="Comic Sans MS"/>
              </a:rPr>
              <a:t>without </a:t>
            </a:r>
            <a:r>
              <a:rPr lang="en-US" spc="-114" dirty="0" err="1">
                <a:latin typeface="Comic Sans MS"/>
                <a:cs typeface="Comic Sans MS"/>
              </a:rPr>
              <a:t>labour</a:t>
            </a:r>
            <a:r>
              <a:rPr lang="en-US" spc="-114" dirty="0">
                <a:latin typeface="Comic Sans MS"/>
                <a:cs typeface="Comic Sans MS"/>
              </a:rPr>
              <a:t>  </a:t>
            </a:r>
            <a:r>
              <a:rPr lang="en-US" spc="-5" dirty="0">
                <a:latin typeface="Comic Sans MS"/>
                <a:cs typeface="Comic Sans MS"/>
              </a:rPr>
              <a:t>for more than 12</a:t>
            </a:r>
            <a:r>
              <a:rPr lang="en-US" spc="45" dirty="0">
                <a:latin typeface="Comic Sans MS"/>
                <a:cs typeface="Comic Sans MS"/>
              </a:rPr>
              <a:t> </a:t>
            </a:r>
            <a:r>
              <a:rPr lang="en-US" spc="-5" dirty="0">
                <a:latin typeface="Comic Sans MS"/>
                <a:cs typeface="Comic Sans MS"/>
              </a:rPr>
              <a:t>hours</a:t>
            </a:r>
            <a:endParaRPr lang="en-US" dirty="0">
              <a:latin typeface="Comic Sans MS"/>
              <a:cs typeface="Comic Sans MS"/>
            </a:endParaRPr>
          </a:p>
          <a:p>
            <a:pPr marL="386085" indent="-373385">
              <a:lnSpc>
                <a:spcPct val="120000"/>
              </a:lnSpc>
              <a:buClr>
                <a:srgbClr val="CC0000"/>
              </a:buClr>
              <a:buSzPct val="124285"/>
              <a:buFont typeface="Bookman Old Style"/>
              <a:buChar char=""/>
              <a:tabLst>
                <a:tab pos="386085" algn="l"/>
              </a:tabLst>
            </a:pPr>
            <a:r>
              <a:rPr lang="en-US" spc="-10" dirty="0">
                <a:latin typeface="Comic Sans MS"/>
                <a:cs typeface="Comic Sans MS"/>
              </a:rPr>
              <a:t>Excessive bleeding during</a:t>
            </a:r>
            <a:r>
              <a:rPr lang="en-US" spc="515" dirty="0">
                <a:latin typeface="Comic Sans MS"/>
                <a:cs typeface="Comic Sans MS"/>
              </a:rPr>
              <a:t> </a:t>
            </a:r>
            <a:r>
              <a:rPr lang="en-US" spc="-10" dirty="0">
                <a:latin typeface="Comic Sans MS"/>
                <a:cs typeface="Comic Sans MS"/>
              </a:rPr>
              <a:t>delivery</a:t>
            </a:r>
            <a:endParaRPr lang="en-US" dirty="0">
              <a:latin typeface="Comic Sans MS"/>
              <a:cs typeface="Comic Sans MS"/>
            </a:endParaRPr>
          </a:p>
          <a:p>
            <a:pPr marL="386085" indent="-373385">
              <a:lnSpc>
                <a:spcPct val="120000"/>
              </a:lnSpc>
              <a:buClr>
                <a:srgbClr val="CC0000"/>
              </a:buClr>
              <a:buSzPct val="124285"/>
              <a:buFont typeface="Bookman Old Style"/>
              <a:buChar char=""/>
              <a:tabLst>
                <a:tab pos="386085" algn="l"/>
              </a:tabLst>
            </a:pPr>
            <a:r>
              <a:rPr lang="en-US" spc="-5" dirty="0">
                <a:latin typeface="Comic Sans MS"/>
                <a:cs typeface="Comic Sans MS"/>
              </a:rPr>
              <a:t>Cord, arm or leg</a:t>
            </a:r>
            <a:r>
              <a:rPr lang="en-US" spc="70" dirty="0">
                <a:latin typeface="Comic Sans MS"/>
                <a:cs typeface="Comic Sans MS"/>
              </a:rPr>
              <a:t> </a:t>
            </a:r>
            <a:r>
              <a:rPr lang="en-US" spc="-5" dirty="0">
                <a:latin typeface="Comic Sans MS"/>
                <a:cs typeface="Comic Sans MS"/>
              </a:rPr>
              <a:t>prolapse</a:t>
            </a:r>
            <a:endParaRPr lang="en-US" dirty="0">
              <a:latin typeface="Comic Sans MS"/>
              <a:cs typeface="Comic Sans MS"/>
            </a:endParaRPr>
          </a:p>
          <a:p>
            <a:pPr>
              <a:lnSpc>
                <a:spcPct val="12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9358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99400"/>
          </a:xfrm>
        </p:spPr>
        <p:txBody>
          <a:bodyPr/>
          <a:lstStyle/>
          <a:p>
            <a:r>
              <a:rPr lang="en-US" spc="-5" dirty="0" smtClean="0">
                <a:latin typeface="Comic Sans MS" panose="030F0702030302020204" pitchFamily="66" charset="0"/>
              </a:rPr>
              <a:t>Danger signs </a:t>
            </a:r>
            <a:r>
              <a:rPr lang="en-US" i="1" spc="-110" dirty="0">
                <a:latin typeface="Comic Sans MS" panose="030F0702030302020204" pitchFamily="66" charset="0"/>
              </a:rPr>
              <a:t>after</a:t>
            </a:r>
            <a:r>
              <a:rPr lang="en-US" i="1" spc="-155" dirty="0">
                <a:latin typeface="Comic Sans MS" panose="030F0702030302020204" pitchFamily="66" charset="0"/>
              </a:rPr>
              <a:t> </a:t>
            </a:r>
            <a:r>
              <a:rPr lang="en-US" i="1" spc="-100" dirty="0">
                <a:latin typeface="Comic Sans MS" panose="030F0702030302020204" pitchFamily="66" charset="0"/>
              </a:rPr>
              <a:t>delivery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881" y="1064525"/>
            <a:ext cx="11472080" cy="5486399"/>
          </a:xfrm>
        </p:spPr>
        <p:txBody>
          <a:bodyPr>
            <a:normAutofit/>
          </a:bodyPr>
          <a:lstStyle/>
          <a:p>
            <a:pPr marL="386085" marR="5080" indent="-373385">
              <a:lnSpc>
                <a:spcPts val="3600"/>
              </a:lnSpc>
              <a:spcBef>
                <a:spcPts val="970"/>
              </a:spcBef>
              <a:buClr>
                <a:srgbClr val="CC0000"/>
              </a:buClr>
              <a:buSzPct val="125000"/>
              <a:buFont typeface="Bookman Old Style"/>
              <a:buChar char=""/>
              <a:tabLst>
                <a:tab pos="386085" algn="l"/>
              </a:tabLst>
            </a:pPr>
            <a:r>
              <a:rPr lang="en-US" spc="-5" dirty="0">
                <a:latin typeface="Comic Sans MS"/>
                <a:cs typeface="Comic Sans MS"/>
              </a:rPr>
              <a:t>Placenta not delivered within 30 </a:t>
            </a:r>
            <a:r>
              <a:rPr lang="en-US" spc="-90" dirty="0">
                <a:latin typeface="Comic Sans MS"/>
                <a:cs typeface="Comic Sans MS"/>
              </a:rPr>
              <a:t>minutes  </a:t>
            </a:r>
            <a:r>
              <a:rPr lang="en-US" spc="-5" dirty="0">
                <a:latin typeface="Comic Sans MS"/>
                <a:cs typeface="Comic Sans MS"/>
              </a:rPr>
              <a:t>of baby’s</a:t>
            </a:r>
            <a:r>
              <a:rPr lang="en-US" spc="-20" dirty="0">
                <a:latin typeface="Comic Sans MS"/>
                <a:cs typeface="Comic Sans MS"/>
              </a:rPr>
              <a:t> </a:t>
            </a:r>
            <a:r>
              <a:rPr lang="en-US" spc="-10" dirty="0">
                <a:latin typeface="Comic Sans MS"/>
                <a:cs typeface="Comic Sans MS"/>
              </a:rPr>
              <a:t>birth</a:t>
            </a:r>
            <a:endParaRPr lang="en-US" dirty="0">
              <a:latin typeface="Comic Sans MS"/>
              <a:cs typeface="Comic Sans MS"/>
            </a:endParaRPr>
          </a:p>
          <a:p>
            <a:pPr marL="386085" indent="-373385">
              <a:lnSpc>
                <a:spcPts val="4260"/>
              </a:lnSpc>
              <a:buClr>
                <a:srgbClr val="CC0000"/>
              </a:buClr>
              <a:buSzPct val="125000"/>
              <a:buFont typeface="Bookman Old Style"/>
              <a:buChar char=""/>
              <a:tabLst>
                <a:tab pos="386085" algn="l"/>
              </a:tabLst>
            </a:pPr>
            <a:r>
              <a:rPr lang="en-US" spc="-5" dirty="0">
                <a:latin typeface="Comic Sans MS"/>
                <a:cs typeface="Comic Sans MS"/>
              </a:rPr>
              <a:t>Excessive bleeding after</a:t>
            </a:r>
            <a:r>
              <a:rPr lang="en-US" spc="-35" dirty="0">
                <a:latin typeface="Comic Sans MS"/>
                <a:cs typeface="Comic Sans MS"/>
              </a:rPr>
              <a:t> </a:t>
            </a:r>
            <a:r>
              <a:rPr lang="en-US" spc="-10" dirty="0">
                <a:latin typeface="Comic Sans MS"/>
                <a:cs typeface="Comic Sans MS"/>
              </a:rPr>
              <a:t>delivery</a:t>
            </a:r>
            <a:endParaRPr lang="en-US" dirty="0">
              <a:latin typeface="Comic Sans MS"/>
              <a:cs typeface="Comic Sans MS"/>
            </a:endParaRPr>
          </a:p>
          <a:p>
            <a:pPr marL="386085" indent="-373385">
              <a:lnSpc>
                <a:spcPts val="4320"/>
              </a:lnSpc>
              <a:buClr>
                <a:srgbClr val="CC0000"/>
              </a:buClr>
              <a:buSzPct val="125000"/>
              <a:buFont typeface="Bookman Old Style"/>
              <a:buChar char=""/>
              <a:tabLst>
                <a:tab pos="386085" algn="l"/>
              </a:tabLst>
            </a:pPr>
            <a:r>
              <a:rPr lang="en-US" spc="-5" dirty="0">
                <a:latin typeface="Comic Sans MS"/>
                <a:cs typeface="Comic Sans MS"/>
              </a:rPr>
              <a:t>Severe abdominal</a:t>
            </a:r>
            <a:r>
              <a:rPr lang="en-US" spc="-20" dirty="0">
                <a:latin typeface="Comic Sans MS"/>
                <a:cs typeface="Comic Sans MS"/>
              </a:rPr>
              <a:t> </a:t>
            </a:r>
            <a:r>
              <a:rPr lang="en-US" spc="-10" dirty="0">
                <a:latin typeface="Comic Sans MS"/>
                <a:cs typeface="Comic Sans MS"/>
              </a:rPr>
              <a:t>pain</a:t>
            </a:r>
            <a:endParaRPr lang="en-US" dirty="0">
              <a:latin typeface="Comic Sans MS"/>
              <a:cs typeface="Comic Sans MS"/>
            </a:endParaRPr>
          </a:p>
          <a:p>
            <a:pPr marL="386085" indent="-373385">
              <a:lnSpc>
                <a:spcPts val="4320"/>
              </a:lnSpc>
              <a:buClr>
                <a:srgbClr val="CC0000"/>
              </a:buClr>
              <a:buSzPct val="125000"/>
              <a:buFont typeface="Bookman Old Style"/>
              <a:buChar char=""/>
              <a:tabLst>
                <a:tab pos="386085" algn="l"/>
              </a:tabLst>
            </a:pPr>
            <a:r>
              <a:rPr lang="en-US" spc="-5" dirty="0">
                <a:latin typeface="Comic Sans MS"/>
                <a:cs typeface="Comic Sans MS"/>
              </a:rPr>
              <a:t>Convulsions or</a:t>
            </a:r>
            <a:r>
              <a:rPr lang="en-US" spc="15" dirty="0">
                <a:latin typeface="Comic Sans MS"/>
                <a:cs typeface="Comic Sans MS"/>
              </a:rPr>
              <a:t> </a:t>
            </a:r>
            <a:r>
              <a:rPr lang="en-US" spc="-10" dirty="0">
                <a:latin typeface="Comic Sans MS"/>
                <a:cs typeface="Comic Sans MS"/>
              </a:rPr>
              <a:t>fits</a:t>
            </a:r>
            <a:endParaRPr lang="en-US" dirty="0">
              <a:latin typeface="Comic Sans MS"/>
              <a:cs typeface="Comic Sans MS"/>
            </a:endParaRPr>
          </a:p>
          <a:p>
            <a:pPr marL="386085" indent="-373385">
              <a:lnSpc>
                <a:spcPts val="4320"/>
              </a:lnSpc>
              <a:buClr>
                <a:srgbClr val="CC0000"/>
              </a:buClr>
              <a:buSzPct val="125000"/>
              <a:buFont typeface="Bookman Old Style"/>
              <a:buChar char=""/>
              <a:tabLst>
                <a:tab pos="386085" algn="l"/>
              </a:tabLst>
            </a:pPr>
            <a:r>
              <a:rPr lang="en-US" spc="-5" dirty="0">
                <a:latin typeface="Comic Sans MS"/>
                <a:cs typeface="Comic Sans MS"/>
              </a:rPr>
              <a:t>High fever with or without</a:t>
            </a:r>
            <a:r>
              <a:rPr lang="en-US" spc="-15" dirty="0">
                <a:latin typeface="Comic Sans MS"/>
                <a:cs typeface="Comic Sans MS"/>
              </a:rPr>
              <a:t> </a:t>
            </a:r>
            <a:r>
              <a:rPr lang="en-US" spc="-5" dirty="0">
                <a:latin typeface="Comic Sans MS"/>
                <a:cs typeface="Comic Sans MS"/>
              </a:rPr>
              <a:t>chills</a:t>
            </a:r>
            <a:endParaRPr lang="en-US" dirty="0">
              <a:latin typeface="Comic Sans MS"/>
              <a:cs typeface="Comic Sans MS"/>
            </a:endParaRPr>
          </a:p>
          <a:p>
            <a:pPr marL="386085" indent="-373385">
              <a:lnSpc>
                <a:spcPts val="4320"/>
              </a:lnSpc>
              <a:buClr>
                <a:srgbClr val="CC0000"/>
              </a:buClr>
              <a:buSzPct val="125000"/>
              <a:buFont typeface="Bookman Old Style"/>
              <a:buChar char=""/>
              <a:tabLst>
                <a:tab pos="386085" algn="l"/>
              </a:tabLst>
            </a:pPr>
            <a:r>
              <a:rPr lang="en-US" dirty="0">
                <a:latin typeface="Comic Sans MS"/>
                <a:cs typeface="Comic Sans MS"/>
              </a:rPr>
              <a:t>Foul </a:t>
            </a:r>
            <a:r>
              <a:rPr lang="en-US" spc="-5" dirty="0">
                <a:latin typeface="Comic Sans MS"/>
                <a:cs typeface="Comic Sans MS"/>
              </a:rPr>
              <a:t>vaginal discharge due to</a:t>
            </a:r>
            <a:r>
              <a:rPr lang="en-US" spc="45" dirty="0">
                <a:latin typeface="Comic Sans MS"/>
                <a:cs typeface="Comic Sans MS"/>
              </a:rPr>
              <a:t> </a:t>
            </a:r>
            <a:r>
              <a:rPr lang="en-US" spc="-5" dirty="0">
                <a:latin typeface="Comic Sans MS"/>
                <a:cs typeface="Comic Sans MS"/>
              </a:rPr>
              <a:t>infections</a:t>
            </a:r>
            <a:endParaRPr lang="en-US" dirty="0">
              <a:latin typeface="Comic Sans MS"/>
              <a:cs typeface="Comic Sans MS"/>
            </a:endParaRPr>
          </a:p>
          <a:p>
            <a:pPr marL="386085" indent="-373385">
              <a:lnSpc>
                <a:spcPts val="4410"/>
              </a:lnSpc>
              <a:buClr>
                <a:srgbClr val="CC0000"/>
              </a:buClr>
              <a:buSzPct val="125000"/>
              <a:buFont typeface="Bookman Old Style"/>
              <a:buChar char=""/>
              <a:tabLst>
                <a:tab pos="386085" algn="l"/>
              </a:tabLst>
            </a:pPr>
            <a:r>
              <a:rPr lang="en-US" spc="-5" dirty="0">
                <a:latin typeface="Comic Sans MS"/>
                <a:cs typeface="Comic Sans MS"/>
              </a:rPr>
              <a:t>Mood swings</a:t>
            </a:r>
            <a:r>
              <a:rPr lang="en-US" dirty="0">
                <a:latin typeface="Comic Sans MS"/>
                <a:cs typeface="Comic Sans MS"/>
              </a:rPr>
              <a:t> </a:t>
            </a:r>
            <a:r>
              <a:rPr lang="en-US" spc="-10" dirty="0">
                <a:latin typeface="Comic Sans MS"/>
                <a:cs typeface="Comic Sans MS"/>
              </a:rPr>
              <a:t>(depression)</a:t>
            </a:r>
            <a:endParaRPr lang="en-US" dirty="0">
              <a:latin typeface="Comic Sans MS"/>
              <a:cs typeface="Comic Sans MS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5414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7548" y="0"/>
            <a:ext cx="11709778" cy="1067890"/>
          </a:xfrm>
        </p:spPr>
        <p:txBody>
          <a:bodyPr>
            <a:noAutofit/>
          </a:bodyPr>
          <a:lstStyle/>
          <a:p>
            <a:pPr marL="441331">
              <a:spcBef>
                <a:spcPts val="100"/>
              </a:spcBef>
            </a:pPr>
            <a:r>
              <a:rPr lang="en-US" sz="2800" b="1" spc="-5" dirty="0" smtClean="0">
                <a:latin typeface="Comic Sans MS" panose="030F0702030302020204" pitchFamily="66" charset="0"/>
              </a:rPr>
              <a:t>four: Health</a:t>
            </a:r>
            <a:r>
              <a:rPr lang="en-US" sz="2800" b="1" spc="-45" dirty="0" smtClean="0">
                <a:latin typeface="Comic Sans MS" panose="030F0702030302020204" pitchFamily="66" charset="0"/>
              </a:rPr>
              <a:t> </a:t>
            </a:r>
            <a:r>
              <a:rPr lang="en-US" sz="2800" b="1" spc="-10" dirty="0" smtClean="0">
                <a:latin typeface="Comic Sans MS" panose="030F0702030302020204" pitchFamily="66" charset="0"/>
              </a:rPr>
              <a:t>promotion </a:t>
            </a:r>
            <a:r>
              <a:rPr lang="en-US" sz="2800" b="1" spc="-5" dirty="0">
                <a:latin typeface="Comic Sans MS" panose="030F0702030302020204" pitchFamily="66" charset="0"/>
                <a:cs typeface="Comic Sans MS"/>
              </a:rPr>
              <a:t>using health messages and</a:t>
            </a:r>
            <a:r>
              <a:rPr lang="en-US" sz="2800" b="1" spc="-90" dirty="0">
                <a:latin typeface="Comic Sans MS" panose="030F0702030302020204" pitchFamily="66" charset="0"/>
                <a:cs typeface="Comic Sans MS"/>
              </a:rPr>
              <a:t> </a:t>
            </a:r>
            <a:r>
              <a:rPr lang="en-US" sz="2800" b="1" spc="-5" dirty="0" smtClean="0">
                <a:latin typeface="Comic Sans MS" panose="030F0702030302020204" pitchFamily="66" charset="0"/>
                <a:cs typeface="Comic Sans MS"/>
              </a:rPr>
              <a:t>counseling</a:t>
            </a:r>
            <a:endParaRPr lang="en-US" sz="2800" b="1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2222" y="761100"/>
            <a:ext cx="11709778" cy="5298505"/>
          </a:xfrm>
        </p:spPr>
        <p:txBody>
          <a:bodyPr>
            <a:noAutofit/>
          </a:bodyPr>
          <a:lstStyle/>
          <a:p>
            <a:pPr marL="12700" indent="0">
              <a:lnSpc>
                <a:spcPct val="100000"/>
              </a:lnSpc>
              <a:spcBef>
                <a:spcPts val="100"/>
              </a:spcBef>
              <a:buClr>
                <a:srgbClr val="CC0000"/>
              </a:buClr>
              <a:buSzPct val="125000"/>
              <a:buNone/>
              <a:tabLst>
                <a:tab pos="386085" algn="l"/>
              </a:tabLst>
            </a:pPr>
            <a:r>
              <a:rPr lang="en-US" spc="-5" dirty="0">
                <a:latin typeface="Comic Sans MS"/>
                <a:cs typeface="Comic Sans MS"/>
              </a:rPr>
              <a:t>Encourage dialogue on the</a:t>
            </a:r>
            <a:r>
              <a:rPr lang="en-US" spc="45" dirty="0">
                <a:latin typeface="Comic Sans MS"/>
                <a:cs typeface="Comic Sans MS"/>
              </a:rPr>
              <a:t> </a:t>
            </a:r>
            <a:r>
              <a:rPr lang="en-US" spc="-5" dirty="0">
                <a:latin typeface="Comic Sans MS"/>
                <a:cs typeface="Comic Sans MS"/>
              </a:rPr>
              <a:t>following:</a:t>
            </a:r>
            <a:endParaRPr lang="en-US" spc="-10" dirty="0" smtClean="0">
              <a:latin typeface="Comic Sans MS"/>
              <a:cs typeface="Comic Sans MS"/>
            </a:endParaRPr>
          </a:p>
          <a:p>
            <a:pPr marL="386085" indent="-373385">
              <a:lnSpc>
                <a:spcPct val="100000"/>
              </a:lnSpc>
              <a:spcBef>
                <a:spcPts val="100"/>
              </a:spcBef>
              <a:buClr>
                <a:srgbClr val="CC0000"/>
              </a:buClr>
              <a:buSzPct val="125000"/>
              <a:buFont typeface="Bookman Old Style"/>
              <a:buChar char=""/>
              <a:tabLst>
                <a:tab pos="386085" algn="l"/>
              </a:tabLst>
            </a:pPr>
            <a:r>
              <a:rPr lang="en-US" spc="-10" dirty="0" smtClean="0">
                <a:latin typeface="Comic Sans MS"/>
                <a:cs typeface="Comic Sans MS"/>
              </a:rPr>
              <a:t>Nutrition</a:t>
            </a:r>
            <a:endParaRPr lang="en-US" dirty="0">
              <a:latin typeface="Comic Sans MS"/>
              <a:cs typeface="Comic Sans MS"/>
            </a:endParaRPr>
          </a:p>
          <a:p>
            <a:pPr marL="386085" indent="-373385">
              <a:lnSpc>
                <a:spcPct val="100000"/>
              </a:lnSpc>
              <a:buClr>
                <a:srgbClr val="CC0000"/>
              </a:buClr>
              <a:buSzPct val="125000"/>
              <a:buFont typeface="Bookman Old Style"/>
              <a:buChar char=""/>
              <a:tabLst>
                <a:tab pos="386085" algn="l"/>
              </a:tabLst>
            </a:pPr>
            <a:r>
              <a:rPr lang="en-US" spc="-5" dirty="0">
                <a:latin typeface="Comic Sans MS"/>
                <a:cs typeface="Comic Sans MS"/>
              </a:rPr>
              <a:t>Rest and</a:t>
            </a:r>
            <a:r>
              <a:rPr lang="en-US" spc="-15" dirty="0">
                <a:latin typeface="Comic Sans MS"/>
                <a:cs typeface="Comic Sans MS"/>
              </a:rPr>
              <a:t> </a:t>
            </a:r>
            <a:r>
              <a:rPr lang="en-US" spc="-75" dirty="0">
                <a:latin typeface="Comic Sans MS"/>
                <a:cs typeface="Comic Sans MS"/>
              </a:rPr>
              <a:t>hygiene</a:t>
            </a:r>
            <a:endParaRPr lang="en-US" dirty="0">
              <a:latin typeface="Comic Sans MS"/>
              <a:cs typeface="Comic Sans MS"/>
            </a:endParaRPr>
          </a:p>
          <a:p>
            <a:pPr marL="386085" indent="-373385">
              <a:lnSpc>
                <a:spcPct val="100000"/>
              </a:lnSpc>
              <a:buClr>
                <a:srgbClr val="CC0000"/>
              </a:buClr>
              <a:buSzPct val="125000"/>
              <a:buFont typeface="Bookman Old Style"/>
              <a:buChar char=""/>
              <a:tabLst>
                <a:tab pos="386085" algn="l"/>
              </a:tabLst>
            </a:pPr>
            <a:r>
              <a:rPr lang="en-US" spc="-5" dirty="0">
                <a:latin typeface="Comic Sans MS"/>
                <a:cs typeface="Comic Sans MS"/>
              </a:rPr>
              <a:t>Safer</a:t>
            </a:r>
            <a:r>
              <a:rPr lang="en-US" spc="-100" dirty="0">
                <a:latin typeface="Comic Sans MS"/>
                <a:cs typeface="Comic Sans MS"/>
              </a:rPr>
              <a:t> </a:t>
            </a:r>
            <a:r>
              <a:rPr lang="en-US" spc="-10" dirty="0">
                <a:latin typeface="Comic Sans MS"/>
                <a:cs typeface="Comic Sans MS"/>
              </a:rPr>
              <a:t>sex</a:t>
            </a:r>
            <a:endParaRPr lang="en-US" dirty="0">
              <a:latin typeface="Comic Sans MS"/>
              <a:cs typeface="Comic Sans MS"/>
            </a:endParaRPr>
          </a:p>
          <a:p>
            <a:pPr marL="386085" marR="5080" indent="-373385">
              <a:lnSpc>
                <a:spcPct val="100000"/>
              </a:lnSpc>
              <a:spcBef>
                <a:spcPts val="780"/>
              </a:spcBef>
              <a:buClr>
                <a:srgbClr val="CC0000"/>
              </a:buClr>
              <a:buSzPct val="125000"/>
              <a:buFont typeface="Bookman Old Style"/>
              <a:buChar char=""/>
              <a:tabLst>
                <a:tab pos="386085" algn="l"/>
              </a:tabLst>
            </a:pPr>
            <a:r>
              <a:rPr lang="en-US" spc="-5" dirty="0">
                <a:latin typeface="Comic Sans MS"/>
                <a:cs typeface="Comic Sans MS"/>
              </a:rPr>
              <a:t>Care for </a:t>
            </a:r>
            <a:r>
              <a:rPr lang="en-US" spc="-105" dirty="0">
                <a:latin typeface="Comic Sans MS"/>
                <a:cs typeface="Comic Sans MS"/>
              </a:rPr>
              <a:t>common  </a:t>
            </a:r>
            <a:r>
              <a:rPr lang="en-US" spc="-10" dirty="0">
                <a:latin typeface="Comic Sans MS"/>
                <a:cs typeface="Comic Sans MS"/>
              </a:rPr>
              <a:t>discomforts</a:t>
            </a:r>
            <a:endParaRPr lang="en-US" dirty="0">
              <a:latin typeface="Comic Sans MS"/>
              <a:cs typeface="Comic Sans MS"/>
            </a:endParaRPr>
          </a:p>
          <a:p>
            <a:pPr marL="386085" indent="-373385">
              <a:lnSpc>
                <a:spcPct val="100000"/>
              </a:lnSpc>
              <a:buClr>
                <a:srgbClr val="CC0000"/>
              </a:buClr>
              <a:buSzPct val="125000"/>
              <a:buFont typeface="Bookman Old Style"/>
              <a:buChar char=""/>
              <a:tabLst>
                <a:tab pos="386085" algn="l"/>
              </a:tabLst>
            </a:pPr>
            <a:r>
              <a:rPr lang="en-US" spc="-5" dirty="0">
                <a:latin typeface="Comic Sans MS"/>
                <a:cs typeface="Comic Sans MS"/>
              </a:rPr>
              <a:t>Use of IPT</a:t>
            </a:r>
            <a:r>
              <a:rPr lang="en-US" spc="-35" dirty="0">
                <a:latin typeface="Comic Sans MS"/>
                <a:cs typeface="Comic Sans MS"/>
              </a:rPr>
              <a:t> </a:t>
            </a:r>
            <a:r>
              <a:rPr lang="en-US" spc="-5" dirty="0" smtClean="0">
                <a:latin typeface="Comic Sans MS"/>
                <a:cs typeface="Comic Sans MS"/>
              </a:rPr>
              <a:t>and </a:t>
            </a:r>
            <a:r>
              <a:rPr lang="en-US" spc="-10" dirty="0" smtClean="0">
                <a:latin typeface="Comic Sans MS"/>
                <a:cs typeface="Comic Sans MS"/>
              </a:rPr>
              <a:t>ITNs/LLINs</a:t>
            </a:r>
          </a:p>
          <a:p>
            <a:pPr marL="386085" indent="-373385">
              <a:lnSpc>
                <a:spcPct val="100000"/>
              </a:lnSpc>
              <a:spcBef>
                <a:spcPts val="100"/>
              </a:spcBef>
              <a:buClr>
                <a:srgbClr val="CC0000"/>
              </a:buClr>
              <a:buSzPct val="125000"/>
              <a:buFont typeface="Bookman Old Style"/>
              <a:buChar char=""/>
              <a:tabLst>
                <a:tab pos="386085" algn="l"/>
              </a:tabLst>
            </a:pPr>
            <a:r>
              <a:rPr lang="en-US" spc="-5" dirty="0">
                <a:latin typeface="Comic Sans MS"/>
                <a:cs typeface="Comic Sans MS"/>
              </a:rPr>
              <a:t>Drug</a:t>
            </a:r>
            <a:r>
              <a:rPr lang="en-US" spc="-20" dirty="0">
                <a:latin typeface="Comic Sans MS"/>
                <a:cs typeface="Comic Sans MS"/>
              </a:rPr>
              <a:t> </a:t>
            </a:r>
            <a:r>
              <a:rPr lang="en-US" spc="-5" dirty="0">
                <a:latin typeface="Comic Sans MS"/>
                <a:cs typeface="Comic Sans MS"/>
              </a:rPr>
              <a:t>compliance</a:t>
            </a:r>
            <a:endParaRPr lang="en-US" dirty="0">
              <a:latin typeface="Comic Sans MS"/>
              <a:cs typeface="Comic Sans MS"/>
            </a:endParaRPr>
          </a:p>
          <a:p>
            <a:pPr marL="386085" marR="5080" indent="-373385">
              <a:lnSpc>
                <a:spcPct val="100000"/>
              </a:lnSpc>
              <a:spcBef>
                <a:spcPts val="260"/>
              </a:spcBef>
              <a:buClr>
                <a:srgbClr val="CC0000"/>
              </a:buClr>
              <a:buSzPct val="125000"/>
              <a:buFont typeface="Bookman Old Style"/>
              <a:buChar char=""/>
              <a:tabLst>
                <a:tab pos="386085" algn="l"/>
              </a:tabLst>
            </a:pPr>
            <a:r>
              <a:rPr lang="en-US" dirty="0">
                <a:latin typeface="Comic Sans MS"/>
                <a:cs typeface="Comic Sans MS"/>
              </a:rPr>
              <a:t>Family </a:t>
            </a:r>
            <a:r>
              <a:rPr lang="en-US" spc="-5" dirty="0">
                <a:latin typeface="Comic Sans MS"/>
                <a:cs typeface="Comic Sans MS"/>
              </a:rPr>
              <a:t>planning/ </a:t>
            </a:r>
            <a:r>
              <a:rPr lang="en-US" spc="-100" dirty="0">
                <a:latin typeface="Comic Sans MS"/>
                <a:cs typeface="Comic Sans MS"/>
              </a:rPr>
              <a:t>health  </a:t>
            </a:r>
            <a:r>
              <a:rPr lang="en-US" spc="-5" dirty="0">
                <a:latin typeface="Comic Sans MS"/>
                <a:cs typeface="Comic Sans MS"/>
              </a:rPr>
              <a:t>timing and spacing of  pregnancy</a:t>
            </a:r>
            <a:endParaRPr lang="en-US" dirty="0">
              <a:latin typeface="Comic Sans MS"/>
              <a:cs typeface="Comic Sans MS"/>
            </a:endParaRPr>
          </a:p>
          <a:p>
            <a:pPr marL="385450" marR="720099" indent="-373385">
              <a:lnSpc>
                <a:spcPct val="100000"/>
              </a:lnSpc>
              <a:spcBef>
                <a:spcPts val="220"/>
              </a:spcBef>
              <a:buClr>
                <a:srgbClr val="CC0000"/>
              </a:buClr>
              <a:buSzPct val="125000"/>
              <a:buFont typeface="Bookman Old Style"/>
              <a:buChar char=""/>
              <a:tabLst>
                <a:tab pos="386085" algn="l"/>
              </a:tabLst>
            </a:pPr>
            <a:r>
              <a:rPr lang="en-US" spc="-5" dirty="0">
                <a:latin typeface="Comic Sans MS"/>
                <a:cs typeface="Comic Sans MS"/>
              </a:rPr>
              <a:t>Early and </a:t>
            </a:r>
            <a:r>
              <a:rPr lang="en-US" spc="-70" dirty="0">
                <a:latin typeface="Comic Sans MS"/>
                <a:cs typeface="Comic Sans MS"/>
              </a:rPr>
              <a:t>exclusive  </a:t>
            </a:r>
            <a:r>
              <a:rPr lang="en-US" spc="-10" dirty="0">
                <a:latin typeface="Comic Sans MS"/>
                <a:cs typeface="Comic Sans MS"/>
              </a:rPr>
              <a:t>Breastfeeding</a:t>
            </a:r>
            <a:endParaRPr lang="en-US" dirty="0">
              <a:latin typeface="Comic Sans MS"/>
              <a:cs typeface="Comic Sans MS"/>
            </a:endParaRPr>
          </a:p>
          <a:p>
            <a:pPr marL="386085" indent="-373385">
              <a:lnSpc>
                <a:spcPct val="100000"/>
              </a:lnSpc>
              <a:buClr>
                <a:srgbClr val="CC0000"/>
              </a:buClr>
              <a:buSzPct val="125000"/>
              <a:buFont typeface="Bookman Old Style"/>
              <a:buChar char=""/>
              <a:tabLst>
                <a:tab pos="386085" algn="l"/>
              </a:tabLst>
            </a:pPr>
            <a:r>
              <a:rPr lang="en-US" spc="-5" dirty="0">
                <a:latin typeface="Comic Sans MS"/>
                <a:cs typeface="Comic Sans MS"/>
              </a:rPr>
              <a:t>Newborn</a:t>
            </a:r>
            <a:r>
              <a:rPr lang="en-US" spc="-25" dirty="0">
                <a:latin typeface="Comic Sans MS"/>
                <a:cs typeface="Comic Sans MS"/>
              </a:rPr>
              <a:t> </a:t>
            </a:r>
            <a:r>
              <a:rPr lang="en-US" spc="-10" dirty="0">
                <a:latin typeface="Comic Sans MS"/>
                <a:cs typeface="Comic Sans MS"/>
              </a:rPr>
              <a:t>care</a:t>
            </a:r>
            <a:endParaRPr lang="en-US" dirty="0">
              <a:latin typeface="Comic Sans MS"/>
              <a:cs typeface="Comic Sans MS"/>
            </a:endParaRPr>
          </a:p>
          <a:p>
            <a:pPr marL="386085" indent="-373385">
              <a:lnSpc>
                <a:spcPct val="100000"/>
              </a:lnSpc>
              <a:buClr>
                <a:srgbClr val="CC0000"/>
              </a:buClr>
              <a:buSzPct val="125000"/>
              <a:buFont typeface="Bookman Old Style"/>
              <a:buChar char=""/>
              <a:tabLst>
                <a:tab pos="386085" algn="l"/>
              </a:tabLst>
            </a:pPr>
            <a:endParaRPr lang="en-US" dirty="0">
              <a:latin typeface="Comic Sans MS"/>
              <a:cs typeface="Comic Sans MS"/>
            </a:endParaRPr>
          </a:p>
          <a:p>
            <a:pPr marL="386085" indent="-373385">
              <a:lnSpc>
                <a:spcPct val="100000"/>
              </a:lnSpc>
              <a:buClr>
                <a:srgbClr val="CC0000"/>
              </a:buClr>
              <a:buSzPct val="125000"/>
              <a:buFont typeface="Bookman Old Style"/>
              <a:buChar char=""/>
              <a:tabLst>
                <a:tab pos="386085" algn="l"/>
              </a:tabLst>
            </a:pPr>
            <a:endParaRPr lang="en-US" dirty="0">
              <a:latin typeface="Comic Sans MS"/>
              <a:cs typeface="Comic Sans MS"/>
            </a:endParaRPr>
          </a:p>
          <a:p>
            <a:pPr>
              <a:lnSpc>
                <a:spcPct val="10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293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741" y="105817"/>
            <a:ext cx="11614245" cy="1325563"/>
          </a:xfrm>
        </p:spPr>
        <p:txBody>
          <a:bodyPr/>
          <a:lstStyle/>
          <a:p>
            <a:r>
              <a:rPr lang="en-US" b="1" spc="-5" dirty="0" smtClean="0">
                <a:latin typeface="Comic Sans MS" panose="030F0702030302020204" pitchFamily="66" charset="0"/>
              </a:rPr>
              <a:t>Maintain the woman’s health</a:t>
            </a:r>
            <a:r>
              <a:rPr lang="en-US" b="1" spc="-105" dirty="0" smtClean="0">
                <a:latin typeface="Comic Sans MS" panose="030F0702030302020204" pitchFamily="66" charset="0"/>
              </a:rPr>
              <a:t> </a:t>
            </a:r>
            <a:r>
              <a:rPr lang="en-US" b="1" spc="-10" dirty="0" smtClean="0">
                <a:latin typeface="Comic Sans MS" panose="030F0702030302020204" pitchFamily="66" charset="0"/>
              </a:rPr>
              <a:t>and </a:t>
            </a:r>
            <a:r>
              <a:rPr lang="en-US" b="1" spc="-10" dirty="0">
                <a:latin typeface="Comic Sans MS" panose="030F0702030302020204" pitchFamily="66" charset="0"/>
                <a:cs typeface="Comic Sans MS"/>
              </a:rPr>
              <a:t>survival</a:t>
            </a:r>
            <a:r>
              <a:rPr lang="en-US" b="1" spc="-20" dirty="0">
                <a:latin typeface="Comic Sans MS" panose="030F0702030302020204" pitchFamily="66" charset="0"/>
                <a:cs typeface="Comic Sans MS"/>
              </a:rPr>
              <a:t> </a:t>
            </a:r>
            <a:r>
              <a:rPr lang="en-US" b="1" spc="-10" dirty="0">
                <a:latin typeface="Comic Sans MS" panose="030F0702030302020204" pitchFamily="66" charset="0"/>
                <a:cs typeface="Comic Sans MS"/>
              </a:rPr>
              <a:t>through</a:t>
            </a:r>
            <a:endParaRPr lang="en-US" b="1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610" y="1185720"/>
            <a:ext cx="11499376" cy="4901181"/>
          </a:xfrm>
        </p:spPr>
        <p:txBody>
          <a:bodyPr>
            <a:normAutofit lnSpcReduction="10000"/>
          </a:bodyPr>
          <a:lstStyle/>
          <a:p>
            <a:pPr marL="12700">
              <a:lnSpc>
                <a:spcPct val="120000"/>
              </a:lnSpc>
              <a:spcBef>
                <a:spcPts val="844"/>
              </a:spcBef>
            </a:pPr>
            <a:r>
              <a:rPr lang="en-US" sz="3200" spc="-10" dirty="0" smtClean="0">
                <a:latin typeface="Comic Sans MS"/>
                <a:cs typeface="Comic Sans MS"/>
              </a:rPr>
              <a:t>Health </a:t>
            </a:r>
            <a:r>
              <a:rPr lang="en-US" sz="3200" spc="-5" dirty="0" smtClean="0">
                <a:latin typeface="Comic Sans MS"/>
                <a:cs typeface="Comic Sans MS"/>
              </a:rPr>
              <a:t>education and counselling</a:t>
            </a:r>
            <a:r>
              <a:rPr lang="en-US" sz="3200" spc="70" dirty="0" smtClean="0">
                <a:latin typeface="Comic Sans MS"/>
                <a:cs typeface="Comic Sans MS"/>
              </a:rPr>
              <a:t> </a:t>
            </a:r>
            <a:r>
              <a:rPr lang="en-US" sz="3200" spc="-10" dirty="0" smtClean="0">
                <a:latin typeface="Comic Sans MS"/>
                <a:cs typeface="Comic Sans MS"/>
              </a:rPr>
              <a:t>on:</a:t>
            </a:r>
            <a:endParaRPr lang="en-US" sz="3600" dirty="0" smtClean="0">
              <a:latin typeface="Bookman Old Style"/>
              <a:cs typeface="Bookman Old Style"/>
            </a:endParaRPr>
          </a:p>
          <a:p>
            <a:pPr marL="386085" indent="-373385">
              <a:lnSpc>
                <a:spcPct val="120000"/>
              </a:lnSpc>
              <a:buClr>
                <a:srgbClr val="CC0000"/>
              </a:buClr>
              <a:buSzPct val="125000"/>
              <a:buFont typeface="Bookman Old Style"/>
              <a:buChar char=""/>
              <a:tabLst>
                <a:tab pos="386085" algn="l"/>
              </a:tabLst>
            </a:pPr>
            <a:r>
              <a:rPr lang="en-US" spc="-5" dirty="0">
                <a:latin typeface="Comic Sans MS"/>
                <a:cs typeface="Comic Sans MS"/>
              </a:rPr>
              <a:t>Adequate nutrition and</a:t>
            </a:r>
            <a:r>
              <a:rPr lang="en-US" dirty="0">
                <a:latin typeface="Comic Sans MS"/>
                <a:cs typeface="Comic Sans MS"/>
              </a:rPr>
              <a:t> </a:t>
            </a:r>
            <a:r>
              <a:rPr lang="en-US" spc="-5" dirty="0">
                <a:latin typeface="Comic Sans MS"/>
                <a:cs typeface="Comic Sans MS"/>
              </a:rPr>
              <a:t>hydration</a:t>
            </a:r>
            <a:endParaRPr lang="en-US" dirty="0">
              <a:latin typeface="Comic Sans MS"/>
              <a:cs typeface="Comic Sans MS"/>
            </a:endParaRPr>
          </a:p>
          <a:p>
            <a:pPr marL="386085" indent="-373385">
              <a:lnSpc>
                <a:spcPct val="120000"/>
              </a:lnSpc>
              <a:buClr>
                <a:srgbClr val="CC0000"/>
              </a:buClr>
              <a:buSzPct val="125000"/>
              <a:buFont typeface="Bookman Old Style"/>
              <a:buChar char=""/>
              <a:tabLst>
                <a:tab pos="386085" algn="l"/>
              </a:tabLst>
            </a:pPr>
            <a:r>
              <a:rPr lang="en-US" spc="-5" dirty="0">
                <a:latin typeface="Comic Sans MS"/>
                <a:cs typeface="Comic Sans MS"/>
              </a:rPr>
              <a:t>Early and exclusive</a:t>
            </a:r>
            <a:r>
              <a:rPr lang="en-US" spc="25" dirty="0">
                <a:latin typeface="Comic Sans MS"/>
                <a:cs typeface="Comic Sans MS"/>
              </a:rPr>
              <a:t> </a:t>
            </a:r>
            <a:r>
              <a:rPr lang="en-US" spc="-5" dirty="0">
                <a:latin typeface="Comic Sans MS"/>
                <a:cs typeface="Comic Sans MS"/>
              </a:rPr>
              <a:t>breastfeeding</a:t>
            </a:r>
            <a:endParaRPr lang="en-US" dirty="0">
              <a:latin typeface="Comic Sans MS"/>
              <a:cs typeface="Comic Sans MS"/>
            </a:endParaRPr>
          </a:p>
          <a:p>
            <a:pPr marL="385450" marR="5080" indent="-373385">
              <a:lnSpc>
                <a:spcPct val="120000"/>
              </a:lnSpc>
              <a:spcBef>
                <a:spcPts val="780"/>
              </a:spcBef>
              <a:buClr>
                <a:srgbClr val="CC0000"/>
              </a:buClr>
              <a:buSzPct val="125000"/>
              <a:buFont typeface="Bookman Old Style"/>
              <a:buChar char=""/>
              <a:tabLst>
                <a:tab pos="386085" algn="l"/>
              </a:tabLst>
            </a:pPr>
            <a:r>
              <a:rPr lang="en-US" spc="-5" dirty="0">
                <a:latin typeface="Comic Sans MS"/>
                <a:cs typeface="Comic Sans MS"/>
              </a:rPr>
              <a:t>Prevention and treatment of sexually </a:t>
            </a:r>
            <a:r>
              <a:rPr lang="en-US" spc="-60" dirty="0">
                <a:latin typeface="Comic Sans MS"/>
                <a:cs typeface="Comic Sans MS"/>
              </a:rPr>
              <a:t>transmitted  </a:t>
            </a:r>
            <a:r>
              <a:rPr lang="en-US" spc="-5" dirty="0">
                <a:latin typeface="Comic Sans MS"/>
                <a:cs typeface="Comic Sans MS"/>
              </a:rPr>
              <a:t>infections (STIs) and worm</a:t>
            </a:r>
            <a:r>
              <a:rPr lang="en-US" spc="-10" dirty="0">
                <a:latin typeface="Comic Sans MS"/>
                <a:cs typeface="Comic Sans MS"/>
              </a:rPr>
              <a:t> infestation</a:t>
            </a:r>
            <a:endParaRPr lang="en-US" dirty="0">
              <a:latin typeface="Comic Sans MS"/>
              <a:cs typeface="Comic Sans MS"/>
            </a:endParaRPr>
          </a:p>
          <a:p>
            <a:pPr marL="386085" indent="-373385">
              <a:lnSpc>
                <a:spcPct val="120000"/>
              </a:lnSpc>
              <a:buClr>
                <a:srgbClr val="CC0000"/>
              </a:buClr>
              <a:buSzPct val="125000"/>
              <a:buFont typeface="Bookman Old Style"/>
              <a:buChar char=""/>
              <a:tabLst>
                <a:tab pos="386085" algn="l"/>
              </a:tabLst>
            </a:pPr>
            <a:r>
              <a:rPr lang="en-US" spc="-5" dirty="0">
                <a:latin typeface="Comic Sans MS"/>
                <a:cs typeface="Comic Sans MS"/>
              </a:rPr>
              <a:t>Avoidance of alcohol and</a:t>
            </a:r>
            <a:r>
              <a:rPr lang="en-US" spc="10" dirty="0">
                <a:latin typeface="Comic Sans MS"/>
                <a:cs typeface="Comic Sans MS"/>
              </a:rPr>
              <a:t> </a:t>
            </a:r>
            <a:r>
              <a:rPr lang="en-US" spc="-5" dirty="0">
                <a:latin typeface="Comic Sans MS"/>
                <a:cs typeface="Comic Sans MS"/>
              </a:rPr>
              <a:t>tobacco</a:t>
            </a:r>
            <a:endParaRPr lang="en-US" dirty="0">
              <a:latin typeface="Comic Sans MS"/>
              <a:cs typeface="Comic Sans MS"/>
            </a:endParaRPr>
          </a:p>
          <a:p>
            <a:pPr marL="386085" indent="-373385">
              <a:lnSpc>
                <a:spcPct val="120000"/>
              </a:lnSpc>
              <a:buClr>
                <a:srgbClr val="CC0000"/>
              </a:buClr>
              <a:buSzPct val="125000"/>
              <a:buFont typeface="Bookman Old Style"/>
              <a:buChar char=""/>
              <a:tabLst>
                <a:tab pos="386085" algn="l"/>
              </a:tabLst>
            </a:pPr>
            <a:r>
              <a:rPr lang="en-US" spc="-5" dirty="0">
                <a:latin typeface="Comic Sans MS"/>
                <a:cs typeface="Comic Sans MS"/>
              </a:rPr>
              <a:t>Individual Birth Plan</a:t>
            </a:r>
            <a:r>
              <a:rPr lang="en-US" spc="10" dirty="0">
                <a:latin typeface="Comic Sans MS"/>
                <a:cs typeface="Comic Sans MS"/>
              </a:rPr>
              <a:t> </a:t>
            </a:r>
            <a:r>
              <a:rPr lang="en-US" spc="-5" dirty="0">
                <a:latin typeface="Comic Sans MS"/>
                <a:cs typeface="Comic Sans MS"/>
              </a:rPr>
              <a:t>(IBP)</a:t>
            </a:r>
            <a:endParaRPr lang="en-US" dirty="0">
              <a:latin typeface="Comic Sans MS"/>
              <a:cs typeface="Comic Sans MS"/>
            </a:endParaRPr>
          </a:p>
          <a:p>
            <a:pPr marL="386085" indent="-373385">
              <a:lnSpc>
                <a:spcPct val="120000"/>
              </a:lnSpc>
              <a:buClr>
                <a:srgbClr val="CC0000"/>
              </a:buClr>
              <a:buSzPct val="125000"/>
              <a:buFont typeface="Bookman Old Style"/>
              <a:buChar char=""/>
              <a:tabLst>
                <a:tab pos="386085" algn="l"/>
              </a:tabLst>
            </a:pPr>
            <a:r>
              <a:rPr lang="en-US" spc="-5" dirty="0">
                <a:latin typeface="Comic Sans MS"/>
                <a:cs typeface="Comic Sans MS"/>
              </a:rPr>
              <a:t>Complication readiness</a:t>
            </a:r>
            <a:r>
              <a:rPr lang="en-US" spc="-15" dirty="0">
                <a:latin typeface="Comic Sans MS"/>
                <a:cs typeface="Comic Sans MS"/>
              </a:rPr>
              <a:t> </a:t>
            </a:r>
            <a:r>
              <a:rPr lang="en-US" spc="-5" dirty="0">
                <a:latin typeface="Comic Sans MS"/>
                <a:cs typeface="Comic Sans MS"/>
              </a:rPr>
              <a:t>plan</a:t>
            </a:r>
            <a:endParaRPr lang="en-US" dirty="0">
              <a:latin typeface="Comic Sans MS"/>
              <a:cs typeface="Comic Sans MS"/>
            </a:endParaRPr>
          </a:p>
          <a:p>
            <a:pPr>
              <a:lnSpc>
                <a:spcPct val="12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7507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478" y="242295"/>
            <a:ext cx="11217322" cy="999651"/>
          </a:xfrm>
        </p:spPr>
        <p:txBody>
          <a:bodyPr/>
          <a:lstStyle/>
          <a:p>
            <a:r>
              <a:rPr lang="en-US" b="1" spc="-5" dirty="0" smtClean="0">
                <a:latin typeface="Comic Sans MS" panose="030F0702030302020204" pitchFamily="66" charset="0"/>
              </a:rPr>
              <a:t>Don’t forget to counsel</a:t>
            </a:r>
            <a:r>
              <a:rPr lang="en-US" b="1" spc="-65" dirty="0" smtClean="0">
                <a:latin typeface="Comic Sans MS" panose="030F0702030302020204" pitchFamily="66" charset="0"/>
              </a:rPr>
              <a:t> </a:t>
            </a:r>
            <a:r>
              <a:rPr lang="en-US" b="1" spc="-5" dirty="0" smtClean="0">
                <a:latin typeface="Comic Sans MS" panose="030F0702030302020204" pitchFamily="66" charset="0"/>
              </a:rPr>
              <a:t>the </a:t>
            </a:r>
            <a:r>
              <a:rPr lang="en-US" b="1" spc="-5" dirty="0">
                <a:latin typeface="Comic Sans MS" panose="030F0702030302020204" pitchFamily="66" charset="0"/>
                <a:cs typeface="Comic Sans MS"/>
              </a:rPr>
              <a:t>mother</a:t>
            </a:r>
            <a:r>
              <a:rPr lang="en-US" b="1" spc="-25" dirty="0">
                <a:latin typeface="Comic Sans MS" panose="030F0702030302020204" pitchFamily="66" charset="0"/>
                <a:cs typeface="Comic Sans MS"/>
              </a:rPr>
              <a:t> </a:t>
            </a:r>
            <a:r>
              <a:rPr lang="en-US" b="1" spc="-10" dirty="0">
                <a:latin typeface="Comic Sans MS" panose="030F0702030302020204" pitchFamily="66" charset="0"/>
                <a:cs typeface="Comic Sans MS"/>
              </a:rPr>
              <a:t>on</a:t>
            </a:r>
            <a:endParaRPr lang="en-US" b="1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5936" y="1241946"/>
            <a:ext cx="11690445" cy="5390866"/>
          </a:xfrm>
        </p:spPr>
        <p:txBody>
          <a:bodyPr>
            <a:normAutofit/>
          </a:bodyPr>
          <a:lstStyle/>
          <a:p>
            <a:pPr marL="386085" marR="5080" indent="-373385">
              <a:lnSpc>
                <a:spcPct val="76800"/>
              </a:lnSpc>
              <a:spcBef>
                <a:spcPts val="1035"/>
              </a:spcBef>
              <a:buClr>
                <a:srgbClr val="CC0000"/>
              </a:buClr>
              <a:buSzPct val="125000"/>
              <a:buFont typeface="Bookman Old Style"/>
              <a:buChar char=""/>
              <a:tabLst>
                <a:tab pos="386085" algn="l"/>
              </a:tabLst>
            </a:pPr>
            <a:r>
              <a:rPr lang="en-US" dirty="0" smtClean="0">
                <a:latin typeface="Comic Sans MS"/>
                <a:cs typeface="Comic Sans MS"/>
              </a:rPr>
              <a:t>To </a:t>
            </a:r>
            <a:r>
              <a:rPr lang="en-US" dirty="0">
                <a:latin typeface="Comic Sans MS"/>
                <a:cs typeface="Comic Sans MS"/>
              </a:rPr>
              <a:t>come to postpartum clinic </a:t>
            </a:r>
            <a:r>
              <a:rPr lang="en-US" spc="-30" dirty="0">
                <a:latin typeface="Comic Sans MS"/>
                <a:cs typeface="Comic Sans MS"/>
              </a:rPr>
              <a:t>:</a:t>
            </a:r>
            <a:r>
              <a:rPr lang="en-US" b="1" spc="-30" dirty="0">
                <a:latin typeface="Comic Sans MS"/>
                <a:cs typeface="Comic Sans MS"/>
              </a:rPr>
              <a:t>Immediately,48hours,  </a:t>
            </a:r>
            <a:r>
              <a:rPr lang="en-US" b="1" dirty="0">
                <a:latin typeface="Comic Sans MS"/>
                <a:cs typeface="Comic Sans MS"/>
              </a:rPr>
              <a:t>2 </a:t>
            </a:r>
            <a:r>
              <a:rPr lang="en-US" b="1" spc="-5" dirty="0">
                <a:latin typeface="Comic Sans MS"/>
                <a:cs typeface="Comic Sans MS"/>
              </a:rPr>
              <a:t>weeks, at </a:t>
            </a:r>
            <a:r>
              <a:rPr lang="en-US" b="1" dirty="0">
                <a:latin typeface="Comic Sans MS"/>
                <a:cs typeface="Comic Sans MS"/>
              </a:rPr>
              <a:t>6 </a:t>
            </a:r>
            <a:r>
              <a:rPr lang="en-US" b="1" spc="-5" dirty="0">
                <a:latin typeface="Comic Sans MS"/>
                <a:cs typeface="Comic Sans MS"/>
              </a:rPr>
              <a:t>weeks,6months and one</a:t>
            </a:r>
            <a:r>
              <a:rPr lang="en-US" b="1" spc="-40" dirty="0">
                <a:latin typeface="Comic Sans MS"/>
                <a:cs typeface="Comic Sans MS"/>
              </a:rPr>
              <a:t> </a:t>
            </a:r>
            <a:r>
              <a:rPr lang="en-US" b="1" spc="-5" dirty="0">
                <a:latin typeface="Comic Sans MS"/>
                <a:cs typeface="Comic Sans MS"/>
              </a:rPr>
              <a:t>year.</a:t>
            </a:r>
            <a:endParaRPr lang="en-US" dirty="0">
              <a:latin typeface="Comic Sans MS"/>
              <a:cs typeface="Comic Sans MS"/>
            </a:endParaRPr>
          </a:p>
          <a:p>
            <a:pPr marL="386085" marR="1559580" indent="-373385">
              <a:lnSpc>
                <a:spcPct val="76800"/>
              </a:lnSpc>
              <a:buClr>
                <a:srgbClr val="CC0000"/>
              </a:buClr>
              <a:buSzPct val="125000"/>
              <a:buFont typeface="Bookman Old Style"/>
              <a:buChar char=""/>
              <a:tabLst>
                <a:tab pos="386085" algn="l"/>
              </a:tabLst>
            </a:pPr>
            <a:r>
              <a:rPr lang="en-US" dirty="0" smtClean="0">
                <a:latin typeface="Comic Sans MS"/>
                <a:cs typeface="Comic Sans MS"/>
              </a:rPr>
              <a:t>To </a:t>
            </a:r>
            <a:r>
              <a:rPr lang="en-US" dirty="0">
                <a:latin typeface="Comic Sans MS"/>
                <a:cs typeface="Comic Sans MS"/>
              </a:rPr>
              <a:t>visit well baby clinic (MCH/FP Clinic) </a:t>
            </a:r>
            <a:r>
              <a:rPr lang="en-US" spc="-185" dirty="0">
                <a:latin typeface="Comic Sans MS"/>
                <a:cs typeface="Comic Sans MS"/>
              </a:rPr>
              <a:t>for  </a:t>
            </a:r>
            <a:r>
              <a:rPr lang="en-US" spc="-5" dirty="0" err="1" smtClean="0">
                <a:latin typeface="Comic Sans MS"/>
                <a:cs typeface="Comic Sans MS"/>
              </a:rPr>
              <a:t>mmunizations</a:t>
            </a:r>
            <a:endParaRPr lang="en-US" dirty="0">
              <a:latin typeface="Comic Sans MS"/>
              <a:cs typeface="Comic Sans MS"/>
            </a:endParaRPr>
          </a:p>
          <a:p>
            <a:pPr marL="386085" indent="-373385">
              <a:lnSpc>
                <a:spcPts val="3080"/>
              </a:lnSpc>
              <a:buClr>
                <a:srgbClr val="CC0000"/>
              </a:buClr>
              <a:buSzPct val="125000"/>
              <a:buFont typeface="Bookman Old Style"/>
              <a:buChar char=""/>
              <a:tabLst>
                <a:tab pos="386085" algn="l"/>
              </a:tabLst>
            </a:pPr>
            <a:r>
              <a:rPr lang="en-US" spc="-5" dirty="0">
                <a:latin typeface="Comic Sans MS"/>
                <a:cs typeface="Comic Sans MS"/>
              </a:rPr>
              <a:t>Follow up for </a:t>
            </a:r>
            <a:r>
              <a:rPr lang="en-US" dirty="0">
                <a:latin typeface="Comic Sans MS"/>
                <a:cs typeface="Comic Sans MS"/>
              </a:rPr>
              <a:t>exposed </a:t>
            </a:r>
            <a:r>
              <a:rPr lang="en-US" spc="-5" dirty="0">
                <a:latin typeface="Comic Sans MS"/>
                <a:cs typeface="Comic Sans MS"/>
              </a:rPr>
              <a:t>babies to </a:t>
            </a:r>
            <a:r>
              <a:rPr lang="en-US" dirty="0">
                <a:latin typeface="Comic Sans MS"/>
                <a:cs typeface="Comic Sans MS"/>
              </a:rPr>
              <a:t>TB and</a:t>
            </a:r>
            <a:r>
              <a:rPr lang="en-US" spc="-10" dirty="0">
                <a:latin typeface="Comic Sans MS"/>
                <a:cs typeface="Comic Sans MS"/>
              </a:rPr>
              <a:t> </a:t>
            </a:r>
            <a:r>
              <a:rPr lang="en-US" spc="-5" dirty="0">
                <a:latin typeface="Comic Sans MS"/>
                <a:cs typeface="Comic Sans MS"/>
              </a:rPr>
              <a:t>HIV.</a:t>
            </a:r>
            <a:endParaRPr lang="en-US" dirty="0">
              <a:latin typeface="Comic Sans MS"/>
              <a:cs typeface="Comic Sans MS"/>
            </a:endParaRPr>
          </a:p>
          <a:p>
            <a:pPr marL="386085" indent="-373385">
              <a:lnSpc>
                <a:spcPts val="3420"/>
              </a:lnSpc>
              <a:buClr>
                <a:srgbClr val="CC0000"/>
              </a:buClr>
              <a:buSzPct val="125000"/>
              <a:buFont typeface="Bookman Old Style"/>
              <a:buChar char=""/>
              <a:tabLst>
                <a:tab pos="386085" algn="l"/>
              </a:tabLst>
            </a:pPr>
            <a:r>
              <a:rPr lang="en-US" dirty="0">
                <a:latin typeface="Comic Sans MS"/>
                <a:cs typeface="Comic Sans MS"/>
              </a:rPr>
              <a:t>To chose a postpartum family planning</a:t>
            </a:r>
            <a:r>
              <a:rPr lang="en-US" spc="-40" dirty="0">
                <a:latin typeface="Comic Sans MS"/>
                <a:cs typeface="Comic Sans MS"/>
              </a:rPr>
              <a:t> </a:t>
            </a:r>
            <a:r>
              <a:rPr lang="en-US" dirty="0">
                <a:latin typeface="Comic Sans MS"/>
                <a:cs typeface="Comic Sans MS"/>
              </a:rPr>
              <a:t>method:</a:t>
            </a:r>
          </a:p>
          <a:p>
            <a:pPr marL="821700" lvl="1" indent="-312424">
              <a:lnSpc>
                <a:spcPts val="2880"/>
              </a:lnSpc>
              <a:buClr>
                <a:srgbClr val="FF3300"/>
              </a:buClr>
              <a:buSzPct val="125000"/>
              <a:buChar char="–"/>
              <a:tabLst>
                <a:tab pos="822335" algn="l"/>
              </a:tabLst>
            </a:pPr>
            <a:r>
              <a:rPr lang="en-US" spc="-5" dirty="0">
                <a:latin typeface="Comic Sans MS"/>
                <a:cs typeface="Comic Sans MS"/>
              </a:rPr>
              <a:t>LAM (exclusive</a:t>
            </a:r>
            <a:r>
              <a:rPr lang="en-US" spc="-20" dirty="0">
                <a:latin typeface="Comic Sans MS"/>
                <a:cs typeface="Comic Sans MS"/>
              </a:rPr>
              <a:t> </a:t>
            </a:r>
            <a:r>
              <a:rPr lang="en-US" spc="-10" dirty="0">
                <a:latin typeface="Comic Sans MS"/>
                <a:cs typeface="Comic Sans MS"/>
              </a:rPr>
              <a:t>breastfeeding)</a:t>
            </a:r>
            <a:endParaRPr lang="en-US" dirty="0">
              <a:latin typeface="Comic Sans MS"/>
              <a:cs typeface="Comic Sans MS"/>
            </a:endParaRPr>
          </a:p>
          <a:p>
            <a:pPr marL="821700" lvl="1" indent="-312424">
              <a:lnSpc>
                <a:spcPts val="2880"/>
              </a:lnSpc>
              <a:buClr>
                <a:srgbClr val="FF3300"/>
              </a:buClr>
              <a:buSzPct val="125000"/>
              <a:buChar char="–"/>
              <a:tabLst>
                <a:tab pos="822335" algn="l"/>
              </a:tabLst>
            </a:pPr>
            <a:r>
              <a:rPr lang="en-US" spc="-5" dirty="0">
                <a:latin typeface="Comic Sans MS"/>
                <a:cs typeface="Comic Sans MS"/>
              </a:rPr>
              <a:t>Progesterone only pills</a:t>
            </a:r>
            <a:endParaRPr lang="en-US" dirty="0">
              <a:latin typeface="Comic Sans MS"/>
              <a:cs typeface="Comic Sans MS"/>
            </a:endParaRPr>
          </a:p>
          <a:p>
            <a:pPr marL="821700" lvl="1" indent="-312424">
              <a:lnSpc>
                <a:spcPts val="2880"/>
              </a:lnSpc>
              <a:buClr>
                <a:srgbClr val="FF3300"/>
              </a:buClr>
              <a:buSzPct val="125000"/>
              <a:buChar char="–"/>
              <a:tabLst>
                <a:tab pos="822335" algn="l"/>
              </a:tabLst>
            </a:pPr>
            <a:r>
              <a:rPr lang="en-US" spc="-5" dirty="0">
                <a:latin typeface="Comic Sans MS"/>
                <a:cs typeface="Comic Sans MS"/>
              </a:rPr>
              <a:t>Condoms</a:t>
            </a:r>
            <a:endParaRPr lang="en-US" dirty="0">
              <a:latin typeface="Comic Sans MS"/>
              <a:cs typeface="Comic Sans MS"/>
            </a:endParaRPr>
          </a:p>
          <a:p>
            <a:pPr marL="821700" lvl="1" indent="-312424">
              <a:lnSpc>
                <a:spcPts val="2820"/>
              </a:lnSpc>
              <a:buClr>
                <a:srgbClr val="FF3300"/>
              </a:buClr>
              <a:buSzPct val="125000"/>
              <a:buChar char="–"/>
              <a:tabLst>
                <a:tab pos="822335" algn="l"/>
              </a:tabLst>
            </a:pPr>
            <a:r>
              <a:rPr lang="en-US" spc="-5" dirty="0">
                <a:latin typeface="Comic Sans MS"/>
                <a:cs typeface="Comic Sans MS"/>
              </a:rPr>
              <a:t>Post partum</a:t>
            </a:r>
            <a:r>
              <a:rPr lang="en-US" spc="-35" dirty="0">
                <a:latin typeface="Comic Sans MS"/>
                <a:cs typeface="Comic Sans MS"/>
              </a:rPr>
              <a:t> </a:t>
            </a:r>
            <a:r>
              <a:rPr lang="en-US" spc="-5" dirty="0">
                <a:latin typeface="Comic Sans MS"/>
                <a:cs typeface="Comic Sans MS"/>
              </a:rPr>
              <a:t>IUCD</a:t>
            </a:r>
            <a:endParaRPr lang="en-US" dirty="0">
              <a:latin typeface="Comic Sans MS"/>
              <a:cs typeface="Comic Sans MS"/>
            </a:endParaRPr>
          </a:p>
          <a:p>
            <a:pPr marL="386085" indent="-373385">
              <a:lnSpc>
                <a:spcPts val="3779"/>
              </a:lnSpc>
              <a:buClr>
                <a:srgbClr val="CC0000"/>
              </a:buClr>
              <a:buSzPct val="125000"/>
              <a:buFont typeface="Bookman Old Style"/>
              <a:buChar char=""/>
              <a:tabLst>
                <a:tab pos="386085" algn="l"/>
              </a:tabLst>
            </a:pPr>
            <a:r>
              <a:rPr lang="en-US" spc="-5" dirty="0">
                <a:latin typeface="Comic Sans MS"/>
                <a:cs typeface="Comic Sans MS"/>
              </a:rPr>
              <a:t>Feeding options</a:t>
            </a:r>
            <a:endParaRPr lang="en-US" dirty="0">
              <a:latin typeface="Comic Sans MS"/>
              <a:cs typeface="Comic Sans MS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1012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3048"/>
          </a:xfrm>
        </p:spPr>
        <p:txBody>
          <a:bodyPr/>
          <a:lstStyle/>
          <a:p>
            <a:r>
              <a:rPr lang="en-US" b="1" spc="-5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Focused </a:t>
            </a:r>
            <a:r>
              <a:rPr lang="en-US" b="1" spc="-1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Antenatal </a:t>
            </a:r>
            <a:r>
              <a:rPr lang="en-US" b="1" spc="-5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care</a:t>
            </a:r>
            <a:r>
              <a:rPr lang="en-US" b="1" spc="-8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en-US" b="1" spc="-1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(FANC)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767" y="1078174"/>
            <a:ext cx="11281012" cy="5349922"/>
          </a:xfrm>
        </p:spPr>
        <p:txBody>
          <a:bodyPr>
            <a:normAutofit/>
          </a:bodyPr>
          <a:lstStyle/>
          <a:p>
            <a:pPr marL="385450" marR="5080" indent="-373385">
              <a:lnSpc>
                <a:spcPts val="3600"/>
              </a:lnSpc>
              <a:spcBef>
                <a:spcPts val="2165"/>
              </a:spcBef>
              <a:buClr>
                <a:srgbClr val="CC0000"/>
              </a:buClr>
              <a:buSzPct val="125000"/>
              <a:buFont typeface="Bookman Old Style"/>
              <a:buChar char=""/>
              <a:tabLst>
                <a:tab pos="386085" algn="l"/>
              </a:tabLst>
            </a:pPr>
            <a:r>
              <a:rPr lang="en-US" sz="4000" dirty="0" smtClean="0">
                <a:latin typeface="Comic Sans MS"/>
                <a:cs typeface="Comic Sans MS"/>
              </a:rPr>
              <a:t>It </a:t>
            </a:r>
            <a:r>
              <a:rPr lang="en-US" sz="4000" dirty="0">
                <a:latin typeface="Comic Sans MS"/>
                <a:cs typeface="Comic Sans MS"/>
              </a:rPr>
              <a:t>is </a:t>
            </a:r>
            <a:r>
              <a:rPr lang="en-US" sz="4000" dirty="0" err="1">
                <a:latin typeface="Comic Sans MS"/>
                <a:cs typeface="Comic Sans MS"/>
              </a:rPr>
              <a:t>personalised</a:t>
            </a:r>
            <a:r>
              <a:rPr lang="en-US" sz="4000" dirty="0">
                <a:latin typeface="Comic Sans MS"/>
                <a:cs typeface="Comic Sans MS"/>
              </a:rPr>
              <a:t> care provided to a pregnant  woman which </a:t>
            </a:r>
            <a:r>
              <a:rPr lang="en-US" sz="4000" dirty="0" err="1">
                <a:latin typeface="Comic Sans MS"/>
                <a:cs typeface="Comic Sans MS"/>
              </a:rPr>
              <a:t>emphasises</a:t>
            </a:r>
            <a:r>
              <a:rPr lang="en-US" sz="4000" dirty="0">
                <a:latin typeface="Comic Sans MS"/>
                <a:cs typeface="Comic Sans MS"/>
              </a:rPr>
              <a:t> on the woman’s overall  health, her preparation for childbirth and readiness  for complications (emergency preparedness</a:t>
            </a:r>
            <a:r>
              <a:rPr lang="en-US" sz="4000" dirty="0" smtClean="0">
                <a:latin typeface="Comic Sans MS"/>
                <a:cs typeface="Comic Sans MS"/>
              </a:rPr>
              <a:t>).</a:t>
            </a:r>
          </a:p>
          <a:p>
            <a:pPr marL="385450" marR="5080" indent="-373385">
              <a:lnSpc>
                <a:spcPts val="3600"/>
              </a:lnSpc>
              <a:spcBef>
                <a:spcPts val="2165"/>
              </a:spcBef>
              <a:buClr>
                <a:srgbClr val="CC0000"/>
              </a:buClr>
              <a:buSzPct val="125000"/>
              <a:buFont typeface="Bookman Old Style"/>
              <a:buChar char=""/>
              <a:tabLst>
                <a:tab pos="386085" algn="l"/>
              </a:tabLst>
            </a:pPr>
            <a:endParaRPr lang="en-US" sz="4000" dirty="0">
              <a:latin typeface="Comic Sans MS"/>
              <a:cs typeface="Comic Sans MS"/>
            </a:endParaRPr>
          </a:p>
          <a:p>
            <a:pPr marL="385450" marR="354970" indent="-373385">
              <a:lnSpc>
                <a:spcPts val="3600"/>
              </a:lnSpc>
              <a:buClr>
                <a:srgbClr val="CC0000"/>
              </a:buClr>
              <a:buSzPct val="125000"/>
              <a:buFont typeface="Bookman Old Style"/>
              <a:buChar char=""/>
              <a:tabLst>
                <a:tab pos="499115" algn="l"/>
                <a:tab pos="499751" algn="l"/>
              </a:tabLst>
            </a:pPr>
            <a:r>
              <a:rPr lang="en-US" sz="4000" dirty="0" smtClean="0"/>
              <a:t>	</a:t>
            </a:r>
            <a:r>
              <a:rPr lang="en-US" sz="4000" dirty="0">
                <a:latin typeface="Comic Sans MS"/>
                <a:cs typeface="Comic Sans MS"/>
              </a:rPr>
              <a:t>It is timely, friendly, simple and safe service to a  pregnant woman.</a:t>
            </a: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654582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125" y="365125"/>
            <a:ext cx="11846257" cy="876821"/>
          </a:xfrm>
        </p:spPr>
        <p:txBody>
          <a:bodyPr>
            <a:noAutofit/>
          </a:bodyPr>
          <a:lstStyle/>
          <a:p>
            <a:r>
              <a:rPr lang="en-US" sz="3600" b="1" spc="-5" dirty="0" smtClean="0">
                <a:latin typeface="Comic Sans MS" panose="030F0702030302020204" pitchFamily="66" charset="0"/>
              </a:rPr>
              <a:t>Objective 5: </a:t>
            </a:r>
            <a:r>
              <a:rPr lang="en-US" sz="3600" b="1" spc="-10" dirty="0" smtClean="0">
                <a:latin typeface="Comic Sans MS" panose="030F0702030302020204" pitchFamily="66" charset="0"/>
              </a:rPr>
              <a:t>Provision </a:t>
            </a:r>
            <a:r>
              <a:rPr lang="en-US" sz="3600" b="1" spc="-5" dirty="0" smtClean="0">
                <a:latin typeface="Comic Sans MS" panose="030F0702030302020204" pitchFamily="66" charset="0"/>
              </a:rPr>
              <a:t>of</a:t>
            </a:r>
            <a:r>
              <a:rPr lang="en-US" sz="3600" b="1" spc="-40" dirty="0" smtClean="0">
                <a:latin typeface="Comic Sans MS" panose="030F0702030302020204" pitchFamily="66" charset="0"/>
              </a:rPr>
              <a:t> </a:t>
            </a:r>
            <a:r>
              <a:rPr lang="en-US" sz="3600" b="1" spc="-10" dirty="0" smtClean="0">
                <a:latin typeface="Comic Sans MS" panose="030F0702030302020204" pitchFamily="66" charset="0"/>
              </a:rPr>
              <a:t>Skilled  </a:t>
            </a:r>
            <a:r>
              <a:rPr lang="en-US" sz="3600" b="1" spc="-5" dirty="0">
                <a:latin typeface="Comic Sans MS" panose="030F0702030302020204" pitchFamily="66" charset="0"/>
                <a:cs typeface="Comic Sans MS"/>
              </a:rPr>
              <a:t>Care at</a:t>
            </a:r>
            <a:r>
              <a:rPr lang="en-US" sz="3600" b="1" spc="-25" dirty="0">
                <a:latin typeface="Comic Sans MS" panose="030F0702030302020204" pitchFamily="66" charset="0"/>
                <a:cs typeface="Comic Sans MS"/>
              </a:rPr>
              <a:t> </a:t>
            </a:r>
            <a:r>
              <a:rPr lang="en-US" sz="3600" b="1" spc="-10" dirty="0" smtClean="0">
                <a:latin typeface="Comic Sans MS" panose="030F0702030302020204" pitchFamily="66" charset="0"/>
                <a:cs typeface="Comic Sans MS"/>
              </a:rPr>
              <a:t>Birth</a:t>
            </a:r>
            <a:endParaRPr lang="en-US" sz="3600" b="1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2290" y="1347952"/>
            <a:ext cx="11581262" cy="5257563"/>
          </a:xfrm>
        </p:spPr>
        <p:txBody>
          <a:bodyPr>
            <a:normAutofit/>
          </a:bodyPr>
          <a:lstStyle/>
          <a:p>
            <a:pPr marL="386085" marR="960767" indent="-373385">
              <a:lnSpc>
                <a:spcPct val="86400"/>
              </a:lnSpc>
              <a:spcBef>
                <a:spcPts val="2565"/>
              </a:spcBef>
              <a:buClr>
                <a:srgbClr val="CC0000"/>
              </a:buClr>
              <a:buSzPct val="125000"/>
              <a:buFont typeface="Bookman Old Style"/>
              <a:buChar char=""/>
              <a:tabLst>
                <a:tab pos="386085" algn="l"/>
              </a:tabLst>
            </a:pPr>
            <a:r>
              <a:rPr lang="en-US" sz="3200" spc="-5" dirty="0" smtClean="0">
                <a:latin typeface="Comic Sans MS"/>
                <a:cs typeface="Comic Sans MS"/>
              </a:rPr>
              <a:t>Currently </a:t>
            </a:r>
            <a:r>
              <a:rPr lang="en-US" sz="3200" spc="-5" dirty="0">
                <a:latin typeface="Comic Sans MS"/>
                <a:cs typeface="Comic Sans MS"/>
              </a:rPr>
              <a:t>only 41% of pregnant women </a:t>
            </a:r>
            <a:r>
              <a:rPr lang="en-US" sz="3200" spc="-90" dirty="0">
                <a:latin typeface="Comic Sans MS"/>
                <a:cs typeface="Comic Sans MS"/>
              </a:rPr>
              <a:t>receive  </a:t>
            </a:r>
            <a:r>
              <a:rPr lang="en-US" sz="3200" spc="-5" dirty="0">
                <a:latin typeface="Comic Sans MS"/>
                <a:cs typeface="Comic Sans MS"/>
              </a:rPr>
              <a:t>skilled care at</a:t>
            </a:r>
            <a:r>
              <a:rPr lang="en-US" sz="3200" dirty="0">
                <a:latin typeface="Comic Sans MS"/>
                <a:cs typeface="Comic Sans MS"/>
              </a:rPr>
              <a:t> </a:t>
            </a:r>
            <a:r>
              <a:rPr lang="en-US" sz="3200" spc="-10" dirty="0">
                <a:latin typeface="Comic Sans MS"/>
                <a:cs typeface="Comic Sans MS"/>
              </a:rPr>
              <a:t>birth</a:t>
            </a:r>
            <a:endParaRPr lang="en-US" sz="3200" dirty="0">
              <a:latin typeface="Comic Sans MS"/>
              <a:cs typeface="Comic Sans MS"/>
            </a:endParaRPr>
          </a:p>
          <a:p>
            <a:pPr marL="386085" marR="5080" indent="-373385">
              <a:lnSpc>
                <a:spcPct val="86400"/>
              </a:lnSpc>
              <a:spcBef>
                <a:spcPts val="225"/>
              </a:spcBef>
              <a:buClr>
                <a:srgbClr val="CC0000"/>
              </a:buClr>
              <a:buSzPct val="125000"/>
              <a:buFont typeface="Bookman Old Style"/>
              <a:buChar char=""/>
              <a:tabLst>
                <a:tab pos="386085" algn="l"/>
              </a:tabLst>
            </a:pPr>
            <a:r>
              <a:rPr lang="en-US" sz="3200" spc="-5" dirty="0">
                <a:latin typeface="Comic Sans MS"/>
                <a:cs typeface="Comic Sans MS"/>
              </a:rPr>
              <a:t>By 2015, it is expected that three quarters </a:t>
            </a:r>
            <a:r>
              <a:rPr lang="en-US" sz="3200" spc="-10" dirty="0">
                <a:latin typeface="Comic Sans MS"/>
                <a:cs typeface="Comic Sans MS"/>
              </a:rPr>
              <a:t>of  </a:t>
            </a:r>
            <a:r>
              <a:rPr lang="en-US" sz="3200" spc="-5" dirty="0">
                <a:latin typeface="Comic Sans MS"/>
                <a:cs typeface="Comic Sans MS"/>
              </a:rPr>
              <a:t>pregnant women should receive skilled care at</a:t>
            </a:r>
            <a:r>
              <a:rPr lang="en-US" sz="3200" spc="35" dirty="0">
                <a:latin typeface="Comic Sans MS"/>
                <a:cs typeface="Comic Sans MS"/>
              </a:rPr>
              <a:t> </a:t>
            </a:r>
            <a:r>
              <a:rPr lang="en-US" sz="3200" spc="-10" dirty="0">
                <a:latin typeface="Comic Sans MS"/>
                <a:cs typeface="Comic Sans MS"/>
              </a:rPr>
              <a:t>birth</a:t>
            </a:r>
            <a:endParaRPr lang="en-US" sz="3200" dirty="0">
              <a:latin typeface="Comic Sans MS"/>
              <a:cs typeface="Comic Sans MS"/>
            </a:endParaRPr>
          </a:p>
          <a:p>
            <a:pPr marL="385450" marR="92076" indent="-373385">
              <a:lnSpc>
                <a:spcPct val="88200"/>
              </a:lnSpc>
              <a:spcBef>
                <a:spcPts val="140"/>
              </a:spcBef>
              <a:buClr>
                <a:srgbClr val="CC0000"/>
              </a:buClr>
              <a:buSzPct val="125000"/>
              <a:buFont typeface="Bookman Old Style"/>
              <a:buChar char=""/>
              <a:tabLst>
                <a:tab pos="386085" algn="l"/>
                <a:tab pos="4018329" algn="l"/>
              </a:tabLst>
            </a:pPr>
            <a:r>
              <a:rPr lang="en-US" sz="3200" spc="-5" dirty="0">
                <a:latin typeface="Comic Sans MS"/>
                <a:cs typeface="Comic Sans MS"/>
              </a:rPr>
              <a:t>A</a:t>
            </a:r>
            <a:r>
              <a:rPr lang="en-US" sz="3200" spc="10" dirty="0">
                <a:latin typeface="Comic Sans MS"/>
                <a:cs typeface="Comic Sans MS"/>
              </a:rPr>
              <a:t> </a:t>
            </a:r>
            <a:r>
              <a:rPr lang="en-US" sz="3200" spc="-5" dirty="0">
                <a:latin typeface="Comic Sans MS"/>
                <a:cs typeface="Comic Sans MS"/>
              </a:rPr>
              <a:t>skilled</a:t>
            </a:r>
            <a:r>
              <a:rPr lang="en-US" sz="3200" spc="15" dirty="0">
                <a:latin typeface="Comic Sans MS"/>
                <a:cs typeface="Comic Sans MS"/>
              </a:rPr>
              <a:t> </a:t>
            </a:r>
            <a:r>
              <a:rPr lang="en-US" sz="3200" spc="-5" dirty="0">
                <a:latin typeface="Comic Sans MS"/>
                <a:cs typeface="Comic Sans MS"/>
              </a:rPr>
              <a:t>attendant	offers services either at </a:t>
            </a:r>
            <a:r>
              <a:rPr lang="en-US" sz="3200" spc="-10" dirty="0">
                <a:latin typeface="Comic Sans MS"/>
                <a:cs typeface="Comic Sans MS"/>
              </a:rPr>
              <a:t>the  </a:t>
            </a:r>
            <a:r>
              <a:rPr lang="en-US" sz="3200" spc="-5" dirty="0">
                <a:latin typeface="Comic Sans MS"/>
                <a:cs typeface="Comic Sans MS"/>
              </a:rPr>
              <a:t>health facility or within the community (domiciliary  </a:t>
            </a:r>
            <a:r>
              <a:rPr lang="en-US" sz="3200" spc="-10" dirty="0">
                <a:latin typeface="Comic Sans MS"/>
                <a:cs typeface="Comic Sans MS"/>
              </a:rPr>
              <a:t>practice)</a:t>
            </a:r>
            <a:endParaRPr lang="en-US" sz="3200" dirty="0">
              <a:latin typeface="Comic Sans MS"/>
              <a:cs typeface="Comic Sans MS"/>
            </a:endParaRPr>
          </a:p>
          <a:p>
            <a:pPr marL="385450" marR="502926" indent="-373385">
              <a:lnSpc>
                <a:spcPct val="86400"/>
              </a:lnSpc>
              <a:spcBef>
                <a:spcPts val="220"/>
              </a:spcBef>
              <a:buClr>
                <a:srgbClr val="CC0000"/>
              </a:buClr>
              <a:buSzPct val="125000"/>
              <a:buFont typeface="Bookman Old Style"/>
              <a:buChar char=""/>
              <a:tabLst>
                <a:tab pos="386085" algn="l"/>
              </a:tabLst>
            </a:pPr>
            <a:r>
              <a:rPr lang="en-US" sz="3200" spc="-5" dirty="0">
                <a:latin typeface="Comic Sans MS"/>
                <a:cs typeface="Comic Sans MS"/>
              </a:rPr>
              <a:t>FANC provides an opportunity to increase </a:t>
            </a:r>
            <a:r>
              <a:rPr lang="en-US" sz="3200" spc="-70" dirty="0">
                <a:latin typeface="Comic Sans MS"/>
                <a:cs typeface="Comic Sans MS"/>
              </a:rPr>
              <a:t>skilled  </a:t>
            </a:r>
            <a:r>
              <a:rPr lang="en-US" sz="3200" spc="-5" dirty="0">
                <a:latin typeface="Comic Sans MS"/>
                <a:cs typeface="Comic Sans MS"/>
              </a:rPr>
              <a:t>care</a:t>
            </a:r>
            <a:endParaRPr lang="en-US" sz="3200" dirty="0">
              <a:latin typeface="Comic Sans MS"/>
              <a:cs typeface="Comic Sans MS"/>
            </a:endParaRPr>
          </a:p>
          <a:p>
            <a:pPr marL="386085" marR="647708" indent="-373385">
              <a:lnSpc>
                <a:spcPct val="86400"/>
              </a:lnSpc>
              <a:spcBef>
                <a:spcPts val="225"/>
              </a:spcBef>
              <a:buClr>
                <a:srgbClr val="CC0000"/>
              </a:buClr>
              <a:buSzPct val="125000"/>
              <a:buFont typeface="Bookman Old Style"/>
              <a:buChar char=""/>
              <a:tabLst>
                <a:tab pos="386085" algn="l"/>
              </a:tabLst>
            </a:pPr>
            <a:r>
              <a:rPr lang="en-US" sz="3200" spc="-10" dirty="0">
                <a:latin typeface="Comic Sans MS"/>
                <a:cs typeface="Comic Sans MS"/>
              </a:rPr>
              <a:t>Brainstorm </a:t>
            </a:r>
            <a:r>
              <a:rPr lang="en-US" sz="3200" spc="-5" dirty="0">
                <a:latin typeface="Comic Sans MS"/>
                <a:cs typeface="Comic Sans MS"/>
              </a:rPr>
              <a:t>strategies in your catchment area </a:t>
            </a:r>
            <a:r>
              <a:rPr lang="en-US" sz="3200" spc="-275" dirty="0">
                <a:latin typeface="Comic Sans MS"/>
                <a:cs typeface="Comic Sans MS"/>
              </a:rPr>
              <a:t>in  </a:t>
            </a:r>
            <a:r>
              <a:rPr lang="en-US" sz="3200" spc="-5" dirty="0">
                <a:latin typeface="Comic Sans MS"/>
                <a:cs typeface="Comic Sans MS"/>
              </a:rPr>
              <a:t>support of increased skilled</a:t>
            </a:r>
            <a:r>
              <a:rPr lang="en-US" sz="3200" spc="5" dirty="0">
                <a:latin typeface="Comic Sans MS"/>
                <a:cs typeface="Comic Sans MS"/>
              </a:rPr>
              <a:t> </a:t>
            </a:r>
            <a:r>
              <a:rPr lang="en-US" sz="3200" spc="-5" dirty="0">
                <a:latin typeface="Comic Sans MS"/>
                <a:cs typeface="Comic Sans MS"/>
              </a:rPr>
              <a:t>care</a:t>
            </a:r>
            <a:endParaRPr lang="en-US" sz="3200" dirty="0">
              <a:latin typeface="Comic Sans MS"/>
              <a:cs typeface="Comic Sans MS"/>
            </a:endParaRP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572360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182" y="365125"/>
            <a:ext cx="11668836" cy="1325563"/>
          </a:xfrm>
        </p:spPr>
        <p:txBody>
          <a:bodyPr/>
          <a:lstStyle/>
          <a:p>
            <a:r>
              <a:rPr lang="en-US" b="1" spc="-5" dirty="0"/>
              <a:t>During FANC visits, ensure that the following  have</a:t>
            </a:r>
            <a:r>
              <a:rPr lang="en-US" b="1" spc="5" dirty="0"/>
              <a:t> </a:t>
            </a:r>
            <a:r>
              <a:rPr lang="en-US" b="1" spc="-5" dirty="0"/>
              <a:t>been	accomplished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182" y="1690688"/>
            <a:ext cx="11668836" cy="4873885"/>
          </a:xfrm>
        </p:spPr>
        <p:txBody>
          <a:bodyPr>
            <a:normAutofit/>
          </a:bodyPr>
          <a:lstStyle/>
          <a:p>
            <a:r>
              <a:rPr lang="en-US" sz="4000" b="1" dirty="0">
                <a:latin typeface="Comic Sans MS"/>
                <a:cs typeface="Comic Sans MS"/>
              </a:rPr>
              <a:t>History</a:t>
            </a:r>
            <a:r>
              <a:rPr lang="en-US" sz="4000" b="1" spc="-95" dirty="0">
                <a:latin typeface="Comic Sans MS"/>
                <a:cs typeface="Comic Sans MS"/>
              </a:rPr>
              <a:t> </a:t>
            </a:r>
            <a:r>
              <a:rPr lang="en-US" sz="4000" b="1" dirty="0">
                <a:latin typeface="Comic Sans MS"/>
                <a:cs typeface="Comic Sans MS"/>
              </a:rPr>
              <a:t>taking</a:t>
            </a:r>
            <a:r>
              <a:rPr lang="en-US" sz="4000" b="1" dirty="0" smtClean="0">
                <a:latin typeface="Comic Sans MS"/>
                <a:cs typeface="Comic Sans MS"/>
              </a:rPr>
              <a:t>:</a:t>
            </a:r>
          </a:p>
          <a:p>
            <a:endParaRPr lang="en-US" sz="4000" dirty="0">
              <a:latin typeface="Comic Sans MS"/>
              <a:cs typeface="Comic Sans MS"/>
            </a:endParaRPr>
          </a:p>
          <a:p>
            <a:pPr marL="385450" marR="5080" indent="-373385">
              <a:lnSpc>
                <a:spcPts val="2160"/>
              </a:lnSpc>
              <a:spcBef>
                <a:spcPts val="370"/>
              </a:spcBef>
              <a:buClr>
                <a:srgbClr val="CC0000"/>
              </a:buClr>
              <a:buFont typeface="Bookman Old Style"/>
              <a:buChar char=""/>
              <a:tabLst>
                <a:tab pos="385450" algn="l"/>
                <a:tab pos="386085" algn="l"/>
              </a:tabLst>
            </a:pPr>
            <a:r>
              <a:rPr lang="en-US" sz="4000" spc="-5" dirty="0">
                <a:latin typeface="Comic Sans MS"/>
                <a:cs typeface="Comic Sans MS"/>
              </a:rPr>
              <a:t>Current complaints/identify  </a:t>
            </a:r>
            <a:r>
              <a:rPr lang="en-US" sz="4000" spc="-10" dirty="0">
                <a:latin typeface="Comic Sans MS"/>
                <a:cs typeface="Comic Sans MS"/>
              </a:rPr>
              <a:t>danger</a:t>
            </a:r>
            <a:r>
              <a:rPr lang="en-US" sz="4000" spc="15" dirty="0">
                <a:latin typeface="Comic Sans MS"/>
                <a:cs typeface="Comic Sans MS"/>
              </a:rPr>
              <a:t> </a:t>
            </a:r>
            <a:r>
              <a:rPr lang="en-US" sz="4000" spc="-10" dirty="0">
                <a:latin typeface="Comic Sans MS"/>
                <a:cs typeface="Comic Sans MS"/>
              </a:rPr>
              <a:t>signs</a:t>
            </a:r>
            <a:endParaRPr lang="en-US" sz="4000" dirty="0">
              <a:latin typeface="Comic Sans MS"/>
              <a:cs typeface="Comic Sans MS"/>
            </a:endParaRPr>
          </a:p>
          <a:p>
            <a:pPr marL="385450" indent="-373385">
              <a:spcBef>
                <a:spcPts val="204"/>
              </a:spcBef>
              <a:buClr>
                <a:srgbClr val="CC0000"/>
              </a:buClr>
              <a:buFont typeface="Bookman Old Style"/>
              <a:buChar char=""/>
              <a:tabLst>
                <a:tab pos="385450" algn="l"/>
                <a:tab pos="386085" algn="l"/>
              </a:tabLst>
            </a:pPr>
            <a:r>
              <a:rPr lang="en-US" sz="4000" spc="-10" dirty="0">
                <a:latin typeface="Comic Sans MS"/>
                <a:cs typeface="Comic Sans MS"/>
              </a:rPr>
              <a:t>Dietary</a:t>
            </a:r>
            <a:r>
              <a:rPr lang="en-US" sz="4000" dirty="0">
                <a:latin typeface="Comic Sans MS"/>
                <a:cs typeface="Comic Sans MS"/>
              </a:rPr>
              <a:t> </a:t>
            </a:r>
            <a:r>
              <a:rPr lang="en-US" sz="4000" spc="-5" dirty="0">
                <a:latin typeface="Comic Sans MS"/>
                <a:cs typeface="Comic Sans MS"/>
              </a:rPr>
              <a:t>history</a:t>
            </a:r>
            <a:endParaRPr lang="en-US" sz="4000" dirty="0">
              <a:latin typeface="Comic Sans MS"/>
              <a:cs typeface="Comic Sans MS"/>
            </a:endParaRPr>
          </a:p>
          <a:p>
            <a:pPr marL="385450" indent="-373385">
              <a:spcBef>
                <a:spcPts val="240"/>
              </a:spcBef>
              <a:buClr>
                <a:srgbClr val="CC0000"/>
              </a:buClr>
              <a:buFont typeface="Bookman Old Style"/>
              <a:buChar char=""/>
              <a:tabLst>
                <a:tab pos="385450" algn="l"/>
                <a:tab pos="386085" algn="l"/>
              </a:tabLst>
            </a:pPr>
            <a:r>
              <a:rPr lang="en-US" sz="4000" spc="-10" dirty="0">
                <a:latin typeface="Comic Sans MS"/>
                <a:cs typeface="Comic Sans MS"/>
              </a:rPr>
              <a:t>Tetanus vaccination</a:t>
            </a:r>
            <a:r>
              <a:rPr lang="en-US" sz="4000" spc="50" dirty="0">
                <a:latin typeface="Comic Sans MS"/>
                <a:cs typeface="Comic Sans MS"/>
              </a:rPr>
              <a:t> </a:t>
            </a:r>
            <a:r>
              <a:rPr lang="en-US" sz="4000" spc="-10" dirty="0">
                <a:latin typeface="Comic Sans MS"/>
                <a:cs typeface="Comic Sans MS"/>
              </a:rPr>
              <a:t>status</a:t>
            </a:r>
            <a:endParaRPr lang="en-US" sz="4000" dirty="0">
              <a:latin typeface="Comic Sans MS"/>
              <a:cs typeface="Comic Sans MS"/>
            </a:endParaRPr>
          </a:p>
          <a:p>
            <a:pPr marL="385450" indent="-373385">
              <a:spcBef>
                <a:spcPts val="240"/>
              </a:spcBef>
              <a:buClr>
                <a:srgbClr val="CC0000"/>
              </a:buClr>
              <a:buFont typeface="Bookman Old Style"/>
              <a:buChar char=""/>
              <a:tabLst>
                <a:tab pos="385450" algn="l"/>
                <a:tab pos="386085" algn="l"/>
              </a:tabLst>
            </a:pPr>
            <a:r>
              <a:rPr lang="en-US" sz="4000" spc="-10" dirty="0">
                <a:latin typeface="Comic Sans MS"/>
                <a:cs typeface="Comic Sans MS"/>
              </a:rPr>
              <a:t>Reproductive</a:t>
            </a:r>
            <a:r>
              <a:rPr lang="en-US" sz="4000" spc="20" dirty="0">
                <a:latin typeface="Comic Sans MS"/>
                <a:cs typeface="Comic Sans MS"/>
              </a:rPr>
              <a:t> </a:t>
            </a:r>
            <a:r>
              <a:rPr lang="en-US" sz="4000" spc="-10" dirty="0" smtClean="0">
                <a:latin typeface="Comic Sans MS"/>
                <a:cs typeface="Comic Sans MS"/>
              </a:rPr>
              <a:t>history</a:t>
            </a:r>
            <a:endParaRPr lang="en-US" sz="4000" dirty="0" smtClean="0">
              <a:latin typeface="Comic Sans MS"/>
              <a:cs typeface="Comic Sans MS"/>
            </a:endParaRPr>
          </a:p>
          <a:p>
            <a:pPr marL="385450" indent="-373385">
              <a:spcBef>
                <a:spcPts val="240"/>
              </a:spcBef>
              <a:buClr>
                <a:srgbClr val="CC0000"/>
              </a:buClr>
              <a:buFont typeface="Bookman Old Style"/>
              <a:buChar char=""/>
              <a:tabLst>
                <a:tab pos="385450" algn="l"/>
                <a:tab pos="386085" algn="l"/>
              </a:tabLst>
            </a:pPr>
            <a:r>
              <a:rPr lang="en-US" sz="4000" spc="-10" dirty="0" smtClean="0">
                <a:latin typeface="Comic Sans MS"/>
                <a:cs typeface="Comic Sans MS"/>
              </a:rPr>
              <a:t>History </a:t>
            </a:r>
            <a:r>
              <a:rPr lang="en-US" sz="4000" spc="-5" dirty="0">
                <a:latin typeface="Comic Sans MS"/>
                <a:cs typeface="Comic Sans MS"/>
              </a:rPr>
              <a:t>of </a:t>
            </a:r>
            <a:r>
              <a:rPr lang="en-US" sz="4000" spc="-10" dirty="0">
                <a:latin typeface="Comic Sans MS"/>
                <a:cs typeface="Comic Sans MS"/>
              </a:rPr>
              <a:t>medical illness</a:t>
            </a:r>
            <a:r>
              <a:rPr lang="en-US" sz="4000" spc="65" dirty="0">
                <a:latin typeface="Comic Sans MS"/>
                <a:cs typeface="Comic Sans MS"/>
              </a:rPr>
              <a:t> </a:t>
            </a:r>
            <a:r>
              <a:rPr lang="en-US" sz="4000" spc="-5" dirty="0">
                <a:latin typeface="Comic Sans MS"/>
                <a:cs typeface="Comic Sans MS"/>
              </a:rPr>
              <a:t>e.g</a:t>
            </a:r>
            <a:r>
              <a:rPr lang="en-US" sz="4000" spc="-5" dirty="0" smtClean="0">
                <a:latin typeface="Comic Sans MS"/>
                <a:cs typeface="Comic Sans MS"/>
              </a:rPr>
              <a:t>. </a:t>
            </a:r>
            <a:r>
              <a:rPr lang="en-US" sz="4000" spc="-10" dirty="0">
                <a:latin typeface="Comic Sans MS"/>
                <a:cs typeface="Comic Sans MS"/>
              </a:rPr>
              <a:t>TB</a:t>
            </a:r>
            <a:endParaRPr lang="en-US" sz="4000" dirty="0">
              <a:latin typeface="Comic Sans MS"/>
              <a:cs typeface="Comic Sans MS"/>
            </a:endParaRPr>
          </a:p>
          <a:p>
            <a:endParaRPr lang="en-US" sz="4000" dirty="0">
              <a:latin typeface="Comic Sans MS"/>
              <a:cs typeface="Comic Sans MS"/>
            </a:endParaRP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411244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107" y="215189"/>
            <a:ext cx="11663150" cy="636303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4000" b="1" dirty="0">
                <a:latin typeface="Comic Sans MS"/>
                <a:cs typeface="Comic Sans MS"/>
              </a:rPr>
              <a:t>Physical</a:t>
            </a:r>
            <a:r>
              <a:rPr lang="en-US" sz="4000" b="1" spc="-110" dirty="0">
                <a:latin typeface="Comic Sans MS"/>
                <a:cs typeface="Comic Sans MS"/>
              </a:rPr>
              <a:t> </a:t>
            </a:r>
            <a:r>
              <a:rPr lang="en-US" sz="4000" b="1" dirty="0">
                <a:latin typeface="Comic Sans MS"/>
                <a:cs typeface="Comic Sans MS"/>
              </a:rPr>
              <a:t>exam:</a:t>
            </a:r>
            <a:endParaRPr lang="en-US" sz="4000" dirty="0">
              <a:latin typeface="Comic Sans MS"/>
              <a:cs typeface="Comic Sans MS"/>
            </a:endParaRPr>
          </a:p>
          <a:p>
            <a:pPr marL="385450" marR="58420" indent="-373385">
              <a:lnSpc>
                <a:spcPct val="100000"/>
              </a:lnSpc>
              <a:spcBef>
                <a:spcPts val="370"/>
              </a:spcBef>
              <a:buClr>
                <a:srgbClr val="CC0000"/>
              </a:buClr>
              <a:buFont typeface="Bookman Old Style"/>
              <a:buChar char=""/>
              <a:tabLst>
                <a:tab pos="385450" algn="l"/>
                <a:tab pos="386085" algn="l"/>
              </a:tabLst>
            </a:pPr>
            <a:r>
              <a:rPr lang="en-US" sz="4000" spc="-5" dirty="0">
                <a:latin typeface="Comic Sans MS"/>
                <a:cs typeface="Comic Sans MS"/>
              </a:rPr>
              <a:t>Physical assessment of general  </a:t>
            </a:r>
            <a:r>
              <a:rPr lang="en-US" sz="4000" spc="-10" dirty="0">
                <a:latin typeface="Comic Sans MS"/>
                <a:cs typeface="Comic Sans MS"/>
              </a:rPr>
              <a:t>health</a:t>
            </a:r>
            <a:endParaRPr lang="en-US" sz="4000" dirty="0">
              <a:latin typeface="Comic Sans MS"/>
              <a:cs typeface="Comic Sans MS"/>
            </a:endParaRPr>
          </a:p>
          <a:p>
            <a:pPr marL="386085" indent="-373385">
              <a:lnSpc>
                <a:spcPct val="100000"/>
              </a:lnSpc>
              <a:spcBef>
                <a:spcPts val="204"/>
              </a:spcBef>
              <a:buClr>
                <a:srgbClr val="CC0000"/>
              </a:buClr>
              <a:buFont typeface="Bookman Old Style"/>
              <a:buChar char=""/>
              <a:tabLst>
                <a:tab pos="385450" algn="l"/>
                <a:tab pos="386085" algn="l"/>
              </a:tabLst>
            </a:pPr>
            <a:r>
              <a:rPr lang="en-US" sz="4000" spc="-10" dirty="0">
                <a:latin typeface="Comic Sans MS"/>
                <a:cs typeface="Comic Sans MS"/>
              </a:rPr>
              <a:t>Swollen</a:t>
            </a:r>
            <a:r>
              <a:rPr lang="en-US" sz="4000" spc="5" dirty="0">
                <a:latin typeface="Comic Sans MS"/>
                <a:cs typeface="Comic Sans MS"/>
              </a:rPr>
              <a:t> </a:t>
            </a:r>
            <a:r>
              <a:rPr lang="en-US" sz="4000" spc="-10" dirty="0">
                <a:latin typeface="Comic Sans MS"/>
                <a:cs typeface="Comic Sans MS"/>
              </a:rPr>
              <a:t>glands</a:t>
            </a:r>
            <a:endParaRPr lang="en-US" sz="4000" dirty="0">
              <a:latin typeface="Comic Sans MS"/>
              <a:cs typeface="Comic Sans MS"/>
            </a:endParaRPr>
          </a:p>
          <a:p>
            <a:pPr marL="385450" marR="5080" indent="-373385">
              <a:lnSpc>
                <a:spcPct val="100000"/>
              </a:lnSpc>
              <a:spcBef>
                <a:spcPts val="515"/>
              </a:spcBef>
              <a:buClr>
                <a:srgbClr val="CC0000"/>
              </a:buClr>
              <a:buFont typeface="Bookman Old Style"/>
              <a:buChar char=""/>
              <a:tabLst>
                <a:tab pos="385450" algn="l"/>
                <a:tab pos="386085" algn="l"/>
                <a:tab pos="2712754" algn="l"/>
              </a:tabLst>
            </a:pPr>
            <a:r>
              <a:rPr lang="en-US" sz="4000" spc="-5" dirty="0">
                <a:latin typeface="Comic Sans MS"/>
                <a:cs typeface="Comic Sans MS"/>
              </a:rPr>
              <a:t>Genital</a:t>
            </a:r>
            <a:r>
              <a:rPr lang="en-US" sz="4000" spc="90" dirty="0">
                <a:latin typeface="Comic Sans MS"/>
                <a:cs typeface="Comic Sans MS"/>
              </a:rPr>
              <a:t> </a:t>
            </a:r>
            <a:r>
              <a:rPr lang="en-US" sz="4000" spc="-10" dirty="0">
                <a:latin typeface="Comic Sans MS"/>
                <a:cs typeface="Comic Sans MS"/>
              </a:rPr>
              <a:t>inspection,	including  sexually transmitted</a:t>
            </a:r>
            <a:r>
              <a:rPr lang="en-US" sz="4000" spc="45" dirty="0">
                <a:latin typeface="Comic Sans MS"/>
                <a:cs typeface="Comic Sans MS"/>
              </a:rPr>
              <a:t> </a:t>
            </a:r>
            <a:r>
              <a:rPr lang="en-US" sz="4000" spc="-10" dirty="0">
                <a:latin typeface="Comic Sans MS"/>
                <a:cs typeface="Comic Sans MS"/>
              </a:rPr>
              <a:t>infections</a:t>
            </a:r>
            <a:endParaRPr lang="en-US" sz="4000" dirty="0">
              <a:latin typeface="Comic Sans MS"/>
              <a:cs typeface="Comic Sans MS"/>
            </a:endParaRPr>
          </a:p>
          <a:p>
            <a:pPr marL="386085" indent="-373385">
              <a:lnSpc>
                <a:spcPct val="100000"/>
              </a:lnSpc>
              <a:spcBef>
                <a:spcPts val="204"/>
              </a:spcBef>
              <a:buClr>
                <a:srgbClr val="CC0000"/>
              </a:buClr>
              <a:buFont typeface="Bookman Old Style"/>
              <a:buChar char=""/>
              <a:tabLst>
                <a:tab pos="385450" algn="l"/>
                <a:tab pos="386085" algn="l"/>
              </a:tabLst>
            </a:pPr>
            <a:r>
              <a:rPr lang="en-US" sz="4000" spc="-5" dirty="0">
                <a:latin typeface="Comic Sans MS"/>
                <a:cs typeface="Comic Sans MS"/>
              </a:rPr>
              <a:t>Check for blood</a:t>
            </a:r>
            <a:r>
              <a:rPr lang="en-US" sz="4000" spc="-10" dirty="0">
                <a:latin typeface="Comic Sans MS"/>
                <a:cs typeface="Comic Sans MS"/>
              </a:rPr>
              <a:t> </a:t>
            </a:r>
            <a:r>
              <a:rPr lang="en-US" sz="4000" spc="-5" dirty="0">
                <a:latin typeface="Comic Sans MS"/>
                <a:cs typeface="Comic Sans MS"/>
              </a:rPr>
              <a:t>pressure</a:t>
            </a:r>
            <a:r>
              <a:rPr lang="en-US" sz="4000" spc="-5" dirty="0" smtClean="0">
                <a:latin typeface="Comic Sans MS"/>
                <a:cs typeface="Comic Sans MS"/>
              </a:rPr>
              <a:t>, </a:t>
            </a:r>
            <a:r>
              <a:rPr lang="en-US" sz="4000" spc="-10" dirty="0">
                <a:latin typeface="Comic Sans MS"/>
                <a:cs typeface="Comic Sans MS"/>
              </a:rPr>
              <a:t>edema </a:t>
            </a:r>
            <a:r>
              <a:rPr lang="en-US" sz="4000" spc="-5" dirty="0">
                <a:latin typeface="Comic Sans MS"/>
                <a:cs typeface="Comic Sans MS"/>
              </a:rPr>
              <a:t>and </a:t>
            </a:r>
            <a:r>
              <a:rPr lang="en-US" sz="4000" spc="-10" dirty="0">
                <a:latin typeface="Comic Sans MS"/>
                <a:cs typeface="Comic Sans MS"/>
              </a:rPr>
              <a:t>proteinuria </a:t>
            </a:r>
            <a:r>
              <a:rPr lang="en-US" sz="4000" spc="-5" dirty="0">
                <a:latin typeface="Comic Sans MS"/>
                <a:cs typeface="Comic Sans MS"/>
              </a:rPr>
              <a:t>to </a:t>
            </a:r>
            <a:r>
              <a:rPr lang="en-US" sz="4000" spc="-10" dirty="0">
                <a:latin typeface="Comic Sans MS"/>
                <a:cs typeface="Comic Sans MS"/>
              </a:rPr>
              <a:t>rule  </a:t>
            </a:r>
            <a:r>
              <a:rPr lang="en-US" sz="4000" spc="-5" dirty="0">
                <a:latin typeface="Comic Sans MS"/>
                <a:cs typeface="Comic Sans MS"/>
              </a:rPr>
              <a:t>out	</a:t>
            </a:r>
            <a:r>
              <a:rPr lang="en-US" sz="4000" spc="-5" dirty="0" smtClean="0">
                <a:latin typeface="Comic Sans MS"/>
                <a:cs typeface="Comic Sans MS"/>
              </a:rPr>
              <a:t>pre-eclampsia</a:t>
            </a:r>
            <a:endParaRPr lang="en-US" sz="4000" dirty="0" smtClean="0">
              <a:latin typeface="Comic Sans MS"/>
              <a:cs typeface="Comic Sans MS"/>
            </a:endParaRPr>
          </a:p>
          <a:p>
            <a:pPr marL="386085" indent="-374020">
              <a:lnSpc>
                <a:spcPct val="100000"/>
              </a:lnSpc>
              <a:spcBef>
                <a:spcPts val="340"/>
              </a:spcBef>
              <a:buClr>
                <a:srgbClr val="CC0000"/>
              </a:buClr>
              <a:buFont typeface="Bookman Old Style"/>
              <a:buChar char=""/>
              <a:tabLst>
                <a:tab pos="386085" algn="l"/>
                <a:tab pos="386720" algn="l"/>
              </a:tabLst>
            </a:pPr>
            <a:r>
              <a:rPr lang="en-US" sz="4000" spc="-5" dirty="0">
                <a:latin typeface="Comic Sans MS"/>
                <a:cs typeface="Comic Sans MS"/>
              </a:rPr>
              <a:t>Check for</a:t>
            </a:r>
            <a:r>
              <a:rPr lang="en-US" sz="4000" spc="-30" dirty="0">
                <a:latin typeface="Comic Sans MS"/>
                <a:cs typeface="Comic Sans MS"/>
              </a:rPr>
              <a:t> </a:t>
            </a:r>
            <a:r>
              <a:rPr lang="en-US" sz="4000" spc="-10" dirty="0" err="1">
                <a:latin typeface="Comic Sans MS"/>
                <a:cs typeface="Comic Sans MS"/>
              </a:rPr>
              <a:t>anaemia</a:t>
            </a:r>
            <a:endParaRPr lang="en-US" sz="4000" dirty="0">
              <a:latin typeface="Comic Sans MS"/>
              <a:cs typeface="Comic Sans MS"/>
            </a:endParaRPr>
          </a:p>
          <a:p>
            <a:pPr marL="385450" indent="-373385">
              <a:lnSpc>
                <a:spcPct val="100000"/>
              </a:lnSpc>
              <a:spcBef>
                <a:spcPts val="240"/>
              </a:spcBef>
              <a:buClr>
                <a:srgbClr val="CC0000"/>
              </a:buClr>
              <a:buFont typeface="Bookman Old Style"/>
              <a:buChar char=""/>
              <a:tabLst>
                <a:tab pos="385450" algn="l"/>
                <a:tab pos="386085" algn="l"/>
              </a:tabLst>
            </a:pPr>
            <a:r>
              <a:rPr lang="en-US" sz="4000" spc="-5" dirty="0">
                <a:latin typeface="Comic Sans MS"/>
                <a:cs typeface="Comic Sans MS"/>
              </a:rPr>
              <a:t>Check baby’s</a:t>
            </a:r>
            <a:r>
              <a:rPr lang="en-US" sz="4000" spc="-25" dirty="0">
                <a:latin typeface="Comic Sans MS"/>
                <a:cs typeface="Comic Sans MS"/>
              </a:rPr>
              <a:t> </a:t>
            </a:r>
            <a:r>
              <a:rPr lang="en-US" sz="4000" spc="-5" dirty="0">
                <a:latin typeface="Comic Sans MS"/>
                <a:cs typeface="Comic Sans MS"/>
              </a:rPr>
              <a:t>growth</a:t>
            </a:r>
            <a:endParaRPr lang="en-US" sz="4000" dirty="0">
              <a:latin typeface="Comic Sans MS"/>
              <a:cs typeface="Comic Sans MS"/>
            </a:endParaRPr>
          </a:p>
          <a:p>
            <a:pPr marL="386085" indent="-373385">
              <a:lnSpc>
                <a:spcPct val="100000"/>
              </a:lnSpc>
              <a:spcBef>
                <a:spcPts val="204"/>
              </a:spcBef>
              <a:buClr>
                <a:srgbClr val="CC0000"/>
              </a:buClr>
              <a:buFont typeface="Bookman Old Style"/>
              <a:buChar char=""/>
              <a:tabLst>
                <a:tab pos="385450" algn="l"/>
                <a:tab pos="386085" algn="l"/>
              </a:tabLst>
            </a:pPr>
            <a:endParaRPr lang="en-US" sz="4000" dirty="0">
              <a:latin typeface="Comic Sans MS"/>
              <a:cs typeface="Comic Sans MS"/>
            </a:endParaRPr>
          </a:p>
          <a:p>
            <a:pPr>
              <a:lnSpc>
                <a:spcPct val="100000"/>
              </a:lnSpc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882446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4715" y="150125"/>
            <a:ext cx="11600597" cy="6550926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Comic Sans MS"/>
                <a:cs typeface="Comic Sans MS"/>
              </a:rPr>
              <a:t>Provide</a:t>
            </a:r>
            <a:r>
              <a:rPr lang="en-US" sz="2400" spc="-5" dirty="0" smtClean="0">
                <a:latin typeface="Comic Sans MS"/>
                <a:cs typeface="Comic Sans MS"/>
              </a:rPr>
              <a:t>:</a:t>
            </a:r>
            <a:endParaRPr lang="en-US" sz="2400" dirty="0">
              <a:latin typeface="Comic Sans MS"/>
              <a:cs typeface="Comic Sans MS"/>
            </a:endParaRPr>
          </a:p>
          <a:p>
            <a:r>
              <a:rPr lang="en-US" spc="-10" dirty="0" smtClean="0">
                <a:latin typeface="Comic Sans MS"/>
                <a:cs typeface="Comic Sans MS"/>
              </a:rPr>
              <a:t>Iron, folate </a:t>
            </a:r>
            <a:r>
              <a:rPr lang="en-US" spc="-5" dirty="0" smtClean="0">
                <a:latin typeface="Comic Sans MS"/>
                <a:cs typeface="Comic Sans MS"/>
              </a:rPr>
              <a:t>, </a:t>
            </a:r>
            <a:r>
              <a:rPr lang="en-US" spc="-10" dirty="0" smtClean="0">
                <a:latin typeface="Comic Sans MS"/>
                <a:cs typeface="Comic Sans MS"/>
              </a:rPr>
              <a:t>IPT*(SP </a:t>
            </a:r>
            <a:r>
              <a:rPr lang="en-US" spc="-5" dirty="0" smtClean="0">
                <a:latin typeface="Comic Sans MS"/>
                <a:cs typeface="Comic Sans MS"/>
              </a:rPr>
              <a:t>is</a:t>
            </a:r>
            <a:r>
              <a:rPr lang="en-US" spc="60" dirty="0" smtClean="0">
                <a:latin typeface="Comic Sans MS"/>
                <a:cs typeface="Comic Sans MS"/>
              </a:rPr>
              <a:t> </a:t>
            </a:r>
            <a:r>
              <a:rPr lang="en-US" spc="-10" dirty="0" smtClean="0">
                <a:latin typeface="Comic Sans MS"/>
                <a:cs typeface="Comic Sans MS"/>
              </a:rPr>
              <a:t>the</a:t>
            </a:r>
            <a:r>
              <a:rPr lang="en-US" dirty="0" smtClean="0">
                <a:latin typeface="Comic Sans MS"/>
                <a:cs typeface="Comic Sans MS"/>
              </a:rPr>
              <a:t> </a:t>
            </a:r>
            <a:r>
              <a:rPr lang="en-US" spc="-5" dirty="0" smtClean="0">
                <a:latin typeface="Comic Sans MS"/>
                <a:cs typeface="Comic Sans MS"/>
              </a:rPr>
              <a:t>currently </a:t>
            </a:r>
            <a:r>
              <a:rPr lang="en-US" spc="-10" dirty="0" smtClean="0">
                <a:latin typeface="Comic Sans MS"/>
                <a:cs typeface="Comic Sans MS"/>
              </a:rPr>
              <a:t>recommended)</a:t>
            </a:r>
            <a:r>
              <a:rPr lang="en-US" spc="50" dirty="0" smtClean="0">
                <a:latin typeface="Comic Sans MS"/>
                <a:cs typeface="Comic Sans MS"/>
              </a:rPr>
              <a:t> </a:t>
            </a:r>
            <a:r>
              <a:rPr lang="en-US" spc="-10" dirty="0" smtClean="0">
                <a:latin typeface="Comic Sans MS"/>
                <a:cs typeface="Comic Sans MS"/>
              </a:rPr>
              <a:t>tetanus </a:t>
            </a:r>
            <a:r>
              <a:rPr lang="en-US" spc="-5" dirty="0" smtClean="0">
                <a:latin typeface="Comic Sans MS"/>
                <a:cs typeface="Comic Sans MS"/>
              </a:rPr>
              <a:t>toxoid and </a:t>
            </a:r>
            <a:r>
              <a:rPr lang="en-US" spc="-5" dirty="0" err="1" smtClean="0">
                <a:latin typeface="Comic Sans MS"/>
                <a:cs typeface="Comic Sans MS"/>
              </a:rPr>
              <a:t>Nevirapine</a:t>
            </a:r>
            <a:r>
              <a:rPr lang="en-US" spc="5" dirty="0" smtClean="0">
                <a:latin typeface="Comic Sans MS"/>
                <a:cs typeface="Comic Sans MS"/>
              </a:rPr>
              <a:t> </a:t>
            </a:r>
            <a:r>
              <a:rPr lang="en-US" spc="-5" dirty="0" smtClean="0">
                <a:latin typeface="Comic Sans MS"/>
                <a:cs typeface="Comic Sans MS"/>
              </a:rPr>
              <a:t>if </a:t>
            </a:r>
            <a:r>
              <a:rPr lang="en-US" spc="-10" dirty="0" smtClean="0">
                <a:latin typeface="Comic Sans MS"/>
                <a:cs typeface="Comic Sans MS"/>
              </a:rPr>
              <a:t>recommended</a:t>
            </a:r>
            <a:endParaRPr lang="en-US" dirty="0" smtClean="0">
              <a:latin typeface="Comic Sans MS"/>
              <a:cs typeface="Comic Sans MS"/>
            </a:endParaRPr>
          </a:p>
          <a:p>
            <a:pPr marL="12700" indent="0">
              <a:lnSpc>
                <a:spcPts val="2210"/>
              </a:lnSpc>
              <a:buClr>
                <a:srgbClr val="CC0000"/>
              </a:buClr>
              <a:buSzPct val="125000"/>
              <a:buNone/>
              <a:tabLst>
                <a:tab pos="385450" algn="l"/>
                <a:tab pos="386085" algn="l"/>
              </a:tabLst>
            </a:pPr>
            <a:endParaRPr lang="en-US" b="1" dirty="0" smtClean="0">
              <a:latin typeface="Comic Sans MS"/>
              <a:cs typeface="Comic Sans MS"/>
            </a:endParaRPr>
          </a:p>
          <a:p>
            <a:pPr marL="12700" indent="0">
              <a:lnSpc>
                <a:spcPts val="2210"/>
              </a:lnSpc>
              <a:buClr>
                <a:srgbClr val="CC0000"/>
              </a:buClr>
              <a:buSzPct val="125000"/>
              <a:buNone/>
              <a:tabLst>
                <a:tab pos="385450" algn="l"/>
                <a:tab pos="386085" algn="l"/>
              </a:tabLst>
            </a:pPr>
            <a:r>
              <a:rPr lang="en-US" b="1" dirty="0" smtClean="0">
                <a:latin typeface="Comic Sans MS"/>
                <a:cs typeface="Comic Sans MS"/>
              </a:rPr>
              <a:t>Counselling</a:t>
            </a:r>
            <a:r>
              <a:rPr lang="en-US" b="1" spc="-130" dirty="0" smtClean="0">
                <a:latin typeface="Comic Sans MS"/>
                <a:cs typeface="Comic Sans MS"/>
              </a:rPr>
              <a:t> </a:t>
            </a:r>
            <a:r>
              <a:rPr lang="en-US" b="1" dirty="0" smtClean="0">
                <a:latin typeface="Comic Sans MS"/>
                <a:cs typeface="Comic Sans MS"/>
              </a:rPr>
              <a:t>on</a:t>
            </a:r>
            <a:endParaRPr lang="en-US" spc="-10" dirty="0" smtClean="0">
              <a:latin typeface="Comic Sans MS"/>
              <a:cs typeface="Comic Sans MS"/>
            </a:endParaRPr>
          </a:p>
          <a:p>
            <a:pPr marL="386085" indent="-373385">
              <a:lnSpc>
                <a:spcPts val="2210"/>
              </a:lnSpc>
              <a:buClr>
                <a:srgbClr val="CC0000"/>
              </a:buClr>
              <a:buSzPct val="125000"/>
              <a:buFont typeface="Bookman Old Style"/>
              <a:buChar char=""/>
              <a:tabLst>
                <a:tab pos="385450" algn="l"/>
                <a:tab pos="386085" algn="l"/>
              </a:tabLst>
            </a:pPr>
            <a:r>
              <a:rPr lang="en-US" spc="-10" dirty="0" smtClean="0">
                <a:latin typeface="Comic Sans MS"/>
                <a:cs typeface="Comic Sans MS"/>
              </a:rPr>
              <a:t>Danger</a:t>
            </a:r>
            <a:r>
              <a:rPr lang="en-US" spc="5" dirty="0" smtClean="0">
                <a:latin typeface="Comic Sans MS"/>
                <a:cs typeface="Comic Sans MS"/>
              </a:rPr>
              <a:t> </a:t>
            </a:r>
            <a:r>
              <a:rPr lang="en-US" spc="-10" dirty="0">
                <a:latin typeface="Comic Sans MS"/>
                <a:cs typeface="Comic Sans MS"/>
              </a:rPr>
              <a:t>signs</a:t>
            </a:r>
            <a:endParaRPr lang="en-US" dirty="0">
              <a:latin typeface="Comic Sans MS"/>
              <a:cs typeface="Comic Sans MS"/>
            </a:endParaRPr>
          </a:p>
          <a:p>
            <a:pPr marL="386085" indent="-373385">
              <a:lnSpc>
                <a:spcPts val="2160"/>
              </a:lnSpc>
              <a:buClr>
                <a:srgbClr val="CC0000"/>
              </a:buClr>
              <a:buSzPct val="125000"/>
              <a:buFont typeface="Bookman Old Style"/>
              <a:buChar char=""/>
              <a:tabLst>
                <a:tab pos="385450" algn="l"/>
                <a:tab pos="386085" algn="l"/>
              </a:tabLst>
            </a:pPr>
            <a:r>
              <a:rPr lang="en-US" spc="-10" dirty="0">
                <a:latin typeface="Comic Sans MS"/>
                <a:cs typeface="Comic Sans MS"/>
              </a:rPr>
              <a:t>Individual birth </a:t>
            </a:r>
            <a:r>
              <a:rPr lang="en-US" spc="-5" dirty="0">
                <a:latin typeface="Comic Sans MS"/>
                <a:cs typeface="Comic Sans MS"/>
              </a:rPr>
              <a:t>plan</a:t>
            </a:r>
            <a:r>
              <a:rPr lang="en-US" spc="30" dirty="0">
                <a:latin typeface="Comic Sans MS"/>
                <a:cs typeface="Comic Sans MS"/>
              </a:rPr>
              <a:t> </a:t>
            </a:r>
            <a:r>
              <a:rPr lang="en-US" spc="-10" dirty="0">
                <a:latin typeface="Comic Sans MS"/>
                <a:cs typeface="Comic Sans MS"/>
              </a:rPr>
              <a:t>(IBP)</a:t>
            </a:r>
            <a:endParaRPr lang="en-US" dirty="0">
              <a:latin typeface="Comic Sans MS"/>
              <a:cs typeface="Comic Sans MS"/>
            </a:endParaRPr>
          </a:p>
          <a:p>
            <a:pPr marL="386085" indent="-373385">
              <a:lnSpc>
                <a:spcPts val="2580"/>
              </a:lnSpc>
              <a:buClr>
                <a:srgbClr val="CC0000"/>
              </a:buClr>
              <a:buSzPct val="125000"/>
              <a:buFont typeface="Bookman Old Style"/>
              <a:buChar char=""/>
              <a:tabLst>
                <a:tab pos="385450" algn="l"/>
                <a:tab pos="386085" algn="l"/>
              </a:tabLst>
            </a:pPr>
            <a:r>
              <a:rPr lang="en-US" spc="-5" dirty="0">
                <a:latin typeface="Comic Sans MS"/>
                <a:cs typeface="Comic Sans MS"/>
              </a:rPr>
              <a:t>Complication</a:t>
            </a:r>
            <a:r>
              <a:rPr lang="en-US" spc="10" dirty="0">
                <a:latin typeface="Comic Sans MS"/>
                <a:cs typeface="Comic Sans MS"/>
              </a:rPr>
              <a:t> </a:t>
            </a:r>
            <a:r>
              <a:rPr lang="en-US" spc="-10" dirty="0" smtClean="0">
                <a:latin typeface="Comic Sans MS"/>
                <a:cs typeface="Comic Sans MS"/>
              </a:rPr>
              <a:t>readiness</a:t>
            </a:r>
          </a:p>
          <a:p>
            <a:pPr marL="386085" indent="-373385">
              <a:lnSpc>
                <a:spcPts val="2580"/>
              </a:lnSpc>
              <a:buClr>
                <a:srgbClr val="CC0000"/>
              </a:buClr>
              <a:buSzPct val="125000"/>
              <a:buFont typeface="Bookman Old Style"/>
              <a:buChar char=""/>
              <a:tabLst>
                <a:tab pos="385450" algn="l"/>
                <a:tab pos="386085" algn="l"/>
              </a:tabLst>
            </a:pPr>
            <a:r>
              <a:rPr lang="en-US" spc="-10" dirty="0" smtClean="0">
                <a:latin typeface="Comic Sans MS"/>
                <a:cs typeface="Comic Sans MS"/>
              </a:rPr>
              <a:t>Nutrition</a:t>
            </a:r>
            <a:r>
              <a:rPr lang="en-US" spc="-10" dirty="0">
                <a:latin typeface="Comic Sans MS"/>
                <a:cs typeface="Comic Sans MS"/>
              </a:rPr>
              <a:t>, breastfeeding,</a:t>
            </a:r>
            <a:r>
              <a:rPr lang="en-US" spc="60" dirty="0">
                <a:latin typeface="Comic Sans MS"/>
                <a:cs typeface="Comic Sans MS"/>
              </a:rPr>
              <a:t> </a:t>
            </a:r>
            <a:r>
              <a:rPr lang="en-US" spc="-10" dirty="0">
                <a:latin typeface="Comic Sans MS"/>
                <a:cs typeface="Comic Sans MS"/>
              </a:rPr>
              <a:t>family</a:t>
            </a:r>
            <a:endParaRPr lang="en-US" dirty="0">
              <a:latin typeface="Comic Sans MS"/>
              <a:cs typeface="Comic Sans MS"/>
            </a:endParaRPr>
          </a:p>
          <a:p>
            <a:pPr marL="386085" indent="-373385">
              <a:lnSpc>
                <a:spcPts val="2580"/>
              </a:lnSpc>
              <a:buClr>
                <a:srgbClr val="CC0000"/>
              </a:buClr>
              <a:buSzPct val="125000"/>
              <a:buFont typeface="Bookman Old Style"/>
              <a:buChar char=""/>
              <a:tabLst>
                <a:tab pos="385450" algn="l"/>
                <a:tab pos="386085" algn="l"/>
              </a:tabLst>
            </a:pPr>
            <a:r>
              <a:rPr lang="nb-NO" spc="-5" dirty="0" smtClean="0">
                <a:latin typeface="Comic Sans MS"/>
                <a:cs typeface="Comic Sans MS"/>
              </a:rPr>
              <a:t>planning</a:t>
            </a:r>
            <a:r>
              <a:rPr lang="nb-NO" spc="-5" dirty="0">
                <a:latin typeface="Comic Sans MS"/>
                <a:cs typeface="Comic Sans MS"/>
              </a:rPr>
              <a:t>, </a:t>
            </a:r>
            <a:r>
              <a:rPr lang="nb-NO" spc="-10" dirty="0">
                <a:latin typeface="Comic Sans MS"/>
                <a:cs typeface="Comic Sans MS"/>
              </a:rPr>
              <a:t>safer </a:t>
            </a:r>
            <a:r>
              <a:rPr lang="nb-NO" spc="-5" dirty="0">
                <a:latin typeface="Comic Sans MS"/>
                <a:cs typeface="Comic Sans MS"/>
              </a:rPr>
              <a:t>sex, hygiene,</a:t>
            </a:r>
            <a:r>
              <a:rPr lang="nb-NO" spc="40" dirty="0">
                <a:latin typeface="Comic Sans MS"/>
                <a:cs typeface="Comic Sans MS"/>
              </a:rPr>
              <a:t> </a:t>
            </a:r>
            <a:r>
              <a:rPr lang="nb-NO" spc="-10" dirty="0" smtClean="0">
                <a:latin typeface="Comic Sans MS"/>
                <a:cs typeface="Comic Sans MS"/>
              </a:rPr>
              <a:t>etc</a:t>
            </a:r>
          </a:p>
          <a:p>
            <a:pPr marL="386085" indent="-373385">
              <a:lnSpc>
                <a:spcPts val="2580"/>
              </a:lnSpc>
              <a:buClr>
                <a:srgbClr val="CC0000"/>
              </a:buClr>
              <a:buSzPct val="125000"/>
              <a:buFont typeface="Bookman Old Style"/>
              <a:buChar char=""/>
              <a:tabLst>
                <a:tab pos="385450" algn="l"/>
                <a:tab pos="386085" algn="l"/>
              </a:tabLst>
            </a:pPr>
            <a:r>
              <a:rPr lang="en-US" spc="-5" dirty="0" smtClean="0">
                <a:latin typeface="Comic Sans MS"/>
                <a:cs typeface="Comic Sans MS"/>
              </a:rPr>
              <a:t>PMTCT</a:t>
            </a:r>
          </a:p>
          <a:p>
            <a:pPr marL="386085" indent="-373385">
              <a:lnSpc>
                <a:spcPts val="2580"/>
              </a:lnSpc>
              <a:buClr>
                <a:srgbClr val="CC0000"/>
              </a:buClr>
              <a:buSzPct val="125000"/>
              <a:buFont typeface="Bookman Old Style"/>
              <a:buChar char=""/>
              <a:tabLst>
                <a:tab pos="385450" algn="l"/>
                <a:tab pos="386085" algn="l"/>
              </a:tabLst>
            </a:pPr>
            <a:r>
              <a:rPr lang="en-US" spc="-10" dirty="0" smtClean="0">
                <a:latin typeface="Comic Sans MS"/>
                <a:cs typeface="Comic Sans MS"/>
              </a:rPr>
              <a:t>Return</a:t>
            </a:r>
            <a:r>
              <a:rPr lang="en-US" spc="-40" dirty="0" smtClean="0">
                <a:latin typeface="Comic Sans MS"/>
                <a:cs typeface="Comic Sans MS"/>
              </a:rPr>
              <a:t> </a:t>
            </a:r>
            <a:r>
              <a:rPr lang="en-US" spc="-10" dirty="0">
                <a:latin typeface="Comic Sans MS"/>
                <a:cs typeface="Comic Sans MS"/>
              </a:rPr>
              <a:t>date</a:t>
            </a:r>
            <a:endParaRPr lang="en-US" dirty="0">
              <a:latin typeface="Comic Sans MS"/>
              <a:cs typeface="Comic Sans MS"/>
            </a:endParaRPr>
          </a:p>
          <a:p>
            <a:pPr marL="386085" indent="-373385">
              <a:lnSpc>
                <a:spcPts val="2580"/>
              </a:lnSpc>
              <a:buClr>
                <a:srgbClr val="CC0000"/>
              </a:buClr>
              <a:buSzPct val="125000"/>
              <a:buFont typeface="Bookman Old Style"/>
              <a:buChar char=""/>
              <a:tabLst>
                <a:tab pos="385450" algn="l"/>
                <a:tab pos="386085" algn="l"/>
              </a:tabLst>
            </a:pPr>
            <a:endParaRPr lang="en-US" dirty="0">
              <a:latin typeface="Comic Sans MS"/>
              <a:cs typeface="Comic Sans MS"/>
            </a:endParaRPr>
          </a:p>
          <a:p>
            <a:pPr marL="386085" indent="-373385">
              <a:lnSpc>
                <a:spcPts val="2580"/>
              </a:lnSpc>
              <a:buClr>
                <a:srgbClr val="CC0000"/>
              </a:buClr>
              <a:buSzPct val="125000"/>
              <a:buFont typeface="Bookman Old Style"/>
              <a:buChar char=""/>
              <a:tabLst>
                <a:tab pos="385450" algn="l"/>
                <a:tab pos="386085" algn="l"/>
              </a:tabLst>
            </a:pPr>
            <a:endParaRPr lang="en-US" dirty="0">
              <a:latin typeface="Comic Sans MS"/>
              <a:cs typeface="Comic Sans MS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4660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5119" y="324182"/>
            <a:ext cx="10515600" cy="822230"/>
          </a:xfrm>
        </p:spPr>
        <p:txBody>
          <a:bodyPr/>
          <a:lstStyle/>
          <a:p>
            <a:r>
              <a:rPr lang="en-US" b="1" spc="-10" dirty="0" smtClean="0">
                <a:latin typeface="Comic Sans MS"/>
                <a:cs typeface="Comic Sans MS"/>
              </a:rPr>
              <a:t>ANC</a:t>
            </a:r>
            <a:r>
              <a:rPr lang="en-US" b="1" spc="-25" dirty="0" smtClean="0">
                <a:latin typeface="Comic Sans MS"/>
                <a:cs typeface="Comic Sans MS"/>
              </a:rPr>
              <a:t> </a:t>
            </a:r>
            <a:r>
              <a:rPr lang="en-US" b="1" spc="-10" dirty="0" smtClean="0">
                <a:latin typeface="Comic Sans MS"/>
                <a:cs typeface="Comic Sans MS"/>
              </a:rPr>
              <a:t>Profile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4301" y="1146412"/>
            <a:ext cx="11171830" cy="5459104"/>
          </a:xfrm>
        </p:spPr>
        <p:txBody>
          <a:bodyPr>
            <a:normAutofit/>
          </a:bodyPr>
          <a:lstStyle/>
          <a:p>
            <a:pPr marL="386085" indent="-373385">
              <a:lnSpc>
                <a:spcPts val="2210"/>
              </a:lnSpc>
              <a:buClr>
                <a:srgbClr val="CC0000"/>
              </a:buClr>
              <a:buSzPct val="125000"/>
              <a:buFont typeface="Bookman Old Style"/>
              <a:buChar char=""/>
              <a:tabLst>
                <a:tab pos="385450" algn="l"/>
                <a:tab pos="386085" algn="l"/>
              </a:tabLst>
            </a:pPr>
            <a:endParaRPr lang="en-US" sz="4000" spc="-10" dirty="0" smtClean="0">
              <a:latin typeface="Comic Sans MS"/>
              <a:cs typeface="Comic Sans MS"/>
            </a:endParaRPr>
          </a:p>
          <a:p>
            <a:pPr marL="386085" indent="-373385">
              <a:lnSpc>
                <a:spcPts val="2210"/>
              </a:lnSpc>
              <a:buClr>
                <a:srgbClr val="CC0000"/>
              </a:buClr>
              <a:buSzPct val="125000"/>
              <a:buFont typeface="Bookman Old Style"/>
              <a:buChar char=""/>
              <a:tabLst>
                <a:tab pos="385450" algn="l"/>
                <a:tab pos="386085" algn="l"/>
              </a:tabLst>
            </a:pPr>
            <a:r>
              <a:rPr lang="en-US" sz="4000" spc="-10" dirty="0" smtClean="0">
                <a:latin typeface="Comic Sans MS"/>
                <a:cs typeface="Comic Sans MS"/>
              </a:rPr>
              <a:t>Sputum </a:t>
            </a:r>
            <a:r>
              <a:rPr lang="en-US" sz="4000" spc="-5" dirty="0">
                <a:latin typeface="Comic Sans MS"/>
                <a:cs typeface="Comic Sans MS"/>
              </a:rPr>
              <a:t>for</a:t>
            </a:r>
            <a:r>
              <a:rPr lang="en-US" sz="4000" spc="-15" dirty="0">
                <a:latin typeface="Comic Sans MS"/>
                <a:cs typeface="Comic Sans MS"/>
              </a:rPr>
              <a:t> </a:t>
            </a:r>
            <a:r>
              <a:rPr lang="en-US" sz="4000" spc="-10" dirty="0">
                <a:latin typeface="Comic Sans MS"/>
                <a:cs typeface="Comic Sans MS"/>
              </a:rPr>
              <a:t>AFB</a:t>
            </a:r>
            <a:endParaRPr lang="en-US" sz="4000" dirty="0">
              <a:latin typeface="Comic Sans MS"/>
              <a:cs typeface="Comic Sans MS"/>
            </a:endParaRPr>
          </a:p>
          <a:p>
            <a:pPr marL="386085" indent="-373385">
              <a:lnSpc>
                <a:spcPts val="2580"/>
              </a:lnSpc>
              <a:buClr>
                <a:srgbClr val="CC0000"/>
              </a:buClr>
              <a:buSzPct val="125000"/>
              <a:buFont typeface="Bookman Old Style"/>
              <a:buChar char=""/>
              <a:tabLst>
                <a:tab pos="385450" algn="l"/>
                <a:tab pos="386085" algn="l"/>
              </a:tabLst>
            </a:pPr>
            <a:r>
              <a:rPr lang="en-US" sz="4000" spc="-5" dirty="0" smtClean="0">
                <a:latin typeface="Comic Sans MS"/>
                <a:cs typeface="Comic Sans MS"/>
              </a:rPr>
              <a:t>Urinalysis</a:t>
            </a:r>
          </a:p>
          <a:p>
            <a:pPr marL="386085" indent="-373385">
              <a:lnSpc>
                <a:spcPts val="2580"/>
              </a:lnSpc>
              <a:buClr>
                <a:srgbClr val="CC0000"/>
              </a:buClr>
              <a:buSzPct val="125000"/>
              <a:buFont typeface="Bookman Old Style"/>
              <a:buChar char=""/>
              <a:tabLst>
                <a:tab pos="385450" algn="l"/>
                <a:tab pos="386085" algn="l"/>
              </a:tabLst>
            </a:pPr>
            <a:r>
              <a:rPr lang="en-US" sz="4000" spc="-5" dirty="0" err="1" smtClean="0">
                <a:latin typeface="Comic Sans MS"/>
                <a:cs typeface="Comic Sans MS"/>
              </a:rPr>
              <a:t>Hb</a:t>
            </a:r>
            <a:r>
              <a:rPr lang="en-US" sz="4000" spc="-5" dirty="0">
                <a:latin typeface="Comic Sans MS"/>
                <a:cs typeface="Comic Sans MS"/>
              </a:rPr>
              <a:t>, </a:t>
            </a:r>
            <a:r>
              <a:rPr lang="en-US" sz="4000" spc="-10" dirty="0">
                <a:latin typeface="Comic Sans MS"/>
                <a:cs typeface="Comic Sans MS"/>
              </a:rPr>
              <a:t>grouping </a:t>
            </a:r>
            <a:r>
              <a:rPr lang="en-US" sz="4000" spc="-5" dirty="0">
                <a:latin typeface="Comic Sans MS"/>
                <a:cs typeface="Comic Sans MS"/>
              </a:rPr>
              <a:t>and Rh</a:t>
            </a:r>
            <a:r>
              <a:rPr lang="en-US" sz="4000" spc="25" dirty="0">
                <a:latin typeface="Comic Sans MS"/>
                <a:cs typeface="Comic Sans MS"/>
              </a:rPr>
              <a:t> </a:t>
            </a:r>
            <a:r>
              <a:rPr lang="en-US" sz="4000" spc="-10" dirty="0">
                <a:latin typeface="Comic Sans MS"/>
                <a:cs typeface="Comic Sans MS"/>
              </a:rPr>
              <a:t>factor</a:t>
            </a:r>
            <a:endParaRPr lang="en-US" sz="4000" dirty="0">
              <a:latin typeface="Comic Sans MS"/>
              <a:cs typeface="Comic Sans MS"/>
            </a:endParaRPr>
          </a:p>
          <a:p>
            <a:pPr marL="386085" indent="-373385">
              <a:lnSpc>
                <a:spcPts val="2580"/>
              </a:lnSpc>
              <a:buClr>
                <a:srgbClr val="CC0000"/>
              </a:buClr>
              <a:buSzPct val="125000"/>
              <a:buFont typeface="Bookman Old Style"/>
              <a:buChar char=""/>
              <a:tabLst>
                <a:tab pos="385450" algn="l"/>
                <a:tab pos="386085" algn="l"/>
              </a:tabLst>
            </a:pPr>
            <a:r>
              <a:rPr lang="en-US" sz="4000" spc="-5" dirty="0" smtClean="0">
                <a:latin typeface="Comic Sans MS"/>
                <a:cs typeface="Comic Sans MS"/>
              </a:rPr>
              <a:t>Sickle</a:t>
            </a:r>
            <a:r>
              <a:rPr lang="en-US" sz="4000" spc="5" dirty="0" smtClean="0">
                <a:latin typeface="Comic Sans MS"/>
                <a:cs typeface="Comic Sans MS"/>
              </a:rPr>
              <a:t> </a:t>
            </a:r>
            <a:r>
              <a:rPr lang="en-US" sz="4000" spc="-5" dirty="0">
                <a:latin typeface="Comic Sans MS"/>
                <a:cs typeface="Comic Sans MS"/>
              </a:rPr>
              <a:t>cell,</a:t>
            </a:r>
            <a:r>
              <a:rPr lang="en-US" sz="4000" spc="15" dirty="0">
                <a:latin typeface="Comic Sans MS"/>
                <a:cs typeface="Comic Sans MS"/>
              </a:rPr>
              <a:t> </a:t>
            </a:r>
            <a:r>
              <a:rPr lang="en-US" sz="4000" spc="-5" dirty="0">
                <a:latin typeface="Comic Sans MS"/>
                <a:cs typeface="Comic Sans MS"/>
              </a:rPr>
              <a:t>Stool	and </a:t>
            </a:r>
            <a:r>
              <a:rPr lang="en-US" sz="4000" spc="-10" dirty="0">
                <a:latin typeface="Comic Sans MS"/>
                <a:cs typeface="Comic Sans MS"/>
              </a:rPr>
              <a:t>Hepatitis</a:t>
            </a:r>
            <a:r>
              <a:rPr lang="en-US" sz="4000" dirty="0">
                <a:latin typeface="Comic Sans MS"/>
                <a:cs typeface="Comic Sans MS"/>
              </a:rPr>
              <a:t> </a:t>
            </a:r>
            <a:r>
              <a:rPr lang="en-US" sz="4000" spc="-5" dirty="0">
                <a:latin typeface="Comic Sans MS"/>
                <a:cs typeface="Comic Sans MS"/>
              </a:rPr>
              <a:t>B</a:t>
            </a:r>
            <a:endParaRPr lang="en-US" sz="4000" dirty="0">
              <a:latin typeface="Comic Sans MS"/>
              <a:cs typeface="Comic Sans MS"/>
            </a:endParaRPr>
          </a:p>
          <a:p>
            <a:pPr marL="386085" indent="-373385">
              <a:lnSpc>
                <a:spcPts val="2580"/>
              </a:lnSpc>
              <a:buClr>
                <a:srgbClr val="CC0000"/>
              </a:buClr>
              <a:buSzPct val="125000"/>
              <a:buFont typeface="Bookman Old Style"/>
              <a:buChar char=""/>
              <a:tabLst>
                <a:tab pos="385450" algn="l"/>
                <a:tab pos="386085" algn="l"/>
              </a:tabLst>
            </a:pPr>
            <a:r>
              <a:rPr lang="en-US" sz="4000" spc="-10" dirty="0" smtClean="0">
                <a:latin typeface="Comic Sans MS"/>
                <a:cs typeface="Comic Sans MS"/>
              </a:rPr>
              <a:t>VDRL/RPR</a:t>
            </a:r>
            <a:endParaRPr lang="en-US" sz="4000" dirty="0">
              <a:latin typeface="Comic Sans MS"/>
              <a:cs typeface="Comic Sans MS"/>
            </a:endParaRPr>
          </a:p>
          <a:p>
            <a:pPr marL="386085" indent="-373385">
              <a:lnSpc>
                <a:spcPts val="2580"/>
              </a:lnSpc>
              <a:buClr>
                <a:srgbClr val="CC0000"/>
              </a:buClr>
              <a:buSzPct val="125000"/>
              <a:buFont typeface="Bookman Old Style"/>
              <a:buChar char=""/>
              <a:tabLst>
                <a:tab pos="385450" algn="l"/>
                <a:tab pos="386085" algn="l"/>
              </a:tabLst>
            </a:pPr>
            <a:endParaRPr lang="en-US" sz="4000" dirty="0">
              <a:latin typeface="Comic Sans MS"/>
              <a:cs typeface="Comic Sans MS"/>
            </a:endParaRP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523283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0344"/>
          </a:xfrm>
        </p:spPr>
        <p:txBody>
          <a:bodyPr/>
          <a:lstStyle/>
          <a:p>
            <a:r>
              <a:rPr lang="en-US" b="1" spc="-5" dirty="0" smtClean="0">
                <a:latin typeface="Comic Sans MS" panose="030F0702030302020204" pitchFamily="66" charset="0"/>
              </a:rPr>
              <a:t>The role of fathers in</a:t>
            </a:r>
            <a:r>
              <a:rPr lang="en-US" b="1" spc="-50" dirty="0" smtClean="0">
                <a:latin typeface="Comic Sans MS" panose="030F0702030302020204" pitchFamily="66" charset="0"/>
              </a:rPr>
              <a:t> </a:t>
            </a:r>
            <a:r>
              <a:rPr lang="en-US" b="1" spc="-10" dirty="0" smtClean="0">
                <a:latin typeface="Comic Sans MS" panose="030F0702030302020204" pitchFamily="66" charset="0"/>
              </a:rPr>
              <a:t>antenatal care</a:t>
            </a:r>
            <a:endParaRPr lang="en-US" b="1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1597" y="1105469"/>
            <a:ext cx="11049000" cy="5486399"/>
          </a:xfrm>
        </p:spPr>
        <p:txBody>
          <a:bodyPr>
            <a:normAutofit/>
          </a:bodyPr>
          <a:lstStyle/>
          <a:p>
            <a:pPr marL="386085" marR="1354472" indent="-373385">
              <a:lnSpc>
                <a:spcPct val="86400"/>
              </a:lnSpc>
              <a:spcBef>
                <a:spcPts val="710"/>
              </a:spcBef>
              <a:buClr>
                <a:srgbClr val="CC0000"/>
              </a:buClr>
              <a:buSzPct val="125000"/>
              <a:buFont typeface="Bookman Old Style"/>
              <a:buChar char=""/>
              <a:tabLst>
                <a:tab pos="386085" algn="l"/>
              </a:tabLst>
            </a:pPr>
            <a:r>
              <a:rPr lang="en-US" sz="3200" spc="-5" dirty="0">
                <a:latin typeface="Comic Sans MS"/>
                <a:cs typeface="Comic Sans MS"/>
              </a:rPr>
              <a:t>Support and encourage women </a:t>
            </a:r>
            <a:r>
              <a:rPr lang="en-US" sz="3200" spc="-65" dirty="0">
                <a:latin typeface="Comic Sans MS"/>
                <a:cs typeface="Comic Sans MS"/>
              </a:rPr>
              <a:t>throughout  </a:t>
            </a:r>
            <a:r>
              <a:rPr lang="en-US" sz="3200" spc="-5" dirty="0">
                <a:latin typeface="Comic Sans MS"/>
                <a:cs typeface="Comic Sans MS"/>
              </a:rPr>
              <a:t>pregnancy</a:t>
            </a:r>
            <a:endParaRPr lang="en-US" sz="3200" dirty="0">
              <a:latin typeface="Comic Sans MS"/>
              <a:cs typeface="Comic Sans MS"/>
            </a:endParaRPr>
          </a:p>
          <a:p>
            <a:pPr marL="386085" indent="-373385">
              <a:lnSpc>
                <a:spcPts val="3840"/>
              </a:lnSpc>
              <a:buClr>
                <a:srgbClr val="CC0000"/>
              </a:buClr>
              <a:buSzPct val="125000"/>
              <a:buFont typeface="Bookman Old Style"/>
              <a:buChar char=""/>
              <a:tabLst>
                <a:tab pos="386085" algn="l"/>
              </a:tabLst>
            </a:pPr>
            <a:r>
              <a:rPr lang="en-US" sz="3200" spc="-5" dirty="0">
                <a:latin typeface="Comic Sans MS"/>
                <a:cs typeface="Comic Sans MS"/>
              </a:rPr>
              <a:t>Ensure that mothers do not get STIs (or</a:t>
            </a:r>
            <a:r>
              <a:rPr lang="en-US" sz="3200" spc="45" dirty="0">
                <a:latin typeface="Comic Sans MS"/>
                <a:cs typeface="Comic Sans MS"/>
              </a:rPr>
              <a:t> </a:t>
            </a:r>
            <a:r>
              <a:rPr lang="en-US" sz="3200" spc="-5" dirty="0">
                <a:latin typeface="Comic Sans MS"/>
                <a:cs typeface="Comic Sans MS"/>
              </a:rPr>
              <a:t>HIV)</a:t>
            </a:r>
            <a:endParaRPr lang="en-US" sz="3200" dirty="0">
              <a:latin typeface="Comic Sans MS"/>
              <a:cs typeface="Comic Sans MS"/>
            </a:endParaRPr>
          </a:p>
          <a:p>
            <a:pPr marL="386085" marR="5080" indent="-373385">
              <a:lnSpc>
                <a:spcPct val="86400"/>
              </a:lnSpc>
              <a:spcBef>
                <a:spcPts val="345"/>
              </a:spcBef>
              <a:buClr>
                <a:srgbClr val="CC0000"/>
              </a:buClr>
              <a:buSzPct val="125000"/>
              <a:buFont typeface="Bookman Old Style"/>
              <a:buChar char=""/>
              <a:tabLst>
                <a:tab pos="386085" algn="l"/>
              </a:tabLst>
            </a:pPr>
            <a:r>
              <a:rPr lang="en-US" sz="3200" spc="-5" dirty="0">
                <a:latin typeface="Comic Sans MS"/>
                <a:cs typeface="Comic Sans MS"/>
              </a:rPr>
              <a:t>Ensure that </a:t>
            </a:r>
            <a:r>
              <a:rPr lang="en-US" sz="3200" dirty="0">
                <a:latin typeface="Comic Sans MS"/>
                <a:cs typeface="Comic Sans MS"/>
              </a:rPr>
              <a:t>they </a:t>
            </a:r>
            <a:r>
              <a:rPr lang="en-US" sz="3200" spc="-5" dirty="0">
                <a:latin typeface="Comic Sans MS"/>
                <a:cs typeface="Comic Sans MS"/>
              </a:rPr>
              <a:t>remain faithful (or </a:t>
            </a:r>
            <a:r>
              <a:rPr lang="en-US" sz="3200" dirty="0">
                <a:latin typeface="Comic Sans MS"/>
                <a:cs typeface="Comic Sans MS"/>
              </a:rPr>
              <a:t>use </a:t>
            </a:r>
            <a:r>
              <a:rPr lang="en-US" sz="3200" spc="-90" dirty="0">
                <a:latin typeface="Comic Sans MS"/>
                <a:cs typeface="Comic Sans MS"/>
              </a:rPr>
              <a:t>condoms  </a:t>
            </a:r>
            <a:r>
              <a:rPr lang="en-US" sz="3200" spc="-5" dirty="0">
                <a:latin typeface="Comic Sans MS"/>
                <a:cs typeface="Comic Sans MS"/>
              </a:rPr>
              <a:t>consistently and</a:t>
            </a:r>
            <a:r>
              <a:rPr lang="en-US" sz="3200" dirty="0">
                <a:latin typeface="Comic Sans MS"/>
                <a:cs typeface="Comic Sans MS"/>
              </a:rPr>
              <a:t> </a:t>
            </a:r>
            <a:r>
              <a:rPr lang="en-US" sz="3200" spc="-5" dirty="0">
                <a:latin typeface="Comic Sans MS"/>
                <a:cs typeface="Comic Sans MS"/>
              </a:rPr>
              <a:t>correctly)</a:t>
            </a:r>
            <a:endParaRPr lang="en-US" sz="3200" dirty="0">
              <a:latin typeface="Comic Sans MS"/>
              <a:cs typeface="Comic Sans MS"/>
            </a:endParaRPr>
          </a:p>
          <a:p>
            <a:pPr marL="386085" indent="-373385">
              <a:lnSpc>
                <a:spcPts val="3840"/>
              </a:lnSpc>
              <a:buClr>
                <a:srgbClr val="CC0000"/>
              </a:buClr>
              <a:buSzPct val="125000"/>
              <a:buFont typeface="Bookman Old Style"/>
              <a:buChar char=""/>
              <a:tabLst>
                <a:tab pos="386085" algn="l"/>
              </a:tabLst>
            </a:pPr>
            <a:r>
              <a:rPr lang="en-US" sz="3200" spc="-5" dirty="0">
                <a:latin typeface="Comic Sans MS"/>
                <a:cs typeface="Comic Sans MS"/>
              </a:rPr>
              <a:t>Encourage mothers to attend antenatal</a:t>
            </a:r>
            <a:r>
              <a:rPr lang="en-US" sz="3200" spc="25" dirty="0">
                <a:latin typeface="Comic Sans MS"/>
                <a:cs typeface="Comic Sans MS"/>
              </a:rPr>
              <a:t> </a:t>
            </a:r>
            <a:r>
              <a:rPr lang="en-US" sz="3200" spc="-5" dirty="0">
                <a:latin typeface="Comic Sans MS"/>
                <a:cs typeface="Comic Sans MS"/>
              </a:rPr>
              <a:t>clinic</a:t>
            </a:r>
            <a:endParaRPr lang="en-US" sz="3200" dirty="0">
              <a:latin typeface="Comic Sans MS"/>
              <a:cs typeface="Comic Sans MS"/>
            </a:endParaRPr>
          </a:p>
          <a:p>
            <a:pPr marL="386085" marR="570237" indent="-373385">
              <a:lnSpc>
                <a:spcPct val="86400"/>
              </a:lnSpc>
              <a:spcBef>
                <a:spcPts val="340"/>
              </a:spcBef>
              <a:buClr>
                <a:srgbClr val="CC0000"/>
              </a:buClr>
              <a:buSzPct val="125000"/>
              <a:buFont typeface="Bookman Old Style"/>
              <a:buChar char=""/>
              <a:tabLst>
                <a:tab pos="386085" algn="l"/>
              </a:tabLst>
            </a:pPr>
            <a:r>
              <a:rPr lang="en-US" sz="3200" spc="-5" dirty="0">
                <a:latin typeface="Comic Sans MS"/>
                <a:cs typeface="Comic Sans MS"/>
              </a:rPr>
              <a:t>Accompany their wives/partners to the </a:t>
            </a:r>
            <a:r>
              <a:rPr lang="en-US" sz="3200" spc="-95" dirty="0">
                <a:latin typeface="Comic Sans MS"/>
                <a:cs typeface="Comic Sans MS"/>
              </a:rPr>
              <a:t>health  </a:t>
            </a:r>
            <a:r>
              <a:rPr lang="en-US" sz="3200" spc="-5" dirty="0">
                <a:latin typeface="Comic Sans MS"/>
                <a:cs typeface="Comic Sans MS"/>
              </a:rPr>
              <a:t>facility and during</a:t>
            </a:r>
            <a:r>
              <a:rPr lang="en-US" sz="3200" spc="5" dirty="0">
                <a:latin typeface="Comic Sans MS"/>
                <a:cs typeface="Comic Sans MS"/>
              </a:rPr>
              <a:t> </a:t>
            </a:r>
            <a:r>
              <a:rPr lang="en-US" sz="3200" spc="-10" dirty="0">
                <a:latin typeface="Comic Sans MS"/>
                <a:cs typeface="Comic Sans MS"/>
              </a:rPr>
              <a:t>childbirth</a:t>
            </a:r>
            <a:endParaRPr lang="en-US" sz="3200" dirty="0">
              <a:latin typeface="Comic Sans MS"/>
              <a:cs typeface="Comic Sans MS"/>
            </a:endParaRP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991439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99651"/>
          </a:xfrm>
        </p:spPr>
        <p:txBody>
          <a:bodyPr/>
          <a:lstStyle/>
          <a:p>
            <a:r>
              <a:rPr lang="en-US" b="1" spc="-5" dirty="0">
                <a:latin typeface="Comic Sans MS" panose="030F0702030302020204" pitchFamily="66" charset="0"/>
              </a:rPr>
              <a:t>Integrated FANC</a:t>
            </a:r>
            <a:r>
              <a:rPr lang="en-US" b="1" dirty="0">
                <a:latin typeface="Comic Sans MS" panose="030F0702030302020204" pitchFamily="66" charset="0"/>
              </a:rPr>
              <a:t> </a:t>
            </a:r>
            <a:r>
              <a:rPr lang="en-US" b="1" spc="-5" dirty="0">
                <a:latin typeface="Comic Sans MS" panose="030F0702030302020204" pitchFamily="66" charset="0"/>
              </a:rPr>
              <a:t>Services</a:t>
            </a:r>
            <a:endParaRPr lang="en-US" b="1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3735" y="1252419"/>
            <a:ext cx="10515600" cy="4351338"/>
          </a:xfrm>
        </p:spPr>
        <p:txBody>
          <a:bodyPr>
            <a:no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FANC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TB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PMTCT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CCC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MALARIA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LAB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STIs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3753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-10" dirty="0" smtClean="0"/>
              <a:t>Preventing mother-to-child  transmission </a:t>
            </a:r>
            <a:r>
              <a:rPr lang="en-US" spc="-5" dirty="0" smtClean="0"/>
              <a:t>(PMTCT) of</a:t>
            </a:r>
            <a:r>
              <a:rPr lang="en-US" spc="-50" dirty="0" smtClean="0"/>
              <a:t> </a:t>
            </a:r>
            <a:r>
              <a:rPr lang="en-US" spc="-10" dirty="0" smtClean="0"/>
              <a:t>HIV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86085" marR="5080">
              <a:lnSpc>
                <a:spcPts val="3240"/>
              </a:lnSpc>
              <a:spcBef>
                <a:spcPts val="2220"/>
              </a:spcBef>
            </a:pPr>
            <a:r>
              <a:rPr lang="en-US" spc="-5" dirty="0">
                <a:latin typeface="Comic Sans MS"/>
                <a:cs typeface="Comic Sans MS"/>
              </a:rPr>
              <a:t>Mother to child </a:t>
            </a:r>
            <a:r>
              <a:rPr lang="en-US" spc="-10" dirty="0">
                <a:latin typeface="Comic Sans MS"/>
                <a:cs typeface="Comic Sans MS"/>
              </a:rPr>
              <a:t>transmission </a:t>
            </a:r>
            <a:r>
              <a:rPr lang="en-US" spc="-5" dirty="0">
                <a:latin typeface="Comic Sans MS"/>
                <a:cs typeface="Comic Sans MS"/>
              </a:rPr>
              <a:t>occurs when the </a:t>
            </a:r>
            <a:r>
              <a:rPr lang="en-US" spc="-10" dirty="0">
                <a:latin typeface="Comic Sans MS"/>
                <a:cs typeface="Comic Sans MS"/>
              </a:rPr>
              <a:t>HIV  </a:t>
            </a:r>
            <a:r>
              <a:rPr lang="en-US" spc="-5" dirty="0">
                <a:latin typeface="Comic Sans MS"/>
                <a:cs typeface="Comic Sans MS"/>
              </a:rPr>
              <a:t>virus is passed from </a:t>
            </a:r>
            <a:r>
              <a:rPr lang="en-US" dirty="0">
                <a:latin typeface="Comic Sans MS"/>
                <a:cs typeface="Comic Sans MS"/>
              </a:rPr>
              <a:t>the </a:t>
            </a:r>
            <a:r>
              <a:rPr lang="en-US" spc="-5" dirty="0">
                <a:latin typeface="Comic Sans MS"/>
                <a:cs typeface="Comic Sans MS"/>
              </a:rPr>
              <a:t>mother to </a:t>
            </a:r>
            <a:r>
              <a:rPr lang="en-US" dirty="0">
                <a:latin typeface="Comic Sans MS"/>
                <a:cs typeface="Comic Sans MS"/>
              </a:rPr>
              <a:t>the</a:t>
            </a:r>
            <a:r>
              <a:rPr lang="en-US" spc="5" dirty="0">
                <a:latin typeface="Comic Sans MS"/>
                <a:cs typeface="Comic Sans MS"/>
              </a:rPr>
              <a:t> </a:t>
            </a:r>
            <a:r>
              <a:rPr lang="en-US" spc="-5" dirty="0">
                <a:latin typeface="Comic Sans MS"/>
                <a:cs typeface="Comic Sans MS"/>
              </a:rPr>
              <a:t>baby.</a:t>
            </a:r>
            <a:endParaRPr lang="en-US" dirty="0">
              <a:latin typeface="Comic Sans MS"/>
              <a:cs typeface="Comic Sans MS"/>
            </a:endParaRPr>
          </a:p>
          <a:p>
            <a:pPr marL="386085">
              <a:spcBef>
                <a:spcPts val="440"/>
              </a:spcBef>
            </a:pPr>
            <a:r>
              <a:rPr lang="en-US" spc="-5" dirty="0">
                <a:latin typeface="Comic Sans MS"/>
                <a:cs typeface="Comic Sans MS"/>
              </a:rPr>
              <a:t>This happens </a:t>
            </a:r>
            <a:r>
              <a:rPr lang="en-US" dirty="0">
                <a:latin typeface="Comic Sans MS"/>
                <a:cs typeface="Comic Sans MS"/>
              </a:rPr>
              <a:t>as</a:t>
            </a:r>
            <a:r>
              <a:rPr lang="en-US" spc="20" dirty="0">
                <a:latin typeface="Comic Sans MS"/>
                <a:cs typeface="Comic Sans MS"/>
              </a:rPr>
              <a:t> </a:t>
            </a:r>
            <a:r>
              <a:rPr lang="en-US" spc="-5" dirty="0">
                <a:latin typeface="Comic Sans MS"/>
                <a:cs typeface="Comic Sans MS"/>
              </a:rPr>
              <a:t>follows:</a:t>
            </a:r>
            <a:endParaRPr lang="en-US" dirty="0">
              <a:latin typeface="Comic Sans MS"/>
              <a:cs typeface="Comic Sans MS"/>
            </a:endParaRPr>
          </a:p>
          <a:p>
            <a:pPr marL="821700" indent="-312424">
              <a:spcBef>
                <a:spcPts val="365"/>
              </a:spcBef>
              <a:buClr>
                <a:srgbClr val="CC0000"/>
              </a:buClr>
              <a:buFont typeface="Bookman Old Style"/>
              <a:buChar char=""/>
              <a:tabLst>
                <a:tab pos="822335" algn="l"/>
              </a:tabLst>
            </a:pPr>
            <a:r>
              <a:rPr lang="en-US" spc="-5" dirty="0">
                <a:latin typeface="Comic Sans MS"/>
                <a:cs typeface="Comic Sans MS"/>
              </a:rPr>
              <a:t>During pregnancy</a:t>
            </a:r>
            <a:r>
              <a:rPr lang="en-US" spc="-10" dirty="0">
                <a:latin typeface="Comic Sans MS"/>
                <a:cs typeface="Comic Sans MS"/>
              </a:rPr>
              <a:t> (5-10%)</a:t>
            </a:r>
            <a:endParaRPr lang="en-US" dirty="0">
              <a:latin typeface="Comic Sans MS"/>
              <a:cs typeface="Comic Sans MS"/>
            </a:endParaRPr>
          </a:p>
          <a:p>
            <a:pPr marL="821700" indent="-312424">
              <a:spcBef>
                <a:spcPts val="359"/>
              </a:spcBef>
              <a:buClr>
                <a:srgbClr val="CC0000"/>
              </a:buClr>
              <a:buFont typeface="Bookman Old Style"/>
              <a:buChar char=""/>
              <a:tabLst>
                <a:tab pos="822335" algn="l"/>
              </a:tabLst>
            </a:pPr>
            <a:r>
              <a:rPr lang="en-US" spc="-5" dirty="0">
                <a:latin typeface="Comic Sans MS"/>
                <a:cs typeface="Comic Sans MS"/>
              </a:rPr>
              <a:t>During </a:t>
            </a:r>
            <a:r>
              <a:rPr lang="en-US" spc="-5" dirty="0" err="1">
                <a:latin typeface="Comic Sans MS"/>
                <a:cs typeface="Comic Sans MS"/>
              </a:rPr>
              <a:t>labour</a:t>
            </a:r>
            <a:r>
              <a:rPr lang="en-US" spc="-5" dirty="0">
                <a:latin typeface="Comic Sans MS"/>
                <a:cs typeface="Comic Sans MS"/>
              </a:rPr>
              <a:t> and delivery</a:t>
            </a:r>
            <a:r>
              <a:rPr lang="en-US" spc="-10" dirty="0">
                <a:latin typeface="Comic Sans MS"/>
                <a:cs typeface="Comic Sans MS"/>
              </a:rPr>
              <a:t> </a:t>
            </a:r>
            <a:r>
              <a:rPr lang="en-US" spc="-5" dirty="0">
                <a:latin typeface="Comic Sans MS"/>
                <a:cs typeface="Comic Sans MS"/>
              </a:rPr>
              <a:t>(10-20%)</a:t>
            </a:r>
            <a:endParaRPr lang="en-US" dirty="0">
              <a:latin typeface="Comic Sans MS"/>
              <a:cs typeface="Comic Sans MS"/>
            </a:endParaRPr>
          </a:p>
          <a:p>
            <a:pPr marL="821700" indent="-312424">
              <a:spcBef>
                <a:spcPts val="359"/>
              </a:spcBef>
              <a:buClr>
                <a:srgbClr val="CC0000"/>
              </a:buClr>
              <a:buFont typeface="Bookman Old Style"/>
              <a:buChar char=""/>
              <a:tabLst>
                <a:tab pos="822335" algn="l"/>
              </a:tabLst>
            </a:pPr>
            <a:r>
              <a:rPr lang="en-US" spc="-5" dirty="0">
                <a:latin typeface="Comic Sans MS"/>
                <a:cs typeface="Comic Sans MS"/>
              </a:rPr>
              <a:t>During </a:t>
            </a:r>
            <a:r>
              <a:rPr lang="en-US" spc="-10" dirty="0">
                <a:latin typeface="Comic Sans MS"/>
                <a:cs typeface="Comic Sans MS"/>
              </a:rPr>
              <a:t>breastfeeding </a:t>
            </a:r>
            <a:r>
              <a:rPr lang="en-US" spc="-5" dirty="0">
                <a:latin typeface="Comic Sans MS"/>
                <a:cs typeface="Comic Sans MS"/>
              </a:rPr>
              <a:t>(</a:t>
            </a:r>
            <a:r>
              <a:rPr lang="en-US" spc="-15" dirty="0">
                <a:latin typeface="Comic Sans MS"/>
                <a:cs typeface="Comic Sans MS"/>
              </a:rPr>
              <a:t> </a:t>
            </a:r>
            <a:r>
              <a:rPr lang="en-US" spc="-10" dirty="0">
                <a:latin typeface="Comic Sans MS"/>
                <a:cs typeface="Comic Sans MS"/>
              </a:rPr>
              <a:t>5-20%)</a:t>
            </a:r>
            <a:endParaRPr lang="en-US" dirty="0">
              <a:latin typeface="Comic Sans MS"/>
              <a:cs typeface="Comic Sans MS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3170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spc="-10" dirty="0" smtClean="0"/>
              <a:t>Benefits </a:t>
            </a:r>
            <a:r>
              <a:rPr lang="en-US" b="0" spc="-5" dirty="0" smtClean="0"/>
              <a:t>of </a:t>
            </a:r>
            <a:r>
              <a:rPr lang="en-US" b="0" dirty="0" smtClean="0">
                <a:latin typeface="Comic Sans MS"/>
                <a:cs typeface="Comic Sans MS"/>
              </a:rPr>
              <a:t>PMTCT</a:t>
            </a:r>
            <a:r>
              <a:rPr lang="en-US" b="0" spc="-20" dirty="0" smtClean="0"/>
              <a:t> </a:t>
            </a:r>
            <a:r>
              <a:rPr lang="en-US" b="0" spc="-10" dirty="0" smtClean="0"/>
              <a:t>include: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86085" indent="-373385">
              <a:lnSpc>
                <a:spcPts val="4410"/>
              </a:lnSpc>
              <a:spcBef>
                <a:spcPts val="100"/>
              </a:spcBef>
              <a:buClr>
                <a:srgbClr val="CC0000"/>
              </a:buClr>
              <a:buSzPct val="125000"/>
              <a:buFont typeface="Bookman Old Style"/>
              <a:buChar char=""/>
              <a:tabLst>
                <a:tab pos="386085" algn="l"/>
              </a:tabLst>
            </a:pPr>
            <a:r>
              <a:rPr lang="en-US" spc="-5" dirty="0">
                <a:latin typeface="Comic Sans MS"/>
                <a:cs typeface="Comic Sans MS"/>
              </a:rPr>
              <a:t>Improved child </a:t>
            </a:r>
            <a:r>
              <a:rPr lang="en-US" dirty="0">
                <a:latin typeface="Comic Sans MS"/>
                <a:cs typeface="Comic Sans MS"/>
              </a:rPr>
              <a:t>health </a:t>
            </a:r>
            <a:r>
              <a:rPr lang="en-US" spc="-5" dirty="0">
                <a:latin typeface="Comic Sans MS"/>
                <a:cs typeface="Comic Sans MS"/>
              </a:rPr>
              <a:t>and child</a:t>
            </a:r>
            <a:r>
              <a:rPr lang="en-US" spc="20" dirty="0">
                <a:latin typeface="Comic Sans MS"/>
                <a:cs typeface="Comic Sans MS"/>
              </a:rPr>
              <a:t> </a:t>
            </a:r>
            <a:r>
              <a:rPr lang="en-US" spc="-5" dirty="0">
                <a:latin typeface="Comic Sans MS"/>
                <a:cs typeface="Comic Sans MS"/>
              </a:rPr>
              <a:t>survival</a:t>
            </a:r>
            <a:endParaRPr lang="en-US" dirty="0">
              <a:latin typeface="Comic Sans MS"/>
              <a:cs typeface="Comic Sans MS"/>
            </a:endParaRPr>
          </a:p>
          <a:p>
            <a:pPr marL="386085" indent="-373385">
              <a:lnSpc>
                <a:spcPts val="4320"/>
              </a:lnSpc>
              <a:buClr>
                <a:srgbClr val="CC0000"/>
              </a:buClr>
              <a:buSzPct val="125000"/>
              <a:buFont typeface="Bookman Old Style"/>
              <a:buChar char=""/>
              <a:tabLst>
                <a:tab pos="386085" algn="l"/>
              </a:tabLst>
            </a:pPr>
            <a:r>
              <a:rPr lang="en-US" spc="-5" dirty="0">
                <a:latin typeface="Comic Sans MS"/>
                <a:cs typeface="Comic Sans MS"/>
              </a:rPr>
              <a:t>Decreased burden to the </a:t>
            </a:r>
            <a:r>
              <a:rPr lang="en-US" dirty="0">
                <a:latin typeface="Comic Sans MS"/>
                <a:cs typeface="Comic Sans MS"/>
              </a:rPr>
              <a:t>health </a:t>
            </a:r>
            <a:r>
              <a:rPr lang="en-US" spc="-5" dirty="0">
                <a:latin typeface="Comic Sans MS"/>
                <a:cs typeface="Comic Sans MS"/>
              </a:rPr>
              <a:t>care</a:t>
            </a:r>
            <a:r>
              <a:rPr lang="en-US" spc="-25" dirty="0">
                <a:latin typeface="Comic Sans MS"/>
                <a:cs typeface="Comic Sans MS"/>
              </a:rPr>
              <a:t> </a:t>
            </a:r>
            <a:r>
              <a:rPr lang="en-US" dirty="0">
                <a:latin typeface="Comic Sans MS"/>
                <a:cs typeface="Comic Sans MS"/>
              </a:rPr>
              <a:t>system</a:t>
            </a:r>
          </a:p>
          <a:p>
            <a:pPr marL="385450" marR="5080" indent="-373385">
              <a:lnSpc>
                <a:spcPts val="3600"/>
              </a:lnSpc>
              <a:spcBef>
                <a:spcPts val="780"/>
              </a:spcBef>
              <a:buClr>
                <a:srgbClr val="CC0000"/>
              </a:buClr>
              <a:buSzPct val="125000"/>
              <a:buFont typeface="Bookman Old Style"/>
              <a:buChar char=""/>
              <a:tabLst>
                <a:tab pos="386085" algn="l"/>
              </a:tabLst>
            </a:pPr>
            <a:r>
              <a:rPr lang="en-US" spc="-5" dirty="0">
                <a:latin typeface="Comic Sans MS"/>
                <a:cs typeface="Comic Sans MS"/>
              </a:rPr>
              <a:t>Increased public understanding of the </a:t>
            </a:r>
            <a:r>
              <a:rPr lang="en-US" spc="-80" dirty="0">
                <a:latin typeface="Comic Sans MS"/>
                <a:cs typeface="Comic Sans MS"/>
              </a:rPr>
              <a:t>HIV/AIDS  </a:t>
            </a:r>
            <a:r>
              <a:rPr lang="en-US" spc="-10" dirty="0">
                <a:latin typeface="Comic Sans MS"/>
                <a:cs typeface="Comic Sans MS"/>
              </a:rPr>
              <a:t>epidemic</a:t>
            </a:r>
            <a:endParaRPr lang="en-US" dirty="0">
              <a:latin typeface="Comic Sans MS"/>
              <a:cs typeface="Comic Sans MS"/>
            </a:endParaRPr>
          </a:p>
          <a:p>
            <a:pPr marL="386085" marR="748675" indent="-373385">
              <a:lnSpc>
                <a:spcPts val="3600"/>
              </a:lnSpc>
              <a:spcBef>
                <a:spcPts val="720"/>
              </a:spcBef>
              <a:buClr>
                <a:srgbClr val="CC0000"/>
              </a:buClr>
              <a:buSzPct val="125000"/>
              <a:buFont typeface="Bookman Old Style"/>
              <a:buChar char=""/>
              <a:tabLst>
                <a:tab pos="386085" algn="l"/>
              </a:tabLst>
            </a:pPr>
            <a:r>
              <a:rPr lang="en-US" spc="-5" dirty="0">
                <a:latin typeface="Comic Sans MS"/>
                <a:cs typeface="Comic Sans MS"/>
              </a:rPr>
              <a:t>Help increase acceptance of </a:t>
            </a:r>
            <a:r>
              <a:rPr lang="en-US" dirty="0">
                <a:latin typeface="Comic Sans MS"/>
                <a:cs typeface="Comic Sans MS"/>
              </a:rPr>
              <a:t>people </a:t>
            </a:r>
            <a:r>
              <a:rPr lang="en-US" spc="-5" dirty="0">
                <a:latin typeface="Comic Sans MS"/>
                <a:cs typeface="Comic Sans MS"/>
              </a:rPr>
              <a:t>living </a:t>
            </a:r>
            <a:r>
              <a:rPr lang="en-US" spc="-135" dirty="0">
                <a:latin typeface="Comic Sans MS"/>
                <a:cs typeface="Comic Sans MS"/>
              </a:rPr>
              <a:t>with  </a:t>
            </a:r>
            <a:r>
              <a:rPr lang="en-US" spc="-5" dirty="0">
                <a:latin typeface="Comic Sans MS"/>
                <a:cs typeface="Comic Sans MS"/>
              </a:rPr>
              <a:t>HIV/AIDS (PLWHA) by reducing</a:t>
            </a:r>
            <a:r>
              <a:rPr lang="en-US" spc="-15" dirty="0">
                <a:latin typeface="Comic Sans MS"/>
                <a:cs typeface="Comic Sans MS"/>
              </a:rPr>
              <a:t> </a:t>
            </a:r>
            <a:r>
              <a:rPr lang="en-US" spc="-5" dirty="0">
                <a:latin typeface="Comic Sans MS"/>
                <a:cs typeface="Comic Sans MS"/>
              </a:rPr>
              <a:t>stigma</a:t>
            </a:r>
            <a:endParaRPr lang="en-US" dirty="0">
              <a:latin typeface="Comic Sans MS"/>
              <a:cs typeface="Comic Sans MS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2935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spc="-5" dirty="0" smtClean="0"/>
              <a:t>Four Pillars of WHO to Reduce</a:t>
            </a:r>
            <a:r>
              <a:rPr lang="en-US" spc="-70" dirty="0" smtClean="0"/>
              <a:t> </a:t>
            </a:r>
            <a:r>
              <a:rPr lang="en-US" spc="-5" dirty="0" smtClean="0"/>
              <a:t>MTCT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11476"/>
            <a:ext cx="10515600" cy="4351338"/>
          </a:xfrm>
        </p:spPr>
        <p:txBody>
          <a:bodyPr/>
          <a:lstStyle/>
          <a:p>
            <a:pPr marL="676284" marR="994422" indent="-664219">
              <a:lnSpc>
                <a:spcPts val="3420"/>
              </a:lnSpc>
              <a:spcBef>
                <a:spcPts val="360"/>
              </a:spcBef>
              <a:buClr>
                <a:srgbClr val="CC0000"/>
              </a:buClr>
              <a:buSzPct val="90000"/>
              <a:buAutoNum type="arabicPeriod"/>
              <a:tabLst>
                <a:tab pos="676284" algn="l"/>
                <a:tab pos="676919" algn="l"/>
              </a:tabLst>
            </a:pPr>
            <a:r>
              <a:rPr lang="en-US" spc="-5" dirty="0">
                <a:latin typeface="Comic Sans MS"/>
                <a:cs typeface="Comic Sans MS"/>
              </a:rPr>
              <a:t>Prevention of unintended pregnancy in HIV+  women through family planning</a:t>
            </a:r>
            <a:r>
              <a:rPr lang="en-US" dirty="0">
                <a:latin typeface="Comic Sans MS"/>
                <a:cs typeface="Comic Sans MS"/>
              </a:rPr>
              <a:t> </a:t>
            </a:r>
            <a:r>
              <a:rPr lang="en-US" spc="-5" dirty="0">
                <a:latin typeface="Comic Sans MS"/>
                <a:cs typeface="Comic Sans MS"/>
              </a:rPr>
              <a:t>services</a:t>
            </a:r>
            <a:endParaRPr lang="en-US" dirty="0">
              <a:latin typeface="Comic Sans MS"/>
              <a:cs typeface="Comic Sans MS"/>
            </a:endParaRPr>
          </a:p>
          <a:p>
            <a:pPr marL="676284" marR="5080" indent="-664219">
              <a:lnSpc>
                <a:spcPts val="3420"/>
              </a:lnSpc>
              <a:spcBef>
                <a:spcPts val="725"/>
              </a:spcBef>
              <a:buClr>
                <a:srgbClr val="CC0000"/>
              </a:buClr>
              <a:buSzPct val="90000"/>
              <a:buAutoNum type="arabicPeriod"/>
              <a:tabLst>
                <a:tab pos="676284" algn="l"/>
                <a:tab pos="676919" algn="l"/>
              </a:tabLst>
            </a:pPr>
            <a:r>
              <a:rPr lang="en-US" spc="-5" dirty="0">
                <a:latin typeface="Comic Sans MS"/>
                <a:cs typeface="Comic Sans MS"/>
              </a:rPr>
              <a:t>Prevention of HIV infection in women through  </a:t>
            </a:r>
            <a:r>
              <a:rPr lang="en-US" dirty="0">
                <a:latin typeface="Comic Sans MS"/>
                <a:cs typeface="Comic Sans MS"/>
              </a:rPr>
              <a:t>use </a:t>
            </a:r>
            <a:r>
              <a:rPr lang="en-US" spc="-5" dirty="0">
                <a:latin typeface="Comic Sans MS"/>
                <a:cs typeface="Comic Sans MS"/>
              </a:rPr>
              <a:t>of ABCD (abstinence, be </a:t>
            </a:r>
            <a:r>
              <a:rPr lang="en-US" dirty="0">
                <a:latin typeface="Comic Sans MS"/>
                <a:cs typeface="Comic Sans MS"/>
              </a:rPr>
              <a:t>faithful, </a:t>
            </a:r>
            <a:r>
              <a:rPr lang="en-US" spc="-5" dirty="0">
                <a:latin typeface="Comic Sans MS"/>
                <a:cs typeface="Comic Sans MS"/>
              </a:rPr>
              <a:t>condom </a:t>
            </a:r>
            <a:r>
              <a:rPr lang="en-US" dirty="0">
                <a:latin typeface="Comic Sans MS"/>
                <a:cs typeface="Comic Sans MS"/>
              </a:rPr>
              <a:t>use  </a:t>
            </a:r>
            <a:r>
              <a:rPr lang="en-US" spc="-5" dirty="0">
                <a:latin typeface="Comic Sans MS"/>
                <a:cs typeface="Comic Sans MS"/>
              </a:rPr>
              <a:t>and </a:t>
            </a:r>
            <a:r>
              <a:rPr lang="en-US" spc="-55" dirty="0">
                <a:latin typeface="Comic Sans MS"/>
                <a:cs typeface="Comic Sans MS"/>
              </a:rPr>
              <a:t>d</a:t>
            </a:r>
            <a:r>
              <a:rPr lang="en-US" i="1" spc="-55" dirty="0">
                <a:latin typeface="Comic Sans MS"/>
                <a:cs typeface="Comic Sans MS"/>
              </a:rPr>
              <a:t>ual</a:t>
            </a:r>
            <a:r>
              <a:rPr lang="en-US" i="1" spc="-40" dirty="0">
                <a:latin typeface="Comic Sans MS"/>
                <a:cs typeface="Comic Sans MS"/>
              </a:rPr>
              <a:t> </a:t>
            </a:r>
            <a:r>
              <a:rPr lang="en-US" i="1" spc="-75" dirty="0">
                <a:latin typeface="Comic Sans MS"/>
                <a:cs typeface="Comic Sans MS"/>
              </a:rPr>
              <a:t>protection</a:t>
            </a:r>
            <a:r>
              <a:rPr lang="en-US" spc="-75" dirty="0">
                <a:latin typeface="Comic Sans MS"/>
                <a:cs typeface="Comic Sans MS"/>
              </a:rPr>
              <a:t>)</a:t>
            </a:r>
            <a:endParaRPr lang="en-US" dirty="0">
              <a:latin typeface="Comic Sans MS"/>
              <a:cs typeface="Comic Sans MS"/>
            </a:endParaRPr>
          </a:p>
          <a:p>
            <a:pPr marL="676284" marR="437520" indent="-664219" algn="just">
              <a:lnSpc>
                <a:spcPts val="3420"/>
              </a:lnSpc>
              <a:spcBef>
                <a:spcPts val="715"/>
              </a:spcBef>
              <a:buClr>
                <a:srgbClr val="CC0000"/>
              </a:buClr>
              <a:buSzPct val="90000"/>
              <a:buAutoNum type="arabicPeriod"/>
              <a:tabLst>
                <a:tab pos="676919" algn="l"/>
              </a:tabLst>
            </a:pPr>
            <a:r>
              <a:rPr lang="en-US" dirty="0">
                <a:latin typeface="Comic Sans MS"/>
                <a:cs typeface="Comic Sans MS"/>
              </a:rPr>
              <a:t>PMTCT </a:t>
            </a:r>
            <a:r>
              <a:rPr lang="en-US" spc="-5" dirty="0">
                <a:latin typeface="Comic Sans MS"/>
                <a:cs typeface="Comic Sans MS"/>
              </a:rPr>
              <a:t>in pregnancy: testing </a:t>
            </a:r>
            <a:r>
              <a:rPr lang="en-US" dirty="0">
                <a:latin typeface="Comic Sans MS"/>
                <a:cs typeface="Comic Sans MS"/>
              </a:rPr>
              <a:t>and </a:t>
            </a:r>
            <a:r>
              <a:rPr lang="en-US" spc="-5" dirty="0">
                <a:latin typeface="Comic Sans MS"/>
                <a:cs typeface="Comic Sans MS"/>
              </a:rPr>
              <a:t>counseling </a:t>
            </a:r>
            <a:r>
              <a:rPr lang="en-US" spc="-10" dirty="0">
                <a:latin typeface="Comic Sans MS"/>
                <a:cs typeface="Comic Sans MS"/>
              </a:rPr>
              <a:t>to  identify </a:t>
            </a:r>
            <a:r>
              <a:rPr lang="en-US" spc="-5" dirty="0">
                <a:latin typeface="Comic Sans MS"/>
                <a:cs typeface="Comic Sans MS"/>
              </a:rPr>
              <a:t>HIV+ women; provide ARVs to </a:t>
            </a:r>
            <a:r>
              <a:rPr lang="en-US" spc="-10" dirty="0">
                <a:latin typeface="Comic Sans MS"/>
                <a:cs typeface="Comic Sans MS"/>
              </a:rPr>
              <a:t>mother  </a:t>
            </a:r>
            <a:r>
              <a:rPr lang="en-US" spc="-5" dirty="0">
                <a:latin typeface="Comic Sans MS"/>
                <a:cs typeface="Comic Sans MS"/>
              </a:rPr>
              <a:t>and baby; use </a:t>
            </a:r>
            <a:r>
              <a:rPr lang="en-US" spc="-10" dirty="0">
                <a:latin typeface="Comic Sans MS"/>
                <a:cs typeface="Comic Sans MS"/>
              </a:rPr>
              <a:t>of </a:t>
            </a:r>
            <a:r>
              <a:rPr lang="en-US" spc="-5" dirty="0">
                <a:latin typeface="Comic Sans MS"/>
                <a:cs typeface="Comic Sans MS"/>
              </a:rPr>
              <a:t>infection </a:t>
            </a:r>
            <a:r>
              <a:rPr lang="en-US" spc="-10" dirty="0">
                <a:latin typeface="Comic Sans MS"/>
                <a:cs typeface="Comic Sans MS"/>
              </a:rPr>
              <a:t>prevention</a:t>
            </a:r>
            <a:r>
              <a:rPr lang="en-US" spc="55" dirty="0">
                <a:latin typeface="Comic Sans MS"/>
                <a:cs typeface="Comic Sans MS"/>
              </a:rPr>
              <a:t> </a:t>
            </a:r>
            <a:r>
              <a:rPr lang="en-US" spc="-10" dirty="0">
                <a:latin typeface="Comic Sans MS"/>
                <a:cs typeface="Comic Sans MS"/>
              </a:rPr>
              <a:t>practices</a:t>
            </a:r>
            <a:endParaRPr lang="en-US" dirty="0">
              <a:latin typeface="Comic Sans MS"/>
              <a:cs typeface="Comic Sans MS"/>
            </a:endParaRPr>
          </a:p>
          <a:p>
            <a:pPr marL="676284" indent="-664219" algn="just">
              <a:spcBef>
                <a:spcPts val="459"/>
              </a:spcBef>
              <a:buClr>
                <a:srgbClr val="CC0000"/>
              </a:buClr>
              <a:buSzPct val="90000"/>
              <a:buAutoNum type="arabicPeriod"/>
              <a:tabLst>
                <a:tab pos="676919" algn="l"/>
              </a:tabLst>
            </a:pPr>
            <a:r>
              <a:rPr lang="en-US" spc="-5" dirty="0">
                <a:latin typeface="Comic Sans MS"/>
                <a:cs typeface="Comic Sans MS"/>
              </a:rPr>
              <a:t>Care and support of </a:t>
            </a:r>
            <a:r>
              <a:rPr lang="en-US" dirty="0">
                <a:latin typeface="Comic Sans MS"/>
                <a:cs typeface="Comic Sans MS"/>
              </a:rPr>
              <a:t>those </a:t>
            </a:r>
            <a:r>
              <a:rPr lang="en-US" spc="-5" dirty="0">
                <a:latin typeface="Comic Sans MS"/>
                <a:cs typeface="Comic Sans MS"/>
              </a:rPr>
              <a:t>living with</a:t>
            </a:r>
            <a:r>
              <a:rPr lang="en-US" spc="50" dirty="0">
                <a:latin typeface="Comic Sans MS"/>
                <a:cs typeface="Comic Sans MS"/>
              </a:rPr>
              <a:t> </a:t>
            </a:r>
            <a:r>
              <a:rPr lang="en-US" spc="-5" dirty="0">
                <a:latin typeface="Comic Sans MS"/>
                <a:cs typeface="Comic Sans MS"/>
              </a:rPr>
              <a:t>HIV/AIDS</a:t>
            </a:r>
            <a:endParaRPr lang="en-US" dirty="0">
              <a:latin typeface="Comic Sans MS"/>
              <a:cs typeface="Comic Sans MS"/>
            </a:endParaRP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2424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40594"/>
          </a:xfrm>
        </p:spPr>
        <p:txBody>
          <a:bodyPr/>
          <a:lstStyle/>
          <a:p>
            <a:r>
              <a:rPr lang="en-US" b="1" spc="-5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AIM OF</a:t>
            </a:r>
            <a:r>
              <a:rPr lang="en-US" b="1" spc="-11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en-US" b="1" spc="-1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FANC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spc="-5" dirty="0" smtClean="0">
                <a:latin typeface="Comic Sans MS"/>
                <a:cs typeface="Comic Sans MS"/>
              </a:rPr>
              <a:t>To </a:t>
            </a:r>
            <a:r>
              <a:rPr lang="en-US" sz="3600" spc="-5" dirty="0">
                <a:latin typeface="Comic Sans MS"/>
                <a:cs typeface="Comic Sans MS"/>
              </a:rPr>
              <a:t>achieve a good outcome </a:t>
            </a:r>
            <a:r>
              <a:rPr lang="en-US" sz="3600" spc="-10" dirty="0">
                <a:latin typeface="Comic Sans MS"/>
                <a:cs typeface="Comic Sans MS"/>
              </a:rPr>
              <a:t>for </a:t>
            </a:r>
            <a:r>
              <a:rPr lang="en-US" sz="3600" spc="-5" dirty="0">
                <a:latin typeface="Comic Sans MS"/>
                <a:cs typeface="Comic Sans MS"/>
              </a:rPr>
              <a:t>the </a:t>
            </a:r>
            <a:r>
              <a:rPr lang="en-US" sz="3600" spc="-120" dirty="0">
                <a:latin typeface="Comic Sans MS"/>
                <a:cs typeface="Comic Sans MS"/>
              </a:rPr>
              <a:t>mother  </a:t>
            </a:r>
            <a:r>
              <a:rPr lang="en-US" sz="3600" spc="-10" dirty="0">
                <a:latin typeface="Comic Sans MS"/>
                <a:cs typeface="Comic Sans MS"/>
              </a:rPr>
              <a:t>and baby and prevent </a:t>
            </a:r>
            <a:r>
              <a:rPr lang="en-US" sz="3600" spc="-5" dirty="0">
                <a:latin typeface="Comic Sans MS"/>
                <a:cs typeface="Comic Sans MS"/>
              </a:rPr>
              <a:t>any </a:t>
            </a:r>
            <a:r>
              <a:rPr lang="en-US" sz="3600" spc="-10" dirty="0">
                <a:latin typeface="Comic Sans MS"/>
                <a:cs typeface="Comic Sans MS"/>
              </a:rPr>
              <a:t>complications  </a:t>
            </a:r>
            <a:r>
              <a:rPr lang="en-US" sz="3600" spc="-5" dirty="0">
                <a:latin typeface="Comic Sans MS"/>
                <a:cs typeface="Comic Sans MS"/>
              </a:rPr>
              <a:t>that may occur in pregnancy, </a:t>
            </a:r>
            <a:r>
              <a:rPr lang="en-US" sz="3600" spc="-5" dirty="0" err="1">
                <a:latin typeface="Comic Sans MS"/>
                <a:cs typeface="Comic Sans MS"/>
              </a:rPr>
              <a:t>labour</a:t>
            </a:r>
            <a:r>
              <a:rPr lang="en-US" sz="3600" spc="-5" dirty="0">
                <a:latin typeface="Comic Sans MS"/>
                <a:cs typeface="Comic Sans MS"/>
              </a:rPr>
              <a:t>,  delivery and post</a:t>
            </a:r>
            <a:r>
              <a:rPr lang="en-US" sz="3600" spc="15" dirty="0">
                <a:latin typeface="Comic Sans MS"/>
                <a:cs typeface="Comic Sans MS"/>
              </a:rPr>
              <a:t> </a:t>
            </a:r>
            <a:r>
              <a:rPr lang="en-US" sz="3600" spc="-5" dirty="0">
                <a:latin typeface="Comic Sans MS"/>
                <a:cs typeface="Comic Sans MS"/>
              </a:rPr>
              <a:t>partum</a:t>
            </a:r>
            <a:endParaRPr lang="en-US" sz="3600" dirty="0">
              <a:latin typeface="Comic Sans MS"/>
              <a:cs typeface="Comic Sans MS"/>
            </a:endParaRP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994416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-5" dirty="0" smtClean="0"/>
              <a:t>What are the main risk</a:t>
            </a:r>
            <a:r>
              <a:rPr lang="en-US" spc="-95" dirty="0" smtClean="0"/>
              <a:t> </a:t>
            </a:r>
            <a:r>
              <a:rPr lang="en-US" spc="-10" dirty="0" smtClean="0"/>
              <a:t>factors  </a:t>
            </a:r>
            <a:r>
              <a:rPr lang="en-US" spc="-5" dirty="0" smtClean="0"/>
              <a:t>for</a:t>
            </a:r>
            <a:r>
              <a:rPr lang="en-US" spc="-15" dirty="0" smtClean="0"/>
              <a:t> </a:t>
            </a:r>
            <a:r>
              <a:rPr lang="en-US" spc="-5" dirty="0" smtClean="0"/>
              <a:t>MTCT?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02545"/>
            <a:ext cx="10515600" cy="4351338"/>
          </a:xfrm>
        </p:spPr>
        <p:txBody>
          <a:bodyPr>
            <a:normAutofit fontScale="85000" lnSpcReduction="20000"/>
          </a:bodyPr>
          <a:lstStyle/>
          <a:p>
            <a:pPr marL="464826" indent="-374020">
              <a:lnSpc>
                <a:spcPts val="4410"/>
              </a:lnSpc>
              <a:spcBef>
                <a:spcPts val="100"/>
              </a:spcBef>
              <a:buClr>
                <a:srgbClr val="CC0000"/>
              </a:buClr>
              <a:buSzPct val="125000"/>
              <a:buFont typeface="Bookman Old Style"/>
              <a:buChar char=""/>
              <a:tabLst>
                <a:tab pos="465461" algn="l"/>
              </a:tabLst>
            </a:pPr>
            <a:r>
              <a:rPr lang="en-US" sz="3000" b="1" spc="-5" dirty="0" smtClean="0">
                <a:latin typeface="Comic Sans MS"/>
                <a:cs typeface="Comic Sans MS"/>
              </a:rPr>
              <a:t>Viral</a:t>
            </a:r>
            <a:r>
              <a:rPr lang="en-US" sz="3000" b="1" spc="-15" dirty="0" smtClean="0">
                <a:latin typeface="Comic Sans MS"/>
                <a:cs typeface="Comic Sans MS"/>
              </a:rPr>
              <a:t> </a:t>
            </a:r>
            <a:r>
              <a:rPr lang="en-US" sz="3000" b="1" spc="-5" dirty="0" smtClean="0">
                <a:latin typeface="Comic Sans MS"/>
                <a:cs typeface="Comic Sans MS"/>
              </a:rPr>
              <a:t>Factors</a:t>
            </a:r>
            <a:r>
              <a:rPr lang="en-US" sz="3000" spc="-5" dirty="0" smtClean="0">
                <a:latin typeface="Comic Sans MS"/>
                <a:cs typeface="Comic Sans MS"/>
              </a:rPr>
              <a:t>:</a:t>
            </a:r>
            <a:endParaRPr lang="en-US" sz="3000" dirty="0" smtClean="0">
              <a:latin typeface="Comic Sans MS"/>
              <a:cs typeface="Comic Sans MS"/>
            </a:endParaRPr>
          </a:p>
          <a:p>
            <a:pPr marL="901076" marR="209553" lvl="1" indent="-311789">
              <a:lnSpc>
                <a:spcPts val="3600"/>
              </a:lnSpc>
              <a:spcBef>
                <a:spcPts val="780"/>
              </a:spcBef>
              <a:buClr>
                <a:srgbClr val="CC0000"/>
              </a:buClr>
              <a:buSzPct val="125000"/>
              <a:buChar char="–"/>
              <a:tabLst>
                <a:tab pos="901711" algn="l"/>
                <a:tab pos="5781747" algn="l"/>
              </a:tabLst>
            </a:pPr>
            <a:r>
              <a:rPr lang="en-US" sz="3000" spc="-5" dirty="0" smtClean="0">
                <a:latin typeface="Comic Sans MS"/>
                <a:cs typeface="Comic Sans MS"/>
              </a:rPr>
              <a:t>Clinical stage</a:t>
            </a:r>
            <a:r>
              <a:rPr lang="en-US" sz="3000" spc="45" dirty="0" smtClean="0">
                <a:latin typeface="Comic Sans MS"/>
                <a:cs typeface="Comic Sans MS"/>
              </a:rPr>
              <a:t> </a:t>
            </a:r>
            <a:r>
              <a:rPr lang="en-US" sz="3000" spc="-5" dirty="0" smtClean="0">
                <a:latin typeface="Comic Sans MS"/>
                <a:cs typeface="Comic Sans MS"/>
              </a:rPr>
              <a:t>of</a:t>
            </a:r>
            <a:r>
              <a:rPr lang="en-US" sz="3000" spc="25" dirty="0" smtClean="0">
                <a:latin typeface="Comic Sans MS"/>
                <a:cs typeface="Comic Sans MS"/>
              </a:rPr>
              <a:t> </a:t>
            </a:r>
            <a:r>
              <a:rPr lang="en-US" sz="3000" spc="-5" dirty="0" smtClean="0">
                <a:latin typeface="Comic Sans MS"/>
                <a:cs typeface="Comic Sans MS"/>
              </a:rPr>
              <a:t>infection:	new and advanced  infections</a:t>
            </a:r>
            <a:endParaRPr lang="en-US" sz="3000" dirty="0" smtClean="0">
              <a:latin typeface="Comic Sans MS"/>
              <a:cs typeface="Comic Sans MS"/>
            </a:endParaRPr>
          </a:p>
          <a:p>
            <a:pPr marL="901076" marR="244478" lvl="1" indent="-311789">
              <a:lnSpc>
                <a:spcPts val="3600"/>
              </a:lnSpc>
              <a:spcBef>
                <a:spcPts val="720"/>
              </a:spcBef>
              <a:buClr>
                <a:srgbClr val="CC0000"/>
              </a:buClr>
              <a:buSzPct val="125000"/>
              <a:buChar char="–"/>
              <a:tabLst>
                <a:tab pos="901711" algn="l"/>
              </a:tabLst>
            </a:pPr>
            <a:r>
              <a:rPr lang="en-US" sz="3000" dirty="0" smtClean="0">
                <a:latin typeface="Comic Sans MS"/>
                <a:cs typeface="Comic Sans MS"/>
              </a:rPr>
              <a:t>Low </a:t>
            </a:r>
            <a:r>
              <a:rPr lang="en-US" sz="3000" spc="-5" dirty="0" smtClean="0">
                <a:latin typeface="Comic Sans MS"/>
                <a:cs typeface="Comic Sans MS"/>
              </a:rPr>
              <a:t>maternal CD4 count (the number of </a:t>
            </a:r>
            <a:r>
              <a:rPr lang="en-US" sz="3000" dirty="0" smtClean="0">
                <a:latin typeface="Comic Sans MS"/>
                <a:cs typeface="Comic Sans MS"/>
              </a:rPr>
              <a:t>cells  </a:t>
            </a:r>
            <a:r>
              <a:rPr lang="en-US" sz="3000" spc="-5" dirty="0" smtClean="0">
                <a:latin typeface="Comic Sans MS"/>
                <a:cs typeface="Comic Sans MS"/>
              </a:rPr>
              <a:t>per cubic millimeter of</a:t>
            </a:r>
            <a:r>
              <a:rPr lang="en-US" sz="3000" spc="-50" dirty="0" smtClean="0">
                <a:latin typeface="Comic Sans MS"/>
                <a:cs typeface="Comic Sans MS"/>
              </a:rPr>
              <a:t> </a:t>
            </a:r>
            <a:r>
              <a:rPr lang="en-US" sz="3000" spc="-5" dirty="0" smtClean="0">
                <a:latin typeface="Comic Sans MS"/>
                <a:cs typeface="Comic Sans MS"/>
              </a:rPr>
              <a:t>blood)</a:t>
            </a:r>
            <a:endParaRPr lang="en-US" sz="3000" dirty="0" smtClean="0">
              <a:latin typeface="Comic Sans MS"/>
              <a:cs typeface="Comic Sans MS"/>
            </a:endParaRPr>
          </a:p>
          <a:p>
            <a:pPr marL="901076" lvl="1" indent="-312424">
              <a:lnSpc>
                <a:spcPts val="4350"/>
              </a:lnSpc>
              <a:buClr>
                <a:srgbClr val="CC0000"/>
              </a:buClr>
              <a:buSzPct val="125000"/>
              <a:buChar char="–"/>
              <a:tabLst>
                <a:tab pos="901711" algn="l"/>
              </a:tabLst>
            </a:pPr>
            <a:r>
              <a:rPr lang="en-US" sz="3000" spc="-5" dirty="0" smtClean="0">
                <a:latin typeface="Comic Sans MS"/>
                <a:cs typeface="Comic Sans MS"/>
              </a:rPr>
              <a:t>High viral load in blood and genital</a:t>
            </a:r>
            <a:r>
              <a:rPr lang="en-US" sz="3000" spc="50" dirty="0" smtClean="0">
                <a:latin typeface="Comic Sans MS"/>
                <a:cs typeface="Comic Sans MS"/>
              </a:rPr>
              <a:t> </a:t>
            </a:r>
            <a:r>
              <a:rPr lang="en-US" sz="3000" spc="-5" dirty="0" smtClean="0">
                <a:latin typeface="Comic Sans MS"/>
                <a:cs typeface="Comic Sans MS"/>
              </a:rPr>
              <a:t>tract</a:t>
            </a:r>
            <a:endParaRPr lang="en-US" sz="3000" dirty="0" smtClean="0">
              <a:latin typeface="Comic Sans MS"/>
              <a:cs typeface="Comic Sans MS"/>
            </a:endParaRPr>
          </a:p>
          <a:p>
            <a:pPr>
              <a:spcBef>
                <a:spcPts val="20"/>
              </a:spcBef>
            </a:pPr>
            <a:endParaRPr lang="en-US" sz="4300" dirty="0" smtClean="0">
              <a:latin typeface="Times New Roman"/>
              <a:cs typeface="Times New Roman"/>
            </a:endParaRPr>
          </a:p>
          <a:p>
            <a:pPr marL="12700" marR="5080">
              <a:tabLst>
                <a:tab pos="3636056" algn="l"/>
              </a:tabLst>
            </a:pPr>
            <a:r>
              <a:rPr lang="en-US" sz="2600" b="1" spc="-10" dirty="0" smtClean="0">
                <a:latin typeface="Comic Sans MS"/>
                <a:cs typeface="Comic Sans MS"/>
              </a:rPr>
              <a:t>Note: </a:t>
            </a:r>
            <a:r>
              <a:rPr lang="en-US" sz="2600" b="1" spc="-5" dirty="0" smtClean="0">
                <a:latin typeface="Comic Sans MS"/>
                <a:cs typeface="Comic Sans MS"/>
              </a:rPr>
              <a:t>the</a:t>
            </a:r>
            <a:r>
              <a:rPr lang="en-US" sz="2600" b="1" spc="10" dirty="0" smtClean="0">
                <a:latin typeface="Comic Sans MS"/>
                <a:cs typeface="Comic Sans MS"/>
              </a:rPr>
              <a:t> </a:t>
            </a:r>
            <a:r>
              <a:rPr lang="en-US" sz="2600" b="1" spc="-5" dirty="0" smtClean="0">
                <a:latin typeface="Comic Sans MS"/>
                <a:cs typeface="Comic Sans MS"/>
              </a:rPr>
              <a:t>Lower</a:t>
            </a:r>
            <a:r>
              <a:rPr lang="en-US" sz="2600" b="1" spc="10" dirty="0" smtClean="0">
                <a:latin typeface="Comic Sans MS"/>
                <a:cs typeface="Comic Sans MS"/>
              </a:rPr>
              <a:t> </a:t>
            </a:r>
            <a:r>
              <a:rPr lang="en-US" sz="2600" b="1" spc="-5" dirty="0" smtClean="0">
                <a:latin typeface="Comic Sans MS"/>
                <a:cs typeface="Comic Sans MS"/>
              </a:rPr>
              <a:t>the	maternal CD4 count the more sick  the </a:t>
            </a:r>
            <a:r>
              <a:rPr lang="en-US" sz="2600" b="1" spc="-10" dirty="0" smtClean="0">
                <a:latin typeface="Comic Sans MS"/>
                <a:cs typeface="Comic Sans MS"/>
              </a:rPr>
              <a:t>mother </a:t>
            </a:r>
            <a:r>
              <a:rPr lang="en-US" sz="2600" b="1" spc="-5" dirty="0" smtClean="0">
                <a:latin typeface="Comic Sans MS"/>
                <a:cs typeface="Comic Sans MS"/>
              </a:rPr>
              <a:t>is </a:t>
            </a:r>
            <a:r>
              <a:rPr lang="en-US" sz="2600" b="1" spc="-10" dirty="0" smtClean="0">
                <a:latin typeface="Comic Sans MS"/>
                <a:cs typeface="Comic Sans MS"/>
              </a:rPr>
              <a:t>likely </a:t>
            </a:r>
            <a:r>
              <a:rPr lang="en-US" sz="2600" b="1" spc="-5" dirty="0" smtClean="0">
                <a:latin typeface="Comic Sans MS"/>
                <a:cs typeface="Comic Sans MS"/>
              </a:rPr>
              <a:t>to</a:t>
            </a:r>
            <a:r>
              <a:rPr lang="en-US" sz="2600" b="1" spc="-10" dirty="0" smtClean="0">
                <a:latin typeface="Comic Sans MS"/>
                <a:cs typeface="Comic Sans MS"/>
              </a:rPr>
              <a:t> be.</a:t>
            </a:r>
            <a:endParaRPr lang="en-US" sz="26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8648620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106" y="160599"/>
            <a:ext cx="11704093" cy="6526804"/>
          </a:xfrm>
        </p:spPr>
        <p:txBody>
          <a:bodyPr>
            <a:normAutofit/>
          </a:bodyPr>
          <a:lstStyle/>
          <a:p>
            <a:pPr marL="386085" indent="-373385">
              <a:lnSpc>
                <a:spcPts val="4265"/>
              </a:lnSpc>
              <a:spcBef>
                <a:spcPts val="2920"/>
              </a:spcBef>
              <a:buClr>
                <a:srgbClr val="CC0000"/>
              </a:buClr>
              <a:buSzPct val="125000"/>
              <a:buFont typeface="Bookman Old Style"/>
              <a:buChar char=""/>
              <a:tabLst>
                <a:tab pos="386085" algn="l"/>
              </a:tabLst>
            </a:pPr>
            <a:r>
              <a:rPr lang="en-US" sz="3200" b="1" spc="-5" dirty="0" smtClean="0">
                <a:latin typeface="Comic Sans MS"/>
                <a:cs typeface="Comic Sans MS"/>
              </a:rPr>
              <a:t>Maternal</a:t>
            </a:r>
            <a:r>
              <a:rPr lang="en-US" sz="3200" b="1" spc="-20" dirty="0" smtClean="0">
                <a:latin typeface="Comic Sans MS"/>
                <a:cs typeface="Comic Sans MS"/>
              </a:rPr>
              <a:t> </a:t>
            </a:r>
            <a:r>
              <a:rPr lang="en-US" sz="3200" b="1" spc="-5" dirty="0" smtClean="0">
                <a:latin typeface="Comic Sans MS"/>
                <a:cs typeface="Comic Sans MS"/>
              </a:rPr>
              <a:t>factors:</a:t>
            </a:r>
            <a:endParaRPr lang="en-US" sz="3200" dirty="0" smtClean="0">
              <a:latin typeface="Comic Sans MS"/>
              <a:cs typeface="Comic Sans MS"/>
            </a:endParaRPr>
          </a:p>
          <a:p>
            <a:pPr marL="821700" lvl="1" indent="-312424">
              <a:lnSpc>
                <a:spcPts val="3429"/>
              </a:lnSpc>
              <a:buClr>
                <a:srgbClr val="CC0000"/>
              </a:buClr>
              <a:buSzPct val="125000"/>
              <a:buChar char="–"/>
              <a:tabLst>
                <a:tab pos="822335" algn="l"/>
              </a:tabLst>
            </a:pPr>
            <a:r>
              <a:rPr lang="en-US" sz="2800" spc="-5" dirty="0" smtClean="0">
                <a:latin typeface="Comic Sans MS"/>
                <a:cs typeface="Comic Sans MS"/>
              </a:rPr>
              <a:t>Unprotected sex with multiple</a:t>
            </a:r>
            <a:r>
              <a:rPr lang="en-US" sz="2800" spc="20" dirty="0" smtClean="0">
                <a:latin typeface="Comic Sans MS"/>
                <a:cs typeface="Comic Sans MS"/>
              </a:rPr>
              <a:t> </a:t>
            </a:r>
            <a:r>
              <a:rPr lang="en-US" sz="2800" spc="-5" dirty="0" smtClean="0">
                <a:latin typeface="Comic Sans MS"/>
                <a:cs typeface="Comic Sans MS"/>
              </a:rPr>
              <a:t>partners</a:t>
            </a:r>
            <a:endParaRPr lang="en-US" sz="2800" dirty="0" smtClean="0">
              <a:latin typeface="Comic Sans MS"/>
              <a:cs typeface="Comic Sans MS"/>
            </a:endParaRPr>
          </a:p>
          <a:p>
            <a:pPr marL="821700" lvl="1" indent="-312424">
              <a:lnSpc>
                <a:spcPts val="3429"/>
              </a:lnSpc>
              <a:buClr>
                <a:srgbClr val="CC0000"/>
              </a:buClr>
              <a:buSzPct val="125000"/>
              <a:buChar char="–"/>
              <a:tabLst>
                <a:tab pos="822335" algn="l"/>
              </a:tabLst>
            </a:pPr>
            <a:r>
              <a:rPr lang="en-US" sz="2800" spc="-5" dirty="0" smtClean="0">
                <a:latin typeface="Comic Sans MS"/>
                <a:cs typeface="Comic Sans MS"/>
              </a:rPr>
              <a:t>Substance</a:t>
            </a:r>
            <a:r>
              <a:rPr lang="en-US" sz="2800" spc="-20" dirty="0" smtClean="0">
                <a:latin typeface="Comic Sans MS"/>
                <a:cs typeface="Comic Sans MS"/>
              </a:rPr>
              <a:t> </a:t>
            </a:r>
            <a:r>
              <a:rPr lang="en-US" sz="2800" spc="-5" dirty="0" smtClean="0">
                <a:latin typeface="Comic Sans MS"/>
                <a:cs typeface="Comic Sans MS"/>
              </a:rPr>
              <a:t>abuse</a:t>
            </a:r>
            <a:endParaRPr lang="en-US" sz="2800" dirty="0" smtClean="0">
              <a:latin typeface="Comic Sans MS"/>
              <a:cs typeface="Comic Sans MS"/>
            </a:endParaRPr>
          </a:p>
          <a:p>
            <a:pPr marL="821700" lvl="1" indent="-312424">
              <a:lnSpc>
                <a:spcPts val="3429"/>
              </a:lnSpc>
              <a:buClr>
                <a:srgbClr val="CC0000"/>
              </a:buClr>
              <a:buSzPct val="125000"/>
              <a:buChar char="–"/>
              <a:tabLst>
                <a:tab pos="822335" algn="l"/>
              </a:tabLst>
            </a:pPr>
            <a:r>
              <a:rPr lang="en-US" sz="2800" spc="-10" dirty="0" smtClean="0">
                <a:latin typeface="Comic Sans MS"/>
                <a:cs typeface="Comic Sans MS"/>
              </a:rPr>
              <a:t>Smoking</a:t>
            </a:r>
            <a:endParaRPr lang="en-US" sz="2800" dirty="0" smtClean="0">
              <a:latin typeface="Comic Sans MS"/>
              <a:cs typeface="Comic Sans MS"/>
            </a:endParaRPr>
          </a:p>
          <a:p>
            <a:pPr marL="821700" lvl="1" indent="-312424">
              <a:lnSpc>
                <a:spcPts val="3429"/>
              </a:lnSpc>
              <a:buClr>
                <a:srgbClr val="CC0000"/>
              </a:buClr>
              <a:buSzPct val="125000"/>
              <a:buChar char="–"/>
              <a:tabLst>
                <a:tab pos="822335" algn="l"/>
              </a:tabLst>
            </a:pPr>
            <a:r>
              <a:rPr lang="en-US" sz="2800" spc="-10" dirty="0" smtClean="0">
                <a:latin typeface="Comic Sans MS"/>
                <a:cs typeface="Comic Sans MS"/>
              </a:rPr>
              <a:t>STIs </a:t>
            </a:r>
            <a:r>
              <a:rPr lang="en-US" sz="2800" spc="-5" dirty="0" smtClean="0">
                <a:latin typeface="Comic Sans MS"/>
                <a:cs typeface="Comic Sans MS"/>
              </a:rPr>
              <a:t>and </a:t>
            </a:r>
            <a:r>
              <a:rPr lang="en-US" sz="2800" spc="-10" dirty="0" smtClean="0">
                <a:latin typeface="Comic Sans MS"/>
                <a:cs typeface="Comic Sans MS"/>
              </a:rPr>
              <a:t>other </a:t>
            </a:r>
            <a:r>
              <a:rPr lang="en-US" sz="2800" spc="-5" dirty="0" smtClean="0">
                <a:latin typeface="Comic Sans MS"/>
                <a:cs typeface="Comic Sans MS"/>
              </a:rPr>
              <a:t>co</a:t>
            </a:r>
            <a:r>
              <a:rPr lang="en-US" sz="2800" dirty="0" smtClean="0">
                <a:latin typeface="Comic Sans MS"/>
                <a:cs typeface="Comic Sans MS"/>
              </a:rPr>
              <a:t> </a:t>
            </a:r>
            <a:r>
              <a:rPr lang="en-US" sz="2800" spc="-10" dirty="0" smtClean="0">
                <a:latin typeface="Comic Sans MS"/>
                <a:cs typeface="Comic Sans MS"/>
              </a:rPr>
              <a:t>infections</a:t>
            </a:r>
            <a:endParaRPr lang="en-US" sz="2800" dirty="0" smtClean="0">
              <a:latin typeface="Comic Sans MS"/>
              <a:cs typeface="Comic Sans MS"/>
            </a:endParaRPr>
          </a:p>
          <a:p>
            <a:pPr marL="821700" lvl="1" indent="-312424">
              <a:lnSpc>
                <a:spcPts val="3429"/>
              </a:lnSpc>
              <a:buClr>
                <a:srgbClr val="CC0000"/>
              </a:buClr>
              <a:buSzPct val="125000"/>
              <a:buChar char="–"/>
              <a:tabLst>
                <a:tab pos="822335" algn="l"/>
              </a:tabLst>
            </a:pPr>
            <a:r>
              <a:rPr lang="en-US" sz="2800" spc="-10" dirty="0" smtClean="0">
                <a:latin typeface="Comic Sans MS"/>
                <a:cs typeface="Comic Sans MS"/>
              </a:rPr>
              <a:t>Vitamin </a:t>
            </a:r>
            <a:r>
              <a:rPr lang="en-US" sz="2800" spc="-5" dirty="0" smtClean="0">
                <a:latin typeface="Comic Sans MS"/>
                <a:cs typeface="Comic Sans MS"/>
              </a:rPr>
              <a:t>A </a:t>
            </a:r>
            <a:r>
              <a:rPr lang="en-US" sz="2800" spc="-10" dirty="0" smtClean="0">
                <a:latin typeface="Comic Sans MS"/>
                <a:cs typeface="Comic Sans MS"/>
              </a:rPr>
              <a:t>deficiency</a:t>
            </a:r>
            <a:endParaRPr lang="en-US" sz="2800" dirty="0" smtClean="0">
              <a:latin typeface="Comic Sans MS"/>
              <a:cs typeface="Comic Sans MS"/>
            </a:endParaRPr>
          </a:p>
          <a:p>
            <a:pPr marL="821700" lvl="1" indent="-312424">
              <a:lnSpc>
                <a:spcPts val="3429"/>
              </a:lnSpc>
              <a:buClr>
                <a:srgbClr val="CC0000"/>
              </a:buClr>
              <a:buSzPct val="125000"/>
              <a:buChar char="–"/>
              <a:tabLst>
                <a:tab pos="822335" algn="l"/>
              </a:tabLst>
            </a:pPr>
            <a:r>
              <a:rPr lang="en-US" sz="2800" spc="-5" dirty="0" smtClean="0">
                <a:latin typeface="Comic Sans MS"/>
                <a:cs typeface="Comic Sans MS"/>
              </a:rPr>
              <a:t>Mother not taking ARV</a:t>
            </a:r>
            <a:r>
              <a:rPr lang="en-US" sz="2800" spc="-20" dirty="0" smtClean="0">
                <a:latin typeface="Comic Sans MS"/>
                <a:cs typeface="Comic Sans MS"/>
              </a:rPr>
              <a:t> </a:t>
            </a:r>
            <a:r>
              <a:rPr lang="en-US" sz="2800" spc="-5" dirty="0" smtClean="0">
                <a:latin typeface="Comic Sans MS"/>
                <a:cs typeface="Comic Sans MS"/>
              </a:rPr>
              <a:t>agents</a:t>
            </a:r>
            <a:endParaRPr lang="en-US" sz="2800" dirty="0" smtClean="0">
              <a:latin typeface="Comic Sans MS"/>
              <a:cs typeface="Comic Sans MS"/>
            </a:endParaRPr>
          </a:p>
          <a:p>
            <a:pPr marL="821700" lvl="1" indent="-312424">
              <a:lnSpc>
                <a:spcPts val="3429"/>
              </a:lnSpc>
              <a:buClr>
                <a:srgbClr val="CC0000"/>
              </a:buClr>
              <a:buSzPct val="125000"/>
              <a:buChar char="–"/>
              <a:tabLst>
                <a:tab pos="822335" algn="l"/>
              </a:tabLst>
            </a:pPr>
            <a:r>
              <a:rPr lang="en-US" sz="2800" spc="-5" dirty="0" smtClean="0">
                <a:latin typeface="Comic Sans MS"/>
                <a:cs typeface="Comic Sans MS"/>
              </a:rPr>
              <a:t>Unprotected sex </a:t>
            </a:r>
            <a:r>
              <a:rPr lang="en-US" sz="2800" spc="-10" dirty="0" smtClean="0">
                <a:latin typeface="Comic Sans MS"/>
                <a:cs typeface="Comic Sans MS"/>
              </a:rPr>
              <a:t>with </a:t>
            </a:r>
            <a:r>
              <a:rPr lang="en-US" sz="2800" spc="-5" dirty="0" smtClean="0">
                <a:latin typeface="Comic Sans MS"/>
                <a:cs typeface="Comic Sans MS"/>
              </a:rPr>
              <a:t>an </a:t>
            </a:r>
            <a:r>
              <a:rPr lang="en-US" sz="2800" spc="-10" dirty="0" smtClean="0">
                <a:latin typeface="Comic Sans MS"/>
                <a:cs typeface="Comic Sans MS"/>
              </a:rPr>
              <a:t>infected</a:t>
            </a:r>
            <a:r>
              <a:rPr lang="en-US" sz="2800" spc="50" dirty="0" smtClean="0">
                <a:latin typeface="Comic Sans MS"/>
                <a:cs typeface="Comic Sans MS"/>
              </a:rPr>
              <a:t> </a:t>
            </a:r>
            <a:r>
              <a:rPr lang="en-US" sz="2800" spc="-10" dirty="0" smtClean="0">
                <a:latin typeface="Comic Sans MS"/>
                <a:cs typeface="Comic Sans MS"/>
              </a:rPr>
              <a:t>partner</a:t>
            </a:r>
            <a:endParaRPr lang="en-US" sz="2800" dirty="0" smtClean="0">
              <a:latin typeface="Comic Sans MS"/>
              <a:cs typeface="Comic Sans MS"/>
            </a:endParaRPr>
          </a:p>
          <a:p>
            <a:pPr marL="821700" lvl="1" indent="-312424">
              <a:lnSpc>
                <a:spcPts val="3429"/>
              </a:lnSpc>
              <a:buClr>
                <a:srgbClr val="CC0000"/>
              </a:buClr>
              <a:buSzPct val="125000"/>
              <a:buChar char="–"/>
              <a:tabLst>
                <a:tab pos="822335" algn="l"/>
              </a:tabLst>
            </a:pPr>
            <a:r>
              <a:rPr lang="en-US" sz="2800" spc="-5" dirty="0" smtClean="0">
                <a:latin typeface="Comic Sans MS"/>
                <a:cs typeface="Comic Sans MS"/>
              </a:rPr>
              <a:t>HIV </a:t>
            </a:r>
            <a:r>
              <a:rPr lang="en-US" sz="2800" spc="-10" dirty="0" smtClean="0">
                <a:latin typeface="Comic Sans MS"/>
                <a:cs typeface="Comic Sans MS"/>
              </a:rPr>
              <a:t>infection during</a:t>
            </a:r>
            <a:r>
              <a:rPr lang="en-US" sz="2800" spc="5" dirty="0" smtClean="0">
                <a:latin typeface="Comic Sans MS"/>
                <a:cs typeface="Comic Sans MS"/>
              </a:rPr>
              <a:t> </a:t>
            </a:r>
            <a:r>
              <a:rPr lang="en-US" sz="2800" spc="-5" dirty="0" smtClean="0">
                <a:latin typeface="Comic Sans MS"/>
                <a:cs typeface="Comic Sans MS"/>
              </a:rPr>
              <a:t>pregnancy</a:t>
            </a:r>
            <a:endParaRPr lang="en-US" sz="2800" dirty="0" smtClean="0">
              <a:latin typeface="Comic Sans MS"/>
              <a:cs typeface="Comic Sans MS"/>
            </a:endParaRPr>
          </a:p>
          <a:p>
            <a:pPr marL="821700" lvl="1" indent="-312424">
              <a:lnSpc>
                <a:spcPts val="3665"/>
              </a:lnSpc>
              <a:buClr>
                <a:srgbClr val="CC0000"/>
              </a:buClr>
              <a:buSzPct val="125000"/>
              <a:buChar char="–"/>
              <a:tabLst>
                <a:tab pos="822335" algn="l"/>
              </a:tabLst>
            </a:pPr>
            <a:r>
              <a:rPr lang="en-US" sz="2800" spc="-5" dirty="0" smtClean="0">
                <a:latin typeface="Comic Sans MS"/>
                <a:cs typeface="Comic Sans MS"/>
              </a:rPr>
              <a:t>Malaria infection in pregnant</a:t>
            </a:r>
            <a:r>
              <a:rPr lang="en-US" sz="2800" spc="-20" dirty="0" smtClean="0">
                <a:latin typeface="Comic Sans MS"/>
                <a:cs typeface="Comic Sans MS"/>
              </a:rPr>
              <a:t> </a:t>
            </a:r>
            <a:r>
              <a:rPr lang="en-US" sz="2800" spc="-5" dirty="0" smtClean="0">
                <a:latin typeface="Comic Sans MS"/>
                <a:cs typeface="Comic Sans MS"/>
              </a:rPr>
              <a:t>women</a:t>
            </a:r>
            <a:endParaRPr lang="en-US" sz="2800" dirty="0" smtClean="0">
              <a:latin typeface="Comic Sans MS"/>
              <a:cs typeface="Comic Sans MS"/>
            </a:endParaRP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6187101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9584" y="297076"/>
            <a:ext cx="11444785" cy="6212906"/>
          </a:xfrm>
        </p:spPr>
        <p:txBody>
          <a:bodyPr>
            <a:normAutofit/>
          </a:bodyPr>
          <a:lstStyle/>
          <a:p>
            <a:pPr marL="12700">
              <a:lnSpc>
                <a:spcPts val="3585"/>
              </a:lnSpc>
              <a:spcBef>
                <a:spcPts val="100"/>
              </a:spcBef>
            </a:pPr>
            <a:r>
              <a:rPr lang="en-US" sz="3600" b="1" spc="-5" dirty="0">
                <a:latin typeface="Comic Sans MS"/>
                <a:cs typeface="Comic Sans MS"/>
              </a:rPr>
              <a:t>Obstetric</a:t>
            </a:r>
            <a:r>
              <a:rPr lang="en-US" sz="3600" b="1" spc="-25" dirty="0">
                <a:latin typeface="Comic Sans MS"/>
                <a:cs typeface="Comic Sans MS"/>
              </a:rPr>
              <a:t> </a:t>
            </a:r>
            <a:r>
              <a:rPr lang="en-US" sz="3600" b="1" spc="-5" dirty="0">
                <a:latin typeface="Comic Sans MS"/>
                <a:cs typeface="Comic Sans MS"/>
              </a:rPr>
              <a:t>factors:</a:t>
            </a:r>
            <a:endParaRPr lang="en-US" sz="3600" dirty="0">
              <a:latin typeface="Comic Sans MS"/>
              <a:cs typeface="Comic Sans MS"/>
            </a:endParaRPr>
          </a:p>
          <a:p>
            <a:pPr marL="448315" indent="-312424">
              <a:lnSpc>
                <a:spcPts val="4395"/>
              </a:lnSpc>
              <a:buClr>
                <a:srgbClr val="CC0000"/>
              </a:buClr>
              <a:buSzPct val="125000"/>
              <a:buChar char="–"/>
              <a:tabLst>
                <a:tab pos="448950" algn="l"/>
              </a:tabLst>
            </a:pPr>
            <a:r>
              <a:rPr lang="en-US" sz="3600" spc="-5" dirty="0">
                <a:latin typeface="Comic Sans MS"/>
                <a:cs typeface="Comic Sans MS"/>
              </a:rPr>
              <a:t>Invasive fetal monitoring</a:t>
            </a:r>
            <a:endParaRPr lang="en-US" sz="3600" dirty="0">
              <a:latin typeface="Comic Sans MS"/>
              <a:cs typeface="Comic Sans MS"/>
            </a:endParaRPr>
          </a:p>
          <a:p>
            <a:pPr marL="448315" indent="-312424">
              <a:lnSpc>
                <a:spcPts val="4320"/>
              </a:lnSpc>
              <a:buClr>
                <a:srgbClr val="CC0000"/>
              </a:buClr>
              <a:buSzPct val="125000"/>
              <a:buChar char="–"/>
              <a:tabLst>
                <a:tab pos="448950" algn="l"/>
              </a:tabLst>
            </a:pPr>
            <a:r>
              <a:rPr lang="en-US" sz="3600" spc="-5" dirty="0">
                <a:latin typeface="Comic Sans MS"/>
                <a:cs typeface="Comic Sans MS"/>
              </a:rPr>
              <a:t>Duration of membrane</a:t>
            </a:r>
            <a:r>
              <a:rPr lang="en-US" sz="3600" spc="-90" dirty="0">
                <a:latin typeface="Comic Sans MS"/>
                <a:cs typeface="Comic Sans MS"/>
              </a:rPr>
              <a:t> </a:t>
            </a:r>
            <a:r>
              <a:rPr lang="en-US" sz="3600" spc="-10" dirty="0">
                <a:latin typeface="Comic Sans MS"/>
                <a:cs typeface="Comic Sans MS"/>
              </a:rPr>
              <a:t>rupture</a:t>
            </a:r>
            <a:endParaRPr lang="en-US" sz="3600" dirty="0">
              <a:latin typeface="Comic Sans MS"/>
              <a:cs typeface="Comic Sans MS"/>
            </a:endParaRPr>
          </a:p>
          <a:p>
            <a:pPr marL="448315" indent="-312424">
              <a:lnSpc>
                <a:spcPts val="4320"/>
              </a:lnSpc>
              <a:buClr>
                <a:srgbClr val="CC0000"/>
              </a:buClr>
              <a:buSzPct val="125000"/>
              <a:buChar char="–"/>
              <a:tabLst>
                <a:tab pos="448950" algn="l"/>
              </a:tabLst>
            </a:pPr>
            <a:r>
              <a:rPr lang="en-US" sz="3600" spc="-5" dirty="0">
                <a:latin typeface="Comic Sans MS"/>
                <a:cs typeface="Comic Sans MS"/>
              </a:rPr>
              <a:t>Routine</a:t>
            </a:r>
            <a:r>
              <a:rPr lang="en-US" sz="3600" spc="-15" dirty="0">
                <a:latin typeface="Comic Sans MS"/>
                <a:cs typeface="Comic Sans MS"/>
              </a:rPr>
              <a:t> </a:t>
            </a:r>
            <a:r>
              <a:rPr lang="en-US" sz="3600" spc="-10" dirty="0">
                <a:latin typeface="Comic Sans MS"/>
                <a:cs typeface="Comic Sans MS"/>
              </a:rPr>
              <a:t>episiotomy</a:t>
            </a:r>
            <a:endParaRPr lang="en-US" sz="3600" dirty="0">
              <a:latin typeface="Comic Sans MS"/>
              <a:cs typeface="Comic Sans MS"/>
            </a:endParaRPr>
          </a:p>
          <a:p>
            <a:pPr marL="448315" indent="-312424">
              <a:lnSpc>
                <a:spcPts val="4320"/>
              </a:lnSpc>
              <a:buClr>
                <a:srgbClr val="CC0000"/>
              </a:buClr>
              <a:buSzPct val="125000"/>
              <a:buChar char="–"/>
              <a:tabLst>
                <a:tab pos="448950" algn="l"/>
              </a:tabLst>
            </a:pPr>
            <a:r>
              <a:rPr lang="en-US" sz="3600" spc="-5" dirty="0">
                <a:latin typeface="Comic Sans MS"/>
                <a:cs typeface="Comic Sans MS"/>
              </a:rPr>
              <a:t>Placental disruption</a:t>
            </a:r>
            <a:endParaRPr lang="en-US" sz="3600" dirty="0">
              <a:latin typeface="Comic Sans MS"/>
              <a:cs typeface="Comic Sans MS"/>
            </a:endParaRPr>
          </a:p>
          <a:p>
            <a:pPr marL="448315" indent="-312424">
              <a:lnSpc>
                <a:spcPts val="4410"/>
              </a:lnSpc>
              <a:buClr>
                <a:srgbClr val="CC0000"/>
              </a:buClr>
              <a:buSzPct val="125000"/>
              <a:buChar char="–"/>
              <a:tabLst>
                <a:tab pos="448950" algn="l"/>
              </a:tabLst>
            </a:pPr>
            <a:r>
              <a:rPr lang="en-US" sz="3600" spc="-5" dirty="0">
                <a:latin typeface="Comic Sans MS"/>
                <a:cs typeface="Comic Sans MS"/>
              </a:rPr>
              <a:t>Vaginal </a:t>
            </a:r>
            <a:r>
              <a:rPr lang="en-US" sz="3600" spc="-10" dirty="0">
                <a:latin typeface="Comic Sans MS"/>
                <a:cs typeface="Comic Sans MS"/>
              </a:rPr>
              <a:t>delivery</a:t>
            </a:r>
            <a:endParaRPr lang="en-US" sz="3600" dirty="0">
              <a:latin typeface="Comic Sans MS"/>
              <a:cs typeface="Comic Sans MS"/>
            </a:endParaRP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7671585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4175" y="242484"/>
            <a:ext cx="11103591" cy="6171963"/>
          </a:xfrm>
        </p:spPr>
        <p:txBody>
          <a:bodyPr>
            <a:normAutofit/>
          </a:bodyPr>
          <a:lstStyle/>
          <a:p>
            <a:pPr marL="386085" marR="3204885" indent="-386085">
              <a:lnSpc>
                <a:spcPts val="5135"/>
              </a:lnSpc>
              <a:spcBef>
                <a:spcPts val="3359"/>
              </a:spcBef>
              <a:buClr>
                <a:srgbClr val="CC0000"/>
              </a:buClr>
              <a:buSzPct val="124285"/>
              <a:buFont typeface="Bookman Old Style"/>
              <a:buChar char=""/>
              <a:tabLst>
                <a:tab pos="386085" algn="l"/>
              </a:tabLst>
            </a:pPr>
            <a:r>
              <a:rPr lang="en-US" sz="4000" b="1" spc="-10" dirty="0" smtClean="0">
                <a:latin typeface="Comic Sans MS"/>
                <a:cs typeface="Comic Sans MS"/>
              </a:rPr>
              <a:t>Infant</a:t>
            </a:r>
            <a:r>
              <a:rPr lang="en-US" sz="4000" b="1" spc="-5" dirty="0" smtClean="0">
                <a:latin typeface="Comic Sans MS"/>
                <a:cs typeface="Comic Sans MS"/>
              </a:rPr>
              <a:t> </a:t>
            </a:r>
            <a:r>
              <a:rPr lang="en-US" sz="4000" b="1" spc="-70" dirty="0" smtClean="0">
                <a:latin typeface="Comic Sans MS"/>
                <a:cs typeface="Comic Sans MS"/>
              </a:rPr>
              <a:t>factors:</a:t>
            </a:r>
            <a:endParaRPr lang="en-US" sz="4000" dirty="0" smtClean="0">
              <a:latin typeface="Comic Sans MS"/>
              <a:cs typeface="Comic Sans MS"/>
            </a:endParaRPr>
          </a:p>
          <a:p>
            <a:pPr marL="821700" marR="3086773" lvl="1" indent="-822335">
              <a:lnSpc>
                <a:spcPts val="4325"/>
              </a:lnSpc>
              <a:buClr>
                <a:srgbClr val="CC0000"/>
              </a:buClr>
              <a:buSzPct val="125000"/>
              <a:buChar char="–"/>
              <a:tabLst>
                <a:tab pos="822335" algn="l"/>
              </a:tabLst>
            </a:pPr>
            <a:r>
              <a:rPr lang="en-US" sz="3600" spc="-10" dirty="0" smtClean="0">
                <a:latin typeface="Comic Sans MS"/>
                <a:cs typeface="Comic Sans MS"/>
              </a:rPr>
              <a:t>Breastfeeding</a:t>
            </a:r>
            <a:endParaRPr lang="en-US" sz="3600" dirty="0" smtClean="0">
              <a:latin typeface="Comic Sans MS"/>
              <a:cs typeface="Comic Sans MS"/>
            </a:endParaRPr>
          </a:p>
          <a:p>
            <a:pPr marL="821700" lvl="1" indent="-312424">
              <a:lnSpc>
                <a:spcPts val="4320"/>
              </a:lnSpc>
              <a:buClr>
                <a:srgbClr val="CC0000"/>
              </a:buClr>
              <a:buSzPct val="125000"/>
              <a:buChar char="–"/>
              <a:tabLst>
                <a:tab pos="822335" algn="l"/>
              </a:tabLst>
            </a:pPr>
            <a:r>
              <a:rPr lang="en-US" sz="3600" spc="-5" dirty="0" smtClean="0">
                <a:latin typeface="Comic Sans MS"/>
                <a:cs typeface="Comic Sans MS"/>
              </a:rPr>
              <a:t>Preterm</a:t>
            </a:r>
            <a:r>
              <a:rPr lang="en-US" sz="3600" spc="-10" dirty="0" smtClean="0">
                <a:latin typeface="Comic Sans MS"/>
                <a:cs typeface="Comic Sans MS"/>
              </a:rPr>
              <a:t> delivery</a:t>
            </a:r>
            <a:endParaRPr lang="en-US" sz="3600" dirty="0" smtClean="0">
              <a:latin typeface="Comic Sans MS"/>
              <a:cs typeface="Comic Sans MS"/>
            </a:endParaRPr>
          </a:p>
          <a:p>
            <a:pPr marL="821700" lvl="1" indent="-312424">
              <a:lnSpc>
                <a:spcPts val="4320"/>
              </a:lnSpc>
              <a:buClr>
                <a:srgbClr val="CC0000"/>
              </a:buClr>
              <a:buSzPct val="125000"/>
              <a:buChar char="–"/>
              <a:tabLst>
                <a:tab pos="822335" algn="l"/>
              </a:tabLst>
            </a:pPr>
            <a:r>
              <a:rPr lang="en-US" sz="3600" spc="-5" dirty="0" smtClean="0">
                <a:latin typeface="Comic Sans MS"/>
                <a:cs typeface="Comic Sans MS"/>
              </a:rPr>
              <a:t>Neonatal birth</a:t>
            </a:r>
            <a:r>
              <a:rPr lang="en-US" sz="3600" spc="-20" dirty="0" smtClean="0">
                <a:latin typeface="Comic Sans MS"/>
                <a:cs typeface="Comic Sans MS"/>
              </a:rPr>
              <a:t> </a:t>
            </a:r>
            <a:r>
              <a:rPr lang="en-US" sz="3600" spc="-5" dirty="0" smtClean="0">
                <a:latin typeface="Comic Sans MS"/>
                <a:cs typeface="Comic Sans MS"/>
              </a:rPr>
              <a:t>injuries</a:t>
            </a:r>
            <a:endParaRPr lang="en-US" sz="3600" dirty="0" smtClean="0">
              <a:latin typeface="Comic Sans MS"/>
              <a:cs typeface="Comic Sans MS"/>
            </a:endParaRPr>
          </a:p>
          <a:p>
            <a:pPr marL="821700" lvl="1" indent="-312424">
              <a:lnSpc>
                <a:spcPts val="4410"/>
              </a:lnSpc>
              <a:buClr>
                <a:srgbClr val="CC0000"/>
              </a:buClr>
              <a:buSzPct val="125000"/>
              <a:buChar char="–"/>
              <a:tabLst>
                <a:tab pos="822335" algn="l"/>
              </a:tabLst>
            </a:pPr>
            <a:r>
              <a:rPr lang="en-US" sz="3600" spc="-5" dirty="0" smtClean="0">
                <a:latin typeface="Comic Sans MS"/>
                <a:cs typeface="Comic Sans MS"/>
              </a:rPr>
              <a:t>Vigorous </a:t>
            </a:r>
            <a:r>
              <a:rPr lang="en-US" sz="3600" spc="-5" dirty="0" err="1" smtClean="0">
                <a:latin typeface="Comic Sans MS"/>
                <a:cs typeface="Comic Sans MS"/>
              </a:rPr>
              <a:t>naso</a:t>
            </a:r>
            <a:r>
              <a:rPr lang="en-US" sz="3600" spc="-5" dirty="0" smtClean="0">
                <a:latin typeface="Comic Sans MS"/>
                <a:cs typeface="Comic Sans MS"/>
              </a:rPr>
              <a:t>-gastric tube</a:t>
            </a:r>
            <a:r>
              <a:rPr lang="en-US" sz="3600" spc="-80" dirty="0" smtClean="0">
                <a:latin typeface="Comic Sans MS"/>
                <a:cs typeface="Comic Sans MS"/>
              </a:rPr>
              <a:t> </a:t>
            </a:r>
            <a:r>
              <a:rPr lang="en-US" sz="3600" spc="-10" dirty="0" smtClean="0">
                <a:latin typeface="Comic Sans MS"/>
                <a:cs typeface="Comic Sans MS"/>
              </a:rPr>
              <a:t>suction</a:t>
            </a:r>
            <a:endParaRPr lang="en-US" sz="3600" dirty="0" smtClean="0">
              <a:latin typeface="Comic Sans MS"/>
              <a:cs typeface="Comic Sans MS"/>
            </a:endParaRP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6789873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94935"/>
          </a:xfrm>
        </p:spPr>
        <p:txBody>
          <a:bodyPr/>
          <a:lstStyle/>
          <a:p>
            <a:r>
              <a:rPr lang="en-US" spc="-5" dirty="0" smtClean="0"/>
              <a:t>Best Practices During</a:t>
            </a:r>
            <a:r>
              <a:rPr lang="en-US" spc="-65" dirty="0" smtClean="0"/>
              <a:t> </a:t>
            </a:r>
            <a:r>
              <a:rPr lang="en-US" spc="-5" dirty="0" smtClean="0"/>
              <a:t>FANC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5120" y="1160059"/>
            <a:ext cx="11253716" cy="5404513"/>
          </a:xfrm>
        </p:spPr>
        <p:txBody>
          <a:bodyPr>
            <a:normAutofit lnSpcReduction="10000"/>
          </a:bodyPr>
          <a:lstStyle/>
          <a:p>
            <a:pPr marL="386085" indent="-373385">
              <a:lnSpc>
                <a:spcPct val="100000"/>
              </a:lnSpc>
              <a:spcBef>
                <a:spcPts val="100"/>
              </a:spcBef>
              <a:buClr>
                <a:srgbClr val="CC0000"/>
              </a:buClr>
              <a:buSzPct val="125000"/>
              <a:buFont typeface="Bookman Old Style"/>
              <a:buChar char=""/>
              <a:tabLst>
                <a:tab pos="386085" algn="l"/>
              </a:tabLst>
            </a:pPr>
            <a:r>
              <a:rPr lang="en-US" spc="-5" dirty="0">
                <a:latin typeface="Comic Sans MS"/>
                <a:cs typeface="Comic Sans MS"/>
              </a:rPr>
              <a:t>Treating clients </a:t>
            </a:r>
            <a:r>
              <a:rPr lang="en-US" spc="-10" dirty="0">
                <a:latin typeface="Comic Sans MS"/>
                <a:cs typeface="Comic Sans MS"/>
              </a:rPr>
              <a:t>with dignity </a:t>
            </a:r>
            <a:r>
              <a:rPr lang="en-US" spc="-5" dirty="0">
                <a:latin typeface="Comic Sans MS"/>
                <a:cs typeface="Comic Sans MS"/>
              </a:rPr>
              <a:t>and</a:t>
            </a:r>
            <a:r>
              <a:rPr lang="en-US" spc="125" dirty="0">
                <a:latin typeface="Comic Sans MS"/>
                <a:cs typeface="Comic Sans MS"/>
              </a:rPr>
              <a:t> </a:t>
            </a:r>
            <a:r>
              <a:rPr lang="en-US" spc="-5" dirty="0">
                <a:latin typeface="Comic Sans MS"/>
                <a:cs typeface="Comic Sans MS"/>
              </a:rPr>
              <a:t>privacy.</a:t>
            </a:r>
            <a:endParaRPr lang="en-US" dirty="0">
              <a:latin typeface="Comic Sans MS"/>
              <a:cs typeface="Comic Sans MS"/>
            </a:endParaRPr>
          </a:p>
          <a:p>
            <a:pPr marL="386085" indent="-373385">
              <a:lnSpc>
                <a:spcPct val="100000"/>
              </a:lnSpc>
              <a:buClr>
                <a:srgbClr val="CC0000"/>
              </a:buClr>
              <a:buSzPct val="125000"/>
              <a:buFont typeface="Bookman Old Style"/>
              <a:buChar char=""/>
              <a:tabLst>
                <a:tab pos="386085" algn="l"/>
              </a:tabLst>
            </a:pPr>
            <a:r>
              <a:rPr lang="en-US" spc="-5" dirty="0">
                <a:latin typeface="Comic Sans MS"/>
                <a:cs typeface="Comic Sans MS"/>
              </a:rPr>
              <a:t>Using good interpersonal communication</a:t>
            </a:r>
            <a:r>
              <a:rPr lang="en-US" spc="140" dirty="0">
                <a:latin typeface="Comic Sans MS"/>
                <a:cs typeface="Comic Sans MS"/>
              </a:rPr>
              <a:t> </a:t>
            </a:r>
            <a:r>
              <a:rPr lang="en-US" spc="-5" dirty="0">
                <a:latin typeface="Comic Sans MS"/>
                <a:cs typeface="Comic Sans MS"/>
              </a:rPr>
              <a:t>skills-</a:t>
            </a:r>
            <a:endParaRPr lang="en-US" dirty="0">
              <a:latin typeface="Comic Sans MS"/>
              <a:cs typeface="Comic Sans MS"/>
            </a:endParaRPr>
          </a:p>
          <a:p>
            <a:pPr marL="386085" marR="5080">
              <a:lnSpc>
                <a:spcPct val="100000"/>
              </a:lnSpc>
              <a:spcBef>
                <a:spcPts val="400"/>
              </a:spcBef>
            </a:pPr>
            <a:r>
              <a:rPr lang="en-US" spc="-5" dirty="0">
                <a:latin typeface="Comic Sans MS"/>
                <a:cs typeface="Comic Sans MS"/>
              </a:rPr>
              <a:t>listening, explaining </a:t>
            </a:r>
            <a:r>
              <a:rPr lang="en-US" spc="-10" dirty="0">
                <a:latin typeface="Comic Sans MS"/>
                <a:cs typeface="Comic Sans MS"/>
              </a:rPr>
              <a:t>procedures and </a:t>
            </a:r>
            <a:r>
              <a:rPr lang="en-US" spc="-5" dirty="0">
                <a:latin typeface="Comic Sans MS"/>
                <a:cs typeface="Comic Sans MS"/>
              </a:rPr>
              <a:t>sharing </a:t>
            </a:r>
            <a:r>
              <a:rPr lang="en-US" spc="-10" dirty="0">
                <a:latin typeface="Comic Sans MS"/>
                <a:cs typeface="Comic Sans MS"/>
              </a:rPr>
              <a:t>your  </a:t>
            </a:r>
            <a:r>
              <a:rPr lang="en-US" spc="-5" dirty="0">
                <a:latin typeface="Comic Sans MS"/>
                <a:cs typeface="Comic Sans MS"/>
              </a:rPr>
              <a:t>knowledge</a:t>
            </a:r>
            <a:r>
              <a:rPr lang="en-US" spc="-10" dirty="0">
                <a:latin typeface="Comic Sans MS"/>
                <a:cs typeface="Comic Sans MS"/>
              </a:rPr>
              <a:t> </a:t>
            </a:r>
            <a:r>
              <a:rPr lang="en-US" spc="-5" dirty="0">
                <a:latin typeface="Comic Sans MS"/>
                <a:cs typeface="Comic Sans MS"/>
              </a:rPr>
              <a:t>(counselling).</a:t>
            </a:r>
            <a:endParaRPr lang="en-US" dirty="0">
              <a:latin typeface="Comic Sans MS"/>
              <a:cs typeface="Comic Sans MS"/>
            </a:endParaRPr>
          </a:p>
          <a:p>
            <a:pPr marL="386085" marR="657233" indent="-373385">
              <a:lnSpc>
                <a:spcPct val="100000"/>
              </a:lnSpc>
              <a:spcBef>
                <a:spcPts val="735"/>
              </a:spcBef>
              <a:buClr>
                <a:srgbClr val="CC0000"/>
              </a:buClr>
              <a:buSzPct val="125000"/>
              <a:buFont typeface="Bookman Old Style"/>
              <a:buChar char=""/>
              <a:tabLst>
                <a:tab pos="386085" algn="l"/>
              </a:tabLst>
            </a:pPr>
            <a:r>
              <a:rPr lang="en-US" spc="-5" dirty="0">
                <a:latin typeface="Comic Sans MS"/>
                <a:cs typeface="Comic Sans MS"/>
              </a:rPr>
              <a:t>Clean, safe service delivery points, with </a:t>
            </a:r>
            <a:r>
              <a:rPr lang="en-US" spc="-130" dirty="0">
                <a:latin typeface="Comic Sans MS"/>
                <a:cs typeface="Comic Sans MS"/>
              </a:rPr>
              <a:t>well-  </a:t>
            </a:r>
            <a:r>
              <a:rPr lang="en-US" spc="-10" dirty="0" err="1">
                <a:latin typeface="Comic Sans MS"/>
                <a:cs typeface="Comic Sans MS"/>
              </a:rPr>
              <a:t>organised</a:t>
            </a:r>
            <a:r>
              <a:rPr lang="en-US" spc="-10" dirty="0">
                <a:latin typeface="Comic Sans MS"/>
                <a:cs typeface="Comic Sans MS"/>
              </a:rPr>
              <a:t> </a:t>
            </a:r>
            <a:r>
              <a:rPr lang="en-US" spc="-5" dirty="0">
                <a:latin typeface="Comic Sans MS"/>
                <a:cs typeface="Comic Sans MS"/>
              </a:rPr>
              <a:t>client</a:t>
            </a:r>
            <a:r>
              <a:rPr lang="en-US" spc="35" dirty="0">
                <a:latin typeface="Comic Sans MS"/>
                <a:cs typeface="Comic Sans MS"/>
              </a:rPr>
              <a:t> </a:t>
            </a:r>
            <a:r>
              <a:rPr lang="en-US" spc="-10" dirty="0">
                <a:latin typeface="Comic Sans MS"/>
                <a:cs typeface="Comic Sans MS"/>
              </a:rPr>
              <a:t>flow.</a:t>
            </a:r>
            <a:endParaRPr lang="en-US" dirty="0">
              <a:latin typeface="Comic Sans MS"/>
              <a:cs typeface="Comic Sans MS"/>
            </a:endParaRPr>
          </a:p>
          <a:p>
            <a:pPr marL="386085" indent="-373385">
              <a:lnSpc>
                <a:spcPct val="100000"/>
              </a:lnSpc>
              <a:buClr>
                <a:srgbClr val="CC0000"/>
              </a:buClr>
              <a:buSzPct val="125000"/>
              <a:buFont typeface="Bookman Old Style"/>
              <a:buChar char=""/>
              <a:tabLst>
                <a:tab pos="386085" algn="l"/>
              </a:tabLst>
            </a:pPr>
            <a:r>
              <a:rPr lang="en-US" spc="-5" dirty="0">
                <a:latin typeface="Comic Sans MS"/>
                <a:cs typeface="Comic Sans MS"/>
              </a:rPr>
              <a:t>Providing access to consistent services,</a:t>
            </a:r>
            <a:r>
              <a:rPr lang="en-US" spc="575" dirty="0">
                <a:latin typeface="Comic Sans MS"/>
                <a:cs typeface="Comic Sans MS"/>
              </a:rPr>
              <a:t> </a:t>
            </a:r>
            <a:r>
              <a:rPr lang="en-US" spc="-10" dirty="0">
                <a:latin typeface="Comic Sans MS"/>
                <a:cs typeface="Comic Sans MS"/>
              </a:rPr>
              <a:t>for</a:t>
            </a:r>
            <a:endParaRPr lang="en-US" dirty="0">
              <a:latin typeface="Comic Sans MS"/>
              <a:cs typeface="Comic Sans MS"/>
            </a:endParaRPr>
          </a:p>
          <a:p>
            <a:pPr marL="386085" marR="240032">
              <a:lnSpc>
                <a:spcPct val="100000"/>
              </a:lnSpc>
              <a:spcBef>
                <a:spcPts val="400"/>
              </a:spcBef>
            </a:pPr>
            <a:r>
              <a:rPr lang="en-US" spc="-5" dirty="0">
                <a:latin typeface="Comic Sans MS"/>
                <a:cs typeface="Comic Sans MS"/>
              </a:rPr>
              <a:t>example clinic is open </a:t>
            </a:r>
            <a:r>
              <a:rPr lang="en-US" spc="-10" dirty="0">
                <a:latin typeface="Comic Sans MS"/>
                <a:cs typeface="Comic Sans MS"/>
              </a:rPr>
              <a:t>when </a:t>
            </a:r>
            <a:r>
              <a:rPr lang="en-US" spc="-5" dirty="0">
                <a:latin typeface="Comic Sans MS"/>
                <a:cs typeface="Comic Sans MS"/>
              </a:rPr>
              <a:t>it is supposed to </a:t>
            </a:r>
            <a:r>
              <a:rPr lang="en-US" spc="-10" dirty="0">
                <a:latin typeface="Comic Sans MS"/>
                <a:cs typeface="Comic Sans MS"/>
              </a:rPr>
              <a:t>be  </a:t>
            </a:r>
            <a:r>
              <a:rPr lang="en-US" spc="-5" dirty="0">
                <a:latin typeface="Comic Sans MS"/>
                <a:cs typeface="Comic Sans MS"/>
              </a:rPr>
              <a:t>open.</a:t>
            </a:r>
            <a:endParaRPr lang="en-US" dirty="0">
              <a:latin typeface="Comic Sans MS"/>
              <a:cs typeface="Comic Sans MS"/>
            </a:endParaRPr>
          </a:p>
          <a:p>
            <a:pPr marL="386085" indent="-373385">
              <a:lnSpc>
                <a:spcPct val="100000"/>
              </a:lnSpc>
              <a:buClr>
                <a:srgbClr val="CC0000"/>
              </a:buClr>
              <a:buSzPct val="125000"/>
              <a:buFont typeface="Bookman Old Style"/>
              <a:buChar char=""/>
              <a:tabLst>
                <a:tab pos="386085" algn="l"/>
              </a:tabLst>
            </a:pPr>
            <a:r>
              <a:rPr lang="en-US" spc="-5" dirty="0">
                <a:latin typeface="Comic Sans MS"/>
                <a:cs typeface="Comic Sans MS"/>
              </a:rPr>
              <a:t>Self assessment by providers</a:t>
            </a:r>
            <a:r>
              <a:rPr lang="en-US" spc="100" dirty="0">
                <a:latin typeface="Comic Sans MS"/>
                <a:cs typeface="Comic Sans MS"/>
              </a:rPr>
              <a:t> </a:t>
            </a:r>
            <a:r>
              <a:rPr lang="en-US" spc="-5" dirty="0">
                <a:latin typeface="Comic Sans MS"/>
                <a:cs typeface="Comic Sans MS"/>
              </a:rPr>
              <a:t>themselves,</a:t>
            </a:r>
            <a:endParaRPr lang="en-US" dirty="0">
              <a:latin typeface="Comic Sans MS"/>
              <a:cs typeface="Comic Sans MS"/>
            </a:endParaRPr>
          </a:p>
          <a:p>
            <a:pPr marL="386085" marR="1271921">
              <a:lnSpc>
                <a:spcPct val="100000"/>
              </a:lnSpc>
              <a:spcBef>
                <a:spcPts val="405"/>
              </a:spcBef>
            </a:pPr>
            <a:r>
              <a:rPr lang="en-US" spc="-5" dirty="0">
                <a:latin typeface="Comic Sans MS"/>
                <a:cs typeface="Comic Sans MS"/>
              </a:rPr>
              <a:t>including identification of clinic </a:t>
            </a:r>
            <a:r>
              <a:rPr lang="en-US" spc="-10" dirty="0">
                <a:latin typeface="Comic Sans MS"/>
                <a:cs typeface="Comic Sans MS"/>
              </a:rPr>
              <a:t>problems,  </a:t>
            </a:r>
            <a:r>
              <a:rPr lang="en-US" spc="-5" dirty="0">
                <a:latin typeface="Comic Sans MS"/>
                <a:cs typeface="Comic Sans MS"/>
              </a:rPr>
              <a:t>solutions and ways </a:t>
            </a:r>
            <a:r>
              <a:rPr lang="en-US" spc="-15" dirty="0">
                <a:latin typeface="Comic Sans MS"/>
                <a:cs typeface="Comic Sans MS"/>
              </a:rPr>
              <a:t>of </a:t>
            </a:r>
            <a:r>
              <a:rPr lang="en-US" spc="-5" dirty="0">
                <a:latin typeface="Comic Sans MS"/>
                <a:cs typeface="Comic Sans MS"/>
              </a:rPr>
              <a:t>measuring</a:t>
            </a:r>
            <a:r>
              <a:rPr lang="en-US" spc="100" dirty="0">
                <a:latin typeface="Comic Sans MS"/>
                <a:cs typeface="Comic Sans MS"/>
              </a:rPr>
              <a:t> </a:t>
            </a:r>
            <a:r>
              <a:rPr lang="en-US" spc="-5" dirty="0">
                <a:latin typeface="Comic Sans MS"/>
                <a:cs typeface="Comic Sans MS"/>
              </a:rPr>
              <a:t>progress.</a:t>
            </a:r>
            <a:endParaRPr lang="en-US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926491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7698" y="256131"/>
            <a:ext cx="11540320" cy="6308441"/>
          </a:xfrm>
        </p:spPr>
        <p:txBody>
          <a:bodyPr>
            <a:normAutofit/>
          </a:bodyPr>
          <a:lstStyle/>
          <a:p>
            <a:pPr marL="385450" marR="1729761" indent="-373385">
              <a:lnSpc>
                <a:spcPct val="72000"/>
              </a:lnSpc>
              <a:spcBef>
                <a:spcPts val="1360"/>
              </a:spcBef>
              <a:buClr>
                <a:srgbClr val="CC0000"/>
              </a:buClr>
              <a:buSzPct val="125000"/>
              <a:buFont typeface="Bookman Old Style"/>
              <a:buChar char=""/>
              <a:tabLst>
                <a:tab pos="386085" algn="l"/>
              </a:tabLst>
            </a:pPr>
            <a:r>
              <a:rPr lang="en-US" sz="3600" spc="-5" dirty="0">
                <a:latin typeface="Comic Sans MS"/>
                <a:cs typeface="Comic Sans MS"/>
              </a:rPr>
              <a:t>A thorough history taking and </a:t>
            </a:r>
            <a:r>
              <a:rPr lang="en-US" sz="3600" spc="-75" dirty="0">
                <a:latin typeface="Comic Sans MS"/>
                <a:cs typeface="Comic Sans MS"/>
              </a:rPr>
              <a:t>physical  </a:t>
            </a:r>
            <a:r>
              <a:rPr lang="en-US" sz="3600" spc="-5" dirty="0">
                <a:latin typeface="Comic Sans MS"/>
                <a:cs typeface="Comic Sans MS"/>
              </a:rPr>
              <a:t>examination.</a:t>
            </a:r>
            <a:endParaRPr lang="en-US" sz="3600" dirty="0">
              <a:latin typeface="Comic Sans MS"/>
              <a:cs typeface="Comic Sans MS"/>
            </a:endParaRPr>
          </a:p>
          <a:p>
            <a:pPr marL="386085" marR="430535" indent="-373385">
              <a:lnSpc>
                <a:spcPts val="3600"/>
              </a:lnSpc>
              <a:spcBef>
                <a:spcPts val="760"/>
              </a:spcBef>
              <a:buClr>
                <a:srgbClr val="CC0000"/>
              </a:buClr>
              <a:buSzPct val="125000"/>
              <a:buFont typeface="Bookman Old Style"/>
              <a:buChar char=""/>
              <a:tabLst>
                <a:tab pos="386085" algn="l"/>
              </a:tabLst>
            </a:pPr>
            <a:r>
              <a:rPr lang="en-US" sz="3600" spc="-5" dirty="0">
                <a:latin typeface="Comic Sans MS"/>
                <a:cs typeface="Comic Sans MS"/>
              </a:rPr>
              <a:t>Every pregnant woman should be offered </a:t>
            </a:r>
            <a:r>
              <a:rPr lang="en-US" sz="3600" spc="-185" dirty="0">
                <a:latin typeface="Comic Sans MS"/>
                <a:cs typeface="Comic Sans MS"/>
              </a:rPr>
              <a:t>HIV  </a:t>
            </a:r>
            <a:r>
              <a:rPr lang="en-US" sz="3600" dirty="0">
                <a:latin typeface="Comic Sans MS"/>
                <a:cs typeface="Comic Sans MS"/>
              </a:rPr>
              <a:t>testing</a:t>
            </a:r>
          </a:p>
          <a:p>
            <a:pPr marL="386085" indent="-373385">
              <a:lnSpc>
                <a:spcPts val="4260"/>
              </a:lnSpc>
              <a:buClr>
                <a:srgbClr val="CC0000"/>
              </a:buClr>
              <a:buSzPct val="125000"/>
              <a:buFont typeface="Bookman Old Style"/>
              <a:buChar char=""/>
              <a:tabLst>
                <a:tab pos="386085" algn="l"/>
              </a:tabLst>
            </a:pPr>
            <a:r>
              <a:rPr lang="en-US" sz="3600" spc="-5" dirty="0">
                <a:latin typeface="Comic Sans MS"/>
                <a:cs typeface="Comic Sans MS"/>
              </a:rPr>
              <a:t>HIV testing should be</a:t>
            </a:r>
            <a:r>
              <a:rPr lang="en-US" sz="3600" spc="-10" dirty="0">
                <a:latin typeface="Comic Sans MS"/>
                <a:cs typeface="Comic Sans MS"/>
              </a:rPr>
              <a:t> voluntary</a:t>
            </a:r>
            <a:endParaRPr lang="en-US" sz="3600" dirty="0">
              <a:latin typeface="Comic Sans MS"/>
              <a:cs typeface="Comic Sans MS"/>
            </a:endParaRPr>
          </a:p>
          <a:p>
            <a:pPr marL="386085" marR="716924" indent="-373385">
              <a:lnSpc>
                <a:spcPts val="3600"/>
              </a:lnSpc>
              <a:spcBef>
                <a:spcPts val="780"/>
              </a:spcBef>
              <a:buClr>
                <a:srgbClr val="CC0000"/>
              </a:buClr>
              <a:buSzPct val="125000"/>
              <a:buFont typeface="Bookman Old Style"/>
              <a:buChar char=""/>
              <a:tabLst>
                <a:tab pos="386085" algn="l"/>
              </a:tabLst>
            </a:pPr>
            <a:r>
              <a:rPr lang="en-US" sz="3600" spc="-5" dirty="0">
                <a:latin typeface="Comic Sans MS"/>
                <a:cs typeface="Comic Sans MS"/>
              </a:rPr>
              <a:t>Rapid HIV tests are available which can </a:t>
            </a:r>
            <a:r>
              <a:rPr lang="en-US" sz="3600" spc="-155" dirty="0">
                <a:latin typeface="Comic Sans MS"/>
                <a:cs typeface="Comic Sans MS"/>
              </a:rPr>
              <a:t>give  </a:t>
            </a:r>
            <a:r>
              <a:rPr lang="en-US" sz="3600" spc="-5" dirty="0">
                <a:latin typeface="Comic Sans MS"/>
                <a:cs typeface="Comic Sans MS"/>
              </a:rPr>
              <a:t>results in </a:t>
            </a:r>
            <a:r>
              <a:rPr lang="en-US" sz="3600" dirty="0">
                <a:latin typeface="Comic Sans MS"/>
                <a:cs typeface="Comic Sans MS"/>
              </a:rPr>
              <a:t>less </a:t>
            </a:r>
            <a:r>
              <a:rPr lang="en-US" sz="3600" spc="-5" dirty="0">
                <a:latin typeface="Comic Sans MS"/>
                <a:cs typeface="Comic Sans MS"/>
              </a:rPr>
              <a:t>than an</a:t>
            </a:r>
            <a:r>
              <a:rPr lang="en-US" sz="3600" spc="35" dirty="0">
                <a:latin typeface="Comic Sans MS"/>
                <a:cs typeface="Comic Sans MS"/>
              </a:rPr>
              <a:t> </a:t>
            </a:r>
            <a:r>
              <a:rPr lang="en-US" sz="3600" spc="-5" dirty="0">
                <a:latin typeface="Comic Sans MS"/>
                <a:cs typeface="Comic Sans MS"/>
              </a:rPr>
              <a:t>hour</a:t>
            </a:r>
            <a:endParaRPr lang="en-US" sz="3600" dirty="0">
              <a:latin typeface="Comic Sans MS"/>
              <a:cs typeface="Comic Sans MS"/>
            </a:endParaRPr>
          </a:p>
          <a:p>
            <a:pPr marL="386085" marR="5080" indent="-373385">
              <a:lnSpc>
                <a:spcPts val="3600"/>
              </a:lnSpc>
              <a:spcBef>
                <a:spcPts val="720"/>
              </a:spcBef>
              <a:buClr>
                <a:srgbClr val="CC0000"/>
              </a:buClr>
              <a:buSzPct val="125000"/>
              <a:buFont typeface="Bookman Old Style"/>
              <a:buChar char=""/>
              <a:tabLst>
                <a:tab pos="386085" algn="l"/>
              </a:tabLst>
            </a:pPr>
            <a:r>
              <a:rPr lang="en-US" sz="3600" dirty="0">
                <a:latin typeface="Comic Sans MS"/>
                <a:cs typeface="Comic Sans MS"/>
              </a:rPr>
              <a:t>PMTCT </a:t>
            </a:r>
            <a:r>
              <a:rPr lang="en-US" sz="3600" spc="-5" dirty="0">
                <a:latin typeface="Comic Sans MS"/>
                <a:cs typeface="Comic Sans MS"/>
              </a:rPr>
              <a:t>depends on being able to </a:t>
            </a:r>
            <a:r>
              <a:rPr lang="en-US" sz="3600" spc="-10" dirty="0">
                <a:latin typeface="Comic Sans MS"/>
                <a:cs typeface="Comic Sans MS"/>
              </a:rPr>
              <a:t>identify </a:t>
            </a:r>
            <a:r>
              <a:rPr lang="en-US" sz="3600" spc="-105" dirty="0">
                <a:latin typeface="Comic Sans MS"/>
                <a:cs typeface="Comic Sans MS"/>
              </a:rPr>
              <a:t>women  </a:t>
            </a:r>
            <a:r>
              <a:rPr lang="en-US" sz="3600" spc="-5" dirty="0">
                <a:latin typeface="Comic Sans MS"/>
                <a:cs typeface="Comic Sans MS"/>
              </a:rPr>
              <a:t>who can benefit from interventions</a:t>
            </a:r>
            <a:endParaRPr lang="en-US" sz="3600" dirty="0">
              <a:latin typeface="Comic Sans MS"/>
              <a:cs typeface="Comic Sans MS"/>
            </a:endParaRPr>
          </a:p>
          <a:p>
            <a:pPr marL="12700">
              <a:spcBef>
                <a:spcPts val="520"/>
              </a:spcBef>
            </a:pPr>
            <a:r>
              <a:rPr lang="en-US" sz="3200" b="1" spc="-10" dirty="0" smtClean="0">
                <a:latin typeface="Comic Sans MS"/>
                <a:cs typeface="Comic Sans MS"/>
              </a:rPr>
              <a:t>Note: PMTCT should </a:t>
            </a:r>
            <a:r>
              <a:rPr lang="en-US" sz="3200" b="1" spc="-5" dirty="0" smtClean="0">
                <a:latin typeface="Comic Sans MS"/>
                <a:cs typeface="Comic Sans MS"/>
              </a:rPr>
              <a:t>be </a:t>
            </a:r>
            <a:r>
              <a:rPr lang="en-US" sz="3200" b="1" spc="-10" dirty="0" smtClean="0">
                <a:latin typeface="Comic Sans MS"/>
                <a:cs typeface="Comic Sans MS"/>
              </a:rPr>
              <a:t>integrated </a:t>
            </a:r>
            <a:r>
              <a:rPr lang="en-US" sz="3200" b="1" spc="-5" dirty="0" smtClean="0">
                <a:latin typeface="Comic Sans MS"/>
                <a:cs typeface="Comic Sans MS"/>
              </a:rPr>
              <a:t>in the </a:t>
            </a:r>
            <a:r>
              <a:rPr lang="en-US" sz="3200" b="1" spc="-10" dirty="0" smtClean="0">
                <a:latin typeface="Comic Sans MS"/>
                <a:cs typeface="Comic Sans MS"/>
              </a:rPr>
              <a:t>FANC</a:t>
            </a:r>
            <a:r>
              <a:rPr lang="en-US" sz="3200" b="1" spc="50" dirty="0" smtClean="0">
                <a:latin typeface="Comic Sans MS"/>
                <a:cs typeface="Comic Sans MS"/>
              </a:rPr>
              <a:t> </a:t>
            </a:r>
            <a:r>
              <a:rPr lang="en-US" sz="3200" b="1" spc="-10" dirty="0" smtClean="0">
                <a:latin typeface="Comic Sans MS"/>
                <a:cs typeface="Comic Sans MS"/>
              </a:rPr>
              <a:t>clinic</a:t>
            </a:r>
            <a:endParaRPr lang="en-US" sz="3200" dirty="0" smtClean="0">
              <a:latin typeface="Comic Sans MS"/>
              <a:cs typeface="Comic Sans MS"/>
            </a:endParaRP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341855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35878"/>
          </a:xfrm>
        </p:spPr>
        <p:txBody>
          <a:bodyPr/>
          <a:lstStyle/>
          <a:p>
            <a:r>
              <a:rPr lang="en-US" spc="-10" dirty="0" smtClean="0"/>
              <a:t>Car</a:t>
            </a:r>
            <a:r>
              <a:rPr lang="en-US" spc="-5" dirty="0" smtClean="0"/>
              <a:t>e</a:t>
            </a:r>
            <a:r>
              <a:rPr lang="en-US" spc="-15" dirty="0" smtClean="0"/>
              <a:t> </a:t>
            </a:r>
            <a:r>
              <a:rPr lang="en-US" spc="-10" dirty="0" smtClean="0"/>
              <a:t>o</a:t>
            </a:r>
            <a:r>
              <a:rPr lang="en-US" spc="-5" dirty="0" smtClean="0"/>
              <a:t>f </a:t>
            </a:r>
            <a:r>
              <a:rPr lang="en-US" spc="-10" dirty="0" smtClean="0"/>
              <a:t>HI</a:t>
            </a:r>
            <a:r>
              <a:rPr lang="en-US" spc="-5" dirty="0" smtClean="0"/>
              <a:t>V</a:t>
            </a:r>
            <a:r>
              <a:rPr lang="en-US" dirty="0" smtClean="0"/>
              <a:t> </a:t>
            </a:r>
            <a:r>
              <a:rPr lang="en-US" spc="-10" dirty="0" smtClean="0"/>
              <a:t>+</a:t>
            </a:r>
            <a:r>
              <a:rPr lang="en-US" spc="-10" dirty="0" err="1" smtClean="0"/>
              <a:t>v</a:t>
            </a:r>
            <a:r>
              <a:rPr lang="en-US" spc="-5" dirty="0" err="1" smtClean="0"/>
              <a:t>e</a:t>
            </a:r>
            <a:r>
              <a:rPr lang="en-US" spc="-20" dirty="0" smtClean="0"/>
              <a:t> </a:t>
            </a:r>
            <a:r>
              <a:rPr lang="en-US" spc="-10" dirty="0" smtClean="0"/>
              <a:t>wome</a:t>
            </a:r>
            <a:r>
              <a:rPr lang="en-US" spc="-5" dirty="0" smtClean="0"/>
              <a:t>n</a:t>
            </a:r>
            <a:r>
              <a:rPr lang="en-US" spc="-30" dirty="0" smtClean="0"/>
              <a:t> </a:t>
            </a:r>
            <a:r>
              <a:rPr lang="en-US" spc="-10" dirty="0" smtClean="0"/>
              <a:t>i</a:t>
            </a:r>
            <a:r>
              <a:rPr lang="en-US" spc="-5" dirty="0" smtClean="0"/>
              <a:t>n</a:t>
            </a:r>
            <a:r>
              <a:rPr lang="en-US" dirty="0" smtClean="0"/>
              <a:t>	F</a:t>
            </a:r>
            <a:r>
              <a:rPr lang="en-US" spc="-10" dirty="0" smtClean="0"/>
              <a:t>ANC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376" y="1201004"/>
            <a:ext cx="11204812" cy="5199796"/>
          </a:xfrm>
        </p:spPr>
        <p:txBody>
          <a:bodyPr/>
          <a:lstStyle/>
          <a:p>
            <a:pPr marL="386085" marR="5080" indent="-374020">
              <a:lnSpc>
                <a:spcPct val="96000"/>
              </a:lnSpc>
              <a:spcBef>
                <a:spcPts val="265"/>
              </a:spcBef>
              <a:buClr>
                <a:srgbClr val="CC0000"/>
              </a:buClr>
              <a:buSzPct val="125000"/>
              <a:buFont typeface="Bookman Old Style"/>
              <a:buChar char=""/>
              <a:tabLst>
                <a:tab pos="386085" algn="l"/>
              </a:tabLst>
            </a:pPr>
            <a:r>
              <a:rPr lang="en-US" spc="-5" dirty="0">
                <a:latin typeface="Comic Sans MS"/>
                <a:cs typeface="Comic Sans MS"/>
              </a:rPr>
              <a:t>Women with </a:t>
            </a:r>
            <a:r>
              <a:rPr lang="en-US" dirty="0">
                <a:latin typeface="Comic Sans MS"/>
                <a:cs typeface="Comic Sans MS"/>
              </a:rPr>
              <a:t>HIV should have </a:t>
            </a:r>
            <a:r>
              <a:rPr lang="en-US" spc="-5" dirty="0">
                <a:latin typeface="Comic Sans MS"/>
                <a:cs typeface="Comic Sans MS"/>
              </a:rPr>
              <a:t>medical </a:t>
            </a:r>
            <a:r>
              <a:rPr lang="en-US" dirty="0">
                <a:latin typeface="Comic Sans MS"/>
                <a:cs typeface="Comic Sans MS"/>
              </a:rPr>
              <a:t>care </a:t>
            </a:r>
            <a:r>
              <a:rPr lang="en-US" spc="-85" dirty="0">
                <a:latin typeface="Comic Sans MS"/>
                <a:cs typeface="Comic Sans MS"/>
              </a:rPr>
              <a:t>during  </a:t>
            </a:r>
            <a:r>
              <a:rPr lang="en-US" dirty="0">
                <a:latin typeface="Comic Sans MS"/>
                <a:cs typeface="Comic Sans MS"/>
              </a:rPr>
              <a:t>pregnancy</a:t>
            </a:r>
          </a:p>
          <a:p>
            <a:pPr marL="821700" lvl="1" indent="-312424">
              <a:lnSpc>
                <a:spcPts val="4370"/>
              </a:lnSpc>
              <a:buClr>
                <a:srgbClr val="CC0000"/>
              </a:buClr>
              <a:buSzPct val="125000"/>
              <a:buChar char="–"/>
              <a:tabLst>
                <a:tab pos="822335" algn="l"/>
              </a:tabLst>
            </a:pPr>
            <a:r>
              <a:rPr lang="en-US" sz="3000" dirty="0" smtClean="0">
                <a:latin typeface="Comic Sans MS"/>
                <a:cs typeface="Comic Sans MS"/>
              </a:rPr>
              <a:t>look </a:t>
            </a:r>
            <a:r>
              <a:rPr lang="en-US" sz="3000" spc="-5" dirty="0" smtClean="0">
                <a:latin typeface="Comic Sans MS"/>
                <a:cs typeface="Comic Sans MS"/>
              </a:rPr>
              <a:t>for and treat other</a:t>
            </a:r>
            <a:r>
              <a:rPr lang="en-US" sz="3000" spc="-10" dirty="0" smtClean="0">
                <a:latin typeface="Comic Sans MS"/>
                <a:cs typeface="Comic Sans MS"/>
              </a:rPr>
              <a:t> </a:t>
            </a:r>
            <a:r>
              <a:rPr lang="en-US" sz="3000" spc="-5" dirty="0" smtClean="0">
                <a:latin typeface="Comic Sans MS"/>
                <a:cs typeface="Comic Sans MS"/>
              </a:rPr>
              <a:t>infections</a:t>
            </a:r>
            <a:endParaRPr lang="en-US" sz="3000" dirty="0" smtClean="0">
              <a:latin typeface="Comic Sans MS"/>
              <a:cs typeface="Comic Sans MS"/>
            </a:endParaRPr>
          </a:p>
          <a:p>
            <a:pPr marL="821700" lvl="1" indent="-312424">
              <a:lnSpc>
                <a:spcPts val="4320"/>
              </a:lnSpc>
              <a:buClr>
                <a:srgbClr val="CC0000"/>
              </a:buClr>
              <a:buSzPct val="125000"/>
              <a:buChar char="–"/>
              <a:tabLst>
                <a:tab pos="822335" algn="l"/>
              </a:tabLst>
            </a:pPr>
            <a:r>
              <a:rPr lang="en-US" sz="3000" spc="-5" dirty="0" smtClean="0">
                <a:latin typeface="Comic Sans MS"/>
                <a:cs typeface="Comic Sans MS"/>
              </a:rPr>
              <a:t>nutritional counseling and</a:t>
            </a:r>
            <a:r>
              <a:rPr lang="en-US" sz="3000" spc="15" dirty="0" smtClean="0">
                <a:latin typeface="Comic Sans MS"/>
                <a:cs typeface="Comic Sans MS"/>
              </a:rPr>
              <a:t> </a:t>
            </a:r>
            <a:r>
              <a:rPr lang="en-US" sz="3000" spc="-5" dirty="0" smtClean="0">
                <a:latin typeface="Comic Sans MS"/>
                <a:cs typeface="Comic Sans MS"/>
              </a:rPr>
              <a:t>supplements</a:t>
            </a:r>
            <a:endParaRPr lang="en-US" sz="3000" dirty="0" smtClean="0">
              <a:latin typeface="Comic Sans MS"/>
              <a:cs typeface="Comic Sans MS"/>
            </a:endParaRPr>
          </a:p>
          <a:p>
            <a:pPr marL="821700" lvl="1" indent="-312424">
              <a:lnSpc>
                <a:spcPts val="4320"/>
              </a:lnSpc>
              <a:buClr>
                <a:srgbClr val="CC0000"/>
              </a:buClr>
              <a:buSzPct val="125000"/>
              <a:buChar char="–"/>
              <a:tabLst>
                <a:tab pos="822335" algn="l"/>
              </a:tabLst>
            </a:pPr>
            <a:r>
              <a:rPr lang="en-US" sz="3000" spc="-5" dirty="0" smtClean="0">
                <a:latin typeface="Comic Sans MS"/>
                <a:cs typeface="Comic Sans MS"/>
              </a:rPr>
              <a:t>monitor the HIV</a:t>
            </a:r>
            <a:r>
              <a:rPr lang="en-US" sz="3000" spc="-20" dirty="0" smtClean="0">
                <a:latin typeface="Comic Sans MS"/>
                <a:cs typeface="Comic Sans MS"/>
              </a:rPr>
              <a:t> </a:t>
            </a:r>
            <a:r>
              <a:rPr lang="en-US" sz="3000" spc="-5" dirty="0" smtClean="0">
                <a:latin typeface="Comic Sans MS"/>
                <a:cs typeface="Comic Sans MS"/>
              </a:rPr>
              <a:t>infection</a:t>
            </a:r>
            <a:endParaRPr lang="en-US" sz="3000" dirty="0" smtClean="0">
              <a:latin typeface="Comic Sans MS"/>
              <a:cs typeface="Comic Sans MS"/>
            </a:endParaRPr>
          </a:p>
          <a:p>
            <a:pPr marL="821700" marR="595637" lvl="1" indent="-311789">
              <a:lnSpc>
                <a:spcPts val="3600"/>
              </a:lnSpc>
              <a:spcBef>
                <a:spcPts val="780"/>
              </a:spcBef>
              <a:buClr>
                <a:srgbClr val="CC0000"/>
              </a:buClr>
              <a:buSzPct val="125000"/>
              <a:buChar char="–"/>
              <a:tabLst>
                <a:tab pos="822335" algn="l"/>
              </a:tabLst>
            </a:pPr>
            <a:r>
              <a:rPr lang="en-US" sz="3000" spc="-5" dirty="0" smtClean="0">
                <a:latin typeface="Comic Sans MS"/>
                <a:cs typeface="Comic Sans MS"/>
              </a:rPr>
              <a:t>counseling about infant feeding, </a:t>
            </a:r>
            <a:r>
              <a:rPr lang="en-US" sz="3000" spc="-10" dirty="0" smtClean="0">
                <a:latin typeface="Comic Sans MS"/>
                <a:cs typeface="Comic Sans MS"/>
              </a:rPr>
              <a:t>other  </a:t>
            </a:r>
            <a:r>
              <a:rPr lang="en-US" sz="3000" spc="-5" dirty="0" smtClean="0">
                <a:latin typeface="Comic Sans MS"/>
                <a:cs typeface="Comic Sans MS"/>
              </a:rPr>
              <a:t>infections, danger signs, condom use and  contraceptive</a:t>
            </a:r>
            <a:r>
              <a:rPr lang="en-US" sz="3000" spc="-25" dirty="0" smtClean="0">
                <a:latin typeface="Comic Sans MS"/>
                <a:cs typeface="Comic Sans MS"/>
              </a:rPr>
              <a:t> </a:t>
            </a:r>
            <a:r>
              <a:rPr lang="en-US" sz="3000" spc="-10" dirty="0" smtClean="0">
                <a:latin typeface="Comic Sans MS"/>
                <a:cs typeface="Comic Sans MS"/>
              </a:rPr>
              <a:t>options</a:t>
            </a:r>
            <a:endParaRPr lang="en-US" sz="3000" dirty="0" smtClean="0">
              <a:latin typeface="Comic Sans MS"/>
              <a:cs typeface="Comic Sans MS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032303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67890"/>
          </a:xfrm>
        </p:spPr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following is outdated find out the NEW?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86085" marR="5080" indent="-373385">
              <a:lnSpc>
                <a:spcPct val="104700"/>
              </a:lnSpc>
              <a:spcBef>
                <a:spcPts val="150"/>
              </a:spcBef>
              <a:buClr>
                <a:srgbClr val="CC0000"/>
              </a:buClr>
              <a:buSzPct val="125000"/>
              <a:buFont typeface="Bookman Old Style"/>
              <a:buChar char=""/>
              <a:tabLst>
                <a:tab pos="386085" algn="l"/>
              </a:tabLst>
            </a:pPr>
            <a:r>
              <a:rPr lang="en-US" spc="-5" dirty="0" err="1">
                <a:latin typeface="Comic Sans MS"/>
                <a:cs typeface="Comic Sans MS"/>
              </a:rPr>
              <a:t>Nevirapine</a:t>
            </a:r>
            <a:r>
              <a:rPr lang="en-US" spc="-5" dirty="0">
                <a:latin typeface="Comic Sans MS"/>
                <a:cs typeface="Comic Sans MS"/>
              </a:rPr>
              <a:t> should be available in the antenatal  clinic for easy </a:t>
            </a:r>
            <a:r>
              <a:rPr lang="en-US" dirty="0">
                <a:latin typeface="Comic Sans MS"/>
                <a:cs typeface="Comic Sans MS"/>
              </a:rPr>
              <a:t>access </a:t>
            </a:r>
            <a:r>
              <a:rPr lang="en-US" spc="-5" dirty="0">
                <a:latin typeface="Comic Sans MS"/>
                <a:cs typeface="Comic Sans MS"/>
              </a:rPr>
              <a:t>for the HIV positive</a:t>
            </a:r>
            <a:r>
              <a:rPr lang="en-US" dirty="0">
                <a:latin typeface="Comic Sans MS"/>
                <a:cs typeface="Comic Sans MS"/>
              </a:rPr>
              <a:t> </a:t>
            </a:r>
            <a:r>
              <a:rPr lang="en-US" spc="-10" dirty="0">
                <a:latin typeface="Comic Sans MS"/>
                <a:cs typeface="Comic Sans MS"/>
              </a:rPr>
              <a:t>clients</a:t>
            </a:r>
            <a:endParaRPr lang="en-US" dirty="0">
              <a:latin typeface="Comic Sans MS"/>
              <a:cs typeface="Comic Sans MS"/>
            </a:endParaRPr>
          </a:p>
          <a:p>
            <a:pPr marL="386085" indent="-373385">
              <a:spcBef>
                <a:spcPts val="484"/>
              </a:spcBef>
              <a:buClr>
                <a:srgbClr val="CC0000"/>
              </a:buClr>
              <a:buSzPct val="125000"/>
              <a:buFont typeface="Bookman Old Style"/>
              <a:buChar char=""/>
              <a:tabLst>
                <a:tab pos="386085" algn="l"/>
              </a:tabLst>
            </a:pPr>
            <a:r>
              <a:rPr lang="en-US" spc="-5" dirty="0">
                <a:latin typeface="Comic Sans MS"/>
                <a:cs typeface="Comic Sans MS"/>
              </a:rPr>
              <a:t>AZT is given from</a:t>
            </a:r>
            <a:r>
              <a:rPr lang="en-US" spc="5" dirty="0">
                <a:latin typeface="Comic Sans MS"/>
                <a:cs typeface="Comic Sans MS"/>
              </a:rPr>
              <a:t> </a:t>
            </a:r>
            <a:r>
              <a:rPr lang="en-US" spc="-5" dirty="0">
                <a:latin typeface="Comic Sans MS"/>
                <a:cs typeface="Comic Sans MS"/>
              </a:rPr>
              <a:t>28weeks</a:t>
            </a:r>
            <a:endParaRPr lang="en-US" dirty="0">
              <a:latin typeface="Comic Sans MS"/>
              <a:cs typeface="Comic Sans MS"/>
            </a:endParaRPr>
          </a:p>
          <a:p>
            <a:pPr marL="386085" marR="566427" indent="-373385">
              <a:lnSpc>
                <a:spcPts val="3960"/>
              </a:lnSpc>
              <a:spcBef>
                <a:spcPts val="919"/>
              </a:spcBef>
              <a:buClr>
                <a:srgbClr val="CC0000"/>
              </a:buClr>
              <a:buSzPct val="125000"/>
              <a:buFont typeface="Bookman Old Style"/>
              <a:buChar char=""/>
              <a:tabLst>
                <a:tab pos="386085" algn="l"/>
              </a:tabLst>
            </a:pPr>
            <a:r>
              <a:rPr lang="en-US" spc="-5" dirty="0">
                <a:latin typeface="Comic Sans MS"/>
                <a:cs typeface="Comic Sans MS"/>
              </a:rPr>
              <a:t>Pregnant women with HIV should deliver in </a:t>
            </a:r>
            <a:r>
              <a:rPr lang="en-US" dirty="0">
                <a:latin typeface="Comic Sans MS"/>
                <a:cs typeface="Comic Sans MS"/>
              </a:rPr>
              <a:t>a  </a:t>
            </a:r>
            <a:r>
              <a:rPr lang="en-US" spc="-5" dirty="0">
                <a:latin typeface="Comic Sans MS"/>
                <a:cs typeface="Comic Sans MS"/>
              </a:rPr>
              <a:t>hospital or </a:t>
            </a:r>
            <a:r>
              <a:rPr lang="en-US" dirty="0">
                <a:latin typeface="Comic Sans MS"/>
                <a:cs typeface="Comic Sans MS"/>
              </a:rPr>
              <a:t>health </a:t>
            </a:r>
            <a:r>
              <a:rPr lang="en-US" spc="-5" dirty="0">
                <a:latin typeface="Comic Sans MS"/>
                <a:cs typeface="Comic Sans MS"/>
              </a:rPr>
              <a:t>center to reduce the risk of  </a:t>
            </a:r>
            <a:r>
              <a:rPr lang="en-US" dirty="0">
                <a:latin typeface="Comic Sans MS"/>
                <a:cs typeface="Comic Sans MS"/>
              </a:rPr>
              <a:t>MTCT </a:t>
            </a:r>
            <a:r>
              <a:rPr lang="en-US" spc="-5" dirty="0">
                <a:latin typeface="Comic Sans MS"/>
                <a:cs typeface="Comic Sans MS"/>
              </a:rPr>
              <a:t>and to receive ARV's during </a:t>
            </a:r>
            <a:r>
              <a:rPr lang="en-US" spc="-5" dirty="0" err="1">
                <a:latin typeface="Comic Sans MS"/>
                <a:cs typeface="Comic Sans MS"/>
              </a:rPr>
              <a:t>labour</a:t>
            </a:r>
            <a:r>
              <a:rPr lang="en-US" spc="-5" dirty="0">
                <a:latin typeface="Comic Sans MS"/>
                <a:cs typeface="Comic Sans MS"/>
              </a:rPr>
              <a:t>  (mother) and after birth</a:t>
            </a:r>
            <a:r>
              <a:rPr lang="en-US" spc="-15" dirty="0">
                <a:latin typeface="Comic Sans MS"/>
                <a:cs typeface="Comic Sans MS"/>
              </a:rPr>
              <a:t> </a:t>
            </a:r>
            <a:r>
              <a:rPr lang="en-US" spc="-10" dirty="0">
                <a:latin typeface="Comic Sans MS"/>
                <a:cs typeface="Comic Sans MS"/>
              </a:rPr>
              <a:t>(baby)</a:t>
            </a:r>
            <a:endParaRPr lang="en-US" dirty="0">
              <a:latin typeface="Comic Sans MS"/>
              <a:cs typeface="Comic Sans MS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4563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-5" dirty="0" smtClean="0"/>
              <a:t>Best practices during </a:t>
            </a:r>
            <a:r>
              <a:rPr lang="en-US" spc="-5" dirty="0" err="1" smtClean="0"/>
              <a:t>labour</a:t>
            </a:r>
            <a:r>
              <a:rPr lang="en-US" spc="-90" dirty="0" smtClean="0"/>
              <a:t> </a:t>
            </a:r>
            <a:r>
              <a:rPr lang="en-US" spc="-5" dirty="0" smtClean="0"/>
              <a:t>and  </a:t>
            </a:r>
            <a:r>
              <a:rPr lang="en-US" spc="-10" dirty="0" smtClean="0"/>
              <a:t>delivery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7672" y="1351128"/>
            <a:ext cx="10876128" cy="5227093"/>
          </a:xfrm>
        </p:spPr>
        <p:txBody>
          <a:bodyPr>
            <a:normAutofit/>
          </a:bodyPr>
          <a:lstStyle/>
          <a:p>
            <a:pPr marL="386085" marR="591193" indent="-374020">
              <a:lnSpc>
                <a:spcPct val="110000"/>
              </a:lnSpc>
              <a:spcBef>
                <a:spcPts val="1110"/>
              </a:spcBef>
              <a:buClr>
                <a:srgbClr val="CC0000"/>
              </a:buClr>
              <a:buSzPct val="124285"/>
              <a:buFont typeface="Bookman Old Style"/>
              <a:buChar char=""/>
              <a:tabLst>
                <a:tab pos="386085" algn="l"/>
              </a:tabLst>
            </a:pPr>
            <a:r>
              <a:rPr lang="en-US" spc="-5" dirty="0" smtClean="0">
                <a:latin typeface="Comic Sans MS"/>
                <a:cs typeface="Comic Sans MS"/>
              </a:rPr>
              <a:t>The mother should take </a:t>
            </a:r>
            <a:r>
              <a:rPr lang="en-US" spc="-10" dirty="0" err="1" smtClean="0">
                <a:latin typeface="Comic Sans MS"/>
                <a:cs typeface="Comic Sans MS"/>
              </a:rPr>
              <a:t>Neverapine</a:t>
            </a:r>
            <a:r>
              <a:rPr lang="en-US" spc="-10" dirty="0" smtClean="0">
                <a:latin typeface="Comic Sans MS"/>
                <a:cs typeface="Comic Sans MS"/>
              </a:rPr>
              <a:t> </a:t>
            </a:r>
            <a:r>
              <a:rPr lang="en-US" spc="-325" dirty="0" smtClean="0">
                <a:latin typeface="Comic Sans MS"/>
                <a:cs typeface="Comic Sans MS"/>
              </a:rPr>
              <a:t>at  </a:t>
            </a:r>
            <a:r>
              <a:rPr lang="en-US" spc="-5" dirty="0" smtClean="0">
                <a:latin typeface="Comic Sans MS"/>
                <a:cs typeface="Comic Sans MS"/>
              </a:rPr>
              <a:t>the onset of</a:t>
            </a:r>
            <a:r>
              <a:rPr lang="en-US" spc="5" dirty="0" smtClean="0">
                <a:latin typeface="Comic Sans MS"/>
                <a:cs typeface="Comic Sans MS"/>
              </a:rPr>
              <a:t> </a:t>
            </a:r>
            <a:r>
              <a:rPr lang="en-US" spc="-5" dirty="0" err="1" smtClean="0">
                <a:latin typeface="Comic Sans MS"/>
                <a:cs typeface="Comic Sans MS"/>
              </a:rPr>
              <a:t>labour</a:t>
            </a:r>
            <a:endParaRPr lang="en-US" dirty="0" smtClean="0">
              <a:latin typeface="Comic Sans MS"/>
              <a:cs typeface="Comic Sans MS"/>
            </a:endParaRPr>
          </a:p>
          <a:p>
            <a:pPr marL="386085" indent="-373385">
              <a:lnSpc>
                <a:spcPct val="110000"/>
              </a:lnSpc>
              <a:buClr>
                <a:srgbClr val="CC0000"/>
              </a:buClr>
              <a:buSzPct val="124285"/>
              <a:buFont typeface="Bookman Old Style"/>
              <a:buChar char=""/>
              <a:tabLst>
                <a:tab pos="386085" algn="l"/>
              </a:tabLst>
            </a:pPr>
            <a:r>
              <a:rPr lang="en-US" spc="-5" dirty="0" smtClean="0">
                <a:latin typeface="Comic Sans MS"/>
                <a:cs typeface="Comic Sans MS"/>
              </a:rPr>
              <a:t>Monitor </a:t>
            </a:r>
            <a:r>
              <a:rPr lang="en-US" spc="-10" dirty="0" err="1">
                <a:latin typeface="Comic Sans MS"/>
                <a:cs typeface="Comic Sans MS"/>
              </a:rPr>
              <a:t>labour</a:t>
            </a:r>
            <a:r>
              <a:rPr lang="en-US" spc="-10" dirty="0">
                <a:latin typeface="Comic Sans MS"/>
                <a:cs typeface="Comic Sans MS"/>
              </a:rPr>
              <a:t> using</a:t>
            </a:r>
            <a:r>
              <a:rPr lang="en-US" spc="40" dirty="0">
                <a:latin typeface="Comic Sans MS"/>
                <a:cs typeface="Comic Sans MS"/>
              </a:rPr>
              <a:t> </a:t>
            </a:r>
            <a:r>
              <a:rPr lang="en-US" spc="-10" dirty="0" err="1">
                <a:latin typeface="Comic Sans MS"/>
                <a:cs typeface="Comic Sans MS"/>
              </a:rPr>
              <a:t>partogram</a:t>
            </a:r>
            <a:endParaRPr lang="en-US" dirty="0">
              <a:latin typeface="Comic Sans MS"/>
              <a:cs typeface="Comic Sans MS"/>
            </a:endParaRPr>
          </a:p>
          <a:p>
            <a:pPr marL="386085" indent="-373385">
              <a:lnSpc>
                <a:spcPct val="110000"/>
              </a:lnSpc>
              <a:buClr>
                <a:srgbClr val="CC0000"/>
              </a:buClr>
              <a:buSzPct val="124285"/>
              <a:buFont typeface="Bookman Old Style"/>
              <a:buChar char=""/>
              <a:tabLst>
                <a:tab pos="386085" algn="l"/>
              </a:tabLst>
            </a:pPr>
            <a:r>
              <a:rPr lang="en-US" spc="-5" dirty="0">
                <a:latin typeface="Comic Sans MS"/>
                <a:cs typeface="Comic Sans MS"/>
              </a:rPr>
              <a:t>Only perform episiotomy if</a:t>
            </a:r>
            <a:r>
              <a:rPr lang="en-US" spc="45" dirty="0">
                <a:latin typeface="Comic Sans MS"/>
                <a:cs typeface="Comic Sans MS"/>
              </a:rPr>
              <a:t> </a:t>
            </a:r>
            <a:r>
              <a:rPr lang="en-US" spc="-10" dirty="0">
                <a:latin typeface="Comic Sans MS"/>
                <a:cs typeface="Comic Sans MS"/>
              </a:rPr>
              <a:t>necessary</a:t>
            </a:r>
            <a:endParaRPr lang="en-US" dirty="0">
              <a:latin typeface="Comic Sans MS"/>
              <a:cs typeface="Comic Sans MS"/>
            </a:endParaRPr>
          </a:p>
          <a:p>
            <a:pPr marL="386085" marR="5080" indent="-374020">
              <a:lnSpc>
                <a:spcPct val="110000"/>
              </a:lnSpc>
              <a:spcBef>
                <a:spcPts val="900"/>
              </a:spcBef>
              <a:buClr>
                <a:srgbClr val="CC0000"/>
              </a:buClr>
              <a:buSzPct val="124285"/>
              <a:buFont typeface="Bookman Old Style"/>
              <a:buChar char=""/>
              <a:tabLst>
                <a:tab pos="386085" algn="l"/>
              </a:tabLst>
            </a:pPr>
            <a:r>
              <a:rPr lang="en-US" spc="-5" dirty="0">
                <a:latin typeface="Comic Sans MS"/>
                <a:cs typeface="Comic Sans MS"/>
              </a:rPr>
              <a:t>Don’t </a:t>
            </a:r>
            <a:r>
              <a:rPr lang="en-US" spc="-10" dirty="0">
                <a:latin typeface="Comic Sans MS"/>
                <a:cs typeface="Comic Sans MS"/>
              </a:rPr>
              <a:t>routinely perform artificial </a:t>
            </a:r>
            <a:r>
              <a:rPr lang="en-US" spc="-90" dirty="0">
                <a:latin typeface="Comic Sans MS"/>
                <a:cs typeface="Comic Sans MS"/>
              </a:rPr>
              <a:t>rupture  </a:t>
            </a:r>
            <a:r>
              <a:rPr lang="en-US" spc="-5" dirty="0">
                <a:latin typeface="Comic Sans MS"/>
                <a:cs typeface="Comic Sans MS"/>
              </a:rPr>
              <a:t>of</a:t>
            </a:r>
            <a:r>
              <a:rPr lang="en-US" spc="-15" dirty="0">
                <a:latin typeface="Comic Sans MS"/>
                <a:cs typeface="Comic Sans MS"/>
              </a:rPr>
              <a:t> </a:t>
            </a:r>
            <a:r>
              <a:rPr lang="en-US" spc="-10" dirty="0" smtClean="0">
                <a:latin typeface="Comic Sans MS"/>
                <a:cs typeface="Comic Sans MS"/>
              </a:rPr>
              <a:t>membranes</a:t>
            </a:r>
          </a:p>
          <a:p>
            <a:pPr marL="386085" marR="5080" indent="-373385">
              <a:lnSpc>
                <a:spcPct val="110000"/>
              </a:lnSpc>
              <a:spcBef>
                <a:spcPts val="80"/>
              </a:spcBef>
              <a:buClr>
                <a:srgbClr val="CC0000"/>
              </a:buClr>
              <a:buSzPct val="124285"/>
              <a:buFont typeface="Bookman Old Style"/>
              <a:buChar char=""/>
              <a:tabLst>
                <a:tab pos="386085" algn="l"/>
                <a:tab pos="4686994" algn="l"/>
              </a:tabLst>
            </a:pPr>
            <a:r>
              <a:rPr lang="en-US" spc="-5" dirty="0" smtClean="0">
                <a:latin typeface="Comic Sans MS"/>
                <a:cs typeface="Comic Sans MS"/>
              </a:rPr>
              <a:t>C-section</a:t>
            </a:r>
            <a:r>
              <a:rPr lang="en-US" spc="20" dirty="0" smtClean="0">
                <a:latin typeface="Comic Sans MS"/>
                <a:cs typeface="Comic Sans MS"/>
              </a:rPr>
              <a:t> </a:t>
            </a:r>
            <a:r>
              <a:rPr lang="en-US" spc="-5" dirty="0" smtClean="0">
                <a:latin typeface="Comic Sans MS"/>
                <a:cs typeface="Comic Sans MS"/>
              </a:rPr>
              <a:t>should</a:t>
            </a:r>
            <a:r>
              <a:rPr lang="en-US" spc="20" dirty="0" smtClean="0">
                <a:latin typeface="Comic Sans MS"/>
                <a:cs typeface="Comic Sans MS"/>
              </a:rPr>
              <a:t> </a:t>
            </a:r>
            <a:r>
              <a:rPr lang="en-US" spc="-5" dirty="0" smtClean="0">
                <a:latin typeface="Comic Sans MS"/>
                <a:cs typeface="Comic Sans MS"/>
              </a:rPr>
              <a:t>be	performed </a:t>
            </a:r>
            <a:r>
              <a:rPr lang="en-US" spc="-10" dirty="0" smtClean="0">
                <a:latin typeface="Comic Sans MS"/>
                <a:cs typeface="Comic Sans MS"/>
              </a:rPr>
              <a:t>before  </a:t>
            </a:r>
            <a:r>
              <a:rPr lang="en-US" spc="-5" dirty="0" smtClean="0">
                <a:latin typeface="Comic Sans MS"/>
                <a:cs typeface="Comic Sans MS"/>
              </a:rPr>
              <a:t>onset of </a:t>
            </a:r>
            <a:r>
              <a:rPr lang="en-US" spc="-10" dirty="0" err="1" smtClean="0">
                <a:latin typeface="Comic Sans MS"/>
                <a:cs typeface="Comic Sans MS"/>
              </a:rPr>
              <a:t>labour</a:t>
            </a:r>
            <a:r>
              <a:rPr lang="en-US" spc="-10" dirty="0" smtClean="0">
                <a:latin typeface="Comic Sans MS"/>
                <a:cs typeface="Comic Sans MS"/>
              </a:rPr>
              <a:t> </a:t>
            </a:r>
            <a:r>
              <a:rPr lang="en-US" spc="-5" dirty="0" smtClean="0">
                <a:latin typeface="Comic Sans MS"/>
                <a:cs typeface="Comic Sans MS"/>
              </a:rPr>
              <a:t>and </a:t>
            </a:r>
            <a:r>
              <a:rPr lang="en-US" spc="-10" dirty="0" smtClean="0">
                <a:latin typeface="Comic Sans MS"/>
                <a:cs typeface="Comic Sans MS"/>
              </a:rPr>
              <a:t>rupture </a:t>
            </a:r>
            <a:r>
              <a:rPr lang="en-US" spc="-5" dirty="0" smtClean="0">
                <a:latin typeface="Comic Sans MS"/>
                <a:cs typeface="Comic Sans MS"/>
              </a:rPr>
              <a:t>of</a:t>
            </a:r>
            <a:r>
              <a:rPr lang="en-US" spc="90" dirty="0" smtClean="0">
                <a:latin typeface="Comic Sans MS"/>
                <a:cs typeface="Comic Sans MS"/>
              </a:rPr>
              <a:t> </a:t>
            </a:r>
            <a:r>
              <a:rPr lang="en-US" spc="-10" dirty="0" smtClean="0">
                <a:latin typeface="Comic Sans MS"/>
                <a:cs typeface="Comic Sans MS"/>
              </a:rPr>
              <a:t>membranes</a:t>
            </a:r>
            <a:endParaRPr lang="en-US" dirty="0" smtClean="0">
              <a:latin typeface="Comic Sans MS"/>
              <a:cs typeface="Comic Sans MS"/>
            </a:endParaRPr>
          </a:p>
          <a:p>
            <a:pPr marL="518165" indent="-506102">
              <a:lnSpc>
                <a:spcPct val="110000"/>
              </a:lnSpc>
              <a:spcBef>
                <a:spcPts val="200"/>
              </a:spcBef>
              <a:buClr>
                <a:srgbClr val="CC0000"/>
              </a:buClr>
              <a:buSzPct val="124285"/>
              <a:buFont typeface="Bookman Old Style"/>
              <a:buChar char=""/>
              <a:tabLst>
                <a:tab pos="518802" algn="l"/>
              </a:tabLst>
            </a:pPr>
            <a:r>
              <a:rPr lang="en-US" spc="-10" dirty="0" smtClean="0">
                <a:latin typeface="Comic Sans MS"/>
                <a:cs typeface="Comic Sans MS"/>
              </a:rPr>
              <a:t>Avoid invasive vaginal</a:t>
            </a:r>
            <a:r>
              <a:rPr lang="en-US" spc="25" dirty="0" smtClean="0">
                <a:latin typeface="Comic Sans MS"/>
                <a:cs typeface="Comic Sans MS"/>
              </a:rPr>
              <a:t> </a:t>
            </a:r>
            <a:r>
              <a:rPr lang="en-US" spc="-10" dirty="0" smtClean="0">
                <a:latin typeface="Comic Sans MS"/>
                <a:cs typeface="Comic Sans MS"/>
              </a:rPr>
              <a:t>delivery</a:t>
            </a:r>
            <a:endParaRPr lang="en-US" dirty="0" smtClean="0">
              <a:latin typeface="Comic Sans MS"/>
              <a:cs typeface="Comic Sans MS"/>
            </a:endParaRPr>
          </a:p>
          <a:p>
            <a:pPr marL="386085" marR="472446" indent="-374020">
              <a:lnSpc>
                <a:spcPct val="110000"/>
              </a:lnSpc>
              <a:spcBef>
                <a:spcPts val="855"/>
              </a:spcBef>
              <a:buClr>
                <a:srgbClr val="CC0000"/>
              </a:buClr>
              <a:buSzPct val="124285"/>
              <a:buFont typeface="Bookman Old Style"/>
              <a:buChar char=""/>
              <a:tabLst>
                <a:tab pos="386085" algn="l"/>
              </a:tabLst>
            </a:pPr>
            <a:r>
              <a:rPr lang="en-US" spc="-5" dirty="0" smtClean="0">
                <a:latin typeface="Comic Sans MS"/>
                <a:cs typeface="Comic Sans MS"/>
              </a:rPr>
              <a:t>For the baby </a:t>
            </a:r>
            <a:r>
              <a:rPr lang="en-US" spc="-10" dirty="0" err="1" smtClean="0">
                <a:latin typeface="Comic Sans MS"/>
                <a:cs typeface="Comic Sans MS"/>
              </a:rPr>
              <a:t>Nevirapine</a:t>
            </a:r>
            <a:r>
              <a:rPr lang="en-US" spc="-10" dirty="0" smtClean="0">
                <a:latin typeface="Comic Sans MS"/>
                <a:cs typeface="Comic Sans MS"/>
              </a:rPr>
              <a:t> </a:t>
            </a:r>
            <a:r>
              <a:rPr lang="en-US" spc="-5" dirty="0" smtClean="0">
                <a:latin typeface="Comic Sans MS"/>
                <a:cs typeface="Comic Sans MS"/>
              </a:rPr>
              <a:t>should be </a:t>
            </a:r>
            <a:r>
              <a:rPr lang="en-US" spc="-135" dirty="0" smtClean="0">
                <a:latin typeface="Comic Sans MS"/>
                <a:cs typeface="Comic Sans MS"/>
              </a:rPr>
              <a:t>given  </a:t>
            </a:r>
            <a:r>
              <a:rPr lang="en-US" spc="-5" dirty="0" smtClean="0">
                <a:latin typeface="Comic Sans MS"/>
                <a:cs typeface="Comic Sans MS"/>
              </a:rPr>
              <a:t>within 72 hours of</a:t>
            </a:r>
            <a:r>
              <a:rPr lang="en-US" spc="35" dirty="0" smtClean="0">
                <a:latin typeface="Comic Sans MS"/>
                <a:cs typeface="Comic Sans MS"/>
              </a:rPr>
              <a:t> </a:t>
            </a:r>
            <a:r>
              <a:rPr lang="en-US" spc="-5" dirty="0" smtClean="0">
                <a:latin typeface="Comic Sans MS"/>
                <a:cs typeface="Comic Sans MS"/>
              </a:rPr>
              <a:t>birth</a:t>
            </a:r>
            <a:endParaRPr lang="en-US" dirty="0" smtClean="0">
              <a:latin typeface="Comic Sans MS"/>
              <a:cs typeface="Comic Sans MS"/>
            </a:endParaRPr>
          </a:p>
          <a:p>
            <a:pPr marL="386085" marR="5080" indent="-374020">
              <a:lnSpc>
                <a:spcPct val="110000"/>
              </a:lnSpc>
              <a:spcBef>
                <a:spcPts val="900"/>
              </a:spcBef>
              <a:buClr>
                <a:srgbClr val="CC0000"/>
              </a:buClr>
              <a:buSzPct val="124285"/>
              <a:buFont typeface="Bookman Old Style"/>
              <a:buChar char=""/>
              <a:tabLst>
                <a:tab pos="386085" algn="l"/>
              </a:tabLst>
            </a:pPr>
            <a:endParaRPr lang="en-US" dirty="0">
              <a:latin typeface="Comic Sans MS"/>
              <a:cs typeface="Comic Sans MS"/>
            </a:endParaRPr>
          </a:p>
          <a:p>
            <a:pPr>
              <a:lnSpc>
                <a:spcPct val="11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9089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58708"/>
          </a:xfrm>
        </p:spPr>
        <p:txBody>
          <a:bodyPr/>
          <a:lstStyle/>
          <a:p>
            <a:r>
              <a:rPr lang="en-US" spc="-5" dirty="0" smtClean="0"/>
              <a:t>Best practices </a:t>
            </a:r>
            <a:r>
              <a:rPr lang="en-US" spc="-10" dirty="0" smtClean="0"/>
              <a:t>during</a:t>
            </a:r>
            <a:r>
              <a:rPr lang="en-US" spc="-45" dirty="0" smtClean="0"/>
              <a:t> </a:t>
            </a:r>
            <a:r>
              <a:rPr lang="en-US" spc="-10" dirty="0" smtClean="0"/>
              <a:t>postpartum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5119" y="1323833"/>
            <a:ext cx="11513024" cy="533627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4000" spc="-459" dirty="0" smtClean="0">
                <a:solidFill>
                  <a:srgbClr val="CC0000"/>
                </a:solidFill>
                <a:latin typeface="Bookman Old Style"/>
                <a:cs typeface="Bookman Old Style"/>
              </a:rPr>
              <a:t> </a:t>
            </a:r>
            <a:r>
              <a:rPr lang="en-US" sz="3200" b="1" spc="-10" dirty="0">
                <a:latin typeface="Comic Sans MS"/>
                <a:cs typeface="Comic Sans MS"/>
              </a:rPr>
              <a:t>Informed </a:t>
            </a:r>
            <a:r>
              <a:rPr lang="en-US" sz="3200" b="1" spc="-5" dirty="0">
                <a:latin typeface="Comic Sans MS"/>
                <a:cs typeface="Comic Sans MS"/>
              </a:rPr>
              <a:t>choice : </a:t>
            </a:r>
            <a:r>
              <a:rPr lang="en-US" sz="3200" spc="-5" dirty="0">
                <a:latin typeface="Comic Sans MS"/>
                <a:cs typeface="Comic Sans MS"/>
              </a:rPr>
              <a:t>the HIV+  woman should receive education  and counseling about her options  and helped to choose what is best  </a:t>
            </a:r>
            <a:r>
              <a:rPr lang="en-US" sz="3200" spc="-10" dirty="0">
                <a:latin typeface="Comic Sans MS"/>
                <a:cs typeface="Comic Sans MS"/>
              </a:rPr>
              <a:t>for her</a:t>
            </a:r>
            <a:endParaRPr lang="en-US" sz="3200" dirty="0">
              <a:latin typeface="Comic Sans MS"/>
              <a:cs typeface="Comic Sans MS"/>
            </a:endParaRPr>
          </a:p>
          <a:p>
            <a:pPr marL="385450" marR="276864" indent="-373385">
              <a:lnSpc>
                <a:spcPct val="100000"/>
              </a:lnSpc>
              <a:spcBef>
                <a:spcPts val="1110"/>
              </a:spcBef>
            </a:pPr>
            <a:r>
              <a:rPr lang="en-US" sz="4000" spc="-455" dirty="0" smtClean="0">
                <a:solidFill>
                  <a:srgbClr val="CC0000"/>
                </a:solidFill>
                <a:latin typeface="Bookman Old Style"/>
                <a:cs typeface="Bookman Old Style"/>
              </a:rPr>
              <a:t> </a:t>
            </a:r>
            <a:r>
              <a:rPr lang="en-US" sz="3200" spc="-5" dirty="0">
                <a:latin typeface="Comic Sans MS"/>
                <a:cs typeface="Comic Sans MS"/>
              </a:rPr>
              <a:t>Exclusive </a:t>
            </a:r>
            <a:r>
              <a:rPr lang="en-US" sz="3200" spc="-10" dirty="0">
                <a:latin typeface="Comic Sans MS"/>
                <a:cs typeface="Comic Sans MS"/>
              </a:rPr>
              <a:t>breastfeeding </a:t>
            </a:r>
            <a:r>
              <a:rPr lang="en-US" sz="3200" spc="-5" dirty="0">
                <a:latin typeface="Comic Sans MS"/>
                <a:cs typeface="Comic Sans MS"/>
              </a:rPr>
              <a:t>reduces the  chance of HIV transmission to the</a:t>
            </a:r>
            <a:r>
              <a:rPr lang="en-US" sz="3200" spc="70" dirty="0">
                <a:latin typeface="Comic Sans MS"/>
                <a:cs typeface="Comic Sans MS"/>
              </a:rPr>
              <a:t> </a:t>
            </a:r>
            <a:r>
              <a:rPr lang="en-US" sz="3200" spc="-5" dirty="0">
                <a:latin typeface="Comic Sans MS"/>
                <a:cs typeface="Comic Sans MS"/>
              </a:rPr>
              <a:t>baby</a:t>
            </a:r>
            <a:endParaRPr lang="en-US" sz="3200" dirty="0">
              <a:latin typeface="Comic Sans MS"/>
              <a:cs typeface="Comic Sans MS"/>
            </a:endParaRPr>
          </a:p>
          <a:p>
            <a:pPr marL="821700" marR="5080" indent="-311789">
              <a:lnSpc>
                <a:spcPct val="100000"/>
              </a:lnSpc>
              <a:spcBef>
                <a:spcPts val="840"/>
              </a:spcBef>
              <a:tabLst>
                <a:tab pos="1826918" algn="l"/>
                <a:tab pos="8223987" algn="l"/>
              </a:tabLst>
            </a:pPr>
            <a:r>
              <a:rPr lang="en-US" sz="3200" spc="-5" dirty="0" smtClean="0">
                <a:latin typeface="Comic Sans MS"/>
                <a:cs typeface="Comic Sans MS"/>
              </a:rPr>
              <a:t>Mixed </a:t>
            </a:r>
            <a:r>
              <a:rPr lang="en-US" sz="3200" spc="-5" dirty="0">
                <a:latin typeface="Comic Sans MS"/>
                <a:cs typeface="Comic Sans MS"/>
              </a:rPr>
              <a:t>feeding (breast, formula </a:t>
            </a:r>
            <a:r>
              <a:rPr lang="en-US" sz="3200" spc="-10" dirty="0">
                <a:latin typeface="Comic Sans MS"/>
                <a:cs typeface="Comic Sans MS"/>
              </a:rPr>
              <a:t>and  </a:t>
            </a:r>
            <a:r>
              <a:rPr lang="en-US" sz="3200" spc="-5" dirty="0">
                <a:latin typeface="Comic Sans MS"/>
                <a:cs typeface="Comic Sans MS"/>
              </a:rPr>
              <a:t>other</a:t>
            </a:r>
            <a:r>
              <a:rPr lang="en-US" sz="3200" dirty="0">
                <a:latin typeface="Comic Sans MS"/>
                <a:cs typeface="Comic Sans MS"/>
              </a:rPr>
              <a:t> </a:t>
            </a:r>
            <a:r>
              <a:rPr lang="en-US" sz="3200" spc="-5" dirty="0">
                <a:latin typeface="Comic Sans MS"/>
                <a:cs typeface="Comic Sans MS"/>
              </a:rPr>
              <a:t>foods), presence</a:t>
            </a:r>
            <a:r>
              <a:rPr lang="en-US" sz="3200" spc="15" dirty="0">
                <a:latin typeface="Comic Sans MS"/>
                <a:cs typeface="Comic Sans MS"/>
              </a:rPr>
              <a:t> </a:t>
            </a:r>
            <a:r>
              <a:rPr lang="en-US" sz="3200" spc="-5" dirty="0">
                <a:latin typeface="Comic Sans MS"/>
                <a:cs typeface="Comic Sans MS"/>
              </a:rPr>
              <a:t>of </a:t>
            </a:r>
            <a:r>
              <a:rPr lang="en-US" sz="3200" spc="-5" dirty="0" smtClean="0">
                <a:latin typeface="Comic Sans MS"/>
                <a:cs typeface="Comic Sans MS"/>
              </a:rPr>
              <a:t>mas</a:t>
            </a:r>
            <a:r>
              <a:rPr lang="en-US" sz="3200" spc="-10" dirty="0" smtClean="0">
                <a:latin typeface="Comic Sans MS"/>
                <a:cs typeface="Comic Sans MS"/>
              </a:rPr>
              <a:t>ti</a:t>
            </a:r>
            <a:r>
              <a:rPr lang="en-US" sz="3200" spc="-5" dirty="0" smtClean="0">
                <a:latin typeface="Comic Sans MS"/>
                <a:cs typeface="Comic Sans MS"/>
              </a:rPr>
              <a:t>t</a:t>
            </a:r>
            <a:r>
              <a:rPr lang="en-US" sz="3200" spc="-10" dirty="0" smtClean="0">
                <a:latin typeface="Comic Sans MS"/>
                <a:cs typeface="Comic Sans MS"/>
              </a:rPr>
              <a:t>i</a:t>
            </a:r>
            <a:r>
              <a:rPr lang="en-US" sz="3200" spc="-5" dirty="0" smtClean="0">
                <a:latin typeface="Comic Sans MS"/>
                <a:cs typeface="Comic Sans MS"/>
              </a:rPr>
              <a:t>s a</a:t>
            </a:r>
            <a:r>
              <a:rPr lang="en-US" sz="3200" spc="-10" dirty="0" smtClean="0">
                <a:latin typeface="Comic Sans MS"/>
                <a:cs typeface="Comic Sans MS"/>
              </a:rPr>
              <a:t>n</a:t>
            </a:r>
            <a:r>
              <a:rPr lang="en-US" sz="3200" spc="-5" dirty="0" smtClean="0">
                <a:latin typeface="Comic Sans MS"/>
                <a:cs typeface="Comic Sans MS"/>
              </a:rPr>
              <a:t>d  </a:t>
            </a:r>
            <a:r>
              <a:rPr lang="en-US" sz="3200" spc="-5" dirty="0">
                <a:latin typeface="Comic Sans MS"/>
                <a:cs typeface="Comic Sans MS"/>
              </a:rPr>
              <a:t>cracked nipples increases the risk of  HIV	transmission</a:t>
            </a:r>
            <a:endParaRPr lang="en-US" sz="3200" dirty="0">
              <a:latin typeface="Comic Sans MS"/>
              <a:cs typeface="Comic Sans MS"/>
            </a:endParaRPr>
          </a:p>
          <a:p>
            <a:pPr>
              <a:lnSpc>
                <a:spcPct val="100000"/>
              </a:lnSpc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829396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955" y="365125"/>
            <a:ext cx="11614245" cy="1325563"/>
          </a:xfrm>
        </p:spPr>
        <p:txBody>
          <a:bodyPr>
            <a:normAutofit/>
          </a:bodyPr>
          <a:lstStyle/>
          <a:p>
            <a:r>
              <a:rPr lang="en-US" b="1" spc="-5" dirty="0" smtClean="0">
                <a:latin typeface="Comic Sans MS" panose="030F0702030302020204" pitchFamily="66" charset="0"/>
              </a:rPr>
              <a:t>World Health</a:t>
            </a:r>
            <a:r>
              <a:rPr lang="en-US" b="1" spc="-55" dirty="0" smtClean="0">
                <a:latin typeface="Comic Sans MS" panose="030F0702030302020204" pitchFamily="66" charset="0"/>
              </a:rPr>
              <a:t> </a:t>
            </a:r>
            <a:r>
              <a:rPr lang="en-US" b="1" spc="-10" dirty="0" smtClean="0">
                <a:latin typeface="Comic Sans MS" panose="030F0702030302020204" pitchFamily="66" charset="0"/>
              </a:rPr>
              <a:t>Organization </a:t>
            </a:r>
            <a:r>
              <a:rPr lang="en-US" b="1" spc="-10" dirty="0" smtClean="0">
                <a:latin typeface="Comic Sans MS" panose="030F0702030302020204" pitchFamily="66" charset="0"/>
                <a:cs typeface="Comic Sans MS"/>
              </a:rPr>
              <a:t>recommends</a:t>
            </a:r>
            <a:endParaRPr lang="en-US" b="1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955" y="1583140"/>
            <a:ext cx="11750723" cy="5036024"/>
          </a:xfrm>
        </p:spPr>
        <p:txBody>
          <a:bodyPr>
            <a:normAutofit/>
          </a:bodyPr>
          <a:lstStyle/>
          <a:p>
            <a:pPr marL="385450" marR="151132" indent="-373385">
              <a:lnSpc>
                <a:spcPct val="104700"/>
              </a:lnSpc>
              <a:spcBef>
                <a:spcPts val="2695"/>
              </a:spcBef>
              <a:buClr>
                <a:srgbClr val="CC0000"/>
              </a:buClr>
              <a:buSzPct val="125000"/>
              <a:buFont typeface="Bookman Old Style"/>
              <a:buChar char=""/>
              <a:tabLst>
                <a:tab pos="386085" algn="l"/>
              </a:tabLst>
            </a:pPr>
            <a:r>
              <a:rPr lang="en-US" sz="3200" spc="-5" dirty="0" smtClean="0">
                <a:latin typeface="Comic Sans MS"/>
                <a:cs typeface="Comic Sans MS"/>
              </a:rPr>
              <a:t>Women </a:t>
            </a:r>
            <a:r>
              <a:rPr lang="en-US" sz="3200" spc="-5" dirty="0">
                <a:latin typeface="Comic Sans MS"/>
                <a:cs typeface="Comic Sans MS"/>
              </a:rPr>
              <a:t>can benefit from just a </a:t>
            </a:r>
            <a:r>
              <a:rPr lang="en-US" sz="3200" b="1" spc="-5" dirty="0">
                <a:latin typeface="Comic Sans MS"/>
                <a:cs typeface="Comic Sans MS"/>
              </a:rPr>
              <a:t>few antenatal visits</a:t>
            </a:r>
            <a:r>
              <a:rPr lang="en-US" sz="3200" spc="-5" dirty="0">
                <a:latin typeface="Comic Sans MS"/>
                <a:cs typeface="Comic Sans MS"/>
              </a:rPr>
              <a:t>, </a:t>
            </a:r>
            <a:r>
              <a:rPr lang="en-US" sz="3200" spc="-245" dirty="0">
                <a:latin typeface="Comic Sans MS"/>
                <a:cs typeface="Comic Sans MS"/>
              </a:rPr>
              <a:t>as  </a:t>
            </a:r>
            <a:r>
              <a:rPr lang="en-US" sz="3200" spc="-5" dirty="0">
                <a:latin typeface="Comic Sans MS"/>
                <a:cs typeface="Comic Sans MS"/>
              </a:rPr>
              <a:t>long as </a:t>
            </a:r>
            <a:r>
              <a:rPr lang="en-US" sz="3200" spc="-10" dirty="0">
                <a:latin typeface="Comic Sans MS"/>
                <a:cs typeface="Comic Sans MS"/>
              </a:rPr>
              <a:t>those visits </a:t>
            </a:r>
            <a:r>
              <a:rPr lang="en-US" sz="3200" spc="-5" dirty="0">
                <a:latin typeface="Comic Sans MS"/>
                <a:cs typeface="Comic Sans MS"/>
              </a:rPr>
              <a:t>are</a:t>
            </a:r>
            <a:r>
              <a:rPr lang="en-US" sz="3200" spc="-45" dirty="0">
                <a:latin typeface="Comic Sans MS"/>
                <a:cs typeface="Comic Sans MS"/>
              </a:rPr>
              <a:t> </a:t>
            </a:r>
            <a:r>
              <a:rPr lang="en-US" sz="3200" spc="-10" dirty="0">
                <a:latin typeface="Comic Sans MS"/>
                <a:cs typeface="Comic Sans MS"/>
              </a:rPr>
              <a:t>thorough.</a:t>
            </a:r>
            <a:endParaRPr lang="en-US" sz="3200" dirty="0">
              <a:latin typeface="Comic Sans MS"/>
              <a:cs typeface="Comic Sans MS"/>
            </a:endParaRPr>
          </a:p>
          <a:p>
            <a:pPr marL="385450" marR="5080" indent="-373385">
              <a:lnSpc>
                <a:spcPct val="107300"/>
              </a:lnSpc>
              <a:buClr>
                <a:srgbClr val="CC0000"/>
              </a:buClr>
              <a:buSzPct val="125000"/>
              <a:buFont typeface="Bookman Old Style"/>
              <a:buChar char=""/>
              <a:tabLst>
                <a:tab pos="386085" algn="l"/>
              </a:tabLst>
            </a:pPr>
            <a:r>
              <a:rPr lang="en-US" sz="3200" spc="-10" dirty="0" smtClean="0">
                <a:latin typeface="Comic Sans MS"/>
                <a:cs typeface="Comic Sans MS"/>
              </a:rPr>
              <a:t>Ideally </a:t>
            </a:r>
            <a:r>
              <a:rPr lang="en-US" sz="3200" spc="-10" dirty="0">
                <a:latin typeface="Comic Sans MS"/>
                <a:cs typeface="Comic Sans MS"/>
              </a:rPr>
              <a:t>women should receive </a:t>
            </a:r>
            <a:r>
              <a:rPr lang="en-US" sz="3200" spc="-5" dirty="0">
                <a:latin typeface="Comic Sans MS"/>
                <a:cs typeface="Comic Sans MS"/>
              </a:rPr>
              <a:t>at </a:t>
            </a:r>
            <a:r>
              <a:rPr lang="en-US" sz="3200" b="1" spc="-5" dirty="0">
                <a:latin typeface="Comic Sans MS"/>
                <a:cs typeface="Comic Sans MS"/>
              </a:rPr>
              <a:t>least 4 thorough</a:t>
            </a:r>
            <a:r>
              <a:rPr lang="en-US" sz="3200" spc="-5" dirty="0">
                <a:latin typeface="Comic Sans MS"/>
                <a:cs typeface="Comic Sans MS"/>
              </a:rPr>
              <a:t>,  </a:t>
            </a:r>
            <a:r>
              <a:rPr lang="en-US" sz="3200" b="1" spc="-5" dirty="0">
                <a:latin typeface="Comic Sans MS"/>
                <a:cs typeface="Comic Sans MS"/>
              </a:rPr>
              <a:t>comprehensive, </a:t>
            </a:r>
            <a:r>
              <a:rPr lang="en-US" sz="3200" b="1" spc="-5" dirty="0" err="1">
                <a:latin typeface="Comic Sans MS"/>
                <a:cs typeface="Comic Sans MS"/>
              </a:rPr>
              <a:t>personalised</a:t>
            </a:r>
            <a:r>
              <a:rPr lang="en-US" sz="3200" b="1" spc="-5" dirty="0">
                <a:latin typeface="Comic Sans MS"/>
                <a:cs typeface="Comic Sans MS"/>
              </a:rPr>
              <a:t> </a:t>
            </a:r>
            <a:r>
              <a:rPr lang="en-US" sz="3200" spc="-5" dirty="0">
                <a:latin typeface="Comic Sans MS"/>
                <a:cs typeface="Comic Sans MS"/>
              </a:rPr>
              <a:t>antenatal visits, spread</a:t>
            </a:r>
            <a:r>
              <a:rPr lang="en-US" sz="3200" spc="-335" dirty="0">
                <a:latin typeface="Comic Sans MS"/>
                <a:cs typeface="Comic Sans MS"/>
              </a:rPr>
              <a:t> </a:t>
            </a:r>
            <a:r>
              <a:rPr lang="en-US" sz="3200" spc="-5" dirty="0">
                <a:latin typeface="Comic Sans MS"/>
                <a:cs typeface="Comic Sans MS"/>
              </a:rPr>
              <a:t>out  </a:t>
            </a:r>
            <a:r>
              <a:rPr lang="en-US" sz="3200" spc="-10" dirty="0">
                <a:latin typeface="Comic Sans MS"/>
                <a:cs typeface="Comic Sans MS"/>
              </a:rPr>
              <a:t>during </a:t>
            </a:r>
            <a:r>
              <a:rPr lang="en-US" sz="3200" spc="-5" dirty="0">
                <a:latin typeface="Comic Sans MS"/>
                <a:cs typeface="Comic Sans MS"/>
              </a:rPr>
              <a:t>the </a:t>
            </a:r>
            <a:r>
              <a:rPr lang="en-US" sz="3200" spc="-10" dirty="0">
                <a:latin typeface="Comic Sans MS"/>
                <a:cs typeface="Comic Sans MS"/>
              </a:rPr>
              <a:t>entire</a:t>
            </a:r>
            <a:r>
              <a:rPr lang="en-US" sz="3200" spc="-5" dirty="0">
                <a:latin typeface="Comic Sans MS"/>
                <a:cs typeface="Comic Sans MS"/>
              </a:rPr>
              <a:t> pregnancy.</a:t>
            </a:r>
            <a:endParaRPr lang="en-US" sz="3200" dirty="0">
              <a:latin typeface="Comic Sans MS"/>
              <a:cs typeface="Comic Sans MS"/>
            </a:endParaRPr>
          </a:p>
          <a:p>
            <a:pPr marL="385450" marR="101601" indent="-373385">
              <a:lnSpc>
                <a:spcPct val="104700"/>
              </a:lnSpc>
              <a:buClr>
                <a:srgbClr val="CC0000"/>
              </a:buClr>
              <a:buSzPct val="125000"/>
              <a:buFont typeface="Bookman Old Style"/>
              <a:buChar char=""/>
              <a:tabLst>
                <a:tab pos="386085" algn="l"/>
                <a:tab pos="3241081" algn="l"/>
                <a:tab pos="4453311" algn="l"/>
              </a:tabLst>
            </a:pPr>
            <a:r>
              <a:rPr lang="en-US" sz="3200" spc="-5" dirty="0" smtClean="0">
                <a:latin typeface="Comic Sans MS"/>
                <a:cs typeface="Comic Sans MS"/>
              </a:rPr>
              <a:t>Always </a:t>
            </a:r>
            <a:r>
              <a:rPr lang="en-US" sz="3200" spc="-5" dirty="0">
                <a:latin typeface="Comic Sans MS"/>
                <a:cs typeface="Comic Sans MS"/>
              </a:rPr>
              <a:t>view </a:t>
            </a:r>
            <a:r>
              <a:rPr lang="en-US" sz="3200" b="1" spc="-5" dirty="0">
                <a:latin typeface="Comic Sans MS"/>
                <a:cs typeface="Comic Sans MS"/>
              </a:rPr>
              <a:t>each</a:t>
            </a:r>
            <a:r>
              <a:rPr lang="en-US" sz="3200" b="1" spc="45" dirty="0">
                <a:latin typeface="Comic Sans MS"/>
                <a:cs typeface="Comic Sans MS"/>
              </a:rPr>
              <a:t> </a:t>
            </a:r>
            <a:r>
              <a:rPr lang="en-US" sz="3200" b="1" spc="-5" dirty="0">
                <a:latin typeface="Comic Sans MS"/>
                <a:cs typeface="Comic Sans MS"/>
              </a:rPr>
              <a:t>visit</a:t>
            </a:r>
            <a:r>
              <a:rPr lang="en-US" sz="3200" b="1" spc="-360" dirty="0">
                <a:latin typeface="Comic Sans MS"/>
                <a:cs typeface="Comic Sans MS"/>
              </a:rPr>
              <a:t> </a:t>
            </a:r>
            <a:r>
              <a:rPr lang="en-US" sz="3200" spc="-5" dirty="0">
                <a:latin typeface="Comic Sans MS"/>
                <a:cs typeface="Comic Sans MS"/>
              </a:rPr>
              <a:t>as	if it </a:t>
            </a:r>
            <a:r>
              <a:rPr lang="en-US" sz="3200" spc="-10" dirty="0">
                <a:latin typeface="Comic Sans MS"/>
                <a:cs typeface="Comic Sans MS"/>
              </a:rPr>
              <a:t>were </a:t>
            </a:r>
            <a:r>
              <a:rPr lang="en-US" sz="3200" spc="-5" dirty="0">
                <a:latin typeface="Comic Sans MS"/>
                <a:cs typeface="Comic Sans MS"/>
              </a:rPr>
              <a:t>the </a:t>
            </a:r>
            <a:r>
              <a:rPr lang="en-US" sz="3200" b="1" spc="-5" dirty="0">
                <a:latin typeface="Comic Sans MS"/>
                <a:cs typeface="Comic Sans MS"/>
              </a:rPr>
              <a:t>only </a:t>
            </a:r>
            <a:r>
              <a:rPr lang="en-US" sz="3200" b="1" spc="-10" dirty="0">
                <a:latin typeface="Comic Sans MS"/>
                <a:cs typeface="Comic Sans MS"/>
              </a:rPr>
              <a:t>visit </a:t>
            </a:r>
            <a:r>
              <a:rPr lang="en-US" sz="3200" spc="-10" dirty="0">
                <a:latin typeface="Comic Sans MS"/>
                <a:cs typeface="Comic Sans MS"/>
              </a:rPr>
              <a:t>the  </a:t>
            </a:r>
            <a:r>
              <a:rPr lang="en-US" sz="3200" spc="-5" dirty="0">
                <a:latin typeface="Comic Sans MS"/>
                <a:cs typeface="Comic Sans MS"/>
              </a:rPr>
              <a:t>woman</a:t>
            </a:r>
            <a:r>
              <a:rPr lang="en-US" sz="3200" spc="20" dirty="0">
                <a:latin typeface="Comic Sans MS"/>
                <a:cs typeface="Comic Sans MS"/>
              </a:rPr>
              <a:t> </a:t>
            </a:r>
            <a:r>
              <a:rPr lang="en-US" sz="3200" spc="-5" dirty="0">
                <a:latin typeface="Comic Sans MS"/>
                <a:cs typeface="Comic Sans MS"/>
              </a:rPr>
              <a:t>may</a:t>
            </a:r>
            <a:r>
              <a:rPr lang="en-US" sz="3200" spc="25" dirty="0">
                <a:latin typeface="Comic Sans MS"/>
                <a:cs typeface="Comic Sans MS"/>
              </a:rPr>
              <a:t> </a:t>
            </a:r>
            <a:r>
              <a:rPr lang="en-US" sz="3200" spc="-5" dirty="0" err="1" smtClean="0">
                <a:latin typeface="Comic Sans MS"/>
                <a:cs typeface="Comic Sans MS"/>
              </a:rPr>
              <a:t>make.Many</a:t>
            </a:r>
            <a:r>
              <a:rPr lang="en-US" sz="3200" spc="-5" dirty="0" smtClean="0">
                <a:latin typeface="Comic Sans MS"/>
                <a:cs typeface="Comic Sans MS"/>
              </a:rPr>
              <a:t> </a:t>
            </a:r>
            <a:r>
              <a:rPr lang="en-US" sz="3200" spc="-5" dirty="0">
                <a:latin typeface="Comic Sans MS"/>
                <a:cs typeface="Comic Sans MS"/>
              </a:rPr>
              <a:t>women cannot come for 4</a:t>
            </a:r>
            <a:r>
              <a:rPr lang="en-US" sz="3200" spc="35" dirty="0">
                <a:latin typeface="Comic Sans MS"/>
                <a:cs typeface="Comic Sans MS"/>
              </a:rPr>
              <a:t> </a:t>
            </a:r>
            <a:r>
              <a:rPr lang="en-US" sz="3200" spc="-5" dirty="0">
                <a:latin typeface="Comic Sans MS"/>
                <a:cs typeface="Comic Sans MS"/>
              </a:rPr>
              <a:t>visits.</a:t>
            </a:r>
            <a:endParaRPr lang="en-US" sz="3200" dirty="0">
              <a:latin typeface="Comic Sans MS"/>
              <a:cs typeface="Comic Sans MS"/>
            </a:endParaRP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319081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108" y="283427"/>
            <a:ext cx="11704092" cy="6267497"/>
          </a:xfrm>
        </p:spPr>
        <p:txBody>
          <a:bodyPr>
            <a:normAutofit/>
          </a:bodyPr>
          <a:lstStyle/>
          <a:p>
            <a:pPr marL="386085" indent="-373385">
              <a:lnSpc>
                <a:spcPts val="4410"/>
              </a:lnSpc>
              <a:spcBef>
                <a:spcPts val="100"/>
              </a:spcBef>
              <a:buClr>
                <a:srgbClr val="CC0000"/>
              </a:buClr>
              <a:buSzPct val="125000"/>
              <a:buFont typeface="Bookman Old Style"/>
              <a:buChar char=""/>
              <a:tabLst>
                <a:tab pos="386085" algn="l"/>
              </a:tabLst>
            </a:pPr>
            <a:r>
              <a:rPr lang="en-US" sz="3600" spc="-10" dirty="0">
                <a:latin typeface="Comic Sans MS"/>
                <a:cs typeface="Comic Sans MS"/>
              </a:rPr>
              <a:t>Breastfeeding </a:t>
            </a:r>
            <a:r>
              <a:rPr lang="en-US" sz="3600" spc="-5" dirty="0">
                <a:latin typeface="Comic Sans MS"/>
                <a:cs typeface="Comic Sans MS"/>
              </a:rPr>
              <a:t>should be exclusive for six</a:t>
            </a:r>
            <a:r>
              <a:rPr lang="en-US" sz="3600" spc="60" dirty="0">
                <a:latin typeface="Comic Sans MS"/>
                <a:cs typeface="Comic Sans MS"/>
              </a:rPr>
              <a:t> </a:t>
            </a:r>
            <a:r>
              <a:rPr lang="en-US" sz="3600" spc="-10" dirty="0">
                <a:latin typeface="Comic Sans MS"/>
                <a:cs typeface="Comic Sans MS"/>
              </a:rPr>
              <a:t>months</a:t>
            </a:r>
            <a:endParaRPr lang="en-US" sz="3600" dirty="0">
              <a:latin typeface="Comic Sans MS"/>
              <a:cs typeface="Comic Sans MS"/>
            </a:endParaRPr>
          </a:p>
          <a:p>
            <a:pPr marL="386085" marR="5080" indent="-373385">
              <a:lnSpc>
                <a:spcPts val="3600"/>
              </a:lnSpc>
              <a:spcBef>
                <a:spcPts val="780"/>
              </a:spcBef>
              <a:buClr>
                <a:srgbClr val="CC0000"/>
              </a:buClr>
              <a:buSzPct val="125000"/>
              <a:buFont typeface="Bookman Old Style"/>
              <a:buChar char=""/>
              <a:tabLst>
                <a:tab pos="386085" algn="l"/>
              </a:tabLst>
            </a:pPr>
            <a:r>
              <a:rPr lang="en-US" sz="3600" spc="-5" dirty="0">
                <a:latin typeface="Comic Sans MS"/>
                <a:cs typeface="Comic Sans MS"/>
              </a:rPr>
              <a:t>If </a:t>
            </a:r>
            <a:r>
              <a:rPr lang="en-US" sz="3600" spc="-10" dirty="0">
                <a:latin typeface="Comic Sans MS"/>
                <a:cs typeface="Comic Sans MS"/>
              </a:rPr>
              <a:t>breastfeeding </a:t>
            </a:r>
            <a:r>
              <a:rPr lang="en-US" sz="3600" spc="-5" dirty="0">
                <a:latin typeface="Comic Sans MS"/>
                <a:cs typeface="Comic Sans MS"/>
              </a:rPr>
              <a:t>is chosen teach the mother </a:t>
            </a:r>
            <a:r>
              <a:rPr lang="en-US" sz="3600" spc="-130" dirty="0">
                <a:latin typeface="Comic Sans MS"/>
                <a:cs typeface="Comic Sans MS"/>
              </a:rPr>
              <a:t>good  </a:t>
            </a:r>
            <a:r>
              <a:rPr lang="en-US" sz="3600" spc="-5" dirty="0">
                <a:latin typeface="Comic Sans MS"/>
                <a:cs typeface="Comic Sans MS"/>
              </a:rPr>
              <a:t>breastfeeding technique to avoid cracked nipples  and mastitis which can increase</a:t>
            </a:r>
            <a:r>
              <a:rPr lang="en-US" sz="3600" spc="25" dirty="0">
                <a:latin typeface="Comic Sans MS"/>
                <a:cs typeface="Comic Sans MS"/>
              </a:rPr>
              <a:t> </a:t>
            </a:r>
            <a:r>
              <a:rPr lang="en-US" sz="3600" dirty="0">
                <a:latin typeface="Comic Sans MS"/>
                <a:cs typeface="Comic Sans MS"/>
              </a:rPr>
              <a:t>MTCT.</a:t>
            </a:r>
          </a:p>
          <a:p>
            <a:pPr marL="386085" indent="-373385">
              <a:lnSpc>
                <a:spcPts val="4260"/>
              </a:lnSpc>
              <a:buClr>
                <a:srgbClr val="CC0000"/>
              </a:buClr>
              <a:buSzPct val="125000"/>
              <a:buFont typeface="Bookman Old Style"/>
              <a:buChar char=""/>
              <a:tabLst>
                <a:tab pos="386085" algn="l"/>
              </a:tabLst>
            </a:pPr>
            <a:r>
              <a:rPr lang="en-US" sz="3600" spc="-5" dirty="0">
                <a:latin typeface="Comic Sans MS"/>
                <a:cs typeface="Comic Sans MS"/>
              </a:rPr>
              <a:t>If </a:t>
            </a:r>
            <a:r>
              <a:rPr lang="en-US" sz="3600" spc="-10" dirty="0">
                <a:latin typeface="Comic Sans MS"/>
                <a:cs typeface="Comic Sans MS"/>
              </a:rPr>
              <a:t>breastfeeding </a:t>
            </a:r>
            <a:r>
              <a:rPr lang="en-US" sz="3600" spc="-5" dirty="0">
                <a:latin typeface="Comic Sans MS"/>
                <a:cs typeface="Comic Sans MS"/>
              </a:rPr>
              <a:t>give breast milk</a:t>
            </a:r>
            <a:r>
              <a:rPr lang="en-US" sz="3600" spc="-25" dirty="0">
                <a:latin typeface="Comic Sans MS"/>
                <a:cs typeface="Comic Sans MS"/>
              </a:rPr>
              <a:t> </a:t>
            </a:r>
            <a:r>
              <a:rPr lang="en-US" sz="3600" spc="-10" dirty="0">
                <a:latin typeface="Comic Sans MS"/>
                <a:cs typeface="Comic Sans MS"/>
              </a:rPr>
              <a:t>only</a:t>
            </a:r>
            <a:endParaRPr lang="en-US" sz="3600" dirty="0">
              <a:latin typeface="Comic Sans MS"/>
              <a:cs typeface="Comic Sans MS"/>
            </a:endParaRPr>
          </a:p>
          <a:p>
            <a:pPr marL="385450" marR="51436" indent="-373385">
              <a:lnSpc>
                <a:spcPts val="3600"/>
              </a:lnSpc>
              <a:spcBef>
                <a:spcPts val="780"/>
              </a:spcBef>
              <a:buClr>
                <a:srgbClr val="CC0000"/>
              </a:buClr>
              <a:buSzPct val="125000"/>
              <a:buFont typeface="Bookman Old Style"/>
              <a:buChar char=""/>
              <a:tabLst>
                <a:tab pos="386085" algn="l"/>
              </a:tabLst>
            </a:pPr>
            <a:r>
              <a:rPr lang="en-US" sz="3600" dirty="0">
                <a:latin typeface="Comic Sans MS"/>
                <a:cs typeface="Comic Sans MS"/>
              </a:rPr>
              <a:t>Use </a:t>
            </a:r>
            <a:r>
              <a:rPr lang="en-US" sz="3600" spc="-5" dirty="0">
                <a:latin typeface="Comic Sans MS"/>
                <a:cs typeface="Comic Sans MS"/>
              </a:rPr>
              <a:t>formula if it is available, affordable, safe </a:t>
            </a:r>
            <a:r>
              <a:rPr lang="en-US" sz="3600" spc="-180" dirty="0">
                <a:latin typeface="Comic Sans MS"/>
                <a:cs typeface="Comic Sans MS"/>
              </a:rPr>
              <a:t>and  </a:t>
            </a:r>
            <a:r>
              <a:rPr lang="en-US" sz="3600" spc="-5" dirty="0">
                <a:latin typeface="Comic Sans MS"/>
                <a:cs typeface="Comic Sans MS"/>
              </a:rPr>
              <a:t>acceptable </a:t>
            </a:r>
            <a:r>
              <a:rPr lang="en-US" sz="3600" spc="-10" dirty="0">
                <a:latin typeface="Comic Sans MS"/>
                <a:cs typeface="Comic Sans MS"/>
              </a:rPr>
              <a:t>to </a:t>
            </a:r>
            <a:r>
              <a:rPr lang="en-US" sz="3600" spc="5" dirty="0">
                <a:latin typeface="Comic Sans MS"/>
                <a:cs typeface="Comic Sans MS"/>
              </a:rPr>
              <a:t>the </a:t>
            </a:r>
            <a:r>
              <a:rPr lang="en-US" sz="3600" spc="-5" dirty="0">
                <a:latin typeface="Comic Sans MS"/>
                <a:cs typeface="Comic Sans MS"/>
              </a:rPr>
              <a:t>mother and safe water is  available.</a:t>
            </a:r>
            <a:endParaRPr lang="en-US" sz="3600" dirty="0">
              <a:latin typeface="Comic Sans MS"/>
              <a:cs typeface="Comic Sans MS"/>
            </a:endParaRP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723925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397" y="0"/>
            <a:ext cx="10515600" cy="1325563"/>
          </a:xfrm>
        </p:spPr>
        <p:txBody>
          <a:bodyPr/>
          <a:lstStyle/>
          <a:p>
            <a:r>
              <a:rPr lang="en-US" spc="-5" dirty="0" smtClean="0"/>
              <a:t>Referral of FANC</a:t>
            </a:r>
            <a:r>
              <a:rPr lang="en-US" spc="-90" dirty="0" smtClean="0"/>
              <a:t> </a:t>
            </a:r>
            <a:r>
              <a:rPr lang="en-US" spc="-5" dirty="0" smtClean="0"/>
              <a:t>clients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1194" y="1310184"/>
            <a:ext cx="11546006" cy="5295331"/>
          </a:xfrm>
        </p:spPr>
        <p:txBody>
          <a:bodyPr>
            <a:normAutofit/>
          </a:bodyPr>
          <a:lstStyle/>
          <a:p>
            <a:pPr marL="386085" marR="5080" indent="-373385">
              <a:lnSpc>
                <a:spcPct val="76800"/>
              </a:lnSpc>
              <a:spcBef>
                <a:spcPts val="1140"/>
              </a:spcBef>
              <a:buClr>
                <a:srgbClr val="CC0000"/>
              </a:buClr>
              <a:buSzPct val="125000"/>
              <a:buFont typeface="Bookman Old Style"/>
              <a:buChar char=""/>
              <a:tabLst>
                <a:tab pos="386085" algn="l"/>
              </a:tabLst>
            </a:pPr>
            <a:r>
              <a:rPr lang="en-US" sz="3000" spc="-5" dirty="0" smtClean="0">
                <a:latin typeface="Comic Sans MS"/>
                <a:cs typeface="Comic Sans MS"/>
              </a:rPr>
              <a:t>Within the facility there is need for </a:t>
            </a:r>
            <a:r>
              <a:rPr lang="en-US" sz="3000" spc="-70" dirty="0" smtClean="0">
                <a:latin typeface="Comic Sans MS"/>
                <a:cs typeface="Comic Sans MS"/>
              </a:rPr>
              <a:t>internal  </a:t>
            </a:r>
            <a:r>
              <a:rPr lang="en-US" sz="3000" spc="-5" dirty="0" smtClean="0">
                <a:latin typeface="Comic Sans MS"/>
                <a:cs typeface="Comic Sans MS"/>
              </a:rPr>
              <a:t>referral e.g.</a:t>
            </a:r>
            <a:r>
              <a:rPr lang="en-US" sz="3000" spc="-10" dirty="0" smtClean="0">
                <a:latin typeface="Comic Sans MS"/>
                <a:cs typeface="Comic Sans MS"/>
              </a:rPr>
              <a:t> </a:t>
            </a:r>
            <a:r>
              <a:rPr lang="en-US" sz="3000" spc="-5" dirty="0" smtClean="0">
                <a:latin typeface="Comic Sans MS"/>
                <a:cs typeface="Comic Sans MS"/>
              </a:rPr>
              <a:t>to</a:t>
            </a:r>
            <a:endParaRPr lang="en-US" sz="3000" dirty="0" smtClean="0">
              <a:latin typeface="Comic Sans MS"/>
              <a:cs typeface="Comic Sans MS"/>
            </a:endParaRPr>
          </a:p>
          <a:p>
            <a:pPr marL="821700" lvl="1" indent="-312424">
              <a:lnSpc>
                <a:spcPts val="3300"/>
              </a:lnSpc>
              <a:spcBef>
                <a:spcPts val="5"/>
              </a:spcBef>
              <a:buClr>
                <a:srgbClr val="CC0000"/>
              </a:buClr>
              <a:buSzPct val="125000"/>
              <a:buChar char="–"/>
              <a:tabLst>
                <a:tab pos="822335" algn="l"/>
              </a:tabLst>
            </a:pPr>
            <a:r>
              <a:rPr lang="en-US" sz="3000" spc="-5" dirty="0" smtClean="0">
                <a:latin typeface="Comic Sans MS"/>
                <a:cs typeface="Comic Sans MS"/>
              </a:rPr>
              <a:t>Lab</a:t>
            </a:r>
            <a:endParaRPr lang="en-US" sz="3000" dirty="0" smtClean="0">
              <a:latin typeface="Comic Sans MS"/>
              <a:cs typeface="Comic Sans MS"/>
            </a:endParaRPr>
          </a:p>
          <a:p>
            <a:pPr marL="821700" lvl="1" indent="-312424">
              <a:lnSpc>
                <a:spcPts val="3600"/>
              </a:lnSpc>
              <a:buClr>
                <a:srgbClr val="CC0000"/>
              </a:buClr>
              <a:buSzPct val="125000"/>
              <a:buChar char="–"/>
              <a:tabLst>
                <a:tab pos="822335" algn="l"/>
              </a:tabLst>
            </a:pPr>
            <a:r>
              <a:rPr lang="en-US" sz="3000" spc="-5" dirty="0" smtClean="0">
                <a:latin typeface="Comic Sans MS"/>
                <a:cs typeface="Comic Sans MS"/>
              </a:rPr>
              <a:t>Comprehensive care</a:t>
            </a:r>
            <a:r>
              <a:rPr lang="en-US" sz="3000" spc="-30" dirty="0" smtClean="0">
                <a:latin typeface="Comic Sans MS"/>
                <a:cs typeface="Comic Sans MS"/>
              </a:rPr>
              <a:t> </a:t>
            </a:r>
            <a:r>
              <a:rPr lang="en-US" sz="3000" spc="-10" dirty="0" err="1" smtClean="0">
                <a:latin typeface="Comic Sans MS"/>
                <a:cs typeface="Comic Sans MS"/>
              </a:rPr>
              <a:t>centre</a:t>
            </a:r>
            <a:endParaRPr lang="en-US" sz="3000" dirty="0" smtClean="0">
              <a:latin typeface="Comic Sans MS"/>
              <a:cs typeface="Comic Sans MS"/>
            </a:endParaRPr>
          </a:p>
          <a:p>
            <a:pPr marL="821700" lvl="1" indent="-312424">
              <a:lnSpc>
                <a:spcPts val="3600"/>
              </a:lnSpc>
              <a:buClr>
                <a:srgbClr val="CC0000"/>
              </a:buClr>
              <a:buSzPct val="125000"/>
              <a:buChar char="–"/>
              <a:tabLst>
                <a:tab pos="822335" algn="l"/>
              </a:tabLst>
            </a:pPr>
            <a:r>
              <a:rPr lang="en-US" sz="3000" spc="-5" dirty="0" smtClean="0">
                <a:latin typeface="Comic Sans MS"/>
                <a:cs typeface="Comic Sans MS"/>
              </a:rPr>
              <a:t>TB</a:t>
            </a:r>
            <a:r>
              <a:rPr lang="en-US" sz="3000" spc="-15" dirty="0" smtClean="0">
                <a:latin typeface="Comic Sans MS"/>
                <a:cs typeface="Comic Sans MS"/>
              </a:rPr>
              <a:t> </a:t>
            </a:r>
            <a:r>
              <a:rPr lang="en-US" sz="3000" spc="-10" dirty="0" smtClean="0">
                <a:latin typeface="Comic Sans MS"/>
                <a:cs typeface="Comic Sans MS"/>
              </a:rPr>
              <a:t>clinic</a:t>
            </a:r>
            <a:endParaRPr lang="en-US" sz="3000" dirty="0" smtClean="0">
              <a:latin typeface="Comic Sans MS"/>
              <a:cs typeface="Comic Sans MS"/>
            </a:endParaRPr>
          </a:p>
          <a:p>
            <a:pPr marL="821700" lvl="1" indent="-312424">
              <a:lnSpc>
                <a:spcPts val="3600"/>
              </a:lnSpc>
              <a:buClr>
                <a:srgbClr val="CC0000"/>
              </a:buClr>
              <a:buSzPct val="125000"/>
              <a:buChar char="–"/>
              <a:tabLst>
                <a:tab pos="822335" algn="l"/>
              </a:tabLst>
            </a:pPr>
            <a:r>
              <a:rPr lang="en-US" sz="3000" spc="-5" dirty="0" smtClean="0">
                <a:latin typeface="Comic Sans MS"/>
                <a:cs typeface="Comic Sans MS"/>
              </a:rPr>
              <a:t>Wards/specialists</a:t>
            </a:r>
            <a:endParaRPr lang="en-US" sz="3000" dirty="0" smtClean="0">
              <a:latin typeface="Comic Sans MS"/>
              <a:cs typeface="Comic Sans MS"/>
            </a:endParaRPr>
          </a:p>
          <a:p>
            <a:pPr marL="386085" indent="-373385">
              <a:lnSpc>
                <a:spcPts val="3600"/>
              </a:lnSpc>
              <a:buClr>
                <a:srgbClr val="CC0000"/>
              </a:buClr>
              <a:buSzPct val="125000"/>
              <a:buFont typeface="Bookman Old Style"/>
              <a:buChar char=""/>
              <a:tabLst>
                <a:tab pos="386085" algn="l"/>
                <a:tab pos="1804057" algn="l"/>
              </a:tabLst>
            </a:pPr>
            <a:r>
              <a:rPr lang="en-US" sz="3000" spc="-5" dirty="0" smtClean="0">
                <a:latin typeface="Comic Sans MS"/>
                <a:cs typeface="Comic Sans MS"/>
              </a:rPr>
              <a:t>Out</a:t>
            </a:r>
            <a:r>
              <a:rPr lang="en-US" sz="3000" spc="5" dirty="0" smtClean="0">
                <a:latin typeface="Comic Sans MS"/>
                <a:cs typeface="Comic Sans MS"/>
              </a:rPr>
              <a:t> </a:t>
            </a:r>
            <a:r>
              <a:rPr lang="en-US" sz="3000" spc="-5" dirty="0" smtClean="0">
                <a:latin typeface="Comic Sans MS"/>
                <a:cs typeface="Comic Sans MS"/>
              </a:rPr>
              <a:t>of	facility referrals </a:t>
            </a:r>
            <a:r>
              <a:rPr lang="en-US" sz="3000" dirty="0" err="1" smtClean="0">
                <a:latin typeface="Comic Sans MS"/>
                <a:cs typeface="Comic Sans MS"/>
              </a:rPr>
              <a:t>e.g</a:t>
            </a:r>
            <a:r>
              <a:rPr lang="en-US" sz="3000" spc="-15" dirty="0" smtClean="0">
                <a:latin typeface="Comic Sans MS"/>
                <a:cs typeface="Comic Sans MS"/>
              </a:rPr>
              <a:t> </a:t>
            </a:r>
            <a:r>
              <a:rPr lang="en-US" sz="3000" spc="-5" dirty="0" smtClean="0">
                <a:latin typeface="Comic Sans MS"/>
                <a:cs typeface="Comic Sans MS"/>
              </a:rPr>
              <a:t>to</a:t>
            </a:r>
            <a:endParaRPr lang="en-US" sz="3000" dirty="0" smtClean="0">
              <a:latin typeface="Comic Sans MS"/>
              <a:cs typeface="Comic Sans MS"/>
            </a:endParaRPr>
          </a:p>
          <a:p>
            <a:pPr marL="821700" lvl="1" indent="-312424">
              <a:lnSpc>
                <a:spcPts val="3600"/>
              </a:lnSpc>
              <a:buClr>
                <a:srgbClr val="CC0000"/>
              </a:buClr>
              <a:buSzPct val="125000"/>
              <a:buChar char="–"/>
              <a:tabLst>
                <a:tab pos="822335" algn="l"/>
              </a:tabLst>
            </a:pPr>
            <a:r>
              <a:rPr lang="en-US" sz="3000" spc="-5" dirty="0" smtClean="0">
                <a:latin typeface="Comic Sans MS"/>
                <a:cs typeface="Comic Sans MS"/>
              </a:rPr>
              <a:t>Community</a:t>
            </a:r>
            <a:endParaRPr lang="en-US" sz="3000" dirty="0" smtClean="0">
              <a:latin typeface="Comic Sans MS"/>
              <a:cs typeface="Comic Sans MS"/>
            </a:endParaRPr>
          </a:p>
          <a:p>
            <a:pPr marL="821700" lvl="1" indent="-312424">
              <a:lnSpc>
                <a:spcPts val="4050"/>
              </a:lnSpc>
              <a:buClr>
                <a:srgbClr val="CC0000"/>
              </a:buClr>
              <a:buSzPct val="125000"/>
              <a:buChar char="–"/>
              <a:tabLst>
                <a:tab pos="822335" algn="l"/>
              </a:tabLst>
            </a:pPr>
            <a:r>
              <a:rPr lang="en-US" sz="3000" spc="-5" dirty="0" smtClean="0">
                <a:latin typeface="Comic Sans MS"/>
                <a:cs typeface="Comic Sans MS"/>
              </a:rPr>
              <a:t>Social support</a:t>
            </a:r>
            <a:r>
              <a:rPr lang="en-US" sz="3000" spc="-20" dirty="0" smtClean="0">
                <a:latin typeface="Comic Sans MS"/>
                <a:cs typeface="Comic Sans MS"/>
              </a:rPr>
              <a:t> </a:t>
            </a:r>
            <a:r>
              <a:rPr lang="en-US" sz="3000" spc="-10" dirty="0" smtClean="0">
                <a:latin typeface="Comic Sans MS"/>
                <a:cs typeface="Comic Sans MS"/>
              </a:rPr>
              <a:t>groups</a:t>
            </a:r>
          </a:p>
          <a:p>
            <a:pPr marL="821700" lvl="1" indent="-312424">
              <a:lnSpc>
                <a:spcPts val="4050"/>
              </a:lnSpc>
              <a:buClr>
                <a:srgbClr val="CC0000"/>
              </a:buClr>
              <a:buSzPct val="125000"/>
              <a:buFont typeface="Arial" panose="020B0604020202020204" pitchFamily="34" charset="0"/>
              <a:buChar char="–"/>
              <a:tabLst>
                <a:tab pos="822335" algn="l"/>
              </a:tabLst>
            </a:pPr>
            <a:r>
              <a:rPr lang="en-US" sz="3750" spc="-5" dirty="0" smtClean="0">
                <a:solidFill>
                  <a:srgbClr val="CC0000"/>
                </a:solidFill>
                <a:latin typeface="Comic Sans MS"/>
                <a:cs typeface="Comic Sans MS"/>
              </a:rPr>
              <a:t>– </a:t>
            </a:r>
            <a:r>
              <a:rPr lang="en-US" sz="3000" dirty="0" smtClean="0">
                <a:latin typeface="Comic Sans MS"/>
                <a:cs typeface="Comic Sans MS"/>
              </a:rPr>
              <a:t>To </a:t>
            </a:r>
            <a:r>
              <a:rPr lang="en-US" sz="3000" spc="-5" dirty="0" smtClean="0">
                <a:latin typeface="Comic Sans MS"/>
                <a:cs typeface="Comic Sans MS"/>
              </a:rPr>
              <a:t>higher level facilities for Lab, </a:t>
            </a:r>
            <a:r>
              <a:rPr lang="en-US" sz="3000" dirty="0" smtClean="0">
                <a:latin typeface="Comic Sans MS"/>
                <a:cs typeface="Comic Sans MS"/>
              </a:rPr>
              <a:t>CCC,</a:t>
            </a:r>
            <a:r>
              <a:rPr lang="en-US" sz="3000" spc="-295" dirty="0" smtClean="0">
                <a:latin typeface="Comic Sans MS"/>
                <a:cs typeface="Comic Sans MS"/>
              </a:rPr>
              <a:t> </a:t>
            </a:r>
            <a:r>
              <a:rPr lang="en-US" sz="3000" spc="-5" dirty="0" smtClean="0">
                <a:latin typeface="Comic Sans MS"/>
                <a:cs typeface="Comic Sans MS"/>
              </a:rPr>
              <a:t>specialists</a:t>
            </a:r>
            <a:endParaRPr lang="en-US" sz="3000" dirty="0" smtClean="0">
              <a:latin typeface="Comic Sans MS"/>
              <a:cs typeface="Comic Sans MS"/>
            </a:endParaRPr>
          </a:p>
          <a:p>
            <a:pPr marL="821700" lvl="1" indent="-312424">
              <a:lnSpc>
                <a:spcPts val="4050"/>
              </a:lnSpc>
              <a:buClr>
                <a:srgbClr val="CC0000"/>
              </a:buClr>
              <a:buSzPct val="125000"/>
              <a:buChar char="–"/>
              <a:tabLst>
                <a:tab pos="822335" algn="l"/>
              </a:tabLst>
            </a:pPr>
            <a:endParaRPr lang="en-US" sz="3000" dirty="0" smtClean="0">
              <a:latin typeface="Comic Sans MS"/>
              <a:cs typeface="Comic Sans MS"/>
            </a:endParaRPr>
          </a:p>
          <a:p>
            <a:pPr marL="821700" lvl="1" indent="-312424">
              <a:lnSpc>
                <a:spcPts val="4050"/>
              </a:lnSpc>
              <a:buClr>
                <a:srgbClr val="CC0000"/>
              </a:buClr>
              <a:buSzPct val="125000"/>
              <a:buChar char="–"/>
              <a:tabLst>
                <a:tab pos="822335" algn="l"/>
              </a:tabLst>
            </a:pPr>
            <a:endParaRPr lang="en-US" sz="3000" dirty="0" smtClean="0">
              <a:latin typeface="Comic Sans MS"/>
              <a:cs typeface="Comic Sans MS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9408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visits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ANC booklet</a:t>
            </a:r>
          </a:p>
          <a:p>
            <a:r>
              <a:rPr lang="en-US" dirty="0" smtClean="0">
                <a:hlinkClick r:id="rId2" action="ppaction://hlinkfile"/>
              </a:rPr>
              <a:t>..\Mother &amp; Child Health Handbook MOH216.pdf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0957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8033" y="160597"/>
            <a:ext cx="11553967" cy="6240201"/>
          </a:xfrm>
        </p:spPr>
        <p:txBody>
          <a:bodyPr>
            <a:normAutofit/>
          </a:bodyPr>
          <a:lstStyle/>
          <a:p>
            <a:pPr marL="12700">
              <a:spcBef>
                <a:spcPts val="334"/>
              </a:spcBef>
            </a:pPr>
            <a:r>
              <a:rPr lang="en-US" sz="3600" b="1" dirty="0">
                <a:solidFill>
                  <a:srgbClr val="000080"/>
                </a:solidFill>
                <a:latin typeface="Comic Sans MS"/>
                <a:cs typeface="Comic Sans MS"/>
              </a:rPr>
              <a:t>G</a:t>
            </a:r>
            <a:r>
              <a:rPr lang="en-US" sz="3600" dirty="0">
                <a:solidFill>
                  <a:srgbClr val="000080"/>
                </a:solidFill>
                <a:latin typeface="Comic Sans MS"/>
                <a:cs typeface="Comic Sans MS"/>
              </a:rPr>
              <a:t>- </a:t>
            </a:r>
            <a:r>
              <a:rPr lang="en-US" sz="3600" b="1" spc="-5" dirty="0">
                <a:solidFill>
                  <a:srgbClr val="000080"/>
                </a:solidFill>
                <a:latin typeface="Comic Sans MS"/>
                <a:cs typeface="Comic Sans MS"/>
              </a:rPr>
              <a:t>Greet</a:t>
            </a:r>
            <a:r>
              <a:rPr lang="en-US" sz="3600" b="1" spc="-10" dirty="0">
                <a:solidFill>
                  <a:srgbClr val="000080"/>
                </a:solidFill>
                <a:latin typeface="Comic Sans MS"/>
                <a:cs typeface="Comic Sans MS"/>
              </a:rPr>
              <a:t> </a:t>
            </a:r>
            <a:r>
              <a:rPr lang="en-US" sz="3600" spc="-5" dirty="0">
                <a:latin typeface="Comic Sans MS"/>
                <a:cs typeface="Comic Sans MS"/>
              </a:rPr>
              <a:t>her</a:t>
            </a:r>
            <a:endParaRPr lang="en-US" sz="3600" dirty="0">
              <a:latin typeface="Comic Sans MS"/>
              <a:cs typeface="Comic Sans MS"/>
            </a:endParaRPr>
          </a:p>
          <a:p>
            <a:pPr marL="12700">
              <a:spcBef>
                <a:spcPts val="229"/>
              </a:spcBef>
            </a:pPr>
            <a:r>
              <a:rPr lang="en-US" sz="3600" b="1" spc="-5" dirty="0">
                <a:solidFill>
                  <a:srgbClr val="000080"/>
                </a:solidFill>
                <a:latin typeface="Comic Sans MS"/>
                <a:cs typeface="Comic Sans MS"/>
              </a:rPr>
              <a:t>A</a:t>
            </a:r>
            <a:r>
              <a:rPr lang="en-US" sz="3600" spc="-5" dirty="0">
                <a:solidFill>
                  <a:srgbClr val="000080"/>
                </a:solidFill>
                <a:latin typeface="Comic Sans MS"/>
                <a:cs typeface="Comic Sans MS"/>
              </a:rPr>
              <a:t>- </a:t>
            </a:r>
            <a:r>
              <a:rPr lang="en-US" sz="3600" b="1" spc="-5" dirty="0">
                <a:solidFill>
                  <a:srgbClr val="000080"/>
                </a:solidFill>
                <a:latin typeface="Comic Sans MS"/>
                <a:cs typeface="Comic Sans MS"/>
              </a:rPr>
              <a:t>Ask </a:t>
            </a:r>
            <a:r>
              <a:rPr lang="en-US" sz="3600" spc="-5" dirty="0">
                <a:latin typeface="Comic Sans MS"/>
                <a:cs typeface="Comic Sans MS"/>
              </a:rPr>
              <a:t>if </a:t>
            </a:r>
            <a:r>
              <a:rPr lang="en-US" sz="3600" dirty="0">
                <a:latin typeface="Comic Sans MS"/>
                <a:cs typeface="Comic Sans MS"/>
              </a:rPr>
              <a:t>she has </a:t>
            </a:r>
            <a:r>
              <a:rPr lang="en-US" sz="3600" spc="-5" dirty="0">
                <a:latin typeface="Comic Sans MS"/>
                <a:cs typeface="Comic Sans MS"/>
              </a:rPr>
              <a:t>made an individual birth</a:t>
            </a:r>
            <a:r>
              <a:rPr lang="en-US" sz="3600" spc="-130" dirty="0">
                <a:latin typeface="Comic Sans MS"/>
                <a:cs typeface="Comic Sans MS"/>
              </a:rPr>
              <a:t> </a:t>
            </a:r>
            <a:r>
              <a:rPr lang="en-US" sz="3600" spc="-5" dirty="0">
                <a:latin typeface="Comic Sans MS"/>
                <a:cs typeface="Comic Sans MS"/>
              </a:rPr>
              <a:t>plan?</a:t>
            </a:r>
            <a:endParaRPr lang="en-US" sz="3600" dirty="0">
              <a:latin typeface="Comic Sans MS"/>
              <a:cs typeface="Comic Sans MS"/>
            </a:endParaRPr>
          </a:p>
          <a:p>
            <a:pPr marL="12700">
              <a:spcBef>
                <a:spcPts val="235"/>
              </a:spcBef>
            </a:pPr>
            <a:r>
              <a:rPr lang="en-US" sz="3600" b="1" spc="-5" dirty="0">
                <a:solidFill>
                  <a:srgbClr val="000080"/>
                </a:solidFill>
                <a:latin typeface="Comic Sans MS"/>
                <a:cs typeface="Comic Sans MS"/>
              </a:rPr>
              <a:t>T</a:t>
            </a:r>
            <a:r>
              <a:rPr lang="en-US" sz="3600" spc="-5" dirty="0">
                <a:solidFill>
                  <a:srgbClr val="000080"/>
                </a:solidFill>
                <a:latin typeface="Comic Sans MS"/>
                <a:cs typeface="Comic Sans MS"/>
              </a:rPr>
              <a:t>- </a:t>
            </a:r>
            <a:r>
              <a:rPr lang="en-US" sz="3600" b="1" dirty="0">
                <a:solidFill>
                  <a:srgbClr val="000080"/>
                </a:solidFill>
                <a:latin typeface="Comic Sans MS"/>
                <a:cs typeface="Comic Sans MS"/>
              </a:rPr>
              <a:t>Tell </a:t>
            </a:r>
            <a:r>
              <a:rPr lang="en-US" sz="3600" spc="-5" dirty="0">
                <a:latin typeface="Comic Sans MS"/>
                <a:cs typeface="Comic Sans MS"/>
              </a:rPr>
              <a:t>her about Danger</a:t>
            </a:r>
            <a:r>
              <a:rPr lang="en-US" sz="3600" spc="-155" dirty="0">
                <a:latin typeface="Comic Sans MS"/>
                <a:cs typeface="Comic Sans MS"/>
              </a:rPr>
              <a:t> </a:t>
            </a:r>
            <a:r>
              <a:rPr lang="en-US" sz="3600" spc="-5" dirty="0">
                <a:latin typeface="Comic Sans MS"/>
                <a:cs typeface="Comic Sans MS"/>
              </a:rPr>
              <a:t>Signs</a:t>
            </a:r>
            <a:endParaRPr lang="en-US" sz="3600" dirty="0">
              <a:latin typeface="Comic Sans MS"/>
              <a:cs typeface="Comic Sans MS"/>
            </a:endParaRPr>
          </a:p>
          <a:p>
            <a:pPr marL="12700">
              <a:spcBef>
                <a:spcPts val="229"/>
              </a:spcBef>
            </a:pPr>
            <a:r>
              <a:rPr lang="en-US" sz="3600" b="1" spc="-5" dirty="0">
                <a:solidFill>
                  <a:srgbClr val="000080"/>
                </a:solidFill>
                <a:latin typeface="Comic Sans MS"/>
                <a:cs typeface="Comic Sans MS"/>
              </a:rPr>
              <a:t>H</a:t>
            </a:r>
            <a:r>
              <a:rPr lang="en-US" sz="3600" spc="-5" dirty="0">
                <a:solidFill>
                  <a:srgbClr val="000080"/>
                </a:solidFill>
                <a:latin typeface="Comic Sans MS"/>
                <a:cs typeface="Comic Sans MS"/>
              </a:rPr>
              <a:t>- </a:t>
            </a:r>
            <a:r>
              <a:rPr lang="en-US" sz="3600" b="1" spc="-5" dirty="0">
                <a:solidFill>
                  <a:srgbClr val="000080"/>
                </a:solidFill>
                <a:latin typeface="Comic Sans MS"/>
                <a:cs typeface="Comic Sans MS"/>
              </a:rPr>
              <a:t>Help </a:t>
            </a:r>
            <a:r>
              <a:rPr lang="en-US" sz="3600" spc="-5" dirty="0">
                <a:latin typeface="Comic Sans MS"/>
                <a:cs typeface="Comic Sans MS"/>
              </a:rPr>
              <a:t>her make an individual birth</a:t>
            </a:r>
            <a:r>
              <a:rPr lang="en-US" sz="3600" spc="-145" dirty="0">
                <a:latin typeface="Comic Sans MS"/>
                <a:cs typeface="Comic Sans MS"/>
              </a:rPr>
              <a:t> </a:t>
            </a:r>
            <a:r>
              <a:rPr lang="en-US" sz="3600" spc="-5" dirty="0">
                <a:latin typeface="Comic Sans MS"/>
                <a:cs typeface="Comic Sans MS"/>
              </a:rPr>
              <a:t>plan</a:t>
            </a:r>
            <a:endParaRPr lang="en-US" sz="3600" dirty="0">
              <a:latin typeface="Comic Sans MS"/>
              <a:cs typeface="Comic Sans MS"/>
            </a:endParaRPr>
          </a:p>
          <a:p>
            <a:pPr marL="12700">
              <a:spcBef>
                <a:spcPts val="234"/>
              </a:spcBef>
            </a:pPr>
            <a:r>
              <a:rPr lang="en-US" sz="3600" b="1" dirty="0">
                <a:solidFill>
                  <a:srgbClr val="000080"/>
                </a:solidFill>
                <a:latin typeface="Comic Sans MS"/>
                <a:cs typeface="Comic Sans MS"/>
              </a:rPr>
              <a:t>E</a:t>
            </a:r>
            <a:r>
              <a:rPr lang="en-US" sz="3600" dirty="0">
                <a:solidFill>
                  <a:srgbClr val="000080"/>
                </a:solidFill>
                <a:latin typeface="Comic Sans MS"/>
                <a:cs typeface="Comic Sans MS"/>
              </a:rPr>
              <a:t>- </a:t>
            </a:r>
            <a:r>
              <a:rPr lang="en-US" sz="3600" b="1" spc="-5" dirty="0">
                <a:solidFill>
                  <a:srgbClr val="000080"/>
                </a:solidFill>
                <a:latin typeface="Comic Sans MS"/>
                <a:cs typeface="Comic Sans MS"/>
              </a:rPr>
              <a:t>Explain </a:t>
            </a:r>
            <a:r>
              <a:rPr lang="en-US" sz="3600" spc="-5" dirty="0">
                <a:latin typeface="Comic Sans MS"/>
                <a:cs typeface="Comic Sans MS"/>
              </a:rPr>
              <a:t>about Malaria, IPT, treated nets and</a:t>
            </a:r>
            <a:r>
              <a:rPr lang="en-US" sz="3600" spc="-145" dirty="0">
                <a:latin typeface="Comic Sans MS"/>
                <a:cs typeface="Comic Sans MS"/>
              </a:rPr>
              <a:t> </a:t>
            </a:r>
            <a:r>
              <a:rPr lang="en-US" sz="3600" spc="-5" dirty="0">
                <a:latin typeface="Comic Sans MS"/>
                <a:cs typeface="Comic Sans MS"/>
              </a:rPr>
              <a:t>TB</a:t>
            </a:r>
            <a:endParaRPr lang="en-US" sz="3600" dirty="0">
              <a:latin typeface="Comic Sans MS"/>
              <a:cs typeface="Comic Sans MS"/>
            </a:endParaRPr>
          </a:p>
          <a:p>
            <a:pPr marL="241303" marR="5080" indent="-228603">
              <a:lnSpc>
                <a:spcPct val="116199"/>
              </a:lnSpc>
            </a:pPr>
            <a:r>
              <a:rPr lang="en-US" sz="3600" b="1" spc="-5" dirty="0">
                <a:solidFill>
                  <a:srgbClr val="000080"/>
                </a:solidFill>
                <a:latin typeface="Comic Sans MS"/>
                <a:cs typeface="Comic Sans MS"/>
              </a:rPr>
              <a:t>R</a:t>
            </a:r>
            <a:r>
              <a:rPr lang="en-US" sz="3600" spc="-5" dirty="0">
                <a:solidFill>
                  <a:srgbClr val="000080"/>
                </a:solidFill>
                <a:latin typeface="Comic Sans MS"/>
                <a:cs typeface="Comic Sans MS"/>
              </a:rPr>
              <a:t>- </a:t>
            </a:r>
            <a:r>
              <a:rPr lang="en-US" sz="3600" b="1" spc="-5" dirty="0">
                <a:solidFill>
                  <a:srgbClr val="000080"/>
                </a:solidFill>
                <a:latin typeface="Comic Sans MS"/>
                <a:cs typeface="Comic Sans MS"/>
              </a:rPr>
              <a:t>Remind </a:t>
            </a:r>
            <a:r>
              <a:rPr lang="en-US" sz="3600" spc="-5" dirty="0">
                <a:latin typeface="Comic Sans MS"/>
                <a:cs typeface="Comic Sans MS"/>
              </a:rPr>
              <a:t>her about Dangers Signs, individual birth plan and  4 ANC visit schedule (&lt; 16 weeks; 16 – 28; 28 – 32;</a:t>
            </a:r>
            <a:r>
              <a:rPr lang="en-US" sz="3600" spc="-155" dirty="0">
                <a:latin typeface="Comic Sans MS"/>
                <a:cs typeface="Comic Sans MS"/>
              </a:rPr>
              <a:t> </a:t>
            </a:r>
            <a:r>
              <a:rPr lang="en-US" sz="3600" spc="-10" dirty="0">
                <a:latin typeface="Comic Sans MS"/>
                <a:cs typeface="Comic Sans MS"/>
              </a:rPr>
              <a:t>32-40)</a:t>
            </a:r>
            <a:endParaRPr lang="en-US" sz="3600" dirty="0">
              <a:latin typeface="Comic Sans MS"/>
              <a:cs typeface="Comic Sans MS"/>
            </a:endParaRP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164993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Visits </a:t>
            </a:r>
            <a:r>
              <a:rPr lang="en-US" dirty="0" err="1" smtClean="0"/>
              <a:t>pg</a:t>
            </a:r>
            <a:r>
              <a:rPr lang="en-US" dirty="0" smtClean="0"/>
              <a:t> 61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 action="ppaction://hlinkfile"/>
              </a:rPr>
              <a:t>..\National_Guidelines_for_Quality_Obstetrics_and_Perinatal_Care.pdf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5493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5924" y="146760"/>
            <a:ext cx="10515600" cy="781287"/>
          </a:xfrm>
        </p:spPr>
        <p:txBody>
          <a:bodyPr/>
          <a:lstStyle/>
          <a:p>
            <a:r>
              <a:rPr lang="en-US" b="1" spc="-5" dirty="0">
                <a:latin typeface="Comic Sans MS"/>
                <a:cs typeface="Comic Sans MS"/>
              </a:rPr>
              <a:t>1</a:t>
            </a:r>
            <a:r>
              <a:rPr lang="en-US" sz="4000" b="1" spc="-7" baseline="39682" dirty="0" smtClean="0">
                <a:latin typeface="Comic Sans MS"/>
                <a:cs typeface="Comic Sans MS"/>
              </a:rPr>
              <a:t>ST</a:t>
            </a:r>
            <a:r>
              <a:rPr lang="en-US" sz="4000" b="1" spc="179" baseline="39682" dirty="0" smtClean="0">
                <a:latin typeface="Comic Sans MS"/>
                <a:cs typeface="Comic Sans MS"/>
              </a:rPr>
              <a:t> </a:t>
            </a:r>
            <a:r>
              <a:rPr lang="en-US" b="1" spc="-5" dirty="0" smtClean="0">
                <a:latin typeface="Comic Sans MS"/>
                <a:cs typeface="Comic Sans MS"/>
              </a:rPr>
              <a:t>VISIT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1444" y="777922"/>
            <a:ext cx="11450471" cy="5404513"/>
          </a:xfrm>
        </p:spPr>
        <p:txBody>
          <a:bodyPr>
            <a:normAutofit/>
          </a:bodyPr>
          <a:lstStyle/>
          <a:p>
            <a:pPr marL="240668" indent="-228603">
              <a:spcBef>
                <a:spcPts val="315"/>
              </a:spcBef>
              <a:buFont typeface="Symbol"/>
              <a:buChar char=""/>
              <a:tabLst>
                <a:tab pos="240668" algn="l"/>
                <a:tab pos="241303" algn="l"/>
              </a:tabLst>
            </a:pPr>
            <a:r>
              <a:rPr lang="en-US" sz="3600" b="1" spc="-5" dirty="0">
                <a:latin typeface="Comic Sans MS"/>
                <a:cs typeface="Comic Sans MS"/>
              </a:rPr>
              <a:t>Advise on individual birth</a:t>
            </a:r>
            <a:r>
              <a:rPr lang="en-US" sz="3600" b="1" dirty="0">
                <a:latin typeface="Comic Sans MS"/>
                <a:cs typeface="Comic Sans MS"/>
              </a:rPr>
              <a:t> </a:t>
            </a:r>
            <a:r>
              <a:rPr lang="en-US" sz="3600" b="1" spc="-5" dirty="0">
                <a:latin typeface="Comic Sans MS"/>
                <a:cs typeface="Comic Sans MS"/>
              </a:rPr>
              <a:t>plan</a:t>
            </a:r>
            <a:endParaRPr lang="en-US" sz="3600" dirty="0">
              <a:latin typeface="Comic Sans MS"/>
              <a:cs typeface="Comic Sans MS"/>
            </a:endParaRPr>
          </a:p>
          <a:p>
            <a:pPr marL="240668" indent="-228603">
              <a:spcBef>
                <a:spcPts val="215"/>
              </a:spcBef>
              <a:buFont typeface="Symbol"/>
              <a:buChar char=""/>
              <a:tabLst>
                <a:tab pos="240668" algn="l"/>
                <a:tab pos="241303" algn="l"/>
              </a:tabLst>
            </a:pPr>
            <a:r>
              <a:rPr lang="en-US" sz="3600" b="1" spc="-5" dirty="0">
                <a:latin typeface="Comic Sans MS"/>
                <a:cs typeface="Comic Sans MS"/>
              </a:rPr>
              <a:t>Take</a:t>
            </a:r>
            <a:r>
              <a:rPr lang="en-US" sz="3600" b="1" spc="-10" dirty="0">
                <a:latin typeface="Comic Sans MS"/>
                <a:cs typeface="Comic Sans MS"/>
              </a:rPr>
              <a:t> </a:t>
            </a:r>
            <a:r>
              <a:rPr lang="en-US" sz="3600" b="1" spc="-5" dirty="0">
                <a:latin typeface="Comic Sans MS"/>
                <a:cs typeface="Comic Sans MS"/>
              </a:rPr>
              <a:t>history</a:t>
            </a:r>
            <a:endParaRPr lang="en-US" sz="3600" dirty="0">
              <a:latin typeface="Comic Sans MS"/>
              <a:cs typeface="Comic Sans MS"/>
            </a:endParaRPr>
          </a:p>
          <a:p>
            <a:pPr marL="240668" indent="-228603">
              <a:spcBef>
                <a:spcPts val="210"/>
              </a:spcBef>
              <a:buFont typeface="Symbol"/>
              <a:buChar char=""/>
              <a:tabLst>
                <a:tab pos="240668" algn="l"/>
                <a:tab pos="241303" algn="l"/>
              </a:tabLst>
            </a:pPr>
            <a:r>
              <a:rPr lang="en-US" sz="3600" b="1" spc="-5" dirty="0">
                <a:latin typeface="Comic Sans MS"/>
                <a:cs typeface="Comic Sans MS"/>
              </a:rPr>
              <a:t>Do physical</a:t>
            </a:r>
            <a:r>
              <a:rPr lang="en-US" sz="3600" b="1" spc="-55" dirty="0">
                <a:latin typeface="Comic Sans MS"/>
                <a:cs typeface="Comic Sans MS"/>
              </a:rPr>
              <a:t> </a:t>
            </a:r>
            <a:r>
              <a:rPr lang="en-US" sz="3600" b="1" spc="-5" dirty="0">
                <a:latin typeface="Comic Sans MS"/>
                <a:cs typeface="Comic Sans MS"/>
              </a:rPr>
              <a:t>exam</a:t>
            </a:r>
            <a:endParaRPr lang="en-US" sz="3600" dirty="0">
              <a:latin typeface="Comic Sans MS"/>
              <a:cs typeface="Comic Sans MS"/>
            </a:endParaRPr>
          </a:p>
          <a:p>
            <a:pPr marL="240668" indent="-228603">
              <a:spcBef>
                <a:spcPts val="215"/>
              </a:spcBef>
              <a:buFont typeface="Symbol"/>
              <a:buChar char=""/>
              <a:tabLst>
                <a:tab pos="240668" algn="l"/>
                <a:tab pos="241303" algn="l"/>
              </a:tabLst>
            </a:pPr>
            <a:r>
              <a:rPr lang="en-US" sz="3600" b="1" spc="-5" dirty="0">
                <a:latin typeface="Comic Sans MS"/>
                <a:cs typeface="Comic Sans MS"/>
              </a:rPr>
              <a:t>Look for</a:t>
            </a:r>
            <a:r>
              <a:rPr lang="en-US" sz="3600" b="1" spc="-70" dirty="0">
                <a:latin typeface="Comic Sans MS"/>
                <a:cs typeface="Comic Sans MS"/>
              </a:rPr>
              <a:t> </a:t>
            </a:r>
            <a:r>
              <a:rPr lang="en-US" sz="3600" b="1" spc="-5" dirty="0" err="1">
                <a:latin typeface="Comic Sans MS"/>
                <a:cs typeface="Comic Sans MS"/>
              </a:rPr>
              <a:t>anaemia</a:t>
            </a:r>
            <a:endParaRPr lang="en-US" sz="3600" dirty="0">
              <a:latin typeface="Comic Sans MS"/>
              <a:cs typeface="Comic Sans MS"/>
            </a:endParaRPr>
          </a:p>
          <a:p>
            <a:pPr marL="240668" indent="-228603">
              <a:spcBef>
                <a:spcPts val="210"/>
              </a:spcBef>
              <a:buFont typeface="Symbol"/>
              <a:buChar char=""/>
              <a:tabLst>
                <a:tab pos="240668" algn="l"/>
                <a:tab pos="241303" algn="l"/>
              </a:tabLst>
            </a:pPr>
            <a:r>
              <a:rPr lang="en-US" sz="3600" b="1" spc="-10" dirty="0">
                <a:latin typeface="Comic Sans MS"/>
                <a:cs typeface="Comic Sans MS"/>
              </a:rPr>
              <a:t>Screen </a:t>
            </a:r>
            <a:r>
              <a:rPr lang="en-US" sz="3600" b="1" spc="-5" dirty="0">
                <a:latin typeface="Comic Sans MS"/>
                <a:cs typeface="Comic Sans MS"/>
              </a:rPr>
              <a:t>for</a:t>
            </a:r>
            <a:r>
              <a:rPr lang="en-US" sz="3600" b="1" spc="5" dirty="0">
                <a:latin typeface="Comic Sans MS"/>
                <a:cs typeface="Comic Sans MS"/>
              </a:rPr>
              <a:t> </a:t>
            </a:r>
            <a:r>
              <a:rPr lang="en-US" sz="3600" b="1" spc="-10" dirty="0">
                <a:latin typeface="Comic Sans MS"/>
                <a:cs typeface="Comic Sans MS"/>
              </a:rPr>
              <a:t>syphilis</a:t>
            </a:r>
            <a:endParaRPr lang="en-US" sz="3600" dirty="0">
              <a:latin typeface="Comic Sans MS"/>
              <a:cs typeface="Comic Sans MS"/>
            </a:endParaRPr>
          </a:p>
          <a:p>
            <a:pPr marL="240668" marR="133987" indent="-228603">
              <a:lnSpc>
                <a:spcPct val="115900"/>
              </a:lnSpc>
              <a:spcBef>
                <a:spcPts val="5"/>
              </a:spcBef>
              <a:buFont typeface="Symbol"/>
              <a:buChar char=""/>
              <a:tabLst>
                <a:tab pos="240668" algn="l"/>
                <a:tab pos="241303" algn="l"/>
              </a:tabLst>
            </a:pPr>
            <a:r>
              <a:rPr lang="en-US" sz="3600" b="1" dirty="0">
                <a:latin typeface="Comic Sans MS"/>
                <a:cs typeface="Comic Sans MS"/>
              </a:rPr>
              <a:t>Give </a:t>
            </a:r>
            <a:r>
              <a:rPr lang="en-US" sz="3600" b="1" spc="-5" dirty="0">
                <a:latin typeface="Comic Sans MS"/>
                <a:cs typeface="Comic Sans MS"/>
              </a:rPr>
              <a:t>tetanus toxoid, </a:t>
            </a:r>
            <a:r>
              <a:rPr lang="en-US" sz="3600" b="1" dirty="0">
                <a:latin typeface="Comic Sans MS"/>
                <a:cs typeface="Comic Sans MS"/>
              </a:rPr>
              <a:t>iron </a:t>
            </a:r>
            <a:r>
              <a:rPr lang="en-US" sz="3600" b="1" spc="-5" dirty="0">
                <a:latin typeface="Comic Sans MS"/>
                <a:cs typeface="Comic Sans MS"/>
              </a:rPr>
              <a:t>and  folate</a:t>
            </a:r>
            <a:endParaRPr lang="en-US" sz="3600" dirty="0">
              <a:latin typeface="Comic Sans MS"/>
              <a:cs typeface="Comic Sans MS"/>
            </a:endParaRPr>
          </a:p>
          <a:p>
            <a:pPr marL="240668" indent="-228603">
              <a:spcBef>
                <a:spcPts val="220"/>
              </a:spcBef>
              <a:buFont typeface="Symbol"/>
              <a:buChar char=""/>
              <a:tabLst>
                <a:tab pos="240668" algn="l"/>
                <a:tab pos="241303" algn="l"/>
              </a:tabLst>
            </a:pPr>
            <a:r>
              <a:rPr lang="en-US" sz="3600" b="1" spc="-5" dirty="0">
                <a:latin typeface="Comic Sans MS"/>
                <a:cs typeface="Comic Sans MS"/>
              </a:rPr>
              <a:t>Give SP if more than 16</a:t>
            </a:r>
            <a:r>
              <a:rPr lang="en-US" sz="3600" b="1" spc="10" dirty="0">
                <a:latin typeface="Comic Sans MS"/>
                <a:cs typeface="Comic Sans MS"/>
              </a:rPr>
              <a:t> </a:t>
            </a:r>
            <a:r>
              <a:rPr lang="en-US" sz="3600" b="1" spc="-5" dirty="0">
                <a:latin typeface="Comic Sans MS"/>
                <a:cs typeface="Comic Sans MS"/>
              </a:rPr>
              <a:t>weeks</a:t>
            </a:r>
            <a:endParaRPr lang="en-US" sz="3600" dirty="0">
              <a:latin typeface="Comic Sans MS"/>
              <a:cs typeface="Comic Sans MS"/>
            </a:endParaRPr>
          </a:p>
          <a:p>
            <a:pPr marL="240668" indent="-228603">
              <a:spcBef>
                <a:spcPts val="209"/>
              </a:spcBef>
              <a:buFont typeface="Symbol"/>
              <a:buChar char=""/>
              <a:tabLst>
                <a:tab pos="240668" algn="l"/>
                <a:tab pos="241303" algn="l"/>
              </a:tabLst>
            </a:pPr>
            <a:r>
              <a:rPr lang="en-US" sz="3600" b="1" spc="-5" dirty="0">
                <a:latin typeface="Comic Sans MS"/>
                <a:cs typeface="Comic Sans MS"/>
              </a:rPr>
              <a:t>Tell her about danger</a:t>
            </a:r>
            <a:r>
              <a:rPr lang="en-US" sz="3600" b="1" dirty="0">
                <a:latin typeface="Comic Sans MS"/>
                <a:cs typeface="Comic Sans MS"/>
              </a:rPr>
              <a:t> </a:t>
            </a:r>
            <a:r>
              <a:rPr lang="en-US" sz="3600" b="1" spc="-5" dirty="0">
                <a:latin typeface="Comic Sans MS"/>
                <a:cs typeface="Comic Sans MS"/>
              </a:rPr>
              <a:t>signs</a:t>
            </a:r>
            <a:endParaRPr lang="en-US" sz="3600" dirty="0">
              <a:latin typeface="Comic Sans MS"/>
              <a:cs typeface="Comic Sans MS"/>
            </a:endParaRPr>
          </a:p>
          <a:p>
            <a:pPr marL="240668" indent="-228603">
              <a:spcBef>
                <a:spcPts val="215"/>
              </a:spcBef>
              <a:buFont typeface="Symbol"/>
              <a:buChar char=""/>
              <a:tabLst>
                <a:tab pos="240668" algn="l"/>
                <a:tab pos="241303" algn="l"/>
              </a:tabLst>
            </a:pPr>
            <a:r>
              <a:rPr lang="en-US" sz="3600" b="1" spc="-5" dirty="0">
                <a:latin typeface="Comic Sans MS"/>
                <a:cs typeface="Comic Sans MS"/>
              </a:rPr>
              <a:t>Counsel for HIV</a:t>
            </a:r>
            <a:endParaRPr lang="en-US" sz="3600" dirty="0">
              <a:latin typeface="Comic Sans MS"/>
              <a:cs typeface="Comic Sans MS"/>
            </a:endParaRPr>
          </a:p>
          <a:p>
            <a:pPr marL="240668" indent="-228603">
              <a:spcBef>
                <a:spcPts val="204"/>
              </a:spcBef>
              <a:buFont typeface="Symbol"/>
              <a:buChar char=""/>
              <a:tabLst>
                <a:tab pos="240668" algn="l"/>
                <a:tab pos="241303" algn="l"/>
              </a:tabLst>
            </a:pPr>
            <a:r>
              <a:rPr lang="en-US" sz="3600" b="1" spc="-10" dirty="0">
                <a:latin typeface="Comic Sans MS"/>
                <a:cs typeface="Comic Sans MS"/>
              </a:rPr>
              <a:t>Screen </a:t>
            </a:r>
            <a:r>
              <a:rPr lang="en-US" sz="3600" b="1" spc="-5" dirty="0">
                <a:latin typeface="Comic Sans MS"/>
                <a:cs typeface="Comic Sans MS"/>
              </a:rPr>
              <a:t>for</a:t>
            </a:r>
            <a:r>
              <a:rPr lang="en-US" sz="3600" b="1" dirty="0">
                <a:latin typeface="Comic Sans MS"/>
                <a:cs typeface="Comic Sans MS"/>
              </a:rPr>
              <a:t> </a:t>
            </a:r>
            <a:r>
              <a:rPr lang="en-US" sz="3600" b="1" spc="-5" dirty="0">
                <a:latin typeface="Comic Sans MS"/>
                <a:cs typeface="Comic Sans MS"/>
              </a:rPr>
              <a:t>TB</a:t>
            </a:r>
            <a:endParaRPr lang="en-US" sz="3600" dirty="0">
              <a:latin typeface="Comic Sans MS"/>
              <a:cs typeface="Comic Sans MS"/>
            </a:endParaRP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161843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14"/>
          <p:cNvSpPr txBox="1">
            <a:spLocks noGrp="1"/>
          </p:cNvSpPr>
          <p:nvPr>
            <p:ph idx="1"/>
          </p:nvPr>
        </p:nvSpPr>
        <p:spPr>
          <a:xfrm>
            <a:off x="838200" y="1825625"/>
            <a:ext cx="10515600" cy="3904017"/>
          </a:xfrm>
          <a:prstGeom prst="rect">
            <a:avLst/>
          </a:prstGeom>
          <a:solidFill>
            <a:srgbClr val="66FFFF"/>
          </a:solidFill>
        </p:spPr>
        <p:txBody>
          <a:bodyPr vert="horz" wrap="square" lIns="0" tIns="60960" rIns="0" bIns="0" rtlCol="0">
            <a:spAutoFit/>
          </a:bodyPr>
          <a:lstStyle/>
          <a:p>
            <a:pPr marL="90806">
              <a:spcBef>
                <a:spcPts val="480"/>
              </a:spcBef>
            </a:pPr>
            <a:r>
              <a:rPr sz="5400" b="1" spc="-5" dirty="0">
                <a:latin typeface="Comic Sans MS"/>
                <a:cs typeface="Comic Sans MS"/>
              </a:rPr>
              <a:t>2</a:t>
            </a:r>
            <a:r>
              <a:rPr sz="5400" b="1" spc="-7" baseline="38194" dirty="0">
                <a:latin typeface="Comic Sans MS"/>
                <a:cs typeface="Comic Sans MS"/>
              </a:rPr>
              <a:t>ND</a:t>
            </a:r>
            <a:r>
              <a:rPr sz="5400" b="1" spc="247" baseline="38194" dirty="0">
                <a:latin typeface="Comic Sans MS"/>
                <a:cs typeface="Comic Sans MS"/>
              </a:rPr>
              <a:t> </a:t>
            </a:r>
            <a:r>
              <a:rPr sz="5400" b="1" spc="-5" dirty="0">
                <a:latin typeface="Comic Sans MS"/>
                <a:cs typeface="Comic Sans MS"/>
              </a:rPr>
              <a:t>VISIT</a:t>
            </a:r>
            <a:endParaRPr sz="5400" dirty="0">
              <a:latin typeface="Comic Sans MS"/>
              <a:cs typeface="Comic Sans MS"/>
            </a:endParaRPr>
          </a:p>
          <a:p>
            <a:pPr marL="319409" marR="381640" indent="-228603">
              <a:lnSpc>
                <a:spcPct val="116399"/>
              </a:lnSpc>
              <a:spcBef>
                <a:spcPts val="10"/>
              </a:spcBef>
              <a:buFont typeface="Symbol"/>
              <a:buChar char=""/>
              <a:tabLst>
                <a:tab pos="319409" algn="l"/>
                <a:tab pos="320044" algn="l"/>
              </a:tabLst>
            </a:pPr>
            <a:r>
              <a:rPr sz="4800" b="1" spc="-5" dirty="0">
                <a:latin typeface="Comic Sans MS"/>
                <a:cs typeface="Comic Sans MS"/>
              </a:rPr>
              <a:t>Check on individual birth  plan</a:t>
            </a:r>
            <a:endParaRPr sz="4800" dirty="0">
              <a:latin typeface="Comic Sans MS"/>
              <a:cs typeface="Comic Sans MS"/>
            </a:endParaRPr>
          </a:p>
          <a:p>
            <a:pPr marL="319409" indent="-228603">
              <a:spcBef>
                <a:spcPts val="204"/>
              </a:spcBef>
              <a:buFont typeface="Symbol"/>
              <a:buChar char=""/>
              <a:tabLst>
                <a:tab pos="319409" algn="l"/>
                <a:tab pos="320044" algn="l"/>
              </a:tabLst>
            </a:pPr>
            <a:r>
              <a:rPr sz="4800" b="1" spc="-5" dirty="0">
                <a:latin typeface="Comic Sans MS"/>
                <a:cs typeface="Comic Sans MS"/>
              </a:rPr>
              <a:t>Give 1st SP, iron and</a:t>
            </a:r>
            <a:r>
              <a:rPr sz="4800" b="1" spc="-15" dirty="0">
                <a:latin typeface="Comic Sans MS"/>
                <a:cs typeface="Comic Sans MS"/>
              </a:rPr>
              <a:t> </a:t>
            </a:r>
            <a:r>
              <a:rPr sz="4800" b="1" spc="-5" dirty="0">
                <a:latin typeface="Comic Sans MS"/>
                <a:cs typeface="Comic Sans MS"/>
              </a:rPr>
              <a:t>folate</a:t>
            </a:r>
            <a:endParaRPr sz="4800" dirty="0">
              <a:latin typeface="Comic Sans MS"/>
              <a:cs typeface="Comic Sans MS"/>
            </a:endParaRPr>
          </a:p>
          <a:p>
            <a:pPr marL="319409" marR="482606" indent="-228603">
              <a:lnSpc>
                <a:spcPct val="115900"/>
              </a:lnSpc>
              <a:spcBef>
                <a:spcPts val="10"/>
              </a:spcBef>
              <a:buFont typeface="Symbol"/>
              <a:buChar char=""/>
              <a:tabLst>
                <a:tab pos="319409" algn="l"/>
                <a:tab pos="320044" algn="l"/>
              </a:tabLst>
            </a:pPr>
            <a:r>
              <a:rPr sz="4800" b="1" spc="-10" dirty="0">
                <a:latin typeface="Comic Sans MS"/>
                <a:cs typeface="Comic Sans MS"/>
              </a:rPr>
              <a:t>Listen </a:t>
            </a:r>
            <a:r>
              <a:rPr sz="4800" b="1" spc="-5" dirty="0">
                <a:latin typeface="Comic Sans MS"/>
                <a:cs typeface="Comic Sans MS"/>
              </a:rPr>
              <a:t>for foetal heart  sound</a:t>
            </a:r>
            <a:endParaRPr sz="4800" dirty="0">
              <a:latin typeface="Comic Sans MS"/>
              <a:cs typeface="Comic Sans MS"/>
            </a:endParaRPr>
          </a:p>
          <a:p>
            <a:pPr marL="320044" indent="-229238">
              <a:spcBef>
                <a:spcPts val="204"/>
              </a:spcBef>
              <a:buSzPct val="109090"/>
              <a:buFont typeface="Symbol"/>
              <a:buChar char=""/>
              <a:tabLst>
                <a:tab pos="319409" algn="l"/>
                <a:tab pos="320044" algn="l"/>
              </a:tabLst>
            </a:pPr>
            <a:r>
              <a:rPr sz="4800" b="1" spc="-5" dirty="0">
                <a:latin typeface="Comic Sans MS"/>
                <a:cs typeface="Comic Sans MS"/>
              </a:rPr>
              <a:t>Counsel and</a:t>
            </a:r>
            <a:r>
              <a:rPr sz="4800" b="1" spc="-10" dirty="0">
                <a:latin typeface="Comic Sans MS"/>
                <a:cs typeface="Comic Sans MS"/>
              </a:rPr>
              <a:t> </a:t>
            </a:r>
            <a:r>
              <a:rPr sz="4800" b="1" spc="-5" dirty="0">
                <a:latin typeface="Comic Sans MS"/>
                <a:cs typeface="Comic Sans MS"/>
              </a:rPr>
              <a:t>Educate</a:t>
            </a:r>
            <a:endParaRPr sz="48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49952930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19584" y="283428"/>
            <a:ext cx="11362899" cy="6212906"/>
          </a:xfrm>
        </p:spPr>
        <p:txBody>
          <a:bodyPr>
            <a:normAutofit/>
          </a:bodyPr>
          <a:lstStyle/>
          <a:p>
            <a:pPr marL="90806">
              <a:lnSpc>
                <a:spcPct val="100000"/>
              </a:lnSpc>
              <a:spcBef>
                <a:spcPts val="470"/>
              </a:spcBef>
            </a:pPr>
            <a:r>
              <a:rPr lang="en-US" sz="4000" b="1" dirty="0">
                <a:latin typeface="Comic Sans MS"/>
                <a:cs typeface="Comic Sans MS"/>
              </a:rPr>
              <a:t>3</a:t>
            </a:r>
            <a:r>
              <a:rPr lang="en-US" sz="3600" b="1" baseline="39682" dirty="0" smtClean="0">
                <a:latin typeface="Comic Sans MS"/>
                <a:cs typeface="Comic Sans MS"/>
              </a:rPr>
              <a:t>RD</a:t>
            </a:r>
            <a:r>
              <a:rPr lang="en-US" sz="3600" b="1" spc="247" baseline="39682" dirty="0" smtClean="0">
                <a:latin typeface="Comic Sans MS"/>
                <a:cs typeface="Comic Sans MS"/>
              </a:rPr>
              <a:t> </a:t>
            </a:r>
            <a:r>
              <a:rPr lang="en-US" sz="4000" b="1" spc="-5" dirty="0">
                <a:latin typeface="Comic Sans MS"/>
                <a:cs typeface="Comic Sans MS"/>
              </a:rPr>
              <a:t>VISIT</a:t>
            </a:r>
            <a:endParaRPr lang="en-US" sz="4000" dirty="0">
              <a:latin typeface="Comic Sans MS"/>
              <a:cs typeface="Comic Sans MS"/>
            </a:endParaRPr>
          </a:p>
          <a:p>
            <a:pPr marL="319409" marR="381640" indent="-228603">
              <a:lnSpc>
                <a:spcPct val="100000"/>
              </a:lnSpc>
              <a:spcBef>
                <a:spcPts val="5"/>
              </a:spcBef>
              <a:buFont typeface="Symbol"/>
              <a:buChar char=""/>
              <a:tabLst>
                <a:tab pos="319409" algn="l"/>
                <a:tab pos="320044" algn="l"/>
              </a:tabLst>
            </a:pPr>
            <a:r>
              <a:rPr lang="en-US" sz="4000" b="1" spc="-5" dirty="0">
                <a:latin typeface="Comic Sans MS"/>
                <a:cs typeface="Comic Sans MS"/>
              </a:rPr>
              <a:t>Check on individual birth  plan</a:t>
            </a:r>
            <a:endParaRPr lang="en-US" sz="4000" dirty="0">
              <a:latin typeface="Comic Sans MS"/>
              <a:cs typeface="Comic Sans MS"/>
            </a:endParaRPr>
          </a:p>
          <a:p>
            <a:pPr marL="319409" indent="-229238">
              <a:lnSpc>
                <a:spcPct val="100000"/>
              </a:lnSpc>
              <a:spcBef>
                <a:spcPts val="219"/>
              </a:spcBef>
              <a:buFont typeface="Symbol"/>
              <a:buChar char=""/>
              <a:tabLst>
                <a:tab pos="319409" algn="l"/>
                <a:tab pos="320044" algn="l"/>
              </a:tabLst>
            </a:pPr>
            <a:r>
              <a:rPr lang="en-US" sz="4000" b="1" spc="-5" dirty="0">
                <a:latin typeface="Comic Sans MS"/>
                <a:cs typeface="Comic Sans MS"/>
              </a:rPr>
              <a:t>Give 2</a:t>
            </a:r>
            <a:r>
              <a:rPr lang="en-US" sz="3600" b="1" spc="-7" baseline="39682" dirty="0" smtClean="0">
                <a:latin typeface="Comic Sans MS"/>
                <a:cs typeface="Comic Sans MS"/>
              </a:rPr>
              <a:t>nd </a:t>
            </a:r>
            <a:r>
              <a:rPr lang="en-US" sz="4000" b="1" spc="-5" dirty="0">
                <a:latin typeface="Comic Sans MS"/>
                <a:cs typeface="Comic Sans MS"/>
              </a:rPr>
              <a:t>SP, iron and</a:t>
            </a:r>
            <a:r>
              <a:rPr lang="en-US" sz="4000" b="1" spc="45" dirty="0">
                <a:latin typeface="Comic Sans MS"/>
                <a:cs typeface="Comic Sans MS"/>
              </a:rPr>
              <a:t> </a:t>
            </a:r>
            <a:r>
              <a:rPr lang="en-US" sz="4000" b="1" spc="-5" dirty="0">
                <a:latin typeface="Comic Sans MS"/>
                <a:cs typeface="Comic Sans MS"/>
              </a:rPr>
              <a:t>folate</a:t>
            </a:r>
            <a:endParaRPr lang="en-US" sz="4000" dirty="0">
              <a:latin typeface="Comic Sans MS"/>
              <a:cs typeface="Comic Sans MS"/>
            </a:endParaRPr>
          </a:p>
          <a:p>
            <a:pPr marL="319409" marR="363225" indent="-228603">
              <a:lnSpc>
                <a:spcPct val="100000"/>
              </a:lnSpc>
              <a:spcBef>
                <a:spcPts val="75"/>
              </a:spcBef>
              <a:buFont typeface="Symbol"/>
              <a:buChar char=""/>
              <a:tabLst>
                <a:tab pos="319409" algn="l"/>
                <a:tab pos="320044" algn="l"/>
              </a:tabLst>
            </a:pPr>
            <a:r>
              <a:rPr lang="en-US" sz="4000" b="1" dirty="0">
                <a:latin typeface="Comic Sans MS"/>
                <a:cs typeface="Comic Sans MS"/>
              </a:rPr>
              <a:t>Give </a:t>
            </a:r>
            <a:r>
              <a:rPr lang="en-US" sz="4000" b="1" spc="-5" dirty="0">
                <a:latin typeface="Comic Sans MS"/>
                <a:cs typeface="Comic Sans MS"/>
              </a:rPr>
              <a:t>tetanus toxoid (if 4  weeks from </a:t>
            </a:r>
            <a:r>
              <a:rPr lang="en-US" sz="4000" b="1" dirty="0">
                <a:latin typeface="Comic Sans MS"/>
                <a:cs typeface="Comic Sans MS"/>
              </a:rPr>
              <a:t>1</a:t>
            </a:r>
            <a:r>
              <a:rPr lang="en-US" sz="3600" b="1" baseline="39682" dirty="0" smtClean="0">
                <a:latin typeface="Comic Sans MS"/>
                <a:cs typeface="Comic Sans MS"/>
              </a:rPr>
              <a:t>st</a:t>
            </a:r>
            <a:r>
              <a:rPr lang="en-US" sz="3600" b="1" spc="217" baseline="39682" dirty="0" smtClean="0">
                <a:latin typeface="Comic Sans MS"/>
                <a:cs typeface="Comic Sans MS"/>
              </a:rPr>
              <a:t> </a:t>
            </a:r>
            <a:r>
              <a:rPr lang="en-US" sz="4000" b="1" spc="-5" dirty="0">
                <a:latin typeface="Comic Sans MS"/>
                <a:cs typeface="Comic Sans MS"/>
              </a:rPr>
              <a:t>dose)</a:t>
            </a:r>
            <a:endParaRPr lang="en-US" sz="4000" dirty="0">
              <a:latin typeface="Comic Sans MS"/>
              <a:cs typeface="Comic Sans MS"/>
            </a:endParaRPr>
          </a:p>
          <a:p>
            <a:pPr marL="319409" indent="-229238">
              <a:lnSpc>
                <a:spcPct val="100000"/>
              </a:lnSpc>
              <a:spcBef>
                <a:spcPts val="120"/>
              </a:spcBef>
              <a:buFont typeface="Symbol"/>
              <a:buChar char=""/>
              <a:tabLst>
                <a:tab pos="319409" algn="l"/>
                <a:tab pos="320044" algn="l"/>
              </a:tabLst>
            </a:pPr>
            <a:r>
              <a:rPr lang="en-US" sz="4000" b="1" spc="-5" dirty="0">
                <a:latin typeface="Comic Sans MS"/>
                <a:cs typeface="Comic Sans MS"/>
              </a:rPr>
              <a:t>Listen to </a:t>
            </a:r>
            <a:r>
              <a:rPr lang="en-US" sz="4000" b="1" spc="-5" dirty="0" err="1">
                <a:latin typeface="Comic Sans MS"/>
                <a:cs typeface="Comic Sans MS"/>
              </a:rPr>
              <a:t>foetal</a:t>
            </a:r>
            <a:r>
              <a:rPr lang="en-US" sz="4000" b="1" spc="-5" dirty="0">
                <a:latin typeface="Comic Sans MS"/>
                <a:cs typeface="Comic Sans MS"/>
              </a:rPr>
              <a:t> heart</a:t>
            </a:r>
            <a:r>
              <a:rPr lang="en-US" sz="4000" b="1" spc="5" dirty="0">
                <a:latin typeface="Comic Sans MS"/>
                <a:cs typeface="Comic Sans MS"/>
              </a:rPr>
              <a:t> </a:t>
            </a:r>
            <a:r>
              <a:rPr lang="en-US" sz="4000" b="1" spc="-5" dirty="0">
                <a:latin typeface="Comic Sans MS"/>
                <a:cs typeface="Comic Sans MS"/>
              </a:rPr>
              <a:t>sound</a:t>
            </a:r>
            <a:endParaRPr lang="en-US" sz="4000" dirty="0">
              <a:latin typeface="Comic Sans MS"/>
              <a:cs typeface="Comic Sans MS"/>
            </a:endParaRPr>
          </a:p>
          <a:p>
            <a:pPr marL="320044" indent="-229238">
              <a:lnSpc>
                <a:spcPct val="100000"/>
              </a:lnSpc>
              <a:spcBef>
                <a:spcPts val="210"/>
              </a:spcBef>
              <a:buSzPct val="109090"/>
              <a:buFont typeface="Symbol"/>
              <a:buChar char=""/>
              <a:tabLst>
                <a:tab pos="319409" algn="l"/>
                <a:tab pos="320044" algn="l"/>
              </a:tabLst>
            </a:pPr>
            <a:r>
              <a:rPr lang="en-US" sz="4000" b="1" spc="-5" dirty="0">
                <a:latin typeface="Comic Sans MS"/>
                <a:cs typeface="Comic Sans MS"/>
              </a:rPr>
              <a:t>Counsel and</a:t>
            </a:r>
            <a:r>
              <a:rPr lang="en-US" sz="4000" b="1" spc="-10" dirty="0">
                <a:latin typeface="Comic Sans MS"/>
                <a:cs typeface="Comic Sans MS"/>
              </a:rPr>
              <a:t> </a:t>
            </a:r>
            <a:r>
              <a:rPr lang="en-US" sz="4000" b="1" spc="-5" dirty="0">
                <a:latin typeface="Comic Sans MS"/>
                <a:cs typeface="Comic Sans MS"/>
              </a:rPr>
              <a:t>Educate</a:t>
            </a:r>
            <a:endParaRPr lang="en-US" sz="4000" dirty="0">
              <a:latin typeface="Comic Sans MS"/>
              <a:cs typeface="Comic Sans MS"/>
            </a:endParaRPr>
          </a:p>
          <a:p>
            <a:pPr>
              <a:lnSpc>
                <a:spcPct val="100000"/>
              </a:lnSpc>
            </a:pPr>
            <a:endParaRPr lang="en-US" sz="4000" dirty="0" smtClean="0"/>
          </a:p>
          <a:p>
            <a:pPr>
              <a:lnSpc>
                <a:spcPct val="100000"/>
              </a:lnSpc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72527578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4993" y="269779"/>
            <a:ext cx="11567615" cy="6308441"/>
          </a:xfrm>
        </p:spPr>
        <p:txBody>
          <a:bodyPr>
            <a:normAutofit/>
          </a:bodyPr>
          <a:lstStyle/>
          <a:p>
            <a:pPr marL="90806">
              <a:spcBef>
                <a:spcPts val="470"/>
              </a:spcBef>
            </a:pPr>
            <a:r>
              <a:rPr lang="en-US" sz="4000" b="1" spc="-5" dirty="0">
                <a:latin typeface="Comic Sans MS"/>
                <a:cs typeface="Comic Sans MS"/>
              </a:rPr>
              <a:t>4</a:t>
            </a:r>
            <a:r>
              <a:rPr lang="en-US" sz="3600" b="1" spc="-7" baseline="39682" dirty="0" smtClean="0">
                <a:latin typeface="Comic Sans MS"/>
                <a:cs typeface="Comic Sans MS"/>
              </a:rPr>
              <a:t>TH</a:t>
            </a:r>
            <a:r>
              <a:rPr lang="en-US" sz="3600" b="1" spc="247" baseline="39682" dirty="0" smtClean="0">
                <a:latin typeface="Comic Sans MS"/>
                <a:cs typeface="Comic Sans MS"/>
              </a:rPr>
              <a:t> </a:t>
            </a:r>
            <a:r>
              <a:rPr lang="en-US" sz="4000" b="1" spc="-5" dirty="0">
                <a:latin typeface="Comic Sans MS"/>
                <a:cs typeface="Comic Sans MS"/>
              </a:rPr>
              <a:t>VISIT</a:t>
            </a:r>
            <a:endParaRPr lang="en-US" sz="4000" dirty="0">
              <a:latin typeface="Comic Sans MS"/>
              <a:cs typeface="Comic Sans MS"/>
            </a:endParaRPr>
          </a:p>
          <a:p>
            <a:pPr marL="320044" marR="294009" indent="-228603">
              <a:lnSpc>
                <a:spcPct val="115900"/>
              </a:lnSpc>
              <a:spcBef>
                <a:spcPts val="5"/>
              </a:spcBef>
              <a:buFont typeface="Symbol"/>
              <a:buChar char=""/>
              <a:tabLst>
                <a:tab pos="319409" algn="l"/>
                <a:tab pos="320679" algn="l"/>
              </a:tabLst>
            </a:pPr>
            <a:r>
              <a:rPr lang="en-US" sz="4000" b="1" spc="-5" dirty="0">
                <a:latin typeface="Comic Sans MS"/>
                <a:cs typeface="Comic Sans MS"/>
              </a:rPr>
              <a:t>Update on individual birth  plan Look for</a:t>
            </a:r>
            <a:r>
              <a:rPr lang="en-US" sz="4000" b="1" spc="-20" dirty="0">
                <a:latin typeface="Comic Sans MS"/>
                <a:cs typeface="Comic Sans MS"/>
              </a:rPr>
              <a:t> </a:t>
            </a:r>
            <a:r>
              <a:rPr lang="en-US" sz="4000" b="1" spc="-5" dirty="0" err="1">
                <a:latin typeface="Comic Sans MS"/>
                <a:cs typeface="Comic Sans MS"/>
              </a:rPr>
              <a:t>anaemia</a:t>
            </a:r>
            <a:endParaRPr lang="en-US" sz="4000" dirty="0">
              <a:latin typeface="Comic Sans MS"/>
              <a:cs typeface="Comic Sans MS"/>
            </a:endParaRPr>
          </a:p>
          <a:p>
            <a:pPr marL="320044" indent="-229238">
              <a:spcBef>
                <a:spcPts val="219"/>
              </a:spcBef>
              <a:buFont typeface="Symbol"/>
              <a:buChar char=""/>
              <a:tabLst>
                <a:tab pos="319409" algn="l"/>
                <a:tab pos="320679" algn="l"/>
              </a:tabLst>
            </a:pPr>
            <a:r>
              <a:rPr lang="en-US" sz="4000" b="1" spc="-5" dirty="0">
                <a:latin typeface="Comic Sans MS"/>
                <a:cs typeface="Comic Sans MS"/>
              </a:rPr>
              <a:t>Check </a:t>
            </a:r>
            <a:r>
              <a:rPr lang="en-US" sz="4000" b="1" spc="-10" dirty="0" err="1">
                <a:latin typeface="Comic Sans MS"/>
                <a:cs typeface="Comic Sans MS"/>
              </a:rPr>
              <a:t>foetal</a:t>
            </a:r>
            <a:r>
              <a:rPr lang="en-US" sz="4000" b="1" spc="-10" dirty="0">
                <a:latin typeface="Comic Sans MS"/>
                <a:cs typeface="Comic Sans MS"/>
              </a:rPr>
              <a:t> </a:t>
            </a:r>
            <a:r>
              <a:rPr lang="en-US" sz="4000" b="1" spc="-5" dirty="0">
                <a:latin typeface="Comic Sans MS"/>
                <a:cs typeface="Comic Sans MS"/>
              </a:rPr>
              <a:t>presentation</a:t>
            </a:r>
            <a:endParaRPr lang="en-US" sz="4000" dirty="0">
              <a:latin typeface="Comic Sans MS"/>
              <a:cs typeface="Comic Sans MS"/>
            </a:endParaRPr>
          </a:p>
          <a:p>
            <a:pPr marL="320044" indent="-229238">
              <a:spcBef>
                <a:spcPts val="204"/>
              </a:spcBef>
              <a:buFont typeface="Symbol"/>
              <a:buChar char=""/>
              <a:tabLst>
                <a:tab pos="319409" algn="l"/>
                <a:tab pos="320679" algn="l"/>
              </a:tabLst>
            </a:pPr>
            <a:r>
              <a:rPr lang="en-US" sz="4000" b="1" spc="-5" dirty="0">
                <a:latin typeface="Comic Sans MS"/>
                <a:cs typeface="Comic Sans MS"/>
              </a:rPr>
              <a:t>Do vaginal exam</a:t>
            </a:r>
            <a:endParaRPr lang="en-US" sz="4000" dirty="0">
              <a:latin typeface="Comic Sans MS"/>
              <a:cs typeface="Comic Sans MS"/>
            </a:endParaRPr>
          </a:p>
          <a:p>
            <a:pPr marL="320044" indent="-229238">
              <a:spcBef>
                <a:spcPts val="219"/>
              </a:spcBef>
              <a:buFont typeface="Symbol"/>
              <a:buChar char=""/>
              <a:tabLst>
                <a:tab pos="319409" algn="l"/>
                <a:tab pos="320679" algn="l"/>
              </a:tabLst>
            </a:pPr>
            <a:r>
              <a:rPr lang="en-US" sz="4000" b="1" dirty="0">
                <a:latin typeface="Comic Sans MS"/>
                <a:cs typeface="Comic Sans MS"/>
              </a:rPr>
              <a:t>Give </a:t>
            </a:r>
            <a:r>
              <a:rPr lang="en-US" sz="4000" b="1" spc="-5" dirty="0">
                <a:latin typeface="Comic Sans MS"/>
                <a:cs typeface="Comic Sans MS"/>
              </a:rPr>
              <a:t>iron </a:t>
            </a:r>
            <a:r>
              <a:rPr lang="en-US" sz="4000" b="1" dirty="0">
                <a:latin typeface="Comic Sans MS"/>
                <a:cs typeface="Comic Sans MS"/>
              </a:rPr>
              <a:t>and</a:t>
            </a:r>
            <a:r>
              <a:rPr lang="en-US" sz="4000" b="1" spc="-25" dirty="0">
                <a:latin typeface="Comic Sans MS"/>
                <a:cs typeface="Comic Sans MS"/>
              </a:rPr>
              <a:t> </a:t>
            </a:r>
            <a:r>
              <a:rPr lang="en-US" sz="4000" b="1" spc="-5" dirty="0">
                <a:latin typeface="Comic Sans MS"/>
                <a:cs typeface="Comic Sans MS"/>
              </a:rPr>
              <a:t>folate</a:t>
            </a:r>
            <a:endParaRPr lang="en-US" sz="4000" dirty="0">
              <a:latin typeface="Comic Sans MS"/>
              <a:cs typeface="Comic Sans MS"/>
            </a:endParaRPr>
          </a:p>
          <a:p>
            <a:pPr marL="320044" indent="-229238">
              <a:spcBef>
                <a:spcPts val="210"/>
              </a:spcBef>
              <a:buSzPct val="109090"/>
              <a:buFont typeface="Symbol"/>
              <a:buChar char=""/>
              <a:tabLst>
                <a:tab pos="319409" algn="l"/>
                <a:tab pos="320044" algn="l"/>
              </a:tabLst>
            </a:pPr>
            <a:r>
              <a:rPr lang="en-US" sz="4000" b="1" spc="-5" dirty="0">
                <a:latin typeface="Comic Sans MS"/>
                <a:cs typeface="Comic Sans MS"/>
              </a:rPr>
              <a:t>Counsel and</a:t>
            </a:r>
            <a:r>
              <a:rPr lang="en-US" sz="4000" b="1" spc="-10" dirty="0">
                <a:latin typeface="Comic Sans MS"/>
                <a:cs typeface="Comic Sans MS"/>
              </a:rPr>
              <a:t> </a:t>
            </a:r>
            <a:r>
              <a:rPr lang="en-US" sz="4000" b="1" spc="-5" dirty="0">
                <a:latin typeface="Comic Sans MS"/>
                <a:cs typeface="Comic Sans MS"/>
              </a:rPr>
              <a:t>Educate</a:t>
            </a:r>
            <a:endParaRPr lang="en-US" sz="4000" dirty="0">
              <a:latin typeface="Comic Sans MS"/>
              <a:cs typeface="Comic Sans MS"/>
            </a:endParaRP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79418361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31412"/>
          </a:xfrm>
        </p:spPr>
        <p:txBody>
          <a:bodyPr/>
          <a:lstStyle/>
          <a:p>
            <a:r>
              <a:rPr lang="en-US" b="1" spc="-5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Direct causes of</a:t>
            </a:r>
            <a:r>
              <a:rPr lang="en-US" b="1" spc="-114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spc="-5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maternal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375" y="1296538"/>
            <a:ext cx="11477767" cy="5268035"/>
          </a:xfrm>
        </p:spPr>
        <p:txBody>
          <a:bodyPr>
            <a:normAutofit/>
          </a:bodyPr>
          <a:lstStyle/>
          <a:p>
            <a:pPr marL="12700">
              <a:lnSpc>
                <a:spcPct val="100000"/>
              </a:lnSpc>
              <a:spcBef>
                <a:spcPts val="1135"/>
              </a:spcBef>
            </a:pPr>
            <a:r>
              <a:rPr lang="en-US" sz="4400" b="1" spc="-5" dirty="0" smtClean="0">
                <a:latin typeface="Comic Sans MS"/>
                <a:cs typeface="Comic Sans MS"/>
              </a:rPr>
              <a:t>mortality</a:t>
            </a:r>
            <a:r>
              <a:rPr lang="en-US" sz="4400" b="1" spc="-40" dirty="0" smtClean="0">
                <a:latin typeface="Comic Sans MS"/>
                <a:cs typeface="Comic Sans MS"/>
              </a:rPr>
              <a:t> </a:t>
            </a:r>
            <a:r>
              <a:rPr lang="en-US" sz="4400" b="1" spc="-10" dirty="0" smtClean="0">
                <a:latin typeface="Comic Sans MS"/>
                <a:cs typeface="Comic Sans MS"/>
              </a:rPr>
              <a:t>are:</a:t>
            </a:r>
            <a:endParaRPr lang="en-US" sz="4400" dirty="0" smtClean="0">
              <a:latin typeface="Comic Sans MS"/>
              <a:cs typeface="Comic Sans MS"/>
            </a:endParaRPr>
          </a:p>
          <a:p>
            <a:pPr marL="510546" indent="-374020">
              <a:lnSpc>
                <a:spcPct val="100000"/>
              </a:lnSpc>
              <a:spcBef>
                <a:spcPts val="1190"/>
              </a:spcBef>
              <a:buClr>
                <a:srgbClr val="CC0000"/>
              </a:buClr>
              <a:buSzPct val="124285"/>
              <a:buFont typeface="Bookman Old Style"/>
              <a:buChar char=""/>
              <a:tabLst>
                <a:tab pos="511181" algn="l"/>
              </a:tabLst>
            </a:pPr>
            <a:r>
              <a:rPr lang="en-US" sz="4000" spc="-5" dirty="0">
                <a:latin typeface="Comic Sans MS"/>
                <a:cs typeface="Comic Sans MS"/>
              </a:rPr>
              <a:t>Hemorrhage: </a:t>
            </a:r>
            <a:r>
              <a:rPr lang="en-US" sz="4000" spc="-10" dirty="0">
                <a:latin typeface="Comic Sans MS"/>
                <a:cs typeface="Comic Sans MS"/>
              </a:rPr>
              <a:t>APH and</a:t>
            </a:r>
            <a:r>
              <a:rPr lang="en-US" sz="4000" spc="40" dirty="0">
                <a:latin typeface="Comic Sans MS"/>
                <a:cs typeface="Comic Sans MS"/>
              </a:rPr>
              <a:t> </a:t>
            </a:r>
            <a:r>
              <a:rPr lang="en-US" sz="4000" spc="-10" dirty="0">
                <a:latin typeface="Comic Sans MS"/>
                <a:cs typeface="Comic Sans MS"/>
              </a:rPr>
              <a:t>PPH</a:t>
            </a:r>
            <a:endParaRPr lang="en-US" sz="4000" dirty="0">
              <a:latin typeface="Comic Sans MS"/>
              <a:cs typeface="Comic Sans MS"/>
            </a:endParaRPr>
          </a:p>
          <a:p>
            <a:pPr marL="510546" indent="-374020">
              <a:lnSpc>
                <a:spcPct val="100000"/>
              </a:lnSpc>
              <a:buClr>
                <a:srgbClr val="CC0000"/>
              </a:buClr>
              <a:buSzPct val="124285"/>
              <a:buFont typeface="Bookman Old Style"/>
              <a:buChar char=""/>
              <a:tabLst>
                <a:tab pos="511181" algn="l"/>
              </a:tabLst>
            </a:pPr>
            <a:r>
              <a:rPr lang="en-US" sz="4000" spc="-10" dirty="0">
                <a:latin typeface="Comic Sans MS"/>
                <a:cs typeface="Comic Sans MS"/>
              </a:rPr>
              <a:t>Sepsis</a:t>
            </a:r>
            <a:endParaRPr lang="en-US" sz="4000" dirty="0">
              <a:latin typeface="Comic Sans MS"/>
              <a:cs typeface="Comic Sans MS"/>
            </a:endParaRPr>
          </a:p>
          <a:p>
            <a:pPr marL="510546" indent="-374020">
              <a:lnSpc>
                <a:spcPct val="100000"/>
              </a:lnSpc>
              <a:buClr>
                <a:srgbClr val="CC0000"/>
              </a:buClr>
              <a:buSzPct val="124285"/>
              <a:buFont typeface="Bookman Old Style"/>
              <a:buChar char=""/>
              <a:tabLst>
                <a:tab pos="511181" algn="l"/>
              </a:tabLst>
            </a:pPr>
            <a:r>
              <a:rPr lang="en-US" sz="4000" spc="-10" dirty="0">
                <a:latin typeface="Comic Sans MS"/>
                <a:cs typeface="Comic Sans MS"/>
              </a:rPr>
              <a:t>Pre-eclampsia and</a:t>
            </a:r>
            <a:r>
              <a:rPr lang="en-US" sz="4000" spc="60" dirty="0">
                <a:latin typeface="Comic Sans MS"/>
                <a:cs typeface="Comic Sans MS"/>
              </a:rPr>
              <a:t> </a:t>
            </a:r>
            <a:r>
              <a:rPr lang="en-US" sz="4000" spc="-70" dirty="0">
                <a:latin typeface="Comic Sans MS"/>
                <a:cs typeface="Comic Sans MS"/>
              </a:rPr>
              <a:t>eclampsia</a:t>
            </a:r>
            <a:endParaRPr lang="en-US" sz="4000" dirty="0">
              <a:latin typeface="Comic Sans MS"/>
              <a:cs typeface="Comic Sans MS"/>
            </a:endParaRPr>
          </a:p>
          <a:p>
            <a:pPr marL="510546" indent="-374020">
              <a:lnSpc>
                <a:spcPct val="100000"/>
              </a:lnSpc>
              <a:buClr>
                <a:srgbClr val="CC0000"/>
              </a:buClr>
              <a:buSzPct val="124285"/>
              <a:buFont typeface="Bookman Old Style"/>
              <a:buChar char=""/>
              <a:tabLst>
                <a:tab pos="511181" algn="l"/>
              </a:tabLst>
            </a:pPr>
            <a:r>
              <a:rPr lang="en-US" sz="4000" spc="-10" dirty="0">
                <a:latin typeface="Comic Sans MS"/>
                <a:cs typeface="Comic Sans MS"/>
              </a:rPr>
              <a:t>Ruptured</a:t>
            </a:r>
            <a:r>
              <a:rPr lang="en-US" sz="4000" spc="10" dirty="0">
                <a:latin typeface="Comic Sans MS"/>
                <a:cs typeface="Comic Sans MS"/>
              </a:rPr>
              <a:t> </a:t>
            </a:r>
            <a:r>
              <a:rPr lang="en-US" sz="4000" spc="-10" dirty="0">
                <a:latin typeface="Comic Sans MS"/>
                <a:cs typeface="Comic Sans MS"/>
              </a:rPr>
              <a:t>uterus</a:t>
            </a:r>
            <a:endParaRPr lang="en-US" sz="4000" dirty="0">
              <a:latin typeface="Comic Sans MS"/>
              <a:cs typeface="Comic Sans MS"/>
            </a:endParaRPr>
          </a:p>
          <a:p>
            <a:pPr marL="510546" marR="701049" indent="-373385">
              <a:lnSpc>
                <a:spcPct val="100000"/>
              </a:lnSpc>
              <a:spcBef>
                <a:spcPts val="900"/>
              </a:spcBef>
              <a:buClr>
                <a:srgbClr val="CC0000"/>
              </a:buClr>
              <a:buSzPct val="124285"/>
              <a:buFont typeface="Bookman Old Style"/>
              <a:buChar char=""/>
              <a:tabLst>
                <a:tab pos="511181" algn="l"/>
              </a:tabLst>
            </a:pPr>
            <a:r>
              <a:rPr lang="en-US" sz="4000" spc="-5" dirty="0">
                <a:latin typeface="Comic Sans MS"/>
                <a:cs typeface="Comic Sans MS"/>
              </a:rPr>
              <a:t>Complications of </a:t>
            </a:r>
            <a:r>
              <a:rPr lang="en-US" sz="4000" spc="-100" dirty="0">
                <a:latin typeface="Comic Sans MS"/>
                <a:cs typeface="Comic Sans MS"/>
              </a:rPr>
              <a:t>induced  </a:t>
            </a:r>
            <a:r>
              <a:rPr lang="en-US" sz="4000" spc="-5" dirty="0">
                <a:latin typeface="Comic Sans MS"/>
                <a:cs typeface="Comic Sans MS"/>
              </a:rPr>
              <a:t>abortion</a:t>
            </a:r>
            <a:endParaRPr lang="en-US" sz="4000" dirty="0">
              <a:latin typeface="Comic Sans MS"/>
              <a:cs typeface="Comic Sans MS"/>
            </a:endParaRPr>
          </a:p>
          <a:p>
            <a:pPr>
              <a:lnSpc>
                <a:spcPct val="100000"/>
              </a:lnSpc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239687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829" y="365125"/>
            <a:ext cx="11914495" cy="1325563"/>
          </a:xfrm>
        </p:spPr>
        <p:txBody>
          <a:bodyPr>
            <a:normAutofit/>
          </a:bodyPr>
          <a:lstStyle/>
          <a:p>
            <a:r>
              <a:rPr lang="en-US" sz="4000" b="1" spc="-5" dirty="0">
                <a:latin typeface="Comic Sans MS" panose="030F0702030302020204" pitchFamily="66" charset="0"/>
              </a:rPr>
              <a:t>Four</a:t>
            </a:r>
            <a:r>
              <a:rPr lang="en-US" sz="4000" b="1" spc="-70" dirty="0">
                <a:latin typeface="Comic Sans MS" panose="030F0702030302020204" pitchFamily="66" charset="0"/>
              </a:rPr>
              <a:t> </a:t>
            </a:r>
            <a:r>
              <a:rPr lang="en-US" sz="4000" b="1" spc="-5" dirty="0">
                <a:latin typeface="Comic Sans MS" panose="030F0702030302020204" pitchFamily="66" charset="0"/>
              </a:rPr>
              <a:t>comprehensive</a:t>
            </a:r>
            <a:r>
              <a:rPr lang="en-US" sz="4000" b="1" spc="-5" dirty="0" smtClean="0">
                <a:latin typeface="Comic Sans MS" panose="030F0702030302020204" pitchFamily="66" charset="0"/>
              </a:rPr>
              <a:t>, </a:t>
            </a:r>
            <a:r>
              <a:rPr lang="en-US" sz="4000" b="1" spc="-5" dirty="0" err="1">
                <a:latin typeface="Comic Sans MS" panose="030F0702030302020204" pitchFamily="66" charset="0"/>
                <a:cs typeface="Comic Sans MS"/>
              </a:rPr>
              <a:t>personalised</a:t>
            </a:r>
            <a:r>
              <a:rPr lang="en-US" sz="4000" b="1" spc="-5" dirty="0">
                <a:latin typeface="Comic Sans MS" panose="030F0702030302020204" pitchFamily="66" charset="0"/>
                <a:cs typeface="Comic Sans MS"/>
              </a:rPr>
              <a:t> antenatal</a:t>
            </a:r>
            <a:r>
              <a:rPr lang="en-US" sz="4000" b="1" spc="25" dirty="0">
                <a:latin typeface="Comic Sans MS" panose="030F0702030302020204" pitchFamily="66" charset="0"/>
                <a:cs typeface="Comic Sans MS"/>
              </a:rPr>
              <a:t> </a:t>
            </a:r>
            <a:r>
              <a:rPr lang="en-US" sz="4000" b="1" spc="-10" dirty="0">
                <a:latin typeface="Comic Sans MS" panose="030F0702030302020204" pitchFamily="66" charset="0"/>
                <a:cs typeface="Comic Sans MS"/>
              </a:rPr>
              <a:t>visits</a:t>
            </a:r>
            <a:r>
              <a:rPr lang="en-US" sz="4000" b="1" spc="-10" dirty="0" smtClean="0">
                <a:latin typeface="Comic Sans MS" panose="030F0702030302020204" pitchFamily="66" charset="0"/>
                <a:cs typeface="Comic Sans MS"/>
              </a:rPr>
              <a:t>:</a:t>
            </a:r>
            <a:endParaRPr lang="en-US" sz="4000" b="1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1319" y="1690688"/>
            <a:ext cx="10862481" cy="4486275"/>
          </a:xfrm>
        </p:spPr>
        <p:txBody>
          <a:bodyPr>
            <a:normAutofit/>
          </a:bodyPr>
          <a:lstStyle/>
          <a:p>
            <a:r>
              <a:rPr lang="en-US" sz="5400" spc="-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1st visit: &lt;16 weeks  </a:t>
            </a:r>
            <a:endParaRPr lang="en-US" sz="5400" spc="-5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  <a:p>
            <a:r>
              <a:rPr lang="en-US" sz="5400" spc="-5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2nd </a:t>
            </a:r>
            <a:r>
              <a:rPr lang="en-US" sz="5400" spc="-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visit: 16-28 weeks </a:t>
            </a:r>
            <a:endParaRPr lang="en-US" sz="5400" spc="-5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  <a:p>
            <a:r>
              <a:rPr lang="en-US" sz="5400" spc="-5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3rd </a:t>
            </a:r>
            <a:r>
              <a:rPr lang="en-US" sz="5400" spc="-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visit: 28-32</a:t>
            </a:r>
            <a:r>
              <a:rPr lang="en-US" sz="5400" spc="-9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en-US" sz="5400" spc="-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weeks </a:t>
            </a:r>
            <a:endParaRPr lang="en-US" sz="5400" spc="-5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  <a:p>
            <a:r>
              <a:rPr lang="en-US" sz="5400" spc="-5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4th </a:t>
            </a:r>
            <a:r>
              <a:rPr lang="en-US" sz="5400" spc="-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visit:32-40</a:t>
            </a:r>
            <a:r>
              <a:rPr lang="en-US" sz="5400" spc="-8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en-US" sz="5400" spc="-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weeks</a:t>
            </a:r>
            <a:endParaRPr 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  <a:p>
            <a:endParaRPr 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60948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3174"/>
          </a:xfrm>
        </p:spPr>
        <p:txBody>
          <a:bodyPr/>
          <a:lstStyle/>
          <a:p>
            <a:r>
              <a:rPr lang="en-US" b="1" spc="-1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Indirect </a:t>
            </a:r>
            <a:r>
              <a:rPr lang="en-US" b="1" spc="-5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causes of maternal</a:t>
            </a:r>
            <a:r>
              <a:rPr lang="en-US" b="1" spc="-85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spc="-1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deaths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3484" y="1129589"/>
            <a:ext cx="11144534" cy="5339450"/>
          </a:xfrm>
        </p:spPr>
        <p:txBody>
          <a:bodyPr>
            <a:normAutofit/>
          </a:bodyPr>
          <a:lstStyle/>
          <a:p>
            <a:pPr marL="386085" indent="-373385">
              <a:lnSpc>
                <a:spcPct val="100000"/>
              </a:lnSpc>
              <a:buClr>
                <a:srgbClr val="CC0000"/>
              </a:buClr>
              <a:buSzPct val="124358"/>
              <a:buFont typeface="Bookman Old Style"/>
              <a:buChar char=""/>
              <a:tabLst>
                <a:tab pos="386085" algn="l"/>
              </a:tabLst>
            </a:pPr>
            <a:r>
              <a:rPr lang="en-US" sz="6000" spc="-5" dirty="0">
                <a:latin typeface="Comic Sans MS"/>
                <a:cs typeface="Comic Sans MS"/>
              </a:rPr>
              <a:t>Malaria</a:t>
            </a:r>
            <a:endParaRPr lang="en-US" sz="6000" dirty="0">
              <a:latin typeface="Comic Sans MS"/>
              <a:cs typeface="Comic Sans MS"/>
            </a:endParaRPr>
          </a:p>
          <a:p>
            <a:pPr marL="386085" indent="-373385">
              <a:lnSpc>
                <a:spcPct val="100000"/>
              </a:lnSpc>
              <a:buClr>
                <a:srgbClr val="CC0000"/>
              </a:buClr>
              <a:buSzPct val="124358"/>
              <a:buFont typeface="Bookman Old Style"/>
              <a:buChar char=""/>
              <a:tabLst>
                <a:tab pos="386085" algn="l"/>
              </a:tabLst>
            </a:pPr>
            <a:r>
              <a:rPr lang="en-US" sz="6000" spc="-5" dirty="0" err="1">
                <a:latin typeface="Comic Sans MS"/>
                <a:cs typeface="Comic Sans MS"/>
              </a:rPr>
              <a:t>Anaemia</a:t>
            </a:r>
            <a:endParaRPr lang="en-US" sz="6000" dirty="0">
              <a:latin typeface="Comic Sans MS"/>
              <a:cs typeface="Comic Sans MS"/>
            </a:endParaRPr>
          </a:p>
          <a:p>
            <a:pPr marL="532772" indent="-520706">
              <a:lnSpc>
                <a:spcPct val="100000"/>
              </a:lnSpc>
              <a:buClr>
                <a:srgbClr val="CC0000"/>
              </a:buClr>
              <a:buSzPct val="124358"/>
              <a:buFont typeface="Bookman Old Style"/>
              <a:buChar char=""/>
              <a:tabLst>
                <a:tab pos="533407" algn="l"/>
              </a:tabLst>
            </a:pPr>
            <a:r>
              <a:rPr lang="en-US" sz="6000" spc="-10" dirty="0">
                <a:latin typeface="Comic Sans MS"/>
                <a:cs typeface="Comic Sans MS"/>
              </a:rPr>
              <a:t>HIV/AIDS</a:t>
            </a:r>
            <a:endParaRPr lang="en-US" sz="6000" dirty="0">
              <a:latin typeface="Comic Sans MS"/>
              <a:cs typeface="Comic Sans MS"/>
            </a:endParaRPr>
          </a:p>
          <a:p>
            <a:pPr marL="386085" indent="-373385">
              <a:lnSpc>
                <a:spcPct val="100000"/>
              </a:lnSpc>
              <a:buClr>
                <a:srgbClr val="CC0000"/>
              </a:buClr>
              <a:buSzPct val="124358"/>
              <a:buFont typeface="Bookman Old Style"/>
              <a:buChar char=""/>
              <a:tabLst>
                <a:tab pos="386085" algn="l"/>
              </a:tabLst>
            </a:pPr>
            <a:r>
              <a:rPr lang="en-US" sz="6000" spc="-5" dirty="0">
                <a:latin typeface="Comic Sans MS"/>
                <a:cs typeface="Comic Sans MS"/>
              </a:rPr>
              <a:t>TB</a:t>
            </a:r>
            <a:endParaRPr lang="en-US" sz="6000" dirty="0">
              <a:latin typeface="Comic Sans MS"/>
              <a:cs typeface="Comic Sans MS"/>
            </a:endParaRPr>
          </a:p>
          <a:p>
            <a:pPr>
              <a:lnSpc>
                <a:spcPct val="100000"/>
              </a:lnSpc>
            </a:pP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839738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3773" y="365125"/>
            <a:ext cx="11900848" cy="1325563"/>
          </a:xfrm>
        </p:spPr>
        <p:txBody>
          <a:bodyPr>
            <a:noAutofit/>
          </a:bodyPr>
          <a:lstStyle/>
          <a:p>
            <a:r>
              <a:rPr lang="en-US" sz="3600" b="1" spc="-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Actions that improve women’s and</a:t>
            </a:r>
            <a:r>
              <a:rPr lang="en-US" sz="3600" b="1" spc="7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en-US" sz="3600" b="1" spc="-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newborns  </a:t>
            </a:r>
            <a:r>
              <a:rPr lang="en-US" sz="3600" b="1" spc="-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cs typeface="Comic Sans MS"/>
              </a:rPr>
              <a:t>chances of survival during pregnancy and  </a:t>
            </a:r>
            <a:r>
              <a:rPr lang="en-US" sz="3600" b="1" spc="-1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cs typeface="Comic Sans MS"/>
              </a:rPr>
              <a:t>childbirth</a:t>
            </a:r>
            <a:r>
              <a:rPr lang="en-US" sz="3600" b="1" spc="-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cs typeface="Comic Sans MS"/>
              </a:rPr>
              <a:t> </a:t>
            </a:r>
            <a:r>
              <a:rPr lang="en-US" sz="3600" dirty="0">
                <a:latin typeface="Comic Sans MS"/>
                <a:cs typeface="Comic Sans MS"/>
              </a:rPr>
              <a:t/>
            </a:r>
            <a:br>
              <a:rPr lang="en-US" sz="3600" dirty="0">
                <a:latin typeface="Comic Sans MS"/>
                <a:cs typeface="Comic Sans MS"/>
              </a:rPr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0251" y="1487606"/>
            <a:ext cx="11423176" cy="5104263"/>
          </a:xfrm>
        </p:spPr>
        <p:txBody>
          <a:bodyPr>
            <a:noAutofit/>
          </a:bodyPr>
          <a:lstStyle/>
          <a:p>
            <a:pPr marL="386085" marR="141607" indent="-373385">
              <a:lnSpc>
                <a:spcPct val="100000"/>
              </a:lnSpc>
              <a:spcBef>
                <a:spcPts val="1565"/>
              </a:spcBef>
              <a:buClr>
                <a:srgbClr val="CC0000"/>
              </a:buClr>
              <a:buSzPct val="124137"/>
              <a:buFont typeface="Bookman Old Style"/>
              <a:buChar char=""/>
              <a:tabLst>
                <a:tab pos="386085" algn="l"/>
              </a:tabLst>
            </a:pPr>
            <a:r>
              <a:rPr lang="en-US" sz="3200" spc="-5" dirty="0" smtClean="0">
                <a:latin typeface="Comic Sans MS"/>
                <a:cs typeface="Comic Sans MS"/>
              </a:rPr>
              <a:t>Skilled </a:t>
            </a:r>
            <a:r>
              <a:rPr lang="en-US" sz="3200" spc="-5" dirty="0">
                <a:latin typeface="Comic Sans MS"/>
                <a:cs typeface="Comic Sans MS"/>
              </a:rPr>
              <a:t>attendance at birth </a:t>
            </a:r>
            <a:r>
              <a:rPr lang="en-US" sz="3200" i="1" spc="-70" dirty="0">
                <a:latin typeface="Comic Sans MS"/>
                <a:cs typeface="Comic Sans MS"/>
              </a:rPr>
              <a:t>(a skilled </a:t>
            </a:r>
            <a:r>
              <a:rPr lang="en-US" sz="3200" i="1" spc="-75" dirty="0">
                <a:latin typeface="Comic Sans MS"/>
                <a:cs typeface="Comic Sans MS"/>
              </a:rPr>
              <a:t>birth </a:t>
            </a:r>
            <a:r>
              <a:rPr lang="en-US" sz="3200" i="1" spc="-80" dirty="0">
                <a:latin typeface="Comic Sans MS"/>
                <a:cs typeface="Comic Sans MS"/>
              </a:rPr>
              <a:t>attendant  </a:t>
            </a:r>
            <a:r>
              <a:rPr lang="en-US" sz="3200" i="1" spc="-65" dirty="0">
                <a:latin typeface="Comic Sans MS"/>
                <a:cs typeface="Comic Sans MS"/>
              </a:rPr>
              <a:t>is </a:t>
            </a:r>
            <a:r>
              <a:rPr lang="en-US" sz="3200" i="1" spc="-80" dirty="0">
                <a:latin typeface="Comic Sans MS"/>
                <a:cs typeface="Comic Sans MS"/>
              </a:rPr>
              <a:t>a trained doctor, </a:t>
            </a:r>
            <a:r>
              <a:rPr lang="en-US" sz="3200" i="1" spc="-65" dirty="0">
                <a:latin typeface="Comic Sans MS"/>
                <a:cs typeface="Comic Sans MS"/>
              </a:rPr>
              <a:t>clinical </a:t>
            </a:r>
            <a:r>
              <a:rPr lang="en-US" sz="3200" i="1" spc="-70" dirty="0">
                <a:latin typeface="Comic Sans MS"/>
                <a:cs typeface="Comic Sans MS"/>
              </a:rPr>
              <a:t>officer, </a:t>
            </a:r>
            <a:r>
              <a:rPr lang="en-US" sz="3200" i="1" spc="-85" dirty="0">
                <a:latin typeface="Comic Sans MS"/>
                <a:cs typeface="Comic Sans MS"/>
              </a:rPr>
              <a:t>nurse </a:t>
            </a:r>
            <a:r>
              <a:rPr lang="en-US" sz="3200" i="1" spc="-80" dirty="0">
                <a:latin typeface="Comic Sans MS"/>
                <a:cs typeface="Comic Sans MS"/>
              </a:rPr>
              <a:t>or</a:t>
            </a:r>
            <a:r>
              <a:rPr lang="en-US" sz="3200" i="1" spc="135" dirty="0">
                <a:latin typeface="Comic Sans MS"/>
                <a:cs typeface="Comic Sans MS"/>
              </a:rPr>
              <a:t> </a:t>
            </a:r>
            <a:r>
              <a:rPr lang="en-US" sz="3200" i="1" spc="-80" dirty="0">
                <a:latin typeface="Comic Sans MS"/>
                <a:cs typeface="Comic Sans MS"/>
              </a:rPr>
              <a:t>midwife.)</a:t>
            </a:r>
            <a:endParaRPr lang="en-US" sz="3200" dirty="0">
              <a:latin typeface="Comic Sans MS"/>
              <a:cs typeface="Comic Sans MS"/>
            </a:endParaRPr>
          </a:p>
          <a:p>
            <a:pPr marL="386085" indent="-373385">
              <a:lnSpc>
                <a:spcPct val="100000"/>
              </a:lnSpc>
              <a:buClr>
                <a:srgbClr val="CC0000"/>
              </a:buClr>
              <a:buSzPct val="124137"/>
              <a:buFont typeface="Bookman Old Style"/>
              <a:buChar char=""/>
              <a:tabLst>
                <a:tab pos="386085" algn="l"/>
              </a:tabLst>
            </a:pPr>
            <a:r>
              <a:rPr lang="en-US" sz="3200" spc="-5" dirty="0">
                <a:latin typeface="Comic Sans MS"/>
                <a:cs typeface="Comic Sans MS"/>
              </a:rPr>
              <a:t>A trained TBA is NOT a skilled birth</a:t>
            </a:r>
            <a:r>
              <a:rPr lang="en-US" sz="3200" dirty="0">
                <a:latin typeface="Comic Sans MS"/>
                <a:cs typeface="Comic Sans MS"/>
              </a:rPr>
              <a:t> </a:t>
            </a:r>
            <a:r>
              <a:rPr lang="en-US" sz="3200" spc="-5" dirty="0">
                <a:latin typeface="Comic Sans MS"/>
                <a:cs typeface="Comic Sans MS"/>
              </a:rPr>
              <a:t>attendant</a:t>
            </a:r>
            <a:endParaRPr lang="en-US" sz="3200" dirty="0">
              <a:latin typeface="Comic Sans MS"/>
              <a:cs typeface="Comic Sans MS"/>
            </a:endParaRPr>
          </a:p>
          <a:p>
            <a:pPr marL="386085" marR="5080" indent="-373385">
              <a:lnSpc>
                <a:spcPct val="100000"/>
              </a:lnSpc>
              <a:spcBef>
                <a:spcPts val="740"/>
              </a:spcBef>
              <a:buClr>
                <a:srgbClr val="CC0000"/>
              </a:buClr>
              <a:buSzPct val="124137"/>
              <a:buFont typeface="Bookman Old Style"/>
              <a:buChar char=""/>
              <a:tabLst>
                <a:tab pos="386085" algn="l"/>
              </a:tabLst>
            </a:pPr>
            <a:r>
              <a:rPr lang="en-US" sz="3200" spc="-5" dirty="0">
                <a:latin typeface="Comic Sans MS"/>
                <a:cs typeface="Comic Sans MS"/>
              </a:rPr>
              <a:t>Prepared </a:t>
            </a:r>
            <a:r>
              <a:rPr lang="en-US" sz="3200" spc="-10" dirty="0">
                <a:latin typeface="Comic Sans MS"/>
                <a:cs typeface="Comic Sans MS"/>
              </a:rPr>
              <a:t>clients- </a:t>
            </a:r>
            <a:r>
              <a:rPr lang="en-US" sz="3200" spc="-5" dirty="0">
                <a:latin typeface="Comic Sans MS"/>
                <a:cs typeface="Comic Sans MS"/>
              </a:rPr>
              <a:t>who </a:t>
            </a:r>
            <a:r>
              <a:rPr lang="en-US" sz="3200" spc="-10" dirty="0">
                <a:latin typeface="Comic Sans MS"/>
                <a:cs typeface="Comic Sans MS"/>
              </a:rPr>
              <a:t>understand danger signs and </a:t>
            </a:r>
            <a:r>
              <a:rPr lang="en-US" sz="3200" spc="-160" dirty="0">
                <a:latin typeface="Comic Sans MS"/>
                <a:cs typeface="Comic Sans MS"/>
              </a:rPr>
              <a:t>are  </a:t>
            </a:r>
            <a:r>
              <a:rPr lang="en-US" sz="3200" spc="-5" dirty="0">
                <a:latin typeface="Comic Sans MS"/>
                <a:cs typeface="Comic Sans MS"/>
              </a:rPr>
              <a:t>ready for</a:t>
            </a:r>
            <a:r>
              <a:rPr lang="en-US" sz="3200" spc="-25" dirty="0">
                <a:latin typeface="Comic Sans MS"/>
                <a:cs typeface="Comic Sans MS"/>
              </a:rPr>
              <a:t> </a:t>
            </a:r>
            <a:r>
              <a:rPr lang="en-US" sz="3200" spc="-5" dirty="0">
                <a:latin typeface="Comic Sans MS"/>
                <a:cs typeface="Comic Sans MS"/>
              </a:rPr>
              <a:t>complications.</a:t>
            </a:r>
            <a:endParaRPr lang="en-US" sz="3200" dirty="0">
              <a:latin typeface="Comic Sans MS"/>
              <a:cs typeface="Comic Sans MS"/>
            </a:endParaRPr>
          </a:p>
          <a:p>
            <a:pPr marL="386085" marR="691523" indent="-373385">
              <a:lnSpc>
                <a:spcPct val="100000"/>
              </a:lnSpc>
              <a:spcBef>
                <a:spcPts val="700"/>
              </a:spcBef>
              <a:buClr>
                <a:srgbClr val="CC0000"/>
              </a:buClr>
              <a:buSzPct val="124137"/>
              <a:buFont typeface="Bookman Old Style"/>
              <a:buChar char=""/>
              <a:tabLst>
                <a:tab pos="386085" algn="l"/>
              </a:tabLst>
            </a:pPr>
            <a:r>
              <a:rPr lang="en-US" sz="3200" spc="-5" dirty="0">
                <a:latin typeface="Comic Sans MS"/>
                <a:cs typeface="Comic Sans MS"/>
              </a:rPr>
              <a:t>Functional referral systems, which include  communication, </a:t>
            </a:r>
            <a:r>
              <a:rPr lang="en-US" sz="3200" spc="-10" dirty="0">
                <a:latin typeface="Comic Sans MS"/>
                <a:cs typeface="Comic Sans MS"/>
              </a:rPr>
              <a:t>transportation </a:t>
            </a:r>
            <a:r>
              <a:rPr lang="en-US" sz="3200" spc="-5" dirty="0">
                <a:latin typeface="Comic Sans MS"/>
                <a:cs typeface="Comic Sans MS"/>
              </a:rPr>
              <a:t>and </a:t>
            </a:r>
            <a:r>
              <a:rPr lang="en-US" sz="3200" spc="-10" dirty="0">
                <a:latin typeface="Comic Sans MS"/>
                <a:cs typeface="Comic Sans MS"/>
              </a:rPr>
              <a:t>financial</a:t>
            </a:r>
            <a:r>
              <a:rPr lang="en-US" sz="3200" spc="55" dirty="0">
                <a:latin typeface="Comic Sans MS"/>
                <a:cs typeface="Comic Sans MS"/>
              </a:rPr>
              <a:t> </a:t>
            </a:r>
            <a:r>
              <a:rPr lang="en-US" sz="3200" spc="-10" dirty="0">
                <a:latin typeface="Comic Sans MS"/>
                <a:cs typeface="Comic Sans MS"/>
              </a:rPr>
              <a:t>issues.</a:t>
            </a:r>
            <a:endParaRPr lang="en-US" sz="3200" dirty="0">
              <a:latin typeface="Comic Sans MS"/>
              <a:cs typeface="Comic Sans MS"/>
            </a:endParaRPr>
          </a:p>
          <a:p>
            <a:pPr marL="386085" indent="-373385">
              <a:lnSpc>
                <a:spcPct val="100000"/>
              </a:lnSpc>
              <a:buClr>
                <a:srgbClr val="CC0000"/>
              </a:buClr>
              <a:buSzPct val="124137"/>
              <a:buFont typeface="Bookman Old Style"/>
              <a:buChar char=""/>
              <a:tabLst>
                <a:tab pos="386085" algn="l"/>
              </a:tabLst>
            </a:pPr>
            <a:r>
              <a:rPr lang="en-US" sz="3200" spc="-10" dirty="0">
                <a:latin typeface="Comic Sans MS"/>
                <a:cs typeface="Comic Sans MS"/>
              </a:rPr>
              <a:t>Support supervision and logistics</a:t>
            </a:r>
            <a:r>
              <a:rPr lang="en-US" sz="3200" spc="30" dirty="0">
                <a:latin typeface="Comic Sans MS"/>
                <a:cs typeface="Comic Sans MS"/>
              </a:rPr>
              <a:t> </a:t>
            </a:r>
            <a:r>
              <a:rPr lang="en-US" sz="3200" spc="-10" dirty="0">
                <a:latin typeface="Comic Sans MS"/>
                <a:cs typeface="Comic Sans MS"/>
              </a:rPr>
              <a:t>management</a:t>
            </a:r>
            <a:endParaRPr lang="en-US" sz="3200" dirty="0">
              <a:latin typeface="Comic Sans MS"/>
              <a:cs typeface="Comic Sans MS"/>
            </a:endParaRPr>
          </a:p>
          <a:p>
            <a:pPr>
              <a:lnSpc>
                <a:spcPct val="100000"/>
              </a:lnSpc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00181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74056"/>
            <a:ext cx="10515600" cy="781287"/>
          </a:xfrm>
        </p:spPr>
        <p:txBody>
          <a:bodyPr>
            <a:normAutofit fontScale="90000"/>
          </a:bodyPr>
          <a:lstStyle/>
          <a:p>
            <a:r>
              <a:rPr lang="en-US" b="1" spc="-5" dirty="0">
                <a:latin typeface="Comic Sans MS" panose="030F0702030302020204" pitchFamily="66" charset="0"/>
              </a:rPr>
              <a:t>Objectives of Focused Antenatal</a:t>
            </a:r>
            <a:r>
              <a:rPr lang="en-US" b="1" spc="50" dirty="0">
                <a:latin typeface="Comic Sans MS" panose="030F0702030302020204" pitchFamily="66" charset="0"/>
              </a:rPr>
              <a:t> </a:t>
            </a:r>
            <a:r>
              <a:rPr lang="en-US" b="1" dirty="0">
                <a:latin typeface="Comic Sans MS" panose="030F0702030302020204" pitchFamily="66" charset="0"/>
              </a:rPr>
              <a:t>Care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4994" y="832512"/>
            <a:ext cx="11594910" cy="5595583"/>
          </a:xfrm>
        </p:spPr>
        <p:txBody>
          <a:bodyPr>
            <a:normAutofit/>
          </a:bodyPr>
          <a:lstStyle/>
          <a:p>
            <a:pPr marL="386085" indent="-373385">
              <a:lnSpc>
                <a:spcPts val="4410"/>
              </a:lnSpc>
              <a:spcBef>
                <a:spcPts val="100"/>
              </a:spcBef>
              <a:buClr>
                <a:srgbClr val="CC0000"/>
              </a:buClr>
              <a:buSzPct val="125000"/>
              <a:buFont typeface="Bookman Old Style"/>
              <a:buChar char=""/>
              <a:tabLst>
                <a:tab pos="386085" algn="l"/>
              </a:tabLst>
            </a:pPr>
            <a:r>
              <a:rPr lang="en-US" sz="4000" spc="-5" dirty="0">
                <a:latin typeface="Comic Sans MS"/>
                <a:cs typeface="Comic Sans MS"/>
              </a:rPr>
              <a:t>Early detection and treatment </a:t>
            </a:r>
            <a:r>
              <a:rPr lang="en-US" sz="4000" dirty="0">
                <a:latin typeface="Comic Sans MS"/>
                <a:cs typeface="Comic Sans MS"/>
              </a:rPr>
              <a:t>of</a:t>
            </a:r>
            <a:r>
              <a:rPr lang="en-US" sz="4000" spc="-440" dirty="0">
                <a:latin typeface="Comic Sans MS"/>
                <a:cs typeface="Comic Sans MS"/>
              </a:rPr>
              <a:t> </a:t>
            </a:r>
            <a:r>
              <a:rPr lang="en-US" sz="4000" spc="-5" dirty="0">
                <a:latin typeface="Comic Sans MS"/>
                <a:cs typeface="Comic Sans MS"/>
              </a:rPr>
              <a:t>problems</a:t>
            </a:r>
            <a:endParaRPr lang="en-US" sz="4000" dirty="0">
              <a:latin typeface="Comic Sans MS"/>
              <a:cs typeface="Comic Sans MS"/>
            </a:endParaRPr>
          </a:p>
          <a:p>
            <a:pPr marL="385450" marR="180977" indent="-373385">
              <a:lnSpc>
                <a:spcPts val="3600"/>
              </a:lnSpc>
              <a:spcBef>
                <a:spcPts val="780"/>
              </a:spcBef>
              <a:buClr>
                <a:srgbClr val="CC0000"/>
              </a:buClr>
              <a:buSzPct val="125000"/>
              <a:buFont typeface="Bookman Old Style"/>
              <a:buChar char=""/>
              <a:tabLst>
                <a:tab pos="550552" algn="l"/>
                <a:tab pos="551187" algn="l"/>
              </a:tabLst>
            </a:pPr>
            <a:r>
              <a:rPr lang="en-US" sz="4000" dirty="0" smtClean="0"/>
              <a:t>	</a:t>
            </a:r>
            <a:r>
              <a:rPr lang="en-US" sz="4000" spc="-5" dirty="0">
                <a:latin typeface="Comic Sans MS"/>
                <a:cs typeface="Comic Sans MS"/>
              </a:rPr>
              <a:t>Prevention of complications using safe,</a:t>
            </a:r>
            <a:r>
              <a:rPr lang="en-US" sz="4000" spc="-390" dirty="0">
                <a:latin typeface="Comic Sans MS"/>
                <a:cs typeface="Comic Sans MS"/>
              </a:rPr>
              <a:t> </a:t>
            </a:r>
            <a:r>
              <a:rPr lang="en-US" sz="4000" spc="-5" dirty="0">
                <a:latin typeface="Comic Sans MS"/>
                <a:cs typeface="Comic Sans MS"/>
              </a:rPr>
              <a:t>simple  and cost-effective</a:t>
            </a:r>
            <a:r>
              <a:rPr lang="en-US" sz="4000" spc="-10" dirty="0">
                <a:latin typeface="Comic Sans MS"/>
                <a:cs typeface="Comic Sans MS"/>
              </a:rPr>
              <a:t> </a:t>
            </a:r>
            <a:r>
              <a:rPr lang="en-US" sz="4000" spc="-5" dirty="0">
                <a:latin typeface="Comic Sans MS"/>
                <a:cs typeface="Comic Sans MS"/>
              </a:rPr>
              <a:t>interventions</a:t>
            </a:r>
            <a:endParaRPr lang="en-US" sz="4000" dirty="0">
              <a:latin typeface="Comic Sans MS"/>
              <a:cs typeface="Comic Sans MS"/>
            </a:endParaRPr>
          </a:p>
          <a:p>
            <a:pPr marL="386085" indent="-373385">
              <a:lnSpc>
                <a:spcPts val="4260"/>
              </a:lnSpc>
              <a:buClr>
                <a:srgbClr val="CC0000"/>
              </a:buClr>
              <a:buSzPct val="125000"/>
              <a:buFont typeface="Bookman Old Style"/>
              <a:buChar char=""/>
              <a:tabLst>
                <a:tab pos="386085" algn="l"/>
              </a:tabLst>
            </a:pPr>
            <a:r>
              <a:rPr lang="en-US" sz="4000" spc="-5" dirty="0">
                <a:latin typeface="Comic Sans MS"/>
                <a:cs typeface="Comic Sans MS"/>
              </a:rPr>
              <a:t>Birth preparedness and complication</a:t>
            </a:r>
            <a:r>
              <a:rPr lang="en-US" sz="4000" spc="15" dirty="0">
                <a:latin typeface="Comic Sans MS"/>
                <a:cs typeface="Comic Sans MS"/>
              </a:rPr>
              <a:t> </a:t>
            </a:r>
            <a:r>
              <a:rPr lang="en-US" sz="4000" spc="-60" dirty="0">
                <a:latin typeface="Comic Sans MS"/>
                <a:cs typeface="Comic Sans MS"/>
              </a:rPr>
              <a:t>readiness</a:t>
            </a:r>
            <a:endParaRPr lang="en-US" sz="4000" dirty="0">
              <a:latin typeface="Comic Sans MS"/>
              <a:cs typeface="Comic Sans MS"/>
            </a:endParaRPr>
          </a:p>
          <a:p>
            <a:pPr marL="385450" marR="381640" indent="-373385">
              <a:lnSpc>
                <a:spcPts val="3600"/>
              </a:lnSpc>
              <a:spcBef>
                <a:spcPts val="780"/>
              </a:spcBef>
              <a:buClr>
                <a:srgbClr val="CC0000"/>
              </a:buClr>
              <a:buSzPct val="125000"/>
              <a:buFont typeface="Bookman Old Style"/>
              <a:buChar char=""/>
              <a:tabLst>
                <a:tab pos="386085" algn="l"/>
              </a:tabLst>
            </a:pPr>
            <a:r>
              <a:rPr lang="en-US" sz="4000" spc="-5" dirty="0">
                <a:latin typeface="Comic Sans MS"/>
                <a:cs typeface="Comic Sans MS"/>
              </a:rPr>
              <a:t>Health promotion using </a:t>
            </a:r>
            <a:r>
              <a:rPr lang="en-US" sz="4000" dirty="0">
                <a:latin typeface="Comic Sans MS"/>
                <a:cs typeface="Comic Sans MS"/>
              </a:rPr>
              <a:t>health messages </a:t>
            </a:r>
            <a:r>
              <a:rPr lang="en-US" sz="4000" spc="-185" dirty="0">
                <a:latin typeface="Comic Sans MS"/>
                <a:cs typeface="Comic Sans MS"/>
              </a:rPr>
              <a:t>and  </a:t>
            </a:r>
            <a:r>
              <a:rPr lang="en-US" sz="4000" spc="-5" dirty="0">
                <a:latin typeface="Comic Sans MS"/>
                <a:cs typeface="Comic Sans MS"/>
              </a:rPr>
              <a:t>counseling</a:t>
            </a:r>
            <a:endParaRPr lang="en-US" sz="4000" dirty="0">
              <a:latin typeface="Comic Sans MS"/>
              <a:cs typeface="Comic Sans MS"/>
            </a:endParaRPr>
          </a:p>
          <a:p>
            <a:pPr marL="386085" indent="-373385">
              <a:lnSpc>
                <a:spcPts val="4350"/>
              </a:lnSpc>
              <a:buClr>
                <a:srgbClr val="CC0000"/>
              </a:buClr>
              <a:buSzPct val="125000"/>
              <a:buFont typeface="Bookman Old Style"/>
              <a:buChar char=""/>
              <a:tabLst>
                <a:tab pos="386085" algn="l"/>
              </a:tabLst>
            </a:pPr>
            <a:r>
              <a:rPr lang="en-US" sz="4000" spc="-5" dirty="0">
                <a:latin typeface="Comic Sans MS"/>
                <a:cs typeface="Comic Sans MS"/>
              </a:rPr>
              <a:t>Provision of care by </a:t>
            </a:r>
            <a:r>
              <a:rPr lang="en-US" sz="4000" dirty="0">
                <a:latin typeface="Comic Sans MS"/>
                <a:cs typeface="Comic Sans MS"/>
              </a:rPr>
              <a:t>a </a:t>
            </a:r>
            <a:r>
              <a:rPr lang="en-US" sz="4000" spc="-5" dirty="0">
                <a:latin typeface="Comic Sans MS"/>
                <a:cs typeface="Comic Sans MS"/>
              </a:rPr>
              <a:t>skilled</a:t>
            </a:r>
            <a:r>
              <a:rPr lang="en-US" sz="4000" spc="5" dirty="0">
                <a:latin typeface="Comic Sans MS"/>
                <a:cs typeface="Comic Sans MS"/>
              </a:rPr>
              <a:t> </a:t>
            </a:r>
            <a:r>
              <a:rPr lang="en-US" sz="4000" spc="-5" dirty="0">
                <a:latin typeface="Comic Sans MS"/>
                <a:cs typeface="Comic Sans MS"/>
              </a:rPr>
              <a:t>attendant</a:t>
            </a:r>
            <a:endParaRPr lang="en-US" sz="4000" dirty="0">
              <a:latin typeface="Comic Sans MS"/>
              <a:cs typeface="Comic Sans MS"/>
            </a:endParaRP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619845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3773" y="365125"/>
            <a:ext cx="11859905" cy="644809"/>
          </a:xfrm>
        </p:spPr>
        <p:txBody>
          <a:bodyPr>
            <a:normAutofit fontScale="90000"/>
          </a:bodyPr>
          <a:lstStyle/>
          <a:p>
            <a:r>
              <a:rPr lang="en-US" spc="-5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one: Early </a:t>
            </a:r>
            <a:r>
              <a:rPr lang="en-US" spc="-1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detection and  treatment </a:t>
            </a:r>
            <a:r>
              <a:rPr lang="en-US" spc="-5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of</a:t>
            </a:r>
            <a:r>
              <a:rPr lang="en-US" spc="-25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en-US" spc="-5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Problems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3772" y="1156885"/>
            <a:ext cx="11723427" cy="5421336"/>
          </a:xfrm>
        </p:spPr>
        <p:txBody>
          <a:bodyPr>
            <a:normAutofit/>
          </a:bodyPr>
          <a:lstStyle/>
          <a:p>
            <a:pPr marL="386085" marR="5080" indent="-373385">
              <a:lnSpc>
                <a:spcPct val="88200"/>
              </a:lnSpc>
              <a:spcBef>
                <a:spcPts val="630"/>
              </a:spcBef>
              <a:buClr>
                <a:srgbClr val="CC0000"/>
              </a:buClr>
              <a:buSzPct val="125000"/>
              <a:buFont typeface="Bookman Old Style"/>
              <a:buChar char=""/>
              <a:tabLst>
                <a:tab pos="386085" algn="l"/>
                <a:tab pos="8060791" algn="l"/>
              </a:tabLst>
            </a:pPr>
            <a:r>
              <a:rPr lang="en-US" sz="3200" spc="-5" dirty="0" smtClean="0">
                <a:latin typeface="Comic Sans MS"/>
                <a:cs typeface="Comic Sans MS"/>
              </a:rPr>
              <a:t>Service providers should</a:t>
            </a:r>
            <a:r>
              <a:rPr lang="en-US" sz="3200" spc="35" dirty="0" smtClean="0">
                <a:latin typeface="Comic Sans MS"/>
                <a:cs typeface="Comic Sans MS"/>
              </a:rPr>
              <a:t> </a:t>
            </a:r>
            <a:r>
              <a:rPr lang="en-US" sz="3200" spc="-5" dirty="0" smtClean="0">
                <a:latin typeface="Comic Sans MS"/>
                <a:cs typeface="Comic Sans MS"/>
              </a:rPr>
              <a:t>identify</a:t>
            </a:r>
            <a:r>
              <a:rPr lang="en-US" sz="3200" spc="10" dirty="0" smtClean="0">
                <a:latin typeface="Comic Sans MS"/>
                <a:cs typeface="Comic Sans MS"/>
              </a:rPr>
              <a:t> </a:t>
            </a:r>
            <a:r>
              <a:rPr lang="en-US" sz="3200" spc="-5" dirty="0" smtClean="0">
                <a:latin typeface="Comic Sans MS"/>
                <a:cs typeface="Comic Sans MS"/>
              </a:rPr>
              <a:t>existing	medical,  surgical or obstetric conditions during pregnancy. </a:t>
            </a:r>
            <a:r>
              <a:rPr lang="en-US" sz="3200" spc="-10" dirty="0" smtClean="0">
                <a:latin typeface="Comic Sans MS"/>
                <a:cs typeface="Comic Sans MS"/>
              </a:rPr>
              <a:t>Such  </a:t>
            </a:r>
            <a:r>
              <a:rPr lang="en-US" sz="3200" dirty="0" smtClean="0">
                <a:latin typeface="Comic Sans MS"/>
                <a:cs typeface="Comic Sans MS"/>
              </a:rPr>
              <a:t>as:</a:t>
            </a:r>
          </a:p>
          <a:p>
            <a:pPr marL="821700" lvl="1" indent="-312424">
              <a:lnSpc>
                <a:spcPts val="3590"/>
              </a:lnSpc>
              <a:buClr>
                <a:srgbClr val="FF3300"/>
              </a:buClr>
              <a:buSzPct val="125000"/>
              <a:buChar char="–"/>
              <a:tabLst>
                <a:tab pos="822335" algn="l"/>
              </a:tabLst>
            </a:pPr>
            <a:r>
              <a:rPr lang="en-US" sz="3200" dirty="0" smtClean="0">
                <a:latin typeface="Comic Sans MS"/>
                <a:cs typeface="Comic Sans MS"/>
              </a:rPr>
              <a:t>Severe </a:t>
            </a:r>
            <a:r>
              <a:rPr lang="en-US" sz="3200" dirty="0" err="1" smtClean="0">
                <a:latin typeface="Comic Sans MS"/>
                <a:cs typeface="Comic Sans MS"/>
              </a:rPr>
              <a:t>anaemia</a:t>
            </a:r>
            <a:r>
              <a:rPr lang="en-US" sz="3200" dirty="0" smtClean="0">
                <a:latin typeface="Comic Sans MS"/>
                <a:cs typeface="Comic Sans MS"/>
              </a:rPr>
              <a:t> (</a:t>
            </a:r>
            <a:r>
              <a:rPr lang="en-US" sz="3200" dirty="0" err="1" smtClean="0">
                <a:latin typeface="Comic Sans MS"/>
                <a:cs typeface="Comic Sans MS"/>
              </a:rPr>
              <a:t>Hb</a:t>
            </a:r>
            <a:r>
              <a:rPr lang="en-US" sz="3200" spc="-10" dirty="0" smtClean="0">
                <a:latin typeface="Comic Sans MS"/>
                <a:cs typeface="Comic Sans MS"/>
              </a:rPr>
              <a:t> </a:t>
            </a:r>
            <a:r>
              <a:rPr lang="en-US" sz="3200" spc="-5" dirty="0" smtClean="0">
                <a:latin typeface="Comic Sans MS"/>
                <a:cs typeface="Comic Sans MS"/>
              </a:rPr>
              <a:t>&lt;7gm/dl)</a:t>
            </a:r>
            <a:endParaRPr lang="en-US" sz="3200" dirty="0" smtClean="0">
              <a:latin typeface="Comic Sans MS"/>
              <a:cs typeface="Comic Sans MS"/>
            </a:endParaRPr>
          </a:p>
          <a:p>
            <a:pPr marL="821700" lvl="1" indent="-312424">
              <a:lnSpc>
                <a:spcPts val="3695"/>
              </a:lnSpc>
              <a:buClr>
                <a:srgbClr val="FF3300"/>
              </a:buClr>
              <a:buSzPct val="125000"/>
              <a:buChar char="–"/>
              <a:tabLst>
                <a:tab pos="822335" algn="l"/>
              </a:tabLst>
            </a:pPr>
            <a:r>
              <a:rPr lang="en-US" sz="3200" dirty="0" smtClean="0">
                <a:latin typeface="Comic Sans MS"/>
                <a:cs typeface="Comic Sans MS"/>
              </a:rPr>
              <a:t>Vaginal</a:t>
            </a:r>
            <a:r>
              <a:rPr lang="en-US" sz="3200" spc="-10" dirty="0" smtClean="0">
                <a:latin typeface="Comic Sans MS"/>
                <a:cs typeface="Comic Sans MS"/>
              </a:rPr>
              <a:t> </a:t>
            </a:r>
            <a:r>
              <a:rPr lang="en-US" sz="3200" spc="-5" dirty="0" smtClean="0">
                <a:latin typeface="Comic Sans MS"/>
                <a:cs typeface="Comic Sans MS"/>
              </a:rPr>
              <a:t>bleeding</a:t>
            </a:r>
            <a:endParaRPr lang="en-US" sz="3200" dirty="0" smtClean="0">
              <a:latin typeface="Comic Sans MS"/>
              <a:cs typeface="Comic Sans MS"/>
            </a:endParaRPr>
          </a:p>
          <a:p>
            <a:pPr marL="821700" lvl="1" indent="-312424">
              <a:lnSpc>
                <a:spcPts val="3695"/>
              </a:lnSpc>
              <a:buClr>
                <a:srgbClr val="FF3300"/>
              </a:buClr>
              <a:buSzPct val="125000"/>
              <a:buChar char="–"/>
              <a:tabLst>
                <a:tab pos="822335" algn="l"/>
              </a:tabLst>
            </a:pPr>
            <a:r>
              <a:rPr lang="en-US" sz="3200" spc="-5" dirty="0" smtClean="0">
                <a:latin typeface="Comic Sans MS"/>
                <a:cs typeface="Comic Sans MS"/>
              </a:rPr>
              <a:t>Pre-eclampsia (increased BP, </a:t>
            </a:r>
            <a:r>
              <a:rPr lang="en-US" sz="3200" dirty="0" smtClean="0">
                <a:latin typeface="Comic Sans MS"/>
                <a:cs typeface="Comic Sans MS"/>
              </a:rPr>
              <a:t>severe</a:t>
            </a:r>
            <a:r>
              <a:rPr lang="en-US" sz="3200" spc="40" dirty="0" smtClean="0">
                <a:latin typeface="Comic Sans MS"/>
                <a:cs typeface="Comic Sans MS"/>
              </a:rPr>
              <a:t> </a:t>
            </a:r>
            <a:r>
              <a:rPr lang="en-US" sz="3200" spc="-5" dirty="0" err="1" smtClean="0">
                <a:latin typeface="Comic Sans MS"/>
                <a:cs typeface="Comic Sans MS"/>
              </a:rPr>
              <a:t>oedema</a:t>
            </a:r>
            <a:r>
              <a:rPr lang="en-US" sz="3200" spc="-5" dirty="0" smtClean="0">
                <a:latin typeface="Comic Sans MS"/>
                <a:cs typeface="Comic Sans MS"/>
              </a:rPr>
              <a:t>)</a:t>
            </a:r>
            <a:endParaRPr lang="en-US" sz="3200" dirty="0" smtClean="0">
              <a:latin typeface="Comic Sans MS"/>
              <a:cs typeface="Comic Sans MS"/>
            </a:endParaRPr>
          </a:p>
          <a:p>
            <a:pPr marL="821700" lvl="1" indent="-312424">
              <a:lnSpc>
                <a:spcPts val="3695"/>
              </a:lnSpc>
              <a:buClr>
                <a:srgbClr val="FF3300"/>
              </a:buClr>
              <a:buSzPct val="125000"/>
              <a:buChar char="–"/>
              <a:tabLst>
                <a:tab pos="822335" algn="l"/>
              </a:tabLst>
            </a:pPr>
            <a:r>
              <a:rPr lang="en-US" sz="3200" spc="-5" dirty="0" smtClean="0">
                <a:latin typeface="Comic Sans MS"/>
                <a:cs typeface="Comic Sans MS"/>
              </a:rPr>
              <a:t>STI’s, HIV/AIDS, TB and</a:t>
            </a:r>
            <a:r>
              <a:rPr lang="en-US" sz="3200" spc="-30" dirty="0" smtClean="0">
                <a:latin typeface="Comic Sans MS"/>
                <a:cs typeface="Comic Sans MS"/>
              </a:rPr>
              <a:t> </a:t>
            </a:r>
            <a:r>
              <a:rPr lang="en-US" sz="3200" spc="-5" dirty="0" smtClean="0">
                <a:latin typeface="Comic Sans MS"/>
                <a:cs typeface="Comic Sans MS"/>
              </a:rPr>
              <a:t>Malaria</a:t>
            </a:r>
            <a:endParaRPr lang="en-US" sz="3200" dirty="0" smtClean="0">
              <a:latin typeface="Comic Sans MS"/>
              <a:cs typeface="Comic Sans MS"/>
            </a:endParaRPr>
          </a:p>
          <a:p>
            <a:pPr marL="821700" lvl="1" indent="-312424">
              <a:lnSpc>
                <a:spcPts val="3695"/>
              </a:lnSpc>
              <a:buClr>
                <a:srgbClr val="FF3300"/>
              </a:buClr>
              <a:buSzPct val="125000"/>
              <a:buChar char="–"/>
              <a:tabLst>
                <a:tab pos="822335" algn="l"/>
              </a:tabLst>
            </a:pPr>
            <a:r>
              <a:rPr lang="en-US" sz="3200" dirty="0" smtClean="0">
                <a:latin typeface="Comic Sans MS"/>
                <a:cs typeface="Comic Sans MS"/>
              </a:rPr>
              <a:t>Chronic </a:t>
            </a:r>
            <a:r>
              <a:rPr lang="en-US" sz="3200" spc="-5" dirty="0" smtClean="0">
                <a:latin typeface="Comic Sans MS"/>
                <a:cs typeface="Comic Sans MS"/>
              </a:rPr>
              <a:t>diseases (diabetes, heart </a:t>
            </a:r>
            <a:r>
              <a:rPr lang="en-US" sz="3200" dirty="0" smtClean="0">
                <a:latin typeface="Comic Sans MS"/>
                <a:cs typeface="Comic Sans MS"/>
              </a:rPr>
              <a:t>or </a:t>
            </a:r>
            <a:r>
              <a:rPr lang="en-US" sz="3200" spc="-5" dirty="0" smtClean="0">
                <a:latin typeface="Comic Sans MS"/>
                <a:cs typeface="Comic Sans MS"/>
              </a:rPr>
              <a:t>kidney</a:t>
            </a:r>
            <a:r>
              <a:rPr lang="en-US" sz="3200" spc="10" dirty="0" smtClean="0">
                <a:latin typeface="Comic Sans MS"/>
                <a:cs typeface="Comic Sans MS"/>
              </a:rPr>
              <a:t> </a:t>
            </a:r>
            <a:r>
              <a:rPr lang="en-US" sz="3200" spc="-5" dirty="0" smtClean="0">
                <a:latin typeface="Comic Sans MS"/>
                <a:cs typeface="Comic Sans MS"/>
              </a:rPr>
              <a:t>problems)</a:t>
            </a:r>
            <a:endParaRPr lang="en-US" sz="3200" dirty="0" smtClean="0">
              <a:latin typeface="Comic Sans MS"/>
              <a:cs typeface="Comic Sans MS"/>
            </a:endParaRPr>
          </a:p>
          <a:p>
            <a:pPr marL="821700" lvl="1" indent="-312424">
              <a:lnSpc>
                <a:spcPts val="3695"/>
              </a:lnSpc>
              <a:buClr>
                <a:srgbClr val="FF3300"/>
              </a:buClr>
              <a:buSzPct val="125000"/>
              <a:buChar char="–"/>
              <a:tabLst>
                <a:tab pos="822335" algn="l"/>
              </a:tabLst>
            </a:pPr>
            <a:r>
              <a:rPr lang="en-US" sz="3200" dirty="0" smtClean="0">
                <a:latin typeface="Comic Sans MS"/>
                <a:cs typeface="Comic Sans MS"/>
              </a:rPr>
              <a:t>Decreased/absent </a:t>
            </a:r>
            <a:r>
              <a:rPr lang="en-US" sz="3200" dirty="0" err="1" smtClean="0">
                <a:latin typeface="Comic Sans MS"/>
                <a:cs typeface="Comic Sans MS"/>
              </a:rPr>
              <a:t>foetal</a:t>
            </a:r>
            <a:r>
              <a:rPr lang="en-US" sz="3200" spc="25" dirty="0" smtClean="0">
                <a:latin typeface="Comic Sans MS"/>
                <a:cs typeface="Comic Sans MS"/>
              </a:rPr>
              <a:t> </a:t>
            </a:r>
            <a:r>
              <a:rPr lang="en-US" sz="3200" dirty="0" smtClean="0">
                <a:latin typeface="Comic Sans MS"/>
                <a:cs typeface="Comic Sans MS"/>
              </a:rPr>
              <a:t>movement;</a:t>
            </a:r>
          </a:p>
          <a:p>
            <a:pPr marL="821700" lvl="1" indent="-312424">
              <a:lnSpc>
                <a:spcPts val="3950"/>
              </a:lnSpc>
              <a:buClr>
                <a:srgbClr val="FF3300"/>
              </a:buClr>
              <a:buSzPct val="125000"/>
              <a:buChar char="–"/>
              <a:tabLst>
                <a:tab pos="822335" algn="l"/>
              </a:tabLst>
            </a:pPr>
            <a:r>
              <a:rPr lang="en-US" sz="3200" dirty="0" err="1" smtClean="0">
                <a:latin typeface="Comic Sans MS"/>
                <a:cs typeface="Comic Sans MS"/>
              </a:rPr>
              <a:t>foetal</a:t>
            </a:r>
            <a:r>
              <a:rPr lang="en-US" sz="3200" dirty="0" smtClean="0">
                <a:latin typeface="Comic Sans MS"/>
                <a:cs typeface="Comic Sans MS"/>
              </a:rPr>
              <a:t> </a:t>
            </a:r>
            <a:r>
              <a:rPr lang="en-US" sz="3200" dirty="0" err="1" smtClean="0">
                <a:latin typeface="Comic Sans MS"/>
                <a:cs typeface="Comic Sans MS"/>
              </a:rPr>
              <a:t>malpresentation</a:t>
            </a:r>
            <a:r>
              <a:rPr lang="en-US" sz="3200" dirty="0" smtClean="0">
                <a:latin typeface="Comic Sans MS"/>
                <a:cs typeface="Comic Sans MS"/>
              </a:rPr>
              <a:t> after </a:t>
            </a:r>
            <a:r>
              <a:rPr lang="en-US" sz="3200" spc="-5" dirty="0" smtClean="0">
                <a:latin typeface="Comic Sans MS"/>
                <a:cs typeface="Comic Sans MS"/>
              </a:rPr>
              <a:t>36</a:t>
            </a:r>
            <a:r>
              <a:rPr lang="en-US" sz="3200" spc="25" dirty="0" smtClean="0">
                <a:latin typeface="Comic Sans MS"/>
                <a:cs typeface="Comic Sans MS"/>
              </a:rPr>
              <a:t> </a:t>
            </a:r>
            <a:r>
              <a:rPr lang="en-US" sz="3200" spc="-5" dirty="0" smtClean="0">
                <a:latin typeface="Comic Sans MS"/>
                <a:cs typeface="Comic Sans MS"/>
              </a:rPr>
              <a:t>weeks</a:t>
            </a:r>
            <a:endParaRPr lang="en-US" sz="3200" dirty="0" smtClean="0">
              <a:latin typeface="Comic Sans MS"/>
              <a:cs typeface="Comic Sans MS"/>
            </a:endParaRP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507947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0409"/>
            <a:ext cx="10515600" cy="753991"/>
          </a:xfrm>
        </p:spPr>
        <p:txBody>
          <a:bodyPr/>
          <a:lstStyle/>
          <a:p>
            <a:r>
              <a:rPr lang="en-US" b="1" spc="-5" dirty="0" smtClean="0">
                <a:latin typeface="Comic Sans MS" panose="030F0702030302020204" pitchFamily="66" charset="0"/>
              </a:rPr>
              <a:t>two: </a:t>
            </a:r>
            <a:r>
              <a:rPr lang="en-US" b="1" spc="-10" dirty="0" smtClean="0">
                <a:latin typeface="Comic Sans MS" panose="030F0702030302020204" pitchFamily="66" charset="0"/>
              </a:rPr>
              <a:t>Prevention of  complications</a:t>
            </a:r>
            <a:endParaRPr lang="en-US" b="1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2262" y="914400"/>
            <a:ext cx="11327641" cy="5199798"/>
          </a:xfrm>
        </p:spPr>
        <p:txBody>
          <a:bodyPr>
            <a:normAutofit lnSpcReduction="10000"/>
          </a:bodyPr>
          <a:lstStyle/>
          <a:p>
            <a:pPr marL="386085" marR="5080" indent="-374020">
              <a:lnSpc>
                <a:spcPts val="2780"/>
              </a:lnSpc>
              <a:spcBef>
                <a:spcPts val="775"/>
              </a:spcBef>
            </a:pPr>
            <a:r>
              <a:rPr lang="en-US" sz="3200" spc="-5" dirty="0">
                <a:latin typeface="Comic Sans MS" panose="030F0702030302020204" pitchFamily="66" charset="0"/>
                <a:cs typeface="Comic Sans MS"/>
              </a:rPr>
              <a:t>The service provider should ensure  prevention/protection of complications by</a:t>
            </a:r>
            <a:r>
              <a:rPr lang="en-US" sz="3200" spc="60" dirty="0">
                <a:latin typeface="Comic Sans MS" panose="030F0702030302020204" pitchFamily="66" charset="0"/>
                <a:cs typeface="Comic Sans MS"/>
              </a:rPr>
              <a:t> </a:t>
            </a:r>
            <a:r>
              <a:rPr lang="en-US" sz="3200" spc="-5" dirty="0">
                <a:latin typeface="Comic Sans MS" panose="030F0702030302020204" pitchFamily="66" charset="0"/>
                <a:cs typeface="Comic Sans MS"/>
              </a:rPr>
              <a:t>providing:</a:t>
            </a:r>
            <a:endParaRPr lang="en-US" sz="3200" dirty="0">
              <a:latin typeface="Comic Sans MS" panose="030F0702030302020204" pitchFamily="66" charset="0"/>
              <a:cs typeface="Comic Sans MS"/>
            </a:endParaRPr>
          </a:p>
          <a:p>
            <a:pPr marL="386085" marR="628023" indent="-374020">
              <a:lnSpc>
                <a:spcPct val="76900"/>
              </a:lnSpc>
              <a:spcBef>
                <a:spcPts val="325"/>
              </a:spcBef>
              <a:buClr>
                <a:srgbClr val="CC0000"/>
              </a:buClr>
              <a:buSzPct val="124137"/>
              <a:buFont typeface="Bookman Old Style"/>
              <a:buChar char=""/>
              <a:tabLst>
                <a:tab pos="386085" algn="l"/>
              </a:tabLst>
            </a:pPr>
            <a:r>
              <a:rPr lang="en-US" sz="3200" spc="-5" dirty="0">
                <a:latin typeface="Comic Sans MS" panose="030F0702030302020204" pitchFamily="66" charset="0"/>
                <a:cs typeface="Comic Sans MS"/>
              </a:rPr>
              <a:t>Tetanus toxoid to prevent maternal and </a:t>
            </a:r>
            <a:r>
              <a:rPr lang="en-US" sz="3200" spc="-70" dirty="0">
                <a:latin typeface="Comic Sans MS" panose="030F0702030302020204" pitchFamily="66" charset="0"/>
                <a:cs typeface="Comic Sans MS"/>
              </a:rPr>
              <a:t>neonatal  </a:t>
            </a:r>
            <a:r>
              <a:rPr lang="en-US" sz="3200" spc="-5" dirty="0">
                <a:latin typeface="Comic Sans MS" panose="030F0702030302020204" pitchFamily="66" charset="0"/>
                <a:cs typeface="Comic Sans MS"/>
              </a:rPr>
              <a:t>tetanus</a:t>
            </a:r>
            <a:endParaRPr lang="en-US" sz="3200" dirty="0">
              <a:latin typeface="Comic Sans MS" panose="030F0702030302020204" pitchFamily="66" charset="0"/>
              <a:cs typeface="Comic Sans MS"/>
            </a:endParaRPr>
          </a:p>
          <a:p>
            <a:pPr marL="386085" indent="-373385">
              <a:lnSpc>
                <a:spcPts val="3140"/>
              </a:lnSpc>
              <a:buClr>
                <a:srgbClr val="CC0000"/>
              </a:buClr>
              <a:buSzPct val="129310"/>
              <a:buFont typeface="Bookman Old Style"/>
              <a:buChar char=""/>
              <a:tabLst>
                <a:tab pos="386085" algn="l"/>
              </a:tabLst>
            </a:pPr>
            <a:r>
              <a:rPr lang="en-US" sz="3200" spc="-5" dirty="0">
                <a:latin typeface="Comic Sans MS" panose="030F0702030302020204" pitchFamily="66" charset="0"/>
                <a:cs typeface="Comic Sans MS"/>
              </a:rPr>
              <a:t>Iron/folate supplementation to prevent</a:t>
            </a:r>
            <a:r>
              <a:rPr lang="en-US" sz="3200" spc="-15" dirty="0">
                <a:latin typeface="Comic Sans MS" panose="030F0702030302020204" pitchFamily="66" charset="0"/>
                <a:cs typeface="Comic Sans MS"/>
              </a:rPr>
              <a:t> </a:t>
            </a:r>
            <a:r>
              <a:rPr lang="en-US" sz="3200" spc="-5" dirty="0" err="1">
                <a:latin typeface="Comic Sans MS" panose="030F0702030302020204" pitchFamily="66" charset="0"/>
                <a:cs typeface="Comic Sans MS"/>
              </a:rPr>
              <a:t>anaemia</a:t>
            </a:r>
            <a:endParaRPr lang="en-US" sz="3200" dirty="0">
              <a:latin typeface="Comic Sans MS" panose="030F0702030302020204" pitchFamily="66" charset="0"/>
              <a:cs typeface="Comic Sans MS"/>
            </a:endParaRPr>
          </a:p>
          <a:p>
            <a:pPr marL="386085" indent="-373385">
              <a:lnSpc>
                <a:spcPts val="3479"/>
              </a:lnSpc>
              <a:buClr>
                <a:srgbClr val="CC0000"/>
              </a:buClr>
              <a:buSzPct val="129310"/>
              <a:buFont typeface="Bookman Old Style"/>
              <a:buChar char=""/>
              <a:tabLst>
                <a:tab pos="386085" algn="l"/>
              </a:tabLst>
            </a:pPr>
            <a:r>
              <a:rPr lang="en-US" sz="3200" spc="-5" dirty="0">
                <a:latin typeface="Comic Sans MS" panose="030F0702030302020204" pitchFamily="66" charset="0"/>
                <a:cs typeface="Comic Sans MS"/>
              </a:rPr>
              <a:t>Use of IPT </a:t>
            </a:r>
            <a:r>
              <a:rPr lang="en-US" sz="3200" spc="-5" dirty="0" smtClean="0">
                <a:latin typeface="Comic Sans MS" panose="030F0702030302020204" pitchFamily="66" charset="0"/>
                <a:cs typeface="Comic Sans MS"/>
              </a:rPr>
              <a:t>(</a:t>
            </a:r>
            <a:r>
              <a:rPr lang="en-US" sz="3200" spc="-290" dirty="0" err="1" smtClean="0">
                <a:latin typeface="Comic Sans MS" panose="030F0702030302020204" pitchFamily="66" charset="0"/>
                <a:cs typeface="Courier New"/>
              </a:rPr>
              <a:t>Sulfadoxine</a:t>
            </a:r>
            <a:r>
              <a:rPr lang="en-US" sz="3200" spc="-1260" dirty="0" smtClean="0">
                <a:latin typeface="Comic Sans MS" panose="030F0702030302020204" pitchFamily="66" charset="0"/>
                <a:cs typeface="Courier New"/>
              </a:rPr>
              <a:t> </a:t>
            </a:r>
            <a:r>
              <a:rPr lang="en-US" sz="3200" spc="-365" dirty="0" err="1" smtClean="0">
                <a:latin typeface="Comic Sans MS" panose="030F0702030302020204" pitchFamily="66" charset="0"/>
                <a:cs typeface="Courier New"/>
              </a:rPr>
              <a:t>Pyrim</a:t>
            </a:r>
            <a:r>
              <a:rPr lang="en-US" sz="3200" spc="-1090" dirty="0" smtClean="0">
                <a:latin typeface="Comic Sans MS" panose="030F0702030302020204" pitchFamily="66" charset="0"/>
                <a:cs typeface="Courier New"/>
              </a:rPr>
              <a:t> </a:t>
            </a:r>
            <a:r>
              <a:rPr lang="en-US" sz="3200" spc="-245" dirty="0" err="1" smtClean="0">
                <a:latin typeface="Comic Sans MS" panose="030F0702030302020204" pitchFamily="66" charset="0"/>
                <a:cs typeface="Courier New"/>
              </a:rPr>
              <a:t>etham</a:t>
            </a:r>
            <a:r>
              <a:rPr lang="en-US" sz="3200" spc="-1085" dirty="0" smtClean="0">
                <a:latin typeface="Comic Sans MS" panose="030F0702030302020204" pitchFamily="66" charset="0"/>
                <a:cs typeface="Courier New"/>
              </a:rPr>
              <a:t> </a:t>
            </a:r>
            <a:r>
              <a:rPr lang="en-US" sz="3200" spc="-370" dirty="0" err="1" smtClean="0">
                <a:latin typeface="Comic Sans MS" panose="030F0702030302020204" pitchFamily="66" charset="0"/>
                <a:cs typeface="Courier New"/>
              </a:rPr>
              <a:t>ine</a:t>
            </a:r>
            <a:r>
              <a:rPr lang="en-US" sz="3200" spc="-1260" dirty="0" smtClean="0">
                <a:latin typeface="Comic Sans MS" panose="030F0702030302020204" pitchFamily="66" charset="0"/>
                <a:cs typeface="Courier New"/>
              </a:rPr>
              <a:t> </a:t>
            </a:r>
            <a:r>
              <a:rPr lang="en-US" sz="3200" spc="-285" dirty="0" smtClean="0">
                <a:latin typeface="Comic Sans MS" panose="030F0702030302020204" pitchFamily="66" charset="0"/>
                <a:cs typeface="Courier New"/>
              </a:rPr>
              <a:t>(SP))</a:t>
            </a:r>
            <a:r>
              <a:rPr lang="en-US" sz="3200" spc="-5" dirty="0" smtClean="0">
                <a:latin typeface="Comic Sans MS" panose="030F0702030302020204" pitchFamily="66" charset="0"/>
                <a:cs typeface="Comic Sans MS"/>
              </a:rPr>
              <a:t>and </a:t>
            </a:r>
            <a:r>
              <a:rPr lang="en-US" sz="3200" spc="-10" dirty="0">
                <a:latin typeface="Comic Sans MS" panose="030F0702030302020204" pitchFamily="66" charset="0"/>
                <a:cs typeface="Comic Sans MS"/>
              </a:rPr>
              <a:t>ITNS </a:t>
            </a:r>
            <a:r>
              <a:rPr lang="en-US" sz="3200" spc="-5" dirty="0">
                <a:latin typeface="Comic Sans MS" panose="030F0702030302020204" pitchFamily="66" charset="0"/>
                <a:cs typeface="Comic Sans MS"/>
              </a:rPr>
              <a:t>to prevent malaria/</a:t>
            </a:r>
            <a:r>
              <a:rPr lang="en-US" sz="3200" spc="45" dirty="0">
                <a:latin typeface="Comic Sans MS" panose="030F0702030302020204" pitchFamily="66" charset="0"/>
                <a:cs typeface="Comic Sans MS"/>
              </a:rPr>
              <a:t> </a:t>
            </a:r>
            <a:r>
              <a:rPr lang="en-US" sz="3200" spc="-5" dirty="0" err="1">
                <a:latin typeface="Comic Sans MS" panose="030F0702030302020204" pitchFamily="66" charset="0"/>
                <a:cs typeface="Comic Sans MS"/>
              </a:rPr>
              <a:t>anaemia</a:t>
            </a:r>
            <a:endParaRPr lang="en-US" sz="3200" dirty="0">
              <a:latin typeface="Comic Sans MS" panose="030F0702030302020204" pitchFamily="66" charset="0"/>
              <a:cs typeface="Comic Sans MS"/>
            </a:endParaRPr>
          </a:p>
          <a:p>
            <a:pPr marL="385450" marR="290199" indent="-373385">
              <a:lnSpc>
                <a:spcPct val="76300"/>
              </a:lnSpc>
              <a:spcBef>
                <a:spcPts val="555"/>
              </a:spcBef>
              <a:buClr>
                <a:srgbClr val="CC0000"/>
              </a:buClr>
              <a:buSzPct val="129310"/>
              <a:buFont typeface="Bookman Old Style"/>
              <a:buChar char=""/>
              <a:tabLst>
                <a:tab pos="386085" algn="l"/>
              </a:tabLst>
            </a:pPr>
            <a:r>
              <a:rPr lang="en-US" sz="3200" spc="-5" dirty="0">
                <a:latin typeface="Comic Sans MS" panose="030F0702030302020204" pitchFamily="66" charset="0"/>
                <a:cs typeface="Comic Sans MS"/>
              </a:rPr>
              <a:t>Ensure environmental hygiene to prevent </a:t>
            </a:r>
            <a:r>
              <a:rPr lang="en-US" sz="3200" spc="-60" dirty="0">
                <a:latin typeface="Comic Sans MS" panose="030F0702030302020204" pitchFamily="66" charset="0"/>
                <a:cs typeface="Comic Sans MS"/>
              </a:rPr>
              <a:t>intestinal  </a:t>
            </a:r>
            <a:r>
              <a:rPr lang="en-US" sz="3200" spc="-10" dirty="0">
                <a:latin typeface="Comic Sans MS" panose="030F0702030302020204" pitchFamily="66" charset="0"/>
                <a:cs typeface="Comic Sans MS"/>
              </a:rPr>
              <a:t>worms</a:t>
            </a:r>
            <a:endParaRPr lang="en-US" sz="3200" dirty="0">
              <a:latin typeface="Comic Sans MS" panose="030F0702030302020204" pitchFamily="66" charset="0"/>
              <a:cs typeface="Comic Sans MS"/>
            </a:endParaRPr>
          </a:p>
          <a:p>
            <a:pPr marL="12700">
              <a:lnSpc>
                <a:spcPts val="3070"/>
              </a:lnSpc>
              <a:tabLst>
                <a:tab pos="5050218" algn="l"/>
              </a:tabLst>
            </a:pPr>
            <a:r>
              <a:rPr lang="en-US" sz="2400" spc="455" dirty="0" smtClean="0">
                <a:solidFill>
                  <a:srgbClr val="CC0000"/>
                </a:solidFill>
                <a:latin typeface="Comic Sans MS" panose="030F0702030302020204" pitchFamily="66" charset="0"/>
                <a:cs typeface="Bookman Old Style"/>
              </a:rPr>
              <a:t> </a:t>
            </a:r>
            <a:r>
              <a:rPr lang="en-US" sz="3200" i="1" spc="-80" dirty="0">
                <a:latin typeface="Comic Sans MS" panose="030F0702030302020204" pitchFamily="66" charset="0"/>
                <a:cs typeface="Comic Sans MS"/>
              </a:rPr>
              <a:t>Presumptive</a:t>
            </a:r>
            <a:r>
              <a:rPr lang="en-US" sz="3200" i="1" spc="-340" dirty="0">
                <a:latin typeface="Comic Sans MS" panose="030F0702030302020204" pitchFamily="66" charset="0"/>
                <a:cs typeface="Comic Sans MS"/>
              </a:rPr>
              <a:t> </a:t>
            </a:r>
            <a:r>
              <a:rPr lang="en-US" sz="3200" i="1" spc="-85" dirty="0">
                <a:latin typeface="Comic Sans MS" panose="030F0702030302020204" pitchFamily="66" charset="0"/>
                <a:cs typeface="Comic Sans MS"/>
              </a:rPr>
              <a:t>treatment</a:t>
            </a:r>
            <a:r>
              <a:rPr lang="en-US" sz="3200" i="1" spc="-65" dirty="0">
                <a:latin typeface="Comic Sans MS" panose="030F0702030302020204" pitchFamily="66" charset="0"/>
                <a:cs typeface="Comic Sans MS"/>
              </a:rPr>
              <a:t> </a:t>
            </a:r>
            <a:r>
              <a:rPr lang="en-US" sz="3200" i="1" spc="-80" dirty="0" smtClean="0">
                <a:latin typeface="Comic Sans MS" panose="030F0702030302020204" pitchFamily="66" charset="0"/>
                <a:cs typeface="Comic Sans MS"/>
              </a:rPr>
              <a:t>of </a:t>
            </a:r>
            <a:r>
              <a:rPr lang="en-US" sz="3200" i="1" spc="-90" dirty="0" smtClean="0">
                <a:latin typeface="Comic Sans MS" panose="030F0702030302020204" pitchFamily="66" charset="0"/>
                <a:cs typeface="Comic Sans MS"/>
              </a:rPr>
              <a:t>hookworm </a:t>
            </a:r>
            <a:r>
              <a:rPr lang="en-US" sz="3200" i="1" spc="-75" dirty="0">
                <a:latin typeface="Comic Sans MS" panose="030F0702030302020204" pitchFamily="66" charset="0"/>
                <a:cs typeface="Comic Sans MS"/>
              </a:rPr>
              <a:t>infection</a:t>
            </a:r>
            <a:r>
              <a:rPr lang="en-US" sz="3200" i="1" spc="-50" dirty="0">
                <a:latin typeface="Comic Sans MS" panose="030F0702030302020204" pitchFamily="66" charset="0"/>
                <a:cs typeface="Comic Sans MS"/>
              </a:rPr>
              <a:t> </a:t>
            </a:r>
            <a:r>
              <a:rPr lang="en-US" sz="3200" i="1" spc="-80" dirty="0">
                <a:latin typeface="Comic Sans MS" panose="030F0702030302020204" pitchFamily="66" charset="0"/>
                <a:cs typeface="Comic Sans MS"/>
              </a:rPr>
              <a:t>with</a:t>
            </a:r>
            <a:endParaRPr lang="en-US" sz="3200" dirty="0">
              <a:latin typeface="Comic Sans MS" panose="030F0702030302020204" pitchFamily="66" charset="0"/>
              <a:cs typeface="Comic Sans MS"/>
            </a:endParaRPr>
          </a:p>
          <a:p>
            <a:pPr marL="385450" marR="233048">
              <a:lnSpc>
                <a:spcPct val="76100"/>
              </a:lnSpc>
              <a:spcBef>
                <a:spcPts val="434"/>
              </a:spcBef>
            </a:pPr>
            <a:r>
              <a:rPr lang="en-US" sz="3200" i="1" spc="-85" dirty="0" err="1">
                <a:latin typeface="Comic Sans MS" panose="030F0702030302020204" pitchFamily="66" charset="0"/>
                <a:cs typeface="Comic Sans MS"/>
              </a:rPr>
              <a:t>Mebendazole</a:t>
            </a:r>
            <a:r>
              <a:rPr lang="en-US" sz="3200" i="1" spc="-85" dirty="0">
                <a:latin typeface="Comic Sans MS" panose="030F0702030302020204" pitchFamily="66" charset="0"/>
                <a:cs typeface="Comic Sans MS"/>
              </a:rPr>
              <a:t> </a:t>
            </a:r>
            <a:r>
              <a:rPr lang="en-US" sz="3200" i="1" spc="-100" dirty="0">
                <a:latin typeface="Comic Sans MS" panose="030F0702030302020204" pitchFamily="66" charset="0"/>
                <a:cs typeface="Comic Sans MS"/>
              </a:rPr>
              <a:t>500mg </a:t>
            </a:r>
            <a:r>
              <a:rPr lang="en-US" sz="3200" i="1" spc="-110" dirty="0">
                <a:latin typeface="Comic Sans MS" panose="030F0702030302020204" pitchFamily="66" charset="0"/>
                <a:cs typeface="Comic Sans MS"/>
              </a:rPr>
              <a:t>STAT </a:t>
            </a:r>
            <a:r>
              <a:rPr lang="en-US" sz="3200" i="1" spc="-80" dirty="0">
                <a:latin typeface="Comic Sans MS" panose="030F0702030302020204" pitchFamily="66" charset="0"/>
                <a:cs typeface="Comic Sans MS"/>
              </a:rPr>
              <a:t>anytime after </a:t>
            </a:r>
            <a:r>
              <a:rPr lang="en-US" sz="3200" i="1" spc="-85" dirty="0">
                <a:latin typeface="Comic Sans MS" panose="030F0702030302020204" pitchFamily="66" charset="0"/>
                <a:cs typeface="Comic Sans MS"/>
              </a:rPr>
              <a:t>the </a:t>
            </a:r>
            <a:r>
              <a:rPr lang="en-US" sz="3200" i="1" spc="-70" dirty="0">
                <a:latin typeface="Comic Sans MS" panose="030F0702030302020204" pitchFamily="66" charset="0"/>
                <a:cs typeface="Comic Sans MS"/>
              </a:rPr>
              <a:t>first  </a:t>
            </a:r>
            <a:r>
              <a:rPr lang="en-US" sz="3200" i="1" spc="-80" dirty="0" smtClean="0">
                <a:latin typeface="Comic Sans MS" panose="030F0702030302020204" pitchFamily="66" charset="0"/>
                <a:cs typeface="Comic Sans MS"/>
              </a:rPr>
              <a:t>trimester</a:t>
            </a:r>
            <a:endParaRPr lang="en-US" sz="3200" dirty="0">
              <a:latin typeface="Comic Sans MS" panose="030F0702030302020204" pitchFamily="66" charset="0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470468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477" y="1"/>
            <a:ext cx="11805313" cy="1023582"/>
          </a:xfrm>
        </p:spPr>
        <p:txBody>
          <a:bodyPr>
            <a:noAutofit/>
          </a:bodyPr>
          <a:lstStyle/>
          <a:p>
            <a:r>
              <a:rPr lang="en-US" sz="3200" b="1" spc="-5" dirty="0" smtClean="0">
                <a:latin typeface="Comic Sans MS"/>
                <a:cs typeface="Comic Sans MS"/>
              </a:rPr>
              <a:t>three: Birth preparedness </a:t>
            </a:r>
            <a:r>
              <a:rPr lang="en-US" sz="3200" b="1" spc="-10" dirty="0" smtClean="0">
                <a:latin typeface="Comic Sans MS"/>
                <a:cs typeface="Comic Sans MS"/>
              </a:rPr>
              <a:t>and  </a:t>
            </a:r>
            <a:r>
              <a:rPr lang="en-US" sz="3200" b="1" spc="-5" dirty="0" smtClean="0">
                <a:latin typeface="Comic Sans MS"/>
                <a:cs typeface="Comic Sans MS"/>
              </a:rPr>
              <a:t>complication</a:t>
            </a:r>
            <a:r>
              <a:rPr lang="en-US" sz="3200" b="1" spc="-40" dirty="0" smtClean="0">
                <a:latin typeface="Comic Sans MS"/>
                <a:cs typeface="Comic Sans MS"/>
              </a:rPr>
              <a:t> </a:t>
            </a:r>
            <a:r>
              <a:rPr lang="en-US" sz="3200" b="1" spc="-10" dirty="0" smtClean="0">
                <a:latin typeface="Comic Sans MS"/>
                <a:cs typeface="Comic Sans MS"/>
              </a:rPr>
              <a:t>readiness</a:t>
            </a:r>
            <a:r>
              <a:rPr lang="en-US" sz="3200" dirty="0" smtClean="0">
                <a:latin typeface="Comic Sans MS"/>
                <a:cs typeface="Comic Sans MS"/>
              </a:rPr>
              <a:t/>
            </a:r>
            <a:br>
              <a:rPr lang="en-US" sz="3200" dirty="0" smtClean="0">
                <a:latin typeface="Comic Sans MS"/>
                <a:cs typeface="Comic Sans MS"/>
              </a:rPr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0500" y="829338"/>
            <a:ext cx="11341289" cy="5189325"/>
          </a:xfrm>
        </p:spPr>
        <p:txBody>
          <a:bodyPr>
            <a:noAutofit/>
          </a:bodyPr>
          <a:lstStyle/>
          <a:p>
            <a:pPr marL="521976" marR="439426" indent="-373385">
              <a:lnSpc>
                <a:spcPct val="100000"/>
              </a:lnSpc>
              <a:spcBef>
                <a:spcPts val="3175"/>
              </a:spcBef>
              <a:tabLst>
                <a:tab pos="1248425" algn="l"/>
              </a:tabLst>
            </a:pPr>
            <a:r>
              <a:rPr lang="en-US" sz="3600" spc="-10" dirty="0" smtClean="0">
                <a:latin typeface="Comic Sans MS"/>
                <a:cs typeface="Comic Sans MS"/>
              </a:rPr>
              <a:t>Service </a:t>
            </a:r>
            <a:r>
              <a:rPr lang="en-US" sz="3600" spc="-5" dirty="0">
                <a:latin typeface="Comic Sans MS"/>
                <a:cs typeface="Comic Sans MS"/>
              </a:rPr>
              <a:t>providers should </a:t>
            </a:r>
            <a:r>
              <a:rPr lang="en-US" sz="3600" spc="-10" dirty="0">
                <a:latin typeface="Comic Sans MS"/>
                <a:cs typeface="Comic Sans MS"/>
              </a:rPr>
              <a:t>discuss </a:t>
            </a:r>
            <a:r>
              <a:rPr lang="en-US" sz="3600" spc="-5" dirty="0">
                <a:latin typeface="Comic Sans MS"/>
                <a:cs typeface="Comic Sans MS"/>
              </a:rPr>
              <a:t>components  </a:t>
            </a:r>
            <a:r>
              <a:rPr lang="en-US" sz="3600" spc="-5" dirty="0" smtClean="0">
                <a:latin typeface="Comic Sans MS"/>
                <a:cs typeface="Comic Sans MS"/>
              </a:rPr>
              <a:t>of birth </a:t>
            </a:r>
            <a:r>
              <a:rPr lang="en-US" sz="3600" spc="-5" dirty="0">
                <a:latin typeface="Comic Sans MS"/>
                <a:cs typeface="Comic Sans MS"/>
              </a:rPr>
              <a:t>plan which</a:t>
            </a:r>
            <a:r>
              <a:rPr lang="en-US" sz="3600" spc="40" dirty="0">
                <a:latin typeface="Comic Sans MS"/>
                <a:cs typeface="Comic Sans MS"/>
              </a:rPr>
              <a:t> </a:t>
            </a:r>
            <a:r>
              <a:rPr lang="en-US" sz="3600" spc="-5" dirty="0">
                <a:latin typeface="Comic Sans MS"/>
                <a:cs typeface="Comic Sans MS"/>
              </a:rPr>
              <a:t>include:</a:t>
            </a:r>
            <a:endParaRPr lang="en-US" sz="3600" dirty="0">
              <a:latin typeface="Comic Sans MS"/>
              <a:cs typeface="Comic Sans MS"/>
            </a:endParaRPr>
          </a:p>
          <a:p>
            <a:pPr marL="521976" indent="-374020">
              <a:lnSpc>
                <a:spcPct val="100000"/>
              </a:lnSpc>
              <a:buClr>
                <a:srgbClr val="CC0000"/>
              </a:buClr>
              <a:buSzPct val="124285"/>
              <a:buFont typeface="Bookman Old Style"/>
              <a:buChar char=""/>
              <a:tabLst>
                <a:tab pos="522611" algn="l"/>
              </a:tabLst>
            </a:pPr>
            <a:r>
              <a:rPr lang="en-US" sz="3600" spc="-5" dirty="0">
                <a:latin typeface="Comic Sans MS"/>
                <a:cs typeface="Comic Sans MS"/>
              </a:rPr>
              <a:t>Place of</a:t>
            </a:r>
            <a:r>
              <a:rPr lang="en-US" sz="3600" dirty="0">
                <a:latin typeface="Comic Sans MS"/>
                <a:cs typeface="Comic Sans MS"/>
              </a:rPr>
              <a:t> </a:t>
            </a:r>
            <a:r>
              <a:rPr lang="en-US" sz="3600" spc="-5" dirty="0">
                <a:latin typeface="Comic Sans MS"/>
                <a:cs typeface="Comic Sans MS"/>
              </a:rPr>
              <a:t>birth</a:t>
            </a:r>
            <a:endParaRPr lang="en-US" sz="3600" dirty="0">
              <a:latin typeface="Comic Sans MS"/>
              <a:cs typeface="Comic Sans MS"/>
            </a:endParaRPr>
          </a:p>
          <a:p>
            <a:pPr marL="521976" indent="-374020">
              <a:lnSpc>
                <a:spcPct val="100000"/>
              </a:lnSpc>
              <a:buClr>
                <a:srgbClr val="CC0000"/>
              </a:buClr>
              <a:buSzPct val="130000"/>
              <a:buFont typeface="Bookman Old Style"/>
              <a:buChar char=""/>
              <a:tabLst>
                <a:tab pos="522611" algn="l"/>
              </a:tabLst>
            </a:pPr>
            <a:r>
              <a:rPr lang="en-US" sz="3600" spc="-10" dirty="0">
                <a:latin typeface="Comic Sans MS"/>
                <a:cs typeface="Comic Sans MS"/>
              </a:rPr>
              <a:t>Skilled attendant</a:t>
            </a:r>
            <a:endParaRPr lang="en-US" sz="3600" dirty="0">
              <a:latin typeface="Comic Sans MS"/>
              <a:cs typeface="Comic Sans MS"/>
            </a:endParaRPr>
          </a:p>
          <a:p>
            <a:pPr marL="521976" indent="-374020">
              <a:lnSpc>
                <a:spcPct val="100000"/>
              </a:lnSpc>
              <a:buClr>
                <a:srgbClr val="CC0000"/>
              </a:buClr>
              <a:buSzPct val="130000"/>
              <a:buFont typeface="Bookman Old Style"/>
              <a:buChar char=""/>
              <a:tabLst>
                <a:tab pos="522611" algn="l"/>
              </a:tabLst>
            </a:pPr>
            <a:r>
              <a:rPr lang="en-US" sz="3600" spc="-5" dirty="0">
                <a:latin typeface="Comic Sans MS"/>
                <a:cs typeface="Comic Sans MS"/>
              </a:rPr>
              <a:t>Transportation</a:t>
            </a:r>
            <a:endParaRPr lang="en-US" sz="3600" dirty="0">
              <a:latin typeface="Comic Sans MS"/>
              <a:cs typeface="Comic Sans MS"/>
            </a:endParaRPr>
          </a:p>
          <a:p>
            <a:pPr marL="521976" indent="-374020">
              <a:lnSpc>
                <a:spcPct val="100000"/>
              </a:lnSpc>
              <a:buClr>
                <a:srgbClr val="CC0000"/>
              </a:buClr>
              <a:buSzPct val="130000"/>
              <a:buFont typeface="Bookman Old Style"/>
              <a:buChar char=""/>
              <a:tabLst>
                <a:tab pos="522611" algn="l"/>
              </a:tabLst>
            </a:pPr>
            <a:r>
              <a:rPr lang="en-US" sz="3600" spc="-10" dirty="0">
                <a:latin typeface="Comic Sans MS"/>
                <a:cs typeface="Comic Sans MS"/>
              </a:rPr>
              <a:t>Funds</a:t>
            </a:r>
            <a:endParaRPr lang="en-US" sz="3600" dirty="0">
              <a:latin typeface="Comic Sans MS"/>
              <a:cs typeface="Comic Sans MS"/>
            </a:endParaRPr>
          </a:p>
          <a:p>
            <a:pPr marL="521976" indent="-374020">
              <a:lnSpc>
                <a:spcPct val="100000"/>
              </a:lnSpc>
              <a:buClr>
                <a:srgbClr val="CC0000"/>
              </a:buClr>
              <a:buSzPct val="130000"/>
              <a:buFont typeface="Bookman Old Style"/>
              <a:buChar char=""/>
              <a:tabLst>
                <a:tab pos="522611" algn="l"/>
              </a:tabLst>
            </a:pPr>
            <a:r>
              <a:rPr lang="en-US" sz="3600" spc="-10" dirty="0">
                <a:latin typeface="Comic Sans MS"/>
                <a:cs typeface="Comic Sans MS"/>
              </a:rPr>
              <a:t>Birth</a:t>
            </a:r>
            <a:r>
              <a:rPr lang="en-US" sz="3600" spc="5" dirty="0">
                <a:latin typeface="Comic Sans MS"/>
                <a:cs typeface="Comic Sans MS"/>
              </a:rPr>
              <a:t> </a:t>
            </a:r>
            <a:r>
              <a:rPr lang="en-US" sz="3600" spc="-5" dirty="0">
                <a:latin typeface="Comic Sans MS"/>
                <a:cs typeface="Comic Sans MS"/>
              </a:rPr>
              <a:t>companion</a:t>
            </a:r>
            <a:endParaRPr lang="en-US" sz="3600" dirty="0">
              <a:latin typeface="Comic Sans MS"/>
              <a:cs typeface="Comic Sans MS"/>
            </a:endParaRPr>
          </a:p>
          <a:p>
            <a:pPr marL="521976" indent="-374020">
              <a:lnSpc>
                <a:spcPct val="100000"/>
              </a:lnSpc>
              <a:buClr>
                <a:srgbClr val="CC0000"/>
              </a:buClr>
              <a:buSzPct val="130000"/>
              <a:buFont typeface="Bookman Old Style"/>
              <a:buChar char=""/>
              <a:tabLst>
                <a:tab pos="522611" algn="l"/>
              </a:tabLst>
            </a:pPr>
            <a:r>
              <a:rPr lang="en-US" sz="3600" spc="-10" dirty="0">
                <a:latin typeface="Comic Sans MS"/>
                <a:cs typeface="Comic Sans MS"/>
              </a:rPr>
              <a:t>Items for clean and </a:t>
            </a:r>
            <a:r>
              <a:rPr lang="en-US" sz="3600" spc="-5" dirty="0">
                <a:latin typeface="Comic Sans MS"/>
                <a:cs typeface="Comic Sans MS"/>
              </a:rPr>
              <a:t>safe </a:t>
            </a:r>
            <a:r>
              <a:rPr lang="en-US" sz="3600" spc="-10" dirty="0">
                <a:latin typeface="Comic Sans MS"/>
                <a:cs typeface="Comic Sans MS"/>
              </a:rPr>
              <a:t>birth and</a:t>
            </a:r>
            <a:r>
              <a:rPr lang="en-US" sz="3600" spc="80" dirty="0">
                <a:latin typeface="Comic Sans MS"/>
                <a:cs typeface="Comic Sans MS"/>
              </a:rPr>
              <a:t> </a:t>
            </a:r>
            <a:r>
              <a:rPr lang="en-US" sz="3600" spc="-10" dirty="0" smtClean="0">
                <a:latin typeface="Comic Sans MS"/>
                <a:cs typeface="Comic Sans MS"/>
              </a:rPr>
              <a:t>for newborn</a:t>
            </a:r>
            <a:endParaRPr lang="en-US" sz="3600" dirty="0" smtClean="0">
              <a:latin typeface="Comic Sans MS"/>
              <a:cs typeface="Comic Sans MS"/>
            </a:endParaRPr>
          </a:p>
          <a:p>
            <a:pPr marL="521976" indent="-374020">
              <a:lnSpc>
                <a:spcPct val="100000"/>
              </a:lnSpc>
              <a:buClr>
                <a:srgbClr val="CC0000"/>
              </a:buClr>
              <a:buSzPct val="130000"/>
              <a:buFont typeface="Bookman Old Style"/>
              <a:buChar char=""/>
              <a:tabLst>
                <a:tab pos="522611" algn="l"/>
              </a:tabLst>
            </a:pPr>
            <a:endParaRPr lang="en-US" sz="3600" dirty="0">
              <a:latin typeface="Comic Sans MS"/>
              <a:cs typeface="Comic Sans MS"/>
            </a:endParaRPr>
          </a:p>
          <a:p>
            <a:pPr>
              <a:lnSpc>
                <a:spcPct val="100000"/>
              </a:lnSpc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888837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mtc 202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P2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mtc 2020" id="{C1BF6F3B-B7B2-4D41-ABA2-6F2DF3396B58}" vid="{8C5FF7EC-77BE-4ABC-A21C-B4046849A78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kmtc 2020</Template>
  <TotalTime>1601</TotalTime>
  <Words>2297</Words>
  <Application>Microsoft Office PowerPoint</Application>
  <PresentationFormat>Widescreen</PresentationFormat>
  <Paragraphs>342</Paragraphs>
  <Slides>51</Slides>
  <Notes>0</Notes>
  <HiddenSlides>10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8" baseType="lpstr">
      <vt:lpstr>Arial</vt:lpstr>
      <vt:lpstr>Bookman Old Style</vt:lpstr>
      <vt:lpstr>Comic Sans MS</vt:lpstr>
      <vt:lpstr>Courier New</vt:lpstr>
      <vt:lpstr>Symbol</vt:lpstr>
      <vt:lpstr>Times New Roman</vt:lpstr>
      <vt:lpstr>kmtc 2020</vt:lpstr>
      <vt:lpstr>FANC</vt:lpstr>
      <vt:lpstr>Focused Antenatal care (FANC)</vt:lpstr>
      <vt:lpstr>AIM OF FANC</vt:lpstr>
      <vt:lpstr>World Health Organization recommends</vt:lpstr>
      <vt:lpstr>Four comprehensive, personalised antenatal visits:</vt:lpstr>
      <vt:lpstr>Objectives of Focused Antenatal Care</vt:lpstr>
      <vt:lpstr>one: Early detection and  treatment of Problems</vt:lpstr>
      <vt:lpstr>two: Prevention of  complications</vt:lpstr>
      <vt:lpstr>three: Birth preparedness and  complication readiness </vt:lpstr>
      <vt:lpstr>PowerPoint Presentation</vt:lpstr>
      <vt:lpstr>Individual birth plan ensures that the client: </vt:lpstr>
      <vt:lpstr>Mother-Baby Package</vt:lpstr>
      <vt:lpstr>Danger signs in pregnancy</vt:lpstr>
      <vt:lpstr>Other danger signs in pregnancy</vt:lpstr>
      <vt:lpstr>Danger signs   during labour and delivery</vt:lpstr>
      <vt:lpstr>Danger signs after delivery</vt:lpstr>
      <vt:lpstr>four: Health promotion using health messages and counseling</vt:lpstr>
      <vt:lpstr>Maintain the woman’s health and survival through</vt:lpstr>
      <vt:lpstr>Don’t forget to counsel the mother on</vt:lpstr>
      <vt:lpstr>Objective 5: Provision of Skilled  Care at Birth</vt:lpstr>
      <vt:lpstr>During FANC visits, ensure that the following  have been accomplished</vt:lpstr>
      <vt:lpstr>PowerPoint Presentation</vt:lpstr>
      <vt:lpstr>PowerPoint Presentation</vt:lpstr>
      <vt:lpstr>ANC Profile</vt:lpstr>
      <vt:lpstr>The role of fathers in antenatal care</vt:lpstr>
      <vt:lpstr>Integrated FANC Services</vt:lpstr>
      <vt:lpstr>Preventing mother-to-child  transmission (PMTCT) of HIV</vt:lpstr>
      <vt:lpstr>Benefits of PMTCT include:</vt:lpstr>
      <vt:lpstr>Four Pillars of WHO to Reduce MTCT</vt:lpstr>
      <vt:lpstr>What are the main risk factors  for MTCT?</vt:lpstr>
      <vt:lpstr>PowerPoint Presentation</vt:lpstr>
      <vt:lpstr>PowerPoint Presentation</vt:lpstr>
      <vt:lpstr>PowerPoint Presentation</vt:lpstr>
      <vt:lpstr>Best Practices During FANC</vt:lpstr>
      <vt:lpstr>PowerPoint Presentation</vt:lpstr>
      <vt:lpstr>Care of HIV +ve women in FANC</vt:lpstr>
      <vt:lpstr>The following is outdated find out the NEW?</vt:lpstr>
      <vt:lpstr>Best practices during labour and  delivery</vt:lpstr>
      <vt:lpstr>Best practices during postpartum</vt:lpstr>
      <vt:lpstr>PowerPoint Presentation</vt:lpstr>
      <vt:lpstr>Referral of FANC clients</vt:lpstr>
      <vt:lpstr>The visits </vt:lpstr>
      <vt:lpstr>PowerPoint Presentation</vt:lpstr>
      <vt:lpstr>Visits pg 61</vt:lpstr>
      <vt:lpstr>1ST VISIT</vt:lpstr>
      <vt:lpstr>PowerPoint Presentation</vt:lpstr>
      <vt:lpstr>PowerPoint Presentation</vt:lpstr>
      <vt:lpstr>PowerPoint Presentation</vt:lpstr>
      <vt:lpstr>The Direct causes of maternal</vt:lpstr>
      <vt:lpstr>Indirect causes of maternal deaths</vt:lpstr>
      <vt:lpstr>Actions that improve women’s and newborns  chances of survival during pregnancy and  childbirth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Mutiso</dc:creator>
  <cp:lastModifiedBy>Mutiso</cp:lastModifiedBy>
  <cp:revision>15</cp:revision>
  <dcterms:created xsi:type="dcterms:W3CDTF">2019-05-09T08:29:14Z</dcterms:created>
  <dcterms:modified xsi:type="dcterms:W3CDTF">2021-01-30T09:08:00Z</dcterms:modified>
</cp:coreProperties>
</file>