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70" r:id="rId2"/>
    <p:sldId id="271" r:id="rId3"/>
    <p:sldId id="273" r:id="rId4"/>
    <p:sldId id="274" r:id="rId5"/>
    <p:sldId id="287" r:id="rId6"/>
    <p:sldId id="275" r:id="rId7"/>
    <p:sldId id="258" r:id="rId8"/>
    <p:sldId id="272" r:id="rId9"/>
    <p:sldId id="259" r:id="rId10"/>
    <p:sldId id="260" r:id="rId11"/>
    <p:sldId id="261" r:id="rId12"/>
    <p:sldId id="276" r:id="rId13"/>
    <p:sldId id="262" r:id="rId14"/>
    <p:sldId id="263" r:id="rId15"/>
    <p:sldId id="277" r:id="rId16"/>
    <p:sldId id="279" r:id="rId17"/>
    <p:sldId id="278" r:id="rId18"/>
    <p:sldId id="264" r:id="rId19"/>
    <p:sldId id="265" r:id="rId20"/>
    <p:sldId id="266" r:id="rId21"/>
    <p:sldId id="280" r:id="rId22"/>
    <p:sldId id="293" r:id="rId23"/>
    <p:sldId id="281" r:id="rId24"/>
    <p:sldId id="282" r:id="rId25"/>
    <p:sldId id="288" r:id="rId26"/>
    <p:sldId id="294" r:id="rId27"/>
    <p:sldId id="267" r:id="rId28"/>
    <p:sldId id="283" r:id="rId29"/>
    <p:sldId id="284" r:id="rId30"/>
    <p:sldId id="285" r:id="rId31"/>
    <p:sldId id="286" r:id="rId32"/>
    <p:sldId id="268" r:id="rId33"/>
    <p:sldId id="290" r:id="rId34"/>
    <p:sldId id="291" r:id="rId35"/>
    <p:sldId id="292" r:id="rId36"/>
    <p:sldId id="289" r:id="rId37"/>
    <p:sldId id="269"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43" d="100"/>
          <a:sy n="43" d="100"/>
        </p:scale>
        <p:origin x="48" y="456"/>
      </p:cViewPr>
      <p:guideLst>
        <p:guide orient="horz" pos="2160"/>
        <p:guide pos="3840"/>
      </p:guideLst>
    </p:cSldViewPr>
  </p:slideViewPr>
  <p:outlineViewPr>
    <p:cViewPr>
      <p:scale>
        <a:sx n="33" d="100"/>
        <a:sy n="33" d="100"/>
      </p:scale>
      <p:origin x="42"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19469C-7C0E-43E3-841F-A297081A9F23}" type="datetimeFigureOut">
              <a:rPr lang="en-GB" smtClean="0"/>
              <a:t>07/08/2020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DD999B-D4EB-4215-AEFB-20D2F5CBEC9C}" type="slidenum">
              <a:rPr lang="en-GB" smtClean="0"/>
              <a:t>‹#›</a:t>
            </a:fld>
            <a:endParaRPr lang="en-GB"/>
          </a:p>
        </p:txBody>
      </p:sp>
    </p:spTree>
    <p:extLst>
      <p:ext uri="{BB962C8B-B14F-4D97-AF65-F5344CB8AC3E}">
        <p14:creationId xmlns:p14="http://schemas.microsoft.com/office/powerpoint/2010/main" val="175387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ADD999B-D4EB-4215-AEFB-20D2F5CBEC9C}" type="slidenum">
              <a:rPr lang="en-GB" smtClean="0"/>
              <a:t>1</a:t>
            </a:fld>
            <a:endParaRPr lang="en-GB"/>
          </a:p>
        </p:txBody>
      </p:sp>
    </p:spTree>
    <p:extLst>
      <p:ext uri="{BB962C8B-B14F-4D97-AF65-F5344CB8AC3E}">
        <p14:creationId xmlns:p14="http://schemas.microsoft.com/office/powerpoint/2010/main" val="8130122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l="27069" t="4107" r="25972" b="18563"/>
          <a:stretch/>
        </p:blipFill>
        <p:spPr>
          <a:xfrm>
            <a:off x="5082989" y="220128"/>
            <a:ext cx="2026023" cy="2357718"/>
          </a:xfrm>
          <a:prstGeom prst="rect">
            <a:avLst/>
          </a:prstGeom>
        </p:spPr>
      </p:pic>
      <p:sp>
        <p:nvSpPr>
          <p:cNvPr id="2" name="Title 1"/>
          <p:cNvSpPr>
            <a:spLocks noGrp="1"/>
          </p:cNvSpPr>
          <p:nvPr>
            <p:ph type="ctrTitle" hasCustomPrompt="1"/>
          </p:nvPr>
        </p:nvSpPr>
        <p:spPr>
          <a:xfrm>
            <a:off x="365312" y="3093249"/>
            <a:ext cx="11461376" cy="1173947"/>
          </a:xfrm>
        </p:spPr>
        <p:txBody>
          <a:bodyPr anchor="b">
            <a:normAutofit/>
          </a:bodyPr>
          <a:lstStyle>
            <a:lvl1pPr algn="ctr">
              <a:defRPr sz="4400" b="1" baseline="0">
                <a:latin typeface="Times New Roman" panose="02020603050405020304" pitchFamily="18" charset="0"/>
                <a:cs typeface="Times New Roman" panose="02020603050405020304" pitchFamily="18" charset="0"/>
              </a:defRPr>
            </a:lvl1pPr>
          </a:lstStyle>
          <a:p>
            <a:r>
              <a:rPr lang="en-US" dirty="0" smtClean="0"/>
              <a:t>Event Tittle:....................................</a:t>
            </a:r>
            <a:endParaRPr lang="en-US" dirty="0"/>
          </a:p>
        </p:txBody>
      </p:sp>
      <p:sp>
        <p:nvSpPr>
          <p:cNvPr id="3" name="Subtitle 2"/>
          <p:cNvSpPr>
            <a:spLocks noGrp="1"/>
          </p:cNvSpPr>
          <p:nvPr>
            <p:ph type="subTitle" idx="1" hasCustomPrompt="1"/>
          </p:nvPr>
        </p:nvSpPr>
        <p:spPr>
          <a:xfrm>
            <a:off x="809065" y="4527601"/>
            <a:ext cx="10573871" cy="950023"/>
          </a:xfrm>
        </p:spPr>
        <p:txBody>
          <a:bodyPr/>
          <a:lstStyle>
            <a:lvl1pPr marL="0" indent="0" algn="ctr">
              <a:buNone/>
              <a:defRPr sz="2400" b="1" baseline="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Presenter:.............................................. Date:............................</a:t>
            </a:r>
            <a:endParaRPr lang="en-US" dirty="0"/>
          </a:p>
        </p:txBody>
      </p:sp>
      <p:sp>
        <p:nvSpPr>
          <p:cNvPr id="4" name="Date Placeholder 3"/>
          <p:cNvSpPr>
            <a:spLocks noGrp="1"/>
          </p:cNvSpPr>
          <p:nvPr>
            <p:ph type="dt" sz="half" idx="10"/>
          </p:nvPr>
        </p:nvSpPr>
        <p:spPr/>
        <p:txBody>
          <a:bodyPr/>
          <a:lstStyle/>
          <a:p>
            <a:fld id="{7B311903-FE3F-47C9-BD86-76787320CF75}" type="datetime1">
              <a:rPr lang="en-US" smtClean="0"/>
              <a:t>8/7/2020</a:t>
            </a:fld>
            <a:endParaRPr lang="en-GB"/>
          </a:p>
        </p:txBody>
      </p:sp>
      <p:sp>
        <p:nvSpPr>
          <p:cNvPr id="5" name="Footer Placeholder 4"/>
          <p:cNvSpPr>
            <a:spLocks noGrp="1"/>
          </p:cNvSpPr>
          <p:nvPr>
            <p:ph type="ftr" sz="quarter" idx="11"/>
          </p:nvPr>
        </p:nvSpPr>
        <p:spPr/>
        <p:txBody>
          <a:bodyPr/>
          <a:lstStyle/>
          <a:p>
            <a:r>
              <a:rPr lang="en-GB" smtClean="0"/>
              <a:t>V.N.KINYAE</a:t>
            </a:r>
            <a:endParaRPr lang="en-GB"/>
          </a:p>
        </p:txBody>
      </p:sp>
      <p:sp>
        <p:nvSpPr>
          <p:cNvPr id="6" name="Slide Number Placeholder 5"/>
          <p:cNvSpPr>
            <a:spLocks noGrp="1"/>
          </p:cNvSpPr>
          <p:nvPr>
            <p:ph type="sldNum" sz="quarter" idx="12"/>
          </p:nvPr>
        </p:nvSpPr>
        <p:spPr/>
        <p:txBody>
          <a:bodyPr/>
          <a:lstStyle/>
          <a:p>
            <a:fld id="{FEA77EF5-3700-4E47-8E72-CDD89C26ABCD}" type="slidenum">
              <a:rPr lang="en-GB" smtClean="0"/>
              <a:pPr/>
              <a:t>‹#›</a:t>
            </a:fld>
            <a:endParaRPr lang="en-GB"/>
          </a:p>
        </p:txBody>
      </p:sp>
      <p:pic>
        <p:nvPicPr>
          <p:cNvPr id="10" name="Picture 9"/>
          <p:cNvPicPr>
            <a:picLocks noChangeAspect="1"/>
          </p:cNvPicPr>
          <p:nvPr/>
        </p:nvPicPr>
        <p:blipFill rotWithShape="1">
          <a:blip r:embed="rId2">
            <a:extLst>
              <a:ext uri="{28A0092B-C50C-407E-A947-70E740481C1C}">
                <a14:useLocalDpi xmlns:a14="http://schemas.microsoft.com/office/drawing/2010/main" val="0"/>
              </a:ext>
            </a:extLst>
          </a:blip>
          <a:srcRect l="10030" t="82874" r="11012" b="8785"/>
          <a:stretch/>
        </p:blipFill>
        <p:spPr>
          <a:xfrm>
            <a:off x="2918799" y="2608307"/>
            <a:ext cx="6354403" cy="484942"/>
          </a:xfrm>
          <a:prstGeom prst="rect">
            <a:avLst/>
          </a:prstGeom>
        </p:spPr>
      </p:pic>
    </p:spTree>
    <p:extLst>
      <p:ext uri="{BB962C8B-B14F-4D97-AF65-F5344CB8AC3E}">
        <p14:creationId xmlns:p14="http://schemas.microsoft.com/office/powerpoint/2010/main" val="914489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D90094-12AE-40EA-BD00-32CD4EEBD978}" type="datetime1">
              <a:rPr lang="en-US" smtClean="0"/>
              <a:t>8/7/2020</a:t>
            </a:fld>
            <a:endParaRPr lang="en-GB"/>
          </a:p>
        </p:txBody>
      </p:sp>
      <p:sp>
        <p:nvSpPr>
          <p:cNvPr id="5" name="Footer Placeholder 4"/>
          <p:cNvSpPr>
            <a:spLocks noGrp="1"/>
          </p:cNvSpPr>
          <p:nvPr>
            <p:ph type="ftr" sz="quarter" idx="11"/>
          </p:nvPr>
        </p:nvSpPr>
        <p:spPr/>
        <p:txBody>
          <a:bodyPr/>
          <a:lstStyle/>
          <a:p>
            <a:r>
              <a:rPr lang="en-GB" smtClean="0"/>
              <a:t>V.N.KINYAE</a:t>
            </a:r>
            <a:endParaRPr lang="en-GB"/>
          </a:p>
        </p:txBody>
      </p:sp>
      <p:sp>
        <p:nvSpPr>
          <p:cNvPr id="6" name="Slide Number Placeholder 5"/>
          <p:cNvSpPr>
            <a:spLocks noGrp="1"/>
          </p:cNvSpPr>
          <p:nvPr>
            <p:ph type="sldNum" sz="quarter" idx="12"/>
          </p:nvPr>
        </p:nvSpPr>
        <p:spPr/>
        <p:txBody>
          <a:bodyPr/>
          <a:lstStyle/>
          <a:p>
            <a:fld id="{FEA77EF5-3700-4E47-8E72-CDD89C26ABCD}" type="slidenum">
              <a:rPr lang="en-GB" smtClean="0"/>
              <a:pPr/>
              <a:t>‹#›</a:t>
            </a:fld>
            <a:endParaRPr lang="en-GB"/>
          </a:p>
        </p:txBody>
      </p:sp>
    </p:spTree>
    <p:extLst>
      <p:ext uri="{BB962C8B-B14F-4D97-AF65-F5344CB8AC3E}">
        <p14:creationId xmlns:p14="http://schemas.microsoft.com/office/powerpoint/2010/main" val="1712956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E70E60-E5ED-437D-8DB6-F034FE733F41}" type="datetime1">
              <a:rPr lang="en-US" smtClean="0"/>
              <a:t>8/7/2020</a:t>
            </a:fld>
            <a:endParaRPr lang="en-GB"/>
          </a:p>
        </p:txBody>
      </p:sp>
      <p:sp>
        <p:nvSpPr>
          <p:cNvPr id="5" name="Footer Placeholder 4"/>
          <p:cNvSpPr>
            <a:spLocks noGrp="1"/>
          </p:cNvSpPr>
          <p:nvPr>
            <p:ph type="ftr" sz="quarter" idx="11"/>
          </p:nvPr>
        </p:nvSpPr>
        <p:spPr/>
        <p:txBody>
          <a:bodyPr/>
          <a:lstStyle/>
          <a:p>
            <a:r>
              <a:rPr lang="en-GB" smtClean="0"/>
              <a:t>V.N.KINYAE</a:t>
            </a:r>
            <a:endParaRPr lang="en-GB"/>
          </a:p>
        </p:txBody>
      </p:sp>
      <p:sp>
        <p:nvSpPr>
          <p:cNvPr id="6" name="Slide Number Placeholder 5"/>
          <p:cNvSpPr>
            <a:spLocks noGrp="1"/>
          </p:cNvSpPr>
          <p:nvPr>
            <p:ph type="sldNum" sz="quarter" idx="12"/>
          </p:nvPr>
        </p:nvSpPr>
        <p:spPr/>
        <p:txBody>
          <a:bodyPr/>
          <a:lstStyle/>
          <a:p>
            <a:fld id="{FEA77EF5-3700-4E47-8E72-CDD89C26ABCD}" type="slidenum">
              <a:rPr lang="en-GB" smtClean="0"/>
              <a:pPr/>
              <a:t>‹#›</a:t>
            </a:fld>
            <a:endParaRPr lang="en-GB"/>
          </a:p>
        </p:txBody>
      </p:sp>
    </p:spTree>
    <p:extLst>
      <p:ext uri="{BB962C8B-B14F-4D97-AF65-F5344CB8AC3E}">
        <p14:creationId xmlns:p14="http://schemas.microsoft.com/office/powerpoint/2010/main" val="4097826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A62466-81ED-44A5-8126-10AFB634594D}" type="datetime1">
              <a:rPr lang="en-US" smtClean="0"/>
              <a:t>8/7/2020</a:t>
            </a:fld>
            <a:endParaRPr lang="en-GB"/>
          </a:p>
        </p:txBody>
      </p:sp>
      <p:sp>
        <p:nvSpPr>
          <p:cNvPr id="5" name="Footer Placeholder 4"/>
          <p:cNvSpPr>
            <a:spLocks noGrp="1"/>
          </p:cNvSpPr>
          <p:nvPr>
            <p:ph type="ftr" sz="quarter" idx="11"/>
          </p:nvPr>
        </p:nvSpPr>
        <p:spPr/>
        <p:txBody>
          <a:bodyPr/>
          <a:lstStyle/>
          <a:p>
            <a:r>
              <a:rPr lang="en-GB" smtClean="0"/>
              <a:t>V.N.KINYAE</a:t>
            </a:r>
            <a:endParaRPr lang="en-GB"/>
          </a:p>
        </p:txBody>
      </p:sp>
      <p:sp>
        <p:nvSpPr>
          <p:cNvPr id="6" name="Slide Number Placeholder 5"/>
          <p:cNvSpPr>
            <a:spLocks noGrp="1"/>
          </p:cNvSpPr>
          <p:nvPr>
            <p:ph type="sldNum" sz="quarter" idx="12"/>
          </p:nvPr>
        </p:nvSpPr>
        <p:spPr/>
        <p:txBody>
          <a:bodyPr/>
          <a:lstStyle/>
          <a:p>
            <a:fld id="{FEA77EF5-3700-4E47-8E72-CDD89C26ABCD}" type="slidenum">
              <a:rPr lang="en-GB" smtClean="0"/>
              <a:pPr/>
              <a:t>‹#›</a:t>
            </a:fld>
            <a:endParaRPr lang="en-GB"/>
          </a:p>
        </p:txBody>
      </p:sp>
    </p:spTree>
    <p:extLst>
      <p:ext uri="{BB962C8B-B14F-4D97-AF65-F5344CB8AC3E}">
        <p14:creationId xmlns:p14="http://schemas.microsoft.com/office/powerpoint/2010/main" val="1506076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9F0188-24D1-4A3A-82E6-C10B7CC09070}" type="datetime1">
              <a:rPr lang="en-US" smtClean="0"/>
              <a:t>8/7/2020</a:t>
            </a:fld>
            <a:endParaRPr lang="en-GB"/>
          </a:p>
        </p:txBody>
      </p:sp>
      <p:sp>
        <p:nvSpPr>
          <p:cNvPr id="5" name="Footer Placeholder 4"/>
          <p:cNvSpPr>
            <a:spLocks noGrp="1"/>
          </p:cNvSpPr>
          <p:nvPr>
            <p:ph type="ftr" sz="quarter" idx="11"/>
          </p:nvPr>
        </p:nvSpPr>
        <p:spPr/>
        <p:txBody>
          <a:bodyPr/>
          <a:lstStyle/>
          <a:p>
            <a:r>
              <a:rPr lang="en-GB" smtClean="0"/>
              <a:t>V.N.KINYAE</a:t>
            </a:r>
            <a:endParaRPr lang="en-GB"/>
          </a:p>
        </p:txBody>
      </p:sp>
      <p:sp>
        <p:nvSpPr>
          <p:cNvPr id="6" name="Slide Number Placeholder 5"/>
          <p:cNvSpPr>
            <a:spLocks noGrp="1"/>
          </p:cNvSpPr>
          <p:nvPr>
            <p:ph type="sldNum" sz="quarter" idx="12"/>
          </p:nvPr>
        </p:nvSpPr>
        <p:spPr/>
        <p:txBody>
          <a:bodyPr/>
          <a:lstStyle/>
          <a:p>
            <a:fld id="{FEA77EF5-3700-4E47-8E72-CDD89C26ABCD}" type="slidenum">
              <a:rPr lang="en-GB" smtClean="0"/>
              <a:pPr/>
              <a:t>‹#›</a:t>
            </a:fld>
            <a:endParaRPr lang="en-GB"/>
          </a:p>
        </p:txBody>
      </p:sp>
    </p:spTree>
    <p:extLst>
      <p:ext uri="{BB962C8B-B14F-4D97-AF65-F5344CB8AC3E}">
        <p14:creationId xmlns:p14="http://schemas.microsoft.com/office/powerpoint/2010/main" val="1076744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3671BC-BF7A-4324-B268-91E07711FC45}" type="datetime1">
              <a:rPr lang="en-US" smtClean="0"/>
              <a:t>8/7/2020</a:t>
            </a:fld>
            <a:endParaRPr lang="en-GB"/>
          </a:p>
        </p:txBody>
      </p:sp>
      <p:sp>
        <p:nvSpPr>
          <p:cNvPr id="6" name="Footer Placeholder 5"/>
          <p:cNvSpPr>
            <a:spLocks noGrp="1"/>
          </p:cNvSpPr>
          <p:nvPr>
            <p:ph type="ftr" sz="quarter" idx="11"/>
          </p:nvPr>
        </p:nvSpPr>
        <p:spPr/>
        <p:txBody>
          <a:bodyPr/>
          <a:lstStyle/>
          <a:p>
            <a:r>
              <a:rPr lang="en-GB" smtClean="0"/>
              <a:t>V.N.KINYAE</a:t>
            </a:r>
            <a:endParaRPr lang="en-GB"/>
          </a:p>
        </p:txBody>
      </p:sp>
      <p:sp>
        <p:nvSpPr>
          <p:cNvPr id="7" name="Slide Number Placeholder 6"/>
          <p:cNvSpPr>
            <a:spLocks noGrp="1"/>
          </p:cNvSpPr>
          <p:nvPr>
            <p:ph type="sldNum" sz="quarter" idx="12"/>
          </p:nvPr>
        </p:nvSpPr>
        <p:spPr/>
        <p:txBody>
          <a:bodyPr/>
          <a:lstStyle/>
          <a:p>
            <a:fld id="{FEA77EF5-3700-4E47-8E72-CDD89C26ABCD}" type="slidenum">
              <a:rPr lang="en-GB" smtClean="0"/>
              <a:pPr/>
              <a:t>‹#›</a:t>
            </a:fld>
            <a:endParaRPr lang="en-GB"/>
          </a:p>
        </p:txBody>
      </p:sp>
    </p:spTree>
    <p:extLst>
      <p:ext uri="{BB962C8B-B14F-4D97-AF65-F5344CB8AC3E}">
        <p14:creationId xmlns:p14="http://schemas.microsoft.com/office/powerpoint/2010/main" val="3577527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4F9F40-C293-4442-8DFF-274C89B8194C}" type="datetime1">
              <a:rPr lang="en-US" smtClean="0"/>
              <a:t>8/7/2020</a:t>
            </a:fld>
            <a:endParaRPr lang="en-GB"/>
          </a:p>
        </p:txBody>
      </p:sp>
      <p:sp>
        <p:nvSpPr>
          <p:cNvPr id="8" name="Footer Placeholder 7"/>
          <p:cNvSpPr>
            <a:spLocks noGrp="1"/>
          </p:cNvSpPr>
          <p:nvPr>
            <p:ph type="ftr" sz="quarter" idx="11"/>
          </p:nvPr>
        </p:nvSpPr>
        <p:spPr/>
        <p:txBody>
          <a:bodyPr/>
          <a:lstStyle/>
          <a:p>
            <a:r>
              <a:rPr lang="en-GB" smtClean="0"/>
              <a:t>V.N.KINYAE</a:t>
            </a:r>
            <a:endParaRPr lang="en-GB"/>
          </a:p>
        </p:txBody>
      </p:sp>
      <p:sp>
        <p:nvSpPr>
          <p:cNvPr id="9" name="Slide Number Placeholder 8"/>
          <p:cNvSpPr>
            <a:spLocks noGrp="1"/>
          </p:cNvSpPr>
          <p:nvPr>
            <p:ph type="sldNum" sz="quarter" idx="12"/>
          </p:nvPr>
        </p:nvSpPr>
        <p:spPr/>
        <p:txBody>
          <a:bodyPr/>
          <a:lstStyle/>
          <a:p>
            <a:fld id="{FEA77EF5-3700-4E47-8E72-CDD89C26ABCD}" type="slidenum">
              <a:rPr lang="en-GB" smtClean="0"/>
              <a:pPr/>
              <a:t>‹#›</a:t>
            </a:fld>
            <a:endParaRPr lang="en-GB"/>
          </a:p>
        </p:txBody>
      </p:sp>
    </p:spTree>
    <p:extLst>
      <p:ext uri="{BB962C8B-B14F-4D97-AF65-F5344CB8AC3E}">
        <p14:creationId xmlns:p14="http://schemas.microsoft.com/office/powerpoint/2010/main" val="1851183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596AE5-1A74-42D7-B9D2-57707C86A66F}" type="datetime1">
              <a:rPr lang="en-US" smtClean="0"/>
              <a:t>8/7/2020</a:t>
            </a:fld>
            <a:endParaRPr lang="en-GB"/>
          </a:p>
        </p:txBody>
      </p:sp>
      <p:sp>
        <p:nvSpPr>
          <p:cNvPr id="4" name="Footer Placeholder 3"/>
          <p:cNvSpPr>
            <a:spLocks noGrp="1"/>
          </p:cNvSpPr>
          <p:nvPr>
            <p:ph type="ftr" sz="quarter" idx="11"/>
          </p:nvPr>
        </p:nvSpPr>
        <p:spPr/>
        <p:txBody>
          <a:bodyPr/>
          <a:lstStyle/>
          <a:p>
            <a:r>
              <a:rPr lang="en-GB" smtClean="0"/>
              <a:t>V.N.KINYAE</a:t>
            </a:r>
            <a:endParaRPr lang="en-GB"/>
          </a:p>
        </p:txBody>
      </p:sp>
      <p:sp>
        <p:nvSpPr>
          <p:cNvPr id="5" name="Slide Number Placeholder 4"/>
          <p:cNvSpPr>
            <a:spLocks noGrp="1"/>
          </p:cNvSpPr>
          <p:nvPr>
            <p:ph type="sldNum" sz="quarter" idx="12"/>
          </p:nvPr>
        </p:nvSpPr>
        <p:spPr/>
        <p:txBody>
          <a:bodyPr/>
          <a:lstStyle/>
          <a:p>
            <a:fld id="{FEA77EF5-3700-4E47-8E72-CDD89C26ABCD}" type="slidenum">
              <a:rPr lang="en-GB" smtClean="0"/>
              <a:pPr/>
              <a:t>‹#›</a:t>
            </a:fld>
            <a:endParaRPr lang="en-GB"/>
          </a:p>
        </p:txBody>
      </p:sp>
    </p:spTree>
    <p:extLst>
      <p:ext uri="{BB962C8B-B14F-4D97-AF65-F5344CB8AC3E}">
        <p14:creationId xmlns:p14="http://schemas.microsoft.com/office/powerpoint/2010/main" val="3224990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4E28D2-3833-4309-9EEC-8C7F2264D22E}" type="datetime1">
              <a:rPr lang="en-US" smtClean="0"/>
              <a:t>8/7/2020</a:t>
            </a:fld>
            <a:endParaRPr lang="en-GB"/>
          </a:p>
        </p:txBody>
      </p:sp>
      <p:sp>
        <p:nvSpPr>
          <p:cNvPr id="3" name="Footer Placeholder 2"/>
          <p:cNvSpPr>
            <a:spLocks noGrp="1"/>
          </p:cNvSpPr>
          <p:nvPr>
            <p:ph type="ftr" sz="quarter" idx="11"/>
          </p:nvPr>
        </p:nvSpPr>
        <p:spPr/>
        <p:txBody>
          <a:bodyPr/>
          <a:lstStyle/>
          <a:p>
            <a:r>
              <a:rPr lang="en-GB" smtClean="0"/>
              <a:t>V.N.KINYAE</a:t>
            </a:r>
            <a:endParaRPr lang="en-GB"/>
          </a:p>
        </p:txBody>
      </p:sp>
      <p:sp>
        <p:nvSpPr>
          <p:cNvPr id="4" name="Slide Number Placeholder 3"/>
          <p:cNvSpPr>
            <a:spLocks noGrp="1"/>
          </p:cNvSpPr>
          <p:nvPr>
            <p:ph type="sldNum" sz="quarter" idx="12"/>
          </p:nvPr>
        </p:nvSpPr>
        <p:spPr/>
        <p:txBody>
          <a:bodyPr/>
          <a:lstStyle/>
          <a:p>
            <a:fld id="{FEA77EF5-3700-4E47-8E72-CDD89C26ABCD}" type="slidenum">
              <a:rPr lang="en-GB" smtClean="0"/>
              <a:pPr/>
              <a:t>‹#›</a:t>
            </a:fld>
            <a:endParaRPr lang="en-GB"/>
          </a:p>
        </p:txBody>
      </p:sp>
    </p:spTree>
    <p:extLst>
      <p:ext uri="{BB962C8B-B14F-4D97-AF65-F5344CB8AC3E}">
        <p14:creationId xmlns:p14="http://schemas.microsoft.com/office/powerpoint/2010/main" val="56063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0B8DD3-65E8-47F1-9AEA-5FE0A3DFCADA}" type="datetime1">
              <a:rPr lang="en-US" smtClean="0"/>
              <a:t>8/7/2020</a:t>
            </a:fld>
            <a:endParaRPr lang="en-GB"/>
          </a:p>
        </p:txBody>
      </p:sp>
      <p:sp>
        <p:nvSpPr>
          <p:cNvPr id="6" name="Footer Placeholder 5"/>
          <p:cNvSpPr>
            <a:spLocks noGrp="1"/>
          </p:cNvSpPr>
          <p:nvPr>
            <p:ph type="ftr" sz="quarter" idx="11"/>
          </p:nvPr>
        </p:nvSpPr>
        <p:spPr/>
        <p:txBody>
          <a:bodyPr/>
          <a:lstStyle/>
          <a:p>
            <a:r>
              <a:rPr lang="en-GB" smtClean="0"/>
              <a:t>V.N.KINYAE</a:t>
            </a:r>
            <a:endParaRPr lang="en-GB"/>
          </a:p>
        </p:txBody>
      </p:sp>
      <p:sp>
        <p:nvSpPr>
          <p:cNvPr id="7" name="Slide Number Placeholder 6"/>
          <p:cNvSpPr>
            <a:spLocks noGrp="1"/>
          </p:cNvSpPr>
          <p:nvPr>
            <p:ph type="sldNum" sz="quarter" idx="12"/>
          </p:nvPr>
        </p:nvSpPr>
        <p:spPr/>
        <p:txBody>
          <a:bodyPr/>
          <a:lstStyle/>
          <a:p>
            <a:fld id="{FEA77EF5-3700-4E47-8E72-CDD89C26ABCD}" type="slidenum">
              <a:rPr lang="en-GB" smtClean="0"/>
              <a:pPr/>
              <a:t>‹#›</a:t>
            </a:fld>
            <a:endParaRPr lang="en-GB"/>
          </a:p>
        </p:txBody>
      </p:sp>
    </p:spTree>
    <p:extLst>
      <p:ext uri="{BB962C8B-B14F-4D97-AF65-F5344CB8AC3E}">
        <p14:creationId xmlns:p14="http://schemas.microsoft.com/office/powerpoint/2010/main" val="2690313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B1BDD7-7AA3-469D-BF6B-809C8740E5C3}" type="datetime1">
              <a:rPr lang="en-US" smtClean="0"/>
              <a:t>8/7/2020</a:t>
            </a:fld>
            <a:endParaRPr lang="en-GB"/>
          </a:p>
        </p:txBody>
      </p:sp>
      <p:sp>
        <p:nvSpPr>
          <p:cNvPr id="6" name="Footer Placeholder 5"/>
          <p:cNvSpPr>
            <a:spLocks noGrp="1"/>
          </p:cNvSpPr>
          <p:nvPr>
            <p:ph type="ftr" sz="quarter" idx="11"/>
          </p:nvPr>
        </p:nvSpPr>
        <p:spPr/>
        <p:txBody>
          <a:bodyPr/>
          <a:lstStyle/>
          <a:p>
            <a:r>
              <a:rPr lang="en-GB" smtClean="0"/>
              <a:t>V.N.KINYAE</a:t>
            </a:r>
            <a:endParaRPr lang="en-GB"/>
          </a:p>
        </p:txBody>
      </p:sp>
      <p:sp>
        <p:nvSpPr>
          <p:cNvPr id="7" name="Slide Number Placeholder 6"/>
          <p:cNvSpPr>
            <a:spLocks noGrp="1"/>
          </p:cNvSpPr>
          <p:nvPr>
            <p:ph type="sldNum" sz="quarter" idx="12"/>
          </p:nvPr>
        </p:nvSpPr>
        <p:spPr/>
        <p:txBody>
          <a:bodyPr/>
          <a:lstStyle/>
          <a:p>
            <a:fld id="{FEA77EF5-3700-4E47-8E72-CDD89C26ABCD}" type="slidenum">
              <a:rPr lang="en-GB" smtClean="0"/>
              <a:pPr/>
              <a:t>‹#›</a:t>
            </a:fld>
            <a:endParaRPr lang="en-GB"/>
          </a:p>
        </p:txBody>
      </p:sp>
    </p:spTree>
    <p:extLst>
      <p:ext uri="{BB962C8B-B14F-4D97-AF65-F5344CB8AC3E}">
        <p14:creationId xmlns:p14="http://schemas.microsoft.com/office/powerpoint/2010/main" val="1804330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0" y="0"/>
            <a:ext cx="12192000" cy="6858104"/>
          </a:xfrm>
          <a:prstGeom prst="rect">
            <a:avLst/>
          </a:prstGeom>
        </p:spPr>
      </p:pic>
      <p:pic>
        <p:nvPicPr>
          <p:cNvPr id="9" name="Picture 8"/>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814176" y="6244799"/>
            <a:ext cx="576974" cy="572823"/>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3458A4-B256-486F-968D-42F25891D3A9}" type="datetime1">
              <a:rPr lang="en-US" smtClean="0"/>
              <a:t>8/7/2020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V.N.KINYAE</a:t>
            </a:r>
            <a:endParaRPr lang="en-GB"/>
          </a:p>
        </p:txBody>
      </p:sp>
      <p:sp>
        <p:nvSpPr>
          <p:cNvPr id="6" name="Slide Number Placeholder 5"/>
          <p:cNvSpPr>
            <a:spLocks noGrp="1"/>
          </p:cNvSpPr>
          <p:nvPr>
            <p:ph type="sldNum" sz="quarter" idx="4"/>
          </p:nvPr>
        </p:nvSpPr>
        <p:spPr>
          <a:xfrm>
            <a:off x="9327776"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A77EF5-3700-4E47-8E72-CDD89C26ABCD}" type="slidenum">
              <a:rPr lang="en-GB" smtClean="0"/>
              <a:pPr/>
              <a:t>‹#›</a:t>
            </a:fld>
            <a:endParaRPr lang="en-GB"/>
          </a:p>
        </p:txBody>
      </p:sp>
      <p:sp>
        <p:nvSpPr>
          <p:cNvPr id="8" name="Title Placeholder 1"/>
          <p:cNvSpPr txBox="1">
            <a:spLocks/>
          </p:cNvSpPr>
          <p:nvPr/>
        </p:nvSpPr>
        <p:spPr>
          <a:xfrm>
            <a:off x="1196788" y="6033995"/>
            <a:ext cx="8789894" cy="507300"/>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solidFill>
                  <a:schemeClr val="bg1"/>
                </a:solidFill>
                <a:latin typeface="Times New Roman" panose="02020603050405020304" pitchFamily="18" charset="0"/>
                <a:cs typeface="Times New Roman" panose="02020603050405020304" pitchFamily="18" charset="0"/>
              </a:rPr>
              <a:t>KENYA MEDICAL TRAINING COLLEGE</a:t>
            </a:r>
            <a:endParaRPr lang="en-US" b="1" dirty="0">
              <a:solidFill>
                <a:schemeClr val="bg1"/>
              </a:solidFill>
              <a:latin typeface="Times New Roman" panose="02020603050405020304" pitchFamily="18" charset="0"/>
              <a:cs typeface="Times New Roman" panose="02020603050405020304" pitchFamily="18" charset="0"/>
            </a:endParaRPr>
          </a:p>
        </p:txBody>
      </p:sp>
      <p:sp>
        <p:nvSpPr>
          <p:cNvPr id="10" name="Title 1"/>
          <p:cNvSpPr txBox="1">
            <a:spLocks/>
          </p:cNvSpPr>
          <p:nvPr/>
        </p:nvSpPr>
        <p:spPr>
          <a:xfrm>
            <a:off x="8639982" y="6506046"/>
            <a:ext cx="2243667" cy="326496"/>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600" i="1" dirty="0" smtClean="0">
                <a:latin typeface="Times New Roman" panose="02020603050405020304" pitchFamily="18" charset="0"/>
                <a:cs typeface="Times New Roman" panose="02020603050405020304" pitchFamily="18" charset="0"/>
              </a:rPr>
              <a:t>ISO 9001:2015 Certified by</a:t>
            </a:r>
            <a:endParaRPr lang="en-US" sz="1600" i="1" dirty="0">
              <a:latin typeface="Times New Roman" panose="02020603050405020304" pitchFamily="18" charset="0"/>
              <a:cs typeface="Times New Roman" panose="02020603050405020304" pitchFamily="18" charset="0"/>
            </a:endParaRPr>
          </a:p>
        </p:txBody>
      </p:sp>
      <p:sp>
        <p:nvSpPr>
          <p:cNvPr id="11" name="Title Placeholder 1"/>
          <p:cNvSpPr txBox="1">
            <a:spLocks/>
          </p:cNvSpPr>
          <p:nvPr/>
        </p:nvSpPr>
        <p:spPr>
          <a:xfrm>
            <a:off x="4038600" y="6408732"/>
            <a:ext cx="2768599" cy="5154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i="1" dirty="0" smtClean="0"/>
              <a:t>Training for Better Health</a:t>
            </a:r>
            <a:r>
              <a:rPr lang="en-US" sz="1800" i="1" baseline="0" dirty="0" smtClean="0"/>
              <a:t> </a:t>
            </a:r>
            <a:endParaRPr lang="en-US" sz="1800" i="1" dirty="0"/>
          </a:p>
        </p:txBody>
      </p:sp>
      <p:pic>
        <p:nvPicPr>
          <p:cNvPr id="12" name="Picture 11"/>
          <p:cNvPicPr>
            <a:picLocks noChangeAspect="1"/>
          </p:cNvPicPr>
          <p:nvPr/>
        </p:nvPicPr>
        <p:blipFill rotWithShape="1">
          <a:blip r:embed="rId15" cstate="print">
            <a:extLst>
              <a:ext uri="{28A0092B-C50C-407E-A947-70E740481C1C}">
                <a14:useLocalDpi xmlns:a14="http://schemas.microsoft.com/office/drawing/2010/main" val="0"/>
              </a:ext>
            </a:extLst>
          </a:blip>
          <a:srcRect l="24360" r="23578" b="15789"/>
          <a:stretch/>
        </p:blipFill>
        <p:spPr>
          <a:xfrm>
            <a:off x="79667" y="5700777"/>
            <a:ext cx="930551" cy="1063487"/>
          </a:xfrm>
          <a:prstGeom prst="rect">
            <a:avLst/>
          </a:prstGeom>
        </p:spPr>
      </p:pic>
    </p:spTree>
    <p:extLst>
      <p:ext uri="{BB962C8B-B14F-4D97-AF65-F5344CB8AC3E}">
        <p14:creationId xmlns:p14="http://schemas.microsoft.com/office/powerpoint/2010/main" val="36746879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orient="horz" pos="2160">
          <p15:clr>
            <a:srgbClr val="F26B43"/>
          </p15:clr>
        </p15:guide>
        <p15:guide id="4294967295"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Ectopic </a:t>
            </a:r>
            <a:r>
              <a:rPr lang="en-GB" dirty="0" err="1" smtClean="0"/>
              <a:t>pregnan</a:t>
            </a:r>
            <a:r>
              <a:rPr lang="en-GB" dirty="0" err="1"/>
              <a:t>C</a:t>
            </a:r>
            <a:r>
              <a:rPr lang="en-GB" dirty="0" err="1" smtClean="0"/>
              <a:t>y</a:t>
            </a:r>
            <a:r>
              <a:rPr lang="en-GB" dirty="0" smtClean="0"/>
              <a:t> </a:t>
            </a:r>
            <a:endParaRPr lang="en-GB" dirty="0"/>
          </a:p>
        </p:txBody>
      </p:sp>
      <p:sp>
        <p:nvSpPr>
          <p:cNvPr id="6" name="Text Placeholder 5"/>
          <p:cNvSpPr>
            <a:spLocks noGrp="1"/>
          </p:cNvSpPr>
          <p:nvPr>
            <p:ph type="body" idx="1"/>
          </p:nvPr>
        </p:nvSpPr>
        <p:spPr/>
        <p:txBody>
          <a:bodyPr/>
          <a:lstStyle/>
          <a:p>
            <a:endParaRPr lang="en-US" dirty="0"/>
          </a:p>
        </p:txBody>
      </p:sp>
      <p:sp>
        <p:nvSpPr>
          <p:cNvPr id="2" name="Date Placeholder 1"/>
          <p:cNvSpPr>
            <a:spLocks noGrp="1"/>
          </p:cNvSpPr>
          <p:nvPr>
            <p:ph type="dt" sz="half" idx="10"/>
          </p:nvPr>
        </p:nvSpPr>
        <p:spPr/>
        <p:txBody>
          <a:bodyPr/>
          <a:lstStyle/>
          <a:p>
            <a:fld id="{8A11B9CF-FF40-41A8-8D40-F8479B6231A4}" type="datetime1">
              <a:rPr lang="en-US" smtClean="0"/>
              <a:t>8/7/2020</a:t>
            </a:fld>
            <a:endParaRPr lang="en-GB"/>
          </a:p>
        </p:txBody>
      </p:sp>
      <p:sp>
        <p:nvSpPr>
          <p:cNvPr id="3" name="Footer Placeholder 2"/>
          <p:cNvSpPr>
            <a:spLocks noGrp="1"/>
          </p:cNvSpPr>
          <p:nvPr>
            <p:ph type="ftr" sz="quarter" idx="11"/>
          </p:nvPr>
        </p:nvSpPr>
        <p:spPr/>
        <p:txBody>
          <a:bodyPr/>
          <a:lstStyle/>
          <a:p>
            <a:r>
              <a:rPr lang="en-GB" smtClean="0"/>
              <a:t>V.N.KINYAE</a:t>
            </a:r>
            <a:endParaRPr lang="en-GB"/>
          </a:p>
        </p:txBody>
      </p:sp>
      <p:sp>
        <p:nvSpPr>
          <p:cNvPr id="5" name="Slide Number Placeholder 4"/>
          <p:cNvSpPr>
            <a:spLocks noGrp="1"/>
          </p:cNvSpPr>
          <p:nvPr>
            <p:ph type="sldNum" sz="quarter" idx="12"/>
          </p:nvPr>
        </p:nvSpPr>
        <p:spPr/>
        <p:txBody>
          <a:bodyPr/>
          <a:lstStyle/>
          <a:p>
            <a:fld id="{FEA77EF5-3700-4E47-8E72-CDD89C26ABCD}" type="slidenum">
              <a:rPr lang="en-GB" smtClean="0"/>
              <a:pPr/>
              <a:t>1</a:t>
            </a:fld>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09600" y="274638"/>
            <a:ext cx="10972800" cy="418058"/>
          </a:xfrm>
        </p:spPr>
        <p:txBody>
          <a:bodyPr rtlCol="0">
            <a:normAutofit fontScale="90000"/>
          </a:bodyPr>
          <a:lstStyle/>
          <a:p>
            <a:pPr>
              <a:defRPr/>
            </a:pPr>
            <a:r>
              <a:rPr lang="en-GB" altLang="en-US" sz="3800" b="1" dirty="0" smtClean="0"/>
              <a:t>PATHOPHYSIOLOGY</a:t>
            </a:r>
            <a:endParaRPr lang="en-US" altLang="en-US" sz="3800" dirty="0"/>
          </a:p>
        </p:txBody>
      </p:sp>
      <p:sp>
        <p:nvSpPr>
          <p:cNvPr id="61443" name="Rectangle 3"/>
          <p:cNvSpPr>
            <a:spLocks noGrp="1" noChangeArrowheads="1"/>
          </p:cNvSpPr>
          <p:nvPr>
            <p:ph idx="1"/>
          </p:nvPr>
        </p:nvSpPr>
        <p:spPr>
          <a:xfrm>
            <a:off x="263352" y="908720"/>
            <a:ext cx="11665296" cy="5760639"/>
          </a:xfrm>
        </p:spPr>
        <p:txBody>
          <a:bodyPr>
            <a:noAutofit/>
          </a:bodyPr>
          <a:lstStyle/>
          <a:p>
            <a:pPr>
              <a:lnSpc>
                <a:spcPct val="90000"/>
              </a:lnSpc>
            </a:pPr>
            <a:r>
              <a:rPr lang="en-GB" altLang="en-US" sz="3600" dirty="0" smtClean="0"/>
              <a:t>When the uterus has implanted in the tube, corpus luteum remains and produces progesterone which </a:t>
            </a:r>
            <a:r>
              <a:rPr lang="en-US" sz="3600" dirty="0"/>
              <a:t>increases the thickness of the endometrium and </a:t>
            </a:r>
            <a:r>
              <a:rPr lang="en-GB" altLang="en-US" sz="3600" dirty="0" smtClean="0"/>
              <a:t>ensures that the endometrium is not shed off. This causes </a:t>
            </a:r>
            <a:r>
              <a:rPr lang="en-GB" altLang="en-US" sz="3600" b="1" dirty="0" smtClean="0"/>
              <a:t>amenorrhoea</a:t>
            </a:r>
          </a:p>
          <a:p>
            <a:pPr>
              <a:lnSpc>
                <a:spcPct val="90000"/>
              </a:lnSpc>
            </a:pPr>
            <a:r>
              <a:rPr lang="en-GB" altLang="en-US" sz="3600" dirty="0" smtClean="0"/>
              <a:t>As the embryo continues to grow in size, it </a:t>
            </a:r>
            <a:r>
              <a:rPr lang="en-GB" altLang="en-US" sz="3600" b="1" dirty="0" smtClean="0"/>
              <a:t>stretches</a:t>
            </a:r>
            <a:r>
              <a:rPr lang="en-GB" altLang="en-US" sz="3600" dirty="0" smtClean="0"/>
              <a:t> the wall of the uterine tubes causing </a:t>
            </a:r>
            <a:r>
              <a:rPr lang="en-GB" altLang="en-US" sz="3600" b="1" dirty="0" smtClean="0"/>
              <a:t>pain</a:t>
            </a:r>
            <a:r>
              <a:rPr lang="en-GB" altLang="en-US" sz="3600" dirty="0" smtClean="0"/>
              <a:t>. </a:t>
            </a:r>
          </a:p>
          <a:p>
            <a:pPr>
              <a:lnSpc>
                <a:spcPct val="90000"/>
              </a:lnSpc>
            </a:pPr>
            <a:r>
              <a:rPr lang="en-US" sz="3600" dirty="0"/>
              <a:t>The tube is not, however, able to nourish the ovum for long and bleeding detaches the ovum. The ovum may be ejected into the peritoneal cavity through the </a:t>
            </a:r>
            <a:r>
              <a:rPr lang="en-US" sz="3600" dirty="0" err="1"/>
              <a:t>fimbriated</a:t>
            </a:r>
            <a:r>
              <a:rPr lang="en-US" sz="3600" dirty="0"/>
              <a:t> end. The onset of pain may be gradual or it may occur dramatically.</a:t>
            </a:r>
          </a:p>
          <a:p>
            <a:pPr>
              <a:lnSpc>
                <a:spcPct val="90000"/>
              </a:lnSpc>
            </a:pPr>
            <a:endParaRPr lang="en-US" altLang="en-US" sz="3600" dirty="0" smtClean="0"/>
          </a:p>
        </p:txBody>
      </p:sp>
      <p:sp>
        <p:nvSpPr>
          <p:cNvPr id="2" name="Date Placeholder 1"/>
          <p:cNvSpPr>
            <a:spLocks noGrp="1"/>
          </p:cNvSpPr>
          <p:nvPr>
            <p:ph type="dt" sz="half" idx="10"/>
          </p:nvPr>
        </p:nvSpPr>
        <p:spPr/>
        <p:txBody>
          <a:bodyPr/>
          <a:lstStyle/>
          <a:p>
            <a:fld id="{D184DAD1-9F1D-4853-8F83-332215BEDF83}" type="datetime1">
              <a:rPr lang="en-US" smtClean="0"/>
              <a:t>8/7/2020</a:t>
            </a:fld>
            <a:endParaRPr lang="en-GB"/>
          </a:p>
        </p:txBody>
      </p:sp>
      <p:sp>
        <p:nvSpPr>
          <p:cNvPr id="3" name="Footer Placeholder 2"/>
          <p:cNvSpPr>
            <a:spLocks noGrp="1"/>
          </p:cNvSpPr>
          <p:nvPr>
            <p:ph type="ftr" sz="quarter" idx="11"/>
          </p:nvPr>
        </p:nvSpPr>
        <p:spPr/>
        <p:txBody>
          <a:bodyPr/>
          <a:lstStyle/>
          <a:p>
            <a:r>
              <a:rPr lang="en-GB" smtClean="0"/>
              <a:t>V.N.KINYAE</a:t>
            </a:r>
            <a:endParaRPr lang="en-GB"/>
          </a:p>
        </p:txBody>
      </p:sp>
      <p:sp>
        <p:nvSpPr>
          <p:cNvPr id="4" name="Slide Number Placeholder 3"/>
          <p:cNvSpPr>
            <a:spLocks noGrp="1"/>
          </p:cNvSpPr>
          <p:nvPr>
            <p:ph type="sldNum" sz="quarter" idx="12"/>
          </p:nvPr>
        </p:nvSpPr>
        <p:spPr/>
        <p:txBody>
          <a:bodyPr/>
          <a:lstStyle/>
          <a:p>
            <a:fld id="{FEA77EF5-3700-4E47-8E72-CDD89C26ABCD}" type="slidenum">
              <a:rPr lang="en-GB" smtClean="0"/>
              <a:pPr/>
              <a:t>10</a:t>
            </a:fld>
            <a:endParaRPr lang="en-GB"/>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Content Placeholder 2"/>
          <p:cNvSpPr>
            <a:spLocks noGrp="1"/>
          </p:cNvSpPr>
          <p:nvPr>
            <p:ph idx="1"/>
          </p:nvPr>
        </p:nvSpPr>
        <p:spPr>
          <a:xfrm>
            <a:off x="263352" y="332656"/>
            <a:ext cx="11665296" cy="6336703"/>
          </a:xfrm>
        </p:spPr>
        <p:txBody>
          <a:bodyPr>
            <a:normAutofit/>
          </a:bodyPr>
          <a:lstStyle/>
          <a:p>
            <a:r>
              <a:rPr lang="en-GB" altLang="en-US" sz="3600" dirty="0" smtClean="0"/>
              <a:t>The </a:t>
            </a:r>
            <a:r>
              <a:rPr lang="en-GB" altLang="en-US" sz="3600" b="1" dirty="0" smtClean="0"/>
              <a:t>erosion</a:t>
            </a:r>
            <a:r>
              <a:rPr lang="en-GB" altLang="en-US" sz="3600" dirty="0" smtClean="0"/>
              <a:t>  of the tubal wall by the implantation causes some </a:t>
            </a:r>
            <a:r>
              <a:rPr lang="en-GB" altLang="en-US" sz="3600" b="1" dirty="0" smtClean="0"/>
              <a:t>bleeding</a:t>
            </a:r>
            <a:r>
              <a:rPr lang="en-GB" altLang="en-US" sz="3600" dirty="0" smtClean="0"/>
              <a:t> into the peritoneal cavity which also causes irritation of the peritoneum resulting in </a:t>
            </a:r>
            <a:r>
              <a:rPr lang="en-GB" altLang="en-US" sz="3600" b="1" dirty="0" smtClean="0"/>
              <a:t>pelvic pain</a:t>
            </a:r>
            <a:r>
              <a:rPr lang="en-GB" altLang="en-US" sz="3600" dirty="0" smtClean="0"/>
              <a:t> and referred shoulder pain. </a:t>
            </a:r>
          </a:p>
          <a:p>
            <a:r>
              <a:rPr lang="en-GB" altLang="en-US" sz="3600" dirty="0" smtClean="0"/>
              <a:t>Since the tubal walls are not adopted for embryo development, the tubal pregnancy results to one of the following:</a:t>
            </a:r>
          </a:p>
        </p:txBody>
      </p:sp>
      <p:sp>
        <p:nvSpPr>
          <p:cNvPr id="2" name="Date Placeholder 1"/>
          <p:cNvSpPr>
            <a:spLocks noGrp="1"/>
          </p:cNvSpPr>
          <p:nvPr>
            <p:ph type="dt" sz="half" idx="10"/>
          </p:nvPr>
        </p:nvSpPr>
        <p:spPr/>
        <p:txBody>
          <a:bodyPr/>
          <a:lstStyle/>
          <a:p>
            <a:fld id="{372FE85F-FF95-47C7-BD13-8F28607777BE}" type="datetime1">
              <a:rPr lang="en-US" smtClean="0"/>
              <a:t>8/7/2020</a:t>
            </a:fld>
            <a:endParaRPr lang="en-GB"/>
          </a:p>
        </p:txBody>
      </p:sp>
      <p:sp>
        <p:nvSpPr>
          <p:cNvPr id="3" name="Footer Placeholder 2"/>
          <p:cNvSpPr>
            <a:spLocks noGrp="1"/>
          </p:cNvSpPr>
          <p:nvPr>
            <p:ph type="ftr" sz="quarter" idx="11"/>
          </p:nvPr>
        </p:nvSpPr>
        <p:spPr/>
        <p:txBody>
          <a:bodyPr/>
          <a:lstStyle/>
          <a:p>
            <a:r>
              <a:rPr lang="en-GB" smtClean="0"/>
              <a:t>V.N.KINYAE</a:t>
            </a:r>
            <a:endParaRPr lang="en-GB"/>
          </a:p>
        </p:txBody>
      </p:sp>
      <p:sp>
        <p:nvSpPr>
          <p:cNvPr id="4" name="Slide Number Placeholder 3"/>
          <p:cNvSpPr>
            <a:spLocks noGrp="1"/>
          </p:cNvSpPr>
          <p:nvPr>
            <p:ph type="sldNum" sz="quarter" idx="12"/>
          </p:nvPr>
        </p:nvSpPr>
        <p:spPr/>
        <p:txBody>
          <a:bodyPr/>
          <a:lstStyle/>
          <a:p>
            <a:fld id="{FEA77EF5-3700-4E47-8E72-CDD89C26ABCD}" type="slidenum">
              <a:rPr lang="en-GB" smtClean="0"/>
              <a:pPr/>
              <a:t>11</a:t>
            </a:fld>
            <a:endParaRPr lang="en-GB"/>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490067"/>
          </a:xfrm>
        </p:spPr>
        <p:txBody>
          <a:bodyPr>
            <a:normAutofit fontScale="90000"/>
          </a:bodyPr>
          <a:lstStyle/>
          <a:p>
            <a:pPr marL="0" marR="0" algn="l">
              <a:spcBef>
                <a:spcPts val="0"/>
              </a:spcBef>
              <a:spcAft>
                <a:spcPts val="0"/>
              </a:spcAft>
            </a:pPr>
            <a:r>
              <a:rPr lang="en-US" b="1" dirty="0">
                <a:latin typeface="Arial" panose="020B0604020202020204" pitchFamily="34" charset="0"/>
                <a:ea typeface="Times New Roman" panose="02020603050405020304" pitchFamily="18" charset="0"/>
              </a:rPr>
              <a:t>Before </a:t>
            </a:r>
            <a:r>
              <a:rPr lang="en-US" b="1" dirty="0" smtClean="0">
                <a:latin typeface="Arial" panose="020B0604020202020204" pitchFamily="34" charset="0"/>
                <a:ea typeface="Times New Roman" panose="02020603050405020304" pitchFamily="18" charset="0"/>
              </a:rPr>
              <a:t>Rupture</a:t>
            </a:r>
            <a:endParaRPr lang="en-US" dirty="0"/>
          </a:p>
        </p:txBody>
      </p:sp>
      <p:sp>
        <p:nvSpPr>
          <p:cNvPr id="3" name="Content Placeholder 2"/>
          <p:cNvSpPr>
            <a:spLocks noGrp="1"/>
          </p:cNvSpPr>
          <p:nvPr>
            <p:ph idx="1"/>
          </p:nvPr>
        </p:nvSpPr>
        <p:spPr>
          <a:xfrm>
            <a:off x="119336" y="764704"/>
            <a:ext cx="12072664" cy="6093295"/>
          </a:xfrm>
        </p:spPr>
        <p:txBody>
          <a:bodyPr>
            <a:noAutofit/>
          </a:bodyPr>
          <a:lstStyle/>
          <a:p>
            <a:pPr algn="just">
              <a:spcBef>
                <a:spcPts val="0"/>
              </a:spcBef>
              <a:buSzPts val="1000"/>
              <a:tabLst>
                <a:tab pos="457200" algn="l"/>
              </a:tabLst>
            </a:pPr>
            <a:r>
              <a:rPr lang="en-US" sz="3600" dirty="0">
                <a:latin typeface="Arial" panose="020B0604020202020204" pitchFamily="34" charset="0"/>
                <a:ea typeface="Times New Roman" panose="02020603050405020304" pitchFamily="18" charset="0"/>
              </a:rPr>
              <a:t>You should suspect an ectopic pregnancy before rupture if a woman comes to you with the following complaints: </a:t>
            </a:r>
            <a:endParaRPr lang="en-US" sz="3600" dirty="0" smtClean="0">
              <a:latin typeface="Arial" panose="020B0604020202020204" pitchFamily="34" charset="0"/>
              <a:ea typeface="Times New Roman" panose="02020603050405020304" pitchFamily="18" charset="0"/>
            </a:endParaRPr>
          </a:p>
          <a:p>
            <a:pPr algn="just">
              <a:spcBef>
                <a:spcPts val="0"/>
              </a:spcBef>
              <a:buSzPts val="1000"/>
              <a:tabLst>
                <a:tab pos="457200" algn="l"/>
              </a:tabLst>
            </a:pPr>
            <a:r>
              <a:rPr lang="en-US" sz="3600" dirty="0" err="1" smtClean="0">
                <a:latin typeface="Arial" panose="020B0604020202020204" pitchFamily="34" charset="0"/>
                <a:ea typeface="Times New Roman" panose="02020603050405020304" pitchFamily="18" charset="0"/>
              </a:rPr>
              <a:t>Amenorrhoea</a:t>
            </a:r>
            <a:r>
              <a:rPr lang="en-US" sz="3600" dirty="0" smtClean="0">
                <a:latin typeface="Arial" panose="020B0604020202020204" pitchFamily="34" charset="0"/>
                <a:ea typeface="Times New Roman" panose="02020603050405020304" pitchFamily="18" charset="0"/>
              </a:rPr>
              <a:t> </a:t>
            </a:r>
            <a:r>
              <a:rPr lang="en-US" sz="3600" dirty="0">
                <a:latin typeface="Arial" panose="020B0604020202020204" pitchFamily="34" charset="0"/>
                <a:ea typeface="Times New Roman" panose="02020603050405020304" pitchFamily="18" charset="0"/>
              </a:rPr>
              <a:t>of two or three months (common in about 80% of cases). The patient may sometimes present with a ruptured ectopic even before the expected date of the</a:t>
            </a:r>
            <a:br>
              <a:rPr lang="en-US" sz="3600" dirty="0">
                <a:latin typeface="Arial" panose="020B0604020202020204" pitchFamily="34" charset="0"/>
                <a:ea typeface="Times New Roman" panose="02020603050405020304" pitchFamily="18" charset="0"/>
              </a:rPr>
            </a:br>
            <a:r>
              <a:rPr lang="en-US" sz="3600" dirty="0">
                <a:latin typeface="Arial" panose="020B0604020202020204" pitchFamily="34" charset="0"/>
                <a:ea typeface="Times New Roman" panose="02020603050405020304" pitchFamily="18" charset="0"/>
              </a:rPr>
              <a:t>next period.</a:t>
            </a:r>
            <a:endParaRPr lang="en-US" sz="3600" dirty="0">
              <a:latin typeface="Times New Roman" panose="02020603050405020304" pitchFamily="18" charset="0"/>
              <a:ea typeface="Times New Roman" panose="02020603050405020304" pitchFamily="18" charset="0"/>
            </a:endParaRPr>
          </a:p>
          <a:p>
            <a:pPr algn="just">
              <a:spcBef>
                <a:spcPts val="0"/>
              </a:spcBef>
              <a:buSzPts val="1000"/>
              <a:tabLst>
                <a:tab pos="457200" algn="l"/>
              </a:tabLst>
            </a:pPr>
            <a:r>
              <a:rPr lang="en-US" sz="3600" dirty="0">
                <a:latin typeface="Arial" panose="020B0604020202020204" pitchFamily="34" charset="0"/>
                <a:ea typeface="Times New Roman" panose="02020603050405020304" pitchFamily="18" charset="0"/>
              </a:rPr>
              <a:t>Vague lower abdominal pain, which the patient might ignore. This is due to slight leakage of blood from the tube, which causes </a:t>
            </a:r>
            <a:r>
              <a:rPr lang="en-US" sz="3600" dirty="0" err="1">
                <a:latin typeface="Arial" panose="020B0604020202020204" pitchFamily="34" charset="0"/>
                <a:ea typeface="Times New Roman" panose="02020603050405020304" pitchFamily="18" charset="0"/>
              </a:rPr>
              <a:t>localised</a:t>
            </a:r>
            <a:r>
              <a:rPr lang="en-US" sz="3600" dirty="0">
                <a:latin typeface="Arial" panose="020B0604020202020204" pitchFamily="34" charset="0"/>
                <a:ea typeface="Times New Roman" panose="02020603050405020304" pitchFamily="18" charset="0"/>
              </a:rPr>
              <a:t> peritoneal irritation. It may also be due to the distension of the tube by the growing </a:t>
            </a:r>
            <a:r>
              <a:rPr lang="en-US" sz="3600" dirty="0" err="1">
                <a:latin typeface="Arial" panose="020B0604020202020204" pitchFamily="34" charset="0"/>
                <a:ea typeface="Times New Roman" panose="02020603050405020304" pitchFamily="18" charset="0"/>
              </a:rPr>
              <a:t>foetus</a:t>
            </a:r>
            <a:r>
              <a:rPr lang="en-US" sz="3600" dirty="0">
                <a:latin typeface="Arial" panose="020B0604020202020204" pitchFamily="34" charset="0"/>
                <a:ea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endParaRPr>
          </a:p>
          <a:p>
            <a:endParaRPr lang="en-US" sz="3600" dirty="0"/>
          </a:p>
        </p:txBody>
      </p:sp>
      <p:sp>
        <p:nvSpPr>
          <p:cNvPr id="4" name="Date Placeholder 3"/>
          <p:cNvSpPr>
            <a:spLocks noGrp="1"/>
          </p:cNvSpPr>
          <p:nvPr>
            <p:ph type="dt" sz="half" idx="10"/>
          </p:nvPr>
        </p:nvSpPr>
        <p:spPr/>
        <p:txBody>
          <a:bodyPr/>
          <a:lstStyle/>
          <a:p>
            <a:fld id="{6ED870A9-D215-4C34-8258-1A3F7F90D2E7}" type="datetime1">
              <a:rPr lang="en-US" smtClean="0"/>
              <a:t>8/7/2020</a:t>
            </a:fld>
            <a:endParaRPr lang="en-GB"/>
          </a:p>
        </p:txBody>
      </p:sp>
      <p:sp>
        <p:nvSpPr>
          <p:cNvPr id="5" name="Footer Placeholder 4"/>
          <p:cNvSpPr>
            <a:spLocks noGrp="1"/>
          </p:cNvSpPr>
          <p:nvPr>
            <p:ph type="ftr" sz="quarter" idx="11"/>
          </p:nvPr>
        </p:nvSpPr>
        <p:spPr/>
        <p:txBody>
          <a:bodyPr/>
          <a:lstStyle/>
          <a:p>
            <a:r>
              <a:rPr lang="en-GB" smtClean="0"/>
              <a:t>V.N.KINYAE</a:t>
            </a:r>
            <a:endParaRPr lang="en-GB"/>
          </a:p>
        </p:txBody>
      </p:sp>
      <p:sp>
        <p:nvSpPr>
          <p:cNvPr id="6" name="Slide Number Placeholder 5"/>
          <p:cNvSpPr>
            <a:spLocks noGrp="1"/>
          </p:cNvSpPr>
          <p:nvPr>
            <p:ph type="sldNum" sz="quarter" idx="12"/>
          </p:nvPr>
        </p:nvSpPr>
        <p:spPr/>
        <p:txBody>
          <a:bodyPr/>
          <a:lstStyle/>
          <a:p>
            <a:fld id="{FEA77EF5-3700-4E47-8E72-CDD89C26ABCD}" type="slidenum">
              <a:rPr lang="en-GB" smtClean="0"/>
              <a:pPr/>
              <a:t>12</a:t>
            </a:fld>
            <a:endParaRPr lang="en-GB"/>
          </a:p>
        </p:txBody>
      </p:sp>
    </p:spTree>
    <p:extLst>
      <p:ext uri="{BB962C8B-B14F-4D97-AF65-F5344CB8AC3E}">
        <p14:creationId xmlns:p14="http://schemas.microsoft.com/office/powerpoint/2010/main" val="3755566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09600" y="274638"/>
            <a:ext cx="10972800" cy="778098"/>
          </a:xfrm>
        </p:spPr>
        <p:txBody>
          <a:bodyPr/>
          <a:lstStyle/>
          <a:p>
            <a:pPr eaLnBrk="1" hangingPunct="1"/>
            <a:r>
              <a:rPr lang="en-GB" altLang="en-US" b="1" dirty="0" smtClean="0">
                <a:latin typeface="Verdana" panose="020B0604030504040204" pitchFamily="34" charset="0"/>
                <a:ea typeface="Verdana" panose="020B0604030504040204" pitchFamily="34" charset="0"/>
                <a:cs typeface="Verdana" panose="020B0604030504040204" pitchFamily="34" charset="0"/>
              </a:rPr>
              <a:t>Outcomes of tubal pregnancy</a:t>
            </a:r>
            <a:endParaRPr lang="en-US" altLang="en-US" b="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63491" name="Rectangle 3"/>
          <p:cNvSpPr>
            <a:spLocks noGrp="1" noChangeArrowheads="1"/>
          </p:cNvSpPr>
          <p:nvPr>
            <p:ph idx="1"/>
          </p:nvPr>
        </p:nvSpPr>
        <p:spPr/>
        <p:txBody>
          <a:bodyPr>
            <a:normAutofit/>
          </a:bodyPr>
          <a:lstStyle/>
          <a:p>
            <a:pPr lvl="0">
              <a:spcBef>
                <a:spcPts val="0"/>
              </a:spcBef>
              <a:buFont typeface="Symbol" panose="05050102010706020507" pitchFamily="18" charset="2"/>
              <a:buChar char=""/>
              <a:tabLst>
                <a:tab pos="685800" algn="l"/>
              </a:tabLst>
            </a:pPr>
            <a:r>
              <a:rPr lang="en-US" sz="3600" dirty="0">
                <a:latin typeface="New York"/>
                <a:ea typeface="PMingLiU"/>
                <a:cs typeface="New York"/>
              </a:rPr>
              <a:t>Spontaneous regression</a:t>
            </a:r>
            <a:endParaRPr lang="en-US" sz="3600" dirty="0">
              <a:latin typeface="New York"/>
              <a:ea typeface="PMingLiU"/>
              <a:cs typeface="Symbol" panose="05050102010706020507" pitchFamily="18" charset="2"/>
            </a:endParaRPr>
          </a:p>
          <a:p>
            <a:pPr lvl="0">
              <a:spcBef>
                <a:spcPts val="0"/>
              </a:spcBef>
              <a:buFont typeface="Symbol" panose="05050102010706020507" pitchFamily="18" charset="2"/>
              <a:buChar char=""/>
              <a:tabLst>
                <a:tab pos="685800" algn="l"/>
              </a:tabLst>
            </a:pPr>
            <a:r>
              <a:rPr lang="en-US" sz="3600" dirty="0">
                <a:latin typeface="New York"/>
                <a:ea typeface="PMingLiU"/>
                <a:cs typeface="New York"/>
              </a:rPr>
              <a:t>Mummification (</a:t>
            </a:r>
            <a:r>
              <a:rPr lang="en-US" sz="3600" dirty="0" err="1">
                <a:latin typeface="New York"/>
                <a:ea typeface="PMingLiU"/>
                <a:cs typeface="New York"/>
              </a:rPr>
              <a:t>lithopedeon</a:t>
            </a:r>
            <a:r>
              <a:rPr lang="en-US" sz="3600" dirty="0">
                <a:latin typeface="New York"/>
                <a:ea typeface="PMingLiU"/>
                <a:cs typeface="New York"/>
              </a:rPr>
              <a:t>)</a:t>
            </a:r>
            <a:endParaRPr lang="en-US" sz="3600" dirty="0">
              <a:latin typeface="New York"/>
              <a:ea typeface="PMingLiU"/>
              <a:cs typeface="Symbol" panose="05050102010706020507" pitchFamily="18" charset="2"/>
            </a:endParaRPr>
          </a:p>
          <a:p>
            <a:pPr lvl="0">
              <a:spcBef>
                <a:spcPts val="0"/>
              </a:spcBef>
              <a:buFont typeface="Symbol" panose="05050102010706020507" pitchFamily="18" charset="2"/>
              <a:buChar char=""/>
              <a:tabLst>
                <a:tab pos="685800" algn="l"/>
              </a:tabLst>
            </a:pPr>
            <a:r>
              <a:rPr lang="en-US" sz="3600" dirty="0">
                <a:latin typeface="New York"/>
                <a:ea typeface="PMingLiU"/>
                <a:cs typeface="New York"/>
              </a:rPr>
              <a:t>Abdominal/</a:t>
            </a:r>
            <a:r>
              <a:rPr lang="en-US" sz="3600" dirty="0" err="1">
                <a:latin typeface="New York"/>
                <a:ea typeface="PMingLiU"/>
                <a:cs typeface="New York"/>
              </a:rPr>
              <a:t>intraligamentary</a:t>
            </a:r>
            <a:r>
              <a:rPr lang="en-US" sz="3600" dirty="0">
                <a:latin typeface="New York"/>
                <a:ea typeface="PMingLiU"/>
                <a:cs typeface="New York"/>
              </a:rPr>
              <a:t> </a:t>
            </a:r>
            <a:r>
              <a:rPr lang="en-US" sz="3600" dirty="0" smtClean="0">
                <a:latin typeface="New York"/>
                <a:ea typeface="PMingLiU"/>
                <a:cs typeface="New York"/>
              </a:rPr>
              <a:t>implantation</a:t>
            </a:r>
          </a:p>
          <a:p>
            <a:pPr lvl="0">
              <a:spcBef>
                <a:spcPts val="0"/>
              </a:spcBef>
              <a:buFont typeface="Symbol" panose="05050102010706020507" pitchFamily="18" charset="2"/>
              <a:buChar char=""/>
              <a:tabLst>
                <a:tab pos="685800" algn="l"/>
              </a:tabLst>
            </a:pPr>
            <a:r>
              <a:rPr lang="en-GB" altLang="en-US" sz="3600" dirty="0" smtClean="0"/>
              <a:t>Tubal rupture.</a:t>
            </a:r>
          </a:p>
          <a:p>
            <a:pPr lvl="0">
              <a:spcBef>
                <a:spcPts val="0"/>
              </a:spcBef>
              <a:buFont typeface="Symbol" panose="05050102010706020507" pitchFamily="18" charset="2"/>
              <a:buChar char=""/>
              <a:tabLst>
                <a:tab pos="685800" algn="l"/>
              </a:tabLst>
            </a:pPr>
            <a:r>
              <a:rPr lang="en-GB" altLang="en-US" sz="3600" dirty="0" smtClean="0"/>
              <a:t>Tubal mole. </a:t>
            </a:r>
          </a:p>
          <a:p>
            <a:pPr lvl="0">
              <a:spcBef>
                <a:spcPts val="0"/>
              </a:spcBef>
              <a:buFont typeface="Symbol" panose="05050102010706020507" pitchFamily="18" charset="2"/>
              <a:buChar char=""/>
              <a:tabLst>
                <a:tab pos="685800" algn="l"/>
              </a:tabLst>
            </a:pPr>
            <a:r>
              <a:rPr lang="en-GB" altLang="en-US" sz="3600" dirty="0" smtClean="0"/>
              <a:t>Tubal abortion</a:t>
            </a:r>
          </a:p>
          <a:p>
            <a:pPr marL="609600" indent="-609600"/>
            <a:endParaRPr lang="en-US" altLang="en-US" sz="3600" dirty="0" smtClean="0"/>
          </a:p>
        </p:txBody>
      </p:sp>
      <p:sp>
        <p:nvSpPr>
          <p:cNvPr id="2" name="Date Placeholder 1"/>
          <p:cNvSpPr>
            <a:spLocks noGrp="1"/>
          </p:cNvSpPr>
          <p:nvPr>
            <p:ph type="dt" sz="half" idx="10"/>
          </p:nvPr>
        </p:nvSpPr>
        <p:spPr/>
        <p:txBody>
          <a:bodyPr/>
          <a:lstStyle/>
          <a:p>
            <a:fld id="{4FA51C7D-65A0-4C0D-B8B3-3751B7561C9F}" type="datetime1">
              <a:rPr lang="en-US" smtClean="0"/>
              <a:t>8/7/2020</a:t>
            </a:fld>
            <a:endParaRPr lang="en-GB"/>
          </a:p>
        </p:txBody>
      </p:sp>
      <p:sp>
        <p:nvSpPr>
          <p:cNvPr id="3" name="Footer Placeholder 2"/>
          <p:cNvSpPr>
            <a:spLocks noGrp="1"/>
          </p:cNvSpPr>
          <p:nvPr>
            <p:ph type="ftr" sz="quarter" idx="11"/>
          </p:nvPr>
        </p:nvSpPr>
        <p:spPr/>
        <p:txBody>
          <a:bodyPr/>
          <a:lstStyle/>
          <a:p>
            <a:r>
              <a:rPr lang="en-GB" smtClean="0"/>
              <a:t>V.N.KINYAE</a:t>
            </a:r>
            <a:endParaRPr lang="en-GB"/>
          </a:p>
        </p:txBody>
      </p:sp>
      <p:sp>
        <p:nvSpPr>
          <p:cNvPr id="4" name="Slide Number Placeholder 3"/>
          <p:cNvSpPr>
            <a:spLocks noGrp="1"/>
          </p:cNvSpPr>
          <p:nvPr>
            <p:ph type="sldNum" sz="quarter" idx="12"/>
          </p:nvPr>
        </p:nvSpPr>
        <p:spPr/>
        <p:txBody>
          <a:bodyPr/>
          <a:lstStyle/>
          <a:p>
            <a:fld id="{FEA77EF5-3700-4E47-8E72-CDD89C26ABCD}" type="slidenum">
              <a:rPr lang="en-GB" smtClean="0"/>
              <a:pPr/>
              <a:t>13</a:t>
            </a:fld>
            <a:endParaRPr lang="en-GB"/>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634082"/>
          </a:xfrm>
        </p:spPr>
        <p:txBody>
          <a:bodyPr rtlCol="0">
            <a:normAutofit fontScale="90000"/>
          </a:bodyPr>
          <a:lstStyle/>
          <a:p>
            <a:pPr>
              <a:defRPr/>
            </a:pPr>
            <a:r>
              <a:rPr lang="en-US" b="1" dirty="0" smtClean="0">
                <a:latin typeface="Verdana" panose="020B0604030504040204" pitchFamily="34" charset="0"/>
                <a:ea typeface="Verdana" panose="020B0604030504040204" pitchFamily="34" charset="0"/>
                <a:cs typeface="Verdana" panose="020B0604030504040204" pitchFamily="34" charset="0"/>
              </a:rPr>
              <a:t>Investigations</a:t>
            </a:r>
          </a:p>
        </p:txBody>
      </p:sp>
      <p:sp>
        <p:nvSpPr>
          <p:cNvPr id="3" name="Content Placeholder 2"/>
          <p:cNvSpPr>
            <a:spLocks noGrp="1"/>
          </p:cNvSpPr>
          <p:nvPr>
            <p:ph idx="1"/>
          </p:nvPr>
        </p:nvSpPr>
        <p:spPr>
          <a:xfrm>
            <a:off x="407368" y="980728"/>
            <a:ext cx="11449272" cy="5688631"/>
          </a:xfrm>
        </p:spPr>
        <p:txBody>
          <a:bodyPr rtlCol="0">
            <a:noAutofit/>
          </a:bodyPr>
          <a:lstStyle/>
          <a:p>
            <a:pPr>
              <a:defRPr/>
            </a:pPr>
            <a:r>
              <a:rPr lang="en-US" sz="2800" dirty="0"/>
              <a:t>An ectopic pregnancy should be considered in any woman with abdominal pain or vaginal bleeding who has a positive pregnancy test. </a:t>
            </a:r>
          </a:p>
          <a:p>
            <a:pPr>
              <a:defRPr/>
            </a:pPr>
            <a:r>
              <a:rPr lang="en-US" sz="2800" b="1" i="1" dirty="0"/>
              <a:t>Pregnancy test</a:t>
            </a:r>
            <a:r>
              <a:rPr lang="en-US" sz="2800" dirty="0"/>
              <a:t>: For </a:t>
            </a:r>
            <a:r>
              <a:rPr lang="en-US" sz="2800" dirty="0" err="1"/>
              <a:t>hcg</a:t>
            </a:r>
            <a:r>
              <a:rPr lang="en-US" sz="2800" dirty="0"/>
              <a:t> NB/A negative pregnancy test </a:t>
            </a:r>
            <a:r>
              <a:rPr lang="en-US" sz="2800" b="1" dirty="0"/>
              <a:t>does not rule out </a:t>
            </a:r>
            <a:r>
              <a:rPr lang="en-US" sz="2800" dirty="0"/>
              <a:t>ectopic pregnancy. </a:t>
            </a:r>
          </a:p>
          <a:p>
            <a:pPr>
              <a:defRPr/>
            </a:pPr>
            <a:r>
              <a:rPr lang="en-US" sz="2800" b="1" i="1" dirty="0" err="1"/>
              <a:t>Paracentesis</a:t>
            </a:r>
            <a:r>
              <a:rPr lang="en-US" sz="2800" b="1" i="1" dirty="0"/>
              <a:t> or </a:t>
            </a:r>
            <a:r>
              <a:rPr lang="en-US" sz="2800" b="1" i="1" dirty="0" err="1"/>
              <a:t>culdocentesis</a:t>
            </a:r>
            <a:r>
              <a:rPr lang="en-US" sz="2800" b="1" i="1" dirty="0"/>
              <a:t> </a:t>
            </a:r>
            <a:r>
              <a:rPr lang="en-US" sz="2800" dirty="0"/>
              <a:t>non-clotting blood is obtained, this indicates ruptured ectopic. </a:t>
            </a:r>
          </a:p>
          <a:p>
            <a:pPr>
              <a:defRPr/>
            </a:pPr>
            <a:r>
              <a:rPr lang="en-US" sz="2800" b="1" i="1" dirty="0"/>
              <a:t>Ultrasonography: </a:t>
            </a:r>
            <a:r>
              <a:rPr lang="en-US" sz="2800" dirty="0"/>
              <a:t>An ultrasound showing a gestational sac with fetal heart in the fallopian tube is clear evidence of ectopic pregnancy. </a:t>
            </a:r>
          </a:p>
          <a:p>
            <a:pPr>
              <a:defRPr/>
            </a:pPr>
            <a:r>
              <a:rPr lang="en-US" sz="2800" b="1" i="1" dirty="0"/>
              <a:t>A laparoscopy or laparotomy </a:t>
            </a:r>
            <a:r>
              <a:rPr lang="en-US" sz="2800" dirty="0"/>
              <a:t>can also be performed to visually confirm an ectopic pregnancy </a:t>
            </a:r>
          </a:p>
          <a:p>
            <a:pPr marL="0" indent="0">
              <a:buNone/>
              <a:defRPr/>
            </a:pPr>
            <a:endParaRPr lang="en-US" dirty="0" smtClean="0"/>
          </a:p>
        </p:txBody>
      </p:sp>
      <p:sp>
        <p:nvSpPr>
          <p:cNvPr id="4" name="Date Placeholder 3"/>
          <p:cNvSpPr>
            <a:spLocks noGrp="1"/>
          </p:cNvSpPr>
          <p:nvPr>
            <p:ph type="dt" sz="half" idx="10"/>
          </p:nvPr>
        </p:nvSpPr>
        <p:spPr/>
        <p:txBody>
          <a:bodyPr/>
          <a:lstStyle/>
          <a:p>
            <a:fld id="{D6C5B774-EC04-49D1-843B-2AB3E266B321}" type="datetime1">
              <a:rPr lang="en-US" smtClean="0"/>
              <a:t>8/7/2020</a:t>
            </a:fld>
            <a:endParaRPr lang="en-GB"/>
          </a:p>
        </p:txBody>
      </p:sp>
      <p:sp>
        <p:nvSpPr>
          <p:cNvPr id="5" name="Footer Placeholder 4"/>
          <p:cNvSpPr>
            <a:spLocks noGrp="1"/>
          </p:cNvSpPr>
          <p:nvPr>
            <p:ph type="ftr" sz="quarter" idx="11"/>
          </p:nvPr>
        </p:nvSpPr>
        <p:spPr/>
        <p:txBody>
          <a:bodyPr/>
          <a:lstStyle/>
          <a:p>
            <a:r>
              <a:rPr lang="en-GB" smtClean="0"/>
              <a:t>V.N.KINYAE</a:t>
            </a:r>
            <a:endParaRPr lang="en-GB"/>
          </a:p>
        </p:txBody>
      </p:sp>
      <p:sp>
        <p:nvSpPr>
          <p:cNvPr id="6" name="Slide Number Placeholder 5"/>
          <p:cNvSpPr>
            <a:spLocks noGrp="1"/>
          </p:cNvSpPr>
          <p:nvPr>
            <p:ph type="sldNum" sz="quarter" idx="12"/>
          </p:nvPr>
        </p:nvSpPr>
        <p:spPr/>
        <p:txBody>
          <a:bodyPr/>
          <a:lstStyle/>
          <a:p>
            <a:fld id="{FEA77EF5-3700-4E47-8E72-CDD89C26ABCD}" type="slidenum">
              <a:rPr lang="en-GB" smtClean="0"/>
              <a:pPr/>
              <a:t>14</a:t>
            </a:fld>
            <a:endParaRPr lang="en-GB"/>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06090"/>
          </a:xfrm>
        </p:spPr>
        <p:txBody>
          <a:bodyPr>
            <a:normAutofit/>
          </a:bodyPr>
          <a:lstStyle/>
          <a:p>
            <a:r>
              <a:rPr lang="en-US" b="1" dirty="0" smtClean="0">
                <a:latin typeface="Verdana" panose="020B0604030504040204" pitchFamily="34" charset="0"/>
                <a:ea typeface="Verdana" panose="020B0604030504040204" pitchFamily="34" charset="0"/>
                <a:cs typeface="Verdana" panose="020B0604030504040204" pitchFamily="34" charset="0"/>
              </a:rPr>
              <a:t>DDX</a:t>
            </a:r>
            <a:endParaRPr lang="en-US" b="1"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335360" y="1124745"/>
            <a:ext cx="11593288" cy="5472608"/>
          </a:xfrm>
        </p:spPr>
        <p:txBody>
          <a:bodyPr>
            <a:normAutofit/>
          </a:bodyPr>
          <a:lstStyle/>
          <a:p>
            <a:r>
              <a:rPr lang="en-US" sz="3600" dirty="0" smtClean="0">
                <a:latin typeface="Arial" panose="020B0604020202020204" pitchFamily="34" charset="0"/>
                <a:ea typeface="Times New Roman" panose="02020603050405020304" pitchFamily="18" charset="0"/>
              </a:rPr>
              <a:t>acute </a:t>
            </a:r>
            <a:r>
              <a:rPr lang="en-US" sz="3600" dirty="0">
                <a:latin typeface="Arial" panose="020B0604020202020204" pitchFamily="34" charset="0"/>
                <a:ea typeface="Times New Roman" panose="02020603050405020304" pitchFamily="18" charset="0"/>
              </a:rPr>
              <a:t>pelvic inflammatory disease, </a:t>
            </a:r>
            <a:endParaRPr lang="en-US" sz="3600" dirty="0" smtClean="0">
              <a:latin typeface="Arial" panose="020B0604020202020204" pitchFamily="34" charset="0"/>
              <a:ea typeface="Times New Roman" panose="02020603050405020304" pitchFamily="18" charset="0"/>
            </a:endParaRPr>
          </a:p>
          <a:p>
            <a:r>
              <a:rPr lang="en-US" sz="3600" dirty="0" smtClean="0">
                <a:latin typeface="Arial" panose="020B0604020202020204" pitchFamily="34" charset="0"/>
                <a:ea typeface="Times New Roman" panose="02020603050405020304" pitchFamily="18" charset="0"/>
              </a:rPr>
              <a:t>rupture </a:t>
            </a:r>
            <a:r>
              <a:rPr lang="en-US" sz="3600" dirty="0">
                <a:latin typeface="Arial" panose="020B0604020202020204" pitchFamily="34" charset="0"/>
                <a:ea typeface="Times New Roman" panose="02020603050405020304" pitchFamily="18" charset="0"/>
              </a:rPr>
              <a:t>of a gastric or duodenal ulcer, </a:t>
            </a:r>
            <a:endParaRPr lang="en-US" sz="3600" dirty="0" smtClean="0">
              <a:latin typeface="Arial" panose="020B0604020202020204" pitchFamily="34" charset="0"/>
              <a:ea typeface="Times New Roman" panose="02020603050405020304" pitchFamily="18" charset="0"/>
            </a:endParaRPr>
          </a:p>
          <a:p>
            <a:r>
              <a:rPr lang="en-US" sz="3600" dirty="0" smtClean="0">
                <a:latin typeface="Arial" panose="020B0604020202020204" pitchFamily="34" charset="0"/>
                <a:ea typeface="Times New Roman" panose="02020603050405020304" pitchFamily="18" charset="0"/>
              </a:rPr>
              <a:t>fulminating </a:t>
            </a:r>
            <a:r>
              <a:rPr lang="en-US" sz="3600" dirty="0">
                <a:latin typeface="Arial" panose="020B0604020202020204" pitchFamily="34" charset="0"/>
                <a:ea typeface="Times New Roman" panose="02020603050405020304" pitchFamily="18" charset="0"/>
              </a:rPr>
              <a:t>appendicitis, </a:t>
            </a:r>
            <a:endParaRPr lang="en-US" sz="3600" dirty="0" smtClean="0">
              <a:latin typeface="Arial" panose="020B0604020202020204" pitchFamily="34" charset="0"/>
              <a:ea typeface="Times New Roman" panose="02020603050405020304" pitchFamily="18" charset="0"/>
            </a:endParaRPr>
          </a:p>
          <a:p>
            <a:r>
              <a:rPr lang="en-US" sz="3600" dirty="0" smtClean="0">
                <a:latin typeface="Arial" panose="020B0604020202020204" pitchFamily="34" charset="0"/>
                <a:ea typeface="Times New Roman" panose="02020603050405020304" pitchFamily="18" charset="0"/>
              </a:rPr>
              <a:t>torsion </a:t>
            </a:r>
            <a:r>
              <a:rPr lang="en-US" sz="3600" dirty="0">
                <a:latin typeface="Arial" panose="020B0604020202020204" pitchFamily="34" charset="0"/>
                <a:ea typeface="Times New Roman" panose="02020603050405020304" pitchFamily="18" charset="0"/>
              </a:rPr>
              <a:t>of the pedicle of an ovarian cyst, </a:t>
            </a:r>
            <a:endParaRPr lang="en-US" sz="3600" dirty="0" smtClean="0">
              <a:latin typeface="Arial" panose="020B0604020202020204" pitchFamily="34" charset="0"/>
              <a:ea typeface="Times New Roman" panose="02020603050405020304" pitchFamily="18" charset="0"/>
            </a:endParaRPr>
          </a:p>
          <a:p>
            <a:r>
              <a:rPr lang="en-US" sz="3600" dirty="0" smtClean="0">
                <a:latin typeface="Arial" panose="020B0604020202020204" pitchFamily="34" charset="0"/>
                <a:ea typeface="Times New Roman" panose="02020603050405020304" pitchFamily="18" charset="0"/>
              </a:rPr>
              <a:t>acute </a:t>
            </a:r>
            <a:r>
              <a:rPr lang="en-US" sz="3600" dirty="0">
                <a:latin typeface="Arial" panose="020B0604020202020204" pitchFamily="34" charset="0"/>
                <a:ea typeface="Times New Roman" panose="02020603050405020304" pitchFamily="18" charset="0"/>
              </a:rPr>
              <a:t>pyelonephritis </a:t>
            </a:r>
            <a:endParaRPr lang="en-US" sz="3600" dirty="0" smtClean="0">
              <a:latin typeface="Arial" panose="020B0604020202020204" pitchFamily="34" charset="0"/>
              <a:ea typeface="Times New Roman" panose="02020603050405020304" pitchFamily="18" charset="0"/>
            </a:endParaRPr>
          </a:p>
          <a:p>
            <a:r>
              <a:rPr lang="en-US" sz="3600" dirty="0" smtClean="0">
                <a:latin typeface="Arial" panose="020B0604020202020204" pitchFamily="34" charset="0"/>
                <a:ea typeface="Times New Roman" panose="02020603050405020304" pitchFamily="18" charset="0"/>
              </a:rPr>
              <a:t>rupture </a:t>
            </a:r>
            <a:r>
              <a:rPr lang="en-US" sz="3600" dirty="0">
                <a:latin typeface="Arial" panose="020B0604020202020204" pitchFamily="34" charset="0"/>
                <a:ea typeface="Times New Roman" panose="02020603050405020304" pitchFamily="18" charset="0"/>
              </a:rPr>
              <a:t>of a corpus luteum with intraperitoneal </a:t>
            </a:r>
            <a:r>
              <a:rPr lang="en-US" sz="3600" dirty="0" err="1">
                <a:latin typeface="Arial" panose="020B0604020202020204" pitchFamily="34" charset="0"/>
                <a:ea typeface="Times New Roman" panose="02020603050405020304" pitchFamily="18" charset="0"/>
              </a:rPr>
              <a:t>haemorrhage</a:t>
            </a:r>
            <a:r>
              <a:rPr lang="en-US" sz="3600" dirty="0">
                <a:latin typeface="Arial" panose="020B0604020202020204" pitchFamily="34" charset="0"/>
                <a:ea typeface="Times New Roman" panose="02020603050405020304" pitchFamily="18" charset="0"/>
              </a:rPr>
              <a:t>.</a:t>
            </a:r>
            <a:endParaRPr lang="en-US" sz="3600" dirty="0"/>
          </a:p>
        </p:txBody>
      </p:sp>
      <p:sp>
        <p:nvSpPr>
          <p:cNvPr id="4" name="Date Placeholder 3"/>
          <p:cNvSpPr>
            <a:spLocks noGrp="1"/>
          </p:cNvSpPr>
          <p:nvPr>
            <p:ph type="dt" sz="half" idx="10"/>
          </p:nvPr>
        </p:nvSpPr>
        <p:spPr/>
        <p:txBody>
          <a:bodyPr/>
          <a:lstStyle/>
          <a:p>
            <a:fld id="{D4A0EDEE-A889-44BF-A46E-C97C65CA4D90}" type="datetime1">
              <a:rPr lang="en-US" smtClean="0"/>
              <a:t>8/7/2020</a:t>
            </a:fld>
            <a:endParaRPr lang="en-GB"/>
          </a:p>
        </p:txBody>
      </p:sp>
      <p:sp>
        <p:nvSpPr>
          <p:cNvPr id="5" name="Footer Placeholder 4"/>
          <p:cNvSpPr>
            <a:spLocks noGrp="1"/>
          </p:cNvSpPr>
          <p:nvPr>
            <p:ph type="ftr" sz="quarter" idx="11"/>
          </p:nvPr>
        </p:nvSpPr>
        <p:spPr/>
        <p:txBody>
          <a:bodyPr/>
          <a:lstStyle/>
          <a:p>
            <a:r>
              <a:rPr lang="en-GB" smtClean="0"/>
              <a:t>V.N.KINYAE</a:t>
            </a:r>
            <a:endParaRPr lang="en-GB"/>
          </a:p>
        </p:txBody>
      </p:sp>
      <p:sp>
        <p:nvSpPr>
          <p:cNvPr id="6" name="Slide Number Placeholder 5"/>
          <p:cNvSpPr>
            <a:spLocks noGrp="1"/>
          </p:cNvSpPr>
          <p:nvPr>
            <p:ph type="sldNum" sz="quarter" idx="12"/>
          </p:nvPr>
        </p:nvSpPr>
        <p:spPr/>
        <p:txBody>
          <a:bodyPr/>
          <a:lstStyle/>
          <a:p>
            <a:fld id="{FEA77EF5-3700-4E47-8E72-CDD89C26ABCD}" type="slidenum">
              <a:rPr lang="en-GB" smtClean="0"/>
              <a:pPr/>
              <a:t>15</a:t>
            </a:fld>
            <a:endParaRPr lang="en-GB"/>
          </a:p>
        </p:txBody>
      </p:sp>
    </p:spTree>
    <p:extLst>
      <p:ext uri="{BB962C8B-B14F-4D97-AF65-F5344CB8AC3E}">
        <p14:creationId xmlns:p14="http://schemas.microsoft.com/office/powerpoint/2010/main" val="4366537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05301432"/>
              </p:ext>
            </p:extLst>
          </p:nvPr>
        </p:nvGraphicFramePr>
        <p:xfrm>
          <a:off x="-3" y="0"/>
          <a:ext cx="12192002" cy="7047504"/>
        </p:xfrm>
        <a:graphic>
          <a:graphicData uri="http://schemas.openxmlformats.org/drawingml/2006/table">
            <a:tbl>
              <a:tblPr>
                <a:tableStyleId>{5C22544A-7EE6-4342-B048-85BDC9FD1C3A}</a:tableStyleId>
              </a:tblPr>
              <a:tblGrid>
                <a:gridCol w="983435">
                  <a:extLst>
                    <a:ext uri="{9D8B030D-6E8A-4147-A177-3AD203B41FA5}">
                      <a16:colId xmlns:a16="http://schemas.microsoft.com/office/drawing/2014/main" xmlns="" val="4213233533"/>
                    </a:ext>
                  </a:extLst>
                </a:gridCol>
                <a:gridCol w="3168352">
                  <a:extLst>
                    <a:ext uri="{9D8B030D-6E8A-4147-A177-3AD203B41FA5}">
                      <a16:colId xmlns:a16="http://schemas.microsoft.com/office/drawing/2014/main" xmlns="" val="620403621"/>
                    </a:ext>
                  </a:extLst>
                </a:gridCol>
                <a:gridCol w="2592288">
                  <a:extLst>
                    <a:ext uri="{9D8B030D-6E8A-4147-A177-3AD203B41FA5}">
                      <a16:colId xmlns:a16="http://schemas.microsoft.com/office/drawing/2014/main" xmlns="" val="3604135024"/>
                    </a:ext>
                  </a:extLst>
                </a:gridCol>
                <a:gridCol w="2448272">
                  <a:extLst>
                    <a:ext uri="{9D8B030D-6E8A-4147-A177-3AD203B41FA5}">
                      <a16:colId xmlns:a16="http://schemas.microsoft.com/office/drawing/2014/main" xmlns="" val="492778390"/>
                    </a:ext>
                  </a:extLst>
                </a:gridCol>
                <a:gridCol w="2999655">
                  <a:extLst>
                    <a:ext uri="{9D8B030D-6E8A-4147-A177-3AD203B41FA5}">
                      <a16:colId xmlns:a16="http://schemas.microsoft.com/office/drawing/2014/main" xmlns="" val="281263611"/>
                    </a:ext>
                  </a:extLst>
                </a:gridCol>
              </a:tblGrid>
              <a:tr h="298174">
                <a:tc>
                  <a:txBody>
                    <a:bodyPr/>
                    <a:lstStyle/>
                    <a:p>
                      <a:pPr marL="0" marR="0" algn="l">
                        <a:spcBef>
                          <a:spcPts val="0"/>
                        </a:spcBef>
                        <a:spcAft>
                          <a:spcPts val="0"/>
                        </a:spcAft>
                      </a:pPr>
                      <a:r>
                        <a:rPr lang="en-US" sz="1600">
                          <a:effectLst/>
                        </a:rPr>
                        <a:t>Signs/Symptoms</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Ectopic Pregnancy</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tabLst>
                          <a:tab pos="2637155" algn="ctr"/>
                          <a:tab pos="5274310" algn="r"/>
                        </a:tabLst>
                      </a:pPr>
                      <a:r>
                        <a:rPr lang="en-GB" sz="1600">
                          <a:effectLst/>
                        </a:rPr>
                        <a:t>Appendicitis</a:t>
                      </a:r>
                      <a:endParaRPr lang="en-US" sz="2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Salpingitis</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Uterine Abortion</a:t>
                      </a:r>
                      <a:endParaRPr lang="en-US" sz="2000">
                        <a:effectLst/>
                        <a:latin typeface="Times New Roman" panose="02020603050405020304" pitchFamily="18" charset="0"/>
                        <a:ea typeface="Times New Roman" panose="02020603050405020304" pitchFamily="18" charset="0"/>
                      </a:endParaRPr>
                    </a:p>
                  </a:txBody>
                  <a:tcPr marL="44276" marR="44276" marT="0" marB="0"/>
                </a:tc>
                <a:extLst>
                  <a:ext uri="{0D108BD9-81ED-4DB2-BD59-A6C34878D82A}">
                    <a16:rowId xmlns:a16="http://schemas.microsoft.com/office/drawing/2014/main" xmlns="" val="4132052425"/>
                  </a:ext>
                </a:extLst>
              </a:tr>
              <a:tr h="1341782">
                <a:tc>
                  <a:txBody>
                    <a:bodyPr/>
                    <a:lstStyle/>
                    <a:p>
                      <a:pPr marL="0" marR="0" algn="l">
                        <a:spcBef>
                          <a:spcPts val="0"/>
                        </a:spcBef>
                        <a:spcAft>
                          <a:spcPts val="0"/>
                        </a:spcAft>
                      </a:pPr>
                      <a:r>
                        <a:rPr lang="en-US" sz="1600" dirty="0">
                          <a:effectLst/>
                        </a:rPr>
                        <a:t>Pain</a:t>
                      </a:r>
                      <a:endParaRPr lang="en-US" sz="2000" dirty="0">
                        <a:effectLst/>
                      </a:endParaRPr>
                    </a:p>
                    <a:p>
                      <a:pPr marL="0" marR="0" algn="l">
                        <a:spcBef>
                          <a:spcPts val="0"/>
                        </a:spcBef>
                        <a:spcAft>
                          <a:spcPts val="0"/>
                        </a:spcAft>
                      </a:pPr>
                      <a:r>
                        <a:rPr lang="en-US" sz="1600" dirty="0">
                          <a:effectLst/>
                        </a:rPr>
                        <a:t> </a:t>
                      </a:r>
                      <a:endParaRPr lang="en-US" sz="2000" dirty="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Unilateral cramps and tenderness before rupture</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Epigastric,</a:t>
                      </a:r>
                      <a:br>
                        <a:rPr lang="en-US" sz="1600">
                          <a:effectLst/>
                        </a:rPr>
                      </a:br>
                      <a:r>
                        <a:rPr lang="en-US" sz="1600">
                          <a:effectLst/>
                        </a:rPr>
                        <a:t>periumbilical, then right lower quadrant pain; Tenderness localising at McBurney’s point; Rebound tenderness</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tabLst>
                          <a:tab pos="2637155" algn="ctr"/>
                          <a:tab pos="5274310" algn="r"/>
                        </a:tabLst>
                      </a:pPr>
                      <a:r>
                        <a:rPr lang="en-GB" sz="1600">
                          <a:effectLst/>
                        </a:rPr>
                        <a:t>Usually in both lower quadrants with or without rebound</a:t>
                      </a:r>
                      <a:endParaRPr lang="en-US" sz="2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Midline cramps</a:t>
                      </a:r>
                      <a:endParaRPr lang="en-US" sz="2000">
                        <a:effectLst/>
                        <a:latin typeface="Times New Roman" panose="02020603050405020304" pitchFamily="18" charset="0"/>
                        <a:ea typeface="Times New Roman" panose="02020603050405020304" pitchFamily="18" charset="0"/>
                      </a:endParaRPr>
                    </a:p>
                  </a:txBody>
                  <a:tcPr marL="44276" marR="44276" marT="0" marB="0"/>
                </a:tc>
                <a:extLst>
                  <a:ext uri="{0D108BD9-81ED-4DB2-BD59-A6C34878D82A}">
                    <a16:rowId xmlns:a16="http://schemas.microsoft.com/office/drawing/2014/main" xmlns="" val="886387462"/>
                  </a:ext>
                </a:extLst>
              </a:tr>
              <a:tr h="596348">
                <a:tc>
                  <a:txBody>
                    <a:bodyPr/>
                    <a:lstStyle/>
                    <a:p>
                      <a:pPr marL="0" marR="0" algn="l">
                        <a:spcBef>
                          <a:spcPts val="0"/>
                        </a:spcBef>
                        <a:spcAft>
                          <a:spcPts val="0"/>
                        </a:spcAft>
                      </a:pPr>
                      <a:r>
                        <a:rPr lang="en-US" sz="1600">
                          <a:effectLst/>
                        </a:rPr>
                        <a:t>Nausea &amp; Vomiting</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Occasionally before</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Usually precedes shift of pain to right lower quadrant.</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GB" sz="1600">
                          <a:effectLst/>
                        </a:rPr>
                        <a:t>Infrequent</a:t>
                      </a:r>
                      <a:endParaRPr lang="en-US" sz="1600" b="1">
                        <a:solidFill>
                          <a:srgbClr val="000000"/>
                        </a:solidFill>
                        <a:effectLst/>
                        <a:latin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Almost never</a:t>
                      </a:r>
                      <a:endParaRPr lang="en-US" sz="2000">
                        <a:effectLst/>
                        <a:latin typeface="Times New Roman" panose="02020603050405020304" pitchFamily="18" charset="0"/>
                        <a:ea typeface="Times New Roman" panose="02020603050405020304" pitchFamily="18" charset="0"/>
                      </a:endParaRPr>
                    </a:p>
                  </a:txBody>
                  <a:tcPr marL="44276" marR="44276" marT="0" marB="0"/>
                </a:tc>
                <a:extLst>
                  <a:ext uri="{0D108BD9-81ED-4DB2-BD59-A6C34878D82A}">
                    <a16:rowId xmlns:a16="http://schemas.microsoft.com/office/drawing/2014/main" xmlns="" val="363801049"/>
                  </a:ext>
                </a:extLst>
              </a:tr>
              <a:tr h="1043608">
                <a:tc>
                  <a:txBody>
                    <a:bodyPr/>
                    <a:lstStyle/>
                    <a:p>
                      <a:pPr marL="0" marR="0" algn="l">
                        <a:spcBef>
                          <a:spcPts val="0"/>
                        </a:spcBef>
                        <a:spcAft>
                          <a:spcPts val="0"/>
                        </a:spcAft>
                      </a:pPr>
                      <a:r>
                        <a:rPr lang="en-US" sz="1600">
                          <a:effectLst/>
                        </a:rPr>
                        <a:t>Temperature And Pulse</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37.2 – 37.8</a:t>
                      </a:r>
                      <a:r>
                        <a:rPr lang="en-US" sz="1600" baseline="30000">
                          <a:effectLst/>
                        </a:rPr>
                        <a:t>0</a:t>
                      </a:r>
                      <a:r>
                        <a:rPr lang="en-US" sz="1600">
                          <a:effectLst/>
                        </a:rPr>
                        <a:t>C</a:t>
                      </a:r>
                      <a:endParaRPr lang="en-US" sz="2000">
                        <a:effectLst/>
                      </a:endParaRPr>
                    </a:p>
                    <a:p>
                      <a:pPr marL="0" marR="0" algn="l">
                        <a:spcBef>
                          <a:spcPts val="0"/>
                        </a:spcBef>
                        <a:spcAft>
                          <a:spcPts val="0"/>
                        </a:spcAft>
                      </a:pPr>
                      <a:r>
                        <a:rPr lang="en-US" sz="1600">
                          <a:effectLst/>
                        </a:rPr>
                        <a:t>(99 – 100</a:t>
                      </a:r>
                      <a:r>
                        <a:rPr lang="en-US" sz="1600" baseline="30000">
                          <a:effectLst/>
                        </a:rPr>
                        <a:t>0</a:t>
                      </a:r>
                      <a:r>
                        <a:rPr lang="en-US" sz="1600">
                          <a:effectLst/>
                        </a:rPr>
                        <a:t>F) pulse variable:  normal before rapid after rupture</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37.2 –37.8</a:t>
                      </a:r>
                      <a:r>
                        <a:rPr lang="en-US" sz="1600" baseline="30000">
                          <a:effectLst/>
                        </a:rPr>
                        <a:t>0</a:t>
                      </a:r>
                      <a:r>
                        <a:rPr lang="en-US" sz="1600">
                          <a:effectLst/>
                        </a:rPr>
                        <a:t>C </a:t>
                      </a:r>
                      <a:br>
                        <a:rPr lang="en-US" sz="1600">
                          <a:effectLst/>
                        </a:rPr>
                      </a:br>
                      <a:r>
                        <a:rPr lang="en-US" sz="1600">
                          <a:effectLst/>
                        </a:rPr>
                        <a:t>(99- 100</a:t>
                      </a:r>
                      <a:r>
                        <a:rPr lang="en-US" sz="1600" baseline="30000">
                          <a:effectLst/>
                        </a:rPr>
                        <a:t>0</a:t>
                      </a:r>
                      <a:r>
                        <a:rPr lang="en-US" sz="1600">
                          <a:effectLst/>
                        </a:rPr>
                        <a:t>F</a:t>
                      </a:r>
                      <a:endParaRPr lang="en-US" sz="2000">
                        <a:effectLst/>
                      </a:endParaRPr>
                    </a:p>
                    <a:p>
                      <a:pPr marL="0" marR="0" algn="l">
                        <a:spcBef>
                          <a:spcPts val="0"/>
                        </a:spcBef>
                        <a:spcAft>
                          <a:spcPts val="0"/>
                        </a:spcAft>
                      </a:pPr>
                      <a:r>
                        <a:rPr lang="en-US" sz="1600">
                          <a:effectLst/>
                        </a:rPr>
                        <a:t>100</a:t>
                      </a:r>
                      <a:r>
                        <a:rPr lang="en-US" sz="1600" baseline="30000">
                          <a:effectLst/>
                        </a:rPr>
                        <a:t>0</a:t>
                      </a:r>
                      <a:r>
                        <a:rPr lang="en-US" sz="1600">
                          <a:effectLst/>
                        </a:rPr>
                        <a:t>F) </a:t>
                      </a:r>
                      <a:br>
                        <a:rPr lang="en-US" sz="1600">
                          <a:effectLst/>
                        </a:rPr>
                      </a:br>
                      <a:r>
                        <a:rPr lang="en-US" sz="1600">
                          <a:effectLst/>
                        </a:rPr>
                        <a:t>pulse rapid  99-100/min</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37.2 - 40</a:t>
                      </a:r>
                      <a:r>
                        <a:rPr lang="en-US" sz="1600" baseline="30000">
                          <a:effectLst/>
                        </a:rPr>
                        <a:t>0</a:t>
                      </a:r>
                      <a:r>
                        <a:rPr lang="en-US" sz="1600">
                          <a:effectLst/>
                        </a:rPr>
                        <a:t>C </a:t>
                      </a:r>
                      <a:br>
                        <a:rPr lang="en-US" sz="1600">
                          <a:effectLst/>
                        </a:rPr>
                      </a:br>
                      <a:r>
                        <a:rPr lang="en-US" sz="1600">
                          <a:effectLst/>
                        </a:rPr>
                        <a:t>99-104</a:t>
                      </a:r>
                      <a:r>
                        <a:rPr lang="en-US" sz="1600" baseline="30000">
                          <a:effectLst/>
                        </a:rPr>
                        <a:t>0</a:t>
                      </a:r>
                      <a:r>
                        <a:rPr lang="en-US" sz="1600">
                          <a:effectLst/>
                        </a:rPr>
                        <a:t>F) pulse elevated in proportion to fever</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To 37.2</a:t>
                      </a:r>
                      <a:r>
                        <a:rPr lang="en-US" sz="1600" baseline="30000">
                          <a:effectLst/>
                        </a:rPr>
                        <a:t>0</a:t>
                      </a:r>
                      <a:r>
                        <a:rPr lang="en-US" sz="1600">
                          <a:effectLst/>
                        </a:rPr>
                        <a:t>C is spontaneous and to 40</a:t>
                      </a:r>
                      <a:r>
                        <a:rPr lang="en-US" sz="1600" baseline="30000">
                          <a:effectLst/>
                        </a:rPr>
                        <a:t>0</a:t>
                      </a:r>
                      <a:r>
                        <a:rPr lang="en-US" sz="1600">
                          <a:effectLst/>
                        </a:rPr>
                        <a:t>C if individual (infected)</a:t>
                      </a:r>
                      <a:endParaRPr lang="en-US" sz="2000">
                        <a:effectLst/>
                        <a:latin typeface="Times New Roman" panose="02020603050405020304" pitchFamily="18" charset="0"/>
                        <a:ea typeface="Times New Roman" panose="02020603050405020304" pitchFamily="18" charset="0"/>
                      </a:endParaRPr>
                    </a:p>
                  </a:txBody>
                  <a:tcPr marL="44276" marR="44276" marT="0" marB="0"/>
                </a:tc>
                <a:extLst>
                  <a:ext uri="{0D108BD9-81ED-4DB2-BD59-A6C34878D82A}">
                    <a16:rowId xmlns:a16="http://schemas.microsoft.com/office/drawing/2014/main" xmlns="" val="1320006607"/>
                  </a:ext>
                </a:extLst>
              </a:tr>
              <a:tr h="1341782">
                <a:tc>
                  <a:txBody>
                    <a:bodyPr/>
                    <a:lstStyle/>
                    <a:p>
                      <a:pPr marL="0" marR="0" algn="l">
                        <a:spcBef>
                          <a:spcPts val="0"/>
                        </a:spcBef>
                        <a:spcAft>
                          <a:spcPts val="0"/>
                        </a:spcAft>
                      </a:pPr>
                      <a:r>
                        <a:rPr lang="en-US" sz="1600" dirty="0">
                          <a:effectLst/>
                        </a:rPr>
                        <a:t>Pelvic Examination</a:t>
                      </a:r>
                      <a:endParaRPr lang="en-US" sz="2000" dirty="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Unilateral tenderness especially on movement of cervix; Crepitant mass on one side or cul-de-sac</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No masses; Rectal tenderness high on right side.</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Bilateral tenderness on movement of cervix; Masses only when pyosalpinx or hydrosalpinx is present </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Cervix slightly patulous; Uterus slightly enlarged, irregularly softened, tender with infection</a:t>
                      </a:r>
                      <a:endParaRPr lang="en-US" sz="2000">
                        <a:effectLst/>
                        <a:latin typeface="Times New Roman" panose="02020603050405020304" pitchFamily="18" charset="0"/>
                        <a:ea typeface="Times New Roman" panose="02020603050405020304" pitchFamily="18" charset="0"/>
                      </a:endParaRPr>
                    </a:p>
                  </a:txBody>
                  <a:tcPr marL="44276" marR="44276" marT="0" marB="0"/>
                </a:tc>
                <a:extLst>
                  <a:ext uri="{0D108BD9-81ED-4DB2-BD59-A6C34878D82A}">
                    <a16:rowId xmlns:a16="http://schemas.microsoft.com/office/drawing/2014/main" xmlns="" val="2360594051"/>
                  </a:ext>
                </a:extLst>
              </a:tr>
              <a:tr h="1490870">
                <a:tc>
                  <a:txBody>
                    <a:bodyPr/>
                    <a:lstStyle/>
                    <a:p>
                      <a:pPr marL="0" marR="0" algn="l">
                        <a:spcBef>
                          <a:spcPts val="0"/>
                        </a:spcBef>
                        <a:spcAft>
                          <a:spcPts val="0"/>
                        </a:spcAft>
                      </a:pPr>
                      <a:r>
                        <a:rPr lang="en-US" sz="1600">
                          <a:effectLst/>
                        </a:rPr>
                        <a:t>Laboratory Findings</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WBC count raised; RBC count strikingly low if blood loss is large; Sedimentation rate slightly elevated</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WBC count rarely normal; </a:t>
                      </a:r>
                      <a:br>
                        <a:rPr lang="en-US" sz="1600">
                          <a:effectLst/>
                        </a:rPr>
                      </a:br>
                      <a:r>
                        <a:rPr lang="en-US" sz="1600">
                          <a:effectLst/>
                        </a:rPr>
                        <a:t>RBC count normal; Sedimentation rate slightly elevated</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WBC count raised; </a:t>
                      </a:r>
                      <a:br>
                        <a:rPr lang="en-US" sz="1600">
                          <a:effectLst/>
                        </a:rPr>
                      </a:br>
                      <a:r>
                        <a:rPr lang="en-US" sz="1600">
                          <a:effectLst/>
                        </a:rPr>
                        <a:t>RBC count normal; </a:t>
                      </a:r>
                      <a:endParaRPr lang="en-US" sz="2000">
                        <a:effectLst/>
                      </a:endParaRPr>
                    </a:p>
                    <a:p>
                      <a:pPr marL="0" marR="0" algn="l">
                        <a:spcBef>
                          <a:spcPts val="0"/>
                        </a:spcBef>
                        <a:spcAft>
                          <a:spcPts val="0"/>
                        </a:spcAft>
                      </a:pPr>
                      <a:r>
                        <a:rPr lang="en-US" sz="1600">
                          <a:effectLst/>
                        </a:rPr>
                        <a:t>Sedimentation rate markedly elevated</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WBC count normal, if spontaneous and raised if induced (infection); Sedimentation rate slight to moderately elevated</a:t>
                      </a:r>
                      <a:endParaRPr lang="en-US" sz="2000">
                        <a:effectLst/>
                        <a:latin typeface="Times New Roman" panose="02020603050405020304" pitchFamily="18" charset="0"/>
                        <a:ea typeface="Times New Roman" panose="02020603050405020304" pitchFamily="18" charset="0"/>
                      </a:endParaRPr>
                    </a:p>
                  </a:txBody>
                  <a:tcPr marL="44276" marR="44276" marT="0" marB="0"/>
                </a:tc>
                <a:extLst>
                  <a:ext uri="{0D108BD9-81ED-4DB2-BD59-A6C34878D82A}">
                    <a16:rowId xmlns:a16="http://schemas.microsoft.com/office/drawing/2014/main" xmlns="" val="572191756"/>
                  </a:ext>
                </a:extLst>
              </a:tr>
              <a:tr h="745434">
                <a:tc>
                  <a:txBody>
                    <a:bodyPr/>
                    <a:lstStyle/>
                    <a:p>
                      <a:pPr marL="0" marR="0" algn="l">
                        <a:spcBef>
                          <a:spcPts val="0"/>
                        </a:spcBef>
                        <a:spcAft>
                          <a:spcPts val="0"/>
                        </a:spcAft>
                      </a:pPr>
                      <a:r>
                        <a:rPr lang="en-US" sz="1600">
                          <a:effectLst/>
                        </a:rPr>
                        <a:t>Menstruation</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Some aberration; Missed period; spotting</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Unrelated to menses</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a:effectLst/>
                        </a:rPr>
                        <a:t>Hypermenorrhoea or metrorrhagia or both</a:t>
                      </a:r>
                      <a:endParaRPr lang="en-US" sz="2000">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l">
                        <a:spcBef>
                          <a:spcPts val="0"/>
                        </a:spcBef>
                        <a:spcAft>
                          <a:spcPts val="0"/>
                        </a:spcAft>
                      </a:pPr>
                      <a:r>
                        <a:rPr lang="en-US" sz="1600" dirty="0" err="1">
                          <a:effectLst/>
                        </a:rPr>
                        <a:t>Amenorrhoea</a:t>
                      </a:r>
                      <a:r>
                        <a:rPr lang="en-US" sz="1600" dirty="0">
                          <a:effectLst/>
                        </a:rPr>
                        <a:t> then spotting then brisk bleeding</a:t>
                      </a:r>
                      <a:endParaRPr lang="en-US" sz="2000" dirty="0">
                        <a:effectLst/>
                        <a:latin typeface="Times New Roman" panose="02020603050405020304" pitchFamily="18" charset="0"/>
                        <a:ea typeface="Times New Roman" panose="02020603050405020304" pitchFamily="18" charset="0"/>
                      </a:endParaRPr>
                    </a:p>
                  </a:txBody>
                  <a:tcPr marL="44276" marR="44276" marT="0" marB="0"/>
                </a:tc>
                <a:extLst>
                  <a:ext uri="{0D108BD9-81ED-4DB2-BD59-A6C34878D82A}">
                    <a16:rowId xmlns:a16="http://schemas.microsoft.com/office/drawing/2014/main" xmlns="" val="3652473120"/>
                  </a:ext>
                </a:extLst>
              </a:tr>
            </a:tbl>
          </a:graphicData>
        </a:graphic>
      </p:graphicFrame>
      <p:sp>
        <p:nvSpPr>
          <p:cNvPr id="2" name="Date Placeholder 1"/>
          <p:cNvSpPr>
            <a:spLocks noGrp="1"/>
          </p:cNvSpPr>
          <p:nvPr>
            <p:ph type="dt" sz="half" idx="10"/>
          </p:nvPr>
        </p:nvSpPr>
        <p:spPr/>
        <p:txBody>
          <a:bodyPr/>
          <a:lstStyle/>
          <a:p>
            <a:fld id="{1191C1A3-BDC2-44CC-AF35-3EB81AD4CD5D}" type="datetime1">
              <a:rPr lang="en-US" smtClean="0"/>
              <a:t>8/7/2020</a:t>
            </a:fld>
            <a:endParaRPr lang="en-GB"/>
          </a:p>
        </p:txBody>
      </p:sp>
      <p:sp>
        <p:nvSpPr>
          <p:cNvPr id="3" name="Footer Placeholder 2"/>
          <p:cNvSpPr>
            <a:spLocks noGrp="1"/>
          </p:cNvSpPr>
          <p:nvPr>
            <p:ph type="ftr" sz="quarter" idx="11"/>
          </p:nvPr>
        </p:nvSpPr>
        <p:spPr/>
        <p:txBody>
          <a:bodyPr/>
          <a:lstStyle/>
          <a:p>
            <a:r>
              <a:rPr lang="en-GB" smtClean="0"/>
              <a:t>V.N.KINYAE</a:t>
            </a:r>
            <a:endParaRPr lang="en-GB"/>
          </a:p>
        </p:txBody>
      </p:sp>
      <p:sp>
        <p:nvSpPr>
          <p:cNvPr id="5" name="Slide Number Placeholder 4"/>
          <p:cNvSpPr>
            <a:spLocks noGrp="1"/>
          </p:cNvSpPr>
          <p:nvPr>
            <p:ph type="sldNum" sz="quarter" idx="12"/>
          </p:nvPr>
        </p:nvSpPr>
        <p:spPr/>
        <p:txBody>
          <a:bodyPr/>
          <a:lstStyle/>
          <a:p>
            <a:fld id="{FEA77EF5-3700-4E47-8E72-CDD89C26ABCD}" type="slidenum">
              <a:rPr lang="en-GB" smtClean="0"/>
              <a:pPr/>
              <a:t>16</a:t>
            </a:fld>
            <a:endParaRPr lang="en-GB"/>
          </a:p>
        </p:txBody>
      </p:sp>
    </p:spTree>
    <p:extLst>
      <p:ext uri="{BB962C8B-B14F-4D97-AF65-F5344CB8AC3E}">
        <p14:creationId xmlns:p14="http://schemas.microsoft.com/office/powerpoint/2010/main" val="28470359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Remember:</a:t>
            </a:r>
            <a:endParaRPr lang="en-US" dirty="0"/>
          </a:p>
        </p:txBody>
      </p:sp>
      <p:sp>
        <p:nvSpPr>
          <p:cNvPr id="3" name="Content Placeholder 2"/>
          <p:cNvSpPr>
            <a:spLocks noGrp="1"/>
          </p:cNvSpPr>
          <p:nvPr>
            <p:ph idx="1"/>
          </p:nvPr>
        </p:nvSpPr>
        <p:spPr/>
        <p:txBody>
          <a:bodyPr/>
          <a:lstStyle/>
          <a:p>
            <a:r>
              <a:rPr lang="en-US" b="1" i="1" dirty="0"/>
              <a:t>  </a:t>
            </a:r>
            <a:r>
              <a:rPr lang="en-US" b="1" i="1" dirty="0" smtClean="0"/>
              <a:t>In </a:t>
            </a:r>
            <a:r>
              <a:rPr lang="en-US" b="1" i="1" dirty="0"/>
              <a:t>abortion, bleeding usually precedes pain, while in ruptured tubal pregnancy pain almost invariably precedes bleeding.</a:t>
            </a:r>
            <a:endParaRPr lang="en-US" dirty="0"/>
          </a:p>
          <a:p>
            <a:r>
              <a:rPr lang="en-US" b="1" i="1" dirty="0"/>
              <a:t>A sudden, severe collapse with little or no warning signs generally occurs when the zygote is implanted in the isthmus and there may be no history of a missed menstrual period.</a:t>
            </a:r>
            <a:endParaRPr lang="en-US" dirty="0"/>
          </a:p>
        </p:txBody>
      </p:sp>
      <p:sp>
        <p:nvSpPr>
          <p:cNvPr id="4" name="Date Placeholder 3"/>
          <p:cNvSpPr>
            <a:spLocks noGrp="1"/>
          </p:cNvSpPr>
          <p:nvPr>
            <p:ph type="dt" sz="half" idx="10"/>
          </p:nvPr>
        </p:nvSpPr>
        <p:spPr/>
        <p:txBody>
          <a:bodyPr/>
          <a:lstStyle/>
          <a:p>
            <a:fld id="{19294E24-C378-42B4-AD6A-CC8AA401CEAB}" type="datetime1">
              <a:rPr lang="en-US" smtClean="0"/>
              <a:t>8/7/2020</a:t>
            </a:fld>
            <a:endParaRPr lang="en-GB"/>
          </a:p>
        </p:txBody>
      </p:sp>
      <p:sp>
        <p:nvSpPr>
          <p:cNvPr id="5" name="Footer Placeholder 4"/>
          <p:cNvSpPr>
            <a:spLocks noGrp="1"/>
          </p:cNvSpPr>
          <p:nvPr>
            <p:ph type="ftr" sz="quarter" idx="11"/>
          </p:nvPr>
        </p:nvSpPr>
        <p:spPr/>
        <p:txBody>
          <a:bodyPr/>
          <a:lstStyle/>
          <a:p>
            <a:r>
              <a:rPr lang="en-GB" smtClean="0"/>
              <a:t>V.N.KINYAE</a:t>
            </a:r>
            <a:endParaRPr lang="en-GB"/>
          </a:p>
        </p:txBody>
      </p:sp>
      <p:sp>
        <p:nvSpPr>
          <p:cNvPr id="6" name="Slide Number Placeholder 5"/>
          <p:cNvSpPr>
            <a:spLocks noGrp="1"/>
          </p:cNvSpPr>
          <p:nvPr>
            <p:ph type="sldNum" sz="quarter" idx="12"/>
          </p:nvPr>
        </p:nvSpPr>
        <p:spPr/>
        <p:txBody>
          <a:bodyPr/>
          <a:lstStyle/>
          <a:p>
            <a:fld id="{FEA77EF5-3700-4E47-8E72-CDD89C26ABCD}" type="slidenum">
              <a:rPr lang="en-GB" smtClean="0"/>
              <a:pPr/>
              <a:t>17</a:t>
            </a:fld>
            <a:endParaRPr lang="en-GB"/>
          </a:p>
        </p:txBody>
      </p:sp>
    </p:spTree>
    <p:extLst>
      <p:ext uri="{BB962C8B-B14F-4D97-AF65-F5344CB8AC3E}">
        <p14:creationId xmlns:p14="http://schemas.microsoft.com/office/powerpoint/2010/main" val="9316993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09600" y="116632"/>
            <a:ext cx="10972800" cy="648072"/>
          </a:xfrm>
        </p:spPr>
        <p:txBody>
          <a:bodyPr>
            <a:normAutofit/>
          </a:bodyPr>
          <a:lstStyle/>
          <a:p>
            <a:pPr eaLnBrk="1" hangingPunct="1"/>
            <a:r>
              <a:rPr lang="en-GB" altLang="en-US" sz="3800" b="1" dirty="0"/>
              <a:t>Acute tubal rupture/ fulminating</a:t>
            </a:r>
            <a:endParaRPr lang="en-US" altLang="en-US" sz="3800" b="1" dirty="0"/>
          </a:p>
        </p:txBody>
      </p:sp>
      <p:sp>
        <p:nvSpPr>
          <p:cNvPr id="65539" name="Rectangle 3"/>
          <p:cNvSpPr>
            <a:spLocks noGrp="1" noChangeArrowheads="1"/>
          </p:cNvSpPr>
          <p:nvPr>
            <p:ph idx="1"/>
          </p:nvPr>
        </p:nvSpPr>
        <p:spPr>
          <a:xfrm>
            <a:off x="335360" y="764704"/>
            <a:ext cx="11665296" cy="5976664"/>
          </a:xfrm>
        </p:spPr>
        <p:txBody>
          <a:bodyPr>
            <a:normAutofit/>
          </a:bodyPr>
          <a:lstStyle/>
          <a:p>
            <a:pPr eaLnBrk="1" hangingPunct="1">
              <a:lnSpc>
                <a:spcPct val="80000"/>
              </a:lnSpc>
            </a:pPr>
            <a:endParaRPr lang="en-GB" altLang="en-US" sz="3600" dirty="0"/>
          </a:p>
          <a:p>
            <a:pPr eaLnBrk="1" hangingPunct="1">
              <a:lnSpc>
                <a:spcPct val="80000"/>
              </a:lnSpc>
              <a:buFont typeface="Wingdings" pitchFamily="2" charset="2"/>
              <a:buNone/>
            </a:pPr>
            <a:r>
              <a:rPr lang="en-GB" altLang="en-US" sz="3600" dirty="0"/>
              <a:t>This is sudden rupture of the tube.</a:t>
            </a:r>
            <a:endParaRPr lang="en-GB" altLang="en-US" sz="3600" u="sng" dirty="0"/>
          </a:p>
          <a:p>
            <a:pPr eaLnBrk="1" hangingPunct="1">
              <a:lnSpc>
                <a:spcPct val="80000"/>
              </a:lnSpc>
              <a:buFont typeface="Wingdings" pitchFamily="2" charset="2"/>
              <a:buNone/>
            </a:pPr>
            <a:r>
              <a:rPr lang="en-GB" altLang="en-US" sz="3600" u="sng" dirty="0"/>
              <a:t>Characteristics</a:t>
            </a:r>
            <a:endParaRPr lang="en-GB" altLang="en-US" sz="3600" dirty="0"/>
          </a:p>
          <a:p>
            <a:pPr eaLnBrk="1" hangingPunct="1">
              <a:lnSpc>
                <a:spcPct val="80000"/>
              </a:lnSpc>
            </a:pPr>
            <a:r>
              <a:rPr lang="en-GB" altLang="en-US" sz="3600" dirty="0"/>
              <a:t>Sudden onset of lower abdominal pain</a:t>
            </a:r>
          </a:p>
          <a:p>
            <a:pPr eaLnBrk="1" hangingPunct="1">
              <a:lnSpc>
                <a:spcPct val="80000"/>
              </a:lnSpc>
            </a:pPr>
            <a:r>
              <a:rPr lang="en-GB" altLang="en-US" sz="3600" dirty="0"/>
              <a:t>Vomiting due to sudden bleeding in to the peritoneum</a:t>
            </a:r>
          </a:p>
          <a:p>
            <a:pPr eaLnBrk="1" hangingPunct="1">
              <a:lnSpc>
                <a:spcPct val="80000"/>
              </a:lnSpc>
            </a:pPr>
            <a:r>
              <a:rPr lang="en-GB" altLang="en-US" sz="3600" dirty="0"/>
              <a:t>Vaginal bleeding-this may be delayed until some hours later after the rupture.</a:t>
            </a:r>
          </a:p>
          <a:p>
            <a:pPr lvl="0">
              <a:lnSpc>
                <a:spcPct val="80000"/>
              </a:lnSpc>
            </a:pPr>
            <a:r>
              <a:rPr lang="en-GB" altLang="en-US" sz="3600" dirty="0"/>
              <a:t>Pain on moving the cervix with fingers during vaginal </a:t>
            </a:r>
            <a:r>
              <a:rPr lang="en-GB" altLang="en-US" sz="3600" dirty="0" smtClean="0"/>
              <a:t>exam</a:t>
            </a:r>
          </a:p>
          <a:p>
            <a:pPr lvl="0">
              <a:lnSpc>
                <a:spcPct val="80000"/>
              </a:lnSpc>
            </a:pPr>
            <a:r>
              <a:rPr lang="en-US" sz="3600" dirty="0" smtClean="0">
                <a:ea typeface="Times New Roman" panose="02020603050405020304" pitchFamily="18" charset="0"/>
              </a:rPr>
              <a:t>If </a:t>
            </a:r>
            <a:r>
              <a:rPr lang="en-US" sz="3600" dirty="0">
                <a:ea typeface="Times New Roman" panose="02020603050405020304" pitchFamily="18" charset="0"/>
              </a:rPr>
              <a:t>bleeding is rapid it may lead to hypotension and shock.</a:t>
            </a:r>
          </a:p>
          <a:p>
            <a:pPr eaLnBrk="1" hangingPunct="1">
              <a:lnSpc>
                <a:spcPct val="80000"/>
              </a:lnSpc>
            </a:pPr>
            <a:endParaRPr lang="en-US" altLang="en-US" sz="3600" dirty="0"/>
          </a:p>
        </p:txBody>
      </p:sp>
      <p:sp>
        <p:nvSpPr>
          <p:cNvPr id="2" name="Date Placeholder 1"/>
          <p:cNvSpPr>
            <a:spLocks noGrp="1"/>
          </p:cNvSpPr>
          <p:nvPr>
            <p:ph type="dt" sz="half" idx="10"/>
          </p:nvPr>
        </p:nvSpPr>
        <p:spPr/>
        <p:txBody>
          <a:bodyPr/>
          <a:lstStyle/>
          <a:p>
            <a:fld id="{10BAD6C6-DF4D-405C-965D-52100F4EFB08}" type="datetime1">
              <a:rPr lang="en-US" smtClean="0"/>
              <a:t>8/7/2020</a:t>
            </a:fld>
            <a:endParaRPr lang="en-GB"/>
          </a:p>
        </p:txBody>
      </p:sp>
      <p:sp>
        <p:nvSpPr>
          <p:cNvPr id="3" name="Footer Placeholder 2"/>
          <p:cNvSpPr>
            <a:spLocks noGrp="1"/>
          </p:cNvSpPr>
          <p:nvPr>
            <p:ph type="ftr" sz="quarter" idx="11"/>
          </p:nvPr>
        </p:nvSpPr>
        <p:spPr/>
        <p:txBody>
          <a:bodyPr/>
          <a:lstStyle/>
          <a:p>
            <a:r>
              <a:rPr lang="en-GB" smtClean="0"/>
              <a:t>V.N.KINYAE</a:t>
            </a:r>
            <a:endParaRPr lang="en-GB"/>
          </a:p>
        </p:txBody>
      </p:sp>
      <p:sp>
        <p:nvSpPr>
          <p:cNvPr id="4" name="Slide Number Placeholder 3"/>
          <p:cNvSpPr>
            <a:spLocks noGrp="1"/>
          </p:cNvSpPr>
          <p:nvPr>
            <p:ph type="sldNum" sz="quarter" idx="12"/>
          </p:nvPr>
        </p:nvSpPr>
        <p:spPr/>
        <p:txBody>
          <a:bodyPr/>
          <a:lstStyle/>
          <a:p>
            <a:fld id="{FEA77EF5-3700-4E47-8E72-CDD89C26ABCD}" type="slidenum">
              <a:rPr lang="en-GB" smtClean="0"/>
              <a:pPr/>
              <a:t>18</a:t>
            </a:fld>
            <a:endParaRPr lang="en-GB"/>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Content Placeholder 2"/>
          <p:cNvSpPr>
            <a:spLocks noGrp="1"/>
          </p:cNvSpPr>
          <p:nvPr>
            <p:ph idx="1"/>
          </p:nvPr>
        </p:nvSpPr>
        <p:spPr>
          <a:xfrm>
            <a:off x="407368" y="332656"/>
            <a:ext cx="11449272" cy="6336703"/>
          </a:xfrm>
        </p:spPr>
        <p:txBody>
          <a:bodyPr>
            <a:normAutofit/>
          </a:bodyPr>
          <a:lstStyle/>
          <a:p>
            <a:pPr eaLnBrk="1" hangingPunct="1">
              <a:lnSpc>
                <a:spcPct val="80000"/>
              </a:lnSpc>
            </a:pPr>
            <a:r>
              <a:rPr lang="en-GB" altLang="en-US" sz="4000" dirty="0" smtClean="0"/>
              <a:t>Patient is in severe pain</a:t>
            </a:r>
          </a:p>
          <a:p>
            <a:pPr eaLnBrk="1" hangingPunct="1">
              <a:lnSpc>
                <a:spcPct val="80000"/>
              </a:lnSpc>
            </a:pPr>
            <a:r>
              <a:rPr lang="en-GB" altLang="en-US" sz="4000" dirty="0" smtClean="0"/>
              <a:t>Signs and symptoms of shock to include cold skin, rapid weak pulse, low blood pressure</a:t>
            </a:r>
          </a:p>
          <a:p>
            <a:pPr eaLnBrk="1" hangingPunct="1">
              <a:lnSpc>
                <a:spcPct val="80000"/>
              </a:lnSpc>
            </a:pPr>
            <a:r>
              <a:rPr lang="en-GB" altLang="en-US" sz="4000" dirty="0" smtClean="0"/>
              <a:t>Very tender abdomen with muscle guarding. Signs of free fluid in the abdomen e.g. fluid thrill and shifting dullness</a:t>
            </a:r>
          </a:p>
        </p:txBody>
      </p:sp>
      <p:sp>
        <p:nvSpPr>
          <p:cNvPr id="2" name="Date Placeholder 1"/>
          <p:cNvSpPr>
            <a:spLocks noGrp="1"/>
          </p:cNvSpPr>
          <p:nvPr>
            <p:ph type="dt" sz="half" idx="10"/>
          </p:nvPr>
        </p:nvSpPr>
        <p:spPr/>
        <p:txBody>
          <a:bodyPr/>
          <a:lstStyle/>
          <a:p>
            <a:fld id="{607E15EC-C082-47D3-9945-7E0C226DC14A}" type="datetime1">
              <a:rPr lang="en-US" smtClean="0"/>
              <a:t>8/7/2020</a:t>
            </a:fld>
            <a:endParaRPr lang="en-GB"/>
          </a:p>
        </p:txBody>
      </p:sp>
      <p:sp>
        <p:nvSpPr>
          <p:cNvPr id="3" name="Footer Placeholder 2"/>
          <p:cNvSpPr>
            <a:spLocks noGrp="1"/>
          </p:cNvSpPr>
          <p:nvPr>
            <p:ph type="ftr" sz="quarter" idx="11"/>
          </p:nvPr>
        </p:nvSpPr>
        <p:spPr/>
        <p:txBody>
          <a:bodyPr/>
          <a:lstStyle/>
          <a:p>
            <a:r>
              <a:rPr lang="en-GB" smtClean="0"/>
              <a:t>V.N.KINYAE</a:t>
            </a:r>
            <a:endParaRPr lang="en-GB"/>
          </a:p>
        </p:txBody>
      </p:sp>
      <p:sp>
        <p:nvSpPr>
          <p:cNvPr id="4" name="Slide Number Placeholder 3"/>
          <p:cNvSpPr>
            <a:spLocks noGrp="1"/>
          </p:cNvSpPr>
          <p:nvPr>
            <p:ph type="sldNum" sz="quarter" idx="12"/>
          </p:nvPr>
        </p:nvSpPr>
        <p:spPr/>
        <p:txBody>
          <a:bodyPr/>
          <a:lstStyle/>
          <a:p>
            <a:fld id="{FEA77EF5-3700-4E47-8E72-CDD89C26ABCD}" type="slidenum">
              <a:rPr lang="en-GB" smtClean="0"/>
              <a:pPr/>
              <a:t>19</a:t>
            </a:fld>
            <a:endParaRPr lang="en-GB"/>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58371" name="Rectangle 3"/>
          <p:cNvSpPr>
            <a:spLocks noGrp="1" noChangeArrowheads="1"/>
          </p:cNvSpPr>
          <p:nvPr>
            <p:ph idx="1"/>
          </p:nvPr>
        </p:nvSpPr>
        <p:spPr>
          <a:xfrm>
            <a:off x="407368" y="1600201"/>
            <a:ext cx="11449272" cy="4997151"/>
          </a:xfrm>
        </p:spPr>
        <p:txBody>
          <a:bodyPr>
            <a:normAutofit/>
          </a:bodyPr>
          <a:lstStyle/>
          <a:p>
            <a:pPr marL="609600" indent="-609600"/>
            <a:r>
              <a:rPr lang="en-US" sz="3600" dirty="0"/>
              <a:t>ectopic is derived from a Greek word, which means 'out of </a:t>
            </a:r>
            <a:r>
              <a:rPr lang="en-US" sz="3600" dirty="0" smtClean="0"/>
              <a:t>place</a:t>
            </a:r>
            <a:endParaRPr lang="en-GB" altLang="en-US" sz="3600" dirty="0" smtClean="0"/>
          </a:p>
          <a:p>
            <a:pPr marL="609600" indent="-609600"/>
            <a:r>
              <a:rPr lang="en-GB" altLang="en-US" sz="3600" dirty="0" smtClean="0"/>
              <a:t>This is a condition in which the embryo/</a:t>
            </a:r>
            <a:r>
              <a:rPr lang="en-US" sz="3600" dirty="0"/>
              <a:t>zygote</a:t>
            </a:r>
            <a:r>
              <a:rPr lang="en-GB" altLang="en-US" sz="3600" dirty="0" smtClean="0"/>
              <a:t> implants outside the uterine cavity e.g. tubes (most common site), cervix, abdominal cavity and the ovary</a:t>
            </a:r>
          </a:p>
          <a:p>
            <a:pPr marL="609600" indent="-609600"/>
            <a:r>
              <a:rPr lang="en-GB" altLang="en-US" sz="3600" dirty="0" smtClean="0"/>
              <a:t>It is also called extra uterine pregnancy.</a:t>
            </a:r>
          </a:p>
          <a:p>
            <a:pPr marL="609600" indent="-609600"/>
            <a:endParaRPr lang="en-US" altLang="en-US" sz="2800" dirty="0"/>
          </a:p>
        </p:txBody>
      </p:sp>
      <p:sp>
        <p:nvSpPr>
          <p:cNvPr id="2" name="Date Placeholder 1"/>
          <p:cNvSpPr>
            <a:spLocks noGrp="1"/>
          </p:cNvSpPr>
          <p:nvPr>
            <p:ph type="dt" sz="half" idx="10"/>
          </p:nvPr>
        </p:nvSpPr>
        <p:spPr/>
        <p:txBody>
          <a:bodyPr/>
          <a:lstStyle/>
          <a:p>
            <a:fld id="{CDF95225-AA6A-48EE-961F-74296BF4D2DE}" type="datetime1">
              <a:rPr lang="en-US" smtClean="0"/>
              <a:t>8/7/2020</a:t>
            </a:fld>
            <a:endParaRPr lang="en-GB"/>
          </a:p>
        </p:txBody>
      </p:sp>
      <p:sp>
        <p:nvSpPr>
          <p:cNvPr id="4" name="Footer Placeholder 3"/>
          <p:cNvSpPr>
            <a:spLocks noGrp="1"/>
          </p:cNvSpPr>
          <p:nvPr>
            <p:ph type="ftr" sz="quarter" idx="11"/>
          </p:nvPr>
        </p:nvSpPr>
        <p:spPr/>
        <p:txBody>
          <a:bodyPr/>
          <a:lstStyle/>
          <a:p>
            <a:r>
              <a:rPr lang="en-GB" smtClean="0"/>
              <a:t>V.N.KINYAE</a:t>
            </a:r>
            <a:endParaRPr lang="en-GB"/>
          </a:p>
        </p:txBody>
      </p:sp>
      <p:sp>
        <p:nvSpPr>
          <p:cNvPr id="5" name="Slide Number Placeholder 4"/>
          <p:cNvSpPr>
            <a:spLocks noGrp="1"/>
          </p:cNvSpPr>
          <p:nvPr>
            <p:ph type="sldNum" sz="quarter" idx="12"/>
          </p:nvPr>
        </p:nvSpPr>
        <p:spPr/>
        <p:txBody>
          <a:bodyPr/>
          <a:lstStyle/>
          <a:p>
            <a:fld id="{FEA77EF5-3700-4E47-8E72-CDD89C26ABCD}" type="slidenum">
              <a:rPr lang="en-GB" smtClean="0"/>
              <a:pPr/>
              <a:t>2</a:t>
            </a:fld>
            <a:endParaRPr lang="en-GB"/>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09600" y="274638"/>
            <a:ext cx="10972800" cy="634082"/>
          </a:xfrm>
        </p:spPr>
        <p:txBody>
          <a:bodyPr>
            <a:normAutofit/>
          </a:bodyPr>
          <a:lstStyle/>
          <a:p>
            <a:pPr eaLnBrk="1" hangingPunct="1"/>
            <a:r>
              <a:rPr lang="en-GB" altLang="en-US" sz="3600" b="1" dirty="0"/>
              <a:t>Chronic tubal rupture</a:t>
            </a:r>
            <a:endParaRPr lang="en-US" altLang="en-US" sz="3600" b="1" dirty="0"/>
          </a:p>
        </p:txBody>
      </p:sp>
      <p:sp>
        <p:nvSpPr>
          <p:cNvPr id="67587" name="Rectangle 3"/>
          <p:cNvSpPr>
            <a:spLocks noGrp="1" noChangeArrowheads="1"/>
          </p:cNvSpPr>
          <p:nvPr>
            <p:ph idx="1"/>
          </p:nvPr>
        </p:nvSpPr>
        <p:spPr>
          <a:xfrm>
            <a:off x="263352" y="908720"/>
            <a:ext cx="11593288" cy="5688631"/>
          </a:xfrm>
        </p:spPr>
        <p:txBody>
          <a:bodyPr>
            <a:normAutofit/>
          </a:bodyPr>
          <a:lstStyle/>
          <a:p>
            <a:pPr eaLnBrk="1" hangingPunct="1">
              <a:lnSpc>
                <a:spcPct val="80000"/>
              </a:lnSpc>
              <a:buFont typeface="Wingdings" pitchFamily="2" charset="2"/>
              <a:buNone/>
            </a:pPr>
            <a:r>
              <a:rPr lang="en-GB" altLang="en-US" sz="3600" u="sng" dirty="0"/>
              <a:t>Characteristics</a:t>
            </a:r>
            <a:endParaRPr lang="en-GB" altLang="en-US" sz="3600" dirty="0"/>
          </a:p>
          <a:p>
            <a:pPr eaLnBrk="1" hangingPunct="1">
              <a:lnSpc>
                <a:spcPct val="80000"/>
              </a:lnSpc>
            </a:pPr>
            <a:r>
              <a:rPr lang="en-GB" altLang="en-US" sz="3600" dirty="0"/>
              <a:t>Lower abdominal pain usually marked on one side.</a:t>
            </a:r>
          </a:p>
          <a:p>
            <a:pPr eaLnBrk="1" hangingPunct="1">
              <a:lnSpc>
                <a:spcPct val="80000"/>
              </a:lnSpc>
            </a:pPr>
            <a:r>
              <a:rPr lang="en-GB" altLang="en-US" sz="3600" dirty="0"/>
              <a:t>Amenorrhoea </a:t>
            </a:r>
          </a:p>
          <a:p>
            <a:pPr eaLnBrk="1" hangingPunct="1">
              <a:lnSpc>
                <a:spcPct val="80000"/>
              </a:lnSpc>
            </a:pPr>
            <a:r>
              <a:rPr lang="en-GB" altLang="en-US" sz="3600" dirty="0"/>
              <a:t>Irregular vaginal bleeding</a:t>
            </a:r>
          </a:p>
          <a:p>
            <a:pPr eaLnBrk="1" hangingPunct="1">
              <a:lnSpc>
                <a:spcPct val="80000"/>
              </a:lnSpc>
            </a:pPr>
            <a:r>
              <a:rPr lang="en-GB" altLang="en-US" sz="3600" dirty="0"/>
              <a:t>Nausea and vomiting</a:t>
            </a:r>
          </a:p>
          <a:p>
            <a:pPr eaLnBrk="1" hangingPunct="1">
              <a:lnSpc>
                <a:spcPct val="80000"/>
              </a:lnSpc>
            </a:pPr>
            <a:r>
              <a:rPr lang="en-GB" altLang="en-US" sz="3600" dirty="0"/>
              <a:t>Feeling of faintness</a:t>
            </a:r>
          </a:p>
          <a:p>
            <a:pPr eaLnBrk="1" hangingPunct="1">
              <a:lnSpc>
                <a:spcPct val="80000"/>
              </a:lnSpc>
            </a:pPr>
            <a:r>
              <a:rPr lang="en-GB" altLang="en-US" sz="3600" dirty="0" err="1"/>
              <a:t>Anemia</a:t>
            </a:r>
            <a:endParaRPr lang="en-GB" altLang="en-US" sz="3600" dirty="0"/>
          </a:p>
          <a:p>
            <a:pPr eaLnBrk="1" hangingPunct="1">
              <a:lnSpc>
                <a:spcPct val="80000"/>
              </a:lnSpc>
            </a:pPr>
            <a:r>
              <a:rPr lang="en-GB" altLang="en-US" sz="3600" dirty="0"/>
              <a:t>Tachycardia</a:t>
            </a:r>
          </a:p>
          <a:p>
            <a:pPr eaLnBrk="1" hangingPunct="1">
              <a:lnSpc>
                <a:spcPct val="80000"/>
              </a:lnSpc>
            </a:pPr>
            <a:r>
              <a:rPr lang="en-GB" altLang="en-US" sz="3600" dirty="0"/>
              <a:t>Low blood pressure</a:t>
            </a:r>
          </a:p>
          <a:p>
            <a:pPr eaLnBrk="1" hangingPunct="1">
              <a:lnSpc>
                <a:spcPct val="80000"/>
              </a:lnSpc>
            </a:pPr>
            <a:r>
              <a:rPr lang="en-GB" altLang="en-US" sz="3600" dirty="0"/>
              <a:t>Tenderness and guarding in the lower abdomen</a:t>
            </a:r>
            <a:endParaRPr lang="en-US" altLang="en-US" sz="3600" dirty="0"/>
          </a:p>
        </p:txBody>
      </p:sp>
      <p:sp>
        <p:nvSpPr>
          <p:cNvPr id="2" name="Date Placeholder 1"/>
          <p:cNvSpPr>
            <a:spLocks noGrp="1"/>
          </p:cNvSpPr>
          <p:nvPr>
            <p:ph type="dt" sz="half" idx="10"/>
          </p:nvPr>
        </p:nvSpPr>
        <p:spPr/>
        <p:txBody>
          <a:bodyPr/>
          <a:lstStyle/>
          <a:p>
            <a:fld id="{C0A3B4EC-EC3B-43DE-992A-C0C931396BB4}" type="datetime1">
              <a:rPr lang="en-US" smtClean="0"/>
              <a:t>8/7/2020</a:t>
            </a:fld>
            <a:endParaRPr lang="en-GB"/>
          </a:p>
        </p:txBody>
      </p:sp>
      <p:sp>
        <p:nvSpPr>
          <p:cNvPr id="3" name="Footer Placeholder 2"/>
          <p:cNvSpPr>
            <a:spLocks noGrp="1"/>
          </p:cNvSpPr>
          <p:nvPr>
            <p:ph type="ftr" sz="quarter" idx="11"/>
          </p:nvPr>
        </p:nvSpPr>
        <p:spPr/>
        <p:txBody>
          <a:bodyPr/>
          <a:lstStyle/>
          <a:p>
            <a:r>
              <a:rPr lang="en-GB" smtClean="0"/>
              <a:t>V.N.KINYAE</a:t>
            </a:r>
            <a:endParaRPr lang="en-GB"/>
          </a:p>
        </p:txBody>
      </p:sp>
      <p:sp>
        <p:nvSpPr>
          <p:cNvPr id="4" name="Slide Number Placeholder 3"/>
          <p:cNvSpPr>
            <a:spLocks noGrp="1"/>
          </p:cNvSpPr>
          <p:nvPr>
            <p:ph type="sldNum" sz="quarter" idx="12"/>
          </p:nvPr>
        </p:nvSpPr>
        <p:spPr/>
        <p:txBody>
          <a:bodyPr/>
          <a:lstStyle/>
          <a:p>
            <a:fld id="{FEA77EF5-3700-4E47-8E72-CDD89C26ABCD}" type="slidenum">
              <a:rPr lang="en-GB" smtClean="0"/>
              <a:pPr/>
              <a:t>20</a:t>
            </a:fld>
            <a:endParaRPr lang="en-GB"/>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6632"/>
            <a:ext cx="10972800" cy="648072"/>
          </a:xfrm>
        </p:spPr>
        <p:txBody>
          <a:bodyPr>
            <a:normAutofit fontScale="90000"/>
          </a:bodyPr>
          <a:lstStyle/>
          <a:p>
            <a:r>
              <a:rPr lang="en-US" b="1" dirty="0">
                <a:latin typeface="Arial" panose="020B0604020202020204" pitchFamily="34" charset="0"/>
                <a:ea typeface="Times New Roman" panose="02020603050405020304" pitchFamily="18" charset="0"/>
              </a:rPr>
              <a:t>Chronic Leaking Ectopic Pregnancy</a:t>
            </a:r>
            <a:r>
              <a:rPr lang="en-US" dirty="0">
                <a:latin typeface="Arial" panose="020B0604020202020204" pitchFamily="34" charset="0"/>
                <a:ea typeface="Times New Roman" panose="02020603050405020304" pitchFamily="18" charset="0"/>
              </a:rPr>
              <a:t> </a:t>
            </a:r>
            <a:endParaRPr lang="en-US" dirty="0"/>
          </a:p>
        </p:txBody>
      </p:sp>
      <p:sp>
        <p:nvSpPr>
          <p:cNvPr id="3" name="Content Placeholder 2"/>
          <p:cNvSpPr>
            <a:spLocks noGrp="1"/>
          </p:cNvSpPr>
          <p:nvPr>
            <p:ph idx="1"/>
          </p:nvPr>
        </p:nvSpPr>
        <p:spPr>
          <a:xfrm>
            <a:off x="263352" y="620689"/>
            <a:ext cx="11319048" cy="5505476"/>
          </a:xfrm>
        </p:spPr>
        <p:txBody>
          <a:bodyPr>
            <a:normAutofit/>
          </a:bodyPr>
          <a:lstStyle/>
          <a:p>
            <a:pPr lvl="0" algn="just">
              <a:spcBef>
                <a:spcPts val="0"/>
              </a:spcBef>
              <a:buSzPts val="1000"/>
              <a:buFont typeface="Symbol" panose="05050102010706020507" pitchFamily="18" charset="2"/>
              <a:buChar char=""/>
              <a:tabLst>
                <a:tab pos="457200" algn="l"/>
              </a:tabLst>
            </a:pPr>
            <a:r>
              <a:rPr lang="en-US" dirty="0">
                <a:latin typeface="Arial" panose="020B0604020202020204" pitchFamily="34" charset="0"/>
                <a:ea typeface="Times New Roman" panose="02020603050405020304" pitchFamily="18" charset="0"/>
              </a:rPr>
              <a:t>note the clinical history of the </a:t>
            </a:r>
            <a:r>
              <a:rPr lang="en-US" dirty="0" smtClean="0">
                <a:latin typeface="Arial" panose="020B0604020202020204" pitchFamily="34" charset="0"/>
                <a:ea typeface="Times New Roman" panose="02020603050405020304" pitchFamily="18" charset="0"/>
              </a:rPr>
              <a:t>patient</a:t>
            </a:r>
          </a:p>
          <a:p>
            <a:pPr lvl="0" algn="just">
              <a:spcBef>
                <a:spcPts val="0"/>
              </a:spcBef>
              <a:buSzPts val="1000"/>
              <a:buFont typeface="Symbol" panose="05050102010706020507" pitchFamily="18" charset="2"/>
              <a:buChar char=""/>
              <a:tabLst>
                <a:tab pos="457200" algn="l"/>
              </a:tabLst>
            </a:pPr>
            <a:r>
              <a:rPr lang="en-US" dirty="0" smtClean="0">
                <a:latin typeface="Arial" panose="020B0604020202020204" pitchFamily="34" charset="0"/>
                <a:ea typeface="Times New Roman" panose="02020603050405020304" pitchFamily="18" charset="0"/>
              </a:rPr>
              <a:t>Abdominal </a:t>
            </a:r>
            <a:r>
              <a:rPr lang="en-US" dirty="0">
                <a:latin typeface="Arial" panose="020B0604020202020204" pitchFamily="34" charset="0"/>
                <a:ea typeface="Times New Roman" panose="02020603050405020304" pitchFamily="18" charset="0"/>
              </a:rPr>
              <a:t>pain and uneasiness, where the pain is generally situated low down in the abdomen and, often, is more marked on one side. It is continuous and is not relieved by pressure, as is the case in intestinal colic. Sometimes the act of emptying the bladder initiates a bout of pain. In a few cases the patient complains of a frequent inclination to go and pass stool.</a:t>
            </a:r>
            <a:endParaRPr lang="en-US" dirty="0">
              <a:latin typeface="Times New Roman" panose="02020603050405020304" pitchFamily="18" charset="0"/>
              <a:ea typeface="Times New Roman" panose="02020603050405020304" pitchFamily="18" charset="0"/>
            </a:endParaRPr>
          </a:p>
          <a:p>
            <a:pPr lvl="0" algn="just">
              <a:spcBef>
                <a:spcPts val="0"/>
              </a:spcBef>
              <a:buSzPts val="1000"/>
              <a:buFont typeface="Symbol" panose="05050102010706020507" pitchFamily="18" charset="2"/>
              <a:buChar char=""/>
              <a:tabLst>
                <a:tab pos="457200" algn="l"/>
              </a:tabLst>
            </a:pPr>
            <a:r>
              <a:rPr lang="en-US" dirty="0" err="1">
                <a:latin typeface="Arial" panose="020B0604020202020204" pitchFamily="34" charset="0"/>
                <a:ea typeface="Times New Roman" panose="02020603050405020304" pitchFamily="18" charset="0"/>
              </a:rPr>
              <a:t>Amenorrhoea</a:t>
            </a:r>
            <a:r>
              <a:rPr lang="en-US" dirty="0">
                <a:latin typeface="Arial" panose="020B0604020202020204" pitchFamily="34" charset="0"/>
                <a:ea typeface="Times New Roman" panose="02020603050405020304" pitchFamily="18" charset="0"/>
              </a:rPr>
              <a:t> is usually present, with irregular vaginal bleeding, which is usually slight and often dark brown in </a:t>
            </a:r>
            <a:r>
              <a:rPr lang="en-US" dirty="0" err="1">
                <a:latin typeface="Arial" panose="020B0604020202020204" pitchFamily="34" charset="0"/>
                <a:ea typeface="Times New Roman" panose="02020603050405020304" pitchFamily="18" charset="0"/>
              </a:rPr>
              <a:t>colour</a:t>
            </a:r>
            <a:r>
              <a:rPr lang="en-US" dirty="0">
                <a:latin typeface="Arial" panose="020B0604020202020204" pitchFamily="34" charset="0"/>
                <a:ea typeface="Times New Roman" panose="02020603050405020304" pitchFamily="18" charset="0"/>
              </a:rPr>
              <a:t>. It is not uncommon to attribute this discharge to threatened abortion</a:t>
            </a:r>
            <a:r>
              <a:rPr lang="en-US" dirty="0" smtClean="0">
                <a:latin typeface="Arial" panose="020B0604020202020204" pitchFamily="34" charset="0"/>
                <a:ea typeface="Times New Roman" panose="02020603050405020304" pitchFamily="18" charset="0"/>
              </a:rPr>
              <a:t>.</a:t>
            </a:r>
            <a:endParaRPr lang="en-US" dirty="0">
              <a:latin typeface="Times New Roman" panose="02020603050405020304" pitchFamily="18" charset="0"/>
              <a:ea typeface="Times New Roman" panose="02020603050405020304" pitchFamily="18" charset="0"/>
            </a:endParaRPr>
          </a:p>
        </p:txBody>
      </p:sp>
      <p:sp>
        <p:nvSpPr>
          <p:cNvPr id="4" name="Date Placeholder 3"/>
          <p:cNvSpPr>
            <a:spLocks noGrp="1"/>
          </p:cNvSpPr>
          <p:nvPr>
            <p:ph type="dt" sz="half" idx="10"/>
          </p:nvPr>
        </p:nvSpPr>
        <p:spPr/>
        <p:txBody>
          <a:bodyPr/>
          <a:lstStyle/>
          <a:p>
            <a:fld id="{19F476A1-5F02-4995-99C5-3BB84D6E856F}" type="datetime1">
              <a:rPr lang="en-US" smtClean="0"/>
              <a:t>8/7/2020</a:t>
            </a:fld>
            <a:endParaRPr lang="en-GB"/>
          </a:p>
        </p:txBody>
      </p:sp>
      <p:sp>
        <p:nvSpPr>
          <p:cNvPr id="5" name="Footer Placeholder 4"/>
          <p:cNvSpPr>
            <a:spLocks noGrp="1"/>
          </p:cNvSpPr>
          <p:nvPr>
            <p:ph type="ftr" sz="quarter" idx="11"/>
          </p:nvPr>
        </p:nvSpPr>
        <p:spPr/>
        <p:txBody>
          <a:bodyPr/>
          <a:lstStyle/>
          <a:p>
            <a:r>
              <a:rPr lang="en-GB" smtClean="0"/>
              <a:t>V.N.KINYAE</a:t>
            </a:r>
            <a:endParaRPr lang="en-GB"/>
          </a:p>
        </p:txBody>
      </p:sp>
      <p:sp>
        <p:nvSpPr>
          <p:cNvPr id="6" name="Slide Number Placeholder 5"/>
          <p:cNvSpPr>
            <a:spLocks noGrp="1"/>
          </p:cNvSpPr>
          <p:nvPr>
            <p:ph type="sldNum" sz="quarter" idx="12"/>
          </p:nvPr>
        </p:nvSpPr>
        <p:spPr/>
        <p:txBody>
          <a:bodyPr/>
          <a:lstStyle/>
          <a:p>
            <a:fld id="{FEA77EF5-3700-4E47-8E72-CDD89C26ABCD}" type="slidenum">
              <a:rPr lang="en-GB" smtClean="0"/>
              <a:pPr/>
              <a:t>21</a:t>
            </a:fld>
            <a:endParaRPr lang="en-GB"/>
          </a:p>
        </p:txBody>
      </p:sp>
    </p:spTree>
    <p:extLst>
      <p:ext uri="{BB962C8B-B14F-4D97-AF65-F5344CB8AC3E}">
        <p14:creationId xmlns:p14="http://schemas.microsoft.com/office/powerpoint/2010/main" val="6979886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spcBef>
                <a:spcPts val="0"/>
              </a:spcBef>
              <a:buSzPts val="1000"/>
              <a:buFont typeface="Symbol" panose="05050102010706020507" pitchFamily="18" charset="2"/>
              <a:buChar char=""/>
              <a:tabLst>
                <a:tab pos="457200" algn="l"/>
              </a:tabLst>
            </a:pPr>
            <a:r>
              <a:rPr lang="en-US" dirty="0">
                <a:latin typeface="Arial" panose="020B0604020202020204" pitchFamily="34" charset="0"/>
                <a:ea typeface="Times New Roman" panose="02020603050405020304" pitchFamily="18" charset="0"/>
              </a:rPr>
              <a:t>Occasionally there is expulsion of a </a:t>
            </a:r>
            <a:r>
              <a:rPr lang="en-US" dirty="0" err="1">
                <a:latin typeface="Arial" panose="020B0604020202020204" pitchFamily="34" charset="0"/>
                <a:ea typeface="Times New Roman" panose="02020603050405020304" pitchFamily="18" charset="0"/>
              </a:rPr>
              <a:t>decidual</a:t>
            </a:r>
            <a:r>
              <a:rPr lang="en-US" dirty="0">
                <a:latin typeface="Arial" panose="020B0604020202020204" pitchFamily="34" charset="0"/>
                <a:ea typeface="Times New Roman" panose="02020603050405020304" pitchFamily="18" charset="0"/>
              </a:rPr>
              <a:t> cast, especially if the pregnancy has gone beyond two months. The patient will give you an impression that she had a miscarriage. In some cases the health worker may carry out an evacuation thinking the </a:t>
            </a:r>
            <a:endParaRPr lang="en-US" dirty="0">
              <a:latin typeface="Times New Roman" panose="02020603050405020304" pitchFamily="18" charset="0"/>
              <a:ea typeface="Times New Roman" panose="02020603050405020304" pitchFamily="18" charset="0"/>
            </a:endParaRPr>
          </a:p>
          <a:p>
            <a:pPr marL="457200" marR="0" algn="just">
              <a:spcBef>
                <a:spcPts val="0"/>
              </a:spcBef>
              <a:spcAft>
                <a:spcPts val="0"/>
              </a:spcAft>
            </a:pPr>
            <a:r>
              <a:rPr lang="en-US" dirty="0">
                <a:latin typeface="Arial" panose="020B0604020202020204" pitchFamily="34" charset="0"/>
                <a:ea typeface="Times New Roman" panose="02020603050405020304" pitchFamily="18" charset="0"/>
              </a:rPr>
              <a:t>patient has experienced an incomplete abortion.</a:t>
            </a:r>
            <a:endParaRPr lang="en-US" dirty="0">
              <a:latin typeface="Times New Roman" panose="02020603050405020304" pitchFamily="18" charset="0"/>
              <a:ea typeface="Times New Roman" panose="02020603050405020304" pitchFamily="18" charset="0"/>
            </a:endParaRPr>
          </a:p>
          <a:p>
            <a:pPr lvl="0" algn="just">
              <a:spcBef>
                <a:spcPts val="0"/>
              </a:spcBef>
              <a:buSzPts val="1000"/>
              <a:buFont typeface="Symbol" panose="05050102010706020507" pitchFamily="18" charset="2"/>
              <a:buChar char=""/>
              <a:tabLst>
                <a:tab pos="457200" algn="l"/>
              </a:tabLst>
            </a:pPr>
            <a:r>
              <a:rPr lang="en-US" dirty="0">
                <a:latin typeface="Arial" panose="020B0604020202020204" pitchFamily="34" charset="0"/>
                <a:ea typeface="Times New Roman" panose="02020603050405020304" pitchFamily="18" charset="0"/>
              </a:rPr>
              <a:t>Occasionally there is a feeling of nausea, vomiting and fainting attacks. Remember that sudden faintness is a characteristic symptom of ectopic gestation.</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fld id="{3EA19862-6424-4294-B07C-451F17DAC39F}" type="datetime1">
              <a:rPr lang="en-US" smtClean="0"/>
              <a:t>8/7/2020</a:t>
            </a:fld>
            <a:endParaRPr lang="en-GB"/>
          </a:p>
        </p:txBody>
      </p:sp>
      <p:sp>
        <p:nvSpPr>
          <p:cNvPr id="5" name="Footer Placeholder 4"/>
          <p:cNvSpPr>
            <a:spLocks noGrp="1"/>
          </p:cNvSpPr>
          <p:nvPr>
            <p:ph type="ftr" sz="quarter" idx="11"/>
          </p:nvPr>
        </p:nvSpPr>
        <p:spPr/>
        <p:txBody>
          <a:bodyPr/>
          <a:lstStyle/>
          <a:p>
            <a:r>
              <a:rPr lang="en-GB" smtClean="0"/>
              <a:t>V.N.KINYAE</a:t>
            </a:r>
            <a:endParaRPr lang="en-GB"/>
          </a:p>
        </p:txBody>
      </p:sp>
      <p:sp>
        <p:nvSpPr>
          <p:cNvPr id="6" name="Slide Number Placeholder 5"/>
          <p:cNvSpPr>
            <a:spLocks noGrp="1"/>
          </p:cNvSpPr>
          <p:nvPr>
            <p:ph type="sldNum" sz="quarter" idx="12"/>
          </p:nvPr>
        </p:nvSpPr>
        <p:spPr/>
        <p:txBody>
          <a:bodyPr/>
          <a:lstStyle/>
          <a:p>
            <a:fld id="{FEA77EF5-3700-4E47-8E72-CDD89C26ABCD}" type="slidenum">
              <a:rPr lang="en-GB" smtClean="0"/>
              <a:pPr/>
              <a:t>22</a:t>
            </a:fld>
            <a:endParaRPr lang="en-GB"/>
          </a:p>
        </p:txBody>
      </p:sp>
    </p:spTree>
    <p:extLst>
      <p:ext uri="{BB962C8B-B14F-4D97-AF65-F5344CB8AC3E}">
        <p14:creationId xmlns:p14="http://schemas.microsoft.com/office/powerpoint/2010/main" val="3964949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a:latin typeface="Arial" panose="020B0604020202020204" pitchFamily="34" charset="0"/>
                <a:ea typeface="Times New Roman" panose="02020603050405020304" pitchFamily="18" charset="0"/>
              </a:rPr>
              <a:t>When you examine the patient you are likely to find the following signs</a:t>
            </a:r>
            <a:r>
              <a:rPr lang="en-US" b="1" dirty="0" smtClean="0">
                <a:latin typeface="Arial" panose="020B0604020202020204" pitchFamily="34" charset="0"/>
                <a:ea typeface="Times New Roman" panose="02020603050405020304" pitchFamily="18" charset="0"/>
              </a:rPr>
              <a:t>:</a:t>
            </a:r>
            <a:endParaRPr lang="en-US" b="1" dirty="0"/>
          </a:p>
        </p:txBody>
      </p:sp>
      <p:sp>
        <p:nvSpPr>
          <p:cNvPr id="3" name="Content Placeholder 2"/>
          <p:cNvSpPr>
            <a:spLocks noGrp="1"/>
          </p:cNvSpPr>
          <p:nvPr>
            <p:ph idx="1"/>
          </p:nvPr>
        </p:nvSpPr>
        <p:spPr>
          <a:xfrm>
            <a:off x="479376" y="1556792"/>
            <a:ext cx="11377264" cy="4968551"/>
          </a:xfrm>
        </p:spPr>
        <p:txBody>
          <a:bodyPr/>
          <a:lstStyle/>
          <a:p>
            <a:pPr lvl="0" algn="just">
              <a:spcBef>
                <a:spcPts val="0"/>
              </a:spcBef>
              <a:buSzPts val="1000"/>
              <a:buFont typeface="Symbol" panose="05050102010706020507" pitchFamily="18" charset="2"/>
              <a:buChar char=""/>
              <a:tabLst>
                <a:tab pos="457200" algn="l"/>
              </a:tabLst>
            </a:pPr>
            <a:r>
              <a:rPr lang="en-US" dirty="0" err="1">
                <a:latin typeface="Arial" panose="020B0604020202020204" pitchFamily="34" charset="0"/>
                <a:ea typeface="Times New Roman" panose="02020603050405020304" pitchFamily="18" charset="0"/>
              </a:rPr>
              <a:t>Anaemia</a:t>
            </a:r>
            <a:r>
              <a:rPr lang="en-US" dirty="0">
                <a:latin typeface="Arial" panose="020B0604020202020204" pitchFamily="34" charset="0"/>
                <a:ea typeface="Times New Roman" panose="02020603050405020304" pitchFamily="18" charset="0"/>
              </a:rPr>
              <a:t> of variable degrees.</a:t>
            </a:r>
            <a:endParaRPr lang="en-US" dirty="0">
              <a:latin typeface="Times New Roman" panose="02020603050405020304" pitchFamily="18" charset="0"/>
              <a:ea typeface="Times New Roman" panose="02020603050405020304" pitchFamily="18" charset="0"/>
            </a:endParaRPr>
          </a:p>
          <a:p>
            <a:pPr lvl="0" algn="just">
              <a:spcBef>
                <a:spcPts val="0"/>
              </a:spcBef>
              <a:buSzPts val="1000"/>
              <a:buFont typeface="Symbol" panose="05050102010706020507" pitchFamily="18" charset="2"/>
              <a:buChar char=""/>
              <a:tabLst>
                <a:tab pos="457200" algn="l"/>
              </a:tabLst>
            </a:pPr>
            <a:r>
              <a:rPr lang="en-US" dirty="0">
                <a:latin typeface="Arial" panose="020B0604020202020204" pitchFamily="34" charset="0"/>
                <a:ea typeface="Times New Roman" panose="02020603050405020304" pitchFamily="18" charset="0"/>
              </a:rPr>
              <a:t>Rapid pulse.</a:t>
            </a:r>
            <a:endParaRPr lang="en-US" dirty="0">
              <a:latin typeface="Times New Roman" panose="02020603050405020304" pitchFamily="18" charset="0"/>
              <a:ea typeface="Times New Roman" panose="02020603050405020304" pitchFamily="18" charset="0"/>
            </a:endParaRPr>
          </a:p>
          <a:p>
            <a:pPr lvl="0" algn="just">
              <a:spcBef>
                <a:spcPts val="0"/>
              </a:spcBef>
              <a:buSzPts val="1000"/>
              <a:buFont typeface="Symbol" panose="05050102010706020507" pitchFamily="18" charset="2"/>
              <a:buChar char=""/>
              <a:tabLst>
                <a:tab pos="457200" algn="l"/>
              </a:tabLst>
            </a:pPr>
            <a:r>
              <a:rPr lang="en-US" dirty="0">
                <a:latin typeface="Arial" panose="020B0604020202020204" pitchFamily="34" charset="0"/>
                <a:ea typeface="Times New Roman" panose="02020603050405020304" pitchFamily="18" charset="0"/>
              </a:rPr>
              <a:t>Normal or low blood pressure.</a:t>
            </a:r>
            <a:endParaRPr lang="en-US" dirty="0">
              <a:latin typeface="Times New Roman" panose="02020603050405020304" pitchFamily="18" charset="0"/>
              <a:ea typeface="Times New Roman" panose="02020603050405020304" pitchFamily="18" charset="0"/>
            </a:endParaRPr>
          </a:p>
          <a:p>
            <a:pPr lvl="0" algn="just">
              <a:spcBef>
                <a:spcPts val="0"/>
              </a:spcBef>
              <a:buSzPts val="1000"/>
              <a:buFont typeface="Symbol" panose="05050102010706020507" pitchFamily="18" charset="2"/>
              <a:buChar char=""/>
              <a:tabLst>
                <a:tab pos="457200" algn="l"/>
              </a:tabLst>
            </a:pPr>
            <a:r>
              <a:rPr lang="en-US" dirty="0">
                <a:latin typeface="Arial" panose="020B0604020202020204" pitchFamily="34" charset="0"/>
                <a:ea typeface="Times New Roman" panose="02020603050405020304" pitchFamily="18" charset="0"/>
              </a:rPr>
              <a:t>General tenderness and guarding in the lower abdomen, which is more marked on one side.</a:t>
            </a:r>
            <a:endParaRPr lang="en-US" dirty="0">
              <a:latin typeface="Times New Roman" panose="02020603050405020304" pitchFamily="18" charset="0"/>
              <a:ea typeface="Times New Roman" panose="02020603050405020304" pitchFamily="18" charset="0"/>
            </a:endParaRPr>
          </a:p>
          <a:p>
            <a:pPr lvl="0" algn="just">
              <a:spcBef>
                <a:spcPts val="0"/>
              </a:spcBef>
              <a:buSzPts val="1000"/>
              <a:buFont typeface="Symbol" panose="05050102010706020507" pitchFamily="18" charset="2"/>
              <a:buChar char=""/>
              <a:tabLst>
                <a:tab pos="457200" algn="l"/>
              </a:tabLst>
            </a:pPr>
            <a:r>
              <a:rPr lang="en-US" dirty="0">
                <a:latin typeface="Arial" panose="020B0604020202020204" pitchFamily="34" charset="0"/>
                <a:ea typeface="Times New Roman" panose="02020603050405020304" pitchFamily="18" charset="0"/>
              </a:rPr>
              <a:t>There may be a tender, firm mass in one of the iliac fossae.</a:t>
            </a:r>
            <a:endParaRPr lang="en-US" dirty="0">
              <a:latin typeface="Times New Roman" panose="02020603050405020304" pitchFamily="18" charset="0"/>
              <a:ea typeface="Times New Roman" panose="02020603050405020304" pitchFamily="18" charset="0"/>
            </a:endParaRPr>
          </a:p>
          <a:p>
            <a:pPr lvl="0" algn="just">
              <a:spcBef>
                <a:spcPts val="0"/>
              </a:spcBef>
              <a:buSzPts val="1000"/>
              <a:buFont typeface="Symbol" panose="05050102010706020507" pitchFamily="18" charset="2"/>
              <a:buChar char=""/>
              <a:tabLst>
                <a:tab pos="457200" algn="l"/>
              </a:tabLst>
            </a:pPr>
            <a:r>
              <a:rPr lang="en-US" dirty="0">
                <a:latin typeface="Arial" panose="020B0604020202020204" pitchFamily="34" charset="0"/>
                <a:ea typeface="Times New Roman" panose="02020603050405020304" pitchFamily="18" charset="0"/>
              </a:rPr>
              <a:t>On vaginal examination you will feel a tender mass in one of the </a:t>
            </a:r>
            <a:r>
              <a:rPr lang="en-US" dirty="0" err="1">
                <a:latin typeface="Arial" panose="020B0604020202020204" pitchFamily="34" charset="0"/>
                <a:ea typeface="Times New Roman" panose="02020603050405020304" pitchFamily="18" charset="0"/>
              </a:rPr>
              <a:t>fornices</a:t>
            </a:r>
            <a:r>
              <a:rPr lang="en-US" dirty="0">
                <a:latin typeface="Arial" panose="020B0604020202020204" pitchFamily="34" charset="0"/>
                <a:ea typeface="Times New Roman" panose="02020603050405020304" pitchFamily="18" charset="0"/>
              </a:rPr>
              <a:t>.</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fld id="{953F71D4-FB07-4BB9-AF29-79D045F4D611}" type="datetime1">
              <a:rPr lang="en-US" smtClean="0"/>
              <a:t>8/7/2020</a:t>
            </a:fld>
            <a:endParaRPr lang="en-GB"/>
          </a:p>
        </p:txBody>
      </p:sp>
      <p:sp>
        <p:nvSpPr>
          <p:cNvPr id="5" name="Footer Placeholder 4"/>
          <p:cNvSpPr>
            <a:spLocks noGrp="1"/>
          </p:cNvSpPr>
          <p:nvPr>
            <p:ph type="ftr" sz="quarter" idx="11"/>
          </p:nvPr>
        </p:nvSpPr>
        <p:spPr/>
        <p:txBody>
          <a:bodyPr/>
          <a:lstStyle/>
          <a:p>
            <a:r>
              <a:rPr lang="en-GB" smtClean="0"/>
              <a:t>V.N.KINYAE</a:t>
            </a:r>
            <a:endParaRPr lang="en-GB"/>
          </a:p>
        </p:txBody>
      </p:sp>
      <p:sp>
        <p:nvSpPr>
          <p:cNvPr id="6" name="Slide Number Placeholder 5"/>
          <p:cNvSpPr>
            <a:spLocks noGrp="1"/>
          </p:cNvSpPr>
          <p:nvPr>
            <p:ph type="sldNum" sz="quarter" idx="12"/>
          </p:nvPr>
        </p:nvSpPr>
        <p:spPr/>
        <p:txBody>
          <a:bodyPr/>
          <a:lstStyle/>
          <a:p>
            <a:fld id="{FEA77EF5-3700-4E47-8E72-CDD89C26ABCD}" type="slidenum">
              <a:rPr lang="en-GB" smtClean="0"/>
              <a:pPr/>
              <a:t>23</a:t>
            </a:fld>
            <a:endParaRPr lang="en-GB"/>
          </a:p>
        </p:txBody>
      </p:sp>
    </p:spTree>
    <p:extLst>
      <p:ext uri="{BB962C8B-B14F-4D97-AF65-F5344CB8AC3E}">
        <p14:creationId xmlns:p14="http://schemas.microsoft.com/office/powerpoint/2010/main" val="24631781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06090"/>
          </a:xfrm>
        </p:spPr>
        <p:txBody>
          <a:bodyPr>
            <a:normAutofit/>
          </a:bodyPr>
          <a:lstStyle/>
          <a:p>
            <a:pPr algn="l"/>
            <a:r>
              <a:rPr lang="en-US" b="1" dirty="0">
                <a:latin typeface="Verdana" panose="020B0604030504040204" pitchFamily="34" charset="0"/>
                <a:ea typeface="Verdana" panose="020B0604030504040204" pitchFamily="34" charset="0"/>
                <a:cs typeface="Verdana" panose="020B0604030504040204" pitchFamily="34" charset="0"/>
              </a:rPr>
              <a:t>diagnostic tests</a:t>
            </a:r>
          </a:p>
        </p:txBody>
      </p:sp>
      <p:sp>
        <p:nvSpPr>
          <p:cNvPr id="3" name="Content Placeholder 2"/>
          <p:cNvSpPr>
            <a:spLocks noGrp="1"/>
          </p:cNvSpPr>
          <p:nvPr>
            <p:ph idx="1"/>
          </p:nvPr>
        </p:nvSpPr>
        <p:spPr>
          <a:xfrm>
            <a:off x="479376" y="1124744"/>
            <a:ext cx="11233248" cy="5328591"/>
          </a:xfrm>
        </p:spPr>
        <p:txBody>
          <a:bodyPr>
            <a:normAutofit/>
          </a:bodyPr>
          <a:lstStyle/>
          <a:p>
            <a:pPr lvl="0" algn="just">
              <a:spcBef>
                <a:spcPts val="0"/>
              </a:spcBef>
              <a:buSzPts val="1000"/>
              <a:buFont typeface="Symbol" panose="05050102010706020507" pitchFamily="18" charset="2"/>
              <a:buChar char=""/>
              <a:tabLst>
                <a:tab pos="457200" algn="l"/>
              </a:tabLst>
            </a:pPr>
            <a:r>
              <a:rPr lang="en-US" dirty="0">
                <a:latin typeface="Arial" panose="020B0604020202020204" pitchFamily="34" charset="0"/>
                <a:ea typeface="Times New Roman" panose="02020603050405020304" pitchFamily="18" charset="0"/>
              </a:rPr>
              <a:t>Ultrasonography.</a:t>
            </a:r>
            <a:endParaRPr lang="en-US" dirty="0">
              <a:latin typeface="Times New Roman" panose="02020603050405020304" pitchFamily="18" charset="0"/>
              <a:ea typeface="Times New Roman" panose="02020603050405020304" pitchFamily="18" charset="0"/>
            </a:endParaRPr>
          </a:p>
          <a:p>
            <a:pPr lvl="0" algn="just">
              <a:spcBef>
                <a:spcPts val="0"/>
              </a:spcBef>
              <a:buSzPts val="1000"/>
              <a:buFont typeface="Symbol" panose="05050102010706020507" pitchFamily="18" charset="2"/>
              <a:buChar char=""/>
              <a:tabLst>
                <a:tab pos="457200" algn="l"/>
              </a:tabLst>
            </a:pPr>
            <a:r>
              <a:rPr lang="en-US" dirty="0" err="1">
                <a:latin typeface="Arial" panose="020B0604020202020204" pitchFamily="34" charset="0"/>
                <a:ea typeface="Times New Roman" panose="02020603050405020304" pitchFamily="18" charset="0"/>
              </a:rPr>
              <a:t>Culdocentesis</a:t>
            </a:r>
            <a:r>
              <a:rPr lang="en-US" dirty="0">
                <a:latin typeface="Arial" panose="020B0604020202020204" pitchFamily="34" charset="0"/>
                <a:ea typeface="Times New Roman" panose="02020603050405020304" pitchFamily="18" charset="0"/>
              </a:rPr>
              <a:t> whereby non-clotting blood will be aspirated from the cul-de-sac.</a:t>
            </a:r>
            <a:endParaRPr lang="en-US" dirty="0">
              <a:latin typeface="Times New Roman" panose="02020603050405020304" pitchFamily="18" charset="0"/>
              <a:ea typeface="Times New Roman" panose="02020603050405020304" pitchFamily="18" charset="0"/>
            </a:endParaRPr>
          </a:p>
          <a:p>
            <a:pPr lvl="0" algn="just">
              <a:spcBef>
                <a:spcPts val="0"/>
              </a:spcBef>
              <a:buSzPts val="1000"/>
              <a:buFont typeface="Symbol" panose="05050102010706020507" pitchFamily="18" charset="2"/>
              <a:buChar char=""/>
              <a:tabLst>
                <a:tab pos="457200" algn="l"/>
              </a:tabLst>
            </a:pPr>
            <a:r>
              <a:rPr lang="en-US" dirty="0">
                <a:latin typeface="Arial" panose="020B0604020202020204" pitchFamily="34" charset="0"/>
                <a:ea typeface="Times New Roman" panose="02020603050405020304" pitchFamily="18" charset="0"/>
              </a:rPr>
              <a:t>Human Chorionic </a:t>
            </a:r>
            <a:r>
              <a:rPr lang="en-US" dirty="0" err="1">
                <a:latin typeface="Arial" panose="020B0604020202020204" pitchFamily="34" charset="0"/>
                <a:ea typeface="Times New Roman" panose="02020603050405020304" pitchFamily="18" charset="0"/>
              </a:rPr>
              <a:t>Gonadorophin</a:t>
            </a:r>
            <a:r>
              <a:rPr lang="en-US" dirty="0">
                <a:latin typeface="Arial" panose="020B0604020202020204" pitchFamily="34" charset="0"/>
                <a:ea typeface="Times New Roman" panose="02020603050405020304" pitchFamily="18" charset="0"/>
              </a:rPr>
              <a:t> (HCG), which involves urine testing</a:t>
            </a:r>
            <a:r>
              <a:rPr lang="en-US" dirty="0" smtClean="0">
                <a:latin typeface="Arial" panose="020B0604020202020204" pitchFamily="34" charset="0"/>
                <a:ea typeface="Times New Roman" panose="02020603050405020304" pitchFamily="18" charset="0"/>
              </a:rPr>
              <a:t>.</a:t>
            </a:r>
          </a:p>
          <a:p>
            <a:pPr lvl="0">
              <a:spcBef>
                <a:spcPts val="0"/>
              </a:spcBef>
              <a:buFont typeface="Symbol" panose="05050102010706020507" pitchFamily="18" charset="2"/>
              <a:buChar char=""/>
              <a:tabLst>
                <a:tab pos="685800" algn="l"/>
              </a:tabLst>
            </a:pPr>
            <a:r>
              <a:rPr lang="en-US" dirty="0">
                <a:latin typeface="New York"/>
                <a:ea typeface="PMingLiU"/>
                <a:cs typeface="New York"/>
              </a:rPr>
              <a:t>Pregnancy test </a:t>
            </a:r>
            <a:endParaRPr lang="en-US"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dirty="0">
                <a:latin typeface="New York"/>
                <a:ea typeface="PMingLiU"/>
                <a:cs typeface="New York"/>
              </a:rPr>
              <a:t>Discriminatory zone</a:t>
            </a:r>
            <a:endParaRPr lang="en-US"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dirty="0">
                <a:latin typeface="New York"/>
                <a:ea typeface="PMingLiU"/>
                <a:cs typeface="New York"/>
              </a:rPr>
              <a:t>Serial quantitative beta </a:t>
            </a:r>
            <a:r>
              <a:rPr lang="en-US" dirty="0" err="1">
                <a:latin typeface="New York"/>
                <a:ea typeface="PMingLiU"/>
                <a:cs typeface="New York"/>
              </a:rPr>
              <a:t>hCG</a:t>
            </a:r>
            <a:r>
              <a:rPr lang="en-US" dirty="0">
                <a:latin typeface="New York"/>
                <a:ea typeface="PMingLiU"/>
                <a:cs typeface="New York"/>
              </a:rPr>
              <a:t> </a:t>
            </a:r>
            <a:r>
              <a:rPr lang="en-US" dirty="0" smtClean="0">
                <a:latin typeface="New York"/>
                <a:ea typeface="PMingLiU"/>
                <a:cs typeface="New York"/>
              </a:rPr>
              <a:t>levels</a:t>
            </a:r>
            <a:endParaRPr lang="en-US" dirty="0" smtClean="0">
              <a:latin typeface="New York"/>
              <a:ea typeface="PMingLiU"/>
              <a:cs typeface="Symbol" panose="05050102010706020507" pitchFamily="18" charset="2"/>
            </a:endParaRPr>
          </a:p>
          <a:p>
            <a:pPr lvl="0">
              <a:spcBef>
                <a:spcPts val="0"/>
              </a:spcBef>
              <a:buFont typeface="Symbol" panose="05050102010706020507" pitchFamily="18" charset="2"/>
              <a:buChar char=""/>
              <a:tabLst>
                <a:tab pos="685800" algn="l"/>
              </a:tabLst>
            </a:pPr>
            <a:r>
              <a:rPr lang="en-US" dirty="0">
                <a:latin typeface="New York"/>
                <a:ea typeface="PMingLiU"/>
                <a:cs typeface="New York"/>
              </a:rPr>
              <a:t>Serum progesterone</a:t>
            </a:r>
            <a:endParaRPr lang="en-US"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dirty="0">
                <a:latin typeface="New York"/>
                <a:ea typeface="PMingLiU"/>
                <a:cs typeface="New York"/>
              </a:rPr>
              <a:t>Not commonly used</a:t>
            </a:r>
            <a:endParaRPr lang="en-US"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dirty="0">
                <a:latin typeface="New York"/>
                <a:ea typeface="PMingLiU"/>
                <a:cs typeface="New York"/>
              </a:rPr>
              <a:t>Values over 15 ng/ml R/O ectopic</a:t>
            </a:r>
            <a:endParaRPr lang="en-US"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dirty="0">
                <a:latin typeface="New York"/>
                <a:ea typeface="PMingLiU"/>
                <a:cs typeface="New York"/>
              </a:rPr>
              <a:t>Values below 5.0 ng/ml indicate non-viability</a:t>
            </a:r>
            <a:endParaRPr lang="en-US" dirty="0">
              <a:latin typeface="New York"/>
              <a:ea typeface="PMingLiU"/>
              <a:cs typeface="Symbol" panose="05050102010706020507" pitchFamily="18" charset="2"/>
            </a:endParaRPr>
          </a:p>
          <a:p>
            <a:pPr lvl="0" algn="just">
              <a:spcBef>
                <a:spcPts val="0"/>
              </a:spcBef>
              <a:buSzPts val="1000"/>
              <a:buFont typeface="Symbol" panose="05050102010706020507" pitchFamily="18" charset="2"/>
              <a:buChar char=""/>
              <a:tabLst>
                <a:tab pos="457200" algn="l"/>
              </a:tabLst>
            </a:pPr>
            <a:endParaRPr lang="en-US" dirty="0">
              <a:latin typeface="Times New Roman" panose="02020603050405020304" pitchFamily="18" charset="0"/>
              <a:ea typeface="Times New Roman" panose="02020603050405020304" pitchFamily="18" charset="0"/>
            </a:endParaRPr>
          </a:p>
        </p:txBody>
      </p:sp>
      <p:sp>
        <p:nvSpPr>
          <p:cNvPr id="4" name="Date Placeholder 3"/>
          <p:cNvSpPr>
            <a:spLocks noGrp="1"/>
          </p:cNvSpPr>
          <p:nvPr>
            <p:ph type="dt" sz="half" idx="10"/>
          </p:nvPr>
        </p:nvSpPr>
        <p:spPr/>
        <p:txBody>
          <a:bodyPr/>
          <a:lstStyle/>
          <a:p>
            <a:fld id="{35FE82D8-62F0-4A73-A4AE-1C918981ECA9}" type="datetime1">
              <a:rPr lang="en-US" smtClean="0"/>
              <a:t>8/7/2020</a:t>
            </a:fld>
            <a:endParaRPr lang="en-GB"/>
          </a:p>
        </p:txBody>
      </p:sp>
      <p:sp>
        <p:nvSpPr>
          <p:cNvPr id="5" name="Footer Placeholder 4"/>
          <p:cNvSpPr>
            <a:spLocks noGrp="1"/>
          </p:cNvSpPr>
          <p:nvPr>
            <p:ph type="ftr" sz="quarter" idx="11"/>
          </p:nvPr>
        </p:nvSpPr>
        <p:spPr/>
        <p:txBody>
          <a:bodyPr/>
          <a:lstStyle/>
          <a:p>
            <a:r>
              <a:rPr lang="en-GB" smtClean="0"/>
              <a:t>V.N.KINYAE</a:t>
            </a:r>
            <a:endParaRPr lang="en-GB"/>
          </a:p>
        </p:txBody>
      </p:sp>
      <p:sp>
        <p:nvSpPr>
          <p:cNvPr id="6" name="Slide Number Placeholder 5"/>
          <p:cNvSpPr>
            <a:spLocks noGrp="1"/>
          </p:cNvSpPr>
          <p:nvPr>
            <p:ph type="sldNum" sz="quarter" idx="12"/>
          </p:nvPr>
        </p:nvSpPr>
        <p:spPr/>
        <p:txBody>
          <a:bodyPr/>
          <a:lstStyle/>
          <a:p>
            <a:fld id="{FEA77EF5-3700-4E47-8E72-CDD89C26ABCD}" type="slidenum">
              <a:rPr lang="en-GB" smtClean="0"/>
              <a:pPr/>
              <a:t>24</a:t>
            </a:fld>
            <a:endParaRPr lang="en-GB"/>
          </a:p>
        </p:txBody>
      </p:sp>
    </p:spTree>
    <p:extLst>
      <p:ext uri="{BB962C8B-B14F-4D97-AF65-F5344CB8AC3E}">
        <p14:creationId xmlns:p14="http://schemas.microsoft.com/office/powerpoint/2010/main" val="33798912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5360" y="188640"/>
            <a:ext cx="11521280" cy="6480719"/>
          </a:xfrm>
        </p:spPr>
        <p:txBody>
          <a:bodyPr>
            <a:normAutofit/>
          </a:bodyPr>
          <a:lstStyle/>
          <a:p>
            <a:pPr lvl="0">
              <a:spcBef>
                <a:spcPts val="0"/>
              </a:spcBef>
              <a:buFont typeface="Symbol" panose="05050102010706020507" pitchFamily="18" charset="2"/>
              <a:buChar char=""/>
              <a:tabLst>
                <a:tab pos="685800" algn="l"/>
              </a:tabLst>
            </a:pPr>
            <a:r>
              <a:rPr lang="en-US" dirty="0" smtClean="0">
                <a:latin typeface="New York"/>
                <a:ea typeface="PMingLiU"/>
                <a:cs typeface="New York"/>
              </a:rPr>
              <a:t>Complete </a:t>
            </a:r>
            <a:r>
              <a:rPr lang="en-US" dirty="0">
                <a:latin typeface="New York"/>
                <a:ea typeface="PMingLiU"/>
                <a:cs typeface="New York"/>
              </a:rPr>
              <a:t>blood count (CBC)</a:t>
            </a:r>
            <a:endParaRPr lang="en-US"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dirty="0">
                <a:latin typeface="New York"/>
                <a:ea typeface="PMingLiU"/>
                <a:cs typeface="New York"/>
              </a:rPr>
              <a:t>Low </a:t>
            </a:r>
            <a:r>
              <a:rPr lang="en-US" dirty="0" err="1">
                <a:latin typeface="New York"/>
                <a:ea typeface="PMingLiU"/>
                <a:cs typeface="New York"/>
              </a:rPr>
              <a:t>Hgb</a:t>
            </a:r>
            <a:r>
              <a:rPr lang="en-US" dirty="0">
                <a:latin typeface="New York"/>
                <a:ea typeface="PMingLiU"/>
                <a:cs typeface="New York"/>
              </a:rPr>
              <a:t>/</a:t>
            </a:r>
            <a:r>
              <a:rPr lang="en-US" dirty="0" err="1">
                <a:latin typeface="New York"/>
                <a:ea typeface="PMingLiU"/>
                <a:cs typeface="New York"/>
              </a:rPr>
              <a:t>Hct</a:t>
            </a:r>
            <a:r>
              <a:rPr lang="en-US" dirty="0">
                <a:latin typeface="New York"/>
                <a:ea typeface="PMingLiU"/>
                <a:cs typeface="New York"/>
              </a:rPr>
              <a:t> can document anemia 2</a:t>
            </a:r>
            <a:r>
              <a:rPr lang="en-US" baseline="30000" dirty="0">
                <a:latin typeface="New York"/>
                <a:ea typeface="PMingLiU"/>
                <a:cs typeface="New York"/>
              </a:rPr>
              <a:t>o</a:t>
            </a:r>
            <a:r>
              <a:rPr lang="en-US" dirty="0">
                <a:latin typeface="New York"/>
                <a:ea typeface="PMingLiU"/>
                <a:cs typeface="New York"/>
              </a:rPr>
              <a:t> to cryptic blood loss</a:t>
            </a:r>
            <a:endParaRPr lang="en-US"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dirty="0">
                <a:latin typeface="New York"/>
                <a:ea typeface="PMingLiU"/>
                <a:cs typeface="New York"/>
              </a:rPr>
              <a:t>WBC above 20,000 makes infection (PID) a more likely diagnosis than ectopic pregnancy</a:t>
            </a:r>
            <a:endParaRPr lang="en-US" dirty="0">
              <a:latin typeface="New York"/>
              <a:ea typeface="PMingLiU"/>
              <a:cs typeface="Symbol" panose="05050102010706020507" pitchFamily="18" charset="2"/>
            </a:endParaRPr>
          </a:p>
          <a:p>
            <a:pPr lvl="0">
              <a:spcBef>
                <a:spcPts val="0"/>
              </a:spcBef>
              <a:buFont typeface="Symbol" panose="05050102010706020507" pitchFamily="18" charset="2"/>
              <a:buChar char=""/>
              <a:tabLst>
                <a:tab pos="685800" algn="l"/>
              </a:tabLst>
            </a:pPr>
            <a:r>
              <a:rPr lang="en-US" dirty="0" err="1">
                <a:latin typeface="New York"/>
                <a:ea typeface="PMingLiU"/>
                <a:cs typeface="New York"/>
              </a:rPr>
              <a:t>Culdocentesis</a:t>
            </a:r>
            <a:endParaRPr lang="en-US"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dirty="0">
                <a:latin typeface="New York"/>
                <a:ea typeface="PMingLiU"/>
                <a:cs typeface="New York"/>
              </a:rPr>
              <a:t>Non-clotting blood with </a:t>
            </a:r>
            <a:r>
              <a:rPr lang="en-US" dirty="0" err="1">
                <a:latin typeface="New York"/>
                <a:ea typeface="PMingLiU"/>
                <a:cs typeface="New York"/>
              </a:rPr>
              <a:t>Hct</a:t>
            </a:r>
            <a:r>
              <a:rPr lang="en-US" dirty="0">
                <a:latin typeface="New York"/>
                <a:ea typeface="PMingLiU"/>
                <a:cs typeface="New York"/>
              </a:rPr>
              <a:t> above 15% is (+) for </a:t>
            </a:r>
            <a:r>
              <a:rPr lang="en-US" dirty="0" err="1">
                <a:latin typeface="New York"/>
                <a:ea typeface="PMingLiU"/>
                <a:cs typeface="New York"/>
              </a:rPr>
              <a:t>hemoperitoneum</a:t>
            </a:r>
            <a:r>
              <a:rPr lang="en-US" dirty="0">
                <a:latin typeface="New York"/>
                <a:ea typeface="PMingLiU"/>
                <a:cs typeface="New York"/>
              </a:rPr>
              <a:t>, but . . </a:t>
            </a:r>
            <a:endParaRPr lang="en-US"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dirty="0">
                <a:latin typeface="New York"/>
                <a:ea typeface="PMingLiU"/>
                <a:cs typeface="New York"/>
              </a:rPr>
              <a:t>Negative </a:t>
            </a:r>
            <a:r>
              <a:rPr lang="en-US" dirty="0" err="1">
                <a:latin typeface="New York"/>
                <a:ea typeface="PMingLiU"/>
                <a:cs typeface="New York"/>
              </a:rPr>
              <a:t>culdocentesis</a:t>
            </a:r>
            <a:r>
              <a:rPr lang="en-US" dirty="0">
                <a:latin typeface="New York"/>
                <a:ea typeface="PMingLiU"/>
                <a:cs typeface="New York"/>
              </a:rPr>
              <a:t> does not R/O </a:t>
            </a:r>
            <a:r>
              <a:rPr lang="en-US" u="sng" dirty="0" err="1">
                <a:latin typeface="New York"/>
                <a:ea typeface="PMingLiU"/>
                <a:cs typeface="New York"/>
              </a:rPr>
              <a:t>unruptured</a:t>
            </a:r>
            <a:r>
              <a:rPr lang="en-US" dirty="0">
                <a:latin typeface="New York"/>
                <a:ea typeface="PMingLiU"/>
                <a:cs typeface="New York"/>
              </a:rPr>
              <a:t> ectopic pregnancy</a:t>
            </a:r>
            <a:endParaRPr lang="en-US"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dirty="0">
                <a:latin typeface="New York"/>
                <a:ea typeface="PMingLiU"/>
                <a:cs typeface="New York"/>
              </a:rPr>
              <a:t>Although beta subunit for </a:t>
            </a:r>
            <a:r>
              <a:rPr lang="en-US" dirty="0" err="1">
                <a:latin typeface="New York"/>
                <a:ea typeface="PMingLiU"/>
                <a:cs typeface="New York"/>
              </a:rPr>
              <a:t>hCG</a:t>
            </a:r>
            <a:r>
              <a:rPr lang="en-US" dirty="0">
                <a:latin typeface="New York"/>
                <a:ea typeface="PMingLiU"/>
                <a:cs typeface="New York"/>
              </a:rPr>
              <a:t> and ultrasound is better </a:t>
            </a:r>
            <a:r>
              <a:rPr lang="en-US" dirty="0" smtClean="0">
                <a:latin typeface="New York"/>
                <a:ea typeface="PMingLiU"/>
                <a:cs typeface="New York"/>
              </a:rPr>
              <a:t> </a:t>
            </a:r>
            <a:r>
              <a:rPr lang="en-US" dirty="0">
                <a:latin typeface="New York"/>
                <a:ea typeface="PMingLiU"/>
                <a:cs typeface="New York"/>
              </a:rPr>
              <a:t>these may not be available in every hospital setting</a:t>
            </a:r>
            <a:endParaRPr lang="en-US" dirty="0">
              <a:latin typeface="New York"/>
              <a:ea typeface="PMingLiU"/>
              <a:cs typeface="Symbol" panose="05050102010706020507" pitchFamily="18" charset="2"/>
            </a:endParaRPr>
          </a:p>
          <a:p>
            <a:pPr lvl="0">
              <a:spcBef>
                <a:spcPts val="0"/>
              </a:spcBef>
              <a:buFont typeface="Symbol" panose="05050102010706020507" pitchFamily="18" charset="2"/>
              <a:buChar char=""/>
              <a:tabLst>
                <a:tab pos="685800" algn="l"/>
              </a:tabLst>
            </a:pPr>
            <a:r>
              <a:rPr lang="en-US" dirty="0">
                <a:latin typeface="New York"/>
                <a:ea typeface="PMingLiU"/>
                <a:cs typeface="New York"/>
              </a:rPr>
              <a:t>Ultrasonography</a:t>
            </a:r>
            <a:endParaRPr lang="en-US"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dirty="0">
                <a:latin typeface="New York"/>
                <a:ea typeface="PMingLiU"/>
                <a:cs typeface="New York"/>
              </a:rPr>
              <a:t>1800 </a:t>
            </a:r>
            <a:r>
              <a:rPr lang="en-US" dirty="0" err="1">
                <a:latin typeface="New York"/>
                <a:ea typeface="PMingLiU"/>
                <a:cs typeface="New York"/>
              </a:rPr>
              <a:t>mIU</a:t>
            </a:r>
            <a:r>
              <a:rPr lang="en-US" dirty="0">
                <a:latin typeface="New York"/>
                <a:ea typeface="PMingLiU"/>
                <a:cs typeface="New York"/>
              </a:rPr>
              <a:t>/ml is discriminatory zone for transvaginal ultrasound</a:t>
            </a:r>
            <a:endParaRPr lang="en-US"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dirty="0">
                <a:latin typeface="New York"/>
                <a:ea typeface="PMingLiU"/>
                <a:cs typeface="New York"/>
              </a:rPr>
              <a:t>6000 </a:t>
            </a:r>
            <a:r>
              <a:rPr lang="en-US" dirty="0" err="1">
                <a:latin typeface="New York"/>
                <a:ea typeface="PMingLiU"/>
                <a:cs typeface="New York"/>
              </a:rPr>
              <a:t>mIU</a:t>
            </a:r>
            <a:r>
              <a:rPr lang="en-US" dirty="0">
                <a:latin typeface="New York"/>
                <a:ea typeface="PMingLiU"/>
                <a:cs typeface="New York"/>
              </a:rPr>
              <a:t>/ml is discriminatory zone for transabdominal ultrasound</a:t>
            </a:r>
            <a:endParaRPr lang="en-US"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dirty="0">
                <a:latin typeface="New York"/>
                <a:ea typeface="PMingLiU"/>
                <a:cs typeface="New York"/>
              </a:rPr>
              <a:t>The actual ectopic gestational sac can often be visualized on transvaginal ultrasound</a:t>
            </a:r>
            <a:endParaRPr lang="en-US"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dirty="0">
                <a:latin typeface="New York"/>
                <a:ea typeface="PMingLiU"/>
                <a:cs typeface="New York"/>
              </a:rPr>
              <a:t>With ultrasound, diagnosis of ectopic is usually made by </a:t>
            </a:r>
            <a:r>
              <a:rPr lang="en-US" u="sng" dirty="0">
                <a:latin typeface="New York"/>
                <a:ea typeface="PMingLiU"/>
                <a:cs typeface="New York"/>
              </a:rPr>
              <a:t>ruling out an intra-uterine pregnancy</a:t>
            </a:r>
            <a:endParaRPr lang="en-US" dirty="0">
              <a:latin typeface="New York"/>
              <a:ea typeface="PMingLiU"/>
              <a:cs typeface="Symbol" panose="05050102010706020507" pitchFamily="18" charset="2"/>
            </a:endParaRPr>
          </a:p>
          <a:p>
            <a:pPr marL="0" indent="0">
              <a:buNone/>
            </a:pPr>
            <a:endParaRPr lang="en-US" dirty="0"/>
          </a:p>
        </p:txBody>
      </p:sp>
      <p:sp>
        <p:nvSpPr>
          <p:cNvPr id="2" name="Date Placeholder 1"/>
          <p:cNvSpPr>
            <a:spLocks noGrp="1"/>
          </p:cNvSpPr>
          <p:nvPr>
            <p:ph type="dt" sz="half" idx="10"/>
          </p:nvPr>
        </p:nvSpPr>
        <p:spPr/>
        <p:txBody>
          <a:bodyPr/>
          <a:lstStyle/>
          <a:p>
            <a:fld id="{3676DF90-4833-4401-8AE8-290F8F9500E0}" type="datetime1">
              <a:rPr lang="en-US" smtClean="0"/>
              <a:t>8/7/2020</a:t>
            </a:fld>
            <a:endParaRPr lang="en-GB"/>
          </a:p>
        </p:txBody>
      </p:sp>
      <p:sp>
        <p:nvSpPr>
          <p:cNvPr id="4" name="Footer Placeholder 3"/>
          <p:cNvSpPr>
            <a:spLocks noGrp="1"/>
          </p:cNvSpPr>
          <p:nvPr>
            <p:ph type="ftr" sz="quarter" idx="11"/>
          </p:nvPr>
        </p:nvSpPr>
        <p:spPr/>
        <p:txBody>
          <a:bodyPr/>
          <a:lstStyle/>
          <a:p>
            <a:r>
              <a:rPr lang="en-GB" smtClean="0"/>
              <a:t>V.N.KINYAE</a:t>
            </a:r>
            <a:endParaRPr lang="en-GB"/>
          </a:p>
        </p:txBody>
      </p:sp>
      <p:sp>
        <p:nvSpPr>
          <p:cNvPr id="5" name="Slide Number Placeholder 4"/>
          <p:cNvSpPr>
            <a:spLocks noGrp="1"/>
          </p:cNvSpPr>
          <p:nvPr>
            <p:ph type="sldNum" sz="quarter" idx="12"/>
          </p:nvPr>
        </p:nvSpPr>
        <p:spPr/>
        <p:txBody>
          <a:bodyPr/>
          <a:lstStyle/>
          <a:p>
            <a:fld id="{FEA77EF5-3700-4E47-8E72-CDD89C26ABCD}" type="slidenum">
              <a:rPr lang="en-GB" smtClean="0"/>
              <a:pPr/>
              <a:t>25</a:t>
            </a:fld>
            <a:endParaRPr lang="en-GB"/>
          </a:p>
        </p:txBody>
      </p:sp>
    </p:spTree>
    <p:extLst>
      <p:ext uri="{BB962C8B-B14F-4D97-AF65-F5344CB8AC3E}">
        <p14:creationId xmlns:p14="http://schemas.microsoft.com/office/powerpoint/2010/main" val="5131412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spcBef>
                <a:spcPts val="0"/>
              </a:spcBef>
              <a:buFont typeface="Symbol" panose="05050102010706020507" pitchFamily="18" charset="2"/>
              <a:buChar char=""/>
              <a:tabLst>
                <a:tab pos="685800" algn="l"/>
              </a:tabLst>
            </a:pPr>
            <a:r>
              <a:rPr lang="en-US" dirty="0">
                <a:latin typeface="New York"/>
                <a:ea typeface="PMingLiU"/>
                <a:cs typeface="New York"/>
              </a:rPr>
              <a:t>Curettage of the uterus</a:t>
            </a:r>
            <a:endParaRPr lang="en-US"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dirty="0">
                <a:latin typeface="New York"/>
                <a:ea typeface="PMingLiU"/>
                <a:cs typeface="New York"/>
              </a:rPr>
              <a:t>Can R/O ectopic by demonstration of chorionic villi</a:t>
            </a:r>
            <a:endParaRPr lang="en-US"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dirty="0">
                <a:latin typeface="New York"/>
                <a:ea typeface="PMingLiU"/>
                <a:cs typeface="New York"/>
              </a:rPr>
              <a:t>Only of use where non-viability can be </a:t>
            </a:r>
            <a:r>
              <a:rPr lang="en-US" u="sng" dirty="0">
                <a:latin typeface="New York"/>
                <a:ea typeface="PMingLiU"/>
                <a:cs typeface="New York"/>
              </a:rPr>
              <a:t>confirmed</a:t>
            </a:r>
            <a:r>
              <a:rPr lang="en-US" dirty="0">
                <a:latin typeface="New York"/>
                <a:ea typeface="PMingLiU"/>
                <a:cs typeface="New York"/>
              </a:rPr>
              <a:t> or pregnancy is not desired</a:t>
            </a:r>
            <a:endParaRPr lang="en-US" dirty="0">
              <a:latin typeface="New York"/>
              <a:ea typeface="PMingLiU"/>
              <a:cs typeface="Symbol" panose="05050102010706020507" pitchFamily="18" charset="2"/>
            </a:endParaRPr>
          </a:p>
          <a:p>
            <a:pPr lvl="0">
              <a:spcBef>
                <a:spcPts val="0"/>
              </a:spcBef>
              <a:buFont typeface="Symbol" panose="05050102010706020507" pitchFamily="18" charset="2"/>
              <a:buChar char=""/>
              <a:tabLst>
                <a:tab pos="685800" algn="l"/>
              </a:tabLst>
            </a:pPr>
            <a:r>
              <a:rPr lang="en-US" dirty="0">
                <a:latin typeface="New York"/>
                <a:ea typeface="PMingLiU"/>
                <a:cs typeface="New York"/>
              </a:rPr>
              <a:t>Laparoscopy = most accurate (with laparotomy) but can miss 2-3% of</a:t>
            </a:r>
            <a:r>
              <a:rPr lang="en-US" u="sng" dirty="0">
                <a:latin typeface="New York"/>
                <a:ea typeface="PMingLiU"/>
                <a:cs typeface="New York"/>
              </a:rPr>
              <a:t> early</a:t>
            </a:r>
            <a:r>
              <a:rPr lang="en-US" dirty="0">
                <a:latin typeface="New York"/>
                <a:ea typeface="PMingLiU"/>
                <a:cs typeface="New York"/>
              </a:rPr>
              <a:t> cases</a:t>
            </a:r>
            <a:endParaRPr lang="en-US" dirty="0">
              <a:latin typeface="New York"/>
              <a:ea typeface="PMingLiU"/>
              <a:cs typeface="Symbol" panose="05050102010706020507" pitchFamily="18" charset="2"/>
            </a:endParaRPr>
          </a:p>
          <a:p>
            <a:endParaRPr lang="en-US" dirty="0"/>
          </a:p>
        </p:txBody>
      </p:sp>
      <p:sp>
        <p:nvSpPr>
          <p:cNvPr id="4" name="Date Placeholder 3"/>
          <p:cNvSpPr>
            <a:spLocks noGrp="1"/>
          </p:cNvSpPr>
          <p:nvPr>
            <p:ph type="dt" sz="half" idx="10"/>
          </p:nvPr>
        </p:nvSpPr>
        <p:spPr/>
        <p:txBody>
          <a:bodyPr/>
          <a:lstStyle/>
          <a:p>
            <a:fld id="{E8897054-BFEF-4F24-8E05-9F0719399B53}" type="datetime1">
              <a:rPr lang="en-US" smtClean="0"/>
              <a:t>8/7/2020</a:t>
            </a:fld>
            <a:endParaRPr lang="en-GB"/>
          </a:p>
        </p:txBody>
      </p:sp>
      <p:sp>
        <p:nvSpPr>
          <p:cNvPr id="5" name="Footer Placeholder 4"/>
          <p:cNvSpPr>
            <a:spLocks noGrp="1"/>
          </p:cNvSpPr>
          <p:nvPr>
            <p:ph type="ftr" sz="quarter" idx="11"/>
          </p:nvPr>
        </p:nvSpPr>
        <p:spPr/>
        <p:txBody>
          <a:bodyPr/>
          <a:lstStyle/>
          <a:p>
            <a:r>
              <a:rPr lang="en-GB" smtClean="0"/>
              <a:t>V.N.KINYAE</a:t>
            </a:r>
            <a:endParaRPr lang="en-GB"/>
          </a:p>
        </p:txBody>
      </p:sp>
      <p:sp>
        <p:nvSpPr>
          <p:cNvPr id="6" name="Slide Number Placeholder 5"/>
          <p:cNvSpPr>
            <a:spLocks noGrp="1"/>
          </p:cNvSpPr>
          <p:nvPr>
            <p:ph type="sldNum" sz="quarter" idx="12"/>
          </p:nvPr>
        </p:nvSpPr>
        <p:spPr/>
        <p:txBody>
          <a:bodyPr/>
          <a:lstStyle/>
          <a:p>
            <a:fld id="{FEA77EF5-3700-4E47-8E72-CDD89C26ABCD}" type="slidenum">
              <a:rPr lang="en-GB" smtClean="0"/>
              <a:pPr/>
              <a:t>26</a:t>
            </a:fld>
            <a:endParaRPr lang="en-GB"/>
          </a:p>
        </p:txBody>
      </p:sp>
    </p:spTree>
    <p:extLst>
      <p:ext uri="{BB962C8B-B14F-4D97-AF65-F5344CB8AC3E}">
        <p14:creationId xmlns:p14="http://schemas.microsoft.com/office/powerpoint/2010/main" val="21105555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09600" y="116632"/>
            <a:ext cx="10972800" cy="576064"/>
          </a:xfrm>
        </p:spPr>
        <p:txBody>
          <a:bodyPr rtlCol="0">
            <a:normAutofit fontScale="90000"/>
          </a:bodyPr>
          <a:lstStyle/>
          <a:p>
            <a:pPr algn="l">
              <a:defRPr/>
            </a:pPr>
            <a:r>
              <a:rPr lang="en-GB" altLang="en-US" sz="3800" b="1" dirty="0" smtClean="0">
                <a:latin typeface="Verdana" panose="020B0604030504040204" pitchFamily="34" charset="0"/>
                <a:ea typeface="Verdana" panose="020B0604030504040204" pitchFamily="34" charset="0"/>
                <a:cs typeface="Verdana" panose="020B0604030504040204" pitchFamily="34" charset="0"/>
              </a:rPr>
              <a:t>Management</a:t>
            </a:r>
            <a:endParaRPr lang="en-US" altLang="en-US" sz="3800" b="1" dirty="0">
              <a:latin typeface="Verdana" panose="020B0604030504040204" pitchFamily="34" charset="0"/>
              <a:ea typeface="Verdana" panose="020B0604030504040204" pitchFamily="34" charset="0"/>
              <a:cs typeface="Verdana" panose="020B0604030504040204" pitchFamily="34" charset="0"/>
            </a:endParaRPr>
          </a:p>
        </p:txBody>
      </p:sp>
      <p:sp>
        <p:nvSpPr>
          <p:cNvPr id="68611" name="Rectangle 3"/>
          <p:cNvSpPr>
            <a:spLocks noGrp="1" noChangeArrowheads="1"/>
          </p:cNvSpPr>
          <p:nvPr>
            <p:ph idx="1"/>
          </p:nvPr>
        </p:nvSpPr>
        <p:spPr>
          <a:xfrm>
            <a:off x="191344" y="764704"/>
            <a:ext cx="11665296" cy="5976663"/>
          </a:xfrm>
        </p:spPr>
        <p:txBody>
          <a:bodyPr>
            <a:noAutofit/>
          </a:bodyPr>
          <a:lstStyle/>
          <a:p>
            <a:pPr eaLnBrk="1" hangingPunct="1">
              <a:lnSpc>
                <a:spcPct val="90000"/>
              </a:lnSpc>
            </a:pPr>
            <a:r>
              <a:rPr lang="en-GB" altLang="en-US" dirty="0"/>
              <a:t>This is an emergency and requires immediate medical attention. </a:t>
            </a:r>
          </a:p>
          <a:p>
            <a:pPr eaLnBrk="1" hangingPunct="1">
              <a:lnSpc>
                <a:spcPct val="90000"/>
              </a:lnSpc>
            </a:pPr>
            <a:r>
              <a:rPr lang="en-GB" altLang="en-US" dirty="0"/>
              <a:t>Start the patient on plasma expanders e.g. normal saline as you wait for blood.</a:t>
            </a:r>
          </a:p>
          <a:p>
            <a:pPr eaLnBrk="1" hangingPunct="1">
              <a:lnSpc>
                <a:spcPct val="90000"/>
              </a:lnSpc>
            </a:pPr>
            <a:r>
              <a:rPr lang="en-GB" altLang="en-US" dirty="0"/>
              <a:t>Take blood for grouping and cross matching and start blood transfusion</a:t>
            </a:r>
          </a:p>
          <a:p>
            <a:pPr>
              <a:lnSpc>
                <a:spcPct val="90000"/>
              </a:lnSpc>
            </a:pPr>
            <a:r>
              <a:rPr lang="en-GB" altLang="en-US" dirty="0"/>
              <a:t>Administer a strong </a:t>
            </a:r>
            <a:r>
              <a:rPr lang="en-GB" altLang="en-US" dirty="0" smtClean="0"/>
              <a:t>analgesic-</a:t>
            </a:r>
            <a:r>
              <a:rPr lang="en-US" dirty="0" smtClean="0">
                <a:ea typeface="Times New Roman" panose="02020603050405020304" pitchFamily="18" charset="0"/>
              </a:rPr>
              <a:t>morphine </a:t>
            </a:r>
            <a:r>
              <a:rPr lang="en-US" dirty="0">
                <a:ea typeface="Times New Roman" panose="02020603050405020304" pitchFamily="18" charset="0"/>
              </a:rPr>
              <a:t>or pethidine </a:t>
            </a:r>
            <a:endParaRPr lang="en-GB" altLang="en-US" dirty="0"/>
          </a:p>
          <a:p>
            <a:pPr>
              <a:lnSpc>
                <a:spcPct val="90000"/>
              </a:lnSpc>
            </a:pPr>
            <a:r>
              <a:rPr lang="en-GB" altLang="en-US" dirty="0"/>
              <a:t>Prepare for an emergency laparotomy where </a:t>
            </a:r>
            <a:r>
              <a:rPr lang="en-GB" altLang="en-US" dirty="0" err="1"/>
              <a:t>salpingotomy</a:t>
            </a:r>
            <a:r>
              <a:rPr lang="en-GB" altLang="en-US" dirty="0"/>
              <a:t> (making an opening in the tube) or salpingectomy (excision of the affected </a:t>
            </a:r>
            <a:r>
              <a:rPr lang="en-GB" altLang="en-US" dirty="0" smtClean="0"/>
              <a:t>tube)</a:t>
            </a:r>
            <a:r>
              <a:rPr lang="en-US" altLang="en-US" dirty="0" smtClean="0"/>
              <a:t>-</a:t>
            </a:r>
          </a:p>
          <a:p>
            <a:pPr>
              <a:lnSpc>
                <a:spcPct val="90000"/>
              </a:lnSpc>
            </a:pPr>
            <a:r>
              <a:rPr lang="en-US" dirty="0" smtClean="0">
                <a:ea typeface="Times New Roman" panose="02020603050405020304" pitchFamily="18" charset="0"/>
              </a:rPr>
              <a:t>The </a:t>
            </a:r>
            <a:r>
              <a:rPr lang="en-US" dirty="0">
                <a:ea typeface="Times New Roman" panose="02020603050405020304" pitchFamily="18" charset="0"/>
              </a:rPr>
              <a:t>affected tube is usually removed by salpingectomy or </a:t>
            </a:r>
            <a:r>
              <a:rPr lang="en-US" dirty="0" err="1">
                <a:ea typeface="Times New Roman" panose="02020603050405020304" pitchFamily="18" charset="0"/>
              </a:rPr>
              <a:t>salpingotomy</a:t>
            </a:r>
            <a:r>
              <a:rPr lang="en-US" dirty="0">
                <a:ea typeface="Times New Roman" panose="02020603050405020304" pitchFamily="18" charset="0"/>
              </a:rPr>
              <a:t>, which involves making an opening in the tube.</a:t>
            </a:r>
            <a:endParaRPr lang="en-US" altLang="en-US" dirty="0"/>
          </a:p>
        </p:txBody>
      </p:sp>
      <p:sp>
        <p:nvSpPr>
          <p:cNvPr id="2" name="Date Placeholder 1"/>
          <p:cNvSpPr>
            <a:spLocks noGrp="1"/>
          </p:cNvSpPr>
          <p:nvPr>
            <p:ph type="dt" sz="half" idx="10"/>
          </p:nvPr>
        </p:nvSpPr>
        <p:spPr/>
        <p:txBody>
          <a:bodyPr/>
          <a:lstStyle/>
          <a:p>
            <a:fld id="{4244167F-A1B0-4D5E-BF8F-CCAE9C55BEA8}" type="datetime1">
              <a:rPr lang="en-US" smtClean="0"/>
              <a:t>8/7/2020</a:t>
            </a:fld>
            <a:endParaRPr lang="en-GB"/>
          </a:p>
        </p:txBody>
      </p:sp>
      <p:sp>
        <p:nvSpPr>
          <p:cNvPr id="3" name="Footer Placeholder 2"/>
          <p:cNvSpPr>
            <a:spLocks noGrp="1"/>
          </p:cNvSpPr>
          <p:nvPr>
            <p:ph type="ftr" sz="quarter" idx="11"/>
          </p:nvPr>
        </p:nvSpPr>
        <p:spPr/>
        <p:txBody>
          <a:bodyPr/>
          <a:lstStyle/>
          <a:p>
            <a:r>
              <a:rPr lang="en-GB" smtClean="0"/>
              <a:t>V.N.KINYAE</a:t>
            </a:r>
            <a:endParaRPr lang="en-GB"/>
          </a:p>
        </p:txBody>
      </p:sp>
      <p:sp>
        <p:nvSpPr>
          <p:cNvPr id="4" name="Slide Number Placeholder 3"/>
          <p:cNvSpPr>
            <a:spLocks noGrp="1"/>
          </p:cNvSpPr>
          <p:nvPr>
            <p:ph type="sldNum" sz="quarter" idx="12"/>
          </p:nvPr>
        </p:nvSpPr>
        <p:spPr/>
        <p:txBody>
          <a:bodyPr/>
          <a:lstStyle/>
          <a:p>
            <a:fld id="{FEA77EF5-3700-4E47-8E72-CDD89C26ABCD}" type="slidenum">
              <a:rPr lang="en-GB" smtClean="0"/>
              <a:pPr/>
              <a:t>27</a:t>
            </a:fld>
            <a:endParaRPr lang="en-GB"/>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344" y="260648"/>
            <a:ext cx="11665296" cy="6408711"/>
          </a:xfrm>
        </p:spPr>
        <p:txBody>
          <a:bodyPr>
            <a:normAutofit/>
          </a:bodyPr>
          <a:lstStyle/>
          <a:p>
            <a:r>
              <a:rPr lang="en-US" dirty="0">
                <a:latin typeface="Arial" panose="020B0604020202020204" pitchFamily="34" charset="0"/>
                <a:ea typeface="Times New Roman" panose="02020603050405020304" pitchFamily="18" charset="0"/>
              </a:rPr>
              <a:t>It may be possible to give an auto-transfusion to a patient with a fresh rupture of a tubal </a:t>
            </a:r>
            <a:r>
              <a:rPr lang="en-US" dirty="0" smtClean="0">
                <a:latin typeface="Arial" panose="020B0604020202020204" pitchFamily="34" charset="0"/>
                <a:ea typeface="Times New Roman" panose="02020603050405020304" pitchFamily="18" charset="0"/>
              </a:rPr>
              <a:t>pregnancy</a:t>
            </a:r>
          </a:p>
          <a:p>
            <a:r>
              <a:rPr lang="en-US" dirty="0" smtClean="0">
                <a:latin typeface="Arial" panose="020B0604020202020204" pitchFamily="34" charset="0"/>
                <a:ea typeface="Times New Roman" panose="02020603050405020304" pitchFamily="18" charset="0"/>
              </a:rPr>
              <a:t>Auto-transfusion </a:t>
            </a:r>
            <a:r>
              <a:rPr lang="en-US" dirty="0">
                <a:latin typeface="Arial" panose="020B0604020202020204" pitchFamily="34" charset="0"/>
                <a:ea typeface="Times New Roman" panose="02020603050405020304" pitchFamily="18" charset="0"/>
              </a:rPr>
              <a:t>involves scooping blood from the opened abdomen with a small gallipot and pouring it through a filter made of three or four layers of gauze into a sterile bowel or jug containing sodium acid citrate solution, which is an anti-coagulant. When 500ml of blood have been collected it is decanted into a sterile bottle, which is then set up on a drip that is already running. Sometimes the blood is aspirated directly from the peritoneal cavity into a plastic transfusion bag containing sodium </a:t>
            </a:r>
            <a:br>
              <a:rPr lang="en-US" dirty="0">
                <a:latin typeface="Arial" panose="020B0604020202020204" pitchFamily="34" charset="0"/>
                <a:ea typeface="Times New Roman" panose="02020603050405020304" pitchFamily="18" charset="0"/>
              </a:rPr>
            </a:br>
            <a:r>
              <a:rPr lang="en-US" dirty="0">
                <a:latin typeface="Arial" panose="020B0604020202020204" pitchFamily="34" charset="0"/>
                <a:ea typeface="Times New Roman" panose="02020603050405020304" pitchFamily="18" charset="0"/>
              </a:rPr>
              <a:t>citrate solution. </a:t>
            </a:r>
            <a:endParaRPr lang="en-US" dirty="0"/>
          </a:p>
        </p:txBody>
      </p:sp>
      <p:sp>
        <p:nvSpPr>
          <p:cNvPr id="2" name="Date Placeholder 1"/>
          <p:cNvSpPr>
            <a:spLocks noGrp="1"/>
          </p:cNvSpPr>
          <p:nvPr>
            <p:ph type="dt" sz="half" idx="10"/>
          </p:nvPr>
        </p:nvSpPr>
        <p:spPr/>
        <p:txBody>
          <a:bodyPr/>
          <a:lstStyle/>
          <a:p>
            <a:fld id="{18ECE8C8-1CD6-4D60-9D2E-4E3C18779627}" type="datetime1">
              <a:rPr lang="en-US" smtClean="0"/>
              <a:t>8/7/2020</a:t>
            </a:fld>
            <a:endParaRPr lang="en-GB"/>
          </a:p>
        </p:txBody>
      </p:sp>
      <p:sp>
        <p:nvSpPr>
          <p:cNvPr id="4" name="Footer Placeholder 3"/>
          <p:cNvSpPr>
            <a:spLocks noGrp="1"/>
          </p:cNvSpPr>
          <p:nvPr>
            <p:ph type="ftr" sz="quarter" idx="11"/>
          </p:nvPr>
        </p:nvSpPr>
        <p:spPr/>
        <p:txBody>
          <a:bodyPr/>
          <a:lstStyle/>
          <a:p>
            <a:r>
              <a:rPr lang="en-GB" smtClean="0"/>
              <a:t>V.N.KINYAE</a:t>
            </a:r>
            <a:endParaRPr lang="en-GB"/>
          </a:p>
        </p:txBody>
      </p:sp>
      <p:sp>
        <p:nvSpPr>
          <p:cNvPr id="5" name="Slide Number Placeholder 4"/>
          <p:cNvSpPr>
            <a:spLocks noGrp="1"/>
          </p:cNvSpPr>
          <p:nvPr>
            <p:ph type="sldNum" sz="quarter" idx="12"/>
          </p:nvPr>
        </p:nvSpPr>
        <p:spPr/>
        <p:txBody>
          <a:bodyPr/>
          <a:lstStyle/>
          <a:p>
            <a:fld id="{FEA77EF5-3700-4E47-8E72-CDD89C26ABCD}" type="slidenum">
              <a:rPr lang="en-GB" smtClean="0"/>
              <a:pPr/>
              <a:t>28</a:t>
            </a:fld>
            <a:endParaRPr lang="en-GB"/>
          </a:p>
        </p:txBody>
      </p:sp>
    </p:spTree>
    <p:extLst>
      <p:ext uri="{BB962C8B-B14F-4D97-AF65-F5344CB8AC3E}">
        <p14:creationId xmlns:p14="http://schemas.microsoft.com/office/powerpoint/2010/main" val="3395029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06090"/>
          </a:xfrm>
        </p:spPr>
        <p:txBody>
          <a:bodyPr>
            <a:normAutofit/>
          </a:bodyPr>
          <a:lstStyle/>
          <a:p>
            <a:r>
              <a:rPr lang="en-US" b="1" dirty="0">
                <a:latin typeface="Arial" panose="020B0604020202020204" pitchFamily="34" charset="0"/>
                <a:ea typeface="Times New Roman" panose="02020603050405020304" pitchFamily="18" charset="0"/>
              </a:rPr>
              <a:t>Auto-transfusion is not advisable if</a:t>
            </a:r>
            <a:r>
              <a:rPr lang="en-US" b="1" dirty="0" smtClean="0">
                <a:latin typeface="Arial" panose="020B0604020202020204" pitchFamily="34" charset="0"/>
                <a:ea typeface="Times New Roman" panose="02020603050405020304" pitchFamily="18" charset="0"/>
              </a:rPr>
              <a:t>:</a:t>
            </a:r>
            <a:endParaRPr lang="en-US" b="1" dirty="0"/>
          </a:p>
        </p:txBody>
      </p:sp>
      <p:sp>
        <p:nvSpPr>
          <p:cNvPr id="3" name="Content Placeholder 2"/>
          <p:cNvSpPr>
            <a:spLocks noGrp="1"/>
          </p:cNvSpPr>
          <p:nvPr>
            <p:ph idx="1"/>
          </p:nvPr>
        </p:nvSpPr>
        <p:spPr>
          <a:xfrm>
            <a:off x="335360" y="1124744"/>
            <a:ext cx="11449272" cy="5328591"/>
          </a:xfrm>
        </p:spPr>
        <p:txBody>
          <a:bodyPr>
            <a:normAutofit/>
          </a:bodyPr>
          <a:lstStyle/>
          <a:p>
            <a:pPr lvl="0">
              <a:spcBef>
                <a:spcPts val="0"/>
              </a:spcBef>
              <a:buSzPts val="1000"/>
              <a:buFont typeface="Symbol" panose="05050102010706020507" pitchFamily="18" charset="2"/>
              <a:buChar char=""/>
              <a:tabLst>
                <a:tab pos="457200" algn="l"/>
              </a:tabLst>
            </a:pPr>
            <a:r>
              <a:rPr lang="en-US" sz="3600" dirty="0" smtClean="0">
                <a:latin typeface="Arial" panose="020B0604020202020204" pitchFamily="34" charset="0"/>
                <a:ea typeface="Times New Roman" panose="02020603050405020304" pitchFamily="18" charset="0"/>
              </a:rPr>
              <a:t>The </a:t>
            </a:r>
            <a:r>
              <a:rPr lang="en-US" sz="3600" dirty="0">
                <a:latin typeface="Arial" panose="020B0604020202020204" pitchFamily="34" charset="0"/>
                <a:ea typeface="Times New Roman" panose="02020603050405020304" pitchFamily="18" charset="0"/>
              </a:rPr>
              <a:t>history of the patient suggests that heavy bleeding began more than 24 hours before </a:t>
            </a:r>
            <a:r>
              <a:rPr lang="en-US" sz="3600" dirty="0" smtClean="0">
                <a:latin typeface="Arial" panose="020B0604020202020204" pitchFamily="34" charset="0"/>
                <a:ea typeface="Times New Roman" panose="02020603050405020304" pitchFamily="18" charset="0"/>
              </a:rPr>
              <a:t>the </a:t>
            </a:r>
            <a:r>
              <a:rPr lang="en-US" sz="3600" dirty="0">
                <a:latin typeface="Arial" panose="020B0604020202020204" pitchFamily="34" charset="0"/>
                <a:ea typeface="Times New Roman" panose="02020603050405020304" pitchFamily="18" charset="0"/>
              </a:rPr>
              <a:t>operation.</a:t>
            </a:r>
            <a:endParaRPr lang="en-US" sz="3600" dirty="0">
              <a:latin typeface="Times New Roman" panose="02020603050405020304" pitchFamily="18" charset="0"/>
              <a:ea typeface="Times New Roman" panose="02020603050405020304" pitchFamily="18" charset="0"/>
            </a:endParaRPr>
          </a:p>
          <a:p>
            <a:pPr lvl="0">
              <a:spcBef>
                <a:spcPts val="0"/>
              </a:spcBef>
              <a:buSzPts val="1000"/>
              <a:buFont typeface="Symbol" panose="05050102010706020507" pitchFamily="18" charset="2"/>
              <a:buChar char=""/>
              <a:tabLst>
                <a:tab pos="457200" algn="l"/>
              </a:tabLst>
            </a:pPr>
            <a:r>
              <a:rPr lang="en-US" sz="3600" dirty="0">
                <a:latin typeface="Arial" panose="020B0604020202020204" pitchFamily="34" charset="0"/>
                <a:ea typeface="Times New Roman" panose="02020603050405020304" pitchFamily="18" charset="0"/>
              </a:rPr>
              <a:t>The blood appears </a:t>
            </a:r>
            <a:r>
              <a:rPr lang="en-US" sz="3600" dirty="0" err="1">
                <a:latin typeface="Arial" panose="020B0604020202020204" pitchFamily="34" charset="0"/>
                <a:ea typeface="Times New Roman" panose="02020603050405020304" pitchFamily="18" charset="0"/>
              </a:rPr>
              <a:t>discoloured</a:t>
            </a:r>
            <a:r>
              <a:rPr lang="en-US" sz="3600" dirty="0">
                <a:latin typeface="Arial" panose="020B0604020202020204" pitchFamily="34" charset="0"/>
                <a:ea typeface="Times New Roman" panose="02020603050405020304" pitchFamily="18" charset="0"/>
              </a:rPr>
              <a:t> </a:t>
            </a:r>
            <a:r>
              <a:rPr lang="en-US" sz="3600" dirty="0" smtClean="0">
                <a:latin typeface="Arial" panose="020B0604020202020204" pitchFamily="34" charset="0"/>
                <a:ea typeface="Times New Roman" panose="02020603050405020304" pitchFamily="18" charset="0"/>
              </a:rPr>
              <a:t>or </a:t>
            </a:r>
            <a:r>
              <a:rPr lang="en-US" sz="3600" dirty="0" err="1">
                <a:latin typeface="Arial" panose="020B0604020202020204" pitchFamily="34" charset="0"/>
                <a:ea typeface="Times New Roman" panose="02020603050405020304" pitchFamily="18" charset="0"/>
              </a:rPr>
              <a:t>haemolysed</a:t>
            </a:r>
            <a:r>
              <a:rPr lang="en-US" sz="3600" dirty="0">
                <a:latin typeface="Arial" panose="020B0604020202020204" pitchFamily="34" charset="0"/>
                <a:ea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endParaRPr>
          </a:p>
          <a:p>
            <a:pPr lvl="0">
              <a:spcBef>
                <a:spcPts val="0"/>
              </a:spcBef>
              <a:buSzPts val="1000"/>
              <a:buFont typeface="Symbol" panose="05050102010706020507" pitchFamily="18" charset="2"/>
              <a:buChar char=""/>
              <a:tabLst>
                <a:tab pos="457200" algn="l"/>
              </a:tabLst>
            </a:pPr>
            <a:r>
              <a:rPr lang="en-US" sz="3600" dirty="0">
                <a:latin typeface="Arial" panose="020B0604020202020204" pitchFamily="34" charset="0"/>
                <a:ea typeface="Times New Roman" panose="02020603050405020304" pitchFamily="18" charset="0"/>
              </a:rPr>
              <a:t>There is an offensive </a:t>
            </a:r>
            <a:r>
              <a:rPr lang="en-US" sz="3600" dirty="0" err="1">
                <a:latin typeface="Arial" panose="020B0604020202020204" pitchFamily="34" charset="0"/>
                <a:ea typeface="Times New Roman" panose="02020603050405020304" pitchFamily="18" charset="0"/>
              </a:rPr>
              <a:t>odour</a:t>
            </a:r>
            <a:r>
              <a:rPr lang="en-US" sz="3600" dirty="0">
                <a:latin typeface="Arial" panose="020B0604020202020204" pitchFamily="34" charset="0"/>
                <a:ea typeface="Times New Roman" panose="02020603050405020304" pitchFamily="18" charset="0"/>
              </a:rPr>
              <a:t> when the abdomen is opened.</a:t>
            </a:r>
            <a:endParaRPr lang="en-US" sz="3600" dirty="0">
              <a:latin typeface="Times New Roman" panose="02020603050405020304" pitchFamily="18" charset="0"/>
              <a:ea typeface="Times New Roman" panose="02020603050405020304" pitchFamily="18" charset="0"/>
            </a:endParaRPr>
          </a:p>
          <a:p>
            <a:endParaRPr lang="en-US" sz="3600" dirty="0"/>
          </a:p>
        </p:txBody>
      </p:sp>
      <p:sp>
        <p:nvSpPr>
          <p:cNvPr id="4" name="Date Placeholder 3"/>
          <p:cNvSpPr>
            <a:spLocks noGrp="1"/>
          </p:cNvSpPr>
          <p:nvPr>
            <p:ph type="dt" sz="half" idx="10"/>
          </p:nvPr>
        </p:nvSpPr>
        <p:spPr/>
        <p:txBody>
          <a:bodyPr/>
          <a:lstStyle/>
          <a:p>
            <a:fld id="{943D7C96-E942-4C8E-8AD3-AEEAA843E7FD}" type="datetime1">
              <a:rPr lang="en-US" smtClean="0"/>
              <a:t>8/7/2020</a:t>
            </a:fld>
            <a:endParaRPr lang="en-GB"/>
          </a:p>
        </p:txBody>
      </p:sp>
      <p:sp>
        <p:nvSpPr>
          <p:cNvPr id="5" name="Footer Placeholder 4"/>
          <p:cNvSpPr>
            <a:spLocks noGrp="1"/>
          </p:cNvSpPr>
          <p:nvPr>
            <p:ph type="ftr" sz="quarter" idx="11"/>
          </p:nvPr>
        </p:nvSpPr>
        <p:spPr/>
        <p:txBody>
          <a:bodyPr/>
          <a:lstStyle/>
          <a:p>
            <a:r>
              <a:rPr lang="en-GB" smtClean="0"/>
              <a:t>V.N.KINYAE</a:t>
            </a:r>
            <a:endParaRPr lang="en-GB"/>
          </a:p>
        </p:txBody>
      </p:sp>
      <p:sp>
        <p:nvSpPr>
          <p:cNvPr id="6" name="Slide Number Placeholder 5"/>
          <p:cNvSpPr>
            <a:spLocks noGrp="1"/>
          </p:cNvSpPr>
          <p:nvPr>
            <p:ph type="sldNum" sz="quarter" idx="12"/>
          </p:nvPr>
        </p:nvSpPr>
        <p:spPr/>
        <p:txBody>
          <a:bodyPr/>
          <a:lstStyle/>
          <a:p>
            <a:fld id="{FEA77EF5-3700-4E47-8E72-CDD89C26ABCD}" type="slidenum">
              <a:rPr lang="en-GB" smtClean="0"/>
              <a:pPr/>
              <a:t>29</a:t>
            </a:fld>
            <a:endParaRPr lang="en-GB"/>
          </a:p>
        </p:txBody>
      </p:sp>
    </p:spTree>
    <p:extLst>
      <p:ext uri="{BB962C8B-B14F-4D97-AF65-F5344CB8AC3E}">
        <p14:creationId xmlns:p14="http://schemas.microsoft.com/office/powerpoint/2010/main" val="2823558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95834863"/>
              </p:ext>
            </p:extLst>
          </p:nvPr>
        </p:nvGraphicFramePr>
        <p:xfrm>
          <a:off x="609600" y="1600200"/>
          <a:ext cx="10973985" cy="5256585"/>
        </p:xfrm>
        <a:graphic>
          <a:graphicData uri="http://schemas.openxmlformats.org/drawingml/2006/table">
            <a:tbl>
              <a:tblPr/>
              <a:tblGrid>
                <a:gridCol w="2056567">
                  <a:extLst>
                    <a:ext uri="{9D8B030D-6E8A-4147-A177-3AD203B41FA5}">
                      <a16:colId xmlns:a16="http://schemas.microsoft.com/office/drawing/2014/main" xmlns="" val="2485403248"/>
                    </a:ext>
                  </a:extLst>
                </a:gridCol>
                <a:gridCol w="8917418">
                  <a:extLst>
                    <a:ext uri="{9D8B030D-6E8A-4147-A177-3AD203B41FA5}">
                      <a16:colId xmlns:a16="http://schemas.microsoft.com/office/drawing/2014/main" xmlns="" val="3600419703"/>
                    </a:ext>
                  </a:extLst>
                </a:gridCol>
              </a:tblGrid>
              <a:tr h="584065">
                <a:tc gridSpan="2">
                  <a:txBody>
                    <a:bodyPr/>
                    <a:lstStyle/>
                    <a:p>
                      <a:pPr marL="0" marR="0" algn="just">
                        <a:spcBef>
                          <a:spcPts val="0"/>
                        </a:spcBef>
                        <a:spcAft>
                          <a:spcPts val="0"/>
                        </a:spcAft>
                      </a:pPr>
                      <a:r>
                        <a:rPr lang="en-US" sz="3600">
                          <a:effectLst/>
                          <a:latin typeface="Arial" panose="020B0604020202020204" pitchFamily="34" charset="0"/>
                          <a:ea typeface="Times New Roman" panose="02020603050405020304" pitchFamily="18" charset="0"/>
                        </a:rPr>
                        <a:t>Key</a:t>
                      </a:r>
                      <a:endParaRPr lang="en-US" sz="4800">
                        <a:effectLst/>
                        <a:latin typeface="Times New Roman" panose="02020603050405020304" pitchFamily="18" charset="0"/>
                        <a:ea typeface="Times New Roman" panose="02020603050405020304" pitchFamily="18" charset="0"/>
                      </a:endParaRPr>
                    </a:p>
                  </a:txBody>
                  <a:tcPr marL="16851" marR="16851" marT="9525" marB="9525" anchor="ctr">
                    <a:lnL>
                      <a:noFill/>
                    </a:lnL>
                    <a:lnR>
                      <a:noFill/>
                    </a:lnR>
                    <a:lnT>
                      <a:noFill/>
                    </a:lnT>
                    <a:lnB w="12700" cap="flat" cmpd="sng" algn="ctr">
                      <a:solidFill>
                        <a:srgbClr val="8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xmlns="" val="2711735063"/>
                  </a:ext>
                </a:extLst>
              </a:tr>
              <a:tr h="584065">
                <a:tc>
                  <a:txBody>
                    <a:bodyPr/>
                    <a:lstStyle/>
                    <a:p>
                      <a:pPr marL="0" marR="0" algn="just">
                        <a:spcBef>
                          <a:spcPts val="0"/>
                        </a:spcBef>
                        <a:spcAft>
                          <a:spcPts val="0"/>
                        </a:spcAft>
                      </a:pPr>
                      <a:r>
                        <a:rPr lang="en-US" sz="3600">
                          <a:effectLst/>
                          <a:latin typeface="Arial" panose="020B0604020202020204" pitchFamily="34" charset="0"/>
                          <a:ea typeface="Times New Roman" panose="02020603050405020304" pitchFamily="18" charset="0"/>
                        </a:rPr>
                        <a:t> A</a:t>
                      </a:r>
                      <a:endParaRPr lang="en-US" sz="4800">
                        <a:effectLst/>
                        <a:latin typeface="Times New Roman" panose="02020603050405020304" pitchFamily="18" charset="0"/>
                        <a:ea typeface="Times New Roman" panose="02020603050405020304" pitchFamily="18" charset="0"/>
                      </a:endParaRPr>
                    </a:p>
                  </a:txBody>
                  <a:tcPr marL="16851" marR="16851"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spcBef>
                          <a:spcPts val="0"/>
                        </a:spcBef>
                        <a:spcAft>
                          <a:spcPts val="0"/>
                        </a:spcAft>
                      </a:pPr>
                      <a:r>
                        <a:rPr lang="en-US" sz="3600">
                          <a:effectLst/>
                          <a:latin typeface="Arial" panose="020B0604020202020204" pitchFamily="34" charset="0"/>
                          <a:ea typeface="Times New Roman" panose="02020603050405020304" pitchFamily="18" charset="0"/>
                        </a:rPr>
                        <a:t> Ampulla</a:t>
                      </a:r>
                      <a:endParaRPr lang="en-US" sz="4800">
                        <a:effectLst/>
                        <a:latin typeface="Times New Roman" panose="02020603050405020304" pitchFamily="18" charset="0"/>
                        <a:ea typeface="Times New Roman" panose="02020603050405020304" pitchFamily="18" charset="0"/>
                      </a:endParaRPr>
                    </a:p>
                  </a:txBody>
                  <a:tcPr marL="16851" marR="16851"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extLst>
                  <a:ext uri="{0D108BD9-81ED-4DB2-BD59-A6C34878D82A}">
                    <a16:rowId xmlns:a16="http://schemas.microsoft.com/office/drawing/2014/main" xmlns="" val="2269444139"/>
                  </a:ext>
                </a:extLst>
              </a:tr>
              <a:tr h="584065">
                <a:tc>
                  <a:txBody>
                    <a:bodyPr/>
                    <a:lstStyle/>
                    <a:p>
                      <a:pPr marL="0" marR="0" algn="just">
                        <a:spcBef>
                          <a:spcPts val="0"/>
                        </a:spcBef>
                        <a:spcAft>
                          <a:spcPts val="0"/>
                        </a:spcAft>
                      </a:pPr>
                      <a:r>
                        <a:rPr lang="en-US" sz="3600">
                          <a:effectLst/>
                          <a:latin typeface="Arial" panose="020B0604020202020204" pitchFamily="34" charset="0"/>
                          <a:ea typeface="Times New Roman" panose="02020603050405020304" pitchFamily="18" charset="0"/>
                        </a:rPr>
                        <a:t> Cx</a:t>
                      </a:r>
                      <a:endParaRPr lang="en-US" sz="4800">
                        <a:effectLst/>
                        <a:latin typeface="Times New Roman" panose="02020603050405020304" pitchFamily="18" charset="0"/>
                        <a:ea typeface="Times New Roman" panose="02020603050405020304" pitchFamily="18" charset="0"/>
                      </a:endParaRPr>
                    </a:p>
                  </a:txBody>
                  <a:tcPr marL="16851" marR="16851"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spcBef>
                          <a:spcPts val="0"/>
                        </a:spcBef>
                        <a:spcAft>
                          <a:spcPts val="0"/>
                        </a:spcAft>
                      </a:pPr>
                      <a:r>
                        <a:rPr lang="en-US" sz="3600">
                          <a:effectLst/>
                          <a:latin typeface="Arial" panose="020B0604020202020204" pitchFamily="34" charset="0"/>
                          <a:ea typeface="Times New Roman" panose="02020603050405020304" pitchFamily="18" charset="0"/>
                        </a:rPr>
                        <a:t> Cervix</a:t>
                      </a:r>
                      <a:endParaRPr lang="en-US" sz="4800">
                        <a:effectLst/>
                        <a:latin typeface="Times New Roman" panose="02020603050405020304" pitchFamily="18" charset="0"/>
                        <a:ea typeface="Times New Roman" panose="02020603050405020304" pitchFamily="18" charset="0"/>
                      </a:endParaRPr>
                    </a:p>
                  </a:txBody>
                  <a:tcPr marL="16851" marR="16851"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extLst>
                  <a:ext uri="{0D108BD9-81ED-4DB2-BD59-A6C34878D82A}">
                    <a16:rowId xmlns:a16="http://schemas.microsoft.com/office/drawing/2014/main" xmlns="" val="3237169379"/>
                  </a:ext>
                </a:extLst>
              </a:tr>
              <a:tr h="584065">
                <a:tc>
                  <a:txBody>
                    <a:bodyPr/>
                    <a:lstStyle/>
                    <a:p>
                      <a:pPr marL="0" marR="0" algn="just">
                        <a:spcBef>
                          <a:spcPts val="0"/>
                        </a:spcBef>
                        <a:spcAft>
                          <a:spcPts val="0"/>
                        </a:spcAft>
                      </a:pPr>
                      <a:r>
                        <a:rPr lang="en-US" sz="3600">
                          <a:effectLst/>
                          <a:latin typeface="Arial" panose="020B0604020202020204" pitchFamily="34" charset="0"/>
                          <a:ea typeface="Times New Roman" panose="02020603050405020304" pitchFamily="18" charset="0"/>
                        </a:rPr>
                        <a:t> F</a:t>
                      </a:r>
                      <a:endParaRPr lang="en-US" sz="4800">
                        <a:effectLst/>
                        <a:latin typeface="Times New Roman" panose="02020603050405020304" pitchFamily="18" charset="0"/>
                        <a:ea typeface="Times New Roman" panose="02020603050405020304" pitchFamily="18" charset="0"/>
                      </a:endParaRPr>
                    </a:p>
                  </a:txBody>
                  <a:tcPr marL="16851" marR="16851"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spcBef>
                          <a:spcPts val="0"/>
                        </a:spcBef>
                        <a:spcAft>
                          <a:spcPts val="0"/>
                        </a:spcAft>
                      </a:pPr>
                      <a:r>
                        <a:rPr lang="en-US" sz="3600">
                          <a:effectLst/>
                          <a:latin typeface="Arial" panose="020B0604020202020204" pitchFamily="34" charset="0"/>
                          <a:ea typeface="Times New Roman" panose="02020603050405020304" pitchFamily="18" charset="0"/>
                        </a:rPr>
                        <a:t> Fimbrial</a:t>
                      </a:r>
                      <a:endParaRPr lang="en-US" sz="4800">
                        <a:effectLst/>
                        <a:latin typeface="Times New Roman" panose="02020603050405020304" pitchFamily="18" charset="0"/>
                        <a:ea typeface="Times New Roman" panose="02020603050405020304" pitchFamily="18" charset="0"/>
                      </a:endParaRPr>
                    </a:p>
                  </a:txBody>
                  <a:tcPr marL="16851" marR="16851"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extLst>
                  <a:ext uri="{0D108BD9-81ED-4DB2-BD59-A6C34878D82A}">
                    <a16:rowId xmlns:a16="http://schemas.microsoft.com/office/drawing/2014/main" xmlns="" val="1714387957"/>
                  </a:ext>
                </a:extLst>
              </a:tr>
              <a:tr h="584065">
                <a:tc>
                  <a:txBody>
                    <a:bodyPr/>
                    <a:lstStyle/>
                    <a:p>
                      <a:pPr marL="0" marR="0" algn="just">
                        <a:spcBef>
                          <a:spcPts val="0"/>
                        </a:spcBef>
                        <a:spcAft>
                          <a:spcPts val="0"/>
                        </a:spcAft>
                      </a:pPr>
                      <a:r>
                        <a:rPr lang="en-US" sz="3600">
                          <a:effectLst/>
                          <a:latin typeface="Arial" panose="020B0604020202020204" pitchFamily="34" charset="0"/>
                          <a:ea typeface="Times New Roman" panose="02020603050405020304" pitchFamily="18" charset="0"/>
                        </a:rPr>
                        <a:t> I</a:t>
                      </a:r>
                      <a:endParaRPr lang="en-US" sz="4800">
                        <a:effectLst/>
                        <a:latin typeface="Times New Roman" panose="02020603050405020304" pitchFamily="18" charset="0"/>
                        <a:ea typeface="Times New Roman" panose="02020603050405020304" pitchFamily="18" charset="0"/>
                      </a:endParaRPr>
                    </a:p>
                  </a:txBody>
                  <a:tcPr marL="16851" marR="16851"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spcBef>
                          <a:spcPts val="0"/>
                        </a:spcBef>
                        <a:spcAft>
                          <a:spcPts val="0"/>
                        </a:spcAft>
                      </a:pPr>
                      <a:r>
                        <a:rPr lang="en-US" sz="3600">
                          <a:effectLst/>
                          <a:latin typeface="Arial" panose="020B0604020202020204" pitchFamily="34" charset="0"/>
                          <a:ea typeface="Times New Roman" panose="02020603050405020304" pitchFamily="18" charset="0"/>
                        </a:rPr>
                        <a:t> Interstitial</a:t>
                      </a:r>
                      <a:endParaRPr lang="en-US" sz="4800">
                        <a:effectLst/>
                        <a:latin typeface="Times New Roman" panose="02020603050405020304" pitchFamily="18" charset="0"/>
                        <a:ea typeface="Times New Roman" panose="02020603050405020304" pitchFamily="18" charset="0"/>
                      </a:endParaRPr>
                    </a:p>
                  </a:txBody>
                  <a:tcPr marL="16851" marR="16851"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extLst>
                  <a:ext uri="{0D108BD9-81ED-4DB2-BD59-A6C34878D82A}">
                    <a16:rowId xmlns:a16="http://schemas.microsoft.com/office/drawing/2014/main" xmlns="" val="2662972900"/>
                  </a:ext>
                </a:extLst>
              </a:tr>
              <a:tr h="584065">
                <a:tc>
                  <a:txBody>
                    <a:bodyPr/>
                    <a:lstStyle/>
                    <a:p>
                      <a:pPr marL="0" marR="0" algn="just">
                        <a:spcBef>
                          <a:spcPts val="0"/>
                        </a:spcBef>
                        <a:spcAft>
                          <a:spcPts val="0"/>
                        </a:spcAft>
                      </a:pPr>
                      <a:r>
                        <a:rPr lang="en-US" sz="3600">
                          <a:effectLst/>
                          <a:latin typeface="Arial" panose="020B0604020202020204" pitchFamily="34" charset="0"/>
                          <a:ea typeface="Times New Roman" panose="02020603050405020304" pitchFamily="18" charset="0"/>
                        </a:rPr>
                        <a:t> Ov </a:t>
                      </a:r>
                      <a:endParaRPr lang="en-US" sz="4800">
                        <a:effectLst/>
                        <a:latin typeface="Times New Roman" panose="02020603050405020304" pitchFamily="18" charset="0"/>
                        <a:ea typeface="Times New Roman" panose="02020603050405020304" pitchFamily="18" charset="0"/>
                      </a:endParaRPr>
                    </a:p>
                  </a:txBody>
                  <a:tcPr marL="16851" marR="16851"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spcBef>
                          <a:spcPts val="0"/>
                        </a:spcBef>
                        <a:spcAft>
                          <a:spcPts val="0"/>
                        </a:spcAft>
                      </a:pPr>
                      <a:r>
                        <a:rPr lang="en-US" sz="3600">
                          <a:effectLst/>
                          <a:latin typeface="Arial" panose="020B0604020202020204" pitchFamily="34" charset="0"/>
                          <a:ea typeface="Times New Roman" panose="02020603050405020304" pitchFamily="18" charset="0"/>
                        </a:rPr>
                        <a:t> Ovary</a:t>
                      </a:r>
                      <a:endParaRPr lang="en-US" sz="4800">
                        <a:effectLst/>
                        <a:latin typeface="Times New Roman" panose="02020603050405020304" pitchFamily="18" charset="0"/>
                        <a:ea typeface="Times New Roman" panose="02020603050405020304" pitchFamily="18" charset="0"/>
                      </a:endParaRPr>
                    </a:p>
                  </a:txBody>
                  <a:tcPr marL="16851" marR="16851"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extLst>
                  <a:ext uri="{0D108BD9-81ED-4DB2-BD59-A6C34878D82A}">
                    <a16:rowId xmlns:a16="http://schemas.microsoft.com/office/drawing/2014/main" xmlns="" val="1107720920"/>
                  </a:ext>
                </a:extLst>
              </a:tr>
              <a:tr h="584065">
                <a:tc>
                  <a:txBody>
                    <a:bodyPr/>
                    <a:lstStyle/>
                    <a:p>
                      <a:pPr marL="0" marR="0" algn="just">
                        <a:spcBef>
                          <a:spcPts val="0"/>
                        </a:spcBef>
                        <a:spcAft>
                          <a:spcPts val="0"/>
                        </a:spcAft>
                      </a:pPr>
                      <a:r>
                        <a:rPr lang="en-US" sz="3600">
                          <a:effectLst/>
                          <a:latin typeface="Arial" panose="020B0604020202020204" pitchFamily="34" charset="0"/>
                          <a:ea typeface="Times New Roman" panose="02020603050405020304" pitchFamily="18" charset="0"/>
                        </a:rPr>
                        <a:t> C</a:t>
                      </a:r>
                      <a:endParaRPr lang="en-US" sz="4800">
                        <a:effectLst/>
                        <a:latin typeface="Times New Roman" panose="02020603050405020304" pitchFamily="18" charset="0"/>
                        <a:ea typeface="Times New Roman" panose="02020603050405020304" pitchFamily="18" charset="0"/>
                      </a:endParaRPr>
                    </a:p>
                  </a:txBody>
                  <a:tcPr marL="16851" marR="16851"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spcBef>
                          <a:spcPts val="0"/>
                        </a:spcBef>
                        <a:spcAft>
                          <a:spcPts val="0"/>
                        </a:spcAft>
                      </a:pPr>
                      <a:r>
                        <a:rPr lang="en-US" sz="3600">
                          <a:effectLst/>
                          <a:latin typeface="Arial" panose="020B0604020202020204" pitchFamily="34" charset="0"/>
                          <a:ea typeface="Times New Roman" panose="02020603050405020304" pitchFamily="18" charset="0"/>
                        </a:rPr>
                        <a:t> Cornua</a:t>
                      </a:r>
                      <a:endParaRPr lang="en-US" sz="4800">
                        <a:effectLst/>
                        <a:latin typeface="Times New Roman" panose="02020603050405020304" pitchFamily="18" charset="0"/>
                        <a:ea typeface="Times New Roman" panose="02020603050405020304" pitchFamily="18" charset="0"/>
                      </a:endParaRPr>
                    </a:p>
                  </a:txBody>
                  <a:tcPr marL="16851" marR="16851"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extLst>
                  <a:ext uri="{0D108BD9-81ED-4DB2-BD59-A6C34878D82A}">
                    <a16:rowId xmlns:a16="http://schemas.microsoft.com/office/drawing/2014/main" xmlns="" val="1778328573"/>
                  </a:ext>
                </a:extLst>
              </a:tr>
              <a:tr h="584065">
                <a:tc>
                  <a:txBody>
                    <a:bodyPr/>
                    <a:lstStyle/>
                    <a:p>
                      <a:pPr marL="0" marR="0" algn="just">
                        <a:spcBef>
                          <a:spcPts val="0"/>
                        </a:spcBef>
                        <a:spcAft>
                          <a:spcPts val="0"/>
                        </a:spcAft>
                      </a:pPr>
                      <a:r>
                        <a:rPr lang="en-US" sz="3600">
                          <a:effectLst/>
                          <a:latin typeface="Arial" panose="020B0604020202020204" pitchFamily="34" charset="0"/>
                          <a:ea typeface="Times New Roman" panose="02020603050405020304" pitchFamily="18" charset="0"/>
                        </a:rPr>
                        <a:t> Is</a:t>
                      </a:r>
                      <a:endParaRPr lang="en-US" sz="4800">
                        <a:effectLst/>
                        <a:latin typeface="Times New Roman" panose="02020603050405020304" pitchFamily="18" charset="0"/>
                        <a:ea typeface="Times New Roman" panose="02020603050405020304" pitchFamily="18" charset="0"/>
                      </a:endParaRPr>
                    </a:p>
                  </a:txBody>
                  <a:tcPr marL="16851" marR="16851"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spcBef>
                          <a:spcPts val="0"/>
                        </a:spcBef>
                        <a:spcAft>
                          <a:spcPts val="0"/>
                        </a:spcAft>
                      </a:pPr>
                      <a:r>
                        <a:rPr lang="en-US" sz="3600">
                          <a:effectLst/>
                          <a:latin typeface="Arial" panose="020B0604020202020204" pitchFamily="34" charset="0"/>
                          <a:ea typeface="Times New Roman" panose="02020603050405020304" pitchFamily="18" charset="0"/>
                        </a:rPr>
                        <a:t> Isthmus</a:t>
                      </a:r>
                      <a:endParaRPr lang="en-US" sz="4800">
                        <a:effectLst/>
                        <a:latin typeface="Times New Roman" panose="02020603050405020304" pitchFamily="18" charset="0"/>
                        <a:ea typeface="Times New Roman" panose="02020603050405020304" pitchFamily="18" charset="0"/>
                      </a:endParaRPr>
                    </a:p>
                  </a:txBody>
                  <a:tcPr marL="16851" marR="16851"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extLst>
                  <a:ext uri="{0D108BD9-81ED-4DB2-BD59-A6C34878D82A}">
                    <a16:rowId xmlns:a16="http://schemas.microsoft.com/office/drawing/2014/main" xmlns="" val="1236112232"/>
                  </a:ext>
                </a:extLst>
              </a:tr>
              <a:tr h="584065">
                <a:tc>
                  <a:txBody>
                    <a:bodyPr/>
                    <a:lstStyle/>
                    <a:p>
                      <a:pPr marL="0" marR="0" algn="just">
                        <a:spcBef>
                          <a:spcPts val="0"/>
                        </a:spcBef>
                        <a:spcAft>
                          <a:spcPts val="0"/>
                        </a:spcAft>
                      </a:pPr>
                      <a:r>
                        <a:rPr lang="en-US" sz="3600">
                          <a:effectLst/>
                          <a:latin typeface="Arial" panose="020B0604020202020204" pitchFamily="34" charset="0"/>
                          <a:ea typeface="Times New Roman" panose="02020603050405020304" pitchFamily="18" charset="0"/>
                        </a:rPr>
                        <a:t> Ab  </a:t>
                      </a:r>
                      <a:endParaRPr lang="en-US" sz="4800">
                        <a:effectLst/>
                        <a:latin typeface="Times New Roman" panose="02020603050405020304" pitchFamily="18" charset="0"/>
                        <a:ea typeface="Times New Roman" panose="02020603050405020304" pitchFamily="18" charset="0"/>
                      </a:endParaRPr>
                    </a:p>
                  </a:txBody>
                  <a:tcPr marL="16851" marR="16851"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spcBef>
                          <a:spcPts val="0"/>
                        </a:spcBef>
                        <a:spcAft>
                          <a:spcPts val="0"/>
                        </a:spcAft>
                      </a:pPr>
                      <a:r>
                        <a:rPr lang="en-US" sz="3600" dirty="0">
                          <a:effectLst/>
                          <a:latin typeface="Arial" panose="020B0604020202020204" pitchFamily="34" charset="0"/>
                          <a:ea typeface="Times New Roman" panose="02020603050405020304" pitchFamily="18" charset="0"/>
                        </a:rPr>
                        <a:t> Abdominal Cavity  </a:t>
                      </a:r>
                      <a:endParaRPr lang="en-US" sz="4800" dirty="0">
                        <a:effectLst/>
                        <a:latin typeface="Times New Roman" panose="02020603050405020304" pitchFamily="18" charset="0"/>
                        <a:ea typeface="Times New Roman" panose="02020603050405020304" pitchFamily="18" charset="0"/>
                      </a:endParaRPr>
                    </a:p>
                  </a:txBody>
                  <a:tcPr marL="16851" marR="16851"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extLst>
                  <a:ext uri="{0D108BD9-81ED-4DB2-BD59-A6C34878D82A}">
                    <a16:rowId xmlns:a16="http://schemas.microsoft.com/office/drawing/2014/main" xmlns="" val="33188155"/>
                  </a:ext>
                </a:extLst>
              </a:tr>
            </a:tbl>
          </a:graphicData>
        </a:graphic>
      </p:graphicFrame>
      <p:sp>
        <p:nvSpPr>
          <p:cNvPr id="2" name="Date Placeholder 1"/>
          <p:cNvSpPr>
            <a:spLocks noGrp="1"/>
          </p:cNvSpPr>
          <p:nvPr>
            <p:ph type="dt" sz="half" idx="10"/>
          </p:nvPr>
        </p:nvSpPr>
        <p:spPr/>
        <p:txBody>
          <a:bodyPr/>
          <a:lstStyle/>
          <a:p>
            <a:fld id="{C4F71EC2-4237-466B-8E05-2EA76787B0ED}" type="datetime1">
              <a:rPr lang="en-US" smtClean="0"/>
              <a:t>8/7/2020</a:t>
            </a:fld>
            <a:endParaRPr lang="en-GB"/>
          </a:p>
        </p:txBody>
      </p:sp>
      <p:sp>
        <p:nvSpPr>
          <p:cNvPr id="3" name="Footer Placeholder 2"/>
          <p:cNvSpPr>
            <a:spLocks noGrp="1"/>
          </p:cNvSpPr>
          <p:nvPr>
            <p:ph type="ftr" sz="quarter" idx="11"/>
          </p:nvPr>
        </p:nvSpPr>
        <p:spPr/>
        <p:txBody>
          <a:bodyPr/>
          <a:lstStyle/>
          <a:p>
            <a:r>
              <a:rPr lang="en-GB" smtClean="0"/>
              <a:t>V.N.KINYAE</a:t>
            </a:r>
            <a:endParaRPr lang="en-GB"/>
          </a:p>
        </p:txBody>
      </p:sp>
      <p:sp>
        <p:nvSpPr>
          <p:cNvPr id="4" name="Slide Number Placeholder 3"/>
          <p:cNvSpPr>
            <a:spLocks noGrp="1"/>
          </p:cNvSpPr>
          <p:nvPr>
            <p:ph type="sldNum" sz="quarter" idx="12"/>
          </p:nvPr>
        </p:nvSpPr>
        <p:spPr/>
        <p:txBody>
          <a:bodyPr/>
          <a:lstStyle/>
          <a:p>
            <a:fld id="{FEA77EF5-3700-4E47-8E72-CDD89C26ABCD}" type="slidenum">
              <a:rPr lang="en-GB" smtClean="0"/>
              <a:pPr/>
              <a:t>3</a:t>
            </a:fld>
            <a:endParaRPr lang="en-GB"/>
          </a:p>
        </p:txBody>
      </p:sp>
    </p:spTree>
    <p:extLst>
      <p:ext uri="{BB962C8B-B14F-4D97-AF65-F5344CB8AC3E}">
        <p14:creationId xmlns:p14="http://schemas.microsoft.com/office/powerpoint/2010/main" val="25185066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78098"/>
          </a:xfrm>
        </p:spPr>
        <p:txBody>
          <a:bodyPr>
            <a:normAutofit fontScale="90000"/>
          </a:bodyPr>
          <a:lstStyle/>
          <a:p>
            <a:r>
              <a:rPr lang="en-US" b="1" dirty="0">
                <a:latin typeface="Arial" panose="020B0604020202020204" pitchFamily="34" charset="0"/>
                <a:ea typeface="Times New Roman" panose="02020603050405020304" pitchFamily="18" charset="0"/>
              </a:rPr>
              <a:t>The advantages of auto-transfusion include</a:t>
            </a:r>
            <a:r>
              <a:rPr lang="en-US" b="1" dirty="0" smtClean="0">
                <a:latin typeface="Arial" panose="020B0604020202020204" pitchFamily="34" charset="0"/>
                <a:ea typeface="Times New Roman" panose="02020603050405020304" pitchFamily="18" charset="0"/>
              </a:rPr>
              <a:t>:</a:t>
            </a:r>
            <a:endParaRPr lang="en-US" b="1" dirty="0"/>
          </a:p>
        </p:txBody>
      </p:sp>
      <p:sp>
        <p:nvSpPr>
          <p:cNvPr id="3" name="Content Placeholder 2"/>
          <p:cNvSpPr>
            <a:spLocks noGrp="1"/>
          </p:cNvSpPr>
          <p:nvPr>
            <p:ph idx="1"/>
          </p:nvPr>
        </p:nvSpPr>
        <p:spPr/>
        <p:txBody>
          <a:bodyPr/>
          <a:lstStyle/>
          <a:p>
            <a:pPr lvl="0">
              <a:spcBef>
                <a:spcPts val="0"/>
              </a:spcBef>
              <a:buSzPts val="1000"/>
              <a:buFont typeface="Symbol" panose="05050102010706020507" pitchFamily="18" charset="2"/>
              <a:buChar char=""/>
              <a:tabLst>
                <a:tab pos="457200" algn="l"/>
              </a:tabLst>
            </a:pPr>
            <a:r>
              <a:rPr lang="en-US" dirty="0" smtClean="0">
                <a:latin typeface="Arial" panose="020B0604020202020204" pitchFamily="34" charset="0"/>
                <a:ea typeface="Times New Roman" panose="02020603050405020304" pitchFamily="18" charset="0"/>
              </a:rPr>
              <a:t>No </a:t>
            </a:r>
            <a:r>
              <a:rPr lang="en-US" dirty="0">
                <a:latin typeface="Arial" panose="020B0604020202020204" pitchFamily="34" charset="0"/>
                <a:ea typeface="Times New Roman" panose="02020603050405020304" pitchFamily="18" charset="0"/>
              </a:rPr>
              <a:t>risk of transmitting HIV.</a:t>
            </a:r>
            <a:endParaRPr lang="en-US" dirty="0">
              <a:latin typeface="Times New Roman" panose="02020603050405020304" pitchFamily="18" charset="0"/>
              <a:ea typeface="Times New Roman" panose="02020603050405020304" pitchFamily="18" charset="0"/>
            </a:endParaRPr>
          </a:p>
          <a:p>
            <a:pPr lvl="0">
              <a:spcBef>
                <a:spcPts val="0"/>
              </a:spcBef>
              <a:buSzPts val="1000"/>
              <a:buFont typeface="Symbol" panose="05050102010706020507" pitchFamily="18" charset="2"/>
              <a:buChar char=""/>
              <a:tabLst>
                <a:tab pos="457200" algn="l"/>
              </a:tabLst>
            </a:pPr>
            <a:r>
              <a:rPr lang="en-US" dirty="0">
                <a:latin typeface="Arial" panose="020B0604020202020204" pitchFamily="34" charset="0"/>
                <a:ea typeface="Times New Roman" panose="02020603050405020304" pitchFamily="18" charset="0"/>
              </a:rPr>
              <a:t>Blood is easily available </a:t>
            </a:r>
            <a:r>
              <a:rPr lang="en-US" dirty="0" smtClean="0">
                <a:latin typeface="Arial" panose="020B0604020202020204" pitchFamily="34" charset="0"/>
                <a:ea typeface="Times New Roman" panose="02020603050405020304" pitchFamily="18" charset="0"/>
              </a:rPr>
              <a:t>and perfectly </a:t>
            </a:r>
            <a:r>
              <a:rPr lang="en-US" dirty="0">
                <a:latin typeface="Arial" panose="020B0604020202020204" pitchFamily="34" charset="0"/>
                <a:ea typeface="Times New Roman" panose="02020603050405020304" pitchFamily="18" charset="0"/>
              </a:rPr>
              <a:t>compatible.</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fld id="{6FAD0536-25DA-48C9-86EF-AC436AC19253}" type="datetime1">
              <a:rPr lang="en-US" smtClean="0"/>
              <a:t>8/7/2020</a:t>
            </a:fld>
            <a:endParaRPr lang="en-GB"/>
          </a:p>
        </p:txBody>
      </p:sp>
      <p:sp>
        <p:nvSpPr>
          <p:cNvPr id="5" name="Footer Placeholder 4"/>
          <p:cNvSpPr>
            <a:spLocks noGrp="1"/>
          </p:cNvSpPr>
          <p:nvPr>
            <p:ph type="ftr" sz="quarter" idx="11"/>
          </p:nvPr>
        </p:nvSpPr>
        <p:spPr/>
        <p:txBody>
          <a:bodyPr/>
          <a:lstStyle/>
          <a:p>
            <a:r>
              <a:rPr lang="en-GB" smtClean="0"/>
              <a:t>V.N.KINYAE</a:t>
            </a:r>
            <a:endParaRPr lang="en-GB"/>
          </a:p>
        </p:txBody>
      </p:sp>
      <p:sp>
        <p:nvSpPr>
          <p:cNvPr id="6" name="Slide Number Placeholder 5"/>
          <p:cNvSpPr>
            <a:spLocks noGrp="1"/>
          </p:cNvSpPr>
          <p:nvPr>
            <p:ph type="sldNum" sz="quarter" idx="12"/>
          </p:nvPr>
        </p:nvSpPr>
        <p:spPr/>
        <p:txBody>
          <a:bodyPr/>
          <a:lstStyle/>
          <a:p>
            <a:fld id="{FEA77EF5-3700-4E47-8E72-CDD89C26ABCD}" type="slidenum">
              <a:rPr lang="en-GB" smtClean="0"/>
              <a:pPr/>
              <a:t>30</a:t>
            </a:fld>
            <a:endParaRPr lang="en-GB"/>
          </a:p>
        </p:txBody>
      </p:sp>
    </p:spTree>
    <p:extLst>
      <p:ext uri="{BB962C8B-B14F-4D97-AF65-F5344CB8AC3E}">
        <p14:creationId xmlns:p14="http://schemas.microsoft.com/office/powerpoint/2010/main" val="18237010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562074"/>
          </a:xfrm>
        </p:spPr>
        <p:txBody>
          <a:bodyPr>
            <a:normAutofit fontScale="90000"/>
          </a:bodyPr>
          <a:lstStyle/>
          <a:p>
            <a:r>
              <a:rPr lang="en-US" b="1" dirty="0" smtClean="0">
                <a:latin typeface="Arial" panose="020B0604020202020204" pitchFamily="34" charset="0"/>
                <a:ea typeface="Times New Roman" panose="02020603050405020304" pitchFamily="18" charset="0"/>
              </a:rPr>
              <a:t>potential outcomes of surgical </a:t>
            </a:r>
            <a:r>
              <a:rPr lang="en-US" b="1" dirty="0">
                <a:latin typeface="Arial" panose="020B0604020202020204" pitchFamily="34" charset="0"/>
                <a:ea typeface="Times New Roman" panose="02020603050405020304" pitchFamily="18" charset="0"/>
              </a:rPr>
              <a:t>treatment, </a:t>
            </a:r>
            <a:endParaRPr lang="en-US" b="1" dirty="0"/>
          </a:p>
        </p:txBody>
      </p:sp>
      <p:sp>
        <p:nvSpPr>
          <p:cNvPr id="3" name="Content Placeholder 2"/>
          <p:cNvSpPr>
            <a:spLocks noGrp="1"/>
          </p:cNvSpPr>
          <p:nvPr>
            <p:ph idx="1"/>
          </p:nvPr>
        </p:nvSpPr>
        <p:spPr>
          <a:xfrm>
            <a:off x="263352" y="980728"/>
            <a:ext cx="11737304" cy="5688631"/>
          </a:xfrm>
        </p:spPr>
        <p:txBody>
          <a:bodyPr/>
          <a:lstStyle/>
          <a:p>
            <a:pPr lvl="0">
              <a:spcBef>
                <a:spcPts val="0"/>
              </a:spcBef>
              <a:buSzPts val="1000"/>
              <a:buFont typeface="Symbol" panose="05050102010706020507" pitchFamily="18" charset="2"/>
              <a:buChar char=""/>
              <a:tabLst>
                <a:tab pos="457200" algn="l"/>
              </a:tabLst>
            </a:pPr>
            <a:r>
              <a:rPr lang="en-US" dirty="0">
                <a:latin typeface="Arial" panose="020B0604020202020204" pitchFamily="34" charset="0"/>
                <a:ea typeface="Times New Roman" panose="02020603050405020304" pitchFamily="18" charset="0"/>
              </a:rPr>
              <a:t>Another tubal pregnancy will occur in about 10% of the cases treated. </a:t>
            </a:r>
            <a:endParaRPr lang="en-US" dirty="0">
              <a:latin typeface="Times New Roman" panose="02020603050405020304" pitchFamily="18" charset="0"/>
              <a:ea typeface="Times New Roman" panose="02020603050405020304" pitchFamily="18" charset="0"/>
            </a:endParaRPr>
          </a:p>
          <a:p>
            <a:pPr lvl="0">
              <a:spcBef>
                <a:spcPts val="0"/>
              </a:spcBef>
              <a:buSzPts val="1000"/>
              <a:buFont typeface="Symbol" panose="05050102010706020507" pitchFamily="18" charset="2"/>
              <a:buChar char=""/>
              <a:tabLst>
                <a:tab pos="457200" algn="l"/>
              </a:tabLst>
            </a:pPr>
            <a:r>
              <a:rPr lang="en-US" dirty="0">
                <a:latin typeface="Arial" panose="020B0604020202020204" pitchFamily="34" charset="0"/>
                <a:ea typeface="Times New Roman" panose="02020603050405020304" pitchFamily="18" charset="0"/>
              </a:rPr>
              <a:t>Infertility develops in approximately half of the patients who have undergone surgery for the treatment of an ectopic pregnancy. Of these about 30% </a:t>
            </a:r>
            <a:br>
              <a:rPr lang="en-US" dirty="0">
                <a:latin typeface="Arial" panose="020B0604020202020204" pitchFamily="34" charset="0"/>
                <a:ea typeface="Times New Roman" panose="02020603050405020304" pitchFamily="18" charset="0"/>
              </a:rPr>
            </a:br>
            <a:r>
              <a:rPr lang="en-US" dirty="0">
                <a:latin typeface="Arial" panose="020B0604020202020204" pitchFamily="34" charset="0"/>
                <a:ea typeface="Times New Roman" panose="02020603050405020304" pitchFamily="18" charset="0"/>
              </a:rPr>
              <a:t>become sterile. </a:t>
            </a:r>
            <a:endParaRPr lang="en-US" dirty="0">
              <a:latin typeface="Times New Roman" panose="02020603050405020304" pitchFamily="18" charset="0"/>
              <a:ea typeface="Times New Roman" panose="02020603050405020304" pitchFamily="18" charset="0"/>
            </a:endParaRPr>
          </a:p>
          <a:p>
            <a:r>
              <a:rPr lang="en-US" dirty="0">
                <a:latin typeface="Arial" panose="020B0604020202020204" pitchFamily="34" charset="0"/>
                <a:ea typeface="Times New Roman" panose="02020603050405020304" pitchFamily="18" charset="0"/>
              </a:rPr>
              <a:t>Normal pregnancies are achieved in about half of patients who have one ectopic pregnancy</a:t>
            </a:r>
            <a:endParaRPr lang="en-US" dirty="0"/>
          </a:p>
        </p:txBody>
      </p:sp>
      <p:sp>
        <p:nvSpPr>
          <p:cNvPr id="4" name="Date Placeholder 3"/>
          <p:cNvSpPr>
            <a:spLocks noGrp="1"/>
          </p:cNvSpPr>
          <p:nvPr>
            <p:ph type="dt" sz="half" idx="10"/>
          </p:nvPr>
        </p:nvSpPr>
        <p:spPr/>
        <p:txBody>
          <a:bodyPr/>
          <a:lstStyle/>
          <a:p>
            <a:fld id="{49D183CC-EB1B-48D2-A4E8-C4E8F86A72FC}" type="datetime1">
              <a:rPr lang="en-US" smtClean="0"/>
              <a:t>8/7/2020</a:t>
            </a:fld>
            <a:endParaRPr lang="en-GB"/>
          </a:p>
        </p:txBody>
      </p:sp>
      <p:sp>
        <p:nvSpPr>
          <p:cNvPr id="5" name="Footer Placeholder 4"/>
          <p:cNvSpPr>
            <a:spLocks noGrp="1"/>
          </p:cNvSpPr>
          <p:nvPr>
            <p:ph type="ftr" sz="quarter" idx="11"/>
          </p:nvPr>
        </p:nvSpPr>
        <p:spPr/>
        <p:txBody>
          <a:bodyPr/>
          <a:lstStyle/>
          <a:p>
            <a:r>
              <a:rPr lang="en-GB" smtClean="0"/>
              <a:t>V.N.KINYAE</a:t>
            </a:r>
            <a:endParaRPr lang="en-GB"/>
          </a:p>
        </p:txBody>
      </p:sp>
      <p:sp>
        <p:nvSpPr>
          <p:cNvPr id="6" name="Slide Number Placeholder 5"/>
          <p:cNvSpPr>
            <a:spLocks noGrp="1"/>
          </p:cNvSpPr>
          <p:nvPr>
            <p:ph type="sldNum" sz="quarter" idx="12"/>
          </p:nvPr>
        </p:nvSpPr>
        <p:spPr/>
        <p:txBody>
          <a:bodyPr/>
          <a:lstStyle/>
          <a:p>
            <a:fld id="{FEA77EF5-3700-4E47-8E72-CDD89C26ABCD}" type="slidenum">
              <a:rPr lang="en-GB" smtClean="0"/>
              <a:pPr/>
              <a:t>31</a:t>
            </a:fld>
            <a:endParaRPr lang="en-GB"/>
          </a:p>
        </p:txBody>
      </p:sp>
    </p:spTree>
    <p:extLst>
      <p:ext uri="{BB962C8B-B14F-4D97-AF65-F5344CB8AC3E}">
        <p14:creationId xmlns:p14="http://schemas.microsoft.com/office/powerpoint/2010/main" val="18299189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692696"/>
          </a:xfrm>
        </p:spPr>
        <p:txBody>
          <a:bodyPr rtlCol="0">
            <a:normAutofit fontScale="90000"/>
          </a:bodyPr>
          <a:lstStyle/>
          <a:p>
            <a:pPr algn="l">
              <a:defRPr/>
            </a:pPr>
            <a:r>
              <a:rPr lang="en-GB" altLang="en-US" b="1" dirty="0" smtClean="0"/>
              <a:t>Management</a:t>
            </a:r>
            <a:endParaRPr lang="en-US" b="1" dirty="0" smtClean="0"/>
          </a:p>
        </p:txBody>
      </p:sp>
      <p:sp>
        <p:nvSpPr>
          <p:cNvPr id="69635" name="Content Placeholder 2"/>
          <p:cNvSpPr>
            <a:spLocks noGrp="1"/>
          </p:cNvSpPr>
          <p:nvPr>
            <p:ph idx="1"/>
          </p:nvPr>
        </p:nvSpPr>
        <p:spPr>
          <a:xfrm>
            <a:off x="335360" y="908720"/>
            <a:ext cx="11665296" cy="5616623"/>
          </a:xfrm>
        </p:spPr>
        <p:txBody>
          <a:bodyPr>
            <a:normAutofit/>
          </a:bodyPr>
          <a:lstStyle/>
          <a:p>
            <a:pPr eaLnBrk="1" hangingPunct="1"/>
            <a:r>
              <a:rPr lang="en-US" sz="3600" dirty="0" smtClean="0"/>
              <a:t>Provide counseling on future fertility and risk of repeat ectopic pregnancy </a:t>
            </a:r>
          </a:p>
          <a:p>
            <a:pPr eaLnBrk="1" hangingPunct="1"/>
            <a:r>
              <a:rPr lang="en-US" sz="3600" dirty="0" smtClean="0"/>
              <a:t>Provide contraception information / services before discharge. </a:t>
            </a:r>
          </a:p>
          <a:p>
            <a:pPr eaLnBrk="1" hangingPunct="1"/>
            <a:r>
              <a:rPr lang="en-US" sz="3600" dirty="0" smtClean="0"/>
              <a:t>Correct/prevent anemia as appropriate </a:t>
            </a:r>
          </a:p>
          <a:p>
            <a:pPr eaLnBrk="1" hangingPunct="1"/>
            <a:r>
              <a:rPr lang="en-US" sz="3600" dirty="0" smtClean="0"/>
              <a:t>Provide nutritional and dietary counseling </a:t>
            </a:r>
          </a:p>
          <a:p>
            <a:pPr eaLnBrk="1" hangingPunct="1"/>
            <a:r>
              <a:rPr lang="en-US" sz="3600" dirty="0" smtClean="0"/>
              <a:t>Arrange for a follow follow-up visit in 1 week </a:t>
            </a:r>
          </a:p>
          <a:p>
            <a:pPr eaLnBrk="1" hangingPunct="1"/>
            <a:endParaRPr lang="en-US" sz="3600" dirty="0" smtClean="0"/>
          </a:p>
        </p:txBody>
      </p:sp>
      <p:sp>
        <p:nvSpPr>
          <p:cNvPr id="3" name="Date Placeholder 2"/>
          <p:cNvSpPr>
            <a:spLocks noGrp="1"/>
          </p:cNvSpPr>
          <p:nvPr>
            <p:ph type="dt" sz="half" idx="10"/>
          </p:nvPr>
        </p:nvSpPr>
        <p:spPr/>
        <p:txBody>
          <a:bodyPr/>
          <a:lstStyle/>
          <a:p>
            <a:fld id="{C2A2ABF2-A488-4D7B-8C0A-974DFDF93FB9}" type="datetime1">
              <a:rPr lang="en-US" smtClean="0"/>
              <a:t>8/7/2020</a:t>
            </a:fld>
            <a:endParaRPr lang="en-GB"/>
          </a:p>
        </p:txBody>
      </p:sp>
      <p:sp>
        <p:nvSpPr>
          <p:cNvPr id="4" name="Footer Placeholder 3"/>
          <p:cNvSpPr>
            <a:spLocks noGrp="1"/>
          </p:cNvSpPr>
          <p:nvPr>
            <p:ph type="ftr" sz="quarter" idx="11"/>
          </p:nvPr>
        </p:nvSpPr>
        <p:spPr/>
        <p:txBody>
          <a:bodyPr/>
          <a:lstStyle/>
          <a:p>
            <a:r>
              <a:rPr lang="en-GB" smtClean="0"/>
              <a:t>V.N.KINYAE</a:t>
            </a:r>
            <a:endParaRPr lang="en-GB"/>
          </a:p>
        </p:txBody>
      </p:sp>
      <p:sp>
        <p:nvSpPr>
          <p:cNvPr id="5" name="Slide Number Placeholder 4"/>
          <p:cNvSpPr>
            <a:spLocks noGrp="1"/>
          </p:cNvSpPr>
          <p:nvPr>
            <p:ph type="sldNum" sz="quarter" idx="12"/>
          </p:nvPr>
        </p:nvSpPr>
        <p:spPr/>
        <p:txBody>
          <a:bodyPr/>
          <a:lstStyle/>
          <a:p>
            <a:fld id="{FEA77EF5-3700-4E47-8E72-CDD89C26ABCD}" type="slidenum">
              <a:rPr lang="en-GB" smtClean="0"/>
              <a:pPr/>
              <a:t>32</a:t>
            </a:fld>
            <a:endParaRPr lang="en-GB"/>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344" y="404664"/>
            <a:ext cx="11737304" cy="6192687"/>
          </a:xfrm>
        </p:spPr>
        <p:txBody>
          <a:bodyPr/>
          <a:lstStyle/>
          <a:p>
            <a:pPr lvl="0">
              <a:spcBef>
                <a:spcPts val="0"/>
              </a:spcBef>
              <a:buFont typeface="Symbol" panose="05050102010706020507" pitchFamily="18" charset="2"/>
              <a:buChar char=""/>
              <a:tabLst>
                <a:tab pos="685800" algn="l"/>
              </a:tabLst>
            </a:pPr>
            <a:r>
              <a:rPr lang="en-US" dirty="0">
                <a:latin typeface="New York"/>
                <a:ea typeface="PMingLiU"/>
                <a:cs typeface="New York"/>
              </a:rPr>
              <a:t>Evolved from </a:t>
            </a:r>
            <a:r>
              <a:rPr lang="en-US" dirty="0" err="1">
                <a:latin typeface="New York"/>
                <a:ea typeface="PMingLiU"/>
                <a:cs typeface="New York"/>
              </a:rPr>
              <a:t>salpingo</a:t>
            </a:r>
            <a:r>
              <a:rPr lang="en-US" dirty="0">
                <a:latin typeface="New York"/>
                <a:ea typeface="PMingLiU"/>
                <a:cs typeface="New York"/>
              </a:rPr>
              <a:t>-oophorectomy (pre 1960's</a:t>
            </a:r>
            <a:r>
              <a:rPr lang="en-US" dirty="0" smtClean="0">
                <a:latin typeface="New York"/>
                <a:ea typeface="PMingLiU"/>
                <a:cs typeface="New York"/>
              </a:rPr>
              <a:t>),</a:t>
            </a:r>
          </a:p>
          <a:p>
            <a:pPr lvl="0">
              <a:spcBef>
                <a:spcPts val="0"/>
              </a:spcBef>
              <a:buFont typeface="Symbol" panose="05050102010706020507" pitchFamily="18" charset="2"/>
              <a:buChar char=""/>
              <a:tabLst>
                <a:tab pos="685800" algn="l"/>
              </a:tabLst>
            </a:pPr>
            <a:r>
              <a:rPr lang="en-US" dirty="0" smtClean="0">
                <a:latin typeface="New York"/>
                <a:ea typeface="PMingLiU"/>
                <a:cs typeface="New York"/>
              </a:rPr>
              <a:t>microsurgery </a:t>
            </a:r>
            <a:r>
              <a:rPr lang="en-US" dirty="0">
                <a:latin typeface="New York"/>
                <a:ea typeface="PMingLiU"/>
                <a:cs typeface="New York"/>
              </a:rPr>
              <a:t>(1960's), </a:t>
            </a:r>
            <a:endParaRPr lang="en-US" dirty="0" smtClean="0">
              <a:latin typeface="New York"/>
              <a:ea typeface="PMingLiU"/>
              <a:cs typeface="New York"/>
            </a:endParaRPr>
          </a:p>
          <a:p>
            <a:pPr lvl="0">
              <a:spcBef>
                <a:spcPts val="0"/>
              </a:spcBef>
              <a:buFont typeface="Symbol" panose="05050102010706020507" pitchFamily="18" charset="2"/>
              <a:buChar char=""/>
              <a:tabLst>
                <a:tab pos="685800" algn="l"/>
              </a:tabLst>
            </a:pPr>
            <a:r>
              <a:rPr lang="en-US" dirty="0" smtClean="0">
                <a:latin typeface="New York"/>
                <a:ea typeface="PMingLiU"/>
                <a:cs typeface="New York"/>
              </a:rPr>
              <a:t>linear </a:t>
            </a:r>
            <a:r>
              <a:rPr lang="en-US" dirty="0" err="1">
                <a:latin typeface="New York"/>
                <a:ea typeface="PMingLiU"/>
                <a:cs typeface="New York"/>
              </a:rPr>
              <a:t>salpingostomy</a:t>
            </a:r>
            <a:r>
              <a:rPr lang="en-US" dirty="0">
                <a:latin typeface="New York"/>
                <a:ea typeface="PMingLiU"/>
                <a:cs typeface="New York"/>
              </a:rPr>
              <a:t>, segmental resection, </a:t>
            </a:r>
            <a:r>
              <a:rPr lang="en-US" dirty="0" err="1">
                <a:latin typeface="New York"/>
                <a:ea typeface="PMingLiU"/>
                <a:cs typeface="New York"/>
              </a:rPr>
              <a:t>fimbrial</a:t>
            </a:r>
            <a:r>
              <a:rPr lang="en-US" dirty="0">
                <a:latin typeface="New York"/>
                <a:ea typeface="PMingLiU"/>
                <a:cs typeface="New York"/>
              </a:rPr>
              <a:t> expression (1970's), </a:t>
            </a:r>
            <a:endParaRPr lang="en-US" dirty="0" smtClean="0">
              <a:latin typeface="New York"/>
              <a:ea typeface="PMingLiU"/>
              <a:cs typeface="New York"/>
            </a:endParaRPr>
          </a:p>
          <a:p>
            <a:pPr lvl="0">
              <a:spcBef>
                <a:spcPts val="0"/>
              </a:spcBef>
              <a:buFont typeface="Symbol" panose="05050102010706020507" pitchFamily="18" charset="2"/>
              <a:buChar char=""/>
              <a:tabLst>
                <a:tab pos="685800" algn="l"/>
              </a:tabLst>
            </a:pPr>
            <a:r>
              <a:rPr lang="en-US" dirty="0" smtClean="0">
                <a:latin typeface="New York"/>
                <a:ea typeface="PMingLiU"/>
                <a:cs typeface="New York"/>
              </a:rPr>
              <a:t>to </a:t>
            </a:r>
            <a:r>
              <a:rPr lang="en-US" dirty="0">
                <a:latin typeface="New York"/>
                <a:ea typeface="PMingLiU"/>
                <a:cs typeface="New York"/>
              </a:rPr>
              <a:t>endoscopic surgery and non-surgical management (1980's)</a:t>
            </a:r>
            <a:endParaRPr lang="en-US" dirty="0">
              <a:latin typeface="New York"/>
              <a:ea typeface="PMingLiU"/>
              <a:cs typeface="Symbol" panose="05050102010706020507" pitchFamily="18" charset="2"/>
            </a:endParaRPr>
          </a:p>
          <a:p>
            <a:pPr lvl="0">
              <a:spcBef>
                <a:spcPts val="0"/>
              </a:spcBef>
              <a:buFont typeface="Symbol" panose="05050102010706020507" pitchFamily="18" charset="2"/>
              <a:buChar char=""/>
              <a:tabLst>
                <a:tab pos="685800" algn="l"/>
              </a:tabLst>
            </a:pPr>
            <a:r>
              <a:rPr lang="en-US" dirty="0" err="1">
                <a:latin typeface="New York"/>
                <a:ea typeface="PMingLiU"/>
                <a:cs typeface="New York"/>
              </a:rPr>
              <a:t>Salpingo</a:t>
            </a:r>
            <a:r>
              <a:rPr lang="en-US" dirty="0">
                <a:latin typeface="New York"/>
                <a:ea typeface="PMingLiU"/>
                <a:cs typeface="New York"/>
              </a:rPr>
              <a:t>-oophorectomy is essentially obsolete</a:t>
            </a:r>
            <a:endParaRPr lang="en-US" dirty="0">
              <a:latin typeface="New York"/>
              <a:ea typeface="PMingLiU"/>
              <a:cs typeface="Symbol" panose="05050102010706020507" pitchFamily="18" charset="2"/>
            </a:endParaRPr>
          </a:p>
          <a:p>
            <a:pPr lvl="0">
              <a:spcBef>
                <a:spcPts val="0"/>
              </a:spcBef>
              <a:buFont typeface="Symbol" panose="05050102010706020507" pitchFamily="18" charset="2"/>
              <a:buChar char=""/>
              <a:tabLst>
                <a:tab pos="685800" algn="l"/>
              </a:tabLst>
            </a:pPr>
            <a:r>
              <a:rPr lang="en-US" dirty="0">
                <a:latin typeface="New York"/>
                <a:ea typeface="PMingLiU"/>
                <a:cs typeface="New York"/>
              </a:rPr>
              <a:t>Salpingectomy</a:t>
            </a:r>
            <a:endParaRPr lang="en-US"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dirty="0">
                <a:latin typeface="New York"/>
                <a:ea typeface="PMingLiU"/>
                <a:cs typeface="New York"/>
              </a:rPr>
              <a:t>Ruptured ectopic and hemodynamic instability</a:t>
            </a:r>
            <a:endParaRPr lang="en-US"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dirty="0">
                <a:latin typeface="New York"/>
                <a:ea typeface="PMingLiU"/>
                <a:cs typeface="New York"/>
              </a:rPr>
              <a:t>Patients wishing to avoid future pregnancy</a:t>
            </a:r>
            <a:endParaRPr lang="en-US" dirty="0">
              <a:latin typeface="New York"/>
              <a:ea typeface="PMingLiU"/>
              <a:cs typeface="Symbol" panose="05050102010706020507" pitchFamily="18" charset="2"/>
            </a:endParaRPr>
          </a:p>
          <a:p>
            <a:endParaRPr lang="en-US" dirty="0"/>
          </a:p>
        </p:txBody>
      </p:sp>
      <p:sp>
        <p:nvSpPr>
          <p:cNvPr id="2" name="Date Placeholder 1"/>
          <p:cNvSpPr>
            <a:spLocks noGrp="1"/>
          </p:cNvSpPr>
          <p:nvPr>
            <p:ph type="dt" sz="half" idx="10"/>
          </p:nvPr>
        </p:nvSpPr>
        <p:spPr/>
        <p:txBody>
          <a:bodyPr/>
          <a:lstStyle/>
          <a:p>
            <a:fld id="{9BD21B2F-83C3-42C2-9D6C-523293EAE889}" type="datetime1">
              <a:rPr lang="en-US" smtClean="0"/>
              <a:t>8/7/2020</a:t>
            </a:fld>
            <a:endParaRPr lang="en-GB"/>
          </a:p>
        </p:txBody>
      </p:sp>
      <p:sp>
        <p:nvSpPr>
          <p:cNvPr id="4" name="Footer Placeholder 3"/>
          <p:cNvSpPr>
            <a:spLocks noGrp="1"/>
          </p:cNvSpPr>
          <p:nvPr>
            <p:ph type="ftr" sz="quarter" idx="11"/>
          </p:nvPr>
        </p:nvSpPr>
        <p:spPr/>
        <p:txBody>
          <a:bodyPr/>
          <a:lstStyle/>
          <a:p>
            <a:r>
              <a:rPr lang="en-GB" smtClean="0"/>
              <a:t>V.N.KINYAE</a:t>
            </a:r>
            <a:endParaRPr lang="en-GB"/>
          </a:p>
        </p:txBody>
      </p:sp>
      <p:sp>
        <p:nvSpPr>
          <p:cNvPr id="5" name="Slide Number Placeholder 4"/>
          <p:cNvSpPr>
            <a:spLocks noGrp="1"/>
          </p:cNvSpPr>
          <p:nvPr>
            <p:ph type="sldNum" sz="quarter" idx="12"/>
          </p:nvPr>
        </p:nvSpPr>
        <p:spPr/>
        <p:txBody>
          <a:bodyPr/>
          <a:lstStyle/>
          <a:p>
            <a:fld id="{FEA77EF5-3700-4E47-8E72-CDD89C26ABCD}" type="slidenum">
              <a:rPr lang="en-GB" smtClean="0"/>
              <a:pPr/>
              <a:t>33</a:t>
            </a:fld>
            <a:endParaRPr lang="en-GB"/>
          </a:p>
        </p:txBody>
      </p:sp>
    </p:spTree>
    <p:extLst>
      <p:ext uri="{BB962C8B-B14F-4D97-AF65-F5344CB8AC3E}">
        <p14:creationId xmlns:p14="http://schemas.microsoft.com/office/powerpoint/2010/main" val="16022674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344" y="188640"/>
            <a:ext cx="11809312" cy="6480719"/>
          </a:xfrm>
        </p:spPr>
        <p:txBody>
          <a:bodyPr>
            <a:normAutofit/>
          </a:bodyPr>
          <a:lstStyle/>
          <a:p>
            <a:pPr lvl="0">
              <a:spcBef>
                <a:spcPts val="0"/>
              </a:spcBef>
              <a:buFont typeface="Symbol" panose="05050102010706020507" pitchFamily="18" charset="2"/>
              <a:buChar char=""/>
              <a:tabLst>
                <a:tab pos="685800" algn="l"/>
              </a:tabLst>
            </a:pPr>
            <a:r>
              <a:rPr lang="en-US" sz="3600" dirty="0">
                <a:latin typeface="New York"/>
                <a:ea typeface="PMingLiU"/>
                <a:cs typeface="New York"/>
              </a:rPr>
              <a:t>Linear </a:t>
            </a:r>
            <a:r>
              <a:rPr lang="en-US" sz="3600" dirty="0" err="1">
                <a:latin typeface="New York"/>
                <a:ea typeface="PMingLiU"/>
                <a:cs typeface="New York"/>
              </a:rPr>
              <a:t>salpingostomy</a:t>
            </a:r>
            <a:endParaRPr lang="en-US" sz="3600"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sz="3200" dirty="0">
                <a:latin typeface="New York"/>
                <a:ea typeface="PMingLiU"/>
                <a:cs typeface="New York"/>
              </a:rPr>
              <a:t>Conservative treatment of choice for </a:t>
            </a:r>
            <a:r>
              <a:rPr lang="en-US" sz="3200" dirty="0" err="1">
                <a:latin typeface="New York"/>
                <a:ea typeface="PMingLiU"/>
                <a:cs typeface="New York"/>
              </a:rPr>
              <a:t>ampullary</a:t>
            </a:r>
            <a:r>
              <a:rPr lang="en-US" sz="3200" dirty="0">
                <a:latin typeface="New York"/>
                <a:ea typeface="PMingLiU"/>
                <a:cs typeface="New York"/>
              </a:rPr>
              <a:t> ectopic pregnancy</a:t>
            </a:r>
            <a:endParaRPr lang="en-US" sz="3200"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sz="3200" dirty="0">
                <a:latin typeface="New York"/>
                <a:ea typeface="PMingLiU"/>
                <a:cs typeface="New York"/>
              </a:rPr>
              <a:t>Tube opened with scalpel, cautery, or laser</a:t>
            </a:r>
            <a:endParaRPr lang="en-US" sz="3200"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sz="3200" dirty="0">
                <a:latin typeface="New York"/>
                <a:ea typeface="PMingLiU"/>
                <a:cs typeface="New York"/>
              </a:rPr>
              <a:t>Conceptus expressed, hemostasis with cautery or laser</a:t>
            </a:r>
            <a:endParaRPr lang="en-US" sz="3200"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sz="3200" dirty="0" err="1">
                <a:latin typeface="New York"/>
                <a:ea typeface="PMingLiU"/>
                <a:cs typeface="New York"/>
              </a:rPr>
              <a:t>Salpingotomy</a:t>
            </a:r>
            <a:r>
              <a:rPr lang="en-US" sz="3200" dirty="0">
                <a:latin typeface="New York"/>
                <a:ea typeface="PMingLiU"/>
                <a:cs typeface="New York"/>
              </a:rPr>
              <a:t> = closed by suture </a:t>
            </a:r>
            <a:endParaRPr lang="en-US" sz="3200"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sz="3200" dirty="0" err="1">
                <a:latin typeface="New York"/>
                <a:ea typeface="PMingLiU"/>
                <a:cs typeface="New York"/>
              </a:rPr>
              <a:t>Salpingostomy</a:t>
            </a:r>
            <a:r>
              <a:rPr lang="en-US" sz="3200" dirty="0">
                <a:latin typeface="New York"/>
                <a:ea typeface="PMingLiU"/>
                <a:cs typeface="New York"/>
              </a:rPr>
              <a:t>= left open to heal by secondary intention </a:t>
            </a:r>
            <a:endParaRPr lang="en-US" sz="3200" dirty="0">
              <a:latin typeface="New York"/>
              <a:ea typeface="PMingLiU"/>
              <a:cs typeface="Symbol" panose="05050102010706020507" pitchFamily="18" charset="2"/>
            </a:endParaRPr>
          </a:p>
          <a:p>
            <a:pPr lvl="0">
              <a:spcBef>
                <a:spcPts val="0"/>
              </a:spcBef>
              <a:buFont typeface="Symbol" panose="05050102010706020507" pitchFamily="18" charset="2"/>
              <a:buChar char=""/>
              <a:tabLst>
                <a:tab pos="685800" algn="l"/>
              </a:tabLst>
            </a:pPr>
            <a:r>
              <a:rPr lang="en-US" sz="3600" dirty="0" err="1">
                <a:latin typeface="New York"/>
                <a:ea typeface="PMingLiU"/>
                <a:cs typeface="New York"/>
              </a:rPr>
              <a:t>Fimbrial</a:t>
            </a:r>
            <a:r>
              <a:rPr lang="en-US" sz="3600" dirty="0">
                <a:latin typeface="New York"/>
                <a:ea typeface="PMingLiU"/>
                <a:cs typeface="New York"/>
              </a:rPr>
              <a:t> expression</a:t>
            </a:r>
            <a:endParaRPr lang="en-US" sz="3600"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sz="3200" dirty="0">
                <a:latin typeface="New York"/>
                <a:ea typeface="PMingLiU"/>
                <a:cs typeface="New York"/>
              </a:rPr>
              <a:t>Used for </a:t>
            </a:r>
            <a:r>
              <a:rPr lang="en-US" sz="3200" dirty="0" err="1">
                <a:latin typeface="New York"/>
                <a:ea typeface="PMingLiU"/>
                <a:cs typeface="New York"/>
              </a:rPr>
              <a:t>ampullary</a:t>
            </a:r>
            <a:r>
              <a:rPr lang="en-US" sz="3200" dirty="0">
                <a:latin typeface="New York"/>
                <a:ea typeface="PMingLiU"/>
                <a:cs typeface="New York"/>
              </a:rPr>
              <a:t> ectopic pregnancy already aborting thru fimbria</a:t>
            </a:r>
            <a:endParaRPr lang="en-US" sz="3200"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sz="3200" dirty="0">
                <a:latin typeface="New York"/>
                <a:ea typeface="PMingLiU"/>
                <a:cs typeface="New York"/>
              </a:rPr>
              <a:t>Otherwise, too traumatic with high incidence of recurrence or persistent ectopic</a:t>
            </a:r>
            <a:endParaRPr lang="en-US" sz="3200" dirty="0">
              <a:latin typeface="New York"/>
              <a:ea typeface="PMingLiU"/>
              <a:cs typeface="Symbol" panose="05050102010706020507" pitchFamily="18" charset="2"/>
            </a:endParaRPr>
          </a:p>
          <a:p>
            <a:endParaRPr lang="en-US" sz="3600" dirty="0"/>
          </a:p>
        </p:txBody>
      </p:sp>
      <p:sp>
        <p:nvSpPr>
          <p:cNvPr id="2" name="Date Placeholder 1"/>
          <p:cNvSpPr>
            <a:spLocks noGrp="1"/>
          </p:cNvSpPr>
          <p:nvPr>
            <p:ph type="dt" sz="half" idx="10"/>
          </p:nvPr>
        </p:nvSpPr>
        <p:spPr/>
        <p:txBody>
          <a:bodyPr/>
          <a:lstStyle/>
          <a:p>
            <a:fld id="{A7F41F96-4BA5-4343-A518-0A972765001A}" type="datetime1">
              <a:rPr lang="en-US" smtClean="0"/>
              <a:t>8/7/2020</a:t>
            </a:fld>
            <a:endParaRPr lang="en-GB"/>
          </a:p>
        </p:txBody>
      </p:sp>
      <p:sp>
        <p:nvSpPr>
          <p:cNvPr id="4" name="Footer Placeholder 3"/>
          <p:cNvSpPr>
            <a:spLocks noGrp="1"/>
          </p:cNvSpPr>
          <p:nvPr>
            <p:ph type="ftr" sz="quarter" idx="11"/>
          </p:nvPr>
        </p:nvSpPr>
        <p:spPr/>
        <p:txBody>
          <a:bodyPr/>
          <a:lstStyle/>
          <a:p>
            <a:r>
              <a:rPr lang="en-GB" smtClean="0"/>
              <a:t>V.N.KINYAE</a:t>
            </a:r>
            <a:endParaRPr lang="en-GB"/>
          </a:p>
        </p:txBody>
      </p:sp>
      <p:sp>
        <p:nvSpPr>
          <p:cNvPr id="5" name="Slide Number Placeholder 4"/>
          <p:cNvSpPr>
            <a:spLocks noGrp="1"/>
          </p:cNvSpPr>
          <p:nvPr>
            <p:ph type="sldNum" sz="quarter" idx="12"/>
          </p:nvPr>
        </p:nvSpPr>
        <p:spPr/>
        <p:txBody>
          <a:bodyPr/>
          <a:lstStyle/>
          <a:p>
            <a:fld id="{FEA77EF5-3700-4E47-8E72-CDD89C26ABCD}" type="slidenum">
              <a:rPr lang="en-GB" smtClean="0"/>
              <a:pPr/>
              <a:t>34</a:t>
            </a:fld>
            <a:endParaRPr lang="en-GB"/>
          </a:p>
        </p:txBody>
      </p:sp>
    </p:spTree>
    <p:extLst>
      <p:ext uri="{BB962C8B-B14F-4D97-AF65-F5344CB8AC3E}">
        <p14:creationId xmlns:p14="http://schemas.microsoft.com/office/powerpoint/2010/main" val="39278739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3352" y="188640"/>
            <a:ext cx="11521280" cy="6408711"/>
          </a:xfrm>
        </p:spPr>
        <p:txBody>
          <a:bodyPr/>
          <a:lstStyle/>
          <a:p>
            <a:pPr lvl="0">
              <a:spcBef>
                <a:spcPts val="0"/>
              </a:spcBef>
              <a:buFont typeface="Symbol" panose="05050102010706020507" pitchFamily="18" charset="2"/>
              <a:buChar char=""/>
              <a:tabLst>
                <a:tab pos="685800" algn="l"/>
              </a:tabLst>
            </a:pPr>
            <a:r>
              <a:rPr lang="en-US" dirty="0">
                <a:latin typeface="New York"/>
                <a:ea typeface="PMingLiU"/>
                <a:cs typeface="New York"/>
              </a:rPr>
              <a:t>Segmental resection</a:t>
            </a:r>
            <a:endParaRPr lang="en-US"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dirty="0">
                <a:latin typeface="New York"/>
                <a:ea typeface="PMingLiU"/>
                <a:cs typeface="New York"/>
              </a:rPr>
              <a:t>Best suited to isthmic ectopic pregnancy</a:t>
            </a:r>
            <a:endParaRPr lang="en-US" dirty="0">
              <a:latin typeface="New York"/>
              <a:ea typeface="PMingLiU"/>
              <a:cs typeface="Symbol" panose="05050102010706020507" pitchFamily="18" charset="2"/>
            </a:endParaRPr>
          </a:p>
          <a:p>
            <a:pPr lvl="1">
              <a:spcBef>
                <a:spcPts val="0"/>
              </a:spcBef>
              <a:buFont typeface="Symbol" panose="05050102010706020507" pitchFamily="18" charset="2"/>
              <a:buChar char=""/>
              <a:tabLst>
                <a:tab pos="914400" algn="l"/>
              </a:tabLst>
            </a:pPr>
            <a:r>
              <a:rPr lang="en-US" dirty="0" err="1">
                <a:latin typeface="New York"/>
                <a:ea typeface="PMingLiU"/>
                <a:cs typeface="New York"/>
              </a:rPr>
              <a:t>Anastamosis</a:t>
            </a:r>
            <a:r>
              <a:rPr lang="en-US" dirty="0">
                <a:latin typeface="New York"/>
                <a:ea typeface="PMingLiU"/>
                <a:cs typeface="New York"/>
              </a:rPr>
              <a:t> may be delayed</a:t>
            </a:r>
            <a:endParaRPr lang="en-US" dirty="0">
              <a:latin typeface="New York"/>
              <a:ea typeface="PMingLiU"/>
              <a:cs typeface="Symbol" panose="05050102010706020507" pitchFamily="18" charset="2"/>
            </a:endParaRPr>
          </a:p>
          <a:p>
            <a:endParaRPr lang="en-US" dirty="0"/>
          </a:p>
        </p:txBody>
      </p:sp>
      <p:sp>
        <p:nvSpPr>
          <p:cNvPr id="2" name="Date Placeholder 1"/>
          <p:cNvSpPr>
            <a:spLocks noGrp="1"/>
          </p:cNvSpPr>
          <p:nvPr>
            <p:ph type="dt" sz="half" idx="10"/>
          </p:nvPr>
        </p:nvSpPr>
        <p:spPr/>
        <p:txBody>
          <a:bodyPr/>
          <a:lstStyle/>
          <a:p>
            <a:fld id="{E642D3A4-80AB-4FA1-BB24-D3E86CA864DE}" type="datetime1">
              <a:rPr lang="en-US" smtClean="0"/>
              <a:t>8/7/2020</a:t>
            </a:fld>
            <a:endParaRPr lang="en-GB"/>
          </a:p>
        </p:txBody>
      </p:sp>
      <p:sp>
        <p:nvSpPr>
          <p:cNvPr id="4" name="Footer Placeholder 3"/>
          <p:cNvSpPr>
            <a:spLocks noGrp="1"/>
          </p:cNvSpPr>
          <p:nvPr>
            <p:ph type="ftr" sz="quarter" idx="11"/>
          </p:nvPr>
        </p:nvSpPr>
        <p:spPr/>
        <p:txBody>
          <a:bodyPr/>
          <a:lstStyle/>
          <a:p>
            <a:r>
              <a:rPr lang="en-GB" smtClean="0"/>
              <a:t>V.N.KINYAE</a:t>
            </a:r>
            <a:endParaRPr lang="en-GB"/>
          </a:p>
        </p:txBody>
      </p:sp>
      <p:sp>
        <p:nvSpPr>
          <p:cNvPr id="5" name="Slide Number Placeholder 4"/>
          <p:cNvSpPr>
            <a:spLocks noGrp="1"/>
          </p:cNvSpPr>
          <p:nvPr>
            <p:ph type="sldNum" sz="quarter" idx="12"/>
          </p:nvPr>
        </p:nvSpPr>
        <p:spPr/>
        <p:txBody>
          <a:bodyPr/>
          <a:lstStyle/>
          <a:p>
            <a:fld id="{FEA77EF5-3700-4E47-8E72-CDD89C26ABCD}" type="slidenum">
              <a:rPr lang="en-GB" smtClean="0"/>
              <a:pPr/>
              <a:t>35</a:t>
            </a:fld>
            <a:endParaRPr lang="en-GB"/>
          </a:p>
        </p:txBody>
      </p:sp>
    </p:spTree>
    <p:extLst>
      <p:ext uri="{BB962C8B-B14F-4D97-AF65-F5344CB8AC3E}">
        <p14:creationId xmlns:p14="http://schemas.microsoft.com/office/powerpoint/2010/main" val="3876795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a:latin typeface="New York"/>
                <a:ea typeface="PMingLiU"/>
                <a:cs typeface="New York"/>
              </a:rPr>
              <a:t>Non-surgical management (Methotrexate) </a:t>
            </a:r>
            <a:r>
              <a:rPr lang="en-US" dirty="0">
                <a:latin typeface="New York"/>
                <a:ea typeface="PMingLiU"/>
                <a:cs typeface="Symbol" panose="05050102010706020507" pitchFamily="18" charset="2"/>
              </a:rPr>
              <a:t/>
            </a:r>
            <a:br>
              <a:rPr lang="en-US" dirty="0">
                <a:latin typeface="New York"/>
                <a:ea typeface="PMingLiU"/>
                <a:cs typeface="Symbol" panose="05050102010706020507" pitchFamily="18" charset="2"/>
              </a:rPr>
            </a:br>
            <a:endParaRPr lang="en-US" dirty="0"/>
          </a:p>
        </p:txBody>
      </p:sp>
      <p:sp>
        <p:nvSpPr>
          <p:cNvPr id="3" name="Content Placeholder 2"/>
          <p:cNvSpPr>
            <a:spLocks noGrp="1"/>
          </p:cNvSpPr>
          <p:nvPr>
            <p:ph idx="1"/>
          </p:nvPr>
        </p:nvSpPr>
        <p:spPr>
          <a:xfrm>
            <a:off x="609600" y="1268761"/>
            <a:ext cx="10972800" cy="4857404"/>
          </a:xfrm>
        </p:spPr>
        <p:txBody>
          <a:bodyPr/>
          <a:lstStyle/>
          <a:p>
            <a:pPr lvl="0">
              <a:spcBef>
                <a:spcPts val="0"/>
              </a:spcBef>
              <a:buFont typeface="Symbol" panose="05050102010706020507" pitchFamily="18" charset="2"/>
              <a:buChar char=""/>
              <a:tabLst>
                <a:tab pos="914400" algn="l"/>
              </a:tabLst>
            </a:pPr>
            <a:r>
              <a:rPr lang="en-US" dirty="0" smtClean="0">
                <a:latin typeface="New York"/>
                <a:ea typeface="PMingLiU"/>
                <a:cs typeface="New York"/>
              </a:rPr>
              <a:t>Induces </a:t>
            </a:r>
            <a:r>
              <a:rPr lang="en-US" dirty="0">
                <a:latin typeface="New York"/>
                <a:ea typeface="PMingLiU"/>
                <a:cs typeface="New York"/>
              </a:rPr>
              <a:t>tubal abortion avoiding tubal surgery</a:t>
            </a:r>
            <a:endParaRPr lang="en-US" dirty="0">
              <a:latin typeface="New York"/>
              <a:ea typeface="PMingLiU"/>
              <a:cs typeface="Symbol" panose="05050102010706020507" pitchFamily="18" charset="2"/>
            </a:endParaRPr>
          </a:p>
          <a:p>
            <a:pPr lvl="0">
              <a:spcBef>
                <a:spcPts val="0"/>
              </a:spcBef>
              <a:buFont typeface="Symbol" panose="05050102010706020507" pitchFamily="18" charset="2"/>
              <a:buChar char=""/>
              <a:tabLst>
                <a:tab pos="914400" algn="l"/>
              </a:tabLst>
            </a:pPr>
            <a:r>
              <a:rPr lang="en-US" dirty="0">
                <a:latin typeface="New York"/>
                <a:ea typeface="PMingLiU"/>
                <a:cs typeface="New York"/>
              </a:rPr>
              <a:t>Advocates feel that future fertility is enhanced as compared to </a:t>
            </a:r>
            <a:r>
              <a:rPr lang="en-US" dirty="0" err="1">
                <a:latin typeface="New York"/>
                <a:ea typeface="PMingLiU"/>
                <a:cs typeface="New York"/>
              </a:rPr>
              <a:t>salpingostomy</a:t>
            </a:r>
            <a:r>
              <a:rPr lang="en-US" dirty="0">
                <a:latin typeface="New York"/>
                <a:ea typeface="PMingLiU"/>
                <a:cs typeface="New York"/>
              </a:rPr>
              <a:t>.</a:t>
            </a:r>
            <a:endParaRPr lang="en-US" dirty="0">
              <a:latin typeface="New York"/>
              <a:ea typeface="PMingLiU"/>
              <a:cs typeface="Symbol" panose="05050102010706020507" pitchFamily="18" charset="2"/>
            </a:endParaRPr>
          </a:p>
          <a:p>
            <a:endParaRPr lang="en-US" dirty="0"/>
          </a:p>
        </p:txBody>
      </p:sp>
      <p:sp>
        <p:nvSpPr>
          <p:cNvPr id="4" name="Date Placeholder 3"/>
          <p:cNvSpPr>
            <a:spLocks noGrp="1"/>
          </p:cNvSpPr>
          <p:nvPr>
            <p:ph type="dt" sz="half" idx="10"/>
          </p:nvPr>
        </p:nvSpPr>
        <p:spPr/>
        <p:txBody>
          <a:bodyPr/>
          <a:lstStyle/>
          <a:p>
            <a:fld id="{17C80670-E2E8-46E4-88E8-729D9EDB1330}" type="datetime1">
              <a:rPr lang="en-US" smtClean="0"/>
              <a:t>8/7/2020</a:t>
            </a:fld>
            <a:endParaRPr lang="en-GB"/>
          </a:p>
        </p:txBody>
      </p:sp>
      <p:sp>
        <p:nvSpPr>
          <p:cNvPr id="5" name="Footer Placeholder 4"/>
          <p:cNvSpPr>
            <a:spLocks noGrp="1"/>
          </p:cNvSpPr>
          <p:nvPr>
            <p:ph type="ftr" sz="quarter" idx="11"/>
          </p:nvPr>
        </p:nvSpPr>
        <p:spPr/>
        <p:txBody>
          <a:bodyPr/>
          <a:lstStyle/>
          <a:p>
            <a:r>
              <a:rPr lang="en-GB" smtClean="0"/>
              <a:t>V.N.KINYAE</a:t>
            </a:r>
            <a:endParaRPr lang="en-GB"/>
          </a:p>
        </p:txBody>
      </p:sp>
      <p:sp>
        <p:nvSpPr>
          <p:cNvPr id="6" name="Slide Number Placeholder 5"/>
          <p:cNvSpPr>
            <a:spLocks noGrp="1"/>
          </p:cNvSpPr>
          <p:nvPr>
            <p:ph type="sldNum" sz="quarter" idx="12"/>
          </p:nvPr>
        </p:nvSpPr>
        <p:spPr/>
        <p:txBody>
          <a:bodyPr/>
          <a:lstStyle/>
          <a:p>
            <a:fld id="{FEA77EF5-3700-4E47-8E72-CDD89C26ABCD}" type="slidenum">
              <a:rPr lang="en-GB" smtClean="0"/>
              <a:pPr/>
              <a:t>36</a:t>
            </a:fld>
            <a:endParaRPr lang="en-GB"/>
          </a:p>
        </p:txBody>
      </p:sp>
    </p:spTree>
    <p:extLst>
      <p:ext uri="{BB962C8B-B14F-4D97-AF65-F5344CB8AC3E}">
        <p14:creationId xmlns:p14="http://schemas.microsoft.com/office/powerpoint/2010/main" val="16150119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609600" y="274638"/>
            <a:ext cx="10972800" cy="634082"/>
          </a:xfrm>
        </p:spPr>
        <p:txBody>
          <a:bodyPr rtlCol="0">
            <a:normAutofit/>
          </a:bodyPr>
          <a:lstStyle/>
          <a:p>
            <a:pPr algn="l">
              <a:defRPr/>
            </a:pPr>
            <a:r>
              <a:rPr lang="en-US" sz="3200" b="1" dirty="0">
                <a:latin typeface="Verdana" panose="020B0604030504040204" pitchFamily="34" charset="0"/>
                <a:ea typeface="Verdana" panose="020B0604030504040204" pitchFamily="34" charset="0"/>
                <a:cs typeface="Verdana" panose="020B0604030504040204" pitchFamily="34" charset="0"/>
              </a:rPr>
              <a:t>Complications of ectopic pregnancy </a:t>
            </a: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
        <p:nvSpPr>
          <p:cNvPr id="69635" name="Content Placeholder 2"/>
          <p:cNvSpPr>
            <a:spLocks noGrp="1"/>
          </p:cNvSpPr>
          <p:nvPr>
            <p:ph idx="1"/>
          </p:nvPr>
        </p:nvSpPr>
        <p:spPr>
          <a:xfrm>
            <a:off x="479376" y="1052736"/>
            <a:ext cx="11377264" cy="5544615"/>
          </a:xfrm>
        </p:spPr>
        <p:txBody>
          <a:bodyPr rtlCol="0">
            <a:normAutofit/>
          </a:bodyPr>
          <a:lstStyle/>
          <a:p>
            <a:pPr>
              <a:defRPr/>
            </a:pPr>
            <a:r>
              <a:rPr lang="en-US" sz="4000" dirty="0" err="1" smtClean="0"/>
              <a:t>Haemorrhagic</a:t>
            </a:r>
            <a:r>
              <a:rPr lang="en-US" sz="4000" dirty="0" smtClean="0"/>
              <a:t> </a:t>
            </a:r>
            <a:r>
              <a:rPr lang="en-US" sz="4000" dirty="0"/>
              <a:t>shock </a:t>
            </a:r>
          </a:p>
          <a:p>
            <a:pPr>
              <a:defRPr/>
            </a:pPr>
            <a:r>
              <a:rPr lang="en-US" sz="4000" dirty="0" err="1"/>
              <a:t>Anaemia</a:t>
            </a:r>
            <a:r>
              <a:rPr lang="en-US" sz="4000" dirty="0"/>
              <a:t> </a:t>
            </a:r>
          </a:p>
          <a:p>
            <a:pPr>
              <a:defRPr/>
            </a:pPr>
            <a:r>
              <a:rPr lang="en-US" sz="4000" dirty="0"/>
              <a:t>Pelvic </a:t>
            </a:r>
            <a:r>
              <a:rPr lang="en-US" sz="4000" dirty="0" smtClean="0"/>
              <a:t>adhesions</a:t>
            </a:r>
          </a:p>
          <a:p>
            <a:pPr>
              <a:defRPr/>
            </a:pPr>
            <a:r>
              <a:rPr lang="en-US" sz="4000" dirty="0" smtClean="0"/>
              <a:t>Chronic </a:t>
            </a:r>
            <a:r>
              <a:rPr lang="en-US" sz="4000" dirty="0"/>
              <a:t>pelvic pain </a:t>
            </a:r>
          </a:p>
          <a:p>
            <a:pPr>
              <a:defRPr/>
            </a:pPr>
            <a:r>
              <a:rPr lang="en-US" sz="4000" dirty="0"/>
              <a:t>Secondary infertility </a:t>
            </a:r>
          </a:p>
          <a:p>
            <a:pPr>
              <a:defRPr/>
            </a:pPr>
            <a:r>
              <a:rPr lang="en-US" sz="4000" dirty="0"/>
              <a:t>Increased risk of repeat ectopic pregnancy </a:t>
            </a:r>
          </a:p>
          <a:p>
            <a:pPr marL="0" indent="0">
              <a:buNone/>
              <a:defRPr/>
            </a:pPr>
            <a:endParaRPr lang="en-US" sz="4000" dirty="0" smtClean="0"/>
          </a:p>
        </p:txBody>
      </p:sp>
      <p:sp>
        <p:nvSpPr>
          <p:cNvPr id="2" name="Date Placeholder 1"/>
          <p:cNvSpPr>
            <a:spLocks noGrp="1"/>
          </p:cNvSpPr>
          <p:nvPr>
            <p:ph type="dt" sz="half" idx="10"/>
          </p:nvPr>
        </p:nvSpPr>
        <p:spPr/>
        <p:txBody>
          <a:bodyPr/>
          <a:lstStyle/>
          <a:p>
            <a:fld id="{F3DDE173-050B-404A-9E2E-1DDCB3E19C8D}" type="datetime1">
              <a:rPr lang="en-US" smtClean="0"/>
              <a:t>8/7/2020</a:t>
            </a:fld>
            <a:endParaRPr lang="en-GB"/>
          </a:p>
        </p:txBody>
      </p:sp>
      <p:sp>
        <p:nvSpPr>
          <p:cNvPr id="3" name="Footer Placeholder 2"/>
          <p:cNvSpPr>
            <a:spLocks noGrp="1"/>
          </p:cNvSpPr>
          <p:nvPr>
            <p:ph type="ftr" sz="quarter" idx="11"/>
          </p:nvPr>
        </p:nvSpPr>
        <p:spPr/>
        <p:txBody>
          <a:bodyPr/>
          <a:lstStyle/>
          <a:p>
            <a:r>
              <a:rPr lang="en-GB" smtClean="0"/>
              <a:t>V.N.KINYAE</a:t>
            </a:r>
            <a:endParaRPr lang="en-GB"/>
          </a:p>
        </p:txBody>
      </p:sp>
      <p:sp>
        <p:nvSpPr>
          <p:cNvPr id="4" name="Slide Number Placeholder 3"/>
          <p:cNvSpPr>
            <a:spLocks noGrp="1"/>
          </p:cNvSpPr>
          <p:nvPr>
            <p:ph type="sldNum" sz="quarter" idx="12"/>
          </p:nvPr>
        </p:nvSpPr>
        <p:spPr/>
        <p:txBody>
          <a:bodyPr/>
          <a:lstStyle/>
          <a:p>
            <a:fld id="{FEA77EF5-3700-4E47-8E72-CDD89C26ABCD}" type="slidenum">
              <a:rPr lang="en-GB" smtClean="0"/>
              <a:pPr/>
              <a:t>37</a:t>
            </a:fld>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pic>
        <p:nvPicPr>
          <p:cNvPr id="4" name="ia_el_25_innerEl" descr="Different possible locations of an ectopic pregnancy with relative frequency and occurrence"/>
          <p:cNvPicPr>
            <a:picLocks noGrp="1"/>
          </p:cNvPicPr>
          <p:nvPr>
            <p:ph idx="1"/>
          </p:nvPr>
        </p:nvPicPr>
        <p:blipFill>
          <a:blip r:embed="rId2"/>
          <a:stretch>
            <a:fillRect/>
          </a:stretch>
        </p:blipFill>
        <p:spPr bwMode="auto">
          <a:xfrm>
            <a:off x="695400" y="-459432"/>
            <a:ext cx="10887000" cy="8424936"/>
          </a:xfrm>
          <a:prstGeom prst="rect">
            <a:avLst/>
          </a:prstGeom>
          <a:noFill/>
          <a:ln w="9525">
            <a:noFill/>
            <a:miter lim="800000"/>
            <a:headEnd/>
            <a:tailEnd/>
          </a:ln>
        </p:spPr>
      </p:pic>
      <p:sp>
        <p:nvSpPr>
          <p:cNvPr id="2" name="Date Placeholder 1"/>
          <p:cNvSpPr>
            <a:spLocks noGrp="1"/>
          </p:cNvSpPr>
          <p:nvPr>
            <p:ph type="dt" sz="half" idx="10"/>
          </p:nvPr>
        </p:nvSpPr>
        <p:spPr/>
        <p:txBody>
          <a:bodyPr/>
          <a:lstStyle/>
          <a:p>
            <a:fld id="{08900A44-17A9-4023-9B61-147A4C9451E0}" type="datetime1">
              <a:rPr lang="en-US" smtClean="0"/>
              <a:t>8/7/2020</a:t>
            </a:fld>
            <a:endParaRPr lang="en-GB"/>
          </a:p>
        </p:txBody>
      </p:sp>
      <p:sp>
        <p:nvSpPr>
          <p:cNvPr id="3" name="Footer Placeholder 2"/>
          <p:cNvSpPr>
            <a:spLocks noGrp="1"/>
          </p:cNvSpPr>
          <p:nvPr>
            <p:ph type="ftr" sz="quarter" idx="11"/>
          </p:nvPr>
        </p:nvSpPr>
        <p:spPr/>
        <p:txBody>
          <a:bodyPr/>
          <a:lstStyle/>
          <a:p>
            <a:r>
              <a:rPr lang="en-GB" smtClean="0"/>
              <a:t>V.N.KINYAE</a:t>
            </a:r>
            <a:endParaRPr lang="en-GB"/>
          </a:p>
        </p:txBody>
      </p:sp>
      <p:sp>
        <p:nvSpPr>
          <p:cNvPr id="6" name="Slide Number Placeholder 5"/>
          <p:cNvSpPr>
            <a:spLocks noGrp="1"/>
          </p:cNvSpPr>
          <p:nvPr>
            <p:ph type="sldNum" sz="quarter" idx="12"/>
          </p:nvPr>
        </p:nvSpPr>
        <p:spPr/>
        <p:txBody>
          <a:bodyPr/>
          <a:lstStyle/>
          <a:p>
            <a:fld id="{FEA77EF5-3700-4E47-8E72-CDD89C26ABCD}" type="slidenum">
              <a:rPr lang="en-GB" smtClean="0"/>
              <a:pPr/>
              <a:t>4</a:t>
            </a:fld>
            <a:endParaRPr lang="en-GB"/>
          </a:p>
        </p:txBody>
      </p:sp>
    </p:spTree>
    <p:extLst>
      <p:ext uri="{BB962C8B-B14F-4D97-AF65-F5344CB8AC3E}">
        <p14:creationId xmlns:p14="http://schemas.microsoft.com/office/powerpoint/2010/main" val="3614065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36" y="274638"/>
            <a:ext cx="11809312" cy="994122"/>
          </a:xfrm>
        </p:spPr>
        <p:txBody>
          <a:bodyPr>
            <a:normAutofit fontScale="90000"/>
          </a:bodyPr>
          <a:lstStyle/>
          <a:p>
            <a:pPr lvl="0" algn="l"/>
            <a:r>
              <a:rPr lang="en-US" b="1" dirty="0">
                <a:latin typeface="Verdana" panose="020B0604030504040204" pitchFamily="34" charset="0"/>
                <a:ea typeface="Verdana" panose="020B0604030504040204" pitchFamily="34" charset="0"/>
                <a:cs typeface="Verdana" panose="020B0604030504040204" pitchFamily="34" charset="0"/>
              </a:rPr>
              <a:t>The "risk factors" for ectopic </a:t>
            </a:r>
            <a:r>
              <a:rPr lang="en-US" b="1" dirty="0" smtClean="0">
                <a:latin typeface="Verdana" panose="020B0604030504040204" pitchFamily="34" charset="0"/>
                <a:ea typeface="Verdana" panose="020B0604030504040204" pitchFamily="34" charset="0"/>
                <a:cs typeface="Verdana" panose="020B0604030504040204" pitchFamily="34" charset="0"/>
              </a:rPr>
              <a:t>pregnancy</a:t>
            </a:r>
            <a:endParaRPr lang="en-US" b="1"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119336" y="1268760"/>
            <a:ext cx="11593288" cy="5256583"/>
          </a:xfrm>
        </p:spPr>
        <p:txBody>
          <a:bodyPr>
            <a:normAutofit/>
          </a:bodyPr>
          <a:lstStyle/>
          <a:p>
            <a:pPr lvl="0">
              <a:spcBef>
                <a:spcPts val="0"/>
              </a:spcBef>
              <a:buFont typeface="Symbol" panose="05050102010706020507" pitchFamily="18" charset="2"/>
              <a:buChar char=""/>
              <a:tabLst>
                <a:tab pos="685800" algn="l"/>
              </a:tabLst>
            </a:pPr>
            <a:r>
              <a:rPr lang="en-US" sz="3600" dirty="0">
                <a:latin typeface="New York"/>
                <a:ea typeface="PMingLiU"/>
                <a:cs typeface="New York"/>
              </a:rPr>
              <a:t>History of </a:t>
            </a:r>
            <a:r>
              <a:rPr lang="en-US" sz="3600" dirty="0" err="1">
                <a:latin typeface="New York"/>
                <a:ea typeface="PMingLiU"/>
                <a:cs typeface="New York"/>
              </a:rPr>
              <a:t>salpingitis</a:t>
            </a:r>
            <a:endParaRPr lang="en-US" sz="3600" dirty="0">
              <a:latin typeface="New York"/>
              <a:ea typeface="PMingLiU"/>
              <a:cs typeface="Symbol" panose="05050102010706020507" pitchFamily="18" charset="2"/>
            </a:endParaRPr>
          </a:p>
          <a:p>
            <a:pPr lvl="0">
              <a:spcBef>
                <a:spcPts val="0"/>
              </a:spcBef>
              <a:buFont typeface="Symbol" panose="05050102010706020507" pitchFamily="18" charset="2"/>
              <a:buChar char=""/>
              <a:tabLst>
                <a:tab pos="685800" algn="l"/>
              </a:tabLst>
            </a:pPr>
            <a:r>
              <a:rPr lang="en-US" sz="3600" dirty="0">
                <a:latin typeface="New York"/>
                <a:ea typeface="PMingLiU"/>
                <a:cs typeface="New York"/>
              </a:rPr>
              <a:t>History of prior ectopic</a:t>
            </a:r>
            <a:endParaRPr lang="en-US" sz="3600" dirty="0">
              <a:latin typeface="New York"/>
              <a:ea typeface="PMingLiU"/>
              <a:cs typeface="Symbol" panose="05050102010706020507" pitchFamily="18" charset="2"/>
            </a:endParaRPr>
          </a:p>
          <a:p>
            <a:pPr lvl="0">
              <a:spcBef>
                <a:spcPts val="0"/>
              </a:spcBef>
              <a:buFont typeface="Symbol" panose="05050102010706020507" pitchFamily="18" charset="2"/>
              <a:buChar char=""/>
              <a:tabLst>
                <a:tab pos="685800" algn="l"/>
              </a:tabLst>
            </a:pPr>
            <a:r>
              <a:rPr lang="en-US" sz="3600" dirty="0">
                <a:latin typeface="New York"/>
                <a:ea typeface="PMingLiU"/>
                <a:cs typeface="New York"/>
              </a:rPr>
              <a:t>Age</a:t>
            </a:r>
            <a:endParaRPr lang="en-US" sz="3600" dirty="0">
              <a:latin typeface="New York"/>
              <a:ea typeface="PMingLiU"/>
              <a:cs typeface="Symbol" panose="05050102010706020507" pitchFamily="18" charset="2"/>
            </a:endParaRPr>
          </a:p>
          <a:p>
            <a:pPr lvl="0">
              <a:spcBef>
                <a:spcPts val="0"/>
              </a:spcBef>
              <a:buFont typeface="Symbol" panose="05050102010706020507" pitchFamily="18" charset="2"/>
              <a:buChar char=""/>
              <a:tabLst>
                <a:tab pos="685800" algn="l"/>
              </a:tabLst>
            </a:pPr>
            <a:r>
              <a:rPr lang="en-US" sz="3600" dirty="0">
                <a:latin typeface="New York"/>
                <a:ea typeface="PMingLiU"/>
                <a:cs typeface="New York"/>
              </a:rPr>
              <a:t>Black /Hispanic</a:t>
            </a:r>
            <a:endParaRPr lang="en-US" sz="3600" dirty="0">
              <a:latin typeface="New York"/>
              <a:ea typeface="PMingLiU"/>
              <a:cs typeface="Symbol" panose="05050102010706020507" pitchFamily="18" charset="2"/>
            </a:endParaRPr>
          </a:p>
          <a:p>
            <a:pPr lvl="0">
              <a:spcBef>
                <a:spcPts val="0"/>
              </a:spcBef>
              <a:buFont typeface="Symbol" panose="05050102010706020507" pitchFamily="18" charset="2"/>
              <a:buChar char=""/>
              <a:tabLst>
                <a:tab pos="685800" algn="l"/>
              </a:tabLst>
            </a:pPr>
            <a:r>
              <a:rPr lang="en-US" sz="3600" dirty="0">
                <a:latin typeface="New York"/>
                <a:ea typeface="PMingLiU"/>
                <a:cs typeface="New York"/>
              </a:rPr>
              <a:t>IUCD</a:t>
            </a:r>
            <a:endParaRPr lang="en-US" sz="3600" dirty="0">
              <a:latin typeface="New York"/>
              <a:ea typeface="PMingLiU"/>
              <a:cs typeface="Symbol" panose="05050102010706020507" pitchFamily="18" charset="2"/>
            </a:endParaRPr>
          </a:p>
          <a:p>
            <a:pPr lvl="0">
              <a:spcBef>
                <a:spcPts val="0"/>
              </a:spcBef>
              <a:buFont typeface="Symbol" panose="05050102010706020507" pitchFamily="18" charset="2"/>
              <a:buChar char=""/>
              <a:tabLst>
                <a:tab pos="685800" algn="l"/>
              </a:tabLst>
            </a:pPr>
            <a:r>
              <a:rPr lang="en-US" sz="3600" dirty="0">
                <a:latin typeface="New York"/>
                <a:ea typeface="PMingLiU"/>
                <a:cs typeface="New York"/>
              </a:rPr>
              <a:t>Tubal surgery</a:t>
            </a:r>
            <a:endParaRPr lang="en-US" sz="3600" dirty="0">
              <a:latin typeface="New York"/>
              <a:ea typeface="PMingLiU"/>
              <a:cs typeface="Symbol" panose="05050102010706020507" pitchFamily="18" charset="2"/>
            </a:endParaRPr>
          </a:p>
          <a:p>
            <a:pPr lvl="0">
              <a:spcBef>
                <a:spcPts val="0"/>
              </a:spcBef>
              <a:buFont typeface="Symbol" panose="05050102010706020507" pitchFamily="18" charset="2"/>
              <a:buChar char=""/>
              <a:tabLst>
                <a:tab pos="685800" algn="l"/>
              </a:tabLst>
            </a:pPr>
            <a:r>
              <a:rPr lang="en-US" sz="3600" dirty="0" err="1" smtClean="0">
                <a:latin typeface="New York"/>
                <a:ea typeface="PMingLiU"/>
                <a:cs typeface="New York"/>
              </a:rPr>
              <a:t>Diethylstilbesterol</a:t>
            </a:r>
            <a:r>
              <a:rPr lang="en-US" sz="3600" dirty="0" smtClean="0">
                <a:latin typeface="New York"/>
                <a:ea typeface="PMingLiU"/>
                <a:cs typeface="New York"/>
              </a:rPr>
              <a:t> </a:t>
            </a:r>
            <a:r>
              <a:rPr lang="en-US" sz="3600" dirty="0">
                <a:latin typeface="New York"/>
                <a:ea typeface="PMingLiU"/>
                <a:cs typeface="New York"/>
              </a:rPr>
              <a:t>(DES) exposure</a:t>
            </a:r>
            <a:endParaRPr lang="en-US" sz="3600" dirty="0">
              <a:latin typeface="New York"/>
              <a:ea typeface="PMingLiU"/>
              <a:cs typeface="Symbol" panose="05050102010706020507" pitchFamily="18" charset="2"/>
            </a:endParaRPr>
          </a:p>
          <a:p>
            <a:pPr lvl="0">
              <a:spcBef>
                <a:spcPts val="0"/>
              </a:spcBef>
              <a:buFont typeface="Symbol" panose="05050102010706020507" pitchFamily="18" charset="2"/>
              <a:buChar char=""/>
              <a:tabLst>
                <a:tab pos="685800" algn="l"/>
              </a:tabLst>
            </a:pPr>
            <a:r>
              <a:rPr lang="en-US" sz="3600" dirty="0">
                <a:latin typeface="New York"/>
                <a:ea typeface="PMingLiU"/>
                <a:cs typeface="New York"/>
              </a:rPr>
              <a:t>Infertility</a:t>
            </a:r>
            <a:endParaRPr lang="en-US" sz="3600" dirty="0">
              <a:latin typeface="New York"/>
              <a:ea typeface="PMingLiU"/>
              <a:cs typeface="Symbol" panose="05050102010706020507" pitchFamily="18" charset="2"/>
            </a:endParaRPr>
          </a:p>
          <a:p>
            <a:endParaRPr lang="en-US" sz="3600" dirty="0"/>
          </a:p>
        </p:txBody>
      </p:sp>
      <p:sp>
        <p:nvSpPr>
          <p:cNvPr id="4" name="Date Placeholder 3"/>
          <p:cNvSpPr>
            <a:spLocks noGrp="1"/>
          </p:cNvSpPr>
          <p:nvPr>
            <p:ph type="dt" sz="half" idx="10"/>
          </p:nvPr>
        </p:nvSpPr>
        <p:spPr/>
        <p:txBody>
          <a:bodyPr/>
          <a:lstStyle/>
          <a:p>
            <a:fld id="{BD551545-119F-47C5-8118-B360464CF722}" type="datetime1">
              <a:rPr lang="en-US" smtClean="0"/>
              <a:t>8/7/2020</a:t>
            </a:fld>
            <a:endParaRPr lang="en-GB"/>
          </a:p>
        </p:txBody>
      </p:sp>
      <p:sp>
        <p:nvSpPr>
          <p:cNvPr id="5" name="Footer Placeholder 4"/>
          <p:cNvSpPr>
            <a:spLocks noGrp="1"/>
          </p:cNvSpPr>
          <p:nvPr>
            <p:ph type="ftr" sz="quarter" idx="11"/>
          </p:nvPr>
        </p:nvSpPr>
        <p:spPr/>
        <p:txBody>
          <a:bodyPr/>
          <a:lstStyle/>
          <a:p>
            <a:r>
              <a:rPr lang="en-GB" smtClean="0"/>
              <a:t>V.N.KINYAE</a:t>
            </a:r>
            <a:endParaRPr lang="en-GB"/>
          </a:p>
        </p:txBody>
      </p:sp>
      <p:sp>
        <p:nvSpPr>
          <p:cNvPr id="6" name="Slide Number Placeholder 5"/>
          <p:cNvSpPr>
            <a:spLocks noGrp="1"/>
          </p:cNvSpPr>
          <p:nvPr>
            <p:ph type="sldNum" sz="quarter" idx="12"/>
          </p:nvPr>
        </p:nvSpPr>
        <p:spPr/>
        <p:txBody>
          <a:bodyPr/>
          <a:lstStyle/>
          <a:p>
            <a:fld id="{FEA77EF5-3700-4E47-8E72-CDD89C26ABCD}" type="slidenum">
              <a:rPr lang="en-GB" smtClean="0"/>
              <a:pPr/>
              <a:t>5</a:t>
            </a:fld>
            <a:endParaRPr lang="en-GB"/>
          </a:p>
        </p:txBody>
      </p:sp>
    </p:spTree>
    <p:extLst>
      <p:ext uri="{BB962C8B-B14F-4D97-AF65-F5344CB8AC3E}">
        <p14:creationId xmlns:p14="http://schemas.microsoft.com/office/powerpoint/2010/main" val="2948632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pic>
        <p:nvPicPr>
          <p:cNvPr id="4" name="ia_el_25_innerEl" descr="Sites of ectopic pregnancy"/>
          <p:cNvPicPr>
            <a:picLocks noGrp="1"/>
          </p:cNvPicPr>
          <p:nvPr>
            <p:ph idx="1"/>
          </p:nvPr>
        </p:nvPicPr>
        <p:blipFill>
          <a:blip r:embed="rId2"/>
          <a:stretch>
            <a:fillRect/>
          </a:stretch>
        </p:blipFill>
        <p:spPr bwMode="auto">
          <a:xfrm>
            <a:off x="479376" y="279956"/>
            <a:ext cx="9361040" cy="6317395"/>
          </a:xfrm>
          <a:prstGeom prst="rect">
            <a:avLst/>
          </a:prstGeom>
          <a:noFill/>
          <a:ln w="9525">
            <a:noFill/>
            <a:miter lim="800000"/>
            <a:headEnd/>
            <a:tailEnd/>
          </a:ln>
        </p:spPr>
      </p:pic>
      <p:sp>
        <p:nvSpPr>
          <p:cNvPr id="2" name="Date Placeholder 1"/>
          <p:cNvSpPr>
            <a:spLocks noGrp="1"/>
          </p:cNvSpPr>
          <p:nvPr>
            <p:ph type="dt" sz="half" idx="10"/>
          </p:nvPr>
        </p:nvSpPr>
        <p:spPr/>
        <p:txBody>
          <a:bodyPr/>
          <a:lstStyle/>
          <a:p>
            <a:fld id="{D0EF95E2-D184-4712-ABAF-113F57F6EEC9}" type="datetime1">
              <a:rPr lang="en-US" smtClean="0"/>
              <a:t>8/7/2020</a:t>
            </a:fld>
            <a:endParaRPr lang="en-GB"/>
          </a:p>
        </p:txBody>
      </p:sp>
      <p:sp>
        <p:nvSpPr>
          <p:cNvPr id="3" name="Footer Placeholder 2"/>
          <p:cNvSpPr>
            <a:spLocks noGrp="1"/>
          </p:cNvSpPr>
          <p:nvPr>
            <p:ph type="ftr" sz="quarter" idx="11"/>
          </p:nvPr>
        </p:nvSpPr>
        <p:spPr/>
        <p:txBody>
          <a:bodyPr/>
          <a:lstStyle/>
          <a:p>
            <a:r>
              <a:rPr lang="en-GB" smtClean="0"/>
              <a:t>V.N.KINYAE</a:t>
            </a:r>
            <a:endParaRPr lang="en-GB"/>
          </a:p>
        </p:txBody>
      </p:sp>
      <p:sp>
        <p:nvSpPr>
          <p:cNvPr id="6" name="Slide Number Placeholder 5"/>
          <p:cNvSpPr>
            <a:spLocks noGrp="1"/>
          </p:cNvSpPr>
          <p:nvPr>
            <p:ph type="sldNum" sz="quarter" idx="12"/>
          </p:nvPr>
        </p:nvSpPr>
        <p:spPr/>
        <p:txBody>
          <a:bodyPr/>
          <a:lstStyle/>
          <a:p>
            <a:fld id="{FEA77EF5-3700-4E47-8E72-CDD89C26ABCD}" type="slidenum">
              <a:rPr lang="en-GB" smtClean="0"/>
              <a:pPr/>
              <a:t>6</a:t>
            </a:fld>
            <a:endParaRPr lang="en-GB"/>
          </a:p>
        </p:txBody>
      </p:sp>
    </p:spTree>
    <p:extLst>
      <p:ext uri="{BB962C8B-B14F-4D97-AF65-F5344CB8AC3E}">
        <p14:creationId xmlns:p14="http://schemas.microsoft.com/office/powerpoint/2010/main" val="1630226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a:defRPr/>
            </a:pPr>
            <a:r>
              <a:rPr lang="en-US" b="1" dirty="0" smtClean="0"/>
              <a:t/>
            </a:r>
            <a:br>
              <a:rPr lang="en-US" b="1" dirty="0" smtClean="0"/>
            </a:br>
            <a:r>
              <a:rPr lang="en-US" b="1" dirty="0" smtClean="0"/>
              <a:t>Classification: </a:t>
            </a:r>
            <a:r>
              <a:rPr lang="en-US" dirty="0" smtClean="0"/>
              <a:t/>
            </a:r>
            <a:br>
              <a:rPr lang="en-US" dirty="0" smtClean="0"/>
            </a:br>
            <a:endParaRPr lang="en-US" dirty="0" smtClean="0"/>
          </a:p>
        </p:txBody>
      </p:sp>
      <p:sp>
        <p:nvSpPr>
          <p:cNvPr id="59395" name="Content Placeholder 2"/>
          <p:cNvSpPr>
            <a:spLocks noGrp="1"/>
          </p:cNvSpPr>
          <p:nvPr>
            <p:ph idx="1"/>
          </p:nvPr>
        </p:nvSpPr>
        <p:spPr/>
        <p:txBody>
          <a:bodyPr>
            <a:normAutofit/>
          </a:bodyPr>
          <a:lstStyle/>
          <a:p>
            <a:pPr eaLnBrk="1" hangingPunct="1"/>
            <a:r>
              <a:rPr lang="en-US" b="1" i="1" dirty="0"/>
              <a:t>Tubal ectopic</a:t>
            </a:r>
            <a:r>
              <a:rPr lang="en-US" dirty="0"/>
              <a:t>: Accounts for more than 90% of ectopic pregnancies. </a:t>
            </a:r>
          </a:p>
          <a:p>
            <a:pPr eaLnBrk="1" hangingPunct="1"/>
            <a:r>
              <a:rPr lang="en-US" b="1" i="1" dirty="0"/>
              <a:t>Non Tubal ectopic pregnancy</a:t>
            </a:r>
            <a:r>
              <a:rPr lang="en-US" dirty="0"/>
              <a:t>: Accounts for 2% of ectopic pregnancies. This includes implantation in the ovary, cervix and intra-abdominal. </a:t>
            </a:r>
            <a:endParaRPr lang="en-US" sz="3600" dirty="0" smtClean="0"/>
          </a:p>
        </p:txBody>
      </p:sp>
      <p:sp>
        <p:nvSpPr>
          <p:cNvPr id="3" name="Date Placeholder 2"/>
          <p:cNvSpPr>
            <a:spLocks noGrp="1"/>
          </p:cNvSpPr>
          <p:nvPr>
            <p:ph type="dt" sz="half" idx="10"/>
          </p:nvPr>
        </p:nvSpPr>
        <p:spPr/>
        <p:txBody>
          <a:bodyPr/>
          <a:lstStyle/>
          <a:p>
            <a:fld id="{5B5BC7AF-2285-4DBD-81A5-3E58E0104002}" type="datetime1">
              <a:rPr lang="en-US" smtClean="0"/>
              <a:t>8/7/2020</a:t>
            </a:fld>
            <a:endParaRPr lang="en-GB"/>
          </a:p>
        </p:txBody>
      </p:sp>
      <p:sp>
        <p:nvSpPr>
          <p:cNvPr id="4" name="Footer Placeholder 3"/>
          <p:cNvSpPr>
            <a:spLocks noGrp="1"/>
          </p:cNvSpPr>
          <p:nvPr>
            <p:ph type="ftr" sz="quarter" idx="11"/>
          </p:nvPr>
        </p:nvSpPr>
        <p:spPr/>
        <p:txBody>
          <a:bodyPr/>
          <a:lstStyle/>
          <a:p>
            <a:r>
              <a:rPr lang="en-GB" smtClean="0"/>
              <a:t>V.N.KINYAE</a:t>
            </a:r>
            <a:endParaRPr lang="en-GB"/>
          </a:p>
        </p:txBody>
      </p:sp>
      <p:sp>
        <p:nvSpPr>
          <p:cNvPr id="5" name="Slide Number Placeholder 4"/>
          <p:cNvSpPr>
            <a:spLocks noGrp="1"/>
          </p:cNvSpPr>
          <p:nvPr>
            <p:ph type="sldNum" sz="quarter" idx="12"/>
          </p:nvPr>
        </p:nvSpPr>
        <p:spPr/>
        <p:txBody>
          <a:bodyPr/>
          <a:lstStyle/>
          <a:p>
            <a:fld id="{FEA77EF5-3700-4E47-8E72-CDD89C26ABCD}" type="slidenum">
              <a:rPr lang="en-GB" smtClean="0"/>
              <a:pPr/>
              <a:t>7</a:t>
            </a:fld>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9376" y="476673"/>
            <a:ext cx="11103024" cy="5649492"/>
          </a:xfrm>
        </p:spPr>
        <p:txBody>
          <a:bodyPr>
            <a:normAutofit/>
          </a:bodyPr>
          <a:lstStyle/>
          <a:p>
            <a:r>
              <a:rPr lang="en-US" sz="3600" b="1" i="1" dirty="0" smtClean="0"/>
              <a:t>Heterotopic pregnancy</a:t>
            </a:r>
            <a:r>
              <a:rPr lang="en-US" sz="3600" dirty="0" smtClean="0"/>
              <a:t>. This is rare. It occurs when there are two fertilized eggs, one outside the uterus and the other inside. The uterine pregnancy is usually discovered later than the ectopic. </a:t>
            </a:r>
          </a:p>
          <a:p>
            <a:endParaRPr lang="en-US" sz="3600" dirty="0" smtClean="0"/>
          </a:p>
          <a:p>
            <a:r>
              <a:rPr lang="en-US" sz="3600" b="1" i="1" dirty="0" smtClean="0"/>
              <a:t>Persistent ectopic pregnancy</a:t>
            </a:r>
            <a:r>
              <a:rPr lang="en-US" sz="3600" dirty="0" smtClean="0"/>
              <a:t>. This refers to the continuation of </a:t>
            </a:r>
            <a:r>
              <a:rPr lang="en-US" sz="3600" dirty="0" err="1" smtClean="0"/>
              <a:t>trophoplastic</a:t>
            </a:r>
            <a:r>
              <a:rPr lang="en-US" sz="3600" dirty="0" smtClean="0"/>
              <a:t> growth after a surgical removal of an ectopic pregnancy. </a:t>
            </a:r>
          </a:p>
          <a:p>
            <a:endParaRPr lang="en-GB" sz="3600" dirty="0"/>
          </a:p>
        </p:txBody>
      </p:sp>
      <p:sp>
        <p:nvSpPr>
          <p:cNvPr id="2" name="Date Placeholder 1"/>
          <p:cNvSpPr>
            <a:spLocks noGrp="1"/>
          </p:cNvSpPr>
          <p:nvPr>
            <p:ph type="dt" sz="half" idx="10"/>
          </p:nvPr>
        </p:nvSpPr>
        <p:spPr/>
        <p:txBody>
          <a:bodyPr/>
          <a:lstStyle/>
          <a:p>
            <a:fld id="{39FF025A-C40A-4334-B383-DD2587C46243}" type="datetime1">
              <a:rPr lang="en-US" smtClean="0"/>
              <a:t>8/7/2020</a:t>
            </a:fld>
            <a:endParaRPr lang="en-GB"/>
          </a:p>
        </p:txBody>
      </p:sp>
      <p:sp>
        <p:nvSpPr>
          <p:cNvPr id="4" name="Footer Placeholder 3"/>
          <p:cNvSpPr>
            <a:spLocks noGrp="1"/>
          </p:cNvSpPr>
          <p:nvPr>
            <p:ph type="ftr" sz="quarter" idx="11"/>
          </p:nvPr>
        </p:nvSpPr>
        <p:spPr/>
        <p:txBody>
          <a:bodyPr/>
          <a:lstStyle/>
          <a:p>
            <a:r>
              <a:rPr lang="en-GB" smtClean="0"/>
              <a:t>V.N.KINYAE</a:t>
            </a:r>
            <a:endParaRPr lang="en-GB"/>
          </a:p>
        </p:txBody>
      </p:sp>
      <p:sp>
        <p:nvSpPr>
          <p:cNvPr id="5" name="Slide Number Placeholder 4"/>
          <p:cNvSpPr>
            <a:spLocks noGrp="1"/>
          </p:cNvSpPr>
          <p:nvPr>
            <p:ph type="sldNum" sz="quarter" idx="12"/>
          </p:nvPr>
        </p:nvSpPr>
        <p:spPr/>
        <p:txBody>
          <a:bodyPr/>
          <a:lstStyle/>
          <a:p>
            <a:fld id="{FEA77EF5-3700-4E47-8E72-CDD89C26ABCD}" type="slidenum">
              <a:rPr lang="en-GB" smtClean="0"/>
              <a:pPr/>
              <a:t>8</a:t>
            </a:fld>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09600" y="274638"/>
            <a:ext cx="10972800" cy="706090"/>
          </a:xfrm>
        </p:spPr>
        <p:txBody>
          <a:bodyPr>
            <a:normAutofit/>
          </a:bodyPr>
          <a:lstStyle/>
          <a:p>
            <a:pPr eaLnBrk="1" hangingPunct="1"/>
            <a:r>
              <a:rPr lang="en-GB" altLang="en-US" u="sng" dirty="0" smtClean="0"/>
              <a:t>TUBAL PREGNANCY</a:t>
            </a:r>
            <a:endParaRPr lang="en-US" altLang="en-US" u="sng" dirty="0" smtClean="0"/>
          </a:p>
        </p:txBody>
      </p:sp>
      <p:sp>
        <p:nvSpPr>
          <p:cNvPr id="52227" name="Rectangle 3"/>
          <p:cNvSpPr>
            <a:spLocks noGrp="1" noChangeArrowheads="1"/>
          </p:cNvSpPr>
          <p:nvPr>
            <p:ph idx="1"/>
          </p:nvPr>
        </p:nvSpPr>
        <p:spPr>
          <a:xfrm>
            <a:off x="263352" y="836712"/>
            <a:ext cx="11809312" cy="5832647"/>
          </a:xfrm>
        </p:spPr>
        <p:txBody>
          <a:bodyPr rtlCol="0">
            <a:normAutofit/>
          </a:bodyPr>
          <a:lstStyle/>
          <a:p>
            <a:pPr marL="0" indent="0">
              <a:buNone/>
              <a:defRPr/>
            </a:pPr>
            <a:r>
              <a:rPr lang="en-GB" altLang="en-US" b="1" dirty="0"/>
              <a:t>Causes</a:t>
            </a:r>
            <a:endParaRPr lang="en-GB" altLang="en-US" dirty="0"/>
          </a:p>
          <a:p>
            <a:pPr>
              <a:defRPr/>
            </a:pPr>
            <a:r>
              <a:rPr lang="en-GB" altLang="en-US" dirty="0"/>
              <a:t>Previous inflammation in the tube e.g. acute PID which heals with scarring blocking the tube</a:t>
            </a:r>
          </a:p>
          <a:p>
            <a:pPr>
              <a:defRPr/>
            </a:pPr>
            <a:r>
              <a:rPr lang="en-GB" altLang="en-US" dirty="0"/>
              <a:t>Occlusion by peritoneal adhesions e.g. after </a:t>
            </a:r>
            <a:r>
              <a:rPr lang="en-GB" altLang="en-US" dirty="0" err="1"/>
              <a:t>appendicectomy</a:t>
            </a:r>
            <a:endParaRPr lang="en-GB" altLang="en-US" dirty="0"/>
          </a:p>
          <a:p>
            <a:pPr>
              <a:defRPr/>
            </a:pPr>
            <a:r>
              <a:rPr lang="en-GB" altLang="en-US" dirty="0"/>
              <a:t>Endometriosis in the tubes </a:t>
            </a:r>
            <a:r>
              <a:rPr lang="en-US" dirty="0"/>
              <a:t>and occludes the tubal lumen</a:t>
            </a:r>
            <a:r>
              <a:rPr lang="en-US" sz="3600" dirty="0"/>
              <a:t>.</a:t>
            </a:r>
            <a:endParaRPr lang="en-GB" altLang="en-US" dirty="0"/>
          </a:p>
          <a:p>
            <a:pPr lvl="0">
              <a:defRPr/>
            </a:pPr>
            <a:r>
              <a:rPr lang="en-GB" altLang="en-US" dirty="0"/>
              <a:t>Congenital anatomical abnormalities of the tube , </a:t>
            </a:r>
            <a:r>
              <a:rPr lang="en-US" dirty="0">
                <a:ea typeface="Times New Roman" panose="02020603050405020304" pitchFamily="18" charset="0"/>
              </a:rPr>
              <a:t>irregularity often due to presence of diverticula of the uterine tube.</a:t>
            </a:r>
          </a:p>
          <a:p>
            <a:pPr>
              <a:defRPr/>
            </a:pPr>
            <a:r>
              <a:rPr lang="en-GB" altLang="en-US" dirty="0"/>
              <a:t>Too long tubes-more than 10cm</a:t>
            </a:r>
          </a:p>
          <a:p>
            <a:pPr lvl="0">
              <a:defRPr/>
            </a:pPr>
            <a:r>
              <a:rPr lang="en-US" sz="3600" dirty="0"/>
              <a:t>Tubal surgery</a:t>
            </a:r>
            <a:r>
              <a:rPr lang="en-US" sz="3600" dirty="0" smtClean="0"/>
              <a:t>.</a:t>
            </a:r>
            <a:endParaRPr lang="en-US" sz="3600" dirty="0"/>
          </a:p>
        </p:txBody>
      </p:sp>
      <p:sp>
        <p:nvSpPr>
          <p:cNvPr id="2" name="Date Placeholder 1"/>
          <p:cNvSpPr>
            <a:spLocks noGrp="1"/>
          </p:cNvSpPr>
          <p:nvPr>
            <p:ph type="dt" sz="half" idx="10"/>
          </p:nvPr>
        </p:nvSpPr>
        <p:spPr/>
        <p:txBody>
          <a:bodyPr/>
          <a:lstStyle/>
          <a:p>
            <a:fld id="{223E4BEF-41AD-482C-BD02-FB180E37C99A}" type="datetime1">
              <a:rPr lang="en-US" smtClean="0"/>
              <a:t>8/7/2020</a:t>
            </a:fld>
            <a:endParaRPr lang="en-GB"/>
          </a:p>
        </p:txBody>
      </p:sp>
      <p:sp>
        <p:nvSpPr>
          <p:cNvPr id="3" name="Footer Placeholder 2"/>
          <p:cNvSpPr>
            <a:spLocks noGrp="1"/>
          </p:cNvSpPr>
          <p:nvPr>
            <p:ph type="ftr" sz="quarter" idx="11"/>
          </p:nvPr>
        </p:nvSpPr>
        <p:spPr/>
        <p:txBody>
          <a:bodyPr/>
          <a:lstStyle/>
          <a:p>
            <a:r>
              <a:rPr lang="en-GB" smtClean="0"/>
              <a:t>V.N.KINYAE</a:t>
            </a:r>
            <a:endParaRPr lang="en-GB"/>
          </a:p>
        </p:txBody>
      </p:sp>
      <p:sp>
        <p:nvSpPr>
          <p:cNvPr id="4" name="Slide Number Placeholder 3"/>
          <p:cNvSpPr>
            <a:spLocks noGrp="1"/>
          </p:cNvSpPr>
          <p:nvPr>
            <p:ph type="sldNum" sz="quarter" idx="12"/>
          </p:nvPr>
        </p:nvSpPr>
        <p:spPr/>
        <p:txBody>
          <a:bodyPr/>
          <a:lstStyle/>
          <a:p>
            <a:fld id="{FEA77EF5-3700-4E47-8E72-CDD89C26ABCD}" type="slidenum">
              <a:rPr lang="en-GB" smtClean="0"/>
              <a:pPr/>
              <a:t>9</a:t>
            </a:fld>
            <a:endParaRPr lang="en-GB"/>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P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CFC99C7D-FCEE-4F07-98DA-BB7979E50A37}" vid="{61811EC2-24F8-4B59-8CC3-FCA72539437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157</TotalTime>
  <Words>2014</Words>
  <Application>Microsoft Office PowerPoint</Application>
  <PresentationFormat>Widescreen</PresentationFormat>
  <Paragraphs>348</Paragraphs>
  <Slides>37</Slides>
  <Notes>1</Notes>
  <HiddenSlides>3</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37</vt:i4>
      </vt:variant>
    </vt:vector>
  </HeadingPairs>
  <TitlesOfParts>
    <vt:vector size="46" baseType="lpstr">
      <vt:lpstr>PMingLiU</vt:lpstr>
      <vt:lpstr>Arial</vt:lpstr>
      <vt:lpstr>Calibri</vt:lpstr>
      <vt:lpstr>New York</vt:lpstr>
      <vt:lpstr>Symbol</vt:lpstr>
      <vt:lpstr>Times New Roman</vt:lpstr>
      <vt:lpstr>Verdana</vt:lpstr>
      <vt:lpstr>Wingdings</vt:lpstr>
      <vt:lpstr>Theme1</vt:lpstr>
      <vt:lpstr>Ectopic pregnanCy </vt:lpstr>
      <vt:lpstr>PowerPoint Presentation</vt:lpstr>
      <vt:lpstr>PowerPoint Presentation</vt:lpstr>
      <vt:lpstr>PowerPoint Presentation</vt:lpstr>
      <vt:lpstr>The "risk factors" for ectopic pregnancy</vt:lpstr>
      <vt:lpstr>PowerPoint Presentation</vt:lpstr>
      <vt:lpstr> Classification:  </vt:lpstr>
      <vt:lpstr>PowerPoint Presentation</vt:lpstr>
      <vt:lpstr>TUBAL PREGNANCY</vt:lpstr>
      <vt:lpstr>PATHOPHYSIOLOGY</vt:lpstr>
      <vt:lpstr>PowerPoint Presentation</vt:lpstr>
      <vt:lpstr>Before Rupture</vt:lpstr>
      <vt:lpstr>Outcomes of tubal pregnancy</vt:lpstr>
      <vt:lpstr>Investigations</vt:lpstr>
      <vt:lpstr>DDX</vt:lpstr>
      <vt:lpstr>PowerPoint Presentation</vt:lpstr>
      <vt:lpstr>Remember:</vt:lpstr>
      <vt:lpstr>Acute tubal rupture/ fulminating</vt:lpstr>
      <vt:lpstr>PowerPoint Presentation</vt:lpstr>
      <vt:lpstr>Chronic tubal rupture</vt:lpstr>
      <vt:lpstr>Chronic Leaking Ectopic Pregnancy </vt:lpstr>
      <vt:lpstr>PowerPoint Presentation</vt:lpstr>
      <vt:lpstr>When you examine the patient you are likely to find the following signs:</vt:lpstr>
      <vt:lpstr>diagnostic tests</vt:lpstr>
      <vt:lpstr>PowerPoint Presentation</vt:lpstr>
      <vt:lpstr>PowerPoint Presentation</vt:lpstr>
      <vt:lpstr>Management</vt:lpstr>
      <vt:lpstr>PowerPoint Presentation</vt:lpstr>
      <vt:lpstr>Auto-transfusion is not advisable if:</vt:lpstr>
      <vt:lpstr>The advantages of auto-transfusion include:</vt:lpstr>
      <vt:lpstr>potential outcomes of surgical treatment, </vt:lpstr>
      <vt:lpstr>Management</vt:lpstr>
      <vt:lpstr>PowerPoint Presentation</vt:lpstr>
      <vt:lpstr>PowerPoint Presentation</vt:lpstr>
      <vt:lpstr>PowerPoint Presentation</vt:lpstr>
      <vt:lpstr>Non-surgical management (Methotrexate)  </vt:lpstr>
      <vt:lpstr>Complications of ectopic pregnancy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ECTOPIC PREGNANCY</dc:title>
  <dc:creator>Eliphas Gitonga</dc:creator>
  <cp:lastModifiedBy>vkinyae</cp:lastModifiedBy>
  <cp:revision>21</cp:revision>
  <dcterms:created xsi:type="dcterms:W3CDTF">2016-04-17T16:10:37Z</dcterms:created>
  <dcterms:modified xsi:type="dcterms:W3CDTF">2020-08-07T07:14:49Z</dcterms:modified>
</cp:coreProperties>
</file>