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256" r:id="rId5"/>
    <p:sldId id="288" r:id="rId6"/>
    <p:sldId id="298" r:id="rId7"/>
    <p:sldId id="299" r:id="rId8"/>
    <p:sldId id="300" r:id="rId9"/>
    <p:sldId id="301" r:id="rId10"/>
    <p:sldId id="302" r:id="rId11"/>
    <p:sldId id="303" r:id="rId12"/>
    <p:sldId id="304" r:id="rId13"/>
    <p:sldId id="305" r:id="rId14"/>
    <p:sldId id="306" r:id="rId15"/>
    <p:sldId id="307" r:id="rId16"/>
    <p:sldId id="308" r:id="rId17"/>
    <p:sldId id="3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21" autoAdjust="0"/>
    <p:restoredTop sz="95274" autoAdjust="0"/>
  </p:normalViewPr>
  <p:slideViewPr>
    <p:cSldViewPr snapToGrid="0">
      <p:cViewPr varScale="1">
        <p:scale>
          <a:sx n="74" d="100"/>
          <a:sy n="74" d="100"/>
        </p:scale>
        <p:origin x="468" y="7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1/29/2021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1/29/2021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1/29/2021</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1/29/2021</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1/29/2021</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1/29/2021</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1/29/2021</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1/29/2021</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1/29/2021</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1/29/2021</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1/29/2021</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1/29/2021</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1/29/2021</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HEALTH</a:t>
            </a:r>
            <a:endParaRPr lang="en-US" dirty="0"/>
          </a:p>
        </p:txBody>
      </p:sp>
      <p:sp>
        <p:nvSpPr>
          <p:cNvPr id="5" name="Subtitle 4"/>
          <p:cNvSpPr>
            <a:spLocks noGrp="1"/>
          </p:cNvSpPr>
          <p:nvPr>
            <p:ph type="subTitle" idx="1"/>
          </p:nvPr>
        </p:nvSpPr>
        <p:spPr/>
        <p:txBody>
          <a:bodyPr/>
          <a:lstStyle/>
          <a:p>
            <a:r>
              <a:rPr lang="en-US" dirty="0" smtClean="0"/>
              <a:t>MODELS OF HEALTH</a:t>
            </a:r>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528572" y="1485900"/>
            <a:ext cx="9134856" cy="5372100"/>
          </a:xfrm>
        </p:spPr>
        <p:txBody>
          <a:bodyPr>
            <a:normAutofit/>
          </a:bodyPr>
          <a:lstStyle/>
          <a:p>
            <a:r>
              <a:rPr lang="en-US" sz="2800" b="1" dirty="0"/>
              <a:t>Ecological concept </a:t>
            </a:r>
            <a:r>
              <a:rPr lang="en-US" sz="2800" dirty="0"/>
              <a:t>• Raised two questions – Imperfect man – Imperfect environment • History shows that improvement in human adaptation to natural environment can lead to longer and better quality of life- even with the absence of modern health delivery services.</a:t>
            </a:r>
          </a:p>
          <a:p>
            <a:r>
              <a:rPr lang="en-US" sz="2800" b="1" dirty="0" smtClean="0"/>
              <a:t>Psychosocial </a:t>
            </a:r>
            <a:r>
              <a:rPr lang="en-US" sz="2800" b="1" dirty="0"/>
              <a:t>concept </a:t>
            </a:r>
            <a:r>
              <a:rPr lang="en-US" sz="2800" dirty="0"/>
              <a:t>• Development in social science – Health is not only a biomedical phenomenon, but it is influenced by • social, • psychological, • cultural, • economic and • political factors of the people concerned, • “Health is both a biological and social phenomenon”</a:t>
            </a:r>
          </a:p>
        </p:txBody>
      </p:sp>
    </p:spTree>
    <p:extLst>
      <p:ext uri="{BB962C8B-B14F-4D97-AF65-F5344CB8AC3E}">
        <p14:creationId xmlns:p14="http://schemas.microsoft.com/office/powerpoint/2010/main" val="381599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HEALTH</a:t>
            </a:r>
            <a:endParaRPr lang="en-US" dirty="0"/>
          </a:p>
        </p:txBody>
      </p:sp>
      <p:sp>
        <p:nvSpPr>
          <p:cNvPr id="3" name="Content Placeholder 2"/>
          <p:cNvSpPr>
            <a:spLocks noGrp="1"/>
          </p:cNvSpPr>
          <p:nvPr>
            <p:ph idx="1"/>
          </p:nvPr>
        </p:nvSpPr>
        <p:spPr>
          <a:xfrm>
            <a:off x="1528572" y="1485900"/>
            <a:ext cx="9134856" cy="5172477"/>
          </a:xfrm>
        </p:spPr>
        <p:txBody>
          <a:bodyPr>
            <a:normAutofit lnSpcReduction="10000"/>
          </a:bodyPr>
          <a:lstStyle/>
          <a:p>
            <a:r>
              <a:rPr lang="en-US" b="1" dirty="0"/>
              <a:t>Emotional </a:t>
            </a:r>
            <a:r>
              <a:rPr lang="en-US" b="1" dirty="0" smtClean="0"/>
              <a:t>Wellness</a:t>
            </a:r>
            <a:r>
              <a:rPr lang="en-US" dirty="0" smtClean="0"/>
              <a:t>, Emotional </a:t>
            </a:r>
            <a:r>
              <a:rPr lang="en-US" dirty="0"/>
              <a:t>wellness involves your ability to cope with life stress, express emotions, and feel positive about your </a:t>
            </a:r>
            <a:r>
              <a:rPr lang="en-US" dirty="0" smtClean="0"/>
              <a:t>life</a:t>
            </a:r>
          </a:p>
          <a:p>
            <a:r>
              <a:rPr lang="en-US" b="1" dirty="0" smtClean="0"/>
              <a:t> </a:t>
            </a:r>
            <a:r>
              <a:rPr lang="en-US" b="1" dirty="0"/>
              <a:t>Physical </a:t>
            </a:r>
            <a:r>
              <a:rPr lang="en-US" b="1" dirty="0" smtClean="0"/>
              <a:t>Wellness</a:t>
            </a:r>
            <a:r>
              <a:rPr lang="en-US" dirty="0" smtClean="0"/>
              <a:t>, Physical </a:t>
            </a:r>
            <a:r>
              <a:rPr lang="en-US" dirty="0"/>
              <a:t>wellness consists of healthy habits towards nutrition, sleep, exercise, appropriate health care, stress reduction, and overall physical </a:t>
            </a:r>
            <a:r>
              <a:rPr lang="en-US" dirty="0" smtClean="0"/>
              <a:t>health.</a:t>
            </a:r>
          </a:p>
          <a:p>
            <a:r>
              <a:rPr lang="en-US" b="1" dirty="0"/>
              <a:t>Spiritual </a:t>
            </a:r>
            <a:r>
              <a:rPr lang="en-US" b="1" dirty="0" smtClean="0"/>
              <a:t>Wellness</a:t>
            </a:r>
            <a:r>
              <a:rPr lang="en-US" dirty="0" smtClean="0"/>
              <a:t>. Spiritual </a:t>
            </a:r>
            <a:r>
              <a:rPr lang="en-US" dirty="0"/>
              <a:t>wellness consists of personal beliefs and values that provide a sense of meaning and purpose in life</a:t>
            </a:r>
            <a:r>
              <a:rPr lang="en-US" dirty="0" smtClean="0"/>
              <a:t>.</a:t>
            </a:r>
          </a:p>
          <a:p>
            <a:r>
              <a:rPr lang="en-US" b="1" dirty="0"/>
              <a:t>Social </a:t>
            </a:r>
            <a:r>
              <a:rPr lang="en-US" b="1" dirty="0" smtClean="0"/>
              <a:t>Wellness</a:t>
            </a:r>
            <a:r>
              <a:rPr lang="en-US" dirty="0" smtClean="0"/>
              <a:t>, Social </a:t>
            </a:r>
            <a:r>
              <a:rPr lang="en-US" dirty="0"/>
              <a:t>wellness consists of having positive, healthy, and meaningful relationships with friends, family, and the community</a:t>
            </a:r>
            <a:r>
              <a:rPr lang="en-US" dirty="0" smtClean="0"/>
              <a:t>.</a:t>
            </a:r>
          </a:p>
          <a:p>
            <a:r>
              <a:rPr lang="en-US" b="1" dirty="0"/>
              <a:t>Intellectual </a:t>
            </a:r>
            <a:r>
              <a:rPr lang="en-US" b="1" dirty="0" smtClean="0"/>
              <a:t>Wellness</a:t>
            </a:r>
            <a:r>
              <a:rPr lang="en-US" dirty="0" smtClean="0"/>
              <a:t>, Intellectual </a:t>
            </a:r>
            <a:r>
              <a:rPr lang="en-US" dirty="0"/>
              <a:t>wellness encourages interacting in creative and stimulating activities to expand your knowledge and skills as well as understanding diverse points of view. Intellectual wellness includes discovering your own potential for sharing your talents and perspective with others and taking differing perspectives into consideration</a:t>
            </a:r>
          </a:p>
          <a:p>
            <a:endParaRPr lang="en-US" dirty="0"/>
          </a:p>
          <a:p>
            <a:endParaRPr lang="en-US" dirty="0"/>
          </a:p>
          <a:p>
            <a:endParaRPr lang="en-US" dirty="0"/>
          </a:p>
          <a:p>
            <a:pPr marL="502920" indent="-457200">
              <a:buFont typeface="+mj-lt"/>
              <a:buAutoNum type="arabicPeriod"/>
            </a:pPr>
            <a:endParaRPr lang="en-US" dirty="0"/>
          </a:p>
          <a:p>
            <a:pPr marL="502920" indent="-457200">
              <a:buFont typeface="+mj-lt"/>
              <a:buAutoNum type="arabicPeriod"/>
            </a:pPr>
            <a:endParaRPr lang="en-US" dirty="0"/>
          </a:p>
        </p:txBody>
      </p:sp>
    </p:spTree>
    <p:extLst>
      <p:ext uri="{BB962C8B-B14F-4D97-AF65-F5344CB8AC3E}">
        <p14:creationId xmlns:p14="http://schemas.microsoft.com/office/powerpoint/2010/main" val="23883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528572" y="1485900"/>
            <a:ext cx="9134856" cy="5185356"/>
          </a:xfrm>
        </p:spPr>
        <p:txBody>
          <a:bodyPr>
            <a:normAutofit/>
          </a:bodyPr>
          <a:lstStyle/>
          <a:p>
            <a:r>
              <a:rPr lang="en-US" b="1" dirty="0" smtClean="0"/>
              <a:t>Financial Wellness</a:t>
            </a:r>
            <a:r>
              <a:rPr lang="en-US" dirty="0" smtClean="0"/>
              <a:t>, Financial </a:t>
            </a:r>
            <a:r>
              <a:rPr lang="en-US" dirty="0"/>
              <a:t>wellness consists of finding an equilibrium among the psychological, physical, and spiritual aspects of your relationship with </a:t>
            </a:r>
            <a:r>
              <a:rPr lang="en-US" dirty="0" smtClean="0"/>
              <a:t>finance.</a:t>
            </a:r>
          </a:p>
          <a:p>
            <a:r>
              <a:rPr lang="en-US" b="1" dirty="0"/>
              <a:t>Environmental </a:t>
            </a:r>
            <a:r>
              <a:rPr lang="en-US" b="1" dirty="0" smtClean="0"/>
              <a:t>Wellness</a:t>
            </a:r>
            <a:r>
              <a:rPr lang="en-US" dirty="0" smtClean="0"/>
              <a:t>, Environmental </a:t>
            </a:r>
            <a:r>
              <a:rPr lang="en-US" dirty="0"/>
              <a:t>wellness promotes physical and emotional safety in all of your surroundings. Environmental wellness includes respect and preservation of nature. This includes the environment in which you live, work, and learn to ensure these areas are pleasant and support your </a:t>
            </a:r>
            <a:r>
              <a:rPr lang="en-US" dirty="0" smtClean="0"/>
              <a:t>well-being.</a:t>
            </a:r>
          </a:p>
          <a:p>
            <a:r>
              <a:rPr lang="en-US" b="1" dirty="0"/>
              <a:t>Occupational </a:t>
            </a:r>
            <a:r>
              <a:rPr lang="en-US" b="1" dirty="0" smtClean="0"/>
              <a:t>Wellness</a:t>
            </a:r>
            <a:r>
              <a:rPr lang="en-US" dirty="0" smtClean="0"/>
              <a:t>, Occupational </a:t>
            </a:r>
            <a:r>
              <a:rPr lang="en-US" dirty="0"/>
              <a:t>wellness consists of exploring and determining activities that align with your individual purpose and meaning that mirrors personal goals, belief systems, lifestyle, and values. Occupational wellness includes being self-aware of balancing work requirements with personal time, building relationships with colleagues, exploring various career options, and engaging in ongoing training opportunities</a:t>
            </a:r>
          </a:p>
          <a:p>
            <a:endParaRPr lang="en-US" dirty="0"/>
          </a:p>
          <a:p>
            <a:endParaRPr lang="en-US" dirty="0"/>
          </a:p>
          <a:p>
            <a:endParaRPr lang="en-US" dirty="0"/>
          </a:p>
        </p:txBody>
      </p:sp>
    </p:spTree>
    <p:extLst>
      <p:ext uri="{BB962C8B-B14F-4D97-AF65-F5344CB8AC3E}">
        <p14:creationId xmlns:p14="http://schemas.microsoft.com/office/powerpoint/2010/main" val="681354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Mental Health, </a:t>
            </a:r>
            <a:r>
              <a:rPr lang="en-US" dirty="0"/>
              <a:t>It refers to the persons ability to use their brain and think. </a:t>
            </a:r>
          </a:p>
        </p:txBody>
      </p:sp>
    </p:spTree>
    <p:extLst>
      <p:ext uri="{BB962C8B-B14F-4D97-AF65-F5344CB8AC3E}">
        <p14:creationId xmlns:p14="http://schemas.microsoft.com/office/powerpoint/2010/main" val="103949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COMMUNITY HEALTH</a:t>
            </a:r>
            <a:endParaRPr lang="en-US" dirty="0"/>
          </a:p>
        </p:txBody>
      </p:sp>
      <p:sp>
        <p:nvSpPr>
          <p:cNvPr id="3" name="Content Placeholder 2"/>
          <p:cNvSpPr>
            <a:spLocks noGrp="1"/>
          </p:cNvSpPr>
          <p:nvPr>
            <p:ph idx="1"/>
          </p:nvPr>
        </p:nvSpPr>
        <p:spPr>
          <a:xfrm>
            <a:off x="1528572" y="1485900"/>
            <a:ext cx="9134856" cy="5223993"/>
          </a:xfrm>
        </p:spPr>
        <p:txBody>
          <a:bodyPr>
            <a:normAutofit/>
          </a:bodyPr>
          <a:lstStyle/>
          <a:p>
            <a:r>
              <a:rPr lang="en-US" dirty="0"/>
              <a:t>Community health services aim to improve the health and wellbeing of local residents </a:t>
            </a:r>
            <a:r>
              <a:rPr lang="en-US" dirty="0" smtClean="0"/>
              <a:t>by: Encouraging </a:t>
            </a:r>
            <a:r>
              <a:rPr lang="en-US" dirty="0"/>
              <a:t>people to actively participate in their own health care</a:t>
            </a:r>
          </a:p>
          <a:p>
            <a:r>
              <a:rPr lang="en-US" dirty="0"/>
              <a:t>Working together with other primary health care providers such as general practitioners (GPs) to provide coordinated care</a:t>
            </a:r>
          </a:p>
          <a:p>
            <a:r>
              <a:rPr lang="en-US" dirty="0"/>
              <a:t>Liaising with other health agencies and service providers to fill service gaps</a:t>
            </a:r>
          </a:p>
          <a:p>
            <a:r>
              <a:rPr lang="en-US" dirty="0"/>
              <a:t>Encouraging individuals and community groups to actively participate in the </a:t>
            </a:r>
            <a:r>
              <a:rPr lang="en-US" dirty="0" err="1"/>
              <a:t>centre’s</a:t>
            </a:r>
            <a:r>
              <a:rPr lang="en-US" dirty="0"/>
              <a:t> activities, including service planning, fundraising and volunteer work</a:t>
            </a:r>
          </a:p>
          <a:p>
            <a:r>
              <a:rPr lang="en-US" dirty="0"/>
              <a:t>Promoting prevention of lifestyle-related diseases and conditions</a:t>
            </a:r>
          </a:p>
          <a:p>
            <a:r>
              <a:rPr lang="en-US" dirty="0"/>
              <a:t>Developing health care programs and activities to improve social and physical environments in the community.</a:t>
            </a:r>
          </a:p>
          <a:p>
            <a:endParaRPr lang="en-US" dirty="0"/>
          </a:p>
        </p:txBody>
      </p:sp>
    </p:spTree>
    <p:extLst>
      <p:ext uri="{BB962C8B-B14F-4D97-AF65-F5344CB8AC3E}">
        <p14:creationId xmlns:p14="http://schemas.microsoft.com/office/powerpoint/2010/main" val="424480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INTRODUCTION</a:t>
            </a:r>
            <a:endParaRPr lang="en-US" dirty="0"/>
          </a:p>
        </p:txBody>
      </p:sp>
      <p:sp>
        <p:nvSpPr>
          <p:cNvPr id="14" name="Content Placeholder 13"/>
          <p:cNvSpPr>
            <a:spLocks noGrp="1"/>
          </p:cNvSpPr>
          <p:nvPr>
            <p:ph idx="1"/>
          </p:nvPr>
        </p:nvSpPr>
        <p:spPr>
          <a:xfrm>
            <a:off x="1528572" y="1485900"/>
            <a:ext cx="9134856" cy="5372100"/>
          </a:xfrm>
        </p:spPr>
        <p:txBody>
          <a:bodyPr>
            <a:normAutofit/>
          </a:bodyPr>
          <a:lstStyle/>
          <a:p>
            <a:r>
              <a:rPr lang="en-US" sz="4000" dirty="0"/>
              <a:t>Models of health are ‘conceptual frameworks’ or ways of thinking about </a:t>
            </a:r>
            <a:r>
              <a:rPr lang="en-US" sz="4000" dirty="0" smtClean="0"/>
              <a:t>health </a:t>
            </a:r>
            <a:r>
              <a:rPr lang="en-US" sz="4000" dirty="0"/>
              <a:t>Three such models are</a:t>
            </a:r>
            <a:r>
              <a:rPr lang="en-US" sz="4000" dirty="0" smtClean="0"/>
              <a:t>:</a:t>
            </a:r>
          </a:p>
          <a:p>
            <a:r>
              <a:rPr lang="en-US" sz="4000" dirty="0" smtClean="0"/>
              <a:t> </a:t>
            </a:r>
            <a:r>
              <a:rPr lang="en-US" sz="4000" dirty="0"/>
              <a:t> The Biomedical Model of </a:t>
            </a:r>
            <a:r>
              <a:rPr lang="en-US" sz="4000" dirty="0" smtClean="0"/>
              <a:t>Health</a:t>
            </a:r>
          </a:p>
          <a:p>
            <a:r>
              <a:rPr lang="en-US" sz="4000" dirty="0" smtClean="0"/>
              <a:t> </a:t>
            </a:r>
            <a:r>
              <a:rPr lang="en-US" sz="4000" dirty="0"/>
              <a:t> The Social Model of Health </a:t>
            </a:r>
            <a:endParaRPr lang="en-US" sz="4000" dirty="0" smtClean="0"/>
          </a:p>
          <a:p>
            <a:r>
              <a:rPr lang="en-US" sz="4000" dirty="0" smtClean="0"/>
              <a:t> </a:t>
            </a:r>
            <a:r>
              <a:rPr lang="en-US" sz="4000" dirty="0"/>
              <a:t>The Ottawa Charter for Health Promotion</a:t>
            </a:r>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US" dirty="0"/>
              <a:t>Biomedical Model of Health</a:t>
            </a:r>
          </a:p>
        </p:txBody>
      </p:sp>
      <p:sp>
        <p:nvSpPr>
          <p:cNvPr id="3" name="Content Placeholder 2"/>
          <p:cNvSpPr>
            <a:spLocks noGrp="1"/>
          </p:cNvSpPr>
          <p:nvPr>
            <p:ph idx="1"/>
          </p:nvPr>
        </p:nvSpPr>
        <p:spPr/>
        <p:txBody>
          <a:bodyPr>
            <a:normAutofit/>
          </a:bodyPr>
          <a:lstStyle/>
          <a:p>
            <a:r>
              <a:rPr lang="en-US" sz="4000" dirty="0" smtClean="0"/>
              <a:t>Focuses </a:t>
            </a:r>
            <a:r>
              <a:rPr lang="en-US" sz="4000" dirty="0"/>
              <a:t>on the physical or biological aspects of disease and illness. It is a medical model of care </a:t>
            </a:r>
            <a:r>
              <a:rPr lang="en-US" sz="4000" dirty="0" err="1"/>
              <a:t>practised</a:t>
            </a:r>
            <a:r>
              <a:rPr lang="en-US" sz="4000" dirty="0"/>
              <a:t> by doctors and/or health professional and is associated with the diagnosis, cure and treatment of disease</a:t>
            </a:r>
          </a:p>
        </p:txBody>
      </p:sp>
    </p:spTree>
    <p:extLst>
      <p:ext uri="{BB962C8B-B14F-4D97-AF65-F5344CB8AC3E}">
        <p14:creationId xmlns:p14="http://schemas.microsoft.com/office/powerpoint/2010/main" val="312416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the Biomedical Model</a:t>
            </a:r>
          </a:p>
        </p:txBody>
      </p:sp>
      <p:sp>
        <p:nvSpPr>
          <p:cNvPr id="3" name="Content Placeholder 2"/>
          <p:cNvSpPr>
            <a:spLocks noGrp="1"/>
          </p:cNvSpPr>
          <p:nvPr>
            <p:ph idx="1"/>
          </p:nvPr>
        </p:nvSpPr>
        <p:spPr>
          <a:xfrm>
            <a:off x="1528572" y="1485900"/>
            <a:ext cx="9134856" cy="5372100"/>
          </a:xfrm>
        </p:spPr>
        <p:txBody>
          <a:bodyPr/>
          <a:lstStyle/>
          <a:p>
            <a:r>
              <a:rPr lang="en-US" dirty="0" smtClean="0"/>
              <a:t> </a:t>
            </a:r>
            <a:r>
              <a:rPr lang="en-US" dirty="0"/>
              <a:t>X-rays Diagnosis – identification </a:t>
            </a:r>
            <a:endParaRPr lang="en-US" dirty="0" smtClean="0"/>
          </a:p>
          <a:p>
            <a:r>
              <a:rPr lang="en-US" dirty="0" smtClean="0"/>
              <a:t> </a:t>
            </a:r>
            <a:r>
              <a:rPr lang="en-US" dirty="0"/>
              <a:t>Scans of a disease or illness through a </a:t>
            </a:r>
            <a:r>
              <a:rPr lang="en-US" dirty="0" smtClean="0"/>
              <a:t>doctor’s</a:t>
            </a:r>
          </a:p>
          <a:p>
            <a:r>
              <a:rPr lang="en-US" dirty="0" smtClean="0"/>
              <a:t> </a:t>
            </a:r>
            <a:r>
              <a:rPr lang="en-US" dirty="0"/>
              <a:t> Blood Test observation, </a:t>
            </a:r>
            <a:endParaRPr lang="en-US" dirty="0" smtClean="0"/>
          </a:p>
          <a:p>
            <a:r>
              <a:rPr lang="en-US" dirty="0" smtClean="0"/>
              <a:t> </a:t>
            </a:r>
            <a:r>
              <a:rPr lang="en-US" dirty="0"/>
              <a:t> Ultrasound use of specific diagnostic </a:t>
            </a:r>
            <a:endParaRPr lang="en-US" dirty="0" smtClean="0"/>
          </a:p>
          <a:p>
            <a:r>
              <a:rPr lang="en-US" dirty="0" smtClean="0"/>
              <a:t> </a:t>
            </a:r>
            <a:r>
              <a:rPr lang="en-US" dirty="0"/>
              <a:t>Mammograms tests. </a:t>
            </a:r>
            <a:endParaRPr lang="en-US" dirty="0" smtClean="0"/>
          </a:p>
          <a:p>
            <a:r>
              <a:rPr lang="en-US" dirty="0" smtClean="0"/>
              <a:t> </a:t>
            </a:r>
            <a:r>
              <a:rPr lang="en-US" dirty="0"/>
              <a:t>Pap smear tests Intervention/treatment – </a:t>
            </a:r>
            <a:endParaRPr lang="en-US" dirty="0" smtClean="0"/>
          </a:p>
          <a:p>
            <a:r>
              <a:rPr lang="en-US" dirty="0" smtClean="0"/>
              <a:t> </a:t>
            </a:r>
            <a:r>
              <a:rPr lang="en-US" dirty="0"/>
              <a:t>Prescription Medicine </a:t>
            </a:r>
            <a:endParaRPr lang="en-US" dirty="0" smtClean="0"/>
          </a:p>
          <a:p>
            <a:r>
              <a:rPr lang="en-US" dirty="0" smtClean="0"/>
              <a:t> </a:t>
            </a:r>
            <a:r>
              <a:rPr lang="en-US" dirty="0"/>
              <a:t>Surgery taken to improve health </a:t>
            </a:r>
            <a:endParaRPr lang="en-US" dirty="0" smtClean="0"/>
          </a:p>
          <a:p>
            <a:r>
              <a:rPr lang="en-US" dirty="0" smtClean="0"/>
              <a:t> Hospitalization</a:t>
            </a:r>
            <a:endParaRPr lang="en-US" dirty="0"/>
          </a:p>
        </p:txBody>
      </p:sp>
    </p:spTree>
    <p:extLst>
      <p:ext uri="{BB962C8B-B14F-4D97-AF65-F5344CB8AC3E}">
        <p14:creationId xmlns:p14="http://schemas.microsoft.com/office/powerpoint/2010/main" val="315182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Social </a:t>
            </a:r>
            <a:r>
              <a:rPr lang="en-US" dirty="0"/>
              <a:t>Model of </a:t>
            </a:r>
            <a:r>
              <a:rPr lang="en-US" dirty="0" smtClean="0"/>
              <a:t>Health</a:t>
            </a:r>
            <a:endParaRPr lang="en-US" dirty="0"/>
          </a:p>
        </p:txBody>
      </p:sp>
      <p:sp>
        <p:nvSpPr>
          <p:cNvPr id="3" name="Content Placeholder 2"/>
          <p:cNvSpPr>
            <a:spLocks noGrp="1"/>
          </p:cNvSpPr>
          <p:nvPr>
            <p:ph idx="1"/>
          </p:nvPr>
        </p:nvSpPr>
        <p:spPr/>
        <p:txBody>
          <a:bodyPr>
            <a:normAutofit/>
          </a:bodyPr>
          <a:lstStyle/>
          <a:p>
            <a:r>
              <a:rPr lang="en-US" sz="3200" dirty="0" smtClean="0"/>
              <a:t>A conceptual </a:t>
            </a:r>
            <a:r>
              <a:rPr lang="en-US" sz="3200" dirty="0"/>
              <a:t>framework within </a:t>
            </a:r>
            <a:r>
              <a:rPr lang="en-US" sz="3200" dirty="0" smtClean="0"/>
              <a:t>which improvements </a:t>
            </a:r>
            <a:r>
              <a:rPr lang="en-US" sz="3200" dirty="0"/>
              <a:t>in health and wellbeing are </a:t>
            </a:r>
            <a:r>
              <a:rPr lang="en-US" sz="3200" dirty="0" smtClean="0"/>
              <a:t>achieved by </a:t>
            </a:r>
            <a:r>
              <a:rPr lang="en-US" sz="3200" dirty="0"/>
              <a:t>directing effort towards addressing the social</a:t>
            </a:r>
            <a:r>
              <a:rPr lang="en-US" sz="3200" dirty="0" smtClean="0"/>
              <a:t>, economic </a:t>
            </a:r>
            <a:r>
              <a:rPr lang="en-US" sz="3200" dirty="0"/>
              <a:t>and environmental determinants </a:t>
            </a:r>
            <a:r>
              <a:rPr lang="en-US" sz="3200" dirty="0" smtClean="0"/>
              <a:t>of health</a:t>
            </a:r>
            <a:r>
              <a:rPr lang="en-US" sz="3200" dirty="0"/>
              <a:t>. The model is based on the </a:t>
            </a:r>
            <a:r>
              <a:rPr lang="en-US" sz="3200" dirty="0" smtClean="0"/>
              <a:t>understanding that </a:t>
            </a:r>
            <a:r>
              <a:rPr lang="en-US" sz="3200" dirty="0"/>
              <a:t>in order for health gains to occur, </a:t>
            </a:r>
            <a:r>
              <a:rPr lang="en-US" sz="3200" dirty="0" smtClean="0"/>
              <a:t>social ,</a:t>
            </a:r>
            <a:r>
              <a:rPr lang="en-US" sz="3200" dirty="0"/>
              <a:t>economic and environmental determinants must </a:t>
            </a:r>
            <a:r>
              <a:rPr lang="en-US" sz="3200" dirty="0" smtClean="0"/>
              <a:t>be addressed</a:t>
            </a:r>
            <a:r>
              <a:rPr lang="en-US" sz="3200" dirty="0"/>
              <a:t>.</a:t>
            </a:r>
          </a:p>
        </p:txBody>
      </p:sp>
    </p:spTree>
    <p:extLst>
      <p:ext uri="{BB962C8B-B14F-4D97-AF65-F5344CB8AC3E}">
        <p14:creationId xmlns:p14="http://schemas.microsoft.com/office/powerpoint/2010/main" val="30322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Principles</a:t>
            </a:r>
          </a:p>
        </p:txBody>
      </p:sp>
      <p:sp>
        <p:nvSpPr>
          <p:cNvPr id="3" name="Content Placeholder 2"/>
          <p:cNvSpPr>
            <a:spLocks noGrp="1"/>
          </p:cNvSpPr>
          <p:nvPr>
            <p:ph idx="1"/>
          </p:nvPr>
        </p:nvSpPr>
        <p:spPr>
          <a:xfrm>
            <a:off x="1528572" y="1485900"/>
            <a:ext cx="9134856" cy="5069446"/>
          </a:xfrm>
        </p:spPr>
        <p:txBody>
          <a:bodyPr>
            <a:normAutofit lnSpcReduction="10000"/>
          </a:bodyPr>
          <a:lstStyle/>
          <a:p>
            <a:pPr marL="45720" indent="0">
              <a:buNone/>
            </a:pPr>
            <a:r>
              <a:rPr lang="en-US" dirty="0" smtClean="0"/>
              <a:t> (</a:t>
            </a:r>
            <a:r>
              <a:rPr lang="en-US" sz="3600" dirty="0"/>
              <a:t>A.R.E.A.S</a:t>
            </a:r>
            <a:r>
              <a:rPr lang="en-US" sz="3600" dirty="0" smtClean="0"/>
              <a:t>.)</a:t>
            </a:r>
          </a:p>
          <a:p>
            <a:r>
              <a:rPr lang="en-US" sz="3600" dirty="0" smtClean="0"/>
              <a:t> </a:t>
            </a:r>
            <a:r>
              <a:rPr lang="en-US" sz="3600" dirty="0"/>
              <a:t>Addresses the broader determinants of </a:t>
            </a:r>
            <a:r>
              <a:rPr lang="en-US" sz="3600" dirty="0" smtClean="0"/>
              <a:t>health</a:t>
            </a:r>
          </a:p>
          <a:p>
            <a:r>
              <a:rPr lang="en-US" sz="3600" dirty="0" smtClean="0"/>
              <a:t> </a:t>
            </a:r>
            <a:r>
              <a:rPr lang="en-US" sz="3600" dirty="0"/>
              <a:t>Reduce social </a:t>
            </a:r>
            <a:r>
              <a:rPr lang="en-US" sz="3600" dirty="0" smtClean="0"/>
              <a:t>inequities</a:t>
            </a:r>
          </a:p>
          <a:p>
            <a:r>
              <a:rPr lang="en-US" sz="3600" dirty="0" smtClean="0"/>
              <a:t> </a:t>
            </a:r>
            <a:r>
              <a:rPr lang="en-US" sz="3600" dirty="0"/>
              <a:t>Empower individuals and </a:t>
            </a:r>
            <a:r>
              <a:rPr lang="en-US" sz="3600" dirty="0" smtClean="0"/>
              <a:t>communities</a:t>
            </a:r>
          </a:p>
          <a:p>
            <a:r>
              <a:rPr lang="en-US" sz="3600" dirty="0" smtClean="0"/>
              <a:t> </a:t>
            </a:r>
            <a:r>
              <a:rPr lang="en-US" sz="3600" dirty="0"/>
              <a:t>Access to health </a:t>
            </a:r>
            <a:r>
              <a:rPr lang="en-US" sz="3600" dirty="0" smtClean="0"/>
              <a:t>care</a:t>
            </a:r>
          </a:p>
          <a:p>
            <a:r>
              <a:rPr lang="en-US" sz="3600" dirty="0" smtClean="0"/>
              <a:t> </a:t>
            </a:r>
            <a:r>
              <a:rPr lang="en-US" sz="3600" dirty="0"/>
              <a:t>Inter-Sectorial collaboration</a:t>
            </a:r>
          </a:p>
        </p:txBody>
      </p:sp>
    </p:spTree>
    <p:extLst>
      <p:ext uri="{BB962C8B-B14F-4D97-AF65-F5344CB8AC3E}">
        <p14:creationId xmlns:p14="http://schemas.microsoft.com/office/powerpoint/2010/main" val="241422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Ottawa </a:t>
            </a:r>
            <a:r>
              <a:rPr lang="en-US" dirty="0"/>
              <a:t>Charter for Health Promotion</a:t>
            </a:r>
          </a:p>
        </p:txBody>
      </p:sp>
      <p:sp>
        <p:nvSpPr>
          <p:cNvPr id="3" name="Content Placeholder 2"/>
          <p:cNvSpPr>
            <a:spLocks noGrp="1"/>
          </p:cNvSpPr>
          <p:nvPr>
            <p:ph idx="1"/>
          </p:nvPr>
        </p:nvSpPr>
        <p:spPr>
          <a:xfrm>
            <a:off x="1528572" y="1485900"/>
            <a:ext cx="9134856" cy="5372100"/>
          </a:xfrm>
        </p:spPr>
        <p:txBody>
          <a:bodyPr/>
          <a:lstStyle/>
          <a:p>
            <a:pPr marL="45720" indent="0">
              <a:buNone/>
            </a:pPr>
            <a:r>
              <a:rPr lang="en-US" dirty="0" smtClean="0"/>
              <a:t> </a:t>
            </a:r>
            <a:r>
              <a:rPr lang="en-US" sz="2400" dirty="0"/>
              <a:t>Ottawa – Canada hosted the first international conference on health promotion in 1986  Charter – refers to the document that outlines the functions and principals of health </a:t>
            </a:r>
            <a:r>
              <a:rPr lang="en-US" sz="2400" dirty="0" smtClean="0"/>
              <a:t>promotion</a:t>
            </a:r>
          </a:p>
          <a:p>
            <a:r>
              <a:rPr lang="en-US" sz="2400" dirty="0" smtClean="0"/>
              <a:t> </a:t>
            </a:r>
            <a:r>
              <a:rPr lang="en-US" sz="2400" dirty="0"/>
              <a:t> In response to the Social model of health the WHO held its first International Conference on health promotion in 1986 in Ottawa, Canada</a:t>
            </a:r>
            <a:r>
              <a:rPr lang="en-US" sz="2400" dirty="0" smtClean="0"/>
              <a:t>.</a:t>
            </a:r>
          </a:p>
          <a:p>
            <a:r>
              <a:rPr lang="en-US" sz="2400" dirty="0" smtClean="0"/>
              <a:t> </a:t>
            </a:r>
            <a:r>
              <a:rPr lang="en-US" sz="2400" dirty="0"/>
              <a:t> Outcome of this conference was a document that provided </a:t>
            </a:r>
            <a:r>
              <a:rPr lang="en-US" sz="2400" dirty="0" smtClean="0"/>
              <a:t>organizations </a:t>
            </a:r>
            <a:r>
              <a:rPr lang="en-US" sz="2400" dirty="0"/>
              <a:t>and key stakeholders guidelines to help incorporate health promotion into their strategies, policies and campaigns with the aim of taking action to achieve ‘health for all by the year 2000 and beyond’ through health promotion and reduce inequalities in health</a:t>
            </a:r>
            <a:r>
              <a:rPr lang="en-US" dirty="0"/>
              <a:t>. </a:t>
            </a:r>
          </a:p>
        </p:txBody>
      </p:sp>
    </p:spTree>
    <p:extLst>
      <p:ext uri="{BB962C8B-B14F-4D97-AF65-F5344CB8AC3E}">
        <p14:creationId xmlns:p14="http://schemas.microsoft.com/office/powerpoint/2010/main" val="2134861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COMMUNITY HEALTH</a:t>
            </a:r>
            <a:endParaRPr lang="en-US" dirty="0"/>
          </a:p>
        </p:txBody>
      </p:sp>
      <p:sp>
        <p:nvSpPr>
          <p:cNvPr id="3" name="Content Placeholder 2"/>
          <p:cNvSpPr>
            <a:spLocks noGrp="1"/>
          </p:cNvSpPr>
          <p:nvPr>
            <p:ph idx="1"/>
          </p:nvPr>
        </p:nvSpPr>
        <p:spPr/>
        <p:txBody>
          <a:bodyPr>
            <a:normAutofit/>
          </a:bodyPr>
          <a:lstStyle/>
          <a:p>
            <a:r>
              <a:rPr lang="en-US" sz="3600" dirty="0"/>
              <a:t>Community HEALTH REFERS TO THE HEALTH Status of the members of the community, to the problems affecting their health and to the totality of health care provided to the community”.. WHO (1971)</a:t>
            </a:r>
          </a:p>
        </p:txBody>
      </p:sp>
    </p:spTree>
    <p:extLst>
      <p:ext uri="{BB962C8B-B14F-4D97-AF65-F5344CB8AC3E}">
        <p14:creationId xmlns:p14="http://schemas.microsoft.com/office/powerpoint/2010/main" val="410003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a:t>
            </a:r>
            <a:endParaRPr lang="en-US" dirty="0"/>
          </a:p>
        </p:txBody>
      </p:sp>
      <p:sp>
        <p:nvSpPr>
          <p:cNvPr id="3" name="Content Placeholder 2"/>
          <p:cNvSpPr>
            <a:spLocks noGrp="1"/>
          </p:cNvSpPr>
          <p:nvPr>
            <p:ph idx="1"/>
          </p:nvPr>
        </p:nvSpPr>
        <p:spPr>
          <a:xfrm>
            <a:off x="1528572" y="1485900"/>
            <a:ext cx="9134856" cy="5211114"/>
          </a:xfrm>
        </p:spPr>
        <p:txBody>
          <a:bodyPr>
            <a:normAutofit/>
          </a:bodyPr>
          <a:lstStyle/>
          <a:p>
            <a:r>
              <a:rPr lang="en-US" sz="2400" b="1" dirty="0"/>
              <a:t>Biomedical concept </a:t>
            </a:r>
            <a:r>
              <a:rPr lang="en-US" sz="2400" dirty="0"/>
              <a:t>• Health is “absence of disease” </a:t>
            </a:r>
            <a:r>
              <a:rPr lang="en-US" sz="2400" dirty="0" err="1"/>
              <a:t>ie</a:t>
            </a:r>
            <a:r>
              <a:rPr lang="en-US" sz="2400" dirty="0"/>
              <a:t> if one is free from disease than he is considered healthy. • Based on germ theory of disease. • Question – malnutrition, chronic disease, accidents, drug abuse, mental illness , environmental pollution </a:t>
            </a:r>
            <a:r>
              <a:rPr lang="en-US" sz="2400" dirty="0" err="1"/>
              <a:t>etc</a:t>
            </a:r>
            <a:r>
              <a:rPr lang="en-US" sz="2400" dirty="0"/>
              <a:t> which lead to ecological concept</a:t>
            </a:r>
          </a:p>
          <a:p>
            <a:r>
              <a:rPr lang="en-US" sz="2400" dirty="0" smtClean="0"/>
              <a:t>. </a:t>
            </a:r>
            <a:r>
              <a:rPr lang="en-US" sz="2400" b="1" dirty="0"/>
              <a:t>Ecological concept </a:t>
            </a:r>
            <a:r>
              <a:rPr lang="en-US" sz="2400" dirty="0"/>
              <a:t>• Ecologists – health is dynamic equilibrium between man and his environment, and disease is maladjustment of the human organism to his environment. • “Health implies the relative absence of pain and discomfort and a continuous adaptation and adjustment to the environment to ensure optimal function”</a:t>
            </a:r>
          </a:p>
        </p:txBody>
      </p:sp>
    </p:spTree>
    <p:extLst>
      <p:ext uri="{BB962C8B-B14F-4D97-AF65-F5344CB8AC3E}">
        <p14:creationId xmlns:p14="http://schemas.microsoft.com/office/powerpoint/2010/main" val="401896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F5AFAE-B80F-42D3-94B4-729362BC1BCB}">
  <ds:schemaRefs>
    <ds:schemaRef ds:uri="http://schemas.microsoft.com/office/2006/documentManagement/types"/>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9A7CA-BEC5-41E5-AAE1-C9D7FC518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51</TotalTime>
  <Words>1003</Words>
  <Application>Microsoft Office PowerPoint</Application>
  <PresentationFormat>Widescreen</PresentationFormat>
  <Paragraphs>63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Cambria</vt:lpstr>
      <vt:lpstr>Back to School 16x9</vt:lpstr>
      <vt:lpstr>COMMUNITY HEALTH</vt:lpstr>
      <vt:lpstr>INTRODUCTION</vt:lpstr>
      <vt:lpstr>Biomedical Model of Health</vt:lpstr>
      <vt:lpstr>Examples of the Biomedical Model</vt:lpstr>
      <vt:lpstr>2. Social Model of Health</vt:lpstr>
      <vt:lpstr>Key Principles</vt:lpstr>
      <vt:lpstr>3. Ottawa Charter for Health Promotion</vt:lpstr>
      <vt:lpstr>CONCEPTS OF COMMUNITY HEALTH</vt:lpstr>
      <vt:lpstr>CONCEPTS </vt:lpstr>
      <vt:lpstr>CONT…</vt:lpstr>
      <vt:lpstr>DIMENSIONS OF HEALTH</vt:lpstr>
      <vt:lpstr>CONT…</vt:lpstr>
      <vt:lpstr>CONT..</vt:lpstr>
      <vt:lpstr>PURPOSE OF COMMUNITY HEALTH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dc:title>
  <dc:creator>hp</dc:creator>
  <cp:lastModifiedBy>hp</cp:lastModifiedBy>
  <cp:revision>9</cp:revision>
  <dcterms:created xsi:type="dcterms:W3CDTF">2021-01-19T19:14:37Z</dcterms:created>
  <dcterms:modified xsi:type="dcterms:W3CDTF">2021-01-29T13:13:41Z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