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68" r:id="rId2"/>
    <p:sldId id="258" r:id="rId3"/>
    <p:sldId id="269" r:id="rId4"/>
    <p:sldId id="270" r:id="rId5"/>
    <p:sldId id="271" r:id="rId6"/>
    <p:sldId id="272" r:id="rId7"/>
    <p:sldId id="273" r:id="rId8"/>
    <p:sldId id="274" r:id="rId9"/>
    <p:sldId id="285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>
        <p:scale>
          <a:sx n="110" d="100"/>
          <a:sy n="110" d="100"/>
        </p:scale>
        <p:origin x="-780" y="-7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93605-0C0C-4258-9724-5F2F9BB3BC90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FFE7F-C917-439A-8026-3D301EB5C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31B3D-E4E3-4A80-AB70-C5564C267266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0B30D-C07A-425B-A90C-BA7BEB191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B30D-C07A-425B-A90C-BA7BEB1910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15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1/29/2021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image.slidesharecdn.com/levelsofprevention-180123071404/95/levels-of-prevention-15-638.jpg?cb=1516691988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image.slidesharecdn.com/levelsofprevention-180123071404/95/levels-of-prevention-42-638.jpg?cb=1516691988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HEALTH PROMOTION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FLORENCE KWANYA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8642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152" y="914399"/>
            <a:ext cx="11153104" cy="574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19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675823"/>
          </a:xfrm>
        </p:spPr>
        <p:txBody>
          <a:bodyPr/>
          <a:lstStyle/>
          <a:p>
            <a:r>
              <a:rPr lang="en-US" dirty="0" smtClean="0"/>
              <a:t>DETERMINANTS OF HEALTH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9549" y="1236373"/>
            <a:ext cx="10200067" cy="542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2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Determinants of health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CATEGORIES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0686" y="2002797"/>
            <a:ext cx="8770627" cy="407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70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Genetic - Factors which determine an individuals predisposition to disease.</a:t>
            </a:r>
          </a:p>
          <a:p>
            <a:r>
              <a:rPr lang="en-US" dirty="0"/>
              <a:t>Biological – factors in which disease is caused by bacteria or viruses.</a:t>
            </a:r>
          </a:p>
          <a:p>
            <a:r>
              <a:rPr lang="en-US" dirty="0"/>
              <a:t>Lifestyle – factors in which behaviors contribute to disease. i.e. smoking, diet, alcohol, tobacco…..</a:t>
            </a:r>
          </a:p>
          <a:p>
            <a:r>
              <a:rPr lang="en-US" dirty="0"/>
              <a:t>Environmental – factors such as geographical, climatic :–housing , pollution , noise. </a:t>
            </a:r>
          </a:p>
          <a:p>
            <a:r>
              <a:rPr lang="en-US" dirty="0"/>
              <a:t>Social – factors connected with membership of particular social groups which may influence other factors.  poverty, income , level of education , cultural environments. </a:t>
            </a:r>
          </a:p>
          <a:p>
            <a:r>
              <a:rPr lang="en-US" dirty="0"/>
              <a:t>For ex:- if you are unemployed more </a:t>
            </a:r>
          </a:p>
          <a:p>
            <a:r>
              <a:rPr lang="en-US" dirty="0"/>
              <a:t>likely to       poor housing       have limited social support       stress, anxiety , depression      more likely to smoke.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3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HEALTH PROMOTION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ACCORDING TO WHO :–</a:t>
            </a:r>
          </a:p>
          <a:p>
            <a:r>
              <a:rPr lang="en-US" dirty="0"/>
              <a:t>1)	</a:t>
            </a:r>
            <a:r>
              <a:rPr lang="en-US" sz="2800" dirty="0"/>
              <a:t>Health promotion involves the population as a whole in the context of their everyday life , rather than focusing on people at risk from specific disease.</a:t>
            </a:r>
          </a:p>
          <a:p>
            <a:r>
              <a:rPr lang="en-US" sz="2800" dirty="0"/>
              <a:t>2)	Health promotion is directed towards action on the determinants or cause of health. This requires a close co-operation between sectors beyond health care reflecting the diversity of conditions which influence health.</a:t>
            </a:r>
          </a:p>
          <a:p>
            <a:r>
              <a:rPr lang="en-US" sz="2800" dirty="0" smtClean="0"/>
              <a:t> 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45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598550"/>
          </a:xfrm>
        </p:spPr>
        <p:txBody>
          <a:bodyPr/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23492"/>
            <a:ext cx="10058400" cy="5318975"/>
          </a:xfrm>
        </p:spPr>
        <p:txBody>
          <a:bodyPr>
            <a:normAutofit/>
          </a:bodyPr>
          <a:lstStyle/>
          <a:p>
            <a:r>
              <a:rPr lang="en-US" sz="3200" dirty="0"/>
              <a:t>3)Health promotion combines diverse but complementary methods or approaches including communication, education , legislations, fiscal measures, organizational change, community development and spontaneous local activities against health hazards.  </a:t>
            </a:r>
          </a:p>
          <a:p>
            <a:r>
              <a:rPr lang="en-US" sz="3200" dirty="0"/>
              <a:t>4)Health promotion aims particularly at effective and concrete public participation. This requires the further development of </a:t>
            </a:r>
            <a:r>
              <a:rPr lang="en-US" sz="3200" dirty="0" err="1"/>
              <a:t>problemdefining</a:t>
            </a:r>
            <a:r>
              <a:rPr lang="en-US" sz="3200" dirty="0"/>
              <a:t> and decision making life skills , both individually and collectively and the promotion of effective participation mechanism. </a:t>
            </a:r>
          </a:p>
        </p:txBody>
      </p:sp>
    </p:spTree>
    <p:extLst>
      <p:ext uri="{BB962C8B-B14F-4D97-AF65-F5344CB8AC3E}">
        <p14:creationId xmlns:p14="http://schemas.microsoft.com/office/powerpoint/2010/main" val="359271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5)Health promotion is primarily a social and political venture and not medical service , although health professionals have an important role in advocating and enabling earth promotion.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51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ILLINESS 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Disease </a:t>
            </a:r>
            <a:r>
              <a:rPr lang="en-US" sz="3200" dirty="0"/>
              <a:t>Prevention • “Activities designed to protect patients or </a:t>
            </a:r>
            <a:r>
              <a:rPr lang="en-US" sz="3200" dirty="0" smtClean="0"/>
              <a:t>other </a:t>
            </a:r>
            <a:r>
              <a:rPr lang="en-US" sz="3200" dirty="0"/>
              <a:t>members of the public from actual or </a:t>
            </a:r>
            <a:r>
              <a:rPr lang="en-US" sz="3200" dirty="0" smtClean="0"/>
              <a:t>potential </a:t>
            </a:r>
            <a:r>
              <a:rPr lang="en-US" sz="3200" dirty="0"/>
              <a:t>health threats and their harmful consequences.” 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• </a:t>
            </a:r>
            <a:r>
              <a:rPr lang="en-US" sz="3200" dirty="0"/>
              <a:t>OR • </a:t>
            </a:r>
            <a:r>
              <a:rPr lang="en-US" sz="3200" dirty="0" smtClean="0"/>
              <a:t>“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Prevention </a:t>
            </a:r>
            <a:r>
              <a:rPr lang="en-US" sz="3200" dirty="0"/>
              <a:t>is the action aimed at eradicating, eliminating or minimizing the impact of disease and disability.”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15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DISEASE 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1) Primordial Prevention </a:t>
            </a:r>
            <a:endParaRPr lang="en-US" sz="3600" dirty="0" smtClean="0"/>
          </a:p>
          <a:p>
            <a:r>
              <a:rPr lang="en-US" sz="3600" dirty="0" smtClean="0"/>
              <a:t> </a:t>
            </a:r>
            <a:r>
              <a:rPr lang="en-US" sz="3600" dirty="0"/>
              <a:t>2) Primary Prevention </a:t>
            </a:r>
            <a:endParaRPr lang="en-US" sz="3600" dirty="0" smtClean="0"/>
          </a:p>
          <a:p>
            <a:r>
              <a:rPr lang="en-US" sz="3600" dirty="0" smtClean="0"/>
              <a:t>3</a:t>
            </a:r>
            <a:r>
              <a:rPr lang="en-US" sz="3600" dirty="0"/>
              <a:t>) Secondary Prevention </a:t>
            </a:r>
            <a:endParaRPr lang="en-US" sz="3600" dirty="0" smtClean="0"/>
          </a:p>
          <a:p>
            <a:r>
              <a:rPr lang="en-US" sz="3600" dirty="0" smtClean="0"/>
              <a:t> </a:t>
            </a:r>
            <a:r>
              <a:rPr lang="en-US" sz="3600" dirty="0"/>
              <a:t>4) Tertiary Prevention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7607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Primordial Prevention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</a:t>
            </a:r>
            <a:r>
              <a:rPr lang="en-US" dirty="0" smtClean="0"/>
              <a:t> “</a:t>
            </a:r>
            <a:r>
              <a:rPr lang="en-US" sz="3200" dirty="0"/>
              <a:t>This is a prevention of Development of risk Factors in a Population group , which they have not yet appeared.” • Special Attention is Given in preventing Chronic Disease. </a:t>
            </a:r>
            <a:endParaRPr lang="en-US" sz="3200" dirty="0"/>
          </a:p>
          <a:p>
            <a:r>
              <a:rPr lang="en-US" sz="3200" dirty="0" smtClean="0"/>
              <a:t>Main </a:t>
            </a:r>
            <a:r>
              <a:rPr lang="en-US" sz="3200" dirty="0"/>
              <a:t>Intervention is Health Education. • In this efforts are dedicated towards Discouraging people from adopting Harmful Life styles/Habits through Individual &amp; Mass Education.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9150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 </a:t>
            </a:r>
          </a:p>
          <a:p>
            <a:r>
              <a:rPr lang="en-US" dirty="0" smtClean="0"/>
              <a:t>Principles</a:t>
            </a:r>
          </a:p>
          <a:p>
            <a:r>
              <a:rPr lang="en-US" dirty="0" smtClean="0"/>
              <a:t>Illness prevention</a:t>
            </a:r>
          </a:p>
          <a:p>
            <a:r>
              <a:rPr lang="en-US" dirty="0" smtClean="0"/>
              <a:t>Levels of prevention</a:t>
            </a:r>
          </a:p>
          <a:p>
            <a:r>
              <a:rPr lang="en-US" dirty="0" smtClean="0"/>
              <a:t>Health restoration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53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Examples of Primordial prevention </a:t>
            </a:r>
            <a:endParaRPr lang="en-US" sz="3600" dirty="0" smtClean="0"/>
          </a:p>
          <a:p>
            <a:r>
              <a:rPr lang="en-US" sz="3600" dirty="0" smtClean="0"/>
              <a:t></a:t>
            </a:r>
            <a:r>
              <a:rPr lang="en-US" sz="3600" dirty="0"/>
              <a:t>National programs and policies on: </a:t>
            </a:r>
            <a:r>
              <a:rPr lang="en-US" sz="3600" dirty="0" smtClean="0"/>
              <a:t>Food </a:t>
            </a:r>
            <a:r>
              <a:rPr lang="en-US" sz="3600" dirty="0"/>
              <a:t>and nutrition • Comprehensive Policies for discourage smoking , Alcohol &amp; Drugs • To promote regular physical activity • Making major changes in lifestyle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6560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B3835"/>
                </a:solidFill>
                <a:latin typeface="Helvetica Neue"/>
              </a:rPr>
              <a:t>Primary 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3B3835"/>
                </a:solidFill>
                <a:latin typeface="Helvetica Neue"/>
              </a:rPr>
              <a:t>• </a:t>
            </a:r>
            <a:r>
              <a:rPr lang="en-US" sz="3200" dirty="0">
                <a:solidFill>
                  <a:srgbClr val="3B3835"/>
                </a:solidFill>
                <a:latin typeface="Helvetica Neue"/>
              </a:rPr>
              <a:t>“Primary prevention can be defined as the action taken prior to the onset of disease, which removes the possibility that the disease will ever occur.” • In this Action are taken before the onset of Disease. • It signifies intervention in the pre- pathogenesis phase of a disease or health problem.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6425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Prevention Achieved by Achieved by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Specific protection Health promotion; </a:t>
            </a:r>
          </a:p>
          <a:p>
            <a:r>
              <a:rPr lang="en-US" dirty="0" smtClean="0"/>
              <a:t> </a:t>
            </a:r>
            <a:r>
              <a:rPr lang="en-US" dirty="0"/>
              <a:t>Nutritional </a:t>
            </a:r>
            <a:r>
              <a:rPr lang="en-US" dirty="0" smtClean="0"/>
              <a:t>interventions</a:t>
            </a:r>
          </a:p>
          <a:p>
            <a:r>
              <a:rPr lang="en-US" dirty="0" smtClean="0"/>
              <a:t>Life </a:t>
            </a:r>
            <a:r>
              <a:rPr lang="en-US" dirty="0"/>
              <a:t>style and behavioral changes </a:t>
            </a:r>
            <a:endParaRPr lang="en-US" dirty="0" smtClean="0"/>
          </a:p>
          <a:p>
            <a:r>
              <a:rPr lang="en-US" dirty="0" smtClean="0"/>
              <a:t>Environmental </a:t>
            </a:r>
            <a:r>
              <a:rPr lang="en-US" dirty="0"/>
              <a:t>modifications </a:t>
            </a:r>
            <a:endParaRPr lang="en-US" dirty="0" smtClean="0"/>
          </a:p>
          <a:p>
            <a:r>
              <a:rPr lang="en-US" dirty="0" smtClean="0"/>
              <a:t>Health </a:t>
            </a:r>
            <a:r>
              <a:rPr lang="en-US" dirty="0"/>
              <a:t>education Immunization </a:t>
            </a:r>
            <a:endParaRPr lang="en-US" dirty="0"/>
          </a:p>
          <a:p>
            <a:r>
              <a:rPr lang="en-US" dirty="0">
                <a:hlinkClick r:id="rId2" tooltip="Approaches for Primary&#10;Prevention:&#10;• The WHO has recommende...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99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Approaches for Primary Prevention: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05000"/>
            <a:ext cx="10058400" cy="4952999"/>
          </a:xfrm>
        </p:spPr>
        <p:txBody>
          <a:bodyPr/>
          <a:lstStyle/>
          <a:p>
            <a:r>
              <a:rPr lang="en-US" dirty="0" smtClean="0"/>
              <a:t>• </a:t>
            </a:r>
            <a:r>
              <a:rPr lang="en-US" dirty="0"/>
              <a:t>The WHO has recommended the following approaches for the primary prevention of chronic diseases where the risk factors are established: </a:t>
            </a:r>
            <a:endParaRPr lang="en-US" dirty="0" smtClean="0"/>
          </a:p>
          <a:p>
            <a:r>
              <a:rPr lang="en-US" dirty="0" smtClean="0"/>
              <a:t>– </a:t>
            </a:r>
            <a:r>
              <a:rPr lang="en-US" b="1" dirty="0"/>
              <a:t>A) Population (mass) </a:t>
            </a:r>
            <a:r>
              <a:rPr lang="en-US" b="1" dirty="0" smtClean="0"/>
              <a:t>strategy- </a:t>
            </a:r>
            <a:r>
              <a:rPr lang="en-US" dirty="0"/>
              <a:t> is directed at the whole population irrespective of individual risk levels. • For example, studies have shown that even a small reduction in the average blood pressure or serum cholesterol of a population would produce a large reduction in the incidence of cardiovascular disease • The population approach is directed towards socio-economic, behavioral and lifestyle changes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b="1" dirty="0"/>
              <a:t>– B) High -risk </a:t>
            </a:r>
            <a:r>
              <a:rPr lang="en-US" b="1" dirty="0" smtClean="0"/>
              <a:t>strategy- </a:t>
            </a:r>
            <a:r>
              <a:rPr lang="en-US" sz="2800" dirty="0"/>
              <a:t>The high -risk strategy aims to bring preventive care to individuals at special risk. • This requires detection of individuals at high risk by the optimum use of clinical methods.</a:t>
            </a:r>
            <a:endParaRPr lang="en-US" sz="2800" b="1" dirty="0" smtClean="0"/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11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05000"/>
            <a:ext cx="10058400" cy="470186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• </a:t>
            </a:r>
            <a:r>
              <a:rPr lang="en-US" dirty="0"/>
              <a:t>It is defined as “ An Action which halts the progress of a disease at its incipient stage and prevents complications.” </a:t>
            </a:r>
            <a:endParaRPr lang="en-US" dirty="0" smtClean="0"/>
          </a:p>
          <a:p>
            <a:r>
              <a:rPr lang="en-US" dirty="0" smtClean="0"/>
              <a:t>• </a:t>
            </a:r>
            <a:r>
              <a:rPr lang="en-US" b="1" dirty="0"/>
              <a:t>The specific interventions are: 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 early diagnosis (e.g. screening tests, breast self examination, pap smear test, radiographic examinations etc.)&amp; Treatment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(ii) </a:t>
            </a:r>
            <a:r>
              <a:rPr lang="en-US" dirty="0" smtClean="0"/>
              <a:t>Referral</a:t>
            </a:r>
          </a:p>
          <a:p>
            <a:r>
              <a:rPr lang="en-US" dirty="0"/>
              <a:t>Secondary prevention attempts to arrest the disease process, restore health by seeking out unrecognized disease and treating it before irreversible pathological changes take place, and reverse communicability of infectious diseases. • It protects others in the community from acquiring the infection and thus provide at once secondary prevention for the infected ones and primary prevention for their potential contacts.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92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of Secondary 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</a:t>
            </a:r>
            <a:r>
              <a:rPr lang="en-US" sz="3600" dirty="0"/>
              <a:t>Complete cure and prevent the progression of disease process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 </a:t>
            </a:r>
            <a:r>
              <a:rPr lang="en-US" sz="3600" dirty="0"/>
              <a:t>To prevent the spreads of disease by curing all the known cases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 </a:t>
            </a:r>
            <a:r>
              <a:rPr lang="en-US" sz="3600" dirty="0"/>
              <a:t>To prevent the complications and sequel of disease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 </a:t>
            </a:r>
            <a:r>
              <a:rPr lang="en-US" sz="3600" dirty="0"/>
              <a:t>To shorten the period of disability</a:t>
            </a:r>
            <a:r>
              <a:rPr lang="en-U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55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TERTIARY 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05001"/>
            <a:ext cx="10058400" cy="471474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Enable </a:t>
            </a:r>
            <a:r>
              <a:rPr lang="en-US" sz="3200" dirty="0"/>
              <a:t>timely recovery Re-stabilize Re-train Re-motivate Re-socialize Re-integrate Principles of Rehabilitation</a:t>
            </a:r>
          </a:p>
          <a:p>
            <a:r>
              <a:rPr lang="en-US" sz="3200" dirty="0">
                <a:hlinkClick r:id="rId2" tooltip="Assess&#10;Exposure&#10;Identify&#10;Populations&#10;at High&#10;Disease Risk&#10;(..."/>
              </a:rPr>
              <a:t> </a:t>
            </a:r>
            <a:r>
              <a:rPr lang="en-US" sz="3200" dirty="0"/>
              <a:t>Assess Exposure Identify Populations at High Disease Risk (based on demography / family history, host factors..) Conduct Research on Mechanisms (including the study of genetic susceptibility) Apply Population-Based Intervention Programs Evaluate Intervention Programs Modify Existing Intervention Programs Strategy of Prevention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15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OTTAWA CHARTER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CHARTER for action to achieve Health for All by the year 2000 and beyond.• This conference was primarily a response to growing expectations for a New public health movement around the world.08/03/12 01:03 PM Ottawa Charter for Health </a:t>
            </a:r>
            <a:r>
              <a:rPr lang="en-US" dirty="0" smtClean="0"/>
              <a:t>Promotion.</a:t>
            </a:r>
          </a:p>
          <a:p>
            <a:r>
              <a:rPr lang="en-US" dirty="0"/>
              <a:t>Health Promotion Health promotion is the process of enabling people to increase control over, and to improve, their health, To reach a state of complete physical, mental and social well- being, an individual or group must be able to identify and to realize aspirations, to satisfy needs, and to change or cope with the </a:t>
            </a:r>
            <a:r>
              <a:rPr lang="en-US" dirty="0" smtClean="0"/>
              <a:t>environment.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34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05001"/>
            <a:ext cx="10058400" cy="4714740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Clr>
                <a:srgbClr val="232864"/>
              </a:buClr>
              <a:buFontTx/>
              <a:buChar char="•"/>
            </a:pPr>
            <a:r>
              <a:rPr lang="en-GB" altLang="en-US" sz="3200" dirty="0"/>
              <a:t>The Ottawa Charter provides 5 key action areas that are widely used and are considered central to effective health promotion practice </a:t>
            </a:r>
          </a:p>
          <a:p>
            <a:pPr>
              <a:spcBef>
                <a:spcPct val="20000"/>
              </a:spcBef>
              <a:buClr>
                <a:srgbClr val="232864"/>
              </a:buClr>
              <a:buFontTx/>
              <a:buChar char="•"/>
            </a:pPr>
            <a:endParaRPr lang="en-GB" altLang="en-US" sz="3200" dirty="0"/>
          </a:p>
          <a:p>
            <a:pPr lvl="1">
              <a:spcBef>
                <a:spcPct val="20000"/>
              </a:spcBef>
              <a:buClr>
                <a:srgbClr val="232864"/>
              </a:buClr>
              <a:buFont typeface="Wingdings" panose="05000000000000000000" pitchFamily="2" charset="2"/>
              <a:buChar char="Ø"/>
            </a:pPr>
            <a:r>
              <a:rPr lang="en-IE" altLang="en-US" sz="3200" b="1" i="1" dirty="0"/>
              <a:t>Building healthy public policy</a:t>
            </a:r>
          </a:p>
          <a:p>
            <a:pPr lvl="1">
              <a:spcBef>
                <a:spcPct val="20000"/>
              </a:spcBef>
              <a:buClr>
                <a:srgbClr val="232864"/>
              </a:buClr>
              <a:buFont typeface="Wingdings" panose="05000000000000000000" pitchFamily="2" charset="2"/>
              <a:buChar char="Ø"/>
            </a:pPr>
            <a:r>
              <a:rPr lang="en-IE" altLang="en-US" sz="3200" b="1" i="1" dirty="0"/>
              <a:t>Creating supportive environment</a:t>
            </a:r>
          </a:p>
          <a:p>
            <a:pPr lvl="1">
              <a:spcBef>
                <a:spcPct val="20000"/>
              </a:spcBef>
              <a:buClr>
                <a:srgbClr val="232864"/>
              </a:buClr>
              <a:buFont typeface="Wingdings" panose="05000000000000000000" pitchFamily="2" charset="2"/>
              <a:buChar char="Ø"/>
            </a:pPr>
            <a:r>
              <a:rPr lang="en-IE" altLang="en-US" sz="3200" b="1" i="1" dirty="0"/>
              <a:t>Strengthening community action</a:t>
            </a:r>
          </a:p>
          <a:p>
            <a:pPr lvl="1">
              <a:spcBef>
                <a:spcPct val="20000"/>
              </a:spcBef>
              <a:buClr>
                <a:srgbClr val="232864"/>
              </a:buClr>
              <a:buFont typeface="Wingdings" panose="05000000000000000000" pitchFamily="2" charset="2"/>
              <a:buChar char="Ø"/>
            </a:pPr>
            <a:r>
              <a:rPr lang="en-IE" altLang="en-US" sz="3200" b="1" i="1" dirty="0"/>
              <a:t>Developing personal skills</a:t>
            </a:r>
          </a:p>
          <a:p>
            <a:pPr lvl="1">
              <a:spcBef>
                <a:spcPct val="20000"/>
              </a:spcBef>
              <a:buClr>
                <a:srgbClr val="232864"/>
              </a:buClr>
              <a:buFont typeface="Wingdings" panose="05000000000000000000" pitchFamily="2" charset="2"/>
              <a:buChar char="Ø"/>
            </a:pPr>
            <a:r>
              <a:rPr lang="en-IE" altLang="en-US" sz="3200" b="1" i="1" dirty="0"/>
              <a:t>Re-orientating health services</a:t>
            </a:r>
            <a:endParaRPr lang="en-GB" altLang="en-US" sz="3200" b="1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17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/>
              <a:t>Jakarta Declaration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05001"/>
            <a:ext cx="10058400" cy="4804892"/>
          </a:xfrm>
        </p:spPr>
        <p:txBody>
          <a:bodyPr/>
          <a:lstStyle/>
          <a:p>
            <a:pPr>
              <a:spcBef>
                <a:spcPct val="20000"/>
              </a:spcBef>
              <a:buClr>
                <a:srgbClr val="232864"/>
              </a:buClr>
              <a:buFontTx/>
              <a:buChar char="•"/>
            </a:pPr>
            <a:r>
              <a:rPr lang="en-GB" altLang="en-US" dirty="0"/>
              <a:t>The </a:t>
            </a:r>
            <a:r>
              <a:rPr lang="en-GB" altLang="en-US" b="1" dirty="0"/>
              <a:t>Jakarta </a:t>
            </a:r>
            <a:r>
              <a:rPr lang="en-GB" altLang="en-US" b="1" dirty="0" smtClean="0"/>
              <a:t>Declaration(</a:t>
            </a:r>
            <a:r>
              <a:rPr lang="en-US" dirty="0"/>
              <a:t> international agreement that was signed at the World Health Organization's 1997 Fourth International Conference on Health Promotion held in </a:t>
            </a:r>
            <a:r>
              <a:rPr lang="en-US" dirty="0" smtClean="0"/>
              <a:t>Jakarta</a:t>
            </a:r>
            <a:r>
              <a:rPr lang="en-GB" altLang="en-US" b="1" dirty="0" smtClean="0"/>
              <a:t> </a:t>
            </a:r>
            <a:r>
              <a:rPr lang="en-GB" altLang="en-US" b="1" dirty="0"/>
              <a:t>on Leading Health Promotion into the 21st Century</a:t>
            </a:r>
            <a:r>
              <a:rPr lang="en-GB" altLang="en-US" dirty="0"/>
              <a:t> was developed at the 4th International Conference on Health Promotion in 1997 </a:t>
            </a:r>
          </a:p>
          <a:p>
            <a:pPr>
              <a:spcBef>
                <a:spcPct val="20000"/>
              </a:spcBef>
              <a:buClr>
                <a:srgbClr val="232864"/>
              </a:buClr>
              <a:buFontTx/>
              <a:buChar char="•"/>
            </a:pPr>
            <a:endParaRPr lang="en-GB" altLang="en-US" sz="800" dirty="0"/>
          </a:p>
          <a:p>
            <a:pPr>
              <a:spcBef>
                <a:spcPct val="20000"/>
              </a:spcBef>
              <a:buClr>
                <a:srgbClr val="232864"/>
              </a:buClr>
              <a:buFontTx/>
              <a:buChar char="•"/>
            </a:pPr>
            <a:r>
              <a:rPr lang="en-GB" altLang="en-US" dirty="0"/>
              <a:t>This declaration clearly confirms the importance of considering capacity building strategies and securing adequate social resources, infrastructure and responsibility when implementing health promotion interventions </a:t>
            </a:r>
          </a:p>
          <a:p>
            <a:pPr>
              <a:spcBef>
                <a:spcPct val="20000"/>
              </a:spcBef>
              <a:buClr>
                <a:srgbClr val="232864"/>
              </a:buClr>
              <a:buFontTx/>
              <a:buChar char="•"/>
            </a:pPr>
            <a:endParaRPr lang="en-GB" altLang="en-US" sz="400" dirty="0"/>
          </a:p>
          <a:p>
            <a:pPr lvl="1">
              <a:spcBef>
                <a:spcPct val="20000"/>
              </a:spcBef>
              <a:buClr>
                <a:srgbClr val="232864"/>
              </a:buClr>
              <a:buFont typeface="Wingdings" panose="05000000000000000000" pitchFamily="2" charset="2"/>
              <a:buChar char="Ø"/>
            </a:pPr>
            <a:r>
              <a:rPr lang="en-IE" altLang="en-US" sz="1800" b="1" i="1" dirty="0"/>
              <a:t>Promote social responsibility for health</a:t>
            </a:r>
          </a:p>
          <a:p>
            <a:pPr lvl="1">
              <a:spcBef>
                <a:spcPct val="20000"/>
              </a:spcBef>
              <a:buClr>
                <a:srgbClr val="232864"/>
              </a:buClr>
              <a:buFont typeface="Wingdings" panose="05000000000000000000" pitchFamily="2" charset="2"/>
              <a:buChar char="Ø"/>
            </a:pPr>
            <a:r>
              <a:rPr lang="en-IE" altLang="en-US" sz="1800" b="1" i="1" dirty="0"/>
              <a:t>Increase investments for health development</a:t>
            </a:r>
          </a:p>
          <a:p>
            <a:pPr lvl="1">
              <a:spcBef>
                <a:spcPct val="20000"/>
              </a:spcBef>
              <a:buClr>
                <a:srgbClr val="232864"/>
              </a:buClr>
              <a:buFont typeface="Wingdings" panose="05000000000000000000" pitchFamily="2" charset="2"/>
              <a:buChar char="Ø"/>
            </a:pPr>
            <a:r>
              <a:rPr lang="en-IE" altLang="en-US" sz="1800" b="1" i="1" dirty="0"/>
              <a:t>Consolidate and expand partnerships for health</a:t>
            </a:r>
          </a:p>
          <a:p>
            <a:pPr lvl="1">
              <a:spcBef>
                <a:spcPct val="20000"/>
              </a:spcBef>
              <a:buClr>
                <a:srgbClr val="232864"/>
              </a:buClr>
              <a:buFont typeface="Wingdings" panose="05000000000000000000" pitchFamily="2" charset="2"/>
              <a:buChar char="Ø"/>
            </a:pPr>
            <a:r>
              <a:rPr lang="en-IE" altLang="en-US" sz="1800" b="1" i="1" dirty="0"/>
              <a:t>Increase community capacity and empower the individual</a:t>
            </a:r>
          </a:p>
          <a:p>
            <a:pPr lvl="1">
              <a:spcBef>
                <a:spcPct val="20000"/>
              </a:spcBef>
              <a:buClr>
                <a:srgbClr val="232864"/>
              </a:buClr>
              <a:buFont typeface="Wingdings" panose="05000000000000000000" pitchFamily="2" charset="2"/>
              <a:buChar char="Ø"/>
            </a:pPr>
            <a:r>
              <a:rPr lang="en-IE" altLang="en-US" sz="1800" b="1" i="1" dirty="0"/>
              <a:t>Secure an infrastructure for health promotion</a:t>
            </a:r>
            <a:endParaRPr lang="en-GB" altLang="en-US" sz="1800" b="1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8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health promotion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750"/>
              </a:spcBef>
              <a:buClr>
                <a:srgbClr val="794F9F"/>
              </a:buClr>
            </a:pPr>
            <a:r>
              <a:rPr lang="en-US" alt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Health promotion is “a process of enabling people to increase control over their health.” </a:t>
            </a:r>
          </a:p>
          <a:p>
            <a:pPr>
              <a:spcBef>
                <a:spcPts val="750"/>
              </a:spcBef>
              <a:buClr>
                <a:srgbClr val="794F9F"/>
              </a:buClr>
            </a:pPr>
            <a:r>
              <a:rPr lang="en-US" alt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Health promotion is a way of thinking and working that considers the continual advancement and maintenance of individual and population health to be integral to the functioning of a community. </a:t>
            </a:r>
          </a:p>
          <a:p>
            <a:pPr>
              <a:spcBef>
                <a:spcPts val="750"/>
              </a:spcBef>
              <a:buClr>
                <a:srgbClr val="794F9F"/>
              </a:buClr>
            </a:pPr>
            <a:r>
              <a:rPr lang="en-US" alt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Health promotion focuses on the social determinants of health as well as on specific health issues.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28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750"/>
              </a:spcBef>
              <a:buNone/>
            </a:pPr>
            <a:r>
              <a:rPr lang="en-US" altLang="en-US" sz="3600" b="1" dirty="0">
                <a:latin typeface="Calibri" panose="020F0502020204030204" pitchFamily="34" charset="0"/>
                <a:cs typeface="Times New Roman" panose="02020603050405020304" pitchFamily="18" charset="0"/>
              </a:rPr>
              <a:t>Health promotion is</a:t>
            </a:r>
          </a:p>
          <a:p>
            <a:pPr>
              <a:spcBef>
                <a:spcPts val="750"/>
              </a:spcBef>
              <a:buClr>
                <a:srgbClr val="794F9F"/>
              </a:buClr>
            </a:pPr>
            <a:r>
              <a:rPr lang="en-US" altLang="en-US" sz="3600" dirty="0">
                <a:latin typeface="Calibri" panose="020F0502020204030204" pitchFamily="34" charset="0"/>
                <a:cs typeface="Times New Roman" panose="02020603050405020304" pitchFamily="18" charset="0"/>
              </a:rPr>
              <a:t>Population based</a:t>
            </a:r>
          </a:p>
          <a:p>
            <a:pPr>
              <a:spcBef>
                <a:spcPts val="750"/>
              </a:spcBef>
              <a:buClr>
                <a:srgbClr val="794F9F"/>
              </a:buClr>
            </a:pPr>
            <a:r>
              <a:rPr lang="en-US" altLang="en-US" sz="3600" dirty="0">
                <a:latin typeface="Calibri" panose="020F0502020204030204" pitchFamily="34" charset="0"/>
                <a:cs typeface="Times New Roman" panose="02020603050405020304" pitchFamily="18" charset="0"/>
              </a:rPr>
              <a:t>Participatory</a:t>
            </a:r>
          </a:p>
          <a:p>
            <a:pPr>
              <a:spcBef>
                <a:spcPts val="750"/>
              </a:spcBef>
              <a:buClr>
                <a:srgbClr val="794F9F"/>
              </a:buClr>
            </a:pPr>
            <a:r>
              <a:rPr lang="en-US" altLang="en-US" sz="3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Inter-sectoral</a:t>
            </a:r>
            <a:endParaRPr lang="en-US" altLang="en-US" sz="3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750"/>
              </a:spcBef>
              <a:buClr>
                <a:srgbClr val="794F9F"/>
              </a:buClr>
            </a:pPr>
            <a:r>
              <a:rPr lang="en-US" altLang="en-US" sz="3600" dirty="0">
                <a:latin typeface="Calibri" panose="020F0502020204030204" pitchFamily="34" charset="0"/>
                <a:cs typeface="Times New Roman" panose="02020603050405020304" pitchFamily="18" charset="0"/>
              </a:rPr>
              <a:t>Context-sensitive</a:t>
            </a:r>
          </a:p>
          <a:p>
            <a:pPr>
              <a:spcBef>
                <a:spcPts val="750"/>
              </a:spcBef>
              <a:buClr>
                <a:srgbClr val="794F9F"/>
              </a:buClr>
            </a:pPr>
            <a:r>
              <a:rPr lang="en-US" altLang="en-US" sz="3600" dirty="0">
                <a:latin typeface="Calibri" panose="020F0502020204030204" pitchFamily="34" charset="0"/>
                <a:cs typeface="Times New Roman" panose="02020603050405020304" pitchFamily="18" charset="0"/>
              </a:rPr>
              <a:t>Multi-level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56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PROGRAMES OR HEALTH PROMOTION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• </a:t>
            </a:r>
            <a:r>
              <a:rPr lang="en-US" sz="4400" dirty="0"/>
              <a:t>Information dissemination. </a:t>
            </a:r>
            <a:endParaRPr lang="en-US" sz="4400" dirty="0" smtClean="0"/>
          </a:p>
          <a:p>
            <a:r>
              <a:rPr lang="en-US" sz="4400" dirty="0" smtClean="0"/>
              <a:t>• </a:t>
            </a:r>
            <a:r>
              <a:rPr lang="en-US" sz="4400" dirty="0"/>
              <a:t>Health risk appraisal and wellness assessment</a:t>
            </a:r>
            <a:r>
              <a:rPr lang="en-US" sz="4400" dirty="0" smtClean="0"/>
              <a:t>.</a:t>
            </a:r>
          </a:p>
          <a:p>
            <a:r>
              <a:rPr lang="en-US" sz="4400" dirty="0" smtClean="0"/>
              <a:t> </a:t>
            </a:r>
            <a:r>
              <a:rPr lang="en-US" sz="4400" dirty="0"/>
              <a:t>• Lifestyle and behavioral change. </a:t>
            </a:r>
            <a:endParaRPr lang="en-US" sz="4400" dirty="0" smtClean="0"/>
          </a:p>
          <a:p>
            <a:r>
              <a:rPr lang="en-US" sz="4400" dirty="0" smtClean="0"/>
              <a:t>• </a:t>
            </a:r>
            <a:r>
              <a:rPr lang="en-US" sz="4400" dirty="0"/>
              <a:t>Environmental control programs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9426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595959"/>
                </a:solidFill>
                <a:ea typeface="+mn-ea"/>
                <a:cs typeface="+mn-cs"/>
              </a:rPr>
              <a:t>WHY WE NEED HEALTH PROMOTION?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05001"/>
            <a:ext cx="10058400" cy="4753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• </a:t>
            </a:r>
            <a:r>
              <a:rPr lang="en-US" sz="3200" dirty="0"/>
              <a:t>Promotes quality of life 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• </a:t>
            </a:r>
            <a:r>
              <a:rPr lang="en-US" sz="3200" dirty="0"/>
              <a:t>Reduce inequalities in health 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• </a:t>
            </a:r>
            <a:r>
              <a:rPr lang="en-US" sz="3200" dirty="0"/>
              <a:t>Reduces pressure on services 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• </a:t>
            </a:r>
            <a:r>
              <a:rPr lang="en-US" sz="3200" dirty="0"/>
              <a:t>“Adds life to year, Adds year to life”. 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• </a:t>
            </a:r>
            <a:r>
              <a:rPr lang="en-US" sz="3200" dirty="0"/>
              <a:t>“Health promotion is concerned with making healthier choices, easier choices”. 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• </a:t>
            </a:r>
            <a:r>
              <a:rPr lang="en-US" sz="3200" dirty="0"/>
              <a:t>It is cost effective and efficient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3563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Education vs Health Promotion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Health </a:t>
            </a:r>
            <a:r>
              <a:rPr lang="en-US" sz="2800" dirty="0"/>
              <a:t>education involves giving information and teaching individuals and communities how to achieve better health. Health education seeks to motivate individuals to accept a process of behavioral change through directly influencing their values, beliefs, and attitude systems</a:t>
            </a:r>
            <a:r>
              <a:rPr lang="en-US" sz="2800" dirty="0" smtClean="0"/>
              <a:t>”.</a:t>
            </a:r>
          </a:p>
          <a:p>
            <a:r>
              <a:rPr lang="en-US" sz="2800" dirty="0" smtClean="0"/>
              <a:t>In </a:t>
            </a:r>
            <a:r>
              <a:rPr lang="en-US" sz="2800" dirty="0"/>
              <a:t>contrast, health promotion “involves social, economic, and political change to ensure the environment is conducive to health .</a:t>
            </a:r>
          </a:p>
        </p:txBody>
      </p:sp>
    </p:spTree>
    <p:extLst>
      <p:ext uri="{BB962C8B-B14F-4D97-AF65-F5344CB8AC3E}">
        <p14:creationId xmlns:p14="http://schemas.microsoft.com/office/powerpoint/2010/main" val="89791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Promotion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much broader and includes</a:t>
            </a:r>
            <a:r>
              <a:rPr lang="en-US" dirty="0" smtClean="0"/>
              <a:t>:</a:t>
            </a:r>
          </a:p>
          <a:p>
            <a:r>
              <a:rPr lang="en-US" dirty="0" smtClean="0"/>
              <a:t> </a:t>
            </a:r>
            <a:r>
              <a:rPr lang="en-US" dirty="0"/>
              <a:t>Health Education The provision of preventative health services. </a:t>
            </a:r>
            <a:endParaRPr lang="en-US" dirty="0" smtClean="0"/>
          </a:p>
          <a:p>
            <a:r>
              <a:rPr lang="en-US" dirty="0" smtClean="0"/>
              <a:t>Measures </a:t>
            </a:r>
            <a:r>
              <a:rPr lang="en-US" dirty="0"/>
              <a:t>to protect the physical environment and make it conducive to health </a:t>
            </a:r>
            <a:endParaRPr lang="en-US" dirty="0" smtClean="0"/>
          </a:p>
          <a:p>
            <a:r>
              <a:rPr lang="en-US" dirty="0" smtClean="0"/>
              <a:t>The mobilization </a:t>
            </a:r>
            <a:r>
              <a:rPr lang="en-US" dirty="0"/>
              <a:t>of community resources.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implementation of </a:t>
            </a:r>
            <a:r>
              <a:rPr lang="en-US" dirty="0" smtClean="0"/>
              <a:t>organizational </a:t>
            </a:r>
            <a:r>
              <a:rPr lang="en-US" dirty="0"/>
              <a:t>policies which promote health. </a:t>
            </a:r>
            <a:endParaRPr lang="en-US" dirty="0" smtClean="0"/>
          </a:p>
          <a:p>
            <a:r>
              <a:rPr lang="en-US" dirty="0" smtClean="0"/>
              <a:t>Economic </a:t>
            </a:r>
            <a:r>
              <a:rPr lang="en-US" dirty="0"/>
              <a:t>and regulatory activities.</a:t>
            </a:r>
          </a:p>
        </p:txBody>
      </p:sp>
    </p:spTree>
    <p:extLst>
      <p:ext uri="{BB962C8B-B14F-4D97-AF65-F5344CB8AC3E}">
        <p14:creationId xmlns:p14="http://schemas.microsoft.com/office/powerpoint/2010/main" val="72474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688702"/>
          </a:xfrm>
        </p:spPr>
        <p:txBody>
          <a:bodyPr/>
          <a:lstStyle/>
          <a:p>
            <a:r>
              <a:rPr lang="en-US" dirty="0" smtClean="0"/>
              <a:t>CONT..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5308" y="1146219"/>
            <a:ext cx="10740980" cy="551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62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herry Blossom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17.potx" id="{A8D831F9-2DA4-4700-B230-431725864604}" vid="{ED9A2A59-32A4-4461-8593-D9E87F204B18}"/>
    </a:ext>
  </a:extLst>
</a:theme>
</file>

<file path=ppt/theme/theme2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Cherry blossom nature presentation (widescreen)</Template>
  <TotalTime>80</TotalTime>
  <Words>1101</Words>
  <Application>Microsoft Office PowerPoint</Application>
  <PresentationFormat>Widescreen</PresentationFormat>
  <Paragraphs>127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Cambria</vt:lpstr>
      <vt:lpstr>Helvetica Neue</vt:lpstr>
      <vt:lpstr>Times New Roman</vt:lpstr>
      <vt:lpstr>Wingdings</vt:lpstr>
      <vt:lpstr>Cherry Blossom 16x9</vt:lpstr>
      <vt:lpstr>HEALTH PROMOTION</vt:lpstr>
      <vt:lpstr>Content</vt:lpstr>
      <vt:lpstr>What is health promotion</vt:lpstr>
      <vt:lpstr>Cont..</vt:lpstr>
      <vt:lpstr>PROGRAMES OR HEALTH PROMOTION</vt:lpstr>
      <vt:lpstr>WHY WE NEED HEALTH PROMOTION?</vt:lpstr>
      <vt:lpstr>Health Education vs Health Promotion</vt:lpstr>
      <vt:lpstr>Health Promotion activity</vt:lpstr>
      <vt:lpstr>CONT..</vt:lpstr>
      <vt:lpstr>PowerPoint Presentation</vt:lpstr>
      <vt:lpstr>DETERMINANTS OF HEALTH</vt:lpstr>
      <vt:lpstr>Determinants of health  CATEGORIES </vt:lpstr>
      <vt:lpstr>CONT…</vt:lpstr>
      <vt:lpstr>PRINCIPLES OF HEALTH PROMOTION </vt:lpstr>
      <vt:lpstr>CONT..</vt:lpstr>
      <vt:lpstr>PowerPoint Presentation</vt:lpstr>
      <vt:lpstr>ILLINESS PREVENTION</vt:lpstr>
      <vt:lpstr>LEVELS OF DISEASE PREVENTION</vt:lpstr>
      <vt:lpstr>Primordial Prevention </vt:lpstr>
      <vt:lpstr>CONT..</vt:lpstr>
      <vt:lpstr>Primary Prevention</vt:lpstr>
      <vt:lpstr>Primary Prevention Achieved by Achieved by</vt:lpstr>
      <vt:lpstr>Approaches for Primary Prevention: </vt:lpstr>
      <vt:lpstr>Secondary Prevention</vt:lpstr>
      <vt:lpstr>Objectives of Secondary Prevention</vt:lpstr>
      <vt:lpstr>TERTIARY PREVENTION</vt:lpstr>
      <vt:lpstr>OTTAWA CHARTER</vt:lpstr>
      <vt:lpstr>CONT…</vt:lpstr>
      <vt:lpstr>Jakarta Declaration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PROMOTION</dc:title>
  <dc:creator>hp</dc:creator>
  <cp:lastModifiedBy>hp</cp:lastModifiedBy>
  <cp:revision>22</cp:revision>
  <dcterms:created xsi:type="dcterms:W3CDTF">2021-01-29T13:31:26Z</dcterms:created>
  <dcterms:modified xsi:type="dcterms:W3CDTF">2021-01-29T14:51:51Z</dcterms:modified>
</cp:coreProperties>
</file>