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367499074" r:id="rId1"/>
  </p:sldMasterIdLst>
  <p:sldIdLst>
    <p:sldId id="342" r:id="rId2"/>
    <p:sldId id="344" r:id="rId3"/>
    <p:sldId id="345" r:id="rId4"/>
    <p:sldId id="346" r:id="rId5"/>
    <p:sldId id="34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</p:sldIdLst>
  <p:sldSz cx="9906000" cy="6858000" type="A4"/>
  <p:notesSz cx="6858000" cy="9144000"/>
  <p:defaultTextStyle>
    <a:defPPr>
      <a:defRPr lang="fr-FR"/>
    </a:defPPr>
    <a:lvl1pPr marL="0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07049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14099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21148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28198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35247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42297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649346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456396" algn="l" defTabSz="1614099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416" y="-18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19450" y="1964267"/>
            <a:ext cx="5848153" cy="2421464"/>
          </a:xfrm>
        </p:spPr>
        <p:txBody>
          <a:bodyPr anchor="b">
            <a:normAutofit/>
          </a:bodyPr>
          <a:lstStyle>
            <a:lvl1pPr algn="r">
              <a:defRPr sz="42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9450" y="4385734"/>
            <a:ext cx="5848153" cy="1405466"/>
          </a:xfrm>
        </p:spPr>
        <p:txBody>
          <a:bodyPr anchor="t">
            <a:normAutofit/>
          </a:bodyPr>
          <a:lstStyle>
            <a:lvl1pPr marL="0" indent="0" algn="r">
              <a:buNone/>
              <a:defRPr sz="1600" cap="all">
                <a:solidFill>
                  <a:schemeClr val="tx1"/>
                </a:solidFill>
              </a:defRPr>
            </a:lvl1pPr>
            <a:lvl2pPr marL="402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04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06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09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115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13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161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185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57704" y="5870575"/>
            <a:ext cx="1300163" cy="377826"/>
          </a:xfrm>
        </p:spPr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19449" y="5870575"/>
            <a:ext cx="3976341" cy="377826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9779" y="5870575"/>
            <a:ext cx="447823" cy="377826"/>
          </a:xfrm>
        </p:spPr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6457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4732865"/>
            <a:ext cx="8231784" cy="566738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14425" y="932113"/>
            <a:ext cx="7117359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314" indent="0">
              <a:buNone/>
              <a:defRPr sz="1400"/>
            </a:lvl2pPr>
            <a:lvl3pPr marL="804628" indent="0">
              <a:buNone/>
              <a:defRPr sz="1400"/>
            </a:lvl3pPr>
            <a:lvl4pPr marL="1206943" indent="0">
              <a:buNone/>
              <a:defRPr sz="1400"/>
            </a:lvl4pPr>
            <a:lvl5pPr marL="1609257" indent="0">
              <a:buNone/>
              <a:defRPr sz="1400"/>
            </a:lvl5pPr>
            <a:lvl6pPr marL="2011571" indent="0">
              <a:buNone/>
              <a:defRPr sz="1400"/>
            </a:lvl6pPr>
            <a:lvl7pPr marL="2413885" indent="0">
              <a:buNone/>
              <a:defRPr sz="1400"/>
            </a:lvl7pPr>
            <a:lvl8pPr marL="2816198" indent="0">
              <a:buNone/>
              <a:defRPr sz="1400"/>
            </a:lvl8pPr>
            <a:lvl9pPr marL="321851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4" y="5299603"/>
            <a:ext cx="8231784" cy="493711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02314" indent="0">
              <a:buNone/>
              <a:defRPr sz="1100"/>
            </a:lvl2pPr>
            <a:lvl3pPr marL="804628" indent="0">
              <a:buNone/>
              <a:defRPr sz="900"/>
            </a:lvl3pPr>
            <a:lvl4pPr marL="1206943" indent="0">
              <a:buNone/>
              <a:defRPr sz="700"/>
            </a:lvl4pPr>
            <a:lvl5pPr marL="1609257" indent="0">
              <a:buNone/>
              <a:defRPr sz="700"/>
            </a:lvl5pPr>
            <a:lvl6pPr marL="2011571" indent="0">
              <a:buNone/>
              <a:defRPr sz="700"/>
            </a:lvl6pPr>
            <a:lvl7pPr marL="2413885" indent="0">
              <a:buNone/>
              <a:defRPr sz="700"/>
            </a:lvl7pPr>
            <a:lvl8pPr marL="2816198" indent="0">
              <a:buNone/>
              <a:defRPr sz="700"/>
            </a:lvl8pPr>
            <a:lvl9pPr marL="321851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82406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609602"/>
            <a:ext cx="8231784" cy="3124198"/>
          </a:xfrm>
        </p:spPr>
        <p:txBody>
          <a:bodyPr anchor="ctr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2" y="4343402"/>
            <a:ext cx="8231786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0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9379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8318267" y="2743200"/>
            <a:ext cx="495301" cy="584776"/>
          </a:xfrm>
          <a:prstGeom prst="rect">
            <a:avLst/>
          </a:prstGeom>
        </p:spPr>
        <p:txBody>
          <a:bodyPr vert="horz" lIns="80463" tIns="40231" rIns="80463" bIns="402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6722" y="823337"/>
            <a:ext cx="495301" cy="584776"/>
          </a:xfrm>
          <a:prstGeom prst="rect">
            <a:avLst/>
          </a:prstGeom>
        </p:spPr>
        <p:txBody>
          <a:bodyPr vert="horz" lIns="80463" tIns="40231" rIns="80463" bIns="402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218" y="609601"/>
            <a:ext cx="7759699" cy="2743200"/>
          </a:xfrm>
        </p:spPr>
        <p:txBody>
          <a:bodyPr anchor="ctr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92023" y="3352801"/>
            <a:ext cx="7588088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02314" indent="0">
              <a:buFontTx/>
              <a:buNone/>
              <a:defRPr/>
            </a:lvl2pPr>
            <a:lvl3pPr marL="804628" indent="0">
              <a:buFontTx/>
              <a:buNone/>
              <a:defRPr/>
            </a:lvl3pPr>
            <a:lvl4pPr marL="1206943" indent="0">
              <a:buFontTx/>
              <a:buNone/>
              <a:defRPr/>
            </a:lvl4pPr>
            <a:lvl5pPr marL="1609257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8567" y="4343402"/>
            <a:ext cx="824879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0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4925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5" y="3308581"/>
            <a:ext cx="8231783" cy="1468800"/>
          </a:xfrm>
        </p:spPr>
        <p:txBody>
          <a:bodyPr anchor="b">
            <a:normAutofit/>
          </a:bodyPr>
          <a:lstStyle>
            <a:lvl1pPr algn="l">
              <a:defRPr sz="2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4" y="4777382"/>
            <a:ext cx="8231784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0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3912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318267" y="2743200"/>
            <a:ext cx="495301" cy="584776"/>
          </a:xfrm>
          <a:prstGeom prst="rect">
            <a:avLst/>
          </a:prstGeom>
        </p:spPr>
        <p:txBody>
          <a:bodyPr vert="horz" lIns="80463" tIns="40231" rIns="80463" bIns="402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96722" y="823337"/>
            <a:ext cx="495301" cy="584776"/>
          </a:xfrm>
          <a:prstGeom prst="rect">
            <a:avLst/>
          </a:prstGeom>
        </p:spPr>
        <p:txBody>
          <a:bodyPr vert="horz" lIns="80463" tIns="40231" rIns="80463" bIns="40231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1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806218" y="609601"/>
            <a:ext cx="7759699" cy="2743200"/>
          </a:xfrm>
        </p:spPr>
        <p:txBody>
          <a:bodyPr anchor="ctr">
            <a:normAutofit/>
          </a:bodyPr>
          <a:lstStyle>
            <a:lvl1pPr algn="l">
              <a:defRPr sz="28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7214" y="3886202"/>
            <a:ext cx="8235041" cy="888999"/>
          </a:xfrm>
        </p:spPr>
        <p:txBody>
          <a:bodyPr vert="horz" lIns="80463" tIns="40231" rIns="80463" bIns="40231" rtlCol="0" anchor="b">
            <a:normAutofit/>
          </a:bodyPr>
          <a:lstStyle>
            <a:lvl1pPr>
              <a:buNone/>
              <a:defRPr lang="en-US" sz="21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3" y="4775202"/>
            <a:ext cx="823504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0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5732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609601"/>
            <a:ext cx="8231784" cy="2743200"/>
          </a:xfrm>
        </p:spPr>
        <p:txBody>
          <a:bodyPr vert="horz" lIns="80463" tIns="40231" rIns="80463" bIns="40231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57213" y="3505201"/>
            <a:ext cx="8231786" cy="838200"/>
          </a:xfrm>
        </p:spPr>
        <p:txBody>
          <a:bodyPr vert="horz" lIns="80463" tIns="40231" rIns="80463" bIns="40231" rtlCol="0" anchor="b">
            <a:normAutofit/>
          </a:bodyPr>
          <a:lstStyle>
            <a:lvl1pPr>
              <a:buNone/>
              <a:defRPr lang="en-US" sz="25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2" y="4343402"/>
            <a:ext cx="8231786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0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5970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57213" y="609602"/>
            <a:ext cx="8231783" cy="14562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95687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35174" y="609600"/>
            <a:ext cx="1753823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7213" y="609603"/>
            <a:ext cx="6363594" cy="51815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29223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629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3308581"/>
            <a:ext cx="8231784" cy="1468800"/>
          </a:xfrm>
        </p:spPr>
        <p:txBody>
          <a:bodyPr anchor="b"/>
          <a:lstStyle>
            <a:lvl1pPr algn="l">
              <a:defRPr sz="35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2" y="4777382"/>
            <a:ext cx="823178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tx1"/>
                </a:solidFill>
              </a:defRPr>
            </a:lvl1pPr>
            <a:lvl2pPr marL="402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046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0694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6092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201157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41388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81619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321851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56107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7214" y="2142067"/>
            <a:ext cx="4058709" cy="364913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0291" y="2142068"/>
            <a:ext cx="4058708" cy="364913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95833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1108" y="2218267"/>
            <a:ext cx="3826106" cy="576263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02314" indent="0">
              <a:buNone/>
              <a:defRPr sz="1800" b="1"/>
            </a:lvl2pPr>
            <a:lvl3pPr marL="804628" indent="0">
              <a:buNone/>
              <a:defRPr sz="1600" b="1"/>
            </a:lvl3pPr>
            <a:lvl4pPr marL="1206943" indent="0">
              <a:buNone/>
              <a:defRPr sz="1400" b="1"/>
            </a:lvl4pPr>
            <a:lvl5pPr marL="1609257" indent="0">
              <a:buNone/>
              <a:defRPr sz="1400" b="1"/>
            </a:lvl5pPr>
            <a:lvl6pPr marL="2011571" indent="0">
              <a:buNone/>
              <a:defRPr sz="1400" b="1"/>
            </a:lvl6pPr>
            <a:lvl7pPr marL="2413885" indent="0">
              <a:buNone/>
              <a:defRPr sz="1400" b="1"/>
            </a:lvl7pPr>
            <a:lvl8pPr marL="2816198" indent="0">
              <a:buNone/>
              <a:defRPr sz="1400" b="1"/>
            </a:lvl8pPr>
            <a:lvl9pPr marL="321851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4" y="2870201"/>
            <a:ext cx="4060000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4" y="2226734"/>
            <a:ext cx="3837285" cy="576263"/>
          </a:xfrm>
        </p:spPr>
        <p:txBody>
          <a:bodyPr anchor="b">
            <a:noAutofit/>
          </a:bodyPr>
          <a:lstStyle>
            <a:lvl1pPr marL="0" indent="0">
              <a:buNone/>
              <a:defRPr sz="2500" b="0"/>
            </a:lvl1pPr>
            <a:lvl2pPr marL="402314" indent="0">
              <a:buNone/>
              <a:defRPr sz="1800" b="1"/>
            </a:lvl2pPr>
            <a:lvl3pPr marL="804628" indent="0">
              <a:buNone/>
              <a:defRPr sz="1600" b="1"/>
            </a:lvl3pPr>
            <a:lvl4pPr marL="1206943" indent="0">
              <a:buNone/>
              <a:defRPr sz="1400" b="1"/>
            </a:lvl4pPr>
            <a:lvl5pPr marL="1609257" indent="0">
              <a:buNone/>
              <a:defRPr sz="1400" b="1"/>
            </a:lvl5pPr>
            <a:lvl6pPr marL="2011571" indent="0">
              <a:buNone/>
              <a:defRPr sz="1400" b="1"/>
            </a:lvl6pPr>
            <a:lvl7pPr marL="2413885" indent="0">
              <a:buNone/>
              <a:defRPr sz="1400" b="1"/>
            </a:lvl7pPr>
            <a:lvl8pPr marL="2816198" indent="0">
              <a:buNone/>
              <a:defRPr sz="1400" b="1"/>
            </a:lvl8pPr>
            <a:lvl9pPr marL="3218514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1580" y="2870201"/>
            <a:ext cx="4058709" cy="292099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82928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01216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40382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2074333"/>
            <a:ext cx="2990719" cy="1371600"/>
          </a:xfrm>
        </p:spPr>
        <p:txBody>
          <a:bodyPr anchor="b">
            <a:normAutofit/>
          </a:bodyPr>
          <a:lstStyle>
            <a:lvl1pPr algn="l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76664" y="609603"/>
            <a:ext cx="5012334" cy="5181599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4" y="3445932"/>
            <a:ext cx="2990719" cy="182880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02314" indent="0">
              <a:buNone/>
              <a:defRPr sz="1100"/>
            </a:lvl2pPr>
            <a:lvl3pPr marL="804628" indent="0">
              <a:buNone/>
              <a:defRPr sz="900"/>
            </a:lvl3pPr>
            <a:lvl4pPr marL="1206943" indent="0">
              <a:buNone/>
              <a:defRPr sz="700"/>
            </a:lvl4pPr>
            <a:lvl5pPr marL="1609257" indent="0">
              <a:buNone/>
              <a:defRPr sz="700"/>
            </a:lvl5pPr>
            <a:lvl6pPr marL="2011571" indent="0">
              <a:buNone/>
              <a:defRPr sz="700"/>
            </a:lvl6pPr>
            <a:lvl7pPr marL="2413885" indent="0">
              <a:buNone/>
              <a:defRPr sz="700"/>
            </a:lvl7pPr>
            <a:lvl8pPr marL="2816198" indent="0">
              <a:buNone/>
              <a:defRPr sz="700"/>
            </a:lvl8pPr>
            <a:lvl9pPr marL="321851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7467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903420" cy="685621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214" y="1600202"/>
            <a:ext cx="5008780" cy="1371600"/>
          </a:xfrm>
        </p:spPr>
        <p:txBody>
          <a:bodyPr anchor="b">
            <a:normAutofit/>
          </a:bodyPr>
          <a:lstStyle>
            <a:lvl1pPr algn="l">
              <a:defRPr sz="25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23205" y="914400"/>
            <a:ext cx="2665791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02314" indent="0">
              <a:buNone/>
              <a:defRPr sz="1400"/>
            </a:lvl2pPr>
            <a:lvl3pPr marL="804628" indent="0">
              <a:buNone/>
              <a:defRPr sz="1400"/>
            </a:lvl3pPr>
            <a:lvl4pPr marL="1206943" indent="0">
              <a:buNone/>
              <a:defRPr sz="1400"/>
            </a:lvl4pPr>
            <a:lvl5pPr marL="1609257" indent="0">
              <a:buNone/>
              <a:defRPr sz="1400"/>
            </a:lvl5pPr>
            <a:lvl6pPr marL="2011571" indent="0">
              <a:buNone/>
              <a:defRPr sz="1400"/>
            </a:lvl6pPr>
            <a:lvl7pPr marL="2413885" indent="0">
              <a:buNone/>
              <a:defRPr sz="1400"/>
            </a:lvl7pPr>
            <a:lvl8pPr marL="2816198" indent="0">
              <a:buNone/>
              <a:defRPr sz="1400"/>
            </a:lvl8pPr>
            <a:lvl9pPr marL="3218514" indent="0">
              <a:buNone/>
              <a:defRPr sz="1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7214" y="2971801"/>
            <a:ext cx="5008780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02314" indent="0">
              <a:buNone/>
              <a:defRPr sz="1100"/>
            </a:lvl2pPr>
            <a:lvl3pPr marL="804628" indent="0">
              <a:buNone/>
              <a:defRPr sz="900"/>
            </a:lvl3pPr>
            <a:lvl4pPr marL="1206943" indent="0">
              <a:buNone/>
              <a:defRPr sz="700"/>
            </a:lvl4pPr>
            <a:lvl5pPr marL="1609257" indent="0">
              <a:buNone/>
              <a:defRPr sz="700"/>
            </a:lvl5pPr>
            <a:lvl6pPr marL="2011571" indent="0">
              <a:buNone/>
              <a:defRPr sz="700"/>
            </a:lvl6pPr>
            <a:lvl7pPr marL="2413885" indent="0">
              <a:buNone/>
              <a:defRPr sz="700"/>
            </a:lvl7pPr>
            <a:lvl8pPr marL="2816198" indent="0">
              <a:buNone/>
              <a:defRPr sz="700"/>
            </a:lvl8pPr>
            <a:lvl9pPr marL="3218514" indent="0">
              <a:buNone/>
              <a:defRPr sz="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68206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7213" y="609602"/>
            <a:ext cx="8231783" cy="1456267"/>
          </a:xfrm>
          <a:prstGeom prst="rect">
            <a:avLst/>
          </a:prstGeom>
          <a:effectLst/>
        </p:spPr>
        <p:txBody>
          <a:bodyPr vert="horz" lIns="80463" tIns="40231" rIns="80463" bIns="4023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57213" y="2142068"/>
            <a:ext cx="8231783" cy="3649132"/>
          </a:xfrm>
          <a:prstGeom prst="rect">
            <a:avLst/>
          </a:prstGeom>
        </p:spPr>
        <p:txBody>
          <a:bodyPr vert="horz" lIns="80463" tIns="40231" rIns="80463" bIns="40231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979099" y="5870575"/>
            <a:ext cx="1300163" cy="377826"/>
          </a:xfrm>
          <a:prstGeom prst="rect">
            <a:avLst/>
          </a:prstGeom>
        </p:spPr>
        <p:txBody>
          <a:bodyPr vert="horz" lIns="80463" tIns="40231" rIns="80463" bIns="40231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F268A42-A6C7-4311-898A-C2E4CB7080CC}" type="datetimeFigureOut">
              <a:rPr lang="hu-HU" smtClean="0"/>
              <a:t>2023.03.11.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7214" y="5870575"/>
            <a:ext cx="6359973" cy="377826"/>
          </a:xfrm>
          <a:prstGeom prst="rect">
            <a:avLst/>
          </a:prstGeom>
        </p:spPr>
        <p:txBody>
          <a:bodyPr vert="horz" lIns="80463" tIns="40231" rIns="80463" bIns="40231" rtlCol="0" anchor="ctr"/>
          <a:lstStyle>
            <a:lvl1pPr algn="l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1175" y="5870575"/>
            <a:ext cx="447823" cy="377826"/>
          </a:xfrm>
          <a:prstGeom prst="rect">
            <a:avLst/>
          </a:prstGeom>
        </p:spPr>
        <p:txBody>
          <a:bodyPr vert="horz" lIns="80463" tIns="40231" rIns="80463" bIns="40231" rtlCol="0" anchor="ctr"/>
          <a:lstStyle>
            <a:lvl1pPr algn="r">
              <a:defRPr sz="9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B1350B4-ACE2-4A34-A507-6CD488FCD71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52903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367499075" r:id="rId1"/>
    <p:sldLayoutId id="2367499076" r:id="rId2"/>
    <p:sldLayoutId id="2367499077" r:id="rId3"/>
    <p:sldLayoutId id="2367499078" r:id="rId4"/>
    <p:sldLayoutId id="2367499079" r:id="rId5"/>
    <p:sldLayoutId id="2367499080" r:id="rId6"/>
    <p:sldLayoutId id="2367499081" r:id="rId7"/>
    <p:sldLayoutId id="2367499082" r:id="rId8"/>
    <p:sldLayoutId id="2367499083" r:id="rId9"/>
    <p:sldLayoutId id="2367499084" r:id="rId10"/>
    <p:sldLayoutId id="2367499085" r:id="rId11"/>
    <p:sldLayoutId id="2367499086" r:id="rId12"/>
    <p:sldLayoutId id="2367499087" r:id="rId13"/>
    <p:sldLayoutId id="2367499088" r:id="rId14"/>
    <p:sldLayoutId id="2367499089" r:id="rId15"/>
    <p:sldLayoutId id="2367499090" r:id="rId16"/>
    <p:sldLayoutId id="2367499091" r:id="rId17"/>
    <p:sldLayoutId id="2367499092" r:id="rId18"/>
  </p:sldLayoutIdLst>
  <p:txStyles>
    <p:titleStyle>
      <a:lvl1pPr algn="l" defTabSz="402314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1446" indent="-251446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53761" indent="-251446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056075" indent="-251446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57809" indent="-150868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760125" indent="-150868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12728" indent="-201157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615041" indent="-201157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017357" indent="-201157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419671" indent="-201157" algn="l" defTabSz="402314" rtl="0" eaLnBrk="1" latinLnBrk="0" hangingPunct="1">
        <a:spcBef>
          <a:spcPts val="0"/>
        </a:spcBef>
        <a:spcAft>
          <a:spcPts val="881"/>
        </a:spcAft>
        <a:buClr>
          <a:schemeClr val="tx1"/>
        </a:buClr>
        <a:buSzPct val="100000"/>
        <a:buFont typeface="Arial"/>
        <a:buChar char="•"/>
        <a:defRPr sz="11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2314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4628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6943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9257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571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13885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16198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18514" algn="l" defTabSz="402314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18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18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18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18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18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18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18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18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18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8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18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18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18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18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18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18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18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18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18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18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18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Pharmacology III: Autacoids</a:t>
            </a:r>
            <a:endParaRPr lang="en-GB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Lecturer: Mr. </a:t>
            </a:r>
            <a:r>
              <a:rPr lang="en-US" dirty="0" err="1" smtClean="0"/>
              <a:t>C.Mogendi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84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Definition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937" indent="0">
              <a:buNone/>
            </a:pPr>
            <a:r>
              <a:rPr lang="en-GB" dirty="0" smtClean="0"/>
              <a:t>-Autacoids </a:t>
            </a:r>
            <a:r>
              <a:rPr lang="en-GB" dirty="0"/>
              <a:t>are a group of locally acting substances that are synthesized and released by cells, and act on nearby cells to produce a specific </a:t>
            </a:r>
            <a:r>
              <a:rPr lang="en-GB" dirty="0" smtClean="0"/>
              <a:t>response.</a:t>
            </a:r>
          </a:p>
          <a:p>
            <a:pPr marL="114937" indent="0">
              <a:buNone/>
            </a:pPr>
            <a:endParaRPr lang="en-GB" dirty="0" smtClean="0"/>
          </a:p>
          <a:p>
            <a:pPr marL="114937" indent="0">
              <a:buNone/>
            </a:pPr>
            <a:r>
              <a:rPr lang="en-GB" dirty="0" smtClean="0"/>
              <a:t>-They </a:t>
            </a:r>
            <a:r>
              <a:rPr lang="en-GB" dirty="0"/>
              <a:t>are also called local hormones or tissue hormones</a:t>
            </a:r>
            <a:r>
              <a:rPr lang="en-GB" dirty="0" smtClean="0"/>
              <a:t>.</a:t>
            </a:r>
          </a:p>
          <a:p>
            <a:pPr marL="114937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77926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500" u="sng" dirty="0"/>
              <a:t>Action of </a:t>
            </a:r>
            <a:r>
              <a:rPr lang="en-US" sz="2500" u="sng" dirty="0" err="1"/>
              <a:t>autocoids</a:t>
            </a:r>
            <a:r>
              <a:rPr lang="en-US" sz="2500" u="sng" dirty="0"/>
              <a:t>/mode/mechanism of action</a:t>
            </a:r>
            <a:endParaRPr lang="en-GB" sz="2500" u="sng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937" indent="0">
              <a:buNone/>
            </a:pPr>
            <a:r>
              <a:rPr lang="en-GB" dirty="0" smtClean="0"/>
              <a:t>-These </a:t>
            </a:r>
            <a:r>
              <a:rPr lang="en-GB" dirty="0"/>
              <a:t>molecules/substances are involved in a wide range of </a:t>
            </a:r>
            <a:r>
              <a:rPr lang="en-GB" dirty="0">
                <a:solidFill>
                  <a:srgbClr val="FF0000"/>
                </a:solidFill>
              </a:rPr>
              <a:t>physiological</a:t>
            </a:r>
            <a:r>
              <a:rPr lang="en-GB" dirty="0"/>
              <a:t> and </a:t>
            </a:r>
            <a:r>
              <a:rPr lang="en-GB" dirty="0">
                <a:solidFill>
                  <a:srgbClr val="FF0000"/>
                </a:solidFill>
              </a:rPr>
              <a:t>pathological </a:t>
            </a:r>
            <a:r>
              <a:rPr lang="en-GB" dirty="0"/>
              <a:t>processes such </a:t>
            </a:r>
            <a:r>
              <a:rPr lang="en-GB" dirty="0" smtClean="0"/>
              <a:t>as;</a:t>
            </a:r>
          </a:p>
          <a:p>
            <a:pPr marL="562047" indent="0">
              <a:buNone/>
            </a:pPr>
            <a:r>
              <a:rPr lang="en-GB" b="1" dirty="0" smtClean="0"/>
              <a:t>-inflammation</a:t>
            </a:r>
          </a:p>
          <a:p>
            <a:pPr marL="562047" indent="0">
              <a:buNone/>
            </a:pPr>
            <a:r>
              <a:rPr lang="en-GB" b="1" dirty="0"/>
              <a:t>-</a:t>
            </a:r>
            <a:r>
              <a:rPr lang="en-GB" b="1" dirty="0" smtClean="0"/>
              <a:t>pain</a:t>
            </a:r>
          </a:p>
          <a:p>
            <a:pPr marL="562047" indent="0">
              <a:buNone/>
            </a:pPr>
            <a:r>
              <a:rPr lang="en-GB" b="1" dirty="0" smtClean="0"/>
              <a:t>-allergy</a:t>
            </a:r>
          </a:p>
          <a:p>
            <a:pPr marL="562047" indent="0">
              <a:buNone/>
            </a:pPr>
            <a:r>
              <a:rPr lang="en-GB" b="1" dirty="0" smtClean="0"/>
              <a:t>-immune </a:t>
            </a:r>
            <a:r>
              <a:rPr lang="en-GB" b="1" dirty="0"/>
              <a:t>response</a:t>
            </a:r>
            <a:r>
              <a:rPr lang="en-GB" dirty="0"/>
              <a:t>.</a:t>
            </a:r>
            <a:endParaRPr lang="en-GB" b="1" u="sng" dirty="0"/>
          </a:p>
          <a:p>
            <a:pPr marL="114937" indent="0">
              <a:buNone/>
            </a:pPr>
            <a:endParaRPr lang="en-US" dirty="0" smtClean="0"/>
          </a:p>
          <a:p>
            <a:pPr marL="114937" indent="0">
              <a:buNone/>
            </a:pPr>
            <a:r>
              <a:rPr lang="en-US" dirty="0" smtClean="0"/>
              <a:t>-They  are autocrine or paracrine &amp; they target</a:t>
            </a:r>
            <a:endParaRPr lang="en-GB" dirty="0" smtClean="0"/>
          </a:p>
          <a:p>
            <a:pPr marL="114937" indent="0">
              <a:buNone/>
            </a:pPr>
            <a:r>
              <a:rPr lang="en-GB" dirty="0" smtClean="0"/>
              <a:t>Glands, Nerves, Smooth muscles, Platelets </a:t>
            </a:r>
            <a:r>
              <a:rPr lang="en-GB" dirty="0"/>
              <a:t>and other tissues 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32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92567" y="251823"/>
            <a:ext cx="8231783" cy="1456267"/>
          </a:xfrm>
        </p:spPr>
        <p:txBody>
          <a:bodyPr/>
          <a:lstStyle/>
          <a:p>
            <a:r>
              <a:rPr lang="en-US" dirty="0" smtClean="0"/>
              <a:t>Classification of autacoids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95302" y="1262742"/>
            <a:ext cx="8915400" cy="5343435"/>
          </a:xfrm>
        </p:spPr>
        <p:txBody>
          <a:bodyPr>
            <a:normAutofit fontScale="85000" lnSpcReduction="20000"/>
          </a:bodyPr>
          <a:lstStyle/>
          <a:p>
            <a:pPr marL="114937" indent="0">
              <a:buNone/>
            </a:pPr>
            <a:r>
              <a:rPr lang="en-GB" dirty="0" smtClean="0"/>
              <a:t>-Autacoids </a:t>
            </a:r>
            <a:r>
              <a:rPr lang="en-GB" dirty="0"/>
              <a:t>can be classified based on their </a:t>
            </a:r>
            <a:r>
              <a:rPr lang="en-GB" b="1" dirty="0"/>
              <a:t>chemical structure</a:t>
            </a:r>
            <a:r>
              <a:rPr lang="en-GB" dirty="0"/>
              <a:t>, mode of action, and physiological function</a:t>
            </a:r>
            <a:r>
              <a:rPr lang="en-GB" dirty="0" smtClean="0"/>
              <a:t>.</a:t>
            </a:r>
          </a:p>
          <a:p>
            <a:pPr marL="114937" indent="0">
              <a:buNone/>
            </a:pPr>
            <a:endParaRPr lang="en-GB" dirty="0" smtClean="0"/>
          </a:p>
          <a:p>
            <a:pPr marL="114937" indent="0">
              <a:buNone/>
            </a:pPr>
            <a:r>
              <a:rPr lang="en-GB" dirty="0" smtClean="0"/>
              <a:t>-Here </a:t>
            </a:r>
            <a:r>
              <a:rPr lang="en-GB" dirty="0"/>
              <a:t>are some common classifications of </a:t>
            </a:r>
            <a:r>
              <a:rPr lang="en-GB" dirty="0" smtClean="0"/>
              <a:t>autacoids:</a:t>
            </a:r>
            <a:endParaRPr lang="en-GB" dirty="0"/>
          </a:p>
          <a:p>
            <a:pPr marL="114937" indent="0">
              <a:buNone/>
            </a:pPr>
            <a:r>
              <a:rPr lang="en-GB" b="1" dirty="0" smtClean="0"/>
              <a:t>1.Biogenic </a:t>
            </a:r>
            <a:r>
              <a:rPr lang="en-GB" b="1" dirty="0"/>
              <a:t>amines/amine </a:t>
            </a:r>
            <a:r>
              <a:rPr lang="en-GB" b="1" dirty="0" smtClean="0"/>
              <a:t>autacoids: </a:t>
            </a:r>
            <a:endParaRPr lang="en-GB" b="1" dirty="0"/>
          </a:p>
          <a:p>
            <a:pPr marL="114937" indent="0">
              <a:buNone/>
            </a:pPr>
            <a:r>
              <a:rPr lang="en-GB" dirty="0"/>
              <a:t>-are small molecules derived from amino acids</a:t>
            </a:r>
          </a:p>
          <a:p>
            <a:pPr marL="114937" indent="0">
              <a:buNone/>
            </a:pPr>
            <a:r>
              <a:rPr lang="en-GB" dirty="0"/>
              <a:t>-They act as neurotransmitters.</a:t>
            </a:r>
          </a:p>
          <a:p>
            <a:pPr marL="114937" indent="0">
              <a:buNone/>
            </a:pPr>
            <a:r>
              <a:rPr lang="en-GB" dirty="0"/>
              <a:t>-involved in the regulation of mood, appetite, and sleep.</a:t>
            </a:r>
          </a:p>
          <a:p>
            <a:pPr marL="114937" indent="0">
              <a:buNone/>
            </a:pPr>
            <a:r>
              <a:rPr lang="en-GB" dirty="0"/>
              <a:t>-include histamine, serotonin, and dopamine.</a:t>
            </a:r>
          </a:p>
          <a:p>
            <a:pPr marL="114937" indent="0">
              <a:buNone/>
            </a:pPr>
            <a:endParaRPr lang="en-GB" b="1" dirty="0" smtClean="0"/>
          </a:p>
          <a:p>
            <a:pPr marL="114937" indent="0">
              <a:buNone/>
            </a:pPr>
            <a:r>
              <a:rPr lang="en-GB" b="1" dirty="0"/>
              <a:t>2</a:t>
            </a:r>
            <a:r>
              <a:rPr lang="en-GB" b="1" dirty="0" smtClean="0"/>
              <a:t>.Eicosanoids/</a:t>
            </a:r>
            <a:r>
              <a:rPr lang="en-GB" dirty="0"/>
              <a:t> </a:t>
            </a:r>
            <a:r>
              <a:rPr lang="en-GB" b="1" dirty="0"/>
              <a:t>lipid-derived </a:t>
            </a:r>
            <a:r>
              <a:rPr lang="en-GB" b="1" dirty="0" smtClean="0"/>
              <a:t>autacoids : </a:t>
            </a:r>
          </a:p>
          <a:p>
            <a:pPr marL="114937" indent="0">
              <a:buNone/>
            </a:pPr>
            <a:r>
              <a:rPr lang="en-GB" dirty="0"/>
              <a:t>-synthesized from arachidonic acid and play a crucial role in inflammation, pain, and fever.</a:t>
            </a:r>
          </a:p>
          <a:p>
            <a:pPr marL="114937" indent="0">
              <a:buNone/>
            </a:pPr>
            <a:r>
              <a:rPr lang="en-GB" dirty="0" smtClean="0"/>
              <a:t>-include </a:t>
            </a:r>
            <a:r>
              <a:rPr lang="en-GB" dirty="0"/>
              <a:t>prostaglandins, </a:t>
            </a:r>
            <a:r>
              <a:rPr lang="en-GB" dirty="0" err="1"/>
              <a:t>thromboxanes</a:t>
            </a:r>
            <a:r>
              <a:rPr lang="en-GB" dirty="0"/>
              <a:t>, and leukotrienes. </a:t>
            </a:r>
            <a:endParaRPr lang="en-GB" dirty="0" smtClean="0"/>
          </a:p>
          <a:p>
            <a:pPr marL="114937" indent="0">
              <a:buNone/>
            </a:pPr>
            <a:endParaRPr lang="en-GB" dirty="0"/>
          </a:p>
          <a:p>
            <a:pPr marL="114937" indent="0">
              <a:buNone/>
            </a:pPr>
            <a:r>
              <a:rPr lang="en-GB" b="1" dirty="0" smtClean="0"/>
              <a:t>3.Peptide </a:t>
            </a:r>
            <a:r>
              <a:rPr lang="en-GB" b="1" dirty="0"/>
              <a:t>hormones: </a:t>
            </a:r>
            <a:endParaRPr lang="en-GB" b="1" dirty="0" smtClean="0"/>
          </a:p>
          <a:p>
            <a:pPr marL="114937" indent="0">
              <a:buNone/>
            </a:pPr>
            <a:r>
              <a:rPr lang="en-GB" dirty="0" smtClean="0"/>
              <a:t>-are </a:t>
            </a:r>
            <a:r>
              <a:rPr lang="en-GB" dirty="0"/>
              <a:t>larger molecules composed of </a:t>
            </a:r>
            <a:r>
              <a:rPr lang="en-GB" dirty="0" smtClean="0"/>
              <a:t>amino </a:t>
            </a:r>
          </a:p>
          <a:p>
            <a:pPr marL="114937" indent="0">
              <a:buNone/>
            </a:pPr>
            <a:r>
              <a:rPr lang="en-GB" dirty="0" smtClean="0"/>
              <a:t>-involved </a:t>
            </a:r>
            <a:r>
              <a:rPr lang="en-GB" dirty="0"/>
              <a:t>in a wide range of physiological processes such as inflammation, pain, and immune response</a:t>
            </a:r>
            <a:r>
              <a:rPr lang="en-GB" dirty="0" smtClean="0"/>
              <a:t>.</a:t>
            </a:r>
          </a:p>
          <a:p>
            <a:pPr marL="114937" indent="0">
              <a:buNone/>
            </a:pPr>
            <a:r>
              <a:rPr lang="en-GB" dirty="0" smtClean="0"/>
              <a:t>-include bradykinin</a:t>
            </a:r>
            <a:r>
              <a:rPr lang="en-GB" dirty="0"/>
              <a:t>, substance P, and cytokines</a:t>
            </a:r>
            <a:r>
              <a:rPr lang="en-GB" dirty="0" smtClean="0"/>
              <a:t>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596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947" y="251823"/>
            <a:ext cx="8231783" cy="1456267"/>
          </a:xfrm>
        </p:spPr>
        <p:txBody>
          <a:bodyPr/>
          <a:lstStyle/>
          <a:p>
            <a:r>
              <a:rPr lang="en-US" dirty="0" smtClean="0"/>
              <a:t>Cont.</a:t>
            </a: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57213" y="1407159"/>
            <a:ext cx="8231783" cy="4765766"/>
          </a:xfrm>
        </p:spPr>
        <p:txBody>
          <a:bodyPr>
            <a:normAutofit fontScale="92500" lnSpcReduction="10000"/>
          </a:bodyPr>
          <a:lstStyle/>
          <a:p>
            <a:pPr marL="114937" indent="0">
              <a:buNone/>
            </a:pPr>
            <a:r>
              <a:rPr lang="en-US" b="1" dirty="0" smtClean="0"/>
              <a:t>Other important </a:t>
            </a:r>
            <a:r>
              <a:rPr lang="en-US" b="1" dirty="0" err="1" smtClean="0"/>
              <a:t>autocoids</a:t>
            </a:r>
            <a:endParaRPr lang="en-US" b="1" dirty="0" smtClean="0"/>
          </a:p>
          <a:p>
            <a:pPr marL="114937" indent="0">
              <a:buNone/>
            </a:pPr>
            <a:endParaRPr lang="en-GB" b="1" dirty="0" smtClean="0"/>
          </a:p>
          <a:p>
            <a:pPr marL="114937" indent="0">
              <a:buNone/>
            </a:pPr>
            <a:r>
              <a:rPr lang="en-GB" b="1" dirty="0" smtClean="0"/>
              <a:t>4.Nitric </a:t>
            </a:r>
            <a:r>
              <a:rPr lang="en-GB" b="1" dirty="0"/>
              <a:t>oxide: </a:t>
            </a:r>
            <a:endParaRPr lang="en-GB" b="1" dirty="0" smtClean="0"/>
          </a:p>
          <a:p>
            <a:pPr marL="114937" indent="0">
              <a:buNone/>
            </a:pPr>
            <a:r>
              <a:rPr lang="en-GB" dirty="0" smtClean="0"/>
              <a:t>-is </a:t>
            </a:r>
            <a:r>
              <a:rPr lang="en-GB" dirty="0"/>
              <a:t>a gaseous molecule produced by endothelial cells and nerve </a:t>
            </a:r>
            <a:r>
              <a:rPr lang="en-GB" dirty="0" smtClean="0"/>
              <a:t>cells.</a:t>
            </a:r>
          </a:p>
          <a:p>
            <a:pPr marL="114937" indent="0">
              <a:buNone/>
            </a:pPr>
            <a:r>
              <a:rPr lang="en-GB" dirty="0"/>
              <a:t>-</a:t>
            </a:r>
            <a:r>
              <a:rPr lang="en-GB" dirty="0" smtClean="0"/>
              <a:t>It </a:t>
            </a:r>
            <a:r>
              <a:rPr lang="en-GB" dirty="0"/>
              <a:t>plays a key role in the regulation of blood pressure, blood flow, and immune response</a:t>
            </a:r>
            <a:r>
              <a:rPr lang="en-GB" dirty="0" smtClean="0"/>
              <a:t>.</a:t>
            </a:r>
          </a:p>
          <a:p>
            <a:pPr marL="114937" indent="0">
              <a:buNone/>
            </a:pPr>
            <a:endParaRPr lang="en-GB" dirty="0"/>
          </a:p>
          <a:p>
            <a:pPr marL="114937" indent="0">
              <a:buNone/>
            </a:pPr>
            <a:r>
              <a:rPr lang="en-GB" b="1" dirty="0" smtClean="0"/>
              <a:t>5.Growth </a:t>
            </a:r>
            <a:r>
              <a:rPr lang="en-GB" b="1" dirty="0"/>
              <a:t>factors: </a:t>
            </a:r>
            <a:endParaRPr lang="en-GB" b="1" dirty="0" smtClean="0"/>
          </a:p>
          <a:p>
            <a:pPr marL="114937" indent="0">
              <a:buNone/>
            </a:pPr>
            <a:r>
              <a:rPr lang="en-GB" dirty="0" smtClean="0"/>
              <a:t>-are </a:t>
            </a:r>
            <a:r>
              <a:rPr lang="en-GB" dirty="0"/>
              <a:t>proteins that regulate cell growth and differentiation. </a:t>
            </a:r>
            <a:endParaRPr lang="en-GB" dirty="0" smtClean="0"/>
          </a:p>
          <a:p>
            <a:pPr marL="114937" indent="0">
              <a:buNone/>
            </a:pPr>
            <a:r>
              <a:rPr lang="en-GB" dirty="0"/>
              <a:t>-</a:t>
            </a:r>
            <a:r>
              <a:rPr lang="en-GB" dirty="0" smtClean="0"/>
              <a:t>They </a:t>
            </a:r>
            <a:r>
              <a:rPr lang="en-GB" dirty="0"/>
              <a:t>include </a:t>
            </a:r>
            <a:r>
              <a:rPr lang="en-GB" b="1" dirty="0"/>
              <a:t>insulin-like growth factor </a:t>
            </a:r>
            <a:r>
              <a:rPr lang="en-GB" dirty="0"/>
              <a:t>(IGF), </a:t>
            </a:r>
            <a:r>
              <a:rPr lang="en-GB" b="1" dirty="0"/>
              <a:t>epidermal growth factor </a:t>
            </a:r>
            <a:r>
              <a:rPr lang="en-GB" dirty="0"/>
              <a:t>(EGF), and </a:t>
            </a:r>
            <a:r>
              <a:rPr lang="en-GB" b="1" dirty="0"/>
              <a:t>transforming growth factor (TGF</a:t>
            </a:r>
            <a:r>
              <a:rPr lang="en-GB" b="1" dirty="0" smtClean="0"/>
              <a:t>).</a:t>
            </a:r>
          </a:p>
          <a:p>
            <a:pPr marL="114937" indent="0">
              <a:buNone/>
            </a:pPr>
            <a:endParaRPr lang="en-US" b="1" dirty="0"/>
          </a:p>
          <a:p>
            <a:pPr marL="114937" indent="0">
              <a:buNone/>
            </a:pPr>
            <a:r>
              <a:rPr lang="en-US" b="1" i="1" dirty="0" smtClean="0"/>
              <a:t>Note:</a:t>
            </a:r>
            <a:r>
              <a:rPr lang="en-GB" i="1" dirty="0"/>
              <a:t> the classification of </a:t>
            </a:r>
            <a:r>
              <a:rPr lang="en-GB" i="1" dirty="0" smtClean="0"/>
              <a:t>autacoids </a:t>
            </a:r>
            <a:r>
              <a:rPr lang="en-GB" i="1" dirty="0"/>
              <a:t>is complex and diverse, reflecting the range of functions they perform in the body</a:t>
            </a:r>
            <a:r>
              <a:rPr lang="en-GB" i="1" dirty="0" smtClean="0"/>
              <a:t>.</a:t>
            </a:r>
          </a:p>
          <a:p>
            <a:pPr marL="114937" indent="0">
              <a:buNone/>
            </a:pPr>
            <a:r>
              <a:rPr lang="en-US" b="1" i="1" dirty="0" smtClean="0"/>
              <a:t>Above is a simplified form</a:t>
            </a:r>
            <a:endParaRPr lang="en-GB" b="1" i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753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6076950" cy="3419475"/>
          <a:chOff x="0" y="0"/>
          <a:chExt cx="6076950" cy="3419475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906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avtheme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ustom 1">
      <a:majorFont>
        <a:latin typeface="Lucida Sans Unicode"/>
        <a:ea typeface=""/>
        <a:cs typeface=""/>
      </a:majorFont>
      <a:minorFont>
        <a:latin typeface="Lucida Sans Unicode"/>
        <a:ea typeface=""/>
        <a:cs typeface="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favtheme</Template>
  <TotalTime>55</TotalTime>
  <Words>346</Words>
  <Application>Microsoft Office PowerPoint</Application>
  <PresentationFormat>A4 Paper (210x297 mm)</PresentationFormat>
  <Paragraphs>46</Paragraphs>
  <Slides>85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85</vt:i4>
      </vt:variant>
    </vt:vector>
  </HeadingPairs>
  <TitlesOfParts>
    <vt:vector size="86" baseType="lpstr">
      <vt:lpstr>favtheme</vt:lpstr>
      <vt:lpstr>Pharmacology III: Autacoids</vt:lpstr>
      <vt:lpstr>Definition</vt:lpstr>
      <vt:lpstr>Action of autocoids/mode/mechanism of action</vt:lpstr>
      <vt:lpstr>Classification of autacoids</vt:lpstr>
      <vt:lpstr>Cont.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Untitled Presentation</dc:title>
  <dc:creator>Unknown Creator</dc:creator>
  <cp:lastModifiedBy>Windows User</cp:lastModifiedBy>
  <cp:revision>5</cp:revision>
  <dcterms:created xsi:type="dcterms:W3CDTF">2023-03-10T21:12:42Z</dcterms:created>
  <dcterms:modified xsi:type="dcterms:W3CDTF">2023-03-10T22:22:04Z</dcterms:modified>
</cp:coreProperties>
</file>