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31" r:id="rId2"/>
    <p:sldId id="260" r:id="rId3"/>
    <p:sldId id="261" r:id="rId4"/>
    <p:sldId id="262" r:id="rId5"/>
    <p:sldId id="263" r:id="rId6"/>
    <p:sldId id="264" r:id="rId7"/>
    <p:sldId id="265" r:id="rId8"/>
    <p:sldId id="266" r:id="rId9"/>
    <p:sldId id="267" r:id="rId10"/>
    <p:sldId id="268" r:id="rId11"/>
    <p:sldId id="270" r:id="rId12"/>
    <p:sldId id="272" r:id="rId13"/>
    <p:sldId id="273" r:id="rId14"/>
    <p:sldId id="274" r:id="rId15"/>
    <p:sldId id="275" r:id="rId16"/>
    <p:sldId id="276" r:id="rId17"/>
    <p:sldId id="277" r:id="rId18"/>
    <p:sldId id="278" r:id="rId19"/>
    <p:sldId id="279" r:id="rId20"/>
    <p:sldId id="280" r:id="rId21"/>
    <p:sldId id="332" r:id="rId22"/>
    <p:sldId id="333" r:id="rId23"/>
    <p:sldId id="282" r:id="rId24"/>
    <p:sldId id="284" r:id="rId25"/>
    <p:sldId id="285" r:id="rId26"/>
    <p:sldId id="286" r:id="rId27"/>
    <p:sldId id="287" r:id="rId28"/>
    <p:sldId id="289" r:id="rId29"/>
    <p:sldId id="290" r:id="rId30"/>
    <p:sldId id="293" r:id="rId31"/>
    <p:sldId id="294" r:id="rId32"/>
    <p:sldId id="295" r:id="rId33"/>
    <p:sldId id="296" r:id="rId34"/>
    <p:sldId id="297" r:id="rId35"/>
    <p:sldId id="298" r:id="rId36"/>
    <p:sldId id="299" r:id="rId37"/>
    <p:sldId id="300" r:id="rId38"/>
    <p:sldId id="301" r:id="rId39"/>
    <p:sldId id="334"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9" r:id="rId66"/>
    <p:sldId id="330" r:id="rId6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699B19E-84D5-4714-851F-10F98E69E14A}" type="datetimeFigureOut">
              <a:rPr lang="en-US" smtClean="0"/>
              <a:pPr/>
              <a:t>6/14/2021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EF204C15-BB6F-4E4A-99E4-64BEC13BED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a:solidFill>
                  <a:schemeClr val="tx1"/>
                </a:solidFill>
                <a:latin typeface="+mn-lt"/>
                <a:ea typeface="+mn-ea"/>
                <a:cs typeface="+mn-cs"/>
              </a:rPr>
              <a:t>Stridor</a:t>
            </a:r>
            <a:r>
              <a:rPr lang="en-US" sz="1200" b="0" i="0" kern="1200" dirty="0">
                <a:solidFill>
                  <a:schemeClr val="tx1"/>
                </a:solidFill>
                <a:latin typeface="+mn-lt"/>
                <a:ea typeface="+mn-ea"/>
                <a:cs typeface="+mn-cs"/>
              </a:rPr>
              <a:t> is a high-pitched, wheezing sound caused by disrupted airflow. </a:t>
            </a:r>
            <a:r>
              <a:rPr lang="en-US" sz="1200" b="1" i="0" kern="1200" dirty="0" err="1">
                <a:solidFill>
                  <a:schemeClr val="tx1"/>
                </a:solidFill>
                <a:latin typeface="+mn-lt"/>
                <a:ea typeface="+mn-ea"/>
                <a:cs typeface="+mn-cs"/>
              </a:rPr>
              <a:t>Stridor</a:t>
            </a:r>
            <a:r>
              <a:rPr lang="en-US" sz="1200" b="0" i="0" kern="1200" dirty="0">
                <a:solidFill>
                  <a:schemeClr val="tx1"/>
                </a:solidFill>
                <a:latin typeface="+mn-lt"/>
                <a:ea typeface="+mn-ea"/>
                <a:cs typeface="+mn-cs"/>
              </a:rPr>
              <a:t> may also be called musical breathing or </a:t>
            </a:r>
            <a:r>
              <a:rPr lang="en-US" sz="1200" b="0" i="0" kern="1200" dirty="0" err="1">
                <a:solidFill>
                  <a:schemeClr val="tx1"/>
                </a:solidFill>
                <a:latin typeface="+mn-lt"/>
                <a:ea typeface="+mn-ea"/>
                <a:cs typeface="+mn-cs"/>
              </a:rPr>
              <a:t>extrathoracic</a:t>
            </a:r>
            <a:r>
              <a:rPr lang="en-US" sz="1200" b="0" i="0" kern="1200" dirty="0">
                <a:solidFill>
                  <a:schemeClr val="tx1"/>
                </a:solidFill>
                <a:latin typeface="+mn-lt"/>
                <a:ea typeface="+mn-ea"/>
                <a:cs typeface="+mn-cs"/>
              </a:rPr>
              <a:t> airway obstruction. Airflow is usually disrupted by a blockage in the larynx (voice box) or trachea (windpipe).</a:t>
            </a:r>
            <a:endParaRPr lang="en-US" dirty="0"/>
          </a:p>
        </p:txBody>
      </p:sp>
      <p:sp>
        <p:nvSpPr>
          <p:cNvPr id="4" name="Slide Number Placeholder 3"/>
          <p:cNvSpPr>
            <a:spLocks noGrp="1"/>
          </p:cNvSpPr>
          <p:nvPr>
            <p:ph type="sldNum" sz="quarter" idx="10"/>
          </p:nvPr>
        </p:nvSpPr>
        <p:spPr/>
        <p:txBody>
          <a:bodyPr/>
          <a:lstStyle/>
          <a:p>
            <a:fld id="{EF204C15-BB6F-4E4A-99E4-64BEC13BEDB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a:solidFill>
                  <a:schemeClr val="tx1"/>
                </a:solidFill>
                <a:latin typeface="+mn-lt"/>
                <a:ea typeface="+mn-ea"/>
                <a:cs typeface="+mn-cs"/>
              </a:rPr>
              <a:t>Cricothyrotomy</a:t>
            </a:r>
            <a:r>
              <a:rPr lang="en-US" sz="1200" b="0" i="0" kern="1200" dirty="0">
                <a:solidFill>
                  <a:schemeClr val="tx1"/>
                </a:solidFill>
                <a:latin typeface="+mn-lt"/>
                <a:ea typeface="+mn-ea"/>
                <a:cs typeface="+mn-cs"/>
              </a:rPr>
              <a:t> (also called </a:t>
            </a:r>
            <a:r>
              <a:rPr lang="en-US" sz="1200" b="1" i="0" kern="1200" dirty="0" err="1">
                <a:solidFill>
                  <a:schemeClr val="tx1"/>
                </a:solidFill>
                <a:latin typeface="+mn-lt"/>
                <a:ea typeface="+mn-ea"/>
                <a:cs typeface="+mn-cs"/>
              </a:rPr>
              <a:t>cricothyroidotomy</a:t>
            </a:r>
            <a:r>
              <a:rPr lang="en-US" sz="1200" b="0" i="0" kern="1200" dirty="0">
                <a:solidFill>
                  <a:schemeClr val="tx1"/>
                </a:solidFill>
                <a:latin typeface="+mn-lt"/>
                <a:ea typeface="+mn-ea"/>
                <a:cs typeface="+mn-cs"/>
              </a:rPr>
              <a:t>) is a procedure that involves placing a tube through an incision in the </a:t>
            </a:r>
            <a:r>
              <a:rPr lang="en-US" sz="1200" b="0" i="0" kern="1200" dirty="0" err="1">
                <a:solidFill>
                  <a:schemeClr val="tx1"/>
                </a:solidFill>
                <a:latin typeface="+mn-lt"/>
                <a:ea typeface="+mn-ea"/>
                <a:cs typeface="+mn-cs"/>
              </a:rPr>
              <a:t>cricothyroid</a:t>
            </a:r>
            <a:r>
              <a:rPr lang="en-US" sz="1200" b="0" i="0" kern="1200" dirty="0">
                <a:solidFill>
                  <a:schemeClr val="tx1"/>
                </a:solidFill>
                <a:latin typeface="+mn-lt"/>
                <a:ea typeface="+mn-ea"/>
                <a:cs typeface="+mn-cs"/>
              </a:rPr>
              <a:t> membrane to establish an airway for oxygenation and ventilation.</a:t>
            </a:r>
          </a:p>
          <a:p>
            <a:r>
              <a:rPr lang="en-US" sz="1200" b="0" i="0" kern="1200" dirty="0">
                <a:solidFill>
                  <a:schemeClr val="tx1"/>
                </a:solidFill>
                <a:latin typeface="+mn-lt"/>
                <a:ea typeface="+mn-ea"/>
                <a:cs typeface="+mn-cs"/>
              </a:rPr>
              <a:t>A </a:t>
            </a:r>
            <a:r>
              <a:rPr lang="en-US" sz="1200" b="1" i="0" kern="1200" dirty="0" err="1">
                <a:solidFill>
                  <a:schemeClr val="tx1"/>
                </a:solidFill>
                <a:latin typeface="+mn-lt"/>
                <a:ea typeface="+mn-ea"/>
                <a:cs typeface="+mn-cs"/>
              </a:rPr>
              <a:t>tracheostomy</a:t>
            </a:r>
            <a:r>
              <a:rPr lang="en-US" sz="1200" b="0" i="0" kern="1200" dirty="0">
                <a:solidFill>
                  <a:schemeClr val="tx1"/>
                </a:solidFill>
                <a:latin typeface="+mn-lt"/>
                <a:ea typeface="+mn-ea"/>
                <a:cs typeface="+mn-cs"/>
              </a:rPr>
              <a:t> is a medical procedure — either temporary or permanent — that involves creating an opening in the neck in order to place a tube into a person's windpipe. The tube is inserted through a cut in the neck below the vocal cords. This allows air to enter the lungs.</a:t>
            </a:r>
            <a:endParaRPr lang="en-US" dirty="0"/>
          </a:p>
        </p:txBody>
      </p:sp>
      <p:sp>
        <p:nvSpPr>
          <p:cNvPr id="4" name="Slide Number Placeholder 3"/>
          <p:cNvSpPr>
            <a:spLocks noGrp="1"/>
          </p:cNvSpPr>
          <p:nvPr>
            <p:ph type="sldNum" sz="quarter" idx="10"/>
          </p:nvPr>
        </p:nvSpPr>
        <p:spPr/>
        <p:txBody>
          <a:bodyPr/>
          <a:lstStyle/>
          <a:p>
            <a:fld id="{EF204C15-BB6F-4E4A-99E4-64BEC13BEDB2}"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Flail chest</a:t>
            </a:r>
            <a:r>
              <a:rPr lang="en-US" sz="1200" b="0" i="0" kern="1200" dirty="0">
                <a:solidFill>
                  <a:schemeClr val="tx1"/>
                </a:solidFill>
                <a:latin typeface="+mn-lt"/>
                <a:ea typeface="+mn-ea"/>
                <a:cs typeface="+mn-cs"/>
              </a:rPr>
              <a:t> is a life-threatening medical condition that occurs when a segment of the rib cage breaks due to trauma and becomes detached from the rest of the </a:t>
            </a:r>
            <a:r>
              <a:rPr lang="en-US" sz="1200" b="1" i="0" kern="1200" dirty="0">
                <a:solidFill>
                  <a:schemeClr val="tx1"/>
                </a:solidFill>
                <a:latin typeface="+mn-lt"/>
                <a:ea typeface="+mn-ea"/>
                <a:cs typeface="+mn-cs"/>
              </a:rPr>
              <a:t>chest</a:t>
            </a:r>
            <a:r>
              <a:rPr lang="en-US" sz="1200" b="0" i="0" kern="1200" dirty="0">
                <a:solidFill>
                  <a:schemeClr val="tx1"/>
                </a:solidFill>
                <a:latin typeface="+mn-lt"/>
                <a:ea typeface="+mn-ea"/>
                <a:cs typeface="+mn-cs"/>
              </a:rPr>
              <a:t> wall. Two of the symptoms of </a:t>
            </a:r>
            <a:r>
              <a:rPr lang="en-US" sz="1200" b="1" i="0" kern="1200" dirty="0">
                <a:solidFill>
                  <a:schemeClr val="tx1"/>
                </a:solidFill>
                <a:latin typeface="+mn-lt"/>
                <a:ea typeface="+mn-ea"/>
                <a:cs typeface="+mn-cs"/>
              </a:rPr>
              <a:t>flail chest</a:t>
            </a:r>
            <a:r>
              <a:rPr lang="en-US" sz="1200" b="0" i="0" kern="1200" dirty="0">
                <a:solidFill>
                  <a:schemeClr val="tx1"/>
                </a:solidFill>
                <a:latin typeface="+mn-lt"/>
                <a:ea typeface="+mn-ea"/>
                <a:cs typeface="+mn-cs"/>
              </a:rPr>
              <a:t> are </a:t>
            </a:r>
            <a:r>
              <a:rPr lang="en-US" sz="1200" b="1" i="0" kern="1200" dirty="0">
                <a:solidFill>
                  <a:schemeClr val="tx1"/>
                </a:solidFill>
                <a:latin typeface="+mn-lt"/>
                <a:ea typeface="+mn-ea"/>
                <a:cs typeface="+mn-cs"/>
              </a:rPr>
              <a:t>chest</a:t>
            </a:r>
            <a:r>
              <a:rPr lang="en-US" sz="1200" b="0" i="0" kern="1200" dirty="0">
                <a:solidFill>
                  <a:schemeClr val="tx1"/>
                </a:solidFill>
                <a:latin typeface="+mn-lt"/>
                <a:ea typeface="+mn-ea"/>
                <a:cs typeface="+mn-cs"/>
              </a:rPr>
              <a:t> pain and shortness of breath.</a:t>
            </a:r>
          </a:p>
          <a:p>
            <a:r>
              <a:rPr lang="en-US" sz="1200" b="1" i="0" kern="1200" dirty="0">
                <a:solidFill>
                  <a:schemeClr val="tx1"/>
                </a:solidFill>
                <a:latin typeface="+mn-lt"/>
                <a:ea typeface="+mn-ea"/>
                <a:cs typeface="+mn-cs"/>
              </a:rPr>
              <a:t>Emphysema</a:t>
            </a:r>
            <a:r>
              <a:rPr lang="en-US" sz="1200" b="0" i="0" kern="1200" dirty="0">
                <a:solidFill>
                  <a:schemeClr val="tx1"/>
                </a:solidFill>
                <a:latin typeface="+mn-lt"/>
                <a:ea typeface="+mn-ea"/>
                <a:cs typeface="+mn-cs"/>
              </a:rPr>
              <a:t> is a lung condition that causes shortness of breath. In people with </a:t>
            </a:r>
            <a:r>
              <a:rPr lang="en-US" sz="1200" b="1" i="0" kern="1200" dirty="0">
                <a:solidFill>
                  <a:schemeClr val="tx1"/>
                </a:solidFill>
                <a:latin typeface="+mn-lt"/>
                <a:ea typeface="+mn-ea"/>
                <a:cs typeface="+mn-cs"/>
              </a:rPr>
              <a:t>emphysema</a:t>
            </a:r>
            <a:r>
              <a:rPr lang="en-US" sz="1200" b="0" i="0" kern="1200" dirty="0">
                <a:solidFill>
                  <a:schemeClr val="tx1"/>
                </a:solidFill>
                <a:latin typeface="+mn-lt"/>
                <a:ea typeface="+mn-ea"/>
                <a:cs typeface="+mn-cs"/>
              </a:rPr>
              <a:t>, the air sacs in the lungs (alveoli) are damaged. Over time, the inner walls of the air sacs weaken and rupture — creating larger air spaces instead of many small ones.</a:t>
            </a:r>
            <a:endParaRPr lang="en-US" dirty="0"/>
          </a:p>
        </p:txBody>
      </p:sp>
      <p:sp>
        <p:nvSpPr>
          <p:cNvPr id="4" name="Slide Number Placeholder 3"/>
          <p:cNvSpPr>
            <a:spLocks noGrp="1"/>
          </p:cNvSpPr>
          <p:nvPr>
            <p:ph type="sldNum" sz="quarter" idx="10"/>
          </p:nvPr>
        </p:nvSpPr>
        <p:spPr/>
        <p:txBody>
          <a:bodyPr/>
          <a:lstStyle/>
          <a:p>
            <a:fld id="{EF204C15-BB6F-4E4A-99E4-64BEC13BEDB2}"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Cardiac </a:t>
            </a:r>
            <a:r>
              <a:rPr lang="en-US" sz="1200" b="1" i="0" kern="1200" dirty="0" err="1">
                <a:solidFill>
                  <a:schemeClr val="tx1"/>
                </a:solidFill>
                <a:latin typeface="+mn-lt"/>
                <a:ea typeface="+mn-ea"/>
                <a:cs typeface="+mn-cs"/>
              </a:rPr>
              <a:t>tamponade</a:t>
            </a:r>
            <a:r>
              <a:rPr lang="en-US" sz="1200" b="0" i="0" kern="1200" dirty="0">
                <a:solidFill>
                  <a:schemeClr val="tx1"/>
                </a:solidFill>
                <a:latin typeface="+mn-lt"/>
                <a:ea typeface="+mn-ea"/>
                <a:cs typeface="+mn-cs"/>
              </a:rPr>
              <a:t> is a clinical syndrome caused by the accumulation of fluid in the </a:t>
            </a:r>
            <a:r>
              <a:rPr lang="en-US" sz="1200" b="1" i="0" kern="1200" dirty="0">
                <a:solidFill>
                  <a:schemeClr val="tx1"/>
                </a:solidFill>
                <a:latin typeface="+mn-lt"/>
                <a:ea typeface="+mn-ea"/>
                <a:cs typeface="+mn-cs"/>
              </a:rPr>
              <a:t>pericardial</a:t>
            </a:r>
            <a:r>
              <a:rPr lang="en-US" sz="1200" b="0" i="0" kern="1200" dirty="0">
                <a:solidFill>
                  <a:schemeClr val="tx1"/>
                </a:solidFill>
                <a:latin typeface="+mn-lt"/>
                <a:ea typeface="+mn-ea"/>
                <a:cs typeface="+mn-cs"/>
              </a:rPr>
              <a:t> space, resulting in reduced ventricular filling and subsequent hemodynamic compromise. The condition is a medical emergency, the complications of which include pulmonary edema, shock, and death</a:t>
            </a:r>
          </a:p>
          <a:p>
            <a:r>
              <a:rPr lang="en-US" sz="1200" b="1" i="0" kern="1200" dirty="0" err="1">
                <a:solidFill>
                  <a:schemeClr val="tx1"/>
                </a:solidFill>
                <a:latin typeface="+mn-lt"/>
                <a:ea typeface="+mn-ea"/>
                <a:cs typeface="+mn-cs"/>
              </a:rPr>
              <a:t>Neurogenic</a:t>
            </a:r>
            <a:r>
              <a:rPr lang="en-US" sz="1200" b="1" i="0" kern="1200" dirty="0">
                <a:solidFill>
                  <a:schemeClr val="tx1"/>
                </a:solidFill>
                <a:latin typeface="+mn-lt"/>
                <a:ea typeface="+mn-ea"/>
                <a:cs typeface="+mn-cs"/>
              </a:rPr>
              <a:t> shock</a:t>
            </a:r>
            <a:r>
              <a:rPr lang="en-US" sz="1200" b="0" i="0" kern="1200" dirty="0">
                <a:solidFill>
                  <a:schemeClr val="tx1"/>
                </a:solidFill>
                <a:latin typeface="+mn-lt"/>
                <a:ea typeface="+mn-ea"/>
                <a:cs typeface="+mn-cs"/>
              </a:rPr>
              <a:t> is a distributive type of </a:t>
            </a:r>
            <a:r>
              <a:rPr lang="en-US" sz="1200" b="1" i="0" kern="1200" dirty="0">
                <a:solidFill>
                  <a:schemeClr val="tx1"/>
                </a:solidFill>
                <a:latin typeface="+mn-lt"/>
                <a:ea typeface="+mn-ea"/>
                <a:cs typeface="+mn-cs"/>
              </a:rPr>
              <a:t>shock</a:t>
            </a:r>
            <a:r>
              <a:rPr lang="en-US" sz="1200" b="0" i="0" kern="1200" dirty="0">
                <a:solidFill>
                  <a:schemeClr val="tx1"/>
                </a:solidFill>
                <a:latin typeface="+mn-lt"/>
                <a:ea typeface="+mn-ea"/>
                <a:cs typeface="+mn-cs"/>
              </a:rPr>
              <a:t> resulting in low blood pressure, occasionally with a slowed heart rate, that is attributed to the disruption of the autonomic pathways within the spinal cord. It can occur after damage to the central nervous system, such as spinal cord injury and traumatic brain injury.</a:t>
            </a:r>
            <a:endParaRPr lang="en-US" dirty="0"/>
          </a:p>
        </p:txBody>
      </p:sp>
      <p:sp>
        <p:nvSpPr>
          <p:cNvPr id="4" name="Slide Number Placeholder 3"/>
          <p:cNvSpPr>
            <a:spLocks noGrp="1"/>
          </p:cNvSpPr>
          <p:nvPr>
            <p:ph type="sldNum" sz="quarter" idx="10"/>
          </p:nvPr>
        </p:nvSpPr>
        <p:spPr/>
        <p:txBody>
          <a:bodyPr/>
          <a:lstStyle/>
          <a:p>
            <a:fld id="{EF204C15-BB6F-4E4A-99E4-64BEC13BEDB2}" type="slidenum">
              <a:rPr lang="en-US" smtClean="0"/>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Components of Beck's Triad:</a:t>
            </a:r>
          </a:p>
          <a:p>
            <a:r>
              <a:rPr lang="en-US" sz="1200" b="0" i="0" kern="1200" dirty="0">
                <a:solidFill>
                  <a:schemeClr val="tx1"/>
                </a:solidFill>
                <a:latin typeface="+mn-lt"/>
                <a:ea typeface="+mn-ea"/>
                <a:cs typeface="+mn-cs"/>
              </a:rPr>
              <a:t>Hypotension with a narrowed pulse pressure</a:t>
            </a:r>
          </a:p>
          <a:p>
            <a:r>
              <a:rPr lang="en-US" sz="1200" b="0" i="0" kern="1200" dirty="0">
                <a:solidFill>
                  <a:schemeClr val="tx1"/>
                </a:solidFill>
                <a:latin typeface="+mn-lt"/>
                <a:ea typeface="+mn-ea"/>
                <a:cs typeface="+mn-cs"/>
              </a:rPr>
              <a:t>Jugular venous distention</a:t>
            </a:r>
          </a:p>
          <a:p>
            <a:r>
              <a:rPr lang="en-US" sz="1200" b="0" i="0" kern="1200" dirty="0">
                <a:solidFill>
                  <a:schemeClr val="tx1"/>
                </a:solidFill>
                <a:latin typeface="+mn-lt"/>
                <a:ea typeface="+mn-ea"/>
                <a:cs typeface="+mn-cs"/>
              </a:rPr>
              <a:t>Muffled heart sounds</a:t>
            </a:r>
          </a:p>
          <a:p>
            <a:endParaRPr lang="en-US" dirty="0"/>
          </a:p>
        </p:txBody>
      </p:sp>
      <p:sp>
        <p:nvSpPr>
          <p:cNvPr id="4" name="Slide Number Placeholder 3"/>
          <p:cNvSpPr>
            <a:spLocks noGrp="1"/>
          </p:cNvSpPr>
          <p:nvPr>
            <p:ph type="sldNum" sz="quarter" idx="10"/>
          </p:nvPr>
        </p:nvSpPr>
        <p:spPr/>
        <p:txBody>
          <a:bodyPr/>
          <a:lstStyle/>
          <a:p>
            <a:fld id="{EF204C15-BB6F-4E4A-99E4-64BEC13BEDB2}" type="slidenum">
              <a:rPr lang="en-US" smtClean="0"/>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Diagnostic peritoneal </a:t>
            </a:r>
            <a:r>
              <a:rPr lang="en-US" sz="1200" b="0" i="0" kern="1200" dirty="0" err="1">
                <a:solidFill>
                  <a:schemeClr val="tx1"/>
                </a:solidFill>
                <a:latin typeface="+mn-lt"/>
                <a:ea typeface="+mn-ea"/>
                <a:cs typeface="+mn-cs"/>
              </a:rPr>
              <a:t>lavage</a:t>
            </a:r>
            <a:r>
              <a:rPr lang="en-US" sz="1200" b="0" i="0" kern="1200" dirty="0">
                <a:solidFill>
                  <a:schemeClr val="tx1"/>
                </a:solidFill>
                <a:latin typeface="+mn-lt"/>
                <a:ea typeface="+mn-ea"/>
                <a:cs typeface="+mn-cs"/>
              </a:rPr>
              <a:t> (DPL)</a:t>
            </a:r>
          </a:p>
          <a:p>
            <a:r>
              <a:rPr lang="en-US" sz="1200" b="0" i="0" kern="1200" dirty="0">
                <a:solidFill>
                  <a:schemeClr val="tx1"/>
                </a:solidFill>
                <a:latin typeface="+mn-lt"/>
                <a:ea typeface="+mn-ea"/>
                <a:cs typeface="+mn-cs"/>
              </a:rPr>
              <a:t>focused abdominal </a:t>
            </a:r>
            <a:r>
              <a:rPr lang="en-US" sz="1200" b="0" i="0" kern="1200" dirty="0" err="1">
                <a:solidFill>
                  <a:schemeClr val="tx1"/>
                </a:solidFill>
                <a:latin typeface="+mn-lt"/>
                <a:ea typeface="+mn-ea"/>
                <a:cs typeface="+mn-cs"/>
              </a:rPr>
              <a:t>sonography</a:t>
            </a:r>
            <a:r>
              <a:rPr lang="en-US" sz="1200" b="0" i="0" kern="1200" dirty="0">
                <a:solidFill>
                  <a:schemeClr val="tx1"/>
                </a:solidFill>
                <a:latin typeface="+mn-lt"/>
                <a:ea typeface="+mn-ea"/>
                <a:cs typeface="+mn-cs"/>
              </a:rPr>
              <a:t> for trauma (FAST)</a:t>
            </a:r>
            <a:endParaRPr lang="en-US" dirty="0"/>
          </a:p>
        </p:txBody>
      </p:sp>
      <p:sp>
        <p:nvSpPr>
          <p:cNvPr id="4" name="Slide Number Placeholder 3"/>
          <p:cNvSpPr>
            <a:spLocks noGrp="1"/>
          </p:cNvSpPr>
          <p:nvPr>
            <p:ph type="sldNum" sz="quarter" idx="10"/>
          </p:nvPr>
        </p:nvSpPr>
        <p:spPr/>
        <p:txBody>
          <a:bodyPr/>
          <a:lstStyle/>
          <a:p>
            <a:fld id="{EF204C15-BB6F-4E4A-99E4-64BEC13BEDB2}" type="slidenum">
              <a:rPr lang="en-US" smtClean="0"/>
              <a:pPr/>
              <a:t>46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a:solidFill>
                  <a:schemeClr val="tx1"/>
                </a:solidFill>
                <a:latin typeface="+mn-lt"/>
                <a:ea typeface="+mn-ea"/>
                <a:cs typeface="+mn-cs"/>
              </a:rPr>
              <a:t>Compartment syndrome</a:t>
            </a:r>
            <a:r>
              <a:rPr lang="en-US" sz="1200" b="0" i="0" kern="1200" dirty="0">
                <a:solidFill>
                  <a:schemeClr val="tx1"/>
                </a:solidFill>
                <a:latin typeface="+mn-lt"/>
                <a:ea typeface="+mn-ea"/>
                <a:cs typeface="+mn-cs"/>
              </a:rPr>
              <a:t> is a painful condition that occurs when pressure within the muscles builds to dangerous levels. This pressure can decrease blood flow, which prevents nourishment and oxygen from reaching nerve and muscle cells. </a:t>
            </a:r>
            <a:r>
              <a:rPr lang="en-US" sz="1200" b="1" i="0" kern="1200" dirty="0">
                <a:solidFill>
                  <a:schemeClr val="tx1"/>
                </a:solidFill>
                <a:latin typeface="+mn-lt"/>
                <a:ea typeface="+mn-ea"/>
                <a:cs typeface="+mn-cs"/>
              </a:rPr>
              <a:t>Compartment syndrome</a:t>
            </a:r>
            <a:r>
              <a:rPr lang="en-US" sz="1200" b="0" i="0" kern="1200" dirty="0">
                <a:solidFill>
                  <a:schemeClr val="tx1"/>
                </a:solidFill>
                <a:latin typeface="+mn-lt"/>
                <a:ea typeface="+mn-ea"/>
                <a:cs typeface="+mn-cs"/>
              </a:rPr>
              <a:t> can be either acute or chronic.</a:t>
            </a:r>
            <a:endParaRPr lang="en-US" dirty="0"/>
          </a:p>
        </p:txBody>
      </p:sp>
      <p:sp>
        <p:nvSpPr>
          <p:cNvPr id="4" name="Slide Number Placeholder 3"/>
          <p:cNvSpPr>
            <a:spLocks noGrp="1"/>
          </p:cNvSpPr>
          <p:nvPr>
            <p:ph type="sldNum" sz="quarter" idx="10"/>
          </p:nvPr>
        </p:nvSpPr>
        <p:spPr/>
        <p:txBody>
          <a:bodyPr/>
          <a:lstStyle/>
          <a:p>
            <a:fld id="{EF204C15-BB6F-4E4A-99E4-64BEC13BEDB2}" type="slidenum">
              <a:rPr lang="en-US" smtClean="0"/>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04366" y="350646"/>
            <a:ext cx="6735267" cy="69659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900808" y="5016906"/>
            <a:ext cx="5342382" cy="1196339"/>
          </a:xfrm>
          <a:prstGeom prst="rect">
            <a:avLst/>
          </a:prstGeom>
        </p:spPr>
        <p:txBody>
          <a:bodyPr wrap="square" lIns="0" tIns="0" rIns="0" bIns="0">
            <a:spAutoFit/>
          </a:bodyPr>
          <a:lstStyle>
            <a:lvl1pPr>
              <a:defRPr sz="3200" b="1"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00683" y="461899"/>
            <a:ext cx="6342633" cy="696594"/>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688340" y="2681021"/>
            <a:ext cx="8148955" cy="3931920"/>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6/14/2021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1899"/>
            <a:ext cx="7133717" cy="677108"/>
          </a:xfrm>
        </p:spPr>
        <p:txBody>
          <a:bodyPr/>
          <a:lstStyle/>
          <a:p>
            <a:pPr algn="ctr"/>
            <a:r>
              <a:rPr lang="en-US" b="1" spc="-300" dirty="0"/>
              <a:t>Mass </a:t>
            </a:r>
            <a:r>
              <a:rPr lang="en-US" b="1" spc="-260" dirty="0"/>
              <a:t>Casualty</a:t>
            </a:r>
            <a:r>
              <a:rPr lang="en-US" b="1" spc="-204" dirty="0"/>
              <a:t> </a:t>
            </a:r>
            <a:r>
              <a:rPr lang="en-US" b="1" spc="-170" dirty="0"/>
              <a:t>Management</a:t>
            </a:r>
            <a:endParaRPr lang="en-US" b="1" dirty="0"/>
          </a:p>
        </p:txBody>
      </p:sp>
      <p:sp>
        <p:nvSpPr>
          <p:cNvPr id="3" name="Text Placeholder 2"/>
          <p:cNvSpPr>
            <a:spLocks noGrp="1"/>
          </p:cNvSpPr>
          <p:nvPr>
            <p:ph type="body" idx="1"/>
          </p:nvPr>
        </p:nvSpPr>
        <p:spPr>
          <a:xfrm>
            <a:off x="688340" y="1752600"/>
            <a:ext cx="8148955" cy="1231106"/>
          </a:xfrm>
        </p:spPr>
        <p:txBody>
          <a:bodyPr/>
          <a:lstStyle/>
          <a:p>
            <a:pPr algn="ctr"/>
            <a:r>
              <a:rPr lang="en-US" dirty="0">
                <a:solidFill>
                  <a:srgbClr val="00B0F0"/>
                </a:solidFill>
              </a:rPr>
              <a:t>Samuel </a:t>
            </a:r>
            <a:r>
              <a:rPr lang="en-US" dirty="0" err="1">
                <a:solidFill>
                  <a:srgbClr val="00B0F0"/>
                </a:solidFill>
              </a:rPr>
              <a:t>Ngigi</a:t>
            </a:r>
            <a:r>
              <a:rPr lang="en-US" dirty="0">
                <a:solidFill>
                  <a:srgbClr val="00B0F0"/>
                </a:solidFill>
              </a:rPr>
              <a:t> K.</a:t>
            </a:r>
          </a:p>
          <a:p>
            <a:pPr algn="ctr"/>
            <a:endParaRPr lang="en-US" dirty="0">
              <a:solidFill>
                <a:srgbClr val="00B0F0"/>
              </a:solidFill>
            </a:endParaRPr>
          </a:p>
        </p:txBody>
      </p:sp>
      <p:sp>
        <p:nvSpPr>
          <p:cNvPr id="5" name="object 3"/>
          <p:cNvSpPr/>
          <p:nvPr/>
        </p:nvSpPr>
        <p:spPr>
          <a:xfrm>
            <a:off x="1219200" y="3124200"/>
            <a:ext cx="5565648" cy="50718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76294" y="461899"/>
            <a:ext cx="1391920" cy="696595"/>
          </a:xfrm>
          <a:prstGeom prst="rect">
            <a:avLst/>
          </a:prstGeom>
        </p:spPr>
        <p:txBody>
          <a:bodyPr vert="horz" wrap="square" lIns="0" tIns="13335" rIns="0" bIns="0" rtlCol="0">
            <a:spAutoFit/>
          </a:bodyPr>
          <a:lstStyle/>
          <a:p>
            <a:pPr marL="12700">
              <a:lnSpc>
                <a:spcPct val="100000"/>
              </a:lnSpc>
              <a:spcBef>
                <a:spcPts val="105"/>
              </a:spcBef>
            </a:pPr>
            <a:r>
              <a:rPr spc="-819" dirty="0"/>
              <a:t>T</a:t>
            </a:r>
            <a:r>
              <a:rPr spc="-140" dirty="0"/>
              <a:t>ria</a:t>
            </a:r>
            <a:r>
              <a:rPr spc="-245" dirty="0"/>
              <a:t>g</a:t>
            </a:r>
            <a:r>
              <a:rPr spc="-260" dirty="0"/>
              <a:t>e</a:t>
            </a:r>
          </a:p>
        </p:txBody>
      </p:sp>
      <p:sp>
        <p:nvSpPr>
          <p:cNvPr id="3" name="object 3"/>
          <p:cNvSpPr txBox="1"/>
          <p:nvPr/>
        </p:nvSpPr>
        <p:spPr>
          <a:xfrm>
            <a:off x="535940" y="1493155"/>
            <a:ext cx="8046720" cy="3225242"/>
          </a:xfrm>
          <a:prstGeom prst="rect">
            <a:avLst/>
          </a:prstGeom>
        </p:spPr>
        <p:txBody>
          <a:bodyPr vert="horz" wrap="square" lIns="0" tIns="140970" rIns="0" bIns="0" rtlCol="0">
            <a:spAutoFit/>
          </a:bodyPr>
          <a:lstStyle/>
          <a:p>
            <a:pPr marL="355600" marR="5080" indent="-342900">
              <a:lnSpc>
                <a:spcPct val="100000"/>
              </a:lnSpc>
              <a:spcBef>
                <a:spcPts val="1010"/>
              </a:spcBef>
              <a:buFont typeface="Arial" pitchFamily="34" charset="0"/>
              <a:buChar char="•"/>
              <a:tabLst>
                <a:tab pos="354965" algn="l"/>
                <a:tab pos="355600" algn="l"/>
              </a:tabLst>
            </a:pPr>
            <a:r>
              <a:rPr sz="3200" dirty="0">
                <a:latin typeface="Arial"/>
                <a:cs typeface="Arial"/>
              </a:rPr>
              <a:t>A method of </a:t>
            </a:r>
            <a:r>
              <a:rPr sz="3200" spc="-5" dirty="0">
                <a:latin typeface="Arial"/>
                <a:cs typeface="Arial"/>
              </a:rPr>
              <a:t>quickly </a:t>
            </a:r>
            <a:r>
              <a:rPr sz="3200" dirty="0">
                <a:latin typeface="Arial"/>
                <a:cs typeface="Arial"/>
              </a:rPr>
              <a:t>identifying victims</a:t>
            </a:r>
            <a:r>
              <a:rPr sz="3200" spc="-275" dirty="0">
                <a:latin typeface="Arial"/>
                <a:cs typeface="Arial"/>
              </a:rPr>
              <a:t> </a:t>
            </a:r>
            <a:r>
              <a:rPr sz="3200" dirty="0">
                <a:latin typeface="Arial"/>
                <a:cs typeface="Arial"/>
              </a:rPr>
              <a:t>who  have </a:t>
            </a:r>
            <a:r>
              <a:rPr sz="3200" spc="-5" dirty="0">
                <a:latin typeface="Arial"/>
                <a:cs typeface="Arial"/>
              </a:rPr>
              <a:t>immediately </a:t>
            </a:r>
            <a:r>
              <a:rPr sz="3200" spc="-5" dirty="0">
                <a:solidFill>
                  <a:srgbClr val="FF0000"/>
                </a:solidFill>
                <a:latin typeface="Arial"/>
                <a:cs typeface="Arial"/>
              </a:rPr>
              <a:t>life-threatening injuries </a:t>
            </a:r>
            <a:r>
              <a:rPr sz="3200" spc="-5" dirty="0">
                <a:latin typeface="Arial"/>
                <a:cs typeface="Arial"/>
              </a:rPr>
              <a:t> </a:t>
            </a:r>
            <a:r>
              <a:rPr sz="3200" dirty="0">
                <a:latin typeface="Arial"/>
                <a:cs typeface="Arial"/>
              </a:rPr>
              <a:t>AND who </a:t>
            </a:r>
            <a:r>
              <a:rPr sz="3200" spc="-5" dirty="0">
                <a:latin typeface="Arial"/>
                <a:cs typeface="Arial"/>
              </a:rPr>
              <a:t>have </a:t>
            </a:r>
            <a:r>
              <a:rPr sz="3200" dirty="0">
                <a:latin typeface="Arial"/>
                <a:cs typeface="Arial"/>
              </a:rPr>
              <a:t>the </a:t>
            </a:r>
            <a:r>
              <a:rPr sz="3200" spc="-5" dirty="0">
                <a:latin typeface="Arial"/>
                <a:cs typeface="Arial"/>
              </a:rPr>
              <a:t>best </a:t>
            </a:r>
            <a:r>
              <a:rPr sz="3200" dirty="0">
                <a:latin typeface="Arial"/>
                <a:cs typeface="Arial"/>
              </a:rPr>
              <a:t>chance of  surviving.</a:t>
            </a:r>
          </a:p>
          <a:p>
            <a:pPr marL="355600" marR="308610" indent="-342900">
              <a:lnSpc>
                <a:spcPct val="100000"/>
              </a:lnSpc>
              <a:spcBef>
                <a:spcPts val="1000"/>
              </a:spcBef>
              <a:buChar char="•"/>
              <a:tabLst>
                <a:tab pos="354965" algn="l"/>
                <a:tab pos="355600" algn="l"/>
              </a:tabLst>
            </a:pPr>
            <a:r>
              <a:rPr sz="3200" dirty="0">
                <a:latin typeface="Arial"/>
                <a:cs typeface="Arial"/>
              </a:rPr>
              <a:t>Aim </a:t>
            </a:r>
            <a:r>
              <a:rPr sz="3200" spc="-5" dirty="0">
                <a:latin typeface="Arial"/>
                <a:cs typeface="Arial"/>
              </a:rPr>
              <a:t>of triage </a:t>
            </a:r>
            <a:r>
              <a:rPr sz="3200" dirty="0">
                <a:latin typeface="Arial"/>
                <a:cs typeface="Arial"/>
              </a:rPr>
              <a:t>: </a:t>
            </a:r>
            <a:r>
              <a:rPr sz="3200" spc="-180" dirty="0">
                <a:latin typeface="Arial"/>
                <a:cs typeface="Arial"/>
              </a:rPr>
              <a:t>To </a:t>
            </a:r>
            <a:r>
              <a:rPr sz="3200" dirty="0">
                <a:latin typeface="Arial"/>
                <a:cs typeface="Arial"/>
              </a:rPr>
              <a:t>achieve the </a:t>
            </a:r>
            <a:r>
              <a:rPr sz="3200" b="1" i="1" spc="-5" dirty="0">
                <a:solidFill>
                  <a:srgbClr val="FF0000"/>
                </a:solidFill>
                <a:latin typeface="Arial"/>
                <a:cs typeface="Arial"/>
              </a:rPr>
              <a:t>greatest  </a:t>
            </a:r>
            <a:r>
              <a:rPr sz="3200" b="1" i="1" dirty="0">
                <a:solidFill>
                  <a:srgbClr val="FF0000"/>
                </a:solidFill>
                <a:latin typeface="Arial"/>
                <a:cs typeface="Arial"/>
              </a:rPr>
              <a:t>good </a:t>
            </a:r>
            <a:r>
              <a:rPr sz="3200" spc="-5" dirty="0">
                <a:latin typeface="Arial"/>
                <a:cs typeface="Arial"/>
              </a:rPr>
              <a:t>for the greatest number </a:t>
            </a:r>
            <a:r>
              <a:rPr sz="3200" dirty="0">
                <a:latin typeface="Arial"/>
                <a:cs typeface="Arial"/>
              </a:rPr>
              <a:t>of</a:t>
            </a:r>
            <a:r>
              <a:rPr sz="3200" spc="-110" dirty="0">
                <a:latin typeface="Arial"/>
                <a:cs typeface="Arial"/>
              </a:rPr>
              <a:t> </a:t>
            </a:r>
            <a:r>
              <a:rPr sz="3200" dirty="0">
                <a:latin typeface="Arial"/>
                <a:cs typeface="Arial"/>
              </a:rPr>
              <a:t>casualty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41729" y="415797"/>
            <a:ext cx="6009640" cy="696595"/>
          </a:xfrm>
          <a:prstGeom prst="rect">
            <a:avLst/>
          </a:prstGeom>
        </p:spPr>
        <p:txBody>
          <a:bodyPr vert="horz" wrap="square" lIns="0" tIns="13335" rIns="0" bIns="0" rtlCol="0">
            <a:spAutoFit/>
          </a:bodyPr>
          <a:lstStyle/>
          <a:p>
            <a:pPr marL="12700">
              <a:lnSpc>
                <a:spcPct val="100000"/>
              </a:lnSpc>
              <a:spcBef>
                <a:spcPts val="105"/>
              </a:spcBef>
            </a:pPr>
            <a:r>
              <a:rPr spc="-229" dirty="0"/>
              <a:t>Concept </a:t>
            </a:r>
            <a:r>
              <a:rPr spc="-5" dirty="0"/>
              <a:t>of </a:t>
            </a:r>
            <a:r>
              <a:rPr spc="-135" dirty="0"/>
              <a:t>“Golden</a:t>
            </a:r>
            <a:r>
              <a:rPr spc="-520" dirty="0"/>
              <a:t> </a:t>
            </a:r>
            <a:r>
              <a:rPr spc="-20" dirty="0"/>
              <a:t>Hour”</a:t>
            </a:r>
          </a:p>
        </p:txBody>
      </p:sp>
      <p:sp>
        <p:nvSpPr>
          <p:cNvPr id="3" name="object 3"/>
          <p:cNvSpPr txBox="1"/>
          <p:nvPr/>
        </p:nvSpPr>
        <p:spPr>
          <a:xfrm>
            <a:off x="2540" y="1494790"/>
            <a:ext cx="5153660" cy="4305935"/>
          </a:xfrm>
          <a:prstGeom prst="rect">
            <a:avLst/>
          </a:prstGeom>
        </p:spPr>
        <p:txBody>
          <a:bodyPr vert="horz" wrap="square" lIns="0" tIns="53975" rIns="0" bIns="0" rtlCol="0">
            <a:spAutoFit/>
          </a:bodyPr>
          <a:lstStyle/>
          <a:p>
            <a:pPr marL="355600" marR="934085" indent="-342900">
              <a:lnSpc>
                <a:spcPct val="90000"/>
              </a:lnSpc>
              <a:spcBef>
                <a:spcPts val="425"/>
              </a:spcBef>
              <a:buChar char="•"/>
              <a:tabLst>
                <a:tab pos="354965" algn="l"/>
                <a:tab pos="355600" algn="l"/>
              </a:tabLst>
            </a:pPr>
            <a:r>
              <a:rPr sz="2700" spc="-135" dirty="0">
                <a:latin typeface="Arial"/>
                <a:cs typeface="Arial"/>
              </a:rPr>
              <a:t>Golden </a:t>
            </a:r>
            <a:r>
              <a:rPr sz="2700" spc="-105" dirty="0">
                <a:latin typeface="Arial"/>
                <a:cs typeface="Arial"/>
              </a:rPr>
              <a:t>Hour </a:t>
            </a:r>
            <a:r>
              <a:rPr sz="2700" spc="-140" dirty="0">
                <a:latin typeface="Arial"/>
                <a:cs typeface="Arial"/>
              </a:rPr>
              <a:t>is </a:t>
            </a:r>
            <a:r>
              <a:rPr sz="2700" spc="-210" dirty="0">
                <a:latin typeface="Arial"/>
                <a:cs typeface="Arial"/>
              </a:rPr>
              <a:t>a </a:t>
            </a:r>
            <a:r>
              <a:rPr sz="2700" spc="-105" dirty="0">
                <a:latin typeface="Arial"/>
                <a:cs typeface="Arial"/>
              </a:rPr>
              <a:t>concept</a:t>
            </a:r>
            <a:r>
              <a:rPr sz="2700" spc="-204" dirty="0">
                <a:latin typeface="Arial"/>
                <a:cs typeface="Arial"/>
              </a:rPr>
              <a:t> </a:t>
            </a:r>
            <a:r>
              <a:rPr sz="2700" spc="-10" dirty="0">
                <a:latin typeface="Arial"/>
                <a:cs typeface="Arial"/>
              </a:rPr>
              <a:t>of  </a:t>
            </a:r>
            <a:r>
              <a:rPr sz="2700" spc="-80" dirty="0">
                <a:latin typeface="Arial"/>
                <a:cs typeface="Arial"/>
              </a:rPr>
              <a:t>trauma </a:t>
            </a:r>
            <a:r>
              <a:rPr sz="2700" spc="-155" dirty="0">
                <a:latin typeface="Arial"/>
                <a:cs typeface="Arial"/>
              </a:rPr>
              <a:t>care </a:t>
            </a:r>
            <a:r>
              <a:rPr sz="2700" spc="-110" dirty="0">
                <a:latin typeface="Arial"/>
                <a:cs typeface="Arial"/>
              </a:rPr>
              <a:t>developed </a:t>
            </a:r>
            <a:r>
              <a:rPr sz="2700" spc="-114" dirty="0">
                <a:latin typeface="Arial"/>
                <a:cs typeface="Arial"/>
              </a:rPr>
              <a:t>by  </a:t>
            </a:r>
            <a:r>
              <a:rPr sz="2700" spc="-130" dirty="0">
                <a:latin typeface="Arial"/>
                <a:cs typeface="Arial"/>
              </a:rPr>
              <a:t>Dr </a:t>
            </a:r>
            <a:r>
              <a:rPr sz="2700" spc="-185" dirty="0">
                <a:latin typeface="Arial"/>
                <a:cs typeface="Arial"/>
              </a:rPr>
              <a:t>Adams</a:t>
            </a:r>
            <a:r>
              <a:rPr sz="2700" spc="-175" dirty="0">
                <a:latin typeface="Arial"/>
                <a:cs typeface="Arial"/>
              </a:rPr>
              <a:t> </a:t>
            </a:r>
            <a:r>
              <a:rPr sz="2700" spc="-155" dirty="0">
                <a:latin typeface="Arial"/>
                <a:cs typeface="Arial"/>
              </a:rPr>
              <a:t>Cowley</a:t>
            </a:r>
            <a:endParaRPr sz="2700" dirty="0">
              <a:latin typeface="Arial"/>
              <a:cs typeface="Arial"/>
            </a:endParaRPr>
          </a:p>
          <a:p>
            <a:pPr marL="355600" marR="5080" indent="-342900">
              <a:lnSpc>
                <a:spcPct val="90000"/>
              </a:lnSpc>
              <a:spcBef>
                <a:spcPts val="645"/>
              </a:spcBef>
              <a:buChar char="•"/>
              <a:tabLst>
                <a:tab pos="354965" algn="l"/>
                <a:tab pos="355600" algn="l"/>
              </a:tabLst>
            </a:pPr>
            <a:r>
              <a:rPr sz="2700" spc="-200" dirty="0">
                <a:latin typeface="Arial"/>
                <a:cs typeface="Arial"/>
              </a:rPr>
              <a:t>Refers</a:t>
            </a:r>
            <a:r>
              <a:rPr sz="2700" spc="-165" dirty="0">
                <a:latin typeface="Arial"/>
                <a:cs typeface="Arial"/>
              </a:rPr>
              <a:t> </a:t>
            </a:r>
            <a:r>
              <a:rPr sz="2700" spc="20" dirty="0">
                <a:latin typeface="Arial"/>
                <a:cs typeface="Arial"/>
              </a:rPr>
              <a:t>to</a:t>
            </a:r>
            <a:r>
              <a:rPr sz="2700" spc="-150" dirty="0">
                <a:latin typeface="Arial"/>
                <a:cs typeface="Arial"/>
              </a:rPr>
              <a:t> </a:t>
            </a:r>
            <a:r>
              <a:rPr sz="2700" spc="-40" dirty="0">
                <a:latin typeface="Arial"/>
                <a:cs typeface="Arial"/>
              </a:rPr>
              <a:t>the</a:t>
            </a:r>
            <a:r>
              <a:rPr sz="2700" spc="-155" dirty="0">
                <a:latin typeface="Arial"/>
                <a:cs typeface="Arial"/>
              </a:rPr>
              <a:t> </a:t>
            </a:r>
            <a:r>
              <a:rPr sz="2700" spc="-70" dirty="0">
                <a:latin typeface="Arial"/>
                <a:cs typeface="Arial"/>
              </a:rPr>
              <a:t>amount</a:t>
            </a:r>
            <a:r>
              <a:rPr sz="2700" spc="-175" dirty="0">
                <a:latin typeface="Arial"/>
                <a:cs typeface="Arial"/>
              </a:rPr>
              <a:t> </a:t>
            </a:r>
            <a:r>
              <a:rPr sz="2700" spc="-5" dirty="0">
                <a:latin typeface="Arial"/>
                <a:cs typeface="Arial"/>
              </a:rPr>
              <a:t>of</a:t>
            </a:r>
            <a:r>
              <a:rPr sz="2700" spc="-140" dirty="0">
                <a:latin typeface="Arial"/>
                <a:cs typeface="Arial"/>
              </a:rPr>
              <a:t> </a:t>
            </a:r>
            <a:r>
              <a:rPr sz="2700" spc="-20" dirty="0">
                <a:latin typeface="Arial"/>
                <a:cs typeface="Arial"/>
              </a:rPr>
              <a:t>time</a:t>
            </a:r>
            <a:r>
              <a:rPr sz="2700" spc="-130" dirty="0">
                <a:latin typeface="Arial"/>
                <a:cs typeface="Arial"/>
              </a:rPr>
              <a:t> </a:t>
            </a:r>
            <a:r>
              <a:rPr sz="2700" b="1" spc="-150" dirty="0">
                <a:solidFill>
                  <a:srgbClr val="FF0000"/>
                </a:solidFill>
                <a:latin typeface="Trebuchet MS"/>
                <a:cs typeface="Trebuchet MS"/>
              </a:rPr>
              <a:t>from  </a:t>
            </a:r>
            <a:r>
              <a:rPr sz="2700" b="1" spc="-185" dirty="0">
                <a:solidFill>
                  <a:srgbClr val="FF0000"/>
                </a:solidFill>
                <a:latin typeface="Trebuchet MS"/>
                <a:cs typeface="Trebuchet MS"/>
              </a:rPr>
              <a:t>injury </a:t>
            </a:r>
            <a:r>
              <a:rPr sz="2700" b="1" spc="-120" dirty="0">
                <a:solidFill>
                  <a:srgbClr val="FF0000"/>
                </a:solidFill>
                <a:latin typeface="Trebuchet MS"/>
                <a:cs typeface="Trebuchet MS"/>
              </a:rPr>
              <a:t>to </a:t>
            </a:r>
            <a:r>
              <a:rPr sz="2700" b="1" spc="-160" dirty="0">
                <a:solidFill>
                  <a:srgbClr val="FF0000"/>
                </a:solidFill>
                <a:latin typeface="Trebuchet MS"/>
                <a:cs typeface="Trebuchet MS"/>
              </a:rPr>
              <a:t>definitive </a:t>
            </a:r>
            <a:r>
              <a:rPr sz="2700" b="1" spc="-200" dirty="0">
                <a:solidFill>
                  <a:srgbClr val="FF0000"/>
                </a:solidFill>
                <a:latin typeface="Trebuchet MS"/>
                <a:cs typeface="Trebuchet MS"/>
              </a:rPr>
              <a:t>care </a:t>
            </a:r>
            <a:r>
              <a:rPr sz="2700" spc="-5" dirty="0">
                <a:latin typeface="Arial"/>
                <a:cs typeface="Arial"/>
              </a:rPr>
              <a:t>that  </a:t>
            </a:r>
            <a:r>
              <a:rPr sz="2700" spc="-105" dirty="0">
                <a:latin typeface="Arial"/>
                <a:cs typeface="Arial"/>
              </a:rPr>
              <a:t>should </a:t>
            </a:r>
            <a:r>
              <a:rPr sz="2700" spc="-125" dirty="0">
                <a:latin typeface="Arial"/>
                <a:cs typeface="Arial"/>
              </a:rPr>
              <a:t>be </a:t>
            </a:r>
            <a:r>
              <a:rPr sz="2700" spc="-35" dirty="0">
                <a:latin typeface="Arial"/>
                <a:cs typeface="Arial"/>
              </a:rPr>
              <a:t>allotted </a:t>
            </a:r>
            <a:r>
              <a:rPr sz="2700" spc="20" dirty="0">
                <a:latin typeface="Arial"/>
                <a:cs typeface="Arial"/>
              </a:rPr>
              <a:t>to </a:t>
            </a:r>
            <a:r>
              <a:rPr sz="2700" spc="-135" dirty="0">
                <a:latin typeface="Arial"/>
                <a:cs typeface="Arial"/>
              </a:rPr>
              <a:t>maximize  </a:t>
            </a:r>
            <a:r>
              <a:rPr sz="2700" spc="-100" dirty="0">
                <a:latin typeface="Arial"/>
                <a:cs typeface="Arial"/>
              </a:rPr>
              <a:t>survival </a:t>
            </a:r>
            <a:r>
              <a:rPr sz="2700" spc="-30" dirty="0">
                <a:latin typeface="Arial"/>
                <a:cs typeface="Arial"/>
              </a:rPr>
              <a:t>from </a:t>
            </a:r>
            <a:r>
              <a:rPr sz="2700" spc="-60" dirty="0">
                <a:latin typeface="Arial"/>
                <a:cs typeface="Arial"/>
              </a:rPr>
              <a:t>traumatic</a:t>
            </a:r>
            <a:r>
              <a:rPr sz="2700" spc="-315" dirty="0">
                <a:latin typeface="Arial"/>
                <a:cs typeface="Arial"/>
              </a:rPr>
              <a:t> </a:t>
            </a:r>
            <a:r>
              <a:rPr sz="2700" spc="-65" dirty="0">
                <a:latin typeface="Arial"/>
                <a:cs typeface="Arial"/>
              </a:rPr>
              <a:t>injury.</a:t>
            </a:r>
            <a:endParaRPr sz="2700" dirty="0">
              <a:latin typeface="Arial"/>
              <a:cs typeface="Arial"/>
            </a:endParaRPr>
          </a:p>
          <a:p>
            <a:pPr marL="355600" marR="260350" indent="-342900">
              <a:lnSpc>
                <a:spcPct val="90000"/>
              </a:lnSpc>
              <a:spcBef>
                <a:spcPts val="650"/>
              </a:spcBef>
              <a:buChar char="•"/>
              <a:tabLst>
                <a:tab pos="354965" algn="l"/>
                <a:tab pos="355600" algn="l"/>
              </a:tabLst>
            </a:pPr>
            <a:r>
              <a:rPr sz="2700" spc="-50" dirty="0">
                <a:latin typeface="Arial"/>
                <a:cs typeface="Arial"/>
              </a:rPr>
              <a:t>Most </a:t>
            </a:r>
            <a:r>
              <a:rPr sz="2700" spc="-114" dirty="0">
                <a:latin typeface="Arial"/>
                <a:cs typeface="Arial"/>
              </a:rPr>
              <a:t>studies </a:t>
            </a:r>
            <a:r>
              <a:rPr sz="2700" spc="-165" dirty="0">
                <a:latin typeface="Arial"/>
                <a:cs typeface="Arial"/>
              </a:rPr>
              <a:t>have </a:t>
            </a:r>
            <a:r>
              <a:rPr sz="2700" spc="-110" dirty="0">
                <a:latin typeface="Arial"/>
                <a:cs typeface="Arial"/>
              </a:rPr>
              <a:t>shown, </a:t>
            </a:r>
            <a:r>
              <a:rPr sz="2700" spc="45" dirty="0">
                <a:latin typeface="Arial"/>
                <a:cs typeface="Arial"/>
              </a:rPr>
              <a:t>if</a:t>
            </a:r>
            <a:r>
              <a:rPr sz="2700" spc="-355" dirty="0">
                <a:latin typeface="Arial"/>
                <a:cs typeface="Arial"/>
              </a:rPr>
              <a:t> </a:t>
            </a:r>
            <a:r>
              <a:rPr sz="2700" spc="-155" dirty="0">
                <a:latin typeface="Arial"/>
                <a:cs typeface="Arial"/>
              </a:rPr>
              <a:t>care  </a:t>
            </a:r>
            <a:r>
              <a:rPr sz="2700" spc="-125" dirty="0">
                <a:latin typeface="Arial"/>
                <a:cs typeface="Arial"/>
              </a:rPr>
              <a:t>given </a:t>
            </a:r>
            <a:r>
              <a:rPr sz="2700" dirty="0">
                <a:latin typeface="Arial"/>
                <a:cs typeface="Arial"/>
              </a:rPr>
              <a:t>within </a:t>
            </a:r>
            <a:r>
              <a:rPr sz="2700" b="1" spc="-160" dirty="0">
                <a:solidFill>
                  <a:srgbClr val="FF0000"/>
                </a:solidFill>
                <a:latin typeface="Trebuchet MS"/>
                <a:cs typeface="Trebuchet MS"/>
              </a:rPr>
              <a:t>first </a:t>
            </a:r>
            <a:r>
              <a:rPr sz="2700" b="1" spc="-145" dirty="0">
                <a:solidFill>
                  <a:srgbClr val="FF0000"/>
                </a:solidFill>
                <a:latin typeface="Trebuchet MS"/>
                <a:cs typeface="Trebuchet MS"/>
              </a:rPr>
              <a:t>hour </a:t>
            </a:r>
            <a:r>
              <a:rPr sz="2700" b="1" spc="-114" dirty="0">
                <a:solidFill>
                  <a:srgbClr val="FF0000"/>
                </a:solidFill>
                <a:latin typeface="Trebuchet MS"/>
                <a:cs typeface="Trebuchet MS"/>
              </a:rPr>
              <a:t>of </a:t>
            </a:r>
            <a:r>
              <a:rPr sz="2700" b="1" spc="-180" dirty="0">
                <a:solidFill>
                  <a:srgbClr val="FF0000"/>
                </a:solidFill>
                <a:latin typeface="Trebuchet MS"/>
                <a:cs typeface="Trebuchet MS"/>
              </a:rPr>
              <a:t>injury </a:t>
            </a:r>
            <a:r>
              <a:rPr sz="2700" b="1" spc="-180" dirty="0">
                <a:latin typeface="Trebuchet MS"/>
                <a:cs typeface="Trebuchet MS"/>
              </a:rPr>
              <a:t> </a:t>
            </a:r>
            <a:r>
              <a:rPr sz="2700" spc="-30" dirty="0">
                <a:latin typeface="Arial"/>
                <a:cs typeface="Arial"/>
              </a:rPr>
              <a:t>morbidity </a:t>
            </a:r>
            <a:r>
              <a:rPr sz="2700" spc="-125" dirty="0">
                <a:latin typeface="Arial"/>
                <a:cs typeface="Arial"/>
              </a:rPr>
              <a:t>and </a:t>
            </a:r>
            <a:r>
              <a:rPr sz="2700" spc="-20" dirty="0">
                <a:latin typeface="Arial"/>
                <a:cs typeface="Arial"/>
              </a:rPr>
              <a:t>mortality </a:t>
            </a:r>
            <a:r>
              <a:rPr sz="2700" spc="-180" dirty="0">
                <a:latin typeface="Arial"/>
                <a:cs typeface="Arial"/>
              </a:rPr>
              <a:t>can </a:t>
            </a:r>
            <a:r>
              <a:rPr sz="2700" spc="-125" dirty="0">
                <a:latin typeface="Arial"/>
                <a:cs typeface="Arial"/>
              </a:rPr>
              <a:t>be  </a:t>
            </a:r>
            <a:r>
              <a:rPr sz="2700" spc="-110" dirty="0">
                <a:latin typeface="Arial"/>
                <a:cs typeface="Arial"/>
              </a:rPr>
              <a:t>reduced.</a:t>
            </a:r>
            <a:endParaRPr sz="2700" dirty="0">
              <a:latin typeface="Arial"/>
              <a:cs typeface="Arial"/>
            </a:endParaRPr>
          </a:p>
        </p:txBody>
      </p:sp>
      <p:sp>
        <p:nvSpPr>
          <p:cNvPr id="4" name="object 4"/>
          <p:cNvSpPr/>
          <p:nvPr/>
        </p:nvSpPr>
        <p:spPr>
          <a:xfrm>
            <a:off x="5183123" y="2286000"/>
            <a:ext cx="3960875" cy="2743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3438" y="461899"/>
            <a:ext cx="2896235" cy="696595"/>
          </a:xfrm>
          <a:prstGeom prst="rect">
            <a:avLst/>
          </a:prstGeom>
        </p:spPr>
        <p:txBody>
          <a:bodyPr vert="horz" wrap="square" lIns="0" tIns="13335" rIns="0" bIns="0" rtlCol="0">
            <a:spAutoFit/>
          </a:bodyPr>
          <a:lstStyle/>
          <a:p>
            <a:pPr marL="12700">
              <a:lnSpc>
                <a:spcPct val="100000"/>
              </a:lnSpc>
              <a:spcBef>
                <a:spcPts val="105"/>
              </a:spcBef>
            </a:pPr>
            <a:r>
              <a:rPr spc="-720" dirty="0"/>
              <a:t>START</a:t>
            </a:r>
            <a:r>
              <a:rPr spc="-290" dirty="0"/>
              <a:t> Triage</a:t>
            </a:r>
          </a:p>
        </p:txBody>
      </p:sp>
      <p:sp>
        <p:nvSpPr>
          <p:cNvPr id="3" name="object 3"/>
          <p:cNvSpPr txBox="1"/>
          <p:nvPr/>
        </p:nvSpPr>
        <p:spPr>
          <a:xfrm>
            <a:off x="535940" y="1620977"/>
            <a:ext cx="7846060" cy="4273606"/>
          </a:xfrm>
          <a:prstGeom prst="rect">
            <a:avLst/>
          </a:prstGeom>
        </p:spPr>
        <p:txBody>
          <a:bodyPr vert="horz" wrap="square" lIns="0" tIns="13335" rIns="0" bIns="0" rtlCol="0">
            <a:spAutoFit/>
          </a:bodyPr>
          <a:lstStyle/>
          <a:p>
            <a:pPr marL="355600" marR="855344" indent="-342900">
              <a:lnSpc>
                <a:spcPct val="100000"/>
              </a:lnSpc>
              <a:spcBef>
                <a:spcPts val="105"/>
              </a:spcBef>
              <a:buChar char="•"/>
              <a:tabLst>
                <a:tab pos="354965" algn="l"/>
                <a:tab pos="355600" algn="l"/>
              </a:tabLst>
            </a:pPr>
            <a:r>
              <a:rPr lang="en-US" sz="3200" spc="-525" dirty="0">
                <a:latin typeface="Arial"/>
                <a:cs typeface="Arial"/>
              </a:rPr>
              <a:t>START </a:t>
            </a:r>
            <a:r>
              <a:rPr lang="en-US" sz="3200" spc="-170" dirty="0">
                <a:latin typeface="Arial"/>
                <a:cs typeface="Arial"/>
              </a:rPr>
              <a:t>stands </a:t>
            </a:r>
            <a:r>
              <a:rPr lang="en-US" sz="3200" spc="-15" dirty="0">
                <a:latin typeface="Arial"/>
                <a:cs typeface="Arial"/>
              </a:rPr>
              <a:t>for </a:t>
            </a:r>
            <a:r>
              <a:rPr lang="en-US" sz="3200" spc="-170" dirty="0">
                <a:latin typeface="Arial"/>
                <a:cs typeface="Arial"/>
              </a:rPr>
              <a:t>Simple </a:t>
            </a:r>
            <a:r>
              <a:rPr lang="en-US" sz="3200" spc="-210" dirty="0">
                <a:latin typeface="Arial"/>
                <a:cs typeface="Arial"/>
              </a:rPr>
              <a:t>Triage </a:t>
            </a:r>
            <a:r>
              <a:rPr lang="en-US" sz="3200" spc="50" dirty="0">
                <a:latin typeface="Arial"/>
                <a:cs typeface="Arial"/>
              </a:rPr>
              <a:t>&amp;</a:t>
            </a:r>
            <a:r>
              <a:rPr lang="en-US" sz="3200" spc="-285" dirty="0">
                <a:latin typeface="Arial"/>
                <a:cs typeface="Arial"/>
              </a:rPr>
              <a:t> </a:t>
            </a:r>
            <a:r>
              <a:rPr lang="en-US" sz="3200" spc="-200" dirty="0">
                <a:latin typeface="Arial"/>
                <a:cs typeface="Arial"/>
              </a:rPr>
              <a:t>Rapid  </a:t>
            </a:r>
            <a:r>
              <a:rPr lang="en-US" sz="3200" spc="-120" dirty="0">
                <a:latin typeface="Arial"/>
                <a:cs typeface="Arial"/>
              </a:rPr>
              <a:t>Treatment</a:t>
            </a:r>
            <a:endParaRPr lang="en-US" sz="3200" dirty="0">
              <a:latin typeface="Arial"/>
              <a:cs typeface="Arial"/>
            </a:endParaRPr>
          </a:p>
          <a:p>
            <a:pPr marL="355600" marR="5080" indent="-342900">
              <a:lnSpc>
                <a:spcPct val="100000"/>
              </a:lnSpc>
              <a:spcBef>
                <a:spcPts val="770"/>
              </a:spcBef>
              <a:buChar char="•"/>
              <a:tabLst>
                <a:tab pos="354965" algn="l"/>
                <a:tab pos="355600" algn="l"/>
              </a:tabLst>
            </a:pPr>
            <a:r>
              <a:rPr lang="en-US" sz="3200" spc="-200" dirty="0">
                <a:latin typeface="Arial"/>
                <a:cs typeface="Arial"/>
              </a:rPr>
              <a:t>Rapid </a:t>
            </a:r>
            <a:r>
              <a:rPr lang="en-US" sz="3200" spc="-140" dirty="0">
                <a:latin typeface="Arial"/>
                <a:cs typeface="Arial"/>
              </a:rPr>
              <a:t>approach </a:t>
            </a:r>
            <a:r>
              <a:rPr lang="en-US" sz="3200" spc="25" dirty="0">
                <a:latin typeface="Arial"/>
                <a:cs typeface="Arial"/>
              </a:rPr>
              <a:t>to </a:t>
            </a:r>
            <a:r>
              <a:rPr lang="en-US" sz="3200" spc="-75" dirty="0">
                <a:latin typeface="Arial"/>
                <a:cs typeface="Arial"/>
              </a:rPr>
              <a:t>triaging </a:t>
            </a:r>
            <a:r>
              <a:rPr lang="en-US" sz="3200" spc="-140" dirty="0">
                <a:latin typeface="Arial"/>
                <a:cs typeface="Arial"/>
              </a:rPr>
              <a:t>large numbers</a:t>
            </a:r>
            <a:r>
              <a:rPr lang="en-US" sz="3200" spc="-445" dirty="0">
                <a:latin typeface="Arial"/>
                <a:cs typeface="Arial"/>
              </a:rPr>
              <a:t> </a:t>
            </a:r>
            <a:r>
              <a:rPr lang="en-US" sz="3200" spc="-10" dirty="0">
                <a:latin typeface="Arial"/>
                <a:cs typeface="Arial"/>
              </a:rPr>
              <a:t>of  </a:t>
            </a:r>
            <a:r>
              <a:rPr lang="en-US" sz="3200" spc="-135" dirty="0">
                <a:latin typeface="Arial"/>
                <a:cs typeface="Arial"/>
              </a:rPr>
              <a:t>causalities</a:t>
            </a:r>
            <a:endParaRPr lang="en-US" sz="3200" dirty="0">
              <a:latin typeface="Arial"/>
              <a:cs typeface="Arial"/>
            </a:endParaRPr>
          </a:p>
          <a:p>
            <a:pPr marL="12700">
              <a:lnSpc>
                <a:spcPct val="100000"/>
              </a:lnSpc>
              <a:spcBef>
                <a:spcPts val="105"/>
              </a:spcBef>
              <a:buFont typeface="Wingdings" pitchFamily="2" charset="2"/>
              <a:buChar char="v"/>
            </a:pPr>
            <a:r>
              <a:rPr sz="3200" dirty="0" err="1">
                <a:latin typeface="Arial"/>
                <a:cs typeface="Arial"/>
              </a:rPr>
              <a:t>Clasification</a:t>
            </a:r>
            <a:r>
              <a:rPr sz="3200" dirty="0">
                <a:latin typeface="Arial"/>
                <a:cs typeface="Arial"/>
              </a:rPr>
              <a:t> </a:t>
            </a:r>
            <a:r>
              <a:rPr sz="3200" spc="-5" dirty="0">
                <a:latin typeface="Arial"/>
                <a:cs typeface="Arial"/>
              </a:rPr>
              <a:t>is </a:t>
            </a:r>
            <a:r>
              <a:rPr sz="3200" dirty="0">
                <a:latin typeface="Arial"/>
                <a:cs typeface="Arial"/>
              </a:rPr>
              <a:t>based </a:t>
            </a:r>
            <a:r>
              <a:rPr sz="3200" spc="-5" dirty="0">
                <a:latin typeface="Arial"/>
                <a:cs typeface="Arial"/>
              </a:rPr>
              <a:t>on </a:t>
            </a:r>
            <a:r>
              <a:rPr sz="3200" dirty="0">
                <a:latin typeface="Arial"/>
                <a:cs typeface="Arial"/>
              </a:rPr>
              <a:t>three</a:t>
            </a:r>
            <a:r>
              <a:rPr sz="3200" spc="-150" dirty="0">
                <a:latin typeface="Arial"/>
                <a:cs typeface="Arial"/>
              </a:rPr>
              <a:t> </a:t>
            </a:r>
            <a:r>
              <a:rPr sz="3200" dirty="0">
                <a:latin typeface="Arial"/>
                <a:cs typeface="Arial"/>
              </a:rPr>
              <a:t>items</a:t>
            </a:r>
            <a:endParaRPr sz="4650" dirty="0">
              <a:latin typeface="Times New Roman"/>
              <a:cs typeface="Times New Roman"/>
            </a:endParaRPr>
          </a:p>
          <a:p>
            <a:pPr marL="355600" indent="-342900">
              <a:lnSpc>
                <a:spcPct val="100000"/>
              </a:lnSpc>
              <a:buFont typeface="Wingdings" pitchFamily="2" charset="2"/>
              <a:buChar char="ü"/>
              <a:tabLst>
                <a:tab pos="354965" algn="l"/>
                <a:tab pos="355600" algn="l"/>
              </a:tabLst>
            </a:pPr>
            <a:r>
              <a:rPr sz="3200" dirty="0">
                <a:latin typeface="Arial"/>
                <a:cs typeface="Arial"/>
              </a:rPr>
              <a:t>Respiratory</a:t>
            </a:r>
          </a:p>
          <a:p>
            <a:pPr marL="355600" indent="-342900">
              <a:lnSpc>
                <a:spcPct val="100000"/>
              </a:lnSpc>
              <a:spcBef>
                <a:spcPts val="770"/>
              </a:spcBef>
              <a:buFont typeface="Wingdings" pitchFamily="2" charset="2"/>
              <a:buChar char="ü"/>
              <a:tabLst>
                <a:tab pos="354965" algn="l"/>
                <a:tab pos="355600" algn="l"/>
              </a:tabLst>
            </a:pPr>
            <a:r>
              <a:rPr sz="3200" dirty="0">
                <a:latin typeface="Arial"/>
                <a:cs typeface="Arial"/>
              </a:rPr>
              <a:t>Perfusion</a:t>
            </a:r>
          </a:p>
          <a:p>
            <a:pPr marL="355600" indent="-342900">
              <a:lnSpc>
                <a:spcPct val="100000"/>
              </a:lnSpc>
              <a:spcBef>
                <a:spcPts val="770"/>
              </a:spcBef>
              <a:buFont typeface="Wingdings" pitchFamily="2" charset="2"/>
              <a:buChar char="ü"/>
              <a:tabLst>
                <a:tab pos="354965" algn="l"/>
                <a:tab pos="355600" algn="l"/>
              </a:tabLst>
            </a:pPr>
            <a:r>
              <a:rPr sz="3200" spc="-5" dirty="0">
                <a:latin typeface="Arial"/>
                <a:cs typeface="Arial"/>
              </a:rPr>
              <a:t>Mental status</a:t>
            </a:r>
            <a:r>
              <a:rPr sz="3200" spc="-30" dirty="0">
                <a:latin typeface="Arial"/>
                <a:cs typeface="Arial"/>
              </a:rPr>
              <a:t> </a:t>
            </a:r>
            <a:r>
              <a:rPr sz="3200" spc="-5" dirty="0">
                <a:latin typeface="Arial"/>
                <a:cs typeface="Arial"/>
              </a:rPr>
              <a:t>evaluation</a:t>
            </a:r>
            <a:endParaRPr sz="32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74448"/>
            <a:ext cx="9144000" cy="66835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
            <a:ext cx="2286000" cy="746125"/>
          </a:xfrm>
          <a:custGeom>
            <a:avLst/>
            <a:gdLst/>
            <a:ahLst/>
            <a:cxnLst/>
            <a:rect l="l" t="t" r="r" b="b"/>
            <a:pathLst>
              <a:path w="2286000" h="746125">
                <a:moveTo>
                  <a:pt x="0" y="746099"/>
                </a:moveTo>
                <a:lnTo>
                  <a:pt x="2286000" y="746099"/>
                </a:lnTo>
                <a:lnTo>
                  <a:pt x="2286000" y="0"/>
                </a:lnTo>
                <a:lnTo>
                  <a:pt x="0" y="0"/>
                </a:lnTo>
                <a:lnTo>
                  <a:pt x="0" y="746099"/>
                </a:lnTo>
                <a:close/>
              </a:path>
            </a:pathLst>
          </a:custGeom>
          <a:solidFill>
            <a:srgbClr val="4F81BC"/>
          </a:solidFill>
        </p:spPr>
        <p:txBody>
          <a:bodyPr wrap="square" lIns="0" tIns="0" rIns="0" bIns="0" rtlCol="0"/>
          <a:lstStyle/>
          <a:p>
            <a:endParaRPr/>
          </a:p>
        </p:txBody>
      </p:sp>
      <p:sp>
        <p:nvSpPr>
          <p:cNvPr id="3" name="object 3"/>
          <p:cNvSpPr/>
          <p:nvPr/>
        </p:nvSpPr>
        <p:spPr>
          <a:xfrm>
            <a:off x="2286000" y="25"/>
            <a:ext cx="2286000" cy="746125"/>
          </a:xfrm>
          <a:custGeom>
            <a:avLst/>
            <a:gdLst/>
            <a:ahLst/>
            <a:cxnLst/>
            <a:rect l="l" t="t" r="r" b="b"/>
            <a:pathLst>
              <a:path w="2286000" h="746125">
                <a:moveTo>
                  <a:pt x="0" y="746099"/>
                </a:moveTo>
                <a:lnTo>
                  <a:pt x="2286000" y="746099"/>
                </a:lnTo>
                <a:lnTo>
                  <a:pt x="2286000" y="0"/>
                </a:lnTo>
                <a:lnTo>
                  <a:pt x="0" y="0"/>
                </a:lnTo>
                <a:lnTo>
                  <a:pt x="0" y="746099"/>
                </a:lnTo>
                <a:close/>
              </a:path>
            </a:pathLst>
          </a:custGeom>
          <a:solidFill>
            <a:srgbClr val="4F81BC"/>
          </a:solidFill>
        </p:spPr>
        <p:txBody>
          <a:bodyPr wrap="square" lIns="0" tIns="0" rIns="0" bIns="0" rtlCol="0"/>
          <a:lstStyle/>
          <a:p>
            <a:endParaRPr/>
          </a:p>
        </p:txBody>
      </p:sp>
      <p:sp>
        <p:nvSpPr>
          <p:cNvPr id="4" name="object 4"/>
          <p:cNvSpPr/>
          <p:nvPr/>
        </p:nvSpPr>
        <p:spPr>
          <a:xfrm>
            <a:off x="4572000" y="25"/>
            <a:ext cx="2286000" cy="746125"/>
          </a:xfrm>
          <a:custGeom>
            <a:avLst/>
            <a:gdLst/>
            <a:ahLst/>
            <a:cxnLst/>
            <a:rect l="l" t="t" r="r" b="b"/>
            <a:pathLst>
              <a:path w="2286000" h="746125">
                <a:moveTo>
                  <a:pt x="0" y="746099"/>
                </a:moveTo>
                <a:lnTo>
                  <a:pt x="2286000" y="746099"/>
                </a:lnTo>
                <a:lnTo>
                  <a:pt x="2286000" y="0"/>
                </a:lnTo>
                <a:lnTo>
                  <a:pt x="0" y="0"/>
                </a:lnTo>
                <a:lnTo>
                  <a:pt x="0" y="746099"/>
                </a:lnTo>
                <a:close/>
              </a:path>
            </a:pathLst>
          </a:custGeom>
          <a:solidFill>
            <a:srgbClr val="4F81BC"/>
          </a:solidFill>
        </p:spPr>
        <p:txBody>
          <a:bodyPr wrap="square" lIns="0" tIns="0" rIns="0" bIns="0" rtlCol="0"/>
          <a:lstStyle/>
          <a:p>
            <a:endParaRPr/>
          </a:p>
        </p:txBody>
      </p:sp>
      <p:sp>
        <p:nvSpPr>
          <p:cNvPr id="5" name="object 5"/>
          <p:cNvSpPr/>
          <p:nvPr/>
        </p:nvSpPr>
        <p:spPr>
          <a:xfrm>
            <a:off x="6858000" y="25"/>
            <a:ext cx="2286000" cy="746125"/>
          </a:xfrm>
          <a:custGeom>
            <a:avLst/>
            <a:gdLst/>
            <a:ahLst/>
            <a:cxnLst/>
            <a:rect l="l" t="t" r="r" b="b"/>
            <a:pathLst>
              <a:path w="2286000" h="746125">
                <a:moveTo>
                  <a:pt x="0" y="746099"/>
                </a:moveTo>
                <a:lnTo>
                  <a:pt x="2286000" y="746099"/>
                </a:lnTo>
                <a:lnTo>
                  <a:pt x="2286000" y="0"/>
                </a:lnTo>
                <a:lnTo>
                  <a:pt x="0" y="0"/>
                </a:lnTo>
                <a:lnTo>
                  <a:pt x="0" y="746099"/>
                </a:lnTo>
                <a:close/>
              </a:path>
            </a:pathLst>
          </a:custGeom>
          <a:solidFill>
            <a:srgbClr val="4F81BC"/>
          </a:solidFill>
        </p:spPr>
        <p:txBody>
          <a:bodyPr wrap="square" lIns="0" tIns="0" rIns="0" bIns="0" rtlCol="0"/>
          <a:lstStyle/>
          <a:p>
            <a:endParaRPr/>
          </a:p>
        </p:txBody>
      </p:sp>
      <p:sp>
        <p:nvSpPr>
          <p:cNvPr id="6" name="object 6"/>
          <p:cNvSpPr/>
          <p:nvPr/>
        </p:nvSpPr>
        <p:spPr>
          <a:xfrm>
            <a:off x="0" y="784225"/>
            <a:ext cx="2286000" cy="1560830"/>
          </a:xfrm>
          <a:custGeom>
            <a:avLst/>
            <a:gdLst/>
            <a:ahLst/>
            <a:cxnLst/>
            <a:rect l="l" t="t" r="r" b="b"/>
            <a:pathLst>
              <a:path w="2286000" h="1560830">
                <a:moveTo>
                  <a:pt x="0" y="1560322"/>
                </a:moveTo>
                <a:lnTo>
                  <a:pt x="2286000" y="1560322"/>
                </a:lnTo>
                <a:lnTo>
                  <a:pt x="2286000" y="0"/>
                </a:lnTo>
                <a:lnTo>
                  <a:pt x="0" y="0"/>
                </a:lnTo>
                <a:lnTo>
                  <a:pt x="0" y="1560322"/>
                </a:lnTo>
                <a:close/>
              </a:path>
            </a:pathLst>
          </a:custGeom>
          <a:solidFill>
            <a:srgbClr val="D0D7E8"/>
          </a:solidFill>
        </p:spPr>
        <p:txBody>
          <a:bodyPr wrap="square" lIns="0" tIns="0" rIns="0" bIns="0" rtlCol="0"/>
          <a:lstStyle/>
          <a:p>
            <a:endParaRPr/>
          </a:p>
        </p:txBody>
      </p:sp>
      <p:sp>
        <p:nvSpPr>
          <p:cNvPr id="7" name="object 7"/>
          <p:cNvSpPr/>
          <p:nvPr/>
        </p:nvSpPr>
        <p:spPr>
          <a:xfrm>
            <a:off x="2286000" y="784225"/>
            <a:ext cx="2286000" cy="1560830"/>
          </a:xfrm>
          <a:custGeom>
            <a:avLst/>
            <a:gdLst/>
            <a:ahLst/>
            <a:cxnLst/>
            <a:rect l="l" t="t" r="r" b="b"/>
            <a:pathLst>
              <a:path w="2286000" h="1560830">
                <a:moveTo>
                  <a:pt x="0" y="1560322"/>
                </a:moveTo>
                <a:lnTo>
                  <a:pt x="2286000" y="1560322"/>
                </a:lnTo>
                <a:lnTo>
                  <a:pt x="2286000" y="0"/>
                </a:lnTo>
                <a:lnTo>
                  <a:pt x="0" y="0"/>
                </a:lnTo>
                <a:lnTo>
                  <a:pt x="0" y="1560322"/>
                </a:lnTo>
                <a:close/>
              </a:path>
            </a:pathLst>
          </a:custGeom>
          <a:solidFill>
            <a:srgbClr val="D0D7E8"/>
          </a:solidFill>
        </p:spPr>
        <p:txBody>
          <a:bodyPr wrap="square" lIns="0" tIns="0" rIns="0" bIns="0" rtlCol="0"/>
          <a:lstStyle/>
          <a:p>
            <a:endParaRPr/>
          </a:p>
        </p:txBody>
      </p:sp>
      <p:sp>
        <p:nvSpPr>
          <p:cNvPr id="8" name="object 8"/>
          <p:cNvSpPr/>
          <p:nvPr/>
        </p:nvSpPr>
        <p:spPr>
          <a:xfrm>
            <a:off x="4572000" y="784225"/>
            <a:ext cx="2286000" cy="1560830"/>
          </a:xfrm>
          <a:custGeom>
            <a:avLst/>
            <a:gdLst/>
            <a:ahLst/>
            <a:cxnLst/>
            <a:rect l="l" t="t" r="r" b="b"/>
            <a:pathLst>
              <a:path w="2286000" h="1560830">
                <a:moveTo>
                  <a:pt x="0" y="1560322"/>
                </a:moveTo>
                <a:lnTo>
                  <a:pt x="2286000" y="1560322"/>
                </a:lnTo>
                <a:lnTo>
                  <a:pt x="2286000" y="0"/>
                </a:lnTo>
                <a:lnTo>
                  <a:pt x="0" y="0"/>
                </a:lnTo>
                <a:lnTo>
                  <a:pt x="0" y="1560322"/>
                </a:lnTo>
                <a:close/>
              </a:path>
            </a:pathLst>
          </a:custGeom>
          <a:solidFill>
            <a:srgbClr val="D0D7E8"/>
          </a:solidFill>
        </p:spPr>
        <p:txBody>
          <a:bodyPr wrap="square" lIns="0" tIns="0" rIns="0" bIns="0" rtlCol="0"/>
          <a:lstStyle/>
          <a:p>
            <a:endParaRPr/>
          </a:p>
        </p:txBody>
      </p:sp>
      <p:sp>
        <p:nvSpPr>
          <p:cNvPr id="9" name="object 9"/>
          <p:cNvSpPr/>
          <p:nvPr/>
        </p:nvSpPr>
        <p:spPr>
          <a:xfrm>
            <a:off x="6858000" y="784225"/>
            <a:ext cx="2286000" cy="1560830"/>
          </a:xfrm>
          <a:custGeom>
            <a:avLst/>
            <a:gdLst/>
            <a:ahLst/>
            <a:cxnLst/>
            <a:rect l="l" t="t" r="r" b="b"/>
            <a:pathLst>
              <a:path w="2286000" h="1560830">
                <a:moveTo>
                  <a:pt x="0" y="1560322"/>
                </a:moveTo>
                <a:lnTo>
                  <a:pt x="2286000" y="1560322"/>
                </a:lnTo>
                <a:lnTo>
                  <a:pt x="2286000" y="0"/>
                </a:lnTo>
                <a:lnTo>
                  <a:pt x="0" y="0"/>
                </a:lnTo>
                <a:lnTo>
                  <a:pt x="0" y="1560322"/>
                </a:lnTo>
                <a:close/>
              </a:path>
            </a:pathLst>
          </a:custGeom>
          <a:solidFill>
            <a:srgbClr val="D0D7E8"/>
          </a:solidFill>
        </p:spPr>
        <p:txBody>
          <a:bodyPr wrap="square" lIns="0" tIns="0" rIns="0" bIns="0" rtlCol="0"/>
          <a:lstStyle/>
          <a:p>
            <a:endParaRPr/>
          </a:p>
        </p:txBody>
      </p:sp>
      <p:sp>
        <p:nvSpPr>
          <p:cNvPr id="10" name="object 10"/>
          <p:cNvSpPr/>
          <p:nvPr/>
        </p:nvSpPr>
        <p:spPr>
          <a:xfrm>
            <a:off x="0" y="2344673"/>
            <a:ext cx="2286000" cy="2314575"/>
          </a:xfrm>
          <a:custGeom>
            <a:avLst/>
            <a:gdLst/>
            <a:ahLst/>
            <a:cxnLst/>
            <a:rect l="l" t="t" r="r" b="b"/>
            <a:pathLst>
              <a:path w="2286000" h="2314575">
                <a:moveTo>
                  <a:pt x="0" y="2314067"/>
                </a:moveTo>
                <a:lnTo>
                  <a:pt x="2286000" y="2314067"/>
                </a:lnTo>
                <a:lnTo>
                  <a:pt x="2286000" y="0"/>
                </a:lnTo>
                <a:lnTo>
                  <a:pt x="0" y="0"/>
                </a:lnTo>
                <a:lnTo>
                  <a:pt x="0" y="2314067"/>
                </a:lnTo>
                <a:close/>
              </a:path>
            </a:pathLst>
          </a:custGeom>
          <a:solidFill>
            <a:srgbClr val="E9ECF4"/>
          </a:solidFill>
        </p:spPr>
        <p:txBody>
          <a:bodyPr wrap="square" lIns="0" tIns="0" rIns="0" bIns="0" rtlCol="0"/>
          <a:lstStyle/>
          <a:p>
            <a:endParaRPr/>
          </a:p>
        </p:txBody>
      </p:sp>
      <p:sp>
        <p:nvSpPr>
          <p:cNvPr id="11" name="object 11"/>
          <p:cNvSpPr/>
          <p:nvPr/>
        </p:nvSpPr>
        <p:spPr>
          <a:xfrm>
            <a:off x="2286000" y="2344673"/>
            <a:ext cx="2286000" cy="2314575"/>
          </a:xfrm>
          <a:custGeom>
            <a:avLst/>
            <a:gdLst/>
            <a:ahLst/>
            <a:cxnLst/>
            <a:rect l="l" t="t" r="r" b="b"/>
            <a:pathLst>
              <a:path w="2286000" h="2314575">
                <a:moveTo>
                  <a:pt x="0" y="2314067"/>
                </a:moveTo>
                <a:lnTo>
                  <a:pt x="2286000" y="2314067"/>
                </a:lnTo>
                <a:lnTo>
                  <a:pt x="2286000" y="0"/>
                </a:lnTo>
                <a:lnTo>
                  <a:pt x="0" y="0"/>
                </a:lnTo>
                <a:lnTo>
                  <a:pt x="0" y="2314067"/>
                </a:lnTo>
                <a:close/>
              </a:path>
            </a:pathLst>
          </a:custGeom>
          <a:solidFill>
            <a:srgbClr val="E9ECF4"/>
          </a:solidFill>
        </p:spPr>
        <p:txBody>
          <a:bodyPr wrap="square" lIns="0" tIns="0" rIns="0" bIns="0" rtlCol="0"/>
          <a:lstStyle/>
          <a:p>
            <a:endParaRPr/>
          </a:p>
        </p:txBody>
      </p:sp>
      <p:sp>
        <p:nvSpPr>
          <p:cNvPr id="12" name="object 12"/>
          <p:cNvSpPr/>
          <p:nvPr/>
        </p:nvSpPr>
        <p:spPr>
          <a:xfrm>
            <a:off x="4572000" y="2344673"/>
            <a:ext cx="2286000" cy="2314575"/>
          </a:xfrm>
          <a:custGeom>
            <a:avLst/>
            <a:gdLst/>
            <a:ahLst/>
            <a:cxnLst/>
            <a:rect l="l" t="t" r="r" b="b"/>
            <a:pathLst>
              <a:path w="2286000" h="2314575">
                <a:moveTo>
                  <a:pt x="0" y="2314067"/>
                </a:moveTo>
                <a:lnTo>
                  <a:pt x="2286000" y="2314067"/>
                </a:lnTo>
                <a:lnTo>
                  <a:pt x="2286000" y="0"/>
                </a:lnTo>
                <a:lnTo>
                  <a:pt x="0" y="0"/>
                </a:lnTo>
                <a:lnTo>
                  <a:pt x="0" y="2314067"/>
                </a:lnTo>
                <a:close/>
              </a:path>
            </a:pathLst>
          </a:custGeom>
          <a:solidFill>
            <a:srgbClr val="E9ECF4"/>
          </a:solidFill>
        </p:spPr>
        <p:txBody>
          <a:bodyPr wrap="square" lIns="0" tIns="0" rIns="0" bIns="0" rtlCol="0"/>
          <a:lstStyle/>
          <a:p>
            <a:endParaRPr/>
          </a:p>
        </p:txBody>
      </p:sp>
      <p:sp>
        <p:nvSpPr>
          <p:cNvPr id="13" name="object 13"/>
          <p:cNvSpPr/>
          <p:nvPr/>
        </p:nvSpPr>
        <p:spPr>
          <a:xfrm>
            <a:off x="6858000" y="2344673"/>
            <a:ext cx="2286000" cy="2314575"/>
          </a:xfrm>
          <a:custGeom>
            <a:avLst/>
            <a:gdLst/>
            <a:ahLst/>
            <a:cxnLst/>
            <a:rect l="l" t="t" r="r" b="b"/>
            <a:pathLst>
              <a:path w="2286000" h="2314575">
                <a:moveTo>
                  <a:pt x="0" y="2314067"/>
                </a:moveTo>
                <a:lnTo>
                  <a:pt x="2286000" y="2314067"/>
                </a:lnTo>
                <a:lnTo>
                  <a:pt x="2286000" y="0"/>
                </a:lnTo>
                <a:lnTo>
                  <a:pt x="0" y="0"/>
                </a:lnTo>
                <a:lnTo>
                  <a:pt x="0" y="2314067"/>
                </a:lnTo>
                <a:close/>
              </a:path>
            </a:pathLst>
          </a:custGeom>
          <a:solidFill>
            <a:srgbClr val="E9ECF4"/>
          </a:solidFill>
        </p:spPr>
        <p:txBody>
          <a:bodyPr wrap="square" lIns="0" tIns="0" rIns="0" bIns="0" rtlCol="0"/>
          <a:lstStyle/>
          <a:p>
            <a:endParaRPr/>
          </a:p>
        </p:txBody>
      </p:sp>
      <p:sp>
        <p:nvSpPr>
          <p:cNvPr id="14" name="object 14"/>
          <p:cNvSpPr/>
          <p:nvPr/>
        </p:nvSpPr>
        <p:spPr>
          <a:xfrm>
            <a:off x="0" y="4658715"/>
            <a:ext cx="2286000" cy="845185"/>
          </a:xfrm>
          <a:custGeom>
            <a:avLst/>
            <a:gdLst/>
            <a:ahLst/>
            <a:cxnLst/>
            <a:rect l="l" t="t" r="r" b="b"/>
            <a:pathLst>
              <a:path w="2286000" h="845185">
                <a:moveTo>
                  <a:pt x="0" y="844829"/>
                </a:moveTo>
                <a:lnTo>
                  <a:pt x="2286000" y="844829"/>
                </a:lnTo>
                <a:lnTo>
                  <a:pt x="2286000" y="0"/>
                </a:lnTo>
                <a:lnTo>
                  <a:pt x="0" y="0"/>
                </a:lnTo>
                <a:lnTo>
                  <a:pt x="0" y="844829"/>
                </a:lnTo>
                <a:close/>
              </a:path>
            </a:pathLst>
          </a:custGeom>
          <a:solidFill>
            <a:srgbClr val="D0D7E8"/>
          </a:solidFill>
        </p:spPr>
        <p:txBody>
          <a:bodyPr wrap="square" lIns="0" tIns="0" rIns="0" bIns="0" rtlCol="0"/>
          <a:lstStyle/>
          <a:p>
            <a:endParaRPr/>
          </a:p>
        </p:txBody>
      </p:sp>
      <p:sp>
        <p:nvSpPr>
          <p:cNvPr id="15" name="object 15"/>
          <p:cNvSpPr/>
          <p:nvPr/>
        </p:nvSpPr>
        <p:spPr>
          <a:xfrm>
            <a:off x="2286000" y="4658715"/>
            <a:ext cx="2286000" cy="845185"/>
          </a:xfrm>
          <a:custGeom>
            <a:avLst/>
            <a:gdLst/>
            <a:ahLst/>
            <a:cxnLst/>
            <a:rect l="l" t="t" r="r" b="b"/>
            <a:pathLst>
              <a:path w="2286000" h="845185">
                <a:moveTo>
                  <a:pt x="0" y="844829"/>
                </a:moveTo>
                <a:lnTo>
                  <a:pt x="2286000" y="844829"/>
                </a:lnTo>
                <a:lnTo>
                  <a:pt x="2286000" y="0"/>
                </a:lnTo>
                <a:lnTo>
                  <a:pt x="0" y="0"/>
                </a:lnTo>
                <a:lnTo>
                  <a:pt x="0" y="844829"/>
                </a:lnTo>
                <a:close/>
              </a:path>
            </a:pathLst>
          </a:custGeom>
          <a:solidFill>
            <a:srgbClr val="D0D7E8"/>
          </a:solidFill>
        </p:spPr>
        <p:txBody>
          <a:bodyPr wrap="square" lIns="0" tIns="0" rIns="0" bIns="0" rtlCol="0"/>
          <a:lstStyle/>
          <a:p>
            <a:endParaRPr/>
          </a:p>
        </p:txBody>
      </p:sp>
      <p:sp>
        <p:nvSpPr>
          <p:cNvPr id="16" name="object 16"/>
          <p:cNvSpPr/>
          <p:nvPr/>
        </p:nvSpPr>
        <p:spPr>
          <a:xfrm>
            <a:off x="4572000" y="4658715"/>
            <a:ext cx="2286000" cy="845185"/>
          </a:xfrm>
          <a:custGeom>
            <a:avLst/>
            <a:gdLst/>
            <a:ahLst/>
            <a:cxnLst/>
            <a:rect l="l" t="t" r="r" b="b"/>
            <a:pathLst>
              <a:path w="2286000" h="845185">
                <a:moveTo>
                  <a:pt x="0" y="844829"/>
                </a:moveTo>
                <a:lnTo>
                  <a:pt x="2286000" y="844829"/>
                </a:lnTo>
                <a:lnTo>
                  <a:pt x="2286000" y="0"/>
                </a:lnTo>
                <a:lnTo>
                  <a:pt x="0" y="0"/>
                </a:lnTo>
                <a:lnTo>
                  <a:pt x="0" y="844829"/>
                </a:lnTo>
                <a:close/>
              </a:path>
            </a:pathLst>
          </a:custGeom>
          <a:solidFill>
            <a:srgbClr val="D0D7E8"/>
          </a:solidFill>
        </p:spPr>
        <p:txBody>
          <a:bodyPr wrap="square" lIns="0" tIns="0" rIns="0" bIns="0" rtlCol="0"/>
          <a:lstStyle/>
          <a:p>
            <a:endParaRPr/>
          </a:p>
        </p:txBody>
      </p:sp>
      <p:sp>
        <p:nvSpPr>
          <p:cNvPr id="17" name="object 17"/>
          <p:cNvSpPr/>
          <p:nvPr/>
        </p:nvSpPr>
        <p:spPr>
          <a:xfrm>
            <a:off x="6858000" y="4658715"/>
            <a:ext cx="2286000" cy="845185"/>
          </a:xfrm>
          <a:custGeom>
            <a:avLst/>
            <a:gdLst/>
            <a:ahLst/>
            <a:cxnLst/>
            <a:rect l="l" t="t" r="r" b="b"/>
            <a:pathLst>
              <a:path w="2286000" h="845185">
                <a:moveTo>
                  <a:pt x="0" y="844829"/>
                </a:moveTo>
                <a:lnTo>
                  <a:pt x="2286000" y="844829"/>
                </a:lnTo>
                <a:lnTo>
                  <a:pt x="2286000" y="0"/>
                </a:lnTo>
                <a:lnTo>
                  <a:pt x="0" y="0"/>
                </a:lnTo>
                <a:lnTo>
                  <a:pt x="0" y="844829"/>
                </a:lnTo>
                <a:close/>
              </a:path>
            </a:pathLst>
          </a:custGeom>
          <a:solidFill>
            <a:srgbClr val="D0D7E8"/>
          </a:solidFill>
        </p:spPr>
        <p:txBody>
          <a:bodyPr wrap="square" lIns="0" tIns="0" rIns="0" bIns="0" rtlCol="0"/>
          <a:lstStyle/>
          <a:p>
            <a:endParaRPr/>
          </a:p>
        </p:txBody>
      </p:sp>
      <p:sp>
        <p:nvSpPr>
          <p:cNvPr id="18" name="object 18"/>
          <p:cNvSpPr/>
          <p:nvPr/>
        </p:nvSpPr>
        <p:spPr>
          <a:xfrm>
            <a:off x="0" y="5503532"/>
            <a:ext cx="2286000" cy="1212215"/>
          </a:xfrm>
          <a:custGeom>
            <a:avLst/>
            <a:gdLst/>
            <a:ahLst/>
            <a:cxnLst/>
            <a:rect l="l" t="t" r="r" b="b"/>
            <a:pathLst>
              <a:path w="2286000" h="1212215">
                <a:moveTo>
                  <a:pt x="0" y="1212151"/>
                </a:moveTo>
                <a:lnTo>
                  <a:pt x="2286000" y="1212151"/>
                </a:lnTo>
                <a:lnTo>
                  <a:pt x="2286000" y="0"/>
                </a:lnTo>
                <a:lnTo>
                  <a:pt x="0" y="0"/>
                </a:lnTo>
                <a:lnTo>
                  <a:pt x="0" y="1212151"/>
                </a:lnTo>
                <a:close/>
              </a:path>
            </a:pathLst>
          </a:custGeom>
          <a:solidFill>
            <a:srgbClr val="E9ECF4"/>
          </a:solidFill>
        </p:spPr>
        <p:txBody>
          <a:bodyPr wrap="square" lIns="0" tIns="0" rIns="0" bIns="0" rtlCol="0"/>
          <a:lstStyle/>
          <a:p>
            <a:endParaRPr/>
          </a:p>
        </p:txBody>
      </p:sp>
      <p:sp>
        <p:nvSpPr>
          <p:cNvPr id="19" name="object 19"/>
          <p:cNvSpPr/>
          <p:nvPr/>
        </p:nvSpPr>
        <p:spPr>
          <a:xfrm>
            <a:off x="2286000" y="5503532"/>
            <a:ext cx="2286000" cy="1212215"/>
          </a:xfrm>
          <a:custGeom>
            <a:avLst/>
            <a:gdLst/>
            <a:ahLst/>
            <a:cxnLst/>
            <a:rect l="l" t="t" r="r" b="b"/>
            <a:pathLst>
              <a:path w="2286000" h="1212215">
                <a:moveTo>
                  <a:pt x="0" y="1212151"/>
                </a:moveTo>
                <a:lnTo>
                  <a:pt x="2286000" y="1212151"/>
                </a:lnTo>
                <a:lnTo>
                  <a:pt x="2286000" y="0"/>
                </a:lnTo>
                <a:lnTo>
                  <a:pt x="0" y="0"/>
                </a:lnTo>
                <a:lnTo>
                  <a:pt x="0" y="1212151"/>
                </a:lnTo>
                <a:close/>
              </a:path>
            </a:pathLst>
          </a:custGeom>
          <a:solidFill>
            <a:srgbClr val="E9ECF4"/>
          </a:solidFill>
        </p:spPr>
        <p:txBody>
          <a:bodyPr wrap="square" lIns="0" tIns="0" rIns="0" bIns="0" rtlCol="0"/>
          <a:lstStyle/>
          <a:p>
            <a:endParaRPr/>
          </a:p>
        </p:txBody>
      </p:sp>
      <p:sp>
        <p:nvSpPr>
          <p:cNvPr id="20" name="object 20"/>
          <p:cNvSpPr/>
          <p:nvPr/>
        </p:nvSpPr>
        <p:spPr>
          <a:xfrm>
            <a:off x="4572000" y="5503532"/>
            <a:ext cx="2286000" cy="1212215"/>
          </a:xfrm>
          <a:custGeom>
            <a:avLst/>
            <a:gdLst/>
            <a:ahLst/>
            <a:cxnLst/>
            <a:rect l="l" t="t" r="r" b="b"/>
            <a:pathLst>
              <a:path w="2286000" h="1212215">
                <a:moveTo>
                  <a:pt x="0" y="1212151"/>
                </a:moveTo>
                <a:lnTo>
                  <a:pt x="2286000" y="1212151"/>
                </a:lnTo>
                <a:lnTo>
                  <a:pt x="2286000" y="0"/>
                </a:lnTo>
                <a:lnTo>
                  <a:pt x="0" y="0"/>
                </a:lnTo>
                <a:lnTo>
                  <a:pt x="0" y="1212151"/>
                </a:lnTo>
                <a:close/>
              </a:path>
            </a:pathLst>
          </a:custGeom>
          <a:solidFill>
            <a:srgbClr val="E9ECF4"/>
          </a:solidFill>
        </p:spPr>
        <p:txBody>
          <a:bodyPr wrap="square" lIns="0" tIns="0" rIns="0" bIns="0" rtlCol="0"/>
          <a:lstStyle/>
          <a:p>
            <a:endParaRPr/>
          </a:p>
        </p:txBody>
      </p:sp>
      <p:sp>
        <p:nvSpPr>
          <p:cNvPr id="21" name="object 21"/>
          <p:cNvSpPr/>
          <p:nvPr/>
        </p:nvSpPr>
        <p:spPr>
          <a:xfrm>
            <a:off x="6858000" y="5503532"/>
            <a:ext cx="2286000" cy="1212215"/>
          </a:xfrm>
          <a:custGeom>
            <a:avLst/>
            <a:gdLst/>
            <a:ahLst/>
            <a:cxnLst/>
            <a:rect l="l" t="t" r="r" b="b"/>
            <a:pathLst>
              <a:path w="2286000" h="1212215">
                <a:moveTo>
                  <a:pt x="0" y="1212151"/>
                </a:moveTo>
                <a:lnTo>
                  <a:pt x="2286000" y="1212151"/>
                </a:lnTo>
                <a:lnTo>
                  <a:pt x="2286000" y="0"/>
                </a:lnTo>
                <a:lnTo>
                  <a:pt x="0" y="0"/>
                </a:lnTo>
                <a:lnTo>
                  <a:pt x="0" y="1212151"/>
                </a:lnTo>
                <a:close/>
              </a:path>
            </a:pathLst>
          </a:custGeom>
          <a:solidFill>
            <a:srgbClr val="E9ECF4"/>
          </a:solidFill>
        </p:spPr>
        <p:txBody>
          <a:bodyPr wrap="square" lIns="0" tIns="0" rIns="0" bIns="0" rtlCol="0"/>
          <a:lstStyle/>
          <a:p>
            <a:endParaRPr/>
          </a:p>
        </p:txBody>
      </p:sp>
      <p:sp>
        <p:nvSpPr>
          <p:cNvPr id="22" name="object 22"/>
          <p:cNvSpPr/>
          <p:nvPr/>
        </p:nvSpPr>
        <p:spPr>
          <a:xfrm>
            <a:off x="2286000" y="0"/>
            <a:ext cx="0" cy="746125"/>
          </a:xfrm>
          <a:custGeom>
            <a:avLst/>
            <a:gdLst/>
            <a:ahLst/>
            <a:cxnLst/>
            <a:rect l="l" t="t" r="r" b="b"/>
            <a:pathLst>
              <a:path h="746125">
                <a:moveTo>
                  <a:pt x="0" y="0"/>
                </a:moveTo>
                <a:lnTo>
                  <a:pt x="0" y="746125"/>
                </a:lnTo>
              </a:path>
            </a:pathLst>
          </a:custGeom>
          <a:ln w="12700">
            <a:solidFill>
              <a:srgbClr val="FFFFFF"/>
            </a:solidFill>
          </a:ln>
        </p:spPr>
        <p:txBody>
          <a:bodyPr wrap="square" lIns="0" tIns="0" rIns="0" bIns="0" rtlCol="0"/>
          <a:lstStyle/>
          <a:p>
            <a:endParaRPr/>
          </a:p>
        </p:txBody>
      </p:sp>
      <p:sp>
        <p:nvSpPr>
          <p:cNvPr id="23" name="object 23"/>
          <p:cNvSpPr/>
          <p:nvPr/>
        </p:nvSpPr>
        <p:spPr>
          <a:xfrm>
            <a:off x="2286000" y="784225"/>
            <a:ext cx="0" cy="5937885"/>
          </a:xfrm>
          <a:custGeom>
            <a:avLst/>
            <a:gdLst/>
            <a:ahLst/>
            <a:cxnLst/>
            <a:rect l="l" t="t" r="r" b="b"/>
            <a:pathLst>
              <a:path h="5937884">
                <a:moveTo>
                  <a:pt x="0" y="0"/>
                </a:moveTo>
                <a:lnTo>
                  <a:pt x="0" y="5937808"/>
                </a:lnTo>
              </a:path>
            </a:pathLst>
          </a:custGeom>
          <a:ln w="12700">
            <a:solidFill>
              <a:srgbClr val="FFFFFF"/>
            </a:solidFill>
          </a:ln>
        </p:spPr>
        <p:txBody>
          <a:bodyPr wrap="square" lIns="0" tIns="0" rIns="0" bIns="0" rtlCol="0"/>
          <a:lstStyle/>
          <a:p>
            <a:endParaRPr/>
          </a:p>
        </p:txBody>
      </p:sp>
      <p:sp>
        <p:nvSpPr>
          <p:cNvPr id="24" name="object 24"/>
          <p:cNvSpPr/>
          <p:nvPr/>
        </p:nvSpPr>
        <p:spPr>
          <a:xfrm>
            <a:off x="4572000" y="0"/>
            <a:ext cx="0" cy="746125"/>
          </a:xfrm>
          <a:custGeom>
            <a:avLst/>
            <a:gdLst/>
            <a:ahLst/>
            <a:cxnLst/>
            <a:rect l="l" t="t" r="r" b="b"/>
            <a:pathLst>
              <a:path h="746125">
                <a:moveTo>
                  <a:pt x="0" y="0"/>
                </a:moveTo>
                <a:lnTo>
                  <a:pt x="0" y="746125"/>
                </a:lnTo>
              </a:path>
            </a:pathLst>
          </a:custGeom>
          <a:ln w="12700">
            <a:solidFill>
              <a:srgbClr val="FFFFFF"/>
            </a:solidFill>
          </a:ln>
        </p:spPr>
        <p:txBody>
          <a:bodyPr wrap="square" lIns="0" tIns="0" rIns="0" bIns="0" rtlCol="0"/>
          <a:lstStyle/>
          <a:p>
            <a:endParaRPr/>
          </a:p>
        </p:txBody>
      </p:sp>
      <p:sp>
        <p:nvSpPr>
          <p:cNvPr id="25" name="object 25"/>
          <p:cNvSpPr/>
          <p:nvPr/>
        </p:nvSpPr>
        <p:spPr>
          <a:xfrm>
            <a:off x="4572000" y="784225"/>
            <a:ext cx="0" cy="5937885"/>
          </a:xfrm>
          <a:custGeom>
            <a:avLst/>
            <a:gdLst/>
            <a:ahLst/>
            <a:cxnLst/>
            <a:rect l="l" t="t" r="r" b="b"/>
            <a:pathLst>
              <a:path h="5937884">
                <a:moveTo>
                  <a:pt x="0" y="0"/>
                </a:moveTo>
                <a:lnTo>
                  <a:pt x="0" y="5937808"/>
                </a:lnTo>
              </a:path>
            </a:pathLst>
          </a:custGeom>
          <a:ln w="12700">
            <a:solidFill>
              <a:srgbClr val="FFFFFF"/>
            </a:solidFill>
          </a:ln>
        </p:spPr>
        <p:txBody>
          <a:bodyPr wrap="square" lIns="0" tIns="0" rIns="0" bIns="0" rtlCol="0"/>
          <a:lstStyle/>
          <a:p>
            <a:endParaRPr/>
          </a:p>
        </p:txBody>
      </p:sp>
      <p:sp>
        <p:nvSpPr>
          <p:cNvPr id="26" name="object 26"/>
          <p:cNvSpPr/>
          <p:nvPr/>
        </p:nvSpPr>
        <p:spPr>
          <a:xfrm>
            <a:off x="6858000" y="0"/>
            <a:ext cx="0" cy="746125"/>
          </a:xfrm>
          <a:custGeom>
            <a:avLst/>
            <a:gdLst/>
            <a:ahLst/>
            <a:cxnLst/>
            <a:rect l="l" t="t" r="r" b="b"/>
            <a:pathLst>
              <a:path h="746125">
                <a:moveTo>
                  <a:pt x="0" y="0"/>
                </a:moveTo>
                <a:lnTo>
                  <a:pt x="0" y="746125"/>
                </a:lnTo>
              </a:path>
            </a:pathLst>
          </a:custGeom>
          <a:ln w="12700">
            <a:solidFill>
              <a:srgbClr val="FFFFFF"/>
            </a:solidFill>
          </a:ln>
        </p:spPr>
        <p:txBody>
          <a:bodyPr wrap="square" lIns="0" tIns="0" rIns="0" bIns="0" rtlCol="0"/>
          <a:lstStyle/>
          <a:p>
            <a:endParaRPr/>
          </a:p>
        </p:txBody>
      </p:sp>
      <p:sp>
        <p:nvSpPr>
          <p:cNvPr id="27" name="object 27"/>
          <p:cNvSpPr/>
          <p:nvPr/>
        </p:nvSpPr>
        <p:spPr>
          <a:xfrm>
            <a:off x="6858000" y="784225"/>
            <a:ext cx="0" cy="5937885"/>
          </a:xfrm>
          <a:custGeom>
            <a:avLst/>
            <a:gdLst/>
            <a:ahLst/>
            <a:cxnLst/>
            <a:rect l="l" t="t" r="r" b="b"/>
            <a:pathLst>
              <a:path h="5937884">
                <a:moveTo>
                  <a:pt x="0" y="0"/>
                </a:moveTo>
                <a:lnTo>
                  <a:pt x="0" y="5937808"/>
                </a:lnTo>
              </a:path>
            </a:pathLst>
          </a:custGeom>
          <a:ln w="12700">
            <a:solidFill>
              <a:srgbClr val="FFFFFF"/>
            </a:solidFill>
          </a:ln>
        </p:spPr>
        <p:txBody>
          <a:bodyPr wrap="square" lIns="0" tIns="0" rIns="0" bIns="0" rtlCol="0"/>
          <a:lstStyle/>
          <a:p>
            <a:endParaRPr/>
          </a:p>
        </p:txBody>
      </p:sp>
      <p:sp>
        <p:nvSpPr>
          <p:cNvPr id="28" name="object 28"/>
          <p:cNvSpPr/>
          <p:nvPr/>
        </p:nvSpPr>
        <p:spPr>
          <a:xfrm>
            <a:off x="0" y="2344547"/>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p>
        </p:txBody>
      </p:sp>
      <p:sp>
        <p:nvSpPr>
          <p:cNvPr id="29" name="object 29"/>
          <p:cNvSpPr/>
          <p:nvPr/>
        </p:nvSpPr>
        <p:spPr>
          <a:xfrm>
            <a:off x="0" y="4658740"/>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p>
        </p:txBody>
      </p:sp>
      <p:sp>
        <p:nvSpPr>
          <p:cNvPr id="30" name="object 30"/>
          <p:cNvSpPr/>
          <p:nvPr/>
        </p:nvSpPr>
        <p:spPr>
          <a:xfrm>
            <a:off x="0" y="5503545"/>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p>
        </p:txBody>
      </p:sp>
      <p:sp>
        <p:nvSpPr>
          <p:cNvPr id="31" name="object 31"/>
          <p:cNvSpPr/>
          <p:nvPr/>
        </p:nvSpPr>
        <p:spPr>
          <a:xfrm>
            <a:off x="3175" y="0"/>
            <a:ext cx="0" cy="6722109"/>
          </a:xfrm>
          <a:custGeom>
            <a:avLst/>
            <a:gdLst/>
            <a:ahLst/>
            <a:cxnLst/>
            <a:rect l="l" t="t" r="r" b="b"/>
            <a:pathLst>
              <a:path h="6722109">
                <a:moveTo>
                  <a:pt x="0" y="0"/>
                </a:moveTo>
                <a:lnTo>
                  <a:pt x="0" y="6722033"/>
                </a:lnTo>
              </a:path>
            </a:pathLst>
          </a:custGeom>
          <a:ln w="6350">
            <a:solidFill>
              <a:srgbClr val="FFFFFF"/>
            </a:solidFill>
          </a:ln>
        </p:spPr>
        <p:txBody>
          <a:bodyPr wrap="square" lIns="0" tIns="0" rIns="0" bIns="0" rtlCol="0"/>
          <a:lstStyle/>
          <a:p>
            <a:endParaRPr/>
          </a:p>
        </p:txBody>
      </p:sp>
      <p:sp>
        <p:nvSpPr>
          <p:cNvPr id="32" name="object 32"/>
          <p:cNvSpPr/>
          <p:nvPr/>
        </p:nvSpPr>
        <p:spPr>
          <a:xfrm>
            <a:off x="9140825" y="0"/>
            <a:ext cx="0" cy="6722109"/>
          </a:xfrm>
          <a:custGeom>
            <a:avLst/>
            <a:gdLst/>
            <a:ahLst/>
            <a:cxnLst/>
            <a:rect l="l" t="t" r="r" b="b"/>
            <a:pathLst>
              <a:path h="6722109">
                <a:moveTo>
                  <a:pt x="0" y="0"/>
                </a:moveTo>
                <a:lnTo>
                  <a:pt x="0" y="6722033"/>
                </a:lnTo>
              </a:path>
            </a:pathLst>
          </a:custGeom>
          <a:ln w="6350">
            <a:solidFill>
              <a:srgbClr val="FFFFFF"/>
            </a:solidFill>
          </a:ln>
        </p:spPr>
        <p:txBody>
          <a:bodyPr wrap="square" lIns="0" tIns="0" rIns="0" bIns="0" rtlCol="0"/>
          <a:lstStyle/>
          <a:p>
            <a:endParaRPr/>
          </a:p>
        </p:txBody>
      </p:sp>
      <p:sp>
        <p:nvSpPr>
          <p:cNvPr id="33" name="object 33"/>
          <p:cNvSpPr/>
          <p:nvPr/>
        </p:nvSpPr>
        <p:spPr>
          <a:xfrm>
            <a:off x="0" y="3175"/>
            <a:ext cx="9144000" cy="0"/>
          </a:xfrm>
          <a:custGeom>
            <a:avLst/>
            <a:gdLst/>
            <a:ahLst/>
            <a:cxnLst/>
            <a:rect l="l" t="t" r="r" b="b"/>
            <a:pathLst>
              <a:path w="9144000">
                <a:moveTo>
                  <a:pt x="0" y="0"/>
                </a:moveTo>
                <a:lnTo>
                  <a:pt x="9144000" y="0"/>
                </a:lnTo>
              </a:path>
            </a:pathLst>
          </a:custGeom>
          <a:ln w="6350">
            <a:solidFill>
              <a:srgbClr val="FFFFFF"/>
            </a:solidFill>
          </a:ln>
        </p:spPr>
        <p:txBody>
          <a:bodyPr wrap="square" lIns="0" tIns="0" rIns="0" bIns="0" rtlCol="0"/>
          <a:lstStyle/>
          <a:p>
            <a:endParaRPr/>
          </a:p>
        </p:txBody>
      </p:sp>
      <p:sp>
        <p:nvSpPr>
          <p:cNvPr id="34" name="object 34"/>
          <p:cNvSpPr/>
          <p:nvPr/>
        </p:nvSpPr>
        <p:spPr>
          <a:xfrm>
            <a:off x="0" y="6715683"/>
            <a:ext cx="9144000" cy="0"/>
          </a:xfrm>
          <a:custGeom>
            <a:avLst/>
            <a:gdLst/>
            <a:ahLst/>
            <a:cxnLst/>
            <a:rect l="l" t="t" r="r" b="b"/>
            <a:pathLst>
              <a:path w="9144000">
                <a:moveTo>
                  <a:pt x="0" y="0"/>
                </a:moveTo>
                <a:lnTo>
                  <a:pt x="9144000" y="0"/>
                </a:lnTo>
              </a:path>
            </a:pathLst>
          </a:custGeom>
          <a:ln w="12700">
            <a:solidFill>
              <a:srgbClr val="FFFFFF"/>
            </a:solidFill>
          </a:ln>
        </p:spPr>
        <p:txBody>
          <a:bodyPr wrap="square" lIns="0" tIns="0" rIns="0" bIns="0" rtlCol="0"/>
          <a:lstStyle/>
          <a:p>
            <a:endParaRPr/>
          </a:p>
        </p:txBody>
      </p:sp>
      <p:sp>
        <p:nvSpPr>
          <p:cNvPr id="35" name="object 35"/>
          <p:cNvSpPr txBox="1">
            <a:spLocks noGrp="1"/>
          </p:cNvSpPr>
          <p:nvPr>
            <p:ph type="title"/>
          </p:nvPr>
        </p:nvSpPr>
        <p:spPr>
          <a:xfrm>
            <a:off x="553313" y="6807"/>
            <a:ext cx="1178560" cy="514350"/>
          </a:xfrm>
          <a:prstGeom prst="rect">
            <a:avLst/>
          </a:prstGeom>
        </p:spPr>
        <p:txBody>
          <a:bodyPr vert="horz" wrap="square" lIns="0" tIns="13335" rIns="0" bIns="0" rtlCol="0">
            <a:spAutoFit/>
          </a:bodyPr>
          <a:lstStyle/>
          <a:p>
            <a:pPr marL="12700">
              <a:lnSpc>
                <a:spcPct val="100000"/>
              </a:lnSpc>
              <a:spcBef>
                <a:spcPts val="105"/>
              </a:spcBef>
            </a:pPr>
            <a:r>
              <a:rPr sz="3200" b="1" spc="-185" dirty="0">
                <a:solidFill>
                  <a:srgbClr val="92D050"/>
                </a:solidFill>
                <a:latin typeface="Trebuchet MS"/>
                <a:cs typeface="Trebuchet MS"/>
              </a:rPr>
              <a:t>GR</a:t>
            </a:r>
            <a:r>
              <a:rPr sz="3200" b="1" spc="-175" dirty="0">
                <a:solidFill>
                  <a:srgbClr val="92D050"/>
                </a:solidFill>
                <a:latin typeface="Trebuchet MS"/>
                <a:cs typeface="Trebuchet MS"/>
              </a:rPr>
              <a:t>E</a:t>
            </a:r>
            <a:r>
              <a:rPr sz="3200" b="1" spc="-145" dirty="0">
                <a:solidFill>
                  <a:srgbClr val="92D050"/>
                </a:solidFill>
                <a:latin typeface="Trebuchet MS"/>
                <a:cs typeface="Trebuchet MS"/>
              </a:rPr>
              <a:t>EN</a:t>
            </a:r>
            <a:endParaRPr sz="3200">
              <a:latin typeface="Trebuchet MS"/>
              <a:cs typeface="Trebuchet MS"/>
            </a:endParaRPr>
          </a:p>
        </p:txBody>
      </p:sp>
      <p:sp>
        <p:nvSpPr>
          <p:cNvPr id="36" name="object 36"/>
          <p:cNvSpPr txBox="1"/>
          <p:nvPr/>
        </p:nvSpPr>
        <p:spPr>
          <a:xfrm>
            <a:off x="2722245" y="6807"/>
            <a:ext cx="1414780" cy="514350"/>
          </a:xfrm>
          <a:prstGeom prst="rect">
            <a:avLst/>
          </a:prstGeom>
        </p:spPr>
        <p:txBody>
          <a:bodyPr vert="horz" wrap="square" lIns="0" tIns="13335" rIns="0" bIns="0" rtlCol="0">
            <a:spAutoFit/>
          </a:bodyPr>
          <a:lstStyle/>
          <a:p>
            <a:pPr marL="12700">
              <a:lnSpc>
                <a:spcPct val="100000"/>
              </a:lnSpc>
              <a:spcBef>
                <a:spcPts val="105"/>
              </a:spcBef>
            </a:pPr>
            <a:r>
              <a:rPr sz="3200" b="1" spc="-350" dirty="0">
                <a:solidFill>
                  <a:srgbClr val="FFFF00"/>
                </a:solidFill>
                <a:latin typeface="Trebuchet MS"/>
                <a:cs typeface="Trebuchet MS"/>
              </a:rPr>
              <a:t>YEL</a:t>
            </a:r>
            <a:r>
              <a:rPr sz="3200" b="1" spc="-390" dirty="0">
                <a:solidFill>
                  <a:srgbClr val="FFFF00"/>
                </a:solidFill>
                <a:latin typeface="Trebuchet MS"/>
                <a:cs typeface="Trebuchet MS"/>
              </a:rPr>
              <a:t>L</a:t>
            </a:r>
            <a:r>
              <a:rPr sz="3200" b="1" spc="-114" dirty="0">
                <a:solidFill>
                  <a:srgbClr val="FFFF00"/>
                </a:solidFill>
                <a:latin typeface="Trebuchet MS"/>
                <a:cs typeface="Trebuchet MS"/>
              </a:rPr>
              <a:t>O</a:t>
            </a:r>
            <a:r>
              <a:rPr sz="3200" b="1" spc="75" dirty="0">
                <a:solidFill>
                  <a:srgbClr val="FFFF00"/>
                </a:solidFill>
                <a:latin typeface="Trebuchet MS"/>
                <a:cs typeface="Trebuchet MS"/>
              </a:rPr>
              <a:t>W</a:t>
            </a:r>
            <a:endParaRPr sz="3200">
              <a:latin typeface="Trebuchet MS"/>
              <a:cs typeface="Trebuchet MS"/>
            </a:endParaRPr>
          </a:p>
        </p:txBody>
      </p:sp>
      <p:sp>
        <p:nvSpPr>
          <p:cNvPr id="37" name="object 37"/>
          <p:cNvSpPr txBox="1"/>
          <p:nvPr/>
        </p:nvSpPr>
        <p:spPr>
          <a:xfrm>
            <a:off x="5360923" y="6807"/>
            <a:ext cx="708025" cy="514350"/>
          </a:xfrm>
          <a:prstGeom prst="rect">
            <a:avLst/>
          </a:prstGeom>
        </p:spPr>
        <p:txBody>
          <a:bodyPr vert="horz" wrap="square" lIns="0" tIns="13335" rIns="0" bIns="0" rtlCol="0">
            <a:spAutoFit/>
          </a:bodyPr>
          <a:lstStyle/>
          <a:p>
            <a:pPr marL="12700">
              <a:lnSpc>
                <a:spcPct val="100000"/>
              </a:lnSpc>
              <a:spcBef>
                <a:spcPts val="105"/>
              </a:spcBef>
            </a:pPr>
            <a:r>
              <a:rPr sz="3200" b="1" spc="-160" dirty="0">
                <a:solidFill>
                  <a:srgbClr val="C00000"/>
                </a:solidFill>
                <a:latin typeface="Trebuchet MS"/>
                <a:cs typeface="Trebuchet MS"/>
              </a:rPr>
              <a:t>RED</a:t>
            </a:r>
            <a:endParaRPr sz="3200">
              <a:latin typeface="Trebuchet MS"/>
              <a:cs typeface="Trebuchet MS"/>
            </a:endParaRPr>
          </a:p>
        </p:txBody>
      </p:sp>
      <p:sp>
        <p:nvSpPr>
          <p:cNvPr id="38" name="object 38"/>
          <p:cNvSpPr txBox="1"/>
          <p:nvPr/>
        </p:nvSpPr>
        <p:spPr>
          <a:xfrm>
            <a:off x="7449057" y="6807"/>
            <a:ext cx="1106805" cy="514350"/>
          </a:xfrm>
          <a:prstGeom prst="rect">
            <a:avLst/>
          </a:prstGeom>
        </p:spPr>
        <p:txBody>
          <a:bodyPr vert="horz" wrap="square" lIns="0" tIns="13335" rIns="0" bIns="0" rtlCol="0">
            <a:spAutoFit/>
          </a:bodyPr>
          <a:lstStyle/>
          <a:p>
            <a:pPr marL="12700">
              <a:lnSpc>
                <a:spcPct val="100000"/>
              </a:lnSpc>
              <a:spcBef>
                <a:spcPts val="105"/>
              </a:spcBef>
            </a:pPr>
            <a:r>
              <a:rPr sz="3200" b="1" spc="-195" dirty="0">
                <a:latin typeface="Trebuchet MS"/>
                <a:cs typeface="Trebuchet MS"/>
              </a:rPr>
              <a:t>BL</a:t>
            </a:r>
            <a:r>
              <a:rPr sz="3200" b="1" spc="-250" dirty="0">
                <a:latin typeface="Trebuchet MS"/>
                <a:cs typeface="Trebuchet MS"/>
              </a:rPr>
              <a:t>ACK</a:t>
            </a:r>
            <a:endParaRPr sz="3200">
              <a:latin typeface="Trebuchet MS"/>
              <a:cs typeface="Trebuchet MS"/>
            </a:endParaRPr>
          </a:p>
        </p:txBody>
      </p:sp>
      <p:sp>
        <p:nvSpPr>
          <p:cNvPr id="39" name="object 39"/>
          <p:cNvSpPr txBox="1"/>
          <p:nvPr/>
        </p:nvSpPr>
        <p:spPr>
          <a:xfrm>
            <a:off x="78739" y="781557"/>
            <a:ext cx="2037714" cy="941069"/>
          </a:xfrm>
          <a:prstGeom prst="rect">
            <a:avLst/>
          </a:prstGeom>
        </p:spPr>
        <p:txBody>
          <a:bodyPr vert="horz" wrap="square" lIns="0" tIns="13335" rIns="0" bIns="0" rtlCol="0">
            <a:spAutoFit/>
          </a:bodyPr>
          <a:lstStyle/>
          <a:p>
            <a:pPr marL="12700" marR="800100">
              <a:lnSpc>
                <a:spcPct val="100000"/>
              </a:lnSpc>
              <a:spcBef>
                <a:spcPts val="105"/>
              </a:spcBef>
            </a:pPr>
            <a:r>
              <a:rPr sz="2000" spc="-90" dirty="0">
                <a:latin typeface="Arial"/>
                <a:cs typeface="Arial"/>
              </a:rPr>
              <a:t>Ambu</a:t>
            </a:r>
            <a:r>
              <a:rPr sz="2000" spc="-40" dirty="0">
                <a:latin typeface="Arial"/>
                <a:cs typeface="Arial"/>
              </a:rPr>
              <a:t>l</a:t>
            </a:r>
            <a:r>
              <a:rPr sz="2000" spc="-130" dirty="0">
                <a:latin typeface="Arial"/>
                <a:cs typeface="Arial"/>
              </a:rPr>
              <a:t>a</a:t>
            </a:r>
            <a:r>
              <a:rPr sz="2000" spc="90" dirty="0">
                <a:latin typeface="Arial"/>
                <a:cs typeface="Arial"/>
              </a:rPr>
              <a:t>t</a:t>
            </a:r>
            <a:r>
              <a:rPr sz="2000" spc="-20" dirty="0">
                <a:latin typeface="Arial"/>
                <a:cs typeface="Arial"/>
              </a:rPr>
              <a:t>o</a:t>
            </a:r>
            <a:r>
              <a:rPr sz="2000" spc="-5" dirty="0">
                <a:latin typeface="Arial"/>
                <a:cs typeface="Arial"/>
              </a:rPr>
              <a:t>r</a:t>
            </a:r>
            <a:r>
              <a:rPr sz="2000" spc="-70" dirty="0">
                <a:latin typeface="Arial"/>
                <a:cs typeface="Arial"/>
              </a:rPr>
              <a:t>y  </a:t>
            </a:r>
            <a:r>
              <a:rPr sz="2000" spc="-55" dirty="0">
                <a:latin typeface="Arial"/>
                <a:cs typeface="Arial"/>
              </a:rPr>
              <a:t>patients</a:t>
            </a:r>
            <a:endParaRPr sz="2000">
              <a:latin typeface="Arial"/>
              <a:cs typeface="Arial"/>
            </a:endParaRPr>
          </a:p>
          <a:p>
            <a:pPr marL="12700">
              <a:lnSpc>
                <a:spcPct val="100000"/>
              </a:lnSpc>
            </a:pPr>
            <a:r>
              <a:rPr sz="2000" spc="-90" dirty="0">
                <a:latin typeface="Arial"/>
                <a:cs typeface="Arial"/>
              </a:rPr>
              <a:t>(Walking</a:t>
            </a:r>
            <a:r>
              <a:rPr sz="2000" spc="-160" dirty="0">
                <a:latin typeface="Arial"/>
                <a:cs typeface="Arial"/>
              </a:rPr>
              <a:t> </a:t>
            </a:r>
            <a:r>
              <a:rPr sz="2000" spc="-65" dirty="0">
                <a:latin typeface="Arial"/>
                <a:cs typeface="Arial"/>
              </a:rPr>
              <a:t>wounded)</a:t>
            </a:r>
            <a:endParaRPr sz="2000">
              <a:latin typeface="Arial"/>
              <a:cs typeface="Arial"/>
            </a:endParaRPr>
          </a:p>
        </p:txBody>
      </p:sp>
      <p:sp>
        <p:nvSpPr>
          <p:cNvPr id="40" name="object 40"/>
          <p:cNvSpPr txBox="1"/>
          <p:nvPr/>
        </p:nvSpPr>
        <p:spPr>
          <a:xfrm>
            <a:off x="2364994" y="781557"/>
            <a:ext cx="764540" cy="330835"/>
          </a:xfrm>
          <a:prstGeom prst="rect">
            <a:avLst/>
          </a:prstGeom>
        </p:spPr>
        <p:txBody>
          <a:bodyPr vert="horz" wrap="square" lIns="0" tIns="13335" rIns="0" bIns="0" rtlCol="0">
            <a:spAutoFit/>
          </a:bodyPr>
          <a:lstStyle/>
          <a:p>
            <a:pPr marL="12700">
              <a:lnSpc>
                <a:spcPct val="100000"/>
              </a:lnSpc>
              <a:spcBef>
                <a:spcPts val="105"/>
              </a:spcBef>
            </a:pPr>
            <a:r>
              <a:rPr sz="2000" spc="-30" dirty="0">
                <a:latin typeface="Arial"/>
                <a:cs typeface="Arial"/>
              </a:rPr>
              <a:t>Inj</a:t>
            </a:r>
            <a:r>
              <a:rPr sz="2000" spc="-45" dirty="0">
                <a:latin typeface="Arial"/>
                <a:cs typeface="Arial"/>
              </a:rPr>
              <a:t>u</a:t>
            </a:r>
            <a:r>
              <a:rPr sz="2000" dirty="0">
                <a:latin typeface="Arial"/>
                <a:cs typeface="Arial"/>
              </a:rPr>
              <a:t>r</a:t>
            </a:r>
            <a:r>
              <a:rPr sz="2000" spc="-90" dirty="0">
                <a:latin typeface="Arial"/>
                <a:cs typeface="Arial"/>
              </a:rPr>
              <a:t>ed</a:t>
            </a:r>
            <a:endParaRPr sz="2000">
              <a:latin typeface="Arial"/>
              <a:cs typeface="Arial"/>
            </a:endParaRPr>
          </a:p>
        </p:txBody>
      </p:sp>
      <p:sp>
        <p:nvSpPr>
          <p:cNvPr id="41" name="object 41"/>
          <p:cNvSpPr txBox="1"/>
          <p:nvPr/>
        </p:nvSpPr>
        <p:spPr>
          <a:xfrm>
            <a:off x="4651375" y="781557"/>
            <a:ext cx="1707514" cy="330835"/>
          </a:xfrm>
          <a:prstGeom prst="rect">
            <a:avLst/>
          </a:prstGeom>
        </p:spPr>
        <p:txBody>
          <a:bodyPr vert="horz" wrap="square" lIns="0" tIns="13335" rIns="0" bIns="0" rtlCol="0">
            <a:spAutoFit/>
          </a:bodyPr>
          <a:lstStyle/>
          <a:p>
            <a:pPr marL="12700">
              <a:lnSpc>
                <a:spcPct val="100000"/>
              </a:lnSpc>
              <a:spcBef>
                <a:spcPts val="105"/>
              </a:spcBef>
            </a:pPr>
            <a:r>
              <a:rPr sz="2000" spc="-65" dirty="0">
                <a:latin typeface="Arial"/>
                <a:cs typeface="Arial"/>
              </a:rPr>
              <a:t>Critically</a:t>
            </a:r>
            <a:r>
              <a:rPr sz="2000" spc="-135" dirty="0">
                <a:latin typeface="Arial"/>
                <a:cs typeface="Arial"/>
              </a:rPr>
              <a:t> </a:t>
            </a:r>
            <a:r>
              <a:rPr sz="2000" spc="-45" dirty="0">
                <a:latin typeface="Arial"/>
                <a:cs typeface="Arial"/>
              </a:rPr>
              <a:t>Injured</a:t>
            </a:r>
            <a:endParaRPr sz="2000">
              <a:latin typeface="Arial"/>
              <a:cs typeface="Arial"/>
            </a:endParaRPr>
          </a:p>
        </p:txBody>
      </p:sp>
      <p:sp>
        <p:nvSpPr>
          <p:cNvPr id="42" name="object 42"/>
          <p:cNvSpPr txBox="1"/>
          <p:nvPr/>
        </p:nvSpPr>
        <p:spPr>
          <a:xfrm>
            <a:off x="6937629" y="781557"/>
            <a:ext cx="564515" cy="330835"/>
          </a:xfrm>
          <a:prstGeom prst="rect">
            <a:avLst/>
          </a:prstGeom>
        </p:spPr>
        <p:txBody>
          <a:bodyPr vert="horz" wrap="square" lIns="0" tIns="13335" rIns="0" bIns="0" rtlCol="0">
            <a:spAutoFit/>
          </a:bodyPr>
          <a:lstStyle/>
          <a:p>
            <a:pPr marL="12700">
              <a:lnSpc>
                <a:spcPct val="100000"/>
              </a:lnSpc>
              <a:spcBef>
                <a:spcPts val="105"/>
              </a:spcBef>
            </a:pPr>
            <a:r>
              <a:rPr sz="2000" spc="-140" dirty="0">
                <a:latin typeface="Arial"/>
                <a:cs typeface="Arial"/>
              </a:rPr>
              <a:t>Dead</a:t>
            </a:r>
            <a:endParaRPr sz="2000">
              <a:latin typeface="Arial"/>
              <a:cs typeface="Arial"/>
            </a:endParaRPr>
          </a:p>
        </p:txBody>
      </p:sp>
      <p:sp>
        <p:nvSpPr>
          <p:cNvPr id="43" name="object 43"/>
          <p:cNvSpPr txBox="1"/>
          <p:nvPr/>
        </p:nvSpPr>
        <p:spPr>
          <a:xfrm>
            <a:off x="78739" y="2361438"/>
            <a:ext cx="1878964" cy="941069"/>
          </a:xfrm>
          <a:prstGeom prst="rect">
            <a:avLst/>
          </a:prstGeom>
        </p:spPr>
        <p:txBody>
          <a:bodyPr vert="horz" wrap="square" lIns="0" tIns="13335" rIns="0" bIns="0" rtlCol="0">
            <a:spAutoFit/>
          </a:bodyPr>
          <a:lstStyle/>
          <a:p>
            <a:pPr marL="12700" marR="5080">
              <a:lnSpc>
                <a:spcPct val="100000"/>
              </a:lnSpc>
              <a:spcBef>
                <a:spcPts val="105"/>
              </a:spcBef>
            </a:pPr>
            <a:r>
              <a:rPr sz="2000" spc="-105" dirty="0">
                <a:latin typeface="Arial"/>
                <a:cs typeface="Arial"/>
              </a:rPr>
              <a:t>Abrasions,  </a:t>
            </a:r>
            <a:r>
              <a:rPr sz="2000" spc="-80" dirty="0">
                <a:latin typeface="Arial"/>
                <a:cs typeface="Arial"/>
              </a:rPr>
              <a:t>contusions,</a:t>
            </a:r>
            <a:r>
              <a:rPr sz="2000" spc="-155" dirty="0">
                <a:latin typeface="Arial"/>
                <a:cs typeface="Arial"/>
              </a:rPr>
              <a:t> </a:t>
            </a:r>
            <a:r>
              <a:rPr sz="2000" spc="-35" dirty="0">
                <a:latin typeface="Arial"/>
                <a:cs typeface="Arial"/>
              </a:rPr>
              <a:t>minor  </a:t>
            </a:r>
            <a:r>
              <a:rPr sz="2000" spc="-75" dirty="0">
                <a:latin typeface="Arial"/>
                <a:cs typeface="Arial"/>
              </a:rPr>
              <a:t>lacerations</a:t>
            </a:r>
            <a:endParaRPr sz="2000">
              <a:latin typeface="Arial"/>
              <a:cs typeface="Arial"/>
            </a:endParaRPr>
          </a:p>
        </p:txBody>
      </p:sp>
      <p:sp>
        <p:nvSpPr>
          <p:cNvPr id="44" name="object 44"/>
          <p:cNvSpPr txBox="1"/>
          <p:nvPr/>
        </p:nvSpPr>
        <p:spPr>
          <a:xfrm>
            <a:off x="2364994" y="2361438"/>
            <a:ext cx="1636395" cy="1855470"/>
          </a:xfrm>
          <a:prstGeom prst="rect">
            <a:avLst/>
          </a:prstGeom>
        </p:spPr>
        <p:txBody>
          <a:bodyPr vert="horz" wrap="square" lIns="0" tIns="13335" rIns="0" bIns="0" rtlCol="0">
            <a:spAutoFit/>
          </a:bodyPr>
          <a:lstStyle/>
          <a:p>
            <a:pPr marL="12700" marR="5080">
              <a:lnSpc>
                <a:spcPct val="100000"/>
              </a:lnSpc>
              <a:spcBef>
                <a:spcPts val="105"/>
              </a:spcBef>
            </a:pPr>
            <a:r>
              <a:rPr sz="2000" spc="-135" dirty="0">
                <a:latin typeface="Arial"/>
                <a:cs typeface="Arial"/>
              </a:rPr>
              <a:t>Needs </a:t>
            </a:r>
            <a:r>
              <a:rPr sz="2000" spc="-80" dirty="0">
                <a:latin typeface="Arial"/>
                <a:cs typeface="Arial"/>
              </a:rPr>
              <a:t>medical  </a:t>
            </a:r>
            <a:r>
              <a:rPr sz="2000" spc="-25" dirty="0">
                <a:latin typeface="Arial"/>
                <a:cs typeface="Arial"/>
              </a:rPr>
              <a:t>attention, </a:t>
            </a:r>
            <a:r>
              <a:rPr sz="2000" spc="-5" dirty="0">
                <a:latin typeface="Arial"/>
                <a:cs typeface="Arial"/>
              </a:rPr>
              <a:t>but  </a:t>
            </a:r>
            <a:r>
              <a:rPr sz="2000" spc="-80" dirty="0">
                <a:latin typeface="Arial"/>
                <a:cs typeface="Arial"/>
              </a:rPr>
              <a:t>should </a:t>
            </a:r>
            <a:r>
              <a:rPr sz="2000" spc="-5" dirty="0">
                <a:latin typeface="Arial"/>
                <a:cs typeface="Arial"/>
              </a:rPr>
              <a:t>not  </a:t>
            </a:r>
            <a:r>
              <a:rPr sz="2000" spc="-100" dirty="0">
                <a:latin typeface="Arial"/>
                <a:cs typeface="Arial"/>
              </a:rPr>
              <a:t>decompensate  </a:t>
            </a:r>
            <a:r>
              <a:rPr sz="2000" spc="-50" dirty="0">
                <a:latin typeface="Arial"/>
                <a:cs typeface="Arial"/>
              </a:rPr>
              <a:t>rapidly </a:t>
            </a:r>
            <a:r>
              <a:rPr sz="2000" spc="35" dirty="0">
                <a:latin typeface="Arial"/>
                <a:cs typeface="Arial"/>
              </a:rPr>
              <a:t>if </a:t>
            </a:r>
            <a:r>
              <a:rPr sz="2000" spc="-110" dirty="0">
                <a:latin typeface="Arial"/>
                <a:cs typeface="Arial"/>
              </a:rPr>
              <a:t>care</a:t>
            </a:r>
            <a:r>
              <a:rPr sz="2000" spc="-385" dirty="0">
                <a:latin typeface="Arial"/>
                <a:cs typeface="Arial"/>
              </a:rPr>
              <a:t> </a:t>
            </a:r>
            <a:r>
              <a:rPr sz="2000" spc="-105" dirty="0">
                <a:latin typeface="Arial"/>
                <a:cs typeface="Arial"/>
              </a:rPr>
              <a:t>is  </a:t>
            </a:r>
            <a:r>
              <a:rPr sz="2000" spc="-95" dirty="0">
                <a:latin typeface="Arial"/>
                <a:cs typeface="Arial"/>
              </a:rPr>
              <a:t>delayed</a:t>
            </a:r>
            <a:endParaRPr sz="2000">
              <a:latin typeface="Arial"/>
              <a:cs typeface="Arial"/>
            </a:endParaRPr>
          </a:p>
        </p:txBody>
      </p:sp>
      <p:sp>
        <p:nvSpPr>
          <p:cNvPr id="45" name="object 45"/>
          <p:cNvSpPr txBox="1"/>
          <p:nvPr/>
        </p:nvSpPr>
        <p:spPr>
          <a:xfrm>
            <a:off x="4651375" y="2361438"/>
            <a:ext cx="1980564" cy="1245870"/>
          </a:xfrm>
          <a:prstGeom prst="rect">
            <a:avLst/>
          </a:prstGeom>
        </p:spPr>
        <p:txBody>
          <a:bodyPr vert="horz" wrap="square" lIns="0" tIns="13335" rIns="0" bIns="0" rtlCol="0">
            <a:spAutoFit/>
          </a:bodyPr>
          <a:lstStyle/>
          <a:p>
            <a:pPr marL="12700" marR="5080">
              <a:lnSpc>
                <a:spcPct val="100000"/>
              </a:lnSpc>
              <a:spcBef>
                <a:spcPts val="105"/>
              </a:spcBef>
              <a:buChar char="•"/>
              <a:tabLst>
                <a:tab pos="157480" algn="l"/>
              </a:tabLst>
            </a:pPr>
            <a:r>
              <a:rPr sz="2000" spc="-105" dirty="0">
                <a:latin typeface="Arial"/>
                <a:cs typeface="Arial"/>
              </a:rPr>
              <a:t>Obvious </a:t>
            </a:r>
            <a:r>
              <a:rPr sz="2000" spc="-20" dirty="0">
                <a:latin typeface="Arial"/>
                <a:cs typeface="Arial"/>
              </a:rPr>
              <a:t>threat</a:t>
            </a:r>
            <a:r>
              <a:rPr sz="2000" spc="-175" dirty="0">
                <a:latin typeface="Arial"/>
                <a:cs typeface="Arial"/>
              </a:rPr>
              <a:t> </a:t>
            </a:r>
            <a:r>
              <a:rPr sz="2000" spc="15" dirty="0">
                <a:latin typeface="Arial"/>
                <a:cs typeface="Arial"/>
              </a:rPr>
              <a:t>to  </a:t>
            </a:r>
            <a:r>
              <a:rPr sz="2000" spc="-25" dirty="0">
                <a:latin typeface="Arial"/>
                <a:cs typeface="Arial"/>
              </a:rPr>
              <a:t>life </a:t>
            </a:r>
            <a:r>
              <a:rPr sz="2000" spc="-15" dirty="0">
                <a:latin typeface="Arial"/>
                <a:cs typeface="Arial"/>
              </a:rPr>
              <a:t>or</a:t>
            </a:r>
            <a:r>
              <a:rPr sz="2000" spc="-195" dirty="0">
                <a:latin typeface="Arial"/>
                <a:cs typeface="Arial"/>
              </a:rPr>
              <a:t> </a:t>
            </a:r>
            <a:r>
              <a:rPr sz="2000" spc="-30" dirty="0">
                <a:latin typeface="Arial"/>
                <a:cs typeface="Arial"/>
              </a:rPr>
              <a:t>limb</a:t>
            </a:r>
            <a:endParaRPr sz="2000">
              <a:latin typeface="Arial"/>
              <a:cs typeface="Arial"/>
            </a:endParaRPr>
          </a:p>
          <a:p>
            <a:pPr marL="12700">
              <a:lnSpc>
                <a:spcPct val="100000"/>
              </a:lnSpc>
              <a:buChar char="•"/>
              <a:tabLst>
                <a:tab pos="157480" algn="l"/>
              </a:tabLst>
            </a:pPr>
            <a:r>
              <a:rPr sz="2000" spc="-90" dirty="0">
                <a:latin typeface="Arial"/>
                <a:cs typeface="Arial"/>
              </a:rPr>
              <a:t>Complications</a:t>
            </a:r>
            <a:r>
              <a:rPr sz="2000" spc="-110" dirty="0">
                <a:latin typeface="Arial"/>
                <a:cs typeface="Arial"/>
              </a:rPr>
              <a:t> </a:t>
            </a:r>
            <a:r>
              <a:rPr sz="2000" spc="-25" dirty="0">
                <a:latin typeface="Arial"/>
                <a:cs typeface="Arial"/>
              </a:rPr>
              <a:t>in</a:t>
            </a:r>
            <a:endParaRPr sz="2000">
              <a:latin typeface="Arial"/>
              <a:cs typeface="Arial"/>
            </a:endParaRPr>
          </a:p>
          <a:p>
            <a:pPr marL="12700">
              <a:lnSpc>
                <a:spcPct val="100000"/>
              </a:lnSpc>
            </a:pPr>
            <a:r>
              <a:rPr sz="2000" spc="-5" dirty="0">
                <a:latin typeface="Arial"/>
                <a:cs typeface="Arial"/>
              </a:rPr>
              <a:t>their</a:t>
            </a:r>
            <a:r>
              <a:rPr sz="2000" spc="-114" dirty="0">
                <a:latin typeface="Arial"/>
                <a:cs typeface="Arial"/>
              </a:rPr>
              <a:t> </a:t>
            </a:r>
            <a:r>
              <a:rPr sz="2000" spc="-200" dirty="0">
                <a:latin typeface="Arial"/>
                <a:cs typeface="Arial"/>
              </a:rPr>
              <a:t>ABC’s</a:t>
            </a:r>
            <a:endParaRPr sz="2000">
              <a:latin typeface="Arial"/>
              <a:cs typeface="Arial"/>
            </a:endParaRPr>
          </a:p>
        </p:txBody>
      </p:sp>
      <p:sp>
        <p:nvSpPr>
          <p:cNvPr id="46" name="object 46"/>
          <p:cNvSpPr txBox="1"/>
          <p:nvPr/>
        </p:nvSpPr>
        <p:spPr>
          <a:xfrm>
            <a:off x="6937629" y="2361438"/>
            <a:ext cx="1983105" cy="1855470"/>
          </a:xfrm>
          <a:prstGeom prst="rect">
            <a:avLst/>
          </a:prstGeom>
        </p:spPr>
        <p:txBody>
          <a:bodyPr vert="horz" wrap="square" lIns="0" tIns="13335" rIns="0" bIns="0" rtlCol="0">
            <a:spAutoFit/>
          </a:bodyPr>
          <a:lstStyle/>
          <a:p>
            <a:pPr marL="12700" marR="280670">
              <a:lnSpc>
                <a:spcPct val="100000"/>
              </a:lnSpc>
              <a:spcBef>
                <a:spcPts val="105"/>
              </a:spcBef>
              <a:buSzPct val="95000"/>
              <a:buChar char="•"/>
              <a:tabLst>
                <a:tab pos="102870" algn="l"/>
              </a:tabLst>
            </a:pPr>
            <a:r>
              <a:rPr sz="2000" spc="-100" dirty="0">
                <a:latin typeface="Arial"/>
                <a:cs typeface="Arial"/>
              </a:rPr>
              <a:t>Unresponsive  </a:t>
            </a:r>
            <a:r>
              <a:rPr sz="2000" spc="-55" dirty="0">
                <a:latin typeface="Arial"/>
                <a:cs typeface="Arial"/>
              </a:rPr>
              <a:t>patients </a:t>
            </a:r>
            <a:r>
              <a:rPr sz="2000" spc="10" dirty="0">
                <a:latin typeface="Arial"/>
                <a:cs typeface="Arial"/>
              </a:rPr>
              <a:t>with</a:t>
            </a:r>
            <a:r>
              <a:rPr sz="2000" spc="-200" dirty="0">
                <a:latin typeface="Arial"/>
                <a:cs typeface="Arial"/>
              </a:rPr>
              <a:t> </a:t>
            </a:r>
            <a:r>
              <a:rPr sz="2000" spc="-65" dirty="0">
                <a:latin typeface="Arial"/>
                <a:cs typeface="Arial"/>
              </a:rPr>
              <a:t>no  </a:t>
            </a:r>
            <a:r>
              <a:rPr sz="2000" spc="-95" dirty="0">
                <a:latin typeface="Arial"/>
                <a:cs typeface="Arial"/>
              </a:rPr>
              <a:t>pulse</a:t>
            </a:r>
            <a:endParaRPr sz="2000">
              <a:latin typeface="Arial"/>
              <a:cs typeface="Arial"/>
            </a:endParaRPr>
          </a:p>
          <a:p>
            <a:pPr marL="12700" marR="5080">
              <a:lnSpc>
                <a:spcPct val="100000"/>
              </a:lnSpc>
              <a:buSzPct val="95000"/>
              <a:buChar char="•"/>
              <a:tabLst>
                <a:tab pos="102870" algn="l"/>
              </a:tabLst>
            </a:pPr>
            <a:r>
              <a:rPr sz="2000" spc="-90" dirty="0">
                <a:latin typeface="Arial"/>
                <a:cs typeface="Arial"/>
              </a:rPr>
              <a:t>Catastrophic</a:t>
            </a:r>
            <a:r>
              <a:rPr sz="2000" spc="-165" dirty="0">
                <a:latin typeface="Arial"/>
                <a:cs typeface="Arial"/>
              </a:rPr>
              <a:t> </a:t>
            </a:r>
            <a:r>
              <a:rPr sz="2000" spc="-100" dirty="0">
                <a:latin typeface="Arial"/>
                <a:cs typeface="Arial"/>
              </a:rPr>
              <a:t>head  </a:t>
            </a:r>
            <a:r>
              <a:rPr sz="2000" spc="-45" dirty="0">
                <a:latin typeface="Arial"/>
                <a:cs typeface="Arial"/>
              </a:rPr>
              <a:t>injuries </a:t>
            </a:r>
            <a:r>
              <a:rPr sz="2000" spc="-95" dirty="0">
                <a:latin typeface="Arial"/>
                <a:cs typeface="Arial"/>
              </a:rPr>
              <a:t>and </a:t>
            </a:r>
            <a:r>
              <a:rPr sz="2000" spc="215" dirty="0">
                <a:latin typeface="Arial"/>
                <a:cs typeface="Arial"/>
              </a:rPr>
              <a:t>/ </a:t>
            </a:r>
            <a:r>
              <a:rPr sz="2000" spc="-20" dirty="0">
                <a:latin typeface="Arial"/>
                <a:cs typeface="Arial"/>
              </a:rPr>
              <a:t>or  </a:t>
            </a:r>
            <a:r>
              <a:rPr sz="2000" spc="-95" dirty="0">
                <a:latin typeface="Arial"/>
                <a:cs typeface="Arial"/>
              </a:rPr>
              <a:t>chest</a:t>
            </a:r>
            <a:r>
              <a:rPr sz="2000" spc="-110" dirty="0">
                <a:latin typeface="Arial"/>
                <a:cs typeface="Arial"/>
              </a:rPr>
              <a:t> </a:t>
            </a:r>
            <a:r>
              <a:rPr sz="2000" spc="-50" dirty="0">
                <a:latin typeface="Arial"/>
                <a:cs typeface="Arial"/>
              </a:rPr>
              <a:t>injuries.</a:t>
            </a:r>
            <a:endParaRPr sz="2000">
              <a:latin typeface="Arial"/>
              <a:cs typeface="Arial"/>
            </a:endParaRPr>
          </a:p>
        </p:txBody>
      </p:sp>
      <p:sp>
        <p:nvSpPr>
          <p:cNvPr id="47" name="object 47"/>
          <p:cNvSpPr txBox="1"/>
          <p:nvPr/>
        </p:nvSpPr>
        <p:spPr>
          <a:xfrm>
            <a:off x="78739" y="4676013"/>
            <a:ext cx="2122170" cy="635635"/>
          </a:xfrm>
          <a:prstGeom prst="rect">
            <a:avLst/>
          </a:prstGeom>
        </p:spPr>
        <p:txBody>
          <a:bodyPr vert="horz" wrap="square" lIns="0" tIns="12700" rIns="0" bIns="0" rtlCol="0">
            <a:spAutoFit/>
          </a:bodyPr>
          <a:lstStyle/>
          <a:p>
            <a:pPr marL="12700" marR="5080">
              <a:lnSpc>
                <a:spcPct val="100000"/>
              </a:lnSpc>
              <a:spcBef>
                <a:spcPts val="100"/>
              </a:spcBef>
            </a:pPr>
            <a:r>
              <a:rPr sz="2000" spc="-80" dirty="0">
                <a:latin typeface="Arial"/>
                <a:cs typeface="Arial"/>
              </a:rPr>
              <a:t>Treatment </a:t>
            </a:r>
            <a:r>
              <a:rPr sz="2000" dirty="0">
                <a:latin typeface="Arial"/>
                <a:cs typeface="Arial"/>
              </a:rPr>
              <a:t>within</a:t>
            </a:r>
            <a:r>
              <a:rPr sz="2000" spc="-180" dirty="0">
                <a:latin typeface="Arial"/>
                <a:cs typeface="Arial"/>
              </a:rPr>
              <a:t> </a:t>
            </a:r>
            <a:r>
              <a:rPr sz="2000" spc="-100" dirty="0">
                <a:latin typeface="Arial"/>
                <a:cs typeface="Arial"/>
              </a:rPr>
              <a:t>24  </a:t>
            </a:r>
            <a:r>
              <a:rPr sz="2000" spc="-85" dirty="0">
                <a:latin typeface="Arial"/>
                <a:cs typeface="Arial"/>
              </a:rPr>
              <a:t>hours</a:t>
            </a:r>
            <a:endParaRPr sz="2000">
              <a:latin typeface="Arial"/>
              <a:cs typeface="Arial"/>
            </a:endParaRPr>
          </a:p>
        </p:txBody>
      </p:sp>
      <p:sp>
        <p:nvSpPr>
          <p:cNvPr id="48" name="object 48"/>
          <p:cNvSpPr txBox="1"/>
          <p:nvPr/>
        </p:nvSpPr>
        <p:spPr>
          <a:xfrm>
            <a:off x="2364994" y="4676013"/>
            <a:ext cx="1993264" cy="635635"/>
          </a:xfrm>
          <a:prstGeom prst="rect">
            <a:avLst/>
          </a:prstGeom>
        </p:spPr>
        <p:txBody>
          <a:bodyPr vert="horz" wrap="square" lIns="0" tIns="12700" rIns="0" bIns="0" rtlCol="0">
            <a:spAutoFit/>
          </a:bodyPr>
          <a:lstStyle/>
          <a:p>
            <a:pPr marL="12700" marR="5080">
              <a:lnSpc>
                <a:spcPct val="100000"/>
              </a:lnSpc>
              <a:spcBef>
                <a:spcPts val="100"/>
              </a:spcBef>
            </a:pPr>
            <a:r>
              <a:rPr sz="2000" spc="-80" dirty="0">
                <a:latin typeface="Arial"/>
                <a:cs typeface="Arial"/>
              </a:rPr>
              <a:t>Treatment </a:t>
            </a:r>
            <a:r>
              <a:rPr sz="2000" dirty="0">
                <a:latin typeface="Arial"/>
                <a:cs typeface="Arial"/>
              </a:rPr>
              <a:t>within</a:t>
            </a:r>
            <a:r>
              <a:rPr sz="2000" spc="-185" dirty="0">
                <a:latin typeface="Arial"/>
                <a:cs typeface="Arial"/>
              </a:rPr>
              <a:t> </a:t>
            </a:r>
            <a:r>
              <a:rPr sz="2000" spc="-100" dirty="0">
                <a:latin typeface="Arial"/>
                <a:cs typeface="Arial"/>
              </a:rPr>
              <a:t>4  </a:t>
            </a:r>
            <a:r>
              <a:rPr sz="2000" spc="-85" dirty="0">
                <a:latin typeface="Arial"/>
                <a:cs typeface="Arial"/>
              </a:rPr>
              <a:t>hours</a:t>
            </a:r>
            <a:endParaRPr sz="2000">
              <a:latin typeface="Arial"/>
              <a:cs typeface="Arial"/>
            </a:endParaRPr>
          </a:p>
        </p:txBody>
      </p:sp>
      <p:sp>
        <p:nvSpPr>
          <p:cNvPr id="49" name="object 49"/>
          <p:cNvSpPr txBox="1"/>
          <p:nvPr/>
        </p:nvSpPr>
        <p:spPr>
          <a:xfrm>
            <a:off x="4651375" y="4676013"/>
            <a:ext cx="1993264" cy="635635"/>
          </a:xfrm>
          <a:prstGeom prst="rect">
            <a:avLst/>
          </a:prstGeom>
        </p:spPr>
        <p:txBody>
          <a:bodyPr vert="horz" wrap="square" lIns="0" tIns="12700" rIns="0" bIns="0" rtlCol="0">
            <a:spAutoFit/>
          </a:bodyPr>
          <a:lstStyle/>
          <a:p>
            <a:pPr marL="12700" marR="5080">
              <a:lnSpc>
                <a:spcPct val="100000"/>
              </a:lnSpc>
              <a:spcBef>
                <a:spcPts val="100"/>
              </a:spcBef>
            </a:pPr>
            <a:r>
              <a:rPr sz="2000" spc="-80" dirty="0">
                <a:latin typeface="Arial"/>
                <a:cs typeface="Arial"/>
              </a:rPr>
              <a:t>Treatment </a:t>
            </a:r>
            <a:r>
              <a:rPr sz="2000" dirty="0">
                <a:latin typeface="Arial"/>
                <a:cs typeface="Arial"/>
              </a:rPr>
              <a:t>within</a:t>
            </a:r>
            <a:r>
              <a:rPr sz="2000" spc="-185" dirty="0">
                <a:latin typeface="Arial"/>
                <a:cs typeface="Arial"/>
              </a:rPr>
              <a:t> </a:t>
            </a:r>
            <a:r>
              <a:rPr sz="2000" spc="-100" dirty="0">
                <a:latin typeface="Arial"/>
                <a:cs typeface="Arial"/>
              </a:rPr>
              <a:t>2  </a:t>
            </a:r>
            <a:r>
              <a:rPr sz="2000" spc="-85" dirty="0">
                <a:latin typeface="Arial"/>
                <a:cs typeface="Arial"/>
              </a:rPr>
              <a:t>hours</a:t>
            </a:r>
            <a:endParaRPr sz="2000">
              <a:latin typeface="Arial"/>
              <a:cs typeface="Arial"/>
            </a:endParaRPr>
          </a:p>
        </p:txBody>
      </p:sp>
      <p:sp>
        <p:nvSpPr>
          <p:cNvPr id="50" name="object 50"/>
          <p:cNvSpPr txBox="1"/>
          <p:nvPr/>
        </p:nvSpPr>
        <p:spPr>
          <a:xfrm>
            <a:off x="78739" y="5520944"/>
            <a:ext cx="1856739" cy="940435"/>
          </a:xfrm>
          <a:prstGeom prst="rect">
            <a:avLst/>
          </a:prstGeom>
        </p:spPr>
        <p:txBody>
          <a:bodyPr vert="horz" wrap="square" lIns="0" tIns="12700" rIns="0" bIns="0" rtlCol="0">
            <a:spAutoFit/>
          </a:bodyPr>
          <a:lstStyle/>
          <a:p>
            <a:pPr marL="12700" marR="5080">
              <a:lnSpc>
                <a:spcPct val="100000"/>
              </a:lnSpc>
              <a:spcBef>
                <a:spcPts val="100"/>
              </a:spcBef>
            </a:pPr>
            <a:r>
              <a:rPr sz="2000" spc="-200" dirty="0">
                <a:latin typeface="Arial"/>
                <a:cs typeface="Arial"/>
              </a:rPr>
              <a:t>Can </a:t>
            </a:r>
            <a:r>
              <a:rPr sz="2000" spc="-90" dirty="0">
                <a:latin typeface="Arial"/>
                <a:cs typeface="Arial"/>
              </a:rPr>
              <a:t>be </a:t>
            </a:r>
            <a:r>
              <a:rPr sz="2000" spc="-40" dirty="0">
                <a:latin typeface="Arial"/>
                <a:cs typeface="Arial"/>
              </a:rPr>
              <a:t>treated</a:t>
            </a:r>
            <a:r>
              <a:rPr sz="2000" spc="-100" dirty="0">
                <a:latin typeface="Arial"/>
                <a:cs typeface="Arial"/>
              </a:rPr>
              <a:t> </a:t>
            </a:r>
            <a:r>
              <a:rPr sz="2000" spc="-85" dirty="0">
                <a:latin typeface="Arial"/>
                <a:cs typeface="Arial"/>
              </a:rPr>
              <a:t>by  </a:t>
            </a:r>
            <a:r>
              <a:rPr sz="2000" spc="-25" dirty="0">
                <a:latin typeface="Arial"/>
                <a:cs typeface="Arial"/>
              </a:rPr>
              <a:t>other </a:t>
            </a:r>
            <a:r>
              <a:rPr sz="2000" spc="-60" dirty="0">
                <a:latin typeface="Arial"/>
                <a:cs typeface="Arial"/>
              </a:rPr>
              <a:t>hospital  </a:t>
            </a:r>
            <a:r>
              <a:rPr sz="2000" spc="-80" dirty="0">
                <a:latin typeface="Arial"/>
                <a:cs typeface="Arial"/>
              </a:rPr>
              <a:t>personnel</a:t>
            </a:r>
            <a:endParaRPr sz="2000">
              <a:latin typeface="Arial"/>
              <a:cs typeface="Arial"/>
            </a:endParaRPr>
          </a:p>
        </p:txBody>
      </p:sp>
      <p:sp>
        <p:nvSpPr>
          <p:cNvPr id="51" name="object 51"/>
          <p:cNvSpPr txBox="1"/>
          <p:nvPr/>
        </p:nvSpPr>
        <p:spPr>
          <a:xfrm>
            <a:off x="2364994" y="5520944"/>
            <a:ext cx="1856739" cy="940435"/>
          </a:xfrm>
          <a:prstGeom prst="rect">
            <a:avLst/>
          </a:prstGeom>
        </p:spPr>
        <p:txBody>
          <a:bodyPr vert="horz" wrap="square" lIns="0" tIns="12700" rIns="0" bIns="0" rtlCol="0">
            <a:spAutoFit/>
          </a:bodyPr>
          <a:lstStyle/>
          <a:p>
            <a:pPr marL="12700" marR="5080">
              <a:lnSpc>
                <a:spcPct val="100000"/>
              </a:lnSpc>
              <a:spcBef>
                <a:spcPts val="100"/>
              </a:spcBef>
            </a:pPr>
            <a:r>
              <a:rPr sz="2000" spc="-200" dirty="0">
                <a:latin typeface="Arial"/>
                <a:cs typeface="Arial"/>
              </a:rPr>
              <a:t>Can </a:t>
            </a:r>
            <a:r>
              <a:rPr sz="2000" spc="-90" dirty="0">
                <a:latin typeface="Arial"/>
                <a:cs typeface="Arial"/>
              </a:rPr>
              <a:t>be </a:t>
            </a:r>
            <a:r>
              <a:rPr sz="2000" spc="-40" dirty="0">
                <a:latin typeface="Arial"/>
                <a:cs typeface="Arial"/>
              </a:rPr>
              <a:t>treated</a:t>
            </a:r>
            <a:r>
              <a:rPr sz="2000" spc="-100" dirty="0">
                <a:latin typeface="Arial"/>
                <a:cs typeface="Arial"/>
              </a:rPr>
              <a:t> </a:t>
            </a:r>
            <a:r>
              <a:rPr sz="2000" spc="-85" dirty="0">
                <a:latin typeface="Arial"/>
                <a:cs typeface="Arial"/>
              </a:rPr>
              <a:t>by  </a:t>
            </a:r>
            <a:r>
              <a:rPr sz="2000" spc="-55" dirty="0">
                <a:latin typeface="Arial"/>
                <a:cs typeface="Arial"/>
              </a:rPr>
              <a:t>orthopaedic  </a:t>
            </a:r>
            <a:r>
              <a:rPr sz="2000" spc="-114" dirty="0">
                <a:latin typeface="Arial"/>
                <a:cs typeface="Arial"/>
              </a:rPr>
              <a:t>surgeons</a:t>
            </a:r>
            <a:endParaRPr sz="2000">
              <a:latin typeface="Arial"/>
              <a:cs typeface="Arial"/>
            </a:endParaRPr>
          </a:p>
        </p:txBody>
      </p:sp>
      <p:sp>
        <p:nvSpPr>
          <p:cNvPr id="52" name="object 52"/>
          <p:cNvSpPr txBox="1"/>
          <p:nvPr/>
        </p:nvSpPr>
        <p:spPr>
          <a:xfrm>
            <a:off x="4651375" y="5520944"/>
            <a:ext cx="1940560" cy="940435"/>
          </a:xfrm>
          <a:prstGeom prst="rect">
            <a:avLst/>
          </a:prstGeom>
        </p:spPr>
        <p:txBody>
          <a:bodyPr vert="horz" wrap="square" lIns="0" tIns="12700" rIns="0" bIns="0" rtlCol="0">
            <a:spAutoFit/>
          </a:bodyPr>
          <a:lstStyle/>
          <a:p>
            <a:pPr marL="12700" marR="5080">
              <a:lnSpc>
                <a:spcPct val="100000"/>
              </a:lnSpc>
              <a:spcBef>
                <a:spcPts val="100"/>
              </a:spcBef>
            </a:pPr>
            <a:r>
              <a:rPr sz="2000" spc="-110" dirty="0">
                <a:latin typeface="Arial"/>
                <a:cs typeface="Arial"/>
              </a:rPr>
              <a:t>Treated </a:t>
            </a:r>
            <a:r>
              <a:rPr sz="2000" spc="-85" dirty="0">
                <a:latin typeface="Arial"/>
                <a:cs typeface="Arial"/>
              </a:rPr>
              <a:t>by</a:t>
            </a:r>
            <a:r>
              <a:rPr sz="2000" spc="-155" dirty="0">
                <a:latin typeface="Arial"/>
                <a:cs typeface="Arial"/>
              </a:rPr>
              <a:t> </a:t>
            </a:r>
            <a:r>
              <a:rPr sz="2000" spc="-90" dirty="0">
                <a:latin typeface="Arial"/>
                <a:cs typeface="Arial"/>
              </a:rPr>
              <a:t>general  </a:t>
            </a:r>
            <a:r>
              <a:rPr sz="2000" spc="-95" dirty="0">
                <a:latin typeface="Arial"/>
                <a:cs typeface="Arial"/>
              </a:rPr>
              <a:t>surgery </a:t>
            </a:r>
            <a:r>
              <a:rPr sz="2000" spc="30" dirty="0">
                <a:latin typeface="Arial"/>
                <a:cs typeface="Arial"/>
              </a:rPr>
              <a:t>&amp;  </a:t>
            </a:r>
            <a:r>
              <a:rPr sz="2000" spc="-105" dirty="0">
                <a:latin typeface="Arial"/>
                <a:cs typeface="Arial"/>
              </a:rPr>
              <a:t>Anesthesia </a:t>
            </a:r>
            <a:r>
              <a:rPr sz="2000" spc="-65" dirty="0">
                <a:latin typeface="Arial"/>
                <a:cs typeface="Arial"/>
              </a:rPr>
              <a:t>team</a:t>
            </a:r>
            <a:endParaRPr sz="20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19911" y="2005583"/>
            <a:ext cx="7712964" cy="221589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29892" y="2246198"/>
            <a:ext cx="6436995" cy="1245870"/>
          </a:xfrm>
          <a:prstGeom prst="rect">
            <a:avLst/>
          </a:prstGeom>
        </p:spPr>
        <p:txBody>
          <a:bodyPr vert="horz" wrap="square" lIns="0" tIns="13335" rIns="0" bIns="0" rtlCol="0">
            <a:spAutoFit/>
          </a:bodyPr>
          <a:lstStyle/>
          <a:p>
            <a:pPr marL="12700">
              <a:lnSpc>
                <a:spcPct val="100000"/>
              </a:lnSpc>
              <a:spcBef>
                <a:spcPts val="105"/>
              </a:spcBef>
            </a:pPr>
            <a:r>
              <a:rPr sz="8000" b="1" spc="-450" dirty="0">
                <a:latin typeface="Trebuchet MS"/>
                <a:cs typeface="Trebuchet MS"/>
              </a:rPr>
              <a:t>Primary</a:t>
            </a:r>
            <a:r>
              <a:rPr sz="8000" b="1" spc="-670" dirty="0">
                <a:latin typeface="Trebuchet MS"/>
                <a:cs typeface="Trebuchet MS"/>
              </a:rPr>
              <a:t> </a:t>
            </a:r>
            <a:r>
              <a:rPr sz="8000" b="1" spc="-480" dirty="0">
                <a:latin typeface="Trebuchet MS"/>
                <a:cs typeface="Trebuchet MS"/>
              </a:rPr>
              <a:t>Survey</a:t>
            </a:r>
            <a:endParaRPr sz="8000">
              <a:latin typeface="Trebuchet MS"/>
              <a:cs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3022" y="461899"/>
            <a:ext cx="3456940" cy="696595"/>
          </a:xfrm>
          <a:prstGeom prst="rect">
            <a:avLst/>
          </a:prstGeom>
        </p:spPr>
        <p:txBody>
          <a:bodyPr vert="horz" wrap="square" lIns="0" tIns="13335" rIns="0" bIns="0" rtlCol="0">
            <a:spAutoFit/>
          </a:bodyPr>
          <a:lstStyle/>
          <a:p>
            <a:pPr marL="12700">
              <a:lnSpc>
                <a:spcPct val="100000"/>
              </a:lnSpc>
              <a:spcBef>
                <a:spcPts val="105"/>
              </a:spcBef>
            </a:pPr>
            <a:r>
              <a:rPr spc="-170" dirty="0"/>
              <a:t>Primary</a:t>
            </a:r>
            <a:r>
              <a:rPr spc="-280" dirty="0"/>
              <a:t> </a:t>
            </a:r>
            <a:r>
              <a:rPr spc="-285" dirty="0"/>
              <a:t>Survey</a:t>
            </a:r>
          </a:p>
        </p:txBody>
      </p:sp>
      <p:sp>
        <p:nvSpPr>
          <p:cNvPr id="3" name="object 3"/>
          <p:cNvSpPr txBox="1"/>
          <p:nvPr/>
        </p:nvSpPr>
        <p:spPr>
          <a:xfrm>
            <a:off x="535940" y="1607261"/>
            <a:ext cx="7191375" cy="3148330"/>
          </a:xfrm>
          <a:prstGeom prst="rect">
            <a:avLst/>
          </a:prstGeom>
        </p:spPr>
        <p:txBody>
          <a:bodyPr vert="horz" wrap="square" lIns="0" tIns="13335" rIns="0" bIns="0" rtlCol="0">
            <a:spAutoFit/>
          </a:bodyPr>
          <a:lstStyle/>
          <a:p>
            <a:pPr marL="355600" marR="545465" indent="-342900" algn="just">
              <a:lnSpc>
                <a:spcPct val="100000"/>
              </a:lnSpc>
              <a:spcBef>
                <a:spcPts val="105"/>
              </a:spcBef>
              <a:buChar char="•"/>
              <a:tabLst>
                <a:tab pos="355600" algn="l"/>
              </a:tabLst>
            </a:pPr>
            <a:r>
              <a:rPr sz="3200" spc="-229" dirty="0">
                <a:latin typeface="Arial"/>
                <a:cs typeface="Arial"/>
              </a:rPr>
              <a:t>The </a:t>
            </a:r>
            <a:r>
              <a:rPr sz="3200" b="1" spc="-185" dirty="0">
                <a:solidFill>
                  <a:srgbClr val="FF0000"/>
                </a:solidFill>
                <a:latin typeface="Trebuchet MS"/>
                <a:cs typeface="Trebuchet MS"/>
              </a:rPr>
              <a:t>first </a:t>
            </a:r>
            <a:r>
              <a:rPr sz="3200" spc="-160" dirty="0">
                <a:latin typeface="Arial"/>
                <a:cs typeface="Arial"/>
              </a:rPr>
              <a:t>survey </a:t>
            </a:r>
            <a:r>
              <a:rPr sz="3200" spc="-120" dirty="0">
                <a:latin typeface="Arial"/>
                <a:cs typeface="Arial"/>
              </a:rPr>
              <a:t>done </a:t>
            </a:r>
            <a:r>
              <a:rPr sz="3200" spc="30" dirty="0">
                <a:latin typeface="Arial"/>
                <a:cs typeface="Arial"/>
              </a:rPr>
              <a:t>to </a:t>
            </a:r>
            <a:r>
              <a:rPr sz="3200" spc="-305" dirty="0">
                <a:latin typeface="Arial"/>
                <a:cs typeface="Arial"/>
              </a:rPr>
              <a:t>assess </a:t>
            </a:r>
            <a:r>
              <a:rPr sz="3200" spc="-35" dirty="0">
                <a:latin typeface="Arial"/>
                <a:cs typeface="Arial"/>
              </a:rPr>
              <a:t>the</a:t>
            </a:r>
            <a:r>
              <a:rPr sz="3200" spc="-335" dirty="0">
                <a:latin typeface="Arial"/>
                <a:cs typeface="Arial"/>
              </a:rPr>
              <a:t> </a:t>
            </a:r>
            <a:r>
              <a:rPr sz="3200" spc="-40" dirty="0">
                <a:latin typeface="Arial"/>
                <a:cs typeface="Arial"/>
              </a:rPr>
              <a:t>life  </a:t>
            </a:r>
            <a:r>
              <a:rPr sz="3200" spc="-80" dirty="0">
                <a:latin typeface="Arial"/>
                <a:cs typeface="Arial"/>
              </a:rPr>
              <a:t>threatening </a:t>
            </a:r>
            <a:r>
              <a:rPr sz="3200" spc="-75" dirty="0">
                <a:latin typeface="Arial"/>
                <a:cs typeface="Arial"/>
              </a:rPr>
              <a:t>injuries </a:t>
            </a:r>
            <a:r>
              <a:rPr sz="3200" spc="-150" dirty="0">
                <a:latin typeface="Arial"/>
                <a:cs typeface="Arial"/>
              </a:rPr>
              <a:t>and </a:t>
            </a:r>
            <a:r>
              <a:rPr sz="3200" spc="-125" dirty="0">
                <a:latin typeface="Arial"/>
                <a:cs typeface="Arial"/>
              </a:rPr>
              <a:t>simultaneous  </a:t>
            </a:r>
            <a:r>
              <a:rPr sz="3200" spc="-40" dirty="0">
                <a:latin typeface="Arial"/>
                <a:cs typeface="Arial"/>
              </a:rPr>
              <a:t>treatment.</a:t>
            </a:r>
            <a:endParaRPr sz="3200">
              <a:latin typeface="Arial"/>
              <a:cs typeface="Arial"/>
            </a:endParaRPr>
          </a:p>
          <a:p>
            <a:pPr marL="355600" marR="5080" indent="-342900">
              <a:lnSpc>
                <a:spcPct val="100000"/>
              </a:lnSpc>
              <a:spcBef>
                <a:spcPts val="770"/>
              </a:spcBef>
              <a:buChar char="•"/>
              <a:tabLst>
                <a:tab pos="354965" algn="l"/>
                <a:tab pos="355600" algn="l"/>
              </a:tabLst>
            </a:pPr>
            <a:r>
              <a:rPr sz="3200" spc="-125" dirty="0">
                <a:latin typeface="Arial"/>
                <a:cs typeface="Arial"/>
              </a:rPr>
              <a:t>Primary survery </a:t>
            </a:r>
            <a:r>
              <a:rPr sz="3200" spc="-105" dirty="0">
                <a:latin typeface="Arial"/>
                <a:cs typeface="Arial"/>
              </a:rPr>
              <a:t>must </a:t>
            </a:r>
            <a:r>
              <a:rPr sz="3200" spc="-145" dirty="0">
                <a:latin typeface="Arial"/>
                <a:cs typeface="Arial"/>
              </a:rPr>
              <a:t>be </a:t>
            </a:r>
            <a:r>
              <a:rPr sz="3200" spc="-80" dirty="0">
                <a:latin typeface="Arial"/>
                <a:cs typeface="Arial"/>
              </a:rPr>
              <a:t>performed </a:t>
            </a:r>
            <a:r>
              <a:rPr sz="3200" spc="-45" dirty="0">
                <a:latin typeface="Arial"/>
                <a:cs typeface="Arial"/>
              </a:rPr>
              <a:t>in</a:t>
            </a:r>
            <a:r>
              <a:rPr sz="3200" spc="-395" dirty="0">
                <a:latin typeface="Arial"/>
                <a:cs typeface="Arial"/>
              </a:rPr>
              <a:t> </a:t>
            </a:r>
            <a:r>
              <a:rPr sz="3200" spc="-100" dirty="0">
                <a:latin typeface="Arial"/>
                <a:cs typeface="Arial"/>
              </a:rPr>
              <a:t>no  </a:t>
            </a:r>
            <a:r>
              <a:rPr sz="3200" spc="-95" dirty="0">
                <a:latin typeface="Arial"/>
                <a:cs typeface="Arial"/>
              </a:rPr>
              <a:t>more </a:t>
            </a:r>
            <a:r>
              <a:rPr sz="3200" spc="-65" dirty="0">
                <a:latin typeface="Arial"/>
                <a:cs typeface="Arial"/>
              </a:rPr>
              <a:t>than </a:t>
            </a:r>
            <a:r>
              <a:rPr sz="3200" spc="-140" dirty="0">
                <a:latin typeface="Arial"/>
                <a:cs typeface="Arial"/>
              </a:rPr>
              <a:t>2-5</a:t>
            </a:r>
            <a:r>
              <a:rPr sz="3200" spc="-340" dirty="0">
                <a:latin typeface="Arial"/>
                <a:cs typeface="Arial"/>
              </a:rPr>
              <a:t> </a:t>
            </a:r>
            <a:r>
              <a:rPr sz="3200" spc="-95" dirty="0">
                <a:latin typeface="Arial"/>
                <a:cs typeface="Arial"/>
              </a:rPr>
              <a:t>minutes.</a:t>
            </a:r>
            <a:endParaRPr sz="3200">
              <a:latin typeface="Arial"/>
              <a:cs typeface="Arial"/>
            </a:endParaRPr>
          </a:p>
          <a:p>
            <a:pPr marL="355600" indent="-342900">
              <a:lnSpc>
                <a:spcPct val="100000"/>
              </a:lnSpc>
              <a:spcBef>
                <a:spcPts val="770"/>
              </a:spcBef>
              <a:buChar char="•"/>
              <a:tabLst>
                <a:tab pos="354965" algn="l"/>
                <a:tab pos="355600" algn="l"/>
              </a:tabLst>
            </a:pPr>
            <a:r>
              <a:rPr sz="3200" spc="-140" dirty="0">
                <a:latin typeface="Arial"/>
                <a:cs typeface="Arial"/>
              </a:rPr>
              <a:t>Component </a:t>
            </a:r>
            <a:r>
              <a:rPr sz="3200" spc="-5" dirty="0">
                <a:latin typeface="Arial"/>
                <a:cs typeface="Arial"/>
              </a:rPr>
              <a:t>of </a:t>
            </a:r>
            <a:r>
              <a:rPr sz="3200" spc="-125" dirty="0">
                <a:latin typeface="Arial"/>
                <a:cs typeface="Arial"/>
              </a:rPr>
              <a:t>Primary </a:t>
            </a:r>
            <a:r>
              <a:rPr sz="3200" spc="-155" dirty="0">
                <a:latin typeface="Arial"/>
                <a:cs typeface="Arial"/>
              </a:rPr>
              <a:t>survey </a:t>
            </a:r>
            <a:r>
              <a:rPr sz="3200" spc="-35" dirty="0">
                <a:latin typeface="Arial"/>
                <a:cs typeface="Arial"/>
              </a:rPr>
              <a:t>:</a:t>
            </a:r>
            <a:r>
              <a:rPr sz="3200" spc="-425" dirty="0">
                <a:latin typeface="Arial"/>
                <a:cs typeface="Arial"/>
              </a:rPr>
              <a:t> </a:t>
            </a:r>
            <a:r>
              <a:rPr sz="3200" b="1" spc="-150" dirty="0">
                <a:solidFill>
                  <a:srgbClr val="FF0000"/>
                </a:solidFill>
                <a:latin typeface="Trebuchet MS"/>
                <a:cs typeface="Trebuchet MS"/>
              </a:rPr>
              <a:t>ABCDE</a:t>
            </a:r>
            <a:endParaRPr sz="3200">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739" y="294121"/>
            <a:ext cx="6221095" cy="5259070"/>
          </a:xfrm>
          <a:prstGeom prst="rect">
            <a:avLst/>
          </a:prstGeom>
        </p:spPr>
        <p:txBody>
          <a:bodyPr vert="horz" wrap="square" lIns="0" tIns="180975" rIns="0" bIns="0" rtlCol="0">
            <a:spAutoFit/>
          </a:bodyPr>
          <a:lstStyle/>
          <a:p>
            <a:pPr marL="2776855">
              <a:lnSpc>
                <a:spcPct val="100000"/>
              </a:lnSpc>
              <a:spcBef>
                <a:spcPts val="1425"/>
              </a:spcBef>
            </a:pPr>
            <a:r>
              <a:rPr sz="4400" spc="-170" dirty="0">
                <a:latin typeface="Arial"/>
                <a:cs typeface="Arial"/>
              </a:rPr>
              <a:t>Primary</a:t>
            </a:r>
            <a:r>
              <a:rPr sz="4400" spc="-280" dirty="0">
                <a:latin typeface="Arial"/>
                <a:cs typeface="Arial"/>
              </a:rPr>
              <a:t> </a:t>
            </a:r>
            <a:r>
              <a:rPr sz="4400" spc="-285" dirty="0">
                <a:latin typeface="Arial"/>
                <a:cs typeface="Arial"/>
              </a:rPr>
              <a:t>Survey</a:t>
            </a:r>
            <a:endParaRPr sz="4400">
              <a:latin typeface="Arial"/>
              <a:cs typeface="Arial"/>
            </a:endParaRPr>
          </a:p>
          <a:p>
            <a:pPr marL="355600" marR="3020060" indent="-342900">
              <a:lnSpc>
                <a:spcPts val="4750"/>
              </a:lnSpc>
              <a:spcBef>
                <a:spcPts val="1930"/>
              </a:spcBef>
              <a:buFont typeface="Arial"/>
              <a:buChar char="•"/>
              <a:tabLst>
                <a:tab pos="355600" algn="l"/>
              </a:tabLst>
            </a:pPr>
            <a:r>
              <a:rPr sz="4400" b="1" spc="-120" dirty="0">
                <a:latin typeface="Trebuchet MS"/>
                <a:cs typeface="Trebuchet MS"/>
              </a:rPr>
              <a:t>A </a:t>
            </a:r>
            <a:r>
              <a:rPr sz="4400" b="1" spc="-385" dirty="0">
                <a:latin typeface="Trebuchet MS"/>
                <a:cs typeface="Trebuchet MS"/>
              </a:rPr>
              <a:t>= </a:t>
            </a:r>
            <a:r>
              <a:rPr sz="4400" b="1" spc="-235" dirty="0">
                <a:latin typeface="Trebuchet MS"/>
                <a:cs typeface="Trebuchet MS"/>
              </a:rPr>
              <a:t>Airway  </a:t>
            </a:r>
            <a:r>
              <a:rPr sz="4400" b="1" spc="-220" dirty="0">
                <a:latin typeface="Trebuchet MS"/>
                <a:cs typeface="Trebuchet MS"/>
              </a:rPr>
              <a:t>with </a:t>
            </a:r>
            <a:r>
              <a:rPr sz="4400" b="1" spc="-365" dirty="0">
                <a:latin typeface="Trebuchet MS"/>
                <a:cs typeface="Trebuchet MS"/>
              </a:rPr>
              <a:t>C</a:t>
            </a:r>
            <a:r>
              <a:rPr sz="4400" b="1" spc="-540" dirty="0">
                <a:latin typeface="Trebuchet MS"/>
                <a:cs typeface="Trebuchet MS"/>
              </a:rPr>
              <a:t> </a:t>
            </a:r>
            <a:r>
              <a:rPr sz="4400" b="1" spc="-225" dirty="0">
                <a:latin typeface="Trebuchet MS"/>
                <a:cs typeface="Trebuchet MS"/>
              </a:rPr>
              <a:t>spine</a:t>
            </a:r>
            <a:endParaRPr sz="4400">
              <a:latin typeface="Trebuchet MS"/>
              <a:cs typeface="Trebuchet MS"/>
            </a:endParaRPr>
          </a:p>
          <a:p>
            <a:pPr marL="355600" indent="-342900">
              <a:lnSpc>
                <a:spcPct val="100000"/>
              </a:lnSpc>
              <a:spcBef>
                <a:spcPts val="459"/>
              </a:spcBef>
              <a:buFont typeface="Arial"/>
              <a:buChar char="•"/>
              <a:tabLst>
                <a:tab pos="355600" algn="l"/>
              </a:tabLst>
            </a:pPr>
            <a:r>
              <a:rPr sz="4400" b="1" spc="-155" dirty="0">
                <a:latin typeface="Trebuchet MS"/>
                <a:cs typeface="Trebuchet MS"/>
              </a:rPr>
              <a:t>B </a:t>
            </a:r>
            <a:r>
              <a:rPr sz="4400" b="1" spc="-385" dirty="0">
                <a:latin typeface="Trebuchet MS"/>
                <a:cs typeface="Trebuchet MS"/>
              </a:rPr>
              <a:t>=</a:t>
            </a:r>
            <a:r>
              <a:rPr sz="4400" b="1" spc="-520" dirty="0">
                <a:latin typeface="Trebuchet MS"/>
                <a:cs typeface="Trebuchet MS"/>
              </a:rPr>
              <a:t> </a:t>
            </a:r>
            <a:r>
              <a:rPr sz="4400" b="1" spc="-235" dirty="0">
                <a:latin typeface="Trebuchet MS"/>
                <a:cs typeface="Trebuchet MS"/>
              </a:rPr>
              <a:t>Breathing</a:t>
            </a:r>
            <a:endParaRPr sz="4400">
              <a:latin typeface="Trebuchet MS"/>
              <a:cs typeface="Trebuchet MS"/>
            </a:endParaRPr>
          </a:p>
          <a:p>
            <a:pPr marL="355600" indent="-342900">
              <a:lnSpc>
                <a:spcPct val="100000"/>
              </a:lnSpc>
              <a:spcBef>
                <a:spcPts val="530"/>
              </a:spcBef>
              <a:buFont typeface="Arial"/>
              <a:buChar char="•"/>
              <a:tabLst>
                <a:tab pos="355600" algn="l"/>
              </a:tabLst>
            </a:pPr>
            <a:r>
              <a:rPr sz="4400" b="1" spc="-365" dirty="0">
                <a:latin typeface="Trebuchet MS"/>
                <a:cs typeface="Trebuchet MS"/>
              </a:rPr>
              <a:t>C </a:t>
            </a:r>
            <a:r>
              <a:rPr sz="4400" b="1" spc="-385" dirty="0">
                <a:latin typeface="Trebuchet MS"/>
                <a:cs typeface="Trebuchet MS"/>
              </a:rPr>
              <a:t>=</a:t>
            </a:r>
            <a:r>
              <a:rPr sz="4400" b="1" spc="-315" dirty="0">
                <a:latin typeface="Trebuchet MS"/>
                <a:cs typeface="Trebuchet MS"/>
              </a:rPr>
              <a:t> </a:t>
            </a:r>
            <a:r>
              <a:rPr sz="4400" b="1" spc="-265" dirty="0">
                <a:latin typeface="Trebuchet MS"/>
                <a:cs typeface="Trebuchet MS"/>
              </a:rPr>
              <a:t>Circulation</a:t>
            </a:r>
            <a:endParaRPr sz="4400">
              <a:latin typeface="Trebuchet MS"/>
              <a:cs typeface="Trebuchet MS"/>
            </a:endParaRPr>
          </a:p>
          <a:p>
            <a:pPr marL="355600" indent="-342900">
              <a:lnSpc>
                <a:spcPct val="100000"/>
              </a:lnSpc>
              <a:spcBef>
                <a:spcPts val="530"/>
              </a:spcBef>
              <a:buFont typeface="Arial"/>
              <a:buChar char="•"/>
              <a:tabLst>
                <a:tab pos="355600" algn="l"/>
              </a:tabLst>
            </a:pPr>
            <a:r>
              <a:rPr sz="4400" b="1" spc="-55" dirty="0">
                <a:latin typeface="Trebuchet MS"/>
                <a:cs typeface="Trebuchet MS"/>
              </a:rPr>
              <a:t>D </a:t>
            </a:r>
            <a:r>
              <a:rPr sz="4400" b="1" spc="-385" dirty="0">
                <a:latin typeface="Trebuchet MS"/>
                <a:cs typeface="Trebuchet MS"/>
              </a:rPr>
              <a:t>=</a:t>
            </a:r>
            <a:r>
              <a:rPr sz="4400" b="1" spc="-625" dirty="0">
                <a:latin typeface="Trebuchet MS"/>
                <a:cs typeface="Trebuchet MS"/>
              </a:rPr>
              <a:t> </a:t>
            </a:r>
            <a:r>
              <a:rPr sz="4400" b="1" spc="-200" dirty="0">
                <a:latin typeface="Trebuchet MS"/>
                <a:cs typeface="Trebuchet MS"/>
              </a:rPr>
              <a:t>Disability</a:t>
            </a:r>
            <a:endParaRPr sz="4400">
              <a:latin typeface="Trebuchet MS"/>
              <a:cs typeface="Trebuchet MS"/>
            </a:endParaRPr>
          </a:p>
          <a:p>
            <a:pPr marL="355600" indent="-342900">
              <a:lnSpc>
                <a:spcPct val="100000"/>
              </a:lnSpc>
              <a:spcBef>
                <a:spcPts val="530"/>
              </a:spcBef>
              <a:buFont typeface="Arial"/>
              <a:buChar char="•"/>
              <a:tabLst>
                <a:tab pos="355600" algn="l"/>
              </a:tabLst>
            </a:pPr>
            <a:r>
              <a:rPr sz="4400" b="1" spc="-355" dirty="0">
                <a:latin typeface="Trebuchet MS"/>
                <a:cs typeface="Trebuchet MS"/>
              </a:rPr>
              <a:t>E </a:t>
            </a:r>
            <a:r>
              <a:rPr sz="4400" b="1" spc="-385" dirty="0">
                <a:latin typeface="Trebuchet MS"/>
                <a:cs typeface="Trebuchet MS"/>
              </a:rPr>
              <a:t>=</a:t>
            </a:r>
            <a:r>
              <a:rPr sz="4400" b="1" spc="-320" dirty="0">
                <a:latin typeface="Trebuchet MS"/>
                <a:cs typeface="Trebuchet MS"/>
              </a:rPr>
              <a:t> </a:t>
            </a:r>
            <a:r>
              <a:rPr sz="4400" b="1" spc="-270" dirty="0">
                <a:latin typeface="Trebuchet MS"/>
                <a:cs typeface="Trebuchet MS"/>
              </a:rPr>
              <a:t>Exposure</a:t>
            </a:r>
            <a:endParaRPr sz="4400">
              <a:latin typeface="Trebuchet MS"/>
              <a:cs typeface="Trebuchet MS"/>
            </a:endParaRPr>
          </a:p>
        </p:txBody>
      </p:sp>
      <p:sp>
        <p:nvSpPr>
          <p:cNvPr id="3" name="object 3"/>
          <p:cNvSpPr/>
          <p:nvPr/>
        </p:nvSpPr>
        <p:spPr>
          <a:xfrm>
            <a:off x="4038600" y="2209800"/>
            <a:ext cx="4876800" cy="2667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308861"/>
            <a:ext cx="7477759" cy="418846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700" spc="-165" dirty="0">
                <a:latin typeface="Arial"/>
                <a:cs typeface="Arial"/>
              </a:rPr>
              <a:t>Always </a:t>
            </a:r>
            <a:r>
              <a:rPr sz="2700" spc="-190" dirty="0">
                <a:latin typeface="Arial"/>
                <a:cs typeface="Arial"/>
              </a:rPr>
              <a:t>assume </a:t>
            </a:r>
            <a:r>
              <a:rPr sz="2700" spc="-175" dirty="0">
                <a:latin typeface="Arial"/>
                <a:cs typeface="Arial"/>
              </a:rPr>
              <a:t>C-spine</a:t>
            </a:r>
            <a:r>
              <a:rPr sz="2700" spc="-120" dirty="0">
                <a:latin typeface="Arial"/>
                <a:cs typeface="Arial"/>
              </a:rPr>
              <a:t> </a:t>
            </a:r>
            <a:r>
              <a:rPr sz="2700" spc="-35" dirty="0">
                <a:latin typeface="Arial"/>
                <a:cs typeface="Arial"/>
              </a:rPr>
              <a:t>injury</a:t>
            </a:r>
            <a:endParaRPr sz="2700" dirty="0">
              <a:latin typeface="Arial"/>
              <a:cs typeface="Arial"/>
            </a:endParaRPr>
          </a:p>
          <a:p>
            <a:pPr marL="756285" lvl="1" indent="-286385">
              <a:lnSpc>
                <a:spcPts val="2875"/>
              </a:lnSpc>
              <a:spcBef>
                <a:spcPts val="10"/>
              </a:spcBef>
              <a:buChar char="–"/>
              <a:tabLst>
                <a:tab pos="756920" algn="l"/>
              </a:tabLst>
            </a:pPr>
            <a:r>
              <a:rPr sz="2400" spc="-455" dirty="0">
                <a:latin typeface="Arial"/>
                <a:cs typeface="Arial"/>
              </a:rPr>
              <a:t>C </a:t>
            </a:r>
            <a:r>
              <a:rPr sz="2400" spc="-110" dirty="0">
                <a:latin typeface="Arial"/>
                <a:cs typeface="Arial"/>
              </a:rPr>
              <a:t>spine</a:t>
            </a:r>
            <a:r>
              <a:rPr sz="2400" spc="-240" dirty="0">
                <a:latin typeface="Arial"/>
                <a:cs typeface="Arial"/>
              </a:rPr>
              <a:t> </a:t>
            </a:r>
            <a:r>
              <a:rPr sz="2400" spc="-40" dirty="0">
                <a:latin typeface="Arial"/>
                <a:cs typeface="Arial"/>
              </a:rPr>
              <a:t>protection.</a:t>
            </a:r>
            <a:endParaRPr sz="2400" dirty="0">
              <a:latin typeface="Arial"/>
              <a:cs typeface="Arial"/>
            </a:endParaRPr>
          </a:p>
          <a:p>
            <a:pPr marL="355600" indent="-342900">
              <a:lnSpc>
                <a:spcPts val="3235"/>
              </a:lnSpc>
              <a:buChar char="•"/>
              <a:tabLst>
                <a:tab pos="354965" algn="l"/>
                <a:tab pos="355600" algn="l"/>
              </a:tabLst>
            </a:pPr>
            <a:r>
              <a:rPr sz="2700" spc="-265" dirty="0">
                <a:latin typeface="Arial"/>
                <a:cs typeface="Arial"/>
              </a:rPr>
              <a:t>Assess </a:t>
            </a:r>
            <a:r>
              <a:rPr sz="2700" spc="-120" dirty="0">
                <a:latin typeface="Arial"/>
                <a:cs typeface="Arial"/>
              </a:rPr>
              <a:t>airway. </a:t>
            </a:r>
            <a:r>
              <a:rPr sz="2700" spc="-275" dirty="0">
                <a:latin typeface="Arial"/>
                <a:cs typeface="Arial"/>
              </a:rPr>
              <a:t>Can </a:t>
            </a:r>
            <a:r>
              <a:rPr sz="2700" spc="-40" dirty="0">
                <a:latin typeface="Arial"/>
                <a:cs typeface="Arial"/>
              </a:rPr>
              <a:t>the patient </a:t>
            </a:r>
            <a:r>
              <a:rPr sz="2700" spc="-50" dirty="0">
                <a:latin typeface="Arial"/>
                <a:cs typeface="Arial"/>
              </a:rPr>
              <a:t>talk </a:t>
            </a:r>
            <a:r>
              <a:rPr sz="2700" spc="40" dirty="0">
                <a:latin typeface="Arial"/>
                <a:cs typeface="Arial"/>
              </a:rPr>
              <a:t>&amp; </a:t>
            </a:r>
            <a:r>
              <a:rPr sz="2700" spc="-70" dirty="0">
                <a:latin typeface="Arial"/>
                <a:cs typeface="Arial"/>
              </a:rPr>
              <a:t>breath</a:t>
            </a:r>
            <a:r>
              <a:rPr sz="2700" spc="-430" dirty="0">
                <a:latin typeface="Arial"/>
                <a:cs typeface="Arial"/>
              </a:rPr>
              <a:t> </a:t>
            </a:r>
            <a:r>
              <a:rPr sz="2700" spc="-90" dirty="0">
                <a:latin typeface="Arial"/>
                <a:cs typeface="Arial"/>
              </a:rPr>
              <a:t>freely?</a:t>
            </a:r>
            <a:endParaRPr sz="2700" dirty="0">
              <a:latin typeface="Arial"/>
              <a:cs typeface="Arial"/>
            </a:endParaRPr>
          </a:p>
          <a:p>
            <a:pPr marL="355600" indent="-342900">
              <a:lnSpc>
                <a:spcPct val="100000"/>
              </a:lnSpc>
              <a:buChar char="•"/>
              <a:tabLst>
                <a:tab pos="354965" algn="l"/>
                <a:tab pos="355600" algn="l"/>
              </a:tabLst>
            </a:pPr>
            <a:r>
              <a:rPr sz="2700" spc="-235" dirty="0">
                <a:latin typeface="Arial"/>
                <a:cs typeface="Arial"/>
              </a:rPr>
              <a:t>Signs </a:t>
            </a:r>
            <a:r>
              <a:rPr sz="2700" spc="-5" dirty="0">
                <a:latin typeface="Arial"/>
                <a:cs typeface="Arial"/>
              </a:rPr>
              <a:t>of </a:t>
            </a:r>
            <a:r>
              <a:rPr sz="2700" spc="-100" dirty="0">
                <a:latin typeface="Arial"/>
                <a:cs typeface="Arial"/>
              </a:rPr>
              <a:t>airway</a:t>
            </a:r>
            <a:r>
              <a:rPr sz="2700" spc="-190" dirty="0">
                <a:latin typeface="Arial"/>
                <a:cs typeface="Arial"/>
              </a:rPr>
              <a:t> </a:t>
            </a:r>
            <a:r>
              <a:rPr sz="2700" spc="-60" dirty="0">
                <a:latin typeface="Arial"/>
                <a:cs typeface="Arial"/>
              </a:rPr>
              <a:t>obstruction</a:t>
            </a:r>
            <a:endParaRPr sz="2700" dirty="0">
              <a:latin typeface="Arial"/>
              <a:cs typeface="Arial"/>
            </a:endParaRPr>
          </a:p>
          <a:p>
            <a:pPr marL="756285" lvl="1" indent="-286385">
              <a:lnSpc>
                <a:spcPct val="100000"/>
              </a:lnSpc>
              <a:spcBef>
                <a:spcPts val="10"/>
              </a:spcBef>
              <a:buChar char="–"/>
              <a:tabLst>
                <a:tab pos="756920" algn="l"/>
                <a:tab pos="1830705" algn="l"/>
              </a:tabLst>
            </a:pPr>
            <a:r>
              <a:rPr sz="2400" spc="-130" dirty="0">
                <a:latin typeface="Arial"/>
                <a:cs typeface="Arial"/>
              </a:rPr>
              <a:t>Snoring</a:t>
            </a:r>
            <a:endParaRPr sz="2400" dirty="0">
              <a:latin typeface="Arial"/>
              <a:cs typeface="Arial"/>
            </a:endParaRPr>
          </a:p>
          <a:p>
            <a:pPr marL="756285" lvl="1" indent="-286385">
              <a:lnSpc>
                <a:spcPct val="100000"/>
              </a:lnSpc>
              <a:buChar char="–"/>
              <a:tabLst>
                <a:tab pos="756920" algn="l"/>
              </a:tabLst>
            </a:pPr>
            <a:r>
              <a:rPr sz="2400" spc="-65" dirty="0">
                <a:latin typeface="Arial"/>
                <a:cs typeface="Arial"/>
              </a:rPr>
              <a:t>Stridor </a:t>
            </a:r>
            <a:r>
              <a:rPr sz="2400" spc="-20" dirty="0">
                <a:latin typeface="Arial"/>
                <a:cs typeface="Arial"/>
              </a:rPr>
              <a:t>or </a:t>
            </a:r>
            <a:r>
              <a:rPr sz="2400" spc="-80" dirty="0">
                <a:latin typeface="Arial"/>
                <a:cs typeface="Arial"/>
              </a:rPr>
              <a:t>abnormal </a:t>
            </a:r>
            <a:r>
              <a:rPr sz="2400" spc="-60" dirty="0">
                <a:latin typeface="Arial"/>
                <a:cs typeface="Arial"/>
              </a:rPr>
              <a:t>breath</a:t>
            </a:r>
            <a:r>
              <a:rPr sz="2400" spc="-375" dirty="0">
                <a:latin typeface="Arial"/>
                <a:cs typeface="Arial"/>
              </a:rPr>
              <a:t> </a:t>
            </a:r>
            <a:r>
              <a:rPr sz="2400" spc="-120" dirty="0">
                <a:latin typeface="Arial"/>
                <a:cs typeface="Arial"/>
              </a:rPr>
              <a:t>sound</a:t>
            </a:r>
            <a:endParaRPr sz="2400" dirty="0">
              <a:latin typeface="Arial"/>
              <a:cs typeface="Arial"/>
            </a:endParaRPr>
          </a:p>
          <a:p>
            <a:pPr marL="756285" lvl="1" indent="-286385">
              <a:lnSpc>
                <a:spcPct val="100000"/>
              </a:lnSpc>
              <a:spcBef>
                <a:spcPts val="5"/>
              </a:spcBef>
              <a:buChar char="–"/>
              <a:tabLst>
                <a:tab pos="756920" algn="l"/>
              </a:tabLst>
            </a:pPr>
            <a:r>
              <a:rPr sz="2400" spc="-55" dirty="0">
                <a:latin typeface="Arial"/>
                <a:cs typeface="Arial"/>
              </a:rPr>
              <a:t>Agitation</a:t>
            </a:r>
            <a:endParaRPr sz="2400" dirty="0">
              <a:latin typeface="Arial"/>
              <a:cs typeface="Arial"/>
            </a:endParaRPr>
          </a:p>
          <a:p>
            <a:pPr marL="756285" lvl="1" indent="-286385">
              <a:lnSpc>
                <a:spcPct val="100000"/>
              </a:lnSpc>
              <a:buChar char="–"/>
              <a:tabLst>
                <a:tab pos="756920" algn="l"/>
              </a:tabLst>
            </a:pPr>
            <a:r>
              <a:rPr sz="2400" spc="-204" dirty="0">
                <a:latin typeface="Arial"/>
                <a:cs typeface="Arial"/>
              </a:rPr>
              <a:t>Use </a:t>
            </a:r>
            <a:r>
              <a:rPr sz="2400" spc="-5" dirty="0">
                <a:latin typeface="Arial"/>
                <a:cs typeface="Arial"/>
              </a:rPr>
              <a:t>of </a:t>
            </a:r>
            <a:r>
              <a:rPr sz="2400" spc="-155" dirty="0">
                <a:latin typeface="Arial"/>
                <a:cs typeface="Arial"/>
              </a:rPr>
              <a:t>accessory </a:t>
            </a:r>
            <a:r>
              <a:rPr sz="2400" spc="-145" dirty="0">
                <a:latin typeface="Arial"/>
                <a:cs typeface="Arial"/>
              </a:rPr>
              <a:t>muscles </a:t>
            </a:r>
            <a:r>
              <a:rPr sz="2400" spc="-5" dirty="0">
                <a:latin typeface="Arial"/>
                <a:cs typeface="Arial"/>
              </a:rPr>
              <a:t>of</a:t>
            </a:r>
            <a:r>
              <a:rPr sz="2400" spc="-160" dirty="0">
                <a:latin typeface="Arial"/>
                <a:cs typeface="Arial"/>
              </a:rPr>
              <a:t> </a:t>
            </a:r>
            <a:r>
              <a:rPr sz="2400" spc="-40" dirty="0">
                <a:latin typeface="Arial"/>
                <a:cs typeface="Arial"/>
              </a:rPr>
              <a:t>ventilation</a:t>
            </a:r>
            <a:endParaRPr sz="2400" dirty="0">
              <a:latin typeface="Arial"/>
              <a:cs typeface="Arial"/>
            </a:endParaRPr>
          </a:p>
          <a:p>
            <a:pPr marL="756285" lvl="1" indent="-286385">
              <a:lnSpc>
                <a:spcPct val="100000"/>
              </a:lnSpc>
              <a:buChar char="–"/>
              <a:tabLst>
                <a:tab pos="756920" algn="l"/>
              </a:tabLst>
            </a:pPr>
            <a:r>
              <a:rPr sz="2400" spc="-180" dirty="0">
                <a:latin typeface="Arial"/>
                <a:cs typeface="Arial"/>
              </a:rPr>
              <a:t>Cyanosis</a:t>
            </a:r>
            <a:endParaRPr sz="2400" dirty="0">
              <a:latin typeface="Arial"/>
              <a:cs typeface="Arial"/>
            </a:endParaRPr>
          </a:p>
          <a:p>
            <a:pPr marL="756285" lvl="1" indent="-286385">
              <a:lnSpc>
                <a:spcPct val="100000"/>
              </a:lnSpc>
              <a:buChar char="–"/>
              <a:tabLst>
                <a:tab pos="756920" algn="l"/>
              </a:tabLst>
            </a:pPr>
            <a:r>
              <a:rPr sz="2400" spc="-105" dirty="0">
                <a:latin typeface="Arial"/>
                <a:cs typeface="Arial"/>
              </a:rPr>
              <a:t>Fracture </a:t>
            </a:r>
            <a:r>
              <a:rPr sz="2400" spc="-145" dirty="0">
                <a:latin typeface="Arial"/>
                <a:cs typeface="Arial"/>
              </a:rPr>
              <a:t>(Facial </a:t>
            </a:r>
            <a:r>
              <a:rPr sz="2400" spc="35" dirty="0">
                <a:latin typeface="Arial"/>
                <a:cs typeface="Arial"/>
              </a:rPr>
              <a:t>&amp;</a:t>
            </a:r>
            <a:r>
              <a:rPr sz="2400" spc="-175" dirty="0">
                <a:latin typeface="Arial"/>
                <a:cs typeface="Arial"/>
              </a:rPr>
              <a:t> </a:t>
            </a:r>
            <a:r>
              <a:rPr sz="2400" spc="-125" dirty="0">
                <a:latin typeface="Arial"/>
                <a:cs typeface="Arial"/>
              </a:rPr>
              <a:t>Cervical)</a:t>
            </a:r>
            <a:endParaRPr sz="2400" dirty="0">
              <a:latin typeface="Arial"/>
              <a:cs typeface="Arial"/>
            </a:endParaRPr>
          </a:p>
          <a:p>
            <a:pPr marL="756285" lvl="1" indent="-286385">
              <a:lnSpc>
                <a:spcPct val="100000"/>
              </a:lnSpc>
              <a:buChar char="–"/>
              <a:tabLst>
                <a:tab pos="756920" algn="l"/>
              </a:tabLst>
            </a:pPr>
            <a:r>
              <a:rPr sz="2400" spc="-40" dirty="0">
                <a:latin typeface="Arial"/>
                <a:cs typeface="Arial"/>
              </a:rPr>
              <a:t>Injury</a:t>
            </a:r>
            <a:r>
              <a:rPr sz="2400" spc="-140" dirty="0">
                <a:latin typeface="Arial"/>
                <a:cs typeface="Arial"/>
              </a:rPr>
              <a:t> </a:t>
            </a:r>
            <a:r>
              <a:rPr sz="2400" spc="20" dirty="0">
                <a:latin typeface="Arial"/>
                <a:cs typeface="Arial"/>
              </a:rPr>
              <a:t>to</a:t>
            </a:r>
            <a:r>
              <a:rPr sz="2400" spc="-135" dirty="0">
                <a:latin typeface="Arial"/>
                <a:cs typeface="Arial"/>
              </a:rPr>
              <a:t> </a:t>
            </a:r>
            <a:r>
              <a:rPr sz="2400" spc="-30" dirty="0">
                <a:latin typeface="Arial"/>
                <a:cs typeface="Arial"/>
              </a:rPr>
              <a:t>the</a:t>
            </a:r>
            <a:r>
              <a:rPr sz="2400" spc="-125" dirty="0">
                <a:latin typeface="Arial"/>
                <a:cs typeface="Arial"/>
              </a:rPr>
              <a:t> </a:t>
            </a:r>
            <a:r>
              <a:rPr sz="2400" spc="-130" dirty="0">
                <a:latin typeface="Arial"/>
                <a:cs typeface="Arial"/>
              </a:rPr>
              <a:t>neck</a:t>
            </a:r>
            <a:r>
              <a:rPr sz="2400" spc="-135" dirty="0">
                <a:latin typeface="Arial"/>
                <a:cs typeface="Arial"/>
              </a:rPr>
              <a:t> </a:t>
            </a:r>
            <a:r>
              <a:rPr sz="2400" spc="-85" dirty="0">
                <a:latin typeface="Arial"/>
                <a:cs typeface="Arial"/>
              </a:rPr>
              <a:t>(larynx</a:t>
            </a:r>
            <a:r>
              <a:rPr sz="2400" spc="-155" dirty="0">
                <a:latin typeface="Arial"/>
                <a:cs typeface="Arial"/>
              </a:rPr>
              <a:t> </a:t>
            </a:r>
            <a:r>
              <a:rPr sz="2400" spc="35" dirty="0">
                <a:latin typeface="Arial"/>
                <a:cs typeface="Arial"/>
              </a:rPr>
              <a:t>&amp;</a:t>
            </a:r>
            <a:r>
              <a:rPr sz="2400" spc="-125" dirty="0">
                <a:latin typeface="Arial"/>
                <a:cs typeface="Arial"/>
              </a:rPr>
              <a:t> </a:t>
            </a:r>
            <a:r>
              <a:rPr sz="2400" spc="-90" dirty="0">
                <a:latin typeface="Arial"/>
                <a:cs typeface="Arial"/>
              </a:rPr>
              <a:t>trachea)</a:t>
            </a:r>
            <a:endParaRPr sz="2400" dirty="0">
              <a:latin typeface="Arial"/>
              <a:cs typeface="Arial"/>
            </a:endParaRPr>
          </a:p>
        </p:txBody>
      </p:sp>
      <p:sp>
        <p:nvSpPr>
          <p:cNvPr id="3" name="object 3"/>
          <p:cNvSpPr txBox="1">
            <a:spLocks noGrp="1"/>
          </p:cNvSpPr>
          <p:nvPr>
            <p:ph type="title"/>
          </p:nvPr>
        </p:nvSpPr>
        <p:spPr>
          <a:xfrm>
            <a:off x="3783329" y="461899"/>
            <a:ext cx="1578610" cy="696595"/>
          </a:xfrm>
          <a:prstGeom prst="rect">
            <a:avLst/>
          </a:prstGeom>
        </p:spPr>
        <p:txBody>
          <a:bodyPr vert="horz" wrap="square" lIns="0" tIns="13335" rIns="0" bIns="0" rtlCol="0">
            <a:spAutoFit/>
          </a:bodyPr>
          <a:lstStyle/>
          <a:p>
            <a:pPr marL="12700">
              <a:lnSpc>
                <a:spcPct val="100000"/>
              </a:lnSpc>
              <a:spcBef>
                <a:spcPts val="105"/>
              </a:spcBef>
            </a:pPr>
            <a:r>
              <a:rPr spc="-70" dirty="0"/>
              <a:t>Air</a:t>
            </a:r>
            <a:r>
              <a:rPr spc="-160" dirty="0"/>
              <a:t>w</a:t>
            </a:r>
            <a:r>
              <a:rPr spc="-425" dirty="0"/>
              <a:t>a</a:t>
            </a:r>
            <a:r>
              <a:rPr spc="-210" dirty="0"/>
              <a: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6825" y="461899"/>
            <a:ext cx="6608445" cy="696595"/>
          </a:xfrm>
          <a:prstGeom prst="rect">
            <a:avLst/>
          </a:prstGeom>
        </p:spPr>
        <p:txBody>
          <a:bodyPr vert="horz" wrap="square" lIns="0" tIns="13335" rIns="0" bIns="0" rtlCol="0">
            <a:spAutoFit/>
          </a:bodyPr>
          <a:lstStyle/>
          <a:p>
            <a:pPr marL="12700">
              <a:lnSpc>
                <a:spcPct val="100000"/>
              </a:lnSpc>
              <a:spcBef>
                <a:spcPts val="105"/>
              </a:spcBef>
            </a:pPr>
            <a:r>
              <a:rPr spc="-300" dirty="0"/>
              <a:t>Mass </a:t>
            </a:r>
            <a:r>
              <a:rPr spc="-260" dirty="0"/>
              <a:t>Casualty </a:t>
            </a:r>
            <a:r>
              <a:rPr spc="-110" dirty="0"/>
              <a:t>Incident</a:t>
            </a:r>
            <a:r>
              <a:rPr spc="-150" dirty="0"/>
              <a:t> </a:t>
            </a:r>
            <a:r>
              <a:rPr spc="-229" dirty="0"/>
              <a:t>(MCI)</a:t>
            </a:r>
          </a:p>
        </p:txBody>
      </p:sp>
      <p:sp>
        <p:nvSpPr>
          <p:cNvPr id="3" name="object 3"/>
          <p:cNvSpPr txBox="1"/>
          <p:nvPr/>
        </p:nvSpPr>
        <p:spPr>
          <a:xfrm>
            <a:off x="535940" y="1608785"/>
            <a:ext cx="7962900" cy="4415790"/>
          </a:xfrm>
          <a:prstGeom prst="rect">
            <a:avLst/>
          </a:prstGeom>
        </p:spPr>
        <p:txBody>
          <a:bodyPr vert="horz" wrap="square" lIns="0" tIns="12700" rIns="0" bIns="0" rtlCol="0">
            <a:spAutoFit/>
          </a:bodyPr>
          <a:lstStyle/>
          <a:p>
            <a:pPr marL="355600" marR="529590" indent="-342900">
              <a:lnSpc>
                <a:spcPct val="100000"/>
              </a:lnSpc>
              <a:spcBef>
                <a:spcPts val="100"/>
              </a:spcBef>
              <a:buChar char="•"/>
              <a:tabLst>
                <a:tab pos="354965" algn="l"/>
                <a:tab pos="355600" algn="l"/>
              </a:tabLst>
            </a:pPr>
            <a:r>
              <a:rPr sz="3000" spc="-180" dirty="0">
                <a:latin typeface="Arial"/>
                <a:cs typeface="Arial"/>
              </a:rPr>
              <a:t>An </a:t>
            </a:r>
            <a:r>
              <a:rPr sz="3000" spc="-70" dirty="0">
                <a:latin typeface="Arial"/>
                <a:cs typeface="Arial"/>
              </a:rPr>
              <a:t>incident </a:t>
            </a:r>
            <a:r>
              <a:rPr sz="3000" spc="-85" dirty="0">
                <a:latin typeface="Arial"/>
                <a:cs typeface="Arial"/>
              </a:rPr>
              <a:t>which </a:t>
            </a:r>
            <a:r>
              <a:rPr sz="3000" spc="-155" dirty="0">
                <a:latin typeface="Arial"/>
                <a:cs typeface="Arial"/>
              </a:rPr>
              <a:t>generates </a:t>
            </a:r>
            <a:r>
              <a:rPr sz="3000" b="1" spc="-180" dirty="0">
                <a:solidFill>
                  <a:srgbClr val="FF0000"/>
                </a:solidFill>
                <a:latin typeface="Trebuchet MS"/>
                <a:cs typeface="Trebuchet MS"/>
              </a:rPr>
              <a:t>more </a:t>
            </a:r>
            <a:r>
              <a:rPr sz="3000" b="1" spc="-160" dirty="0">
                <a:solidFill>
                  <a:srgbClr val="FF0000"/>
                </a:solidFill>
                <a:latin typeface="Trebuchet MS"/>
                <a:cs typeface="Trebuchet MS"/>
              </a:rPr>
              <a:t>patients</a:t>
            </a:r>
            <a:r>
              <a:rPr sz="3000" b="1" spc="-445" dirty="0">
                <a:solidFill>
                  <a:srgbClr val="FF0000"/>
                </a:solidFill>
                <a:latin typeface="Trebuchet MS"/>
                <a:cs typeface="Trebuchet MS"/>
              </a:rPr>
              <a:t> </a:t>
            </a:r>
            <a:r>
              <a:rPr sz="3000" b="1" spc="-150" dirty="0">
                <a:solidFill>
                  <a:srgbClr val="FF0000"/>
                </a:solidFill>
                <a:latin typeface="Trebuchet MS"/>
                <a:cs typeface="Trebuchet MS"/>
              </a:rPr>
              <a:t>at  </a:t>
            </a:r>
            <a:r>
              <a:rPr sz="3000" b="1" spc="-155" dirty="0">
                <a:solidFill>
                  <a:srgbClr val="FF0000"/>
                </a:solidFill>
                <a:latin typeface="Trebuchet MS"/>
                <a:cs typeface="Trebuchet MS"/>
              </a:rPr>
              <a:t>one </a:t>
            </a:r>
            <a:r>
              <a:rPr sz="3000" b="1" spc="-165" dirty="0">
                <a:solidFill>
                  <a:srgbClr val="FF0000"/>
                </a:solidFill>
                <a:latin typeface="Trebuchet MS"/>
                <a:cs typeface="Trebuchet MS"/>
              </a:rPr>
              <a:t>time </a:t>
            </a:r>
            <a:r>
              <a:rPr sz="3000" spc="-65" dirty="0">
                <a:latin typeface="Arial"/>
                <a:cs typeface="Arial"/>
              </a:rPr>
              <a:t>than </a:t>
            </a:r>
            <a:r>
              <a:rPr sz="3000" spc="-100" dirty="0">
                <a:latin typeface="Arial"/>
                <a:cs typeface="Arial"/>
              </a:rPr>
              <a:t>locally </a:t>
            </a:r>
            <a:r>
              <a:rPr sz="3000" spc="-130" dirty="0">
                <a:latin typeface="Arial"/>
                <a:cs typeface="Arial"/>
              </a:rPr>
              <a:t>available </a:t>
            </a:r>
            <a:r>
              <a:rPr sz="3000" spc="-160" dirty="0">
                <a:latin typeface="Arial"/>
                <a:cs typeface="Arial"/>
              </a:rPr>
              <a:t>resources </a:t>
            </a:r>
            <a:r>
              <a:rPr sz="3000" spc="-200" dirty="0">
                <a:latin typeface="Arial"/>
                <a:cs typeface="Arial"/>
              </a:rPr>
              <a:t>can  </a:t>
            </a:r>
            <a:r>
              <a:rPr sz="3000" spc="-190" dirty="0">
                <a:latin typeface="Arial"/>
                <a:cs typeface="Arial"/>
              </a:rPr>
              <a:t>manage </a:t>
            </a:r>
            <a:r>
              <a:rPr sz="3000" spc="-155" dirty="0">
                <a:latin typeface="Arial"/>
                <a:cs typeface="Arial"/>
              </a:rPr>
              <a:t>using </a:t>
            </a:r>
            <a:r>
              <a:rPr sz="3000" spc="-45" dirty="0">
                <a:latin typeface="Arial"/>
                <a:cs typeface="Arial"/>
              </a:rPr>
              <a:t>routine</a:t>
            </a:r>
            <a:r>
              <a:rPr sz="3000" spc="-145" dirty="0">
                <a:latin typeface="Arial"/>
                <a:cs typeface="Arial"/>
              </a:rPr>
              <a:t> </a:t>
            </a:r>
            <a:r>
              <a:rPr sz="3000" spc="-125" dirty="0">
                <a:latin typeface="Arial"/>
                <a:cs typeface="Arial"/>
              </a:rPr>
              <a:t>procedures.</a:t>
            </a:r>
            <a:endParaRPr sz="3000">
              <a:latin typeface="Arial"/>
              <a:cs typeface="Arial"/>
            </a:endParaRPr>
          </a:p>
          <a:p>
            <a:pPr marL="355600" indent="-342900">
              <a:lnSpc>
                <a:spcPct val="100000"/>
              </a:lnSpc>
              <a:spcBef>
                <a:spcPts val="725"/>
              </a:spcBef>
              <a:buChar char="•"/>
              <a:tabLst>
                <a:tab pos="354965" algn="l"/>
                <a:tab pos="355600" algn="l"/>
              </a:tabLst>
            </a:pPr>
            <a:r>
              <a:rPr sz="3000" spc="45" dirty="0">
                <a:latin typeface="Arial"/>
                <a:cs typeface="Arial"/>
              </a:rPr>
              <a:t>It </a:t>
            </a:r>
            <a:r>
              <a:rPr sz="3000" spc="-110" dirty="0">
                <a:latin typeface="Arial"/>
                <a:cs typeface="Arial"/>
              </a:rPr>
              <a:t>requires </a:t>
            </a:r>
            <a:r>
              <a:rPr sz="3000" b="1" spc="-195" dirty="0">
                <a:solidFill>
                  <a:srgbClr val="FF0000"/>
                </a:solidFill>
                <a:latin typeface="Trebuchet MS"/>
                <a:cs typeface="Trebuchet MS"/>
              </a:rPr>
              <a:t>exceptional </a:t>
            </a:r>
            <a:r>
              <a:rPr sz="3000" b="1" spc="-200" dirty="0">
                <a:solidFill>
                  <a:srgbClr val="FF0000"/>
                </a:solidFill>
                <a:latin typeface="Trebuchet MS"/>
                <a:cs typeface="Trebuchet MS"/>
              </a:rPr>
              <a:t>emergency</a:t>
            </a:r>
            <a:r>
              <a:rPr sz="3000" b="1" spc="-545" dirty="0">
                <a:solidFill>
                  <a:srgbClr val="FF0000"/>
                </a:solidFill>
                <a:latin typeface="Trebuchet MS"/>
                <a:cs typeface="Trebuchet MS"/>
              </a:rPr>
              <a:t> </a:t>
            </a:r>
            <a:r>
              <a:rPr sz="3000" b="1" spc="-170" dirty="0">
                <a:solidFill>
                  <a:srgbClr val="FF0000"/>
                </a:solidFill>
                <a:latin typeface="Trebuchet MS"/>
                <a:cs typeface="Trebuchet MS"/>
              </a:rPr>
              <a:t>arrangements</a:t>
            </a:r>
            <a:endParaRPr sz="3000">
              <a:latin typeface="Trebuchet MS"/>
              <a:cs typeface="Trebuchet MS"/>
            </a:endParaRPr>
          </a:p>
          <a:p>
            <a:pPr marL="355600">
              <a:lnSpc>
                <a:spcPct val="100000"/>
              </a:lnSpc>
            </a:pPr>
            <a:r>
              <a:rPr sz="3000" spc="-140" dirty="0">
                <a:latin typeface="Arial"/>
                <a:cs typeface="Arial"/>
              </a:rPr>
              <a:t>and </a:t>
            </a:r>
            <a:r>
              <a:rPr sz="3000" spc="-60" dirty="0">
                <a:latin typeface="Arial"/>
                <a:cs typeface="Arial"/>
              </a:rPr>
              <a:t>additional </a:t>
            </a:r>
            <a:r>
              <a:rPr sz="3000" spc="-20" dirty="0">
                <a:latin typeface="Arial"/>
                <a:cs typeface="Arial"/>
              </a:rPr>
              <a:t>or </a:t>
            </a:r>
            <a:r>
              <a:rPr sz="3000" spc="-85" dirty="0">
                <a:latin typeface="Arial"/>
                <a:cs typeface="Arial"/>
              </a:rPr>
              <a:t>extraordinary</a:t>
            </a:r>
            <a:r>
              <a:rPr sz="3000" spc="-390" dirty="0">
                <a:latin typeface="Arial"/>
                <a:cs typeface="Arial"/>
              </a:rPr>
              <a:t> </a:t>
            </a:r>
            <a:r>
              <a:rPr sz="3000" spc="-175" dirty="0">
                <a:latin typeface="Arial"/>
                <a:cs typeface="Arial"/>
              </a:rPr>
              <a:t>assistance.</a:t>
            </a:r>
            <a:endParaRPr sz="3000">
              <a:latin typeface="Arial"/>
              <a:cs typeface="Arial"/>
            </a:endParaRPr>
          </a:p>
          <a:p>
            <a:pPr marL="355600" marR="198755" indent="-342900">
              <a:lnSpc>
                <a:spcPct val="100000"/>
              </a:lnSpc>
              <a:spcBef>
                <a:spcPts val="720"/>
              </a:spcBef>
              <a:buChar char="•"/>
              <a:tabLst>
                <a:tab pos="354965" algn="l"/>
                <a:tab pos="355600" algn="l"/>
              </a:tabLst>
            </a:pPr>
            <a:r>
              <a:rPr sz="3000" spc="-220" dirty="0">
                <a:latin typeface="Arial"/>
                <a:cs typeface="Arial"/>
              </a:rPr>
              <a:t>The</a:t>
            </a:r>
            <a:r>
              <a:rPr sz="3000" spc="-165" dirty="0">
                <a:latin typeface="Arial"/>
                <a:cs typeface="Arial"/>
              </a:rPr>
              <a:t> </a:t>
            </a:r>
            <a:r>
              <a:rPr sz="3000" spc="-110" dirty="0">
                <a:latin typeface="Arial"/>
                <a:cs typeface="Arial"/>
              </a:rPr>
              <a:t>Objective</a:t>
            </a:r>
            <a:r>
              <a:rPr sz="3000" spc="-195" dirty="0">
                <a:latin typeface="Arial"/>
                <a:cs typeface="Arial"/>
              </a:rPr>
              <a:t> </a:t>
            </a:r>
            <a:r>
              <a:rPr sz="3000" spc="-5" dirty="0">
                <a:latin typeface="Arial"/>
                <a:cs typeface="Arial"/>
              </a:rPr>
              <a:t>of</a:t>
            </a:r>
            <a:r>
              <a:rPr sz="3000" spc="-160" dirty="0">
                <a:latin typeface="Arial"/>
                <a:cs typeface="Arial"/>
              </a:rPr>
              <a:t> </a:t>
            </a:r>
            <a:r>
              <a:rPr sz="3000" spc="-195" dirty="0">
                <a:latin typeface="Arial"/>
                <a:cs typeface="Arial"/>
              </a:rPr>
              <a:t>MCI</a:t>
            </a:r>
            <a:r>
              <a:rPr sz="3000" spc="-165" dirty="0">
                <a:latin typeface="Arial"/>
                <a:cs typeface="Arial"/>
              </a:rPr>
              <a:t> </a:t>
            </a:r>
            <a:r>
              <a:rPr sz="3000" spc="-160" dirty="0">
                <a:latin typeface="Arial"/>
                <a:cs typeface="Arial"/>
              </a:rPr>
              <a:t>is </a:t>
            </a:r>
            <a:r>
              <a:rPr sz="3000" spc="30" dirty="0">
                <a:latin typeface="Arial"/>
                <a:cs typeface="Arial"/>
              </a:rPr>
              <a:t>to</a:t>
            </a:r>
            <a:r>
              <a:rPr sz="3000" spc="-185" dirty="0">
                <a:latin typeface="Arial"/>
                <a:cs typeface="Arial"/>
              </a:rPr>
              <a:t> </a:t>
            </a:r>
            <a:r>
              <a:rPr sz="3000" b="1" spc="-165" dirty="0">
                <a:solidFill>
                  <a:srgbClr val="FF0000"/>
                </a:solidFill>
                <a:latin typeface="Trebuchet MS"/>
                <a:cs typeface="Trebuchet MS"/>
              </a:rPr>
              <a:t>move</a:t>
            </a:r>
            <a:r>
              <a:rPr sz="3000" b="1" spc="-220" dirty="0">
                <a:solidFill>
                  <a:srgbClr val="FF0000"/>
                </a:solidFill>
                <a:latin typeface="Trebuchet MS"/>
                <a:cs typeface="Trebuchet MS"/>
              </a:rPr>
              <a:t> </a:t>
            </a:r>
            <a:r>
              <a:rPr sz="3000" spc="-65" dirty="0">
                <a:latin typeface="Arial"/>
                <a:cs typeface="Arial"/>
              </a:rPr>
              <a:t>all</a:t>
            </a:r>
            <a:r>
              <a:rPr sz="3000" spc="-170" dirty="0">
                <a:latin typeface="Arial"/>
                <a:cs typeface="Arial"/>
              </a:rPr>
              <a:t> </a:t>
            </a:r>
            <a:r>
              <a:rPr sz="3000" spc="-80" dirty="0">
                <a:latin typeface="Arial"/>
                <a:cs typeface="Arial"/>
              </a:rPr>
              <a:t>patients</a:t>
            </a:r>
            <a:r>
              <a:rPr sz="3000" spc="-170" dirty="0">
                <a:latin typeface="Arial"/>
                <a:cs typeface="Arial"/>
              </a:rPr>
              <a:t> </a:t>
            </a:r>
            <a:r>
              <a:rPr sz="3000" spc="30" dirty="0">
                <a:latin typeface="Arial"/>
                <a:cs typeface="Arial"/>
              </a:rPr>
              <a:t>to</a:t>
            </a:r>
            <a:r>
              <a:rPr sz="3000" spc="-180" dirty="0">
                <a:latin typeface="Arial"/>
                <a:cs typeface="Arial"/>
              </a:rPr>
              <a:t> </a:t>
            </a:r>
            <a:r>
              <a:rPr sz="3000" spc="-235" dirty="0">
                <a:latin typeface="Arial"/>
                <a:cs typeface="Arial"/>
              </a:rPr>
              <a:t>a  </a:t>
            </a:r>
            <a:r>
              <a:rPr sz="3000" spc="-120" dirty="0">
                <a:latin typeface="Arial"/>
                <a:cs typeface="Arial"/>
              </a:rPr>
              <a:t>medical </a:t>
            </a:r>
            <a:r>
              <a:rPr sz="3000" spc="-50" dirty="0">
                <a:latin typeface="Arial"/>
                <a:cs typeface="Arial"/>
              </a:rPr>
              <a:t>facility </a:t>
            </a:r>
            <a:r>
              <a:rPr sz="3000" spc="-280" dirty="0">
                <a:latin typeface="Arial"/>
                <a:cs typeface="Arial"/>
              </a:rPr>
              <a:t>as </a:t>
            </a:r>
            <a:r>
              <a:rPr sz="3000" spc="-150" dirty="0">
                <a:latin typeface="Arial"/>
                <a:cs typeface="Arial"/>
              </a:rPr>
              <a:t>soon </a:t>
            </a:r>
            <a:r>
              <a:rPr sz="3000" spc="-280" dirty="0">
                <a:latin typeface="Arial"/>
                <a:cs typeface="Arial"/>
              </a:rPr>
              <a:t>as</a:t>
            </a:r>
            <a:r>
              <a:rPr sz="3000" spc="-195" dirty="0">
                <a:latin typeface="Arial"/>
                <a:cs typeface="Arial"/>
              </a:rPr>
              <a:t> </a:t>
            </a:r>
            <a:r>
              <a:rPr sz="3000" spc="-135" dirty="0">
                <a:latin typeface="Arial"/>
                <a:cs typeface="Arial"/>
              </a:rPr>
              <a:t>possible.</a:t>
            </a:r>
            <a:endParaRPr sz="3000">
              <a:latin typeface="Arial"/>
              <a:cs typeface="Arial"/>
            </a:endParaRPr>
          </a:p>
          <a:p>
            <a:pPr marL="355600" marR="37465" indent="-342900">
              <a:lnSpc>
                <a:spcPct val="100000"/>
              </a:lnSpc>
              <a:spcBef>
                <a:spcPts val="725"/>
              </a:spcBef>
              <a:buChar char="•"/>
              <a:tabLst>
                <a:tab pos="354965" algn="l"/>
                <a:tab pos="355600" algn="l"/>
              </a:tabLst>
            </a:pPr>
            <a:r>
              <a:rPr sz="3000" spc="-210" dirty="0">
                <a:latin typeface="Arial"/>
                <a:cs typeface="Arial"/>
              </a:rPr>
              <a:t>One </a:t>
            </a:r>
            <a:r>
              <a:rPr sz="3000" spc="-225" dirty="0">
                <a:latin typeface="Arial"/>
                <a:cs typeface="Arial"/>
              </a:rPr>
              <a:t>has </a:t>
            </a:r>
            <a:r>
              <a:rPr sz="3000" spc="30" dirty="0">
                <a:latin typeface="Arial"/>
                <a:cs typeface="Arial"/>
              </a:rPr>
              <a:t>to </a:t>
            </a:r>
            <a:r>
              <a:rPr sz="3000" spc="-95" dirty="0">
                <a:latin typeface="Arial"/>
                <a:cs typeface="Arial"/>
              </a:rPr>
              <a:t>do </a:t>
            </a:r>
            <a:r>
              <a:rPr sz="3000" spc="-50" dirty="0">
                <a:latin typeface="Arial"/>
                <a:cs typeface="Arial"/>
              </a:rPr>
              <a:t>what </a:t>
            </a:r>
            <a:r>
              <a:rPr sz="3000" spc="-155" dirty="0">
                <a:latin typeface="Arial"/>
                <a:cs typeface="Arial"/>
              </a:rPr>
              <a:t>is </a:t>
            </a:r>
            <a:r>
              <a:rPr sz="3000" b="1" spc="-185" dirty="0">
                <a:solidFill>
                  <a:srgbClr val="FF0000"/>
                </a:solidFill>
                <a:latin typeface="Trebuchet MS"/>
                <a:cs typeface="Trebuchet MS"/>
              </a:rPr>
              <a:t>practically </a:t>
            </a:r>
            <a:r>
              <a:rPr sz="3000" b="1" spc="-140" dirty="0">
                <a:solidFill>
                  <a:srgbClr val="FF0000"/>
                </a:solidFill>
                <a:latin typeface="Trebuchet MS"/>
                <a:cs typeface="Trebuchet MS"/>
              </a:rPr>
              <a:t>possible </a:t>
            </a:r>
            <a:r>
              <a:rPr sz="3000" spc="-10" dirty="0">
                <a:latin typeface="Arial"/>
                <a:cs typeface="Arial"/>
              </a:rPr>
              <a:t>for</a:t>
            </a:r>
            <a:r>
              <a:rPr sz="3000" spc="-565" dirty="0">
                <a:latin typeface="Arial"/>
                <a:cs typeface="Arial"/>
              </a:rPr>
              <a:t> </a:t>
            </a:r>
            <a:r>
              <a:rPr sz="3000" spc="-35" dirty="0">
                <a:latin typeface="Arial"/>
                <a:cs typeface="Arial"/>
              </a:rPr>
              <a:t>the  </a:t>
            </a:r>
            <a:r>
              <a:rPr sz="3000" spc="-114" dirty="0">
                <a:latin typeface="Arial"/>
                <a:cs typeface="Arial"/>
              </a:rPr>
              <a:t>greatest </a:t>
            </a:r>
            <a:r>
              <a:rPr sz="3000" spc="-90" dirty="0">
                <a:latin typeface="Arial"/>
                <a:cs typeface="Arial"/>
              </a:rPr>
              <a:t>number </a:t>
            </a:r>
            <a:r>
              <a:rPr sz="3000" dirty="0">
                <a:latin typeface="Arial"/>
                <a:cs typeface="Arial"/>
              </a:rPr>
              <a:t>of</a:t>
            </a:r>
            <a:r>
              <a:rPr sz="3000" spc="-295" dirty="0">
                <a:latin typeface="Arial"/>
                <a:cs typeface="Arial"/>
              </a:rPr>
              <a:t> </a:t>
            </a:r>
            <a:r>
              <a:rPr sz="3000" spc="-85" dirty="0">
                <a:latin typeface="Arial"/>
                <a:cs typeface="Arial"/>
              </a:rPr>
              <a:t>victims.</a:t>
            </a:r>
            <a:endParaRPr sz="30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3417" y="187197"/>
            <a:ext cx="4756785" cy="696595"/>
          </a:xfrm>
          <a:prstGeom prst="rect">
            <a:avLst/>
          </a:prstGeom>
        </p:spPr>
        <p:txBody>
          <a:bodyPr vert="horz" wrap="square" lIns="0" tIns="12700" rIns="0" bIns="0" rtlCol="0">
            <a:spAutoFit/>
          </a:bodyPr>
          <a:lstStyle/>
          <a:p>
            <a:pPr marL="12700">
              <a:lnSpc>
                <a:spcPct val="100000"/>
              </a:lnSpc>
              <a:spcBef>
                <a:spcPts val="100"/>
              </a:spcBef>
            </a:pPr>
            <a:r>
              <a:rPr spc="-165" dirty="0"/>
              <a:t>Airway</a:t>
            </a:r>
            <a:r>
              <a:rPr spc="-280" dirty="0"/>
              <a:t> </a:t>
            </a:r>
            <a:r>
              <a:rPr spc="-170" dirty="0"/>
              <a:t>Management</a:t>
            </a:r>
          </a:p>
        </p:txBody>
      </p:sp>
      <p:sp>
        <p:nvSpPr>
          <p:cNvPr id="3" name="object 3"/>
          <p:cNvSpPr txBox="1"/>
          <p:nvPr/>
        </p:nvSpPr>
        <p:spPr>
          <a:xfrm>
            <a:off x="78739" y="1087881"/>
            <a:ext cx="4011929" cy="4578350"/>
          </a:xfrm>
          <a:prstGeom prst="rect">
            <a:avLst/>
          </a:prstGeom>
        </p:spPr>
        <p:txBody>
          <a:bodyPr vert="horz" wrap="square" lIns="0" tIns="85725" rIns="0" bIns="0" rtlCol="0">
            <a:spAutoFit/>
          </a:bodyPr>
          <a:lstStyle/>
          <a:p>
            <a:pPr marL="355600" marR="5080" indent="-342900">
              <a:lnSpc>
                <a:spcPts val="2400"/>
              </a:lnSpc>
              <a:spcBef>
                <a:spcPts val="675"/>
              </a:spcBef>
              <a:buChar char="•"/>
              <a:tabLst>
                <a:tab pos="354965" algn="l"/>
                <a:tab pos="355600" algn="l"/>
              </a:tabLst>
            </a:pPr>
            <a:r>
              <a:rPr sz="2500" spc="-80" dirty="0">
                <a:latin typeface="Arial"/>
                <a:cs typeface="Arial"/>
              </a:rPr>
              <a:t>Protect </a:t>
            </a:r>
            <a:r>
              <a:rPr sz="2500" spc="-100" dirty="0">
                <a:latin typeface="Arial"/>
                <a:cs typeface="Arial"/>
              </a:rPr>
              <a:t>cervical </a:t>
            </a:r>
            <a:r>
              <a:rPr sz="2500" spc="-120" dirty="0">
                <a:latin typeface="Arial"/>
                <a:cs typeface="Arial"/>
              </a:rPr>
              <a:t>spine </a:t>
            </a:r>
            <a:r>
              <a:rPr sz="2500" spc="-235" dirty="0">
                <a:latin typeface="Arial"/>
                <a:cs typeface="Arial"/>
              </a:rPr>
              <a:t>as </a:t>
            </a:r>
            <a:r>
              <a:rPr sz="2500" spc="-105" dirty="0">
                <a:latin typeface="Arial"/>
                <a:cs typeface="Arial"/>
              </a:rPr>
              <a:t>you  </a:t>
            </a:r>
            <a:r>
              <a:rPr sz="2500" spc="-65" dirty="0">
                <a:latin typeface="Arial"/>
                <a:cs typeface="Arial"/>
              </a:rPr>
              <a:t>maintain</a:t>
            </a:r>
            <a:r>
              <a:rPr sz="2500" spc="-125" dirty="0">
                <a:latin typeface="Arial"/>
                <a:cs typeface="Arial"/>
              </a:rPr>
              <a:t> </a:t>
            </a:r>
            <a:r>
              <a:rPr sz="2500" spc="-110" dirty="0">
                <a:latin typeface="Arial"/>
                <a:cs typeface="Arial"/>
              </a:rPr>
              <a:t>airway.</a:t>
            </a:r>
            <a:endParaRPr sz="2500" dirty="0">
              <a:latin typeface="Arial"/>
              <a:cs typeface="Arial"/>
            </a:endParaRPr>
          </a:p>
          <a:p>
            <a:pPr marL="355600" indent="-342900">
              <a:lnSpc>
                <a:spcPct val="100000"/>
              </a:lnSpc>
              <a:spcBef>
                <a:spcPts val="20"/>
              </a:spcBef>
              <a:buChar char="•"/>
              <a:tabLst>
                <a:tab pos="354965" algn="l"/>
                <a:tab pos="355600" algn="l"/>
              </a:tabLst>
            </a:pPr>
            <a:r>
              <a:rPr sz="2500" spc="-170" dirty="0">
                <a:latin typeface="Arial"/>
                <a:cs typeface="Arial"/>
              </a:rPr>
              <a:t>Head </a:t>
            </a:r>
            <a:r>
              <a:rPr sz="2500" spc="80" dirty="0">
                <a:latin typeface="Arial"/>
                <a:cs typeface="Arial"/>
              </a:rPr>
              <a:t>tilt </a:t>
            </a:r>
            <a:r>
              <a:rPr sz="2500" spc="35" dirty="0">
                <a:latin typeface="Arial"/>
                <a:cs typeface="Arial"/>
              </a:rPr>
              <a:t>&amp; </a:t>
            </a:r>
            <a:r>
              <a:rPr sz="2500" spc="-160" dirty="0">
                <a:latin typeface="Arial"/>
                <a:cs typeface="Arial"/>
              </a:rPr>
              <a:t>Chin</a:t>
            </a:r>
            <a:r>
              <a:rPr sz="2500" spc="-505" dirty="0">
                <a:latin typeface="Arial"/>
                <a:cs typeface="Arial"/>
              </a:rPr>
              <a:t> </a:t>
            </a:r>
            <a:r>
              <a:rPr sz="2500" spc="60" dirty="0">
                <a:latin typeface="Arial"/>
                <a:cs typeface="Arial"/>
              </a:rPr>
              <a:t>lift</a:t>
            </a:r>
            <a:endParaRPr sz="2500" dirty="0">
              <a:latin typeface="Arial"/>
              <a:cs typeface="Arial"/>
            </a:endParaRPr>
          </a:p>
          <a:p>
            <a:pPr marL="355600" marR="228600" indent="-342900">
              <a:lnSpc>
                <a:spcPts val="2400"/>
              </a:lnSpc>
              <a:spcBef>
                <a:spcPts val="580"/>
              </a:spcBef>
              <a:buChar char="•"/>
              <a:tabLst>
                <a:tab pos="354965" algn="l"/>
                <a:tab pos="355600" algn="l"/>
              </a:tabLst>
            </a:pPr>
            <a:r>
              <a:rPr sz="2500" spc="-80" dirty="0">
                <a:latin typeface="Arial"/>
                <a:cs typeface="Arial"/>
              </a:rPr>
              <a:t>Manual </a:t>
            </a:r>
            <a:r>
              <a:rPr sz="2500" spc="-95" dirty="0">
                <a:latin typeface="Arial"/>
                <a:cs typeface="Arial"/>
              </a:rPr>
              <a:t>removal </a:t>
            </a:r>
            <a:r>
              <a:rPr sz="2500" spc="-5" dirty="0">
                <a:latin typeface="Arial"/>
                <a:cs typeface="Arial"/>
              </a:rPr>
              <a:t>of</a:t>
            </a:r>
            <a:r>
              <a:rPr sz="2500" spc="-295" dirty="0">
                <a:latin typeface="Arial"/>
                <a:cs typeface="Arial"/>
              </a:rPr>
              <a:t> </a:t>
            </a:r>
            <a:r>
              <a:rPr sz="2500" spc="-70" dirty="0">
                <a:latin typeface="Arial"/>
                <a:cs typeface="Arial"/>
              </a:rPr>
              <a:t>foreign  </a:t>
            </a:r>
            <a:r>
              <a:rPr sz="2500" spc="-95" dirty="0">
                <a:latin typeface="Arial"/>
                <a:cs typeface="Arial"/>
              </a:rPr>
              <a:t>body</a:t>
            </a:r>
            <a:endParaRPr sz="2500" dirty="0">
              <a:latin typeface="Arial"/>
              <a:cs typeface="Arial"/>
            </a:endParaRPr>
          </a:p>
          <a:p>
            <a:pPr marL="355600" indent="-342900">
              <a:lnSpc>
                <a:spcPct val="100000"/>
              </a:lnSpc>
              <a:spcBef>
                <a:spcPts val="20"/>
              </a:spcBef>
              <a:buChar char="•"/>
              <a:tabLst>
                <a:tab pos="354965" algn="l"/>
                <a:tab pos="355600" algn="l"/>
              </a:tabLst>
            </a:pPr>
            <a:r>
              <a:rPr sz="2500" spc="-114" dirty="0">
                <a:latin typeface="Arial"/>
                <a:cs typeface="Arial"/>
              </a:rPr>
              <a:t>Suction</a:t>
            </a:r>
            <a:endParaRPr sz="2500" dirty="0">
              <a:latin typeface="Arial"/>
              <a:cs typeface="Arial"/>
            </a:endParaRPr>
          </a:p>
          <a:p>
            <a:pPr marL="355600" indent="-342900">
              <a:lnSpc>
                <a:spcPct val="100000"/>
              </a:lnSpc>
              <a:buChar char="•"/>
              <a:tabLst>
                <a:tab pos="354965" algn="l"/>
                <a:tab pos="355600" algn="l"/>
              </a:tabLst>
            </a:pPr>
            <a:r>
              <a:rPr sz="2500" spc="-114" dirty="0">
                <a:latin typeface="Arial"/>
                <a:cs typeface="Arial"/>
              </a:rPr>
              <a:t>Oropharyngeal</a:t>
            </a:r>
            <a:r>
              <a:rPr sz="2500" spc="-125" dirty="0">
                <a:latin typeface="Arial"/>
                <a:cs typeface="Arial"/>
              </a:rPr>
              <a:t> </a:t>
            </a:r>
            <a:r>
              <a:rPr sz="2500" spc="-90" dirty="0">
                <a:latin typeface="Arial"/>
                <a:cs typeface="Arial"/>
              </a:rPr>
              <a:t>airway</a:t>
            </a:r>
            <a:endParaRPr sz="2500" dirty="0">
              <a:latin typeface="Arial"/>
              <a:cs typeface="Arial"/>
            </a:endParaRPr>
          </a:p>
          <a:p>
            <a:pPr marL="355600" indent="-342900">
              <a:lnSpc>
                <a:spcPct val="100000"/>
              </a:lnSpc>
              <a:spcBef>
                <a:spcPts val="5"/>
              </a:spcBef>
              <a:buChar char="•"/>
              <a:tabLst>
                <a:tab pos="354965" algn="l"/>
                <a:tab pos="355600" algn="l"/>
              </a:tabLst>
            </a:pPr>
            <a:r>
              <a:rPr sz="2500" spc="-130" dirty="0">
                <a:latin typeface="Arial"/>
                <a:cs typeface="Arial"/>
              </a:rPr>
              <a:t>Nasopharyngeal</a:t>
            </a:r>
            <a:r>
              <a:rPr sz="2500" spc="-120" dirty="0">
                <a:latin typeface="Arial"/>
                <a:cs typeface="Arial"/>
              </a:rPr>
              <a:t> </a:t>
            </a:r>
            <a:r>
              <a:rPr sz="2500" spc="-90" dirty="0">
                <a:latin typeface="Arial"/>
                <a:cs typeface="Arial"/>
              </a:rPr>
              <a:t>airway</a:t>
            </a:r>
            <a:endParaRPr sz="2500" dirty="0">
              <a:latin typeface="Arial"/>
              <a:cs typeface="Arial"/>
            </a:endParaRPr>
          </a:p>
          <a:p>
            <a:pPr marL="355600" indent="-342900">
              <a:lnSpc>
                <a:spcPct val="100000"/>
              </a:lnSpc>
              <a:buChar char="•"/>
              <a:tabLst>
                <a:tab pos="354965" algn="l"/>
                <a:tab pos="355600" algn="l"/>
              </a:tabLst>
            </a:pPr>
            <a:r>
              <a:rPr sz="2500" spc="-60" dirty="0">
                <a:latin typeface="Arial"/>
                <a:cs typeface="Arial"/>
              </a:rPr>
              <a:t>Definitive</a:t>
            </a:r>
            <a:r>
              <a:rPr sz="2500" spc="-195" dirty="0">
                <a:latin typeface="Arial"/>
                <a:cs typeface="Arial"/>
              </a:rPr>
              <a:t> </a:t>
            </a:r>
            <a:r>
              <a:rPr sz="2500" spc="-95" dirty="0">
                <a:latin typeface="Arial"/>
                <a:cs typeface="Arial"/>
              </a:rPr>
              <a:t>Airway</a:t>
            </a:r>
            <a:endParaRPr sz="2500" dirty="0">
              <a:latin typeface="Arial"/>
              <a:cs typeface="Arial"/>
            </a:endParaRPr>
          </a:p>
          <a:p>
            <a:pPr marL="756285" marR="513715" lvl="1" indent="-286385">
              <a:lnSpc>
                <a:spcPts val="2110"/>
              </a:lnSpc>
              <a:spcBef>
                <a:spcPts val="525"/>
              </a:spcBef>
              <a:buChar char="–"/>
              <a:tabLst>
                <a:tab pos="756285" algn="l"/>
                <a:tab pos="756920" algn="l"/>
              </a:tabLst>
            </a:pPr>
            <a:r>
              <a:rPr sz="2200" spc="-105" dirty="0">
                <a:latin typeface="Arial"/>
                <a:cs typeface="Arial"/>
              </a:rPr>
              <a:t>Endotracheal</a:t>
            </a:r>
            <a:r>
              <a:rPr sz="2200" spc="-165" dirty="0">
                <a:latin typeface="Arial"/>
                <a:cs typeface="Arial"/>
              </a:rPr>
              <a:t> </a:t>
            </a:r>
            <a:r>
              <a:rPr sz="2200" spc="-30" dirty="0">
                <a:latin typeface="Arial"/>
                <a:cs typeface="Arial"/>
              </a:rPr>
              <a:t>intubation  </a:t>
            </a:r>
            <a:r>
              <a:rPr sz="2200" spc="-245" dirty="0">
                <a:latin typeface="Arial"/>
                <a:cs typeface="Arial"/>
              </a:rPr>
              <a:t>(GCS&lt;8)</a:t>
            </a:r>
            <a:endParaRPr sz="2200" dirty="0">
              <a:latin typeface="Arial"/>
              <a:cs typeface="Arial"/>
            </a:endParaRPr>
          </a:p>
          <a:p>
            <a:pPr marL="756285" lvl="1" indent="-286385">
              <a:lnSpc>
                <a:spcPct val="100000"/>
              </a:lnSpc>
              <a:spcBef>
                <a:spcPts val="20"/>
              </a:spcBef>
              <a:buChar char="–"/>
              <a:tabLst>
                <a:tab pos="756285" algn="l"/>
                <a:tab pos="756920" algn="l"/>
              </a:tabLst>
            </a:pPr>
            <a:r>
              <a:rPr sz="2200" spc="-70" dirty="0">
                <a:latin typeface="Arial"/>
                <a:cs typeface="Arial"/>
              </a:rPr>
              <a:t>Cricothyroidotomy</a:t>
            </a:r>
            <a:endParaRPr sz="2200" dirty="0">
              <a:latin typeface="Arial"/>
              <a:cs typeface="Arial"/>
            </a:endParaRPr>
          </a:p>
          <a:p>
            <a:pPr marL="756285" lvl="1" indent="-286385">
              <a:lnSpc>
                <a:spcPct val="100000"/>
              </a:lnSpc>
              <a:buChar char="–"/>
              <a:tabLst>
                <a:tab pos="756285" algn="l"/>
                <a:tab pos="756920" algn="l"/>
              </a:tabLst>
            </a:pPr>
            <a:r>
              <a:rPr sz="2200" spc="-125" dirty="0">
                <a:latin typeface="Arial"/>
                <a:cs typeface="Arial"/>
              </a:rPr>
              <a:t>Tracheostomy</a:t>
            </a:r>
            <a:endParaRPr sz="2200" dirty="0">
              <a:latin typeface="Arial"/>
              <a:cs typeface="Arial"/>
            </a:endParaRPr>
          </a:p>
        </p:txBody>
      </p:sp>
      <p:sp>
        <p:nvSpPr>
          <p:cNvPr id="4" name="object 4"/>
          <p:cNvSpPr/>
          <p:nvPr/>
        </p:nvSpPr>
        <p:spPr>
          <a:xfrm>
            <a:off x="4267200" y="1066800"/>
            <a:ext cx="3124200" cy="249631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257800" y="3200400"/>
            <a:ext cx="2734055" cy="16764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172200" y="4701539"/>
            <a:ext cx="2971799" cy="215646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1026" name="Picture 2" descr="C:\Users\Cyrus\Desktop\KMTC\Clinical Medicine\March 2019 Class CM\1st Year 2nd Semester\First Aid\2663ba1437970ffab8fc75d889817a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2050" name="Picture 2" descr="C:\Users\Cyrus\Desktop\KMTC\Clinical Medicine\March 2019 Class CM\1st Year 2nd Semester\First Aid\decorticate-and-decerebrate.gif"/>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9325" y="461899"/>
            <a:ext cx="4703445" cy="696595"/>
          </a:xfrm>
          <a:prstGeom prst="rect">
            <a:avLst/>
          </a:prstGeom>
        </p:spPr>
        <p:txBody>
          <a:bodyPr vert="horz" wrap="square" lIns="0" tIns="13335" rIns="0" bIns="0" rtlCol="0">
            <a:spAutoFit/>
          </a:bodyPr>
          <a:lstStyle/>
          <a:p>
            <a:pPr marL="12700">
              <a:lnSpc>
                <a:spcPct val="100000"/>
              </a:lnSpc>
              <a:spcBef>
                <a:spcPts val="105"/>
              </a:spcBef>
            </a:pPr>
            <a:r>
              <a:rPr spc="-165" dirty="0"/>
              <a:t>Airway</a:t>
            </a:r>
            <a:r>
              <a:rPr spc="-270" dirty="0"/>
              <a:t> </a:t>
            </a:r>
            <a:r>
              <a:rPr spc="-150" dirty="0"/>
              <a:t>Maintenance</a:t>
            </a:r>
          </a:p>
        </p:txBody>
      </p:sp>
      <p:sp>
        <p:nvSpPr>
          <p:cNvPr id="3" name="object 3"/>
          <p:cNvSpPr/>
          <p:nvPr/>
        </p:nvSpPr>
        <p:spPr>
          <a:xfrm>
            <a:off x="761992" y="1828800"/>
            <a:ext cx="3809644" cy="350482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986152" y="5810199"/>
            <a:ext cx="1207770" cy="452120"/>
          </a:xfrm>
          <a:prstGeom prst="rect">
            <a:avLst/>
          </a:prstGeom>
        </p:spPr>
        <p:txBody>
          <a:bodyPr vert="horz" wrap="square" lIns="0" tIns="12065" rIns="0" bIns="0" rtlCol="0">
            <a:spAutoFit/>
          </a:bodyPr>
          <a:lstStyle/>
          <a:p>
            <a:pPr marL="12700">
              <a:lnSpc>
                <a:spcPct val="100000"/>
              </a:lnSpc>
              <a:spcBef>
                <a:spcPts val="95"/>
              </a:spcBef>
            </a:pPr>
            <a:r>
              <a:rPr sz="2800" spc="-180" dirty="0">
                <a:latin typeface="Arial"/>
                <a:cs typeface="Arial"/>
              </a:rPr>
              <a:t>Chin</a:t>
            </a:r>
            <a:r>
              <a:rPr sz="2800" spc="-200" dirty="0">
                <a:latin typeface="Arial"/>
                <a:cs typeface="Arial"/>
              </a:rPr>
              <a:t> </a:t>
            </a:r>
            <a:r>
              <a:rPr sz="2800" spc="-40" dirty="0">
                <a:latin typeface="Arial"/>
                <a:cs typeface="Arial"/>
              </a:rPr>
              <a:t>Lift</a:t>
            </a:r>
            <a:endParaRPr sz="2800">
              <a:latin typeface="Arial"/>
              <a:cs typeface="Arial"/>
            </a:endParaRPr>
          </a:p>
        </p:txBody>
      </p:sp>
      <p:sp>
        <p:nvSpPr>
          <p:cNvPr id="5" name="object 5"/>
          <p:cNvSpPr/>
          <p:nvPr/>
        </p:nvSpPr>
        <p:spPr>
          <a:xfrm>
            <a:off x="4881170" y="2599523"/>
            <a:ext cx="3706246" cy="268875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229603" y="5810199"/>
            <a:ext cx="1563370" cy="452120"/>
          </a:xfrm>
          <a:prstGeom prst="rect">
            <a:avLst/>
          </a:prstGeom>
        </p:spPr>
        <p:txBody>
          <a:bodyPr vert="horz" wrap="square" lIns="0" tIns="12065" rIns="0" bIns="0" rtlCol="0">
            <a:spAutoFit/>
          </a:bodyPr>
          <a:lstStyle/>
          <a:p>
            <a:pPr marL="12700">
              <a:lnSpc>
                <a:spcPct val="100000"/>
              </a:lnSpc>
              <a:spcBef>
                <a:spcPts val="95"/>
              </a:spcBef>
            </a:pPr>
            <a:r>
              <a:rPr sz="2800" spc="-260" dirty="0">
                <a:latin typeface="Arial"/>
                <a:cs typeface="Arial"/>
              </a:rPr>
              <a:t>Jaw</a:t>
            </a:r>
            <a:r>
              <a:rPr sz="2800" spc="-200" dirty="0">
                <a:latin typeface="Arial"/>
                <a:cs typeface="Arial"/>
              </a:rPr>
              <a:t> </a:t>
            </a:r>
            <a:r>
              <a:rPr sz="2800" spc="-120" dirty="0">
                <a:latin typeface="Arial"/>
                <a:cs typeface="Arial"/>
              </a:rPr>
              <a:t>Thrust</a:t>
            </a:r>
            <a:endParaRPr sz="2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58717" y="187197"/>
            <a:ext cx="2227580" cy="696595"/>
          </a:xfrm>
          <a:prstGeom prst="rect">
            <a:avLst/>
          </a:prstGeom>
        </p:spPr>
        <p:txBody>
          <a:bodyPr vert="horz" wrap="square" lIns="0" tIns="12700" rIns="0" bIns="0" rtlCol="0">
            <a:spAutoFit/>
          </a:bodyPr>
          <a:lstStyle/>
          <a:p>
            <a:pPr marL="12700">
              <a:lnSpc>
                <a:spcPct val="100000"/>
              </a:lnSpc>
              <a:spcBef>
                <a:spcPts val="100"/>
              </a:spcBef>
            </a:pPr>
            <a:r>
              <a:rPr spc="-315" dirty="0"/>
              <a:t>B</a:t>
            </a:r>
            <a:r>
              <a:rPr spc="-220" dirty="0"/>
              <a:t>r</a:t>
            </a:r>
            <a:r>
              <a:rPr spc="-300" dirty="0"/>
              <a:t>e</a:t>
            </a:r>
            <a:r>
              <a:rPr spc="-330" dirty="0"/>
              <a:t>a</a:t>
            </a:r>
            <a:r>
              <a:rPr spc="-75" dirty="0"/>
              <a:t>thing</a:t>
            </a:r>
          </a:p>
        </p:txBody>
      </p:sp>
      <p:sp>
        <p:nvSpPr>
          <p:cNvPr id="3" name="object 3"/>
          <p:cNvSpPr txBox="1"/>
          <p:nvPr/>
        </p:nvSpPr>
        <p:spPr>
          <a:xfrm>
            <a:off x="78739" y="1144038"/>
            <a:ext cx="5843905" cy="1049655"/>
          </a:xfrm>
          <a:prstGeom prst="rect">
            <a:avLst/>
          </a:prstGeom>
        </p:spPr>
        <p:txBody>
          <a:bodyPr vert="horz" wrap="square" lIns="0" tIns="97790" rIns="0" bIns="0" rtlCol="0">
            <a:spAutoFit/>
          </a:bodyPr>
          <a:lstStyle/>
          <a:p>
            <a:pPr marL="355600" indent="-342900">
              <a:lnSpc>
                <a:spcPct val="100000"/>
              </a:lnSpc>
              <a:spcBef>
                <a:spcPts val="770"/>
              </a:spcBef>
              <a:buChar char="•"/>
              <a:tabLst>
                <a:tab pos="354965" algn="l"/>
                <a:tab pos="355600" algn="l"/>
              </a:tabLst>
            </a:pPr>
            <a:r>
              <a:rPr sz="2800" spc="-130" dirty="0">
                <a:latin typeface="Arial"/>
                <a:cs typeface="Arial"/>
              </a:rPr>
              <a:t>Establishment </a:t>
            </a:r>
            <a:r>
              <a:rPr sz="2800" spc="-10" dirty="0">
                <a:latin typeface="Arial"/>
                <a:cs typeface="Arial"/>
              </a:rPr>
              <a:t>of </a:t>
            </a:r>
            <a:r>
              <a:rPr sz="2800" spc="-120" dirty="0">
                <a:latin typeface="Arial"/>
                <a:cs typeface="Arial"/>
              </a:rPr>
              <a:t>adequate</a:t>
            </a:r>
            <a:r>
              <a:rPr sz="2800" spc="-245" dirty="0">
                <a:latin typeface="Arial"/>
                <a:cs typeface="Arial"/>
              </a:rPr>
              <a:t> </a:t>
            </a:r>
            <a:r>
              <a:rPr sz="2800" spc="-50" dirty="0">
                <a:latin typeface="Arial"/>
                <a:cs typeface="Arial"/>
              </a:rPr>
              <a:t>ventilation</a:t>
            </a:r>
            <a:endParaRPr sz="2800">
              <a:latin typeface="Arial"/>
              <a:cs typeface="Arial"/>
            </a:endParaRPr>
          </a:p>
          <a:p>
            <a:pPr marL="355600" indent="-342900">
              <a:lnSpc>
                <a:spcPct val="100000"/>
              </a:lnSpc>
              <a:spcBef>
                <a:spcPts val="670"/>
              </a:spcBef>
              <a:buChar char="•"/>
              <a:tabLst>
                <a:tab pos="354965" algn="l"/>
                <a:tab pos="355600" algn="l"/>
              </a:tabLst>
            </a:pPr>
            <a:r>
              <a:rPr sz="2800" spc="-190" dirty="0">
                <a:latin typeface="Arial"/>
                <a:cs typeface="Arial"/>
              </a:rPr>
              <a:t>Assessment</a:t>
            </a:r>
            <a:endParaRPr sz="2800">
              <a:latin typeface="Arial"/>
              <a:cs typeface="Arial"/>
            </a:endParaRPr>
          </a:p>
        </p:txBody>
      </p:sp>
      <p:sp>
        <p:nvSpPr>
          <p:cNvPr id="4" name="object 4"/>
          <p:cNvSpPr txBox="1"/>
          <p:nvPr/>
        </p:nvSpPr>
        <p:spPr>
          <a:xfrm>
            <a:off x="535940" y="2168322"/>
            <a:ext cx="2958465" cy="1934845"/>
          </a:xfrm>
          <a:prstGeom prst="rect">
            <a:avLst/>
          </a:prstGeom>
        </p:spPr>
        <p:txBody>
          <a:bodyPr vert="horz" wrap="square" lIns="0" tIns="88900" rIns="0" bIns="0" rtlCol="0">
            <a:spAutoFit/>
          </a:bodyPr>
          <a:lstStyle/>
          <a:p>
            <a:pPr marL="299085" indent="-286385">
              <a:lnSpc>
                <a:spcPct val="100000"/>
              </a:lnSpc>
              <a:spcBef>
                <a:spcPts val="700"/>
              </a:spcBef>
              <a:buChar char="–"/>
              <a:tabLst>
                <a:tab pos="299720" algn="l"/>
              </a:tabLst>
            </a:pPr>
            <a:r>
              <a:rPr sz="2400" spc="-325" dirty="0">
                <a:latin typeface="Arial"/>
                <a:cs typeface="Arial"/>
              </a:rPr>
              <a:t>LOOK</a:t>
            </a:r>
            <a:endParaRPr sz="2400" dirty="0">
              <a:latin typeface="Arial"/>
              <a:cs typeface="Arial"/>
            </a:endParaRPr>
          </a:p>
          <a:p>
            <a:pPr marL="698500" lvl="1" indent="-228600">
              <a:lnSpc>
                <a:spcPct val="100000"/>
              </a:lnSpc>
              <a:spcBef>
                <a:spcPts val="509"/>
              </a:spcBef>
              <a:buChar char="•"/>
              <a:tabLst>
                <a:tab pos="698500" algn="l"/>
                <a:tab pos="699135" algn="l"/>
              </a:tabLst>
            </a:pPr>
            <a:r>
              <a:rPr sz="2000" spc="-90" dirty="0">
                <a:latin typeface="Arial"/>
                <a:cs typeface="Arial"/>
              </a:rPr>
              <a:t>Respiratory</a:t>
            </a:r>
            <a:r>
              <a:rPr sz="2000" spc="-110" dirty="0">
                <a:latin typeface="Arial"/>
                <a:cs typeface="Arial"/>
              </a:rPr>
              <a:t> </a:t>
            </a:r>
            <a:r>
              <a:rPr sz="2000" spc="-55" dirty="0">
                <a:latin typeface="Arial"/>
                <a:cs typeface="Arial"/>
              </a:rPr>
              <a:t>rate</a:t>
            </a:r>
            <a:endParaRPr sz="2000" dirty="0">
              <a:latin typeface="Arial"/>
              <a:cs typeface="Arial"/>
            </a:endParaRPr>
          </a:p>
          <a:p>
            <a:pPr marL="698500" lvl="1" indent="-228600">
              <a:lnSpc>
                <a:spcPct val="100000"/>
              </a:lnSpc>
              <a:spcBef>
                <a:spcPts val="480"/>
              </a:spcBef>
              <a:buChar char="•"/>
              <a:tabLst>
                <a:tab pos="698500" algn="l"/>
                <a:tab pos="699135" algn="l"/>
              </a:tabLst>
            </a:pPr>
            <a:r>
              <a:rPr sz="2000" spc="-150" dirty="0">
                <a:latin typeface="Arial"/>
                <a:cs typeface="Arial"/>
              </a:rPr>
              <a:t>Cyanosis</a:t>
            </a:r>
            <a:endParaRPr sz="2000" dirty="0">
              <a:latin typeface="Arial"/>
              <a:cs typeface="Arial"/>
            </a:endParaRPr>
          </a:p>
          <a:p>
            <a:pPr marL="698500" lvl="1" indent="-228600">
              <a:lnSpc>
                <a:spcPct val="100000"/>
              </a:lnSpc>
              <a:spcBef>
                <a:spcPts val="480"/>
              </a:spcBef>
              <a:buChar char="•"/>
              <a:tabLst>
                <a:tab pos="698500" algn="l"/>
                <a:tab pos="699135" algn="l"/>
              </a:tabLst>
            </a:pPr>
            <a:r>
              <a:rPr sz="2000" spc="-75" dirty="0">
                <a:latin typeface="Arial"/>
                <a:cs typeface="Arial"/>
              </a:rPr>
              <a:t>Penetrating</a:t>
            </a:r>
            <a:r>
              <a:rPr sz="2000" spc="-114" dirty="0">
                <a:latin typeface="Arial"/>
                <a:cs typeface="Arial"/>
              </a:rPr>
              <a:t> </a:t>
            </a:r>
            <a:r>
              <a:rPr sz="2000" spc="-20" dirty="0">
                <a:latin typeface="Arial"/>
                <a:cs typeface="Arial"/>
              </a:rPr>
              <a:t>injury</a:t>
            </a:r>
            <a:endParaRPr sz="2000" dirty="0">
              <a:latin typeface="Arial"/>
              <a:cs typeface="Arial"/>
            </a:endParaRPr>
          </a:p>
          <a:p>
            <a:pPr marL="698500" lvl="1" indent="-228600">
              <a:lnSpc>
                <a:spcPct val="100000"/>
              </a:lnSpc>
              <a:spcBef>
                <a:spcPts val="480"/>
              </a:spcBef>
              <a:buChar char="•"/>
              <a:tabLst>
                <a:tab pos="698500" algn="l"/>
                <a:tab pos="699135" algn="l"/>
              </a:tabLst>
            </a:pPr>
            <a:r>
              <a:rPr sz="2000" spc="-140" dirty="0">
                <a:latin typeface="Arial"/>
                <a:cs typeface="Arial"/>
              </a:rPr>
              <a:t>Presence </a:t>
            </a:r>
            <a:r>
              <a:rPr sz="2000" spc="-5" dirty="0">
                <a:latin typeface="Arial"/>
                <a:cs typeface="Arial"/>
              </a:rPr>
              <a:t>of </a:t>
            </a:r>
            <a:r>
              <a:rPr sz="2000" spc="-15" dirty="0">
                <a:latin typeface="Arial"/>
                <a:cs typeface="Arial"/>
              </a:rPr>
              <a:t>flail</a:t>
            </a:r>
            <a:r>
              <a:rPr sz="2000" spc="-190" dirty="0">
                <a:latin typeface="Arial"/>
                <a:cs typeface="Arial"/>
              </a:rPr>
              <a:t> </a:t>
            </a:r>
            <a:r>
              <a:rPr sz="2000" spc="-95" dirty="0">
                <a:latin typeface="Arial"/>
                <a:cs typeface="Arial"/>
              </a:rPr>
              <a:t>chest</a:t>
            </a:r>
            <a:endParaRPr sz="2000" dirty="0">
              <a:latin typeface="Arial"/>
              <a:cs typeface="Arial"/>
            </a:endParaRPr>
          </a:p>
        </p:txBody>
      </p:sp>
      <p:sp>
        <p:nvSpPr>
          <p:cNvPr id="5" name="object 5"/>
          <p:cNvSpPr txBox="1"/>
          <p:nvPr/>
        </p:nvSpPr>
        <p:spPr>
          <a:xfrm>
            <a:off x="993444" y="4138040"/>
            <a:ext cx="2757170" cy="330835"/>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2000" spc="-170" dirty="0">
                <a:latin typeface="Arial"/>
                <a:cs typeface="Arial"/>
              </a:rPr>
              <a:t>Use </a:t>
            </a:r>
            <a:r>
              <a:rPr sz="2000" spc="-5" dirty="0">
                <a:latin typeface="Arial"/>
                <a:cs typeface="Arial"/>
              </a:rPr>
              <a:t>of </a:t>
            </a:r>
            <a:r>
              <a:rPr sz="2000" spc="-130" dirty="0">
                <a:latin typeface="Arial"/>
                <a:cs typeface="Arial"/>
              </a:rPr>
              <a:t>accessory</a:t>
            </a:r>
            <a:r>
              <a:rPr sz="2000" spc="-170" dirty="0">
                <a:latin typeface="Arial"/>
                <a:cs typeface="Arial"/>
              </a:rPr>
              <a:t> </a:t>
            </a:r>
            <a:r>
              <a:rPr sz="2000" spc="-105" dirty="0">
                <a:latin typeface="Arial"/>
                <a:cs typeface="Arial"/>
              </a:rPr>
              <a:t>muscle</a:t>
            </a:r>
            <a:endParaRPr sz="2000">
              <a:latin typeface="Arial"/>
              <a:cs typeface="Arial"/>
            </a:endParaRPr>
          </a:p>
        </p:txBody>
      </p:sp>
      <p:sp>
        <p:nvSpPr>
          <p:cNvPr id="6" name="object 6"/>
          <p:cNvSpPr txBox="1"/>
          <p:nvPr/>
        </p:nvSpPr>
        <p:spPr>
          <a:xfrm>
            <a:off x="3508375" y="2070786"/>
            <a:ext cx="2103755" cy="1203325"/>
          </a:xfrm>
          <a:prstGeom prst="rect">
            <a:avLst/>
          </a:prstGeom>
        </p:spPr>
        <p:txBody>
          <a:bodyPr vert="horz" wrap="square" lIns="0" tIns="88900" rIns="0" bIns="0" rtlCol="0">
            <a:spAutoFit/>
          </a:bodyPr>
          <a:lstStyle/>
          <a:p>
            <a:pPr marL="299085" indent="-286385">
              <a:lnSpc>
                <a:spcPct val="100000"/>
              </a:lnSpc>
              <a:spcBef>
                <a:spcPts val="700"/>
              </a:spcBef>
              <a:buChar char="–"/>
              <a:tabLst>
                <a:tab pos="299720" algn="l"/>
              </a:tabLst>
            </a:pPr>
            <a:r>
              <a:rPr sz="2400" spc="-390" dirty="0">
                <a:latin typeface="Arial"/>
                <a:cs typeface="Arial"/>
              </a:rPr>
              <a:t>FEEL</a:t>
            </a:r>
            <a:endParaRPr sz="2400">
              <a:latin typeface="Arial"/>
              <a:cs typeface="Arial"/>
            </a:endParaRPr>
          </a:p>
          <a:p>
            <a:pPr marL="698500" lvl="1" indent="-228600">
              <a:lnSpc>
                <a:spcPct val="100000"/>
              </a:lnSpc>
              <a:spcBef>
                <a:spcPts val="509"/>
              </a:spcBef>
              <a:buChar char="•"/>
              <a:tabLst>
                <a:tab pos="697865" algn="l"/>
                <a:tab pos="698500" algn="l"/>
              </a:tabLst>
            </a:pPr>
            <a:r>
              <a:rPr sz="2000" spc="-125" dirty="0">
                <a:latin typeface="Arial"/>
                <a:cs typeface="Arial"/>
              </a:rPr>
              <a:t>Tracheal</a:t>
            </a:r>
            <a:r>
              <a:rPr sz="2000" spc="-165" dirty="0">
                <a:latin typeface="Arial"/>
                <a:cs typeface="Arial"/>
              </a:rPr>
              <a:t> </a:t>
            </a:r>
            <a:r>
              <a:rPr sz="2000" spc="-65" dirty="0">
                <a:latin typeface="Arial"/>
                <a:cs typeface="Arial"/>
              </a:rPr>
              <a:t>Shift</a:t>
            </a:r>
            <a:endParaRPr sz="2000">
              <a:latin typeface="Arial"/>
              <a:cs typeface="Arial"/>
            </a:endParaRPr>
          </a:p>
          <a:p>
            <a:pPr marL="698500" lvl="1" indent="-228600">
              <a:lnSpc>
                <a:spcPct val="100000"/>
              </a:lnSpc>
              <a:spcBef>
                <a:spcPts val="480"/>
              </a:spcBef>
              <a:buChar char="•"/>
              <a:tabLst>
                <a:tab pos="697865" algn="l"/>
                <a:tab pos="698500" algn="l"/>
              </a:tabLst>
            </a:pPr>
            <a:r>
              <a:rPr sz="2000" spc="-110" dirty="0">
                <a:latin typeface="Arial"/>
                <a:cs typeface="Arial"/>
              </a:rPr>
              <a:t>Broken</a:t>
            </a:r>
            <a:r>
              <a:rPr sz="2000" spc="-125" dirty="0">
                <a:latin typeface="Arial"/>
                <a:cs typeface="Arial"/>
              </a:rPr>
              <a:t> </a:t>
            </a:r>
            <a:r>
              <a:rPr sz="2000" spc="-65" dirty="0">
                <a:latin typeface="Arial"/>
                <a:cs typeface="Arial"/>
              </a:rPr>
              <a:t>ribs</a:t>
            </a:r>
            <a:endParaRPr sz="2000">
              <a:latin typeface="Arial"/>
              <a:cs typeface="Arial"/>
            </a:endParaRPr>
          </a:p>
        </p:txBody>
      </p:sp>
      <p:sp>
        <p:nvSpPr>
          <p:cNvPr id="7" name="object 7"/>
          <p:cNvSpPr txBox="1"/>
          <p:nvPr/>
        </p:nvSpPr>
        <p:spPr>
          <a:xfrm>
            <a:off x="3965575" y="3248126"/>
            <a:ext cx="3023870" cy="757555"/>
          </a:xfrm>
          <a:prstGeom prst="rect">
            <a:avLst/>
          </a:prstGeom>
        </p:spPr>
        <p:txBody>
          <a:bodyPr vert="horz" wrap="square" lIns="0" tIns="73660" rIns="0" bIns="0" rtlCol="0">
            <a:spAutoFit/>
          </a:bodyPr>
          <a:lstStyle/>
          <a:p>
            <a:pPr marL="241300" indent="-228600">
              <a:lnSpc>
                <a:spcPct val="100000"/>
              </a:lnSpc>
              <a:spcBef>
                <a:spcPts val="580"/>
              </a:spcBef>
              <a:buChar char="•"/>
              <a:tabLst>
                <a:tab pos="240665" algn="l"/>
                <a:tab pos="241300" algn="l"/>
              </a:tabLst>
            </a:pPr>
            <a:r>
              <a:rPr sz="2000" spc="-110" dirty="0">
                <a:latin typeface="Arial"/>
                <a:cs typeface="Arial"/>
              </a:rPr>
              <a:t>Subcutaneous</a:t>
            </a:r>
            <a:r>
              <a:rPr sz="2000" spc="-195" dirty="0">
                <a:latin typeface="Arial"/>
                <a:cs typeface="Arial"/>
              </a:rPr>
              <a:t> </a:t>
            </a:r>
            <a:r>
              <a:rPr sz="2000" spc="-114" dirty="0">
                <a:latin typeface="Arial"/>
                <a:cs typeface="Arial"/>
              </a:rPr>
              <a:t>emphysema</a:t>
            </a:r>
            <a:endParaRPr sz="2000" dirty="0">
              <a:latin typeface="Arial"/>
              <a:cs typeface="Arial"/>
            </a:endParaRPr>
          </a:p>
          <a:p>
            <a:pPr marL="241300" indent="-228600">
              <a:lnSpc>
                <a:spcPct val="100000"/>
              </a:lnSpc>
              <a:spcBef>
                <a:spcPts val="480"/>
              </a:spcBef>
              <a:buChar char="•"/>
              <a:tabLst>
                <a:tab pos="240665" algn="l"/>
                <a:tab pos="241300" algn="l"/>
              </a:tabLst>
            </a:pPr>
            <a:r>
              <a:rPr sz="2000" spc="-125" dirty="0">
                <a:latin typeface="Arial"/>
                <a:cs typeface="Arial"/>
              </a:rPr>
              <a:t>Percussion</a:t>
            </a:r>
            <a:endParaRPr sz="2000" dirty="0">
              <a:latin typeface="Arial"/>
              <a:cs typeface="Arial"/>
            </a:endParaRPr>
          </a:p>
        </p:txBody>
      </p:sp>
      <p:sp>
        <p:nvSpPr>
          <p:cNvPr id="8" name="object 8"/>
          <p:cNvSpPr txBox="1"/>
          <p:nvPr/>
        </p:nvSpPr>
        <p:spPr>
          <a:xfrm>
            <a:off x="6328028" y="2192960"/>
            <a:ext cx="2425065" cy="837565"/>
          </a:xfrm>
          <a:prstGeom prst="rect">
            <a:avLst/>
          </a:prstGeom>
        </p:spPr>
        <p:txBody>
          <a:bodyPr vert="horz" wrap="square" lIns="0" tIns="88900" rIns="0" bIns="0" rtlCol="0">
            <a:spAutoFit/>
          </a:bodyPr>
          <a:lstStyle/>
          <a:p>
            <a:pPr marL="299085" indent="-286385">
              <a:lnSpc>
                <a:spcPct val="100000"/>
              </a:lnSpc>
              <a:spcBef>
                <a:spcPts val="700"/>
              </a:spcBef>
              <a:buChar char="–"/>
              <a:tabLst>
                <a:tab pos="299720" algn="l"/>
              </a:tabLst>
            </a:pPr>
            <a:r>
              <a:rPr sz="2400" spc="-325" dirty="0">
                <a:latin typeface="Arial"/>
                <a:cs typeface="Arial"/>
              </a:rPr>
              <a:t>AUSCULTN</a:t>
            </a:r>
            <a:endParaRPr sz="2400">
              <a:latin typeface="Arial"/>
              <a:cs typeface="Arial"/>
            </a:endParaRPr>
          </a:p>
          <a:p>
            <a:pPr marL="698500" lvl="1" indent="-228600">
              <a:lnSpc>
                <a:spcPct val="100000"/>
              </a:lnSpc>
              <a:spcBef>
                <a:spcPts val="509"/>
              </a:spcBef>
              <a:buChar char="•"/>
              <a:tabLst>
                <a:tab pos="697865" algn="l"/>
                <a:tab pos="698500" algn="l"/>
              </a:tabLst>
            </a:pPr>
            <a:r>
              <a:rPr sz="2000" spc="-70" dirty="0">
                <a:latin typeface="Arial"/>
                <a:cs typeface="Arial"/>
              </a:rPr>
              <a:t>Abnormal</a:t>
            </a:r>
            <a:r>
              <a:rPr sz="2000" spc="-170" dirty="0">
                <a:latin typeface="Arial"/>
                <a:cs typeface="Arial"/>
              </a:rPr>
              <a:t> </a:t>
            </a:r>
            <a:r>
              <a:rPr sz="2000" spc="-95" dirty="0">
                <a:latin typeface="Arial"/>
                <a:cs typeface="Arial"/>
              </a:rPr>
              <a:t>sound</a:t>
            </a:r>
            <a:endParaRPr sz="2000">
              <a:latin typeface="Arial"/>
              <a:cs typeface="Arial"/>
            </a:endParaRPr>
          </a:p>
        </p:txBody>
      </p:sp>
      <p:sp>
        <p:nvSpPr>
          <p:cNvPr id="9" name="object 9"/>
          <p:cNvSpPr txBox="1"/>
          <p:nvPr/>
        </p:nvSpPr>
        <p:spPr>
          <a:xfrm>
            <a:off x="6785229" y="3065145"/>
            <a:ext cx="2032635" cy="330835"/>
          </a:xfrm>
          <a:prstGeom prst="rect">
            <a:avLst/>
          </a:prstGeom>
        </p:spPr>
        <p:txBody>
          <a:bodyPr vert="horz" wrap="square" lIns="0" tIns="13335" rIns="0" bIns="0" rtlCol="0">
            <a:spAutoFit/>
          </a:bodyPr>
          <a:lstStyle/>
          <a:p>
            <a:pPr marL="241300" indent="-228600">
              <a:lnSpc>
                <a:spcPct val="100000"/>
              </a:lnSpc>
              <a:spcBef>
                <a:spcPts val="105"/>
              </a:spcBef>
              <a:buChar char="•"/>
              <a:tabLst>
                <a:tab pos="240665" algn="l"/>
                <a:tab pos="241300" algn="l"/>
              </a:tabLst>
            </a:pPr>
            <a:r>
              <a:rPr sz="2000" spc="-130" dirty="0">
                <a:latin typeface="Arial"/>
                <a:cs typeface="Arial"/>
              </a:rPr>
              <a:t>Decreased</a:t>
            </a:r>
            <a:r>
              <a:rPr sz="2000" spc="-160" dirty="0">
                <a:latin typeface="Arial"/>
                <a:cs typeface="Arial"/>
              </a:rPr>
              <a:t> </a:t>
            </a:r>
            <a:r>
              <a:rPr sz="2000" spc="-95" dirty="0">
                <a:latin typeface="Arial"/>
                <a:cs typeface="Arial"/>
              </a:rPr>
              <a:t>sound</a:t>
            </a:r>
            <a:endParaRPr sz="20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1852" y="187197"/>
            <a:ext cx="5401310" cy="696595"/>
          </a:xfrm>
          <a:prstGeom prst="rect">
            <a:avLst/>
          </a:prstGeom>
        </p:spPr>
        <p:txBody>
          <a:bodyPr vert="horz" wrap="square" lIns="0" tIns="12700" rIns="0" bIns="0" rtlCol="0">
            <a:spAutoFit/>
          </a:bodyPr>
          <a:lstStyle/>
          <a:p>
            <a:pPr marL="12700">
              <a:lnSpc>
                <a:spcPct val="100000"/>
              </a:lnSpc>
              <a:spcBef>
                <a:spcPts val="100"/>
              </a:spcBef>
            </a:pPr>
            <a:r>
              <a:rPr spc="-170" dirty="0"/>
              <a:t>Breathing</a:t>
            </a:r>
            <a:r>
              <a:rPr spc="-295" dirty="0"/>
              <a:t> </a:t>
            </a:r>
            <a:r>
              <a:rPr spc="-170" dirty="0"/>
              <a:t>Management</a:t>
            </a:r>
          </a:p>
        </p:txBody>
      </p:sp>
      <p:sp>
        <p:nvSpPr>
          <p:cNvPr id="3" name="object 3"/>
          <p:cNvSpPr/>
          <p:nvPr/>
        </p:nvSpPr>
        <p:spPr>
          <a:xfrm>
            <a:off x="4648200" y="914400"/>
            <a:ext cx="4038600" cy="277215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876800" y="3886200"/>
            <a:ext cx="3662172" cy="27432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8739" y="2127631"/>
            <a:ext cx="4025265" cy="4213225"/>
          </a:xfrm>
          <a:prstGeom prst="rect">
            <a:avLst/>
          </a:prstGeom>
        </p:spPr>
        <p:txBody>
          <a:bodyPr vert="horz" wrap="square" lIns="0" tIns="104140" rIns="0" bIns="0" rtlCol="0">
            <a:spAutoFit/>
          </a:bodyPr>
          <a:lstStyle/>
          <a:p>
            <a:pPr marL="355600" indent="-342900">
              <a:lnSpc>
                <a:spcPct val="100000"/>
              </a:lnSpc>
              <a:spcBef>
                <a:spcPts val="820"/>
              </a:spcBef>
              <a:buChar char="•"/>
              <a:tabLst>
                <a:tab pos="354965" algn="l"/>
                <a:tab pos="355600" algn="l"/>
              </a:tabLst>
            </a:pPr>
            <a:r>
              <a:rPr sz="3000" spc="-220" dirty="0">
                <a:latin typeface="Arial"/>
                <a:cs typeface="Arial"/>
              </a:rPr>
              <a:t>Oxygen </a:t>
            </a:r>
            <a:r>
              <a:rPr sz="3000" spc="-125" dirty="0">
                <a:latin typeface="Arial"/>
                <a:cs typeface="Arial"/>
              </a:rPr>
              <a:t>via </a:t>
            </a:r>
            <a:r>
              <a:rPr sz="3000" spc="-160" dirty="0">
                <a:latin typeface="Arial"/>
                <a:cs typeface="Arial"/>
              </a:rPr>
              <a:t>face</a:t>
            </a:r>
            <a:r>
              <a:rPr sz="3000" spc="-180" dirty="0">
                <a:latin typeface="Arial"/>
                <a:cs typeface="Arial"/>
              </a:rPr>
              <a:t> </a:t>
            </a:r>
            <a:r>
              <a:rPr sz="3000" spc="-200" dirty="0">
                <a:latin typeface="Arial"/>
                <a:cs typeface="Arial"/>
              </a:rPr>
              <a:t>mask</a:t>
            </a:r>
            <a:endParaRPr sz="3000">
              <a:latin typeface="Arial"/>
              <a:cs typeface="Arial"/>
            </a:endParaRPr>
          </a:p>
          <a:p>
            <a:pPr marL="355600" indent="-342900">
              <a:lnSpc>
                <a:spcPct val="100000"/>
              </a:lnSpc>
              <a:spcBef>
                <a:spcPts val="720"/>
              </a:spcBef>
              <a:buChar char="•"/>
              <a:tabLst>
                <a:tab pos="354965" algn="l"/>
                <a:tab pos="355600" algn="l"/>
              </a:tabLst>
            </a:pPr>
            <a:r>
              <a:rPr sz="3000" spc="-290" dirty="0">
                <a:latin typeface="Arial"/>
                <a:cs typeface="Arial"/>
              </a:rPr>
              <a:t>Bag </a:t>
            </a:r>
            <a:r>
              <a:rPr sz="3000" spc="45" dirty="0">
                <a:latin typeface="Arial"/>
                <a:cs typeface="Arial"/>
              </a:rPr>
              <a:t>&amp; </a:t>
            </a:r>
            <a:r>
              <a:rPr sz="3000" spc="-160" dirty="0">
                <a:latin typeface="Arial"/>
                <a:cs typeface="Arial"/>
              </a:rPr>
              <a:t>Mask</a:t>
            </a:r>
            <a:r>
              <a:rPr sz="3000" spc="-270" dirty="0">
                <a:latin typeface="Arial"/>
                <a:cs typeface="Arial"/>
              </a:rPr>
              <a:t> </a:t>
            </a:r>
            <a:r>
              <a:rPr sz="3000" spc="-75" dirty="0">
                <a:latin typeface="Arial"/>
                <a:cs typeface="Arial"/>
              </a:rPr>
              <a:t>Ventilation</a:t>
            </a:r>
            <a:endParaRPr sz="3000">
              <a:latin typeface="Arial"/>
              <a:cs typeface="Arial"/>
            </a:endParaRPr>
          </a:p>
          <a:p>
            <a:pPr marL="355600" indent="-342900">
              <a:lnSpc>
                <a:spcPct val="100000"/>
              </a:lnSpc>
              <a:spcBef>
                <a:spcPts val="720"/>
              </a:spcBef>
              <a:buChar char="•"/>
              <a:tabLst>
                <a:tab pos="354965" algn="l"/>
                <a:tab pos="355600" algn="l"/>
              </a:tabLst>
            </a:pPr>
            <a:r>
              <a:rPr sz="3000" spc="-95" dirty="0">
                <a:latin typeface="Arial"/>
                <a:cs typeface="Arial"/>
              </a:rPr>
              <a:t>Intercostal </a:t>
            </a:r>
            <a:r>
              <a:rPr sz="3000" spc="-140" dirty="0">
                <a:latin typeface="Arial"/>
                <a:cs typeface="Arial"/>
              </a:rPr>
              <a:t>chest</a:t>
            </a:r>
            <a:r>
              <a:rPr sz="3000" spc="-285" dirty="0">
                <a:latin typeface="Arial"/>
                <a:cs typeface="Arial"/>
              </a:rPr>
              <a:t> </a:t>
            </a:r>
            <a:r>
              <a:rPr sz="3000" spc="-85" dirty="0">
                <a:latin typeface="Arial"/>
                <a:cs typeface="Arial"/>
              </a:rPr>
              <a:t>drain</a:t>
            </a:r>
            <a:endParaRPr sz="3000">
              <a:latin typeface="Arial"/>
              <a:cs typeface="Arial"/>
            </a:endParaRPr>
          </a:p>
          <a:p>
            <a:pPr>
              <a:lnSpc>
                <a:spcPct val="100000"/>
              </a:lnSpc>
              <a:buFont typeface="Arial"/>
              <a:buChar char="•"/>
            </a:pPr>
            <a:endParaRPr sz="3400">
              <a:latin typeface="Times New Roman"/>
              <a:cs typeface="Times New Roman"/>
            </a:endParaRPr>
          </a:p>
          <a:p>
            <a:pPr marL="584200" lvl="1" indent="-342900">
              <a:lnSpc>
                <a:spcPct val="100000"/>
              </a:lnSpc>
              <a:spcBef>
                <a:spcPts val="3045"/>
              </a:spcBef>
              <a:buChar char="•"/>
              <a:tabLst>
                <a:tab pos="583565" algn="l"/>
                <a:tab pos="584200" algn="l"/>
              </a:tabLst>
            </a:pPr>
            <a:r>
              <a:rPr sz="3200" spc="-315" dirty="0">
                <a:latin typeface="Arial"/>
                <a:cs typeface="Arial"/>
              </a:rPr>
              <a:t>Assess</a:t>
            </a:r>
            <a:r>
              <a:rPr sz="3200" spc="-180" dirty="0">
                <a:latin typeface="Arial"/>
                <a:cs typeface="Arial"/>
              </a:rPr>
              <a:t> </a:t>
            </a:r>
            <a:r>
              <a:rPr sz="3200" spc="-80" dirty="0">
                <a:latin typeface="Arial"/>
                <a:cs typeface="Arial"/>
              </a:rPr>
              <a:t>Ventilation</a:t>
            </a:r>
            <a:endParaRPr sz="3200">
              <a:latin typeface="Arial"/>
              <a:cs typeface="Arial"/>
            </a:endParaRPr>
          </a:p>
          <a:p>
            <a:pPr marL="1041400" lvl="2" indent="-342900">
              <a:lnSpc>
                <a:spcPct val="100000"/>
              </a:lnSpc>
              <a:spcBef>
                <a:spcPts val="770"/>
              </a:spcBef>
              <a:buChar char="•"/>
              <a:tabLst>
                <a:tab pos="1041400" algn="l"/>
                <a:tab pos="1042035" algn="l"/>
              </a:tabLst>
            </a:pPr>
            <a:r>
              <a:rPr sz="3200" spc="-225" dirty="0">
                <a:latin typeface="Arial"/>
                <a:cs typeface="Arial"/>
              </a:rPr>
              <a:t>Chest </a:t>
            </a:r>
            <a:r>
              <a:rPr sz="3200" spc="-130" dirty="0">
                <a:latin typeface="Arial"/>
                <a:cs typeface="Arial"/>
              </a:rPr>
              <a:t>movements</a:t>
            </a:r>
            <a:endParaRPr sz="3200">
              <a:latin typeface="Arial"/>
              <a:cs typeface="Arial"/>
            </a:endParaRPr>
          </a:p>
          <a:p>
            <a:pPr marL="1041400" lvl="2" indent="-342900">
              <a:lnSpc>
                <a:spcPct val="100000"/>
              </a:lnSpc>
              <a:spcBef>
                <a:spcPts val="765"/>
              </a:spcBef>
              <a:buChar char="•"/>
              <a:tabLst>
                <a:tab pos="1041400" algn="l"/>
                <a:tab pos="1042035" algn="l"/>
              </a:tabLst>
            </a:pPr>
            <a:r>
              <a:rPr sz="3200" spc="-220" dirty="0">
                <a:latin typeface="Arial"/>
                <a:cs typeface="Arial"/>
              </a:rPr>
              <a:t>Pulse</a:t>
            </a:r>
            <a:r>
              <a:rPr sz="3200" spc="-190" dirty="0">
                <a:latin typeface="Arial"/>
                <a:cs typeface="Arial"/>
              </a:rPr>
              <a:t> </a:t>
            </a:r>
            <a:r>
              <a:rPr sz="3200" spc="-75" dirty="0">
                <a:latin typeface="Arial"/>
                <a:cs typeface="Arial"/>
              </a:rPr>
              <a:t>oximetry</a:t>
            </a:r>
            <a:endParaRPr sz="32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38321" y="187197"/>
            <a:ext cx="2466340" cy="696595"/>
          </a:xfrm>
          <a:prstGeom prst="rect">
            <a:avLst/>
          </a:prstGeom>
        </p:spPr>
        <p:txBody>
          <a:bodyPr vert="horz" wrap="square" lIns="0" tIns="12700" rIns="0" bIns="0" rtlCol="0">
            <a:spAutoFit/>
          </a:bodyPr>
          <a:lstStyle/>
          <a:p>
            <a:pPr marL="12700">
              <a:lnSpc>
                <a:spcPct val="100000"/>
              </a:lnSpc>
              <a:spcBef>
                <a:spcPts val="100"/>
              </a:spcBef>
            </a:pPr>
            <a:r>
              <a:rPr spc="-275" dirty="0"/>
              <a:t>Ci</a:t>
            </a:r>
            <a:r>
              <a:rPr spc="-254" dirty="0"/>
              <a:t>r</a:t>
            </a:r>
            <a:r>
              <a:rPr spc="-185" dirty="0"/>
              <a:t>cul</a:t>
            </a:r>
            <a:r>
              <a:rPr spc="-275" dirty="0"/>
              <a:t>a</a:t>
            </a:r>
            <a:r>
              <a:rPr spc="5" dirty="0"/>
              <a:t>tion</a:t>
            </a:r>
          </a:p>
        </p:txBody>
      </p:sp>
      <p:sp>
        <p:nvSpPr>
          <p:cNvPr id="3" name="object 3"/>
          <p:cNvSpPr txBox="1"/>
          <p:nvPr/>
        </p:nvSpPr>
        <p:spPr>
          <a:xfrm>
            <a:off x="307340" y="1057008"/>
            <a:ext cx="3822700" cy="4962525"/>
          </a:xfrm>
          <a:prstGeom prst="rect">
            <a:avLst/>
          </a:prstGeom>
        </p:spPr>
        <p:txBody>
          <a:bodyPr vert="horz" wrap="square" lIns="0" tIns="61594" rIns="0" bIns="0" rtlCol="0">
            <a:spAutoFit/>
          </a:bodyPr>
          <a:lstStyle/>
          <a:p>
            <a:pPr marL="355600" indent="-342900">
              <a:lnSpc>
                <a:spcPct val="100000"/>
              </a:lnSpc>
              <a:spcBef>
                <a:spcPts val="484"/>
              </a:spcBef>
              <a:buChar char="•"/>
              <a:tabLst>
                <a:tab pos="354965" algn="l"/>
                <a:tab pos="355600" algn="l"/>
              </a:tabLst>
            </a:pPr>
            <a:r>
              <a:rPr sz="3000" spc="-204" dirty="0">
                <a:latin typeface="Arial"/>
                <a:cs typeface="Arial"/>
              </a:rPr>
              <a:t>Is </a:t>
            </a:r>
            <a:r>
              <a:rPr sz="3000" spc="-45" dirty="0">
                <a:latin typeface="Arial"/>
                <a:cs typeface="Arial"/>
              </a:rPr>
              <a:t>patient </a:t>
            </a:r>
            <a:r>
              <a:rPr sz="3000" spc="-40" dirty="0">
                <a:latin typeface="Arial"/>
                <a:cs typeface="Arial"/>
              </a:rPr>
              <a:t>in</a:t>
            </a:r>
            <a:r>
              <a:rPr sz="3000" spc="-275" dirty="0">
                <a:latin typeface="Arial"/>
                <a:cs typeface="Arial"/>
              </a:rPr>
              <a:t> </a:t>
            </a:r>
            <a:r>
              <a:rPr sz="3000" spc="-200" dirty="0">
                <a:latin typeface="Arial"/>
                <a:cs typeface="Arial"/>
              </a:rPr>
              <a:t>shock?</a:t>
            </a:r>
            <a:endParaRPr sz="3000">
              <a:latin typeface="Arial"/>
              <a:cs typeface="Arial"/>
            </a:endParaRPr>
          </a:p>
          <a:p>
            <a:pPr marL="756285" lvl="1" indent="-286385">
              <a:lnSpc>
                <a:spcPct val="100000"/>
              </a:lnSpc>
              <a:spcBef>
                <a:spcPts val="340"/>
              </a:spcBef>
              <a:buChar char="–"/>
              <a:tabLst>
                <a:tab pos="756920" algn="l"/>
              </a:tabLst>
            </a:pPr>
            <a:r>
              <a:rPr sz="2600" spc="-110" dirty="0">
                <a:latin typeface="Arial"/>
                <a:cs typeface="Arial"/>
              </a:rPr>
              <a:t>Hemorrhagic</a:t>
            </a:r>
            <a:endParaRPr sz="2600">
              <a:latin typeface="Arial"/>
              <a:cs typeface="Arial"/>
            </a:endParaRPr>
          </a:p>
          <a:p>
            <a:pPr marL="756285" lvl="1" indent="-286385">
              <a:lnSpc>
                <a:spcPct val="100000"/>
              </a:lnSpc>
              <a:spcBef>
                <a:spcPts val="315"/>
              </a:spcBef>
              <a:buChar char="–"/>
              <a:tabLst>
                <a:tab pos="756920" algn="l"/>
              </a:tabLst>
            </a:pPr>
            <a:r>
              <a:rPr sz="2600" spc="-120" dirty="0">
                <a:latin typeface="Arial"/>
                <a:cs typeface="Arial"/>
              </a:rPr>
              <a:t>Non</a:t>
            </a:r>
            <a:r>
              <a:rPr sz="2600" spc="-145" dirty="0">
                <a:latin typeface="Arial"/>
                <a:cs typeface="Arial"/>
              </a:rPr>
              <a:t> </a:t>
            </a:r>
            <a:r>
              <a:rPr sz="2600" spc="-95" dirty="0">
                <a:latin typeface="Arial"/>
                <a:cs typeface="Arial"/>
              </a:rPr>
              <a:t>hemorrhagic</a:t>
            </a:r>
            <a:endParaRPr sz="2600">
              <a:latin typeface="Arial"/>
              <a:cs typeface="Arial"/>
            </a:endParaRPr>
          </a:p>
          <a:p>
            <a:pPr marL="355600" indent="-342900">
              <a:lnSpc>
                <a:spcPct val="100000"/>
              </a:lnSpc>
              <a:spcBef>
                <a:spcPts val="334"/>
              </a:spcBef>
              <a:buChar char="•"/>
              <a:tabLst>
                <a:tab pos="354965" algn="l"/>
                <a:tab pos="355600" algn="l"/>
              </a:tabLst>
            </a:pPr>
            <a:r>
              <a:rPr sz="3000" spc="-295" dirty="0">
                <a:latin typeface="Arial"/>
                <a:cs typeface="Arial"/>
              </a:rPr>
              <a:t>Assess</a:t>
            </a:r>
            <a:endParaRPr sz="3000">
              <a:latin typeface="Arial"/>
              <a:cs typeface="Arial"/>
            </a:endParaRPr>
          </a:p>
          <a:p>
            <a:pPr marL="756285" lvl="1" indent="-286385">
              <a:lnSpc>
                <a:spcPct val="100000"/>
              </a:lnSpc>
              <a:spcBef>
                <a:spcPts val="340"/>
              </a:spcBef>
              <a:buChar char="–"/>
              <a:tabLst>
                <a:tab pos="756920" algn="l"/>
              </a:tabLst>
            </a:pPr>
            <a:r>
              <a:rPr sz="2600" spc="-180" dirty="0">
                <a:latin typeface="Arial"/>
                <a:cs typeface="Arial"/>
              </a:rPr>
              <a:t>Pulse</a:t>
            </a:r>
            <a:endParaRPr sz="2600">
              <a:latin typeface="Arial"/>
              <a:cs typeface="Arial"/>
            </a:endParaRPr>
          </a:p>
          <a:p>
            <a:pPr marL="756285" lvl="1" indent="-286385">
              <a:lnSpc>
                <a:spcPct val="100000"/>
              </a:lnSpc>
              <a:spcBef>
                <a:spcPts val="310"/>
              </a:spcBef>
              <a:buChar char="–"/>
              <a:tabLst>
                <a:tab pos="756920" algn="l"/>
              </a:tabLst>
            </a:pPr>
            <a:r>
              <a:rPr sz="2600" spc="-125" dirty="0">
                <a:latin typeface="Arial"/>
                <a:cs typeface="Arial"/>
              </a:rPr>
              <a:t>Temperature</a:t>
            </a:r>
            <a:endParaRPr sz="2600">
              <a:latin typeface="Arial"/>
              <a:cs typeface="Arial"/>
            </a:endParaRPr>
          </a:p>
          <a:p>
            <a:pPr marL="756285" lvl="1" indent="-286385">
              <a:lnSpc>
                <a:spcPct val="100000"/>
              </a:lnSpc>
              <a:spcBef>
                <a:spcPts val="315"/>
              </a:spcBef>
              <a:buChar char="–"/>
              <a:tabLst>
                <a:tab pos="756920" algn="l"/>
              </a:tabLst>
            </a:pPr>
            <a:r>
              <a:rPr sz="2600" spc="-360" dirty="0">
                <a:latin typeface="Arial"/>
                <a:cs typeface="Arial"/>
              </a:rPr>
              <a:t>BP</a:t>
            </a:r>
            <a:endParaRPr sz="2600">
              <a:latin typeface="Arial"/>
              <a:cs typeface="Arial"/>
            </a:endParaRPr>
          </a:p>
          <a:p>
            <a:pPr marL="756285" lvl="1" indent="-286385">
              <a:lnSpc>
                <a:spcPct val="100000"/>
              </a:lnSpc>
              <a:spcBef>
                <a:spcPts val="310"/>
              </a:spcBef>
              <a:buChar char="–"/>
              <a:tabLst>
                <a:tab pos="756920" algn="l"/>
              </a:tabLst>
            </a:pPr>
            <a:r>
              <a:rPr sz="2600" spc="-110" dirty="0">
                <a:latin typeface="Arial"/>
                <a:cs typeface="Arial"/>
              </a:rPr>
              <a:t>Capillary </a:t>
            </a:r>
            <a:r>
              <a:rPr sz="2600" spc="-100" dirty="0">
                <a:latin typeface="Arial"/>
                <a:cs typeface="Arial"/>
              </a:rPr>
              <a:t>Refill</a:t>
            </a:r>
            <a:r>
              <a:rPr sz="2600" spc="-210" dirty="0">
                <a:latin typeface="Arial"/>
                <a:cs typeface="Arial"/>
              </a:rPr>
              <a:t> </a:t>
            </a:r>
            <a:r>
              <a:rPr sz="2600" spc="-140" dirty="0">
                <a:latin typeface="Arial"/>
                <a:cs typeface="Arial"/>
              </a:rPr>
              <a:t>Time</a:t>
            </a:r>
            <a:endParaRPr sz="2600">
              <a:latin typeface="Arial"/>
              <a:cs typeface="Arial"/>
            </a:endParaRPr>
          </a:p>
          <a:p>
            <a:pPr marL="756285" lvl="1" indent="-286385">
              <a:lnSpc>
                <a:spcPct val="100000"/>
              </a:lnSpc>
              <a:spcBef>
                <a:spcPts val="315"/>
              </a:spcBef>
              <a:buChar char="–"/>
              <a:tabLst>
                <a:tab pos="756920" algn="l"/>
              </a:tabLst>
            </a:pPr>
            <a:r>
              <a:rPr sz="2600" spc="-75" dirty="0">
                <a:latin typeface="Arial"/>
                <a:cs typeface="Arial"/>
              </a:rPr>
              <a:t>Urine</a:t>
            </a:r>
            <a:r>
              <a:rPr sz="2600" spc="-165" dirty="0">
                <a:latin typeface="Arial"/>
                <a:cs typeface="Arial"/>
              </a:rPr>
              <a:t> </a:t>
            </a:r>
            <a:r>
              <a:rPr sz="2600" spc="-45" dirty="0">
                <a:latin typeface="Arial"/>
                <a:cs typeface="Arial"/>
              </a:rPr>
              <a:t>Output</a:t>
            </a:r>
            <a:endParaRPr sz="2600">
              <a:latin typeface="Arial"/>
              <a:cs typeface="Arial"/>
            </a:endParaRPr>
          </a:p>
          <a:p>
            <a:pPr marL="756285" lvl="1" indent="-286385">
              <a:lnSpc>
                <a:spcPct val="100000"/>
              </a:lnSpc>
              <a:spcBef>
                <a:spcPts val="315"/>
              </a:spcBef>
              <a:buChar char="–"/>
              <a:tabLst>
                <a:tab pos="756920" algn="l"/>
              </a:tabLst>
            </a:pPr>
            <a:r>
              <a:rPr sz="2600" spc="-165" dirty="0">
                <a:latin typeface="Arial"/>
                <a:cs typeface="Arial"/>
              </a:rPr>
              <a:t>Level </a:t>
            </a:r>
            <a:r>
              <a:rPr sz="2600" spc="-5" dirty="0">
                <a:latin typeface="Arial"/>
                <a:cs typeface="Arial"/>
              </a:rPr>
              <a:t>of</a:t>
            </a:r>
            <a:r>
              <a:rPr sz="2600" spc="-190" dirty="0">
                <a:latin typeface="Arial"/>
                <a:cs typeface="Arial"/>
              </a:rPr>
              <a:t> </a:t>
            </a:r>
            <a:r>
              <a:rPr sz="2600" spc="-185" dirty="0">
                <a:latin typeface="Arial"/>
                <a:cs typeface="Arial"/>
              </a:rPr>
              <a:t>Consciousness</a:t>
            </a:r>
            <a:endParaRPr sz="2600">
              <a:latin typeface="Arial"/>
              <a:cs typeface="Arial"/>
            </a:endParaRPr>
          </a:p>
          <a:p>
            <a:pPr marL="756285" lvl="1" indent="-286385">
              <a:lnSpc>
                <a:spcPct val="100000"/>
              </a:lnSpc>
              <a:spcBef>
                <a:spcPts val="310"/>
              </a:spcBef>
              <a:buChar char="–"/>
              <a:tabLst>
                <a:tab pos="756920" algn="l"/>
              </a:tabLst>
            </a:pPr>
            <a:r>
              <a:rPr sz="2600" spc="-180" dirty="0">
                <a:latin typeface="Arial"/>
                <a:cs typeface="Arial"/>
              </a:rPr>
              <a:t>Skin</a:t>
            </a:r>
            <a:r>
              <a:rPr sz="2600" spc="-150" dirty="0">
                <a:latin typeface="Arial"/>
                <a:cs typeface="Arial"/>
              </a:rPr>
              <a:t> </a:t>
            </a:r>
            <a:r>
              <a:rPr sz="2600" spc="-70" dirty="0">
                <a:latin typeface="Arial"/>
                <a:cs typeface="Arial"/>
              </a:rPr>
              <a:t>color</a:t>
            </a:r>
            <a:endParaRPr sz="26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90009" y="34239"/>
            <a:ext cx="1363345" cy="697230"/>
          </a:xfrm>
          <a:prstGeom prst="rect">
            <a:avLst/>
          </a:prstGeom>
        </p:spPr>
        <p:txBody>
          <a:bodyPr vert="horz" wrap="square" lIns="0" tIns="13335" rIns="0" bIns="0" rtlCol="0">
            <a:spAutoFit/>
          </a:bodyPr>
          <a:lstStyle/>
          <a:p>
            <a:pPr marL="12700">
              <a:lnSpc>
                <a:spcPct val="100000"/>
              </a:lnSpc>
              <a:spcBef>
                <a:spcPts val="105"/>
              </a:spcBef>
            </a:pPr>
            <a:r>
              <a:rPr spc="-409" dirty="0"/>
              <a:t>Sh</a:t>
            </a:r>
            <a:r>
              <a:rPr spc="-360" dirty="0"/>
              <a:t>o</a:t>
            </a:r>
            <a:r>
              <a:rPr spc="-270" dirty="0"/>
              <a:t>ck</a:t>
            </a:r>
          </a:p>
        </p:txBody>
      </p:sp>
      <p:sp>
        <p:nvSpPr>
          <p:cNvPr id="3" name="object 3"/>
          <p:cNvSpPr txBox="1"/>
          <p:nvPr/>
        </p:nvSpPr>
        <p:spPr>
          <a:xfrm>
            <a:off x="383540" y="835330"/>
            <a:ext cx="7459980" cy="5203989"/>
          </a:xfrm>
          <a:prstGeom prst="rect">
            <a:avLst/>
          </a:prstGeom>
        </p:spPr>
        <p:txBody>
          <a:bodyPr vert="horz" wrap="square" lIns="0" tIns="101600" rIns="0" bIns="0" rtlCol="0">
            <a:spAutoFit/>
          </a:bodyPr>
          <a:lstStyle/>
          <a:p>
            <a:pPr marL="355600" indent="-342900">
              <a:lnSpc>
                <a:spcPct val="100000"/>
              </a:lnSpc>
              <a:spcBef>
                <a:spcPts val="800"/>
              </a:spcBef>
              <a:buChar char="•"/>
              <a:tabLst>
                <a:tab pos="354965" algn="l"/>
                <a:tab pos="355600" algn="l"/>
              </a:tabLst>
            </a:pPr>
            <a:r>
              <a:rPr sz="2800" spc="-125" dirty="0">
                <a:latin typeface="Arial"/>
                <a:cs typeface="Arial"/>
              </a:rPr>
              <a:t>Hypovolemic </a:t>
            </a:r>
            <a:r>
              <a:rPr sz="2800" spc="-170" dirty="0">
                <a:latin typeface="Arial"/>
                <a:cs typeface="Arial"/>
              </a:rPr>
              <a:t>shock </a:t>
            </a:r>
            <a:r>
              <a:rPr sz="2800" spc="-65" dirty="0">
                <a:latin typeface="Arial"/>
                <a:cs typeface="Arial"/>
              </a:rPr>
              <a:t>(Most </a:t>
            </a:r>
            <a:r>
              <a:rPr sz="2800" spc="-120" dirty="0">
                <a:latin typeface="Arial"/>
                <a:cs typeface="Arial"/>
              </a:rPr>
              <a:t>common </a:t>
            </a:r>
            <a:r>
              <a:rPr sz="2800" spc="-35" dirty="0">
                <a:latin typeface="Arial"/>
                <a:cs typeface="Arial"/>
              </a:rPr>
              <a:t>in</a:t>
            </a:r>
            <a:r>
              <a:rPr sz="2800" spc="-155" dirty="0">
                <a:latin typeface="Arial"/>
                <a:cs typeface="Arial"/>
              </a:rPr>
              <a:t> </a:t>
            </a:r>
            <a:r>
              <a:rPr sz="2800" spc="-85" dirty="0">
                <a:latin typeface="Arial"/>
                <a:cs typeface="Arial"/>
              </a:rPr>
              <a:t>trauma)</a:t>
            </a:r>
            <a:endParaRPr sz="2800" dirty="0">
              <a:latin typeface="Arial"/>
              <a:cs typeface="Arial"/>
            </a:endParaRPr>
          </a:p>
          <a:p>
            <a:pPr marL="756285" lvl="1" indent="-286385">
              <a:lnSpc>
                <a:spcPct val="100000"/>
              </a:lnSpc>
              <a:spcBef>
                <a:spcPts val="605"/>
              </a:spcBef>
              <a:buChar char="–"/>
              <a:tabLst>
                <a:tab pos="756920" algn="l"/>
              </a:tabLst>
            </a:pPr>
            <a:r>
              <a:rPr sz="2400" spc="-235" dirty="0">
                <a:latin typeface="Arial"/>
                <a:cs typeface="Arial"/>
              </a:rPr>
              <a:t>Assess </a:t>
            </a:r>
            <a:r>
              <a:rPr sz="2400" spc="-105" dirty="0">
                <a:latin typeface="Arial"/>
                <a:cs typeface="Arial"/>
              </a:rPr>
              <a:t>Blood</a:t>
            </a:r>
            <a:r>
              <a:rPr sz="2400" spc="-30" dirty="0">
                <a:latin typeface="Arial"/>
                <a:cs typeface="Arial"/>
              </a:rPr>
              <a:t> </a:t>
            </a:r>
            <a:r>
              <a:rPr sz="2400" spc="-150" dirty="0">
                <a:latin typeface="Arial"/>
                <a:cs typeface="Arial"/>
              </a:rPr>
              <a:t>loss</a:t>
            </a:r>
            <a:endParaRPr sz="2400" dirty="0">
              <a:latin typeface="Arial"/>
              <a:cs typeface="Arial"/>
            </a:endParaRPr>
          </a:p>
          <a:p>
            <a:pPr marL="1155700" lvl="2" indent="-228600">
              <a:lnSpc>
                <a:spcPct val="100000"/>
              </a:lnSpc>
              <a:spcBef>
                <a:spcPts val="505"/>
              </a:spcBef>
              <a:buChar char="•"/>
              <a:tabLst>
                <a:tab pos="1155700" algn="l"/>
                <a:tab pos="1156335" algn="l"/>
              </a:tabLst>
            </a:pPr>
            <a:r>
              <a:rPr sz="2000" spc="-145" dirty="0">
                <a:latin typeface="Arial"/>
                <a:cs typeface="Arial"/>
              </a:rPr>
              <a:t>Large</a:t>
            </a:r>
            <a:r>
              <a:rPr sz="2000" spc="-120" dirty="0">
                <a:latin typeface="Arial"/>
                <a:cs typeface="Arial"/>
              </a:rPr>
              <a:t> </a:t>
            </a:r>
            <a:r>
              <a:rPr sz="2000" spc="-75" dirty="0">
                <a:latin typeface="Arial"/>
                <a:cs typeface="Arial"/>
              </a:rPr>
              <a:t>volume</a:t>
            </a:r>
            <a:r>
              <a:rPr sz="2000" spc="-114" dirty="0">
                <a:latin typeface="Arial"/>
                <a:cs typeface="Arial"/>
              </a:rPr>
              <a:t> </a:t>
            </a:r>
            <a:r>
              <a:rPr sz="2000" spc="-5" dirty="0">
                <a:latin typeface="Arial"/>
                <a:cs typeface="Arial"/>
              </a:rPr>
              <a:t>of</a:t>
            </a:r>
            <a:r>
              <a:rPr sz="2000" spc="-114" dirty="0">
                <a:latin typeface="Arial"/>
                <a:cs typeface="Arial"/>
              </a:rPr>
              <a:t> </a:t>
            </a:r>
            <a:r>
              <a:rPr sz="2000" spc="-50" dirty="0">
                <a:latin typeface="Arial"/>
                <a:cs typeface="Arial"/>
              </a:rPr>
              <a:t>blood</a:t>
            </a:r>
            <a:r>
              <a:rPr sz="2000" spc="-130" dirty="0">
                <a:latin typeface="Arial"/>
                <a:cs typeface="Arial"/>
              </a:rPr>
              <a:t> </a:t>
            </a:r>
            <a:r>
              <a:rPr sz="2000" spc="-120" dirty="0">
                <a:latin typeface="Arial"/>
                <a:cs typeface="Arial"/>
              </a:rPr>
              <a:t>may</a:t>
            </a:r>
            <a:r>
              <a:rPr sz="2000" spc="-114" dirty="0">
                <a:latin typeface="Arial"/>
                <a:cs typeface="Arial"/>
              </a:rPr>
              <a:t> </a:t>
            </a:r>
            <a:r>
              <a:rPr sz="2000" spc="-90" dirty="0">
                <a:latin typeface="Arial"/>
                <a:cs typeface="Arial"/>
              </a:rPr>
              <a:t>be</a:t>
            </a:r>
            <a:r>
              <a:rPr sz="2000" spc="-114" dirty="0">
                <a:latin typeface="Arial"/>
                <a:cs typeface="Arial"/>
              </a:rPr>
              <a:t> </a:t>
            </a:r>
            <a:r>
              <a:rPr sz="2000" spc="-60" dirty="0">
                <a:latin typeface="Arial"/>
                <a:cs typeface="Arial"/>
              </a:rPr>
              <a:t>hidden</a:t>
            </a:r>
            <a:r>
              <a:rPr sz="2000" spc="-114" dirty="0">
                <a:latin typeface="Arial"/>
                <a:cs typeface="Arial"/>
              </a:rPr>
              <a:t> </a:t>
            </a:r>
            <a:r>
              <a:rPr sz="2000" spc="-25" dirty="0">
                <a:latin typeface="Arial"/>
                <a:cs typeface="Arial"/>
              </a:rPr>
              <a:t>in</a:t>
            </a:r>
            <a:r>
              <a:rPr sz="2000" spc="-114" dirty="0">
                <a:latin typeface="Arial"/>
                <a:cs typeface="Arial"/>
              </a:rPr>
              <a:t> </a:t>
            </a:r>
            <a:r>
              <a:rPr sz="2000" spc="-65" dirty="0">
                <a:latin typeface="Arial"/>
                <a:cs typeface="Arial"/>
              </a:rPr>
              <a:t>abdominal</a:t>
            </a:r>
            <a:r>
              <a:rPr sz="2000" spc="-120" dirty="0">
                <a:latin typeface="Arial"/>
                <a:cs typeface="Arial"/>
              </a:rPr>
              <a:t> </a:t>
            </a:r>
            <a:r>
              <a:rPr sz="2000" spc="30" dirty="0">
                <a:latin typeface="Arial"/>
                <a:cs typeface="Arial"/>
              </a:rPr>
              <a:t>&amp;</a:t>
            </a:r>
            <a:r>
              <a:rPr sz="2000" spc="-120" dirty="0">
                <a:latin typeface="Arial"/>
                <a:cs typeface="Arial"/>
              </a:rPr>
              <a:t> </a:t>
            </a:r>
            <a:r>
              <a:rPr sz="2000" spc="-55" dirty="0">
                <a:latin typeface="Arial"/>
                <a:cs typeface="Arial"/>
              </a:rPr>
              <a:t>pleural</a:t>
            </a:r>
            <a:endParaRPr sz="2000" dirty="0">
              <a:latin typeface="Arial"/>
              <a:cs typeface="Arial"/>
            </a:endParaRPr>
          </a:p>
          <a:p>
            <a:pPr marL="1155700">
              <a:lnSpc>
                <a:spcPct val="100000"/>
              </a:lnSpc>
              <a:spcBef>
                <a:spcPts val="5"/>
              </a:spcBef>
            </a:pPr>
            <a:r>
              <a:rPr sz="2000" spc="-75" dirty="0">
                <a:latin typeface="Arial"/>
                <a:cs typeface="Arial"/>
              </a:rPr>
              <a:t>cavity</a:t>
            </a:r>
            <a:endParaRPr sz="2000" dirty="0">
              <a:latin typeface="Arial"/>
              <a:cs typeface="Arial"/>
            </a:endParaRPr>
          </a:p>
          <a:p>
            <a:pPr marL="1155700" lvl="2" indent="-228600">
              <a:lnSpc>
                <a:spcPct val="100000"/>
              </a:lnSpc>
              <a:spcBef>
                <a:spcPts val="480"/>
              </a:spcBef>
              <a:buChar char="•"/>
              <a:tabLst>
                <a:tab pos="1155700" algn="l"/>
                <a:tab pos="1156335" algn="l"/>
              </a:tabLst>
            </a:pPr>
            <a:r>
              <a:rPr sz="2000" spc="-105" dirty="0">
                <a:latin typeface="Arial"/>
                <a:cs typeface="Arial"/>
              </a:rPr>
              <a:t>Femoral </a:t>
            </a:r>
            <a:r>
              <a:rPr sz="2000" spc="-60" dirty="0">
                <a:latin typeface="Arial"/>
                <a:cs typeface="Arial"/>
              </a:rPr>
              <a:t>shaft </a:t>
            </a:r>
            <a:r>
              <a:rPr sz="2000" spc="-20" dirty="0">
                <a:latin typeface="Arial"/>
                <a:cs typeface="Arial"/>
              </a:rPr>
              <a:t>: </a:t>
            </a:r>
            <a:r>
              <a:rPr sz="2000" spc="-100" dirty="0">
                <a:latin typeface="Arial"/>
                <a:cs typeface="Arial"/>
              </a:rPr>
              <a:t>2 </a:t>
            </a:r>
            <a:r>
              <a:rPr sz="2000" spc="-40" dirty="0">
                <a:latin typeface="Arial"/>
                <a:cs typeface="Arial"/>
              </a:rPr>
              <a:t>liters </a:t>
            </a:r>
            <a:r>
              <a:rPr sz="2000" spc="-5" dirty="0">
                <a:latin typeface="Arial"/>
                <a:cs typeface="Arial"/>
              </a:rPr>
              <a:t>of</a:t>
            </a:r>
            <a:r>
              <a:rPr sz="2000" spc="-290" dirty="0">
                <a:latin typeface="Arial"/>
                <a:cs typeface="Arial"/>
              </a:rPr>
              <a:t> </a:t>
            </a:r>
            <a:r>
              <a:rPr sz="2000" spc="-50" dirty="0">
                <a:latin typeface="Arial"/>
                <a:cs typeface="Arial"/>
              </a:rPr>
              <a:t>blood</a:t>
            </a:r>
            <a:endParaRPr sz="2000" dirty="0">
              <a:latin typeface="Arial"/>
              <a:cs typeface="Arial"/>
            </a:endParaRPr>
          </a:p>
          <a:p>
            <a:pPr marL="1155700" lvl="2" indent="-228600">
              <a:lnSpc>
                <a:spcPct val="100000"/>
              </a:lnSpc>
              <a:spcBef>
                <a:spcPts val="480"/>
              </a:spcBef>
              <a:buChar char="•"/>
              <a:tabLst>
                <a:tab pos="1155700" algn="l"/>
                <a:tab pos="1156335" algn="l"/>
              </a:tabLst>
            </a:pPr>
            <a:r>
              <a:rPr sz="2000" spc="-114" dirty="0">
                <a:latin typeface="Arial"/>
                <a:cs typeface="Arial"/>
              </a:rPr>
              <a:t>Pelvic </a:t>
            </a:r>
            <a:r>
              <a:rPr sz="2000" spc="-40" dirty="0">
                <a:latin typeface="Arial"/>
                <a:cs typeface="Arial"/>
              </a:rPr>
              <a:t>fracture </a:t>
            </a:r>
            <a:r>
              <a:rPr sz="2000" spc="-20" dirty="0">
                <a:latin typeface="Arial"/>
                <a:cs typeface="Arial"/>
              </a:rPr>
              <a:t>: </a:t>
            </a:r>
            <a:r>
              <a:rPr sz="2000" spc="-100" dirty="0">
                <a:latin typeface="Arial"/>
                <a:cs typeface="Arial"/>
              </a:rPr>
              <a:t>2</a:t>
            </a:r>
            <a:r>
              <a:rPr sz="2000" spc="-240" dirty="0">
                <a:latin typeface="Arial"/>
                <a:cs typeface="Arial"/>
              </a:rPr>
              <a:t> </a:t>
            </a:r>
            <a:r>
              <a:rPr sz="2000" spc="-270" dirty="0">
                <a:latin typeface="Arial"/>
                <a:cs typeface="Arial"/>
              </a:rPr>
              <a:t>L</a:t>
            </a:r>
            <a:endParaRPr sz="2000" dirty="0">
              <a:latin typeface="Arial"/>
              <a:cs typeface="Arial"/>
            </a:endParaRPr>
          </a:p>
          <a:p>
            <a:pPr marL="355600" indent="-342900">
              <a:lnSpc>
                <a:spcPct val="100000"/>
              </a:lnSpc>
              <a:spcBef>
                <a:spcPts val="615"/>
              </a:spcBef>
              <a:buChar char="•"/>
              <a:tabLst>
                <a:tab pos="354965" algn="l"/>
                <a:tab pos="355600" algn="l"/>
              </a:tabLst>
            </a:pPr>
            <a:r>
              <a:rPr sz="2800" spc="-155" dirty="0">
                <a:latin typeface="Arial"/>
                <a:cs typeface="Arial"/>
              </a:rPr>
              <a:t>Cardiogenic</a:t>
            </a:r>
            <a:r>
              <a:rPr sz="2800" spc="-125" dirty="0">
                <a:latin typeface="Arial"/>
                <a:cs typeface="Arial"/>
              </a:rPr>
              <a:t> </a:t>
            </a:r>
            <a:r>
              <a:rPr sz="2800" spc="-225" dirty="0">
                <a:latin typeface="Arial"/>
                <a:cs typeface="Arial"/>
              </a:rPr>
              <a:t>Shock</a:t>
            </a:r>
            <a:endParaRPr sz="2800" dirty="0">
              <a:latin typeface="Arial"/>
              <a:cs typeface="Arial"/>
            </a:endParaRPr>
          </a:p>
          <a:p>
            <a:pPr marL="756285" lvl="1" indent="-286385">
              <a:lnSpc>
                <a:spcPct val="100000"/>
              </a:lnSpc>
              <a:spcBef>
                <a:spcPts val="605"/>
              </a:spcBef>
              <a:buChar char="–"/>
              <a:tabLst>
                <a:tab pos="756920" algn="l"/>
              </a:tabLst>
            </a:pPr>
            <a:r>
              <a:rPr sz="2400" spc="-80" dirty="0">
                <a:latin typeface="Arial"/>
                <a:cs typeface="Arial"/>
              </a:rPr>
              <a:t>Myocardial</a:t>
            </a:r>
            <a:r>
              <a:rPr sz="2400" spc="-160" dirty="0">
                <a:latin typeface="Arial"/>
                <a:cs typeface="Arial"/>
              </a:rPr>
              <a:t> </a:t>
            </a:r>
            <a:r>
              <a:rPr sz="2400" spc="-80" dirty="0">
                <a:latin typeface="Arial"/>
                <a:cs typeface="Arial"/>
              </a:rPr>
              <a:t>contusion</a:t>
            </a:r>
            <a:endParaRPr sz="2400" dirty="0">
              <a:latin typeface="Arial"/>
              <a:cs typeface="Arial"/>
            </a:endParaRPr>
          </a:p>
          <a:p>
            <a:pPr marL="756285" lvl="1" indent="-286385">
              <a:lnSpc>
                <a:spcPct val="100000"/>
              </a:lnSpc>
              <a:spcBef>
                <a:spcPts val="575"/>
              </a:spcBef>
              <a:buChar char="–"/>
              <a:tabLst>
                <a:tab pos="756920" algn="l"/>
              </a:tabLst>
            </a:pPr>
            <a:r>
              <a:rPr sz="2400" spc="-155" dirty="0">
                <a:latin typeface="Arial"/>
                <a:cs typeface="Arial"/>
              </a:rPr>
              <a:t>Cardiac</a:t>
            </a:r>
            <a:r>
              <a:rPr sz="2400" spc="-145" dirty="0">
                <a:latin typeface="Arial"/>
                <a:cs typeface="Arial"/>
              </a:rPr>
              <a:t> </a:t>
            </a:r>
            <a:r>
              <a:rPr sz="2400" spc="-90" dirty="0">
                <a:latin typeface="Arial"/>
                <a:cs typeface="Arial"/>
              </a:rPr>
              <a:t>tamponade</a:t>
            </a:r>
            <a:endParaRPr sz="2400" dirty="0">
              <a:latin typeface="Arial"/>
              <a:cs typeface="Arial"/>
            </a:endParaRPr>
          </a:p>
          <a:p>
            <a:pPr marL="756285" lvl="1" indent="-286385">
              <a:lnSpc>
                <a:spcPct val="100000"/>
              </a:lnSpc>
              <a:spcBef>
                <a:spcPts val="580"/>
              </a:spcBef>
              <a:buChar char="–"/>
              <a:tabLst>
                <a:tab pos="756920" algn="l"/>
              </a:tabLst>
            </a:pPr>
            <a:r>
              <a:rPr sz="2400" spc="-90" dirty="0">
                <a:latin typeface="Arial"/>
                <a:cs typeface="Arial"/>
              </a:rPr>
              <a:t>Penetrating </a:t>
            </a:r>
            <a:r>
              <a:rPr sz="2400" spc="-70" dirty="0">
                <a:latin typeface="Arial"/>
                <a:cs typeface="Arial"/>
              </a:rPr>
              <a:t>wound </a:t>
            </a:r>
            <a:r>
              <a:rPr sz="2400" spc="-30" dirty="0">
                <a:latin typeface="Arial"/>
                <a:cs typeface="Arial"/>
              </a:rPr>
              <a:t>in</a:t>
            </a:r>
            <a:r>
              <a:rPr sz="2400" spc="-250" dirty="0">
                <a:latin typeface="Arial"/>
                <a:cs typeface="Arial"/>
              </a:rPr>
              <a:t> </a:t>
            </a:r>
            <a:r>
              <a:rPr sz="2400" spc="-50" dirty="0">
                <a:latin typeface="Arial"/>
                <a:cs typeface="Arial"/>
              </a:rPr>
              <a:t>heart</a:t>
            </a:r>
            <a:endParaRPr sz="2400" dirty="0">
              <a:latin typeface="Arial"/>
              <a:cs typeface="Arial"/>
            </a:endParaRPr>
          </a:p>
          <a:p>
            <a:pPr marL="355600" indent="-342900">
              <a:lnSpc>
                <a:spcPct val="100000"/>
              </a:lnSpc>
              <a:spcBef>
                <a:spcPts val="645"/>
              </a:spcBef>
              <a:buChar char="•"/>
              <a:tabLst>
                <a:tab pos="354965" algn="l"/>
                <a:tab pos="355600" algn="l"/>
              </a:tabLst>
            </a:pPr>
            <a:r>
              <a:rPr sz="2800" spc="-135" dirty="0">
                <a:latin typeface="Arial"/>
                <a:cs typeface="Arial"/>
              </a:rPr>
              <a:t>Neurogenic</a:t>
            </a:r>
            <a:r>
              <a:rPr sz="2800" spc="-120" dirty="0">
                <a:latin typeface="Arial"/>
                <a:cs typeface="Arial"/>
              </a:rPr>
              <a:t> </a:t>
            </a:r>
            <a:r>
              <a:rPr sz="2800" spc="-229" dirty="0">
                <a:latin typeface="Arial"/>
                <a:cs typeface="Arial"/>
              </a:rPr>
              <a:t>Shock</a:t>
            </a:r>
            <a:endParaRPr sz="2800" dirty="0">
              <a:latin typeface="Arial"/>
              <a:cs typeface="Arial"/>
            </a:endParaRPr>
          </a:p>
          <a:p>
            <a:pPr marL="756285" lvl="1" indent="-286385">
              <a:lnSpc>
                <a:spcPct val="100000"/>
              </a:lnSpc>
              <a:spcBef>
                <a:spcPts val="605"/>
              </a:spcBef>
              <a:buChar char="–"/>
              <a:tabLst>
                <a:tab pos="756920" algn="l"/>
              </a:tabLst>
            </a:pPr>
            <a:r>
              <a:rPr sz="2400" spc="-140" dirty="0">
                <a:latin typeface="Arial"/>
                <a:cs typeface="Arial"/>
              </a:rPr>
              <a:t>Spinal </a:t>
            </a:r>
            <a:r>
              <a:rPr sz="2400" spc="-90" dirty="0">
                <a:latin typeface="Arial"/>
                <a:cs typeface="Arial"/>
              </a:rPr>
              <a:t>cord</a:t>
            </a:r>
            <a:r>
              <a:rPr sz="2400" spc="-135" dirty="0">
                <a:latin typeface="Arial"/>
                <a:cs typeface="Arial"/>
              </a:rPr>
              <a:t> </a:t>
            </a:r>
            <a:r>
              <a:rPr sz="2400" spc="-30" dirty="0">
                <a:latin typeface="Arial"/>
                <a:cs typeface="Arial"/>
              </a:rPr>
              <a:t>injury</a:t>
            </a:r>
            <a:endParaRPr sz="24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9221" y="339597"/>
            <a:ext cx="7987665" cy="696595"/>
          </a:xfrm>
          <a:prstGeom prst="rect">
            <a:avLst/>
          </a:prstGeom>
        </p:spPr>
        <p:txBody>
          <a:bodyPr vert="horz" wrap="square" lIns="0" tIns="12700" rIns="0" bIns="0" rtlCol="0">
            <a:spAutoFit/>
          </a:bodyPr>
          <a:lstStyle/>
          <a:p>
            <a:pPr marL="12700">
              <a:lnSpc>
                <a:spcPct val="100000"/>
              </a:lnSpc>
              <a:spcBef>
                <a:spcPts val="100"/>
              </a:spcBef>
            </a:pPr>
            <a:r>
              <a:rPr spc="-150" dirty="0"/>
              <a:t>Circulatory </a:t>
            </a:r>
            <a:r>
              <a:rPr spc="-204" dirty="0"/>
              <a:t>Resuscitation</a:t>
            </a:r>
            <a:r>
              <a:rPr spc="-365" dirty="0"/>
              <a:t> </a:t>
            </a:r>
            <a:r>
              <a:rPr spc="-229" dirty="0"/>
              <a:t>Measures</a:t>
            </a:r>
          </a:p>
        </p:txBody>
      </p:sp>
      <p:sp>
        <p:nvSpPr>
          <p:cNvPr id="3" name="object 3"/>
          <p:cNvSpPr txBox="1"/>
          <p:nvPr/>
        </p:nvSpPr>
        <p:spPr>
          <a:xfrm>
            <a:off x="78739" y="1385061"/>
            <a:ext cx="4443730" cy="4955540"/>
          </a:xfrm>
          <a:prstGeom prst="rect">
            <a:avLst/>
          </a:prstGeom>
        </p:spPr>
        <p:txBody>
          <a:bodyPr vert="horz" wrap="square" lIns="0" tIns="92075" rIns="0" bIns="0" rtlCol="0">
            <a:spAutoFit/>
          </a:bodyPr>
          <a:lstStyle/>
          <a:p>
            <a:pPr marL="355600" marR="736600" indent="-342900">
              <a:lnSpc>
                <a:spcPts val="2590"/>
              </a:lnSpc>
              <a:spcBef>
                <a:spcPts val="725"/>
              </a:spcBef>
              <a:buChar char="•"/>
              <a:tabLst>
                <a:tab pos="354965" algn="l"/>
                <a:tab pos="355600" algn="l"/>
              </a:tabLst>
            </a:pPr>
            <a:r>
              <a:rPr sz="2700" spc="-105" dirty="0">
                <a:latin typeface="Arial"/>
                <a:cs typeface="Arial"/>
              </a:rPr>
              <a:t>Aim </a:t>
            </a:r>
            <a:r>
              <a:rPr sz="2700" spc="-140" dirty="0">
                <a:latin typeface="Arial"/>
                <a:cs typeface="Arial"/>
              </a:rPr>
              <a:t>is </a:t>
            </a:r>
            <a:r>
              <a:rPr sz="2700" spc="20" dirty="0">
                <a:latin typeface="Arial"/>
                <a:cs typeface="Arial"/>
              </a:rPr>
              <a:t>to </a:t>
            </a:r>
            <a:r>
              <a:rPr sz="2700" spc="-85" dirty="0">
                <a:latin typeface="Arial"/>
                <a:cs typeface="Arial"/>
              </a:rPr>
              <a:t>restore</a:t>
            </a:r>
            <a:r>
              <a:rPr sz="2700" spc="-409" dirty="0">
                <a:latin typeface="Arial"/>
                <a:cs typeface="Arial"/>
              </a:rPr>
              <a:t> </a:t>
            </a:r>
            <a:r>
              <a:rPr sz="2700" spc="-165" dirty="0">
                <a:latin typeface="Arial"/>
                <a:cs typeface="Arial"/>
              </a:rPr>
              <a:t>oxygen  </a:t>
            </a:r>
            <a:r>
              <a:rPr sz="2700" spc="-80" dirty="0">
                <a:latin typeface="Arial"/>
                <a:cs typeface="Arial"/>
              </a:rPr>
              <a:t>delivery </a:t>
            </a:r>
            <a:r>
              <a:rPr sz="2700" spc="15" dirty="0">
                <a:latin typeface="Arial"/>
                <a:cs typeface="Arial"/>
              </a:rPr>
              <a:t>to</a:t>
            </a:r>
            <a:r>
              <a:rPr sz="2700" spc="-215" dirty="0">
                <a:latin typeface="Arial"/>
                <a:cs typeface="Arial"/>
              </a:rPr>
              <a:t> </a:t>
            </a:r>
            <a:r>
              <a:rPr sz="2700" spc="-130" dirty="0">
                <a:latin typeface="Arial"/>
                <a:cs typeface="Arial"/>
              </a:rPr>
              <a:t>tissues.</a:t>
            </a:r>
            <a:endParaRPr sz="2700" dirty="0">
              <a:latin typeface="Arial"/>
              <a:cs typeface="Arial"/>
            </a:endParaRPr>
          </a:p>
          <a:p>
            <a:pPr marL="355600" marR="263525" indent="-342900">
              <a:lnSpc>
                <a:spcPct val="80000"/>
              </a:lnSpc>
              <a:spcBef>
                <a:spcPts val="675"/>
              </a:spcBef>
              <a:buChar char="•"/>
              <a:tabLst>
                <a:tab pos="354965" algn="l"/>
                <a:tab pos="355600" algn="l"/>
              </a:tabLst>
            </a:pPr>
            <a:r>
              <a:rPr sz="2700" spc="-135" dirty="0">
                <a:latin typeface="Arial"/>
                <a:cs typeface="Arial"/>
              </a:rPr>
              <a:t>2 </a:t>
            </a:r>
            <a:r>
              <a:rPr sz="2700" spc="-120" dirty="0">
                <a:latin typeface="Arial"/>
                <a:cs typeface="Arial"/>
              </a:rPr>
              <a:t>large </a:t>
            </a:r>
            <a:r>
              <a:rPr sz="2700" spc="-85" dirty="0">
                <a:latin typeface="Arial"/>
                <a:cs typeface="Arial"/>
              </a:rPr>
              <a:t>bore </a:t>
            </a:r>
            <a:r>
              <a:rPr sz="2700" spc="-170" dirty="0">
                <a:latin typeface="Arial"/>
                <a:cs typeface="Arial"/>
              </a:rPr>
              <a:t>IV </a:t>
            </a:r>
            <a:r>
              <a:rPr sz="2700" spc="-130" dirty="0">
                <a:latin typeface="Arial"/>
                <a:cs typeface="Arial"/>
              </a:rPr>
              <a:t>cannula</a:t>
            </a:r>
            <a:r>
              <a:rPr sz="2700" spc="-285" dirty="0">
                <a:latin typeface="Arial"/>
                <a:cs typeface="Arial"/>
              </a:rPr>
              <a:t> </a:t>
            </a:r>
            <a:r>
              <a:rPr sz="2700" spc="-110" dirty="0">
                <a:latin typeface="Arial"/>
                <a:cs typeface="Arial"/>
              </a:rPr>
              <a:t>(14-  </a:t>
            </a:r>
            <a:r>
              <a:rPr sz="2700" spc="-190" dirty="0">
                <a:latin typeface="Arial"/>
                <a:cs typeface="Arial"/>
              </a:rPr>
              <a:t>16G)</a:t>
            </a:r>
            <a:endParaRPr sz="2700" dirty="0">
              <a:latin typeface="Arial"/>
              <a:cs typeface="Arial"/>
            </a:endParaRPr>
          </a:p>
          <a:p>
            <a:pPr marL="355600" marR="5080" indent="-342900">
              <a:lnSpc>
                <a:spcPct val="80000"/>
              </a:lnSpc>
              <a:spcBef>
                <a:spcPts val="650"/>
              </a:spcBef>
              <a:buChar char="•"/>
              <a:tabLst>
                <a:tab pos="354965" algn="l"/>
                <a:tab pos="355600" algn="l"/>
              </a:tabLst>
            </a:pPr>
            <a:r>
              <a:rPr sz="2700" spc="-80" dirty="0">
                <a:latin typeface="Arial"/>
                <a:cs typeface="Arial"/>
              </a:rPr>
              <a:t>Infusion </a:t>
            </a:r>
            <a:r>
              <a:rPr sz="2700" spc="-15" dirty="0">
                <a:latin typeface="Arial"/>
                <a:cs typeface="Arial"/>
              </a:rPr>
              <a:t>fluid </a:t>
            </a:r>
            <a:r>
              <a:rPr sz="2700" spc="-240" dirty="0">
                <a:latin typeface="Arial"/>
                <a:cs typeface="Arial"/>
              </a:rPr>
              <a:t>(NS) </a:t>
            </a:r>
            <a:r>
              <a:rPr sz="2700" spc="-95" dirty="0">
                <a:latin typeface="Arial"/>
                <a:cs typeface="Arial"/>
              </a:rPr>
              <a:t>warmed</a:t>
            </a:r>
            <a:r>
              <a:rPr sz="2700" spc="-345" dirty="0">
                <a:latin typeface="Arial"/>
                <a:cs typeface="Arial"/>
              </a:rPr>
              <a:t> </a:t>
            </a:r>
            <a:r>
              <a:rPr sz="2700" spc="20" dirty="0">
                <a:latin typeface="Arial"/>
                <a:cs typeface="Arial"/>
              </a:rPr>
              <a:t>to  </a:t>
            </a:r>
            <a:r>
              <a:rPr sz="2700" spc="-100" dirty="0">
                <a:latin typeface="Arial"/>
                <a:cs typeface="Arial"/>
              </a:rPr>
              <a:t>body</a:t>
            </a:r>
            <a:r>
              <a:rPr sz="2700" spc="-160" dirty="0">
                <a:latin typeface="Arial"/>
                <a:cs typeface="Arial"/>
              </a:rPr>
              <a:t> </a:t>
            </a:r>
            <a:r>
              <a:rPr sz="2700" spc="-70" dirty="0">
                <a:latin typeface="Arial"/>
                <a:cs typeface="Arial"/>
              </a:rPr>
              <a:t>temperature</a:t>
            </a:r>
            <a:endParaRPr sz="2700" dirty="0">
              <a:latin typeface="Arial"/>
              <a:cs typeface="Arial"/>
            </a:endParaRPr>
          </a:p>
          <a:p>
            <a:pPr marL="355600" marR="429895" indent="-342900">
              <a:lnSpc>
                <a:spcPct val="80000"/>
              </a:lnSpc>
              <a:spcBef>
                <a:spcPts val="650"/>
              </a:spcBef>
              <a:buChar char="•"/>
              <a:tabLst>
                <a:tab pos="354965" algn="l"/>
                <a:tab pos="355600" algn="l"/>
              </a:tabLst>
            </a:pPr>
            <a:r>
              <a:rPr sz="2700" spc="-120" dirty="0">
                <a:latin typeface="Arial"/>
                <a:cs typeface="Arial"/>
              </a:rPr>
              <a:t>Avoid </a:t>
            </a:r>
            <a:r>
              <a:rPr sz="2700" spc="-85" dirty="0">
                <a:latin typeface="Arial"/>
                <a:cs typeface="Arial"/>
              </a:rPr>
              <a:t>solutions</a:t>
            </a:r>
            <a:r>
              <a:rPr sz="2700" spc="-250" dirty="0">
                <a:latin typeface="Arial"/>
                <a:cs typeface="Arial"/>
              </a:rPr>
              <a:t> </a:t>
            </a:r>
            <a:r>
              <a:rPr sz="2700" spc="-90" dirty="0">
                <a:latin typeface="Arial"/>
                <a:cs typeface="Arial"/>
              </a:rPr>
              <a:t>containing  </a:t>
            </a:r>
            <a:r>
              <a:rPr sz="2700" spc="-155" dirty="0">
                <a:latin typeface="Arial"/>
                <a:cs typeface="Arial"/>
              </a:rPr>
              <a:t>glucose</a:t>
            </a:r>
            <a:endParaRPr sz="2700" dirty="0">
              <a:latin typeface="Arial"/>
              <a:cs typeface="Arial"/>
            </a:endParaRPr>
          </a:p>
          <a:p>
            <a:pPr marL="355600" indent="-342900">
              <a:lnSpc>
                <a:spcPct val="100000"/>
              </a:lnSpc>
              <a:buChar char="•"/>
              <a:tabLst>
                <a:tab pos="354965" algn="l"/>
                <a:tab pos="355600" algn="l"/>
              </a:tabLst>
            </a:pPr>
            <a:r>
              <a:rPr sz="2700" dirty="0">
                <a:latin typeface="Arial"/>
                <a:cs typeface="Arial"/>
              </a:rPr>
              <a:t>Monitor </a:t>
            </a:r>
            <a:r>
              <a:rPr sz="2700" spc="-60" dirty="0">
                <a:latin typeface="Arial"/>
                <a:cs typeface="Arial"/>
              </a:rPr>
              <a:t>urine</a:t>
            </a:r>
            <a:r>
              <a:rPr sz="2700" spc="-315" dirty="0">
                <a:latin typeface="Arial"/>
                <a:cs typeface="Arial"/>
              </a:rPr>
              <a:t> </a:t>
            </a:r>
            <a:r>
              <a:rPr sz="2700" spc="-10" dirty="0">
                <a:latin typeface="Arial"/>
                <a:cs typeface="Arial"/>
              </a:rPr>
              <a:t>output</a:t>
            </a:r>
            <a:endParaRPr sz="2700" dirty="0">
              <a:latin typeface="Arial"/>
              <a:cs typeface="Arial"/>
            </a:endParaRPr>
          </a:p>
          <a:p>
            <a:pPr marL="756285" lvl="1" indent="-286385">
              <a:lnSpc>
                <a:spcPct val="100000"/>
              </a:lnSpc>
              <a:spcBef>
                <a:spcPts val="10"/>
              </a:spcBef>
              <a:buChar char="–"/>
              <a:tabLst>
                <a:tab pos="756920" algn="l"/>
              </a:tabLst>
            </a:pPr>
            <a:r>
              <a:rPr sz="2400" spc="-15" dirty="0">
                <a:latin typeface="Arial"/>
                <a:cs typeface="Arial"/>
              </a:rPr>
              <a:t>0.5ml/kg/hr</a:t>
            </a:r>
            <a:r>
              <a:rPr sz="2400" spc="-145" dirty="0">
                <a:latin typeface="Arial"/>
                <a:cs typeface="Arial"/>
              </a:rPr>
              <a:t> </a:t>
            </a:r>
            <a:r>
              <a:rPr sz="2400" spc="-45" dirty="0">
                <a:latin typeface="Arial"/>
                <a:cs typeface="Arial"/>
              </a:rPr>
              <a:t>(Minimum)</a:t>
            </a:r>
            <a:endParaRPr sz="2400" dirty="0">
              <a:latin typeface="Arial"/>
              <a:cs typeface="Arial"/>
            </a:endParaRPr>
          </a:p>
          <a:p>
            <a:pPr marL="756285" lvl="1" indent="-286385">
              <a:lnSpc>
                <a:spcPts val="2875"/>
              </a:lnSpc>
              <a:spcBef>
                <a:spcPts val="5"/>
              </a:spcBef>
              <a:buChar char="–"/>
              <a:tabLst>
                <a:tab pos="756920" algn="l"/>
              </a:tabLst>
            </a:pPr>
            <a:r>
              <a:rPr sz="2400" spc="5" dirty="0">
                <a:latin typeface="Arial"/>
                <a:cs typeface="Arial"/>
              </a:rPr>
              <a:t>1ml/kg/hr</a:t>
            </a:r>
            <a:r>
              <a:rPr sz="2400" spc="-145" dirty="0">
                <a:latin typeface="Arial"/>
                <a:cs typeface="Arial"/>
              </a:rPr>
              <a:t> </a:t>
            </a:r>
            <a:r>
              <a:rPr sz="2400" spc="-100" dirty="0">
                <a:latin typeface="Arial"/>
                <a:cs typeface="Arial"/>
              </a:rPr>
              <a:t>(Adequate)</a:t>
            </a:r>
            <a:endParaRPr sz="2400" dirty="0">
              <a:latin typeface="Arial"/>
              <a:cs typeface="Arial"/>
            </a:endParaRPr>
          </a:p>
          <a:p>
            <a:pPr marL="355600" indent="-342900">
              <a:lnSpc>
                <a:spcPts val="3235"/>
              </a:lnSpc>
              <a:buChar char="•"/>
              <a:tabLst>
                <a:tab pos="354965" algn="l"/>
                <a:tab pos="355600" algn="l"/>
              </a:tabLst>
            </a:pPr>
            <a:r>
              <a:rPr sz="2700" spc="-150" dirty="0">
                <a:latin typeface="Arial"/>
                <a:cs typeface="Arial"/>
              </a:rPr>
              <a:t>Dynamic </a:t>
            </a:r>
            <a:r>
              <a:rPr sz="2700" spc="-15" dirty="0">
                <a:latin typeface="Arial"/>
                <a:cs typeface="Arial"/>
              </a:rPr>
              <a:t>fluid</a:t>
            </a:r>
            <a:r>
              <a:rPr sz="2700" spc="-160" dirty="0">
                <a:latin typeface="Arial"/>
                <a:cs typeface="Arial"/>
              </a:rPr>
              <a:t> </a:t>
            </a:r>
            <a:r>
              <a:rPr sz="2700" spc="-145" dirty="0">
                <a:latin typeface="Arial"/>
                <a:cs typeface="Arial"/>
              </a:rPr>
              <a:t>response</a:t>
            </a:r>
            <a:endParaRPr sz="2700" dirty="0">
              <a:latin typeface="Arial"/>
              <a:cs typeface="Arial"/>
            </a:endParaRPr>
          </a:p>
          <a:p>
            <a:pPr marL="355600" indent="-342900">
              <a:lnSpc>
                <a:spcPct val="100000"/>
              </a:lnSpc>
              <a:buChar char="•"/>
              <a:tabLst>
                <a:tab pos="354965" algn="l"/>
                <a:tab pos="355600" algn="l"/>
              </a:tabLst>
            </a:pPr>
            <a:r>
              <a:rPr sz="2700" spc="-135" dirty="0">
                <a:latin typeface="Arial"/>
                <a:cs typeface="Arial"/>
              </a:rPr>
              <a:t>Arrange </a:t>
            </a:r>
            <a:r>
              <a:rPr sz="2700" spc="40" dirty="0">
                <a:latin typeface="Arial"/>
                <a:cs typeface="Arial"/>
              </a:rPr>
              <a:t>&amp; </a:t>
            </a:r>
            <a:r>
              <a:rPr sz="2700" spc="-245" dirty="0">
                <a:latin typeface="Arial"/>
                <a:cs typeface="Arial"/>
              </a:rPr>
              <a:t>Cross </a:t>
            </a:r>
            <a:r>
              <a:rPr sz="2700" spc="-105" dirty="0">
                <a:latin typeface="Arial"/>
                <a:cs typeface="Arial"/>
              </a:rPr>
              <a:t>match</a:t>
            </a:r>
            <a:r>
              <a:rPr sz="2700" spc="-290" dirty="0">
                <a:latin typeface="Arial"/>
                <a:cs typeface="Arial"/>
              </a:rPr>
              <a:t> </a:t>
            </a:r>
            <a:r>
              <a:rPr sz="2700" spc="-65" dirty="0">
                <a:latin typeface="Arial"/>
                <a:cs typeface="Arial"/>
              </a:rPr>
              <a:t>blood</a:t>
            </a:r>
            <a:endParaRPr sz="2700" dirty="0">
              <a:latin typeface="Arial"/>
              <a:cs typeface="Arial"/>
            </a:endParaRPr>
          </a:p>
        </p:txBody>
      </p:sp>
      <p:sp>
        <p:nvSpPr>
          <p:cNvPr id="4" name="object 4"/>
          <p:cNvSpPr/>
          <p:nvPr/>
        </p:nvSpPr>
        <p:spPr>
          <a:xfrm>
            <a:off x="4648200" y="1371600"/>
            <a:ext cx="4343400" cy="2438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562600" y="3962400"/>
            <a:ext cx="2587752" cy="263652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04210" y="3810"/>
            <a:ext cx="2661285" cy="806450"/>
          </a:xfrm>
          <a:custGeom>
            <a:avLst/>
            <a:gdLst/>
            <a:ahLst/>
            <a:cxnLst/>
            <a:rect l="l" t="t" r="r" b="b"/>
            <a:pathLst>
              <a:path w="2661285" h="806450">
                <a:moveTo>
                  <a:pt x="2580259" y="0"/>
                </a:moveTo>
                <a:lnTo>
                  <a:pt x="80644" y="0"/>
                </a:lnTo>
                <a:lnTo>
                  <a:pt x="49238" y="6332"/>
                </a:lnTo>
                <a:lnTo>
                  <a:pt x="23606" y="23606"/>
                </a:lnTo>
                <a:lnTo>
                  <a:pt x="6332" y="49238"/>
                </a:lnTo>
                <a:lnTo>
                  <a:pt x="0" y="80645"/>
                </a:lnTo>
                <a:lnTo>
                  <a:pt x="0" y="725551"/>
                </a:lnTo>
                <a:lnTo>
                  <a:pt x="6332" y="756957"/>
                </a:lnTo>
                <a:lnTo>
                  <a:pt x="23606" y="782589"/>
                </a:lnTo>
                <a:lnTo>
                  <a:pt x="49238" y="799863"/>
                </a:lnTo>
                <a:lnTo>
                  <a:pt x="80644" y="806196"/>
                </a:lnTo>
                <a:lnTo>
                  <a:pt x="2580259" y="806196"/>
                </a:lnTo>
                <a:lnTo>
                  <a:pt x="2611665" y="799863"/>
                </a:lnTo>
                <a:lnTo>
                  <a:pt x="2637297" y="782589"/>
                </a:lnTo>
                <a:lnTo>
                  <a:pt x="2654571" y="756957"/>
                </a:lnTo>
                <a:lnTo>
                  <a:pt x="2660904" y="725551"/>
                </a:lnTo>
                <a:lnTo>
                  <a:pt x="2660904" y="80645"/>
                </a:lnTo>
                <a:lnTo>
                  <a:pt x="2654571" y="49238"/>
                </a:lnTo>
                <a:lnTo>
                  <a:pt x="2637297" y="23606"/>
                </a:lnTo>
                <a:lnTo>
                  <a:pt x="2611665" y="6332"/>
                </a:lnTo>
                <a:lnTo>
                  <a:pt x="2580259" y="0"/>
                </a:lnTo>
                <a:close/>
              </a:path>
            </a:pathLst>
          </a:custGeom>
          <a:solidFill>
            <a:srgbClr val="4F81BC"/>
          </a:solidFill>
        </p:spPr>
        <p:txBody>
          <a:bodyPr wrap="square" lIns="0" tIns="0" rIns="0" bIns="0" rtlCol="0"/>
          <a:lstStyle/>
          <a:p>
            <a:endParaRPr/>
          </a:p>
        </p:txBody>
      </p:sp>
      <p:sp>
        <p:nvSpPr>
          <p:cNvPr id="3" name="object 3"/>
          <p:cNvSpPr/>
          <p:nvPr/>
        </p:nvSpPr>
        <p:spPr>
          <a:xfrm>
            <a:off x="3204210" y="3810"/>
            <a:ext cx="2661285" cy="806450"/>
          </a:xfrm>
          <a:custGeom>
            <a:avLst/>
            <a:gdLst/>
            <a:ahLst/>
            <a:cxnLst/>
            <a:rect l="l" t="t" r="r" b="b"/>
            <a:pathLst>
              <a:path w="2661285" h="806450">
                <a:moveTo>
                  <a:pt x="0" y="80645"/>
                </a:moveTo>
                <a:lnTo>
                  <a:pt x="6332" y="49238"/>
                </a:lnTo>
                <a:lnTo>
                  <a:pt x="23606" y="23606"/>
                </a:lnTo>
                <a:lnTo>
                  <a:pt x="49238" y="6332"/>
                </a:lnTo>
                <a:lnTo>
                  <a:pt x="80644" y="0"/>
                </a:lnTo>
                <a:lnTo>
                  <a:pt x="2580259" y="0"/>
                </a:lnTo>
                <a:lnTo>
                  <a:pt x="2611665" y="6332"/>
                </a:lnTo>
                <a:lnTo>
                  <a:pt x="2637297" y="23606"/>
                </a:lnTo>
                <a:lnTo>
                  <a:pt x="2654571" y="49238"/>
                </a:lnTo>
                <a:lnTo>
                  <a:pt x="2660904" y="80645"/>
                </a:lnTo>
                <a:lnTo>
                  <a:pt x="2660904" y="725551"/>
                </a:lnTo>
                <a:lnTo>
                  <a:pt x="2654571" y="756957"/>
                </a:lnTo>
                <a:lnTo>
                  <a:pt x="2637297" y="782589"/>
                </a:lnTo>
                <a:lnTo>
                  <a:pt x="2611665" y="799863"/>
                </a:lnTo>
                <a:lnTo>
                  <a:pt x="2580259" y="806196"/>
                </a:lnTo>
                <a:lnTo>
                  <a:pt x="80644" y="806196"/>
                </a:lnTo>
                <a:lnTo>
                  <a:pt x="49238" y="799863"/>
                </a:lnTo>
                <a:lnTo>
                  <a:pt x="23606" y="782589"/>
                </a:lnTo>
                <a:lnTo>
                  <a:pt x="6332" y="756957"/>
                </a:lnTo>
                <a:lnTo>
                  <a:pt x="0" y="725551"/>
                </a:lnTo>
                <a:lnTo>
                  <a:pt x="0" y="80645"/>
                </a:lnTo>
                <a:close/>
              </a:path>
            </a:pathLst>
          </a:custGeom>
          <a:ln w="25908">
            <a:solidFill>
              <a:srgbClr val="FFFFFF"/>
            </a:solidFill>
          </a:ln>
        </p:spPr>
        <p:txBody>
          <a:bodyPr wrap="square" lIns="0" tIns="0" rIns="0" bIns="0" rtlCol="0"/>
          <a:lstStyle/>
          <a:p>
            <a:endParaRPr/>
          </a:p>
        </p:txBody>
      </p:sp>
      <p:sp>
        <p:nvSpPr>
          <p:cNvPr id="4" name="object 4"/>
          <p:cNvSpPr txBox="1">
            <a:spLocks noGrp="1"/>
          </p:cNvSpPr>
          <p:nvPr>
            <p:ph type="title"/>
          </p:nvPr>
        </p:nvSpPr>
        <p:spPr>
          <a:xfrm>
            <a:off x="3600069" y="229615"/>
            <a:ext cx="18700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rPr>
              <a:t>If </a:t>
            </a:r>
            <a:r>
              <a:rPr sz="1800" spc="-25" dirty="0">
                <a:solidFill>
                  <a:srgbClr val="FFFFFF"/>
                </a:solidFill>
              </a:rPr>
              <a:t>patient </a:t>
            </a:r>
            <a:r>
              <a:rPr sz="1800" spc="-100" dirty="0">
                <a:solidFill>
                  <a:srgbClr val="FFFFFF"/>
                </a:solidFill>
              </a:rPr>
              <a:t>is </a:t>
            </a:r>
            <a:r>
              <a:rPr sz="1800" spc="-25" dirty="0">
                <a:solidFill>
                  <a:srgbClr val="FFFFFF"/>
                </a:solidFill>
              </a:rPr>
              <a:t>in</a:t>
            </a:r>
            <a:r>
              <a:rPr sz="1800" spc="-325" dirty="0">
                <a:solidFill>
                  <a:srgbClr val="FFFFFF"/>
                </a:solidFill>
              </a:rPr>
              <a:t> </a:t>
            </a:r>
            <a:r>
              <a:rPr sz="1800" spc="-110" dirty="0">
                <a:solidFill>
                  <a:srgbClr val="FFFFFF"/>
                </a:solidFill>
              </a:rPr>
              <a:t>shock</a:t>
            </a:r>
            <a:endParaRPr sz="1800"/>
          </a:p>
        </p:txBody>
      </p:sp>
      <p:sp>
        <p:nvSpPr>
          <p:cNvPr id="5" name="object 5"/>
          <p:cNvSpPr/>
          <p:nvPr/>
        </p:nvSpPr>
        <p:spPr>
          <a:xfrm>
            <a:off x="4352544" y="859536"/>
            <a:ext cx="363220" cy="302260"/>
          </a:xfrm>
          <a:custGeom>
            <a:avLst/>
            <a:gdLst/>
            <a:ahLst/>
            <a:cxnLst/>
            <a:rect l="l" t="t" r="r" b="b"/>
            <a:pathLst>
              <a:path w="363220" h="302259">
                <a:moveTo>
                  <a:pt x="362711" y="150875"/>
                </a:moveTo>
                <a:lnTo>
                  <a:pt x="0" y="150875"/>
                </a:lnTo>
                <a:lnTo>
                  <a:pt x="181355" y="301751"/>
                </a:lnTo>
                <a:lnTo>
                  <a:pt x="362711" y="150875"/>
                </a:lnTo>
                <a:close/>
              </a:path>
              <a:path w="363220" h="302259">
                <a:moveTo>
                  <a:pt x="290194" y="0"/>
                </a:moveTo>
                <a:lnTo>
                  <a:pt x="72516" y="0"/>
                </a:lnTo>
                <a:lnTo>
                  <a:pt x="72516" y="150875"/>
                </a:lnTo>
                <a:lnTo>
                  <a:pt x="290194" y="150875"/>
                </a:lnTo>
                <a:lnTo>
                  <a:pt x="290194" y="0"/>
                </a:lnTo>
                <a:close/>
              </a:path>
            </a:pathLst>
          </a:custGeom>
          <a:solidFill>
            <a:srgbClr val="B1C1DB"/>
          </a:solidFill>
        </p:spPr>
        <p:txBody>
          <a:bodyPr wrap="square" lIns="0" tIns="0" rIns="0" bIns="0" rtlCol="0"/>
          <a:lstStyle/>
          <a:p>
            <a:endParaRPr/>
          </a:p>
        </p:txBody>
      </p:sp>
      <p:sp>
        <p:nvSpPr>
          <p:cNvPr id="6" name="object 6"/>
          <p:cNvSpPr/>
          <p:nvPr/>
        </p:nvSpPr>
        <p:spPr>
          <a:xfrm>
            <a:off x="3204210" y="1212341"/>
            <a:ext cx="2661285" cy="806450"/>
          </a:xfrm>
          <a:custGeom>
            <a:avLst/>
            <a:gdLst/>
            <a:ahLst/>
            <a:cxnLst/>
            <a:rect l="l" t="t" r="r" b="b"/>
            <a:pathLst>
              <a:path w="2661285" h="806450">
                <a:moveTo>
                  <a:pt x="2580259" y="0"/>
                </a:moveTo>
                <a:lnTo>
                  <a:pt x="80644" y="0"/>
                </a:lnTo>
                <a:lnTo>
                  <a:pt x="49238" y="6332"/>
                </a:lnTo>
                <a:lnTo>
                  <a:pt x="23606" y="23606"/>
                </a:lnTo>
                <a:lnTo>
                  <a:pt x="6332" y="49238"/>
                </a:lnTo>
                <a:lnTo>
                  <a:pt x="0" y="80645"/>
                </a:lnTo>
                <a:lnTo>
                  <a:pt x="0" y="725551"/>
                </a:lnTo>
                <a:lnTo>
                  <a:pt x="6332" y="756957"/>
                </a:lnTo>
                <a:lnTo>
                  <a:pt x="23606" y="782589"/>
                </a:lnTo>
                <a:lnTo>
                  <a:pt x="49238" y="799863"/>
                </a:lnTo>
                <a:lnTo>
                  <a:pt x="80644" y="806196"/>
                </a:lnTo>
                <a:lnTo>
                  <a:pt x="2580259" y="806196"/>
                </a:lnTo>
                <a:lnTo>
                  <a:pt x="2611665" y="799863"/>
                </a:lnTo>
                <a:lnTo>
                  <a:pt x="2637297" y="782589"/>
                </a:lnTo>
                <a:lnTo>
                  <a:pt x="2654571" y="756957"/>
                </a:lnTo>
                <a:lnTo>
                  <a:pt x="2660904" y="725551"/>
                </a:lnTo>
                <a:lnTo>
                  <a:pt x="2660904" y="80645"/>
                </a:lnTo>
                <a:lnTo>
                  <a:pt x="2654571" y="49238"/>
                </a:lnTo>
                <a:lnTo>
                  <a:pt x="2637297" y="23606"/>
                </a:lnTo>
                <a:lnTo>
                  <a:pt x="2611665" y="6332"/>
                </a:lnTo>
                <a:lnTo>
                  <a:pt x="2580259" y="0"/>
                </a:lnTo>
                <a:close/>
              </a:path>
            </a:pathLst>
          </a:custGeom>
          <a:solidFill>
            <a:srgbClr val="4F81BC"/>
          </a:solidFill>
        </p:spPr>
        <p:txBody>
          <a:bodyPr wrap="square" lIns="0" tIns="0" rIns="0" bIns="0" rtlCol="0"/>
          <a:lstStyle/>
          <a:p>
            <a:endParaRPr/>
          </a:p>
        </p:txBody>
      </p:sp>
      <p:sp>
        <p:nvSpPr>
          <p:cNvPr id="7" name="object 7"/>
          <p:cNvSpPr/>
          <p:nvPr/>
        </p:nvSpPr>
        <p:spPr>
          <a:xfrm>
            <a:off x="3204210" y="1212341"/>
            <a:ext cx="2661285" cy="806450"/>
          </a:xfrm>
          <a:custGeom>
            <a:avLst/>
            <a:gdLst/>
            <a:ahLst/>
            <a:cxnLst/>
            <a:rect l="l" t="t" r="r" b="b"/>
            <a:pathLst>
              <a:path w="2661285" h="806450">
                <a:moveTo>
                  <a:pt x="0" y="80645"/>
                </a:moveTo>
                <a:lnTo>
                  <a:pt x="6332" y="49238"/>
                </a:lnTo>
                <a:lnTo>
                  <a:pt x="23606" y="23606"/>
                </a:lnTo>
                <a:lnTo>
                  <a:pt x="49238" y="6332"/>
                </a:lnTo>
                <a:lnTo>
                  <a:pt x="80644" y="0"/>
                </a:lnTo>
                <a:lnTo>
                  <a:pt x="2580259" y="0"/>
                </a:lnTo>
                <a:lnTo>
                  <a:pt x="2611665" y="6332"/>
                </a:lnTo>
                <a:lnTo>
                  <a:pt x="2637297" y="23606"/>
                </a:lnTo>
                <a:lnTo>
                  <a:pt x="2654571" y="49238"/>
                </a:lnTo>
                <a:lnTo>
                  <a:pt x="2660904" y="80645"/>
                </a:lnTo>
                <a:lnTo>
                  <a:pt x="2660904" y="725551"/>
                </a:lnTo>
                <a:lnTo>
                  <a:pt x="2654571" y="756957"/>
                </a:lnTo>
                <a:lnTo>
                  <a:pt x="2637297" y="782589"/>
                </a:lnTo>
                <a:lnTo>
                  <a:pt x="2611665" y="799863"/>
                </a:lnTo>
                <a:lnTo>
                  <a:pt x="2580259" y="806196"/>
                </a:lnTo>
                <a:lnTo>
                  <a:pt x="80644" y="806196"/>
                </a:lnTo>
                <a:lnTo>
                  <a:pt x="49238" y="799863"/>
                </a:lnTo>
                <a:lnTo>
                  <a:pt x="23606" y="782589"/>
                </a:lnTo>
                <a:lnTo>
                  <a:pt x="6332" y="756957"/>
                </a:lnTo>
                <a:lnTo>
                  <a:pt x="0" y="725551"/>
                </a:lnTo>
                <a:lnTo>
                  <a:pt x="0" y="80645"/>
                </a:lnTo>
                <a:close/>
              </a:path>
            </a:pathLst>
          </a:custGeom>
          <a:ln w="25908">
            <a:solidFill>
              <a:srgbClr val="FFFFFF"/>
            </a:solidFill>
          </a:ln>
        </p:spPr>
        <p:txBody>
          <a:bodyPr wrap="square" lIns="0" tIns="0" rIns="0" bIns="0" rtlCol="0"/>
          <a:lstStyle/>
          <a:p>
            <a:endParaRPr/>
          </a:p>
        </p:txBody>
      </p:sp>
      <p:sp>
        <p:nvSpPr>
          <p:cNvPr id="8" name="object 8"/>
          <p:cNvSpPr txBox="1"/>
          <p:nvPr/>
        </p:nvSpPr>
        <p:spPr>
          <a:xfrm>
            <a:off x="3404996" y="1313434"/>
            <a:ext cx="2258060" cy="549910"/>
          </a:xfrm>
          <a:prstGeom prst="rect">
            <a:avLst/>
          </a:prstGeom>
        </p:spPr>
        <p:txBody>
          <a:bodyPr vert="horz" wrap="square" lIns="0" tIns="41275" rIns="0" bIns="0" rtlCol="0">
            <a:spAutoFit/>
          </a:bodyPr>
          <a:lstStyle/>
          <a:p>
            <a:pPr marL="624840" marR="5080" indent="-612775">
              <a:lnSpc>
                <a:spcPts val="1970"/>
              </a:lnSpc>
              <a:spcBef>
                <a:spcPts val="325"/>
              </a:spcBef>
            </a:pPr>
            <a:r>
              <a:rPr sz="1800" spc="-75" dirty="0">
                <a:solidFill>
                  <a:srgbClr val="FFFFFF"/>
                </a:solidFill>
                <a:latin typeface="Arial"/>
                <a:cs typeface="Arial"/>
              </a:rPr>
              <a:t>Infuse </a:t>
            </a:r>
            <a:r>
              <a:rPr sz="1800" spc="-90" dirty="0">
                <a:solidFill>
                  <a:srgbClr val="FFFFFF"/>
                </a:solidFill>
                <a:latin typeface="Arial"/>
                <a:cs typeface="Arial"/>
              </a:rPr>
              <a:t>1 </a:t>
            </a:r>
            <a:r>
              <a:rPr sz="1800" spc="-245" dirty="0">
                <a:solidFill>
                  <a:srgbClr val="FFFFFF"/>
                </a:solidFill>
                <a:latin typeface="Arial"/>
                <a:cs typeface="Arial"/>
              </a:rPr>
              <a:t>L </a:t>
            </a:r>
            <a:r>
              <a:rPr sz="1800" spc="-5" dirty="0">
                <a:solidFill>
                  <a:srgbClr val="FFFFFF"/>
                </a:solidFill>
                <a:latin typeface="Arial"/>
                <a:cs typeface="Arial"/>
              </a:rPr>
              <a:t>of </a:t>
            </a:r>
            <a:r>
              <a:rPr sz="1800" spc="-15" dirty="0">
                <a:solidFill>
                  <a:srgbClr val="FFFFFF"/>
                </a:solidFill>
                <a:latin typeface="Arial"/>
                <a:cs typeface="Arial"/>
              </a:rPr>
              <a:t>fluid </a:t>
            </a:r>
            <a:r>
              <a:rPr sz="1800" spc="-170" dirty="0">
                <a:solidFill>
                  <a:srgbClr val="FFFFFF"/>
                </a:solidFill>
                <a:latin typeface="Arial"/>
                <a:cs typeface="Arial"/>
              </a:rPr>
              <a:t>as </a:t>
            </a:r>
            <a:r>
              <a:rPr sz="1800" spc="-60" dirty="0">
                <a:solidFill>
                  <a:srgbClr val="FFFFFF"/>
                </a:solidFill>
                <a:latin typeface="Arial"/>
                <a:cs typeface="Arial"/>
              </a:rPr>
              <a:t>fast  </a:t>
            </a:r>
            <a:r>
              <a:rPr sz="1800" spc="-170" dirty="0">
                <a:solidFill>
                  <a:srgbClr val="FFFFFF"/>
                </a:solidFill>
                <a:latin typeface="Arial"/>
                <a:cs typeface="Arial"/>
              </a:rPr>
              <a:t>as</a:t>
            </a:r>
            <a:r>
              <a:rPr sz="1800" spc="-114" dirty="0">
                <a:solidFill>
                  <a:srgbClr val="FFFFFF"/>
                </a:solidFill>
                <a:latin typeface="Arial"/>
                <a:cs typeface="Arial"/>
              </a:rPr>
              <a:t> </a:t>
            </a:r>
            <a:r>
              <a:rPr sz="1800" spc="-85" dirty="0">
                <a:solidFill>
                  <a:srgbClr val="FFFFFF"/>
                </a:solidFill>
                <a:latin typeface="Arial"/>
                <a:cs typeface="Arial"/>
              </a:rPr>
              <a:t>possible</a:t>
            </a:r>
            <a:endParaRPr sz="1800">
              <a:latin typeface="Arial"/>
              <a:cs typeface="Arial"/>
            </a:endParaRPr>
          </a:p>
        </p:txBody>
      </p:sp>
      <p:sp>
        <p:nvSpPr>
          <p:cNvPr id="9" name="object 9"/>
          <p:cNvSpPr/>
          <p:nvPr/>
        </p:nvSpPr>
        <p:spPr>
          <a:xfrm>
            <a:off x="4352544" y="2068067"/>
            <a:ext cx="363220" cy="303530"/>
          </a:xfrm>
          <a:custGeom>
            <a:avLst/>
            <a:gdLst/>
            <a:ahLst/>
            <a:cxnLst/>
            <a:rect l="l" t="t" r="r" b="b"/>
            <a:pathLst>
              <a:path w="363220" h="303530">
                <a:moveTo>
                  <a:pt x="362711" y="151637"/>
                </a:moveTo>
                <a:lnTo>
                  <a:pt x="0" y="151637"/>
                </a:lnTo>
                <a:lnTo>
                  <a:pt x="181355" y="303276"/>
                </a:lnTo>
                <a:lnTo>
                  <a:pt x="362711" y="151637"/>
                </a:lnTo>
                <a:close/>
              </a:path>
              <a:path w="363220" h="303530">
                <a:moveTo>
                  <a:pt x="290194" y="0"/>
                </a:moveTo>
                <a:lnTo>
                  <a:pt x="72516" y="0"/>
                </a:lnTo>
                <a:lnTo>
                  <a:pt x="72516" y="151637"/>
                </a:lnTo>
                <a:lnTo>
                  <a:pt x="290194" y="151637"/>
                </a:lnTo>
                <a:lnTo>
                  <a:pt x="290194" y="0"/>
                </a:lnTo>
                <a:close/>
              </a:path>
            </a:pathLst>
          </a:custGeom>
          <a:solidFill>
            <a:srgbClr val="B1C1DB"/>
          </a:solidFill>
        </p:spPr>
        <p:txBody>
          <a:bodyPr wrap="square" lIns="0" tIns="0" rIns="0" bIns="0" rtlCol="0"/>
          <a:lstStyle/>
          <a:p>
            <a:endParaRPr/>
          </a:p>
        </p:txBody>
      </p:sp>
      <p:sp>
        <p:nvSpPr>
          <p:cNvPr id="10" name="object 10"/>
          <p:cNvSpPr/>
          <p:nvPr/>
        </p:nvSpPr>
        <p:spPr>
          <a:xfrm>
            <a:off x="3204210" y="2422398"/>
            <a:ext cx="2661285" cy="806450"/>
          </a:xfrm>
          <a:custGeom>
            <a:avLst/>
            <a:gdLst/>
            <a:ahLst/>
            <a:cxnLst/>
            <a:rect l="l" t="t" r="r" b="b"/>
            <a:pathLst>
              <a:path w="2661285" h="806450">
                <a:moveTo>
                  <a:pt x="2580259" y="0"/>
                </a:moveTo>
                <a:lnTo>
                  <a:pt x="80644" y="0"/>
                </a:lnTo>
                <a:lnTo>
                  <a:pt x="49238" y="6332"/>
                </a:lnTo>
                <a:lnTo>
                  <a:pt x="23606" y="23606"/>
                </a:lnTo>
                <a:lnTo>
                  <a:pt x="6332" y="49238"/>
                </a:lnTo>
                <a:lnTo>
                  <a:pt x="0" y="80644"/>
                </a:lnTo>
                <a:lnTo>
                  <a:pt x="0" y="725551"/>
                </a:lnTo>
                <a:lnTo>
                  <a:pt x="6332" y="756957"/>
                </a:lnTo>
                <a:lnTo>
                  <a:pt x="23606" y="782589"/>
                </a:lnTo>
                <a:lnTo>
                  <a:pt x="49238" y="799863"/>
                </a:lnTo>
                <a:lnTo>
                  <a:pt x="80644" y="806196"/>
                </a:lnTo>
                <a:lnTo>
                  <a:pt x="2580259" y="806196"/>
                </a:lnTo>
                <a:lnTo>
                  <a:pt x="2611665" y="799863"/>
                </a:lnTo>
                <a:lnTo>
                  <a:pt x="2637297" y="782589"/>
                </a:lnTo>
                <a:lnTo>
                  <a:pt x="2654571" y="756957"/>
                </a:lnTo>
                <a:lnTo>
                  <a:pt x="2660904" y="725551"/>
                </a:lnTo>
                <a:lnTo>
                  <a:pt x="2660904" y="80644"/>
                </a:lnTo>
                <a:lnTo>
                  <a:pt x="2654571" y="49238"/>
                </a:lnTo>
                <a:lnTo>
                  <a:pt x="2637297" y="23606"/>
                </a:lnTo>
                <a:lnTo>
                  <a:pt x="2611665" y="6332"/>
                </a:lnTo>
                <a:lnTo>
                  <a:pt x="2580259" y="0"/>
                </a:lnTo>
                <a:close/>
              </a:path>
            </a:pathLst>
          </a:custGeom>
          <a:solidFill>
            <a:srgbClr val="4F81BC"/>
          </a:solidFill>
        </p:spPr>
        <p:txBody>
          <a:bodyPr wrap="square" lIns="0" tIns="0" rIns="0" bIns="0" rtlCol="0"/>
          <a:lstStyle/>
          <a:p>
            <a:endParaRPr/>
          </a:p>
        </p:txBody>
      </p:sp>
      <p:sp>
        <p:nvSpPr>
          <p:cNvPr id="11" name="object 11"/>
          <p:cNvSpPr/>
          <p:nvPr/>
        </p:nvSpPr>
        <p:spPr>
          <a:xfrm>
            <a:off x="3204210" y="2422398"/>
            <a:ext cx="2661285" cy="806450"/>
          </a:xfrm>
          <a:custGeom>
            <a:avLst/>
            <a:gdLst/>
            <a:ahLst/>
            <a:cxnLst/>
            <a:rect l="l" t="t" r="r" b="b"/>
            <a:pathLst>
              <a:path w="2661285" h="806450">
                <a:moveTo>
                  <a:pt x="0" y="80644"/>
                </a:moveTo>
                <a:lnTo>
                  <a:pt x="6332" y="49238"/>
                </a:lnTo>
                <a:lnTo>
                  <a:pt x="23606" y="23606"/>
                </a:lnTo>
                <a:lnTo>
                  <a:pt x="49238" y="6332"/>
                </a:lnTo>
                <a:lnTo>
                  <a:pt x="80644" y="0"/>
                </a:lnTo>
                <a:lnTo>
                  <a:pt x="2580259" y="0"/>
                </a:lnTo>
                <a:lnTo>
                  <a:pt x="2611665" y="6332"/>
                </a:lnTo>
                <a:lnTo>
                  <a:pt x="2637297" y="23606"/>
                </a:lnTo>
                <a:lnTo>
                  <a:pt x="2654571" y="49238"/>
                </a:lnTo>
                <a:lnTo>
                  <a:pt x="2660904" y="80644"/>
                </a:lnTo>
                <a:lnTo>
                  <a:pt x="2660904" y="725551"/>
                </a:lnTo>
                <a:lnTo>
                  <a:pt x="2654571" y="756957"/>
                </a:lnTo>
                <a:lnTo>
                  <a:pt x="2637297" y="782589"/>
                </a:lnTo>
                <a:lnTo>
                  <a:pt x="2611665" y="799863"/>
                </a:lnTo>
                <a:lnTo>
                  <a:pt x="2580259" y="806196"/>
                </a:lnTo>
                <a:lnTo>
                  <a:pt x="80644" y="806196"/>
                </a:lnTo>
                <a:lnTo>
                  <a:pt x="49238" y="799863"/>
                </a:lnTo>
                <a:lnTo>
                  <a:pt x="23606" y="782589"/>
                </a:lnTo>
                <a:lnTo>
                  <a:pt x="6332" y="756957"/>
                </a:lnTo>
                <a:lnTo>
                  <a:pt x="0" y="725551"/>
                </a:lnTo>
                <a:lnTo>
                  <a:pt x="0" y="80644"/>
                </a:lnTo>
                <a:close/>
              </a:path>
            </a:pathLst>
          </a:custGeom>
          <a:ln w="25908">
            <a:solidFill>
              <a:srgbClr val="FFFFFF"/>
            </a:solidFill>
          </a:ln>
        </p:spPr>
        <p:txBody>
          <a:bodyPr wrap="square" lIns="0" tIns="0" rIns="0" bIns="0" rtlCol="0"/>
          <a:lstStyle/>
          <a:p>
            <a:endParaRPr/>
          </a:p>
        </p:txBody>
      </p:sp>
      <p:sp>
        <p:nvSpPr>
          <p:cNvPr id="12" name="object 12"/>
          <p:cNvSpPr txBox="1"/>
          <p:nvPr/>
        </p:nvSpPr>
        <p:spPr>
          <a:xfrm>
            <a:off x="4113657" y="2648458"/>
            <a:ext cx="840740" cy="299720"/>
          </a:xfrm>
          <a:prstGeom prst="rect">
            <a:avLst/>
          </a:prstGeom>
        </p:spPr>
        <p:txBody>
          <a:bodyPr vert="horz" wrap="square" lIns="0" tIns="12700" rIns="0" bIns="0" rtlCol="0">
            <a:spAutoFit/>
          </a:bodyPr>
          <a:lstStyle/>
          <a:p>
            <a:pPr marL="12700">
              <a:lnSpc>
                <a:spcPct val="100000"/>
              </a:lnSpc>
              <a:spcBef>
                <a:spcPts val="100"/>
              </a:spcBef>
            </a:pPr>
            <a:r>
              <a:rPr sz="1800" spc="-370" dirty="0">
                <a:solidFill>
                  <a:srgbClr val="FFFFFF"/>
                </a:solidFill>
                <a:latin typeface="Arial"/>
                <a:cs typeface="Arial"/>
              </a:rPr>
              <a:t>R</a:t>
            </a:r>
            <a:r>
              <a:rPr sz="1800" spc="-155" dirty="0">
                <a:solidFill>
                  <a:srgbClr val="FFFFFF"/>
                </a:solidFill>
                <a:latin typeface="Arial"/>
                <a:cs typeface="Arial"/>
              </a:rPr>
              <a:t>ea</a:t>
            </a:r>
            <a:r>
              <a:rPr sz="1800" spc="-135" dirty="0">
                <a:solidFill>
                  <a:srgbClr val="FFFFFF"/>
                </a:solidFill>
                <a:latin typeface="Arial"/>
                <a:cs typeface="Arial"/>
              </a:rPr>
              <a:t>s</a:t>
            </a:r>
            <a:r>
              <a:rPr sz="1800" spc="-150" dirty="0">
                <a:solidFill>
                  <a:srgbClr val="FFFFFF"/>
                </a:solidFill>
                <a:latin typeface="Arial"/>
                <a:cs typeface="Arial"/>
              </a:rPr>
              <a:t>s</a:t>
            </a:r>
            <a:r>
              <a:rPr sz="1800" spc="-155" dirty="0">
                <a:solidFill>
                  <a:srgbClr val="FFFFFF"/>
                </a:solidFill>
                <a:latin typeface="Arial"/>
                <a:cs typeface="Arial"/>
              </a:rPr>
              <a:t>e</a:t>
            </a:r>
            <a:r>
              <a:rPr sz="1800" spc="-204" dirty="0">
                <a:solidFill>
                  <a:srgbClr val="FFFFFF"/>
                </a:solidFill>
                <a:latin typeface="Arial"/>
                <a:cs typeface="Arial"/>
              </a:rPr>
              <a:t>ss</a:t>
            </a:r>
            <a:endParaRPr sz="1800">
              <a:latin typeface="Arial"/>
              <a:cs typeface="Arial"/>
            </a:endParaRPr>
          </a:p>
        </p:txBody>
      </p:sp>
      <p:sp>
        <p:nvSpPr>
          <p:cNvPr id="13" name="object 13"/>
          <p:cNvSpPr/>
          <p:nvPr/>
        </p:nvSpPr>
        <p:spPr>
          <a:xfrm>
            <a:off x="4315333" y="3275203"/>
            <a:ext cx="362585" cy="332740"/>
          </a:xfrm>
          <a:custGeom>
            <a:avLst/>
            <a:gdLst/>
            <a:ahLst/>
            <a:cxnLst/>
            <a:rect l="l" t="t" r="r" b="b"/>
            <a:pathLst>
              <a:path w="362585" h="332739">
                <a:moveTo>
                  <a:pt x="0" y="158623"/>
                </a:moveTo>
                <a:lnTo>
                  <a:pt x="171195" y="332486"/>
                </a:lnTo>
                <a:lnTo>
                  <a:pt x="362076" y="180467"/>
                </a:lnTo>
                <a:lnTo>
                  <a:pt x="289687" y="176149"/>
                </a:lnTo>
                <a:lnTo>
                  <a:pt x="290489" y="162941"/>
                </a:lnTo>
                <a:lnTo>
                  <a:pt x="72389" y="162941"/>
                </a:lnTo>
                <a:lnTo>
                  <a:pt x="0" y="158623"/>
                </a:lnTo>
                <a:close/>
              </a:path>
              <a:path w="362585" h="332739">
                <a:moveTo>
                  <a:pt x="82295" y="0"/>
                </a:moveTo>
                <a:lnTo>
                  <a:pt x="72389" y="162941"/>
                </a:lnTo>
                <a:lnTo>
                  <a:pt x="290489" y="162941"/>
                </a:lnTo>
                <a:lnTo>
                  <a:pt x="299592" y="13208"/>
                </a:lnTo>
                <a:lnTo>
                  <a:pt x="82295" y="0"/>
                </a:lnTo>
                <a:close/>
              </a:path>
            </a:pathLst>
          </a:custGeom>
          <a:solidFill>
            <a:srgbClr val="B1C1DB"/>
          </a:solidFill>
        </p:spPr>
        <p:txBody>
          <a:bodyPr wrap="square" lIns="0" tIns="0" rIns="0" bIns="0" rtlCol="0"/>
          <a:lstStyle/>
          <a:p>
            <a:endParaRPr/>
          </a:p>
        </p:txBody>
      </p:sp>
      <p:sp>
        <p:nvSpPr>
          <p:cNvPr id="14" name="object 14"/>
          <p:cNvSpPr/>
          <p:nvPr/>
        </p:nvSpPr>
        <p:spPr>
          <a:xfrm>
            <a:off x="3128010" y="3662934"/>
            <a:ext cx="2662555" cy="806450"/>
          </a:xfrm>
          <a:custGeom>
            <a:avLst/>
            <a:gdLst/>
            <a:ahLst/>
            <a:cxnLst/>
            <a:rect l="l" t="t" r="r" b="b"/>
            <a:pathLst>
              <a:path w="2662554" h="806450">
                <a:moveTo>
                  <a:pt x="2581782" y="0"/>
                </a:moveTo>
                <a:lnTo>
                  <a:pt x="80644" y="0"/>
                </a:lnTo>
                <a:lnTo>
                  <a:pt x="49238" y="6332"/>
                </a:lnTo>
                <a:lnTo>
                  <a:pt x="23606" y="23606"/>
                </a:lnTo>
                <a:lnTo>
                  <a:pt x="6332" y="49238"/>
                </a:lnTo>
                <a:lnTo>
                  <a:pt x="0" y="80645"/>
                </a:lnTo>
                <a:lnTo>
                  <a:pt x="0" y="725551"/>
                </a:lnTo>
                <a:lnTo>
                  <a:pt x="6332" y="756957"/>
                </a:lnTo>
                <a:lnTo>
                  <a:pt x="23606" y="782589"/>
                </a:lnTo>
                <a:lnTo>
                  <a:pt x="49238" y="799863"/>
                </a:lnTo>
                <a:lnTo>
                  <a:pt x="80644" y="806196"/>
                </a:lnTo>
                <a:lnTo>
                  <a:pt x="2581782" y="806196"/>
                </a:lnTo>
                <a:lnTo>
                  <a:pt x="2613189" y="799863"/>
                </a:lnTo>
                <a:lnTo>
                  <a:pt x="2638821" y="782589"/>
                </a:lnTo>
                <a:lnTo>
                  <a:pt x="2656095" y="756957"/>
                </a:lnTo>
                <a:lnTo>
                  <a:pt x="2662428" y="725551"/>
                </a:lnTo>
                <a:lnTo>
                  <a:pt x="2662428" y="80645"/>
                </a:lnTo>
                <a:lnTo>
                  <a:pt x="2656095" y="49238"/>
                </a:lnTo>
                <a:lnTo>
                  <a:pt x="2638821" y="23606"/>
                </a:lnTo>
                <a:lnTo>
                  <a:pt x="2613189" y="6332"/>
                </a:lnTo>
                <a:lnTo>
                  <a:pt x="2581782" y="0"/>
                </a:lnTo>
                <a:close/>
              </a:path>
            </a:pathLst>
          </a:custGeom>
          <a:solidFill>
            <a:srgbClr val="4F81BC"/>
          </a:solidFill>
        </p:spPr>
        <p:txBody>
          <a:bodyPr wrap="square" lIns="0" tIns="0" rIns="0" bIns="0" rtlCol="0"/>
          <a:lstStyle/>
          <a:p>
            <a:endParaRPr/>
          </a:p>
        </p:txBody>
      </p:sp>
      <p:sp>
        <p:nvSpPr>
          <p:cNvPr id="15" name="object 15"/>
          <p:cNvSpPr/>
          <p:nvPr/>
        </p:nvSpPr>
        <p:spPr>
          <a:xfrm>
            <a:off x="3128010" y="3662934"/>
            <a:ext cx="2662555" cy="806450"/>
          </a:xfrm>
          <a:custGeom>
            <a:avLst/>
            <a:gdLst/>
            <a:ahLst/>
            <a:cxnLst/>
            <a:rect l="l" t="t" r="r" b="b"/>
            <a:pathLst>
              <a:path w="2662554" h="806450">
                <a:moveTo>
                  <a:pt x="0" y="80645"/>
                </a:moveTo>
                <a:lnTo>
                  <a:pt x="6332" y="49238"/>
                </a:lnTo>
                <a:lnTo>
                  <a:pt x="23606" y="23606"/>
                </a:lnTo>
                <a:lnTo>
                  <a:pt x="49238" y="6332"/>
                </a:lnTo>
                <a:lnTo>
                  <a:pt x="80644" y="0"/>
                </a:lnTo>
                <a:lnTo>
                  <a:pt x="2581782" y="0"/>
                </a:lnTo>
                <a:lnTo>
                  <a:pt x="2613189" y="6332"/>
                </a:lnTo>
                <a:lnTo>
                  <a:pt x="2638821" y="23606"/>
                </a:lnTo>
                <a:lnTo>
                  <a:pt x="2656095" y="49238"/>
                </a:lnTo>
                <a:lnTo>
                  <a:pt x="2662428" y="80645"/>
                </a:lnTo>
                <a:lnTo>
                  <a:pt x="2662428" y="725551"/>
                </a:lnTo>
                <a:lnTo>
                  <a:pt x="2656095" y="756957"/>
                </a:lnTo>
                <a:lnTo>
                  <a:pt x="2638821" y="782589"/>
                </a:lnTo>
                <a:lnTo>
                  <a:pt x="2613189" y="799863"/>
                </a:lnTo>
                <a:lnTo>
                  <a:pt x="2581782" y="806196"/>
                </a:lnTo>
                <a:lnTo>
                  <a:pt x="80644" y="806196"/>
                </a:lnTo>
                <a:lnTo>
                  <a:pt x="49238" y="799863"/>
                </a:lnTo>
                <a:lnTo>
                  <a:pt x="23606" y="782589"/>
                </a:lnTo>
                <a:lnTo>
                  <a:pt x="6332" y="756957"/>
                </a:lnTo>
                <a:lnTo>
                  <a:pt x="0" y="725551"/>
                </a:lnTo>
                <a:lnTo>
                  <a:pt x="0" y="80645"/>
                </a:lnTo>
                <a:close/>
              </a:path>
            </a:pathLst>
          </a:custGeom>
          <a:ln w="25908">
            <a:solidFill>
              <a:srgbClr val="FFFFFF"/>
            </a:solidFill>
          </a:ln>
        </p:spPr>
        <p:txBody>
          <a:bodyPr wrap="square" lIns="0" tIns="0" rIns="0" bIns="0" rtlCol="0"/>
          <a:lstStyle/>
          <a:p>
            <a:endParaRPr/>
          </a:p>
        </p:txBody>
      </p:sp>
      <p:sp>
        <p:nvSpPr>
          <p:cNvPr id="16" name="object 16"/>
          <p:cNvSpPr txBox="1"/>
          <p:nvPr/>
        </p:nvSpPr>
        <p:spPr>
          <a:xfrm>
            <a:off x="3820795" y="3889629"/>
            <a:ext cx="1275080" cy="299720"/>
          </a:xfrm>
          <a:prstGeom prst="rect">
            <a:avLst/>
          </a:prstGeom>
        </p:spPr>
        <p:txBody>
          <a:bodyPr vert="horz" wrap="square" lIns="0" tIns="12700" rIns="0" bIns="0" rtlCol="0">
            <a:spAutoFit/>
          </a:bodyPr>
          <a:lstStyle/>
          <a:p>
            <a:pPr marL="12700">
              <a:lnSpc>
                <a:spcPct val="100000"/>
              </a:lnSpc>
              <a:spcBef>
                <a:spcPts val="100"/>
              </a:spcBef>
            </a:pPr>
            <a:r>
              <a:rPr sz="1800" spc="-55" dirty="0">
                <a:solidFill>
                  <a:srgbClr val="FFFFFF"/>
                </a:solidFill>
                <a:latin typeface="Arial"/>
                <a:cs typeface="Arial"/>
              </a:rPr>
              <a:t>Still </a:t>
            </a:r>
            <a:r>
              <a:rPr sz="1800" spc="-25" dirty="0">
                <a:solidFill>
                  <a:srgbClr val="FFFFFF"/>
                </a:solidFill>
                <a:latin typeface="Arial"/>
                <a:cs typeface="Arial"/>
              </a:rPr>
              <a:t>in</a:t>
            </a:r>
            <a:r>
              <a:rPr sz="1800" spc="-190" dirty="0">
                <a:solidFill>
                  <a:srgbClr val="FFFFFF"/>
                </a:solidFill>
                <a:latin typeface="Arial"/>
                <a:cs typeface="Arial"/>
              </a:rPr>
              <a:t> </a:t>
            </a:r>
            <a:r>
              <a:rPr sz="1800" spc="-120" dirty="0">
                <a:solidFill>
                  <a:srgbClr val="FFFFFF"/>
                </a:solidFill>
                <a:latin typeface="Arial"/>
                <a:cs typeface="Arial"/>
              </a:rPr>
              <a:t>shock?</a:t>
            </a:r>
            <a:endParaRPr sz="1800">
              <a:latin typeface="Arial"/>
              <a:cs typeface="Arial"/>
            </a:endParaRPr>
          </a:p>
        </p:txBody>
      </p:sp>
      <p:sp>
        <p:nvSpPr>
          <p:cNvPr id="17" name="object 17"/>
          <p:cNvSpPr/>
          <p:nvPr/>
        </p:nvSpPr>
        <p:spPr>
          <a:xfrm>
            <a:off x="4315333" y="4507738"/>
            <a:ext cx="362585" cy="285750"/>
          </a:xfrm>
          <a:custGeom>
            <a:avLst/>
            <a:gdLst/>
            <a:ahLst/>
            <a:cxnLst/>
            <a:rect l="l" t="t" r="r" b="b"/>
            <a:pathLst>
              <a:path w="362585" h="285750">
                <a:moveTo>
                  <a:pt x="280796" y="0"/>
                </a:moveTo>
                <a:lnTo>
                  <a:pt x="63500" y="13843"/>
                </a:lnTo>
                <a:lnTo>
                  <a:pt x="72389" y="153162"/>
                </a:lnTo>
                <a:lnTo>
                  <a:pt x="0" y="157861"/>
                </a:lnTo>
                <a:lnTo>
                  <a:pt x="189864" y="285623"/>
                </a:lnTo>
                <a:lnTo>
                  <a:pt x="356858" y="139319"/>
                </a:lnTo>
                <a:lnTo>
                  <a:pt x="289687" y="139319"/>
                </a:lnTo>
                <a:lnTo>
                  <a:pt x="280796" y="0"/>
                </a:lnTo>
                <a:close/>
              </a:path>
              <a:path w="362585" h="285750">
                <a:moveTo>
                  <a:pt x="362076" y="134747"/>
                </a:moveTo>
                <a:lnTo>
                  <a:pt x="289687" y="139319"/>
                </a:lnTo>
                <a:lnTo>
                  <a:pt x="356858" y="139319"/>
                </a:lnTo>
                <a:lnTo>
                  <a:pt x="362076" y="134747"/>
                </a:lnTo>
                <a:close/>
              </a:path>
            </a:pathLst>
          </a:custGeom>
          <a:solidFill>
            <a:srgbClr val="B1C1DB"/>
          </a:solidFill>
        </p:spPr>
        <p:txBody>
          <a:bodyPr wrap="square" lIns="0" tIns="0" rIns="0" bIns="0" rtlCol="0"/>
          <a:lstStyle/>
          <a:p>
            <a:endParaRPr/>
          </a:p>
        </p:txBody>
      </p:sp>
      <p:sp>
        <p:nvSpPr>
          <p:cNvPr id="18" name="object 18"/>
          <p:cNvSpPr/>
          <p:nvPr/>
        </p:nvSpPr>
        <p:spPr>
          <a:xfrm>
            <a:off x="3204210" y="4840985"/>
            <a:ext cx="2661285" cy="806450"/>
          </a:xfrm>
          <a:custGeom>
            <a:avLst/>
            <a:gdLst/>
            <a:ahLst/>
            <a:cxnLst/>
            <a:rect l="l" t="t" r="r" b="b"/>
            <a:pathLst>
              <a:path w="2661285" h="806450">
                <a:moveTo>
                  <a:pt x="2580259" y="0"/>
                </a:moveTo>
                <a:lnTo>
                  <a:pt x="80644" y="0"/>
                </a:lnTo>
                <a:lnTo>
                  <a:pt x="49238" y="6332"/>
                </a:lnTo>
                <a:lnTo>
                  <a:pt x="23606" y="23606"/>
                </a:lnTo>
                <a:lnTo>
                  <a:pt x="6332" y="49238"/>
                </a:lnTo>
                <a:lnTo>
                  <a:pt x="0" y="80644"/>
                </a:lnTo>
                <a:lnTo>
                  <a:pt x="0" y="725551"/>
                </a:lnTo>
                <a:lnTo>
                  <a:pt x="6332" y="756946"/>
                </a:lnTo>
                <a:lnTo>
                  <a:pt x="23606" y="782580"/>
                </a:lnTo>
                <a:lnTo>
                  <a:pt x="49238" y="799860"/>
                </a:lnTo>
                <a:lnTo>
                  <a:pt x="80644" y="806195"/>
                </a:lnTo>
                <a:lnTo>
                  <a:pt x="2580259" y="806195"/>
                </a:lnTo>
                <a:lnTo>
                  <a:pt x="2611665" y="799860"/>
                </a:lnTo>
                <a:lnTo>
                  <a:pt x="2637297" y="782580"/>
                </a:lnTo>
                <a:lnTo>
                  <a:pt x="2654571" y="756946"/>
                </a:lnTo>
                <a:lnTo>
                  <a:pt x="2660904" y="725551"/>
                </a:lnTo>
                <a:lnTo>
                  <a:pt x="2660904" y="80644"/>
                </a:lnTo>
                <a:lnTo>
                  <a:pt x="2654571" y="49238"/>
                </a:lnTo>
                <a:lnTo>
                  <a:pt x="2637297" y="23606"/>
                </a:lnTo>
                <a:lnTo>
                  <a:pt x="2611665" y="6332"/>
                </a:lnTo>
                <a:lnTo>
                  <a:pt x="2580259" y="0"/>
                </a:lnTo>
                <a:close/>
              </a:path>
            </a:pathLst>
          </a:custGeom>
          <a:solidFill>
            <a:srgbClr val="4F81BC"/>
          </a:solidFill>
        </p:spPr>
        <p:txBody>
          <a:bodyPr wrap="square" lIns="0" tIns="0" rIns="0" bIns="0" rtlCol="0"/>
          <a:lstStyle/>
          <a:p>
            <a:endParaRPr/>
          </a:p>
        </p:txBody>
      </p:sp>
      <p:sp>
        <p:nvSpPr>
          <p:cNvPr id="19" name="object 19"/>
          <p:cNvSpPr/>
          <p:nvPr/>
        </p:nvSpPr>
        <p:spPr>
          <a:xfrm>
            <a:off x="3204210" y="4840985"/>
            <a:ext cx="2661285" cy="806450"/>
          </a:xfrm>
          <a:custGeom>
            <a:avLst/>
            <a:gdLst/>
            <a:ahLst/>
            <a:cxnLst/>
            <a:rect l="l" t="t" r="r" b="b"/>
            <a:pathLst>
              <a:path w="2661285" h="806450">
                <a:moveTo>
                  <a:pt x="0" y="80644"/>
                </a:moveTo>
                <a:lnTo>
                  <a:pt x="6332" y="49238"/>
                </a:lnTo>
                <a:lnTo>
                  <a:pt x="23606" y="23606"/>
                </a:lnTo>
                <a:lnTo>
                  <a:pt x="49238" y="6332"/>
                </a:lnTo>
                <a:lnTo>
                  <a:pt x="80644" y="0"/>
                </a:lnTo>
                <a:lnTo>
                  <a:pt x="2580259" y="0"/>
                </a:lnTo>
                <a:lnTo>
                  <a:pt x="2611665" y="6332"/>
                </a:lnTo>
                <a:lnTo>
                  <a:pt x="2637297" y="23606"/>
                </a:lnTo>
                <a:lnTo>
                  <a:pt x="2654571" y="49238"/>
                </a:lnTo>
                <a:lnTo>
                  <a:pt x="2660904" y="80644"/>
                </a:lnTo>
                <a:lnTo>
                  <a:pt x="2660904" y="725551"/>
                </a:lnTo>
                <a:lnTo>
                  <a:pt x="2654571" y="756946"/>
                </a:lnTo>
                <a:lnTo>
                  <a:pt x="2637297" y="782580"/>
                </a:lnTo>
                <a:lnTo>
                  <a:pt x="2611665" y="799860"/>
                </a:lnTo>
                <a:lnTo>
                  <a:pt x="2580259" y="806195"/>
                </a:lnTo>
                <a:lnTo>
                  <a:pt x="80644" y="806195"/>
                </a:lnTo>
                <a:lnTo>
                  <a:pt x="49238" y="799860"/>
                </a:lnTo>
                <a:lnTo>
                  <a:pt x="23606" y="782580"/>
                </a:lnTo>
                <a:lnTo>
                  <a:pt x="6332" y="756946"/>
                </a:lnTo>
                <a:lnTo>
                  <a:pt x="0" y="725551"/>
                </a:lnTo>
                <a:lnTo>
                  <a:pt x="0" y="80644"/>
                </a:lnTo>
                <a:close/>
              </a:path>
            </a:pathLst>
          </a:custGeom>
          <a:ln w="25908">
            <a:solidFill>
              <a:srgbClr val="FFFFFF"/>
            </a:solidFill>
          </a:ln>
        </p:spPr>
        <p:txBody>
          <a:bodyPr wrap="square" lIns="0" tIns="0" rIns="0" bIns="0" rtlCol="0"/>
          <a:lstStyle/>
          <a:p>
            <a:endParaRPr/>
          </a:p>
        </p:txBody>
      </p:sp>
      <p:sp>
        <p:nvSpPr>
          <p:cNvPr id="20" name="object 20"/>
          <p:cNvSpPr txBox="1"/>
          <p:nvPr/>
        </p:nvSpPr>
        <p:spPr>
          <a:xfrm>
            <a:off x="3846957" y="5067680"/>
            <a:ext cx="1375410" cy="299720"/>
          </a:xfrm>
          <a:prstGeom prst="rect">
            <a:avLst/>
          </a:prstGeom>
        </p:spPr>
        <p:txBody>
          <a:bodyPr vert="horz" wrap="square" lIns="0" tIns="12700" rIns="0" bIns="0" rtlCol="0">
            <a:spAutoFit/>
          </a:bodyPr>
          <a:lstStyle/>
          <a:p>
            <a:pPr marL="12700">
              <a:lnSpc>
                <a:spcPct val="100000"/>
              </a:lnSpc>
              <a:spcBef>
                <a:spcPts val="100"/>
              </a:spcBef>
            </a:pPr>
            <a:r>
              <a:rPr sz="1800" spc="-75" dirty="0">
                <a:solidFill>
                  <a:srgbClr val="FFFFFF"/>
                </a:solidFill>
                <a:latin typeface="Arial"/>
                <a:cs typeface="Arial"/>
              </a:rPr>
              <a:t>Infuse </a:t>
            </a:r>
            <a:r>
              <a:rPr sz="1800" spc="-90" dirty="0">
                <a:solidFill>
                  <a:srgbClr val="FFFFFF"/>
                </a:solidFill>
                <a:latin typeface="Arial"/>
                <a:cs typeface="Arial"/>
              </a:rPr>
              <a:t>1 </a:t>
            </a:r>
            <a:r>
              <a:rPr sz="1800" spc="-245" dirty="0">
                <a:solidFill>
                  <a:srgbClr val="FFFFFF"/>
                </a:solidFill>
                <a:latin typeface="Arial"/>
                <a:cs typeface="Arial"/>
              </a:rPr>
              <a:t>L</a:t>
            </a:r>
            <a:r>
              <a:rPr sz="1800" spc="-200" dirty="0">
                <a:solidFill>
                  <a:srgbClr val="FFFFFF"/>
                </a:solidFill>
                <a:latin typeface="Arial"/>
                <a:cs typeface="Arial"/>
              </a:rPr>
              <a:t> </a:t>
            </a:r>
            <a:r>
              <a:rPr sz="1800" spc="-15" dirty="0">
                <a:solidFill>
                  <a:srgbClr val="FFFFFF"/>
                </a:solidFill>
                <a:latin typeface="Arial"/>
                <a:cs typeface="Arial"/>
              </a:rPr>
              <a:t>fluid</a:t>
            </a:r>
            <a:endParaRPr sz="1800">
              <a:latin typeface="Arial"/>
              <a:cs typeface="Arial"/>
            </a:endParaRPr>
          </a:p>
        </p:txBody>
      </p:sp>
      <p:sp>
        <p:nvSpPr>
          <p:cNvPr id="21" name="object 21"/>
          <p:cNvSpPr/>
          <p:nvPr/>
        </p:nvSpPr>
        <p:spPr>
          <a:xfrm>
            <a:off x="4352544" y="5696711"/>
            <a:ext cx="363220" cy="302260"/>
          </a:xfrm>
          <a:custGeom>
            <a:avLst/>
            <a:gdLst/>
            <a:ahLst/>
            <a:cxnLst/>
            <a:rect l="l" t="t" r="r" b="b"/>
            <a:pathLst>
              <a:path w="363220" h="302260">
                <a:moveTo>
                  <a:pt x="362711" y="150875"/>
                </a:moveTo>
                <a:lnTo>
                  <a:pt x="0" y="150875"/>
                </a:lnTo>
                <a:lnTo>
                  <a:pt x="181355" y="301751"/>
                </a:lnTo>
                <a:lnTo>
                  <a:pt x="362711" y="150875"/>
                </a:lnTo>
                <a:close/>
              </a:path>
              <a:path w="363220" h="302260">
                <a:moveTo>
                  <a:pt x="290194" y="0"/>
                </a:moveTo>
                <a:lnTo>
                  <a:pt x="72516" y="0"/>
                </a:lnTo>
                <a:lnTo>
                  <a:pt x="72516" y="150875"/>
                </a:lnTo>
                <a:lnTo>
                  <a:pt x="290194" y="150875"/>
                </a:lnTo>
                <a:lnTo>
                  <a:pt x="290194" y="0"/>
                </a:lnTo>
                <a:close/>
              </a:path>
            </a:pathLst>
          </a:custGeom>
          <a:solidFill>
            <a:srgbClr val="B1C1DB"/>
          </a:solidFill>
        </p:spPr>
        <p:txBody>
          <a:bodyPr wrap="square" lIns="0" tIns="0" rIns="0" bIns="0" rtlCol="0"/>
          <a:lstStyle/>
          <a:p>
            <a:endParaRPr/>
          </a:p>
        </p:txBody>
      </p:sp>
      <p:sp>
        <p:nvSpPr>
          <p:cNvPr id="22" name="object 22"/>
          <p:cNvSpPr/>
          <p:nvPr/>
        </p:nvSpPr>
        <p:spPr>
          <a:xfrm>
            <a:off x="3204210" y="6049517"/>
            <a:ext cx="2661285" cy="806450"/>
          </a:xfrm>
          <a:custGeom>
            <a:avLst/>
            <a:gdLst/>
            <a:ahLst/>
            <a:cxnLst/>
            <a:rect l="l" t="t" r="r" b="b"/>
            <a:pathLst>
              <a:path w="2661285" h="806450">
                <a:moveTo>
                  <a:pt x="2580259" y="0"/>
                </a:moveTo>
                <a:lnTo>
                  <a:pt x="80644" y="0"/>
                </a:lnTo>
                <a:lnTo>
                  <a:pt x="49238" y="6335"/>
                </a:lnTo>
                <a:lnTo>
                  <a:pt x="23606" y="23612"/>
                </a:lnTo>
                <a:lnTo>
                  <a:pt x="6332" y="49238"/>
                </a:lnTo>
                <a:lnTo>
                  <a:pt x="0" y="80619"/>
                </a:lnTo>
                <a:lnTo>
                  <a:pt x="0" y="725576"/>
                </a:lnTo>
                <a:lnTo>
                  <a:pt x="6332" y="756957"/>
                </a:lnTo>
                <a:lnTo>
                  <a:pt x="23606" y="782582"/>
                </a:lnTo>
                <a:lnTo>
                  <a:pt x="49238" y="799859"/>
                </a:lnTo>
                <a:lnTo>
                  <a:pt x="80644" y="806195"/>
                </a:lnTo>
                <a:lnTo>
                  <a:pt x="2580259" y="806195"/>
                </a:lnTo>
                <a:lnTo>
                  <a:pt x="2611665" y="799859"/>
                </a:lnTo>
                <a:lnTo>
                  <a:pt x="2637297" y="782582"/>
                </a:lnTo>
                <a:lnTo>
                  <a:pt x="2654571" y="756957"/>
                </a:lnTo>
                <a:lnTo>
                  <a:pt x="2660904" y="725576"/>
                </a:lnTo>
                <a:lnTo>
                  <a:pt x="2660904" y="80619"/>
                </a:lnTo>
                <a:lnTo>
                  <a:pt x="2654571" y="49238"/>
                </a:lnTo>
                <a:lnTo>
                  <a:pt x="2637297" y="23612"/>
                </a:lnTo>
                <a:lnTo>
                  <a:pt x="2611665" y="6335"/>
                </a:lnTo>
                <a:lnTo>
                  <a:pt x="2580259" y="0"/>
                </a:lnTo>
                <a:close/>
              </a:path>
            </a:pathLst>
          </a:custGeom>
          <a:solidFill>
            <a:srgbClr val="4F81BC"/>
          </a:solidFill>
        </p:spPr>
        <p:txBody>
          <a:bodyPr wrap="square" lIns="0" tIns="0" rIns="0" bIns="0" rtlCol="0"/>
          <a:lstStyle/>
          <a:p>
            <a:endParaRPr/>
          </a:p>
        </p:txBody>
      </p:sp>
      <p:sp>
        <p:nvSpPr>
          <p:cNvPr id="23" name="object 23"/>
          <p:cNvSpPr/>
          <p:nvPr/>
        </p:nvSpPr>
        <p:spPr>
          <a:xfrm>
            <a:off x="3204210" y="6049517"/>
            <a:ext cx="2661285" cy="806450"/>
          </a:xfrm>
          <a:custGeom>
            <a:avLst/>
            <a:gdLst/>
            <a:ahLst/>
            <a:cxnLst/>
            <a:rect l="l" t="t" r="r" b="b"/>
            <a:pathLst>
              <a:path w="2661285" h="806450">
                <a:moveTo>
                  <a:pt x="0" y="80619"/>
                </a:moveTo>
                <a:lnTo>
                  <a:pt x="6332" y="49238"/>
                </a:lnTo>
                <a:lnTo>
                  <a:pt x="23606" y="23612"/>
                </a:lnTo>
                <a:lnTo>
                  <a:pt x="49238" y="6335"/>
                </a:lnTo>
                <a:lnTo>
                  <a:pt x="80644" y="0"/>
                </a:lnTo>
                <a:lnTo>
                  <a:pt x="2580259" y="0"/>
                </a:lnTo>
                <a:lnTo>
                  <a:pt x="2611665" y="6335"/>
                </a:lnTo>
                <a:lnTo>
                  <a:pt x="2637297" y="23612"/>
                </a:lnTo>
                <a:lnTo>
                  <a:pt x="2654571" y="49238"/>
                </a:lnTo>
                <a:lnTo>
                  <a:pt x="2660904" y="80619"/>
                </a:lnTo>
                <a:lnTo>
                  <a:pt x="2660904" y="725576"/>
                </a:lnTo>
                <a:lnTo>
                  <a:pt x="2654571" y="756957"/>
                </a:lnTo>
                <a:lnTo>
                  <a:pt x="2637297" y="782582"/>
                </a:lnTo>
                <a:lnTo>
                  <a:pt x="2611665" y="799859"/>
                </a:lnTo>
                <a:lnTo>
                  <a:pt x="2580259" y="806195"/>
                </a:lnTo>
                <a:lnTo>
                  <a:pt x="80644" y="806195"/>
                </a:lnTo>
                <a:lnTo>
                  <a:pt x="49238" y="799859"/>
                </a:lnTo>
                <a:lnTo>
                  <a:pt x="23606" y="782582"/>
                </a:lnTo>
                <a:lnTo>
                  <a:pt x="6332" y="756957"/>
                </a:lnTo>
                <a:lnTo>
                  <a:pt x="0" y="725576"/>
                </a:lnTo>
                <a:lnTo>
                  <a:pt x="0" y="80619"/>
                </a:lnTo>
                <a:close/>
              </a:path>
            </a:pathLst>
          </a:custGeom>
          <a:ln w="25908">
            <a:solidFill>
              <a:srgbClr val="FFFFFF"/>
            </a:solidFill>
          </a:ln>
        </p:spPr>
        <p:txBody>
          <a:bodyPr wrap="square" lIns="0" tIns="0" rIns="0" bIns="0" rtlCol="0"/>
          <a:lstStyle/>
          <a:p>
            <a:endParaRPr/>
          </a:p>
        </p:txBody>
      </p:sp>
      <p:sp>
        <p:nvSpPr>
          <p:cNvPr id="24" name="object 24"/>
          <p:cNvSpPr txBox="1"/>
          <p:nvPr/>
        </p:nvSpPr>
        <p:spPr>
          <a:xfrm>
            <a:off x="3299840" y="6151575"/>
            <a:ext cx="2468880" cy="549910"/>
          </a:xfrm>
          <a:prstGeom prst="rect">
            <a:avLst/>
          </a:prstGeom>
        </p:spPr>
        <p:txBody>
          <a:bodyPr vert="horz" wrap="square" lIns="0" tIns="41275" rIns="0" bIns="0" rtlCol="0">
            <a:spAutoFit/>
          </a:bodyPr>
          <a:lstStyle/>
          <a:p>
            <a:pPr marL="255904" marR="5080" indent="-243840">
              <a:lnSpc>
                <a:spcPts val="1970"/>
              </a:lnSpc>
              <a:spcBef>
                <a:spcPts val="325"/>
              </a:spcBef>
            </a:pPr>
            <a:r>
              <a:rPr sz="1800" dirty="0">
                <a:solidFill>
                  <a:srgbClr val="FFFFFF"/>
                </a:solidFill>
                <a:latin typeface="Arial"/>
                <a:cs typeface="Arial"/>
              </a:rPr>
              <a:t>If </a:t>
            </a:r>
            <a:r>
              <a:rPr sz="1800" spc="-20" dirty="0">
                <a:solidFill>
                  <a:srgbClr val="FFFFFF"/>
                </a:solidFill>
                <a:latin typeface="Arial"/>
                <a:cs typeface="Arial"/>
              </a:rPr>
              <a:t>still </a:t>
            </a:r>
            <a:r>
              <a:rPr sz="1800" spc="-25" dirty="0">
                <a:solidFill>
                  <a:srgbClr val="FFFFFF"/>
                </a:solidFill>
                <a:latin typeface="Arial"/>
                <a:cs typeface="Arial"/>
              </a:rPr>
              <a:t>in </a:t>
            </a:r>
            <a:r>
              <a:rPr sz="1800" spc="-100" dirty="0">
                <a:solidFill>
                  <a:srgbClr val="FFFFFF"/>
                </a:solidFill>
                <a:latin typeface="Arial"/>
                <a:cs typeface="Arial"/>
              </a:rPr>
              <a:t>shock, </a:t>
            </a:r>
            <a:r>
              <a:rPr sz="1800" spc="-65" dirty="0">
                <a:solidFill>
                  <a:srgbClr val="FFFFFF"/>
                </a:solidFill>
                <a:latin typeface="Arial"/>
                <a:cs typeface="Arial"/>
              </a:rPr>
              <a:t>Start</a:t>
            </a:r>
            <a:r>
              <a:rPr sz="1800" spc="-360" dirty="0">
                <a:solidFill>
                  <a:srgbClr val="FFFFFF"/>
                </a:solidFill>
                <a:latin typeface="Arial"/>
                <a:cs typeface="Arial"/>
              </a:rPr>
              <a:t> </a:t>
            </a:r>
            <a:r>
              <a:rPr sz="1800" spc="-50" dirty="0">
                <a:solidFill>
                  <a:srgbClr val="FFFFFF"/>
                </a:solidFill>
                <a:latin typeface="Arial"/>
                <a:cs typeface="Arial"/>
              </a:rPr>
              <a:t>blood  </a:t>
            </a:r>
            <a:r>
              <a:rPr sz="1800" spc="-55" dirty="0">
                <a:solidFill>
                  <a:srgbClr val="FFFFFF"/>
                </a:solidFill>
                <a:latin typeface="Arial"/>
                <a:cs typeface="Arial"/>
              </a:rPr>
              <a:t>transfusion </a:t>
            </a:r>
            <a:r>
              <a:rPr sz="1800" spc="-15" dirty="0">
                <a:solidFill>
                  <a:srgbClr val="FFFFFF"/>
                </a:solidFill>
                <a:latin typeface="Arial"/>
                <a:cs typeface="Arial"/>
              </a:rPr>
              <a:t>or</a:t>
            </a:r>
            <a:r>
              <a:rPr sz="1800" spc="-165" dirty="0">
                <a:solidFill>
                  <a:srgbClr val="FFFFFF"/>
                </a:solidFill>
                <a:latin typeface="Arial"/>
                <a:cs typeface="Arial"/>
              </a:rPr>
              <a:t> </a:t>
            </a:r>
            <a:r>
              <a:rPr sz="1800" spc="-50" dirty="0">
                <a:solidFill>
                  <a:srgbClr val="FFFFFF"/>
                </a:solidFill>
                <a:latin typeface="Arial"/>
                <a:cs typeface="Arial"/>
              </a:rPr>
              <a:t>colloid</a:t>
            </a:r>
            <a:endParaRPr sz="1800">
              <a:latin typeface="Arial"/>
              <a:cs typeface="Arial"/>
            </a:endParaRPr>
          </a:p>
        </p:txBody>
      </p:sp>
      <p:sp>
        <p:nvSpPr>
          <p:cNvPr id="25" name="object 25"/>
          <p:cNvSpPr txBox="1"/>
          <p:nvPr/>
        </p:nvSpPr>
        <p:spPr>
          <a:xfrm>
            <a:off x="6023228" y="1313434"/>
            <a:ext cx="1097280" cy="574040"/>
          </a:xfrm>
          <a:prstGeom prst="rect">
            <a:avLst/>
          </a:prstGeom>
        </p:spPr>
        <p:txBody>
          <a:bodyPr vert="horz" wrap="square" lIns="0" tIns="12700" rIns="0" bIns="0" rtlCol="0">
            <a:spAutoFit/>
          </a:bodyPr>
          <a:lstStyle/>
          <a:p>
            <a:pPr marL="12700" marR="5080">
              <a:lnSpc>
                <a:spcPct val="100000"/>
              </a:lnSpc>
              <a:spcBef>
                <a:spcPts val="100"/>
              </a:spcBef>
            </a:pPr>
            <a:r>
              <a:rPr sz="1800" b="1" spc="-145" dirty="0">
                <a:latin typeface="Trebuchet MS"/>
                <a:cs typeface="Trebuchet MS"/>
              </a:rPr>
              <a:t>20 </a:t>
            </a:r>
            <a:r>
              <a:rPr sz="1800" b="1" spc="-60" dirty="0">
                <a:latin typeface="Trebuchet MS"/>
                <a:cs typeface="Trebuchet MS"/>
              </a:rPr>
              <a:t>ml/kg</a:t>
            </a:r>
            <a:r>
              <a:rPr sz="1800" b="1" spc="-215" dirty="0">
                <a:latin typeface="Trebuchet MS"/>
                <a:cs typeface="Trebuchet MS"/>
              </a:rPr>
              <a:t> </a:t>
            </a:r>
            <a:r>
              <a:rPr sz="1800" b="1" spc="-100" dirty="0">
                <a:latin typeface="Trebuchet MS"/>
                <a:cs typeface="Trebuchet MS"/>
              </a:rPr>
              <a:t>in  </a:t>
            </a:r>
            <a:r>
              <a:rPr sz="1800" b="1" spc="-120" dirty="0">
                <a:latin typeface="Trebuchet MS"/>
                <a:cs typeface="Trebuchet MS"/>
              </a:rPr>
              <a:t>children</a:t>
            </a:r>
            <a:endParaRPr sz="1800">
              <a:latin typeface="Trebuchet MS"/>
              <a:cs typeface="Trebuchet MS"/>
            </a:endParaRPr>
          </a:p>
        </p:txBody>
      </p:sp>
      <p:sp>
        <p:nvSpPr>
          <p:cNvPr id="27" name="object 27"/>
          <p:cNvSpPr txBox="1"/>
          <p:nvPr/>
        </p:nvSpPr>
        <p:spPr>
          <a:xfrm>
            <a:off x="5947028" y="6154623"/>
            <a:ext cx="2677160" cy="574040"/>
          </a:xfrm>
          <a:prstGeom prst="rect">
            <a:avLst/>
          </a:prstGeom>
        </p:spPr>
        <p:txBody>
          <a:bodyPr vert="horz" wrap="square" lIns="0" tIns="12700" rIns="0" bIns="0" rtlCol="0">
            <a:spAutoFit/>
          </a:bodyPr>
          <a:lstStyle/>
          <a:p>
            <a:pPr marL="12700" marR="5080">
              <a:lnSpc>
                <a:spcPct val="100000"/>
              </a:lnSpc>
              <a:spcBef>
                <a:spcPts val="100"/>
              </a:spcBef>
            </a:pPr>
            <a:r>
              <a:rPr sz="1800" b="1" spc="-95" dirty="0">
                <a:latin typeface="Trebuchet MS"/>
                <a:cs typeface="Trebuchet MS"/>
              </a:rPr>
              <a:t>Identify </a:t>
            </a:r>
            <a:r>
              <a:rPr sz="1800" b="1" spc="-100" dirty="0">
                <a:latin typeface="Trebuchet MS"/>
                <a:cs typeface="Trebuchet MS"/>
              </a:rPr>
              <a:t>site </a:t>
            </a:r>
            <a:r>
              <a:rPr sz="1800" b="1" spc="-75" dirty="0">
                <a:latin typeface="Trebuchet MS"/>
                <a:cs typeface="Trebuchet MS"/>
              </a:rPr>
              <a:t>of </a:t>
            </a:r>
            <a:r>
              <a:rPr sz="1800" b="1" spc="-100" dirty="0">
                <a:latin typeface="Trebuchet MS"/>
                <a:cs typeface="Trebuchet MS"/>
              </a:rPr>
              <a:t>bleeding</a:t>
            </a:r>
            <a:r>
              <a:rPr sz="1800" b="1" spc="-345" dirty="0">
                <a:latin typeface="Trebuchet MS"/>
                <a:cs typeface="Trebuchet MS"/>
              </a:rPr>
              <a:t> </a:t>
            </a:r>
            <a:r>
              <a:rPr sz="1800" b="1" spc="-85" dirty="0">
                <a:latin typeface="Trebuchet MS"/>
                <a:cs typeface="Trebuchet MS"/>
              </a:rPr>
              <a:t>and  </a:t>
            </a:r>
            <a:r>
              <a:rPr sz="1800" b="1" spc="-105" dirty="0">
                <a:latin typeface="Trebuchet MS"/>
                <a:cs typeface="Trebuchet MS"/>
              </a:rPr>
              <a:t>measure </a:t>
            </a:r>
            <a:r>
              <a:rPr sz="1800" b="1" spc="-80" dirty="0">
                <a:latin typeface="Trebuchet MS"/>
                <a:cs typeface="Trebuchet MS"/>
              </a:rPr>
              <a:t>to </a:t>
            </a:r>
            <a:r>
              <a:rPr sz="1800" b="1" spc="-110" dirty="0">
                <a:latin typeface="Trebuchet MS"/>
                <a:cs typeface="Trebuchet MS"/>
              </a:rPr>
              <a:t>arrest</a:t>
            </a:r>
            <a:r>
              <a:rPr sz="1800" b="1" spc="-310" dirty="0">
                <a:latin typeface="Trebuchet MS"/>
                <a:cs typeface="Trebuchet MS"/>
              </a:rPr>
              <a:t> </a:t>
            </a:r>
            <a:r>
              <a:rPr sz="1800" b="1" spc="-95" dirty="0">
                <a:latin typeface="Trebuchet MS"/>
                <a:cs typeface="Trebuchet MS"/>
              </a:rPr>
              <a:t>bleeding</a:t>
            </a:r>
            <a:endParaRPr sz="180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68446" y="187197"/>
            <a:ext cx="1853564" cy="696595"/>
          </a:xfrm>
          <a:prstGeom prst="rect">
            <a:avLst/>
          </a:prstGeom>
        </p:spPr>
        <p:txBody>
          <a:bodyPr vert="horz" wrap="square" lIns="0" tIns="12700" rIns="0" bIns="0" rtlCol="0">
            <a:spAutoFit/>
          </a:bodyPr>
          <a:lstStyle/>
          <a:p>
            <a:pPr marL="12700">
              <a:lnSpc>
                <a:spcPct val="100000"/>
              </a:lnSpc>
              <a:spcBef>
                <a:spcPts val="100"/>
              </a:spcBef>
            </a:pPr>
            <a:r>
              <a:rPr spc="-225" dirty="0"/>
              <a:t>Disaster</a:t>
            </a:r>
          </a:p>
        </p:txBody>
      </p:sp>
      <p:sp>
        <p:nvSpPr>
          <p:cNvPr id="3" name="object 3"/>
          <p:cNvSpPr txBox="1"/>
          <p:nvPr/>
        </p:nvSpPr>
        <p:spPr>
          <a:xfrm>
            <a:off x="78739" y="1074165"/>
            <a:ext cx="7884159" cy="2952750"/>
          </a:xfrm>
          <a:prstGeom prst="rect">
            <a:avLst/>
          </a:prstGeom>
        </p:spPr>
        <p:txBody>
          <a:bodyPr vert="horz" wrap="square" lIns="0" tIns="13335" rIns="0" bIns="0" rtlCol="0">
            <a:spAutoFit/>
          </a:bodyPr>
          <a:lstStyle/>
          <a:p>
            <a:pPr marL="355600" marR="5080" indent="-342900">
              <a:lnSpc>
                <a:spcPct val="100000"/>
              </a:lnSpc>
              <a:spcBef>
                <a:spcPts val="105"/>
              </a:spcBef>
              <a:buChar char="•"/>
              <a:tabLst>
                <a:tab pos="354965" algn="l"/>
                <a:tab pos="355600" algn="l"/>
              </a:tabLst>
            </a:pPr>
            <a:r>
              <a:rPr sz="3200" spc="-200" dirty="0">
                <a:latin typeface="Arial"/>
                <a:cs typeface="Arial"/>
              </a:rPr>
              <a:t>Any </a:t>
            </a:r>
            <a:r>
              <a:rPr sz="3200" spc="-135" dirty="0">
                <a:latin typeface="Arial"/>
                <a:cs typeface="Arial"/>
              </a:rPr>
              <a:t>occurrence </a:t>
            </a:r>
            <a:r>
              <a:rPr sz="3200" spc="-5" dirty="0">
                <a:latin typeface="Arial"/>
                <a:cs typeface="Arial"/>
              </a:rPr>
              <a:t>that </a:t>
            </a:r>
            <a:r>
              <a:rPr sz="3200" spc="-250" dirty="0">
                <a:latin typeface="Arial"/>
                <a:cs typeface="Arial"/>
              </a:rPr>
              <a:t>causes </a:t>
            </a:r>
            <a:r>
              <a:rPr sz="3200" spc="-185" dirty="0">
                <a:latin typeface="Arial"/>
                <a:cs typeface="Arial"/>
              </a:rPr>
              <a:t>damage,  </a:t>
            </a:r>
            <a:r>
              <a:rPr sz="3200" spc="-140" dirty="0">
                <a:latin typeface="Arial"/>
                <a:cs typeface="Arial"/>
              </a:rPr>
              <a:t>economic </a:t>
            </a:r>
            <a:r>
              <a:rPr sz="3200" spc="-65" dirty="0">
                <a:latin typeface="Arial"/>
                <a:cs typeface="Arial"/>
              </a:rPr>
              <a:t>disruption, </a:t>
            </a:r>
            <a:r>
              <a:rPr sz="3200" spc="-190" dirty="0">
                <a:latin typeface="Arial"/>
                <a:cs typeface="Arial"/>
              </a:rPr>
              <a:t>loss </a:t>
            </a:r>
            <a:r>
              <a:rPr sz="3200" spc="-5" dirty="0">
                <a:latin typeface="Arial"/>
                <a:cs typeface="Arial"/>
              </a:rPr>
              <a:t>of </a:t>
            </a:r>
            <a:r>
              <a:rPr sz="3200" spc="-135" dirty="0">
                <a:latin typeface="Arial"/>
                <a:cs typeface="Arial"/>
              </a:rPr>
              <a:t>human </a:t>
            </a:r>
            <a:r>
              <a:rPr sz="3200" spc="-40" dirty="0">
                <a:latin typeface="Arial"/>
                <a:cs typeface="Arial"/>
              </a:rPr>
              <a:t>life </a:t>
            </a:r>
            <a:r>
              <a:rPr sz="3200" spc="-145" dirty="0">
                <a:latin typeface="Arial"/>
                <a:cs typeface="Arial"/>
              </a:rPr>
              <a:t>and  </a:t>
            </a:r>
            <a:r>
              <a:rPr sz="3200" spc="-50" dirty="0">
                <a:latin typeface="Arial"/>
                <a:cs typeface="Arial"/>
              </a:rPr>
              <a:t>deterioration </a:t>
            </a:r>
            <a:r>
              <a:rPr sz="3200" spc="-40" dirty="0">
                <a:latin typeface="Arial"/>
                <a:cs typeface="Arial"/>
              </a:rPr>
              <a:t>in </a:t>
            </a:r>
            <a:r>
              <a:rPr sz="3200" spc="-75" dirty="0">
                <a:latin typeface="Arial"/>
                <a:cs typeface="Arial"/>
              </a:rPr>
              <a:t>health </a:t>
            </a:r>
            <a:r>
              <a:rPr sz="3200" spc="-150" dirty="0">
                <a:latin typeface="Arial"/>
                <a:cs typeface="Arial"/>
              </a:rPr>
              <a:t>and </a:t>
            </a:r>
            <a:r>
              <a:rPr sz="3200" spc="-75" dirty="0">
                <a:latin typeface="Arial"/>
                <a:cs typeface="Arial"/>
              </a:rPr>
              <a:t>health </a:t>
            </a:r>
            <a:r>
              <a:rPr sz="3200" spc="-175" dirty="0">
                <a:latin typeface="Arial"/>
                <a:cs typeface="Arial"/>
              </a:rPr>
              <a:t>services</a:t>
            </a:r>
            <a:r>
              <a:rPr sz="3200" spc="-625" dirty="0">
                <a:latin typeface="Arial"/>
                <a:cs typeface="Arial"/>
              </a:rPr>
              <a:t> </a:t>
            </a:r>
            <a:r>
              <a:rPr sz="3200" spc="-100" dirty="0">
                <a:latin typeface="Arial"/>
                <a:cs typeface="Arial"/>
              </a:rPr>
              <a:t>on  </a:t>
            </a:r>
            <a:r>
              <a:rPr sz="3200" spc="-245" dirty="0">
                <a:latin typeface="Arial"/>
                <a:cs typeface="Arial"/>
              </a:rPr>
              <a:t>a </a:t>
            </a:r>
            <a:r>
              <a:rPr sz="3200" spc="-204" dirty="0">
                <a:latin typeface="Arial"/>
                <a:cs typeface="Arial"/>
              </a:rPr>
              <a:t>scale </a:t>
            </a:r>
            <a:r>
              <a:rPr sz="3200" spc="-70" dirty="0">
                <a:latin typeface="Arial"/>
                <a:cs typeface="Arial"/>
              </a:rPr>
              <a:t>sufficient </a:t>
            </a:r>
            <a:r>
              <a:rPr sz="3200" spc="20" dirty="0">
                <a:latin typeface="Arial"/>
                <a:cs typeface="Arial"/>
              </a:rPr>
              <a:t>to </a:t>
            </a:r>
            <a:r>
              <a:rPr sz="3200" spc="-65" dirty="0">
                <a:latin typeface="Arial"/>
                <a:cs typeface="Arial"/>
              </a:rPr>
              <a:t>warrant </a:t>
            </a:r>
            <a:r>
              <a:rPr sz="3200" spc="-175" dirty="0">
                <a:latin typeface="Arial"/>
                <a:cs typeface="Arial"/>
              </a:rPr>
              <a:t>an </a:t>
            </a:r>
            <a:r>
              <a:rPr sz="3200" spc="-90" dirty="0">
                <a:latin typeface="Arial"/>
                <a:cs typeface="Arial"/>
              </a:rPr>
              <a:t>extraordinary  </a:t>
            </a:r>
            <a:r>
              <a:rPr sz="3200" spc="-170" dirty="0">
                <a:latin typeface="Arial"/>
                <a:cs typeface="Arial"/>
              </a:rPr>
              <a:t>response </a:t>
            </a:r>
            <a:r>
              <a:rPr sz="3200" spc="-35" dirty="0">
                <a:latin typeface="Arial"/>
                <a:cs typeface="Arial"/>
              </a:rPr>
              <a:t>from </a:t>
            </a:r>
            <a:r>
              <a:rPr sz="3200" spc="-90" dirty="0">
                <a:latin typeface="Arial"/>
                <a:cs typeface="Arial"/>
              </a:rPr>
              <a:t>outside </a:t>
            </a:r>
            <a:r>
              <a:rPr sz="3200" spc="-35" dirty="0">
                <a:latin typeface="Arial"/>
                <a:cs typeface="Arial"/>
              </a:rPr>
              <a:t>the </a:t>
            </a:r>
            <a:r>
              <a:rPr sz="3200" spc="-105" dirty="0">
                <a:latin typeface="Arial"/>
                <a:cs typeface="Arial"/>
              </a:rPr>
              <a:t>affected </a:t>
            </a:r>
            <a:r>
              <a:rPr sz="3200" spc="-170" dirty="0">
                <a:latin typeface="Arial"/>
                <a:cs typeface="Arial"/>
              </a:rPr>
              <a:t>area </a:t>
            </a:r>
            <a:r>
              <a:rPr sz="3200" spc="-25" dirty="0">
                <a:latin typeface="Arial"/>
                <a:cs typeface="Arial"/>
              </a:rPr>
              <a:t>or  </a:t>
            </a:r>
            <a:r>
              <a:rPr sz="3200" spc="-110" dirty="0">
                <a:latin typeface="Arial"/>
                <a:cs typeface="Arial"/>
              </a:rPr>
              <a:t>community.</a:t>
            </a:r>
            <a:endParaRPr sz="3200">
              <a:latin typeface="Arial"/>
              <a:cs typeface="Arial"/>
            </a:endParaRPr>
          </a:p>
        </p:txBody>
      </p:sp>
      <p:sp>
        <p:nvSpPr>
          <p:cNvPr id="4" name="object 4"/>
          <p:cNvSpPr/>
          <p:nvPr/>
        </p:nvSpPr>
        <p:spPr>
          <a:xfrm>
            <a:off x="3124200" y="3794759"/>
            <a:ext cx="5105400" cy="306323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8126" y="461899"/>
            <a:ext cx="7520940" cy="696595"/>
          </a:xfrm>
          <a:prstGeom prst="rect">
            <a:avLst/>
          </a:prstGeom>
        </p:spPr>
        <p:txBody>
          <a:bodyPr vert="horz" wrap="square" lIns="0" tIns="13335" rIns="0" bIns="0" rtlCol="0">
            <a:spAutoFit/>
          </a:bodyPr>
          <a:lstStyle/>
          <a:p>
            <a:pPr marL="12700">
              <a:lnSpc>
                <a:spcPct val="100000"/>
              </a:lnSpc>
              <a:spcBef>
                <a:spcPts val="105"/>
              </a:spcBef>
            </a:pPr>
            <a:r>
              <a:rPr spc="-130" dirty="0"/>
              <a:t>Disability </a:t>
            </a:r>
            <a:r>
              <a:rPr spc="-165" dirty="0"/>
              <a:t>(Neurologic</a:t>
            </a:r>
            <a:r>
              <a:rPr spc="-375" dirty="0"/>
              <a:t> </a:t>
            </a:r>
            <a:r>
              <a:rPr spc="-190" dirty="0"/>
              <a:t>Evaluation)</a:t>
            </a:r>
          </a:p>
        </p:txBody>
      </p:sp>
      <p:sp>
        <p:nvSpPr>
          <p:cNvPr id="3" name="object 3"/>
          <p:cNvSpPr txBox="1"/>
          <p:nvPr/>
        </p:nvSpPr>
        <p:spPr>
          <a:xfrm>
            <a:off x="231140" y="1509941"/>
            <a:ext cx="6143625" cy="3830954"/>
          </a:xfrm>
          <a:prstGeom prst="rect">
            <a:avLst/>
          </a:prstGeom>
        </p:spPr>
        <p:txBody>
          <a:bodyPr vert="horz" wrap="square" lIns="0" tIns="110489" rIns="0" bIns="0" rtlCol="0">
            <a:spAutoFit/>
          </a:bodyPr>
          <a:lstStyle/>
          <a:p>
            <a:pPr marL="355600" indent="-342900">
              <a:lnSpc>
                <a:spcPct val="100000"/>
              </a:lnSpc>
              <a:spcBef>
                <a:spcPts val="869"/>
              </a:spcBef>
              <a:buChar char="•"/>
              <a:tabLst>
                <a:tab pos="354965" algn="l"/>
                <a:tab pos="355600" algn="l"/>
              </a:tabLst>
            </a:pPr>
            <a:r>
              <a:rPr sz="3200" spc="-200" dirty="0">
                <a:latin typeface="Arial"/>
                <a:cs typeface="Arial"/>
              </a:rPr>
              <a:t>Rapid </a:t>
            </a:r>
            <a:r>
              <a:rPr sz="3200" spc="-110" dirty="0">
                <a:latin typeface="Arial"/>
                <a:cs typeface="Arial"/>
              </a:rPr>
              <a:t>neurologic</a:t>
            </a:r>
            <a:r>
              <a:rPr sz="3200" spc="-145" dirty="0">
                <a:latin typeface="Arial"/>
                <a:cs typeface="Arial"/>
              </a:rPr>
              <a:t> </a:t>
            </a:r>
            <a:r>
              <a:rPr sz="3200" spc="-100" dirty="0">
                <a:latin typeface="Arial"/>
                <a:cs typeface="Arial"/>
              </a:rPr>
              <a:t>evaluation</a:t>
            </a:r>
            <a:endParaRPr sz="3200">
              <a:latin typeface="Arial"/>
              <a:cs typeface="Arial"/>
            </a:endParaRPr>
          </a:p>
          <a:p>
            <a:pPr marL="355600" indent="-342900">
              <a:lnSpc>
                <a:spcPct val="100000"/>
              </a:lnSpc>
              <a:spcBef>
                <a:spcPts val="770"/>
              </a:spcBef>
              <a:buChar char="•"/>
              <a:tabLst>
                <a:tab pos="354965" algn="l"/>
                <a:tab pos="355600" algn="l"/>
              </a:tabLst>
            </a:pPr>
            <a:r>
              <a:rPr sz="3200" spc="-175" dirty="0">
                <a:latin typeface="Arial"/>
                <a:cs typeface="Arial"/>
              </a:rPr>
              <a:t>There </a:t>
            </a:r>
            <a:r>
              <a:rPr sz="3200" spc="-165" dirty="0">
                <a:latin typeface="Arial"/>
                <a:cs typeface="Arial"/>
              </a:rPr>
              <a:t>is </a:t>
            </a:r>
            <a:r>
              <a:rPr sz="3200" spc="-100" dirty="0">
                <a:latin typeface="Arial"/>
                <a:cs typeface="Arial"/>
              </a:rPr>
              <a:t>no </a:t>
            </a:r>
            <a:r>
              <a:rPr sz="3200" spc="-25" dirty="0">
                <a:latin typeface="Arial"/>
                <a:cs typeface="Arial"/>
              </a:rPr>
              <a:t>time </a:t>
            </a:r>
            <a:r>
              <a:rPr sz="3200" spc="25" dirty="0">
                <a:latin typeface="Arial"/>
                <a:cs typeface="Arial"/>
              </a:rPr>
              <a:t>to </a:t>
            </a:r>
            <a:r>
              <a:rPr sz="3200" spc="-100" dirty="0">
                <a:latin typeface="Arial"/>
                <a:cs typeface="Arial"/>
              </a:rPr>
              <a:t>do </a:t>
            </a:r>
            <a:r>
              <a:rPr sz="3200" spc="-35" dirty="0">
                <a:latin typeface="Arial"/>
                <a:cs typeface="Arial"/>
              </a:rPr>
              <a:t>the</a:t>
            </a:r>
            <a:r>
              <a:rPr sz="3200" spc="-490" dirty="0">
                <a:latin typeface="Arial"/>
                <a:cs typeface="Arial"/>
              </a:rPr>
              <a:t> </a:t>
            </a:r>
            <a:r>
              <a:rPr sz="3200" spc="-580" dirty="0">
                <a:latin typeface="Arial"/>
                <a:cs typeface="Arial"/>
              </a:rPr>
              <a:t>GCS </a:t>
            </a:r>
            <a:r>
              <a:rPr sz="3200" spc="-225" dirty="0">
                <a:latin typeface="Arial"/>
                <a:cs typeface="Arial"/>
              </a:rPr>
              <a:t>so </a:t>
            </a:r>
            <a:r>
              <a:rPr sz="3200" spc="-245" dirty="0">
                <a:latin typeface="Arial"/>
                <a:cs typeface="Arial"/>
              </a:rPr>
              <a:t>a</a:t>
            </a:r>
            <a:endParaRPr sz="3200">
              <a:latin typeface="Arial"/>
              <a:cs typeface="Arial"/>
            </a:endParaRPr>
          </a:p>
          <a:p>
            <a:pPr marL="756285" lvl="1" indent="-286385">
              <a:lnSpc>
                <a:spcPct val="100000"/>
              </a:lnSpc>
              <a:spcBef>
                <a:spcPts val="690"/>
              </a:spcBef>
              <a:buChar char="–"/>
              <a:tabLst>
                <a:tab pos="756920" algn="l"/>
              </a:tabLst>
            </a:pPr>
            <a:r>
              <a:rPr sz="2800" spc="-250" dirty="0">
                <a:latin typeface="Arial"/>
                <a:cs typeface="Arial"/>
              </a:rPr>
              <a:t>A </a:t>
            </a:r>
            <a:r>
              <a:rPr sz="2800" spc="-30" dirty="0">
                <a:latin typeface="Arial"/>
                <a:cs typeface="Arial"/>
              </a:rPr>
              <a:t>: </a:t>
            </a:r>
            <a:r>
              <a:rPr sz="2800" spc="-180" dirty="0">
                <a:latin typeface="Arial"/>
                <a:cs typeface="Arial"/>
              </a:rPr>
              <a:t>Awake</a:t>
            </a:r>
            <a:endParaRPr sz="2800">
              <a:latin typeface="Arial"/>
              <a:cs typeface="Arial"/>
            </a:endParaRPr>
          </a:p>
          <a:p>
            <a:pPr marL="756285" lvl="1" indent="-286385">
              <a:lnSpc>
                <a:spcPct val="100000"/>
              </a:lnSpc>
              <a:spcBef>
                <a:spcPts val="670"/>
              </a:spcBef>
              <a:buChar char="–"/>
              <a:tabLst>
                <a:tab pos="756920" algn="l"/>
              </a:tabLst>
            </a:pPr>
            <a:r>
              <a:rPr sz="2800" spc="-280" dirty="0">
                <a:latin typeface="Arial"/>
                <a:cs typeface="Arial"/>
              </a:rPr>
              <a:t>V </a:t>
            </a:r>
            <a:r>
              <a:rPr sz="2800" spc="-30" dirty="0">
                <a:latin typeface="Arial"/>
                <a:cs typeface="Arial"/>
              </a:rPr>
              <a:t>: </a:t>
            </a:r>
            <a:r>
              <a:rPr sz="2800" spc="-145" dirty="0">
                <a:latin typeface="Arial"/>
                <a:cs typeface="Arial"/>
              </a:rPr>
              <a:t>Verbal</a:t>
            </a:r>
            <a:r>
              <a:rPr sz="2800" spc="-125" dirty="0">
                <a:latin typeface="Arial"/>
                <a:cs typeface="Arial"/>
              </a:rPr>
              <a:t> </a:t>
            </a:r>
            <a:r>
              <a:rPr sz="2800" spc="-155" dirty="0">
                <a:latin typeface="Arial"/>
                <a:cs typeface="Arial"/>
              </a:rPr>
              <a:t>response</a:t>
            </a:r>
            <a:endParaRPr sz="2800">
              <a:latin typeface="Arial"/>
              <a:cs typeface="Arial"/>
            </a:endParaRPr>
          </a:p>
          <a:p>
            <a:pPr marL="756285" lvl="1" indent="-286385">
              <a:lnSpc>
                <a:spcPct val="100000"/>
              </a:lnSpc>
              <a:spcBef>
                <a:spcPts val="675"/>
              </a:spcBef>
              <a:buChar char="–"/>
              <a:tabLst>
                <a:tab pos="756920" algn="l"/>
              </a:tabLst>
            </a:pPr>
            <a:r>
              <a:rPr sz="2800" spc="-425" dirty="0">
                <a:latin typeface="Arial"/>
                <a:cs typeface="Arial"/>
              </a:rPr>
              <a:t>P </a:t>
            </a:r>
            <a:r>
              <a:rPr sz="2800" spc="-30" dirty="0">
                <a:latin typeface="Arial"/>
                <a:cs typeface="Arial"/>
              </a:rPr>
              <a:t>: </a:t>
            </a:r>
            <a:r>
              <a:rPr sz="2800" spc="-114" dirty="0">
                <a:latin typeface="Arial"/>
                <a:cs typeface="Arial"/>
              </a:rPr>
              <a:t>Painful</a:t>
            </a:r>
            <a:r>
              <a:rPr sz="2800" spc="-320" dirty="0">
                <a:latin typeface="Arial"/>
                <a:cs typeface="Arial"/>
              </a:rPr>
              <a:t> </a:t>
            </a:r>
            <a:r>
              <a:rPr sz="2800" spc="-155" dirty="0">
                <a:latin typeface="Arial"/>
                <a:cs typeface="Arial"/>
              </a:rPr>
              <a:t>response</a:t>
            </a:r>
            <a:endParaRPr sz="2800">
              <a:latin typeface="Arial"/>
              <a:cs typeface="Arial"/>
            </a:endParaRPr>
          </a:p>
          <a:p>
            <a:pPr marL="756285" lvl="1" indent="-286385">
              <a:lnSpc>
                <a:spcPct val="100000"/>
              </a:lnSpc>
              <a:spcBef>
                <a:spcPts val="675"/>
              </a:spcBef>
              <a:buChar char="–"/>
              <a:tabLst>
                <a:tab pos="756920" algn="l"/>
              </a:tabLst>
            </a:pPr>
            <a:r>
              <a:rPr sz="2800" spc="-229" dirty="0">
                <a:latin typeface="Arial"/>
                <a:cs typeface="Arial"/>
              </a:rPr>
              <a:t>U </a:t>
            </a:r>
            <a:r>
              <a:rPr sz="2800" spc="-30" dirty="0">
                <a:latin typeface="Arial"/>
                <a:cs typeface="Arial"/>
              </a:rPr>
              <a:t>:</a:t>
            </a:r>
            <a:r>
              <a:rPr sz="2800" spc="-55" dirty="0">
                <a:latin typeface="Arial"/>
                <a:cs typeface="Arial"/>
              </a:rPr>
              <a:t> </a:t>
            </a:r>
            <a:r>
              <a:rPr sz="2800" spc="-145" dirty="0">
                <a:latin typeface="Arial"/>
                <a:cs typeface="Arial"/>
              </a:rPr>
              <a:t>Unresponsive</a:t>
            </a:r>
            <a:endParaRPr sz="2800">
              <a:latin typeface="Arial"/>
              <a:cs typeface="Arial"/>
            </a:endParaRPr>
          </a:p>
          <a:p>
            <a:pPr marL="355600" indent="-342900">
              <a:lnSpc>
                <a:spcPct val="100000"/>
              </a:lnSpc>
              <a:spcBef>
                <a:spcPts val="750"/>
              </a:spcBef>
              <a:buChar char="•"/>
              <a:tabLst>
                <a:tab pos="354965" algn="l"/>
                <a:tab pos="355600" algn="l"/>
              </a:tabLst>
            </a:pPr>
            <a:r>
              <a:rPr sz="3200" spc="-315" dirty="0">
                <a:latin typeface="Arial"/>
                <a:cs typeface="Arial"/>
              </a:rPr>
              <a:t>Assess </a:t>
            </a:r>
            <a:r>
              <a:rPr sz="3200" spc="-55" dirty="0">
                <a:latin typeface="Arial"/>
                <a:cs typeface="Arial"/>
              </a:rPr>
              <a:t>pupil</a:t>
            </a:r>
            <a:r>
              <a:rPr sz="3200" spc="-5" dirty="0">
                <a:latin typeface="Arial"/>
                <a:cs typeface="Arial"/>
              </a:rPr>
              <a:t> </a:t>
            </a:r>
            <a:r>
              <a:rPr sz="3200" spc="-70" dirty="0">
                <a:latin typeface="Arial"/>
                <a:cs typeface="Arial"/>
              </a:rPr>
              <a:t>bilaterally</a:t>
            </a:r>
            <a:endParaRPr sz="3200">
              <a:latin typeface="Arial"/>
              <a:cs typeface="Arial"/>
            </a:endParaRPr>
          </a:p>
        </p:txBody>
      </p:sp>
      <p:sp>
        <p:nvSpPr>
          <p:cNvPr id="4" name="object 4"/>
          <p:cNvSpPr/>
          <p:nvPr/>
        </p:nvSpPr>
        <p:spPr>
          <a:xfrm>
            <a:off x="5257800" y="2819400"/>
            <a:ext cx="3454907" cy="2590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3846" y="461899"/>
            <a:ext cx="7433945" cy="696595"/>
          </a:xfrm>
          <a:prstGeom prst="rect">
            <a:avLst/>
          </a:prstGeom>
        </p:spPr>
        <p:txBody>
          <a:bodyPr vert="horz" wrap="square" lIns="0" tIns="13335" rIns="0" bIns="0" rtlCol="0">
            <a:spAutoFit/>
          </a:bodyPr>
          <a:lstStyle/>
          <a:p>
            <a:pPr marL="12700">
              <a:lnSpc>
                <a:spcPct val="100000"/>
              </a:lnSpc>
              <a:spcBef>
                <a:spcPts val="105"/>
              </a:spcBef>
            </a:pPr>
            <a:r>
              <a:rPr spc="-180" dirty="0"/>
              <a:t>Exposure/Environmental</a:t>
            </a:r>
            <a:r>
              <a:rPr spc="-250" dirty="0"/>
              <a:t> </a:t>
            </a:r>
            <a:r>
              <a:rPr spc="-140" dirty="0"/>
              <a:t>Control</a:t>
            </a:r>
          </a:p>
        </p:txBody>
      </p:sp>
      <p:sp>
        <p:nvSpPr>
          <p:cNvPr id="3" name="object 3"/>
          <p:cNvSpPr txBox="1"/>
          <p:nvPr/>
        </p:nvSpPr>
        <p:spPr>
          <a:xfrm>
            <a:off x="78739" y="1634693"/>
            <a:ext cx="4620895" cy="4221480"/>
          </a:xfrm>
          <a:prstGeom prst="rect">
            <a:avLst/>
          </a:prstGeom>
        </p:spPr>
        <p:txBody>
          <a:bodyPr vert="horz" wrap="square" lIns="0" tIns="62230" rIns="0" bIns="0" rtlCol="0">
            <a:spAutoFit/>
          </a:bodyPr>
          <a:lstStyle/>
          <a:p>
            <a:pPr marL="355600" marR="118745" indent="-342900">
              <a:lnSpc>
                <a:spcPct val="90000"/>
              </a:lnSpc>
              <a:spcBef>
                <a:spcPts val="490"/>
              </a:spcBef>
              <a:buChar char="•"/>
              <a:tabLst>
                <a:tab pos="354965" algn="l"/>
                <a:tab pos="355600" algn="l"/>
              </a:tabLst>
            </a:pPr>
            <a:r>
              <a:rPr sz="3200" spc="-190" dirty="0">
                <a:latin typeface="Arial"/>
                <a:cs typeface="Arial"/>
              </a:rPr>
              <a:t>Undress </a:t>
            </a:r>
            <a:r>
              <a:rPr sz="3200" spc="-45" dirty="0">
                <a:latin typeface="Arial"/>
                <a:cs typeface="Arial"/>
              </a:rPr>
              <a:t>patient </a:t>
            </a:r>
            <a:r>
              <a:rPr sz="3200" spc="-145" dirty="0">
                <a:latin typeface="Arial"/>
                <a:cs typeface="Arial"/>
              </a:rPr>
              <a:t>and</a:t>
            </a:r>
            <a:r>
              <a:rPr sz="3200" spc="-340" dirty="0">
                <a:latin typeface="Arial"/>
                <a:cs typeface="Arial"/>
              </a:rPr>
              <a:t> </a:t>
            </a:r>
            <a:r>
              <a:rPr sz="3200" spc="-75" dirty="0">
                <a:latin typeface="Arial"/>
                <a:cs typeface="Arial"/>
              </a:rPr>
              <a:t>look  </a:t>
            </a:r>
            <a:r>
              <a:rPr sz="3200" spc="-15" dirty="0">
                <a:latin typeface="Arial"/>
                <a:cs typeface="Arial"/>
              </a:rPr>
              <a:t>for </a:t>
            </a:r>
            <a:r>
              <a:rPr sz="3200" spc="-160" dirty="0">
                <a:latin typeface="Arial"/>
                <a:cs typeface="Arial"/>
              </a:rPr>
              <a:t>head </a:t>
            </a:r>
            <a:r>
              <a:rPr sz="3200" spc="25" dirty="0">
                <a:latin typeface="Arial"/>
                <a:cs typeface="Arial"/>
              </a:rPr>
              <a:t>to </a:t>
            </a:r>
            <a:r>
              <a:rPr sz="3200" spc="-50" dirty="0">
                <a:latin typeface="Arial"/>
                <a:cs typeface="Arial"/>
              </a:rPr>
              <a:t>toe  </a:t>
            </a:r>
            <a:r>
              <a:rPr sz="3200" spc="-110" dirty="0">
                <a:latin typeface="Arial"/>
                <a:cs typeface="Arial"/>
              </a:rPr>
              <a:t>examination</a:t>
            </a:r>
            <a:endParaRPr sz="3200">
              <a:latin typeface="Arial"/>
              <a:cs typeface="Arial"/>
            </a:endParaRPr>
          </a:p>
          <a:p>
            <a:pPr marL="355600" marR="5080" indent="-342900">
              <a:lnSpc>
                <a:spcPct val="90000"/>
              </a:lnSpc>
              <a:spcBef>
                <a:spcPts val="765"/>
              </a:spcBef>
              <a:buChar char="•"/>
              <a:tabLst>
                <a:tab pos="354965" algn="l"/>
                <a:tab pos="355600" algn="l"/>
              </a:tabLst>
            </a:pPr>
            <a:r>
              <a:rPr sz="3200" dirty="0">
                <a:latin typeface="Arial"/>
                <a:cs typeface="Arial"/>
              </a:rPr>
              <a:t>If </a:t>
            </a:r>
            <a:r>
              <a:rPr sz="3200" spc="-35" dirty="0">
                <a:latin typeface="Arial"/>
                <a:cs typeface="Arial"/>
              </a:rPr>
              <a:t>the </a:t>
            </a:r>
            <a:r>
              <a:rPr sz="3200" spc="-45" dirty="0">
                <a:latin typeface="Arial"/>
                <a:cs typeface="Arial"/>
              </a:rPr>
              <a:t>patient </a:t>
            </a:r>
            <a:r>
              <a:rPr sz="3200" spc="-165" dirty="0">
                <a:latin typeface="Arial"/>
                <a:cs typeface="Arial"/>
              </a:rPr>
              <a:t>is</a:t>
            </a:r>
            <a:r>
              <a:rPr sz="3200" spc="-635" dirty="0">
                <a:latin typeface="Arial"/>
                <a:cs typeface="Arial"/>
              </a:rPr>
              <a:t> </a:t>
            </a:r>
            <a:r>
              <a:rPr sz="3200" spc="-165" dirty="0">
                <a:latin typeface="Arial"/>
                <a:cs typeface="Arial"/>
              </a:rPr>
              <a:t>suspected  </a:t>
            </a:r>
            <a:r>
              <a:rPr sz="3200" spc="-5" dirty="0">
                <a:latin typeface="Arial"/>
                <a:cs typeface="Arial"/>
              </a:rPr>
              <a:t>of </a:t>
            </a:r>
            <a:r>
              <a:rPr sz="3200" spc="-155" dirty="0">
                <a:latin typeface="Arial"/>
                <a:cs typeface="Arial"/>
              </a:rPr>
              <a:t>having </a:t>
            </a:r>
            <a:r>
              <a:rPr sz="3200" spc="-245" dirty="0">
                <a:latin typeface="Arial"/>
                <a:cs typeface="Arial"/>
              </a:rPr>
              <a:t>a </a:t>
            </a:r>
            <a:r>
              <a:rPr sz="3200" spc="-175" dirty="0">
                <a:latin typeface="Arial"/>
                <a:cs typeface="Arial"/>
              </a:rPr>
              <a:t>neck </a:t>
            </a:r>
            <a:r>
              <a:rPr sz="3200" spc="-25" dirty="0">
                <a:latin typeface="Arial"/>
                <a:cs typeface="Arial"/>
              </a:rPr>
              <a:t>or </a:t>
            </a:r>
            <a:r>
              <a:rPr sz="3200" spc="-130" dirty="0">
                <a:latin typeface="Arial"/>
                <a:cs typeface="Arial"/>
              </a:rPr>
              <a:t>spinal  </a:t>
            </a:r>
            <a:r>
              <a:rPr sz="3200" spc="-40" dirty="0">
                <a:latin typeface="Arial"/>
                <a:cs typeface="Arial"/>
              </a:rPr>
              <a:t>injury in </a:t>
            </a:r>
            <a:r>
              <a:rPr sz="3200" spc="-65" dirty="0">
                <a:latin typeface="Arial"/>
                <a:cs typeface="Arial"/>
              </a:rPr>
              <a:t>line  </a:t>
            </a:r>
            <a:r>
              <a:rPr sz="3200" spc="-75" dirty="0">
                <a:latin typeface="Arial"/>
                <a:cs typeface="Arial"/>
              </a:rPr>
              <a:t>immobilization </a:t>
            </a:r>
            <a:r>
              <a:rPr sz="3200" spc="-165" dirty="0">
                <a:latin typeface="Arial"/>
                <a:cs typeface="Arial"/>
              </a:rPr>
              <a:t>is  </a:t>
            </a:r>
            <a:r>
              <a:rPr sz="3200" spc="-40" dirty="0">
                <a:latin typeface="Arial"/>
                <a:cs typeface="Arial"/>
              </a:rPr>
              <a:t>important.</a:t>
            </a:r>
            <a:endParaRPr sz="3200">
              <a:latin typeface="Arial"/>
              <a:cs typeface="Arial"/>
            </a:endParaRPr>
          </a:p>
          <a:p>
            <a:pPr marL="355600" indent="-342900">
              <a:lnSpc>
                <a:spcPct val="100000"/>
              </a:lnSpc>
              <a:spcBef>
                <a:spcPts val="390"/>
              </a:spcBef>
              <a:buChar char="•"/>
              <a:tabLst>
                <a:tab pos="354965" algn="l"/>
                <a:tab pos="355600" algn="l"/>
              </a:tabLst>
            </a:pPr>
            <a:r>
              <a:rPr sz="3200" spc="-140" dirty="0">
                <a:latin typeface="Arial"/>
                <a:cs typeface="Arial"/>
              </a:rPr>
              <a:t>Prevent</a:t>
            </a:r>
            <a:r>
              <a:rPr sz="3200" spc="-204" dirty="0">
                <a:latin typeface="Arial"/>
                <a:cs typeface="Arial"/>
              </a:rPr>
              <a:t> </a:t>
            </a:r>
            <a:r>
              <a:rPr sz="3200" spc="-85" dirty="0">
                <a:latin typeface="Arial"/>
                <a:cs typeface="Arial"/>
              </a:rPr>
              <a:t>hypothermia</a:t>
            </a:r>
            <a:endParaRPr sz="3200">
              <a:latin typeface="Arial"/>
              <a:cs typeface="Arial"/>
            </a:endParaRPr>
          </a:p>
        </p:txBody>
      </p:sp>
      <p:sp>
        <p:nvSpPr>
          <p:cNvPr id="4" name="object 4"/>
          <p:cNvSpPr/>
          <p:nvPr/>
        </p:nvSpPr>
        <p:spPr>
          <a:xfrm>
            <a:off x="4953000" y="2362200"/>
            <a:ext cx="3962400" cy="33025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6498" y="496950"/>
            <a:ext cx="7670800" cy="635000"/>
          </a:xfrm>
          <a:prstGeom prst="rect">
            <a:avLst/>
          </a:prstGeom>
        </p:spPr>
        <p:txBody>
          <a:bodyPr vert="horz" wrap="square" lIns="0" tIns="12065" rIns="0" bIns="0" rtlCol="0">
            <a:spAutoFit/>
          </a:bodyPr>
          <a:lstStyle/>
          <a:p>
            <a:pPr marL="12700">
              <a:lnSpc>
                <a:spcPct val="100000"/>
              </a:lnSpc>
              <a:spcBef>
                <a:spcPts val="95"/>
              </a:spcBef>
            </a:pPr>
            <a:r>
              <a:rPr sz="4000" spc="-235" dirty="0"/>
              <a:t>Common </a:t>
            </a:r>
            <a:r>
              <a:rPr sz="4000" spc="-190" dirty="0"/>
              <a:t>Life </a:t>
            </a:r>
            <a:r>
              <a:rPr sz="4000" spc="-170" dirty="0"/>
              <a:t>Threatening</a:t>
            </a:r>
            <a:r>
              <a:rPr sz="4000" spc="-190" dirty="0"/>
              <a:t> </a:t>
            </a:r>
            <a:r>
              <a:rPr sz="4000" spc="-160" dirty="0"/>
              <a:t>Conditions</a:t>
            </a:r>
            <a:endParaRPr sz="4000"/>
          </a:p>
        </p:txBody>
      </p:sp>
      <p:graphicFrame>
        <p:nvGraphicFramePr>
          <p:cNvPr id="3" name="object 3"/>
          <p:cNvGraphicFramePr>
            <a:graphicFrameLocks noGrp="1"/>
          </p:cNvGraphicFramePr>
          <p:nvPr/>
        </p:nvGraphicFramePr>
        <p:xfrm>
          <a:off x="450850" y="1593850"/>
          <a:ext cx="8382000" cy="3746500"/>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749300">
                <a:tc>
                  <a:txBody>
                    <a:bodyPr/>
                    <a:lstStyle/>
                    <a:p>
                      <a:pPr marL="97790">
                        <a:lnSpc>
                          <a:spcPct val="100000"/>
                        </a:lnSpc>
                        <a:spcBef>
                          <a:spcPts val="175"/>
                        </a:spcBef>
                      </a:pPr>
                      <a:r>
                        <a:rPr sz="2800" b="1" spc="-150" dirty="0">
                          <a:solidFill>
                            <a:srgbClr val="FFFFFF"/>
                          </a:solidFill>
                          <a:latin typeface="Trebuchet MS"/>
                          <a:cs typeface="Trebuchet MS"/>
                        </a:rPr>
                        <a:t>Airway</a:t>
                      </a:r>
                      <a:endParaRPr sz="2800">
                        <a:latin typeface="Trebuchet MS"/>
                        <a:cs typeface="Trebuchet MS"/>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8425">
                        <a:lnSpc>
                          <a:spcPct val="100000"/>
                        </a:lnSpc>
                        <a:spcBef>
                          <a:spcPts val="175"/>
                        </a:spcBef>
                      </a:pPr>
                      <a:r>
                        <a:rPr sz="2800" b="1" spc="-150" dirty="0">
                          <a:solidFill>
                            <a:srgbClr val="FFFFFF"/>
                          </a:solidFill>
                          <a:latin typeface="Trebuchet MS"/>
                          <a:cs typeface="Trebuchet MS"/>
                        </a:rPr>
                        <a:t>Obstruction</a:t>
                      </a:r>
                      <a:endParaRPr sz="2800">
                        <a:latin typeface="Trebuchet MS"/>
                        <a:cs typeface="Trebuchet MS"/>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749300">
                <a:tc>
                  <a:txBody>
                    <a:bodyPr/>
                    <a:lstStyle/>
                    <a:p>
                      <a:pPr marL="97790">
                        <a:lnSpc>
                          <a:spcPct val="100000"/>
                        </a:lnSpc>
                        <a:spcBef>
                          <a:spcPts val="180"/>
                        </a:spcBef>
                      </a:pPr>
                      <a:r>
                        <a:rPr sz="2800" spc="-114" dirty="0">
                          <a:latin typeface="Arial"/>
                          <a:cs typeface="Arial"/>
                        </a:rPr>
                        <a:t>Breathing</a:t>
                      </a:r>
                      <a:endParaRPr sz="2800">
                        <a:latin typeface="Arial"/>
                        <a:cs typeface="Arial"/>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8425">
                        <a:lnSpc>
                          <a:spcPct val="100000"/>
                        </a:lnSpc>
                        <a:spcBef>
                          <a:spcPts val="180"/>
                        </a:spcBef>
                      </a:pPr>
                      <a:r>
                        <a:rPr sz="2800" spc="-125" dirty="0">
                          <a:latin typeface="Arial"/>
                          <a:cs typeface="Arial"/>
                        </a:rPr>
                        <a:t>Haemothorax</a:t>
                      </a:r>
                      <a:endParaRPr sz="2800">
                        <a:latin typeface="Arial"/>
                        <a:cs typeface="Arial"/>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749300">
                <a:tc>
                  <a:txBody>
                    <a:bodyPr/>
                    <a:lstStyle/>
                    <a:p>
                      <a:pPr>
                        <a:lnSpc>
                          <a:spcPct val="100000"/>
                        </a:lnSpc>
                      </a:pPr>
                      <a:endParaRPr sz="3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8425">
                        <a:lnSpc>
                          <a:spcPct val="100000"/>
                        </a:lnSpc>
                        <a:spcBef>
                          <a:spcPts val="180"/>
                        </a:spcBef>
                      </a:pPr>
                      <a:r>
                        <a:rPr sz="2800" spc="-190" dirty="0">
                          <a:latin typeface="Arial"/>
                          <a:cs typeface="Arial"/>
                        </a:rPr>
                        <a:t>Tension</a:t>
                      </a:r>
                      <a:r>
                        <a:rPr sz="2800" spc="-130" dirty="0">
                          <a:latin typeface="Arial"/>
                          <a:cs typeface="Arial"/>
                        </a:rPr>
                        <a:t> </a:t>
                      </a:r>
                      <a:r>
                        <a:rPr sz="2800" spc="-95" dirty="0">
                          <a:latin typeface="Arial"/>
                          <a:cs typeface="Arial"/>
                        </a:rPr>
                        <a:t>pneumothorax</a:t>
                      </a:r>
                      <a:endParaRPr sz="28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749300">
                <a:tc>
                  <a:txBody>
                    <a:bodyPr/>
                    <a:lstStyle/>
                    <a:p>
                      <a:pPr>
                        <a:lnSpc>
                          <a:spcPct val="100000"/>
                        </a:lnSpc>
                      </a:pPr>
                      <a:endParaRPr sz="3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8425">
                        <a:lnSpc>
                          <a:spcPct val="100000"/>
                        </a:lnSpc>
                        <a:spcBef>
                          <a:spcPts val="180"/>
                        </a:spcBef>
                      </a:pPr>
                      <a:r>
                        <a:rPr sz="2800" spc="-125" dirty="0">
                          <a:latin typeface="Arial"/>
                          <a:cs typeface="Arial"/>
                        </a:rPr>
                        <a:t>Flail</a:t>
                      </a:r>
                      <a:r>
                        <a:rPr sz="2800" spc="-150" dirty="0">
                          <a:latin typeface="Arial"/>
                          <a:cs typeface="Arial"/>
                        </a:rPr>
                        <a:t> </a:t>
                      </a:r>
                      <a:r>
                        <a:rPr sz="2800" spc="-200" dirty="0">
                          <a:latin typeface="Arial"/>
                          <a:cs typeface="Arial"/>
                        </a:rPr>
                        <a:t>Chest</a:t>
                      </a:r>
                      <a:endParaRPr sz="28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749300">
                <a:tc>
                  <a:txBody>
                    <a:bodyPr/>
                    <a:lstStyle/>
                    <a:p>
                      <a:pPr marL="97790">
                        <a:lnSpc>
                          <a:spcPct val="100000"/>
                        </a:lnSpc>
                        <a:spcBef>
                          <a:spcPts val="185"/>
                        </a:spcBef>
                      </a:pPr>
                      <a:r>
                        <a:rPr sz="2800" spc="-100" dirty="0">
                          <a:latin typeface="Arial"/>
                          <a:cs typeface="Arial"/>
                        </a:rPr>
                        <a:t>Circulation</a:t>
                      </a:r>
                      <a:endParaRPr sz="28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8425">
                        <a:lnSpc>
                          <a:spcPct val="100000"/>
                        </a:lnSpc>
                        <a:spcBef>
                          <a:spcPts val="185"/>
                        </a:spcBef>
                      </a:pPr>
                      <a:r>
                        <a:rPr sz="2800" spc="-125" dirty="0">
                          <a:latin typeface="Arial"/>
                          <a:cs typeface="Arial"/>
                        </a:rPr>
                        <a:t>Hypovolemic</a:t>
                      </a:r>
                      <a:r>
                        <a:rPr sz="2800" spc="-105" dirty="0">
                          <a:latin typeface="Arial"/>
                          <a:cs typeface="Arial"/>
                        </a:rPr>
                        <a:t> </a:t>
                      </a:r>
                      <a:r>
                        <a:rPr sz="2800" spc="-229" dirty="0">
                          <a:latin typeface="Arial"/>
                          <a:cs typeface="Arial"/>
                        </a:rPr>
                        <a:t>Shock</a:t>
                      </a:r>
                      <a:endParaRPr sz="2800">
                        <a:latin typeface="Arial"/>
                        <a:cs typeface="Arial"/>
                      </a:endParaRPr>
                    </a:p>
                  </a:txBody>
                  <a:tcPr marL="0" marR="0" marT="234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4988" y="2081783"/>
            <a:ext cx="8781288" cy="221589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894994" y="2322398"/>
            <a:ext cx="7507605" cy="1245870"/>
          </a:xfrm>
          <a:prstGeom prst="rect">
            <a:avLst/>
          </a:prstGeom>
        </p:spPr>
        <p:txBody>
          <a:bodyPr vert="horz" wrap="square" lIns="0" tIns="13335" rIns="0" bIns="0" rtlCol="0">
            <a:spAutoFit/>
          </a:bodyPr>
          <a:lstStyle/>
          <a:p>
            <a:pPr marL="12700">
              <a:lnSpc>
                <a:spcPct val="100000"/>
              </a:lnSpc>
              <a:spcBef>
                <a:spcPts val="105"/>
              </a:spcBef>
            </a:pPr>
            <a:r>
              <a:rPr sz="8000" b="1" spc="-445" dirty="0">
                <a:latin typeface="Trebuchet MS"/>
                <a:cs typeface="Trebuchet MS"/>
              </a:rPr>
              <a:t>Secondary</a:t>
            </a:r>
            <a:r>
              <a:rPr sz="8000" b="1" spc="-695" dirty="0">
                <a:latin typeface="Trebuchet MS"/>
                <a:cs typeface="Trebuchet MS"/>
              </a:rPr>
              <a:t> </a:t>
            </a:r>
            <a:r>
              <a:rPr sz="8000" b="1" spc="-480" dirty="0">
                <a:latin typeface="Trebuchet MS"/>
                <a:cs typeface="Trebuchet MS"/>
              </a:rPr>
              <a:t>Survey</a:t>
            </a:r>
            <a:endParaRPr sz="8000">
              <a:latin typeface="Trebuchet MS"/>
              <a:cs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24708" y="415797"/>
            <a:ext cx="4046220" cy="696595"/>
          </a:xfrm>
          <a:prstGeom prst="rect">
            <a:avLst/>
          </a:prstGeom>
        </p:spPr>
        <p:txBody>
          <a:bodyPr vert="horz" wrap="square" lIns="0" tIns="13335" rIns="0" bIns="0" rtlCol="0">
            <a:spAutoFit/>
          </a:bodyPr>
          <a:lstStyle/>
          <a:p>
            <a:pPr marL="12700">
              <a:lnSpc>
                <a:spcPct val="100000"/>
              </a:lnSpc>
              <a:spcBef>
                <a:spcPts val="105"/>
              </a:spcBef>
            </a:pPr>
            <a:r>
              <a:rPr spc="-270" dirty="0"/>
              <a:t>Secondary</a:t>
            </a:r>
            <a:r>
              <a:rPr spc="-290" dirty="0"/>
              <a:t> </a:t>
            </a:r>
            <a:r>
              <a:rPr spc="-285" dirty="0"/>
              <a:t>Survey</a:t>
            </a:r>
          </a:p>
        </p:txBody>
      </p:sp>
      <p:sp>
        <p:nvSpPr>
          <p:cNvPr id="3" name="object 3"/>
          <p:cNvSpPr txBox="1"/>
          <p:nvPr/>
        </p:nvSpPr>
        <p:spPr>
          <a:xfrm>
            <a:off x="535940" y="1607261"/>
            <a:ext cx="7266305" cy="3148330"/>
          </a:xfrm>
          <a:prstGeom prst="rect">
            <a:avLst/>
          </a:prstGeom>
        </p:spPr>
        <p:txBody>
          <a:bodyPr vert="horz" wrap="square" lIns="0" tIns="13335" rIns="0" bIns="0" rtlCol="0">
            <a:spAutoFit/>
          </a:bodyPr>
          <a:lstStyle/>
          <a:p>
            <a:pPr marL="355600" marR="5080" indent="-342900">
              <a:lnSpc>
                <a:spcPct val="100000"/>
              </a:lnSpc>
              <a:spcBef>
                <a:spcPts val="105"/>
              </a:spcBef>
              <a:buChar char="•"/>
              <a:tabLst>
                <a:tab pos="354965" algn="l"/>
                <a:tab pos="355600" algn="l"/>
              </a:tabLst>
            </a:pPr>
            <a:r>
              <a:rPr sz="3200" spc="-195" dirty="0">
                <a:latin typeface="Arial"/>
                <a:cs typeface="Arial"/>
              </a:rPr>
              <a:t>Secondary </a:t>
            </a:r>
            <a:r>
              <a:rPr sz="3200" spc="-160" dirty="0">
                <a:latin typeface="Arial"/>
                <a:cs typeface="Arial"/>
              </a:rPr>
              <a:t>survey </a:t>
            </a:r>
            <a:r>
              <a:rPr sz="3200" spc="-165" dirty="0">
                <a:latin typeface="Arial"/>
                <a:cs typeface="Arial"/>
              </a:rPr>
              <a:t>is </a:t>
            </a:r>
            <a:r>
              <a:rPr sz="3200" spc="-110" dirty="0">
                <a:latin typeface="Arial"/>
                <a:cs typeface="Arial"/>
              </a:rPr>
              <a:t>undertaken </a:t>
            </a:r>
            <a:r>
              <a:rPr sz="3200" spc="-100" dirty="0">
                <a:latin typeface="Arial"/>
                <a:cs typeface="Arial"/>
              </a:rPr>
              <a:t>when </a:t>
            </a:r>
            <a:r>
              <a:rPr sz="3200" spc="-35" dirty="0">
                <a:latin typeface="Arial"/>
                <a:cs typeface="Arial"/>
              </a:rPr>
              <a:t>the  </a:t>
            </a:r>
            <a:r>
              <a:rPr sz="3200" spc="-75" dirty="0">
                <a:latin typeface="Arial"/>
                <a:cs typeface="Arial"/>
              </a:rPr>
              <a:t>patient’s </a:t>
            </a:r>
            <a:r>
              <a:rPr sz="3200" b="1" spc="-140" dirty="0">
                <a:solidFill>
                  <a:srgbClr val="FF0000"/>
                </a:solidFill>
                <a:latin typeface="Trebuchet MS"/>
                <a:cs typeface="Trebuchet MS"/>
              </a:rPr>
              <a:t>ABCs </a:t>
            </a:r>
            <a:r>
              <a:rPr sz="3200" b="1" spc="-210" dirty="0">
                <a:solidFill>
                  <a:srgbClr val="FF0000"/>
                </a:solidFill>
                <a:latin typeface="Trebuchet MS"/>
                <a:cs typeface="Trebuchet MS"/>
              </a:rPr>
              <a:t>are</a:t>
            </a:r>
            <a:r>
              <a:rPr sz="3200" b="1" spc="-434" dirty="0">
                <a:solidFill>
                  <a:srgbClr val="FF0000"/>
                </a:solidFill>
                <a:latin typeface="Trebuchet MS"/>
                <a:cs typeface="Trebuchet MS"/>
              </a:rPr>
              <a:t> </a:t>
            </a:r>
            <a:r>
              <a:rPr sz="3200" b="1" spc="-165" dirty="0">
                <a:solidFill>
                  <a:srgbClr val="FF0000"/>
                </a:solidFill>
                <a:latin typeface="Trebuchet MS"/>
                <a:cs typeface="Trebuchet MS"/>
              </a:rPr>
              <a:t>stable</a:t>
            </a:r>
            <a:endParaRPr sz="3200">
              <a:latin typeface="Trebuchet MS"/>
              <a:cs typeface="Trebuchet MS"/>
            </a:endParaRPr>
          </a:p>
          <a:p>
            <a:pPr marL="355600" marR="516890" indent="-342900">
              <a:lnSpc>
                <a:spcPct val="100000"/>
              </a:lnSpc>
              <a:spcBef>
                <a:spcPts val="770"/>
              </a:spcBef>
              <a:buChar char="•"/>
              <a:tabLst>
                <a:tab pos="354965" algn="l"/>
                <a:tab pos="355600" algn="l"/>
              </a:tabLst>
            </a:pPr>
            <a:r>
              <a:rPr sz="3200" spc="-390" dirty="0">
                <a:latin typeface="Arial"/>
                <a:cs typeface="Arial"/>
              </a:rPr>
              <a:t>To </a:t>
            </a:r>
            <a:r>
              <a:rPr sz="3200" spc="-30" dirty="0">
                <a:latin typeface="Arial"/>
                <a:cs typeface="Arial"/>
              </a:rPr>
              <a:t>identify </a:t>
            </a:r>
            <a:r>
              <a:rPr sz="3200" spc="-70" dirty="0">
                <a:latin typeface="Arial"/>
                <a:cs typeface="Arial"/>
              </a:rPr>
              <a:t>all </a:t>
            </a:r>
            <a:r>
              <a:rPr sz="3200" b="1" spc="-165" dirty="0">
                <a:solidFill>
                  <a:srgbClr val="FF0000"/>
                </a:solidFill>
                <a:latin typeface="Trebuchet MS"/>
                <a:cs typeface="Trebuchet MS"/>
              </a:rPr>
              <a:t>minor </a:t>
            </a:r>
            <a:r>
              <a:rPr sz="3200" b="1" spc="-200" dirty="0">
                <a:solidFill>
                  <a:srgbClr val="FF0000"/>
                </a:solidFill>
                <a:latin typeface="Trebuchet MS"/>
                <a:cs typeface="Trebuchet MS"/>
              </a:rPr>
              <a:t>injuries </a:t>
            </a:r>
            <a:r>
              <a:rPr sz="3200" spc="-185" dirty="0">
                <a:latin typeface="Arial"/>
                <a:cs typeface="Arial"/>
              </a:rPr>
              <a:t>missed </a:t>
            </a:r>
            <a:r>
              <a:rPr sz="3200" spc="-40" dirty="0">
                <a:latin typeface="Arial"/>
                <a:cs typeface="Arial"/>
              </a:rPr>
              <a:t>in  </a:t>
            </a:r>
            <a:r>
              <a:rPr sz="3200" spc="-70" dirty="0">
                <a:latin typeface="Arial"/>
                <a:cs typeface="Arial"/>
              </a:rPr>
              <a:t>primary</a:t>
            </a:r>
            <a:r>
              <a:rPr sz="3200" spc="-150" dirty="0">
                <a:latin typeface="Arial"/>
                <a:cs typeface="Arial"/>
              </a:rPr>
              <a:t> </a:t>
            </a:r>
            <a:r>
              <a:rPr sz="3200" spc="-155" dirty="0">
                <a:latin typeface="Arial"/>
                <a:cs typeface="Arial"/>
              </a:rPr>
              <a:t>survey</a:t>
            </a:r>
            <a:endParaRPr sz="3200">
              <a:latin typeface="Arial"/>
              <a:cs typeface="Arial"/>
            </a:endParaRPr>
          </a:p>
          <a:p>
            <a:pPr marL="355600" marR="1040130" indent="-342900">
              <a:lnSpc>
                <a:spcPct val="100000"/>
              </a:lnSpc>
              <a:spcBef>
                <a:spcPts val="770"/>
              </a:spcBef>
              <a:buChar char="•"/>
              <a:tabLst>
                <a:tab pos="354965" algn="l"/>
                <a:tab pos="355600" algn="l"/>
                <a:tab pos="4878705" algn="l"/>
              </a:tabLst>
            </a:pPr>
            <a:r>
              <a:rPr sz="3200" dirty="0">
                <a:latin typeface="Arial"/>
                <a:cs typeface="Arial"/>
              </a:rPr>
              <a:t>If </a:t>
            </a:r>
            <a:r>
              <a:rPr sz="3200" spc="-185" dirty="0">
                <a:latin typeface="Arial"/>
                <a:cs typeface="Arial"/>
              </a:rPr>
              <a:t>any</a:t>
            </a:r>
            <a:r>
              <a:rPr sz="3200" spc="-295" dirty="0">
                <a:latin typeface="Arial"/>
                <a:cs typeface="Arial"/>
              </a:rPr>
              <a:t> </a:t>
            </a:r>
            <a:r>
              <a:rPr sz="3200" spc="-50" dirty="0">
                <a:latin typeface="Arial"/>
                <a:cs typeface="Arial"/>
              </a:rPr>
              <a:t>deterioration</a:t>
            </a:r>
            <a:r>
              <a:rPr sz="3200" spc="-145" dirty="0">
                <a:latin typeface="Arial"/>
                <a:cs typeface="Arial"/>
              </a:rPr>
              <a:t> </a:t>
            </a:r>
            <a:r>
              <a:rPr sz="3200" spc="-180" dirty="0">
                <a:latin typeface="Arial"/>
                <a:cs typeface="Arial"/>
              </a:rPr>
              <a:t>occurs	</a:t>
            </a:r>
            <a:r>
              <a:rPr sz="3200" spc="-105" dirty="0">
                <a:latin typeface="Arial"/>
                <a:cs typeface="Arial"/>
              </a:rPr>
              <a:t>must</a:t>
            </a:r>
            <a:r>
              <a:rPr sz="3200" spc="-229" dirty="0">
                <a:latin typeface="Arial"/>
                <a:cs typeface="Arial"/>
              </a:rPr>
              <a:t> </a:t>
            </a:r>
            <a:r>
              <a:rPr sz="3200" spc="-150" dirty="0">
                <a:latin typeface="Arial"/>
                <a:cs typeface="Arial"/>
              </a:rPr>
              <a:t>be  </a:t>
            </a:r>
            <a:r>
              <a:rPr sz="3200" spc="-35" dirty="0">
                <a:latin typeface="Arial"/>
                <a:cs typeface="Arial"/>
              </a:rPr>
              <a:t>interrupted </a:t>
            </a:r>
            <a:r>
              <a:rPr sz="3200" spc="-135" dirty="0">
                <a:latin typeface="Arial"/>
                <a:cs typeface="Arial"/>
              </a:rPr>
              <a:t>by </a:t>
            </a:r>
            <a:r>
              <a:rPr sz="3200" spc="-125" dirty="0">
                <a:latin typeface="Arial"/>
                <a:cs typeface="Arial"/>
              </a:rPr>
              <a:t>Primary</a:t>
            </a:r>
            <a:r>
              <a:rPr sz="3200" spc="-315" dirty="0">
                <a:latin typeface="Arial"/>
                <a:cs typeface="Arial"/>
              </a:rPr>
              <a:t> </a:t>
            </a:r>
            <a:r>
              <a:rPr sz="3200" spc="-175" dirty="0">
                <a:latin typeface="Arial"/>
                <a:cs typeface="Arial"/>
              </a:rPr>
              <a:t>survey.</a:t>
            </a:r>
            <a:endParaRPr sz="32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48508" y="461899"/>
            <a:ext cx="4043679" cy="696595"/>
          </a:xfrm>
          <a:prstGeom prst="rect">
            <a:avLst/>
          </a:prstGeom>
        </p:spPr>
        <p:txBody>
          <a:bodyPr vert="horz" wrap="square" lIns="0" tIns="13335" rIns="0" bIns="0" rtlCol="0">
            <a:spAutoFit/>
          </a:bodyPr>
          <a:lstStyle/>
          <a:p>
            <a:pPr marL="12700">
              <a:lnSpc>
                <a:spcPct val="100000"/>
              </a:lnSpc>
              <a:spcBef>
                <a:spcPts val="105"/>
              </a:spcBef>
            </a:pPr>
            <a:r>
              <a:rPr spc="-270" dirty="0"/>
              <a:t>Secondary</a:t>
            </a:r>
            <a:r>
              <a:rPr spc="-310" dirty="0"/>
              <a:t> </a:t>
            </a:r>
            <a:r>
              <a:rPr spc="-285" dirty="0"/>
              <a:t>Survey</a:t>
            </a:r>
          </a:p>
        </p:txBody>
      </p:sp>
      <p:sp>
        <p:nvSpPr>
          <p:cNvPr id="3" name="object 3"/>
          <p:cNvSpPr txBox="1"/>
          <p:nvPr/>
        </p:nvSpPr>
        <p:spPr>
          <a:xfrm>
            <a:off x="535940" y="1509941"/>
            <a:ext cx="6227445" cy="2953385"/>
          </a:xfrm>
          <a:prstGeom prst="rect">
            <a:avLst/>
          </a:prstGeom>
        </p:spPr>
        <p:txBody>
          <a:bodyPr vert="horz" wrap="square" lIns="0" tIns="110489" rIns="0" bIns="0" rtlCol="0">
            <a:spAutoFit/>
          </a:bodyPr>
          <a:lstStyle/>
          <a:p>
            <a:pPr marL="355600" indent="-342900">
              <a:lnSpc>
                <a:spcPct val="100000"/>
              </a:lnSpc>
              <a:spcBef>
                <a:spcPts val="869"/>
              </a:spcBef>
              <a:buChar char="•"/>
              <a:tabLst>
                <a:tab pos="354965" algn="l"/>
                <a:tab pos="355600" algn="l"/>
              </a:tabLst>
            </a:pPr>
            <a:r>
              <a:rPr sz="3200" spc="-110" dirty="0">
                <a:latin typeface="Arial"/>
                <a:cs typeface="Arial"/>
              </a:rPr>
              <a:t>Patient</a:t>
            </a:r>
            <a:r>
              <a:rPr sz="3200" spc="-170" dirty="0">
                <a:latin typeface="Arial"/>
                <a:cs typeface="Arial"/>
              </a:rPr>
              <a:t> </a:t>
            </a:r>
            <a:r>
              <a:rPr sz="3200" spc="-105" dirty="0">
                <a:latin typeface="Arial"/>
                <a:cs typeface="Arial"/>
              </a:rPr>
              <a:t>History</a:t>
            </a:r>
            <a:endParaRPr sz="3200">
              <a:latin typeface="Arial"/>
              <a:cs typeface="Arial"/>
            </a:endParaRPr>
          </a:p>
          <a:p>
            <a:pPr marL="355600" indent="-342900">
              <a:lnSpc>
                <a:spcPct val="100000"/>
              </a:lnSpc>
              <a:spcBef>
                <a:spcPts val="770"/>
              </a:spcBef>
              <a:buChar char="•"/>
              <a:tabLst>
                <a:tab pos="354965" algn="l"/>
                <a:tab pos="355600" algn="l"/>
              </a:tabLst>
            </a:pPr>
            <a:r>
              <a:rPr sz="3200" spc="-215" dirty="0">
                <a:latin typeface="Arial"/>
                <a:cs typeface="Arial"/>
              </a:rPr>
              <a:t>Head </a:t>
            </a:r>
            <a:r>
              <a:rPr sz="3200" spc="25" dirty="0">
                <a:latin typeface="Arial"/>
                <a:cs typeface="Arial"/>
              </a:rPr>
              <a:t>to </a:t>
            </a:r>
            <a:r>
              <a:rPr sz="3200" spc="-325" dirty="0">
                <a:latin typeface="Arial"/>
                <a:cs typeface="Arial"/>
              </a:rPr>
              <a:t>Toe</a:t>
            </a:r>
            <a:r>
              <a:rPr sz="3200" spc="-310" dirty="0">
                <a:latin typeface="Arial"/>
                <a:cs typeface="Arial"/>
              </a:rPr>
              <a:t> </a:t>
            </a:r>
            <a:r>
              <a:rPr sz="3200" spc="-110" dirty="0">
                <a:latin typeface="Arial"/>
                <a:cs typeface="Arial"/>
              </a:rPr>
              <a:t>examination</a:t>
            </a:r>
            <a:endParaRPr sz="3200">
              <a:latin typeface="Arial"/>
              <a:cs typeface="Arial"/>
            </a:endParaRPr>
          </a:p>
          <a:p>
            <a:pPr marL="355600" indent="-342900">
              <a:lnSpc>
                <a:spcPct val="100000"/>
              </a:lnSpc>
              <a:spcBef>
                <a:spcPts val="770"/>
              </a:spcBef>
              <a:buChar char="•"/>
              <a:tabLst>
                <a:tab pos="354965" algn="l"/>
                <a:tab pos="355600" algn="l"/>
              </a:tabLst>
            </a:pPr>
            <a:r>
              <a:rPr sz="3200" spc="-145" dirty="0">
                <a:latin typeface="Arial"/>
                <a:cs typeface="Arial"/>
              </a:rPr>
              <a:t>Complete </a:t>
            </a:r>
            <a:r>
              <a:rPr sz="3200" spc="-110" dirty="0">
                <a:latin typeface="Arial"/>
                <a:cs typeface="Arial"/>
              </a:rPr>
              <a:t>neurological</a:t>
            </a:r>
            <a:r>
              <a:rPr sz="3200" spc="-190" dirty="0">
                <a:latin typeface="Arial"/>
                <a:cs typeface="Arial"/>
              </a:rPr>
              <a:t> </a:t>
            </a:r>
            <a:r>
              <a:rPr sz="3200" spc="-110" dirty="0">
                <a:latin typeface="Arial"/>
                <a:cs typeface="Arial"/>
              </a:rPr>
              <a:t>examination</a:t>
            </a:r>
            <a:endParaRPr sz="3200">
              <a:latin typeface="Arial"/>
              <a:cs typeface="Arial"/>
            </a:endParaRPr>
          </a:p>
          <a:p>
            <a:pPr marL="355600" indent="-342900">
              <a:lnSpc>
                <a:spcPct val="100000"/>
              </a:lnSpc>
              <a:spcBef>
                <a:spcPts val="770"/>
              </a:spcBef>
              <a:buChar char="•"/>
              <a:tabLst>
                <a:tab pos="354965" algn="l"/>
                <a:tab pos="355600" algn="l"/>
              </a:tabLst>
            </a:pPr>
            <a:r>
              <a:rPr sz="3200" spc="-150" dirty="0">
                <a:latin typeface="Arial"/>
                <a:cs typeface="Arial"/>
              </a:rPr>
              <a:t>Diagnostic </a:t>
            </a:r>
            <a:r>
              <a:rPr sz="3200" spc="-285" dirty="0">
                <a:latin typeface="Arial"/>
                <a:cs typeface="Arial"/>
              </a:rPr>
              <a:t>Tests</a:t>
            </a:r>
            <a:endParaRPr sz="3200">
              <a:latin typeface="Arial"/>
              <a:cs typeface="Arial"/>
            </a:endParaRPr>
          </a:p>
          <a:p>
            <a:pPr marL="355600" indent="-342900">
              <a:lnSpc>
                <a:spcPct val="100000"/>
              </a:lnSpc>
              <a:spcBef>
                <a:spcPts val="770"/>
              </a:spcBef>
              <a:buChar char="•"/>
              <a:tabLst>
                <a:tab pos="354965" algn="l"/>
                <a:tab pos="355600" algn="l"/>
              </a:tabLst>
            </a:pPr>
            <a:r>
              <a:rPr sz="3200" spc="-150" dirty="0">
                <a:latin typeface="Arial"/>
                <a:cs typeface="Arial"/>
              </a:rPr>
              <a:t>Re-evaluation</a:t>
            </a:r>
            <a:endParaRPr sz="32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82645" y="461899"/>
            <a:ext cx="3378200" cy="696595"/>
          </a:xfrm>
          <a:prstGeom prst="rect">
            <a:avLst/>
          </a:prstGeom>
        </p:spPr>
        <p:txBody>
          <a:bodyPr vert="horz" wrap="square" lIns="0" tIns="13335" rIns="0" bIns="0" rtlCol="0">
            <a:spAutoFit/>
          </a:bodyPr>
          <a:lstStyle/>
          <a:p>
            <a:pPr marL="12700">
              <a:lnSpc>
                <a:spcPct val="100000"/>
              </a:lnSpc>
              <a:spcBef>
                <a:spcPts val="105"/>
              </a:spcBef>
            </a:pPr>
            <a:r>
              <a:rPr spc="-150" dirty="0"/>
              <a:t>Patient</a:t>
            </a:r>
            <a:r>
              <a:rPr spc="-315" dirty="0"/>
              <a:t> </a:t>
            </a:r>
            <a:r>
              <a:rPr spc="-140" dirty="0"/>
              <a:t>History</a:t>
            </a:r>
          </a:p>
        </p:txBody>
      </p:sp>
      <p:sp>
        <p:nvSpPr>
          <p:cNvPr id="3" name="object 3"/>
          <p:cNvSpPr txBox="1"/>
          <p:nvPr/>
        </p:nvSpPr>
        <p:spPr>
          <a:xfrm>
            <a:off x="78739" y="1205458"/>
            <a:ext cx="5440680" cy="2952750"/>
          </a:xfrm>
          <a:prstGeom prst="rect">
            <a:avLst/>
          </a:prstGeom>
        </p:spPr>
        <p:txBody>
          <a:bodyPr vert="horz" wrap="square" lIns="0" tIns="110489" rIns="0" bIns="0" rtlCol="0">
            <a:spAutoFit/>
          </a:bodyPr>
          <a:lstStyle/>
          <a:p>
            <a:pPr marL="355600" indent="-342900">
              <a:lnSpc>
                <a:spcPct val="100000"/>
              </a:lnSpc>
              <a:spcBef>
                <a:spcPts val="869"/>
              </a:spcBef>
              <a:buChar char="•"/>
              <a:tabLst>
                <a:tab pos="354965" algn="l"/>
                <a:tab pos="355600" algn="l"/>
              </a:tabLst>
            </a:pPr>
            <a:r>
              <a:rPr sz="3200" spc="-285" dirty="0">
                <a:latin typeface="Arial"/>
                <a:cs typeface="Arial"/>
              </a:rPr>
              <a:t>A </a:t>
            </a:r>
            <a:r>
              <a:rPr sz="3200" spc="-185" dirty="0">
                <a:latin typeface="Arial"/>
                <a:cs typeface="Arial"/>
              </a:rPr>
              <a:t>–</a:t>
            </a:r>
            <a:r>
              <a:rPr sz="3200" spc="-55" dirty="0">
                <a:latin typeface="Arial"/>
                <a:cs typeface="Arial"/>
              </a:rPr>
              <a:t> </a:t>
            </a:r>
            <a:r>
              <a:rPr sz="3200" spc="-140" dirty="0">
                <a:latin typeface="Arial"/>
                <a:cs typeface="Arial"/>
              </a:rPr>
              <a:t>Allergies</a:t>
            </a:r>
            <a:endParaRPr sz="3200">
              <a:latin typeface="Arial"/>
              <a:cs typeface="Arial"/>
            </a:endParaRPr>
          </a:p>
          <a:p>
            <a:pPr marL="355600" indent="-342900">
              <a:lnSpc>
                <a:spcPct val="100000"/>
              </a:lnSpc>
              <a:spcBef>
                <a:spcPts val="770"/>
              </a:spcBef>
              <a:buChar char="•"/>
              <a:tabLst>
                <a:tab pos="354965" algn="l"/>
                <a:tab pos="355600" algn="l"/>
              </a:tabLst>
            </a:pPr>
            <a:r>
              <a:rPr sz="3200" spc="70" dirty="0">
                <a:latin typeface="Arial"/>
                <a:cs typeface="Arial"/>
              </a:rPr>
              <a:t>M </a:t>
            </a:r>
            <a:r>
              <a:rPr sz="3200" spc="-185" dirty="0">
                <a:latin typeface="Arial"/>
                <a:cs typeface="Arial"/>
              </a:rPr>
              <a:t>– </a:t>
            </a:r>
            <a:r>
              <a:rPr sz="3200" spc="-75" dirty="0">
                <a:latin typeface="Arial"/>
                <a:cs typeface="Arial"/>
              </a:rPr>
              <a:t>Medication </a:t>
            </a:r>
            <a:r>
              <a:rPr sz="3200" spc="-65" dirty="0">
                <a:latin typeface="Arial"/>
                <a:cs typeface="Arial"/>
              </a:rPr>
              <a:t>currently</a:t>
            </a:r>
            <a:r>
              <a:rPr sz="3200" spc="-500" dirty="0">
                <a:latin typeface="Arial"/>
                <a:cs typeface="Arial"/>
              </a:rPr>
              <a:t> </a:t>
            </a:r>
            <a:r>
              <a:rPr sz="3200" spc="-190" dirty="0">
                <a:latin typeface="Arial"/>
                <a:cs typeface="Arial"/>
              </a:rPr>
              <a:t>used</a:t>
            </a:r>
            <a:endParaRPr sz="3200">
              <a:latin typeface="Arial"/>
              <a:cs typeface="Arial"/>
            </a:endParaRPr>
          </a:p>
          <a:p>
            <a:pPr marL="355600" indent="-342900">
              <a:lnSpc>
                <a:spcPct val="100000"/>
              </a:lnSpc>
              <a:spcBef>
                <a:spcPts val="770"/>
              </a:spcBef>
              <a:buChar char="•"/>
              <a:tabLst>
                <a:tab pos="354965" algn="l"/>
                <a:tab pos="355600" algn="l"/>
              </a:tabLst>
            </a:pPr>
            <a:r>
              <a:rPr sz="3200" spc="-480" dirty="0">
                <a:latin typeface="Arial"/>
                <a:cs typeface="Arial"/>
              </a:rPr>
              <a:t>P </a:t>
            </a:r>
            <a:r>
              <a:rPr sz="3200" spc="-185" dirty="0">
                <a:latin typeface="Arial"/>
                <a:cs typeface="Arial"/>
              </a:rPr>
              <a:t>– </a:t>
            </a:r>
            <a:r>
              <a:rPr sz="3200" spc="-200" dirty="0">
                <a:latin typeface="Arial"/>
                <a:cs typeface="Arial"/>
              </a:rPr>
              <a:t>Pregnancy </a:t>
            </a:r>
            <a:r>
              <a:rPr sz="3200" spc="345" dirty="0">
                <a:latin typeface="Arial"/>
                <a:cs typeface="Arial"/>
              </a:rPr>
              <a:t>/ </a:t>
            </a:r>
            <a:r>
              <a:rPr sz="3200" spc="-254" dirty="0">
                <a:latin typeface="Arial"/>
                <a:cs typeface="Arial"/>
              </a:rPr>
              <a:t>Past</a:t>
            </a:r>
            <a:r>
              <a:rPr sz="3200" spc="-330" dirty="0">
                <a:latin typeface="Arial"/>
                <a:cs typeface="Arial"/>
              </a:rPr>
              <a:t> </a:t>
            </a:r>
            <a:r>
              <a:rPr sz="3200" spc="-150" dirty="0">
                <a:latin typeface="Arial"/>
                <a:cs typeface="Arial"/>
              </a:rPr>
              <a:t>Illness</a:t>
            </a:r>
            <a:endParaRPr sz="3200">
              <a:latin typeface="Arial"/>
              <a:cs typeface="Arial"/>
            </a:endParaRPr>
          </a:p>
          <a:p>
            <a:pPr marL="355600" indent="-342900">
              <a:lnSpc>
                <a:spcPct val="100000"/>
              </a:lnSpc>
              <a:spcBef>
                <a:spcPts val="765"/>
              </a:spcBef>
              <a:buChar char="•"/>
              <a:tabLst>
                <a:tab pos="354965" algn="l"/>
                <a:tab pos="355600" algn="l"/>
              </a:tabLst>
            </a:pPr>
            <a:r>
              <a:rPr sz="3200" spc="-434" dirty="0">
                <a:latin typeface="Arial"/>
                <a:cs typeface="Arial"/>
              </a:rPr>
              <a:t>L </a:t>
            </a:r>
            <a:r>
              <a:rPr sz="3200" spc="-185" dirty="0">
                <a:latin typeface="Arial"/>
                <a:cs typeface="Arial"/>
              </a:rPr>
              <a:t>– </a:t>
            </a:r>
            <a:r>
              <a:rPr sz="3200" spc="-225" dirty="0">
                <a:latin typeface="Arial"/>
                <a:cs typeface="Arial"/>
              </a:rPr>
              <a:t>Last</a:t>
            </a:r>
            <a:r>
              <a:rPr sz="3200" spc="-335" dirty="0">
                <a:latin typeface="Arial"/>
                <a:cs typeface="Arial"/>
              </a:rPr>
              <a:t> </a:t>
            </a:r>
            <a:r>
              <a:rPr sz="3200" spc="-85" dirty="0">
                <a:latin typeface="Arial"/>
                <a:cs typeface="Arial"/>
              </a:rPr>
              <a:t>Meal</a:t>
            </a:r>
            <a:endParaRPr sz="3200">
              <a:latin typeface="Arial"/>
              <a:cs typeface="Arial"/>
            </a:endParaRPr>
          </a:p>
          <a:p>
            <a:pPr marL="355600" indent="-342900">
              <a:lnSpc>
                <a:spcPct val="100000"/>
              </a:lnSpc>
              <a:spcBef>
                <a:spcPts val="770"/>
              </a:spcBef>
              <a:buChar char="•"/>
              <a:tabLst>
                <a:tab pos="354965" algn="l"/>
                <a:tab pos="355600" algn="l"/>
              </a:tabLst>
            </a:pPr>
            <a:r>
              <a:rPr sz="3200" spc="-570" dirty="0">
                <a:latin typeface="Arial"/>
                <a:cs typeface="Arial"/>
              </a:rPr>
              <a:t>E </a:t>
            </a:r>
            <a:r>
              <a:rPr sz="3200" spc="-185" dirty="0">
                <a:latin typeface="Arial"/>
                <a:cs typeface="Arial"/>
              </a:rPr>
              <a:t>–</a:t>
            </a:r>
            <a:r>
              <a:rPr sz="3200" spc="-90" dirty="0">
                <a:latin typeface="Arial"/>
                <a:cs typeface="Arial"/>
              </a:rPr>
              <a:t> </a:t>
            </a:r>
            <a:r>
              <a:rPr sz="3200" spc="-220" dirty="0">
                <a:latin typeface="Arial"/>
                <a:cs typeface="Arial"/>
              </a:rPr>
              <a:t>Events</a:t>
            </a:r>
            <a:endParaRPr sz="32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53333" y="187197"/>
            <a:ext cx="3037840" cy="696595"/>
          </a:xfrm>
          <a:prstGeom prst="rect">
            <a:avLst/>
          </a:prstGeom>
        </p:spPr>
        <p:txBody>
          <a:bodyPr vert="horz" wrap="square" lIns="0" tIns="12700" rIns="0" bIns="0" rtlCol="0">
            <a:spAutoFit/>
          </a:bodyPr>
          <a:lstStyle/>
          <a:p>
            <a:pPr marL="12700">
              <a:lnSpc>
                <a:spcPct val="100000"/>
              </a:lnSpc>
              <a:spcBef>
                <a:spcPts val="100"/>
              </a:spcBef>
            </a:pPr>
            <a:r>
              <a:rPr spc="-295" dirty="0"/>
              <a:t>Head</a:t>
            </a:r>
            <a:r>
              <a:rPr spc="-320" dirty="0"/>
              <a:t> </a:t>
            </a:r>
            <a:r>
              <a:rPr spc="-300" dirty="0"/>
              <a:t>Trauma</a:t>
            </a:r>
          </a:p>
        </p:txBody>
      </p:sp>
      <p:sp>
        <p:nvSpPr>
          <p:cNvPr id="3" name="object 3"/>
          <p:cNvSpPr txBox="1"/>
          <p:nvPr/>
        </p:nvSpPr>
        <p:spPr>
          <a:xfrm>
            <a:off x="78739" y="1202609"/>
            <a:ext cx="4969510" cy="3091815"/>
          </a:xfrm>
          <a:prstGeom prst="rect">
            <a:avLst/>
          </a:prstGeom>
        </p:spPr>
        <p:txBody>
          <a:bodyPr vert="horz" wrap="square" lIns="0" tIns="113030" rIns="0" bIns="0" rtlCol="0">
            <a:spAutoFit/>
          </a:bodyPr>
          <a:lstStyle/>
          <a:p>
            <a:pPr marL="355600" indent="-342900">
              <a:lnSpc>
                <a:spcPct val="100000"/>
              </a:lnSpc>
              <a:spcBef>
                <a:spcPts val="890"/>
              </a:spcBef>
              <a:buChar char="•"/>
              <a:tabLst>
                <a:tab pos="354965" algn="l"/>
                <a:tab pos="355600" algn="l"/>
              </a:tabLst>
            </a:pPr>
            <a:r>
              <a:rPr sz="3200" spc="-195" dirty="0">
                <a:latin typeface="Arial"/>
                <a:cs typeface="Arial"/>
              </a:rPr>
              <a:t>Look</a:t>
            </a:r>
            <a:r>
              <a:rPr sz="3200" spc="-175" dirty="0">
                <a:latin typeface="Arial"/>
                <a:cs typeface="Arial"/>
              </a:rPr>
              <a:t> </a:t>
            </a:r>
            <a:r>
              <a:rPr sz="3200" spc="-15" dirty="0">
                <a:latin typeface="Arial"/>
                <a:cs typeface="Arial"/>
              </a:rPr>
              <a:t>for</a:t>
            </a:r>
            <a:endParaRPr sz="3200">
              <a:latin typeface="Arial"/>
              <a:cs typeface="Arial"/>
            </a:endParaRPr>
          </a:p>
          <a:p>
            <a:pPr marL="756285" lvl="1" indent="-286385">
              <a:lnSpc>
                <a:spcPct val="100000"/>
              </a:lnSpc>
              <a:spcBef>
                <a:spcPts val="690"/>
              </a:spcBef>
              <a:buChar char="–"/>
              <a:tabLst>
                <a:tab pos="756920" algn="l"/>
              </a:tabLst>
            </a:pPr>
            <a:r>
              <a:rPr sz="2800" spc="-225" dirty="0">
                <a:latin typeface="Arial"/>
                <a:cs typeface="Arial"/>
              </a:rPr>
              <a:t>Scalp </a:t>
            </a:r>
            <a:r>
              <a:rPr sz="2800" spc="40" dirty="0">
                <a:latin typeface="Arial"/>
                <a:cs typeface="Arial"/>
              </a:rPr>
              <a:t>&amp; </a:t>
            </a:r>
            <a:r>
              <a:rPr sz="2800" spc="-95" dirty="0">
                <a:latin typeface="Arial"/>
                <a:cs typeface="Arial"/>
              </a:rPr>
              <a:t>ocular</a:t>
            </a:r>
            <a:r>
              <a:rPr sz="2800" spc="-275" dirty="0">
                <a:latin typeface="Arial"/>
                <a:cs typeface="Arial"/>
              </a:rPr>
              <a:t> </a:t>
            </a:r>
            <a:r>
              <a:rPr sz="2800" spc="-65" dirty="0">
                <a:latin typeface="Arial"/>
                <a:cs typeface="Arial"/>
              </a:rPr>
              <a:t>abnormality</a:t>
            </a:r>
            <a:endParaRPr sz="2800">
              <a:latin typeface="Arial"/>
              <a:cs typeface="Arial"/>
            </a:endParaRPr>
          </a:p>
          <a:p>
            <a:pPr marL="756285" marR="730885" lvl="1" indent="-286385">
              <a:lnSpc>
                <a:spcPct val="100000"/>
              </a:lnSpc>
              <a:spcBef>
                <a:spcPts val="675"/>
              </a:spcBef>
              <a:buChar char="–"/>
              <a:tabLst>
                <a:tab pos="756920" algn="l"/>
              </a:tabLst>
            </a:pPr>
            <a:r>
              <a:rPr sz="2800" spc="-125" dirty="0">
                <a:latin typeface="Arial"/>
                <a:cs typeface="Arial"/>
              </a:rPr>
              <a:t>External </a:t>
            </a:r>
            <a:r>
              <a:rPr sz="2800" spc="-114" dirty="0">
                <a:latin typeface="Arial"/>
                <a:cs typeface="Arial"/>
              </a:rPr>
              <a:t>ear </a:t>
            </a:r>
            <a:r>
              <a:rPr sz="2800" spc="35" dirty="0">
                <a:latin typeface="Arial"/>
                <a:cs typeface="Arial"/>
              </a:rPr>
              <a:t>&amp;</a:t>
            </a:r>
            <a:r>
              <a:rPr sz="2800" spc="-275" dirty="0">
                <a:latin typeface="Arial"/>
                <a:cs typeface="Arial"/>
              </a:rPr>
              <a:t> </a:t>
            </a:r>
            <a:r>
              <a:rPr sz="2800" spc="-85" dirty="0">
                <a:latin typeface="Arial"/>
                <a:cs typeface="Arial"/>
              </a:rPr>
              <a:t>tympanic  </a:t>
            </a:r>
            <a:r>
              <a:rPr sz="2800" spc="-120" dirty="0">
                <a:latin typeface="Arial"/>
                <a:cs typeface="Arial"/>
              </a:rPr>
              <a:t>membrane</a:t>
            </a:r>
            <a:endParaRPr sz="2800">
              <a:latin typeface="Arial"/>
              <a:cs typeface="Arial"/>
            </a:endParaRPr>
          </a:p>
          <a:p>
            <a:pPr marL="756285" lvl="1" indent="-286385">
              <a:lnSpc>
                <a:spcPct val="100000"/>
              </a:lnSpc>
              <a:spcBef>
                <a:spcPts val="670"/>
              </a:spcBef>
              <a:buChar char="–"/>
              <a:tabLst>
                <a:tab pos="756920" algn="l"/>
              </a:tabLst>
            </a:pPr>
            <a:r>
              <a:rPr sz="2800" spc="-75" dirty="0">
                <a:latin typeface="Arial"/>
                <a:cs typeface="Arial"/>
              </a:rPr>
              <a:t>Periorbital </a:t>
            </a:r>
            <a:r>
              <a:rPr sz="2800" spc="-45" dirty="0">
                <a:latin typeface="Arial"/>
                <a:cs typeface="Arial"/>
              </a:rPr>
              <a:t>soft </a:t>
            </a:r>
            <a:r>
              <a:rPr sz="2800" spc="-120" dirty="0">
                <a:latin typeface="Arial"/>
                <a:cs typeface="Arial"/>
              </a:rPr>
              <a:t>tissue</a:t>
            </a:r>
            <a:r>
              <a:rPr sz="2800" spc="-330" dirty="0">
                <a:latin typeface="Arial"/>
                <a:cs typeface="Arial"/>
              </a:rPr>
              <a:t> </a:t>
            </a:r>
            <a:r>
              <a:rPr sz="2800" spc="-70" dirty="0">
                <a:latin typeface="Arial"/>
                <a:cs typeface="Arial"/>
              </a:rPr>
              <a:t>injuries</a:t>
            </a:r>
            <a:endParaRPr sz="2800">
              <a:latin typeface="Arial"/>
              <a:cs typeface="Arial"/>
            </a:endParaRPr>
          </a:p>
          <a:p>
            <a:pPr marL="756285" lvl="1" indent="-286385">
              <a:lnSpc>
                <a:spcPct val="100000"/>
              </a:lnSpc>
              <a:spcBef>
                <a:spcPts val="675"/>
              </a:spcBef>
              <a:buChar char="–"/>
              <a:tabLst>
                <a:tab pos="756920" algn="l"/>
              </a:tabLst>
            </a:pPr>
            <a:r>
              <a:rPr sz="2800" spc="-145" dirty="0">
                <a:latin typeface="Arial"/>
                <a:cs typeface="Arial"/>
              </a:rPr>
              <a:t>Fractures</a:t>
            </a:r>
            <a:endParaRPr sz="2800">
              <a:latin typeface="Arial"/>
              <a:cs typeface="Arial"/>
            </a:endParaRPr>
          </a:p>
        </p:txBody>
      </p:sp>
      <p:sp>
        <p:nvSpPr>
          <p:cNvPr id="4" name="object 4"/>
          <p:cNvSpPr/>
          <p:nvPr/>
        </p:nvSpPr>
        <p:spPr>
          <a:xfrm>
            <a:off x="579119" y="4343398"/>
            <a:ext cx="4088891" cy="24003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334000" y="1524000"/>
            <a:ext cx="3352800" cy="3962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0" y="1506226"/>
            <a:ext cx="6585584" cy="3983354"/>
          </a:xfrm>
          <a:prstGeom prst="rect">
            <a:avLst/>
          </a:prstGeom>
        </p:spPr>
        <p:txBody>
          <a:bodyPr vert="horz" wrap="square" lIns="0" tIns="114300" rIns="0" bIns="0" rtlCol="0">
            <a:spAutoFit/>
          </a:bodyPr>
          <a:lstStyle/>
          <a:p>
            <a:pPr marL="355600" indent="-342900">
              <a:lnSpc>
                <a:spcPct val="100000"/>
              </a:lnSpc>
              <a:spcBef>
                <a:spcPts val="900"/>
              </a:spcBef>
              <a:buChar char="•"/>
              <a:tabLst>
                <a:tab pos="354965" algn="l"/>
                <a:tab pos="355600" algn="l"/>
              </a:tabLst>
            </a:pPr>
            <a:r>
              <a:rPr sz="3200" spc="-100" dirty="0">
                <a:latin typeface="Arial"/>
                <a:cs typeface="Arial"/>
              </a:rPr>
              <a:t>Immediate </a:t>
            </a:r>
            <a:r>
              <a:rPr sz="3200" spc="-85" dirty="0">
                <a:latin typeface="Arial"/>
                <a:cs typeface="Arial"/>
              </a:rPr>
              <a:t>recongnition </a:t>
            </a:r>
            <a:r>
              <a:rPr sz="3200" spc="-5" dirty="0">
                <a:latin typeface="Arial"/>
                <a:cs typeface="Arial"/>
              </a:rPr>
              <a:t>of</a:t>
            </a:r>
            <a:r>
              <a:rPr sz="3200" spc="-290" dirty="0">
                <a:latin typeface="Arial"/>
                <a:cs typeface="Arial"/>
              </a:rPr>
              <a:t> </a:t>
            </a:r>
            <a:r>
              <a:rPr sz="3200" spc="-95" dirty="0">
                <a:latin typeface="Arial"/>
                <a:cs typeface="Arial"/>
              </a:rPr>
              <a:t>conditions</a:t>
            </a:r>
            <a:endParaRPr sz="3200" dirty="0">
              <a:latin typeface="Arial"/>
              <a:cs typeface="Arial"/>
            </a:endParaRPr>
          </a:p>
          <a:p>
            <a:pPr marL="756285" lvl="1" indent="-286385">
              <a:lnSpc>
                <a:spcPct val="100000"/>
              </a:lnSpc>
              <a:spcBef>
                <a:spcPts val="690"/>
              </a:spcBef>
              <a:buChar char="–"/>
              <a:tabLst>
                <a:tab pos="756920" algn="l"/>
              </a:tabLst>
            </a:pPr>
            <a:r>
              <a:rPr sz="2800" spc="-120" dirty="0">
                <a:latin typeface="Arial"/>
                <a:cs typeface="Arial"/>
              </a:rPr>
              <a:t>Acute </a:t>
            </a:r>
            <a:r>
              <a:rPr sz="2800" spc="-90" dirty="0">
                <a:latin typeface="Arial"/>
                <a:cs typeface="Arial"/>
              </a:rPr>
              <a:t>extradural</a:t>
            </a:r>
            <a:r>
              <a:rPr sz="2800" spc="-140" dirty="0">
                <a:latin typeface="Arial"/>
                <a:cs typeface="Arial"/>
              </a:rPr>
              <a:t> </a:t>
            </a:r>
            <a:r>
              <a:rPr sz="2800" spc="-114" dirty="0">
                <a:latin typeface="Arial"/>
                <a:cs typeface="Arial"/>
              </a:rPr>
              <a:t>hematoma</a:t>
            </a:r>
            <a:endParaRPr sz="2800" dirty="0">
              <a:latin typeface="Arial"/>
              <a:cs typeface="Arial"/>
            </a:endParaRPr>
          </a:p>
          <a:p>
            <a:pPr marL="1155700" lvl="2" indent="-228600">
              <a:lnSpc>
                <a:spcPct val="100000"/>
              </a:lnSpc>
              <a:spcBef>
                <a:spcPts val="605"/>
              </a:spcBef>
              <a:buChar char="•"/>
              <a:tabLst>
                <a:tab pos="1156335" algn="l"/>
              </a:tabLst>
            </a:pPr>
            <a:r>
              <a:rPr sz="2400" spc="-135" dirty="0">
                <a:latin typeface="Arial"/>
                <a:cs typeface="Arial"/>
              </a:rPr>
              <a:t>Lucid </a:t>
            </a:r>
            <a:r>
              <a:rPr sz="2400" spc="-60" dirty="0">
                <a:latin typeface="Arial"/>
                <a:cs typeface="Arial"/>
              </a:rPr>
              <a:t>Interval</a:t>
            </a:r>
            <a:endParaRPr sz="2400" dirty="0">
              <a:latin typeface="Arial"/>
              <a:cs typeface="Arial"/>
            </a:endParaRPr>
          </a:p>
          <a:p>
            <a:pPr marL="1155700" lvl="2" indent="-228600">
              <a:lnSpc>
                <a:spcPct val="100000"/>
              </a:lnSpc>
              <a:spcBef>
                <a:spcPts val="575"/>
              </a:spcBef>
              <a:buChar char="•"/>
              <a:tabLst>
                <a:tab pos="1156335" algn="l"/>
              </a:tabLst>
            </a:pPr>
            <a:r>
              <a:rPr sz="2400" spc="-125" dirty="0">
                <a:latin typeface="Arial"/>
                <a:cs typeface="Arial"/>
              </a:rPr>
              <a:t>Hemiparesis</a:t>
            </a:r>
            <a:endParaRPr sz="2400" dirty="0">
              <a:latin typeface="Arial"/>
              <a:cs typeface="Arial"/>
            </a:endParaRPr>
          </a:p>
          <a:p>
            <a:pPr marL="756285" lvl="1" indent="-286385">
              <a:lnSpc>
                <a:spcPct val="100000"/>
              </a:lnSpc>
              <a:spcBef>
                <a:spcPts val="645"/>
              </a:spcBef>
              <a:buChar char="–"/>
              <a:tabLst>
                <a:tab pos="756920" algn="l"/>
              </a:tabLst>
            </a:pPr>
            <a:r>
              <a:rPr sz="2800" spc="-120" dirty="0">
                <a:latin typeface="Arial"/>
                <a:cs typeface="Arial"/>
              </a:rPr>
              <a:t>Acute </a:t>
            </a:r>
            <a:r>
              <a:rPr sz="2800" spc="-114" dirty="0">
                <a:latin typeface="Arial"/>
                <a:cs typeface="Arial"/>
              </a:rPr>
              <a:t>subdural</a:t>
            </a:r>
            <a:r>
              <a:rPr sz="2800" spc="-120" dirty="0">
                <a:latin typeface="Arial"/>
                <a:cs typeface="Arial"/>
              </a:rPr>
              <a:t> </a:t>
            </a:r>
            <a:r>
              <a:rPr sz="2800" spc="-114" dirty="0">
                <a:latin typeface="Arial"/>
                <a:cs typeface="Arial"/>
              </a:rPr>
              <a:t>hematoma</a:t>
            </a:r>
            <a:endParaRPr sz="2800" dirty="0">
              <a:latin typeface="Arial"/>
              <a:cs typeface="Arial"/>
            </a:endParaRPr>
          </a:p>
          <a:p>
            <a:pPr marL="756285" lvl="1" indent="-286385">
              <a:lnSpc>
                <a:spcPct val="100000"/>
              </a:lnSpc>
              <a:spcBef>
                <a:spcPts val="675"/>
              </a:spcBef>
              <a:buChar char="–"/>
              <a:tabLst>
                <a:tab pos="756920" algn="l"/>
              </a:tabLst>
            </a:pPr>
            <a:r>
              <a:rPr sz="2800" spc="-260" dirty="0">
                <a:latin typeface="Arial"/>
                <a:cs typeface="Arial"/>
              </a:rPr>
              <a:t>Base </a:t>
            </a:r>
            <a:r>
              <a:rPr sz="2800" spc="-10" dirty="0">
                <a:latin typeface="Arial"/>
                <a:cs typeface="Arial"/>
              </a:rPr>
              <a:t>of </a:t>
            </a:r>
            <a:r>
              <a:rPr sz="2800" spc="-110" dirty="0">
                <a:latin typeface="Arial"/>
                <a:cs typeface="Arial"/>
              </a:rPr>
              <a:t>skull</a:t>
            </a:r>
            <a:r>
              <a:rPr sz="2800" spc="-150" dirty="0">
                <a:latin typeface="Arial"/>
                <a:cs typeface="Arial"/>
              </a:rPr>
              <a:t> </a:t>
            </a:r>
            <a:r>
              <a:rPr sz="2800" spc="-65" dirty="0">
                <a:latin typeface="Arial"/>
                <a:cs typeface="Arial"/>
              </a:rPr>
              <a:t>fracture</a:t>
            </a:r>
            <a:endParaRPr sz="2800" dirty="0">
              <a:latin typeface="Arial"/>
              <a:cs typeface="Arial"/>
            </a:endParaRPr>
          </a:p>
          <a:p>
            <a:pPr marL="1155700" lvl="2" indent="-228600">
              <a:lnSpc>
                <a:spcPct val="100000"/>
              </a:lnSpc>
              <a:spcBef>
                <a:spcPts val="605"/>
              </a:spcBef>
              <a:buChar char="•"/>
              <a:tabLst>
                <a:tab pos="1156335" algn="l"/>
              </a:tabLst>
            </a:pPr>
            <a:r>
              <a:rPr sz="2400" spc="-65" dirty="0">
                <a:latin typeface="Arial"/>
                <a:cs typeface="Arial"/>
              </a:rPr>
              <a:t>Battle </a:t>
            </a:r>
            <a:r>
              <a:rPr sz="2400" spc="-135" dirty="0">
                <a:latin typeface="Arial"/>
                <a:cs typeface="Arial"/>
              </a:rPr>
              <a:t>sign </a:t>
            </a:r>
            <a:r>
              <a:rPr sz="2400" spc="-25" dirty="0">
                <a:latin typeface="Arial"/>
                <a:cs typeface="Arial"/>
              </a:rPr>
              <a:t>; </a:t>
            </a:r>
            <a:r>
              <a:rPr sz="2400" spc="-180" dirty="0">
                <a:latin typeface="Arial"/>
                <a:cs typeface="Arial"/>
              </a:rPr>
              <a:t>Racoon</a:t>
            </a:r>
            <a:r>
              <a:rPr sz="2400" spc="-335" dirty="0">
                <a:latin typeface="Arial"/>
                <a:cs typeface="Arial"/>
              </a:rPr>
              <a:t> </a:t>
            </a:r>
            <a:r>
              <a:rPr sz="2400" spc="-175" dirty="0">
                <a:latin typeface="Arial"/>
                <a:cs typeface="Arial"/>
              </a:rPr>
              <a:t>eyes</a:t>
            </a:r>
            <a:endParaRPr sz="2400" dirty="0">
              <a:latin typeface="Arial"/>
              <a:cs typeface="Arial"/>
            </a:endParaRPr>
          </a:p>
          <a:p>
            <a:pPr marL="756285" lvl="1" indent="-286385">
              <a:lnSpc>
                <a:spcPct val="100000"/>
              </a:lnSpc>
              <a:spcBef>
                <a:spcPts val="645"/>
              </a:spcBef>
              <a:buChar char="–"/>
              <a:tabLst>
                <a:tab pos="756920" algn="l"/>
              </a:tabLst>
            </a:pPr>
            <a:r>
              <a:rPr sz="2800" spc="-150" dirty="0">
                <a:latin typeface="Arial"/>
                <a:cs typeface="Arial"/>
              </a:rPr>
              <a:t>Cerebral</a:t>
            </a:r>
            <a:r>
              <a:rPr sz="2800" spc="-155" dirty="0">
                <a:latin typeface="Arial"/>
                <a:cs typeface="Arial"/>
              </a:rPr>
              <a:t> concussion</a:t>
            </a:r>
            <a:endParaRPr sz="2800" dirty="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Cyrus\Desktop\KMTC\Clinical Medicine\March 2019 Class CM\1st Year 2nd Semester\First Aid\raccoon-eyes.jpg"/>
          <p:cNvPicPr>
            <a:picLocks noGrp="1" noChangeAspect="1" noChangeArrowheads="1"/>
          </p:cNvPicPr>
          <p:nvPr>
            <p:ph sz="half" idx="2"/>
          </p:nvPr>
        </p:nvPicPr>
        <p:blipFill>
          <a:blip r:embed="rId2" cstate="print"/>
          <a:srcRect/>
          <a:stretch>
            <a:fillRect/>
          </a:stretch>
        </p:blipFill>
        <p:spPr bwMode="auto">
          <a:xfrm>
            <a:off x="457200" y="381000"/>
            <a:ext cx="4267200" cy="5029199"/>
          </a:xfrm>
          <a:prstGeom prst="rect">
            <a:avLst/>
          </a:prstGeom>
          <a:noFill/>
        </p:spPr>
      </p:pic>
      <p:pic>
        <p:nvPicPr>
          <p:cNvPr id="4099" name="Picture 3" descr="C:\Users\Cyrus\Desktop\KMTC\Clinical Medicine\March 2019 Class CM\1st Year 2nd Semester\First Aid\ICE-002-Battle-sign.jpeg"/>
          <p:cNvPicPr>
            <a:picLocks noGrp="1" noChangeAspect="1" noChangeArrowheads="1"/>
          </p:cNvPicPr>
          <p:nvPr>
            <p:ph sz="half" idx="3"/>
          </p:nvPr>
        </p:nvPicPr>
        <p:blipFill>
          <a:blip r:embed="rId3" cstate="print"/>
          <a:srcRect/>
          <a:stretch>
            <a:fillRect/>
          </a:stretch>
        </p:blipFill>
        <p:spPr bwMode="auto">
          <a:xfrm>
            <a:off x="4708525" y="381001"/>
            <a:ext cx="3978275" cy="501148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26489" y="461899"/>
            <a:ext cx="5888355" cy="696595"/>
          </a:xfrm>
          <a:prstGeom prst="rect">
            <a:avLst/>
          </a:prstGeom>
        </p:spPr>
        <p:txBody>
          <a:bodyPr vert="horz" wrap="square" lIns="0" tIns="13335" rIns="0" bIns="0" rtlCol="0">
            <a:spAutoFit/>
          </a:bodyPr>
          <a:lstStyle/>
          <a:p>
            <a:pPr marL="12700">
              <a:lnSpc>
                <a:spcPct val="100000"/>
              </a:lnSpc>
              <a:spcBef>
                <a:spcPts val="105"/>
              </a:spcBef>
            </a:pPr>
            <a:r>
              <a:rPr spc="-204" dirty="0"/>
              <a:t>Characteristics </a:t>
            </a:r>
            <a:r>
              <a:rPr spc="-5" dirty="0"/>
              <a:t>of</a:t>
            </a:r>
            <a:r>
              <a:rPr spc="-265" dirty="0"/>
              <a:t> </a:t>
            </a:r>
            <a:r>
              <a:rPr spc="-225" dirty="0"/>
              <a:t>Disaster</a:t>
            </a:r>
          </a:p>
        </p:txBody>
      </p:sp>
      <p:sp>
        <p:nvSpPr>
          <p:cNvPr id="3" name="object 3"/>
          <p:cNvSpPr txBox="1"/>
          <p:nvPr/>
        </p:nvSpPr>
        <p:spPr>
          <a:xfrm>
            <a:off x="535940" y="1607261"/>
            <a:ext cx="7388859" cy="3636010"/>
          </a:xfrm>
          <a:prstGeom prst="rect">
            <a:avLst/>
          </a:prstGeom>
        </p:spPr>
        <p:txBody>
          <a:bodyPr vert="horz" wrap="square" lIns="0" tIns="13335" rIns="0" bIns="0" rtlCol="0">
            <a:spAutoFit/>
          </a:bodyPr>
          <a:lstStyle/>
          <a:p>
            <a:pPr marL="527685" marR="430530" indent="-514984">
              <a:lnSpc>
                <a:spcPct val="100000"/>
              </a:lnSpc>
              <a:spcBef>
                <a:spcPts val="105"/>
              </a:spcBef>
              <a:buAutoNum type="arabicPeriod"/>
              <a:tabLst>
                <a:tab pos="527685" algn="l"/>
                <a:tab pos="528320" algn="l"/>
              </a:tabLst>
            </a:pPr>
            <a:r>
              <a:rPr sz="3200" spc="-229" dirty="0">
                <a:latin typeface="Arial"/>
                <a:cs typeface="Arial"/>
              </a:rPr>
              <a:t>The </a:t>
            </a:r>
            <a:r>
              <a:rPr sz="3200" b="1" spc="-155" dirty="0">
                <a:solidFill>
                  <a:srgbClr val="FF0000"/>
                </a:solidFill>
                <a:latin typeface="Trebuchet MS"/>
                <a:cs typeface="Trebuchet MS"/>
              </a:rPr>
              <a:t>normal </a:t>
            </a:r>
            <a:r>
              <a:rPr sz="3200" spc="-50" dirty="0">
                <a:latin typeface="Arial"/>
                <a:cs typeface="Arial"/>
              </a:rPr>
              <a:t>function </a:t>
            </a:r>
            <a:r>
              <a:rPr sz="3200" spc="-5" dirty="0">
                <a:latin typeface="Arial"/>
                <a:cs typeface="Arial"/>
              </a:rPr>
              <a:t>of </a:t>
            </a:r>
            <a:r>
              <a:rPr sz="3200" spc="-245" dirty="0">
                <a:latin typeface="Arial"/>
                <a:cs typeface="Arial"/>
              </a:rPr>
              <a:t>a </a:t>
            </a:r>
            <a:r>
              <a:rPr sz="3200" spc="-85" dirty="0">
                <a:latin typeface="Arial"/>
                <a:cs typeface="Arial"/>
              </a:rPr>
              <a:t>community</a:t>
            </a:r>
            <a:r>
              <a:rPr sz="3200" spc="-380" dirty="0">
                <a:latin typeface="Arial"/>
                <a:cs typeface="Arial"/>
              </a:rPr>
              <a:t> </a:t>
            </a:r>
            <a:r>
              <a:rPr sz="3200" spc="-165" dirty="0">
                <a:latin typeface="Arial"/>
                <a:cs typeface="Arial"/>
              </a:rPr>
              <a:t>is  </a:t>
            </a:r>
            <a:r>
              <a:rPr sz="3200" spc="-85" dirty="0">
                <a:latin typeface="Arial"/>
                <a:cs typeface="Arial"/>
              </a:rPr>
              <a:t>disrupted.</a:t>
            </a:r>
            <a:endParaRPr sz="3200">
              <a:latin typeface="Arial"/>
              <a:cs typeface="Arial"/>
            </a:endParaRPr>
          </a:p>
          <a:p>
            <a:pPr marL="527685" marR="5080" indent="-514984">
              <a:lnSpc>
                <a:spcPct val="100000"/>
              </a:lnSpc>
              <a:spcBef>
                <a:spcPts val="770"/>
              </a:spcBef>
              <a:buAutoNum type="arabicPeriod"/>
              <a:tabLst>
                <a:tab pos="527685" algn="l"/>
                <a:tab pos="528320" algn="l"/>
              </a:tabLst>
            </a:pPr>
            <a:r>
              <a:rPr sz="3200" spc="-165" dirty="0">
                <a:latin typeface="Arial"/>
                <a:cs typeface="Arial"/>
              </a:rPr>
              <a:t>Disaster </a:t>
            </a:r>
            <a:r>
              <a:rPr sz="3200" b="1" spc="-260" dirty="0">
                <a:solidFill>
                  <a:srgbClr val="FF0000"/>
                </a:solidFill>
                <a:latin typeface="Trebuchet MS"/>
                <a:cs typeface="Trebuchet MS"/>
              </a:rPr>
              <a:t>exceed </a:t>
            </a:r>
            <a:r>
              <a:rPr sz="3200" spc="-35" dirty="0">
                <a:latin typeface="Arial"/>
                <a:cs typeface="Arial"/>
              </a:rPr>
              <a:t>the </a:t>
            </a:r>
            <a:r>
              <a:rPr sz="3200" spc="-140" dirty="0">
                <a:latin typeface="Arial"/>
                <a:cs typeface="Arial"/>
              </a:rPr>
              <a:t>coping </a:t>
            </a:r>
            <a:r>
              <a:rPr sz="3200" spc="-160" dirty="0">
                <a:latin typeface="Arial"/>
                <a:cs typeface="Arial"/>
              </a:rPr>
              <a:t>mechanism</a:t>
            </a:r>
            <a:r>
              <a:rPr sz="3200" spc="-310" dirty="0">
                <a:latin typeface="Arial"/>
                <a:cs typeface="Arial"/>
              </a:rPr>
              <a:t> </a:t>
            </a:r>
            <a:r>
              <a:rPr sz="3200" spc="-10" dirty="0">
                <a:latin typeface="Arial"/>
                <a:cs typeface="Arial"/>
              </a:rPr>
              <a:t>of  </a:t>
            </a:r>
            <a:r>
              <a:rPr sz="3200" spc="-110" dirty="0">
                <a:latin typeface="Arial"/>
                <a:cs typeface="Arial"/>
              </a:rPr>
              <a:t>community.</a:t>
            </a:r>
            <a:endParaRPr sz="3200">
              <a:latin typeface="Arial"/>
              <a:cs typeface="Arial"/>
            </a:endParaRPr>
          </a:p>
          <a:p>
            <a:pPr marL="527685" marR="181610" indent="-514984">
              <a:lnSpc>
                <a:spcPct val="100000"/>
              </a:lnSpc>
              <a:spcBef>
                <a:spcPts val="770"/>
              </a:spcBef>
              <a:buAutoNum type="arabicPeriod"/>
              <a:tabLst>
                <a:tab pos="527685" algn="l"/>
                <a:tab pos="528320" algn="l"/>
              </a:tabLst>
            </a:pPr>
            <a:r>
              <a:rPr sz="3200" spc="-229" dirty="0">
                <a:latin typeface="Arial"/>
                <a:cs typeface="Arial"/>
              </a:rPr>
              <a:t>The </a:t>
            </a:r>
            <a:r>
              <a:rPr sz="3200" spc="-65" dirty="0">
                <a:latin typeface="Arial"/>
                <a:cs typeface="Arial"/>
              </a:rPr>
              <a:t>disruption </a:t>
            </a:r>
            <a:r>
              <a:rPr sz="3200" spc="-165" dirty="0">
                <a:latin typeface="Arial"/>
                <a:cs typeface="Arial"/>
              </a:rPr>
              <a:t>is </a:t>
            </a:r>
            <a:r>
              <a:rPr sz="3200" dirty="0">
                <a:latin typeface="Arial"/>
                <a:cs typeface="Arial"/>
              </a:rPr>
              <a:t>of </a:t>
            </a:r>
            <a:r>
              <a:rPr sz="3200" spc="-200" dirty="0">
                <a:latin typeface="Arial"/>
                <a:cs typeface="Arial"/>
              </a:rPr>
              <a:t>such </a:t>
            </a:r>
            <a:r>
              <a:rPr sz="3200" spc="-105" dirty="0">
                <a:latin typeface="Arial"/>
                <a:cs typeface="Arial"/>
              </a:rPr>
              <a:t>magnitude</a:t>
            </a:r>
            <a:r>
              <a:rPr sz="3200" spc="-295" dirty="0">
                <a:latin typeface="Arial"/>
                <a:cs typeface="Arial"/>
              </a:rPr>
              <a:t> </a:t>
            </a:r>
            <a:r>
              <a:rPr sz="3200" spc="-5" dirty="0">
                <a:latin typeface="Arial"/>
                <a:cs typeface="Arial"/>
              </a:rPr>
              <a:t>that  </a:t>
            </a:r>
            <a:r>
              <a:rPr sz="3200" spc="-60" dirty="0">
                <a:latin typeface="Arial"/>
                <a:cs typeface="Arial"/>
              </a:rPr>
              <a:t>there </a:t>
            </a:r>
            <a:r>
              <a:rPr sz="3200" spc="-165" dirty="0">
                <a:latin typeface="Arial"/>
                <a:cs typeface="Arial"/>
              </a:rPr>
              <a:t>is </a:t>
            </a:r>
            <a:r>
              <a:rPr sz="3200" spc="-175" dirty="0">
                <a:latin typeface="Arial"/>
                <a:cs typeface="Arial"/>
              </a:rPr>
              <a:t>an </a:t>
            </a:r>
            <a:r>
              <a:rPr sz="3200" spc="-40" dirty="0">
                <a:latin typeface="Arial"/>
                <a:cs typeface="Arial"/>
              </a:rPr>
              <a:t>inability </a:t>
            </a:r>
            <a:r>
              <a:rPr sz="3200" spc="20" dirty="0">
                <a:latin typeface="Arial"/>
                <a:cs typeface="Arial"/>
              </a:rPr>
              <a:t>to </a:t>
            </a:r>
            <a:r>
              <a:rPr sz="3200" spc="-30" dirty="0">
                <a:latin typeface="Arial"/>
                <a:cs typeface="Arial"/>
              </a:rPr>
              <a:t>return </a:t>
            </a:r>
            <a:r>
              <a:rPr sz="3200" spc="20" dirty="0">
                <a:latin typeface="Arial"/>
                <a:cs typeface="Arial"/>
              </a:rPr>
              <a:t>to </a:t>
            </a:r>
            <a:r>
              <a:rPr sz="3200" spc="-85" dirty="0">
                <a:latin typeface="Arial"/>
                <a:cs typeface="Arial"/>
              </a:rPr>
              <a:t>normal  </a:t>
            </a:r>
            <a:r>
              <a:rPr sz="3200" spc="-70" dirty="0">
                <a:latin typeface="Arial"/>
                <a:cs typeface="Arial"/>
              </a:rPr>
              <a:t>functioning </a:t>
            </a:r>
            <a:r>
              <a:rPr sz="3200" spc="5" dirty="0">
                <a:latin typeface="Arial"/>
                <a:cs typeface="Arial"/>
              </a:rPr>
              <a:t>without </a:t>
            </a:r>
            <a:r>
              <a:rPr sz="3200" b="1" spc="-215" dirty="0">
                <a:solidFill>
                  <a:srgbClr val="FF0000"/>
                </a:solidFill>
                <a:latin typeface="Trebuchet MS"/>
                <a:cs typeface="Trebuchet MS"/>
              </a:rPr>
              <a:t>external</a:t>
            </a:r>
            <a:r>
              <a:rPr sz="3200" b="1" spc="-430" dirty="0">
                <a:solidFill>
                  <a:srgbClr val="FF0000"/>
                </a:solidFill>
                <a:latin typeface="Trebuchet MS"/>
                <a:cs typeface="Trebuchet MS"/>
              </a:rPr>
              <a:t> </a:t>
            </a:r>
            <a:r>
              <a:rPr sz="3200" b="1" spc="-160" dirty="0">
                <a:solidFill>
                  <a:srgbClr val="FF0000"/>
                </a:solidFill>
                <a:latin typeface="Trebuchet MS"/>
                <a:cs typeface="Trebuchet MS"/>
              </a:rPr>
              <a:t>assistance</a:t>
            </a:r>
            <a:r>
              <a:rPr sz="3200" spc="-160" dirty="0">
                <a:latin typeface="Arial"/>
                <a:cs typeface="Arial"/>
              </a:rPr>
              <a:t>.</a:t>
            </a:r>
            <a:endParaRPr sz="32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53333" y="461899"/>
            <a:ext cx="3037840" cy="696595"/>
          </a:xfrm>
          <a:prstGeom prst="rect">
            <a:avLst/>
          </a:prstGeom>
        </p:spPr>
        <p:txBody>
          <a:bodyPr vert="horz" wrap="square" lIns="0" tIns="13335" rIns="0" bIns="0" rtlCol="0">
            <a:spAutoFit/>
          </a:bodyPr>
          <a:lstStyle/>
          <a:p>
            <a:pPr marL="12700">
              <a:lnSpc>
                <a:spcPct val="100000"/>
              </a:lnSpc>
              <a:spcBef>
                <a:spcPts val="105"/>
              </a:spcBef>
            </a:pPr>
            <a:r>
              <a:rPr spc="-295" dirty="0"/>
              <a:t>Head</a:t>
            </a:r>
            <a:r>
              <a:rPr spc="-320" dirty="0"/>
              <a:t> </a:t>
            </a:r>
            <a:r>
              <a:rPr spc="-300" dirty="0"/>
              <a:t>Trauma</a:t>
            </a:r>
          </a:p>
        </p:txBody>
      </p:sp>
      <p:sp>
        <p:nvSpPr>
          <p:cNvPr id="3" name="object 3"/>
          <p:cNvSpPr txBox="1"/>
          <p:nvPr/>
        </p:nvSpPr>
        <p:spPr>
          <a:xfrm>
            <a:off x="307340" y="1277937"/>
            <a:ext cx="8002270" cy="1649169"/>
          </a:xfrm>
          <a:prstGeom prst="rect">
            <a:avLst/>
          </a:prstGeom>
        </p:spPr>
        <p:txBody>
          <a:bodyPr vert="horz" wrap="square" lIns="0" tIns="114300" rIns="0" bIns="0" rtlCol="0">
            <a:spAutoFit/>
          </a:bodyPr>
          <a:lstStyle/>
          <a:p>
            <a:pPr marL="355600" indent="-342900">
              <a:lnSpc>
                <a:spcPct val="100000"/>
              </a:lnSpc>
              <a:spcBef>
                <a:spcPts val="900"/>
              </a:spcBef>
              <a:buChar char="•"/>
              <a:tabLst>
                <a:tab pos="354965" algn="l"/>
                <a:tab pos="355600" algn="l"/>
              </a:tabLst>
            </a:pPr>
            <a:r>
              <a:rPr sz="3200" spc="-200" dirty="0">
                <a:latin typeface="Arial"/>
                <a:cs typeface="Arial"/>
              </a:rPr>
              <a:t>Remember..</a:t>
            </a:r>
            <a:endParaRPr sz="3200" dirty="0">
              <a:latin typeface="Arial"/>
              <a:cs typeface="Arial"/>
            </a:endParaRPr>
          </a:p>
          <a:p>
            <a:pPr marL="756285" lvl="1" indent="-286385">
              <a:lnSpc>
                <a:spcPct val="100000"/>
              </a:lnSpc>
              <a:spcBef>
                <a:spcPts val="690"/>
              </a:spcBef>
              <a:buChar char="–"/>
              <a:tabLst>
                <a:tab pos="756920" algn="l"/>
              </a:tabLst>
            </a:pPr>
            <a:r>
              <a:rPr sz="2800" spc="-105" dirty="0">
                <a:latin typeface="Arial"/>
                <a:cs typeface="Arial"/>
              </a:rPr>
              <a:t>Isolated </a:t>
            </a:r>
            <a:r>
              <a:rPr sz="2800" spc="-145" dirty="0">
                <a:latin typeface="Arial"/>
                <a:cs typeface="Arial"/>
              </a:rPr>
              <a:t>head </a:t>
            </a:r>
            <a:r>
              <a:rPr sz="2800" spc="-85" dirty="0">
                <a:latin typeface="Arial"/>
                <a:cs typeface="Arial"/>
              </a:rPr>
              <a:t>trauma </a:t>
            </a:r>
            <a:r>
              <a:rPr sz="2800" spc="-80" dirty="0">
                <a:latin typeface="Arial"/>
                <a:cs typeface="Arial"/>
              </a:rPr>
              <a:t>doesn’t </a:t>
            </a:r>
            <a:r>
              <a:rPr sz="2800" spc="-225" dirty="0">
                <a:latin typeface="Arial"/>
                <a:cs typeface="Arial"/>
              </a:rPr>
              <a:t>causes</a:t>
            </a:r>
            <a:r>
              <a:rPr sz="2800" spc="-200" dirty="0">
                <a:latin typeface="Arial"/>
                <a:cs typeface="Arial"/>
              </a:rPr>
              <a:t> </a:t>
            </a:r>
            <a:r>
              <a:rPr sz="2800" spc="-100" dirty="0">
                <a:latin typeface="Arial"/>
                <a:cs typeface="Arial"/>
              </a:rPr>
              <a:t>hypotension.</a:t>
            </a:r>
            <a:endParaRPr sz="2800" dirty="0">
              <a:latin typeface="Arial"/>
              <a:cs typeface="Arial"/>
            </a:endParaRPr>
          </a:p>
          <a:p>
            <a:pPr marL="756285" lvl="1" indent="-286385">
              <a:lnSpc>
                <a:spcPct val="100000"/>
              </a:lnSpc>
              <a:spcBef>
                <a:spcPts val="670"/>
              </a:spcBef>
              <a:buChar char="–"/>
              <a:tabLst>
                <a:tab pos="756920" algn="l"/>
              </a:tabLst>
            </a:pPr>
            <a:r>
              <a:rPr sz="2800" spc="-509" dirty="0">
                <a:latin typeface="Arial"/>
                <a:cs typeface="Arial"/>
              </a:rPr>
              <a:t>GCS </a:t>
            </a:r>
            <a:r>
              <a:rPr sz="2800" spc="-245" dirty="0">
                <a:latin typeface="Arial"/>
                <a:cs typeface="Arial"/>
              </a:rPr>
              <a:t>&lt; </a:t>
            </a:r>
            <a:r>
              <a:rPr sz="2800" spc="-145" dirty="0">
                <a:latin typeface="Arial"/>
                <a:cs typeface="Arial"/>
              </a:rPr>
              <a:t>8 </a:t>
            </a:r>
            <a:r>
              <a:rPr sz="2800" spc="-30" dirty="0">
                <a:latin typeface="Arial"/>
                <a:cs typeface="Arial"/>
              </a:rPr>
              <a:t>: </a:t>
            </a:r>
            <a:r>
              <a:rPr sz="2800" spc="-215" dirty="0">
                <a:latin typeface="Arial"/>
                <a:cs typeface="Arial"/>
              </a:rPr>
              <a:t>Severe </a:t>
            </a:r>
            <a:r>
              <a:rPr sz="2800" spc="-195" dirty="0">
                <a:latin typeface="Arial"/>
                <a:cs typeface="Arial"/>
              </a:rPr>
              <a:t>Head</a:t>
            </a:r>
            <a:r>
              <a:rPr sz="2800" spc="-235" dirty="0">
                <a:latin typeface="Arial"/>
                <a:cs typeface="Arial"/>
              </a:rPr>
              <a:t> </a:t>
            </a:r>
            <a:r>
              <a:rPr sz="2800" spc="-50" dirty="0">
                <a:latin typeface="Arial"/>
                <a:cs typeface="Arial"/>
              </a:rPr>
              <a:t>Injury</a:t>
            </a:r>
            <a:endParaRPr sz="2800"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0838" y="461899"/>
            <a:ext cx="6802120" cy="696595"/>
          </a:xfrm>
          <a:prstGeom prst="rect">
            <a:avLst/>
          </a:prstGeom>
        </p:spPr>
        <p:txBody>
          <a:bodyPr vert="horz" wrap="square" lIns="0" tIns="13335" rIns="0" bIns="0" rtlCol="0">
            <a:spAutoFit/>
          </a:bodyPr>
          <a:lstStyle/>
          <a:p>
            <a:pPr marL="12700">
              <a:lnSpc>
                <a:spcPct val="100000"/>
              </a:lnSpc>
              <a:spcBef>
                <a:spcPts val="105"/>
              </a:spcBef>
            </a:pPr>
            <a:r>
              <a:rPr spc="-170" dirty="0"/>
              <a:t>Management </a:t>
            </a:r>
            <a:r>
              <a:rPr spc="-5" dirty="0"/>
              <a:t>of </a:t>
            </a:r>
            <a:r>
              <a:rPr spc="-290" dirty="0"/>
              <a:t>Head</a:t>
            </a:r>
            <a:r>
              <a:rPr spc="-625" dirty="0"/>
              <a:t> </a:t>
            </a:r>
            <a:r>
              <a:rPr spc="-300" dirty="0"/>
              <a:t>Trauma</a:t>
            </a:r>
          </a:p>
        </p:txBody>
      </p:sp>
      <p:sp>
        <p:nvSpPr>
          <p:cNvPr id="3" name="object 3"/>
          <p:cNvSpPr txBox="1"/>
          <p:nvPr/>
        </p:nvSpPr>
        <p:spPr>
          <a:xfrm>
            <a:off x="78739" y="1968220"/>
            <a:ext cx="5320665" cy="1781175"/>
          </a:xfrm>
          <a:prstGeom prst="rect">
            <a:avLst/>
          </a:prstGeom>
        </p:spPr>
        <p:txBody>
          <a:bodyPr vert="horz" wrap="square" lIns="0" tIns="109855" rIns="0" bIns="0" rtlCol="0">
            <a:spAutoFit/>
          </a:bodyPr>
          <a:lstStyle/>
          <a:p>
            <a:pPr marL="355600" indent="-342900">
              <a:lnSpc>
                <a:spcPct val="100000"/>
              </a:lnSpc>
              <a:spcBef>
                <a:spcPts val="865"/>
              </a:spcBef>
              <a:buChar char="•"/>
              <a:tabLst>
                <a:tab pos="354965" algn="l"/>
                <a:tab pos="355600" algn="l"/>
              </a:tabLst>
            </a:pPr>
            <a:r>
              <a:rPr sz="3200" spc="-50" dirty="0">
                <a:latin typeface="Arial"/>
                <a:cs typeface="Arial"/>
              </a:rPr>
              <a:t>Intubation </a:t>
            </a:r>
            <a:r>
              <a:rPr sz="3200" spc="50" dirty="0">
                <a:latin typeface="Arial"/>
                <a:cs typeface="Arial"/>
              </a:rPr>
              <a:t>&amp;</a:t>
            </a:r>
            <a:r>
              <a:rPr sz="3200" spc="-300" dirty="0">
                <a:latin typeface="Arial"/>
                <a:cs typeface="Arial"/>
              </a:rPr>
              <a:t> </a:t>
            </a:r>
            <a:r>
              <a:rPr sz="3200" spc="-80" dirty="0">
                <a:latin typeface="Arial"/>
                <a:cs typeface="Arial"/>
              </a:rPr>
              <a:t>Hyperventilation</a:t>
            </a:r>
            <a:endParaRPr sz="3200">
              <a:latin typeface="Arial"/>
              <a:cs typeface="Arial"/>
            </a:endParaRPr>
          </a:p>
          <a:p>
            <a:pPr marL="355600" indent="-342900">
              <a:lnSpc>
                <a:spcPct val="100000"/>
              </a:lnSpc>
              <a:spcBef>
                <a:spcPts val="770"/>
              </a:spcBef>
              <a:buChar char="•"/>
              <a:tabLst>
                <a:tab pos="354965" algn="l"/>
                <a:tab pos="355600" algn="l"/>
              </a:tabLst>
            </a:pPr>
            <a:r>
              <a:rPr sz="3200" spc="-200" dirty="0">
                <a:latin typeface="Arial"/>
                <a:cs typeface="Arial"/>
              </a:rPr>
              <a:t>IV</a:t>
            </a:r>
            <a:r>
              <a:rPr sz="3200" spc="-170" dirty="0">
                <a:latin typeface="Arial"/>
                <a:cs typeface="Arial"/>
              </a:rPr>
              <a:t> Fluids</a:t>
            </a:r>
            <a:endParaRPr sz="3200">
              <a:latin typeface="Arial"/>
              <a:cs typeface="Arial"/>
            </a:endParaRPr>
          </a:p>
          <a:p>
            <a:pPr marL="355600" indent="-342900">
              <a:lnSpc>
                <a:spcPct val="100000"/>
              </a:lnSpc>
              <a:spcBef>
                <a:spcPts val="765"/>
              </a:spcBef>
              <a:buChar char="•"/>
              <a:tabLst>
                <a:tab pos="354965" algn="l"/>
                <a:tab pos="355600" algn="l"/>
              </a:tabLst>
            </a:pPr>
            <a:r>
              <a:rPr sz="3200" spc="-180" dirty="0">
                <a:latin typeface="Arial"/>
                <a:cs typeface="Arial"/>
              </a:rPr>
              <a:t>Nurse </a:t>
            </a:r>
            <a:r>
              <a:rPr sz="3200" spc="-40" dirty="0">
                <a:latin typeface="Arial"/>
                <a:cs typeface="Arial"/>
              </a:rPr>
              <a:t>in </a:t>
            </a:r>
            <a:r>
              <a:rPr sz="3200" spc="-160" dirty="0">
                <a:latin typeface="Arial"/>
                <a:cs typeface="Arial"/>
              </a:rPr>
              <a:t>head </a:t>
            </a:r>
            <a:r>
              <a:rPr sz="3200" spc="-100" dirty="0">
                <a:latin typeface="Arial"/>
                <a:cs typeface="Arial"/>
              </a:rPr>
              <a:t>up</a:t>
            </a:r>
            <a:r>
              <a:rPr sz="3200" spc="-305" dirty="0">
                <a:latin typeface="Arial"/>
                <a:cs typeface="Arial"/>
              </a:rPr>
              <a:t> </a:t>
            </a:r>
            <a:r>
              <a:rPr sz="3200" spc="-70" dirty="0">
                <a:latin typeface="Arial"/>
                <a:cs typeface="Arial"/>
              </a:rPr>
              <a:t>position</a:t>
            </a:r>
            <a:endParaRPr sz="3200">
              <a:latin typeface="Arial"/>
              <a:cs typeface="Arial"/>
            </a:endParaRPr>
          </a:p>
        </p:txBody>
      </p:sp>
      <p:sp>
        <p:nvSpPr>
          <p:cNvPr id="4" name="object 4"/>
          <p:cNvSpPr/>
          <p:nvPr/>
        </p:nvSpPr>
        <p:spPr>
          <a:xfrm>
            <a:off x="5486400" y="1981200"/>
            <a:ext cx="3615396" cy="272948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0661" y="461899"/>
            <a:ext cx="3121660" cy="696595"/>
          </a:xfrm>
          <a:prstGeom prst="rect">
            <a:avLst/>
          </a:prstGeom>
        </p:spPr>
        <p:txBody>
          <a:bodyPr vert="horz" wrap="square" lIns="0" tIns="13335" rIns="0" bIns="0" rtlCol="0">
            <a:spAutoFit/>
          </a:bodyPr>
          <a:lstStyle/>
          <a:p>
            <a:pPr marL="12700">
              <a:lnSpc>
                <a:spcPct val="100000"/>
              </a:lnSpc>
              <a:spcBef>
                <a:spcPts val="105"/>
              </a:spcBef>
            </a:pPr>
            <a:r>
              <a:rPr spc="-300" dirty="0"/>
              <a:t>Chest</a:t>
            </a:r>
            <a:r>
              <a:rPr spc="-315" dirty="0"/>
              <a:t> </a:t>
            </a:r>
            <a:r>
              <a:rPr spc="-300" dirty="0"/>
              <a:t>Trauma</a:t>
            </a:r>
          </a:p>
        </p:txBody>
      </p:sp>
      <p:sp>
        <p:nvSpPr>
          <p:cNvPr id="3" name="object 3"/>
          <p:cNvSpPr txBox="1"/>
          <p:nvPr/>
        </p:nvSpPr>
        <p:spPr>
          <a:xfrm>
            <a:off x="2540" y="1430026"/>
            <a:ext cx="5160645" cy="3688715"/>
          </a:xfrm>
          <a:prstGeom prst="rect">
            <a:avLst/>
          </a:prstGeom>
        </p:spPr>
        <p:txBody>
          <a:bodyPr vert="horz" wrap="square" lIns="0" tIns="114300" rIns="0" bIns="0" rtlCol="0">
            <a:spAutoFit/>
          </a:bodyPr>
          <a:lstStyle/>
          <a:p>
            <a:pPr marL="355600" indent="-342900">
              <a:lnSpc>
                <a:spcPct val="100000"/>
              </a:lnSpc>
              <a:spcBef>
                <a:spcPts val="900"/>
              </a:spcBef>
              <a:buChar char="•"/>
              <a:tabLst>
                <a:tab pos="354965" algn="l"/>
                <a:tab pos="355600" algn="l"/>
              </a:tabLst>
            </a:pPr>
            <a:r>
              <a:rPr sz="3200" spc="-215" dirty="0">
                <a:latin typeface="Arial"/>
                <a:cs typeface="Arial"/>
              </a:rPr>
              <a:t>Examine</a:t>
            </a:r>
            <a:endParaRPr sz="3200">
              <a:latin typeface="Arial"/>
              <a:cs typeface="Arial"/>
            </a:endParaRPr>
          </a:p>
          <a:p>
            <a:pPr marL="756285" lvl="1" indent="-286385">
              <a:lnSpc>
                <a:spcPct val="100000"/>
              </a:lnSpc>
              <a:spcBef>
                <a:spcPts val="690"/>
              </a:spcBef>
              <a:buChar char="–"/>
              <a:tabLst>
                <a:tab pos="756920" algn="l"/>
              </a:tabLst>
            </a:pPr>
            <a:r>
              <a:rPr sz="2800" spc="-180" dirty="0">
                <a:latin typeface="Arial"/>
                <a:cs typeface="Arial"/>
              </a:rPr>
              <a:t>Clavicles </a:t>
            </a:r>
            <a:r>
              <a:rPr sz="2800" spc="35" dirty="0">
                <a:latin typeface="Arial"/>
                <a:cs typeface="Arial"/>
              </a:rPr>
              <a:t>&amp; </a:t>
            </a:r>
            <a:r>
              <a:rPr sz="2800" spc="-95" dirty="0">
                <a:latin typeface="Arial"/>
                <a:cs typeface="Arial"/>
              </a:rPr>
              <a:t>ribs</a:t>
            </a:r>
            <a:r>
              <a:rPr sz="2800" spc="-270" dirty="0">
                <a:latin typeface="Arial"/>
                <a:cs typeface="Arial"/>
              </a:rPr>
              <a:t> </a:t>
            </a:r>
            <a:r>
              <a:rPr sz="2800" spc="-65" dirty="0">
                <a:latin typeface="Arial"/>
                <a:cs typeface="Arial"/>
              </a:rPr>
              <a:t>fracture</a:t>
            </a:r>
            <a:endParaRPr sz="2800">
              <a:latin typeface="Arial"/>
              <a:cs typeface="Arial"/>
            </a:endParaRPr>
          </a:p>
          <a:p>
            <a:pPr marL="756285" lvl="1" indent="-286385">
              <a:lnSpc>
                <a:spcPct val="100000"/>
              </a:lnSpc>
              <a:spcBef>
                <a:spcPts val="675"/>
              </a:spcBef>
              <a:buChar char="–"/>
              <a:tabLst>
                <a:tab pos="756920" algn="l"/>
              </a:tabLst>
            </a:pPr>
            <a:r>
              <a:rPr sz="2800" spc="-114" dirty="0">
                <a:latin typeface="Arial"/>
                <a:cs typeface="Arial"/>
              </a:rPr>
              <a:t>Breath </a:t>
            </a:r>
            <a:r>
              <a:rPr sz="2800" spc="-170" dirty="0">
                <a:latin typeface="Arial"/>
                <a:cs typeface="Arial"/>
              </a:rPr>
              <a:t>sounds </a:t>
            </a:r>
            <a:r>
              <a:rPr sz="2800" spc="35" dirty="0">
                <a:latin typeface="Arial"/>
                <a:cs typeface="Arial"/>
              </a:rPr>
              <a:t>&amp; </a:t>
            </a:r>
            <a:r>
              <a:rPr sz="2800" spc="-100" dirty="0">
                <a:latin typeface="Arial"/>
                <a:cs typeface="Arial"/>
              </a:rPr>
              <a:t>Heart</a:t>
            </a:r>
            <a:r>
              <a:rPr sz="2800" spc="-300" dirty="0">
                <a:latin typeface="Arial"/>
                <a:cs typeface="Arial"/>
              </a:rPr>
              <a:t> </a:t>
            </a:r>
            <a:r>
              <a:rPr sz="2800" spc="-170" dirty="0">
                <a:latin typeface="Arial"/>
                <a:cs typeface="Arial"/>
              </a:rPr>
              <a:t>sounds</a:t>
            </a:r>
            <a:endParaRPr sz="2800">
              <a:latin typeface="Arial"/>
              <a:cs typeface="Arial"/>
            </a:endParaRPr>
          </a:p>
          <a:p>
            <a:pPr marL="355600" marR="683260" indent="-342900">
              <a:lnSpc>
                <a:spcPct val="100000"/>
              </a:lnSpc>
              <a:spcBef>
                <a:spcPts val="750"/>
              </a:spcBef>
              <a:buChar char="•"/>
              <a:tabLst>
                <a:tab pos="354965" algn="l"/>
                <a:tab pos="355600" algn="l"/>
              </a:tabLst>
            </a:pPr>
            <a:r>
              <a:rPr sz="3200" spc="-190" dirty="0">
                <a:latin typeface="Arial"/>
                <a:cs typeface="Arial"/>
              </a:rPr>
              <a:t>Early </a:t>
            </a:r>
            <a:r>
              <a:rPr sz="3200" spc="-140" dirty="0">
                <a:latin typeface="Arial"/>
                <a:cs typeface="Arial"/>
              </a:rPr>
              <a:t>deaths </a:t>
            </a:r>
            <a:r>
              <a:rPr sz="3200" spc="-40" dirty="0">
                <a:latin typeface="Arial"/>
                <a:cs typeface="Arial"/>
              </a:rPr>
              <a:t>in </a:t>
            </a:r>
            <a:r>
              <a:rPr sz="3200" spc="-95" dirty="0">
                <a:latin typeface="Arial"/>
                <a:cs typeface="Arial"/>
              </a:rPr>
              <a:t>thoracic  </a:t>
            </a:r>
            <a:r>
              <a:rPr sz="3200" spc="-90" dirty="0">
                <a:latin typeface="Arial"/>
                <a:cs typeface="Arial"/>
              </a:rPr>
              <a:t>trauma </a:t>
            </a:r>
            <a:r>
              <a:rPr sz="3200" spc="-135" dirty="0">
                <a:latin typeface="Arial"/>
                <a:cs typeface="Arial"/>
              </a:rPr>
              <a:t>includes </a:t>
            </a:r>
            <a:r>
              <a:rPr sz="3200" spc="-114" dirty="0">
                <a:latin typeface="Arial"/>
                <a:cs typeface="Arial"/>
              </a:rPr>
              <a:t>airway  </a:t>
            </a:r>
            <a:r>
              <a:rPr sz="3200" spc="-70" dirty="0">
                <a:latin typeface="Arial"/>
                <a:cs typeface="Arial"/>
              </a:rPr>
              <a:t>obstruction, </a:t>
            </a:r>
            <a:r>
              <a:rPr sz="3200" spc="-160" dirty="0">
                <a:latin typeface="Arial"/>
                <a:cs typeface="Arial"/>
              </a:rPr>
              <a:t>cardiac  </a:t>
            </a:r>
            <a:r>
              <a:rPr sz="3200" spc="-114" dirty="0">
                <a:latin typeface="Arial"/>
                <a:cs typeface="Arial"/>
              </a:rPr>
              <a:t>tamponade </a:t>
            </a:r>
            <a:r>
              <a:rPr sz="3200" spc="50" dirty="0">
                <a:latin typeface="Arial"/>
                <a:cs typeface="Arial"/>
              </a:rPr>
              <a:t>&amp;</a:t>
            </a:r>
            <a:r>
              <a:rPr sz="3200" spc="-285" dirty="0">
                <a:latin typeface="Arial"/>
                <a:cs typeface="Arial"/>
              </a:rPr>
              <a:t> </a:t>
            </a:r>
            <a:r>
              <a:rPr sz="3200" spc="-95" dirty="0">
                <a:latin typeface="Arial"/>
                <a:cs typeface="Arial"/>
              </a:rPr>
              <a:t>aspiration.</a:t>
            </a:r>
            <a:endParaRPr sz="3200">
              <a:latin typeface="Arial"/>
              <a:cs typeface="Arial"/>
            </a:endParaRPr>
          </a:p>
        </p:txBody>
      </p:sp>
      <p:sp>
        <p:nvSpPr>
          <p:cNvPr id="4" name="object 4"/>
          <p:cNvSpPr/>
          <p:nvPr/>
        </p:nvSpPr>
        <p:spPr>
          <a:xfrm>
            <a:off x="5181600" y="2133600"/>
            <a:ext cx="3886200" cy="27782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0661" y="461899"/>
            <a:ext cx="3121660" cy="696595"/>
          </a:xfrm>
          <a:prstGeom prst="rect">
            <a:avLst/>
          </a:prstGeom>
        </p:spPr>
        <p:txBody>
          <a:bodyPr vert="horz" wrap="square" lIns="0" tIns="13335" rIns="0" bIns="0" rtlCol="0">
            <a:spAutoFit/>
          </a:bodyPr>
          <a:lstStyle/>
          <a:p>
            <a:pPr marL="12700">
              <a:lnSpc>
                <a:spcPct val="100000"/>
              </a:lnSpc>
              <a:spcBef>
                <a:spcPts val="105"/>
              </a:spcBef>
            </a:pPr>
            <a:r>
              <a:rPr spc="-300" dirty="0"/>
              <a:t>Chest</a:t>
            </a:r>
            <a:r>
              <a:rPr spc="-315" dirty="0"/>
              <a:t> </a:t>
            </a:r>
            <a:r>
              <a:rPr spc="-300" dirty="0"/>
              <a:t>Trauma</a:t>
            </a:r>
          </a:p>
        </p:txBody>
      </p:sp>
      <p:sp>
        <p:nvSpPr>
          <p:cNvPr id="3" name="object 3"/>
          <p:cNvSpPr txBox="1"/>
          <p:nvPr/>
        </p:nvSpPr>
        <p:spPr>
          <a:xfrm>
            <a:off x="383540" y="1371879"/>
            <a:ext cx="7694930" cy="4767331"/>
          </a:xfrm>
          <a:prstGeom prst="rect">
            <a:avLst/>
          </a:prstGeom>
        </p:spPr>
        <p:txBody>
          <a:bodyPr vert="horz" wrap="square" lIns="0" tIns="98425" rIns="0" bIns="0" rtlCol="0">
            <a:spAutoFit/>
          </a:bodyPr>
          <a:lstStyle/>
          <a:p>
            <a:pPr marL="355600" indent="-342900">
              <a:lnSpc>
                <a:spcPct val="100000"/>
              </a:lnSpc>
              <a:spcBef>
                <a:spcPts val="775"/>
              </a:spcBef>
              <a:buChar char="•"/>
              <a:tabLst>
                <a:tab pos="354965" algn="l"/>
                <a:tab pos="355600" algn="l"/>
              </a:tabLst>
            </a:pPr>
            <a:r>
              <a:rPr sz="2800" spc="-190" dirty="0">
                <a:latin typeface="Arial"/>
                <a:cs typeface="Arial"/>
              </a:rPr>
              <a:t>Tension</a:t>
            </a:r>
            <a:r>
              <a:rPr sz="2800" spc="-130" dirty="0">
                <a:latin typeface="Arial"/>
                <a:cs typeface="Arial"/>
              </a:rPr>
              <a:t> </a:t>
            </a:r>
            <a:r>
              <a:rPr sz="2800" spc="-95" dirty="0">
                <a:latin typeface="Arial"/>
                <a:cs typeface="Arial"/>
              </a:rPr>
              <a:t>pneumothorax</a:t>
            </a:r>
            <a:endParaRPr sz="2800" dirty="0">
              <a:latin typeface="Arial"/>
              <a:cs typeface="Arial"/>
            </a:endParaRPr>
          </a:p>
          <a:p>
            <a:pPr marL="355600" indent="-342900">
              <a:lnSpc>
                <a:spcPct val="100000"/>
              </a:lnSpc>
              <a:spcBef>
                <a:spcPts val="675"/>
              </a:spcBef>
              <a:buChar char="•"/>
              <a:tabLst>
                <a:tab pos="354965" algn="l"/>
                <a:tab pos="355600" algn="l"/>
              </a:tabLst>
            </a:pPr>
            <a:r>
              <a:rPr sz="2800" spc="-125" dirty="0">
                <a:latin typeface="Arial"/>
                <a:cs typeface="Arial"/>
              </a:rPr>
              <a:t>Haemothorax</a:t>
            </a:r>
            <a:endParaRPr sz="2800" dirty="0">
              <a:latin typeface="Arial"/>
              <a:cs typeface="Arial"/>
            </a:endParaRPr>
          </a:p>
          <a:p>
            <a:pPr marL="355600" indent="-342900">
              <a:lnSpc>
                <a:spcPct val="100000"/>
              </a:lnSpc>
              <a:spcBef>
                <a:spcPts val="670"/>
              </a:spcBef>
              <a:buChar char="•"/>
              <a:tabLst>
                <a:tab pos="354965" algn="l"/>
                <a:tab pos="355600" algn="l"/>
              </a:tabLst>
            </a:pPr>
            <a:r>
              <a:rPr sz="2800" spc="-125" dirty="0">
                <a:latin typeface="Arial"/>
                <a:cs typeface="Arial"/>
              </a:rPr>
              <a:t>Pulmonary </a:t>
            </a:r>
            <a:r>
              <a:rPr sz="2800" spc="-95" dirty="0">
                <a:latin typeface="Arial"/>
                <a:cs typeface="Arial"/>
              </a:rPr>
              <a:t>contusion </a:t>
            </a:r>
            <a:r>
              <a:rPr sz="2800" spc="-160" dirty="0">
                <a:latin typeface="Arial"/>
                <a:cs typeface="Arial"/>
              </a:rPr>
              <a:t>(Delayed </a:t>
            </a:r>
            <a:r>
              <a:rPr sz="2800" spc="-50" dirty="0">
                <a:latin typeface="Arial"/>
                <a:cs typeface="Arial"/>
              </a:rPr>
              <a:t>deterioration </a:t>
            </a:r>
            <a:r>
              <a:rPr sz="2800" spc="-35" dirty="0">
                <a:latin typeface="Arial"/>
                <a:cs typeface="Arial"/>
              </a:rPr>
              <a:t>in</a:t>
            </a:r>
            <a:r>
              <a:rPr sz="2800" spc="-204" dirty="0">
                <a:latin typeface="Arial"/>
                <a:cs typeface="Arial"/>
              </a:rPr>
              <a:t> </a:t>
            </a:r>
            <a:r>
              <a:rPr sz="2800" spc="-365" dirty="0">
                <a:latin typeface="Arial"/>
                <a:cs typeface="Arial"/>
              </a:rPr>
              <a:t>RR)</a:t>
            </a:r>
            <a:endParaRPr sz="2800" dirty="0">
              <a:latin typeface="Arial"/>
              <a:cs typeface="Arial"/>
            </a:endParaRPr>
          </a:p>
          <a:p>
            <a:pPr marL="355600" indent="-342900">
              <a:lnSpc>
                <a:spcPct val="100000"/>
              </a:lnSpc>
              <a:spcBef>
                <a:spcPts val="675"/>
              </a:spcBef>
              <a:buChar char="•"/>
              <a:tabLst>
                <a:tab pos="354965" algn="l"/>
                <a:tab pos="355600" algn="l"/>
              </a:tabLst>
            </a:pPr>
            <a:r>
              <a:rPr sz="2800" spc="-95" dirty="0">
                <a:latin typeface="Arial"/>
                <a:cs typeface="Arial"/>
              </a:rPr>
              <a:t>Myocardial contusion </a:t>
            </a:r>
            <a:r>
              <a:rPr sz="2800" spc="-120" dirty="0">
                <a:latin typeface="Arial"/>
                <a:cs typeface="Arial"/>
              </a:rPr>
              <a:t>(</a:t>
            </a:r>
            <a:r>
              <a:rPr sz="2800" spc="-400" dirty="0">
                <a:latin typeface="Arial"/>
                <a:cs typeface="Arial"/>
              </a:rPr>
              <a:t>ECG)</a:t>
            </a:r>
            <a:endParaRPr sz="2800" dirty="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sz="2800" spc="-185" dirty="0">
                <a:latin typeface="Arial"/>
                <a:cs typeface="Arial"/>
              </a:rPr>
              <a:t>Cardiac </a:t>
            </a:r>
            <a:r>
              <a:rPr sz="2800" spc="-105" dirty="0">
                <a:latin typeface="Arial"/>
                <a:cs typeface="Arial"/>
              </a:rPr>
              <a:t>tamponade </a:t>
            </a:r>
            <a:r>
              <a:rPr sz="2800" spc="-195" dirty="0">
                <a:latin typeface="Arial"/>
                <a:cs typeface="Arial"/>
              </a:rPr>
              <a:t>(Beck’s</a:t>
            </a:r>
            <a:r>
              <a:rPr sz="2800" spc="-105" dirty="0">
                <a:latin typeface="Arial"/>
                <a:cs typeface="Arial"/>
              </a:rPr>
              <a:t> </a:t>
            </a:r>
            <a:r>
              <a:rPr sz="2800" spc="-35" dirty="0">
                <a:latin typeface="Arial"/>
                <a:cs typeface="Arial"/>
              </a:rPr>
              <a:t>triad)</a:t>
            </a:r>
            <a:r>
              <a:rPr lang="en-US" sz="2800" b="0" i="0" kern="1200" dirty="0">
                <a:solidFill>
                  <a:schemeClr val="tx1"/>
                </a:solidFill>
                <a:latin typeface="+mn-lt"/>
                <a:ea typeface="+mn-ea"/>
                <a:cs typeface="+mn-cs"/>
              </a:rPr>
              <a:t> Components of Beck's Triad:</a:t>
            </a:r>
          </a:p>
          <a:p>
            <a:r>
              <a:rPr lang="en-US" sz="2800" b="0" i="0" kern="1200" dirty="0">
                <a:solidFill>
                  <a:schemeClr val="tx1"/>
                </a:solidFill>
                <a:latin typeface="+mn-lt"/>
                <a:ea typeface="+mn-ea"/>
                <a:cs typeface="+mn-cs"/>
              </a:rPr>
              <a:t>Hypotension with a narrowed pulse pressure</a:t>
            </a:r>
          </a:p>
          <a:p>
            <a:r>
              <a:rPr lang="en-US" sz="2800" b="0" i="0" kern="1200" dirty="0">
                <a:solidFill>
                  <a:schemeClr val="tx1"/>
                </a:solidFill>
                <a:latin typeface="+mn-lt"/>
                <a:ea typeface="+mn-ea"/>
                <a:cs typeface="+mn-cs"/>
              </a:rPr>
              <a:t>Jugular venous distention</a:t>
            </a:r>
          </a:p>
          <a:p>
            <a:r>
              <a:rPr lang="en-US" sz="2800" b="0" i="0" kern="1200" dirty="0">
                <a:solidFill>
                  <a:schemeClr val="tx1"/>
                </a:solidFill>
                <a:latin typeface="+mn-lt"/>
                <a:ea typeface="+mn-ea"/>
                <a:cs typeface="+mn-cs"/>
              </a:rPr>
              <a:t>Muffled </a:t>
            </a:r>
            <a:r>
              <a:rPr lang="en-US" sz="2800" b="0" i="0" kern="1200">
                <a:solidFill>
                  <a:schemeClr val="tx1"/>
                </a:solidFill>
                <a:latin typeface="+mn-lt"/>
                <a:ea typeface="+mn-ea"/>
                <a:cs typeface="+mn-cs"/>
              </a:rPr>
              <a:t>heart sounds</a:t>
            </a:r>
            <a:endParaRPr sz="2800" dirty="0">
              <a:latin typeface="Arial"/>
              <a:cs typeface="Arial"/>
            </a:endParaRPr>
          </a:p>
          <a:p>
            <a:pPr marL="355600" indent="-342900">
              <a:lnSpc>
                <a:spcPct val="100000"/>
              </a:lnSpc>
              <a:spcBef>
                <a:spcPts val="675"/>
              </a:spcBef>
              <a:buChar char="•"/>
              <a:tabLst>
                <a:tab pos="354965" algn="l"/>
                <a:tab pos="355600" algn="l"/>
              </a:tabLst>
            </a:pPr>
            <a:r>
              <a:rPr sz="2800" spc="-135" dirty="0">
                <a:latin typeface="Arial"/>
                <a:cs typeface="Arial"/>
              </a:rPr>
              <a:t>Great </a:t>
            </a:r>
            <a:r>
              <a:rPr sz="2800" spc="-204" dirty="0">
                <a:latin typeface="Arial"/>
                <a:cs typeface="Arial"/>
              </a:rPr>
              <a:t>vessels </a:t>
            </a:r>
            <a:r>
              <a:rPr sz="2800" spc="35" dirty="0">
                <a:latin typeface="Arial"/>
                <a:cs typeface="Arial"/>
              </a:rPr>
              <a:t>&amp; </a:t>
            </a:r>
            <a:r>
              <a:rPr sz="2800" spc="-60" dirty="0">
                <a:latin typeface="Arial"/>
                <a:cs typeface="Arial"/>
              </a:rPr>
              <a:t>Aortic</a:t>
            </a:r>
            <a:r>
              <a:rPr sz="2800" spc="-260" dirty="0">
                <a:latin typeface="Arial"/>
                <a:cs typeface="Arial"/>
              </a:rPr>
              <a:t> </a:t>
            </a:r>
            <a:r>
              <a:rPr sz="2800" spc="-40" dirty="0">
                <a:latin typeface="Arial"/>
                <a:cs typeface="Arial"/>
              </a:rPr>
              <a:t>rupture</a:t>
            </a:r>
            <a:endParaRPr sz="2800" dirty="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9176" y="461899"/>
            <a:ext cx="4026535" cy="696595"/>
          </a:xfrm>
          <a:prstGeom prst="rect">
            <a:avLst/>
          </a:prstGeom>
        </p:spPr>
        <p:txBody>
          <a:bodyPr vert="horz" wrap="square" lIns="0" tIns="13335" rIns="0" bIns="0" rtlCol="0">
            <a:spAutoFit/>
          </a:bodyPr>
          <a:lstStyle/>
          <a:p>
            <a:pPr marL="12700">
              <a:lnSpc>
                <a:spcPct val="100000"/>
              </a:lnSpc>
              <a:spcBef>
                <a:spcPts val="105"/>
              </a:spcBef>
            </a:pPr>
            <a:r>
              <a:rPr spc="-190" dirty="0"/>
              <a:t>Abdomen</a:t>
            </a:r>
            <a:r>
              <a:rPr spc="-280" dirty="0"/>
              <a:t> </a:t>
            </a:r>
            <a:r>
              <a:rPr spc="-125" dirty="0"/>
              <a:t>trauma</a:t>
            </a:r>
          </a:p>
        </p:txBody>
      </p:sp>
      <p:sp>
        <p:nvSpPr>
          <p:cNvPr id="3" name="object 3"/>
          <p:cNvSpPr txBox="1"/>
          <p:nvPr/>
        </p:nvSpPr>
        <p:spPr>
          <a:xfrm>
            <a:off x="535940" y="1509941"/>
            <a:ext cx="3960495" cy="1794080"/>
          </a:xfrm>
          <a:prstGeom prst="rect">
            <a:avLst/>
          </a:prstGeom>
        </p:spPr>
        <p:txBody>
          <a:bodyPr vert="horz" wrap="square" lIns="0" tIns="110489" rIns="0" bIns="0" rtlCol="0">
            <a:spAutoFit/>
          </a:bodyPr>
          <a:lstStyle/>
          <a:p>
            <a:pPr marL="355600" indent="-342900">
              <a:lnSpc>
                <a:spcPct val="100000"/>
              </a:lnSpc>
              <a:spcBef>
                <a:spcPts val="869"/>
              </a:spcBef>
              <a:buChar char="•"/>
              <a:tabLst>
                <a:tab pos="354965" algn="l"/>
                <a:tab pos="355600" algn="l"/>
              </a:tabLst>
            </a:pPr>
            <a:r>
              <a:rPr sz="3200" spc="-120" dirty="0">
                <a:latin typeface="Arial"/>
                <a:cs typeface="Arial"/>
              </a:rPr>
              <a:t>Penetrating</a:t>
            </a:r>
            <a:r>
              <a:rPr sz="3200" spc="-175" dirty="0">
                <a:latin typeface="Arial"/>
                <a:cs typeface="Arial"/>
              </a:rPr>
              <a:t> </a:t>
            </a:r>
            <a:r>
              <a:rPr sz="3200" spc="-90" dirty="0">
                <a:latin typeface="Arial"/>
                <a:cs typeface="Arial"/>
              </a:rPr>
              <a:t>wound</a:t>
            </a:r>
            <a:endParaRPr sz="3200" dirty="0">
              <a:latin typeface="Arial"/>
              <a:cs typeface="Arial"/>
            </a:endParaRPr>
          </a:p>
          <a:p>
            <a:pPr marL="355600" indent="-342900">
              <a:lnSpc>
                <a:spcPct val="100000"/>
              </a:lnSpc>
              <a:spcBef>
                <a:spcPts val="770"/>
              </a:spcBef>
              <a:buChar char="•"/>
              <a:tabLst>
                <a:tab pos="354965" algn="l"/>
                <a:tab pos="355600" algn="l"/>
              </a:tabLst>
            </a:pPr>
            <a:r>
              <a:rPr sz="3200" spc="-140" dirty="0">
                <a:latin typeface="Arial"/>
                <a:cs typeface="Arial"/>
              </a:rPr>
              <a:t>Abdomen</a:t>
            </a:r>
            <a:r>
              <a:rPr sz="3200" spc="-160" dirty="0">
                <a:latin typeface="Arial"/>
                <a:cs typeface="Arial"/>
              </a:rPr>
              <a:t> </a:t>
            </a:r>
            <a:r>
              <a:rPr sz="3200" spc="-114" dirty="0">
                <a:latin typeface="Arial"/>
                <a:cs typeface="Arial"/>
              </a:rPr>
              <a:t>distension</a:t>
            </a:r>
            <a:endParaRPr sz="3200" dirty="0">
              <a:latin typeface="Arial"/>
              <a:cs typeface="Arial"/>
            </a:endParaRPr>
          </a:p>
          <a:p>
            <a:pPr marL="355600" indent="-342900">
              <a:lnSpc>
                <a:spcPct val="100000"/>
              </a:lnSpc>
              <a:spcBef>
                <a:spcPts val="770"/>
              </a:spcBef>
              <a:buChar char="•"/>
              <a:tabLst>
                <a:tab pos="354965" algn="l"/>
                <a:tab pos="355600" algn="l"/>
              </a:tabLst>
            </a:pPr>
            <a:r>
              <a:rPr sz="3200" spc="-300" dirty="0">
                <a:latin typeface="Arial"/>
                <a:cs typeface="Arial"/>
              </a:rPr>
              <a:t>Tense </a:t>
            </a:r>
            <a:r>
              <a:rPr sz="3200" spc="-150" dirty="0">
                <a:latin typeface="Arial"/>
                <a:cs typeface="Arial"/>
              </a:rPr>
              <a:t>and</a:t>
            </a:r>
            <a:r>
              <a:rPr sz="3200" spc="-90" dirty="0">
                <a:latin typeface="Arial"/>
                <a:cs typeface="Arial"/>
              </a:rPr>
              <a:t> </a:t>
            </a:r>
            <a:r>
              <a:rPr sz="3200" spc="-135" dirty="0">
                <a:latin typeface="Arial"/>
                <a:cs typeface="Arial"/>
              </a:rPr>
              <a:t>tenderness</a:t>
            </a:r>
            <a:endParaRPr sz="3200" dirty="0">
              <a:latin typeface="Arial"/>
              <a:cs typeface="Arial"/>
            </a:endParaRPr>
          </a:p>
        </p:txBody>
      </p:sp>
      <p:sp>
        <p:nvSpPr>
          <p:cNvPr id="4" name="object 4"/>
          <p:cNvSpPr/>
          <p:nvPr/>
        </p:nvSpPr>
        <p:spPr>
          <a:xfrm>
            <a:off x="4572000" y="1487424"/>
            <a:ext cx="4419600" cy="39227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9825" y="187197"/>
            <a:ext cx="4326890" cy="696595"/>
          </a:xfrm>
          <a:prstGeom prst="rect">
            <a:avLst/>
          </a:prstGeom>
        </p:spPr>
        <p:txBody>
          <a:bodyPr vert="horz" wrap="square" lIns="0" tIns="12700" rIns="0" bIns="0" rtlCol="0">
            <a:spAutoFit/>
          </a:bodyPr>
          <a:lstStyle/>
          <a:p>
            <a:pPr marL="12700">
              <a:lnSpc>
                <a:spcPct val="100000"/>
              </a:lnSpc>
              <a:spcBef>
                <a:spcPts val="100"/>
              </a:spcBef>
            </a:pPr>
            <a:r>
              <a:rPr spc="-150" dirty="0"/>
              <a:t>Abdominal</a:t>
            </a:r>
            <a:r>
              <a:rPr spc="-280" dirty="0"/>
              <a:t> </a:t>
            </a:r>
            <a:r>
              <a:rPr spc="-300" dirty="0"/>
              <a:t>Trauma</a:t>
            </a:r>
          </a:p>
        </p:txBody>
      </p:sp>
      <p:sp>
        <p:nvSpPr>
          <p:cNvPr id="3" name="object 3"/>
          <p:cNvSpPr txBox="1"/>
          <p:nvPr/>
        </p:nvSpPr>
        <p:spPr>
          <a:xfrm>
            <a:off x="78739" y="1226565"/>
            <a:ext cx="8234680" cy="3636010"/>
          </a:xfrm>
          <a:prstGeom prst="rect">
            <a:avLst/>
          </a:prstGeom>
        </p:spPr>
        <p:txBody>
          <a:bodyPr vert="horz" wrap="square" lIns="0" tIns="13335" rIns="0" bIns="0" rtlCol="0">
            <a:spAutoFit/>
          </a:bodyPr>
          <a:lstStyle/>
          <a:p>
            <a:pPr marL="355600" marR="5080" indent="-342900">
              <a:lnSpc>
                <a:spcPct val="100000"/>
              </a:lnSpc>
              <a:spcBef>
                <a:spcPts val="105"/>
              </a:spcBef>
              <a:buChar char="•"/>
              <a:tabLst>
                <a:tab pos="354965" algn="l"/>
                <a:tab pos="355600" algn="l"/>
              </a:tabLst>
            </a:pPr>
            <a:r>
              <a:rPr sz="3200" spc="-110" dirty="0">
                <a:latin typeface="Arial"/>
                <a:cs typeface="Arial"/>
              </a:rPr>
              <a:t>Patient </a:t>
            </a:r>
            <a:r>
              <a:rPr sz="3200" spc="20" dirty="0">
                <a:latin typeface="Arial"/>
                <a:cs typeface="Arial"/>
              </a:rPr>
              <a:t>with </a:t>
            </a:r>
            <a:r>
              <a:rPr sz="3200" spc="-150" dirty="0">
                <a:latin typeface="Arial"/>
                <a:cs typeface="Arial"/>
              </a:rPr>
              <a:t>serious </a:t>
            </a:r>
            <a:r>
              <a:rPr sz="3200" spc="-120" dirty="0">
                <a:latin typeface="Arial"/>
                <a:cs typeface="Arial"/>
              </a:rPr>
              <a:t>accident </a:t>
            </a:r>
            <a:r>
              <a:rPr sz="3200" spc="-165" dirty="0">
                <a:latin typeface="Arial"/>
                <a:cs typeface="Arial"/>
              </a:rPr>
              <a:t>is </a:t>
            </a:r>
            <a:r>
              <a:rPr sz="3200" spc="-140" dirty="0">
                <a:latin typeface="Arial"/>
                <a:cs typeface="Arial"/>
              </a:rPr>
              <a:t>considered </a:t>
            </a:r>
            <a:r>
              <a:rPr sz="3200" spc="20" dirty="0">
                <a:latin typeface="Arial"/>
                <a:cs typeface="Arial"/>
              </a:rPr>
              <a:t>to  </a:t>
            </a:r>
            <a:r>
              <a:rPr sz="3200" spc="-195" dirty="0">
                <a:latin typeface="Arial"/>
                <a:cs typeface="Arial"/>
              </a:rPr>
              <a:t>have </a:t>
            </a:r>
            <a:r>
              <a:rPr sz="3200" spc="-110" dirty="0">
                <a:latin typeface="Arial"/>
                <a:cs typeface="Arial"/>
              </a:rPr>
              <a:t>abdominal </a:t>
            </a:r>
            <a:r>
              <a:rPr sz="3200" spc="-90" dirty="0">
                <a:latin typeface="Arial"/>
                <a:cs typeface="Arial"/>
              </a:rPr>
              <a:t>trauma </a:t>
            </a:r>
            <a:r>
              <a:rPr sz="3200" spc="-5" dirty="0">
                <a:latin typeface="Arial"/>
                <a:cs typeface="Arial"/>
              </a:rPr>
              <a:t>until </a:t>
            </a:r>
            <a:r>
              <a:rPr sz="3200" spc="-114" dirty="0">
                <a:latin typeface="Arial"/>
                <a:cs typeface="Arial"/>
              </a:rPr>
              <a:t>proved</a:t>
            </a:r>
            <a:r>
              <a:rPr sz="3200" spc="-390" dirty="0">
                <a:latin typeface="Arial"/>
                <a:cs typeface="Arial"/>
              </a:rPr>
              <a:t> </a:t>
            </a:r>
            <a:r>
              <a:rPr sz="3200" spc="-80" dirty="0">
                <a:latin typeface="Arial"/>
                <a:cs typeface="Arial"/>
              </a:rPr>
              <a:t>otherwise.</a:t>
            </a:r>
            <a:endParaRPr sz="3200" dirty="0">
              <a:latin typeface="Arial"/>
              <a:cs typeface="Arial"/>
            </a:endParaRPr>
          </a:p>
          <a:p>
            <a:pPr marL="355600" marR="1297305" indent="-342900">
              <a:lnSpc>
                <a:spcPct val="100000"/>
              </a:lnSpc>
              <a:spcBef>
                <a:spcPts val="770"/>
              </a:spcBef>
              <a:buChar char="•"/>
              <a:tabLst>
                <a:tab pos="354965" algn="l"/>
                <a:tab pos="355600" algn="l"/>
              </a:tabLst>
            </a:pPr>
            <a:r>
              <a:rPr sz="3200" spc="-165" dirty="0">
                <a:latin typeface="Arial"/>
                <a:cs typeface="Arial"/>
              </a:rPr>
              <a:t>Unrecognized </a:t>
            </a:r>
            <a:r>
              <a:rPr sz="3200" spc="-110" dirty="0">
                <a:latin typeface="Arial"/>
                <a:cs typeface="Arial"/>
              </a:rPr>
              <a:t>abdominal </a:t>
            </a:r>
            <a:r>
              <a:rPr sz="3200" spc="-40" dirty="0">
                <a:latin typeface="Arial"/>
                <a:cs typeface="Arial"/>
              </a:rPr>
              <a:t>injury</a:t>
            </a:r>
            <a:r>
              <a:rPr sz="3200" spc="-185" dirty="0">
                <a:latin typeface="Arial"/>
                <a:cs typeface="Arial"/>
              </a:rPr>
              <a:t> </a:t>
            </a:r>
            <a:r>
              <a:rPr sz="3200" spc="-135" dirty="0">
                <a:latin typeface="Arial"/>
                <a:cs typeface="Arial"/>
              </a:rPr>
              <a:t>remains  </a:t>
            </a:r>
            <a:r>
              <a:rPr sz="3200" spc="-55" dirty="0">
                <a:latin typeface="Arial"/>
                <a:cs typeface="Arial"/>
              </a:rPr>
              <a:t>frequent </a:t>
            </a:r>
            <a:r>
              <a:rPr sz="3200" spc="-110" dirty="0">
                <a:latin typeface="Arial"/>
                <a:cs typeface="Arial"/>
              </a:rPr>
              <a:t>preventable </a:t>
            </a:r>
            <a:r>
              <a:rPr sz="3200" spc="-235" dirty="0">
                <a:latin typeface="Arial"/>
                <a:cs typeface="Arial"/>
              </a:rPr>
              <a:t>cause </a:t>
            </a:r>
            <a:r>
              <a:rPr sz="3200" spc="-5" dirty="0">
                <a:latin typeface="Arial"/>
                <a:cs typeface="Arial"/>
              </a:rPr>
              <a:t>of</a:t>
            </a:r>
            <a:r>
              <a:rPr sz="3200" spc="-275" dirty="0">
                <a:latin typeface="Arial"/>
                <a:cs typeface="Arial"/>
              </a:rPr>
              <a:t> </a:t>
            </a:r>
            <a:r>
              <a:rPr sz="3200" spc="-95" dirty="0">
                <a:latin typeface="Arial"/>
                <a:cs typeface="Arial"/>
              </a:rPr>
              <a:t>death.</a:t>
            </a:r>
            <a:endParaRPr sz="3200" dirty="0">
              <a:latin typeface="Arial"/>
              <a:cs typeface="Arial"/>
            </a:endParaRPr>
          </a:p>
          <a:p>
            <a:pPr marL="355600" marR="467995" indent="-342900">
              <a:lnSpc>
                <a:spcPct val="100000"/>
              </a:lnSpc>
              <a:spcBef>
                <a:spcPts val="765"/>
              </a:spcBef>
              <a:buChar char="•"/>
              <a:tabLst>
                <a:tab pos="354965" algn="l"/>
                <a:tab pos="355600" algn="l"/>
              </a:tabLst>
            </a:pPr>
            <a:r>
              <a:rPr sz="3200" spc="-295" dirty="0">
                <a:latin typeface="Arial"/>
                <a:cs typeface="Arial"/>
              </a:rPr>
              <a:t>20% </a:t>
            </a:r>
            <a:r>
              <a:rPr sz="3200" spc="-5" dirty="0">
                <a:latin typeface="Arial"/>
                <a:cs typeface="Arial"/>
              </a:rPr>
              <a:t>of </a:t>
            </a:r>
            <a:r>
              <a:rPr sz="3200" spc="-85" dirty="0">
                <a:latin typeface="Arial"/>
                <a:cs typeface="Arial"/>
              </a:rPr>
              <a:t>patients </a:t>
            </a:r>
            <a:r>
              <a:rPr sz="3200" spc="20" dirty="0">
                <a:latin typeface="Arial"/>
                <a:cs typeface="Arial"/>
              </a:rPr>
              <a:t>with </a:t>
            </a:r>
            <a:r>
              <a:rPr sz="3200" spc="-130" dirty="0">
                <a:latin typeface="Arial"/>
                <a:cs typeface="Arial"/>
              </a:rPr>
              <a:t>acute</a:t>
            </a:r>
            <a:r>
              <a:rPr sz="3200" spc="-455" dirty="0">
                <a:latin typeface="Arial"/>
                <a:cs typeface="Arial"/>
              </a:rPr>
              <a:t> </a:t>
            </a:r>
            <a:r>
              <a:rPr sz="3200" spc="-85" dirty="0">
                <a:latin typeface="Arial"/>
                <a:cs typeface="Arial"/>
              </a:rPr>
              <a:t>hemoperitoneum  </a:t>
            </a:r>
            <a:r>
              <a:rPr sz="3200" spc="-195" dirty="0">
                <a:latin typeface="Arial"/>
                <a:cs typeface="Arial"/>
              </a:rPr>
              <a:t>have </a:t>
            </a:r>
            <a:r>
              <a:rPr sz="3200" spc="-100" dirty="0">
                <a:latin typeface="Arial"/>
                <a:cs typeface="Arial"/>
              </a:rPr>
              <a:t>no </a:t>
            </a:r>
            <a:r>
              <a:rPr sz="3200" spc="-180" dirty="0">
                <a:latin typeface="Arial"/>
                <a:cs typeface="Arial"/>
              </a:rPr>
              <a:t>sign </a:t>
            </a:r>
            <a:r>
              <a:rPr sz="3200" spc="-5" dirty="0">
                <a:latin typeface="Arial"/>
                <a:cs typeface="Arial"/>
              </a:rPr>
              <a:t>of </a:t>
            </a:r>
            <a:r>
              <a:rPr sz="3200" spc="-70" dirty="0">
                <a:latin typeface="Arial"/>
                <a:cs typeface="Arial"/>
              </a:rPr>
              <a:t>periotneal </a:t>
            </a:r>
            <a:r>
              <a:rPr sz="3200" dirty="0">
                <a:latin typeface="Arial"/>
                <a:cs typeface="Arial"/>
              </a:rPr>
              <a:t>irritation </a:t>
            </a:r>
            <a:r>
              <a:rPr sz="3200" spc="-45" dirty="0">
                <a:latin typeface="Arial"/>
                <a:cs typeface="Arial"/>
              </a:rPr>
              <a:t>at </a:t>
            </a:r>
            <a:r>
              <a:rPr sz="3200" spc="-30" dirty="0">
                <a:latin typeface="Arial"/>
                <a:cs typeface="Arial"/>
              </a:rPr>
              <a:t>first  </a:t>
            </a:r>
            <a:r>
              <a:rPr sz="3200" spc="-110" dirty="0">
                <a:latin typeface="Arial"/>
                <a:cs typeface="Arial"/>
              </a:rPr>
              <a:t>examination.</a:t>
            </a:r>
            <a:endParaRPr sz="3200" dirty="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2490" y="461899"/>
            <a:ext cx="7799070" cy="696595"/>
          </a:xfrm>
          <a:prstGeom prst="rect">
            <a:avLst/>
          </a:prstGeom>
        </p:spPr>
        <p:txBody>
          <a:bodyPr vert="horz" wrap="square" lIns="0" tIns="13335" rIns="0" bIns="0" rtlCol="0">
            <a:spAutoFit/>
          </a:bodyPr>
          <a:lstStyle/>
          <a:p>
            <a:pPr marL="12700">
              <a:lnSpc>
                <a:spcPct val="100000"/>
              </a:lnSpc>
              <a:spcBef>
                <a:spcPts val="105"/>
              </a:spcBef>
            </a:pPr>
            <a:r>
              <a:rPr spc="-150" dirty="0"/>
              <a:t>Abdominal </a:t>
            </a:r>
            <a:r>
              <a:rPr spc="-300" dirty="0"/>
              <a:t>Trauma </a:t>
            </a:r>
            <a:r>
              <a:rPr spc="-120" dirty="0"/>
              <a:t>-</a:t>
            </a:r>
            <a:r>
              <a:rPr spc="-280" dirty="0"/>
              <a:t> </a:t>
            </a:r>
            <a:r>
              <a:rPr spc="-170" dirty="0"/>
              <a:t>Management</a:t>
            </a:r>
          </a:p>
        </p:txBody>
      </p:sp>
      <p:graphicFrame>
        <p:nvGraphicFramePr>
          <p:cNvPr id="3" name="object 3"/>
          <p:cNvGraphicFramePr>
            <a:graphicFrameLocks noGrp="1"/>
          </p:cNvGraphicFramePr>
          <p:nvPr/>
        </p:nvGraphicFramePr>
        <p:xfrm>
          <a:off x="374650" y="1517650"/>
          <a:ext cx="8458200" cy="3352800"/>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117600">
                <a:tc>
                  <a:txBody>
                    <a:bodyPr/>
                    <a:lstStyle/>
                    <a:p>
                      <a:pPr>
                        <a:lnSpc>
                          <a:spcPct val="100000"/>
                        </a:lnSpc>
                      </a:pPr>
                      <a:endParaRPr sz="32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889635">
                        <a:lnSpc>
                          <a:spcPct val="100000"/>
                        </a:lnSpc>
                        <a:spcBef>
                          <a:spcPts val="175"/>
                        </a:spcBef>
                      </a:pPr>
                      <a:r>
                        <a:rPr sz="2800" b="1" spc="-245" dirty="0">
                          <a:solidFill>
                            <a:srgbClr val="FFFFFF"/>
                          </a:solidFill>
                          <a:latin typeface="Trebuchet MS"/>
                          <a:cs typeface="Trebuchet MS"/>
                        </a:rPr>
                        <a:t>STABLE</a:t>
                      </a:r>
                      <a:endParaRPr sz="2800">
                        <a:latin typeface="Trebuchet MS"/>
                        <a:cs typeface="Trebuchet MS"/>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658495">
                        <a:lnSpc>
                          <a:spcPct val="100000"/>
                        </a:lnSpc>
                        <a:spcBef>
                          <a:spcPts val="175"/>
                        </a:spcBef>
                      </a:pPr>
                      <a:r>
                        <a:rPr sz="2800" b="1" spc="-200" dirty="0">
                          <a:solidFill>
                            <a:srgbClr val="FFFFFF"/>
                          </a:solidFill>
                          <a:latin typeface="Trebuchet MS"/>
                          <a:cs typeface="Trebuchet MS"/>
                        </a:rPr>
                        <a:t>UNSTABLE</a:t>
                      </a:r>
                      <a:endParaRPr sz="2800">
                        <a:latin typeface="Trebuchet MS"/>
                        <a:cs typeface="Trebuchet MS"/>
                      </a:endParaRPr>
                    </a:p>
                  </a:txBody>
                  <a:tcPr marL="0" marR="0" marT="2222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1117600">
                <a:tc>
                  <a:txBody>
                    <a:bodyPr/>
                    <a:lstStyle/>
                    <a:p>
                      <a:pPr marL="97790" marR="647700">
                        <a:lnSpc>
                          <a:spcPct val="100000"/>
                        </a:lnSpc>
                        <a:spcBef>
                          <a:spcPts val="180"/>
                        </a:spcBef>
                      </a:pPr>
                      <a:r>
                        <a:rPr sz="2800" spc="-150" dirty="0">
                          <a:latin typeface="Arial"/>
                          <a:cs typeface="Arial"/>
                        </a:rPr>
                        <a:t>No</a:t>
                      </a:r>
                      <a:r>
                        <a:rPr sz="2800" spc="-195" dirty="0">
                          <a:latin typeface="Arial"/>
                          <a:cs typeface="Arial"/>
                        </a:rPr>
                        <a:t> </a:t>
                      </a:r>
                      <a:r>
                        <a:rPr sz="2800" spc="-105" dirty="0">
                          <a:latin typeface="Arial"/>
                          <a:cs typeface="Arial"/>
                        </a:rPr>
                        <a:t>Abdominal  </a:t>
                      </a:r>
                      <a:r>
                        <a:rPr sz="2800" spc="-229" dirty="0">
                          <a:latin typeface="Arial"/>
                          <a:cs typeface="Arial"/>
                        </a:rPr>
                        <a:t>Sign</a:t>
                      </a:r>
                      <a:endParaRPr sz="2800">
                        <a:latin typeface="Arial"/>
                        <a:cs typeface="Arial"/>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8425">
                        <a:lnSpc>
                          <a:spcPct val="100000"/>
                        </a:lnSpc>
                        <a:spcBef>
                          <a:spcPts val="180"/>
                        </a:spcBef>
                      </a:pPr>
                      <a:r>
                        <a:rPr sz="2800" spc="-175" dirty="0">
                          <a:latin typeface="Arial"/>
                          <a:cs typeface="Arial"/>
                        </a:rPr>
                        <a:t>Observe</a:t>
                      </a:r>
                      <a:endParaRPr sz="2800">
                        <a:latin typeface="Arial"/>
                        <a:cs typeface="Arial"/>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8425">
                        <a:lnSpc>
                          <a:spcPct val="100000"/>
                        </a:lnSpc>
                        <a:spcBef>
                          <a:spcPts val="180"/>
                        </a:spcBef>
                      </a:pPr>
                      <a:r>
                        <a:rPr sz="2800" spc="-330" dirty="0">
                          <a:latin typeface="Arial"/>
                          <a:cs typeface="Arial"/>
                        </a:rPr>
                        <a:t>DPL/FAST</a:t>
                      </a:r>
                      <a:r>
                        <a:rPr sz="2800" spc="-114" dirty="0">
                          <a:latin typeface="Arial"/>
                          <a:cs typeface="Arial"/>
                        </a:rPr>
                        <a:t> </a:t>
                      </a:r>
                      <a:r>
                        <a:rPr sz="2800" spc="-285" dirty="0">
                          <a:latin typeface="Arial"/>
                          <a:cs typeface="Arial"/>
                        </a:rPr>
                        <a:t>Scan</a:t>
                      </a:r>
                      <a:endParaRPr sz="2800">
                        <a:latin typeface="Arial"/>
                        <a:cs typeface="Arial"/>
                      </a:endParaRPr>
                    </a:p>
                  </a:txBody>
                  <a:tcPr marL="0" marR="0" marT="228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1117600">
                <a:tc>
                  <a:txBody>
                    <a:bodyPr/>
                    <a:lstStyle/>
                    <a:p>
                      <a:pPr marL="97790">
                        <a:lnSpc>
                          <a:spcPct val="100000"/>
                        </a:lnSpc>
                        <a:spcBef>
                          <a:spcPts val="180"/>
                        </a:spcBef>
                      </a:pPr>
                      <a:r>
                        <a:rPr sz="2800" spc="-100" dirty="0">
                          <a:latin typeface="Arial"/>
                          <a:cs typeface="Arial"/>
                        </a:rPr>
                        <a:t>Abdominal</a:t>
                      </a:r>
                      <a:r>
                        <a:rPr sz="2800" spc="-135" dirty="0">
                          <a:latin typeface="Arial"/>
                          <a:cs typeface="Arial"/>
                        </a:rPr>
                        <a:t> </a:t>
                      </a:r>
                      <a:r>
                        <a:rPr sz="2800" spc="-229" dirty="0">
                          <a:latin typeface="Arial"/>
                          <a:cs typeface="Arial"/>
                        </a:rPr>
                        <a:t>Sign</a:t>
                      </a:r>
                      <a:endParaRPr sz="28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8425">
                        <a:lnSpc>
                          <a:spcPct val="100000"/>
                        </a:lnSpc>
                        <a:spcBef>
                          <a:spcPts val="180"/>
                        </a:spcBef>
                      </a:pPr>
                      <a:r>
                        <a:rPr sz="2800" spc="-440" dirty="0">
                          <a:latin typeface="Arial"/>
                          <a:cs typeface="Arial"/>
                        </a:rPr>
                        <a:t>CT</a:t>
                      </a:r>
                      <a:r>
                        <a:rPr sz="2800" spc="-145" dirty="0">
                          <a:latin typeface="Arial"/>
                          <a:cs typeface="Arial"/>
                        </a:rPr>
                        <a:t> </a:t>
                      </a:r>
                      <a:r>
                        <a:rPr sz="2800" spc="-285" dirty="0">
                          <a:latin typeface="Arial"/>
                          <a:cs typeface="Arial"/>
                        </a:rPr>
                        <a:t>Scan</a:t>
                      </a:r>
                      <a:endParaRPr sz="28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8425">
                        <a:lnSpc>
                          <a:spcPct val="100000"/>
                        </a:lnSpc>
                        <a:spcBef>
                          <a:spcPts val="180"/>
                        </a:spcBef>
                      </a:pPr>
                      <a:r>
                        <a:rPr sz="2800" spc="-130" dirty="0">
                          <a:latin typeface="Arial"/>
                          <a:cs typeface="Arial"/>
                        </a:rPr>
                        <a:t>Laparotomy</a:t>
                      </a:r>
                      <a:endParaRPr sz="2800">
                        <a:latin typeface="Arial"/>
                        <a:cs typeface="Arial"/>
                      </a:endParaRPr>
                    </a:p>
                  </a:txBody>
                  <a:tcPr marL="0" marR="0" marT="2286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861" y="527049"/>
            <a:ext cx="8263890" cy="635000"/>
          </a:xfrm>
          <a:prstGeom prst="rect">
            <a:avLst/>
          </a:prstGeom>
        </p:spPr>
        <p:txBody>
          <a:bodyPr vert="horz" wrap="square" lIns="0" tIns="12065" rIns="0" bIns="0" rtlCol="0">
            <a:spAutoFit/>
          </a:bodyPr>
          <a:lstStyle/>
          <a:p>
            <a:pPr marL="12700">
              <a:lnSpc>
                <a:spcPct val="100000"/>
              </a:lnSpc>
              <a:spcBef>
                <a:spcPts val="95"/>
              </a:spcBef>
            </a:pPr>
            <a:r>
              <a:rPr sz="4000" spc="-140" dirty="0"/>
              <a:t>Abdominal </a:t>
            </a:r>
            <a:r>
              <a:rPr sz="4000" spc="-280" dirty="0"/>
              <a:t>Trauma </a:t>
            </a:r>
            <a:r>
              <a:rPr sz="4000" spc="-235" dirty="0"/>
              <a:t>– </a:t>
            </a:r>
            <a:r>
              <a:rPr sz="4000" spc="-215" dirty="0"/>
              <a:t>Associated</a:t>
            </a:r>
            <a:r>
              <a:rPr sz="4000" spc="-235" dirty="0"/>
              <a:t> </a:t>
            </a:r>
            <a:r>
              <a:rPr sz="4000" spc="-110" dirty="0"/>
              <a:t>Injuries</a:t>
            </a:r>
            <a:endParaRPr sz="4000"/>
          </a:p>
        </p:txBody>
      </p:sp>
      <p:sp>
        <p:nvSpPr>
          <p:cNvPr id="3" name="object 3"/>
          <p:cNvSpPr txBox="1"/>
          <p:nvPr/>
        </p:nvSpPr>
        <p:spPr>
          <a:xfrm>
            <a:off x="535940" y="1506226"/>
            <a:ext cx="7408545" cy="2139950"/>
          </a:xfrm>
          <a:prstGeom prst="rect">
            <a:avLst/>
          </a:prstGeom>
        </p:spPr>
        <p:txBody>
          <a:bodyPr vert="horz" wrap="square" lIns="0" tIns="114300" rIns="0" bIns="0" rtlCol="0">
            <a:spAutoFit/>
          </a:bodyPr>
          <a:lstStyle/>
          <a:p>
            <a:pPr marL="355600" indent="-342900">
              <a:lnSpc>
                <a:spcPct val="100000"/>
              </a:lnSpc>
              <a:spcBef>
                <a:spcPts val="900"/>
              </a:spcBef>
              <a:buChar char="•"/>
              <a:tabLst>
                <a:tab pos="354965" algn="l"/>
                <a:tab pos="355600" algn="l"/>
              </a:tabLst>
            </a:pPr>
            <a:r>
              <a:rPr sz="3200" spc="-75" dirty="0">
                <a:latin typeface="Arial"/>
                <a:cs typeface="Arial"/>
              </a:rPr>
              <a:t>Urethral</a:t>
            </a:r>
            <a:r>
              <a:rPr sz="3200" spc="-190" dirty="0">
                <a:latin typeface="Arial"/>
                <a:cs typeface="Arial"/>
              </a:rPr>
              <a:t> </a:t>
            </a:r>
            <a:r>
              <a:rPr sz="3200" spc="-55" dirty="0">
                <a:latin typeface="Arial"/>
                <a:cs typeface="Arial"/>
              </a:rPr>
              <a:t>Injury</a:t>
            </a:r>
            <a:endParaRPr sz="3200" dirty="0">
              <a:latin typeface="Arial"/>
              <a:cs typeface="Arial"/>
            </a:endParaRPr>
          </a:p>
          <a:p>
            <a:pPr marL="756285" marR="5080" indent="-287020">
              <a:lnSpc>
                <a:spcPct val="100000"/>
              </a:lnSpc>
              <a:spcBef>
                <a:spcPts val="690"/>
              </a:spcBef>
            </a:pPr>
            <a:r>
              <a:rPr sz="2800" spc="-5" dirty="0">
                <a:latin typeface="Arial"/>
                <a:cs typeface="Arial"/>
              </a:rPr>
              <a:t>– </a:t>
            </a:r>
            <a:r>
              <a:rPr sz="2800" spc="-155" dirty="0">
                <a:latin typeface="Arial"/>
                <a:cs typeface="Arial"/>
              </a:rPr>
              <a:t>Triad </a:t>
            </a:r>
            <a:r>
              <a:rPr sz="2800" spc="-30" dirty="0">
                <a:latin typeface="Arial"/>
                <a:cs typeface="Arial"/>
              </a:rPr>
              <a:t>: </a:t>
            </a:r>
            <a:r>
              <a:rPr sz="2800" spc="-45" dirty="0">
                <a:latin typeface="Arial"/>
                <a:cs typeface="Arial"/>
              </a:rPr>
              <a:t>Butterfly </a:t>
            </a:r>
            <a:r>
              <a:rPr sz="2800" spc="-165" dirty="0">
                <a:latin typeface="Arial"/>
                <a:cs typeface="Arial"/>
              </a:rPr>
              <a:t>rash </a:t>
            </a:r>
            <a:r>
              <a:rPr sz="2800" spc="-35" dirty="0">
                <a:latin typeface="Arial"/>
                <a:cs typeface="Arial"/>
              </a:rPr>
              <a:t>in </a:t>
            </a:r>
            <a:r>
              <a:rPr sz="2800" spc="-90" dirty="0">
                <a:latin typeface="Arial"/>
                <a:cs typeface="Arial"/>
              </a:rPr>
              <a:t>perineum, </a:t>
            </a:r>
            <a:r>
              <a:rPr sz="2800" spc="-120" dirty="0">
                <a:latin typeface="Arial"/>
                <a:cs typeface="Arial"/>
              </a:rPr>
              <a:t>Blood </a:t>
            </a:r>
            <a:r>
              <a:rPr sz="2800" spc="-35" dirty="0">
                <a:latin typeface="Arial"/>
                <a:cs typeface="Arial"/>
              </a:rPr>
              <a:t>in</a:t>
            </a:r>
            <a:r>
              <a:rPr sz="2800" spc="-484" dirty="0">
                <a:latin typeface="Arial"/>
                <a:cs typeface="Arial"/>
              </a:rPr>
              <a:t> </a:t>
            </a:r>
            <a:r>
              <a:rPr sz="2800" spc="-80" dirty="0">
                <a:latin typeface="Arial"/>
                <a:cs typeface="Arial"/>
              </a:rPr>
              <a:t>ext  </a:t>
            </a:r>
            <a:r>
              <a:rPr sz="2800" spc="-55" dirty="0">
                <a:latin typeface="Arial"/>
                <a:cs typeface="Arial"/>
              </a:rPr>
              <a:t>urethral </a:t>
            </a:r>
            <a:r>
              <a:rPr sz="2800" spc="-120" dirty="0">
                <a:latin typeface="Arial"/>
                <a:cs typeface="Arial"/>
              </a:rPr>
              <a:t>meatus, </a:t>
            </a:r>
            <a:r>
              <a:rPr sz="2800" spc="-85" dirty="0">
                <a:latin typeface="Arial"/>
                <a:cs typeface="Arial"/>
              </a:rPr>
              <a:t>Urinary </a:t>
            </a:r>
            <a:r>
              <a:rPr sz="2800" spc="-90" dirty="0">
                <a:latin typeface="Arial"/>
                <a:cs typeface="Arial"/>
              </a:rPr>
              <a:t>bladder</a:t>
            </a:r>
            <a:r>
              <a:rPr sz="2800" spc="-265" dirty="0">
                <a:latin typeface="Arial"/>
                <a:cs typeface="Arial"/>
              </a:rPr>
              <a:t> </a:t>
            </a:r>
            <a:r>
              <a:rPr sz="2800" spc="-105" dirty="0">
                <a:latin typeface="Arial"/>
                <a:cs typeface="Arial"/>
              </a:rPr>
              <a:t>distension</a:t>
            </a:r>
            <a:endParaRPr sz="2800" dirty="0">
              <a:latin typeface="Arial"/>
              <a:cs typeface="Arial"/>
            </a:endParaRPr>
          </a:p>
          <a:p>
            <a:pPr marL="355600" indent="-342900">
              <a:lnSpc>
                <a:spcPct val="100000"/>
              </a:lnSpc>
              <a:spcBef>
                <a:spcPts val="755"/>
              </a:spcBef>
              <a:buChar char="•"/>
              <a:tabLst>
                <a:tab pos="354965" algn="l"/>
                <a:tab pos="355600" algn="l"/>
              </a:tabLst>
            </a:pPr>
            <a:r>
              <a:rPr sz="3200" spc="-190" dirty="0">
                <a:latin typeface="Arial"/>
                <a:cs typeface="Arial"/>
              </a:rPr>
              <a:t>Rectal</a:t>
            </a:r>
            <a:r>
              <a:rPr sz="3200" spc="-170" dirty="0">
                <a:latin typeface="Arial"/>
                <a:cs typeface="Arial"/>
              </a:rPr>
              <a:t> </a:t>
            </a:r>
            <a:r>
              <a:rPr sz="3200" spc="-40" dirty="0">
                <a:latin typeface="Arial"/>
                <a:cs typeface="Arial"/>
              </a:rPr>
              <a:t>injury</a:t>
            </a:r>
            <a:endParaRPr sz="3200" dirty="0">
              <a:latin typeface="Arial"/>
              <a:cs typeface="Arial"/>
            </a:endParaRPr>
          </a:p>
        </p:txBody>
      </p:sp>
      <p:sp>
        <p:nvSpPr>
          <p:cNvPr id="4" name="object 4"/>
          <p:cNvSpPr/>
          <p:nvPr/>
        </p:nvSpPr>
        <p:spPr>
          <a:xfrm>
            <a:off x="4876800" y="3505200"/>
            <a:ext cx="3590544" cy="318363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57800" y="1676400"/>
            <a:ext cx="3886199" cy="48006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961894" y="461899"/>
            <a:ext cx="3218180" cy="696595"/>
          </a:xfrm>
          <a:prstGeom prst="rect">
            <a:avLst/>
          </a:prstGeom>
        </p:spPr>
        <p:txBody>
          <a:bodyPr vert="horz" wrap="square" lIns="0" tIns="13335" rIns="0" bIns="0" rtlCol="0">
            <a:spAutoFit/>
          </a:bodyPr>
          <a:lstStyle/>
          <a:p>
            <a:pPr marL="12700">
              <a:lnSpc>
                <a:spcPct val="100000"/>
              </a:lnSpc>
              <a:spcBef>
                <a:spcPts val="105"/>
              </a:spcBef>
            </a:pPr>
            <a:r>
              <a:rPr spc="-250" dirty="0"/>
              <a:t>Spinal</a:t>
            </a:r>
            <a:r>
              <a:rPr spc="-285" dirty="0"/>
              <a:t> </a:t>
            </a:r>
            <a:r>
              <a:rPr spc="-300" dirty="0"/>
              <a:t>Trauma</a:t>
            </a:r>
          </a:p>
        </p:txBody>
      </p:sp>
      <p:sp>
        <p:nvSpPr>
          <p:cNvPr id="4" name="object 4"/>
          <p:cNvSpPr txBox="1"/>
          <p:nvPr/>
        </p:nvSpPr>
        <p:spPr>
          <a:xfrm>
            <a:off x="78739" y="1531061"/>
            <a:ext cx="5056505" cy="998350"/>
          </a:xfrm>
          <a:prstGeom prst="rect">
            <a:avLst/>
          </a:prstGeom>
        </p:spPr>
        <p:txBody>
          <a:bodyPr vert="horz" wrap="square" lIns="0" tIns="13335" rIns="0" bIns="0" rtlCol="0">
            <a:spAutoFit/>
          </a:bodyPr>
          <a:lstStyle/>
          <a:p>
            <a:pPr marL="355600" marR="5080" indent="-342900">
              <a:lnSpc>
                <a:spcPct val="100000"/>
              </a:lnSpc>
              <a:spcBef>
                <a:spcPts val="770"/>
              </a:spcBef>
              <a:buChar char="•"/>
              <a:tabLst>
                <a:tab pos="354965" algn="l"/>
                <a:tab pos="355600" algn="l"/>
              </a:tabLst>
            </a:pPr>
            <a:r>
              <a:rPr sz="3200" spc="-145" dirty="0">
                <a:latin typeface="Arial"/>
                <a:cs typeface="Arial"/>
              </a:rPr>
              <a:t>Transport </a:t>
            </a:r>
            <a:r>
              <a:rPr sz="3200" spc="-40" dirty="0">
                <a:latin typeface="Arial"/>
                <a:cs typeface="Arial"/>
              </a:rPr>
              <a:t>in </a:t>
            </a:r>
            <a:r>
              <a:rPr sz="3200" spc="-70" dirty="0">
                <a:latin typeface="Arial"/>
                <a:cs typeface="Arial"/>
              </a:rPr>
              <a:t>neutral</a:t>
            </a:r>
            <a:r>
              <a:rPr sz="3200" spc="-295" dirty="0">
                <a:latin typeface="Arial"/>
                <a:cs typeface="Arial"/>
              </a:rPr>
              <a:t> </a:t>
            </a:r>
            <a:r>
              <a:rPr sz="3200" spc="-70" dirty="0">
                <a:latin typeface="Arial"/>
                <a:cs typeface="Arial"/>
              </a:rPr>
              <a:t>position  </a:t>
            </a:r>
            <a:r>
              <a:rPr sz="3200" spc="-40" dirty="0">
                <a:latin typeface="Arial"/>
                <a:cs typeface="Arial"/>
              </a:rPr>
              <a:t>in </a:t>
            </a:r>
            <a:r>
              <a:rPr sz="3200" spc="-130" dirty="0">
                <a:latin typeface="Arial"/>
                <a:cs typeface="Arial"/>
              </a:rPr>
              <a:t>spinal</a:t>
            </a:r>
            <a:r>
              <a:rPr sz="3200" spc="-275" dirty="0">
                <a:latin typeface="Arial"/>
                <a:cs typeface="Arial"/>
              </a:rPr>
              <a:t> </a:t>
            </a:r>
            <a:r>
              <a:rPr sz="3200" spc="-110" dirty="0">
                <a:latin typeface="Arial"/>
                <a:cs typeface="Arial"/>
              </a:rPr>
              <a:t>board.</a:t>
            </a:r>
            <a:endParaRPr sz="3200" dirty="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94482" y="461899"/>
            <a:ext cx="2952750" cy="696595"/>
          </a:xfrm>
          <a:prstGeom prst="rect">
            <a:avLst/>
          </a:prstGeom>
        </p:spPr>
        <p:txBody>
          <a:bodyPr vert="horz" wrap="square" lIns="0" tIns="13335" rIns="0" bIns="0" rtlCol="0">
            <a:spAutoFit/>
          </a:bodyPr>
          <a:lstStyle/>
          <a:p>
            <a:pPr marL="12700">
              <a:lnSpc>
                <a:spcPct val="100000"/>
              </a:lnSpc>
              <a:spcBef>
                <a:spcPts val="105"/>
              </a:spcBef>
            </a:pPr>
            <a:r>
              <a:rPr spc="-215" dirty="0"/>
              <a:t>Limb</a:t>
            </a:r>
            <a:r>
              <a:rPr spc="-320" dirty="0"/>
              <a:t> </a:t>
            </a:r>
            <a:r>
              <a:rPr spc="-300" dirty="0"/>
              <a:t>Trauma</a:t>
            </a:r>
          </a:p>
        </p:txBody>
      </p:sp>
      <p:sp>
        <p:nvSpPr>
          <p:cNvPr id="3" name="object 3"/>
          <p:cNvSpPr txBox="1"/>
          <p:nvPr/>
        </p:nvSpPr>
        <p:spPr>
          <a:xfrm>
            <a:off x="535940" y="1537461"/>
            <a:ext cx="3266440" cy="3836948"/>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700" spc="-160" dirty="0">
                <a:latin typeface="Arial"/>
                <a:cs typeface="Arial"/>
              </a:rPr>
              <a:t>Look</a:t>
            </a:r>
            <a:endParaRPr sz="2700" dirty="0">
              <a:latin typeface="Arial"/>
              <a:cs typeface="Arial"/>
            </a:endParaRPr>
          </a:p>
          <a:p>
            <a:pPr marL="756285" lvl="1" indent="-286385">
              <a:lnSpc>
                <a:spcPct val="100000"/>
              </a:lnSpc>
              <a:spcBef>
                <a:spcPts val="10"/>
              </a:spcBef>
              <a:buChar char="–"/>
              <a:tabLst>
                <a:tab pos="756920" algn="l"/>
              </a:tabLst>
            </a:pPr>
            <a:r>
              <a:rPr sz="2400" spc="-114" dirty="0">
                <a:latin typeface="Arial"/>
                <a:cs typeface="Arial"/>
              </a:rPr>
              <a:t>Color</a:t>
            </a:r>
            <a:endParaRPr sz="2400" dirty="0">
              <a:latin typeface="Arial"/>
              <a:cs typeface="Arial"/>
            </a:endParaRPr>
          </a:p>
          <a:p>
            <a:pPr marL="756285" lvl="1" indent="-286385">
              <a:lnSpc>
                <a:spcPct val="100000"/>
              </a:lnSpc>
              <a:spcBef>
                <a:spcPts val="5"/>
              </a:spcBef>
              <a:buChar char="–"/>
              <a:tabLst>
                <a:tab pos="756920" algn="l"/>
              </a:tabLst>
            </a:pPr>
            <a:r>
              <a:rPr sz="2400" spc="-60" dirty="0">
                <a:latin typeface="Arial"/>
                <a:cs typeface="Arial"/>
              </a:rPr>
              <a:t>Deformity</a:t>
            </a:r>
            <a:endParaRPr sz="2400" dirty="0">
              <a:latin typeface="Arial"/>
              <a:cs typeface="Arial"/>
            </a:endParaRPr>
          </a:p>
          <a:p>
            <a:pPr marL="756285" lvl="1" indent="-286385">
              <a:lnSpc>
                <a:spcPct val="100000"/>
              </a:lnSpc>
              <a:buChar char="–"/>
              <a:tabLst>
                <a:tab pos="756920" algn="l"/>
              </a:tabLst>
            </a:pPr>
            <a:r>
              <a:rPr sz="2400" spc="-110" dirty="0">
                <a:latin typeface="Arial"/>
                <a:cs typeface="Arial"/>
              </a:rPr>
              <a:t>Wound</a:t>
            </a:r>
            <a:endParaRPr sz="2400" dirty="0">
              <a:latin typeface="Arial"/>
              <a:cs typeface="Arial"/>
            </a:endParaRPr>
          </a:p>
          <a:p>
            <a:pPr marL="756285" lvl="1" indent="-286385">
              <a:lnSpc>
                <a:spcPts val="2875"/>
              </a:lnSpc>
              <a:buChar char="–"/>
              <a:tabLst>
                <a:tab pos="756920" algn="l"/>
              </a:tabLst>
            </a:pPr>
            <a:r>
              <a:rPr sz="2400" spc="-120" dirty="0">
                <a:latin typeface="Arial"/>
                <a:cs typeface="Arial"/>
              </a:rPr>
              <a:t>Swelling</a:t>
            </a:r>
            <a:endParaRPr sz="2400" dirty="0">
              <a:latin typeface="Arial"/>
              <a:cs typeface="Arial"/>
            </a:endParaRPr>
          </a:p>
          <a:p>
            <a:pPr marL="355600" indent="-342900">
              <a:lnSpc>
                <a:spcPts val="3235"/>
              </a:lnSpc>
              <a:buChar char="•"/>
              <a:tabLst>
                <a:tab pos="354965" algn="l"/>
                <a:tab pos="355600" algn="l"/>
              </a:tabLst>
            </a:pPr>
            <a:r>
              <a:rPr sz="2700" spc="-190" dirty="0">
                <a:latin typeface="Arial"/>
                <a:cs typeface="Arial"/>
              </a:rPr>
              <a:t>Feel</a:t>
            </a:r>
            <a:endParaRPr sz="2700" dirty="0">
              <a:latin typeface="Arial"/>
              <a:cs typeface="Arial"/>
            </a:endParaRPr>
          </a:p>
          <a:p>
            <a:pPr marL="756285" lvl="1" indent="-286385">
              <a:lnSpc>
                <a:spcPct val="100000"/>
              </a:lnSpc>
              <a:spcBef>
                <a:spcPts val="15"/>
              </a:spcBef>
              <a:buChar char="–"/>
              <a:tabLst>
                <a:tab pos="756920" algn="l"/>
              </a:tabLst>
            </a:pPr>
            <a:r>
              <a:rPr sz="2400" spc="-165" dirty="0">
                <a:latin typeface="Arial"/>
                <a:cs typeface="Arial"/>
              </a:rPr>
              <a:t>Tenderness</a:t>
            </a:r>
            <a:endParaRPr sz="2400" dirty="0">
              <a:latin typeface="Arial"/>
              <a:cs typeface="Arial"/>
            </a:endParaRPr>
          </a:p>
          <a:p>
            <a:pPr marL="756285" lvl="1" indent="-286385">
              <a:lnSpc>
                <a:spcPct val="100000"/>
              </a:lnSpc>
              <a:buChar char="–"/>
              <a:tabLst>
                <a:tab pos="756920" algn="l"/>
              </a:tabLst>
            </a:pPr>
            <a:r>
              <a:rPr sz="2400" spc="-70" dirty="0">
                <a:latin typeface="Arial"/>
                <a:cs typeface="Arial"/>
              </a:rPr>
              <a:t>Crepitation</a:t>
            </a:r>
            <a:endParaRPr sz="2400" dirty="0">
              <a:latin typeface="Arial"/>
              <a:cs typeface="Arial"/>
            </a:endParaRPr>
          </a:p>
          <a:p>
            <a:pPr marL="756285" lvl="1" indent="-286385">
              <a:lnSpc>
                <a:spcPct val="100000"/>
              </a:lnSpc>
              <a:buChar char="–"/>
              <a:tabLst>
                <a:tab pos="756920" algn="l"/>
              </a:tabLst>
            </a:pPr>
            <a:r>
              <a:rPr sz="2400" spc="-114" dirty="0">
                <a:latin typeface="Arial"/>
                <a:cs typeface="Arial"/>
              </a:rPr>
              <a:t>Temperature</a:t>
            </a:r>
            <a:endParaRPr sz="2400" dirty="0">
              <a:latin typeface="Arial"/>
              <a:cs typeface="Arial"/>
            </a:endParaRPr>
          </a:p>
          <a:p>
            <a:pPr marL="355600" indent="-342900">
              <a:lnSpc>
                <a:spcPts val="3235"/>
              </a:lnSpc>
              <a:buChar char="•"/>
              <a:tabLst>
                <a:tab pos="354965" algn="l"/>
                <a:tab pos="355600" algn="l"/>
              </a:tabLst>
            </a:pPr>
            <a:r>
              <a:rPr sz="2700" spc="-85" dirty="0">
                <a:latin typeface="Arial"/>
                <a:cs typeface="Arial"/>
              </a:rPr>
              <a:t>Move</a:t>
            </a:r>
            <a:endParaRPr sz="2700" dirty="0">
              <a:latin typeface="Arial"/>
              <a:cs typeface="Arial"/>
            </a:endParaRPr>
          </a:p>
        </p:txBody>
      </p:sp>
      <p:sp>
        <p:nvSpPr>
          <p:cNvPr id="4" name="object 4"/>
          <p:cNvSpPr/>
          <p:nvPr/>
        </p:nvSpPr>
        <p:spPr>
          <a:xfrm>
            <a:off x="4038600" y="1143000"/>
            <a:ext cx="4419600" cy="24566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962400" y="3810000"/>
            <a:ext cx="4572000" cy="276758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40329" y="461899"/>
            <a:ext cx="3863340" cy="696595"/>
          </a:xfrm>
          <a:prstGeom prst="rect">
            <a:avLst/>
          </a:prstGeom>
        </p:spPr>
        <p:txBody>
          <a:bodyPr vert="horz" wrap="square" lIns="0" tIns="13335" rIns="0" bIns="0" rtlCol="0">
            <a:spAutoFit/>
          </a:bodyPr>
          <a:lstStyle/>
          <a:p>
            <a:pPr marL="12700">
              <a:lnSpc>
                <a:spcPct val="100000"/>
              </a:lnSpc>
              <a:spcBef>
                <a:spcPts val="105"/>
              </a:spcBef>
            </a:pPr>
            <a:r>
              <a:rPr spc="-365" dirty="0"/>
              <a:t>Types </a:t>
            </a:r>
            <a:r>
              <a:rPr spc="-5" dirty="0"/>
              <a:t>of</a:t>
            </a:r>
            <a:r>
              <a:rPr spc="-150" dirty="0"/>
              <a:t> </a:t>
            </a:r>
            <a:r>
              <a:rPr spc="-225" dirty="0"/>
              <a:t>Disaster</a:t>
            </a:r>
          </a:p>
        </p:txBody>
      </p:sp>
      <p:graphicFrame>
        <p:nvGraphicFramePr>
          <p:cNvPr id="3" name="object 3"/>
          <p:cNvGraphicFramePr>
            <a:graphicFrameLocks noGrp="1"/>
          </p:cNvGraphicFramePr>
          <p:nvPr/>
        </p:nvGraphicFramePr>
        <p:xfrm>
          <a:off x="450850" y="1593850"/>
          <a:ext cx="8305800" cy="495173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707390">
                <a:tc>
                  <a:txBody>
                    <a:bodyPr/>
                    <a:lstStyle/>
                    <a:p>
                      <a:pPr marL="1283970">
                        <a:lnSpc>
                          <a:spcPct val="100000"/>
                        </a:lnSpc>
                        <a:spcBef>
                          <a:spcPts val="160"/>
                        </a:spcBef>
                      </a:pPr>
                      <a:r>
                        <a:rPr sz="3200" b="1" spc="-215" dirty="0">
                          <a:solidFill>
                            <a:srgbClr val="FFFFFF"/>
                          </a:solidFill>
                          <a:latin typeface="Trebuchet MS"/>
                          <a:cs typeface="Trebuchet MS"/>
                        </a:rPr>
                        <a:t>NATURAL</a:t>
                      </a:r>
                      <a:endParaRPr sz="3200">
                        <a:latin typeface="Trebuchet MS"/>
                        <a:cs typeface="Trebuchet MS"/>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1074420">
                        <a:lnSpc>
                          <a:spcPct val="100000"/>
                        </a:lnSpc>
                        <a:spcBef>
                          <a:spcPts val="160"/>
                        </a:spcBef>
                      </a:pPr>
                      <a:r>
                        <a:rPr sz="3200" b="1" spc="100" dirty="0">
                          <a:solidFill>
                            <a:srgbClr val="FFFFFF"/>
                          </a:solidFill>
                          <a:latin typeface="Trebuchet MS"/>
                          <a:cs typeface="Trebuchet MS"/>
                        </a:rPr>
                        <a:t>MAN</a:t>
                      </a:r>
                      <a:r>
                        <a:rPr sz="3200" b="1" spc="-260" dirty="0">
                          <a:solidFill>
                            <a:srgbClr val="FFFFFF"/>
                          </a:solidFill>
                          <a:latin typeface="Trebuchet MS"/>
                          <a:cs typeface="Trebuchet MS"/>
                        </a:rPr>
                        <a:t> </a:t>
                      </a:r>
                      <a:r>
                        <a:rPr sz="3200" b="1" spc="5" dirty="0">
                          <a:solidFill>
                            <a:srgbClr val="FFFFFF"/>
                          </a:solidFill>
                          <a:latin typeface="Trebuchet MS"/>
                          <a:cs typeface="Trebuchet MS"/>
                        </a:rPr>
                        <a:t>MADE</a:t>
                      </a:r>
                      <a:endParaRPr sz="3200">
                        <a:latin typeface="Trebuchet MS"/>
                        <a:cs typeface="Trebuchet MS"/>
                      </a:endParaRPr>
                    </a:p>
                  </a:txBody>
                  <a:tcPr marL="0" marR="0" marT="203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707390">
                <a:tc>
                  <a:txBody>
                    <a:bodyPr/>
                    <a:lstStyle/>
                    <a:p>
                      <a:pPr marL="97790">
                        <a:lnSpc>
                          <a:spcPct val="100000"/>
                        </a:lnSpc>
                        <a:spcBef>
                          <a:spcPts val="204"/>
                        </a:spcBef>
                      </a:pPr>
                      <a:r>
                        <a:rPr sz="2400" spc="-120" dirty="0">
                          <a:latin typeface="Arial"/>
                          <a:cs typeface="Arial"/>
                        </a:rPr>
                        <a:t>Earthquake</a:t>
                      </a:r>
                      <a:endParaRPr sz="2400">
                        <a:latin typeface="Arial"/>
                        <a:cs typeface="Arial"/>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98425">
                        <a:lnSpc>
                          <a:spcPct val="100000"/>
                        </a:lnSpc>
                        <a:spcBef>
                          <a:spcPts val="204"/>
                        </a:spcBef>
                      </a:pPr>
                      <a:r>
                        <a:rPr sz="2400" spc="-204" dirty="0">
                          <a:latin typeface="Arial"/>
                          <a:cs typeface="Arial"/>
                        </a:rPr>
                        <a:t>Road </a:t>
                      </a:r>
                      <a:r>
                        <a:rPr sz="2400" spc="-105" dirty="0">
                          <a:latin typeface="Arial"/>
                          <a:cs typeface="Arial"/>
                        </a:rPr>
                        <a:t>Traffic</a:t>
                      </a:r>
                      <a:r>
                        <a:rPr sz="2400" spc="-75" dirty="0">
                          <a:latin typeface="Arial"/>
                          <a:cs typeface="Arial"/>
                        </a:rPr>
                        <a:t> </a:t>
                      </a:r>
                      <a:r>
                        <a:rPr sz="2400" spc="-95" dirty="0">
                          <a:latin typeface="Arial"/>
                          <a:cs typeface="Arial"/>
                        </a:rPr>
                        <a:t>Accident</a:t>
                      </a:r>
                      <a:endParaRPr sz="2400">
                        <a:latin typeface="Arial"/>
                        <a:cs typeface="Arial"/>
                      </a:endParaRPr>
                    </a:p>
                  </a:txBody>
                  <a:tcPr marL="0" marR="0" marT="2603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707390">
                <a:tc>
                  <a:txBody>
                    <a:bodyPr/>
                    <a:lstStyle/>
                    <a:p>
                      <a:pPr marL="97790">
                        <a:lnSpc>
                          <a:spcPct val="100000"/>
                        </a:lnSpc>
                        <a:spcBef>
                          <a:spcPts val="204"/>
                        </a:spcBef>
                      </a:pPr>
                      <a:r>
                        <a:rPr sz="2400" spc="-120" dirty="0">
                          <a:latin typeface="Arial"/>
                          <a:cs typeface="Arial"/>
                        </a:rPr>
                        <a:t>Flood</a:t>
                      </a:r>
                      <a:endParaRPr sz="2400">
                        <a:latin typeface="Arial"/>
                        <a:cs typeface="Arial"/>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8425">
                        <a:lnSpc>
                          <a:spcPct val="100000"/>
                        </a:lnSpc>
                        <a:spcBef>
                          <a:spcPts val="204"/>
                        </a:spcBef>
                      </a:pPr>
                      <a:r>
                        <a:rPr sz="2400" spc="-85" dirty="0">
                          <a:latin typeface="Arial"/>
                          <a:cs typeface="Arial"/>
                        </a:rPr>
                        <a:t>Building</a:t>
                      </a:r>
                      <a:r>
                        <a:rPr sz="2400" spc="-145" dirty="0">
                          <a:latin typeface="Arial"/>
                          <a:cs typeface="Arial"/>
                        </a:rPr>
                        <a:t> </a:t>
                      </a:r>
                      <a:r>
                        <a:rPr sz="2400" spc="-150" dirty="0">
                          <a:latin typeface="Arial"/>
                          <a:cs typeface="Arial"/>
                        </a:rPr>
                        <a:t>Collapse</a:t>
                      </a:r>
                      <a:endParaRPr sz="2400">
                        <a:latin typeface="Arial"/>
                        <a:cs typeface="Arial"/>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r h="707390">
                <a:tc>
                  <a:txBody>
                    <a:bodyPr/>
                    <a:lstStyle/>
                    <a:p>
                      <a:pPr marL="97790">
                        <a:lnSpc>
                          <a:spcPct val="100000"/>
                        </a:lnSpc>
                        <a:spcBef>
                          <a:spcPts val="210"/>
                        </a:spcBef>
                      </a:pPr>
                      <a:r>
                        <a:rPr sz="2400" spc="-95" dirty="0">
                          <a:latin typeface="Arial"/>
                          <a:cs typeface="Arial"/>
                        </a:rPr>
                        <a:t>Hurricane</a:t>
                      </a:r>
                      <a:endParaRPr sz="2400">
                        <a:latin typeface="Arial"/>
                        <a:cs typeface="Arial"/>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8425">
                        <a:lnSpc>
                          <a:spcPct val="100000"/>
                        </a:lnSpc>
                        <a:spcBef>
                          <a:spcPts val="210"/>
                        </a:spcBef>
                      </a:pPr>
                      <a:r>
                        <a:rPr sz="2400" spc="-100" dirty="0">
                          <a:latin typeface="Arial"/>
                          <a:cs typeface="Arial"/>
                        </a:rPr>
                        <a:t>Conventional</a:t>
                      </a:r>
                      <a:r>
                        <a:rPr sz="2400" spc="-130" dirty="0">
                          <a:latin typeface="Arial"/>
                          <a:cs typeface="Arial"/>
                        </a:rPr>
                        <a:t> </a:t>
                      </a:r>
                      <a:r>
                        <a:rPr sz="2400" spc="-75" dirty="0">
                          <a:latin typeface="Arial"/>
                          <a:cs typeface="Arial"/>
                        </a:rPr>
                        <a:t>warfare</a:t>
                      </a:r>
                      <a:endParaRPr sz="2400">
                        <a:latin typeface="Arial"/>
                        <a:cs typeface="Arial"/>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3"/>
                  </a:ext>
                </a:extLst>
              </a:tr>
              <a:tr h="707390">
                <a:tc>
                  <a:txBody>
                    <a:bodyPr/>
                    <a:lstStyle/>
                    <a:p>
                      <a:pPr marL="97790">
                        <a:lnSpc>
                          <a:spcPct val="100000"/>
                        </a:lnSpc>
                        <a:spcBef>
                          <a:spcPts val="210"/>
                        </a:spcBef>
                      </a:pPr>
                      <a:r>
                        <a:rPr sz="2400" spc="-135" dirty="0">
                          <a:latin typeface="Arial"/>
                          <a:cs typeface="Arial"/>
                        </a:rPr>
                        <a:t>Volcanic</a:t>
                      </a:r>
                      <a:r>
                        <a:rPr sz="2400" spc="-140" dirty="0">
                          <a:latin typeface="Arial"/>
                          <a:cs typeface="Arial"/>
                        </a:rPr>
                        <a:t> </a:t>
                      </a:r>
                      <a:r>
                        <a:rPr sz="2400" spc="-70" dirty="0">
                          <a:latin typeface="Arial"/>
                          <a:cs typeface="Arial"/>
                        </a:rPr>
                        <a:t>Eruption</a:t>
                      </a:r>
                      <a:endParaRPr sz="2400">
                        <a:latin typeface="Arial"/>
                        <a:cs typeface="Arial"/>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8425">
                        <a:lnSpc>
                          <a:spcPct val="100000"/>
                        </a:lnSpc>
                        <a:spcBef>
                          <a:spcPts val="210"/>
                        </a:spcBef>
                      </a:pPr>
                      <a:r>
                        <a:rPr sz="2400" spc="-160" dirty="0">
                          <a:latin typeface="Arial"/>
                          <a:cs typeface="Arial"/>
                        </a:rPr>
                        <a:t>Hazardous </a:t>
                      </a:r>
                      <a:r>
                        <a:rPr sz="2400" spc="-105" dirty="0">
                          <a:latin typeface="Arial"/>
                          <a:cs typeface="Arial"/>
                        </a:rPr>
                        <a:t>chemical</a:t>
                      </a:r>
                      <a:r>
                        <a:rPr sz="2400" spc="-135" dirty="0">
                          <a:latin typeface="Arial"/>
                          <a:cs typeface="Arial"/>
                        </a:rPr>
                        <a:t> </a:t>
                      </a:r>
                      <a:r>
                        <a:rPr sz="2400" spc="-50" dirty="0">
                          <a:latin typeface="Arial"/>
                          <a:cs typeface="Arial"/>
                        </a:rPr>
                        <a:t>incident</a:t>
                      </a:r>
                      <a:endParaRPr sz="2400">
                        <a:latin typeface="Arial"/>
                        <a:cs typeface="Arial"/>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4"/>
                  </a:ext>
                </a:extLst>
              </a:tr>
              <a:tr h="707390">
                <a:tc>
                  <a:txBody>
                    <a:bodyPr/>
                    <a:lstStyle/>
                    <a:p>
                      <a:pPr marL="97790">
                        <a:lnSpc>
                          <a:spcPct val="100000"/>
                        </a:lnSpc>
                        <a:spcBef>
                          <a:spcPts val="210"/>
                        </a:spcBef>
                      </a:pPr>
                      <a:r>
                        <a:rPr sz="2400" spc="-85" dirty="0">
                          <a:latin typeface="Arial"/>
                          <a:cs typeface="Arial"/>
                        </a:rPr>
                        <a:t>Drought</a:t>
                      </a:r>
                      <a:endParaRPr sz="2400">
                        <a:latin typeface="Arial"/>
                        <a:cs typeface="Arial"/>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marL="98425">
                        <a:lnSpc>
                          <a:spcPct val="100000"/>
                        </a:lnSpc>
                        <a:spcBef>
                          <a:spcPts val="210"/>
                        </a:spcBef>
                      </a:pPr>
                      <a:r>
                        <a:rPr sz="2400" spc="-105" dirty="0">
                          <a:latin typeface="Arial"/>
                          <a:cs typeface="Arial"/>
                        </a:rPr>
                        <a:t>Nuclear </a:t>
                      </a:r>
                      <a:r>
                        <a:rPr sz="2400" spc="35" dirty="0">
                          <a:latin typeface="Arial"/>
                          <a:cs typeface="Arial"/>
                        </a:rPr>
                        <a:t>&amp; </a:t>
                      </a:r>
                      <a:r>
                        <a:rPr sz="2400" spc="-100" dirty="0">
                          <a:latin typeface="Arial"/>
                          <a:cs typeface="Arial"/>
                        </a:rPr>
                        <a:t>Biological</a:t>
                      </a:r>
                      <a:r>
                        <a:rPr sz="2400" spc="-355" dirty="0">
                          <a:latin typeface="Arial"/>
                          <a:cs typeface="Arial"/>
                        </a:rPr>
                        <a:t> </a:t>
                      </a:r>
                      <a:r>
                        <a:rPr sz="2400" spc="-50" dirty="0">
                          <a:latin typeface="Arial"/>
                          <a:cs typeface="Arial"/>
                        </a:rPr>
                        <a:t>incident</a:t>
                      </a:r>
                      <a:endParaRPr sz="2400">
                        <a:latin typeface="Arial"/>
                        <a:cs typeface="Arial"/>
                      </a:endParaRPr>
                    </a:p>
                  </a:txBody>
                  <a:tcPr marL="0" marR="0" marT="266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5"/>
                  </a:ext>
                </a:extLst>
              </a:tr>
              <a:tr h="707390">
                <a:tc>
                  <a:txBody>
                    <a:bodyPr/>
                    <a:lstStyle/>
                    <a:p>
                      <a:pPr>
                        <a:lnSpc>
                          <a:spcPct val="100000"/>
                        </a:lnSpc>
                      </a:pPr>
                      <a:endParaRPr sz="2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98425">
                        <a:lnSpc>
                          <a:spcPct val="100000"/>
                        </a:lnSpc>
                        <a:spcBef>
                          <a:spcPts val="215"/>
                        </a:spcBef>
                      </a:pPr>
                      <a:r>
                        <a:rPr sz="2400" spc="-55" dirty="0">
                          <a:latin typeface="Arial"/>
                          <a:cs typeface="Arial"/>
                        </a:rPr>
                        <a:t>Air </a:t>
                      </a:r>
                      <a:r>
                        <a:rPr sz="2400" spc="-95" dirty="0">
                          <a:latin typeface="Arial"/>
                          <a:cs typeface="Arial"/>
                        </a:rPr>
                        <a:t>Craft</a:t>
                      </a:r>
                      <a:r>
                        <a:rPr sz="2400" spc="-225" dirty="0">
                          <a:latin typeface="Arial"/>
                          <a:cs typeface="Arial"/>
                        </a:rPr>
                        <a:t> </a:t>
                      </a:r>
                      <a:r>
                        <a:rPr sz="2400" spc="-200" dirty="0">
                          <a:latin typeface="Arial"/>
                          <a:cs typeface="Arial"/>
                        </a:rPr>
                        <a:t>Crash</a:t>
                      </a:r>
                      <a:endParaRPr sz="2400">
                        <a:latin typeface="Arial"/>
                        <a:cs typeface="Arial"/>
                      </a:endParaRPr>
                    </a:p>
                  </a:txBody>
                  <a:tcPr marL="0" marR="0" marT="273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6"/>
                  </a:ext>
                </a:extLst>
              </a:tr>
            </a:tbl>
          </a:graphicData>
        </a:graphic>
      </p:graphicFrame>
      <p:sp>
        <p:nvSpPr>
          <p:cNvPr id="4" name="object 4"/>
          <p:cNvSpPr/>
          <p:nvPr/>
        </p:nvSpPr>
        <p:spPr>
          <a:xfrm>
            <a:off x="4572761" y="2134361"/>
            <a:ext cx="3200400" cy="914400"/>
          </a:xfrm>
          <a:custGeom>
            <a:avLst/>
            <a:gdLst/>
            <a:ahLst/>
            <a:cxnLst/>
            <a:rect l="l" t="t" r="r" b="b"/>
            <a:pathLst>
              <a:path w="3200400" h="914400">
                <a:moveTo>
                  <a:pt x="0" y="457200"/>
                </a:moveTo>
                <a:lnTo>
                  <a:pt x="6192" y="416701"/>
                </a:lnTo>
                <a:lnTo>
                  <a:pt x="24425" y="377188"/>
                </a:lnTo>
                <a:lnTo>
                  <a:pt x="54175" y="338810"/>
                </a:lnTo>
                <a:lnTo>
                  <a:pt x="94925" y="301715"/>
                </a:lnTo>
                <a:lnTo>
                  <a:pt x="146153" y="266052"/>
                </a:lnTo>
                <a:lnTo>
                  <a:pt x="207338" y="231971"/>
                </a:lnTo>
                <a:lnTo>
                  <a:pt x="277962" y="199619"/>
                </a:lnTo>
                <a:lnTo>
                  <a:pt x="316650" y="184138"/>
                </a:lnTo>
                <a:lnTo>
                  <a:pt x="357503" y="169145"/>
                </a:lnTo>
                <a:lnTo>
                  <a:pt x="400455" y="154659"/>
                </a:lnTo>
                <a:lnTo>
                  <a:pt x="445441" y="140698"/>
                </a:lnTo>
                <a:lnTo>
                  <a:pt x="492397" y="127282"/>
                </a:lnTo>
                <a:lnTo>
                  <a:pt x="541257" y="114428"/>
                </a:lnTo>
                <a:lnTo>
                  <a:pt x="591956" y="102155"/>
                </a:lnTo>
                <a:lnTo>
                  <a:pt x="644429" y="90482"/>
                </a:lnTo>
                <a:lnTo>
                  <a:pt x="698611" y="79427"/>
                </a:lnTo>
                <a:lnTo>
                  <a:pt x="754437" y="69009"/>
                </a:lnTo>
                <a:lnTo>
                  <a:pt x="811842" y="59247"/>
                </a:lnTo>
                <a:lnTo>
                  <a:pt x="870762" y="50159"/>
                </a:lnTo>
                <a:lnTo>
                  <a:pt x="931130" y="41763"/>
                </a:lnTo>
                <a:lnTo>
                  <a:pt x="992882" y="34079"/>
                </a:lnTo>
                <a:lnTo>
                  <a:pt x="1055953" y="27125"/>
                </a:lnTo>
                <a:lnTo>
                  <a:pt x="1120279" y="20919"/>
                </a:lnTo>
                <a:lnTo>
                  <a:pt x="1185792" y="15481"/>
                </a:lnTo>
                <a:lnTo>
                  <a:pt x="1252430" y="10828"/>
                </a:lnTo>
                <a:lnTo>
                  <a:pt x="1320127" y="6979"/>
                </a:lnTo>
                <a:lnTo>
                  <a:pt x="1388817" y="3953"/>
                </a:lnTo>
                <a:lnTo>
                  <a:pt x="1458436" y="1769"/>
                </a:lnTo>
                <a:lnTo>
                  <a:pt x="1528918" y="445"/>
                </a:lnTo>
                <a:lnTo>
                  <a:pt x="1600200" y="0"/>
                </a:lnTo>
                <a:lnTo>
                  <a:pt x="1671481" y="445"/>
                </a:lnTo>
                <a:lnTo>
                  <a:pt x="1741963" y="1769"/>
                </a:lnTo>
                <a:lnTo>
                  <a:pt x="1811582" y="3953"/>
                </a:lnTo>
                <a:lnTo>
                  <a:pt x="1880272" y="6979"/>
                </a:lnTo>
                <a:lnTo>
                  <a:pt x="1947969" y="10828"/>
                </a:lnTo>
                <a:lnTo>
                  <a:pt x="2014607" y="15481"/>
                </a:lnTo>
                <a:lnTo>
                  <a:pt x="2080120" y="20919"/>
                </a:lnTo>
                <a:lnTo>
                  <a:pt x="2144446" y="27125"/>
                </a:lnTo>
                <a:lnTo>
                  <a:pt x="2207517" y="34079"/>
                </a:lnTo>
                <a:lnTo>
                  <a:pt x="2269269" y="41763"/>
                </a:lnTo>
                <a:lnTo>
                  <a:pt x="2329637" y="50159"/>
                </a:lnTo>
                <a:lnTo>
                  <a:pt x="2388557" y="59247"/>
                </a:lnTo>
                <a:lnTo>
                  <a:pt x="2445962" y="69009"/>
                </a:lnTo>
                <a:lnTo>
                  <a:pt x="2501788" y="79427"/>
                </a:lnTo>
                <a:lnTo>
                  <a:pt x="2555970" y="90482"/>
                </a:lnTo>
                <a:lnTo>
                  <a:pt x="2608443" y="102155"/>
                </a:lnTo>
                <a:lnTo>
                  <a:pt x="2659142" y="114428"/>
                </a:lnTo>
                <a:lnTo>
                  <a:pt x="2708002" y="127282"/>
                </a:lnTo>
                <a:lnTo>
                  <a:pt x="2754958" y="140698"/>
                </a:lnTo>
                <a:lnTo>
                  <a:pt x="2799944" y="154659"/>
                </a:lnTo>
                <a:lnTo>
                  <a:pt x="2842896" y="169145"/>
                </a:lnTo>
                <a:lnTo>
                  <a:pt x="2883749" y="184138"/>
                </a:lnTo>
                <a:lnTo>
                  <a:pt x="2922437" y="199619"/>
                </a:lnTo>
                <a:lnTo>
                  <a:pt x="2958896" y="215569"/>
                </a:lnTo>
                <a:lnTo>
                  <a:pt x="3024866" y="248805"/>
                </a:lnTo>
                <a:lnTo>
                  <a:pt x="3081137" y="283695"/>
                </a:lnTo>
                <a:lnTo>
                  <a:pt x="3127191" y="320093"/>
                </a:lnTo>
                <a:lnTo>
                  <a:pt x="3162506" y="357848"/>
                </a:lnTo>
                <a:lnTo>
                  <a:pt x="3186563" y="396812"/>
                </a:lnTo>
                <a:lnTo>
                  <a:pt x="3198840" y="436836"/>
                </a:lnTo>
                <a:lnTo>
                  <a:pt x="3200399" y="457200"/>
                </a:lnTo>
                <a:lnTo>
                  <a:pt x="3198840" y="477563"/>
                </a:lnTo>
                <a:lnTo>
                  <a:pt x="3186563" y="517587"/>
                </a:lnTo>
                <a:lnTo>
                  <a:pt x="3162506" y="556551"/>
                </a:lnTo>
                <a:lnTo>
                  <a:pt x="3127191" y="594306"/>
                </a:lnTo>
                <a:lnTo>
                  <a:pt x="3081137" y="630704"/>
                </a:lnTo>
                <a:lnTo>
                  <a:pt x="3024866" y="665594"/>
                </a:lnTo>
                <a:lnTo>
                  <a:pt x="2958896" y="698830"/>
                </a:lnTo>
                <a:lnTo>
                  <a:pt x="2922437" y="714780"/>
                </a:lnTo>
                <a:lnTo>
                  <a:pt x="2883749" y="730261"/>
                </a:lnTo>
                <a:lnTo>
                  <a:pt x="2842896" y="745254"/>
                </a:lnTo>
                <a:lnTo>
                  <a:pt x="2799944" y="759740"/>
                </a:lnTo>
                <a:lnTo>
                  <a:pt x="2754958" y="773701"/>
                </a:lnTo>
                <a:lnTo>
                  <a:pt x="2708002" y="787117"/>
                </a:lnTo>
                <a:lnTo>
                  <a:pt x="2659142" y="799971"/>
                </a:lnTo>
                <a:lnTo>
                  <a:pt x="2608443" y="812244"/>
                </a:lnTo>
                <a:lnTo>
                  <a:pt x="2555970" y="823917"/>
                </a:lnTo>
                <a:lnTo>
                  <a:pt x="2501788" y="834972"/>
                </a:lnTo>
                <a:lnTo>
                  <a:pt x="2445962" y="845390"/>
                </a:lnTo>
                <a:lnTo>
                  <a:pt x="2388557" y="855152"/>
                </a:lnTo>
                <a:lnTo>
                  <a:pt x="2329637" y="864240"/>
                </a:lnTo>
                <a:lnTo>
                  <a:pt x="2269269" y="872636"/>
                </a:lnTo>
                <a:lnTo>
                  <a:pt x="2207517" y="880320"/>
                </a:lnTo>
                <a:lnTo>
                  <a:pt x="2144446" y="887274"/>
                </a:lnTo>
                <a:lnTo>
                  <a:pt x="2080120" y="893480"/>
                </a:lnTo>
                <a:lnTo>
                  <a:pt x="2014607" y="898918"/>
                </a:lnTo>
                <a:lnTo>
                  <a:pt x="1947969" y="903571"/>
                </a:lnTo>
                <a:lnTo>
                  <a:pt x="1880272" y="907420"/>
                </a:lnTo>
                <a:lnTo>
                  <a:pt x="1811582" y="910446"/>
                </a:lnTo>
                <a:lnTo>
                  <a:pt x="1741963" y="912630"/>
                </a:lnTo>
                <a:lnTo>
                  <a:pt x="1671481" y="913954"/>
                </a:lnTo>
                <a:lnTo>
                  <a:pt x="1600200" y="914400"/>
                </a:lnTo>
                <a:lnTo>
                  <a:pt x="1528918" y="913954"/>
                </a:lnTo>
                <a:lnTo>
                  <a:pt x="1458436" y="912630"/>
                </a:lnTo>
                <a:lnTo>
                  <a:pt x="1388817" y="910446"/>
                </a:lnTo>
                <a:lnTo>
                  <a:pt x="1320127" y="907420"/>
                </a:lnTo>
                <a:lnTo>
                  <a:pt x="1252430" y="903571"/>
                </a:lnTo>
                <a:lnTo>
                  <a:pt x="1185792" y="898918"/>
                </a:lnTo>
                <a:lnTo>
                  <a:pt x="1120279" y="893480"/>
                </a:lnTo>
                <a:lnTo>
                  <a:pt x="1055953" y="887274"/>
                </a:lnTo>
                <a:lnTo>
                  <a:pt x="992882" y="880320"/>
                </a:lnTo>
                <a:lnTo>
                  <a:pt x="931130" y="872636"/>
                </a:lnTo>
                <a:lnTo>
                  <a:pt x="870762" y="864240"/>
                </a:lnTo>
                <a:lnTo>
                  <a:pt x="811842" y="855152"/>
                </a:lnTo>
                <a:lnTo>
                  <a:pt x="754437" y="845390"/>
                </a:lnTo>
                <a:lnTo>
                  <a:pt x="698611" y="834972"/>
                </a:lnTo>
                <a:lnTo>
                  <a:pt x="644429" y="823917"/>
                </a:lnTo>
                <a:lnTo>
                  <a:pt x="591956" y="812244"/>
                </a:lnTo>
                <a:lnTo>
                  <a:pt x="541257" y="799971"/>
                </a:lnTo>
                <a:lnTo>
                  <a:pt x="492397" y="787117"/>
                </a:lnTo>
                <a:lnTo>
                  <a:pt x="445441" y="773701"/>
                </a:lnTo>
                <a:lnTo>
                  <a:pt x="400455" y="759740"/>
                </a:lnTo>
                <a:lnTo>
                  <a:pt x="357503" y="745254"/>
                </a:lnTo>
                <a:lnTo>
                  <a:pt x="316650" y="730261"/>
                </a:lnTo>
                <a:lnTo>
                  <a:pt x="277962" y="714780"/>
                </a:lnTo>
                <a:lnTo>
                  <a:pt x="241503" y="698830"/>
                </a:lnTo>
                <a:lnTo>
                  <a:pt x="175533" y="665594"/>
                </a:lnTo>
                <a:lnTo>
                  <a:pt x="119262" y="630704"/>
                </a:lnTo>
                <a:lnTo>
                  <a:pt x="73208" y="594306"/>
                </a:lnTo>
                <a:lnTo>
                  <a:pt x="37893" y="556551"/>
                </a:lnTo>
                <a:lnTo>
                  <a:pt x="13836" y="517587"/>
                </a:lnTo>
                <a:lnTo>
                  <a:pt x="1559" y="477563"/>
                </a:lnTo>
                <a:lnTo>
                  <a:pt x="0" y="457200"/>
                </a:lnTo>
                <a:close/>
              </a:path>
            </a:pathLst>
          </a:custGeom>
          <a:ln w="25908">
            <a:solidFill>
              <a:srgbClr val="C0504D"/>
            </a:solidFill>
          </a:ln>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3588" y="461899"/>
            <a:ext cx="6577965" cy="696595"/>
          </a:xfrm>
          <a:prstGeom prst="rect">
            <a:avLst/>
          </a:prstGeom>
        </p:spPr>
        <p:txBody>
          <a:bodyPr vert="horz" wrap="square" lIns="0" tIns="13335" rIns="0" bIns="0" rtlCol="0">
            <a:spAutoFit/>
          </a:bodyPr>
          <a:lstStyle/>
          <a:p>
            <a:pPr marL="12700">
              <a:lnSpc>
                <a:spcPct val="100000"/>
              </a:lnSpc>
              <a:spcBef>
                <a:spcPts val="105"/>
              </a:spcBef>
            </a:pPr>
            <a:r>
              <a:rPr spc="-215" dirty="0"/>
              <a:t>Limb </a:t>
            </a:r>
            <a:r>
              <a:rPr spc="-300" dirty="0"/>
              <a:t>Trauma </a:t>
            </a:r>
            <a:r>
              <a:rPr spc="-254" dirty="0"/>
              <a:t>– </a:t>
            </a:r>
            <a:r>
              <a:rPr spc="-275" dirty="0"/>
              <a:t>Special</a:t>
            </a:r>
            <a:r>
              <a:rPr spc="-175" dirty="0"/>
              <a:t> </a:t>
            </a:r>
            <a:r>
              <a:rPr spc="-325" dirty="0"/>
              <a:t>Issues</a:t>
            </a:r>
          </a:p>
        </p:txBody>
      </p:sp>
      <p:sp>
        <p:nvSpPr>
          <p:cNvPr id="3" name="object 3"/>
          <p:cNvSpPr txBox="1"/>
          <p:nvPr/>
        </p:nvSpPr>
        <p:spPr>
          <a:xfrm>
            <a:off x="535940" y="1509941"/>
            <a:ext cx="4423410" cy="2367915"/>
          </a:xfrm>
          <a:prstGeom prst="rect">
            <a:avLst/>
          </a:prstGeom>
        </p:spPr>
        <p:txBody>
          <a:bodyPr vert="horz" wrap="square" lIns="0" tIns="110489" rIns="0" bIns="0" rtlCol="0">
            <a:spAutoFit/>
          </a:bodyPr>
          <a:lstStyle/>
          <a:p>
            <a:pPr marL="355600" indent="-342900">
              <a:lnSpc>
                <a:spcPct val="100000"/>
              </a:lnSpc>
              <a:spcBef>
                <a:spcPts val="869"/>
              </a:spcBef>
              <a:buChar char="•"/>
              <a:tabLst>
                <a:tab pos="354965" algn="l"/>
                <a:tab pos="355600" algn="l"/>
              </a:tabLst>
            </a:pPr>
            <a:r>
              <a:rPr sz="3200" spc="-120" dirty="0">
                <a:latin typeface="Arial"/>
                <a:cs typeface="Arial"/>
              </a:rPr>
              <a:t>Active</a:t>
            </a:r>
            <a:r>
              <a:rPr sz="3200" spc="-170" dirty="0">
                <a:latin typeface="Arial"/>
                <a:cs typeface="Arial"/>
              </a:rPr>
              <a:t> </a:t>
            </a:r>
            <a:r>
              <a:rPr sz="3200" spc="-114" dirty="0">
                <a:latin typeface="Arial"/>
                <a:cs typeface="Arial"/>
              </a:rPr>
              <a:t>bleeding</a:t>
            </a:r>
            <a:endParaRPr sz="3200" dirty="0">
              <a:latin typeface="Arial"/>
              <a:cs typeface="Arial"/>
            </a:endParaRPr>
          </a:p>
          <a:p>
            <a:pPr marL="355600" indent="-342900">
              <a:lnSpc>
                <a:spcPct val="100000"/>
              </a:lnSpc>
              <a:spcBef>
                <a:spcPts val="770"/>
              </a:spcBef>
              <a:buChar char="•"/>
              <a:tabLst>
                <a:tab pos="354965" algn="l"/>
                <a:tab pos="355600" algn="l"/>
              </a:tabLst>
            </a:pPr>
            <a:r>
              <a:rPr sz="3200" spc="-195" dirty="0">
                <a:latin typeface="Arial"/>
                <a:cs typeface="Arial"/>
              </a:rPr>
              <a:t>Open</a:t>
            </a:r>
            <a:r>
              <a:rPr sz="3200" spc="-160" dirty="0">
                <a:latin typeface="Arial"/>
                <a:cs typeface="Arial"/>
              </a:rPr>
              <a:t> </a:t>
            </a:r>
            <a:r>
              <a:rPr sz="3200" spc="-135" dirty="0">
                <a:latin typeface="Arial"/>
                <a:cs typeface="Arial"/>
              </a:rPr>
              <a:t>Fracture</a:t>
            </a:r>
            <a:endParaRPr sz="3200" dirty="0">
              <a:latin typeface="Arial"/>
              <a:cs typeface="Arial"/>
            </a:endParaRPr>
          </a:p>
          <a:p>
            <a:pPr marL="355600" indent="-342900">
              <a:lnSpc>
                <a:spcPct val="100000"/>
              </a:lnSpc>
              <a:spcBef>
                <a:spcPts val="770"/>
              </a:spcBef>
              <a:buChar char="•"/>
              <a:tabLst>
                <a:tab pos="354965" algn="l"/>
                <a:tab pos="355600" algn="l"/>
              </a:tabLst>
            </a:pPr>
            <a:r>
              <a:rPr sz="3200" spc="-110" dirty="0">
                <a:latin typeface="Arial"/>
                <a:cs typeface="Arial"/>
              </a:rPr>
              <a:t>Compartment</a:t>
            </a:r>
            <a:r>
              <a:rPr sz="3200" spc="-180" dirty="0">
                <a:latin typeface="Arial"/>
                <a:cs typeface="Arial"/>
              </a:rPr>
              <a:t> </a:t>
            </a:r>
            <a:r>
              <a:rPr sz="3200" spc="-145" dirty="0">
                <a:latin typeface="Arial"/>
                <a:cs typeface="Arial"/>
              </a:rPr>
              <a:t>syndrome</a:t>
            </a:r>
            <a:endParaRPr sz="3200" dirty="0">
              <a:latin typeface="Arial"/>
              <a:cs typeface="Arial"/>
            </a:endParaRPr>
          </a:p>
          <a:p>
            <a:pPr marL="355600" indent="-342900">
              <a:lnSpc>
                <a:spcPct val="100000"/>
              </a:lnSpc>
              <a:spcBef>
                <a:spcPts val="770"/>
              </a:spcBef>
              <a:buChar char="•"/>
              <a:tabLst>
                <a:tab pos="354965" algn="l"/>
                <a:tab pos="355600" algn="l"/>
              </a:tabLst>
            </a:pPr>
            <a:r>
              <a:rPr sz="3200" spc="-100" dirty="0">
                <a:latin typeface="Arial"/>
                <a:cs typeface="Arial"/>
              </a:rPr>
              <a:t>Amputated</a:t>
            </a:r>
            <a:r>
              <a:rPr sz="3200" spc="-140" dirty="0">
                <a:latin typeface="Arial"/>
                <a:cs typeface="Arial"/>
              </a:rPr>
              <a:t> </a:t>
            </a:r>
            <a:r>
              <a:rPr sz="3200" spc="-95" dirty="0">
                <a:latin typeface="Arial"/>
                <a:cs typeface="Arial"/>
              </a:rPr>
              <a:t>Extremity</a:t>
            </a:r>
            <a:endParaRPr sz="3200" dirty="0">
              <a:latin typeface="Arial"/>
              <a:cs typeface="Arial"/>
            </a:endParaRPr>
          </a:p>
        </p:txBody>
      </p:sp>
      <p:sp>
        <p:nvSpPr>
          <p:cNvPr id="4" name="object 4"/>
          <p:cNvSpPr/>
          <p:nvPr/>
        </p:nvSpPr>
        <p:spPr>
          <a:xfrm>
            <a:off x="5122164" y="1219200"/>
            <a:ext cx="4021835" cy="2667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181600" y="3901439"/>
            <a:ext cx="3962399" cy="295655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99032" y="1778507"/>
            <a:ext cx="6867144" cy="167030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10183" y="2692907"/>
            <a:ext cx="8071104" cy="1670304"/>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167790" y="1958466"/>
            <a:ext cx="7109459" cy="1854835"/>
          </a:xfrm>
          <a:prstGeom prst="rect">
            <a:avLst/>
          </a:prstGeom>
        </p:spPr>
        <p:txBody>
          <a:bodyPr vert="horz" wrap="square" lIns="0" tIns="12700" rIns="0" bIns="0" rtlCol="0">
            <a:spAutoFit/>
          </a:bodyPr>
          <a:lstStyle/>
          <a:p>
            <a:pPr marL="12700" marR="5080" indent="688340">
              <a:lnSpc>
                <a:spcPct val="100000"/>
              </a:lnSpc>
              <a:spcBef>
                <a:spcPts val="100"/>
              </a:spcBef>
            </a:pPr>
            <a:r>
              <a:rPr sz="6000" b="1" spc="-355" dirty="0">
                <a:latin typeface="Trebuchet MS"/>
                <a:cs typeface="Trebuchet MS"/>
              </a:rPr>
              <a:t>Principles </a:t>
            </a:r>
            <a:r>
              <a:rPr sz="6000" b="1" spc="-245" dirty="0">
                <a:latin typeface="Trebuchet MS"/>
                <a:cs typeface="Trebuchet MS"/>
              </a:rPr>
              <a:t>of </a:t>
            </a:r>
            <a:r>
              <a:rPr sz="6000" b="1" spc="30" dirty="0">
                <a:latin typeface="Trebuchet MS"/>
                <a:cs typeface="Trebuchet MS"/>
              </a:rPr>
              <a:t>Mass  </a:t>
            </a:r>
            <a:r>
              <a:rPr sz="6000" b="1" spc="-310" dirty="0">
                <a:latin typeface="Trebuchet MS"/>
                <a:cs typeface="Trebuchet MS"/>
              </a:rPr>
              <a:t>Casualty</a:t>
            </a:r>
            <a:r>
              <a:rPr sz="6000" b="1" spc="-535" dirty="0">
                <a:latin typeface="Trebuchet MS"/>
                <a:cs typeface="Trebuchet MS"/>
              </a:rPr>
              <a:t> </a:t>
            </a:r>
            <a:r>
              <a:rPr sz="6000" b="1" spc="-210" dirty="0">
                <a:latin typeface="Trebuchet MS"/>
                <a:cs typeface="Trebuchet MS"/>
              </a:rPr>
              <a:t>Management</a:t>
            </a:r>
            <a:endParaRPr sz="6000">
              <a:latin typeface="Trebuchet MS"/>
              <a:cs typeface="Trebuchet M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2906" y="192150"/>
            <a:ext cx="7239634" cy="1244600"/>
          </a:xfrm>
          <a:prstGeom prst="rect">
            <a:avLst/>
          </a:prstGeom>
        </p:spPr>
        <p:txBody>
          <a:bodyPr vert="horz" wrap="square" lIns="0" tIns="12065" rIns="0" bIns="0" rtlCol="0">
            <a:spAutoFit/>
          </a:bodyPr>
          <a:lstStyle/>
          <a:p>
            <a:pPr marL="2626360" marR="5080" indent="-2614295">
              <a:lnSpc>
                <a:spcPct val="100000"/>
              </a:lnSpc>
              <a:spcBef>
                <a:spcPts val="95"/>
              </a:spcBef>
            </a:pPr>
            <a:r>
              <a:rPr sz="4000" spc="-280" dirty="0"/>
              <a:t>Mass </a:t>
            </a:r>
            <a:r>
              <a:rPr sz="4000" spc="-240" dirty="0"/>
              <a:t>Casualty </a:t>
            </a:r>
            <a:r>
              <a:rPr sz="4000" spc="-160" dirty="0"/>
              <a:t>Management </a:t>
            </a:r>
            <a:r>
              <a:rPr sz="4000" spc="-60" dirty="0"/>
              <a:t>in </a:t>
            </a:r>
            <a:r>
              <a:rPr sz="4000" spc="-725" dirty="0"/>
              <a:t>ER </a:t>
            </a:r>
            <a:r>
              <a:rPr sz="4000" spc="-110" dirty="0"/>
              <a:t>-  </a:t>
            </a:r>
            <a:r>
              <a:rPr sz="4000" spc="-175" dirty="0"/>
              <a:t>Principles</a:t>
            </a:r>
            <a:endParaRPr sz="4000"/>
          </a:p>
        </p:txBody>
      </p:sp>
      <p:sp>
        <p:nvSpPr>
          <p:cNvPr id="3" name="object 3"/>
          <p:cNvSpPr txBox="1"/>
          <p:nvPr/>
        </p:nvSpPr>
        <p:spPr>
          <a:xfrm>
            <a:off x="535940" y="1509978"/>
            <a:ext cx="5781675" cy="4855210"/>
          </a:xfrm>
          <a:prstGeom prst="rect">
            <a:avLst/>
          </a:prstGeom>
        </p:spPr>
        <p:txBody>
          <a:bodyPr vert="horz" wrap="square" lIns="0" tIns="61594" rIns="0" bIns="0" rtlCol="0">
            <a:spAutoFit/>
          </a:bodyPr>
          <a:lstStyle/>
          <a:p>
            <a:pPr marL="527685" indent="-514984">
              <a:lnSpc>
                <a:spcPct val="100000"/>
              </a:lnSpc>
              <a:spcBef>
                <a:spcPts val="484"/>
              </a:spcBef>
              <a:buAutoNum type="arabicPeriod"/>
              <a:tabLst>
                <a:tab pos="527685" algn="l"/>
                <a:tab pos="528320" algn="l"/>
              </a:tabLst>
            </a:pPr>
            <a:r>
              <a:rPr sz="3200" spc="-175" dirty="0">
                <a:latin typeface="Arial"/>
                <a:cs typeface="Arial"/>
              </a:rPr>
              <a:t>Policies </a:t>
            </a:r>
            <a:r>
              <a:rPr sz="3200" spc="-145" dirty="0">
                <a:latin typeface="Arial"/>
                <a:cs typeface="Arial"/>
              </a:rPr>
              <a:t>and</a:t>
            </a:r>
            <a:r>
              <a:rPr sz="3200" spc="-175" dirty="0">
                <a:latin typeface="Arial"/>
                <a:cs typeface="Arial"/>
              </a:rPr>
              <a:t> Procedures</a:t>
            </a:r>
            <a:endParaRPr sz="3200">
              <a:latin typeface="Arial"/>
              <a:cs typeface="Arial"/>
            </a:endParaRPr>
          </a:p>
          <a:p>
            <a:pPr marL="527685" indent="-514984">
              <a:lnSpc>
                <a:spcPct val="100000"/>
              </a:lnSpc>
              <a:spcBef>
                <a:spcPts val="390"/>
              </a:spcBef>
              <a:buAutoNum type="arabicPeriod"/>
              <a:tabLst>
                <a:tab pos="527685" algn="l"/>
                <a:tab pos="528320" algn="l"/>
              </a:tabLst>
            </a:pPr>
            <a:r>
              <a:rPr sz="3200" spc="-210" dirty="0">
                <a:latin typeface="Arial"/>
                <a:cs typeface="Arial"/>
              </a:rPr>
              <a:t>Emergency </a:t>
            </a:r>
            <a:r>
              <a:rPr sz="3200" spc="-25" dirty="0">
                <a:latin typeface="Arial"/>
                <a:cs typeface="Arial"/>
              </a:rPr>
              <a:t>or </a:t>
            </a:r>
            <a:r>
              <a:rPr sz="3200" spc="-165" dirty="0">
                <a:latin typeface="Arial"/>
                <a:cs typeface="Arial"/>
              </a:rPr>
              <a:t>Disaster</a:t>
            </a:r>
            <a:r>
              <a:rPr sz="3200" spc="-285" dirty="0">
                <a:latin typeface="Arial"/>
                <a:cs typeface="Arial"/>
              </a:rPr>
              <a:t> </a:t>
            </a:r>
            <a:r>
              <a:rPr sz="3200" spc="-200" dirty="0">
                <a:latin typeface="Arial"/>
                <a:cs typeface="Arial"/>
              </a:rPr>
              <a:t>Plan</a:t>
            </a:r>
            <a:endParaRPr sz="3200">
              <a:latin typeface="Arial"/>
              <a:cs typeface="Arial"/>
            </a:endParaRPr>
          </a:p>
          <a:p>
            <a:pPr marL="527685" indent="-514984">
              <a:lnSpc>
                <a:spcPct val="100000"/>
              </a:lnSpc>
              <a:spcBef>
                <a:spcPts val="384"/>
              </a:spcBef>
              <a:buAutoNum type="arabicPeriod"/>
              <a:tabLst>
                <a:tab pos="527685" algn="l"/>
                <a:tab pos="528320" algn="l"/>
              </a:tabLst>
            </a:pPr>
            <a:r>
              <a:rPr sz="3200" spc="-125" dirty="0">
                <a:latin typeface="Arial"/>
                <a:cs typeface="Arial"/>
              </a:rPr>
              <a:t>Operating</a:t>
            </a:r>
            <a:r>
              <a:rPr sz="3200" spc="-175" dirty="0">
                <a:latin typeface="Arial"/>
                <a:cs typeface="Arial"/>
              </a:rPr>
              <a:t> </a:t>
            </a:r>
            <a:r>
              <a:rPr sz="3200" spc="-140" dirty="0">
                <a:latin typeface="Arial"/>
                <a:cs typeface="Arial"/>
              </a:rPr>
              <a:t>Theatre</a:t>
            </a:r>
            <a:endParaRPr sz="3200">
              <a:latin typeface="Arial"/>
              <a:cs typeface="Arial"/>
            </a:endParaRPr>
          </a:p>
          <a:p>
            <a:pPr marL="527685" indent="-514984">
              <a:lnSpc>
                <a:spcPct val="100000"/>
              </a:lnSpc>
              <a:spcBef>
                <a:spcPts val="380"/>
              </a:spcBef>
              <a:buAutoNum type="arabicPeriod"/>
              <a:tabLst>
                <a:tab pos="527685" algn="l"/>
                <a:tab pos="528320" algn="l"/>
              </a:tabLst>
            </a:pPr>
            <a:r>
              <a:rPr sz="3200" spc="-130" dirty="0">
                <a:latin typeface="Arial"/>
                <a:cs typeface="Arial"/>
              </a:rPr>
              <a:t>Staffing </a:t>
            </a:r>
            <a:r>
              <a:rPr sz="3200" spc="-150" dirty="0">
                <a:latin typeface="Arial"/>
                <a:cs typeface="Arial"/>
              </a:rPr>
              <a:t>Requirements </a:t>
            </a:r>
            <a:r>
              <a:rPr sz="3200" spc="-5" dirty="0">
                <a:latin typeface="Arial"/>
                <a:cs typeface="Arial"/>
              </a:rPr>
              <a:t>of </a:t>
            </a:r>
            <a:r>
              <a:rPr sz="3200" spc="-35" dirty="0">
                <a:latin typeface="Arial"/>
                <a:cs typeface="Arial"/>
              </a:rPr>
              <a:t>the</a:t>
            </a:r>
            <a:r>
              <a:rPr sz="3200" spc="-400" dirty="0">
                <a:latin typeface="Arial"/>
                <a:cs typeface="Arial"/>
              </a:rPr>
              <a:t> </a:t>
            </a:r>
            <a:r>
              <a:rPr sz="3200" spc="-575" dirty="0">
                <a:latin typeface="Arial"/>
                <a:cs typeface="Arial"/>
              </a:rPr>
              <a:t>ER</a:t>
            </a:r>
            <a:endParaRPr sz="3200">
              <a:latin typeface="Arial"/>
              <a:cs typeface="Arial"/>
            </a:endParaRPr>
          </a:p>
          <a:p>
            <a:pPr marL="527685" indent="-514984">
              <a:lnSpc>
                <a:spcPct val="100000"/>
              </a:lnSpc>
              <a:spcBef>
                <a:spcPts val="390"/>
              </a:spcBef>
              <a:buAutoNum type="arabicPeriod"/>
              <a:tabLst>
                <a:tab pos="527685" algn="l"/>
                <a:tab pos="528320" algn="l"/>
              </a:tabLst>
            </a:pPr>
            <a:r>
              <a:rPr sz="3200" spc="-135" dirty="0">
                <a:latin typeface="Arial"/>
                <a:cs typeface="Arial"/>
              </a:rPr>
              <a:t>Overcrowding</a:t>
            </a:r>
            <a:endParaRPr sz="3200">
              <a:latin typeface="Arial"/>
              <a:cs typeface="Arial"/>
            </a:endParaRPr>
          </a:p>
          <a:p>
            <a:pPr marL="527685" indent="-514984">
              <a:lnSpc>
                <a:spcPct val="100000"/>
              </a:lnSpc>
              <a:spcBef>
                <a:spcPts val="380"/>
              </a:spcBef>
              <a:buAutoNum type="arabicPeriod"/>
              <a:tabLst>
                <a:tab pos="527685" algn="l"/>
                <a:tab pos="528320" algn="l"/>
              </a:tabLst>
            </a:pPr>
            <a:r>
              <a:rPr sz="3200" spc="-130" dirty="0">
                <a:latin typeface="Arial"/>
                <a:cs typeface="Arial"/>
              </a:rPr>
              <a:t>Equipment </a:t>
            </a:r>
            <a:r>
              <a:rPr sz="3200" spc="50" dirty="0">
                <a:latin typeface="Arial"/>
                <a:cs typeface="Arial"/>
              </a:rPr>
              <a:t>&amp; </a:t>
            </a:r>
            <a:r>
              <a:rPr sz="3200" spc="-185" dirty="0">
                <a:latin typeface="Arial"/>
                <a:cs typeface="Arial"/>
              </a:rPr>
              <a:t>Supplies </a:t>
            </a:r>
            <a:r>
              <a:rPr sz="3200" spc="-5" dirty="0">
                <a:latin typeface="Arial"/>
                <a:cs typeface="Arial"/>
              </a:rPr>
              <a:t>of </a:t>
            </a:r>
            <a:r>
              <a:rPr sz="3200" spc="-40" dirty="0">
                <a:latin typeface="Arial"/>
                <a:cs typeface="Arial"/>
              </a:rPr>
              <a:t>the</a:t>
            </a:r>
            <a:r>
              <a:rPr sz="3200" spc="-565" dirty="0">
                <a:latin typeface="Arial"/>
                <a:cs typeface="Arial"/>
              </a:rPr>
              <a:t> </a:t>
            </a:r>
            <a:r>
              <a:rPr sz="3200" spc="-580" dirty="0">
                <a:latin typeface="Arial"/>
                <a:cs typeface="Arial"/>
              </a:rPr>
              <a:t>ER</a:t>
            </a:r>
            <a:endParaRPr sz="3200">
              <a:latin typeface="Arial"/>
              <a:cs typeface="Arial"/>
            </a:endParaRPr>
          </a:p>
          <a:p>
            <a:pPr marL="527685" indent="-514984">
              <a:lnSpc>
                <a:spcPct val="100000"/>
              </a:lnSpc>
              <a:spcBef>
                <a:spcPts val="385"/>
              </a:spcBef>
              <a:buAutoNum type="arabicPeriod"/>
              <a:tabLst>
                <a:tab pos="527685" algn="l"/>
                <a:tab pos="528320" algn="l"/>
              </a:tabLst>
            </a:pPr>
            <a:r>
              <a:rPr sz="3200" spc="-155" dirty="0">
                <a:latin typeface="Arial"/>
                <a:cs typeface="Arial"/>
              </a:rPr>
              <a:t>Contingency</a:t>
            </a:r>
            <a:endParaRPr sz="3200">
              <a:latin typeface="Arial"/>
              <a:cs typeface="Arial"/>
            </a:endParaRPr>
          </a:p>
          <a:p>
            <a:pPr marL="527685" indent="-514984">
              <a:lnSpc>
                <a:spcPct val="100000"/>
              </a:lnSpc>
              <a:spcBef>
                <a:spcPts val="390"/>
              </a:spcBef>
              <a:buAutoNum type="arabicPeriod"/>
              <a:tabLst>
                <a:tab pos="527685" algn="l"/>
                <a:tab pos="528320" algn="l"/>
              </a:tabLst>
            </a:pPr>
            <a:r>
              <a:rPr sz="3200" spc="-130" dirty="0">
                <a:latin typeface="Arial"/>
                <a:cs typeface="Arial"/>
              </a:rPr>
              <a:t>Observation </a:t>
            </a:r>
            <a:r>
              <a:rPr sz="3200" spc="50" dirty="0">
                <a:latin typeface="Arial"/>
                <a:cs typeface="Arial"/>
              </a:rPr>
              <a:t>&amp; </a:t>
            </a:r>
            <a:r>
              <a:rPr sz="3200" spc="-125" dirty="0">
                <a:latin typeface="Arial"/>
                <a:cs typeface="Arial"/>
              </a:rPr>
              <a:t>Holding</a:t>
            </a:r>
            <a:r>
              <a:rPr sz="3200" spc="-405" dirty="0">
                <a:latin typeface="Arial"/>
                <a:cs typeface="Arial"/>
              </a:rPr>
              <a:t> </a:t>
            </a:r>
            <a:r>
              <a:rPr sz="3200" spc="-180" dirty="0">
                <a:latin typeface="Arial"/>
                <a:cs typeface="Arial"/>
              </a:rPr>
              <a:t>Area</a:t>
            </a:r>
            <a:endParaRPr sz="3200">
              <a:latin typeface="Arial"/>
              <a:cs typeface="Arial"/>
            </a:endParaRPr>
          </a:p>
          <a:p>
            <a:pPr marL="527685" indent="-514984">
              <a:lnSpc>
                <a:spcPct val="100000"/>
              </a:lnSpc>
              <a:spcBef>
                <a:spcPts val="380"/>
              </a:spcBef>
              <a:buAutoNum type="arabicPeriod"/>
              <a:tabLst>
                <a:tab pos="527685" algn="l"/>
                <a:tab pos="528320" algn="l"/>
              </a:tabLst>
            </a:pPr>
            <a:r>
              <a:rPr sz="3200" spc="-155" dirty="0">
                <a:latin typeface="Arial"/>
                <a:cs typeface="Arial"/>
              </a:rPr>
              <a:t>Referral </a:t>
            </a:r>
            <a:r>
              <a:rPr sz="3200" spc="50" dirty="0">
                <a:latin typeface="Arial"/>
                <a:cs typeface="Arial"/>
              </a:rPr>
              <a:t>&amp;</a:t>
            </a:r>
            <a:r>
              <a:rPr sz="3200" spc="-204" dirty="0">
                <a:latin typeface="Arial"/>
                <a:cs typeface="Arial"/>
              </a:rPr>
              <a:t> </a:t>
            </a:r>
            <a:r>
              <a:rPr sz="3200" spc="-185" dirty="0">
                <a:latin typeface="Arial"/>
                <a:cs typeface="Arial"/>
              </a:rPr>
              <a:t>Transfer</a:t>
            </a:r>
            <a:endParaRPr sz="32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5692" y="461899"/>
            <a:ext cx="4907280" cy="696595"/>
          </a:xfrm>
          <a:prstGeom prst="rect">
            <a:avLst/>
          </a:prstGeom>
        </p:spPr>
        <p:txBody>
          <a:bodyPr vert="horz" wrap="square" lIns="0" tIns="13335" rIns="0" bIns="0" rtlCol="0">
            <a:spAutoFit/>
          </a:bodyPr>
          <a:lstStyle/>
          <a:p>
            <a:pPr marL="12700">
              <a:lnSpc>
                <a:spcPct val="100000"/>
              </a:lnSpc>
              <a:spcBef>
                <a:spcPts val="105"/>
              </a:spcBef>
            </a:pPr>
            <a:r>
              <a:rPr spc="-235" dirty="0"/>
              <a:t>Policies </a:t>
            </a:r>
            <a:r>
              <a:rPr spc="65" dirty="0"/>
              <a:t>&amp;</a:t>
            </a:r>
            <a:r>
              <a:rPr spc="-295" dirty="0"/>
              <a:t> </a:t>
            </a:r>
            <a:r>
              <a:rPr spc="-240" dirty="0"/>
              <a:t>Procedures</a:t>
            </a:r>
          </a:p>
        </p:txBody>
      </p:sp>
      <p:sp>
        <p:nvSpPr>
          <p:cNvPr id="3" name="object 3"/>
          <p:cNvSpPr txBox="1"/>
          <p:nvPr/>
        </p:nvSpPr>
        <p:spPr>
          <a:xfrm>
            <a:off x="535940" y="1607261"/>
            <a:ext cx="7723505" cy="2563495"/>
          </a:xfrm>
          <a:prstGeom prst="rect">
            <a:avLst/>
          </a:prstGeom>
        </p:spPr>
        <p:txBody>
          <a:bodyPr vert="horz" wrap="square" lIns="0" tIns="13335" rIns="0" bIns="0" rtlCol="0">
            <a:spAutoFit/>
          </a:bodyPr>
          <a:lstStyle/>
          <a:p>
            <a:pPr marL="355600" marR="5080" indent="-342900">
              <a:lnSpc>
                <a:spcPct val="100000"/>
              </a:lnSpc>
              <a:spcBef>
                <a:spcPts val="105"/>
              </a:spcBef>
              <a:buChar char="•"/>
              <a:tabLst>
                <a:tab pos="354965" algn="l"/>
                <a:tab pos="355600" algn="l"/>
              </a:tabLst>
            </a:pPr>
            <a:r>
              <a:rPr sz="3200" spc="-85" dirty="0">
                <a:latin typeface="Arial"/>
                <a:cs typeface="Arial"/>
              </a:rPr>
              <a:t>All </a:t>
            </a:r>
            <a:r>
              <a:rPr sz="3200" spc="-90" dirty="0">
                <a:latin typeface="Arial"/>
                <a:cs typeface="Arial"/>
              </a:rPr>
              <a:t>hospital </a:t>
            </a:r>
            <a:r>
              <a:rPr sz="3200" spc="50" dirty="0">
                <a:latin typeface="Arial"/>
                <a:cs typeface="Arial"/>
              </a:rPr>
              <a:t>&amp; </a:t>
            </a:r>
            <a:r>
              <a:rPr sz="3200" spc="-160" dirty="0">
                <a:latin typeface="Arial"/>
                <a:cs typeface="Arial"/>
              </a:rPr>
              <a:t>emergency </a:t>
            </a:r>
            <a:r>
              <a:rPr sz="3200" spc="-70" dirty="0">
                <a:latin typeface="Arial"/>
                <a:cs typeface="Arial"/>
              </a:rPr>
              <a:t>department </a:t>
            </a:r>
            <a:r>
              <a:rPr sz="3200" spc="-105" dirty="0">
                <a:latin typeface="Arial"/>
                <a:cs typeface="Arial"/>
              </a:rPr>
              <a:t>must  </a:t>
            </a:r>
            <a:r>
              <a:rPr sz="3200" spc="-195" dirty="0">
                <a:latin typeface="Arial"/>
                <a:cs typeface="Arial"/>
              </a:rPr>
              <a:t>have </a:t>
            </a:r>
            <a:r>
              <a:rPr sz="3200" spc="-105" dirty="0">
                <a:latin typeface="Arial"/>
                <a:cs typeface="Arial"/>
              </a:rPr>
              <a:t>clearly </a:t>
            </a:r>
            <a:r>
              <a:rPr sz="3200" spc="5" dirty="0">
                <a:latin typeface="Arial"/>
                <a:cs typeface="Arial"/>
              </a:rPr>
              <a:t>written </a:t>
            </a:r>
            <a:r>
              <a:rPr sz="3200" spc="50" dirty="0">
                <a:latin typeface="Arial"/>
                <a:cs typeface="Arial"/>
              </a:rPr>
              <a:t>&amp; </a:t>
            </a:r>
            <a:r>
              <a:rPr sz="3200" spc="-135" dirty="0">
                <a:latin typeface="Arial"/>
                <a:cs typeface="Arial"/>
              </a:rPr>
              <a:t>disseminated </a:t>
            </a:r>
            <a:r>
              <a:rPr sz="3200" spc="-95" dirty="0">
                <a:latin typeface="Arial"/>
                <a:cs typeface="Arial"/>
              </a:rPr>
              <a:t>policy</a:t>
            </a:r>
            <a:r>
              <a:rPr sz="3200" spc="-590" dirty="0">
                <a:latin typeface="Arial"/>
                <a:cs typeface="Arial"/>
              </a:rPr>
              <a:t> </a:t>
            </a:r>
            <a:r>
              <a:rPr sz="3200" spc="50" dirty="0">
                <a:latin typeface="Arial"/>
                <a:cs typeface="Arial"/>
              </a:rPr>
              <a:t>&amp;  </a:t>
            </a:r>
            <a:r>
              <a:rPr sz="3200" spc="-130" dirty="0">
                <a:latin typeface="Arial"/>
                <a:cs typeface="Arial"/>
              </a:rPr>
              <a:t>procedures.</a:t>
            </a:r>
            <a:endParaRPr sz="3200">
              <a:latin typeface="Arial"/>
              <a:cs typeface="Arial"/>
            </a:endParaRPr>
          </a:p>
          <a:p>
            <a:pPr marL="355600" marR="531495" indent="-342900">
              <a:lnSpc>
                <a:spcPct val="100000"/>
              </a:lnSpc>
              <a:spcBef>
                <a:spcPts val="770"/>
              </a:spcBef>
              <a:buChar char="•"/>
              <a:tabLst>
                <a:tab pos="354965" algn="l"/>
                <a:tab pos="355600" algn="l"/>
              </a:tabLst>
            </a:pPr>
            <a:r>
              <a:rPr sz="3200" spc="-165" dirty="0">
                <a:latin typeface="Arial"/>
                <a:cs typeface="Arial"/>
              </a:rPr>
              <a:t>Policy </a:t>
            </a:r>
            <a:r>
              <a:rPr sz="3200" spc="-105" dirty="0">
                <a:latin typeface="Arial"/>
                <a:cs typeface="Arial"/>
              </a:rPr>
              <a:t>must </a:t>
            </a:r>
            <a:r>
              <a:rPr sz="3200" spc="-145" dirty="0">
                <a:latin typeface="Arial"/>
                <a:cs typeface="Arial"/>
              </a:rPr>
              <a:t>be </a:t>
            </a:r>
            <a:r>
              <a:rPr sz="3200" spc="-110" dirty="0">
                <a:latin typeface="Arial"/>
                <a:cs typeface="Arial"/>
              </a:rPr>
              <a:t>reviewed </a:t>
            </a:r>
            <a:r>
              <a:rPr sz="3200" spc="-40" dirty="0">
                <a:latin typeface="Arial"/>
                <a:cs typeface="Arial"/>
              </a:rPr>
              <a:t>after </a:t>
            </a:r>
            <a:r>
              <a:rPr sz="3200" spc="-195" dirty="0">
                <a:latin typeface="Arial"/>
                <a:cs typeface="Arial"/>
              </a:rPr>
              <a:t>each</a:t>
            </a:r>
            <a:r>
              <a:rPr sz="3200" spc="-450" dirty="0">
                <a:latin typeface="Arial"/>
                <a:cs typeface="Arial"/>
              </a:rPr>
              <a:t> </a:t>
            </a:r>
            <a:r>
              <a:rPr sz="3200" spc="-70" dirty="0">
                <a:latin typeface="Arial"/>
                <a:cs typeface="Arial"/>
              </a:rPr>
              <a:t>major  </a:t>
            </a:r>
            <a:r>
              <a:rPr sz="3200" spc="-160" dirty="0">
                <a:latin typeface="Arial"/>
                <a:cs typeface="Arial"/>
              </a:rPr>
              <a:t>emergency </a:t>
            </a:r>
            <a:r>
              <a:rPr sz="3200" spc="-25" dirty="0">
                <a:latin typeface="Arial"/>
                <a:cs typeface="Arial"/>
              </a:rPr>
              <a:t>or </a:t>
            </a:r>
            <a:r>
              <a:rPr sz="3200" spc="-135" dirty="0">
                <a:latin typeface="Arial"/>
                <a:cs typeface="Arial"/>
              </a:rPr>
              <a:t>disaster</a:t>
            </a:r>
            <a:r>
              <a:rPr sz="3200" spc="-325" dirty="0">
                <a:latin typeface="Arial"/>
                <a:cs typeface="Arial"/>
              </a:rPr>
              <a:t> </a:t>
            </a:r>
            <a:r>
              <a:rPr sz="3200" spc="-140" dirty="0">
                <a:latin typeface="Arial"/>
                <a:cs typeface="Arial"/>
              </a:rPr>
              <a:t>scenario.</a:t>
            </a:r>
            <a:endParaRPr sz="32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39384" y="4219956"/>
            <a:ext cx="3404616" cy="263804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67992" y="461899"/>
            <a:ext cx="6208395" cy="696595"/>
          </a:xfrm>
          <a:prstGeom prst="rect">
            <a:avLst/>
          </a:prstGeom>
        </p:spPr>
        <p:txBody>
          <a:bodyPr vert="horz" wrap="square" lIns="0" tIns="13335" rIns="0" bIns="0" rtlCol="0">
            <a:spAutoFit/>
          </a:bodyPr>
          <a:lstStyle/>
          <a:p>
            <a:pPr marL="12700">
              <a:lnSpc>
                <a:spcPct val="100000"/>
              </a:lnSpc>
              <a:spcBef>
                <a:spcPts val="105"/>
              </a:spcBef>
            </a:pPr>
            <a:r>
              <a:rPr spc="-285" dirty="0"/>
              <a:t>Emergency </a:t>
            </a:r>
            <a:r>
              <a:rPr spc="-30" dirty="0"/>
              <a:t>or </a:t>
            </a:r>
            <a:r>
              <a:rPr spc="-225" dirty="0"/>
              <a:t>Disaster</a:t>
            </a:r>
            <a:r>
              <a:rPr spc="-420" dirty="0"/>
              <a:t> </a:t>
            </a:r>
            <a:r>
              <a:rPr spc="-275" dirty="0"/>
              <a:t>Plan</a:t>
            </a:r>
          </a:p>
        </p:txBody>
      </p:sp>
      <p:sp>
        <p:nvSpPr>
          <p:cNvPr id="4" name="object 4"/>
          <p:cNvSpPr txBox="1"/>
          <p:nvPr/>
        </p:nvSpPr>
        <p:spPr>
          <a:xfrm>
            <a:off x="535940" y="1608785"/>
            <a:ext cx="6939915" cy="4170045"/>
          </a:xfrm>
          <a:prstGeom prst="rect">
            <a:avLst/>
          </a:prstGeom>
        </p:spPr>
        <p:txBody>
          <a:bodyPr vert="horz" wrap="square" lIns="0" tIns="12700" rIns="0" bIns="0" rtlCol="0">
            <a:spAutoFit/>
          </a:bodyPr>
          <a:lstStyle/>
          <a:p>
            <a:pPr marL="355600" marR="5080" indent="-342900" algn="just">
              <a:lnSpc>
                <a:spcPct val="100000"/>
              </a:lnSpc>
              <a:spcBef>
                <a:spcPts val="100"/>
              </a:spcBef>
              <a:buChar char="•"/>
              <a:tabLst>
                <a:tab pos="355600" algn="l"/>
              </a:tabLst>
            </a:pPr>
            <a:r>
              <a:rPr sz="3000" spc="-195" dirty="0">
                <a:latin typeface="Arial"/>
                <a:cs typeface="Arial"/>
              </a:rPr>
              <a:t>Emergency </a:t>
            </a:r>
            <a:r>
              <a:rPr sz="3000" spc="-105" dirty="0">
                <a:latin typeface="Arial"/>
                <a:cs typeface="Arial"/>
              </a:rPr>
              <a:t>plan </a:t>
            </a:r>
            <a:r>
              <a:rPr sz="3000" spc="-220" dirty="0">
                <a:latin typeface="Arial"/>
                <a:cs typeface="Arial"/>
              </a:rPr>
              <a:t>has </a:t>
            </a:r>
            <a:r>
              <a:rPr sz="3000" spc="30" dirty="0">
                <a:latin typeface="Arial"/>
                <a:cs typeface="Arial"/>
              </a:rPr>
              <a:t>to </a:t>
            </a:r>
            <a:r>
              <a:rPr sz="3000" spc="-140" dirty="0">
                <a:latin typeface="Arial"/>
                <a:cs typeface="Arial"/>
              </a:rPr>
              <a:t>be </a:t>
            </a:r>
            <a:r>
              <a:rPr sz="3000" spc="-50" dirty="0">
                <a:latin typeface="Arial"/>
                <a:cs typeface="Arial"/>
              </a:rPr>
              <a:t>well </a:t>
            </a:r>
            <a:r>
              <a:rPr sz="3000" spc="5" dirty="0">
                <a:latin typeface="Arial"/>
                <a:cs typeface="Arial"/>
              </a:rPr>
              <a:t>written</a:t>
            </a:r>
            <a:r>
              <a:rPr sz="3000" spc="-490" dirty="0">
                <a:latin typeface="Arial"/>
                <a:cs typeface="Arial"/>
              </a:rPr>
              <a:t> </a:t>
            </a:r>
            <a:r>
              <a:rPr sz="3000" spc="-140" dirty="0">
                <a:latin typeface="Arial"/>
                <a:cs typeface="Arial"/>
              </a:rPr>
              <a:t>and  </a:t>
            </a:r>
            <a:r>
              <a:rPr sz="3000" spc="-90" dirty="0">
                <a:latin typeface="Arial"/>
                <a:cs typeface="Arial"/>
              </a:rPr>
              <a:t>contain </a:t>
            </a:r>
            <a:r>
              <a:rPr sz="3000" spc="-30" dirty="0">
                <a:latin typeface="Arial"/>
                <a:cs typeface="Arial"/>
              </a:rPr>
              <a:t>important </a:t>
            </a:r>
            <a:r>
              <a:rPr sz="3000" spc="-114" dirty="0">
                <a:latin typeface="Arial"/>
                <a:cs typeface="Arial"/>
              </a:rPr>
              <a:t>elements </a:t>
            </a:r>
            <a:r>
              <a:rPr sz="3000" spc="-190" dirty="0">
                <a:latin typeface="Arial"/>
                <a:cs typeface="Arial"/>
              </a:rPr>
              <a:t>such </a:t>
            </a:r>
            <a:r>
              <a:rPr sz="3000" spc="-280" dirty="0">
                <a:latin typeface="Arial"/>
                <a:cs typeface="Arial"/>
              </a:rPr>
              <a:t>as </a:t>
            </a:r>
            <a:r>
              <a:rPr sz="3000" spc="-75" dirty="0">
                <a:latin typeface="Arial"/>
                <a:cs typeface="Arial"/>
              </a:rPr>
              <a:t>triage  </a:t>
            </a:r>
            <a:r>
              <a:rPr sz="3000" spc="-50" dirty="0">
                <a:latin typeface="Arial"/>
                <a:cs typeface="Arial"/>
              </a:rPr>
              <a:t>criteria </a:t>
            </a:r>
            <a:r>
              <a:rPr sz="3000" spc="45" dirty="0">
                <a:latin typeface="Arial"/>
                <a:cs typeface="Arial"/>
              </a:rPr>
              <a:t>&amp; </a:t>
            </a:r>
            <a:r>
              <a:rPr sz="3000" spc="-35" dirty="0">
                <a:latin typeface="Arial"/>
                <a:cs typeface="Arial"/>
              </a:rPr>
              <a:t>the </a:t>
            </a:r>
            <a:r>
              <a:rPr sz="3000" spc="-65" dirty="0">
                <a:latin typeface="Arial"/>
                <a:cs typeface="Arial"/>
              </a:rPr>
              <a:t>incident</a:t>
            </a:r>
            <a:r>
              <a:rPr sz="3000" spc="-630" dirty="0">
                <a:latin typeface="Arial"/>
                <a:cs typeface="Arial"/>
              </a:rPr>
              <a:t> </a:t>
            </a:r>
            <a:r>
              <a:rPr sz="3000" spc="-140" dirty="0">
                <a:latin typeface="Arial"/>
                <a:cs typeface="Arial"/>
              </a:rPr>
              <a:t>command </a:t>
            </a:r>
            <a:r>
              <a:rPr sz="3000" spc="-165" dirty="0">
                <a:latin typeface="Arial"/>
                <a:cs typeface="Arial"/>
              </a:rPr>
              <a:t>system.</a:t>
            </a:r>
            <a:endParaRPr sz="3000">
              <a:latin typeface="Arial"/>
              <a:cs typeface="Arial"/>
            </a:endParaRPr>
          </a:p>
          <a:p>
            <a:pPr marL="355600" indent="-342900">
              <a:lnSpc>
                <a:spcPct val="100000"/>
              </a:lnSpc>
              <a:spcBef>
                <a:spcPts val="725"/>
              </a:spcBef>
              <a:buChar char="•"/>
              <a:tabLst>
                <a:tab pos="354965" algn="l"/>
                <a:tab pos="355600" algn="l"/>
              </a:tabLst>
            </a:pPr>
            <a:r>
              <a:rPr sz="3000" spc="-40" dirty="0">
                <a:latin typeface="Arial"/>
                <a:cs typeface="Arial"/>
              </a:rPr>
              <a:t>Important</a:t>
            </a:r>
            <a:r>
              <a:rPr sz="3000" spc="-180" dirty="0">
                <a:latin typeface="Arial"/>
                <a:cs typeface="Arial"/>
              </a:rPr>
              <a:t> </a:t>
            </a:r>
            <a:r>
              <a:rPr sz="3000" spc="-120" dirty="0">
                <a:latin typeface="Arial"/>
                <a:cs typeface="Arial"/>
              </a:rPr>
              <a:t>questions</a:t>
            </a:r>
            <a:endParaRPr sz="3000">
              <a:latin typeface="Arial"/>
              <a:cs typeface="Arial"/>
            </a:endParaRPr>
          </a:p>
          <a:p>
            <a:pPr marL="756285" marR="637540" lvl="1" indent="-286385">
              <a:lnSpc>
                <a:spcPct val="100000"/>
              </a:lnSpc>
              <a:spcBef>
                <a:spcPts val="655"/>
              </a:spcBef>
              <a:buChar char="–"/>
              <a:tabLst>
                <a:tab pos="756920" algn="l"/>
              </a:tabLst>
            </a:pPr>
            <a:r>
              <a:rPr sz="2600" spc="-100" dirty="0">
                <a:latin typeface="Arial"/>
                <a:cs typeface="Arial"/>
              </a:rPr>
              <a:t>Who </a:t>
            </a:r>
            <a:r>
              <a:rPr sz="2600" spc="-155" dirty="0">
                <a:latin typeface="Arial"/>
                <a:cs typeface="Arial"/>
              </a:rPr>
              <a:t>needs </a:t>
            </a:r>
            <a:r>
              <a:rPr sz="2600" spc="25" dirty="0">
                <a:latin typeface="Arial"/>
                <a:cs typeface="Arial"/>
              </a:rPr>
              <a:t>to </a:t>
            </a:r>
            <a:r>
              <a:rPr sz="2600" spc="-120" dirty="0">
                <a:latin typeface="Arial"/>
                <a:cs typeface="Arial"/>
              </a:rPr>
              <a:t>be </a:t>
            </a:r>
            <a:r>
              <a:rPr sz="2600" spc="-40" dirty="0">
                <a:latin typeface="Arial"/>
                <a:cs typeface="Arial"/>
              </a:rPr>
              <a:t>prioritised </a:t>
            </a:r>
            <a:r>
              <a:rPr sz="2600" spc="-10" dirty="0">
                <a:latin typeface="Arial"/>
                <a:cs typeface="Arial"/>
              </a:rPr>
              <a:t>for</a:t>
            </a:r>
            <a:r>
              <a:rPr sz="2600" spc="-480" dirty="0">
                <a:latin typeface="Arial"/>
                <a:cs typeface="Arial"/>
              </a:rPr>
              <a:t> </a:t>
            </a:r>
            <a:r>
              <a:rPr sz="2600" spc="-40" dirty="0">
                <a:latin typeface="Arial"/>
                <a:cs typeface="Arial"/>
              </a:rPr>
              <a:t>definitive  </a:t>
            </a:r>
            <a:r>
              <a:rPr sz="2600" spc="-165" dirty="0">
                <a:latin typeface="Arial"/>
                <a:cs typeface="Arial"/>
              </a:rPr>
              <a:t>care?</a:t>
            </a:r>
            <a:endParaRPr sz="2600">
              <a:latin typeface="Arial"/>
              <a:cs typeface="Arial"/>
            </a:endParaRPr>
          </a:p>
          <a:p>
            <a:pPr marL="756285" lvl="1" indent="-286385">
              <a:lnSpc>
                <a:spcPct val="100000"/>
              </a:lnSpc>
              <a:spcBef>
                <a:spcPts val="620"/>
              </a:spcBef>
              <a:buChar char="–"/>
              <a:tabLst>
                <a:tab pos="756920" algn="l"/>
              </a:tabLst>
            </a:pPr>
            <a:r>
              <a:rPr sz="2600" spc="-100" dirty="0">
                <a:latin typeface="Arial"/>
                <a:cs typeface="Arial"/>
              </a:rPr>
              <a:t>Who </a:t>
            </a:r>
            <a:r>
              <a:rPr sz="2600" spc="-135" dirty="0">
                <a:latin typeface="Arial"/>
                <a:cs typeface="Arial"/>
              </a:rPr>
              <a:t>is </a:t>
            </a:r>
            <a:r>
              <a:rPr sz="2600" spc="-30" dirty="0">
                <a:latin typeface="Arial"/>
                <a:cs typeface="Arial"/>
              </a:rPr>
              <a:t>in</a:t>
            </a:r>
            <a:r>
              <a:rPr sz="2600" spc="-190" dirty="0">
                <a:latin typeface="Arial"/>
                <a:cs typeface="Arial"/>
              </a:rPr>
              <a:t> </a:t>
            </a:r>
            <a:r>
              <a:rPr sz="2600" spc="-160" dirty="0">
                <a:latin typeface="Arial"/>
                <a:cs typeface="Arial"/>
              </a:rPr>
              <a:t>charge?</a:t>
            </a:r>
            <a:endParaRPr sz="2600">
              <a:latin typeface="Arial"/>
              <a:cs typeface="Arial"/>
            </a:endParaRPr>
          </a:p>
          <a:p>
            <a:pPr marL="756285" marR="911860" lvl="1" indent="-286385">
              <a:lnSpc>
                <a:spcPct val="100000"/>
              </a:lnSpc>
              <a:spcBef>
                <a:spcPts val="625"/>
              </a:spcBef>
              <a:buChar char="–"/>
              <a:tabLst>
                <a:tab pos="756920" algn="l"/>
              </a:tabLst>
            </a:pPr>
            <a:r>
              <a:rPr sz="2600" spc="-75" dirty="0">
                <a:latin typeface="Arial"/>
                <a:cs typeface="Arial"/>
              </a:rPr>
              <a:t>What</a:t>
            </a:r>
            <a:r>
              <a:rPr sz="2600" spc="-150" dirty="0">
                <a:latin typeface="Arial"/>
                <a:cs typeface="Arial"/>
              </a:rPr>
              <a:t> </a:t>
            </a:r>
            <a:r>
              <a:rPr sz="2600" spc="-114" dirty="0">
                <a:latin typeface="Arial"/>
                <a:cs typeface="Arial"/>
              </a:rPr>
              <a:t>are</a:t>
            </a:r>
            <a:r>
              <a:rPr sz="2600" spc="-140" dirty="0">
                <a:latin typeface="Arial"/>
                <a:cs typeface="Arial"/>
              </a:rPr>
              <a:t> </a:t>
            </a:r>
            <a:r>
              <a:rPr sz="2600" spc="-25" dirty="0">
                <a:latin typeface="Arial"/>
                <a:cs typeface="Arial"/>
              </a:rPr>
              <a:t>the</a:t>
            </a:r>
            <a:r>
              <a:rPr sz="2600" spc="-155" dirty="0">
                <a:latin typeface="Arial"/>
                <a:cs typeface="Arial"/>
              </a:rPr>
              <a:t> </a:t>
            </a:r>
            <a:r>
              <a:rPr sz="2600" spc="-65" dirty="0">
                <a:latin typeface="Arial"/>
                <a:cs typeface="Arial"/>
              </a:rPr>
              <a:t>functions</a:t>
            </a:r>
            <a:r>
              <a:rPr sz="2600" spc="-185" dirty="0">
                <a:latin typeface="Arial"/>
                <a:cs typeface="Arial"/>
              </a:rPr>
              <a:t> </a:t>
            </a:r>
            <a:r>
              <a:rPr sz="2600" spc="-5" dirty="0">
                <a:latin typeface="Arial"/>
                <a:cs typeface="Arial"/>
              </a:rPr>
              <a:t>of</a:t>
            </a:r>
            <a:r>
              <a:rPr sz="2600" spc="-135" dirty="0">
                <a:latin typeface="Arial"/>
                <a:cs typeface="Arial"/>
              </a:rPr>
              <a:t> </a:t>
            </a:r>
            <a:r>
              <a:rPr sz="2600" spc="-160" dirty="0">
                <a:latin typeface="Arial"/>
                <a:cs typeface="Arial"/>
              </a:rPr>
              <a:t>each</a:t>
            </a:r>
            <a:r>
              <a:rPr sz="2600" spc="-165" dirty="0">
                <a:latin typeface="Arial"/>
                <a:cs typeface="Arial"/>
              </a:rPr>
              <a:t> </a:t>
            </a:r>
            <a:r>
              <a:rPr sz="2600" spc="40" dirty="0">
                <a:latin typeface="Arial"/>
                <a:cs typeface="Arial"/>
              </a:rPr>
              <a:t>&amp;</a:t>
            </a:r>
            <a:r>
              <a:rPr sz="2600" spc="-140" dirty="0">
                <a:latin typeface="Arial"/>
                <a:cs typeface="Arial"/>
              </a:rPr>
              <a:t> </a:t>
            </a:r>
            <a:r>
              <a:rPr sz="2600" spc="-110" dirty="0">
                <a:latin typeface="Arial"/>
                <a:cs typeface="Arial"/>
              </a:rPr>
              <a:t>every  </a:t>
            </a:r>
            <a:r>
              <a:rPr sz="2600" spc="-90" dirty="0">
                <a:latin typeface="Arial"/>
                <a:cs typeface="Arial"/>
              </a:rPr>
              <a:t>member </a:t>
            </a:r>
            <a:r>
              <a:rPr sz="2600" spc="-5" dirty="0">
                <a:latin typeface="Arial"/>
                <a:cs typeface="Arial"/>
              </a:rPr>
              <a:t>of </a:t>
            </a:r>
            <a:r>
              <a:rPr sz="2600" spc="-30" dirty="0">
                <a:latin typeface="Arial"/>
                <a:cs typeface="Arial"/>
              </a:rPr>
              <a:t>the </a:t>
            </a:r>
            <a:r>
              <a:rPr sz="2600" spc="-135" dirty="0">
                <a:latin typeface="Arial"/>
                <a:cs typeface="Arial"/>
              </a:rPr>
              <a:t>emergency</a:t>
            </a:r>
            <a:r>
              <a:rPr sz="2600" spc="-509" dirty="0">
                <a:latin typeface="Arial"/>
                <a:cs typeface="Arial"/>
              </a:rPr>
              <a:t> </a:t>
            </a:r>
            <a:r>
              <a:rPr sz="2600" spc="-110" dirty="0">
                <a:latin typeface="Arial"/>
                <a:cs typeface="Arial"/>
              </a:rPr>
              <a:t>team?</a:t>
            </a:r>
            <a:endParaRPr sz="26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82976" y="461899"/>
            <a:ext cx="4175125" cy="696595"/>
          </a:xfrm>
          <a:prstGeom prst="rect">
            <a:avLst/>
          </a:prstGeom>
        </p:spPr>
        <p:txBody>
          <a:bodyPr vert="horz" wrap="square" lIns="0" tIns="13335" rIns="0" bIns="0" rtlCol="0">
            <a:spAutoFit/>
          </a:bodyPr>
          <a:lstStyle/>
          <a:p>
            <a:pPr marL="12700">
              <a:lnSpc>
                <a:spcPct val="100000"/>
              </a:lnSpc>
              <a:spcBef>
                <a:spcPts val="105"/>
              </a:spcBef>
            </a:pPr>
            <a:r>
              <a:rPr spc="-170" dirty="0"/>
              <a:t>Operating</a:t>
            </a:r>
            <a:r>
              <a:rPr spc="-310" dirty="0"/>
              <a:t> </a:t>
            </a:r>
            <a:r>
              <a:rPr spc="-190" dirty="0"/>
              <a:t>Theatre</a:t>
            </a:r>
          </a:p>
        </p:txBody>
      </p:sp>
      <p:sp>
        <p:nvSpPr>
          <p:cNvPr id="3" name="object 3"/>
          <p:cNvSpPr txBox="1"/>
          <p:nvPr/>
        </p:nvSpPr>
        <p:spPr>
          <a:xfrm>
            <a:off x="535940" y="1607261"/>
            <a:ext cx="7042150" cy="1490345"/>
          </a:xfrm>
          <a:prstGeom prst="rect">
            <a:avLst/>
          </a:prstGeom>
        </p:spPr>
        <p:txBody>
          <a:bodyPr vert="horz" wrap="square" lIns="0" tIns="13335" rIns="0" bIns="0" rtlCol="0">
            <a:spAutoFit/>
          </a:bodyPr>
          <a:lstStyle/>
          <a:p>
            <a:pPr marL="355600" marR="5080" indent="-342900" algn="just">
              <a:lnSpc>
                <a:spcPct val="100000"/>
              </a:lnSpc>
              <a:spcBef>
                <a:spcPts val="105"/>
              </a:spcBef>
              <a:buChar char="•"/>
              <a:tabLst>
                <a:tab pos="355600" algn="l"/>
              </a:tabLst>
            </a:pPr>
            <a:r>
              <a:rPr sz="3200" spc="-275" dirty="0">
                <a:latin typeface="Arial"/>
                <a:cs typeface="Arial"/>
              </a:rPr>
              <a:t>Access </a:t>
            </a:r>
            <a:r>
              <a:rPr sz="3200" spc="25" dirty="0">
                <a:latin typeface="Arial"/>
                <a:cs typeface="Arial"/>
              </a:rPr>
              <a:t>to </a:t>
            </a:r>
            <a:r>
              <a:rPr sz="3200" spc="-70" dirty="0">
                <a:latin typeface="Arial"/>
                <a:cs typeface="Arial"/>
              </a:rPr>
              <a:t>functioning </a:t>
            </a:r>
            <a:r>
              <a:rPr sz="3200" spc="-425" dirty="0">
                <a:latin typeface="Arial"/>
                <a:cs typeface="Arial"/>
              </a:rPr>
              <a:t>OT </a:t>
            </a:r>
            <a:r>
              <a:rPr sz="3200" spc="-114" dirty="0">
                <a:latin typeface="Arial"/>
                <a:cs typeface="Arial"/>
              </a:rPr>
              <a:t>allows </a:t>
            </a:r>
            <a:r>
              <a:rPr sz="3200" spc="-15" dirty="0">
                <a:latin typeface="Arial"/>
                <a:cs typeface="Arial"/>
              </a:rPr>
              <a:t>for</a:t>
            </a:r>
            <a:r>
              <a:rPr sz="3200" spc="-605" dirty="0">
                <a:latin typeface="Arial"/>
                <a:cs typeface="Arial"/>
              </a:rPr>
              <a:t> </a:t>
            </a:r>
            <a:r>
              <a:rPr sz="3200" spc="-100" dirty="0">
                <a:latin typeface="Arial"/>
                <a:cs typeface="Arial"/>
              </a:rPr>
              <a:t>early  </a:t>
            </a:r>
            <a:r>
              <a:rPr sz="3200" spc="-50" dirty="0">
                <a:latin typeface="Arial"/>
                <a:cs typeface="Arial"/>
              </a:rPr>
              <a:t>definitive </a:t>
            </a:r>
            <a:r>
              <a:rPr sz="3200" spc="-175" dirty="0">
                <a:latin typeface="Arial"/>
                <a:cs typeface="Arial"/>
              </a:rPr>
              <a:t>care </a:t>
            </a:r>
            <a:r>
              <a:rPr sz="3200" spc="-150" dirty="0">
                <a:latin typeface="Arial"/>
                <a:cs typeface="Arial"/>
              </a:rPr>
              <a:t>and </a:t>
            </a:r>
            <a:r>
              <a:rPr sz="3200" spc="-130" dirty="0">
                <a:latin typeface="Arial"/>
                <a:cs typeface="Arial"/>
              </a:rPr>
              <a:t>minimises </a:t>
            </a:r>
            <a:r>
              <a:rPr sz="3200" spc="-105" dirty="0">
                <a:latin typeface="Arial"/>
                <a:cs typeface="Arial"/>
              </a:rPr>
              <a:t>unwanted  </a:t>
            </a:r>
            <a:r>
              <a:rPr sz="3200" spc="-30" dirty="0">
                <a:latin typeface="Arial"/>
                <a:cs typeface="Arial"/>
              </a:rPr>
              <a:t>morbidity </a:t>
            </a:r>
            <a:r>
              <a:rPr sz="3200" spc="-25" dirty="0">
                <a:latin typeface="Arial"/>
                <a:cs typeface="Arial"/>
              </a:rPr>
              <a:t>or </a:t>
            </a:r>
            <a:r>
              <a:rPr sz="3200" spc="-105" dirty="0">
                <a:latin typeface="Arial"/>
                <a:cs typeface="Arial"/>
              </a:rPr>
              <a:t>preventable</a:t>
            </a:r>
            <a:r>
              <a:rPr sz="3200" spc="-445" dirty="0">
                <a:latin typeface="Arial"/>
                <a:cs typeface="Arial"/>
              </a:rPr>
              <a:t> </a:t>
            </a:r>
            <a:r>
              <a:rPr sz="3200" spc="-50" dirty="0">
                <a:latin typeface="Arial"/>
                <a:cs typeface="Arial"/>
              </a:rPr>
              <a:t>mortality.</a:t>
            </a:r>
            <a:endParaRPr sz="3200">
              <a:latin typeface="Arial"/>
              <a:cs typeface="Arial"/>
            </a:endParaRPr>
          </a:p>
        </p:txBody>
      </p:sp>
      <p:sp>
        <p:nvSpPr>
          <p:cNvPr id="4" name="object 4"/>
          <p:cNvSpPr/>
          <p:nvPr/>
        </p:nvSpPr>
        <p:spPr>
          <a:xfrm>
            <a:off x="0" y="3194303"/>
            <a:ext cx="4648200" cy="366369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00600" y="3144011"/>
            <a:ext cx="4343400" cy="371398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430011" y="1219200"/>
            <a:ext cx="3713988" cy="29885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75" dirty="0"/>
              <a:t>Staffing </a:t>
            </a:r>
            <a:r>
              <a:rPr spc="-204" dirty="0"/>
              <a:t>Requirements </a:t>
            </a:r>
            <a:r>
              <a:rPr spc="-5" dirty="0"/>
              <a:t>of</a:t>
            </a:r>
            <a:r>
              <a:rPr spc="-345" dirty="0"/>
              <a:t> </a:t>
            </a:r>
            <a:r>
              <a:rPr spc="-795" dirty="0"/>
              <a:t>ER</a:t>
            </a:r>
          </a:p>
        </p:txBody>
      </p:sp>
      <p:sp>
        <p:nvSpPr>
          <p:cNvPr id="4" name="object 4"/>
          <p:cNvSpPr txBox="1"/>
          <p:nvPr/>
        </p:nvSpPr>
        <p:spPr>
          <a:xfrm>
            <a:off x="231140" y="1964685"/>
            <a:ext cx="6935470" cy="4472940"/>
          </a:xfrm>
          <a:prstGeom prst="rect">
            <a:avLst/>
          </a:prstGeom>
        </p:spPr>
        <p:txBody>
          <a:bodyPr vert="horz" wrap="square" lIns="0" tIns="64769" rIns="0" bIns="0" rtlCol="0">
            <a:spAutoFit/>
          </a:bodyPr>
          <a:lstStyle/>
          <a:p>
            <a:pPr marL="355600" indent="-342900">
              <a:lnSpc>
                <a:spcPct val="100000"/>
              </a:lnSpc>
              <a:spcBef>
                <a:spcPts val="509"/>
              </a:spcBef>
              <a:buChar char="•"/>
              <a:tabLst>
                <a:tab pos="354965" algn="l"/>
                <a:tab pos="355600" algn="l"/>
              </a:tabLst>
            </a:pPr>
            <a:r>
              <a:rPr sz="3200" spc="-210" dirty="0">
                <a:latin typeface="Arial"/>
                <a:cs typeface="Arial"/>
              </a:rPr>
              <a:t>Nurses</a:t>
            </a:r>
            <a:endParaRPr sz="3200">
              <a:latin typeface="Arial"/>
              <a:cs typeface="Arial"/>
            </a:endParaRPr>
          </a:p>
          <a:p>
            <a:pPr marL="756285" marR="442595" lvl="1" indent="-286385">
              <a:lnSpc>
                <a:spcPts val="3020"/>
              </a:lnSpc>
              <a:spcBef>
                <a:spcPts val="735"/>
              </a:spcBef>
              <a:buChar char="–"/>
              <a:tabLst>
                <a:tab pos="756920" algn="l"/>
              </a:tabLst>
            </a:pPr>
            <a:r>
              <a:rPr sz="2800" spc="-140" dirty="0">
                <a:latin typeface="Arial"/>
                <a:cs typeface="Arial"/>
              </a:rPr>
              <a:t>Nursing </a:t>
            </a:r>
            <a:r>
              <a:rPr sz="2800" spc="-70" dirty="0">
                <a:latin typeface="Arial"/>
                <a:cs typeface="Arial"/>
              </a:rPr>
              <a:t>staff </a:t>
            </a:r>
            <a:r>
              <a:rPr sz="2800" spc="-35" dirty="0">
                <a:latin typeface="Arial"/>
                <a:cs typeface="Arial"/>
              </a:rPr>
              <a:t>in </a:t>
            </a:r>
            <a:r>
              <a:rPr sz="2800" spc="-509" dirty="0">
                <a:latin typeface="Arial"/>
                <a:cs typeface="Arial"/>
              </a:rPr>
              <a:t>ER </a:t>
            </a:r>
            <a:r>
              <a:rPr sz="2800" spc="-100" dirty="0">
                <a:latin typeface="Arial"/>
                <a:cs typeface="Arial"/>
              </a:rPr>
              <a:t>must </a:t>
            </a:r>
            <a:r>
              <a:rPr sz="2800" spc="-175" dirty="0">
                <a:latin typeface="Arial"/>
                <a:cs typeface="Arial"/>
              </a:rPr>
              <a:t>have </a:t>
            </a:r>
            <a:r>
              <a:rPr sz="2800" spc="-65" dirty="0">
                <a:latin typeface="Arial"/>
                <a:cs typeface="Arial"/>
              </a:rPr>
              <a:t>training</a:t>
            </a:r>
            <a:r>
              <a:rPr sz="2800" spc="-434" dirty="0">
                <a:latin typeface="Arial"/>
                <a:cs typeface="Arial"/>
              </a:rPr>
              <a:t> </a:t>
            </a:r>
            <a:r>
              <a:rPr sz="2800" spc="-35" dirty="0">
                <a:latin typeface="Arial"/>
                <a:cs typeface="Arial"/>
              </a:rPr>
              <a:t>in  </a:t>
            </a:r>
            <a:r>
              <a:rPr sz="2800" spc="-75" dirty="0">
                <a:latin typeface="Arial"/>
                <a:cs typeface="Arial"/>
              </a:rPr>
              <a:t>triage, </a:t>
            </a:r>
            <a:r>
              <a:rPr sz="2800" spc="-85" dirty="0">
                <a:latin typeface="Arial"/>
                <a:cs typeface="Arial"/>
              </a:rPr>
              <a:t>trauma </a:t>
            </a:r>
            <a:r>
              <a:rPr sz="2800" spc="-125" dirty="0">
                <a:latin typeface="Arial"/>
                <a:cs typeface="Arial"/>
              </a:rPr>
              <a:t>management, </a:t>
            </a:r>
            <a:r>
              <a:rPr sz="2800" spc="-120" dirty="0">
                <a:latin typeface="Arial"/>
                <a:cs typeface="Arial"/>
              </a:rPr>
              <a:t>disaster  </a:t>
            </a:r>
            <a:r>
              <a:rPr sz="2800" spc="-125" dirty="0">
                <a:latin typeface="Arial"/>
                <a:cs typeface="Arial"/>
              </a:rPr>
              <a:t>management.</a:t>
            </a:r>
            <a:endParaRPr sz="2800">
              <a:latin typeface="Arial"/>
              <a:cs typeface="Arial"/>
            </a:endParaRPr>
          </a:p>
          <a:p>
            <a:pPr marL="756285" lvl="1" indent="-286385">
              <a:lnSpc>
                <a:spcPct val="100000"/>
              </a:lnSpc>
              <a:spcBef>
                <a:spcPts val="305"/>
              </a:spcBef>
              <a:buChar char="–"/>
              <a:tabLst>
                <a:tab pos="756920" algn="l"/>
              </a:tabLst>
            </a:pPr>
            <a:r>
              <a:rPr sz="2800" spc="-204" dirty="0">
                <a:latin typeface="Arial"/>
                <a:cs typeface="Arial"/>
              </a:rPr>
              <a:t>The </a:t>
            </a:r>
            <a:r>
              <a:rPr sz="2800" spc="-120" dirty="0">
                <a:latin typeface="Arial"/>
                <a:cs typeface="Arial"/>
              </a:rPr>
              <a:t>nursing </a:t>
            </a:r>
            <a:r>
              <a:rPr sz="2800" spc="-70" dirty="0">
                <a:latin typeface="Arial"/>
                <a:cs typeface="Arial"/>
              </a:rPr>
              <a:t>staff </a:t>
            </a:r>
            <a:r>
              <a:rPr sz="2800" spc="-95" dirty="0">
                <a:latin typeface="Arial"/>
                <a:cs typeface="Arial"/>
              </a:rPr>
              <a:t>must </a:t>
            </a:r>
            <a:r>
              <a:rPr sz="2800" spc="-130" dirty="0">
                <a:latin typeface="Arial"/>
                <a:cs typeface="Arial"/>
              </a:rPr>
              <a:t>be </a:t>
            </a:r>
            <a:r>
              <a:rPr sz="2800" spc="-114" dirty="0">
                <a:latin typeface="Arial"/>
                <a:cs typeface="Arial"/>
              </a:rPr>
              <a:t>able</a:t>
            </a:r>
            <a:r>
              <a:rPr sz="2800" spc="-204" dirty="0">
                <a:latin typeface="Arial"/>
                <a:cs typeface="Arial"/>
              </a:rPr>
              <a:t> </a:t>
            </a:r>
            <a:r>
              <a:rPr sz="2800" spc="20" dirty="0">
                <a:latin typeface="Arial"/>
                <a:cs typeface="Arial"/>
              </a:rPr>
              <a:t>to</a:t>
            </a:r>
            <a:endParaRPr sz="2800">
              <a:latin typeface="Arial"/>
              <a:cs typeface="Arial"/>
            </a:endParaRPr>
          </a:p>
          <a:p>
            <a:pPr marL="1155700" marR="5080" lvl="2" indent="-228600">
              <a:lnSpc>
                <a:spcPts val="2590"/>
              </a:lnSpc>
              <a:spcBef>
                <a:spcPts val="640"/>
              </a:spcBef>
              <a:buChar char="•"/>
              <a:tabLst>
                <a:tab pos="1156335" algn="l"/>
              </a:tabLst>
            </a:pPr>
            <a:r>
              <a:rPr sz="2400" spc="-100" dirty="0">
                <a:latin typeface="Arial"/>
                <a:cs typeface="Arial"/>
              </a:rPr>
              <a:t>Work </a:t>
            </a:r>
            <a:r>
              <a:rPr sz="2400" spc="15" dirty="0">
                <a:latin typeface="Arial"/>
                <a:cs typeface="Arial"/>
              </a:rPr>
              <a:t>with </a:t>
            </a:r>
            <a:r>
              <a:rPr sz="2400" spc="-125" dirty="0">
                <a:latin typeface="Arial"/>
                <a:cs typeface="Arial"/>
              </a:rPr>
              <a:t>emergency </a:t>
            </a:r>
            <a:r>
              <a:rPr sz="2400" spc="-95" dirty="0">
                <a:latin typeface="Arial"/>
                <a:cs typeface="Arial"/>
              </a:rPr>
              <a:t>medical </a:t>
            </a:r>
            <a:r>
              <a:rPr sz="2400" spc="-85" dirty="0">
                <a:latin typeface="Arial"/>
                <a:cs typeface="Arial"/>
              </a:rPr>
              <a:t>doctors </a:t>
            </a:r>
            <a:r>
              <a:rPr sz="2400" spc="-114" dirty="0">
                <a:latin typeface="Arial"/>
                <a:cs typeface="Arial"/>
              </a:rPr>
              <a:t>and</a:t>
            </a:r>
            <a:r>
              <a:rPr sz="2400" spc="-430" dirty="0">
                <a:latin typeface="Arial"/>
                <a:cs typeface="Arial"/>
              </a:rPr>
              <a:t> </a:t>
            </a:r>
            <a:r>
              <a:rPr sz="2400" spc="-30" dirty="0">
                <a:latin typeface="Arial"/>
                <a:cs typeface="Arial"/>
              </a:rPr>
              <a:t>the  </a:t>
            </a:r>
            <a:r>
              <a:rPr sz="2400" spc="-145" dirty="0">
                <a:latin typeface="Arial"/>
                <a:cs typeface="Arial"/>
              </a:rPr>
              <a:t>surgeons </a:t>
            </a:r>
            <a:r>
              <a:rPr sz="2400" spc="-45" dirty="0">
                <a:latin typeface="Arial"/>
                <a:cs typeface="Arial"/>
              </a:rPr>
              <a:t>treating injured</a:t>
            </a:r>
            <a:r>
              <a:rPr sz="2400" spc="-204" dirty="0">
                <a:latin typeface="Arial"/>
                <a:cs typeface="Arial"/>
              </a:rPr>
              <a:t> </a:t>
            </a:r>
            <a:r>
              <a:rPr sz="2400" spc="-65" dirty="0">
                <a:latin typeface="Arial"/>
                <a:cs typeface="Arial"/>
              </a:rPr>
              <a:t>patients.</a:t>
            </a:r>
            <a:endParaRPr sz="2400">
              <a:latin typeface="Arial"/>
              <a:cs typeface="Arial"/>
            </a:endParaRPr>
          </a:p>
          <a:p>
            <a:pPr marL="1155700" lvl="2" indent="-228600">
              <a:lnSpc>
                <a:spcPts val="2735"/>
              </a:lnSpc>
              <a:spcBef>
                <a:spcPts val="254"/>
              </a:spcBef>
              <a:buChar char="•"/>
              <a:tabLst>
                <a:tab pos="1156335" algn="l"/>
              </a:tabLst>
            </a:pPr>
            <a:r>
              <a:rPr sz="2400" spc="-170" dirty="0">
                <a:latin typeface="Arial"/>
                <a:cs typeface="Arial"/>
              </a:rPr>
              <a:t>Ensure </a:t>
            </a:r>
            <a:r>
              <a:rPr sz="2400" spc="-80" dirty="0">
                <a:latin typeface="Arial"/>
                <a:cs typeface="Arial"/>
              </a:rPr>
              <a:t>resuscitation </a:t>
            </a:r>
            <a:r>
              <a:rPr sz="2400" spc="-60" dirty="0">
                <a:latin typeface="Arial"/>
                <a:cs typeface="Arial"/>
              </a:rPr>
              <a:t>equipment </a:t>
            </a:r>
            <a:r>
              <a:rPr sz="2400" spc="-110" dirty="0">
                <a:latin typeface="Arial"/>
                <a:cs typeface="Arial"/>
              </a:rPr>
              <a:t>and </a:t>
            </a:r>
            <a:r>
              <a:rPr sz="2400" spc="-120" dirty="0">
                <a:latin typeface="Arial"/>
                <a:cs typeface="Arial"/>
              </a:rPr>
              <a:t>drugs</a:t>
            </a:r>
            <a:r>
              <a:rPr sz="2400" spc="-240" dirty="0">
                <a:latin typeface="Arial"/>
                <a:cs typeface="Arial"/>
              </a:rPr>
              <a:t> </a:t>
            </a:r>
            <a:r>
              <a:rPr sz="2400" spc="-110" dirty="0">
                <a:latin typeface="Arial"/>
                <a:cs typeface="Arial"/>
              </a:rPr>
              <a:t>are</a:t>
            </a:r>
            <a:endParaRPr sz="2400">
              <a:latin typeface="Arial"/>
              <a:cs typeface="Arial"/>
            </a:endParaRPr>
          </a:p>
          <a:p>
            <a:pPr marL="1155700">
              <a:lnSpc>
                <a:spcPts val="2735"/>
              </a:lnSpc>
            </a:pPr>
            <a:r>
              <a:rPr sz="2400" spc="-105" dirty="0">
                <a:latin typeface="Arial"/>
                <a:cs typeface="Arial"/>
              </a:rPr>
              <a:t>available </a:t>
            </a:r>
            <a:r>
              <a:rPr sz="2400" spc="35" dirty="0">
                <a:latin typeface="Arial"/>
                <a:cs typeface="Arial"/>
              </a:rPr>
              <a:t>&amp;</a:t>
            </a:r>
            <a:r>
              <a:rPr sz="2400" spc="-160" dirty="0">
                <a:latin typeface="Arial"/>
                <a:cs typeface="Arial"/>
              </a:rPr>
              <a:t> </a:t>
            </a:r>
            <a:r>
              <a:rPr sz="2400" spc="-100" dirty="0">
                <a:latin typeface="Arial"/>
                <a:cs typeface="Arial"/>
              </a:rPr>
              <a:t>adequate.</a:t>
            </a:r>
            <a:endParaRPr sz="2400">
              <a:latin typeface="Arial"/>
              <a:cs typeface="Arial"/>
            </a:endParaRPr>
          </a:p>
          <a:p>
            <a:pPr marL="1155700" marR="487045" lvl="2" indent="-228600">
              <a:lnSpc>
                <a:spcPts val="2590"/>
              </a:lnSpc>
              <a:spcBef>
                <a:spcPts val="615"/>
              </a:spcBef>
              <a:buChar char="•"/>
              <a:tabLst>
                <a:tab pos="1156335" algn="l"/>
              </a:tabLst>
            </a:pPr>
            <a:r>
              <a:rPr sz="2400" spc="-110" dirty="0">
                <a:latin typeface="Arial"/>
                <a:cs typeface="Arial"/>
              </a:rPr>
              <a:t>Help </a:t>
            </a:r>
            <a:r>
              <a:rPr sz="2400" spc="-65" dirty="0">
                <a:latin typeface="Arial"/>
                <a:cs typeface="Arial"/>
              </a:rPr>
              <a:t>triage patients </a:t>
            </a:r>
            <a:r>
              <a:rPr sz="2400" spc="-70" dirty="0">
                <a:latin typeface="Arial"/>
                <a:cs typeface="Arial"/>
              </a:rPr>
              <a:t>during </a:t>
            </a:r>
            <a:r>
              <a:rPr sz="2400" spc="-190" dirty="0">
                <a:latin typeface="Arial"/>
                <a:cs typeface="Arial"/>
              </a:rPr>
              <a:t>a </a:t>
            </a:r>
            <a:r>
              <a:rPr sz="2400" spc="-200" dirty="0">
                <a:latin typeface="Arial"/>
                <a:cs typeface="Arial"/>
              </a:rPr>
              <a:t>mass</a:t>
            </a:r>
            <a:r>
              <a:rPr sz="2400" spc="-300" dirty="0">
                <a:latin typeface="Arial"/>
                <a:cs typeface="Arial"/>
              </a:rPr>
              <a:t> </a:t>
            </a:r>
            <a:r>
              <a:rPr sz="2400" spc="-110" dirty="0">
                <a:latin typeface="Arial"/>
                <a:cs typeface="Arial"/>
              </a:rPr>
              <a:t>casualty  </a:t>
            </a:r>
            <a:r>
              <a:rPr sz="2400" spc="-55" dirty="0">
                <a:latin typeface="Arial"/>
                <a:cs typeface="Arial"/>
              </a:rPr>
              <a:t>incident.</a:t>
            </a:r>
            <a:endParaRPr sz="240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61459" y="3352799"/>
            <a:ext cx="5082540" cy="35051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175" dirty="0"/>
              <a:t>Staffing </a:t>
            </a:r>
            <a:r>
              <a:rPr spc="-204" dirty="0"/>
              <a:t>Requirements </a:t>
            </a:r>
            <a:r>
              <a:rPr spc="-5" dirty="0"/>
              <a:t>of</a:t>
            </a:r>
            <a:r>
              <a:rPr spc="-345" dirty="0"/>
              <a:t> </a:t>
            </a:r>
            <a:r>
              <a:rPr spc="-795" dirty="0"/>
              <a:t>ER</a:t>
            </a:r>
          </a:p>
        </p:txBody>
      </p:sp>
      <p:sp>
        <p:nvSpPr>
          <p:cNvPr id="4" name="object 4"/>
          <p:cNvSpPr txBox="1"/>
          <p:nvPr/>
        </p:nvSpPr>
        <p:spPr>
          <a:xfrm>
            <a:off x="78739" y="1202609"/>
            <a:ext cx="6335395" cy="4445000"/>
          </a:xfrm>
          <a:prstGeom prst="rect">
            <a:avLst/>
          </a:prstGeom>
        </p:spPr>
        <p:txBody>
          <a:bodyPr vert="horz" wrap="square" lIns="0" tIns="113030" rIns="0" bIns="0" rtlCol="0">
            <a:spAutoFit/>
          </a:bodyPr>
          <a:lstStyle/>
          <a:p>
            <a:pPr marL="355600" indent="-342900">
              <a:lnSpc>
                <a:spcPct val="100000"/>
              </a:lnSpc>
              <a:spcBef>
                <a:spcPts val="890"/>
              </a:spcBef>
              <a:buChar char="•"/>
              <a:tabLst>
                <a:tab pos="354965" algn="l"/>
                <a:tab pos="355600" algn="l"/>
              </a:tabLst>
            </a:pPr>
            <a:r>
              <a:rPr sz="3200" spc="-210" dirty="0">
                <a:latin typeface="Arial"/>
                <a:cs typeface="Arial"/>
              </a:rPr>
              <a:t>Emergency </a:t>
            </a:r>
            <a:r>
              <a:rPr sz="3200" spc="-90" dirty="0">
                <a:latin typeface="Arial"/>
                <a:cs typeface="Arial"/>
              </a:rPr>
              <a:t>Medicine</a:t>
            </a:r>
            <a:r>
              <a:rPr sz="3200" spc="-135" dirty="0">
                <a:latin typeface="Arial"/>
                <a:cs typeface="Arial"/>
              </a:rPr>
              <a:t> </a:t>
            </a:r>
            <a:r>
              <a:rPr sz="3200" spc="-210" dirty="0">
                <a:latin typeface="Arial"/>
                <a:cs typeface="Arial"/>
              </a:rPr>
              <a:t>Physicians</a:t>
            </a:r>
            <a:endParaRPr sz="3200">
              <a:latin typeface="Arial"/>
              <a:cs typeface="Arial"/>
            </a:endParaRPr>
          </a:p>
          <a:p>
            <a:pPr marL="756285" marR="5080" lvl="1" indent="-286385">
              <a:lnSpc>
                <a:spcPct val="100000"/>
              </a:lnSpc>
              <a:spcBef>
                <a:spcPts val="690"/>
              </a:spcBef>
              <a:buChar char="–"/>
              <a:tabLst>
                <a:tab pos="756920" algn="l"/>
              </a:tabLst>
            </a:pPr>
            <a:r>
              <a:rPr sz="2800" spc="-185" dirty="0">
                <a:latin typeface="Arial"/>
                <a:cs typeface="Arial"/>
              </a:rPr>
              <a:t>Emergency </a:t>
            </a:r>
            <a:r>
              <a:rPr sz="2800" spc="-100" dirty="0">
                <a:latin typeface="Arial"/>
                <a:cs typeface="Arial"/>
              </a:rPr>
              <a:t>doctors </a:t>
            </a:r>
            <a:r>
              <a:rPr sz="2800" spc="-90" dirty="0">
                <a:latin typeface="Arial"/>
                <a:cs typeface="Arial"/>
              </a:rPr>
              <a:t>help </a:t>
            </a:r>
            <a:r>
              <a:rPr sz="2800" spc="-75" dirty="0">
                <a:latin typeface="Arial"/>
                <a:cs typeface="Arial"/>
              </a:rPr>
              <a:t>triage </a:t>
            </a:r>
            <a:r>
              <a:rPr sz="2800" spc="40" dirty="0">
                <a:latin typeface="Arial"/>
                <a:cs typeface="Arial"/>
              </a:rPr>
              <a:t>&amp;  </a:t>
            </a:r>
            <a:r>
              <a:rPr sz="2800" spc="-30" dirty="0">
                <a:latin typeface="Arial"/>
                <a:cs typeface="Arial"/>
              </a:rPr>
              <a:t>institute </a:t>
            </a:r>
            <a:r>
              <a:rPr sz="2800" spc="-15" dirty="0">
                <a:latin typeface="Arial"/>
                <a:cs typeface="Arial"/>
              </a:rPr>
              <a:t>initial </a:t>
            </a:r>
            <a:r>
              <a:rPr sz="2800" spc="-130" dirty="0">
                <a:latin typeface="Arial"/>
                <a:cs typeface="Arial"/>
              </a:rPr>
              <a:t>management </a:t>
            </a:r>
            <a:r>
              <a:rPr sz="2800" spc="25" dirty="0">
                <a:latin typeface="Arial"/>
                <a:cs typeface="Arial"/>
              </a:rPr>
              <a:t>to</a:t>
            </a:r>
            <a:r>
              <a:rPr sz="2800" spc="-370" dirty="0">
                <a:latin typeface="Arial"/>
                <a:cs typeface="Arial"/>
              </a:rPr>
              <a:t> </a:t>
            </a:r>
            <a:r>
              <a:rPr sz="2800" spc="-55" dirty="0">
                <a:latin typeface="Arial"/>
                <a:cs typeface="Arial"/>
              </a:rPr>
              <a:t>injured  </a:t>
            </a:r>
            <a:r>
              <a:rPr sz="2800" spc="-75" dirty="0">
                <a:latin typeface="Arial"/>
                <a:cs typeface="Arial"/>
              </a:rPr>
              <a:t>patients </a:t>
            </a:r>
            <a:r>
              <a:rPr sz="2800" spc="-55" dirty="0">
                <a:latin typeface="Arial"/>
                <a:cs typeface="Arial"/>
              </a:rPr>
              <a:t>while </a:t>
            </a:r>
            <a:r>
              <a:rPr sz="2800" spc="-165" dirty="0">
                <a:latin typeface="Arial"/>
                <a:cs typeface="Arial"/>
              </a:rPr>
              <a:t>surgeons </a:t>
            </a:r>
            <a:r>
              <a:rPr sz="2800" spc="-80" dirty="0">
                <a:latin typeface="Arial"/>
                <a:cs typeface="Arial"/>
              </a:rPr>
              <a:t>deliver  </a:t>
            </a:r>
            <a:r>
              <a:rPr sz="2800" spc="-50" dirty="0">
                <a:latin typeface="Arial"/>
                <a:cs typeface="Arial"/>
              </a:rPr>
              <a:t>definitive</a:t>
            </a:r>
            <a:r>
              <a:rPr sz="2800" spc="-135" dirty="0">
                <a:latin typeface="Arial"/>
                <a:cs typeface="Arial"/>
              </a:rPr>
              <a:t> </a:t>
            </a:r>
            <a:r>
              <a:rPr sz="2800" spc="-140" dirty="0">
                <a:latin typeface="Arial"/>
                <a:cs typeface="Arial"/>
              </a:rPr>
              <a:t>care.</a:t>
            </a:r>
            <a:endParaRPr sz="2800">
              <a:latin typeface="Arial"/>
              <a:cs typeface="Arial"/>
            </a:endParaRPr>
          </a:p>
          <a:p>
            <a:pPr marL="355600" indent="-342900">
              <a:lnSpc>
                <a:spcPct val="100000"/>
              </a:lnSpc>
              <a:spcBef>
                <a:spcPts val="755"/>
              </a:spcBef>
              <a:buChar char="•"/>
              <a:tabLst>
                <a:tab pos="354965" algn="l"/>
                <a:tab pos="355600" algn="l"/>
              </a:tabLst>
            </a:pPr>
            <a:r>
              <a:rPr sz="3200" spc="-229" dirty="0">
                <a:latin typeface="Arial"/>
                <a:cs typeface="Arial"/>
              </a:rPr>
              <a:t>The </a:t>
            </a:r>
            <a:r>
              <a:rPr sz="3200" spc="-220" dirty="0">
                <a:latin typeface="Arial"/>
                <a:cs typeface="Arial"/>
              </a:rPr>
              <a:t>Trauma</a:t>
            </a:r>
            <a:r>
              <a:rPr sz="3200" spc="-110" dirty="0">
                <a:latin typeface="Arial"/>
                <a:cs typeface="Arial"/>
              </a:rPr>
              <a:t> </a:t>
            </a:r>
            <a:r>
              <a:rPr sz="3200" spc="-305" dirty="0">
                <a:latin typeface="Arial"/>
                <a:cs typeface="Arial"/>
              </a:rPr>
              <a:t>Team</a:t>
            </a:r>
            <a:endParaRPr sz="3200">
              <a:latin typeface="Arial"/>
              <a:cs typeface="Arial"/>
            </a:endParaRPr>
          </a:p>
          <a:p>
            <a:pPr marL="756285" marR="186690" lvl="1" indent="-286385">
              <a:lnSpc>
                <a:spcPct val="100000"/>
              </a:lnSpc>
              <a:spcBef>
                <a:spcPts val="690"/>
              </a:spcBef>
              <a:buChar char="–"/>
              <a:tabLst>
                <a:tab pos="756920" algn="l"/>
              </a:tabLst>
            </a:pPr>
            <a:r>
              <a:rPr sz="2800" spc="-175" dirty="0">
                <a:latin typeface="Arial"/>
                <a:cs typeface="Arial"/>
              </a:rPr>
              <a:t>Comprises </a:t>
            </a:r>
            <a:r>
              <a:rPr sz="2800" spc="-160" dirty="0">
                <a:latin typeface="Arial"/>
                <a:cs typeface="Arial"/>
              </a:rPr>
              <a:t>surgeons, </a:t>
            </a:r>
            <a:r>
              <a:rPr sz="2800" spc="-114" dirty="0">
                <a:latin typeface="Arial"/>
                <a:cs typeface="Arial"/>
              </a:rPr>
              <a:t>anesthesiologist  </a:t>
            </a:r>
            <a:r>
              <a:rPr sz="2800" spc="35" dirty="0">
                <a:latin typeface="Arial"/>
                <a:cs typeface="Arial"/>
              </a:rPr>
              <a:t>&amp; </a:t>
            </a:r>
            <a:r>
              <a:rPr sz="2800" spc="-85" dirty="0">
                <a:latin typeface="Arial"/>
                <a:cs typeface="Arial"/>
              </a:rPr>
              <a:t>trauma</a:t>
            </a:r>
            <a:r>
              <a:rPr sz="2800" spc="-320" dirty="0">
                <a:latin typeface="Arial"/>
                <a:cs typeface="Arial"/>
              </a:rPr>
              <a:t> </a:t>
            </a:r>
            <a:r>
              <a:rPr sz="2800" spc="-155" dirty="0">
                <a:latin typeface="Arial"/>
                <a:cs typeface="Arial"/>
              </a:rPr>
              <a:t>nurses.</a:t>
            </a:r>
            <a:endParaRPr sz="2800">
              <a:latin typeface="Arial"/>
              <a:cs typeface="Arial"/>
            </a:endParaRPr>
          </a:p>
          <a:p>
            <a:pPr marL="756285" lvl="1" indent="-286385">
              <a:lnSpc>
                <a:spcPct val="100000"/>
              </a:lnSpc>
              <a:spcBef>
                <a:spcPts val="675"/>
              </a:spcBef>
              <a:buChar char="–"/>
              <a:tabLst>
                <a:tab pos="756920" algn="l"/>
              </a:tabLst>
            </a:pPr>
            <a:r>
              <a:rPr sz="2800" spc="-140" dirty="0">
                <a:latin typeface="Arial"/>
                <a:cs typeface="Arial"/>
              </a:rPr>
              <a:t>Delivers </a:t>
            </a:r>
            <a:r>
              <a:rPr sz="2800" spc="-50" dirty="0">
                <a:latin typeface="Arial"/>
                <a:cs typeface="Arial"/>
              </a:rPr>
              <a:t>definitive</a:t>
            </a:r>
            <a:r>
              <a:rPr sz="2800" spc="-125" dirty="0">
                <a:latin typeface="Arial"/>
                <a:cs typeface="Arial"/>
              </a:rPr>
              <a:t> </a:t>
            </a:r>
            <a:r>
              <a:rPr sz="2800" spc="-155" dirty="0">
                <a:latin typeface="Arial"/>
                <a:cs typeface="Arial"/>
              </a:rPr>
              <a:t>care</a:t>
            </a:r>
            <a:endParaRPr sz="280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2561" y="461899"/>
            <a:ext cx="3199130" cy="696595"/>
          </a:xfrm>
          <a:prstGeom prst="rect">
            <a:avLst/>
          </a:prstGeom>
        </p:spPr>
        <p:txBody>
          <a:bodyPr vert="horz" wrap="square" lIns="0" tIns="13335" rIns="0" bIns="0" rtlCol="0">
            <a:spAutoFit/>
          </a:bodyPr>
          <a:lstStyle/>
          <a:p>
            <a:pPr marL="12700">
              <a:lnSpc>
                <a:spcPct val="100000"/>
              </a:lnSpc>
              <a:spcBef>
                <a:spcPts val="105"/>
              </a:spcBef>
            </a:pPr>
            <a:r>
              <a:rPr spc="-185" dirty="0"/>
              <a:t>Overcrowding</a:t>
            </a:r>
          </a:p>
        </p:txBody>
      </p:sp>
      <p:sp>
        <p:nvSpPr>
          <p:cNvPr id="3" name="object 3"/>
          <p:cNvSpPr txBox="1"/>
          <p:nvPr/>
        </p:nvSpPr>
        <p:spPr>
          <a:xfrm>
            <a:off x="535940" y="1531061"/>
            <a:ext cx="8026400" cy="4612005"/>
          </a:xfrm>
          <a:prstGeom prst="rect">
            <a:avLst/>
          </a:prstGeom>
        </p:spPr>
        <p:txBody>
          <a:bodyPr vert="horz" wrap="square" lIns="0" tIns="13335" rIns="0" bIns="0" rtlCol="0">
            <a:spAutoFit/>
          </a:bodyPr>
          <a:lstStyle/>
          <a:p>
            <a:pPr marL="355600" marR="96520" indent="-342900">
              <a:lnSpc>
                <a:spcPct val="100000"/>
              </a:lnSpc>
              <a:spcBef>
                <a:spcPts val="105"/>
              </a:spcBef>
              <a:buChar char="•"/>
              <a:tabLst>
                <a:tab pos="354965" algn="l"/>
                <a:tab pos="355600" algn="l"/>
              </a:tabLst>
            </a:pPr>
            <a:r>
              <a:rPr sz="3200" spc="-90" dirty="0">
                <a:latin typeface="Arial"/>
                <a:cs typeface="Arial"/>
              </a:rPr>
              <a:t>In </a:t>
            </a:r>
            <a:r>
              <a:rPr sz="3200" spc="-120" dirty="0">
                <a:latin typeface="Arial"/>
                <a:cs typeface="Arial"/>
              </a:rPr>
              <a:t>developing </a:t>
            </a:r>
            <a:r>
              <a:rPr sz="3200" spc="-95" dirty="0">
                <a:latin typeface="Arial"/>
                <a:cs typeface="Arial"/>
              </a:rPr>
              <a:t>countries, </a:t>
            </a:r>
            <a:r>
              <a:rPr sz="3200" spc="-575" dirty="0">
                <a:latin typeface="Arial"/>
                <a:cs typeface="Arial"/>
              </a:rPr>
              <a:t>ER </a:t>
            </a:r>
            <a:r>
              <a:rPr sz="3200" spc="-140" dirty="0">
                <a:latin typeface="Arial"/>
                <a:cs typeface="Arial"/>
              </a:rPr>
              <a:t>are lacking  </a:t>
            </a:r>
            <a:r>
              <a:rPr sz="3200" spc="-165" dirty="0">
                <a:latin typeface="Arial"/>
                <a:cs typeface="Arial"/>
              </a:rPr>
              <a:t>resources </a:t>
            </a:r>
            <a:r>
              <a:rPr sz="3200" spc="-15" dirty="0">
                <a:latin typeface="Arial"/>
                <a:cs typeface="Arial"/>
              </a:rPr>
              <a:t>for </a:t>
            </a:r>
            <a:r>
              <a:rPr sz="3200" spc="-130" dirty="0">
                <a:latin typeface="Arial"/>
                <a:cs typeface="Arial"/>
              </a:rPr>
              <a:t>day-to-day </a:t>
            </a:r>
            <a:r>
              <a:rPr sz="3200" spc="-85" dirty="0">
                <a:latin typeface="Arial"/>
                <a:cs typeface="Arial"/>
              </a:rPr>
              <a:t>problem </a:t>
            </a:r>
            <a:r>
              <a:rPr sz="3200" spc="-170" dirty="0">
                <a:latin typeface="Arial"/>
                <a:cs typeface="Arial"/>
              </a:rPr>
              <a:t>even</a:t>
            </a:r>
            <a:r>
              <a:rPr sz="3200" spc="-455" dirty="0">
                <a:latin typeface="Arial"/>
                <a:cs typeface="Arial"/>
              </a:rPr>
              <a:t> </a:t>
            </a:r>
            <a:r>
              <a:rPr sz="3200" spc="-100" dirty="0">
                <a:latin typeface="Arial"/>
                <a:cs typeface="Arial"/>
              </a:rPr>
              <a:t>before  </a:t>
            </a:r>
            <a:r>
              <a:rPr sz="3200" spc="-35" dirty="0">
                <a:latin typeface="Arial"/>
                <a:cs typeface="Arial"/>
              </a:rPr>
              <a:t>the </a:t>
            </a:r>
            <a:r>
              <a:rPr sz="3200" spc="-135" dirty="0">
                <a:latin typeface="Arial"/>
                <a:cs typeface="Arial"/>
              </a:rPr>
              <a:t>occurrence </a:t>
            </a:r>
            <a:r>
              <a:rPr sz="3200" spc="-5" dirty="0">
                <a:latin typeface="Arial"/>
                <a:cs typeface="Arial"/>
              </a:rPr>
              <a:t>of</a:t>
            </a:r>
            <a:r>
              <a:rPr sz="3200" spc="-365" dirty="0">
                <a:latin typeface="Arial"/>
                <a:cs typeface="Arial"/>
              </a:rPr>
              <a:t> </a:t>
            </a:r>
            <a:r>
              <a:rPr sz="3200" spc="-165" dirty="0">
                <a:latin typeface="Arial"/>
                <a:cs typeface="Arial"/>
              </a:rPr>
              <a:t>disaster.</a:t>
            </a:r>
            <a:endParaRPr sz="3200">
              <a:latin typeface="Arial"/>
              <a:cs typeface="Arial"/>
            </a:endParaRPr>
          </a:p>
          <a:p>
            <a:pPr marL="355600" marR="677545" indent="-342900">
              <a:lnSpc>
                <a:spcPct val="100000"/>
              </a:lnSpc>
              <a:spcBef>
                <a:spcPts val="770"/>
              </a:spcBef>
              <a:buChar char="•"/>
              <a:tabLst>
                <a:tab pos="354965" algn="l"/>
                <a:tab pos="355600" algn="l"/>
              </a:tabLst>
            </a:pPr>
            <a:r>
              <a:rPr sz="3200" spc="-60" dirty="0">
                <a:latin typeface="Arial"/>
                <a:cs typeface="Arial"/>
              </a:rPr>
              <a:t>Modern </a:t>
            </a:r>
            <a:r>
              <a:rPr sz="3200" spc="-100" dirty="0">
                <a:latin typeface="Arial"/>
                <a:cs typeface="Arial"/>
              </a:rPr>
              <a:t>principles </a:t>
            </a:r>
            <a:r>
              <a:rPr sz="3200" spc="-5" dirty="0">
                <a:latin typeface="Arial"/>
                <a:cs typeface="Arial"/>
              </a:rPr>
              <a:t>of </a:t>
            </a:r>
            <a:r>
              <a:rPr sz="3200" spc="-160" dirty="0">
                <a:latin typeface="Arial"/>
                <a:cs typeface="Arial"/>
              </a:rPr>
              <a:t>emergency</a:t>
            </a:r>
            <a:r>
              <a:rPr sz="3200" spc="-509" dirty="0">
                <a:latin typeface="Arial"/>
                <a:cs typeface="Arial"/>
              </a:rPr>
              <a:t> </a:t>
            </a:r>
            <a:r>
              <a:rPr sz="3200" spc="-114" dirty="0">
                <a:latin typeface="Arial"/>
                <a:cs typeface="Arial"/>
              </a:rPr>
              <a:t>medicine  </a:t>
            </a:r>
            <a:r>
              <a:rPr sz="3200" spc="-10" dirty="0">
                <a:latin typeface="Arial"/>
                <a:cs typeface="Arial"/>
              </a:rPr>
              <a:t>don’t</a:t>
            </a:r>
            <a:r>
              <a:rPr sz="3200" spc="-150" dirty="0">
                <a:latin typeface="Arial"/>
                <a:cs typeface="Arial"/>
              </a:rPr>
              <a:t> </a:t>
            </a:r>
            <a:r>
              <a:rPr sz="3200" spc="-120" dirty="0">
                <a:latin typeface="Arial"/>
                <a:cs typeface="Arial"/>
              </a:rPr>
              <a:t>exist.</a:t>
            </a:r>
            <a:endParaRPr sz="3200">
              <a:latin typeface="Arial"/>
              <a:cs typeface="Arial"/>
            </a:endParaRPr>
          </a:p>
          <a:p>
            <a:pPr marL="355600" marR="5080" indent="-342900">
              <a:lnSpc>
                <a:spcPct val="100000"/>
              </a:lnSpc>
              <a:spcBef>
                <a:spcPts val="770"/>
              </a:spcBef>
              <a:buChar char="•"/>
              <a:tabLst>
                <a:tab pos="354965" algn="l"/>
                <a:tab pos="355600" algn="l"/>
              </a:tabLst>
            </a:pPr>
            <a:r>
              <a:rPr sz="3200" spc="-40" dirty="0">
                <a:latin typeface="Arial"/>
                <a:cs typeface="Arial"/>
              </a:rPr>
              <a:t>After </a:t>
            </a:r>
            <a:r>
              <a:rPr sz="3200" spc="-245" dirty="0">
                <a:latin typeface="Arial"/>
                <a:cs typeface="Arial"/>
              </a:rPr>
              <a:t>a </a:t>
            </a:r>
            <a:r>
              <a:rPr sz="3200" spc="-265" dirty="0">
                <a:latin typeface="Arial"/>
                <a:cs typeface="Arial"/>
              </a:rPr>
              <a:t>mass </a:t>
            </a:r>
            <a:r>
              <a:rPr sz="3200" spc="-145" dirty="0">
                <a:latin typeface="Arial"/>
                <a:cs typeface="Arial"/>
              </a:rPr>
              <a:t>casualty </a:t>
            </a:r>
            <a:r>
              <a:rPr sz="3200" spc="-70" dirty="0">
                <a:latin typeface="Arial"/>
                <a:cs typeface="Arial"/>
              </a:rPr>
              <a:t>incident, </a:t>
            </a:r>
            <a:r>
              <a:rPr sz="3200" spc="-90" dirty="0">
                <a:latin typeface="Arial"/>
                <a:cs typeface="Arial"/>
              </a:rPr>
              <a:t>hospital </a:t>
            </a:r>
            <a:r>
              <a:rPr sz="3200" spc="-165" dirty="0">
                <a:latin typeface="Arial"/>
                <a:cs typeface="Arial"/>
              </a:rPr>
              <a:t>is  </a:t>
            </a:r>
            <a:r>
              <a:rPr sz="3200" spc="-70" dirty="0">
                <a:latin typeface="Arial"/>
                <a:cs typeface="Arial"/>
              </a:rPr>
              <a:t>flooded </a:t>
            </a:r>
            <a:r>
              <a:rPr sz="3200" spc="20" dirty="0">
                <a:latin typeface="Arial"/>
                <a:cs typeface="Arial"/>
              </a:rPr>
              <a:t>with </a:t>
            </a:r>
            <a:r>
              <a:rPr sz="3200" spc="-100" dirty="0">
                <a:latin typeface="Arial"/>
                <a:cs typeface="Arial"/>
              </a:rPr>
              <a:t>visitors </a:t>
            </a:r>
            <a:r>
              <a:rPr sz="3200" spc="-90" dirty="0">
                <a:latin typeface="Arial"/>
                <a:cs typeface="Arial"/>
              </a:rPr>
              <a:t>which </a:t>
            </a:r>
            <a:r>
              <a:rPr sz="3200" spc="-229" dirty="0">
                <a:latin typeface="Arial"/>
                <a:cs typeface="Arial"/>
              </a:rPr>
              <a:t>makes </a:t>
            </a:r>
            <a:r>
              <a:rPr sz="3200" spc="-35" dirty="0">
                <a:latin typeface="Arial"/>
                <a:cs typeface="Arial"/>
              </a:rPr>
              <a:t>the</a:t>
            </a:r>
            <a:r>
              <a:rPr sz="3200" spc="-470" dirty="0">
                <a:latin typeface="Arial"/>
                <a:cs typeface="Arial"/>
              </a:rPr>
              <a:t> </a:t>
            </a:r>
            <a:r>
              <a:rPr sz="3200" spc="-85" dirty="0">
                <a:latin typeface="Arial"/>
                <a:cs typeface="Arial"/>
              </a:rPr>
              <a:t>working  environment </a:t>
            </a:r>
            <a:r>
              <a:rPr sz="3200" spc="-105" dirty="0">
                <a:latin typeface="Arial"/>
                <a:cs typeface="Arial"/>
              </a:rPr>
              <a:t>chaotic </a:t>
            </a:r>
            <a:r>
              <a:rPr sz="3200" spc="-150" dirty="0">
                <a:latin typeface="Arial"/>
                <a:cs typeface="Arial"/>
              </a:rPr>
              <a:t>and </a:t>
            </a:r>
            <a:r>
              <a:rPr sz="3200" spc="-10" dirty="0">
                <a:latin typeface="Arial"/>
                <a:cs typeface="Arial"/>
              </a:rPr>
              <a:t>difficult </a:t>
            </a:r>
            <a:r>
              <a:rPr sz="3200" spc="-90" dirty="0">
                <a:latin typeface="Arial"/>
                <a:cs typeface="Arial"/>
              </a:rPr>
              <a:t>which</a:t>
            </a:r>
            <a:r>
              <a:rPr sz="3200" spc="-405" dirty="0">
                <a:latin typeface="Arial"/>
                <a:cs typeface="Arial"/>
              </a:rPr>
              <a:t> </a:t>
            </a:r>
            <a:r>
              <a:rPr sz="3200" spc="-190" dirty="0">
                <a:latin typeface="Arial"/>
                <a:cs typeface="Arial"/>
              </a:rPr>
              <a:t>needs  </a:t>
            </a:r>
            <a:r>
              <a:rPr sz="3200" spc="25" dirty="0">
                <a:latin typeface="Arial"/>
                <a:cs typeface="Arial"/>
              </a:rPr>
              <a:t>to </a:t>
            </a:r>
            <a:r>
              <a:rPr sz="3200" spc="-145" dirty="0">
                <a:latin typeface="Arial"/>
                <a:cs typeface="Arial"/>
              </a:rPr>
              <a:t>be</a:t>
            </a:r>
            <a:r>
              <a:rPr sz="3200" spc="-360" dirty="0">
                <a:latin typeface="Arial"/>
                <a:cs typeface="Arial"/>
              </a:rPr>
              <a:t> </a:t>
            </a:r>
            <a:r>
              <a:rPr sz="3200" spc="-70" dirty="0">
                <a:latin typeface="Arial"/>
                <a:cs typeface="Arial"/>
              </a:rPr>
              <a:t>controlled.</a:t>
            </a:r>
            <a:endParaRPr sz="32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447798"/>
            <a:ext cx="4495800" cy="54101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48200" y="1447798"/>
            <a:ext cx="4495800" cy="54101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380" y="187197"/>
            <a:ext cx="4568190" cy="696595"/>
          </a:xfrm>
          <a:prstGeom prst="rect">
            <a:avLst/>
          </a:prstGeom>
        </p:spPr>
        <p:txBody>
          <a:bodyPr vert="horz" wrap="square" lIns="0" tIns="12700" rIns="0" bIns="0" rtlCol="0">
            <a:spAutoFit/>
          </a:bodyPr>
          <a:lstStyle/>
          <a:p>
            <a:pPr marL="12700">
              <a:lnSpc>
                <a:spcPct val="100000"/>
              </a:lnSpc>
              <a:spcBef>
                <a:spcPts val="100"/>
              </a:spcBef>
            </a:pPr>
            <a:r>
              <a:rPr spc="-195" dirty="0"/>
              <a:t>Hospitals </a:t>
            </a:r>
            <a:r>
              <a:rPr spc="65" dirty="0"/>
              <a:t>&amp;</a:t>
            </a:r>
            <a:r>
              <a:rPr spc="-315" dirty="0"/>
              <a:t> </a:t>
            </a:r>
            <a:r>
              <a:rPr spc="-225" dirty="0"/>
              <a:t>Disaster</a:t>
            </a:r>
          </a:p>
        </p:txBody>
      </p:sp>
      <p:sp>
        <p:nvSpPr>
          <p:cNvPr id="3" name="object 3"/>
          <p:cNvSpPr/>
          <p:nvPr/>
        </p:nvSpPr>
        <p:spPr>
          <a:xfrm>
            <a:off x="5105400" y="3826763"/>
            <a:ext cx="4038599" cy="303123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540" y="1150365"/>
            <a:ext cx="7999730" cy="4025900"/>
          </a:xfrm>
          <a:prstGeom prst="rect">
            <a:avLst/>
          </a:prstGeom>
        </p:spPr>
        <p:txBody>
          <a:bodyPr vert="horz" wrap="square" lIns="0" tIns="13335" rIns="0" bIns="0" rtlCol="0">
            <a:spAutoFit/>
          </a:bodyPr>
          <a:lstStyle/>
          <a:p>
            <a:pPr marL="355600" marR="186055" indent="-342900">
              <a:lnSpc>
                <a:spcPct val="100000"/>
              </a:lnSpc>
              <a:spcBef>
                <a:spcPts val="105"/>
              </a:spcBef>
              <a:buChar char="•"/>
              <a:tabLst>
                <a:tab pos="354965" algn="l"/>
                <a:tab pos="355600" algn="l"/>
              </a:tabLst>
            </a:pPr>
            <a:r>
              <a:rPr sz="3200" spc="-145" dirty="0">
                <a:latin typeface="Arial"/>
                <a:cs typeface="Arial"/>
              </a:rPr>
              <a:t>Hospitals </a:t>
            </a:r>
            <a:r>
              <a:rPr sz="3200" b="1" spc="-195" dirty="0">
                <a:solidFill>
                  <a:srgbClr val="FF0000"/>
                </a:solidFill>
                <a:latin typeface="Trebuchet MS"/>
                <a:cs typeface="Trebuchet MS"/>
              </a:rPr>
              <a:t>serve </a:t>
            </a:r>
            <a:r>
              <a:rPr sz="3200" spc="-300" dirty="0">
                <a:latin typeface="Arial"/>
                <a:cs typeface="Arial"/>
              </a:rPr>
              <a:t>as </a:t>
            </a:r>
            <a:r>
              <a:rPr sz="3200" spc="-35" dirty="0">
                <a:latin typeface="Arial"/>
                <a:cs typeface="Arial"/>
              </a:rPr>
              <a:t>the </a:t>
            </a:r>
            <a:r>
              <a:rPr sz="3200" b="1" spc="-195" dirty="0">
                <a:solidFill>
                  <a:srgbClr val="FF0000"/>
                </a:solidFill>
                <a:latin typeface="Trebuchet MS"/>
                <a:cs typeface="Trebuchet MS"/>
              </a:rPr>
              <a:t>major </a:t>
            </a:r>
            <a:r>
              <a:rPr sz="3200" b="1" spc="-210" dirty="0">
                <a:solidFill>
                  <a:srgbClr val="FF0000"/>
                </a:solidFill>
                <a:latin typeface="Trebuchet MS"/>
                <a:cs typeface="Trebuchet MS"/>
              </a:rPr>
              <a:t>resource </a:t>
            </a:r>
            <a:r>
              <a:rPr sz="3200" spc="-15" dirty="0">
                <a:latin typeface="Arial"/>
                <a:cs typeface="Arial"/>
              </a:rPr>
              <a:t>for</a:t>
            </a:r>
            <a:r>
              <a:rPr sz="3200" spc="-305" dirty="0">
                <a:latin typeface="Arial"/>
                <a:cs typeface="Arial"/>
              </a:rPr>
              <a:t> </a:t>
            </a:r>
            <a:r>
              <a:rPr sz="3200" spc="-40" dirty="0">
                <a:latin typeface="Arial"/>
                <a:cs typeface="Arial"/>
              </a:rPr>
              <a:t>the  </a:t>
            </a:r>
            <a:r>
              <a:rPr sz="3200" spc="-110" dirty="0">
                <a:latin typeface="Arial"/>
                <a:cs typeface="Arial"/>
              </a:rPr>
              <a:t>intake, </a:t>
            </a:r>
            <a:r>
              <a:rPr sz="3200" spc="-100" dirty="0">
                <a:latin typeface="Arial"/>
                <a:cs typeface="Arial"/>
              </a:rPr>
              <a:t>evaluation </a:t>
            </a:r>
            <a:r>
              <a:rPr sz="3200" spc="50" dirty="0">
                <a:latin typeface="Arial"/>
                <a:cs typeface="Arial"/>
              </a:rPr>
              <a:t>&amp; </a:t>
            </a:r>
            <a:r>
              <a:rPr sz="3200" spc="-40" dirty="0">
                <a:latin typeface="Arial"/>
                <a:cs typeface="Arial"/>
              </a:rPr>
              <a:t>treatment </a:t>
            </a:r>
            <a:r>
              <a:rPr sz="3200" spc="-5" dirty="0">
                <a:latin typeface="Arial"/>
                <a:cs typeface="Arial"/>
              </a:rPr>
              <a:t>of </a:t>
            </a:r>
            <a:r>
              <a:rPr sz="3200" spc="-85" dirty="0">
                <a:latin typeface="Arial"/>
                <a:cs typeface="Arial"/>
              </a:rPr>
              <a:t>patients  </a:t>
            </a:r>
            <a:r>
              <a:rPr sz="3200" spc="-105" dirty="0">
                <a:latin typeface="Arial"/>
                <a:cs typeface="Arial"/>
              </a:rPr>
              <a:t>affected </a:t>
            </a:r>
            <a:r>
              <a:rPr sz="3200" spc="-135" dirty="0">
                <a:latin typeface="Arial"/>
                <a:cs typeface="Arial"/>
              </a:rPr>
              <a:t>by</a:t>
            </a:r>
            <a:r>
              <a:rPr sz="3200" spc="-215" dirty="0">
                <a:latin typeface="Arial"/>
                <a:cs typeface="Arial"/>
              </a:rPr>
              <a:t> </a:t>
            </a:r>
            <a:r>
              <a:rPr sz="3200" spc="-170" dirty="0">
                <a:latin typeface="Arial"/>
                <a:cs typeface="Arial"/>
              </a:rPr>
              <a:t>disaster.</a:t>
            </a:r>
            <a:endParaRPr sz="3200">
              <a:latin typeface="Arial"/>
              <a:cs typeface="Arial"/>
            </a:endParaRPr>
          </a:p>
          <a:p>
            <a:pPr marL="355600" marR="5080" indent="-342900">
              <a:lnSpc>
                <a:spcPct val="100000"/>
              </a:lnSpc>
              <a:spcBef>
                <a:spcPts val="770"/>
              </a:spcBef>
              <a:buChar char="•"/>
              <a:tabLst>
                <a:tab pos="354965" algn="l"/>
                <a:tab pos="355600" algn="l"/>
              </a:tabLst>
            </a:pPr>
            <a:r>
              <a:rPr sz="3200" spc="50" dirty="0">
                <a:latin typeface="Arial"/>
                <a:cs typeface="Arial"/>
              </a:rPr>
              <a:t>It </a:t>
            </a:r>
            <a:r>
              <a:rPr sz="3200" spc="-165" dirty="0">
                <a:latin typeface="Arial"/>
                <a:cs typeface="Arial"/>
              </a:rPr>
              <a:t>is </a:t>
            </a:r>
            <a:r>
              <a:rPr sz="3200" spc="-40" dirty="0">
                <a:latin typeface="Arial"/>
                <a:cs typeface="Arial"/>
              </a:rPr>
              <a:t>vital </a:t>
            </a:r>
            <a:r>
              <a:rPr sz="3200" spc="-5" dirty="0">
                <a:latin typeface="Arial"/>
                <a:cs typeface="Arial"/>
              </a:rPr>
              <a:t>that </a:t>
            </a:r>
            <a:r>
              <a:rPr sz="3200" spc="-95" dirty="0">
                <a:latin typeface="Arial"/>
                <a:cs typeface="Arial"/>
              </a:rPr>
              <a:t>hospital </a:t>
            </a:r>
            <a:r>
              <a:rPr sz="3200" spc="-160" dirty="0">
                <a:latin typeface="Arial"/>
                <a:cs typeface="Arial"/>
              </a:rPr>
              <a:t>preparedness</a:t>
            </a:r>
            <a:r>
              <a:rPr sz="3200" spc="-670" dirty="0">
                <a:latin typeface="Arial"/>
                <a:cs typeface="Arial"/>
              </a:rPr>
              <a:t> </a:t>
            </a:r>
            <a:r>
              <a:rPr sz="3200" spc="-130" dirty="0">
                <a:latin typeface="Arial"/>
                <a:cs typeface="Arial"/>
              </a:rPr>
              <a:t>personnel  </a:t>
            </a:r>
            <a:r>
              <a:rPr sz="3200" spc="-35" dirty="0">
                <a:latin typeface="Arial"/>
                <a:cs typeface="Arial"/>
              </a:rPr>
              <a:t>identify </a:t>
            </a:r>
            <a:r>
              <a:rPr sz="3200" b="1" spc="-190" dirty="0">
                <a:solidFill>
                  <a:srgbClr val="FF0000"/>
                </a:solidFill>
                <a:latin typeface="Trebuchet MS"/>
                <a:cs typeface="Trebuchet MS"/>
              </a:rPr>
              <a:t>vulnerable </a:t>
            </a:r>
            <a:r>
              <a:rPr sz="3200" spc="-110" dirty="0">
                <a:latin typeface="Arial"/>
                <a:cs typeface="Arial"/>
              </a:rPr>
              <a:t>people, </a:t>
            </a:r>
            <a:r>
              <a:rPr sz="3200" spc="-100" dirty="0">
                <a:latin typeface="Arial"/>
                <a:cs typeface="Arial"/>
              </a:rPr>
              <a:t>structures </a:t>
            </a:r>
            <a:r>
              <a:rPr sz="3200" spc="-145" dirty="0">
                <a:latin typeface="Arial"/>
                <a:cs typeface="Arial"/>
              </a:rPr>
              <a:t>and  </a:t>
            </a:r>
            <a:r>
              <a:rPr sz="3200" spc="-175" dirty="0">
                <a:latin typeface="Arial"/>
                <a:cs typeface="Arial"/>
              </a:rPr>
              <a:t>services </a:t>
            </a:r>
            <a:r>
              <a:rPr sz="3200" spc="-40" dirty="0">
                <a:latin typeface="Arial"/>
                <a:cs typeface="Arial"/>
              </a:rPr>
              <a:t>in </a:t>
            </a:r>
            <a:r>
              <a:rPr sz="3200" spc="-10" dirty="0">
                <a:latin typeface="Arial"/>
                <a:cs typeface="Arial"/>
              </a:rPr>
              <a:t>their </a:t>
            </a:r>
            <a:r>
              <a:rPr sz="3200" spc="-90" dirty="0">
                <a:latin typeface="Arial"/>
                <a:cs typeface="Arial"/>
              </a:rPr>
              <a:t>hospital </a:t>
            </a:r>
            <a:r>
              <a:rPr sz="3200" spc="-85" dirty="0">
                <a:latin typeface="Arial"/>
                <a:cs typeface="Arial"/>
              </a:rPr>
              <a:t>community </a:t>
            </a:r>
            <a:r>
              <a:rPr sz="3200" spc="-225" dirty="0">
                <a:latin typeface="Arial"/>
                <a:cs typeface="Arial"/>
              </a:rPr>
              <a:t>so </a:t>
            </a:r>
            <a:r>
              <a:rPr sz="3200" spc="-5" dirty="0">
                <a:latin typeface="Arial"/>
                <a:cs typeface="Arial"/>
              </a:rPr>
              <a:t>that  </a:t>
            </a:r>
            <a:r>
              <a:rPr sz="3200" spc="-130" dirty="0">
                <a:latin typeface="Arial"/>
                <a:cs typeface="Arial"/>
              </a:rPr>
              <a:t>these </a:t>
            </a:r>
            <a:r>
              <a:rPr sz="3200" spc="-210" dirty="0">
                <a:latin typeface="Arial"/>
                <a:cs typeface="Arial"/>
              </a:rPr>
              <a:t>can </a:t>
            </a:r>
            <a:r>
              <a:rPr sz="3200" spc="-145" dirty="0">
                <a:latin typeface="Arial"/>
                <a:cs typeface="Arial"/>
              </a:rPr>
              <a:t>be </a:t>
            </a:r>
            <a:r>
              <a:rPr sz="3200" spc="-160" dirty="0">
                <a:latin typeface="Arial"/>
                <a:cs typeface="Arial"/>
              </a:rPr>
              <a:t>made </a:t>
            </a:r>
            <a:r>
              <a:rPr sz="3200" spc="-95" dirty="0">
                <a:latin typeface="Arial"/>
                <a:cs typeface="Arial"/>
              </a:rPr>
              <a:t>more </a:t>
            </a:r>
            <a:r>
              <a:rPr sz="3200" spc="-70" dirty="0">
                <a:latin typeface="Arial"/>
                <a:cs typeface="Arial"/>
              </a:rPr>
              <a:t>resilient </a:t>
            </a:r>
            <a:r>
              <a:rPr sz="3200" spc="25" dirty="0">
                <a:latin typeface="Arial"/>
                <a:cs typeface="Arial"/>
              </a:rPr>
              <a:t>to </a:t>
            </a:r>
            <a:r>
              <a:rPr sz="3200" spc="-35" dirty="0">
                <a:latin typeface="Arial"/>
                <a:cs typeface="Arial"/>
              </a:rPr>
              <a:t>the  </a:t>
            </a:r>
            <a:r>
              <a:rPr sz="3200" spc="-110" dirty="0">
                <a:latin typeface="Arial"/>
                <a:cs typeface="Arial"/>
              </a:rPr>
              <a:t>effects </a:t>
            </a:r>
            <a:r>
              <a:rPr sz="3200" spc="-5" dirty="0">
                <a:latin typeface="Arial"/>
                <a:cs typeface="Arial"/>
              </a:rPr>
              <a:t>of</a:t>
            </a:r>
            <a:r>
              <a:rPr sz="3200" spc="-254" dirty="0">
                <a:latin typeface="Arial"/>
                <a:cs typeface="Arial"/>
              </a:rPr>
              <a:t> </a:t>
            </a:r>
            <a:r>
              <a:rPr sz="3200" spc="-165" dirty="0">
                <a:latin typeface="Arial"/>
                <a:cs typeface="Arial"/>
              </a:rPr>
              <a:t>disaster.</a:t>
            </a:r>
            <a:endParaRPr sz="320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780" y="461899"/>
            <a:ext cx="5027930" cy="696595"/>
          </a:xfrm>
          <a:prstGeom prst="rect">
            <a:avLst/>
          </a:prstGeom>
        </p:spPr>
        <p:txBody>
          <a:bodyPr vert="horz" wrap="square" lIns="0" tIns="13335" rIns="0" bIns="0" rtlCol="0">
            <a:spAutoFit/>
          </a:bodyPr>
          <a:lstStyle/>
          <a:p>
            <a:pPr marL="12700">
              <a:lnSpc>
                <a:spcPct val="100000"/>
              </a:lnSpc>
              <a:spcBef>
                <a:spcPts val="105"/>
              </a:spcBef>
            </a:pPr>
            <a:r>
              <a:rPr spc="-175" dirty="0"/>
              <a:t>Equipment </a:t>
            </a:r>
            <a:r>
              <a:rPr spc="65" dirty="0"/>
              <a:t>&amp;</a:t>
            </a:r>
            <a:r>
              <a:rPr spc="-365" dirty="0"/>
              <a:t> </a:t>
            </a:r>
            <a:r>
              <a:rPr spc="-250" dirty="0"/>
              <a:t>Supplies</a:t>
            </a:r>
          </a:p>
        </p:txBody>
      </p:sp>
      <p:sp>
        <p:nvSpPr>
          <p:cNvPr id="3" name="object 3"/>
          <p:cNvSpPr txBox="1"/>
          <p:nvPr/>
        </p:nvSpPr>
        <p:spPr>
          <a:xfrm>
            <a:off x="535940" y="1526794"/>
            <a:ext cx="8030845" cy="405906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3000" spc="-114" dirty="0">
                <a:latin typeface="Arial"/>
                <a:cs typeface="Arial"/>
              </a:rPr>
              <a:t>Airway</a:t>
            </a:r>
            <a:r>
              <a:rPr sz="3000" spc="-145" dirty="0">
                <a:latin typeface="Arial"/>
                <a:cs typeface="Arial"/>
              </a:rPr>
              <a:t> </a:t>
            </a:r>
            <a:r>
              <a:rPr sz="3000" spc="-165" dirty="0">
                <a:latin typeface="Arial"/>
                <a:cs typeface="Arial"/>
              </a:rPr>
              <a:t>devices</a:t>
            </a:r>
            <a:endParaRPr sz="3000" dirty="0">
              <a:latin typeface="Arial"/>
              <a:cs typeface="Arial"/>
            </a:endParaRPr>
          </a:p>
          <a:p>
            <a:pPr marL="756285" marR="563880" lvl="1" indent="-286385">
              <a:lnSpc>
                <a:spcPct val="80000"/>
              </a:lnSpc>
              <a:spcBef>
                <a:spcPts val="640"/>
              </a:spcBef>
              <a:buChar char="–"/>
              <a:tabLst>
                <a:tab pos="756920" algn="l"/>
              </a:tabLst>
            </a:pPr>
            <a:r>
              <a:rPr sz="2600" spc="-190" dirty="0">
                <a:latin typeface="Arial"/>
                <a:cs typeface="Arial"/>
              </a:rPr>
              <a:t>Oxygen </a:t>
            </a:r>
            <a:r>
              <a:rPr sz="2600" spc="-110" dirty="0">
                <a:latin typeface="Arial"/>
                <a:cs typeface="Arial"/>
              </a:rPr>
              <a:t>tanks, </a:t>
            </a:r>
            <a:r>
              <a:rPr sz="2600" spc="-155" dirty="0">
                <a:latin typeface="Arial"/>
                <a:cs typeface="Arial"/>
              </a:rPr>
              <a:t>nasal </a:t>
            </a:r>
            <a:r>
              <a:rPr sz="2600" spc="-120" dirty="0">
                <a:latin typeface="Arial"/>
                <a:cs typeface="Arial"/>
              </a:rPr>
              <a:t>prongs, </a:t>
            </a:r>
            <a:r>
              <a:rPr sz="2600" spc="-100" dirty="0">
                <a:latin typeface="Arial"/>
                <a:cs typeface="Arial"/>
              </a:rPr>
              <a:t>oropharyngeal </a:t>
            </a:r>
            <a:r>
              <a:rPr sz="2600" spc="-90" dirty="0">
                <a:latin typeface="Arial"/>
                <a:cs typeface="Arial"/>
              </a:rPr>
              <a:t>airway  </a:t>
            </a:r>
            <a:r>
              <a:rPr sz="2600" spc="-135" dirty="0">
                <a:latin typeface="Arial"/>
                <a:cs typeface="Arial"/>
              </a:rPr>
              <a:t>devices, </a:t>
            </a:r>
            <a:r>
              <a:rPr sz="2600" spc="-125" dirty="0">
                <a:latin typeface="Arial"/>
                <a:cs typeface="Arial"/>
              </a:rPr>
              <a:t>nasopharyngeal </a:t>
            </a:r>
            <a:r>
              <a:rPr sz="2600" spc="-90" dirty="0">
                <a:latin typeface="Arial"/>
                <a:cs typeface="Arial"/>
              </a:rPr>
              <a:t>airway</a:t>
            </a:r>
            <a:r>
              <a:rPr sz="2600" spc="-204" dirty="0">
                <a:latin typeface="Arial"/>
                <a:cs typeface="Arial"/>
              </a:rPr>
              <a:t> </a:t>
            </a:r>
            <a:r>
              <a:rPr sz="2600" spc="-120" dirty="0">
                <a:latin typeface="Arial"/>
                <a:cs typeface="Arial"/>
              </a:rPr>
              <a:t>device</a:t>
            </a:r>
            <a:endParaRPr sz="2600" dirty="0">
              <a:latin typeface="Arial"/>
              <a:cs typeface="Arial"/>
            </a:endParaRPr>
          </a:p>
          <a:p>
            <a:pPr marL="756285" lvl="1" indent="-286385">
              <a:lnSpc>
                <a:spcPts val="3110"/>
              </a:lnSpc>
              <a:buChar char="–"/>
              <a:tabLst>
                <a:tab pos="756920" algn="l"/>
              </a:tabLst>
            </a:pPr>
            <a:r>
              <a:rPr sz="2600" spc="-40" dirty="0">
                <a:latin typeface="Arial"/>
                <a:cs typeface="Arial"/>
              </a:rPr>
              <a:t>Intubation</a:t>
            </a:r>
            <a:r>
              <a:rPr sz="2600" spc="-165" dirty="0">
                <a:latin typeface="Arial"/>
                <a:cs typeface="Arial"/>
              </a:rPr>
              <a:t> </a:t>
            </a:r>
            <a:r>
              <a:rPr sz="2600" spc="-85" dirty="0">
                <a:latin typeface="Arial"/>
                <a:cs typeface="Arial"/>
              </a:rPr>
              <a:t>equipments</a:t>
            </a:r>
            <a:endParaRPr sz="2600" dirty="0">
              <a:latin typeface="Arial"/>
              <a:cs typeface="Arial"/>
            </a:endParaRPr>
          </a:p>
          <a:p>
            <a:pPr marL="355600" indent="-342900">
              <a:lnSpc>
                <a:spcPts val="3590"/>
              </a:lnSpc>
              <a:buChar char="•"/>
              <a:tabLst>
                <a:tab pos="354965" algn="l"/>
                <a:tab pos="355600" algn="l"/>
              </a:tabLst>
            </a:pPr>
            <a:r>
              <a:rPr sz="3000" spc="-120" dirty="0">
                <a:latin typeface="Arial"/>
                <a:cs typeface="Arial"/>
              </a:rPr>
              <a:t>Management </a:t>
            </a:r>
            <a:r>
              <a:rPr sz="3000" spc="-5" dirty="0">
                <a:latin typeface="Arial"/>
                <a:cs typeface="Arial"/>
              </a:rPr>
              <a:t>of</a:t>
            </a:r>
            <a:r>
              <a:rPr sz="3000" spc="-229" dirty="0">
                <a:latin typeface="Arial"/>
                <a:cs typeface="Arial"/>
              </a:rPr>
              <a:t> </a:t>
            </a:r>
            <a:r>
              <a:rPr sz="3000" spc="-235" dirty="0">
                <a:latin typeface="Arial"/>
                <a:cs typeface="Arial"/>
              </a:rPr>
              <a:t>Shock</a:t>
            </a:r>
            <a:endParaRPr sz="3000" dirty="0">
              <a:latin typeface="Arial"/>
              <a:cs typeface="Arial"/>
            </a:endParaRPr>
          </a:p>
          <a:p>
            <a:pPr marL="756285" marR="5080" lvl="1" indent="-286385">
              <a:lnSpc>
                <a:spcPts val="2500"/>
              </a:lnSpc>
              <a:spcBef>
                <a:spcPts val="620"/>
              </a:spcBef>
              <a:buChar char="–"/>
              <a:tabLst>
                <a:tab pos="756920" algn="l"/>
              </a:tabLst>
            </a:pPr>
            <a:r>
              <a:rPr sz="2600" spc="-165" dirty="0">
                <a:latin typeface="Arial"/>
                <a:cs typeface="Arial"/>
              </a:rPr>
              <a:t>IV </a:t>
            </a:r>
            <a:r>
              <a:rPr sz="2600" spc="-114" dirty="0">
                <a:latin typeface="Arial"/>
                <a:cs typeface="Arial"/>
              </a:rPr>
              <a:t>cannula,  </a:t>
            </a:r>
            <a:r>
              <a:rPr sz="2600" spc="-90" dirty="0">
                <a:latin typeface="Arial"/>
                <a:cs typeface="Arial"/>
              </a:rPr>
              <a:t>crystalloids </a:t>
            </a:r>
            <a:r>
              <a:rPr sz="2600" spc="-120" dirty="0">
                <a:latin typeface="Arial"/>
                <a:cs typeface="Arial"/>
              </a:rPr>
              <a:t>and </a:t>
            </a:r>
            <a:r>
              <a:rPr sz="2600" spc="-65" dirty="0">
                <a:latin typeface="Arial"/>
                <a:cs typeface="Arial"/>
              </a:rPr>
              <a:t>colloid, </a:t>
            </a:r>
            <a:r>
              <a:rPr sz="2600" spc="-225" dirty="0">
                <a:latin typeface="Arial"/>
                <a:cs typeface="Arial"/>
              </a:rPr>
              <a:t>Access </a:t>
            </a:r>
            <a:r>
              <a:rPr sz="2600" spc="25" dirty="0">
                <a:latin typeface="Arial"/>
                <a:cs typeface="Arial"/>
              </a:rPr>
              <a:t>to </a:t>
            </a:r>
            <a:r>
              <a:rPr sz="2600" spc="-65" dirty="0">
                <a:latin typeface="Arial"/>
                <a:cs typeface="Arial"/>
              </a:rPr>
              <a:t>blood </a:t>
            </a:r>
            <a:r>
              <a:rPr sz="2600" spc="-114" dirty="0">
                <a:latin typeface="Arial"/>
                <a:cs typeface="Arial"/>
              </a:rPr>
              <a:t>bank</a:t>
            </a:r>
            <a:r>
              <a:rPr lang="en-US" sz="2600" spc="-114" dirty="0">
                <a:latin typeface="Arial"/>
                <a:cs typeface="Arial"/>
              </a:rPr>
              <a:t>.</a:t>
            </a:r>
            <a:endParaRPr sz="2600" dirty="0">
              <a:latin typeface="Arial"/>
              <a:cs typeface="Arial"/>
            </a:endParaRPr>
          </a:p>
          <a:p>
            <a:pPr marL="355600" indent="-342900">
              <a:lnSpc>
                <a:spcPts val="3595"/>
              </a:lnSpc>
              <a:buChar char="•"/>
              <a:tabLst>
                <a:tab pos="354965" algn="l"/>
                <a:tab pos="355600" algn="l"/>
              </a:tabLst>
            </a:pPr>
            <a:r>
              <a:rPr sz="3000" spc="-195" dirty="0">
                <a:latin typeface="Arial"/>
                <a:cs typeface="Arial"/>
              </a:rPr>
              <a:t>Emergency</a:t>
            </a:r>
            <a:r>
              <a:rPr sz="3000" spc="-160" dirty="0">
                <a:latin typeface="Arial"/>
                <a:cs typeface="Arial"/>
              </a:rPr>
              <a:t> </a:t>
            </a:r>
            <a:r>
              <a:rPr sz="3000" spc="-195" dirty="0">
                <a:latin typeface="Arial"/>
                <a:cs typeface="Arial"/>
              </a:rPr>
              <a:t>Drugs</a:t>
            </a:r>
            <a:endParaRPr sz="3000" dirty="0">
              <a:latin typeface="Arial"/>
              <a:cs typeface="Arial"/>
            </a:endParaRPr>
          </a:p>
          <a:p>
            <a:pPr marL="355600" marR="439420" indent="-342900">
              <a:lnSpc>
                <a:spcPct val="80000"/>
              </a:lnSpc>
              <a:spcBef>
                <a:spcPts val="725"/>
              </a:spcBef>
              <a:buChar char="•"/>
              <a:tabLst>
                <a:tab pos="354965" algn="l"/>
                <a:tab pos="355600" algn="l"/>
              </a:tabLst>
            </a:pPr>
            <a:r>
              <a:rPr sz="3000" spc="-220" dirty="0">
                <a:latin typeface="Arial"/>
                <a:cs typeface="Arial"/>
              </a:rPr>
              <a:t>The </a:t>
            </a:r>
            <a:r>
              <a:rPr sz="3000" spc="-100" dirty="0">
                <a:latin typeface="Arial"/>
                <a:cs typeface="Arial"/>
              </a:rPr>
              <a:t>equipments </a:t>
            </a:r>
            <a:r>
              <a:rPr sz="3000" spc="45" dirty="0">
                <a:latin typeface="Arial"/>
                <a:cs typeface="Arial"/>
              </a:rPr>
              <a:t>&amp; </a:t>
            </a:r>
            <a:r>
              <a:rPr sz="3000" spc="-150" dirty="0">
                <a:latin typeface="Arial"/>
                <a:cs typeface="Arial"/>
              </a:rPr>
              <a:t>drugs </a:t>
            </a:r>
            <a:r>
              <a:rPr sz="3000" spc="-114" dirty="0">
                <a:latin typeface="Arial"/>
                <a:cs typeface="Arial"/>
              </a:rPr>
              <a:t>should </a:t>
            </a:r>
            <a:r>
              <a:rPr sz="3000" spc="-140" dirty="0">
                <a:latin typeface="Arial"/>
                <a:cs typeface="Arial"/>
              </a:rPr>
              <a:t>be </a:t>
            </a:r>
            <a:r>
              <a:rPr sz="3000" spc="-40" dirty="0">
                <a:latin typeface="Arial"/>
                <a:cs typeface="Arial"/>
              </a:rPr>
              <a:t>in </a:t>
            </a:r>
            <a:r>
              <a:rPr sz="3000" spc="-85" dirty="0">
                <a:latin typeface="Arial"/>
                <a:cs typeface="Arial"/>
              </a:rPr>
              <a:t>bulk</a:t>
            </a:r>
            <a:r>
              <a:rPr sz="3000" spc="-550" dirty="0">
                <a:latin typeface="Arial"/>
                <a:cs typeface="Arial"/>
              </a:rPr>
              <a:t> </a:t>
            </a:r>
            <a:r>
              <a:rPr sz="3000" spc="-140" dirty="0">
                <a:latin typeface="Arial"/>
                <a:cs typeface="Arial"/>
              </a:rPr>
              <a:t>and  </a:t>
            </a:r>
            <a:r>
              <a:rPr sz="3000" spc="-90" dirty="0">
                <a:latin typeface="Arial"/>
                <a:cs typeface="Arial"/>
              </a:rPr>
              <a:t>readily </a:t>
            </a:r>
            <a:r>
              <a:rPr sz="3000" spc="-130" dirty="0">
                <a:latin typeface="Arial"/>
                <a:cs typeface="Arial"/>
              </a:rPr>
              <a:t>available </a:t>
            </a:r>
            <a:r>
              <a:rPr sz="3000" spc="-85" dirty="0">
                <a:latin typeface="Arial"/>
                <a:cs typeface="Arial"/>
              </a:rPr>
              <a:t>during </a:t>
            </a:r>
            <a:r>
              <a:rPr sz="3000" spc="-250" dirty="0">
                <a:latin typeface="Arial"/>
                <a:cs typeface="Arial"/>
              </a:rPr>
              <a:t>mass </a:t>
            </a:r>
            <a:r>
              <a:rPr sz="3000" spc="-140" dirty="0">
                <a:latin typeface="Arial"/>
                <a:cs typeface="Arial"/>
              </a:rPr>
              <a:t>casualty</a:t>
            </a:r>
            <a:r>
              <a:rPr sz="3000" spc="-210" dirty="0">
                <a:latin typeface="Arial"/>
                <a:cs typeface="Arial"/>
              </a:rPr>
              <a:t> </a:t>
            </a:r>
            <a:r>
              <a:rPr sz="3000" spc="-70" dirty="0">
                <a:latin typeface="Arial"/>
                <a:cs typeface="Arial"/>
              </a:rPr>
              <a:t>incident.</a:t>
            </a:r>
            <a:endParaRPr sz="3000" dirty="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33400"/>
            <a:ext cx="3657599" cy="60350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352800" y="609600"/>
            <a:ext cx="5791199" cy="5943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2394" y="461899"/>
            <a:ext cx="2840990" cy="696595"/>
          </a:xfrm>
          <a:prstGeom prst="rect">
            <a:avLst/>
          </a:prstGeom>
        </p:spPr>
        <p:txBody>
          <a:bodyPr vert="horz" wrap="square" lIns="0" tIns="13335" rIns="0" bIns="0" rtlCol="0">
            <a:spAutoFit/>
          </a:bodyPr>
          <a:lstStyle/>
          <a:p>
            <a:pPr marL="12700">
              <a:lnSpc>
                <a:spcPct val="100000"/>
              </a:lnSpc>
              <a:spcBef>
                <a:spcPts val="105"/>
              </a:spcBef>
            </a:pPr>
            <a:r>
              <a:rPr spc="-215" dirty="0"/>
              <a:t>Contingency</a:t>
            </a:r>
          </a:p>
        </p:txBody>
      </p:sp>
      <p:sp>
        <p:nvSpPr>
          <p:cNvPr id="3" name="object 3"/>
          <p:cNvSpPr txBox="1"/>
          <p:nvPr/>
        </p:nvSpPr>
        <p:spPr>
          <a:xfrm>
            <a:off x="535940" y="1607261"/>
            <a:ext cx="8056880" cy="2075180"/>
          </a:xfrm>
          <a:prstGeom prst="rect">
            <a:avLst/>
          </a:prstGeom>
        </p:spPr>
        <p:txBody>
          <a:bodyPr vert="horz" wrap="square" lIns="0" tIns="13335" rIns="0" bIns="0" rtlCol="0">
            <a:spAutoFit/>
          </a:bodyPr>
          <a:lstStyle/>
          <a:p>
            <a:pPr marL="355600" marR="5080" indent="-342900">
              <a:lnSpc>
                <a:spcPct val="100000"/>
              </a:lnSpc>
              <a:spcBef>
                <a:spcPts val="105"/>
              </a:spcBef>
              <a:buChar char="•"/>
              <a:tabLst>
                <a:tab pos="354965" algn="l"/>
                <a:tab pos="355600" algn="l"/>
              </a:tabLst>
            </a:pPr>
            <a:r>
              <a:rPr sz="3200" spc="-160" dirty="0">
                <a:latin typeface="Arial"/>
                <a:cs typeface="Arial"/>
              </a:rPr>
              <a:t>Planning </a:t>
            </a:r>
            <a:r>
              <a:rPr sz="3200" spc="-165" dirty="0">
                <a:latin typeface="Arial"/>
                <a:cs typeface="Arial"/>
              </a:rPr>
              <a:t>is </a:t>
            </a:r>
            <a:r>
              <a:rPr sz="3200" spc="-35" dirty="0">
                <a:latin typeface="Arial"/>
                <a:cs typeface="Arial"/>
              </a:rPr>
              <a:t>the </a:t>
            </a:r>
            <a:r>
              <a:rPr sz="3200" spc="-204" dirty="0">
                <a:latin typeface="Arial"/>
                <a:cs typeface="Arial"/>
              </a:rPr>
              <a:t>key </a:t>
            </a:r>
            <a:r>
              <a:rPr sz="3200" spc="25" dirty="0">
                <a:latin typeface="Arial"/>
                <a:cs typeface="Arial"/>
              </a:rPr>
              <a:t>to </a:t>
            </a:r>
            <a:r>
              <a:rPr sz="3200" spc="-35" dirty="0">
                <a:latin typeface="Arial"/>
                <a:cs typeface="Arial"/>
              </a:rPr>
              <a:t>the </a:t>
            </a:r>
            <a:r>
              <a:rPr sz="3200" spc="-75" dirty="0">
                <a:latin typeface="Arial"/>
                <a:cs typeface="Arial"/>
              </a:rPr>
              <a:t>proper </a:t>
            </a:r>
            <a:r>
              <a:rPr sz="3200" spc="-170" dirty="0">
                <a:latin typeface="Arial"/>
                <a:cs typeface="Arial"/>
              </a:rPr>
              <a:t>response </a:t>
            </a:r>
            <a:r>
              <a:rPr sz="3200" spc="25" dirty="0">
                <a:latin typeface="Arial"/>
                <a:cs typeface="Arial"/>
              </a:rPr>
              <a:t>to</a:t>
            </a:r>
            <a:r>
              <a:rPr sz="3200" spc="-610" dirty="0">
                <a:latin typeface="Arial"/>
                <a:cs typeface="Arial"/>
              </a:rPr>
              <a:t> </a:t>
            </a:r>
            <a:r>
              <a:rPr sz="3200" spc="-245" dirty="0">
                <a:latin typeface="Arial"/>
                <a:cs typeface="Arial"/>
              </a:rPr>
              <a:t>a  </a:t>
            </a:r>
            <a:r>
              <a:rPr sz="3200" spc="-265" dirty="0">
                <a:latin typeface="Arial"/>
                <a:cs typeface="Arial"/>
              </a:rPr>
              <a:t>mass </a:t>
            </a:r>
            <a:r>
              <a:rPr sz="3200" spc="-145" dirty="0">
                <a:latin typeface="Arial"/>
                <a:cs typeface="Arial"/>
              </a:rPr>
              <a:t>casualty</a:t>
            </a:r>
            <a:r>
              <a:rPr sz="3200" spc="-55" dirty="0">
                <a:latin typeface="Arial"/>
                <a:cs typeface="Arial"/>
              </a:rPr>
              <a:t> </a:t>
            </a:r>
            <a:r>
              <a:rPr sz="3200" spc="-70" dirty="0">
                <a:latin typeface="Arial"/>
                <a:cs typeface="Arial"/>
              </a:rPr>
              <a:t>incident.</a:t>
            </a:r>
            <a:endParaRPr sz="3200">
              <a:latin typeface="Arial"/>
              <a:cs typeface="Arial"/>
            </a:endParaRPr>
          </a:p>
          <a:p>
            <a:pPr marL="355600" marR="23495" indent="-342900">
              <a:lnSpc>
                <a:spcPct val="100000"/>
              </a:lnSpc>
              <a:spcBef>
                <a:spcPts val="770"/>
              </a:spcBef>
              <a:buChar char="•"/>
              <a:tabLst>
                <a:tab pos="354965" algn="l"/>
                <a:tab pos="355600" algn="l"/>
              </a:tabLst>
            </a:pPr>
            <a:r>
              <a:rPr sz="3200" spc="-125" dirty="0">
                <a:latin typeface="Arial"/>
                <a:cs typeface="Arial"/>
              </a:rPr>
              <a:t>Worst </a:t>
            </a:r>
            <a:r>
              <a:rPr sz="3200" spc="-265" dirty="0">
                <a:latin typeface="Arial"/>
                <a:cs typeface="Arial"/>
              </a:rPr>
              <a:t>case </a:t>
            </a:r>
            <a:r>
              <a:rPr sz="3200" spc="-150" dirty="0">
                <a:latin typeface="Arial"/>
                <a:cs typeface="Arial"/>
              </a:rPr>
              <a:t>scenario </a:t>
            </a:r>
            <a:r>
              <a:rPr sz="3200" spc="-105" dirty="0">
                <a:latin typeface="Arial"/>
                <a:cs typeface="Arial"/>
              </a:rPr>
              <a:t>must </a:t>
            </a:r>
            <a:r>
              <a:rPr sz="3200" spc="-145" dirty="0">
                <a:latin typeface="Arial"/>
                <a:cs typeface="Arial"/>
              </a:rPr>
              <a:t>be </a:t>
            </a:r>
            <a:r>
              <a:rPr sz="3200" spc="-45" dirty="0">
                <a:latin typeface="Arial"/>
                <a:cs typeface="Arial"/>
              </a:rPr>
              <a:t>thought </a:t>
            </a:r>
            <a:r>
              <a:rPr sz="3200" spc="-70" dirty="0">
                <a:latin typeface="Arial"/>
                <a:cs typeface="Arial"/>
              </a:rPr>
              <a:t>through  </a:t>
            </a:r>
            <a:r>
              <a:rPr sz="3200" spc="-145" dirty="0">
                <a:latin typeface="Arial"/>
                <a:cs typeface="Arial"/>
              </a:rPr>
              <a:t>and </a:t>
            </a:r>
            <a:r>
              <a:rPr sz="3200" spc="-135" dirty="0">
                <a:latin typeface="Arial"/>
                <a:cs typeface="Arial"/>
              </a:rPr>
              <a:t>procedures </a:t>
            </a:r>
            <a:r>
              <a:rPr sz="3200" spc="-125" dirty="0">
                <a:latin typeface="Arial"/>
                <a:cs typeface="Arial"/>
              </a:rPr>
              <a:t>developed </a:t>
            </a:r>
            <a:r>
              <a:rPr sz="3200" spc="-15" dirty="0">
                <a:latin typeface="Arial"/>
                <a:cs typeface="Arial"/>
              </a:rPr>
              <a:t>for </a:t>
            </a:r>
            <a:r>
              <a:rPr sz="3200" spc="-195" dirty="0">
                <a:latin typeface="Arial"/>
                <a:cs typeface="Arial"/>
              </a:rPr>
              <a:t>each</a:t>
            </a:r>
            <a:r>
              <a:rPr sz="3200" spc="-459" dirty="0">
                <a:latin typeface="Arial"/>
                <a:cs typeface="Arial"/>
              </a:rPr>
              <a:t> </a:t>
            </a:r>
            <a:r>
              <a:rPr sz="3200" spc="-100" dirty="0">
                <a:latin typeface="Arial"/>
                <a:cs typeface="Arial"/>
              </a:rPr>
              <a:t>possibility.</a:t>
            </a:r>
            <a:endParaRPr sz="320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8744" y="461899"/>
            <a:ext cx="6363335" cy="696595"/>
          </a:xfrm>
          <a:prstGeom prst="rect">
            <a:avLst/>
          </a:prstGeom>
        </p:spPr>
        <p:txBody>
          <a:bodyPr vert="horz" wrap="square" lIns="0" tIns="13335" rIns="0" bIns="0" rtlCol="0">
            <a:spAutoFit/>
          </a:bodyPr>
          <a:lstStyle/>
          <a:p>
            <a:pPr marL="12700">
              <a:lnSpc>
                <a:spcPct val="100000"/>
              </a:lnSpc>
              <a:spcBef>
                <a:spcPts val="105"/>
              </a:spcBef>
            </a:pPr>
            <a:r>
              <a:rPr spc="-175" dirty="0"/>
              <a:t>Observation </a:t>
            </a:r>
            <a:r>
              <a:rPr spc="65" dirty="0"/>
              <a:t>&amp; </a:t>
            </a:r>
            <a:r>
              <a:rPr spc="-165" dirty="0"/>
              <a:t>Holding</a:t>
            </a:r>
            <a:r>
              <a:rPr spc="-690" dirty="0"/>
              <a:t> </a:t>
            </a:r>
            <a:r>
              <a:rPr spc="-245" dirty="0"/>
              <a:t>Area</a:t>
            </a:r>
          </a:p>
        </p:txBody>
      </p:sp>
      <p:sp>
        <p:nvSpPr>
          <p:cNvPr id="3" name="object 3"/>
          <p:cNvSpPr txBox="1"/>
          <p:nvPr/>
        </p:nvSpPr>
        <p:spPr>
          <a:xfrm>
            <a:off x="535940" y="1424762"/>
            <a:ext cx="7782559" cy="1489710"/>
          </a:xfrm>
          <a:prstGeom prst="rect">
            <a:avLst/>
          </a:prstGeom>
        </p:spPr>
        <p:txBody>
          <a:bodyPr vert="horz" wrap="square" lIns="0" tIns="13335" rIns="0" bIns="0" rtlCol="0">
            <a:spAutoFit/>
          </a:bodyPr>
          <a:lstStyle/>
          <a:p>
            <a:pPr marL="355600" marR="5080" indent="-342900">
              <a:lnSpc>
                <a:spcPct val="100000"/>
              </a:lnSpc>
              <a:spcBef>
                <a:spcPts val="105"/>
              </a:spcBef>
              <a:buChar char="•"/>
              <a:tabLst>
                <a:tab pos="354965" algn="l"/>
                <a:tab pos="355600" algn="l"/>
              </a:tabLst>
            </a:pPr>
            <a:r>
              <a:rPr sz="3200" spc="-125" dirty="0">
                <a:latin typeface="Arial"/>
                <a:cs typeface="Arial"/>
              </a:rPr>
              <a:t>During </a:t>
            </a:r>
            <a:r>
              <a:rPr sz="3200" spc="-170" dirty="0">
                <a:latin typeface="Arial"/>
                <a:cs typeface="Arial"/>
              </a:rPr>
              <a:t>an </a:t>
            </a:r>
            <a:r>
              <a:rPr sz="3200" spc="-55" dirty="0">
                <a:latin typeface="Arial"/>
                <a:cs typeface="Arial"/>
              </a:rPr>
              <a:t>influx </a:t>
            </a:r>
            <a:r>
              <a:rPr sz="3200" spc="-5" dirty="0">
                <a:latin typeface="Arial"/>
                <a:cs typeface="Arial"/>
              </a:rPr>
              <a:t>of </a:t>
            </a:r>
            <a:r>
              <a:rPr sz="3200" spc="-85" dirty="0">
                <a:latin typeface="Arial"/>
                <a:cs typeface="Arial"/>
              </a:rPr>
              <a:t>patients </a:t>
            </a:r>
            <a:r>
              <a:rPr sz="3200" spc="25" dirty="0">
                <a:latin typeface="Arial"/>
                <a:cs typeface="Arial"/>
              </a:rPr>
              <a:t>to </a:t>
            </a:r>
            <a:r>
              <a:rPr sz="3200" spc="-245" dirty="0">
                <a:latin typeface="Arial"/>
                <a:cs typeface="Arial"/>
              </a:rPr>
              <a:t>a </a:t>
            </a:r>
            <a:r>
              <a:rPr sz="3200" spc="-90" dirty="0">
                <a:latin typeface="Arial"/>
                <a:cs typeface="Arial"/>
              </a:rPr>
              <a:t>hospital  </a:t>
            </a:r>
            <a:r>
              <a:rPr sz="3200" spc="-75" dirty="0">
                <a:latin typeface="Arial"/>
                <a:cs typeface="Arial"/>
              </a:rPr>
              <a:t>temporary </a:t>
            </a:r>
            <a:r>
              <a:rPr sz="3200" spc="-45" dirty="0">
                <a:latin typeface="Arial"/>
                <a:cs typeface="Arial"/>
              </a:rPr>
              <a:t>patient </a:t>
            </a:r>
            <a:r>
              <a:rPr sz="3200" spc="-175" dirty="0">
                <a:latin typeface="Arial"/>
                <a:cs typeface="Arial"/>
              </a:rPr>
              <a:t>care </a:t>
            </a:r>
            <a:r>
              <a:rPr sz="3200" spc="-204" dirty="0">
                <a:latin typeface="Arial"/>
                <a:cs typeface="Arial"/>
              </a:rPr>
              <a:t>areas </a:t>
            </a:r>
            <a:r>
              <a:rPr sz="3200" spc="-190" dirty="0">
                <a:latin typeface="Arial"/>
                <a:cs typeface="Arial"/>
              </a:rPr>
              <a:t>may </a:t>
            </a:r>
            <a:r>
              <a:rPr sz="3200" spc="-195" dirty="0">
                <a:latin typeface="Arial"/>
                <a:cs typeface="Arial"/>
              </a:rPr>
              <a:t>have </a:t>
            </a:r>
            <a:r>
              <a:rPr sz="3200" spc="20" dirty="0">
                <a:latin typeface="Arial"/>
                <a:cs typeface="Arial"/>
              </a:rPr>
              <a:t>to</a:t>
            </a:r>
            <a:r>
              <a:rPr sz="3200" spc="-260" dirty="0">
                <a:latin typeface="Arial"/>
                <a:cs typeface="Arial"/>
              </a:rPr>
              <a:t> </a:t>
            </a:r>
            <a:r>
              <a:rPr sz="3200" spc="-150" dirty="0">
                <a:latin typeface="Arial"/>
                <a:cs typeface="Arial"/>
              </a:rPr>
              <a:t>be  </a:t>
            </a:r>
            <a:r>
              <a:rPr sz="3200" spc="-135" dirty="0">
                <a:latin typeface="Arial"/>
                <a:cs typeface="Arial"/>
              </a:rPr>
              <a:t>established </a:t>
            </a:r>
            <a:r>
              <a:rPr sz="3200" spc="-105" dirty="0">
                <a:latin typeface="Arial"/>
                <a:cs typeface="Arial"/>
              </a:rPr>
              <a:t>like </a:t>
            </a:r>
            <a:r>
              <a:rPr sz="3200" spc="-85" dirty="0">
                <a:latin typeface="Arial"/>
                <a:cs typeface="Arial"/>
              </a:rPr>
              <a:t>lobby </a:t>
            </a:r>
            <a:r>
              <a:rPr sz="3200" spc="-204" dirty="0">
                <a:latin typeface="Arial"/>
                <a:cs typeface="Arial"/>
              </a:rPr>
              <a:t>areas </a:t>
            </a:r>
            <a:r>
              <a:rPr sz="3200" spc="50" dirty="0">
                <a:latin typeface="Arial"/>
                <a:cs typeface="Arial"/>
              </a:rPr>
              <a:t>&amp;</a:t>
            </a:r>
            <a:r>
              <a:rPr sz="3200" spc="-270" dirty="0">
                <a:latin typeface="Arial"/>
                <a:cs typeface="Arial"/>
              </a:rPr>
              <a:t> </a:t>
            </a:r>
            <a:r>
              <a:rPr sz="3200" spc="-90" dirty="0">
                <a:latin typeface="Arial"/>
                <a:cs typeface="Arial"/>
              </a:rPr>
              <a:t>corridors.</a:t>
            </a:r>
            <a:endParaRPr sz="3200">
              <a:latin typeface="Arial"/>
              <a:cs typeface="Arial"/>
            </a:endParaRPr>
          </a:p>
        </p:txBody>
      </p:sp>
      <p:sp>
        <p:nvSpPr>
          <p:cNvPr id="4" name="object 4"/>
          <p:cNvSpPr/>
          <p:nvPr/>
        </p:nvSpPr>
        <p:spPr>
          <a:xfrm>
            <a:off x="2057400" y="3048000"/>
            <a:ext cx="4876800" cy="3657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780" y="461899"/>
            <a:ext cx="4267200" cy="696595"/>
          </a:xfrm>
          <a:prstGeom prst="rect">
            <a:avLst/>
          </a:prstGeom>
        </p:spPr>
        <p:txBody>
          <a:bodyPr vert="horz" wrap="square" lIns="0" tIns="13335" rIns="0" bIns="0" rtlCol="0">
            <a:spAutoFit/>
          </a:bodyPr>
          <a:lstStyle/>
          <a:p>
            <a:pPr marL="12700">
              <a:lnSpc>
                <a:spcPct val="100000"/>
              </a:lnSpc>
              <a:spcBef>
                <a:spcPts val="105"/>
              </a:spcBef>
            </a:pPr>
            <a:r>
              <a:rPr spc="-210" dirty="0"/>
              <a:t>Referral </a:t>
            </a:r>
            <a:r>
              <a:rPr spc="65" dirty="0"/>
              <a:t>&amp;</a:t>
            </a:r>
            <a:r>
              <a:rPr spc="-320" dirty="0"/>
              <a:t> </a:t>
            </a:r>
            <a:r>
              <a:rPr spc="-250" dirty="0"/>
              <a:t>Transfer</a:t>
            </a:r>
          </a:p>
        </p:txBody>
      </p:sp>
      <p:sp>
        <p:nvSpPr>
          <p:cNvPr id="3" name="object 3"/>
          <p:cNvSpPr txBox="1"/>
          <p:nvPr/>
        </p:nvSpPr>
        <p:spPr>
          <a:xfrm>
            <a:off x="535940" y="1302765"/>
            <a:ext cx="7574915" cy="1489710"/>
          </a:xfrm>
          <a:prstGeom prst="rect">
            <a:avLst/>
          </a:prstGeom>
        </p:spPr>
        <p:txBody>
          <a:bodyPr vert="horz" wrap="square" lIns="0" tIns="13335" rIns="0" bIns="0" rtlCol="0">
            <a:spAutoFit/>
          </a:bodyPr>
          <a:lstStyle/>
          <a:p>
            <a:pPr marL="355600" marR="5080" indent="-342900">
              <a:lnSpc>
                <a:spcPct val="100000"/>
              </a:lnSpc>
              <a:spcBef>
                <a:spcPts val="105"/>
              </a:spcBef>
              <a:buChar char="•"/>
              <a:tabLst>
                <a:tab pos="354965" algn="l"/>
                <a:tab pos="355600" algn="l"/>
              </a:tabLst>
            </a:pPr>
            <a:r>
              <a:rPr sz="3200" spc="-140" dirty="0">
                <a:latin typeface="Arial"/>
                <a:cs typeface="Arial"/>
              </a:rPr>
              <a:t>When </a:t>
            </a:r>
            <a:r>
              <a:rPr sz="3200" spc="-35" dirty="0">
                <a:latin typeface="Arial"/>
                <a:cs typeface="Arial"/>
              </a:rPr>
              <a:t>the </a:t>
            </a:r>
            <a:r>
              <a:rPr sz="3200" spc="-90" dirty="0">
                <a:latin typeface="Arial"/>
                <a:cs typeface="Arial"/>
              </a:rPr>
              <a:t>hospital </a:t>
            </a:r>
            <a:r>
              <a:rPr sz="3200" spc="-165" dirty="0">
                <a:latin typeface="Arial"/>
                <a:cs typeface="Arial"/>
              </a:rPr>
              <a:t>is </a:t>
            </a:r>
            <a:r>
              <a:rPr sz="3200" spc="-70" dirty="0">
                <a:latin typeface="Arial"/>
                <a:cs typeface="Arial"/>
              </a:rPr>
              <a:t>flooded </a:t>
            </a:r>
            <a:r>
              <a:rPr sz="3200" spc="25" dirty="0">
                <a:latin typeface="Arial"/>
                <a:cs typeface="Arial"/>
              </a:rPr>
              <a:t>to </a:t>
            </a:r>
            <a:r>
              <a:rPr sz="3200" spc="-50" dirty="0">
                <a:latin typeface="Arial"/>
                <a:cs typeface="Arial"/>
              </a:rPr>
              <a:t>its</a:t>
            </a:r>
            <a:r>
              <a:rPr sz="3200" spc="-640" dirty="0">
                <a:latin typeface="Arial"/>
                <a:cs typeface="Arial"/>
              </a:rPr>
              <a:t> </a:t>
            </a:r>
            <a:r>
              <a:rPr sz="3200" spc="-155" dirty="0">
                <a:latin typeface="Arial"/>
                <a:cs typeface="Arial"/>
              </a:rPr>
              <a:t>capacity,  </a:t>
            </a:r>
            <a:r>
              <a:rPr sz="3200" spc="-35" dirty="0">
                <a:latin typeface="Arial"/>
                <a:cs typeface="Arial"/>
              </a:rPr>
              <a:t>the </a:t>
            </a:r>
            <a:r>
              <a:rPr sz="3200" spc="-190" dirty="0">
                <a:latin typeface="Arial"/>
                <a:cs typeface="Arial"/>
              </a:rPr>
              <a:t>process </a:t>
            </a:r>
            <a:r>
              <a:rPr sz="3200" spc="-5" dirty="0">
                <a:latin typeface="Arial"/>
                <a:cs typeface="Arial"/>
              </a:rPr>
              <a:t>of </a:t>
            </a:r>
            <a:r>
              <a:rPr sz="3200" spc="-75" dirty="0">
                <a:latin typeface="Arial"/>
                <a:cs typeface="Arial"/>
              </a:rPr>
              <a:t>referral </a:t>
            </a:r>
            <a:r>
              <a:rPr sz="3200" spc="50" dirty="0">
                <a:latin typeface="Arial"/>
                <a:cs typeface="Arial"/>
              </a:rPr>
              <a:t>&amp; </a:t>
            </a:r>
            <a:r>
              <a:rPr sz="3200" spc="-85" dirty="0">
                <a:latin typeface="Arial"/>
                <a:cs typeface="Arial"/>
              </a:rPr>
              <a:t>transfer </a:t>
            </a:r>
            <a:r>
              <a:rPr sz="3200" spc="30" dirty="0">
                <a:latin typeface="Arial"/>
                <a:cs typeface="Arial"/>
              </a:rPr>
              <a:t>to </a:t>
            </a:r>
            <a:r>
              <a:rPr sz="3200" spc="-35" dirty="0">
                <a:latin typeface="Arial"/>
                <a:cs typeface="Arial"/>
              </a:rPr>
              <a:t>other  </a:t>
            </a:r>
            <a:r>
              <a:rPr sz="3200" spc="-120" dirty="0">
                <a:latin typeface="Arial"/>
                <a:cs typeface="Arial"/>
              </a:rPr>
              <a:t>hospitals </a:t>
            </a:r>
            <a:r>
              <a:rPr sz="3200" spc="-105" dirty="0">
                <a:latin typeface="Arial"/>
                <a:cs typeface="Arial"/>
              </a:rPr>
              <a:t>must </a:t>
            </a:r>
            <a:r>
              <a:rPr sz="3200" spc="-145" dirty="0">
                <a:latin typeface="Arial"/>
                <a:cs typeface="Arial"/>
              </a:rPr>
              <a:t>be</a:t>
            </a:r>
            <a:r>
              <a:rPr sz="3200" spc="-240" dirty="0">
                <a:latin typeface="Arial"/>
                <a:cs typeface="Arial"/>
              </a:rPr>
              <a:t> </a:t>
            </a:r>
            <a:r>
              <a:rPr sz="3200" spc="-135" dirty="0">
                <a:latin typeface="Arial"/>
                <a:cs typeface="Arial"/>
              </a:rPr>
              <a:t>considered.</a:t>
            </a:r>
            <a:endParaRPr sz="3200">
              <a:latin typeface="Arial"/>
              <a:cs typeface="Arial"/>
            </a:endParaRPr>
          </a:p>
        </p:txBody>
      </p:sp>
      <p:sp>
        <p:nvSpPr>
          <p:cNvPr id="4" name="object 4"/>
          <p:cNvSpPr/>
          <p:nvPr/>
        </p:nvSpPr>
        <p:spPr>
          <a:xfrm>
            <a:off x="2057400" y="2942844"/>
            <a:ext cx="5017008" cy="376275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6985" y="461899"/>
            <a:ext cx="2509520" cy="696595"/>
          </a:xfrm>
          <a:prstGeom prst="rect">
            <a:avLst/>
          </a:prstGeom>
        </p:spPr>
        <p:txBody>
          <a:bodyPr vert="horz" wrap="square" lIns="0" tIns="13335" rIns="0" bIns="0" rtlCol="0">
            <a:spAutoFit/>
          </a:bodyPr>
          <a:lstStyle/>
          <a:p>
            <a:pPr marL="12700">
              <a:lnSpc>
                <a:spcPct val="100000"/>
              </a:lnSpc>
              <a:spcBef>
                <a:spcPts val="105"/>
              </a:spcBef>
            </a:pPr>
            <a:r>
              <a:rPr spc="-225" dirty="0"/>
              <a:t>Conclusion</a:t>
            </a:r>
          </a:p>
        </p:txBody>
      </p:sp>
      <p:sp>
        <p:nvSpPr>
          <p:cNvPr id="3" name="object 3"/>
          <p:cNvSpPr txBox="1"/>
          <p:nvPr/>
        </p:nvSpPr>
        <p:spPr>
          <a:xfrm>
            <a:off x="535940" y="1558493"/>
            <a:ext cx="8060690" cy="4319270"/>
          </a:xfrm>
          <a:prstGeom prst="rect">
            <a:avLst/>
          </a:prstGeom>
        </p:spPr>
        <p:txBody>
          <a:bodyPr vert="horz" wrap="square" lIns="0" tIns="62230" rIns="0" bIns="0" rtlCol="0">
            <a:spAutoFit/>
          </a:bodyPr>
          <a:lstStyle/>
          <a:p>
            <a:pPr marL="355600" marR="5080" indent="-342900" algn="just">
              <a:lnSpc>
                <a:spcPct val="90000"/>
              </a:lnSpc>
              <a:spcBef>
                <a:spcPts val="490"/>
              </a:spcBef>
              <a:buChar char="•"/>
              <a:tabLst>
                <a:tab pos="355600" algn="l"/>
              </a:tabLst>
            </a:pPr>
            <a:r>
              <a:rPr sz="3200" spc="-145" dirty="0">
                <a:latin typeface="Arial"/>
                <a:cs typeface="Arial"/>
              </a:rPr>
              <a:t>Hospitals </a:t>
            </a:r>
            <a:r>
              <a:rPr sz="3200" spc="-120" dirty="0">
                <a:latin typeface="Arial"/>
                <a:cs typeface="Arial"/>
              </a:rPr>
              <a:t>should </a:t>
            </a:r>
            <a:r>
              <a:rPr sz="3200" spc="-145" dirty="0">
                <a:latin typeface="Arial"/>
                <a:cs typeface="Arial"/>
              </a:rPr>
              <a:t>be </a:t>
            </a:r>
            <a:r>
              <a:rPr sz="3200" spc="-110" dirty="0">
                <a:latin typeface="Arial"/>
                <a:cs typeface="Arial"/>
              </a:rPr>
              <a:t>prepared </a:t>
            </a:r>
            <a:r>
              <a:rPr sz="3200" spc="-40" dirty="0">
                <a:latin typeface="Arial"/>
                <a:cs typeface="Arial"/>
              </a:rPr>
              <a:t>in </a:t>
            </a:r>
            <a:r>
              <a:rPr sz="3200" spc="-114" dirty="0">
                <a:latin typeface="Arial"/>
                <a:cs typeface="Arial"/>
              </a:rPr>
              <a:t>handling</a:t>
            </a:r>
            <a:r>
              <a:rPr sz="3200" spc="-380" dirty="0">
                <a:latin typeface="Arial"/>
                <a:cs typeface="Arial"/>
              </a:rPr>
              <a:t> </a:t>
            </a:r>
            <a:r>
              <a:rPr sz="3200" spc="-260" dirty="0">
                <a:latin typeface="Arial"/>
                <a:cs typeface="Arial"/>
              </a:rPr>
              <a:t>mass  </a:t>
            </a:r>
            <a:r>
              <a:rPr sz="3200" spc="-145" dirty="0">
                <a:latin typeface="Arial"/>
                <a:cs typeface="Arial"/>
              </a:rPr>
              <a:t>casualty </a:t>
            </a:r>
            <a:r>
              <a:rPr sz="3200" spc="-100" dirty="0">
                <a:latin typeface="Arial"/>
                <a:cs typeface="Arial"/>
              </a:rPr>
              <a:t>incidents </a:t>
            </a:r>
            <a:r>
              <a:rPr sz="3200" spc="20" dirty="0">
                <a:latin typeface="Arial"/>
                <a:cs typeface="Arial"/>
              </a:rPr>
              <a:t>with </a:t>
            </a:r>
            <a:r>
              <a:rPr sz="3200" spc="-45" dirty="0">
                <a:latin typeface="Arial"/>
                <a:cs typeface="Arial"/>
              </a:rPr>
              <a:t>well </a:t>
            </a:r>
            <a:r>
              <a:rPr sz="3200" spc="5" dirty="0">
                <a:latin typeface="Arial"/>
                <a:cs typeface="Arial"/>
              </a:rPr>
              <a:t>written </a:t>
            </a:r>
            <a:r>
              <a:rPr sz="3200" spc="-95" dirty="0">
                <a:latin typeface="Arial"/>
                <a:cs typeface="Arial"/>
              </a:rPr>
              <a:t>policy </a:t>
            </a:r>
            <a:r>
              <a:rPr sz="3200" spc="-150" dirty="0">
                <a:latin typeface="Arial"/>
                <a:cs typeface="Arial"/>
              </a:rPr>
              <a:t>and  </a:t>
            </a:r>
            <a:r>
              <a:rPr sz="3200" spc="-120" dirty="0">
                <a:latin typeface="Arial"/>
                <a:cs typeface="Arial"/>
              </a:rPr>
              <a:t>guidelines.</a:t>
            </a:r>
            <a:endParaRPr sz="3200">
              <a:latin typeface="Arial"/>
              <a:cs typeface="Arial"/>
            </a:endParaRPr>
          </a:p>
          <a:p>
            <a:pPr marL="355600" indent="-342900">
              <a:lnSpc>
                <a:spcPct val="100000"/>
              </a:lnSpc>
              <a:spcBef>
                <a:spcPts val="384"/>
              </a:spcBef>
              <a:buChar char="•"/>
              <a:tabLst>
                <a:tab pos="354965" algn="l"/>
                <a:tab pos="355600" algn="l"/>
              </a:tabLst>
            </a:pPr>
            <a:r>
              <a:rPr sz="3200" spc="-210" dirty="0">
                <a:latin typeface="Arial"/>
                <a:cs typeface="Arial"/>
              </a:rPr>
              <a:t>Triage </a:t>
            </a:r>
            <a:r>
              <a:rPr sz="3200" spc="-190" dirty="0">
                <a:latin typeface="Arial"/>
                <a:cs typeface="Arial"/>
              </a:rPr>
              <a:t>system </a:t>
            </a:r>
            <a:r>
              <a:rPr sz="3200" spc="-120" dirty="0">
                <a:latin typeface="Arial"/>
                <a:cs typeface="Arial"/>
              </a:rPr>
              <a:t>should </a:t>
            </a:r>
            <a:r>
              <a:rPr sz="3200" spc="-145" dirty="0">
                <a:latin typeface="Arial"/>
                <a:cs typeface="Arial"/>
              </a:rPr>
              <a:t>be </a:t>
            </a:r>
            <a:r>
              <a:rPr sz="3200" spc="-60" dirty="0">
                <a:latin typeface="Arial"/>
                <a:cs typeface="Arial"/>
              </a:rPr>
              <a:t>followed </a:t>
            </a:r>
            <a:r>
              <a:rPr sz="3200" spc="-40" dirty="0">
                <a:latin typeface="Arial"/>
                <a:cs typeface="Arial"/>
              </a:rPr>
              <a:t>in</a:t>
            </a:r>
            <a:r>
              <a:rPr sz="3200" spc="-260" dirty="0">
                <a:latin typeface="Arial"/>
                <a:cs typeface="Arial"/>
              </a:rPr>
              <a:t> </a:t>
            </a:r>
            <a:r>
              <a:rPr sz="3200" spc="-580" dirty="0">
                <a:latin typeface="Arial"/>
                <a:cs typeface="Arial"/>
              </a:rPr>
              <a:t>ER</a:t>
            </a:r>
            <a:endParaRPr sz="3200">
              <a:latin typeface="Arial"/>
              <a:cs typeface="Arial"/>
            </a:endParaRPr>
          </a:p>
          <a:p>
            <a:pPr marL="355600" marR="263525" indent="-342900">
              <a:lnSpc>
                <a:spcPts val="3460"/>
              </a:lnSpc>
              <a:spcBef>
                <a:spcPts val="815"/>
              </a:spcBef>
              <a:buChar char="•"/>
              <a:tabLst>
                <a:tab pos="354965" algn="l"/>
                <a:tab pos="355600" algn="l"/>
              </a:tabLst>
            </a:pPr>
            <a:r>
              <a:rPr sz="3200" spc="-110" dirty="0">
                <a:latin typeface="Arial"/>
                <a:cs typeface="Arial"/>
              </a:rPr>
              <a:t>Well </a:t>
            </a:r>
            <a:r>
              <a:rPr sz="3200" spc="-105" dirty="0">
                <a:latin typeface="Arial"/>
                <a:cs typeface="Arial"/>
              </a:rPr>
              <a:t>equipped </a:t>
            </a:r>
            <a:r>
              <a:rPr sz="3200" spc="-575" dirty="0">
                <a:latin typeface="Arial"/>
                <a:cs typeface="Arial"/>
              </a:rPr>
              <a:t>ER </a:t>
            </a:r>
            <a:r>
              <a:rPr sz="3200" spc="20" dirty="0">
                <a:latin typeface="Arial"/>
                <a:cs typeface="Arial"/>
              </a:rPr>
              <a:t>with </a:t>
            </a:r>
            <a:r>
              <a:rPr sz="3200" spc="-105" dirty="0">
                <a:latin typeface="Arial"/>
                <a:cs typeface="Arial"/>
              </a:rPr>
              <a:t>skilled manpower</a:t>
            </a:r>
            <a:r>
              <a:rPr sz="3200" spc="-405" dirty="0">
                <a:latin typeface="Arial"/>
                <a:cs typeface="Arial"/>
              </a:rPr>
              <a:t> </a:t>
            </a:r>
            <a:r>
              <a:rPr sz="3200" spc="-204" dirty="0">
                <a:latin typeface="Arial"/>
                <a:cs typeface="Arial"/>
              </a:rPr>
              <a:t>can  </a:t>
            </a:r>
            <a:r>
              <a:rPr sz="3200" spc="-254" dirty="0">
                <a:latin typeface="Arial"/>
                <a:cs typeface="Arial"/>
              </a:rPr>
              <a:t>save </a:t>
            </a:r>
            <a:r>
              <a:rPr sz="3200" spc="-140" dirty="0">
                <a:latin typeface="Arial"/>
                <a:cs typeface="Arial"/>
              </a:rPr>
              <a:t>lives </a:t>
            </a:r>
            <a:r>
              <a:rPr sz="3200" spc="-40" dirty="0">
                <a:latin typeface="Arial"/>
                <a:cs typeface="Arial"/>
              </a:rPr>
              <a:t>in </a:t>
            </a:r>
            <a:r>
              <a:rPr sz="3200" spc="-265" dirty="0">
                <a:latin typeface="Arial"/>
                <a:cs typeface="Arial"/>
              </a:rPr>
              <a:t>mass </a:t>
            </a:r>
            <a:r>
              <a:rPr sz="3200" spc="-145" dirty="0">
                <a:latin typeface="Arial"/>
                <a:cs typeface="Arial"/>
              </a:rPr>
              <a:t>casualty</a:t>
            </a:r>
            <a:r>
              <a:rPr sz="3200" spc="-105" dirty="0">
                <a:latin typeface="Arial"/>
                <a:cs typeface="Arial"/>
              </a:rPr>
              <a:t> </a:t>
            </a:r>
            <a:r>
              <a:rPr sz="3200" spc="-70" dirty="0">
                <a:latin typeface="Arial"/>
                <a:cs typeface="Arial"/>
              </a:rPr>
              <a:t>incident.</a:t>
            </a:r>
            <a:endParaRPr sz="3200">
              <a:latin typeface="Arial"/>
              <a:cs typeface="Arial"/>
            </a:endParaRPr>
          </a:p>
          <a:p>
            <a:pPr marL="355600" marR="363855" indent="-342900">
              <a:lnSpc>
                <a:spcPct val="90000"/>
              </a:lnSpc>
              <a:spcBef>
                <a:spcPts val="715"/>
              </a:spcBef>
              <a:buChar char="•"/>
              <a:tabLst>
                <a:tab pos="354965" algn="l"/>
                <a:tab pos="355600" algn="l"/>
              </a:tabLst>
            </a:pPr>
            <a:r>
              <a:rPr sz="3200" spc="-30" dirty="0">
                <a:latin typeface="Arial"/>
                <a:cs typeface="Arial"/>
              </a:rPr>
              <a:t>Initial </a:t>
            </a:r>
            <a:r>
              <a:rPr sz="3200" spc="-35" dirty="0">
                <a:latin typeface="Arial"/>
                <a:cs typeface="Arial"/>
              </a:rPr>
              <a:t>treatment </a:t>
            </a:r>
            <a:r>
              <a:rPr sz="3200" spc="-45" dirty="0">
                <a:latin typeface="Arial"/>
                <a:cs typeface="Arial"/>
              </a:rPr>
              <a:t>in </a:t>
            </a:r>
            <a:r>
              <a:rPr sz="3200" spc="-575" dirty="0">
                <a:latin typeface="Arial"/>
                <a:cs typeface="Arial"/>
              </a:rPr>
              <a:t>ER </a:t>
            </a:r>
            <a:r>
              <a:rPr sz="3200" spc="-135" dirty="0">
                <a:latin typeface="Arial"/>
                <a:cs typeface="Arial"/>
              </a:rPr>
              <a:t>by </a:t>
            </a:r>
            <a:r>
              <a:rPr sz="3200" spc="-204" dirty="0">
                <a:latin typeface="Arial"/>
                <a:cs typeface="Arial"/>
              </a:rPr>
              <a:t>Emergency </a:t>
            </a:r>
            <a:r>
              <a:rPr sz="3200" spc="-130" dirty="0">
                <a:latin typeface="Arial"/>
                <a:cs typeface="Arial"/>
              </a:rPr>
              <a:t>staffs</a:t>
            </a:r>
            <a:r>
              <a:rPr sz="3200" spc="-415" dirty="0">
                <a:latin typeface="Arial"/>
                <a:cs typeface="Arial"/>
              </a:rPr>
              <a:t> </a:t>
            </a:r>
            <a:r>
              <a:rPr sz="3200" spc="-165" dirty="0">
                <a:latin typeface="Arial"/>
                <a:cs typeface="Arial"/>
              </a:rPr>
              <a:t>is  </a:t>
            </a:r>
            <a:r>
              <a:rPr sz="3200" spc="-40" dirty="0">
                <a:latin typeface="Arial"/>
                <a:cs typeface="Arial"/>
              </a:rPr>
              <a:t>life </a:t>
            </a:r>
            <a:r>
              <a:rPr sz="3200" spc="-190" dirty="0">
                <a:latin typeface="Arial"/>
                <a:cs typeface="Arial"/>
              </a:rPr>
              <a:t>saving </a:t>
            </a:r>
            <a:r>
              <a:rPr sz="3200" spc="-155" dirty="0">
                <a:latin typeface="Arial"/>
                <a:cs typeface="Arial"/>
              </a:rPr>
              <a:t>whereas </a:t>
            </a:r>
            <a:r>
              <a:rPr sz="3200" spc="-50" dirty="0">
                <a:latin typeface="Arial"/>
                <a:cs typeface="Arial"/>
              </a:rPr>
              <a:t>definitive </a:t>
            </a:r>
            <a:r>
              <a:rPr sz="3200" spc="-35" dirty="0">
                <a:latin typeface="Arial"/>
                <a:cs typeface="Arial"/>
              </a:rPr>
              <a:t>treatment </a:t>
            </a:r>
            <a:r>
              <a:rPr sz="3200" spc="-170" dirty="0">
                <a:latin typeface="Arial"/>
                <a:cs typeface="Arial"/>
              </a:rPr>
              <a:t>is  </a:t>
            </a:r>
            <a:r>
              <a:rPr sz="3200" spc="-100" dirty="0">
                <a:latin typeface="Arial"/>
                <a:cs typeface="Arial"/>
              </a:rPr>
              <a:t>delivered </a:t>
            </a:r>
            <a:r>
              <a:rPr sz="3200" spc="-135" dirty="0">
                <a:latin typeface="Arial"/>
                <a:cs typeface="Arial"/>
              </a:rPr>
              <a:t>by</a:t>
            </a:r>
            <a:r>
              <a:rPr sz="3200" spc="-235" dirty="0">
                <a:latin typeface="Arial"/>
                <a:cs typeface="Arial"/>
              </a:rPr>
              <a:t> </a:t>
            </a:r>
            <a:r>
              <a:rPr sz="3200" spc="-130" dirty="0">
                <a:latin typeface="Arial"/>
                <a:cs typeface="Arial"/>
              </a:rPr>
              <a:t>specialist.</a:t>
            </a:r>
            <a:endParaRPr sz="320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206875" y="3739260"/>
            <a:ext cx="3190875" cy="762000"/>
          </a:xfrm>
          <a:prstGeom prst="rect">
            <a:avLst/>
          </a:prstGeom>
        </p:spPr>
        <p:txBody>
          <a:bodyPr vert="horz" wrap="square" lIns="0" tIns="0" rIns="0" bIns="0" rtlCol="0">
            <a:spAutoFit/>
          </a:bodyPr>
          <a:lstStyle/>
          <a:p>
            <a:pPr>
              <a:lnSpc>
                <a:spcPts val="5700"/>
              </a:lnSpc>
            </a:pPr>
            <a:r>
              <a:rPr sz="6000" spc="-375" dirty="0">
                <a:latin typeface="Arial"/>
                <a:cs typeface="Arial"/>
              </a:rPr>
              <a:t>Thank</a:t>
            </a:r>
            <a:r>
              <a:rPr sz="6000" spc="-390" dirty="0">
                <a:latin typeface="Arial"/>
                <a:cs typeface="Arial"/>
              </a:rPr>
              <a:t> </a:t>
            </a:r>
            <a:r>
              <a:rPr sz="6000" spc="-250" dirty="0">
                <a:latin typeface="Arial"/>
                <a:cs typeface="Arial"/>
              </a:rPr>
              <a:t>you</a:t>
            </a:r>
            <a:endParaRPr sz="6000">
              <a:latin typeface="Arial"/>
              <a:cs typeface="Arial"/>
            </a:endParaRPr>
          </a:p>
        </p:txBody>
      </p:sp>
      <p:sp>
        <p:nvSpPr>
          <p:cNvPr id="3" name="object 3"/>
          <p:cNvSpPr/>
          <p:nvPr/>
        </p:nvSpPr>
        <p:spPr>
          <a:xfrm>
            <a:off x="0" y="1143000"/>
            <a:ext cx="9144000" cy="51206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3346" y="461899"/>
            <a:ext cx="7814945" cy="696595"/>
          </a:xfrm>
          <a:prstGeom prst="rect">
            <a:avLst/>
          </a:prstGeom>
        </p:spPr>
        <p:txBody>
          <a:bodyPr vert="horz" wrap="square" lIns="0" tIns="13335" rIns="0" bIns="0" rtlCol="0">
            <a:spAutoFit/>
          </a:bodyPr>
          <a:lstStyle/>
          <a:p>
            <a:pPr marL="12700">
              <a:lnSpc>
                <a:spcPct val="100000"/>
              </a:lnSpc>
              <a:spcBef>
                <a:spcPts val="105"/>
              </a:spcBef>
            </a:pPr>
            <a:r>
              <a:rPr spc="-325" dirty="0"/>
              <a:t>Issues </a:t>
            </a:r>
            <a:r>
              <a:rPr spc="30" dirty="0"/>
              <a:t>to </a:t>
            </a:r>
            <a:r>
              <a:rPr spc="-200" dirty="0"/>
              <a:t>be </a:t>
            </a:r>
            <a:r>
              <a:rPr spc="-245" dirty="0"/>
              <a:t>addressed </a:t>
            </a:r>
            <a:r>
              <a:rPr spc="-185" dirty="0"/>
              <a:t>by</a:t>
            </a:r>
            <a:r>
              <a:rPr spc="-425" dirty="0"/>
              <a:t> </a:t>
            </a:r>
            <a:r>
              <a:rPr spc="-160" dirty="0"/>
              <a:t>Hospital</a:t>
            </a:r>
          </a:p>
        </p:txBody>
      </p:sp>
      <p:sp>
        <p:nvSpPr>
          <p:cNvPr id="3" name="object 3"/>
          <p:cNvSpPr txBox="1"/>
          <p:nvPr/>
        </p:nvSpPr>
        <p:spPr>
          <a:xfrm>
            <a:off x="535940" y="1607261"/>
            <a:ext cx="6947534" cy="4416425"/>
          </a:xfrm>
          <a:prstGeom prst="rect">
            <a:avLst/>
          </a:prstGeom>
        </p:spPr>
        <p:txBody>
          <a:bodyPr vert="horz" wrap="square" lIns="0" tIns="13335" rIns="0" bIns="0" rtlCol="0">
            <a:spAutoFit/>
          </a:bodyPr>
          <a:lstStyle/>
          <a:p>
            <a:pPr marL="527685" marR="116205" indent="-514984">
              <a:lnSpc>
                <a:spcPct val="100000"/>
              </a:lnSpc>
              <a:spcBef>
                <a:spcPts val="105"/>
              </a:spcBef>
              <a:buAutoNum type="arabicPeriod"/>
              <a:tabLst>
                <a:tab pos="527685" algn="l"/>
                <a:tab pos="528320" algn="l"/>
              </a:tabLst>
            </a:pPr>
            <a:r>
              <a:rPr sz="3200" spc="-250" dirty="0">
                <a:latin typeface="Arial"/>
                <a:cs typeface="Arial"/>
              </a:rPr>
              <a:t>Surge </a:t>
            </a:r>
            <a:r>
              <a:rPr sz="3200" spc="-135" dirty="0">
                <a:latin typeface="Arial"/>
                <a:cs typeface="Arial"/>
              </a:rPr>
              <a:t>capacity </a:t>
            </a:r>
            <a:r>
              <a:rPr sz="3200" spc="-10" dirty="0">
                <a:latin typeface="Arial"/>
                <a:cs typeface="Arial"/>
              </a:rPr>
              <a:t>for </a:t>
            </a:r>
            <a:r>
              <a:rPr sz="3200" spc="-65" dirty="0">
                <a:latin typeface="Arial"/>
                <a:cs typeface="Arial"/>
              </a:rPr>
              <a:t>additional </a:t>
            </a:r>
            <a:r>
              <a:rPr sz="3200" spc="-229" dirty="0">
                <a:latin typeface="Arial"/>
                <a:cs typeface="Arial"/>
              </a:rPr>
              <a:t>space</a:t>
            </a:r>
            <a:r>
              <a:rPr sz="3200" spc="-375" dirty="0">
                <a:latin typeface="Arial"/>
                <a:cs typeface="Arial"/>
              </a:rPr>
              <a:t> </a:t>
            </a:r>
            <a:r>
              <a:rPr sz="3200" spc="-15" dirty="0">
                <a:latin typeface="Arial"/>
                <a:cs typeface="Arial"/>
              </a:rPr>
              <a:t>for  </a:t>
            </a:r>
            <a:r>
              <a:rPr sz="3200" spc="-40" dirty="0">
                <a:latin typeface="Arial"/>
                <a:cs typeface="Arial"/>
              </a:rPr>
              <a:t>treatment </a:t>
            </a:r>
            <a:r>
              <a:rPr sz="3200" spc="-150" dirty="0">
                <a:latin typeface="Arial"/>
                <a:cs typeface="Arial"/>
              </a:rPr>
              <a:t>and</a:t>
            </a:r>
            <a:r>
              <a:rPr sz="3200" spc="-285" dirty="0">
                <a:latin typeface="Arial"/>
                <a:cs typeface="Arial"/>
              </a:rPr>
              <a:t> </a:t>
            </a:r>
            <a:r>
              <a:rPr sz="3200" spc="-100" dirty="0">
                <a:latin typeface="Arial"/>
                <a:cs typeface="Arial"/>
              </a:rPr>
              <a:t>evaluation.</a:t>
            </a:r>
            <a:endParaRPr sz="3200">
              <a:latin typeface="Arial"/>
              <a:cs typeface="Arial"/>
            </a:endParaRPr>
          </a:p>
          <a:p>
            <a:pPr marL="527685" indent="-514984">
              <a:lnSpc>
                <a:spcPct val="100000"/>
              </a:lnSpc>
              <a:spcBef>
                <a:spcPts val="770"/>
              </a:spcBef>
              <a:buAutoNum type="arabicPeriod"/>
              <a:tabLst>
                <a:tab pos="527685" algn="l"/>
                <a:tab pos="528320" algn="l"/>
              </a:tabLst>
            </a:pPr>
            <a:r>
              <a:rPr sz="3200" spc="-75" dirty="0">
                <a:latin typeface="Arial"/>
                <a:cs typeface="Arial"/>
              </a:rPr>
              <a:t>Medication </a:t>
            </a:r>
            <a:r>
              <a:rPr sz="3200" spc="-150" dirty="0">
                <a:latin typeface="Arial"/>
                <a:cs typeface="Arial"/>
              </a:rPr>
              <a:t>and </a:t>
            </a:r>
            <a:r>
              <a:rPr sz="3200" spc="-135" dirty="0">
                <a:latin typeface="Arial"/>
                <a:cs typeface="Arial"/>
              </a:rPr>
              <a:t>supply</a:t>
            </a:r>
            <a:r>
              <a:rPr sz="3200" spc="-240" dirty="0">
                <a:latin typeface="Arial"/>
                <a:cs typeface="Arial"/>
              </a:rPr>
              <a:t> </a:t>
            </a:r>
            <a:r>
              <a:rPr sz="3200" spc="-140" dirty="0">
                <a:latin typeface="Arial"/>
                <a:cs typeface="Arial"/>
              </a:rPr>
              <a:t>stockpiles</a:t>
            </a:r>
            <a:endParaRPr sz="3200">
              <a:latin typeface="Arial"/>
              <a:cs typeface="Arial"/>
            </a:endParaRPr>
          </a:p>
          <a:p>
            <a:pPr marL="527685" indent="-514984">
              <a:lnSpc>
                <a:spcPct val="100000"/>
              </a:lnSpc>
              <a:spcBef>
                <a:spcPts val="770"/>
              </a:spcBef>
              <a:buAutoNum type="arabicPeriod"/>
              <a:tabLst>
                <a:tab pos="527685" algn="l"/>
                <a:tab pos="528320" algn="l"/>
              </a:tabLst>
            </a:pPr>
            <a:r>
              <a:rPr sz="3200" spc="-100" dirty="0">
                <a:latin typeface="Arial"/>
                <a:cs typeface="Arial"/>
              </a:rPr>
              <a:t>Structural</a:t>
            </a:r>
            <a:r>
              <a:rPr sz="3200" spc="-160" dirty="0">
                <a:latin typeface="Arial"/>
                <a:cs typeface="Arial"/>
              </a:rPr>
              <a:t> </a:t>
            </a:r>
            <a:r>
              <a:rPr sz="3200" spc="-40" dirty="0">
                <a:latin typeface="Arial"/>
                <a:cs typeface="Arial"/>
              </a:rPr>
              <a:t>integrity</a:t>
            </a:r>
            <a:endParaRPr sz="3200">
              <a:latin typeface="Arial"/>
              <a:cs typeface="Arial"/>
            </a:endParaRPr>
          </a:p>
          <a:p>
            <a:pPr marL="527685" indent="-514984">
              <a:lnSpc>
                <a:spcPct val="100000"/>
              </a:lnSpc>
              <a:spcBef>
                <a:spcPts val="770"/>
              </a:spcBef>
              <a:buAutoNum type="arabicPeriod"/>
              <a:tabLst>
                <a:tab pos="527685" algn="l"/>
                <a:tab pos="528320" algn="l"/>
              </a:tabLst>
            </a:pPr>
            <a:r>
              <a:rPr sz="3200" spc="-175" dirty="0">
                <a:latin typeface="Arial"/>
                <a:cs typeface="Arial"/>
              </a:rPr>
              <a:t>Trained</a:t>
            </a:r>
            <a:r>
              <a:rPr sz="3200" spc="-170" dirty="0">
                <a:latin typeface="Arial"/>
                <a:cs typeface="Arial"/>
              </a:rPr>
              <a:t> </a:t>
            </a:r>
            <a:r>
              <a:rPr sz="3200" spc="-80" dirty="0">
                <a:latin typeface="Arial"/>
                <a:cs typeface="Arial"/>
              </a:rPr>
              <a:t>staff</a:t>
            </a:r>
            <a:endParaRPr sz="3200">
              <a:latin typeface="Arial"/>
              <a:cs typeface="Arial"/>
            </a:endParaRPr>
          </a:p>
          <a:p>
            <a:pPr marL="527685" marR="46355" indent="-514984">
              <a:lnSpc>
                <a:spcPct val="100000"/>
              </a:lnSpc>
              <a:spcBef>
                <a:spcPts val="765"/>
              </a:spcBef>
              <a:buAutoNum type="arabicPeriod"/>
              <a:tabLst>
                <a:tab pos="527685" algn="l"/>
                <a:tab pos="528320" algn="l"/>
              </a:tabLst>
            </a:pPr>
            <a:r>
              <a:rPr sz="3200" spc="-250" dirty="0">
                <a:latin typeface="Arial"/>
                <a:cs typeface="Arial"/>
              </a:rPr>
              <a:t>Response </a:t>
            </a:r>
            <a:r>
              <a:rPr sz="3200" spc="-65" dirty="0">
                <a:latin typeface="Arial"/>
                <a:cs typeface="Arial"/>
              </a:rPr>
              <a:t>protocol </a:t>
            </a:r>
            <a:r>
              <a:rPr sz="3200" spc="-150" dirty="0">
                <a:latin typeface="Arial"/>
                <a:cs typeface="Arial"/>
              </a:rPr>
              <a:t>and </a:t>
            </a:r>
            <a:r>
              <a:rPr sz="3200" spc="-75" dirty="0">
                <a:latin typeface="Arial"/>
                <a:cs typeface="Arial"/>
              </a:rPr>
              <a:t>proper</a:t>
            </a:r>
            <a:r>
              <a:rPr sz="3200" spc="-215" dirty="0">
                <a:latin typeface="Arial"/>
                <a:cs typeface="Arial"/>
              </a:rPr>
              <a:t> </a:t>
            </a:r>
            <a:r>
              <a:rPr sz="3200" spc="-140" dirty="0">
                <a:latin typeface="Arial"/>
                <a:cs typeface="Arial"/>
              </a:rPr>
              <a:t>disaster  </a:t>
            </a:r>
            <a:r>
              <a:rPr sz="3200" spc="-170" dirty="0">
                <a:latin typeface="Arial"/>
                <a:cs typeface="Arial"/>
              </a:rPr>
              <a:t>response</a:t>
            </a:r>
            <a:r>
              <a:rPr sz="3200" spc="-200" dirty="0">
                <a:latin typeface="Arial"/>
                <a:cs typeface="Arial"/>
              </a:rPr>
              <a:t> </a:t>
            </a:r>
            <a:r>
              <a:rPr sz="3200" spc="-135" dirty="0">
                <a:latin typeface="Arial"/>
                <a:cs typeface="Arial"/>
              </a:rPr>
              <a:t>procedures.</a:t>
            </a:r>
            <a:endParaRPr sz="3200">
              <a:latin typeface="Arial"/>
              <a:cs typeface="Arial"/>
            </a:endParaRPr>
          </a:p>
          <a:p>
            <a:pPr marL="527685" indent="-514984">
              <a:lnSpc>
                <a:spcPct val="100000"/>
              </a:lnSpc>
              <a:spcBef>
                <a:spcPts val="775"/>
              </a:spcBef>
              <a:buAutoNum type="arabicPeriod"/>
              <a:tabLst>
                <a:tab pos="527685" algn="l"/>
                <a:tab pos="528320" algn="l"/>
              </a:tabLst>
            </a:pPr>
            <a:r>
              <a:rPr sz="3200" spc="-120" dirty="0">
                <a:latin typeface="Arial"/>
                <a:cs typeface="Arial"/>
              </a:rPr>
              <a:t>Functional </a:t>
            </a:r>
            <a:r>
              <a:rPr sz="3200" spc="-95" dirty="0">
                <a:latin typeface="Arial"/>
                <a:cs typeface="Arial"/>
              </a:rPr>
              <a:t>hospital </a:t>
            </a:r>
            <a:r>
              <a:rPr sz="3200" spc="-200" dirty="0">
                <a:latin typeface="Arial"/>
                <a:cs typeface="Arial"/>
              </a:rPr>
              <a:t>based </a:t>
            </a:r>
            <a:r>
              <a:rPr sz="3200" spc="-135" dirty="0">
                <a:latin typeface="Arial"/>
                <a:cs typeface="Arial"/>
              </a:rPr>
              <a:t>disaster</a:t>
            </a:r>
            <a:r>
              <a:rPr sz="3200" spc="-195" dirty="0">
                <a:latin typeface="Arial"/>
                <a:cs typeface="Arial"/>
              </a:rPr>
              <a:t> </a:t>
            </a:r>
            <a:r>
              <a:rPr sz="3200" spc="-110" dirty="0">
                <a:latin typeface="Arial"/>
                <a:cs typeface="Arial"/>
              </a:rPr>
              <a:t>plan</a:t>
            </a:r>
            <a:endParaRPr sz="3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2813" y="496950"/>
            <a:ext cx="8420735" cy="635000"/>
          </a:xfrm>
          <a:prstGeom prst="rect">
            <a:avLst/>
          </a:prstGeom>
        </p:spPr>
        <p:txBody>
          <a:bodyPr vert="horz" wrap="square" lIns="0" tIns="12065" rIns="0" bIns="0" rtlCol="0">
            <a:spAutoFit/>
          </a:bodyPr>
          <a:lstStyle/>
          <a:p>
            <a:pPr marL="12700">
              <a:lnSpc>
                <a:spcPct val="100000"/>
              </a:lnSpc>
              <a:spcBef>
                <a:spcPts val="95"/>
              </a:spcBef>
            </a:pPr>
            <a:r>
              <a:rPr sz="4000" spc="-285" dirty="0"/>
              <a:t>Role </a:t>
            </a:r>
            <a:r>
              <a:rPr sz="4000" spc="-10" dirty="0"/>
              <a:t>of </a:t>
            </a:r>
            <a:r>
              <a:rPr sz="4000" spc="-150" dirty="0"/>
              <a:t>Hospital </a:t>
            </a:r>
            <a:r>
              <a:rPr sz="4000" spc="-50" dirty="0"/>
              <a:t>in </a:t>
            </a:r>
            <a:r>
              <a:rPr sz="4000" spc="-210" dirty="0"/>
              <a:t>Disaster</a:t>
            </a:r>
            <a:r>
              <a:rPr sz="4000" spc="-550" dirty="0"/>
              <a:t> </a:t>
            </a:r>
            <a:r>
              <a:rPr sz="4000" spc="-160" dirty="0"/>
              <a:t>Management</a:t>
            </a:r>
            <a:endParaRPr sz="4000"/>
          </a:p>
        </p:txBody>
      </p:sp>
      <p:sp>
        <p:nvSpPr>
          <p:cNvPr id="3" name="object 3"/>
          <p:cNvSpPr txBox="1"/>
          <p:nvPr/>
        </p:nvSpPr>
        <p:spPr>
          <a:xfrm>
            <a:off x="78739" y="1607261"/>
            <a:ext cx="8863330" cy="3636010"/>
          </a:xfrm>
          <a:prstGeom prst="rect">
            <a:avLst/>
          </a:prstGeom>
        </p:spPr>
        <p:txBody>
          <a:bodyPr vert="horz" wrap="square" lIns="0" tIns="13335" rIns="0" bIns="0" rtlCol="0">
            <a:spAutoFit/>
          </a:bodyPr>
          <a:lstStyle/>
          <a:p>
            <a:pPr marL="355600" marR="5080" indent="-342900">
              <a:lnSpc>
                <a:spcPct val="100000"/>
              </a:lnSpc>
              <a:spcBef>
                <a:spcPts val="105"/>
              </a:spcBef>
              <a:buChar char="•"/>
              <a:tabLst>
                <a:tab pos="539750" algn="l"/>
                <a:tab pos="540385" algn="l"/>
              </a:tabLst>
            </a:pPr>
            <a:r>
              <a:rPr sz="3200" spc="-280" dirty="0">
                <a:latin typeface="Arial"/>
                <a:cs typeface="Arial"/>
              </a:rPr>
              <a:t>A </a:t>
            </a:r>
            <a:r>
              <a:rPr sz="3200" spc="-135" dirty="0">
                <a:latin typeface="Arial"/>
                <a:cs typeface="Arial"/>
              </a:rPr>
              <a:t>disaster </a:t>
            </a:r>
            <a:r>
              <a:rPr sz="3200" spc="10" dirty="0">
                <a:latin typeface="Arial"/>
                <a:cs typeface="Arial"/>
              </a:rPr>
              <a:t>will </a:t>
            </a:r>
            <a:r>
              <a:rPr sz="3200" spc="-110" dirty="0">
                <a:latin typeface="Arial"/>
                <a:cs typeface="Arial"/>
              </a:rPr>
              <a:t>involve </a:t>
            </a:r>
            <a:r>
              <a:rPr sz="3200" spc="-40" dirty="0">
                <a:latin typeface="Arial"/>
                <a:cs typeface="Arial"/>
              </a:rPr>
              <a:t>the </a:t>
            </a:r>
            <a:r>
              <a:rPr sz="3200" spc="-50" dirty="0">
                <a:latin typeface="Arial"/>
                <a:cs typeface="Arial"/>
              </a:rPr>
              <a:t>entire </a:t>
            </a:r>
            <a:r>
              <a:rPr sz="3200" spc="-95" dirty="0">
                <a:latin typeface="Arial"/>
                <a:cs typeface="Arial"/>
              </a:rPr>
              <a:t>hospital </a:t>
            </a:r>
            <a:r>
              <a:rPr sz="3200" spc="-60" dirty="0">
                <a:latin typeface="Arial"/>
                <a:cs typeface="Arial"/>
              </a:rPr>
              <a:t>there</a:t>
            </a:r>
            <a:r>
              <a:rPr sz="3200" spc="-615" dirty="0">
                <a:latin typeface="Arial"/>
                <a:cs typeface="Arial"/>
              </a:rPr>
              <a:t> </a:t>
            </a:r>
            <a:r>
              <a:rPr sz="3200" spc="10" dirty="0">
                <a:latin typeface="Arial"/>
                <a:cs typeface="Arial"/>
              </a:rPr>
              <a:t>will  </a:t>
            </a:r>
            <a:r>
              <a:rPr sz="3200" spc="-145" dirty="0">
                <a:latin typeface="Arial"/>
                <a:cs typeface="Arial"/>
              </a:rPr>
              <a:t>be </a:t>
            </a:r>
            <a:r>
              <a:rPr sz="3200" spc="-155" dirty="0">
                <a:latin typeface="Arial"/>
                <a:cs typeface="Arial"/>
              </a:rPr>
              <a:t>increased </a:t>
            </a:r>
            <a:r>
              <a:rPr sz="3200" b="1" spc="-155" dirty="0">
                <a:solidFill>
                  <a:srgbClr val="FF0000"/>
                </a:solidFill>
                <a:latin typeface="Trebuchet MS"/>
                <a:cs typeface="Trebuchet MS"/>
              </a:rPr>
              <a:t>demands </a:t>
            </a:r>
            <a:r>
              <a:rPr sz="3200" spc="-100" dirty="0">
                <a:latin typeface="Arial"/>
                <a:cs typeface="Arial"/>
              </a:rPr>
              <a:t>upon </a:t>
            </a:r>
            <a:r>
              <a:rPr sz="3200" spc="-80" dirty="0">
                <a:latin typeface="Arial"/>
                <a:cs typeface="Arial"/>
              </a:rPr>
              <a:t>equipment </a:t>
            </a:r>
            <a:r>
              <a:rPr sz="3200" spc="-150" dirty="0">
                <a:latin typeface="Arial"/>
                <a:cs typeface="Arial"/>
              </a:rPr>
              <a:t>and  </a:t>
            </a:r>
            <a:r>
              <a:rPr sz="3200" spc="-130" dirty="0">
                <a:latin typeface="Arial"/>
                <a:cs typeface="Arial"/>
              </a:rPr>
              <a:t>personnel</a:t>
            </a:r>
            <a:endParaRPr sz="3200">
              <a:latin typeface="Arial"/>
              <a:cs typeface="Arial"/>
            </a:endParaRPr>
          </a:p>
          <a:p>
            <a:pPr marL="355600" marR="479425" indent="-342900">
              <a:lnSpc>
                <a:spcPct val="100000"/>
              </a:lnSpc>
              <a:spcBef>
                <a:spcPts val="770"/>
              </a:spcBef>
              <a:buChar char="•"/>
              <a:tabLst>
                <a:tab pos="354965" algn="l"/>
                <a:tab pos="355600" algn="l"/>
              </a:tabLst>
            </a:pPr>
            <a:r>
              <a:rPr sz="3200" spc="-229" dirty="0">
                <a:latin typeface="Arial"/>
                <a:cs typeface="Arial"/>
              </a:rPr>
              <a:t>The </a:t>
            </a:r>
            <a:r>
              <a:rPr sz="3200" spc="-120" dirty="0">
                <a:latin typeface="Arial"/>
                <a:cs typeface="Arial"/>
              </a:rPr>
              <a:t>hospital’s </a:t>
            </a:r>
            <a:r>
              <a:rPr sz="3200" b="1" spc="-170" dirty="0">
                <a:solidFill>
                  <a:srgbClr val="FF0000"/>
                </a:solidFill>
                <a:latin typeface="Trebuchet MS"/>
                <a:cs typeface="Trebuchet MS"/>
              </a:rPr>
              <a:t>response </a:t>
            </a:r>
            <a:r>
              <a:rPr sz="3200" spc="10" dirty="0">
                <a:latin typeface="Arial"/>
                <a:cs typeface="Arial"/>
              </a:rPr>
              <a:t>will </a:t>
            </a:r>
            <a:r>
              <a:rPr sz="3200" spc="-195" dirty="0">
                <a:latin typeface="Arial"/>
                <a:cs typeface="Arial"/>
              </a:rPr>
              <a:t>have </a:t>
            </a:r>
            <a:r>
              <a:rPr sz="3200" spc="20" dirty="0">
                <a:latin typeface="Arial"/>
                <a:cs typeface="Arial"/>
              </a:rPr>
              <a:t>to </a:t>
            </a:r>
            <a:r>
              <a:rPr sz="3200" spc="-145" dirty="0">
                <a:latin typeface="Arial"/>
                <a:cs typeface="Arial"/>
              </a:rPr>
              <a:t>be</a:t>
            </a:r>
            <a:r>
              <a:rPr sz="3200" spc="-540" dirty="0">
                <a:latin typeface="Arial"/>
                <a:cs typeface="Arial"/>
              </a:rPr>
              <a:t> </a:t>
            </a:r>
            <a:r>
              <a:rPr sz="3200" b="1" spc="-155" dirty="0">
                <a:solidFill>
                  <a:srgbClr val="FF0000"/>
                </a:solidFill>
                <a:latin typeface="Trebuchet MS"/>
                <a:cs typeface="Trebuchet MS"/>
              </a:rPr>
              <a:t>managed  </a:t>
            </a:r>
            <a:r>
              <a:rPr sz="3200" b="1" spc="-145" dirty="0">
                <a:solidFill>
                  <a:srgbClr val="FF0000"/>
                </a:solidFill>
                <a:latin typeface="Trebuchet MS"/>
                <a:cs typeface="Trebuchet MS"/>
              </a:rPr>
              <a:t>and</a:t>
            </a:r>
            <a:r>
              <a:rPr sz="3200" b="1" spc="-270" dirty="0">
                <a:solidFill>
                  <a:srgbClr val="FF0000"/>
                </a:solidFill>
                <a:latin typeface="Trebuchet MS"/>
                <a:cs typeface="Trebuchet MS"/>
              </a:rPr>
              <a:t> </a:t>
            </a:r>
            <a:r>
              <a:rPr sz="3200" b="1" spc="-180" dirty="0">
                <a:solidFill>
                  <a:srgbClr val="FF0000"/>
                </a:solidFill>
                <a:latin typeface="Trebuchet MS"/>
                <a:cs typeface="Trebuchet MS"/>
              </a:rPr>
              <a:t>coordinated</a:t>
            </a:r>
            <a:endParaRPr sz="3200">
              <a:latin typeface="Trebuchet MS"/>
              <a:cs typeface="Trebuchet MS"/>
            </a:endParaRPr>
          </a:p>
          <a:p>
            <a:pPr marL="355600" marR="1407160" indent="-342900">
              <a:lnSpc>
                <a:spcPct val="100000"/>
              </a:lnSpc>
              <a:spcBef>
                <a:spcPts val="770"/>
              </a:spcBef>
              <a:buChar char="•"/>
              <a:tabLst>
                <a:tab pos="354965" algn="l"/>
                <a:tab pos="355600" algn="l"/>
              </a:tabLst>
            </a:pPr>
            <a:r>
              <a:rPr sz="3200" spc="-135" dirty="0">
                <a:latin typeface="Arial"/>
                <a:cs typeface="Arial"/>
              </a:rPr>
              <a:t>Staff </a:t>
            </a:r>
            <a:r>
              <a:rPr sz="3200" spc="10" dirty="0">
                <a:latin typeface="Arial"/>
                <a:cs typeface="Arial"/>
              </a:rPr>
              <a:t>will </a:t>
            </a:r>
            <a:r>
              <a:rPr sz="3200" spc="-145" dirty="0">
                <a:latin typeface="Arial"/>
                <a:cs typeface="Arial"/>
              </a:rPr>
              <a:t>need </a:t>
            </a:r>
            <a:r>
              <a:rPr sz="3200" spc="20" dirty="0">
                <a:latin typeface="Arial"/>
                <a:cs typeface="Arial"/>
              </a:rPr>
              <a:t>to </a:t>
            </a:r>
            <a:r>
              <a:rPr sz="3200" spc="-145" dirty="0">
                <a:latin typeface="Arial"/>
                <a:cs typeface="Arial"/>
              </a:rPr>
              <a:t>be </a:t>
            </a:r>
            <a:r>
              <a:rPr sz="3200" b="1" spc="-160" dirty="0">
                <a:solidFill>
                  <a:srgbClr val="FF0000"/>
                </a:solidFill>
                <a:latin typeface="Trebuchet MS"/>
                <a:cs typeface="Trebuchet MS"/>
              </a:rPr>
              <a:t>supported</a:t>
            </a:r>
            <a:r>
              <a:rPr sz="3200" b="1" spc="-705" dirty="0">
                <a:solidFill>
                  <a:srgbClr val="FF0000"/>
                </a:solidFill>
                <a:latin typeface="Trebuchet MS"/>
                <a:cs typeface="Trebuchet MS"/>
              </a:rPr>
              <a:t> </a:t>
            </a:r>
            <a:r>
              <a:rPr sz="3200" spc="-55" dirty="0">
                <a:latin typeface="Arial"/>
                <a:cs typeface="Arial"/>
              </a:rPr>
              <a:t>throughout  </a:t>
            </a:r>
            <a:r>
              <a:rPr sz="3200" spc="-170" dirty="0">
                <a:latin typeface="Arial"/>
                <a:cs typeface="Arial"/>
              </a:rPr>
              <a:t>response </a:t>
            </a:r>
            <a:r>
              <a:rPr sz="3200" spc="-145" dirty="0">
                <a:latin typeface="Arial"/>
                <a:cs typeface="Arial"/>
              </a:rPr>
              <a:t>and</a:t>
            </a:r>
            <a:r>
              <a:rPr sz="3200" spc="-185" dirty="0">
                <a:latin typeface="Arial"/>
                <a:cs typeface="Arial"/>
              </a:rPr>
              <a:t> </a:t>
            </a:r>
            <a:r>
              <a:rPr sz="3200" spc="-145" dirty="0">
                <a:latin typeface="Arial"/>
                <a:cs typeface="Arial"/>
              </a:rPr>
              <a:t>recovery.</a:t>
            </a:r>
            <a:endParaRPr sz="32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0957" y="461899"/>
            <a:ext cx="6023610" cy="696595"/>
          </a:xfrm>
          <a:prstGeom prst="rect">
            <a:avLst/>
          </a:prstGeom>
        </p:spPr>
        <p:txBody>
          <a:bodyPr vert="horz" wrap="square" lIns="0" tIns="13335" rIns="0" bIns="0" rtlCol="0">
            <a:spAutoFit/>
          </a:bodyPr>
          <a:lstStyle/>
          <a:p>
            <a:pPr marL="12700">
              <a:lnSpc>
                <a:spcPct val="100000"/>
              </a:lnSpc>
              <a:spcBef>
                <a:spcPts val="105"/>
              </a:spcBef>
            </a:pPr>
            <a:r>
              <a:rPr spc="-320" dirty="0"/>
              <a:t>Steps </a:t>
            </a:r>
            <a:r>
              <a:rPr spc="-55" dirty="0"/>
              <a:t>in </a:t>
            </a:r>
            <a:r>
              <a:rPr spc="-285" dirty="0"/>
              <a:t>MCI</a:t>
            </a:r>
            <a:r>
              <a:rPr spc="-370" dirty="0"/>
              <a:t> </a:t>
            </a:r>
            <a:r>
              <a:rPr spc="-170" dirty="0"/>
              <a:t>Management</a:t>
            </a:r>
          </a:p>
        </p:txBody>
      </p:sp>
      <p:sp>
        <p:nvSpPr>
          <p:cNvPr id="3" name="object 3"/>
          <p:cNvSpPr txBox="1"/>
          <p:nvPr/>
        </p:nvSpPr>
        <p:spPr>
          <a:xfrm>
            <a:off x="535940" y="1509941"/>
            <a:ext cx="3463925" cy="2953385"/>
          </a:xfrm>
          <a:prstGeom prst="rect">
            <a:avLst/>
          </a:prstGeom>
        </p:spPr>
        <p:txBody>
          <a:bodyPr vert="horz" wrap="square" lIns="0" tIns="110489" rIns="0" bIns="0" rtlCol="0">
            <a:spAutoFit/>
          </a:bodyPr>
          <a:lstStyle/>
          <a:p>
            <a:pPr marL="527685" indent="-514984">
              <a:lnSpc>
                <a:spcPct val="100000"/>
              </a:lnSpc>
              <a:spcBef>
                <a:spcPts val="869"/>
              </a:spcBef>
              <a:buAutoNum type="arabicPeriod"/>
              <a:tabLst>
                <a:tab pos="527685" algn="l"/>
                <a:tab pos="528320" algn="l"/>
              </a:tabLst>
            </a:pPr>
            <a:r>
              <a:rPr sz="3200" spc="-210" dirty="0">
                <a:latin typeface="Arial"/>
                <a:cs typeface="Arial"/>
              </a:rPr>
              <a:t>Triage</a:t>
            </a:r>
            <a:endParaRPr sz="3200">
              <a:latin typeface="Arial"/>
              <a:cs typeface="Arial"/>
            </a:endParaRPr>
          </a:p>
          <a:p>
            <a:pPr marL="527685" indent="-514984">
              <a:lnSpc>
                <a:spcPct val="100000"/>
              </a:lnSpc>
              <a:spcBef>
                <a:spcPts val="770"/>
              </a:spcBef>
              <a:buAutoNum type="arabicPeriod"/>
              <a:tabLst>
                <a:tab pos="527685" algn="l"/>
                <a:tab pos="528320" algn="l"/>
              </a:tabLst>
            </a:pPr>
            <a:r>
              <a:rPr sz="3200" spc="-125" dirty="0">
                <a:latin typeface="Arial"/>
                <a:cs typeface="Arial"/>
              </a:rPr>
              <a:t>Primary</a:t>
            </a:r>
            <a:r>
              <a:rPr sz="3200" spc="-165" dirty="0">
                <a:latin typeface="Arial"/>
                <a:cs typeface="Arial"/>
              </a:rPr>
              <a:t> </a:t>
            </a:r>
            <a:r>
              <a:rPr sz="3200" spc="-170" dirty="0">
                <a:latin typeface="Arial"/>
                <a:cs typeface="Arial"/>
              </a:rPr>
              <a:t>Survery</a:t>
            </a:r>
            <a:endParaRPr sz="3200">
              <a:latin typeface="Arial"/>
              <a:cs typeface="Arial"/>
            </a:endParaRPr>
          </a:p>
          <a:p>
            <a:pPr marL="527685" indent="-514984">
              <a:lnSpc>
                <a:spcPct val="100000"/>
              </a:lnSpc>
              <a:spcBef>
                <a:spcPts val="770"/>
              </a:spcBef>
              <a:buAutoNum type="arabicPeriod"/>
              <a:tabLst>
                <a:tab pos="527685" algn="l"/>
                <a:tab pos="528320" algn="l"/>
              </a:tabLst>
            </a:pPr>
            <a:r>
              <a:rPr sz="3200" spc="-200" dirty="0">
                <a:latin typeface="Arial"/>
                <a:cs typeface="Arial"/>
              </a:rPr>
              <a:t>Secondary</a:t>
            </a:r>
            <a:r>
              <a:rPr sz="3200" spc="-210" dirty="0">
                <a:latin typeface="Arial"/>
                <a:cs typeface="Arial"/>
              </a:rPr>
              <a:t> Survey</a:t>
            </a:r>
            <a:endParaRPr sz="3200">
              <a:latin typeface="Arial"/>
              <a:cs typeface="Arial"/>
            </a:endParaRPr>
          </a:p>
          <a:p>
            <a:pPr marL="527685" indent="-514984">
              <a:lnSpc>
                <a:spcPct val="100000"/>
              </a:lnSpc>
              <a:spcBef>
                <a:spcPts val="770"/>
              </a:spcBef>
              <a:buAutoNum type="arabicPeriod"/>
              <a:tabLst>
                <a:tab pos="527685" algn="l"/>
                <a:tab pos="528320" algn="l"/>
              </a:tabLst>
            </a:pPr>
            <a:r>
              <a:rPr sz="3200" spc="-125" dirty="0">
                <a:latin typeface="Arial"/>
                <a:cs typeface="Arial"/>
              </a:rPr>
              <a:t>Treatment</a:t>
            </a:r>
            <a:endParaRPr sz="3200">
              <a:latin typeface="Arial"/>
              <a:cs typeface="Arial"/>
            </a:endParaRPr>
          </a:p>
          <a:p>
            <a:pPr marL="527685" indent="-514984">
              <a:lnSpc>
                <a:spcPct val="100000"/>
              </a:lnSpc>
              <a:spcBef>
                <a:spcPts val="770"/>
              </a:spcBef>
              <a:buAutoNum type="arabicPeriod"/>
              <a:tabLst>
                <a:tab pos="527685" algn="l"/>
                <a:tab pos="528320" algn="l"/>
              </a:tabLst>
            </a:pPr>
            <a:r>
              <a:rPr sz="3200" spc="-105" dirty="0">
                <a:latin typeface="Arial"/>
                <a:cs typeface="Arial"/>
              </a:rPr>
              <a:t>Documentation</a:t>
            </a:r>
            <a:endParaRPr sz="32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TotalTime>
  <Words>2260</Words>
  <Application>Microsoft Office PowerPoint</Application>
  <PresentationFormat>On-screen Show (4:3)</PresentationFormat>
  <Paragraphs>385</Paragraphs>
  <Slides>66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Times New Roman</vt:lpstr>
      <vt:lpstr>Trebuchet MS</vt:lpstr>
      <vt:lpstr>Wingdings</vt:lpstr>
      <vt:lpstr>Office Theme</vt:lpstr>
      <vt:lpstr>Mass Casualty Management</vt:lpstr>
      <vt:lpstr>Mass Casualty Incident (MCI)</vt:lpstr>
      <vt:lpstr>Disaster</vt:lpstr>
      <vt:lpstr>Characteristics of Disaster</vt:lpstr>
      <vt:lpstr>Types of Disaster</vt:lpstr>
      <vt:lpstr>Hospitals &amp; Disaster</vt:lpstr>
      <vt:lpstr>Issues to be addressed by Hospital</vt:lpstr>
      <vt:lpstr>Role of Hospital in Disaster Management</vt:lpstr>
      <vt:lpstr>Steps in MCI Management</vt:lpstr>
      <vt:lpstr>Triage</vt:lpstr>
      <vt:lpstr>Concept of “Golden Hour”</vt:lpstr>
      <vt:lpstr>START Triage</vt:lpstr>
      <vt:lpstr>PowerPoint Presentation</vt:lpstr>
      <vt:lpstr>GREEN</vt:lpstr>
      <vt:lpstr>PowerPoint Presentation</vt:lpstr>
      <vt:lpstr>Primary Survey</vt:lpstr>
      <vt:lpstr>Primary Survey</vt:lpstr>
      <vt:lpstr>PowerPoint Presentation</vt:lpstr>
      <vt:lpstr>Airway</vt:lpstr>
      <vt:lpstr>Airway Management</vt:lpstr>
      <vt:lpstr>PowerPoint Presentation</vt:lpstr>
      <vt:lpstr>PowerPoint Presentation</vt:lpstr>
      <vt:lpstr>Airway Maintenance</vt:lpstr>
      <vt:lpstr>Breathing</vt:lpstr>
      <vt:lpstr>Breathing Management</vt:lpstr>
      <vt:lpstr>Circulation</vt:lpstr>
      <vt:lpstr>Shock</vt:lpstr>
      <vt:lpstr>Circulatory Resuscitation Measures</vt:lpstr>
      <vt:lpstr>If patient is in shock</vt:lpstr>
      <vt:lpstr>Disability (Neurologic Evaluation)</vt:lpstr>
      <vt:lpstr>Exposure/Environmental Control</vt:lpstr>
      <vt:lpstr>Common Life Threatening Conditions</vt:lpstr>
      <vt:lpstr>Secondary Survey</vt:lpstr>
      <vt:lpstr>Secondary Survey</vt:lpstr>
      <vt:lpstr>Secondary Survey</vt:lpstr>
      <vt:lpstr>Patient History</vt:lpstr>
      <vt:lpstr>Head Trauma</vt:lpstr>
      <vt:lpstr>PowerPoint Presentation</vt:lpstr>
      <vt:lpstr>PowerPoint Presentation</vt:lpstr>
      <vt:lpstr>Head Trauma</vt:lpstr>
      <vt:lpstr>Management of Head Trauma</vt:lpstr>
      <vt:lpstr>Chest Trauma</vt:lpstr>
      <vt:lpstr>Chest Trauma</vt:lpstr>
      <vt:lpstr>Abdomen trauma</vt:lpstr>
      <vt:lpstr>Abdominal Trauma</vt:lpstr>
      <vt:lpstr>Abdominal Trauma - Management</vt:lpstr>
      <vt:lpstr>Abdominal Trauma – Associated Injuries</vt:lpstr>
      <vt:lpstr>Spinal Trauma</vt:lpstr>
      <vt:lpstr>Limb Trauma</vt:lpstr>
      <vt:lpstr>Limb Trauma – Special Issues</vt:lpstr>
      <vt:lpstr>Principles of Mass  Casualty Management</vt:lpstr>
      <vt:lpstr>Mass Casualty Management in ER -  Principles</vt:lpstr>
      <vt:lpstr>Policies &amp; Procedures</vt:lpstr>
      <vt:lpstr>Emergency or Disaster Plan</vt:lpstr>
      <vt:lpstr>Operating Theatre</vt:lpstr>
      <vt:lpstr>Staffing Requirements of ER</vt:lpstr>
      <vt:lpstr>Staffing Requirements of ER</vt:lpstr>
      <vt:lpstr>Overcrowding</vt:lpstr>
      <vt:lpstr>PowerPoint Presentation</vt:lpstr>
      <vt:lpstr>Equipment &amp; Supplies</vt:lpstr>
      <vt:lpstr>PowerPoint Presentation</vt:lpstr>
      <vt:lpstr>Contingency</vt:lpstr>
      <vt:lpstr>Observation &amp; Holding Area</vt:lpstr>
      <vt:lpstr>Referral &amp; Transfer</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Casualty Management</dc:title>
  <cp:lastModifiedBy>sammiehngigs kiurire</cp:lastModifiedBy>
  <cp:revision>27</cp:revision>
  <dcterms:created xsi:type="dcterms:W3CDTF">2019-11-06T11:32:45Z</dcterms:created>
  <dcterms:modified xsi:type="dcterms:W3CDTF">2021-06-14T10:29:06Z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2017-08-16T00:00:00Z</vt:filetime>
  </property>
  <property fmtid="{D5CDD505-2E9C-101B-9397-08002B2CF9AE}" pid="3" name="Creator">
    <vt:lpwstr>Microsoft® PowerPoint® 2013</vt:lpwstr>
  </property>
  <property fmtid="{D5CDD505-2E9C-101B-9397-08002B2CF9AE}" pid="4" name="LastSaved">
    <vt:filetime>2019-11-06T00:00:00Z</vt:filetime>
  </property>
</Properties>
</file>