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84" r:id="rId12"/>
    <p:sldId id="266" r:id="rId13"/>
    <p:sldId id="267" r:id="rId14"/>
    <p:sldId id="268" r:id="rId15"/>
    <p:sldId id="269" r:id="rId16"/>
    <p:sldId id="270" r:id="rId17"/>
    <p:sldId id="271" r:id="rId18"/>
    <p:sldId id="272" r:id="rId19"/>
    <p:sldId id="285" r:id="rId20"/>
    <p:sldId id="273" r:id="rId21"/>
    <p:sldId id="274" r:id="rId22"/>
    <p:sldId id="275" r:id="rId23"/>
    <p:sldId id="276" r:id="rId24"/>
    <p:sldId id="277" r:id="rId25"/>
    <p:sldId id="278" r:id="rId26"/>
    <p:sldId id="279" r:id="rId27"/>
    <p:sldId id="280" r:id="rId28"/>
    <p:sldId id="281" r:id="rId29"/>
    <p:sldId id="282" r:id="rId30"/>
    <p:sldId id="283" r:id="rId31"/>
    <p:sldId id="286" r:id="rId32"/>
  </p:sldIdLst>
  <p:sldSz cx="10693400" cy="7556500"/>
  <p:notesSz cx="10693400" cy="75565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320"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633913" cy="377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057900" y="0"/>
            <a:ext cx="4632325" cy="377825"/>
          </a:xfrm>
          <a:prstGeom prst="rect">
            <a:avLst/>
          </a:prstGeom>
        </p:spPr>
        <p:txBody>
          <a:bodyPr vert="horz" lIns="91440" tIns="45720" rIns="91440" bIns="45720" rtlCol="0"/>
          <a:lstStyle>
            <a:lvl1pPr algn="r">
              <a:defRPr sz="1200"/>
            </a:lvl1pPr>
          </a:lstStyle>
          <a:p>
            <a:fld id="{AF408F5B-9483-45E7-9985-E5891EF3C5EA}" type="datetimeFigureOut">
              <a:rPr lang="en-US" smtClean="0"/>
              <a:pPr/>
              <a:t>11/20/2019</a:t>
            </a:fld>
            <a:endParaRPr lang="en-US"/>
          </a:p>
        </p:txBody>
      </p:sp>
      <p:sp>
        <p:nvSpPr>
          <p:cNvPr id="4" name="Slide Image Placeholder 3"/>
          <p:cNvSpPr>
            <a:spLocks noGrp="1" noRot="1" noChangeAspect="1"/>
          </p:cNvSpPr>
          <p:nvPr>
            <p:ph type="sldImg" idx="2"/>
          </p:nvPr>
        </p:nvSpPr>
        <p:spPr>
          <a:xfrm>
            <a:off x="3341688" y="566738"/>
            <a:ext cx="4010025" cy="2833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069975" y="3589338"/>
            <a:ext cx="8553450" cy="34004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7177088"/>
            <a:ext cx="4633913" cy="377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057900" y="7177088"/>
            <a:ext cx="4632325" cy="377825"/>
          </a:xfrm>
          <a:prstGeom prst="rect">
            <a:avLst/>
          </a:prstGeom>
        </p:spPr>
        <p:txBody>
          <a:bodyPr vert="horz" lIns="91440" tIns="45720" rIns="91440" bIns="45720" rtlCol="0" anchor="b"/>
          <a:lstStyle>
            <a:lvl1pPr algn="r">
              <a:defRPr sz="1200"/>
            </a:lvl1pPr>
          </a:lstStyle>
          <a:p>
            <a:fld id="{771B4D4D-50F0-481A-9C6A-1597D334953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en.wikipedia.org/wiki/Airway"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en.wikipedia.org/wiki/Wheeze"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i="0" kern="1200" dirty="0" smtClean="0">
                <a:solidFill>
                  <a:schemeClr val="tx1"/>
                </a:solidFill>
                <a:latin typeface="+mn-lt"/>
                <a:ea typeface="+mn-ea"/>
                <a:cs typeface="+mn-cs"/>
              </a:rPr>
              <a:t>Anaphylaxis</a:t>
            </a:r>
            <a:r>
              <a:rPr lang="en-US" sz="1200" b="0" i="0" kern="1200" dirty="0" smtClean="0">
                <a:solidFill>
                  <a:schemeClr val="tx1"/>
                </a:solidFill>
                <a:latin typeface="+mn-lt"/>
                <a:ea typeface="+mn-ea"/>
                <a:cs typeface="+mn-cs"/>
              </a:rPr>
              <a:t> is a serious allergic reaction that is rapid in onset and may cause death. It typically causes more than one of the following: an itchy rash, throat or tongue swelling, shortness of breath, vomiting, lightheadedness, and low blood pressure. These symptoms typically come on over minutes to hours</a:t>
            </a:r>
            <a:r>
              <a:rPr lang="en-US" sz="1200" b="0" i="0" kern="1200" dirty="0" smtClean="0">
                <a:solidFill>
                  <a:schemeClr val="tx1"/>
                </a:solidFill>
                <a:latin typeface="+mn-lt"/>
                <a:ea typeface="+mn-ea"/>
                <a:cs typeface="+mn-cs"/>
              </a:rPr>
              <a:t>.</a:t>
            </a:r>
          </a:p>
          <a:p>
            <a:r>
              <a:rPr lang="en-US" sz="1200" b="1" i="0" kern="1200" dirty="0" err="1" smtClean="0">
                <a:solidFill>
                  <a:schemeClr val="tx1"/>
                </a:solidFill>
                <a:latin typeface="+mn-lt"/>
                <a:ea typeface="+mn-ea"/>
                <a:cs typeface="+mn-cs"/>
              </a:rPr>
              <a:t>Urticaria</a:t>
            </a:r>
            <a:r>
              <a:rPr lang="en-US" sz="1200" b="0" i="0" kern="1200" dirty="0" smtClean="0">
                <a:solidFill>
                  <a:schemeClr val="tx1"/>
                </a:solidFill>
                <a:latin typeface="+mn-lt"/>
                <a:ea typeface="+mn-ea"/>
                <a:cs typeface="+mn-cs"/>
              </a:rPr>
              <a:t>, also known as hives, is an outbreak of swollen, pale red bumps or plaques (wheals) on the skin that appear suddenly -- either as a result of the body's reaction to certain allergens, or for unknown reasons. Hives usually cause itching, but may also burn or sting.</a:t>
            </a:r>
          </a:p>
          <a:p>
            <a:r>
              <a:rPr lang="en-US" sz="1200" b="1" i="0" kern="1200" dirty="0" err="1" smtClean="0">
                <a:solidFill>
                  <a:schemeClr val="tx1"/>
                </a:solidFill>
                <a:latin typeface="+mn-lt"/>
                <a:ea typeface="+mn-ea"/>
                <a:cs typeface="+mn-cs"/>
              </a:rPr>
              <a:t>Erythema</a:t>
            </a:r>
            <a:r>
              <a:rPr lang="en-US" sz="1200" b="0" i="0" kern="1200" dirty="0" smtClean="0">
                <a:solidFill>
                  <a:schemeClr val="tx1"/>
                </a:solidFill>
                <a:latin typeface="+mn-lt"/>
                <a:ea typeface="+mn-ea"/>
                <a:cs typeface="+mn-cs"/>
              </a:rPr>
              <a:t> (from the Greek </a:t>
            </a:r>
            <a:r>
              <a:rPr lang="en-US" sz="1200" b="0" i="0" kern="1200" dirty="0" err="1" smtClean="0">
                <a:solidFill>
                  <a:schemeClr val="tx1"/>
                </a:solidFill>
                <a:latin typeface="+mn-lt"/>
                <a:ea typeface="+mn-ea"/>
                <a:cs typeface="+mn-cs"/>
              </a:rPr>
              <a:t>erythros</a:t>
            </a:r>
            <a:r>
              <a:rPr lang="en-US" sz="1200" b="0" i="0" kern="1200" dirty="0" smtClean="0">
                <a:solidFill>
                  <a:schemeClr val="tx1"/>
                </a:solidFill>
                <a:latin typeface="+mn-lt"/>
                <a:ea typeface="+mn-ea"/>
                <a:cs typeface="+mn-cs"/>
              </a:rPr>
              <a:t>, meaning red) is redness of the skin or mucous membranes, caused by hyperemia (increased blood flow) in superficial capillaries. It occurs with any skin injury, infection, or inflammation.</a:t>
            </a:r>
          </a:p>
          <a:p>
            <a:r>
              <a:rPr lang="en-US" sz="1200" b="1" i="0" kern="1200" dirty="0" smtClean="0">
                <a:solidFill>
                  <a:schemeClr val="tx1"/>
                </a:solidFill>
                <a:latin typeface="+mn-lt"/>
                <a:ea typeface="+mn-ea"/>
                <a:cs typeface="+mn-cs"/>
              </a:rPr>
              <a:t>Rhinitis</a:t>
            </a:r>
            <a:r>
              <a:rPr lang="en-US" sz="1200" b="0" i="0" kern="1200" dirty="0" smtClean="0">
                <a:solidFill>
                  <a:schemeClr val="tx1"/>
                </a:solidFill>
                <a:latin typeface="+mn-lt"/>
                <a:ea typeface="+mn-ea"/>
                <a:cs typeface="+mn-cs"/>
              </a:rPr>
              <a:t> is inflammation and swelling of the mucous membrane of the nose, characterized by a runny nose and stuffiness and usually caused by the common cold or a seasonal allergy. Colds and allergies are the most common causes of </a:t>
            </a:r>
            <a:r>
              <a:rPr lang="en-US" sz="1200" b="1" i="0" kern="1200" dirty="0" smtClean="0">
                <a:solidFill>
                  <a:schemeClr val="tx1"/>
                </a:solidFill>
                <a:latin typeface="+mn-lt"/>
                <a:ea typeface="+mn-ea"/>
                <a:cs typeface="+mn-cs"/>
              </a:rPr>
              <a:t>rhinitis</a:t>
            </a:r>
            <a:r>
              <a:rPr lang="en-US" sz="1200" b="0" i="0" kern="1200" dirty="0" smtClean="0">
                <a:solidFill>
                  <a:schemeClr val="tx1"/>
                </a:solidFill>
                <a:latin typeface="+mn-lt"/>
                <a:ea typeface="+mn-ea"/>
                <a:cs typeface="+mn-cs"/>
              </a:rPr>
              <a:t>. Symptoms of </a:t>
            </a:r>
            <a:r>
              <a:rPr lang="en-US" sz="1200" b="1" i="0" kern="1200" dirty="0" smtClean="0">
                <a:solidFill>
                  <a:schemeClr val="tx1"/>
                </a:solidFill>
                <a:latin typeface="+mn-lt"/>
                <a:ea typeface="+mn-ea"/>
                <a:cs typeface="+mn-cs"/>
              </a:rPr>
              <a:t>rhinitis</a:t>
            </a:r>
            <a:r>
              <a:rPr lang="en-US" sz="1200" b="0" i="0" kern="1200" dirty="0" smtClean="0">
                <a:solidFill>
                  <a:schemeClr val="tx1"/>
                </a:solidFill>
                <a:latin typeface="+mn-lt"/>
                <a:ea typeface="+mn-ea"/>
                <a:cs typeface="+mn-cs"/>
              </a:rPr>
              <a:t> include a runny nose, sneezing, and stuffiness.</a:t>
            </a:r>
            <a:endParaRPr lang="en-US" dirty="0"/>
          </a:p>
        </p:txBody>
      </p:sp>
      <p:sp>
        <p:nvSpPr>
          <p:cNvPr id="4" name="Slide Number Placeholder 3"/>
          <p:cNvSpPr>
            <a:spLocks noGrp="1"/>
          </p:cNvSpPr>
          <p:nvPr>
            <p:ph type="sldNum" sz="quarter" idx="10"/>
          </p:nvPr>
        </p:nvSpPr>
        <p:spPr/>
        <p:txBody>
          <a:bodyPr/>
          <a:lstStyle/>
          <a:p>
            <a:fld id="{771B4D4D-50F0-481A-9C6A-1597D3349532}" type="slidenum">
              <a:rPr lang="en-US" smtClean="0"/>
              <a:pPr/>
              <a:t>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i="0" kern="1200" dirty="0" err="1" smtClean="0">
                <a:solidFill>
                  <a:schemeClr val="tx1"/>
                </a:solidFill>
                <a:latin typeface="+mn-lt"/>
                <a:ea typeface="+mn-ea"/>
                <a:cs typeface="+mn-cs"/>
              </a:rPr>
              <a:t>Stridor</a:t>
            </a:r>
            <a:r>
              <a:rPr lang="en-US" sz="1200" b="0" i="0" kern="1200" dirty="0" smtClean="0">
                <a:solidFill>
                  <a:schemeClr val="tx1"/>
                </a:solidFill>
                <a:latin typeface="+mn-lt"/>
                <a:ea typeface="+mn-ea"/>
                <a:cs typeface="+mn-cs"/>
              </a:rPr>
              <a:t> is a high-pitched, wheezing sound caused by disrupted airflow. </a:t>
            </a:r>
            <a:r>
              <a:rPr lang="en-US" sz="1200" b="1" i="0" kern="1200" dirty="0" err="1" smtClean="0">
                <a:solidFill>
                  <a:schemeClr val="tx1"/>
                </a:solidFill>
                <a:latin typeface="+mn-lt"/>
                <a:ea typeface="+mn-ea"/>
                <a:cs typeface="+mn-cs"/>
              </a:rPr>
              <a:t>Stridor</a:t>
            </a:r>
            <a:r>
              <a:rPr lang="en-US" sz="1200" b="0" i="0" kern="1200" dirty="0" smtClean="0">
                <a:solidFill>
                  <a:schemeClr val="tx1"/>
                </a:solidFill>
                <a:latin typeface="+mn-lt"/>
                <a:ea typeface="+mn-ea"/>
                <a:cs typeface="+mn-cs"/>
              </a:rPr>
              <a:t> may also be called musical breathing or </a:t>
            </a:r>
            <a:r>
              <a:rPr lang="en-US" sz="1200" b="0" i="0" kern="1200" dirty="0" err="1" smtClean="0">
                <a:solidFill>
                  <a:schemeClr val="tx1"/>
                </a:solidFill>
                <a:latin typeface="+mn-lt"/>
                <a:ea typeface="+mn-ea"/>
                <a:cs typeface="+mn-cs"/>
              </a:rPr>
              <a:t>extrathoracic</a:t>
            </a:r>
            <a:r>
              <a:rPr lang="en-US" sz="1200" b="0" i="0" kern="1200" dirty="0" smtClean="0">
                <a:solidFill>
                  <a:schemeClr val="tx1"/>
                </a:solidFill>
                <a:latin typeface="+mn-lt"/>
                <a:ea typeface="+mn-ea"/>
                <a:cs typeface="+mn-cs"/>
              </a:rPr>
              <a:t> airway obstruction. Airflow is usually disrupted by a blockage in the larynx (voice box) or trachea (windpipe).</a:t>
            </a:r>
          </a:p>
          <a:p>
            <a:r>
              <a:rPr lang="en-US" sz="1200" b="0" i="0" kern="1200" dirty="0" smtClean="0">
                <a:solidFill>
                  <a:schemeClr val="tx1"/>
                </a:solidFill>
                <a:latin typeface="+mn-lt"/>
                <a:ea typeface="+mn-ea"/>
                <a:cs typeface="+mn-cs"/>
              </a:rPr>
              <a:t>A </a:t>
            </a:r>
            <a:r>
              <a:rPr lang="en-US" sz="1200" b="1" i="0" kern="1200" dirty="0" smtClean="0">
                <a:solidFill>
                  <a:schemeClr val="tx1"/>
                </a:solidFill>
                <a:latin typeface="+mn-lt"/>
                <a:ea typeface="+mn-ea"/>
                <a:cs typeface="+mn-cs"/>
              </a:rPr>
              <a:t>wheeze</a:t>
            </a:r>
            <a:r>
              <a:rPr lang="en-US" sz="1200" b="0" i="0" kern="1200" dirty="0" smtClean="0">
                <a:solidFill>
                  <a:schemeClr val="tx1"/>
                </a:solidFill>
                <a:latin typeface="+mn-lt"/>
                <a:ea typeface="+mn-ea"/>
                <a:cs typeface="+mn-cs"/>
              </a:rPr>
              <a:t> is a continuous, coarse, whistling sound produced in the respiratory </a:t>
            </a:r>
            <a:r>
              <a:rPr lang="en-US" sz="1200" b="0" i="0" u="none" strike="noStrike" kern="1200" dirty="0" smtClean="0">
                <a:solidFill>
                  <a:schemeClr val="tx1"/>
                </a:solidFill>
                <a:latin typeface="+mn-lt"/>
                <a:ea typeface="+mn-ea"/>
                <a:cs typeface="+mn-cs"/>
                <a:hlinkClick r:id="rId3" tooltip="Airway"/>
              </a:rPr>
              <a:t>airways</a:t>
            </a:r>
            <a:r>
              <a:rPr lang="en-US" sz="1200" b="0" i="0" kern="1200" dirty="0" smtClean="0">
                <a:solidFill>
                  <a:schemeClr val="tx1"/>
                </a:solidFill>
                <a:latin typeface="+mn-lt"/>
                <a:ea typeface="+mn-ea"/>
                <a:cs typeface="+mn-cs"/>
              </a:rPr>
              <a:t> during breathing.</a:t>
            </a:r>
            <a:r>
              <a:rPr lang="en-US" sz="1200" b="0" i="0" u="none" strike="noStrike" kern="1200" baseline="30000" dirty="0" smtClean="0">
                <a:solidFill>
                  <a:schemeClr val="tx1"/>
                </a:solidFill>
                <a:latin typeface="+mn-lt"/>
                <a:ea typeface="+mn-ea"/>
                <a:cs typeface="+mn-cs"/>
                <a:hlinkClick r:id="rId4"/>
              </a:rPr>
              <a:t>[1]</a:t>
            </a:r>
            <a:r>
              <a:rPr lang="en-US" sz="1200" b="0" i="0" kern="1200" dirty="0" smtClean="0">
                <a:solidFill>
                  <a:schemeClr val="tx1"/>
                </a:solidFill>
                <a:latin typeface="+mn-lt"/>
                <a:ea typeface="+mn-ea"/>
                <a:cs typeface="+mn-cs"/>
              </a:rPr>
              <a:t> For wheezes to occur, some part of the respiratory tree must be narrowed or obstructed (for example narrowing of the lower respiratory tract in an asthmatic attack), or airflow velocity within the respiratory tree must be heightened.</a:t>
            </a:r>
            <a:endParaRPr lang="en-US" dirty="0"/>
          </a:p>
        </p:txBody>
      </p:sp>
      <p:sp>
        <p:nvSpPr>
          <p:cNvPr id="4" name="Slide Number Placeholder 3"/>
          <p:cNvSpPr>
            <a:spLocks noGrp="1"/>
          </p:cNvSpPr>
          <p:nvPr>
            <p:ph type="sldNum" sz="quarter" idx="10"/>
          </p:nvPr>
        </p:nvSpPr>
        <p:spPr/>
        <p:txBody>
          <a:bodyPr/>
          <a:lstStyle/>
          <a:p>
            <a:fld id="{771B4D4D-50F0-481A-9C6A-1597D3349532}" type="slidenum">
              <a:rPr lang="en-US" smtClean="0"/>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i="0" kern="1200" dirty="0" smtClean="0">
                <a:solidFill>
                  <a:schemeClr val="tx1"/>
                </a:solidFill>
                <a:latin typeface="+mn-lt"/>
                <a:ea typeface="+mn-ea"/>
                <a:cs typeface="+mn-cs"/>
              </a:rPr>
              <a:t>Angina</a:t>
            </a:r>
            <a:r>
              <a:rPr lang="en-US" sz="1200" b="0" i="0" kern="1200" dirty="0" smtClean="0">
                <a:solidFill>
                  <a:schemeClr val="tx1"/>
                </a:solidFill>
                <a:latin typeface="+mn-lt"/>
                <a:ea typeface="+mn-ea"/>
                <a:cs typeface="+mn-cs"/>
              </a:rPr>
              <a:t> is chest pain or discomfort caused when your heart muscle doesn't get enough oxygen-rich blood. It may feel like pressure or squeezing in your chest. The discomfort also can occur in your shoulders, arms, neck, jaw, or back.</a:t>
            </a:r>
            <a:endParaRPr lang="en-US" dirty="0"/>
          </a:p>
        </p:txBody>
      </p:sp>
      <p:sp>
        <p:nvSpPr>
          <p:cNvPr id="4" name="Slide Number Placeholder 3"/>
          <p:cNvSpPr>
            <a:spLocks noGrp="1"/>
          </p:cNvSpPr>
          <p:nvPr>
            <p:ph type="sldNum" sz="quarter" idx="10"/>
          </p:nvPr>
        </p:nvSpPr>
        <p:spPr/>
        <p:txBody>
          <a:bodyPr/>
          <a:lstStyle/>
          <a:p>
            <a:fld id="{771B4D4D-50F0-481A-9C6A-1597D3349532}" type="slidenum">
              <a:rPr lang="en-US" smtClean="0"/>
              <a:pPr/>
              <a:t>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i="0" kern="1200" dirty="0" smtClean="0">
                <a:solidFill>
                  <a:schemeClr val="tx1"/>
                </a:solidFill>
                <a:latin typeface="+mn-lt"/>
                <a:ea typeface="+mn-ea"/>
                <a:cs typeface="+mn-cs"/>
              </a:rPr>
              <a:t>Syncope</a:t>
            </a:r>
            <a:r>
              <a:rPr lang="en-US" sz="1200" b="0" i="0" kern="1200" dirty="0" smtClean="0">
                <a:solidFill>
                  <a:schemeClr val="tx1"/>
                </a:solidFill>
                <a:latin typeface="+mn-lt"/>
                <a:ea typeface="+mn-ea"/>
                <a:cs typeface="+mn-cs"/>
              </a:rPr>
              <a:t> is a temporary loss of consciousness usually related to insufficient blood flow to the brain. It's also called fainting or "passing out." It most often occurs when blood pressure is too low (hypotension) and the heart doesn't pump enough oxygen to the brain.</a:t>
            </a:r>
          </a:p>
          <a:p>
            <a:r>
              <a:rPr lang="en-US" sz="1200" b="1" i="0" kern="1200" dirty="0" err="1" smtClean="0">
                <a:solidFill>
                  <a:schemeClr val="tx1"/>
                </a:solidFill>
                <a:latin typeface="+mn-lt"/>
                <a:ea typeface="+mn-ea"/>
                <a:cs typeface="+mn-cs"/>
              </a:rPr>
              <a:t>Vasovagal</a:t>
            </a:r>
            <a:r>
              <a:rPr lang="en-US" sz="1200" b="1" i="0" kern="1200" dirty="0" smtClean="0">
                <a:solidFill>
                  <a:schemeClr val="tx1"/>
                </a:solidFill>
                <a:latin typeface="+mn-lt"/>
                <a:ea typeface="+mn-ea"/>
                <a:cs typeface="+mn-cs"/>
              </a:rPr>
              <a:t> syncope</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vay</a:t>
            </a:r>
            <a:r>
              <a:rPr lang="en-US" sz="1200" b="0" i="0" kern="1200" dirty="0" smtClean="0">
                <a:solidFill>
                  <a:schemeClr val="tx1"/>
                </a:solidFill>
                <a:latin typeface="+mn-lt"/>
                <a:ea typeface="+mn-ea"/>
                <a:cs typeface="+mn-cs"/>
              </a:rPr>
              <a:t>-</a:t>
            </a:r>
            <a:r>
              <a:rPr lang="en-US" sz="1200" b="0" i="0" kern="1200" dirty="0" err="1" smtClean="0">
                <a:solidFill>
                  <a:schemeClr val="tx1"/>
                </a:solidFill>
                <a:latin typeface="+mn-lt"/>
                <a:ea typeface="+mn-ea"/>
                <a:cs typeface="+mn-cs"/>
              </a:rPr>
              <a:t>zoh</a:t>
            </a:r>
            <a:r>
              <a:rPr lang="en-US" sz="1200" b="0" i="0" kern="1200" dirty="0" smtClean="0">
                <a:solidFill>
                  <a:schemeClr val="tx1"/>
                </a:solidFill>
                <a:latin typeface="+mn-lt"/>
                <a:ea typeface="+mn-ea"/>
                <a:cs typeface="+mn-cs"/>
              </a:rPr>
              <a:t>-VAY-</a:t>
            </a:r>
            <a:r>
              <a:rPr lang="en-US" sz="1200" b="0" i="0" kern="1200" dirty="0" err="1" smtClean="0">
                <a:solidFill>
                  <a:schemeClr val="tx1"/>
                </a:solidFill>
                <a:latin typeface="+mn-lt"/>
                <a:ea typeface="+mn-ea"/>
                <a:cs typeface="+mn-cs"/>
              </a:rPr>
              <a:t>gul</a:t>
            </a:r>
            <a:r>
              <a:rPr lang="en-US" sz="1200" b="0" i="0" kern="1200" dirty="0" smtClean="0">
                <a:solidFill>
                  <a:schemeClr val="tx1"/>
                </a:solidFill>
                <a:latin typeface="+mn-lt"/>
                <a:ea typeface="+mn-ea"/>
                <a:cs typeface="+mn-cs"/>
              </a:rPr>
              <a:t> SING-</a:t>
            </a:r>
            <a:r>
              <a:rPr lang="en-US" sz="1200" b="0" i="0" kern="1200" dirty="0" err="1" smtClean="0">
                <a:solidFill>
                  <a:schemeClr val="tx1"/>
                </a:solidFill>
                <a:latin typeface="+mn-lt"/>
                <a:ea typeface="+mn-ea"/>
                <a:cs typeface="+mn-cs"/>
              </a:rPr>
              <a:t>kuh</a:t>
            </a:r>
            <a:r>
              <a:rPr lang="en-US" sz="1200" b="0" i="0" kern="1200" dirty="0" smtClean="0">
                <a:solidFill>
                  <a:schemeClr val="tx1"/>
                </a:solidFill>
                <a:latin typeface="+mn-lt"/>
                <a:ea typeface="+mn-ea"/>
                <a:cs typeface="+mn-cs"/>
              </a:rPr>
              <a:t>-pee) occurs when you faint because your body overreacts to certain triggers, such as the sight of blood or extreme emotional distress. It may also be called </a:t>
            </a:r>
            <a:r>
              <a:rPr lang="en-US" sz="1200" b="0" i="0" kern="1200" dirty="0" err="1" smtClean="0">
                <a:solidFill>
                  <a:schemeClr val="tx1"/>
                </a:solidFill>
                <a:latin typeface="+mn-lt"/>
                <a:ea typeface="+mn-ea"/>
                <a:cs typeface="+mn-cs"/>
              </a:rPr>
              <a:t>neurocardiogenic</a:t>
            </a:r>
            <a:r>
              <a:rPr lang="en-US" sz="1200" b="0" i="0" kern="1200" dirty="0" smtClean="0">
                <a:solidFill>
                  <a:schemeClr val="tx1"/>
                </a:solidFill>
                <a:latin typeface="+mn-lt"/>
                <a:ea typeface="+mn-ea"/>
                <a:cs typeface="+mn-cs"/>
              </a:rPr>
              <a:t> </a:t>
            </a:r>
            <a:r>
              <a:rPr lang="en-US" sz="1200" b="1" i="0" kern="1200" dirty="0" smtClean="0">
                <a:solidFill>
                  <a:schemeClr val="tx1"/>
                </a:solidFill>
                <a:latin typeface="+mn-lt"/>
                <a:ea typeface="+mn-ea"/>
                <a:cs typeface="+mn-cs"/>
              </a:rPr>
              <a:t>syncope</a:t>
            </a:r>
            <a:r>
              <a:rPr lang="en-US" sz="1200" b="0" i="0" kern="1200" dirty="0" smtClean="0">
                <a:solidFill>
                  <a:schemeClr val="tx1"/>
                </a:solidFill>
                <a:latin typeface="+mn-lt"/>
                <a:ea typeface="+mn-ea"/>
                <a:cs typeface="+mn-cs"/>
              </a:rPr>
              <a:t>. The </a:t>
            </a:r>
            <a:r>
              <a:rPr lang="en-US" sz="1200" b="1" i="0" kern="1200" dirty="0" err="1" smtClean="0">
                <a:solidFill>
                  <a:schemeClr val="tx1"/>
                </a:solidFill>
                <a:latin typeface="+mn-lt"/>
                <a:ea typeface="+mn-ea"/>
                <a:cs typeface="+mn-cs"/>
              </a:rPr>
              <a:t>vasovagal</a:t>
            </a:r>
            <a:r>
              <a:rPr lang="en-US" sz="1200" b="1" i="0" kern="1200" dirty="0" smtClean="0">
                <a:solidFill>
                  <a:schemeClr val="tx1"/>
                </a:solidFill>
                <a:latin typeface="+mn-lt"/>
                <a:ea typeface="+mn-ea"/>
                <a:cs typeface="+mn-cs"/>
              </a:rPr>
              <a:t> syncope</a:t>
            </a:r>
            <a:r>
              <a:rPr lang="en-US" sz="1200" b="0" i="0" kern="1200" dirty="0" smtClean="0">
                <a:solidFill>
                  <a:schemeClr val="tx1"/>
                </a:solidFill>
                <a:latin typeface="+mn-lt"/>
                <a:ea typeface="+mn-ea"/>
                <a:cs typeface="+mn-cs"/>
              </a:rPr>
              <a:t> trigger causes your heart rate and blood pressure to drop suddenly.</a:t>
            </a:r>
            <a:endParaRPr lang="en-US" dirty="0"/>
          </a:p>
        </p:txBody>
      </p:sp>
      <p:sp>
        <p:nvSpPr>
          <p:cNvPr id="4" name="Slide Number Placeholder 3"/>
          <p:cNvSpPr>
            <a:spLocks noGrp="1"/>
          </p:cNvSpPr>
          <p:nvPr>
            <p:ph type="sldNum" sz="quarter" idx="10"/>
          </p:nvPr>
        </p:nvSpPr>
        <p:spPr/>
        <p:txBody>
          <a:bodyPr/>
          <a:lstStyle/>
          <a:p>
            <a:fld id="{771B4D4D-50F0-481A-9C6A-1597D3349532}" type="slidenum">
              <a:rPr lang="en-US" smtClean="0"/>
              <a:pPr/>
              <a:t>15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Splutter: </a:t>
            </a:r>
            <a:r>
              <a:rPr lang="en-US" sz="1200" b="0" i="0" kern="1200" dirty="0" smtClean="0">
                <a:solidFill>
                  <a:schemeClr val="tx1"/>
                </a:solidFill>
                <a:latin typeface="+mn-lt"/>
                <a:ea typeface="+mn-ea"/>
                <a:cs typeface="+mn-cs"/>
              </a:rPr>
              <a:t>make a series of short explosive spitting or choking sounds.</a:t>
            </a:r>
            <a:endParaRPr lang="en-US" dirty="0"/>
          </a:p>
        </p:txBody>
      </p:sp>
      <p:sp>
        <p:nvSpPr>
          <p:cNvPr id="4" name="Slide Number Placeholder 3"/>
          <p:cNvSpPr>
            <a:spLocks noGrp="1"/>
          </p:cNvSpPr>
          <p:nvPr>
            <p:ph type="sldNum" sz="quarter" idx="10"/>
          </p:nvPr>
        </p:nvSpPr>
        <p:spPr/>
        <p:txBody>
          <a:bodyPr/>
          <a:lstStyle/>
          <a:p>
            <a:fld id="{771B4D4D-50F0-481A-9C6A-1597D3349532}" type="slidenum">
              <a:rPr lang="en-US" smtClean="0"/>
              <a:pPr/>
              <a:t>17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71B4D4D-50F0-481A-9C6A-1597D3349532}"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226688" y="620261"/>
            <a:ext cx="2910840" cy="1152525"/>
          </a:xfrm>
          <a:custGeom>
            <a:avLst/>
            <a:gdLst/>
            <a:ahLst/>
            <a:cxnLst/>
            <a:rect l="l" t="t" r="r" b="b"/>
            <a:pathLst>
              <a:path w="2910840" h="1152525">
                <a:moveTo>
                  <a:pt x="2910833" y="1147578"/>
                </a:moveTo>
                <a:lnTo>
                  <a:pt x="2910833" y="4572"/>
                </a:lnTo>
                <a:lnTo>
                  <a:pt x="2909309" y="0"/>
                </a:lnTo>
                <a:lnTo>
                  <a:pt x="1524" y="0"/>
                </a:lnTo>
                <a:lnTo>
                  <a:pt x="0" y="4572"/>
                </a:lnTo>
                <a:lnTo>
                  <a:pt x="0" y="1147578"/>
                </a:lnTo>
                <a:lnTo>
                  <a:pt x="1524" y="1150626"/>
                </a:lnTo>
                <a:lnTo>
                  <a:pt x="4572" y="1152150"/>
                </a:lnTo>
                <a:lnTo>
                  <a:pt x="4572" y="9144"/>
                </a:lnTo>
                <a:lnTo>
                  <a:pt x="10668" y="4572"/>
                </a:lnTo>
                <a:lnTo>
                  <a:pt x="10668" y="9144"/>
                </a:lnTo>
                <a:lnTo>
                  <a:pt x="2900165" y="9144"/>
                </a:lnTo>
                <a:lnTo>
                  <a:pt x="2900165" y="4572"/>
                </a:lnTo>
                <a:lnTo>
                  <a:pt x="2906261" y="9144"/>
                </a:lnTo>
                <a:lnTo>
                  <a:pt x="2906261" y="1152150"/>
                </a:lnTo>
                <a:lnTo>
                  <a:pt x="2909309" y="1150626"/>
                </a:lnTo>
                <a:lnTo>
                  <a:pt x="2910833" y="1147578"/>
                </a:lnTo>
                <a:close/>
              </a:path>
              <a:path w="2910840" h="1152525">
                <a:moveTo>
                  <a:pt x="10668" y="9144"/>
                </a:moveTo>
                <a:lnTo>
                  <a:pt x="10668" y="4572"/>
                </a:lnTo>
                <a:lnTo>
                  <a:pt x="4572" y="9144"/>
                </a:lnTo>
                <a:lnTo>
                  <a:pt x="10668" y="9144"/>
                </a:lnTo>
                <a:close/>
              </a:path>
              <a:path w="2910840" h="1152525">
                <a:moveTo>
                  <a:pt x="10668" y="1143006"/>
                </a:moveTo>
                <a:lnTo>
                  <a:pt x="10668" y="9144"/>
                </a:lnTo>
                <a:lnTo>
                  <a:pt x="4572" y="9144"/>
                </a:lnTo>
                <a:lnTo>
                  <a:pt x="4572" y="1143006"/>
                </a:lnTo>
                <a:lnTo>
                  <a:pt x="10668" y="1143006"/>
                </a:lnTo>
                <a:close/>
              </a:path>
              <a:path w="2910840" h="1152525">
                <a:moveTo>
                  <a:pt x="2906261" y="1143006"/>
                </a:moveTo>
                <a:lnTo>
                  <a:pt x="4572" y="1143006"/>
                </a:lnTo>
                <a:lnTo>
                  <a:pt x="10668" y="1147578"/>
                </a:lnTo>
                <a:lnTo>
                  <a:pt x="10668" y="1152150"/>
                </a:lnTo>
                <a:lnTo>
                  <a:pt x="2900165" y="1152150"/>
                </a:lnTo>
                <a:lnTo>
                  <a:pt x="2900165" y="1147578"/>
                </a:lnTo>
                <a:lnTo>
                  <a:pt x="2906261" y="1143006"/>
                </a:lnTo>
                <a:close/>
              </a:path>
              <a:path w="2910840" h="1152525">
                <a:moveTo>
                  <a:pt x="10668" y="1152150"/>
                </a:moveTo>
                <a:lnTo>
                  <a:pt x="10668" y="1147578"/>
                </a:lnTo>
                <a:lnTo>
                  <a:pt x="4572" y="1143006"/>
                </a:lnTo>
                <a:lnTo>
                  <a:pt x="4572" y="1152150"/>
                </a:lnTo>
                <a:lnTo>
                  <a:pt x="10668" y="1152150"/>
                </a:lnTo>
                <a:close/>
              </a:path>
              <a:path w="2910840" h="1152525">
                <a:moveTo>
                  <a:pt x="2906261" y="9144"/>
                </a:moveTo>
                <a:lnTo>
                  <a:pt x="2900165" y="4572"/>
                </a:lnTo>
                <a:lnTo>
                  <a:pt x="2900165" y="9144"/>
                </a:lnTo>
                <a:lnTo>
                  <a:pt x="2906261" y="9144"/>
                </a:lnTo>
                <a:close/>
              </a:path>
              <a:path w="2910840" h="1152525">
                <a:moveTo>
                  <a:pt x="2906261" y="1143006"/>
                </a:moveTo>
                <a:lnTo>
                  <a:pt x="2906261" y="9144"/>
                </a:lnTo>
                <a:lnTo>
                  <a:pt x="2900165" y="9144"/>
                </a:lnTo>
                <a:lnTo>
                  <a:pt x="2900165" y="1143006"/>
                </a:lnTo>
                <a:lnTo>
                  <a:pt x="2906261" y="1143006"/>
                </a:lnTo>
                <a:close/>
              </a:path>
              <a:path w="2910840" h="1152525">
                <a:moveTo>
                  <a:pt x="2906261" y="1152150"/>
                </a:moveTo>
                <a:lnTo>
                  <a:pt x="2906261" y="1143006"/>
                </a:lnTo>
                <a:lnTo>
                  <a:pt x="2900165" y="1147578"/>
                </a:lnTo>
                <a:lnTo>
                  <a:pt x="2900165" y="1152150"/>
                </a:lnTo>
                <a:lnTo>
                  <a:pt x="2906261" y="1152150"/>
                </a:lnTo>
                <a:close/>
              </a:path>
            </a:pathLst>
          </a:custGeom>
          <a:solidFill>
            <a:srgbClr val="000000"/>
          </a:solidFill>
        </p:spPr>
        <p:txBody>
          <a:bodyPr wrap="square" lIns="0" tIns="0" rIns="0" bIns="0" rtlCol="0"/>
          <a:lstStyle/>
          <a:p>
            <a:endParaRPr/>
          </a:p>
        </p:txBody>
      </p:sp>
      <p:sp>
        <p:nvSpPr>
          <p:cNvPr id="2" name="Holder 2"/>
          <p:cNvSpPr>
            <a:spLocks noGrp="1"/>
          </p:cNvSpPr>
          <p:nvPr>
            <p:ph type="ctrTitle"/>
          </p:nvPr>
        </p:nvSpPr>
        <p:spPr>
          <a:xfrm>
            <a:off x="1665096" y="662425"/>
            <a:ext cx="7363207" cy="1031239"/>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604010" y="4231640"/>
            <a:ext cx="7485380" cy="188912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11/20/2019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00" b="0" i="0">
                <a:solidFill>
                  <a:schemeClr val="tx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0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11/20/2019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00" b="0" i="0">
                <a:solidFill>
                  <a:schemeClr val="tx1"/>
                </a:solidFill>
                <a:latin typeface="Calibri"/>
                <a:cs typeface="Calibri"/>
              </a:defRPr>
            </a:lvl1pPr>
          </a:lstStyle>
          <a:p>
            <a:endParaRPr/>
          </a:p>
        </p:txBody>
      </p:sp>
      <p:sp>
        <p:nvSpPr>
          <p:cNvPr id="3" name="Holder 3"/>
          <p:cNvSpPr>
            <a:spLocks noGrp="1"/>
          </p:cNvSpPr>
          <p:nvPr>
            <p:ph sz="half" idx="2"/>
          </p:nvPr>
        </p:nvSpPr>
        <p:spPr>
          <a:xfrm>
            <a:off x="1310004" y="1889251"/>
            <a:ext cx="3291840" cy="4451350"/>
          </a:xfrm>
          <a:prstGeom prst="rect">
            <a:avLst/>
          </a:prstGeom>
        </p:spPr>
        <p:txBody>
          <a:bodyPr wrap="square" lIns="0" tIns="0" rIns="0" bIns="0">
            <a:spAutoFit/>
          </a:bodyPr>
          <a:lstStyle>
            <a:lvl1pPr>
              <a:defRPr sz="2400" b="0" i="0">
                <a:solidFill>
                  <a:schemeClr val="tx1"/>
                </a:solidFill>
                <a:latin typeface="Arial Black"/>
                <a:cs typeface="Arial Black"/>
              </a:defRPr>
            </a:lvl1pPr>
          </a:lstStyle>
          <a:p>
            <a:endParaRPr/>
          </a:p>
        </p:txBody>
      </p:sp>
      <p:sp>
        <p:nvSpPr>
          <p:cNvPr id="4" name="Holder 4"/>
          <p:cNvSpPr>
            <a:spLocks noGrp="1"/>
          </p:cNvSpPr>
          <p:nvPr>
            <p:ph sz="half" idx="3"/>
          </p:nvPr>
        </p:nvSpPr>
        <p:spPr>
          <a:xfrm>
            <a:off x="5501002" y="2014219"/>
            <a:ext cx="3184525" cy="3902710"/>
          </a:xfrm>
          <a:prstGeom prst="rect">
            <a:avLst/>
          </a:prstGeom>
        </p:spPr>
        <p:txBody>
          <a:bodyPr wrap="square" lIns="0" tIns="0" rIns="0" bIns="0">
            <a:spAutoFit/>
          </a:bodyPr>
          <a:lstStyle>
            <a:lvl1pPr>
              <a:defRPr sz="2400" b="0" i="0">
                <a:solidFill>
                  <a:schemeClr val="tx1"/>
                </a:solidFill>
                <a:latin typeface="Calibri"/>
                <a:cs typeface="Calibri"/>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11/20/2019</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00" b="0"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11/20/2019</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11/20/2019</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196972" y="514761"/>
            <a:ext cx="6299455" cy="949960"/>
          </a:xfrm>
          <a:prstGeom prst="rect">
            <a:avLst/>
          </a:prstGeom>
        </p:spPr>
        <p:txBody>
          <a:bodyPr wrap="square" lIns="0" tIns="0" rIns="0" bIns="0">
            <a:spAutoFit/>
          </a:bodyPr>
          <a:lstStyle>
            <a:lvl1pPr>
              <a:defRPr sz="2500" b="0" i="0">
                <a:solidFill>
                  <a:schemeClr val="tx1"/>
                </a:solidFill>
                <a:latin typeface="Calibri"/>
                <a:cs typeface="Calibri"/>
              </a:defRPr>
            </a:lvl1pPr>
          </a:lstStyle>
          <a:p>
            <a:endParaRPr/>
          </a:p>
        </p:txBody>
      </p:sp>
      <p:sp>
        <p:nvSpPr>
          <p:cNvPr id="3" name="Holder 3"/>
          <p:cNvSpPr>
            <a:spLocks noGrp="1"/>
          </p:cNvSpPr>
          <p:nvPr>
            <p:ph type="body" idx="1"/>
          </p:nvPr>
        </p:nvSpPr>
        <p:spPr>
          <a:xfrm>
            <a:off x="5120002" y="3735423"/>
            <a:ext cx="4408805" cy="2768600"/>
          </a:xfrm>
          <a:prstGeom prst="rect">
            <a:avLst/>
          </a:prstGeom>
        </p:spPr>
        <p:txBody>
          <a:bodyPr wrap="square" lIns="0" tIns="0" rIns="0" bIns="0">
            <a:spAutoFit/>
          </a:bodyPr>
          <a:lstStyle>
            <a:lvl1pPr>
              <a:defRPr sz="20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3635756" y="7027545"/>
            <a:ext cx="3421888" cy="37782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27545"/>
            <a:ext cx="2459482" cy="37782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11/20/2019</a:t>
            </a:fld>
            <a:endParaRPr lang="en-US"/>
          </a:p>
        </p:txBody>
      </p:sp>
      <p:sp>
        <p:nvSpPr>
          <p:cNvPr id="6" name="Holder 6"/>
          <p:cNvSpPr>
            <a:spLocks noGrp="1"/>
          </p:cNvSpPr>
          <p:nvPr>
            <p:ph type="sldNum" sz="quarter" idx="7"/>
          </p:nvPr>
        </p:nvSpPr>
        <p:spPr>
          <a:xfrm>
            <a:off x="7699248" y="7027545"/>
            <a:ext cx="2459482" cy="37782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1665096" y="662425"/>
            <a:ext cx="7363207" cy="1367041"/>
          </a:xfrm>
          <a:prstGeom prst="rect">
            <a:avLst/>
          </a:prstGeom>
        </p:spPr>
        <p:txBody>
          <a:bodyPr vert="horz" wrap="square" lIns="0" tIns="12700" rIns="0" bIns="0" rtlCol="0">
            <a:spAutoFit/>
          </a:bodyPr>
          <a:lstStyle/>
          <a:p>
            <a:pPr marL="12700" marR="5080" indent="92710" algn="ctr">
              <a:lnSpc>
                <a:spcPct val="100000"/>
              </a:lnSpc>
              <a:spcBef>
                <a:spcPts val="100"/>
              </a:spcBef>
            </a:pPr>
            <a:r>
              <a:rPr sz="4400" spc="-10" dirty="0">
                <a:solidFill>
                  <a:srgbClr val="FF0000"/>
                </a:solidFill>
              </a:rPr>
              <a:t>management </a:t>
            </a:r>
            <a:r>
              <a:rPr sz="4400" dirty="0">
                <a:solidFill>
                  <a:srgbClr val="FF0000"/>
                </a:solidFill>
              </a:rPr>
              <a:t>of </a:t>
            </a:r>
            <a:r>
              <a:rPr sz="4400" spc="-5" dirty="0" smtClean="0">
                <a:solidFill>
                  <a:srgbClr val="FF0000"/>
                </a:solidFill>
              </a:rPr>
              <a:t>medical</a:t>
            </a:r>
            <a:r>
              <a:rPr lang="en-US" sz="4400" spc="-5" dirty="0" smtClean="0">
                <a:solidFill>
                  <a:srgbClr val="FF0000"/>
                </a:solidFill>
              </a:rPr>
              <a:t> emergencies and First Aid </a:t>
            </a:r>
            <a:endParaRPr sz="4400" dirty="0">
              <a:solidFill>
                <a:srgbClr val="FF0000"/>
              </a:solidFill>
            </a:endParaRPr>
          </a:p>
        </p:txBody>
      </p:sp>
      <p:sp>
        <p:nvSpPr>
          <p:cNvPr id="4" name="Subtitle 3"/>
          <p:cNvSpPr>
            <a:spLocks noGrp="1"/>
          </p:cNvSpPr>
          <p:nvPr>
            <p:ph type="subTitle" idx="4"/>
          </p:nvPr>
        </p:nvSpPr>
        <p:spPr>
          <a:xfrm>
            <a:off x="1604010" y="5988050"/>
            <a:ext cx="7485380" cy="615553"/>
          </a:xfrm>
        </p:spPr>
        <p:txBody>
          <a:bodyPr/>
          <a:lstStyle/>
          <a:p>
            <a:pPr algn="ctr"/>
            <a:r>
              <a:rPr lang="en-US" b="1" dirty="0" smtClean="0">
                <a:solidFill>
                  <a:srgbClr val="0070C0"/>
                </a:solidFill>
              </a:rPr>
              <a:t>SAMUEL NGIGI </a:t>
            </a:r>
            <a:r>
              <a:rPr lang="en-US" b="1" dirty="0" err="1" smtClean="0">
                <a:solidFill>
                  <a:srgbClr val="0070C0"/>
                </a:solidFill>
              </a:rPr>
              <a:t>Kiurire</a:t>
            </a:r>
            <a:endParaRPr lang="en-US" b="1" dirty="0" smtClean="0">
              <a:solidFill>
                <a:srgbClr val="0070C0"/>
              </a:solidFill>
            </a:endParaRPr>
          </a:p>
          <a:p>
            <a:pPr algn="ctr"/>
            <a:r>
              <a:rPr lang="en-US" b="1" dirty="0" smtClean="0">
                <a:solidFill>
                  <a:srgbClr val="0070C0"/>
                </a:solidFill>
              </a:rPr>
              <a:t>KMTC</a:t>
            </a:r>
            <a:endParaRPr lang="en-US" b="1" dirty="0">
              <a:solidFill>
                <a:srgbClr val="0070C0"/>
              </a:solidFill>
            </a:endParaRPr>
          </a:p>
        </p:txBody>
      </p:sp>
      <p:sp>
        <p:nvSpPr>
          <p:cNvPr id="3" name="object 3"/>
          <p:cNvSpPr/>
          <p:nvPr/>
        </p:nvSpPr>
        <p:spPr>
          <a:xfrm>
            <a:off x="850900" y="2330450"/>
            <a:ext cx="9144000" cy="3429000"/>
          </a:xfrm>
          <a:custGeom>
            <a:avLst/>
            <a:gdLst/>
            <a:ahLst/>
            <a:cxnLst/>
            <a:rect l="l" t="t" r="r" b="b"/>
            <a:pathLst>
              <a:path w="9144000" h="3429000">
                <a:moveTo>
                  <a:pt x="9143993" y="3428993"/>
                </a:moveTo>
                <a:lnTo>
                  <a:pt x="9143993" y="0"/>
                </a:lnTo>
                <a:lnTo>
                  <a:pt x="0" y="0"/>
                </a:lnTo>
                <a:lnTo>
                  <a:pt x="0" y="3428993"/>
                </a:lnTo>
                <a:lnTo>
                  <a:pt x="9143993" y="3428993"/>
                </a:lnTo>
                <a:close/>
              </a:path>
            </a:pathLst>
          </a:custGeom>
          <a:solidFill>
            <a:srgbClr val="FFFFFF"/>
          </a:solidFill>
        </p:spPr>
        <p:txBody>
          <a:bodyPr wrap="square" lIns="0" tIns="0" rIns="0" bIns="0" rtlCol="0"/>
          <a:lstStyle/>
          <a:p>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826640" y="732529"/>
            <a:ext cx="7037070" cy="878840"/>
          </a:xfrm>
          <a:prstGeom prst="rect">
            <a:avLst/>
          </a:prstGeom>
        </p:spPr>
        <p:txBody>
          <a:bodyPr vert="horz" wrap="square" lIns="0" tIns="12065" rIns="0" bIns="0" rtlCol="0">
            <a:spAutoFit/>
          </a:bodyPr>
          <a:lstStyle/>
          <a:p>
            <a:pPr marL="2052955" marR="5080" indent="-2040889" algn="ctr">
              <a:lnSpc>
                <a:spcPct val="100000"/>
              </a:lnSpc>
              <a:spcBef>
                <a:spcPts val="95"/>
              </a:spcBef>
            </a:pPr>
            <a:r>
              <a:rPr sz="2800" spc="-5" dirty="0">
                <a:latin typeface="Calibri"/>
                <a:cs typeface="Calibri"/>
              </a:rPr>
              <a:t>Common </a:t>
            </a:r>
            <a:r>
              <a:rPr sz="2800" spc="-10" dirty="0">
                <a:latin typeface="Calibri"/>
                <a:cs typeface="Calibri"/>
              </a:rPr>
              <a:t>medical </a:t>
            </a:r>
            <a:r>
              <a:rPr sz="2800" spc="-10" dirty="0" smtClean="0">
                <a:latin typeface="Calibri"/>
                <a:cs typeface="Calibri"/>
              </a:rPr>
              <a:t>emergencies</a:t>
            </a:r>
            <a:endParaRPr lang="en-US" sz="2800" spc="-10" dirty="0" smtClean="0">
              <a:latin typeface="Calibri"/>
              <a:cs typeface="Calibri"/>
            </a:endParaRPr>
          </a:p>
          <a:p>
            <a:pPr marL="2052955" marR="5080" indent="-2040889" algn="ctr">
              <a:lnSpc>
                <a:spcPct val="100000"/>
              </a:lnSpc>
              <a:spcBef>
                <a:spcPts val="95"/>
              </a:spcBef>
            </a:pPr>
            <a:r>
              <a:rPr sz="2800" spc="-10" dirty="0" smtClean="0">
                <a:latin typeface="Calibri"/>
                <a:cs typeface="Calibri"/>
              </a:rPr>
              <a:t>Signs </a:t>
            </a:r>
            <a:r>
              <a:rPr sz="2800" spc="-10" dirty="0">
                <a:latin typeface="Calibri"/>
                <a:cs typeface="Calibri"/>
              </a:rPr>
              <a:t>and</a:t>
            </a:r>
            <a:r>
              <a:rPr sz="2800" spc="25" dirty="0">
                <a:latin typeface="Calibri"/>
                <a:cs typeface="Calibri"/>
              </a:rPr>
              <a:t> </a:t>
            </a:r>
            <a:r>
              <a:rPr sz="2800" spc="-20" dirty="0">
                <a:latin typeface="Calibri"/>
                <a:cs typeface="Calibri"/>
              </a:rPr>
              <a:t>symptoms</a:t>
            </a:r>
            <a:endParaRPr sz="2800" dirty="0">
              <a:latin typeface="Calibri"/>
              <a:cs typeface="Calibri"/>
            </a:endParaRPr>
          </a:p>
        </p:txBody>
      </p:sp>
      <p:sp>
        <p:nvSpPr>
          <p:cNvPr id="3" name="object 3"/>
          <p:cNvSpPr txBox="1">
            <a:spLocks noGrp="1"/>
          </p:cNvSpPr>
          <p:nvPr>
            <p:ph type="title"/>
          </p:nvPr>
        </p:nvSpPr>
        <p:spPr>
          <a:xfrm>
            <a:off x="1386204" y="2422644"/>
            <a:ext cx="1372235" cy="513715"/>
          </a:xfrm>
          <a:prstGeom prst="rect">
            <a:avLst/>
          </a:prstGeom>
        </p:spPr>
        <p:txBody>
          <a:bodyPr vert="horz" wrap="square" lIns="0" tIns="12700" rIns="0" bIns="0" rtlCol="0">
            <a:spAutoFit/>
          </a:bodyPr>
          <a:lstStyle/>
          <a:p>
            <a:pPr marL="12700">
              <a:lnSpc>
                <a:spcPct val="100000"/>
              </a:lnSpc>
              <a:spcBef>
                <a:spcPts val="100"/>
              </a:spcBef>
            </a:pPr>
            <a:r>
              <a:rPr sz="3200" spc="-10" dirty="0"/>
              <a:t>E</a:t>
            </a:r>
            <a:r>
              <a:rPr sz="3200" spc="-5" dirty="0"/>
              <a:t>pil</a:t>
            </a:r>
            <a:r>
              <a:rPr sz="3200" dirty="0"/>
              <a:t>e</a:t>
            </a:r>
            <a:r>
              <a:rPr sz="3200" spc="-20" dirty="0"/>
              <a:t>p</a:t>
            </a:r>
            <a:r>
              <a:rPr sz="3200" spc="-70" dirty="0"/>
              <a:t>s</a:t>
            </a:r>
            <a:r>
              <a:rPr sz="3200" dirty="0"/>
              <a:t>y</a:t>
            </a:r>
            <a:endParaRPr sz="3200"/>
          </a:p>
        </p:txBody>
      </p:sp>
      <p:sp>
        <p:nvSpPr>
          <p:cNvPr id="4" name="object 4"/>
          <p:cNvSpPr txBox="1"/>
          <p:nvPr/>
        </p:nvSpPr>
        <p:spPr>
          <a:xfrm>
            <a:off x="1386204" y="3244850"/>
            <a:ext cx="2219960" cy="505267"/>
          </a:xfrm>
          <a:prstGeom prst="rect">
            <a:avLst/>
          </a:prstGeom>
        </p:spPr>
        <p:txBody>
          <a:bodyPr vert="horz" wrap="square" lIns="0" tIns="12700" rIns="0" bIns="0" rtlCol="0">
            <a:spAutoFit/>
          </a:bodyPr>
          <a:lstStyle/>
          <a:p>
            <a:pPr marL="355600" indent="-342900">
              <a:lnSpc>
                <a:spcPct val="100000"/>
              </a:lnSpc>
              <a:spcBef>
                <a:spcPts val="100"/>
              </a:spcBef>
              <a:buFont typeface="Arial"/>
              <a:buChar char="•"/>
              <a:tabLst>
                <a:tab pos="354965" algn="l"/>
                <a:tab pos="355600" algn="l"/>
              </a:tabLst>
            </a:pPr>
            <a:r>
              <a:rPr sz="3200" spc="-20" dirty="0">
                <a:latin typeface="Calibri"/>
                <a:cs typeface="Calibri"/>
              </a:rPr>
              <a:t>Aura</a:t>
            </a:r>
            <a:r>
              <a:rPr sz="3200" spc="-65" dirty="0">
                <a:latin typeface="Calibri"/>
                <a:cs typeface="Calibri"/>
              </a:rPr>
              <a:t> </a:t>
            </a:r>
            <a:r>
              <a:rPr sz="3200" spc="-5" dirty="0">
                <a:latin typeface="Calibri"/>
                <a:cs typeface="Calibri"/>
              </a:rPr>
              <a:t>phase</a:t>
            </a:r>
            <a:endParaRPr sz="3200" dirty="0">
              <a:latin typeface="Calibri"/>
              <a:cs typeface="Calibri"/>
            </a:endParaRPr>
          </a:p>
        </p:txBody>
      </p:sp>
      <p:sp>
        <p:nvSpPr>
          <p:cNvPr id="5" name="object 5"/>
          <p:cNvSpPr/>
          <p:nvPr/>
        </p:nvSpPr>
        <p:spPr>
          <a:xfrm>
            <a:off x="774060" y="3777996"/>
            <a:ext cx="9144000" cy="3429000"/>
          </a:xfrm>
          <a:custGeom>
            <a:avLst/>
            <a:gdLst/>
            <a:ahLst/>
            <a:cxnLst/>
            <a:rect l="l" t="t" r="r" b="b"/>
            <a:pathLst>
              <a:path w="9144000" h="3429000">
                <a:moveTo>
                  <a:pt x="9143993" y="3428993"/>
                </a:moveTo>
                <a:lnTo>
                  <a:pt x="9143993" y="0"/>
                </a:lnTo>
                <a:lnTo>
                  <a:pt x="0" y="0"/>
                </a:lnTo>
                <a:lnTo>
                  <a:pt x="0" y="3428993"/>
                </a:lnTo>
                <a:lnTo>
                  <a:pt x="9143993" y="3428993"/>
                </a:lnTo>
                <a:close/>
              </a:path>
            </a:pathLst>
          </a:custGeom>
          <a:solidFill>
            <a:srgbClr val="FFFFFF"/>
          </a:solidFill>
        </p:spPr>
        <p:txBody>
          <a:bodyPr wrap="square" lIns="0" tIns="0" rIns="0" bIns="0" rtlCol="0"/>
          <a:lstStyle/>
          <a:p>
            <a:endParaRPr/>
          </a:p>
        </p:txBody>
      </p:sp>
      <p:sp>
        <p:nvSpPr>
          <p:cNvPr id="6" name="object 6"/>
          <p:cNvSpPr txBox="1"/>
          <p:nvPr/>
        </p:nvSpPr>
        <p:spPr>
          <a:xfrm>
            <a:off x="1386204" y="4470906"/>
            <a:ext cx="2446020" cy="1537970"/>
          </a:xfrm>
          <a:prstGeom prst="rect">
            <a:avLst/>
          </a:prstGeom>
        </p:spPr>
        <p:txBody>
          <a:bodyPr vert="horz" wrap="square" lIns="0" tIns="12700" rIns="0" bIns="0" rtlCol="0">
            <a:spAutoFit/>
          </a:bodyPr>
          <a:lstStyle/>
          <a:p>
            <a:pPr marL="355600" indent="-342900">
              <a:lnSpc>
                <a:spcPct val="100000"/>
              </a:lnSpc>
              <a:spcBef>
                <a:spcPts val="100"/>
              </a:spcBef>
              <a:buFont typeface="Arial"/>
              <a:buChar char="•"/>
              <a:tabLst>
                <a:tab pos="354965" algn="l"/>
                <a:tab pos="355600" algn="l"/>
              </a:tabLst>
            </a:pPr>
            <a:r>
              <a:rPr sz="3200" spc="-60" dirty="0">
                <a:latin typeface="Calibri"/>
                <a:cs typeface="Calibri"/>
              </a:rPr>
              <a:t>Tonic</a:t>
            </a:r>
            <a:r>
              <a:rPr sz="3200" spc="-90" dirty="0">
                <a:latin typeface="Calibri"/>
                <a:cs typeface="Calibri"/>
              </a:rPr>
              <a:t> </a:t>
            </a:r>
            <a:r>
              <a:rPr sz="3200" spc="-5" dirty="0">
                <a:latin typeface="Calibri"/>
                <a:cs typeface="Calibri"/>
              </a:rPr>
              <a:t>phase</a:t>
            </a:r>
            <a:endParaRPr sz="3200">
              <a:latin typeface="Calibri"/>
              <a:cs typeface="Calibri"/>
            </a:endParaRPr>
          </a:p>
          <a:p>
            <a:pPr>
              <a:lnSpc>
                <a:spcPct val="100000"/>
              </a:lnSpc>
              <a:spcBef>
                <a:spcPts val="15"/>
              </a:spcBef>
              <a:buFont typeface="Arial"/>
              <a:buChar char="•"/>
            </a:pPr>
            <a:endParaRPr sz="3450">
              <a:latin typeface="Calibri"/>
              <a:cs typeface="Calibri"/>
            </a:endParaRPr>
          </a:p>
          <a:p>
            <a:pPr marL="355600" indent="-342900">
              <a:lnSpc>
                <a:spcPct val="100000"/>
              </a:lnSpc>
              <a:buFont typeface="Arial"/>
              <a:buChar char="•"/>
              <a:tabLst>
                <a:tab pos="354965" algn="l"/>
                <a:tab pos="355600" algn="l"/>
              </a:tabLst>
            </a:pPr>
            <a:r>
              <a:rPr sz="3200" spc="-5" dirty="0">
                <a:latin typeface="Calibri"/>
                <a:cs typeface="Calibri"/>
              </a:rPr>
              <a:t>Clonic</a:t>
            </a:r>
            <a:r>
              <a:rPr sz="3200" spc="-60" dirty="0">
                <a:latin typeface="Calibri"/>
                <a:cs typeface="Calibri"/>
              </a:rPr>
              <a:t> </a:t>
            </a:r>
            <a:r>
              <a:rPr sz="3200" spc="-5" dirty="0">
                <a:latin typeface="Calibri"/>
                <a:cs typeface="Calibri"/>
              </a:rPr>
              <a:t>phase</a:t>
            </a:r>
            <a:endParaRPr sz="3200">
              <a:latin typeface="Calibri"/>
              <a:cs typeface="Calibri"/>
            </a:endParaRPr>
          </a:p>
        </p:txBody>
      </p:sp>
      <p:sp>
        <p:nvSpPr>
          <p:cNvPr id="7" name="object 7"/>
          <p:cNvSpPr txBox="1"/>
          <p:nvPr/>
        </p:nvSpPr>
        <p:spPr>
          <a:xfrm>
            <a:off x="6586090" y="3522978"/>
            <a:ext cx="1706880" cy="635000"/>
          </a:xfrm>
          <a:prstGeom prst="rect">
            <a:avLst/>
          </a:prstGeom>
        </p:spPr>
        <p:txBody>
          <a:bodyPr vert="horz" wrap="square" lIns="0" tIns="12065" rIns="0" bIns="0" rtlCol="0">
            <a:spAutoFit/>
          </a:bodyPr>
          <a:lstStyle/>
          <a:p>
            <a:pPr marL="12700">
              <a:lnSpc>
                <a:spcPct val="100000"/>
              </a:lnSpc>
              <a:spcBef>
                <a:spcPts val="95"/>
              </a:spcBef>
            </a:pPr>
            <a:r>
              <a:rPr sz="4000" spc="-20" dirty="0">
                <a:latin typeface="Calibri"/>
                <a:cs typeface="Calibri"/>
              </a:rPr>
              <a:t>Epilepsy</a:t>
            </a:r>
            <a:endParaRPr sz="4000">
              <a:latin typeface="Calibri"/>
              <a:cs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6972" y="514761"/>
            <a:ext cx="6299455" cy="492443"/>
          </a:xfrm>
        </p:spPr>
        <p:txBody>
          <a:bodyPr/>
          <a:lstStyle/>
          <a:p>
            <a:pPr algn="ctr"/>
            <a:r>
              <a:rPr lang="en-US" sz="3200" b="1" dirty="0" smtClean="0"/>
              <a:t>EPILEPTIC PHASES</a:t>
            </a:r>
            <a:endParaRPr lang="en-US" sz="3200" b="1" dirty="0"/>
          </a:p>
        </p:txBody>
      </p:sp>
      <p:sp>
        <p:nvSpPr>
          <p:cNvPr id="3" name="Text Placeholder 2"/>
          <p:cNvSpPr>
            <a:spLocks noGrp="1"/>
          </p:cNvSpPr>
          <p:nvPr>
            <p:ph type="body" idx="1"/>
          </p:nvPr>
        </p:nvSpPr>
        <p:spPr>
          <a:xfrm>
            <a:off x="469900" y="1035050"/>
            <a:ext cx="9753600" cy="6032421"/>
          </a:xfrm>
        </p:spPr>
        <p:txBody>
          <a:bodyPr/>
          <a:lstStyle/>
          <a:p>
            <a:r>
              <a:rPr lang="en-US" sz="2800" b="1" dirty="0" smtClean="0"/>
              <a:t>AURA PHASE:</a:t>
            </a:r>
            <a:r>
              <a:rPr lang="en-US" sz="2800" dirty="0" smtClean="0"/>
              <a:t> The </a:t>
            </a:r>
            <a:r>
              <a:rPr lang="en-US" sz="2800" dirty="0" smtClean="0"/>
              <a:t>first phase involves alterations in smell, taste, visual perception, hearing, and emotional state. This is known as an </a:t>
            </a:r>
            <a:r>
              <a:rPr lang="en-US" sz="2800" b="1" dirty="0" smtClean="0"/>
              <a:t>aura</a:t>
            </a:r>
            <a:r>
              <a:rPr lang="en-US" sz="2800" dirty="0" smtClean="0"/>
              <a:t>, which is actually a small partial seizure that is often followed by a larger event</a:t>
            </a:r>
            <a:r>
              <a:rPr lang="en-US" sz="2800" dirty="0" smtClean="0"/>
              <a:t>.</a:t>
            </a:r>
          </a:p>
          <a:p>
            <a:r>
              <a:rPr lang="en-US" sz="2800" b="1" dirty="0" smtClean="0"/>
              <a:t>TONIC PHASE: </a:t>
            </a:r>
            <a:r>
              <a:rPr lang="en-US" sz="2800" dirty="0" smtClean="0"/>
              <a:t>When </a:t>
            </a:r>
            <a:r>
              <a:rPr lang="en-US" sz="2800" dirty="0" smtClean="0"/>
              <a:t>the tonic-</a:t>
            </a:r>
            <a:r>
              <a:rPr lang="en-US" sz="2800" dirty="0" err="1" smtClean="0"/>
              <a:t>clonic</a:t>
            </a:r>
            <a:r>
              <a:rPr lang="en-US" sz="2800" dirty="0" smtClean="0"/>
              <a:t> seizure begins, the person loses consciousness and may fall. Strong tonic spasms of the muscles can force air out of the lungs, resulting in a cry or moan, even though the person is not aware of their surroundings. There may be saliva or foam coming from the mouth.</a:t>
            </a:r>
            <a:endParaRPr lang="en-US" sz="2800" dirty="0" smtClean="0"/>
          </a:p>
          <a:p>
            <a:r>
              <a:rPr lang="en-US" sz="2800" b="1" dirty="0" smtClean="0"/>
              <a:t>CLONIC PHASE:</a:t>
            </a:r>
            <a:r>
              <a:rPr lang="en-US" sz="2800" dirty="0" smtClean="0"/>
              <a:t> </a:t>
            </a:r>
            <a:r>
              <a:rPr lang="en-US" sz="2800" dirty="0" smtClean="0"/>
              <a:t>Jerking movements affect the face, arms and legs, becoming intense and rapid. After one to three minutes, the jerking movements slow down and the body relaxes, sometimes including the bowel or bladder. The person may let out a deep sigh and return to more normal breathing.</a:t>
            </a: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126599" y="1613916"/>
            <a:ext cx="4124325" cy="2164080"/>
          </a:xfrm>
          <a:custGeom>
            <a:avLst/>
            <a:gdLst/>
            <a:ahLst/>
            <a:cxnLst/>
            <a:rect l="l" t="t" r="r" b="b"/>
            <a:pathLst>
              <a:path w="4124325" h="2164079">
                <a:moveTo>
                  <a:pt x="4123944" y="2164080"/>
                </a:moveTo>
                <a:lnTo>
                  <a:pt x="4123944" y="4572"/>
                </a:lnTo>
                <a:lnTo>
                  <a:pt x="4122420" y="1524"/>
                </a:lnTo>
                <a:lnTo>
                  <a:pt x="4119372" y="0"/>
                </a:lnTo>
                <a:lnTo>
                  <a:pt x="4572" y="0"/>
                </a:lnTo>
                <a:lnTo>
                  <a:pt x="1524" y="1524"/>
                </a:lnTo>
                <a:lnTo>
                  <a:pt x="0" y="4572"/>
                </a:lnTo>
                <a:lnTo>
                  <a:pt x="0" y="2164080"/>
                </a:lnTo>
                <a:lnTo>
                  <a:pt x="4572" y="2164080"/>
                </a:lnTo>
                <a:lnTo>
                  <a:pt x="4572" y="9144"/>
                </a:lnTo>
                <a:lnTo>
                  <a:pt x="9144" y="4572"/>
                </a:lnTo>
                <a:lnTo>
                  <a:pt x="9144" y="9144"/>
                </a:lnTo>
                <a:lnTo>
                  <a:pt x="4114800" y="9144"/>
                </a:lnTo>
                <a:lnTo>
                  <a:pt x="4114800" y="4572"/>
                </a:lnTo>
                <a:lnTo>
                  <a:pt x="4119372" y="9144"/>
                </a:lnTo>
                <a:lnTo>
                  <a:pt x="4119372" y="2164080"/>
                </a:lnTo>
                <a:lnTo>
                  <a:pt x="4123944" y="2164080"/>
                </a:lnTo>
                <a:close/>
              </a:path>
              <a:path w="4124325" h="2164079">
                <a:moveTo>
                  <a:pt x="9144" y="9144"/>
                </a:moveTo>
                <a:lnTo>
                  <a:pt x="9144" y="4572"/>
                </a:lnTo>
                <a:lnTo>
                  <a:pt x="4572" y="9144"/>
                </a:lnTo>
                <a:lnTo>
                  <a:pt x="9144" y="9144"/>
                </a:lnTo>
                <a:close/>
              </a:path>
              <a:path w="4124325" h="2164079">
                <a:moveTo>
                  <a:pt x="9144" y="2164080"/>
                </a:moveTo>
                <a:lnTo>
                  <a:pt x="9144" y="9144"/>
                </a:lnTo>
                <a:lnTo>
                  <a:pt x="4572" y="9144"/>
                </a:lnTo>
                <a:lnTo>
                  <a:pt x="4572" y="2164080"/>
                </a:lnTo>
                <a:lnTo>
                  <a:pt x="9144" y="2164080"/>
                </a:lnTo>
                <a:close/>
              </a:path>
              <a:path w="4124325" h="2164079">
                <a:moveTo>
                  <a:pt x="4119372" y="9144"/>
                </a:moveTo>
                <a:lnTo>
                  <a:pt x="4114800" y="4572"/>
                </a:lnTo>
                <a:lnTo>
                  <a:pt x="4114800" y="9144"/>
                </a:lnTo>
                <a:lnTo>
                  <a:pt x="4119372" y="9144"/>
                </a:lnTo>
                <a:close/>
              </a:path>
              <a:path w="4124325" h="2164079">
                <a:moveTo>
                  <a:pt x="4119372" y="2164080"/>
                </a:moveTo>
                <a:lnTo>
                  <a:pt x="4119372" y="9144"/>
                </a:lnTo>
                <a:lnTo>
                  <a:pt x="4114800" y="9144"/>
                </a:lnTo>
                <a:lnTo>
                  <a:pt x="4114800" y="2164080"/>
                </a:lnTo>
                <a:lnTo>
                  <a:pt x="4119372" y="2164080"/>
                </a:lnTo>
                <a:close/>
              </a:path>
            </a:pathLst>
          </a:custGeom>
          <a:solidFill>
            <a:srgbClr val="000000"/>
          </a:solidFill>
        </p:spPr>
        <p:txBody>
          <a:bodyPr wrap="square" lIns="0" tIns="0" rIns="0" bIns="0" rtlCol="0"/>
          <a:lstStyle/>
          <a:p>
            <a:endParaRPr/>
          </a:p>
        </p:txBody>
      </p:sp>
      <p:sp>
        <p:nvSpPr>
          <p:cNvPr id="3" name="object 3"/>
          <p:cNvSpPr txBox="1"/>
          <p:nvPr/>
        </p:nvSpPr>
        <p:spPr>
          <a:xfrm>
            <a:off x="2196972" y="609085"/>
            <a:ext cx="6885305" cy="3241272"/>
          </a:xfrm>
          <a:prstGeom prst="rect">
            <a:avLst/>
          </a:prstGeom>
        </p:spPr>
        <p:txBody>
          <a:bodyPr vert="horz" wrap="square" lIns="0" tIns="12065" rIns="0" bIns="0" rtlCol="0">
            <a:spAutoFit/>
          </a:bodyPr>
          <a:lstStyle/>
          <a:p>
            <a:pPr marL="2282825" marR="594360" indent="-2270760" algn="ctr">
              <a:lnSpc>
                <a:spcPct val="100000"/>
              </a:lnSpc>
              <a:spcBef>
                <a:spcPts val="95"/>
              </a:spcBef>
            </a:pPr>
            <a:r>
              <a:rPr sz="2500" spc="-5" dirty="0">
                <a:latin typeface="Calibri"/>
                <a:cs typeface="Calibri"/>
              </a:rPr>
              <a:t>Common </a:t>
            </a:r>
            <a:r>
              <a:rPr sz="2500" spc="-10" dirty="0">
                <a:latin typeface="Calibri"/>
                <a:cs typeface="Calibri"/>
              </a:rPr>
              <a:t>medical </a:t>
            </a:r>
            <a:r>
              <a:rPr sz="2500" spc="-10" dirty="0" smtClean="0">
                <a:latin typeface="Calibri"/>
                <a:cs typeface="Calibri"/>
              </a:rPr>
              <a:t>emergencies  </a:t>
            </a:r>
            <a:endParaRPr lang="en-US" sz="2500" spc="-10" dirty="0" smtClean="0">
              <a:latin typeface="Calibri"/>
              <a:cs typeface="Calibri"/>
            </a:endParaRPr>
          </a:p>
          <a:p>
            <a:pPr marL="2282825" marR="594360" indent="-2270760" algn="ctr">
              <a:lnSpc>
                <a:spcPct val="100000"/>
              </a:lnSpc>
              <a:spcBef>
                <a:spcPts val="95"/>
              </a:spcBef>
            </a:pPr>
            <a:r>
              <a:rPr sz="2500" spc="-10" dirty="0" smtClean="0">
                <a:latin typeface="Calibri"/>
                <a:cs typeface="Calibri"/>
              </a:rPr>
              <a:t>Management</a:t>
            </a:r>
            <a:endParaRPr sz="2500" dirty="0">
              <a:latin typeface="Calibri"/>
              <a:cs typeface="Calibri"/>
            </a:endParaRPr>
          </a:p>
          <a:p>
            <a:pPr marL="3366770" indent="-343535">
              <a:lnSpc>
                <a:spcPct val="100000"/>
              </a:lnSpc>
              <a:spcBef>
                <a:spcPts val="1680"/>
              </a:spcBef>
              <a:buFont typeface="Arial"/>
              <a:buChar char="•"/>
              <a:tabLst>
                <a:tab pos="3366770" algn="l"/>
                <a:tab pos="3367404" algn="l"/>
              </a:tabLst>
            </a:pPr>
            <a:r>
              <a:rPr sz="2800" spc="-10" dirty="0">
                <a:latin typeface="Calibri"/>
                <a:cs typeface="Calibri"/>
              </a:rPr>
              <a:t>Call </a:t>
            </a:r>
            <a:r>
              <a:rPr sz="2800" spc="-25" dirty="0">
                <a:latin typeface="Calibri"/>
                <a:cs typeface="Calibri"/>
              </a:rPr>
              <a:t>for</a:t>
            </a:r>
            <a:r>
              <a:rPr sz="2800" spc="-20" dirty="0">
                <a:latin typeface="Calibri"/>
                <a:cs typeface="Calibri"/>
              </a:rPr>
              <a:t> </a:t>
            </a:r>
            <a:r>
              <a:rPr sz="2800" spc="-10" dirty="0">
                <a:latin typeface="Calibri"/>
                <a:cs typeface="Calibri"/>
              </a:rPr>
              <a:t>help</a:t>
            </a:r>
            <a:endParaRPr sz="2800" dirty="0">
              <a:latin typeface="Calibri"/>
              <a:cs typeface="Calibri"/>
            </a:endParaRPr>
          </a:p>
          <a:p>
            <a:pPr marL="3366770" indent="-343535">
              <a:lnSpc>
                <a:spcPct val="100000"/>
              </a:lnSpc>
              <a:spcBef>
                <a:spcPts val="335"/>
              </a:spcBef>
              <a:buFont typeface="Arial"/>
              <a:buChar char="•"/>
              <a:tabLst>
                <a:tab pos="3366770" algn="l"/>
                <a:tab pos="3367404" algn="l"/>
              </a:tabLst>
            </a:pPr>
            <a:r>
              <a:rPr sz="2800" spc="-10" dirty="0">
                <a:latin typeface="Calibri"/>
                <a:cs typeface="Calibri"/>
              </a:rPr>
              <a:t>High flow</a:t>
            </a:r>
            <a:r>
              <a:rPr sz="2800" dirty="0">
                <a:latin typeface="Calibri"/>
                <a:cs typeface="Calibri"/>
              </a:rPr>
              <a:t> </a:t>
            </a:r>
            <a:r>
              <a:rPr sz="2800" spc="-25" dirty="0">
                <a:latin typeface="Calibri"/>
                <a:cs typeface="Calibri"/>
              </a:rPr>
              <a:t>oxygen</a:t>
            </a:r>
            <a:endParaRPr sz="2800" dirty="0">
              <a:latin typeface="Calibri"/>
              <a:cs typeface="Calibri"/>
            </a:endParaRPr>
          </a:p>
          <a:p>
            <a:pPr marL="3366770" marR="904875" indent="-342900">
              <a:lnSpc>
                <a:spcPts val="3020"/>
              </a:lnSpc>
              <a:spcBef>
                <a:spcPts val="720"/>
              </a:spcBef>
              <a:buFont typeface="Arial"/>
              <a:buChar char="•"/>
              <a:tabLst>
                <a:tab pos="3366770" algn="l"/>
                <a:tab pos="3367404" algn="l"/>
              </a:tabLst>
            </a:pPr>
            <a:r>
              <a:rPr sz="2800" spc="-5" dirty="0">
                <a:latin typeface="Calibri"/>
                <a:cs typeface="Calibri"/>
              </a:rPr>
              <a:t>Do </a:t>
            </a:r>
            <a:r>
              <a:rPr sz="2800" spc="-10" dirty="0">
                <a:latin typeface="Calibri"/>
                <a:cs typeface="Calibri"/>
              </a:rPr>
              <a:t>not </a:t>
            </a:r>
            <a:r>
              <a:rPr sz="2800" spc="-20" dirty="0">
                <a:latin typeface="Calibri"/>
                <a:cs typeface="Calibri"/>
              </a:rPr>
              <a:t>attempt </a:t>
            </a:r>
            <a:r>
              <a:rPr sz="2800" spc="-15" dirty="0">
                <a:latin typeface="Calibri"/>
                <a:cs typeface="Calibri"/>
              </a:rPr>
              <a:t>to  </a:t>
            </a:r>
            <a:r>
              <a:rPr sz="2800" spc="-25" dirty="0">
                <a:latin typeface="Calibri"/>
                <a:cs typeface="Calibri"/>
              </a:rPr>
              <a:t>restrain</a:t>
            </a:r>
            <a:endParaRPr sz="2800" dirty="0">
              <a:latin typeface="Calibri"/>
              <a:cs typeface="Calibri"/>
            </a:endParaRPr>
          </a:p>
          <a:p>
            <a:pPr marL="3366770" indent="-343535">
              <a:lnSpc>
                <a:spcPct val="100000"/>
              </a:lnSpc>
              <a:spcBef>
                <a:spcPts val="295"/>
              </a:spcBef>
              <a:buFont typeface="Arial"/>
              <a:buChar char="•"/>
              <a:tabLst>
                <a:tab pos="3366770" algn="l"/>
                <a:tab pos="3367404" algn="l"/>
              </a:tabLst>
            </a:pPr>
            <a:r>
              <a:rPr sz="2800" spc="-15" dirty="0">
                <a:latin typeface="Calibri"/>
                <a:cs typeface="Calibri"/>
              </a:rPr>
              <a:t>Protect </a:t>
            </a:r>
            <a:r>
              <a:rPr sz="2800" spc="-10" dirty="0">
                <a:latin typeface="Calibri"/>
                <a:cs typeface="Calibri"/>
              </a:rPr>
              <a:t>the </a:t>
            </a:r>
            <a:r>
              <a:rPr sz="2800" spc="-15" dirty="0">
                <a:latin typeface="Calibri"/>
                <a:cs typeface="Calibri"/>
              </a:rPr>
              <a:t>patient</a:t>
            </a:r>
            <a:r>
              <a:rPr sz="2800" spc="10" dirty="0">
                <a:latin typeface="Calibri"/>
                <a:cs typeface="Calibri"/>
              </a:rPr>
              <a:t> </a:t>
            </a:r>
            <a:r>
              <a:rPr sz="2800" spc="-20" dirty="0">
                <a:latin typeface="Calibri"/>
                <a:cs typeface="Calibri"/>
              </a:rPr>
              <a:t>from</a:t>
            </a:r>
            <a:endParaRPr sz="2800" dirty="0">
              <a:latin typeface="Calibri"/>
              <a:cs typeface="Calibri"/>
            </a:endParaRPr>
          </a:p>
        </p:txBody>
      </p:sp>
      <p:sp>
        <p:nvSpPr>
          <p:cNvPr id="4" name="object 4"/>
          <p:cNvSpPr/>
          <p:nvPr/>
        </p:nvSpPr>
        <p:spPr>
          <a:xfrm>
            <a:off x="774060" y="3777996"/>
            <a:ext cx="9144000" cy="3429000"/>
          </a:xfrm>
          <a:custGeom>
            <a:avLst/>
            <a:gdLst/>
            <a:ahLst/>
            <a:cxnLst/>
            <a:rect l="l" t="t" r="r" b="b"/>
            <a:pathLst>
              <a:path w="9144000" h="3429000">
                <a:moveTo>
                  <a:pt x="9143993" y="3428993"/>
                </a:moveTo>
                <a:lnTo>
                  <a:pt x="9143993" y="0"/>
                </a:lnTo>
                <a:lnTo>
                  <a:pt x="0" y="0"/>
                </a:lnTo>
                <a:lnTo>
                  <a:pt x="0" y="3428993"/>
                </a:lnTo>
                <a:lnTo>
                  <a:pt x="9143993" y="3428993"/>
                </a:lnTo>
                <a:close/>
              </a:path>
            </a:pathLst>
          </a:custGeom>
          <a:solidFill>
            <a:srgbClr val="FFFFFF"/>
          </a:solidFill>
        </p:spPr>
        <p:txBody>
          <a:bodyPr wrap="square" lIns="0" tIns="0" rIns="0" bIns="0" rtlCol="0"/>
          <a:lstStyle/>
          <a:p>
            <a:endParaRPr/>
          </a:p>
        </p:txBody>
      </p:sp>
      <p:sp>
        <p:nvSpPr>
          <p:cNvPr id="5" name="object 5"/>
          <p:cNvSpPr txBox="1"/>
          <p:nvPr/>
        </p:nvSpPr>
        <p:spPr>
          <a:xfrm>
            <a:off x="1796160" y="3910074"/>
            <a:ext cx="2045335" cy="756920"/>
          </a:xfrm>
          <a:prstGeom prst="rect">
            <a:avLst/>
          </a:prstGeom>
        </p:spPr>
        <p:txBody>
          <a:bodyPr vert="horz" wrap="square" lIns="0" tIns="12700" rIns="0" bIns="0" rtlCol="0">
            <a:spAutoFit/>
          </a:bodyPr>
          <a:lstStyle/>
          <a:p>
            <a:pPr marL="12700">
              <a:lnSpc>
                <a:spcPct val="100000"/>
              </a:lnSpc>
              <a:spcBef>
                <a:spcPts val="100"/>
              </a:spcBef>
            </a:pPr>
            <a:r>
              <a:rPr sz="4800" spc="-10" dirty="0">
                <a:latin typeface="Calibri"/>
                <a:cs typeface="Calibri"/>
              </a:rPr>
              <a:t>E</a:t>
            </a:r>
            <a:r>
              <a:rPr sz="4800" spc="-5" dirty="0">
                <a:latin typeface="Calibri"/>
                <a:cs typeface="Calibri"/>
              </a:rPr>
              <a:t>p</a:t>
            </a:r>
            <a:r>
              <a:rPr sz="4800" dirty="0">
                <a:latin typeface="Calibri"/>
                <a:cs typeface="Calibri"/>
              </a:rPr>
              <a:t>ile</a:t>
            </a:r>
            <a:r>
              <a:rPr sz="4800" spc="-30" dirty="0">
                <a:latin typeface="Calibri"/>
                <a:cs typeface="Calibri"/>
              </a:rPr>
              <a:t>p</a:t>
            </a:r>
            <a:r>
              <a:rPr sz="4800" spc="-90" dirty="0">
                <a:latin typeface="Calibri"/>
                <a:cs typeface="Calibri"/>
              </a:rPr>
              <a:t>s</a:t>
            </a:r>
            <a:r>
              <a:rPr sz="4800" dirty="0">
                <a:latin typeface="Calibri"/>
                <a:cs typeface="Calibri"/>
              </a:rPr>
              <a:t>y</a:t>
            </a:r>
            <a:endParaRPr sz="4800">
              <a:latin typeface="Calibri"/>
              <a:cs typeface="Calibri"/>
            </a:endParaRPr>
          </a:p>
        </p:txBody>
      </p:sp>
      <p:sp>
        <p:nvSpPr>
          <p:cNvPr id="6" name="object 6"/>
          <p:cNvSpPr/>
          <p:nvPr/>
        </p:nvSpPr>
        <p:spPr>
          <a:xfrm>
            <a:off x="5126599" y="3777996"/>
            <a:ext cx="4124325" cy="2674620"/>
          </a:xfrm>
          <a:custGeom>
            <a:avLst/>
            <a:gdLst/>
            <a:ahLst/>
            <a:cxnLst/>
            <a:rect l="l" t="t" r="r" b="b"/>
            <a:pathLst>
              <a:path w="4124325" h="2674620">
                <a:moveTo>
                  <a:pt x="9144" y="2663951"/>
                </a:moveTo>
                <a:lnTo>
                  <a:pt x="9144" y="0"/>
                </a:lnTo>
                <a:lnTo>
                  <a:pt x="0" y="0"/>
                </a:lnTo>
                <a:lnTo>
                  <a:pt x="0" y="2670047"/>
                </a:lnTo>
                <a:lnTo>
                  <a:pt x="1524" y="2673095"/>
                </a:lnTo>
                <a:lnTo>
                  <a:pt x="4572" y="2674619"/>
                </a:lnTo>
                <a:lnTo>
                  <a:pt x="4572" y="2663951"/>
                </a:lnTo>
                <a:lnTo>
                  <a:pt x="9144" y="2663951"/>
                </a:lnTo>
                <a:close/>
              </a:path>
              <a:path w="4124325" h="2674620">
                <a:moveTo>
                  <a:pt x="4119372" y="2663951"/>
                </a:moveTo>
                <a:lnTo>
                  <a:pt x="4572" y="2663951"/>
                </a:lnTo>
                <a:lnTo>
                  <a:pt x="9144" y="2670047"/>
                </a:lnTo>
                <a:lnTo>
                  <a:pt x="9144" y="2674619"/>
                </a:lnTo>
                <a:lnTo>
                  <a:pt x="4114800" y="2674619"/>
                </a:lnTo>
                <a:lnTo>
                  <a:pt x="4114800" y="2670047"/>
                </a:lnTo>
                <a:lnTo>
                  <a:pt x="4119372" y="2663951"/>
                </a:lnTo>
                <a:close/>
              </a:path>
              <a:path w="4124325" h="2674620">
                <a:moveTo>
                  <a:pt x="9144" y="2674619"/>
                </a:moveTo>
                <a:lnTo>
                  <a:pt x="9144" y="2670047"/>
                </a:lnTo>
                <a:lnTo>
                  <a:pt x="4572" y="2663951"/>
                </a:lnTo>
                <a:lnTo>
                  <a:pt x="4572" y="2674619"/>
                </a:lnTo>
                <a:lnTo>
                  <a:pt x="9144" y="2674619"/>
                </a:lnTo>
                <a:close/>
              </a:path>
              <a:path w="4124325" h="2674620">
                <a:moveTo>
                  <a:pt x="4123944" y="2670047"/>
                </a:moveTo>
                <a:lnTo>
                  <a:pt x="4123944" y="0"/>
                </a:lnTo>
                <a:lnTo>
                  <a:pt x="4114800" y="0"/>
                </a:lnTo>
                <a:lnTo>
                  <a:pt x="4114800" y="2663951"/>
                </a:lnTo>
                <a:lnTo>
                  <a:pt x="4119372" y="2663951"/>
                </a:lnTo>
                <a:lnTo>
                  <a:pt x="4119372" y="2674619"/>
                </a:lnTo>
                <a:lnTo>
                  <a:pt x="4122420" y="2673095"/>
                </a:lnTo>
                <a:lnTo>
                  <a:pt x="4123944" y="2670047"/>
                </a:lnTo>
                <a:close/>
              </a:path>
              <a:path w="4124325" h="2674620">
                <a:moveTo>
                  <a:pt x="4119372" y="2674619"/>
                </a:moveTo>
                <a:lnTo>
                  <a:pt x="4119372" y="2663951"/>
                </a:lnTo>
                <a:lnTo>
                  <a:pt x="4114800" y="2670047"/>
                </a:lnTo>
                <a:lnTo>
                  <a:pt x="4114800" y="2674619"/>
                </a:lnTo>
                <a:lnTo>
                  <a:pt x="4119372" y="2674619"/>
                </a:lnTo>
                <a:close/>
              </a:path>
            </a:pathLst>
          </a:custGeom>
          <a:solidFill>
            <a:srgbClr val="000000"/>
          </a:solidFill>
        </p:spPr>
        <p:txBody>
          <a:bodyPr wrap="square" lIns="0" tIns="0" rIns="0" bIns="0" rtlCol="0"/>
          <a:lstStyle/>
          <a:p>
            <a:endParaRPr/>
          </a:p>
        </p:txBody>
      </p:sp>
      <p:sp>
        <p:nvSpPr>
          <p:cNvPr id="7" name="object 7"/>
          <p:cNvSpPr txBox="1"/>
          <p:nvPr/>
        </p:nvSpPr>
        <p:spPr>
          <a:xfrm>
            <a:off x="5208394" y="3717440"/>
            <a:ext cx="3642995" cy="2671445"/>
          </a:xfrm>
          <a:prstGeom prst="rect">
            <a:avLst/>
          </a:prstGeom>
        </p:spPr>
        <p:txBody>
          <a:bodyPr vert="horz" wrap="square" lIns="0" tIns="55244" rIns="0" bIns="0" rtlCol="0">
            <a:spAutoFit/>
          </a:bodyPr>
          <a:lstStyle/>
          <a:p>
            <a:pPr marL="354965">
              <a:lnSpc>
                <a:spcPct val="100000"/>
              </a:lnSpc>
              <a:spcBef>
                <a:spcPts val="434"/>
              </a:spcBef>
            </a:pPr>
            <a:r>
              <a:rPr sz="2800" spc="-15" dirty="0">
                <a:latin typeface="Calibri"/>
                <a:cs typeface="Calibri"/>
              </a:rPr>
              <a:t>accidental</a:t>
            </a:r>
            <a:r>
              <a:rPr sz="2800" spc="-10" dirty="0">
                <a:latin typeface="Calibri"/>
                <a:cs typeface="Calibri"/>
              </a:rPr>
              <a:t> </a:t>
            </a:r>
            <a:r>
              <a:rPr sz="2800" spc="-30" dirty="0">
                <a:latin typeface="Calibri"/>
                <a:cs typeface="Calibri"/>
              </a:rPr>
              <a:t>injury.</a:t>
            </a:r>
            <a:endParaRPr sz="2800">
              <a:latin typeface="Calibri"/>
              <a:cs typeface="Calibri"/>
            </a:endParaRPr>
          </a:p>
          <a:p>
            <a:pPr marL="354965" marR="5080" indent="-342900">
              <a:lnSpc>
                <a:spcPts val="3020"/>
              </a:lnSpc>
              <a:spcBef>
                <a:spcPts val="720"/>
              </a:spcBef>
              <a:buFont typeface="Arial"/>
              <a:buChar char="•"/>
              <a:tabLst>
                <a:tab pos="354965" algn="l"/>
                <a:tab pos="355600" algn="l"/>
              </a:tabLst>
            </a:pPr>
            <a:r>
              <a:rPr sz="2800" spc="-10" dirty="0">
                <a:latin typeface="Calibri"/>
                <a:cs typeface="Calibri"/>
              </a:rPr>
              <a:t>When </a:t>
            </a:r>
            <a:r>
              <a:rPr sz="2800" spc="-25" dirty="0">
                <a:latin typeface="Calibri"/>
                <a:cs typeface="Calibri"/>
              </a:rPr>
              <a:t>safe </a:t>
            </a:r>
            <a:r>
              <a:rPr sz="2800" spc="-5" dirty="0">
                <a:latin typeface="Calibri"/>
                <a:cs typeface="Calibri"/>
              </a:rPr>
              <a:t>place </a:t>
            </a:r>
            <a:r>
              <a:rPr sz="2800" spc="-10" dirty="0">
                <a:latin typeface="Calibri"/>
                <a:cs typeface="Calibri"/>
              </a:rPr>
              <a:t>the  </a:t>
            </a:r>
            <a:r>
              <a:rPr sz="2800" spc="-15" dirty="0">
                <a:latin typeface="Calibri"/>
                <a:cs typeface="Calibri"/>
              </a:rPr>
              <a:t>patient </a:t>
            </a:r>
            <a:r>
              <a:rPr sz="2800" spc="-10" dirty="0">
                <a:latin typeface="Calibri"/>
                <a:cs typeface="Calibri"/>
              </a:rPr>
              <a:t>in the </a:t>
            </a:r>
            <a:r>
              <a:rPr sz="2800" spc="-15" dirty="0">
                <a:latin typeface="Calibri"/>
                <a:cs typeface="Calibri"/>
              </a:rPr>
              <a:t>recovery  </a:t>
            </a:r>
            <a:r>
              <a:rPr sz="2800" spc="-10" dirty="0">
                <a:latin typeface="Calibri"/>
                <a:cs typeface="Calibri"/>
              </a:rPr>
              <a:t>position</a:t>
            </a:r>
            <a:endParaRPr sz="2800">
              <a:latin typeface="Calibri"/>
              <a:cs typeface="Calibri"/>
            </a:endParaRPr>
          </a:p>
          <a:p>
            <a:pPr marL="355600" indent="-342900">
              <a:lnSpc>
                <a:spcPct val="100000"/>
              </a:lnSpc>
              <a:spcBef>
                <a:spcPts val="300"/>
              </a:spcBef>
              <a:buFont typeface="Arial"/>
              <a:buChar char="•"/>
              <a:tabLst>
                <a:tab pos="354965" algn="l"/>
                <a:tab pos="355600" algn="l"/>
              </a:tabLst>
            </a:pPr>
            <a:r>
              <a:rPr sz="2800" spc="-5" dirty="0">
                <a:latin typeface="Calibri"/>
                <a:cs typeface="Calibri"/>
              </a:rPr>
              <a:t>Check </a:t>
            </a:r>
            <a:r>
              <a:rPr sz="2800" spc="-25" dirty="0">
                <a:latin typeface="Calibri"/>
                <a:cs typeface="Calibri"/>
              </a:rPr>
              <a:t>for </a:t>
            </a:r>
            <a:r>
              <a:rPr sz="2800" spc="-20" dirty="0">
                <a:latin typeface="Calibri"/>
                <a:cs typeface="Calibri"/>
              </a:rPr>
              <a:t>‘signs </a:t>
            </a:r>
            <a:r>
              <a:rPr sz="2800" spc="-5" dirty="0">
                <a:latin typeface="Calibri"/>
                <a:cs typeface="Calibri"/>
              </a:rPr>
              <a:t>of</a:t>
            </a:r>
            <a:r>
              <a:rPr sz="2800" spc="35" dirty="0">
                <a:latin typeface="Calibri"/>
                <a:cs typeface="Calibri"/>
              </a:rPr>
              <a:t> </a:t>
            </a:r>
            <a:r>
              <a:rPr sz="2800" spc="-25" dirty="0">
                <a:latin typeface="Calibri"/>
                <a:cs typeface="Calibri"/>
              </a:rPr>
              <a:t>life’</a:t>
            </a:r>
            <a:endParaRPr sz="2800">
              <a:latin typeface="Calibri"/>
              <a:cs typeface="Calibri"/>
            </a:endParaRPr>
          </a:p>
          <a:p>
            <a:pPr marL="355600" indent="-342900">
              <a:lnSpc>
                <a:spcPct val="100000"/>
              </a:lnSpc>
              <a:spcBef>
                <a:spcPts val="335"/>
              </a:spcBef>
              <a:buFont typeface="Arial"/>
              <a:buChar char="•"/>
              <a:tabLst>
                <a:tab pos="354965" algn="l"/>
                <a:tab pos="355600" algn="l"/>
              </a:tabLst>
            </a:pPr>
            <a:r>
              <a:rPr sz="2800" spc="-5" dirty="0">
                <a:latin typeface="Calibri"/>
                <a:cs typeface="Calibri"/>
              </a:rPr>
              <a:t>Seek </a:t>
            </a:r>
            <a:r>
              <a:rPr sz="2800" spc="-10" dirty="0">
                <a:latin typeface="Calibri"/>
                <a:cs typeface="Calibri"/>
              </a:rPr>
              <a:t>medical</a:t>
            </a:r>
            <a:r>
              <a:rPr sz="2800" spc="-30" dirty="0">
                <a:latin typeface="Calibri"/>
                <a:cs typeface="Calibri"/>
              </a:rPr>
              <a:t> </a:t>
            </a:r>
            <a:r>
              <a:rPr sz="2800" spc="-10" dirty="0">
                <a:latin typeface="Calibri"/>
                <a:cs typeface="Calibri"/>
              </a:rPr>
              <a:t>support</a:t>
            </a:r>
            <a:endParaRPr sz="2800">
              <a:latin typeface="Calibri"/>
              <a:cs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16684" y="732529"/>
            <a:ext cx="7854950" cy="873957"/>
          </a:xfrm>
          <a:prstGeom prst="rect">
            <a:avLst/>
          </a:prstGeom>
        </p:spPr>
        <p:txBody>
          <a:bodyPr vert="horz" wrap="square" lIns="0" tIns="12065" rIns="0" bIns="0" rtlCol="0">
            <a:spAutoFit/>
          </a:bodyPr>
          <a:lstStyle/>
          <a:p>
            <a:pPr marL="2872740" marR="5080" indent="-2860675" algn="ctr">
              <a:lnSpc>
                <a:spcPct val="100000"/>
              </a:lnSpc>
              <a:spcBef>
                <a:spcPts val="95"/>
              </a:spcBef>
            </a:pPr>
            <a:r>
              <a:rPr sz="2800" spc="-5" dirty="0"/>
              <a:t>Common </a:t>
            </a:r>
            <a:r>
              <a:rPr sz="2800" spc="-10" dirty="0"/>
              <a:t>medical </a:t>
            </a:r>
            <a:r>
              <a:rPr sz="2800" spc="-10" dirty="0" smtClean="0"/>
              <a:t>emergencies</a:t>
            </a:r>
            <a:r>
              <a:rPr lang="en-US" sz="2800" spc="-10" dirty="0" smtClean="0"/>
              <a:t/>
            </a:r>
            <a:br>
              <a:rPr lang="en-US" sz="2800" spc="-10" dirty="0" smtClean="0"/>
            </a:br>
            <a:r>
              <a:rPr lang="en-US" sz="2800" spc="-10" dirty="0" smtClean="0"/>
              <a:t>s</a:t>
            </a:r>
            <a:r>
              <a:rPr sz="2800" spc="-10" dirty="0" smtClean="0"/>
              <a:t>igns  </a:t>
            </a:r>
            <a:r>
              <a:rPr sz="2800" spc="-10" dirty="0"/>
              <a:t>and </a:t>
            </a:r>
            <a:r>
              <a:rPr sz="2800" spc="-20" dirty="0"/>
              <a:t>symptoms</a:t>
            </a:r>
            <a:endParaRPr sz="2800" dirty="0"/>
          </a:p>
        </p:txBody>
      </p:sp>
      <p:sp>
        <p:nvSpPr>
          <p:cNvPr id="3" name="object 3"/>
          <p:cNvSpPr txBox="1"/>
          <p:nvPr/>
        </p:nvSpPr>
        <p:spPr>
          <a:xfrm>
            <a:off x="1310004" y="2983476"/>
            <a:ext cx="2213610" cy="452120"/>
          </a:xfrm>
          <a:prstGeom prst="rect">
            <a:avLst/>
          </a:prstGeom>
        </p:spPr>
        <p:txBody>
          <a:bodyPr vert="horz" wrap="square" lIns="0" tIns="12065" rIns="0" bIns="0" rtlCol="0">
            <a:spAutoFit/>
          </a:bodyPr>
          <a:lstStyle/>
          <a:p>
            <a:pPr marL="12700">
              <a:lnSpc>
                <a:spcPct val="100000"/>
              </a:lnSpc>
              <a:spcBef>
                <a:spcPts val="95"/>
              </a:spcBef>
            </a:pPr>
            <a:r>
              <a:rPr sz="2800" spc="-15" dirty="0">
                <a:latin typeface="Calibri"/>
                <a:cs typeface="Calibri"/>
              </a:rPr>
              <a:t>Hypoglycaemia</a:t>
            </a:r>
            <a:endParaRPr sz="2800">
              <a:latin typeface="Calibri"/>
              <a:cs typeface="Calibri"/>
            </a:endParaRPr>
          </a:p>
        </p:txBody>
      </p:sp>
      <p:sp>
        <p:nvSpPr>
          <p:cNvPr id="4" name="object 4"/>
          <p:cNvSpPr txBox="1"/>
          <p:nvPr/>
        </p:nvSpPr>
        <p:spPr>
          <a:xfrm>
            <a:off x="5501002" y="1889245"/>
            <a:ext cx="3687445" cy="3902710"/>
          </a:xfrm>
          <a:prstGeom prst="rect">
            <a:avLst/>
          </a:prstGeom>
        </p:spPr>
        <p:txBody>
          <a:bodyPr vert="horz" wrap="square" lIns="0" tIns="85725" rIns="0" bIns="0" rtlCol="0">
            <a:spAutoFit/>
          </a:bodyPr>
          <a:lstStyle/>
          <a:p>
            <a:pPr marL="355600" indent="-342900">
              <a:lnSpc>
                <a:spcPct val="100000"/>
              </a:lnSpc>
              <a:spcBef>
                <a:spcPts val="675"/>
              </a:spcBef>
              <a:buFont typeface="Arial"/>
              <a:buChar char="•"/>
              <a:tabLst>
                <a:tab pos="354965" algn="l"/>
                <a:tab pos="355600" algn="l"/>
              </a:tabLst>
            </a:pPr>
            <a:r>
              <a:rPr sz="2400" spc="20" dirty="0">
                <a:latin typeface="Calibri"/>
                <a:cs typeface="Calibri"/>
              </a:rPr>
              <a:t>Symptoms </a:t>
            </a:r>
            <a:r>
              <a:rPr sz="2400" spc="25" dirty="0">
                <a:latin typeface="Calibri"/>
                <a:cs typeface="Calibri"/>
              </a:rPr>
              <a:t>and</a:t>
            </a:r>
            <a:r>
              <a:rPr sz="2400" spc="-110" dirty="0">
                <a:latin typeface="Calibri"/>
                <a:cs typeface="Calibri"/>
              </a:rPr>
              <a:t> </a:t>
            </a:r>
            <a:r>
              <a:rPr sz="2400" spc="20" dirty="0">
                <a:latin typeface="Calibri"/>
                <a:cs typeface="Calibri"/>
              </a:rPr>
              <a:t>signs:</a:t>
            </a:r>
            <a:endParaRPr sz="2400">
              <a:latin typeface="Calibri"/>
              <a:cs typeface="Calibri"/>
            </a:endParaRPr>
          </a:p>
          <a:p>
            <a:pPr marL="514984" lvl="1" indent="-160655">
              <a:lnSpc>
                <a:spcPct val="100000"/>
              </a:lnSpc>
              <a:spcBef>
                <a:spcPts val="575"/>
              </a:spcBef>
              <a:buChar char="-"/>
              <a:tabLst>
                <a:tab pos="515620" algn="l"/>
              </a:tabLst>
            </a:pPr>
            <a:r>
              <a:rPr sz="2400" spc="-5" dirty="0">
                <a:latin typeface="Calibri"/>
                <a:cs typeface="Calibri"/>
              </a:rPr>
              <a:t>Shaking </a:t>
            </a:r>
            <a:r>
              <a:rPr sz="2400" dirty="0">
                <a:latin typeface="Calibri"/>
                <a:cs typeface="Calibri"/>
              </a:rPr>
              <a:t>&amp;</a:t>
            </a:r>
            <a:r>
              <a:rPr sz="2400" spc="-95" dirty="0">
                <a:latin typeface="Calibri"/>
                <a:cs typeface="Calibri"/>
              </a:rPr>
              <a:t> </a:t>
            </a:r>
            <a:r>
              <a:rPr sz="2400" spc="-5" dirty="0">
                <a:latin typeface="Calibri"/>
                <a:cs typeface="Calibri"/>
              </a:rPr>
              <a:t>trembling</a:t>
            </a:r>
            <a:endParaRPr sz="2400">
              <a:latin typeface="Calibri"/>
              <a:cs typeface="Calibri"/>
            </a:endParaRPr>
          </a:p>
          <a:p>
            <a:pPr marL="514984" lvl="1" indent="-160655">
              <a:lnSpc>
                <a:spcPct val="100000"/>
              </a:lnSpc>
              <a:spcBef>
                <a:spcPts val="575"/>
              </a:spcBef>
              <a:buChar char="-"/>
              <a:tabLst>
                <a:tab pos="515620" algn="l"/>
              </a:tabLst>
            </a:pPr>
            <a:r>
              <a:rPr sz="2400" spc="-10" dirty="0">
                <a:latin typeface="Calibri"/>
                <a:cs typeface="Calibri"/>
              </a:rPr>
              <a:t>Sweating</a:t>
            </a:r>
            <a:endParaRPr sz="2400">
              <a:latin typeface="Calibri"/>
              <a:cs typeface="Calibri"/>
            </a:endParaRPr>
          </a:p>
          <a:p>
            <a:pPr marL="354965" marR="201295" lvl="1">
              <a:lnSpc>
                <a:spcPct val="100000"/>
              </a:lnSpc>
              <a:spcBef>
                <a:spcPts val="575"/>
              </a:spcBef>
              <a:buChar char="-"/>
              <a:tabLst>
                <a:tab pos="515620" algn="l"/>
              </a:tabLst>
            </a:pPr>
            <a:r>
              <a:rPr sz="2400" dirty="0">
                <a:latin typeface="Calibri"/>
                <a:cs typeface="Calibri"/>
              </a:rPr>
              <a:t>Headache &amp; </a:t>
            </a:r>
            <a:r>
              <a:rPr sz="2400" spc="-5" dirty="0">
                <a:latin typeface="Calibri"/>
                <a:cs typeface="Calibri"/>
              </a:rPr>
              <a:t>difficulty</a:t>
            </a:r>
            <a:r>
              <a:rPr sz="2400" spc="-105" dirty="0">
                <a:latin typeface="Calibri"/>
                <a:cs typeface="Calibri"/>
              </a:rPr>
              <a:t> </a:t>
            </a:r>
            <a:r>
              <a:rPr sz="2400" dirty="0">
                <a:latin typeface="Calibri"/>
                <a:cs typeface="Calibri"/>
              </a:rPr>
              <a:t>in  </a:t>
            </a:r>
            <a:r>
              <a:rPr sz="2400" spc="-15" dirty="0">
                <a:latin typeface="Calibri"/>
                <a:cs typeface="Calibri"/>
              </a:rPr>
              <a:t>concentration</a:t>
            </a:r>
            <a:endParaRPr sz="2400">
              <a:latin typeface="Calibri"/>
              <a:cs typeface="Calibri"/>
            </a:endParaRPr>
          </a:p>
          <a:p>
            <a:pPr marL="514984" lvl="1" indent="-160655">
              <a:lnSpc>
                <a:spcPct val="100000"/>
              </a:lnSpc>
              <a:spcBef>
                <a:spcPts val="580"/>
              </a:spcBef>
              <a:buChar char="-"/>
              <a:tabLst>
                <a:tab pos="515620" algn="l"/>
              </a:tabLst>
            </a:pPr>
            <a:r>
              <a:rPr sz="2400" spc="-5" dirty="0">
                <a:latin typeface="Calibri"/>
                <a:cs typeface="Calibri"/>
              </a:rPr>
              <a:t>Slurring of</a:t>
            </a:r>
            <a:r>
              <a:rPr sz="2400" spc="-20" dirty="0">
                <a:latin typeface="Calibri"/>
                <a:cs typeface="Calibri"/>
              </a:rPr>
              <a:t> </a:t>
            </a:r>
            <a:r>
              <a:rPr sz="2400" dirty="0">
                <a:latin typeface="Calibri"/>
                <a:cs typeface="Calibri"/>
              </a:rPr>
              <a:t>speech</a:t>
            </a:r>
            <a:endParaRPr sz="2400">
              <a:latin typeface="Calibri"/>
              <a:cs typeface="Calibri"/>
            </a:endParaRPr>
          </a:p>
          <a:p>
            <a:pPr marL="514984" lvl="1" indent="-160655">
              <a:lnSpc>
                <a:spcPct val="100000"/>
              </a:lnSpc>
              <a:spcBef>
                <a:spcPts val="575"/>
              </a:spcBef>
              <a:buChar char="-"/>
              <a:tabLst>
                <a:tab pos="515620" algn="l"/>
              </a:tabLst>
            </a:pPr>
            <a:r>
              <a:rPr sz="2400" spc="-5" dirty="0">
                <a:latin typeface="Calibri"/>
                <a:cs typeface="Calibri"/>
              </a:rPr>
              <a:t>Aggression and</a:t>
            </a:r>
            <a:r>
              <a:rPr sz="2400" spc="-55" dirty="0">
                <a:latin typeface="Calibri"/>
                <a:cs typeface="Calibri"/>
              </a:rPr>
              <a:t> </a:t>
            </a:r>
            <a:r>
              <a:rPr sz="2400" spc="-10" dirty="0">
                <a:latin typeface="Calibri"/>
                <a:cs typeface="Calibri"/>
              </a:rPr>
              <a:t>confusion</a:t>
            </a:r>
            <a:endParaRPr sz="2400">
              <a:latin typeface="Calibri"/>
              <a:cs typeface="Calibri"/>
            </a:endParaRPr>
          </a:p>
          <a:p>
            <a:pPr marL="514984" lvl="1" indent="-160655">
              <a:lnSpc>
                <a:spcPct val="100000"/>
              </a:lnSpc>
              <a:spcBef>
                <a:spcPts val="575"/>
              </a:spcBef>
              <a:buChar char="-"/>
              <a:tabLst>
                <a:tab pos="515620" algn="l"/>
              </a:tabLst>
            </a:pPr>
            <a:r>
              <a:rPr sz="2400" spc="-10" dirty="0">
                <a:latin typeface="Calibri"/>
                <a:cs typeface="Calibri"/>
              </a:rPr>
              <a:t>Fitting</a:t>
            </a:r>
            <a:endParaRPr sz="2400">
              <a:latin typeface="Calibri"/>
              <a:cs typeface="Calibri"/>
            </a:endParaRPr>
          </a:p>
          <a:p>
            <a:pPr marL="514984" lvl="1" indent="-160655">
              <a:lnSpc>
                <a:spcPct val="100000"/>
              </a:lnSpc>
              <a:spcBef>
                <a:spcPts val="575"/>
              </a:spcBef>
              <a:buChar char="-"/>
              <a:tabLst>
                <a:tab pos="515620" algn="l"/>
              </a:tabLst>
            </a:pPr>
            <a:r>
              <a:rPr sz="2400" spc="-5" dirty="0">
                <a:latin typeface="Calibri"/>
                <a:cs typeface="Calibri"/>
              </a:rPr>
              <a:t>Unconsciousness</a:t>
            </a:r>
            <a:endParaRPr sz="2400">
              <a:latin typeface="Calibri"/>
              <a:cs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96972" y="514761"/>
            <a:ext cx="6299455" cy="876868"/>
          </a:xfrm>
          <a:prstGeom prst="rect">
            <a:avLst/>
          </a:prstGeom>
        </p:spPr>
        <p:txBody>
          <a:bodyPr vert="horz" wrap="square" lIns="0" tIns="106388" rIns="0" bIns="0" rtlCol="0">
            <a:spAutoFit/>
          </a:bodyPr>
          <a:lstStyle/>
          <a:p>
            <a:pPr marL="2282825" marR="5080" indent="-2270760" algn="ctr">
              <a:lnSpc>
                <a:spcPct val="100000"/>
              </a:lnSpc>
              <a:spcBef>
                <a:spcPts val="95"/>
              </a:spcBef>
            </a:pPr>
            <a:r>
              <a:rPr spc="-5" dirty="0"/>
              <a:t>Common </a:t>
            </a:r>
            <a:r>
              <a:rPr spc="-10" dirty="0"/>
              <a:t>medical </a:t>
            </a:r>
            <a:r>
              <a:rPr spc="-10" dirty="0" smtClean="0"/>
              <a:t>emergencie</a:t>
            </a:r>
            <a:r>
              <a:rPr lang="en-US" spc="-10" dirty="0" smtClean="0"/>
              <a:t>s</a:t>
            </a:r>
            <a:br>
              <a:rPr lang="en-US" spc="-10" dirty="0" smtClean="0"/>
            </a:br>
            <a:r>
              <a:rPr spc="-10" dirty="0" smtClean="0"/>
              <a:t>Management</a:t>
            </a:r>
            <a:endParaRPr spc="-10" dirty="0"/>
          </a:p>
        </p:txBody>
      </p:sp>
      <p:sp>
        <p:nvSpPr>
          <p:cNvPr id="3" name="object 3"/>
          <p:cNvSpPr/>
          <p:nvPr/>
        </p:nvSpPr>
        <p:spPr>
          <a:xfrm>
            <a:off x="5036682" y="1702308"/>
            <a:ext cx="4601210" cy="2075814"/>
          </a:xfrm>
          <a:custGeom>
            <a:avLst/>
            <a:gdLst/>
            <a:ahLst/>
            <a:cxnLst/>
            <a:rect l="l" t="t" r="r" b="b"/>
            <a:pathLst>
              <a:path w="4601209" h="2075814">
                <a:moveTo>
                  <a:pt x="4600956" y="2075688"/>
                </a:moveTo>
                <a:lnTo>
                  <a:pt x="4600956" y="4572"/>
                </a:lnTo>
                <a:lnTo>
                  <a:pt x="4599432" y="1524"/>
                </a:lnTo>
                <a:lnTo>
                  <a:pt x="4596384" y="0"/>
                </a:lnTo>
                <a:lnTo>
                  <a:pt x="4572" y="0"/>
                </a:lnTo>
                <a:lnTo>
                  <a:pt x="1524" y="1524"/>
                </a:lnTo>
                <a:lnTo>
                  <a:pt x="0" y="4572"/>
                </a:lnTo>
                <a:lnTo>
                  <a:pt x="0" y="2075688"/>
                </a:lnTo>
                <a:lnTo>
                  <a:pt x="4572" y="2075688"/>
                </a:lnTo>
                <a:lnTo>
                  <a:pt x="4572" y="9144"/>
                </a:lnTo>
                <a:lnTo>
                  <a:pt x="10668" y="4572"/>
                </a:lnTo>
                <a:lnTo>
                  <a:pt x="10668" y="9144"/>
                </a:lnTo>
                <a:lnTo>
                  <a:pt x="4591812" y="9144"/>
                </a:lnTo>
                <a:lnTo>
                  <a:pt x="4591812" y="4572"/>
                </a:lnTo>
                <a:lnTo>
                  <a:pt x="4596384" y="9144"/>
                </a:lnTo>
                <a:lnTo>
                  <a:pt x="4596384" y="2075688"/>
                </a:lnTo>
                <a:lnTo>
                  <a:pt x="4600956" y="2075688"/>
                </a:lnTo>
                <a:close/>
              </a:path>
              <a:path w="4601209" h="2075814">
                <a:moveTo>
                  <a:pt x="10668" y="9144"/>
                </a:moveTo>
                <a:lnTo>
                  <a:pt x="10668" y="4572"/>
                </a:lnTo>
                <a:lnTo>
                  <a:pt x="4572" y="9144"/>
                </a:lnTo>
                <a:lnTo>
                  <a:pt x="10668" y="9144"/>
                </a:lnTo>
                <a:close/>
              </a:path>
              <a:path w="4601209" h="2075814">
                <a:moveTo>
                  <a:pt x="10668" y="2075688"/>
                </a:moveTo>
                <a:lnTo>
                  <a:pt x="10668" y="9144"/>
                </a:lnTo>
                <a:lnTo>
                  <a:pt x="4572" y="9144"/>
                </a:lnTo>
                <a:lnTo>
                  <a:pt x="4572" y="2075688"/>
                </a:lnTo>
                <a:lnTo>
                  <a:pt x="10668" y="2075688"/>
                </a:lnTo>
                <a:close/>
              </a:path>
              <a:path w="4601209" h="2075814">
                <a:moveTo>
                  <a:pt x="4596384" y="9144"/>
                </a:moveTo>
                <a:lnTo>
                  <a:pt x="4591812" y="4572"/>
                </a:lnTo>
                <a:lnTo>
                  <a:pt x="4591812" y="9144"/>
                </a:lnTo>
                <a:lnTo>
                  <a:pt x="4596384" y="9144"/>
                </a:lnTo>
                <a:close/>
              </a:path>
              <a:path w="4601209" h="2075814">
                <a:moveTo>
                  <a:pt x="4596384" y="2075688"/>
                </a:moveTo>
                <a:lnTo>
                  <a:pt x="4596384" y="9144"/>
                </a:lnTo>
                <a:lnTo>
                  <a:pt x="4591812" y="9144"/>
                </a:lnTo>
                <a:lnTo>
                  <a:pt x="4591812" y="2075688"/>
                </a:lnTo>
                <a:lnTo>
                  <a:pt x="4596384" y="2075688"/>
                </a:lnTo>
                <a:close/>
              </a:path>
            </a:pathLst>
          </a:custGeom>
          <a:solidFill>
            <a:srgbClr val="000000"/>
          </a:solidFill>
        </p:spPr>
        <p:txBody>
          <a:bodyPr wrap="square" lIns="0" tIns="0" rIns="0" bIns="0" rtlCol="0"/>
          <a:lstStyle/>
          <a:p>
            <a:endParaRPr/>
          </a:p>
        </p:txBody>
      </p:sp>
      <p:sp>
        <p:nvSpPr>
          <p:cNvPr id="4" name="object 4"/>
          <p:cNvSpPr txBox="1"/>
          <p:nvPr/>
        </p:nvSpPr>
        <p:spPr>
          <a:xfrm>
            <a:off x="5120002" y="1723135"/>
            <a:ext cx="4142740" cy="2037714"/>
          </a:xfrm>
          <a:prstGeom prst="rect">
            <a:avLst/>
          </a:prstGeom>
        </p:spPr>
        <p:txBody>
          <a:bodyPr vert="horz" wrap="square" lIns="0" tIns="12700" rIns="0" bIns="0" rtlCol="0">
            <a:spAutoFit/>
          </a:bodyPr>
          <a:lstStyle/>
          <a:p>
            <a:pPr marL="354965" marR="5080">
              <a:lnSpc>
                <a:spcPct val="100000"/>
              </a:lnSpc>
              <a:spcBef>
                <a:spcPts val="100"/>
              </a:spcBef>
            </a:pPr>
            <a:r>
              <a:rPr sz="2000" spc="15" dirty="0">
                <a:latin typeface="Calibri"/>
                <a:cs typeface="Calibri"/>
              </a:rPr>
              <a:t>Confirm </a:t>
            </a:r>
            <a:r>
              <a:rPr sz="2000" spc="20" dirty="0">
                <a:latin typeface="Calibri"/>
                <a:cs typeface="Calibri"/>
              </a:rPr>
              <a:t>the diagnosis </a:t>
            </a:r>
            <a:r>
              <a:rPr sz="2000" spc="25" dirty="0">
                <a:latin typeface="Calibri"/>
                <a:cs typeface="Calibri"/>
              </a:rPr>
              <a:t>by</a:t>
            </a:r>
            <a:r>
              <a:rPr sz="2000" spc="-155" dirty="0">
                <a:latin typeface="Calibri"/>
                <a:cs typeface="Calibri"/>
              </a:rPr>
              <a:t> </a:t>
            </a:r>
            <a:r>
              <a:rPr sz="2000" spc="20" dirty="0">
                <a:latin typeface="Calibri"/>
                <a:cs typeface="Calibri"/>
              </a:rPr>
              <a:t>measuring  the </a:t>
            </a:r>
            <a:r>
              <a:rPr sz="2000" spc="25" dirty="0">
                <a:latin typeface="Calibri"/>
                <a:cs typeface="Calibri"/>
              </a:rPr>
              <a:t>blood</a:t>
            </a:r>
            <a:r>
              <a:rPr sz="2000" spc="-80" dirty="0">
                <a:latin typeface="Calibri"/>
                <a:cs typeface="Calibri"/>
              </a:rPr>
              <a:t> </a:t>
            </a:r>
            <a:r>
              <a:rPr sz="2000" spc="10" dirty="0">
                <a:latin typeface="Calibri"/>
                <a:cs typeface="Calibri"/>
              </a:rPr>
              <a:t>glucose</a:t>
            </a:r>
            <a:endParaRPr sz="2000">
              <a:latin typeface="Calibri"/>
              <a:cs typeface="Calibri"/>
            </a:endParaRPr>
          </a:p>
          <a:p>
            <a:pPr marL="12700">
              <a:lnSpc>
                <a:spcPct val="100000"/>
              </a:lnSpc>
              <a:spcBef>
                <a:spcPts val="480"/>
              </a:spcBef>
            </a:pPr>
            <a:r>
              <a:rPr sz="2000" spc="15" dirty="0">
                <a:latin typeface="Calibri"/>
                <a:cs typeface="Calibri"/>
              </a:rPr>
              <a:t>Early</a:t>
            </a:r>
            <a:r>
              <a:rPr sz="2000" spc="-15" dirty="0">
                <a:latin typeface="Calibri"/>
                <a:cs typeface="Calibri"/>
              </a:rPr>
              <a:t> </a:t>
            </a:r>
            <a:r>
              <a:rPr sz="2000" dirty="0">
                <a:latin typeface="Calibri"/>
                <a:cs typeface="Calibri"/>
              </a:rPr>
              <a:t>stages</a:t>
            </a:r>
            <a:endParaRPr sz="2000">
              <a:latin typeface="Calibri"/>
              <a:cs typeface="Calibri"/>
            </a:endParaRPr>
          </a:p>
          <a:p>
            <a:pPr marL="354965" marR="629285" indent="-342900">
              <a:lnSpc>
                <a:spcPct val="100000"/>
              </a:lnSpc>
              <a:spcBef>
                <a:spcPts val="480"/>
              </a:spcBef>
              <a:buFont typeface="Arial"/>
              <a:buChar char="•"/>
              <a:tabLst>
                <a:tab pos="354965" algn="l"/>
                <a:tab pos="355600" algn="l"/>
              </a:tabLst>
            </a:pPr>
            <a:r>
              <a:rPr sz="2000" spc="-10" dirty="0">
                <a:latin typeface="Calibri"/>
                <a:cs typeface="Calibri"/>
              </a:rPr>
              <a:t>Oral glucose(repeated after </a:t>
            </a:r>
            <a:r>
              <a:rPr sz="2000" dirty="0">
                <a:latin typeface="Calibri"/>
                <a:cs typeface="Calibri"/>
              </a:rPr>
              <a:t>10  </a:t>
            </a:r>
            <a:r>
              <a:rPr sz="2000" spc="-5" dirty="0">
                <a:latin typeface="Calibri"/>
                <a:cs typeface="Calibri"/>
              </a:rPr>
              <a:t>minutes)</a:t>
            </a:r>
            <a:endParaRPr sz="2000">
              <a:latin typeface="Calibri"/>
              <a:cs typeface="Calibri"/>
            </a:endParaRPr>
          </a:p>
          <a:p>
            <a:pPr marL="12700">
              <a:lnSpc>
                <a:spcPct val="100000"/>
              </a:lnSpc>
              <a:spcBef>
                <a:spcPts val="480"/>
              </a:spcBef>
            </a:pPr>
            <a:r>
              <a:rPr sz="2000" spc="5" dirty="0">
                <a:latin typeface="Calibri"/>
                <a:cs typeface="Calibri"/>
              </a:rPr>
              <a:t>Severe cases</a:t>
            </a:r>
            <a:endParaRPr sz="2000">
              <a:latin typeface="Calibri"/>
              <a:cs typeface="Calibri"/>
            </a:endParaRPr>
          </a:p>
        </p:txBody>
      </p:sp>
      <p:sp>
        <p:nvSpPr>
          <p:cNvPr id="5" name="object 5"/>
          <p:cNvSpPr txBox="1"/>
          <p:nvPr/>
        </p:nvSpPr>
        <p:spPr>
          <a:xfrm>
            <a:off x="1070732" y="3908550"/>
            <a:ext cx="3475990" cy="696595"/>
          </a:xfrm>
          <a:prstGeom prst="rect">
            <a:avLst/>
          </a:prstGeom>
        </p:spPr>
        <p:txBody>
          <a:bodyPr vert="horz" wrap="square" lIns="0" tIns="12700" rIns="0" bIns="0" rtlCol="0">
            <a:spAutoFit/>
          </a:bodyPr>
          <a:lstStyle/>
          <a:p>
            <a:pPr marL="12700">
              <a:lnSpc>
                <a:spcPct val="100000"/>
              </a:lnSpc>
              <a:spcBef>
                <a:spcPts val="100"/>
              </a:spcBef>
            </a:pPr>
            <a:r>
              <a:rPr sz="4400" spc="-10" dirty="0">
                <a:latin typeface="Calibri"/>
                <a:cs typeface="Calibri"/>
              </a:rPr>
              <a:t>Hypoglycaemia</a:t>
            </a:r>
            <a:endParaRPr sz="4400">
              <a:latin typeface="Calibri"/>
              <a:cs typeface="Calibri"/>
            </a:endParaRPr>
          </a:p>
        </p:txBody>
      </p:sp>
      <p:sp>
        <p:nvSpPr>
          <p:cNvPr id="6" name="object 6"/>
          <p:cNvSpPr/>
          <p:nvPr/>
        </p:nvSpPr>
        <p:spPr>
          <a:xfrm>
            <a:off x="5036682" y="3777996"/>
            <a:ext cx="4601210" cy="3005455"/>
          </a:xfrm>
          <a:custGeom>
            <a:avLst/>
            <a:gdLst/>
            <a:ahLst/>
            <a:cxnLst/>
            <a:rect l="l" t="t" r="r" b="b"/>
            <a:pathLst>
              <a:path w="4601209" h="3005454">
                <a:moveTo>
                  <a:pt x="10668" y="2996183"/>
                </a:moveTo>
                <a:lnTo>
                  <a:pt x="10668" y="0"/>
                </a:lnTo>
                <a:lnTo>
                  <a:pt x="0" y="0"/>
                </a:lnTo>
                <a:lnTo>
                  <a:pt x="0" y="3000755"/>
                </a:lnTo>
                <a:lnTo>
                  <a:pt x="1524" y="3003803"/>
                </a:lnTo>
                <a:lnTo>
                  <a:pt x="4572" y="3005327"/>
                </a:lnTo>
                <a:lnTo>
                  <a:pt x="4572" y="2996183"/>
                </a:lnTo>
                <a:lnTo>
                  <a:pt x="10668" y="2996183"/>
                </a:lnTo>
                <a:close/>
              </a:path>
              <a:path w="4601209" h="3005454">
                <a:moveTo>
                  <a:pt x="4596384" y="2996183"/>
                </a:moveTo>
                <a:lnTo>
                  <a:pt x="4572" y="2996183"/>
                </a:lnTo>
                <a:lnTo>
                  <a:pt x="10668" y="3000755"/>
                </a:lnTo>
                <a:lnTo>
                  <a:pt x="10668" y="3005327"/>
                </a:lnTo>
                <a:lnTo>
                  <a:pt x="4591812" y="3005327"/>
                </a:lnTo>
                <a:lnTo>
                  <a:pt x="4591812" y="3000755"/>
                </a:lnTo>
                <a:lnTo>
                  <a:pt x="4596384" y="2996183"/>
                </a:lnTo>
                <a:close/>
              </a:path>
              <a:path w="4601209" h="3005454">
                <a:moveTo>
                  <a:pt x="10668" y="3005327"/>
                </a:moveTo>
                <a:lnTo>
                  <a:pt x="10668" y="3000755"/>
                </a:lnTo>
                <a:lnTo>
                  <a:pt x="4572" y="2996183"/>
                </a:lnTo>
                <a:lnTo>
                  <a:pt x="4572" y="3005327"/>
                </a:lnTo>
                <a:lnTo>
                  <a:pt x="10668" y="3005327"/>
                </a:lnTo>
                <a:close/>
              </a:path>
              <a:path w="4601209" h="3005454">
                <a:moveTo>
                  <a:pt x="4600956" y="3000755"/>
                </a:moveTo>
                <a:lnTo>
                  <a:pt x="4600956" y="0"/>
                </a:lnTo>
                <a:lnTo>
                  <a:pt x="4591812" y="0"/>
                </a:lnTo>
                <a:lnTo>
                  <a:pt x="4591812" y="2996183"/>
                </a:lnTo>
                <a:lnTo>
                  <a:pt x="4596384" y="2996183"/>
                </a:lnTo>
                <a:lnTo>
                  <a:pt x="4596384" y="3005327"/>
                </a:lnTo>
                <a:lnTo>
                  <a:pt x="4599432" y="3003803"/>
                </a:lnTo>
                <a:lnTo>
                  <a:pt x="4600956" y="3000755"/>
                </a:lnTo>
                <a:close/>
              </a:path>
              <a:path w="4601209" h="3005454">
                <a:moveTo>
                  <a:pt x="4596384" y="3005327"/>
                </a:moveTo>
                <a:lnTo>
                  <a:pt x="4596384" y="2996183"/>
                </a:lnTo>
                <a:lnTo>
                  <a:pt x="4591812" y="3000755"/>
                </a:lnTo>
                <a:lnTo>
                  <a:pt x="4591812" y="3005327"/>
                </a:lnTo>
                <a:lnTo>
                  <a:pt x="4596384" y="3005327"/>
                </a:lnTo>
                <a:close/>
              </a:path>
            </a:pathLst>
          </a:custGeom>
          <a:solidFill>
            <a:srgbClr val="000000"/>
          </a:solidFill>
        </p:spPr>
        <p:txBody>
          <a:bodyPr wrap="square" lIns="0" tIns="0" rIns="0" bIns="0" rtlCol="0"/>
          <a:lstStyle/>
          <a:p>
            <a:endParaRPr/>
          </a:p>
        </p:txBody>
      </p:sp>
      <p:sp>
        <p:nvSpPr>
          <p:cNvPr id="7" name="object 7"/>
          <p:cNvSpPr txBox="1">
            <a:spLocks noGrp="1"/>
          </p:cNvSpPr>
          <p:nvPr>
            <p:ph type="body" idx="1"/>
          </p:nvPr>
        </p:nvSpPr>
        <p:spPr>
          <a:prstGeom prst="rect">
            <a:avLst/>
          </a:prstGeom>
        </p:spPr>
        <p:txBody>
          <a:bodyPr vert="horz" wrap="square" lIns="0" tIns="73660" rIns="0" bIns="0" rtlCol="0">
            <a:spAutoFit/>
          </a:bodyPr>
          <a:lstStyle/>
          <a:p>
            <a:pPr marL="355600" indent="-342900">
              <a:lnSpc>
                <a:spcPct val="100000"/>
              </a:lnSpc>
              <a:spcBef>
                <a:spcPts val="580"/>
              </a:spcBef>
              <a:buFont typeface="Arial"/>
              <a:buChar char="•"/>
              <a:tabLst>
                <a:tab pos="354965" algn="l"/>
                <a:tab pos="355600" algn="l"/>
              </a:tabLst>
            </a:pPr>
            <a:r>
              <a:rPr spc="-5" dirty="0"/>
              <a:t>Call </a:t>
            </a:r>
            <a:r>
              <a:rPr spc="-15" dirty="0"/>
              <a:t>for </a:t>
            </a:r>
            <a:r>
              <a:rPr spc="-5" dirty="0"/>
              <a:t>Emergency</a:t>
            </a:r>
            <a:r>
              <a:rPr spc="-50" dirty="0"/>
              <a:t> </a:t>
            </a:r>
            <a:r>
              <a:rPr spc="-5" dirty="0"/>
              <a:t>Assistance</a:t>
            </a:r>
          </a:p>
          <a:p>
            <a:pPr marL="355600" indent="-342900">
              <a:lnSpc>
                <a:spcPct val="100000"/>
              </a:lnSpc>
              <a:spcBef>
                <a:spcPts val="480"/>
              </a:spcBef>
              <a:buFont typeface="Arial"/>
              <a:buChar char="•"/>
              <a:tabLst>
                <a:tab pos="354965" algn="l"/>
                <a:tab pos="355600" algn="l"/>
              </a:tabLst>
            </a:pPr>
            <a:r>
              <a:rPr spc="-5" dirty="0"/>
              <a:t>IM Glucagon should </a:t>
            </a:r>
            <a:r>
              <a:rPr dirty="0"/>
              <a:t>be</a:t>
            </a:r>
            <a:r>
              <a:rPr spc="-60" dirty="0"/>
              <a:t> </a:t>
            </a:r>
            <a:r>
              <a:rPr spc="-10" dirty="0"/>
              <a:t>given</a:t>
            </a:r>
          </a:p>
          <a:p>
            <a:pPr marL="354965" marR="761365" indent="-342900">
              <a:lnSpc>
                <a:spcPct val="100000"/>
              </a:lnSpc>
              <a:spcBef>
                <a:spcPts val="480"/>
              </a:spcBef>
              <a:buFont typeface="Arial"/>
              <a:buChar char="•"/>
              <a:tabLst>
                <a:tab pos="354965" algn="l"/>
                <a:tab pos="355600" algn="l"/>
              </a:tabLst>
            </a:pPr>
            <a:r>
              <a:rPr spc="-5" dirty="0"/>
              <a:t>Re-check blood glucose </a:t>
            </a:r>
            <a:r>
              <a:rPr spc="-10" dirty="0"/>
              <a:t>after </a:t>
            </a:r>
            <a:r>
              <a:rPr dirty="0"/>
              <a:t>10  </a:t>
            </a:r>
            <a:r>
              <a:rPr spc="-5" dirty="0"/>
              <a:t>minutes</a:t>
            </a:r>
          </a:p>
          <a:p>
            <a:pPr marL="354965" marR="5080" indent="-342900">
              <a:lnSpc>
                <a:spcPct val="100000"/>
              </a:lnSpc>
              <a:spcBef>
                <a:spcPts val="480"/>
              </a:spcBef>
              <a:buFont typeface="Arial"/>
              <a:buChar char="•"/>
              <a:tabLst>
                <a:tab pos="354965" algn="l"/>
                <a:tab pos="355600" algn="l"/>
              </a:tabLst>
            </a:pPr>
            <a:r>
              <a:rPr dirty="0"/>
              <a:t>Once </a:t>
            </a:r>
            <a:r>
              <a:rPr spc="-5" dirty="0"/>
              <a:t>alert </a:t>
            </a:r>
            <a:r>
              <a:rPr spc="-10" dirty="0"/>
              <a:t>give </a:t>
            </a:r>
            <a:r>
              <a:rPr dirty="0"/>
              <a:t>a </a:t>
            </a:r>
            <a:r>
              <a:rPr spc="-5" dirty="0"/>
              <a:t>drink </a:t>
            </a:r>
            <a:r>
              <a:rPr dirty="0"/>
              <a:t>and </a:t>
            </a:r>
            <a:r>
              <a:rPr spc="-15" dirty="0"/>
              <a:t>food </a:t>
            </a:r>
            <a:r>
              <a:rPr dirty="0"/>
              <a:t>high </a:t>
            </a:r>
            <a:r>
              <a:rPr spc="-5" dirty="0"/>
              <a:t>in  glucose</a:t>
            </a:r>
          </a:p>
          <a:p>
            <a:pPr marL="354965" marR="723900" indent="-342900">
              <a:lnSpc>
                <a:spcPct val="100000"/>
              </a:lnSpc>
              <a:spcBef>
                <a:spcPts val="480"/>
              </a:spcBef>
              <a:buFont typeface="Arial"/>
              <a:buChar char="•"/>
              <a:tabLst>
                <a:tab pos="354965" algn="l"/>
                <a:tab pos="355600" algn="l"/>
              </a:tabLst>
            </a:pPr>
            <a:r>
              <a:rPr spc="-5" dirty="0"/>
              <a:t>If </a:t>
            </a:r>
            <a:r>
              <a:rPr spc="-10" dirty="0"/>
              <a:t>patient </a:t>
            </a:r>
            <a:r>
              <a:rPr spc="-5" dirty="0"/>
              <a:t>becomes unconscious,  </a:t>
            </a:r>
            <a:r>
              <a:rPr spc="-15" dirty="0"/>
              <a:t>always </a:t>
            </a:r>
            <a:r>
              <a:rPr dirty="0"/>
              <a:t>check </a:t>
            </a:r>
            <a:r>
              <a:rPr spc="-15" dirty="0"/>
              <a:t>for </a:t>
            </a:r>
            <a:r>
              <a:rPr spc="-10" dirty="0"/>
              <a:t>‘signs </a:t>
            </a:r>
            <a:r>
              <a:rPr spc="-5" dirty="0"/>
              <a:t>of</a:t>
            </a:r>
            <a:r>
              <a:rPr spc="-35" dirty="0"/>
              <a:t> </a:t>
            </a:r>
            <a:r>
              <a:rPr spc="-15" dirty="0"/>
              <a:t>life’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26640" y="732529"/>
            <a:ext cx="7037070" cy="878840"/>
          </a:xfrm>
          <a:prstGeom prst="rect">
            <a:avLst/>
          </a:prstGeom>
        </p:spPr>
        <p:txBody>
          <a:bodyPr vert="horz" wrap="square" lIns="0" tIns="12065" rIns="0" bIns="0" rtlCol="0">
            <a:spAutoFit/>
          </a:bodyPr>
          <a:lstStyle/>
          <a:p>
            <a:pPr marL="2052955" marR="5080" indent="-2040889">
              <a:lnSpc>
                <a:spcPct val="100000"/>
              </a:lnSpc>
              <a:spcBef>
                <a:spcPts val="95"/>
              </a:spcBef>
            </a:pPr>
            <a:r>
              <a:rPr sz="2800" spc="-5" dirty="0"/>
              <a:t>Common </a:t>
            </a:r>
            <a:r>
              <a:rPr sz="2800" spc="-10" dirty="0"/>
              <a:t>medical </a:t>
            </a:r>
            <a:r>
              <a:rPr sz="2800" spc="-10" dirty="0" smtClean="0"/>
              <a:t>emergencies</a:t>
            </a:r>
            <a:r>
              <a:rPr lang="en-US" sz="2800" spc="-15" dirty="0" smtClean="0"/>
              <a:t/>
            </a:r>
            <a:br>
              <a:rPr lang="en-US" sz="2800" spc="-15" dirty="0" smtClean="0"/>
            </a:br>
            <a:r>
              <a:rPr sz="2800" spc="-10" dirty="0" smtClean="0"/>
              <a:t>Signs </a:t>
            </a:r>
            <a:r>
              <a:rPr sz="2800" spc="-10" dirty="0"/>
              <a:t>and</a:t>
            </a:r>
            <a:r>
              <a:rPr sz="2800" spc="25" dirty="0"/>
              <a:t> </a:t>
            </a:r>
            <a:r>
              <a:rPr sz="2800" spc="-20" dirty="0"/>
              <a:t>symptoms</a:t>
            </a:r>
            <a:endParaRPr sz="2800" dirty="0"/>
          </a:p>
        </p:txBody>
      </p:sp>
      <p:sp>
        <p:nvSpPr>
          <p:cNvPr id="3" name="object 3"/>
          <p:cNvSpPr txBox="1"/>
          <p:nvPr/>
        </p:nvSpPr>
        <p:spPr>
          <a:xfrm>
            <a:off x="2460624" y="3269994"/>
            <a:ext cx="1577340" cy="574040"/>
          </a:xfrm>
          <a:prstGeom prst="rect">
            <a:avLst/>
          </a:prstGeom>
        </p:spPr>
        <p:txBody>
          <a:bodyPr vert="horz" wrap="square" lIns="0" tIns="12700" rIns="0" bIns="0" rtlCol="0">
            <a:spAutoFit/>
          </a:bodyPr>
          <a:lstStyle/>
          <a:p>
            <a:pPr marL="12700">
              <a:lnSpc>
                <a:spcPct val="100000"/>
              </a:lnSpc>
              <a:spcBef>
                <a:spcPts val="100"/>
              </a:spcBef>
            </a:pPr>
            <a:r>
              <a:rPr sz="3600" spc="-15" dirty="0">
                <a:latin typeface="Calibri"/>
                <a:cs typeface="Calibri"/>
              </a:rPr>
              <a:t>Syncope</a:t>
            </a:r>
            <a:endParaRPr sz="3600" dirty="0">
              <a:latin typeface="Calibri"/>
              <a:cs typeface="Calibri"/>
            </a:endParaRPr>
          </a:p>
        </p:txBody>
      </p:sp>
      <p:sp>
        <p:nvSpPr>
          <p:cNvPr id="4" name="object 4"/>
          <p:cNvSpPr/>
          <p:nvPr/>
        </p:nvSpPr>
        <p:spPr>
          <a:xfrm>
            <a:off x="774060" y="3777996"/>
            <a:ext cx="9144000" cy="3429000"/>
          </a:xfrm>
          <a:custGeom>
            <a:avLst/>
            <a:gdLst/>
            <a:ahLst/>
            <a:cxnLst/>
            <a:rect l="l" t="t" r="r" b="b"/>
            <a:pathLst>
              <a:path w="9144000" h="3429000">
                <a:moveTo>
                  <a:pt x="9143993" y="3428993"/>
                </a:moveTo>
                <a:lnTo>
                  <a:pt x="9143993" y="0"/>
                </a:lnTo>
                <a:lnTo>
                  <a:pt x="0" y="0"/>
                </a:lnTo>
                <a:lnTo>
                  <a:pt x="0" y="3428993"/>
                </a:lnTo>
                <a:lnTo>
                  <a:pt x="9143993" y="3428993"/>
                </a:lnTo>
                <a:close/>
              </a:path>
            </a:pathLst>
          </a:custGeom>
          <a:solidFill>
            <a:srgbClr val="FFFFFF"/>
          </a:solidFill>
        </p:spPr>
        <p:txBody>
          <a:bodyPr wrap="square" lIns="0" tIns="0" rIns="0" bIns="0" rtlCol="0"/>
          <a:lstStyle/>
          <a:p>
            <a:endParaRPr/>
          </a:p>
        </p:txBody>
      </p:sp>
      <p:sp>
        <p:nvSpPr>
          <p:cNvPr id="5" name="object 5"/>
          <p:cNvSpPr txBox="1"/>
          <p:nvPr/>
        </p:nvSpPr>
        <p:spPr>
          <a:xfrm>
            <a:off x="1864740" y="3827778"/>
            <a:ext cx="2204720" cy="903605"/>
          </a:xfrm>
          <a:prstGeom prst="rect">
            <a:avLst/>
          </a:prstGeom>
        </p:spPr>
        <p:txBody>
          <a:bodyPr vert="horz" wrap="square" lIns="0" tIns="12700" rIns="0" bIns="0" rtlCol="0">
            <a:spAutoFit/>
          </a:bodyPr>
          <a:lstStyle/>
          <a:p>
            <a:pPr marL="615950" marR="5080" indent="-603885">
              <a:lnSpc>
                <a:spcPct val="120000"/>
              </a:lnSpc>
              <a:spcBef>
                <a:spcPts val="100"/>
              </a:spcBef>
            </a:pPr>
            <a:r>
              <a:rPr sz="2400" spc="-20" dirty="0">
                <a:latin typeface="Calibri"/>
                <a:cs typeface="Calibri"/>
              </a:rPr>
              <a:t>(vasovagal </a:t>
            </a:r>
            <a:r>
              <a:rPr sz="2400" spc="-15" dirty="0">
                <a:latin typeface="Calibri"/>
                <a:cs typeface="Calibri"/>
              </a:rPr>
              <a:t>attack,  </a:t>
            </a:r>
            <a:r>
              <a:rPr sz="2400" spc="-5" dirty="0">
                <a:latin typeface="Calibri"/>
                <a:cs typeface="Calibri"/>
              </a:rPr>
              <a:t>simple</a:t>
            </a:r>
            <a:r>
              <a:rPr sz="2400" spc="-65" dirty="0">
                <a:latin typeface="Calibri"/>
                <a:cs typeface="Calibri"/>
              </a:rPr>
              <a:t> </a:t>
            </a:r>
            <a:r>
              <a:rPr sz="2400" spc="-15" dirty="0">
                <a:latin typeface="Calibri"/>
                <a:cs typeface="Calibri"/>
              </a:rPr>
              <a:t>faint)</a:t>
            </a:r>
            <a:endParaRPr sz="2400" dirty="0">
              <a:latin typeface="Calibri"/>
              <a:cs typeface="Calibri"/>
            </a:endParaRPr>
          </a:p>
        </p:txBody>
      </p:sp>
      <p:sp>
        <p:nvSpPr>
          <p:cNvPr id="6" name="object 6"/>
          <p:cNvSpPr txBox="1"/>
          <p:nvPr/>
        </p:nvSpPr>
        <p:spPr>
          <a:xfrm>
            <a:off x="5805802" y="1889251"/>
            <a:ext cx="3032125" cy="3756660"/>
          </a:xfrm>
          <a:prstGeom prst="rect">
            <a:avLst/>
          </a:prstGeom>
        </p:spPr>
        <p:txBody>
          <a:bodyPr vert="horz" wrap="square" lIns="0" tIns="85725" rIns="0" bIns="0" rtlCol="0">
            <a:spAutoFit/>
          </a:bodyPr>
          <a:lstStyle/>
          <a:p>
            <a:pPr marL="12700">
              <a:lnSpc>
                <a:spcPct val="100000"/>
              </a:lnSpc>
              <a:spcBef>
                <a:spcPts val="675"/>
              </a:spcBef>
            </a:pPr>
            <a:r>
              <a:rPr sz="2400" spc="-15" dirty="0">
                <a:latin typeface="Calibri"/>
                <a:cs typeface="Calibri"/>
              </a:rPr>
              <a:t>Patient</a:t>
            </a:r>
            <a:r>
              <a:rPr sz="2400" spc="-35" dirty="0">
                <a:latin typeface="Calibri"/>
                <a:cs typeface="Calibri"/>
              </a:rPr>
              <a:t> </a:t>
            </a:r>
            <a:r>
              <a:rPr sz="2400" spc="-10" dirty="0">
                <a:latin typeface="Calibri"/>
                <a:cs typeface="Calibri"/>
              </a:rPr>
              <a:t>feels:</a:t>
            </a:r>
            <a:endParaRPr sz="2400" dirty="0">
              <a:latin typeface="Calibri"/>
              <a:cs typeface="Calibri"/>
            </a:endParaRPr>
          </a:p>
          <a:p>
            <a:pPr marL="354965" marR="288925">
              <a:lnSpc>
                <a:spcPct val="100000"/>
              </a:lnSpc>
              <a:spcBef>
                <a:spcPts val="575"/>
              </a:spcBef>
            </a:pPr>
            <a:r>
              <a:rPr sz="2400" dirty="0">
                <a:latin typeface="Calibri"/>
                <a:cs typeface="Calibri"/>
              </a:rPr>
              <a:t>- </a:t>
            </a:r>
            <a:r>
              <a:rPr sz="2400" spc="-20" dirty="0">
                <a:latin typeface="Calibri"/>
                <a:cs typeface="Calibri"/>
              </a:rPr>
              <a:t>faint </a:t>
            </a:r>
            <a:r>
              <a:rPr sz="2400" dirty="0">
                <a:latin typeface="Calibri"/>
                <a:cs typeface="Calibri"/>
              </a:rPr>
              <a:t>/ </a:t>
            </a:r>
            <a:r>
              <a:rPr sz="2400" spc="-10" dirty="0">
                <a:latin typeface="Calibri"/>
                <a:cs typeface="Calibri"/>
              </a:rPr>
              <a:t>dizzy </a:t>
            </a:r>
            <a:r>
              <a:rPr sz="2400" dirty="0">
                <a:latin typeface="Calibri"/>
                <a:cs typeface="Calibri"/>
              </a:rPr>
              <a:t>/</a:t>
            </a:r>
            <a:r>
              <a:rPr sz="2400" spc="-60" dirty="0">
                <a:latin typeface="Calibri"/>
                <a:cs typeface="Calibri"/>
              </a:rPr>
              <a:t> </a:t>
            </a:r>
            <a:r>
              <a:rPr sz="2400" spc="-10" dirty="0">
                <a:latin typeface="Calibri"/>
                <a:cs typeface="Calibri"/>
              </a:rPr>
              <a:t>light  </a:t>
            </a:r>
            <a:r>
              <a:rPr sz="2400" spc="-5" dirty="0">
                <a:latin typeface="Calibri"/>
                <a:cs typeface="Calibri"/>
              </a:rPr>
              <a:t>headed;</a:t>
            </a:r>
            <a:endParaRPr sz="2400" dirty="0">
              <a:latin typeface="Calibri"/>
              <a:cs typeface="Calibri"/>
            </a:endParaRPr>
          </a:p>
          <a:p>
            <a:pPr marL="12700">
              <a:lnSpc>
                <a:spcPct val="100000"/>
              </a:lnSpc>
              <a:spcBef>
                <a:spcPts val="575"/>
              </a:spcBef>
            </a:pPr>
            <a:r>
              <a:rPr sz="2400" spc="-5" dirty="0">
                <a:latin typeface="Calibri"/>
                <a:cs typeface="Calibri"/>
              </a:rPr>
              <a:t>Signs:</a:t>
            </a:r>
            <a:endParaRPr sz="2400" dirty="0">
              <a:latin typeface="Calibri"/>
              <a:cs typeface="Calibri"/>
            </a:endParaRPr>
          </a:p>
          <a:p>
            <a:pPr marL="354965">
              <a:lnSpc>
                <a:spcPct val="100000"/>
              </a:lnSpc>
            </a:pPr>
            <a:r>
              <a:rPr sz="2400" spc="-10" dirty="0">
                <a:latin typeface="Calibri"/>
                <a:cs typeface="Calibri"/>
              </a:rPr>
              <a:t>-slow </a:t>
            </a:r>
            <a:r>
              <a:rPr sz="2400" spc="-5" dirty="0">
                <a:latin typeface="Calibri"/>
                <a:cs typeface="Calibri"/>
              </a:rPr>
              <a:t>pulse</a:t>
            </a:r>
            <a:r>
              <a:rPr sz="2400" spc="-20" dirty="0">
                <a:latin typeface="Calibri"/>
                <a:cs typeface="Calibri"/>
              </a:rPr>
              <a:t> </a:t>
            </a:r>
            <a:r>
              <a:rPr sz="2400" spc="-25" dirty="0">
                <a:latin typeface="Calibri"/>
                <a:cs typeface="Calibri"/>
              </a:rPr>
              <a:t>rate</a:t>
            </a:r>
            <a:endParaRPr sz="2400" dirty="0">
              <a:latin typeface="Calibri"/>
              <a:cs typeface="Calibri"/>
            </a:endParaRPr>
          </a:p>
          <a:p>
            <a:pPr marL="354965">
              <a:lnSpc>
                <a:spcPct val="100000"/>
              </a:lnSpc>
              <a:spcBef>
                <a:spcPts val="575"/>
              </a:spcBef>
            </a:pPr>
            <a:r>
              <a:rPr sz="2400" spc="-5" dirty="0">
                <a:latin typeface="Calibri"/>
                <a:cs typeface="Calibri"/>
              </a:rPr>
              <a:t>-pallor and</a:t>
            </a:r>
            <a:r>
              <a:rPr sz="2400" spc="-45" dirty="0">
                <a:latin typeface="Calibri"/>
                <a:cs typeface="Calibri"/>
              </a:rPr>
              <a:t> </a:t>
            </a:r>
            <a:r>
              <a:rPr sz="2400" spc="-10" dirty="0">
                <a:latin typeface="Calibri"/>
                <a:cs typeface="Calibri"/>
              </a:rPr>
              <a:t>sweating</a:t>
            </a:r>
            <a:endParaRPr sz="2400" dirty="0">
              <a:latin typeface="Calibri"/>
              <a:cs typeface="Calibri"/>
            </a:endParaRPr>
          </a:p>
          <a:p>
            <a:pPr marL="12700" marR="5080" indent="342900">
              <a:lnSpc>
                <a:spcPct val="120000"/>
              </a:lnSpc>
            </a:pPr>
            <a:r>
              <a:rPr sz="2400" spc="-5" dirty="0">
                <a:latin typeface="Calibri"/>
                <a:cs typeface="Calibri"/>
              </a:rPr>
              <a:t>-nausea and </a:t>
            </a:r>
            <a:r>
              <a:rPr sz="2400" spc="-10" dirty="0">
                <a:latin typeface="Calibri"/>
                <a:cs typeface="Calibri"/>
              </a:rPr>
              <a:t>vomiting  </a:t>
            </a:r>
            <a:r>
              <a:rPr sz="2400" spc="-15" dirty="0">
                <a:latin typeface="Calibri"/>
                <a:cs typeface="Calibri"/>
              </a:rPr>
              <a:t>Patient </a:t>
            </a:r>
            <a:r>
              <a:rPr sz="2400" spc="-20" dirty="0">
                <a:latin typeface="Calibri"/>
                <a:cs typeface="Calibri"/>
              </a:rPr>
              <a:t>may</a:t>
            </a:r>
            <a:r>
              <a:rPr sz="2400" spc="-40" dirty="0">
                <a:latin typeface="Calibri"/>
                <a:cs typeface="Calibri"/>
              </a:rPr>
              <a:t> </a:t>
            </a:r>
            <a:r>
              <a:rPr sz="2400" spc="-5" dirty="0">
                <a:latin typeface="Calibri"/>
                <a:cs typeface="Calibri"/>
              </a:rPr>
              <a:t>lose</a:t>
            </a:r>
            <a:endParaRPr sz="2400" dirty="0">
              <a:latin typeface="Calibri"/>
              <a:cs typeface="Calibri"/>
            </a:endParaRPr>
          </a:p>
          <a:p>
            <a:pPr marL="354965">
              <a:lnSpc>
                <a:spcPct val="100000"/>
              </a:lnSpc>
            </a:pPr>
            <a:r>
              <a:rPr sz="2400" spc="-5" dirty="0">
                <a:latin typeface="Calibri"/>
                <a:cs typeface="Calibri"/>
              </a:rPr>
              <a:t>consciousness.</a:t>
            </a:r>
            <a:endParaRPr sz="2400" dirty="0">
              <a:latin typeface="Calibri"/>
              <a:cs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196972" y="609085"/>
            <a:ext cx="6295390" cy="787400"/>
          </a:xfrm>
          <a:prstGeom prst="rect">
            <a:avLst/>
          </a:prstGeom>
        </p:spPr>
        <p:txBody>
          <a:bodyPr vert="horz" wrap="square" lIns="0" tIns="12065" rIns="0" bIns="0" rtlCol="0">
            <a:spAutoFit/>
          </a:bodyPr>
          <a:lstStyle/>
          <a:p>
            <a:pPr marL="1840864" marR="5080" indent="-1828800" algn="ctr">
              <a:lnSpc>
                <a:spcPct val="100000"/>
              </a:lnSpc>
              <a:spcBef>
                <a:spcPts val="95"/>
              </a:spcBef>
            </a:pPr>
            <a:r>
              <a:rPr sz="2500" spc="-5" dirty="0">
                <a:latin typeface="Calibri"/>
                <a:cs typeface="Calibri"/>
              </a:rPr>
              <a:t>Common </a:t>
            </a:r>
            <a:r>
              <a:rPr sz="2500" spc="-10" dirty="0">
                <a:latin typeface="Calibri"/>
                <a:cs typeface="Calibri"/>
              </a:rPr>
              <a:t>medical </a:t>
            </a:r>
            <a:r>
              <a:rPr sz="2500" spc="-10" dirty="0" smtClean="0">
                <a:latin typeface="Calibri"/>
                <a:cs typeface="Calibri"/>
              </a:rPr>
              <a:t>emergencies</a:t>
            </a:r>
            <a:endParaRPr lang="en-US" sz="2500" spc="-10" dirty="0" smtClean="0">
              <a:latin typeface="Calibri"/>
              <a:cs typeface="Calibri"/>
            </a:endParaRPr>
          </a:p>
          <a:p>
            <a:pPr marL="1840864" marR="5080" indent="-1828800" algn="ctr">
              <a:lnSpc>
                <a:spcPct val="100000"/>
              </a:lnSpc>
              <a:spcBef>
                <a:spcPts val="95"/>
              </a:spcBef>
            </a:pPr>
            <a:r>
              <a:rPr sz="2500" spc="-5" dirty="0" smtClean="0">
                <a:latin typeface="Calibri"/>
                <a:cs typeface="Calibri"/>
              </a:rPr>
              <a:t>Signs </a:t>
            </a:r>
            <a:r>
              <a:rPr sz="2500" spc="-5" dirty="0">
                <a:latin typeface="Calibri"/>
                <a:cs typeface="Calibri"/>
              </a:rPr>
              <a:t>and</a:t>
            </a:r>
            <a:r>
              <a:rPr sz="2500" spc="-15" dirty="0">
                <a:latin typeface="Calibri"/>
                <a:cs typeface="Calibri"/>
              </a:rPr>
              <a:t> </a:t>
            </a:r>
            <a:r>
              <a:rPr sz="2500" spc="-20" dirty="0">
                <a:latin typeface="Calibri"/>
                <a:cs typeface="Calibri"/>
              </a:rPr>
              <a:t>symptoms</a:t>
            </a:r>
            <a:endParaRPr sz="2500" dirty="0">
              <a:latin typeface="Calibri"/>
              <a:cs typeface="Calibri"/>
            </a:endParaRPr>
          </a:p>
        </p:txBody>
      </p:sp>
      <p:sp>
        <p:nvSpPr>
          <p:cNvPr id="3" name="object 3"/>
          <p:cNvSpPr/>
          <p:nvPr/>
        </p:nvSpPr>
        <p:spPr>
          <a:xfrm>
            <a:off x="5417682" y="1944624"/>
            <a:ext cx="4049395" cy="1833880"/>
          </a:xfrm>
          <a:custGeom>
            <a:avLst/>
            <a:gdLst/>
            <a:ahLst/>
            <a:cxnLst/>
            <a:rect l="l" t="t" r="r" b="b"/>
            <a:pathLst>
              <a:path w="4049395" h="1833879">
                <a:moveTo>
                  <a:pt x="4049268" y="1833372"/>
                </a:moveTo>
                <a:lnTo>
                  <a:pt x="4049268" y="4572"/>
                </a:lnTo>
                <a:lnTo>
                  <a:pt x="4047744" y="1524"/>
                </a:lnTo>
                <a:lnTo>
                  <a:pt x="4043172" y="0"/>
                </a:lnTo>
                <a:lnTo>
                  <a:pt x="4572" y="0"/>
                </a:lnTo>
                <a:lnTo>
                  <a:pt x="1524" y="1524"/>
                </a:lnTo>
                <a:lnTo>
                  <a:pt x="0" y="4572"/>
                </a:lnTo>
                <a:lnTo>
                  <a:pt x="0" y="1833372"/>
                </a:lnTo>
                <a:lnTo>
                  <a:pt x="4572" y="1833372"/>
                </a:lnTo>
                <a:lnTo>
                  <a:pt x="4572" y="10668"/>
                </a:lnTo>
                <a:lnTo>
                  <a:pt x="10668" y="4572"/>
                </a:lnTo>
                <a:lnTo>
                  <a:pt x="10668" y="10668"/>
                </a:lnTo>
                <a:lnTo>
                  <a:pt x="4038600" y="10668"/>
                </a:lnTo>
                <a:lnTo>
                  <a:pt x="4038600" y="4572"/>
                </a:lnTo>
                <a:lnTo>
                  <a:pt x="4043172" y="10668"/>
                </a:lnTo>
                <a:lnTo>
                  <a:pt x="4043172" y="1833372"/>
                </a:lnTo>
                <a:lnTo>
                  <a:pt x="4049268" y="1833372"/>
                </a:lnTo>
                <a:close/>
              </a:path>
              <a:path w="4049395" h="1833879">
                <a:moveTo>
                  <a:pt x="10668" y="10668"/>
                </a:moveTo>
                <a:lnTo>
                  <a:pt x="10668" y="4572"/>
                </a:lnTo>
                <a:lnTo>
                  <a:pt x="4572" y="10668"/>
                </a:lnTo>
                <a:lnTo>
                  <a:pt x="10668" y="10668"/>
                </a:lnTo>
                <a:close/>
              </a:path>
              <a:path w="4049395" h="1833879">
                <a:moveTo>
                  <a:pt x="10668" y="1833372"/>
                </a:moveTo>
                <a:lnTo>
                  <a:pt x="10668" y="10668"/>
                </a:lnTo>
                <a:lnTo>
                  <a:pt x="4572" y="10668"/>
                </a:lnTo>
                <a:lnTo>
                  <a:pt x="4572" y="1833372"/>
                </a:lnTo>
                <a:lnTo>
                  <a:pt x="10668" y="1833372"/>
                </a:lnTo>
                <a:close/>
              </a:path>
              <a:path w="4049395" h="1833879">
                <a:moveTo>
                  <a:pt x="4043172" y="10668"/>
                </a:moveTo>
                <a:lnTo>
                  <a:pt x="4038600" y="4572"/>
                </a:lnTo>
                <a:lnTo>
                  <a:pt x="4038600" y="10668"/>
                </a:lnTo>
                <a:lnTo>
                  <a:pt x="4043172" y="10668"/>
                </a:lnTo>
                <a:close/>
              </a:path>
              <a:path w="4049395" h="1833879">
                <a:moveTo>
                  <a:pt x="4043172" y="1833372"/>
                </a:moveTo>
                <a:lnTo>
                  <a:pt x="4043172" y="10668"/>
                </a:lnTo>
                <a:lnTo>
                  <a:pt x="4038600" y="10668"/>
                </a:lnTo>
                <a:lnTo>
                  <a:pt x="4038600" y="1833372"/>
                </a:lnTo>
                <a:lnTo>
                  <a:pt x="4043172" y="1833372"/>
                </a:lnTo>
                <a:close/>
              </a:path>
            </a:pathLst>
          </a:custGeom>
          <a:solidFill>
            <a:srgbClr val="000000"/>
          </a:solidFill>
        </p:spPr>
        <p:txBody>
          <a:bodyPr wrap="square" lIns="0" tIns="0" rIns="0" bIns="0" rtlCol="0"/>
          <a:lstStyle/>
          <a:p>
            <a:endParaRPr/>
          </a:p>
        </p:txBody>
      </p:sp>
      <p:sp>
        <p:nvSpPr>
          <p:cNvPr id="4" name="object 4"/>
          <p:cNvSpPr txBox="1"/>
          <p:nvPr/>
        </p:nvSpPr>
        <p:spPr>
          <a:xfrm>
            <a:off x="2286888" y="3827778"/>
            <a:ext cx="1923414" cy="696595"/>
          </a:xfrm>
          <a:prstGeom prst="rect">
            <a:avLst/>
          </a:prstGeom>
        </p:spPr>
        <p:txBody>
          <a:bodyPr vert="horz" wrap="square" lIns="0" tIns="12700" rIns="0" bIns="0" rtlCol="0">
            <a:spAutoFit/>
          </a:bodyPr>
          <a:lstStyle/>
          <a:p>
            <a:pPr marL="12700">
              <a:lnSpc>
                <a:spcPct val="100000"/>
              </a:lnSpc>
              <a:spcBef>
                <a:spcPts val="100"/>
              </a:spcBef>
            </a:pPr>
            <a:r>
              <a:rPr sz="4400" spc="-15" dirty="0">
                <a:latin typeface="Calibri"/>
                <a:cs typeface="Calibri"/>
              </a:rPr>
              <a:t>Syncope</a:t>
            </a:r>
            <a:endParaRPr sz="4400">
              <a:latin typeface="Calibri"/>
              <a:cs typeface="Calibri"/>
            </a:endParaRPr>
          </a:p>
        </p:txBody>
      </p:sp>
      <p:sp>
        <p:nvSpPr>
          <p:cNvPr id="5" name="object 5"/>
          <p:cNvSpPr/>
          <p:nvPr/>
        </p:nvSpPr>
        <p:spPr>
          <a:xfrm>
            <a:off x="5417682" y="3777996"/>
            <a:ext cx="4049395" cy="2237740"/>
          </a:xfrm>
          <a:custGeom>
            <a:avLst/>
            <a:gdLst/>
            <a:ahLst/>
            <a:cxnLst/>
            <a:rect l="l" t="t" r="r" b="b"/>
            <a:pathLst>
              <a:path w="4049395" h="2237740">
                <a:moveTo>
                  <a:pt x="10668" y="2228087"/>
                </a:moveTo>
                <a:lnTo>
                  <a:pt x="10668" y="0"/>
                </a:lnTo>
                <a:lnTo>
                  <a:pt x="0" y="0"/>
                </a:lnTo>
                <a:lnTo>
                  <a:pt x="0" y="2232659"/>
                </a:lnTo>
                <a:lnTo>
                  <a:pt x="1524" y="2235707"/>
                </a:lnTo>
                <a:lnTo>
                  <a:pt x="4572" y="2237231"/>
                </a:lnTo>
                <a:lnTo>
                  <a:pt x="4572" y="2228087"/>
                </a:lnTo>
                <a:lnTo>
                  <a:pt x="10668" y="2228087"/>
                </a:lnTo>
                <a:close/>
              </a:path>
              <a:path w="4049395" h="2237740">
                <a:moveTo>
                  <a:pt x="4043172" y="2228087"/>
                </a:moveTo>
                <a:lnTo>
                  <a:pt x="4572" y="2228087"/>
                </a:lnTo>
                <a:lnTo>
                  <a:pt x="10668" y="2232659"/>
                </a:lnTo>
                <a:lnTo>
                  <a:pt x="10668" y="2237231"/>
                </a:lnTo>
                <a:lnTo>
                  <a:pt x="4038600" y="2237231"/>
                </a:lnTo>
                <a:lnTo>
                  <a:pt x="4038600" y="2232659"/>
                </a:lnTo>
                <a:lnTo>
                  <a:pt x="4043172" y="2228087"/>
                </a:lnTo>
                <a:close/>
              </a:path>
              <a:path w="4049395" h="2237740">
                <a:moveTo>
                  <a:pt x="10668" y="2237231"/>
                </a:moveTo>
                <a:lnTo>
                  <a:pt x="10668" y="2232659"/>
                </a:lnTo>
                <a:lnTo>
                  <a:pt x="4572" y="2228087"/>
                </a:lnTo>
                <a:lnTo>
                  <a:pt x="4572" y="2237231"/>
                </a:lnTo>
                <a:lnTo>
                  <a:pt x="10668" y="2237231"/>
                </a:lnTo>
                <a:close/>
              </a:path>
              <a:path w="4049395" h="2237740">
                <a:moveTo>
                  <a:pt x="4049268" y="2232659"/>
                </a:moveTo>
                <a:lnTo>
                  <a:pt x="4049268" y="0"/>
                </a:lnTo>
                <a:lnTo>
                  <a:pt x="4038600" y="0"/>
                </a:lnTo>
                <a:lnTo>
                  <a:pt x="4038600" y="2228087"/>
                </a:lnTo>
                <a:lnTo>
                  <a:pt x="4043172" y="2228087"/>
                </a:lnTo>
                <a:lnTo>
                  <a:pt x="4043172" y="2237231"/>
                </a:lnTo>
                <a:lnTo>
                  <a:pt x="4047744" y="2235707"/>
                </a:lnTo>
                <a:lnTo>
                  <a:pt x="4049268" y="2232659"/>
                </a:lnTo>
                <a:close/>
              </a:path>
              <a:path w="4049395" h="2237740">
                <a:moveTo>
                  <a:pt x="4043172" y="2237231"/>
                </a:moveTo>
                <a:lnTo>
                  <a:pt x="4043172" y="2228087"/>
                </a:lnTo>
                <a:lnTo>
                  <a:pt x="4038600" y="2232659"/>
                </a:lnTo>
                <a:lnTo>
                  <a:pt x="4038600" y="2237231"/>
                </a:lnTo>
                <a:lnTo>
                  <a:pt x="4043172" y="2237231"/>
                </a:lnTo>
                <a:close/>
              </a:path>
            </a:pathLst>
          </a:custGeom>
          <a:solidFill>
            <a:srgbClr val="000000"/>
          </a:solidFill>
        </p:spPr>
        <p:txBody>
          <a:bodyPr wrap="square" lIns="0" tIns="0" rIns="0" bIns="0" rtlCol="0"/>
          <a:lstStyle/>
          <a:p>
            <a:endParaRPr/>
          </a:p>
        </p:txBody>
      </p:sp>
      <p:sp>
        <p:nvSpPr>
          <p:cNvPr id="6" name="object 6"/>
          <p:cNvSpPr txBox="1"/>
          <p:nvPr/>
        </p:nvSpPr>
        <p:spPr>
          <a:xfrm>
            <a:off x="5501002" y="1873401"/>
            <a:ext cx="3823970" cy="3354070"/>
          </a:xfrm>
          <a:prstGeom prst="rect">
            <a:avLst/>
          </a:prstGeom>
        </p:spPr>
        <p:txBody>
          <a:bodyPr vert="horz" wrap="square" lIns="0" tIns="97790" rIns="0" bIns="0" rtlCol="0">
            <a:spAutoFit/>
          </a:bodyPr>
          <a:lstStyle/>
          <a:p>
            <a:pPr marL="355600" indent="-342900">
              <a:lnSpc>
                <a:spcPct val="100000"/>
              </a:lnSpc>
              <a:spcBef>
                <a:spcPts val="770"/>
              </a:spcBef>
              <a:buFont typeface="Arial"/>
              <a:buChar char="•"/>
              <a:tabLst>
                <a:tab pos="354965" algn="l"/>
                <a:tab pos="355600" algn="l"/>
              </a:tabLst>
            </a:pPr>
            <a:r>
              <a:rPr sz="2800" spc="-20" dirty="0">
                <a:latin typeface="Calibri"/>
                <a:cs typeface="Calibri"/>
              </a:rPr>
              <a:t>Lay </a:t>
            </a:r>
            <a:r>
              <a:rPr sz="2800" spc="-10" dirty="0">
                <a:latin typeface="Calibri"/>
                <a:cs typeface="Calibri"/>
              </a:rPr>
              <a:t>the </a:t>
            </a:r>
            <a:r>
              <a:rPr sz="2800" spc="-15" dirty="0">
                <a:latin typeface="Calibri"/>
                <a:cs typeface="Calibri"/>
              </a:rPr>
              <a:t>patient</a:t>
            </a:r>
            <a:r>
              <a:rPr sz="2800" spc="10" dirty="0">
                <a:latin typeface="Calibri"/>
                <a:cs typeface="Calibri"/>
              </a:rPr>
              <a:t> </a:t>
            </a:r>
            <a:r>
              <a:rPr sz="2800" spc="-15" dirty="0">
                <a:latin typeface="Calibri"/>
                <a:cs typeface="Calibri"/>
              </a:rPr>
              <a:t>flat</a:t>
            </a:r>
            <a:endParaRPr sz="2800">
              <a:latin typeface="Calibri"/>
              <a:cs typeface="Calibri"/>
            </a:endParaRPr>
          </a:p>
          <a:p>
            <a:pPr marL="354965" marR="5080" indent="-342900">
              <a:lnSpc>
                <a:spcPct val="100000"/>
              </a:lnSpc>
              <a:spcBef>
                <a:spcPts val="675"/>
              </a:spcBef>
              <a:buFont typeface="Arial"/>
              <a:buChar char="•"/>
              <a:tabLst>
                <a:tab pos="354965" algn="l"/>
                <a:tab pos="355600" algn="l"/>
              </a:tabLst>
            </a:pPr>
            <a:r>
              <a:rPr sz="2800" spc="-15" dirty="0">
                <a:latin typeface="Calibri"/>
                <a:cs typeface="Calibri"/>
              </a:rPr>
              <a:t>Give </a:t>
            </a:r>
            <a:r>
              <a:rPr sz="2800" spc="-25" dirty="0">
                <a:latin typeface="Calibri"/>
                <a:cs typeface="Calibri"/>
              </a:rPr>
              <a:t>oxygen, </a:t>
            </a:r>
            <a:r>
              <a:rPr sz="2800" spc="-5" dirty="0">
                <a:latin typeface="Calibri"/>
                <a:cs typeface="Calibri"/>
              </a:rPr>
              <a:t>loosen </a:t>
            </a:r>
            <a:r>
              <a:rPr sz="2800" spc="-25" dirty="0">
                <a:latin typeface="Calibri"/>
                <a:cs typeface="Calibri"/>
              </a:rPr>
              <a:t>any  </a:t>
            </a:r>
            <a:r>
              <a:rPr sz="2800" spc="-15" dirty="0">
                <a:latin typeface="Calibri"/>
                <a:cs typeface="Calibri"/>
              </a:rPr>
              <a:t>tight </a:t>
            </a:r>
            <a:r>
              <a:rPr sz="2800" spc="-10" dirty="0">
                <a:latin typeface="Calibri"/>
                <a:cs typeface="Calibri"/>
              </a:rPr>
              <a:t>clothing </a:t>
            </a:r>
            <a:r>
              <a:rPr sz="2800" spc="-15" dirty="0">
                <a:latin typeface="Calibri"/>
                <a:cs typeface="Calibri"/>
              </a:rPr>
              <a:t>around  </a:t>
            </a:r>
            <a:r>
              <a:rPr sz="2800" spc="-10" dirty="0">
                <a:latin typeface="Calibri"/>
                <a:cs typeface="Calibri"/>
              </a:rPr>
              <a:t>the</a:t>
            </a:r>
            <a:r>
              <a:rPr sz="2800" spc="-5" dirty="0">
                <a:latin typeface="Calibri"/>
                <a:cs typeface="Calibri"/>
              </a:rPr>
              <a:t> neck</a:t>
            </a:r>
            <a:endParaRPr sz="2800">
              <a:latin typeface="Calibri"/>
              <a:cs typeface="Calibri"/>
            </a:endParaRPr>
          </a:p>
          <a:p>
            <a:pPr marL="355600" indent="-342900">
              <a:lnSpc>
                <a:spcPct val="100000"/>
              </a:lnSpc>
              <a:spcBef>
                <a:spcPts val="670"/>
              </a:spcBef>
              <a:buFont typeface="Arial"/>
              <a:buChar char="•"/>
              <a:tabLst>
                <a:tab pos="354965" algn="l"/>
                <a:tab pos="355600" algn="l"/>
              </a:tabLst>
            </a:pPr>
            <a:r>
              <a:rPr sz="2800" spc="-5" dirty="0">
                <a:latin typeface="Calibri"/>
                <a:cs typeface="Calibri"/>
              </a:rPr>
              <a:t>Expect </a:t>
            </a:r>
            <a:r>
              <a:rPr sz="2800" spc="-20" dirty="0">
                <a:latin typeface="Calibri"/>
                <a:cs typeface="Calibri"/>
              </a:rPr>
              <a:t>rapid</a:t>
            </a:r>
            <a:r>
              <a:rPr sz="2800" spc="-10" dirty="0">
                <a:latin typeface="Calibri"/>
                <a:cs typeface="Calibri"/>
              </a:rPr>
              <a:t> </a:t>
            </a:r>
            <a:r>
              <a:rPr sz="2800" spc="-15" dirty="0">
                <a:latin typeface="Calibri"/>
                <a:cs typeface="Calibri"/>
              </a:rPr>
              <a:t>recovery</a:t>
            </a:r>
            <a:endParaRPr sz="2800">
              <a:latin typeface="Calibri"/>
              <a:cs typeface="Calibri"/>
            </a:endParaRPr>
          </a:p>
          <a:p>
            <a:pPr marL="354965" marR="260985" indent="-342900">
              <a:lnSpc>
                <a:spcPct val="100000"/>
              </a:lnSpc>
              <a:spcBef>
                <a:spcPts val="670"/>
              </a:spcBef>
              <a:buFont typeface="Arial"/>
              <a:buChar char="•"/>
              <a:tabLst>
                <a:tab pos="354965" algn="l"/>
                <a:tab pos="355600" algn="l"/>
              </a:tabLst>
            </a:pPr>
            <a:r>
              <a:rPr sz="2800" spc="-15" dirty="0">
                <a:latin typeface="Calibri"/>
                <a:cs typeface="Calibri"/>
              </a:rPr>
              <a:t>Unresponsive </a:t>
            </a:r>
            <a:r>
              <a:rPr sz="2800" spc="-5" dirty="0">
                <a:latin typeface="Calibri"/>
                <a:cs typeface="Calibri"/>
              </a:rPr>
              <a:t>- </a:t>
            </a:r>
            <a:r>
              <a:rPr sz="2800" spc="-25" dirty="0">
                <a:latin typeface="Calibri"/>
                <a:cs typeface="Calibri"/>
              </a:rPr>
              <a:t>always  </a:t>
            </a:r>
            <a:r>
              <a:rPr sz="2800" spc="-5" dirty="0">
                <a:latin typeface="Calibri"/>
                <a:cs typeface="Calibri"/>
              </a:rPr>
              <a:t>check </a:t>
            </a:r>
            <a:r>
              <a:rPr sz="2800" spc="-25" dirty="0">
                <a:latin typeface="Calibri"/>
                <a:cs typeface="Calibri"/>
              </a:rPr>
              <a:t>for </a:t>
            </a:r>
            <a:r>
              <a:rPr sz="2800" spc="-20" dirty="0">
                <a:latin typeface="Calibri"/>
                <a:cs typeface="Calibri"/>
              </a:rPr>
              <a:t>‘signs </a:t>
            </a:r>
            <a:r>
              <a:rPr sz="2800" spc="-5" dirty="0">
                <a:latin typeface="Calibri"/>
                <a:cs typeface="Calibri"/>
              </a:rPr>
              <a:t>of</a:t>
            </a:r>
            <a:r>
              <a:rPr sz="2800" spc="45" dirty="0">
                <a:latin typeface="Calibri"/>
                <a:cs typeface="Calibri"/>
              </a:rPr>
              <a:t> </a:t>
            </a:r>
            <a:r>
              <a:rPr sz="2800" spc="-25" dirty="0">
                <a:latin typeface="Calibri"/>
                <a:cs typeface="Calibri"/>
              </a:rPr>
              <a:t>life’</a:t>
            </a:r>
            <a:endParaRPr sz="2800">
              <a:latin typeface="Calibri"/>
              <a:cs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26640" y="732529"/>
            <a:ext cx="7037070" cy="878840"/>
          </a:xfrm>
          <a:prstGeom prst="rect">
            <a:avLst/>
          </a:prstGeom>
        </p:spPr>
        <p:txBody>
          <a:bodyPr vert="horz" wrap="square" lIns="0" tIns="12065" rIns="0" bIns="0" rtlCol="0">
            <a:spAutoFit/>
          </a:bodyPr>
          <a:lstStyle/>
          <a:p>
            <a:pPr marL="2052955" marR="5080" indent="-2040889" algn="ctr">
              <a:lnSpc>
                <a:spcPct val="100000"/>
              </a:lnSpc>
              <a:spcBef>
                <a:spcPts val="95"/>
              </a:spcBef>
            </a:pPr>
            <a:r>
              <a:rPr sz="2800" spc="-5" dirty="0"/>
              <a:t>Common </a:t>
            </a:r>
            <a:r>
              <a:rPr sz="2800" spc="-10" dirty="0"/>
              <a:t>medical </a:t>
            </a:r>
            <a:r>
              <a:rPr sz="2800" spc="-10" dirty="0" smtClean="0"/>
              <a:t>emergencies</a:t>
            </a:r>
            <a:r>
              <a:rPr lang="en-US" sz="2800" spc="-15" dirty="0" smtClean="0"/>
              <a:t/>
            </a:r>
            <a:br>
              <a:rPr lang="en-US" sz="2800" spc="-15" dirty="0" smtClean="0"/>
            </a:br>
            <a:r>
              <a:rPr sz="2800" spc="-10" dirty="0" smtClean="0"/>
              <a:t>Signs </a:t>
            </a:r>
            <a:r>
              <a:rPr sz="2800" spc="-10" dirty="0"/>
              <a:t>and</a:t>
            </a:r>
            <a:r>
              <a:rPr sz="2800" spc="25" dirty="0"/>
              <a:t> </a:t>
            </a:r>
            <a:r>
              <a:rPr sz="2800" spc="-20" dirty="0"/>
              <a:t>symptoms</a:t>
            </a:r>
            <a:endParaRPr sz="2800" dirty="0"/>
          </a:p>
        </p:txBody>
      </p:sp>
      <p:sp>
        <p:nvSpPr>
          <p:cNvPr id="3" name="object 3"/>
          <p:cNvSpPr txBox="1"/>
          <p:nvPr/>
        </p:nvSpPr>
        <p:spPr>
          <a:xfrm>
            <a:off x="2489580" y="3269994"/>
            <a:ext cx="1518920" cy="574040"/>
          </a:xfrm>
          <a:prstGeom prst="rect">
            <a:avLst/>
          </a:prstGeom>
        </p:spPr>
        <p:txBody>
          <a:bodyPr vert="horz" wrap="square" lIns="0" tIns="12700" rIns="0" bIns="0" rtlCol="0">
            <a:spAutoFit/>
          </a:bodyPr>
          <a:lstStyle/>
          <a:p>
            <a:pPr marL="12700">
              <a:lnSpc>
                <a:spcPct val="100000"/>
              </a:lnSpc>
              <a:spcBef>
                <a:spcPts val="100"/>
              </a:spcBef>
            </a:pPr>
            <a:r>
              <a:rPr sz="3600" spc="-5" dirty="0">
                <a:latin typeface="Calibri"/>
                <a:cs typeface="Calibri"/>
              </a:rPr>
              <a:t>C</a:t>
            </a:r>
            <a:r>
              <a:rPr sz="3600" dirty="0">
                <a:latin typeface="Calibri"/>
                <a:cs typeface="Calibri"/>
              </a:rPr>
              <a:t>h</a:t>
            </a:r>
            <a:r>
              <a:rPr sz="3600" spc="-5" dirty="0">
                <a:latin typeface="Calibri"/>
                <a:cs typeface="Calibri"/>
              </a:rPr>
              <a:t>ok</a:t>
            </a:r>
            <a:r>
              <a:rPr sz="3600" dirty="0">
                <a:latin typeface="Calibri"/>
                <a:cs typeface="Calibri"/>
              </a:rPr>
              <a:t>ing</a:t>
            </a:r>
            <a:endParaRPr sz="3600">
              <a:latin typeface="Calibri"/>
              <a:cs typeface="Calibri"/>
            </a:endParaRPr>
          </a:p>
        </p:txBody>
      </p:sp>
      <p:sp>
        <p:nvSpPr>
          <p:cNvPr id="4" name="object 4"/>
          <p:cNvSpPr txBox="1"/>
          <p:nvPr/>
        </p:nvSpPr>
        <p:spPr>
          <a:xfrm>
            <a:off x="5501002" y="1889251"/>
            <a:ext cx="3136900" cy="1964055"/>
          </a:xfrm>
          <a:prstGeom prst="rect">
            <a:avLst/>
          </a:prstGeom>
        </p:spPr>
        <p:txBody>
          <a:bodyPr vert="horz" wrap="square" lIns="0" tIns="48895" rIns="0" bIns="0" rtlCol="0">
            <a:spAutoFit/>
          </a:bodyPr>
          <a:lstStyle/>
          <a:p>
            <a:pPr marL="12700">
              <a:lnSpc>
                <a:spcPct val="100000"/>
              </a:lnSpc>
              <a:spcBef>
                <a:spcPts val="385"/>
              </a:spcBef>
            </a:pPr>
            <a:r>
              <a:rPr sz="2400" spc="-5" dirty="0">
                <a:latin typeface="Calibri"/>
                <a:cs typeface="Calibri"/>
              </a:rPr>
              <a:t>The </a:t>
            </a:r>
            <a:r>
              <a:rPr sz="2400" spc="-10" dirty="0">
                <a:latin typeface="Calibri"/>
                <a:cs typeface="Calibri"/>
              </a:rPr>
              <a:t>patient</a:t>
            </a:r>
            <a:r>
              <a:rPr sz="2400" spc="-20" dirty="0">
                <a:latin typeface="Calibri"/>
                <a:cs typeface="Calibri"/>
              </a:rPr>
              <a:t> </a:t>
            </a:r>
            <a:r>
              <a:rPr sz="2400" spc="-15" dirty="0">
                <a:latin typeface="Calibri"/>
                <a:cs typeface="Calibri"/>
              </a:rPr>
              <a:t>may:</a:t>
            </a:r>
            <a:endParaRPr sz="2400" dirty="0">
              <a:latin typeface="Calibri"/>
              <a:cs typeface="Calibri"/>
            </a:endParaRPr>
          </a:p>
          <a:p>
            <a:pPr marL="514984" indent="-160655">
              <a:lnSpc>
                <a:spcPct val="100000"/>
              </a:lnSpc>
              <a:spcBef>
                <a:spcPts val="290"/>
              </a:spcBef>
              <a:buChar char="-"/>
              <a:tabLst>
                <a:tab pos="515620" algn="l"/>
              </a:tabLst>
            </a:pPr>
            <a:r>
              <a:rPr sz="2400" spc="-10" dirty="0">
                <a:latin typeface="Calibri"/>
                <a:cs typeface="Calibri"/>
              </a:rPr>
              <a:t>cough </a:t>
            </a:r>
            <a:r>
              <a:rPr sz="2400" spc="-5" dirty="0">
                <a:latin typeface="Calibri"/>
                <a:cs typeface="Calibri"/>
              </a:rPr>
              <a:t>and</a:t>
            </a:r>
            <a:r>
              <a:rPr sz="2400" spc="-30" dirty="0">
                <a:latin typeface="Calibri"/>
                <a:cs typeface="Calibri"/>
              </a:rPr>
              <a:t> </a:t>
            </a:r>
            <a:r>
              <a:rPr sz="2400" spc="-35" dirty="0">
                <a:latin typeface="Calibri"/>
                <a:cs typeface="Calibri"/>
              </a:rPr>
              <a:t>splutter.</a:t>
            </a:r>
            <a:endParaRPr sz="2400" dirty="0">
              <a:latin typeface="Calibri"/>
              <a:cs typeface="Calibri"/>
            </a:endParaRPr>
          </a:p>
          <a:p>
            <a:pPr marL="354965" marR="5080">
              <a:lnSpc>
                <a:spcPts val="2590"/>
              </a:lnSpc>
              <a:spcBef>
                <a:spcPts val="615"/>
              </a:spcBef>
              <a:buChar char="-"/>
              <a:tabLst>
                <a:tab pos="515620" algn="l"/>
              </a:tabLst>
            </a:pPr>
            <a:r>
              <a:rPr sz="2400" spc="-5" dirty="0">
                <a:latin typeface="Calibri"/>
                <a:cs typeface="Calibri"/>
              </a:rPr>
              <a:t>complain of</a:t>
            </a:r>
            <a:r>
              <a:rPr sz="2400" spc="-90" dirty="0">
                <a:latin typeface="Calibri"/>
                <a:cs typeface="Calibri"/>
              </a:rPr>
              <a:t> </a:t>
            </a:r>
            <a:r>
              <a:rPr sz="2400" spc="-5" dirty="0">
                <a:latin typeface="Calibri"/>
                <a:cs typeface="Calibri"/>
              </a:rPr>
              <a:t>difficulty  </a:t>
            </a:r>
            <a:r>
              <a:rPr sz="2400" spc="-10" dirty="0">
                <a:latin typeface="Calibri"/>
                <a:cs typeface="Calibri"/>
              </a:rPr>
              <a:t>breathing.</a:t>
            </a:r>
            <a:endParaRPr sz="2400" dirty="0">
              <a:latin typeface="Calibri"/>
              <a:cs typeface="Calibri"/>
            </a:endParaRPr>
          </a:p>
          <a:p>
            <a:pPr marL="515620" indent="-160655">
              <a:lnSpc>
                <a:spcPct val="100000"/>
              </a:lnSpc>
              <a:spcBef>
                <a:spcPts val="250"/>
              </a:spcBef>
              <a:buChar char="-"/>
              <a:tabLst>
                <a:tab pos="515620" algn="l"/>
              </a:tabLst>
            </a:pPr>
            <a:r>
              <a:rPr sz="2400" spc="-15" dirty="0">
                <a:latin typeface="Calibri"/>
                <a:cs typeface="Calibri"/>
              </a:rPr>
              <a:t>wheeze</a:t>
            </a:r>
            <a:endParaRPr sz="2400" dirty="0">
              <a:latin typeface="Calibri"/>
              <a:cs typeface="Calibri"/>
            </a:endParaRPr>
          </a:p>
        </p:txBody>
      </p:sp>
      <p:sp>
        <p:nvSpPr>
          <p:cNvPr id="5" name="object 5"/>
          <p:cNvSpPr/>
          <p:nvPr/>
        </p:nvSpPr>
        <p:spPr>
          <a:xfrm>
            <a:off x="774060" y="3777996"/>
            <a:ext cx="9144000" cy="3429000"/>
          </a:xfrm>
          <a:custGeom>
            <a:avLst/>
            <a:gdLst/>
            <a:ahLst/>
            <a:cxnLst/>
            <a:rect l="l" t="t" r="r" b="b"/>
            <a:pathLst>
              <a:path w="9144000" h="3429000">
                <a:moveTo>
                  <a:pt x="9143993" y="3428993"/>
                </a:moveTo>
                <a:lnTo>
                  <a:pt x="9143993" y="0"/>
                </a:lnTo>
                <a:lnTo>
                  <a:pt x="0" y="0"/>
                </a:lnTo>
                <a:lnTo>
                  <a:pt x="0" y="3428993"/>
                </a:lnTo>
                <a:lnTo>
                  <a:pt x="9143993" y="3428993"/>
                </a:lnTo>
                <a:close/>
              </a:path>
            </a:pathLst>
          </a:custGeom>
          <a:solidFill>
            <a:srgbClr val="FFFFFF"/>
          </a:solidFill>
        </p:spPr>
        <p:txBody>
          <a:bodyPr wrap="square" lIns="0" tIns="0" rIns="0" bIns="0" rtlCol="0"/>
          <a:lstStyle/>
          <a:p>
            <a:endParaRPr/>
          </a:p>
        </p:txBody>
      </p:sp>
      <p:sp>
        <p:nvSpPr>
          <p:cNvPr id="6" name="object 6"/>
          <p:cNvSpPr txBox="1"/>
          <p:nvPr/>
        </p:nvSpPr>
        <p:spPr>
          <a:xfrm>
            <a:off x="5501002" y="3827778"/>
            <a:ext cx="4038600" cy="2219960"/>
          </a:xfrm>
          <a:prstGeom prst="rect">
            <a:avLst/>
          </a:prstGeom>
        </p:spPr>
        <p:txBody>
          <a:bodyPr vert="horz" wrap="square" lIns="0" tIns="48895" rIns="0" bIns="0" rtlCol="0">
            <a:spAutoFit/>
          </a:bodyPr>
          <a:lstStyle/>
          <a:p>
            <a:pPr marL="354965">
              <a:lnSpc>
                <a:spcPct val="100000"/>
              </a:lnSpc>
              <a:spcBef>
                <a:spcPts val="385"/>
              </a:spcBef>
            </a:pPr>
            <a:r>
              <a:rPr sz="2400" dirty="0">
                <a:latin typeface="Calibri"/>
                <a:cs typeface="Calibri"/>
              </a:rPr>
              <a:t>-</a:t>
            </a:r>
            <a:r>
              <a:rPr sz="2400" spc="-25" dirty="0">
                <a:latin typeface="Calibri"/>
                <a:cs typeface="Calibri"/>
              </a:rPr>
              <a:t> </a:t>
            </a:r>
            <a:r>
              <a:rPr sz="2400" spc="-10" dirty="0">
                <a:latin typeface="Calibri"/>
                <a:cs typeface="Calibri"/>
              </a:rPr>
              <a:t>stridor</a:t>
            </a:r>
            <a:endParaRPr sz="2400" dirty="0">
              <a:latin typeface="Calibri"/>
              <a:cs typeface="Calibri"/>
            </a:endParaRPr>
          </a:p>
          <a:p>
            <a:pPr marL="354965" marR="140970" indent="-342900">
              <a:lnSpc>
                <a:spcPts val="2590"/>
              </a:lnSpc>
              <a:spcBef>
                <a:spcPts val="615"/>
              </a:spcBef>
            </a:pPr>
            <a:r>
              <a:rPr sz="2400" spc="-10" dirty="0">
                <a:latin typeface="Calibri"/>
                <a:cs typeface="Calibri"/>
              </a:rPr>
              <a:t>They </a:t>
            </a:r>
            <a:r>
              <a:rPr sz="2400" spc="-20" dirty="0">
                <a:latin typeface="Calibri"/>
                <a:cs typeface="Calibri"/>
              </a:rPr>
              <a:t>may </a:t>
            </a:r>
            <a:r>
              <a:rPr sz="2400" spc="-10" dirty="0">
                <a:latin typeface="Calibri"/>
                <a:cs typeface="Calibri"/>
              </a:rPr>
              <a:t>develop ‘paradoxical’  </a:t>
            </a:r>
            <a:r>
              <a:rPr sz="2400" spc="-5" dirty="0">
                <a:latin typeface="Calibri"/>
                <a:cs typeface="Calibri"/>
              </a:rPr>
              <a:t>chest or abdominal  </a:t>
            </a:r>
            <a:r>
              <a:rPr sz="2400" spc="-10" dirty="0">
                <a:latin typeface="Calibri"/>
                <a:cs typeface="Calibri"/>
              </a:rPr>
              <a:t>movements.</a:t>
            </a:r>
            <a:endParaRPr sz="2400" dirty="0">
              <a:latin typeface="Calibri"/>
              <a:cs typeface="Calibri"/>
            </a:endParaRPr>
          </a:p>
          <a:p>
            <a:pPr marL="354965" marR="5080" indent="-342900">
              <a:lnSpc>
                <a:spcPts val="2590"/>
              </a:lnSpc>
              <a:spcBef>
                <a:spcPts val="585"/>
              </a:spcBef>
            </a:pPr>
            <a:r>
              <a:rPr sz="2400" spc="-10" dirty="0">
                <a:latin typeface="Calibri"/>
                <a:cs typeface="Calibri"/>
              </a:rPr>
              <a:t>They </a:t>
            </a:r>
            <a:r>
              <a:rPr sz="2400" spc="-20" dirty="0">
                <a:latin typeface="Calibri"/>
                <a:cs typeface="Calibri"/>
              </a:rPr>
              <a:t>may </a:t>
            </a:r>
            <a:r>
              <a:rPr sz="2400" spc="-5" dirty="0">
                <a:latin typeface="Calibri"/>
                <a:cs typeface="Calibri"/>
              </a:rPr>
              <a:t>become cyanosed and  lose</a:t>
            </a:r>
            <a:r>
              <a:rPr sz="2400" spc="-15" dirty="0">
                <a:latin typeface="Calibri"/>
                <a:cs typeface="Calibri"/>
              </a:rPr>
              <a:t> </a:t>
            </a:r>
            <a:r>
              <a:rPr sz="2400" spc="-5" dirty="0">
                <a:latin typeface="Calibri"/>
                <a:cs typeface="Calibri"/>
              </a:rPr>
              <a:t>consciousness.</a:t>
            </a:r>
            <a:endParaRPr sz="2400" dirty="0">
              <a:latin typeface="Calibri"/>
              <a:cs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96972" y="514761"/>
            <a:ext cx="6299455" cy="876868"/>
          </a:xfrm>
          <a:prstGeom prst="rect">
            <a:avLst/>
          </a:prstGeom>
        </p:spPr>
        <p:txBody>
          <a:bodyPr vert="horz" wrap="square" lIns="0" tIns="106388" rIns="0" bIns="0" rtlCol="0">
            <a:spAutoFit/>
          </a:bodyPr>
          <a:lstStyle/>
          <a:p>
            <a:pPr marL="2282825" marR="5080" indent="-2270760" algn="ctr">
              <a:lnSpc>
                <a:spcPct val="100000"/>
              </a:lnSpc>
              <a:spcBef>
                <a:spcPts val="95"/>
              </a:spcBef>
            </a:pPr>
            <a:r>
              <a:rPr spc="-5" dirty="0"/>
              <a:t>Common </a:t>
            </a:r>
            <a:r>
              <a:rPr spc="-10" dirty="0"/>
              <a:t>medical </a:t>
            </a:r>
            <a:r>
              <a:rPr spc="-10" dirty="0" smtClean="0"/>
              <a:t>emergencies</a:t>
            </a:r>
            <a:r>
              <a:rPr lang="en-US" spc="-10" dirty="0" smtClean="0"/>
              <a:t/>
            </a:r>
            <a:br>
              <a:rPr lang="en-US" spc="-10" dirty="0" smtClean="0"/>
            </a:br>
            <a:r>
              <a:rPr spc="-10" dirty="0" smtClean="0"/>
              <a:t>Management</a:t>
            </a:r>
            <a:endParaRPr spc="-10" dirty="0"/>
          </a:p>
        </p:txBody>
      </p:sp>
      <p:sp>
        <p:nvSpPr>
          <p:cNvPr id="3" name="object 3"/>
          <p:cNvSpPr/>
          <p:nvPr/>
        </p:nvSpPr>
        <p:spPr>
          <a:xfrm>
            <a:off x="5341482" y="1687068"/>
            <a:ext cx="4049395" cy="2091055"/>
          </a:xfrm>
          <a:custGeom>
            <a:avLst/>
            <a:gdLst/>
            <a:ahLst/>
            <a:cxnLst/>
            <a:rect l="l" t="t" r="r" b="b"/>
            <a:pathLst>
              <a:path w="4049395" h="2091054">
                <a:moveTo>
                  <a:pt x="4049268" y="2090928"/>
                </a:moveTo>
                <a:lnTo>
                  <a:pt x="4049268" y="4572"/>
                </a:lnTo>
                <a:lnTo>
                  <a:pt x="4047744" y="0"/>
                </a:lnTo>
                <a:lnTo>
                  <a:pt x="1524" y="0"/>
                </a:lnTo>
                <a:lnTo>
                  <a:pt x="0" y="4572"/>
                </a:lnTo>
                <a:lnTo>
                  <a:pt x="0" y="2090928"/>
                </a:lnTo>
                <a:lnTo>
                  <a:pt x="4572" y="2090928"/>
                </a:lnTo>
                <a:lnTo>
                  <a:pt x="4572" y="9144"/>
                </a:lnTo>
                <a:lnTo>
                  <a:pt x="10668" y="4572"/>
                </a:lnTo>
                <a:lnTo>
                  <a:pt x="10668" y="9144"/>
                </a:lnTo>
                <a:lnTo>
                  <a:pt x="4038600" y="9144"/>
                </a:lnTo>
                <a:lnTo>
                  <a:pt x="4038600" y="4572"/>
                </a:lnTo>
                <a:lnTo>
                  <a:pt x="4043172" y="9144"/>
                </a:lnTo>
                <a:lnTo>
                  <a:pt x="4043172" y="2090928"/>
                </a:lnTo>
                <a:lnTo>
                  <a:pt x="4049268" y="2090928"/>
                </a:lnTo>
                <a:close/>
              </a:path>
              <a:path w="4049395" h="2091054">
                <a:moveTo>
                  <a:pt x="10668" y="9144"/>
                </a:moveTo>
                <a:lnTo>
                  <a:pt x="10668" y="4572"/>
                </a:lnTo>
                <a:lnTo>
                  <a:pt x="4572" y="9144"/>
                </a:lnTo>
                <a:lnTo>
                  <a:pt x="10668" y="9144"/>
                </a:lnTo>
                <a:close/>
              </a:path>
              <a:path w="4049395" h="2091054">
                <a:moveTo>
                  <a:pt x="10668" y="2090928"/>
                </a:moveTo>
                <a:lnTo>
                  <a:pt x="10668" y="9144"/>
                </a:lnTo>
                <a:lnTo>
                  <a:pt x="4572" y="9144"/>
                </a:lnTo>
                <a:lnTo>
                  <a:pt x="4572" y="2090928"/>
                </a:lnTo>
                <a:lnTo>
                  <a:pt x="10668" y="2090928"/>
                </a:lnTo>
                <a:close/>
              </a:path>
              <a:path w="4049395" h="2091054">
                <a:moveTo>
                  <a:pt x="4043172" y="9144"/>
                </a:moveTo>
                <a:lnTo>
                  <a:pt x="4038600" y="4572"/>
                </a:lnTo>
                <a:lnTo>
                  <a:pt x="4038600" y="9144"/>
                </a:lnTo>
                <a:lnTo>
                  <a:pt x="4043172" y="9144"/>
                </a:lnTo>
                <a:close/>
              </a:path>
              <a:path w="4049395" h="2091054">
                <a:moveTo>
                  <a:pt x="4043172" y="2090928"/>
                </a:moveTo>
                <a:lnTo>
                  <a:pt x="4043172" y="9144"/>
                </a:lnTo>
                <a:lnTo>
                  <a:pt x="4038600" y="9144"/>
                </a:lnTo>
                <a:lnTo>
                  <a:pt x="4038600" y="2090928"/>
                </a:lnTo>
                <a:lnTo>
                  <a:pt x="4043172" y="2090928"/>
                </a:lnTo>
                <a:close/>
              </a:path>
            </a:pathLst>
          </a:custGeom>
          <a:solidFill>
            <a:srgbClr val="000000"/>
          </a:solidFill>
        </p:spPr>
        <p:txBody>
          <a:bodyPr wrap="square" lIns="0" tIns="0" rIns="0" bIns="0" rtlCol="0"/>
          <a:lstStyle/>
          <a:p>
            <a:endParaRPr/>
          </a:p>
        </p:txBody>
      </p:sp>
      <p:sp>
        <p:nvSpPr>
          <p:cNvPr id="4" name="object 4"/>
          <p:cNvSpPr txBox="1"/>
          <p:nvPr/>
        </p:nvSpPr>
        <p:spPr>
          <a:xfrm>
            <a:off x="2321940" y="3827778"/>
            <a:ext cx="1853564" cy="696595"/>
          </a:xfrm>
          <a:prstGeom prst="rect">
            <a:avLst/>
          </a:prstGeom>
        </p:spPr>
        <p:txBody>
          <a:bodyPr vert="horz" wrap="square" lIns="0" tIns="12700" rIns="0" bIns="0" rtlCol="0">
            <a:spAutoFit/>
          </a:bodyPr>
          <a:lstStyle/>
          <a:p>
            <a:pPr marL="12700">
              <a:lnSpc>
                <a:spcPct val="100000"/>
              </a:lnSpc>
              <a:spcBef>
                <a:spcPts val="100"/>
              </a:spcBef>
            </a:pPr>
            <a:r>
              <a:rPr sz="4400" dirty="0">
                <a:latin typeface="Calibri"/>
                <a:cs typeface="Calibri"/>
              </a:rPr>
              <a:t>Chok</a:t>
            </a:r>
            <a:r>
              <a:rPr sz="4400" spc="-5" dirty="0">
                <a:latin typeface="Calibri"/>
                <a:cs typeface="Calibri"/>
              </a:rPr>
              <a:t>i</a:t>
            </a:r>
            <a:r>
              <a:rPr sz="4400" dirty="0">
                <a:latin typeface="Calibri"/>
                <a:cs typeface="Calibri"/>
              </a:rPr>
              <a:t>ng</a:t>
            </a:r>
            <a:endParaRPr sz="4400">
              <a:latin typeface="Calibri"/>
              <a:cs typeface="Calibri"/>
            </a:endParaRPr>
          </a:p>
        </p:txBody>
      </p:sp>
      <p:sp>
        <p:nvSpPr>
          <p:cNvPr id="5" name="object 5"/>
          <p:cNvSpPr/>
          <p:nvPr/>
        </p:nvSpPr>
        <p:spPr>
          <a:xfrm>
            <a:off x="5341482" y="3777996"/>
            <a:ext cx="4049395" cy="2604770"/>
          </a:xfrm>
          <a:custGeom>
            <a:avLst/>
            <a:gdLst/>
            <a:ahLst/>
            <a:cxnLst/>
            <a:rect l="l" t="t" r="r" b="b"/>
            <a:pathLst>
              <a:path w="4049395" h="2604770">
                <a:moveTo>
                  <a:pt x="10668" y="2595371"/>
                </a:moveTo>
                <a:lnTo>
                  <a:pt x="10668" y="0"/>
                </a:lnTo>
                <a:lnTo>
                  <a:pt x="0" y="0"/>
                </a:lnTo>
                <a:lnTo>
                  <a:pt x="0" y="2599943"/>
                </a:lnTo>
                <a:lnTo>
                  <a:pt x="1524" y="2602991"/>
                </a:lnTo>
                <a:lnTo>
                  <a:pt x="4572" y="2604515"/>
                </a:lnTo>
                <a:lnTo>
                  <a:pt x="4572" y="2595371"/>
                </a:lnTo>
                <a:lnTo>
                  <a:pt x="10668" y="2595371"/>
                </a:lnTo>
                <a:close/>
              </a:path>
              <a:path w="4049395" h="2604770">
                <a:moveTo>
                  <a:pt x="4043172" y="2595371"/>
                </a:moveTo>
                <a:lnTo>
                  <a:pt x="4572" y="2595371"/>
                </a:lnTo>
                <a:lnTo>
                  <a:pt x="10668" y="2599943"/>
                </a:lnTo>
                <a:lnTo>
                  <a:pt x="10668" y="2604515"/>
                </a:lnTo>
                <a:lnTo>
                  <a:pt x="4038600" y="2604515"/>
                </a:lnTo>
                <a:lnTo>
                  <a:pt x="4038600" y="2599943"/>
                </a:lnTo>
                <a:lnTo>
                  <a:pt x="4043172" y="2595371"/>
                </a:lnTo>
                <a:close/>
              </a:path>
              <a:path w="4049395" h="2604770">
                <a:moveTo>
                  <a:pt x="10668" y="2604515"/>
                </a:moveTo>
                <a:lnTo>
                  <a:pt x="10668" y="2599943"/>
                </a:lnTo>
                <a:lnTo>
                  <a:pt x="4572" y="2595371"/>
                </a:lnTo>
                <a:lnTo>
                  <a:pt x="4572" y="2604515"/>
                </a:lnTo>
                <a:lnTo>
                  <a:pt x="10668" y="2604515"/>
                </a:lnTo>
                <a:close/>
              </a:path>
              <a:path w="4049395" h="2604770">
                <a:moveTo>
                  <a:pt x="4049268" y="2599943"/>
                </a:moveTo>
                <a:lnTo>
                  <a:pt x="4049268" y="0"/>
                </a:lnTo>
                <a:lnTo>
                  <a:pt x="4038600" y="0"/>
                </a:lnTo>
                <a:lnTo>
                  <a:pt x="4038600" y="2595371"/>
                </a:lnTo>
                <a:lnTo>
                  <a:pt x="4043172" y="2595371"/>
                </a:lnTo>
                <a:lnTo>
                  <a:pt x="4043172" y="2604515"/>
                </a:lnTo>
                <a:lnTo>
                  <a:pt x="4047744" y="2602991"/>
                </a:lnTo>
                <a:lnTo>
                  <a:pt x="4049268" y="2599943"/>
                </a:lnTo>
                <a:close/>
              </a:path>
              <a:path w="4049395" h="2604770">
                <a:moveTo>
                  <a:pt x="4043172" y="2604515"/>
                </a:moveTo>
                <a:lnTo>
                  <a:pt x="4043172" y="2595371"/>
                </a:lnTo>
                <a:lnTo>
                  <a:pt x="4038600" y="2599943"/>
                </a:lnTo>
                <a:lnTo>
                  <a:pt x="4038600" y="2604515"/>
                </a:lnTo>
                <a:lnTo>
                  <a:pt x="4043172" y="2604515"/>
                </a:lnTo>
                <a:close/>
              </a:path>
            </a:pathLst>
          </a:custGeom>
          <a:solidFill>
            <a:srgbClr val="000000"/>
          </a:solidFill>
        </p:spPr>
        <p:txBody>
          <a:bodyPr wrap="square" lIns="0" tIns="0" rIns="0" bIns="0" rtlCol="0"/>
          <a:lstStyle/>
          <a:p>
            <a:endParaRPr/>
          </a:p>
        </p:txBody>
      </p:sp>
      <p:sp>
        <p:nvSpPr>
          <p:cNvPr id="6" name="object 6"/>
          <p:cNvSpPr txBox="1"/>
          <p:nvPr/>
        </p:nvSpPr>
        <p:spPr>
          <a:xfrm>
            <a:off x="5424802" y="1646020"/>
            <a:ext cx="3861435" cy="4703852"/>
          </a:xfrm>
          <a:prstGeom prst="rect">
            <a:avLst/>
          </a:prstGeom>
        </p:spPr>
        <p:txBody>
          <a:bodyPr vert="horz" wrap="square" lIns="0" tIns="73660" rIns="0" bIns="0" rtlCol="0">
            <a:spAutoFit/>
          </a:bodyPr>
          <a:lstStyle/>
          <a:p>
            <a:pPr marL="355600" indent="-342900">
              <a:lnSpc>
                <a:spcPct val="100000"/>
              </a:lnSpc>
              <a:spcBef>
                <a:spcPts val="580"/>
              </a:spcBef>
              <a:buFont typeface="Arial"/>
              <a:buChar char="•"/>
              <a:tabLst>
                <a:tab pos="354965" algn="l"/>
                <a:tab pos="355600" algn="l"/>
              </a:tabLst>
            </a:pPr>
            <a:r>
              <a:rPr sz="2000" spc="-10" dirty="0">
                <a:latin typeface="Calibri"/>
                <a:cs typeface="Calibri"/>
              </a:rPr>
              <a:t>Encourage </a:t>
            </a:r>
            <a:r>
              <a:rPr sz="2000" spc="-15" dirty="0">
                <a:latin typeface="Calibri"/>
                <a:cs typeface="Calibri"/>
              </a:rPr>
              <a:t>to </a:t>
            </a:r>
            <a:r>
              <a:rPr sz="2000" dirty="0">
                <a:latin typeface="Calibri"/>
                <a:cs typeface="Calibri"/>
              </a:rPr>
              <a:t>cough</a:t>
            </a:r>
            <a:r>
              <a:rPr sz="2000" spc="-75" dirty="0">
                <a:latin typeface="Calibri"/>
                <a:cs typeface="Calibri"/>
              </a:rPr>
              <a:t> </a:t>
            </a:r>
            <a:r>
              <a:rPr sz="2000" spc="-10" dirty="0">
                <a:latin typeface="Calibri"/>
                <a:cs typeface="Calibri"/>
              </a:rPr>
              <a:t>vigorously</a:t>
            </a:r>
            <a:endParaRPr sz="2000" dirty="0">
              <a:latin typeface="Calibri"/>
              <a:cs typeface="Calibri"/>
            </a:endParaRPr>
          </a:p>
          <a:p>
            <a:pPr marL="354965" marR="57785" indent="-342900">
              <a:lnSpc>
                <a:spcPct val="100000"/>
              </a:lnSpc>
              <a:spcBef>
                <a:spcPts val="480"/>
              </a:spcBef>
              <a:buFont typeface="Arial"/>
              <a:buChar char="•"/>
              <a:tabLst>
                <a:tab pos="354965" algn="l"/>
                <a:tab pos="355600" algn="l"/>
              </a:tabLst>
            </a:pPr>
            <a:r>
              <a:rPr sz="2000" spc="-5" dirty="0">
                <a:latin typeface="Calibri"/>
                <a:cs typeface="Calibri"/>
              </a:rPr>
              <a:t>If can’ </a:t>
            </a:r>
            <a:r>
              <a:rPr sz="2000" dirty="0">
                <a:latin typeface="Calibri"/>
                <a:cs typeface="Calibri"/>
              </a:rPr>
              <a:t>t cough, </a:t>
            </a:r>
            <a:r>
              <a:rPr sz="2000" spc="-5" dirty="0">
                <a:latin typeface="Calibri"/>
                <a:cs typeface="Calibri"/>
              </a:rPr>
              <a:t>sharp </a:t>
            </a:r>
            <a:r>
              <a:rPr sz="2000" dirty="0">
                <a:latin typeface="Calibri"/>
                <a:cs typeface="Calibri"/>
              </a:rPr>
              <a:t>back</a:t>
            </a:r>
            <a:r>
              <a:rPr sz="2000" spc="-95" dirty="0">
                <a:latin typeface="Calibri"/>
                <a:cs typeface="Calibri"/>
              </a:rPr>
              <a:t> </a:t>
            </a:r>
            <a:r>
              <a:rPr sz="2000" spc="-10" dirty="0">
                <a:latin typeface="Calibri"/>
                <a:cs typeface="Calibri"/>
              </a:rPr>
              <a:t>blows/  </a:t>
            </a:r>
            <a:r>
              <a:rPr sz="2000" dirty="0">
                <a:latin typeface="Calibri"/>
                <a:cs typeface="Calibri"/>
              </a:rPr>
              <a:t>abdominal </a:t>
            </a:r>
            <a:r>
              <a:rPr sz="2000" spc="-5" dirty="0">
                <a:latin typeface="Calibri"/>
                <a:cs typeface="Calibri"/>
              </a:rPr>
              <a:t>thrusts should </a:t>
            </a:r>
            <a:r>
              <a:rPr sz="2000" dirty="0">
                <a:latin typeface="Calibri"/>
                <a:cs typeface="Calibri"/>
              </a:rPr>
              <a:t>be  </a:t>
            </a:r>
            <a:r>
              <a:rPr sz="2000" spc="-10" dirty="0">
                <a:latin typeface="Calibri"/>
                <a:cs typeface="Calibri"/>
              </a:rPr>
              <a:t>delivered.</a:t>
            </a:r>
            <a:endParaRPr sz="2000" dirty="0">
              <a:latin typeface="Calibri"/>
              <a:cs typeface="Calibri"/>
            </a:endParaRPr>
          </a:p>
          <a:p>
            <a:pPr marL="354965" marR="5080" indent="-342900">
              <a:lnSpc>
                <a:spcPct val="100000"/>
              </a:lnSpc>
              <a:spcBef>
                <a:spcPts val="480"/>
              </a:spcBef>
              <a:buFont typeface="Arial"/>
              <a:buChar char="•"/>
              <a:tabLst>
                <a:tab pos="354965" algn="l"/>
                <a:tab pos="355600" algn="l"/>
              </a:tabLst>
            </a:pPr>
            <a:r>
              <a:rPr sz="2000" spc="-15" dirty="0">
                <a:latin typeface="Calibri"/>
                <a:cs typeface="Calibri"/>
              </a:rPr>
              <a:t>Remove </a:t>
            </a:r>
            <a:r>
              <a:rPr sz="2000" spc="-10" dirty="0">
                <a:latin typeface="Calibri"/>
                <a:cs typeface="Calibri"/>
              </a:rPr>
              <a:t>any </a:t>
            </a:r>
            <a:r>
              <a:rPr sz="2000" spc="-5" dirty="0">
                <a:latin typeface="Calibri"/>
                <a:cs typeface="Calibri"/>
              </a:rPr>
              <a:t>visible </a:t>
            </a:r>
            <a:r>
              <a:rPr sz="2000" spc="-10" dirty="0">
                <a:latin typeface="Calibri"/>
                <a:cs typeface="Calibri"/>
              </a:rPr>
              <a:t>foreign </a:t>
            </a:r>
            <a:r>
              <a:rPr sz="2000" spc="-5" dirty="0">
                <a:latin typeface="Calibri"/>
                <a:cs typeface="Calibri"/>
              </a:rPr>
              <a:t>bodies  </a:t>
            </a:r>
            <a:r>
              <a:rPr sz="2000" spc="-10" dirty="0">
                <a:latin typeface="Calibri"/>
                <a:cs typeface="Calibri"/>
              </a:rPr>
              <a:t>from </a:t>
            </a:r>
            <a:r>
              <a:rPr sz="2000" dirty="0">
                <a:latin typeface="Calibri"/>
                <a:cs typeface="Calibri"/>
              </a:rPr>
              <a:t>the mouth and</a:t>
            </a:r>
            <a:r>
              <a:rPr sz="2000" spc="-55" dirty="0">
                <a:latin typeface="Calibri"/>
                <a:cs typeface="Calibri"/>
              </a:rPr>
              <a:t> </a:t>
            </a:r>
            <a:r>
              <a:rPr sz="2000" spc="-5" dirty="0">
                <a:latin typeface="Calibri"/>
                <a:cs typeface="Calibri"/>
              </a:rPr>
              <a:t>pharynx.</a:t>
            </a:r>
            <a:endParaRPr sz="2000" dirty="0">
              <a:latin typeface="Calibri"/>
              <a:cs typeface="Calibri"/>
            </a:endParaRPr>
          </a:p>
          <a:p>
            <a:pPr marL="354965" marR="229870" indent="-342900">
              <a:lnSpc>
                <a:spcPct val="100000"/>
              </a:lnSpc>
              <a:spcBef>
                <a:spcPts val="480"/>
              </a:spcBef>
              <a:buFont typeface="Arial"/>
              <a:buChar char="•"/>
              <a:tabLst>
                <a:tab pos="354965" algn="l"/>
                <a:tab pos="355600" algn="l"/>
              </a:tabLst>
            </a:pPr>
            <a:r>
              <a:rPr sz="2000" spc="-40" dirty="0">
                <a:latin typeface="Calibri"/>
                <a:cs typeface="Calibri"/>
              </a:rPr>
              <a:t>Treat </a:t>
            </a:r>
            <a:r>
              <a:rPr sz="2000" spc="-15" dirty="0">
                <a:latin typeface="Calibri"/>
                <a:cs typeface="Calibri"/>
              </a:rPr>
              <a:t>wheeze </a:t>
            </a:r>
            <a:r>
              <a:rPr sz="2000" spc="-5" dirty="0">
                <a:latin typeface="Calibri"/>
                <a:cs typeface="Calibri"/>
              </a:rPr>
              <a:t>with </a:t>
            </a:r>
            <a:r>
              <a:rPr sz="2000" dirty="0">
                <a:latin typeface="Calibri"/>
                <a:cs typeface="Calibri"/>
              </a:rPr>
              <a:t>a </a:t>
            </a:r>
            <a:r>
              <a:rPr sz="2000" spc="-5" dirty="0">
                <a:latin typeface="Calibri"/>
                <a:cs typeface="Calibri"/>
              </a:rPr>
              <a:t>salbutamol  inhaler</a:t>
            </a:r>
            <a:endParaRPr sz="2000" dirty="0">
              <a:latin typeface="Calibri"/>
              <a:cs typeface="Calibri"/>
            </a:endParaRPr>
          </a:p>
          <a:p>
            <a:pPr marL="354965" marR="353695" indent="-342900">
              <a:lnSpc>
                <a:spcPct val="100000"/>
              </a:lnSpc>
              <a:spcBef>
                <a:spcPts val="480"/>
              </a:spcBef>
              <a:buFont typeface="Arial"/>
              <a:buChar char="•"/>
              <a:tabLst>
                <a:tab pos="354965" algn="l"/>
                <a:tab pos="355600" algn="l"/>
              </a:tabLst>
            </a:pPr>
            <a:r>
              <a:rPr sz="2000" spc="-5" dirty="0">
                <a:latin typeface="Calibri"/>
                <a:cs typeface="Calibri"/>
              </a:rPr>
              <a:t>If </a:t>
            </a:r>
            <a:r>
              <a:rPr sz="2000" spc="-10" dirty="0">
                <a:latin typeface="Calibri"/>
                <a:cs typeface="Calibri"/>
              </a:rPr>
              <a:t>foreign material aspirated </a:t>
            </a:r>
            <a:r>
              <a:rPr sz="2000" spc="-5" dirty="0">
                <a:latin typeface="Calibri"/>
                <a:cs typeface="Calibri"/>
              </a:rPr>
              <a:t>or  </a:t>
            </a:r>
            <a:r>
              <a:rPr sz="2000" spc="-10" dirty="0">
                <a:latin typeface="Calibri"/>
                <a:cs typeface="Calibri"/>
              </a:rPr>
              <a:t>patient symptomatic </a:t>
            </a:r>
            <a:r>
              <a:rPr sz="2000" spc="-20" dirty="0">
                <a:latin typeface="Calibri"/>
                <a:cs typeface="Calibri"/>
              </a:rPr>
              <a:t>refer </a:t>
            </a:r>
            <a:r>
              <a:rPr sz="2000" spc="-15" dirty="0">
                <a:latin typeface="Calibri"/>
                <a:cs typeface="Calibri"/>
              </a:rPr>
              <a:t>to  </a:t>
            </a:r>
            <a:r>
              <a:rPr sz="2000" spc="-5" dirty="0">
                <a:latin typeface="Calibri"/>
                <a:cs typeface="Calibri"/>
              </a:rPr>
              <a:t>hospital </a:t>
            </a:r>
            <a:r>
              <a:rPr sz="2000" dirty="0">
                <a:latin typeface="Calibri"/>
                <a:cs typeface="Calibri"/>
              </a:rPr>
              <a:t>as an</a:t>
            </a:r>
            <a:r>
              <a:rPr sz="2000" spc="-30" dirty="0">
                <a:latin typeface="Calibri"/>
                <a:cs typeface="Calibri"/>
              </a:rPr>
              <a:t> </a:t>
            </a:r>
            <a:r>
              <a:rPr sz="2000" spc="-5" dirty="0">
                <a:latin typeface="Calibri"/>
                <a:cs typeface="Calibri"/>
              </a:rPr>
              <a:t>emergency</a:t>
            </a:r>
            <a:endParaRPr sz="2000" dirty="0">
              <a:latin typeface="Calibri"/>
              <a:cs typeface="Calibri"/>
            </a:endParaRPr>
          </a:p>
          <a:p>
            <a:pPr marL="354965" marR="1169035" indent="-342900">
              <a:lnSpc>
                <a:spcPct val="100000"/>
              </a:lnSpc>
              <a:spcBef>
                <a:spcPts val="480"/>
              </a:spcBef>
              <a:buFont typeface="Arial"/>
              <a:buChar char="•"/>
              <a:tabLst>
                <a:tab pos="354965" algn="l"/>
                <a:tab pos="355600" algn="l"/>
              </a:tabLst>
            </a:pPr>
            <a:r>
              <a:rPr sz="2000" spc="-5" dirty="0">
                <a:latin typeface="Calibri"/>
                <a:cs typeface="Calibri"/>
              </a:rPr>
              <a:t>If </a:t>
            </a:r>
            <a:r>
              <a:rPr sz="2000" dirty="0">
                <a:latin typeface="Calibri"/>
                <a:cs typeface="Calibri"/>
              </a:rPr>
              <a:t>the </a:t>
            </a:r>
            <a:r>
              <a:rPr sz="2000" spc="-10" dirty="0">
                <a:latin typeface="Calibri"/>
                <a:cs typeface="Calibri"/>
              </a:rPr>
              <a:t>patient </a:t>
            </a:r>
            <a:r>
              <a:rPr sz="2000" spc="-5" dirty="0">
                <a:latin typeface="Calibri"/>
                <a:cs typeface="Calibri"/>
              </a:rPr>
              <a:t>becomes  unconscious, </a:t>
            </a:r>
            <a:r>
              <a:rPr sz="2000" spc="-15" dirty="0">
                <a:latin typeface="Calibri"/>
                <a:cs typeface="Calibri"/>
              </a:rPr>
              <a:t>start</a:t>
            </a:r>
            <a:r>
              <a:rPr sz="2000" spc="-35" dirty="0">
                <a:latin typeface="Calibri"/>
                <a:cs typeface="Calibri"/>
              </a:rPr>
              <a:t> </a:t>
            </a:r>
            <a:r>
              <a:rPr lang="en-US" sz="2000" spc="-35" dirty="0" smtClean="0">
                <a:latin typeface="Calibri"/>
                <a:cs typeface="Calibri"/>
              </a:rPr>
              <a:t>Basic Life </a:t>
            </a:r>
            <a:r>
              <a:rPr lang="en-US" sz="2000" spc="-35" dirty="0" err="1" smtClean="0">
                <a:latin typeface="Calibri"/>
                <a:cs typeface="Calibri"/>
              </a:rPr>
              <a:t>Suport</a:t>
            </a:r>
            <a:r>
              <a:rPr lang="en-US" sz="2000" spc="-35" dirty="0" smtClean="0">
                <a:latin typeface="Calibri"/>
                <a:cs typeface="Calibri"/>
              </a:rPr>
              <a:t>(</a:t>
            </a:r>
            <a:r>
              <a:rPr sz="2000" dirty="0" smtClean="0">
                <a:latin typeface="Calibri"/>
                <a:cs typeface="Calibri"/>
              </a:rPr>
              <a:t>BLS</a:t>
            </a:r>
            <a:r>
              <a:rPr lang="en-US" sz="2000" dirty="0" smtClean="0">
                <a:latin typeface="Calibri"/>
                <a:cs typeface="Calibri"/>
              </a:rPr>
              <a:t>)</a:t>
            </a:r>
            <a:endParaRPr sz="2000" dirty="0">
              <a:latin typeface="Calibri"/>
              <a:cs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dirty="0"/>
          </a:p>
        </p:txBody>
      </p:sp>
      <p:pic>
        <p:nvPicPr>
          <p:cNvPr id="1026" name="Picture 2" descr="C:\Users\Cyrus\Desktop\KMTC\Clinical Medicine\March 2019 Class CM\1st Year 2nd Semester\First Aid\Abdominal-Thrust-Technique.jpg"/>
          <p:cNvPicPr>
            <a:picLocks noChangeAspect="1" noChangeArrowheads="1"/>
          </p:cNvPicPr>
          <p:nvPr/>
        </p:nvPicPr>
        <p:blipFill>
          <a:blip r:embed="rId2" cstate="print"/>
          <a:srcRect/>
          <a:stretch>
            <a:fillRect/>
          </a:stretch>
        </p:blipFill>
        <p:spPr bwMode="auto">
          <a:xfrm>
            <a:off x="546100" y="273050"/>
            <a:ext cx="9372600" cy="6781799"/>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32351" y="810259"/>
            <a:ext cx="4023995" cy="696595"/>
          </a:xfrm>
          <a:prstGeom prst="rect">
            <a:avLst/>
          </a:prstGeom>
        </p:spPr>
        <p:txBody>
          <a:bodyPr vert="horz" wrap="square" lIns="0" tIns="12700" rIns="0" bIns="0" rtlCol="0">
            <a:spAutoFit/>
          </a:bodyPr>
          <a:lstStyle/>
          <a:p>
            <a:pPr marL="12700">
              <a:lnSpc>
                <a:spcPct val="100000"/>
              </a:lnSpc>
              <a:spcBef>
                <a:spcPts val="100"/>
              </a:spcBef>
            </a:pPr>
            <a:r>
              <a:rPr sz="4400" spc="-5" dirty="0"/>
              <a:t>Aims</a:t>
            </a:r>
            <a:r>
              <a:rPr sz="4400" spc="-60" dirty="0"/>
              <a:t> </a:t>
            </a:r>
            <a:r>
              <a:rPr sz="4400" spc="-5" dirty="0"/>
              <a:t>&amp;Objectives</a:t>
            </a:r>
            <a:endParaRPr sz="4400"/>
          </a:p>
        </p:txBody>
      </p:sp>
      <p:sp>
        <p:nvSpPr>
          <p:cNvPr id="3" name="object 3"/>
          <p:cNvSpPr/>
          <p:nvPr/>
        </p:nvSpPr>
        <p:spPr>
          <a:xfrm>
            <a:off x="774060" y="3777996"/>
            <a:ext cx="9144000" cy="3429000"/>
          </a:xfrm>
          <a:custGeom>
            <a:avLst/>
            <a:gdLst/>
            <a:ahLst/>
            <a:cxnLst/>
            <a:rect l="l" t="t" r="r" b="b"/>
            <a:pathLst>
              <a:path w="9144000" h="3429000">
                <a:moveTo>
                  <a:pt x="9143993" y="3428993"/>
                </a:moveTo>
                <a:lnTo>
                  <a:pt x="9143993" y="0"/>
                </a:lnTo>
                <a:lnTo>
                  <a:pt x="0" y="0"/>
                </a:lnTo>
                <a:lnTo>
                  <a:pt x="0" y="3428993"/>
                </a:lnTo>
                <a:lnTo>
                  <a:pt x="9143993" y="3428993"/>
                </a:lnTo>
                <a:close/>
              </a:path>
            </a:pathLst>
          </a:custGeom>
          <a:solidFill>
            <a:srgbClr val="FFFFFF"/>
          </a:solidFill>
        </p:spPr>
        <p:txBody>
          <a:bodyPr wrap="square" lIns="0" tIns="0" rIns="0" bIns="0" rtlCol="0"/>
          <a:lstStyle/>
          <a:p>
            <a:endParaRPr/>
          </a:p>
        </p:txBody>
      </p:sp>
      <p:sp>
        <p:nvSpPr>
          <p:cNvPr id="4" name="object 4"/>
          <p:cNvSpPr txBox="1"/>
          <p:nvPr/>
        </p:nvSpPr>
        <p:spPr>
          <a:xfrm>
            <a:off x="1310004" y="1934971"/>
            <a:ext cx="7872095" cy="4117340"/>
          </a:xfrm>
          <a:prstGeom prst="rect">
            <a:avLst/>
          </a:prstGeom>
        </p:spPr>
        <p:txBody>
          <a:bodyPr vert="horz" wrap="square" lIns="0" tIns="64135" rIns="0" bIns="0" rtlCol="0">
            <a:spAutoFit/>
          </a:bodyPr>
          <a:lstStyle/>
          <a:p>
            <a:pPr marL="355600" marR="253365" indent="-342900">
              <a:lnSpc>
                <a:spcPts val="3240"/>
              </a:lnSpc>
              <a:spcBef>
                <a:spcPts val="505"/>
              </a:spcBef>
            </a:pPr>
            <a:r>
              <a:rPr sz="3000" spc="-15" dirty="0">
                <a:latin typeface="Tahoma"/>
                <a:cs typeface="Tahoma"/>
              </a:rPr>
              <a:t>At </a:t>
            </a:r>
            <a:r>
              <a:rPr sz="3000" spc="-5" dirty="0">
                <a:latin typeface="Tahoma"/>
                <a:cs typeface="Tahoma"/>
              </a:rPr>
              <a:t>the end </a:t>
            </a:r>
            <a:r>
              <a:rPr sz="3000" dirty="0">
                <a:latin typeface="Tahoma"/>
                <a:cs typeface="Tahoma"/>
              </a:rPr>
              <a:t>of </a:t>
            </a:r>
            <a:r>
              <a:rPr sz="3000" spc="-5" dirty="0">
                <a:latin typeface="Tahoma"/>
                <a:cs typeface="Tahoma"/>
              </a:rPr>
              <a:t>the session the students </a:t>
            </a:r>
            <a:r>
              <a:rPr sz="3000" dirty="0">
                <a:latin typeface="Tahoma"/>
                <a:cs typeface="Tahoma"/>
              </a:rPr>
              <a:t>will </a:t>
            </a:r>
            <a:r>
              <a:rPr sz="3000" spc="-5" dirty="0">
                <a:latin typeface="Tahoma"/>
                <a:cs typeface="Tahoma"/>
              </a:rPr>
              <a:t>be  able</a:t>
            </a:r>
            <a:r>
              <a:rPr sz="3000" spc="-15" dirty="0">
                <a:latin typeface="Tahoma"/>
                <a:cs typeface="Tahoma"/>
              </a:rPr>
              <a:t> </a:t>
            </a:r>
            <a:r>
              <a:rPr sz="3000" dirty="0">
                <a:latin typeface="Tahoma"/>
                <a:cs typeface="Tahoma"/>
              </a:rPr>
              <a:t>to:</a:t>
            </a:r>
            <a:endParaRPr sz="3000">
              <a:latin typeface="Tahoma"/>
              <a:cs typeface="Tahoma"/>
            </a:endParaRPr>
          </a:p>
          <a:p>
            <a:pPr marL="355600" indent="-342900">
              <a:lnSpc>
                <a:spcPct val="100000"/>
              </a:lnSpc>
              <a:spcBef>
                <a:spcPts val="135"/>
              </a:spcBef>
              <a:buFont typeface="Arial"/>
              <a:buChar char="•"/>
              <a:tabLst>
                <a:tab pos="354965" algn="l"/>
                <a:tab pos="355600" algn="l"/>
              </a:tabLst>
            </a:pPr>
            <a:r>
              <a:rPr sz="3000" spc="-10" dirty="0">
                <a:latin typeface="Calibri"/>
                <a:cs typeface="Calibri"/>
              </a:rPr>
              <a:t>identify medical</a:t>
            </a:r>
            <a:r>
              <a:rPr sz="3000" spc="-20" dirty="0">
                <a:latin typeface="Calibri"/>
                <a:cs typeface="Calibri"/>
              </a:rPr>
              <a:t> </a:t>
            </a:r>
            <a:r>
              <a:rPr sz="3000" spc="-10" dirty="0">
                <a:latin typeface="Calibri"/>
                <a:cs typeface="Calibri"/>
              </a:rPr>
              <a:t>emergencies</a:t>
            </a:r>
            <a:endParaRPr sz="3000">
              <a:latin typeface="Calibri"/>
              <a:cs typeface="Calibri"/>
            </a:endParaRPr>
          </a:p>
          <a:p>
            <a:pPr marL="355600" indent="-342900">
              <a:lnSpc>
                <a:spcPct val="100000"/>
              </a:lnSpc>
              <a:spcBef>
                <a:spcPts val="359"/>
              </a:spcBef>
              <a:buFont typeface="Arial"/>
              <a:buChar char="•"/>
              <a:tabLst>
                <a:tab pos="354965" algn="l"/>
                <a:tab pos="355600" algn="l"/>
              </a:tabLst>
            </a:pPr>
            <a:r>
              <a:rPr sz="3000" spc="-20" dirty="0">
                <a:latin typeface="Calibri"/>
                <a:cs typeface="Calibri"/>
              </a:rPr>
              <a:t>Understand </a:t>
            </a:r>
            <a:r>
              <a:rPr sz="3000" spc="-15" dirty="0">
                <a:latin typeface="Calibri"/>
                <a:cs typeface="Calibri"/>
              </a:rPr>
              <a:t>resuscitation</a:t>
            </a:r>
            <a:r>
              <a:rPr sz="3000" spc="-20" dirty="0">
                <a:latin typeface="Calibri"/>
                <a:cs typeface="Calibri"/>
              </a:rPr>
              <a:t> </a:t>
            </a:r>
            <a:r>
              <a:rPr sz="3000" spc="-15" dirty="0">
                <a:latin typeface="Calibri"/>
                <a:cs typeface="Calibri"/>
              </a:rPr>
              <a:t>procedures</a:t>
            </a:r>
            <a:endParaRPr sz="3000">
              <a:latin typeface="Calibri"/>
              <a:cs typeface="Calibri"/>
            </a:endParaRPr>
          </a:p>
          <a:p>
            <a:pPr marL="354965" marR="5080" indent="-342900">
              <a:lnSpc>
                <a:spcPts val="3240"/>
              </a:lnSpc>
              <a:spcBef>
                <a:spcPts val="765"/>
              </a:spcBef>
              <a:buFont typeface="Arial"/>
              <a:buChar char="•"/>
              <a:tabLst>
                <a:tab pos="354965" algn="l"/>
                <a:tab pos="355600" algn="l"/>
              </a:tabLst>
            </a:pPr>
            <a:r>
              <a:rPr sz="3000" spc="-15" dirty="0">
                <a:latin typeface="Calibri"/>
                <a:cs typeface="Calibri"/>
              </a:rPr>
              <a:t>provide immediate </a:t>
            </a:r>
            <a:r>
              <a:rPr sz="3000" spc="-10" dirty="0">
                <a:latin typeface="Calibri"/>
                <a:cs typeface="Calibri"/>
              </a:rPr>
              <a:t>management </a:t>
            </a:r>
            <a:r>
              <a:rPr sz="3000" dirty="0">
                <a:latin typeface="Calibri"/>
                <a:cs typeface="Calibri"/>
              </a:rPr>
              <a:t>of </a:t>
            </a:r>
            <a:r>
              <a:rPr sz="3000" spc="-10" dirty="0">
                <a:latin typeface="Calibri"/>
                <a:cs typeface="Calibri"/>
              </a:rPr>
              <a:t>anaphylactic  reaction, </a:t>
            </a:r>
            <a:r>
              <a:rPr sz="3000" spc="-15" dirty="0">
                <a:latin typeface="Calibri"/>
                <a:cs typeface="Calibri"/>
              </a:rPr>
              <a:t>hypoglycaemia, </a:t>
            </a:r>
            <a:r>
              <a:rPr sz="3000" spc="-10" dirty="0">
                <a:latin typeface="Calibri"/>
                <a:cs typeface="Calibri"/>
              </a:rPr>
              <a:t>upper </a:t>
            </a:r>
            <a:r>
              <a:rPr sz="3000" spc="-20" dirty="0">
                <a:latin typeface="Calibri"/>
                <a:cs typeface="Calibri"/>
              </a:rPr>
              <a:t>respiratory  </a:t>
            </a:r>
            <a:r>
              <a:rPr sz="3000" spc="-10" dirty="0">
                <a:latin typeface="Calibri"/>
                <a:cs typeface="Calibri"/>
              </a:rPr>
              <a:t>obstruction, </a:t>
            </a:r>
            <a:r>
              <a:rPr sz="3000" spc="-15" dirty="0">
                <a:latin typeface="Calibri"/>
                <a:cs typeface="Calibri"/>
              </a:rPr>
              <a:t>cardiac arrest, </a:t>
            </a:r>
            <a:r>
              <a:rPr sz="3000" spc="-5" dirty="0">
                <a:latin typeface="Calibri"/>
                <a:cs typeface="Calibri"/>
              </a:rPr>
              <a:t>fits, </a:t>
            </a:r>
            <a:r>
              <a:rPr sz="3000" spc="-20" dirty="0">
                <a:latin typeface="Calibri"/>
                <a:cs typeface="Calibri"/>
              </a:rPr>
              <a:t>vasovagal </a:t>
            </a:r>
            <a:r>
              <a:rPr sz="3000" spc="-15" dirty="0">
                <a:latin typeface="Calibri"/>
                <a:cs typeface="Calibri"/>
              </a:rPr>
              <a:t>attack,  </a:t>
            </a:r>
            <a:r>
              <a:rPr sz="3000" spc="-10" dirty="0">
                <a:latin typeface="Calibri"/>
                <a:cs typeface="Calibri"/>
              </a:rPr>
              <a:t>inhalation </a:t>
            </a:r>
            <a:r>
              <a:rPr sz="3000" dirty="0">
                <a:latin typeface="Calibri"/>
                <a:cs typeface="Calibri"/>
              </a:rPr>
              <a:t>or </a:t>
            </a:r>
            <a:r>
              <a:rPr sz="3000" spc="-10" dirty="0">
                <a:latin typeface="Calibri"/>
                <a:cs typeface="Calibri"/>
              </a:rPr>
              <a:t>ingestion </a:t>
            </a:r>
            <a:r>
              <a:rPr sz="3000" dirty="0">
                <a:latin typeface="Calibri"/>
                <a:cs typeface="Calibri"/>
              </a:rPr>
              <a:t>of </a:t>
            </a:r>
            <a:r>
              <a:rPr sz="3000" spc="-20" dirty="0">
                <a:latin typeface="Calibri"/>
                <a:cs typeface="Calibri"/>
              </a:rPr>
              <a:t>foreign </a:t>
            </a:r>
            <a:r>
              <a:rPr sz="3000" spc="-10" dirty="0">
                <a:latin typeface="Calibri"/>
                <a:cs typeface="Calibri"/>
              </a:rPr>
              <a:t>bodies</a:t>
            </a:r>
            <a:endParaRPr sz="3000">
              <a:latin typeface="Calibri"/>
              <a:cs typeface="Calibri"/>
            </a:endParaRPr>
          </a:p>
          <a:p>
            <a:pPr marL="355600" indent="-342900">
              <a:lnSpc>
                <a:spcPct val="100000"/>
              </a:lnSpc>
              <a:spcBef>
                <a:spcPts val="315"/>
              </a:spcBef>
              <a:buFont typeface="Arial"/>
              <a:buChar char="•"/>
              <a:tabLst>
                <a:tab pos="354965" algn="l"/>
                <a:tab pos="355600" algn="l"/>
              </a:tabLst>
            </a:pPr>
            <a:r>
              <a:rPr sz="3000" spc="-10" dirty="0">
                <a:latin typeface="Calibri"/>
                <a:cs typeface="Calibri"/>
              </a:rPr>
              <a:t>apply </a:t>
            </a:r>
            <a:r>
              <a:rPr sz="3000" spc="-5" dirty="0">
                <a:latin typeface="Calibri"/>
                <a:cs typeface="Calibri"/>
              </a:rPr>
              <a:t>the </a:t>
            </a:r>
            <a:r>
              <a:rPr sz="3000" spc="-10" dirty="0">
                <a:latin typeface="Calibri"/>
                <a:cs typeface="Calibri"/>
              </a:rPr>
              <a:t>principles </a:t>
            </a:r>
            <a:r>
              <a:rPr sz="3000" dirty="0">
                <a:latin typeface="Calibri"/>
                <a:cs typeface="Calibri"/>
              </a:rPr>
              <a:t>of </a:t>
            </a:r>
            <a:r>
              <a:rPr sz="3000" spc="-20" dirty="0">
                <a:latin typeface="Calibri"/>
                <a:cs typeface="Calibri"/>
              </a:rPr>
              <a:t>first</a:t>
            </a:r>
            <a:r>
              <a:rPr sz="3000" spc="-10" dirty="0">
                <a:latin typeface="Calibri"/>
                <a:cs typeface="Calibri"/>
              </a:rPr>
              <a:t> </a:t>
            </a:r>
            <a:r>
              <a:rPr sz="3000" spc="-5" dirty="0">
                <a:latin typeface="Calibri"/>
                <a:cs typeface="Calibri"/>
              </a:rPr>
              <a:t>aid</a:t>
            </a:r>
            <a:endParaRPr sz="3000">
              <a:latin typeface="Calibri"/>
              <a:cs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379088" y="420617"/>
            <a:ext cx="8087995" cy="1153795"/>
          </a:xfrm>
          <a:custGeom>
            <a:avLst/>
            <a:gdLst/>
            <a:ahLst/>
            <a:cxnLst/>
            <a:rect l="l" t="t" r="r" b="b"/>
            <a:pathLst>
              <a:path w="8087995" h="1153795">
                <a:moveTo>
                  <a:pt x="8087862" y="1147578"/>
                </a:moveTo>
                <a:lnTo>
                  <a:pt x="8087862" y="4572"/>
                </a:lnTo>
                <a:lnTo>
                  <a:pt x="8086338" y="1524"/>
                </a:lnTo>
                <a:lnTo>
                  <a:pt x="8081766" y="0"/>
                </a:lnTo>
                <a:lnTo>
                  <a:pt x="4572" y="0"/>
                </a:lnTo>
                <a:lnTo>
                  <a:pt x="1524" y="1524"/>
                </a:lnTo>
                <a:lnTo>
                  <a:pt x="0" y="4572"/>
                </a:lnTo>
                <a:lnTo>
                  <a:pt x="0" y="1147578"/>
                </a:lnTo>
                <a:lnTo>
                  <a:pt x="1524" y="1152150"/>
                </a:lnTo>
                <a:lnTo>
                  <a:pt x="4572" y="1153674"/>
                </a:lnTo>
                <a:lnTo>
                  <a:pt x="4572" y="10668"/>
                </a:lnTo>
                <a:lnTo>
                  <a:pt x="10668" y="4572"/>
                </a:lnTo>
                <a:lnTo>
                  <a:pt x="10668" y="10668"/>
                </a:lnTo>
                <a:lnTo>
                  <a:pt x="8077194" y="10668"/>
                </a:lnTo>
                <a:lnTo>
                  <a:pt x="8077194" y="4572"/>
                </a:lnTo>
                <a:lnTo>
                  <a:pt x="8081766" y="10668"/>
                </a:lnTo>
                <a:lnTo>
                  <a:pt x="8081766" y="1153674"/>
                </a:lnTo>
                <a:lnTo>
                  <a:pt x="8086338" y="1152150"/>
                </a:lnTo>
                <a:lnTo>
                  <a:pt x="8087862" y="1147578"/>
                </a:lnTo>
                <a:close/>
              </a:path>
              <a:path w="8087995" h="1153795">
                <a:moveTo>
                  <a:pt x="10668" y="10668"/>
                </a:moveTo>
                <a:lnTo>
                  <a:pt x="10668" y="4572"/>
                </a:lnTo>
                <a:lnTo>
                  <a:pt x="4572" y="10668"/>
                </a:lnTo>
                <a:lnTo>
                  <a:pt x="10668" y="10668"/>
                </a:lnTo>
                <a:close/>
              </a:path>
              <a:path w="8087995" h="1153795">
                <a:moveTo>
                  <a:pt x="10668" y="1143006"/>
                </a:moveTo>
                <a:lnTo>
                  <a:pt x="10668" y="10668"/>
                </a:lnTo>
                <a:lnTo>
                  <a:pt x="4572" y="10668"/>
                </a:lnTo>
                <a:lnTo>
                  <a:pt x="4572" y="1143006"/>
                </a:lnTo>
                <a:lnTo>
                  <a:pt x="10668" y="1143006"/>
                </a:lnTo>
                <a:close/>
              </a:path>
              <a:path w="8087995" h="1153795">
                <a:moveTo>
                  <a:pt x="8081766" y="1143006"/>
                </a:moveTo>
                <a:lnTo>
                  <a:pt x="4572" y="1143006"/>
                </a:lnTo>
                <a:lnTo>
                  <a:pt x="10668" y="1147578"/>
                </a:lnTo>
                <a:lnTo>
                  <a:pt x="10668" y="1153674"/>
                </a:lnTo>
                <a:lnTo>
                  <a:pt x="8077194" y="1153674"/>
                </a:lnTo>
                <a:lnTo>
                  <a:pt x="8077194" y="1147578"/>
                </a:lnTo>
                <a:lnTo>
                  <a:pt x="8081766" y="1143006"/>
                </a:lnTo>
                <a:close/>
              </a:path>
              <a:path w="8087995" h="1153795">
                <a:moveTo>
                  <a:pt x="10668" y="1153674"/>
                </a:moveTo>
                <a:lnTo>
                  <a:pt x="10668" y="1147578"/>
                </a:lnTo>
                <a:lnTo>
                  <a:pt x="4572" y="1143006"/>
                </a:lnTo>
                <a:lnTo>
                  <a:pt x="4572" y="1153674"/>
                </a:lnTo>
                <a:lnTo>
                  <a:pt x="10668" y="1153674"/>
                </a:lnTo>
                <a:close/>
              </a:path>
              <a:path w="8087995" h="1153795">
                <a:moveTo>
                  <a:pt x="8081766" y="10668"/>
                </a:moveTo>
                <a:lnTo>
                  <a:pt x="8077194" y="4572"/>
                </a:lnTo>
                <a:lnTo>
                  <a:pt x="8077194" y="10668"/>
                </a:lnTo>
                <a:lnTo>
                  <a:pt x="8081766" y="10668"/>
                </a:lnTo>
                <a:close/>
              </a:path>
              <a:path w="8087995" h="1153795">
                <a:moveTo>
                  <a:pt x="8081766" y="1143006"/>
                </a:moveTo>
                <a:lnTo>
                  <a:pt x="8081766" y="10668"/>
                </a:lnTo>
                <a:lnTo>
                  <a:pt x="8077194" y="10668"/>
                </a:lnTo>
                <a:lnTo>
                  <a:pt x="8077194" y="1143006"/>
                </a:lnTo>
                <a:lnTo>
                  <a:pt x="8081766" y="1143006"/>
                </a:lnTo>
                <a:close/>
              </a:path>
              <a:path w="8087995" h="1153795">
                <a:moveTo>
                  <a:pt x="8081766" y="1153674"/>
                </a:moveTo>
                <a:lnTo>
                  <a:pt x="8081766" y="1143006"/>
                </a:lnTo>
                <a:lnTo>
                  <a:pt x="8077194" y="1147578"/>
                </a:lnTo>
                <a:lnTo>
                  <a:pt x="8077194" y="1153674"/>
                </a:lnTo>
                <a:lnTo>
                  <a:pt x="8081766" y="1153674"/>
                </a:lnTo>
                <a:close/>
              </a:path>
            </a:pathLst>
          </a:custGeom>
          <a:solidFill>
            <a:srgbClr val="000000"/>
          </a:solidFill>
        </p:spPr>
        <p:txBody>
          <a:bodyPr wrap="square" lIns="0" tIns="0" rIns="0" bIns="0" rtlCol="0"/>
          <a:lstStyle/>
          <a:p>
            <a:endParaRPr/>
          </a:p>
        </p:txBody>
      </p:sp>
      <p:sp>
        <p:nvSpPr>
          <p:cNvPr id="3" name="object 3"/>
          <p:cNvSpPr/>
          <p:nvPr/>
        </p:nvSpPr>
        <p:spPr>
          <a:xfrm>
            <a:off x="1098679" y="1872995"/>
            <a:ext cx="8819375" cy="5333999"/>
          </a:xfrm>
          <a:prstGeom prst="rect">
            <a:avLst/>
          </a:prstGeom>
          <a:blipFill>
            <a:blip r:embed="rId2" cstate="print"/>
            <a:stretch>
              <a:fillRect/>
            </a:stretch>
          </a:blipFill>
        </p:spPr>
        <p:txBody>
          <a:bodyPr wrap="square" lIns="0" tIns="0" rIns="0" bIns="0" rtlCol="0"/>
          <a:lstStyle/>
          <a:p>
            <a:endParaRPr/>
          </a:p>
        </p:txBody>
      </p:sp>
      <p:sp>
        <p:nvSpPr>
          <p:cNvPr id="4" name="object 4"/>
          <p:cNvSpPr txBox="1">
            <a:spLocks noGrp="1"/>
          </p:cNvSpPr>
          <p:nvPr>
            <p:ph type="title"/>
          </p:nvPr>
        </p:nvSpPr>
        <p:spPr>
          <a:xfrm>
            <a:off x="3282059" y="781297"/>
            <a:ext cx="4277360" cy="391160"/>
          </a:xfrm>
          <a:prstGeom prst="rect">
            <a:avLst/>
          </a:prstGeom>
        </p:spPr>
        <p:txBody>
          <a:bodyPr vert="horz" wrap="square" lIns="0" tIns="12700" rIns="0" bIns="0" rtlCol="0">
            <a:spAutoFit/>
          </a:bodyPr>
          <a:lstStyle/>
          <a:p>
            <a:pPr marL="12700">
              <a:lnSpc>
                <a:spcPct val="100000"/>
              </a:lnSpc>
              <a:spcBef>
                <a:spcPts val="100"/>
              </a:spcBef>
            </a:pPr>
            <a:r>
              <a:rPr sz="2400" spc="-5" dirty="0"/>
              <a:t>Adult and Child Choking</a:t>
            </a:r>
            <a:r>
              <a:rPr sz="2400" spc="-80" dirty="0"/>
              <a:t> </a:t>
            </a:r>
            <a:r>
              <a:rPr sz="2400" spc="-5" dirty="0"/>
              <a:t>Algorithm</a:t>
            </a:r>
            <a:endParaRPr sz="24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226688" y="620261"/>
            <a:ext cx="8240395" cy="948055"/>
          </a:xfrm>
          <a:custGeom>
            <a:avLst/>
            <a:gdLst/>
            <a:ahLst/>
            <a:cxnLst/>
            <a:rect l="l" t="t" r="r" b="b"/>
            <a:pathLst>
              <a:path w="8240395" h="948055">
                <a:moveTo>
                  <a:pt x="8240262" y="943362"/>
                </a:moveTo>
                <a:lnTo>
                  <a:pt x="8240262" y="4572"/>
                </a:lnTo>
                <a:lnTo>
                  <a:pt x="8238738" y="0"/>
                </a:lnTo>
                <a:lnTo>
                  <a:pt x="1524" y="0"/>
                </a:lnTo>
                <a:lnTo>
                  <a:pt x="0" y="4572"/>
                </a:lnTo>
                <a:lnTo>
                  <a:pt x="0" y="943362"/>
                </a:lnTo>
                <a:lnTo>
                  <a:pt x="1524" y="947934"/>
                </a:lnTo>
                <a:lnTo>
                  <a:pt x="4572" y="947934"/>
                </a:lnTo>
                <a:lnTo>
                  <a:pt x="4572" y="9144"/>
                </a:lnTo>
                <a:lnTo>
                  <a:pt x="10668" y="4572"/>
                </a:lnTo>
                <a:lnTo>
                  <a:pt x="10668" y="9144"/>
                </a:lnTo>
                <a:lnTo>
                  <a:pt x="8229594" y="9144"/>
                </a:lnTo>
                <a:lnTo>
                  <a:pt x="8229594" y="4572"/>
                </a:lnTo>
                <a:lnTo>
                  <a:pt x="8234166" y="9144"/>
                </a:lnTo>
                <a:lnTo>
                  <a:pt x="8234166" y="947934"/>
                </a:lnTo>
                <a:lnTo>
                  <a:pt x="8238738" y="947934"/>
                </a:lnTo>
                <a:lnTo>
                  <a:pt x="8240262" y="943362"/>
                </a:lnTo>
                <a:close/>
              </a:path>
              <a:path w="8240395" h="948055">
                <a:moveTo>
                  <a:pt x="10668" y="9144"/>
                </a:moveTo>
                <a:lnTo>
                  <a:pt x="10668" y="4572"/>
                </a:lnTo>
                <a:lnTo>
                  <a:pt x="4572" y="9144"/>
                </a:lnTo>
                <a:lnTo>
                  <a:pt x="10668" y="9144"/>
                </a:lnTo>
                <a:close/>
              </a:path>
              <a:path w="8240395" h="948055">
                <a:moveTo>
                  <a:pt x="10668" y="938790"/>
                </a:moveTo>
                <a:lnTo>
                  <a:pt x="10668" y="9144"/>
                </a:lnTo>
                <a:lnTo>
                  <a:pt x="4572" y="9144"/>
                </a:lnTo>
                <a:lnTo>
                  <a:pt x="4572" y="938790"/>
                </a:lnTo>
                <a:lnTo>
                  <a:pt x="10668" y="938790"/>
                </a:lnTo>
                <a:close/>
              </a:path>
              <a:path w="8240395" h="948055">
                <a:moveTo>
                  <a:pt x="8234166" y="938790"/>
                </a:moveTo>
                <a:lnTo>
                  <a:pt x="4572" y="938790"/>
                </a:lnTo>
                <a:lnTo>
                  <a:pt x="10668" y="943362"/>
                </a:lnTo>
                <a:lnTo>
                  <a:pt x="10668" y="947934"/>
                </a:lnTo>
                <a:lnTo>
                  <a:pt x="8229594" y="947934"/>
                </a:lnTo>
                <a:lnTo>
                  <a:pt x="8229594" y="943362"/>
                </a:lnTo>
                <a:lnTo>
                  <a:pt x="8234166" y="938790"/>
                </a:lnTo>
                <a:close/>
              </a:path>
              <a:path w="8240395" h="948055">
                <a:moveTo>
                  <a:pt x="10668" y="947934"/>
                </a:moveTo>
                <a:lnTo>
                  <a:pt x="10668" y="943362"/>
                </a:lnTo>
                <a:lnTo>
                  <a:pt x="4572" y="938790"/>
                </a:lnTo>
                <a:lnTo>
                  <a:pt x="4572" y="947934"/>
                </a:lnTo>
                <a:lnTo>
                  <a:pt x="10668" y="947934"/>
                </a:lnTo>
                <a:close/>
              </a:path>
              <a:path w="8240395" h="948055">
                <a:moveTo>
                  <a:pt x="8234166" y="9144"/>
                </a:moveTo>
                <a:lnTo>
                  <a:pt x="8229594" y="4572"/>
                </a:lnTo>
                <a:lnTo>
                  <a:pt x="8229594" y="9144"/>
                </a:lnTo>
                <a:lnTo>
                  <a:pt x="8234166" y="9144"/>
                </a:lnTo>
                <a:close/>
              </a:path>
              <a:path w="8240395" h="948055">
                <a:moveTo>
                  <a:pt x="8234166" y="938790"/>
                </a:moveTo>
                <a:lnTo>
                  <a:pt x="8234166" y="9144"/>
                </a:lnTo>
                <a:lnTo>
                  <a:pt x="8229594" y="9144"/>
                </a:lnTo>
                <a:lnTo>
                  <a:pt x="8229594" y="938790"/>
                </a:lnTo>
                <a:lnTo>
                  <a:pt x="8234166" y="938790"/>
                </a:lnTo>
                <a:close/>
              </a:path>
              <a:path w="8240395" h="948055">
                <a:moveTo>
                  <a:pt x="8234166" y="947934"/>
                </a:moveTo>
                <a:lnTo>
                  <a:pt x="8234166" y="938790"/>
                </a:lnTo>
                <a:lnTo>
                  <a:pt x="8229594" y="943362"/>
                </a:lnTo>
                <a:lnTo>
                  <a:pt x="8229594" y="947934"/>
                </a:lnTo>
                <a:lnTo>
                  <a:pt x="8234166" y="947934"/>
                </a:lnTo>
                <a:close/>
              </a:path>
            </a:pathLst>
          </a:custGeom>
          <a:solidFill>
            <a:srgbClr val="000000"/>
          </a:solidFill>
        </p:spPr>
        <p:txBody>
          <a:bodyPr wrap="square" lIns="0" tIns="0" rIns="0" bIns="0" rtlCol="0"/>
          <a:lstStyle/>
          <a:p>
            <a:endParaRPr/>
          </a:p>
        </p:txBody>
      </p:sp>
      <p:sp>
        <p:nvSpPr>
          <p:cNvPr id="3" name="object 3"/>
          <p:cNvSpPr txBox="1">
            <a:spLocks noGrp="1"/>
          </p:cNvSpPr>
          <p:nvPr>
            <p:ph type="title"/>
          </p:nvPr>
        </p:nvSpPr>
        <p:spPr>
          <a:xfrm>
            <a:off x="2974211" y="845305"/>
            <a:ext cx="4742815" cy="452120"/>
          </a:xfrm>
          <a:prstGeom prst="rect">
            <a:avLst/>
          </a:prstGeom>
        </p:spPr>
        <p:txBody>
          <a:bodyPr vert="horz" wrap="square" lIns="0" tIns="12065" rIns="0" bIns="0" rtlCol="0">
            <a:spAutoFit/>
          </a:bodyPr>
          <a:lstStyle/>
          <a:p>
            <a:pPr marL="12700">
              <a:lnSpc>
                <a:spcPct val="100000"/>
              </a:lnSpc>
              <a:spcBef>
                <a:spcPts val="95"/>
              </a:spcBef>
            </a:pPr>
            <a:r>
              <a:rPr sz="2800" spc="-10" dirty="0"/>
              <a:t>The </a:t>
            </a:r>
            <a:r>
              <a:rPr sz="2800" spc="35" dirty="0">
                <a:solidFill>
                  <a:srgbClr val="FF0000"/>
                </a:solidFill>
              </a:rPr>
              <a:t>ABC </a:t>
            </a:r>
            <a:r>
              <a:rPr sz="2800" spc="-5" dirty="0"/>
              <a:t>of </a:t>
            </a:r>
            <a:r>
              <a:rPr sz="2800" spc="-10" dirty="0"/>
              <a:t>medical</a:t>
            </a:r>
            <a:r>
              <a:rPr sz="2800" spc="-60" dirty="0"/>
              <a:t> </a:t>
            </a:r>
            <a:r>
              <a:rPr sz="2800" spc="-10" dirty="0"/>
              <a:t>emergencies</a:t>
            </a:r>
            <a:endParaRPr sz="2800"/>
          </a:p>
        </p:txBody>
      </p:sp>
      <p:sp>
        <p:nvSpPr>
          <p:cNvPr id="4" name="object 4"/>
          <p:cNvSpPr/>
          <p:nvPr/>
        </p:nvSpPr>
        <p:spPr>
          <a:xfrm>
            <a:off x="5417682" y="1630680"/>
            <a:ext cx="4049395" cy="2147570"/>
          </a:xfrm>
          <a:custGeom>
            <a:avLst/>
            <a:gdLst/>
            <a:ahLst/>
            <a:cxnLst/>
            <a:rect l="l" t="t" r="r" b="b"/>
            <a:pathLst>
              <a:path w="4049395" h="2147570">
                <a:moveTo>
                  <a:pt x="4049268" y="2147316"/>
                </a:moveTo>
                <a:lnTo>
                  <a:pt x="4049268" y="4572"/>
                </a:lnTo>
                <a:lnTo>
                  <a:pt x="4047744" y="1524"/>
                </a:lnTo>
                <a:lnTo>
                  <a:pt x="4043172" y="0"/>
                </a:lnTo>
                <a:lnTo>
                  <a:pt x="4572" y="0"/>
                </a:lnTo>
                <a:lnTo>
                  <a:pt x="1524" y="1524"/>
                </a:lnTo>
                <a:lnTo>
                  <a:pt x="0" y="4572"/>
                </a:lnTo>
                <a:lnTo>
                  <a:pt x="0" y="2147316"/>
                </a:lnTo>
                <a:lnTo>
                  <a:pt x="4572" y="2147316"/>
                </a:lnTo>
                <a:lnTo>
                  <a:pt x="4572" y="9144"/>
                </a:lnTo>
                <a:lnTo>
                  <a:pt x="10668" y="4572"/>
                </a:lnTo>
                <a:lnTo>
                  <a:pt x="10668" y="9144"/>
                </a:lnTo>
                <a:lnTo>
                  <a:pt x="4038600" y="9144"/>
                </a:lnTo>
                <a:lnTo>
                  <a:pt x="4038600" y="4572"/>
                </a:lnTo>
                <a:lnTo>
                  <a:pt x="4043172" y="9144"/>
                </a:lnTo>
                <a:lnTo>
                  <a:pt x="4043172" y="2147316"/>
                </a:lnTo>
                <a:lnTo>
                  <a:pt x="4049268" y="2147316"/>
                </a:lnTo>
                <a:close/>
              </a:path>
              <a:path w="4049395" h="2147570">
                <a:moveTo>
                  <a:pt x="10668" y="9144"/>
                </a:moveTo>
                <a:lnTo>
                  <a:pt x="10668" y="4572"/>
                </a:lnTo>
                <a:lnTo>
                  <a:pt x="4572" y="9144"/>
                </a:lnTo>
                <a:lnTo>
                  <a:pt x="10668" y="9144"/>
                </a:lnTo>
                <a:close/>
              </a:path>
              <a:path w="4049395" h="2147570">
                <a:moveTo>
                  <a:pt x="10668" y="2147316"/>
                </a:moveTo>
                <a:lnTo>
                  <a:pt x="10668" y="9144"/>
                </a:lnTo>
                <a:lnTo>
                  <a:pt x="4572" y="9144"/>
                </a:lnTo>
                <a:lnTo>
                  <a:pt x="4572" y="2147316"/>
                </a:lnTo>
                <a:lnTo>
                  <a:pt x="10668" y="2147316"/>
                </a:lnTo>
                <a:close/>
              </a:path>
              <a:path w="4049395" h="2147570">
                <a:moveTo>
                  <a:pt x="4043172" y="9144"/>
                </a:moveTo>
                <a:lnTo>
                  <a:pt x="4038600" y="4572"/>
                </a:lnTo>
                <a:lnTo>
                  <a:pt x="4038600" y="9144"/>
                </a:lnTo>
                <a:lnTo>
                  <a:pt x="4043172" y="9144"/>
                </a:lnTo>
                <a:close/>
              </a:path>
              <a:path w="4049395" h="2147570">
                <a:moveTo>
                  <a:pt x="4043172" y="2147316"/>
                </a:moveTo>
                <a:lnTo>
                  <a:pt x="4043172" y="9144"/>
                </a:lnTo>
                <a:lnTo>
                  <a:pt x="4038600" y="9144"/>
                </a:lnTo>
                <a:lnTo>
                  <a:pt x="4038600" y="2147316"/>
                </a:lnTo>
                <a:lnTo>
                  <a:pt x="4043172" y="2147316"/>
                </a:lnTo>
                <a:close/>
              </a:path>
            </a:pathLst>
          </a:custGeom>
          <a:solidFill>
            <a:srgbClr val="000000"/>
          </a:solidFill>
        </p:spPr>
        <p:txBody>
          <a:bodyPr wrap="square" lIns="0" tIns="0" rIns="0" bIns="0" rtlCol="0"/>
          <a:lstStyle/>
          <a:p>
            <a:endParaRPr/>
          </a:p>
        </p:txBody>
      </p:sp>
      <p:sp>
        <p:nvSpPr>
          <p:cNvPr id="5" name="object 5"/>
          <p:cNvSpPr txBox="1"/>
          <p:nvPr/>
        </p:nvSpPr>
        <p:spPr>
          <a:xfrm>
            <a:off x="5501002" y="1648459"/>
            <a:ext cx="1548765" cy="391160"/>
          </a:xfrm>
          <a:prstGeom prst="rect">
            <a:avLst/>
          </a:prstGeom>
        </p:spPr>
        <p:txBody>
          <a:bodyPr vert="horz" wrap="square" lIns="0" tIns="12700" rIns="0" bIns="0" rtlCol="0">
            <a:spAutoFit/>
          </a:bodyPr>
          <a:lstStyle/>
          <a:p>
            <a:pPr marL="12700">
              <a:lnSpc>
                <a:spcPct val="100000"/>
              </a:lnSpc>
              <a:spcBef>
                <a:spcPts val="100"/>
              </a:spcBef>
            </a:pPr>
            <a:r>
              <a:rPr sz="2400" spc="25" dirty="0">
                <a:latin typeface="Calibri"/>
                <a:cs typeface="Calibri"/>
              </a:rPr>
              <a:t>What </a:t>
            </a:r>
            <a:r>
              <a:rPr sz="2400" spc="10" dirty="0">
                <a:latin typeface="Calibri"/>
                <a:cs typeface="Calibri"/>
              </a:rPr>
              <a:t>to</a:t>
            </a:r>
            <a:r>
              <a:rPr sz="2400" spc="-120" dirty="0">
                <a:latin typeface="Calibri"/>
                <a:cs typeface="Calibri"/>
              </a:rPr>
              <a:t> </a:t>
            </a:r>
            <a:r>
              <a:rPr sz="2400" spc="15" dirty="0">
                <a:latin typeface="Calibri"/>
                <a:cs typeface="Calibri"/>
              </a:rPr>
              <a:t>do!</a:t>
            </a:r>
            <a:endParaRPr sz="2400">
              <a:latin typeface="Calibri"/>
              <a:cs typeface="Calibri"/>
            </a:endParaRPr>
          </a:p>
        </p:txBody>
      </p:sp>
      <p:sp>
        <p:nvSpPr>
          <p:cNvPr id="6" name="object 6"/>
          <p:cNvSpPr/>
          <p:nvPr/>
        </p:nvSpPr>
        <p:spPr>
          <a:xfrm>
            <a:off x="5513694" y="1991867"/>
            <a:ext cx="1522730" cy="27940"/>
          </a:xfrm>
          <a:custGeom>
            <a:avLst/>
            <a:gdLst/>
            <a:ahLst/>
            <a:cxnLst/>
            <a:rect l="l" t="t" r="r" b="b"/>
            <a:pathLst>
              <a:path w="1522729" h="27939">
                <a:moveTo>
                  <a:pt x="1522475" y="27431"/>
                </a:moveTo>
                <a:lnTo>
                  <a:pt x="1522475" y="0"/>
                </a:lnTo>
                <a:lnTo>
                  <a:pt x="0" y="0"/>
                </a:lnTo>
                <a:lnTo>
                  <a:pt x="0" y="27431"/>
                </a:lnTo>
                <a:lnTo>
                  <a:pt x="1522475" y="27431"/>
                </a:lnTo>
                <a:close/>
              </a:path>
            </a:pathLst>
          </a:custGeom>
          <a:solidFill>
            <a:srgbClr val="000000"/>
          </a:solidFill>
        </p:spPr>
        <p:txBody>
          <a:bodyPr wrap="square" lIns="0" tIns="0" rIns="0" bIns="0" rtlCol="0"/>
          <a:lstStyle/>
          <a:p>
            <a:endParaRPr/>
          </a:p>
        </p:txBody>
      </p:sp>
      <p:sp>
        <p:nvSpPr>
          <p:cNvPr id="7" name="object 7"/>
          <p:cNvSpPr/>
          <p:nvPr/>
        </p:nvSpPr>
        <p:spPr>
          <a:xfrm>
            <a:off x="774060" y="3777996"/>
            <a:ext cx="9144000" cy="3429000"/>
          </a:xfrm>
          <a:custGeom>
            <a:avLst/>
            <a:gdLst/>
            <a:ahLst/>
            <a:cxnLst/>
            <a:rect l="l" t="t" r="r" b="b"/>
            <a:pathLst>
              <a:path w="9144000" h="3429000">
                <a:moveTo>
                  <a:pt x="9143993" y="3428993"/>
                </a:moveTo>
                <a:lnTo>
                  <a:pt x="9143993" y="0"/>
                </a:lnTo>
                <a:lnTo>
                  <a:pt x="0" y="0"/>
                </a:lnTo>
                <a:lnTo>
                  <a:pt x="0" y="3428993"/>
                </a:lnTo>
                <a:lnTo>
                  <a:pt x="9143993" y="3428993"/>
                </a:lnTo>
                <a:close/>
              </a:path>
            </a:pathLst>
          </a:custGeom>
          <a:solidFill>
            <a:srgbClr val="FFFFFF"/>
          </a:solidFill>
        </p:spPr>
        <p:txBody>
          <a:bodyPr wrap="square" lIns="0" tIns="0" rIns="0" bIns="0" rtlCol="0"/>
          <a:lstStyle/>
          <a:p>
            <a:endParaRPr/>
          </a:p>
        </p:txBody>
      </p:sp>
      <p:sp>
        <p:nvSpPr>
          <p:cNvPr id="8" name="object 8"/>
          <p:cNvSpPr txBox="1">
            <a:spLocks noGrp="1"/>
          </p:cNvSpPr>
          <p:nvPr>
            <p:ph sz="half" idx="2"/>
          </p:nvPr>
        </p:nvSpPr>
        <p:spPr>
          <a:xfrm>
            <a:off x="1310004" y="1889251"/>
            <a:ext cx="3291840" cy="4056880"/>
          </a:xfrm>
          <a:prstGeom prst="rect">
            <a:avLst/>
          </a:prstGeom>
        </p:spPr>
        <p:txBody>
          <a:bodyPr vert="horz" wrap="square" lIns="0" tIns="85725" rIns="0" bIns="0" rtlCol="0">
            <a:spAutoFit/>
          </a:bodyPr>
          <a:lstStyle/>
          <a:p>
            <a:pPr marL="12700">
              <a:lnSpc>
                <a:spcPct val="100000"/>
              </a:lnSpc>
              <a:spcBef>
                <a:spcPts val="675"/>
              </a:spcBef>
            </a:pPr>
            <a:r>
              <a:rPr spc="-5" dirty="0">
                <a:solidFill>
                  <a:srgbClr val="FF0000"/>
                </a:solidFill>
              </a:rPr>
              <a:t>A</a:t>
            </a:r>
            <a:r>
              <a:rPr spc="-5" dirty="0"/>
              <a:t>irway</a:t>
            </a:r>
          </a:p>
          <a:p>
            <a:pPr marL="12700">
              <a:lnSpc>
                <a:spcPct val="100000"/>
              </a:lnSpc>
              <a:spcBef>
                <a:spcPts val="575"/>
              </a:spcBef>
            </a:pPr>
            <a:r>
              <a:rPr spc="-10" dirty="0">
                <a:latin typeface="Calibri"/>
                <a:cs typeface="Calibri"/>
              </a:rPr>
              <a:t>Partial</a:t>
            </a:r>
            <a:r>
              <a:rPr spc="-45" dirty="0">
                <a:latin typeface="Calibri"/>
                <a:cs typeface="Calibri"/>
              </a:rPr>
              <a:t> </a:t>
            </a:r>
            <a:r>
              <a:rPr spc="-10" dirty="0">
                <a:latin typeface="Calibri"/>
                <a:cs typeface="Calibri"/>
              </a:rPr>
              <a:t>obstruction</a:t>
            </a:r>
          </a:p>
          <a:p>
            <a:pPr marL="354965" marR="5080" indent="-342900">
              <a:lnSpc>
                <a:spcPct val="100000"/>
              </a:lnSpc>
              <a:spcBef>
                <a:spcPts val="575"/>
              </a:spcBef>
              <a:buFont typeface="Arial"/>
              <a:buChar char="•"/>
              <a:tabLst>
                <a:tab pos="354965" algn="l"/>
                <a:tab pos="355600" algn="l"/>
              </a:tabLst>
            </a:pPr>
            <a:r>
              <a:rPr dirty="0">
                <a:latin typeface="Calibri"/>
                <a:cs typeface="Calibri"/>
              </a:rPr>
              <a:t>air </a:t>
            </a:r>
            <a:r>
              <a:rPr spc="-5" dirty="0">
                <a:latin typeface="Calibri"/>
                <a:cs typeface="Calibri"/>
              </a:rPr>
              <a:t>entry </a:t>
            </a:r>
            <a:r>
              <a:rPr dirty="0">
                <a:latin typeface="Calibri"/>
                <a:cs typeface="Calibri"/>
              </a:rPr>
              <a:t>is </a:t>
            </a:r>
            <a:r>
              <a:rPr spc="-5" dirty="0">
                <a:latin typeface="Calibri"/>
                <a:cs typeface="Calibri"/>
              </a:rPr>
              <a:t>reduced</a:t>
            </a:r>
            <a:r>
              <a:rPr spc="-114" dirty="0">
                <a:latin typeface="Calibri"/>
                <a:cs typeface="Calibri"/>
              </a:rPr>
              <a:t> </a:t>
            </a:r>
            <a:r>
              <a:rPr spc="-5" dirty="0">
                <a:latin typeface="Calibri"/>
                <a:cs typeface="Calibri"/>
              </a:rPr>
              <a:t>and  </a:t>
            </a:r>
            <a:r>
              <a:rPr spc="-15" dirty="0">
                <a:latin typeface="Calibri"/>
                <a:cs typeface="Calibri"/>
              </a:rPr>
              <a:t>noisy</a:t>
            </a:r>
          </a:p>
          <a:p>
            <a:pPr marL="756285">
              <a:lnSpc>
                <a:spcPct val="100000"/>
              </a:lnSpc>
              <a:spcBef>
                <a:spcPts val="470"/>
              </a:spcBef>
            </a:pPr>
            <a:r>
              <a:rPr sz="1800" spc="-10" dirty="0">
                <a:latin typeface="Calibri"/>
                <a:cs typeface="Calibri"/>
              </a:rPr>
              <a:t>stridor</a:t>
            </a:r>
            <a:endParaRPr sz="1800" dirty="0">
              <a:latin typeface="Calibri"/>
              <a:cs typeface="Calibri"/>
            </a:endParaRPr>
          </a:p>
          <a:p>
            <a:pPr marL="756285" lvl="1" indent="-287655">
              <a:lnSpc>
                <a:spcPct val="100000"/>
              </a:lnSpc>
              <a:spcBef>
                <a:spcPts val="430"/>
              </a:spcBef>
              <a:buFont typeface="Arial"/>
              <a:buChar char="–"/>
              <a:tabLst>
                <a:tab pos="756285" algn="l"/>
                <a:tab pos="756920" algn="l"/>
              </a:tabLst>
            </a:pPr>
            <a:r>
              <a:rPr sz="1800" spc="-10" dirty="0">
                <a:latin typeface="Calibri"/>
                <a:cs typeface="Calibri"/>
              </a:rPr>
              <a:t>wheeze</a:t>
            </a:r>
            <a:endParaRPr sz="1800" dirty="0">
              <a:latin typeface="Calibri"/>
              <a:cs typeface="Calibri"/>
            </a:endParaRPr>
          </a:p>
          <a:p>
            <a:pPr marL="756285" lvl="1" indent="-287655">
              <a:lnSpc>
                <a:spcPct val="100000"/>
              </a:lnSpc>
              <a:spcBef>
                <a:spcPts val="434"/>
              </a:spcBef>
              <a:buFont typeface="Arial"/>
              <a:buChar char="–"/>
              <a:tabLst>
                <a:tab pos="756285" algn="l"/>
                <a:tab pos="756920" algn="l"/>
              </a:tabLst>
            </a:pPr>
            <a:r>
              <a:rPr sz="1800" spc="-5" dirty="0" smtClean="0">
                <a:latin typeface="Calibri"/>
                <a:cs typeface="Calibri"/>
              </a:rPr>
              <a:t>snoring</a:t>
            </a:r>
            <a:endParaRPr sz="1800" dirty="0" smtClean="0">
              <a:latin typeface="Calibri"/>
              <a:cs typeface="Calibri"/>
            </a:endParaRPr>
          </a:p>
          <a:p>
            <a:pPr marL="12700" marR="249554">
              <a:lnSpc>
                <a:spcPts val="3460"/>
              </a:lnSpc>
              <a:spcBef>
                <a:spcPts val="170"/>
              </a:spcBef>
              <a:tabLst>
                <a:tab pos="354965" algn="l"/>
                <a:tab pos="355600" algn="l"/>
              </a:tabLst>
            </a:pPr>
            <a:r>
              <a:rPr spc="-10" dirty="0" smtClean="0">
                <a:latin typeface="Calibri"/>
                <a:cs typeface="Calibri"/>
              </a:rPr>
              <a:t>Complete</a:t>
            </a:r>
            <a:r>
              <a:rPr spc="-40" dirty="0" smtClean="0">
                <a:latin typeface="Calibri"/>
                <a:cs typeface="Calibri"/>
              </a:rPr>
              <a:t> </a:t>
            </a:r>
            <a:r>
              <a:rPr spc="-10" dirty="0" smtClean="0">
                <a:latin typeface="Calibri"/>
                <a:cs typeface="Calibri"/>
              </a:rPr>
              <a:t>obstruction</a:t>
            </a:r>
          </a:p>
          <a:p>
            <a:pPr marL="355600" indent="-342900">
              <a:lnSpc>
                <a:spcPct val="100000"/>
              </a:lnSpc>
              <a:spcBef>
                <a:spcPts val="360"/>
              </a:spcBef>
              <a:buFont typeface="Arial"/>
              <a:buChar char="•"/>
              <a:tabLst>
                <a:tab pos="354965" algn="l"/>
                <a:tab pos="355600" algn="l"/>
              </a:tabLst>
            </a:pPr>
            <a:r>
              <a:rPr spc="-5" dirty="0" smtClean="0">
                <a:latin typeface="Calibri"/>
                <a:cs typeface="Calibri"/>
              </a:rPr>
              <a:t>blue </a:t>
            </a:r>
            <a:r>
              <a:rPr spc="-5" dirty="0">
                <a:latin typeface="Calibri"/>
                <a:cs typeface="Calibri"/>
              </a:rPr>
              <a:t>lips and</a:t>
            </a:r>
            <a:r>
              <a:rPr spc="-40" dirty="0">
                <a:latin typeface="Calibri"/>
                <a:cs typeface="Calibri"/>
              </a:rPr>
              <a:t> </a:t>
            </a:r>
            <a:r>
              <a:rPr spc="-10" dirty="0">
                <a:latin typeface="Calibri"/>
                <a:cs typeface="Calibri"/>
              </a:rPr>
              <a:t>tongue</a:t>
            </a:r>
          </a:p>
          <a:p>
            <a:pPr marL="355600" indent="-342900">
              <a:lnSpc>
                <a:spcPct val="100000"/>
              </a:lnSpc>
              <a:spcBef>
                <a:spcPts val="575"/>
              </a:spcBef>
              <a:buFont typeface="Arial"/>
              <a:buChar char="•"/>
              <a:tabLst>
                <a:tab pos="354965" algn="l"/>
                <a:tab pos="355600" algn="l"/>
              </a:tabLst>
            </a:pPr>
            <a:r>
              <a:rPr spc="-5" dirty="0">
                <a:latin typeface="Calibri"/>
                <a:cs typeface="Calibri"/>
              </a:rPr>
              <a:t>no </a:t>
            </a:r>
            <a:r>
              <a:rPr spc="-10" dirty="0">
                <a:latin typeface="Calibri"/>
                <a:cs typeface="Calibri"/>
              </a:rPr>
              <a:t>breath</a:t>
            </a:r>
            <a:r>
              <a:rPr spc="-40" dirty="0">
                <a:latin typeface="Calibri"/>
                <a:cs typeface="Calibri"/>
              </a:rPr>
              <a:t> </a:t>
            </a:r>
            <a:r>
              <a:rPr spc="-5" dirty="0">
                <a:latin typeface="Calibri"/>
                <a:cs typeface="Calibri"/>
              </a:rPr>
              <a:t>sounds</a:t>
            </a:r>
          </a:p>
        </p:txBody>
      </p:sp>
      <p:sp>
        <p:nvSpPr>
          <p:cNvPr id="9" name="object 9"/>
          <p:cNvSpPr/>
          <p:nvPr/>
        </p:nvSpPr>
        <p:spPr>
          <a:xfrm>
            <a:off x="5417682" y="3777996"/>
            <a:ext cx="4049395" cy="2527300"/>
          </a:xfrm>
          <a:custGeom>
            <a:avLst/>
            <a:gdLst/>
            <a:ahLst/>
            <a:cxnLst/>
            <a:rect l="l" t="t" r="r" b="b"/>
            <a:pathLst>
              <a:path w="4049395" h="2527300">
                <a:moveTo>
                  <a:pt x="10668" y="2517647"/>
                </a:moveTo>
                <a:lnTo>
                  <a:pt x="10668" y="0"/>
                </a:lnTo>
                <a:lnTo>
                  <a:pt x="0" y="0"/>
                </a:lnTo>
                <a:lnTo>
                  <a:pt x="0" y="2522219"/>
                </a:lnTo>
                <a:lnTo>
                  <a:pt x="1524" y="2525267"/>
                </a:lnTo>
                <a:lnTo>
                  <a:pt x="4572" y="2526791"/>
                </a:lnTo>
                <a:lnTo>
                  <a:pt x="4572" y="2517647"/>
                </a:lnTo>
                <a:lnTo>
                  <a:pt x="10668" y="2517647"/>
                </a:lnTo>
                <a:close/>
              </a:path>
              <a:path w="4049395" h="2527300">
                <a:moveTo>
                  <a:pt x="4043172" y="2517647"/>
                </a:moveTo>
                <a:lnTo>
                  <a:pt x="4572" y="2517647"/>
                </a:lnTo>
                <a:lnTo>
                  <a:pt x="10668" y="2522219"/>
                </a:lnTo>
                <a:lnTo>
                  <a:pt x="10668" y="2526791"/>
                </a:lnTo>
                <a:lnTo>
                  <a:pt x="4038600" y="2526791"/>
                </a:lnTo>
                <a:lnTo>
                  <a:pt x="4038600" y="2522219"/>
                </a:lnTo>
                <a:lnTo>
                  <a:pt x="4043172" y="2517647"/>
                </a:lnTo>
                <a:close/>
              </a:path>
              <a:path w="4049395" h="2527300">
                <a:moveTo>
                  <a:pt x="10668" y="2526791"/>
                </a:moveTo>
                <a:lnTo>
                  <a:pt x="10668" y="2522219"/>
                </a:lnTo>
                <a:lnTo>
                  <a:pt x="4572" y="2517647"/>
                </a:lnTo>
                <a:lnTo>
                  <a:pt x="4572" y="2526791"/>
                </a:lnTo>
                <a:lnTo>
                  <a:pt x="10668" y="2526791"/>
                </a:lnTo>
                <a:close/>
              </a:path>
              <a:path w="4049395" h="2527300">
                <a:moveTo>
                  <a:pt x="4049268" y="2522219"/>
                </a:moveTo>
                <a:lnTo>
                  <a:pt x="4049268" y="0"/>
                </a:lnTo>
                <a:lnTo>
                  <a:pt x="4038600" y="0"/>
                </a:lnTo>
                <a:lnTo>
                  <a:pt x="4038600" y="2517647"/>
                </a:lnTo>
                <a:lnTo>
                  <a:pt x="4043172" y="2517647"/>
                </a:lnTo>
                <a:lnTo>
                  <a:pt x="4043172" y="2526791"/>
                </a:lnTo>
                <a:lnTo>
                  <a:pt x="4047744" y="2525267"/>
                </a:lnTo>
                <a:lnTo>
                  <a:pt x="4049268" y="2522219"/>
                </a:lnTo>
                <a:close/>
              </a:path>
              <a:path w="4049395" h="2527300">
                <a:moveTo>
                  <a:pt x="4043172" y="2526791"/>
                </a:moveTo>
                <a:lnTo>
                  <a:pt x="4043172" y="2517647"/>
                </a:lnTo>
                <a:lnTo>
                  <a:pt x="4038600" y="2522219"/>
                </a:lnTo>
                <a:lnTo>
                  <a:pt x="4038600" y="2526791"/>
                </a:lnTo>
                <a:lnTo>
                  <a:pt x="4043172" y="2526791"/>
                </a:lnTo>
                <a:close/>
              </a:path>
            </a:pathLst>
          </a:custGeom>
          <a:solidFill>
            <a:srgbClr val="000000"/>
          </a:solidFill>
        </p:spPr>
        <p:txBody>
          <a:bodyPr wrap="square" lIns="0" tIns="0" rIns="0" bIns="0" rtlCol="0"/>
          <a:lstStyle/>
          <a:p>
            <a:endParaRPr/>
          </a:p>
        </p:txBody>
      </p:sp>
      <p:sp>
        <p:nvSpPr>
          <p:cNvPr id="10" name="object 10"/>
          <p:cNvSpPr txBox="1">
            <a:spLocks noGrp="1"/>
          </p:cNvSpPr>
          <p:nvPr>
            <p:ph sz="half" idx="3"/>
          </p:nvPr>
        </p:nvSpPr>
        <p:spPr>
          <a:prstGeom prst="rect">
            <a:avLst/>
          </a:prstGeom>
        </p:spPr>
        <p:txBody>
          <a:bodyPr vert="horz" wrap="square" lIns="0" tIns="85725" rIns="0" bIns="0" rtlCol="0">
            <a:spAutoFit/>
          </a:bodyPr>
          <a:lstStyle/>
          <a:p>
            <a:pPr marL="355600" indent="-342900">
              <a:lnSpc>
                <a:spcPct val="100000"/>
              </a:lnSpc>
              <a:spcBef>
                <a:spcPts val="675"/>
              </a:spcBef>
              <a:buFont typeface="Arial"/>
              <a:buChar char="•"/>
              <a:tabLst>
                <a:tab pos="354965" algn="l"/>
                <a:tab pos="355600" algn="l"/>
              </a:tabLst>
            </a:pPr>
            <a:r>
              <a:rPr spc="-10" dirty="0"/>
              <a:t>airway</a:t>
            </a:r>
            <a:r>
              <a:rPr spc="-35" dirty="0"/>
              <a:t> </a:t>
            </a:r>
            <a:r>
              <a:rPr spc="-5" dirty="0"/>
              <a:t>clearance</a:t>
            </a:r>
          </a:p>
          <a:p>
            <a:pPr marL="756285" lvl="1" indent="-287655">
              <a:lnSpc>
                <a:spcPct val="100000"/>
              </a:lnSpc>
              <a:spcBef>
                <a:spcPts val="575"/>
              </a:spcBef>
              <a:buFont typeface="Arial"/>
              <a:buChar char="–"/>
              <a:tabLst>
                <a:tab pos="756920" algn="l"/>
              </a:tabLst>
            </a:pPr>
            <a:r>
              <a:rPr sz="2400" dirty="0">
                <a:latin typeface="Calibri"/>
                <a:cs typeface="Calibri"/>
              </a:rPr>
              <a:t>head tilt/ chin</a:t>
            </a:r>
            <a:r>
              <a:rPr sz="2400" spc="-95" dirty="0">
                <a:latin typeface="Calibri"/>
                <a:cs typeface="Calibri"/>
              </a:rPr>
              <a:t> </a:t>
            </a:r>
            <a:r>
              <a:rPr sz="2400" spc="-5" dirty="0">
                <a:latin typeface="Calibri"/>
                <a:cs typeface="Calibri"/>
              </a:rPr>
              <a:t>lift</a:t>
            </a:r>
            <a:endParaRPr sz="2400">
              <a:latin typeface="Calibri"/>
              <a:cs typeface="Calibri"/>
            </a:endParaRPr>
          </a:p>
          <a:p>
            <a:pPr marL="756285" lvl="1" indent="-287655">
              <a:lnSpc>
                <a:spcPct val="100000"/>
              </a:lnSpc>
              <a:spcBef>
                <a:spcPts val="575"/>
              </a:spcBef>
              <a:buFont typeface="Arial"/>
              <a:buChar char="–"/>
              <a:tabLst>
                <a:tab pos="756920" algn="l"/>
              </a:tabLst>
            </a:pPr>
            <a:r>
              <a:rPr sz="2400" spc="-5" dirty="0">
                <a:latin typeface="Calibri"/>
                <a:cs typeface="Calibri"/>
              </a:rPr>
              <a:t>jaw</a:t>
            </a:r>
            <a:r>
              <a:rPr sz="2400" spc="-35" dirty="0">
                <a:latin typeface="Calibri"/>
                <a:cs typeface="Calibri"/>
              </a:rPr>
              <a:t> </a:t>
            </a:r>
            <a:r>
              <a:rPr sz="2400" spc="-10" dirty="0">
                <a:latin typeface="Calibri"/>
                <a:cs typeface="Calibri"/>
              </a:rPr>
              <a:t>thrust</a:t>
            </a:r>
            <a:endParaRPr sz="2400">
              <a:latin typeface="Calibri"/>
              <a:cs typeface="Calibri"/>
            </a:endParaRPr>
          </a:p>
          <a:p>
            <a:pPr marL="354965" marR="86360" indent="-342900">
              <a:lnSpc>
                <a:spcPct val="100000"/>
              </a:lnSpc>
              <a:spcBef>
                <a:spcPts val="575"/>
              </a:spcBef>
              <a:buFont typeface="Arial"/>
              <a:buChar char="•"/>
              <a:tabLst>
                <a:tab pos="354965" algn="l"/>
                <a:tab pos="355600" algn="l"/>
              </a:tabLst>
            </a:pPr>
            <a:r>
              <a:rPr spc="-15" dirty="0"/>
              <a:t>remove </a:t>
            </a:r>
            <a:r>
              <a:rPr spc="-5" dirty="0"/>
              <a:t>visible </a:t>
            </a:r>
            <a:r>
              <a:rPr spc="-15" dirty="0"/>
              <a:t>foreign  </a:t>
            </a:r>
            <a:r>
              <a:rPr spc="-5" dirty="0"/>
              <a:t>bodies,</a:t>
            </a:r>
            <a:r>
              <a:rPr spc="-20" dirty="0"/>
              <a:t> </a:t>
            </a:r>
            <a:r>
              <a:rPr spc="-5" dirty="0"/>
              <a:t>debris</a:t>
            </a:r>
          </a:p>
          <a:p>
            <a:pPr marL="355600" indent="-342900">
              <a:lnSpc>
                <a:spcPct val="100000"/>
              </a:lnSpc>
              <a:spcBef>
                <a:spcPts val="580"/>
              </a:spcBef>
              <a:buFont typeface="Arial"/>
              <a:buChar char="•"/>
              <a:tabLst>
                <a:tab pos="354965" algn="l"/>
                <a:tab pos="355600" algn="l"/>
              </a:tabLst>
            </a:pPr>
            <a:r>
              <a:rPr spc="-5" dirty="0"/>
              <a:t>simple </a:t>
            </a:r>
            <a:r>
              <a:rPr spc="-10" dirty="0"/>
              <a:t>airway</a:t>
            </a:r>
            <a:r>
              <a:rPr spc="-70" dirty="0"/>
              <a:t> </a:t>
            </a:r>
            <a:r>
              <a:rPr spc="-5" dirty="0"/>
              <a:t>adjuncts</a:t>
            </a:r>
          </a:p>
          <a:p>
            <a:pPr marL="756285" lvl="1" indent="-287655">
              <a:lnSpc>
                <a:spcPct val="100000"/>
              </a:lnSpc>
              <a:spcBef>
                <a:spcPts val="575"/>
              </a:spcBef>
              <a:buFont typeface="Arial"/>
              <a:buChar char="–"/>
              <a:tabLst>
                <a:tab pos="756920" algn="l"/>
              </a:tabLst>
            </a:pPr>
            <a:r>
              <a:rPr sz="2400" spc="-10" dirty="0">
                <a:latin typeface="Calibri"/>
                <a:cs typeface="Calibri"/>
              </a:rPr>
              <a:t>oropharyngeal</a:t>
            </a:r>
            <a:endParaRPr sz="2400">
              <a:latin typeface="Calibri"/>
              <a:cs typeface="Calibri"/>
            </a:endParaRPr>
          </a:p>
          <a:p>
            <a:pPr marL="756285" lvl="1" indent="-287655">
              <a:lnSpc>
                <a:spcPct val="100000"/>
              </a:lnSpc>
              <a:spcBef>
                <a:spcPts val="575"/>
              </a:spcBef>
              <a:buFont typeface="Arial"/>
              <a:buChar char="–"/>
              <a:tabLst>
                <a:tab pos="756920" algn="l"/>
              </a:tabLst>
            </a:pPr>
            <a:r>
              <a:rPr sz="2400" spc="-5" dirty="0">
                <a:latin typeface="Calibri"/>
                <a:cs typeface="Calibri"/>
              </a:rPr>
              <a:t>nasopharyngeal</a:t>
            </a:r>
            <a:endParaRPr sz="2400">
              <a:latin typeface="Calibri"/>
              <a:cs typeface="Calibri"/>
            </a:endParaRPr>
          </a:p>
          <a:p>
            <a:pPr marL="355600" indent="-342900">
              <a:lnSpc>
                <a:spcPct val="100000"/>
              </a:lnSpc>
              <a:spcBef>
                <a:spcPts val="575"/>
              </a:spcBef>
              <a:buFont typeface="Arial"/>
              <a:buChar char="•"/>
              <a:tabLst>
                <a:tab pos="354965" algn="l"/>
                <a:tab pos="355600" algn="l"/>
              </a:tabLst>
            </a:pPr>
            <a:r>
              <a:rPr spc="-10" dirty="0"/>
              <a:t>give</a:t>
            </a:r>
            <a:r>
              <a:rPr spc="-15" dirty="0"/>
              <a:t> </a:t>
            </a:r>
            <a:r>
              <a:rPr spc="-20" dirty="0"/>
              <a:t>oxygen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226688" y="620261"/>
            <a:ext cx="8240395" cy="948055"/>
          </a:xfrm>
          <a:custGeom>
            <a:avLst/>
            <a:gdLst/>
            <a:ahLst/>
            <a:cxnLst/>
            <a:rect l="l" t="t" r="r" b="b"/>
            <a:pathLst>
              <a:path w="8240395" h="948055">
                <a:moveTo>
                  <a:pt x="8240262" y="943362"/>
                </a:moveTo>
                <a:lnTo>
                  <a:pt x="8240262" y="4572"/>
                </a:lnTo>
                <a:lnTo>
                  <a:pt x="8238738" y="0"/>
                </a:lnTo>
                <a:lnTo>
                  <a:pt x="1524" y="0"/>
                </a:lnTo>
                <a:lnTo>
                  <a:pt x="0" y="4572"/>
                </a:lnTo>
                <a:lnTo>
                  <a:pt x="0" y="943362"/>
                </a:lnTo>
                <a:lnTo>
                  <a:pt x="1524" y="947934"/>
                </a:lnTo>
                <a:lnTo>
                  <a:pt x="4572" y="947934"/>
                </a:lnTo>
                <a:lnTo>
                  <a:pt x="4572" y="9144"/>
                </a:lnTo>
                <a:lnTo>
                  <a:pt x="10668" y="4572"/>
                </a:lnTo>
                <a:lnTo>
                  <a:pt x="10668" y="9144"/>
                </a:lnTo>
                <a:lnTo>
                  <a:pt x="8229594" y="9144"/>
                </a:lnTo>
                <a:lnTo>
                  <a:pt x="8229594" y="4572"/>
                </a:lnTo>
                <a:lnTo>
                  <a:pt x="8234166" y="9144"/>
                </a:lnTo>
                <a:lnTo>
                  <a:pt x="8234166" y="947934"/>
                </a:lnTo>
                <a:lnTo>
                  <a:pt x="8238738" y="947934"/>
                </a:lnTo>
                <a:lnTo>
                  <a:pt x="8240262" y="943362"/>
                </a:lnTo>
                <a:close/>
              </a:path>
              <a:path w="8240395" h="948055">
                <a:moveTo>
                  <a:pt x="10668" y="9144"/>
                </a:moveTo>
                <a:lnTo>
                  <a:pt x="10668" y="4572"/>
                </a:lnTo>
                <a:lnTo>
                  <a:pt x="4572" y="9144"/>
                </a:lnTo>
                <a:lnTo>
                  <a:pt x="10668" y="9144"/>
                </a:lnTo>
                <a:close/>
              </a:path>
              <a:path w="8240395" h="948055">
                <a:moveTo>
                  <a:pt x="10668" y="938790"/>
                </a:moveTo>
                <a:lnTo>
                  <a:pt x="10668" y="9144"/>
                </a:lnTo>
                <a:lnTo>
                  <a:pt x="4572" y="9144"/>
                </a:lnTo>
                <a:lnTo>
                  <a:pt x="4572" y="938790"/>
                </a:lnTo>
                <a:lnTo>
                  <a:pt x="10668" y="938790"/>
                </a:lnTo>
                <a:close/>
              </a:path>
              <a:path w="8240395" h="948055">
                <a:moveTo>
                  <a:pt x="8234166" y="938790"/>
                </a:moveTo>
                <a:lnTo>
                  <a:pt x="4572" y="938790"/>
                </a:lnTo>
                <a:lnTo>
                  <a:pt x="10668" y="943362"/>
                </a:lnTo>
                <a:lnTo>
                  <a:pt x="10668" y="947934"/>
                </a:lnTo>
                <a:lnTo>
                  <a:pt x="8229594" y="947934"/>
                </a:lnTo>
                <a:lnTo>
                  <a:pt x="8229594" y="943362"/>
                </a:lnTo>
                <a:lnTo>
                  <a:pt x="8234166" y="938790"/>
                </a:lnTo>
                <a:close/>
              </a:path>
              <a:path w="8240395" h="948055">
                <a:moveTo>
                  <a:pt x="10668" y="947934"/>
                </a:moveTo>
                <a:lnTo>
                  <a:pt x="10668" y="943362"/>
                </a:lnTo>
                <a:lnTo>
                  <a:pt x="4572" y="938790"/>
                </a:lnTo>
                <a:lnTo>
                  <a:pt x="4572" y="947934"/>
                </a:lnTo>
                <a:lnTo>
                  <a:pt x="10668" y="947934"/>
                </a:lnTo>
                <a:close/>
              </a:path>
              <a:path w="8240395" h="948055">
                <a:moveTo>
                  <a:pt x="8234166" y="9144"/>
                </a:moveTo>
                <a:lnTo>
                  <a:pt x="8229594" y="4572"/>
                </a:lnTo>
                <a:lnTo>
                  <a:pt x="8229594" y="9144"/>
                </a:lnTo>
                <a:lnTo>
                  <a:pt x="8234166" y="9144"/>
                </a:lnTo>
                <a:close/>
              </a:path>
              <a:path w="8240395" h="948055">
                <a:moveTo>
                  <a:pt x="8234166" y="938790"/>
                </a:moveTo>
                <a:lnTo>
                  <a:pt x="8234166" y="9144"/>
                </a:lnTo>
                <a:lnTo>
                  <a:pt x="8229594" y="9144"/>
                </a:lnTo>
                <a:lnTo>
                  <a:pt x="8229594" y="938790"/>
                </a:lnTo>
                <a:lnTo>
                  <a:pt x="8234166" y="938790"/>
                </a:lnTo>
                <a:close/>
              </a:path>
              <a:path w="8240395" h="948055">
                <a:moveTo>
                  <a:pt x="8234166" y="947934"/>
                </a:moveTo>
                <a:lnTo>
                  <a:pt x="8234166" y="938790"/>
                </a:lnTo>
                <a:lnTo>
                  <a:pt x="8229594" y="943362"/>
                </a:lnTo>
                <a:lnTo>
                  <a:pt x="8229594" y="947934"/>
                </a:lnTo>
                <a:lnTo>
                  <a:pt x="8234166" y="947934"/>
                </a:lnTo>
                <a:close/>
              </a:path>
            </a:pathLst>
          </a:custGeom>
          <a:solidFill>
            <a:srgbClr val="000000"/>
          </a:solidFill>
        </p:spPr>
        <p:txBody>
          <a:bodyPr wrap="square" lIns="0" tIns="0" rIns="0" bIns="0" rtlCol="0"/>
          <a:lstStyle/>
          <a:p>
            <a:endParaRPr/>
          </a:p>
        </p:txBody>
      </p:sp>
      <p:sp>
        <p:nvSpPr>
          <p:cNvPr id="3" name="object 3"/>
          <p:cNvSpPr txBox="1">
            <a:spLocks noGrp="1"/>
          </p:cNvSpPr>
          <p:nvPr>
            <p:ph type="title"/>
          </p:nvPr>
        </p:nvSpPr>
        <p:spPr>
          <a:xfrm>
            <a:off x="2974211" y="845305"/>
            <a:ext cx="4742815" cy="452120"/>
          </a:xfrm>
          <a:prstGeom prst="rect">
            <a:avLst/>
          </a:prstGeom>
        </p:spPr>
        <p:txBody>
          <a:bodyPr vert="horz" wrap="square" lIns="0" tIns="12065" rIns="0" bIns="0" rtlCol="0">
            <a:spAutoFit/>
          </a:bodyPr>
          <a:lstStyle/>
          <a:p>
            <a:pPr marL="12700">
              <a:lnSpc>
                <a:spcPct val="100000"/>
              </a:lnSpc>
              <a:spcBef>
                <a:spcPts val="95"/>
              </a:spcBef>
            </a:pPr>
            <a:r>
              <a:rPr sz="2800" spc="-10" dirty="0"/>
              <a:t>The </a:t>
            </a:r>
            <a:r>
              <a:rPr sz="2800" spc="35" dirty="0">
                <a:solidFill>
                  <a:srgbClr val="FF0000"/>
                </a:solidFill>
              </a:rPr>
              <a:t>ABC </a:t>
            </a:r>
            <a:r>
              <a:rPr sz="2800" spc="-5" dirty="0"/>
              <a:t>of </a:t>
            </a:r>
            <a:r>
              <a:rPr sz="2800" spc="-10" dirty="0"/>
              <a:t>medical</a:t>
            </a:r>
            <a:r>
              <a:rPr sz="2800" spc="-60" dirty="0"/>
              <a:t> </a:t>
            </a:r>
            <a:r>
              <a:rPr sz="2800" spc="-10" dirty="0"/>
              <a:t>emergencies</a:t>
            </a:r>
            <a:endParaRPr sz="2800"/>
          </a:p>
        </p:txBody>
      </p:sp>
      <p:sp>
        <p:nvSpPr>
          <p:cNvPr id="4" name="object 4"/>
          <p:cNvSpPr/>
          <p:nvPr/>
        </p:nvSpPr>
        <p:spPr>
          <a:xfrm>
            <a:off x="774060" y="3777996"/>
            <a:ext cx="9144000" cy="3429000"/>
          </a:xfrm>
          <a:custGeom>
            <a:avLst/>
            <a:gdLst/>
            <a:ahLst/>
            <a:cxnLst/>
            <a:rect l="l" t="t" r="r" b="b"/>
            <a:pathLst>
              <a:path w="9144000" h="3429000">
                <a:moveTo>
                  <a:pt x="9143993" y="3428993"/>
                </a:moveTo>
                <a:lnTo>
                  <a:pt x="9143993" y="0"/>
                </a:lnTo>
                <a:lnTo>
                  <a:pt x="0" y="0"/>
                </a:lnTo>
                <a:lnTo>
                  <a:pt x="0" y="3428993"/>
                </a:lnTo>
                <a:lnTo>
                  <a:pt x="9143993" y="3428993"/>
                </a:lnTo>
                <a:close/>
              </a:path>
            </a:pathLst>
          </a:custGeom>
          <a:solidFill>
            <a:srgbClr val="FFFFFF"/>
          </a:solidFill>
        </p:spPr>
        <p:txBody>
          <a:bodyPr wrap="square" lIns="0" tIns="0" rIns="0" bIns="0" rtlCol="0"/>
          <a:lstStyle/>
          <a:p>
            <a:endParaRPr/>
          </a:p>
        </p:txBody>
      </p:sp>
      <p:sp>
        <p:nvSpPr>
          <p:cNvPr id="5" name="object 5"/>
          <p:cNvSpPr txBox="1"/>
          <p:nvPr/>
        </p:nvSpPr>
        <p:spPr>
          <a:xfrm>
            <a:off x="1310004" y="1736851"/>
            <a:ext cx="3653790" cy="4026102"/>
          </a:xfrm>
          <a:prstGeom prst="rect">
            <a:avLst/>
          </a:prstGeom>
        </p:spPr>
        <p:txBody>
          <a:bodyPr vert="horz" wrap="square" lIns="0" tIns="85725" rIns="0" bIns="0" rtlCol="0">
            <a:spAutoFit/>
          </a:bodyPr>
          <a:lstStyle/>
          <a:p>
            <a:pPr marL="12700">
              <a:lnSpc>
                <a:spcPct val="100000"/>
              </a:lnSpc>
              <a:spcBef>
                <a:spcPts val="675"/>
              </a:spcBef>
            </a:pPr>
            <a:r>
              <a:rPr sz="2400" spc="-5" dirty="0">
                <a:solidFill>
                  <a:srgbClr val="FF0000"/>
                </a:solidFill>
                <a:latin typeface="Arial Black"/>
                <a:cs typeface="Arial Black"/>
              </a:rPr>
              <a:t>B</a:t>
            </a:r>
            <a:r>
              <a:rPr sz="2400" spc="-5" dirty="0">
                <a:latin typeface="Arial Black"/>
                <a:cs typeface="Arial Black"/>
              </a:rPr>
              <a:t>reathing</a:t>
            </a:r>
            <a:endParaRPr sz="2400" dirty="0">
              <a:latin typeface="Arial Black"/>
              <a:cs typeface="Arial Black"/>
            </a:endParaRPr>
          </a:p>
          <a:p>
            <a:pPr marL="355600" indent="-342900">
              <a:lnSpc>
                <a:spcPct val="100000"/>
              </a:lnSpc>
              <a:spcBef>
                <a:spcPts val="575"/>
              </a:spcBef>
              <a:buFont typeface="Arial"/>
              <a:buChar char="•"/>
              <a:tabLst>
                <a:tab pos="354965" algn="l"/>
                <a:tab pos="355600" algn="l"/>
              </a:tabLst>
            </a:pPr>
            <a:r>
              <a:rPr sz="2400" spc="-5" dirty="0">
                <a:latin typeface="Calibri"/>
                <a:cs typeface="Calibri"/>
              </a:rPr>
              <a:t>Look, </a:t>
            </a:r>
            <a:r>
              <a:rPr sz="2400" spc="-10" dirty="0">
                <a:latin typeface="Calibri"/>
                <a:cs typeface="Calibri"/>
              </a:rPr>
              <a:t>listen </a:t>
            </a:r>
            <a:r>
              <a:rPr sz="2400" spc="-5" dirty="0">
                <a:latin typeface="Calibri"/>
                <a:cs typeface="Calibri"/>
              </a:rPr>
              <a:t>and</a:t>
            </a:r>
            <a:r>
              <a:rPr sz="2400" spc="-40" dirty="0">
                <a:latin typeface="Calibri"/>
                <a:cs typeface="Calibri"/>
              </a:rPr>
              <a:t> </a:t>
            </a:r>
            <a:r>
              <a:rPr sz="2400" spc="-15" dirty="0">
                <a:latin typeface="Calibri"/>
                <a:cs typeface="Calibri"/>
              </a:rPr>
              <a:t>feel</a:t>
            </a:r>
            <a:endParaRPr sz="2400" dirty="0">
              <a:latin typeface="Calibri"/>
              <a:cs typeface="Calibri"/>
            </a:endParaRPr>
          </a:p>
          <a:p>
            <a:pPr marL="355600" indent="-342900">
              <a:lnSpc>
                <a:spcPct val="100000"/>
              </a:lnSpc>
              <a:spcBef>
                <a:spcPts val="575"/>
              </a:spcBef>
              <a:buFont typeface="Arial"/>
              <a:buChar char="•"/>
              <a:tabLst>
                <a:tab pos="354965" algn="l"/>
                <a:tab pos="355600" algn="l"/>
              </a:tabLst>
            </a:pPr>
            <a:r>
              <a:rPr sz="2400" spc="-10" dirty="0">
                <a:latin typeface="Calibri"/>
                <a:cs typeface="Calibri"/>
              </a:rPr>
              <a:t>Count </a:t>
            </a:r>
            <a:r>
              <a:rPr sz="2400" spc="-5" dirty="0">
                <a:latin typeface="Calibri"/>
                <a:cs typeface="Calibri"/>
              </a:rPr>
              <a:t>the </a:t>
            </a:r>
            <a:r>
              <a:rPr sz="2400" spc="-15" dirty="0">
                <a:latin typeface="Calibri"/>
                <a:cs typeface="Calibri"/>
              </a:rPr>
              <a:t>respiratory</a:t>
            </a:r>
            <a:r>
              <a:rPr sz="2400" spc="-60" dirty="0">
                <a:latin typeface="Calibri"/>
                <a:cs typeface="Calibri"/>
              </a:rPr>
              <a:t> </a:t>
            </a:r>
            <a:r>
              <a:rPr sz="2400" spc="-25" dirty="0">
                <a:latin typeface="Calibri"/>
                <a:cs typeface="Calibri"/>
              </a:rPr>
              <a:t>rate</a:t>
            </a:r>
            <a:endParaRPr sz="2400" dirty="0">
              <a:latin typeface="Calibri"/>
              <a:cs typeface="Calibri"/>
            </a:endParaRPr>
          </a:p>
          <a:p>
            <a:pPr marL="355600" indent="-342900">
              <a:lnSpc>
                <a:spcPct val="100000"/>
              </a:lnSpc>
              <a:spcBef>
                <a:spcPts val="575"/>
              </a:spcBef>
              <a:buFont typeface="Arial"/>
              <a:buChar char="•"/>
              <a:tabLst>
                <a:tab pos="354965" algn="l"/>
                <a:tab pos="355600" algn="l"/>
              </a:tabLst>
            </a:pPr>
            <a:r>
              <a:rPr sz="2400" spc="-5" dirty="0">
                <a:latin typeface="Calibri"/>
                <a:cs typeface="Calibri"/>
              </a:rPr>
              <a:t>Assess</a:t>
            </a:r>
            <a:r>
              <a:rPr sz="2400" spc="-25" dirty="0">
                <a:latin typeface="Calibri"/>
                <a:cs typeface="Calibri"/>
              </a:rPr>
              <a:t> </a:t>
            </a:r>
            <a:r>
              <a:rPr sz="2400" spc="-5" dirty="0">
                <a:latin typeface="Calibri"/>
                <a:cs typeface="Calibri"/>
              </a:rPr>
              <a:t>the</a:t>
            </a:r>
            <a:endParaRPr sz="2400" dirty="0">
              <a:latin typeface="Calibri"/>
              <a:cs typeface="Calibri"/>
            </a:endParaRPr>
          </a:p>
          <a:p>
            <a:pPr marL="822960" lvl="1" indent="-354330">
              <a:lnSpc>
                <a:spcPct val="100000"/>
              </a:lnSpc>
              <a:spcBef>
                <a:spcPts val="580"/>
              </a:spcBef>
              <a:buFont typeface="Arial"/>
              <a:buChar char="–"/>
              <a:tabLst>
                <a:tab pos="822960" algn="l"/>
                <a:tab pos="823594" algn="l"/>
              </a:tabLst>
            </a:pPr>
            <a:r>
              <a:rPr sz="2400" spc="-5" dirty="0">
                <a:latin typeface="Calibri"/>
                <a:cs typeface="Calibri"/>
              </a:rPr>
              <a:t>depth of </a:t>
            </a:r>
            <a:r>
              <a:rPr sz="2400" dirty="0">
                <a:latin typeface="Calibri"/>
                <a:cs typeface="Calibri"/>
              </a:rPr>
              <a:t>each</a:t>
            </a:r>
            <a:r>
              <a:rPr sz="2400" spc="-45" dirty="0">
                <a:latin typeface="Calibri"/>
                <a:cs typeface="Calibri"/>
              </a:rPr>
              <a:t> </a:t>
            </a:r>
            <a:r>
              <a:rPr sz="2400" spc="-10" dirty="0">
                <a:latin typeface="Calibri"/>
                <a:cs typeface="Calibri"/>
              </a:rPr>
              <a:t>breath</a:t>
            </a:r>
            <a:endParaRPr sz="2400" dirty="0">
              <a:latin typeface="Calibri"/>
              <a:cs typeface="Calibri"/>
            </a:endParaRPr>
          </a:p>
          <a:p>
            <a:pPr marL="822960" lvl="1" indent="-354330">
              <a:lnSpc>
                <a:spcPct val="100000"/>
              </a:lnSpc>
              <a:spcBef>
                <a:spcPts val="575"/>
              </a:spcBef>
              <a:buFont typeface="Arial"/>
              <a:buChar char="–"/>
              <a:tabLst>
                <a:tab pos="822960" algn="l"/>
                <a:tab pos="823594" algn="l"/>
              </a:tabLst>
            </a:pPr>
            <a:r>
              <a:rPr sz="2400" spc="-15" dirty="0">
                <a:latin typeface="Calibri"/>
                <a:cs typeface="Calibri"/>
              </a:rPr>
              <a:t>pattern </a:t>
            </a:r>
            <a:r>
              <a:rPr sz="2400" spc="-5" dirty="0">
                <a:latin typeface="Calibri"/>
                <a:cs typeface="Calibri"/>
              </a:rPr>
              <a:t>of</a:t>
            </a:r>
            <a:r>
              <a:rPr sz="2400" spc="-20" dirty="0">
                <a:latin typeface="Calibri"/>
                <a:cs typeface="Calibri"/>
              </a:rPr>
              <a:t> </a:t>
            </a:r>
            <a:r>
              <a:rPr sz="2400" spc="-15" dirty="0">
                <a:latin typeface="Calibri"/>
                <a:cs typeface="Calibri"/>
              </a:rPr>
              <a:t>respiration</a:t>
            </a:r>
            <a:endParaRPr sz="2400" dirty="0">
              <a:latin typeface="Calibri"/>
              <a:cs typeface="Calibri"/>
            </a:endParaRPr>
          </a:p>
          <a:p>
            <a:pPr marL="756285" indent="-287655">
              <a:lnSpc>
                <a:spcPct val="100000"/>
              </a:lnSpc>
              <a:spcBef>
                <a:spcPts val="575"/>
              </a:spcBef>
              <a:buFont typeface="Arial"/>
              <a:buChar char="•"/>
              <a:tabLst>
                <a:tab pos="756285" algn="l"/>
                <a:tab pos="756920" algn="l"/>
              </a:tabLst>
            </a:pPr>
            <a:r>
              <a:rPr sz="2400" spc="-10" dirty="0">
                <a:latin typeface="Calibri"/>
                <a:cs typeface="Calibri"/>
              </a:rPr>
              <a:t>Listen </a:t>
            </a:r>
            <a:r>
              <a:rPr sz="2400" spc="-15" dirty="0">
                <a:latin typeface="Calibri"/>
                <a:cs typeface="Calibri"/>
              </a:rPr>
              <a:t>to </a:t>
            </a:r>
            <a:r>
              <a:rPr sz="2400" spc="-10" dirty="0">
                <a:latin typeface="Calibri"/>
                <a:cs typeface="Calibri"/>
              </a:rPr>
              <a:t>breath</a:t>
            </a:r>
            <a:r>
              <a:rPr sz="2400" spc="-110" dirty="0">
                <a:latin typeface="Calibri"/>
                <a:cs typeface="Calibri"/>
              </a:rPr>
              <a:t> </a:t>
            </a:r>
            <a:r>
              <a:rPr sz="2400" spc="-5" dirty="0" smtClean="0">
                <a:latin typeface="Calibri"/>
                <a:cs typeface="Calibri"/>
              </a:rPr>
              <a:t>sounds</a:t>
            </a:r>
            <a:endParaRPr sz="2400" dirty="0">
              <a:latin typeface="Calibri"/>
              <a:cs typeface="Calibri"/>
            </a:endParaRPr>
          </a:p>
          <a:p>
            <a:pPr marL="1213485" lvl="1" indent="-343535">
              <a:lnSpc>
                <a:spcPct val="100000"/>
              </a:lnSpc>
              <a:spcBef>
                <a:spcPts val="575"/>
              </a:spcBef>
              <a:buFont typeface="Arial"/>
              <a:buChar char="–"/>
              <a:tabLst>
                <a:tab pos="1213485" algn="l"/>
                <a:tab pos="1214120" algn="l"/>
              </a:tabLst>
            </a:pPr>
            <a:r>
              <a:rPr sz="2400" spc="-10" dirty="0">
                <a:latin typeface="Calibri"/>
                <a:cs typeface="Calibri"/>
              </a:rPr>
              <a:t>stridor</a:t>
            </a:r>
            <a:endParaRPr sz="2400" dirty="0">
              <a:latin typeface="Calibri"/>
              <a:cs typeface="Calibri"/>
            </a:endParaRPr>
          </a:p>
          <a:p>
            <a:pPr marL="1213485" lvl="1" indent="-343535">
              <a:lnSpc>
                <a:spcPct val="100000"/>
              </a:lnSpc>
              <a:spcBef>
                <a:spcPts val="580"/>
              </a:spcBef>
              <a:buFont typeface="Arial"/>
              <a:buChar char="–"/>
              <a:tabLst>
                <a:tab pos="1213485" algn="l"/>
                <a:tab pos="1214120" algn="l"/>
              </a:tabLst>
            </a:pPr>
            <a:r>
              <a:rPr sz="2400" spc="-15" dirty="0">
                <a:latin typeface="Calibri"/>
                <a:cs typeface="Calibri"/>
              </a:rPr>
              <a:t>wheeze</a:t>
            </a:r>
            <a:endParaRPr sz="2400" dirty="0">
              <a:latin typeface="Calibri"/>
              <a:cs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226688" y="620261"/>
            <a:ext cx="8240395" cy="948055"/>
          </a:xfrm>
          <a:custGeom>
            <a:avLst/>
            <a:gdLst/>
            <a:ahLst/>
            <a:cxnLst/>
            <a:rect l="l" t="t" r="r" b="b"/>
            <a:pathLst>
              <a:path w="8240395" h="948055">
                <a:moveTo>
                  <a:pt x="8240262" y="943362"/>
                </a:moveTo>
                <a:lnTo>
                  <a:pt x="8240262" y="4572"/>
                </a:lnTo>
                <a:lnTo>
                  <a:pt x="8238738" y="0"/>
                </a:lnTo>
                <a:lnTo>
                  <a:pt x="1524" y="0"/>
                </a:lnTo>
                <a:lnTo>
                  <a:pt x="0" y="4572"/>
                </a:lnTo>
                <a:lnTo>
                  <a:pt x="0" y="943362"/>
                </a:lnTo>
                <a:lnTo>
                  <a:pt x="1524" y="947934"/>
                </a:lnTo>
                <a:lnTo>
                  <a:pt x="4572" y="947934"/>
                </a:lnTo>
                <a:lnTo>
                  <a:pt x="4572" y="9144"/>
                </a:lnTo>
                <a:lnTo>
                  <a:pt x="10668" y="4572"/>
                </a:lnTo>
                <a:lnTo>
                  <a:pt x="10668" y="9144"/>
                </a:lnTo>
                <a:lnTo>
                  <a:pt x="8229594" y="9144"/>
                </a:lnTo>
                <a:lnTo>
                  <a:pt x="8229594" y="4572"/>
                </a:lnTo>
                <a:lnTo>
                  <a:pt x="8234166" y="9144"/>
                </a:lnTo>
                <a:lnTo>
                  <a:pt x="8234166" y="947934"/>
                </a:lnTo>
                <a:lnTo>
                  <a:pt x="8238738" y="947934"/>
                </a:lnTo>
                <a:lnTo>
                  <a:pt x="8240262" y="943362"/>
                </a:lnTo>
                <a:close/>
              </a:path>
              <a:path w="8240395" h="948055">
                <a:moveTo>
                  <a:pt x="10668" y="9144"/>
                </a:moveTo>
                <a:lnTo>
                  <a:pt x="10668" y="4572"/>
                </a:lnTo>
                <a:lnTo>
                  <a:pt x="4572" y="9144"/>
                </a:lnTo>
                <a:lnTo>
                  <a:pt x="10668" y="9144"/>
                </a:lnTo>
                <a:close/>
              </a:path>
              <a:path w="8240395" h="948055">
                <a:moveTo>
                  <a:pt x="10668" y="938790"/>
                </a:moveTo>
                <a:lnTo>
                  <a:pt x="10668" y="9144"/>
                </a:lnTo>
                <a:lnTo>
                  <a:pt x="4572" y="9144"/>
                </a:lnTo>
                <a:lnTo>
                  <a:pt x="4572" y="938790"/>
                </a:lnTo>
                <a:lnTo>
                  <a:pt x="10668" y="938790"/>
                </a:lnTo>
                <a:close/>
              </a:path>
              <a:path w="8240395" h="948055">
                <a:moveTo>
                  <a:pt x="8234166" y="938790"/>
                </a:moveTo>
                <a:lnTo>
                  <a:pt x="4572" y="938790"/>
                </a:lnTo>
                <a:lnTo>
                  <a:pt x="10668" y="943362"/>
                </a:lnTo>
                <a:lnTo>
                  <a:pt x="10668" y="947934"/>
                </a:lnTo>
                <a:lnTo>
                  <a:pt x="8229594" y="947934"/>
                </a:lnTo>
                <a:lnTo>
                  <a:pt x="8229594" y="943362"/>
                </a:lnTo>
                <a:lnTo>
                  <a:pt x="8234166" y="938790"/>
                </a:lnTo>
                <a:close/>
              </a:path>
              <a:path w="8240395" h="948055">
                <a:moveTo>
                  <a:pt x="10668" y="947934"/>
                </a:moveTo>
                <a:lnTo>
                  <a:pt x="10668" y="943362"/>
                </a:lnTo>
                <a:lnTo>
                  <a:pt x="4572" y="938790"/>
                </a:lnTo>
                <a:lnTo>
                  <a:pt x="4572" y="947934"/>
                </a:lnTo>
                <a:lnTo>
                  <a:pt x="10668" y="947934"/>
                </a:lnTo>
                <a:close/>
              </a:path>
              <a:path w="8240395" h="948055">
                <a:moveTo>
                  <a:pt x="8234166" y="9144"/>
                </a:moveTo>
                <a:lnTo>
                  <a:pt x="8229594" y="4572"/>
                </a:lnTo>
                <a:lnTo>
                  <a:pt x="8229594" y="9144"/>
                </a:lnTo>
                <a:lnTo>
                  <a:pt x="8234166" y="9144"/>
                </a:lnTo>
                <a:close/>
              </a:path>
              <a:path w="8240395" h="948055">
                <a:moveTo>
                  <a:pt x="8234166" y="938790"/>
                </a:moveTo>
                <a:lnTo>
                  <a:pt x="8234166" y="9144"/>
                </a:lnTo>
                <a:lnTo>
                  <a:pt x="8229594" y="9144"/>
                </a:lnTo>
                <a:lnTo>
                  <a:pt x="8229594" y="938790"/>
                </a:lnTo>
                <a:lnTo>
                  <a:pt x="8234166" y="938790"/>
                </a:lnTo>
                <a:close/>
              </a:path>
              <a:path w="8240395" h="948055">
                <a:moveTo>
                  <a:pt x="8234166" y="947934"/>
                </a:moveTo>
                <a:lnTo>
                  <a:pt x="8234166" y="938790"/>
                </a:lnTo>
                <a:lnTo>
                  <a:pt x="8229594" y="943362"/>
                </a:lnTo>
                <a:lnTo>
                  <a:pt x="8229594" y="947934"/>
                </a:lnTo>
                <a:lnTo>
                  <a:pt x="8234166" y="947934"/>
                </a:lnTo>
                <a:close/>
              </a:path>
            </a:pathLst>
          </a:custGeom>
          <a:solidFill>
            <a:srgbClr val="000000"/>
          </a:solidFill>
        </p:spPr>
        <p:txBody>
          <a:bodyPr wrap="square" lIns="0" tIns="0" rIns="0" bIns="0" rtlCol="0"/>
          <a:lstStyle/>
          <a:p>
            <a:endParaRPr/>
          </a:p>
        </p:txBody>
      </p:sp>
      <p:sp>
        <p:nvSpPr>
          <p:cNvPr id="3" name="object 3"/>
          <p:cNvSpPr txBox="1">
            <a:spLocks noGrp="1"/>
          </p:cNvSpPr>
          <p:nvPr>
            <p:ph type="title"/>
          </p:nvPr>
        </p:nvSpPr>
        <p:spPr>
          <a:xfrm>
            <a:off x="2974211" y="845305"/>
            <a:ext cx="4742815" cy="452120"/>
          </a:xfrm>
          <a:prstGeom prst="rect">
            <a:avLst/>
          </a:prstGeom>
        </p:spPr>
        <p:txBody>
          <a:bodyPr vert="horz" wrap="square" lIns="0" tIns="12065" rIns="0" bIns="0" rtlCol="0">
            <a:spAutoFit/>
          </a:bodyPr>
          <a:lstStyle/>
          <a:p>
            <a:pPr marL="12700">
              <a:lnSpc>
                <a:spcPct val="100000"/>
              </a:lnSpc>
              <a:spcBef>
                <a:spcPts val="95"/>
              </a:spcBef>
            </a:pPr>
            <a:r>
              <a:rPr sz="2800" spc="-10" dirty="0"/>
              <a:t>The </a:t>
            </a:r>
            <a:r>
              <a:rPr sz="2800" spc="35" dirty="0">
                <a:solidFill>
                  <a:srgbClr val="FF0000"/>
                </a:solidFill>
              </a:rPr>
              <a:t>ABC </a:t>
            </a:r>
            <a:r>
              <a:rPr sz="2800" spc="-5" dirty="0"/>
              <a:t>of </a:t>
            </a:r>
            <a:r>
              <a:rPr sz="2800" spc="-10" dirty="0"/>
              <a:t>medical</a:t>
            </a:r>
            <a:r>
              <a:rPr sz="2800" spc="-60" dirty="0"/>
              <a:t> </a:t>
            </a:r>
            <a:r>
              <a:rPr sz="2800" spc="-10" dirty="0"/>
              <a:t>emergencies</a:t>
            </a:r>
            <a:endParaRPr sz="2800"/>
          </a:p>
        </p:txBody>
      </p:sp>
      <p:sp>
        <p:nvSpPr>
          <p:cNvPr id="4" name="object 4"/>
          <p:cNvSpPr txBox="1"/>
          <p:nvPr/>
        </p:nvSpPr>
        <p:spPr>
          <a:xfrm>
            <a:off x="1310004" y="1889251"/>
            <a:ext cx="5660390" cy="2659380"/>
          </a:xfrm>
          <a:prstGeom prst="rect">
            <a:avLst/>
          </a:prstGeom>
        </p:spPr>
        <p:txBody>
          <a:bodyPr vert="horz" wrap="square" lIns="0" tIns="85725" rIns="0" bIns="0" rtlCol="0">
            <a:spAutoFit/>
          </a:bodyPr>
          <a:lstStyle/>
          <a:p>
            <a:pPr marL="12700">
              <a:lnSpc>
                <a:spcPct val="100000"/>
              </a:lnSpc>
              <a:spcBef>
                <a:spcPts val="675"/>
              </a:spcBef>
            </a:pPr>
            <a:r>
              <a:rPr sz="2400" spc="-5" dirty="0">
                <a:solidFill>
                  <a:srgbClr val="FF0000"/>
                </a:solidFill>
                <a:latin typeface="Arial Black"/>
                <a:cs typeface="Arial Black"/>
              </a:rPr>
              <a:t>C</a:t>
            </a:r>
            <a:r>
              <a:rPr sz="2400" spc="-5" dirty="0">
                <a:latin typeface="Arial Black"/>
                <a:cs typeface="Arial Black"/>
              </a:rPr>
              <a:t>irculation</a:t>
            </a:r>
            <a:endParaRPr sz="2400">
              <a:latin typeface="Arial Black"/>
              <a:cs typeface="Arial Black"/>
            </a:endParaRPr>
          </a:p>
          <a:p>
            <a:pPr marL="355600" indent="-342900">
              <a:lnSpc>
                <a:spcPct val="100000"/>
              </a:lnSpc>
              <a:spcBef>
                <a:spcPts val="575"/>
              </a:spcBef>
              <a:buFont typeface="Arial"/>
              <a:buChar char="•"/>
              <a:tabLst>
                <a:tab pos="354965" algn="l"/>
                <a:tab pos="355600" algn="l"/>
              </a:tabLst>
            </a:pPr>
            <a:r>
              <a:rPr sz="2400" spc="-10" dirty="0">
                <a:latin typeface="Calibri"/>
                <a:cs typeface="Calibri"/>
              </a:rPr>
              <a:t>Look </a:t>
            </a:r>
            <a:r>
              <a:rPr sz="2400" spc="-15" dirty="0">
                <a:latin typeface="Calibri"/>
                <a:cs typeface="Calibri"/>
              </a:rPr>
              <a:t>at </a:t>
            </a:r>
            <a:r>
              <a:rPr sz="2400" spc="-5" dirty="0">
                <a:latin typeface="Calibri"/>
                <a:cs typeface="Calibri"/>
              </a:rPr>
              <a:t>the </a:t>
            </a:r>
            <a:r>
              <a:rPr sz="2400" spc="-10" dirty="0">
                <a:latin typeface="Calibri"/>
                <a:cs typeface="Calibri"/>
              </a:rPr>
              <a:t>colour </a:t>
            </a:r>
            <a:r>
              <a:rPr sz="2400" spc="-5" dirty="0">
                <a:latin typeface="Calibri"/>
                <a:cs typeface="Calibri"/>
              </a:rPr>
              <a:t>of the hands and</a:t>
            </a:r>
            <a:r>
              <a:rPr sz="2400" dirty="0">
                <a:latin typeface="Calibri"/>
                <a:cs typeface="Calibri"/>
              </a:rPr>
              <a:t> </a:t>
            </a:r>
            <a:r>
              <a:rPr sz="2400" spc="-10" dirty="0">
                <a:latin typeface="Calibri"/>
                <a:cs typeface="Calibri"/>
              </a:rPr>
              <a:t>fingers</a:t>
            </a:r>
            <a:endParaRPr sz="2400">
              <a:latin typeface="Calibri"/>
              <a:cs typeface="Calibri"/>
            </a:endParaRPr>
          </a:p>
          <a:p>
            <a:pPr marL="355600" indent="-342900">
              <a:lnSpc>
                <a:spcPct val="100000"/>
              </a:lnSpc>
              <a:spcBef>
                <a:spcPts val="575"/>
              </a:spcBef>
              <a:buFont typeface="Arial"/>
              <a:buChar char="•"/>
              <a:tabLst>
                <a:tab pos="354965" algn="l"/>
                <a:tab pos="355600" algn="l"/>
              </a:tabLst>
            </a:pPr>
            <a:r>
              <a:rPr sz="2400" spc="-5" dirty="0">
                <a:latin typeface="Calibri"/>
                <a:cs typeface="Calibri"/>
              </a:rPr>
              <a:t>Assess the </a:t>
            </a:r>
            <a:r>
              <a:rPr sz="2400" dirty="0">
                <a:latin typeface="Calibri"/>
                <a:cs typeface="Calibri"/>
              </a:rPr>
              <a:t>limb</a:t>
            </a:r>
            <a:r>
              <a:rPr sz="2400" spc="-35" dirty="0">
                <a:latin typeface="Calibri"/>
                <a:cs typeface="Calibri"/>
              </a:rPr>
              <a:t> </a:t>
            </a:r>
            <a:r>
              <a:rPr sz="2400" spc="-15" dirty="0">
                <a:latin typeface="Calibri"/>
                <a:cs typeface="Calibri"/>
              </a:rPr>
              <a:t>temperature</a:t>
            </a:r>
            <a:endParaRPr sz="2400">
              <a:latin typeface="Calibri"/>
              <a:cs typeface="Calibri"/>
            </a:endParaRPr>
          </a:p>
          <a:p>
            <a:pPr marL="355600" indent="-342900">
              <a:lnSpc>
                <a:spcPct val="100000"/>
              </a:lnSpc>
              <a:spcBef>
                <a:spcPts val="575"/>
              </a:spcBef>
              <a:buFont typeface="Arial"/>
              <a:buChar char="•"/>
              <a:tabLst>
                <a:tab pos="354965" algn="l"/>
                <a:tab pos="355600" algn="l"/>
              </a:tabLst>
            </a:pPr>
            <a:r>
              <a:rPr sz="2400" spc="-5" dirty="0">
                <a:latin typeface="Calibri"/>
                <a:cs typeface="Calibri"/>
              </a:rPr>
              <a:t>Assess capillary </a:t>
            </a:r>
            <a:r>
              <a:rPr sz="2400" spc="-10" dirty="0">
                <a:latin typeface="Calibri"/>
                <a:cs typeface="Calibri"/>
              </a:rPr>
              <a:t>refill</a:t>
            </a:r>
            <a:r>
              <a:rPr sz="2400" spc="-45" dirty="0">
                <a:latin typeface="Calibri"/>
                <a:cs typeface="Calibri"/>
              </a:rPr>
              <a:t> </a:t>
            </a:r>
            <a:r>
              <a:rPr sz="2400" dirty="0">
                <a:latin typeface="Calibri"/>
                <a:cs typeface="Calibri"/>
              </a:rPr>
              <a:t>time</a:t>
            </a:r>
            <a:endParaRPr sz="2400">
              <a:latin typeface="Calibri"/>
              <a:cs typeface="Calibri"/>
            </a:endParaRPr>
          </a:p>
          <a:p>
            <a:pPr marL="355600" indent="-342900">
              <a:lnSpc>
                <a:spcPct val="100000"/>
              </a:lnSpc>
              <a:spcBef>
                <a:spcPts val="580"/>
              </a:spcBef>
              <a:buFont typeface="Arial"/>
              <a:buChar char="•"/>
              <a:tabLst>
                <a:tab pos="354965" algn="l"/>
                <a:tab pos="355600" algn="l"/>
              </a:tabLst>
            </a:pPr>
            <a:r>
              <a:rPr sz="2400" spc="-10" dirty="0">
                <a:latin typeface="Calibri"/>
                <a:cs typeface="Calibri"/>
              </a:rPr>
              <a:t>What </a:t>
            </a:r>
            <a:r>
              <a:rPr sz="2400" dirty="0">
                <a:latin typeface="Calibri"/>
                <a:cs typeface="Calibri"/>
              </a:rPr>
              <a:t>is </a:t>
            </a:r>
            <a:r>
              <a:rPr sz="2400" spc="-5" dirty="0">
                <a:latin typeface="Calibri"/>
                <a:cs typeface="Calibri"/>
              </a:rPr>
              <a:t>the pulse</a:t>
            </a:r>
            <a:r>
              <a:rPr sz="2400" spc="-30" dirty="0">
                <a:latin typeface="Calibri"/>
                <a:cs typeface="Calibri"/>
              </a:rPr>
              <a:t> </a:t>
            </a:r>
            <a:r>
              <a:rPr sz="2400" spc="-25" dirty="0">
                <a:latin typeface="Calibri"/>
                <a:cs typeface="Calibri"/>
              </a:rPr>
              <a:t>rate</a:t>
            </a:r>
            <a:endParaRPr sz="2400">
              <a:latin typeface="Calibri"/>
              <a:cs typeface="Calibri"/>
            </a:endParaRPr>
          </a:p>
          <a:p>
            <a:pPr marL="355600" indent="-342900">
              <a:lnSpc>
                <a:spcPct val="100000"/>
              </a:lnSpc>
              <a:spcBef>
                <a:spcPts val="575"/>
              </a:spcBef>
              <a:buFont typeface="Arial"/>
              <a:buChar char="•"/>
              <a:tabLst>
                <a:tab pos="354965" algn="l"/>
                <a:tab pos="355600" algn="l"/>
              </a:tabLst>
            </a:pPr>
            <a:r>
              <a:rPr sz="2400" spc="-5" dirty="0">
                <a:latin typeface="Calibri"/>
                <a:cs typeface="Calibri"/>
              </a:rPr>
              <a:t>Is the pulse </a:t>
            </a:r>
            <a:r>
              <a:rPr sz="2400" spc="-15" dirty="0">
                <a:latin typeface="Calibri"/>
                <a:cs typeface="Calibri"/>
              </a:rPr>
              <a:t>strong </a:t>
            </a:r>
            <a:r>
              <a:rPr sz="2400" spc="-5" dirty="0">
                <a:latin typeface="Calibri"/>
                <a:cs typeface="Calibri"/>
              </a:rPr>
              <a:t>or</a:t>
            </a:r>
            <a:r>
              <a:rPr sz="2400" spc="-20" dirty="0">
                <a:latin typeface="Calibri"/>
                <a:cs typeface="Calibri"/>
              </a:rPr>
              <a:t> </a:t>
            </a:r>
            <a:r>
              <a:rPr sz="2400" spc="-5" dirty="0">
                <a:latin typeface="Calibri"/>
                <a:cs typeface="Calibri"/>
              </a:rPr>
              <a:t>weak</a:t>
            </a:r>
            <a:endParaRPr sz="2400">
              <a:latin typeface="Calibri"/>
              <a:cs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665096" y="662425"/>
            <a:ext cx="2032000" cy="1031240"/>
          </a:xfrm>
          <a:prstGeom prst="rect">
            <a:avLst/>
          </a:prstGeom>
        </p:spPr>
        <p:txBody>
          <a:bodyPr vert="horz" wrap="square" lIns="0" tIns="12065" rIns="0" bIns="0" rtlCol="0">
            <a:spAutoFit/>
          </a:bodyPr>
          <a:lstStyle/>
          <a:p>
            <a:pPr marL="635" algn="ctr">
              <a:lnSpc>
                <a:spcPct val="100000"/>
              </a:lnSpc>
              <a:spcBef>
                <a:spcPts val="95"/>
              </a:spcBef>
            </a:pPr>
            <a:r>
              <a:rPr sz="2200" spc="-10" dirty="0">
                <a:latin typeface="Calibri"/>
                <a:cs typeface="Calibri"/>
              </a:rPr>
              <a:t>Adult</a:t>
            </a:r>
            <a:endParaRPr sz="2200">
              <a:latin typeface="Calibri"/>
              <a:cs typeface="Calibri"/>
            </a:endParaRPr>
          </a:p>
          <a:p>
            <a:pPr marL="12700" marR="5080" algn="ctr">
              <a:lnSpc>
                <a:spcPct val="100000"/>
              </a:lnSpc>
            </a:pPr>
            <a:r>
              <a:rPr sz="2200" spc="-5" dirty="0">
                <a:latin typeface="Calibri"/>
                <a:cs typeface="Calibri"/>
              </a:rPr>
              <a:t>Basic </a:t>
            </a:r>
            <a:r>
              <a:rPr sz="2200" spc="-20" dirty="0">
                <a:latin typeface="Calibri"/>
                <a:cs typeface="Calibri"/>
              </a:rPr>
              <a:t>Life</a:t>
            </a:r>
            <a:r>
              <a:rPr sz="2200" spc="-80" dirty="0">
                <a:latin typeface="Calibri"/>
                <a:cs typeface="Calibri"/>
              </a:rPr>
              <a:t> </a:t>
            </a:r>
            <a:r>
              <a:rPr sz="2200" spc="-5" dirty="0">
                <a:latin typeface="Calibri"/>
                <a:cs typeface="Calibri"/>
              </a:rPr>
              <a:t>Support  </a:t>
            </a:r>
            <a:r>
              <a:rPr sz="2200" spc="-10" dirty="0">
                <a:latin typeface="Calibri"/>
                <a:cs typeface="Calibri"/>
              </a:rPr>
              <a:t>Algorithm</a:t>
            </a:r>
            <a:endParaRPr sz="2200">
              <a:latin typeface="Calibri"/>
              <a:cs typeface="Calibri"/>
            </a:endParaRPr>
          </a:p>
        </p:txBody>
      </p:sp>
      <p:sp>
        <p:nvSpPr>
          <p:cNvPr id="3" name="object 3"/>
          <p:cNvSpPr/>
          <p:nvPr/>
        </p:nvSpPr>
        <p:spPr>
          <a:xfrm>
            <a:off x="4626742" y="348996"/>
            <a:ext cx="5291312" cy="6857999"/>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257419" y="810259"/>
            <a:ext cx="2174875" cy="696595"/>
          </a:xfrm>
          <a:prstGeom prst="rect">
            <a:avLst/>
          </a:prstGeom>
        </p:spPr>
        <p:txBody>
          <a:bodyPr vert="horz" wrap="square" lIns="0" tIns="12700" rIns="0" bIns="0" rtlCol="0">
            <a:spAutoFit/>
          </a:bodyPr>
          <a:lstStyle/>
          <a:p>
            <a:pPr marL="12700">
              <a:lnSpc>
                <a:spcPct val="100000"/>
              </a:lnSpc>
              <a:spcBef>
                <a:spcPts val="100"/>
              </a:spcBef>
            </a:pPr>
            <a:r>
              <a:rPr sz="4400" spc="-5" dirty="0"/>
              <a:t>Adult</a:t>
            </a:r>
            <a:r>
              <a:rPr sz="4400" spc="-60" dirty="0"/>
              <a:t> </a:t>
            </a:r>
            <a:r>
              <a:rPr sz="4400" spc="-5" dirty="0"/>
              <a:t>BLS</a:t>
            </a:r>
            <a:endParaRPr sz="4400"/>
          </a:p>
        </p:txBody>
      </p:sp>
      <p:sp>
        <p:nvSpPr>
          <p:cNvPr id="3" name="object 3"/>
          <p:cNvSpPr txBox="1"/>
          <p:nvPr/>
        </p:nvSpPr>
        <p:spPr>
          <a:xfrm>
            <a:off x="1310004" y="1859380"/>
            <a:ext cx="6796405" cy="4122420"/>
          </a:xfrm>
          <a:prstGeom prst="rect">
            <a:avLst/>
          </a:prstGeom>
        </p:spPr>
        <p:txBody>
          <a:bodyPr vert="horz" wrap="square" lIns="0" tIns="109855" rIns="0" bIns="0" rtlCol="0">
            <a:spAutoFit/>
          </a:bodyPr>
          <a:lstStyle/>
          <a:p>
            <a:pPr marL="355600" indent="-342900">
              <a:lnSpc>
                <a:spcPct val="100000"/>
              </a:lnSpc>
              <a:spcBef>
                <a:spcPts val="865"/>
              </a:spcBef>
              <a:buFont typeface="Arial"/>
              <a:buChar char="•"/>
              <a:tabLst>
                <a:tab pos="354965" algn="l"/>
                <a:tab pos="355600" algn="l"/>
              </a:tabLst>
            </a:pPr>
            <a:r>
              <a:rPr sz="3200" spc="-10" dirty="0">
                <a:latin typeface="Calibri"/>
                <a:cs typeface="Calibri"/>
              </a:rPr>
              <a:t>Unresponsive </a:t>
            </a:r>
            <a:r>
              <a:rPr sz="3200" spc="-5" dirty="0">
                <a:latin typeface="Calibri"/>
                <a:cs typeface="Calibri"/>
              </a:rPr>
              <a:t>adult</a:t>
            </a:r>
            <a:endParaRPr sz="3200" dirty="0">
              <a:latin typeface="Calibri"/>
              <a:cs typeface="Calibri"/>
            </a:endParaRPr>
          </a:p>
          <a:p>
            <a:pPr marL="355600" indent="-342900">
              <a:lnSpc>
                <a:spcPct val="100000"/>
              </a:lnSpc>
              <a:spcBef>
                <a:spcPts val="770"/>
              </a:spcBef>
              <a:buFont typeface="Arial"/>
              <a:buChar char="•"/>
              <a:tabLst>
                <a:tab pos="354965" algn="l"/>
                <a:tab pos="355600" algn="l"/>
              </a:tabLst>
            </a:pPr>
            <a:r>
              <a:rPr sz="3200" spc="-5" dirty="0">
                <a:latin typeface="Calibri"/>
                <a:cs typeface="Calibri"/>
              </a:rPr>
              <a:t>Check </a:t>
            </a:r>
            <a:r>
              <a:rPr sz="3200" spc="-35" dirty="0">
                <a:latin typeface="Calibri"/>
                <a:cs typeface="Calibri"/>
              </a:rPr>
              <a:t>safe</a:t>
            </a:r>
            <a:r>
              <a:rPr sz="3200" spc="-10" dirty="0">
                <a:latin typeface="Calibri"/>
                <a:cs typeface="Calibri"/>
              </a:rPr>
              <a:t> </a:t>
            </a:r>
            <a:r>
              <a:rPr sz="3200" spc="-15" dirty="0">
                <a:latin typeface="Calibri"/>
                <a:cs typeface="Calibri"/>
              </a:rPr>
              <a:t>environment</a:t>
            </a:r>
            <a:endParaRPr sz="3200" dirty="0">
              <a:latin typeface="Calibri"/>
              <a:cs typeface="Calibri"/>
            </a:endParaRPr>
          </a:p>
          <a:p>
            <a:pPr marL="355600" indent="-342900">
              <a:lnSpc>
                <a:spcPct val="100000"/>
              </a:lnSpc>
              <a:spcBef>
                <a:spcPts val="765"/>
              </a:spcBef>
              <a:buFont typeface="Arial"/>
              <a:buChar char="•"/>
              <a:tabLst>
                <a:tab pos="354965" algn="l"/>
                <a:tab pos="355600" algn="l"/>
              </a:tabLst>
            </a:pPr>
            <a:r>
              <a:rPr sz="3200" spc="-5" dirty="0">
                <a:latin typeface="Calibri"/>
                <a:cs typeface="Calibri"/>
              </a:rPr>
              <a:t>Shout </a:t>
            </a:r>
            <a:r>
              <a:rPr sz="3200" spc="-30" dirty="0">
                <a:latin typeface="Calibri"/>
                <a:cs typeface="Calibri"/>
              </a:rPr>
              <a:t>for</a:t>
            </a:r>
            <a:r>
              <a:rPr sz="3200" spc="-5" dirty="0">
                <a:latin typeface="Calibri"/>
                <a:cs typeface="Calibri"/>
              </a:rPr>
              <a:t> help</a:t>
            </a:r>
            <a:endParaRPr sz="3200" dirty="0">
              <a:latin typeface="Calibri"/>
              <a:cs typeface="Calibri"/>
            </a:endParaRPr>
          </a:p>
          <a:p>
            <a:pPr marL="355600" indent="-342900">
              <a:lnSpc>
                <a:spcPct val="100000"/>
              </a:lnSpc>
              <a:spcBef>
                <a:spcPts val="770"/>
              </a:spcBef>
              <a:buFont typeface="Arial"/>
              <a:buChar char="•"/>
              <a:tabLst>
                <a:tab pos="354965" algn="l"/>
                <a:tab pos="355600" algn="l"/>
              </a:tabLst>
            </a:pPr>
            <a:r>
              <a:rPr sz="3200" spc="-25" dirty="0">
                <a:latin typeface="Calibri"/>
                <a:cs typeface="Calibri"/>
              </a:rPr>
              <a:t>Shake to</a:t>
            </a:r>
            <a:r>
              <a:rPr sz="3200" spc="20" dirty="0">
                <a:latin typeface="Calibri"/>
                <a:cs typeface="Calibri"/>
              </a:rPr>
              <a:t> </a:t>
            </a:r>
            <a:r>
              <a:rPr sz="3200" spc="-15" dirty="0">
                <a:latin typeface="Calibri"/>
                <a:cs typeface="Calibri"/>
              </a:rPr>
              <a:t>rouse</a:t>
            </a:r>
            <a:endParaRPr sz="3200" dirty="0">
              <a:latin typeface="Calibri"/>
              <a:cs typeface="Calibri"/>
            </a:endParaRPr>
          </a:p>
          <a:p>
            <a:pPr marL="355600" indent="-342900">
              <a:lnSpc>
                <a:spcPct val="100000"/>
              </a:lnSpc>
              <a:spcBef>
                <a:spcPts val="770"/>
              </a:spcBef>
              <a:buFont typeface="Arial"/>
              <a:buChar char="•"/>
              <a:tabLst>
                <a:tab pos="354965" algn="l"/>
                <a:tab pos="355600" algn="l"/>
              </a:tabLst>
            </a:pPr>
            <a:r>
              <a:rPr sz="3200" spc="-5" dirty="0">
                <a:latin typeface="Calibri"/>
                <a:cs typeface="Calibri"/>
              </a:rPr>
              <a:t>Check</a:t>
            </a:r>
            <a:r>
              <a:rPr sz="3200" spc="-25" dirty="0">
                <a:latin typeface="Calibri"/>
                <a:cs typeface="Calibri"/>
              </a:rPr>
              <a:t> </a:t>
            </a:r>
            <a:r>
              <a:rPr sz="3200" spc="-15" dirty="0">
                <a:latin typeface="Calibri"/>
                <a:cs typeface="Calibri"/>
              </a:rPr>
              <a:t>airway</a:t>
            </a:r>
            <a:endParaRPr sz="3200" dirty="0">
              <a:latin typeface="Calibri"/>
              <a:cs typeface="Calibri"/>
            </a:endParaRPr>
          </a:p>
          <a:p>
            <a:pPr marL="355600" indent="-342900">
              <a:lnSpc>
                <a:spcPct val="100000"/>
              </a:lnSpc>
              <a:spcBef>
                <a:spcPts val="765"/>
              </a:spcBef>
              <a:buFont typeface="Arial"/>
              <a:buChar char="•"/>
              <a:tabLst>
                <a:tab pos="354965" algn="l"/>
                <a:tab pos="355600" algn="l"/>
              </a:tabLst>
            </a:pPr>
            <a:r>
              <a:rPr sz="3200" spc="-5" dirty="0">
                <a:latin typeface="Calibri"/>
                <a:cs typeface="Calibri"/>
              </a:rPr>
              <a:t>Check</a:t>
            </a:r>
            <a:r>
              <a:rPr sz="3200" spc="-25" dirty="0">
                <a:latin typeface="Calibri"/>
                <a:cs typeface="Calibri"/>
              </a:rPr>
              <a:t> </a:t>
            </a:r>
            <a:r>
              <a:rPr sz="3200" spc="-10" dirty="0">
                <a:latin typeface="Calibri"/>
                <a:cs typeface="Calibri"/>
              </a:rPr>
              <a:t>breathing</a:t>
            </a:r>
            <a:endParaRPr sz="3200" dirty="0">
              <a:latin typeface="Calibri"/>
              <a:cs typeface="Calibri"/>
            </a:endParaRPr>
          </a:p>
          <a:p>
            <a:pPr marL="355600" indent="-342900">
              <a:lnSpc>
                <a:spcPct val="100000"/>
              </a:lnSpc>
              <a:spcBef>
                <a:spcPts val="770"/>
              </a:spcBef>
              <a:buFont typeface="Arial"/>
              <a:buChar char="•"/>
              <a:tabLst>
                <a:tab pos="354965" algn="l"/>
                <a:tab pos="355600" algn="l"/>
              </a:tabLst>
            </a:pPr>
            <a:r>
              <a:rPr sz="3200" spc="-5" dirty="0">
                <a:latin typeface="Calibri"/>
                <a:cs typeface="Calibri"/>
              </a:rPr>
              <a:t>If </a:t>
            </a:r>
            <a:r>
              <a:rPr sz="3200" dirty="0">
                <a:latin typeface="Calibri"/>
                <a:cs typeface="Calibri"/>
              </a:rPr>
              <a:t>not </a:t>
            </a:r>
            <a:r>
              <a:rPr sz="3200" spc="-10" dirty="0">
                <a:latin typeface="Calibri"/>
                <a:cs typeface="Calibri"/>
              </a:rPr>
              <a:t>breathing </a:t>
            </a:r>
            <a:r>
              <a:rPr sz="3200" spc="-5" dirty="0">
                <a:latin typeface="Calibri"/>
                <a:cs typeface="Calibri"/>
              </a:rPr>
              <a:t>send </a:t>
            </a:r>
            <a:r>
              <a:rPr sz="3200" spc="-30" dirty="0">
                <a:latin typeface="Calibri"/>
                <a:cs typeface="Calibri"/>
              </a:rPr>
              <a:t>for </a:t>
            </a:r>
            <a:r>
              <a:rPr sz="3200" dirty="0">
                <a:latin typeface="Calibri"/>
                <a:cs typeface="Calibri"/>
              </a:rPr>
              <a:t>an</a:t>
            </a:r>
            <a:r>
              <a:rPr sz="3200" spc="55" dirty="0">
                <a:latin typeface="Calibri"/>
                <a:cs typeface="Calibri"/>
              </a:rPr>
              <a:t> </a:t>
            </a:r>
            <a:r>
              <a:rPr sz="3200" spc="-5" dirty="0">
                <a:latin typeface="Calibri"/>
                <a:cs typeface="Calibri"/>
              </a:rPr>
              <a:t>ambulance</a:t>
            </a:r>
            <a:endParaRPr sz="3200" dirty="0">
              <a:latin typeface="Calibri"/>
              <a:cs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257419" y="810259"/>
            <a:ext cx="2174875" cy="696595"/>
          </a:xfrm>
          <a:prstGeom prst="rect">
            <a:avLst/>
          </a:prstGeom>
        </p:spPr>
        <p:txBody>
          <a:bodyPr vert="horz" wrap="square" lIns="0" tIns="12700" rIns="0" bIns="0" rtlCol="0">
            <a:spAutoFit/>
          </a:bodyPr>
          <a:lstStyle/>
          <a:p>
            <a:pPr marL="12700">
              <a:lnSpc>
                <a:spcPct val="100000"/>
              </a:lnSpc>
              <a:spcBef>
                <a:spcPts val="100"/>
              </a:spcBef>
            </a:pPr>
            <a:r>
              <a:rPr sz="4400" spc="-5" dirty="0"/>
              <a:t>Adult</a:t>
            </a:r>
            <a:r>
              <a:rPr sz="4400" spc="-60" dirty="0"/>
              <a:t> </a:t>
            </a:r>
            <a:r>
              <a:rPr sz="4400" spc="-5" dirty="0"/>
              <a:t>BLS</a:t>
            </a:r>
            <a:endParaRPr sz="4400"/>
          </a:p>
        </p:txBody>
      </p:sp>
      <p:sp>
        <p:nvSpPr>
          <p:cNvPr id="3" name="object 3"/>
          <p:cNvSpPr txBox="1"/>
          <p:nvPr/>
        </p:nvSpPr>
        <p:spPr>
          <a:xfrm>
            <a:off x="1310004" y="1859380"/>
            <a:ext cx="7797800" cy="3392804"/>
          </a:xfrm>
          <a:prstGeom prst="rect">
            <a:avLst/>
          </a:prstGeom>
        </p:spPr>
        <p:txBody>
          <a:bodyPr vert="horz" wrap="square" lIns="0" tIns="109855" rIns="0" bIns="0" rtlCol="0">
            <a:spAutoFit/>
          </a:bodyPr>
          <a:lstStyle/>
          <a:p>
            <a:pPr marL="355600" indent="-342900">
              <a:lnSpc>
                <a:spcPct val="100000"/>
              </a:lnSpc>
              <a:spcBef>
                <a:spcPts val="865"/>
              </a:spcBef>
              <a:buFont typeface="Arial"/>
              <a:buChar char="•"/>
              <a:tabLst>
                <a:tab pos="354965" algn="l"/>
                <a:tab pos="355600" algn="l"/>
              </a:tabLst>
            </a:pPr>
            <a:r>
              <a:rPr sz="3200" spc="-10" dirty="0">
                <a:latin typeface="Calibri"/>
                <a:cs typeface="Calibri"/>
              </a:rPr>
              <a:t>Start chest compression, </a:t>
            </a:r>
            <a:r>
              <a:rPr sz="3200" spc="-5" dirty="0">
                <a:latin typeface="Calibri"/>
                <a:cs typeface="Calibri"/>
              </a:rPr>
              <a:t>do 30</a:t>
            </a:r>
            <a:r>
              <a:rPr sz="3200" spc="30" dirty="0">
                <a:latin typeface="Calibri"/>
                <a:cs typeface="Calibri"/>
              </a:rPr>
              <a:t> </a:t>
            </a:r>
            <a:r>
              <a:rPr sz="3200" spc="-10" dirty="0">
                <a:latin typeface="Calibri"/>
                <a:cs typeface="Calibri"/>
              </a:rPr>
              <a:t>compressions</a:t>
            </a:r>
            <a:endParaRPr sz="3200">
              <a:latin typeface="Calibri"/>
              <a:cs typeface="Calibri"/>
            </a:endParaRPr>
          </a:p>
          <a:p>
            <a:pPr marL="355600" indent="-342900">
              <a:lnSpc>
                <a:spcPct val="100000"/>
              </a:lnSpc>
              <a:spcBef>
                <a:spcPts val="770"/>
              </a:spcBef>
              <a:buFont typeface="Arial"/>
              <a:buChar char="•"/>
              <a:tabLst>
                <a:tab pos="354965" algn="l"/>
                <a:tab pos="355600" algn="l"/>
              </a:tabLst>
            </a:pPr>
            <a:r>
              <a:rPr sz="3200" spc="-10" dirty="0">
                <a:latin typeface="Calibri"/>
                <a:cs typeface="Calibri"/>
              </a:rPr>
              <a:t>Give </a:t>
            </a:r>
            <a:r>
              <a:rPr sz="3200" dirty="0">
                <a:latin typeface="Calibri"/>
                <a:cs typeface="Calibri"/>
              </a:rPr>
              <a:t>2 </a:t>
            </a:r>
            <a:r>
              <a:rPr sz="3200" spc="-15" dirty="0">
                <a:latin typeface="Calibri"/>
                <a:cs typeface="Calibri"/>
              </a:rPr>
              <a:t>breaths</a:t>
            </a:r>
            <a:endParaRPr sz="3200">
              <a:latin typeface="Calibri"/>
              <a:cs typeface="Calibri"/>
            </a:endParaRPr>
          </a:p>
          <a:p>
            <a:pPr marL="355600" indent="-342900">
              <a:lnSpc>
                <a:spcPct val="100000"/>
              </a:lnSpc>
              <a:spcBef>
                <a:spcPts val="765"/>
              </a:spcBef>
              <a:buFont typeface="Arial"/>
              <a:buChar char="•"/>
              <a:tabLst>
                <a:tab pos="354965" algn="l"/>
                <a:tab pos="355600" algn="l"/>
              </a:tabLst>
            </a:pPr>
            <a:r>
              <a:rPr sz="3200" spc="-15" dirty="0">
                <a:latin typeface="Calibri"/>
                <a:cs typeface="Calibri"/>
              </a:rPr>
              <a:t>Follow </a:t>
            </a:r>
            <a:r>
              <a:rPr sz="3200" spc="-10" dirty="0">
                <a:latin typeface="Calibri"/>
                <a:cs typeface="Calibri"/>
              </a:rPr>
              <a:t>by </a:t>
            </a:r>
            <a:r>
              <a:rPr sz="3200" spc="-5" dirty="0">
                <a:latin typeface="Calibri"/>
                <a:cs typeface="Calibri"/>
              </a:rPr>
              <a:t>30</a:t>
            </a:r>
            <a:r>
              <a:rPr sz="3200" spc="15" dirty="0">
                <a:latin typeface="Calibri"/>
                <a:cs typeface="Calibri"/>
              </a:rPr>
              <a:t> </a:t>
            </a:r>
            <a:r>
              <a:rPr sz="3200" spc="-10" dirty="0">
                <a:latin typeface="Calibri"/>
                <a:cs typeface="Calibri"/>
              </a:rPr>
              <a:t>compressions</a:t>
            </a:r>
            <a:endParaRPr sz="3200">
              <a:latin typeface="Calibri"/>
              <a:cs typeface="Calibri"/>
            </a:endParaRPr>
          </a:p>
          <a:p>
            <a:pPr marL="355600" indent="-342900">
              <a:lnSpc>
                <a:spcPct val="100000"/>
              </a:lnSpc>
              <a:spcBef>
                <a:spcPts val="770"/>
              </a:spcBef>
              <a:buFont typeface="Arial"/>
              <a:buChar char="•"/>
              <a:tabLst>
                <a:tab pos="354965" algn="l"/>
                <a:tab pos="355600" algn="l"/>
              </a:tabLst>
            </a:pPr>
            <a:r>
              <a:rPr sz="3200" spc="-10" dirty="0">
                <a:latin typeface="Calibri"/>
                <a:cs typeface="Calibri"/>
              </a:rPr>
              <a:t>Continue until </a:t>
            </a:r>
            <a:r>
              <a:rPr sz="3200" spc="-5" dirty="0">
                <a:latin typeface="Calibri"/>
                <a:cs typeface="Calibri"/>
              </a:rPr>
              <a:t>ambulance</a:t>
            </a:r>
            <a:r>
              <a:rPr sz="3200" spc="85" dirty="0">
                <a:latin typeface="Calibri"/>
                <a:cs typeface="Calibri"/>
              </a:rPr>
              <a:t> </a:t>
            </a:r>
            <a:r>
              <a:rPr sz="3200" spc="-5" dirty="0">
                <a:latin typeface="Calibri"/>
                <a:cs typeface="Calibri"/>
              </a:rPr>
              <a:t>arrives</a:t>
            </a:r>
            <a:endParaRPr sz="3200">
              <a:latin typeface="Calibri"/>
              <a:cs typeface="Calibri"/>
            </a:endParaRPr>
          </a:p>
          <a:p>
            <a:pPr marL="756285" lvl="1" indent="-287655">
              <a:lnSpc>
                <a:spcPct val="100000"/>
              </a:lnSpc>
              <a:spcBef>
                <a:spcPts val="690"/>
              </a:spcBef>
              <a:buFont typeface="Arial"/>
              <a:buChar char="–"/>
              <a:tabLst>
                <a:tab pos="756920" algn="l"/>
              </a:tabLst>
            </a:pPr>
            <a:r>
              <a:rPr sz="2800" spc="-20" dirty="0">
                <a:latin typeface="Calibri"/>
                <a:cs typeface="Calibri"/>
              </a:rPr>
              <a:t>Avoid</a:t>
            </a:r>
            <a:r>
              <a:rPr sz="2800" spc="-10" dirty="0">
                <a:latin typeface="Calibri"/>
                <a:cs typeface="Calibri"/>
              </a:rPr>
              <a:t> </a:t>
            </a:r>
            <a:r>
              <a:rPr sz="2800" spc="-15" dirty="0">
                <a:latin typeface="Calibri"/>
                <a:cs typeface="Calibri"/>
              </a:rPr>
              <a:t>interruptions</a:t>
            </a:r>
            <a:endParaRPr sz="2800">
              <a:latin typeface="Calibri"/>
              <a:cs typeface="Calibri"/>
            </a:endParaRPr>
          </a:p>
          <a:p>
            <a:pPr marL="756285" lvl="1" indent="-287655">
              <a:lnSpc>
                <a:spcPct val="100000"/>
              </a:lnSpc>
              <a:spcBef>
                <a:spcPts val="670"/>
              </a:spcBef>
              <a:buFont typeface="Arial"/>
              <a:buChar char="–"/>
              <a:tabLst>
                <a:tab pos="756920" algn="l"/>
              </a:tabLst>
            </a:pPr>
            <a:r>
              <a:rPr sz="2800" spc="-20" dirty="0">
                <a:latin typeface="Calibri"/>
                <a:cs typeface="Calibri"/>
              </a:rPr>
              <a:t>Avoid </a:t>
            </a:r>
            <a:r>
              <a:rPr sz="2800" spc="-15" dirty="0">
                <a:latin typeface="Calibri"/>
                <a:cs typeface="Calibri"/>
              </a:rPr>
              <a:t>provider</a:t>
            </a:r>
            <a:r>
              <a:rPr sz="2800" spc="45" dirty="0">
                <a:latin typeface="Calibri"/>
                <a:cs typeface="Calibri"/>
              </a:rPr>
              <a:t> </a:t>
            </a:r>
            <a:r>
              <a:rPr sz="2800" spc="-20" dirty="0">
                <a:latin typeface="Calibri"/>
                <a:cs typeface="Calibri"/>
              </a:rPr>
              <a:t>fatigue</a:t>
            </a:r>
            <a:endParaRPr sz="2800">
              <a:latin typeface="Calibri"/>
              <a:cs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257419" y="810259"/>
            <a:ext cx="2174875" cy="696595"/>
          </a:xfrm>
          <a:prstGeom prst="rect">
            <a:avLst/>
          </a:prstGeom>
        </p:spPr>
        <p:txBody>
          <a:bodyPr vert="horz" wrap="square" lIns="0" tIns="12700" rIns="0" bIns="0" rtlCol="0">
            <a:spAutoFit/>
          </a:bodyPr>
          <a:lstStyle/>
          <a:p>
            <a:pPr marL="12700">
              <a:lnSpc>
                <a:spcPct val="100000"/>
              </a:lnSpc>
              <a:spcBef>
                <a:spcPts val="100"/>
              </a:spcBef>
            </a:pPr>
            <a:r>
              <a:rPr sz="4400" spc="-5" dirty="0"/>
              <a:t>Adult</a:t>
            </a:r>
            <a:r>
              <a:rPr sz="4400" spc="-60" dirty="0"/>
              <a:t> </a:t>
            </a:r>
            <a:r>
              <a:rPr sz="4400" spc="-5" dirty="0"/>
              <a:t>BLS</a:t>
            </a:r>
            <a:endParaRPr sz="4400"/>
          </a:p>
        </p:txBody>
      </p:sp>
      <p:sp>
        <p:nvSpPr>
          <p:cNvPr id="3" name="object 3"/>
          <p:cNvSpPr txBox="1"/>
          <p:nvPr/>
        </p:nvSpPr>
        <p:spPr>
          <a:xfrm>
            <a:off x="1310004" y="1859380"/>
            <a:ext cx="3486785" cy="2983509"/>
          </a:xfrm>
          <a:prstGeom prst="rect">
            <a:avLst/>
          </a:prstGeom>
        </p:spPr>
        <p:txBody>
          <a:bodyPr vert="horz" wrap="square" lIns="0" tIns="109855" rIns="0" bIns="0" rtlCol="0">
            <a:spAutoFit/>
          </a:bodyPr>
          <a:lstStyle/>
          <a:p>
            <a:pPr marL="12700">
              <a:lnSpc>
                <a:spcPct val="100000"/>
              </a:lnSpc>
              <a:spcBef>
                <a:spcPts val="865"/>
              </a:spcBef>
            </a:pPr>
            <a:r>
              <a:rPr sz="3200" spc="-5" dirty="0">
                <a:latin typeface="Calibri"/>
                <a:cs typeface="Calibri"/>
              </a:rPr>
              <a:t>Other</a:t>
            </a:r>
            <a:r>
              <a:rPr sz="3200" spc="-70" dirty="0">
                <a:latin typeface="Calibri"/>
                <a:cs typeface="Calibri"/>
              </a:rPr>
              <a:t> </a:t>
            </a:r>
            <a:r>
              <a:rPr sz="3200" spc="-10" dirty="0">
                <a:latin typeface="Calibri"/>
                <a:cs typeface="Calibri"/>
              </a:rPr>
              <a:t>considerations</a:t>
            </a:r>
            <a:endParaRPr sz="3200" dirty="0">
              <a:latin typeface="Calibri"/>
              <a:cs typeface="Calibri"/>
            </a:endParaRPr>
          </a:p>
          <a:p>
            <a:pPr marL="355600" indent="-342900">
              <a:lnSpc>
                <a:spcPct val="100000"/>
              </a:lnSpc>
              <a:spcBef>
                <a:spcPts val="770"/>
              </a:spcBef>
              <a:buFont typeface="Arial"/>
              <a:buChar char="•"/>
              <a:tabLst>
                <a:tab pos="354965" algn="l"/>
                <a:tab pos="355600" algn="l"/>
              </a:tabLst>
            </a:pPr>
            <a:r>
              <a:rPr sz="3200" spc="-15" dirty="0">
                <a:latin typeface="Calibri"/>
                <a:cs typeface="Calibri"/>
              </a:rPr>
              <a:t>Airway</a:t>
            </a:r>
            <a:r>
              <a:rPr sz="3200" spc="-20" dirty="0">
                <a:latin typeface="Calibri"/>
                <a:cs typeface="Calibri"/>
              </a:rPr>
              <a:t> </a:t>
            </a:r>
            <a:r>
              <a:rPr sz="3200" spc="-5" dirty="0">
                <a:latin typeface="Calibri"/>
                <a:cs typeface="Calibri"/>
              </a:rPr>
              <a:t>adjuncts</a:t>
            </a:r>
            <a:endParaRPr sz="3200" dirty="0">
              <a:latin typeface="Calibri"/>
              <a:cs typeface="Calibri"/>
            </a:endParaRPr>
          </a:p>
          <a:p>
            <a:pPr marL="355600" indent="-342900">
              <a:lnSpc>
                <a:spcPct val="100000"/>
              </a:lnSpc>
              <a:spcBef>
                <a:spcPts val="765"/>
              </a:spcBef>
              <a:buFont typeface="Arial"/>
              <a:buChar char="•"/>
              <a:tabLst>
                <a:tab pos="354965" algn="l"/>
                <a:tab pos="355600" algn="l"/>
              </a:tabLst>
            </a:pPr>
            <a:r>
              <a:rPr lang="en-US" sz="3200" spc="-30" dirty="0" smtClean="0">
                <a:latin typeface="Calibri"/>
                <a:cs typeface="Calibri"/>
              </a:rPr>
              <a:t>Oxygen </a:t>
            </a:r>
            <a:r>
              <a:rPr sz="3200" spc="-10" dirty="0" smtClean="0">
                <a:latin typeface="Calibri"/>
                <a:cs typeface="Calibri"/>
              </a:rPr>
              <a:t>masks</a:t>
            </a:r>
            <a:endParaRPr sz="3200" dirty="0">
              <a:latin typeface="Calibri"/>
              <a:cs typeface="Calibri"/>
            </a:endParaRPr>
          </a:p>
          <a:p>
            <a:pPr marL="355600" indent="-342900">
              <a:lnSpc>
                <a:spcPct val="100000"/>
              </a:lnSpc>
              <a:spcBef>
                <a:spcPts val="770"/>
              </a:spcBef>
              <a:buFont typeface="Arial"/>
              <a:buChar char="•"/>
              <a:tabLst>
                <a:tab pos="354965" algn="l"/>
                <a:tab pos="355600" algn="l"/>
              </a:tabLst>
            </a:pPr>
            <a:r>
              <a:rPr sz="3200" spc="-15" dirty="0">
                <a:latin typeface="Calibri"/>
                <a:cs typeface="Calibri"/>
              </a:rPr>
              <a:t>Oxygen</a:t>
            </a:r>
            <a:endParaRPr sz="3200" dirty="0">
              <a:latin typeface="Calibri"/>
              <a:cs typeface="Calibri"/>
            </a:endParaRPr>
          </a:p>
          <a:p>
            <a:pPr marL="355600" indent="-342900">
              <a:lnSpc>
                <a:spcPct val="100000"/>
              </a:lnSpc>
              <a:spcBef>
                <a:spcPts val="770"/>
              </a:spcBef>
              <a:buFont typeface="Arial"/>
              <a:buChar char="•"/>
              <a:tabLst>
                <a:tab pos="354965" algn="l"/>
                <a:tab pos="355600" algn="l"/>
              </a:tabLst>
            </a:pPr>
            <a:r>
              <a:rPr sz="3200" dirty="0">
                <a:latin typeface="Calibri"/>
                <a:cs typeface="Calibri"/>
              </a:rPr>
              <a:t>Bag </a:t>
            </a:r>
            <a:r>
              <a:rPr sz="3200" spc="-15" dirty="0">
                <a:latin typeface="Calibri"/>
                <a:cs typeface="Calibri"/>
              </a:rPr>
              <a:t>valve</a:t>
            </a:r>
            <a:r>
              <a:rPr sz="3200" spc="-25" dirty="0">
                <a:latin typeface="Calibri"/>
                <a:cs typeface="Calibri"/>
              </a:rPr>
              <a:t> </a:t>
            </a:r>
            <a:r>
              <a:rPr sz="3200" spc="-5" dirty="0">
                <a:latin typeface="Calibri"/>
                <a:cs typeface="Calibri"/>
              </a:rPr>
              <a:t>mask</a:t>
            </a:r>
            <a:endParaRPr sz="3200" dirty="0">
              <a:latin typeface="Calibri"/>
              <a:cs typeface="Calibri"/>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77843" y="810259"/>
            <a:ext cx="4531995" cy="696595"/>
          </a:xfrm>
          <a:prstGeom prst="rect">
            <a:avLst/>
          </a:prstGeom>
        </p:spPr>
        <p:txBody>
          <a:bodyPr vert="horz" wrap="square" lIns="0" tIns="12700" rIns="0" bIns="0" rtlCol="0">
            <a:spAutoFit/>
          </a:bodyPr>
          <a:lstStyle/>
          <a:p>
            <a:pPr marL="12700">
              <a:lnSpc>
                <a:spcPct val="100000"/>
              </a:lnSpc>
              <a:spcBef>
                <a:spcPts val="100"/>
              </a:spcBef>
            </a:pPr>
            <a:r>
              <a:rPr sz="4400" spc="-5" dirty="0"/>
              <a:t>Child </a:t>
            </a:r>
            <a:r>
              <a:rPr sz="4400" dirty="0"/>
              <a:t>and </a:t>
            </a:r>
            <a:r>
              <a:rPr sz="4400" spc="-30" dirty="0"/>
              <a:t>Infant</a:t>
            </a:r>
            <a:r>
              <a:rPr sz="4400" spc="-50" dirty="0"/>
              <a:t> </a:t>
            </a:r>
            <a:r>
              <a:rPr sz="4400" spc="-5" dirty="0"/>
              <a:t>BLS</a:t>
            </a:r>
            <a:endParaRPr sz="4400"/>
          </a:p>
        </p:txBody>
      </p:sp>
      <p:sp>
        <p:nvSpPr>
          <p:cNvPr id="3" name="object 3"/>
          <p:cNvSpPr txBox="1"/>
          <p:nvPr/>
        </p:nvSpPr>
        <p:spPr>
          <a:xfrm>
            <a:off x="1310004" y="1883155"/>
            <a:ext cx="5737860" cy="4292600"/>
          </a:xfrm>
          <a:prstGeom prst="rect">
            <a:avLst/>
          </a:prstGeom>
        </p:spPr>
        <p:txBody>
          <a:bodyPr vert="horz" wrap="square" lIns="0" tIns="12065" rIns="0" bIns="0" rtlCol="0">
            <a:spAutoFit/>
          </a:bodyPr>
          <a:lstStyle/>
          <a:p>
            <a:pPr marL="12700" marR="802640">
              <a:lnSpc>
                <a:spcPct val="100000"/>
              </a:lnSpc>
              <a:spcBef>
                <a:spcPts val="95"/>
              </a:spcBef>
            </a:pPr>
            <a:r>
              <a:rPr sz="2800" spc="-10" dirty="0">
                <a:latin typeface="Calibri"/>
                <a:cs typeface="Calibri"/>
              </a:rPr>
              <a:t>Child </a:t>
            </a:r>
            <a:r>
              <a:rPr sz="2800" spc="-5" dirty="0">
                <a:latin typeface="Calibri"/>
                <a:cs typeface="Calibri"/>
              </a:rPr>
              <a:t>– </a:t>
            </a:r>
            <a:r>
              <a:rPr sz="2800" spc="-10" dirty="0">
                <a:latin typeface="Calibri"/>
                <a:cs typeface="Calibri"/>
              </a:rPr>
              <a:t>one </a:t>
            </a:r>
            <a:r>
              <a:rPr sz="2800" spc="-15" dirty="0">
                <a:latin typeface="Calibri"/>
                <a:cs typeface="Calibri"/>
              </a:rPr>
              <a:t>year </a:t>
            </a:r>
            <a:r>
              <a:rPr sz="2800" spc="-5" dirty="0">
                <a:latin typeface="Calibri"/>
                <a:cs typeface="Calibri"/>
              </a:rPr>
              <a:t>old </a:t>
            </a:r>
            <a:r>
              <a:rPr sz="2800" spc="-10" dirty="0">
                <a:latin typeface="Calibri"/>
                <a:cs typeface="Calibri"/>
              </a:rPr>
              <a:t>up </a:t>
            </a:r>
            <a:r>
              <a:rPr sz="2800" spc="-15" dirty="0">
                <a:latin typeface="Calibri"/>
                <a:cs typeface="Calibri"/>
              </a:rPr>
              <a:t>to </a:t>
            </a:r>
            <a:r>
              <a:rPr sz="2800" spc="-10" dirty="0">
                <a:latin typeface="Calibri"/>
                <a:cs typeface="Calibri"/>
              </a:rPr>
              <a:t>puberty  </a:t>
            </a:r>
            <a:r>
              <a:rPr sz="2800" spc="-25" dirty="0">
                <a:latin typeface="Calibri"/>
                <a:cs typeface="Calibri"/>
              </a:rPr>
              <a:t>Infant </a:t>
            </a:r>
            <a:r>
              <a:rPr sz="2800" spc="-5" dirty="0">
                <a:latin typeface="Calibri"/>
                <a:cs typeface="Calibri"/>
              </a:rPr>
              <a:t>– </a:t>
            </a:r>
            <a:r>
              <a:rPr sz="2800" spc="-10" dirty="0">
                <a:latin typeface="Calibri"/>
                <a:cs typeface="Calibri"/>
              </a:rPr>
              <a:t>less than one </a:t>
            </a:r>
            <a:r>
              <a:rPr sz="2800" spc="-15" dirty="0">
                <a:latin typeface="Calibri"/>
                <a:cs typeface="Calibri"/>
              </a:rPr>
              <a:t>year  Procedure</a:t>
            </a:r>
            <a:endParaRPr sz="2800">
              <a:latin typeface="Calibri"/>
              <a:cs typeface="Calibri"/>
            </a:endParaRPr>
          </a:p>
          <a:p>
            <a:pPr marL="355600" indent="-342900">
              <a:lnSpc>
                <a:spcPct val="100000"/>
              </a:lnSpc>
              <a:buFont typeface="Arial"/>
              <a:buChar char="•"/>
              <a:tabLst>
                <a:tab pos="354965" algn="l"/>
                <a:tab pos="355600" algn="l"/>
              </a:tabLst>
            </a:pPr>
            <a:r>
              <a:rPr sz="2800" spc="-15" dirty="0">
                <a:latin typeface="Calibri"/>
                <a:cs typeface="Calibri"/>
              </a:rPr>
              <a:t>Unresponsive</a:t>
            </a:r>
            <a:r>
              <a:rPr sz="2800" spc="35" dirty="0">
                <a:latin typeface="Calibri"/>
                <a:cs typeface="Calibri"/>
              </a:rPr>
              <a:t> </a:t>
            </a:r>
            <a:r>
              <a:rPr sz="2800" spc="-10" dirty="0">
                <a:latin typeface="Calibri"/>
                <a:cs typeface="Calibri"/>
              </a:rPr>
              <a:t>child</a:t>
            </a:r>
            <a:endParaRPr sz="2800">
              <a:latin typeface="Calibri"/>
              <a:cs typeface="Calibri"/>
            </a:endParaRPr>
          </a:p>
          <a:p>
            <a:pPr marL="355600" indent="-342900">
              <a:lnSpc>
                <a:spcPct val="100000"/>
              </a:lnSpc>
              <a:buFont typeface="Arial"/>
              <a:buChar char="•"/>
              <a:tabLst>
                <a:tab pos="354965" algn="l"/>
                <a:tab pos="355600" algn="l"/>
              </a:tabLst>
            </a:pPr>
            <a:r>
              <a:rPr sz="2800" spc="-5" dirty="0">
                <a:latin typeface="Calibri"/>
                <a:cs typeface="Calibri"/>
              </a:rPr>
              <a:t>Check </a:t>
            </a:r>
            <a:r>
              <a:rPr sz="2800" spc="-25" dirty="0">
                <a:latin typeface="Calibri"/>
                <a:cs typeface="Calibri"/>
              </a:rPr>
              <a:t>safe</a:t>
            </a:r>
            <a:r>
              <a:rPr sz="2800" spc="-10" dirty="0">
                <a:latin typeface="Calibri"/>
                <a:cs typeface="Calibri"/>
              </a:rPr>
              <a:t> </a:t>
            </a:r>
            <a:r>
              <a:rPr sz="2800" spc="-20" dirty="0">
                <a:latin typeface="Calibri"/>
                <a:cs typeface="Calibri"/>
              </a:rPr>
              <a:t>environment</a:t>
            </a:r>
            <a:endParaRPr sz="2800">
              <a:latin typeface="Calibri"/>
              <a:cs typeface="Calibri"/>
            </a:endParaRPr>
          </a:p>
          <a:p>
            <a:pPr marL="355600" indent="-342900">
              <a:lnSpc>
                <a:spcPct val="100000"/>
              </a:lnSpc>
              <a:buFont typeface="Arial"/>
              <a:buChar char="•"/>
              <a:tabLst>
                <a:tab pos="354965" algn="l"/>
                <a:tab pos="355600" algn="l"/>
              </a:tabLst>
            </a:pPr>
            <a:r>
              <a:rPr sz="2800" spc="-10" dirty="0">
                <a:latin typeface="Calibri"/>
                <a:cs typeface="Calibri"/>
              </a:rPr>
              <a:t>Shout </a:t>
            </a:r>
            <a:r>
              <a:rPr sz="2800" spc="-25" dirty="0">
                <a:latin typeface="Calibri"/>
                <a:cs typeface="Calibri"/>
              </a:rPr>
              <a:t>for</a:t>
            </a:r>
            <a:r>
              <a:rPr sz="2800" spc="15" dirty="0">
                <a:latin typeface="Calibri"/>
                <a:cs typeface="Calibri"/>
              </a:rPr>
              <a:t> </a:t>
            </a:r>
            <a:r>
              <a:rPr sz="2800" spc="-10" dirty="0">
                <a:latin typeface="Calibri"/>
                <a:cs typeface="Calibri"/>
              </a:rPr>
              <a:t>help</a:t>
            </a:r>
            <a:endParaRPr sz="2800">
              <a:latin typeface="Calibri"/>
              <a:cs typeface="Calibri"/>
            </a:endParaRPr>
          </a:p>
          <a:p>
            <a:pPr marL="355600" indent="-342900">
              <a:lnSpc>
                <a:spcPct val="100000"/>
              </a:lnSpc>
              <a:buFont typeface="Arial"/>
              <a:buChar char="•"/>
              <a:tabLst>
                <a:tab pos="354965" algn="l"/>
                <a:tab pos="355600" algn="l"/>
              </a:tabLst>
            </a:pPr>
            <a:r>
              <a:rPr sz="2800" spc="-25" dirty="0">
                <a:latin typeface="Calibri"/>
                <a:cs typeface="Calibri"/>
              </a:rPr>
              <a:t>Shake </a:t>
            </a:r>
            <a:r>
              <a:rPr sz="2800" spc="-15" dirty="0">
                <a:latin typeface="Calibri"/>
                <a:cs typeface="Calibri"/>
              </a:rPr>
              <a:t>to</a:t>
            </a:r>
            <a:r>
              <a:rPr sz="2800" spc="10" dirty="0">
                <a:latin typeface="Calibri"/>
                <a:cs typeface="Calibri"/>
              </a:rPr>
              <a:t> </a:t>
            </a:r>
            <a:r>
              <a:rPr sz="2800" spc="-15" dirty="0">
                <a:latin typeface="Calibri"/>
                <a:cs typeface="Calibri"/>
              </a:rPr>
              <a:t>rouse</a:t>
            </a:r>
            <a:endParaRPr sz="2800">
              <a:latin typeface="Calibri"/>
              <a:cs typeface="Calibri"/>
            </a:endParaRPr>
          </a:p>
          <a:p>
            <a:pPr marL="355600" indent="-342900">
              <a:lnSpc>
                <a:spcPct val="100000"/>
              </a:lnSpc>
              <a:buFont typeface="Arial"/>
              <a:buChar char="•"/>
              <a:tabLst>
                <a:tab pos="354965" algn="l"/>
                <a:tab pos="355600" algn="l"/>
              </a:tabLst>
            </a:pPr>
            <a:r>
              <a:rPr sz="2800" spc="-5" dirty="0">
                <a:latin typeface="Calibri"/>
                <a:cs typeface="Calibri"/>
              </a:rPr>
              <a:t>Check </a:t>
            </a:r>
            <a:r>
              <a:rPr sz="2800" spc="-20" dirty="0">
                <a:latin typeface="Calibri"/>
                <a:cs typeface="Calibri"/>
              </a:rPr>
              <a:t>airway</a:t>
            </a:r>
            <a:endParaRPr sz="2800">
              <a:latin typeface="Calibri"/>
              <a:cs typeface="Calibri"/>
            </a:endParaRPr>
          </a:p>
          <a:p>
            <a:pPr marL="355600" indent="-342900">
              <a:lnSpc>
                <a:spcPct val="100000"/>
              </a:lnSpc>
              <a:buFont typeface="Arial"/>
              <a:buChar char="•"/>
              <a:tabLst>
                <a:tab pos="354965" algn="l"/>
                <a:tab pos="355600" algn="l"/>
              </a:tabLst>
            </a:pPr>
            <a:r>
              <a:rPr sz="2800" spc="-5" dirty="0">
                <a:latin typeface="Calibri"/>
                <a:cs typeface="Calibri"/>
              </a:rPr>
              <a:t>Check </a:t>
            </a:r>
            <a:r>
              <a:rPr sz="2800" spc="-15" dirty="0">
                <a:latin typeface="Calibri"/>
                <a:cs typeface="Calibri"/>
              </a:rPr>
              <a:t>breathing</a:t>
            </a:r>
            <a:endParaRPr sz="2800">
              <a:latin typeface="Calibri"/>
              <a:cs typeface="Calibri"/>
            </a:endParaRPr>
          </a:p>
          <a:p>
            <a:pPr marL="355600" indent="-342900">
              <a:lnSpc>
                <a:spcPct val="100000"/>
              </a:lnSpc>
              <a:buFont typeface="Arial"/>
              <a:buChar char="•"/>
              <a:tabLst>
                <a:tab pos="354965" algn="l"/>
                <a:tab pos="355600" algn="l"/>
              </a:tabLst>
            </a:pPr>
            <a:r>
              <a:rPr sz="2800" spc="-5" dirty="0">
                <a:latin typeface="Calibri"/>
                <a:cs typeface="Calibri"/>
              </a:rPr>
              <a:t>If </a:t>
            </a:r>
            <a:r>
              <a:rPr sz="2800" spc="-10" dirty="0">
                <a:latin typeface="Calibri"/>
                <a:cs typeface="Calibri"/>
              </a:rPr>
              <a:t>not </a:t>
            </a:r>
            <a:r>
              <a:rPr sz="2800" spc="-15" dirty="0">
                <a:latin typeface="Calibri"/>
                <a:cs typeface="Calibri"/>
              </a:rPr>
              <a:t>breathing give </a:t>
            </a:r>
            <a:r>
              <a:rPr sz="2800" spc="-5" dirty="0">
                <a:latin typeface="Calibri"/>
                <a:cs typeface="Calibri"/>
              </a:rPr>
              <a:t>5 </a:t>
            </a:r>
            <a:r>
              <a:rPr sz="2800" spc="-15" dirty="0">
                <a:latin typeface="Calibri"/>
                <a:cs typeface="Calibri"/>
              </a:rPr>
              <a:t>rescue</a:t>
            </a:r>
            <a:r>
              <a:rPr sz="2800" spc="70" dirty="0">
                <a:latin typeface="Calibri"/>
                <a:cs typeface="Calibri"/>
              </a:rPr>
              <a:t> </a:t>
            </a:r>
            <a:r>
              <a:rPr sz="2800" spc="-15" dirty="0">
                <a:latin typeface="Calibri"/>
                <a:cs typeface="Calibri"/>
              </a:rPr>
              <a:t>breaths</a:t>
            </a:r>
            <a:endParaRPr sz="2800">
              <a:latin typeface="Calibri"/>
              <a:cs typeface="Calibri"/>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77843" y="810259"/>
            <a:ext cx="4531995" cy="696595"/>
          </a:xfrm>
          <a:prstGeom prst="rect">
            <a:avLst/>
          </a:prstGeom>
        </p:spPr>
        <p:txBody>
          <a:bodyPr vert="horz" wrap="square" lIns="0" tIns="12700" rIns="0" bIns="0" rtlCol="0">
            <a:spAutoFit/>
          </a:bodyPr>
          <a:lstStyle/>
          <a:p>
            <a:pPr marL="12700">
              <a:lnSpc>
                <a:spcPct val="100000"/>
              </a:lnSpc>
              <a:spcBef>
                <a:spcPts val="100"/>
              </a:spcBef>
            </a:pPr>
            <a:r>
              <a:rPr sz="4400" spc="-5" dirty="0"/>
              <a:t>Child </a:t>
            </a:r>
            <a:r>
              <a:rPr sz="4400" dirty="0"/>
              <a:t>and </a:t>
            </a:r>
            <a:r>
              <a:rPr sz="4400" spc="-30" dirty="0"/>
              <a:t>Infant</a:t>
            </a:r>
            <a:r>
              <a:rPr sz="4400" spc="-50" dirty="0"/>
              <a:t> </a:t>
            </a:r>
            <a:r>
              <a:rPr sz="4400" spc="-5" dirty="0"/>
              <a:t>BLS</a:t>
            </a:r>
            <a:endParaRPr sz="4400"/>
          </a:p>
        </p:txBody>
      </p:sp>
      <p:sp>
        <p:nvSpPr>
          <p:cNvPr id="3" name="object 3"/>
          <p:cNvSpPr txBox="1"/>
          <p:nvPr/>
        </p:nvSpPr>
        <p:spPr>
          <a:xfrm>
            <a:off x="1310004" y="1859380"/>
            <a:ext cx="7648575" cy="2756535"/>
          </a:xfrm>
          <a:prstGeom prst="rect">
            <a:avLst/>
          </a:prstGeom>
        </p:spPr>
        <p:txBody>
          <a:bodyPr vert="horz" wrap="square" lIns="0" tIns="109855" rIns="0" bIns="0" rtlCol="0">
            <a:spAutoFit/>
          </a:bodyPr>
          <a:lstStyle/>
          <a:p>
            <a:pPr marL="12700">
              <a:lnSpc>
                <a:spcPct val="100000"/>
              </a:lnSpc>
              <a:spcBef>
                <a:spcPts val="865"/>
              </a:spcBef>
            </a:pPr>
            <a:r>
              <a:rPr sz="3200" dirty="0">
                <a:latin typeface="Calibri"/>
                <a:cs typeface="Calibri"/>
              </a:rPr>
              <a:t>When </a:t>
            </a:r>
            <a:r>
              <a:rPr sz="3200" spc="-25" dirty="0">
                <a:latin typeface="Calibri"/>
                <a:cs typeface="Calibri"/>
              </a:rPr>
              <a:t>to </a:t>
            </a:r>
            <a:r>
              <a:rPr sz="3200" spc="-5" dirty="0">
                <a:latin typeface="Calibri"/>
                <a:cs typeface="Calibri"/>
              </a:rPr>
              <a:t>send </a:t>
            </a:r>
            <a:r>
              <a:rPr sz="3200" spc="-30" dirty="0">
                <a:latin typeface="Calibri"/>
                <a:cs typeface="Calibri"/>
              </a:rPr>
              <a:t>for </a:t>
            </a:r>
            <a:r>
              <a:rPr sz="3200" dirty="0">
                <a:latin typeface="Calibri"/>
                <a:cs typeface="Calibri"/>
              </a:rPr>
              <a:t>an</a:t>
            </a:r>
            <a:r>
              <a:rPr sz="3200" spc="45" dirty="0">
                <a:latin typeface="Calibri"/>
                <a:cs typeface="Calibri"/>
              </a:rPr>
              <a:t> </a:t>
            </a:r>
            <a:r>
              <a:rPr sz="3200" spc="-5" dirty="0">
                <a:latin typeface="Calibri"/>
                <a:cs typeface="Calibri"/>
              </a:rPr>
              <a:t>ambulance</a:t>
            </a:r>
            <a:endParaRPr sz="3200">
              <a:latin typeface="Calibri"/>
              <a:cs typeface="Calibri"/>
            </a:endParaRPr>
          </a:p>
          <a:p>
            <a:pPr marL="354965" marR="5080" indent="-342900">
              <a:lnSpc>
                <a:spcPct val="100000"/>
              </a:lnSpc>
              <a:spcBef>
                <a:spcPts val="770"/>
              </a:spcBef>
              <a:buFont typeface="Arial"/>
              <a:buChar char="•"/>
              <a:tabLst>
                <a:tab pos="354965" algn="l"/>
                <a:tab pos="355600" algn="l"/>
              </a:tabLst>
            </a:pPr>
            <a:r>
              <a:rPr sz="3200" dirty="0">
                <a:latin typeface="Calibri"/>
                <a:cs typeface="Calibri"/>
              </a:rPr>
              <a:t>When </a:t>
            </a:r>
            <a:r>
              <a:rPr sz="3200" spc="-5" dirty="0">
                <a:latin typeface="Calibri"/>
                <a:cs typeface="Calibri"/>
              </a:rPr>
              <a:t>in </a:t>
            </a:r>
            <a:r>
              <a:rPr sz="3200" dirty="0">
                <a:latin typeface="Calibri"/>
                <a:cs typeface="Calibri"/>
              </a:rPr>
              <a:t>a </a:t>
            </a:r>
            <a:r>
              <a:rPr sz="3200" spc="-10" dirty="0">
                <a:latin typeface="Calibri"/>
                <a:cs typeface="Calibri"/>
              </a:rPr>
              <a:t>team </a:t>
            </a:r>
            <a:r>
              <a:rPr sz="3200" dirty="0">
                <a:latin typeface="Calibri"/>
                <a:cs typeface="Calibri"/>
              </a:rPr>
              <a:t>– </a:t>
            </a:r>
            <a:r>
              <a:rPr sz="3200" spc="-5" dirty="0">
                <a:latin typeface="Calibri"/>
                <a:cs typeface="Calibri"/>
              </a:rPr>
              <a:t>send </a:t>
            </a:r>
            <a:r>
              <a:rPr sz="3200" dirty="0">
                <a:latin typeface="Calibri"/>
                <a:cs typeface="Calibri"/>
              </a:rPr>
              <a:t>as </a:t>
            </a:r>
            <a:r>
              <a:rPr sz="3200" spc="-5" dirty="0">
                <a:latin typeface="Calibri"/>
                <a:cs typeface="Calibri"/>
              </a:rPr>
              <a:t>soon </a:t>
            </a:r>
            <a:r>
              <a:rPr sz="3200" dirty="0">
                <a:latin typeface="Calibri"/>
                <a:cs typeface="Calibri"/>
              </a:rPr>
              <a:t>as </a:t>
            </a:r>
            <a:r>
              <a:rPr sz="3200" spc="-10" dirty="0">
                <a:latin typeface="Calibri"/>
                <a:cs typeface="Calibri"/>
              </a:rPr>
              <a:t>you </a:t>
            </a:r>
            <a:r>
              <a:rPr sz="3200" spc="-5" dirty="0">
                <a:latin typeface="Calibri"/>
                <a:cs typeface="Calibri"/>
              </a:rPr>
              <a:t>know  the </a:t>
            </a:r>
            <a:r>
              <a:rPr sz="3200" spc="-10" dirty="0">
                <a:latin typeface="Calibri"/>
                <a:cs typeface="Calibri"/>
              </a:rPr>
              <a:t>patient </a:t>
            </a:r>
            <a:r>
              <a:rPr sz="3200" spc="-5" dirty="0">
                <a:latin typeface="Calibri"/>
                <a:cs typeface="Calibri"/>
              </a:rPr>
              <a:t>is </a:t>
            </a:r>
            <a:r>
              <a:rPr sz="3200" dirty="0">
                <a:latin typeface="Calibri"/>
                <a:cs typeface="Calibri"/>
              </a:rPr>
              <a:t>not</a:t>
            </a:r>
            <a:r>
              <a:rPr sz="3200" spc="20" dirty="0">
                <a:latin typeface="Calibri"/>
                <a:cs typeface="Calibri"/>
              </a:rPr>
              <a:t> </a:t>
            </a:r>
            <a:r>
              <a:rPr sz="3200" spc="-10" dirty="0">
                <a:latin typeface="Calibri"/>
                <a:cs typeface="Calibri"/>
              </a:rPr>
              <a:t>breathing</a:t>
            </a:r>
            <a:endParaRPr sz="3200">
              <a:latin typeface="Calibri"/>
              <a:cs typeface="Calibri"/>
            </a:endParaRPr>
          </a:p>
          <a:p>
            <a:pPr marL="354965" marR="150495" indent="-342900">
              <a:lnSpc>
                <a:spcPct val="100000"/>
              </a:lnSpc>
              <a:spcBef>
                <a:spcPts val="765"/>
              </a:spcBef>
              <a:buFont typeface="Arial"/>
              <a:buChar char="•"/>
              <a:tabLst>
                <a:tab pos="354965" algn="l"/>
                <a:tab pos="355600" algn="l"/>
              </a:tabLst>
            </a:pPr>
            <a:r>
              <a:rPr sz="3200" spc="-5" dirty="0">
                <a:latin typeface="Calibri"/>
                <a:cs typeface="Calibri"/>
              </a:rPr>
              <a:t>If alone </a:t>
            </a:r>
            <a:r>
              <a:rPr sz="3200" dirty="0">
                <a:latin typeface="Calibri"/>
                <a:cs typeface="Calibri"/>
              </a:rPr>
              <a:t>– </a:t>
            </a:r>
            <a:r>
              <a:rPr sz="3200" spc="-15" dirty="0">
                <a:latin typeface="Calibri"/>
                <a:cs typeface="Calibri"/>
              </a:rPr>
              <a:t>perform </a:t>
            </a:r>
            <a:r>
              <a:rPr sz="3200" dirty="0">
                <a:latin typeface="Calibri"/>
                <a:cs typeface="Calibri"/>
              </a:rPr>
              <a:t>CPR </a:t>
            </a:r>
            <a:r>
              <a:rPr sz="3200" spc="-30" dirty="0">
                <a:latin typeface="Calibri"/>
                <a:cs typeface="Calibri"/>
              </a:rPr>
              <a:t>for </a:t>
            </a:r>
            <a:r>
              <a:rPr sz="3200" dirty="0">
                <a:latin typeface="Calibri"/>
                <a:cs typeface="Calibri"/>
              </a:rPr>
              <a:t>one </a:t>
            </a:r>
            <a:r>
              <a:rPr sz="3200" spc="-10" dirty="0">
                <a:latin typeface="Calibri"/>
                <a:cs typeface="Calibri"/>
              </a:rPr>
              <a:t>minute </a:t>
            </a:r>
            <a:r>
              <a:rPr sz="3200" spc="-5" dirty="0">
                <a:latin typeface="Calibri"/>
                <a:cs typeface="Calibri"/>
              </a:rPr>
              <a:t>then  </a:t>
            </a:r>
            <a:r>
              <a:rPr sz="3200" spc="-10" dirty="0">
                <a:latin typeface="Calibri"/>
                <a:cs typeface="Calibri"/>
              </a:rPr>
              <a:t>call </a:t>
            </a:r>
            <a:r>
              <a:rPr sz="3200" spc="-30" dirty="0">
                <a:latin typeface="Calibri"/>
                <a:cs typeface="Calibri"/>
              </a:rPr>
              <a:t>for </a:t>
            </a:r>
            <a:r>
              <a:rPr sz="3200" dirty="0">
                <a:latin typeface="Calibri"/>
                <a:cs typeface="Calibri"/>
              </a:rPr>
              <a:t>an</a:t>
            </a:r>
            <a:r>
              <a:rPr sz="3200" spc="20" dirty="0">
                <a:latin typeface="Calibri"/>
                <a:cs typeface="Calibri"/>
              </a:rPr>
              <a:t> </a:t>
            </a:r>
            <a:r>
              <a:rPr sz="3200" spc="-5" dirty="0">
                <a:latin typeface="Calibri"/>
                <a:cs typeface="Calibri"/>
              </a:rPr>
              <a:t>ambulance</a:t>
            </a:r>
            <a:endParaRPr sz="3200">
              <a:latin typeface="Calibri"/>
              <a:cs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411343" y="810259"/>
            <a:ext cx="1867535" cy="696595"/>
          </a:xfrm>
          <a:prstGeom prst="rect">
            <a:avLst/>
          </a:prstGeom>
        </p:spPr>
        <p:txBody>
          <a:bodyPr vert="horz" wrap="square" lIns="0" tIns="12700" rIns="0" bIns="0" rtlCol="0">
            <a:spAutoFit/>
          </a:bodyPr>
          <a:lstStyle/>
          <a:p>
            <a:pPr marL="12700">
              <a:lnSpc>
                <a:spcPct val="100000"/>
              </a:lnSpc>
              <a:spcBef>
                <a:spcPts val="100"/>
              </a:spcBef>
            </a:pPr>
            <a:r>
              <a:rPr sz="4400" spc="-25" dirty="0"/>
              <a:t>First</a:t>
            </a:r>
            <a:r>
              <a:rPr sz="4400" spc="-80" dirty="0"/>
              <a:t> </a:t>
            </a:r>
            <a:r>
              <a:rPr sz="4400" spc="-5" dirty="0"/>
              <a:t>Aid</a:t>
            </a:r>
            <a:endParaRPr sz="4400"/>
          </a:p>
        </p:txBody>
      </p:sp>
      <p:sp>
        <p:nvSpPr>
          <p:cNvPr id="3" name="object 3"/>
          <p:cNvSpPr txBox="1"/>
          <p:nvPr/>
        </p:nvSpPr>
        <p:spPr>
          <a:xfrm>
            <a:off x="1310004" y="1859380"/>
            <a:ext cx="4446270" cy="2366645"/>
          </a:xfrm>
          <a:prstGeom prst="rect">
            <a:avLst/>
          </a:prstGeom>
        </p:spPr>
        <p:txBody>
          <a:bodyPr vert="horz" wrap="square" lIns="0" tIns="109855" rIns="0" bIns="0" rtlCol="0">
            <a:spAutoFit/>
          </a:bodyPr>
          <a:lstStyle/>
          <a:p>
            <a:pPr marL="355600" indent="-342900">
              <a:lnSpc>
                <a:spcPct val="100000"/>
              </a:lnSpc>
              <a:spcBef>
                <a:spcPts val="865"/>
              </a:spcBef>
              <a:buFont typeface="Arial"/>
              <a:buChar char="•"/>
              <a:tabLst>
                <a:tab pos="354965" algn="l"/>
                <a:tab pos="355600" algn="l"/>
              </a:tabLst>
            </a:pPr>
            <a:r>
              <a:rPr sz="3200" spc="-5" dirty="0">
                <a:latin typeface="Calibri"/>
                <a:cs typeface="Calibri"/>
              </a:rPr>
              <a:t>Burns</a:t>
            </a:r>
            <a:endParaRPr sz="3200">
              <a:latin typeface="Calibri"/>
              <a:cs typeface="Calibri"/>
            </a:endParaRPr>
          </a:p>
          <a:p>
            <a:pPr marL="355600" indent="-342900">
              <a:lnSpc>
                <a:spcPct val="100000"/>
              </a:lnSpc>
              <a:spcBef>
                <a:spcPts val="770"/>
              </a:spcBef>
              <a:buFont typeface="Arial"/>
              <a:buChar char="•"/>
              <a:tabLst>
                <a:tab pos="354965" algn="l"/>
                <a:tab pos="355600" algn="l"/>
              </a:tabLst>
            </a:pPr>
            <a:r>
              <a:rPr sz="3200" spc="-5" dirty="0">
                <a:latin typeface="Calibri"/>
                <a:cs typeface="Calibri"/>
              </a:rPr>
              <a:t>Nose</a:t>
            </a:r>
            <a:r>
              <a:rPr sz="3200" spc="-30" dirty="0">
                <a:latin typeface="Calibri"/>
                <a:cs typeface="Calibri"/>
              </a:rPr>
              <a:t> </a:t>
            </a:r>
            <a:r>
              <a:rPr sz="3200" spc="-5" dirty="0">
                <a:latin typeface="Calibri"/>
                <a:cs typeface="Calibri"/>
              </a:rPr>
              <a:t>bleed</a:t>
            </a:r>
            <a:endParaRPr sz="3200">
              <a:latin typeface="Calibri"/>
              <a:cs typeface="Calibri"/>
            </a:endParaRPr>
          </a:p>
          <a:p>
            <a:pPr marL="355600" indent="-342900">
              <a:lnSpc>
                <a:spcPct val="100000"/>
              </a:lnSpc>
              <a:spcBef>
                <a:spcPts val="765"/>
              </a:spcBef>
              <a:buFont typeface="Arial"/>
              <a:buChar char="•"/>
              <a:tabLst>
                <a:tab pos="354965" algn="l"/>
                <a:tab pos="355600" algn="l"/>
              </a:tabLst>
            </a:pPr>
            <a:r>
              <a:rPr sz="3200" spc="-5" dirty="0">
                <a:latin typeface="Calibri"/>
                <a:cs typeface="Calibri"/>
              </a:rPr>
              <a:t>Cuts</a:t>
            </a:r>
            <a:endParaRPr sz="3200">
              <a:latin typeface="Calibri"/>
              <a:cs typeface="Calibri"/>
            </a:endParaRPr>
          </a:p>
          <a:p>
            <a:pPr marL="355600" indent="-342900">
              <a:lnSpc>
                <a:spcPct val="100000"/>
              </a:lnSpc>
              <a:spcBef>
                <a:spcPts val="770"/>
              </a:spcBef>
              <a:buFont typeface="Arial"/>
              <a:buChar char="•"/>
              <a:tabLst>
                <a:tab pos="354965" algn="l"/>
                <a:tab pos="355600" algn="l"/>
              </a:tabLst>
            </a:pPr>
            <a:r>
              <a:rPr sz="3200" spc="-15" dirty="0">
                <a:latin typeface="Calibri"/>
                <a:cs typeface="Calibri"/>
              </a:rPr>
              <a:t>Foreign </a:t>
            </a:r>
            <a:r>
              <a:rPr sz="3200" dirty="0">
                <a:latin typeface="Calibri"/>
                <a:cs typeface="Calibri"/>
              </a:rPr>
              <a:t>object </a:t>
            </a:r>
            <a:r>
              <a:rPr sz="3200" spc="-5" dirty="0">
                <a:latin typeface="Calibri"/>
                <a:cs typeface="Calibri"/>
              </a:rPr>
              <a:t>in the</a:t>
            </a:r>
            <a:r>
              <a:rPr sz="3200" spc="-65" dirty="0">
                <a:latin typeface="Calibri"/>
                <a:cs typeface="Calibri"/>
              </a:rPr>
              <a:t> </a:t>
            </a:r>
            <a:r>
              <a:rPr sz="3200" spc="-20" dirty="0">
                <a:latin typeface="Calibri"/>
                <a:cs typeface="Calibri"/>
              </a:rPr>
              <a:t>eye</a:t>
            </a:r>
            <a:endParaRPr sz="3200">
              <a:latin typeface="Calibri"/>
              <a:cs typeface="Calibri"/>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77843" y="810259"/>
            <a:ext cx="4531995" cy="696595"/>
          </a:xfrm>
          <a:prstGeom prst="rect">
            <a:avLst/>
          </a:prstGeom>
        </p:spPr>
        <p:txBody>
          <a:bodyPr vert="horz" wrap="square" lIns="0" tIns="12700" rIns="0" bIns="0" rtlCol="0">
            <a:spAutoFit/>
          </a:bodyPr>
          <a:lstStyle/>
          <a:p>
            <a:pPr marL="12700">
              <a:lnSpc>
                <a:spcPct val="100000"/>
              </a:lnSpc>
              <a:spcBef>
                <a:spcPts val="100"/>
              </a:spcBef>
            </a:pPr>
            <a:r>
              <a:rPr sz="4400" spc="-5" dirty="0"/>
              <a:t>Child </a:t>
            </a:r>
            <a:r>
              <a:rPr sz="4400" dirty="0"/>
              <a:t>and </a:t>
            </a:r>
            <a:r>
              <a:rPr sz="4400" spc="-30" dirty="0"/>
              <a:t>Infant</a:t>
            </a:r>
            <a:r>
              <a:rPr sz="4400" spc="-50" dirty="0"/>
              <a:t> </a:t>
            </a:r>
            <a:r>
              <a:rPr sz="4400" spc="-5" dirty="0"/>
              <a:t>BLS</a:t>
            </a:r>
            <a:endParaRPr sz="4400"/>
          </a:p>
        </p:txBody>
      </p:sp>
      <p:sp>
        <p:nvSpPr>
          <p:cNvPr id="3" name="object 3"/>
          <p:cNvSpPr txBox="1"/>
          <p:nvPr/>
        </p:nvSpPr>
        <p:spPr>
          <a:xfrm>
            <a:off x="1310004" y="1859380"/>
            <a:ext cx="7083425" cy="3536950"/>
          </a:xfrm>
          <a:prstGeom prst="rect">
            <a:avLst/>
          </a:prstGeom>
        </p:spPr>
        <p:txBody>
          <a:bodyPr vert="horz" wrap="square" lIns="0" tIns="109855" rIns="0" bIns="0" rtlCol="0">
            <a:spAutoFit/>
          </a:bodyPr>
          <a:lstStyle/>
          <a:p>
            <a:pPr marL="355600" indent="-342900">
              <a:lnSpc>
                <a:spcPct val="100000"/>
              </a:lnSpc>
              <a:spcBef>
                <a:spcPts val="865"/>
              </a:spcBef>
              <a:buFont typeface="Arial"/>
              <a:buChar char="•"/>
              <a:tabLst>
                <a:tab pos="354965" algn="l"/>
                <a:tab pos="355600" algn="l"/>
              </a:tabLst>
            </a:pPr>
            <a:r>
              <a:rPr sz="3200" spc="-5" dirty="0">
                <a:latin typeface="Calibri"/>
                <a:cs typeface="Calibri"/>
              </a:rPr>
              <a:t>No obvious sign </a:t>
            </a:r>
            <a:r>
              <a:rPr sz="3200" dirty="0">
                <a:latin typeface="Calibri"/>
                <a:cs typeface="Calibri"/>
              </a:rPr>
              <a:t>of </a:t>
            </a:r>
            <a:r>
              <a:rPr sz="3200" spc="-10" dirty="0">
                <a:latin typeface="Calibri"/>
                <a:cs typeface="Calibri"/>
              </a:rPr>
              <a:t>circulation</a:t>
            </a:r>
            <a:endParaRPr sz="3200">
              <a:latin typeface="Calibri"/>
              <a:cs typeface="Calibri"/>
            </a:endParaRPr>
          </a:p>
          <a:p>
            <a:pPr marL="355600" indent="-342900">
              <a:lnSpc>
                <a:spcPct val="100000"/>
              </a:lnSpc>
              <a:spcBef>
                <a:spcPts val="770"/>
              </a:spcBef>
              <a:buFont typeface="Arial"/>
              <a:buChar char="•"/>
              <a:tabLst>
                <a:tab pos="354965" algn="l"/>
                <a:tab pos="355600" algn="l"/>
              </a:tabLst>
            </a:pPr>
            <a:r>
              <a:rPr sz="3200" spc="-10" dirty="0">
                <a:latin typeface="Calibri"/>
                <a:cs typeface="Calibri"/>
              </a:rPr>
              <a:t>Start chest</a:t>
            </a:r>
            <a:r>
              <a:rPr sz="3200" spc="-5" dirty="0">
                <a:latin typeface="Calibri"/>
                <a:cs typeface="Calibri"/>
              </a:rPr>
              <a:t> </a:t>
            </a:r>
            <a:r>
              <a:rPr sz="3200" spc="-10" dirty="0">
                <a:latin typeface="Calibri"/>
                <a:cs typeface="Calibri"/>
              </a:rPr>
              <a:t>compression</a:t>
            </a:r>
            <a:endParaRPr sz="3200">
              <a:latin typeface="Calibri"/>
              <a:cs typeface="Calibri"/>
            </a:endParaRPr>
          </a:p>
          <a:p>
            <a:pPr marL="354965">
              <a:lnSpc>
                <a:spcPct val="100000"/>
              </a:lnSpc>
              <a:spcBef>
                <a:spcPts val="765"/>
              </a:spcBef>
            </a:pPr>
            <a:r>
              <a:rPr sz="3200" dirty="0">
                <a:latin typeface="Calibri"/>
                <a:cs typeface="Calibri"/>
              </a:rPr>
              <a:t>- </a:t>
            </a:r>
            <a:r>
              <a:rPr sz="3200" spc="-35" dirty="0">
                <a:latin typeface="Calibri"/>
                <a:cs typeface="Calibri"/>
              </a:rPr>
              <a:t>rate </a:t>
            </a:r>
            <a:r>
              <a:rPr sz="3200" dirty="0">
                <a:latin typeface="Calibri"/>
                <a:cs typeface="Calibri"/>
              </a:rPr>
              <a:t>of </a:t>
            </a:r>
            <a:r>
              <a:rPr sz="3200" spc="-5" dirty="0">
                <a:latin typeface="Calibri"/>
                <a:cs typeface="Calibri"/>
              </a:rPr>
              <a:t>15 </a:t>
            </a:r>
            <a:r>
              <a:rPr sz="3200" spc="-10" dirty="0">
                <a:latin typeface="Calibri"/>
                <a:cs typeface="Calibri"/>
              </a:rPr>
              <a:t>compressions </a:t>
            </a:r>
            <a:r>
              <a:rPr sz="3200" spc="-25" dirty="0">
                <a:latin typeface="Calibri"/>
                <a:cs typeface="Calibri"/>
              </a:rPr>
              <a:t>to </a:t>
            </a:r>
            <a:r>
              <a:rPr sz="3200" dirty="0">
                <a:latin typeface="Calibri"/>
                <a:cs typeface="Calibri"/>
              </a:rPr>
              <a:t>2</a:t>
            </a:r>
            <a:r>
              <a:rPr sz="3200" spc="50" dirty="0">
                <a:latin typeface="Calibri"/>
                <a:cs typeface="Calibri"/>
              </a:rPr>
              <a:t> </a:t>
            </a:r>
            <a:r>
              <a:rPr sz="3200" spc="-15" dirty="0">
                <a:latin typeface="Calibri"/>
                <a:cs typeface="Calibri"/>
              </a:rPr>
              <a:t>breaths</a:t>
            </a:r>
            <a:endParaRPr sz="3200">
              <a:latin typeface="Calibri"/>
              <a:cs typeface="Calibri"/>
            </a:endParaRPr>
          </a:p>
          <a:p>
            <a:pPr marL="355600" indent="-342900">
              <a:lnSpc>
                <a:spcPct val="100000"/>
              </a:lnSpc>
              <a:spcBef>
                <a:spcPts val="770"/>
              </a:spcBef>
              <a:buFont typeface="Arial"/>
              <a:buChar char="•"/>
              <a:tabLst>
                <a:tab pos="354965" algn="l"/>
                <a:tab pos="355600" algn="l"/>
              </a:tabLst>
            </a:pPr>
            <a:r>
              <a:rPr sz="3200" spc="-15" dirty="0">
                <a:latin typeface="Calibri"/>
                <a:cs typeface="Calibri"/>
              </a:rPr>
              <a:t>For </a:t>
            </a:r>
            <a:r>
              <a:rPr sz="3200" spc="-25" dirty="0">
                <a:latin typeface="Calibri"/>
                <a:cs typeface="Calibri"/>
              </a:rPr>
              <a:t>infant </a:t>
            </a:r>
            <a:r>
              <a:rPr sz="3200" spc="-5" dirty="0">
                <a:latin typeface="Calibri"/>
                <a:cs typeface="Calibri"/>
              </a:rPr>
              <a:t>use </a:t>
            </a:r>
            <a:r>
              <a:rPr sz="3200" spc="-10" dirty="0">
                <a:latin typeface="Calibri"/>
                <a:cs typeface="Calibri"/>
              </a:rPr>
              <a:t>two finger</a:t>
            </a:r>
            <a:r>
              <a:rPr sz="3200" spc="50" dirty="0">
                <a:latin typeface="Calibri"/>
                <a:cs typeface="Calibri"/>
              </a:rPr>
              <a:t> </a:t>
            </a:r>
            <a:r>
              <a:rPr sz="3200" spc="-15" dirty="0">
                <a:latin typeface="Calibri"/>
                <a:cs typeface="Calibri"/>
              </a:rPr>
              <a:t>pressure</a:t>
            </a:r>
            <a:endParaRPr sz="3200">
              <a:latin typeface="Calibri"/>
              <a:cs typeface="Calibri"/>
            </a:endParaRPr>
          </a:p>
          <a:p>
            <a:pPr marL="355600" indent="-342900">
              <a:lnSpc>
                <a:spcPct val="100000"/>
              </a:lnSpc>
              <a:spcBef>
                <a:spcPts val="770"/>
              </a:spcBef>
              <a:buFont typeface="Arial"/>
              <a:buChar char="•"/>
              <a:tabLst>
                <a:tab pos="354965" algn="l"/>
                <a:tab pos="355600" algn="l"/>
              </a:tabLst>
            </a:pPr>
            <a:r>
              <a:rPr sz="3200" spc="-15" dirty="0">
                <a:latin typeface="Calibri"/>
                <a:cs typeface="Calibri"/>
              </a:rPr>
              <a:t>For </a:t>
            </a:r>
            <a:r>
              <a:rPr sz="3200" spc="-10" dirty="0">
                <a:latin typeface="Calibri"/>
                <a:cs typeface="Calibri"/>
              </a:rPr>
              <a:t>young </a:t>
            </a:r>
            <a:r>
              <a:rPr sz="3200" spc="-5" dirty="0">
                <a:latin typeface="Calibri"/>
                <a:cs typeface="Calibri"/>
              </a:rPr>
              <a:t>child use the </a:t>
            </a:r>
            <a:r>
              <a:rPr sz="3200" dirty="0">
                <a:latin typeface="Calibri"/>
                <a:cs typeface="Calibri"/>
              </a:rPr>
              <a:t>heel of one</a:t>
            </a:r>
            <a:r>
              <a:rPr sz="3200" spc="5" dirty="0">
                <a:latin typeface="Calibri"/>
                <a:cs typeface="Calibri"/>
              </a:rPr>
              <a:t> </a:t>
            </a:r>
            <a:r>
              <a:rPr sz="3200" spc="-5" dirty="0">
                <a:latin typeface="Calibri"/>
                <a:cs typeface="Calibri"/>
              </a:rPr>
              <a:t>hand</a:t>
            </a:r>
            <a:endParaRPr sz="3200">
              <a:latin typeface="Calibri"/>
              <a:cs typeface="Calibri"/>
            </a:endParaRPr>
          </a:p>
          <a:p>
            <a:pPr marL="355600" indent="-342900">
              <a:lnSpc>
                <a:spcPct val="100000"/>
              </a:lnSpc>
              <a:spcBef>
                <a:spcPts val="765"/>
              </a:spcBef>
              <a:buFont typeface="Arial"/>
              <a:buChar char="•"/>
              <a:tabLst>
                <a:tab pos="354965" algn="l"/>
                <a:tab pos="355600" algn="l"/>
              </a:tabLst>
            </a:pPr>
            <a:r>
              <a:rPr sz="3200" spc="-15" dirty="0">
                <a:latin typeface="Calibri"/>
                <a:cs typeface="Calibri"/>
              </a:rPr>
              <a:t>For </a:t>
            </a:r>
            <a:r>
              <a:rPr sz="3200" dirty="0">
                <a:latin typeface="Calibri"/>
                <a:cs typeface="Calibri"/>
              </a:rPr>
              <a:t>an </a:t>
            </a:r>
            <a:r>
              <a:rPr sz="3200" spc="-5" dirty="0">
                <a:latin typeface="Calibri"/>
                <a:cs typeface="Calibri"/>
              </a:rPr>
              <a:t>older child use </a:t>
            </a:r>
            <a:r>
              <a:rPr sz="3200" spc="-10" dirty="0">
                <a:latin typeface="Calibri"/>
                <a:cs typeface="Calibri"/>
              </a:rPr>
              <a:t>two</a:t>
            </a:r>
            <a:r>
              <a:rPr sz="3200" spc="15" dirty="0">
                <a:latin typeface="Calibri"/>
                <a:cs typeface="Calibri"/>
              </a:rPr>
              <a:t> </a:t>
            </a:r>
            <a:r>
              <a:rPr sz="3200" spc="-5" dirty="0">
                <a:latin typeface="Calibri"/>
                <a:cs typeface="Calibri"/>
              </a:rPr>
              <a:t>hands</a:t>
            </a:r>
            <a:endParaRPr sz="3200">
              <a:latin typeface="Calibri"/>
              <a:cs typeface="Calibri"/>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65096" y="662425"/>
            <a:ext cx="7363207" cy="615553"/>
          </a:xfrm>
        </p:spPr>
        <p:txBody>
          <a:bodyPr/>
          <a:lstStyle/>
          <a:p>
            <a:pPr algn="ctr"/>
            <a:r>
              <a:rPr lang="en-US" sz="4000" b="1" dirty="0" smtClean="0"/>
              <a:t>END OF PRESENTATION</a:t>
            </a:r>
            <a:endParaRPr lang="en-US" sz="4000" b="1" dirty="0"/>
          </a:p>
        </p:txBody>
      </p:sp>
      <p:sp>
        <p:nvSpPr>
          <p:cNvPr id="3" name="Subtitle 2"/>
          <p:cNvSpPr>
            <a:spLocks noGrp="1"/>
          </p:cNvSpPr>
          <p:nvPr>
            <p:ph type="subTitle" idx="4"/>
          </p:nvPr>
        </p:nvSpPr>
        <p:spPr>
          <a:xfrm>
            <a:off x="1604010" y="3168650"/>
            <a:ext cx="7485380" cy="615553"/>
          </a:xfrm>
        </p:spPr>
        <p:txBody>
          <a:bodyPr/>
          <a:lstStyle/>
          <a:p>
            <a:pPr algn="ctr"/>
            <a:r>
              <a:rPr lang="en-US" sz="4000" b="1" dirty="0" smtClean="0"/>
              <a:t>THANK YOU FOR LISTENING</a:t>
            </a:r>
            <a:endParaRPr lang="en-US" sz="40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466207" y="810259"/>
            <a:ext cx="1758314" cy="696595"/>
          </a:xfrm>
          <a:prstGeom prst="rect">
            <a:avLst/>
          </a:prstGeom>
        </p:spPr>
        <p:txBody>
          <a:bodyPr vert="horz" wrap="square" lIns="0" tIns="12700" rIns="0" bIns="0" rtlCol="0">
            <a:spAutoFit/>
          </a:bodyPr>
          <a:lstStyle/>
          <a:p>
            <a:pPr marL="12700">
              <a:lnSpc>
                <a:spcPct val="100000"/>
              </a:lnSpc>
              <a:spcBef>
                <a:spcPts val="100"/>
              </a:spcBef>
            </a:pPr>
            <a:r>
              <a:rPr sz="4400" spc="-5" dirty="0"/>
              <a:t>A</a:t>
            </a:r>
            <a:r>
              <a:rPr sz="4400" spc="-45" dirty="0"/>
              <a:t>s</a:t>
            </a:r>
            <a:r>
              <a:rPr sz="4400" dirty="0"/>
              <a:t>th</a:t>
            </a:r>
            <a:r>
              <a:rPr sz="4400" spc="-5" dirty="0"/>
              <a:t>m</a:t>
            </a:r>
            <a:r>
              <a:rPr sz="4400" dirty="0"/>
              <a:t>a</a:t>
            </a:r>
            <a:endParaRPr sz="4400"/>
          </a:p>
        </p:txBody>
      </p:sp>
      <p:sp>
        <p:nvSpPr>
          <p:cNvPr id="3" name="object 3"/>
          <p:cNvSpPr txBox="1"/>
          <p:nvPr/>
        </p:nvSpPr>
        <p:spPr>
          <a:xfrm>
            <a:off x="1310004" y="1859380"/>
            <a:ext cx="7960995" cy="2366645"/>
          </a:xfrm>
          <a:prstGeom prst="rect">
            <a:avLst/>
          </a:prstGeom>
        </p:spPr>
        <p:txBody>
          <a:bodyPr vert="horz" wrap="square" lIns="0" tIns="109855" rIns="0" bIns="0" rtlCol="0">
            <a:spAutoFit/>
          </a:bodyPr>
          <a:lstStyle/>
          <a:p>
            <a:pPr marL="12700">
              <a:lnSpc>
                <a:spcPct val="100000"/>
              </a:lnSpc>
              <a:spcBef>
                <a:spcPts val="865"/>
              </a:spcBef>
            </a:pPr>
            <a:r>
              <a:rPr sz="3200" spc="-5" dirty="0">
                <a:latin typeface="Calibri"/>
                <a:cs typeface="Calibri"/>
              </a:rPr>
              <a:t>Clinical </a:t>
            </a:r>
            <a:r>
              <a:rPr sz="3200" spc="-25" dirty="0">
                <a:latin typeface="Calibri"/>
                <a:cs typeface="Calibri"/>
              </a:rPr>
              <a:t>features </a:t>
            </a:r>
            <a:r>
              <a:rPr sz="3200" dirty="0">
                <a:latin typeface="Calibri"/>
                <a:cs typeface="Calibri"/>
              </a:rPr>
              <a:t>of </a:t>
            </a:r>
            <a:r>
              <a:rPr sz="3200" spc="-10" dirty="0">
                <a:latin typeface="Calibri"/>
                <a:cs typeface="Calibri"/>
              </a:rPr>
              <a:t>acute </a:t>
            </a:r>
            <a:r>
              <a:rPr sz="3200" spc="-15" dirty="0">
                <a:latin typeface="Calibri"/>
                <a:cs typeface="Calibri"/>
              </a:rPr>
              <a:t>severe </a:t>
            </a:r>
            <a:r>
              <a:rPr sz="3200" spc="-10" dirty="0">
                <a:latin typeface="Calibri"/>
                <a:cs typeface="Calibri"/>
              </a:rPr>
              <a:t>asthma</a:t>
            </a:r>
            <a:r>
              <a:rPr sz="3200" spc="45" dirty="0">
                <a:latin typeface="Calibri"/>
                <a:cs typeface="Calibri"/>
              </a:rPr>
              <a:t> </a:t>
            </a:r>
            <a:r>
              <a:rPr sz="3200" spc="-5" dirty="0">
                <a:latin typeface="Calibri"/>
                <a:cs typeface="Calibri"/>
              </a:rPr>
              <a:t>include:</a:t>
            </a:r>
            <a:endParaRPr sz="3200">
              <a:latin typeface="Calibri"/>
              <a:cs typeface="Calibri"/>
            </a:endParaRPr>
          </a:p>
          <a:p>
            <a:pPr marL="355600" indent="-342900">
              <a:lnSpc>
                <a:spcPct val="100000"/>
              </a:lnSpc>
              <a:spcBef>
                <a:spcPts val="770"/>
              </a:spcBef>
              <a:buFont typeface="Arial"/>
              <a:buChar char="•"/>
              <a:tabLst>
                <a:tab pos="354965" algn="l"/>
                <a:tab pos="355600" algn="l"/>
              </a:tabLst>
            </a:pPr>
            <a:r>
              <a:rPr sz="3200" spc="-5" dirty="0">
                <a:latin typeface="Calibri"/>
                <a:cs typeface="Calibri"/>
              </a:rPr>
              <a:t>Inability </a:t>
            </a:r>
            <a:r>
              <a:rPr sz="3200" spc="-25" dirty="0">
                <a:latin typeface="Calibri"/>
                <a:cs typeface="Calibri"/>
              </a:rPr>
              <a:t>to </a:t>
            </a:r>
            <a:r>
              <a:rPr sz="3200" spc="-10" dirty="0">
                <a:latin typeface="Calibri"/>
                <a:cs typeface="Calibri"/>
              </a:rPr>
              <a:t>complete sentences </a:t>
            </a:r>
            <a:r>
              <a:rPr sz="3200" spc="-5" dirty="0">
                <a:latin typeface="Calibri"/>
                <a:cs typeface="Calibri"/>
              </a:rPr>
              <a:t>in </a:t>
            </a:r>
            <a:r>
              <a:rPr sz="3200" dirty="0">
                <a:latin typeface="Calibri"/>
                <a:cs typeface="Calibri"/>
              </a:rPr>
              <a:t>one</a:t>
            </a:r>
            <a:r>
              <a:rPr sz="3200" spc="60" dirty="0">
                <a:latin typeface="Calibri"/>
                <a:cs typeface="Calibri"/>
              </a:rPr>
              <a:t> </a:t>
            </a:r>
            <a:r>
              <a:rPr sz="3200" spc="-15" dirty="0">
                <a:latin typeface="Calibri"/>
                <a:cs typeface="Calibri"/>
              </a:rPr>
              <a:t>breath.</a:t>
            </a:r>
            <a:endParaRPr sz="3200">
              <a:latin typeface="Calibri"/>
              <a:cs typeface="Calibri"/>
            </a:endParaRPr>
          </a:p>
          <a:p>
            <a:pPr marL="355600" indent="-342900">
              <a:lnSpc>
                <a:spcPct val="100000"/>
              </a:lnSpc>
              <a:spcBef>
                <a:spcPts val="765"/>
              </a:spcBef>
              <a:buFont typeface="Arial"/>
              <a:buChar char="•"/>
              <a:tabLst>
                <a:tab pos="354965" algn="l"/>
                <a:tab pos="355600" algn="l"/>
              </a:tabLst>
            </a:pPr>
            <a:r>
              <a:rPr sz="3200" spc="-5" dirty="0">
                <a:latin typeface="Calibri"/>
                <a:cs typeface="Calibri"/>
              </a:rPr>
              <a:t>Raised </a:t>
            </a:r>
            <a:r>
              <a:rPr sz="3200" spc="-15" dirty="0">
                <a:latin typeface="Calibri"/>
                <a:cs typeface="Calibri"/>
              </a:rPr>
              <a:t>respiratory</a:t>
            </a:r>
            <a:r>
              <a:rPr sz="3200" spc="-25" dirty="0">
                <a:latin typeface="Calibri"/>
                <a:cs typeface="Calibri"/>
              </a:rPr>
              <a:t> </a:t>
            </a:r>
            <a:r>
              <a:rPr sz="3200" spc="-35" dirty="0">
                <a:latin typeface="Calibri"/>
                <a:cs typeface="Calibri"/>
              </a:rPr>
              <a:t>rate</a:t>
            </a:r>
            <a:endParaRPr sz="3200">
              <a:latin typeface="Calibri"/>
              <a:cs typeface="Calibri"/>
            </a:endParaRPr>
          </a:p>
          <a:p>
            <a:pPr marL="355600" indent="-342900">
              <a:lnSpc>
                <a:spcPct val="100000"/>
              </a:lnSpc>
              <a:spcBef>
                <a:spcPts val="770"/>
              </a:spcBef>
              <a:buFont typeface="Arial"/>
              <a:buChar char="•"/>
              <a:tabLst>
                <a:tab pos="354965" algn="l"/>
                <a:tab pos="355600" algn="l"/>
              </a:tabLst>
            </a:pPr>
            <a:r>
              <a:rPr sz="3200" spc="-5" dirty="0">
                <a:latin typeface="Calibri"/>
                <a:cs typeface="Calibri"/>
              </a:rPr>
              <a:t>Increased </a:t>
            </a:r>
            <a:r>
              <a:rPr sz="3200" dirty="0">
                <a:latin typeface="Calibri"/>
                <a:cs typeface="Calibri"/>
              </a:rPr>
              <a:t>heart</a:t>
            </a:r>
            <a:r>
              <a:rPr sz="3200" spc="-25" dirty="0">
                <a:latin typeface="Calibri"/>
                <a:cs typeface="Calibri"/>
              </a:rPr>
              <a:t> </a:t>
            </a:r>
            <a:r>
              <a:rPr sz="3200" spc="-35" dirty="0">
                <a:latin typeface="Calibri"/>
                <a:cs typeface="Calibri"/>
              </a:rPr>
              <a:t>rate</a:t>
            </a:r>
            <a:endParaRPr sz="3200">
              <a:latin typeface="Calibri"/>
              <a:cs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84068" y="810259"/>
            <a:ext cx="5520690" cy="696595"/>
          </a:xfrm>
          <a:prstGeom prst="rect">
            <a:avLst/>
          </a:prstGeom>
        </p:spPr>
        <p:txBody>
          <a:bodyPr vert="horz" wrap="square" lIns="0" tIns="12700" rIns="0" bIns="0" rtlCol="0">
            <a:spAutoFit/>
          </a:bodyPr>
          <a:lstStyle/>
          <a:p>
            <a:pPr marL="12700">
              <a:lnSpc>
                <a:spcPct val="100000"/>
              </a:lnSpc>
              <a:spcBef>
                <a:spcPts val="100"/>
              </a:spcBef>
            </a:pPr>
            <a:r>
              <a:rPr sz="4400" spc="-5" dirty="0"/>
              <a:t>Management </a:t>
            </a:r>
            <a:r>
              <a:rPr sz="4400" dirty="0"/>
              <a:t>of</a:t>
            </a:r>
            <a:r>
              <a:rPr sz="4400" spc="-125" dirty="0"/>
              <a:t> </a:t>
            </a:r>
            <a:r>
              <a:rPr sz="4400" spc="-10" dirty="0"/>
              <a:t>Asthma</a:t>
            </a:r>
            <a:endParaRPr sz="4400"/>
          </a:p>
        </p:txBody>
      </p:sp>
      <p:sp>
        <p:nvSpPr>
          <p:cNvPr id="3" name="object 3"/>
          <p:cNvSpPr txBox="1"/>
          <p:nvPr/>
        </p:nvSpPr>
        <p:spPr>
          <a:xfrm>
            <a:off x="1310004" y="1883155"/>
            <a:ext cx="7742555" cy="4080510"/>
          </a:xfrm>
          <a:prstGeom prst="rect">
            <a:avLst/>
          </a:prstGeom>
        </p:spPr>
        <p:txBody>
          <a:bodyPr vert="horz" wrap="square" lIns="0" tIns="12065" rIns="0" bIns="0" rtlCol="0">
            <a:spAutoFit/>
          </a:bodyPr>
          <a:lstStyle/>
          <a:p>
            <a:pPr marL="12700">
              <a:lnSpc>
                <a:spcPct val="100000"/>
              </a:lnSpc>
              <a:spcBef>
                <a:spcPts val="95"/>
              </a:spcBef>
            </a:pPr>
            <a:r>
              <a:rPr sz="2800" spc="15" dirty="0">
                <a:latin typeface="Calibri"/>
                <a:cs typeface="Calibri"/>
              </a:rPr>
              <a:t>Acute</a:t>
            </a:r>
            <a:r>
              <a:rPr sz="2800" spc="5" dirty="0">
                <a:latin typeface="Calibri"/>
                <a:cs typeface="Calibri"/>
              </a:rPr>
              <a:t> </a:t>
            </a:r>
            <a:r>
              <a:rPr sz="2800" spc="25" dirty="0">
                <a:latin typeface="Calibri"/>
                <a:cs typeface="Calibri"/>
              </a:rPr>
              <a:t>asthma</a:t>
            </a:r>
            <a:endParaRPr sz="2800">
              <a:latin typeface="Calibri"/>
              <a:cs typeface="Calibri"/>
            </a:endParaRPr>
          </a:p>
          <a:p>
            <a:pPr marL="354965" marR="532130" indent="-342900">
              <a:lnSpc>
                <a:spcPct val="80000"/>
              </a:lnSpc>
              <a:spcBef>
                <a:spcPts val="610"/>
              </a:spcBef>
              <a:buFont typeface="Arial"/>
              <a:buChar char="•"/>
              <a:tabLst>
                <a:tab pos="354965" algn="l"/>
                <a:tab pos="355600" algn="l"/>
              </a:tabLst>
            </a:pPr>
            <a:r>
              <a:rPr sz="2500" spc="-10" dirty="0">
                <a:latin typeface="Calibri"/>
                <a:cs typeface="Calibri"/>
              </a:rPr>
              <a:t>Most </a:t>
            </a:r>
            <a:r>
              <a:rPr sz="2500" spc="-20" dirty="0">
                <a:latin typeface="Calibri"/>
                <a:cs typeface="Calibri"/>
              </a:rPr>
              <a:t>attacks </a:t>
            </a:r>
            <a:r>
              <a:rPr sz="2500" spc="-5" dirty="0">
                <a:latin typeface="Calibri"/>
                <a:cs typeface="Calibri"/>
              </a:rPr>
              <a:t>will </a:t>
            </a:r>
            <a:r>
              <a:rPr sz="2500" spc="-10" dirty="0">
                <a:latin typeface="Calibri"/>
                <a:cs typeface="Calibri"/>
              </a:rPr>
              <a:t>respond </a:t>
            </a:r>
            <a:r>
              <a:rPr sz="2500" spc="-15" dirty="0">
                <a:latin typeface="Calibri"/>
                <a:cs typeface="Calibri"/>
              </a:rPr>
              <a:t>to </a:t>
            </a:r>
            <a:r>
              <a:rPr sz="2500" spc="-5" dirty="0">
                <a:latin typeface="Calibri"/>
                <a:cs typeface="Calibri"/>
              </a:rPr>
              <a:t>a </a:t>
            </a:r>
            <a:r>
              <a:rPr sz="2500" spc="-30" dirty="0">
                <a:latin typeface="Calibri"/>
                <a:cs typeface="Calibri"/>
              </a:rPr>
              <a:t>few </a:t>
            </a:r>
            <a:r>
              <a:rPr sz="2500" spc="-15" dirty="0">
                <a:latin typeface="Calibri"/>
                <a:cs typeface="Calibri"/>
              </a:rPr>
              <a:t>‘activations’ </a:t>
            </a:r>
            <a:r>
              <a:rPr sz="2500" spc="-5" dirty="0">
                <a:latin typeface="Calibri"/>
                <a:cs typeface="Calibri"/>
              </a:rPr>
              <a:t>of the  </a:t>
            </a:r>
            <a:r>
              <a:rPr sz="2500" spc="-15" dirty="0">
                <a:latin typeface="Calibri"/>
                <a:cs typeface="Calibri"/>
              </a:rPr>
              <a:t>patient’s </a:t>
            </a:r>
            <a:r>
              <a:rPr sz="2500" spc="-10" dirty="0">
                <a:latin typeface="Calibri"/>
                <a:cs typeface="Calibri"/>
              </a:rPr>
              <a:t>own </a:t>
            </a:r>
            <a:r>
              <a:rPr sz="2500" spc="-5" dirty="0">
                <a:latin typeface="Calibri"/>
                <a:cs typeface="Calibri"/>
              </a:rPr>
              <a:t>inhaler such as</a:t>
            </a:r>
            <a:r>
              <a:rPr sz="2500" spc="15" dirty="0">
                <a:latin typeface="Calibri"/>
                <a:cs typeface="Calibri"/>
              </a:rPr>
              <a:t> </a:t>
            </a:r>
            <a:r>
              <a:rPr sz="2500" spc="-10" dirty="0">
                <a:latin typeface="Calibri"/>
                <a:cs typeface="Calibri"/>
              </a:rPr>
              <a:t>salbutamol</a:t>
            </a:r>
            <a:endParaRPr sz="2500">
              <a:latin typeface="Calibri"/>
              <a:cs typeface="Calibri"/>
            </a:endParaRPr>
          </a:p>
          <a:p>
            <a:pPr marL="355600" indent="-342900">
              <a:lnSpc>
                <a:spcPct val="100000"/>
              </a:lnSpc>
              <a:buFont typeface="Arial"/>
              <a:buChar char="•"/>
              <a:tabLst>
                <a:tab pos="354965" algn="l"/>
                <a:tab pos="355600" algn="l"/>
              </a:tabLst>
            </a:pPr>
            <a:r>
              <a:rPr sz="2500" spc="-15" dirty="0">
                <a:latin typeface="Calibri"/>
                <a:cs typeface="Calibri"/>
              </a:rPr>
              <a:t>Repeat </a:t>
            </a:r>
            <a:r>
              <a:rPr sz="2500" spc="-5" dirty="0">
                <a:latin typeface="Calibri"/>
                <a:cs typeface="Calibri"/>
              </a:rPr>
              <a:t>doses </a:t>
            </a:r>
            <a:r>
              <a:rPr sz="2500" spc="-20" dirty="0">
                <a:latin typeface="Calibri"/>
                <a:cs typeface="Calibri"/>
              </a:rPr>
              <a:t>may </a:t>
            </a:r>
            <a:r>
              <a:rPr sz="2500" spc="-5" dirty="0">
                <a:latin typeface="Calibri"/>
                <a:cs typeface="Calibri"/>
              </a:rPr>
              <a:t>be</a:t>
            </a:r>
            <a:r>
              <a:rPr sz="2500" spc="60" dirty="0">
                <a:latin typeface="Calibri"/>
                <a:cs typeface="Calibri"/>
              </a:rPr>
              <a:t> </a:t>
            </a:r>
            <a:r>
              <a:rPr sz="2500" spc="-20" dirty="0">
                <a:latin typeface="Calibri"/>
                <a:cs typeface="Calibri"/>
              </a:rPr>
              <a:t>necessary.</a:t>
            </a:r>
            <a:endParaRPr sz="2500">
              <a:latin typeface="Calibri"/>
              <a:cs typeface="Calibri"/>
            </a:endParaRPr>
          </a:p>
          <a:p>
            <a:pPr marL="355600" indent="-342900">
              <a:lnSpc>
                <a:spcPts val="2995"/>
              </a:lnSpc>
              <a:buFont typeface="Arial"/>
              <a:buChar char="•"/>
              <a:tabLst>
                <a:tab pos="354965" algn="l"/>
                <a:tab pos="355600" algn="l"/>
              </a:tabLst>
            </a:pPr>
            <a:r>
              <a:rPr sz="2500" spc="-15" dirty="0">
                <a:latin typeface="Calibri"/>
                <a:cs typeface="Calibri"/>
              </a:rPr>
              <a:t>Reassure </a:t>
            </a:r>
            <a:r>
              <a:rPr sz="2500" spc="-5" dirty="0">
                <a:latin typeface="Calibri"/>
                <a:cs typeface="Calibri"/>
              </a:rPr>
              <a:t>and </a:t>
            </a:r>
            <a:r>
              <a:rPr sz="2500" spc="-10" dirty="0">
                <a:latin typeface="Calibri"/>
                <a:cs typeface="Calibri"/>
              </a:rPr>
              <a:t>calm</a:t>
            </a:r>
            <a:r>
              <a:rPr sz="2500" spc="40" dirty="0">
                <a:latin typeface="Calibri"/>
                <a:cs typeface="Calibri"/>
              </a:rPr>
              <a:t> </a:t>
            </a:r>
            <a:r>
              <a:rPr sz="2500" spc="-10" dirty="0">
                <a:latin typeface="Calibri"/>
                <a:cs typeface="Calibri"/>
              </a:rPr>
              <a:t>patient</a:t>
            </a:r>
            <a:endParaRPr sz="2500">
              <a:latin typeface="Calibri"/>
              <a:cs typeface="Calibri"/>
            </a:endParaRPr>
          </a:p>
          <a:p>
            <a:pPr marL="12700">
              <a:lnSpc>
                <a:spcPts val="3354"/>
              </a:lnSpc>
            </a:pPr>
            <a:r>
              <a:rPr sz="2800" spc="5" dirty="0">
                <a:latin typeface="Calibri"/>
                <a:cs typeface="Calibri"/>
              </a:rPr>
              <a:t>Severe </a:t>
            </a:r>
            <a:r>
              <a:rPr sz="2800" spc="120" dirty="0">
                <a:latin typeface="Calibri"/>
                <a:cs typeface="Calibri"/>
              </a:rPr>
              <a:t>/ </a:t>
            </a:r>
            <a:r>
              <a:rPr sz="2800" spc="15" dirty="0">
                <a:latin typeface="Calibri"/>
                <a:cs typeface="Calibri"/>
              </a:rPr>
              <a:t>life</a:t>
            </a:r>
            <a:r>
              <a:rPr sz="2800" spc="-90" dirty="0">
                <a:latin typeface="Calibri"/>
                <a:cs typeface="Calibri"/>
              </a:rPr>
              <a:t> </a:t>
            </a:r>
            <a:r>
              <a:rPr sz="2800" spc="15" dirty="0">
                <a:latin typeface="Calibri"/>
                <a:cs typeface="Calibri"/>
              </a:rPr>
              <a:t>threatening</a:t>
            </a:r>
            <a:endParaRPr sz="2800">
              <a:latin typeface="Calibri"/>
              <a:cs typeface="Calibri"/>
            </a:endParaRPr>
          </a:p>
          <a:p>
            <a:pPr marL="355600" indent="-342900">
              <a:lnSpc>
                <a:spcPct val="100000"/>
              </a:lnSpc>
              <a:spcBef>
                <a:spcPts val="15"/>
              </a:spcBef>
              <a:buFont typeface="Arial"/>
              <a:buChar char="•"/>
              <a:tabLst>
                <a:tab pos="354965" algn="l"/>
                <a:tab pos="355600" algn="l"/>
              </a:tabLst>
            </a:pPr>
            <a:r>
              <a:rPr sz="2500" spc="-5" dirty="0">
                <a:latin typeface="Calibri"/>
                <a:cs typeface="Calibri"/>
              </a:rPr>
              <a:t>Call </a:t>
            </a:r>
            <a:r>
              <a:rPr sz="2500" spc="-10" dirty="0">
                <a:latin typeface="Calibri"/>
                <a:cs typeface="Calibri"/>
              </a:rPr>
              <a:t>emergency</a:t>
            </a:r>
            <a:r>
              <a:rPr sz="2500" spc="15" dirty="0">
                <a:latin typeface="Calibri"/>
                <a:cs typeface="Calibri"/>
              </a:rPr>
              <a:t> </a:t>
            </a:r>
            <a:r>
              <a:rPr sz="2500" dirty="0">
                <a:latin typeface="Calibri"/>
                <a:cs typeface="Calibri"/>
              </a:rPr>
              <a:t>service</a:t>
            </a:r>
            <a:endParaRPr sz="2500">
              <a:latin typeface="Calibri"/>
              <a:cs typeface="Calibri"/>
            </a:endParaRPr>
          </a:p>
          <a:p>
            <a:pPr marL="355600" indent="-342900">
              <a:lnSpc>
                <a:spcPct val="100000"/>
              </a:lnSpc>
              <a:buFont typeface="Arial"/>
              <a:buChar char="•"/>
              <a:tabLst>
                <a:tab pos="354965" algn="l"/>
                <a:tab pos="355600" algn="l"/>
              </a:tabLst>
            </a:pPr>
            <a:r>
              <a:rPr sz="2500" spc="-5" dirty="0">
                <a:latin typeface="Calibri"/>
                <a:cs typeface="Calibri"/>
              </a:rPr>
              <a:t>Call </a:t>
            </a:r>
            <a:r>
              <a:rPr sz="2500" spc="-20" dirty="0">
                <a:latin typeface="Calibri"/>
                <a:cs typeface="Calibri"/>
              </a:rPr>
              <a:t>for </a:t>
            </a:r>
            <a:r>
              <a:rPr sz="2500" spc="-5" dirty="0">
                <a:latin typeface="Calibri"/>
                <a:cs typeface="Calibri"/>
              </a:rPr>
              <a:t>help and when </a:t>
            </a:r>
            <a:r>
              <a:rPr sz="2500" spc="-10" dirty="0">
                <a:latin typeface="Calibri"/>
                <a:cs typeface="Calibri"/>
              </a:rPr>
              <a:t>available give</a:t>
            </a:r>
            <a:r>
              <a:rPr sz="2500" spc="25" dirty="0">
                <a:latin typeface="Calibri"/>
                <a:cs typeface="Calibri"/>
              </a:rPr>
              <a:t> </a:t>
            </a:r>
            <a:r>
              <a:rPr sz="2500" spc="-25" dirty="0">
                <a:latin typeface="Calibri"/>
                <a:cs typeface="Calibri"/>
              </a:rPr>
              <a:t>oxygen</a:t>
            </a:r>
            <a:endParaRPr sz="2500">
              <a:latin typeface="Calibri"/>
              <a:cs typeface="Calibri"/>
            </a:endParaRPr>
          </a:p>
          <a:p>
            <a:pPr marL="354965" marR="5080" indent="-342900">
              <a:lnSpc>
                <a:spcPct val="80000"/>
              </a:lnSpc>
              <a:spcBef>
                <a:spcPts val="600"/>
              </a:spcBef>
              <a:buFont typeface="Arial"/>
              <a:buChar char="•"/>
              <a:tabLst>
                <a:tab pos="354965" algn="l"/>
                <a:tab pos="355600" algn="l"/>
              </a:tabLst>
            </a:pPr>
            <a:r>
              <a:rPr sz="2500" spc="-5" dirty="0">
                <a:latin typeface="Calibri"/>
                <a:cs typeface="Calibri"/>
              </a:rPr>
              <a:t>4–6 </a:t>
            </a:r>
            <a:r>
              <a:rPr sz="2500" spc="-10" dirty="0">
                <a:latin typeface="Calibri"/>
                <a:cs typeface="Calibri"/>
              </a:rPr>
              <a:t>activations </a:t>
            </a:r>
            <a:r>
              <a:rPr sz="2500" spc="-15" dirty="0">
                <a:latin typeface="Calibri"/>
                <a:cs typeface="Calibri"/>
              </a:rPr>
              <a:t>from </a:t>
            </a:r>
            <a:r>
              <a:rPr sz="2500" spc="-5" dirty="0">
                <a:latin typeface="Calibri"/>
                <a:cs typeface="Calibri"/>
              </a:rPr>
              <a:t>the </a:t>
            </a:r>
            <a:r>
              <a:rPr sz="2500" spc="-10" dirty="0">
                <a:latin typeface="Calibri"/>
                <a:cs typeface="Calibri"/>
              </a:rPr>
              <a:t>salbutamol </a:t>
            </a:r>
            <a:r>
              <a:rPr sz="2500" spc="-5" dirty="0">
                <a:latin typeface="Calibri"/>
                <a:cs typeface="Calibri"/>
              </a:rPr>
              <a:t>inhaler should </a:t>
            </a:r>
            <a:r>
              <a:rPr sz="2500" dirty="0">
                <a:latin typeface="Calibri"/>
                <a:cs typeface="Calibri"/>
              </a:rPr>
              <a:t>be  </a:t>
            </a:r>
            <a:r>
              <a:rPr sz="2500" spc="-10" dirty="0">
                <a:latin typeface="Calibri"/>
                <a:cs typeface="Calibri"/>
              </a:rPr>
              <a:t>given </a:t>
            </a:r>
            <a:r>
              <a:rPr sz="2500" spc="-5" dirty="0">
                <a:latin typeface="Calibri"/>
                <a:cs typeface="Calibri"/>
              </a:rPr>
              <a:t>using a </a:t>
            </a:r>
            <a:r>
              <a:rPr sz="2500" spc="-10" dirty="0">
                <a:latin typeface="Calibri"/>
                <a:cs typeface="Calibri"/>
              </a:rPr>
              <a:t>large-volume </a:t>
            </a:r>
            <a:r>
              <a:rPr sz="2500" spc="-5" dirty="0">
                <a:latin typeface="Calibri"/>
                <a:cs typeface="Calibri"/>
              </a:rPr>
              <a:t>spacer device and </a:t>
            </a:r>
            <a:r>
              <a:rPr sz="2500" spc="-10" dirty="0">
                <a:latin typeface="Calibri"/>
                <a:cs typeface="Calibri"/>
              </a:rPr>
              <a:t>repeated  </a:t>
            </a:r>
            <a:r>
              <a:rPr sz="2500" spc="-5" dirty="0">
                <a:latin typeface="Calibri"/>
                <a:cs typeface="Calibri"/>
              </a:rPr>
              <a:t>every 10 </a:t>
            </a:r>
            <a:r>
              <a:rPr sz="2500" spc="-10" dirty="0">
                <a:latin typeface="Calibri"/>
                <a:cs typeface="Calibri"/>
              </a:rPr>
              <a:t>minutes </a:t>
            </a:r>
            <a:r>
              <a:rPr sz="2500" spc="-5" dirty="0">
                <a:latin typeface="Calibri"/>
                <a:cs typeface="Calibri"/>
              </a:rPr>
              <a:t>if necessary </a:t>
            </a:r>
            <a:r>
              <a:rPr sz="2500" spc="-10" dirty="0">
                <a:latin typeface="Calibri"/>
                <a:cs typeface="Calibri"/>
              </a:rPr>
              <a:t>until </a:t>
            </a:r>
            <a:r>
              <a:rPr sz="2500" spc="-5" dirty="0">
                <a:latin typeface="Calibri"/>
                <a:cs typeface="Calibri"/>
              </a:rPr>
              <a:t>an ambulance</a:t>
            </a:r>
            <a:r>
              <a:rPr sz="2500" spc="95" dirty="0">
                <a:latin typeface="Calibri"/>
                <a:cs typeface="Calibri"/>
              </a:rPr>
              <a:t> </a:t>
            </a:r>
            <a:r>
              <a:rPr sz="2500" spc="-5" dirty="0">
                <a:latin typeface="Calibri"/>
                <a:cs typeface="Calibri"/>
              </a:rPr>
              <a:t>arrives.</a:t>
            </a:r>
            <a:endParaRPr sz="2500">
              <a:latin typeface="Calibri"/>
              <a:cs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196972" y="537457"/>
            <a:ext cx="7264528" cy="396904"/>
          </a:xfrm>
          <a:prstGeom prst="rect">
            <a:avLst/>
          </a:prstGeom>
        </p:spPr>
        <p:txBody>
          <a:bodyPr vert="horz" wrap="square" lIns="0" tIns="12065" rIns="0" bIns="0" rtlCol="0">
            <a:spAutoFit/>
          </a:bodyPr>
          <a:lstStyle/>
          <a:p>
            <a:pPr marL="1876425" marR="5080" indent="-1864360">
              <a:lnSpc>
                <a:spcPct val="100000"/>
              </a:lnSpc>
              <a:spcBef>
                <a:spcPts val="95"/>
              </a:spcBef>
            </a:pPr>
            <a:r>
              <a:rPr sz="2500" spc="-5" dirty="0">
                <a:latin typeface="Calibri"/>
                <a:cs typeface="Calibri"/>
              </a:rPr>
              <a:t>Common </a:t>
            </a:r>
            <a:r>
              <a:rPr sz="2500" spc="-10" dirty="0">
                <a:latin typeface="Calibri"/>
                <a:cs typeface="Calibri"/>
              </a:rPr>
              <a:t>medical </a:t>
            </a:r>
            <a:r>
              <a:rPr sz="2500" spc="-10" dirty="0" smtClean="0">
                <a:latin typeface="Calibri"/>
                <a:cs typeface="Calibri"/>
              </a:rPr>
              <a:t>emergencies  </a:t>
            </a:r>
            <a:r>
              <a:rPr sz="2500" spc="-5" dirty="0">
                <a:latin typeface="Calibri"/>
                <a:cs typeface="Calibri"/>
              </a:rPr>
              <a:t>Signs and </a:t>
            </a:r>
            <a:r>
              <a:rPr sz="2500" spc="-20" dirty="0">
                <a:latin typeface="Calibri"/>
                <a:cs typeface="Calibri"/>
              </a:rPr>
              <a:t>symptoms</a:t>
            </a:r>
            <a:endParaRPr sz="2500" dirty="0">
              <a:latin typeface="Calibri"/>
              <a:cs typeface="Calibri"/>
            </a:endParaRPr>
          </a:p>
        </p:txBody>
      </p:sp>
      <p:sp>
        <p:nvSpPr>
          <p:cNvPr id="3" name="object 3"/>
          <p:cNvSpPr txBox="1">
            <a:spLocks noGrp="1"/>
          </p:cNvSpPr>
          <p:nvPr>
            <p:ph type="title"/>
          </p:nvPr>
        </p:nvSpPr>
        <p:spPr>
          <a:xfrm>
            <a:off x="4315331" y="1293361"/>
            <a:ext cx="2060575" cy="513715"/>
          </a:xfrm>
          <a:prstGeom prst="rect">
            <a:avLst/>
          </a:prstGeom>
        </p:spPr>
        <p:txBody>
          <a:bodyPr vert="horz" wrap="square" lIns="0" tIns="12700" rIns="0" bIns="0" rtlCol="0">
            <a:spAutoFit/>
          </a:bodyPr>
          <a:lstStyle/>
          <a:p>
            <a:pPr marL="12700">
              <a:lnSpc>
                <a:spcPct val="100000"/>
              </a:lnSpc>
              <a:spcBef>
                <a:spcPts val="100"/>
              </a:spcBef>
            </a:pPr>
            <a:r>
              <a:rPr sz="3200" spc="40" dirty="0"/>
              <a:t>Anaphylaxis</a:t>
            </a:r>
            <a:endParaRPr sz="3200"/>
          </a:p>
        </p:txBody>
      </p:sp>
      <p:sp>
        <p:nvSpPr>
          <p:cNvPr id="4" name="object 4"/>
          <p:cNvSpPr/>
          <p:nvPr/>
        </p:nvSpPr>
        <p:spPr>
          <a:xfrm>
            <a:off x="1525386" y="2045208"/>
            <a:ext cx="3743325" cy="1732914"/>
          </a:xfrm>
          <a:custGeom>
            <a:avLst/>
            <a:gdLst/>
            <a:ahLst/>
            <a:cxnLst/>
            <a:rect l="l" t="t" r="r" b="b"/>
            <a:pathLst>
              <a:path w="3743325" h="1732914">
                <a:moveTo>
                  <a:pt x="3742944" y="1732788"/>
                </a:moveTo>
                <a:lnTo>
                  <a:pt x="3742944" y="1524"/>
                </a:lnTo>
                <a:lnTo>
                  <a:pt x="3738372" y="0"/>
                </a:lnTo>
                <a:lnTo>
                  <a:pt x="4572" y="0"/>
                </a:lnTo>
                <a:lnTo>
                  <a:pt x="1524" y="1524"/>
                </a:lnTo>
                <a:lnTo>
                  <a:pt x="0" y="6096"/>
                </a:lnTo>
                <a:lnTo>
                  <a:pt x="0" y="1732788"/>
                </a:lnTo>
                <a:lnTo>
                  <a:pt x="4572" y="1732788"/>
                </a:lnTo>
                <a:lnTo>
                  <a:pt x="4572" y="10668"/>
                </a:lnTo>
                <a:lnTo>
                  <a:pt x="9144" y="6096"/>
                </a:lnTo>
                <a:lnTo>
                  <a:pt x="9144" y="10668"/>
                </a:lnTo>
                <a:lnTo>
                  <a:pt x="3733800" y="10668"/>
                </a:lnTo>
                <a:lnTo>
                  <a:pt x="3733800" y="6096"/>
                </a:lnTo>
                <a:lnTo>
                  <a:pt x="3738372" y="10668"/>
                </a:lnTo>
                <a:lnTo>
                  <a:pt x="3738372" y="1732788"/>
                </a:lnTo>
                <a:lnTo>
                  <a:pt x="3742944" y="1732788"/>
                </a:lnTo>
                <a:close/>
              </a:path>
              <a:path w="3743325" h="1732914">
                <a:moveTo>
                  <a:pt x="9144" y="10668"/>
                </a:moveTo>
                <a:lnTo>
                  <a:pt x="9144" y="6096"/>
                </a:lnTo>
                <a:lnTo>
                  <a:pt x="4572" y="10668"/>
                </a:lnTo>
                <a:lnTo>
                  <a:pt x="9144" y="10668"/>
                </a:lnTo>
                <a:close/>
              </a:path>
              <a:path w="3743325" h="1732914">
                <a:moveTo>
                  <a:pt x="9144" y="1732788"/>
                </a:moveTo>
                <a:lnTo>
                  <a:pt x="9144" y="10668"/>
                </a:lnTo>
                <a:lnTo>
                  <a:pt x="4572" y="10668"/>
                </a:lnTo>
                <a:lnTo>
                  <a:pt x="4572" y="1732788"/>
                </a:lnTo>
                <a:lnTo>
                  <a:pt x="9144" y="1732788"/>
                </a:lnTo>
                <a:close/>
              </a:path>
              <a:path w="3743325" h="1732914">
                <a:moveTo>
                  <a:pt x="3738372" y="10668"/>
                </a:moveTo>
                <a:lnTo>
                  <a:pt x="3733800" y="6096"/>
                </a:lnTo>
                <a:lnTo>
                  <a:pt x="3733800" y="10668"/>
                </a:lnTo>
                <a:lnTo>
                  <a:pt x="3738372" y="10668"/>
                </a:lnTo>
                <a:close/>
              </a:path>
              <a:path w="3743325" h="1732914">
                <a:moveTo>
                  <a:pt x="3738372" y="1732788"/>
                </a:moveTo>
                <a:lnTo>
                  <a:pt x="3738372" y="10668"/>
                </a:lnTo>
                <a:lnTo>
                  <a:pt x="3733800" y="10668"/>
                </a:lnTo>
                <a:lnTo>
                  <a:pt x="3733800" y="1732788"/>
                </a:lnTo>
                <a:lnTo>
                  <a:pt x="3738372" y="1732788"/>
                </a:lnTo>
                <a:close/>
              </a:path>
            </a:pathLst>
          </a:custGeom>
          <a:solidFill>
            <a:srgbClr val="000000"/>
          </a:solidFill>
        </p:spPr>
        <p:txBody>
          <a:bodyPr wrap="square" lIns="0" tIns="0" rIns="0" bIns="0" rtlCol="0"/>
          <a:lstStyle/>
          <a:p>
            <a:endParaRPr/>
          </a:p>
        </p:txBody>
      </p:sp>
      <p:sp>
        <p:nvSpPr>
          <p:cNvPr id="5" name="object 5"/>
          <p:cNvSpPr/>
          <p:nvPr/>
        </p:nvSpPr>
        <p:spPr>
          <a:xfrm>
            <a:off x="5557890" y="2118360"/>
            <a:ext cx="3971925" cy="1659889"/>
          </a:xfrm>
          <a:custGeom>
            <a:avLst/>
            <a:gdLst/>
            <a:ahLst/>
            <a:cxnLst/>
            <a:rect l="l" t="t" r="r" b="b"/>
            <a:pathLst>
              <a:path w="3971925" h="1659889">
                <a:moveTo>
                  <a:pt x="3971544" y="1659636"/>
                </a:moveTo>
                <a:lnTo>
                  <a:pt x="3971544" y="4572"/>
                </a:lnTo>
                <a:lnTo>
                  <a:pt x="3970020" y="1524"/>
                </a:lnTo>
                <a:lnTo>
                  <a:pt x="3966972" y="0"/>
                </a:lnTo>
                <a:lnTo>
                  <a:pt x="4572" y="0"/>
                </a:lnTo>
                <a:lnTo>
                  <a:pt x="1524" y="1524"/>
                </a:lnTo>
                <a:lnTo>
                  <a:pt x="0" y="4572"/>
                </a:lnTo>
                <a:lnTo>
                  <a:pt x="0" y="1659636"/>
                </a:lnTo>
                <a:lnTo>
                  <a:pt x="4572" y="1659636"/>
                </a:lnTo>
                <a:lnTo>
                  <a:pt x="4572" y="9144"/>
                </a:lnTo>
                <a:lnTo>
                  <a:pt x="9144" y="4572"/>
                </a:lnTo>
                <a:lnTo>
                  <a:pt x="9144" y="9144"/>
                </a:lnTo>
                <a:lnTo>
                  <a:pt x="3962400" y="9144"/>
                </a:lnTo>
                <a:lnTo>
                  <a:pt x="3962400" y="4572"/>
                </a:lnTo>
                <a:lnTo>
                  <a:pt x="3966972" y="9144"/>
                </a:lnTo>
                <a:lnTo>
                  <a:pt x="3966972" y="1659636"/>
                </a:lnTo>
                <a:lnTo>
                  <a:pt x="3971544" y="1659636"/>
                </a:lnTo>
                <a:close/>
              </a:path>
              <a:path w="3971925" h="1659889">
                <a:moveTo>
                  <a:pt x="9144" y="9144"/>
                </a:moveTo>
                <a:lnTo>
                  <a:pt x="9144" y="4572"/>
                </a:lnTo>
                <a:lnTo>
                  <a:pt x="4572" y="9144"/>
                </a:lnTo>
                <a:lnTo>
                  <a:pt x="9144" y="9144"/>
                </a:lnTo>
                <a:close/>
              </a:path>
              <a:path w="3971925" h="1659889">
                <a:moveTo>
                  <a:pt x="9144" y="1659636"/>
                </a:moveTo>
                <a:lnTo>
                  <a:pt x="9144" y="9144"/>
                </a:lnTo>
                <a:lnTo>
                  <a:pt x="4572" y="9144"/>
                </a:lnTo>
                <a:lnTo>
                  <a:pt x="4572" y="1659636"/>
                </a:lnTo>
                <a:lnTo>
                  <a:pt x="9144" y="1659636"/>
                </a:lnTo>
                <a:close/>
              </a:path>
              <a:path w="3971925" h="1659889">
                <a:moveTo>
                  <a:pt x="3966972" y="9144"/>
                </a:moveTo>
                <a:lnTo>
                  <a:pt x="3962400" y="4572"/>
                </a:lnTo>
                <a:lnTo>
                  <a:pt x="3962400" y="9144"/>
                </a:lnTo>
                <a:lnTo>
                  <a:pt x="3966972" y="9144"/>
                </a:lnTo>
                <a:close/>
              </a:path>
              <a:path w="3971925" h="1659889">
                <a:moveTo>
                  <a:pt x="3966972" y="1659636"/>
                </a:moveTo>
                <a:lnTo>
                  <a:pt x="3966972" y="9144"/>
                </a:lnTo>
                <a:lnTo>
                  <a:pt x="3962400" y="9144"/>
                </a:lnTo>
                <a:lnTo>
                  <a:pt x="3962400" y="1659636"/>
                </a:lnTo>
                <a:lnTo>
                  <a:pt x="3966972" y="1659636"/>
                </a:lnTo>
                <a:close/>
              </a:path>
            </a:pathLst>
          </a:custGeom>
          <a:solidFill>
            <a:srgbClr val="000000"/>
          </a:solidFill>
        </p:spPr>
        <p:txBody>
          <a:bodyPr wrap="square" lIns="0" tIns="0" rIns="0" bIns="0" rtlCol="0"/>
          <a:lstStyle/>
          <a:p>
            <a:endParaRPr/>
          </a:p>
        </p:txBody>
      </p:sp>
      <p:sp>
        <p:nvSpPr>
          <p:cNvPr id="6" name="object 6"/>
          <p:cNvSpPr/>
          <p:nvPr/>
        </p:nvSpPr>
        <p:spPr>
          <a:xfrm>
            <a:off x="774060" y="3777996"/>
            <a:ext cx="9144000" cy="3429000"/>
          </a:xfrm>
          <a:custGeom>
            <a:avLst/>
            <a:gdLst/>
            <a:ahLst/>
            <a:cxnLst/>
            <a:rect l="l" t="t" r="r" b="b"/>
            <a:pathLst>
              <a:path w="9144000" h="3429000">
                <a:moveTo>
                  <a:pt x="9143993" y="3428993"/>
                </a:moveTo>
                <a:lnTo>
                  <a:pt x="9143993" y="0"/>
                </a:lnTo>
                <a:lnTo>
                  <a:pt x="0" y="0"/>
                </a:lnTo>
                <a:lnTo>
                  <a:pt x="0" y="3428993"/>
                </a:lnTo>
                <a:lnTo>
                  <a:pt x="9143993" y="3428993"/>
                </a:lnTo>
                <a:close/>
              </a:path>
            </a:pathLst>
          </a:custGeom>
          <a:solidFill>
            <a:srgbClr val="FFFFFF"/>
          </a:solidFill>
        </p:spPr>
        <p:txBody>
          <a:bodyPr wrap="square" lIns="0" tIns="0" rIns="0" bIns="0" rtlCol="0"/>
          <a:lstStyle/>
          <a:p>
            <a:endParaRPr/>
          </a:p>
        </p:txBody>
      </p:sp>
      <p:sp>
        <p:nvSpPr>
          <p:cNvPr id="7" name="object 7"/>
          <p:cNvSpPr/>
          <p:nvPr/>
        </p:nvSpPr>
        <p:spPr>
          <a:xfrm>
            <a:off x="1525386" y="3777996"/>
            <a:ext cx="3743325" cy="2421890"/>
          </a:xfrm>
          <a:custGeom>
            <a:avLst/>
            <a:gdLst/>
            <a:ahLst/>
            <a:cxnLst/>
            <a:rect l="l" t="t" r="r" b="b"/>
            <a:pathLst>
              <a:path w="3743325" h="2421890">
                <a:moveTo>
                  <a:pt x="9144" y="2412491"/>
                </a:moveTo>
                <a:lnTo>
                  <a:pt x="9144" y="0"/>
                </a:lnTo>
                <a:lnTo>
                  <a:pt x="0" y="0"/>
                </a:lnTo>
                <a:lnTo>
                  <a:pt x="0" y="2417063"/>
                </a:lnTo>
                <a:lnTo>
                  <a:pt x="1524" y="2421635"/>
                </a:lnTo>
                <a:lnTo>
                  <a:pt x="4572" y="2421635"/>
                </a:lnTo>
                <a:lnTo>
                  <a:pt x="4572" y="2412491"/>
                </a:lnTo>
                <a:lnTo>
                  <a:pt x="9144" y="2412491"/>
                </a:lnTo>
                <a:close/>
              </a:path>
              <a:path w="3743325" h="2421890">
                <a:moveTo>
                  <a:pt x="3738372" y="2412491"/>
                </a:moveTo>
                <a:lnTo>
                  <a:pt x="4572" y="2412491"/>
                </a:lnTo>
                <a:lnTo>
                  <a:pt x="9144" y="2417063"/>
                </a:lnTo>
                <a:lnTo>
                  <a:pt x="9144" y="2421635"/>
                </a:lnTo>
                <a:lnTo>
                  <a:pt x="3733800" y="2421635"/>
                </a:lnTo>
                <a:lnTo>
                  <a:pt x="3733800" y="2417063"/>
                </a:lnTo>
                <a:lnTo>
                  <a:pt x="3738372" y="2412491"/>
                </a:lnTo>
                <a:close/>
              </a:path>
              <a:path w="3743325" h="2421890">
                <a:moveTo>
                  <a:pt x="9144" y="2421635"/>
                </a:moveTo>
                <a:lnTo>
                  <a:pt x="9144" y="2417063"/>
                </a:lnTo>
                <a:lnTo>
                  <a:pt x="4572" y="2412491"/>
                </a:lnTo>
                <a:lnTo>
                  <a:pt x="4572" y="2421635"/>
                </a:lnTo>
                <a:lnTo>
                  <a:pt x="9144" y="2421635"/>
                </a:lnTo>
                <a:close/>
              </a:path>
              <a:path w="3743325" h="2421890">
                <a:moveTo>
                  <a:pt x="3742944" y="2421635"/>
                </a:moveTo>
                <a:lnTo>
                  <a:pt x="3742944" y="0"/>
                </a:lnTo>
                <a:lnTo>
                  <a:pt x="3733800" y="0"/>
                </a:lnTo>
                <a:lnTo>
                  <a:pt x="3733800" y="2412491"/>
                </a:lnTo>
                <a:lnTo>
                  <a:pt x="3738372" y="2412491"/>
                </a:lnTo>
                <a:lnTo>
                  <a:pt x="3738372" y="2421635"/>
                </a:lnTo>
                <a:lnTo>
                  <a:pt x="3742944" y="2421635"/>
                </a:lnTo>
                <a:close/>
              </a:path>
              <a:path w="3743325" h="2421890">
                <a:moveTo>
                  <a:pt x="3738372" y="2421635"/>
                </a:moveTo>
                <a:lnTo>
                  <a:pt x="3738372" y="2412491"/>
                </a:lnTo>
                <a:lnTo>
                  <a:pt x="3733800" y="2417063"/>
                </a:lnTo>
                <a:lnTo>
                  <a:pt x="3733800" y="2421635"/>
                </a:lnTo>
                <a:lnTo>
                  <a:pt x="3738372" y="2421635"/>
                </a:lnTo>
                <a:close/>
              </a:path>
            </a:pathLst>
          </a:custGeom>
          <a:solidFill>
            <a:srgbClr val="000000"/>
          </a:solidFill>
        </p:spPr>
        <p:txBody>
          <a:bodyPr wrap="square" lIns="0" tIns="0" rIns="0" bIns="0" rtlCol="0"/>
          <a:lstStyle/>
          <a:p>
            <a:endParaRPr/>
          </a:p>
        </p:txBody>
      </p:sp>
      <p:sp>
        <p:nvSpPr>
          <p:cNvPr id="8" name="object 8"/>
          <p:cNvSpPr txBox="1"/>
          <p:nvPr/>
        </p:nvSpPr>
        <p:spPr>
          <a:xfrm>
            <a:off x="1608708" y="2059938"/>
            <a:ext cx="3535045" cy="3609340"/>
          </a:xfrm>
          <a:prstGeom prst="rect">
            <a:avLst/>
          </a:prstGeom>
        </p:spPr>
        <p:txBody>
          <a:bodyPr vert="horz" wrap="square" lIns="0" tIns="12065" rIns="0" bIns="0" rtlCol="0">
            <a:spAutoFit/>
          </a:bodyPr>
          <a:lstStyle/>
          <a:p>
            <a:pPr marL="354965" marR="5080" indent="-342900">
              <a:lnSpc>
                <a:spcPct val="100000"/>
              </a:lnSpc>
              <a:spcBef>
                <a:spcPts val="95"/>
              </a:spcBef>
              <a:buFont typeface="Arial"/>
              <a:buChar char="•"/>
              <a:tabLst>
                <a:tab pos="354965" algn="l"/>
                <a:tab pos="355600" algn="l"/>
              </a:tabLst>
            </a:pPr>
            <a:r>
              <a:rPr sz="2800" spc="-10" dirty="0">
                <a:latin typeface="Calibri"/>
                <a:cs typeface="Calibri"/>
              </a:rPr>
              <a:t>Urticaria, </a:t>
            </a:r>
            <a:r>
              <a:rPr sz="2800" spc="-5" dirty="0">
                <a:latin typeface="Calibri"/>
                <a:cs typeface="Calibri"/>
              </a:rPr>
              <a:t>erythema,  </a:t>
            </a:r>
            <a:r>
              <a:rPr sz="2800" spc="-10" dirty="0">
                <a:latin typeface="Calibri"/>
                <a:cs typeface="Calibri"/>
              </a:rPr>
              <a:t>rhinitis,</a:t>
            </a:r>
            <a:r>
              <a:rPr sz="2800" dirty="0">
                <a:latin typeface="Calibri"/>
                <a:cs typeface="Calibri"/>
              </a:rPr>
              <a:t> </a:t>
            </a:r>
            <a:r>
              <a:rPr sz="2800" spc="-10" dirty="0">
                <a:latin typeface="Calibri"/>
                <a:cs typeface="Calibri"/>
              </a:rPr>
              <a:t>conjunctivitis.</a:t>
            </a:r>
            <a:endParaRPr sz="2800" dirty="0">
              <a:latin typeface="Calibri"/>
              <a:cs typeface="Calibri"/>
            </a:endParaRPr>
          </a:p>
          <a:p>
            <a:pPr marL="354965" marR="241300" indent="-342900">
              <a:lnSpc>
                <a:spcPct val="100000"/>
              </a:lnSpc>
              <a:spcBef>
                <a:spcPts val="670"/>
              </a:spcBef>
              <a:buFont typeface="Arial"/>
              <a:buChar char="•"/>
              <a:tabLst>
                <a:tab pos="354965" algn="l"/>
                <a:tab pos="355600" algn="l"/>
              </a:tabLst>
            </a:pPr>
            <a:r>
              <a:rPr sz="2800" spc="-10" dirty="0">
                <a:latin typeface="Calibri"/>
                <a:cs typeface="Calibri"/>
              </a:rPr>
              <a:t>Abdominal pain,  </a:t>
            </a:r>
            <a:r>
              <a:rPr sz="2800" spc="-5" dirty="0">
                <a:latin typeface="Calibri"/>
                <a:cs typeface="Calibri"/>
              </a:rPr>
              <a:t>vomiting,</a:t>
            </a:r>
            <a:r>
              <a:rPr sz="2800" spc="-55" dirty="0">
                <a:latin typeface="Calibri"/>
                <a:cs typeface="Calibri"/>
              </a:rPr>
              <a:t> </a:t>
            </a:r>
            <a:r>
              <a:rPr sz="2800" spc="-10" dirty="0">
                <a:latin typeface="Calibri"/>
                <a:cs typeface="Calibri"/>
              </a:rPr>
              <a:t>diarrhoea.</a:t>
            </a:r>
            <a:endParaRPr sz="2800" dirty="0">
              <a:latin typeface="Calibri"/>
              <a:cs typeface="Calibri"/>
            </a:endParaRPr>
          </a:p>
          <a:p>
            <a:pPr marL="354965" marR="32384" indent="-342900">
              <a:lnSpc>
                <a:spcPct val="100000"/>
              </a:lnSpc>
              <a:spcBef>
                <a:spcPts val="675"/>
              </a:spcBef>
              <a:buFont typeface="Arial"/>
              <a:buChar char="•"/>
              <a:tabLst>
                <a:tab pos="354965" algn="l"/>
                <a:tab pos="355600" algn="l"/>
                <a:tab pos="1709420" algn="l"/>
              </a:tabLst>
            </a:pPr>
            <a:r>
              <a:rPr sz="2800" spc="-10" dirty="0">
                <a:latin typeface="Calibri"/>
                <a:cs typeface="Calibri"/>
              </a:rPr>
              <a:t>Flushing	and</a:t>
            </a:r>
            <a:r>
              <a:rPr sz="2800" spc="-50" dirty="0">
                <a:latin typeface="Calibri"/>
                <a:cs typeface="Calibri"/>
              </a:rPr>
              <a:t> </a:t>
            </a:r>
            <a:r>
              <a:rPr sz="2800" spc="-15" dirty="0">
                <a:latin typeface="Calibri"/>
                <a:cs typeface="Calibri"/>
              </a:rPr>
              <a:t>swelling  </a:t>
            </a:r>
            <a:r>
              <a:rPr sz="2800" spc="-5" dirty="0">
                <a:latin typeface="Calibri"/>
                <a:cs typeface="Calibri"/>
              </a:rPr>
              <a:t>of </a:t>
            </a:r>
            <a:r>
              <a:rPr sz="2800" spc="-10" dirty="0">
                <a:latin typeface="Calibri"/>
                <a:cs typeface="Calibri"/>
              </a:rPr>
              <a:t>the </a:t>
            </a:r>
            <a:r>
              <a:rPr sz="2800" spc="-15" dirty="0">
                <a:latin typeface="Calibri"/>
                <a:cs typeface="Calibri"/>
              </a:rPr>
              <a:t>face, </a:t>
            </a:r>
            <a:r>
              <a:rPr sz="2800" spc="-10" dirty="0">
                <a:latin typeface="Calibri"/>
                <a:cs typeface="Calibri"/>
              </a:rPr>
              <a:t>especially  </a:t>
            </a:r>
            <a:r>
              <a:rPr sz="2800" spc="-5" dirty="0">
                <a:latin typeface="Calibri"/>
                <a:cs typeface="Calibri"/>
              </a:rPr>
              <a:t>of </a:t>
            </a:r>
            <a:r>
              <a:rPr sz="2800" spc="-10" dirty="0">
                <a:latin typeface="Calibri"/>
                <a:cs typeface="Calibri"/>
              </a:rPr>
              <a:t>the </a:t>
            </a:r>
            <a:r>
              <a:rPr sz="2800" spc="-15" dirty="0">
                <a:latin typeface="Calibri"/>
                <a:cs typeface="Calibri"/>
              </a:rPr>
              <a:t>eyelids </a:t>
            </a:r>
            <a:r>
              <a:rPr sz="2800" spc="-10" dirty="0">
                <a:latin typeface="Calibri"/>
                <a:cs typeface="Calibri"/>
              </a:rPr>
              <a:t>and  </a:t>
            </a:r>
            <a:r>
              <a:rPr sz="2800" spc="-15" dirty="0">
                <a:latin typeface="Calibri"/>
                <a:cs typeface="Calibri"/>
              </a:rPr>
              <a:t>lips.</a:t>
            </a:r>
            <a:endParaRPr sz="2800" dirty="0">
              <a:latin typeface="Calibri"/>
              <a:cs typeface="Calibri"/>
            </a:endParaRPr>
          </a:p>
        </p:txBody>
      </p:sp>
      <p:sp>
        <p:nvSpPr>
          <p:cNvPr id="9" name="object 9"/>
          <p:cNvSpPr/>
          <p:nvPr/>
        </p:nvSpPr>
        <p:spPr>
          <a:xfrm>
            <a:off x="5557890" y="3777996"/>
            <a:ext cx="3971925" cy="2494915"/>
          </a:xfrm>
          <a:custGeom>
            <a:avLst/>
            <a:gdLst/>
            <a:ahLst/>
            <a:cxnLst/>
            <a:rect l="l" t="t" r="r" b="b"/>
            <a:pathLst>
              <a:path w="3971925" h="2494915">
                <a:moveTo>
                  <a:pt x="9144" y="2484119"/>
                </a:moveTo>
                <a:lnTo>
                  <a:pt x="9144" y="0"/>
                </a:lnTo>
                <a:lnTo>
                  <a:pt x="0" y="0"/>
                </a:lnTo>
                <a:lnTo>
                  <a:pt x="0" y="2490215"/>
                </a:lnTo>
                <a:lnTo>
                  <a:pt x="1524" y="2493263"/>
                </a:lnTo>
                <a:lnTo>
                  <a:pt x="4572" y="2494787"/>
                </a:lnTo>
                <a:lnTo>
                  <a:pt x="4572" y="2484119"/>
                </a:lnTo>
                <a:lnTo>
                  <a:pt x="9144" y="2484119"/>
                </a:lnTo>
                <a:close/>
              </a:path>
              <a:path w="3971925" h="2494915">
                <a:moveTo>
                  <a:pt x="3966972" y="2484119"/>
                </a:moveTo>
                <a:lnTo>
                  <a:pt x="4572" y="2484119"/>
                </a:lnTo>
                <a:lnTo>
                  <a:pt x="9144" y="2490215"/>
                </a:lnTo>
                <a:lnTo>
                  <a:pt x="9144" y="2494787"/>
                </a:lnTo>
                <a:lnTo>
                  <a:pt x="3962400" y="2494787"/>
                </a:lnTo>
                <a:lnTo>
                  <a:pt x="3962400" y="2490215"/>
                </a:lnTo>
                <a:lnTo>
                  <a:pt x="3966972" y="2484119"/>
                </a:lnTo>
                <a:close/>
              </a:path>
              <a:path w="3971925" h="2494915">
                <a:moveTo>
                  <a:pt x="9144" y="2494787"/>
                </a:moveTo>
                <a:lnTo>
                  <a:pt x="9144" y="2490215"/>
                </a:lnTo>
                <a:lnTo>
                  <a:pt x="4572" y="2484119"/>
                </a:lnTo>
                <a:lnTo>
                  <a:pt x="4572" y="2494787"/>
                </a:lnTo>
                <a:lnTo>
                  <a:pt x="9144" y="2494787"/>
                </a:lnTo>
                <a:close/>
              </a:path>
              <a:path w="3971925" h="2494915">
                <a:moveTo>
                  <a:pt x="3971544" y="2490215"/>
                </a:moveTo>
                <a:lnTo>
                  <a:pt x="3971544" y="0"/>
                </a:lnTo>
                <a:lnTo>
                  <a:pt x="3962400" y="0"/>
                </a:lnTo>
                <a:lnTo>
                  <a:pt x="3962400" y="2484119"/>
                </a:lnTo>
                <a:lnTo>
                  <a:pt x="3966972" y="2484119"/>
                </a:lnTo>
                <a:lnTo>
                  <a:pt x="3966972" y="2494787"/>
                </a:lnTo>
                <a:lnTo>
                  <a:pt x="3970020" y="2493263"/>
                </a:lnTo>
                <a:lnTo>
                  <a:pt x="3971544" y="2490215"/>
                </a:lnTo>
                <a:close/>
              </a:path>
              <a:path w="3971925" h="2494915">
                <a:moveTo>
                  <a:pt x="3966972" y="2494787"/>
                </a:moveTo>
                <a:lnTo>
                  <a:pt x="3966972" y="2484119"/>
                </a:lnTo>
                <a:lnTo>
                  <a:pt x="3962400" y="2490215"/>
                </a:lnTo>
                <a:lnTo>
                  <a:pt x="3962400" y="2494787"/>
                </a:lnTo>
                <a:lnTo>
                  <a:pt x="3966972" y="2494787"/>
                </a:lnTo>
                <a:close/>
              </a:path>
            </a:pathLst>
          </a:custGeom>
          <a:solidFill>
            <a:srgbClr val="000000"/>
          </a:solidFill>
        </p:spPr>
        <p:txBody>
          <a:bodyPr wrap="square" lIns="0" tIns="0" rIns="0" bIns="0" rtlCol="0"/>
          <a:lstStyle/>
          <a:p>
            <a:endParaRPr/>
          </a:p>
        </p:txBody>
      </p:sp>
      <p:sp>
        <p:nvSpPr>
          <p:cNvPr id="10" name="object 10"/>
          <p:cNvSpPr txBox="1"/>
          <p:nvPr/>
        </p:nvSpPr>
        <p:spPr>
          <a:xfrm>
            <a:off x="5641210" y="2045613"/>
            <a:ext cx="3748404" cy="2927350"/>
          </a:xfrm>
          <a:prstGeom prst="rect">
            <a:avLst/>
          </a:prstGeom>
        </p:spPr>
        <p:txBody>
          <a:bodyPr vert="horz" wrap="square" lIns="0" tIns="97790" rIns="0" bIns="0" rtlCol="0">
            <a:spAutoFit/>
          </a:bodyPr>
          <a:lstStyle/>
          <a:p>
            <a:pPr marL="355600" indent="-342900" algn="just">
              <a:lnSpc>
                <a:spcPct val="100000"/>
              </a:lnSpc>
              <a:spcBef>
                <a:spcPts val="770"/>
              </a:spcBef>
              <a:buFont typeface="Arial"/>
              <a:buChar char="•"/>
              <a:tabLst>
                <a:tab pos="355600" algn="l"/>
              </a:tabLst>
            </a:pPr>
            <a:r>
              <a:rPr sz="2800" spc="-10" dirty="0">
                <a:latin typeface="Calibri"/>
                <a:cs typeface="Calibri"/>
              </a:rPr>
              <a:t>Difficulty in</a:t>
            </a:r>
            <a:r>
              <a:rPr sz="2800" spc="-5" dirty="0">
                <a:latin typeface="Calibri"/>
                <a:cs typeface="Calibri"/>
              </a:rPr>
              <a:t> </a:t>
            </a:r>
            <a:r>
              <a:rPr sz="2800" spc="-15" dirty="0">
                <a:latin typeface="Calibri"/>
                <a:cs typeface="Calibri"/>
              </a:rPr>
              <a:t>breathing</a:t>
            </a:r>
            <a:endParaRPr sz="2800">
              <a:latin typeface="Calibri"/>
              <a:cs typeface="Calibri"/>
            </a:endParaRPr>
          </a:p>
          <a:p>
            <a:pPr marL="354965" marR="5080" indent="-342900" algn="just">
              <a:lnSpc>
                <a:spcPct val="100000"/>
              </a:lnSpc>
              <a:spcBef>
                <a:spcPts val="675"/>
              </a:spcBef>
              <a:buFont typeface="Arial"/>
              <a:buChar char="•"/>
              <a:tabLst>
                <a:tab pos="355600" algn="l"/>
              </a:tabLst>
            </a:pPr>
            <a:r>
              <a:rPr sz="2800" spc="-25" dirty="0">
                <a:latin typeface="Calibri"/>
                <a:cs typeface="Calibri"/>
              </a:rPr>
              <a:t>Vasodilation </a:t>
            </a:r>
            <a:r>
              <a:rPr sz="2800" spc="-10" dirty="0">
                <a:latin typeface="Calibri"/>
                <a:cs typeface="Calibri"/>
              </a:rPr>
              <a:t>leading </a:t>
            </a:r>
            <a:r>
              <a:rPr sz="2800" spc="-15" dirty="0">
                <a:latin typeface="Calibri"/>
                <a:cs typeface="Calibri"/>
              </a:rPr>
              <a:t>to  low </a:t>
            </a:r>
            <a:r>
              <a:rPr sz="2800" spc="-10" dirty="0">
                <a:latin typeface="Calibri"/>
                <a:cs typeface="Calibri"/>
              </a:rPr>
              <a:t>blood </a:t>
            </a:r>
            <a:r>
              <a:rPr sz="2800" spc="-20" dirty="0">
                <a:latin typeface="Calibri"/>
                <a:cs typeface="Calibri"/>
              </a:rPr>
              <a:t>pressure </a:t>
            </a:r>
            <a:r>
              <a:rPr sz="2800" spc="-10" dirty="0">
                <a:latin typeface="Calibri"/>
                <a:cs typeface="Calibri"/>
              </a:rPr>
              <a:t>and  collapse.</a:t>
            </a:r>
            <a:endParaRPr sz="2800">
              <a:latin typeface="Calibri"/>
              <a:cs typeface="Calibri"/>
            </a:endParaRPr>
          </a:p>
          <a:p>
            <a:pPr marL="355600" indent="-342900" algn="just">
              <a:lnSpc>
                <a:spcPct val="100000"/>
              </a:lnSpc>
              <a:spcBef>
                <a:spcPts val="670"/>
              </a:spcBef>
              <a:buFont typeface="Arial"/>
              <a:buChar char="•"/>
              <a:tabLst>
                <a:tab pos="355600" algn="l"/>
              </a:tabLst>
            </a:pPr>
            <a:r>
              <a:rPr sz="2800" spc="-20" dirty="0">
                <a:latin typeface="Calibri"/>
                <a:cs typeface="Calibri"/>
              </a:rPr>
              <a:t>Respiratory</a:t>
            </a:r>
            <a:r>
              <a:rPr sz="2800" spc="5" dirty="0">
                <a:latin typeface="Calibri"/>
                <a:cs typeface="Calibri"/>
              </a:rPr>
              <a:t> </a:t>
            </a:r>
            <a:r>
              <a:rPr sz="2800" spc="-20" dirty="0">
                <a:latin typeface="Calibri"/>
                <a:cs typeface="Calibri"/>
              </a:rPr>
              <a:t>arrest</a:t>
            </a:r>
            <a:endParaRPr sz="2800">
              <a:latin typeface="Calibri"/>
              <a:cs typeface="Calibri"/>
            </a:endParaRPr>
          </a:p>
          <a:p>
            <a:pPr marL="355600" indent="-342900" algn="just">
              <a:lnSpc>
                <a:spcPct val="100000"/>
              </a:lnSpc>
              <a:spcBef>
                <a:spcPts val="670"/>
              </a:spcBef>
              <a:buFont typeface="Arial"/>
              <a:buChar char="•"/>
              <a:tabLst>
                <a:tab pos="355600" algn="l"/>
              </a:tabLst>
            </a:pPr>
            <a:r>
              <a:rPr sz="2800" spc="-15" dirty="0">
                <a:latin typeface="Calibri"/>
                <a:cs typeface="Calibri"/>
              </a:rPr>
              <a:t>Cardiac</a:t>
            </a:r>
            <a:r>
              <a:rPr sz="2800" spc="-10" dirty="0">
                <a:latin typeface="Calibri"/>
                <a:cs typeface="Calibri"/>
              </a:rPr>
              <a:t> </a:t>
            </a:r>
            <a:r>
              <a:rPr sz="2800" spc="-15" dirty="0">
                <a:latin typeface="Calibri"/>
                <a:cs typeface="Calibri"/>
              </a:rPr>
              <a:t>arrest.</a:t>
            </a:r>
            <a:endParaRPr sz="2800">
              <a:latin typeface="Calibri"/>
              <a:cs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96972" y="514761"/>
            <a:ext cx="6299455" cy="396904"/>
          </a:xfrm>
          <a:prstGeom prst="rect">
            <a:avLst/>
          </a:prstGeom>
        </p:spPr>
        <p:txBody>
          <a:bodyPr vert="horz" wrap="square" lIns="0" tIns="12065" rIns="0" bIns="0" rtlCol="0">
            <a:spAutoFit/>
          </a:bodyPr>
          <a:lstStyle/>
          <a:p>
            <a:pPr marL="2282825" marR="5080" indent="-2270760">
              <a:lnSpc>
                <a:spcPct val="100000"/>
              </a:lnSpc>
              <a:spcBef>
                <a:spcPts val="95"/>
              </a:spcBef>
            </a:pPr>
            <a:r>
              <a:rPr spc="-5" dirty="0"/>
              <a:t>Common </a:t>
            </a:r>
            <a:r>
              <a:rPr spc="-10" dirty="0"/>
              <a:t>medical </a:t>
            </a:r>
            <a:r>
              <a:rPr spc="-10" dirty="0" smtClean="0"/>
              <a:t>emergencies</a:t>
            </a:r>
            <a:r>
              <a:rPr lang="en-US" spc="-10" dirty="0" smtClean="0"/>
              <a:t> management</a:t>
            </a:r>
            <a:endParaRPr spc="-10" dirty="0"/>
          </a:p>
        </p:txBody>
      </p:sp>
      <p:sp>
        <p:nvSpPr>
          <p:cNvPr id="3" name="object 3"/>
          <p:cNvSpPr/>
          <p:nvPr/>
        </p:nvSpPr>
        <p:spPr>
          <a:xfrm>
            <a:off x="4765411" y="1325873"/>
            <a:ext cx="4867910" cy="2452370"/>
          </a:xfrm>
          <a:custGeom>
            <a:avLst/>
            <a:gdLst/>
            <a:ahLst/>
            <a:cxnLst/>
            <a:rect l="l" t="t" r="r" b="b"/>
            <a:pathLst>
              <a:path w="4867909" h="2452370">
                <a:moveTo>
                  <a:pt x="4867656" y="2452122"/>
                </a:moveTo>
                <a:lnTo>
                  <a:pt x="4867656" y="4572"/>
                </a:lnTo>
                <a:lnTo>
                  <a:pt x="4866132" y="1524"/>
                </a:lnTo>
                <a:lnTo>
                  <a:pt x="4863084" y="0"/>
                </a:lnTo>
                <a:lnTo>
                  <a:pt x="4572" y="0"/>
                </a:lnTo>
                <a:lnTo>
                  <a:pt x="1524" y="1524"/>
                </a:lnTo>
                <a:lnTo>
                  <a:pt x="0" y="4572"/>
                </a:lnTo>
                <a:lnTo>
                  <a:pt x="0" y="2452122"/>
                </a:lnTo>
                <a:lnTo>
                  <a:pt x="4572" y="2452122"/>
                </a:lnTo>
                <a:lnTo>
                  <a:pt x="4572" y="9144"/>
                </a:lnTo>
                <a:lnTo>
                  <a:pt x="9144" y="4572"/>
                </a:lnTo>
                <a:lnTo>
                  <a:pt x="9144" y="9144"/>
                </a:lnTo>
                <a:lnTo>
                  <a:pt x="4858512" y="9144"/>
                </a:lnTo>
                <a:lnTo>
                  <a:pt x="4858512" y="4572"/>
                </a:lnTo>
                <a:lnTo>
                  <a:pt x="4863084" y="9144"/>
                </a:lnTo>
                <a:lnTo>
                  <a:pt x="4863084" y="2452122"/>
                </a:lnTo>
                <a:lnTo>
                  <a:pt x="4867656" y="2452122"/>
                </a:lnTo>
                <a:close/>
              </a:path>
              <a:path w="4867909" h="2452370">
                <a:moveTo>
                  <a:pt x="9144" y="9144"/>
                </a:moveTo>
                <a:lnTo>
                  <a:pt x="9144" y="4572"/>
                </a:lnTo>
                <a:lnTo>
                  <a:pt x="4572" y="9144"/>
                </a:lnTo>
                <a:lnTo>
                  <a:pt x="9144" y="9144"/>
                </a:lnTo>
                <a:close/>
              </a:path>
              <a:path w="4867909" h="2452370">
                <a:moveTo>
                  <a:pt x="9144" y="2452122"/>
                </a:moveTo>
                <a:lnTo>
                  <a:pt x="9144" y="9144"/>
                </a:lnTo>
                <a:lnTo>
                  <a:pt x="4572" y="9144"/>
                </a:lnTo>
                <a:lnTo>
                  <a:pt x="4572" y="2452122"/>
                </a:lnTo>
                <a:lnTo>
                  <a:pt x="9144" y="2452122"/>
                </a:lnTo>
                <a:close/>
              </a:path>
              <a:path w="4867909" h="2452370">
                <a:moveTo>
                  <a:pt x="4863084" y="9144"/>
                </a:moveTo>
                <a:lnTo>
                  <a:pt x="4858512" y="4572"/>
                </a:lnTo>
                <a:lnTo>
                  <a:pt x="4858512" y="9144"/>
                </a:lnTo>
                <a:lnTo>
                  <a:pt x="4863084" y="9144"/>
                </a:lnTo>
                <a:close/>
              </a:path>
              <a:path w="4867909" h="2452370">
                <a:moveTo>
                  <a:pt x="4863084" y="2452122"/>
                </a:moveTo>
                <a:lnTo>
                  <a:pt x="4863084" y="9144"/>
                </a:lnTo>
                <a:lnTo>
                  <a:pt x="4858512" y="9144"/>
                </a:lnTo>
                <a:lnTo>
                  <a:pt x="4858512" y="2452122"/>
                </a:lnTo>
                <a:lnTo>
                  <a:pt x="4863084" y="2452122"/>
                </a:lnTo>
                <a:close/>
              </a:path>
            </a:pathLst>
          </a:custGeom>
          <a:solidFill>
            <a:srgbClr val="000000"/>
          </a:solidFill>
        </p:spPr>
        <p:txBody>
          <a:bodyPr wrap="square" lIns="0" tIns="0" rIns="0" bIns="0" rtlCol="0"/>
          <a:lstStyle/>
          <a:p>
            <a:endParaRPr/>
          </a:p>
        </p:txBody>
      </p:sp>
      <p:sp>
        <p:nvSpPr>
          <p:cNvPr id="4" name="object 4"/>
          <p:cNvSpPr txBox="1"/>
          <p:nvPr/>
        </p:nvSpPr>
        <p:spPr>
          <a:xfrm>
            <a:off x="4848731" y="1357984"/>
            <a:ext cx="3954145" cy="2098040"/>
          </a:xfrm>
          <a:prstGeom prst="rect">
            <a:avLst/>
          </a:prstGeom>
        </p:spPr>
        <p:txBody>
          <a:bodyPr vert="horz" wrap="square" lIns="0" tIns="73660" rIns="0" bIns="0" rtlCol="0">
            <a:spAutoFit/>
          </a:bodyPr>
          <a:lstStyle/>
          <a:p>
            <a:pPr marL="355600" indent="-342900">
              <a:lnSpc>
                <a:spcPct val="100000"/>
              </a:lnSpc>
              <a:spcBef>
                <a:spcPts val="580"/>
              </a:spcBef>
              <a:buFont typeface="Arial"/>
              <a:buChar char="•"/>
              <a:tabLst>
                <a:tab pos="354965" algn="l"/>
                <a:tab pos="355600" algn="l"/>
              </a:tabLst>
            </a:pPr>
            <a:r>
              <a:rPr sz="2000" spc="-5" dirty="0">
                <a:latin typeface="Calibri"/>
                <a:cs typeface="Calibri"/>
              </a:rPr>
              <a:t>Call </a:t>
            </a:r>
            <a:r>
              <a:rPr sz="2000" spc="-15" dirty="0">
                <a:latin typeface="Calibri"/>
                <a:cs typeface="Calibri"/>
              </a:rPr>
              <a:t>for </a:t>
            </a:r>
            <a:r>
              <a:rPr sz="2000" spc="-5" dirty="0">
                <a:latin typeface="Calibri"/>
                <a:cs typeface="Calibri"/>
              </a:rPr>
              <a:t>emergency</a:t>
            </a:r>
            <a:r>
              <a:rPr sz="2000" spc="-40" dirty="0">
                <a:latin typeface="Calibri"/>
                <a:cs typeface="Calibri"/>
              </a:rPr>
              <a:t> </a:t>
            </a:r>
            <a:r>
              <a:rPr sz="2000" dirty="0">
                <a:latin typeface="Calibri"/>
                <a:cs typeface="Calibri"/>
              </a:rPr>
              <a:t>service</a:t>
            </a:r>
            <a:endParaRPr sz="2000">
              <a:latin typeface="Calibri"/>
              <a:cs typeface="Calibri"/>
            </a:endParaRPr>
          </a:p>
          <a:p>
            <a:pPr marL="354965" marR="5080" indent="-342900">
              <a:lnSpc>
                <a:spcPct val="100000"/>
              </a:lnSpc>
              <a:spcBef>
                <a:spcPts val="480"/>
              </a:spcBef>
              <a:buFont typeface="Arial"/>
              <a:buChar char="•"/>
              <a:tabLst>
                <a:tab pos="354965" algn="l"/>
                <a:tab pos="355600" algn="l"/>
              </a:tabLst>
            </a:pPr>
            <a:r>
              <a:rPr sz="2000" spc="-15" dirty="0">
                <a:latin typeface="Calibri"/>
                <a:cs typeface="Calibri"/>
              </a:rPr>
              <a:t>Lay </a:t>
            </a:r>
            <a:r>
              <a:rPr sz="2000" dirty="0">
                <a:latin typeface="Calibri"/>
                <a:cs typeface="Calibri"/>
              </a:rPr>
              <a:t>the </a:t>
            </a:r>
            <a:r>
              <a:rPr sz="2000" spc="-10" dirty="0">
                <a:latin typeface="Calibri"/>
                <a:cs typeface="Calibri"/>
              </a:rPr>
              <a:t>patient flat </a:t>
            </a:r>
            <a:r>
              <a:rPr sz="2000" dirty="0">
                <a:latin typeface="Calibri"/>
                <a:cs typeface="Calibri"/>
              </a:rPr>
              <a:t>&amp; </a:t>
            </a:r>
            <a:r>
              <a:rPr sz="2000" spc="-10" dirty="0">
                <a:latin typeface="Calibri"/>
                <a:cs typeface="Calibri"/>
              </a:rPr>
              <a:t>raise </a:t>
            </a:r>
            <a:r>
              <a:rPr sz="2000" dirty="0">
                <a:latin typeface="Calibri"/>
                <a:cs typeface="Calibri"/>
              </a:rPr>
              <a:t>the </a:t>
            </a:r>
            <a:r>
              <a:rPr sz="2000" spc="-20" dirty="0">
                <a:latin typeface="Calibri"/>
                <a:cs typeface="Calibri"/>
              </a:rPr>
              <a:t>feet  </a:t>
            </a:r>
            <a:r>
              <a:rPr sz="2000" spc="-15" dirty="0">
                <a:latin typeface="Calibri"/>
                <a:cs typeface="Calibri"/>
              </a:rPr>
              <a:t>(restoration </a:t>
            </a:r>
            <a:r>
              <a:rPr sz="2000" spc="-5" dirty="0">
                <a:latin typeface="Calibri"/>
                <a:cs typeface="Calibri"/>
              </a:rPr>
              <a:t>of blood</a:t>
            </a:r>
            <a:r>
              <a:rPr sz="2000" spc="-10" dirty="0">
                <a:latin typeface="Calibri"/>
                <a:cs typeface="Calibri"/>
              </a:rPr>
              <a:t> pressure)</a:t>
            </a:r>
            <a:endParaRPr sz="2000">
              <a:latin typeface="Calibri"/>
              <a:cs typeface="Calibri"/>
            </a:endParaRPr>
          </a:p>
          <a:p>
            <a:pPr marL="354965" marR="332105" indent="-342900">
              <a:lnSpc>
                <a:spcPct val="100000"/>
              </a:lnSpc>
              <a:spcBef>
                <a:spcPts val="480"/>
              </a:spcBef>
              <a:buFont typeface="Arial"/>
              <a:buChar char="•"/>
              <a:tabLst>
                <a:tab pos="354965" algn="l"/>
                <a:tab pos="355600" algn="l"/>
              </a:tabLst>
            </a:pPr>
            <a:r>
              <a:rPr sz="2000" spc="-10" dirty="0">
                <a:latin typeface="Calibri"/>
                <a:cs typeface="Calibri"/>
              </a:rPr>
              <a:t>administer </a:t>
            </a:r>
            <a:r>
              <a:rPr sz="2000" spc="-15" dirty="0">
                <a:latin typeface="Calibri"/>
                <a:cs typeface="Calibri"/>
              </a:rPr>
              <a:t>oxygen </a:t>
            </a:r>
            <a:r>
              <a:rPr sz="2000" dirty="0">
                <a:latin typeface="Calibri"/>
                <a:cs typeface="Calibri"/>
              </a:rPr>
              <a:t>(10 </a:t>
            </a:r>
            <a:r>
              <a:rPr sz="2000" spc="-10" dirty="0">
                <a:latin typeface="Calibri"/>
                <a:cs typeface="Calibri"/>
              </a:rPr>
              <a:t>litres </a:t>
            </a:r>
            <a:r>
              <a:rPr sz="2000" dirty="0">
                <a:latin typeface="Calibri"/>
                <a:cs typeface="Calibri"/>
              </a:rPr>
              <a:t>per  </a:t>
            </a:r>
            <a:r>
              <a:rPr sz="2000" spc="-5" dirty="0">
                <a:latin typeface="Calibri"/>
                <a:cs typeface="Calibri"/>
              </a:rPr>
              <a:t>minute).</a:t>
            </a:r>
            <a:endParaRPr sz="2000">
              <a:latin typeface="Calibri"/>
              <a:cs typeface="Calibri"/>
            </a:endParaRPr>
          </a:p>
          <a:p>
            <a:pPr marL="12700">
              <a:lnSpc>
                <a:spcPct val="100000"/>
              </a:lnSpc>
              <a:spcBef>
                <a:spcPts val="480"/>
              </a:spcBef>
            </a:pPr>
            <a:r>
              <a:rPr sz="2000" spc="5" dirty="0">
                <a:latin typeface="Calibri"/>
                <a:cs typeface="Calibri"/>
              </a:rPr>
              <a:t>Severe </a:t>
            </a:r>
            <a:r>
              <a:rPr sz="2000" spc="15" dirty="0">
                <a:latin typeface="Calibri"/>
                <a:cs typeface="Calibri"/>
              </a:rPr>
              <a:t>reactions</a:t>
            </a:r>
            <a:endParaRPr sz="2000">
              <a:latin typeface="Calibri"/>
              <a:cs typeface="Calibri"/>
            </a:endParaRPr>
          </a:p>
        </p:txBody>
      </p:sp>
      <p:sp>
        <p:nvSpPr>
          <p:cNvPr id="5" name="object 5"/>
          <p:cNvSpPr txBox="1"/>
          <p:nvPr/>
        </p:nvSpPr>
        <p:spPr>
          <a:xfrm>
            <a:off x="4848731" y="3490974"/>
            <a:ext cx="3141345" cy="330835"/>
          </a:xfrm>
          <a:prstGeom prst="rect">
            <a:avLst/>
          </a:prstGeom>
        </p:spPr>
        <p:txBody>
          <a:bodyPr vert="horz" wrap="square" lIns="0" tIns="12700" rIns="0" bIns="0" rtlCol="0">
            <a:spAutoFit/>
          </a:bodyPr>
          <a:lstStyle/>
          <a:p>
            <a:pPr marL="355600" indent="-342900">
              <a:lnSpc>
                <a:spcPct val="100000"/>
              </a:lnSpc>
              <a:spcBef>
                <a:spcPts val="100"/>
              </a:spcBef>
              <a:buFont typeface="Arial"/>
              <a:buChar char="•"/>
              <a:tabLst>
                <a:tab pos="354965" algn="l"/>
                <a:tab pos="355600" algn="l"/>
              </a:tabLst>
            </a:pPr>
            <a:r>
              <a:rPr sz="2000" spc="-5" dirty="0">
                <a:latin typeface="Calibri"/>
                <a:cs typeface="Calibri"/>
              </a:rPr>
              <a:t>adrenaline should </a:t>
            </a:r>
            <a:r>
              <a:rPr sz="2000" dirty="0">
                <a:latin typeface="Calibri"/>
                <a:cs typeface="Calibri"/>
              </a:rPr>
              <a:t>be</a:t>
            </a:r>
            <a:r>
              <a:rPr sz="2000" spc="-45" dirty="0">
                <a:latin typeface="Calibri"/>
                <a:cs typeface="Calibri"/>
              </a:rPr>
              <a:t> </a:t>
            </a:r>
            <a:r>
              <a:rPr sz="2000" spc="-10" dirty="0">
                <a:latin typeface="Calibri"/>
                <a:cs typeface="Calibri"/>
              </a:rPr>
              <a:t>given</a:t>
            </a:r>
            <a:endParaRPr sz="2000">
              <a:latin typeface="Calibri"/>
              <a:cs typeface="Calibri"/>
            </a:endParaRPr>
          </a:p>
        </p:txBody>
      </p:sp>
      <p:sp>
        <p:nvSpPr>
          <p:cNvPr id="6" name="object 6"/>
          <p:cNvSpPr/>
          <p:nvPr/>
        </p:nvSpPr>
        <p:spPr>
          <a:xfrm>
            <a:off x="774060" y="3777996"/>
            <a:ext cx="9144000" cy="3429000"/>
          </a:xfrm>
          <a:custGeom>
            <a:avLst/>
            <a:gdLst/>
            <a:ahLst/>
            <a:cxnLst/>
            <a:rect l="l" t="t" r="r" b="b"/>
            <a:pathLst>
              <a:path w="9144000" h="3429000">
                <a:moveTo>
                  <a:pt x="9143993" y="3428993"/>
                </a:moveTo>
                <a:lnTo>
                  <a:pt x="9143993" y="0"/>
                </a:lnTo>
                <a:lnTo>
                  <a:pt x="0" y="0"/>
                </a:lnTo>
                <a:lnTo>
                  <a:pt x="0" y="3428993"/>
                </a:lnTo>
                <a:lnTo>
                  <a:pt x="9143993" y="3428993"/>
                </a:lnTo>
                <a:close/>
              </a:path>
            </a:pathLst>
          </a:custGeom>
          <a:solidFill>
            <a:srgbClr val="FFFFFF"/>
          </a:solidFill>
        </p:spPr>
        <p:txBody>
          <a:bodyPr wrap="square" lIns="0" tIns="0" rIns="0" bIns="0" rtlCol="0"/>
          <a:lstStyle/>
          <a:p>
            <a:endParaRPr/>
          </a:p>
        </p:txBody>
      </p:sp>
      <p:sp>
        <p:nvSpPr>
          <p:cNvPr id="7" name="object 7"/>
          <p:cNvSpPr/>
          <p:nvPr/>
        </p:nvSpPr>
        <p:spPr>
          <a:xfrm>
            <a:off x="4765411" y="3777996"/>
            <a:ext cx="4867910" cy="2527300"/>
          </a:xfrm>
          <a:custGeom>
            <a:avLst/>
            <a:gdLst/>
            <a:ahLst/>
            <a:cxnLst/>
            <a:rect l="l" t="t" r="r" b="b"/>
            <a:pathLst>
              <a:path w="4867909" h="2527300">
                <a:moveTo>
                  <a:pt x="9144" y="2517647"/>
                </a:moveTo>
                <a:lnTo>
                  <a:pt x="9144" y="0"/>
                </a:lnTo>
                <a:lnTo>
                  <a:pt x="0" y="0"/>
                </a:lnTo>
                <a:lnTo>
                  <a:pt x="0" y="2522219"/>
                </a:lnTo>
                <a:lnTo>
                  <a:pt x="1524" y="2525267"/>
                </a:lnTo>
                <a:lnTo>
                  <a:pt x="4572" y="2526791"/>
                </a:lnTo>
                <a:lnTo>
                  <a:pt x="4572" y="2517647"/>
                </a:lnTo>
                <a:lnTo>
                  <a:pt x="9144" y="2517647"/>
                </a:lnTo>
                <a:close/>
              </a:path>
              <a:path w="4867909" h="2527300">
                <a:moveTo>
                  <a:pt x="4863084" y="2517647"/>
                </a:moveTo>
                <a:lnTo>
                  <a:pt x="4572" y="2517647"/>
                </a:lnTo>
                <a:lnTo>
                  <a:pt x="9144" y="2522219"/>
                </a:lnTo>
                <a:lnTo>
                  <a:pt x="9144" y="2526791"/>
                </a:lnTo>
                <a:lnTo>
                  <a:pt x="4858512" y="2526791"/>
                </a:lnTo>
                <a:lnTo>
                  <a:pt x="4858512" y="2522219"/>
                </a:lnTo>
                <a:lnTo>
                  <a:pt x="4863084" y="2517647"/>
                </a:lnTo>
                <a:close/>
              </a:path>
              <a:path w="4867909" h="2527300">
                <a:moveTo>
                  <a:pt x="9144" y="2526791"/>
                </a:moveTo>
                <a:lnTo>
                  <a:pt x="9144" y="2522219"/>
                </a:lnTo>
                <a:lnTo>
                  <a:pt x="4572" y="2517647"/>
                </a:lnTo>
                <a:lnTo>
                  <a:pt x="4572" y="2526791"/>
                </a:lnTo>
                <a:lnTo>
                  <a:pt x="9144" y="2526791"/>
                </a:lnTo>
                <a:close/>
              </a:path>
              <a:path w="4867909" h="2527300">
                <a:moveTo>
                  <a:pt x="4867656" y="2522219"/>
                </a:moveTo>
                <a:lnTo>
                  <a:pt x="4867656" y="0"/>
                </a:lnTo>
                <a:lnTo>
                  <a:pt x="4858512" y="0"/>
                </a:lnTo>
                <a:lnTo>
                  <a:pt x="4858512" y="2517647"/>
                </a:lnTo>
                <a:lnTo>
                  <a:pt x="4863084" y="2517647"/>
                </a:lnTo>
                <a:lnTo>
                  <a:pt x="4863084" y="2526791"/>
                </a:lnTo>
                <a:lnTo>
                  <a:pt x="4866132" y="2525267"/>
                </a:lnTo>
                <a:lnTo>
                  <a:pt x="4867656" y="2522219"/>
                </a:lnTo>
                <a:close/>
              </a:path>
              <a:path w="4867909" h="2527300">
                <a:moveTo>
                  <a:pt x="4863084" y="2526791"/>
                </a:moveTo>
                <a:lnTo>
                  <a:pt x="4863084" y="2517647"/>
                </a:lnTo>
                <a:lnTo>
                  <a:pt x="4858512" y="2522219"/>
                </a:lnTo>
                <a:lnTo>
                  <a:pt x="4858512" y="2526791"/>
                </a:lnTo>
                <a:lnTo>
                  <a:pt x="4863084" y="2526791"/>
                </a:lnTo>
                <a:close/>
              </a:path>
            </a:pathLst>
          </a:custGeom>
          <a:solidFill>
            <a:srgbClr val="000000"/>
          </a:solidFill>
        </p:spPr>
        <p:txBody>
          <a:bodyPr wrap="square" lIns="0" tIns="0" rIns="0" bIns="0" rtlCol="0"/>
          <a:lstStyle/>
          <a:p>
            <a:endParaRPr/>
          </a:p>
        </p:txBody>
      </p:sp>
      <p:sp>
        <p:nvSpPr>
          <p:cNvPr id="8" name="object 8"/>
          <p:cNvSpPr txBox="1"/>
          <p:nvPr/>
        </p:nvSpPr>
        <p:spPr>
          <a:xfrm>
            <a:off x="1162172" y="3669282"/>
            <a:ext cx="2721610" cy="696595"/>
          </a:xfrm>
          <a:prstGeom prst="rect">
            <a:avLst/>
          </a:prstGeom>
        </p:spPr>
        <p:txBody>
          <a:bodyPr vert="horz" wrap="square" lIns="0" tIns="12700" rIns="0" bIns="0" rtlCol="0">
            <a:spAutoFit/>
          </a:bodyPr>
          <a:lstStyle/>
          <a:p>
            <a:pPr marL="12700">
              <a:lnSpc>
                <a:spcPct val="100000"/>
              </a:lnSpc>
              <a:spcBef>
                <a:spcPts val="100"/>
              </a:spcBef>
            </a:pPr>
            <a:r>
              <a:rPr sz="4400" spc="-15" dirty="0">
                <a:latin typeface="Calibri"/>
                <a:cs typeface="Calibri"/>
              </a:rPr>
              <a:t>Anaphylaxis</a:t>
            </a:r>
            <a:endParaRPr sz="4400">
              <a:latin typeface="Calibri"/>
              <a:cs typeface="Calibri"/>
            </a:endParaRPr>
          </a:p>
        </p:txBody>
      </p:sp>
      <p:sp>
        <p:nvSpPr>
          <p:cNvPr id="9" name="object 9"/>
          <p:cNvSpPr txBox="1"/>
          <p:nvPr/>
        </p:nvSpPr>
        <p:spPr>
          <a:xfrm>
            <a:off x="5191630" y="3795774"/>
            <a:ext cx="1624965" cy="330835"/>
          </a:xfrm>
          <a:prstGeom prst="rect">
            <a:avLst/>
          </a:prstGeom>
        </p:spPr>
        <p:txBody>
          <a:bodyPr vert="horz" wrap="square" lIns="0" tIns="12700" rIns="0" bIns="0" rtlCol="0">
            <a:spAutoFit/>
          </a:bodyPr>
          <a:lstStyle/>
          <a:p>
            <a:pPr marL="12700">
              <a:lnSpc>
                <a:spcPct val="100000"/>
              </a:lnSpc>
              <a:spcBef>
                <a:spcPts val="100"/>
              </a:spcBef>
            </a:pPr>
            <a:r>
              <a:rPr sz="2000" spc="-5" dirty="0">
                <a:latin typeface="Calibri"/>
                <a:cs typeface="Calibri"/>
              </a:rPr>
              <a:t>i</a:t>
            </a:r>
            <a:r>
              <a:rPr sz="2000" spc="-25" dirty="0">
                <a:latin typeface="Calibri"/>
                <a:cs typeface="Calibri"/>
              </a:rPr>
              <a:t>n</a:t>
            </a:r>
            <a:r>
              <a:rPr sz="2000" dirty="0">
                <a:latin typeface="Calibri"/>
                <a:cs typeface="Calibri"/>
              </a:rPr>
              <a:t>t</a:t>
            </a:r>
            <a:r>
              <a:rPr sz="2000" spc="-40" dirty="0">
                <a:latin typeface="Calibri"/>
                <a:cs typeface="Calibri"/>
              </a:rPr>
              <a:t>r</a:t>
            </a:r>
            <a:r>
              <a:rPr sz="2000" dirty="0">
                <a:latin typeface="Calibri"/>
                <a:cs typeface="Calibri"/>
              </a:rPr>
              <a:t>a</a:t>
            </a:r>
            <a:r>
              <a:rPr sz="2000" spc="-5" dirty="0">
                <a:latin typeface="Calibri"/>
                <a:cs typeface="Calibri"/>
              </a:rPr>
              <a:t>m</a:t>
            </a:r>
            <a:r>
              <a:rPr sz="2000" dirty="0">
                <a:latin typeface="Calibri"/>
                <a:cs typeface="Calibri"/>
              </a:rPr>
              <a:t>u</a:t>
            </a:r>
            <a:r>
              <a:rPr sz="2000" spc="-5" dirty="0">
                <a:latin typeface="Calibri"/>
                <a:cs typeface="Calibri"/>
              </a:rPr>
              <a:t>s</a:t>
            </a:r>
            <a:r>
              <a:rPr sz="2000" dirty="0">
                <a:latin typeface="Calibri"/>
                <a:cs typeface="Calibri"/>
              </a:rPr>
              <a:t>cu</a:t>
            </a:r>
            <a:r>
              <a:rPr sz="2000" spc="-5" dirty="0">
                <a:latin typeface="Calibri"/>
                <a:cs typeface="Calibri"/>
              </a:rPr>
              <a:t>l</a:t>
            </a:r>
            <a:r>
              <a:rPr sz="2000" dirty="0">
                <a:latin typeface="Calibri"/>
                <a:cs typeface="Calibri"/>
              </a:rPr>
              <a:t>a</a:t>
            </a:r>
            <a:r>
              <a:rPr sz="2000" spc="-5" dirty="0">
                <a:latin typeface="Calibri"/>
                <a:cs typeface="Calibri"/>
              </a:rPr>
              <a:t>rl</a:t>
            </a:r>
            <a:r>
              <a:rPr sz="2000" dirty="0">
                <a:latin typeface="Calibri"/>
                <a:cs typeface="Calibri"/>
              </a:rPr>
              <a:t>y</a:t>
            </a:r>
            <a:endParaRPr sz="2000">
              <a:latin typeface="Calibri"/>
              <a:cs typeface="Calibri"/>
            </a:endParaRPr>
          </a:p>
        </p:txBody>
      </p:sp>
      <p:sp>
        <p:nvSpPr>
          <p:cNvPr id="10" name="object 10"/>
          <p:cNvSpPr/>
          <p:nvPr/>
        </p:nvSpPr>
        <p:spPr>
          <a:xfrm>
            <a:off x="3975100" y="4139184"/>
            <a:ext cx="6477000" cy="3417316"/>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36195" rIns="0" bIns="0" rtlCol="0">
            <a:spAutoFit/>
          </a:bodyPr>
          <a:lstStyle/>
          <a:p>
            <a:pPr algn="ctr">
              <a:lnSpc>
                <a:spcPct val="100000"/>
              </a:lnSpc>
              <a:spcBef>
                <a:spcPts val="285"/>
              </a:spcBef>
            </a:pPr>
            <a:r>
              <a:rPr spc="-5" dirty="0"/>
              <a:t>Common </a:t>
            </a:r>
            <a:r>
              <a:rPr spc="-10" dirty="0"/>
              <a:t>medical </a:t>
            </a:r>
            <a:r>
              <a:rPr spc="-10" dirty="0" smtClean="0"/>
              <a:t>emergencies</a:t>
            </a:r>
            <a:endParaRPr spc="-10" dirty="0"/>
          </a:p>
          <a:p>
            <a:pPr algn="ctr">
              <a:lnSpc>
                <a:spcPct val="100000"/>
              </a:lnSpc>
              <a:spcBef>
                <a:spcPts val="250"/>
              </a:spcBef>
            </a:pPr>
            <a:r>
              <a:rPr sz="3200" spc="-5" dirty="0"/>
              <a:t>Signs </a:t>
            </a:r>
            <a:r>
              <a:rPr sz="3200" dirty="0"/>
              <a:t>and </a:t>
            </a:r>
            <a:r>
              <a:rPr sz="3200" spc="-20" dirty="0"/>
              <a:t>symptoms</a:t>
            </a:r>
            <a:endParaRPr sz="3200" dirty="0"/>
          </a:p>
        </p:txBody>
      </p:sp>
      <p:sp>
        <p:nvSpPr>
          <p:cNvPr id="3" name="object 3"/>
          <p:cNvSpPr txBox="1"/>
          <p:nvPr/>
        </p:nvSpPr>
        <p:spPr>
          <a:xfrm>
            <a:off x="1005204" y="1889245"/>
            <a:ext cx="3874770" cy="3463925"/>
          </a:xfrm>
          <a:prstGeom prst="rect">
            <a:avLst/>
          </a:prstGeom>
        </p:spPr>
        <p:txBody>
          <a:bodyPr vert="horz" wrap="square" lIns="0" tIns="85725" rIns="0" bIns="0" rtlCol="0">
            <a:spAutoFit/>
          </a:bodyPr>
          <a:lstStyle/>
          <a:p>
            <a:pPr marL="12700">
              <a:lnSpc>
                <a:spcPct val="100000"/>
              </a:lnSpc>
              <a:spcBef>
                <a:spcPts val="675"/>
              </a:spcBef>
            </a:pPr>
            <a:r>
              <a:rPr sz="2400" spc="-10" dirty="0">
                <a:latin typeface="Calibri"/>
                <a:cs typeface="Calibri"/>
              </a:rPr>
              <a:t>Cardiac</a:t>
            </a:r>
            <a:r>
              <a:rPr sz="2400" spc="-40" dirty="0">
                <a:latin typeface="Calibri"/>
                <a:cs typeface="Calibri"/>
              </a:rPr>
              <a:t> </a:t>
            </a:r>
            <a:r>
              <a:rPr sz="2400" spc="-5" dirty="0">
                <a:latin typeface="Calibri"/>
                <a:cs typeface="Calibri"/>
              </a:rPr>
              <a:t>emergencies</a:t>
            </a:r>
            <a:endParaRPr sz="2400">
              <a:latin typeface="Calibri"/>
              <a:cs typeface="Calibri"/>
            </a:endParaRPr>
          </a:p>
          <a:p>
            <a:pPr marL="514984" indent="-160655">
              <a:lnSpc>
                <a:spcPct val="100000"/>
              </a:lnSpc>
              <a:spcBef>
                <a:spcPts val="575"/>
              </a:spcBef>
              <a:buChar char="-"/>
              <a:tabLst>
                <a:tab pos="515620" algn="l"/>
              </a:tabLst>
            </a:pPr>
            <a:r>
              <a:rPr sz="2400" spc="-5" dirty="0">
                <a:latin typeface="Calibri"/>
                <a:cs typeface="Calibri"/>
              </a:rPr>
              <a:t>chest</a:t>
            </a:r>
            <a:r>
              <a:rPr sz="2400" spc="-20" dirty="0">
                <a:latin typeface="Calibri"/>
                <a:cs typeface="Calibri"/>
              </a:rPr>
              <a:t> </a:t>
            </a:r>
            <a:r>
              <a:rPr sz="2400" spc="-5" dirty="0">
                <a:latin typeface="Calibri"/>
                <a:cs typeface="Calibri"/>
              </a:rPr>
              <a:t>pain</a:t>
            </a:r>
            <a:endParaRPr sz="2400">
              <a:latin typeface="Calibri"/>
              <a:cs typeface="Calibri"/>
            </a:endParaRPr>
          </a:p>
          <a:p>
            <a:pPr marL="514984" indent="-160655">
              <a:lnSpc>
                <a:spcPct val="100000"/>
              </a:lnSpc>
              <a:spcBef>
                <a:spcPts val="575"/>
              </a:spcBef>
              <a:buChar char="-"/>
              <a:tabLst>
                <a:tab pos="515620" algn="l"/>
              </a:tabLst>
            </a:pPr>
            <a:r>
              <a:rPr sz="2400" spc="-5" dirty="0">
                <a:latin typeface="Calibri"/>
                <a:cs typeface="Calibri"/>
              </a:rPr>
              <a:t>shortness of</a:t>
            </a:r>
            <a:r>
              <a:rPr sz="2400" spc="-10" dirty="0">
                <a:latin typeface="Calibri"/>
                <a:cs typeface="Calibri"/>
              </a:rPr>
              <a:t> breath</a:t>
            </a:r>
            <a:endParaRPr sz="2400">
              <a:latin typeface="Calibri"/>
              <a:cs typeface="Calibri"/>
            </a:endParaRPr>
          </a:p>
          <a:p>
            <a:pPr marL="514984" indent="-160655">
              <a:lnSpc>
                <a:spcPct val="100000"/>
              </a:lnSpc>
              <a:spcBef>
                <a:spcPts val="575"/>
              </a:spcBef>
              <a:buChar char="-"/>
              <a:tabLst>
                <a:tab pos="515620" algn="l"/>
              </a:tabLst>
            </a:pPr>
            <a:r>
              <a:rPr sz="2400" spc="-20" dirty="0">
                <a:latin typeface="Calibri"/>
                <a:cs typeface="Calibri"/>
              </a:rPr>
              <a:t>fast </a:t>
            </a:r>
            <a:r>
              <a:rPr sz="2400" spc="-5" dirty="0">
                <a:latin typeface="Calibri"/>
                <a:cs typeface="Calibri"/>
              </a:rPr>
              <a:t>and </a:t>
            </a:r>
            <a:r>
              <a:rPr sz="2400" spc="-10" dirty="0">
                <a:latin typeface="Calibri"/>
                <a:cs typeface="Calibri"/>
              </a:rPr>
              <a:t>slow </a:t>
            </a:r>
            <a:r>
              <a:rPr sz="2400" dirty="0">
                <a:latin typeface="Calibri"/>
                <a:cs typeface="Calibri"/>
              </a:rPr>
              <a:t>heart</a:t>
            </a:r>
            <a:r>
              <a:rPr sz="2400" spc="-25" dirty="0">
                <a:latin typeface="Calibri"/>
                <a:cs typeface="Calibri"/>
              </a:rPr>
              <a:t> </a:t>
            </a:r>
            <a:r>
              <a:rPr sz="2400" spc="-20" dirty="0">
                <a:latin typeface="Calibri"/>
                <a:cs typeface="Calibri"/>
              </a:rPr>
              <a:t>rates</a:t>
            </a:r>
            <a:endParaRPr sz="2400">
              <a:latin typeface="Calibri"/>
              <a:cs typeface="Calibri"/>
            </a:endParaRPr>
          </a:p>
          <a:p>
            <a:pPr marL="515620" indent="-160655">
              <a:lnSpc>
                <a:spcPct val="100000"/>
              </a:lnSpc>
              <a:spcBef>
                <a:spcPts val="580"/>
              </a:spcBef>
              <a:buChar char="-"/>
              <a:tabLst>
                <a:tab pos="515620" algn="l"/>
                <a:tab pos="3331845" algn="l"/>
              </a:tabLst>
            </a:pPr>
            <a:r>
              <a:rPr sz="2400" spc="-5" dirty="0">
                <a:latin typeface="Calibri"/>
                <a:cs typeface="Calibri"/>
              </a:rPr>
              <a:t>increased</a:t>
            </a:r>
            <a:r>
              <a:rPr sz="2400" spc="5" dirty="0">
                <a:latin typeface="Calibri"/>
                <a:cs typeface="Calibri"/>
              </a:rPr>
              <a:t> </a:t>
            </a:r>
            <a:r>
              <a:rPr sz="2400" spc="-15" dirty="0">
                <a:latin typeface="Calibri"/>
                <a:cs typeface="Calibri"/>
              </a:rPr>
              <a:t>respiratory	</a:t>
            </a:r>
            <a:r>
              <a:rPr sz="2400" spc="-25" dirty="0">
                <a:latin typeface="Calibri"/>
                <a:cs typeface="Calibri"/>
              </a:rPr>
              <a:t>rate</a:t>
            </a:r>
            <a:endParaRPr sz="2400">
              <a:latin typeface="Calibri"/>
              <a:cs typeface="Calibri"/>
            </a:endParaRPr>
          </a:p>
          <a:p>
            <a:pPr marL="514984" indent="-160655">
              <a:lnSpc>
                <a:spcPct val="100000"/>
              </a:lnSpc>
              <a:spcBef>
                <a:spcPts val="575"/>
              </a:spcBef>
              <a:buChar char="-"/>
              <a:tabLst>
                <a:tab pos="515620" algn="l"/>
              </a:tabLst>
            </a:pPr>
            <a:r>
              <a:rPr sz="2400" spc="-10" dirty="0">
                <a:latin typeface="Calibri"/>
                <a:cs typeface="Calibri"/>
              </a:rPr>
              <a:t>low </a:t>
            </a:r>
            <a:r>
              <a:rPr sz="2400" spc="-5" dirty="0">
                <a:latin typeface="Calibri"/>
                <a:cs typeface="Calibri"/>
              </a:rPr>
              <a:t>blood</a:t>
            </a:r>
            <a:r>
              <a:rPr sz="2400" spc="-10" dirty="0">
                <a:latin typeface="Calibri"/>
                <a:cs typeface="Calibri"/>
              </a:rPr>
              <a:t> </a:t>
            </a:r>
            <a:r>
              <a:rPr sz="2400" spc="-15" dirty="0">
                <a:latin typeface="Calibri"/>
                <a:cs typeface="Calibri"/>
              </a:rPr>
              <a:t>pressure</a:t>
            </a:r>
            <a:endParaRPr sz="2400">
              <a:latin typeface="Calibri"/>
              <a:cs typeface="Calibri"/>
            </a:endParaRPr>
          </a:p>
          <a:p>
            <a:pPr marL="354965" marR="5080">
              <a:lnSpc>
                <a:spcPct val="100000"/>
              </a:lnSpc>
              <a:spcBef>
                <a:spcPts val="575"/>
              </a:spcBef>
              <a:buChar char="-"/>
              <a:tabLst>
                <a:tab pos="515620" algn="l"/>
              </a:tabLst>
            </a:pPr>
            <a:r>
              <a:rPr sz="2400" spc="-10" dirty="0">
                <a:latin typeface="Calibri"/>
                <a:cs typeface="Calibri"/>
              </a:rPr>
              <a:t>poor </a:t>
            </a:r>
            <a:r>
              <a:rPr sz="2400" spc="-5" dirty="0">
                <a:latin typeface="Calibri"/>
                <a:cs typeface="Calibri"/>
              </a:rPr>
              <a:t>peripheral perfusion </a:t>
            </a:r>
            <a:r>
              <a:rPr sz="2400" dirty="0">
                <a:latin typeface="Calibri"/>
                <a:cs typeface="Calibri"/>
              </a:rPr>
              <a:t>-  </a:t>
            </a:r>
            <a:r>
              <a:rPr sz="2400" spc="-10" dirty="0">
                <a:latin typeface="Calibri"/>
                <a:cs typeface="Calibri"/>
              </a:rPr>
              <a:t>altered mental</a:t>
            </a:r>
            <a:r>
              <a:rPr sz="2400" spc="-45" dirty="0">
                <a:latin typeface="Calibri"/>
                <a:cs typeface="Calibri"/>
              </a:rPr>
              <a:t> </a:t>
            </a:r>
            <a:r>
              <a:rPr sz="2400" spc="-25" dirty="0">
                <a:latin typeface="Calibri"/>
                <a:cs typeface="Calibri"/>
              </a:rPr>
              <a:t>state</a:t>
            </a:r>
            <a:endParaRPr sz="2400">
              <a:latin typeface="Calibri"/>
              <a:cs typeface="Calibri"/>
            </a:endParaRPr>
          </a:p>
        </p:txBody>
      </p:sp>
      <p:sp>
        <p:nvSpPr>
          <p:cNvPr id="4" name="object 4"/>
          <p:cNvSpPr txBox="1"/>
          <p:nvPr/>
        </p:nvSpPr>
        <p:spPr>
          <a:xfrm>
            <a:off x="5501002" y="1889251"/>
            <a:ext cx="3726815" cy="4488180"/>
          </a:xfrm>
          <a:prstGeom prst="rect">
            <a:avLst/>
          </a:prstGeom>
        </p:spPr>
        <p:txBody>
          <a:bodyPr vert="horz" wrap="square" lIns="0" tIns="48895" rIns="0" bIns="0" rtlCol="0">
            <a:spAutoFit/>
          </a:bodyPr>
          <a:lstStyle/>
          <a:p>
            <a:pPr marL="12700">
              <a:lnSpc>
                <a:spcPct val="100000"/>
              </a:lnSpc>
              <a:spcBef>
                <a:spcPts val="385"/>
              </a:spcBef>
            </a:pPr>
            <a:r>
              <a:rPr sz="2400" spc="-10" dirty="0">
                <a:latin typeface="Calibri"/>
                <a:cs typeface="Calibri"/>
              </a:rPr>
              <a:t>Myocardial</a:t>
            </a:r>
            <a:r>
              <a:rPr sz="2400" spc="-45" dirty="0">
                <a:latin typeface="Calibri"/>
                <a:cs typeface="Calibri"/>
              </a:rPr>
              <a:t> </a:t>
            </a:r>
            <a:r>
              <a:rPr sz="2400" spc="-15" dirty="0">
                <a:latin typeface="Calibri"/>
                <a:cs typeface="Calibri"/>
              </a:rPr>
              <a:t>infarction</a:t>
            </a:r>
            <a:endParaRPr sz="2400">
              <a:latin typeface="Calibri"/>
              <a:cs typeface="Calibri"/>
            </a:endParaRPr>
          </a:p>
          <a:p>
            <a:pPr marL="354965" marR="434975">
              <a:lnSpc>
                <a:spcPts val="2590"/>
              </a:lnSpc>
              <a:spcBef>
                <a:spcPts val="615"/>
              </a:spcBef>
              <a:buChar char="-"/>
              <a:tabLst>
                <a:tab pos="515620" algn="l"/>
              </a:tabLst>
            </a:pPr>
            <a:r>
              <a:rPr sz="2400" spc="-15" dirty="0">
                <a:latin typeface="Calibri"/>
                <a:cs typeface="Calibri"/>
              </a:rPr>
              <a:t>Progressive </a:t>
            </a:r>
            <a:r>
              <a:rPr sz="2400" spc="-10" dirty="0">
                <a:latin typeface="Calibri"/>
                <a:cs typeface="Calibri"/>
              </a:rPr>
              <a:t>onset </a:t>
            </a:r>
            <a:r>
              <a:rPr sz="2400" spc="-5" dirty="0">
                <a:latin typeface="Calibri"/>
                <a:cs typeface="Calibri"/>
              </a:rPr>
              <a:t>of  </a:t>
            </a:r>
            <a:r>
              <a:rPr sz="2400" spc="-10" dirty="0">
                <a:latin typeface="Calibri"/>
                <a:cs typeface="Calibri"/>
              </a:rPr>
              <a:t>severe, central</a:t>
            </a:r>
            <a:r>
              <a:rPr sz="2400" spc="-95" dirty="0">
                <a:latin typeface="Calibri"/>
                <a:cs typeface="Calibri"/>
              </a:rPr>
              <a:t> </a:t>
            </a:r>
            <a:r>
              <a:rPr sz="2400" spc="-5" dirty="0">
                <a:latin typeface="Calibri"/>
                <a:cs typeface="Calibri"/>
              </a:rPr>
              <a:t>crushing  chest</a:t>
            </a:r>
            <a:r>
              <a:rPr sz="2400" spc="-35" dirty="0">
                <a:latin typeface="Calibri"/>
                <a:cs typeface="Calibri"/>
              </a:rPr>
              <a:t> </a:t>
            </a:r>
            <a:r>
              <a:rPr sz="2400" spc="-5" dirty="0">
                <a:latin typeface="Calibri"/>
                <a:cs typeface="Calibri"/>
              </a:rPr>
              <a:t>pain.</a:t>
            </a:r>
            <a:endParaRPr sz="2400">
              <a:latin typeface="Calibri"/>
              <a:cs typeface="Calibri"/>
            </a:endParaRPr>
          </a:p>
          <a:p>
            <a:pPr marL="354965" marR="5080">
              <a:lnSpc>
                <a:spcPts val="2590"/>
              </a:lnSpc>
              <a:spcBef>
                <a:spcPts val="585"/>
              </a:spcBef>
              <a:buChar char="-"/>
              <a:tabLst>
                <a:tab pos="515620" algn="l"/>
              </a:tabLst>
            </a:pPr>
            <a:r>
              <a:rPr sz="2400" spc="-20" dirty="0">
                <a:latin typeface="Calibri"/>
                <a:cs typeface="Calibri"/>
              </a:rPr>
              <a:t>May </a:t>
            </a:r>
            <a:r>
              <a:rPr sz="2400" spc="-15" dirty="0">
                <a:latin typeface="Calibri"/>
                <a:cs typeface="Calibri"/>
              </a:rPr>
              <a:t>radiate to </a:t>
            </a:r>
            <a:r>
              <a:rPr sz="2400" spc="-5" dirty="0">
                <a:latin typeface="Calibri"/>
                <a:cs typeface="Calibri"/>
              </a:rPr>
              <a:t>the  </a:t>
            </a:r>
            <a:r>
              <a:rPr sz="2400" spc="-10" dirty="0">
                <a:latin typeface="Calibri"/>
                <a:cs typeface="Calibri"/>
              </a:rPr>
              <a:t>shoulders, </a:t>
            </a:r>
            <a:r>
              <a:rPr sz="2400" dirty="0">
                <a:latin typeface="Calibri"/>
                <a:cs typeface="Calibri"/>
              </a:rPr>
              <a:t>arms </a:t>
            </a:r>
            <a:r>
              <a:rPr sz="2400" spc="-5" dirty="0">
                <a:latin typeface="Calibri"/>
                <a:cs typeface="Calibri"/>
              </a:rPr>
              <a:t>and </a:t>
            </a:r>
            <a:r>
              <a:rPr sz="2400" spc="-15" dirty="0">
                <a:latin typeface="Calibri"/>
                <a:cs typeface="Calibri"/>
              </a:rPr>
              <a:t>into  </a:t>
            </a:r>
            <a:r>
              <a:rPr sz="2400" spc="-5" dirty="0">
                <a:latin typeface="Calibri"/>
                <a:cs typeface="Calibri"/>
              </a:rPr>
              <a:t>the </a:t>
            </a:r>
            <a:r>
              <a:rPr sz="2400" dirty="0">
                <a:latin typeface="Calibri"/>
                <a:cs typeface="Calibri"/>
              </a:rPr>
              <a:t>neck, </a:t>
            </a:r>
            <a:r>
              <a:rPr sz="2400" spc="-5" dirty="0">
                <a:latin typeface="Calibri"/>
                <a:cs typeface="Calibri"/>
              </a:rPr>
              <a:t>jaw or </a:t>
            </a:r>
            <a:r>
              <a:rPr sz="2400" spc="-10" dirty="0">
                <a:latin typeface="Calibri"/>
                <a:cs typeface="Calibri"/>
              </a:rPr>
              <a:t>through</a:t>
            </a:r>
            <a:r>
              <a:rPr sz="2400" spc="-110" dirty="0">
                <a:latin typeface="Calibri"/>
                <a:cs typeface="Calibri"/>
              </a:rPr>
              <a:t> </a:t>
            </a:r>
            <a:r>
              <a:rPr sz="2400" spc="-15" dirty="0">
                <a:latin typeface="Calibri"/>
                <a:cs typeface="Calibri"/>
              </a:rPr>
              <a:t>to  </a:t>
            </a:r>
            <a:r>
              <a:rPr sz="2400" spc="-5" dirty="0">
                <a:latin typeface="Calibri"/>
                <a:cs typeface="Calibri"/>
              </a:rPr>
              <a:t>the</a:t>
            </a:r>
            <a:r>
              <a:rPr sz="2400" spc="-15" dirty="0">
                <a:latin typeface="Calibri"/>
                <a:cs typeface="Calibri"/>
              </a:rPr>
              <a:t> </a:t>
            </a:r>
            <a:r>
              <a:rPr sz="2400" dirty="0">
                <a:latin typeface="Calibri"/>
                <a:cs typeface="Calibri"/>
              </a:rPr>
              <a:t>back.</a:t>
            </a:r>
            <a:endParaRPr sz="2400">
              <a:latin typeface="Calibri"/>
              <a:cs typeface="Calibri"/>
            </a:endParaRPr>
          </a:p>
          <a:p>
            <a:pPr marL="514984" indent="-160655">
              <a:lnSpc>
                <a:spcPct val="100000"/>
              </a:lnSpc>
              <a:spcBef>
                <a:spcPts val="254"/>
              </a:spcBef>
              <a:buChar char="-"/>
              <a:tabLst>
                <a:tab pos="515620" algn="l"/>
              </a:tabLst>
            </a:pPr>
            <a:r>
              <a:rPr sz="2400" spc="-15" dirty="0">
                <a:latin typeface="Calibri"/>
                <a:cs typeface="Calibri"/>
              </a:rPr>
              <a:t>Pale </a:t>
            </a:r>
            <a:r>
              <a:rPr sz="2400" dirty="0">
                <a:latin typeface="Calibri"/>
                <a:cs typeface="Calibri"/>
              </a:rPr>
              <a:t>&amp; </a:t>
            </a:r>
            <a:r>
              <a:rPr sz="2400" spc="-10" dirty="0">
                <a:latin typeface="Calibri"/>
                <a:cs typeface="Calibri"/>
              </a:rPr>
              <a:t>clammy</a:t>
            </a:r>
            <a:r>
              <a:rPr sz="2400" spc="-45" dirty="0">
                <a:latin typeface="Calibri"/>
                <a:cs typeface="Calibri"/>
              </a:rPr>
              <a:t> </a:t>
            </a:r>
            <a:r>
              <a:rPr sz="2400" spc="-5" dirty="0">
                <a:latin typeface="Calibri"/>
                <a:cs typeface="Calibri"/>
              </a:rPr>
              <a:t>skin</a:t>
            </a:r>
            <a:endParaRPr sz="2400">
              <a:latin typeface="Calibri"/>
              <a:cs typeface="Calibri"/>
            </a:endParaRPr>
          </a:p>
          <a:p>
            <a:pPr marL="514984" indent="-160655">
              <a:lnSpc>
                <a:spcPct val="100000"/>
              </a:lnSpc>
              <a:spcBef>
                <a:spcPts val="290"/>
              </a:spcBef>
              <a:buChar char="-"/>
              <a:tabLst>
                <a:tab pos="515620" algn="l"/>
              </a:tabLst>
            </a:pPr>
            <a:r>
              <a:rPr sz="2400" spc="-5" dirty="0">
                <a:latin typeface="Calibri"/>
                <a:cs typeface="Calibri"/>
              </a:rPr>
              <a:t>Nausea and</a:t>
            </a:r>
            <a:r>
              <a:rPr sz="2400" spc="-15" dirty="0">
                <a:latin typeface="Calibri"/>
                <a:cs typeface="Calibri"/>
              </a:rPr>
              <a:t> </a:t>
            </a:r>
            <a:r>
              <a:rPr sz="2400" spc="-10" dirty="0">
                <a:latin typeface="Calibri"/>
                <a:cs typeface="Calibri"/>
              </a:rPr>
              <a:t>vomiting</a:t>
            </a:r>
            <a:endParaRPr sz="2400">
              <a:latin typeface="Calibri"/>
              <a:cs typeface="Calibri"/>
            </a:endParaRPr>
          </a:p>
          <a:p>
            <a:pPr marL="514984" indent="-160655">
              <a:lnSpc>
                <a:spcPct val="100000"/>
              </a:lnSpc>
              <a:spcBef>
                <a:spcPts val="285"/>
              </a:spcBef>
              <a:buChar char="-"/>
              <a:tabLst>
                <a:tab pos="515620" algn="l"/>
              </a:tabLst>
            </a:pPr>
            <a:r>
              <a:rPr sz="2400" spc="-20" dirty="0">
                <a:latin typeface="Calibri"/>
                <a:cs typeface="Calibri"/>
              </a:rPr>
              <a:t>Weak </a:t>
            </a:r>
            <a:r>
              <a:rPr sz="2400" spc="-5" dirty="0">
                <a:latin typeface="Calibri"/>
                <a:cs typeface="Calibri"/>
              </a:rPr>
              <a:t>pulse</a:t>
            </a:r>
            <a:endParaRPr sz="2400">
              <a:latin typeface="Calibri"/>
              <a:cs typeface="Calibri"/>
            </a:endParaRPr>
          </a:p>
          <a:p>
            <a:pPr marL="514984" indent="-160655">
              <a:lnSpc>
                <a:spcPct val="100000"/>
              </a:lnSpc>
              <a:spcBef>
                <a:spcPts val="290"/>
              </a:spcBef>
              <a:buChar char="-"/>
              <a:tabLst>
                <a:tab pos="515620" algn="l"/>
              </a:tabLst>
            </a:pPr>
            <a:r>
              <a:rPr sz="2400" spc="-5" dirty="0">
                <a:latin typeface="Calibri"/>
                <a:cs typeface="Calibri"/>
              </a:rPr>
              <a:t>Shortness of</a:t>
            </a:r>
            <a:r>
              <a:rPr sz="2400" spc="-15" dirty="0">
                <a:latin typeface="Calibri"/>
                <a:cs typeface="Calibri"/>
              </a:rPr>
              <a:t> </a:t>
            </a:r>
            <a:r>
              <a:rPr sz="2400" spc="-10" dirty="0">
                <a:latin typeface="Calibri"/>
                <a:cs typeface="Calibri"/>
              </a:rPr>
              <a:t>breath.</a:t>
            </a:r>
            <a:endParaRPr sz="2400">
              <a:latin typeface="Calibri"/>
              <a:cs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196972" y="0"/>
            <a:ext cx="6295390" cy="794448"/>
          </a:xfrm>
          <a:prstGeom prst="rect">
            <a:avLst/>
          </a:prstGeom>
        </p:spPr>
        <p:txBody>
          <a:bodyPr vert="horz" wrap="square" lIns="0" tIns="12065" rIns="0" bIns="0" rtlCol="0">
            <a:spAutoFit/>
          </a:bodyPr>
          <a:lstStyle/>
          <a:p>
            <a:pPr marL="2282825" marR="5080" indent="-2270760" algn="ctr">
              <a:lnSpc>
                <a:spcPct val="100000"/>
              </a:lnSpc>
              <a:spcBef>
                <a:spcPts val="95"/>
              </a:spcBef>
            </a:pPr>
            <a:r>
              <a:rPr sz="2500" spc="-5" dirty="0">
                <a:latin typeface="Calibri"/>
                <a:cs typeface="Calibri"/>
              </a:rPr>
              <a:t>Common </a:t>
            </a:r>
            <a:r>
              <a:rPr sz="2500" spc="-10" dirty="0">
                <a:latin typeface="Calibri"/>
                <a:cs typeface="Calibri"/>
              </a:rPr>
              <a:t>medical </a:t>
            </a:r>
            <a:r>
              <a:rPr sz="2500" spc="-10" dirty="0" smtClean="0">
                <a:latin typeface="Calibri"/>
                <a:cs typeface="Calibri"/>
              </a:rPr>
              <a:t>emergencies</a:t>
            </a:r>
            <a:endParaRPr lang="en-US" sz="2500" spc="-10" dirty="0" smtClean="0">
              <a:latin typeface="Calibri"/>
              <a:cs typeface="Calibri"/>
            </a:endParaRPr>
          </a:p>
          <a:p>
            <a:pPr marL="2282825" marR="5080" indent="-2270760" algn="ctr">
              <a:lnSpc>
                <a:spcPct val="100000"/>
              </a:lnSpc>
              <a:spcBef>
                <a:spcPts val="95"/>
              </a:spcBef>
            </a:pPr>
            <a:r>
              <a:rPr sz="2500" spc="-10" dirty="0" smtClean="0">
                <a:latin typeface="Calibri"/>
                <a:cs typeface="Calibri"/>
              </a:rPr>
              <a:t>  </a:t>
            </a:r>
            <a:r>
              <a:rPr sz="2500" spc="-10" dirty="0">
                <a:latin typeface="Calibri"/>
                <a:cs typeface="Calibri"/>
              </a:rPr>
              <a:t>Management</a:t>
            </a:r>
            <a:endParaRPr sz="2500" dirty="0">
              <a:latin typeface="Calibri"/>
              <a:cs typeface="Calibri"/>
            </a:endParaRPr>
          </a:p>
        </p:txBody>
      </p:sp>
      <p:sp>
        <p:nvSpPr>
          <p:cNvPr id="3" name="object 3"/>
          <p:cNvSpPr txBox="1"/>
          <p:nvPr/>
        </p:nvSpPr>
        <p:spPr>
          <a:xfrm>
            <a:off x="1195700" y="2619246"/>
            <a:ext cx="2639060" cy="1244600"/>
          </a:xfrm>
          <a:prstGeom prst="rect">
            <a:avLst/>
          </a:prstGeom>
        </p:spPr>
        <p:txBody>
          <a:bodyPr vert="horz" wrap="square" lIns="0" tIns="12065" rIns="0" bIns="0" rtlCol="0">
            <a:spAutoFit/>
          </a:bodyPr>
          <a:lstStyle/>
          <a:p>
            <a:pPr marL="12700" marR="5080">
              <a:lnSpc>
                <a:spcPct val="100000"/>
              </a:lnSpc>
              <a:spcBef>
                <a:spcPts val="95"/>
              </a:spcBef>
            </a:pPr>
            <a:r>
              <a:rPr sz="4000" spc="-15" dirty="0">
                <a:latin typeface="Calibri"/>
                <a:cs typeface="Calibri"/>
              </a:rPr>
              <a:t>Cardiac  </a:t>
            </a:r>
            <a:r>
              <a:rPr sz="4000" spc="-5" dirty="0">
                <a:latin typeface="Calibri"/>
                <a:cs typeface="Calibri"/>
              </a:rPr>
              <a:t>Em</a:t>
            </a:r>
            <a:r>
              <a:rPr sz="4000" dirty="0">
                <a:latin typeface="Calibri"/>
                <a:cs typeface="Calibri"/>
              </a:rPr>
              <a:t>e</a:t>
            </a:r>
            <a:r>
              <a:rPr sz="4000" spc="-65" dirty="0">
                <a:latin typeface="Calibri"/>
                <a:cs typeface="Calibri"/>
              </a:rPr>
              <a:t>r</a:t>
            </a:r>
            <a:r>
              <a:rPr sz="4000" spc="-40" dirty="0">
                <a:latin typeface="Calibri"/>
                <a:cs typeface="Calibri"/>
              </a:rPr>
              <a:t>g</a:t>
            </a:r>
            <a:r>
              <a:rPr sz="4000" dirty="0">
                <a:latin typeface="Calibri"/>
                <a:cs typeface="Calibri"/>
              </a:rPr>
              <a:t>e</a:t>
            </a:r>
            <a:r>
              <a:rPr sz="4000" spc="-10" dirty="0">
                <a:latin typeface="Calibri"/>
                <a:cs typeface="Calibri"/>
              </a:rPr>
              <a:t>n</a:t>
            </a:r>
            <a:r>
              <a:rPr sz="4000" spc="-5" dirty="0">
                <a:latin typeface="Calibri"/>
                <a:cs typeface="Calibri"/>
              </a:rPr>
              <a:t>c</a:t>
            </a:r>
            <a:r>
              <a:rPr sz="4000" spc="-15" dirty="0">
                <a:latin typeface="Calibri"/>
                <a:cs typeface="Calibri"/>
              </a:rPr>
              <a:t>i</a:t>
            </a:r>
            <a:r>
              <a:rPr sz="4000" dirty="0">
                <a:latin typeface="Calibri"/>
                <a:cs typeface="Calibri"/>
              </a:rPr>
              <a:t>e</a:t>
            </a:r>
            <a:r>
              <a:rPr sz="4000" spc="-5" dirty="0">
                <a:latin typeface="Calibri"/>
                <a:cs typeface="Calibri"/>
              </a:rPr>
              <a:t>s</a:t>
            </a:r>
            <a:endParaRPr sz="4000">
              <a:latin typeface="Calibri"/>
              <a:cs typeface="Calibri"/>
            </a:endParaRPr>
          </a:p>
        </p:txBody>
      </p:sp>
      <p:sp>
        <p:nvSpPr>
          <p:cNvPr id="4" name="object 4"/>
          <p:cNvSpPr/>
          <p:nvPr/>
        </p:nvSpPr>
        <p:spPr>
          <a:xfrm>
            <a:off x="4910190" y="1111250"/>
            <a:ext cx="4482465" cy="2666746"/>
          </a:xfrm>
          <a:custGeom>
            <a:avLst/>
            <a:gdLst/>
            <a:ahLst/>
            <a:cxnLst/>
            <a:rect l="l" t="t" r="r" b="b"/>
            <a:pathLst>
              <a:path w="4482465" h="2164079">
                <a:moveTo>
                  <a:pt x="4482084" y="2164080"/>
                </a:moveTo>
                <a:lnTo>
                  <a:pt x="4482084" y="4572"/>
                </a:lnTo>
                <a:lnTo>
                  <a:pt x="4480560" y="1524"/>
                </a:lnTo>
                <a:lnTo>
                  <a:pt x="4477512" y="0"/>
                </a:lnTo>
                <a:lnTo>
                  <a:pt x="4572" y="0"/>
                </a:lnTo>
                <a:lnTo>
                  <a:pt x="1524" y="1524"/>
                </a:lnTo>
                <a:lnTo>
                  <a:pt x="0" y="4572"/>
                </a:lnTo>
                <a:lnTo>
                  <a:pt x="0" y="2164080"/>
                </a:lnTo>
                <a:lnTo>
                  <a:pt x="4572" y="2164080"/>
                </a:lnTo>
                <a:lnTo>
                  <a:pt x="4572" y="9144"/>
                </a:lnTo>
                <a:lnTo>
                  <a:pt x="9144" y="4572"/>
                </a:lnTo>
                <a:lnTo>
                  <a:pt x="9144" y="9144"/>
                </a:lnTo>
                <a:lnTo>
                  <a:pt x="4471416" y="9144"/>
                </a:lnTo>
                <a:lnTo>
                  <a:pt x="4471416" y="4572"/>
                </a:lnTo>
                <a:lnTo>
                  <a:pt x="4477512" y="9144"/>
                </a:lnTo>
                <a:lnTo>
                  <a:pt x="4477512" y="2164080"/>
                </a:lnTo>
                <a:lnTo>
                  <a:pt x="4482084" y="2164080"/>
                </a:lnTo>
                <a:close/>
              </a:path>
              <a:path w="4482465" h="2164079">
                <a:moveTo>
                  <a:pt x="9144" y="9144"/>
                </a:moveTo>
                <a:lnTo>
                  <a:pt x="9144" y="4572"/>
                </a:lnTo>
                <a:lnTo>
                  <a:pt x="4572" y="9144"/>
                </a:lnTo>
                <a:lnTo>
                  <a:pt x="9144" y="9144"/>
                </a:lnTo>
                <a:close/>
              </a:path>
              <a:path w="4482465" h="2164079">
                <a:moveTo>
                  <a:pt x="9144" y="2164080"/>
                </a:moveTo>
                <a:lnTo>
                  <a:pt x="9144" y="9144"/>
                </a:lnTo>
                <a:lnTo>
                  <a:pt x="4572" y="9144"/>
                </a:lnTo>
                <a:lnTo>
                  <a:pt x="4572" y="2164080"/>
                </a:lnTo>
                <a:lnTo>
                  <a:pt x="9144" y="2164080"/>
                </a:lnTo>
                <a:close/>
              </a:path>
              <a:path w="4482465" h="2164079">
                <a:moveTo>
                  <a:pt x="4477512" y="9144"/>
                </a:moveTo>
                <a:lnTo>
                  <a:pt x="4471416" y="4572"/>
                </a:lnTo>
                <a:lnTo>
                  <a:pt x="4471416" y="9144"/>
                </a:lnTo>
                <a:lnTo>
                  <a:pt x="4477512" y="9144"/>
                </a:lnTo>
                <a:close/>
              </a:path>
              <a:path w="4482465" h="2164079">
                <a:moveTo>
                  <a:pt x="4477512" y="2164080"/>
                </a:moveTo>
                <a:lnTo>
                  <a:pt x="4477512" y="9144"/>
                </a:lnTo>
                <a:lnTo>
                  <a:pt x="4471416" y="9144"/>
                </a:lnTo>
                <a:lnTo>
                  <a:pt x="4471416" y="2164080"/>
                </a:lnTo>
                <a:lnTo>
                  <a:pt x="4477512" y="2164080"/>
                </a:lnTo>
                <a:close/>
              </a:path>
            </a:pathLst>
          </a:custGeom>
          <a:solidFill>
            <a:srgbClr val="000000"/>
          </a:solidFill>
        </p:spPr>
        <p:txBody>
          <a:bodyPr wrap="square" lIns="0" tIns="0" rIns="0" bIns="0" rtlCol="0"/>
          <a:lstStyle/>
          <a:p>
            <a:endParaRPr/>
          </a:p>
        </p:txBody>
      </p:sp>
      <p:sp>
        <p:nvSpPr>
          <p:cNvPr id="5" name="object 5"/>
          <p:cNvSpPr txBox="1"/>
          <p:nvPr/>
        </p:nvSpPr>
        <p:spPr>
          <a:xfrm>
            <a:off x="4999606" y="1187450"/>
            <a:ext cx="4083685" cy="1369606"/>
          </a:xfrm>
          <a:prstGeom prst="rect">
            <a:avLst/>
          </a:prstGeom>
        </p:spPr>
        <p:txBody>
          <a:bodyPr vert="horz" wrap="square" lIns="0" tIns="73660" rIns="0" bIns="0" rtlCol="0">
            <a:spAutoFit/>
          </a:bodyPr>
          <a:lstStyle/>
          <a:p>
            <a:pPr marL="12700">
              <a:lnSpc>
                <a:spcPct val="100000"/>
              </a:lnSpc>
              <a:spcBef>
                <a:spcPts val="580"/>
              </a:spcBef>
            </a:pPr>
            <a:r>
              <a:rPr sz="2000" spc="25" dirty="0">
                <a:latin typeface="Calibri"/>
                <a:cs typeface="Calibri"/>
              </a:rPr>
              <a:t>Angina</a:t>
            </a:r>
            <a:endParaRPr sz="2000" dirty="0">
              <a:latin typeface="Calibri"/>
              <a:cs typeface="Calibri"/>
            </a:endParaRPr>
          </a:p>
          <a:p>
            <a:pPr marL="354965" marR="5080" indent="-342900">
              <a:lnSpc>
                <a:spcPct val="100000"/>
              </a:lnSpc>
              <a:spcBef>
                <a:spcPts val="480"/>
              </a:spcBef>
              <a:buFont typeface="Arial"/>
              <a:buChar char="•"/>
              <a:tabLst>
                <a:tab pos="354965" algn="l"/>
                <a:tab pos="355600" algn="l"/>
              </a:tabLst>
            </a:pPr>
            <a:r>
              <a:rPr sz="2000" spc="-10" dirty="0">
                <a:latin typeface="Calibri"/>
                <a:cs typeface="Calibri"/>
              </a:rPr>
              <a:t>Give </a:t>
            </a:r>
            <a:r>
              <a:rPr sz="2000" dirty="0">
                <a:latin typeface="Calibri"/>
                <a:cs typeface="Calibri"/>
              </a:rPr>
              <a:t>sublingual </a:t>
            </a:r>
            <a:r>
              <a:rPr lang="en-US" sz="2000" dirty="0" err="1" smtClean="0"/>
              <a:t>Glyceryl</a:t>
            </a:r>
            <a:r>
              <a:rPr lang="en-US" sz="2000" dirty="0" smtClean="0"/>
              <a:t> </a:t>
            </a:r>
            <a:r>
              <a:rPr lang="en-US" sz="2000" dirty="0" err="1" smtClean="0"/>
              <a:t>Trinitrate</a:t>
            </a:r>
            <a:r>
              <a:rPr lang="en-US" sz="2000" dirty="0" smtClean="0"/>
              <a:t>(GTN) </a:t>
            </a:r>
            <a:r>
              <a:rPr lang="en-US" sz="2000" dirty="0" smtClean="0"/>
              <a:t>Spray</a:t>
            </a:r>
            <a:r>
              <a:rPr sz="2000" spc="-20" dirty="0" smtClean="0">
                <a:latin typeface="Calibri"/>
                <a:cs typeface="Calibri"/>
              </a:rPr>
              <a:t> </a:t>
            </a:r>
            <a:r>
              <a:rPr sz="2000" spc="-5" dirty="0">
                <a:latin typeface="Calibri"/>
                <a:cs typeface="Calibri"/>
              </a:rPr>
              <a:t>if </a:t>
            </a:r>
            <a:r>
              <a:rPr sz="2000" dirty="0">
                <a:latin typeface="Calibri"/>
                <a:cs typeface="Calibri"/>
              </a:rPr>
              <a:t>this has  not </a:t>
            </a:r>
            <a:r>
              <a:rPr sz="2000" spc="-5" dirty="0">
                <a:latin typeface="Calibri"/>
                <a:cs typeface="Calibri"/>
              </a:rPr>
              <a:t>already been</a:t>
            </a:r>
            <a:r>
              <a:rPr sz="2000" spc="-40" dirty="0">
                <a:latin typeface="Calibri"/>
                <a:cs typeface="Calibri"/>
              </a:rPr>
              <a:t> </a:t>
            </a:r>
            <a:r>
              <a:rPr sz="2000" spc="-5" dirty="0">
                <a:latin typeface="Calibri"/>
                <a:cs typeface="Calibri"/>
              </a:rPr>
              <a:t>used.</a:t>
            </a:r>
            <a:endParaRPr sz="2000" dirty="0">
              <a:latin typeface="Calibri"/>
              <a:cs typeface="Calibri"/>
            </a:endParaRPr>
          </a:p>
        </p:txBody>
      </p:sp>
      <p:sp>
        <p:nvSpPr>
          <p:cNvPr id="6" name="object 6"/>
          <p:cNvSpPr txBox="1"/>
          <p:nvPr/>
        </p:nvSpPr>
        <p:spPr>
          <a:xfrm>
            <a:off x="4999606" y="2820414"/>
            <a:ext cx="2286000" cy="330835"/>
          </a:xfrm>
          <a:prstGeom prst="rect">
            <a:avLst/>
          </a:prstGeom>
        </p:spPr>
        <p:txBody>
          <a:bodyPr vert="horz" wrap="square" lIns="0" tIns="12700" rIns="0" bIns="0" rtlCol="0">
            <a:spAutoFit/>
          </a:bodyPr>
          <a:lstStyle/>
          <a:p>
            <a:pPr marL="12700">
              <a:lnSpc>
                <a:spcPct val="100000"/>
              </a:lnSpc>
              <a:spcBef>
                <a:spcPts val="100"/>
              </a:spcBef>
            </a:pPr>
            <a:r>
              <a:rPr sz="2000" spc="15" dirty="0">
                <a:latin typeface="Calibri"/>
                <a:cs typeface="Calibri"/>
              </a:rPr>
              <a:t>Myocardial</a:t>
            </a:r>
            <a:r>
              <a:rPr sz="2000" spc="-30" dirty="0">
                <a:latin typeface="Calibri"/>
                <a:cs typeface="Calibri"/>
              </a:rPr>
              <a:t> </a:t>
            </a:r>
            <a:r>
              <a:rPr sz="2000" spc="10" dirty="0">
                <a:latin typeface="Calibri"/>
                <a:cs typeface="Calibri"/>
              </a:rPr>
              <a:t>Infarction</a:t>
            </a:r>
            <a:endParaRPr sz="2000">
              <a:latin typeface="Calibri"/>
              <a:cs typeface="Calibri"/>
            </a:endParaRPr>
          </a:p>
        </p:txBody>
      </p:sp>
      <p:sp>
        <p:nvSpPr>
          <p:cNvPr id="7" name="object 7"/>
          <p:cNvSpPr txBox="1"/>
          <p:nvPr/>
        </p:nvSpPr>
        <p:spPr>
          <a:xfrm>
            <a:off x="4999606" y="3125824"/>
            <a:ext cx="4013200" cy="754053"/>
          </a:xfrm>
          <a:prstGeom prst="rect">
            <a:avLst/>
          </a:prstGeom>
        </p:spPr>
        <p:txBody>
          <a:bodyPr vert="horz" wrap="square" lIns="0" tIns="73660" rIns="0" bIns="0" rtlCol="0">
            <a:spAutoFit/>
          </a:bodyPr>
          <a:lstStyle/>
          <a:p>
            <a:pPr marL="355600" indent="-342900">
              <a:lnSpc>
                <a:spcPct val="100000"/>
              </a:lnSpc>
              <a:spcBef>
                <a:spcPts val="580"/>
              </a:spcBef>
              <a:buFont typeface="Arial"/>
              <a:buChar char="•"/>
              <a:tabLst>
                <a:tab pos="354965" algn="l"/>
                <a:tab pos="355600" algn="l"/>
              </a:tabLst>
            </a:pPr>
            <a:r>
              <a:rPr sz="2000" spc="-5" dirty="0">
                <a:latin typeface="Calibri"/>
                <a:cs typeface="Calibri"/>
              </a:rPr>
              <a:t>Call </a:t>
            </a:r>
            <a:r>
              <a:rPr sz="2000" spc="-10" dirty="0">
                <a:latin typeface="Calibri"/>
                <a:cs typeface="Calibri"/>
              </a:rPr>
              <a:t>immediately </a:t>
            </a:r>
            <a:r>
              <a:rPr sz="2000" spc="-15" dirty="0">
                <a:latin typeface="Calibri"/>
                <a:cs typeface="Calibri"/>
              </a:rPr>
              <a:t>for </a:t>
            </a:r>
            <a:r>
              <a:rPr sz="2000" dirty="0">
                <a:latin typeface="Calibri"/>
                <a:cs typeface="Calibri"/>
              </a:rPr>
              <a:t>an</a:t>
            </a:r>
            <a:r>
              <a:rPr sz="2000" spc="10" dirty="0">
                <a:latin typeface="Calibri"/>
                <a:cs typeface="Calibri"/>
              </a:rPr>
              <a:t> </a:t>
            </a:r>
            <a:r>
              <a:rPr sz="2000" dirty="0">
                <a:latin typeface="Calibri"/>
                <a:cs typeface="Calibri"/>
              </a:rPr>
              <a:t>ambulance.</a:t>
            </a:r>
          </a:p>
          <a:p>
            <a:pPr marL="355600" indent="-342900">
              <a:lnSpc>
                <a:spcPct val="100000"/>
              </a:lnSpc>
              <a:spcBef>
                <a:spcPts val="480"/>
              </a:spcBef>
              <a:buFont typeface="Arial"/>
              <a:buChar char="•"/>
              <a:tabLst>
                <a:tab pos="354965" algn="l"/>
                <a:tab pos="355600" algn="l"/>
              </a:tabLst>
            </a:pPr>
            <a:r>
              <a:rPr sz="2000" spc="-10" dirty="0">
                <a:latin typeface="Calibri"/>
                <a:cs typeface="Calibri"/>
              </a:rPr>
              <a:t>Give </a:t>
            </a:r>
            <a:r>
              <a:rPr sz="2000" dirty="0">
                <a:latin typeface="Calibri"/>
                <a:cs typeface="Calibri"/>
              </a:rPr>
              <a:t>high </a:t>
            </a:r>
            <a:r>
              <a:rPr sz="2000" spc="-5" dirty="0">
                <a:latin typeface="Calibri"/>
                <a:cs typeface="Calibri"/>
              </a:rPr>
              <a:t>flow </a:t>
            </a:r>
            <a:r>
              <a:rPr sz="2000" spc="-15" dirty="0">
                <a:latin typeface="Calibri"/>
                <a:cs typeface="Calibri"/>
              </a:rPr>
              <a:t>oxygen </a:t>
            </a:r>
            <a:r>
              <a:rPr sz="2000" dirty="0">
                <a:latin typeface="Calibri"/>
                <a:cs typeface="Calibri"/>
              </a:rPr>
              <a:t>(10 </a:t>
            </a:r>
            <a:r>
              <a:rPr sz="2000" spc="-10" dirty="0">
                <a:latin typeface="Calibri"/>
                <a:cs typeface="Calibri"/>
              </a:rPr>
              <a:t>litres</a:t>
            </a:r>
            <a:r>
              <a:rPr sz="2000" spc="-65" dirty="0">
                <a:latin typeface="Calibri"/>
                <a:cs typeface="Calibri"/>
              </a:rPr>
              <a:t> </a:t>
            </a:r>
            <a:r>
              <a:rPr sz="2000" dirty="0">
                <a:latin typeface="Calibri"/>
                <a:cs typeface="Calibri"/>
              </a:rPr>
              <a:t>per</a:t>
            </a:r>
          </a:p>
        </p:txBody>
      </p:sp>
      <p:sp>
        <p:nvSpPr>
          <p:cNvPr id="8" name="object 8"/>
          <p:cNvSpPr/>
          <p:nvPr/>
        </p:nvSpPr>
        <p:spPr>
          <a:xfrm>
            <a:off x="774060" y="3777996"/>
            <a:ext cx="9144000" cy="3429000"/>
          </a:xfrm>
          <a:custGeom>
            <a:avLst/>
            <a:gdLst/>
            <a:ahLst/>
            <a:cxnLst/>
            <a:rect l="l" t="t" r="r" b="b"/>
            <a:pathLst>
              <a:path w="9144000" h="3429000">
                <a:moveTo>
                  <a:pt x="9143993" y="3428993"/>
                </a:moveTo>
                <a:lnTo>
                  <a:pt x="9143993" y="0"/>
                </a:lnTo>
                <a:lnTo>
                  <a:pt x="0" y="0"/>
                </a:lnTo>
                <a:lnTo>
                  <a:pt x="0" y="3428993"/>
                </a:lnTo>
                <a:lnTo>
                  <a:pt x="9143993" y="3428993"/>
                </a:lnTo>
                <a:close/>
              </a:path>
            </a:pathLst>
          </a:custGeom>
          <a:solidFill>
            <a:srgbClr val="FFFFFF"/>
          </a:solidFill>
        </p:spPr>
        <p:txBody>
          <a:bodyPr wrap="square" lIns="0" tIns="0" rIns="0" bIns="0" rtlCol="0"/>
          <a:lstStyle/>
          <a:p>
            <a:endParaRPr/>
          </a:p>
        </p:txBody>
      </p:sp>
      <p:sp>
        <p:nvSpPr>
          <p:cNvPr id="9" name="object 9"/>
          <p:cNvSpPr txBox="1"/>
          <p:nvPr/>
        </p:nvSpPr>
        <p:spPr>
          <a:xfrm>
            <a:off x="852800" y="4240782"/>
            <a:ext cx="1364615" cy="452120"/>
          </a:xfrm>
          <a:prstGeom prst="rect">
            <a:avLst/>
          </a:prstGeom>
        </p:spPr>
        <p:txBody>
          <a:bodyPr vert="horz" wrap="square" lIns="0" tIns="12065" rIns="0" bIns="0" rtlCol="0">
            <a:spAutoFit/>
          </a:bodyPr>
          <a:lstStyle/>
          <a:p>
            <a:pPr marL="355600" indent="-342900">
              <a:lnSpc>
                <a:spcPct val="100000"/>
              </a:lnSpc>
              <a:spcBef>
                <a:spcPts val="95"/>
              </a:spcBef>
              <a:buFont typeface="Arial"/>
              <a:buChar char="•"/>
              <a:tabLst>
                <a:tab pos="354965" algn="l"/>
                <a:tab pos="355600" algn="l"/>
              </a:tabLst>
            </a:pPr>
            <a:r>
              <a:rPr sz="2800" spc="-10" dirty="0">
                <a:latin typeface="Calibri"/>
                <a:cs typeface="Calibri"/>
              </a:rPr>
              <a:t>Angina</a:t>
            </a:r>
            <a:endParaRPr sz="2800">
              <a:latin typeface="Calibri"/>
              <a:cs typeface="Calibri"/>
            </a:endParaRPr>
          </a:p>
        </p:txBody>
      </p:sp>
      <p:sp>
        <p:nvSpPr>
          <p:cNvPr id="10" name="object 10"/>
          <p:cNvSpPr txBox="1"/>
          <p:nvPr/>
        </p:nvSpPr>
        <p:spPr>
          <a:xfrm>
            <a:off x="852800" y="5179566"/>
            <a:ext cx="3441065" cy="452120"/>
          </a:xfrm>
          <a:prstGeom prst="rect">
            <a:avLst/>
          </a:prstGeom>
        </p:spPr>
        <p:txBody>
          <a:bodyPr vert="horz" wrap="square" lIns="0" tIns="12065" rIns="0" bIns="0" rtlCol="0">
            <a:spAutoFit/>
          </a:bodyPr>
          <a:lstStyle/>
          <a:p>
            <a:pPr marL="355600" indent="-342900">
              <a:lnSpc>
                <a:spcPct val="100000"/>
              </a:lnSpc>
              <a:spcBef>
                <a:spcPts val="95"/>
              </a:spcBef>
              <a:buFont typeface="Arial"/>
              <a:buChar char="•"/>
              <a:tabLst>
                <a:tab pos="354965" algn="l"/>
                <a:tab pos="355600" algn="l"/>
              </a:tabLst>
            </a:pPr>
            <a:r>
              <a:rPr sz="2800" spc="-15" dirty="0">
                <a:latin typeface="Calibri"/>
                <a:cs typeface="Calibri"/>
              </a:rPr>
              <a:t>Myocardial</a:t>
            </a:r>
            <a:r>
              <a:rPr sz="2800" spc="-35" dirty="0">
                <a:latin typeface="Calibri"/>
                <a:cs typeface="Calibri"/>
              </a:rPr>
              <a:t> </a:t>
            </a:r>
            <a:r>
              <a:rPr sz="2800" spc="-20" dirty="0">
                <a:latin typeface="Calibri"/>
                <a:cs typeface="Calibri"/>
              </a:rPr>
              <a:t>Infarction</a:t>
            </a:r>
            <a:endParaRPr sz="2800">
              <a:latin typeface="Calibri"/>
              <a:cs typeface="Calibri"/>
            </a:endParaRPr>
          </a:p>
        </p:txBody>
      </p:sp>
      <p:sp>
        <p:nvSpPr>
          <p:cNvPr id="11" name="object 11"/>
          <p:cNvSpPr/>
          <p:nvPr/>
        </p:nvSpPr>
        <p:spPr>
          <a:xfrm>
            <a:off x="4910190" y="3777996"/>
            <a:ext cx="4482465" cy="2382520"/>
          </a:xfrm>
          <a:custGeom>
            <a:avLst/>
            <a:gdLst/>
            <a:ahLst/>
            <a:cxnLst/>
            <a:rect l="l" t="t" r="r" b="b"/>
            <a:pathLst>
              <a:path w="4482465" h="2382520">
                <a:moveTo>
                  <a:pt x="9144" y="2372867"/>
                </a:moveTo>
                <a:lnTo>
                  <a:pt x="9144" y="0"/>
                </a:lnTo>
                <a:lnTo>
                  <a:pt x="0" y="0"/>
                </a:lnTo>
                <a:lnTo>
                  <a:pt x="0" y="2377439"/>
                </a:lnTo>
                <a:lnTo>
                  <a:pt x="1524" y="2380487"/>
                </a:lnTo>
                <a:lnTo>
                  <a:pt x="4572" y="2382011"/>
                </a:lnTo>
                <a:lnTo>
                  <a:pt x="4572" y="2372867"/>
                </a:lnTo>
                <a:lnTo>
                  <a:pt x="9144" y="2372867"/>
                </a:lnTo>
                <a:close/>
              </a:path>
              <a:path w="4482465" h="2382520">
                <a:moveTo>
                  <a:pt x="4477512" y="2372867"/>
                </a:moveTo>
                <a:lnTo>
                  <a:pt x="4572" y="2372867"/>
                </a:lnTo>
                <a:lnTo>
                  <a:pt x="9144" y="2377439"/>
                </a:lnTo>
                <a:lnTo>
                  <a:pt x="9144" y="2382011"/>
                </a:lnTo>
                <a:lnTo>
                  <a:pt x="4471416" y="2382011"/>
                </a:lnTo>
                <a:lnTo>
                  <a:pt x="4471416" y="2377439"/>
                </a:lnTo>
                <a:lnTo>
                  <a:pt x="4477512" y="2372867"/>
                </a:lnTo>
                <a:close/>
              </a:path>
              <a:path w="4482465" h="2382520">
                <a:moveTo>
                  <a:pt x="9144" y="2382011"/>
                </a:moveTo>
                <a:lnTo>
                  <a:pt x="9144" y="2377439"/>
                </a:lnTo>
                <a:lnTo>
                  <a:pt x="4572" y="2372867"/>
                </a:lnTo>
                <a:lnTo>
                  <a:pt x="4572" y="2382011"/>
                </a:lnTo>
                <a:lnTo>
                  <a:pt x="9144" y="2382011"/>
                </a:lnTo>
                <a:close/>
              </a:path>
              <a:path w="4482465" h="2382520">
                <a:moveTo>
                  <a:pt x="4482084" y="2377439"/>
                </a:moveTo>
                <a:lnTo>
                  <a:pt x="4482084" y="0"/>
                </a:lnTo>
                <a:lnTo>
                  <a:pt x="4471416" y="0"/>
                </a:lnTo>
                <a:lnTo>
                  <a:pt x="4471416" y="2372867"/>
                </a:lnTo>
                <a:lnTo>
                  <a:pt x="4477512" y="2372867"/>
                </a:lnTo>
                <a:lnTo>
                  <a:pt x="4477512" y="2382011"/>
                </a:lnTo>
                <a:lnTo>
                  <a:pt x="4480560" y="2380487"/>
                </a:lnTo>
                <a:lnTo>
                  <a:pt x="4482084" y="2377439"/>
                </a:lnTo>
                <a:close/>
              </a:path>
              <a:path w="4482465" h="2382520">
                <a:moveTo>
                  <a:pt x="4477512" y="2382011"/>
                </a:moveTo>
                <a:lnTo>
                  <a:pt x="4477512" y="2372867"/>
                </a:lnTo>
                <a:lnTo>
                  <a:pt x="4471416" y="2377439"/>
                </a:lnTo>
                <a:lnTo>
                  <a:pt x="4471416" y="2382011"/>
                </a:lnTo>
                <a:lnTo>
                  <a:pt x="4477512" y="2382011"/>
                </a:lnTo>
                <a:close/>
              </a:path>
            </a:pathLst>
          </a:custGeom>
          <a:solidFill>
            <a:srgbClr val="000000"/>
          </a:solidFill>
        </p:spPr>
        <p:txBody>
          <a:bodyPr wrap="square" lIns="0" tIns="0" rIns="0" bIns="0" rtlCol="0"/>
          <a:lstStyle/>
          <a:p>
            <a:endParaRPr/>
          </a:p>
        </p:txBody>
      </p:sp>
      <p:sp>
        <p:nvSpPr>
          <p:cNvPr id="12" name="object 12"/>
          <p:cNvSpPr txBox="1"/>
          <p:nvPr/>
        </p:nvSpPr>
        <p:spPr>
          <a:xfrm>
            <a:off x="4999606" y="3930650"/>
            <a:ext cx="4300855" cy="1805623"/>
          </a:xfrm>
          <a:prstGeom prst="rect">
            <a:avLst/>
          </a:prstGeom>
        </p:spPr>
        <p:txBody>
          <a:bodyPr vert="horz" wrap="square" lIns="0" tIns="73660" rIns="0" bIns="0" rtlCol="0">
            <a:spAutoFit/>
          </a:bodyPr>
          <a:lstStyle/>
          <a:p>
            <a:pPr marL="354965">
              <a:lnSpc>
                <a:spcPct val="100000"/>
              </a:lnSpc>
              <a:spcBef>
                <a:spcPts val="580"/>
              </a:spcBef>
            </a:pPr>
            <a:r>
              <a:rPr sz="2000" spc="-5" dirty="0">
                <a:latin typeface="Calibri"/>
                <a:cs typeface="Calibri"/>
              </a:rPr>
              <a:t>minute).</a:t>
            </a:r>
            <a:endParaRPr sz="2000" dirty="0">
              <a:latin typeface="Calibri"/>
              <a:cs typeface="Calibri"/>
            </a:endParaRPr>
          </a:p>
          <a:p>
            <a:pPr marL="355600" indent="-342900">
              <a:lnSpc>
                <a:spcPct val="100000"/>
              </a:lnSpc>
              <a:spcBef>
                <a:spcPts val="480"/>
              </a:spcBef>
              <a:buFont typeface="Arial"/>
              <a:buChar char="•"/>
              <a:tabLst>
                <a:tab pos="354965" algn="l"/>
                <a:tab pos="355600" algn="l"/>
              </a:tabLst>
            </a:pPr>
            <a:r>
              <a:rPr sz="2000" spc="-10" dirty="0">
                <a:latin typeface="Calibri"/>
                <a:cs typeface="Calibri"/>
              </a:rPr>
              <a:t>Give </a:t>
            </a:r>
            <a:r>
              <a:rPr sz="2000" dirty="0">
                <a:latin typeface="Calibri"/>
                <a:cs typeface="Calibri"/>
              </a:rPr>
              <a:t>sublingual </a:t>
            </a:r>
            <a:r>
              <a:rPr sz="2000" spc="-10" dirty="0">
                <a:latin typeface="Calibri"/>
                <a:cs typeface="Calibri"/>
              </a:rPr>
              <a:t>GTN</a:t>
            </a:r>
            <a:r>
              <a:rPr sz="2000" spc="-20" dirty="0">
                <a:latin typeface="Calibri"/>
                <a:cs typeface="Calibri"/>
              </a:rPr>
              <a:t> spray</a:t>
            </a:r>
            <a:endParaRPr sz="2000" dirty="0">
              <a:latin typeface="Calibri"/>
              <a:cs typeface="Calibri"/>
            </a:endParaRPr>
          </a:p>
          <a:p>
            <a:pPr marL="355600" indent="-342900">
              <a:lnSpc>
                <a:spcPct val="100000"/>
              </a:lnSpc>
              <a:spcBef>
                <a:spcPts val="480"/>
              </a:spcBef>
              <a:buFont typeface="Arial"/>
              <a:buChar char="•"/>
              <a:tabLst>
                <a:tab pos="354965" algn="l"/>
                <a:tab pos="355600" algn="l"/>
              </a:tabLst>
            </a:pPr>
            <a:r>
              <a:rPr sz="2000" spc="-10" dirty="0">
                <a:latin typeface="Calibri"/>
                <a:cs typeface="Calibri"/>
              </a:rPr>
              <a:t>Reassure </a:t>
            </a:r>
            <a:r>
              <a:rPr sz="2000" dirty="0">
                <a:latin typeface="Calibri"/>
                <a:cs typeface="Calibri"/>
              </a:rPr>
              <a:t>the</a:t>
            </a:r>
            <a:r>
              <a:rPr sz="2000" spc="5" dirty="0">
                <a:latin typeface="Calibri"/>
                <a:cs typeface="Calibri"/>
              </a:rPr>
              <a:t> </a:t>
            </a:r>
            <a:r>
              <a:rPr sz="2000" spc="-10" dirty="0">
                <a:latin typeface="Calibri"/>
                <a:cs typeface="Calibri"/>
              </a:rPr>
              <a:t>patient</a:t>
            </a:r>
            <a:endParaRPr sz="2000" dirty="0">
              <a:latin typeface="Calibri"/>
              <a:cs typeface="Calibri"/>
            </a:endParaRPr>
          </a:p>
          <a:p>
            <a:pPr marL="354965" marR="5080" indent="-342900">
              <a:lnSpc>
                <a:spcPct val="100000"/>
              </a:lnSpc>
              <a:spcBef>
                <a:spcPts val="480"/>
              </a:spcBef>
              <a:buFont typeface="Arial"/>
              <a:buChar char="•"/>
              <a:tabLst>
                <a:tab pos="354965" algn="l"/>
                <a:tab pos="355600" algn="l"/>
              </a:tabLst>
            </a:pPr>
            <a:r>
              <a:rPr sz="2000" spc="-10" dirty="0">
                <a:latin typeface="Calibri"/>
                <a:cs typeface="Calibri"/>
              </a:rPr>
              <a:t>Give </a:t>
            </a:r>
            <a:r>
              <a:rPr sz="2000" spc="-5" dirty="0">
                <a:latin typeface="Calibri"/>
                <a:cs typeface="Calibri"/>
              </a:rPr>
              <a:t>aspirin in </a:t>
            </a:r>
            <a:r>
              <a:rPr sz="2000" dirty="0">
                <a:latin typeface="Calibri"/>
                <a:cs typeface="Calibri"/>
              </a:rPr>
              <a:t>a </a:t>
            </a:r>
            <a:r>
              <a:rPr sz="2000" spc="-5" dirty="0">
                <a:latin typeface="Calibri"/>
                <a:cs typeface="Calibri"/>
              </a:rPr>
              <a:t>single dose of </a:t>
            </a:r>
            <a:r>
              <a:rPr sz="2000" dirty="0">
                <a:latin typeface="Calibri"/>
                <a:cs typeface="Calibri"/>
              </a:rPr>
              <a:t>300 mg  </a:t>
            </a:r>
            <a:r>
              <a:rPr sz="2000" spc="-30" dirty="0">
                <a:latin typeface="Calibri"/>
                <a:cs typeface="Calibri"/>
              </a:rPr>
              <a:t>orally, </a:t>
            </a:r>
            <a:r>
              <a:rPr sz="2000" spc="-5" dirty="0">
                <a:latin typeface="Calibri"/>
                <a:cs typeface="Calibri"/>
              </a:rPr>
              <a:t>crushed or</a:t>
            </a:r>
            <a:r>
              <a:rPr sz="2000" spc="-15" dirty="0">
                <a:latin typeface="Calibri"/>
                <a:cs typeface="Calibri"/>
              </a:rPr>
              <a:t> </a:t>
            </a:r>
            <a:r>
              <a:rPr sz="2000" spc="-5" dirty="0">
                <a:latin typeface="Calibri"/>
                <a:cs typeface="Calibri"/>
              </a:rPr>
              <a:t>chewed.</a:t>
            </a:r>
            <a:endParaRPr sz="2000" dirty="0">
              <a:latin typeface="Calibri"/>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TotalTime>
  <Words>1069</Words>
  <Application>Microsoft Office PowerPoint</Application>
  <PresentationFormat>Custom</PresentationFormat>
  <Paragraphs>251</Paragraphs>
  <Slides>31</Slides>
  <Notes>6</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management of medical emergencies and First Aid </vt:lpstr>
      <vt:lpstr>Aims &amp;Objectives</vt:lpstr>
      <vt:lpstr>First Aid</vt:lpstr>
      <vt:lpstr>Asthma</vt:lpstr>
      <vt:lpstr>Management of Asthma</vt:lpstr>
      <vt:lpstr>Anaphylaxis</vt:lpstr>
      <vt:lpstr>Common medical emergencies management</vt:lpstr>
      <vt:lpstr>Common medical emergencies Signs and symptoms</vt:lpstr>
      <vt:lpstr>Slide 9</vt:lpstr>
      <vt:lpstr>Epilepsy</vt:lpstr>
      <vt:lpstr>EPILEPTIC PHASES</vt:lpstr>
      <vt:lpstr>Slide 12</vt:lpstr>
      <vt:lpstr>Common medical emergencies signs  and symptoms</vt:lpstr>
      <vt:lpstr>Common medical emergencies Management</vt:lpstr>
      <vt:lpstr>Common medical emergencies Signs and symptoms</vt:lpstr>
      <vt:lpstr>Slide 16</vt:lpstr>
      <vt:lpstr>Common medical emergencies Signs and symptoms</vt:lpstr>
      <vt:lpstr>Common medical emergencies Management</vt:lpstr>
      <vt:lpstr>Slide 19</vt:lpstr>
      <vt:lpstr>Adult and Child Choking Algorithm</vt:lpstr>
      <vt:lpstr>The ABC of medical emergencies</vt:lpstr>
      <vt:lpstr>The ABC of medical emergencies</vt:lpstr>
      <vt:lpstr>The ABC of medical emergencies</vt:lpstr>
      <vt:lpstr>Slide 24</vt:lpstr>
      <vt:lpstr>Adult BLS</vt:lpstr>
      <vt:lpstr>Adult BLS</vt:lpstr>
      <vt:lpstr>Adult BLS</vt:lpstr>
      <vt:lpstr>Child and Infant BLS</vt:lpstr>
      <vt:lpstr>Child and Infant BLS</vt:lpstr>
      <vt:lpstr>Child and Infant BLS</vt:lpstr>
      <vt:lpstr>END OF PRESENTATION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PowerPoint - med emergencies doc</dc:title>
  <dc:creator>V.buller</dc:creator>
  <cp:lastModifiedBy>Cyrus Kiurire</cp:lastModifiedBy>
  <cp:revision>28</cp:revision>
  <dcterms:created xsi:type="dcterms:W3CDTF">2019-11-20T11:56:32Z</dcterms:created>
  <dcterms:modified xsi:type="dcterms:W3CDTF">2019-11-20T13:04:13Z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2012-03-30T00:00:00Z</vt:filetime>
  </property>
  <property fmtid="{D5CDD505-2E9C-101B-9397-08002B2CF9AE}" pid="3" name="Creator">
    <vt:lpwstr>PScript5.dll Version 5.2.2</vt:lpwstr>
  </property>
  <property fmtid="{D5CDD505-2E9C-101B-9397-08002B2CF9AE}" pid="4" name="LastSaved">
    <vt:filetime>2019-11-20T00:00:00Z</vt:filetime>
  </property>
</Properties>
</file>