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447" r:id="rId3"/>
    <p:sldId id="259" r:id="rId4"/>
    <p:sldId id="261" r:id="rId5"/>
    <p:sldId id="262" r:id="rId6"/>
    <p:sldId id="263" r:id="rId7"/>
    <p:sldId id="276" r:id="rId8"/>
    <p:sldId id="277" r:id="rId9"/>
    <p:sldId id="278" r:id="rId10"/>
    <p:sldId id="279" r:id="rId11"/>
    <p:sldId id="280" r:id="rId12"/>
    <p:sldId id="281" r:id="rId13"/>
    <p:sldId id="282" r:id="rId14"/>
    <p:sldId id="283" r:id="rId15"/>
    <p:sldId id="284" r:id="rId16"/>
    <p:sldId id="285" r:id="rId17"/>
    <p:sldId id="268" r:id="rId18"/>
    <p:sldId id="269" r:id="rId19"/>
    <p:sldId id="270" r:id="rId20"/>
    <p:sldId id="271" r:id="rId21"/>
    <p:sldId id="272" r:id="rId22"/>
    <p:sldId id="273" r:id="rId23"/>
    <p:sldId id="274" r:id="rId24"/>
    <p:sldId id="275" r:id="rId25"/>
    <p:sldId id="264" r:id="rId26"/>
    <p:sldId id="265" r:id="rId27"/>
    <p:sldId id="286" r:id="rId28"/>
    <p:sldId id="287" r:id="rId29"/>
    <p:sldId id="288" r:id="rId30"/>
    <p:sldId id="266" r:id="rId31"/>
    <p:sldId id="260" r:id="rId32"/>
    <p:sldId id="257"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6" r:id="rId55"/>
    <p:sldId id="317" r:id="rId56"/>
    <p:sldId id="318" r:id="rId57"/>
    <p:sldId id="319" r:id="rId58"/>
    <p:sldId id="320" r:id="rId59"/>
    <p:sldId id="321" r:id="rId60"/>
    <p:sldId id="322" r:id="rId61"/>
    <p:sldId id="310" r:id="rId62"/>
    <p:sldId id="311" r:id="rId63"/>
    <p:sldId id="312" r:id="rId64"/>
    <p:sldId id="323" r:id="rId65"/>
    <p:sldId id="313" r:id="rId66"/>
    <p:sldId id="314" r:id="rId67"/>
    <p:sldId id="324" r:id="rId68"/>
    <p:sldId id="325" r:id="rId69"/>
    <p:sldId id="326" r:id="rId70"/>
    <p:sldId id="327" r:id="rId71"/>
    <p:sldId id="328" r:id="rId72"/>
    <p:sldId id="329" r:id="rId73"/>
    <p:sldId id="330" r:id="rId74"/>
    <p:sldId id="333" r:id="rId75"/>
    <p:sldId id="334" r:id="rId76"/>
    <p:sldId id="335" r:id="rId77"/>
    <p:sldId id="336" r:id="rId78"/>
    <p:sldId id="337" r:id="rId79"/>
    <p:sldId id="338" r:id="rId80"/>
    <p:sldId id="339" r:id="rId81"/>
    <p:sldId id="340" r:id="rId82"/>
    <p:sldId id="341" r:id="rId83"/>
    <p:sldId id="342" r:id="rId84"/>
    <p:sldId id="343" r:id="rId85"/>
    <p:sldId id="344" r:id="rId86"/>
    <p:sldId id="345" r:id="rId87"/>
    <p:sldId id="346" r:id="rId88"/>
    <p:sldId id="347" r:id="rId89"/>
    <p:sldId id="348" r:id="rId90"/>
    <p:sldId id="349" r:id="rId91"/>
    <p:sldId id="350" r:id="rId92"/>
    <p:sldId id="351" r:id="rId93"/>
    <p:sldId id="352" r:id="rId94"/>
    <p:sldId id="353" r:id="rId95"/>
    <p:sldId id="354" r:id="rId96"/>
    <p:sldId id="355" r:id="rId97"/>
    <p:sldId id="356" r:id="rId98"/>
    <p:sldId id="331" r:id="rId99"/>
    <p:sldId id="332" r:id="rId100"/>
    <p:sldId id="357" r:id="rId101"/>
    <p:sldId id="358" r:id="rId102"/>
    <p:sldId id="359" r:id="rId103"/>
    <p:sldId id="360" r:id="rId104"/>
    <p:sldId id="361" r:id="rId105"/>
    <p:sldId id="362" r:id="rId106"/>
    <p:sldId id="363" r:id="rId107"/>
    <p:sldId id="364" r:id="rId108"/>
    <p:sldId id="365" r:id="rId109"/>
    <p:sldId id="366" r:id="rId110"/>
    <p:sldId id="367" r:id="rId111"/>
    <p:sldId id="368" r:id="rId112"/>
    <p:sldId id="369" r:id="rId113"/>
    <p:sldId id="370" r:id="rId114"/>
    <p:sldId id="371" r:id="rId115"/>
    <p:sldId id="372" r:id="rId116"/>
    <p:sldId id="373" r:id="rId117"/>
    <p:sldId id="374" r:id="rId118"/>
    <p:sldId id="375" r:id="rId119"/>
    <p:sldId id="376" r:id="rId120"/>
    <p:sldId id="377" r:id="rId121"/>
    <p:sldId id="378" r:id="rId122"/>
    <p:sldId id="379" r:id="rId123"/>
    <p:sldId id="380" r:id="rId124"/>
    <p:sldId id="381" r:id="rId125"/>
    <p:sldId id="382" r:id="rId126"/>
    <p:sldId id="386" r:id="rId127"/>
    <p:sldId id="387" r:id="rId128"/>
    <p:sldId id="388" r:id="rId129"/>
    <p:sldId id="389" r:id="rId130"/>
    <p:sldId id="390" r:id="rId131"/>
    <p:sldId id="391" r:id="rId132"/>
    <p:sldId id="392" r:id="rId133"/>
    <p:sldId id="393" r:id="rId134"/>
    <p:sldId id="394" r:id="rId135"/>
    <p:sldId id="395" r:id="rId136"/>
    <p:sldId id="396" r:id="rId137"/>
    <p:sldId id="383" r:id="rId138"/>
    <p:sldId id="384" r:id="rId139"/>
    <p:sldId id="385" r:id="rId140"/>
    <p:sldId id="315" r:id="rId141"/>
    <p:sldId id="397" r:id="rId142"/>
    <p:sldId id="399" r:id="rId143"/>
    <p:sldId id="398" r:id="rId144"/>
    <p:sldId id="400" r:id="rId145"/>
    <p:sldId id="401" r:id="rId146"/>
    <p:sldId id="402" r:id="rId147"/>
    <p:sldId id="403" r:id="rId148"/>
    <p:sldId id="404" r:id="rId149"/>
    <p:sldId id="405" r:id="rId150"/>
    <p:sldId id="406" r:id="rId151"/>
    <p:sldId id="408" r:id="rId152"/>
    <p:sldId id="409" r:id="rId153"/>
    <p:sldId id="410" r:id="rId154"/>
    <p:sldId id="411" r:id="rId155"/>
    <p:sldId id="412" r:id="rId156"/>
    <p:sldId id="413" r:id="rId157"/>
    <p:sldId id="417" r:id="rId158"/>
    <p:sldId id="418" r:id="rId159"/>
    <p:sldId id="419" r:id="rId160"/>
    <p:sldId id="414" r:id="rId161"/>
    <p:sldId id="415" r:id="rId162"/>
    <p:sldId id="416" r:id="rId163"/>
    <p:sldId id="420" r:id="rId164"/>
    <p:sldId id="421" r:id="rId165"/>
    <p:sldId id="422" r:id="rId166"/>
    <p:sldId id="425" r:id="rId167"/>
    <p:sldId id="426" r:id="rId168"/>
    <p:sldId id="427" r:id="rId169"/>
    <p:sldId id="428" r:id="rId170"/>
    <p:sldId id="431" r:id="rId171"/>
    <p:sldId id="432" r:id="rId172"/>
    <p:sldId id="433" r:id="rId173"/>
    <p:sldId id="434" r:id="rId174"/>
    <p:sldId id="435" r:id="rId175"/>
    <p:sldId id="436" r:id="rId176"/>
    <p:sldId id="437" r:id="rId177"/>
    <p:sldId id="438" r:id="rId178"/>
    <p:sldId id="439" r:id="rId179"/>
    <p:sldId id="440" r:id="rId180"/>
    <p:sldId id="429" r:id="rId181"/>
    <p:sldId id="441" r:id="rId182"/>
    <p:sldId id="430" r:id="rId183"/>
    <p:sldId id="407" r:id="rId184"/>
    <p:sldId id="442" r:id="rId185"/>
    <p:sldId id="443" r:id="rId186"/>
    <p:sldId id="446" r:id="rId187"/>
    <p:sldId id="445" r:id="rId188"/>
    <p:sldId id="258" r:id="rId18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98" d="100"/>
          <a:sy n="98" d="100"/>
        </p:scale>
        <p:origin x="82" y="11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viewProps" Target="viewProps.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theme" Target="theme/theme1.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tableStyles" Target="tableStyles.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0" Type="http://schemas.openxmlformats.org/officeDocument/2006/relationships/presProps" Target="pres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1A03ED8-158B-4186-A037-E378B2EF1E08}" type="datetimeFigureOut">
              <a:rPr lang="en-US" smtClean="0"/>
              <a:t>6/16/2021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l="27069" t="4107" r="25972" b="18563"/>
          <a:stretch/>
        </p:blipFill>
        <p:spPr>
          <a:xfrm>
            <a:off x="5082989" y="220128"/>
            <a:ext cx="2026023" cy="2357718"/>
          </a:xfrm>
          <a:prstGeom prst="rect">
            <a:avLst/>
          </a:prstGeom>
        </p:spPr>
      </p:pic>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10030" t="82874" r="11012" b="8785"/>
          <a:stretch/>
        </p:blipFill>
        <p:spPr>
          <a:xfrm>
            <a:off x="2918799" y="2608307"/>
            <a:ext cx="6354403" cy="484942"/>
          </a:xfrm>
          <a:prstGeom prst="rect">
            <a:avLst/>
          </a:prstGeom>
        </p:spPr>
      </p:pic>
    </p:spTree>
    <p:extLst>
      <p:ext uri="{BB962C8B-B14F-4D97-AF65-F5344CB8AC3E}">
        <p14:creationId xmlns:p14="http://schemas.microsoft.com/office/powerpoint/2010/main" val="2822818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03ED8-158B-4186-A037-E378B2EF1E08}" type="datetimeFigureOut">
              <a:rPr lang="en-US" smtClean="0"/>
              <a:t>6/16/2021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1797486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03ED8-158B-4186-A037-E378B2EF1E08}" type="datetimeFigureOut">
              <a:rPr lang="en-US" smtClean="0"/>
              <a:t>6/16/2021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3209646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print">
            <a:extLst>
              <a:ext uri="{28A0092B-C50C-407E-A947-70E740481C1C}">
                <a14:useLocalDpi xmlns:a14="http://schemas.microsoft.com/office/drawing/2010/main" val="0"/>
              </a:ext>
            </a:extLst>
          </a:blip>
          <a:srcRect l="27069" t="4107" r="25972" b="18563"/>
          <a:stretch/>
        </p:blipFill>
        <p:spPr>
          <a:xfrm>
            <a:off x="5082989" y="220128"/>
            <a:ext cx="2026023" cy="2357718"/>
          </a:xfrm>
          <a:prstGeom prst="rect">
            <a:avLst/>
          </a:prstGeom>
        </p:spPr>
      </p:pic>
      <p:sp>
        <p:nvSpPr>
          <p:cNvPr id="2" name="Title 1"/>
          <p:cNvSpPr>
            <a:spLocks noGrp="1"/>
          </p:cNvSpPr>
          <p:nvPr>
            <p:ph type="ctrTitle" hasCustomPrompt="1"/>
          </p:nvPr>
        </p:nvSpPr>
        <p:spPr>
          <a:xfrm>
            <a:off x="365312" y="3093249"/>
            <a:ext cx="11461376" cy="1173947"/>
          </a:xfrm>
        </p:spPr>
        <p:txBody>
          <a:bodyPr anchor="b">
            <a:normAutofit/>
          </a:bodyPr>
          <a:lstStyle>
            <a:lvl1pPr algn="ctr">
              <a:defRPr sz="4400" b="1" baseline="0">
                <a:latin typeface="Times New Roman" panose="02020603050405020304" pitchFamily="18" charset="0"/>
                <a:cs typeface="Times New Roman" panose="02020603050405020304" pitchFamily="18" charset="0"/>
              </a:defRPr>
            </a:lvl1pPr>
          </a:lstStyle>
          <a:p>
            <a:r>
              <a:rPr lang="en-US" dirty="0"/>
              <a:t>Event Tittle:....................................</a:t>
            </a:r>
          </a:p>
        </p:txBody>
      </p:sp>
      <p:sp>
        <p:nvSpPr>
          <p:cNvPr id="3" name="Subtitle 2"/>
          <p:cNvSpPr>
            <a:spLocks noGrp="1"/>
          </p:cNvSpPr>
          <p:nvPr>
            <p:ph type="subTitle" idx="1" hasCustomPrompt="1"/>
          </p:nvPr>
        </p:nvSpPr>
        <p:spPr>
          <a:xfrm>
            <a:off x="809065" y="4527601"/>
            <a:ext cx="10573871" cy="950023"/>
          </a:xfrm>
        </p:spPr>
        <p:txBody>
          <a:bodyPr/>
          <a:lstStyle>
            <a:lvl1pPr marL="0" indent="0" algn="ctr">
              <a:buNone/>
              <a:defRPr sz="2400" b="1" baseline="0">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Date:............................</a:t>
            </a:r>
          </a:p>
        </p:txBody>
      </p:sp>
      <p:sp>
        <p:nvSpPr>
          <p:cNvPr id="4" name="Date Placeholder 3"/>
          <p:cNvSpPr>
            <a:spLocks noGrp="1"/>
          </p:cNvSpPr>
          <p:nvPr>
            <p:ph type="dt" sz="half" idx="10"/>
          </p:nvPr>
        </p:nvSpPr>
        <p:spPr/>
        <p:txBody>
          <a:bodyPr/>
          <a:lstStyle/>
          <a:p>
            <a:fld id="{61A03ED8-158B-4186-A037-E378B2EF1E08}" type="datetimeFigureOut">
              <a:rPr lang="en-US" smtClean="0"/>
              <a:t>6/16/2021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pic>
        <p:nvPicPr>
          <p:cNvPr id="10" name="Picture 9"/>
          <p:cNvPicPr>
            <a:picLocks noChangeAspect="1"/>
          </p:cNvPicPr>
          <p:nvPr userDrawn="1"/>
        </p:nvPicPr>
        <p:blipFill rotWithShape="1">
          <a:blip r:embed="rId2">
            <a:extLst>
              <a:ext uri="{28A0092B-C50C-407E-A947-70E740481C1C}">
                <a14:useLocalDpi xmlns:a14="http://schemas.microsoft.com/office/drawing/2010/main" val="0"/>
              </a:ext>
            </a:extLst>
          </a:blip>
          <a:srcRect l="10030" t="82874" r="11012" b="8785"/>
          <a:stretch/>
        </p:blipFill>
        <p:spPr>
          <a:xfrm>
            <a:off x="2918799" y="2608307"/>
            <a:ext cx="6354403" cy="484942"/>
          </a:xfrm>
          <a:prstGeom prst="rect">
            <a:avLst/>
          </a:prstGeom>
        </p:spPr>
      </p:pic>
    </p:spTree>
    <p:extLst>
      <p:ext uri="{BB962C8B-B14F-4D97-AF65-F5344CB8AC3E}">
        <p14:creationId xmlns:p14="http://schemas.microsoft.com/office/powerpoint/2010/main" val="8965051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1A03ED8-158B-4186-A037-E378B2EF1E08}" type="datetimeFigureOut">
              <a:rPr lang="en-US" smtClean="0"/>
              <a:t>6/16/2021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2242502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A03ED8-158B-4186-A037-E378B2EF1E08}" type="datetimeFigureOut">
              <a:rPr lang="en-US" smtClean="0"/>
              <a:t>6/16/2021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597123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1A03ED8-158B-4186-A037-E378B2EF1E08}" type="datetimeFigureOut">
              <a:rPr lang="en-US" smtClean="0"/>
              <a:t>6/16/2021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973072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1A03ED8-158B-4186-A037-E378B2EF1E08}" type="datetimeFigureOut">
              <a:rPr lang="en-US" smtClean="0"/>
              <a:t>6/16/2021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1130787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1A03ED8-158B-4186-A037-E378B2EF1E08}" type="datetimeFigureOut">
              <a:rPr lang="en-US" smtClean="0"/>
              <a:t>6/16/2021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2423121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A03ED8-158B-4186-A037-E378B2EF1E08}" type="datetimeFigureOut">
              <a:rPr lang="en-US" smtClean="0"/>
              <a:t>6/16/2021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18695822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A03ED8-158B-4186-A037-E378B2EF1E08}" type="datetimeFigureOut">
              <a:rPr lang="en-US" smtClean="0"/>
              <a:t>6/16/2021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2362109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A03ED8-158B-4186-A037-E378B2EF1E08}" type="datetimeFigureOut">
              <a:rPr lang="en-US" smtClean="0"/>
              <a:t>6/16/2021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2D17CE-3FC7-4894-B4FC-F9EB51F2E0DE}" type="slidenum">
              <a:rPr lang="en-US" smtClean="0"/>
              <a:t>‹#›</a:t>
            </a:fld>
            <a:endParaRPr lang="en-US"/>
          </a:p>
        </p:txBody>
      </p:sp>
    </p:spTree>
    <p:extLst>
      <p:ext uri="{BB962C8B-B14F-4D97-AF65-F5344CB8AC3E}">
        <p14:creationId xmlns:p14="http://schemas.microsoft.com/office/powerpoint/2010/main" val="13420726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A03ED8-158B-4186-A037-E378B2EF1E08}" type="datetimeFigureOut">
              <a:rPr lang="en-US" smtClean="0"/>
              <a:t>6/16/2021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2D17CE-3FC7-4894-B4FC-F9EB51F2E0DE}" type="slidenum">
              <a:rPr lang="en-US" smtClean="0"/>
              <a:t>‹#›</a:t>
            </a:fld>
            <a:endParaRPr lang="en-US"/>
          </a:p>
        </p:txBody>
      </p:sp>
      <p:pic>
        <p:nvPicPr>
          <p:cNvPr id="7" name="Picture 6"/>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0" y="0"/>
            <a:ext cx="12192000" cy="6858104"/>
          </a:xfrm>
          <a:prstGeom prst="rect">
            <a:avLst/>
          </a:prstGeom>
        </p:spPr>
      </p:pic>
      <p:pic>
        <p:nvPicPr>
          <p:cNvPr id="8" name="Picture 7"/>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0814176" y="6244799"/>
            <a:ext cx="576974" cy="572823"/>
          </a:xfrm>
          <a:prstGeom prst="rect">
            <a:avLst/>
          </a:prstGeom>
        </p:spPr>
      </p:pic>
      <p:sp>
        <p:nvSpPr>
          <p:cNvPr id="9" name="Title Placeholder 1"/>
          <p:cNvSpPr txBox="1">
            <a:spLocks/>
          </p:cNvSpPr>
          <p:nvPr userDrawn="1"/>
        </p:nvSpPr>
        <p:spPr>
          <a:xfrm>
            <a:off x="1196788" y="6033995"/>
            <a:ext cx="8789894" cy="507300"/>
          </a:xfrm>
          <a:prstGeom prst="rect">
            <a:avLst/>
          </a:prstGeom>
        </p:spPr>
        <p:txBody>
          <a:bodyPr vert="horz" lIns="91440" tIns="45720" rIns="91440" bIns="45720" rtlCol="0" anchor="ctr">
            <a:normAutofit fontScale="7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b="1" dirty="0">
                <a:solidFill>
                  <a:schemeClr val="bg1"/>
                </a:solidFill>
                <a:latin typeface="Times New Roman" panose="02020603050405020304" pitchFamily="18" charset="0"/>
                <a:cs typeface="Times New Roman" panose="02020603050405020304" pitchFamily="18" charset="0"/>
              </a:rPr>
              <a:t>KENYA MEDICAL TRAINING COLLEGE</a:t>
            </a:r>
          </a:p>
        </p:txBody>
      </p:sp>
      <p:sp>
        <p:nvSpPr>
          <p:cNvPr id="10" name="Title 1"/>
          <p:cNvSpPr txBox="1">
            <a:spLocks/>
          </p:cNvSpPr>
          <p:nvPr userDrawn="1"/>
        </p:nvSpPr>
        <p:spPr>
          <a:xfrm>
            <a:off x="8639982" y="6506046"/>
            <a:ext cx="2243667" cy="326496"/>
          </a:xfrm>
          <a:prstGeom prst="rect">
            <a:avLst/>
          </a:prstGeom>
        </p:spPr>
        <p:txBody>
          <a:bodyPr vert="horz" lIns="91440" tIns="45720" rIns="91440" bIns="45720" rtlCol="0" anchor="b">
            <a:normAutofit fontScale="85000" lnSpcReduction="1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600" i="1" dirty="0">
                <a:latin typeface="Times New Roman" panose="02020603050405020304" pitchFamily="18" charset="0"/>
                <a:cs typeface="Times New Roman" panose="02020603050405020304" pitchFamily="18" charset="0"/>
              </a:rPr>
              <a:t>ISO 9001:2015 Certified by</a:t>
            </a:r>
          </a:p>
        </p:txBody>
      </p:sp>
      <p:sp>
        <p:nvSpPr>
          <p:cNvPr id="11" name="Title Placeholder 1"/>
          <p:cNvSpPr txBox="1">
            <a:spLocks/>
          </p:cNvSpPr>
          <p:nvPr userDrawn="1"/>
        </p:nvSpPr>
        <p:spPr>
          <a:xfrm>
            <a:off x="4038600" y="6408732"/>
            <a:ext cx="2768599" cy="5154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1800" i="1" dirty="0"/>
              <a:t>Training for Better Health</a:t>
            </a:r>
            <a:r>
              <a:rPr lang="en-US" sz="1800" i="1" baseline="0" dirty="0"/>
              <a:t> </a:t>
            </a:r>
            <a:endParaRPr lang="en-US" sz="1800" i="1" dirty="0"/>
          </a:p>
        </p:txBody>
      </p:sp>
      <p:pic>
        <p:nvPicPr>
          <p:cNvPr id="12" name="Picture 11"/>
          <p:cNvPicPr>
            <a:picLocks noChangeAspect="1"/>
          </p:cNvPicPr>
          <p:nvPr userDrawn="1"/>
        </p:nvPicPr>
        <p:blipFill rotWithShape="1">
          <a:blip r:embed="rId16" cstate="print">
            <a:extLst>
              <a:ext uri="{28A0092B-C50C-407E-A947-70E740481C1C}">
                <a14:useLocalDpi xmlns:a14="http://schemas.microsoft.com/office/drawing/2010/main" val="0"/>
              </a:ext>
            </a:extLst>
          </a:blip>
          <a:srcRect l="24360" r="23578" b="15789"/>
          <a:stretch/>
        </p:blipFill>
        <p:spPr>
          <a:xfrm>
            <a:off x="79667" y="5700777"/>
            <a:ext cx="930551" cy="1063487"/>
          </a:xfrm>
          <a:prstGeom prst="rect">
            <a:avLst/>
          </a:prstGeom>
        </p:spPr>
      </p:pic>
    </p:spTree>
    <p:extLst>
      <p:ext uri="{BB962C8B-B14F-4D97-AF65-F5344CB8AC3E}">
        <p14:creationId xmlns:p14="http://schemas.microsoft.com/office/powerpoint/2010/main" val="4612740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4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230309"/>
            <a:ext cx="9144000" cy="888764"/>
          </a:xfrm>
        </p:spPr>
        <p:txBody>
          <a:bodyPr>
            <a:normAutofit fontScale="90000"/>
          </a:bodyPr>
          <a:lstStyle/>
          <a:p>
            <a:r>
              <a:rPr lang="en-US" dirty="0" smtClean="0"/>
              <a:t> </a:t>
            </a:r>
            <a:endParaRPr lang="en-US" dirty="0"/>
          </a:p>
        </p:txBody>
      </p:sp>
      <p:sp>
        <p:nvSpPr>
          <p:cNvPr id="3" name="Subtitle 2"/>
          <p:cNvSpPr>
            <a:spLocks noGrp="1"/>
          </p:cNvSpPr>
          <p:nvPr>
            <p:ph type="subTitle" idx="1"/>
          </p:nvPr>
        </p:nvSpPr>
        <p:spPr>
          <a:xfrm>
            <a:off x="1524000" y="4537817"/>
            <a:ext cx="9144000" cy="719982"/>
          </a:xfrm>
        </p:spPr>
        <p:txBody>
          <a:bodyPr>
            <a:normAutofit fontScale="92500" lnSpcReduction="20000"/>
          </a:bodyPr>
          <a:lstStyle/>
          <a:p>
            <a:r>
              <a:rPr lang="en-US" dirty="0" err="1" smtClean="0"/>
              <a:t>Mrs</a:t>
            </a:r>
            <a:r>
              <a:rPr lang="en-US" dirty="0" smtClean="0"/>
              <a:t> Fancy j. </a:t>
            </a:r>
            <a:r>
              <a:rPr lang="en-US" dirty="0" err="1" smtClean="0"/>
              <a:t>k.mageto</a:t>
            </a:r>
            <a:endParaRPr lang="en-US" dirty="0" smtClean="0"/>
          </a:p>
          <a:p>
            <a:r>
              <a:rPr lang="en-US" dirty="0" err="1" smtClean="0"/>
              <a:t>Nyahururu</a:t>
            </a:r>
            <a:r>
              <a:rPr lang="en-US" dirty="0" smtClean="0"/>
              <a:t> campus</a:t>
            </a:r>
            <a:endParaRPr lang="en-US" dirty="0"/>
          </a:p>
        </p:txBody>
      </p:sp>
    </p:spTree>
    <p:extLst>
      <p:ext uri="{BB962C8B-B14F-4D97-AF65-F5344CB8AC3E}">
        <p14:creationId xmlns:p14="http://schemas.microsoft.com/office/powerpoint/2010/main" val="1891419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9821"/>
            <a:ext cx="10515600" cy="1281869"/>
          </a:xfrm>
        </p:spPr>
        <p:txBody>
          <a:bodyPr>
            <a:normAutofit fontScale="90000"/>
          </a:bodyPr>
          <a:lstStyle/>
          <a:p>
            <a:r>
              <a:rPr lang="en-GB" b="1" dirty="0"/>
              <a:t>BRONCHO-PNEUMONIA</a:t>
            </a:r>
            <a:r>
              <a:rPr lang="en-US" dirty="0"/>
              <a:t/>
            </a:r>
            <a:br>
              <a:rPr lang="en-US" dirty="0"/>
            </a:br>
            <a:endParaRPr lang="en-US" dirty="0"/>
          </a:p>
        </p:txBody>
      </p:sp>
      <p:sp>
        <p:nvSpPr>
          <p:cNvPr id="3" name="Content Placeholder 2"/>
          <p:cNvSpPr>
            <a:spLocks noGrp="1"/>
          </p:cNvSpPr>
          <p:nvPr>
            <p:ph idx="1"/>
          </p:nvPr>
        </p:nvSpPr>
        <p:spPr>
          <a:xfrm>
            <a:off x="838200" y="965675"/>
            <a:ext cx="10515600" cy="5211288"/>
          </a:xfrm>
        </p:spPr>
        <p:txBody>
          <a:bodyPr>
            <a:normAutofit lnSpcReduction="10000"/>
          </a:bodyPr>
          <a:lstStyle/>
          <a:p>
            <a:pPr marL="0" lvl="0" indent="0" defTabSz="457200">
              <a:lnSpc>
                <a:spcPct val="100000"/>
              </a:lnSpc>
              <a:buClr>
                <a:srgbClr val="A53010"/>
              </a:buClr>
              <a:buNone/>
            </a:pPr>
            <a:r>
              <a:rPr lang="en-GB" sz="2400" dirty="0">
                <a:solidFill>
                  <a:prstClr val="black">
                    <a:lumMod val="75000"/>
                    <a:lumOff val="25000"/>
                  </a:prstClr>
                </a:solidFill>
                <a:latin typeface="Century Gothic"/>
              </a:rPr>
              <a:t>Its inflammation of the lungs which affects both lungs &amp; bronchi.</a:t>
            </a:r>
            <a:endParaRPr lang="en-US" sz="2400" dirty="0">
              <a:solidFill>
                <a:prstClr val="black">
                  <a:lumMod val="75000"/>
                  <a:lumOff val="25000"/>
                </a:prstClr>
              </a:solidFill>
              <a:latin typeface="Century Gothic"/>
            </a:endParaRPr>
          </a:p>
          <a:p>
            <a:pPr marL="0" lvl="0" indent="0" defTabSz="457200">
              <a:lnSpc>
                <a:spcPct val="100000"/>
              </a:lnSpc>
              <a:buClr>
                <a:srgbClr val="A53010"/>
              </a:buClr>
              <a:buNone/>
            </a:pPr>
            <a:r>
              <a:rPr lang="en-GB" sz="2400" dirty="0">
                <a:solidFill>
                  <a:prstClr val="black">
                    <a:lumMod val="75000"/>
                    <a:lumOff val="25000"/>
                  </a:prstClr>
                </a:solidFill>
                <a:latin typeface="Century Gothic"/>
              </a:rPr>
              <a:t>- Consolidation occurs in patches around the infected bronchi and is distributed in the same manner in both lungs. Can be gradual or sudden.</a:t>
            </a:r>
          </a:p>
          <a:p>
            <a:pPr marL="0" lvl="0" indent="0" defTabSz="457200">
              <a:lnSpc>
                <a:spcPct val="100000"/>
              </a:lnSpc>
              <a:buClr>
                <a:srgbClr val="A53010"/>
              </a:buClr>
              <a:buNone/>
            </a:pPr>
            <a:r>
              <a:rPr lang="en-GB" sz="2400" b="1" i="1" dirty="0">
                <a:solidFill>
                  <a:prstClr val="black">
                    <a:lumMod val="75000"/>
                    <a:lumOff val="25000"/>
                  </a:prstClr>
                </a:solidFill>
                <a:latin typeface="Century Gothic"/>
              </a:rPr>
              <a:t>CAUSATIVE ORGANISMS</a:t>
            </a:r>
            <a:endParaRPr lang="en-US" sz="2400" dirty="0">
              <a:solidFill>
                <a:prstClr val="black">
                  <a:lumMod val="75000"/>
                  <a:lumOff val="25000"/>
                </a:prstClr>
              </a:solidFill>
              <a:latin typeface="Century Gothic"/>
            </a:endParaRPr>
          </a:p>
          <a:p>
            <a:pPr marL="0" lvl="0" indent="0" defTabSz="457200">
              <a:lnSpc>
                <a:spcPct val="100000"/>
              </a:lnSpc>
              <a:buClr>
                <a:srgbClr val="A53010"/>
              </a:buClr>
              <a:buNone/>
            </a:pPr>
            <a:r>
              <a:rPr lang="en-GB" sz="2400" dirty="0">
                <a:solidFill>
                  <a:prstClr val="black">
                    <a:lumMod val="75000"/>
                    <a:lumOff val="25000"/>
                  </a:prstClr>
                </a:solidFill>
                <a:latin typeface="Century Gothic"/>
              </a:rPr>
              <a:t>Infection from virus, bacteria or fungi</a:t>
            </a:r>
            <a:endParaRPr lang="en-US" sz="2400"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sz="2400" dirty="0">
                <a:solidFill>
                  <a:prstClr val="black">
                    <a:lumMod val="75000"/>
                    <a:lumOff val="25000"/>
                  </a:prstClr>
                </a:solidFill>
                <a:latin typeface="Century Gothic"/>
              </a:rPr>
              <a:t>Most cases of bacterial pneumonia are caused by;- streptococcus  pneumonia, </a:t>
            </a:r>
            <a:r>
              <a:rPr lang="en-GB" sz="2400" dirty="0" err="1">
                <a:solidFill>
                  <a:prstClr val="black">
                    <a:lumMod val="75000"/>
                    <a:lumOff val="25000"/>
                  </a:prstClr>
                </a:solidFill>
                <a:latin typeface="Century Gothic"/>
              </a:rPr>
              <a:t>mycoplasm</a:t>
            </a:r>
            <a:r>
              <a:rPr lang="en-GB" sz="2400" dirty="0">
                <a:solidFill>
                  <a:prstClr val="black">
                    <a:lumMod val="75000"/>
                    <a:lumOff val="25000"/>
                  </a:prstClr>
                </a:solidFill>
                <a:latin typeface="Century Gothic"/>
              </a:rPr>
              <a:t> pneumonia.</a:t>
            </a:r>
            <a:endParaRPr lang="en-US" sz="2400"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sz="2400" dirty="0">
                <a:solidFill>
                  <a:prstClr val="black">
                    <a:lumMod val="75000"/>
                    <a:lumOff val="25000"/>
                  </a:prstClr>
                </a:solidFill>
                <a:latin typeface="Century Gothic"/>
              </a:rPr>
              <a:t>Other possible culprits are;-staphylococcus </a:t>
            </a:r>
            <a:r>
              <a:rPr lang="en-GB" sz="2400" dirty="0" err="1">
                <a:solidFill>
                  <a:prstClr val="black">
                    <a:lumMod val="75000"/>
                    <a:lumOff val="25000"/>
                  </a:prstClr>
                </a:solidFill>
                <a:latin typeface="Century Gothic"/>
              </a:rPr>
              <a:t>aureus</a:t>
            </a:r>
            <a:r>
              <a:rPr lang="en-GB" sz="2400" dirty="0">
                <a:solidFill>
                  <a:prstClr val="black">
                    <a:lumMod val="75000"/>
                    <a:lumOff val="25000"/>
                  </a:prstClr>
                </a:solidFill>
                <a:latin typeface="Century Gothic"/>
              </a:rPr>
              <a:t>, </a:t>
            </a:r>
            <a:r>
              <a:rPr lang="en-GB" sz="2400" dirty="0" err="1">
                <a:solidFill>
                  <a:prstClr val="black">
                    <a:lumMod val="75000"/>
                    <a:lumOff val="25000"/>
                  </a:prstClr>
                </a:solidFill>
                <a:latin typeface="Century Gothic"/>
              </a:rPr>
              <a:t>haemophilus</a:t>
            </a:r>
            <a:r>
              <a:rPr lang="en-GB" sz="2400" dirty="0">
                <a:solidFill>
                  <a:prstClr val="black">
                    <a:lumMod val="75000"/>
                    <a:lumOff val="25000"/>
                  </a:prstClr>
                </a:solidFill>
                <a:latin typeface="Century Gothic"/>
              </a:rPr>
              <a:t> influenza, </a:t>
            </a:r>
            <a:r>
              <a:rPr lang="en-GB" sz="2400" dirty="0" err="1">
                <a:solidFill>
                  <a:prstClr val="black">
                    <a:lumMod val="75000"/>
                    <a:lumOff val="25000"/>
                  </a:prstClr>
                </a:solidFill>
                <a:latin typeface="Century Gothic"/>
              </a:rPr>
              <a:t>klebsiella</a:t>
            </a:r>
            <a:r>
              <a:rPr lang="en-GB" sz="2400" dirty="0">
                <a:solidFill>
                  <a:prstClr val="black">
                    <a:lumMod val="75000"/>
                    <a:lumOff val="25000"/>
                  </a:prstClr>
                </a:solidFill>
                <a:latin typeface="Century Gothic"/>
              </a:rPr>
              <a:t> pneumonia.</a:t>
            </a:r>
            <a:endParaRPr lang="en-US" sz="2400"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sz="2400" dirty="0">
                <a:solidFill>
                  <a:prstClr val="black">
                    <a:lumMod val="75000"/>
                    <a:lumOff val="25000"/>
                  </a:prstClr>
                </a:solidFill>
                <a:latin typeface="Century Gothic"/>
              </a:rPr>
              <a:t>Most cases of viral pneumonia are caused by the same viruses that cause cold and flu. </a:t>
            </a:r>
            <a:endParaRPr lang="en-US" sz="2400" dirty="0">
              <a:solidFill>
                <a:prstClr val="black">
                  <a:lumMod val="75000"/>
                  <a:lumOff val="25000"/>
                </a:prstClr>
              </a:solidFill>
              <a:latin typeface="Century Gothic"/>
            </a:endParaRPr>
          </a:p>
          <a:p>
            <a:endParaRPr lang="en-US" dirty="0"/>
          </a:p>
        </p:txBody>
      </p:sp>
    </p:spTree>
    <p:extLst>
      <p:ext uri="{BB962C8B-B14F-4D97-AF65-F5344CB8AC3E}">
        <p14:creationId xmlns:p14="http://schemas.microsoft.com/office/powerpoint/2010/main" val="214102753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5099"/>
            <a:ext cx="10515600" cy="5971864"/>
          </a:xfrm>
        </p:spPr>
        <p:txBody>
          <a:bodyPr>
            <a:normAutofit lnSpcReduction="10000"/>
          </a:bodyPr>
          <a:lstStyle/>
          <a:p>
            <a:pPr marL="0" lvl="0" indent="0" defTabSz="457200">
              <a:lnSpc>
                <a:spcPct val="100000"/>
              </a:lnSpc>
              <a:spcBef>
                <a:spcPct val="20000"/>
              </a:spcBef>
              <a:spcAft>
                <a:spcPts val="600"/>
              </a:spcAft>
              <a:buClr>
                <a:srgbClr val="30ACEC">
                  <a:lumMod val="75000"/>
                </a:srgbClr>
              </a:buClr>
              <a:buSzPct val="145000"/>
              <a:buNone/>
            </a:pPr>
            <a:r>
              <a:rPr lang="en-US" sz="2400" b="1" dirty="0">
                <a:solidFill>
                  <a:prstClr val="black"/>
                </a:solidFill>
                <a:latin typeface="Corbel"/>
              </a:rPr>
              <a:t>Tension Pneumothorax</a:t>
            </a:r>
            <a:endParaRPr lang="en-US" sz="2400" dirty="0">
              <a:solidFill>
                <a:prstClr val="black"/>
              </a:solidFill>
              <a:latin typeface="Corbel"/>
            </a:endParaRP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Occurs when air is drawn into the pleural space from a lacerated lung or through a small opening or wound in the chest wall. May be a complication of other types of pneumothorax.</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Air that enters the chest cavity with each inspiration is trapped and can’t be expelled on expiration through the air passage or opening on the chest wall.</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Air enters pleural space but can’t escape.</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With each breath tension is increased (positive pressure) within the affected pleural space. This causes the lung to collapse and the affected pleural space. This causes the lung to collapse and the heart vessels and great vessels trachea to shift towards unaffected side of the chart.</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Because of increased </a:t>
            </a:r>
            <a:r>
              <a:rPr lang="en-US" sz="2400" dirty="0" smtClean="0">
                <a:solidFill>
                  <a:prstClr val="black"/>
                </a:solidFill>
                <a:latin typeface="Corbel"/>
              </a:rPr>
              <a:t>intra-thoracic </a:t>
            </a:r>
            <a:r>
              <a:rPr lang="en-US" sz="2400" dirty="0">
                <a:solidFill>
                  <a:prstClr val="black"/>
                </a:solidFill>
                <a:latin typeface="Corbel"/>
              </a:rPr>
              <a:t>pressure which decreased output and impairment of peripheral circulation. In extreme cases the pulse may be undetectable. This is known as pulseless electrical activity.</a:t>
            </a:r>
          </a:p>
          <a:p>
            <a:pPr marL="285750" lvl="0" indent="-285750" defTabSz="457200">
              <a:lnSpc>
                <a:spcPct val="100000"/>
              </a:lnSpc>
              <a:spcBef>
                <a:spcPct val="20000"/>
              </a:spcBef>
              <a:spcAft>
                <a:spcPts val="600"/>
              </a:spcAft>
              <a:buClr>
                <a:srgbClr val="30ACEC">
                  <a:lumMod val="75000"/>
                </a:srgbClr>
              </a:buClr>
              <a:buSzPct val="145000"/>
              <a:buFont typeface="Arial"/>
              <a:buChar char="•"/>
            </a:pPr>
            <a:endParaRPr lang="en-US" sz="2400" dirty="0">
              <a:solidFill>
                <a:prstClr val="black"/>
              </a:solidFill>
              <a:latin typeface="Corbel"/>
            </a:endParaRPr>
          </a:p>
          <a:p>
            <a:endParaRPr lang="en-US" dirty="0"/>
          </a:p>
        </p:txBody>
      </p:sp>
    </p:spTree>
    <p:extLst>
      <p:ext uri="{BB962C8B-B14F-4D97-AF65-F5344CB8AC3E}">
        <p14:creationId xmlns:p14="http://schemas.microsoft.com/office/powerpoint/2010/main" val="48210397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n w="3175" cmpd="sng">
                  <a:noFill/>
                </a:ln>
                <a:solidFill>
                  <a:prstClr val="black"/>
                </a:solidFill>
                <a:latin typeface="Corbel"/>
              </a:rPr>
              <a:t>Clinical Manifestation</a:t>
            </a:r>
            <a:r>
              <a:rPr lang="en-US" sz="4000" dirty="0">
                <a:ln w="3175" cmpd="sng">
                  <a:noFill/>
                </a:ln>
                <a:solidFill>
                  <a:prstClr val="black"/>
                </a:solidFill>
                <a:latin typeface="Corbel"/>
              </a:rPr>
              <a:t/>
            </a:r>
            <a:br>
              <a:rPr lang="en-US" sz="4000" dirty="0">
                <a:ln w="3175" cmpd="sng">
                  <a:noFill/>
                </a:ln>
                <a:solidFill>
                  <a:prstClr val="black"/>
                </a:solidFill>
                <a:latin typeface="Corbel"/>
              </a:rPr>
            </a:br>
            <a:endParaRPr lang="en-US" dirty="0"/>
          </a:p>
        </p:txBody>
      </p:sp>
      <p:sp>
        <p:nvSpPr>
          <p:cNvPr id="3" name="Content Placeholder 2"/>
          <p:cNvSpPr>
            <a:spLocks noGrp="1"/>
          </p:cNvSpPr>
          <p:nvPr>
            <p:ph idx="1"/>
          </p:nvPr>
        </p:nvSpPr>
        <p:spPr/>
        <p:txBody>
          <a:bodyPr/>
          <a:lstStyle/>
          <a:p>
            <a:pPr marL="0" lvl="0" indent="0" defTabSz="457200">
              <a:lnSpc>
                <a:spcPct val="100000"/>
              </a:lnSpc>
              <a:spcBef>
                <a:spcPct val="20000"/>
              </a:spcBef>
              <a:spcAft>
                <a:spcPts val="600"/>
              </a:spcAft>
              <a:buClr>
                <a:srgbClr val="30ACEC">
                  <a:lumMod val="75000"/>
                </a:srgbClr>
              </a:buClr>
              <a:buSzPct val="145000"/>
              <a:buNone/>
            </a:pPr>
            <a:r>
              <a:rPr lang="en-US" dirty="0">
                <a:solidFill>
                  <a:prstClr val="black"/>
                </a:solidFill>
                <a:latin typeface="Corbel"/>
              </a:rPr>
              <a:t>These depend on its size and cause;</a:t>
            </a:r>
          </a:p>
          <a:p>
            <a:pPr marL="0" lvl="0" indent="0" defTabSz="457200">
              <a:lnSpc>
                <a:spcPct val="100000"/>
              </a:lnSpc>
              <a:spcBef>
                <a:spcPct val="20000"/>
              </a:spcBef>
              <a:spcAft>
                <a:spcPts val="600"/>
              </a:spcAft>
              <a:buClr>
                <a:srgbClr val="30ACEC">
                  <a:lumMod val="75000"/>
                </a:srgbClr>
              </a:buClr>
              <a:buSzPct val="145000"/>
              <a:buNone/>
            </a:pPr>
            <a:r>
              <a:rPr lang="en-US" b="1" i="1" dirty="0">
                <a:solidFill>
                  <a:prstClr val="black"/>
                </a:solidFill>
                <a:latin typeface="Corbel"/>
              </a:rPr>
              <a:t>Small pneumothorax</a:t>
            </a:r>
            <a:endParaRPr lang="en-US" dirty="0">
              <a:solidFill>
                <a:prstClr val="black"/>
              </a:solidFill>
              <a:latin typeface="Corbel"/>
            </a:endParaRP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dirty="0">
                <a:solidFill>
                  <a:prstClr val="black"/>
                </a:solidFill>
                <a:latin typeface="Corbel"/>
              </a:rPr>
              <a:t>Pain is usually sudden and may be </a:t>
            </a:r>
            <a:r>
              <a:rPr lang="en-US" dirty="0" err="1">
                <a:solidFill>
                  <a:prstClr val="black"/>
                </a:solidFill>
                <a:latin typeface="Corbel"/>
              </a:rPr>
              <a:t>pleuritic</a:t>
            </a:r>
            <a:endParaRPr lang="en-US" dirty="0">
              <a:solidFill>
                <a:prstClr val="black"/>
              </a:solidFill>
              <a:latin typeface="Corbel"/>
            </a:endParaRP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dirty="0">
                <a:solidFill>
                  <a:prstClr val="black"/>
                </a:solidFill>
                <a:latin typeface="Corbel"/>
              </a:rPr>
              <a:t>Patient may have only minimal respiratory distress</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dirty="0">
                <a:solidFill>
                  <a:prstClr val="black"/>
                </a:solidFill>
                <a:latin typeface="Corbel"/>
              </a:rPr>
              <a:t>Slight chest discomfort</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dirty="0">
                <a:solidFill>
                  <a:prstClr val="black"/>
                </a:solidFill>
                <a:latin typeface="Corbel"/>
              </a:rPr>
              <a:t>Tachypnea – rapid shallow respirations</a:t>
            </a:r>
          </a:p>
          <a:p>
            <a:endParaRPr lang="en-US" dirty="0"/>
          </a:p>
        </p:txBody>
      </p:sp>
    </p:spTree>
    <p:extLst>
      <p:ext uri="{BB962C8B-B14F-4D97-AF65-F5344CB8AC3E}">
        <p14:creationId xmlns:p14="http://schemas.microsoft.com/office/powerpoint/2010/main" val="2918328873"/>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45280"/>
            <a:ext cx="10515600" cy="6031684"/>
          </a:xfrm>
        </p:spPr>
        <p:txBody>
          <a:bodyPr>
            <a:normAutofit fontScale="92500" lnSpcReduction="10000"/>
          </a:bodyPr>
          <a:lstStyle/>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b="1" i="1" dirty="0">
                <a:solidFill>
                  <a:prstClr val="black"/>
                </a:solidFill>
                <a:latin typeface="Corbel"/>
              </a:rPr>
              <a:t>Large pneumothorax</a:t>
            </a:r>
            <a:endParaRPr lang="en-US" sz="2400" dirty="0">
              <a:solidFill>
                <a:prstClr val="black"/>
              </a:solidFill>
              <a:latin typeface="Corbel"/>
            </a:endParaRP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Acute respiratory distress</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Patient is anxious</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Dyspnea and air hunger</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May develop central cyanosis from severe hypoxemia</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Increased use of accessory muscles</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Hypotension</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Tachycardia</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Profuse diaphoresis – profuse perspiration.</a:t>
            </a:r>
          </a:p>
          <a:p>
            <a:pPr marL="0" lvl="0" indent="0" defTabSz="457200">
              <a:lnSpc>
                <a:spcPct val="100000"/>
              </a:lnSpc>
              <a:spcBef>
                <a:spcPct val="20000"/>
              </a:spcBef>
              <a:spcAft>
                <a:spcPts val="600"/>
              </a:spcAft>
              <a:buClr>
                <a:srgbClr val="30ACEC">
                  <a:lumMod val="75000"/>
                </a:srgbClr>
              </a:buClr>
              <a:buSzPct val="145000"/>
              <a:buNone/>
            </a:pPr>
            <a:r>
              <a:rPr lang="en-US" sz="2400" dirty="0">
                <a:solidFill>
                  <a:prstClr val="black"/>
                </a:solidFill>
                <a:latin typeface="Corbel"/>
              </a:rPr>
              <a:t>On examination;</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Breath sounds may be diminished or absent.</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Chest expansion may be decreased or fixed in hyper expansion state.</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Trachea is shifted away from affected side.</a:t>
            </a:r>
          </a:p>
          <a:p>
            <a:pPr marL="285750" lvl="0" indent="-285750" defTabSz="457200">
              <a:lnSpc>
                <a:spcPct val="100000"/>
              </a:lnSpc>
              <a:spcBef>
                <a:spcPct val="20000"/>
              </a:spcBef>
              <a:spcAft>
                <a:spcPts val="600"/>
              </a:spcAft>
              <a:buClr>
                <a:srgbClr val="30ACEC">
                  <a:lumMod val="75000"/>
                </a:srgbClr>
              </a:buClr>
              <a:buSzPct val="145000"/>
              <a:buFont typeface="Arial"/>
              <a:buChar char="•"/>
            </a:pPr>
            <a:endParaRPr lang="en-US" sz="2400" dirty="0">
              <a:solidFill>
                <a:prstClr val="black"/>
              </a:solidFill>
              <a:latin typeface="Corbel"/>
            </a:endParaRPr>
          </a:p>
          <a:p>
            <a:endParaRPr lang="en-US" dirty="0"/>
          </a:p>
        </p:txBody>
      </p:sp>
    </p:spTree>
    <p:extLst>
      <p:ext uri="{BB962C8B-B14F-4D97-AF65-F5344CB8AC3E}">
        <p14:creationId xmlns:p14="http://schemas.microsoft.com/office/powerpoint/2010/main" val="945263734"/>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68916"/>
          </a:xfrm>
        </p:spPr>
        <p:txBody>
          <a:bodyPr/>
          <a:lstStyle/>
          <a:p>
            <a:r>
              <a:rPr lang="en-US" sz="4000" b="1" dirty="0">
                <a:ln w="3175" cmpd="sng">
                  <a:noFill/>
                </a:ln>
                <a:solidFill>
                  <a:prstClr val="black"/>
                </a:solidFill>
                <a:latin typeface="Corbel"/>
              </a:rPr>
              <a:t>Management </a:t>
            </a:r>
            <a:endParaRPr lang="en-US" dirty="0"/>
          </a:p>
        </p:txBody>
      </p:sp>
      <p:sp>
        <p:nvSpPr>
          <p:cNvPr id="3" name="Content Placeholder 2"/>
          <p:cNvSpPr>
            <a:spLocks noGrp="1"/>
          </p:cNvSpPr>
          <p:nvPr>
            <p:ph idx="1"/>
          </p:nvPr>
        </p:nvSpPr>
        <p:spPr>
          <a:xfrm>
            <a:off x="838200" y="897308"/>
            <a:ext cx="10515600" cy="5279655"/>
          </a:xfrm>
        </p:spPr>
        <p:txBody>
          <a:bodyPr>
            <a:normAutofit/>
          </a:bodyPr>
          <a:lstStyle/>
          <a:p>
            <a:pPr marL="0" lvl="0" indent="0" defTabSz="457200">
              <a:lnSpc>
                <a:spcPct val="100000"/>
              </a:lnSpc>
              <a:spcBef>
                <a:spcPct val="20000"/>
              </a:spcBef>
              <a:spcAft>
                <a:spcPts val="600"/>
              </a:spcAft>
              <a:buClr>
                <a:srgbClr val="30ACEC">
                  <a:lumMod val="75000"/>
                </a:srgbClr>
              </a:buClr>
              <a:buSzPct val="145000"/>
              <a:buNone/>
            </a:pPr>
            <a:r>
              <a:rPr lang="en-US" sz="2400" b="1" dirty="0">
                <a:solidFill>
                  <a:prstClr val="black"/>
                </a:solidFill>
                <a:latin typeface="Corbel"/>
              </a:rPr>
              <a:t>Medical management</a:t>
            </a:r>
            <a:endParaRPr lang="en-US" sz="2400" dirty="0">
              <a:solidFill>
                <a:prstClr val="black"/>
              </a:solidFill>
              <a:latin typeface="Corbel"/>
            </a:endParaRP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Depends on its cause and severity</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Goal: to evacuate air or blood from the pleural space.</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A small chest tube (28 </a:t>
            </a:r>
            <a:r>
              <a:rPr lang="en-US" sz="2400" dirty="0" err="1">
                <a:solidFill>
                  <a:prstClr val="black"/>
                </a:solidFill>
                <a:latin typeface="Corbel"/>
              </a:rPr>
              <a:t>fr</a:t>
            </a:r>
            <a:r>
              <a:rPr lang="en-US" sz="2400" dirty="0">
                <a:solidFill>
                  <a:prstClr val="black"/>
                </a:solidFill>
                <a:latin typeface="Corbel"/>
              </a:rPr>
              <a:t>) is inserted near the second intercostal space. This space is used because it is the thinnest part of the chest wall minimizes the degree of contacting the thoracic nerve and leaves a less visible scar.</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If the patient has </a:t>
            </a:r>
            <a:r>
              <a:rPr lang="en-US" sz="2400" dirty="0" err="1">
                <a:solidFill>
                  <a:prstClr val="black"/>
                </a:solidFill>
                <a:latin typeface="Corbel"/>
              </a:rPr>
              <a:t>hemothorax</a:t>
            </a:r>
            <a:r>
              <a:rPr lang="en-US" sz="2400" dirty="0">
                <a:solidFill>
                  <a:prstClr val="black"/>
                </a:solidFill>
                <a:latin typeface="Corbel"/>
              </a:rPr>
              <a:t>, a large diameter chest tube (32 </a:t>
            </a:r>
            <a:r>
              <a:rPr lang="en-US" sz="2400" dirty="0" err="1">
                <a:solidFill>
                  <a:prstClr val="black"/>
                </a:solidFill>
                <a:latin typeface="Corbel"/>
              </a:rPr>
              <a:t>fr</a:t>
            </a:r>
            <a:r>
              <a:rPr lang="en-US" sz="2400" dirty="0">
                <a:solidFill>
                  <a:prstClr val="black"/>
                </a:solidFill>
                <a:latin typeface="Corbel"/>
              </a:rPr>
              <a:t>) is inserted in the 4</a:t>
            </a:r>
            <a:r>
              <a:rPr lang="en-US" sz="2400" baseline="30000" dirty="0">
                <a:solidFill>
                  <a:prstClr val="black"/>
                </a:solidFill>
                <a:latin typeface="Corbel"/>
              </a:rPr>
              <a:t>th</a:t>
            </a:r>
            <a:r>
              <a:rPr lang="en-US" sz="2400" dirty="0">
                <a:solidFill>
                  <a:prstClr val="black"/>
                </a:solidFill>
                <a:latin typeface="Corbel"/>
              </a:rPr>
              <a:t> or 5</a:t>
            </a:r>
            <a:r>
              <a:rPr lang="en-US" sz="2400" baseline="30000" dirty="0">
                <a:solidFill>
                  <a:prstClr val="black"/>
                </a:solidFill>
                <a:latin typeface="Corbel"/>
              </a:rPr>
              <a:t>th</a:t>
            </a:r>
            <a:r>
              <a:rPr lang="en-US" sz="2400" dirty="0">
                <a:solidFill>
                  <a:prstClr val="black"/>
                </a:solidFill>
                <a:latin typeface="Corbel"/>
              </a:rPr>
              <a:t> intercostal space at the </a:t>
            </a:r>
            <a:r>
              <a:rPr lang="en-US" sz="2400" dirty="0" err="1">
                <a:solidFill>
                  <a:prstClr val="black"/>
                </a:solidFill>
                <a:latin typeface="Corbel"/>
              </a:rPr>
              <a:t>midaxillary</a:t>
            </a:r>
            <a:r>
              <a:rPr lang="en-US" sz="2400" dirty="0">
                <a:solidFill>
                  <a:prstClr val="black"/>
                </a:solidFill>
                <a:latin typeface="Corbel"/>
              </a:rPr>
              <a:t> directed to drain fluid and air.</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If an excessive amount of blood enters the chest tube in a relative short period on auto-transfusion (taking patients own blood that has been drained from the chest, filter it then transfuse back to the vascular system) may be needed.</a:t>
            </a:r>
          </a:p>
          <a:p>
            <a:endParaRPr lang="en-US" dirty="0"/>
          </a:p>
        </p:txBody>
      </p:sp>
    </p:spTree>
    <p:extLst>
      <p:ext uri="{BB962C8B-B14F-4D97-AF65-F5344CB8AC3E}">
        <p14:creationId xmlns:p14="http://schemas.microsoft.com/office/powerpoint/2010/main" val="156441788"/>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8187"/>
            <a:ext cx="10515600" cy="6048776"/>
          </a:xfrm>
        </p:spPr>
        <p:txBody>
          <a:bodyPr>
            <a:normAutofit lnSpcReduction="10000"/>
          </a:bodyPr>
          <a:lstStyle/>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In such an emergency anything may be used to fill chest wound, a towel, handkerchief or heel of the hand.</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If conscious, patient is instructed to initiate and strain against a closed glottis (space between vocal cords). This helps in expanding the lung and ejecting air from the thorax.</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In the hospital, the wound is plugged by sealing it with a gauze with petroleum. A pressure dressing is applied.</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A chest-tube connected to under water- seal drainage is inserted to remove fluid and air.</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Antibiotics are prescribed to combat infection from contamination.</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The severity of open pneumothorax depends on the amount and rate of thoracic bleeding and the amount of air in the pleural space.</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Pleural cavity can be decompressed by needle aspiration (</a:t>
            </a:r>
            <a:r>
              <a:rPr lang="en-US" sz="2400" dirty="0" err="1">
                <a:solidFill>
                  <a:prstClr val="black"/>
                </a:solidFill>
                <a:latin typeface="Corbel"/>
              </a:rPr>
              <a:t>thoracentesis</a:t>
            </a:r>
            <a:r>
              <a:rPr lang="en-US" sz="2400" dirty="0">
                <a:solidFill>
                  <a:prstClr val="black"/>
                </a:solidFill>
                <a:latin typeface="Corbel"/>
              </a:rPr>
              <a:t>) or by chest tube drainage of blood or air. The lung then expands and resumes its functions.</a:t>
            </a:r>
          </a:p>
          <a:p>
            <a:endParaRPr lang="en-US" dirty="0"/>
          </a:p>
        </p:txBody>
      </p:sp>
    </p:spTree>
    <p:extLst>
      <p:ext uri="{BB962C8B-B14F-4D97-AF65-F5344CB8AC3E}">
        <p14:creationId xmlns:p14="http://schemas.microsoft.com/office/powerpoint/2010/main" val="1083210535"/>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n w="3175" cmpd="sng">
                  <a:noFill/>
                </a:ln>
                <a:solidFill>
                  <a:prstClr val="black"/>
                </a:solidFill>
                <a:latin typeface="Corbel"/>
              </a:rPr>
              <a:t>Indications of Thoracotomy</a:t>
            </a:r>
            <a:r>
              <a:rPr lang="en-US" sz="4000" dirty="0">
                <a:ln w="3175" cmpd="sng">
                  <a:noFill/>
                </a:ln>
                <a:solidFill>
                  <a:prstClr val="black"/>
                </a:solidFill>
                <a:latin typeface="Corbel"/>
              </a:rPr>
              <a:t/>
            </a:r>
            <a:br>
              <a:rPr lang="en-US" sz="4000" dirty="0">
                <a:ln w="3175" cmpd="sng">
                  <a:noFill/>
                </a:ln>
                <a:solidFill>
                  <a:prstClr val="black"/>
                </a:solidFill>
                <a:latin typeface="Corbel"/>
              </a:rPr>
            </a:br>
            <a:endParaRPr lang="en-US" dirty="0"/>
          </a:p>
        </p:txBody>
      </p:sp>
      <p:sp>
        <p:nvSpPr>
          <p:cNvPr id="3" name="Content Placeholder 2"/>
          <p:cNvSpPr>
            <a:spLocks noGrp="1"/>
          </p:cNvSpPr>
          <p:nvPr>
            <p:ph idx="1"/>
          </p:nvPr>
        </p:nvSpPr>
        <p:spPr>
          <a:xfrm>
            <a:off x="838200" y="1187865"/>
            <a:ext cx="10515600" cy="4989098"/>
          </a:xfrm>
        </p:spPr>
        <p:txBody>
          <a:bodyPr>
            <a:normAutofit/>
          </a:bodyPr>
          <a:lstStyle/>
          <a:p>
            <a:pPr marL="0" lvl="0" indent="0" defTabSz="457200">
              <a:lnSpc>
                <a:spcPct val="100000"/>
              </a:lnSpc>
              <a:spcBef>
                <a:spcPct val="20000"/>
              </a:spcBef>
              <a:spcAft>
                <a:spcPts val="600"/>
              </a:spcAft>
              <a:buClr>
                <a:srgbClr val="30ACEC">
                  <a:lumMod val="75000"/>
                </a:srgbClr>
              </a:buClr>
              <a:buSzPct val="145000"/>
              <a:buNone/>
            </a:pPr>
            <a:r>
              <a:rPr lang="en-US" dirty="0">
                <a:solidFill>
                  <a:prstClr val="black"/>
                </a:solidFill>
                <a:latin typeface="Corbel"/>
              </a:rPr>
              <a:t>Surgical incision into the thorax.</a:t>
            </a:r>
          </a:p>
          <a:p>
            <a:pPr marL="0" lvl="0" indent="0" defTabSz="457200">
              <a:lnSpc>
                <a:spcPct val="100000"/>
              </a:lnSpc>
              <a:spcBef>
                <a:spcPct val="20000"/>
              </a:spcBef>
              <a:spcAft>
                <a:spcPts val="600"/>
              </a:spcAft>
              <a:buClr>
                <a:srgbClr val="30ACEC">
                  <a:lumMod val="75000"/>
                </a:srgbClr>
              </a:buClr>
              <a:buSzPct val="145000"/>
              <a:buNone/>
            </a:pPr>
            <a:r>
              <a:rPr lang="en-US" dirty="0">
                <a:solidFill>
                  <a:prstClr val="black"/>
                </a:solidFill>
                <a:latin typeface="Corbel"/>
              </a:rPr>
              <a:t>Chest wall is opened surgically if;</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dirty="0">
                <a:solidFill>
                  <a:prstClr val="black"/>
                </a:solidFill>
                <a:latin typeface="Corbel"/>
              </a:rPr>
              <a:t>More than 1500 </a:t>
            </a:r>
            <a:r>
              <a:rPr lang="en-US" dirty="0" err="1">
                <a:solidFill>
                  <a:prstClr val="black"/>
                </a:solidFill>
                <a:latin typeface="Corbel"/>
              </a:rPr>
              <a:t>mls</a:t>
            </a:r>
            <a:r>
              <a:rPr lang="en-US" dirty="0">
                <a:solidFill>
                  <a:prstClr val="black"/>
                </a:solidFill>
                <a:latin typeface="Corbel"/>
              </a:rPr>
              <a:t> of blood is aspirated initially by </a:t>
            </a:r>
            <a:r>
              <a:rPr lang="en-US" dirty="0" err="1">
                <a:solidFill>
                  <a:prstClr val="black"/>
                </a:solidFill>
                <a:latin typeface="Corbel"/>
              </a:rPr>
              <a:t>thoracentesis</a:t>
            </a:r>
            <a:endParaRPr lang="en-US" dirty="0">
              <a:solidFill>
                <a:prstClr val="black"/>
              </a:solidFill>
              <a:latin typeface="Corbel"/>
            </a:endParaRP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dirty="0">
                <a:solidFill>
                  <a:prstClr val="black"/>
                </a:solidFill>
                <a:latin typeface="Corbel"/>
              </a:rPr>
              <a:t>If chest tube output continues at greater than 200 </a:t>
            </a:r>
            <a:r>
              <a:rPr lang="en-US" dirty="0" err="1">
                <a:solidFill>
                  <a:prstClr val="black"/>
                </a:solidFill>
                <a:latin typeface="Corbel"/>
              </a:rPr>
              <a:t>mls</a:t>
            </a:r>
            <a:r>
              <a:rPr lang="en-US" dirty="0">
                <a:solidFill>
                  <a:prstClr val="black"/>
                </a:solidFill>
                <a:latin typeface="Corbel"/>
              </a:rPr>
              <a:t> per hour</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dirty="0">
                <a:solidFill>
                  <a:prstClr val="black"/>
                </a:solidFill>
                <a:latin typeface="Corbel"/>
              </a:rPr>
              <a:t>If a cardiovascular injury secondary to the chest injury or penetrating trauma is suspected.</a:t>
            </a:r>
          </a:p>
          <a:p>
            <a:pPr marL="0" lvl="0" indent="0" defTabSz="457200">
              <a:lnSpc>
                <a:spcPct val="100000"/>
              </a:lnSpc>
              <a:spcBef>
                <a:spcPct val="20000"/>
              </a:spcBef>
              <a:spcAft>
                <a:spcPts val="600"/>
              </a:spcAft>
              <a:buClr>
                <a:srgbClr val="30ACEC">
                  <a:lumMod val="75000"/>
                </a:srgbClr>
              </a:buClr>
              <a:buSzPct val="145000"/>
              <a:buNone/>
            </a:pPr>
            <a:r>
              <a:rPr lang="en-US" dirty="0">
                <a:solidFill>
                  <a:prstClr val="black"/>
                </a:solidFill>
                <a:latin typeface="Corbel"/>
              </a:rPr>
              <a:t>The patient with tension pneumothorax should be given high concentration of oxygen immediately to treat hypoxemia.</a:t>
            </a:r>
          </a:p>
          <a:p>
            <a:pPr marL="0" lvl="0" indent="0" defTabSz="457200">
              <a:lnSpc>
                <a:spcPct val="100000"/>
              </a:lnSpc>
              <a:spcBef>
                <a:spcPct val="20000"/>
              </a:spcBef>
              <a:spcAft>
                <a:spcPts val="600"/>
              </a:spcAft>
              <a:buClr>
                <a:srgbClr val="30ACEC">
                  <a:lumMod val="75000"/>
                </a:srgbClr>
              </a:buClr>
              <a:buSzPct val="145000"/>
              <a:buNone/>
            </a:pPr>
            <a:endParaRPr lang="en-US" dirty="0">
              <a:solidFill>
                <a:prstClr val="black"/>
              </a:solidFill>
              <a:latin typeface="Corbel"/>
            </a:endParaRPr>
          </a:p>
          <a:p>
            <a:endParaRPr lang="en-US" dirty="0"/>
          </a:p>
        </p:txBody>
      </p:sp>
    </p:spTree>
    <p:extLst>
      <p:ext uri="{BB962C8B-B14F-4D97-AF65-F5344CB8AC3E}">
        <p14:creationId xmlns:p14="http://schemas.microsoft.com/office/powerpoint/2010/main" val="647447843"/>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4005"/>
            <a:ext cx="10515600" cy="6082958"/>
          </a:xfrm>
        </p:spPr>
        <p:txBody>
          <a:bodyPr>
            <a:normAutofit lnSpcReduction="10000"/>
          </a:bodyPr>
          <a:lstStyle/>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dirty="0">
                <a:solidFill>
                  <a:prstClr val="black"/>
                </a:solidFill>
                <a:latin typeface="Corbel"/>
              </a:rPr>
              <a:t>Pulse </a:t>
            </a:r>
            <a:r>
              <a:rPr lang="en-US" dirty="0" err="1">
                <a:solidFill>
                  <a:prstClr val="black"/>
                </a:solidFill>
                <a:latin typeface="Corbel"/>
              </a:rPr>
              <a:t>oximetry</a:t>
            </a:r>
            <a:r>
              <a:rPr lang="en-US" dirty="0">
                <a:solidFill>
                  <a:prstClr val="black"/>
                </a:solidFill>
                <a:latin typeface="Corbel"/>
              </a:rPr>
              <a:t> should be used to monitor oxygen saturation.</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dirty="0">
                <a:solidFill>
                  <a:prstClr val="black"/>
                </a:solidFill>
                <a:latin typeface="Corbel"/>
              </a:rPr>
              <a:t>Attention pneumothorax can be converted to simple pneumothorax by inserting a large bone needle size (14) at second intercostal space, </a:t>
            </a:r>
            <a:r>
              <a:rPr lang="en-US" dirty="0" err="1">
                <a:solidFill>
                  <a:prstClr val="black"/>
                </a:solidFill>
                <a:latin typeface="Corbel"/>
              </a:rPr>
              <a:t>midclavicular</a:t>
            </a:r>
            <a:r>
              <a:rPr lang="en-US" dirty="0">
                <a:solidFill>
                  <a:prstClr val="black"/>
                </a:solidFill>
                <a:latin typeface="Corbel"/>
              </a:rPr>
              <a:t> line on the affected side.</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dirty="0">
                <a:solidFill>
                  <a:prstClr val="black"/>
                </a:solidFill>
                <a:latin typeface="Corbel"/>
              </a:rPr>
              <a:t>This relieves the pressure and vents positive pressure to the external environment.</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dirty="0">
                <a:solidFill>
                  <a:prstClr val="black"/>
                </a:solidFill>
                <a:latin typeface="Corbel"/>
              </a:rPr>
              <a:t>A chest tube is then inserted and connected to suction to remove the remaining air and fluid, re-establish the negative pressure and re expand the lung.</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dirty="0">
                <a:solidFill>
                  <a:prstClr val="black"/>
                </a:solidFill>
                <a:latin typeface="Corbel"/>
              </a:rPr>
              <a:t>If the lung re-expands and air leakage from the lungs parenchyma stops, further drainage may be unnecessary.</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dirty="0">
                <a:solidFill>
                  <a:prstClr val="black"/>
                </a:solidFill>
                <a:latin typeface="Corbel"/>
              </a:rPr>
              <a:t>If a prolonged air leak continues despite chest-tube drainage to underwater seal surgery may be necessary to close the leak.</a:t>
            </a:r>
          </a:p>
          <a:p>
            <a:endParaRPr lang="en-US" dirty="0"/>
          </a:p>
        </p:txBody>
      </p:sp>
    </p:spTree>
    <p:extLst>
      <p:ext uri="{BB962C8B-B14F-4D97-AF65-F5344CB8AC3E}">
        <p14:creationId xmlns:p14="http://schemas.microsoft.com/office/powerpoint/2010/main" val="3854135937"/>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5537675"/>
          </a:xfrm>
        </p:spPr>
        <p:txBody>
          <a:bodyPr/>
          <a:lstStyle/>
          <a:p>
            <a:r>
              <a:rPr lang="en-US" dirty="0" smtClean="0"/>
              <a:t>Diag.</a:t>
            </a:r>
            <a:endParaRPr lang="en-US" dirty="0"/>
          </a:p>
        </p:txBody>
      </p:sp>
      <p:pic>
        <p:nvPicPr>
          <p:cNvPr id="4" name="Picture 3" descr="Fluid in lungs with chest tube and reservoir for drainage"/>
          <p:cNvPicPr/>
          <p:nvPr/>
        </p:nvPicPr>
        <p:blipFill>
          <a:blip r:embed="rId2"/>
          <a:srcRect/>
          <a:stretch>
            <a:fillRect/>
          </a:stretch>
        </p:blipFill>
        <p:spPr bwMode="auto">
          <a:xfrm>
            <a:off x="1257300" y="1600200"/>
            <a:ext cx="4673599" cy="4368800"/>
          </a:xfrm>
          <a:prstGeom prst="rect">
            <a:avLst/>
          </a:prstGeom>
          <a:noFill/>
          <a:ln w="9525">
            <a:noFill/>
            <a:miter lim="800000"/>
            <a:headEnd/>
            <a:tailEnd/>
          </a:ln>
        </p:spPr>
      </p:pic>
      <p:pic>
        <p:nvPicPr>
          <p:cNvPr id="5" name="Content Placeholder 3" descr="Illustration showing a pneumothorax. (Blausen.com staff. "/>
          <p:cNvPicPr>
            <a:picLocks/>
          </p:cNvPicPr>
          <p:nvPr/>
        </p:nvPicPr>
        <p:blipFill>
          <a:blip r:embed="rId3"/>
          <a:srcRect/>
          <a:stretch>
            <a:fillRect/>
          </a:stretch>
        </p:blipFill>
        <p:spPr bwMode="auto">
          <a:xfrm>
            <a:off x="6489700" y="1687512"/>
            <a:ext cx="4267200" cy="4027488"/>
          </a:xfrm>
          <a:prstGeom prst="rect">
            <a:avLst/>
          </a:prstGeom>
          <a:noFill/>
          <a:ln w="9525">
            <a:noFill/>
            <a:miter lim="800000"/>
            <a:headEnd/>
            <a:tailEnd/>
          </a:ln>
        </p:spPr>
      </p:pic>
    </p:spTree>
    <p:extLst>
      <p:ext uri="{BB962C8B-B14F-4D97-AF65-F5344CB8AC3E}">
        <p14:creationId xmlns:p14="http://schemas.microsoft.com/office/powerpoint/2010/main" val="403033638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lgn="ctr" defTabSz="457200">
              <a:lnSpc>
                <a:spcPct val="100000"/>
              </a:lnSpc>
              <a:spcBef>
                <a:spcPct val="20000"/>
              </a:spcBef>
              <a:spcAft>
                <a:spcPts val="600"/>
              </a:spcAft>
              <a:buClr>
                <a:srgbClr val="30ACEC">
                  <a:lumMod val="75000"/>
                </a:srgbClr>
              </a:buClr>
              <a:buSzPct val="145000"/>
              <a:buNone/>
            </a:pPr>
            <a:r>
              <a:rPr lang="en-US" sz="5400" dirty="0">
                <a:solidFill>
                  <a:prstClr val="black"/>
                </a:solidFill>
                <a:latin typeface="Corbel"/>
              </a:rPr>
              <a:t>THE END</a:t>
            </a:r>
          </a:p>
          <a:p>
            <a:endParaRPr lang="en-US" dirty="0"/>
          </a:p>
        </p:txBody>
      </p:sp>
    </p:spTree>
    <p:extLst>
      <p:ext uri="{BB962C8B-B14F-4D97-AF65-F5344CB8AC3E}">
        <p14:creationId xmlns:p14="http://schemas.microsoft.com/office/powerpoint/2010/main" val="3801677593"/>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00755"/>
            <a:ext cx="10515600" cy="5476208"/>
          </a:xfrm>
        </p:spPr>
        <p:txBody>
          <a:bodyPr/>
          <a:lstStyle/>
          <a:p>
            <a:pPr marL="0" lvl="0" indent="0" defTabSz="457200">
              <a:lnSpc>
                <a:spcPct val="100000"/>
              </a:lnSpc>
              <a:buClr>
                <a:srgbClr val="90C226"/>
              </a:buClr>
              <a:buSzPct val="80000"/>
              <a:buNone/>
            </a:pPr>
            <a:r>
              <a:rPr lang="en-US" sz="3200" b="1" dirty="0">
                <a:solidFill>
                  <a:prstClr val="black">
                    <a:lumMod val="75000"/>
                    <a:lumOff val="25000"/>
                  </a:prstClr>
                </a:solidFill>
                <a:latin typeface="Trebuchet MS" panose="020B0603020202020204"/>
              </a:rPr>
              <a:t>PLEURAL CONDITIONS</a:t>
            </a:r>
            <a:endParaRPr lang="en-US" sz="3200" dirty="0">
              <a:solidFill>
                <a:prstClr val="black">
                  <a:lumMod val="75000"/>
                  <a:lumOff val="25000"/>
                </a:prstClr>
              </a:solidFill>
              <a:latin typeface="Trebuchet MS" panose="020B0603020202020204"/>
            </a:endParaRPr>
          </a:p>
          <a:p>
            <a:pPr marL="0" lvl="0" indent="0" defTabSz="457200">
              <a:lnSpc>
                <a:spcPct val="100000"/>
              </a:lnSpc>
              <a:buClr>
                <a:srgbClr val="90C226"/>
              </a:buClr>
              <a:buSzPct val="80000"/>
              <a:buNone/>
            </a:pPr>
            <a:r>
              <a:rPr lang="en-US" dirty="0">
                <a:solidFill>
                  <a:prstClr val="black">
                    <a:lumMod val="75000"/>
                    <a:lumOff val="25000"/>
                  </a:prstClr>
                </a:solidFill>
                <a:latin typeface="Trebuchet MS" panose="020B0603020202020204"/>
              </a:rPr>
              <a:t>These are disorders that involve the membranes covering the lungs (visceral pleural) and the surface of the chest wall (parietal pleural) or disorders affecting the pleural space</a:t>
            </a:r>
          </a:p>
          <a:p>
            <a:pPr marL="342900" lvl="0" indent="-342900" defTabSz="457200">
              <a:lnSpc>
                <a:spcPct val="100000"/>
              </a:lnSpc>
              <a:buClr>
                <a:srgbClr val="90C226"/>
              </a:buClr>
              <a:buSzPct val="80000"/>
              <a:buFont typeface="Wingdings 3" charset="2"/>
              <a:buChar char=""/>
            </a:pPr>
            <a:endParaRPr lang="en-US" b="1" dirty="0">
              <a:solidFill>
                <a:prstClr val="black">
                  <a:lumMod val="75000"/>
                  <a:lumOff val="25000"/>
                </a:prstClr>
              </a:solidFill>
              <a:latin typeface="Trebuchet MS" panose="020B0603020202020204"/>
            </a:endParaRPr>
          </a:p>
          <a:p>
            <a:pPr marL="0" lvl="0" indent="0" defTabSz="457200">
              <a:lnSpc>
                <a:spcPct val="100000"/>
              </a:lnSpc>
              <a:buClr>
                <a:srgbClr val="90C226"/>
              </a:buClr>
              <a:buSzPct val="80000"/>
              <a:buNone/>
            </a:pPr>
            <a:r>
              <a:rPr lang="en-US" b="1" dirty="0">
                <a:solidFill>
                  <a:prstClr val="black">
                    <a:lumMod val="75000"/>
                    <a:lumOff val="25000"/>
                  </a:prstClr>
                </a:solidFill>
                <a:latin typeface="Trebuchet MS" panose="020B0603020202020204"/>
              </a:rPr>
              <a:t>Pleurisy</a:t>
            </a:r>
            <a:endParaRPr lang="en-US" dirty="0">
              <a:solidFill>
                <a:prstClr val="black">
                  <a:lumMod val="75000"/>
                  <a:lumOff val="25000"/>
                </a:prstClr>
              </a:solidFill>
              <a:latin typeface="Trebuchet MS" panose="020B0603020202020204"/>
            </a:endParaRPr>
          </a:p>
          <a:p>
            <a:pPr marL="0" lvl="0" indent="0" defTabSz="457200">
              <a:lnSpc>
                <a:spcPct val="100000"/>
              </a:lnSpc>
              <a:buClr>
                <a:srgbClr val="90C226"/>
              </a:buClr>
              <a:buSzPct val="80000"/>
              <a:buNone/>
            </a:pPr>
            <a:r>
              <a:rPr lang="en-US" dirty="0">
                <a:solidFill>
                  <a:prstClr val="black">
                    <a:lumMod val="75000"/>
                    <a:lumOff val="25000"/>
                  </a:prstClr>
                </a:solidFill>
                <a:latin typeface="Trebuchet MS" panose="020B0603020202020204"/>
              </a:rPr>
              <a:t>Pleurisy (</a:t>
            </a:r>
            <a:r>
              <a:rPr lang="en-US" dirty="0" err="1">
                <a:solidFill>
                  <a:prstClr val="black">
                    <a:lumMod val="75000"/>
                    <a:lumOff val="25000"/>
                  </a:prstClr>
                </a:solidFill>
                <a:latin typeface="Trebuchet MS" panose="020B0603020202020204"/>
              </a:rPr>
              <a:t>pleuritis</a:t>
            </a:r>
            <a:r>
              <a:rPr lang="en-US" dirty="0">
                <a:solidFill>
                  <a:prstClr val="black">
                    <a:lumMod val="75000"/>
                    <a:lumOff val="25000"/>
                  </a:prstClr>
                </a:solidFill>
                <a:latin typeface="Trebuchet MS" panose="020B0603020202020204"/>
              </a:rPr>
              <a:t>) refers to inflammation of both layers of the pleurae (parietal and </a:t>
            </a:r>
            <a:r>
              <a:rPr lang="en-US" dirty="0" smtClean="0">
                <a:solidFill>
                  <a:prstClr val="black">
                    <a:lumMod val="75000"/>
                    <a:lumOff val="25000"/>
                  </a:prstClr>
                </a:solidFill>
                <a:latin typeface="Trebuchet MS" panose="020B0603020202020204"/>
              </a:rPr>
              <a:t>visceral</a:t>
            </a:r>
            <a:r>
              <a:rPr lang="en-US" dirty="0">
                <a:solidFill>
                  <a:prstClr val="black">
                    <a:lumMod val="75000"/>
                    <a:lumOff val="25000"/>
                  </a:prstClr>
                </a:solidFill>
                <a:latin typeface="Trebuchet MS" panose="020B0603020202020204"/>
              </a:rPr>
              <a:t>).</a:t>
            </a:r>
          </a:p>
          <a:p>
            <a:endParaRPr lang="en-US" dirty="0"/>
          </a:p>
        </p:txBody>
      </p:sp>
    </p:spTree>
    <p:extLst>
      <p:ext uri="{BB962C8B-B14F-4D97-AF65-F5344CB8AC3E}">
        <p14:creationId xmlns:p14="http://schemas.microsoft.com/office/powerpoint/2010/main" val="11454118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3279"/>
          </a:xfrm>
        </p:spPr>
        <p:txBody>
          <a:bodyPr>
            <a:normAutofit fontScale="90000"/>
          </a:bodyPr>
          <a:lstStyle/>
          <a:p>
            <a:r>
              <a:rPr lang="en-US" dirty="0" err="1" smtClean="0"/>
              <a:t>ct</a:t>
            </a:r>
            <a:endParaRPr lang="en-US" dirty="0"/>
          </a:p>
        </p:txBody>
      </p:sp>
      <p:sp>
        <p:nvSpPr>
          <p:cNvPr id="3" name="Content Placeholder 2"/>
          <p:cNvSpPr>
            <a:spLocks noGrp="1"/>
          </p:cNvSpPr>
          <p:nvPr>
            <p:ph idx="1"/>
          </p:nvPr>
        </p:nvSpPr>
        <p:spPr>
          <a:xfrm>
            <a:off x="838200" y="948583"/>
            <a:ext cx="10515600" cy="5228380"/>
          </a:xfrm>
        </p:spPr>
        <p:txBody>
          <a:bodyPr>
            <a:normAutofit fontScale="92500" lnSpcReduction="10000"/>
          </a:bodyPr>
          <a:lstStyle/>
          <a:p>
            <a:pPr marL="0" lvl="0" indent="0" defTabSz="457200">
              <a:lnSpc>
                <a:spcPct val="100000"/>
              </a:lnSpc>
              <a:buClr>
                <a:srgbClr val="A53010"/>
              </a:buClr>
              <a:buNone/>
            </a:pPr>
            <a:r>
              <a:rPr lang="en-GB" b="1" i="1" dirty="0">
                <a:solidFill>
                  <a:prstClr val="black">
                    <a:lumMod val="75000"/>
                    <a:lumOff val="25000"/>
                  </a:prstClr>
                </a:solidFill>
                <a:latin typeface="Century Gothic"/>
              </a:rPr>
              <a:t>THOSE AT RISK</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Being  age 2 or younger or being 65yrs or older</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Having a lung disease such as cystic fibrosis, asthma or COPD (Chronic obstructive </a:t>
            </a:r>
            <a:r>
              <a:rPr lang="en-GB" dirty="0" err="1">
                <a:solidFill>
                  <a:prstClr val="black">
                    <a:lumMod val="75000"/>
                    <a:lumOff val="25000"/>
                  </a:prstClr>
                </a:solidFill>
                <a:latin typeface="Century Gothic"/>
              </a:rPr>
              <a:t>dse</a:t>
            </a:r>
            <a:r>
              <a:rPr lang="en-GB" dirty="0">
                <a:solidFill>
                  <a:prstClr val="black">
                    <a:lumMod val="75000"/>
                    <a:lumOff val="25000"/>
                  </a:prstClr>
                </a:solidFill>
                <a:latin typeface="Century Gothic"/>
              </a:rPr>
              <a:t>)</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Having a chronic disease e.g. heart condition or diabetes</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Having HIV/AIDS</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Weakened immune system which may be caused by chemotherapy or immunosuppressive drugs</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Being on a ventilator</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Heavy alcohol use </a:t>
            </a:r>
            <a:r>
              <a:rPr lang="en-GB" dirty="0" smtClean="0">
                <a:solidFill>
                  <a:prstClr val="black">
                    <a:lumMod val="75000"/>
                    <a:lumOff val="25000"/>
                  </a:prstClr>
                </a:solidFill>
                <a:latin typeface="Century Gothic"/>
              </a:rPr>
              <a:t>–supresses the normal reflexes</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Malnutrition</a:t>
            </a:r>
            <a:endParaRPr lang="en-US" dirty="0">
              <a:solidFill>
                <a:prstClr val="black">
                  <a:lumMod val="75000"/>
                  <a:lumOff val="25000"/>
                </a:prstClr>
              </a:solidFill>
              <a:latin typeface="Century Gothic"/>
            </a:endParaRPr>
          </a:p>
          <a:p>
            <a:endParaRPr lang="en-US" dirty="0"/>
          </a:p>
        </p:txBody>
      </p:sp>
    </p:spTree>
    <p:extLst>
      <p:ext uri="{BB962C8B-B14F-4D97-AF65-F5344CB8AC3E}">
        <p14:creationId xmlns:p14="http://schemas.microsoft.com/office/powerpoint/2010/main" val="1939388826"/>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atin typeface="Trebuchet MS" panose="020B0603020202020204"/>
              </a:rPr>
              <a:t>Pathophysiology</a:t>
            </a:r>
            <a:r>
              <a:rPr lang="en-US" sz="4000" dirty="0">
                <a:solidFill>
                  <a:srgbClr val="90C226"/>
                </a:solidFill>
                <a:latin typeface="Trebuchet MS" panose="020B0603020202020204"/>
              </a:rPr>
              <a:t/>
            </a:r>
            <a:br>
              <a:rPr lang="en-US" sz="4000" dirty="0">
                <a:solidFill>
                  <a:srgbClr val="90C226"/>
                </a:solidFill>
                <a:latin typeface="Trebuchet MS" panose="020B0603020202020204"/>
              </a:rPr>
            </a:br>
            <a:endParaRPr lang="en-US" dirty="0"/>
          </a:p>
        </p:txBody>
      </p:sp>
      <p:sp>
        <p:nvSpPr>
          <p:cNvPr id="3" name="Content Placeholder 2"/>
          <p:cNvSpPr>
            <a:spLocks noGrp="1"/>
          </p:cNvSpPr>
          <p:nvPr>
            <p:ph idx="1"/>
          </p:nvPr>
        </p:nvSpPr>
        <p:spPr>
          <a:xfrm>
            <a:off x="838200" y="1145136"/>
            <a:ext cx="10515600" cy="5031827"/>
          </a:xfrm>
        </p:spPr>
        <p:txBody>
          <a:bodyPr/>
          <a:lstStyle/>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Pleurisy may develop in conjunction with pneumonia or an URTI, TB </a:t>
            </a:r>
            <a:r>
              <a:rPr lang="en-US" dirty="0" smtClean="0">
                <a:solidFill>
                  <a:prstClr val="black">
                    <a:lumMod val="75000"/>
                    <a:lumOff val="25000"/>
                  </a:prstClr>
                </a:solidFill>
                <a:latin typeface="Trebuchet MS" panose="020B0603020202020204"/>
              </a:rPr>
              <a:t>, </a:t>
            </a:r>
            <a:r>
              <a:rPr lang="en-US" dirty="0">
                <a:solidFill>
                  <a:prstClr val="black">
                    <a:lumMod val="75000"/>
                    <a:lumOff val="25000"/>
                  </a:prstClr>
                </a:solidFill>
                <a:latin typeface="Trebuchet MS" panose="020B0603020202020204"/>
              </a:rPr>
              <a:t>after trauma to the chest, pulmonary infection, or pulmonary effusion, in patients with primary or metastatic cancer and after thoracotomy.</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The parietal pleura has nerve endings, the viscera pleura does not.</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When the inflamed pleural membrane rub together during respiration (intensified on inspiration), the result is severe sharp knifelike pain.</a:t>
            </a:r>
          </a:p>
          <a:p>
            <a:endParaRPr lang="en-US" dirty="0"/>
          </a:p>
        </p:txBody>
      </p:sp>
    </p:spTree>
    <p:extLst>
      <p:ext uri="{BB962C8B-B14F-4D97-AF65-F5344CB8AC3E}">
        <p14:creationId xmlns:p14="http://schemas.microsoft.com/office/powerpoint/2010/main" val="1259564240"/>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solidFill>
                  <a:srgbClr val="90C226"/>
                </a:solidFill>
                <a:latin typeface="Trebuchet MS" panose="020B0603020202020204"/>
              </a:rPr>
              <a:t>Clinical manifestation</a:t>
            </a:r>
            <a:endParaRPr lang="en-US" dirty="0"/>
          </a:p>
        </p:txBody>
      </p:sp>
      <p:sp>
        <p:nvSpPr>
          <p:cNvPr id="3" name="Content Placeholder 2"/>
          <p:cNvSpPr>
            <a:spLocks noGrp="1"/>
          </p:cNvSpPr>
          <p:nvPr>
            <p:ph idx="1"/>
          </p:nvPr>
        </p:nvSpPr>
        <p:spPr/>
        <p:txBody>
          <a:bodyPr/>
          <a:lstStyle/>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Pain</a:t>
            </a:r>
          </a:p>
          <a:p>
            <a:pPr marL="0" lvl="0" indent="0" defTabSz="457200">
              <a:lnSpc>
                <a:spcPct val="100000"/>
              </a:lnSpc>
              <a:buClr>
                <a:srgbClr val="90C226"/>
              </a:buClr>
              <a:buSzPct val="80000"/>
              <a:buNone/>
            </a:pPr>
            <a:r>
              <a:rPr lang="en-US" dirty="0">
                <a:solidFill>
                  <a:prstClr val="black">
                    <a:lumMod val="75000"/>
                    <a:lumOff val="25000"/>
                  </a:prstClr>
                </a:solidFill>
                <a:latin typeface="Trebuchet MS" panose="020B0603020202020204"/>
              </a:rPr>
              <a:t>Which is worsened by wheezing, cough or sneezing.</a:t>
            </a:r>
          </a:p>
          <a:p>
            <a:pPr marL="0" lvl="0" indent="0" defTabSz="457200">
              <a:lnSpc>
                <a:spcPct val="100000"/>
              </a:lnSpc>
              <a:buClr>
                <a:srgbClr val="90C226"/>
              </a:buClr>
              <a:buSzPct val="80000"/>
              <a:buNone/>
            </a:pPr>
            <a:r>
              <a:rPr lang="en-US" dirty="0">
                <a:solidFill>
                  <a:prstClr val="black">
                    <a:lumMod val="75000"/>
                    <a:lumOff val="25000"/>
                  </a:prstClr>
                </a:solidFill>
                <a:latin typeface="Trebuchet MS" panose="020B0603020202020204"/>
              </a:rPr>
              <a:t>Usually occurs on one side</a:t>
            </a:r>
          </a:p>
          <a:p>
            <a:pPr marL="0" lvl="0" indent="0" defTabSz="457200">
              <a:lnSpc>
                <a:spcPct val="100000"/>
              </a:lnSpc>
              <a:buClr>
                <a:srgbClr val="90C226"/>
              </a:buClr>
              <a:buSzPct val="80000"/>
              <a:buNone/>
            </a:pPr>
            <a:r>
              <a:rPr lang="en-US" dirty="0">
                <a:solidFill>
                  <a:prstClr val="black">
                    <a:lumMod val="75000"/>
                    <a:lumOff val="25000"/>
                  </a:prstClr>
                </a:solidFill>
                <a:latin typeface="Trebuchet MS" panose="020B0603020202020204"/>
              </a:rPr>
              <a:t>May become minimal or absent when breath is held.</a:t>
            </a:r>
          </a:p>
          <a:p>
            <a:pPr marL="0" lvl="0" indent="0" defTabSz="457200">
              <a:lnSpc>
                <a:spcPct val="100000"/>
              </a:lnSpc>
              <a:buClr>
                <a:srgbClr val="90C226"/>
              </a:buClr>
              <a:buSzPct val="80000"/>
              <a:buNone/>
            </a:pPr>
            <a:r>
              <a:rPr lang="en-US" dirty="0">
                <a:solidFill>
                  <a:prstClr val="black">
                    <a:lumMod val="75000"/>
                    <a:lumOff val="25000"/>
                  </a:prstClr>
                </a:solidFill>
                <a:latin typeface="Trebuchet MS" panose="020B0603020202020204"/>
              </a:rPr>
              <a:t>May be localized or radiate to the shoulder or abdomen.</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Later as pleural fluid develops, pain decreases</a:t>
            </a:r>
            <a:endParaRPr lang="en-US" dirty="0"/>
          </a:p>
        </p:txBody>
      </p:sp>
    </p:spTree>
    <p:extLst>
      <p:ext uri="{BB962C8B-B14F-4D97-AF65-F5344CB8AC3E}">
        <p14:creationId xmlns:p14="http://schemas.microsoft.com/office/powerpoint/2010/main" val="322537466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51825"/>
          </a:xfrm>
        </p:spPr>
        <p:txBody>
          <a:bodyPr/>
          <a:lstStyle/>
          <a:p>
            <a:r>
              <a:rPr lang="en-US" sz="4000" b="1" dirty="0">
                <a:solidFill>
                  <a:srgbClr val="90C226"/>
                </a:solidFill>
                <a:latin typeface="Trebuchet MS" panose="020B0603020202020204"/>
              </a:rPr>
              <a:t>Medical management</a:t>
            </a:r>
            <a:endParaRPr lang="en-US" dirty="0"/>
          </a:p>
        </p:txBody>
      </p:sp>
      <p:sp>
        <p:nvSpPr>
          <p:cNvPr id="3" name="Content Placeholder 2"/>
          <p:cNvSpPr>
            <a:spLocks noGrp="1"/>
          </p:cNvSpPr>
          <p:nvPr>
            <p:ph idx="1"/>
          </p:nvPr>
        </p:nvSpPr>
        <p:spPr>
          <a:xfrm>
            <a:off x="838200" y="1016950"/>
            <a:ext cx="10515600" cy="5160013"/>
          </a:xfrm>
        </p:spPr>
        <p:txBody>
          <a:bodyPr>
            <a:normAutofit fontScale="92500"/>
          </a:bodyPr>
          <a:lstStyle/>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The objective is to discover the underlying cause and relief of pain.</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On treating the underlying cause, </a:t>
            </a:r>
            <a:r>
              <a:rPr lang="en-US" dirty="0" err="1">
                <a:solidFill>
                  <a:prstClr val="black">
                    <a:lumMod val="75000"/>
                    <a:lumOff val="25000"/>
                  </a:prstClr>
                </a:solidFill>
                <a:latin typeface="Trebuchet MS" panose="020B0603020202020204"/>
              </a:rPr>
              <a:t>pleuritic</a:t>
            </a:r>
            <a:r>
              <a:rPr lang="en-US" dirty="0">
                <a:solidFill>
                  <a:prstClr val="black">
                    <a:lumMod val="75000"/>
                    <a:lumOff val="25000"/>
                  </a:prstClr>
                </a:solidFill>
                <a:latin typeface="Trebuchet MS" panose="020B0603020202020204"/>
              </a:rPr>
              <a:t> inflammation usually resolves e.g. pneumonia infection.</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Observe for sign and symptoms of pleural effusion e.g. shortness of breath, pain, assuming of position that decrease pain.</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Analgesic agents and topical applications of heat or cold provide symptomatic relief. Indomethacin (NSAID) may provide pain relief allowing patient to take deep breaths and cough more effectively.</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If pain is severe an intercostal nerve block may be required.</a:t>
            </a:r>
          </a:p>
          <a:p>
            <a:endParaRPr lang="en-US" dirty="0"/>
          </a:p>
        </p:txBody>
      </p:sp>
    </p:spTree>
    <p:extLst>
      <p:ext uri="{BB962C8B-B14F-4D97-AF65-F5344CB8AC3E}">
        <p14:creationId xmlns:p14="http://schemas.microsoft.com/office/powerpoint/2010/main" val="3348619962"/>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90C226"/>
                </a:solidFill>
                <a:latin typeface="Trebuchet MS" panose="020B0603020202020204"/>
              </a:rPr>
              <a:t>Nursing management</a:t>
            </a:r>
            <a:endParaRPr lang="en-US" dirty="0"/>
          </a:p>
        </p:txBody>
      </p:sp>
      <p:sp>
        <p:nvSpPr>
          <p:cNvPr id="3" name="Content Placeholder 2"/>
          <p:cNvSpPr>
            <a:spLocks noGrp="1"/>
          </p:cNvSpPr>
          <p:nvPr>
            <p:ph idx="1"/>
          </p:nvPr>
        </p:nvSpPr>
        <p:spPr/>
        <p:txBody>
          <a:bodyPr/>
          <a:lstStyle/>
          <a:p>
            <a:pPr marL="342900" lvl="0" indent="-342900" defTabSz="457200">
              <a:lnSpc>
                <a:spcPct val="100000"/>
              </a:lnSpc>
              <a:buClr>
                <a:srgbClr val="90C226"/>
              </a:buClr>
              <a:buSzPct val="80000"/>
              <a:buFont typeface="Wingdings 3" charset="2"/>
              <a:buChar char=""/>
            </a:pPr>
            <a:r>
              <a:rPr lang="en-US" sz="3200" dirty="0">
                <a:solidFill>
                  <a:prstClr val="black">
                    <a:lumMod val="75000"/>
                    <a:lumOff val="25000"/>
                  </a:prstClr>
                </a:solidFill>
                <a:latin typeface="Trebuchet MS" panose="020B0603020202020204"/>
              </a:rPr>
              <a:t>The nurse enhances comfort by frequently turning on the affected side to splint the chest wall and reduce the stretching of the pleurae.</a:t>
            </a:r>
          </a:p>
          <a:p>
            <a:pPr marL="342900" lvl="0" indent="-342900" defTabSz="457200">
              <a:lnSpc>
                <a:spcPct val="100000"/>
              </a:lnSpc>
              <a:buClr>
                <a:srgbClr val="90C226"/>
              </a:buClr>
              <a:buSzPct val="80000"/>
              <a:buFont typeface="Wingdings 3" charset="2"/>
              <a:buChar char=""/>
            </a:pPr>
            <a:r>
              <a:rPr lang="en-US" sz="3200" dirty="0">
                <a:solidFill>
                  <a:prstClr val="black">
                    <a:lumMod val="75000"/>
                    <a:lumOff val="25000"/>
                  </a:prstClr>
                </a:solidFill>
                <a:latin typeface="Trebuchet MS" panose="020B0603020202020204"/>
              </a:rPr>
              <a:t>The nurse teaches patients to use hands or a pillow to splint the rib cage while coughing.</a:t>
            </a:r>
          </a:p>
          <a:p>
            <a:pPr marL="0" lvl="0" indent="0" defTabSz="457200">
              <a:lnSpc>
                <a:spcPct val="100000"/>
              </a:lnSpc>
              <a:buClr>
                <a:srgbClr val="90C226"/>
              </a:buClr>
              <a:buSzPct val="80000"/>
              <a:buNone/>
            </a:pPr>
            <a:r>
              <a:rPr lang="en-US" sz="3200" dirty="0">
                <a:solidFill>
                  <a:prstClr val="black">
                    <a:lumMod val="75000"/>
                    <a:lumOff val="25000"/>
                  </a:prstClr>
                </a:solidFill>
                <a:latin typeface="Trebuchet MS" panose="020B0603020202020204"/>
              </a:rPr>
              <a:t>(Splinting: to hold a pillow firmly over the affected area)</a:t>
            </a:r>
          </a:p>
          <a:p>
            <a:endParaRPr lang="en-US" dirty="0"/>
          </a:p>
        </p:txBody>
      </p:sp>
    </p:spTree>
    <p:extLst>
      <p:ext uri="{BB962C8B-B14F-4D97-AF65-F5344CB8AC3E}">
        <p14:creationId xmlns:p14="http://schemas.microsoft.com/office/powerpoint/2010/main" val="251615254"/>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90C226"/>
                </a:solidFill>
                <a:latin typeface="Trebuchet MS" panose="020B0603020202020204"/>
              </a:rPr>
              <a:t>Pleural Effusion</a:t>
            </a:r>
            <a:r>
              <a:rPr lang="en-US" dirty="0">
                <a:solidFill>
                  <a:srgbClr val="90C226"/>
                </a:solidFill>
                <a:latin typeface="Trebuchet MS" panose="020B0603020202020204"/>
              </a:rPr>
              <a:t/>
            </a:r>
            <a:br>
              <a:rPr lang="en-US" dirty="0">
                <a:solidFill>
                  <a:srgbClr val="90C226"/>
                </a:solidFill>
                <a:latin typeface="Trebuchet MS" panose="020B0603020202020204"/>
              </a:rPr>
            </a:br>
            <a:endParaRPr lang="en-US" dirty="0"/>
          </a:p>
        </p:txBody>
      </p:sp>
      <p:sp>
        <p:nvSpPr>
          <p:cNvPr id="3" name="Content Placeholder 2"/>
          <p:cNvSpPr>
            <a:spLocks noGrp="1"/>
          </p:cNvSpPr>
          <p:nvPr>
            <p:ph idx="1"/>
          </p:nvPr>
        </p:nvSpPr>
        <p:spPr/>
        <p:txBody>
          <a:bodyPr/>
          <a:lstStyle/>
          <a:p>
            <a:pPr marL="342900" lvl="0" indent="-342900" defTabSz="457200">
              <a:lnSpc>
                <a:spcPct val="100000"/>
              </a:lnSpc>
              <a:buClr>
                <a:srgbClr val="90C226"/>
              </a:buClr>
              <a:buSzPct val="80000"/>
              <a:buFont typeface="Wingdings 3" charset="2"/>
              <a:buChar char=""/>
            </a:pPr>
            <a:r>
              <a:rPr lang="en-US" sz="3200" dirty="0">
                <a:solidFill>
                  <a:prstClr val="black">
                    <a:lumMod val="75000"/>
                    <a:lumOff val="25000"/>
                  </a:prstClr>
                </a:solidFill>
                <a:latin typeface="Trebuchet MS" panose="020B0603020202020204"/>
              </a:rPr>
              <a:t>It’s the collection of fluid in the pleural space.</a:t>
            </a:r>
          </a:p>
          <a:p>
            <a:pPr marL="342900" lvl="0" indent="-342900" defTabSz="457200">
              <a:lnSpc>
                <a:spcPct val="100000"/>
              </a:lnSpc>
              <a:buClr>
                <a:srgbClr val="90C226"/>
              </a:buClr>
              <a:buSzPct val="80000"/>
              <a:buFont typeface="Wingdings 3" charset="2"/>
              <a:buChar char=""/>
            </a:pPr>
            <a:r>
              <a:rPr lang="en-US" sz="3200" dirty="0">
                <a:solidFill>
                  <a:prstClr val="black">
                    <a:lumMod val="75000"/>
                    <a:lumOff val="25000"/>
                  </a:prstClr>
                </a:solidFill>
                <a:latin typeface="Trebuchet MS" panose="020B0603020202020204"/>
              </a:rPr>
              <a:t>It is usually secondary to other diseases. Normally, the pleural space contains a small amount of fluid (5 – 15ml), which acts as a lubricant that allows the pleural space to move without friction.</a:t>
            </a:r>
          </a:p>
          <a:p>
            <a:endParaRPr lang="en-US" dirty="0"/>
          </a:p>
        </p:txBody>
      </p:sp>
    </p:spTree>
    <p:extLst>
      <p:ext uri="{BB962C8B-B14F-4D97-AF65-F5344CB8AC3E}">
        <p14:creationId xmlns:p14="http://schemas.microsoft.com/office/powerpoint/2010/main" val="765745500"/>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solidFill>
                  <a:srgbClr val="90C226"/>
                </a:solidFill>
                <a:latin typeface="Trebuchet MS" panose="020B0603020202020204"/>
              </a:rPr>
              <a:t>Predisposing factors</a:t>
            </a:r>
            <a:endParaRPr lang="en-US" dirty="0"/>
          </a:p>
        </p:txBody>
      </p:sp>
      <p:sp>
        <p:nvSpPr>
          <p:cNvPr id="3" name="Content Placeholder 2"/>
          <p:cNvSpPr>
            <a:spLocks noGrp="1"/>
          </p:cNvSpPr>
          <p:nvPr>
            <p:ph idx="1"/>
          </p:nvPr>
        </p:nvSpPr>
        <p:spPr>
          <a:xfrm>
            <a:off x="838200" y="1239140"/>
            <a:ext cx="10515600" cy="4937823"/>
          </a:xfrm>
        </p:spPr>
        <p:txBody>
          <a:bodyPr>
            <a:normAutofit fontScale="92500" lnSpcReduction="10000"/>
          </a:bodyPr>
          <a:lstStyle/>
          <a:p>
            <a:pPr marL="0" lvl="0" indent="0" defTabSz="457200">
              <a:lnSpc>
                <a:spcPct val="100000"/>
              </a:lnSpc>
              <a:buClr>
                <a:srgbClr val="90C226"/>
              </a:buClr>
              <a:buSzPct val="80000"/>
              <a:buNone/>
            </a:pPr>
            <a:r>
              <a:rPr lang="en-US" dirty="0">
                <a:solidFill>
                  <a:prstClr val="black">
                    <a:lumMod val="75000"/>
                    <a:lumOff val="25000"/>
                  </a:prstClr>
                </a:solidFill>
                <a:latin typeface="Trebuchet MS" panose="020B0603020202020204"/>
              </a:rPr>
              <a:t>It may be a complication of:</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Heart failure </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PTB</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Pneumonia</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Pulmonary infections – particularly viral</a:t>
            </a:r>
          </a:p>
          <a:p>
            <a:pPr marL="342900" lvl="0" indent="-342900" defTabSz="457200">
              <a:lnSpc>
                <a:spcPct val="100000"/>
              </a:lnSpc>
              <a:buClr>
                <a:srgbClr val="90C226"/>
              </a:buClr>
              <a:buSzPct val="80000"/>
              <a:buFont typeface="Wingdings 3" charset="2"/>
              <a:buChar char=""/>
            </a:pPr>
            <a:r>
              <a:rPr lang="en-US" dirty="0" err="1">
                <a:solidFill>
                  <a:prstClr val="black">
                    <a:lumMod val="75000"/>
                    <a:lumOff val="25000"/>
                  </a:prstClr>
                </a:solidFill>
                <a:latin typeface="Trebuchet MS" panose="020B0603020202020204"/>
              </a:rPr>
              <a:t>Nephrotic</a:t>
            </a:r>
            <a:r>
              <a:rPr lang="en-US" dirty="0">
                <a:solidFill>
                  <a:prstClr val="black">
                    <a:lumMod val="75000"/>
                    <a:lumOff val="25000"/>
                  </a:prstClr>
                </a:solidFill>
                <a:latin typeface="Trebuchet MS" panose="020B0603020202020204"/>
              </a:rPr>
              <a:t> syndrome</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Connective tissue disease</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Pulmonary embolus</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Neoplastic tumors – most common malignancy is bronchogenic carcinoma</a:t>
            </a:r>
          </a:p>
          <a:p>
            <a:endParaRPr lang="en-US" dirty="0"/>
          </a:p>
        </p:txBody>
      </p:sp>
    </p:spTree>
    <p:extLst>
      <p:ext uri="{BB962C8B-B14F-4D97-AF65-F5344CB8AC3E}">
        <p14:creationId xmlns:p14="http://schemas.microsoft.com/office/powerpoint/2010/main" val="1996248261"/>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rgbClr val="90C226"/>
                </a:solidFill>
                <a:latin typeface="Trebuchet MS" panose="020B0603020202020204"/>
              </a:rPr>
              <a:t>Pathophysiology</a:t>
            </a:r>
            <a:r>
              <a:rPr lang="en-US" sz="3200" dirty="0">
                <a:solidFill>
                  <a:srgbClr val="90C226"/>
                </a:solidFill>
                <a:latin typeface="Trebuchet MS" panose="020B0603020202020204"/>
              </a:rPr>
              <a:t/>
            </a:r>
            <a:br>
              <a:rPr lang="en-US" sz="3200" dirty="0">
                <a:solidFill>
                  <a:srgbClr val="90C226"/>
                </a:solidFill>
                <a:latin typeface="Trebuchet MS" panose="020B0603020202020204"/>
              </a:rPr>
            </a:br>
            <a:endParaRPr lang="en-US" dirty="0"/>
          </a:p>
        </p:txBody>
      </p:sp>
      <p:sp>
        <p:nvSpPr>
          <p:cNvPr id="3" name="Content Placeholder 2"/>
          <p:cNvSpPr>
            <a:spLocks noGrp="1"/>
          </p:cNvSpPr>
          <p:nvPr>
            <p:ph idx="1"/>
          </p:nvPr>
        </p:nvSpPr>
        <p:spPr>
          <a:xfrm>
            <a:off x="838200" y="1025495"/>
            <a:ext cx="10515600" cy="4674550"/>
          </a:xfrm>
        </p:spPr>
        <p:txBody>
          <a:bodyPr>
            <a:normAutofit fontScale="92500"/>
          </a:bodyPr>
          <a:lstStyle/>
          <a:p>
            <a:pPr marL="342900" lvl="0" indent="-342900" defTabSz="457200">
              <a:lnSpc>
                <a:spcPct val="100000"/>
              </a:lnSpc>
              <a:buClr>
                <a:srgbClr val="90C226"/>
              </a:buClr>
              <a:buSzPct val="80000"/>
              <a:buFont typeface="Wingdings 3" charset="2"/>
              <a:buChar char=""/>
            </a:pPr>
            <a:r>
              <a:rPr lang="en-US" sz="2400" dirty="0">
                <a:solidFill>
                  <a:prstClr val="black">
                    <a:lumMod val="75000"/>
                    <a:lumOff val="25000"/>
                  </a:prstClr>
                </a:solidFill>
                <a:latin typeface="Trebuchet MS" panose="020B0603020202020204"/>
              </a:rPr>
              <a:t>In certain disorders, the fluid may accumulate in the pleural space to a point at which it becomes clinically evident. This almost has pathologic significance. The effusion can be a relatively clear fluid or blood or purulent. </a:t>
            </a:r>
          </a:p>
          <a:p>
            <a:pPr marL="342900" lvl="0" indent="-342900" defTabSz="457200">
              <a:lnSpc>
                <a:spcPct val="100000"/>
              </a:lnSpc>
              <a:buClr>
                <a:srgbClr val="90C226"/>
              </a:buClr>
              <a:buSzPct val="80000"/>
              <a:buFont typeface="Wingdings 3" charset="2"/>
              <a:buChar char=""/>
            </a:pPr>
            <a:r>
              <a:rPr lang="en-US" sz="2400" dirty="0">
                <a:solidFill>
                  <a:prstClr val="black">
                    <a:lumMod val="75000"/>
                    <a:lumOff val="25000"/>
                  </a:prstClr>
                </a:solidFill>
                <a:latin typeface="Trebuchet MS" panose="020B0603020202020204"/>
              </a:rPr>
              <a:t>An effusion of clear fluid can be transudate or exudate.</a:t>
            </a:r>
          </a:p>
          <a:p>
            <a:pPr marL="342900" lvl="0" indent="-342900" defTabSz="457200">
              <a:lnSpc>
                <a:spcPct val="100000"/>
              </a:lnSpc>
              <a:buClr>
                <a:srgbClr val="90C226"/>
              </a:buClr>
              <a:buSzPct val="80000"/>
              <a:buFont typeface="Wingdings 3" charset="2"/>
              <a:buChar char=""/>
            </a:pPr>
            <a:r>
              <a:rPr lang="en-US" sz="2400" dirty="0">
                <a:solidFill>
                  <a:prstClr val="black">
                    <a:lumMod val="75000"/>
                    <a:lumOff val="25000"/>
                  </a:prstClr>
                </a:solidFill>
                <a:latin typeface="Trebuchet MS" panose="020B0603020202020204"/>
              </a:rPr>
              <a:t>A transudate (filtration of plasma that moves across intact capillary walls) occurs when factors influencing the formation and re-absorption of pleural fluid are altered, usually by imbalances in hydrostatic or oncotic pressures.</a:t>
            </a:r>
          </a:p>
          <a:p>
            <a:pPr marL="342900" lvl="0" indent="-342900" defTabSz="457200">
              <a:lnSpc>
                <a:spcPct val="100000"/>
              </a:lnSpc>
              <a:buClr>
                <a:srgbClr val="90C226"/>
              </a:buClr>
              <a:buSzPct val="80000"/>
              <a:buFont typeface="Wingdings 3" charset="2"/>
              <a:buChar char=""/>
            </a:pPr>
            <a:r>
              <a:rPr lang="en-US" sz="2400" dirty="0">
                <a:solidFill>
                  <a:prstClr val="black">
                    <a:lumMod val="75000"/>
                    <a:lumOff val="25000"/>
                  </a:prstClr>
                </a:solidFill>
                <a:latin typeface="Trebuchet MS" panose="020B0603020202020204"/>
              </a:rPr>
              <a:t>The findings of transudate effusion generally implies that pleural membranes are not diseased commonly results from heart failure.</a:t>
            </a:r>
          </a:p>
          <a:p>
            <a:pPr marL="342900" lvl="0" indent="-342900" defTabSz="457200">
              <a:lnSpc>
                <a:spcPct val="100000"/>
              </a:lnSpc>
              <a:buClr>
                <a:srgbClr val="90C226"/>
              </a:buClr>
              <a:buSzPct val="80000"/>
              <a:buFont typeface="Wingdings 3" charset="2"/>
              <a:buChar char=""/>
            </a:pPr>
            <a:r>
              <a:rPr lang="en-US" sz="2400" dirty="0">
                <a:solidFill>
                  <a:prstClr val="black">
                    <a:lumMod val="75000"/>
                    <a:lumOff val="25000"/>
                  </a:prstClr>
                </a:solidFill>
                <a:latin typeface="Trebuchet MS" panose="020B0603020202020204"/>
              </a:rPr>
              <a:t>An exudate (extravasation of fluid into tissues or cavity) usually results from inflammation by bacterial products or tumors involving the pleural surfaces.</a:t>
            </a:r>
          </a:p>
          <a:p>
            <a:endParaRPr lang="en-US" dirty="0"/>
          </a:p>
        </p:txBody>
      </p:sp>
    </p:spTree>
    <p:extLst>
      <p:ext uri="{BB962C8B-B14F-4D97-AF65-F5344CB8AC3E}">
        <p14:creationId xmlns:p14="http://schemas.microsoft.com/office/powerpoint/2010/main" val="2923705061"/>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90C226"/>
                </a:solidFill>
                <a:latin typeface="Trebuchet MS" panose="020B0603020202020204"/>
              </a:rPr>
              <a:t>Clinical manifestation</a:t>
            </a:r>
            <a:endParaRPr lang="en-US" dirty="0"/>
          </a:p>
        </p:txBody>
      </p:sp>
      <p:sp>
        <p:nvSpPr>
          <p:cNvPr id="3" name="Content Placeholder 2"/>
          <p:cNvSpPr>
            <a:spLocks noGrp="1"/>
          </p:cNvSpPr>
          <p:nvPr>
            <p:ph idx="1"/>
          </p:nvPr>
        </p:nvSpPr>
        <p:spPr>
          <a:xfrm>
            <a:off x="838200" y="1401510"/>
            <a:ext cx="10515600" cy="4775453"/>
          </a:xfrm>
        </p:spPr>
        <p:txBody>
          <a:bodyPr/>
          <a:lstStyle/>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Usually the signs and symptoms are caused by the underlying disease.</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Pneumonia causes fever, chills and </a:t>
            </a:r>
            <a:r>
              <a:rPr lang="en-US" dirty="0" err="1">
                <a:solidFill>
                  <a:prstClr val="black">
                    <a:lumMod val="75000"/>
                    <a:lumOff val="25000"/>
                  </a:prstClr>
                </a:solidFill>
                <a:latin typeface="Trebuchet MS" panose="020B0603020202020204"/>
              </a:rPr>
              <a:t>pleuritic</a:t>
            </a:r>
            <a:r>
              <a:rPr lang="en-US" dirty="0">
                <a:solidFill>
                  <a:prstClr val="black">
                    <a:lumMod val="75000"/>
                    <a:lumOff val="25000"/>
                  </a:prstClr>
                </a:solidFill>
                <a:latin typeface="Trebuchet MS" panose="020B0603020202020204"/>
              </a:rPr>
              <a:t> chest pain.</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Malignant effusion may result in dyspnea difficult in lying flat and coughing.</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Sensitivity of signs and symptoms is determined by the size of the effusion</a:t>
            </a:r>
          </a:p>
          <a:p>
            <a:endParaRPr lang="en-US" dirty="0"/>
          </a:p>
        </p:txBody>
      </p:sp>
    </p:spTree>
    <p:extLst>
      <p:ext uri="{BB962C8B-B14F-4D97-AF65-F5344CB8AC3E}">
        <p14:creationId xmlns:p14="http://schemas.microsoft.com/office/powerpoint/2010/main" val="1805832187"/>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2024" y="91660"/>
            <a:ext cx="10515600" cy="1325563"/>
          </a:xfrm>
        </p:spPr>
        <p:txBody>
          <a:bodyPr/>
          <a:lstStyle/>
          <a:p>
            <a:r>
              <a:rPr lang="en-US" sz="3600" b="1" dirty="0">
                <a:solidFill>
                  <a:srgbClr val="90C226"/>
                </a:solidFill>
                <a:latin typeface="Trebuchet MS" panose="020B0603020202020204"/>
              </a:rPr>
              <a:t>Diagnostic findings and assessment</a:t>
            </a:r>
            <a:r>
              <a:rPr lang="en-US" sz="3600" dirty="0">
                <a:solidFill>
                  <a:srgbClr val="90C226"/>
                </a:solidFill>
                <a:latin typeface="Trebuchet MS" panose="020B0603020202020204"/>
              </a:rPr>
              <a:t/>
            </a:r>
            <a:br>
              <a:rPr lang="en-US" sz="3600" dirty="0">
                <a:solidFill>
                  <a:srgbClr val="90C226"/>
                </a:solidFill>
                <a:latin typeface="Trebuchet MS" panose="020B0603020202020204"/>
              </a:rPr>
            </a:br>
            <a:endParaRPr lang="en-US" dirty="0"/>
          </a:p>
        </p:txBody>
      </p:sp>
      <p:sp>
        <p:nvSpPr>
          <p:cNvPr id="3" name="Content Placeholder 2"/>
          <p:cNvSpPr>
            <a:spLocks noGrp="1"/>
          </p:cNvSpPr>
          <p:nvPr>
            <p:ph idx="1"/>
          </p:nvPr>
        </p:nvSpPr>
        <p:spPr>
          <a:xfrm>
            <a:off x="804017" y="1030867"/>
            <a:ext cx="10515600" cy="4351338"/>
          </a:xfrm>
        </p:spPr>
        <p:txBody>
          <a:bodyPr/>
          <a:lstStyle/>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Assessment of the area of the pleural effusion reveals, decreased or absence of breath sounds.</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Dull flat sound on percussion</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Physical exam</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Chest x-ray</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CT scan</a:t>
            </a:r>
          </a:p>
          <a:p>
            <a:pPr marL="342900" lvl="0" indent="-342900" defTabSz="457200">
              <a:lnSpc>
                <a:spcPct val="100000"/>
              </a:lnSpc>
              <a:buClr>
                <a:srgbClr val="90C226"/>
              </a:buClr>
              <a:buSzPct val="80000"/>
              <a:buFont typeface="Wingdings 3" charset="2"/>
              <a:buChar char=""/>
            </a:pPr>
            <a:r>
              <a:rPr lang="en-US" dirty="0" err="1">
                <a:solidFill>
                  <a:prstClr val="black">
                    <a:lumMod val="75000"/>
                    <a:lumOff val="25000"/>
                  </a:prstClr>
                </a:solidFill>
                <a:latin typeface="Trebuchet MS" panose="020B0603020202020204"/>
              </a:rPr>
              <a:t>Thoracentesis</a:t>
            </a:r>
            <a:endParaRPr lang="en-US" dirty="0">
              <a:solidFill>
                <a:prstClr val="black">
                  <a:lumMod val="75000"/>
                  <a:lumOff val="25000"/>
                </a:prstClr>
              </a:solidFill>
              <a:latin typeface="Trebuchet MS" panose="020B0603020202020204"/>
            </a:endParaRP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These confirm presence of fluid.</a:t>
            </a:r>
          </a:p>
          <a:p>
            <a:pPr marL="342900" lvl="0" indent="-342900" defTabSz="457200">
              <a:lnSpc>
                <a:spcPct val="100000"/>
              </a:lnSpc>
              <a:buClr>
                <a:srgbClr val="90C226"/>
              </a:buClr>
              <a:buSzPct val="80000"/>
              <a:buFont typeface="Wingdings 3" charset="2"/>
              <a:buChar char=""/>
            </a:pPr>
            <a:endParaRPr lang="en-US" dirty="0">
              <a:solidFill>
                <a:prstClr val="black">
                  <a:lumMod val="75000"/>
                  <a:lumOff val="25000"/>
                </a:prstClr>
              </a:solidFill>
              <a:latin typeface="Trebuchet MS" panose="020B0603020202020204"/>
            </a:endParaRPr>
          </a:p>
          <a:p>
            <a:endParaRPr lang="en-US" dirty="0"/>
          </a:p>
        </p:txBody>
      </p:sp>
    </p:spTree>
    <p:extLst>
      <p:ext uri="{BB962C8B-B14F-4D97-AF65-F5344CB8AC3E}">
        <p14:creationId xmlns:p14="http://schemas.microsoft.com/office/powerpoint/2010/main" val="793878701"/>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solidFill>
                  <a:srgbClr val="90C226"/>
                </a:solidFill>
                <a:latin typeface="Trebuchet MS" panose="020B0603020202020204"/>
              </a:rPr>
              <a:t>Medical management</a:t>
            </a:r>
            <a:endParaRPr lang="en-US" dirty="0"/>
          </a:p>
        </p:txBody>
      </p:sp>
      <p:sp>
        <p:nvSpPr>
          <p:cNvPr id="3" name="Content Placeholder 2"/>
          <p:cNvSpPr>
            <a:spLocks noGrp="1"/>
          </p:cNvSpPr>
          <p:nvPr>
            <p:ph idx="1"/>
          </p:nvPr>
        </p:nvSpPr>
        <p:spPr/>
        <p:txBody>
          <a:bodyPr/>
          <a:lstStyle/>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Objectives of treatment is to discover the underlying cause of the effusion, to prevent accumulation of fluids and relief discomfort.</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Specific treatment is directed at the underlying cause (e.g. heart failure, cirrhosis, pneumonia).</a:t>
            </a:r>
          </a:p>
          <a:p>
            <a:pPr marL="342900" lvl="0" indent="-342900" defTabSz="457200">
              <a:lnSpc>
                <a:spcPct val="100000"/>
              </a:lnSpc>
              <a:buClr>
                <a:srgbClr val="90C226"/>
              </a:buClr>
              <a:buSzPct val="80000"/>
              <a:buFont typeface="Wingdings 3" charset="2"/>
              <a:buChar char=""/>
            </a:pPr>
            <a:r>
              <a:rPr lang="en-US" dirty="0" err="1">
                <a:solidFill>
                  <a:prstClr val="black">
                    <a:lumMod val="75000"/>
                    <a:lumOff val="25000"/>
                  </a:prstClr>
                </a:solidFill>
                <a:latin typeface="Trebuchet MS" panose="020B0603020202020204"/>
              </a:rPr>
              <a:t>Thoracentesis</a:t>
            </a:r>
            <a:r>
              <a:rPr lang="en-US" dirty="0">
                <a:solidFill>
                  <a:prstClr val="black">
                    <a:lumMod val="75000"/>
                    <a:lumOff val="25000"/>
                  </a:prstClr>
                </a:solidFill>
                <a:latin typeface="Trebuchet MS" panose="020B0603020202020204"/>
              </a:rPr>
              <a:t> is performed to remove fluid, to obtain specimen for analysis, to relief dyspnea and respiratory compromise. </a:t>
            </a:r>
            <a:r>
              <a:rPr lang="en-US" dirty="0" err="1">
                <a:solidFill>
                  <a:prstClr val="black">
                    <a:lumMod val="75000"/>
                    <a:lumOff val="25000"/>
                  </a:prstClr>
                </a:solidFill>
                <a:latin typeface="Trebuchet MS" panose="020B0603020202020204"/>
              </a:rPr>
              <a:t>Thoracentesis</a:t>
            </a:r>
            <a:r>
              <a:rPr lang="en-US" dirty="0">
                <a:solidFill>
                  <a:prstClr val="black">
                    <a:lumMod val="75000"/>
                    <a:lumOff val="25000"/>
                  </a:prstClr>
                </a:solidFill>
                <a:latin typeface="Trebuchet MS" panose="020B0603020202020204"/>
              </a:rPr>
              <a:t> may be performed under U/S guidance</a:t>
            </a:r>
            <a:endParaRPr lang="en-US" dirty="0"/>
          </a:p>
        </p:txBody>
      </p:sp>
    </p:spTree>
    <p:extLst>
      <p:ext uri="{BB962C8B-B14F-4D97-AF65-F5344CB8AC3E}">
        <p14:creationId xmlns:p14="http://schemas.microsoft.com/office/powerpoint/2010/main" val="35416035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09096"/>
          </a:xfrm>
        </p:spPr>
        <p:txBody>
          <a:bodyPr>
            <a:normAutofit fontScale="90000"/>
          </a:bodyPr>
          <a:lstStyle/>
          <a:p>
            <a:r>
              <a:rPr lang="en-US" dirty="0" err="1" smtClean="0"/>
              <a:t>ct</a:t>
            </a:r>
            <a:endParaRPr lang="en-US" dirty="0"/>
          </a:p>
        </p:txBody>
      </p:sp>
      <p:sp>
        <p:nvSpPr>
          <p:cNvPr id="3" name="Content Placeholder 2"/>
          <p:cNvSpPr>
            <a:spLocks noGrp="1"/>
          </p:cNvSpPr>
          <p:nvPr>
            <p:ph idx="1"/>
          </p:nvPr>
        </p:nvSpPr>
        <p:spPr>
          <a:xfrm>
            <a:off x="838200" y="1068224"/>
            <a:ext cx="10515600" cy="5108739"/>
          </a:xfrm>
        </p:spPr>
        <p:txBody>
          <a:bodyPr>
            <a:normAutofit fontScale="92500" lnSpcReduction="20000"/>
          </a:bodyPr>
          <a:lstStyle/>
          <a:p>
            <a:pPr marL="0" lvl="0" indent="0" defTabSz="457200">
              <a:lnSpc>
                <a:spcPct val="100000"/>
              </a:lnSpc>
              <a:buClr>
                <a:srgbClr val="A53010"/>
              </a:buClr>
              <a:buNone/>
            </a:pPr>
            <a:r>
              <a:rPr lang="en-GB" b="1" i="1" dirty="0">
                <a:solidFill>
                  <a:prstClr val="black">
                    <a:lumMod val="75000"/>
                    <a:lumOff val="25000"/>
                  </a:prstClr>
                </a:solidFill>
                <a:latin typeface="Century Gothic"/>
              </a:rPr>
              <a:t>CLINICAL MANIFESTATION</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Fever ,sweating and chills</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Cough –could be dry or that brings up mucus</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Shortness of breath</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Chest pain which worsens on inhalation</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Rapid breathing</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Muscle aches</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Fatigue,-looks exhausted</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Confusion or delirium especially in older people</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There could be vomiting and diarrhoea in young children</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Headache</a:t>
            </a:r>
            <a:endParaRPr lang="en-US" dirty="0">
              <a:solidFill>
                <a:prstClr val="black">
                  <a:lumMod val="75000"/>
                  <a:lumOff val="25000"/>
                </a:prstClr>
              </a:solidFill>
              <a:latin typeface="Century Gothic"/>
            </a:endParaRPr>
          </a:p>
          <a:p>
            <a:endParaRPr lang="en-US" dirty="0"/>
          </a:p>
        </p:txBody>
      </p:sp>
    </p:spTree>
    <p:extLst>
      <p:ext uri="{BB962C8B-B14F-4D97-AF65-F5344CB8AC3E}">
        <p14:creationId xmlns:p14="http://schemas.microsoft.com/office/powerpoint/2010/main" val="1761346904"/>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50378"/>
            <a:ext cx="10515600" cy="5826585"/>
          </a:xfrm>
        </p:spPr>
        <p:txBody>
          <a:bodyPr>
            <a:normAutofit/>
          </a:bodyPr>
          <a:lstStyle/>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Depending on the size of the pleural effusion, patient may be treated by removing the fluid during </a:t>
            </a:r>
            <a:r>
              <a:rPr lang="en-US" dirty="0" err="1">
                <a:solidFill>
                  <a:prstClr val="black">
                    <a:lumMod val="75000"/>
                    <a:lumOff val="25000"/>
                  </a:prstClr>
                </a:solidFill>
                <a:latin typeface="Trebuchet MS" panose="020B0603020202020204"/>
              </a:rPr>
              <a:t>thoracentesis</a:t>
            </a:r>
            <a:r>
              <a:rPr lang="en-US" dirty="0">
                <a:solidFill>
                  <a:prstClr val="black">
                    <a:lumMod val="75000"/>
                    <a:lumOff val="25000"/>
                  </a:prstClr>
                </a:solidFill>
                <a:latin typeface="Trebuchet MS" panose="020B0603020202020204"/>
              </a:rPr>
              <a:t> procedure by inserting a chest tube connected to a water seal drainage system or suction to evacuate the pleural space and re-expand the lung. However, if the underlying cause is malignancy, the effusion tends to recur within a few days or weeks.</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Repeated </a:t>
            </a:r>
            <a:r>
              <a:rPr lang="en-US" dirty="0" err="1">
                <a:solidFill>
                  <a:prstClr val="black">
                    <a:lumMod val="75000"/>
                    <a:lumOff val="25000"/>
                  </a:prstClr>
                </a:solidFill>
                <a:latin typeface="Trebuchet MS" panose="020B0603020202020204"/>
              </a:rPr>
              <a:t>thoracentesis</a:t>
            </a:r>
            <a:r>
              <a:rPr lang="en-US" dirty="0">
                <a:solidFill>
                  <a:prstClr val="black">
                    <a:lumMod val="75000"/>
                    <a:lumOff val="25000"/>
                  </a:prstClr>
                </a:solidFill>
                <a:latin typeface="Trebuchet MS" panose="020B0603020202020204"/>
              </a:rPr>
              <a:t> result in pain, depletion of proteins and electrolytes and pneumothorax.</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Once the pleural space is adequately drained a chemical </a:t>
            </a:r>
            <a:r>
              <a:rPr lang="en-US" dirty="0" err="1">
                <a:solidFill>
                  <a:prstClr val="black">
                    <a:lumMod val="75000"/>
                    <a:lumOff val="25000"/>
                  </a:prstClr>
                </a:solidFill>
                <a:latin typeface="Trebuchet MS" panose="020B0603020202020204"/>
              </a:rPr>
              <a:t>pleurodesis</a:t>
            </a:r>
            <a:r>
              <a:rPr lang="en-US" dirty="0">
                <a:solidFill>
                  <a:prstClr val="black">
                    <a:lumMod val="75000"/>
                    <a:lumOff val="25000"/>
                  </a:prstClr>
                </a:solidFill>
                <a:latin typeface="Trebuchet MS" panose="020B0603020202020204"/>
              </a:rPr>
              <a:t> may be performed to obliterate the pleural space and prevent re-accumulation of fluid.</a:t>
            </a:r>
          </a:p>
          <a:p>
            <a:endParaRPr lang="en-US" dirty="0"/>
          </a:p>
        </p:txBody>
      </p:sp>
    </p:spTree>
    <p:extLst>
      <p:ext uri="{BB962C8B-B14F-4D97-AF65-F5344CB8AC3E}">
        <p14:creationId xmlns:p14="http://schemas.microsoft.com/office/powerpoint/2010/main" val="178154971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52030"/>
            <a:ext cx="10515600" cy="5424933"/>
          </a:xfrm>
        </p:spPr>
        <p:txBody>
          <a:bodyPr/>
          <a:lstStyle/>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Other treatment of pleural effusion may be surgical </a:t>
            </a:r>
            <a:r>
              <a:rPr lang="en-US" dirty="0" err="1">
                <a:solidFill>
                  <a:prstClr val="black">
                    <a:lumMod val="75000"/>
                    <a:lumOff val="25000"/>
                  </a:prstClr>
                </a:solidFill>
                <a:latin typeface="Trebuchet MS" panose="020B0603020202020204"/>
              </a:rPr>
              <a:t>pleurectomy</a:t>
            </a:r>
            <a:r>
              <a:rPr lang="en-US" dirty="0">
                <a:solidFill>
                  <a:prstClr val="black">
                    <a:lumMod val="75000"/>
                    <a:lumOff val="25000"/>
                  </a:prstClr>
                </a:solidFill>
                <a:latin typeface="Trebuchet MS" panose="020B0603020202020204"/>
              </a:rPr>
              <a:t> – insertion of a small catheter attached to a drainage bottle for output management (pleural catheter) or implantation of a </a:t>
            </a:r>
            <a:r>
              <a:rPr lang="en-US" dirty="0" err="1">
                <a:solidFill>
                  <a:prstClr val="black">
                    <a:lumMod val="75000"/>
                    <a:lumOff val="25000"/>
                  </a:prstClr>
                </a:solidFill>
                <a:latin typeface="Trebuchet MS" panose="020B0603020202020204"/>
              </a:rPr>
              <a:t>pleuroperitoneal</a:t>
            </a:r>
            <a:r>
              <a:rPr lang="en-US" dirty="0">
                <a:solidFill>
                  <a:prstClr val="black">
                    <a:lumMod val="75000"/>
                    <a:lumOff val="25000"/>
                  </a:prstClr>
                </a:solidFill>
                <a:latin typeface="Trebuchet MS" panose="020B0603020202020204"/>
              </a:rPr>
              <a:t> shunt. This consists of two catheters connected by a pump chamber containing two on way valves. Fluid moves from the pleural space to the pump chamber and then to peritoneal cavity.</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NB: patient pumps on the reservoir daily to move fluid from </a:t>
            </a:r>
            <a:r>
              <a:rPr lang="en-US" dirty="0" err="1">
                <a:solidFill>
                  <a:prstClr val="black">
                    <a:lumMod val="75000"/>
                    <a:lumOff val="25000"/>
                  </a:prstClr>
                </a:solidFill>
                <a:latin typeface="Trebuchet MS" panose="020B0603020202020204"/>
              </a:rPr>
              <a:t>pleual</a:t>
            </a:r>
            <a:r>
              <a:rPr lang="en-US" dirty="0">
                <a:solidFill>
                  <a:prstClr val="black">
                    <a:lumMod val="75000"/>
                    <a:lumOff val="25000"/>
                  </a:prstClr>
                </a:solidFill>
                <a:latin typeface="Trebuchet MS" panose="020B0603020202020204"/>
              </a:rPr>
              <a:t> space to peritoneal space.</a:t>
            </a:r>
          </a:p>
          <a:p>
            <a:pPr marL="342900" lvl="0" indent="-342900" defTabSz="457200">
              <a:lnSpc>
                <a:spcPct val="100000"/>
              </a:lnSpc>
              <a:buClr>
                <a:srgbClr val="90C226"/>
              </a:buClr>
              <a:buSzPct val="80000"/>
              <a:buFont typeface="Wingdings 3" charset="2"/>
              <a:buChar char=""/>
            </a:pPr>
            <a:endParaRPr lang="en-US" dirty="0">
              <a:solidFill>
                <a:prstClr val="black">
                  <a:lumMod val="75000"/>
                  <a:lumOff val="25000"/>
                </a:prstClr>
              </a:solidFill>
              <a:latin typeface="Trebuchet MS" panose="020B0603020202020204"/>
            </a:endParaRPr>
          </a:p>
          <a:p>
            <a:endParaRPr lang="en-US" dirty="0"/>
          </a:p>
        </p:txBody>
      </p:sp>
    </p:spTree>
    <p:extLst>
      <p:ext uri="{BB962C8B-B14F-4D97-AF65-F5344CB8AC3E}">
        <p14:creationId xmlns:p14="http://schemas.microsoft.com/office/powerpoint/2010/main" val="60838071"/>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90C226"/>
                </a:solidFill>
                <a:latin typeface="Trebuchet MS" panose="020B0603020202020204"/>
              </a:rPr>
              <a:t>Nursing management</a:t>
            </a:r>
            <a:r>
              <a:rPr lang="en-US" sz="3600" dirty="0">
                <a:solidFill>
                  <a:srgbClr val="90C226"/>
                </a:solidFill>
                <a:latin typeface="Trebuchet MS" panose="020B0603020202020204"/>
              </a:rPr>
              <a:t> </a:t>
            </a:r>
            <a:endParaRPr lang="en-US" dirty="0"/>
          </a:p>
        </p:txBody>
      </p:sp>
      <p:sp>
        <p:nvSpPr>
          <p:cNvPr id="3" name="Content Placeholder 2"/>
          <p:cNvSpPr>
            <a:spLocks noGrp="1"/>
          </p:cNvSpPr>
          <p:nvPr>
            <p:ph idx="1"/>
          </p:nvPr>
        </p:nvSpPr>
        <p:spPr>
          <a:xfrm>
            <a:off x="838200" y="1358781"/>
            <a:ext cx="10515600" cy="4818182"/>
          </a:xfrm>
        </p:spPr>
        <p:txBody>
          <a:bodyPr/>
          <a:lstStyle/>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The nurses’ role includes;</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Medical regimen</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Nurse prepares and positions the patient for </a:t>
            </a:r>
            <a:r>
              <a:rPr lang="en-US" dirty="0" err="1" smtClean="0">
                <a:solidFill>
                  <a:prstClr val="black">
                    <a:lumMod val="75000"/>
                    <a:lumOff val="25000"/>
                  </a:prstClr>
                </a:solidFill>
                <a:latin typeface="Trebuchet MS" panose="020B0603020202020204"/>
              </a:rPr>
              <a:t>thoracocentesis</a:t>
            </a:r>
            <a:r>
              <a:rPr lang="en-US" dirty="0" smtClean="0">
                <a:solidFill>
                  <a:prstClr val="black">
                    <a:lumMod val="75000"/>
                    <a:lumOff val="25000"/>
                  </a:prstClr>
                </a:solidFill>
                <a:latin typeface="Trebuchet MS" panose="020B0603020202020204"/>
              </a:rPr>
              <a:t> </a:t>
            </a:r>
            <a:r>
              <a:rPr lang="en-US" dirty="0">
                <a:solidFill>
                  <a:prstClr val="black">
                    <a:lumMod val="75000"/>
                    <a:lumOff val="25000"/>
                  </a:prstClr>
                </a:solidFill>
                <a:latin typeface="Trebuchet MS" panose="020B0603020202020204"/>
              </a:rPr>
              <a:t>and offers support throughout the procedure.</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Record the fluid removed</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Make sure fluid is sent for laboratory analysis</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If chest tube is in-situ the nurse is responsible for monitoring the system</a:t>
            </a:r>
            <a:endParaRPr lang="en-US" dirty="0"/>
          </a:p>
        </p:txBody>
      </p:sp>
    </p:spTree>
    <p:extLst>
      <p:ext uri="{BB962C8B-B14F-4D97-AF65-F5344CB8AC3E}">
        <p14:creationId xmlns:p14="http://schemas.microsoft.com/office/powerpoint/2010/main" val="3387769083"/>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37488"/>
            <a:ext cx="10515600" cy="5339475"/>
          </a:xfrm>
        </p:spPr>
        <p:txBody>
          <a:bodyPr/>
          <a:lstStyle/>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In case of pain, pain management is a priority. The nurse evaluates the level of pain and administers analgesic as needed or prescribed.</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Frequent turning and movement are important </a:t>
            </a:r>
          </a:p>
          <a:p>
            <a:pPr marL="342900" lvl="0" indent="-342900" defTabSz="457200">
              <a:lnSpc>
                <a:spcPct val="100000"/>
              </a:lnSpc>
              <a:buClr>
                <a:srgbClr val="90C226"/>
              </a:buClr>
              <a:buSzPct val="80000"/>
              <a:buFont typeface="Wingdings 3" charset="2"/>
              <a:buChar char=""/>
            </a:pPr>
            <a:r>
              <a:rPr lang="en-US" dirty="0">
                <a:solidFill>
                  <a:prstClr val="black">
                    <a:lumMod val="75000"/>
                    <a:lumOff val="25000"/>
                  </a:prstClr>
                </a:solidFill>
                <a:latin typeface="Trebuchet MS" panose="020B0603020202020204"/>
              </a:rPr>
              <a:t>If patient is to be managed as an outpatient with pleural catheter for drainage, the nurse educates the patient and family about management and care of the catheter and drainage system.</a:t>
            </a:r>
          </a:p>
          <a:p>
            <a:pPr marL="342900" lvl="0" indent="-342900" defTabSz="457200">
              <a:lnSpc>
                <a:spcPct val="100000"/>
              </a:lnSpc>
              <a:buClr>
                <a:srgbClr val="90C226"/>
              </a:buClr>
              <a:buSzPct val="80000"/>
              <a:buFont typeface="Wingdings 3" charset="2"/>
              <a:buChar char=""/>
            </a:pPr>
            <a:endParaRPr lang="en-US" dirty="0">
              <a:solidFill>
                <a:prstClr val="black">
                  <a:lumMod val="75000"/>
                  <a:lumOff val="25000"/>
                </a:prstClr>
              </a:solidFill>
              <a:latin typeface="Trebuchet MS" panose="020B0603020202020204"/>
            </a:endParaRPr>
          </a:p>
          <a:p>
            <a:endParaRPr lang="en-US" dirty="0"/>
          </a:p>
        </p:txBody>
      </p:sp>
    </p:spTree>
    <p:extLst>
      <p:ext uri="{BB962C8B-B14F-4D97-AF65-F5344CB8AC3E}">
        <p14:creationId xmlns:p14="http://schemas.microsoft.com/office/powerpoint/2010/main" val="1201017080"/>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lgn="ctr" defTabSz="457200">
              <a:lnSpc>
                <a:spcPct val="100000"/>
              </a:lnSpc>
              <a:buClr>
                <a:srgbClr val="90C226"/>
              </a:buClr>
              <a:buSzPct val="80000"/>
              <a:buNone/>
            </a:pPr>
            <a:r>
              <a:rPr lang="en-US" sz="7200" dirty="0">
                <a:solidFill>
                  <a:prstClr val="black">
                    <a:lumMod val="75000"/>
                    <a:lumOff val="25000"/>
                  </a:prstClr>
                </a:solidFill>
                <a:latin typeface="Trebuchet MS" panose="020B0603020202020204"/>
              </a:rPr>
              <a:t>The End</a:t>
            </a:r>
          </a:p>
          <a:p>
            <a:endParaRPr lang="en-US" dirty="0"/>
          </a:p>
        </p:txBody>
      </p:sp>
    </p:spTree>
    <p:extLst>
      <p:ext uri="{BB962C8B-B14F-4D97-AF65-F5344CB8AC3E}">
        <p14:creationId xmlns:p14="http://schemas.microsoft.com/office/powerpoint/2010/main" val="381952155"/>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300" b="1" cap="all" dirty="0" smtClean="0">
                <a:solidFill>
                  <a:prstClr val="white"/>
                </a:solidFill>
                <a:latin typeface="Century Gothic" panose="020B0502020202020204"/>
              </a:rPr>
              <a:t>EM</a:t>
            </a:r>
            <a:r>
              <a:rPr lang="en-US" sz="4300" b="1" cap="all" dirty="0">
                <a:solidFill>
                  <a:prstClr val="white"/>
                </a:solidFill>
                <a:latin typeface="Century Gothic" panose="020B0502020202020204"/>
              </a:rPr>
              <a:t> </a:t>
            </a:r>
            <a:r>
              <a:rPr lang="en-US" sz="4300" b="1" cap="all" dirty="0" smtClean="0">
                <a:solidFill>
                  <a:prstClr val="white"/>
                </a:solidFill>
                <a:latin typeface="Century Gothic" panose="020B0502020202020204"/>
              </a:rPr>
              <a:t>EMP</a:t>
            </a:r>
            <a:r>
              <a:rPr lang="en-US" sz="4000" b="1" dirty="0"/>
              <a:t> </a:t>
            </a:r>
            <a:r>
              <a:rPr lang="en-US" sz="4000" b="1" dirty="0" smtClean="0"/>
              <a:t/>
            </a:r>
            <a:br>
              <a:rPr lang="en-US" sz="4000" b="1" dirty="0" smtClean="0"/>
            </a:br>
            <a:r>
              <a:rPr lang="en-US" sz="4000" b="1" dirty="0" smtClean="0"/>
              <a:t>EMPHYSEMA</a:t>
            </a:r>
            <a:br>
              <a:rPr lang="en-US" sz="4000" b="1" dirty="0" smtClean="0"/>
            </a:br>
            <a:r>
              <a:rPr lang="en-US" sz="4000" b="1" dirty="0"/>
              <a:t/>
            </a:r>
            <a:br>
              <a:rPr lang="en-US" sz="4000" b="1" dirty="0"/>
            </a:br>
            <a:r>
              <a:rPr lang="en-US" sz="4000" b="1" dirty="0" smtClean="0"/>
              <a:t/>
            </a:r>
            <a:br>
              <a:rPr lang="en-US" sz="4000" b="1" dirty="0" smtClean="0"/>
            </a:br>
            <a:r>
              <a:rPr lang="en-US" sz="4000" b="1" dirty="0" smtClean="0"/>
              <a:t> </a:t>
            </a:r>
            <a:r>
              <a:rPr lang="en-US" sz="4300" b="1" cap="all" dirty="0" smtClean="0">
                <a:solidFill>
                  <a:prstClr val="white"/>
                </a:solidFill>
                <a:latin typeface="Century Gothic" panose="020B0502020202020204"/>
              </a:rPr>
              <a:t>HYSEMA PHYSEMA</a:t>
            </a:r>
            <a:endParaRPr lang="en-US" dirty="0"/>
          </a:p>
        </p:txBody>
      </p:sp>
      <p:sp>
        <p:nvSpPr>
          <p:cNvPr id="3" name="Content Placeholder 2"/>
          <p:cNvSpPr>
            <a:spLocks noGrp="1"/>
          </p:cNvSpPr>
          <p:nvPr>
            <p:ph idx="1"/>
          </p:nvPr>
        </p:nvSpPr>
        <p:spPr>
          <a:xfrm>
            <a:off x="838200" y="1273323"/>
            <a:ext cx="10515600" cy="4903640"/>
          </a:xfrm>
        </p:spPr>
        <p:txBody>
          <a:bodyPr>
            <a:normAutofit/>
          </a:bodyPr>
          <a:lstStyle/>
          <a:p>
            <a:pPr marL="0" indent="0">
              <a:buNone/>
            </a:pPr>
            <a:r>
              <a:rPr lang="en-US" dirty="0"/>
              <a:t>Its accumulation of air in the lung cavities.</a:t>
            </a:r>
          </a:p>
          <a:p>
            <a:endParaRPr lang="en-US" dirty="0"/>
          </a:p>
          <a:p>
            <a:pPr marL="0" indent="0">
              <a:buNone/>
            </a:pPr>
            <a:r>
              <a:rPr lang="en-US" dirty="0"/>
              <a:t>A lung disease that is characterized by;</a:t>
            </a:r>
          </a:p>
          <a:p>
            <a:pPr lvl="0"/>
            <a:r>
              <a:rPr lang="en-US" dirty="0"/>
              <a:t>Destruction of the alveoli due to abnormal distention</a:t>
            </a:r>
          </a:p>
          <a:p>
            <a:pPr lvl="0"/>
            <a:r>
              <a:rPr lang="en-US" dirty="0"/>
              <a:t>Enlargement of the air spaces</a:t>
            </a:r>
          </a:p>
          <a:p>
            <a:pPr lvl="0"/>
            <a:r>
              <a:rPr lang="en-US" dirty="0"/>
              <a:t>Loss of airway support by the lung parenchyma (essential active cells of an organ as a result of accumulation of air).</a:t>
            </a:r>
          </a:p>
          <a:p>
            <a:pPr marL="0" indent="0">
              <a:buNone/>
            </a:pPr>
            <a:endParaRPr lang="en-US" dirty="0"/>
          </a:p>
          <a:p>
            <a:pPr marL="0" indent="0">
              <a:buNone/>
            </a:pPr>
            <a:r>
              <a:rPr lang="en-US" dirty="0"/>
              <a:t>This is a problem that progresses slowly for many years.</a:t>
            </a:r>
          </a:p>
          <a:p>
            <a:pPr marL="0" indent="0">
              <a:buNone/>
            </a:pPr>
            <a:endParaRPr lang="en-US" dirty="0"/>
          </a:p>
        </p:txBody>
      </p:sp>
    </p:spTree>
    <p:extLst>
      <p:ext uri="{BB962C8B-B14F-4D97-AF65-F5344CB8AC3E}">
        <p14:creationId xmlns:p14="http://schemas.microsoft.com/office/powerpoint/2010/main" val="84449515"/>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Possible causes</a:t>
            </a:r>
            <a:endParaRPr lang="en-US" dirty="0"/>
          </a:p>
        </p:txBody>
      </p:sp>
      <p:sp>
        <p:nvSpPr>
          <p:cNvPr id="3" name="Content Placeholder 2"/>
          <p:cNvSpPr>
            <a:spLocks noGrp="1"/>
          </p:cNvSpPr>
          <p:nvPr>
            <p:ph idx="1"/>
          </p:nvPr>
        </p:nvSpPr>
        <p:spPr/>
        <p:txBody>
          <a:bodyPr/>
          <a:lstStyle/>
          <a:p>
            <a:pPr lvl="0"/>
            <a:r>
              <a:rPr lang="en-US" dirty="0"/>
              <a:t>Old age – lungs loose there natural elasticity </a:t>
            </a:r>
          </a:p>
          <a:p>
            <a:pPr lvl="0"/>
            <a:r>
              <a:rPr lang="en-US" dirty="0"/>
              <a:t>Defect in the elastic tissues of the lungs</a:t>
            </a:r>
          </a:p>
          <a:p>
            <a:pPr lvl="0"/>
            <a:r>
              <a:rPr lang="en-US" dirty="0"/>
              <a:t>Smoking</a:t>
            </a:r>
          </a:p>
          <a:p>
            <a:pPr lvl="0"/>
            <a:r>
              <a:rPr lang="en-US" dirty="0"/>
              <a:t>Genetic predisposition</a:t>
            </a:r>
          </a:p>
          <a:p>
            <a:pPr lvl="0"/>
            <a:r>
              <a:rPr lang="en-US" dirty="0"/>
              <a:t>Prolonged respiratory difficulties e.g. in TB, asthma, chronic Bronchitis</a:t>
            </a:r>
          </a:p>
          <a:p>
            <a:endParaRPr lang="en-US" dirty="0"/>
          </a:p>
        </p:txBody>
      </p:sp>
    </p:spTree>
    <p:extLst>
      <p:ext uri="{BB962C8B-B14F-4D97-AF65-F5344CB8AC3E}">
        <p14:creationId xmlns:p14="http://schemas.microsoft.com/office/powerpoint/2010/main" val="2080809082"/>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Pathophysiology</a:t>
            </a:r>
            <a:endParaRPr lang="en-US" dirty="0"/>
          </a:p>
        </p:txBody>
      </p:sp>
      <p:sp>
        <p:nvSpPr>
          <p:cNvPr id="3" name="Content Placeholder 2"/>
          <p:cNvSpPr>
            <a:spLocks noGrp="1"/>
          </p:cNvSpPr>
          <p:nvPr>
            <p:ph idx="1"/>
          </p:nvPr>
        </p:nvSpPr>
        <p:spPr/>
        <p:txBody>
          <a:bodyPr/>
          <a:lstStyle/>
          <a:p>
            <a:r>
              <a:rPr lang="en-US" dirty="0"/>
              <a:t>Airways become plugged with mucus and they are narrowed because of inflammations.</a:t>
            </a:r>
          </a:p>
          <a:p>
            <a:r>
              <a:rPr lang="en-US" dirty="0"/>
              <a:t>Eventually there is loss of elasticity in the lung tissue so that the inspired air becomes trapped in the lungs.</a:t>
            </a:r>
          </a:p>
          <a:p>
            <a:endParaRPr lang="en-US" dirty="0"/>
          </a:p>
          <a:p>
            <a:r>
              <a:rPr lang="en-US" dirty="0"/>
              <a:t>NB: the main difficulty is during expiration</a:t>
            </a:r>
          </a:p>
        </p:txBody>
      </p:sp>
    </p:spTree>
    <p:extLst>
      <p:ext uri="{BB962C8B-B14F-4D97-AF65-F5344CB8AC3E}">
        <p14:creationId xmlns:p14="http://schemas.microsoft.com/office/powerpoint/2010/main" val="3423245865"/>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Signs and symptoms</a:t>
            </a:r>
            <a:endParaRPr lang="en-US" dirty="0"/>
          </a:p>
        </p:txBody>
      </p:sp>
      <p:sp>
        <p:nvSpPr>
          <p:cNvPr id="3" name="Content Placeholder 2"/>
          <p:cNvSpPr>
            <a:spLocks noGrp="1"/>
          </p:cNvSpPr>
          <p:nvPr>
            <p:ph idx="1"/>
          </p:nvPr>
        </p:nvSpPr>
        <p:spPr/>
        <p:txBody>
          <a:bodyPr/>
          <a:lstStyle/>
          <a:p>
            <a:pPr lvl="0"/>
            <a:r>
              <a:rPr lang="en-US" dirty="0"/>
              <a:t>Dyspnea on slight exertion</a:t>
            </a:r>
          </a:p>
          <a:p>
            <a:pPr lvl="0"/>
            <a:r>
              <a:rPr lang="en-US" dirty="0"/>
              <a:t>History  of chronic cough and history of cigarette smoking</a:t>
            </a:r>
          </a:p>
          <a:p>
            <a:pPr lvl="0"/>
            <a:r>
              <a:rPr lang="en-US" dirty="0"/>
              <a:t>Wheezing</a:t>
            </a:r>
          </a:p>
          <a:p>
            <a:pPr lvl="0"/>
            <a:r>
              <a:rPr lang="en-US" dirty="0"/>
              <a:t>Shortness of breath</a:t>
            </a:r>
          </a:p>
          <a:p>
            <a:pPr lvl="0"/>
            <a:r>
              <a:rPr lang="en-US" dirty="0"/>
              <a:t>Frequent inflammatory reactions and infections of the respiratory tract due to pulling of secretions</a:t>
            </a:r>
          </a:p>
          <a:p>
            <a:pPr lvl="0"/>
            <a:r>
              <a:rPr lang="en-US" dirty="0"/>
              <a:t>Anorexia, weak, </a:t>
            </a:r>
            <a:r>
              <a:rPr lang="en-US" dirty="0" smtClean="0"/>
              <a:t>loss </a:t>
            </a:r>
            <a:r>
              <a:rPr lang="en-US" dirty="0"/>
              <a:t>of weight</a:t>
            </a:r>
          </a:p>
          <a:p>
            <a:endParaRPr lang="en-US" dirty="0"/>
          </a:p>
        </p:txBody>
      </p:sp>
    </p:spTree>
    <p:extLst>
      <p:ext uri="{BB962C8B-B14F-4D97-AF65-F5344CB8AC3E}">
        <p14:creationId xmlns:p14="http://schemas.microsoft.com/office/powerpoint/2010/main" val="152459583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Diagnosis</a:t>
            </a:r>
            <a:endParaRPr lang="en-US" dirty="0"/>
          </a:p>
        </p:txBody>
      </p:sp>
      <p:sp>
        <p:nvSpPr>
          <p:cNvPr id="3" name="Content Placeholder 2"/>
          <p:cNvSpPr>
            <a:spLocks noGrp="1"/>
          </p:cNvSpPr>
          <p:nvPr>
            <p:ph idx="1"/>
          </p:nvPr>
        </p:nvSpPr>
        <p:spPr/>
        <p:txBody>
          <a:bodyPr/>
          <a:lstStyle/>
          <a:p>
            <a:pPr lvl="0"/>
            <a:r>
              <a:rPr lang="en-US" dirty="0"/>
              <a:t>History</a:t>
            </a:r>
          </a:p>
          <a:p>
            <a:pPr lvl="0"/>
            <a:r>
              <a:rPr lang="en-US" dirty="0"/>
              <a:t>Chest exam</a:t>
            </a:r>
          </a:p>
          <a:p>
            <a:pPr lvl="0"/>
            <a:r>
              <a:rPr lang="en-US" dirty="0"/>
              <a:t>Chest x-ray</a:t>
            </a:r>
          </a:p>
          <a:p>
            <a:pPr lvl="0"/>
            <a:r>
              <a:rPr lang="en-US" dirty="0" err="1"/>
              <a:t>Spirometry</a:t>
            </a:r>
            <a:r>
              <a:rPr lang="en-US" dirty="0"/>
              <a:t> – pulmonary function test using </a:t>
            </a:r>
            <a:r>
              <a:rPr lang="en-US" dirty="0" err="1"/>
              <a:t>aspirometer</a:t>
            </a:r>
            <a:r>
              <a:rPr lang="en-US" dirty="0"/>
              <a:t> which measures air capacity of the lungs.</a:t>
            </a:r>
          </a:p>
          <a:p>
            <a:pPr lvl="0"/>
            <a:r>
              <a:rPr lang="en-US" dirty="0"/>
              <a:t>ECG</a:t>
            </a:r>
          </a:p>
          <a:p>
            <a:pPr lvl="0"/>
            <a:r>
              <a:rPr lang="en-US" dirty="0"/>
              <a:t>Sputum for C/S</a:t>
            </a:r>
          </a:p>
          <a:p>
            <a:endParaRPr lang="en-US" dirty="0"/>
          </a:p>
        </p:txBody>
      </p:sp>
    </p:spTree>
    <p:extLst>
      <p:ext uri="{BB962C8B-B14F-4D97-AF65-F5344CB8AC3E}">
        <p14:creationId xmlns:p14="http://schemas.microsoft.com/office/powerpoint/2010/main" val="469341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378358"/>
          </a:xfrm>
        </p:spPr>
        <p:txBody>
          <a:bodyPr>
            <a:normAutofit fontScale="90000"/>
          </a:bodyPr>
          <a:lstStyle/>
          <a:p>
            <a:r>
              <a:rPr lang="en-US" dirty="0" err="1" smtClean="0"/>
              <a:t>ct</a:t>
            </a:r>
            <a:endParaRPr lang="en-US" dirty="0"/>
          </a:p>
        </p:txBody>
      </p:sp>
      <p:sp>
        <p:nvSpPr>
          <p:cNvPr id="3" name="Content Placeholder 2"/>
          <p:cNvSpPr>
            <a:spLocks noGrp="1"/>
          </p:cNvSpPr>
          <p:nvPr>
            <p:ph idx="1"/>
          </p:nvPr>
        </p:nvSpPr>
        <p:spPr>
          <a:xfrm>
            <a:off x="838200" y="743484"/>
            <a:ext cx="10515600" cy="5433479"/>
          </a:xfrm>
        </p:spPr>
        <p:txBody>
          <a:bodyPr>
            <a:normAutofit/>
          </a:bodyPr>
          <a:lstStyle/>
          <a:p>
            <a:pPr marL="0" lvl="0" indent="0" defTabSz="457200">
              <a:lnSpc>
                <a:spcPct val="100000"/>
              </a:lnSpc>
              <a:buClr>
                <a:srgbClr val="A53010"/>
              </a:buClr>
              <a:buNone/>
            </a:pPr>
            <a:r>
              <a:rPr lang="en-GB" b="1" i="1" dirty="0">
                <a:solidFill>
                  <a:prstClr val="black">
                    <a:lumMod val="75000"/>
                    <a:lumOff val="25000"/>
                  </a:prstClr>
                </a:solidFill>
                <a:latin typeface="Century Gothic"/>
              </a:rPr>
              <a:t>DIAGNOSIS</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Physical exam;-there will be wheezing on auscultation</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Lab investigations e.g. complete blood count may show elevated white blood cells indicating a bacterial infection.</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Chest X-ray;-This is the best way to diagnose B/Pneumonia as it locates affected areas.</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CT scan in severe cases</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Bronchoscopy;- This involves putting a camera down the throat to visualise the bronchial tissues</a:t>
            </a:r>
            <a:endParaRPr lang="en-US" dirty="0"/>
          </a:p>
        </p:txBody>
      </p:sp>
    </p:spTree>
    <p:extLst>
      <p:ext uri="{BB962C8B-B14F-4D97-AF65-F5344CB8AC3E}">
        <p14:creationId xmlns:p14="http://schemas.microsoft.com/office/powerpoint/2010/main" val="2620495288"/>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effectLst>
                  <a:outerShdw blurRad="38100" dist="38100" dir="2700000" algn="tl">
                    <a:srgbClr val="000000">
                      <a:alpha val="43137"/>
                    </a:srgbClr>
                  </a:outerShdw>
                </a:effectLst>
              </a:rPr>
              <a:t>Management</a:t>
            </a:r>
            <a:endParaRPr lang="en-US" dirty="0"/>
          </a:p>
        </p:txBody>
      </p:sp>
      <p:sp>
        <p:nvSpPr>
          <p:cNvPr id="3" name="Content Placeholder 2"/>
          <p:cNvSpPr>
            <a:spLocks noGrp="1"/>
          </p:cNvSpPr>
          <p:nvPr>
            <p:ph idx="1"/>
          </p:nvPr>
        </p:nvSpPr>
        <p:spPr>
          <a:xfrm>
            <a:off x="838200" y="1410056"/>
            <a:ext cx="10515600" cy="4766907"/>
          </a:xfrm>
        </p:spPr>
        <p:txBody>
          <a:bodyPr/>
          <a:lstStyle/>
          <a:p>
            <a:r>
              <a:rPr lang="en-US" dirty="0"/>
              <a:t>Objective;</a:t>
            </a:r>
          </a:p>
          <a:p>
            <a:pPr lvl="1"/>
            <a:r>
              <a:rPr lang="en-US" sz="2800" dirty="0"/>
              <a:t>Improve quality of life in these patients</a:t>
            </a:r>
          </a:p>
          <a:p>
            <a:pPr lvl="1"/>
            <a:r>
              <a:rPr lang="en-US" sz="2800" dirty="0"/>
              <a:t>Slow progress of the disease</a:t>
            </a:r>
          </a:p>
          <a:p>
            <a:pPr lvl="1"/>
            <a:r>
              <a:rPr lang="en-US" sz="2800" dirty="0"/>
              <a:t>Treat obstructed airway and prevent hypoxia</a:t>
            </a:r>
          </a:p>
          <a:p>
            <a:pPr lvl="0"/>
            <a:r>
              <a:rPr lang="en-US" dirty="0"/>
              <a:t>Administer Broncho-dilators to open airway e.g. aminophylline, salbutamol </a:t>
            </a:r>
          </a:p>
          <a:p>
            <a:pPr lvl="0"/>
            <a:r>
              <a:rPr lang="en-US" dirty="0"/>
              <a:t>Nebulization e.g. adrenaline to </a:t>
            </a:r>
            <a:r>
              <a:rPr lang="en-US" dirty="0" err="1"/>
              <a:t>liquify</a:t>
            </a:r>
            <a:r>
              <a:rPr lang="en-US" dirty="0"/>
              <a:t> secretions, to dilate bronchi and reduce mucus and Edema.</a:t>
            </a:r>
          </a:p>
          <a:p>
            <a:pPr lvl="0"/>
            <a:r>
              <a:rPr lang="en-US" dirty="0"/>
              <a:t>Antibiotics – </a:t>
            </a:r>
            <a:r>
              <a:rPr lang="en-US" dirty="0" err="1"/>
              <a:t>cephalosporins</a:t>
            </a:r>
            <a:endParaRPr lang="en-US" dirty="0"/>
          </a:p>
          <a:p>
            <a:endParaRPr lang="en-US" dirty="0"/>
          </a:p>
        </p:txBody>
      </p:sp>
    </p:spTree>
    <p:extLst>
      <p:ext uri="{BB962C8B-B14F-4D97-AF65-F5344CB8AC3E}">
        <p14:creationId xmlns:p14="http://schemas.microsoft.com/office/powerpoint/2010/main" val="2898577759"/>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94759"/>
            <a:ext cx="10515600" cy="5382204"/>
          </a:xfrm>
        </p:spPr>
        <p:txBody>
          <a:bodyPr>
            <a:normAutofit/>
          </a:bodyPr>
          <a:lstStyle/>
          <a:p>
            <a:pPr lvl="0"/>
            <a:r>
              <a:rPr lang="en-US" dirty="0"/>
              <a:t>Steroids to reduce inflammation</a:t>
            </a:r>
          </a:p>
          <a:p>
            <a:pPr lvl="0"/>
            <a:r>
              <a:rPr lang="en-US" dirty="0"/>
              <a:t>Do chest </a:t>
            </a:r>
            <a:r>
              <a:rPr lang="en-US" dirty="0" smtClean="0"/>
              <a:t>physiotherapy</a:t>
            </a:r>
            <a:endParaRPr lang="en-US" dirty="0"/>
          </a:p>
          <a:p>
            <a:pPr lvl="0"/>
            <a:r>
              <a:rPr lang="en-US" dirty="0"/>
              <a:t>Do </a:t>
            </a:r>
            <a:r>
              <a:rPr lang="en-US" dirty="0" smtClean="0"/>
              <a:t>tracheostomy </a:t>
            </a:r>
            <a:r>
              <a:rPr lang="en-US" dirty="0"/>
              <a:t>tubing</a:t>
            </a:r>
          </a:p>
          <a:p>
            <a:pPr lvl="0"/>
            <a:r>
              <a:rPr lang="en-US" dirty="0"/>
              <a:t>Do intubation to permit  suction of secretion</a:t>
            </a:r>
          </a:p>
          <a:p>
            <a:pPr lvl="0"/>
            <a:r>
              <a:rPr lang="en-US" dirty="0" smtClean="0"/>
              <a:t>Broncho-</a:t>
            </a:r>
            <a:r>
              <a:rPr lang="en-US" dirty="0" err="1" smtClean="0"/>
              <a:t>scopic</a:t>
            </a:r>
            <a:r>
              <a:rPr lang="en-US" dirty="0" smtClean="0"/>
              <a:t> </a:t>
            </a:r>
            <a:r>
              <a:rPr lang="en-US" dirty="0"/>
              <a:t>removal of secretions</a:t>
            </a:r>
          </a:p>
          <a:p>
            <a:pPr lvl="0"/>
            <a:r>
              <a:rPr lang="en-US" dirty="0"/>
              <a:t>Oxygen therapy</a:t>
            </a:r>
          </a:p>
          <a:p>
            <a:pPr lvl="0"/>
            <a:r>
              <a:rPr lang="en-US" dirty="0"/>
              <a:t>Psychotherapy</a:t>
            </a:r>
          </a:p>
          <a:p>
            <a:pPr lvl="0"/>
            <a:r>
              <a:rPr lang="en-US" dirty="0"/>
              <a:t>Nutrition</a:t>
            </a:r>
          </a:p>
          <a:p>
            <a:pPr lvl="0"/>
            <a:r>
              <a:rPr lang="en-US" dirty="0"/>
              <a:t>Increase fluid intake</a:t>
            </a:r>
          </a:p>
          <a:p>
            <a:endParaRPr lang="en-US" dirty="0"/>
          </a:p>
        </p:txBody>
      </p:sp>
    </p:spTree>
    <p:extLst>
      <p:ext uri="{BB962C8B-B14F-4D97-AF65-F5344CB8AC3E}">
        <p14:creationId xmlns:p14="http://schemas.microsoft.com/office/powerpoint/2010/main" val="3088733555"/>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                                               The </a:t>
            </a:r>
            <a:r>
              <a:rPr lang="en-US" dirty="0"/>
              <a:t>End</a:t>
            </a:r>
          </a:p>
          <a:p>
            <a:endParaRPr lang="en-US" dirty="0"/>
          </a:p>
        </p:txBody>
      </p:sp>
    </p:spTree>
    <p:extLst>
      <p:ext uri="{BB962C8B-B14F-4D97-AF65-F5344CB8AC3E}">
        <p14:creationId xmlns:p14="http://schemas.microsoft.com/office/powerpoint/2010/main" val="222600578"/>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n w="3175" cmpd="sng">
                  <a:noFill/>
                </a:ln>
                <a:solidFill>
                  <a:prstClr val="black"/>
                </a:solidFill>
                <a:latin typeface="Corbel" panose="020B0503020204020204"/>
              </a:rPr>
              <a:t>BRONCHITIS</a:t>
            </a:r>
            <a:r>
              <a:rPr lang="en-US" sz="4000" dirty="0">
                <a:ln w="3175" cmpd="sng">
                  <a:noFill/>
                </a:ln>
                <a:solidFill>
                  <a:prstClr val="black"/>
                </a:solidFill>
                <a:latin typeface="Corbel" panose="020B0503020204020204"/>
              </a:rPr>
              <a:t/>
            </a:r>
            <a:br>
              <a:rPr lang="en-US" sz="4000" dirty="0">
                <a:ln w="3175" cmpd="sng">
                  <a:noFill/>
                </a:ln>
                <a:solidFill>
                  <a:prstClr val="black"/>
                </a:solidFill>
                <a:latin typeface="Corbel" panose="020B0503020204020204"/>
              </a:rPr>
            </a:br>
            <a:endParaRPr lang="en-US" dirty="0"/>
          </a:p>
        </p:txBody>
      </p:sp>
      <p:sp>
        <p:nvSpPr>
          <p:cNvPr id="3" name="Content Placeholder 2"/>
          <p:cNvSpPr>
            <a:spLocks noGrp="1"/>
          </p:cNvSpPr>
          <p:nvPr>
            <p:ph idx="1"/>
          </p:nvPr>
        </p:nvSpPr>
        <p:spPr>
          <a:xfrm>
            <a:off x="838200" y="1222049"/>
            <a:ext cx="10515600" cy="4954914"/>
          </a:xfrm>
        </p:spPr>
        <p:txBody>
          <a:bodyPr>
            <a:normAutofit/>
          </a:bodyPr>
          <a:lstStyle/>
          <a:p>
            <a:pPr marL="0" lvl="0" indent="0" defTabSz="457200">
              <a:lnSpc>
                <a:spcPct val="100000"/>
              </a:lnSpc>
              <a:spcBef>
                <a:spcPct val="20000"/>
              </a:spcBef>
              <a:spcAft>
                <a:spcPts val="600"/>
              </a:spcAft>
              <a:buClr>
                <a:srgbClr val="8BB434">
                  <a:lumMod val="75000"/>
                </a:srgbClr>
              </a:buClr>
              <a:buSzPct val="145000"/>
              <a:buNone/>
            </a:pPr>
            <a:r>
              <a:rPr lang="en-US" dirty="0">
                <a:solidFill>
                  <a:prstClr val="black"/>
                </a:solidFill>
                <a:latin typeface="Corbel" panose="020B0503020204020204"/>
              </a:rPr>
              <a:t>Bronchitis is an inflammation of the lower respiratory tract that is usually due to infection and occurs most frequently in patients with chronic respiratory disease. It can be acute or chronic.</a:t>
            </a:r>
          </a:p>
          <a:p>
            <a:pPr marL="0" lvl="0" indent="0" defTabSz="457200">
              <a:lnSpc>
                <a:spcPct val="100000"/>
              </a:lnSpc>
              <a:spcBef>
                <a:spcPct val="20000"/>
              </a:spcBef>
              <a:spcAft>
                <a:spcPts val="600"/>
              </a:spcAft>
              <a:buClr>
                <a:srgbClr val="8BB434">
                  <a:lumMod val="75000"/>
                </a:srgbClr>
              </a:buClr>
              <a:buSzPct val="145000"/>
              <a:buNone/>
            </a:pPr>
            <a:endParaRPr lang="en-US" b="1" dirty="0">
              <a:solidFill>
                <a:prstClr val="black"/>
              </a:solidFill>
              <a:latin typeface="Corbel" panose="020B0503020204020204"/>
            </a:endParaRPr>
          </a:p>
          <a:p>
            <a:pPr marL="0" lvl="0" indent="0" defTabSz="457200">
              <a:lnSpc>
                <a:spcPct val="100000"/>
              </a:lnSpc>
              <a:spcBef>
                <a:spcPct val="20000"/>
              </a:spcBef>
              <a:spcAft>
                <a:spcPts val="600"/>
              </a:spcAft>
              <a:buClr>
                <a:srgbClr val="8BB434">
                  <a:lumMod val="75000"/>
                </a:srgbClr>
              </a:buClr>
              <a:buSzPct val="145000"/>
              <a:buNone/>
            </a:pPr>
            <a:r>
              <a:rPr lang="en-US" b="1" dirty="0" err="1">
                <a:solidFill>
                  <a:prstClr val="black"/>
                </a:solidFill>
                <a:latin typeface="Corbel" panose="020B0503020204020204"/>
              </a:rPr>
              <a:t>Aetiology</a:t>
            </a:r>
            <a:endParaRPr lang="en-US" dirty="0">
              <a:solidFill>
                <a:prstClr val="black"/>
              </a:solidFill>
              <a:latin typeface="Corbel" panose="020B0503020204020204"/>
            </a:endParaRPr>
          </a:p>
          <a:p>
            <a:pPr marL="0" lvl="0" indent="0" defTabSz="457200">
              <a:lnSpc>
                <a:spcPct val="100000"/>
              </a:lnSpc>
              <a:spcBef>
                <a:spcPct val="20000"/>
              </a:spcBef>
              <a:spcAft>
                <a:spcPts val="600"/>
              </a:spcAft>
              <a:buClr>
                <a:srgbClr val="8BB434">
                  <a:lumMod val="75000"/>
                </a:srgbClr>
              </a:buClr>
              <a:buSzPct val="145000"/>
              <a:buNone/>
            </a:pPr>
            <a:r>
              <a:rPr lang="en-US" dirty="0">
                <a:solidFill>
                  <a:prstClr val="black"/>
                </a:solidFill>
                <a:latin typeface="Corbel" panose="020B0503020204020204"/>
              </a:rPr>
              <a:t>Acute bronchitis occurs most often in persons with chronic lung disease, and is therefore communicable. It may be caused by physical and chemical agents such as dust, smoke and volatile fumes</a:t>
            </a:r>
            <a:r>
              <a:rPr lang="en-US" dirty="0" smtClean="0">
                <a:solidFill>
                  <a:prstClr val="black"/>
                </a:solidFill>
                <a:latin typeface="Corbel" panose="020B0503020204020204"/>
              </a:rPr>
              <a:t>.</a:t>
            </a:r>
          </a:p>
          <a:p>
            <a:pPr marL="0" lvl="0" indent="0" defTabSz="457200">
              <a:lnSpc>
                <a:spcPct val="100000"/>
              </a:lnSpc>
              <a:spcBef>
                <a:spcPct val="20000"/>
              </a:spcBef>
              <a:spcAft>
                <a:spcPts val="600"/>
              </a:spcAft>
              <a:buClr>
                <a:srgbClr val="8BB434">
                  <a:lumMod val="75000"/>
                </a:srgbClr>
              </a:buClr>
              <a:buSzPct val="145000"/>
              <a:buNone/>
            </a:pPr>
            <a:r>
              <a:rPr lang="en-US" dirty="0" smtClean="0">
                <a:solidFill>
                  <a:prstClr val="black"/>
                </a:solidFill>
                <a:latin typeface="Corbel" panose="020B0503020204020204"/>
              </a:rPr>
              <a:t> </a:t>
            </a:r>
            <a:r>
              <a:rPr lang="en-US" dirty="0">
                <a:solidFill>
                  <a:prstClr val="black"/>
                </a:solidFill>
                <a:latin typeface="Corbel" panose="020B0503020204020204"/>
              </a:rPr>
              <a:t>As air pollution increases, the incidence of acute bronchitis increases.</a:t>
            </a:r>
          </a:p>
          <a:p>
            <a:endParaRPr lang="en-US" dirty="0"/>
          </a:p>
        </p:txBody>
      </p:sp>
    </p:spTree>
    <p:extLst>
      <p:ext uri="{BB962C8B-B14F-4D97-AF65-F5344CB8AC3E}">
        <p14:creationId xmlns:p14="http://schemas.microsoft.com/office/powerpoint/2010/main" val="2154049822"/>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n w="3175" cmpd="sng">
                  <a:noFill/>
                </a:ln>
                <a:solidFill>
                  <a:prstClr val="black"/>
                </a:solidFill>
                <a:latin typeface="Corbel" panose="020B0503020204020204"/>
              </a:rPr>
              <a:t>Causative agent</a:t>
            </a:r>
            <a:endParaRPr lang="en-US" dirty="0"/>
          </a:p>
        </p:txBody>
      </p:sp>
      <p:sp>
        <p:nvSpPr>
          <p:cNvPr id="3" name="Content Placeholder 2"/>
          <p:cNvSpPr>
            <a:spLocks noGrp="1"/>
          </p:cNvSpPr>
          <p:nvPr>
            <p:ph idx="1"/>
          </p:nvPr>
        </p:nvSpPr>
        <p:spPr/>
        <p:txBody>
          <a:bodyPr>
            <a:normAutofit lnSpcReduction="10000"/>
          </a:bodyPr>
          <a:lstStyle/>
          <a:p>
            <a:pPr marL="0" lvl="0" indent="0" defTabSz="457200">
              <a:lnSpc>
                <a:spcPct val="100000"/>
              </a:lnSpc>
              <a:spcBef>
                <a:spcPct val="20000"/>
              </a:spcBef>
              <a:spcAft>
                <a:spcPts val="600"/>
              </a:spcAft>
              <a:buClr>
                <a:srgbClr val="8BB434">
                  <a:lumMod val="75000"/>
                </a:srgbClr>
              </a:buClr>
              <a:buSzPct val="145000"/>
              <a:buNone/>
            </a:pPr>
            <a:r>
              <a:rPr lang="en-US" dirty="0">
                <a:solidFill>
                  <a:prstClr val="black"/>
                </a:solidFill>
                <a:latin typeface="Corbel" panose="020B0503020204020204"/>
              </a:rPr>
              <a:t>Acute bronchitis is typically viral, but bacterial pathogens such as Streptococcus </a:t>
            </a:r>
            <a:r>
              <a:rPr lang="en-US" dirty="0" err="1">
                <a:solidFill>
                  <a:prstClr val="black"/>
                </a:solidFill>
                <a:latin typeface="Corbel" panose="020B0503020204020204"/>
              </a:rPr>
              <a:t>Pneumonae</a:t>
            </a:r>
            <a:r>
              <a:rPr lang="en-US" dirty="0">
                <a:solidFill>
                  <a:prstClr val="black"/>
                </a:solidFill>
                <a:latin typeface="Corbel" panose="020B0503020204020204"/>
              </a:rPr>
              <a:t> and </a:t>
            </a:r>
            <a:r>
              <a:rPr lang="en-US" dirty="0" err="1">
                <a:solidFill>
                  <a:prstClr val="black"/>
                </a:solidFill>
                <a:latin typeface="Corbel" panose="020B0503020204020204"/>
              </a:rPr>
              <a:t>Haemophilus</a:t>
            </a:r>
            <a:r>
              <a:rPr lang="en-US" dirty="0">
                <a:solidFill>
                  <a:prstClr val="black"/>
                </a:solidFill>
                <a:latin typeface="Corbel" panose="020B0503020204020204"/>
              </a:rPr>
              <a:t> Influenza may also cause bronchitis.</a:t>
            </a:r>
          </a:p>
          <a:p>
            <a:pPr marL="0" lvl="0" indent="0" defTabSz="457200">
              <a:lnSpc>
                <a:spcPct val="100000"/>
              </a:lnSpc>
              <a:spcBef>
                <a:spcPct val="20000"/>
              </a:spcBef>
              <a:spcAft>
                <a:spcPts val="600"/>
              </a:spcAft>
              <a:buClr>
                <a:srgbClr val="8BB434">
                  <a:lumMod val="75000"/>
                </a:srgbClr>
              </a:buClr>
              <a:buSzPct val="145000"/>
              <a:buNone/>
            </a:pPr>
            <a:r>
              <a:rPr lang="en-US" dirty="0">
                <a:solidFill>
                  <a:prstClr val="black"/>
                </a:solidFill>
                <a:latin typeface="Corbel" panose="020B0503020204020204"/>
              </a:rPr>
              <a:t>Either primary or secondary infections which may include;</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dirty="0">
                <a:solidFill>
                  <a:prstClr val="black"/>
                </a:solidFill>
                <a:latin typeface="Corbel" panose="020B0503020204020204"/>
              </a:rPr>
              <a:t>Viruses – rhinovirus, adenovirus, influenza A&amp;B, </a:t>
            </a:r>
            <a:r>
              <a:rPr lang="en-US" dirty="0" err="1">
                <a:solidFill>
                  <a:prstClr val="black"/>
                </a:solidFill>
                <a:latin typeface="Corbel" panose="020B0503020204020204"/>
              </a:rPr>
              <a:t>parainfluenza</a:t>
            </a:r>
            <a:r>
              <a:rPr lang="en-US" dirty="0">
                <a:solidFill>
                  <a:prstClr val="black"/>
                </a:solidFill>
                <a:latin typeface="Corbel" panose="020B0503020204020204"/>
              </a:rPr>
              <a:t> virus and respiratory </a:t>
            </a:r>
            <a:r>
              <a:rPr lang="en-US" dirty="0" err="1">
                <a:solidFill>
                  <a:prstClr val="black"/>
                </a:solidFill>
                <a:latin typeface="Corbel" panose="020B0503020204020204"/>
              </a:rPr>
              <a:t>syncyha</a:t>
            </a:r>
            <a:r>
              <a:rPr lang="en-US" dirty="0">
                <a:solidFill>
                  <a:prstClr val="black"/>
                </a:solidFill>
                <a:latin typeface="Corbel" panose="020B0503020204020204"/>
              </a:rPr>
              <a:t> virus (RSV)</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dirty="0">
                <a:solidFill>
                  <a:prstClr val="black"/>
                </a:solidFill>
                <a:latin typeface="Corbel" panose="020B0503020204020204"/>
              </a:rPr>
              <a:t>Bacteria – streptococcus pneumonia, ‘H’ Influenza, Moraxella </a:t>
            </a:r>
            <a:r>
              <a:rPr lang="en-US" dirty="0" err="1" smtClean="0">
                <a:solidFill>
                  <a:prstClr val="black"/>
                </a:solidFill>
                <a:latin typeface="Corbel" panose="020B0503020204020204"/>
              </a:rPr>
              <a:t>catarrhallis</a:t>
            </a:r>
            <a:r>
              <a:rPr lang="en-US" dirty="0">
                <a:solidFill>
                  <a:prstClr val="black"/>
                </a:solidFill>
                <a:latin typeface="Corbel" panose="020B0503020204020204"/>
              </a:rPr>
              <a:t>, </a:t>
            </a:r>
            <a:r>
              <a:rPr lang="en-US" dirty="0" err="1">
                <a:solidFill>
                  <a:prstClr val="black"/>
                </a:solidFill>
                <a:latin typeface="Corbel" panose="020B0503020204020204"/>
              </a:rPr>
              <a:t>Bordetella</a:t>
            </a:r>
            <a:r>
              <a:rPr lang="en-US" dirty="0">
                <a:solidFill>
                  <a:prstClr val="black"/>
                </a:solidFill>
                <a:latin typeface="Corbel" panose="020B0503020204020204"/>
              </a:rPr>
              <a:t> pertussis, mycoplasma pneumonia, chlamydia pneumonia.</a:t>
            </a:r>
          </a:p>
          <a:p>
            <a:endParaRPr lang="en-US" dirty="0"/>
          </a:p>
        </p:txBody>
      </p:sp>
    </p:spTree>
    <p:extLst>
      <p:ext uri="{BB962C8B-B14F-4D97-AF65-F5344CB8AC3E}">
        <p14:creationId xmlns:p14="http://schemas.microsoft.com/office/powerpoint/2010/main" val="3157786956"/>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n w="3175" cmpd="sng">
                  <a:noFill/>
                </a:ln>
                <a:solidFill>
                  <a:prstClr val="black"/>
                </a:solidFill>
                <a:latin typeface="Corbel" panose="020B0503020204020204"/>
              </a:rPr>
              <a:t>Pathophysiology</a:t>
            </a:r>
            <a:r>
              <a:rPr lang="en-US" sz="4000" dirty="0">
                <a:ln w="3175" cmpd="sng">
                  <a:noFill/>
                </a:ln>
                <a:solidFill>
                  <a:prstClr val="black"/>
                </a:solidFill>
                <a:latin typeface="Corbel" panose="020B0503020204020204"/>
              </a:rPr>
              <a:t/>
            </a:r>
            <a:br>
              <a:rPr lang="en-US" sz="4000" dirty="0">
                <a:ln w="3175" cmpd="sng">
                  <a:noFill/>
                </a:ln>
                <a:solidFill>
                  <a:prstClr val="black"/>
                </a:solidFill>
                <a:latin typeface="Corbel" panose="020B0503020204020204"/>
              </a:rPr>
            </a:br>
            <a:endParaRPr lang="en-US" dirty="0"/>
          </a:p>
        </p:txBody>
      </p:sp>
      <p:sp>
        <p:nvSpPr>
          <p:cNvPr id="3" name="Content Placeholder 2"/>
          <p:cNvSpPr>
            <a:spLocks noGrp="1"/>
          </p:cNvSpPr>
          <p:nvPr>
            <p:ph idx="1"/>
          </p:nvPr>
        </p:nvSpPr>
        <p:spPr>
          <a:xfrm>
            <a:off x="838200" y="1042587"/>
            <a:ext cx="10515600" cy="5134376"/>
          </a:xfrm>
        </p:spPr>
        <p:txBody>
          <a:bodyPr>
            <a:normAutofit/>
          </a:bodyPr>
          <a:lstStyle/>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2400" dirty="0">
                <a:solidFill>
                  <a:prstClr val="black"/>
                </a:solidFill>
                <a:latin typeface="Corbel" panose="020B0503020204020204"/>
              </a:rPr>
              <a:t>As a part of the inflammatory process, there is increased blood flow to the affected area, causing an increase in pulmonary secretions.</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2400" dirty="0">
                <a:solidFill>
                  <a:prstClr val="black"/>
                </a:solidFill>
                <a:latin typeface="Corbel" panose="020B0503020204020204"/>
              </a:rPr>
              <a:t>A painful cough with sputum productions, low grade fever and malaise are common symptoms. The patient may have pain beneath the sternum caused by inflammation of the tracheal wall. Best name for this condition </a:t>
            </a:r>
            <a:r>
              <a:rPr lang="en-US" sz="2400" dirty="0" err="1">
                <a:solidFill>
                  <a:prstClr val="black"/>
                </a:solidFill>
                <a:latin typeface="Corbel" panose="020B0503020204020204"/>
              </a:rPr>
              <a:t>tracheobronchitis</a:t>
            </a:r>
            <a:r>
              <a:rPr lang="en-US" sz="2400" dirty="0">
                <a:solidFill>
                  <a:prstClr val="black"/>
                </a:solidFill>
                <a:latin typeface="Corbel" panose="020B0503020204020204"/>
              </a:rPr>
              <a:t> because bronchitis is always accompanied by </a:t>
            </a:r>
            <a:r>
              <a:rPr lang="en-US" sz="2400" dirty="0" err="1" smtClean="0">
                <a:solidFill>
                  <a:prstClr val="black"/>
                </a:solidFill>
                <a:latin typeface="Corbel" panose="020B0503020204020204"/>
              </a:rPr>
              <a:t>tracheaitis</a:t>
            </a:r>
            <a:r>
              <a:rPr lang="en-US" sz="2400" dirty="0">
                <a:solidFill>
                  <a:prstClr val="black"/>
                </a:solidFill>
                <a:latin typeface="Corbel" panose="020B0503020204020204"/>
              </a:rPr>
              <a:t>.</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2400" dirty="0">
                <a:solidFill>
                  <a:prstClr val="black"/>
                </a:solidFill>
                <a:latin typeface="Corbel" panose="020B0503020204020204"/>
              </a:rPr>
              <a:t>Symptoms usually last 1&amp;2 weeks but may continue up to 3 to 4 weeks. On chest exam wheezes and rhonchi are heard. If symptoms persist there is high fever, shortness of breath, </a:t>
            </a:r>
            <a:r>
              <a:rPr lang="en-US" sz="2400" dirty="0" err="1" smtClean="0">
                <a:solidFill>
                  <a:prstClr val="black"/>
                </a:solidFill>
                <a:latin typeface="Corbel" panose="020B0503020204020204"/>
              </a:rPr>
              <a:t>pleuritic</a:t>
            </a:r>
            <a:r>
              <a:rPr lang="en-US" sz="2400" dirty="0" smtClean="0">
                <a:solidFill>
                  <a:prstClr val="black"/>
                </a:solidFill>
                <a:latin typeface="Corbel" panose="020B0503020204020204"/>
              </a:rPr>
              <a:t> </a:t>
            </a:r>
            <a:r>
              <a:rPr lang="en-US" sz="2400" dirty="0">
                <a:solidFill>
                  <a:prstClr val="black"/>
                </a:solidFill>
                <a:latin typeface="Corbel" panose="020B0503020204020204"/>
              </a:rPr>
              <a:t>chest pain on inspiration. Rapid respiration and </a:t>
            </a:r>
            <a:r>
              <a:rPr lang="en-US" sz="2400" dirty="0" err="1">
                <a:solidFill>
                  <a:prstClr val="black"/>
                </a:solidFill>
                <a:latin typeface="Corbel" panose="020B0503020204020204"/>
              </a:rPr>
              <a:t>rales</a:t>
            </a:r>
            <a:r>
              <a:rPr lang="en-US" sz="2400" dirty="0">
                <a:solidFill>
                  <a:prstClr val="black"/>
                </a:solidFill>
                <a:latin typeface="Corbel" panose="020B0503020204020204"/>
              </a:rPr>
              <a:t> or sign of consolidation on physical exam of the chest pneumonia suspected.</a:t>
            </a:r>
          </a:p>
          <a:p>
            <a:endParaRPr lang="en-US" dirty="0"/>
          </a:p>
        </p:txBody>
      </p:sp>
    </p:spTree>
    <p:extLst>
      <p:ext uri="{BB962C8B-B14F-4D97-AF65-F5344CB8AC3E}">
        <p14:creationId xmlns:p14="http://schemas.microsoft.com/office/powerpoint/2010/main" val="2743220996"/>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n w="3175" cmpd="sng">
                  <a:noFill/>
                </a:ln>
                <a:solidFill>
                  <a:prstClr val="black"/>
                </a:solidFill>
                <a:latin typeface="Corbel" panose="020B0503020204020204"/>
              </a:rPr>
              <a:t>Clinical picture</a:t>
            </a:r>
            <a:r>
              <a:rPr lang="en-US" sz="4000" dirty="0">
                <a:ln w="3175" cmpd="sng">
                  <a:noFill/>
                </a:ln>
                <a:solidFill>
                  <a:prstClr val="black"/>
                </a:solidFill>
                <a:latin typeface="Corbel" panose="020B0503020204020204"/>
              </a:rPr>
              <a:t/>
            </a:r>
            <a:br>
              <a:rPr lang="en-US" sz="4000" dirty="0">
                <a:ln w="3175" cmpd="sng">
                  <a:noFill/>
                </a:ln>
                <a:solidFill>
                  <a:prstClr val="black"/>
                </a:solidFill>
                <a:latin typeface="Corbel" panose="020B0503020204020204"/>
              </a:rPr>
            </a:br>
            <a:endParaRPr lang="en-US" dirty="0"/>
          </a:p>
        </p:txBody>
      </p:sp>
      <p:sp>
        <p:nvSpPr>
          <p:cNvPr id="3" name="Content Placeholder 2"/>
          <p:cNvSpPr>
            <a:spLocks noGrp="1"/>
          </p:cNvSpPr>
          <p:nvPr>
            <p:ph idx="1"/>
          </p:nvPr>
        </p:nvSpPr>
        <p:spPr/>
        <p:txBody>
          <a:bodyPr/>
          <a:lstStyle/>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3200" dirty="0">
                <a:solidFill>
                  <a:prstClr val="black"/>
                </a:solidFill>
                <a:latin typeface="Corbel" panose="020B0503020204020204"/>
              </a:rPr>
              <a:t>Painful cough with sputum production</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3200" dirty="0">
                <a:solidFill>
                  <a:prstClr val="black"/>
                </a:solidFill>
                <a:latin typeface="Corbel" panose="020B0503020204020204"/>
              </a:rPr>
              <a:t>Low grade fever</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3200" dirty="0">
                <a:solidFill>
                  <a:prstClr val="black"/>
                </a:solidFill>
                <a:latin typeface="Corbel" panose="020B0503020204020204"/>
              </a:rPr>
              <a:t>General malaise</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3200" dirty="0">
                <a:solidFill>
                  <a:prstClr val="black"/>
                </a:solidFill>
                <a:latin typeface="Corbel" panose="020B0503020204020204"/>
              </a:rPr>
              <a:t>Wheezes and rhonchi on auscultation</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3200" dirty="0">
                <a:solidFill>
                  <a:prstClr val="black"/>
                </a:solidFill>
                <a:latin typeface="Corbel" panose="020B0503020204020204"/>
              </a:rPr>
              <a:t>High fever in sense cases and shortness of breath</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3200" dirty="0" err="1">
                <a:solidFill>
                  <a:prstClr val="black"/>
                </a:solidFill>
                <a:latin typeface="Corbel" panose="020B0503020204020204"/>
              </a:rPr>
              <a:t>Pleuritic</a:t>
            </a:r>
            <a:r>
              <a:rPr lang="en-US" sz="3200" dirty="0">
                <a:solidFill>
                  <a:prstClr val="black"/>
                </a:solidFill>
                <a:latin typeface="Corbel" panose="020B0503020204020204"/>
              </a:rPr>
              <a:t> chest pain</a:t>
            </a:r>
          </a:p>
          <a:p>
            <a:endParaRPr lang="en-US" dirty="0"/>
          </a:p>
        </p:txBody>
      </p:sp>
    </p:spTree>
    <p:extLst>
      <p:ext uri="{BB962C8B-B14F-4D97-AF65-F5344CB8AC3E}">
        <p14:creationId xmlns:p14="http://schemas.microsoft.com/office/powerpoint/2010/main" val="4248266265"/>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429634"/>
          </a:xfrm>
        </p:spPr>
        <p:txBody>
          <a:bodyPr>
            <a:normAutofit fontScale="90000"/>
          </a:bodyPr>
          <a:lstStyle/>
          <a:p>
            <a:r>
              <a:rPr lang="en-US" sz="4000" b="1" dirty="0">
                <a:ln w="3175" cmpd="sng">
                  <a:noFill/>
                </a:ln>
                <a:solidFill>
                  <a:prstClr val="black"/>
                </a:solidFill>
                <a:latin typeface="Corbel" panose="020B0503020204020204"/>
              </a:rPr>
              <a:t>Management</a:t>
            </a:r>
            <a:endParaRPr lang="en-US" dirty="0"/>
          </a:p>
        </p:txBody>
      </p:sp>
      <p:sp>
        <p:nvSpPr>
          <p:cNvPr id="3" name="Content Placeholder 2"/>
          <p:cNvSpPr>
            <a:spLocks noGrp="1"/>
          </p:cNvSpPr>
          <p:nvPr>
            <p:ph idx="1"/>
          </p:nvPr>
        </p:nvSpPr>
        <p:spPr>
          <a:xfrm>
            <a:off x="838200" y="931492"/>
            <a:ext cx="10515600" cy="5245471"/>
          </a:xfrm>
        </p:spPr>
        <p:txBody>
          <a:bodyPr>
            <a:normAutofit lnSpcReduction="10000"/>
          </a:bodyPr>
          <a:lstStyle/>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2400" dirty="0">
                <a:solidFill>
                  <a:prstClr val="black"/>
                </a:solidFill>
                <a:latin typeface="Corbel" panose="020B0503020204020204"/>
              </a:rPr>
              <a:t>Codeine or dextromethorphan is prescribed for nocturnal cough (less likely to cause cough reflex).</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2400" dirty="0">
                <a:solidFill>
                  <a:prstClr val="black"/>
                </a:solidFill>
                <a:latin typeface="Corbel" panose="020B0503020204020204"/>
              </a:rPr>
              <a:t>Bronchodilator therapy is prescribed for patients who are wheezing albuterol or </a:t>
            </a:r>
            <a:r>
              <a:rPr lang="en-US" sz="2400" dirty="0" err="1">
                <a:solidFill>
                  <a:prstClr val="black"/>
                </a:solidFill>
                <a:latin typeface="Corbel" panose="020B0503020204020204"/>
              </a:rPr>
              <a:t>ipatropium</a:t>
            </a:r>
            <a:r>
              <a:rPr lang="en-US" sz="2400" dirty="0">
                <a:solidFill>
                  <a:prstClr val="black"/>
                </a:solidFill>
                <a:latin typeface="Corbel" panose="020B0503020204020204"/>
              </a:rPr>
              <a:t>.</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2400" dirty="0" smtClean="0">
                <a:solidFill>
                  <a:prstClr val="black"/>
                </a:solidFill>
                <a:latin typeface="Corbel" panose="020B0503020204020204"/>
              </a:rPr>
              <a:t>Decongestants </a:t>
            </a:r>
            <a:r>
              <a:rPr lang="en-US" sz="2400" dirty="0">
                <a:solidFill>
                  <a:prstClr val="black"/>
                </a:solidFill>
                <a:latin typeface="Corbel" panose="020B0503020204020204"/>
              </a:rPr>
              <a:t>and antihistamines are used sparingly if at all because they tend to dry secretion and make them more difficult to remove.</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2400" dirty="0">
                <a:solidFill>
                  <a:prstClr val="black"/>
                </a:solidFill>
                <a:latin typeface="Corbel" panose="020B0503020204020204"/>
              </a:rPr>
              <a:t>Oral fluids intake of 2-3 liters per day is encouraged if no contra-indication.</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2400" dirty="0">
                <a:solidFill>
                  <a:prstClr val="black"/>
                </a:solidFill>
                <a:latin typeface="Corbel" panose="020B0503020204020204"/>
              </a:rPr>
              <a:t>Aspirin helps to reduce fever and alleviate some of the symptoms and inflammation.</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2400" dirty="0">
                <a:solidFill>
                  <a:prstClr val="black"/>
                </a:solidFill>
                <a:latin typeface="Corbel" panose="020B0503020204020204"/>
              </a:rPr>
              <a:t>Smokers urged to quit.</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2400" dirty="0">
                <a:solidFill>
                  <a:prstClr val="black"/>
                </a:solidFill>
                <a:latin typeface="Corbel" panose="020B0503020204020204"/>
              </a:rPr>
              <a:t>Antibiotics are usually not prescribed unless there is evidence of bacterial infection.</a:t>
            </a:r>
          </a:p>
          <a:p>
            <a:endParaRPr lang="en-US" dirty="0"/>
          </a:p>
        </p:txBody>
      </p:sp>
    </p:spTree>
    <p:extLst>
      <p:ext uri="{BB962C8B-B14F-4D97-AF65-F5344CB8AC3E}">
        <p14:creationId xmlns:p14="http://schemas.microsoft.com/office/powerpoint/2010/main" val="2557485196"/>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n w="3175" cmpd="sng">
                  <a:noFill/>
                </a:ln>
                <a:solidFill>
                  <a:prstClr val="black"/>
                </a:solidFill>
                <a:latin typeface="Corbel" panose="020B0503020204020204"/>
              </a:rPr>
              <a:t>Nursing care</a:t>
            </a:r>
            <a:r>
              <a:rPr lang="en-US" sz="4000" dirty="0">
                <a:ln w="3175" cmpd="sng">
                  <a:noFill/>
                </a:ln>
                <a:solidFill>
                  <a:prstClr val="black"/>
                </a:solidFill>
                <a:latin typeface="Corbel" panose="020B0503020204020204"/>
              </a:rPr>
              <a:t/>
            </a:r>
            <a:br>
              <a:rPr lang="en-US" sz="4000" dirty="0">
                <a:ln w="3175" cmpd="sng">
                  <a:noFill/>
                </a:ln>
                <a:solidFill>
                  <a:prstClr val="black"/>
                </a:solidFill>
                <a:latin typeface="Corbel" panose="020B0503020204020204"/>
              </a:rPr>
            </a:br>
            <a:endParaRPr lang="en-US" dirty="0"/>
          </a:p>
        </p:txBody>
      </p:sp>
      <p:sp>
        <p:nvSpPr>
          <p:cNvPr id="3" name="Content Placeholder 2"/>
          <p:cNvSpPr>
            <a:spLocks noGrp="1"/>
          </p:cNvSpPr>
          <p:nvPr>
            <p:ph idx="1"/>
          </p:nvPr>
        </p:nvSpPr>
        <p:spPr>
          <a:xfrm>
            <a:off x="838200" y="1316052"/>
            <a:ext cx="10515600" cy="4860911"/>
          </a:xfrm>
        </p:spPr>
        <p:txBody>
          <a:bodyPr/>
          <a:lstStyle/>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dirty="0" smtClean="0">
                <a:solidFill>
                  <a:prstClr val="black"/>
                </a:solidFill>
                <a:latin typeface="Corbel" panose="020B0503020204020204"/>
              </a:rPr>
              <a:t>Assist position </a:t>
            </a:r>
            <a:r>
              <a:rPr lang="en-US" dirty="0">
                <a:solidFill>
                  <a:prstClr val="black"/>
                </a:solidFill>
                <a:latin typeface="Corbel" panose="020B0503020204020204"/>
              </a:rPr>
              <a:t>patient to cough</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dirty="0">
                <a:solidFill>
                  <a:prstClr val="black"/>
                </a:solidFill>
                <a:latin typeface="Corbel" panose="020B0503020204020204"/>
              </a:rPr>
              <a:t>Assist with comfort</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dirty="0">
                <a:solidFill>
                  <a:prstClr val="black"/>
                </a:solidFill>
                <a:latin typeface="Corbel" panose="020B0503020204020204"/>
              </a:rPr>
              <a:t>Health educate patient and family</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dirty="0">
                <a:solidFill>
                  <a:prstClr val="black"/>
                </a:solidFill>
                <a:latin typeface="Corbel" panose="020B0503020204020204"/>
              </a:rPr>
              <a:t>To provide effective cough, a deep inspiratory must be followed by maximal expiratory effort and a closed glottis. As glottis open, mucus and inhaled particles are forced out of the airway at high velocity. Persistent cough can be annoying and irritating.</a:t>
            </a:r>
          </a:p>
          <a:p>
            <a:pPr marL="285750" lvl="0" indent="-285750" defTabSz="457200">
              <a:lnSpc>
                <a:spcPct val="100000"/>
              </a:lnSpc>
              <a:spcBef>
                <a:spcPct val="20000"/>
              </a:spcBef>
              <a:spcAft>
                <a:spcPts val="600"/>
              </a:spcAft>
              <a:buClr>
                <a:srgbClr val="8BB434">
                  <a:lumMod val="75000"/>
                </a:srgbClr>
              </a:buClr>
              <a:buSzPct val="145000"/>
              <a:buFont typeface="Arial"/>
              <a:buChar char="•"/>
            </a:pPr>
            <a:endParaRPr lang="en-US" dirty="0">
              <a:solidFill>
                <a:prstClr val="black"/>
              </a:solidFill>
              <a:latin typeface="Corbel" panose="020B0503020204020204"/>
            </a:endParaRPr>
          </a:p>
          <a:p>
            <a:endParaRPr lang="en-US" dirty="0"/>
          </a:p>
        </p:txBody>
      </p:sp>
    </p:spTree>
    <p:extLst>
      <p:ext uri="{BB962C8B-B14F-4D97-AF65-F5344CB8AC3E}">
        <p14:creationId xmlns:p14="http://schemas.microsoft.com/office/powerpoint/2010/main" val="216504587"/>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77119"/>
            <a:ext cx="10515600" cy="771466"/>
          </a:xfrm>
        </p:spPr>
        <p:txBody>
          <a:bodyPr/>
          <a:lstStyle/>
          <a:p>
            <a:r>
              <a:rPr lang="en-US" sz="4000" b="1" dirty="0">
                <a:ln w="3175" cmpd="sng">
                  <a:noFill/>
                </a:ln>
                <a:solidFill>
                  <a:prstClr val="black"/>
                </a:solidFill>
                <a:latin typeface="Corbel" panose="020B0503020204020204"/>
              </a:rPr>
              <a:t>Complications of persistent cough</a:t>
            </a:r>
            <a:endParaRPr lang="en-US" dirty="0"/>
          </a:p>
        </p:txBody>
      </p:sp>
      <p:sp>
        <p:nvSpPr>
          <p:cNvPr id="3" name="Content Placeholder 2"/>
          <p:cNvSpPr>
            <a:spLocks noGrp="1"/>
          </p:cNvSpPr>
          <p:nvPr>
            <p:ph idx="1"/>
          </p:nvPr>
        </p:nvSpPr>
        <p:spPr>
          <a:xfrm>
            <a:off x="838200" y="1110953"/>
            <a:ext cx="10515600" cy="5066009"/>
          </a:xfrm>
        </p:spPr>
        <p:txBody>
          <a:bodyPr>
            <a:normAutofit lnSpcReduction="10000"/>
          </a:bodyPr>
          <a:lstStyle/>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2400" dirty="0">
                <a:solidFill>
                  <a:prstClr val="black"/>
                </a:solidFill>
                <a:latin typeface="Corbel" panose="020B0503020204020204"/>
              </a:rPr>
              <a:t>Insomnia</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2400" dirty="0">
                <a:solidFill>
                  <a:prstClr val="black"/>
                </a:solidFill>
                <a:latin typeface="Corbel" panose="020B0503020204020204"/>
              </a:rPr>
              <a:t>Exhaustion vomiting</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2400" dirty="0">
                <a:solidFill>
                  <a:prstClr val="black"/>
                </a:solidFill>
                <a:latin typeface="Corbel" panose="020B0503020204020204"/>
              </a:rPr>
              <a:t>Urinary incontinence </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2400" dirty="0">
                <a:solidFill>
                  <a:prstClr val="black"/>
                </a:solidFill>
                <a:latin typeface="Corbel" panose="020B0503020204020204"/>
              </a:rPr>
              <a:t>Rib or muscle trauma</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2400" dirty="0">
                <a:solidFill>
                  <a:prstClr val="black"/>
                </a:solidFill>
                <a:latin typeface="Corbel" panose="020B0503020204020204"/>
              </a:rPr>
              <a:t>Pneumothorax – complete or partial collapse of the lung</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2400" dirty="0">
                <a:solidFill>
                  <a:prstClr val="black"/>
                </a:solidFill>
                <a:latin typeface="Corbel" panose="020B0503020204020204"/>
              </a:rPr>
              <a:t>Fainting</a:t>
            </a:r>
          </a:p>
          <a:p>
            <a:pPr marL="0" lvl="0" indent="0" defTabSz="457200">
              <a:lnSpc>
                <a:spcPct val="100000"/>
              </a:lnSpc>
              <a:spcBef>
                <a:spcPct val="20000"/>
              </a:spcBef>
              <a:spcAft>
                <a:spcPts val="600"/>
              </a:spcAft>
              <a:buClr>
                <a:srgbClr val="8BB434">
                  <a:lumMod val="75000"/>
                </a:srgbClr>
              </a:buClr>
              <a:buSzPct val="145000"/>
              <a:buNone/>
            </a:pPr>
            <a:r>
              <a:rPr lang="en-US" sz="2400" dirty="0">
                <a:solidFill>
                  <a:prstClr val="black"/>
                </a:solidFill>
                <a:latin typeface="Corbel" panose="020B0503020204020204"/>
              </a:rPr>
              <a:t>If cough persists, give cough medication as per prescription.</a:t>
            </a:r>
          </a:p>
          <a:p>
            <a:pPr marL="0" lvl="0" indent="0" defTabSz="457200">
              <a:lnSpc>
                <a:spcPct val="100000"/>
              </a:lnSpc>
              <a:spcBef>
                <a:spcPct val="20000"/>
              </a:spcBef>
              <a:spcAft>
                <a:spcPts val="600"/>
              </a:spcAft>
              <a:buClr>
                <a:srgbClr val="8BB434">
                  <a:lumMod val="75000"/>
                </a:srgbClr>
              </a:buClr>
              <a:buSzPct val="145000"/>
              <a:buNone/>
            </a:pPr>
            <a:r>
              <a:rPr lang="en-US" sz="2400" dirty="0">
                <a:solidFill>
                  <a:prstClr val="black"/>
                </a:solidFill>
                <a:latin typeface="Corbel" panose="020B0503020204020204"/>
              </a:rPr>
              <a:t>A semi-fowlers position or high-fowlers position usually facilitates breathing</a:t>
            </a:r>
          </a:p>
          <a:p>
            <a:pPr marL="0" lvl="0" indent="0" defTabSz="457200">
              <a:lnSpc>
                <a:spcPct val="100000"/>
              </a:lnSpc>
              <a:spcBef>
                <a:spcPct val="20000"/>
              </a:spcBef>
              <a:spcAft>
                <a:spcPts val="600"/>
              </a:spcAft>
              <a:buClr>
                <a:srgbClr val="8BB434">
                  <a:lumMod val="75000"/>
                </a:srgbClr>
              </a:buClr>
              <a:buSzPct val="145000"/>
              <a:buNone/>
            </a:pPr>
            <a:r>
              <a:rPr lang="en-US" sz="2400" dirty="0">
                <a:solidFill>
                  <a:prstClr val="black"/>
                </a:solidFill>
                <a:latin typeface="Corbel" panose="020B0503020204020204"/>
              </a:rPr>
              <a:t>Provide for good drainage of tracheobronchial secretions</a:t>
            </a:r>
          </a:p>
          <a:p>
            <a:pPr marL="0" lvl="0" indent="0" defTabSz="457200">
              <a:lnSpc>
                <a:spcPct val="100000"/>
              </a:lnSpc>
              <a:spcBef>
                <a:spcPct val="20000"/>
              </a:spcBef>
              <a:spcAft>
                <a:spcPts val="600"/>
              </a:spcAft>
              <a:buClr>
                <a:srgbClr val="8BB434">
                  <a:lumMod val="75000"/>
                </a:srgbClr>
              </a:buClr>
              <a:buSzPct val="145000"/>
              <a:buNone/>
            </a:pPr>
            <a:r>
              <a:rPr lang="en-US" sz="2400" dirty="0">
                <a:solidFill>
                  <a:prstClr val="black"/>
                </a:solidFill>
                <a:latin typeface="Corbel" panose="020B0503020204020204"/>
              </a:rPr>
              <a:t>Give antibiotics as ordered.</a:t>
            </a:r>
          </a:p>
          <a:p>
            <a:endParaRPr lang="en-US" dirty="0"/>
          </a:p>
        </p:txBody>
      </p:sp>
    </p:spTree>
    <p:extLst>
      <p:ext uri="{BB962C8B-B14F-4D97-AF65-F5344CB8AC3E}">
        <p14:creationId xmlns:p14="http://schemas.microsoft.com/office/powerpoint/2010/main" val="38122594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7103"/>
          </a:xfrm>
        </p:spPr>
        <p:txBody>
          <a:bodyPr/>
          <a:lstStyle/>
          <a:p>
            <a:r>
              <a:rPr lang="en-US" dirty="0" err="1" smtClean="0"/>
              <a:t>ct</a:t>
            </a:r>
            <a:endParaRPr lang="en-US" dirty="0"/>
          </a:p>
        </p:txBody>
      </p:sp>
      <p:sp>
        <p:nvSpPr>
          <p:cNvPr id="3" name="Content Placeholder 2"/>
          <p:cNvSpPr>
            <a:spLocks noGrp="1"/>
          </p:cNvSpPr>
          <p:nvPr>
            <p:ph idx="1"/>
          </p:nvPr>
        </p:nvSpPr>
        <p:spPr>
          <a:xfrm>
            <a:off x="838200" y="1162228"/>
            <a:ext cx="10515600" cy="4264351"/>
          </a:xfrm>
        </p:spPr>
        <p:txBody>
          <a:bodyPr>
            <a:normAutofit lnSpcReduction="10000"/>
          </a:bodyPr>
          <a:lstStyle/>
          <a:p>
            <a:pPr marL="0" lvl="0" indent="0" defTabSz="457200">
              <a:lnSpc>
                <a:spcPct val="100000"/>
              </a:lnSpc>
              <a:buClr>
                <a:srgbClr val="A53010"/>
              </a:buClr>
              <a:buNone/>
            </a:pPr>
            <a:r>
              <a:rPr lang="en-GB" b="1" i="1" dirty="0">
                <a:solidFill>
                  <a:prstClr val="black">
                    <a:lumMod val="75000"/>
                    <a:lumOff val="25000"/>
                  </a:prstClr>
                </a:solidFill>
                <a:latin typeface="Century Gothic"/>
              </a:rPr>
              <a:t>MANAGEMENT</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Admit if infection is severe and if you meet two or more of the following criteria;</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Over 65yrs</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Breathing </a:t>
            </a:r>
            <a:r>
              <a:rPr lang="en-GB" dirty="0" smtClean="0">
                <a:solidFill>
                  <a:prstClr val="black">
                    <a:lumMod val="75000"/>
                    <a:lumOff val="25000"/>
                  </a:prstClr>
                </a:solidFill>
                <a:latin typeface="Century Gothic"/>
              </a:rPr>
              <a:t>is </a:t>
            </a:r>
            <a:r>
              <a:rPr lang="en-GB" dirty="0">
                <a:solidFill>
                  <a:prstClr val="black">
                    <a:lumMod val="75000"/>
                    <a:lumOff val="25000"/>
                  </a:prstClr>
                </a:solidFill>
                <a:latin typeface="Century Gothic"/>
              </a:rPr>
              <a:t>rapid </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Need breathing assistance</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Blood pressure drops</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Patient looks confused</a:t>
            </a:r>
            <a:endParaRPr lang="en-US" dirty="0">
              <a:solidFill>
                <a:prstClr val="black">
                  <a:lumMod val="75000"/>
                  <a:lumOff val="25000"/>
                </a:prstClr>
              </a:solidFill>
              <a:latin typeface="Century Gothic"/>
            </a:endParaRPr>
          </a:p>
          <a:p>
            <a:endParaRPr lang="en-US" dirty="0"/>
          </a:p>
        </p:txBody>
      </p:sp>
    </p:spTree>
    <p:extLst>
      <p:ext uri="{BB962C8B-B14F-4D97-AF65-F5344CB8AC3E}">
        <p14:creationId xmlns:p14="http://schemas.microsoft.com/office/powerpoint/2010/main" val="1152329432"/>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ln w="3175" cmpd="sng">
                  <a:noFill/>
                </a:ln>
                <a:solidFill>
                  <a:prstClr val="black"/>
                </a:solidFill>
                <a:latin typeface="Corbel" panose="020B0503020204020204"/>
              </a:rPr>
              <a:t>CHRONIC BRONCHITIS</a:t>
            </a:r>
            <a:r>
              <a:rPr lang="en-US" sz="3600" dirty="0">
                <a:ln w="3175" cmpd="sng">
                  <a:noFill/>
                </a:ln>
                <a:solidFill>
                  <a:prstClr val="black"/>
                </a:solidFill>
                <a:latin typeface="Corbel" panose="020B0503020204020204"/>
              </a:rPr>
              <a:t/>
            </a:r>
            <a:br>
              <a:rPr lang="en-US" sz="3600" dirty="0">
                <a:ln w="3175" cmpd="sng">
                  <a:noFill/>
                </a:ln>
                <a:solidFill>
                  <a:prstClr val="black"/>
                </a:solidFill>
                <a:latin typeface="Corbel" panose="020B0503020204020204"/>
              </a:rPr>
            </a:br>
            <a:endParaRPr lang="en-US" dirty="0"/>
          </a:p>
        </p:txBody>
      </p:sp>
      <p:sp>
        <p:nvSpPr>
          <p:cNvPr id="3" name="Content Placeholder 2"/>
          <p:cNvSpPr>
            <a:spLocks noGrp="1"/>
          </p:cNvSpPr>
          <p:nvPr>
            <p:ph idx="1"/>
          </p:nvPr>
        </p:nvSpPr>
        <p:spPr>
          <a:xfrm>
            <a:off x="838200" y="1027906"/>
            <a:ext cx="10515600" cy="4903640"/>
          </a:xfrm>
        </p:spPr>
        <p:txBody>
          <a:bodyPr>
            <a:normAutofit fontScale="92500" lnSpcReduction="10000"/>
          </a:bodyPr>
          <a:lstStyle/>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2600" dirty="0">
                <a:solidFill>
                  <a:prstClr val="black"/>
                </a:solidFill>
                <a:latin typeface="Corbel" panose="020B0503020204020204"/>
              </a:rPr>
              <a:t>It is defined by presence of chronic productive cough for minimum of 3 months per year for at least 2 consecutive years. In patients whose causes have been excluded, its characterized physiological by hypertrophy an </a:t>
            </a:r>
            <a:r>
              <a:rPr lang="en-US" sz="2600" dirty="0" err="1">
                <a:solidFill>
                  <a:prstClr val="black"/>
                </a:solidFill>
                <a:latin typeface="Corbel" panose="020B0503020204020204"/>
              </a:rPr>
              <a:t>hypersecretion</a:t>
            </a:r>
            <a:r>
              <a:rPr lang="en-US" sz="2600" dirty="0">
                <a:solidFill>
                  <a:prstClr val="black"/>
                </a:solidFill>
                <a:latin typeface="Corbel" panose="020B0503020204020204"/>
              </a:rPr>
              <a:t> of the bronchial mucus glands and structural alterations of the bronchi and the bronchioles.</a:t>
            </a:r>
          </a:p>
          <a:p>
            <a:pPr marL="0" lvl="0" indent="0" defTabSz="457200">
              <a:lnSpc>
                <a:spcPct val="100000"/>
              </a:lnSpc>
              <a:spcBef>
                <a:spcPct val="20000"/>
              </a:spcBef>
              <a:spcAft>
                <a:spcPts val="600"/>
              </a:spcAft>
              <a:buClr>
                <a:srgbClr val="8BB434">
                  <a:lumMod val="75000"/>
                </a:srgbClr>
              </a:buClr>
              <a:buSzPct val="145000"/>
              <a:buNone/>
            </a:pPr>
            <a:r>
              <a:rPr lang="en-US" sz="2600" b="1" dirty="0" err="1">
                <a:solidFill>
                  <a:prstClr val="black"/>
                </a:solidFill>
                <a:latin typeface="Corbel" panose="020B0503020204020204"/>
              </a:rPr>
              <a:t>Aetiology</a:t>
            </a:r>
            <a:endParaRPr lang="en-US" sz="2600" dirty="0">
              <a:solidFill>
                <a:prstClr val="black"/>
              </a:solidFill>
              <a:latin typeface="Corbel" panose="020B0503020204020204"/>
            </a:endParaRP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2600" dirty="0">
                <a:solidFill>
                  <a:prstClr val="black"/>
                </a:solidFill>
                <a:latin typeface="Corbel" panose="020B0503020204020204"/>
              </a:rPr>
              <a:t>Chronic bronchitis is caused by the inhalation of physical or chemical irritants or by viral or bacterial infections. Most common inhaled irritant is cigarette smoke – heavy cigarette smoking.</a:t>
            </a:r>
          </a:p>
          <a:p>
            <a:pPr marL="0" lvl="0" indent="0" defTabSz="457200">
              <a:lnSpc>
                <a:spcPct val="100000"/>
              </a:lnSpc>
              <a:spcBef>
                <a:spcPct val="20000"/>
              </a:spcBef>
              <a:spcAft>
                <a:spcPts val="600"/>
              </a:spcAft>
              <a:buClr>
                <a:srgbClr val="8BB434">
                  <a:lumMod val="75000"/>
                </a:srgbClr>
              </a:buClr>
              <a:buSzPct val="145000"/>
              <a:buNone/>
            </a:pPr>
            <a:r>
              <a:rPr lang="en-US" sz="2600" b="1" dirty="0">
                <a:solidFill>
                  <a:prstClr val="black"/>
                </a:solidFill>
                <a:latin typeface="Corbel" panose="020B0503020204020204"/>
              </a:rPr>
              <a:t>Predisposing factors</a:t>
            </a:r>
            <a:endParaRPr lang="en-US" sz="2600" dirty="0">
              <a:solidFill>
                <a:prstClr val="black"/>
              </a:solidFill>
              <a:latin typeface="Corbel" panose="020B0503020204020204"/>
            </a:endParaRP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2600" dirty="0">
                <a:solidFill>
                  <a:prstClr val="black"/>
                </a:solidFill>
                <a:latin typeface="Corbel" panose="020B0503020204020204"/>
              </a:rPr>
              <a:t>Cigarette smoking</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2600" dirty="0">
                <a:solidFill>
                  <a:prstClr val="black"/>
                </a:solidFill>
                <a:latin typeface="Corbel" panose="020B0503020204020204"/>
              </a:rPr>
              <a:t>Physical or chemical irritants</a:t>
            </a:r>
          </a:p>
          <a:p>
            <a:pPr marL="285750" lvl="0" indent="-285750" defTabSz="457200">
              <a:lnSpc>
                <a:spcPct val="100000"/>
              </a:lnSpc>
              <a:spcBef>
                <a:spcPct val="20000"/>
              </a:spcBef>
              <a:spcAft>
                <a:spcPts val="600"/>
              </a:spcAft>
              <a:buClr>
                <a:srgbClr val="8BB434">
                  <a:lumMod val="75000"/>
                </a:srgbClr>
              </a:buClr>
              <a:buSzPct val="145000"/>
              <a:buFont typeface="Arial"/>
              <a:buChar char="•"/>
            </a:pPr>
            <a:endParaRPr lang="en-US" sz="2600" dirty="0">
              <a:solidFill>
                <a:prstClr val="black"/>
              </a:solidFill>
              <a:latin typeface="Corbel" panose="020B0503020204020204"/>
            </a:endParaRPr>
          </a:p>
          <a:p>
            <a:endParaRPr lang="en-US" dirty="0"/>
          </a:p>
        </p:txBody>
      </p:sp>
    </p:spTree>
    <p:extLst>
      <p:ext uri="{BB962C8B-B14F-4D97-AF65-F5344CB8AC3E}">
        <p14:creationId xmlns:p14="http://schemas.microsoft.com/office/powerpoint/2010/main" val="333282445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ln w="3175" cmpd="sng">
                  <a:noFill/>
                </a:ln>
                <a:solidFill>
                  <a:prstClr val="black"/>
                </a:solidFill>
                <a:latin typeface="Corbel" panose="020B0503020204020204"/>
              </a:rPr>
              <a:t>Pathophysiology</a:t>
            </a:r>
            <a:r>
              <a:rPr lang="en-US" sz="3600" dirty="0">
                <a:ln w="3175" cmpd="sng">
                  <a:noFill/>
                </a:ln>
                <a:solidFill>
                  <a:prstClr val="black"/>
                </a:solidFill>
                <a:latin typeface="Corbel" panose="020B0503020204020204"/>
              </a:rPr>
              <a:t/>
            </a:r>
            <a:br>
              <a:rPr lang="en-US" sz="3600" dirty="0">
                <a:ln w="3175" cmpd="sng">
                  <a:noFill/>
                </a:ln>
                <a:solidFill>
                  <a:prstClr val="black"/>
                </a:solidFill>
                <a:latin typeface="Corbel" panose="020B0503020204020204"/>
              </a:rPr>
            </a:br>
            <a:endParaRPr lang="en-US" dirty="0"/>
          </a:p>
        </p:txBody>
      </p:sp>
      <p:sp>
        <p:nvSpPr>
          <p:cNvPr id="3" name="Content Placeholder 2"/>
          <p:cNvSpPr>
            <a:spLocks noGrp="1"/>
          </p:cNvSpPr>
          <p:nvPr>
            <p:ph idx="1"/>
          </p:nvPr>
        </p:nvSpPr>
        <p:spPr>
          <a:xfrm>
            <a:off x="838200" y="1247686"/>
            <a:ext cx="10515600" cy="4929277"/>
          </a:xfrm>
        </p:spPr>
        <p:txBody>
          <a:bodyPr>
            <a:normAutofit lnSpcReduction="10000"/>
          </a:bodyPr>
          <a:lstStyle/>
          <a:p>
            <a:pPr marL="0" lvl="0" indent="0" defTabSz="457200">
              <a:lnSpc>
                <a:spcPct val="100000"/>
              </a:lnSpc>
              <a:spcBef>
                <a:spcPct val="20000"/>
              </a:spcBef>
              <a:spcAft>
                <a:spcPts val="600"/>
              </a:spcAft>
              <a:buClr>
                <a:srgbClr val="8BB434">
                  <a:lumMod val="75000"/>
                </a:srgbClr>
              </a:buClr>
              <a:buSzPct val="145000"/>
              <a:buNone/>
            </a:pPr>
            <a:r>
              <a:rPr lang="en-US" sz="2400" dirty="0">
                <a:solidFill>
                  <a:prstClr val="black"/>
                </a:solidFill>
                <a:latin typeface="Corbel" panose="020B0503020204020204"/>
              </a:rPr>
              <a:t>In chronic bronchitis, there is pathologic changes in the lung consisting of;</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2400" dirty="0">
                <a:solidFill>
                  <a:prstClr val="black"/>
                </a:solidFill>
                <a:latin typeface="Corbel" panose="020B0503020204020204"/>
              </a:rPr>
              <a:t>Hyperplasia of mucus secreting glands in the trachea and bronchi</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2400" dirty="0">
                <a:solidFill>
                  <a:prstClr val="black"/>
                </a:solidFill>
                <a:latin typeface="Corbel" panose="020B0503020204020204"/>
              </a:rPr>
              <a:t>Increase in </a:t>
            </a:r>
            <a:r>
              <a:rPr lang="en-US" sz="2400" dirty="0" err="1">
                <a:solidFill>
                  <a:prstClr val="black"/>
                </a:solidFill>
                <a:latin typeface="Corbel" panose="020B0503020204020204"/>
              </a:rPr>
              <a:t>globlet</a:t>
            </a:r>
            <a:r>
              <a:rPr lang="en-US" sz="2400" dirty="0">
                <a:solidFill>
                  <a:prstClr val="black"/>
                </a:solidFill>
                <a:latin typeface="Corbel" panose="020B0503020204020204"/>
              </a:rPr>
              <a:t> cells</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2400" dirty="0">
                <a:solidFill>
                  <a:prstClr val="black"/>
                </a:solidFill>
                <a:latin typeface="Corbel" panose="020B0503020204020204"/>
              </a:rPr>
              <a:t>Disappearance of cilia</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2400" dirty="0">
                <a:solidFill>
                  <a:prstClr val="black"/>
                </a:solidFill>
                <a:latin typeface="Corbel" panose="020B0503020204020204"/>
              </a:rPr>
              <a:t>Chronic inflammatory changes and narrowing of small airway and altered functions of alveolar macrophages leading to bronchial infections.</a:t>
            </a:r>
          </a:p>
          <a:p>
            <a:pPr marL="0" lvl="0" indent="0" defTabSz="457200">
              <a:lnSpc>
                <a:spcPct val="100000"/>
              </a:lnSpc>
              <a:spcBef>
                <a:spcPct val="20000"/>
              </a:spcBef>
              <a:spcAft>
                <a:spcPts val="600"/>
              </a:spcAft>
              <a:buClr>
                <a:srgbClr val="8BB434">
                  <a:lumMod val="75000"/>
                </a:srgbClr>
              </a:buClr>
              <a:buSzPct val="145000"/>
              <a:buNone/>
            </a:pPr>
            <a:r>
              <a:rPr lang="en-US" sz="2400" dirty="0">
                <a:solidFill>
                  <a:prstClr val="black"/>
                </a:solidFill>
                <a:latin typeface="Corbel" panose="020B0503020204020204"/>
              </a:rPr>
              <a:t>Frequently, airways are colonized with micro-organisms. Infections occurs when the organisms increase (S. Pneumonia &amp; H. Influenza)</a:t>
            </a:r>
          </a:p>
          <a:p>
            <a:pPr marL="0" lvl="0" indent="0" defTabSz="457200">
              <a:lnSpc>
                <a:spcPct val="100000"/>
              </a:lnSpc>
              <a:spcBef>
                <a:spcPct val="20000"/>
              </a:spcBef>
              <a:spcAft>
                <a:spcPts val="600"/>
              </a:spcAft>
              <a:buClr>
                <a:srgbClr val="8BB434">
                  <a:lumMod val="75000"/>
                </a:srgbClr>
              </a:buClr>
              <a:buSzPct val="145000"/>
              <a:buNone/>
            </a:pPr>
            <a:r>
              <a:rPr lang="en-US" sz="2400" dirty="0">
                <a:solidFill>
                  <a:prstClr val="black"/>
                </a:solidFill>
                <a:latin typeface="Corbel" panose="020B0503020204020204"/>
              </a:rPr>
              <a:t>There is excess mucus and sometimes may occlude small bronchioles and scarring of the bronchiole wall may occur. This causes the characteristics of chronic bronchitis.</a:t>
            </a:r>
          </a:p>
          <a:p>
            <a:endParaRPr lang="en-US" dirty="0"/>
          </a:p>
        </p:txBody>
      </p:sp>
    </p:spTree>
    <p:extLst>
      <p:ext uri="{BB962C8B-B14F-4D97-AF65-F5344CB8AC3E}">
        <p14:creationId xmlns:p14="http://schemas.microsoft.com/office/powerpoint/2010/main" val="136877212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n w="3175" cmpd="sng">
                  <a:noFill/>
                </a:ln>
                <a:solidFill>
                  <a:prstClr val="black"/>
                </a:solidFill>
                <a:latin typeface="Corbel" panose="020B0503020204020204"/>
              </a:rPr>
              <a:t>Complications</a:t>
            </a:r>
            <a:endParaRPr lang="en-US" dirty="0"/>
          </a:p>
        </p:txBody>
      </p:sp>
      <p:sp>
        <p:nvSpPr>
          <p:cNvPr id="3" name="Content Placeholder 2"/>
          <p:cNvSpPr>
            <a:spLocks noGrp="1"/>
          </p:cNvSpPr>
          <p:nvPr>
            <p:ph idx="1"/>
          </p:nvPr>
        </p:nvSpPr>
        <p:spPr>
          <a:xfrm>
            <a:off x="838200" y="1452785"/>
            <a:ext cx="10515600" cy="3537959"/>
          </a:xfrm>
        </p:spPr>
        <p:txBody>
          <a:bodyPr/>
          <a:lstStyle/>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3200" dirty="0" err="1" smtClean="0">
                <a:solidFill>
                  <a:prstClr val="black"/>
                </a:solidFill>
                <a:latin typeface="Corbel" panose="020B0503020204020204"/>
              </a:rPr>
              <a:t>Cor</a:t>
            </a:r>
            <a:r>
              <a:rPr lang="en-US" sz="3200" dirty="0" smtClean="0">
                <a:solidFill>
                  <a:prstClr val="black"/>
                </a:solidFill>
                <a:latin typeface="Corbel" panose="020B0503020204020204"/>
              </a:rPr>
              <a:t>- </a:t>
            </a:r>
            <a:r>
              <a:rPr lang="en-US" sz="3200" dirty="0" err="1">
                <a:solidFill>
                  <a:prstClr val="black"/>
                </a:solidFill>
                <a:latin typeface="Corbel" panose="020B0503020204020204"/>
              </a:rPr>
              <a:t>pulmonale</a:t>
            </a:r>
            <a:r>
              <a:rPr lang="en-US" sz="3200" dirty="0">
                <a:solidFill>
                  <a:prstClr val="black"/>
                </a:solidFill>
                <a:latin typeface="Corbel" panose="020B0503020204020204"/>
              </a:rPr>
              <a:t> – alteration in structure and function of the right ventricle</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3200" dirty="0">
                <a:solidFill>
                  <a:prstClr val="black"/>
                </a:solidFill>
                <a:latin typeface="Corbel" panose="020B0503020204020204"/>
              </a:rPr>
              <a:t>Acute respiratory failure</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3200" dirty="0">
                <a:solidFill>
                  <a:prstClr val="black"/>
                </a:solidFill>
                <a:latin typeface="Corbel" panose="020B0503020204020204"/>
              </a:rPr>
              <a:t>Peptic ulcer</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3200" dirty="0">
                <a:solidFill>
                  <a:prstClr val="black"/>
                </a:solidFill>
                <a:latin typeface="Corbel" panose="020B0503020204020204"/>
              </a:rPr>
              <a:t>Pneumonia</a:t>
            </a:r>
          </a:p>
          <a:p>
            <a:endParaRPr lang="en-US" dirty="0"/>
          </a:p>
        </p:txBody>
      </p:sp>
    </p:spTree>
    <p:extLst>
      <p:ext uri="{BB962C8B-B14F-4D97-AF65-F5344CB8AC3E}">
        <p14:creationId xmlns:p14="http://schemas.microsoft.com/office/powerpoint/2010/main" val="3662848878"/>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n w="3175" cmpd="sng">
                  <a:noFill/>
                </a:ln>
                <a:solidFill>
                  <a:prstClr val="black"/>
                </a:solidFill>
                <a:latin typeface="Corbel" panose="020B0503020204020204"/>
              </a:rPr>
              <a:t>Clinical manifestation</a:t>
            </a:r>
            <a:endParaRPr lang="en-US" dirty="0"/>
          </a:p>
        </p:txBody>
      </p:sp>
      <p:sp>
        <p:nvSpPr>
          <p:cNvPr id="3" name="Content Placeholder 2"/>
          <p:cNvSpPr>
            <a:spLocks noGrp="1"/>
          </p:cNvSpPr>
          <p:nvPr>
            <p:ph idx="1"/>
          </p:nvPr>
        </p:nvSpPr>
        <p:spPr>
          <a:xfrm>
            <a:off x="838200" y="1239140"/>
            <a:ext cx="10515600" cy="4937823"/>
          </a:xfrm>
        </p:spPr>
        <p:txBody>
          <a:bodyPr>
            <a:normAutofit/>
          </a:bodyPr>
          <a:lstStyle/>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dirty="0">
                <a:solidFill>
                  <a:prstClr val="black"/>
                </a:solidFill>
                <a:latin typeface="Corbel" panose="020B0503020204020204"/>
              </a:rPr>
              <a:t>Earliest symptom is a productive cough</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dirty="0">
                <a:solidFill>
                  <a:prstClr val="black"/>
                </a:solidFill>
                <a:latin typeface="Corbel" panose="020B0503020204020204"/>
              </a:rPr>
              <a:t>Bronchospasm can occur at the end of a paroxysm cough (sudden constriction of muscles in the wall of bronchioles.</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dirty="0">
                <a:solidFill>
                  <a:prstClr val="black"/>
                </a:solidFill>
                <a:latin typeface="Corbel" panose="020B0503020204020204"/>
              </a:rPr>
              <a:t>Dyspnea on excursion</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dirty="0">
                <a:solidFill>
                  <a:prstClr val="black"/>
                </a:solidFill>
                <a:latin typeface="Corbel" panose="020B0503020204020204"/>
              </a:rPr>
              <a:t>Cyanosis</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dirty="0">
                <a:solidFill>
                  <a:prstClr val="black"/>
                </a:solidFill>
                <a:latin typeface="Corbel" panose="020B0503020204020204"/>
              </a:rPr>
              <a:t>Skin becomes bluish red in color due to polycythemia (raised RBC) and cyanosis.</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dirty="0">
                <a:solidFill>
                  <a:prstClr val="black"/>
                </a:solidFill>
                <a:latin typeface="Corbel" panose="020B0503020204020204"/>
              </a:rPr>
              <a:t>Hypovolemia and </a:t>
            </a:r>
            <a:r>
              <a:rPr lang="en-US" dirty="0" err="1">
                <a:solidFill>
                  <a:prstClr val="black"/>
                </a:solidFill>
                <a:latin typeface="Corbel" panose="020B0503020204020204"/>
              </a:rPr>
              <a:t>hypercapnoea</a:t>
            </a:r>
            <a:r>
              <a:rPr lang="en-US" dirty="0">
                <a:solidFill>
                  <a:prstClr val="black"/>
                </a:solidFill>
                <a:latin typeface="Corbel" panose="020B0503020204020204"/>
              </a:rPr>
              <a:t>. This results from hypoventilation cause b airway resistance.</a:t>
            </a:r>
          </a:p>
          <a:p>
            <a:pPr marL="285750" lvl="0" indent="-285750" defTabSz="457200">
              <a:lnSpc>
                <a:spcPct val="100000"/>
              </a:lnSpc>
              <a:spcBef>
                <a:spcPct val="20000"/>
              </a:spcBef>
              <a:spcAft>
                <a:spcPts val="600"/>
              </a:spcAft>
              <a:buClr>
                <a:srgbClr val="8BB434">
                  <a:lumMod val="75000"/>
                </a:srgbClr>
              </a:buClr>
              <a:buSzPct val="145000"/>
              <a:buFont typeface="Arial"/>
              <a:buChar char="•"/>
            </a:pPr>
            <a:endParaRPr lang="en-US" dirty="0">
              <a:solidFill>
                <a:prstClr val="black"/>
              </a:solidFill>
              <a:latin typeface="Corbel" panose="020B0503020204020204"/>
            </a:endParaRPr>
          </a:p>
          <a:p>
            <a:endParaRPr lang="en-US" dirty="0"/>
          </a:p>
        </p:txBody>
      </p:sp>
    </p:spTree>
    <p:extLst>
      <p:ext uri="{BB962C8B-B14F-4D97-AF65-F5344CB8AC3E}">
        <p14:creationId xmlns:p14="http://schemas.microsoft.com/office/powerpoint/2010/main" val="846804518"/>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n w="3175" cmpd="sng">
                  <a:noFill/>
                </a:ln>
                <a:solidFill>
                  <a:prstClr val="black"/>
                </a:solidFill>
                <a:latin typeface="Corbel" panose="020B0503020204020204"/>
              </a:rPr>
              <a:t>Management</a:t>
            </a:r>
            <a:r>
              <a:rPr lang="en-US" sz="4000" dirty="0">
                <a:ln w="3175" cmpd="sng">
                  <a:noFill/>
                </a:ln>
                <a:solidFill>
                  <a:prstClr val="black"/>
                </a:solidFill>
                <a:latin typeface="Corbel" panose="020B0503020204020204"/>
              </a:rPr>
              <a:t/>
            </a:r>
            <a:br>
              <a:rPr lang="en-US" sz="4000" dirty="0">
                <a:ln w="3175" cmpd="sng">
                  <a:noFill/>
                </a:ln>
                <a:solidFill>
                  <a:prstClr val="black"/>
                </a:solidFill>
                <a:latin typeface="Corbel" panose="020B0503020204020204"/>
              </a:rPr>
            </a:br>
            <a:endParaRPr lang="en-US" dirty="0"/>
          </a:p>
        </p:txBody>
      </p:sp>
      <p:sp>
        <p:nvSpPr>
          <p:cNvPr id="3" name="Content Placeholder 2"/>
          <p:cNvSpPr>
            <a:spLocks noGrp="1"/>
          </p:cNvSpPr>
          <p:nvPr>
            <p:ph idx="1"/>
          </p:nvPr>
        </p:nvSpPr>
        <p:spPr>
          <a:xfrm>
            <a:off x="838200" y="1410056"/>
            <a:ext cx="10515600" cy="4766907"/>
          </a:xfrm>
        </p:spPr>
        <p:txBody>
          <a:bodyPr/>
          <a:lstStyle/>
          <a:p>
            <a:pPr marL="0" lvl="0" indent="0" defTabSz="457200">
              <a:lnSpc>
                <a:spcPct val="100000"/>
              </a:lnSpc>
              <a:spcBef>
                <a:spcPct val="20000"/>
              </a:spcBef>
              <a:spcAft>
                <a:spcPts val="600"/>
              </a:spcAft>
              <a:buClr>
                <a:srgbClr val="8BB434">
                  <a:lumMod val="75000"/>
                </a:srgbClr>
              </a:buClr>
              <a:buSzPct val="145000"/>
              <a:buNone/>
            </a:pPr>
            <a:r>
              <a:rPr lang="en-US" b="1" dirty="0">
                <a:solidFill>
                  <a:prstClr val="black"/>
                </a:solidFill>
                <a:latin typeface="Corbel" panose="020B0503020204020204"/>
              </a:rPr>
              <a:t>Diagnosis</a:t>
            </a:r>
            <a:endParaRPr lang="en-US" dirty="0">
              <a:solidFill>
                <a:prstClr val="black"/>
              </a:solidFill>
              <a:latin typeface="Corbel" panose="020B0503020204020204"/>
            </a:endParaRP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dirty="0">
                <a:solidFill>
                  <a:prstClr val="black"/>
                </a:solidFill>
                <a:latin typeface="Corbel" panose="020B0503020204020204"/>
              </a:rPr>
              <a:t>Chest x-ray</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dirty="0">
                <a:solidFill>
                  <a:prstClr val="black"/>
                </a:solidFill>
                <a:latin typeface="Corbel" panose="020B0503020204020204"/>
              </a:rPr>
              <a:t>Sputum for culture and sensitivity – </a:t>
            </a:r>
            <a:r>
              <a:rPr lang="en-US" dirty="0" err="1">
                <a:solidFill>
                  <a:prstClr val="black"/>
                </a:solidFill>
                <a:latin typeface="Corbel" panose="020B0503020204020204"/>
              </a:rPr>
              <a:t>neutrophisis</a:t>
            </a:r>
            <a:r>
              <a:rPr lang="en-US" dirty="0">
                <a:solidFill>
                  <a:prstClr val="black"/>
                </a:solidFill>
                <a:latin typeface="Corbel" panose="020B0503020204020204"/>
              </a:rPr>
              <a:t> bronchial epithelial cells seen.</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dirty="0">
                <a:solidFill>
                  <a:prstClr val="black"/>
                </a:solidFill>
                <a:latin typeface="Corbel" panose="020B0503020204020204"/>
              </a:rPr>
              <a:t>ECG</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dirty="0">
                <a:solidFill>
                  <a:prstClr val="black"/>
                </a:solidFill>
                <a:latin typeface="Corbel" panose="020B0503020204020204"/>
              </a:rPr>
              <a:t>Exercise testing with </a:t>
            </a:r>
            <a:r>
              <a:rPr lang="en-US" dirty="0" err="1">
                <a:solidFill>
                  <a:prstClr val="black"/>
                </a:solidFill>
                <a:latin typeface="Corbel" panose="020B0503020204020204"/>
              </a:rPr>
              <a:t>oximetry</a:t>
            </a:r>
            <a:r>
              <a:rPr lang="en-US" dirty="0">
                <a:solidFill>
                  <a:prstClr val="black"/>
                </a:solidFill>
                <a:latin typeface="Corbel" panose="020B0503020204020204"/>
              </a:rPr>
              <a:t> (SPO</a:t>
            </a:r>
            <a:r>
              <a:rPr lang="en-US" baseline="-25000" dirty="0">
                <a:solidFill>
                  <a:prstClr val="black"/>
                </a:solidFill>
                <a:latin typeface="Corbel" panose="020B0503020204020204"/>
              </a:rPr>
              <a:t>2</a:t>
            </a:r>
            <a:r>
              <a:rPr lang="en-US" dirty="0">
                <a:solidFill>
                  <a:prstClr val="black"/>
                </a:solidFill>
                <a:latin typeface="Corbel" panose="020B0503020204020204"/>
              </a:rPr>
              <a:t>)</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dirty="0">
                <a:solidFill>
                  <a:prstClr val="black"/>
                </a:solidFill>
                <a:latin typeface="Corbel" panose="020B0503020204020204"/>
              </a:rPr>
              <a:t>EEG – cardiac nuclear scan (if indicated)</a:t>
            </a:r>
          </a:p>
          <a:p>
            <a:endParaRPr lang="en-US" dirty="0"/>
          </a:p>
        </p:txBody>
      </p:sp>
    </p:spTree>
    <p:extLst>
      <p:ext uri="{BB962C8B-B14F-4D97-AF65-F5344CB8AC3E}">
        <p14:creationId xmlns:p14="http://schemas.microsoft.com/office/powerpoint/2010/main" val="4025170871"/>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defTabSz="457200">
              <a:lnSpc>
                <a:spcPct val="100000"/>
              </a:lnSpc>
              <a:spcBef>
                <a:spcPct val="20000"/>
              </a:spcBef>
              <a:spcAft>
                <a:spcPts val="600"/>
              </a:spcAft>
            </a:pPr>
            <a:r>
              <a:rPr lang="en-US" sz="3200" b="1" dirty="0">
                <a:solidFill>
                  <a:prstClr val="black"/>
                </a:solidFill>
                <a:latin typeface="Corbel" panose="020B0503020204020204"/>
              </a:rPr>
              <a:t>Primary goal of care of COPD patients are to;</a:t>
            </a:r>
            <a:r>
              <a:rPr lang="en-US" sz="3200" dirty="0">
                <a:solidFill>
                  <a:prstClr val="black"/>
                </a:solidFill>
                <a:latin typeface="Corbel" panose="020B0503020204020204"/>
              </a:rPr>
              <a:t/>
            </a:r>
            <a:br>
              <a:rPr lang="en-US" sz="3200" dirty="0">
                <a:solidFill>
                  <a:prstClr val="black"/>
                </a:solidFill>
                <a:latin typeface="Corbel" panose="020B0503020204020204"/>
              </a:rPr>
            </a:br>
            <a:endParaRPr lang="en-US" dirty="0"/>
          </a:p>
        </p:txBody>
      </p:sp>
      <p:sp>
        <p:nvSpPr>
          <p:cNvPr id="3" name="Content Placeholder 2"/>
          <p:cNvSpPr>
            <a:spLocks noGrp="1"/>
          </p:cNvSpPr>
          <p:nvPr>
            <p:ph idx="1"/>
          </p:nvPr>
        </p:nvSpPr>
        <p:spPr/>
        <p:txBody>
          <a:bodyPr/>
          <a:lstStyle/>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3200" dirty="0">
                <a:solidFill>
                  <a:prstClr val="black"/>
                </a:solidFill>
                <a:latin typeface="Corbel" panose="020B0503020204020204"/>
              </a:rPr>
              <a:t>Improve ventilation</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3200" dirty="0">
                <a:solidFill>
                  <a:prstClr val="black"/>
                </a:solidFill>
                <a:latin typeface="Corbel" panose="020B0503020204020204"/>
              </a:rPr>
              <a:t>Promote secretion removal</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3200" dirty="0">
                <a:solidFill>
                  <a:prstClr val="black"/>
                </a:solidFill>
                <a:latin typeface="Corbel" panose="020B0503020204020204"/>
              </a:rPr>
              <a:t>Prevent complication and progression of symptoms</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3200" dirty="0">
                <a:solidFill>
                  <a:prstClr val="black"/>
                </a:solidFill>
                <a:latin typeface="Corbel" panose="020B0503020204020204"/>
              </a:rPr>
              <a:t>Promote patients comfort and participation care</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3200" dirty="0">
                <a:solidFill>
                  <a:prstClr val="black"/>
                </a:solidFill>
                <a:latin typeface="Corbel" panose="020B0503020204020204"/>
              </a:rPr>
              <a:t>Improve quality of life as much as possible</a:t>
            </a:r>
          </a:p>
          <a:p>
            <a:endParaRPr lang="en-US" dirty="0"/>
          </a:p>
        </p:txBody>
      </p:sp>
    </p:spTree>
    <p:extLst>
      <p:ext uri="{BB962C8B-B14F-4D97-AF65-F5344CB8AC3E}">
        <p14:creationId xmlns:p14="http://schemas.microsoft.com/office/powerpoint/2010/main" val="2071443282"/>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60576"/>
            <a:ext cx="10515600" cy="5416387"/>
          </a:xfrm>
        </p:spPr>
        <p:txBody>
          <a:bodyPr>
            <a:normAutofit fontScale="92500" lnSpcReduction="10000"/>
          </a:bodyPr>
          <a:lstStyle/>
          <a:p>
            <a:pPr marL="0" lvl="0" indent="0" defTabSz="457200">
              <a:lnSpc>
                <a:spcPct val="100000"/>
              </a:lnSpc>
              <a:spcBef>
                <a:spcPct val="20000"/>
              </a:spcBef>
              <a:spcAft>
                <a:spcPts val="600"/>
              </a:spcAft>
              <a:buClr>
                <a:srgbClr val="8BB434">
                  <a:lumMod val="75000"/>
                </a:srgbClr>
              </a:buClr>
              <a:buSzPct val="145000"/>
              <a:buNone/>
            </a:pPr>
            <a:r>
              <a:rPr lang="en-US" sz="3200" dirty="0">
                <a:solidFill>
                  <a:prstClr val="black"/>
                </a:solidFill>
                <a:latin typeface="Corbel" panose="020B0503020204020204"/>
              </a:rPr>
              <a:t>Medical therapy of chronic bronchitis depends on symptoms. Therapy may include such modalities</a:t>
            </a:r>
          </a:p>
          <a:p>
            <a:pPr marL="0" lvl="0" indent="0" defTabSz="457200">
              <a:lnSpc>
                <a:spcPct val="100000"/>
              </a:lnSpc>
              <a:spcBef>
                <a:spcPct val="20000"/>
              </a:spcBef>
              <a:spcAft>
                <a:spcPts val="600"/>
              </a:spcAft>
              <a:buClr>
                <a:srgbClr val="8BB434">
                  <a:lumMod val="75000"/>
                </a:srgbClr>
              </a:buClr>
              <a:buSzPct val="145000"/>
              <a:buNone/>
            </a:pPr>
            <a:endParaRPr lang="en-US" sz="3200" b="1" i="1" dirty="0">
              <a:solidFill>
                <a:prstClr val="black"/>
              </a:solidFill>
              <a:latin typeface="Corbel" panose="020B0503020204020204"/>
            </a:endParaRPr>
          </a:p>
          <a:p>
            <a:pPr marL="0" lvl="0" indent="0" defTabSz="457200">
              <a:lnSpc>
                <a:spcPct val="100000"/>
              </a:lnSpc>
              <a:spcBef>
                <a:spcPct val="20000"/>
              </a:spcBef>
              <a:spcAft>
                <a:spcPts val="600"/>
              </a:spcAft>
              <a:buClr>
                <a:srgbClr val="8BB434">
                  <a:lumMod val="75000"/>
                </a:srgbClr>
              </a:buClr>
              <a:buSzPct val="145000"/>
              <a:buNone/>
            </a:pPr>
            <a:r>
              <a:rPr lang="en-US" sz="3200" b="1" i="1" dirty="0" err="1">
                <a:solidFill>
                  <a:prstClr val="black"/>
                </a:solidFill>
                <a:latin typeface="Corbel" panose="020B0503020204020204"/>
              </a:rPr>
              <a:t>i</a:t>
            </a:r>
            <a:r>
              <a:rPr lang="en-US" sz="3200" b="1" i="1" dirty="0">
                <a:solidFill>
                  <a:prstClr val="black"/>
                </a:solidFill>
                <a:latin typeface="Corbel" panose="020B0503020204020204"/>
              </a:rPr>
              <a:t>. Supportive measure</a:t>
            </a:r>
            <a:endParaRPr lang="en-US" sz="3200" dirty="0">
              <a:solidFill>
                <a:prstClr val="black"/>
              </a:solidFill>
              <a:latin typeface="Corbel" panose="020B0503020204020204"/>
            </a:endParaRP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3200" dirty="0">
                <a:solidFill>
                  <a:prstClr val="black"/>
                </a:solidFill>
                <a:latin typeface="Corbel" panose="020B0503020204020204"/>
              </a:rPr>
              <a:t>Avoid cigarette smoking</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3200" dirty="0">
                <a:solidFill>
                  <a:prstClr val="black"/>
                </a:solidFill>
                <a:latin typeface="Corbel" panose="020B0503020204020204"/>
              </a:rPr>
              <a:t>Avoid inhaled irritants</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3200" dirty="0">
                <a:solidFill>
                  <a:prstClr val="black"/>
                </a:solidFill>
                <a:latin typeface="Corbel" panose="020B0503020204020204"/>
              </a:rPr>
              <a:t>Avoid persons with URTI</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3200" dirty="0">
                <a:solidFill>
                  <a:prstClr val="black"/>
                </a:solidFill>
                <a:latin typeface="Corbel" panose="020B0503020204020204"/>
              </a:rPr>
              <a:t>Proper nutrition</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3200" dirty="0">
                <a:solidFill>
                  <a:prstClr val="black"/>
                </a:solidFill>
                <a:latin typeface="Corbel" panose="020B0503020204020204"/>
              </a:rPr>
              <a:t>Adequate hydration</a:t>
            </a:r>
          </a:p>
          <a:p>
            <a:endParaRPr lang="en-US" dirty="0"/>
          </a:p>
        </p:txBody>
      </p:sp>
    </p:spTree>
    <p:extLst>
      <p:ext uri="{BB962C8B-B14F-4D97-AF65-F5344CB8AC3E}">
        <p14:creationId xmlns:p14="http://schemas.microsoft.com/office/powerpoint/2010/main" val="719839336"/>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11850"/>
            <a:ext cx="10515600" cy="5365113"/>
          </a:xfrm>
        </p:spPr>
        <p:txBody>
          <a:bodyPr/>
          <a:lstStyle/>
          <a:p>
            <a:pPr marL="0" lvl="0" indent="0" defTabSz="457200">
              <a:lnSpc>
                <a:spcPct val="100000"/>
              </a:lnSpc>
              <a:spcBef>
                <a:spcPct val="20000"/>
              </a:spcBef>
              <a:spcAft>
                <a:spcPts val="600"/>
              </a:spcAft>
              <a:buClr>
                <a:srgbClr val="8BB434">
                  <a:lumMod val="75000"/>
                </a:srgbClr>
              </a:buClr>
              <a:buSzPct val="145000"/>
              <a:buNone/>
            </a:pPr>
            <a:r>
              <a:rPr lang="en-US" sz="3200" b="1" i="1" dirty="0">
                <a:solidFill>
                  <a:prstClr val="black"/>
                </a:solidFill>
                <a:latin typeface="Corbel" panose="020B0503020204020204"/>
              </a:rPr>
              <a:t>ii. Specific therapy</a:t>
            </a:r>
            <a:endParaRPr lang="en-US" sz="3200" dirty="0">
              <a:solidFill>
                <a:prstClr val="black"/>
              </a:solidFill>
              <a:latin typeface="Corbel" panose="020B0503020204020204"/>
            </a:endParaRP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3200" dirty="0">
                <a:solidFill>
                  <a:prstClr val="black"/>
                </a:solidFill>
                <a:latin typeface="Corbel" panose="020B0503020204020204"/>
              </a:rPr>
              <a:t>Bronchial dilators</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3200" dirty="0">
                <a:solidFill>
                  <a:prstClr val="black"/>
                </a:solidFill>
                <a:latin typeface="Corbel" panose="020B0503020204020204"/>
              </a:rPr>
              <a:t>Antimicrobials e.g. </a:t>
            </a:r>
            <a:r>
              <a:rPr lang="en-US" sz="3200" dirty="0" err="1">
                <a:solidFill>
                  <a:prstClr val="black"/>
                </a:solidFill>
                <a:latin typeface="Corbel" panose="020B0503020204020204"/>
              </a:rPr>
              <a:t>ampicillium</a:t>
            </a:r>
            <a:r>
              <a:rPr lang="en-US" sz="3200" dirty="0">
                <a:solidFill>
                  <a:prstClr val="black"/>
                </a:solidFill>
                <a:latin typeface="Corbel" panose="020B0503020204020204"/>
              </a:rPr>
              <a:t> or any other broad spectrum antibiotic (penicillin, ceftriaxone </a:t>
            </a:r>
            <a:r>
              <a:rPr lang="en-US" sz="3200" dirty="0" smtClean="0">
                <a:solidFill>
                  <a:prstClr val="black"/>
                </a:solidFill>
                <a:latin typeface="Corbel" panose="020B0503020204020204"/>
              </a:rPr>
              <a:t>/</a:t>
            </a:r>
            <a:r>
              <a:rPr lang="en-US" sz="3200" dirty="0" err="1" smtClean="0">
                <a:solidFill>
                  <a:prstClr val="black"/>
                </a:solidFill>
                <a:latin typeface="Corbel" panose="020B0503020204020204"/>
              </a:rPr>
              <a:t>rocephine</a:t>
            </a:r>
            <a:r>
              <a:rPr lang="en-US" sz="3200" dirty="0" smtClean="0">
                <a:solidFill>
                  <a:prstClr val="black"/>
                </a:solidFill>
                <a:latin typeface="Corbel" panose="020B0503020204020204"/>
              </a:rPr>
              <a:t>)</a:t>
            </a:r>
            <a:endParaRPr lang="en-US" sz="3200" dirty="0">
              <a:solidFill>
                <a:prstClr val="black"/>
              </a:solidFill>
              <a:latin typeface="Corbel" panose="020B0503020204020204"/>
            </a:endParaRP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3200" dirty="0">
                <a:solidFill>
                  <a:prstClr val="black"/>
                </a:solidFill>
                <a:latin typeface="Corbel" panose="020B0503020204020204"/>
              </a:rPr>
              <a:t>Corticosteroids to alleviate symptoms e.g. prednisone</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sz="3200" dirty="0">
                <a:solidFill>
                  <a:prstClr val="black"/>
                </a:solidFill>
                <a:latin typeface="Corbel" panose="020B0503020204020204"/>
              </a:rPr>
              <a:t>Digitalis to treat </a:t>
            </a:r>
            <a:r>
              <a:rPr lang="en-US" sz="3200" dirty="0" smtClean="0">
                <a:solidFill>
                  <a:prstClr val="black"/>
                </a:solidFill>
                <a:latin typeface="Corbel" panose="020B0503020204020204"/>
              </a:rPr>
              <a:t>Right Ventricle Failure(RVF) </a:t>
            </a:r>
            <a:r>
              <a:rPr lang="en-US" sz="3200" dirty="0">
                <a:solidFill>
                  <a:prstClr val="black"/>
                </a:solidFill>
                <a:latin typeface="Corbel" panose="020B0503020204020204"/>
              </a:rPr>
              <a:t>if present</a:t>
            </a:r>
            <a:endParaRPr lang="en-US" dirty="0"/>
          </a:p>
        </p:txBody>
      </p:sp>
    </p:spTree>
    <p:extLst>
      <p:ext uri="{BB962C8B-B14F-4D97-AF65-F5344CB8AC3E}">
        <p14:creationId xmlns:p14="http://schemas.microsoft.com/office/powerpoint/2010/main" val="3440285573"/>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46034"/>
            <a:ext cx="10515600" cy="5330929"/>
          </a:xfrm>
        </p:spPr>
        <p:txBody>
          <a:bodyPr>
            <a:normAutofit/>
          </a:bodyPr>
          <a:lstStyle/>
          <a:p>
            <a:pPr marL="0" lvl="0" indent="0" defTabSz="457200">
              <a:lnSpc>
                <a:spcPct val="100000"/>
              </a:lnSpc>
              <a:spcBef>
                <a:spcPct val="20000"/>
              </a:spcBef>
              <a:spcAft>
                <a:spcPts val="600"/>
              </a:spcAft>
              <a:buClr>
                <a:srgbClr val="8BB434">
                  <a:lumMod val="75000"/>
                </a:srgbClr>
              </a:buClr>
              <a:buSzPct val="145000"/>
              <a:buNone/>
            </a:pPr>
            <a:r>
              <a:rPr lang="en-US" b="1" i="1" dirty="0">
                <a:solidFill>
                  <a:prstClr val="black"/>
                </a:solidFill>
                <a:latin typeface="Corbel" panose="020B0503020204020204"/>
              </a:rPr>
              <a:t>iii. Respiratory therapy</a:t>
            </a:r>
            <a:endParaRPr lang="en-US" dirty="0">
              <a:solidFill>
                <a:prstClr val="black"/>
              </a:solidFill>
              <a:latin typeface="Corbel" panose="020B0503020204020204"/>
            </a:endParaRP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dirty="0">
                <a:solidFill>
                  <a:prstClr val="black"/>
                </a:solidFill>
                <a:latin typeface="Corbel" panose="020B0503020204020204"/>
              </a:rPr>
              <a:t>It is aerosol therapy used to deliver </a:t>
            </a:r>
            <a:r>
              <a:rPr lang="en-US" dirty="0" err="1" smtClean="0">
                <a:solidFill>
                  <a:prstClr val="black"/>
                </a:solidFill>
                <a:latin typeface="Corbel" panose="020B0503020204020204"/>
              </a:rPr>
              <a:t>broncho</a:t>
            </a:r>
            <a:r>
              <a:rPr lang="en-US" dirty="0" smtClean="0">
                <a:solidFill>
                  <a:prstClr val="black"/>
                </a:solidFill>
                <a:latin typeface="Corbel" panose="020B0503020204020204"/>
              </a:rPr>
              <a:t>-dilator</a:t>
            </a:r>
            <a:r>
              <a:rPr lang="en-US" dirty="0">
                <a:solidFill>
                  <a:prstClr val="black"/>
                </a:solidFill>
                <a:latin typeface="Corbel" panose="020B0503020204020204"/>
              </a:rPr>
              <a:t>, through metered cartridge device with a spacer at rest.</a:t>
            </a:r>
          </a:p>
          <a:p>
            <a:pPr marL="285750" lvl="0" indent="-285750" defTabSz="457200">
              <a:lnSpc>
                <a:spcPct val="100000"/>
              </a:lnSpc>
              <a:spcBef>
                <a:spcPct val="20000"/>
              </a:spcBef>
              <a:spcAft>
                <a:spcPts val="600"/>
              </a:spcAft>
              <a:buClr>
                <a:srgbClr val="8BB434">
                  <a:lumMod val="75000"/>
                </a:srgbClr>
              </a:buClr>
              <a:buSzPct val="145000"/>
              <a:buFont typeface="Arial"/>
              <a:buChar char="•"/>
            </a:pPr>
            <a:r>
              <a:rPr lang="en-US" dirty="0">
                <a:solidFill>
                  <a:prstClr val="black"/>
                </a:solidFill>
                <a:latin typeface="Corbel" panose="020B0503020204020204"/>
              </a:rPr>
              <a:t>Oxygen therapy for patients who are unable to maintain PaO</a:t>
            </a:r>
            <a:r>
              <a:rPr lang="en-US" baseline="-25000" dirty="0">
                <a:solidFill>
                  <a:prstClr val="black"/>
                </a:solidFill>
                <a:latin typeface="Corbel" panose="020B0503020204020204"/>
              </a:rPr>
              <a:t>2 </a:t>
            </a:r>
            <a:r>
              <a:rPr lang="en-US" dirty="0">
                <a:solidFill>
                  <a:prstClr val="black"/>
                </a:solidFill>
                <a:latin typeface="Corbel" panose="020B0503020204020204"/>
              </a:rPr>
              <a:t>– partial pressure of alveolar O</a:t>
            </a:r>
            <a:r>
              <a:rPr lang="en-US" baseline="-25000" dirty="0">
                <a:solidFill>
                  <a:prstClr val="black"/>
                </a:solidFill>
                <a:latin typeface="Corbel" panose="020B0503020204020204"/>
              </a:rPr>
              <a:t>2</a:t>
            </a:r>
            <a:endParaRPr lang="en-US" dirty="0">
              <a:solidFill>
                <a:prstClr val="black"/>
              </a:solidFill>
              <a:latin typeface="Corbel" panose="020B0503020204020204"/>
            </a:endParaRPr>
          </a:p>
          <a:p>
            <a:pPr marL="0" lvl="0" indent="0" defTabSz="457200">
              <a:lnSpc>
                <a:spcPct val="100000"/>
              </a:lnSpc>
              <a:spcBef>
                <a:spcPct val="20000"/>
              </a:spcBef>
              <a:spcAft>
                <a:spcPts val="600"/>
              </a:spcAft>
              <a:buClr>
                <a:srgbClr val="8BB434">
                  <a:lumMod val="75000"/>
                </a:srgbClr>
              </a:buClr>
              <a:buSzPct val="145000"/>
              <a:buNone/>
            </a:pPr>
            <a:r>
              <a:rPr lang="en-US" b="1" i="1" dirty="0">
                <a:solidFill>
                  <a:prstClr val="black"/>
                </a:solidFill>
                <a:latin typeface="Corbel" panose="020B0503020204020204"/>
              </a:rPr>
              <a:t>iv. Relaxation exercise</a:t>
            </a:r>
            <a:endParaRPr lang="en-US" dirty="0">
              <a:solidFill>
                <a:prstClr val="black"/>
              </a:solidFill>
              <a:latin typeface="Corbel" panose="020B0503020204020204"/>
            </a:endParaRPr>
          </a:p>
          <a:p>
            <a:pPr marL="0" lvl="0" indent="0" defTabSz="457200">
              <a:lnSpc>
                <a:spcPct val="100000"/>
              </a:lnSpc>
              <a:spcBef>
                <a:spcPct val="20000"/>
              </a:spcBef>
              <a:spcAft>
                <a:spcPts val="600"/>
              </a:spcAft>
              <a:buClr>
                <a:srgbClr val="8BB434">
                  <a:lumMod val="75000"/>
                </a:srgbClr>
              </a:buClr>
              <a:buSzPct val="145000"/>
              <a:buNone/>
            </a:pPr>
            <a:r>
              <a:rPr lang="en-US" b="1" i="1" dirty="0">
                <a:solidFill>
                  <a:prstClr val="black"/>
                </a:solidFill>
                <a:latin typeface="Corbel" panose="020B0503020204020204"/>
              </a:rPr>
              <a:t>v. Breathing retraining</a:t>
            </a:r>
            <a:endParaRPr lang="en-US" dirty="0">
              <a:solidFill>
                <a:prstClr val="black"/>
              </a:solidFill>
              <a:latin typeface="Corbel" panose="020B0503020204020204"/>
            </a:endParaRPr>
          </a:p>
          <a:p>
            <a:pPr marL="0" lvl="0" indent="0" defTabSz="457200">
              <a:lnSpc>
                <a:spcPct val="100000"/>
              </a:lnSpc>
              <a:spcBef>
                <a:spcPct val="20000"/>
              </a:spcBef>
              <a:spcAft>
                <a:spcPts val="600"/>
              </a:spcAft>
              <a:buClr>
                <a:srgbClr val="8BB434">
                  <a:lumMod val="75000"/>
                </a:srgbClr>
              </a:buClr>
              <a:buSzPct val="145000"/>
              <a:buNone/>
            </a:pPr>
            <a:r>
              <a:rPr lang="en-US" b="1" i="1" dirty="0">
                <a:solidFill>
                  <a:prstClr val="black"/>
                </a:solidFill>
                <a:latin typeface="Corbel" panose="020B0503020204020204"/>
              </a:rPr>
              <a:t>vi. Rehabilitation </a:t>
            </a:r>
            <a:endParaRPr lang="en-US" dirty="0">
              <a:solidFill>
                <a:prstClr val="black"/>
              </a:solidFill>
              <a:latin typeface="Corbel" panose="020B0503020204020204"/>
            </a:endParaRPr>
          </a:p>
          <a:p>
            <a:endParaRPr lang="en-US" dirty="0"/>
          </a:p>
        </p:txBody>
      </p:sp>
    </p:spTree>
    <p:extLst>
      <p:ext uri="{BB962C8B-B14F-4D97-AF65-F5344CB8AC3E}">
        <p14:creationId xmlns:p14="http://schemas.microsoft.com/office/powerpoint/2010/main" val="1874037035"/>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285750" lvl="0" indent="-285750" algn="ctr" defTabSz="457200">
              <a:lnSpc>
                <a:spcPct val="100000"/>
              </a:lnSpc>
              <a:spcBef>
                <a:spcPct val="20000"/>
              </a:spcBef>
              <a:spcAft>
                <a:spcPts val="600"/>
              </a:spcAft>
              <a:buClr>
                <a:srgbClr val="8BB434">
                  <a:lumMod val="75000"/>
                </a:srgbClr>
              </a:buClr>
              <a:buSzPct val="145000"/>
              <a:buFont typeface="Arial"/>
              <a:buChar char="•"/>
            </a:pPr>
            <a:r>
              <a:rPr lang="en-US" sz="4400" dirty="0">
                <a:solidFill>
                  <a:prstClr val="black"/>
                </a:solidFill>
                <a:latin typeface="Corbel" panose="020B0503020204020204"/>
              </a:rPr>
              <a:t>The End</a:t>
            </a:r>
          </a:p>
          <a:p>
            <a:endParaRPr lang="en-US" dirty="0"/>
          </a:p>
        </p:txBody>
      </p:sp>
    </p:spTree>
    <p:extLst>
      <p:ext uri="{BB962C8B-B14F-4D97-AF65-F5344CB8AC3E}">
        <p14:creationId xmlns:p14="http://schemas.microsoft.com/office/powerpoint/2010/main" val="23089708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1095"/>
            <a:ext cx="10515600" cy="717847"/>
          </a:xfrm>
        </p:spPr>
        <p:txBody>
          <a:bodyPr/>
          <a:lstStyle/>
          <a:p>
            <a:r>
              <a:rPr lang="en-US" dirty="0" err="1" smtClean="0"/>
              <a:t>ct</a:t>
            </a:r>
            <a:endParaRPr lang="en-US" dirty="0"/>
          </a:p>
        </p:txBody>
      </p:sp>
      <p:sp>
        <p:nvSpPr>
          <p:cNvPr id="3" name="Content Placeholder 2"/>
          <p:cNvSpPr>
            <a:spLocks noGrp="1"/>
          </p:cNvSpPr>
          <p:nvPr>
            <p:ph idx="1"/>
          </p:nvPr>
        </p:nvSpPr>
        <p:spPr>
          <a:xfrm>
            <a:off x="838200" y="752030"/>
            <a:ext cx="10515600" cy="5424933"/>
          </a:xfrm>
        </p:spPr>
        <p:txBody>
          <a:bodyPr>
            <a:normAutofit fontScale="92500" lnSpcReduction="10000"/>
          </a:bodyPr>
          <a:lstStyle/>
          <a:p>
            <a:pPr marL="0" lvl="0" indent="0" defTabSz="457200">
              <a:lnSpc>
                <a:spcPct val="100000"/>
              </a:lnSpc>
              <a:buClr>
                <a:srgbClr val="A53010"/>
              </a:buClr>
              <a:buNone/>
            </a:pPr>
            <a:r>
              <a:rPr lang="en-GB" sz="2400" b="1" i="1" dirty="0">
                <a:solidFill>
                  <a:prstClr val="black">
                    <a:lumMod val="75000"/>
                    <a:lumOff val="25000"/>
                  </a:prstClr>
                </a:solidFill>
                <a:latin typeface="Century Gothic"/>
              </a:rPr>
              <a:t>NURSING MANAGEMENT</a:t>
            </a:r>
            <a:endParaRPr lang="en-US" sz="2400"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sz="2400" dirty="0">
                <a:solidFill>
                  <a:prstClr val="black">
                    <a:lumMod val="75000"/>
                    <a:lumOff val="25000"/>
                  </a:prstClr>
                </a:solidFill>
                <a:latin typeface="Century Gothic"/>
              </a:rPr>
              <a:t>Maintain effective air way by positioning the patient in a propped up or semi fowlers position.</a:t>
            </a:r>
            <a:endParaRPr lang="en-US" sz="2400"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sz="2400" dirty="0">
                <a:solidFill>
                  <a:prstClr val="black">
                    <a:lumMod val="75000"/>
                    <a:lumOff val="25000"/>
                  </a:prstClr>
                </a:solidFill>
                <a:latin typeface="Century Gothic"/>
              </a:rPr>
              <a:t>Monitor for increased respiratory distress and administer oxygen according to patients demand</a:t>
            </a:r>
            <a:endParaRPr lang="en-US" sz="2400"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sz="2400" dirty="0">
                <a:solidFill>
                  <a:prstClr val="black">
                    <a:lumMod val="75000"/>
                    <a:lumOff val="25000"/>
                  </a:prstClr>
                </a:solidFill>
                <a:latin typeface="Century Gothic"/>
              </a:rPr>
              <a:t>Suction if need be to clear air way</a:t>
            </a:r>
            <a:endParaRPr lang="en-US" sz="2400"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sz="2400" dirty="0">
                <a:solidFill>
                  <a:prstClr val="black">
                    <a:lumMod val="75000"/>
                    <a:lumOff val="25000"/>
                  </a:prstClr>
                </a:solidFill>
                <a:latin typeface="Century Gothic"/>
              </a:rPr>
              <a:t>Assist patient to cough effectively as it also helps in clearing air way</a:t>
            </a:r>
            <a:endParaRPr lang="en-US" sz="2400"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sz="2400" dirty="0">
                <a:solidFill>
                  <a:prstClr val="black">
                    <a:lumMod val="75000"/>
                    <a:lumOff val="25000"/>
                  </a:prstClr>
                </a:solidFill>
                <a:latin typeface="Century Gothic"/>
              </a:rPr>
              <a:t>Monitor vital signs</a:t>
            </a:r>
            <a:endParaRPr lang="en-US" sz="2400"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sz="2400" dirty="0">
                <a:solidFill>
                  <a:prstClr val="black">
                    <a:lumMod val="75000"/>
                    <a:lumOff val="25000"/>
                  </a:prstClr>
                </a:solidFill>
                <a:latin typeface="Century Gothic"/>
              </a:rPr>
              <a:t>Loosen clothing due to dyspnoea</a:t>
            </a:r>
            <a:endParaRPr lang="en-US" sz="2400"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sz="2400" dirty="0">
                <a:solidFill>
                  <a:prstClr val="black">
                    <a:lumMod val="75000"/>
                    <a:lumOff val="25000"/>
                  </a:prstClr>
                </a:solidFill>
                <a:latin typeface="Century Gothic"/>
              </a:rPr>
              <a:t>Ensure fluid intake as it helps in thinning secretions and in case of rigors</a:t>
            </a:r>
            <a:endParaRPr lang="en-US" sz="2400"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sz="2400" dirty="0">
                <a:solidFill>
                  <a:prstClr val="black">
                    <a:lumMod val="75000"/>
                    <a:lumOff val="25000"/>
                  </a:prstClr>
                </a:solidFill>
                <a:latin typeface="Century Gothic"/>
              </a:rPr>
              <a:t>Maintain input /output </a:t>
            </a:r>
            <a:endParaRPr lang="en-US" sz="2400"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sz="2400" dirty="0">
                <a:solidFill>
                  <a:prstClr val="black">
                    <a:lumMod val="75000"/>
                    <a:lumOff val="25000"/>
                  </a:prstClr>
                </a:solidFill>
                <a:latin typeface="Century Gothic"/>
              </a:rPr>
              <a:t>Keep warm and well ventilated</a:t>
            </a:r>
            <a:endParaRPr lang="en-US" sz="2400"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sz="2400" dirty="0">
                <a:solidFill>
                  <a:prstClr val="black">
                    <a:lumMod val="75000"/>
                    <a:lumOff val="25000"/>
                  </a:prstClr>
                </a:solidFill>
                <a:latin typeface="Century Gothic"/>
              </a:rPr>
              <a:t>Ensure good nutrition</a:t>
            </a:r>
            <a:endParaRPr lang="en-US" sz="2400" dirty="0">
              <a:solidFill>
                <a:prstClr val="black">
                  <a:lumMod val="75000"/>
                  <a:lumOff val="25000"/>
                </a:prstClr>
              </a:solidFill>
              <a:latin typeface="Century Gothic"/>
            </a:endParaRPr>
          </a:p>
          <a:p>
            <a:endParaRPr lang="en-US" dirty="0"/>
          </a:p>
        </p:txBody>
      </p:sp>
    </p:spTree>
    <p:extLst>
      <p:ext uri="{BB962C8B-B14F-4D97-AF65-F5344CB8AC3E}">
        <p14:creationId xmlns:p14="http://schemas.microsoft.com/office/powerpoint/2010/main" val="2780275607"/>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90C226"/>
                </a:solidFill>
                <a:latin typeface="Trebuchet MS" panose="020B0603020202020204"/>
              </a:rPr>
              <a:t>BRONCHIOLITIS</a:t>
            </a:r>
            <a:endParaRPr lang="en-US" dirty="0"/>
          </a:p>
        </p:txBody>
      </p:sp>
      <p:sp>
        <p:nvSpPr>
          <p:cNvPr id="3" name="Content Placeholder 2"/>
          <p:cNvSpPr>
            <a:spLocks noGrp="1"/>
          </p:cNvSpPr>
          <p:nvPr>
            <p:ph idx="1"/>
          </p:nvPr>
        </p:nvSpPr>
        <p:spPr/>
        <p:txBody>
          <a:bodyPr/>
          <a:lstStyle/>
          <a:p>
            <a:pPr marL="0" lvl="0" indent="0" defTabSz="457200">
              <a:lnSpc>
                <a:spcPct val="100000"/>
              </a:lnSpc>
              <a:buClr>
                <a:srgbClr val="90C226"/>
              </a:buClr>
              <a:buSzPct val="80000"/>
              <a:buNone/>
            </a:pPr>
            <a:r>
              <a:rPr lang="en-US" dirty="0">
                <a:solidFill>
                  <a:prstClr val="black">
                    <a:lumMod val="75000"/>
                    <a:lumOff val="25000"/>
                  </a:prstClr>
                </a:solidFill>
                <a:latin typeface="Trebuchet MS" panose="020B0603020202020204"/>
              </a:rPr>
              <a:t>It’s a respiratory tract infection which occasionally develops into severe obstruction of the bronchioles caused by respiratory tract infection.</a:t>
            </a:r>
          </a:p>
          <a:p>
            <a:endParaRPr lang="en-US" dirty="0"/>
          </a:p>
        </p:txBody>
      </p:sp>
    </p:spTree>
    <p:extLst>
      <p:ext uri="{BB962C8B-B14F-4D97-AF65-F5344CB8AC3E}">
        <p14:creationId xmlns:p14="http://schemas.microsoft.com/office/powerpoint/2010/main" val="151652683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90C226"/>
                </a:solidFill>
                <a:latin typeface="Trebuchet MS" panose="020B0603020202020204"/>
              </a:rPr>
              <a:t>Predisposing factors</a:t>
            </a:r>
            <a:r>
              <a:rPr lang="en-US" sz="3600" dirty="0">
                <a:solidFill>
                  <a:srgbClr val="90C226"/>
                </a:solidFill>
                <a:latin typeface="Trebuchet MS" panose="020B0603020202020204"/>
              </a:rPr>
              <a:t/>
            </a:r>
            <a:br>
              <a:rPr lang="en-US" sz="3600" dirty="0">
                <a:solidFill>
                  <a:srgbClr val="90C226"/>
                </a:solidFill>
                <a:latin typeface="Trebuchet MS" panose="020B0603020202020204"/>
              </a:rPr>
            </a:br>
            <a:endParaRPr lang="en-US" dirty="0"/>
          </a:p>
        </p:txBody>
      </p:sp>
      <p:sp>
        <p:nvSpPr>
          <p:cNvPr id="3" name="Content Placeholder 2"/>
          <p:cNvSpPr>
            <a:spLocks noGrp="1"/>
          </p:cNvSpPr>
          <p:nvPr>
            <p:ph idx="1"/>
          </p:nvPr>
        </p:nvSpPr>
        <p:spPr/>
        <p:txBody>
          <a:bodyPr/>
          <a:lstStyle/>
          <a:p>
            <a:pPr marL="342900" lvl="0" indent="-342900" defTabSz="457200">
              <a:lnSpc>
                <a:spcPct val="100000"/>
              </a:lnSpc>
              <a:buClr>
                <a:srgbClr val="90C226"/>
              </a:buClr>
              <a:buSzPct val="80000"/>
              <a:buFont typeface="Wingdings 3" charset="2"/>
              <a:buChar char=""/>
            </a:pPr>
            <a:r>
              <a:rPr lang="en-US" sz="3200" dirty="0">
                <a:solidFill>
                  <a:prstClr val="black">
                    <a:lumMod val="75000"/>
                    <a:lumOff val="25000"/>
                  </a:prstClr>
                </a:solidFill>
                <a:latin typeface="Trebuchet MS" panose="020B0603020202020204"/>
              </a:rPr>
              <a:t>Cold and dampness</a:t>
            </a:r>
          </a:p>
          <a:p>
            <a:pPr marL="342900" lvl="0" indent="-342900" defTabSz="457200">
              <a:lnSpc>
                <a:spcPct val="100000"/>
              </a:lnSpc>
              <a:buClr>
                <a:srgbClr val="90C226"/>
              </a:buClr>
              <a:buSzPct val="80000"/>
              <a:buFont typeface="Wingdings 3" charset="2"/>
              <a:buChar char=""/>
            </a:pPr>
            <a:r>
              <a:rPr lang="en-US" sz="3200" dirty="0">
                <a:solidFill>
                  <a:prstClr val="black">
                    <a:lumMod val="75000"/>
                    <a:lumOff val="25000"/>
                  </a:prstClr>
                </a:solidFill>
                <a:latin typeface="Trebuchet MS" panose="020B0603020202020204"/>
              </a:rPr>
              <a:t>Pre-maturing in children</a:t>
            </a:r>
          </a:p>
          <a:p>
            <a:pPr marL="342900" lvl="0" indent="-342900" defTabSz="457200">
              <a:lnSpc>
                <a:spcPct val="100000"/>
              </a:lnSpc>
              <a:buClr>
                <a:srgbClr val="90C226"/>
              </a:buClr>
              <a:buSzPct val="80000"/>
              <a:buFont typeface="Wingdings 3" charset="2"/>
              <a:buChar char=""/>
            </a:pPr>
            <a:r>
              <a:rPr lang="en-US" sz="3200" dirty="0">
                <a:solidFill>
                  <a:prstClr val="black">
                    <a:lumMod val="75000"/>
                    <a:lumOff val="25000"/>
                  </a:prstClr>
                </a:solidFill>
                <a:latin typeface="Trebuchet MS" panose="020B0603020202020204"/>
              </a:rPr>
              <a:t>Acute bronchitis</a:t>
            </a:r>
          </a:p>
          <a:p>
            <a:pPr marL="342900" lvl="0" indent="-342900" defTabSz="457200">
              <a:lnSpc>
                <a:spcPct val="100000"/>
              </a:lnSpc>
              <a:buClr>
                <a:srgbClr val="90C226"/>
              </a:buClr>
              <a:buSzPct val="80000"/>
              <a:buFont typeface="Wingdings 3" charset="2"/>
              <a:buChar char=""/>
            </a:pPr>
            <a:r>
              <a:rPr lang="en-US" sz="3200" dirty="0">
                <a:solidFill>
                  <a:prstClr val="black">
                    <a:lumMod val="75000"/>
                    <a:lumOff val="25000"/>
                  </a:prstClr>
                </a:solidFill>
                <a:latin typeface="Trebuchet MS" panose="020B0603020202020204"/>
              </a:rPr>
              <a:t>Overcrowding</a:t>
            </a:r>
          </a:p>
          <a:p>
            <a:pPr marL="342900" lvl="0" indent="-342900" defTabSz="457200">
              <a:lnSpc>
                <a:spcPct val="100000"/>
              </a:lnSpc>
              <a:buClr>
                <a:srgbClr val="90C226"/>
              </a:buClr>
              <a:buSzPct val="80000"/>
              <a:buFont typeface="Wingdings 3" charset="2"/>
              <a:buChar char=""/>
            </a:pPr>
            <a:r>
              <a:rPr lang="en-US" sz="3200" dirty="0">
                <a:solidFill>
                  <a:prstClr val="black">
                    <a:lumMod val="75000"/>
                    <a:lumOff val="25000"/>
                  </a:prstClr>
                </a:solidFill>
                <a:latin typeface="Trebuchet MS" panose="020B0603020202020204"/>
              </a:rPr>
              <a:t>Exposure to smoking</a:t>
            </a:r>
          </a:p>
          <a:p>
            <a:pPr marL="342900" lvl="0" indent="-342900" defTabSz="457200">
              <a:lnSpc>
                <a:spcPct val="100000"/>
              </a:lnSpc>
              <a:buClr>
                <a:srgbClr val="90C226"/>
              </a:buClr>
              <a:buSzPct val="80000"/>
              <a:buFont typeface="Wingdings 3" charset="2"/>
              <a:buChar char=""/>
            </a:pPr>
            <a:endParaRPr lang="en-US" sz="3200" dirty="0">
              <a:solidFill>
                <a:prstClr val="black">
                  <a:lumMod val="75000"/>
                  <a:lumOff val="25000"/>
                </a:prstClr>
              </a:solidFill>
              <a:latin typeface="Trebuchet MS" panose="020B0603020202020204"/>
            </a:endParaRPr>
          </a:p>
          <a:p>
            <a:endParaRPr lang="en-US" dirty="0"/>
          </a:p>
        </p:txBody>
      </p:sp>
    </p:spTree>
    <p:extLst>
      <p:ext uri="{BB962C8B-B14F-4D97-AF65-F5344CB8AC3E}">
        <p14:creationId xmlns:p14="http://schemas.microsoft.com/office/powerpoint/2010/main" val="422928783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90C226"/>
                </a:solidFill>
                <a:latin typeface="Trebuchet MS" panose="020B0603020202020204"/>
              </a:rPr>
              <a:t>Causes </a:t>
            </a:r>
            <a:r>
              <a:rPr lang="en-US" sz="3600" dirty="0">
                <a:solidFill>
                  <a:srgbClr val="90C226"/>
                </a:solidFill>
                <a:latin typeface="Trebuchet MS" panose="020B0603020202020204"/>
              </a:rPr>
              <a:t/>
            </a:r>
            <a:br>
              <a:rPr lang="en-US" sz="3600" dirty="0">
                <a:solidFill>
                  <a:srgbClr val="90C226"/>
                </a:solidFill>
                <a:latin typeface="Trebuchet MS" panose="020B0603020202020204"/>
              </a:rPr>
            </a:br>
            <a:endParaRPr lang="en-US" dirty="0"/>
          </a:p>
        </p:txBody>
      </p:sp>
      <p:sp>
        <p:nvSpPr>
          <p:cNvPr id="3" name="Content Placeholder 2"/>
          <p:cNvSpPr>
            <a:spLocks noGrp="1"/>
          </p:cNvSpPr>
          <p:nvPr>
            <p:ph idx="1"/>
          </p:nvPr>
        </p:nvSpPr>
        <p:spPr/>
        <p:txBody>
          <a:bodyPr/>
          <a:lstStyle/>
          <a:p>
            <a:pPr marL="342900" lvl="0" indent="-342900" defTabSz="457200">
              <a:lnSpc>
                <a:spcPct val="100000"/>
              </a:lnSpc>
              <a:buClr>
                <a:srgbClr val="90C226"/>
              </a:buClr>
              <a:buSzPct val="80000"/>
              <a:buFont typeface="Wingdings 3" charset="2"/>
              <a:buChar char=""/>
            </a:pPr>
            <a:r>
              <a:rPr lang="en-US" sz="3200" dirty="0">
                <a:solidFill>
                  <a:prstClr val="black">
                    <a:lumMod val="75000"/>
                    <a:lumOff val="25000"/>
                  </a:prstClr>
                </a:solidFill>
                <a:latin typeface="Trebuchet MS" panose="020B0603020202020204"/>
              </a:rPr>
              <a:t>Viral infection</a:t>
            </a:r>
          </a:p>
          <a:p>
            <a:pPr marL="342900" lvl="0" indent="-342900" defTabSz="457200">
              <a:lnSpc>
                <a:spcPct val="100000"/>
              </a:lnSpc>
              <a:buClr>
                <a:srgbClr val="90C226"/>
              </a:buClr>
              <a:buSzPct val="80000"/>
              <a:buFont typeface="Wingdings 3" charset="2"/>
              <a:buChar char=""/>
            </a:pPr>
            <a:r>
              <a:rPr lang="en-US" sz="3200" dirty="0">
                <a:solidFill>
                  <a:prstClr val="black">
                    <a:lumMod val="75000"/>
                    <a:lumOff val="25000"/>
                  </a:prstClr>
                </a:solidFill>
                <a:latin typeface="Trebuchet MS" panose="020B0603020202020204"/>
              </a:rPr>
              <a:t>Bacterial -streptococcus pneumonia and H. influenza</a:t>
            </a:r>
          </a:p>
          <a:p>
            <a:pPr marL="342900" lvl="0" indent="-342900" defTabSz="457200">
              <a:lnSpc>
                <a:spcPct val="100000"/>
              </a:lnSpc>
              <a:buClr>
                <a:srgbClr val="90C226"/>
              </a:buClr>
              <a:buSzPct val="80000"/>
              <a:buFont typeface="Wingdings 3" charset="2"/>
              <a:buChar char=""/>
            </a:pPr>
            <a:r>
              <a:rPr lang="en-US" sz="3200" dirty="0">
                <a:solidFill>
                  <a:prstClr val="black">
                    <a:lumMod val="75000"/>
                    <a:lumOff val="25000"/>
                  </a:prstClr>
                </a:solidFill>
                <a:latin typeface="Trebuchet MS" panose="020B0603020202020204"/>
              </a:rPr>
              <a:t>Complication of chronic bronchitis</a:t>
            </a:r>
          </a:p>
          <a:p>
            <a:pPr marL="342900" lvl="0" indent="-342900" defTabSz="457200">
              <a:lnSpc>
                <a:spcPct val="100000"/>
              </a:lnSpc>
              <a:buClr>
                <a:srgbClr val="90C226"/>
              </a:buClr>
              <a:buSzPct val="80000"/>
              <a:buFont typeface="Wingdings 3" charset="2"/>
              <a:buChar char=""/>
            </a:pPr>
            <a:r>
              <a:rPr lang="en-US" sz="3200" dirty="0">
                <a:solidFill>
                  <a:prstClr val="black">
                    <a:lumMod val="75000"/>
                    <a:lumOff val="25000"/>
                  </a:prstClr>
                </a:solidFill>
                <a:latin typeface="Trebuchet MS" panose="020B0603020202020204"/>
              </a:rPr>
              <a:t>Common in children between 3 months and 1 year</a:t>
            </a:r>
          </a:p>
          <a:p>
            <a:endParaRPr lang="en-US" dirty="0"/>
          </a:p>
        </p:txBody>
      </p:sp>
    </p:spTree>
    <p:extLst>
      <p:ext uri="{BB962C8B-B14F-4D97-AF65-F5344CB8AC3E}">
        <p14:creationId xmlns:p14="http://schemas.microsoft.com/office/powerpoint/2010/main" val="7586213"/>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90C226"/>
                </a:solidFill>
                <a:latin typeface="Trebuchet MS" panose="020B0603020202020204"/>
              </a:rPr>
              <a:t>Pathophysiology</a:t>
            </a:r>
            <a:r>
              <a:rPr lang="en-US" sz="3600" dirty="0">
                <a:solidFill>
                  <a:srgbClr val="90C226"/>
                </a:solidFill>
                <a:latin typeface="Trebuchet MS" panose="020B0603020202020204"/>
              </a:rPr>
              <a:t/>
            </a:r>
            <a:br>
              <a:rPr lang="en-US" sz="3600" dirty="0">
                <a:solidFill>
                  <a:srgbClr val="90C226"/>
                </a:solidFill>
                <a:latin typeface="Trebuchet MS" panose="020B0603020202020204"/>
              </a:rPr>
            </a:br>
            <a:endParaRPr lang="en-US" dirty="0"/>
          </a:p>
        </p:txBody>
      </p:sp>
      <p:sp>
        <p:nvSpPr>
          <p:cNvPr id="3" name="Content Placeholder 2"/>
          <p:cNvSpPr>
            <a:spLocks noGrp="1"/>
          </p:cNvSpPr>
          <p:nvPr>
            <p:ph idx="1"/>
          </p:nvPr>
        </p:nvSpPr>
        <p:spPr/>
        <p:txBody>
          <a:bodyPr/>
          <a:lstStyle/>
          <a:p>
            <a:pPr marL="342900" lvl="0" indent="-342900" defTabSz="457200">
              <a:lnSpc>
                <a:spcPct val="100000"/>
              </a:lnSpc>
              <a:buClr>
                <a:srgbClr val="90C226"/>
              </a:buClr>
              <a:buSzPct val="80000"/>
              <a:buFont typeface="Wingdings 3" charset="2"/>
              <a:buChar char=""/>
            </a:pPr>
            <a:r>
              <a:rPr lang="en-US" sz="3200" dirty="0">
                <a:solidFill>
                  <a:prstClr val="black">
                    <a:lumMod val="75000"/>
                    <a:lumOff val="25000"/>
                  </a:prstClr>
                </a:solidFill>
                <a:latin typeface="Trebuchet MS" panose="020B0603020202020204"/>
              </a:rPr>
              <a:t>Infection attacks the bronchiole walls but open into the alveoli tract.</a:t>
            </a:r>
          </a:p>
          <a:p>
            <a:pPr marL="342900" lvl="0" indent="-342900" defTabSz="457200">
              <a:lnSpc>
                <a:spcPct val="100000"/>
              </a:lnSpc>
              <a:buClr>
                <a:srgbClr val="90C226"/>
              </a:buClr>
              <a:buSzPct val="80000"/>
              <a:buFont typeface="Wingdings 3" charset="2"/>
              <a:buChar char=""/>
            </a:pPr>
            <a:r>
              <a:rPr lang="en-US" sz="3200" dirty="0">
                <a:solidFill>
                  <a:prstClr val="black">
                    <a:lumMod val="75000"/>
                    <a:lumOff val="25000"/>
                  </a:prstClr>
                </a:solidFill>
                <a:latin typeface="Trebuchet MS" panose="020B0603020202020204"/>
              </a:rPr>
              <a:t>The attack to the bronchioles before opening into alveoli results in obstruction of the bronchioles resulting to collapse of the alveoli.</a:t>
            </a:r>
          </a:p>
          <a:p>
            <a:pPr lvl="1"/>
            <a:endParaRPr lang="en-US" dirty="0"/>
          </a:p>
        </p:txBody>
      </p:sp>
    </p:spTree>
    <p:extLst>
      <p:ext uri="{BB962C8B-B14F-4D97-AF65-F5344CB8AC3E}">
        <p14:creationId xmlns:p14="http://schemas.microsoft.com/office/powerpoint/2010/main" val="1593738093"/>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64920"/>
            <a:ext cx="10515600" cy="5912043"/>
          </a:xfrm>
        </p:spPr>
        <p:txBody>
          <a:bodyPr>
            <a:normAutofit/>
          </a:bodyPr>
          <a:lstStyle/>
          <a:p>
            <a:pPr marL="0" lvl="0" indent="0" defTabSz="457200">
              <a:lnSpc>
                <a:spcPct val="100000"/>
              </a:lnSpc>
              <a:buClr>
                <a:srgbClr val="90C226"/>
              </a:buClr>
              <a:buSzPct val="80000"/>
              <a:buNone/>
            </a:pPr>
            <a:r>
              <a:rPr lang="en-US" sz="2400" b="1" dirty="0">
                <a:solidFill>
                  <a:prstClr val="black">
                    <a:lumMod val="75000"/>
                    <a:lumOff val="25000"/>
                  </a:prstClr>
                </a:solidFill>
                <a:latin typeface="Trebuchet MS" panose="020B0603020202020204"/>
              </a:rPr>
              <a:t>Clinical Picture</a:t>
            </a:r>
          </a:p>
          <a:p>
            <a:pPr marL="342900" lvl="0" indent="-342900" defTabSz="457200">
              <a:lnSpc>
                <a:spcPct val="100000"/>
              </a:lnSpc>
              <a:buClr>
                <a:srgbClr val="90C226"/>
              </a:buClr>
              <a:buSzPct val="80000"/>
              <a:buFont typeface="Wingdings 3" charset="2"/>
              <a:buChar char=""/>
            </a:pPr>
            <a:r>
              <a:rPr lang="en-US" sz="2400" dirty="0" err="1">
                <a:solidFill>
                  <a:prstClr val="black">
                    <a:lumMod val="75000"/>
                    <a:lumOff val="25000"/>
                  </a:prstClr>
                </a:solidFill>
                <a:latin typeface="Trebuchet MS" panose="020B0603020202020204"/>
              </a:rPr>
              <a:t>Dyspnoea</a:t>
            </a:r>
            <a:endParaRPr lang="en-US" sz="2400" dirty="0">
              <a:solidFill>
                <a:prstClr val="black">
                  <a:lumMod val="75000"/>
                  <a:lumOff val="25000"/>
                </a:prstClr>
              </a:solidFill>
              <a:latin typeface="Trebuchet MS" panose="020B0603020202020204"/>
            </a:endParaRPr>
          </a:p>
          <a:p>
            <a:pPr marL="342900" lvl="0" indent="-342900" defTabSz="457200">
              <a:lnSpc>
                <a:spcPct val="100000"/>
              </a:lnSpc>
              <a:buClr>
                <a:srgbClr val="90C226"/>
              </a:buClr>
              <a:buSzPct val="80000"/>
              <a:buFont typeface="Wingdings 3" charset="2"/>
              <a:buChar char=""/>
            </a:pPr>
            <a:r>
              <a:rPr lang="en-US" sz="2400" dirty="0">
                <a:solidFill>
                  <a:prstClr val="black">
                    <a:lumMod val="75000"/>
                    <a:lumOff val="25000"/>
                  </a:prstClr>
                </a:solidFill>
                <a:latin typeface="Trebuchet MS" panose="020B0603020202020204"/>
              </a:rPr>
              <a:t>Chest pain</a:t>
            </a:r>
          </a:p>
          <a:p>
            <a:pPr marL="0" lvl="0" indent="0" defTabSz="457200">
              <a:lnSpc>
                <a:spcPct val="100000"/>
              </a:lnSpc>
              <a:buClr>
                <a:srgbClr val="90C226"/>
              </a:buClr>
              <a:buSzPct val="80000"/>
              <a:buNone/>
            </a:pPr>
            <a:endParaRPr lang="en-US" sz="2400" dirty="0">
              <a:solidFill>
                <a:prstClr val="black">
                  <a:lumMod val="75000"/>
                  <a:lumOff val="25000"/>
                </a:prstClr>
              </a:solidFill>
              <a:latin typeface="Trebuchet MS" panose="020B0603020202020204"/>
            </a:endParaRPr>
          </a:p>
          <a:p>
            <a:pPr marL="0" lvl="0" indent="0" defTabSz="457200">
              <a:lnSpc>
                <a:spcPct val="100000"/>
              </a:lnSpc>
              <a:buClr>
                <a:srgbClr val="90C226"/>
              </a:buClr>
              <a:buSzPct val="80000"/>
              <a:buNone/>
            </a:pPr>
            <a:r>
              <a:rPr lang="en-US" sz="2400" b="1" dirty="0">
                <a:solidFill>
                  <a:prstClr val="black">
                    <a:lumMod val="75000"/>
                    <a:lumOff val="25000"/>
                  </a:prstClr>
                </a:solidFill>
                <a:latin typeface="Trebuchet MS" panose="020B0603020202020204"/>
              </a:rPr>
              <a:t>Management</a:t>
            </a:r>
            <a:endParaRPr lang="en-US" sz="2400" dirty="0">
              <a:solidFill>
                <a:prstClr val="black">
                  <a:lumMod val="75000"/>
                  <a:lumOff val="25000"/>
                </a:prstClr>
              </a:solidFill>
              <a:latin typeface="Trebuchet MS" panose="020B0603020202020204"/>
            </a:endParaRPr>
          </a:p>
          <a:p>
            <a:pPr marL="342900" lvl="0" indent="-342900" defTabSz="457200">
              <a:lnSpc>
                <a:spcPct val="100000"/>
              </a:lnSpc>
              <a:buClr>
                <a:srgbClr val="90C226"/>
              </a:buClr>
              <a:buSzPct val="80000"/>
              <a:buFont typeface="Wingdings 3" charset="2"/>
              <a:buChar char=""/>
            </a:pPr>
            <a:r>
              <a:rPr lang="en-US" sz="2400" dirty="0">
                <a:solidFill>
                  <a:prstClr val="black">
                    <a:lumMod val="75000"/>
                    <a:lumOff val="25000"/>
                  </a:prstClr>
                </a:solidFill>
                <a:latin typeface="Trebuchet MS" panose="020B0603020202020204"/>
              </a:rPr>
              <a:t>Put patient in fowlers position</a:t>
            </a:r>
          </a:p>
          <a:p>
            <a:pPr marL="342900" lvl="0" indent="-342900" defTabSz="457200">
              <a:lnSpc>
                <a:spcPct val="100000"/>
              </a:lnSpc>
              <a:buClr>
                <a:srgbClr val="90C226"/>
              </a:buClr>
              <a:buSzPct val="80000"/>
              <a:buFont typeface="Wingdings 3" charset="2"/>
              <a:buChar char=""/>
            </a:pPr>
            <a:r>
              <a:rPr lang="en-US" sz="2400" dirty="0">
                <a:solidFill>
                  <a:prstClr val="black">
                    <a:lumMod val="75000"/>
                    <a:lumOff val="25000"/>
                  </a:prstClr>
                </a:solidFill>
                <a:latin typeface="Trebuchet MS" panose="020B0603020202020204"/>
              </a:rPr>
              <a:t>Give oxygen</a:t>
            </a:r>
          </a:p>
          <a:p>
            <a:pPr marL="342900" lvl="0" indent="-342900" defTabSz="457200">
              <a:lnSpc>
                <a:spcPct val="100000"/>
              </a:lnSpc>
              <a:buClr>
                <a:srgbClr val="90C226"/>
              </a:buClr>
              <a:buSzPct val="80000"/>
              <a:buFont typeface="Wingdings 3" charset="2"/>
              <a:buChar char=""/>
            </a:pPr>
            <a:r>
              <a:rPr lang="en-US" sz="2400" dirty="0">
                <a:solidFill>
                  <a:prstClr val="black">
                    <a:lumMod val="75000"/>
                    <a:lumOff val="25000"/>
                  </a:prstClr>
                </a:solidFill>
                <a:latin typeface="Trebuchet MS" panose="020B0603020202020204"/>
              </a:rPr>
              <a:t>Oral hydration or via N.G tube</a:t>
            </a:r>
          </a:p>
          <a:p>
            <a:pPr marL="342900" lvl="0" indent="-342900" defTabSz="457200">
              <a:lnSpc>
                <a:spcPct val="100000"/>
              </a:lnSpc>
              <a:buClr>
                <a:srgbClr val="90C226"/>
              </a:buClr>
              <a:buSzPct val="80000"/>
              <a:buFont typeface="Wingdings 3" charset="2"/>
              <a:buChar char=""/>
            </a:pPr>
            <a:r>
              <a:rPr lang="en-US" sz="2400" dirty="0">
                <a:solidFill>
                  <a:prstClr val="black">
                    <a:lumMod val="75000"/>
                    <a:lumOff val="25000"/>
                  </a:prstClr>
                </a:solidFill>
                <a:latin typeface="Trebuchet MS" panose="020B0603020202020204"/>
              </a:rPr>
              <a:t>Give antibiotic like </a:t>
            </a:r>
            <a:r>
              <a:rPr lang="en-US" sz="2400" dirty="0" err="1" smtClean="0">
                <a:solidFill>
                  <a:prstClr val="black">
                    <a:lumMod val="75000"/>
                    <a:lumOff val="25000"/>
                  </a:prstClr>
                </a:solidFill>
                <a:latin typeface="Trebuchet MS" panose="020B0603020202020204"/>
              </a:rPr>
              <a:t>chloramphenical</a:t>
            </a:r>
            <a:r>
              <a:rPr lang="en-US" sz="2400" dirty="0" smtClean="0">
                <a:solidFill>
                  <a:prstClr val="black">
                    <a:lumMod val="75000"/>
                    <a:lumOff val="25000"/>
                  </a:prstClr>
                </a:solidFill>
                <a:latin typeface="Trebuchet MS" panose="020B0603020202020204"/>
              </a:rPr>
              <a:t> </a:t>
            </a:r>
            <a:r>
              <a:rPr lang="en-US" sz="2400" dirty="0">
                <a:solidFill>
                  <a:prstClr val="black">
                    <a:lumMod val="75000"/>
                    <a:lumOff val="25000"/>
                  </a:prstClr>
                </a:solidFill>
                <a:latin typeface="Trebuchet MS" panose="020B0603020202020204"/>
              </a:rPr>
              <a:t>in case of doubt about secondary infection pneumonia</a:t>
            </a:r>
          </a:p>
          <a:p>
            <a:pPr marL="342900" lvl="0" indent="-342900" defTabSz="457200">
              <a:lnSpc>
                <a:spcPct val="100000"/>
              </a:lnSpc>
              <a:buClr>
                <a:srgbClr val="90C226"/>
              </a:buClr>
              <a:buSzPct val="80000"/>
              <a:buFont typeface="Wingdings 3" charset="2"/>
              <a:buChar char=""/>
            </a:pPr>
            <a:r>
              <a:rPr lang="en-US" sz="2400" dirty="0" smtClean="0">
                <a:solidFill>
                  <a:prstClr val="black">
                    <a:lumMod val="75000"/>
                    <a:lumOff val="25000"/>
                  </a:prstClr>
                </a:solidFill>
                <a:latin typeface="Trebuchet MS" panose="020B0603020202020204"/>
              </a:rPr>
              <a:t>Steam </a:t>
            </a:r>
            <a:r>
              <a:rPr lang="en-US" sz="2400" dirty="0">
                <a:solidFill>
                  <a:prstClr val="black">
                    <a:lumMod val="75000"/>
                    <a:lumOff val="25000"/>
                  </a:prstClr>
                </a:solidFill>
                <a:latin typeface="Trebuchet MS" panose="020B0603020202020204"/>
              </a:rPr>
              <a:t>inhalation to mobilize secretions</a:t>
            </a:r>
          </a:p>
          <a:p>
            <a:endParaRPr lang="en-US" dirty="0"/>
          </a:p>
        </p:txBody>
      </p:sp>
    </p:spTree>
    <p:extLst>
      <p:ext uri="{BB962C8B-B14F-4D97-AF65-F5344CB8AC3E}">
        <p14:creationId xmlns:p14="http://schemas.microsoft.com/office/powerpoint/2010/main" val="1517282072"/>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dirty="0" smtClean="0"/>
              <a:t>          </a:t>
            </a:r>
          </a:p>
          <a:p>
            <a:endParaRPr lang="en-US" dirty="0"/>
          </a:p>
          <a:p>
            <a:endParaRPr lang="en-US" dirty="0" smtClean="0"/>
          </a:p>
          <a:p>
            <a:pPr marL="0" indent="0">
              <a:buNone/>
            </a:pPr>
            <a:r>
              <a:rPr lang="en-US" dirty="0"/>
              <a:t> </a:t>
            </a:r>
            <a:r>
              <a:rPr lang="en-US" dirty="0" smtClean="0"/>
              <a:t>                                                            END</a:t>
            </a:r>
            <a:endParaRPr lang="en-US" dirty="0"/>
          </a:p>
        </p:txBody>
      </p:sp>
    </p:spTree>
    <p:extLst>
      <p:ext uri="{BB962C8B-B14F-4D97-AF65-F5344CB8AC3E}">
        <p14:creationId xmlns:p14="http://schemas.microsoft.com/office/powerpoint/2010/main" val="285461813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31B4E6">
                    <a:lumMod val="75000"/>
                  </a:srgbClr>
                </a:solidFill>
                <a:latin typeface="Century Gothic" panose="020B0502020202020204"/>
              </a:rPr>
              <a:t>BRONCHIECTASIS</a:t>
            </a:r>
            <a:r>
              <a:rPr lang="en-US" sz="3600" dirty="0">
                <a:solidFill>
                  <a:srgbClr val="31B4E6">
                    <a:lumMod val="75000"/>
                  </a:srgbClr>
                </a:solidFill>
                <a:latin typeface="Century Gothic" panose="020B0502020202020204"/>
              </a:rPr>
              <a:t/>
            </a:r>
            <a:br>
              <a:rPr lang="en-US" sz="3600" dirty="0">
                <a:solidFill>
                  <a:srgbClr val="31B4E6">
                    <a:lumMod val="75000"/>
                  </a:srgbClr>
                </a:solidFill>
                <a:latin typeface="Century Gothic" panose="020B0502020202020204"/>
              </a:rPr>
            </a:br>
            <a:endParaRPr lang="en-US" dirty="0"/>
          </a:p>
        </p:txBody>
      </p:sp>
      <p:sp>
        <p:nvSpPr>
          <p:cNvPr id="3" name="Content Placeholder 2"/>
          <p:cNvSpPr>
            <a:spLocks noGrp="1"/>
          </p:cNvSpPr>
          <p:nvPr>
            <p:ph idx="1"/>
          </p:nvPr>
        </p:nvSpPr>
        <p:spPr/>
        <p:txBody>
          <a:bodyPr>
            <a:normAutofit lnSpcReduction="10000"/>
          </a:bodyPr>
          <a:lstStyle/>
          <a:p>
            <a:pPr marL="0" lvl="0" indent="0" defTabSz="457200">
              <a:lnSpc>
                <a:spcPct val="100000"/>
              </a:lnSpc>
              <a:buClr>
                <a:srgbClr val="353535"/>
              </a:buClr>
              <a:buNone/>
            </a:pPr>
            <a:r>
              <a:rPr lang="en-US" sz="2400" dirty="0">
                <a:solidFill>
                  <a:prstClr val="black">
                    <a:lumMod val="75000"/>
                    <a:lumOff val="25000"/>
                  </a:prstClr>
                </a:solidFill>
                <a:latin typeface="Century Gothic" panose="020B0502020202020204"/>
              </a:rPr>
              <a:t>It is a chronic permanent, irreversible dilation of the bronchi, bronchioles. It may be caused by a variety of conditions including;</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panose="020B0502020202020204"/>
              </a:rPr>
              <a:t>Airway obstruction</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panose="020B0502020202020204"/>
              </a:rPr>
              <a:t>Diffuse airway injury</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panose="020B0502020202020204"/>
              </a:rPr>
              <a:t>Genetic disorders such as cystic fibrosis</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panose="020B0502020202020204"/>
              </a:rPr>
              <a:t>Pulmonary infections and obstruction of the bronchus or complications of long-term pulmonary infections.</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panose="020B0502020202020204"/>
              </a:rPr>
              <a:t>Abnormal host defense e.g. </a:t>
            </a:r>
            <a:r>
              <a:rPr lang="en-US" sz="2400" dirty="0" err="1">
                <a:solidFill>
                  <a:prstClr val="black">
                    <a:lumMod val="75000"/>
                    <a:lumOff val="25000"/>
                  </a:prstClr>
                </a:solidFill>
                <a:latin typeface="Century Gothic" panose="020B0502020202020204"/>
              </a:rPr>
              <a:t>ciliary</a:t>
            </a:r>
            <a:r>
              <a:rPr lang="en-US" sz="2400" dirty="0">
                <a:solidFill>
                  <a:prstClr val="black">
                    <a:lumMod val="75000"/>
                    <a:lumOff val="25000"/>
                  </a:prstClr>
                </a:solidFill>
                <a:latin typeface="Century Gothic" panose="020B0502020202020204"/>
              </a:rPr>
              <a:t> dyskinesia- impairment of voluntary movement</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panose="020B0502020202020204"/>
              </a:rPr>
              <a:t>Idiopathic causes</a:t>
            </a:r>
          </a:p>
          <a:p>
            <a:endParaRPr lang="en-US" dirty="0"/>
          </a:p>
        </p:txBody>
      </p:sp>
    </p:spTree>
    <p:extLst>
      <p:ext uri="{BB962C8B-B14F-4D97-AF65-F5344CB8AC3E}">
        <p14:creationId xmlns:p14="http://schemas.microsoft.com/office/powerpoint/2010/main" val="3828811674"/>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31B4E6">
                    <a:lumMod val="75000"/>
                  </a:srgbClr>
                </a:solidFill>
                <a:latin typeface="Century Gothic" panose="020B0502020202020204"/>
              </a:rPr>
              <a:t>Predisposing factors</a:t>
            </a:r>
            <a:r>
              <a:rPr lang="en-US" sz="3600" dirty="0">
                <a:solidFill>
                  <a:srgbClr val="31B4E6">
                    <a:lumMod val="75000"/>
                  </a:srgbClr>
                </a:solidFill>
                <a:latin typeface="Century Gothic" panose="020B0502020202020204"/>
              </a:rPr>
              <a:t/>
            </a:r>
            <a:br>
              <a:rPr lang="en-US" sz="3600" dirty="0">
                <a:solidFill>
                  <a:srgbClr val="31B4E6">
                    <a:lumMod val="75000"/>
                  </a:srgbClr>
                </a:solidFill>
                <a:latin typeface="Century Gothic" panose="020B0502020202020204"/>
              </a:rPr>
            </a:br>
            <a:endParaRPr lang="en-US" dirty="0"/>
          </a:p>
        </p:txBody>
      </p:sp>
      <p:sp>
        <p:nvSpPr>
          <p:cNvPr id="3" name="Content Placeholder 2"/>
          <p:cNvSpPr>
            <a:spLocks noGrp="1"/>
          </p:cNvSpPr>
          <p:nvPr>
            <p:ph idx="1"/>
          </p:nvPr>
        </p:nvSpPr>
        <p:spPr/>
        <p:txBody>
          <a:bodyPr/>
          <a:lstStyle/>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panose="020B0502020202020204"/>
              </a:rPr>
              <a:t>Recurrent respiratory infections in early childhood.</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panose="020B0502020202020204"/>
              </a:rPr>
              <a:t>Measles</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panose="020B0502020202020204"/>
              </a:rPr>
              <a:t>Influenza</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panose="020B0502020202020204"/>
              </a:rPr>
              <a:t>Tuberculosis</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panose="020B0502020202020204"/>
              </a:rPr>
              <a:t>Immunodeficiency disorders</a:t>
            </a:r>
          </a:p>
          <a:p>
            <a:endParaRPr lang="en-US" dirty="0"/>
          </a:p>
        </p:txBody>
      </p:sp>
    </p:spTree>
    <p:extLst>
      <p:ext uri="{BB962C8B-B14F-4D97-AF65-F5344CB8AC3E}">
        <p14:creationId xmlns:p14="http://schemas.microsoft.com/office/powerpoint/2010/main" val="89990596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31B4E6">
                    <a:lumMod val="75000"/>
                  </a:srgbClr>
                </a:solidFill>
                <a:latin typeface="Century Gothic" panose="020B0502020202020204"/>
              </a:rPr>
              <a:t>Pathophysiology</a:t>
            </a:r>
            <a:endParaRPr lang="en-US" dirty="0"/>
          </a:p>
        </p:txBody>
      </p:sp>
      <p:sp>
        <p:nvSpPr>
          <p:cNvPr id="3" name="Content Placeholder 2"/>
          <p:cNvSpPr>
            <a:spLocks noGrp="1"/>
          </p:cNvSpPr>
          <p:nvPr>
            <p:ph idx="1"/>
          </p:nvPr>
        </p:nvSpPr>
        <p:spPr/>
        <p:txBody>
          <a:bodyPr/>
          <a:lstStyle/>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panose="020B0502020202020204"/>
              </a:rPr>
              <a:t>The inflammatory process associated with pulmonary infections damages the bronchial wall causing a loss of its supporting structure and resulting in thick sputum that ultimately obstructs the bronchi.</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panose="020B0502020202020204"/>
              </a:rPr>
              <a:t>The walls become permanently distended and distorted, impairing </a:t>
            </a:r>
            <a:r>
              <a:rPr lang="en-US" dirty="0" err="1">
                <a:solidFill>
                  <a:prstClr val="black">
                    <a:lumMod val="75000"/>
                    <a:lumOff val="25000"/>
                  </a:prstClr>
                </a:solidFill>
                <a:latin typeface="Century Gothic" panose="020B0502020202020204"/>
              </a:rPr>
              <a:t>mucociliary</a:t>
            </a:r>
            <a:r>
              <a:rPr lang="en-US" dirty="0">
                <a:solidFill>
                  <a:prstClr val="black">
                    <a:lumMod val="75000"/>
                    <a:lumOff val="25000"/>
                  </a:prstClr>
                </a:solidFill>
                <a:latin typeface="Century Gothic" panose="020B0502020202020204"/>
              </a:rPr>
              <a:t> clearance. In </a:t>
            </a:r>
            <a:r>
              <a:rPr lang="en-US" dirty="0" err="1">
                <a:solidFill>
                  <a:prstClr val="black">
                    <a:lumMod val="75000"/>
                    <a:lumOff val="25000"/>
                  </a:prstClr>
                </a:solidFill>
                <a:latin typeface="Century Gothic" panose="020B0502020202020204"/>
              </a:rPr>
              <a:t>saccular</a:t>
            </a:r>
            <a:r>
              <a:rPr lang="en-US" dirty="0">
                <a:solidFill>
                  <a:prstClr val="black">
                    <a:lumMod val="75000"/>
                    <a:lumOff val="25000"/>
                  </a:prstClr>
                </a:solidFill>
                <a:latin typeface="Century Gothic" panose="020B0502020202020204"/>
              </a:rPr>
              <a:t> bronchiectasis, each dilated </a:t>
            </a:r>
            <a:r>
              <a:rPr lang="en-US" dirty="0" err="1">
                <a:solidFill>
                  <a:prstClr val="black">
                    <a:lumMod val="75000"/>
                    <a:lumOff val="25000"/>
                  </a:prstClr>
                </a:solidFill>
                <a:latin typeface="Century Gothic" panose="020B0502020202020204"/>
              </a:rPr>
              <a:t>peribronchial</a:t>
            </a:r>
            <a:r>
              <a:rPr lang="en-US" dirty="0">
                <a:solidFill>
                  <a:prstClr val="black">
                    <a:lumMod val="75000"/>
                    <a:lumOff val="25000"/>
                  </a:prstClr>
                </a:solidFill>
                <a:latin typeface="Century Gothic" panose="020B0502020202020204"/>
              </a:rPr>
              <a:t> tube virtually amounts to a lung </a:t>
            </a:r>
            <a:r>
              <a:rPr lang="en-US" dirty="0" err="1">
                <a:solidFill>
                  <a:prstClr val="black">
                    <a:lumMod val="75000"/>
                    <a:lumOff val="25000"/>
                  </a:prstClr>
                </a:solidFill>
                <a:latin typeface="Century Gothic" panose="020B0502020202020204"/>
              </a:rPr>
              <a:t>abcess</a:t>
            </a:r>
            <a:r>
              <a:rPr lang="en-US" dirty="0">
                <a:solidFill>
                  <a:prstClr val="black">
                    <a:lumMod val="75000"/>
                    <a:lumOff val="25000"/>
                  </a:prstClr>
                </a:solidFill>
                <a:latin typeface="Century Gothic" panose="020B0502020202020204"/>
              </a:rPr>
              <a:t>, the exudate of which drains freely through the bronchus.</a:t>
            </a:r>
          </a:p>
          <a:p>
            <a:endParaRPr lang="en-US" dirty="0"/>
          </a:p>
        </p:txBody>
      </p:sp>
    </p:spTree>
    <p:extLst>
      <p:ext uri="{BB962C8B-B14F-4D97-AF65-F5344CB8AC3E}">
        <p14:creationId xmlns:p14="http://schemas.microsoft.com/office/powerpoint/2010/main" val="1227468896"/>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70019"/>
            <a:ext cx="10515600" cy="5706944"/>
          </a:xfrm>
        </p:spPr>
        <p:txBody>
          <a:bodyPr>
            <a:normAutofit/>
          </a:bodyPr>
          <a:lstStyle/>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panose="020B0502020202020204"/>
              </a:rPr>
              <a:t>Bronchiectasis is usually localized, affecting a segment or lobe of a lung, most frequently the lower lobes.</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panose="020B0502020202020204"/>
              </a:rPr>
              <a:t>The </a:t>
            </a:r>
            <a:r>
              <a:rPr lang="en-US" dirty="0" smtClean="0">
                <a:solidFill>
                  <a:prstClr val="black">
                    <a:lumMod val="75000"/>
                    <a:lumOff val="25000"/>
                  </a:prstClr>
                </a:solidFill>
                <a:latin typeface="Century Gothic" panose="020B0502020202020204"/>
              </a:rPr>
              <a:t>retention </a:t>
            </a:r>
            <a:r>
              <a:rPr lang="en-US" dirty="0">
                <a:solidFill>
                  <a:prstClr val="black">
                    <a:lumMod val="75000"/>
                    <a:lumOff val="25000"/>
                  </a:prstClr>
                </a:solidFill>
                <a:latin typeface="Century Gothic" panose="020B0502020202020204"/>
              </a:rPr>
              <a:t>of secretions and subsequent obstruction ultimately </a:t>
            </a:r>
            <a:r>
              <a:rPr lang="en-US" dirty="0" smtClean="0">
                <a:solidFill>
                  <a:prstClr val="black">
                    <a:lumMod val="75000"/>
                    <a:lumOff val="25000"/>
                  </a:prstClr>
                </a:solidFill>
                <a:latin typeface="Century Gothic" panose="020B0502020202020204"/>
              </a:rPr>
              <a:t>cause </a:t>
            </a:r>
            <a:r>
              <a:rPr lang="en-US" dirty="0">
                <a:solidFill>
                  <a:prstClr val="black">
                    <a:lumMod val="75000"/>
                    <a:lumOff val="25000"/>
                  </a:prstClr>
                </a:solidFill>
                <a:latin typeface="Century Gothic" panose="020B0502020202020204"/>
              </a:rPr>
              <a:t>the alveoli distal (to the) obstruction leading </a:t>
            </a:r>
            <a:r>
              <a:rPr lang="en-US" dirty="0" smtClean="0">
                <a:solidFill>
                  <a:prstClr val="black">
                    <a:lumMod val="75000"/>
                    <a:lumOff val="25000"/>
                  </a:prstClr>
                </a:solidFill>
                <a:latin typeface="Century Gothic" panose="020B0502020202020204"/>
              </a:rPr>
              <a:t> </a:t>
            </a:r>
            <a:r>
              <a:rPr lang="en-US" dirty="0">
                <a:solidFill>
                  <a:prstClr val="black">
                    <a:lumMod val="75000"/>
                    <a:lumOff val="25000"/>
                  </a:prstClr>
                </a:solidFill>
                <a:latin typeface="Century Gothic" panose="020B0502020202020204"/>
              </a:rPr>
              <a:t>collapse (atelectasis).</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panose="020B0502020202020204"/>
              </a:rPr>
              <a:t>Inflammatory scarring or fibrosis replaces functioning lung tissue. In time the patient develops respiratory insufficiency with reduced vital capacity, decreased ventilation and an increased ratio of residual volume to total lung capacity.</a:t>
            </a:r>
          </a:p>
          <a:p>
            <a:endParaRPr lang="en-US" dirty="0"/>
          </a:p>
        </p:txBody>
      </p:sp>
    </p:spTree>
    <p:extLst>
      <p:ext uri="{BB962C8B-B14F-4D97-AF65-F5344CB8AC3E}">
        <p14:creationId xmlns:p14="http://schemas.microsoft.com/office/powerpoint/2010/main" val="7646079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a:xfrm>
            <a:off x="838200" y="1495515"/>
            <a:ext cx="10515600" cy="4238714"/>
          </a:xfrm>
        </p:spPr>
        <p:txBody>
          <a:bodyPr>
            <a:normAutofit/>
          </a:bodyPr>
          <a:lstStyle/>
          <a:p>
            <a:pPr marL="0" lvl="0" indent="0" defTabSz="457200">
              <a:lnSpc>
                <a:spcPct val="100000"/>
              </a:lnSpc>
              <a:buClr>
                <a:srgbClr val="A53010"/>
              </a:buClr>
              <a:buNone/>
            </a:pPr>
            <a:r>
              <a:rPr lang="en-GB" b="1" i="1" dirty="0">
                <a:solidFill>
                  <a:prstClr val="black">
                    <a:lumMod val="75000"/>
                    <a:lumOff val="25000"/>
                  </a:prstClr>
                </a:solidFill>
                <a:latin typeface="Century Gothic"/>
              </a:rPr>
              <a:t>DRUG THERAPY</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Prompt treatment with appropriate antibiotics (Preferably a broad spectrum antibiotic).</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Give expectorants to liquefy mucous </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Give antipyretics due to fever and chills</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Give nebulisation therapy where required</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Cough  suppressant and </a:t>
            </a:r>
            <a:r>
              <a:rPr lang="en-GB" dirty="0" err="1" smtClean="0">
                <a:solidFill>
                  <a:prstClr val="black">
                    <a:lumMod val="75000"/>
                    <a:lumOff val="25000"/>
                  </a:prstClr>
                </a:solidFill>
                <a:latin typeface="Century Gothic"/>
              </a:rPr>
              <a:t>broncho</a:t>
            </a:r>
            <a:r>
              <a:rPr lang="en-GB" dirty="0" smtClean="0">
                <a:solidFill>
                  <a:prstClr val="black">
                    <a:lumMod val="75000"/>
                    <a:lumOff val="25000"/>
                  </a:prstClr>
                </a:solidFill>
                <a:latin typeface="Century Gothic"/>
              </a:rPr>
              <a:t>-dilators </a:t>
            </a:r>
            <a:r>
              <a:rPr lang="en-GB" dirty="0">
                <a:solidFill>
                  <a:prstClr val="black">
                    <a:lumMod val="75000"/>
                    <a:lumOff val="25000"/>
                  </a:prstClr>
                </a:solidFill>
                <a:latin typeface="Century Gothic"/>
              </a:rPr>
              <a:t>may be of help</a:t>
            </a:r>
            <a:endParaRPr lang="en-US" dirty="0">
              <a:solidFill>
                <a:prstClr val="black">
                  <a:lumMod val="75000"/>
                  <a:lumOff val="25000"/>
                </a:prstClr>
              </a:solidFill>
              <a:latin typeface="Century Gothic"/>
            </a:endParaRPr>
          </a:p>
          <a:p>
            <a:endParaRPr lang="en-US" dirty="0"/>
          </a:p>
        </p:txBody>
      </p:sp>
    </p:spTree>
    <p:extLst>
      <p:ext uri="{BB962C8B-B14F-4D97-AF65-F5344CB8AC3E}">
        <p14:creationId xmlns:p14="http://schemas.microsoft.com/office/powerpoint/2010/main" val="3711395638"/>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31B4E6">
                    <a:lumMod val="75000"/>
                  </a:srgbClr>
                </a:solidFill>
                <a:latin typeface="Century Gothic" panose="020B0502020202020204"/>
              </a:rPr>
              <a:t>Clinical manifestations</a:t>
            </a:r>
            <a:endParaRPr lang="en-US" dirty="0"/>
          </a:p>
        </p:txBody>
      </p:sp>
      <p:sp>
        <p:nvSpPr>
          <p:cNvPr id="3" name="Content Placeholder 2"/>
          <p:cNvSpPr>
            <a:spLocks noGrp="1"/>
          </p:cNvSpPr>
          <p:nvPr>
            <p:ph idx="1"/>
          </p:nvPr>
        </p:nvSpPr>
        <p:spPr>
          <a:xfrm>
            <a:off x="838200" y="1247686"/>
            <a:ext cx="10515600" cy="4929277"/>
          </a:xfrm>
        </p:spPr>
        <p:txBody>
          <a:bodyPr>
            <a:normAutofit/>
          </a:bodyPr>
          <a:lstStyle/>
          <a:p>
            <a:pPr marL="0" lvl="0" indent="0" defTabSz="457200">
              <a:lnSpc>
                <a:spcPct val="100000"/>
              </a:lnSpc>
              <a:buClr>
                <a:srgbClr val="353535"/>
              </a:buClr>
              <a:buNone/>
            </a:pPr>
            <a:r>
              <a:rPr lang="en-US" sz="3200" dirty="0">
                <a:solidFill>
                  <a:prstClr val="black">
                    <a:lumMod val="75000"/>
                    <a:lumOff val="25000"/>
                  </a:prstClr>
                </a:solidFill>
                <a:latin typeface="Century Gothic" panose="020B0502020202020204"/>
              </a:rPr>
              <a:t>Characteristic symptoms of bronchiectasis include;</a:t>
            </a:r>
          </a:p>
          <a:p>
            <a:pPr marL="342900" lvl="0" indent="-342900" defTabSz="457200">
              <a:lnSpc>
                <a:spcPct val="100000"/>
              </a:lnSpc>
              <a:buClr>
                <a:srgbClr val="353535"/>
              </a:buClr>
              <a:buFont typeface="Wingdings 3" charset="2"/>
              <a:buChar char=""/>
            </a:pPr>
            <a:r>
              <a:rPr lang="en-US" sz="3200" dirty="0">
                <a:solidFill>
                  <a:prstClr val="black">
                    <a:lumMod val="75000"/>
                    <a:lumOff val="25000"/>
                  </a:prstClr>
                </a:solidFill>
                <a:latin typeface="Century Gothic" panose="020B0502020202020204"/>
              </a:rPr>
              <a:t>Chronic cough – paroxysms of coughing on rising in the morning and when lying down.</a:t>
            </a:r>
          </a:p>
          <a:p>
            <a:pPr marL="342900" lvl="0" indent="-342900" defTabSz="457200">
              <a:lnSpc>
                <a:spcPct val="100000"/>
              </a:lnSpc>
              <a:buClr>
                <a:srgbClr val="353535"/>
              </a:buClr>
              <a:buFont typeface="Wingdings 3" charset="2"/>
              <a:buChar char=""/>
            </a:pPr>
            <a:r>
              <a:rPr lang="en-US" sz="3200" dirty="0">
                <a:solidFill>
                  <a:prstClr val="black">
                    <a:lumMod val="75000"/>
                    <a:lumOff val="25000"/>
                  </a:prstClr>
                </a:solidFill>
                <a:latin typeface="Century Gothic" panose="020B0502020202020204"/>
              </a:rPr>
              <a:t>Production of purulent sputum in copious amounts</a:t>
            </a:r>
          </a:p>
          <a:p>
            <a:pPr marL="342900" lvl="0" indent="-342900" defTabSz="457200">
              <a:lnSpc>
                <a:spcPct val="100000"/>
              </a:lnSpc>
              <a:buClr>
                <a:srgbClr val="353535"/>
              </a:buClr>
              <a:buFont typeface="Wingdings 3" charset="2"/>
              <a:buChar char=""/>
            </a:pPr>
            <a:r>
              <a:rPr lang="en-US" sz="3200" dirty="0">
                <a:solidFill>
                  <a:prstClr val="black">
                    <a:lumMod val="75000"/>
                    <a:lumOff val="25000"/>
                  </a:prstClr>
                </a:solidFill>
                <a:latin typeface="Century Gothic" panose="020B0502020202020204"/>
              </a:rPr>
              <a:t>Bad breath</a:t>
            </a:r>
          </a:p>
          <a:p>
            <a:pPr marL="342900" lvl="0" indent="-342900" defTabSz="457200">
              <a:lnSpc>
                <a:spcPct val="100000"/>
              </a:lnSpc>
              <a:buClr>
                <a:srgbClr val="353535"/>
              </a:buClr>
              <a:buFont typeface="Wingdings 3" charset="2"/>
              <a:buChar char=""/>
            </a:pPr>
            <a:r>
              <a:rPr lang="en-US" sz="3200" dirty="0">
                <a:solidFill>
                  <a:prstClr val="black">
                    <a:lumMod val="75000"/>
                    <a:lumOff val="25000"/>
                  </a:prstClr>
                </a:solidFill>
                <a:latin typeface="Century Gothic" panose="020B0502020202020204"/>
              </a:rPr>
              <a:t>Many patients have hemoptysis</a:t>
            </a:r>
          </a:p>
          <a:p>
            <a:pPr marL="342900" lvl="0" indent="-342900" defTabSz="457200">
              <a:lnSpc>
                <a:spcPct val="100000"/>
              </a:lnSpc>
              <a:buClr>
                <a:srgbClr val="353535"/>
              </a:buClr>
              <a:buFont typeface="Wingdings 3" charset="2"/>
              <a:buChar char=""/>
            </a:pPr>
            <a:r>
              <a:rPr lang="en-US" sz="3200" dirty="0">
                <a:solidFill>
                  <a:prstClr val="black">
                    <a:lumMod val="75000"/>
                    <a:lumOff val="25000"/>
                  </a:prstClr>
                </a:solidFill>
                <a:latin typeface="Century Gothic" panose="020B0502020202020204"/>
              </a:rPr>
              <a:t>Clubbing of fingers also is common because of respiratory insufficiency</a:t>
            </a:r>
          </a:p>
          <a:p>
            <a:endParaRPr lang="en-US" dirty="0"/>
          </a:p>
        </p:txBody>
      </p:sp>
    </p:spTree>
    <p:extLst>
      <p:ext uri="{BB962C8B-B14F-4D97-AF65-F5344CB8AC3E}">
        <p14:creationId xmlns:p14="http://schemas.microsoft.com/office/powerpoint/2010/main" val="1726225784"/>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36591"/>
            <a:ext cx="10515600" cy="5040372"/>
          </a:xfrm>
        </p:spPr>
        <p:txBody>
          <a:bodyPr/>
          <a:lstStyle/>
          <a:p>
            <a:pPr marL="342900" lvl="0" indent="-342900" defTabSz="457200">
              <a:lnSpc>
                <a:spcPct val="100000"/>
              </a:lnSpc>
              <a:buClr>
                <a:srgbClr val="353535"/>
              </a:buClr>
              <a:buFont typeface="Wingdings 3" charset="2"/>
              <a:buChar char=""/>
            </a:pPr>
            <a:r>
              <a:rPr lang="en-US" sz="3200" dirty="0">
                <a:solidFill>
                  <a:prstClr val="black">
                    <a:lumMod val="75000"/>
                    <a:lumOff val="25000"/>
                  </a:prstClr>
                </a:solidFill>
                <a:latin typeface="Century Gothic" panose="020B0502020202020204"/>
              </a:rPr>
              <a:t>Patients usually have repeated episodes of pulmonary infection</a:t>
            </a:r>
          </a:p>
          <a:p>
            <a:pPr marL="342900" lvl="0" indent="-342900" defTabSz="457200">
              <a:lnSpc>
                <a:spcPct val="100000"/>
              </a:lnSpc>
              <a:buClr>
                <a:srgbClr val="353535"/>
              </a:buClr>
              <a:buFont typeface="Wingdings 3" charset="2"/>
              <a:buChar char=""/>
            </a:pPr>
            <a:r>
              <a:rPr lang="en-US" sz="3200" dirty="0">
                <a:solidFill>
                  <a:prstClr val="black">
                    <a:lumMod val="75000"/>
                    <a:lumOff val="25000"/>
                  </a:prstClr>
                </a:solidFill>
                <a:latin typeface="Century Gothic" panose="020B0502020202020204"/>
              </a:rPr>
              <a:t>Fine crackles and coarse rhonchi.</a:t>
            </a:r>
          </a:p>
          <a:p>
            <a:pPr marL="342900" lvl="0" indent="-342900" defTabSz="457200">
              <a:lnSpc>
                <a:spcPct val="100000"/>
              </a:lnSpc>
              <a:buClr>
                <a:srgbClr val="353535"/>
              </a:buClr>
              <a:buFont typeface="Wingdings 3" charset="2"/>
              <a:buChar char=""/>
            </a:pPr>
            <a:r>
              <a:rPr lang="en-US" sz="3200" dirty="0">
                <a:solidFill>
                  <a:prstClr val="black">
                    <a:lumMod val="75000"/>
                    <a:lumOff val="25000"/>
                  </a:prstClr>
                </a:solidFill>
                <a:latin typeface="Century Gothic" panose="020B0502020202020204"/>
              </a:rPr>
              <a:t>Fatigue and weakness</a:t>
            </a:r>
          </a:p>
          <a:p>
            <a:pPr marL="342900" lvl="0" indent="-342900" defTabSz="457200">
              <a:lnSpc>
                <a:spcPct val="100000"/>
              </a:lnSpc>
              <a:buClr>
                <a:srgbClr val="353535"/>
              </a:buClr>
              <a:buFont typeface="Wingdings 3" charset="2"/>
              <a:buChar char=""/>
            </a:pPr>
            <a:r>
              <a:rPr lang="en-US" sz="3200" dirty="0">
                <a:solidFill>
                  <a:prstClr val="black">
                    <a:lumMod val="75000"/>
                    <a:lumOff val="25000"/>
                  </a:prstClr>
                </a:solidFill>
                <a:latin typeface="Century Gothic" panose="020B0502020202020204"/>
              </a:rPr>
              <a:t>Hemoptysis</a:t>
            </a:r>
          </a:p>
          <a:p>
            <a:pPr marL="0" lvl="0" indent="0" defTabSz="457200">
              <a:lnSpc>
                <a:spcPct val="100000"/>
              </a:lnSpc>
              <a:buClr>
                <a:srgbClr val="353535"/>
              </a:buClr>
              <a:buNone/>
            </a:pPr>
            <a:r>
              <a:rPr lang="en-US" sz="3200" dirty="0">
                <a:solidFill>
                  <a:prstClr val="black">
                    <a:lumMod val="75000"/>
                    <a:lumOff val="25000"/>
                  </a:prstClr>
                </a:solidFill>
                <a:latin typeface="Century Gothic" panose="020B0502020202020204"/>
              </a:rPr>
              <a:t>N/B: even with modern treatment approaching, the average age at death is approximately 55 years</a:t>
            </a:r>
            <a:endParaRPr lang="en-US" dirty="0"/>
          </a:p>
        </p:txBody>
      </p:sp>
    </p:spTree>
    <p:extLst>
      <p:ext uri="{BB962C8B-B14F-4D97-AF65-F5344CB8AC3E}">
        <p14:creationId xmlns:p14="http://schemas.microsoft.com/office/powerpoint/2010/main" val="3835855712"/>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31B4E6">
                    <a:lumMod val="75000"/>
                  </a:srgbClr>
                </a:solidFill>
                <a:latin typeface="Century Gothic" panose="020B0502020202020204"/>
              </a:rPr>
              <a:t>Assessment and diagnostic findings</a:t>
            </a:r>
            <a:r>
              <a:rPr lang="en-US" sz="3600" dirty="0">
                <a:solidFill>
                  <a:srgbClr val="31B4E6">
                    <a:lumMod val="75000"/>
                  </a:srgbClr>
                </a:solidFill>
                <a:latin typeface="Century Gothic" panose="020B0502020202020204"/>
              </a:rPr>
              <a:t/>
            </a:r>
            <a:br>
              <a:rPr lang="en-US" sz="3600" dirty="0">
                <a:solidFill>
                  <a:srgbClr val="31B4E6">
                    <a:lumMod val="75000"/>
                  </a:srgbClr>
                </a:solidFill>
                <a:latin typeface="Century Gothic" panose="020B0502020202020204"/>
              </a:rPr>
            </a:br>
            <a:endParaRPr lang="en-US" dirty="0"/>
          </a:p>
        </p:txBody>
      </p:sp>
      <p:sp>
        <p:nvSpPr>
          <p:cNvPr id="3" name="Content Placeholder 2"/>
          <p:cNvSpPr>
            <a:spLocks noGrp="1"/>
          </p:cNvSpPr>
          <p:nvPr>
            <p:ph idx="1"/>
          </p:nvPr>
        </p:nvSpPr>
        <p:spPr/>
        <p:txBody>
          <a:bodyPr/>
          <a:lstStyle/>
          <a:p>
            <a:pPr marL="342900" lvl="0" indent="-342900" defTabSz="457200">
              <a:lnSpc>
                <a:spcPct val="100000"/>
              </a:lnSpc>
              <a:buClr>
                <a:srgbClr val="353535"/>
              </a:buClr>
              <a:buFont typeface="Wingdings 3" charset="2"/>
              <a:buChar char=""/>
            </a:pPr>
            <a:r>
              <a:rPr lang="en-US" sz="3200" dirty="0">
                <a:solidFill>
                  <a:prstClr val="black">
                    <a:lumMod val="75000"/>
                    <a:lumOff val="25000"/>
                  </a:prstClr>
                </a:solidFill>
                <a:latin typeface="Century Gothic" panose="020B0502020202020204"/>
              </a:rPr>
              <a:t>A definite sign is prolonged history of productive cough, with sputum consistently negative for tubercle bacilli.</a:t>
            </a:r>
          </a:p>
          <a:p>
            <a:pPr marL="342900" lvl="0" indent="-342900" defTabSz="457200">
              <a:lnSpc>
                <a:spcPct val="100000"/>
              </a:lnSpc>
              <a:buClr>
                <a:srgbClr val="353535"/>
              </a:buClr>
              <a:buFont typeface="Wingdings 3" charset="2"/>
              <a:buChar char=""/>
            </a:pPr>
            <a:r>
              <a:rPr lang="en-US" sz="3200" dirty="0">
                <a:solidFill>
                  <a:prstClr val="black">
                    <a:lumMod val="75000"/>
                    <a:lumOff val="25000"/>
                  </a:prstClr>
                </a:solidFill>
                <a:latin typeface="Century Gothic" panose="020B0502020202020204"/>
              </a:rPr>
              <a:t>The diagnosis is established by a CT scan, which reveals bronchial dilatation. </a:t>
            </a:r>
          </a:p>
          <a:p>
            <a:pPr marL="342900" lvl="0" indent="-342900" defTabSz="457200">
              <a:lnSpc>
                <a:spcPct val="100000"/>
              </a:lnSpc>
              <a:buClr>
                <a:srgbClr val="353535"/>
              </a:buClr>
              <a:buFont typeface="Wingdings 3" charset="2"/>
              <a:buChar char=""/>
            </a:pPr>
            <a:r>
              <a:rPr lang="en-US" sz="3200" dirty="0">
                <a:solidFill>
                  <a:prstClr val="black">
                    <a:lumMod val="75000"/>
                    <a:lumOff val="25000"/>
                  </a:prstClr>
                </a:solidFill>
                <a:latin typeface="Century Gothic" panose="020B0502020202020204"/>
              </a:rPr>
              <a:t>Chest x-ray</a:t>
            </a:r>
            <a:endParaRPr lang="en-US" dirty="0"/>
          </a:p>
        </p:txBody>
      </p:sp>
    </p:spTree>
    <p:extLst>
      <p:ext uri="{BB962C8B-B14F-4D97-AF65-F5344CB8AC3E}">
        <p14:creationId xmlns:p14="http://schemas.microsoft.com/office/powerpoint/2010/main" val="3597026207"/>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31B4E6">
                    <a:lumMod val="75000"/>
                  </a:srgbClr>
                </a:solidFill>
                <a:latin typeface="Century Gothic" panose="020B0502020202020204"/>
              </a:rPr>
              <a:t>MANAGEMENT</a:t>
            </a:r>
            <a:endParaRPr lang="en-US" dirty="0"/>
          </a:p>
        </p:txBody>
      </p:sp>
      <p:sp>
        <p:nvSpPr>
          <p:cNvPr id="3" name="Content Placeholder 2"/>
          <p:cNvSpPr>
            <a:spLocks noGrp="1"/>
          </p:cNvSpPr>
          <p:nvPr>
            <p:ph idx="1"/>
          </p:nvPr>
        </p:nvSpPr>
        <p:spPr>
          <a:xfrm>
            <a:off x="838200" y="1444239"/>
            <a:ext cx="10515600" cy="4732724"/>
          </a:xfrm>
        </p:spPr>
        <p:txBody>
          <a:bodyPr>
            <a:normAutofit/>
          </a:bodyPr>
          <a:lstStyle/>
          <a:p>
            <a:pPr marL="342900" lvl="0" indent="-342900" defTabSz="457200">
              <a:lnSpc>
                <a:spcPct val="100000"/>
              </a:lnSpc>
              <a:buClr>
                <a:srgbClr val="353535"/>
              </a:buClr>
              <a:buFont typeface="Wingdings 3" charset="2"/>
              <a:buChar char=""/>
            </a:pPr>
            <a:r>
              <a:rPr lang="en-US" sz="2400" b="1" dirty="0">
                <a:solidFill>
                  <a:prstClr val="black">
                    <a:lumMod val="75000"/>
                    <a:lumOff val="25000"/>
                  </a:prstClr>
                </a:solidFill>
                <a:latin typeface="Century Gothic" panose="020B0502020202020204"/>
              </a:rPr>
              <a:t>Medical Management</a:t>
            </a:r>
            <a:endParaRPr lang="en-US" sz="2400" dirty="0">
              <a:solidFill>
                <a:prstClr val="black">
                  <a:lumMod val="75000"/>
                  <a:lumOff val="25000"/>
                </a:prstClr>
              </a:solidFill>
              <a:latin typeface="Century Gothic" panose="020B0502020202020204"/>
            </a:endParaRP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panose="020B0502020202020204"/>
              </a:rPr>
              <a:t>Treatment objectives are to promote bronchial drainage excessive secretions from affected portion of the lungs and prevent or control infection.</a:t>
            </a:r>
          </a:p>
          <a:p>
            <a:pPr marL="342900" lvl="0" indent="-342900" defTabSz="457200">
              <a:lnSpc>
                <a:spcPct val="100000"/>
              </a:lnSpc>
              <a:buClr>
                <a:srgbClr val="353535"/>
              </a:buClr>
              <a:buFont typeface="Wingdings 3" charset="2"/>
              <a:buChar char=""/>
            </a:pPr>
            <a:r>
              <a:rPr lang="en-US" sz="2400" b="1" dirty="0">
                <a:solidFill>
                  <a:prstClr val="black">
                    <a:lumMod val="75000"/>
                    <a:lumOff val="25000"/>
                  </a:prstClr>
                </a:solidFill>
                <a:latin typeface="Century Gothic" panose="020B0502020202020204"/>
              </a:rPr>
              <a:t>Postural drainage</a:t>
            </a:r>
            <a:r>
              <a:rPr lang="en-US" sz="2400" dirty="0">
                <a:solidFill>
                  <a:prstClr val="black">
                    <a:lumMod val="75000"/>
                    <a:lumOff val="25000"/>
                  </a:prstClr>
                </a:solidFill>
                <a:latin typeface="Century Gothic" panose="020B0502020202020204"/>
              </a:rPr>
              <a:t> – draining of the </a:t>
            </a:r>
            <a:r>
              <a:rPr lang="en-US" sz="2400" dirty="0" err="1">
                <a:solidFill>
                  <a:prstClr val="black">
                    <a:lumMod val="75000"/>
                    <a:lumOff val="25000"/>
                  </a:prstClr>
                </a:solidFill>
                <a:latin typeface="Century Gothic" panose="020B0502020202020204"/>
              </a:rPr>
              <a:t>bronchiectatic</a:t>
            </a:r>
            <a:r>
              <a:rPr lang="en-US" sz="2400" dirty="0">
                <a:solidFill>
                  <a:prstClr val="black">
                    <a:lumMod val="75000"/>
                    <a:lumOff val="25000"/>
                  </a:prstClr>
                </a:solidFill>
                <a:latin typeface="Century Gothic" panose="020B0502020202020204"/>
              </a:rPr>
              <a:t> areas by gravity reduces the amount of secretions and the degree of infections. Sometimes the </a:t>
            </a:r>
            <a:r>
              <a:rPr lang="en-US" sz="2400" dirty="0" err="1">
                <a:solidFill>
                  <a:prstClr val="black">
                    <a:lumMod val="75000"/>
                    <a:lumOff val="25000"/>
                  </a:prstClr>
                </a:solidFill>
                <a:latin typeface="Century Gothic" panose="020B0502020202020204"/>
              </a:rPr>
              <a:t>mucopurulent</a:t>
            </a:r>
            <a:r>
              <a:rPr lang="en-US" sz="2400" dirty="0">
                <a:solidFill>
                  <a:prstClr val="black">
                    <a:lumMod val="75000"/>
                    <a:lumOff val="25000"/>
                  </a:prstClr>
                </a:solidFill>
                <a:latin typeface="Century Gothic" panose="020B0502020202020204"/>
              </a:rPr>
              <a:t> sputum must be removed by bronchoscopy (using a bronchoscope to remove secretions from the bronchi).</a:t>
            </a:r>
          </a:p>
          <a:p>
            <a:pPr marL="342900" lvl="0" indent="-342900" defTabSz="457200">
              <a:lnSpc>
                <a:spcPct val="100000"/>
              </a:lnSpc>
              <a:buClr>
                <a:srgbClr val="353535"/>
              </a:buClr>
              <a:buFont typeface="Wingdings 3" charset="2"/>
              <a:buChar char=""/>
            </a:pPr>
            <a:r>
              <a:rPr lang="en-US" sz="2400" b="1" dirty="0">
                <a:solidFill>
                  <a:prstClr val="black">
                    <a:lumMod val="75000"/>
                    <a:lumOff val="25000"/>
                  </a:prstClr>
                </a:solidFill>
                <a:latin typeface="Century Gothic" panose="020B0502020202020204"/>
              </a:rPr>
              <a:t>Chest physiotherapy</a:t>
            </a:r>
            <a:r>
              <a:rPr lang="en-US" sz="2400" dirty="0">
                <a:solidFill>
                  <a:prstClr val="black">
                    <a:lumMod val="75000"/>
                    <a:lumOff val="25000"/>
                  </a:prstClr>
                </a:solidFill>
                <a:latin typeface="Century Gothic" panose="020B0502020202020204"/>
              </a:rPr>
              <a:t> – including percussion and postural drainage, is important in the management of secretions.</a:t>
            </a:r>
          </a:p>
          <a:p>
            <a:pPr marL="342900" lvl="0" indent="-342900" defTabSz="457200">
              <a:lnSpc>
                <a:spcPct val="100000"/>
              </a:lnSpc>
              <a:buClr>
                <a:srgbClr val="353535"/>
              </a:buClr>
              <a:buFont typeface="Wingdings 3" charset="2"/>
              <a:buChar char=""/>
            </a:pPr>
            <a:endParaRPr lang="en-US" sz="2400" dirty="0">
              <a:solidFill>
                <a:prstClr val="black">
                  <a:lumMod val="75000"/>
                  <a:lumOff val="25000"/>
                </a:prstClr>
              </a:solidFill>
              <a:latin typeface="Century Gothic" panose="020B0502020202020204"/>
            </a:endParaRPr>
          </a:p>
          <a:p>
            <a:endParaRPr lang="en-US" dirty="0"/>
          </a:p>
        </p:txBody>
      </p:sp>
    </p:spTree>
    <p:extLst>
      <p:ext uri="{BB962C8B-B14F-4D97-AF65-F5344CB8AC3E}">
        <p14:creationId xmlns:p14="http://schemas.microsoft.com/office/powerpoint/2010/main" val="800492267"/>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9822"/>
            <a:ext cx="10515600" cy="6117142"/>
          </a:xfrm>
        </p:spPr>
        <p:txBody>
          <a:bodyPr>
            <a:normAutofit/>
          </a:bodyPr>
          <a:lstStyle/>
          <a:p>
            <a:pPr marL="342900" lvl="0" indent="-342900" defTabSz="457200">
              <a:lnSpc>
                <a:spcPct val="100000"/>
              </a:lnSpc>
              <a:buClr>
                <a:srgbClr val="353535"/>
              </a:buClr>
              <a:buFont typeface="Wingdings 3" charset="2"/>
              <a:buChar char=""/>
            </a:pPr>
            <a:r>
              <a:rPr lang="en-US" sz="2400" b="1" dirty="0">
                <a:solidFill>
                  <a:prstClr val="black">
                    <a:lumMod val="75000"/>
                    <a:lumOff val="25000"/>
                  </a:prstClr>
                </a:solidFill>
                <a:latin typeface="Century Gothic" panose="020B0502020202020204"/>
              </a:rPr>
              <a:t>Smoking cessation</a:t>
            </a:r>
            <a:r>
              <a:rPr lang="en-US" sz="2400" dirty="0">
                <a:solidFill>
                  <a:prstClr val="black">
                    <a:lumMod val="75000"/>
                    <a:lumOff val="25000"/>
                  </a:prstClr>
                </a:solidFill>
                <a:latin typeface="Century Gothic" panose="020B0502020202020204"/>
              </a:rPr>
              <a:t> – this is important because smoking impairs bronchial drainage by paralyzing </a:t>
            </a:r>
            <a:r>
              <a:rPr lang="en-US" sz="2400" dirty="0" err="1">
                <a:solidFill>
                  <a:prstClr val="black">
                    <a:lumMod val="75000"/>
                    <a:lumOff val="25000"/>
                  </a:prstClr>
                </a:solidFill>
                <a:latin typeface="Century Gothic" panose="020B0502020202020204"/>
              </a:rPr>
              <a:t>ciliary</a:t>
            </a:r>
            <a:r>
              <a:rPr lang="en-US" sz="2400" dirty="0">
                <a:solidFill>
                  <a:prstClr val="black">
                    <a:lumMod val="75000"/>
                    <a:lumOff val="25000"/>
                  </a:prstClr>
                </a:solidFill>
                <a:latin typeface="Century Gothic" panose="020B0502020202020204"/>
              </a:rPr>
              <a:t> action, increasing bronchial secretions and causing inflammation of the mucous membranes resulting in hyperplasia of the mucous glands.</a:t>
            </a:r>
          </a:p>
          <a:p>
            <a:pPr marL="342900" lvl="0" indent="-342900" defTabSz="457200">
              <a:lnSpc>
                <a:spcPct val="100000"/>
              </a:lnSpc>
              <a:buClr>
                <a:srgbClr val="353535"/>
              </a:buClr>
              <a:buFont typeface="Wingdings 3" charset="2"/>
              <a:buChar char=""/>
            </a:pPr>
            <a:r>
              <a:rPr lang="en-US" sz="2400" b="1" dirty="0">
                <a:solidFill>
                  <a:prstClr val="black">
                    <a:lumMod val="75000"/>
                    <a:lumOff val="25000"/>
                  </a:prstClr>
                </a:solidFill>
                <a:latin typeface="Century Gothic" panose="020B0502020202020204"/>
              </a:rPr>
              <a:t>Antimicrobial therapy</a:t>
            </a:r>
            <a:r>
              <a:rPr lang="en-US" sz="2400" dirty="0">
                <a:solidFill>
                  <a:prstClr val="black">
                    <a:lumMod val="75000"/>
                    <a:lumOff val="25000"/>
                  </a:prstClr>
                </a:solidFill>
                <a:latin typeface="Century Gothic" panose="020B0502020202020204"/>
              </a:rPr>
              <a:t> – this is based on the results of sensitivity studies on organisms cultured from sputum is used to control infection.</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panose="020B0502020202020204"/>
              </a:rPr>
              <a:t>A year round regimen of antibiotics and agents may be prescribed with different types of antibiotics at intervals. Some clinicians prescribe antibiotic agents throughout winter or when acute URT infections occur.</a:t>
            </a:r>
          </a:p>
          <a:p>
            <a:pPr marL="342900" lvl="0" indent="-342900" defTabSz="457200">
              <a:lnSpc>
                <a:spcPct val="100000"/>
              </a:lnSpc>
              <a:buClr>
                <a:srgbClr val="353535"/>
              </a:buClr>
              <a:buFont typeface="Wingdings 3" charset="2"/>
              <a:buChar char=""/>
            </a:pPr>
            <a:r>
              <a:rPr lang="en-US" sz="2400" b="1" dirty="0">
                <a:solidFill>
                  <a:prstClr val="black">
                    <a:lumMod val="75000"/>
                    <a:lumOff val="25000"/>
                  </a:prstClr>
                </a:solidFill>
                <a:latin typeface="Century Gothic" panose="020B0502020202020204"/>
              </a:rPr>
              <a:t>Bronchodilators</a:t>
            </a:r>
            <a:r>
              <a:rPr lang="en-US" sz="2400" dirty="0">
                <a:solidFill>
                  <a:prstClr val="black">
                    <a:lumMod val="75000"/>
                    <a:lumOff val="25000"/>
                  </a:prstClr>
                </a:solidFill>
                <a:latin typeface="Century Gothic" panose="020B0502020202020204"/>
              </a:rPr>
              <a:t> – may be prescribed for patients who also have reactive airway disease, may also assist with secretion management.</a:t>
            </a:r>
          </a:p>
          <a:p>
            <a:endParaRPr lang="en-US" dirty="0"/>
          </a:p>
        </p:txBody>
      </p:sp>
    </p:spTree>
    <p:extLst>
      <p:ext uri="{BB962C8B-B14F-4D97-AF65-F5344CB8AC3E}">
        <p14:creationId xmlns:p14="http://schemas.microsoft.com/office/powerpoint/2010/main" val="1139949929"/>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58923"/>
            <a:ext cx="10515600" cy="5818040"/>
          </a:xfrm>
        </p:spPr>
        <p:txBody>
          <a:bodyPr>
            <a:normAutofit/>
          </a:bodyPr>
          <a:lstStyle/>
          <a:p>
            <a:pPr marL="342900" lvl="0" indent="-342900" defTabSz="457200">
              <a:lnSpc>
                <a:spcPct val="100000"/>
              </a:lnSpc>
              <a:buClr>
                <a:srgbClr val="353535"/>
              </a:buClr>
              <a:buFont typeface="Wingdings 3" charset="2"/>
              <a:buChar char=""/>
            </a:pPr>
            <a:r>
              <a:rPr lang="en-US" b="1" dirty="0">
                <a:solidFill>
                  <a:prstClr val="black">
                    <a:lumMod val="75000"/>
                    <a:lumOff val="25000"/>
                  </a:prstClr>
                </a:solidFill>
                <a:latin typeface="Century Gothic" panose="020B0502020202020204"/>
              </a:rPr>
              <a:t>Vaccinations</a:t>
            </a:r>
            <a:r>
              <a:rPr lang="en-US" dirty="0">
                <a:solidFill>
                  <a:prstClr val="black">
                    <a:lumMod val="75000"/>
                    <a:lumOff val="25000"/>
                  </a:prstClr>
                </a:solidFill>
                <a:latin typeface="Century Gothic" panose="020B0502020202020204"/>
              </a:rPr>
              <a:t> – patient should be vaccinated against influenza and pneumococcal pneumonia. </a:t>
            </a:r>
          </a:p>
          <a:p>
            <a:pPr marL="342900" lvl="0" indent="-342900" defTabSz="457200">
              <a:lnSpc>
                <a:spcPct val="100000"/>
              </a:lnSpc>
              <a:buClr>
                <a:srgbClr val="353535"/>
              </a:buClr>
              <a:buFont typeface="Wingdings 3" charset="2"/>
              <a:buChar char=""/>
            </a:pPr>
            <a:r>
              <a:rPr lang="en-US" b="1" dirty="0">
                <a:solidFill>
                  <a:prstClr val="black">
                    <a:lumMod val="75000"/>
                    <a:lumOff val="25000"/>
                  </a:prstClr>
                </a:solidFill>
                <a:latin typeface="Century Gothic" panose="020B0502020202020204"/>
              </a:rPr>
              <a:t>Surgical intervention – </a:t>
            </a:r>
            <a:r>
              <a:rPr lang="en-US" dirty="0">
                <a:solidFill>
                  <a:prstClr val="black">
                    <a:lumMod val="75000"/>
                    <a:lumOff val="25000"/>
                  </a:prstClr>
                </a:solidFill>
                <a:latin typeface="Century Gothic" panose="020B0502020202020204"/>
              </a:rPr>
              <a:t>not frequently used. May be indicated to patients who continue to expectorate large amounts of sputum and have repeated bouts of pneumonia and hemoptysis despite adherence to treatment regimens.</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panose="020B0502020202020204"/>
              </a:rPr>
              <a:t>The goals of surgical treatment are to conserve normal pulmonary tissue and to avoid infectious complications. It may be necessary to remove a segment of a lobe (lobectomy) or rarely an entire lung (</a:t>
            </a:r>
            <a:r>
              <a:rPr lang="en-US" dirty="0" err="1">
                <a:solidFill>
                  <a:prstClr val="black">
                    <a:lumMod val="75000"/>
                    <a:lumOff val="25000"/>
                  </a:prstClr>
                </a:solidFill>
                <a:latin typeface="Century Gothic" panose="020B0502020202020204"/>
              </a:rPr>
              <a:t>pneumonectomy</a:t>
            </a:r>
            <a:r>
              <a:rPr lang="en-US" dirty="0">
                <a:solidFill>
                  <a:prstClr val="black">
                    <a:lumMod val="75000"/>
                    <a:lumOff val="25000"/>
                  </a:prstClr>
                </a:solidFill>
                <a:latin typeface="Century Gothic" panose="020B0502020202020204"/>
              </a:rPr>
              <a:t>)</a:t>
            </a:r>
          </a:p>
          <a:p>
            <a:endParaRPr lang="en-US" dirty="0"/>
          </a:p>
        </p:txBody>
      </p:sp>
    </p:spTree>
    <p:extLst>
      <p:ext uri="{BB962C8B-B14F-4D97-AF65-F5344CB8AC3E}">
        <p14:creationId xmlns:p14="http://schemas.microsoft.com/office/powerpoint/2010/main" val="4249907075"/>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rgbClr val="31B4E6">
                    <a:lumMod val="75000"/>
                  </a:srgbClr>
                </a:solidFill>
                <a:latin typeface="Century Gothic" panose="020B0502020202020204"/>
              </a:rPr>
              <a:t>Nursing Management</a:t>
            </a:r>
            <a:r>
              <a:rPr lang="en-US" sz="3200" dirty="0">
                <a:solidFill>
                  <a:srgbClr val="31B4E6">
                    <a:lumMod val="75000"/>
                  </a:srgbClr>
                </a:solidFill>
                <a:latin typeface="Century Gothic" panose="020B0502020202020204"/>
              </a:rPr>
              <a:t/>
            </a:r>
            <a:br>
              <a:rPr lang="en-US" sz="3200" dirty="0">
                <a:solidFill>
                  <a:srgbClr val="31B4E6">
                    <a:lumMod val="75000"/>
                  </a:srgbClr>
                </a:solidFill>
                <a:latin typeface="Century Gothic" panose="020B0502020202020204"/>
              </a:rPr>
            </a:br>
            <a:endParaRPr lang="en-US" dirty="0"/>
          </a:p>
        </p:txBody>
      </p:sp>
      <p:sp>
        <p:nvSpPr>
          <p:cNvPr id="3" name="Content Placeholder 2"/>
          <p:cNvSpPr>
            <a:spLocks noGrp="1"/>
          </p:cNvSpPr>
          <p:nvPr>
            <p:ph idx="1"/>
          </p:nvPr>
        </p:nvSpPr>
        <p:spPr>
          <a:xfrm>
            <a:off x="838200" y="1179320"/>
            <a:ext cx="10515600" cy="4997643"/>
          </a:xfrm>
        </p:spPr>
        <p:txBody>
          <a:bodyPr>
            <a:normAutofit/>
          </a:bodyPr>
          <a:lstStyle/>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panose="020B0502020202020204"/>
              </a:rPr>
              <a:t>This focuses on alleviating symptoms and helping patients clear pulmonary secretions.</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panose="020B0502020202020204"/>
              </a:rPr>
              <a:t>Patients teaching targets smoking and other factors that increase the production of mucus and tamper its removal.</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panose="020B0502020202020204"/>
              </a:rPr>
              <a:t>Patients and families are taught to perform postural drainage and to avoid exposure to people with U.R. or other infections.</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panose="020B0502020202020204"/>
              </a:rPr>
              <a:t>Administration of antibiotics on the basis of sputum culture results.</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panose="020B0502020202020204"/>
              </a:rPr>
              <a:t>Administration of bronchodilator mucolytic agents and expectorant.</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panose="020B0502020202020204"/>
              </a:rPr>
              <a:t>Bronchoscopy to remove thicker secretions.</a:t>
            </a:r>
          </a:p>
          <a:p>
            <a:endParaRPr lang="en-US" dirty="0"/>
          </a:p>
        </p:txBody>
      </p:sp>
    </p:spTree>
    <p:extLst>
      <p:ext uri="{BB962C8B-B14F-4D97-AF65-F5344CB8AC3E}">
        <p14:creationId xmlns:p14="http://schemas.microsoft.com/office/powerpoint/2010/main" val="525914757"/>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726393"/>
            <a:ext cx="10515600" cy="5450570"/>
          </a:xfrm>
        </p:spPr>
        <p:txBody>
          <a:bodyPr>
            <a:normAutofit lnSpcReduction="10000"/>
          </a:bodyPr>
          <a:lstStyle/>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panose="020B0502020202020204"/>
              </a:rPr>
              <a:t>Maintaining good hydration to liquefy secretions.</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panose="020B0502020202020204"/>
              </a:rPr>
              <a:t>Adequate rest, diet exercise and </a:t>
            </a:r>
            <a:r>
              <a:rPr lang="en-US" sz="2400" dirty="0" err="1">
                <a:solidFill>
                  <a:prstClr val="black">
                    <a:lumMod val="75000"/>
                    <a:lumOff val="25000"/>
                  </a:prstClr>
                </a:solidFill>
                <a:latin typeface="Century Gothic" panose="020B0502020202020204"/>
              </a:rPr>
              <a:t>diversional</a:t>
            </a:r>
            <a:r>
              <a:rPr lang="en-US" sz="2400" dirty="0">
                <a:solidFill>
                  <a:prstClr val="black">
                    <a:lumMod val="75000"/>
                    <a:lumOff val="25000"/>
                  </a:prstClr>
                </a:solidFill>
                <a:latin typeface="Century Gothic" panose="020B0502020202020204"/>
              </a:rPr>
              <a:t> activities.</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panose="020B0502020202020204"/>
              </a:rPr>
              <a:t>Avoiding superimposed injections such as colds.</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panose="020B0502020202020204"/>
              </a:rPr>
              <a:t>Individual should reduce exposure to excessive air pollutants and irritants.</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panose="020B0502020202020204"/>
              </a:rPr>
              <a:t>Avoid cigarette smoking and obtain;</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panose="020B0502020202020204"/>
              </a:rPr>
              <a:t>Pneumococcal and influenza vaccinations</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panose="020B0502020202020204"/>
              </a:rPr>
              <a:t>Chest </a:t>
            </a:r>
            <a:r>
              <a:rPr lang="en-US" sz="2400" dirty="0" smtClean="0">
                <a:solidFill>
                  <a:prstClr val="black">
                    <a:lumMod val="75000"/>
                    <a:lumOff val="25000"/>
                  </a:prstClr>
                </a:solidFill>
                <a:latin typeface="Century Gothic" panose="020B0502020202020204"/>
              </a:rPr>
              <a:t>physiotherapy</a:t>
            </a:r>
            <a:endParaRPr lang="en-US" sz="2400" dirty="0">
              <a:solidFill>
                <a:prstClr val="black">
                  <a:lumMod val="75000"/>
                  <a:lumOff val="25000"/>
                </a:prstClr>
              </a:solidFill>
              <a:latin typeface="Century Gothic" panose="020B0502020202020204"/>
            </a:endParaRP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panose="020B0502020202020204"/>
              </a:rPr>
              <a:t>Surgical resection of the parts of the lungs, necessary when signs and symptoms persist despite medical therapy.</a:t>
            </a:r>
          </a:p>
          <a:p>
            <a:pPr marL="342900" lvl="0" indent="-342900" defTabSz="457200">
              <a:lnSpc>
                <a:spcPct val="100000"/>
              </a:lnSpc>
              <a:buClr>
                <a:srgbClr val="353535"/>
              </a:buClr>
              <a:buFont typeface="Wingdings 3" charset="2"/>
              <a:buChar char=""/>
            </a:pPr>
            <a:r>
              <a:rPr lang="en-US" sz="2400" dirty="0" err="1">
                <a:solidFill>
                  <a:prstClr val="black">
                    <a:lumMod val="75000"/>
                    <a:lumOff val="25000"/>
                  </a:prstClr>
                </a:solidFill>
                <a:latin typeface="Century Gothic" panose="020B0502020202020204"/>
              </a:rPr>
              <a:t>Segmentectomy</a:t>
            </a:r>
            <a:r>
              <a:rPr lang="en-US" sz="2400" dirty="0">
                <a:solidFill>
                  <a:prstClr val="black">
                    <a:lumMod val="75000"/>
                    <a:lumOff val="25000"/>
                  </a:prstClr>
                </a:solidFill>
                <a:latin typeface="Century Gothic" panose="020B0502020202020204"/>
              </a:rPr>
              <a:t> or</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panose="020B0502020202020204"/>
              </a:rPr>
              <a:t>Lobectomy</a:t>
            </a:r>
          </a:p>
          <a:p>
            <a:endParaRPr lang="en-US" dirty="0"/>
          </a:p>
        </p:txBody>
      </p:sp>
    </p:spTree>
    <p:extLst>
      <p:ext uri="{BB962C8B-B14F-4D97-AF65-F5344CB8AC3E}">
        <p14:creationId xmlns:p14="http://schemas.microsoft.com/office/powerpoint/2010/main" val="3527153521"/>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defTabSz="457200">
              <a:lnSpc>
                <a:spcPct val="100000"/>
              </a:lnSpc>
              <a:buClr>
                <a:srgbClr val="353535"/>
              </a:buClr>
              <a:buNone/>
            </a:pPr>
            <a:r>
              <a:rPr lang="en-US" sz="4800" dirty="0" smtClean="0">
                <a:solidFill>
                  <a:prstClr val="black">
                    <a:lumMod val="75000"/>
                    <a:lumOff val="25000"/>
                  </a:prstClr>
                </a:solidFill>
                <a:latin typeface="Century Gothic" panose="020B0502020202020204"/>
              </a:rPr>
              <a:t>                     The </a:t>
            </a:r>
            <a:r>
              <a:rPr lang="en-US" sz="4800" dirty="0">
                <a:solidFill>
                  <a:prstClr val="black">
                    <a:lumMod val="75000"/>
                    <a:lumOff val="25000"/>
                  </a:prstClr>
                </a:solidFill>
                <a:latin typeface="Century Gothic" panose="020B0502020202020204"/>
              </a:rPr>
              <a:t>End</a:t>
            </a:r>
          </a:p>
          <a:p>
            <a:endParaRPr lang="en-US" dirty="0"/>
          </a:p>
        </p:txBody>
      </p:sp>
    </p:spTree>
    <p:extLst>
      <p:ext uri="{BB962C8B-B14F-4D97-AF65-F5344CB8AC3E}">
        <p14:creationId xmlns:p14="http://schemas.microsoft.com/office/powerpoint/2010/main" val="3650070710"/>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prstClr val="black">
                    <a:lumMod val="85000"/>
                    <a:lumOff val="15000"/>
                  </a:prstClr>
                </a:solidFill>
                <a:latin typeface="Century Gothic" panose="020B0502020202020204"/>
              </a:rPr>
              <a:t>ADENOIDITIS</a:t>
            </a:r>
            <a:r>
              <a:rPr lang="en-US" sz="3600" dirty="0">
                <a:solidFill>
                  <a:prstClr val="black">
                    <a:lumMod val="85000"/>
                    <a:lumOff val="15000"/>
                  </a:prstClr>
                </a:solidFill>
                <a:latin typeface="Century Gothic" panose="020B0502020202020204"/>
              </a:rPr>
              <a:t/>
            </a:r>
            <a:br>
              <a:rPr lang="en-US" sz="3600" dirty="0">
                <a:solidFill>
                  <a:prstClr val="black">
                    <a:lumMod val="85000"/>
                    <a:lumOff val="15000"/>
                  </a:prstClr>
                </a:solidFill>
                <a:latin typeface="Century Gothic" panose="020B0502020202020204"/>
              </a:rPr>
            </a:br>
            <a:endParaRPr lang="en-US" dirty="0"/>
          </a:p>
        </p:txBody>
      </p:sp>
      <p:sp>
        <p:nvSpPr>
          <p:cNvPr id="3" name="Content Placeholder 2"/>
          <p:cNvSpPr>
            <a:spLocks noGrp="1"/>
          </p:cNvSpPr>
          <p:nvPr>
            <p:ph idx="1"/>
          </p:nvPr>
        </p:nvSpPr>
        <p:spPr/>
        <p:txBody>
          <a:bodyPr/>
          <a:lstStyle/>
          <a:p>
            <a:pPr marL="0" lvl="0" indent="0" algn="just" defTabSz="457200">
              <a:lnSpc>
                <a:spcPct val="100000"/>
              </a:lnSpc>
              <a:buClr>
                <a:srgbClr val="A53010"/>
              </a:buClr>
              <a:buNone/>
            </a:pPr>
            <a:r>
              <a:rPr lang="en-US" sz="2400" b="1" dirty="0">
                <a:solidFill>
                  <a:prstClr val="black">
                    <a:lumMod val="75000"/>
                    <a:lumOff val="25000"/>
                  </a:prstClr>
                </a:solidFill>
                <a:latin typeface="Century Gothic" panose="020B0502020202020204"/>
              </a:rPr>
              <a:t>Adenoids</a:t>
            </a:r>
            <a:endParaRPr lang="en-US" sz="2400" dirty="0">
              <a:solidFill>
                <a:prstClr val="black">
                  <a:lumMod val="75000"/>
                  <a:lumOff val="25000"/>
                </a:prstClr>
              </a:solidFill>
              <a:latin typeface="Century Gothic" panose="020B0502020202020204"/>
            </a:endParaRPr>
          </a:p>
          <a:p>
            <a:pPr marL="342900" lvl="0" indent="-342900" algn="just" defTabSz="457200">
              <a:lnSpc>
                <a:spcPct val="100000"/>
              </a:lnSpc>
              <a:buClr>
                <a:srgbClr val="A53010"/>
              </a:buClr>
              <a:buFont typeface="Wingdings 3" charset="2"/>
              <a:buChar char=""/>
            </a:pPr>
            <a:r>
              <a:rPr lang="en-US" sz="2400" dirty="0">
                <a:solidFill>
                  <a:prstClr val="black">
                    <a:lumMod val="75000"/>
                    <a:lumOff val="25000"/>
                  </a:prstClr>
                </a:solidFill>
                <a:latin typeface="Century Gothic" panose="020B0502020202020204"/>
              </a:rPr>
              <a:t>They are masses of lymphoid tissue found at the back of the nose or at posterior wall of the </a:t>
            </a:r>
            <a:r>
              <a:rPr lang="en-US" sz="2400" dirty="0" err="1">
                <a:solidFill>
                  <a:prstClr val="black">
                    <a:lumMod val="75000"/>
                    <a:lumOff val="25000"/>
                  </a:prstClr>
                </a:solidFill>
                <a:latin typeface="Century Gothic" panose="020B0502020202020204"/>
              </a:rPr>
              <a:t>nasopharynx</a:t>
            </a:r>
            <a:r>
              <a:rPr lang="en-US" sz="2400" dirty="0">
                <a:solidFill>
                  <a:prstClr val="black">
                    <a:lumMod val="75000"/>
                    <a:lumOff val="25000"/>
                  </a:prstClr>
                </a:solidFill>
                <a:latin typeface="Century Gothic" panose="020B0502020202020204"/>
              </a:rPr>
              <a:t> and their function is to trap/ filter out bacteria and other macro-organisms and destroy them before they can cause infection. However they can be overwhelmed by infections making them to be inflamed.</a:t>
            </a:r>
          </a:p>
          <a:p>
            <a:pPr marL="342900" lvl="0" indent="-342900" algn="just" defTabSz="457200">
              <a:lnSpc>
                <a:spcPct val="100000"/>
              </a:lnSpc>
              <a:buClr>
                <a:srgbClr val="A53010"/>
              </a:buClr>
              <a:buFont typeface="Wingdings 3" charset="2"/>
              <a:buChar char=""/>
            </a:pPr>
            <a:r>
              <a:rPr lang="en-US" sz="2400" dirty="0">
                <a:solidFill>
                  <a:prstClr val="black">
                    <a:lumMod val="75000"/>
                    <a:lumOff val="25000"/>
                  </a:prstClr>
                </a:solidFill>
                <a:latin typeface="Century Gothic" panose="020B0502020202020204"/>
              </a:rPr>
              <a:t>They reach their maximum size maximum size when one is 5-7 years after which they shrink, atrophy and disappear completely by age 15yrs. When they became inflamed the surrounding structures such as tonsils (</a:t>
            </a:r>
            <a:r>
              <a:rPr lang="en-US" sz="2400" dirty="0" err="1">
                <a:solidFill>
                  <a:prstClr val="black">
                    <a:lumMod val="75000"/>
                    <a:lumOff val="25000"/>
                  </a:prstClr>
                </a:solidFill>
                <a:latin typeface="Century Gothic" panose="020B0502020202020204"/>
              </a:rPr>
              <a:t>adenotonsilitis</a:t>
            </a:r>
            <a:r>
              <a:rPr lang="en-US" sz="2400" dirty="0">
                <a:solidFill>
                  <a:prstClr val="black">
                    <a:lumMod val="75000"/>
                    <a:lumOff val="25000"/>
                  </a:prstClr>
                </a:solidFill>
                <a:latin typeface="Century Gothic" panose="020B0502020202020204"/>
              </a:rPr>
              <a:t> might occur).</a:t>
            </a:r>
          </a:p>
          <a:p>
            <a:endParaRPr lang="en-US" dirty="0"/>
          </a:p>
        </p:txBody>
      </p:sp>
    </p:spTree>
    <p:extLst>
      <p:ext uri="{BB962C8B-B14F-4D97-AF65-F5344CB8AC3E}">
        <p14:creationId xmlns:p14="http://schemas.microsoft.com/office/powerpoint/2010/main" val="39422419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45828"/>
          </a:xfrm>
        </p:spPr>
        <p:txBody>
          <a:bodyPr/>
          <a:lstStyle/>
          <a:p>
            <a:r>
              <a:rPr lang="en-US" dirty="0" err="1" smtClean="0"/>
              <a:t>ct</a:t>
            </a:r>
            <a:endParaRPr lang="en-US" dirty="0"/>
          </a:p>
        </p:txBody>
      </p:sp>
      <p:sp>
        <p:nvSpPr>
          <p:cNvPr id="3" name="Content Placeholder 2"/>
          <p:cNvSpPr>
            <a:spLocks noGrp="1"/>
          </p:cNvSpPr>
          <p:nvPr>
            <p:ph idx="1"/>
          </p:nvPr>
        </p:nvSpPr>
        <p:spPr>
          <a:xfrm>
            <a:off x="838200" y="1110954"/>
            <a:ext cx="10515600" cy="5066009"/>
          </a:xfrm>
        </p:spPr>
        <p:txBody>
          <a:bodyPr>
            <a:normAutofit fontScale="92500" lnSpcReduction="10000"/>
          </a:bodyPr>
          <a:lstStyle/>
          <a:p>
            <a:pPr marL="0" lvl="0" indent="0" defTabSz="457200">
              <a:lnSpc>
                <a:spcPct val="100000"/>
              </a:lnSpc>
              <a:buClr>
                <a:srgbClr val="A53010"/>
              </a:buClr>
              <a:buNone/>
            </a:pPr>
            <a:r>
              <a:rPr lang="en-GB" b="1" i="1" dirty="0">
                <a:solidFill>
                  <a:prstClr val="black">
                    <a:lumMod val="75000"/>
                    <a:lumOff val="25000"/>
                  </a:prstClr>
                </a:solidFill>
                <a:latin typeface="Century Gothic"/>
              </a:rPr>
              <a:t>COMPLICATIONS</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Empyema (pus in pleural space)  </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Pleurisy (inflammation of pleural cavity)</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Pericarditis;-if spread to the heart</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Bacteraemia and septicaemia if spread to the blood</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err="1">
                <a:solidFill>
                  <a:prstClr val="black">
                    <a:lumMod val="75000"/>
                    <a:lumOff val="25000"/>
                  </a:prstClr>
                </a:solidFill>
                <a:latin typeface="Century Gothic"/>
              </a:rPr>
              <a:t>Endorcarditis</a:t>
            </a:r>
            <a:r>
              <a:rPr lang="en-GB" dirty="0">
                <a:solidFill>
                  <a:prstClr val="black">
                    <a:lumMod val="75000"/>
                    <a:lumOff val="25000"/>
                  </a:prstClr>
                </a:solidFill>
                <a:latin typeface="Century Gothic"/>
              </a:rPr>
              <a:t> (inflammation of the endocardium)</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Lung abscess;-common in staphylococcus </a:t>
            </a:r>
            <a:r>
              <a:rPr lang="en-GB" dirty="0" err="1">
                <a:solidFill>
                  <a:prstClr val="black">
                    <a:lumMod val="75000"/>
                    <a:lumOff val="25000"/>
                  </a:prstClr>
                </a:solidFill>
                <a:latin typeface="Century Gothic"/>
              </a:rPr>
              <a:t>aureus</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Meningitis</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Pleural effusion;-serous fluid in the pleural cavity</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Atelectasis</a:t>
            </a:r>
            <a:endParaRPr lang="en-US" dirty="0">
              <a:solidFill>
                <a:prstClr val="black">
                  <a:lumMod val="75000"/>
                  <a:lumOff val="25000"/>
                </a:prstClr>
              </a:solidFill>
              <a:latin typeface="Century Gothic"/>
            </a:endParaRPr>
          </a:p>
          <a:p>
            <a:endParaRPr lang="en-US" dirty="0"/>
          </a:p>
        </p:txBody>
      </p:sp>
    </p:spTree>
    <p:extLst>
      <p:ext uri="{BB962C8B-B14F-4D97-AF65-F5344CB8AC3E}">
        <p14:creationId xmlns:p14="http://schemas.microsoft.com/office/powerpoint/2010/main" val="3896806699"/>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75118"/>
            <a:ext cx="10515600" cy="5501845"/>
          </a:xfrm>
        </p:spPr>
        <p:txBody>
          <a:bodyPr>
            <a:normAutofit/>
          </a:bodyPr>
          <a:lstStyle/>
          <a:p>
            <a:pPr marL="0" lvl="0" indent="0" defTabSz="457200">
              <a:lnSpc>
                <a:spcPct val="100000"/>
              </a:lnSpc>
              <a:buClr>
                <a:srgbClr val="A53010"/>
              </a:buClr>
              <a:buNone/>
            </a:pPr>
            <a:r>
              <a:rPr lang="en-US" b="1" dirty="0">
                <a:solidFill>
                  <a:prstClr val="black">
                    <a:lumMod val="75000"/>
                    <a:lumOff val="25000"/>
                  </a:prstClr>
                </a:solidFill>
                <a:latin typeface="Century Gothic" panose="020B0502020202020204"/>
              </a:rPr>
              <a:t>Adenoiditis</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A53010"/>
              </a:buClr>
              <a:buFont typeface="Wingdings 3" charset="2"/>
              <a:buChar char=""/>
            </a:pPr>
            <a:r>
              <a:rPr lang="en-US" dirty="0">
                <a:solidFill>
                  <a:prstClr val="black">
                    <a:lumMod val="75000"/>
                    <a:lumOff val="25000"/>
                  </a:prstClr>
                </a:solidFill>
                <a:latin typeface="Century Gothic" panose="020B0502020202020204"/>
              </a:rPr>
              <a:t>It’s the inflammation of the adenoids</a:t>
            </a:r>
          </a:p>
          <a:p>
            <a:pPr marL="0" lvl="0" indent="0" defTabSz="457200">
              <a:lnSpc>
                <a:spcPct val="100000"/>
              </a:lnSpc>
              <a:buClr>
                <a:srgbClr val="A53010"/>
              </a:buClr>
              <a:buNone/>
            </a:pPr>
            <a:endParaRPr lang="en-US" b="1" dirty="0">
              <a:solidFill>
                <a:prstClr val="black">
                  <a:lumMod val="75000"/>
                  <a:lumOff val="25000"/>
                </a:prstClr>
              </a:solidFill>
              <a:latin typeface="Century Gothic" panose="020B0502020202020204"/>
            </a:endParaRPr>
          </a:p>
          <a:p>
            <a:pPr marL="0" lvl="0" indent="0" defTabSz="457200">
              <a:lnSpc>
                <a:spcPct val="100000"/>
              </a:lnSpc>
              <a:buClr>
                <a:srgbClr val="A53010"/>
              </a:buClr>
              <a:buNone/>
            </a:pPr>
            <a:r>
              <a:rPr lang="en-US" b="1" dirty="0">
                <a:solidFill>
                  <a:prstClr val="black">
                    <a:lumMod val="75000"/>
                    <a:lumOff val="25000"/>
                  </a:prstClr>
                </a:solidFill>
                <a:latin typeface="Century Gothic" panose="020B0502020202020204"/>
              </a:rPr>
              <a:t>Causes;</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A53010"/>
              </a:buClr>
              <a:buFont typeface="Wingdings 3" charset="2"/>
              <a:buChar char=""/>
            </a:pPr>
            <a:r>
              <a:rPr lang="en-US" dirty="0">
                <a:solidFill>
                  <a:prstClr val="black">
                    <a:lumMod val="75000"/>
                    <a:lumOff val="25000"/>
                  </a:prstClr>
                </a:solidFill>
                <a:latin typeface="Century Gothic" panose="020B0502020202020204"/>
              </a:rPr>
              <a:t>Bacteria e.g. streptococcus, </a:t>
            </a:r>
            <a:r>
              <a:rPr lang="en-US" dirty="0" err="1" smtClean="0">
                <a:solidFill>
                  <a:prstClr val="black">
                    <a:lumMod val="75000"/>
                    <a:lumOff val="25000"/>
                  </a:prstClr>
                </a:solidFill>
                <a:latin typeface="Century Gothic" panose="020B0502020202020204"/>
              </a:rPr>
              <a:t>Heamophilus</a:t>
            </a:r>
            <a:r>
              <a:rPr lang="en-US" dirty="0">
                <a:solidFill>
                  <a:prstClr val="black">
                    <a:lumMod val="75000"/>
                    <a:lumOff val="25000"/>
                  </a:prstClr>
                </a:solidFill>
                <a:latin typeface="Century Gothic" panose="020B0502020202020204"/>
              </a:rPr>
              <a:t>, staphylococcus</a:t>
            </a:r>
          </a:p>
          <a:p>
            <a:pPr marL="342900" lvl="0" indent="-342900" defTabSz="457200">
              <a:lnSpc>
                <a:spcPct val="100000"/>
              </a:lnSpc>
              <a:buClr>
                <a:srgbClr val="A53010"/>
              </a:buClr>
              <a:buFont typeface="Wingdings 3" charset="2"/>
              <a:buChar char=""/>
            </a:pPr>
            <a:r>
              <a:rPr lang="en-US" dirty="0">
                <a:solidFill>
                  <a:prstClr val="black">
                    <a:lumMod val="75000"/>
                    <a:lumOff val="25000"/>
                  </a:prstClr>
                </a:solidFill>
                <a:latin typeface="Century Gothic" panose="020B0502020202020204"/>
              </a:rPr>
              <a:t>Virus e.g. </a:t>
            </a:r>
            <a:r>
              <a:rPr lang="en-US" dirty="0" err="1">
                <a:solidFill>
                  <a:prstClr val="black">
                    <a:lumMod val="75000"/>
                    <a:lumOff val="25000"/>
                  </a:prstClr>
                </a:solidFill>
                <a:latin typeface="Century Gothic" panose="020B0502020202020204"/>
              </a:rPr>
              <a:t>adeno</a:t>
            </a:r>
            <a:r>
              <a:rPr lang="en-US" dirty="0">
                <a:solidFill>
                  <a:prstClr val="black">
                    <a:lumMod val="75000"/>
                    <a:lumOff val="25000"/>
                  </a:prstClr>
                </a:solidFill>
                <a:latin typeface="Century Gothic" panose="020B0502020202020204"/>
              </a:rPr>
              <a:t>-virus</a:t>
            </a:r>
          </a:p>
          <a:p>
            <a:pPr marL="342900" lvl="0" indent="-342900" defTabSz="457200">
              <a:lnSpc>
                <a:spcPct val="100000"/>
              </a:lnSpc>
              <a:buClr>
                <a:srgbClr val="A53010"/>
              </a:buClr>
              <a:buFont typeface="Wingdings 3" charset="2"/>
              <a:buChar char=""/>
            </a:pPr>
            <a:r>
              <a:rPr lang="en-US" dirty="0">
                <a:solidFill>
                  <a:prstClr val="black">
                    <a:lumMod val="75000"/>
                    <a:lumOff val="25000"/>
                  </a:prstClr>
                </a:solidFill>
                <a:latin typeface="Century Gothic" panose="020B0502020202020204"/>
              </a:rPr>
              <a:t>Allergy e.g. allergic rhinitis</a:t>
            </a:r>
          </a:p>
          <a:p>
            <a:pPr marL="342900" lvl="0" indent="-342900" defTabSz="457200">
              <a:lnSpc>
                <a:spcPct val="100000"/>
              </a:lnSpc>
              <a:buClr>
                <a:srgbClr val="A53010"/>
              </a:buClr>
              <a:buFont typeface="Wingdings 3" charset="2"/>
              <a:buChar char=""/>
            </a:pPr>
            <a:r>
              <a:rPr lang="en-US" dirty="0">
                <a:solidFill>
                  <a:prstClr val="black">
                    <a:lumMod val="75000"/>
                    <a:lumOff val="25000"/>
                  </a:prstClr>
                </a:solidFill>
                <a:latin typeface="Century Gothic" panose="020B0502020202020204"/>
              </a:rPr>
              <a:t>Injection</a:t>
            </a:r>
          </a:p>
          <a:p>
            <a:endParaRPr lang="en-US" dirty="0"/>
          </a:p>
        </p:txBody>
      </p:sp>
    </p:spTree>
    <p:extLst>
      <p:ext uri="{BB962C8B-B14F-4D97-AF65-F5344CB8AC3E}">
        <p14:creationId xmlns:p14="http://schemas.microsoft.com/office/powerpoint/2010/main" val="644970383"/>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97103"/>
          </a:xfrm>
        </p:spPr>
        <p:txBody>
          <a:bodyPr/>
          <a:lstStyle/>
          <a:p>
            <a:r>
              <a:rPr lang="en-US" sz="3600" b="1" dirty="0">
                <a:solidFill>
                  <a:prstClr val="black">
                    <a:lumMod val="85000"/>
                    <a:lumOff val="15000"/>
                  </a:prstClr>
                </a:solidFill>
                <a:latin typeface="Century Gothic" panose="020B0502020202020204"/>
              </a:rPr>
              <a:t>Signs and symptoms</a:t>
            </a:r>
            <a:endParaRPr lang="en-US" dirty="0"/>
          </a:p>
        </p:txBody>
      </p:sp>
      <p:sp>
        <p:nvSpPr>
          <p:cNvPr id="3" name="Content Placeholder 2"/>
          <p:cNvSpPr>
            <a:spLocks noGrp="1"/>
          </p:cNvSpPr>
          <p:nvPr>
            <p:ph idx="1"/>
          </p:nvPr>
        </p:nvSpPr>
        <p:spPr>
          <a:xfrm>
            <a:off x="838200" y="1162228"/>
            <a:ext cx="10515600" cy="5014735"/>
          </a:xfrm>
        </p:spPr>
        <p:txBody>
          <a:bodyPr>
            <a:normAutofit/>
          </a:bodyPr>
          <a:lstStyle/>
          <a:p>
            <a:pPr marL="342900" lvl="0" indent="-342900" defTabSz="457200">
              <a:lnSpc>
                <a:spcPct val="100000"/>
              </a:lnSpc>
              <a:buClr>
                <a:srgbClr val="A53010"/>
              </a:buClr>
              <a:buFont typeface="Wingdings 3" charset="2"/>
              <a:buChar char=""/>
            </a:pPr>
            <a:r>
              <a:rPr lang="en-US" sz="2400" dirty="0">
                <a:solidFill>
                  <a:prstClr val="black">
                    <a:lumMod val="75000"/>
                    <a:lumOff val="25000"/>
                  </a:prstClr>
                </a:solidFill>
                <a:latin typeface="Century Gothic" panose="020B0502020202020204"/>
              </a:rPr>
              <a:t>Blocked nose</a:t>
            </a:r>
          </a:p>
          <a:p>
            <a:pPr marL="342900" lvl="0" indent="-342900" defTabSz="457200">
              <a:lnSpc>
                <a:spcPct val="100000"/>
              </a:lnSpc>
              <a:buClr>
                <a:srgbClr val="A53010"/>
              </a:buClr>
              <a:buFont typeface="Wingdings 3" charset="2"/>
              <a:buChar char=""/>
            </a:pPr>
            <a:r>
              <a:rPr lang="en-US" sz="2400" dirty="0">
                <a:solidFill>
                  <a:prstClr val="black">
                    <a:lumMod val="75000"/>
                    <a:lumOff val="25000"/>
                  </a:prstClr>
                </a:solidFill>
                <a:latin typeface="Century Gothic" panose="020B0502020202020204"/>
              </a:rPr>
              <a:t>Mouth breathing</a:t>
            </a:r>
          </a:p>
          <a:p>
            <a:pPr marL="342900" lvl="0" indent="-342900" defTabSz="457200">
              <a:lnSpc>
                <a:spcPct val="100000"/>
              </a:lnSpc>
              <a:buClr>
                <a:srgbClr val="A53010"/>
              </a:buClr>
              <a:buFont typeface="Wingdings 3" charset="2"/>
              <a:buChar char=""/>
            </a:pPr>
            <a:r>
              <a:rPr lang="en-US" sz="2400" dirty="0">
                <a:solidFill>
                  <a:prstClr val="black">
                    <a:lumMod val="75000"/>
                    <a:lumOff val="25000"/>
                  </a:prstClr>
                </a:solidFill>
                <a:latin typeface="Century Gothic" panose="020B0502020202020204"/>
              </a:rPr>
              <a:t>Snoring during sleep (sleep </a:t>
            </a:r>
            <a:r>
              <a:rPr lang="en-US" sz="2400" dirty="0" err="1">
                <a:solidFill>
                  <a:prstClr val="black">
                    <a:lumMod val="75000"/>
                    <a:lumOff val="25000"/>
                  </a:prstClr>
                </a:solidFill>
                <a:latin typeface="Century Gothic" panose="020B0502020202020204"/>
              </a:rPr>
              <a:t>apnoea</a:t>
            </a:r>
            <a:r>
              <a:rPr lang="en-US" sz="2400" dirty="0">
                <a:solidFill>
                  <a:prstClr val="black">
                    <a:lumMod val="75000"/>
                    <a:lumOff val="25000"/>
                  </a:prstClr>
                </a:solidFill>
                <a:latin typeface="Century Gothic" panose="020B0502020202020204"/>
              </a:rPr>
              <a:t>)</a:t>
            </a:r>
          </a:p>
          <a:p>
            <a:pPr marL="342900" lvl="0" indent="-342900" defTabSz="457200">
              <a:lnSpc>
                <a:spcPct val="100000"/>
              </a:lnSpc>
              <a:buClr>
                <a:srgbClr val="A53010"/>
              </a:buClr>
              <a:buFont typeface="Wingdings 3" charset="2"/>
              <a:buChar char=""/>
            </a:pPr>
            <a:r>
              <a:rPr lang="en-US" sz="2400" dirty="0">
                <a:solidFill>
                  <a:prstClr val="black">
                    <a:lumMod val="75000"/>
                    <a:lumOff val="25000"/>
                  </a:prstClr>
                </a:solidFill>
                <a:latin typeface="Century Gothic" panose="020B0502020202020204"/>
              </a:rPr>
              <a:t>Nasal speech</a:t>
            </a:r>
          </a:p>
          <a:p>
            <a:pPr marL="342900" lvl="0" indent="-342900" defTabSz="457200">
              <a:lnSpc>
                <a:spcPct val="100000"/>
              </a:lnSpc>
              <a:buClr>
                <a:srgbClr val="A53010"/>
              </a:buClr>
              <a:buFont typeface="Wingdings 3" charset="2"/>
              <a:buChar char=""/>
            </a:pPr>
            <a:r>
              <a:rPr lang="en-US" sz="2400" dirty="0">
                <a:solidFill>
                  <a:prstClr val="black">
                    <a:lumMod val="75000"/>
                    <a:lumOff val="25000"/>
                  </a:prstClr>
                </a:solidFill>
                <a:latin typeface="Century Gothic" panose="020B0502020202020204"/>
              </a:rPr>
              <a:t>Rhinorrhea – excessive nasal discharge</a:t>
            </a:r>
          </a:p>
          <a:p>
            <a:pPr marL="342900" lvl="0" indent="-342900" defTabSz="457200">
              <a:lnSpc>
                <a:spcPct val="100000"/>
              </a:lnSpc>
              <a:buClr>
                <a:srgbClr val="A53010"/>
              </a:buClr>
              <a:buFont typeface="Wingdings 3" charset="2"/>
              <a:buChar char=""/>
            </a:pPr>
            <a:r>
              <a:rPr lang="en-US" sz="2400" dirty="0">
                <a:solidFill>
                  <a:prstClr val="black">
                    <a:lumMod val="75000"/>
                    <a:lumOff val="25000"/>
                  </a:prstClr>
                </a:solidFill>
                <a:latin typeface="Century Gothic" panose="020B0502020202020204"/>
              </a:rPr>
              <a:t>Halitosis -  bad breath</a:t>
            </a:r>
          </a:p>
          <a:p>
            <a:pPr marL="342900" lvl="0" indent="-342900" defTabSz="457200">
              <a:lnSpc>
                <a:spcPct val="100000"/>
              </a:lnSpc>
              <a:buClr>
                <a:srgbClr val="A53010"/>
              </a:buClr>
              <a:buFont typeface="Wingdings 3" charset="2"/>
              <a:buChar char=""/>
            </a:pPr>
            <a:r>
              <a:rPr lang="en-US" sz="2400" dirty="0">
                <a:solidFill>
                  <a:prstClr val="black">
                    <a:lumMod val="75000"/>
                    <a:lumOff val="25000"/>
                  </a:prstClr>
                </a:solidFill>
                <a:latin typeface="Century Gothic" panose="020B0502020202020204"/>
              </a:rPr>
              <a:t>Ear ache</a:t>
            </a:r>
          </a:p>
          <a:p>
            <a:pPr marL="342900" lvl="0" indent="-342900" defTabSz="457200">
              <a:lnSpc>
                <a:spcPct val="100000"/>
              </a:lnSpc>
              <a:buClr>
                <a:srgbClr val="A53010"/>
              </a:buClr>
              <a:buFont typeface="Wingdings 3" charset="2"/>
              <a:buChar char=""/>
            </a:pPr>
            <a:r>
              <a:rPr lang="en-US" sz="2400" dirty="0">
                <a:solidFill>
                  <a:prstClr val="black">
                    <a:lumMod val="75000"/>
                    <a:lumOff val="25000"/>
                  </a:prstClr>
                </a:solidFill>
                <a:latin typeface="Century Gothic" panose="020B0502020202020204"/>
              </a:rPr>
              <a:t>Draining ears</a:t>
            </a:r>
          </a:p>
          <a:p>
            <a:pPr marL="342900" lvl="0" indent="-342900" defTabSz="457200">
              <a:lnSpc>
                <a:spcPct val="100000"/>
              </a:lnSpc>
              <a:buClr>
                <a:srgbClr val="A53010"/>
              </a:buClr>
              <a:buFont typeface="Wingdings 3" charset="2"/>
              <a:buChar char=""/>
            </a:pPr>
            <a:r>
              <a:rPr lang="en-US" sz="2400" dirty="0">
                <a:solidFill>
                  <a:prstClr val="black">
                    <a:lumMod val="75000"/>
                    <a:lumOff val="25000"/>
                  </a:prstClr>
                </a:solidFill>
                <a:latin typeface="Century Gothic" panose="020B0502020202020204"/>
              </a:rPr>
              <a:t>Infection can spread to the middle ears by way of auditory tubes and may result in acute otitis media.</a:t>
            </a:r>
          </a:p>
          <a:p>
            <a:endParaRPr lang="en-US" dirty="0"/>
          </a:p>
        </p:txBody>
      </p:sp>
    </p:spTree>
    <p:extLst>
      <p:ext uri="{BB962C8B-B14F-4D97-AF65-F5344CB8AC3E}">
        <p14:creationId xmlns:p14="http://schemas.microsoft.com/office/powerpoint/2010/main" val="1735729896"/>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48583"/>
            <a:ext cx="10515600" cy="5228380"/>
          </a:xfrm>
        </p:spPr>
        <p:txBody>
          <a:bodyPr>
            <a:normAutofit lnSpcReduction="10000"/>
          </a:bodyPr>
          <a:lstStyle/>
          <a:p>
            <a:pPr marL="0" lvl="0" indent="0" defTabSz="457200">
              <a:lnSpc>
                <a:spcPct val="100000"/>
              </a:lnSpc>
              <a:buClr>
                <a:srgbClr val="A53010"/>
              </a:buClr>
              <a:buNone/>
            </a:pPr>
            <a:r>
              <a:rPr lang="en-US" sz="2400" b="1" dirty="0">
                <a:solidFill>
                  <a:prstClr val="black">
                    <a:lumMod val="75000"/>
                    <a:lumOff val="25000"/>
                  </a:prstClr>
                </a:solidFill>
                <a:latin typeface="Century Gothic" panose="020B0502020202020204"/>
              </a:rPr>
              <a:t>Assessment and diagnosis</a:t>
            </a:r>
            <a:endParaRPr lang="en-US" sz="2400" dirty="0">
              <a:solidFill>
                <a:prstClr val="black">
                  <a:lumMod val="75000"/>
                  <a:lumOff val="25000"/>
                </a:prstClr>
              </a:solidFill>
              <a:latin typeface="Century Gothic" panose="020B0502020202020204"/>
            </a:endParaRPr>
          </a:p>
          <a:p>
            <a:pPr marL="342900" lvl="0" indent="-342900" defTabSz="457200">
              <a:lnSpc>
                <a:spcPct val="100000"/>
              </a:lnSpc>
              <a:buClr>
                <a:srgbClr val="A53010"/>
              </a:buClr>
              <a:buFont typeface="Wingdings 3" charset="2"/>
              <a:buChar char=""/>
            </a:pPr>
            <a:r>
              <a:rPr lang="en-US" sz="2400" dirty="0">
                <a:solidFill>
                  <a:prstClr val="black">
                    <a:lumMod val="75000"/>
                    <a:lumOff val="25000"/>
                  </a:prstClr>
                </a:solidFill>
                <a:latin typeface="Century Gothic" panose="020B0502020202020204"/>
              </a:rPr>
              <a:t>Neck x-ray to check the size of the adenoids</a:t>
            </a:r>
          </a:p>
          <a:p>
            <a:pPr marL="342900" lvl="0" indent="-342900" defTabSz="457200">
              <a:lnSpc>
                <a:spcPct val="100000"/>
              </a:lnSpc>
              <a:buClr>
                <a:srgbClr val="A53010"/>
              </a:buClr>
              <a:buFont typeface="Wingdings 3" charset="2"/>
              <a:buChar char=""/>
            </a:pPr>
            <a:r>
              <a:rPr lang="en-US" sz="2400" dirty="0">
                <a:solidFill>
                  <a:prstClr val="black">
                    <a:lumMod val="75000"/>
                    <a:lumOff val="25000"/>
                  </a:prstClr>
                </a:solidFill>
                <a:latin typeface="Century Gothic" panose="020B0502020202020204"/>
              </a:rPr>
              <a:t>Posterior </a:t>
            </a:r>
            <a:r>
              <a:rPr lang="en-US" sz="2400" dirty="0" err="1">
                <a:solidFill>
                  <a:prstClr val="black">
                    <a:lumMod val="75000"/>
                    <a:lumOff val="25000"/>
                  </a:prstClr>
                </a:solidFill>
                <a:latin typeface="Century Gothic" panose="020B0502020202020204"/>
              </a:rPr>
              <a:t>rhinoscopy</a:t>
            </a:r>
            <a:r>
              <a:rPr lang="en-US" sz="2400" dirty="0">
                <a:solidFill>
                  <a:prstClr val="black">
                    <a:lumMod val="75000"/>
                    <a:lumOff val="25000"/>
                  </a:prstClr>
                </a:solidFill>
                <a:latin typeface="Century Gothic" panose="020B0502020202020204"/>
              </a:rPr>
              <a:t> – will reveal enlarged adenoids.</a:t>
            </a:r>
          </a:p>
          <a:p>
            <a:pPr marL="0" lvl="0" indent="0" defTabSz="457200">
              <a:lnSpc>
                <a:spcPct val="100000"/>
              </a:lnSpc>
              <a:buClr>
                <a:srgbClr val="A53010"/>
              </a:buClr>
              <a:buNone/>
            </a:pPr>
            <a:endParaRPr lang="en-US" sz="2400" b="1" dirty="0">
              <a:solidFill>
                <a:prstClr val="black">
                  <a:lumMod val="75000"/>
                  <a:lumOff val="25000"/>
                </a:prstClr>
              </a:solidFill>
              <a:latin typeface="Century Gothic" panose="020B0502020202020204"/>
            </a:endParaRPr>
          </a:p>
          <a:p>
            <a:pPr marL="0" lvl="0" indent="0" defTabSz="457200">
              <a:lnSpc>
                <a:spcPct val="100000"/>
              </a:lnSpc>
              <a:buClr>
                <a:srgbClr val="A53010"/>
              </a:buClr>
              <a:buNone/>
            </a:pPr>
            <a:r>
              <a:rPr lang="en-US" sz="2400" b="1" dirty="0">
                <a:solidFill>
                  <a:prstClr val="black">
                    <a:lumMod val="75000"/>
                    <a:lumOff val="25000"/>
                  </a:prstClr>
                </a:solidFill>
                <a:latin typeface="Century Gothic" panose="020B0502020202020204"/>
              </a:rPr>
              <a:t>Medical management</a:t>
            </a:r>
            <a:endParaRPr lang="en-US" sz="2400" dirty="0">
              <a:solidFill>
                <a:prstClr val="black">
                  <a:lumMod val="75000"/>
                  <a:lumOff val="25000"/>
                </a:prstClr>
              </a:solidFill>
              <a:latin typeface="Century Gothic" panose="020B0502020202020204"/>
            </a:endParaRPr>
          </a:p>
          <a:p>
            <a:pPr marL="342900" lvl="0" indent="-342900" defTabSz="457200">
              <a:lnSpc>
                <a:spcPct val="100000"/>
              </a:lnSpc>
              <a:buClr>
                <a:srgbClr val="A53010"/>
              </a:buClr>
              <a:buFont typeface="Wingdings 3" charset="2"/>
              <a:buChar char=""/>
            </a:pPr>
            <a:r>
              <a:rPr lang="en-US" sz="2400" dirty="0">
                <a:solidFill>
                  <a:prstClr val="black">
                    <a:lumMod val="75000"/>
                    <a:lumOff val="25000"/>
                  </a:prstClr>
                </a:solidFill>
                <a:latin typeface="Century Gothic" panose="020B0502020202020204"/>
              </a:rPr>
              <a:t>Children should be reviewed by ENT specialist.</a:t>
            </a:r>
          </a:p>
          <a:p>
            <a:pPr marL="342900" lvl="0" indent="-342900" defTabSz="457200">
              <a:lnSpc>
                <a:spcPct val="100000"/>
              </a:lnSpc>
              <a:buClr>
                <a:srgbClr val="A53010"/>
              </a:buClr>
              <a:buFont typeface="Wingdings 3" charset="2"/>
              <a:buChar char=""/>
            </a:pPr>
            <a:r>
              <a:rPr lang="en-US" sz="2400" dirty="0">
                <a:solidFill>
                  <a:prstClr val="black">
                    <a:lumMod val="75000"/>
                    <a:lumOff val="25000"/>
                  </a:prstClr>
                </a:solidFill>
                <a:latin typeface="Century Gothic" panose="020B0502020202020204"/>
              </a:rPr>
              <a:t>If due to bacteria patients should be put on antibiotics</a:t>
            </a:r>
          </a:p>
          <a:p>
            <a:pPr marL="342900" lvl="0" indent="-342900" defTabSz="457200">
              <a:lnSpc>
                <a:spcPct val="100000"/>
              </a:lnSpc>
              <a:buClr>
                <a:srgbClr val="A53010"/>
              </a:buClr>
              <a:buFont typeface="Wingdings 3" charset="2"/>
              <a:buChar char=""/>
            </a:pPr>
            <a:r>
              <a:rPr lang="en-US" sz="2400" dirty="0">
                <a:solidFill>
                  <a:prstClr val="black">
                    <a:lumMod val="75000"/>
                    <a:lumOff val="25000"/>
                  </a:prstClr>
                </a:solidFill>
                <a:latin typeface="Century Gothic" panose="020B0502020202020204"/>
              </a:rPr>
              <a:t>If due to virus it will resolve on its own, but antibiotics may be given to prevent secondary infection.</a:t>
            </a:r>
          </a:p>
          <a:p>
            <a:pPr marL="342900" lvl="0" indent="-342900" defTabSz="457200">
              <a:lnSpc>
                <a:spcPct val="100000"/>
              </a:lnSpc>
              <a:buClr>
                <a:srgbClr val="A53010"/>
              </a:buClr>
              <a:buFont typeface="Wingdings 3" charset="2"/>
              <a:buChar char=""/>
            </a:pPr>
            <a:r>
              <a:rPr lang="en-US" sz="2400" dirty="0">
                <a:solidFill>
                  <a:prstClr val="black">
                    <a:lumMod val="75000"/>
                    <a:lumOff val="25000"/>
                  </a:prstClr>
                </a:solidFill>
                <a:latin typeface="Century Gothic" panose="020B0502020202020204"/>
              </a:rPr>
              <a:t>Treatment of allergies using steroids and antihistamines</a:t>
            </a:r>
          </a:p>
          <a:p>
            <a:pPr marL="342900" lvl="0" indent="-342900" defTabSz="457200">
              <a:lnSpc>
                <a:spcPct val="100000"/>
              </a:lnSpc>
              <a:buClr>
                <a:srgbClr val="A53010"/>
              </a:buClr>
              <a:buFont typeface="Wingdings 3" charset="2"/>
              <a:buChar char=""/>
            </a:pPr>
            <a:r>
              <a:rPr lang="en-US" sz="2400" dirty="0">
                <a:solidFill>
                  <a:prstClr val="black">
                    <a:lumMod val="75000"/>
                    <a:lumOff val="25000"/>
                  </a:prstClr>
                </a:solidFill>
                <a:latin typeface="Century Gothic" panose="020B0502020202020204"/>
              </a:rPr>
              <a:t>Steroid nasal spray may be prescribed to reduce inflammation.</a:t>
            </a:r>
          </a:p>
          <a:p>
            <a:endParaRPr lang="en-US" dirty="0"/>
          </a:p>
        </p:txBody>
      </p:sp>
    </p:spTree>
    <p:extLst>
      <p:ext uri="{BB962C8B-B14F-4D97-AF65-F5344CB8AC3E}">
        <p14:creationId xmlns:p14="http://schemas.microsoft.com/office/powerpoint/2010/main" val="3872365924"/>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222049"/>
            <a:ext cx="10515600" cy="4954914"/>
          </a:xfrm>
        </p:spPr>
        <p:txBody>
          <a:bodyPr>
            <a:normAutofit fontScale="92500" lnSpcReduction="20000"/>
          </a:bodyPr>
          <a:lstStyle/>
          <a:p>
            <a:pPr marL="0" lvl="0" indent="0" defTabSz="457200">
              <a:lnSpc>
                <a:spcPct val="100000"/>
              </a:lnSpc>
              <a:buClr>
                <a:srgbClr val="A53010"/>
              </a:buClr>
              <a:buNone/>
            </a:pPr>
            <a:r>
              <a:rPr lang="en-US" sz="2400" b="1" dirty="0">
                <a:solidFill>
                  <a:prstClr val="black">
                    <a:lumMod val="75000"/>
                    <a:lumOff val="25000"/>
                  </a:prstClr>
                </a:solidFill>
                <a:latin typeface="Century Gothic" panose="020B0502020202020204"/>
              </a:rPr>
              <a:t>Surgical management</a:t>
            </a:r>
            <a:endParaRPr lang="en-US" sz="2400" dirty="0">
              <a:solidFill>
                <a:prstClr val="black">
                  <a:lumMod val="75000"/>
                  <a:lumOff val="25000"/>
                </a:prstClr>
              </a:solidFill>
              <a:latin typeface="Century Gothic" panose="020B0502020202020204"/>
            </a:endParaRPr>
          </a:p>
          <a:p>
            <a:pPr marL="342900" lvl="0" indent="-342900" defTabSz="457200">
              <a:lnSpc>
                <a:spcPct val="100000"/>
              </a:lnSpc>
              <a:buClr>
                <a:srgbClr val="A53010"/>
              </a:buClr>
              <a:buFont typeface="Wingdings 3" charset="2"/>
              <a:buChar char=""/>
            </a:pPr>
            <a:r>
              <a:rPr lang="en-US" sz="2400" dirty="0">
                <a:solidFill>
                  <a:prstClr val="black">
                    <a:lumMod val="75000"/>
                    <a:lumOff val="25000"/>
                  </a:prstClr>
                </a:solidFill>
                <a:latin typeface="Century Gothic" panose="020B0502020202020204"/>
              </a:rPr>
              <a:t>Done when medical management fails and involves surgical removal of the adenoids through the mouth.</a:t>
            </a:r>
          </a:p>
          <a:p>
            <a:pPr marL="0" lvl="0" indent="0" defTabSz="457200">
              <a:lnSpc>
                <a:spcPct val="100000"/>
              </a:lnSpc>
              <a:buClr>
                <a:srgbClr val="A53010"/>
              </a:buClr>
              <a:buNone/>
            </a:pPr>
            <a:r>
              <a:rPr lang="en-US" sz="2400" b="1" dirty="0">
                <a:solidFill>
                  <a:prstClr val="black">
                    <a:lumMod val="75000"/>
                    <a:lumOff val="25000"/>
                  </a:prstClr>
                </a:solidFill>
                <a:latin typeface="Century Gothic" panose="020B0502020202020204"/>
              </a:rPr>
              <a:t>Indicators for surgical removal or adenoidectomy</a:t>
            </a:r>
            <a:endParaRPr lang="en-US" sz="2400" dirty="0">
              <a:solidFill>
                <a:prstClr val="black">
                  <a:lumMod val="75000"/>
                  <a:lumOff val="25000"/>
                </a:prstClr>
              </a:solidFill>
              <a:latin typeface="Century Gothic" panose="020B0502020202020204"/>
            </a:endParaRPr>
          </a:p>
          <a:p>
            <a:pPr marL="342900" lvl="0" indent="-342900" defTabSz="457200">
              <a:lnSpc>
                <a:spcPct val="100000"/>
              </a:lnSpc>
              <a:buClr>
                <a:srgbClr val="A53010"/>
              </a:buClr>
              <a:buFont typeface="Wingdings 3" charset="2"/>
              <a:buChar char=""/>
            </a:pPr>
            <a:r>
              <a:rPr lang="en-US" sz="2400" dirty="0">
                <a:solidFill>
                  <a:prstClr val="black">
                    <a:lumMod val="75000"/>
                    <a:lumOff val="25000"/>
                  </a:prstClr>
                </a:solidFill>
                <a:latin typeface="Century Gothic" panose="020B0502020202020204"/>
              </a:rPr>
              <a:t>Adenoid hypertrophy that causes airway obstruction.</a:t>
            </a:r>
          </a:p>
          <a:p>
            <a:pPr marL="342900" lvl="0" indent="-342900" defTabSz="457200">
              <a:lnSpc>
                <a:spcPct val="100000"/>
              </a:lnSpc>
              <a:buClr>
                <a:srgbClr val="A53010"/>
              </a:buClr>
              <a:buFont typeface="Wingdings 3" charset="2"/>
              <a:buChar char=""/>
            </a:pPr>
            <a:r>
              <a:rPr lang="en-US" sz="2400" dirty="0">
                <a:solidFill>
                  <a:prstClr val="black">
                    <a:lumMod val="75000"/>
                    <a:lumOff val="25000"/>
                  </a:prstClr>
                </a:solidFill>
                <a:latin typeface="Century Gothic" panose="020B0502020202020204"/>
              </a:rPr>
              <a:t>Chronic rhinorrhea </a:t>
            </a:r>
          </a:p>
          <a:p>
            <a:pPr marL="342900" lvl="0" indent="-342900" defTabSz="457200">
              <a:lnSpc>
                <a:spcPct val="100000"/>
              </a:lnSpc>
              <a:buClr>
                <a:srgbClr val="A53010"/>
              </a:buClr>
              <a:buFont typeface="Wingdings 3" charset="2"/>
              <a:buChar char=""/>
            </a:pPr>
            <a:r>
              <a:rPr lang="en-US" sz="2400" dirty="0">
                <a:solidFill>
                  <a:prstClr val="black">
                    <a:lumMod val="75000"/>
                    <a:lumOff val="25000"/>
                  </a:prstClr>
                </a:solidFill>
                <a:latin typeface="Century Gothic" panose="020B0502020202020204"/>
              </a:rPr>
              <a:t>Abnormal speed</a:t>
            </a:r>
          </a:p>
          <a:p>
            <a:pPr marL="342900" lvl="0" indent="-342900" defTabSz="457200">
              <a:lnSpc>
                <a:spcPct val="100000"/>
              </a:lnSpc>
              <a:buClr>
                <a:srgbClr val="A53010"/>
              </a:buClr>
              <a:buFont typeface="Wingdings 3" charset="2"/>
              <a:buChar char=""/>
            </a:pPr>
            <a:r>
              <a:rPr lang="en-US" sz="2400" dirty="0">
                <a:solidFill>
                  <a:prstClr val="black">
                    <a:lumMod val="75000"/>
                    <a:lumOff val="25000"/>
                  </a:prstClr>
                </a:solidFill>
                <a:latin typeface="Century Gothic" panose="020B0502020202020204"/>
              </a:rPr>
              <a:t>Obstruction of the Eustachian tube with related ear infections.</a:t>
            </a:r>
          </a:p>
          <a:p>
            <a:pPr marL="342900" lvl="0" indent="-342900" defTabSz="457200">
              <a:lnSpc>
                <a:spcPct val="100000"/>
              </a:lnSpc>
              <a:buClr>
                <a:srgbClr val="A53010"/>
              </a:buClr>
              <a:buFont typeface="Wingdings 3" charset="2"/>
              <a:buChar char=""/>
            </a:pPr>
            <a:r>
              <a:rPr lang="en-US" sz="2400" dirty="0">
                <a:solidFill>
                  <a:prstClr val="black">
                    <a:lumMod val="75000"/>
                    <a:lumOff val="25000"/>
                  </a:prstClr>
                </a:solidFill>
                <a:latin typeface="Century Gothic" panose="020B0502020202020204"/>
              </a:rPr>
              <a:t>If the patient has 3 or more infections per year despite medical therapy. Pulmonary Nursing-Bronchiectasis</a:t>
            </a:r>
          </a:p>
          <a:p>
            <a:pPr marL="342900" lvl="0" indent="-342900" defTabSz="457200">
              <a:lnSpc>
                <a:spcPct val="100000"/>
              </a:lnSpc>
              <a:buClr>
                <a:srgbClr val="A53010"/>
              </a:buClr>
              <a:buFont typeface="Wingdings 3" charset="2"/>
              <a:buChar char=""/>
            </a:pPr>
            <a:r>
              <a:rPr lang="en-US" sz="2400" dirty="0">
                <a:solidFill>
                  <a:prstClr val="black">
                    <a:lumMod val="75000"/>
                    <a:lumOff val="25000"/>
                  </a:prstClr>
                </a:solidFill>
                <a:latin typeface="Century Gothic" panose="020B0502020202020204"/>
              </a:rPr>
              <a:t>Adenoids may occur together with tonsillitis leading to </a:t>
            </a:r>
            <a:r>
              <a:rPr lang="en-US" sz="2400" dirty="0" err="1">
                <a:solidFill>
                  <a:prstClr val="black">
                    <a:lumMod val="75000"/>
                    <a:lumOff val="25000"/>
                  </a:prstClr>
                </a:solidFill>
                <a:latin typeface="Century Gothic" panose="020B0502020202020204"/>
              </a:rPr>
              <a:t>adenotonsilitis</a:t>
            </a:r>
            <a:r>
              <a:rPr lang="en-US" sz="2400" dirty="0">
                <a:solidFill>
                  <a:prstClr val="black">
                    <a:lumMod val="75000"/>
                    <a:lumOff val="25000"/>
                  </a:prstClr>
                </a:solidFill>
                <a:latin typeface="Century Gothic" panose="020B0502020202020204"/>
              </a:rPr>
              <a:t> and if treatment fails in both, </a:t>
            </a:r>
            <a:r>
              <a:rPr lang="en-US" sz="2400" dirty="0" err="1">
                <a:solidFill>
                  <a:prstClr val="black">
                    <a:lumMod val="75000"/>
                    <a:lumOff val="25000"/>
                  </a:prstClr>
                </a:solidFill>
                <a:latin typeface="Century Gothic" panose="020B0502020202020204"/>
              </a:rPr>
              <a:t>adenotonsilectomy</a:t>
            </a:r>
            <a:r>
              <a:rPr lang="en-US" sz="2400" dirty="0">
                <a:solidFill>
                  <a:prstClr val="black">
                    <a:lumMod val="75000"/>
                    <a:lumOff val="25000"/>
                  </a:prstClr>
                </a:solidFill>
                <a:latin typeface="Century Gothic" panose="020B0502020202020204"/>
              </a:rPr>
              <a:t> is done. Both tonsils and adenoids are removed.</a:t>
            </a:r>
          </a:p>
          <a:p>
            <a:endParaRPr lang="en-US" dirty="0"/>
          </a:p>
        </p:txBody>
      </p:sp>
    </p:spTree>
    <p:extLst>
      <p:ext uri="{BB962C8B-B14F-4D97-AF65-F5344CB8AC3E}">
        <p14:creationId xmlns:p14="http://schemas.microsoft.com/office/powerpoint/2010/main" val="3252409887"/>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94468"/>
            <a:ext cx="10515600" cy="5890244"/>
          </a:xfrm>
        </p:spPr>
        <p:txBody>
          <a:bodyPr>
            <a:normAutofit/>
          </a:bodyPr>
          <a:lstStyle/>
          <a:p>
            <a:r>
              <a:rPr lang="en-US" dirty="0"/>
              <a:t>Complications of Adenoids</a:t>
            </a:r>
          </a:p>
          <a:p>
            <a:r>
              <a:rPr lang="en-US" dirty="0"/>
              <a:t>Sleep </a:t>
            </a:r>
            <a:r>
              <a:rPr lang="en-US" dirty="0" err="1"/>
              <a:t>apnoea</a:t>
            </a:r>
            <a:endParaRPr lang="en-US" dirty="0"/>
          </a:p>
          <a:p>
            <a:r>
              <a:rPr lang="en-US" dirty="0"/>
              <a:t>Middle ear infection due to obstruction of Eustachian tube by the swollen adenoids (Otis media)</a:t>
            </a:r>
          </a:p>
          <a:p>
            <a:r>
              <a:rPr lang="en-US" dirty="0"/>
              <a:t>Adenoid hypertrophy</a:t>
            </a:r>
          </a:p>
          <a:p>
            <a:r>
              <a:rPr lang="en-US" dirty="0"/>
              <a:t>URTI followed by LRTI</a:t>
            </a:r>
          </a:p>
          <a:p>
            <a:r>
              <a:rPr lang="en-US" dirty="0"/>
              <a:t>Prevention</a:t>
            </a:r>
          </a:p>
          <a:p>
            <a:r>
              <a:rPr lang="en-US" dirty="0"/>
              <a:t>Living in well ventilated houses</a:t>
            </a:r>
          </a:p>
          <a:p>
            <a:r>
              <a:rPr lang="en-US" dirty="0"/>
              <a:t>Avoiding known allergens</a:t>
            </a:r>
          </a:p>
          <a:p>
            <a:r>
              <a:rPr lang="en-US" dirty="0"/>
              <a:t>Avoid touching the nose</a:t>
            </a:r>
          </a:p>
          <a:p>
            <a:r>
              <a:rPr lang="en-US" dirty="0"/>
              <a:t>Good hand hygiene</a:t>
            </a:r>
          </a:p>
          <a:p>
            <a:endParaRPr lang="en-US" dirty="0"/>
          </a:p>
        </p:txBody>
      </p:sp>
    </p:spTree>
    <p:extLst>
      <p:ext uri="{BB962C8B-B14F-4D97-AF65-F5344CB8AC3E}">
        <p14:creationId xmlns:p14="http://schemas.microsoft.com/office/powerpoint/2010/main" val="1492889658"/>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922149"/>
            <a:ext cx="10515600" cy="5254814"/>
          </a:xfrm>
        </p:spPr>
        <p:txBody>
          <a:bodyPr>
            <a:normAutofit/>
          </a:bodyPr>
          <a:lstStyle/>
          <a:p>
            <a:r>
              <a:rPr lang="en-US" dirty="0"/>
              <a:t>Medical Management</a:t>
            </a:r>
          </a:p>
          <a:p>
            <a:r>
              <a:rPr lang="en-US" dirty="0"/>
              <a:t>Put on appropriate antibiotics</a:t>
            </a:r>
          </a:p>
          <a:p>
            <a:r>
              <a:rPr lang="en-US" dirty="0"/>
              <a:t>Put on antihistamines</a:t>
            </a:r>
          </a:p>
          <a:p>
            <a:r>
              <a:rPr lang="en-US" dirty="0"/>
              <a:t>Put on steroid nasal spray to reduce inflammation.</a:t>
            </a:r>
          </a:p>
          <a:p>
            <a:r>
              <a:rPr lang="en-US" dirty="0"/>
              <a:t>Pre-operative care of patients with Adenoids for Adenoidectomy</a:t>
            </a:r>
          </a:p>
          <a:p>
            <a:r>
              <a:rPr lang="en-US" dirty="0"/>
              <a:t>Treatment with antibiotics</a:t>
            </a:r>
          </a:p>
          <a:p>
            <a:r>
              <a:rPr lang="en-US" dirty="0"/>
              <a:t>Starve the patient</a:t>
            </a:r>
          </a:p>
          <a:p>
            <a:r>
              <a:rPr lang="en-US" dirty="0"/>
              <a:t>Blood for GXM</a:t>
            </a:r>
          </a:p>
          <a:p>
            <a:r>
              <a:rPr lang="en-US" dirty="0"/>
              <a:t>Consent</a:t>
            </a:r>
          </a:p>
          <a:p>
            <a:endParaRPr lang="en-US" dirty="0"/>
          </a:p>
        </p:txBody>
      </p:sp>
    </p:spTree>
    <p:extLst>
      <p:ext uri="{BB962C8B-B14F-4D97-AF65-F5344CB8AC3E}">
        <p14:creationId xmlns:p14="http://schemas.microsoft.com/office/powerpoint/2010/main" val="3565847607"/>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8021"/>
          </a:xfrm>
        </p:spPr>
        <p:txBody>
          <a:bodyPr>
            <a:normAutofit fontScale="90000"/>
          </a:bodyPr>
          <a:lstStyle/>
          <a:p>
            <a:r>
              <a:rPr lang="en-US" dirty="0"/>
              <a:t>Post-operative care</a:t>
            </a:r>
          </a:p>
        </p:txBody>
      </p:sp>
      <p:sp>
        <p:nvSpPr>
          <p:cNvPr id="3" name="Content Placeholder 2"/>
          <p:cNvSpPr>
            <a:spLocks noGrp="1"/>
          </p:cNvSpPr>
          <p:nvPr>
            <p:ph idx="1"/>
          </p:nvPr>
        </p:nvSpPr>
        <p:spPr>
          <a:xfrm>
            <a:off x="838200" y="883403"/>
            <a:ext cx="10515600" cy="5293560"/>
          </a:xfrm>
        </p:spPr>
        <p:txBody>
          <a:bodyPr>
            <a:normAutofit lnSpcReduction="10000"/>
          </a:bodyPr>
          <a:lstStyle/>
          <a:p>
            <a:r>
              <a:rPr lang="en-US" dirty="0"/>
              <a:t>Put patient on prone position with the patients head turned to the side to allow drainage from the mouth and pharynx.</a:t>
            </a:r>
          </a:p>
          <a:p>
            <a:r>
              <a:rPr lang="en-US" dirty="0"/>
              <a:t>Put a pillow under the shoulder</a:t>
            </a:r>
          </a:p>
          <a:p>
            <a:r>
              <a:rPr lang="en-US" dirty="0"/>
              <a:t>Take vital signs and watch out for excessive swallowing in a child.</a:t>
            </a:r>
          </a:p>
          <a:p>
            <a:r>
              <a:rPr lang="en-US" dirty="0"/>
              <a:t>Check for abdominal distension and vomiting blood.</a:t>
            </a:r>
          </a:p>
          <a:p>
            <a:r>
              <a:rPr lang="en-US" dirty="0"/>
              <a:t>Give antibiotics to prevent infection and promote healing and prevent complications.</a:t>
            </a:r>
          </a:p>
          <a:p>
            <a:r>
              <a:rPr lang="en-US" dirty="0"/>
              <a:t>Give analgesics to alleviate pain</a:t>
            </a:r>
          </a:p>
          <a:p>
            <a:r>
              <a:rPr lang="en-US" dirty="0"/>
              <a:t>Give cold fluids to avoid over dilation causing hemorrhage</a:t>
            </a:r>
          </a:p>
          <a:p>
            <a:r>
              <a:rPr lang="en-US" dirty="0"/>
              <a:t>Provide patient with sputum mug</a:t>
            </a:r>
          </a:p>
          <a:p>
            <a:r>
              <a:rPr lang="en-US" dirty="0"/>
              <a:t>Apply an ice-collar to the neck</a:t>
            </a:r>
          </a:p>
          <a:p>
            <a:endParaRPr lang="en-US" dirty="0"/>
          </a:p>
        </p:txBody>
      </p:sp>
    </p:spTree>
    <p:extLst>
      <p:ext uri="{BB962C8B-B14F-4D97-AF65-F5344CB8AC3E}">
        <p14:creationId xmlns:p14="http://schemas.microsoft.com/office/powerpoint/2010/main" val="3234298033"/>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24726"/>
            <a:ext cx="10515600" cy="5952238"/>
          </a:xfrm>
        </p:spPr>
        <p:txBody>
          <a:bodyPr>
            <a:normAutofit lnSpcReduction="10000"/>
          </a:bodyPr>
          <a:lstStyle/>
          <a:p>
            <a:r>
              <a:rPr lang="en-US" dirty="0"/>
              <a:t>Signs of post-operative complications</a:t>
            </a:r>
          </a:p>
          <a:p>
            <a:r>
              <a:rPr lang="en-US" dirty="0"/>
              <a:t>Fever </a:t>
            </a:r>
          </a:p>
          <a:p>
            <a:r>
              <a:rPr lang="en-US" dirty="0"/>
              <a:t>Throat pain</a:t>
            </a:r>
          </a:p>
          <a:p>
            <a:r>
              <a:rPr lang="en-US" dirty="0"/>
              <a:t>Ear pain</a:t>
            </a:r>
          </a:p>
          <a:p>
            <a:r>
              <a:rPr lang="en-US" dirty="0"/>
              <a:t>Bleeding</a:t>
            </a:r>
          </a:p>
          <a:p>
            <a:r>
              <a:rPr lang="en-US" dirty="0"/>
              <a:t>Infection</a:t>
            </a:r>
          </a:p>
          <a:p>
            <a:r>
              <a:rPr lang="en-US" dirty="0" err="1"/>
              <a:t>Anaesthetic</a:t>
            </a:r>
            <a:r>
              <a:rPr lang="en-US" dirty="0"/>
              <a:t> complications</a:t>
            </a:r>
          </a:p>
          <a:p>
            <a:r>
              <a:rPr lang="en-US" dirty="0"/>
              <a:t>Altered speech</a:t>
            </a:r>
          </a:p>
          <a:p>
            <a:r>
              <a:rPr lang="en-US" dirty="0"/>
              <a:t>Discharge</a:t>
            </a:r>
          </a:p>
          <a:p>
            <a:r>
              <a:rPr lang="en-US" dirty="0"/>
              <a:t>Rest</a:t>
            </a:r>
          </a:p>
          <a:p>
            <a:r>
              <a:rPr lang="en-US" dirty="0"/>
              <a:t>Follow-up in ENT clinic</a:t>
            </a:r>
          </a:p>
          <a:p>
            <a:r>
              <a:rPr lang="en-US" dirty="0"/>
              <a:t>To come back if there is hemorrhage.</a:t>
            </a:r>
          </a:p>
          <a:p>
            <a:endParaRPr lang="en-US" dirty="0"/>
          </a:p>
          <a:p>
            <a:endParaRPr lang="en-US" dirty="0"/>
          </a:p>
        </p:txBody>
      </p:sp>
    </p:spTree>
    <p:extLst>
      <p:ext uri="{BB962C8B-B14F-4D97-AF65-F5344CB8AC3E}">
        <p14:creationId xmlns:p14="http://schemas.microsoft.com/office/powerpoint/2010/main" val="2056940330"/>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TONSILITIS</a:t>
            </a:r>
          </a:p>
        </p:txBody>
      </p:sp>
      <p:sp>
        <p:nvSpPr>
          <p:cNvPr id="3" name="Content Placeholder 2"/>
          <p:cNvSpPr>
            <a:spLocks noGrp="1"/>
          </p:cNvSpPr>
          <p:nvPr>
            <p:ph idx="1"/>
          </p:nvPr>
        </p:nvSpPr>
        <p:spPr>
          <a:xfrm>
            <a:off x="838200" y="1263112"/>
            <a:ext cx="10515600" cy="4913851"/>
          </a:xfrm>
        </p:spPr>
        <p:txBody>
          <a:bodyPr/>
          <a:lstStyle/>
          <a:p>
            <a:r>
              <a:rPr lang="en-US" dirty="0"/>
              <a:t>Tonsils – A lymphoid tissue found on each side of oral pharynx.</a:t>
            </a:r>
          </a:p>
          <a:p>
            <a:r>
              <a:rPr lang="en-US" dirty="0"/>
              <a:t>Tonsillitis – inflammation of tonsils (a type of pharyngitis)</a:t>
            </a:r>
          </a:p>
          <a:p>
            <a:r>
              <a:rPr lang="en-US" dirty="0"/>
              <a:t>Occurrence – occur at any age but more common in &lt; 9yrs, rare in infants and those above 50 years of age.</a:t>
            </a:r>
          </a:p>
          <a:p>
            <a:r>
              <a:rPr lang="en-US" dirty="0"/>
              <a:t>Causative agent</a:t>
            </a:r>
          </a:p>
          <a:p>
            <a:r>
              <a:rPr lang="en-US" dirty="0" err="1"/>
              <a:t>Haemolytic</a:t>
            </a:r>
            <a:r>
              <a:rPr lang="en-US" dirty="0"/>
              <a:t> streptococcus is the most common infecting organism.</a:t>
            </a:r>
          </a:p>
          <a:p>
            <a:r>
              <a:rPr lang="en-US" dirty="0"/>
              <a:t>Other causes may be; staphylococci, H. Influenza&amp; pneumococci.</a:t>
            </a:r>
          </a:p>
          <a:p>
            <a:r>
              <a:rPr lang="en-US" dirty="0"/>
              <a:t>The bacteria may primarily infect tonsils or may be secondary to viral infection.</a:t>
            </a:r>
          </a:p>
          <a:p>
            <a:endParaRPr lang="en-US" dirty="0"/>
          </a:p>
        </p:txBody>
      </p:sp>
    </p:spTree>
    <p:extLst>
      <p:ext uri="{BB962C8B-B14F-4D97-AF65-F5344CB8AC3E}">
        <p14:creationId xmlns:p14="http://schemas.microsoft.com/office/powerpoint/2010/main" val="397762186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14952" y="818235"/>
            <a:ext cx="10515600" cy="4351338"/>
          </a:xfrm>
        </p:spPr>
        <p:txBody>
          <a:bodyPr>
            <a:normAutofit fontScale="85000" lnSpcReduction="20000"/>
          </a:bodyPr>
          <a:lstStyle/>
          <a:p>
            <a:r>
              <a:rPr lang="en-US" dirty="0"/>
              <a:t>Classifications</a:t>
            </a:r>
          </a:p>
          <a:p>
            <a:r>
              <a:rPr lang="en-US" dirty="0"/>
              <a:t>Primarily the tonsils consist of;</a:t>
            </a:r>
          </a:p>
          <a:p>
            <a:r>
              <a:rPr lang="en-US" dirty="0"/>
              <a:t>Surface epithelium which is continuous with </a:t>
            </a:r>
            <a:r>
              <a:rPr lang="en-US" dirty="0" err="1"/>
              <a:t>oropharyngeal</a:t>
            </a:r>
            <a:r>
              <a:rPr lang="en-US" dirty="0"/>
              <a:t> lining</a:t>
            </a:r>
          </a:p>
          <a:p>
            <a:r>
              <a:rPr lang="en-US" dirty="0"/>
              <a:t>Crypts which are tube-like invaginations from the surface epithelium.</a:t>
            </a:r>
          </a:p>
          <a:p>
            <a:r>
              <a:rPr lang="en-US" dirty="0"/>
              <a:t>Lymphoid tissue</a:t>
            </a:r>
          </a:p>
          <a:p>
            <a:r>
              <a:rPr lang="en-US" dirty="0"/>
              <a:t>Acute infections may involve these components and are thus classified as;</a:t>
            </a:r>
          </a:p>
          <a:p>
            <a:r>
              <a:rPr lang="en-US" dirty="0"/>
              <a:t>Acute catarrhal or superficial tonsillitis. Here tonsillitis is a part of generalized pharyngitis and is mostly seen in viral infections.</a:t>
            </a:r>
          </a:p>
          <a:p>
            <a:r>
              <a:rPr lang="en-US" dirty="0"/>
              <a:t>Acute follicular tonsillitis- infection spreads into the crypts</a:t>
            </a:r>
          </a:p>
          <a:p>
            <a:r>
              <a:rPr lang="en-US" dirty="0"/>
              <a:t>Acute </a:t>
            </a:r>
            <a:r>
              <a:rPr lang="en-US" dirty="0" err="1"/>
              <a:t>parenchymatous</a:t>
            </a:r>
            <a:r>
              <a:rPr lang="en-US" dirty="0"/>
              <a:t> tonsillitis- tonsil substance is affected (uniformly enlarged)</a:t>
            </a:r>
          </a:p>
          <a:p>
            <a:r>
              <a:rPr lang="en-US" dirty="0"/>
              <a:t>Acute membranous tonsillitis – a membrane formed on the surface of the tonsil.</a:t>
            </a:r>
          </a:p>
          <a:p>
            <a:endParaRPr lang="en-US" dirty="0"/>
          </a:p>
        </p:txBody>
      </p:sp>
    </p:spTree>
    <p:extLst>
      <p:ext uri="{BB962C8B-B14F-4D97-AF65-F5344CB8AC3E}">
        <p14:creationId xmlns:p14="http://schemas.microsoft.com/office/powerpoint/2010/main" val="37539532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normAutofit lnSpcReduction="10000"/>
          </a:bodyPr>
          <a:lstStyle/>
          <a:p>
            <a:pPr marL="0" lvl="0" indent="0" defTabSz="457200">
              <a:lnSpc>
                <a:spcPct val="100000"/>
              </a:lnSpc>
              <a:buClr>
                <a:srgbClr val="A53010"/>
              </a:buClr>
              <a:buNone/>
            </a:pPr>
            <a:r>
              <a:rPr lang="en-GB" b="1" i="1" dirty="0">
                <a:solidFill>
                  <a:prstClr val="black">
                    <a:lumMod val="75000"/>
                    <a:lumOff val="25000"/>
                  </a:prstClr>
                </a:solidFill>
                <a:latin typeface="Century Gothic"/>
              </a:rPr>
              <a:t>PREVENTION</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Vaccinations –Having annual flu short (Influenza)</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Pneumococcal  vaccine,-effective for 5yrs for 65yrs and above</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Pneumococcal conjugate vaccine for under 2yrs also 2-5 </a:t>
            </a:r>
            <a:r>
              <a:rPr lang="en-GB" dirty="0" err="1">
                <a:solidFill>
                  <a:prstClr val="black">
                    <a:lumMod val="75000"/>
                    <a:lumOff val="25000"/>
                  </a:prstClr>
                </a:solidFill>
                <a:latin typeface="Century Gothic"/>
              </a:rPr>
              <a:t>yrs</a:t>
            </a:r>
            <a:r>
              <a:rPr lang="en-GB" dirty="0">
                <a:solidFill>
                  <a:prstClr val="black">
                    <a:lumMod val="75000"/>
                    <a:lumOff val="25000"/>
                  </a:prstClr>
                </a:solidFill>
                <a:latin typeface="Century Gothic"/>
              </a:rPr>
              <a:t> for those at risk</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Maintain a healthy diet</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For the elderly-Avoid smoking, minimise alcohol use and exercises.</a:t>
            </a:r>
            <a:endParaRPr lang="en-US" dirty="0">
              <a:solidFill>
                <a:prstClr val="black">
                  <a:lumMod val="75000"/>
                  <a:lumOff val="25000"/>
                </a:prstClr>
              </a:solidFill>
              <a:latin typeface="Century Gothic"/>
            </a:endParaRPr>
          </a:p>
          <a:p>
            <a:endParaRPr lang="en-US" dirty="0"/>
          </a:p>
        </p:txBody>
      </p:sp>
    </p:spTree>
    <p:extLst>
      <p:ext uri="{BB962C8B-B14F-4D97-AF65-F5344CB8AC3E}">
        <p14:creationId xmlns:p14="http://schemas.microsoft.com/office/powerpoint/2010/main" val="3281028315"/>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26203"/>
            <a:ext cx="10515600" cy="5750760"/>
          </a:xfrm>
        </p:spPr>
        <p:txBody>
          <a:bodyPr>
            <a:normAutofit/>
          </a:bodyPr>
          <a:lstStyle/>
          <a:p>
            <a:r>
              <a:rPr lang="en-US" dirty="0"/>
              <a:t>Signs and symptoms</a:t>
            </a:r>
          </a:p>
          <a:p>
            <a:r>
              <a:rPr lang="en-US" dirty="0"/>
              <a:t>Normally of sudden onset causing generalized malaise.</a:t>
            </a:r>
          </a:p>
          <a:p>
            <a:r>
              <a:rPr lang="en-US" dirty="0"/>
              <a:t>Fever – may vary from 38°- 40°C may be associated with rigors and chills.</a:t>
            </a:r>
          </a:p>
          <a:p>
            <a:r>
              <a:rPr lang="en-US" dirty="0"/>
              <a:t>Headache</a:t>
            </a:r>
          </a:p>
          <a:p>
            <a:r>
              <a:rPr lang="en-US" dirty="0"/>
              <a:t>Pain on the throat</a:t>
            </a:r>
          </a:p>
          <a:p>
            <a:r>
              <a:rPr lang="en-US" dirty="0"/>
              <a:t>Difficult in swallowing - child may refuse to eat. On exam tonsils are swollen and red.</a:t>
            </a:r>
          </a:p>
          <a:p>
            <a:r>
              <a:rPr lang="en-US" dirty="0"/>
              <a:t>White spots on tonsils (pus)</a:t>
            </a:r>
          </a:p>
          <a:p>
            <a:r>
              <a:rPr lang="en-US" dirty="0"/>
              <a:t>Ear ache – its either referred pain from the tonsil or result of acute otitis media which may occur as a complication.</a:t>
            </a:r>
          </a:p>
          <a:p>
            <a:endParaRPr lang="en-US" dirty="0"/>
          </a:p>
        </p:txBody>
      </p:sp>
    </p:spTree>
    <p:extLst>
      <p:ext uri="{BB962C8B-B14F-4D97-AF65-F5344CB8AC3E}">
        <p14:creationId xmlns:p14="http://schemas.microsoft.com/office/powerpoint/2010/main" val="1079357602"/>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74176"/>
            <a:ext cx="10515600" cy="5502787"/>
          </a:xfrm>
        </p:spPr>
        <p:txBody>
          <a:bodyPr>
            <a:normAutofit/>
          </a:bodyPr>
          <a:lstStyle/>
          <a:p>
            <a:r>
              <a:rPr lang="en-US" dirty="0"/>
              <a:t>Signs and symptoms</a:t>
            </a:r>
          </a:p>
          <a:p>
            <a:r>
              <a:rPr lang="en-US" dirty="0"/>
              <a:t>Normally of sudden onset causing generalized malaise.</a:t>
            </a:r>
          </a:p>
          <a:p>
            <a:r>
              <a:rPr lang="en-US" dirty="0"/>
              <a:t>Fever – may vary from 38°- 40°C may be associated with rigors and chills.</a:t>
            </a:r>
          </a:p>
          <a:p>
            <a:r>
              <a:rPr lang="en-US" dirty="0"/>
              <a:t>Headache</a:t>
            </a:r>
          </a:p>
          <a:p>
            <a:r>
              <a:rPr lang="en-US" dirty="0"/>
              <a:t>Pain on the throat</a:t>
            </a:r>
          </a:p>
          <a:p>
            <a:r>
              <a:rPr lang="en-US" dirty="0"/>
              <a:t>Difficult in swallowing - child may refuse to eat. On exam tonsils are swollen and red.</a:t>
            </a:r>
          </a:p>
          <a:p>
            <a:r>
              <a:rPr lang="en-US" dirty="0"/>
              <a:t>White spots on tonsils (pus)</a:t>
            </a:r>
          </a:p>
          <a:p>
            <a:r>
              <a:rPr lang="en-US" dirty="0"/>
              <a:t>Ear ache – its either referred pain from the tonsil or result of acute otitis media which may occur as a complication.</a:t>
            </a:r>
          </a:p>
          <a:p>
            <a:endParaRPr lang="en-US" dirty="0"/>
          </a:p>
        </p:txBody>
      </p:sp>
    </p:spTree>
    <p:extLst>
      <p:ext uri="{BB962C8B-B14F-4D97-AF65-F5344CB8AC3E}">
        <p14:creationId xmlns:p14="http://schemas.microsoft.com/office/powerpoint/2010/main" val="4000189615"/>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46136"/>
            <a:ext cx="10515600" cy="5130827"/>
          </a:xfrm>
        </p:spPr>
        <p:txBody>
          <a:bodyPr/>
          <a:lstStyle/>
          <a:p>
            <a:r>
              <a:rPr lang="en-US" dirty="0"/>
              <a:t>Often the breath is </a:t>
            </a:r>
            <a:r>
              <a:rPr lang="en-US" dirty="0" err="1"/>
              <a:t>foetid</a:t>
            </a:r>
            <a:r>
              <a:rPr lang="en-US" dirty="0"/>
              <a:t> (smelling extremely unpleasant</a:t>
            </a:r>
          </a:p>
          <a:p>
            <a:r>
              <a:rPr lang="en-US" dirty="0"/>
              <a:t>Tongue is coasted (white)</a:t>
            </a:r>
          </a:p>
          <a:p>
            <a:r>
              <a:rPr lang="en-US" dirty="0"/>
              <a:t>There is </a:t>
            </a:r>
            <a:r>
              <a:rPr lang="en-US" dirty="0" err="1"/>
              <a:t>hyparaemia</a:t>
            </a:r>
            <a:r>
              <a:rPr lang="en-US" dirty="0"/>
              <a:t> (excess of blood in any part) of pillars, soft palate and uvula.</a:t>
            </a:r>
          </a:p>
          <a:p>
            <a:r>
              <a:rPr lang="en-US" dirty="0"/>
              <a:t>Tonsils are red and swollen</a:t>
            </a:r>
          </a:p>
          <a:p>
            <a:r>
              <a:rPr lang="en-US" dirty="0"/>
              <a:t>They are enlarged and congested so much they may meet out at the midline</a:t>
            </a:r>
          </a:p>
          <a:p>
            <a:r>
              <a:rPr lang="en-US" dirty="0" err="1"/>
              <a:t>Jugudodigastric</a:t>
            </a:r>
            <a:r>
              <a:rPr lang="en-US" dirty="0"/>
              <a:t> lymph nodes are enlarged and tender.</a:t>
            </a:r>
          </a:p>
          <a:p>
            <a:endParaRPr lang="en-US" dirty="0"/>
          </a:p>
        </p:txBody>
      </p:sp>
    </p:spTree>
    <p:extLst>
      <p:ext uri="{BB962C8B-B14F-4D97-AF65-F5344CB8AC3E}">
        <p14:creationId xmlns:p14="http://schemas.microsoft.com/office/powerpoint/2010/main" val="3689852571"/>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9675"/>
            <a:ext cx="10515600" cy="5487288"/>
          </a:xfrm>
        </p:spPr>
        <p:txBody>
          <a:bodyPr>
            <a:normAutofit/>
          </a:bodyPr>
          <a:lstStyle/>
          <a:p>
            <a:r>
              <a:rPr lang="en-US" dirty="0"/>
              <a:t>Diagnosis</a:t>
            </a:r>
          </a:p>
          <a:p>
            <a:r>
              <a:rPr lang="en-US" dirty="0"/>
              <a:t>Physical exam</a:t>
            </a:r>
          </a:p>
          <a:p>
            <a:r>
              <a:rPr lang="en-US" dirty="0"/>
              <a:t>Swab for culture and sensitivity</a:t>
            </a:r>
          </a:p>
          <a:p>
            <a:endParaRPr lang="en-US" dirty="0"/>
          </a:p>
          <a:p>
            <a:r>
              <a:rPr lang="en-US" dirty="0"/>
              <a:t>Treatment</a:t>
            </a:r>
          </a:p>
          <a:p>
            <a:r>
              <a:rPr lang="en-US" dirty="0"/>
              <a:t>Broad spectrum antibiotics</a:t>
            </a:r>
          </a:p>
          <a:p>
            <a:r>
              <a:rPr lang="en-US" dirty="0"/>
              <a:t>Antipyretic – (</a:t>
            </a:r>
            <a:r>
              <a:rPr lang="en-US" dirty="0" err="1"/>
              <a:t>asprin</a:t>
            </a:r>
            <a:r>
              <a:rPr lang="en-US" dirty="0"/>
              <a:t> or </a:t>
            </a:r>
            <a:r>
              <a:rPr lang="en-US" dirty="0" err="1"/>
              <a:t>paracetamol</a:t>
            </a:r>
            <a:r>
              <a:rPr lang="en-US" dirty="0"/>
              <a:t>)</a:t>
            </a:r>
          </a:p>
          <a:p>
            <a:r>
              <a:rPr lang="en-US" dirty="0"/>
              <a:t>Bed rest</a:t>
            </a:r>
          </a:p>
          <a:p>
            <a:r>
              <a:rPr lang="en-US" dirty="0"/>
              <a:t>Isolate the patient</a:t>
            </a:r>
          </a:p>
          <a:p>
            <a:r>
              <a:rPr lang="en-US" dirty="0"/>
              <a:t>Can give </a:t>
            </a:r>
            <a:r>
              <a:rPr lang="en-US" dirty="0" err="1"/>
              <a:t>lozanges</a:t>
            </a:r>
            <a:endParaRPr lang="en-US" dirty="0"/>
          </a:p>
          <a:p>
            <a:endParaRPr lang="en-US" dirty="0"/>
          </a:p>
        </p:txBody>
      </p:sp>
    </p:spTree>
    <p:extLst>
      <p:ext uri="{BB962C8B-B14F-4D97-AF65-F5344CB8AC3E}">
        <p14:creationId xmlns:p14="http://schemas.microsoft.com/office/powerpoint/2010/main" val="2759005273"/>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1925"/>
            <a:ext cx="10515600" cy="5495038"/>
          </a:xfrm>
        </p:spPr>
        <p:txBody>
          <a:bodyPr>
            <a:normAutofit/>
          </a:bodyPr>
          <a:lstStyle/>
          <a:p>
            <a:r>
              <a:rPr lang="en-US" dirty="0"/>
              <a:t>Antibiotic</a:t>
            </a:r>
          </a:p>
          <a:p>
            <a:r>
              <a:rPr lang="en-US" dirty="0"/>
              <a:t>Penicillin is the drug of choice. In case of allergy to penicillin give erythromycin and continue for 7-10 days.</a:t>
            </a:r>
          </a:p>
          <a:p>
            <a:endParaRPr lang="en-US" dirty="0"/>
          </a:p>
          <a:p>
            <a:r>
              <a:rPr lang="en-US" dirty="0"/>
              <a:t>Complication</a:t>
            </a:r>
          </a:p>
          <a:p>
            <a:r>
              <a:rPr lang="en-US" dirty="0"/>
              <a:t>Chronic tonsillitis</a:t>
            </a:r>
          </a:p>
          <a:p>
            <a:r>
              <a:rPr lang="en-US" dirty="0"/>
              <a:t>Acute otitis media developing to pneumonia</a:t>
            </a:r>
          </a:p>
          <a:p>
            <a:r>
              <a:rPr lang="en-US" dirty="0" err="1"/>
              <a:t>Peritonsilar</a:t>
            </a:r>
            <a:r>
              <a:rPr lang="en-US" dirty="0"/>
              <a:t> abscess (quinsy)</a:t>
            </a:r>
          </a:p>
          <a:p>
            <a:r>
              <a:rPr lang="en-US" dirty="0"/>
              <a:t>Septicemia</a:t>
            </a:r>
          </a:p>
          <a:p>
            <a:r>
              <a:rPr lang="en-US" dirty="0"/>
              <a:t>Bacteremia – may be varieties of organisms</a:t>
            </a:r>
          </a:p>
          <a:p>
            <a:endParaRPr lang="en-US" dirty="0"/>
          </a:p>
        </p:txBody>
      </p:sp>
    </p:spTree>
    <p:extLst>
      <p:ext uri="{BB962C8B-B14F-4D97-AF65-F5344CB8AC3E}">
        <p14:creationId xmlns:p14="http://schemas.microsoft.com/office/powerpoint/2010/main" val="153781725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48712"/>
            <a:ext cx="10515600" cy="5828251"/>
          </a:xfrm>
        </p:spPr>
        <p:txBody>
          <a:bodyPr>
            <a:normAutofit fontScale="92500" lnSpcReduction="10000"/>
          </a:bodyPr>
          <a:lstStyle/>
          <a:p>
            <a:r>
              <a:rPr lang="en-US" dirty="0"/>
              <a:t>Surgical Intervention</a:t>
            </a:r>
          </a:p>
          <a:p>
            <a:r>
              <a:rPr lang="en-US" dirty="0"/>
              <a:t>If one has a </a:t>
            </a:r>
            <a:r>
              <a:rPr lang="en-US" dirty="0" err="1"/>
              <a:t>peritonsilar</a:t>
            </a:r>
            <a:r>
              <a:rPr lang="en-US" dirty="0"/>
              <a:t> abscess</a:t>
            </a:r>
          </a:p>
          <a:p>
            <a:r>
              <a:rPr lang="en-US" dirty="0"/>
              <a:t>Recurrent major 3 attacks in a year or more</a:t>
            </a:r>
          </a:p>
          <a:p>
            <a:r>
              <a:rPr lang="en-US" dirty="0"/>
              <a:t>Hypertrophy of tonsils endangering the airway and difficulty in swallowing.</a:t>
            </a:r>
          </a:p>
          <a:p>
            <a:r>
              <a:rPr lang="en-US" dirty="0"/>
              <a:t>Pre-operative care</a:t>
            </a:r>
          </a:p>
          <a:p>
            <a:r>
              <a:rPr lang="en-US" dirty="0"/>
              <a:t>Ensure that there are no contra-indications i.e. Current tonsillitis or URTI in the last 2 weeks.</a:t>
            </a:r>
          </a:p>
          <a:p>
            <a:r>
              <a:rPr lang="en-US" dirty="0"/>
              <a:t>Anemia</a:t>
            </a:r>
          </a:p>
          <a:p>
            <a:r>
              <a:rPr lang="en-US" dirty="0"/>
              <a:t>Bleeding tenderness</a:t>
            </a:r>
          </a:p>
          <a:p>
            <a:r>
              <a:rPr lang="en-US" dirty="0"/>
              <a:t>Patient with infectious disease e.g. measles</a:t>
            </a:r>
          </a:p>
          <a:p>
            <a:r>
              <a:rPr lang="en-US" dirty="0"/>
              <a:t>Consent</a:t>
            </a:r>
          </a:p>
          <a:p>
            <a:r>
              <a:rPr lang="en-US" dirty="0"/>
              <a:t>Antibiotics</a:t>
            </a:r>
          </a:p>
          <a:p>
            <a:r>
              <a:rPr lang="en-US" dirty="0"/>
              <a:t>General preparation</a:t>
            </a:r>
          </a:p>
          <a:p>
            <a:endParaRPr lang="en-US" dirty="0"/>
          </a:p>
        </p:txBody>
      </p:sp>
    </p:spTree>
    <p:extLst>
      <p:ext uri="{BB962C8B-B14F-4D97-AF65-F5344CB8AC3E}">
        <p14:creationId xmlns:p14="http://schemas.microsoft.com/office/powerpoint/2010/main" val="4281686866"/>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8678"/>
            <a:ext cx="10515600" cy="5518285"/>
          </a:xfrm>
        </p:spPr>
        <p:txBody>
          <a:bodyPr>
            <a:normAutofit fontScale="92500" lnSpcReduction="10000"/>
          </a:bodyPr>
          <a:lstStyle/>
          <a:p>
            <a:r>
              <a:rPr lang="en-US" dirty="0"/>
              <a:t>Discharge</a:t>
            </a:r>
          </a:p>
          <a:p>
            <a:r>
              <a:rPr lang="en-US" dirty="0"/>
              <a:t>Increased fluid intake</a:t>
            </a:r>
          </a:p>
          <a:p>
            <a:r>
              <a:rPr lang="en-US" dirty="0"/>
              <a:t>Rest</a:t>
            </a:r>
          </a:p>
          <a:p>
            <a:r>
              <a:rPr lang="en-US" dirty="0"/>
              <a:t>Drug adherence</a:t>
            </a:r>
          </a:p>
          <a:p>
            <a:r>
              <a:rPr lang="en-US" dirty="0"/>
              <a:t>Follow-up ENT</a:t>
            </a:r>
          </a:p>
          <a:p>
            <a:endParaRPr lang="en-US" dirty="0"/>
          </a:p>
          <a:p>
            <a:r>
              <a:rPr lang="en-US" dirty="0"/>
              <a:t>Complications</a:t>
            </a:r>
          </a:p>
          <a:p>
            <a:r>
              <a:rPr lang="en-US" dirty="0" smtClean="0"/>
              <a:t>Re-</a:t>
            </a:r>
            <a:r>
              <a:rPr lang="en-US" dirty="0" err="1" smtClean="0"/>
              <a:t>actionally</a:t>
            </a:r>
            <a:r>
              <a:rPr lang="en-US" dirty="0" smtClean="0"/>
              <a:t> </a:t>
            </a:r>
            <a:r>
              <a:rPr lang="en-US" dirty="0"/>
              <a:t>hemorrhage. Blood vessels go into spasm intra-operation and relax after surgery</a:t>
            </a:r>
          </a:p>
          <a:p>
            <a:r>
              <a:rPr lang="en-US" dirty="0"/>
              <a:t>Sepsis</a:t>
            </a:r>
          </a:p>
          <a:p>
            <a:r>
              <a:rPr lang="en-US" dirty="0"/>
              <a:t>Secondary hemorrhage</a:t>
            </a:r>
          </a:p>
          <a:p>
            <a:r>
              <a:rPr lang="en-US" dirty="0"/>
              <a:t>Acute otitis media</a:t>
            </a:r>
          </a:p>
          <a:p>
            <a:endParaRPr lang="en-US" dirty="0"/>
          </a:p>
        </p:txBody>
      </p:sp>
    </p:spTree>
    <p:extLst>
      <p:ext uri="{BB962C8B-B14F-4D97-AF65-F5344CB8AC3E}">
        <p14:creationId xmlns:p14="http://schemas.microsoft.com/office/powerpoint/2010/main" val="3630553486"/>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a:t>NB:</a:t>
            </a:r>
            <a:r>
              <a:rPr lang="en-US" dirty="0"/>
              <a:t> There are 4 grades of tonsils;</a:t>
            </a:r>
          </a:p>
          <a:p>
            <a:r>
              <a:rPr lang="en-US" dirty="0"/>
              <a:t>Grade 1 – tonsils occupy ≤ 20% of the </a:t>
            </a:r>
            <a:r>
              <a:rPr lang="en-US" dirty="0" err="1"/>
              <a:t>oropharyngeal</a:t>
            </a:r>
            <a:r>
              <a:rPr lang="en-US" dirty="0"/>
              <a:t> width</a:t>
            </a:r>
          </a:p>
          <a:p>
            <a:r>
              <a:rPr lang="en-US" dirty="0"/>
              <a:t>Grade 2 – tonsils occupy 21% - 40% of the </a:t>
            </a:r>
            <a:r>
              <a:rPr lang="en-US" dirty="0" err="1"/>
              <a:t>oropharyngeal</a:t>
            </a:r>
            <a:r>
              <a:rPr lang="en-US" dirty="0"/>
              <a:t> width</a:t>
            </a:r>
          </a:p>
          <a:p>
            <a:r>
              <a:rPr lang="en-US" dirty="0"/>
              <a:t>Grade 3 – tonsils occupy 41% - 60% of the </a:t>
            </a:r>
            <a:r>
              <a:rPr lang="en-US" dirty="0" err="1"/>
              <a:t>oropharyngeal</a:t>
            </a:r>
            <a:r>
              <a:rPr lang="en-US" dirty="0"/>
              <a:t> width</a:t>
            </a:r>
          </a:p>
          <a:p>
            <a:r>
              <a:rPr lang="en-US" dirty="0"/>
              <a:t>Grade 4 – tonsils occupy 61 – 80% of the </a:t>
            </a:r>
            <a:r>
              <a:rPr lang="en-US" dirty="0" err="1"/>
              <a:t>oropharyngeal</a:t>
            </a:r>
            <a:r>
              <a:rPr lang="en-US" dirty="0"/>
              <a:t> width</a:t>
            </a:r>
          </a:p>
          <a:p>
            <a:r>
              <a:rPr lang="en-US" dirty="0"/>
              <a:t>Grade 5 - &gt;81%</a:t>
            </a:r>
          </a:p>
          <a:p>
            <a:endParaRPr lang="en-US" dirty="0"/>
          </a:p>
        </p:txBody>
      </p:sp>
    </p:spTree>
    <p:extLst>
      <p:ext uri="{BB962C8B-B14F-4D97-AF65-F5344CB8AC3E}">
        <p14:creationId xmlns:p14="http://schemas.microsoft.com/office/powerpoint/2010/main" val="2159033007"/>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38200" y="365125"/>
            <a:ext cx="10515600" cy="5049557"/>
          </a:xfrm>
        </p:spPr>
        <p:txBody>
          <a:bodyPr>
            <a:normAutofit/>
          </a:bodyPr>
          <a:lstStyle>
            <a:lvl1pPr algn="ctr">
              <a:defRPr sz="6600" b="1" baseline="0"/>
            </a:lvl1pPr>
          </a:lstStyle>
          <a:p>
            <a:r>
              <a:rPr lang="en-US" dirty="0">
                <a:latin typeface="Times New Roman" panose="02020603050405020304" pitchFamily="18" charset="0"/>
                <a:cs typeface="Times New Roman" panose="02020603050405020304" pitchFamily="18" charset="0"/>
              </a:rPr>
              <a:t>The End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5110934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LOBAR PNEUMONIA</a:t>
            </a:r>
            <a:endParaRPr lang="en-US" dirty="0"/>
          </a:p>
        </p:txBody>
      </p:sp>
      <p:sp>
        <p:nvSpPr>
          <p:cNvPr id="3" name="Content Placeholder 2"/>
          <p:cNvSpPr>
            <a:spLocks noGrp="1"/>
          </p:cNvSpPr>
          <p:nvPr>
            <p:ph idx="1"/>
          </p:nvPr>
        </p:nvSpPr>
        <p:spPr/>
        <p:txBody>
          <a:bodyPr>
            <a:normAutofit fontScale="92500" lnSpcReduction="20000"/>
          </a:bodyPr>
          <a:lstStyle/>
          <a:p>
            <a:pPr marL="0" lvl="0" indent="0" defTabSz="457200">
              <a:lnSpc>
                <a:spcPct val="100000"/>
              </a:lnSpc>
              <a:buClr>
                <a:srgbClr val="A53010"/>
              </a:buClr>
              <a:buNone/>
            </a:pPr>
            <a:r>
              <a:rPr lang="en-GB" dirty="0">
                <a:solidFill>
                  <a:prstClr val="black">
                    <a:lumMod val="75000"/>
                    <a:lumOff val="25000"/>
                  </a:prstClr>
                </a:solidFill>
                <a:latin typeface="Century Gothic"/>
              </a:rPr>
              <a:t>It’s the inflammation of one or more lobes and the pleural over the affected area is also affected.</a:t>
            </a:r>
            <a:endParaRPr lang="en-US" dirty="0">
              <a:solidFill>
                <a:prstClr val="black">
                  <a:lumMod val="75000"/>
                  <a:lumOff val="25000"/>
                </a:prstClr>
              </a:solidFill>
              <a:latin typeface="Century Gothic"/>
            </a:endParaRPr>
          </a:p>
          <a:p>
            <a:pPr marL="0" lvl="0" indent="0" defTabSz="457200">
              <a:lnSpc>
                <a:spcPct val="100000"/>
              </a:lnSpc>
              <a:buClr>
                <a:srgbClr val="A53010"/>
              </a:buClr>
              <a:buNone/>
            </a:pPr>
            <a:r>
              <a:rPr lang="en-GB" b="1" dirty="0">
                <a:solidFill>
                  <a:prstClr val="black">
                    <a:lumMod val="75000"/>
                    <a:lumOff val="25000"/>
                  </a:prstClr>
                </a:solidFill>
                <a:latin typeface="Century Gothic"/>
              </a:rPr>
              <a:t>CLINICAL MANIFESTATION</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Sudden onset of fever up to 40°c</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Productive cough with purulent sputum</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err="1">
                <a:solidFill>
                  <a:prstClr val="black">
                    <a:lumMod val="75000"/>
                    <a:lumOff val="25000"/>
                  </a:prstClr>
                </a:solidFill>
                <a:latin typeface="Century Gothic"/>
              </a:rPr>
              <a:t>Pleuritic</a:t>
            </a:r>
            <a:r>
              <a:rPr lang="en-GB" dirty="0">
                <a:solidFill>
                  <a:prstClr val="black">
                    <a:lumMod val="75000"/>
                    <a:lumOff val="25000"/>
                  </a:prstClr>
                </a:solidFill>
                <a:latin typeface="Century Gothic"/>
              </a:rPr>
              <a:t> chest pain which is severe and stabbing</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On physical exam there is dullness on percussion a sign of pulmonary consolidation also fine crackles may be heard on auscultation.</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Confusion in elderly patients</a:t>
            </a:r>
            <a:endParaRPr lang="en-US" dirty="0">
              <a:solidFill>
                <a:prstClr val="black">
                  <a:lumMod val="75000"/>
                  <a:lumOff val="25000"/>
                </a:prstClr>
              </a:solidFill>
              <a:latin typeface="Century Gothic"/>
            </a:endParaRPr>
          </a:p>
          <a:p>
            <a:endParaRPr lang="en-US" dirty="0"/>
          </a:p>
        </p:txBody>
      </p:sp>
    </p:spTree>
    <p:extLst>
      <p:ext uri="{BB962C8B-B14F-4D97-AF65-F5344CB8AC3E}">
        <p14:creationId xmlns:p14="http://schemas.microsoft.com/office/powerpoint/2010/main" val="22897198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1190956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a:xfrm>
            <a:off x="838200" y="1324598"/>
            <a:ext cx="10515600" cy="4852365"/>
          </a:xfrm>
        </p:spPr>
        <p:txBody>
          <a:bodyPr>
            <a:normAutofit/>
          </a:bodyPr>
          <a:lstStyle/>
          <a:p>
            <a:pPr marL="0" lvl="0" indent="0" defTabSz="457200">
              <a:lnSpc>
                <a:spcPct val="100000"/>
              </a:lnSpc>
              <a:buClr>
                <a:srgbClr val="A53010"/>
              </a:buClr>
              <a:buNone/>
            </a:pPr>
            <a:r>
              <a:rPr lang="en-GB" b="1" dirty="0">
                <a:solidFill>
                  <a:prstClr val="black">
                    <a:lumMod val="75000"/>
                    <a:lumOff val="25000"/>
                  </a:prstClr>
                </a:solidFill>
                <a:latin typeface="Century Gothic"/>
              </a:rPr>
              <a:t>CAUSATIVE ORGANISM</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Streptococcus pneumonia and </a:t>
            </a:r>
            <a:r>
              <a:rPr lang="en-GB" dirty="0" err="1">
                <a:solidFill>
                  <a:prstClr val="black">
                    <a:lumMod val="75000"/>
                    <a:lumOff val="25000"/>
                  </a:prstClr>
                </a:solidFill>
                <a:latin typeface="Century Gothic"/>
              </a:rPr>
              <a:t>haemophilus</a:t>
            </a:r>
            <a:r>
              <a:rPr lang="en-GB" dirty="0">
                <a:solidFill>
                  <a:prstClr val="black">
                    <a:lumMod val="75000"/>
                    <a:lumOff val="25000"/>
                  </a:prstClr>
                </a:solidFill>
                <a:latin typeface="Century Gothic"/>
              </a:rPr>
              <a:t> influenza</a:t>
            </a:r>
            <a:endParaRPr lang="en-US" dirty="0">
              <a:solidFill>
                <a:prstClr val="black">
                  <a:lumMod val="75000"/>
                  <a:lumOff val="25000"/>
                </a:prstClr>
              </a:solidFill>
              <a:latin typeface="Century Gothic"/>
            </a:endParaRPr>
          </a:p>
          <a:p>
            <a:pPr marL="0" lvl="0" indent="0" defTabSz="457200">
              <a:lnSpc>
                <a:spcPct val="100000"/>
              </a:lnSpc>
              <a:buClr>
                <a:srgbClr val="A53010"/>
              </a:buClr>
              <a:buNone/>
            </a:pPr>
            <a:r>
              <a:rPr lang="en-GB" b="1" dirty="0">
                <a:solidFill>
                  <a:prstClr val="black">
                    <a:lumMod val="75000"/>
                    <a:lumOff val="25000"/>
                  </a:prstClr>
                </a:solidFill>
                <a:latin typeface="Century Gothic"/>
              </a:rPr>
              <a:t>INVESTIGATIONS</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Chest X-ray-to confirm consolidation and confirm distribution of pleural effusion</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Sputum studies for culture and sensitivity</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Haematology,-WBC count</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err="1" smtClean="0">
                <a:solidFill>
                  <a:prstClr val="black">
                    <a:lumMod val="75000"/>
                    <a:lumOff val="25000"/>
                  </a:prstClr>
                </a:solidFill>
                <a:latin typeface="Century Gothic"/>
              </a:rPr>
              <a:t>Thoraco-centesis</a:t>
            </a:r>
            <a:r>
              <a:rPr lang="en-GB" dirty="0" smtClean="0">
                <a:solidFill>
                  <a:prstClr val="black">
                    <a:lumMod val="75000"/>
                    <a:lumOff val="25000"/>
                  </a:prstClr>
                </a:solidFill>
                <a:latin typeface="Century Gothic"/>
              </a:rPr>
              <a:t> </a:t>
            </a:r>
            <a:r>
              <a:rPr lang="en-GB" dirty="0">
                <a:solidFill>
                  <a:prstClr val="black">
                    <a:lumMod val="75000"/>
                    <a:lumOff val="25000"/>
                  </a:prstClr>
                </a:solidFill>
                <a:latin typeface="Century Gothic"/>
              </a:rPr>
              <a:t>to obtain pleural fluid specimen in case of pleural effusion.</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endParaRPr lang="en-US" dirty="0">
              <a:solidFill>
                <a:prstClr val="black">
                  <a:lumMod val="75000"/>
                  <a:lumOff val="25000"/>
                </a:prstClr>
              </a:solidFill>
              <a:latin typeface="Century Gothic"/>
            </a:endParaRPr>
          </a:p>
          <a:p>
            <a:endParaRPr lang="en-US" dirty="0"/>
          </a:p>
        </p:txBody>
      </p:sp>
    </p:spTree>
    <p:extLst>
      <p:ext uri="{BB962C8B-B14F-4D97-AF65-F5344CB8AC3E}">
        <p14:creationId xmlns:p14="http://schemas.microsoft.com/office/powerpoint/2010/main" val="12018001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9821"/>
            <a:ext cx="10515600" cy="1290415"/>
          </a:xfrm>
        </p:spPr>
        <p:txBody>
          <a:bodyPr>
            <a:normAutofit fontScale="90000"/>
          </a:bodyPr>
          <a:lstStyle/>
          <a:p>
            <a:r>
              <a:rPr lang="en-GB" b="1" dirty="0"/>
              <a:t>MANAGEMENT </a:t>
            </a:r>
            <a:r>
              <a:rPr lang="en-US" dirty="0"/>
              <a:t/>
            </a:r>
            <a:br>
              <a:rPr lang="en-US" dirty="0"/>
            </a:br>
            <a:endParaRPr lang="en-US" dirty="0"/>
          </a:p>
        </p:txBody>
      </p:sp>
      <p:sp>
        <p:nvSpPr>
          <p:cNvPr id="3" name="Content Placeholder 2"/>
          <p:cNvSpPr>
            <a:spLocks noGrp="1"/>
          </p:cNvSpPr>
          <p:nvPr>
            <p:ph idx="1"/>
          </p:nvPr>
        </p:nvSpPr>
        <p:spPr>
          <a:xfrm>
            <a:off x="838200" y="564022"/>
            <a:ext cx="10515600" cy="5612941"/>
          </a:xfrm>
        </p:spPr>
        <p:txBody>
          <a:bodyPr>
            <a:normAutofit lnSpcReduction="10000"/>
          </a:bodyPr>
          <a:lstStyle/>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Prompt treatment with appropriate antibiotics, antipyretics, expectorants, and bronchial dilators if need be.</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Maintain effective air way by positioning the </a:t>
            </a:r>
            <a:r>
              <a:rPr lang="en-GB" dirty="0" err="1">
                <a:solidFill>
                  <a:prstClr val="black">
                    <a:lumMod val="75000"/>
                    <a:lumOff val="25000"/>
                  </a:prstClr>
                </a:solidFill>
                <a:latin typeface="Century Gothic"/>
              </a:rPr>
              <a:t>pt</a:t>
            </a:r>
            <a:r>
              <a:rPr lang="en-GB" dirty="0">
                <a:solidFill>
                  <a:prstClr val="black">
                    <a:lumMod val="75000"/>
                    <a:lumOff val="25000"/>
                  </a:prstClr>
                </a:solidFill>
                <a:latin typeface="Century Gothic"/>
              </a:rPr>
              <a:t> in a propped up position and assist patient to cough effectively also do suction if </a:t>
            </a:r>
            <a:r>
              <a:rPr lang="en-GB" dirty="0" err="1">
                <a:solidFill>
                  <a:prstClr val="black">
                    <a:lumMod val="75000"/>
                    <a:lumOff val="25000"/>
                  </a:prstClr>
                </a:solidFill>
                <a:latin typeface="Century Gothic"/>
              </a:rPr>
              <a:t>pt</a:t>
            </a:r>
            <a:r>
              <a:rPr lang="en-GB" dirty="0">
                <a:solidFill>
                  <a:prstClr val="black">
                    <a:lumMod val="75000"/>
                    <a:lumOff val="25000"/>
                  </a:prstClr>
                </a:solidFill>
                <a:latin typeface="Century Gothic"/>
              </a:rPr>
              <a:t> unable to clear down air way.</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Monitor for any respiratory distress and give oxygen according to </a:t>
            </a:r>
            <a:r>
              <a:rPr lang="en-GB" dirty="0" err="1">
                <a:solidFill>
                  <a:prstClr val="black">
                    <a:lumMod val="75000"/>
                    <a:lumOff val="25000"/>
                  </a:prstClr>
                </a:solidFill>
                <a:latin typeface="Century Gothic"/>
              </a:rPr>
              <a:t>pts</a:t>
            </a:r>
            <a:r>
              <a:rPr lang="en-GB" dirty="0">
                <a:solidFill>
                  <a:prstClr val="black">
                    <a:lumMod val="75000"/>
                    <a:lumOff val="25000"/>
                  </a:prstClr>
                </a:solidFill>
                <a:latin typeface="Century Gothic"/>
              </a:rPr>
              <a:t> demand.</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Take vital signs </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Ensure fluid intake as it helps thin secretions and maintain input/output.</a:t>
            </a:r>
            <a:endParaRPr lang="en-US" dirty="0">
              <a:solidFill>
                <a:prstClr val="black">
                  <a:lumMod val="75000"/>
                  <a:lumOff val="25000"/>
                </a:prstClr>
              </a:solidFill>
              <a:latin typeface="Century Gothic"/>
            </a:endParaRPr>
          </a:p>
          <a:p>
            <a:endParaRPr lang="en-US" dirty="0"/>
          </a:p>
        </p:txBody>
      </p:sp>
    </p:spTree>
    <p:extLst>
      <p:ext uri="{BB962C8B-B14F-4D97-AF65-F5344CB8AC3E}">
        <p14:creationId xmlns:p14="http://schemas.microsoft.com/office/powerpoint/2010/main" val="112807694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48378"/>
          </a:xfrm>
        </p:spPr>
        <p:txBody>
          <a:bodyPr/>
          <a:lstStyle/>
          <a:p>
            <a:r>
              <a:rPr lang="en-US" dirty="0" err="1" smtClean="0"/>
              <a:t>ct</a:t>
            </a:r>
            <a:endParaRPr lang="en-US" dirty="0"/>
          </a:p>
        </p:txBody>
      </p:sp>
      <p:sp>
        <p:nvSpPr>
          <p:cNvPr id="3" name="Content Placeholder 2"/>
          <p:cNvSpPr>
            <a:spLocks noGrp="1"/>
          </p:cNvSpPr>
          <p:nvPr>
            <p:ph idx="1"/>
          </p:nvPr>
        </p:nvSpPr>
        <p:spPr>
          <a:xfrm>
            <a:off x="838200" y="974222"/>
            <a:ext cx="10515600" cy="5202742"/>
          </a:xfrm>
        </p:spPr>
        <p:txBody>
          <a:bodyPr>
            <a:normAutofit fontScale="92500" lnSpcReduction="10000"/>
          </a:bodyPr>
          <a:lstStyle/>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Collect sputum for culture and also do blood culture if ordered.</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Keep patient warm and in a well ventilated room.</a:t>
            </a: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Health educates the patient on the condition and proper handling of secretions.</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Promote nutrition by encouraging high protein and high carbohydrate diet.</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Psychological support.</a:t>
            </a:r>
            <a:endParaRPr lang="en-US" dirty="0">
              <a:solidFill>
                <a:prstClr val="black">
                  <a:lumMod val="75000"/>
                  <a:lumOff val="25000"/>
                </a:prstClr>
              </a:solidFill>
              <a:latin typeface="Century Gothic"/>
            </a:endParaRPr>
          </a:p>
          <a:p>
            <a:pPr marL="0" lvl="0" indent="0" defTabSz="457200">
              <a:lnSpc>
                <a:spcPct val="100000"/>
              </a:lnSpc>
              <a:buClr>
                <a:srgbClr val="A53010"/>
              </a:buClr>
              <a:buNone/>
            </a:pPr>
            <a:r>
              <a:rPr lang="en-GB" b="1" dirty="0">
                <a:solidFill>
                  <a:prstClr val="black">
                    <a:lumMod val="75000"/>
                    <a:lumOff val="25000"/>
                  </a:prstClr>
                </a:solidFill>
                <a:latin typeface="Century Gothic"/>
              </a:rPr>
              <a:t>PREVENTION</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Vaccine, avoid smoking, minimal alcohol use, health diet, exercising and avoiding contact with sick individuals</a:t>
            </a:r>
            <a:endParaRPr lang="en-US" dirty="0"/>
          </a:p>
        </p:txBody>
      </p:sp>
    </p:spTree>
    <p:extLst>
      <p:ext uri="{BB962C8B-B14F-4D97-AF65-F5344CB8AC3E}">
        <p14:creationId xmlns:p14="http://schemas.microsoft.com/office/powerpoint/2010/main" val="34601884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r>
              <a:rPr lang="en-US" dirty="0" smtClean="0"/>
              <a:t>                    THE END</a:t>
            </a:r>
            <a:endParaRPr lang="en-US" dirty="0"/>
          </a:p>
        </p:txBody>
      </p:sp>
      <p:sp>
        <p:nvSpPr>
          <p:cNvPr id="3" name="Content Placeholder 2"/>
          <p:cNvSpPr>
            <a:spLocks noGrp="1"/>
          </p:cNvSpPr>
          <p:nvPr>
            <p:ph idx="1"/>
          </p:nvPr>
        </p:nvSpPr>
        <p:spPr/>
        <p:txBody>
          <a:bodyPr/>
          <a:lstStyle/>
          <a:p>
            <a:pPr marL="0" indent="0">
              <a:buNone/>
            </a:pPr>
            <a:r>
              <a:rPr lang="en-US" dirty="0" smtClean="0"/>
              <a:t>                           </a:t>
            </a:r>
          </a:p>
          <a:p>
            <a:endParaRPr lang="en-US" dirty="0"/>
          </a:p>
          <a:p>
            <a:pPr marL="0" indent="0">
              <a:buNone/>
            </a:pPr>
            <a:r>
              <a:rPr lang="en-US" dirty="0" smtClean="0"/>
              <a:t>                                  THANKYOU</a:t>
            </a:r>
            <a:endParaRPr lang="en-US" dirty="0"/>
          </a:p>
        </p:txBody>
      </p:sp>
    </p:spTree>
    <p:extLst>
      <p:ext uri="{BB962C8B-B14F-4D97-AF65-F5344CB8AC3E}">
        <p14:creationId xmlns:p14="http://schemas.microsoft.com/office/powerpoint/2010/main" val="25472211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defTabSz="457200">
              <a:lnSpc>
                <a:spcPct val="100000"/>
              </a:lnSpc>
              <a:spcBef>
                <a:spcPts val="1000"/>
              </a:spcBef>
            </a:pPr>
            <a:r>
              <a:rPr lang="en-GB" sz="4000" b="1" dirty="0">
                <a:solidFill>
                  <a:prstClr val="black">
                    <a:lumMod val="65000"/>
                    <a:lumOff val="35000"/>
                  </a:prstClr>
                </a:solidFill>
                <a:latin typeface="Century Gothic" panose="020B0502020202020204"/>
              </a:rPr>
              <a:t>TOPIC: BRONCHIAL ASTHMA</a:t>
            </a:r>
            <a:br>
              <a:rPr lang="en-GB" sz="4000" b="1" dirty="0">
                <a:solidFill>
                  <a:prstClr val="black">
                    <a:lumMod val="65000"/>
                    <a:lumOff val="35000"/>
                  </a:prstClr>
                </a:solidFill>
                <a:latin typeface="Century Gothic" panose="020B0502020202020204"/>
              </a:rPr>
            </a:br>
            <a:endParaRPr lang="en-US" dirty="0"/>
          </a:p>
        </p:txBody>
      </p:sp>
      <p:sp>
        <p:nvSpPr>
          <p:cNvPr id="3" name="Content Placeholder 2"/>
          <p:cNvSpPr>
            <a:spLocks noGrp="1"/>
          </p:cNvSpPr>
          <p:nvPr>
            <p:ph idx="1"/>
          </p:nvPr>
        </p:nvSpPr>
        <p:spPr>
          <a:xfrm>
            <a:off x="838200" y="1281869"/>
            <a:ext cx="10515600" cy="4895094"/>
          </a:xfrm>
        </p:spPr>
        <p:txBody>
          <a:bodyPr>
            <a:normAutofit fontScale="92500"/>
          </a:bodyPr>
          <a:lstStyle/>
          <a:p>
            <a:pPr marL="0" lvl="0" indent="0" defTabSz="457200">
              <a:lnSpc>
                <a:spcPct val="100000"/>
              </a:lnSpc>
              <a:buClr>
                <a:srgbClr val="E78712"/>
              </a:buClr>
              <a:buNone/>
            </a:pPr>
            <a:r>
              <a:rPr lang="en-GB" b="1" dirty="0">
                <a:solidFill>
                  <a:prstClr val="black">
                    <a:lumMod val="75000"/>
                    <a:lumOff val="25000"/>
                  </a:prstClr>
                </a:solidFill>
                <a:latin typeface="Century Gothic" panose="020B0502020202020204"/>
              </a:rPr>
              <a:t>DEF</a:t>
            </a:r>
            <a:r>
              <a:rPr lang="en-GB" dirty="0">
                <a:solidFill>
                  <a:prstClr val="black">
                    <a:lumMod val="75000"/>
                    <a:lumOff val="25000"/>
                  </a:prstClr>
                </a:solidFill>
                <a:latin typeface="Century Gothic" panose="020B0502020202020204"/>
              </a:rPr>
              <a:t>;-It is an</a:t>
            </a:r>
            <a:r>
              <a:rPr lang="en-GB" b="1" dirty="0">
                <a:solidFill>
                  <a:prstClr val="black">
                    <a:lumMod val="75000"/>
                    <a:lumOff val="25000"/>
                  </a:prstClr>
                </a:solidFill>
                <a:latin typeface="Century Gothic" panose="020B0502020202020204"/>
              </a:rPr>
              <a:t> </a:t>
            </a:r>
            <a:r>
              <a:rPr lang="en-GB" dirty="0">
                <a:solidFill>
                  <a:prstClr val="black">
                    <a:lumMod val="75000"/>
                    <a:lumOff val="25000"/>
                  </a:prstClr>
                </a:solidFill>
                <a:latin typeface="Century Gothic" panose="020B0502020202020204"/>
              </a:rPr>
              <a:t>inflammatory disease characterised by hyper responsiveness of the air way and periods of</a:t>
            </a:r>
            <a:r>
              <a:rPr lang="en-GB" b="1" dirty="0">
                <a:solidFill>
                  <a:prstClr val="black">
                    <a:lumMod val="75000"/>
                    <a:lumOff val="25000"/>
                  </a:prstClr>
                </a:solidFill>
                <a:latin typeface="Century Gothic" panose="020B0502020202020204"/>
              </a:rPr>
              <a:t> </a:t>
            </a:r>
            <a:r>
              <a:rPr lang="en-GB" dirty="0">
                <a:solidFill>
                  <a:prstClr val="black">
                    <a:lumMod val="75000"/>
                    <a:lumOff val="25000"/>
                  </a:prstClr>
                </a:solidFill>
                <a:latin typeface="Century Gothic" panose="020B0502020202020204"/>
              </a:rPr>
              <a:t>bronchospasm, resulting in intermittent air way obstruction. The onset is sudden.</a:t>
            </a:r>
            <a:endParaRPr lang="en-US" dirty="0">
              <a:solidFill>
                <a:prstClr val="black">
                  <a:lumMod val="75000"/>
                  <a:lumOff val="25000"/>
                </a:prstClr>
              </a:solidFill>
              <a:latin typeface="Century Gothic" panose="020B0502020202020204"/>
            </a:endParaRPr>
          </a:p>
          <a:p>
            <a:pPr marL="0" lvl="0" indent="0" defTabSz="457200">
              <a:lnSpc>
                <a:spcPct val="100000"/>
              </a:lnSpc>
              <a:buClr>
                <a:srgbClr val="E78712"/>
              </a:buClr>
              <a:buNone/>
            </a:pPr>
            <a:r>
              <a:rPr lang="en-GB" b="1" dirty="0">
                <a:solidFill>
                  <a:prstClr val="black">
                    <a:lumMod val="75000"/>
                    <a:lumOff val="25000"/>
                  </a:prstClr>
                </a:solidFill>
                <a:latin typeface="Century Gothic" panose="020B0502020202020204"/>
              </a:rPr>
              <a:t>PREDISPOSING FACTORS</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Allergy;-This is the strongest predisposing factor for asthma. Chronic exposure to allergens increases the risk of asthma. Common allergens can be seasonal, e.g. grass, weed pollens, tree, flowers or perennial like mould, dust, animal dander etc.</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Environmental factors;- Change in temperature especially cold air and change in humidity, dry air.</a:t>
            </a:r>
            <a:endParaRPr lang="en-US" dirty="0">
              <a:solidFill>
                <a:prstClr val="black">
                  <a:lumMod val="75000"/>
                  <a:lumOff val="25000"/>
                </a:prstClr>
              </a:solidFill>
              <a:latin typeface="Century Gothic" panose="020B0502020202020204"/>
            </a:endParaRPr>
          </a:p>
          <a:p>
            <a:endParaRPr lang="en-US" dirty="0"/>
          </a:p>
        </p:txBody>
      </p:sp>
    </p:spTree>
    <p:extLst>
      <p:ext uri="{BB962C8B-B14F-4D97-AF65-F5344CB8AC3E}">
        <p14:creationId xmlns:p14="http://schemas.microsoft.com/office/powerpoint/2010/main" val="22943810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a:xfrm>
            <a:off x="838200" y="1350237"/>
            <a:ext cx="10515600" cy="4537816"/>
          </a:xfrm>
        </p:spPr>
        <p:txBody>
          <a:bodyPr>
            <a:normAutofit lnSpcReduction="10000"/>
          </a:bodyPr>
          <a:lstStyle/>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Atmospheric pollutants;-Cigarette and industrial smoke, ozone, formaldehyde, exhaust fumes, aerosol sprays etc.</a:t>
            </a: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Strong odours  like perfumes</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Infections ;-vital upper respiratory  infections e.g. sinusitis</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Medications like aspirin and NSAIDS</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Enzymes including those in laundry detergents</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Chemicals;-like the one used in solvents, paints rubber or even plastics</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smtClean="0">
                <a:solidFill>
                  <a:prstClr val="black">
                    <a:lumMod val="75000"/>
                    <a:lumOff val="25000"/>
                  </a:prstClr>
                </a:solidFill>
                <a:latin typeface="Century Gothic" panose="020B0502020202020204"/>
              </a:rPr>
              <a:t>Hormonal- </a:t>
            </a:r>
            <a:r>
              <a:rPr lang="en-GB" dirty="0">
                <a:solidFill>
                  <a:prstClr val="black">
                    <a:lumMod val="75000"/>
                    <a:lumOff val="25000"/>
                  </a:prstClr>
                </a:solidFill>
                <a:latin typeface="Century Gothic" panose="020B0502020202020204"/>
              </a:rPr>
              <a:t>like in menses</a:t>
            </a:r>
            <a:endParaRPr lang="en-US" dirty="0">
              <a:solidFill>
                <a:prstClr val="black">
                  <a:lumMod val="75000"/>
                  <a:lumOff val="25000"/>
                </a:prstClr>
              </a:solidFill>
              <a:latin typeface="Century Gothic" panose="020B0502020202020204"/>
            </a:endParaRPr>
          </a:p>
          <a:p>
            <a:endParaRPr lang="en-US" dirty="0"/>
          </a:p>
        </p:txBody>
      </p:sp>
    </p:spTree>
    <p:extLst>
      <p:ext uri="{BB962C8B-B14F-4D97-AF65-F5344CB8AC3E}">
        <p14:creationId xmlns:p14="http://schemas.microsoft.com/office/powerpoint/2010/main" val="13935199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250030"/>
          </a:xfrm>
        </p:spPr>
        <p:txBody>
          <a:bodyPr/>
          <a:lstStyle/>
          <a:p>
            <a:r>
              <a:rPr lang="en-GB" sz="3200" b="1" dirty="0">
                <a:solidFill>
                  <a:prstClr val="black">
                    <a:lumMod val="85000"/>
                    <a:lumOff val="15000"/>
                  </a:prstClr>
                </a:solidFill>
                <a:latin typeface="Century Gothic" panose="020B0502020202020204"/>
              </a:rPr>
              <a:t>PATHOPHYSIOLOGY</a:t>
            </a:r>
            <a:r>
              <a:rPr lang="en-US" sz="3200" dirty="0">
                <a:solidFill>
                  <a:prstClr val="black">
                    <a:lumMod val="85000"/>
                    <a:lumOff val="15000"/>
                  </a:prstClr>
                </a:solidFill>
                <a:latin typeface="Century Gothic" panose="020B0502020202020204"/>
              </a:rPr>
              <a:t/>
            </a:r>
            <a:br>
              <a:rPr lang="en-US" sz="3200" dirty="0">
                <a:solidFill>
                  <a:prstClr val="black">
                    <a:lumMod val="85000"/>
                    <a:lumOff val="15000"/>
                  </a:prstClr>
                </a:solidFill>
                <a:latin typeface="Century Gothic" panose="020B0502020202020204"/>
              </a:rPr>
            </a:br>
            <a:endParaRPr lang="en-US" dirty="0"/>
          </a:p>
        </p:txBody>
      </p:sp>
      <p:sp>
        <p:nvSpPr>
          <p:cNvPr id="3" name="Content Placeholder 2"/>
          <p:cNvSpPr>
            <a:spLocks noGrp="1"/>
          </p:cNvSpPr>
          <p:nvPr>
            <p:ph idx="1"/>
          </p:nvPr>
        </p:nvSpPr>
        <p:spPr>
          <a:xfrm>
            <a:off x="838200" y="1264779"/>
            <a:ext cx="10515600" cy="4409628"/>
          </a:xfrm>
        </p:spPr>
        <p:txBody>
          <a:bodyPr/>
          <a:lstStyle/>
          <a:p>
            <a:pPr marL="0" lvl="0" indent="0" defTabSz="457200">
              <a:lnSpc>
                <a:spcPct val="100000"/>
              </a:lnSpc>
              <a:buClr>
                <a:srgbClr val="E78712"/>
              </a:buClr>
              <a:buNone/>
            </a:pPr>
            <a:r>
              <a:rPr lang="en-GB" dirty="0">
                <a:solidFill>
                  <a:prstClr val="black">
                    <a:lumMod val="75000"/>
                    <a:lumOff val="25000"/>
                  </a:prstClr>
                </a:solidFill>
                <a:latin typeface="Century Gothic" panose="020B0502020202020204"/>
              </a:rPr>
              <a:t>The underlying pathology in Asthma is reversible diffuse air way inflammation that leads to air way narrowing. The air way is characterised by a variety of changes which includes;</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smtClean="0">
                <a:solidFill>
                  <a:prstClr val="black">
                    <a:lumMod val="75000"/>
                    <a:lumOff val="25000"/>
                  </a:prstClr>
                </a:solidFill>
                <a:latin typeface="Century Gothic" panose="020B0502020202020204"/>
              </a:rPr>
              <a:t>Broncho </a:t>
            </a:r>
            <a:r>
              <a:rPr lang="en-GB" dirty="0">
                <a:solidFill>
                  <a:prstClr val="black">
                    <a:lumMod val="75000"/>
                    <a:lumOff val="25000"/>
                  </a:prstClr>
                </a:solidFill>
                <a:latin typeface="Century Gothic" panose="020B0502020202020204"/>
              </a:rPr>
              <a:t>constriction</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Air way oedema</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Air way hyper responsiveness</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Air way remodelling.</a:t>
            </a:r>
            <a:endParaRPr lang="en-US" dirty="0">
              <a:solidFill>
                <a:prstClr val="black">
                  <a:lumMod val="75000"/>
                  <a:lumOff val="25000"/>
                </a:prstClr>
              </a:solidFill>
              <a:latin typeface="Century Gothic" panose="020B0502020202020204"/>
            </a:endParaRPr>
          </a:p>
          <a:p>
            <a:endParaRPr lang="en-US" dirty="0"/>
          </a:p>
        </p:txBody>
      </p:sp>
    </p:spTree>
    <p:extLst>
      <p:ext uri="{BB962C8B-B14F-4D97-AF65-F5344CB8AC3E}">
        <p14:creationId xmlns:p14="http://schemas.microsoft.com/office/powerpoint/2010/main" val="10896243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a:xfrm>
            <a:off x="838200" y="1452785"/>
            <a:ext cx="10515600" cy="4724178"/>
          </a:xfrm>
        </p:spPr>
        <p:txBody>
          <a:bodyPr>
            <a:normAutofit lnSpcReduction="10000"/>
          </a:bodyPr>
          <a:lstStyle/>
          <a:p>
            <a:pPr marL="0" lvl="0" indent="0" defTabSz="457200">
              <a:lnSpc>
                <a:spcPct val="100000"/>
              </a:lnSpc>
              <a:buClr>
                <a:srgbClr val="E78712"/>
              </a:buClr>
              <a:buNone/>
            </a:pPr>
            <a:r>
              <a:rPr lang="en-GB" dirty="0">
                <a:solidFill>
                  <a:prstClr val="black">
                    <a:lumMod val="75000"/>
                    <a:lumOff val="25000"/>
                  </a:prstClr>
                </a:solidFill>
                <a:latin typeface="Century Gothic" panose="020B0502020202020204"/>
              </a:rPr>
              <a:t>The interaction of these factors determines severity of asthma. Mast cells, neutrophils, </a:t>
            </a:r>
            <a:r>
              <a:rPr lang="en-GB" dirty="0" err="1">
                <a:solidFill>
                  <a:prstClr val="black">
                    <a:lumMod val="75000"/>
                    <a:lumOff val="25000"/>
                  </a:prstClr>
                </a:solidFill>
                <a:latin typeface="Century Gothic" panose="020B0502020202020204"/>
              </a:rPr>
              <a:t>eosinophils</a:t>
            </a:r>
            <a:r>
              <a:rPr lang="en-GB" dirty="0">
                <a:solidFill>
                  <a:prstClr val="black">
                    <a:lumMod val="75000"/>
                    <a:lumOff val="25000"/>
                  </a:prstClr>
                </a:solidFill>
                <a:latin typeface="Century Gothic" panose="020B0502020202020204"/>
              </a:rPr>
              <a:t> and lymphocytes play a key role in the inflammation in asthma. When activated mast cells release several chemicals </a:t>
            </a:r>
            <a:r>
              <a:rPr lang="en-GB" dirty="0" err="1" smtClean="0">
                <a:solidFill>
                  <a:prstClr val="black">
                    <a:lumMod val="75000"/>
                    <a:lumOff val="25000"/>
                  </a:prstClr>
                </a:solidFill>
                <a:latin typeface="Century Gothic" panose="020B0502020202020204"/>
              </a:rPr>
              <a:t>e.g</a:t>
            </a:r>
            <a:r>
              <a:rPr lang="en-GB" dirty="0" smtClean="0">
                <a:solidFill>
                  <a:prstClr val="black">
                    <a:lumMod val="75000"/>
                    <a:lumOff val="25000"/>
                  </a:prstClr>
                </a:solidFill>
                <a:latin typeface="Century Gothic" panose="020B0502020202020204"/>
              </a:rPr>
              <a:t> </a:t>
            </a:r>
            <a:r>
              <a:rPr lang="en-GB" dirty="0">
                <a:solidFill>
                  <a:prstClr val="black">
                    <a:lumMod val="75000"/>
                    <a:lumOff val="25000"/>
                  </a:prstClr>
                </a:solidFill>
                <a:latin typeface="Century Gothic" panose="020B0502020202020204"/>
              </a:rPr>
              <a:t>histamine induces the inflammatory causing;-</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Increased blood flow</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Vasoconstriction</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Fluid leak from the vasculature</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Attraction of white blood cells to the area</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smtClean="0">
                <a:solidFill>
                  <a:prstClr val="black">
                    <a:lumMod val="75000"/>
                    <a:lumOff val="25000"/>
                  </a:prstClr>
                </a:solidFill>
                <a:latin typeface="Century Gothic" panose="020B0502020202020204"/>
              </a:rPr>
              <a:t>Broncho </a:t>
            </a:r>
            <a:r>
              <a:rPr lang="en-GB" dirty="0">
                <a:solidFill>
                  <a:prstClr val="black">
                    <a:lumMod val="75000"/>
                    <a:lumOff val="25000"/>
                  </a:prstClr>
                </a:solidFill>
                <a:latin typeface="Century Gothic" panose="020B0502020202020204"/>
              </a:rPr>
              <a:t>constriction</a:t>
            </a:r>
            <a:endParaRPr lang="en-US" dirty="0"/>
          </a:p>
        </p:txBody>
      </p:sp>
    </p:spTree>
    <p:extLst>
      <p:ext uri="{BB962C8B-B14F-4D97-AF65-F5344CB8AC3E}">
        <p14:creationId xmlns:p14="http://schemas.microsoft.com/office/powerpoint/2010/main" val="40627113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48378"/>
          </a:xfrm>
        </p:spPr>
        <p:txBody>
          <a:bodyPr/>
          <a:lstStyle/>
          <a:p>
            <a:r>
              <a:rPr lang="en-US" dirty="0" err="1" smtClean="0"/>
              <a:t>ct</a:t>
            </a:r>
            <a:endParaRPr lang="en-US" dirty="0"/>
          </a:p>
        </p:txBody>
      </p:sp>
      <p:sp>
        <p:nvSpPr>
          <p:cNvPr id="3" name="Content Placeholder 2"/>
          <p:cNvSpPr>
            <a:spLocks noGrp="1"/>
          </p:cNvSpPr>
          <p:nvPr>
            <p:ph idx="1"/>
          </p:nvPr>
        </p:nvSpPr>
        <p:spPr>
          <a:xfrm>
            <a:off x="838200" y="999858"/>
            <a:ext cx="10515600" cy="4512179"/>
          </a:xfrm>
        </p:spPr>
        <p:txBody>
          <a:bodyPr/>
          <a:lstStyle/>
          <a:p>
            <a:pPr marL="0" lvl="0" indent="0" defTabSz="457200">
              <a:lnSpc>
                <a:spcPct val="100000"/>
              </a:lnSpc>
              <a:buClr>
                <a:srgbClr val="E78712"/>
              </a:buClr>
              <a:buNone/>
            </a:pPr>
            <a:r>
              <a:rPr lang="en-GB" dirty="0">
                <a:solidFill>
                  <a:prstClr val="black">
                    <a:lumMod val="75000"/>
                    <a:lumOff val="25000"/>
                  </a:prstClr>
                </a:solidFill>
                <a:latin typeface="Century Gothic" panose="020B0502020202020204"/>
              </a:rPr>
              <a:t>In acute symptoms of asthma bronco constriction occurs quickly to narrow the air way in response to exposure. As asthma becomes more persistent, the inflammation progresses, and other factors may be involved in air flow limitation and these includes;-</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Air way oedema , Air way remodelling</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Mucus hyper secretion, formation of mucus plug</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Air way remodelling may occur in response to chronic inflammation causing further air way narrowing.</a:t>
            </a:r>
            <a:endParaRPr lang="en-US" dirty="0">
              <a:solidFill>
                <a:prstClr val="black">
                  <a:lumMod val="75000"/>
                  <a:lumOff val="25000"/>
                </a:prstClr>
              </a:solidFill>
              <a:latin typeface="Century Gothic" panose="020B0502020202020204"/>
            </a:endParaRPr>
          </a:p>
          <a:p>
            <a:endParaRPr lang="en-US" dirty="0"/>
          </a:p>
        </p:txBody>
      </p:sp>
    </p:spTree>
    <p:extLst>
      <p:ext uri="{BB962C8B-B14F-4D97-AF65-F5344CB8AC3E}">
        <p14:creationId xmlns:p14="http://schemas.microsoft.com/office/powerpoint/2010/main" val="37714044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79319"/>
          </a:xfrm>
        </p:spPr>
        <p:txBody>
          <a:bodyPr/>
          <a:lstStyle/>
          <a:p>
            <a:r>
              <a:rPr lang="en-GB" sz="3200" b="1" dirty="0">
                <a:solidFill>
                  <a:prstClr val="black">
                    <a:lumMod val="85000"/>
                    <a:lumOff val="15000"/>
                  </a:prstClr>
                </a:solidFill>
                <a:latin typeface="Century Gothic" panose="020B0502020202020204"/>
              </a:rPr>
              <a:t>CLINICAL MANIFESTATION</a:t>
            </a:r>
            <a:r>
              <a:rPr lang="en-US" sz="3200" dirty="0">
                <a:solidFill>
                  <a:prstClr val="black">
                    <a:lumMod val="85000"/>
                    <a:lumOff val="15000"/>
                  </a:prstClr>
                </a:solidFill>
                <a:latin typeface="Century Gothic" panose="020B0502020202020204"/>
              </a:rPr>
              <a:t/>
            </a:r>
            <a:br>
              <a:rPr lang="en-US" sz="3200" dirty="0">
                <a:solidFill>
                  <a:prstClr val="black">
                    <a:lumMod val="85000"/>
                    <a:lumOff val="15000"/>
                  </a:prstClr>
                </a:solidFill>
                <a:latin typeface="Century Gothic" panose="020B0502020202020204"/>
              </a:rPr>
            </a:br>
            <a:endParaRPr lang="en-US" dirty="0"/>
          </a:p>
        </p:txBody>
      </p:sp>
      <p:sp>
        <p:nvSpPr>
          <p:cNvPr id="3" name="Content Placeholder 2"/>
          <p:cNvSpPr>
            <a:spLocks noGrp="1"/>
          </p:cNvSpPr>
          <p:nvPr>
            <p:ph idx="1"/>
          </p:nvPr>
        </p:nvSpPr>
        <p:spPr>
          <a:xfrm>
            <a:off x="838200" y="948583"/>
            <a:ext cx="10515600" cy="5228380"/>
          </a:xfrm>
        </p:spPr>
        <p:txBody>
          <a:bodyPr>
            <a:normAutofit fontScale="92500" lnSpcReduction="10000"/>
          </a:bodyPr>
          <a:lstStyle/>
          <a:p>
            <a:pPr marL="0" lvl="0" indent="0" defTabSz="457200">
              <a:lnSpc>
                <a:spcPct val="100000"/>
              </a:lnSpc>
              <a:buClr>
                <a:srgbClr val="E78712"/>
              </a:buClr>
              <a:buNone/>
            </a:pPr>
            <a:r>
              <a:rPr lang="en-GB" dirty="0">
                <a:solidFill>
                  <a:prstClr val="black">
                    <a:lumMod val="75000"/>
                    <a:lumOff val="25000"/>
                  </a:prstClr>
                </a:solidFill>
                <a:latin typeface="Century Gothic" panose="020B0502020202020204"/>
              </a:rPr>
              <a:t>The cardinal symptoms of asthma are;-</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b="1" dirty="0">
                <a:solidFill>
                  <a:prstClr val="black">
                    <a:lumMod val="75000"/>
                    <a:lumOff val="25000"/>
                  </a:prstClr>
                </a:solidFill>
                <a:latin typeface="Century Gothic" panose="020B0502020202020204"/>
              </a:rPr>
              <a:t>Cough;-</a:t>
            </a:r>
            <a:r>
              <a:rPr lang="en-GB" dirty="0">
                <a:solidFill>
                  <a:prstClr val="black">
                    <a:lumMod val="75000"/>
                    <a:lumOff val="25000"/>
                  </a:prstClr>
                </a:solidFill>
                <a:latin typeface="Century Gothic" panose="020B0502020202020204"/>
              </a:rPr>
              <a:t>This may be with or without mucous production .The mucus is so tightly wedged in the narrowed air way patient cannot cough it up . Occurs mostly at night or early morning.</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b="1" dirty="0">
                <a:solidFill>
                  <a:prstClr val="black">
                    <a:lumMod val="75000"/>
                    <a:lumOff val="25000"/>
                  </a:prstClr>
                </a:solidFill>
                <a:latin typeface="Century Gothic" panose="020B0502020202020204"/>
              </a:rPr>
              <a:t>Wheezing</a:t>
            </a:r>
            <a:r>
              <a:rPr lang="en-GB" dirty="0">
                <a:solidFill>
                  <a:prstClr val="black">
                    <a:lumMod val="75000"/>
                    <a:lumOff val="25000"/>
                  </a:prstClr>
                </a:solidFill>
                <a:latin typeface="Century Gothic" panose="020B0502020202020204"/>
              </a:rPr>
              <a:t>; - There may be generalized wheezing first on expiration and then possibly during inspiration as well. (Sound of air flow thro narrowed air way producing a musical like sound).</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b="1" dirty="0">
                <a:solidFill>
                  <a:prstClr val="black">
                    <a:lumMod val="75000"/>
                    <a:lumOff val="25000"/>
                  </a:prstClr>
                </a:solidFill>
                <a:latin typeface="Century Gothic" panose="020B0502020202020204"/>
              </a:rPr>
              <a:t>Dyspnoea</a:t>
            </a:r>
            <a:r>
              <a:rPr lang="en-GB" dirty="0">
                <a:solidFill>
                  <a:prstClr val="black">
                    <a:lumMod val="75000"/>
                    <a:lumOff val="25000"/>
                  </a:prstClr>
                </a:solidFill>
                <a:latin typeface="Century Gothic" panose="020B0502020202020204"/>
              </a:rPr>
              <a:t>; - Expiration requires effort and becomes prolonged. </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b="1" dirty="0">
                <a:solidFill>
                  <a:prstClr val="black">
                    <a:lumMod val="75000"/>
                    <a:lumOff val="25000"/>
                  </a:prstClr>
                </a:solidFill>
                <a:latin typeface="Century Gothic" panose="020B0502020202020204"/>
              </a:rPr>
              <a:t>Generalised chest tightness</a:t>
            </a:r>
            <a:r>
              <a:rPr lang="en-GB" dirty="0">
                <a:solidFill>
                  <a:prstClr val="black">
                    <a:lumMod val="75000"/>
                    <a:lumOff val="25000"/>
                  </a:prstClr>
                </a:solidFill>
                <a:latin typeface="Century Gothic" panose="020B0502020202020204"/>
              </a:rPr>
              <a:t>;-This is due to inflammation and swollenness of the air way</a:t>
            </a:r>
            <a:endParaRPr lang="en-US" dirty="0"/>
          </a:p>
        </p:txBody>
      </p:sp>
    </p:spTree>
    <p:extLst>
      <p:ext uri="{BB962C8B-B14F-4D97-AF65-F5344CB8AC3E}">
        <p14:creationId xmlns:p14="http://schemas.microsoft.com/office/powerpoint/2010/main" val="34904228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190068"/>
          </a:xfrm>
        </p:spPr>
        <p:txBody>
          <a:bodyPr>
            <a:normAutofit fontScale="90000"/>
          </a:bodyPr>
          <a:lstStyle/>
          <a:p>
            <a:r>
              <a:rPr lang="en-US" dirty="0"/>
              <a:t>MODULE: MEDICAL SURGICAL NURSING</a:t>
            </a:r>
            <a:br>
              <a:rPr lang="en-US" dirty="0"/>
            </a:br>
            <a:r>
              <a:rPr lang="en-US" dirty="0"/>
              <a:t/>
            </a:r>
            <a:br>
              <a:rPr lang="en-US" dirty="0"/>
            </a:br>
            <a:r>
              <a:rPr lang="en-US" dirty="0"/>
              <a:t>SUBJECT: PULMONARY NURSING</a:t>
            </a:r>
            <a:br>
              <a:rPr lang="en-US" dirty="0"/>
            </a:br>
            <a:endParaRPr lang="en-US" dirty="0"/>
          </a:p>
        </p:txBody>
      </p:sp>
      <p:sp>
        <p:nvSpPr>
          <p:cNvPr id="3" name="Content Placeholder 2"/>
          <p:cNvSpPr>
            <a:spLocks noGrp="1"/>
          </p:cNvSpPr>
          <p:nvPr>
            <p:ph idx="1"/>
          </p:nvPr>
        </p:nvSpPr>
        <p:spPr>
          <a:xfrm>
            <a:off x="838200" y="2683379"/>
            <a:ext cx="10515600" cy="3493584"/>
          </a:xfrm>
        </p:spPr>
        <p:txBody>
          <a:bodyPr/>
          <a:lstStyle/>
          <a:p>
            <a:pPr marL="0" indent="0">
              <a:buNone/>
            </a:pPr>
            <a:r>
              <a:rPr lang="en-GB" b="1" dirty="0"/>
              <a:t> TOPIC: PNEUMONIA</a:t>
            </a:r>
            <a:endParaRPr lang="en-US" dirty="0"/>
          </a:p>
        </p:txBody>
      </p:sp>
    </p:spTree>
    <p:extLst>
      <p:ext uri="{BB962C8B-B14F-4D97-AF65-F5344CB8AC3E}">
        <p14:creationId xmlns:p14="http://schemas.microsoft.com/office/powerpoint/2010/main" val="159033112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22396"/>
            <a:ext cx="10515600" cy="1325563"/>
          </a:xfrm>
        </p:spPr>
        <p:txBody>
          <a:bodyPr/>
          <a:lstStyle/>
          <a:p>
            <a:r>
              <a:rPr lang="en-US" dirty="0" err="1" smtClean="0"/>
              <a:t>ct</a:t>
            </a:r>
            <a:endParaRPr lang="en-US" dirty="0"/>
          </a:p>
        </p:txBody>
      </p:sp>
      <p:sp>
        <p:nvSpPr>
          <p:cNvPr id="3" name="Content Placeholder 2"/>
          <p:cNvSpPr>
            <a:spLocks noGrp="1"/>
          </p:cNvSpPr>
          <p:nvPr>
            <p:ph idx="1"/>
          </p:nvPr>
        </p:nvSpPr>
        <p:spPr>
          <a:xfrm>
            <a:off x="838200" y="1213503"/>
            <a:ext cx="10515600" cy="4700187"/>
          </a:xfrm>
        </p:spPr>
        <p:txBody>
          <a:bodyPr>
            <a:normAutofit/>
          </a:bodyPr>
          <a:lstStyle/>
          <a:p>
            <a:pPr marL="0" lvl="0" indent="0" defTabSz="457200">
              <a:lnSpc>
                <a:spcPct val="100000"/>
              </a:lnSpc>
              <a:buClr>
                <a:srgbClr val="E78712"/>
              </a:buClr>
              <a:buNone/>
            </a:pPr>
            <a:r>
              <a:rPr lang="en-GB" dirty="0">
                <a:solidFill>
                  <a:prstClr val="black">
                    <a:lumMod val="75000"/>
                    <a:lumOff val="25000"/>
                  </a:prstClr>
                </a:solidFill>
                <a:latin typeface="Century Gothic" panose="020B0502020202020204"/>
              </a:rPr>
              <a:t>As the symptoms persist other symptoms may follow,;-</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pPr>
            <a:r>
              <a:rPr lang="en-GB" dirty="0">
                <a:solidFill>
                  <a:prstClr val="black">
                    <a:lumMod val="75000"/>
                    <a:lumOff val="25000"/>
                  </a:prstClr>
                </a:solidFill>
                <a:latin typeface="Century Gothic" panose="020B0502020202020204"/>
              </a:rPr>
              <a:t>Diaphoresis; - profuse perspiration which occurs due t laboured breathing.</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pPr>
            <a:r>
              <a:rPr lang="en-GB" dirty="0">
                <a:solidFill>
                  <a:prstClr val="black">
                    <a:lumMod val="75000"/>
                    <a:lumOff val="25000"/>
                  </a:prstClr>
                </a:solidFill>
                <a:latin typeface="Century Gothic" panose="020B0502020202020204"/>
              </a:rPr>
              <a:t>Tachycardia</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pPr>
            <a:r>
              <a:rPr lang="en-GB" dirty="0">
                <a:solidFill>
                  <a:prstClr val="black">
                    <a:lumMod val="75000"/>
                    <a:lumOff val="25000"/>
                  </a:prstClr>
                </a:solidFill>
                <a:latin typeface="Century Gothic" panose="020B0502020202020204"/>
              </a:rPr>
              <a:t>Widened pulse pressure </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pPr>
            <a:r>
              <a:rPr lang="en-GB" dirty="0">
                <a:solidFill>
                  <a:prstClr val="black">
                    <a:lumMod val="75000"/>
                    <a:lumOff val="25000"/>
                  </a:prstClr>
                </a:solidFill>
                <a:latin typeface="Century Gothic" panose="020B0502020202020204"/>
              </a:rPr>
              <a:t>Central cyanosis ;- a late sign of poor oxygenation</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pPr>
            <a:r>
              <a:rPr lang="en-GB" dirty="0">
                <a:solidFill>
                  <a:prstClr val="black">
                    <a:lumMod val="75000"/>
                    <a:lumOff val="25000"/>
                  </a:prstClr>
                </a:solidFill>
                <a:latin typeface="Century Gothic" panose="020B0502020202020204"/>
              </a:rPr>
              <a:t>Hypoxemia;- this is relatively uncommon (insufficient O2 supply in blood)</a:t>
            </a:r>
            <a:endParaRPr lang="en-US" dirty="0">
              <a:solidFill>
                <a:prstClr val="black">
                  <a:lumMod val="75000"/>
                  <a:lumOff val="25000"/>
                </a:prstClr>
              </a:solidFill>
              <a:latin typeface="Century Gothic" panose="020B0502020202020204"/>
            </a:endParaRPr>
          </a:p>
          <a:p>
            <a:endParaRPr lang="en-US" dirty="0"/>
          </a:p>
        </p:txBody>
      </p:sp>
    </p:spTree>
    <p:extLst>
      <p:ext uri="{BB962C8B-B14F-4D97-AF65-F5344CB8AC3E}">
        <p14:creationId xmlns:p14="http://schemas.microsoft.com/office/powerpoint/2010/main" val="1392700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DIAGNOSIS</a:t>
            </a:r>
            <a:r>
              <a:rPr lang="en-US" dirty="0"/>
              <a:t/>
            </a:r>
            <a:br>
              <a:rPr lang="en-US" dirty="0"/>
            </a:br>
            <a:endParaRPr lang="en-US" dirty="0"/>
          </a:p>
        </p:txBody>
      </p:sp>
      <p:sp>
        <p:nvSpPr>
          <p:cNvPr id="3" name="Content Placeholder 2"/>
          <p:cNvSpPr>
            <a:spLocks noGrp="1"/>
          </p:cNvSpPr>
          <p:nvPr>
            <p:ph idx="1"/>
          </p:nvPr>
        </p:nvSpPr>
        <p:spPr>
          <a:xfrm>
            <a:off x="838200" y="1085317"/>
            <a:ext cx="10515600" cy="4554908"/>
          </a:xfrm>
        </p:spPr>
        <p:txBody>
          <a:bodyPr/>
          <a:lstStyle/>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Positive family history</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Environmental factors including seasonal changes and air pollution</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Blood test and sputum may disclose elevated levels of </a:t>
            </a:r>
            <a:r>
              <a:rPr lang="en-GB" dirty="0" err="1" smtClean="0">
                <a:solidFill>
                  <a:prstClr val="black">
                    <a:lumMod val="75000"/>
                    <a:lumOff val="25000"/>
                  </a:prstClr>
                </a:solidFill>
                <a:latin typeface="Century Gothic" panose="020B0502020202020204"/>
              </a:rPr>
              <a:t>eosinophils</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Serum levels o</a:t>
            </a:r>
            <a:r>
              <a:rPr lang="en-GB" dirty="0" smtClean="0">
                <a:solidFill>
                  <a:prstClr val="black">
                    <a:lumMod val="75000"/>
                    <a:lumOff val="25000"/>
                  </a:prstClr>
                </a:solidFill>
                <a:latin typeface="Century Gothic" panose="020B0502020202020204"/>
              </a:rPr>
              <a:t>f </a:t>
            </a:r>
            <a:r>
              <a:rPr lang="en-GB" dirty="0" err="1">
                <a:solidFill>
                  <a:prstClr val="black">
                    <a:lumMod val="75000"/>
                    <a:lumOff val="25000"/>
                  </a:prstClr>
                </a:solidFill>
                <a:latin typeface="Century Gothic" panose="020B0502020202020204"/>
              </a:rPr>
              <a:t>IgE</a:t>
            </a:r>
            <a:r>
              <a:rPr lang="en-GB" dirty="0">
                <a:solidFill>
                  <a:prstClr val="black">
                    <a:lumMod val="75000"/>
                    <a:lumOff val="25000"/>
                  </a:prstClr>
                </a:solidFill>
                <a:latin typeface="Century Gothic" panose="020B0502020202020204"/>
              </a:rPr>
              <a:t> may be  elevated if allergy is present </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Through signs and symptoms</a:t>
            </a:r>
            <a:endParaRPr lang="en-US" dirty="0">
              <a:solidFill>
                <a:prstClr val="black">
                  <a:lumMod val="75000"/>
                  <a:lumOff val="25000"/>
                </a:prstClr>
              </a:solidFill>
              <a:latin typeface="Century Gothic" panose="020B0502020202020204"/>
            </a:endParaRPr>
          </a:p>
          <a:p>
            <a:endParaRPr lang="en-US" dirty="0"/>
          </a:p>
        </p:txBody>
      </p:sp>
    </p:spTree>
    <p:extLst>
      <p:ext uri="{BB962C8B-B14F-4D97-AF65-F5344CB8AC3E}">
        <p14:creationId xmlns:p14="http://schemas.microsoft.com/office/powerpoint/2010/main" val="20480477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solidFill>
                  <a:prstClr val="black">
                    <a:lumMod val="85000"/>
                    <a:lumOff val="15000"/>
                  </a:prstClr>
                </a:solidFill>
                <a:latin typeface="Century Gothic" panose="020B0502020202020204"/>
              </a:rPr>
              <a:t>MANAGEMENT</a:t>
            </a:r>
            <a:endParaRPr lang="en-US" dirty="0"/>
          </a:p>
        </p:txBody>
      </p:sp>
      <p:sp>
        <p:nvSpPr>
          <p:cNvPr id="3" name="Content Placeholder 2"/>
          <p:cNvSpPr>
            <a:spLocks noGrp="1"/>
          </p:cNvSpPr>
          <p:nvPr>
            <p:ph idx="1"/>
          </p:nvPr>
        </p:nvSpPr>
        <p:spPr/>
        <p:txBody>
          <a:bodyPr/>
          <a:lstStyle/>
          <a:p>
            <a:pPr marL="0" lvl="0" indent="0" defTabSz="457200">
              <a:lnSpc>
                <a:spcPct val="100000"/>
              </a:lnSpc>
              <a:buClr>
                <a:srgbClr val="E78712"/>
              </a:buClr>
              <a:buNone/>
            </a:pPr>
            <a:r>
              <a:rPr lang="en-GB" b="1" dirty="0">
                <a:solidFill>
                  <a:prstClr val="black">
                    <a:lumMod val="75000"/>
                    <a:lumOff val="25000"/>
                  </a:prstClr>
                </a:solidFill>
                <a:latin typeface="Century Gothic" panose="020B0502020202020204"/>
              </a:rPr>
              <a:t>Objective; - </a:t>
            </a:r>
            <a:r>
              <a:rPr lang="en-GB" dirty="0">
                <a:solidFill>
                  <a:prstClr val="black">
                    <a:lumMod val="75000"/>
                    <a:lumOff val="25000"/>
                  </a:prstClr>
                </a:solidFill>
                <a:latin typeface="Century Gothic" panose="020B0502020202020204"/>
              </a:rPr>
              <a:t>To promote normal function of individual, prevent recurrent symptoms and prevent side effects of medication.</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The immediate nursing care of patients with asthma depends on severity of symptoms. The patient may be treated successfully as an outpatient if symptoms are relatively mild and may require hospitalisation if symptoms are acute and severe.</a:t>
            </a:r>
            <a:endParaRPr lang="en-US" dirty="0">
              <a:solidFill>
                <a:prstClr val="black">
                  <a:lumMod val="75000"/>
                  <a:lumOff val="25000"/>
                </a:prstClr>
              </a:solidFill>
              <a:latin typeface="Century Gothic" panose="020B0502020202020204"/>
            </a:endParaRPr>
          </a:p>
          <a:p>
            <a:endParaRPr lang="en-US" dirty="0"/>
          </a:p>
        </p:txBody>
      </p:sp>
    </p:spTree>
    <p:extLst>
      <p:ext uri="{BB962C8B-B14F-4D97-AF65-F5344CB8AC3E}">
        <p14:creationId xmlns:p14="http://schemas.microsoft.com/office/powerpoint/2010/main" val="2273423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4210"/>
            <a:ext cx="10515600" cy="1325563"/>
          </a:xfrm>
        </p:spPr>
        <p:txBody>
          <a:bodyPr/>
          <a:lstStyle/>
          <a:p>
            <a:r>
              <a:rPr lang="en-GB" sz="3200" b="1" dirty="0">
                <a:solidFill>
                  <a:prstClr val="black">
                    <a:lumMod val="85000"/>
                    <a:lumOff val="15000"/>
                  </a:prstClr>
                </a:solidFill>
                <a:latin typeface="Century Gothic" panose="020B0502020202020204"/>
              </a:rPr>
              <a:t>Nurse’s role </a:t>
            </a:r>
            <a:r>
              <a:rPr lang="en-US" sz="3200" dirty="0">
                <a:solidFill>
                  <a:prstClr val="black">
                    <a:lumMod val="85000"/>
                    <a:lumOff val="15000"/>
                  </a:prstClr>
                </a:solidFill>
                <a:latin typeface="Century Gothic" panose="020B0502020202020204"/>
              </a:rPr>
              <a:t/>
            </a:r>
            <a:br>
              <a:rPr lang="en-US" sz="3200" dirty="0">
                <a:solidFill>
                  <a:prstClr val="black">
                    <a:lumMod val="85000"/>
                    <a:lumOff val="15000"/>
                  </a:prstClr>
                </a:solidFill>
                <a:latin typeface="Century Gothic" panose="020B0502020202020204"/>
              </a:rPr>
            </a:br>
            <a:endParaRPr lang="en-US" dirty="0"/>
          </a:p>
        </p:txBody>
      </p:sp>
      <p:sp>
        <p:nvSpPr>
          <p:cNvPr id="3" name="Content Placeholder 2"/>
          <p:cNvSpPr>
            <a:spLocks noGrp="1"/>
          </p:cNvSpPr>
          <p:nvPr>
            <p:ph idx="1"/>
          </p:nvPr>
        </p:nvSpPr>
        <p:spPr>
          <a:xfrm>
            <a:off x="838200" y="871671"/>
            <a:ext cx="10515600" cy="5033473"/>
          </a:xfrm>
        </p:spPr>
        <p:txBody>
          <a:bodyPr/>
          <a:lstStyle/>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The nurses assess the patients general condition and </a:t>
            </a:r>
            <a:r>
              <a:rPr lang="en-GB" dirty="0" smtClean="0">
                <a:solidFill>
                  <a:prstClr val="black">
                    <a:lumMod val="75000"/>
                    <a:lumOff val="25000"/>
                  </a:prstClr>
                </a:solidFill>
                <a:latin typeface="Century Gothic" panose="020B0502020202020204"/>
              </a:rPr>
              <a:t>the </a:t>
            </a:r>
            <a:r>
              <a:rPr lang="en-GB" dirty="0">
                <a:solidFill>
                  <a:prstClr val="black">
                    <a:lumMod val="75000"/>
                    <a:lumOff val="25000"/>
                  </a:prstClr>
                </a:solidFill>
                <a:latin typeface="Century Gothic" panose="020B0502020202020204"/>
              </a:rPr>
              <a:t>respiratory status by </a:t>
            </a:r>
            <a:r>
              <a:rPr lang="en-GB" dirty="0" smtClean="0">
                <a:solidFill>
                  <a:prstClr val="black">
                    <a:lumMod val="75000"/>
                    <a:lumOff val="25000"/>
                  </a:prstClr>
                </a:solidFill>
                <a:latin typeface="Century Gothic" panose="020B0502020202020204"/>
              </a:rPr>
              <a:t>monitoring the </a:t>
            </a:r>
            <a:r>
              <a:rPr lang="en-GB" dirty="0">
                <a:solidFill>
                  <a:prstClr val="black">
                    <a:lumMod val="75000"/>
                    <a:lumOff val="25000"/>
                  </a:prstClr>
                </a:solidFill>
                <a:latin typeface="Century Gothic" panose="020B0502020202020204"/>
              </a:rPr>
              <a:t>severity of symptoms, breath sounds, peak flow, pulse </a:t>
            </a:r>
            <a:r>
              <a:rPr lang="en-GB" dirty="0" err="1">
                <a:solidFill>
                  <a:prstClr val="black">
                    <a:lumMod val="75000"/>
                    <a:lumOff val="25000"/>
                  </a:prstClr>
                </a:solidFill>
                <a:latin typeface="Century Gothic" panose="020B0502020202020204"/>
              </a:rPr>
              <a:t>oximetry</a:t>
            </a:r>
            <a:r>
              <a:rPr lang="en-GB" dirty="0">
                <a:solidFill>
                  <a:prstClr val="black">
                    <a:lumMod val="75000"/>
                    <a:lumOff val="25000"/>
                  </a:prstClr>
                </a:solidFill>
                <a:latin typeface="Century Gothic" panose="020B0502020202020204"/>
              </a:rPr>
              <a:t> and vital signs.</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She also obtains history of allergic reactions to medications before administering medications.</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The nurse identifies the medication the patient is currently taking.</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She administers medication as prescribed or depending on the condition of the patient.</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Administers fluids if the patient is dehydrated</a:t>
            </a:r>
            <a:endParaRPr lang="en-US" dirty="0"/>
          </a:p>
        </p:txBody>
      </p:sp>
    </p:spTree>
    <p:extLst>
      <p:ext uri="{BB962C8B-B14F-4D97-AF65-F5344CB8AC3E}">
        <p14:creationId xmlns:p14="http://schemas.microsoft.com/office/powerpoint/2010/main" val="256786976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solidFill>
                  <a:prstClr val="black">
                    <a:lumMod val="85000"/>
                    <a:lumOff val="15000"/>
                  </a:prstClr>
                </a:solidFill>
                <a:latin typeface="Century Gothic" panose="020B0502020202020204"/>
              </a:rPr>
              <a:t>CLASSIFICATION AND MANAGEMENT OF ASTHMA</a:t>
            </a:r>
            <a:r>
              <a:rPr lang="en-US" sz="3200" dirty="0">
                <a:solidFill>
                  <a:prstClr val="black">
                    <a:lumMod val="85000"/>
                    <a:lumOff val="15000"/>
                  </a:prstClr>
                </a:solidFill>
                <a:latin typeface="Century Gothic" panose="020B0502020202020204"/>
              </a:rPr>
              <a:t/>
            </a:r>
            <a:br>
              <a:rPr lang="en-US" sz="3200" dirty="0">
                <a:solidFill>
                  <a:prstClr val="black">
                    <a:lumMod val="85000"/>
                    <a:lumOff val="15000"/>
                  </a:prstClr>
                </a:solidFill>
                <a:latin typeface="Century Gothic" panose="020B0502020202020204"/>
              </a:rPr>
            </a:br>
            <a:endParaRPr lang="en-US" dirty="0"/>
          </a:p>
        </p:txBody>
      </p:sp>
      <p:sp>
        <p:nvSpPr>
          <p:cNvPr id="3" name="Content Placeholder 2"/>
          <p:cNvSpPr>
            <a:spLocks noGrp="1"/>
          </p:cNvSpPr>
          <p:nvPr>
            <p:ph idx="1"/>
          </p:nvPr>
        </p:nvSpPr>
        <p:spPr/>
        <p:txBody>
          <a:bodyPr/>
          <a:lstStyle/>
          <a:p>
            <a:pPr marL="0" lvl="0" indent="0" defTabSz="457200">
              <a:lnSpc>
                <a:spcPct val="100000"/>
              </a:lnSpc>
              <a:buClr>
                <a:srgbClr val="E78712"/>
              </a:buClr>
              <a:buNone/>
            </a:pPr>
            <a:r>
              <a:rPr lang="en-GB" b="1" dirty="0">
                <a:solidFill>
                  <a:prstClr val="black">
                    <a:lumMod val="75000"/>
                    <a:lumOff val="25000"/>
                  </a:prstClr>
                </a:solidFill>
                <a:latin typeface="Century Gothic" panose="020B0502020202020204"/>
              </a:rPr>
              <a:t>Mild Asthma</a:t>
            </a:r>
            <a:r>
              <a:rPr lang="en-GB" dirty="0">
                <a:solidFill>
                  <a:prstClr val="black">
                    <a:lumMod val="75000"/>
                    <a:lumOff val="25000"/>
                  </a:prstClr>
                </a:solidFill>
                <a:latin typeface="Century Gothic" panose="020B0502020202020204"/>
              </a:rPr>
              <a:t>;-Peak respiratory flow is between 76%-100</a:t>
            </a:r>
            <a:r>
              <a:rPr lang="en-GB" dirty="0" smtClean="0">
                <a:solidFill>
                  <a:prstClr val="black">
                    <a:lumMod val="75000"/>
                    <a:lumOff val="25000"/>
                  </a:prstClr>
                </a:solidFill>
                <a:latin typeface="Century Gothic" panose="020B0502020202020204"/>
              </a:rPr>
              <a:t>%</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The patient is treated with usual inhalator bronchial dilator, wait for 60 minutes and observe the response. If patient improves allow patient to continue with usual treatment, health educate on causes of asthma and how to prevent them and advice on coming back if condition gets worse.</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endParaRPr lang="en-US" dirty="0">
              <a:solidFill>
                <a:prstClr val="black">
                  <a:lumMod val="75000"/>
                  <a:lumOff val="25000"/>
                </a:prstClr>
              </a:solidFill>
              <a:latin typeface="Century Gothic" panose="020B0502020202020204"/>
            </a:endParaRPr>
          </a:p>
          <a:p>
            <a:endParaRPr lang="en-US" dirty="0"/>
          </a:p>
        </p:txBody>
      </p:sp>
    </p:spTree>
    <p:extLst>
      <p:ext uri="{BB962C8B-B14F-4D97-AF65-F5344CB8AC3E}">
        <p14:creationId xmlns:p14="http://schemas.microsoft.com/office/powerpoint/2010/main" val="183555974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a:xfrm>
            <a:off x="838200" y="1239140"/>
            <a:ext cx="10515600" cy="4937823"/>
          </a:xfrm>
        </p:spPr>
        <p:txBody>
          <a:bodyPr>
            <a:normAutofit/>
          </a:bodyPr>
          <a:lstStyle/>
          <a:p>
            <a:pPr marL="0" lvl="0" indent="0" defTabSz="457200">
              <a:lnSpc>
                <a:spcPct val="100000"/>
              </a:lnSpc>
              <a:buClr>
                <a:srgbClr val="E78712"/>
              </a:buClr>
              <a:buNone/>
            </a:pPr>
            <a:r>
              <a:rPr lang="en-GB" b="1" dirty="0">
                <a:solidFill>
                  <a:prstClr val="black">
                    <a:lumMod val="75000"/>
                    <a:lumOff val="25000"/>
                  </a:prstClr>
                </a:solidFill>
                <a:latin typeface="Century Gothic" panose="020B0502020202020204"/>
              </a:rPr>
              <a:t>Moderate Asthma</a:t>
            </a:r>
            <a:r>
              <a:rPr lang="en-GB" dirty="0">
                <a:solidFill>
                  <a:prstClr val="black">
                    <a:lumMod val="75000"/>
                    <a:lumOff val="25000"/>
                  </a:prstClr>
                </a:solidFill>
                <a:latin typeface="Century Gothic" panose="020B0502020202020204"/>
              </a:rPr>
              <a:t>;-Peak respiratory is between 51%-75%</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Use short acting beta2 antagonist, - Nebulise with salbutamol 5mg or </a:t>
            </a:r>
            <a:r>
              <a:rPr lang="en-GB" dirty="0" err="1">
                <a:solidFill>
                  <a:prstClr val="black">
                    <a:lumMod val="75000"/>
                    <a:lumOff val="25000"/>
                  </a:prstClr>
                </a:solidFill>
                <a:latin typeface="Century Gothic" panose="020B0502020202020204"/>
              </a:rPr>
              <a:t>terbutaline</a:t>
            </a:r>
            <a:r>
              <a:rPr lang="en-GB" dirty="0">
                <a:solidFill>
                  <a:prstClr val="black">
                    <a:lumMod val="75000"/>
                    <a:lumOff val="25000"/>
                  </a:prstClr>
                </a:solidFill>
                <a:latin typeface="Century Gothic" panose="020B0502020202020204"/>
              </a:rPr>
              <a:t> 2.5mg (</a:t>
            </a:r>
            <a:r>
              <a:rPr lang="en-GB" dirty="0" err="1">
                <a:solidFill>
                  <a:prstClr val="black">
                    <a:lumMod val="75000"/>
                    <a:lumOff val="25000"/>
                  </a:prstClr>
                </a:solidFill>
                <a:latin typeface="Century Gothic" panose="020B0502020202020204"/>
              </a:rPr>
              <a:t>combivent</a:t>
            </a:r>
            <a:r>
              <a:rPr lang="en-GB" dirty="0">
                <a:solidFill>
                  <a:prstClr val="black">
                    <a:lumMod val="75000"/>
                    <a:lumOff val="25000"/>
                  </a:prstClr>
                </a:solidFill>
                <a:latin typeface="Century Gothic" panose="020B0502020202020204"/>
              </a:rPr>
              <a:t>).</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Give systematic corticosteroid to reduce inflammatory response e.g. prednisone, hydrocortisone, can combine with inhaled corticosteroid and observe the patient for the response of treatment. Give an antibiotic in case of an infection. Take vital signs and if the patient shows improvement allow home, but give health education and advice to return in case the condition worsens.</a:t>
            </a:r>
            <a:endParaRPr lang="en-US" dirty="0">
              <a:solidFill>
                <a:prstClr val="black">
                  <a:lumMod val="75000"/>
                  <a:lumOff val="25000"/>
                </a:prstClr>
              </a:solidFill>
              <a:latin typeface="Century Gothic" panose="020B0502020202020204"/>
            </a:endParaRPr>
          </a:p>
          <a:p>
            <a:endParaRPr lang="en-US" dirty="0"/>
          </a:p>
        </p:txBody>
      </p:sp>
    </p:spTree>
    <p:extLst>
      <p:ext uri="{BB962C8B-B14F-4D97-AF65-F5344CB8AC3E}">
        <p14:creationId xmlns:p14="http://schemas.microsoft.com/office/powerpoint/2010/main" val="19841818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a:xfrm>
            <a:off x="838200" y="1410056"/>
            <a:ext cx="10515600" cy="4537817"/>
          </a:xfrm>
        </p:spPr>
        <p:txBody>
          <a:bodyPr>
            <a:normAutofit fontScale="92500" lnSpcReduction="20000"/>
          </a:bodyPr>
          <a:lstStyle/>
          <a:p>
            <a:pPr marL="0" lvl="0" indent="0" defTabSz="457200">
              <a:lnSpc>
                <a:spcPct val="100000"/>
              </a:lnSpc>
              <a:buClr>
                <a:srgbClr val="E78712"/>
              </a:buClr>
              <a:buNone/>
            </a:pPr>
            <a:r>
              <a:rPr lang="en-GB" b="1" dirty="0">
                <a:solidFill>
                  <a:prstClr val="black">
                    <a:lumMod val="75000"/>
                    <a:lumOff val="25000"/>
                  </a:prstClr>
                </a:solidFill>
                <a:latin typeface="Century Gothic" panose="020B0502020202020204"/>
              </a:rPr>
              <a:t>Acute/ Severe Attack</a:t>
            </a:r>
            <a:r>
              <a:rPr lang="en-GB" dirty="0">
                <a:solidFill>
                  <a:prstClr val="black">
                    <a:lumMod val="75000"/>
                    <a:lumOff val="25000"/>
                  </a:prstClr>
                </a:solidFill>
                <a:latin typeface="Century Gothic" panose="020B0502020202020204"/>
              </a:rPr>
              <a:t>; - Peak respiratory flow below 50%</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This is a patient who requires admission.</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Position the patient in an upright position to maintain air way patency.</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Suction if need be</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Support breathing by giving oxygen</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Administer fluids if patient is dehydrated and maintain input/ output</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Take vital signs at least hourly till patient improves</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Re-assure the patient</a:t>
            </a:r>
            <a:endParaRPr lang="en-US" dirty="0">
              <a:solidFill>
                <a:prstClr val="black">
                  <a:lumMod val="75000"/>
                  <a:lumOff val="25000"/>
                </a:prstClr>
              </a:solidFill>
              <a:latin typeface="Century Gothic" panose="020B0502020202020204"/>
            </a:endParaRPr>
          </a:p>
          <a:p>
            <a:endParaRPr lang="en-US" dirty="0"/>
          </a:p>
        </p:txBody>
      </p:sp>
    </p:spTree>
    <p:extLst>
      <p:ext uri="{BB962C8B-B14F-4D97-AF65-F5344CB8AC3E}">
        <p14:creationId xmlns:p14="http://schemas.microsoft.com/office/powerpoint/2010/main" val="29438585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30942"/>
            <a:ext cx="10515600" cy="1325563"/>
          </a:xfrm>
        </p:spPr>
        <p:txBody>
          <a:bodyPr/>
          <a:lstStyle/>
          <a:p>
            <a:r>
              <a:rPr lang="en-US" dirty="0" err="1" smtClean="0"/>
              <a:t>ct</a:t>
            </a:r>
            <a:endParaRPr lang="en-US" dirty="0"/>
          </a:p>
        </p:txBody>
      </p:sp>
      <p:sp>
        <p:nvSpPr>
          <p:cNvPr id="3" name="Content Placeholder 2"/>
          <p:cNvSpPr>
            <a:spLocks noGrp="1"/>
          </p:cNvSpPr>
          <p:nvPr>
            <p:ph idx="1"/>
          </p:nvPr>
        </p:nvSpPr>
        <p:spPr>
          <a:xfrm>
            <a:off x="838200" y="1298961"/>
            <a:ext cx="10515600" cy="4878002"/>
          </a:xfrm>
        </p:spPr>
        <p:txBody>
          <a:bodyPr>
            <a:normAutofit lnSpcReduction="10000"/>
          </a:bodyPr>
          <a:lstStyle/>
          <a:p>
            <a:pPr marL="0" lvl="0" indent="0" defTabSz="457200">
              <a:lnSpc>
                <a:spcPct val="100000"/>
              </a:lnSpc>
              <a:buClr>
                <a:srgbClr val="E78712"/>
              </a:buClr>
              <a:buNone/>
            </a:pPr>
            <a:r>
              <a:rPr lang="en-GB" b="1" dirty="0">
                <a:solidFill>
                  <a:prstClr val="black">
                    <a:lumMod val="75000"/>
                    <a:lumOff val="25000"/>
                  </a:prstClr>
                </a:solidFill>
                <a:latin typeface="Century Gothic" panose="020B0502020202020204"/>
              </a:rPr>
              <a:t>Drug administration</a:t>
            </a:r>
            <a:r>
              <a:rPr lang="en-GB" dirty="0">
                <a:solidFill>
                  <a:prstClr val="black">
                    <a:lumMod val="75000"/>
                    <a:lumOff val="25000"/>
                  </a:prstClr>
                </a:solidFill>
                <a:latin typeface="Century Gothic" panose="020B0502020202020204"/>
              </a:rPr>
              <a:t>; - use quick relief medications  </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Nebulise patient with drugs like </a:t>
            </a:r>
            <a:r>
              <a:rPr lang="en-GB" dirty="0" err="1">
                <a:solidFill>
                  <a:prstClr val="black">
                    <a:lumMod val="75000"/>
                    <a:lumOff val="25000"/>
                  </a:prstClr>
                </a:solidFill>
                <a:latin typeface="Century Gothic" panose="020B0502020202020204"/>
              </a:rPr>
              <a:t>albuterol</a:t>
            </a:r>
            <a:r>
              <a:rPr lang="en-GB" dirty="0">
                <a:solidFill>
                  <a:prstClr val="black">
                    <a:lumMod val="75000"/>
                    <a:lumOff val="25000"/>
                  </a:prstClr>
                </a:solidFill>
                <a:latin typeface="Century Gothic" panose="020B0502020202020204"/>
              </a:rPr>
              <a:t>, </a:t>
            </a:r>
            <a:r>
              <a:rPr lang="en-GB" dirty="0" err="1">
                <a:solidFill>
                  <a:prstClr val="black">
                    <a:lumMod val="75000"/>
                    <a:lumOff val="25000"/>
                  </a:prstClr>
                </a:solidFill>
                <a:latin typeface="Century Gothic" panose="020B0502020202020204"/>
              </a:rPr>
              <a:t>proventil</a:t>
            </a:r>
            <a:r>
              <a:rPr lang="en-GB" dirty="0">
                <a:solidFill>
                  <a:prstClr val="black">
                    <a:lumMod val="75000"/>
                    <a:lumOff val="25000"/>
                  </a:prstClr>
                </a:solidFill>
                <a:latin typeface="Century Gothic" panose="020B0502020202020204"/>
              </a:rPr>
              <a:t> </a:t>
            </a:r>
            <a:r>
              <a:rPr lang="en-GB" dirty="0" err="1">
                <a:solidFill>
                  <a:prstClr val="black">
                    <a:lumMod val="75000"/>
                    <a:lumOff val="25000"/>
                  </a:prstClr>
                </a:solidFill>
                <a:latin typeface="Century Gothic" panose="020B0502020202020204"/>
              </a:rPr>
              <a:t>etc</a:t>
            </a:r>
            <a:r>
              <a:rPr lang="en-GB" dirty="0">
                <a:solidFill>
                  <a:prstClr val="black">
                    <a:lumMod val="75000"/>
                    <a:lumOff val="25000"/>
                  </a:prstClr>
                </a:solidFill>
                <a:latin typeface="Century Gothic" panose="020B0502020202020204"/>
              </a:rPr>
              <a:t> which can also be used as inhalers</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Bronco dilator such as </a:t>
            </a:r>
            <a:r>
              <a:rPr lang="en-GB" dirty="0" err="1" smtClean="0">
                <a:solidFill>
                  <a:prstClr val="black">
                    <a:lumMod val="75000"/>
                    <a:lumOff val="25000"/>
                  </a:prstClr>
                </a:solidFill>
                <a:latin typeface="Century Gothic" panose="020B0502020202020204"/>
              </a:rPr>
              <a:t>aminophyiline</a:t>
            </a:r>
            <a:r>
              <a:rPr lang="en-GB" dirty="0">
                <a:solidFill>
                  <a:prstClr val="black">
                    <a:lumMod val="75000"/>
                    <a:lumOff val="25000"/>
                  </a:prstClr>
                </a:solidFill>
                <a:latin typeface="Century Gothic" panose="020B0502020202020204"/>
              </a:rPr>
              <a:t>, loading dose of 4-6mg per/kg body </a:t>
            </a:r>
            <a:r>
              <a:rPr lang="en-GB" dirty="0" err="1">
                <a:solidFill>
                  <a:prstClr val="black">
                    <a:lumMod val="75000"/>
                    <a:lumOff val="25000"/>
                  </a:prstClr>
                </a:solidFill>
                <a:latin typeface="Century Gothic" panose="020B0502020202020204"/>
              </a:rPr>
              <a:t>wght</a:t>
            </a:r>
            <a:r>
              <a:rPr lang="en-GB" dirty="0">
                <a:solidFill>
                  <a:prstClr val="black">
                    <a:lumMod val="75000"/>
                    <a:lumOff val="25000"/>
                  </a:prstClr>
                </a:solidFill>
                <a:latin typeface="Century Gothic" panose="020B0502020202020204"/>
              </a:rPr>
              <a:t> to run slowly, combined with hydrocortisone 200mg.</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Can also use I’ve methyl </a:t>
            </a:r>
            <a:r>
              <a:rPr lang="en-GB" dirty="0" err="1">
                <a:solidFill>
                  <a:prstClr val="black">
                    <a:lumMod val="75000"/>
                    <a:lumOff val="25000"/>
                  </a:prstClr>
                </a:solidFill>
                <a:latin typeface="Century Gothic" panose="020B0502020202020204"/>
              </a:rPr>
              <a:t>predinsolone</a:t>
            </a:r>
            <a:r>
              <a:rPr lang="en-GB" dirty="0">
                <a:solidFill>
                  <a:prstClr val="black">
                    <a:lumMod val="75000"/>
                    <a:lumOff val="25000"/>
                  </a:prstClr>
                </a:solidFill>
                <a:latin typeface="Century Gothic" panose="020B0502020202020204"/>
              </a:rPr>
              <a:t> 2mg/kg </a:t>
            </a:r>
            <a:r>
              <a:rPr lang="en-GB" dirty="0" err="1" smtClean="0">
                <a:solidFill>
                  <a:prstClr val="black">
                    <a:lumMod val="75000"/>
                    <a:lumOff val="25000"/>
                  </a:prstClr>
                </a:solidFill>
                <a:latin typeface="Century Gothic" panose="020B0502020202020204"/>
              </a:rPr>
              <a:t>Bwt</a:t>
            </a:r>
            <a:r>
              <a:rPr lang="en-GB" dirty="0" smtClean="0">
                <a:solidFill>
                  <a:prstClr val="black">
                    <a:lumMod val="75000"/>
                    <a:lumOff val="25000"/>
                  </a:prstClr>
                </a:solidFill>
                <a:latin typeface="Century Gothic" panose="020B0502020202020204"/>
              </a:rPr>
              <a:t> </a:t>
            </a:r>
            <a:r>
              <a:rPr lang="en-GB" dirty="0">
                <a:solidFill>
                  <a:prstClr val="black">
                    <a:lumMod val="75000"/>
                    <a:lumOff val="25000"/>
                  </a:prstClr>
                </a:solidFill>
                <a:latin typeface="Century Gothic" panose="020B0502020202020204"/>
              </a:rPr>
              <a:t>then 60-125mg 6hrly for 48hrs.</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Magnesium sulphate used as a muscle relaxant</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Expectorants like Actifed, </a:t>
            </a:r>
            <a:r>
              <a:rPr lang="en-GB" dirty="0" err="1">
                <a:solidFill>
                  <a:prstClr val="black">
                    <a:lumMod val="75000"/>
                    <a:lumOff val="25000"/>
                  </a:prstClr>
                </a:solidFill>
                <a:latin typeface="Century Gothic" panose="020B0502020202020204"/>
              </a:rPr>
              <a:t>ascoril</a:t>
            </a:r>
            <a:r>
              <a:rPr lang="en-GB" dirty="0">
                <a:solidFill>
                  <a:prstClr val="black">
                    <a:lumMod val="75000"/>
                    <a:lumOff val="25000"/>
                  </a:prstClr>
                </a:solidFill>
                <a:latin typeface="Century Gothic" panose="020B0502020202020204"/>
              </a:rPr>
              <a:t> etc.</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endParaRPr lang="en-US" dirty="0">
              <a:solidFill>
                <a:prstClr val="black">
                  <a:lumMod val="75000"/>
                  <a:lumOff val="25000"/>
                </a:prstClr>
              </a:solidFill>
              <a:latin typeface="Century Gothic" panose="020B0502020202020204"/>
            </a:endParaRPr>
          </a:p>
          <a:p>
            <a:endParaRPr lang="en-US" dirty="0"/>
          </a:p>
        </p:txBody>
      </p:sp>
    </p:spTree>
    <p:extLst>
      <p:ext uri="{BB962C8B-B14F-4D97-AF65-F5344CB8AC3E}">
        <p14:creationId xmlns:p14="http://schemas.microsoft.com/office/powerpoint/2010/main" val="58296592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7297"/>
            <a:ext cx="10515600" cy="1325563"/>
          </a:xfrm>
        </p:spPr>
        <p:txBody>
          <a:bodyPr/>
          <a:lstStyle/>
          <a:p>
            <a:r>
              <a:rPr lang="en-GB" sz="3600" b="1" dirty="0">
                <a:solidFill>
                  <a:prstClr val="black">
                    <a:lumMod val="85000"/>
                    <a:lumOff val="15000"/>
                  </a:prstClr>
                </a:solidFill>
                <a:latin typeface="Century Gothic" panose="020B0502020202020204"/>
              </a:rPr>
              <a:t>STATUS ASTHMATICUS</a:t>
            </a:r>
            <a:endParaRPr lang="en-US" dirty="0"/>
          </a:p>
        </p:txBody>
      </p:sp>
      <p:sp>
        <p:nvSpPr>
          <p:cNvPr id="3" name="Content Placeholder 2"/>
          <p:cNvSpPr>
            <a:spLocks noGrp="1"/>
          </p:cNvSpPr>
          <p:nvPr>
            <p:ph idx="1"/>
          </p:nvPr>
        </p:nvSpPr>
        <p:spPr>
          <a:xfrm>
            <a:off x="838200" y="1307507"/>
            <a:ext cx="10515600" cy="4869456"/>
          </a:xfrm>
        </p:spPr>
        <p:txBody>
          <a:bodyPr>
            <a:normAutofit lnSpcReduction="10000"/>
          </a:bodyPr>
          <a:lstStyle/>
          <a:p>
            <a:pPr marL="0" lvl="0" indent="0" defTabSz="457200">
              <a:lnSpc>
                <a:spcPct val="100000"/>
              </a:lnSpc>
              <a:buClr>
                <a:srgbClr val="E78712"/>
              </a:buClr>
              <a:buNone/>
            </a:pPr>
            <a:r>
              <a:rPr lang="en-GB" sz="2400" dirty="0" err="1">
                <a:solidFill>
                  <a:prstClr val="black">
                    <a:lumMod val="75000"/>
                    <a:lumOff val="25000"/>
                  </a:prstClr>
                </a:solidFill>
                <a:latin typeface="Century Gothic" panose="020B0502020202020204"/>
              </a:rPr>
              <a:t>Def</a:t>
            </a:r>
            <a:r>
              <a:rPr lang="en-GB" sz="2400" dirty="0">
                <a:solidFill>
                  <a:prstClr val="black">
                    <a:lumMod val="75000"/>
                    <a:lumOff val="25000"/>
                  </a:prstClr>
                </a:solidFill>
                <a:latin typeface="Century Gothic" panose="020B0502020202020204"/>
              </a:rPr>
              <a:t>;-It is a severe and persistent asthma that does not respond to conventional therapy.</a:t>
            </a:r>
            <a:endParaRPr lang="en-US" sz="2400" dirty="0">
              <a:solidFill>
                <a:prstClr val="black">
                  <a:lumMod val="75000"/>
                  <a:lumOff val="25000"/>
                </a:prstClr>
              </a:solidFill>
              <a:latin typeface="Century Gothic" panose="020B0502020202020204"/>
            </a:endParaRPr>
          </a:p>
          <a:p>
            <a:pPr marL="0" lvl="0" indent="0" defTabSz="457200">
              <a:lnSpc>
                <a:spcPct val="100000"/>
              </a:lnSpc>
              <a:buClr>
                <a:srgbClr val="E78712"/>
              </a:buClr>
              <a:buNone/>
            </a:pPr>
            <a:r>
              <a:rPr lang="en-GB" sz="2400" dirty="0">
                <a:solidFill>
                  <a:prstClr val="black">
                    <a:lumMod val="75000"/>
                    <a:lumOff val="25000"/>
                  </a:prstClr>
                </a:solidFill>
                <a:latin typeface="Century Gothic" panose="020B0502020202020204"/>
              </a:rPr>
              <a:t>The attack can occur with little or no warning and can progress rapidly to asphyxiation.</a:t>
            </a:r>
            <a:endParaRPr lang="en-US" sz="2400" dirty="0">
              <a:solidFill>
                <a:prstClr val="black">
                  <a:lumMod val="75000"/>
                  <a:lumOff val="25000"/>
                </a:prstClr>
              </a:solidFill>
              <a:latin typeface="Century Gothic" panose="020B0502020202020204"/>
            </a:endParaRPr>
          </a:p>
          <a:p>
            <a:pPr marL="0" lvl="0" indent="0" defTabSz="457200">
              <a:lnSpc>
                <a:spcPct val="100000"/>
              </a:lnSpc>
              <a:buClr>
                <a:srgbClr val="E78712"/>
              </a:buClr>
              <a:buNone/>
            </a:pPr>
            <a:r>
              <a:rPr lang="en-GB" sz="2400" b="1" dirty="0">
                <a:solidFill>
                  <a:prstClr val="black">
                    <a:lumMod val="75000"/>
                    <a:lumOff val="25000"/>
                  </a:prstClr>
                </a:solidFill>
                <a:latin typeface="Century Gothic" panose="020B0502020202020204"/>
              </a:rPr>
              <a:t>CONTRIBUTING FACTORS TO STATUS ASTHMATICUS</a:t>
            </a:r>
            <a:endParaRPr lang="en-US" sz="2400"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sz="2400" dirty="0">
                <a:solidFill>
                  <a:prstClr val="black">
                    <a:lumMod val="75000"/>
                    <a:lumOff val="25000"/>
                  </a:prstClr>
                </a:solidFill>
                <a:latin typeface="Century Gothic" panose="020B0502020202020204"/>
              </a:rPr>
              <a:t>Infection </a:t>
            </a:r>
            <a:endParaRPr lang="en-US" sz="2400"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sz="2400" dirty="0">
                <a:solidFill>
                  <a:prstClr val="black">
                    <a:lumMod val="75000"/>
                    <a:lumOff val="25000"/>
                  </a:prstClr>
                </a:solidFill>
                <a:latin typeface="Century Gothic" panose="020B0502020202020204"/>
              </a:rPr>
              <a:t>Nebulizer abuse</a:t>
            </a:r>
            <a:endParaRPr lang="en-US" sz="2400"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sz="2400" dirty="0">
                <a:solidFill>
                  <a:prstClr val="black">
                    <a:lumMod val="75000"/>
                    <a:lumOff val="25000"/>
                  </a:prstClr>
                </a:solidFill>
                <a:latin typeface="Century Gothic" panose="020B0502020202020204"/>
              </a:rPr>
              <a:t>Dehydration—may result from either corticosteroid use or diuretics</a:t>
            </a:r>
            <a:endParaRPr lang="en-US" sz="2400"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sz="2400" dirty="0">
                <a:solidFill>
                  <a:prstClr val="black">
                    <a:lumMod val="75000"/>
                    <a:lumOff val="25000"/>
                  </a:prstClr>
                </a:solidFill>
                <a:latin typeface="Century Gothic" panose="020B0502020202020204"/>
              </a:rPr>
              <a:t>Anxiety</a:t>
            </a:r>
            <a:endParaRPr lang="en-US" sz="2400"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sz="2400" dirty="0">
                <a:solidFill>
                  <a:prstClr val="black">
                    <a:lumMod val="75000"/>
                    <a:lumOff val="25000"/>
                  </a:prstClr>
                </a:solidFill>
                <a:latin typeface="Century Gothic" panose="020B0502020202020204"/>
              </a:rPr>
              <a:t>Increased adrenergic blockage;- nerves that release the chemical noradrenalin to stimulate muscle glands.</a:t>
            </a:r>
            <a:endParaRPr lang="en-US" sz="2400" dirty="0">
              <a:solidFill>
                <a:prstClr val="black">
                  <a:lumMod val="75000"/>
                  <a:lumOff val="25000"/>
                </a:prstClr>
              </a:solidFill>
              <a:latin typeface="Century Gothic" panose="020B0502020202020204"/>
            </a:endParaRPr>
          </a:p>
          <a:p>
            <a:endParaRPr lang="en-US" dirty="0"/>
          </a:p>
        </p:txBody>
      </p:sp>
    </p:spTree>
    <p:extLst>
      <p:ext uri="{BB962C8B-B14F-4D97-AF65-F5344CB8AC3E}">
        <p14:creationId xmlns:p14="http://schemas.microsoft.com/office/powerpoint/2010/main" val="254589672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a:solidFill>
                  <a:prstClr val="black">
                    <a:lumMod val="85000"/>
                    <a:lumOff val="15000"/>
                  </a:prstClr>
                </a:solidFill>
                <a:latin typeface="Century Gothic" panose="020B0502020202020204"/>
              </a:rPr>
              <a:t>PATHOPHYSIOLOGY</a:t>
            </a:r>
            <a:endParaRPr lang="en-US" dirty="0"/>
          </a:p>
        </p:txBody>
      </p:sp>
      <p:sp>
        <p:nvSpPr>
          <p:cNvPr id="3" name="Content Placeholder 2"/>
          <p:cNvSpPr>
            <a:spLocks noGrp="1"/>
          </p:cNvSpPr>
          <p:nvPr>
            <p:ph idx="1"/>
          </p:nvPr>
        </p:nvSpPr>
        <p:spPr>
          <a:xfrm>
            <a:off x="838200" y="1367327"/>
            <a:ext cx="10515600" cy="4809636"/>
          </a:xfrm>
        </p:spPr>
        <p:txBody>
          <a:bodyPr>
            <a:normAutofit lnSpcReduction="10000"/>
          </a:bodyPr>
          <a:lstStyle/>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The basic characteristic of asthma (inflammation of bronchial mucosa, constriction of the bronchiolar smooth muscle and thickened secretions) they decrease the diameter of the bronchi and occur in status </a:t>
            </a:r>
            <a:r>
              <a:rPr lang="en-GB" dirty="0" err="1">
                <a:solidFill>
                  <a:prstClr val="black">
                    <a:lumMod val="75000"/>
                    <a:lumOff val="25000"/>
                  </a:prstClr>
                </a:solidFill>
                <a:latin typeface="Century Gothic" panose="020B0502020202020204"/>
              </a:rPr>
              <a:t>asthmaticus</a:t>
            </a:r>
            <a:r>
              <a:rPr lang="en-GB" dirty="0">
                <a:solidFill>
                  <a:prstClr val="black">
                    <a:lumMod val="75000"/>
                    <a:lumOff val="25000"/>
                  </a:prstClr>
                </a:solidFill>
                <a:latin typeface="Century Gothic" panose="020B0502020202020204"/>
              </a:rPr>
              <a:t>. The most common scenario is severe bronco spasm, with mucus plugging leading to asphyxia </a:t>
            </a:r>
            <a:r>
              <a:rPr lang="en-GB" dirty="0" smtClean="0">
                <a:solidFill>
                  <a:prstClr val="black">
                    <a:lumMod val="75000"/>
                    <a:lumOff val="25000"/>
                  </a:prstClr>
                </a:solidFill>
                <a:latin typeface="Century Gothic" panose="020B0502020202020204"/>
              </a:rPr>
              <a:t>.</a:t>
            </a:r>
          </a:p>
          <a:p>
            <a:pPr marL="342900" lvl="0" indent="-342900" defTabSz="457200">
              <a:lnSpc>
                <a:spcPct val="100000"/>
              </a:lnSpc>
              <a:buClr>
                <a:srgbClr val="E78712"/>
              </a:buClr>
              <a:buFont typeface="Wingdings 3" charset="2"/>
              <a:buChar char=""/>
            </a:pPr>
            <a:r>
              <a:rPr lang="en-GB" dirty="0" smtClean="0">
                <a:solidFill>
                  <a:prstClr val="black">
                    <a:lumMod val="75000"/>
                    <a:lumOff val="25000"/>
                  </a:prstClr>
                </a:solidFill>
                <a:latin typeface="Century Gothic" panose="020B0502020202020204"/>
              </a:rPr>
              <a:t>A </a:t>
            </a:r>
            <a:r>
              <a:rPr lang="en-GB" dirty="0">
                <a:solidFill>
                  <a:prstClr val="black">
                    <a:lumMod val="75000"/>
                    <a:lumOff val="25000"/>
                  </a:prstClr>
                </a:solidFill>
                <a:latin typeface="Century Gothic" panose="020B0502020202020204"/>
              </a:rPr>
              <a:t>ventilation perfusion abnormality results in hypoxemia. There is reduced partial pressure of oxygen and initial respiratory alkalosis with decreased partial pressure of carbon dioxide and initial decrease in PH.;-As the condition worsens respiratory acidosis is reflected.</a:t>
            </a:r>
            <a:endParaRPr lang="en-US" dirty="0">
              <a:solidFill>
                <a:prstClr val="black">
                  <a:lumMod val="75000"/>
                  <a:lumOff val="25000"/>
                </a:prstClr>
              </a:solidFill>
              <a:latin typeface="Century Gothic" panose="020B0502020202020204"/>
            </a:endParaRPr>
          </a:p>
          <a:p>
            <a:endParaRPr lang="en-US" dirty="0"/>
          </a:p>
        </p:txBody>
      </p:sp>
    </p:spTree>
    <p:extLst>
      <p:ext uri="{BB962C8B-B14F-4D97-AF65-F5344CB8AC3E}">
        <p14:creationId xmlns:p14="http://schemas.microsoft.com/office/powerpoint/2010/main" val="41662959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PNEUMONIA</a:t>
            </a:r>
            <a:endParaRPr lang="en-US" dirty="0"/>
          </a:p>
        </p:txBody>
      </p:sp>
      <p:sp>
        <p:nvSpPr>
          <p:cNvPr id="3" name="Content Placeholder 2"/>
          <p:cNvSpPr>
            <a:spLocks noGrp="1"/>
          </p:cNvSpPr>
          <p:nvPr>
            <p:ph idx="1"/>
          </p:nvPr>
        </p:nvSpPr>
        <p:spPr>
          <a:xfrm>
            <a:off x="838200" y="1392964"/>
            <a:ext cx="10515600" cy="4783999"/>
          </a:xfrm>
        </p:spPr>
        <p:txBody>
          <a:bodyPr>
            <a:normAutofit/>
          </a:bodyPr>
          <a:lstStyle/>
          <a:p>
            <a:r>
              <a:rPr lang="en-GB" b="1" dirty="0" err="1"/>
              <a:t>Def</a:t>
            </a:r>
            <a:r>
              <a:rPr lang="en-GB" dirty="0"/>
              <a:t>; Pneumonia is an inflammation of the lung parenchyma caused by various micro-organism including, Bacteria, Mycobacterium, Fungi and viruses.</a:t>
            </a:r>
            <a:endParaRPr lang="en-US" dirty="0"/>
          </a:p>
          <a:p>
            <a:r>
              <a:rPr lang="en-GB" b="1" dirty="0"/>
              <a:t>CLASSIFICATION OF PNEUMONIA</a:t>
            </a:r>
            <a:endParaRPr lang="en-US" dirty="0"/>
          </a:p>
          <a:p>
            <a:pPr marL="0" indent="0">
              <a:buNone/>
            </a:pPr>
            <a:r>
              <a:rPr lang="en-GB" b="1" dirty="0"/>
              <a:t>1. Community Acquired Pneumonia</a:t>
            </a:r>
            <a:endParaRPr lang="en-US" dirty="0"/>
          </a:p>
          <a:p>
            <a:pPr marL="0" indent="0">
              <a:buNone/>
            </a:pPr>
            <a:r>
              <a:rPr lang="en-GB" dirty="0" smtClean="0"/>
              <a:t>Occurs </a:t>
            </a:r>
            <a:r>
              <a:rPr lang="en-GB" dirty="0"/>
              <a:t>either in the community setting or within 48hrs after hospitalisation.</a:t>
            </a:r>
            <a:endParaRPr lang="en-US" dirty="0"/>
          </a:p>
          <a:p>
            <a:pPr marL="0" indent="0">
              <a:buNone/>
            </a:pPr>
            <a:r>
              <a:rPr lang="en-GB" b="1" dirty="0"/>
              <a:t>Causative agent</a:t>
            </a:r>
            <a:r>
              <a:rPr lang="en-GB" dirty="0"/>
              <a:t>; Streptococcus </a:t>
            </a:r>
            <a:r>
              <a:rPr lang="en-GB" dirty="0" smtClean="0"/>
              <a:t>pneumonia, </a:t>
            </a:r>
            <a:r>
              <a:rPr lang="en-GB" dirty="0" err="1"/>
              <a:t>Mycoplasm</a:t>
            </a:r>
            <a:r>
              <a:rPr lang="en-GB" dirty="0"/>
              <a:t> pneumonia, </a:t>
            </a:r>
            <a:r>
              <a:rPr lang="en-GB" dirty="0" err="1"/>
              <a:t>Haemophilus</a:t>
            </a:r>
            <a:r>
              <a:rPr lang="en-GB" dirty="0"/>
              <a:t> </a:t>
            </a:r>
            <a:r>
              <a:rPr lang="en-GB" dirty="0" smtClean="0"/>
              <a:t>pneumonia, </a:t>
            </a:r>
            <a:r>
              <a:rPr lang="en-GB" dirty="0" err="1"/>
              <a:t>Haemophilus</a:t>
            </a:r>
            <a:r>
              <a:rPr lang="en-GB" dirty="0"/>
              <a:t> influenza, Oral anaerobes, Pseudomonas </a:t>
            </a:r>
            <a:r>
              <a:rPr lang="en-GB" dirty="0" err="1"/>
              <a:t>aeruginosa</a:t>
            </a:r>
            <a:r>
              <a:rPr lang="en-GB" dirty="0"/>
              <a:t> and other gram –</a:t>
            </a:r>
            <a:r>
              <a:rPr lang="en-GB" dirty="0" err="1"/>
              <a:t>ve</a:t>
            </a:r>
            <a:r>
              <a:rPr lang="en-GB" dirty="0"/>
              <a:t> rods</a:t>
            </a:r>
            <a:endParaRPr lang="en-US" dirty="0"/>
          </a:p>
        </p:txBody>
      </p:sp>
    </p:spTree>
    <p:extLst>
      <p:ext uri="{BB962C8B-B14F-4D97-AF65-F5344CB8AC3E}">
        <p14:creationId xmlns:p14="http://schemas.microsoft.com/office/powerpoint/2010/main" val="404251495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a:solidFill>
                  <a:prstClr val="black">
                    <a:lumMod val="85000"/>
                    <a:lumOff val="15000"/>
                  </a:prstClr>
                </a:solidFill>
                <a:latin typeface="Century Gothic" panose="020B0502020202020204"/>
              </a:rPr>
              <a:t>CLINICAL MANIFESTATIONS</a:t>
            </a:r>
            <a:endParaRPr lang="en-US" dirty="0"/>
          </a:p>
        </p:txBody>
      </p:sp>
      <p:sp>
        <p:nvSpPr>
          <p:cNvPr id="3" name="Content Placeholder 2"/>
          <p:cNvSpPr>
            <a:spLocks noGrp="1"/>
          </p:cNvSpPr>
          <p:nvPr>
            <p:ph idx="1"/>
          </p:nvPr>
        </p:nvSpPr>
        <p:spPr/>
        <p:txBody>
          <a:bodyPr/>
          <a:lstStyle/>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Laboured breathing</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Prolonged exhalation</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Engorged neck veins</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Wheezing</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NB;-as obstruction worsens wheezing may disappear a sign of impending respiratory failure.</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endParaRPr lang="en-US" dirty="0">
              <a:solidFill>
                <a:prstClr val="black">
                  <a:lumMod val="75000"/>
                  <a:lumOff val="25000"/>
                </a:prstClr>
              </a:solidFill>
              <a:latin typeface="Century Gothic" panose="020B0502020202020204"/>
            </a:endParaRPr>
          </a:p>
          <a:p>
            <a:endParaRPr lang="en-US" dirty="0"/>
          </a:p>
        </p:txBody>
      </p:sp>
    </p:spTree>
    <p:extLst>
      <p:ext uri="{BB962C8B-B14F-4D97-AF65-F5344CB8AC3E}">
        <p14:creationId xmlns:p14="http://schemas.microsoft.com/office/powerpoint/2010/main" val="84564062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a:xfrm>
            <a:off x="838200" y="1461331"/>
            <a:ext cx="10515600" cy="4715632"/>
          </a:xfrm>
        </p:spPr>
        <p:txBody>
          <a:bodyPr/>
          <a:lstStyle/>
          <a:p>
            <a:pPr marL="0" lvl="0" indent="0" defTabSz="457200">
              <a:lnSpc>
                <a:spcPct val="100000"/>
              </a:lnSpc>
              <a:buClr>
                <a:srgbClr val="E78712"/>
              </a:buClr>
              <a:buNone/>
            </a:pPr>
            <a:r>
              <a:rPr lang="en-GB" b="1" dirty="0">
                <a:solidFill>
                  <a:prstClr val="black">
                    <a:lumMod val="75000"/>
                    <a:lumOff val="25000"/>
                  </a:prstClr>
                </a:solidFill>
                <a:latin typeface="Century Gothic" panose="020B0502020202020204"/>
              </a:rPr>
              <a:t>DIAGNOSIS</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Pulmonary lung function studies are the most accurate means of assessing acute air way obstruction. Respiratory alkalosis (low paco2) is the most common finding in patients with asthma.</a:t>
            </a:r>
            <a:endParaRPr lang="en-US" dirty="0">
              <a:solidFill>
                <a:prstClr val="black">
                  <a:lumMod val="75000"/>
                  <a:lumOff val="25000"/>
                </a:prstClr>
              </a:solidFill>
              <a:latin typeface="Century Gothic" panose="020B0502020202020204"/>
            </a:endParaRPr>
          </a:p>
          <a:p>
            <a:pPr marL="0" lvl="0" indent="0" defTabSz="457200">
              <a:lnSpc>
                <a:spcPct val="100000"/>
              </a:lnSpc>
              <a:buClr>
                <a:srgbClr val="E78712"/>
              </a:buClr>
              <a:buNone/>
            </a:pPr>
            <a:r>
              <a:rPr lang="en-GB" b="1" dirty="0">
                <a:solidFill>
                  <a:prstClr val="black">
                    <a:lumMod val="75000"/>
                    <a:lumOff val="25000"/>
                  </a:prstClr>
                </a:solidFill>
                <a:latin typeface="Century Gothic" panose="020B0502020202020204"/>
              </a:rPr>
              <a:t>MANAGEMENT </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Close monitoring of the patient and objective re-evaluation for response to therapy are key in status </a:t>
            </a:r>
            <a:r>
              <a:rPr lang="en-GB" dirty="0" err="1">
                <a:solidFill>
                  <a:prstClr val="black">
                    <a:lumMod val="75000"/>
                    <a:lumOff val="25000"/>
                  </a:prstClr>
                </a:solidFill>
                <a:latin typeface="Century Gothic" panose="020B0502020202020204"/>
              </a:rPr>
              <a:t>asthmaticus</a:t>
            </a:r>
            <a:endParaRPr lang="en-US" dirty="0"/>
          </a:p>
        </p:txBody>
      </p:sp>
    </p:spTree>
    <p:extLst>
      <p:ext uri="{BB962C8B-B14F-4D97-AF65-F5344CB8AC3E}">
        <p14:creationId xmlns:p14="http://schemas.microsoft.com/office/powerpoint/2010/main" val="193458799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20191"/>
          </a:xfrm>
        </p:spPr>
        <p:txBody>
          <a:bodyPr/>
          <a:lstStyle/>
          <a:p>
            <a:r>
              <a:rPr lang="en-GB" sz="3200" b="1" dirty="0">
                <a:solidFill>
                  <a:prstClr val="black">
                    <a:lumMod val="85000"/>
                    <a:lumOff val="15000"/>
                  </a:prstClr>
                </a:solidFill>
                <a:latin typeface="Century Gothic" panose="020B0502020202020204"/>
              </a:rPr>
              <a:t>NURSING MANAGEMENT</a:t>
            </a:r>
            <a:endParaRPr lang="en-US" dirty="0"/>
          </a:p>
        </p:txBody>
      </p:sp>
      <p:sp>
        <p:nvSpPr>
          <p:cNvPr id="3" name="Content Placeholder 2"/>
          <p:cNvSpPr>
            <a:spLocks noGrp="1"/>
          </p:cNvSpPr>
          <p:nvPr>
            <p:ph idx="1"/>
          </p:nvPr>
        </p:nvSpPr>
        <p:spPr>
          <a:xfrm>
            <a:off x="838200" y="1085316"/>
            <a:ext cx="10515600" cy="5091647"/>
          </a:xfrm>
        </p:spPr>
        <p:txBody>
          <a:bodyPr>
            <a:normAutofit lnSpcReduction="10000"/>
          </a:bodyPr>
          <a:lstStyle/>
          <a:p>
            <a:pPr marL="342900" lvl="0" indent="-342900" defTabSz="457200">
              <a:lnSpc>
                <a:spcPct val="100000"/>
              </a:lnSpc>
              <a:buClr>
                <a:srgbClr val="E78712"/>
              </a:buClr>
              <a:buFont typeface="Wingdings 3" charset="2"/>
              <a:buChar char=""/>
            </a:pPr>
            <a:r>
              <a:rPr lang="en-GB" sz="1800" dirty="0">
                <a:solidFill>
                  <a:prstClr val="black">
                    <a:lumMod val="75000"/>
                    <a:lumOff val="25000"/>
                  </a:prstClr>
                </a:solidFill>
                <a:latin typeface="Century Gothic" panose="020B0502020202020204"/>
              </a:rPr>
              <a:t>Main focus is to actively access the air way by positioning the patient in a propped or a semi-fowlers.</a:t>
            </a:r>
            <a:endParaRPr lang="en-US" sz="1800"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sz="1800" dirty="0">
                <a:solidFill>
                  <a:prstClr val="black">
                    <a:lumMod val="75000"/>
                    <a:lumOff val="25000"/>
                  </a:prstClr>
                </a:solidFill>
                <a:latin typeface="Century Gothic" panose="020B0502020202020204"/>
              </a:rPr>
              <a:t>Suction is done if necessary</a:t>
            </a:r>
            <a:endParaRPr lang="en-US" sz="1800"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sz="1800" dirty="0">
                <a:solidFill>
                  <a:prstClr val="black">
                    <a:lumMod val="75000"/>
                    <a:lumOff val="25000"/>
                  </a:prstClr>
                </a:solidFill>
                <a:latin typeface="Century Gothic" panose="020B0502020202020204"/>
              </a:rPr>
              <a:t>Support breathing by giving oxygen via mask or nasogastric tube</a:t>
            </a:r>
            <a:endParaRPr lang="en-US" sz="1800"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sz="1800" dirty="0">
                <a:solidFill>
                  <a:prstClr val="black">
                    <a:lumMod val="75000"/>
                    <a:lumOff val="25000"/>
                  </a:prstClr>
                </a:solidFill>
                <a:latin typeface="Century Gothic" panose="020B0502020202020204"/>
              </a:rPr>
              <a:t>Check for sign of dehydration and give </a:t>
            </a:r>
            <a:r>
              <a:rPr lang="en-GB" sz="1800" dirty="0" err="1">
                <a:solidFill>
                  <a:prstClr val="black">
                    <a:lumMod val="75000"/>
                    <a:lumOff val="25000"/>
                  </a:prstClr>
                </a:solidFill>
                <a:latin typeface="Century Gothic" panose="020B0502020202020204"/>
              </a:rPr>
              <a:t>i.v</a:t>
            </a:r>
            <a:r>
              <a:rPr lang="en-GB" sz="1800" dirty="0">
                <a:solidFill>
                  <a:prstClr val="black">
                    <a:lumMod val="75000"/>
                    <a:lumOff val="25000"/>
                  </a:prstClr>
                </a:solidFill>
                <a:latin typeface="Century Gothic" panose="020B0502020202020204"/>
              </a:rPr>
              <a:t> fluids to combat dehydration and help to loosen secretions, up to 3-4 litres in 24hrs unless contra-indicated</a:t>
            </a:r>
            <a:endParaRPr lang="en-US" sz="1800"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sz="1800" dirty="0">
                <a:solidFill>
                  <a:prstClr val="black">
                    <a:lumMod val="75000"/>
                    <a:lumOff val="25000"/>
                  </a:prstClr>
                </a:solidFill>
                <a:latin typeface="Century Gothic" panose="020B0502020202020204"/>
              </a:rPr>
              <a:t>Maintain input/output</a:t>
            </a:r>
            <a:endParaRPr lang="en-US" sz="1800"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sz="1800" dirty="0">
                <a:solidFill>
                  <a:prstClr val="black">
                    <a:lumMod val="75000"/>
                    <a:lumOff val="25000"/>
                  </a:prstClr>
                </a:solidFill>
                <a:latin typeface="Century Gothic" panose="020B0502020202020204"/>
              </a:rPr>
              <a:t>The nurse constantly monitors patient for first 12-24hrs till the status </a:t>
            </a:r>
            <a:r>
              <a:rPr lang="en-GB" sz="1800" dirty="0" err="1">
                <a:solidFill>
                  <a:prstClr val="black">
                    <a:lumMod val="75000"/>
                    <a:lumOff val="25000"/>
                  </a:prstClr>
                </a:solidFill>
                <a:latin typeface="Century Gothic" panose="020B0502020202020204"/>
              </a:rPr>
              <a:t>asthmaticus</a:t>
            </a:r>
            <a:r>
              <a:rPr lang="en-GB" sz="1800" dirty="0">
                <a:solidFill>
                  <a:prstClr val="black">
                    <a:lumMod val="75000"/>
                    <a:lumOff val="25000"/>
                  </a:prstClr>
                </a:solidFill>
                <a:latin typeface="Century Gothic" panose="020B0502020202020204"/>
              </a:rPr>
              <a:t> is under control.</a:t>
            </a:r>
            <a:endParaRPr lang="en-US" sz="1800"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sz="1800" dirty="0">
                <a:solidFill>
                  <a:prstClr val="black">
                    <a:lumMod val="75000"/>
                    <a:lumOff val="25000"/>
                  </a:prstClr>
                </a:solidFill>
                <a:latin typeface="Century Gothic" panose="020B0502020202020204"/>
              </a:rPr>
              <a:t>Take vital signs keeping an eye on blood pressure, respiration and cardiac rhythm till patient stabilises.</a:t>
            </a:r>
            <a:endParaRPr lang="en-US" sz="1800"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sz="1800" dirty="0">
                <a:solidFill>
                  <a:prstClr val="black">
                    <a:lumMod val="75000"/>
                    <a:lumOff val="25000"/>
                  </a:prstClr>
                </a:solidFill>
                <a:latin typeface="Century Gothic" panose="020B0502020202020204"/>
              </a:rPr>
              <a:t>Patient’s energy need to be conserved and her room should be free from respiratory irritants like perfumes, flowers, smoke, tobacco, cleaning agents etc.</a:t>
            </a:r>
            <a:endParaRPr lang="en-US" sz="1800"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sz="1800" dirty="0">
                <a:solidFill>
                  <a:prstClr val="black">
                    <a:lumMod val="75000"/>
                    <a:lumOff val="25000"/>
                  </a:prstClr>
                </a:solidFill>
                <a:latin typeface="Century Gothic" panose="020B0502020202020204"/>
              </a:rPr>
              <a:t>Reassure the patient</a:t>
            </a:r>
            <a:endParaRPr lang="en-US" sz="1800"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sz="1800" dirty="0">
                <a:solidFill>
                  <a:prstClr val="black">
                    <a:lumMod val="75000"/>
                    <a:lumOff val="25000"/>
                  </a:prstClr>
                </a:solidFill>
                <a:latin typeface="Century Gothic" panose="020B0502020202020204"/>
              </a:rPr>
              <a:t>Give prescribed treatment</a:t>
            </a:r>
            <a:endParaRPr lang="en-US" sz="1800"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endParaRPr lang="en-US" sz="1800" dirty="0">
              <a:solidFill>
                <a:prstClr val="black">
                  <a:lumMod val="75000"/>
                  <a:lumOff val="25000"/>
                </a:prstClr>
              </a:solidFill>
              <a:latin typeface="Century Gothic" panose="020B0502020202020204"/>
            </a:endParaRPr>
          </a:p>
          <a:p>
            <a:endParaRPr lang="en-US" dirty="0"/>
          </a:p>
        </p:txBody>
      </p:sp>
    </p:spTree>
    <p:extLst>
      <p:ext uri="{BB962C8B-B14F-4D97-AF65-F5344CB8AC3E}">
        <p14:creationId xmlns:p14="http://schemas.microsoft.com/office/powerpoint/2010/main" val="315399133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7641"/>
          </a:xfrm>
        </p:spPr>
        <p:txBody>
          <a:bodyPr/>
          <a:lstStyle/>
          <a:p>
            <a:r>
              <a:rPr lang="en-GB" sz="3200" b="1" dirty="0">
                <a:solidFill>
                  <a:prstClr val="black">
                    <a:lumMod val="85000"/>
                    <a:lumOff val="15000"/>
                  </a:prstClr>
                </a:solidFill>
                <a:latin typeface="Century Gothic" panose="020B0502020202020204"/>
              </a:rPr>
              <a:t>MEDICAL MANAGEMENT</a:t>
            </a:r>
            <a:endParaRPr lang="en-US" dirty="0"/>
          </a:p>
        </p:txBody>
      </p:sp>
      <p:sp>
        <p:nvSpPr>
          <p:cNvPr id="3" name="Content Placeholder 2"/>
          <p:cNvSpPr>
            <a:spLocks noGrp="1"/>
          </p:cNvSpPr>
          <p:nvPr>
            <p:ph idx="1"/>
          </p:nvPr>
        </p:nvSpPr>
        <p:spPr>
          <a:xfrm>
            <a:off x="838200" y="846034"/>
            <a:ext cx="10515600" cy="5330929"/>
          </a:xfrm>
        </p:spPr>
        <p:txBody>
          <a:bodyPr>
            <a:normAutofit fontScale="92500" lnSpcReduction="10000"/>
          </a:bodyPr>
          <a:lstStyle/>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Initially patient is treated with short acting beta2 adrenergic agonist as they provide the most rapid relief from bronco spasm e.g. </a:t>
            </a:r>
            <a:r>
              <a:rPr lang="en-GB" dirty="0" err="1">
                <a:solidFill>
                  <a:prstClr val="black">
                    <a:lumMod val="75000"/>
                    <a:lumOff val="25000"/>
                  </a:prstClr>
                </a:solidFill>
                <a:latin typeface="Century Gothic" panose="020B0502020202020204"/>
              </a:rPr>
              <a:t>albuteral</a:t>
            </a:r>
            <a:r>
              <a:rPr lang="en-GB" dirty="0">
                <a:solidFill>
                  <a:prstClr val="black">
                    <a:lumMod val="75000"/>
                    <a:lumOff val="25000"/>
                  </a:prstClr>
                </a:solidFill>
                <a:latin typeface="Century Gothic" panose="020B0502020202020204"/>
              </a:rPr>
              <a:t>, </a:t>
            </a:r>
            <a:r>
              <a:rPr lang="en-GB" dirty="0" err="1">
                <a:solidFill>
                  <a:prstClr val="black">
                    <a:lumMod val="75000"/>
                    <a:lumOff val="25000"/>
                  </a:prstClr>
                </a:solidFill>
                <a:latin typeface="Century Gothic" panose="020B0502020202020204"/>
              </a:rPr>
              <a:t>ventolin</a:t>
            </a:r>
            <a:r>
              <a:rPr lang="en-GB" dirty="0">
                <a:solidFill>
                  <a:prstClr val="black">
                    <a:lumMod val="75000"/>
                    <a:lumOff val="25000"/>
                  </a:prstClr>
                </a:solidFill>
                <a:latin typeface="Century Gothic" panose="020B0502020202020204"/>
              </a:rPr>
              <a:t>. </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I.V </a:t>
            </a:r>
            <a:r>
              <a:rPr lang="en-GB" dirty="0" err="1">
                <a:solidFill>
                  <a:prstClr val="black">
                    <a:lumMod val="75000"/>
                    <a:lumOff val="25000"/>
                  </a:prstClr>
                </a:solidFill>
                <a:latin typeface="Century Gothic" panose="020B0502020202020204"/>
              </a:rPr>
              <a:t>Aminophyline</a:t>
            </a:r>
            <a:r>
              <a:rPr lang="en-GB" dirty="0">
                <a:solidFill>
                  <a:prstClr val="black">
                    <a:lumMod val="75000"/>
                    <a:lumOff val="25000"/>
                  </a:prstClr>
                </a:solidFill>
                <a:latin typeface="Century Gothic" panose="020B0502020202020204"/>
              </a:rPr>
              <a:t> as a bronchial dilator combined with hydrocortisone</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Subsequently a short course of systemic corticosteroids </a:t>
            </a:r>
            <a:r>
              <a:rPr lang="en-GB" dirty="0" err="1">
                <a:solidFill>
                  <a:prstClr val="black">
                    <a:lumMod val="75000"/>
                    <a:lumOff val="25000"/>
                  </a:prstClr>
                </a:solidFill>
                <a:latin typeface="Century Gothic" panose="020B0502020202020204"/>
              </a:rPr>
              <a:t>eg</a:t>
            </a:r>
            <a:r>
              <a:rPr lang="en-GB" dirty="0">
                <a:solidFill>
                  <a:prstClr val="black">
                    <a:lumMod val="75000"/>
                    <a:lumOff val="25000"/>
                  </a:prstClr>
                </a:solidFill>
                <a:latin typeface="Century Gothic" panose="020B0502020202020204"/>
              </a:rPr>
              <a:t> methyl </a:t>
            </a:r>
            <a:r>
              <a:rPr lang="en-GB" dirty="0" err="1">
                <a:solidFill>
                  <a:prstClr val="black">
                    <a:lumMod val="75000"/>
                    <a:lumOff val="25000"/>
                  </a:prstClr>
                </a:solidFill>
                <a:latin typeface="Century Gothic" panose="020B0502020202020204"/>
              </a:rPr>
              <a:t>predinsolone</a:t>
            </a:r>
            <a:r>
              <a:rPr lang="en-GB" dirty="0">
                <a:solidFill>
                  <a:prstClr val="black">
                    <a:lumMod val="75000"/>
                    <a:lumOff val="25000"/>
                  </a:prstClr>
                </a:solidFill>
                <a:latin typeface="Century Gothic" panose="020B0502020202020204"/>
              </a:rPr>
              <a:t>, prednisone or </a:t>
            </a:r>
            <a:r>
              <a:rPr lang="en-GB" dirty="0" err="1">
                <a:solidFill>
                  <a:prstClr val="black">
                    <a:lumMod val="75000"/>
                    <a:lumOff val="25000"/>
                  </a:prstClr>
                </a:solidFill>
                <a:latin typeface="Century Gothic" panose="020B0502020202020204"/>
              </a:rPr>
              <a:t>predinsolone</a:t>
            </a:r>
            <a:r>
              <a:rPr lang="en-GB" dirty="0">
                <a:solidFill>
                  <a:prstClr val="black">
                    <a:lumMod val="75000"/>
                    <a:lumOff val="25000"/>
                  </a:prstClr>
                </a:solidFill>
                <a:latin typeface="Century Gothic" panose="020B0502020202020204"/>
              </a:rPr>
              <a:t> ;- they decrease intense air way inflammation and swelling.</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Magnesium sulphate is given to induce smooth muscle relaxation</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If no  response to treatment </a:t>
            </a:r>
            <a:r>
              <a:rPr lang="en-GB" dirty="0" err="1">
                <a:solidFill>
                  <a:prstClr val="black">
                    <a:lumMod val="75000"/>
                    <a:lumOff val="25000"/>
                  </a:prstClr>
                </a:solidFill>
                <a:latin typeface="Century Gothic" panose="020B0502020202020204"/>
              </a:rPr>
              <a:t>pt</a:t>
            </a:r>
            <a:r>
              <a:rPr lang="en-GB" dirty="0">
                <a:solidFill>
                  <a:prstClr val="black">
                    <a:lumMod val="75000"/>
                    <a:lumOff val="25000"/>
                  </a:prstClr>
                </a:solidFill>
                <a:latin typeface="Century Gothic" panose="020B0502020202020204"/>
              </a:rPr>
              <a:t> may need mechanical ventilation mostly used in </a:t>
            </a:r>
            <a:r>
              <a:rPr lang="en-GB" dirty="0" err="1">
                <a:solidFill>
                  <a:prstClr val="black">
                    <a:lumMod val="75000"/>
                    <a:lumOff val="25000"/>
                  </a:prstClr>
                </a:solidFill>
                <a:latin typeface="Century Gothic" panose="020B0502020202020204"/>
              </a:rPr>
              <a:t>pts</a:t>
            </a:r>
            <a:r>
              <a:rPr lang="en-GB" dirty="0">
                <a:solidFill>
                  <a:prstClr val="black">
                    <a:lumMod val="75000"/>
                    <a:lumOff val="25000"/>
                  </a:prstClr>
                </a:solidFill>
                <a:latin typeface="Century Gothic" panose="020B0502020202020204"/>
              </a:rPr>
              <a:t> with respiratory failure.</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endParaRPr lang="en-US" dirty="0">
              <a:solidFill>
                <a:prstClr val="black">
                  <a:lumMod val="75000"/>
                  <a:lumOff val="25000"/>
                </a:prstClr>
              </a:solidFill>
              <a:latin typeface="Century Gothic" panose="020B0502020202020204"/>
            </a:endParaRPr>
          </a:p>
          <a:p>
            <a:endParaRPr lang="en-US" dirty="0"/>
          </a:p>
        </p:txBody>
      </p:sp>
    </p:spTree>
    <p:extLst>
      <p:ext uri="{BB962C8B-B14F-4D97-AF65-F5344CB8AC3E}">
        <p14:creationId xmlns:p14="http://schemas.microsoft.com/office/powerpoint/2010/main" val="184130759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1286"/>
          </a:xfrm>
        </p:spPr>
        <p:txBody>
          <a:bodyPr/>
          <a:lstStyle/>
          <a:p>
            <a:r>
              <a:rPr lang="en-US" dirty="0" err="1" smtClean="0"/>
              <a:t>ct</a:t>
            </a:r>
            <a:endParaRPr lang="en-US" dirty="0"/>
          </a:p>
        </p:txBody>
      </p:sp>
      <p:sp>
        <p:nvSpPr>
          <p:cNvPr id="3" name="Content Placeholder 2"/>
          <p:cNvSpPr>
            <a:spLocks noGrp="1"/>
          </p:cNvSpPr>
          <p:nvPr>
            <p:ph idx="1"/>
          </p:nvPr>
        </p:nvSpPr>
        <p:spPr>
          <a:xfrm>
            <a:off x="838200" y="1375874"/>
            <a:ext cx="10515600" cy="4801090"/>
          </a:xfrm>
        </p:spPr>
        <p:txBody>
          <a:bodyPr>
            <a:normAutofit fontScale="92500" lnSpcReduction="10000"/>
          </a:bodyPr>
          <a:lstStyle/>
          <a:p>
            <a:pPr marL="0" lvl="0" indent="0" defTabSz="457200">
              <a:lnSpc>
                <a:spcPct val="100000"/>
              </a:lnSpc>
              <a:buClr>
                <a:srgbClr val="E78712"/>
              </a:buClr>
              <a:buNone/>
            </a:pPr>
            <a:r>
              <a:rPr lang="en-GB" dirty="0">
                <a:solidFill>
                  <a:prstClr val="black">
                    <a:lumMod val="75000"/>
                    <a:lumOff val="25000"/>
                  </a:prstClr>
                </a:solidFill>
                <a:latin typeface="Century Gothic" panose="020B0502020202020204"/>
              </a:rPr>
              <a:t>Death in asthma is associated with risk factors including the following;-</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Past history of severe exacerbation e.g. intubation or I.C.U. admission</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Use of more than two canisters of inhalers per month</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Concurrent cardiovascular disease</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COPD or </a:t>
            </a:r>
            <a:r>
              <a:rPr lang="en-GB">
                <a:solidFill>
                  <a:prstClr val="black">
                    <a:lumMod val="75000"/>
                    <a:lumOff val="25000"/>
                  </a:prstClr>
                </a:solidFill>
                <a:latin typeface="Century Gothic" panose="020B0502020202020204"/>
              </a:rPr>
              <a:t>chronic </a:t>
            </a:r>
            <a:r>
              <a:rPr lang="en-GB" smtClean="0">
                <a:solidFill>
                  <a:prstClr val="black">
                    <a:lumMod val="75000"/>
                    <a:lumOff val="25000"/>
                  </a:prstClr>
                </a:solidFill>
                <a:latin typeface="Century Gothic" panose="020B0502020202020204"/>
              </a:rPr>
              <a:t>pulmonary </a:t>
            </a:r>
            <a:r>
              <a:rPr lang="en-GB" dirty="0">
                <a:solidFill>
                  <a:prstClr val="black">
                    <a:lumMod val="75000"/>
                    <a:lumOff val="25000"/>
                  </a:prstClr>
                </a:solidFill>
                <a:latin typeface="Century Gothic" panose="020B0502020202020204"/>
              </a:rPr>
              <a:t>disease</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Low social economic status</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Lack of written asthma action plan</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Difficult in perceiving asthma symptoms.</a:t>
            </a:r>
            <a:endParaRPr lang="en-US" dirty="0">
              <a:solidFill>
                <a:prstClr val="black">
                  <a:lumMod val="75000"/>
                  <a:lumOff val="25000"/>
                </a:prstClr>
              </a:solidFill>
              <a:latin typeface="Century Gothic" panose="020B0502020202020204"/>
            </a:endParaRPr>
          </a:p>
          <a:p>
            <a:endParaRPr lang="en-US" dirty="0"/>
          </a:p>
        </p:txBody>
      </p:sp>
    </p:spTree>
    <p:extLst>
      <p:ext uri="{BB962C8B-B14F-4D97-AF65-F5344CB8AC3E}">
        <p14:creationId xmlns:p14="http://schemas.microsoft.com/office/powerpoint/2010/main" val="69644410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a:solidFill>
                  <a:prstClr val="black">
                    <a:lumMod val="85000"/>
                    <a:lumOff val="15000"/>
                  </a:prstClr>
                </a:solidFill>
                <a:latin typeface="Century Gothic" panose="020B0502020202020204"/>
              </a:rPr>
              <a:t>PREVENTION</a:t>
            </a:r>
            <a:endParaRPr lang="en-US" dirty="0"/>
          </a:p>
        </p:txBody>
      </p:sp>
      <p:sp>
        <p:nvSpPr>
          <p:cNvPr id="3" name="Content Placeholder 2"/>
          <p:cNvSpPr>
            <a:spLocks noGrp="1"/>
          </p:cNvSpPr>
          <p:nvPr>
            <p:ph idx="1"/>
          </p:nvPr>
        </p:nvSpPr>
        <p:spPr/>
        <p:txBody>
          <a:bodyPr/>
          <a:lstStyle/>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Early  treatment of respiratory infections</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Have inhalers to relief acute symptoms of attack</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Note early symptoms of asthma and take precaution.</a:t>
            </a:r>
            <a:endParaRPr lang="en-US" dirty="0">
              <a:solidFill>
                <a:prstClr val="black">
                  <a:lumMod val="75000"/>
                  <a:lumOff val="25000"/>
                </a:prstClr>
              </a:solidFill>
              <a:latin typeface="Century Gothic" panose="020B0502020202020204"/>
            </a:endParaRPr>
          </a:p>
          <a:p>
            <a:pPr marL="342900" lvl="0" indent="-342900" defTabSz="457200">
              <a:lnSpc>
                <a:spcPct val="100000"/>
              </a:lnSpc>
              <a:buClr>
                <a:srgbClr val="E78712"/>
              </a:buClr>
              <a:buFont typeface="Wingdings 3" charset="2"/>
              <a:buChar char=""/>
            </a:pPr>
            <a:r>
              <a:rPr lang="en-GB" dirty="0">
                <a:solidFill>
                  <a:prstClr val="black">
                    <a:lumMod val="75000"/>
                    <a:lumOff val="25000"/>
                  </a:prstClr>
                </a:solidFill>
                <a:latin typeface="Century Gothic" panose="020B0502020202020204"/>
              </a:rPr>
              <a:t>Drug adherence and avoid aggravating factors.</a:t>
            </a:r>
            <a:endParaRPr lang="en-US" dirty="0">
              <a:solidFill>
                <a:prstClr val="black">
                  <a:lumMod val="75000"/>
                  <a:lumOff val="25000"/>
                </a:prstClr>
              </a:solidFill>
              <a:latin typeface="Century Gothic" panose="020B0502020202020204"/>
            </a:endParaRPr>
          </a:p>
          <a:p>
            <a:endParaRPr lang="en-US" dirty="0"/>
          </a:p>
        </p:txBody>
      </p:sp>
    </p:spTree>
    <p:extLst>
      <p:ext uri="{BB962C8B-B14F-4D97-AF65-F5344CB8AC3E}">
        <p14:creationId xmlns:p14="http://schemas.microsoft.com/office/powerpoint/2010/main" val="414446174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2900" lvl="0" indent="-342900" algn="ctr" defTabSz="457200">
              <a:lnSpc>
                <a:spcPct val="100000"/>
              </a:lnSpc>
              <a:buClr>
                <a:srgbClr val="E78712"/>
              </a:buClr>
              <a:buFont typeface="Wingdings 3" charset="2"/>
              <a:buChar char=""/>
            </a:pPr>
            <a:r>
              <a:rPr lang="en-US" sz="7200" dirty="0">
                <a:solidFill>
                  <a:prstClr val="black">
                    <a:lumMod val="75000"/>
                    <a:lumOff val="25000"/>
                  </a:prstClr>
                </a:solidFill>
                <a:latin typeface="Century Gothic" panose="020B0502020202020204"/>
              </a:rPr>
              <a:t>The End</a:t>
            </a:r>
          </a:p>
          <a:p>
            <a:endParaRPr lang="en-US" dirty="0"/>
          </a:p>
        </p:txBody>
      </p:sp>
    </p:spTree>
    <p:extLst>
      <p:ext uri="{BB962C8B-B14F-4D97-AF65-F5344CB8AC3E}">
        <p14:creationId xmlns:p14="http://schemas.microsoft.com/office/powerpoint/2010/main" val="423629643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31B4E6">
                    <a:lumMod val="75000"/>
                  </a:srgbClr>
                </a:solidFill>
                <a:latin typeface="Century Gothic"/>
              </a:rPr>
              <a:t>CARCINOMA OF THE LUNGS (Bronchogenic Carcinoma</a:t>
            </a:r>
            <a:endParaRPr lang="en-US" dirty="0"/>
          </a:p>
        </p:txBody>
      </p:sp>
      <p:sp>
        <p:nvSpPr>
          <p:cNvPr id="3" name="Content Placeholder 2"/>
          <p:cNvSpPr>
            <a:spLocks noGrp="1"/>
          </p:cNvSpPr>
          <p:nvPr>
            <p:ph idx="1"/>
          </p:nvPr>
        </p:nvSpPr>
        <p:spPr/>
        <p:txBody>
          <a:bodyPr/>
          <a:lstStyle/>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Lung cancer is the leading cancer killer among men and women in United States, with almost 162,000 deaths estimated in 2008. It is estimated that 31% of cancer death in men and 26% in women are related to lung cancer.</a:t>
            </a:r>
          </a:p>
          <a:p>
            <a:pPr marL="342900" lvl="0" indent="-342900" defTabSz="457200">
              <a:lnSpc>
                <a:spcPct val="100000"/>
              </a:lnSpc>
              <a:buClr>
                <a:srgbClr val="353535"/>
              </a:buClr>
              <a:buFont typeface="Wingdings 3" charset="2"/>
              <a:buChar char=""/>
            </a:pPr>
            <a:r>
              <a:rPr lang="en-GB" dirty="0">
                <a:solidFill>
                  <a:prstClr val="black">
                    <a:lumMod val="75000"/>
                    <a:lumOff val="25000"/>
                  </a:prstClr>
                </a:solidFill>
                <a:latin typeface="Century Gothic"/>
              </a:rPr>
              <a:t>During 2018, an estimated 234,030 new cases of lung cancer were expected to be diagnosed, representing about 13percent of all cancer diagnoses.</a:t>
            </a:r>
            <a:endParaRPr lang="en-US" dirty="0">
              <a:solidFill>
                <a:prstClr val="black">
                  <a:lumMod val="75000"/>
                  <a:lumOff val="25000"/>
                </a:prstClr>
              </a:solidFill>
              <a:latin typeface="Century Gothic"/>
            </a:endParaRPr>
          </a:p>
          <a:p>
            <a:endParaRPr lang="en-US" dirty="0"/>
          </a:p>
        </p:txBody>
      </p:sp>
    </p:spTree>
    <p:extLst>
      <p:ext uri="{BB962C8B-B14F-4D97-AF65-F5344CB8AC3E}">
        <p14:creationId xmlns:p14="http://schemas.microsoft.com/office/powerpoint/2010/main" val="119872238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rgbClr val="31B4E6">
                    <a:lumMod val="75000"/>
                  </a:srgbClr>
                </a:solidFill>
                <a:latin typeface="Century Gothic"/>
              </a:rPr>
              <a:t>Pathophysiology</a:t>
            </a:r>
            <a:r>
              <a:rPr lang="en-US" sz="3200" dirty="0">
                <a:solidFill>
                  <a:srgbClr val="31B4E6">
                    <a:lumMod val="75000"/>
                  </a:srgbClr>
                </a:solidFill>
                <a:latin typeface="Century Gothic"/>
              </a:rPr>
              <a:t/>
            </a:r>
            <a:br>
              <a:rPr lang="en-US" sz="3200" dirty="0">
                <a:solidFill>
                  <a:srgbClr val="31B4E6">
                    <a:lumMod val="75000"/>
                  </a:srgbClr>
                </a:solidFill>
                <a:latin typeface="Century Gothic"/>
              </a:rPr>
            </a:br>
            <a:endParaRPr lang="en-US" dirty="0"/>
          </a:p>
        </p:txBody>
      </p:sp>
      <p:sp>
        <p:nvSpPr>
          <p:cNvPr id="3" name="Content Placeholder 2"/>
          <p:cNvSpPr>
            <a:spLocks noGrp="1"/>
          </p:cNvSpPr>
          <p:nvPr>
            <p:ph idx="1"/>
          </p:nvPr>
        </p:nvSpPr>
        <p:spPr>
          <a:xfrm>
            <a:off x="838200" y="1324598"/>
            <a:ext cx="10515600" cy="4852365"/>
          </a:xfrm>
        </p:spPr>
        <p:txBody>
          <a:bodyPr>
            <a:normAutofit/>
          </a:bodyPr>
          <a:lstStyle/>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Bronchial Carcinoma arises from the bronchial epithelium or mucus glands. The common cell types are </a:t>
            </a:r>
            <a:r>
              <a:rPr lang="en-US" dirty="0" smtClean="0">
                <a:solidFill>
                  <a:prstClr val="black">
                    <a:lumMod val="75000"/>
                    <a:lumOff val="25000"/>
                  </a:prstClr>
                </a:solidFill>
                <a:latin typeface="Century Gothic"/>
              </a:rPr>
              <a:t>squamous</a:t>
            </a:r>
            <a:r>
              <a:rPr lang="en-US" dirty="0">
                <a:solidFill>
                  <a:prstClr val="black">
                    <a:lumMod val="75000"/>
                    <a:lumOff val="25000"/>
                  </a:prstClr>
                </a:solidFill>
                <a:latin typeface="Century Gothic"/>
              </a:rPr>
              <a:t>, adenocarcinoma, small cell and large cell.</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Most common causes are inhaled carcinogens most often; cigarette smoking, asbestos dust, environmental gas, occupational gas.</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When a tumor occurs in a large bronchus, symptoms arise early however, tumors which originate in a peripheral bronchus, can grow very large without producing symptoms resulting in inadequate diagnosis.</a:t>
            </a:r>
          </a:p>
          <a:p>
            <a:endParaRPr lang="en-US" dirty="0"/>
          </a:p>
        </p:txBody>
      </p:sp>
    </p:spTree>
    <p:extLst>
      <p:ext uri="{BB962C8B-B14F-4D97-AF65-F5344CB8AC3E}">
        <p14:creationId xmlns:p14="http://schemas.microsoft.com/office/powerpoint/2010/main" val="285409946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74912"/>
          </a:xfrm>
        </p:spPr>
        <p:txBody>
          <a:bodyPr>
            <a:normAutofit fontScale="90000"/>
          </a:bodyPr>
          <a:lstStyle/>
          <a:p>
            <a:r>
              <a:rPr lang="en-US" dirty="0" err="1" smtClean="0"/>
              <a:t>ct</a:t>
            </a:r>
            <a:endParaRPr lang="en-US" dirty="0"/>
          </a:p>
        </p:txBody>
      </p:sp>
      <p:sp>
        <p:nvSpPr>
          <p:cNvPr id="3" name="Content Placeholder 2"/>
          <p:cNvSpPr>
            <a:spLocks noGrp="1"/>
          </p:cNvSpPr>
          <p:nvPr>
            <p:ph idx="1"/>
          </p:nvPr>
        </p:nvSpPr>
        <p:spPr>
          <a:xfrm>
            <a:off x="838200" y="1204957"/>
            <a:ext cx="10515600" cy="4972006"/>
          </a:xfrm>
        </p:spPr>
        <p:txBody>
          <a:bodyPr>
            <a:normAutofit fontScale="92500" lnSpcReduction="10000"/>
          </a:bodyPr>
          <a:lstStyle/>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Peripheral squamous tumors may undergo central necrosis and cavitation and may resemble a lung abscess on x-ray.</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Bronchial carcinoma may involve the pleural either directly or by lymphatic speed and may extend to the chest-wall invading intercostal nerves or the bronchial plexus causing pain.</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Lymphatic spread to </a:t>
            </a:r>
            <a:r>
              <a:rPr lang="en-US" dirty="0" err="1">
                <a:solidFill>
                  <a:prstClr val="black">
                    <a:lumMod val="75000"/>
                    <a:lumOff val="25000"/>
                  </a:prstClr>
                </a:solidFill>
                <a:latin typeface="Century Gothic"/>
              </a:rPr>
              <a:t>mediastinal</a:t>
            </a:r>
            <a:r>
              <a:rPr lang="en-US" dirty="0">
                <a:solidFill>
                  <a:prstClr val="black">
                    <a:lumMod val="75000"/>
                    <a:lumOff val="25000"/>
                  </a:prstClr>
                </a:solidFill>
                <a:latin typeface="Century Gothic"/>
              </a:rPr>
              <a:t> and supraclavicular lymph nodes frequently occurs prior to diagnosis.</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Blood borne metastasis occurs, most commonly in liver, bone brain and skin. Even a small tumor may cause wide spread metastasis deposits and this is a particular characteristic of small cell lung cancer.</a:t>
            </a:r>
          </a:p>
          <a:p>
            <a:pPr marL="342900" lvl="0" indent="-342900" defTabSz="457200">
              <a:lnSpc>
                <a:spcPct val="100000"/>
              </a:lnSpc>
              <a:buClr>
                <a:srgbClr val="353535"/>
              </a:buClr>
              <a:buFont typeface="Wingdings 3" charset="2"/>
              <a:buChar char=""/>
            </a:pPr>
            <a:endParaRPr lang="en-US" dirty="0">
              <a:solidFill>
                <a:prstClr val="black">
                  <a:lumMod val="75000"/>
                  <a:lumOff val="25000"/>
                </a:prstClr>
              </a:solidFill>
              <a:latin typeface="Century Gothic"/>
            </a:endParaRPr>
          </a:p>
          <a:p>
            <a:endParaRPr lang="en-US" dirty="0"/>
          </a:p>
        </p:txBody>
      </p:sp>
    </p:spTree>
    <p:extLst>
      <p:ext uri="{BB962C8B-B14F-4D97-AF65-F5344CB8AC3E}">
        <p14:creationId xmlns:p14="http://schemas.microsoft.com/office/powerpoint/2010/main" val="28757654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06546"/>
          </a:xfrm>
        </p:spPr>
        <p:txBody>
          <a:bodyPr>
            <a:normAutofit fontScale="90000"/>
          </a:bodyPr>
          <a:lstStyle/>
          <a:p>
            <a:r>
              <a:rPr lang="en-US" dirty="0" err="1" smtClean="0"/>
              <a:t>ct</a:t>
            </a:r>
            <a:endParaRPr lang="en-US" dirty="0"/>
          </a:p>
        </p:txBody>
      </p:sp>
      <p:sp>
        <p:nvSpPr>
          <p:cNvPr id="3" name="Content Placeholder 2"/>
          <p:cNvSpPr>
            <a:spLocks noGrp="1"/>
          </p:cNvSpPr>
          <p:nvPr>
            <p:ph idx="1"/>
          </p:nvPr>
        </p:nvSpPr>
        <p:spPr>
          <a:xfrm>
            <a:off x="838200" y="1110953"/>
            <a:ext cx="10515600" cy="5066010"/>
          </a:xfrm>
        </p:spPr>
        <p:txBody>
          <a:bodyPr/>
          <a:lstStyle/>
          <a:p>
            <a:pPr marL="0" indent="0">
              <a:buNone/>
            </a:pPr>
            <a:r>
              <a:rPr lang="en-GB" b="1" dirty="0"/>
              <a:t>2. Hospital Acquired Pneumonia</a:t>
            </a:r>
            <a:endParaRPr lang="en-US" dirty="0"/>
          </a:p>
          <a:p>
            <a:pPr marL="0" indent="0">
              <a:buNone/>
            </a:pPr>
            <a:r>
              <a:rPr lang="en-GB" dirty="0"/>
              <a:t>Also known as </a:t>
            </a:r>
            <a:r>
              <a:rPr lang="en-GB" dirty="0" err="1"/>
              <a:t>nasocomical</a:t>
            </a:r>
            <a:r>
              <a:rPr lang="en-GB" dirty="0"/>
              <a:t> pneumonia. It’s a type of pneumonia where onset of symptoms occurs more than 48hrs of admission in patients with no evidence of infection at the time of admission. A most lethal </a:t>
            </a:r>
            <a:r>
              <a:rPr lang="en-GB" dirty="0" err="1"/>
              <a:t>nasocomical</a:t>
            </a:r>
            <a:r>
              <a:rPr lang="en-GB" dirty="0"/>
              <a:t> infection account for 15% of hospital acquired infections and is the leading cause of death in </a:t>
            </a:r>
            <a:r>
              <a:rPr lang="en-GB" dirty="0" err="1"/>
              <a:t>pts</a:t>
            </a:r>
            <a:r>
              <a:rPr lang="en-GB" dirty="0"/>
              <a:t> with such infections.</a:t>
            </a:r>
            <a:endParaRPr lang="en-US" dirty="0"/>
          </a:p>
          <a:p>
            <a:r>
              <a:rPr lang="en-GB" b="1" dirty="0"/>
              <a:t>Causative agent</a:t>
            </a:r>
            <a:r>
              <a:rPr lang="en-GB" dirty="0"/>
              <a:t>,- </a:t>
            </a:r>
            <a:r>
              <a:rPr lang="en-GB" dirty="0" err="1"/>
              <a:t>Enterobacter</a:t>
            </a:r>
            <a:r>
              <a:rPr lang="en-GB" dirty="0"/>
              <a:t>, Oral anaerobes, Proteus, </a:t>
            </a:r>
            <a:r>
              <a:rPr lang="en-GB" dirty="0" err="1"/>
              <a:t>Klebsiella</a:t>
            </a:r>
            <a:r>
              <a:rPr lang="en-GB" dirty="0"/>
              <a:t>, </a:t>
            </a:r>
            <a:r>
              <a:rPr lang="en-GB" dirty="0" err="1"/>
              <a:t>Stapylococcus</a:t>
            </a:r>
            <a:r>
              <a:rPr lang="en-GB" dirty="0"/>
              <a:t> </a:t>
            </a:r>
            <a:r>
              <a:rPr lang="en-GB" dirty="0" err="1"/>
              <a:t>aureus</a:t>
            </a:r>
            <a:r>
              <a:rPr lang="en-GB" dirty="0"/>
              <a:t>, Escherichia coli and streptococcus pneumonia.</a:t>
            </a:r>
          </a:p>
          <a:p>
            <a:endParaRPr lang="en-US" dirty="0"/>
          </a:p>
          <a:p>
            <a:endParaRPr lang="en-US" dirty="0"/>
          </a:p>
        </p:txBody>
      </p:sp>
    </p:spTree>
    <p:extLst>
      <p:ext uri="{BB962C8B-B14F-4D97-AF65-F5344CB8AC3E}">
        <p14:creationId xmlns:p14="http://schemas.microsoft.com/office/powerpoint/2010/main" val="1236961880"/>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1049" y="-284356"/>
            <a:ext cx="10515600" cy="1325563"/>
          </a:xfrm>
        </p:spPr>
        <p:txBody>
          <a:bodyPr/>
          <a:lstStyle/>
          <a:p>
            <a:r>
              <a:rPr lang="en-US" sz="3600" b="1" dirty="0">
                <a:solidFill>
                  <a:srgbClr val="31B4E6">
                    <a:lumMod val="75000"/>
                  </a:srgbClr>
                </a:solidFill>
                <a:latin typeface="Century Gothic"/>
              </a:rPr>
              <a:t>Classification and Staging</a:t>
            </a:r>
            <a:endParaRPr lang="en-US" dirty="0"/>
          </a:p>
        </p:txBody>
      </p:sp>
      <p:sp>
        <p:nvSpPr>
          <p:cNvPr id="3" name="Content Placeholder 2"/>
          <p:cNvSpPr>
            <a:spLocks noGrp="1"/>
          </p:cNvSpPr>
          <p:nvPr>
            <p:ph idx="1"/>
          </p:nvPr>
        </p:nvSpPr>
        <p:spPr>
          <a:xfrm>
            <a:off x="838201" y="928317"/>
            <a:ext cx="10515600" cy="4351338"/>
          </a:xfrm>
        </p:spPr>
        <p:txBody>
          <a:bodyPr>
            <a:normAutofit fontScale="92500" lnSpcReduction="20000"/>
          </a:bodyPr>
          <a:lstStyle/>
          <a:p>
            <a:pPr marL="0" lvl="0" indent="0" defTabSz="457200">
              <a:lnSpc>
                <a:spcPct val="100000"/>
              </a:lnSpc>
              <a:buClr>
                <a:srgbClr val="353535"/>
              </a:buClr>
              <a:buNone/>
            </a:pPr>
            <a:r>
              <a:rPr lang="en-US" sz="2400" dirty="0">
                <a:solidFill>
                  <a:prstClr val="black">
                    <a:lumMod val="75000"/>
                    <a:lumOff val="25000"/>
                  </a:prstClr>
                </a:solidFill>
                <a:latin typeface="Century Gothic"/>
              </a:rPr>
              <a:t>For purpose of staging and treatment, most lung cancers are classified into one of two major categories;</a:t>
            </a:r>
          </a:p>
          <a:p>
            <a:pPr marL="0" lvl="0" indent="0" defTabSz="457200">
              <a:lnSpc>
                <a:spcPct val="100000"/>
              </a:lnSpc>
              <a:buClr>
                <a:srgbClr val="353535"/>
              </a:buClr>
              <a:buNone/>
            </a:pPr>
            <a:r>
              <a:rPr lang="en-US" sz="2400" b="1" i="1" dirty="0">
                <a:solidFill>
                  <a:prstClr val="black">
                    <a:lumMod val="75000"/>
                    <a:lumOff val="25000"/>
                  </a:prstClr>
                </a:solidFill>
                <a:latin typeface="Century Gothic"/>
              </a:rPr>
              <a:t>Small cell lung carcinoma</a:t>
            </a:r>
            <a:endParaRPr lang="en-US" sz="2400" dirty="0">
              <a:solidFill>
                <a:prstClr val="black">
                  <a:lumMod val="75000"/>
                  <a:lumOff val="25000"/>
                </a:prstClr>
              </a:solidFill>
              <a:latin typeface="Century Gothic"/>
            </a:endParaRP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Represents 15-20% of tumors.</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Most cancers arise in the major bronchi speed by infiltration along the bronchial wall.</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A fast growing type of lung cancer commonly caused by smoking.</a:t>
            </a:r>
          </a:p>
          <a:p>
            <a:pPr marL="0" lvl="0" indent="0" defTabSz="457200">
              <a:lnSpc>
                <a:spcPct val="100000"/>
              </a:lnSpc>
              <a:buClr>
                <a:srgbClr val="353535"/>
              </a:buClr>
              <a:buNone/>
            </a:pPr>
            <a:r>
              <a:rPr lang="en-US" sz="2400" b="1" i="1" dirty="0">
                <a:solidFill>
                  <a:prstClr val="black">
                    <a:lumMod val="75000"/>
                    <a:lumOff val="25000"/>
                  </a:prstClr>
                </a:solidFill>
                <a:latin typeface="Century Gothic"/>
              </a:rPr>
              <a:t>Non-small cell lung cancer</a:t>
            </a:r>
            <a:endParaRPr lang="en-US" sz="2400" dirty="0">
              <a:solidFill>
                <a:prstClr val="black">
                  <a:lumMod val="75000"/>
                  <a:lumOff val="25000"/>
                </a:prstClr>
              </a:solidFill>
              <a:latin typeface="Century Gothic"/>
            </a:endParaRP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Represents app. 80% of tumors.</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The cell types include; squamous cell carcinoma, large cell carcinoma, adenocarcinoma.</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Affects both smokers and non-smokers.</a:t>
            </a:r>
            <a:endParaRPr lang="en-US" dirty="0"/>
          </a:p>
        </p:txBody>
      </p:sp>
    </p:spTree>
    <p:extLst>
      <p:ext uri="{BB962C8B-B14F-4D97-AF65-F5344CB8AC3E}">
        <p14:creationId xmlns:p14="http://schemas.microsoft.com/office/powerpoint/2010/main" val="165121520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31B4E6">
                    <a:lumMod val="75000"/>
                  </a:srgbClr>
                </a:solidFill>
                <a:latin typeface="Century Gothic"/>
              </a:rPr>
              <a:t>Staging</a:t>
            </a:r>
            <a:endParaRPr lang="en-US" dirty="0"/>
          </a:p>
        </p:txBody>
      </p:sp>
      <p:sp>
        <p:nvSpPr>
          <p:cNvPr id="3" name="Content Placeholder 2"/>
          <p:cNvSpPr>
            <a:spLocks noGrp="1"/>
          </p:cNvSpPr>
          <p:nvPr>
            <p:ph idx="1"/>
          </p:nvPr>
        </p:nvSpPr>
        <p:spPr>
          <a:xfrm>
            <a:off x="838200" y="1230594"/>
            <a:ext cx="10515600" cy="4946369"/>
          </a:xfrm>
        </p:spPr>
        <p:txBody>
          <a:bodyPr>
            <a:normAutofit/>
          </a:bodyPr>
          <a:lstStyle/>
          <a:p>
            <a:pPr marL="0" lvl="0" indent="0" defTabSz="457200">
              <a:lnSpc>
                <a:spcPct val="100000"/>
              </a:lnSpc>
              <a:buClr>
                <a:srgbClr val="353535"/>
              </a:buClr>
              <a:buNone/>
            </a:pPr>
            <a:r>
              <a:rPr lang="en-US">
                <a:solidFill>
                  <a:prstClr val="black">
                    <a:lumMod val="75000"/>
                    <a:lumOff val="25000"/>
                  </a:prstClr>
                </a:solidFill>
                <a:latin typeface="Century Gothic"/>
              </a:rPr>
              <a:t>The staging of the tumor refers to the size of the tumor, its location, whether lymph nodes are involved and whether the cancer has spread. </a:t>
            </a:r>
          </a:p>
          <a:p>
            <a:pPr marL="0" lvl="0" indent="0" defTabSz="457200">
              <a:lnSpc>
                <a:spcPct val="100000"/>
              </a:lnSpc>
              <a:buClr>
                <a:srgbClr val="353535"/>
              </a:buClr>
              <a:buNone/>
            </a:pPr>
            <a:r>
              <a:rPr lang="en-US">
                <a:solidFill>
                  <a:prstClr val="black">
                    <a:lumMod val="75000"/>
                    <a:lumOff val="25000"/>
                  </a:prstClr>
                </a:solidFill>
                <a:latin typeface="Century Gothic"/>
              </a:rPr>
              <a:t>Staged as I-IV (5yr survival rate for all stages).</a:t>
            </a:r>
          </a:p>
          <a:p>
            <a:pPr marL="0" lvl="0" indent="0" defTabSz="457200">
              <a:lnSpc>
                <a:spcPct val="100000"/>
              </a:lnSpc>
              <a:buClr>
                <a:srgbClr val="353535"/>
              </a:buClr>
              <a:buNone/>
            </a:pPr>
            <a:r>
              <a:rPr lang="en-US" b="1" i="1">
                <a:solidFill>
                  <a:prstClr val="black">
                    <a:lumMod val="75000"/>
                    <a:lumOff val="25000"/>
                  </a:prstClr>
                </a:solidFill>
                <a:latin typeface="Century Gothic"/>
              </a:rPr>
              <a:t>Stage I</a:t>
            </a:r>
            <a:endParaRPr lang="en-US">
              <a:solidFill>
                <a:prstClr val="black">
                  <a:lumMod val="75000"/>
                  <a:lumOff val="25000"/>
                </a:prstClr>
              </a:solidFill>
              <a:latin typeface="Century Gothic"/>
            </a:endParaRPr>
          </a:p>
          <a:p>
            <a:pPr marL="0" lvl="0" indent="0" defTabSz="457200">
              <a:lnSpc>
                <a:spcPct val="100000"/>
              </a:lnSpc>
              <a:buClr>
                <a:srgbClr val="353535"/>
              </a:buClr>
              <a:buNone/>
            </a:pPr>
            <a:r>
              <a:rPr lang="en-US">
                <a:solidFill>
                  <a:prstClr val="black">
                    <a:lumMod val="75000"/>
                    <a:lumOff val="25000"/>
                  </a:prstClr>
                </a:solidFill>
                <a:latin typeface="Century Gothic"/>
              </a:rPr>
              <a:t>-In this stage, cancer is only located in the lungs. It has not spread to any lymph nodes. </a:t>
            </a:r>
          </a:p>
          <a:p>
            <a:pPr marL="0" lvl="0" indent="0" defTabSz="457200">
              <a:lnSpc>
                <a:spcPct val="100000"/>
              </a:lnSpc>
              <a:buClr>
                <a:srgbClr val="353535"/>
              </a:buClr>
              <a:buNone/>
            </a:pPr>
            <a:r>
              <a:rPr lang="en-US">
                <a:solidFill>
                  <a:prstClr val="black">
                    <a:lumMod val="75000"/>
                    <a:lumOff val="25000"/>
                  </a:prstClr>
                </a:solidFill>
                <a:latin typeface="Century Gothic"/>
              </a:rPr>
              <a:t>-In this stage, surgical treatment is usually successful. No tumor confined in visceral pleura. The most common sign is cough.</a:t>
            </a:r>
            <a:endParaRPr lang="en-US" dirty="0">
              <a:solidFill>
                <a:prstClr val="black">
                  <a:lumMod val="75000"/>
                  <a:lumOff val="25000"/>
                </a:prstClr>
              </a:solidFill>
              <a:latin typeface="Century Gothic"/>
            </a:endParaRPr>
          </a:p>
        </p:txBody>
      </p:sp>
    </p:spTree>
    <p:extLst>
      <p:ext uri="{BB962C8B-B14F-4D97-AF65-F5344CB8AC3E}">
        <p14:creationId xmlns:p14="http://schemas.microsoft.com/office/powerpoint/2010/main" val="1922801329"/>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a:xfrm>
            <a:off x="838200" y="1290415"/>
            <a:ext cx="10515600" cy="4886548"/>
          </a:xfrm>
        </p:spPr>
        <p:txBody>
          <a:bodyPr>
            <a:normAutofit fontScale="85000" lnSpcReduction="20000"/>
          </a:bodyPr>
          <a:lstStyle/>
          <a:p>
            <a:pPr marL="0" lvl="0" indent="0" defTabSz="457200">
              <a:lnSpc>
                <a:spcPct val="100000"/>
              </a:lnSpc>
              <a:buClr>
                <a:srgbClr val="353535"/>
              </a:buClr>
              <a:buNone/>
            </a:pPr>
            <a:r>
              <a:rPr lang="en-US" sz="2400" b="1" i="1" dirty="0">
                <a:solidFill>
                  <a:prstClr val="black">
                    <a:lumMod val="75000"/>
                    <a:lumOff val="25000"/>
                  </a:prstClr>
                </a:solidFill>
                <a:latin typeface="Century Gothic"/>
              </a:rPr>
              <a:t>Stage II</a:t>
            </a:r>
            <a:endParaRPr lang="en-US" sz="2400" dirty="0">
              <a:solidFill>
                <a:prstClr val="black">
                  <a:lumMod val="75000"/>
                  <a:lumOff val="25000"/>
                </a:prstClr>
              </a:solidFill>
              <a:latin typeface="Century Gothic"/>
            </a:endParaRPr>
          </a:p>
          <a:p>
            <a:pPr marL="0" lvl="0" indent="0" defTabSz="457200">
              <a:lnSpc>
                <a:spcPct val="100000"/>
              </a:lnSpc>
              <a:buClr>
                <a:srgbClr val="353535"/>
              </a:buClr>
              <a:buNone/>
            </a:pPr>
            <a:r>
              <a:rPr lang="en-US" sz="2400" dirty="0">
                <a:solidFill>
                  <a:prstClr val="black">
                    <a:lumMod val="75000"/>
                    <a:lumOff val="25000"/>
                  </a:prstClr>
                </a:solidFill>
                <a:latin typeface="Century Gothic"/>
              </a:rPr>
              <a:t>-In this stage, cancer is in the lungs and nearby lymph nodes.</a:t>
            </a:r>
          </a:p>
          <a:p>
            <a:pPr marL="0" lvl="0" indent="0" defTabSz="457200">
              <a:lnSpc>
                <a:spcPct val="100000"/>
              </a:lnSpc>
              <a:buClr>
                <a:srgbClr val="353535"/>
              </a:buClr>
              <a:buNone/>
            </a:pPr>
            <a:r>
              <a:rPr lang="en-US" sz="2400" dirty="0">
                <a:solidFill>
                  <a:prstClr val="black">
                    <a:lumMod val="75000"/>
                    <a:lumOff val="25000"/>
                  </a:prstClr>
                </a:solidFill>
                <a:latin typeface="Century Gothic"/>
              </a:rPr>
              <a:t>-The patient may present with coughing up blood or rusty colored phlegm (phlegm-secretions of mucous expectorated from the bronchi)</a:t>
            </a:r>
          </a:p>
          <a:p>
            <a:pPr marL="0" lvl="0" indent="0" defTabSz="457200">
              <a:lnSpc>
                <a:spcPct val="100000"/>
              </a:lnSpc>
              <a:buClr>
                <a:srgbClr val="353535"/>
              </a:buClr>
              <a:buNone/>
            </a:pPr>
            <a:r>
              <a:rPr lang="en-US" sz="2400" dirty="0">
                <a:solidFill>
                  <a:prstClr val="black">
                    <a:lumMod val="75000"/>
                    <a:lumOff val="25000"/>
                  </a:prstClr>
                </a:solidFill>
                <a:latin typeface="Century Gothic"/>
              </a:rPr>
              <a:t>-Fatigue</a:t>
            </a:r>
          </a:p>
          <a:p>
            <a:pPr marL="0" lvl="0" indent="0" defTabSz="457200">
              <a:lnSpc>
                <a:spcPct val="100000"/>
              </a:lnSpc>
              <a:buClr>
                <a:srgbClr val="353535"/>
              </a:buClr>
              <a:buNone/>
            </a:pPr>
            <a:r>
              <a:rPr lang="en-US" sz="2400" dirty="0">
                <a:solidFill>
                  <a:prstClr val="black">
                    <a:lumMod val="75000"/>
                    <a:lumOff val="25000"/>
                  </a:prstClr>
                </a:solidFill>
                <a:latin typeface="Century Gothic"/>
              </a:rPr>
              <a:t>-Unexplained weight loss</a:t>
            </a:r>
          </a:p>
          <a:p>
            <a:pPr marL="0" lvl="0" indent="0" defTabSz="457200">
              <a:lnSpc>
                <a:spcPct val="100000"/>
              </a:lnSpc>
              <a:buClr>
                <a:srgbClr val="353535"/>
              </a:buClr>
              <a:buNone/>
            </a:pPr>
            <a:r>
              <a:rPr lang="en-US" sz="2400" dirty="0">
                <a:solidFill>
                  <a:prstClr val="black">
                    <a:lumMod val="75000"/>
                    <a:lumOff val="25000"/>
                  </a:prstClr>
                </a:solidFill>
                <a:latin typeface="Century Gothic"/>
              </a:rPr>
              <a:t>-Recurrent respiratory infections</a:t>
            </a:r>
          </a:p>
          <a:p>
            <a:pPr marL="0" lvl="0" indent="0" defTabSz="457200">
              <a:lnSpc>
                <a:spcPct val="100000"/>
              </a:lnSpc>
              <a:buClr>
                <a:srgbClr val="353535"/>
              </a:buClr>
              <a:buNone/>
            </a:pPr>
            <a:r>
              <a:rPr lang="en-US" sz="2400" dirty="0">
                <a:solidFill>
                  <a:prstClr val="black">
                    <a:lumMod val="75000"/>
                    <a:lumOff val="25000"/>
                  </a:prstClr>
                </a:solidFill>
                <a:latin typeface="Century Gothic"/>
              </a:rPr>
              <a:t>-Hoarseness of voice</a:t>
            </a:r>
          </a:p>
          <a:p>
            <a:pPr marL="0" lvl="0" indent="0" defTabSz="457200">
              <a:lnSpc>
                <a:spcPct val="100000"/>
              </a:lnSpc>
              <a:buClr>
                <a:srgbClr val="353535"/>
              </a:buClr>
              <a:buNone/>
            </a:pPr>
            <a:r>
              <a:rPr lang="en-US" sz="2400" dirty="0">
                <a:solidFill>
                  <a:prstClr val="black">
                    <a:lumMod val="75000"/>
                    <a:lumOff val="25000"/>
                  </a:prstClr>
                </a:solidFill>
                <a:latin typeface="Century Gothic"/>
              </a:rPr>
              <a:t>-Shortness of breath</a:t>
            </a:r>
          </a:p>
          <a:p>
            <a:pPr marL="0" lvl="0" indent="0" defTabSz="457200">
              <a:lnSpc>
                <a:spcPct val="100000"/>
              </a:lnSpc>
              <a:buClr>
                <a:srgbClr val="353535"/>
              </a:buClr>
              <a:buNone/>
            </a:pPr>
            <a:r>
              <a:rPr lang="en-US" sz="2400" b="1" i="1" dirty="0">
                <a:solidFill>
                  <a:prstClr val="black">
                    <a:lumMod val="75000"/>
                    <a:lumOff val="25000"/>
                  </a:prstClr>
                </a:solidFill>
                <a:latin typeface="Century Gothic"/>
              </a:rPr>
              <a:t>Treatment </a:t>
            </a:r>
            <a:endParaRPr lang="en-US" sz="2400" b="1" dirty="0">
              <a:solidFill>
                <a:prstClr val="black">
                  <a:lumMod val="75000"/>
                  <a:lumOff val="25000"/>
                </a:prstClr>
              </a:solidFill>
              <a:latin typeface="Century Gothic"/>
            </a:endParaRPr>
          </a:p>
          <a:p>
            <a:pPr marL="0" lvl="0" indent="0" defTabSz="457200">
              <a:lnSpc>
                <a:spcPct val="100000"/>
              </a:lnSpc>
              <a:buClr>
                <a:srgbClr val="353535"/>
              </a:buClr>
              <a:buNone/>
            </a:pPr>
            <a:r>
              <a:rPr lang="en-US" sz="2400" dirty="0">
                <a:solidFill>
                  <a:prstClr val="black">
                    <a:lumMod val="75000"/>
                    <a:lumOff val="25000"/>
                  </a:prstClr>
                </a:solidFill>
                <a:latin typeface="Century Gothic"/>
              </a:rPr>
              <a:t>Surgical treatment to include resection in patients with </a:t>
            </a:r>
            <a:r>
              <a:rPr lang="en-US" sz="2400" dirty="0" err="1">
                <a:solidFill>
                  <a:prstClr val="black">
                    <a:lumMod val="75000"/>
                    <a:lumOff val="25000"/>
                  </a:prstClr>
                </a:solidFill>
                <a:latin typeface="Century Gothic"/>
              </a:rPr>
              <a:t>ipsilateral</a:t>
            </a:r>
            <a:r>
              <a:rPr lang="en-US" sz="2400" dirty="0">
                <a:solidFill>
                  <a:prstClr val="black">
                    <a:lumMod val="75000"/>
                    <a:lumOff val="25000"/>
                  </a:prstClr>
                </a:solidFill>
                <a:latin typeface="Century Gothic"/>
              </a:rPr>
              <a:t> </a:t>
            </a:r>
            <a:r>
              <a:rPr lang="en-US" sz="2400" dirty="0" err="1">
                <a:solidFill>
                  <a:prstClr val="black">
                    <a:lumMod val="75000"/>
                    <a:lumOff val="25000"/>
                  </a:prstClr>
                </a:solidFill>
                <a:latin typeface="Century Gothic"/>
              </a:rPr>
              <a:t>peribronchial</a:t>
            </a:r>
            <a:r>
              <a:rPr lang="en-US" sz="2400" dirty="0">
                <a:solidFill>
                  <a:prstClr val="black">
                    <a:lumMod val="75000"/>
                    <a:lumOff val="25000"/>
                  </a:prstClr>
                </a:solidFill>
                <a:latin typeface="Century Gothic"/>
              </a:rPr>
              <a:t> or </a:t>
            </a:r>
            <a:r>
              <a:rPr lang="en-US" sz="2400" dirty="0" err="1">
                <a:solidFill>
                  <a:prstClr val="black">
                    <a:lumMod val="75000"/>
                    <a:lumOff val="25000"/>
                  </a:prstClr>
                </a:solidFill>
                <a:latin typeface="Century Gothic"/>
              </a:rPr>
              <a:t>hiler</a:t>
            </a:r>
            <a:r>
              <a:rPr lang="en-US" sz="2400" dirty="0">
                <a:solidFill>
                  <a:prstClr val="black">
                    <a:lumMod val="75000"/>
                    <a:lumOff val="25000"/>
                  </a:prstClr>
                </a:solidFill>
                <a:latin typeface="Century Gothic"/>
              </a:rPr>
              <a:t> node (adenitis) involvement.</a:t>
            </a:r>
          </a:p>
          <a:p>
            <a:pPr marL="0" lvl="0" indent="0" defTabSz="457200">
              <a:lnSpc>
                <a:spcPct val="100000"/>
              </a:lnSpc>
              <a:buClr>
                <a:srgbClr val="353535"/>
              </a:buClr>
              <a:buNone/>
            </a:pPr>
            <a:r>
              <a:rPr lang="en-US" sz="2400" dirty="0">
                <a:solidFill>
                  <a:prstClr val="black">
                    <a:lumMod val="75000"/>
                    <a:lumOff val="25000"/>
                  </a:prstClr>
                </a:solidFill>
                <a:latin typeface="Century Gothic"/>
              </a:rPr>
              <a:t>Depending on the patient radiotherapy may be inclusive.</a:t>
            </a:r>
          </a:p>
          <a:p>
            <a:endParaRPr lang="en-US" dirty="0"/>
          </a:p>
        </p:txBody>
      </p:sp>
    </p:spTree>
    <p:extLst>
      <p:ext uri="{BB962C8B-B14F-4D97-AF65-F5344CB8AC3E}">
        <p14:creationId xmlns:p14="http://schemas.microsoft.com/office/powerpoint/2010/main" val="400392070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33836"/>
          </a:xfrm>
        </p:spPr>
        <p:txBody>
          <a:bodyPr/>
          <a:lstStyle/>
          <a:p>
            <a:r>
              <a:rPr lang="en-US" dirty="0" err="1" smtClean="0"/>
              <a:t>ct</a:t>
            </a:r>
            <a:endParaRPr lang="en-US" dirty="0"/>
          </a:p>
        </p:txBody>
      </p:sp>
      <p:sp>
        <p:nvSpPr>
          <p:cNvPr id="3" name="Content Placeholder 2"/>
          <p:cNvSpPr>
            <a:spLocks noGrp="1"/>
          </p:cNvSpPr>
          <p:nvPr>
            <p:ph idx="1"/>
          </p:nvPr>
        </p:nvSpPr>
        <p:spPr>
          <a:xfrm>
            <a:off x="838200" y="1085316"/>
            <a:ext cx="10515600" cy="5091647"/>
          </a:xfrm>
        </p:spPr>
        <p:txBody>
          <a:bodyPr>
            <a:normAutofit fontScale="92500" lnSpcReduction="10000"/>
          </a:bodyPr>
          <a:lstStyle/>
          <a:p>
            <a:pPr marL="0" lvl="0" indent="0" defTabSz="457200">
              <a:lnSpc>
                <a:spcPct val="100000"/>
              </a:lnSpc>
              <a:buClr>
                <a:srgbClr val="353535"/>
              </a:buClr>
              <a:buNone/>
            </a:pPr>
            <a:r>
              <a:rPr lang="en-US" sz="2400" b="1" i="1" dirty="0">
                <a:solidFill>
                  <a:prstClr val="black">
                    <a:lumMod val="75000"/>
                    <a:lumOff val="25000"/>
                  </a:prstClr>
                </a:solidFill>
                <a:latin typeface="Century Gothic"/>
              </a:rPr>
              <a:t>Stage III</a:t>
            </a:r>
            <a:endParaRPr lang="en-US" sz="2400" dirty="0">
              <a:solidFill>
                <a:prstClr val="black">
                  <a:lumMod val="75000"/>
                  <a:lumOff val="25000"/>
                </a:prstClr>
              </a:solidFill>
              <a:latin typeface="Century Gothic"/>
            </a:endParaRPr>
          </a:p>
          <a:p>
            <a:pPr marL="0" lvl="0" indent="0" defTabSz="457200">
              <a:lnSpc>
                <a:spcPct val="100000"/>
              </a:lnSpc>
              <a:buClr>
                <a:srgbClr val="353535"/>
              </a:buClr>
              <a:buNone/>
            </a:pPr>
            <a:r>
              <a:rPr lang="en-US" sz="2400" dirty="0">
                <a:solidFill>
                  <a:prstClr val="black">
                    <a:lumMod val="75000"/>
                    <a:lumOff val="25000"/>
                  </a:prstClr>
                </a:solidFill>
                <a:latin typeface="Century Gothic"/>
              </a:rPr>
              <a:t>In this stage, the disease has locally advanced. Cancer is in the lungs, in the lymph nodes and in the middle of the chest.</a:t>
            </a:r>
          </a:p>
          <a:p>
            <a:pPr marL="0" lvl="0" indent="0" defTabSz="457200">
              <a:lnSpc>
                <a:spcPct val="100000"/>
              </a:lnSpc>
              <a:buClr>
                <a:srgbClr val="353535"/>
              </a:buClr>
              <a:buNone/>
            </a:pPr>
            <a:r>
              <a:rPr lang="en-US" sz="2400" dirty="0">
                <a:solidFill>
                  <a:prstClr val="black">
                    <a:lumMod val="75000"/>
                    <a:lumOff val="25000"/>
                  </a:prstClr>
                </a:solidFill>
                <a:latin typeface="Century Gothic"/>
              </a:rPr>
              <a:t>The patient may present;</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Persistent cough</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Coughing up blood</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Recurring chest infections</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Voice hoarseness</a:t>
            </a:r>
          </a:p>
          <a:p>
            <a:pPr marL="0" lvl="0" indent="0" defTabSz="457200">
              <a:lnSpc>
                <a:spcPct val="100000"/>
              </a:lnSpc>
              <a:buClr>
                <a:srgbClr val="353535"/>
              </a:buClr>
              <a:buNone/>
            </a:pPr>
            <a:r>
              <a:rPr lang="en-US" sz="2400" b="1" i="1" dirty="0">
                <a:solidFill>
                  <a:prstClr val="black">
                    <a:lumMod val="75000"/>
                    <a:lumOff val="25000"/>
                  </a:prstClr>
                </a:solidFill>
                <a:latin typeface="Century Gothic"/>
              </a:rPr>
              <a:t>Treatment</a:t>
            </a:r>
            <a:endParaRPr lang="en-US" sz="2400" b="1" dirty="0">
              <a:solidFill>
                <a:prstClr val="black">
                  <a:lumMod val="75000"/>
                  <a:lumOff val="25000"/>
                </a:prstClr>
              </a:solidFill>
              <a:latin typeface="Century Gothic"/>
            </a:endParaRP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This will include combined therapy depending on the patient; </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Radiotherapy </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Chemotherapy </a:t>
            </a:r>
          </a:p>
          <a:p>
            <a:endParaRPr lang="en-US" dirty="0"/>
          </a:p>
        </p:txBody>
      </p:sp>
    </p:spTree>
    <p:extLst>
      <p:ext uri="{BB962C8B-B14F-4D97-AF65-F5344CB8AC3E}">
        <p14:creationId xmlns:p14="http://schemas.microsoft.com/office/powerpoint/2010/main" val="219046239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92004"/>
          </a:xfrm>
        </p:spPr>
        <p:txBody>
          <a:bodyPr>
            <a:normAutofit fontScale="90000"/>
          </a:bodyPr>
          <a:lstStyle/>
          <a:p>
            <a:r>
              <a:rPr lang="en-US" dirty="0" err="1" smtClean="0"/>
              <a:t>ct</a:t>
            </a:r>
            <a:endParaRPr lang="en-US" dirty="0"/>
          </a:p>
        </p:txBody>
      </p:sp>
      <p:sp>
        <p:nvSpPr>
          <p:cNvPr id="3" name="Content Placeholder 2"/>
          <p:cNvSpPr>
            <a:spLocks noGrp="1"/>
          </p:cNvSpPr>
          <p:nvPr>
            <p:ph idx="1"/>
          </p:nvPr>
        </p:nvSpPr>
        <p:spPr>
          <a:xfrm>
            <a:off x="838200" y="957130"/>
            <a:ext cx="10515600" cy="5219833"/>
          </a:xfrm>
        </p:spPr>
        <p:txBody>
          <a:bodyPr>
            <a:normAutofit fontScale="85000" lnSpcReduction="20000"/>
          </a:bodyPr>
          <a:lstStyle/>
          <a:p>
            <a:pPr marL="0" lvl="0" indent="0" defTabSz="457200">
              <a:lnSpc>
                <a:spcPct val="100000"/>
              </a:lnSpc>
              <a:buClr>
                <a:srgbClr val="353535"/>
              </a:buClr>
              <a:buNone/>
            </a:pPr>
            <a:r>
              <a:rPr lang="en-US" sz="2000" b="1" i="1" dirty="0">
                <a:solidFill>
                  <a:prstClr val="black">
                    <a:lumMod val="75000"/>
                    <a:lumOff val="25000"/>
                  </a:prstClr>
                </a:solidFill>
                <a:latin typeface="Century Gothic"/>
              </a:rPr>
              <a:t>Stage IV</a:t>
            </a:r>
            <a:endParaRPr lang="en-US" sz="2000" dirty="0">
              <a:solidFill>
                <a:prstClr val="black">
                  <a:lumMod val="75000"/>
                  <a:lumOff val="25000"/>
                </a:prstClr>
              </a:solidFill>
              <a:latin typeface="Century Gothic"/>
            </a:endParaRPr>
          </a:p>
          <a:p>
            <a:pPr marL="0" lvl="0" indent="0" defTabSz="457200">
              <a:lnSpc>
                <a:spcPct val="100000"/>
              </a:lnSpc>
              <a:buClr>
                <a:srgbClr val="353535"/>
              </a:buClr>
              <a:buNone/>
            </a:pPr>
            <a:r>
              <a:rPr lang="en-US" sz="2000" dirty="0" smtClean="0">
                <a:solidFill>
                  <a:prstClr val="black">
                    <a:lumMod val="75000"/>
                    <a:lumOff val="25000"/>
                  </a:prstClr>
                </a:solidFill>
                <a:latin typeface="Century Gothic"/>
              </a:rPr>
              <a:t>The most advance stage of lung cancer. The cancer has spread out throughout the rest of the body and other parts of the lungs.</a:t>
            </a:r>
          </a:p>
          <a:p>
            <a:pPr marL="0" lvl="0" indent="0" defTabSz="457200">
              <a:lnSpc>
                <a:spcPct val="100000"/>
              </a:lnSpc>
              <a:buClr>
                <a:srgbClr val="353535"/>
              </a:buClr>
              <a:buNone/>
            </a:pPr>
            <a:r>
              <a:rPr lang="en-US" sz="2000" i="1" dirty="0" smtClean="0">
                <a:solidFill>
                  <a:prstClr val="black">
                    <a:lumMod val="75000"/>
                    <a:lumOff val="25000"/>
                  </a:prstClr>
                </a:solidFill>
                <a:latin typeface="Century Gothic"/>
              </a:rPr>
              <a:t>Signs </a:t>
            </a:r>
            <a:r>
              <a:rPr lang="en-US" sz="2000" i="1" dirty="0">
                <a:solidFill>
                  <a:prstClr val="black">
                    <a:lumMod val="75000"/>
                    <a:lumOff val="25000"/>
                  </a:prstClr>
                </a:solidFill>
                <a:latin typeface="Century Gothic"/>
              </a:rPr>
              <a:t>and symptoms may include;</a:t>
            </a:r>
            <a:endParaRPr lang="en-US" sz="2000" dirty="0">
              <a:solidFill>
                <a:prstClr val="black">
                  <a:lumMod val="75000"/>
                  <a:lumOff val="25000"/>
                </a:prstClr>
              </a:solidFill>
              <a:latin typeface="Century Gothic"/>
            </a:endParaRPr>
          </a:p>
          <a:p>
            <a:pPr marL="342900" lvl="0" indent="-342900" defTabSz="457200">
              <a:lnSpc>
                <a:spcPct val="100000"/>
              </a:lnSpc>
              <a:buClr>
                <a:srgbClr val="353535"/>
              </a:buClr>
              <a:buFont typeface="Wingdings 3" charset="2"/>
              <a:buChar char=""/>
            </a:pPr>
            <a:r>
              <a:rPr lang="en-US" sz="2000" dirty="0">
                <a:solidFill>
                  <a:prstClr val="black">
                    <a:lumMod val="75000"/>
                    <a:lumOff val="25000"/>
                  </a:prstClr>
                </a:solidFill>
                <a:latin typeface="Century Gothic"/>
              </a:rPr>
              <a:t>Persistent hacking cough</a:t>
            </a:r>
          </a:p>
          <a:p>
            <a:pPr marL="342900" lvl="0" indent="-342900" defTabSz="457200">
              <a:lnSpc>
                <a:spcPct val="100000"/>
              </a:lnSpc>
              <a:buClr>
                <a:srgbClr val="353535"/>
              </a:buClr>
              <a:buFont typeface="Wingdings 3" charset="2"/>
              <a:buChar char=""/>
            </a:pPr>
            <a:r>
              <a:rPr lang="en-US" sz="2000" dirty="0">
                <a:solidFill>
                  <a:prstClr val="black">
                    <a:lumMod val="75000"/>
                    <a:lumOff val="25000"/>
                  </a:prstClr>
                </a:solidFill>
                <a:latin typeface="Century Gothic"/>
              </a:rPr>
              <a:t>Pneumonia or bronchitis that won’t respond to treatment. </a:t>
            </a:r>
          </a:p>
          <a:p>
            <a:pPr marL="342900" lvl="0" indent="-342900" defTabSz="457200">
              <a:lnSpc>
                <a:spcPct val="100000"/>
              </a:lnSpc>
              <a:buClr>
                <a:srgbClr val="353535"/>
              </a:buClr>
              <a:buFont typeface="Wingdings 3" charset="2"/>
              <a:buChar char=""/>
            </a:pPr>
            <a:r>
              <a:rPr lang="en-US" sz="2000" dirty="0">
                <a:solidFill>
                  <a:prstClr val="black">
                    <a:lumMod val="75000"/>
                    <a:lumOff val="25000"/>
                  </a:prstClr>
                </a:solidFill>
                <a:latin typeface="Century Gothic"/>
              </a:rPr>
              <a:t>Strange change in patients voice</a:t>
            </a:r>
          </a:p>
          <a:p>
            <a:pPr marL="342900" lvl="0" indent="-342900" defTabSz="457200">
              <a:lnSpc>
                <a:spcPct val="100000"/>
              </a:lnSpc>
              <a:buClr>
                <a:srgbClr val="353535"/>
              </a:buClr>
              <a:buFont typeface="Wingdings 3" charset="2"/>
              <a:buChar char=""/>
            </a:pPr>
            <a:r>
              <a:rPr lang="en-US" sz="2000" dirty="0">
                <a:solidFill>
                  <a:prstClr val="black">
                    <a:lumMod val="75000"/>
                    <a:lumOff val="25000"/>
                  </a:prstClr>
                </a:solidFill>
                <a:latin typeface="Century Gothic"/>
              </a:rPr>
              <a:t>Tumor invades lungs</a:t>
            </a:r>
          </a:p>
          <a:p>
            <a:pPr marL="342900" lvl="0" indent="-342900" defTabSz="457200">
              <a:lnSpc>
                <a:spcPct val="100000"/>
              </a:lnSpc>
              <a:buClr>
                <a:srgbClr val="353535"/>
              </a:buClr>
              <a:buFont typeface="Wingdings 3" charset="2"/>
              <a:buChar char=""/>
            </a:pPr>
            <a:r>
              <a:rPr lang="en-US" sz="2000" dirty="0">
                <a:solidFill>
                  <a:prstClr val="black">
                    <a:lumMod val="75000"/>
                    <a:lumOff val="25000"/>
                  </a:prstClr>
                </a:solidFill>
                <a:latin typeface="Century Gothic"/>
              </a:rPr>
              <a:t>Breathing problems</a:t>
            </a:r>
          </a:p>
          <a:p>
            <a:pPr marL="342900" lvl="0" indent="-342900" defTabSz="457200">
              <a:lnSpc>
                <a:spcPct val="100000"/>
              </a:lnSpc>
              <a:buClr>
                <a:srgbClr val="353535"/>
              </a:buClr>
              <a:buFont typeface="Wingdings 3" charset="2"/>
              <a:buChar char=""/>
            </a:pPr>
            <a:r>
              <a:rPr lang="en-US" sz="2000" dirty="0">
                <a:solidFill>
                  <a:prstClr val="black">
                    <a:lumMod val="75000"/>
                    <a:lumOff val="25000"/>
                  </a:prstClr>
                </a:solidFill>
                <a:latin typeface="Century Gothic"/>
              </a:rPr>
              <a:t>Joint pains</a:t>
            </a:r>
          </a:p>
          <a:p>
            <a:pPr marL="342900" lvl="0" indent="-342900" defTabSz="457200">
              <a:lnSpc>
                <a:spcPct val="100000"/>
              </a:lnSpc>
              <a:buClr>
                <a:srgbClr val="353535"/>
              </a:buClr>
              <a:buFont typeface="Wingdings 3" charset="2"/>
              <a:buChar char=""/>
            </a:pPr>
            <a:r>
              <a:rPr lang="en-US" sz="2000" dirty="0">
                <a:solidFill>
                  <a:prstClr val="black">
                    <a:lumMod val="75000"/>
                    <a:lumOff val="25000"/>
                  </a:prstClr>
                </a:solidFill>
                <a:latin typeface="Century Gothic"/>
              </a:rPr>
              <a:t>Bone pain</a:t>
            </a:r>
          </a:p>
          <a:p>
            <a:pPr marL="342900" lvl="0" indent="-342900" defTabSz="457200">
              <a:lnSpc>
                <a:spcPct val="100000"/>
              </a:lnSpc>
              <a:buClr>
                <a:srgbClr val="353535"/>
              </a:buClr>
              <a:buFont typeface="Wingdings 3" charset="2"/>
              <a:buChar char=""/>
            </a:pPr>
            <a:r>
              <a:rPr lang="en-US" sz="2000" dirty="0">
                <a:solidFill>
                  <a:prstClr val="black">
                    <a:lumMod val="75000"/>
                    <a:lumOff val="25000"/>
                  </a:prstClr>
                </a:solidFill>
                <a:latin typeface="Century Gothic"/>
              </a:rPr>
              <a:t>Facial paralysis</a:t>
            </a:r>
          </a:p>
          <a:p>
            <a:pPr marL="342900" lvl="0" indent="-342900" defTabSz="457200">
              <a:lnSpc>
                <a:spcPct val="100000"/>
              </a:lnSpc>
              <a:buClr>
                <a:srgbClr val="353535"/>
              </a:buClr>
              <a:buFont typeface="Wingdings 3" charset="2"/>
              <a:buChar char=""/>
            </a:pPr>
            <a:r>
              <a:rPr lang="en-US" sz="2000" dirty="0">
                <a:solidFill>
                  <a:prstClr val="black">
                    <a:lumMod val="75000"/>
                    <a:lumOff val="25000"/>
                  </a:prstClr>
                </a:solidFill>
                <a:latin typeface="Century Gothic"/>
              </a:rPr>
              <a:t>Loss of appetite</a:t>
            </a:r>
          </a:p>
          <a:p>
            <a:pPr marL="0" lvl="0" indent="0" defTabSz="457200">
              <a:lnSpc>
                <a:spcPct val="100000"/>
              </a:lnSpc>
              <a:buClr>
                <a:srgbClr val="353535"/>
              </a:buClr>
              <a:buNone/>
            </a:pPr>
            <a:r>
              <a:rPr lang="en-US" sz="2000" b="1" i="1" dirty="0">
                <a:solidFill>
                  <a:prstClr val="black">
                    <a:lumMod val="75000"/>
                    <a:lumOff val="25000"/>
                  </a:prstClr>
                </a:solidFill>
                <a:latin typeface="Century Gothic"/>
              </a:rPr>
              <a:t>Treatment</a:t>
            </a:r>
            <a:endParaRPr lang="en-US" sz="2000" b="1" dirty="0">
              <a:solidFill>
                <a:prstClr val="black">
                  <a:lumMod val="75000"/>
                  <a:lumOff val="25000"/>
                </a:prstClr>
              </a:solidFill>
              <a:latin typeface="Century Gothic"/>
            </a:endParaRPr>
          </a:p>
          <a:p>
            <a:pPr marL="342900" lvl="0" indent="-342900" defTabSz="457200">
              <a:lnSpc>
                <a:spcPct val="100000"/>
              </a:lnSpc>
              <a:buClr>
                <a:srgbClr val="353535"/>
              </a:buClr>
              <a:buFont typeface="Wingdings 3" charset="2"/>
              <a:buChar char=""/>
            </a:pPr>
            <a:r>
              <a:rPr lang="en-US" sz="2000" dirty="0">
                <a:solidFill>
                  <a:prstClr val="black">
                    <a:lumMod val="75000"/>
                    <a:lumOff val="25000"/>
                  </a:prstClr>
                </a:solidFill>
                <a:latin typeface="Century Gothic"/>
              </a:rPr>
              <a:t>May include; radiotherapy, chemotherapy and palliative care.</a:t>
            </a:r>
          </a:p>
          <a:p>
            <a:pPr marL="342900" lvl="0" indent="-342900" defTabSz="457200">
              <a:lnSpc>
                <a:spcPct val="100000"/>
              </a:lnSpc>
              <a:buClr>
                <a:srgbClr val="353535"/>
              </a:buClr>
              <a:buFont typeface="Wingdings 3" charset="2"/>
              <a:buChar char=""/>
            </a:pPr>
            <a:endParaRPr lang="en-US" sz="2000" dirty="0">
              <a:solidFill>
                <a:prstClr val="black">
                  <a:lumMod val="75000"/>
                  <a:lumOff val="25000"/>
                </a:prstClr>
              </a:solidFill>
              <a:latin typeface="Century Gothic"/>
            </a:endParaRPr>
          </a:p>
          <a:p>
            <a:endParaRPr lang="en-US" dirty="0"/>
          </a:p>
        </p:txBody>
      </p:sp>
    </p:spTree>
    <p:extLst>
      <p:ext uri="{BB962C8B-B14F-4D97-AF65-F5344CB8AC3E}">
        <p14:creationId xmlns:p14="http://schemas.microsoft.com/office/powerpoint/2010/main" val="2095046049"/>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a:solidFill>
                  <a:srgbClr val="31B4E6">
                    <a:lumMod val="75000"/>
                  </a:srgbClr>
                </a:solidFill>
                <a:latin typeface="Century Gothic"/>
              </a:rPr>
              <a:t>Lung cancer: Risk factors</a:t>
            </a:r>
            <a:r>
              <a:rPr lang="en-US" sz="3200" dirty="0">
                <a:solidFill>
                  <a:srgbClr val="31B4E6">
                    <a:lumMod val="75000"/>
                  </a:srgbClr>
                </a:solidFill>
                <a:latin typeface="Century Gothic"/>
              </a:rPr>
              <a:t/>
            </a:r>
            <a:br>
              <a:rPr lang="en-US" sz="3200" dirty="0">
                <a:solidFill>
                  <a:srgbClr val="31B4E6">
                    <a:lumMod val="75000"/>
                  </a:srgbClr>
                </a:solidFill>
                <a:latin typeface="Century Gothic"/>
              </a:rPr>
            </a:br>
            <a:endParaRPr lang="en-US" dirty="0"/>
          </a:p>
        </p:txBody>
      </p:sp>
      <p:sp>
        <p:nvSpPr>
          <p:cNvPr id="3" name="Content Placeholder 2"/>
          <p:cNvSpPr>
            <a:spLocks noGrp="1"/>
          </p:cNvSpPr>
          <p:nvPr>
            <p:ph idx="1"/>
          </p:nvPr>
        </p:nvSpPr>
        <p:spPr>
          <a:xfrm>
            <a:off x="838200" y="1128045"/>
            <a:ext cx="10515600" cy="4768553"/>
          </a:xfrm>
        </p:spPr>
        <p:txBody>
          <a:bodyPr>
            <a:normAutofit lnSpcReduction="10000"/>
          </a:bodyPr>
          <a:lstStyle/>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Tobacco smoke</a:t>
            </a:r>
          </a:p>
          <a:p>
            <a:pPr marL="0" lvl="0" indent="0" defTabSz="457200">
              <a:lnSpc>
                <a:spcPct val="100000"/>
              </a:lnSpc>
              <a:buClr>
                <a:srgbClr val="353535"/>
              </a:buClr>
              <a:buNone/>
            </a:pPr>
            <a:r>
              <a:rPr lang="en-US" dirty="0">
                <a:solidFill>
                  <a:prstClr val="black">
                    <a:lumMod val="75000"/>
                    <a:lumOff val="25000"/>
                  </a:prstClr>
                </a:solidFill>
                <a:latin typeface="Century Gothic"/>
              </a:rPr>
              <a:t>Lung cancer is 10× more in smokers than non-smokers. The risk is determined by the number of cigarettes smoked each day multiplied by number of years smoked, age smoking was initiated, depth of inhalation, tar and nicotine levels of cigarette smoked. The younger the person the greater the risk.</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Second hand smoke</a:t>
            </a:r>
          </a:p>
          <a:p>
            <a:pPr marL="0" lvl="0" indent="0" defTabSz="457200">
              <a:lnSpc>
                <a:spcPct val="100000"/>
              </a:lnSpc>
              <a:buClr>
                <a:srgbClr val="353535"/>
              </a:buClr>
              <a:buNone/>
            </a:pPr>
            <a:r>
              <a:rPr lang="en-US" dirty="0">
                <a:solidFill>
                  <a:prstClr val="black">
                    <a:lumMod val="75000"/>
                    <a:lumOff val="25000"/>
                  </a:prstClr>
                </a:solidFill>
                <a:latin typeface="Century Gothic"/>
              </a:rPr>
              <a:t>This is passive smoking. People who are involuntarily exposed to smoke may be in closed environments i.e. house, automobile, and building.</a:t>
            </a:r>
          </a:p>
          <a:p>
            <a:endParaRPr lang="en-US" dirty="0"/>
          </a:p>
        </p:txBody>
      </p:sp>
    </p:spTree>
    <p:extLst>
      <p:ext uri="{BB962C8B-B14F-4D97-AF65-F5344CB8AC3E}">
        <p14:creationId xmlns:p14="http://schemas.microsoft.com/office/powerpoint/2010/main" val="397762683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40935"/>
            <a:ext cx="10515600" cy="5536028"/>
          </a:xfrm>
        </p:spPr>
        <p:txBody>
          <a:bodyPr>
            <a:normAutofit fontScale="92500" lnSpcReduction="20000"/>
          </a:bodyPr>
          <a:lstStyle/>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Environment and occupational exposure</a:t>
            </a:r>
          </a:p>
          <a:p>
            <a:pPr marL="0" lvl="0" indent="0" defTabSz="457200">
              <a:lnSpc>
                <a:spcPct val="100000"/>
              </a:lnSpc>
              <a:buClr>
                <a:srgbClr val="353535"/>
              </a:buClr>
              <a:buNone/>
            </a:pPr>
            <a:r>
              <a:rPr lang="en-US" sz="2400" dirty="0">
                <a:solidFill>
                  <a:prstClr val="black">
                    <a:lumMod val="75000"/>
                    <a:lumOff val="25000"/>
                  </a:prstClr>
                </a:solidFill>
                <a:latin typeface="Century Gothic"/>
              </a:rPr>
              <a:t>These are;</a:t>
            </a:r>
          </a:p>
          <a:p>
            <a:pPr marL="342900" lvl="0" indent="-342900" defTabSz="457200">
              <a:lnSpc>
                <a:spcPct val="100000"/>
              </a:lnSpc>
              <a:buClr>
                <a:srgbClr val="353535"/>
              </a:buClr>
            </a:pPr>
            <a:r>
              <a:rPr lang="en-US" sz="2400" dirty="0">
                <a:solidFill>
                  <a:prstClr val="black">
                    <a:lumMod val="75000"/>
                    <a:lumOff val="25000"/>
                  </a:prstClr>
                </a:solidFill>
                <a:latin typeface="Century Gothic"/>
              </a:rPr>
              <a:t>Motor vehicle emissions, </a:t>
            </a:r>
          </a:p>
          <a:p>
            <a:pPr marL="342900" lvl="0" indent="-342900" defTabSz="457200">
              <a:lnSpc>
                <a:spcPct val="100000"/>
              </a:lnSpc>
              <a:buClr>
                <a:srgbClr val="353535"/>
              </a:buClr>
            </a:pPr>
            <a:r>
              <a:rPr lang="en-US" sz="2400" dirty="0">
                <a:solidFill>
                  <a:prstClr val="black">
                    <a:lumMod val="75000"/>
                    <a:lumOff val="25000"/>
                  </a:prstClr>
                </a:solidFill>
                <a:latin typeface="Century Gothic"/>
              </a:rPr>
              <a:t>Pollutants from refineries and manufacturing plants,</a:t>
            </a:r>
          </a:p>
          <a:p>
            <a:pPr marL="342900" lvl="0" indent="-342900" defTabSz="457200">
              <a:lnSpc>
                <a:spcPct val="100000"/>
              </a:lnSpc>
              <a:buClr>
                <a:srgbClr val="353535"/>
              </a:buClr>
            </a:pPr>
            <a:r>
              <a:rPr lang="en-US" sz="2400" dirty="0" err="1">
                <a:solidFill>
                  <a:prstClr val="black">
                    <a:lumMod val="75000"/>
                    <a:lumOff val="25000"/>
                  </a:prstClr>
                </a:solidFill>
                <a:latin typeface="Century Gothic"/>
              </a:rPr>
              <a:t>Randon</a:t>
            </a:r>
            <a:r>
              <a:rPr lang="en-US" sz="2400" dirty="0">
                <a:solidFill>
                  <a:prstClr val="black">
                    <a:lumMod val="75000"/>
                    <a:lumOff val="25000"/>
                  </a:prstClr>
                </a:solidFill>
                <a:latin typeface="Century Gothic"/>
              </a:rPr>
              <a:t> - colorless, odorless gas found in soil and rocks. These are known to develop lung cancer especially when combined with cigarette smoking.</a:t>
            </a:r>
          </a:p>
          <a:p>
            <a:pPr marL="342900" lvl="0" indent="-342900" defTabSz="457200">
              <a:lnSpc>
                <a:spcPct val="100000"/>
              </a:lnSpc>
              <a:buClr>
                <a:srgbClr val="353535"/>
              </a:buClr>
            </a:pPr>
            <a:r>
              <a:rPr lang="en-US" sz="2400" dirty="0">
                <a:solidFill>
                  <a:prstClr val="black">
                    <a:lumMod val="75000"/>
                    <a:lumOff val="25000"/>
                  </a:prstClr>
                </a:solidFill>
                <a:latin typeface="Century Gothic"/>
              </a:rPr>
              <a:t>Chronic exposure to industrial carcinogens such as asbestos, mustard gas, oven fumes, oil, radiation etc. all have been associated with development of lung cancer.</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Asbestos dust</a:t>
            </a:r>
          </a:p>
          <a:p>
            <a:pPr marL="0" lvl="0" indent="0" defTabSz="457200">
              <a:lnSpc>
                <a:spcPct val="100000"/>
              </a:lnSpc>
              <a:buClr>
                <a:srgbClr val="353535"/>
              </a:buClr>
              <a:buNone/>
            </a:pPr>
            <a:r>
              <a:rPr lang="en-US" sz="2400" dirty="0">
                <a:solidFill>
                  <a:prstClr val="black">
                    <a:lumMod val="75000"/>
                    <a:lumOff val="25000"/>
                  </a:prstClr>
                </a:solidFill>
                <a:latin typeface="Century Gothic"/>
              </a:rPr>
              <a:t>This is a naturally occurring mineral. It is very dangerous hence second to smoking.</a:t>
            </a:r>
          </a:p>
          <a:p>
            <a:pPr marL="0" lvl="0" indent="0" defTabSz="457200">
              <a:lnSpc>
                <a:spcPct val="100000"/>
              </a:lnSpc>
              <a:buClr>
                <a:srgbClr val="353535"/>
              </a:buClr>
              <a:buNone/>
            </a:pPr>
            <a:r>
              <a:rPr lang="en-US" sz="2400" dirty="0">
                <a:solidFill>
                  <a:prstClr val="black">
                    <a:lumMod val="75000"/>
                    <a:lumOff val="25000"/>
                  </a:prstClr>
                </a:solidFill>
                <a:latin typeface="Century Gothic"/>
              </a:rPr>
              <a:t>Some familiar predisposition to lung cancer seems to be 2-3× that in general population regardless of smoking status.</a:t>
            </a:r>
          </a:p>
          <a:p>
            <a:pPr marL="342900" lvl="0" indent="-342900" defTabSz="457200">
              <a:lnSpc>
                <a:spcPct val="100000"/>
              </a:lnSpc>
              <a:buClr>
                <a:srgbClr val="353535"/>
              </a:buClr>
              <a:buFont typeface="Wingdings 3" charset="2"/>
              <a:buChar char=""/>
            </a:pPr>
            <a:endParaRPr lang="en-US" sz="2400" dirty="0">
              <a:solidFill>
                <a:prstClr val="black">
                  <a:lumMod val="75000"/>
                  <a:lumOff val="25000"/>
                </a:prstClr>
              </a:solidFill>
              <a:latin typeface="Century Gothic"/>
            </a:endParaRPr>
          </a:p>
          <a:p>
            <a:endParaRPr lang="en-US" dirty="0"/>
          </a:p>
        </p:txBody>
      </p:sp>
    </p:spTree>
    <p:extLst>
      <p:ext uri="{BB962C8B-B14F-4D97-AF65-F5344CB8AC3E}">
        <p14:creationId xmlns:p14="http://schemas.microsoft.com/office/powerpoint/2010/main" val="12204935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40936"/>
            <a:ext cx="10515600" cy="5536028"/>
          </a:xfrm>
        </p:spPr>
        <p:txBody>
          <a:bodyPr>
            <a:normAutofit/>
          </a:bodyPr>
          <a:lstStyle/>
          <a:p>
            <a:pPr marL="0" lvl="0" indent="0" defTabSz="457200">
              <a:lnSpc>
                <a:spcPct val="100000"/>
              </a:lnSpc>
              <a:buClr>
                <a:srgbClr val="353535"/>
              </a:buClr>
              <a:buNone/>
            </a:pPr>
            <a:r>
              <a:rPr lang="en-US" b="1" dirty="0">
                <a:solidFill>
                  <a:prstClr val="black">
                    <a:lumMod val="75000"/>
                    <a:lumOff val="25000"/>
                  </a:prstClr>
                </a:solidFill>
                <a:latin typeface="Century Gothic"/>
              </a:rPr>
              <a:t>Gender</a:t>
            </a:r>
            <a:endParaRPr lang="en-US" dirty="0">
              <a:solidFill>
                <a:prstClr val="black">
                  <a:lumMod val="75000"/>
                  <a:lumOff val="25000"/>
                </a:prstClr>
              </a:solidFill>
              <a:latin typeface="Century Gothic"/>
            </a:endParaRPr>
          </a:p>
          <a:p>
            <a:pPr marL="0" lvl="0" indent="0" defTabSz="457200">
              <a:lnSpc>
                <a:spcPct val="100000"/>
              </a:lnSpc>
              <a:buClr>
                <a:srgbClr val="353535"/>
              </a:buClr>
              <a:buNone/>
            </a:pPr>
            <a:r>
              <a:rPr lang="en-US" dirty="0">
                <a:solidFill>
                  <a:prstClr val="black">
                    <a:lumMod val="75000"/>
                    <a:lumOff val="25000"/>
                  </a:prstClr>
                </a:solidFill>
                <a:latin typeface="Century Gothic"/>
              </a:rPr>
              <a:t>More in men than women.</a:t>
            </a:r>
          </a:p>
          <a:p>
            <a:pPr marL="0" lvl="0" indent="0" defTabSz="457200">
              <a:lnSpc>
                <a:spcPct val="100000"/>
              </a:lnSpc>
              <a:buClr>
                <a:srgbClr val="353535"/>
              </a:buClr>
              <a:buNone/>
            </a:pPr>
            <a:endParaRPr lang="en-US" b="1" dirty="0">
              <a:solidFill>
                <a:prstClr val="black">
                  <a:lumMod val="75000"/>
                  <a:lumOff val="25000"/>
                </a:prstClr>
              </a:solidFill>
              <a:latin typeface="Century Gothic"/>
            </a:endParaRPr>
          </a:p>
          <a:p>
            <a:pPr marL="0" lvl="0" indent="0" defTabSz="457200">
              <a:lnSpc>
                <a:spcPct val="100000"/>
              </a:lnSpc>
              <a:buClr>
                <a:srgbClr val="353535"/>
              </a:buClr>
              <a:buNone/>
            </a:pPr>
            <a:r>
              <a:rPr lang="en-US" b="1" dirty="0">
                <a:solidFill>
                  <a:prstClr val="black">
                    <a:lumMod val="75000"/>
                    <a:lumOff val="25000"/>
                  </a:prstClr>
                </a:solidFill>
                <a:latin typeface="Century Gothic"/>
              </a:rPr>
              <a:t>Clinical Manifestations</a:t>
            </a:r>
            <a:endParaRPr lang="en-US" dirty="0">
              <a:solidFill>
                <a:prstClr val="black">
                  <a:lumMod val="75000"/>
                  <a:lumOff val="25000"/>
                </a:prstClr>
              </a:solidFill>
              <a:latin typeface="Century Gothic"/>
            </a:endParaRP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 It’s asymptomatic until late in its course.</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-Signs and symptoms depend on location and size of the tumor</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 Extent of metastasis to regional or distant sites</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 Degree of obstruction</a:t>
            </a:r>
          </a:p>
          <a:p>
            <a:endParaRPr lang="en-US" dirty="0"/>
          </a:p>
        </p:txBody>
      </p:sp>
    </p:spTree>
    <p:extLst>
      <p:ext uri="{BB962C8B-B14F-4D97-AF65-F5344CB8AC3E}">
        <p14:creationId xmlns:p14="http://schemas.microsoft.com/office/powerpoint/2010/main" val="61725473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2550"/>
            <a:ext cx="10515600" cy="6279513"/>
          </a:xfrm>
        </p:spPr>
        <p:txBody>
          <a:bodyPr>
            <a:normAutofit/>
          </a:bodyPr>
          <a:lstStyle/>
          <a:p>
            <a:pPr marL="0" lvl="0" indent="0" defTabSz="457200">
              <a:lnSpc>
                <a:spcPct val="100000"/>
              </a:lnSpc>
              <a:buClr>
                <a:srgbClr val="353535"/>
              </a:buClr>
              <a:buNone/>
            </a:pPr>
            <a:r>
              <a:rPr lang="en-US" sz="2400" b="1" dirty="0">
                <a:solidFill>
                  <a:prstClr val="black">
                    <a:lumMod val="75000"/>
                    <a:lumOff val="25000"/>
                  </a:prstClr>
                </a:solidFill>
                <a:latin typeface="Century Gothic"/>
              </a:rPr>
              <a:t>Most frequent symptoms</a:t>
            </a:r>
            <a:endParaRPr lang="en-US" sz="2400" dirty="0">
              <a:solidFill>
                <a:prstClr val="black">
                  <a:lumMod val="75000"/>
                  <a:lumOff val="25000"/>
                </a:prstClr>
              </a:solidFill>
              <a:latin typeface="Century Gothic"/>
            </a:endParaRP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Cough – occurs in 65-75%; many start as dry persistent cough, it may become productive due to infection.</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Dyspnea – occurs in 60% of patients; causes may include tumor occlusion of airway pleural effusion, pneumonia etc.</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Blood tinged sputum</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Chest or shoulder pain – may indicate chest-wall or pleural involvement by tumor</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Pain – may be related to metastasis to the bone.</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Fever (recurring) – due to infections of URTI</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Chest and tightness if tumor spreads to regional lymph nodes.</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Also; voice hoarseness, dysphasia, head and neck edema and signs and symptoms of pleura or pericardial effusion</a:t>
            </a:r>
            <a:endParaRPr lang="en-US" dirty="0"/>
          </a:p>
        </p:txBody>
      </p:sp>
    </p:spTree>
    <p:extLst>
      <p:ext uri="{BB962C8B-B14F-4D97-AF65-F5344CB8AC3E}">
        <p14:creationId xmlns:p14="http://schemas.microsoft.com/office/powerpoint/2010/main" val="1254016343"/>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58923"/>
            <a:ext cx="10515600" cy="5818040"/>
          </a:xfrm>
        </p:spPr>
        <p:txBody>
          <a:bodyPr>
            <a:normAutofit lnSpcReduction="10000"/>
          </a:bodyPr>
          <a:lstStyle/>
          <a:p>
            <a:pPr marL="0" lvl="0" indent="0" defTabSz="457200">
              <a:lnSpc>
                <a:spcPct val="100000"/>
              </a:lnSpc>
              <a:buClr>
                <a:srgbClr val="353535"/>
              </a:buClr>
              <a:buNone/>
            </a:pPr>
            <a:r>
              <a:rPr lang="en-US" sz="2400" b="1" dirty="0">
                <a:solidFill>
                  <a:prstClr val="black">
                    <a:lumMod val="75000"/>
                    <a:lumOff val="25000"/>
                  </a:prstClr>
                </a:solidFill>
                <a:latin typeface="Century Gothic"/>
              </a:rPr>
              <a:t>Most frequent symptoms</a:t>
            </a:r>
            <a:endParaRPr lang="en-US" sz="2400" dirty="0">
              <a:solidFill>
                <a:prstClr val="black">
                  <a:lumMod val="75000"/>
                  <a:lumOff val="25000"/>
                </a:prstClr>
              </a:solidFill>
              <a:latin typeface="Century Gothic"/>
            </a:endParaRP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Cough – occurs in 65-75%; many start as dry persistent cough, it may become productive due to infection.</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Dyspnea – occurs in 60% of patients; causes may include tumor occlusion of airway pleural effusion, pneumonia etc.</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Blood tinged sputum</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Chest or shoulder pain – may indicate chest-wall or pleural involvement by tumor</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Pain – may be related to metastasis to the bone.</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Fever (recurring) – due to infections of URTI</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Chest and tightness if tumor spreads to regional lymph nodes.</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Also; voice hoarseness, dysphasia, head and neck edema and signs and symptoms of pleura or pericardial effusion</a:t>
            </a:r>
            <a:endParaRPr lang="en-US" dirty="0"/>
          </a:p>
        </p:txBody>
      </p:sp>
    </p:spTree>
    <p:extLst>
      <p:ext uri="{BB962C8B-B14F-4D97-AF65-F5344CB8AC3E}">
        <p14:creationId xmlns:p14="http://schemas.microsoft.com/office/powerpoint/2010/main" val="29777904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ct</a:t>
            </a:r>
            <a:endParaRPr lang="en-US" dirty="0"/>
          </a:p>
        </p:txBody>
      </p:sp>
      <p:sp>
        <p:nvSpPr>
          <p:cNvPr id="3" name="Content Placeholder 2"/>
          <p:cNvSpPr>
            <a:spLocks noGrp="1"/>
          </p:cNvSpPr>
          <p:nvPr>
            <p:ph idx="1"/>
          </p:nvPr>
        </p:nvSpPr>
        <p:spPr/>
        <p:txBody>
          <a:bodyPr/>
          <a:lstStyle/>
          <a:p>
            <a:pPr marL="0" indent="0">
              <a:buNone/>
            </a:pPr>
            <a:r>
              <a:rPr lang="en-GB" b="1" dirty="0"/>
              <a:t>3. Aspiration Pneumonia</a:t>
            </a:r>
            <a:endParaRPr lang="en-US" dirty="0"/>
          </a:p>
          <a:p>
            <a:r>
              <a:rPr lang="en-GB" dirty="0"/>
              <a:t>Refers to the pulmonary consequences resulting from endogenous or exogenous substances in to the lower airway. May occur in community or hospital setting </a:t>
            </a:r>
            <a:r>
              <a:rPr lang="en-GB" dirty="0" smtClean="0"/>
              <a:t>whereby </a:t>
            </a:r>
            <a:r>
              <a:rPr lang="en-GB" dirty="0"/>
              <a:t>substances other than bacteria may be aspirated in to the lungs. e.g. gastric content, chemical content, irritant gases. This type may impair the lung defences causing inflammation and leading to bacteria growth resulting to pneumonia.</a:t>
            </a:r>
            <a:endParaRPr lang="en-US" dirty="0"/>
          </a:p>
          <a:p>
            <a:endParaRPr lang="en-US" dirty="0"/>
          </a:p>
        </p:txBody>
      </p:sp>
    </p:spTree>
    <p:extLst>
      <p:ext uri="{BB962C8B-B14F-4D97-AF65-F5344CB8AC3E}">
        <p14:creationId xmlns:p14="http://schemas.microsoft.com/office/powerpoint/2010/main" val="6226464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88763"/>
            <a:ext cx="10515600" cy="5288200"/>
          </a:xfrm>
        </p:spPr>
        <p:txBody>
          <a:bodyPr>
            <a:normAutofit/>
          </a:bodyPr>
          <a:lstStyle/>
          <a:p>
            <a:pPr marL="342900" lvl="0" indent="-342900" defTabSz="457200">
              <a:lnSpc>
                <a:spcPct val="100000"/>
              </a:lnSpc>
              <a:buClr>
                <a:srgbClr val="353535"/>
              </a:buClr>
              <a:buFont typeface="Wingdings 3" charset="2"/>
              <a:buChar char=""/>
            </a:pPr>
            <a:r>
              <a:rPr lang="en-US" b="1" dirty="0">
                <a:solidFill>
                  <a:prstClr val="black">
                    <a:lumMod val="75000"/>
                    <a:lumOff val="25000"/>
                  </a:prstClr>
                </a:solidFill>
                <a:latin typeface="Century Gothic"/>
              </a:rPr>
              <a:t>Diagnosis</a:t>
            </a:r>
            <a:endParaRPr lang="en-US" dirty="0">
              <a:solidFill>
                <a:prstClr val="black">
                  <a:lumMod val="75000"/>
                  <a:lumOff val="25000"/>
                </a:prstClr>
              </a:solidFill>
              <a:latin typeface="Century Gothic"/>
            </a:endParaRP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Chest x-ray</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CT scan</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Fiber optic bronchoscopy – biopsy</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Transthoracic fire – needle aspirate (to aspirate cells from suspected area)</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Endoscopy with esophageal U/S to obtain </a:t>
            </a:r>
            <a:r>
              <a:rPr lang="en-US" dirty="0" err="1">
                <a:solidFill>
                  <a:prstClr val="black">
                    <a:lumMod val="75000"/>
                    <a:lumOff val="25000"/>
                  </a:prstClr>
                </a:solidFill>
                <a:latin typeface="Century Gothic"/>
              </a:rPr>
              <a:t>transesophageal</a:t>
            </a:r>
            <a:r>
              <a:rPr lang="en-US" dirty="0">
                <a:solidFill>
                  <a:prstClr val="black">
                    <a:lumMod val="75000"/>
                    <a:lumOff val="25000"/>
                  </a:prstClr>
                </a:solidFill>
                <a:latin typeface="Century Gothic"/>
              </a:rPr>
              <a:t> biopsy.</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MRI use</a:t>
            </a:r>
          </a:p>
          <a:p>
            <a:endParaRPr lang="en-US" dirty="0"/>
          </a:p>
        </p:txBody>
      </p:sp>
    </p:spTree>
    <p:extLst>
      <p:ext uri="{BB962C8B-B14F-4D97-AF65-F5344CB8AC3E}">
        <p14:creationId xmlns:p14="http://schemas.microsoft.com/office/powerpoint/2010/main" val="18619943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solidFill>
                  <a:srgbClr val="31B4E6">
                    <a:lumMod val="75000"/>
                  </a:srgbClr>
                </a:solidFill>
                <a:latin typeface="Century Gothic"/>
              </a:rPr>
              <a:t>Medical management</a:t>
            </a:r>
            <a:endParaRPr lang="en-US" dirty="0"/>
          </a:p>
        </p:txBody>
      </p:sp>
      <p:sp>
        <p:nvSpPr>
          <p:cNvPr id="3" name="Content Placeholder 2"/>
          <p:cNvSpPr>
            <a:spLocks noGrp="1"/>
          </p:cNvSpPr>
          <p:nvPr>
            <p:ph idx="1"/>
          </p:nvPr>
        </p:nvSpPr>
        <p:spPr>
          <a:xfrm>
            <a:off x="838200" y="1367327"/>
            <a:ext cx="10515600" cy="4809636"/>
          </a:xfrm>
        </p:spPr>
        <p:txBody>
          <a:bodyPr>
            <a:normAutofit fontScale="92500"/>
          </a:bodyPr>
          <a:lstStyle/>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Objective- to provide cure if possible.</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Treatment- depends on cell type, stage of the disease and patients physiologic status. Treatment may involve; surgery, chemotherapy and radiation or a combination of these.</a:t>
            </a:r>
          </a:p>
          <a:p>
            <a:pPr marL="342900" lvl="0" indent="-342900" defTabSz="457200">
              <a:lnSpc>
                <a:spcPct val="100000"/>
              </a:lnSpc>
              <a:buClr>
                <a:srgbClr val="353535"/>
              </a:buClr>
              <a:buFont typeface="Wingdings 3" charset="2"/>
              <a:buChar char=""/>
            </a:pPr>
            <a:r>
              <a:rPr lang="en-US" b="1" i="1" dirty="0">
                <a:solidFill>
                  <a:prstClr val="black">
                    <a:lumMod val="75000"/>
                    <a:lumOff val="25000"/>
                  </a:prstClr>
                </a:solidFill>
                <a:latin typeface="Century Gothic"/>
              </a:rPr>
              <a:t>Surgical management</a:t>
            </a:r>
            <a:endParaRPr lang="en-US" dirty="0">
              <a:solidFill>
                <a:prstClr val="black">
                  <a:lumMod val="75000"/>
                  <a:lumOff val="25000"/>
                </a:prstClr>
              </a:solidFill>
              <a:latin typeface="Century Gothic"/>
            </a:endParaRPr>
          </a:p>
          <a:p>
            <a:pPr marL="0" lvl="0" indent="0" defTabSz="457200">
              <a:lnSpc>
                <a:spcPct val="100000"/>
              </a:lnSpc>
              <a:buClr>
                <a:srgbClr val="353535"/>
              </a:buClr>
              <a:buNone/>
            </a:pPr>
            <a:r>
              <a:rPr lang="en-US" dirty="0">
                <a:solidFill>
                  <a:prstClr val="black">
                    <a:lumMod val="75000"/>
                    <a:lumOff val="25000"/>
                  </a:prstClr>
                </a:solidFill>
                <a:latin typeface="Century Gothic"/>
              </a:rPr>
              <a:t>It’s the preferred method of treating patients with localized non-small tumors with no evidence of metastatic spread and adequate cardiopulmonary function.</a:t>
            </a:r>
          </a:p>
          <a:p>
            <a:pPr marL="0" lvl="0" indent="0" defTabSz="457200">
              <a:lnSpc>
                <a:spcPct val="100000"/>
              </a:lnSpc>
              <a:buClr>
                <a:srgbClr val="353535"/>
              </a:buClr>
              <a:buNone/>
            </a:pPr>
            <a:r>
              <a:rPr lang="en-US" dirty="0">
                <a:solidFill>
                  <a:prstClr val="black">
                    <a:lumMod val="75000"/>
                    <a:lumOff val="25000"/>
                  </a:prstClr>
                </a:solidFill>
                <a:latin typeface="Century Gothic"/>
              </a:rPr>
              <a:t>Cure rate of small resection depends on the stage of disease.</a:t>
            </a:r>
          </a:p>
          <a:p>
            <a:endParaRPr lang="en-US" dirty="0"/>
          </a:p>
        </p:txBody>
      </p:sp>
    </p:spTree>
    <p:extLst>
      <p:ext uri="{BB962C8B-B14F-4D97-AF65-F5344CB8AC3E}">
        <p14:creationId xmlns:p14="http://schemas.microsoft.com/office/powerpoint/2010/main" val="20651305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46725"/>
          </a:xfrm>
        </p:spPr>
        <p:txBody>
          <a:bodyPr>
            <a:normAutofit fontScale="90000"/>
          </a:bodyPr>
          <a:lstStyle/>
          <a:p>
            <a:r>
              <a:rPr lang="en-US" sz="3600" b="1" i="1" dirty="0">
                <a:solidFill>
                  <a:srgbClr val="31B4E6">
                    <a:lumMod val="75000"/>
                  </a:srgbClr>
                </a:solidFill>
                <a:latin typeface="Century Gothic"/>
              </a:rPr>
              <a:t>Radiation therapy</a:t>
            </a:r>
            <a:endParaRPr lang="en-US" dirty="0"/>
          </a:p>
        </p:txBody>
      </p:sp>
      <p:sp>
        <p:nvSpPr>
          <p:cNvPr id="3" name="Content Placeholder 2"/>
          <p:cNvSpPr>
            <a:spLocks noGrp="1"/>
          </p:cNvSpPr>
          <p:nvPr>
            <p:ph idx="1"/>
          </p:nvPr>
        </p:nvSpPr>
        <p:spPr>
          <a:xfrm>
            <a:off x="838200" y="811850"/>
            <a:ext cx="10515600" cy="4980552"/>
          </a:xfrm>
        </p:spPr>
        <p:txBody>
          <a:bodyPr>
            <a:normAutofit lnSpcReduction="10000"/>
          </a:bodyPr>
          <a:lstStyle/>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May offer cure in small percentage of patients. It’s useful in controlling neoplasms that can’t be surgically resected but are responsive to radiation.</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May be used to reduce the size of the tumor to make it operable, or to relieve pressure of the tumor on vital structures.</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May also help to relieve pain, cough, hemoptysis, bone and liver pain. Relief of symptoms may last from few weeks to many months.</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Radiation therapy is usually toxic to normal tissues within the radiation field and this may lead to complications within the radiation field. This may lead to complications such as </a:t>
            </a:r>
            <a:r>
              <a:rPr lang="en-US" sz="2400" dirty="0" err="1">
                <a:solidFill>
                  <a:prstClr val="black">
                    <a:lumMod val="75000"/>
                    <a:lumOff val="25000"/>
                  </a:prstClr>
                </a:solidFill>
                <a:latin typeface="Century Gothic"/>
              </a:rPr>
              <a:t>oesophagitis</a:t>
            </a:r>
            <a:r>
              <a:rPr lang="en-US" sz="2400" dirty="0">
                <a:solidFill>
                  <a:prstClr val="black">
                    <a:lumMod val="75000"/>
                    <a:lumOff val="25000"/>
                  </a:prstClr>
                </a:solidFill>
                <a:latin typeface="Century Gothic"/>
              </a:rPr>
              <a:t>, pneumonitis and radiation lung fibrosis. </a:t>
            </a:r>
          </a:p>
          <a:p>
            <a:pPr marL="342900" lvl="0" indent="-342900" defTabSz="457200">
              <a:lnSpc>
                <a:spcPct val="100000"/>
              </a:lnSpc>
              <a:buClr>
                <a:srgbClr val="353535"/>
              </a:buClr>
              <a:buFont typeface="Wingdings 3" charset="2"/>
              <a:buChar char=""/>
            </a:pPr>
            <a:r>
              <a:rPr lang="en-US" sz="2400" dirty="0">
                <a:solidFill>
                  <a:prstClr val="black">
                    <a:lumMod val="75000"/>
                    <a:lumOff val="25000"/>
                  </a:prstClr>
                </a:solidFill>
                <a:latin typeface="Century Gothic"/>
              </a:rPr>
              <a:t>Patient is monitored for; anemia, nutritional status, psychological outlook and fatigue throughout the treatment</a:t>
            </a:r>
            <a:endParaRPr lang="en-US" dirty="0"/>
          </a:p>
        </p:txBody>
      </p:sp>
    </p:spTree>
    <p:extLst>
      <p:ext uri="{BB962C8B-B14F-4D97-AF65-F5344CB8AC3E}">
        <p14:creationId xmlns:p14="http://schemas.microsoft.com/office/powerpoint/2010/main" val="200298116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9654" y="153824"/>
            <a:ext cx="10515600" cy="5809494"/>
          </a:xfrm>
        </p:spPr>
        <p:txBody>
          <a:bodyPr>
            <a:normAutofit lnSpcReduction="10000"/>
          </a:bodyPr>
          <a:lstStyle/>
          <a:p>
            <a:pPr marL="0" lvl="0" indent="0" defTabSz="457200">
              <a:lnSpc>
                <a:spcPct val="100000"/>
              </a:lnSpc>
              <a:buClr>
                <a:srgbClr val="353535"/>
              </a:buClr>
              <a:buNone/>
            </a:pPr>
            <a:r>
              <a:rPr lang="en-US" b="1" i="1" dirty="0">
                <a:solidFill>
                  <a:prstClr val="black">
                    <a:lumMod val="75000"/>
                    <a:lumOff val="25000"/>
                  </a:prstClr>
                </a:solidFill>
                <a:latin typeface="Century Gothic"/>
              </a:rPr>
              <a:t>Chemotherapy</a:t>
            </a:r>
            <a:endParaRPr lang="en-US" dirty="0">
              <a:solidFill>
                <a:prstClr val="black">
                  <a:lumMod val="75000"/>
                  <a:lumOff val="25000"/>
                </a:prstClr>
              </a:solidFill>
              <a:latin typeface="Century Gothic"/>
            </a:endParaRP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Treatment of small cell carcinoma with combination of cytotoxic drugs</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It’s used to alter tumor growth patters to treat distant metastases or small cell cancer of the lungs and as an adjunct to surgery or radiation examples of drugs used; </a:t>
            </a:r>
            <a:r>
              <a:rPr lang="en-US" dirty="0" err="1">
                <a:solidFill>
                  <a:prstClr val="black">
                    <a:lumMod val="75000"/>
                    <a:lumOff val="25000"/>
                  </a:prstClr>
                </a:solidFill>
                <a:latin typeface="Century Gothic"/>
              </a:rPr>
              <a:t>cisplatin</a:t>
            </a:r>
            <a:r>
              <a:rPr lang="en-US" dirty="0">
                <a:solidFill>
                  <a:prstClr val="black">
                    <a:lumMod val="75000"/>
                    <a:lumOff val="25000"/>
                  </a:prstClr>
                </a:solidFill>
                <a:latin typeface="Century Gothic"/>
              </a:rPr>
              <a:t>, carboplatin, </a:t>
            </a:r>
            <a:r>
              <a:rPr lang="en-US" dirty="0" err="1">
                <a:solidFill>
                  <a:prstClr val="black">
                    <a:lumMod val="75000"/>
                    <a:lumOff val="25000"/>
                  </a:prstClr>
                </a:solidFill>
                <a:latin typeface="Century Gothic"/>
              </a:rPr>
              <a:t>paraplatin</a:t>
            </a:r>
            <a:r>
              <a:rPr lang="en-US" dirty="0">
                <a:solidFill>
                  <a:prstClr val="black">
                    <a:lumMod val="75000"/>
                    <a:lumOff val="25000"/>
                  </a:prstClr>
                </a:solidFill>
                <a:latin typeface="Century Gothic"/>
              </a:rPr>
              <a:t>, vincristine. </a:t>
            </a:r>
          </a:p>
          <a:p>
            <a:pPr marL="0" lvl="0" indent="0" defTabSz="457200">
              <a:lnSpc>
                <a:spcPct val="100000"/>
              </a:lnSpc>
              <a:buClr>
                <a:srgbClr val="353535"/>
              </a:buClr>
              <a:buNone/>
            </a:pPr>
            <a:r>
              <a:rPr lang="en-US" b="1" i="1" dirty="0">
                <a:solidFill>
                  <a:prstClr val="black">
                    <a:lumMod val="75000"/>
                    <a:lumOff val="25000"/>
                  </a:prstClr>
                </a:solidFill>
                <a:latin typeface="Century Gothic"/>
              </a:rPr>
              <a:t>Palliative therapy</a:t>
            </a:r>
            <a:endParaRPr lang="en-US" dirty="0">
              <a:solidFill>
                <a:prstClr val="black">
                  <a:lumMod val="75000"/>
                  <a:lumOff val="25000"/>
                </a:prstClr>
              </a:solidFill>
              <a:latin typeface="Century Gothic"/>
            </a:endParaRP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This is done to provide pain relief and other comfort measures.</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Referral to hospice care is important in planning for comfortable and dignified end of life care for the patient and family.</a:t>
            </a:r>
          </a:p>
          <a:p>
            <a:endParaRPr lang="en-US" dirty="0"/>
          </a:p>
        </p:txBody>
      </p:sp>
    </p:spTree>
    <p:extLst>
      <p:ext uri="{BB962C8B-B14F-4D97-AF65-F5344CB8AC3E}">
        <p14:creationId xmlns:p14="http://schemas.microsoft.com/office/powerpoint/2010/main" val="1802624465"/>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3114"/>
            <a:ext cx="10515600" cy="1325563"/>
          </a:xfrm>
        </p:spPr>
        <p:txBody>
          <a:bodyPr/>
          <a:lstStyle/>
          <a:p>
            <a:r>
              <a:rPr lang="en-US" sz="3600" b="1" dirty="0">
                <a:solidFill>
                  <a:srgbClr val="31B4E6">
                    <a:lumMod val="75000"/>
                  </a:srgbClr>
                </a:solidFill>
                <a:latin typeface="Century Gothic"/>
              </a:rPr>
              <a:t>Nursing management</a:t>
            </a:r>
            <a:endParaRPr lang="en-US" dirty="0"/>
          </a:p>
        </p:txBody>
      </p:sp>
      <p:sp>
        <p:nvSpPr>
          <p:cNvPr id="3" name="Content Placeholder 2"/>
          <p:cNvSpPr>
            <a:spLocks noGrp="1"/>
          </p:cNvSpPr>
          <p:nvPr>
            <p:ph idx="1"/>
          </p:nvPr>
        </p:nvSpPr>
        <p:spPr>
          <a:xfrm>
            <a:off x="932204" y="1201782"/>
            <a:ext cx="10515600" cy="4351338"/>
          </a:xfrm>
        </p:spPr>
        <p:txBody>
          <a:bodyPr/>
          <a:lstStyle/>
          <a:p>
            <a:pPr marL="0" lvl="0" indent="0" defTabSz="457200">
              <a:lnSpc>
                <a:spcPct val="100000"/>
              </a:lnSpc>
              <a:buClr>
                <a:srgbClr val="353535"/>
              </a:buClr>
              <a:buNone/>
            </a:pPr>
            <a:r>
              <a:rPr lang="en-US" dirty="0">
                <a:solidFill>
                  <a:prstClr val="black">
                    <a:lumMod val="75000"/>
                    <a:lumOff val="25000"/>
                  </a:prstClr>
                </a:solidFill>
                <a:latin typeface="Century Gothic"/>
              </a:rPr>
              <a:t>Similar to that of other patients, but addresses;</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Physiologic needs of the patient – primarily due to respiratory manifestation of the disease.</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Psychological needs (poor prognosis, informed choice of treatment)</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Manage symptoms e.g. dyspnea, vomiting, anorexia</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Relieving breathing symptom</a:t>
            </a:r>
          </a:p>
          <a:p>
            <a:pPr marL="342900" lvl="0" indent="-342900" defTabSz="457200">
              <a:lnSpc>
                <a:spcPct val="100000"/>
              </a:lnSpc>
              <a:buClr>
                <a:srgbClr val="353535"/>
              </a:buClr>
              <a:buFont typeface="Wingdings 3" charset="2"/>
              <a:buChar char=""/>
            </a:pPr>
            <a:r>
              <a:rPr lang="en-US" dirty="0">
                <a:solidFill>
                  <a:prstClr val="black">
                    <a:lumMod val="75000"/>
                    <a:lumOff val="25000"/>
                  </a:prstClr>
                </a:solidFill>
                <a:latin typeface="Century Gothic"/>
              </a:rPr>
              <a:t>Reducing fatigue</a:t>
            </a:r>
          </a:p>
          <a:p>
            <a:endParaRPr lang="en-US" dirty="0"/>
          </a:p>
        </p:txBody>
      </p:sp>
    </p:spTree>
    <p:extLst>
      <p:ext uri="{BB962C8B-B14F-4D97-AF65-F5344CB8AC3E}">
        <p14:creationId xmlns:p14="http://schemas.microsoft.com/office/powerpoint/2010/main" val="329832090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42900" lvl="0" indent="-342900" algn="ctr" defTabSz="457200">
              <a:lnSpc>
                <a:spcPct val="100000"/>
              </a:lnSpc>
              <a:buClr>
                <a:srgbClr val="353535"/>
              </a:buClr>
              <a:buFont typeface="Wingdings 3" charset="2"/>
              <a:buChar char=""/>
            </a:pPr>
            <a:r>
              <a:rPr lang="en-US" sz="4400" dirty="0">
                <a:solidFill>
                  <a:prstClr val="black">
                    <a:lumMod val="75000"/>
                    <a:lumOff val="25000"/>
                  </a:prstClr>
                </a:solidFill>
                <a:latin typeface="Century Gothic"/>
              </a:rPr>
              <a:t>The End</a:t>
            </a:r>
          </a:p>
          <a:p>
            <a:endParaRPr lang="en-US" dirty="0"/>
          </a:p>
        </p:txBody>
      </p:sp>
    </p:spTree>
    <p:extLst>
      <p:ext uri="{BB962C8B-B14F-4D97-AF65-F5344CB8AC3E}">
        <p14:creationId xmlns:p14="http://schemas.microsoft.com/office/powerpoint/2010/main" val="2293491958"/>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spcBef>
                <a:spcPts val="1000"/>
              </a:spcBef>
            </a:pPr>
            <a:r>
              <a:rPr lang="en-US" sz="4000" dirty="0">
                <a:solidFill>
                  <a:prstClr val="black"/>
                </a:solidFill>
                <a:latin typeface="Calibri"/>
              </a:rPr>
              <a:t>TOPIC: CHEST INJURY</a:t>
            </a:r>
            <a:br>
              <a:rPr lang="en-US" sz="4000" dirty="0">
                <a:solidFill>
                  <a:prstClr val="black"/>
                </a:solidFill>
                <a:latin typeface="Calibri"/>
              </a:rPr>
            </a:br>
            <a:endParaRPr lang="en-US" dirty="0"/>
          </a:p>
        </p:txBody>
      </p:sp>
      <p:sp>
        <p:nvSpPr>
          <p:cNvPr id="3" name="Content Placeholder 2"/>
          <p:cNvSpPr>
            <a:spLocks noGrp="1"/>
          </p:cNvSpPr>
          <p:nvPr>
            <p:ph idx="1"/>
          </p:nvPr>
        </p:nvSpPr>
        <p:spPr/>
        <p:txBody>
          <a:bodyPr/>
          <a:lstStyle/>
          <a:p>
            <a:pPr marL="0" lvl="0" indent="0">
              <a:buNone/>
            </a:pPr>
            <a:r>
              <a:rPr lang="en-US" sz="4400" b="1" dirty="0" smtClean="0">
                <a:solidFill>
                  <a:prstClr val="black"/>
                </a:solidFill>
                <a:effectLst>
                  <a:outerShdw blurRad="38100" dist="38100" dir="2700000" algn="tl">
                    <a:srgbClr val="000000">
                      <a:alpha val="43137"/>
                    </a:srgbClr>
                  </a:outerShdw>
                </a:effectLst>
                <a:latin typeface="Calibri Light"/>
              </a:rPr>
              <a:t>Chest Injury</a:t>
            </a:r>
          </a:p>
          <a:p>
            <a:pPr marL="0" lvl="0" indent="0">
              <a:buNone/>
            </a:pPr>
            <a:r>
              <a:rPr lang="en-US" sz="3200" dirty="0" smtClean="0">
                <a:solidFill>
                  <a:prstClr val="black"/>
                </a:solidFill>
              </a:rPr>
              <a:t>Major </a:t>
            </a:r>
            <a:r>
              <a:rPr lang="en-US" sz="3200" dirty="0">
                <a:solidFill>
                  <a:prstClr val="black"/>
                </a:solidFill>
              </a:rPr>
              <a:t>chest trauma may occur alone or in combination with multiple other injuries. They are classified as;</a:t>
            </a:r>
          </a:p>
          <a:p>
            <a:pPr marL="571500" lvl="0" indent="-571500">
              <a:buFont typeface="+mj-lt"/>
              <a:buAutoNum type="romanLcPeriod"/>
            </a:pPr>
            <a:r>
              <a:rPr lang="en-US" sz="3200" b="1" i="1" dirty="0">
                <a:solidFill>
                  <a:prstClr val="black"/>
                </a:solidFill>
              </a:rPr>
              <a:t>Blunt </a:t>
            </a:r>
            <a:r>
              <a:rPr lang="en-US" sz="3200" dirty="0">
                <a:solidFill>
                  <a:prstClr val="black"/>
                </a:solidFill>
              </a:rPr>
              <a:t>– results from sudden compression or positive pressure inflicted to the chest-wall. </a:t>
            </a:r>
          </a:p>
          <a:p>
            <a:pPr marL="571500" lvl="0" indent="-571500">
              <a:buFont typeface="+mj-lt"/>
              <a:buAutoNum type="romanLcPeriod"/>
            </a:pPr>
            <a:endParaRPr lang="en-US" sz="3200" dirty="0">
              <a:solidFill>
                <a:prstClr val="black"/>
              </a:solidFill>
            </a:endParaRPr>
          </a:p>
          <a:p>
            <a:pPr marL="571500" lvl="0" indent="-571500">
              <a:buFont typeface="+mj-lt"/>
              <a:buAutoNum type="romanLcPeriod"/>
            </a:pPr>
            <a:r>
              <a:rPr lang="en-US" sz="3200" b="1" i="1" dirty="0">
                <a:solidFill>
                  <a:prstClr val="black"/>
                </a:solidFill>
              </a:rPr>
              <a:t>Penetrating</a:t>
            </a:r>
            <a:r>
              <a:rPr lang="en-US" sz="3200" dirty="0">
                <a:solidFill>
                  <a:prstClr val="black"/>
                </a:solidFill>
              </a:rPr>
              <a:t> – occurs when a sharp object penetrates the chest-wall.</a:t>
            </a:r>
          </a:p>
          <a:p>
            <a:endParaRPr lang="en-US" dirty="0"/>
          </a:p>
        </p:txBody>
      </p:sp>
    </p:spTree>
    <p:extLst>
      <p:ext uri="{BB962C8B-B14F-4D97-AF65-F5344CB8AC3E}">
        <p14:creationId xmlns:p14="http://schemas.microsoft.com/office/powerpoint/2010/main" val="221875079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effectLst>
                  <a:outerShdw blurRad="38100" dist="38100" dir="2700000" algn="tl">
                    <a:srgbClr val="000000">
                      <a:alpha val="43137"/>
                    </a:srgbClr>
                  </a:outerShdw>
                </a:effectLst>
              </a:rPr>
              <a:t>BLUNT TRAUMA </a:t>
            </a:r>
            <a:r>
              <a:rPr lang="en-US" dirty="0">
                <a:solidFill>
                  <a:prstClr val="black"/>
                </a:solidFill>
              </a:rPr>
              <a:t/>
            </a:r>
            <a:br>
              <a:rPr lang="en-US" dirty="0">
                <a:solidFill>
                  <a:prstClr val="black"/>
                </a:solidFill>
              </a:rPr>
            </a:br>
            <a:endParaRPr lang="en-US" dirty="0"/>
          </a:p>
        </p:txBody>
      </p:sp>
      <p:sp>
        <p:nvSpPr>
          <p:cNvPr id="3" name="Content Placeholder 2"/>
          <p:cNvSpPr>
            <a:spLocks noGrp="1"/>
          </p:cNvSpPr>
          <p:nvPr>
            <p:ph idx="1"/>
          </p:nvPr>
        </p:nvSpPr>
        <p:spPr/>
        <p:txBody>
          <a:bodyPr/>
          <a:lstStyle/>
          <a:p>
            <a:pPr lvl="0"/>
            <a:r>
              <a:rPr lang="en-US" sz="3600" dirty="0">
                <a:solidFill>
                  <a:prstClr val="black"/>
                </a:solidFill>
              </a:rPr>
              <a:t>This trauma is more common than penetrating trauma.</a:t>
            </a:r>
          </a:p>
          <a:p>
            <a:pPr lvl="0"/>
            <a:r>
              <a:rPr lang="en-US" sz="3600" dirty="0">
                <a:solidFill>
                  <a:prstClr val="black"/>
                </a:solidFill>
              </a:rPr>
              <a:t>It is difficult to identify the extent of the damage because symptoms may be generalized and vague.</a:t>
            </a:r>
          </a:p>
          <a:p>
            <a:pPr lvl="0"/>
            <a:r>
              <a:rPr lang="en-US" sz="3600" dirty="0">
                <a:solidFill>
                  <a:prstClr val="black"/>
                </a:solidFill>
              </a:rPr>
              <a:t>The patient may not seek immediate medical attention which complicates the problem.</a:t>
            </a:r>
          </a:p>
          <a:p>
            <a:pPr lvl="0"/>
            <a:endParaRPr lang="en-US" dirty="0">
              <a:solidFill>
                <a:prstClr val="black"/>
              </a:solidFill>
            </a:endParaRPr>
          </a:p>
          <a:p>
            <a:endParaRPr lang="en-US" dirty="0"/>
          </a:p>
        </p:txBody>
      </p:sp>
    </p:spTree>
    <p:extLst>
      <p:ext uri="{BB962C8B-B14F-4D97-AF65-F5344CB8AC3E}">
        <p14:creationId xmlns:p14="http://schemas.microsoft.com/office/powerpoint/2010/main" val="334581117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effectLst>
                  <a:outerShdw blurRad="38100" dist="38100" dir="2700000" algn="tl">
                    <a:srgbClr val="000000">
                      <a:alpha val="43137"/>
                    </a:srgbClr>
                  </a:outerShdw>
                </a:effectLst>
              </a:rPr>
              <a:t>Pathophysiology</a:t>
            </a:r>
            <a:r>
              <a:rPr lang="en-US" dirty="0">
                <a:solidFill>
                  <a:prstClr val="black"/>
                </a:solidFill>
                <a:effectLst>
                  <a:outerShdw blurRad="38100" dist="38100" dir="2700000" algn="tl">
                    <a:srgbClr val="000000">
                      <a:alpha val="43137"/>
                    </a:srgbClr>
                  </a:outerShdw>
                </a:effectLst>
              </a:rPr>
              <a:t/>
            </a:r>
            <a:br>
              <a:rPr lang="en-US" dirty="0">
                <a:solidFill>
                  <a:prstClr val="black"/>
                </a:solidFill>
                <a:effectLst>
                  <a:outerShdw blurRad="38100" dist="38100" dir="2700000" algn="tl">
                    <a:srgbClr val="000000">
                      <a:alpha val="43137"/>
                    </a:srgbClr>
                  </a:outerShdw>
                </a:effectLst>
              </a:rPr>
            </a:br>
            <a:endParaRPr lang="en-US" dirty="0"/>
          </a:p>
        </p:txBody>
      </p:sp>
      <p:sp>
        <p:nvSpPr>
          <p:cNvPr id="3" name="Content Placeholder 2"/>
          <p:cNvSpPr>
            <a:spLocks noGrp="1"/>
          </p:cNvSpPr>
          <p:nvPr>
            <p:ph idx="1"/>
          </p:nvPr>
        </p:nvSpPr>
        <p:spPr/>
        <p:txBody>
          <a:bodyPr/>
          <a:lstStyle/>
          <a:p>
            <a:pPr marL="0" lvl="0" indent="0">
              <a:buNone/>
            </a:pPr>
            <a:r>
              <a:rPr lang="en-US" dirty="0">
                <a:solidFill>
                  <a:prstClr val="black"/>
                </a:solidFill>
              </a:rPr>
              <a:t>The most common cause include;</a:t>
            </a:r>
          </a:p>
          <a:p>
            <a:pPr lvl="0"/>
            <a:r>
              <a:rPr lang="en-US" dirty="0">
                <a:solidFill>
                  <a:prstClr val="black"/>
                </a:solidFill>
              </a:rPr>
              <a:t>Motor vehicle crashes (trauma from steering wheel, seatbelt)</a:t>
            </a:r>
          </a:p>
          <a:p>
            <a:pPr lvl="0"/>
            <a:r>
              <a:rPr lang="en-US" dirty="0">
                <a:solidFill>
                  <a:prstClr val="black"/>
                </a:solidFill>
              </a:rPr>
              <a:t>Falls and bicycle crashes</a:t>
            </a:r>
          </a:p>
          <a:p>
            <a:pPr lvl="0"/>
            <a:r>
              <a:rPr lang="en-US" dirty="0">
                <a:solidFill>
                  <a:prstClr val="black"/>
                </a:solidFill>
              </a:rPr>
              <a:t>Acceleration – moving object hitting the chest</a:t>
            </a:r>
          </a:p>
          <a:p>
            <a:pPr lvl="0"/>
            <a:r>
              <a:rPr lang="en-US" dirty="0">
                <a:solidFill>
                  <a:prstClr val="black"/>
                </a:solidFill>
              </a:rPr>
              <a:t>Deceleration – sudden decrease in rate of speed o velocity e.g. car crash, bumps</a:t>
            </a:r>
          </a:p>
          <a:p>
            <a:pPr lvl="0"/>
            <a:r>
              <a:rPr lang="en-US" dirty="0">
                <a:solidFill>
                  <a:prstClr val="black"/>
                </a:solidFill>
              </a:rPr>
              <a:t>Compression – direct blow on the chest</a:t>
            </a:r>
          </a:p>
          <a:p>
            <a:endParaRPr lang="en-US" dirty="0"/>
          </a:p>
        </p:txBody>
      </p:sp>
    </p:spTree>
    <p:extLst>
      <p:ext uri="{BB962C8B-B14F-4D97-AF65-F5344CB8AC3E}">
        <p14:creationId xmlns:p14="http://schemas.microsoft.com/office/powerpoint/2010/main" val="24628932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24740"/>
            <a:ext cx="10515600" cy="5852223"/>
          </a:xfrm>
        </p:spPr>
        <p:txBody>
          <a:bodyPr>
            <a:normAutofit lnSpcReduction="10000"/>
          </a:bodyPr>
          <a:lstStyle/>
          <a:p>
            <a:pPr lvl="0"/>
            <a:r>
              <a:rPr lang="en-US" sz="2400" b="1" dirty="0">
                <a:solidFill>
                  <a:prstClr val="black"/>
                </a:solidFill>
              </a:rPr>
              <a:t>Out comes</a:t>
            </a:r>
            <a:endParaRPr lang="en-US" sz="2400" dirty="0">
              <a:solidFill>
                <a:prstClr val="black"/>
              </a:solidFill>
            </a:endParaRPr>
          </a:p>
          <a:p>
            <a:pPr lvl="0"/>
            <a:endParaRPr lang="en-US" sz="2400" b="1" dirty="0">
              <a:solidFill>
                <a:prstClr val="black"/>
              </a:solidFill>
            </a:endParaRPr>
          </a:p>
          <a:p>
            <a:pPr lvl="0"/>
            <a:r>
              <a:rPr lang="en-US" sz="2400" b="1" dirty="0">
                <a:solidFill>
                  <a:prstClr val="black"/>
                </a:solidFill>
              </a:rPr>
              <a:t>Hypoxemia</a:t>
            </a:r>
            <a:endParaRPr lang="en-US" sz="2400" dirty="0">
              <a:solidFill>
                <a:prstClr val="black"/>
              </a:solidFill>
            </a:endParaRPr>
          </a:p>
          <a:p>
            <a:pPr marL="0" lvl="0" indent="0">
              <a:buNone/>
            </a:pPr>
            <a:r>
              <a:rPr lang="en-US" sz="2400" dirty="0">
                <a:solidFill>
                  <a:prstClr val="black"/>
                </a:solidFill>
              </a:rPr>
              <a:t>It’s the decrease in the arterial oxygen tension in the blood due to massive bleeding, collapsed lung and pneumothorax (accumulation of air or gas in the pleural cavity).</a:t>
            </a:r>
          </a:p>
          <a:p>
            <a:pPr lvl="0"/>
            <a:r>
              <a:rPr lang="en-US" sz="2400" b="1" dirty="0">
                <a:solidFill>
                  <a:prstClr val="black"/>
                </a:solidFill>
              </a:rPr>
              <a:t>Hypovolemia</a:t>
            </a:r>
            <a:endParaRPr lang="en-US" sz="2400" dirty="0">
              <a:solidFill>
                <a:prstClr val="black"/>
              </a:solidFill>
            </a:endParaRPr>
          </a:p>
          <a:p>
            <a:pPr marL="0" lvl="0" indent="0">
              <a:buNone/>
            </a:pPr>
            <a:r>
              <a:rPr lang="en-US" sz="2400" dirty="0">
                <a:solidFill>
                  <a:prstClr val="black"/>
                </a:solidFill>
              </a:rPr>
              <a:t>Reduction in the circulation of blood volume due to external loss of body fluids or loss from blood into the tissues.</a:t>
            </a:r>
          </a:p>
          <a:p>
            <a:pPr lvl="0"/>
            <a:r>
              <a:rPr lang="en-US" sz="2400" b="1" dirty="0">
                <a:solidFill>
                  <a:prstClr val="black"/>
                </a:solidFill>
              </a:rPr>
              <a:t>Cardiac Failure</a:t>
            </a:r>
            <a:endParaRPr lang="en-US" sz="2400" dirty="0">
              <a:solidFill>
                <a:prstClr val="black"/>
              </a:solidFill>
            </a:endParaRPr>
          </a:p>
          <a:p>
            <a:pPr lvl="0"/>
            <a:r>
              <a:rPr lang="en-US" sz="2400" dirty="0">
                <a:solidFill>
                  <a:prstClr val="black"/>
                </a:solidFill>
              </a:rPr>
              <a:t>From cardiac tamponed, cardiac contusion or increased </a:t>
            </a:r>
            <a:r>
              <a:rPr lang="en-US" sz="2400" dirty="0" err="1">
                <a:solidFill>
                  <a:prstClr val="black"/>
                </a:solidFill>
              </a:rPr>
              <a:t>intrathoracic</a:t>
            </a:r>
            <a:r>
              <a:rPr lang="en-US" sz="2400" dirty="0">
                <a:solidFill>
                  <a:prstClr val="black"/>
                </a:solidFill>
              </a:rPr>
              <a:t> pressure. These pathological states results in impaired ventilation and perfusion leading to; </a:t>
            </a:r>
          </a:p>
          <a:p>
            <a:pPr marL="0" lvl="0" indent="0">
              <a:buNone/>
            </a:pPr>
            <a:r>
              <a:rPr lang="en-US" sz="2400" dirty="0">
                <a:solidFill>
                  <a:prstClr val="black"/>
                </a:solidFill>
              </a:rPr>
              <a:t>	- Acute renal failure </a:t>
            </a:r>
          </a:p>
          <a:p>
            <a:pPr marL="0" lvl="0" indent="0">
              <a:buNone/>
            </a:pPr>
            <a:r>
              <a:rPr lang="en-US" sz="2400" dirty="0">
                <a:solidFill>
                  <a:prstClr val="black"/>
                </a:solidFill>
              </a:rPr>
              <a:t>	- Hypovolemic shock &amp;</a:t>
            </a:r>
          </a:p>
          <a:p>
            <a:pPr marL="0" lvl="0" indent="0">
              <a:buNone/>
            </a:pPr>
            <a:r>
              <a:rPr lang="en-US" sz="2400" dirty="0">
                <a:solidFill>
                  <a:prstClr val="black"/>
                </a:solidFill>
              </a:rPr>
              <a:t>	- Death </a:t>
            </a:r>
          </a:p>
          <a:p>
            <a:endParaRPr lang="en-US" dirty="0"/>
          </a:p>
        </p:txBody>
      </p:sp>
    </p:spTree>
    <p:extLst>
      <p:ext uri="{BB962C8B-B14F-4D97-AF65-F5344CB8AC3E}">
        <p14:creationId xmlns:p14="http://schemas.microsoft.com/office/powerpoint/2010/main" val="7130421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20191"/>
          </a:xfrm>
        </p:spPr>
        <p:txBody>
          <a:bodyPr/>
          <a:lstStyle/>
          <a:p>
            <a:r>
              <a:rPr lang="en-GB" b="1" dirty="0"/>
              <a:t>PATHOPHYSIOLOGY</a:t>
            </a:r>
            <a:endParaRPr lang="en-US" dirty="0"/>
          </a:p>
        </p:txBody>
      </p:sp>
      <p:sp>
        <p:nvSpPr>
          <p:cNvPr id="3" name="Content Placeholder 2"/>
          <p:cNvSpPr>
            <a:spLocks noGrp="1"/>
          </p:cNvSpPr>
          <p:nvPr>
            <p:ph idx="1"/>
          </p:nvPr>
        </p:nvSpPr>
        <p:spPr>
          <a:xfrm>
            <a:off x="838200" y="1392964"/>
            <a:ext cx="10515600" cy="4783999"/>
          </a:xfrm>
        </p:spPr>
        <p:txBody>
          <a:bodyPr>
            <a:normAutofit lnSpcReduction="10000"/>
          </a:bodyPr>
          <a:lstStyle/>
          <a:p>
            <a:pPr marL="0" lvl="0" indent="0" defTabSz="457200">
              <a:lnSpc>
                <a:spcPct val="100000"/>
              </a:lnSpc>
              <a:buClr>
                <a:srgbClr val="A53010"/>
              </a:buClr>
              <a:buNone/>
            </a:pPr>
            <a:r>
              <a:rPr lang="en-GB" sz="2400" dirty="0">
                <a:solidFill>
                  <a:prstClr val="black">
                    <a:lumMod val="75000"/>
                    <a:lumOff val="25000"/>
                  </a:prstClr>
                </a:solidFill>
                <a:latin typeface="Century Gothic"/>
              </a:rPr>
              <a:t>Normally the airway distal to the larynx is sterile because of protective defence mechanisms. These mechanisms include; </a:t>
            </a:r>
            <a:endParaRPr lang="en-US" sz="2400"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sz="2400" dirty="0">
                <a:solidFill>
                  <a:prstClr val="black">
                    <a:lumMod val="75000"/>
                    <a:lumOff val="25000"/>
                  </a:prstClr>
                </a:solidFill>
                <a:latin typeface="Century Gothic"/>
              </a:rPr>
              <a:t>Filtration of air</a:t>
            </a:r>
            <a:endParaRPr lang="en-US" sz="2400"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sz="2400" dirty="0">
                <a:solidFill>
                  <a:prstClr val="black">
                    <a:lumMod val="75000"/>
                    <a:lumOff val="25000"/>
                  </a:prstClr>
                </a:solidFill>
                <a:latin typeface="Century Gothic"/>
              </a:rPr>
              <a:t>Warmth and humidification of inspired air</a:t>
            </a:r>
            <a:endParaRPr lang="en-US" sz="2400"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sz="2400" dirty="0">
                <a:solidFill>
                  <a:prstClr val="black">
                    <a:lumMod val="75000"/>
                    <a:lumOff val="25000"/>
                  </a:prstClr>
                </a:solidFill>
                <a:latin typeface="Century Gothic"/>
              </a:rPr>
              <a:t>Cough reflex- helps propel foreign matter</a:t>
            </a:r>
            <a:endParaRPr lang="en-US" sz="2400"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sz="2400" dirty="0">
                <a:solidFill>
                  <a:prstClr val="black">
                    <a:lumMod val="75000"/>
                    <a:lumOff val="25000"/>
                  </a:prstClr>
                </a:solidFill>
                <a:latin typeface="Century Gothic"/>
              </a:rPr>
              <a:t>Alveolar macrophages- has power to ingest cell debris and bacteria</a:t>
            </a:r>
            <a:endParaRPr lang="en-US" sz="2400"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sz="2400" dirty="0">
                <a:solidFill>
                  <a:prstClr val="black">
                    <a:lumMod val="75000"/>
                    <a:lumOff val="25000"/>
                  </a:prstClr>
                </a:solidFill>
                <a:latin typeface="Century Gothic"/>
              </a:rPr>
              <a:t>Epiglottis closure over the trachea</a:t>
            </a:r>
            <a:endParaRPr lang="en-US" sz="2400"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sz="2400" dirty="0" err="1">
                <a:solidFill>
                  <a:prstClr val="black">
                    <a:lumMod val="75000"/>
                    <a:lumOff val="25000"/>
                  </a:prstClr>
                </a:solidFill>
                <a:latin typeface="Century Gothic"/>
              </a:rPr>
              <a:t>Mucociliary</a:t>
            </a:r>
            <a:r>
              <a:rPr lang="en-GB" sz="2400" dirty="0">
                <a:solidFill>
                  <a:prstClr val="black">
                    <a:lumMod val="75000"/>
                    <a:lumOff val="25000"/>
                  </a:prstClr>
                </a:solidFill>
                <a:latin typeface="Century Gothic"/>
              </a:rPr>
              <a:t> escalation mechanisms- cleanses air by trapping particles</a:t>
            </a:r>
            <a:endParaRPr lang="en-US" sz="2400"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sz="2400" dirty="0">
                <a:solidFill>
                  <a:prstClr val="black">
                    <a:lumMod val="75000"/>
                    <a:lumOff val="25000"/>
                  </a:prstClr>
                </a:solidFill>
                <a:latin typeface="Century Gothic"/>
              </a:rPr>
              <a:t>Lung defence system protects normal sterile lung from invasion.</a:t>
            </a:r>
            <a:endParaRPr lang="en-US" sz="2400"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endParaRPr lang="en-US" sz="2400" dirty="0">
              <a:solidFill>
                <a:prstClr val="black">
                  <a:lumMod val="75000"/>
                  <a:lumOff val="25000"/>
                </a:prstClr>
              </a:solidFill>
              <a:latin typeface="Century Gothic"/>
            </a:endParaRPr>
          </a:p>
          <a:p>
            <a:endParaRPr lang="en-US" dirty="0"/>
          </a:p>
        </p:txBody>
      </p:sp>
    </p:spTree>
    <p:extLst>
      <p:ext uri="{BB962C8B-B14F-4D97-AF65-F5344CB8AC3E}">
        <p14:creationId xmlns:p14="http://schemas.microsoft.com/office/powerpoint/2010/main" val="262765165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effectLst>
                  <a:outerShdw blurRad="38100" dist="38100" dir="2700000" algn="tl">
                    <a:srgbClr val="000000">
                      <a:alpha val="43137"/>
                    </a:srgbClr>
                  </a:outerShdw>
                </a:effectLst>
              </a:rPr>
              <a:t>Assessment and diagnostic findings</a:t>
            </a:r>
            <a:r>
              <a:rPr lang="en-US" dirty="0">
                <a:solidFill>
                  <a:prstClr val="black"/>
                </a:solidFill>
                <a:effectLst>
                  <a:outerShdw blurRad="38100" dist="38100" dir="2700000" algn="tl">
                    <a:srgbClr val="000000">
                      <a:alpha val="43137"/>
                    </a:srgbClr>
                  </a:outerShdw>
                </a:effectLst>
              </a:rPr>
              <a:t/>
            </a:r>
            <a:br>
              <a:rPr lang="en-US" dirty="0">
                <a:solidFill>
                  <a:prstClr val="black"/>
                </a:solidFill>
                <a:effectLst>
                  <a:outerShdw blurRad="38100" dist="38100" dir="2700000" algn="tl">
                    <a:srgbClr val="000000">
                      <a:alpha val="43137"/>
                    </a:srgbClr>
                  </a:outerShdw>
                </a:effectLst>
              </a:rPr>
            </a:br>
            <a:endParaRPr lang="en-US" dirty="0"/>
          </a:p>
        </p:txBody>
      </p:sp>
      <p:sp>
        <p:nvSpPr>
          <p:cNvPr id="3" name="Content Placeholder 2"/>
          <p:cNvSpPr>
            <a:spLocks noGrp="1"/>
          </p:cNvSpPr>
          <p:nvPr>
            <p:ph idx="1"/>
          </p:nvPr>
        </p:nvSpPr>
        <p:spPr>
          <a:xfrm>
            <a:off x="838200" y="1316052"/>
            <a:ext cx="10515600" cy="4860911"/>
          </a:xfrm>
        </p:spPr>
        <p:txBody>
          <a:bodyPr>
            <a:normAutofit/>
          </a:bodyPr>
          <a:lstStyle/>
          <a:p>
            <a:pPr lvl="0"/>
            <a:r>
              <a:rPr lang="en-US" dirty="0">
                <a:solidFill>
                  <a:prstClr val="black"/>
                </a:solidFill>
              </a:rPr>
              <a:t>Time is critical in treatment and management of chest trauma.</a:t>
            </a:r>
          </a:p>
          <a:p>
            <a:pPr lvl="0"/>
            <a:r>
              <a:rPr lang="en-US" dirty="0">
                <a:solidFill>
                  <a:prstClr val="black"/>
                </a:solidFill>
              </a:rPr>
              <a:t>Assess the patient immediately to determine; time elapsed since the injury occurred, estimated blood loss, specific injuries, recent drug or alcohol abuse.</a:t>
            </a:r>
          </a:p>
          <a:p>
            <a:pPr lvl="0"/>
            <a:r>
              <a:rPr lang="en-US" dirty="0">
                <a:solidFill>
                  <a:prstClr val="black"/>
                </a:solidFill>
              </a:rPr>
              <a:t>Airway obstruction, flair chest, pneumothorax etc.</a:t>
            </a:r>
          </a:p>
          <a:p>
            <a:pPr lvl="0"/>
            <a:r>
              <a:rPr lang="en-US" dirty="0">
                <a:solidFill>
                  <a:prstClr val="black"/>
                </a:solidFill>
              </a:rPr>
              <a:t>Physical exam includes; inspection of the airway, thorax, neck veins, and breathing difficulty.</a:t>
            </a:r>
          </a:p>
          <a:p>
            <a:pPr lvl="0"/>
            <a:r>
              <a:rPr lang="en-US" dirty="0">
                <a:solidFill>
                  <a:prstClr val="black"/>
                </a:solidFill>
              </a:rPr>
              <a:t>Diagnostic workup includes; chest x-ray, CT scan, complete blood count, clotting studies, oxygen saturation, arterial blood gas analysis and ECG.</a:t>
            </a:r>
          </a:p>
          <a:p>
            <a:endParaRPr lang="en-US" dirty="0"/>
          </a:p>
        </p:txBody>
      </p:sp>
    </p:spTree>
    <p:extLst>
      <p:ext uri="{BB962C8B-B14F-4D97-AF65-F5344CB8AC3E}">
        <p14:creationId xmlns:p14="http://schemas.microsoft.com/office/powerpoint/2010/main" val="2216207310"/>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rPr>
              <a:t>Chest Injuries</a:t>
            </a:r>
            <a:r>
              <a:rPr lang="en-US" dirty="0">
                <a:solidFill>
                  <a:prstClr val="black"/>
                </a:solidFill>
              </a:rPr>
              <a:t>: </a:t>
            </a:r>
            <a:r>
              <a:rPr lang="en-US" b="1" dirty="0">
                <a:solidFill>
                  <a:prstClr val="black"/>
                </a:solidFill>
                <a:effectLst>
                  <a:outerShdw blurRad="38100" dist="38100" dir="2700000" algn="tl">
                    <a:srgbClr val="000000">
                      <a:alpha val="43137"/>
                    </a:srgbClr>
                  </a:outerShdw>
                </a:effectLst>
              </a:rPr>
              <a:t>Medical Management</a:t>
            </a:r>
            <a:r>
              <a:rPr lang="en-US" dirty="0">
                <a:solidFill>
                  <a:prstClr val="black"/>
                </a:solidFill>
              </a:rPr>
              <a:t/>
            </a:r>
            <a:br>
              <a:rPr lang="en-US" dirty="0">
                <a:solidFill>
                  <a:prstClr val="black"/>
                </a:solidFill>
              </a:rPr>
            </a:br>
            <a:endParaRPr lang="en-US" dirty="0"/>
          </a:p>
        </p:txBody>
      </p:sp>
      <p:sp>
        <p:nvSpPr>
          <p:cNvPr id="3" name="Content Placeholder 2"/>
          <p:cNvSpPr>
            <a:spLocks noGrp="1"/>
          </p:cNvSpPr>
          <p:nvPr>
            <p:ph idx="1"/>
          </p:nvPr>
        </p:nvSpPr>
        <p:spPr>
          <a:xfrm>
            <a:off x="838200" y="1196411"/>
            <a:ext cx="10515600" cy="4980552"/>
          </a:xfrm>
        </p:spPr>
        <p:txBody>
          <a:bodyPr/>
          <a:lstStyle/>
          <a:p>
            <a:pPr lvl="0"/>
            <a:r>
              <a:rPr lang="en-US" dirty="0">
                <a:solidFill>
                  <a:prstClr val="black"/>
                </a:solidFill>
              </a:rPr>
              <a:t>The goals of treatment is to evaluate patient’s condition and initiate resuscitation.</a:t>
            </a:r>
          </a:p>
          <a:p>
            <a:pPr lvl="0"/>
            <a:r>
              <a:rPr lang="en-US" dirty="0">
                <a:solidFill>
                  <a:prstClr val="black"/>
                </a:solidFill>
              </a:rPr>
              <a:t>Establish airway with oxygen support. In some cases intubation and ventilator support.</a:t>
            </a:r>
          </a:p>
          <a:p>
            <a:pPr lvl="0"/>
            <a:r>
              <a:rPr lang="en-US" dirty="0">
                <a:solidFill>
                  <a:prstClr val="black"/>
                </a:solidFill>
              </a:rPr>
              <a:t>Drain </a:t>
            </a:r>
            <a:r>
              <a:rPr lang="en-US" dirty="0" err="1">
                <a:solidFill>
                  <a:prstClr val="black"/>
                </a:solidFill>
              </a:rPr>
              <a:t>intrapleural</a:t>
            </a:r>
            <a:r>
              <a:rPr lang="en-US" dirty="0">
                <a:solidFill>
                  <a:prstClr val="black"/>
                </a:solidFill>
              </a:rPr>
              <a:t> fluid and blood.</a:t>
            </a:r>
          </a:p>
          <a:p>
            <a:pPr lvl="0"/>
            <a:r>
              <a:rPr lang="en-US" dirty="0">
                <a:solidFill>
                  <a:prstClr val="black"/>
                </a:solidFill>
              </a:rPr>
              <a:t>Correct hypovolemia and low cardiac output (I.V fluids, blood).</a:t>
            </a:r>
          </a:p>
          <a:p>
            <a:pPr lvl="0"/>
            <a:r>
              <a:rPr lang="en-US" dirty="0">
                <a:solidFill>
                  <a:prstClr val="black"/>
                </a:solidFill>
              </a:rPr>
              <a:t>Depending on the success of efforts to control hemorrhage, patient might be taken to operating room immediately.</a:t>
            </a:r>
          </a:p>
          <a:p>
            <a:endParaRPr lang="en-US" dirty="0"/>
          </a:p>
        </p:txBody>
      </p:sp>
    </p:spTree>
    <p:extLst>
      <p:ext uri="{BB962C8B-B14F-4D97-AF65-F5344CB8AC3E}">
        <p14:creationId xmlns:p14="http://schemas.microsoft.com/office/powerpoint/2010/main" val="242000977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2561"/>
          </a:xfrm>
        </p:spPr>
        <p:txBody>
          <a:bodyPr>
            <a:normAutofit fontScale="90000"/>
          </a:bodyPr>
          <a:lstStyle/>
          <a:p>
            <a:r>
              <a:rPr lang="en-US" b="1" dirty="0">
                <a:solidFill>
                  <a:prstClr val="black"/>
                </a:solidFill>
                <a:effectLst>
                  <a:outerShdw blurRad="38100" dist="38100" dir="2700000" algn="tl">
                    <a:srgbClr val="000000">
                      <a:alpha val="43137"/>
                    </a:srgbClr>
                  </a:outerShdw>
                </a:effectLst>
              </a:rPr>
              <a:t>Sternal and rib fractures</a:t>
            </a:r>
            <a:r>
              <a:rPr lang="en-US" dirty="0">
                <a:solidFill>
                  <a:prstClr val="black"/>
                </a:solidFill>
                <a:effectLst>
                  <a:outerShdw blurRad="38100" dist="38100" dir="2700000" algn="tl">
                    <a:srgbClr val="000000">
                      <a:alpha val="43137"/>
                    </a:srgbClr>
                  </a:outerShdw>
                </a:effectLst>
              </a:rPr>
              <a:t/>
            </a:r>
            <a:br>
              <a:rPr lang="en-US" dirty="0">
                <a:solidFill>
                  <a:prstClr val="black"/>
                </a:solidFill>
                <a:effectLst>
                  <a:outerShdw blurRad="38100" dist="38100" dir="2700000" algn="tl">
                    <a:srgbClr val="000000">
                      <a:alpha val="43137"/>
                    </a:srgbClr>
                  </a:outerShdw>
                </a:effectLst>
              </a:rPr>
            </a:br>
            <a:r>
              <a:rPr lang="en-US" dirty="0">
                <a:solidFill>
                  <a:prstClr val="black"/>
                </a:solidFill>
                <a:effectLst>
                  <a:outerShdw blurRad="38100" dist="38100" dir="2700000" algn="tl">
                    <a:srgbClr val="000000">
                      <a:alpha val="43137"/>
                    </a:srgbClr>
                  </a:outerShdw>
                </a:effectLst>
              </a:rPr>
              <a:t>Sternal fractures</a:t>
            </a:r>
            <a:endParaRPr lang="en-US" dirty="0"/>
          </a:p>
        </p:txBody>
      </p:sp>
      <p:sp>
        <p:nvSpPr>
          <p:cNvPr id="3" name="Content Placeholder 2"/>
          <p:cNvSpPr>
            <a:spLocks noGrp="1"/>
          </p:cNvSpPr>
          <p:nvPr>
            <p:ph idx="1"/>
          </p:nvPr>
        </p:nvSpPr>
        <p:spPr>
          <a:xfrm>
            <a:off x="838200" y="1316052"/>
            <a:ext cx="10515600" cy="4860911"/>
          </a:xfrm>
        </p:spPr>
        <p:txBody>
          <a:bodyPr>
            <a:normAutofit/>
          </a:bodyPr>
          <a:lstStyle/>
          <a:p>
            <a:pPr lvl="0"/>
            <a:r>
              <a:rPr lang="en-US" dirty="0" smtClean="0">
                <a:solidFill>
                  <a:prstClr val="black"/>
                </a:solidFill>
              </a:rPr>
              <a:t>These </a:t>
            </a:r>
            <a:r>
              <a:rPr lang="en-US" dirty="0">
                <a:solidFill>
                  <a:prstClr val="black"/>
                </a:solidFill>
              </a:rPr>
              <a:t>are most common in motor vehicle crashes with direct blow to the sternum via the steering wheel.</a:t>
            </a:r>
          </a:p>
          <a:p>
            <a:pPr lvl="0"/>
            <a:r>
              <a:rPr lang="en-US" dirty="0">
                <a:solidFill>
                  <a:prstClr val="black"/>
                </a:solidFill>
              </a:rPr>
              <a:t>Rib fractures are the most common type of chest-trauma with more than 60% of patients admitted with blunt chest injury.</a:t>
            </a:r>
          </a:p>
          <a:p>
            <a:pPr lvl="0"/>
            <a:r>
              <a:rPr lang="en-US" dirty="0">
                <a:solidFill>
                  <a:prstClr val="black"/>
                </a:solidFill>
              </a:rPr>
              <a:t>Most are treated conservatively</a:t>
            </a:r>
          </a:p>
          <a:p>
            <a:pPr lvl="0"/>
            <a:r>
              <a:rPr lang="en-US" dirty="0">
                <a:solidFill>
                  <a:prstClr val="black"/>
                </a:solidFill>
              </a:rPr>
              <a:t>First three ribs are rare but can result in high mortality rate due to association with sub-</a:t>
            </a:r>
            <a:r>
              <a:rPr lang="en-US" dirty="0" err="1">
                <a:solidFill>
                  <a:prstClr val="black"/>
                </a:solidFill>
              </a:rPr>
              <a:t>clavian</a:t>
            </a:r>
            <a:r>
              <a:rPr lang="en-US" dirty="0">
                <a:solidFill>
                  <a:prstClr val="black"/>
                </a:solidFill>
              </a:rPr>
              <a:t> artery or vein.</a:t>
            </a:r>
          </a:p>
          <a:p>
            <a:pPr lvl="0"/>
            <a:r>
              <a:rPr lang="en-US" dirty="0">
                <a:solidFill>
                  <a:prstClr val="black"/>
                </a:solidFill>
              </a:rPr>
              <a:t>The fifth trough ninth rib are common sites of fracture.</a:t>
            </a:r>
          </a:p>
          <a:p>
            <a:pPr lvl="0"/>
            <a:r>
              <a:rPr lang="en-US" dirty="0">
                <a:solidFill>
                  <a:prstClr val="black"/>
                </a:solidFill>
              </a:rPr>
              <a:t>Fractures of lower ribs are associated with injury to spleen and liver, which may be lacerated by fragmented sections of ribs.</a:t>
            </a:r>
          </a:p>
          <a:p>
            <a:pPr lvl="0"/>
            <a:endParaRPr lang="en-US" dirty="0">
              <a:solidFill>
                <a:prstClr val="black"/>
              </a:solidFill>
            </a:endParaRPr>
          </a:p>
          <a:p>
            <a:endParaRPr lang="en-US" dirty="0"/>
          </a:p>
        </p:txBody>
      </p:sp>
    </p:spTree>
    <p:extLst>
      <p:ext uri="{BB962C8B-B14F-4D97-AF65-F5344CB8AC3E}">
        <p14:creationId xmlns:p14="http://schemas.microsoft.com/office/powerpoint/2010/main" val="133062036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solidFill>
                  <a:prstClr val="black"/>
                </a:solidFill>
                <a:effectLst>
                  <a:outerShdw blurRad="38100" dist="38100" dir="2700000" algn="tl">
                    <a:srgbClr val="000000">
                      <a:alpha val="43137"/>
                    </a:srgbClr>
                  </a:outerShdw>
                </a:effectLst>
              </a:rPr>
              <a:t>Clinical Manifestation</a:t>
            </a:r>
            <a:endParaRPr lang="en-US" dirty="0"/>
          </a:p>
        </p:txBody>
      </p:sp>
      <p:sp>
        <p:nvSpPr>
          <p:cNvPr id="3" name="Content Placeholder 2"/>
          <p:cNvSpPr>
            <a:spLocks noGrp="1"/>
          </p:cNvSpPr>
          <p:nvPr>
            <p:ph idx="1"/>
          </p:nvPr>
        </p:nvSpPr>
        <p:spPr/>
        <p:txBody>
          <a:bodyPr/>
          <a:lstStyle/>
          <a:p>
            <a:pPr marL="0" lvl="0" indent="0">
              <a:buNone/>
            </a:pPr>
            <a:r>
              <a:rPr lang="en-US" dirty="0">
                <a:solidFill>
                  <a:prstClr val="black"/>
                </a:solidFill>
              </a:rPr>
              <a:t>Patients with sternal fractures have;</a:t>
            </a:r>
          </a:p>
          <a:p>
            <a:pPr lvl="0"/>
            <a:r>
              <a:rPr lang="en-US" dirty="0">
                <a:solidFill>
                  <a:prstClr val="black"/>
                </a:solidFill>
              </a:rPr>
              <a:t>Anterior chest pain</a:t>
            </a:r>
          </a:p>
          <a:p>
            <a:pPr lvl="0"/>
            <a:r>
              <a:rPr lang="en-US" dirty="0">
                <a:solidFill>
                  <a:prstClr val="black"/>
                </a:solidFill>
              </a:rPr>
              <a:t>Overlying tenderness</a:t>
            </a:r>
          </a:p>
          <a:p>
            <a:pPr lvl="0"/>
            <a:r>
              <a:rPr lang="en-US" dirty="0">
                <a:solidFill>
                  <a:prstClr val="black"/>
                </a:solidFill>
              </a:rPr>
              <a:t>Ecchymosis – effusion of blood under the skin causing discoloration.</a:t>
            </a:r>
          </a:p>
          <a:p>
            <a:pPr lvl="0"/>
            <a:r>
              <a:rPr lang="en-US" dirty="0">
                <a:solidFill>
                  <a:prstClr val="black"/>
                </a:solidFill>
              </a:rPr>
              <a:t>Crepitus – discharge of flatus from bowels.</a:t>
            </a:r>
          </a:p>
          <a:p>
            <a:pPr lvl="0"/>
            <a:r>
              <a:rPr lang="en-US" dirty="0">
                <a:solidFill>
                  <a:prstClr val="black"/>
                </a:solidFill>
              </a:rPr>
              <a:t>Swelling</a:t>
            </a:r>
          </a:p>
          <a:p>
            <a:pPr lvl="0"/>
            <a:r>
              <a:rPr lang="en-US" dirty="0">
                <a:solidFill>
                  <a:prstClr val="black"/>
                </a:solidFill>
              </a:rPr>
              <a:t>Possible chest wall deformity.</a:t>
            </a:r>
          </a:p>
          <a:p>
            <a:pPr lvl="0"/>
            <a:endParaRPr lang="en-US" dirty="0">
              <a:solidFill>
                <a:prstClr val="black"/>
              </a:solidFill>
            </a:endParaRPr>
          </a:p>
          <a:p>
            <a:endParaRPr lang="en-US" dirty="0"/>
          </a:p>
        </p:txBody>
      </p:sp>
    </p:spTree>
    <p:extLst>
      <p:ext uri="{BB962C8B-B14F-4D97-AF65-F5344CB8AC3E}">
        <p14:creationId xmlns:p14="http://schemas.microsoft.com/office/powerpoint/2010/main" val="183197838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90557"/>
            <a:ext cx="10515600" cy="5886406"/>
          </a:xfrm>
        </p:spPr>
        <p:txBody>
          <a:bodyPr>
            <a:normAutofit fontScale="92500" lnSpcReduction="10000"/>
          </a:bodyPr>
          <a:lstStyle/>
          <a:p>
            <a:pPr marL="0" lvl="0" indent="0">
              <a:buNone/>
            </a:pPr>
            <a:r>
              <a:rPr lang="en-US" sz="3200" b="1" dirty="0">
                <a:solidFill>
                  <a:prstClr val="black"/>
                </a:solidFill>
              </a:rPr>
              <a:t>For patients with rib fractures</a:t>
            </a:r>
            <a:endParaRPr lang="en-US" sz="3200" dirty="0">
              <a:solidFill>
                <a:prstClr val="black"/>
              </a:solidFill>
            </a:endParaRPr>
          </a:p>
          <a:p>
            <a:pPr marL="0" lvl="0" indent="0">
              <a:buNone/>
            </a:pPr>
            <a:r>
              <a:rPr lang="en-US" dirty="0">
                <a:solidFill>
                  <a:prstClr val="black"/>
                </a:solidFill>
              </a:rPr>
              <a:t>Clinical manifestations are similar;</a:t>
            </a:r>
          </a:p>
          <a:p>
            <a:pPr lvl="0"/>
            <a:r>
              <a:rPr lang="en-US" dirty="0">
                <a:solidFill>
                  <a:prstClr val="black"/>
                </a:solidFill>
              </a:rPr>
              <a:t>Severe pain</a:t>
            </a:r>
          </a:p>
          <a:p>
            <a:pPr lvl="0"/>
            <a:r>
              <a:rPr lang="en-US" dirty="0">
                <a:solidFill>
                  <a:prstClr val="black"/>
                </a:solidFill>
              </a:rPr>
              <a:t>Point tenderness</a:t>
            </a:r>
          </a:p>
          <a:p>
            <a:pPr lvl="0"/>
            <a:r>
              <a:rPr lang="en-US" dirty="0">
                <a:solidFill>
                  <a:prstClr val="black"/>
                </a:solidFill>
              </a:rPr>
              <a:t>Muscle spasm over the area of fracture aggravated by; coughing, deep breathing and movement.</a:t>
            </a:r>
          </a:p>
          <a:p>
            <a:pPr marL="0" lvl="0" indent="0">
              <a:buNone/>
            </a:pPr>
            <a:r>
              <a:rPr lang="en-US" dirty="0">
                <a:solidFill>
                  <a:prstClr val="black"/>
                </a:solidFill>
              </a:rPr>
              <a:t>Reluctance to move or breathe deeply results in diminished ventilation, atelectasis (collapse of </a:t>
            </a:r>
            <a:r>
              <a:rPr lang="en-US" dirty="0" err="1">
                <a:solidFill>
                  <a:prstClr val="black"/>
                </a:solidFill>
              </a:rPr>
              <a:t>unaerated</a:t>
            </a:r>
            <a:r>
              <a:rPr lang="en-US" dirty="0">
                <a:solidFill>
                  <a:prstClr val="black"/>
                </a:solidFill>
              </a:rPr>
              <a:t> alveoli).</a:t>
            </a:r>
          </a:p>
          <a:p>
            <a:pPr marL="0" lvl="0" indent="0">
              <a:buNone/>
            </a:pPr>
            <a:r>
              <a:rPr lang="en-US" dirty="0">
                <a:solidFill>
                  <a:prstClr val="black"/>
                </a:solidFill>
              </a:rPr>
              <a:t>Pneumonitis, hypoxemia, respiratory insufficiency and cardiac failure.</a:t>
            </a:r>
          </a:p>
          <a:p>
            <a:pPr marL="0" lvl="0" indent="0">
              <a:buNone/>
            </a:pPr>
            <a:endParaRPr lang="en-US" b="1" dirty="0">
              <a:solidFill>
                <a:prstClr val="black"/>
              </a:solidFill>
            </a:endParaRPr>
          </a:p>
          <a:p>
            <a:pPr marL="0" lvl="0" indent="0">
              <a:buNone/>
            </a:pPr>
            <a:r>
              <a:rPr lang="en-US" sz="3200" b="1" dirty="0">
                <a:solidFill>
                  <a:prstClr val="black"/>
                </a:solidFill>
              </a:rPr>
              <a:t>Diagnosis</a:t>
            </a:r>
            <a:endParaRPr lang="en-US" sz="3200" dirty="0">
              <a:solidFill>
                <a:prstClr val="black"/>
              </a:solidFill>
            </a:endParaRPr>
          </a:p>
          <a:p>
            <a:pPr lvl="0"/>
            <a:r>
              <a:rPr lang="en-US" dirty="0">
                <a:solidFill>
                  <a:prstClr val="black"/>
                </a:solidFill>
              </a:rPr>
              <a:t>On auscultation – a crackling and grating sound in the thorax, Chest x-ray, ECG etc.</a:t>
            </a:r>
          </a:p>
          <a:p>
            <a:endParaRPr lang="en-US" dirty="0"/>
          </a:p>
        </p:txBody>
      </p:sp>
    </p:spTree>
    <p:extLst>
      <p:ext uri="{BB962C8B-B14F-4D97-AF65-F5344CB8AC3E}">
        <p14:creationId xmlns:p14="http://schemas.microsoft.com/office/powerpoint/2010/main" val="264282840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effectLst>
                  <a:outerShdw blurRad="38100" dist="38100" dir="2700000" algn="tl">
                    <a:srgbClr val="000000">
                      <a:alpha val="43137"/>
                    </a:srgbClr>
                  </a:outerShdw>
                </a:effectLst>
              </a:rPr>
              <a:t>Medical management</a:t>
            </a:r>
            <a:endParaRPr lang="en-US" dirty="0"/>
          </a:p>
        </p:txBody>
      </p:sp>
      <p:sp>
        <p:nvSpPr>
          <p:cNvPr id="3" name="Content Placeholder 2"/>
          <p:cNvSpPr>
            <a:spLocks noGrp="1"/>
          </p:cNvSpPr>
          <p:nvPr>
            <p:ph idx="1"/>
          </p:nvPr>
        </p:nvSpPr>
        <p:spPr>
          <a:xfrm>
            <a:off x="838200" y="1298961"/>
            <a:ext cx="10515600" cy="4878002"/>
          </a:xfrm>
        </p:spPr>
        <p:txBody>
          <a:bodyPr>
            <a:normAutofit fontScale="92500" lnSpcReduction="20000"/>
          </a:bodyPr>
          <a:lstStyle/>
          <a:p>
            <a:pPr lvl="0"/>
            <a:r>
              <a:rPr lang="en-US" dirty="0">
                <a:solidFill>
                  <a:prstClr val="black"/>
                </a:solidFill>
              </a:rPr>
              <a:t>Directed towards relieving pain, avoiding excessive activity and treatment of associated injuries.</a:t>
            </a:r>
          </a:p>
          <a:p>
            <a:pPr lvl="0"/>
            <a:r>
              <a:rPr lang="en-US" dirty="0">
                <a:solidFill>
                  <a:prstClr val="black"/>
                </a:solidFill>
              </a:rPr>
              <a:t>Sedate to relieve pain and to allow deep breathing and coughing.</a:t>
            </a:r>
          </a:p>
          <a:p>
            <a:pPr lvl="0"/>
            <a:r>
              <a:rPr lang="en-US" dirty="0">
                <a:solidFill>
                  <a:prstClr val="black"/>
                </a:solidFill>
              </a:rPr>
              <a:t>Avoid over sedation and suppression of respiratory drive.</a:t>
            </a:r>
          </a:p>
          <a:p>
            <a:pPr lvl="0"/>
            <a:r>
              <a:rPr lang="en-US" dirty="0">
                <a:solidFill>
                  <a:prstClr val="black"/>
                </a:solidFill>
              </a:rPr>
              <a:t>Alternative strategy to relieve pain is intercostal nerve block and ice over the fracture site.</a:t>
            </a:r>
          </a:p>
          <a:p>
            <a:pPr lvl="0"/>
            <a:r>
              <a:rPr lang="en-US" dirty="0">
                <a:solidFill>
                  <a:prstClr val="black"/>
                </a:solidFill>
              </a:rPr>
              <a:t>A chest binder maybe used as a supportive treatment to provide stability to the chest wall and may decrease pain.</a:t>
            </a:r>
          </a:p>
          <a:p>
            <a:pPr lvl="0"/>
            <a:r>
              <a:rPr lang="en-US" dirty="0">
                <a:solidFill>
                  <a:prstClr val="black"/>
                </a:solidFill>
              </a:rPr>
              <a:t>Use back rest</a:t>
            </a:r>
          </a:p>
          <a:p>
            <a:pPr lvl="0"/>
            <a:r>
              <a:rPr lang="en-US" dirty="0">
                <a:solidFill>
                  <a:prstClr val="black"/>
                </a:solidFill>
              </a:rPr>
              <a:t>Most rib fractures heal in 3-6 weeks </a:t>
            </a:r>
          </a:p>
          <a:p>
            <a:pPr lvl="0"/>
            <a:r>
              <a:rPr lang="en-US" dirty="0">
                <a:solidFill>
                  <a:prstClr val="black"/>
                </a:solidFill>
              </a:rPr>
              <a:t>Patient is monitored closely for signs and symptoms of associated injuries</a:t>
            </a:r>
          </a:p>
          <a:p>
            <a:pPr lvl="0"/>
            <a:r>
              <a:rPr lang="en-US" dirty="0">
                <a:solidFill>
                  <a:prstClr val="black"/>
                </a:solidFill>
              </a:rPr>
              <a:t>Complete bed rest.</a:t>
            </a:r>
          </a:p>
          <a:p>
            <a:endParaRPr lang="en-US" dirty="0"/>
          </a:p>
        </p:txBody>
      </p:sp>
    </p:spTree>
    <p:extLst>
      <p:ext uri="{BB962C8B-B14F-4D97-AF65-F5344CB8AC3E}">
        <p14:creationId xmlns:p14="http://schemas.microsoft.com/office/powerpoint/2010/main" val="374964647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effectLst>
                  <a:outerShdw blurRad="38100" dist="38100" dir="2700000" algn="tl">
                    <a:srgbClr val="000000">
                      <a:alpha val="43137"/>
                    </a:srgbClr>
                  </a:outerShdw>
                </a:effectLst>
              </a:rPr>
              <a:t>Flail Chest </a:t>
            </a:r>
            <a:r>
              <a:rPr lang="en-US" b="1" dirty="0">
                <a:solidFill>
                  <a:prstClr val="black"/>
                </a:solidFill>
              </a:rPr>
              <a:t>(</a:t>
            </a:r>
            <a:r>
              <a:rPr lang="en-US" dirty="0">
                <a:solidFill>
                  <a:prstClr val="black"/>
                </a:solidFill>
              </a:rPr>
              <a:t>detached part of a rib</a:t>
            </a:r>
            <a:r>
              <a:rPr lang="en-US" b="1" dirty="0">
                <a:solidFill>
                  <a:prstClr val="black"/>
                </a:solidFill>
              </a:rPr>
              <a:t>)</a:t>
            </a:r>
            <a:r>
              <a:rPr lang="en-US" dirty="0">
                <a:solidFill>
                  <a:prstClr val="black"/>
                </a:solidFill>
              </a:rPr>
              <a:t/>
            </a:r>
            <a:br>
              <a:rPr lang="en-US" dirty="0">
                <a:solidFill>
                  <a:prstClr val="black"/>
                </a:solidFill>
              </a:rPr>
            </a:br>
            <a:endParaRPr lang="en-US" dirty="0"/>
          </a:p>
        </p:txBody>
      </p:sp>
      <p:sp>
        <p:nvSpPr>
          <p:cNvPr id="3" name="Content Placeholder 2"/>
          <p:cNvSpPr>
            <a:spLocks noGrp="1"/>
          </p:cNvSpPr>
          <p:nvPr>
            <p:ph idx="1"/>
          </p:nvPr>
        </p:nvSpPr>
        <p:spPr/>
        <p:txBody>
          <a:bodyPr/>
          <a:lstStyle/>
          <a:p>
            <a:pPr lvl="0"/>
            <a:r>
              <a:rPr lang="en-US" dirty="0">
                <a:solidFill>
                  <a:prstClr val="black"/>
                </a:solidFill>
              </a:rPr>
              <a:t>It’s frequently a compilation of blunt chest trauma from a steering wheel injury.</a:t>
            </a:r>
          </a:p>
          <a:p>
            <a:pPr lvl="0"/>
            <a:r>
              <a:rPr lang="en-US" dirty="0">
                <a:solidFill>
                  <a:prstClr val="black"/>
                </a:solidFill>
              </a:rPr>
              <a:t>Usually occurs when three or more adjacent ribs are fractured at two or more sites.</a:t>
            </a:r>
          </a:p>
          <a:p>
            <a:pPr lvl="0"/>
            <a:r>
              <a:rPr lang="en-US" dirty="0">
                <a:solidFill>
                  <a:prstClr val="black"/>
                </a:solidFill>
              </a:rPr>
              <a:t>May also result as a combination of rib fractures and coastal cartilages or sternum.</a:t>
            </a:r>
          </a:p>
          <a:p>
            <a:pPr lvl="0"/>
            <a:r>
              <a:rPr lang="en-US" dirty="0">
                <a:solidFill>
                  <a:prstClr val="black"/>
                </a:solidFill>
              </a:rPr>
              <a:t>As a result chest wall loses stability causing respiratory impairment and usually sense respiratory distress</a:t>
            </a:r>
            <a:endParaRPr lang="en-US" dirty="0"/>
          </a:p>
        </p:txBody>
      </p:sp>
    </p:spTree>
    <p:extLst>
      <p:ext uri="{BB962C8B-B14F-4D97-AF65-F5344CB8AC3E}">
        <p14:creationId xmlns:p14="http://schemas.microsoft.com/office/powerpoint/2010/main" val="170193198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solidFill>
                  <a:prstClr val="black"/>
                </a:solidFill>
                <a:effectLst>
                  <a:outerShdw blurRad="38100" dist="38100" dir="2700000" algn="tl">
                    <a:srgbClr val="000000">
                      <a:alpha val="43137"/>
                    </a:srgbClr>
                  </a:outerShdw>
                </a:effectLst>
              </a:rPr>
              <a:t>Pathophysiology</a:t>
            </a:r>
            <a:r>
              <a:rPr lang="en-US" sz="4000" dirty="0">
                <a:solidFill>
                  <a:prstClr val="black"/>
                </a:solidFill>
                <a:effectLst>
                  <a:outerShdw blurRad="38100" dist="38100" dir="2700000" algn="tl">
                    <a:srgbClr val="000000">
                      <a:alpha val="43137"/>
                    </a:srgbClr>
                  </a:outerShdw>
                </a:effectLst>
              </a:rPr>
              <a:t/>
            </a:r>
            <a:br>
              <a:rPr lang="en-US" sz="4000" dirty="0">
                <a:solidFill>
                  <a:prstClr val="black"/>
                </a:solidFill>
                <a:effectLst>
                  <a:outerShdw blurRad="38100" dist="38100" dir="2700000" algn="tl">
                    <a:srgbClr val="000000">
                      <a:alpha val="43137"/>
                    </a:srgbClr>
                  </a:outerShdw>
                </a:effectLst>
              </a:rPr>
            </a:br>
            <a:endParaRPr lang="en-US" dirty="0"/>
          </a:p>
        </p:txBody>
      </p:sp>
      <p:sp>
        <p:nvSpPr>
          <p:cNvPr id="3" name="Content Placeholder 2"/>
          <p:cNvSpPr>
            <a:spLocks noGrp="1"/>
          </p:cNvSpPr>
          <p:nvPr>
            <p:ph idx="1"/>
          </p:nvPr>
        </p:nvSpPr>
        <p:spPr>
          <a:xfrm>
            <a:off x="838200" y="1042587"/>
            <a:ext cx="10515600" cy="5134376"/>
          </a:xfrm>
        </p:spPr>
        <p:txBody>
          <a:bodyPr>
            <a:normAutofit fontScale="85000" lnSpcReduction="10000"/>
          </a:bodyPr>
          <a:lstStyle/>
          <a:p>
            <a:pPr marL="0" lvl="0" indent="0">
              <a:buNone/>
            </a:pPr>
            <a:r>
              <a:rPr lang="en-US" dirty="0">
                <a:solidFill>
                  <a:prstClr val="black"/>
                </a:solidFill>
              </a:rPr>
              <a:t>During inspiration as the chest expands, the detached part of the rib segment (frail </a:t>
            </a:r>
            <a:r>
              <a:rPr lang="en-US" dirty="0" err="1">
                <a:solidFill>
                  <a:prstClr val="black"/>
                </a:solidFill>
              </a:rPr>
              <a:t>seg</a:t>
            </a:r>
            <a:r>
              <a:rPr lang="en-US" dirty="0">
                <a:solidFill>
                  <a:prstClr val="black"/>
                </a:solidFill>
              </a:rPr>
              <a:t>.) moves in a paradoxical manner in that, it is pulled inward during inspiration reducing the amount of air that can be drawn into the lungs.</a:t>
            </a:r>
          </a:p>
          <a:p>
            <a:pPr marL="0" lvl="0" indent="0">
              <a:buNone/>
            </a:pPr>
            <a:r>
              <a:rPr lang="en-US" dirty="0">
                <a:solidFill>
                  <a:prstClr val="black"/>
                </a:solidFill>
              </a:rPr>
              <a:t>On expiration the frail segment bulges outward, impairing the patient ability to exhale. The mediastinum then shifts back to the affected side. This results in;</a:t>
            </a:r>
          </a:p>
          <a:p>
            <a:pPr lvl="0"/>
            <a:r>
              <a:rPr lang="en-US" dirty="0">
                <a:solidFill>
                  <a:prstClr val="black"/>
                </a:solidFill>
              </a:rPr>
              <a:t>Increased dead space</a:t>
            </a:r>
          </a:p>
          <a:p>
            <a:pPr lvl="0"/>
            <a:r>
              <a:rPr lang="en-US" dirty="0">
                <a:solidFill>
                  <a:prstClr val="black"/>
                </a:solidFill>
              </a:rPr>
              <a:t>Reduction in alveolar ventilation</a:t>
            </a:r>
          </a:p>
          <a:p>
            <a:pPr lvl="0"/>
            <a:r>
              <a:rPr lang="en-US" dirty="0">
                <a:solidFill>
                  <a:prstClr val="black"/>
                </a:solidFill>
              </a:rPr>
              <a:t>Decreased compliance </a:t>
            </a:r>
          </a:p>
          <a:p>
            <a:pPr lvl="0"/>
            <a:r>
              <a:rPr lang="en-US" dirty="0">
                <a:solidFill>
                  <a:prstClr val="black"/>
                </a:solidFill>
              </a:rPr>
              <a:t>Retained airway secretion and atelectasis  frequently accompany flail chest.</a:t>
            </a:r>
          </a:p>
          <a:p>
            <a:pPr lvl="0"/>
            <a:r>
              <a:rPr lang="en-US" dirty="0">
                <a:solidFill>
                  <a:prstClr val="black"/>
                </a:solidFill>
              </a:rPr>
              <a:t>The patient has hypoxemia, respiratory acidosis develops as a result of carbon dioxide retention.</a:t>
            </a:r>
          </a:p>
          <a:p>
            <a:pPr lvl="0"/>
            <a:r>
              <a:rPr lang="en-US" dirty="0">
                <a:solidFill>
                  <a:prstClr val="black"/>
                </a:solidFill>
              </a:rPr>
              <a:t>Hypertension, inadequate tissue perfusion and metabolic acidosis often follow as cardiac output decreases.</a:t>
            </a:r>
          </a:p>
          <a:p>
            <a:endParaRPr lang="en-US" dirty="0"/>
          </a:p>
        </p:txBody>
      </p:sp>
    </p:spTree>
    <p:extLst>
      <p:ext uri="{BB962C8B-B14F-4D97-AF65-F5344CB8AC3E}">
        <p14:creationId xmlns:p14="http://schemas.microsoft.com/office/powerpoint/2010/main" val="147599512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effectLst>
                  <a:outerShdw blurRad="38100" dist="38100" dir="2700000" algn="tl">
                    <a:srgbClr val="000000">
                      <a:alpha val="43137"/>
                    </a:srgbClr>
                  </a:outerShdw>
                </a:effectLst>
              </a:rPr>
              <a:t>Medical management</a:t>
            </a:r>
            <a:endParaRPr lang="en-US" dirty="0"/>
          </a:p>
        </p:txBody>
      </p:sp>
      <p:sp>
        <p:nvSpPr>
          <p:cNvPr id="3" name="Content Placeholder 2"/>
          <p:cNvSpPr>
            <a:spLocks noGrp="1"/>
          </p:cNvSpPr>
          <p:nvPr>
            <p:ph idx="1"/>
          </p:nvPr>
        </p:nvSpPr>
        <p:spPr/>
        <p:txBody>
          <a:bodyPr>
            <a:normAutofit lnSpcReduction="10000"/>
          </a:bodyPr>
          <a:lstStyle/>
          <a:p>
            <a:pPr marL="0" lvl="0" indent="0">
              <a:buNone/>
            </a:pPr>
            <a:r>
              <a:rPr lang="en-US" sz="3200" dirty="0">
                <a:solidFill>
                  <a:prstClr val="black"/>
                </a:solidFill>
              </a:rPr>
              <a:t>Treatment is usually supportive;</a:t>
            </a:r>
          </a:p>
          <a:p>
            <a:pPr marL="0" lvl="0" indent="0">
              <a:buNone/>
            </a:pPr>
            <a:endParaRPr lang="en-US" sz="3200" dirty="0">
              <a:solidFill>
                <a:prstClr val="black"/>
              </a:solidFill>
            </a:endParaRPr>
          </a:p>
          <a:p>
            <a:pPr lvl="0"/>
            <a:r>
              <a:rPr lang="en-US" sz="3200" dirty="0">
                <a:solidFill>
                  <a:prstClr val="black"/>
                </a:solidFill>
              </a:rPr>
              <a:t>Provide ventilator support</a:t>
            </a:r>
          </a:p>
          <a:p>
            <a:pPr lvl="0"/>
            <a:r>
              <a:rPr lang="en-US" sz="3200" dirty="0">
                <a:solidFill>
                  <a:prstClr val="black"/>
                </a:solidFill>
              </a:rPr>
              <a:t>Clearing secretions</a:t>
            </a:r>
          </a:p>
          <a:p>
            <a:pPr lvl="0"/>
            <a:r>
              <a:rPr lang="en-US" sz="3200" dirty="0">
                <a:solidFill>
                  <a:prstClr val="black"/>
                </a:solidFill>
              </a:rPr>
              <a:t>Controlling pain</a:t>
            </a:r>
          </a:p>
          <a:p>
            <a:pPr marL="0" lvl="0" indent="0">
              <a:buNone/>
            </a:pPr>
            <a:endParaRPr lang="en-US" sz="3200" dirty="0">
              <a:solidFill>
                <a:prstClr val="black"/>
              </a:solidFill>
            </a:endParaRPr>
          </a:p>
          <a:p>
            <a:pPr marL="0" lvl="0" indent="0">
              <a:buNone/>
            </a:pPr>
            <a:r>
              <a:rPr lang="en-US" sz="3200" dirty="0">
                <a:solidFill>
                  <a:prstClr val="black"/>
                </a:solidFill>
              </a:rPr>
              <a:t>Specific management depends on the degree of respiratory dysfunction;</a:t>
            </a:r>
          </a:p>
          <a:p>
            <a:endParaRPr lang="en-US" dirty="0"/>
          </a:p>
        </p:txBody>
      </p:sp>
    </p:spTree>
    <p:extLst>
      <p:ext uri="{BB962C8B-B14F-4D97-AF65-F5344CB8AC3E}">
        <p14:creationId xmlns:p14="http://schemas.microsoft.com/office/powerpoint/2010/main" val="1805879389"/>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1108" y="444382"/>
            <a:ext cx="10515600" cy="5390750"/>
          </a:xfrm>
        </p:spPr>
        <p:txBody>
          <a:bodyPr>
            <a:normAutofit/>
          </a:bodyPr>
          <a:lstStyle/>
          <a:p>
            <a:pPr marL="0" lvl="0" indent="0">
              <a:buNone/>
            </a:pPr>
            <a:r>
              <a:rPr lang="en-US" sz="3200" b="1" i="1" dirty="0">
                <a:solidFill>
                  <a:prstClr val="black"/>
                </a:solidFill>
              </a:rPr>
              <a:t>Small segment affected</a:t>
            </a:r>
            <a:endParaRPr lang="en-US" sz="3200" dirty="0">
              <a:solidFill>
                <a:prstClr val="black"/>
              </a:solidFill>
            </a:endParaRPr>
          </a:p>
          <a:p>
            <a:pPr lvl="0"/>
            <a:r>
              <a:rPr lang="en-US" dirty="0">
                <a:solidFill>
                  <a:prstClr val="black"/>
                </a:solidFill>
              </a:rPr>
              <a:t>Clear airway before deep breathing, positioning coughing or suctioning to aid in expansion of the lung.</a:t>
            </a:r>
          </a:p>
          <a:p>
            <a:pPr marL="0" lvl="0" indent="0">
              <a:buNone/>
            </a:pPr>
            <a:endParaRPr lang="en-US" b="1" i="1" dirty="0">
              <a:solidFill>
                <a:prstClr val="black"/>
              </a:solidFill>
            </a:endParaRPr>
          </a:p>
          <a:p>
            <a:pPr marL="0" lvl="0" indent="0">
              <a:buNone/>
            </a:pPr>
            <a:endParaRPr lang="en-US" sz="1050" b="1" i="1" dirty="0">
              <a:solidFill>
                <a:prstClr val="black"/>
              </a:solidFill>
            </a:endParaRPr>
          </a:p>
          <a:p>
            <a:pPr marL="0" lvl="0" indent="0">
              <a:buNone/>
            </a:pPr>
            <a:r>
              <a:rPr lang="en-US" sz="3200" b="1" i="1" dirty="0">
                <a:solidFill>
                  <a:prstClr val="black"/>
                </a:solidFill>
              </a:rPr>
              <a:t>Mild to moderate chest</a:t>
            </a:r>
            <a:endParaRPr lang="en-US" sz="3200" dirty="0">
              <a:solidFill>
                <a:prstClr val="black"/>
              </a:solidFill>
            </a:endParaRPr>
          </a:p>
          <a:p>
            <a:pPr lvl="0"/>
            <a:r>
              <a:rPr lang="en-US" dirty="0">
                <a:solidFill>
                  <a:prstClr val="black"/>
                </a:solidFill>
              </a:rPr>
              <a:t>Monitor fluid intake with appropriate fluid replacement.</a:t>
            </a:r>
          </a:p>
          <a:p>
            <a:pPr lvl="0"/>
            <a:r>
              <a:rPr lang="en-US" dirty="0">
                <a:solidFill>
                  <a:prstClr val="black"/>
                </a:solidFill>
              </a:rPr>
              <a:t>Relief pain</a:t>
            </a:r>
          </a:p>
          <a:p>
            <a:pPr lvl="0"/>
            <a:r>
              <a:rPr lang="en-US" dirty="0">
                <a:solidFill>
                  <a:prstClr val="black"/>
                </a:solidFill>
              </a:rPr>
              <a:t>Pulmonary physiotherapy</a:t>
            </a:r>
          </a:p>
          <a:p>
            <a:pPr lvl="0"/>
            <a:r>
              <a:rPr lang="en-US" dirty="0">
                <a:solidFill>
                  <a:prstClr val="black"/>
                </a:solidFill>
              </a:rPr>
              <a:t>Manage secretions</a:t>
            </a:r>
          </a:p>
          <a:p>
            <a:pPr lvl="0"/>
            <a:r>
              <a:rPr lang="en-US" dirty="0">
                <a:solidFill>
                  <a:prstClr val="black"/>
                </a:solidFill>
              </a:rPr>
              <a:t>Close monitoring of the patient.</a:t>
            </a:r>
          </a:p>
          <a:p>
            <a:pPr lvl="0"/>
            <a:endParaRPr lang="en-US" dirty="0">
              <a:solidFill>
                <a:prstClr val="black"/>
              </a:solidFill>
            </a:endParaRPr>
          </a:p>
          <a:p>
            <a:endParaRPr lang="en-US" dirty="0"/>
          </a:p>
        </p:txBody>
      </p:sp>
    </p:spTree>
    <p:extLst>
      <p:ext uri="{BB962C8B-B14F-4D97-AF65-F5344CB8AC3E}">
        <p14:creationId xmlns:p14="http://schemas.microsoft.com/office/powerpoint/2010/main" val="34353349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28737"/>
          </a:xfrm>
        </p:spPr>
        <p:txBody>
          <a:bodyPr/>
          <a:lstStyle/>
          <a:p>
            <a:r>
              <a:rPr lang="en-US" dirty="0" err="1" smtClean="0"/>
              <a:t>ct</a:t>
            </a:r>
            <a:endParaRPr lang="en-US" dirty="0"/>
          </a:p>
        </p:txBody>
      </p:sp>
      <p:sp>
        <p:nvSpPr>
          <p:cNvPr id="3" name="Content Placeholder 2"/>
          <p:cNvSpPr>
            <a:spLocks noGrp="1"/>
          </p:cNvSpPr>
          <p:nvPr>
            <p:ph idx="1"/>
          </p:nvPr>
        </p:nvSpPr>
        <p:spPr>
          <a:xfrm>
            <a:off x="906567" y="1253057"/>
            <a:ext cx="10515600" cy="4351338"/>
          </a:xfrm>
        </p:spPr>
        <p:txBody>
          <a:bodyPr>
            <a:normAutofit lnSpcReduction="10000"/>
          </a:bodyPr>
          <a:lstStyle/>
          <a:p>
            <a:pPr marL="0" lvl="0" indent="0" defTabSz="457200">
              <a:lnSpc>
                <a:spcPct val="100000"/>
              </a:lnSpc>
              <a:buClr>
                <a:srgbClr val="A53010"/>
              </a:buClr>
              <a:buNone/>
            </a:pPr>
            <a:r>
              <a:rPr lang="en-GB" dirty="0">
                <a:solidFill>
                  <a:prstClr val="black">
                    <a:lumMod val="75000"/>
                    <a:lumOff val="25000"/>
                  </a:prstClr>
                </a:solidFill>
                <a:latin typeface="Century Gothic"/>
              </a:rPr>
              <a:t>Pneumonia results in inflammation of lung tissue depending on the particular pathogen and the hosts physical status. The inflammatory process may involve different anatomical areas of the lungs, the inflammation reaction causes;-</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Hyper secretions (Excessive  production of mucus)</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Hypertrophy of mucus membrane lining the lung</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This leads to increased sputum production and cough</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Also bronchospasms from increased secretions leading to wheezing and dyspnoea.</a:t>
            </a:r>
            <a:endParaRPr lang="en-US" dirty="0">
              <a:solidFill>
                <a:prstClr val="black">
                  <a:lumMod val="75000"/>
                  <a:lumOff val="25000"/>
                </a:prstClr>
              </a:solidFill>
              <a:latin typeface="Century Gothic"/>
            </a:endParaRPr>
          </a:p>
          <a:p>
            <a:endParaRPr lang="en-US" dirty="0"/>
          </a:p>
        </p:txBody>
      </p:sp>
    </p:spTree>
    <p:extLst>
      <p:ext uri="{BB962C8B-B14F-4D97-AF65-F5344CB8AC3E}">
        <p14:creationId xmlns:p14="http://schemas.microsoft.com/office/powerpoint/2010/main" val="907254671"/>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8008"/>
            <a:ext cx="10515600" cy="5988956"/>
          </a:xfrm>
        </p:spPr>
        <p:txBody>
          <a:bodyPr>
            <a:normAutofit fontScale="92500"/>
          </a:bodyPr>
          <a:lstStyle/>
          <a:p>
            <a:pPr marL="0" lvl="0" indent="0">
              <a:buNone/>
            </a:pPr>
            <a:r>
              <a:rPr lang="en-US" sz="3500" b="1" i="1" dirty="0">
                <a:solidFill>
                  <a:prstClr val="black"/>
                </a:solidFill>
              </a:rPr>
              <a:t>Severe flail chest</a:t>
            </a:r>
          </a:p>
          <a:p>
            <a:pPr lvl="0"/>
            <a:r>
              <a:rPr lang="en-US" dirty="0">
                <a:solidFill>
                  <a:prstClr val="black"/>
                </a:solidFill>
              </a:rPr>
              <a:t>Endotracheal intubation</a:t>
            </a:r>
          </a:p>
          <a:p>
            <a:pPr lvl="0"/>
            <a:r>
              <a:rPr lang="en-US" dirty="0">
                <a:solidFill>
                  <a:prstClr val="black"/>
                </a:solidFill>
              </a:rPr>
              <a:t>Mechanical ventilation</a:t>
            </a:r>
          </a:p>
          <a:p>
            <a:pPr lvl="0"/>
            <a:r>
              <a:rPr lang="en-US" dirty="0">
                <a:solidFill>
                  <a:prstClr val="black"/>
                </a:solidFill>
              </a:rPr>
              <a:t>Done to provide internal pneumatic stabilization of flail chest and correct abnormalities in gas exchange.</a:t>
            </a:r>
          </a:p>
          <a:p>
            <a:pPr lvl="0"/>
            <a:r>
              <a:rPr lang="en-US" dirty="0">
                <a:solidFill>
                  <a:prstClr val="black"/>
                </a:solidFill>
              </a:rPr>
              <a:t>This allows the fractures to heal and improves alveolar ventilation.</a:t>
            </a:r>
          </a:p>
          <a:p>
            <a:pPr lvl="0"/>
            <a:r>
              <a:rPr lang="en-US" dirty="0">
                <a:solidFill>
                  <a:prstClr val="black"/>
                </a:solidFill>
              </a:rPr>
              <a:t>In rare circumstances surgery may be required to stabilize the flail chest.</a:t>
            </a:r>
          </a:p>
          <a:p>
            <a:pPr lvl="0"/>
            <a:r>
              <a:rPr lang="en-US" dirty="0">
                <a:solidFill>
                  <a:prstClr val="black"/>
                </a:solidFill>
              </a:rPr>
              <a:t>Surgery may be used in patients who are difficult to ventilate or has a lung disease</a:t>
            </a:r>
          </a:p>
          <a:p>
            <a:pPr lvl="0"/>
            <a:r>
              <a:rPr lang="en-US" dirty="0">
                <a:solidFill>
                  <a:prstClr val="black"/>
                </a:solidFill>
              </a:rPr>
              <a:t>Regardless of the type of treatment, the patient is monitored by serial chest x-rays.</a:t>
            </a:r>
          </a:p>
          <a:p>
            <a:pPr lvl="0"/>
            <a:r>
              <a:rPr lang="en-US" dirty="0">
                <a:solidFill>
                  <a:prstClr val="black"/>
                </a:solidFill>
              </a:rPr>
              <a:t>Arterial blood gas analysis, bedside pulmonary functioning monitoring</a:t>
            </a:r>
          </a:p>
          <a:p>
            <a:pPr lvl="0"/>
            <a:r>
              <a:rPr lang="en-US" dirty="0">
                <a:solidFill>
                  <a:prstClr val="black"/>
                </a:solidFill>
              </a:rPr>
              <a:t>Manage pain.</a:t>
            </a:r>
          </a:p>
          <a:p>
            <a:endParaRPr lang="en-US" dirty="0"/>
          </a:p>
        </p:txBody>
      </p:sp>
    </p:spTree>
    <p:extLst>
      <p:ext uri="{BB962C8B-B14F-4D97-AF65-F5344CB8AC3E}">
        <p14:creationId xmlns:p14="http://schemas.microsoft.com/office/powerpoint/2010/main" val="3604335319"/>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effectLst>
                  <a:outerShdw blurRad="38100" dist="38100" dir="2700000" algn="tl">
                    <a:srgbClr val="000000">
                      <a:alpha val="43137"/>
                    </a:srgbClr>
                  </a:outerShdw>
                </a:effectLst>
              </a:rPr>
              <a:t>Pulmonary Contusion</a:t>
            </a:r>
            <a:endParaRPr lang="en-US" dirty="0"/>
          </a:p>
        </p:txBody>
      </p:sp>
      <p:sp>
        <p:nvSpPr>
          <p:cNvPr id="3" name="Content Placeholder 2"/>
          <p:cNvSpPr>
            <a:spLocks noGrp="1"/>
          </p:cNvSpPr>
          <p:nvPr>
            <p:ph idx="1"/>
          </p:nvPr>
        </p:nvSpPr>
        <p:spPr/>
        <p:txBody>
          <a:bodyPr/>
          <a:lstStyle/>
          <a:p>
            <a:pPr lvl="0"/>
            <a:r>
              <a:rPr lang="en-US" sz="3600" dirty="0">
                <a:solidFill>
                  <a:prstClr val="black"/>
                </a:solidFill>
              </a:rPr>
              <a:t>This is a damage to the lung tissues resulting in hemorrhage and localized edema.</a:t>
            </a:r>
          </a:p>
          <a:p>
            <a:pPr marL="0" lvl="0" indent="0">
              <a:buNone/>
            </a:pPr>
            <a:endParaRPr lang="en-US" sz="3200" dirty="0">
              <a:solidFill>
                <a:prstClr val="black"/>
              </a:solidFill>
            </a:endParaRPr>
          </a:p>
          <a:p>
            <a:pPr lvl="0"/>
            <a:r>
              <a:rPr lang="en-US" sz="3600" dirty="0">
                <a:solidFill>
                  <a:prstClr val="black"/>
                </a:solidFill>
              </a:rPr>
              <a:t>It is associated with chest trauma when there is rapid compression to the chest wall.</a:t>
            </a:r>
          </a:p>
          <a:p>
            <a:pPr lvl="0"/>
            <a:endParaRPr lang="en-US" dirty="0">
              <a:solidFill>
                <a:prstClr val="black"/>
              </a:solidFill>
            </a:endParaRPr>
          </a:p>
          <a:p>
            <a:endParaRPr lang="en-US" dirty="0"/>
          </a:p>
        </p:txBody>
      </p:sp>
    </p:spTree>
    <p:extLst>
      <p:ext uri="{BB962C8B-B14F-4D97-AF65-F5344CB8AC3E}">
        <p14:creationId xmlns:p14="http://schemas.microsoft.com/office/powerpoint/2010/main" val="1367754464"/>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effectLst>
                  <a:outerShdw blurRad="38100" dist="38100" dir="2700000" algn="tl">
                    <a:srgbClr val="000000">
                      <a:alpha val="43137"/>
                    </a:srgbClr>
                  </a:outerShdw>
                </a:effectLst>
              </a:rPr>
              <a:t>Pathophysiology</a:t>
            </a:r>
            <a:r>
              <a:rPr lang="en-US" dirty="0">
                <a:solidFill>
                  <a:prstClr val="black"/>
                </a:solidFill>
                <a:effectLst>
                  <a:outerShdw blurRad="38100" dist="38100" dir="2700000" algn="tl">
                    <a:srgbClr val="000000">
                      <a:alpha val="43137"/>
                    </a:srgbClr>
                  </a:outerShdw>
                </a:effectLst>
              </a:rPr>
              <a:t/>
            </a:r>
            <a:br>
              <a:rPr lang="en-US" dirty="0">
                <a:solidFill>
                  <a:prstClr val="black"/>
                </a:solidFill>
                <a:effectLst>
                  <a:outerShdw blurRad="38100" dist="38100" dir="2700000" algn="tl">
                    <a:srgbClr val="000000">
                      <a:alpha val="43137"/>
                    </a:srgbClr>
                  </a:outerShdw>
                </a:effectLst>
              </a:rPr>
            </a:br>
            <a:endParaRPr lang="en-US" dirty="0"/>
          </a:p>
        </p:txBody>
      </p:sp>
      <p:sp>
        <p:nvSpPr>
          <p:cNvPr id="3" name="Content Placeholder 2"/>
          <p:cNvSpPr>
            <a:spLocks noGrp="1"/>
          </p:cNvSpPr>
          <p:nvPr>
            <p:ph idx="1"/>
          </p:nvPr>
        </p:nvSpPr>
        <p:spPr>
          <a:xfrm>
            <a:off x="838200" y="1128045"/>
            <a:ext cx="10515600" cy="5048918"/>
          </a:xfrm>
        </p:spPr>
        <p:txBody>
          <a:bodyPr>
            <a:normAutofit lnSpcReduction="10000"/>
          </a:bodyPr>
          <a:lstStyle/>
          <a:p>
            <a:pPr lvl="0"/>
            <a:r>
              <a:rPr lang="en-US" dirty="0">
                <a:solidFill>
                  <a:prstClr val="black"/>
                </a:solidFill>
              </a:rPr>
              <a:t>The primary pathologic effect is an abnormal accumulation of fluid in the interstitial and in the intra alveolar spaces.</a:t>
            </a:r>
          </a:p>
          <a:p>
            <a:pPr lvl="0"/>
            <a:r>
              <a:rPr lang="en-US" dirty="0">
                <a:solidFill>
                  <a:prstClr val="black"/>
                </a:solidFill>
              </a:rPr>
              <a:t>Injury to the lung parenchyma and its capillary network results in a leakage of serum protein and plasma.</a:t>
            </a:r>
          </a:p>
          <a:p>
            <a:pPr lvl="0"/>
            <a:r>
              <a:rPr lang="en-US" dirty="0">
                <a:solidFill>
                  <a:prstClr val="black"/>
                </a:solidFill>
              </a:rPr>
              <a:t>The leaking serum protein exerts an osmotic pressure that enhances loss of fluid from the capillaries. Blood and cellular debris enter the lung and accumulate in the bronchioles and alveoli where they interfere with gas exchange. The patient has hypoxemia and CO</a:t>
            </a:r>
            <a:r>
              <a:rPr lang="en-US" baseline="-25000" dirty="0">
                <a:solidFill>
                  <a:prstClr val="black"/>
                </a:solidFill>
              </a:rPr>
              <a:t>2  </a:t>
            </a:r>
            <a:r>
              <a:rPr lang="en-US" dirty="0">
                <a:solidFill>
                  <a:prstClr val="black"/>
                </a:solidFill>
              </a:rPr>
              <a:t>retention. Occasionally a contused lung occurs on the other side of the body impact. This is called a </a:t>
            </a:r>
            <a:r>
              <a:rPr lang="en-US" dirty="0" err="1">
                <a:solidFill>
                  <a:prstClr val="black"/>
                </a:solidFill>
              </a:rPr>
              <a:t>contrecoup</a:t>
            </a:r>
            <a:r>
              <a:rPr lang="en-US" dirty="0">
                <a:solidFill>
                  <a:prstClr val="black"/>
                </a:solidFill>
              </a:rPr>
              <a:t> contusion.</a:t>
            </a:r>
            <a:r>
              <a:rPr lang="en-US" baseline="-25000" dirty="0">
                <a:solidFill>
                  <a:prstClr val="black"/>
                </a:solidFill>
              </a:rPr>
              <a:t> </a:t>
            </a:r>
            <a:endParaRPr lang="en-US" dirty="0">
              <a:solidFill>
                <a:prstClr val="black"/>
              </a:solidFill>
            </a:endParaRPr>
          </a:p>
          <a:p>
            <a:pPr lvl="0"/>
            <a:r>
              <a:rPr lang="en-US" dirty="0" err="1">
                <a:solidFill>
                  <a:prstClr val="black"/>
                </a:solidFill>
              </a:rPr>
              <a:t>Contrecoup</a:t>
            </a:r>
            <a:r>
              <a:rPr lang="en-US" dirty="0">
                <a:solidFill>
                  <a:prstClr val="black"/>
                </a:solidFill>
              </a:rPr>
              <a:t> - an injury occurs on the opposite side or at a distance from the site of the blow.</a:t>
            </a:r>
          </a:p>
          <a:p>
            <a:endParaRPr lang="en-US" dirty="0"/>
          </a:p>
        </p:txBody>
      </p:sp>
    </p:spTree>
    <p:extLst>
      <p:ext uri="{BB962C8B-B14F-4D97-AF65-F5344CB8AC3E}">
        <p14:creationId xmlns:p14="http://schemas.microsoft.com/office/powerpoint/2010/main" val="334304075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effectLst>
                  <a:outerShdw blurRad="38100" dist="38100" dir="2700000" algn="tl">
                    <a:srgbClr val="000000">
                      <a:alpha val="43137"/>
                    </a:srgbClr>
                  </a:outerShdw>
                </a:effectLst>
              </a:rPr>
              <a:t>Clinical manifestation</a:t>
            </a:r>
            <a:r>
              <a:rPr lang="en-US" dirty="0">
                <a:solidFill>
                  <a:prstClr val="black"/>
                </a:solidFill>
              </a:rPr>
              <a:t/>
            </a:r>
            <a:br>
              <a:rPr lang="en-US" dirty="0">
                <a:solidFill>
                  <a:prstClr val="black"/>
                </a:solidFill>
              </a:rPr>
            </a:br>
            <a:endParaRPr lang="en-US" dirty="0"/>
          </a:p>
        </p:txBody>
      </p:sp>
      <p:sp>
        <p:nvSpPr>
          <p:cNvPr id="3" name="Content Placeholder 2"/>
          <p:cNvSpPr>
            <a:spLocks noGrp="1"/>
          </p:cNvSpPr>
          <p:nvPr>
            <p:ph idx="1"/>
          </p:nvPr>
        </p:nvSpPr>
        <p:spPr>
          <a:xfrm>
            <a:off x="838200" y="922946"/>
            <a:ext cx="10515600" cy="5254017"/>
          </a:xfrm>
        </p:spPr>
        <p:txBody>
          <a:bodyPr>
            <a:normAutofit fontScale="92500" lnSpcReduction="10000"/>
          </a:bodyPr>
          <a:lstStyle/>
          <a:p>
            <a:pPr lvl="0"/>
            <a:r>
              <a:rPr lang="en-US" dirty="0">
                <a:solidFill>
                  <a:prstClr val="black"/>
                </a:solidFill>
              </a:rPr>
              <a:t>Decreased breath sounds</a:t>
            </a:r>
          </a:p>
          <a:p>
            <a:pPr lvl="0"/>
            <a:r>
              <a:rPr lang="en-US" dirty="0">
                <a:solidFill>
                  <a:prstClr val="black"/>
                </a:solidFill>
              </a:rPr>
              <a:t>Tachypnea – rapid shallow respirations </a:t>
            </a:r>
          </a:p>
          <a:p>
            <a:pPr lvl="0"/>
            <a:r>
              <a:rPr lang="en-US" dirty="0">
                <a:solidFill>
                  <a:prstClr val="black"/>
                </a:solidFill>
              </a:rPr>
              <a:t>Tachycardia – abnormally rapid action of a raised pulse</a:t>
            </a:r>
          </a:p>
          <a:p>
            <a:pPr lvl="0"/>
            <a:r>
              <a:rPr lang="en-US" dirty="0">
                <a:solidFill>
                  <a:prstClr val="black"/>
                </a:solidFill>
              </a:rPr>
              <a:t>Chest pain</a:t>
            </a:r>
          </a:p>
          <a:p>
            <a:pPr lvl="0"/>
            <a:r>
              <a:rPr lang="en-US" dirty="0">
                <a:solidFill>
                  <a:prstClr val="black"/>
                </a:solidFill>
              </a:rPr>
              <a:t>Hypoxemia – insufficient oxygen content in blood</a:t>
            </a:r>
          </a:p>
          <a:p>
            <a:pPr lvl="0"/>
            <a:r>
              <a:rPr lang="en-US" dirty="0">
                <a:solidFill>
                  <a:prstClr val="black"/>
                </a:solidFill>
              </a:rPr>
              <a:t>Blood tinged secretion</a:t>
            </a:r>
          </a:p>
          <a:p>
            <a:pPr lvl="0"/>
            <a:r>
              <a:rPr lang="en-US" dirty="0">
                <a:solidFill>
                  <a:prstClr val="black"/>
                </a:solidFill>
              </a:rPr>
              <a:t>Frank bleeding</a:t>
            </a:r>
          </a:p>
          <a:p>
            <a:pPr lvl="0"/>
            <a:r>
              <a:rPr lang="en-US" dirty="0">
                <a:solidFill>
                  <a:prstClr val="black"/>
                </a:solidFill>
              </a:rPr>
              <a:t>Respiratory acidosis – increase in the hydrogen ion concentration.</a:t>
            </a:r>
          </a:p>
          <a:p>
            <a:pPr lvl="0"/>
            <a:r>
              <a:rPr lang="en-US" dirty="0">
                <a:solidFill>
                  <a:prstClr val="black"/>
                </a:solidFill>
              </a:rPr>
              <a:t>Large amount of mucus, serous, frank blood in the tracheobronchial tree in moderate pulmonary contusion. </a:t>
            </a:r>
          </a:p>
          <a:p>
            <a:pPr lvl="0"/>
            <a:r>
              <a:rPr lang="en-US" dirty="0">
                <a:solidFill>
                  <a:prstClr val="black"/>
                </a:solidFill>
              </a:rPr>
              <a:t>Sign and symptoms of ARDS in severe pulmonary contusion - these are cyanosis, agitation, productive cough and frothy bloody secretions.</a:t>
            </a:r>
          </a:p>
          <a:p>
            <a:pPr lvl="0"/>
            <a:endParaRPr lang="en-US" dirty="0">
              <a:solidFill>
                <a:prstClr val="black"/>
              </a:solidFill>
            </a:endParaRPr>
          </a:p>
          <a:p>
            <a:endParaRPr lang="en-US" dirty="0"/>
          </a:p>
        </p:txBody>
      </p:sp>
    </p:spTree>
    <p:extLst>
      <p:ext uri="{BB962C8B-B14F-4D97-AF65-F5344CB8AC3E}">
        <p14:creationId xmlns:p14="http://schemas.microsoft.com/office/powerpoint/2010/main" val="2505431191"/>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effectLst>
                  <a:outerShdw blurRad="38100" dist="38100" dir="2700000" algn="tl">
                    <a:srgbClr val="000000">
                      <a:alpha val="43137"/>
                    </a:srgbClr>
                  </a:outerShdw>
                </a:effectLst>
              </a:rPr>
              <a:t>Diagnosis</a:t>
            </a:r>
            <a:r>
              <a:rPr lang="en-US" dirty="0">
                <a:solidFill>
                  <a:prstClr val="black"/>
                </a:solidFill>
                <a:effectLst>
                  <a:outerShdw blurRad="38100" dist="38100" dir="2700000" algn="tl">
                    <a:srgbClr val="000000">
                      <a:alpha val="43137"/>
                    </a:srgbClr>
                  </a:outerShdw>
                </a:effectLst>
              </a:rPr>
              <a:t/>
            </a:r>
            <a:br>
              <a:rPr lang="en-US" dirty="0">
                <a:solidFill>
                  <a:prstClr val="black"/>
                </a:solidFill>
                <a:effectLst>
                  <a:outerShdw blurRad="38100" dist="38100" dir="2700000" algn="tl">
                    <a:srgbClr val="000000">
                      <a:alpha val="43137"/>
                    </a:srgbClr>
                  </a:outerShdw>
                </a:effectLst>
              </a:rPr>
            </a:br>
            <a:endParaRPr lang="en-US" dirty="0"/>
          </a:p>
        </p:txBody>
      </p:sp>
      <p:sp>
        <p:nvSpPr>
          <p:cNvPr id="3" name="Content Placeholder 2"/>
          <p:cNvSpPr>
            <a:spLocks noGrp="1"/>
          </p:cNvSpPr>
          <p:nvPr>
            <p:ph idx="1"/>
          </p:nvPr>
        </p:nvSpPr>
        <p:spPr/>
        <p:txBody>
          <a:bodyPr/>
          <a:lstStyle/>
          <a:p>
            <a:pPr lvl="0" algn="just"/>
            <a:r>
              <a:rPr lang="en-US" sz="3200" dirty="0">
                <a:solidFill>
                  <a:prstClr val="black"/>
                </a:solidFill>
              </a:rPr>
              <a:t>Efficiency of gas exchange is determined by pulse </a:t>
            </a:r>
            <a:r>
              <a:rPr lang="en-US" sz="3200" dirty="0" err="1">
                <a:solidFill>
                  <a:prstClr val="black"/>
                </a:solidFill>
              </a:rPr>
              <a:t>oximetry</a:t>
            </a:r>
            <a:r>
              <a:rPr lang="en-US" sz="3200" dirty="0">
                <a:solidFill>
                  <a:prstClr val="black"/>
                </a:solidFill>
              </a:rPr>
              <a:t> and arterial blood gas measurements.</a:t>
            </a:r>
          </a:p>
          <a:p>
            <a:pPr lvl="0" algn="just"/>
            <a:r>
              <a:rPr lang="en-US" sz="3200" dirty="0">
                <a:solidFill>
                  <a:prstClr val="black"/>
                </a:solidFill>
              </a:rPr>
              <a:t>Chest x-ray - changes may not appear 1-2 days.</a:t>
            </a:r>
          </a:p>
          <a:p>
            <a:pPr lvl="0" algn="just"/>
            <a:r>
              <a:rPr lang="en-US" sz="3200" dirty="0">
                <a:solidFill>
                  <a:prstClr val="black"/>
                </a:solidFill>
              </a:rPr>
              <a:t>Appear as pulmonary infiltrates on chest x-ray.	</a:t>
            </a:r>
          </a:p>
          <a:p>
            <a:pPr marL="0" lvl="0" indent="0" algn="just">
              <a:buNone/>
            </a:pPr>
            <a:endParaRPr lang="en-US" dirty="0">
              <a:solidFill>
                <a:prstClr val="black"/>
              </a:solidFill>
            </a:endParaRPr>
          </a:p>
          <a:p>
            <a:endParaRPr lang="en-US" dirty="0"/>
          </a:p>
        </p:txBody>
      </p:sp>
    </p:spTree>
    <p:extLst>
      <p:ext uri="{BB962C8B-B14F-4D97-AF65-F5344CB8AC3E}">
        <p14:creationId xmlns:p14="http://schemas.microsoft.com/office/powerpoint/2010/main" val="2523882584"/>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effectLst>
                  <a:outerShdw blurRad="38100" dist="38100" dir="2700000" algn="tl">
                    <a:srgbClr val="000000">
                      <a:alpha val="43137"/>
                    </a:srgbClr>
                  </a:outerShdw>
                </a:effectLst>
              </a:rPr>
              <a:t>Medical management</a:t>
            </a:r>
            <a:endParaRPr lang="en-US" dirty="0"/>
          </a:p>
        </p:txBody>
      </p:sp>
      <p:sp>
        <p:nvSpPr>
          <p:cNvPr id="3" name="Content Placeholder 2"/>
          <p:cNvSpPr>
            <a:spLocks noGrp="1"/>
          </p:cNvSpPr>
          <p:nvPr>
            <p:ph idx="1"/>
          </p:nvPr>
        </p:nvSpPr>
        <p:spPr/>
        <p:txBody>
          <a:bodyPr/>
          <a:lstStyle/>
          <a:p>
            <a:pPr marL="0" lvl="0" indent="0">
              <a:buNone/>
            </a:pPr>
            <a:r>
              <a:rPr lang="en-US" sz="3600" dirty="0">
                <a:solidFill>
                  <a:prstClr val="black"/>
                </a:solidFill>
              </a:rPr>
              <a:t>Treatment priorities include;</a:t>
            </a:r>
          </a:p>
          <a:p>
            <a:pPr lvl="0"/>
            <a:r>
              <a:rPr lang="en-US" sz="3600" dirty="0">
                <a:solidFill>
                  <a:prstClr val="black"/>
                </a:solidFill>
              </a:rPr>
              <a:t>Maintaining the air way</a:t>
            </a:r>
          </a:p>
          <a:p>
            <a:pPr lvl="0"/>
            <a:r>
              <a:rPr lang="en-US" sz="3600" dirty="0">
                <a:solidFill>
                  <a:prstClr val="black"/>
                </a:solidFill>
              </a:rPr>
              <a:t>Providing adequate oxygenation</a:t>
            </a:r>
          </a:p>
          <a:p>
            <a:pPr lvl="0"/>
            <a:r>
              <a:rPr lang="en-US" sz="3600" dirty="0">
                <a:solidFill>
                  <a:prstClr val="black"/>
                </a:solidFill>
              </a:rPr>
              <a:t>Controlling pain </a:t>
            </a:r>
          </a:p>
          <a:p>
            <a:endParaRPr lang="en-US" dirty="0"/>
          </a:p>
        </p:txBody>
      </p:sp>
    </p:spTree>
    <p:extLst>
      <p:ext uri="{BB962C8B-B14F-4D97-AF65-F5344CB8AC3E}">
        <p14:creationId xmlns:p14="http://schemas.microsoft.com/office/powerpoint/2010/main" val="3780559292"/>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4030"/>
            <a:ext cx="10515600" cy="1325563"/>
          </a:xfrm>
        </p:spPr>
        <p:txBody>
          <a:bodyPr/>
          <a:lstStyle/>
          <a:p>
            <a:r>
              <a:rPr lang="en-US" sz="4000" b="1" i="1" dirty="0">
                <a:solidFill>
                  <a:prstClr val="black"/>
                </a:solidFill>
                <a:effectLst>
                  <a:outerShdw blurRad="38100" dist="38100" dir="2700000" algn="tl">
                    <a:srgbClr val="000000">
                      <a:alpha val="43137"/>
                    </a:srgbClr>
                  </a:outerShdw>
                </a:effectLst>
              </a:rPr>
              <a:t>Mild contusion</a:t>
            </a:r>
            <a:r>
              <a:rPr lang="en-US" sz="4000" dirty="0">
                <a:solidFill>
                  <a:prstClr val="black"/>
                </a:solidFill>
                <a:effectLst>
                  <a:outerShdw blurRad="38100" dist="38100" dir="2700000" algn="tl">
                    <a:srgbClr val="000000">
                      <a:alpha val="43137"/>
                    </a:srgbClr>
                  </a:outerShdw>
                </a:effectLst>
              </a:rPr>
              <a:t/>
            </a:r>
            <a:br>
              <a:rPr lang="en-US" sz="4000" dirty="0">
                <a:solidFill>
                  <a:prstClr val="black"/>
                </a:solidFill>
                <a:effectLst>
                  <a:outerShdw blurRad="38100" dist="38100" dir="2700000" algn="tl">
                    <a:srgbClr val="000000">
                      <a:alpha val="43137"/>
                    </a:srgbClr>
                  </a:outerShdw>
                </a:effectLst>
              </a:rPr>
            </a:br>
            <a:endParaRPr lang="en-US" dirty="0"/>
          </a:p>
        </p:txBody>
      </p:sp>
      <p:sp>
        <p:nvSpPr>
          <p:cNvPr id="3" name="Content Placeholder 2"/>
          <p:cNvSpPr>
            <a:spLocks noGrp="1"/>
          </p:cNvSpPr>
          <p:nvPr>
            <p:ph idx="1"/>
          </p:nvPr>
        </p:nvSpPr>
        <p:spPr>
          <a:xfrm>
            <a:off x="838200" y="1204957"/>
            <a:ext cx="10515600" cy="4972006"/>
          </a:xfrm>
        </p:spPr>
        <p:txBody>
          <a:bodyPr/>
          <a:lstStyle/>
          <a:p>
            <a:pPr lvl="0"/>
            <a:r>
              <a:rPr lang="en-US" dirty="0">
                <a:solidFill>
                  <a:prstClr val="black"/>
                </a:solidFill>
              </a:rPr>
              <a:t>I.V. fluids and oral fluids are important to mobilize secretions, however, with close monitoring to avoid hypovolemia (abnormal increase in circulating fluids).</a:t>
            </a:r>
          </a:p>
          <a:p>
            <a:pPr lvl="0"/>
            <a:r>
              <a:rPr lang="en-US" dirty="0">
                <a:solidFill>
                  <a:prstClr val="black"/>
                </a:solidFill>
              </a:rPr>
              <a:t>Postural drainage – physiotherapy including coughing, endotracheal suctioning – to remove secretions.</a:t>
            </a:r>
          </a:p>
          <a:p>
            <a:pPr lvl="0"/>
            <a:r>
              <a:rPr lang="en-US" dirty="0">
                <a:solidFill>
                  <a:prstClr val="black"/>
                </a:solidFill>
              </a:rPr>
              <a:t>Intercostal nerve blocks or </a:t>
            </a:r>
            <a:r>
              <a:rPr lang="en-US" dirty="0" err="1">
                <a:solidFill>
                  <a:prstClr val="black"/>
                </a:solidFill>
              </a:rPr>
              <a:t>opiods</a:t>
            </a:r>
            <a:r>
              <a:rPr lang="en-US" dirty="0">
                <a:solidFill>
                  <a:prstClr val="black"/>
                </a:solidFill>
              </a:rPr>
              <a:t> to manage pain.</a:t>
            </a:r>
          </a:p>
          <a:p>
            <a:pPr lvl="0"/>
            <a:r>
              <a:rPr lang="en-US" dirty="0">
                <a:solidFill>
                  <a:prstClr val="black"/>
                </a:solidFill>
              </a:rPr>
              <a:t>Antimicrobial therapy is administered because the damaged lung is susceptible to infection.</a:t>
            </a:r>
          </a:p>
          <a:p>
            <a:pPr lvl="0"/>
            <a:r>
              <a:rPr lang="en-US" dirty="0">
                <a:solidFill>
                  <a:prstClr val="black"/>
                </a:solidFill>
              </a:rPr>
              <a:t>Oxygen by mask or cannula for 24 -36 hours.</a:t>
            </a:r>
          </a:p>
          <a:p>
            <a:pPr lvl="0"/>
            <a:endParaRPr lang="en-US" dirty="0">
              <a:solidFill>
                <a:prstClr val="black"/>
              </a:solidFill>
            </a:endParaRPr>
          </a:p>
          <a:p>
            <a:endParaRPr lang="en-US" dirty="0"/>
          </a:p>
        </p:txBody>
      </p:sp>
    </p:spTree>
    <p:extLst>
      <p:ext uri="{BB962C8B-B14F-4D97-AF65-F5344CB8AC3E}">
        <p14:creationId xmlns:p14="http://schemas.microsoft.com/office/powerpoint/2010/main" val="17471041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prstClr val="black"/>
                </a:solidFill>
                <a:effectLst>
                  <a:outerShdw blurRad="38100" dist="38100" dir="2700000" algn="tl">
                    <a:srgbClr val="000000">
                      <a:alpha val="43137"/>
                    </a:srgbClr>
                  </a:outerShdw>
                </a:effectLst>
              </a:rPr>
              <a:t>Moderate pulmonary contusion</a:t>
            </a:r>
            <a:endParaRPr lang="en-US" dirty="0"/>
          </a:p>
        </p:txBody>
      </p:sp>
      <p:sp>
        <p:nvSpPr>
          <p:cNvPr id="3" name="Content Placeholder 2"/>
          <p:cNvSpPr>
            <a:spLocks noGrp="1"/>
          </p:cNvSpPr>
          <p:nvPr>
            <p:ph idx="1"/>
          </p:nvPr>
        </p:nvSpPr>
        <p:spPr/>
        <p:txBody>
          <a:bodyPr/>
          <a:lstStyle/>
          <a:p>
            <a:pPr lvl="0"/>
            <a:r>
              <a:rPr lang="en-US" sz="3600" dirty="0">
                <a:solidFill>
                  <a:prstClr val="black"/>
                </a:solidFill>
              </a:rPr>
              <a:t>Bronchoscopy may be required to remove secretions.</a:t>
            </a:r>
          </a:p>
          <a:p>
            <a:pPr lvl="0"/>
            <a:r>
              <a:rPr lang="en-US" sz="3600" dirty="0">
                <a:solidFill>
                  <a:prstClr val="black"/>
                </a:solidFill>
              </a:rPr>
              <a:t>Intubation and mechanical ventilation</a:t>
            </a:r>
          </a:p>
          <a:p>
            <a:pPr lvl="0"/>
            <a:r>
              <a:rPr lang="en-US" sz="3600" dirty="0">
                <a:solidFill>
                  <a:prstClr val="black"/>
                </a:solidFill>
              </a:rPr>
              <a:t>Diuretics to reduce edema</a:t>
            </a:r>
          </a:p>
          <a:p>
            <a:pPr lvl="0"/>
            <a:r>
              <a:rPr lang="en-US" sz="3600" dirty="0">
                <a:solidFill>
                  <a:prstClr val="black"/>
                </a:solidFill>
              </a:rPr>
              <a:t>A nasogastric tube is inserted to relieve gastro intestinal distention</a:t>
            </a:r>
          </a:p>
          <a:p>
            <a:pPr lvl="0"/>
            <a:endParaRPr lang="en-US" sz="3600" dirty="0">
              <a:solidFill>
                <a:prstClr val="black"/>
              </a:solidFill>
            </a:endParaRPr>
          </a:p>
          <a:p>
            <a:endParaRPr lang="en-US" dirty="0"/>
          </a:p>
        </p:txBody>
      </p:sp>
    </p:spTree>
    <p:extLst>
      <p:ext uri="{BB962C8B-B14F-4D97-AF65-F5344CB8AC3E}">
        <p14:creationId xmlns:p14="http://schemas.microsoft.com/office/powerpoint/2010/main" val="267652180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a:solidFill>
                  <a:prstClr val="black"/>
                </a:solidFill>
                <a:effectLst>
                  <a:outerShdw blurRad="38100" dist="38100" dir="2700000" algn="tl">
                    <a:srgbClr val="000000">
                      <a:alpha val="43137"/>
                    </a:srgbClr>
                  </a:outerShdw>
                </a:effectLst>
              </a:rPr>
              <a:t>Severe contusion</a:t>
            </a:r>
            <a:endParaRPr lang="en-US" dirty="0"/>
          </a:p>
        </p:txBody>
      </p:sp>
      <p:sp>
        <p:nvSpPr>
          <p:cNvPr id="3" name="Content Placeholder 2"/>
          <p:cNvSpPr>
            <a:spLocks noGrp="1"/>
          </p:cNvSpPr>
          <p:nvPr>
            <p:ph idx="1"/>
          </p:nvPr>
        </p:nvSpPr>
        <p:spPr/>
        <p:txBody>
          <a:bodyPr/>
          <a:lstStyle/>
          <a:p>
            <a:pPr lvl="0"/>
            <a:r>
              <a:rPr lang="en-US" sz="3600" dirty="0">
                <a:solidFill>
                  <a:prstClr val="black"/>
                </a:solidFill>
              </a:rPr>
              <a:t>Endotracheal intubation and </a:t>
            </a:r>
            <a:r>
              <a:rPr lang="en-US" sz="3600" dirty="0" err="1">
                <a:solidFill>
                  <a:prstClr val="black"/>
                </a:solidFill>
              </a:rPr>
              <a:t>ventilatory</a:t>
            </a:r>
            <a:r>
              <a:rPr lang="en-US" sz="3600" dirty="0">
                <a:solidFill>
                  <a:prstClr val="black"/>
                </a:solidFill>
              </a:rPr>
              <a:t> support.</a:t>
            </a:r>
          </a:p>
          <a:p>
            <a:pPr lvl="0"/>
            <a:r>
              <a:rPr lang="en-US" sz="3600" dirty="0">
                <a:solidFill>
                  <a:prstClr val="black"/>
                </a:solidFill>
              </a:rPr>
              <a:t>Diuretics and fluid restriction may be necessary.</a:t>
            </a:r>
          </a:p>
          <a:p>
            <a:pPr lvl="0"/>
            <a:r>
              <a:rPr lang="en-US" sz="3600" dirty="0">
                <a:solidFill>
                  <a:prstClr val="black"/>
                </a:solidFill>
              </a:rPr>
              <a:t>Colloids and crystalloid solutions may be used to treat hypovolemia</a:t>
            </a:r>
          </a:p>
          <a:p>
            <a:pPr lvl="0"/>
            <a:r>
              <a:rPr lang="en-US" sz="3600" dirty="0">
                <a:solidFill>
                  <a:prstClr val="black"/>
                </a:solidFill>
              </a:rPr>
              <a:t>Antimicrobial medication for the treatment of pulmonary infection.</a:t>
            </a:r>
          </a:p>
          <a:p>
            <a:endParaRPr lang="en-US" dirty="0"/>
          </a:p>
        </p:txBody>
      </p:sp>
    </p:spTree>
    <p:extLst>
      <p:ext uri="{BB962C8B-B14F-4D97-AF65-F5344CB8AC3E}">
        <p14:creationId xmlns:p14="http://schemas.microsoft.com/office/powerpoint/2010/main" val="6175857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effectLst>
                  <a:outerShdw blurRad="38100" dist="38100" dir="2700000" algn="tl">
                    <a:srgbClr val="000000">
                      <a:alpha val="43137"/>
                    </a:srgbClr>
                  </a:outerShdw>
                </a:effectLst>
              </a:rPr>
              <a:t>PENETRATING TRAUMA</a:t>
            </a:r>
            <a:r>
              <a:rPr lang="en-US" dirty="0">
                <a:solidFill>
                  <a:prstClr val="black"/>
                </a:solidFill>
                <a:effectLst>
                  <a:outerShdw blurRad="38100" dist="38100" dir="2700000" algn="tl">
                    <a:srgbClr val="000000">
                      <a:alpha val="43137"/>
                    </a:srgbClr>
                  </a:outerShdw>
                </a:effectLst>
              </a:rPr>
              <a:t/>
            </a:r>
            <a:br>
              <a:rPr lang="en-US" dirty="0">
                <a:solidFill>
                  <a:prstClr val="black"/>
                </a:solidFill>
                <a:effectLst>
                  <a:outerShdw blurRad="38100" dist="38100" dir="2700000" algn="tl">
                    <a:srgbClr val="000000">
                      <a:alpha val="43137"/>
                    </a:srgbClr>
                  </a:outerShdw>
                </a:effectLst>
              </a:rPr>
            </a:br>
            <a:endParaRPr lang="en-US" dirty="0"/>
          </a:p>
        </p:txBody>
      </p:sp>
      <p:sp>
        <p:nvSpPr>
          <p:cNvPr id="3" name="Content Placeholder 2"/>
          <p:cNvSpPr>
            <a:spLocks noGrp="1"/>
          </p:cNvSpPr>
          <p:nvPr>
            <p:ph idx="1"/>
          </p:nvPr>
        </p:nvSpPr>
        <p:spPr/>
        <p:txBody>
          <a:bodyPr/>
          <a:lstStyle/>
          <a:p>
            <a:pPr marL="0" lvl="0" indent="0">
              <a:buNone/>
            </a:pPr>
            <a:r>
              <a:rPr lang="en-US" dirty="0">
                <a:solidFill>
                  <a:prstClr val="black"/>
                </a:solidFill>
              </a:rPr>
              <a:t>Gunshot and stab wounds are most common.</a:t>
            </a:r>
          </a:p>
          <a:p>
            <a:pPr marL="0" lvl="0" indent="0">
              <a:buNone/>
            </a:pPr>
            <a:r>
              <a:rPr lang="en-US" dirty="0">
                <a:solidFill>
                  <a:prstClr val="black"/>
                </a:solidFill>
              </a:rPr>
              <a:t>These wounds are classified according to their velocity.</a:t>
            </a:r>
          </a:p>
          <a:p>
            <a:pPr marL="0" lvl="0" indent="0">
              <a:buNone/>
            </a:pPr>
            <a:endParaRPr lang="en-US" sz="1400" dirty="0">
              <a:solidFill>
                <a:prstClr val="black"/>
              </a:solidFill>
            </a:endParaRPr>
          </a:p>
          <a:p>
            <a:pPr lvl="0"/>
            <a:r>
              <a:rPr lang="en-US" sz="3200" i="1" dirty="0">
                <a:solidFill>
                  <a:prstClr val="black"/>
                </a:solidFill>
              </a:rPr>
              <a:t>Stab wounds</a:t>
            </a:r>
            <a:endParaRPr lang="en-US" sz="3200" dirty="0">
              <a:solidFill>
                <a:prstClr val="black"/>
              </a:solidFill>
            </a:endParaRPr>
          </a:p>
          <a:p>
            <a:pPr marL="0" lvl="0" indent="0">
              <a:buNone/>
            </a:pPr>
            <a:r>
              <a:rPr lang="en-US" dirty="0">
                <a:solidFill>
                  <a:prstClr val="black"/>
                </a:solidFill>
              </a:rPr>
              <a:t>Considered low velocity trauma because the weapon destroys a small area around the wound.</a:t>
            </a:r>
          </a:p>
          <a:p>
            <a:pPr marL="0" lvl="0" indent="0">
              <a:buNone/>
            </a:pPr>
            <a:r>
              <a:rPr lang="en-US" dirty="0">
                <a:solidFill>
                  <a:prstClr val="black"/>
                </a:solidFill>
              </a:rPr>
              <a:t>Causes – knives, switch blades.</a:t>
            </a:r>
          </a:p>
          <a:p>
            <a:endParaRPr lang="en-US" dirty="0"/>
          </a:p>
        </p:txBody>
      </p:sp>
    </p:spTree>
    <p:extLst>
      <p:ext uri="{BB962C8B-B14F-4D97-AF65-F5344CB8AC3E}">
        <p14:creationId xmlns:p14="http://schemas.microsoft.com/office/powerpoint/2010/main" val="35434681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71466"/>
          </a:xfrm>
        </p:spPr>
        <p:txBody>
          <a:bodyPr/>
          <a:lstStyle/>
          <a:p>
            <a:r>
              <a:rPr lang="en-US" dirty="0" err="1" smtClean="0"/>
              <a:t>ct</a:t>
            </a:r>
            <a:endParaRPr lang="en-US" dirty="0"/>
          </a:p>
        </p:txBody>
      </p:sp>
      <p:sp>
        <p:nvSpPr>
          <p:cNvPr id="3" name="Content Placeholder 2"/>
          <p:cNvSpPr>
            <a:spLocks noGrp="1"/>
          </p:cNvSpPr>
          <p:nvPr>
            <p:ph idx="1"/>
          </p:nvPr>
        </p:nvSpPr>
        <p:spPr>
          <a:xfrm>
            <a:off x="838200" y="1384420"/>
            <a:ext cx="10515600" cy="4452358"/>
          </a:xfrm>
        </p:spPr>
        <p:txBody>
          <a:bodyPr>
            <a:normAutofit fontScale="85000" lnSpcReduction="20000"/>
          </a:bodyPr>
          <a:lstStyle/>
          <a:p>
            <a:pPr marL="0" lvl="0" indent="0" defTabSz="457200">
              <a:lnSpc>
                <a:spcPct val="100000"/>
              </a:lnSpc>
              <a:buClr>
                <a:srgbClr val="A53010"/>
              </a:buClr>
              <a:buNone/>
            </a:pPr>
            <a:r>
              <a:rPr lang="en-GB" dirty="0">
                <a:solidFill>
                  <a:prstClr val="black">
                    <a:lumMod val="75000"/>
                    <a:lumOff val="25000"/>
                  </a:prstClr>
                </a:solidFill>
                <a:latin typeface="Century Gothic"/>
              </a:rPr>
              <a:t>Generally </a:t>
            </a:r>
            <a:r>
              <a:rPr lang="en-GB" dirty="0" smtClean="0">
                <a:solidFill>
                  <a:prstClr val="black">
                    <a:lumMod val="75000"/>
                    <a:lumOff val="25000"/>
                  </a:prstClr>
                </a:solidFill>
                <a:latin typeface="Century Gothic"/>
              </a:rPr>
              <a:t>alveoli </a:t>
            </a:r>
            <a:r>
              <a:rPr lang="en-GB" dirty="0">
                <a:solidFill>
                  <a:prstClr val="black">
                    <a:lumMod val="75000"/>
                    <a:lumOff val="25000"/>
                  </a:prstClr>
                </a:solidFill>
                <a:latin typeface="Century Gothic"/>
              </a:rPr>
              <a:t>capillary membrane exchanges O2 and CO2. In pneumonia there is increased permeability resulting in excessive fluid interstitial space. There is also decreased surface area for gas exchange leading to;-</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Hypoxemia-(insufficient O2 content in blood)</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There is inflammation of pleura which leads to chest pain especially on inspiration, pleural effusion, dullness on percussion and decreased breath sounds.</a:t>
            </a:r>
            <a:endParaRPr lang="en-US" dirty="0">
              <a:solidFill>
                <a:prstClr val="black">
                  <a:lumMod val="75000"/>
                  <a:lumOff val="25000"/>
                </a:prstClr>
              </a:solidFill>
              <a:latin typeface="Century Gothic"/>
            </a:endParaRPr>
          </a:p>
          <a:p>
            <a:pPr marL="342900" lvl="0" indent="-342900" defTabSz="457200">
              <a:lnSpc>
                <a:spcPct val="100000"/>
              </a:lnSpc>
              <a:buClr>
                <a:srgbClr val="A53010"/>
              </a:buClr>
              <a:buFont typeface="Wingdings 3" charset="2"/>
              <a:buChar char=""/>
            </a:pPr>
            <a:r>
              <a:rPr lang="en-GB" dirty="0">
                <a:solidFill>
                  <a:prstClr val="black">
                    <a:lumMod val="75000"/>
                    <a:lumOff val="25000"/>
                  </a:prstClr>
                </a:solidFill>
                <a:latin typeface="Century Gothic"/>
              </a:rPr>
              <a:t>There is </a:t>
            </a:r>
            <a:r>
              <a:rPr lang="en-GB" dirty="0" err="1">
                <a:solidFill>
                  <a:prstClr val="black">
                    <a:lumMod val="75000"/>
                    <a:lumOff val="25000"/>
                  </a:prstClr>
                </a:solidFill>
                <a:latin typeface="Century Gothic"/>
              </a:rPr>
              <a:t>tachypnoea</a:t>
            </a:r>
            <a:r>
              <a:rPr lang="en-GB" dirty="0">
                <a:solidFill>
                  <a:prstClr val="black">
                    <a:lumMod val="75000"/>
                    <a:lumOff val="25000"/>
                  </a:prstClr>
                </a:solidFill>
                <a:latin typeface="Century Gothic"/>
              </a:rPr>
              <a:t> and fever.</a:t>
            </a:r>
            <a:endParaRPr lang="en-US" dirty="0">
              <a:solidFill>
                <a:prstClr val="black">
                  <a:lumMod val="75000"/>
                  <a:lumOff val="25000"/>
                </a:prstClr>
              </a:solidFill>
              <a:latin typeface="Century Gothic"/>
            </a:endParaRPr>
          </a:p>
          <a:p>
            <a:pPr marL="0" lvl="0" indent="0" defTabSz="457200">
              <a:lnSpc>
                <a:spcPct val="100000"/>
              </a:lnSpc>
              <a:buClr>
                <a:srgbClr val="A53010"/>
              </a:buClr>
              <a:buNone/>
            </a:pPr>
            <a:endParaRPr lang="en-GB" dirty="0">
              <a:solidFill>
                <a:prstClr val="black">
                  <a:lumMod val="75000"/>
                  <a:lumOff val="25000"/>
                </a:prstClr>
              </a:solidFill>
              <a:latin typeface="Century Gothic"/>
            </a:endParaRPr>
          </a:p>
          <a:p>
            <a:pPr marL="0" lvl="0" indent="0" defTabSz="457200">
              <a:lnSpc>
                <a:spcPct val="100000"/>
              </a:lnSpc>
              <a:buClr>
                <a:srgbClr val="A53010"/>
              </a:buClr>
              <a:buNone/>
            </a:pPr>
            <a:r>
              <a:rPr lang="en-GB" dirty="0">
                <a:solidFill>
                  <a:prstClr val="black">
                    <a:lumMod val="75000"/>
                    <a:lumOff val="25000"/>
                  </a:prstClr>
                </a:solidFill>
                <a:latin typeface="Century Gothic"/>
              </a:rPr>
              <a:t>Note;-in pneumonia there is bacteraemia—shows elevated blood cell count-</a:t>
            </a:r>
            <a:endParaRPr lang="en-US" dirty="0">
              <a:solidFill>
                <a:prstClr val="black">
                  <a:lumMod val="75000"/>
                  <a:lumOff val="25000"/>
                </a:prstClr>
              </a:solidFill>
              <a:latin typeface="Century Gothic"/>
            </a:endParaRPr>
          </a:p>
          <a:p>
            <a:endParaRPr lang="en-US" dirty="0"/>
          </a:p>
        </p:txBody>
      </p:sp>
    </p:spTree>
    <p:extLst>
      <p:ext uri="{BB962C8B-B14F-4D97-AF65-F5344CB8AC3E}">
        <p14:creationId xmlns:p14="http://schemas.microsoft.com/office/powerpoint/2010/main" val="3287774833"/>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12748"/>
            <a:ext cx="10515600" cy="5664215"/>
          </a:xfrm>
        </p:spPr>
        <p:txBody>
          <a:bodyPr>
            <a:normAutofit fontScale="92500" lnSpcReduction="10000"/>
          </a:bodyPr>
          <a:lstStyle/>
          <a:p>
            <a:pPr lvl="0"/>
            <a:r>
              <a:rPr lang="en-US" sz="3200" i="1" dirty="0">
                <a:solidFill>
                  <a:prstClr val="black"/>
                </a:solidFill>
              </a:rPr>
              <a:t>Gunshot</a:t>
            </a:r>
            <a:endParaRPr lang="en-US" sz="3200" dirty="0">
              <a:solidFill>
                <a:prstClr val="black"/>
              </a:solidFill>
            </a:endParaRPr>
          </a:p>
          <a:p>
            <a:pPr marL="0" lvl="0" indent="0">
              <a:buNone/>
            </a:pPr>
            <a:endParaRPr lang="en-US" dirty="0">
              <a:solidFill>
                <a:prstClr val="black"/>
              </a:solidFill>
            </a:endParaRPr>
          </a:p>
          <a:p>
            <a:pPr marL="0" lvl="0" indent="0">
              <a:buNone/>
            </a:pPr>
            <a:r>
              <a:rPr lang="en-US" dirty="0">
                <a:solidFill>
                  <a:prstClr val="black"/>
                </a:solidFill>
              </a:rPr>
              <a:t>Classified as low, medium or high velocity factors that determine the velocity and resulting extent of damage;</a:t>
            </a:r>
          </a:p>
          <a:p>
            <a:pPr lvl="0"/>
            <a:r>
              <a:rPr lang="en-US" dirty="0">
                <a:solidFill>
                  <a:prstClr val="black"/>
                </a:solidFill>
              </a:rPr>
              <a:t>Distance from which the gun was fired</a:t>
            </a:r>
          </a:p>
          <a:p>
            <a:pPr lvl="0"/>
            <a:r>
              <a:rPr lang="en-US" dirty="0">
                <a:solidFill>
                  <a:prstClr val="black"/>
                </a:solidFill>
              </a:rPr>
              <a:t>Caliber of the gun</a:t>
            </a:r>
          </a:p>
          <a:p>
            <a:pPr lvl="0"/>
            <a:r>
              <a:rPr lang="en-US" dirty="0">
                <a:solidFill>
                  <a:prstClr val="black"/>
                </a:solidFill>
              </a:rPr>
              <a:t>Size of the bullet.</a:t>
            </a:r>
          </a:p>
          <a:p>
            <a:pPr marL="0" lvl="0" indent="0">
              <a:buNone/>
            </a:pPr>
            <a:endParaRPr lang="en-US" dirty="0">
              <a:solidFill>
                <a:prstClr val="black"/>
              </a:solidFill>
            </a:endParaRPr>
          </a:p>
          <a:p>
            <a:pPr marL="0" lvl="0" indent="0">
              <a:buNone/>
            </a:pPr>
            <a:r>
              <a:rPr lang="en-US" dirty="0">
                <a:solidFill>
                  <a:prstClr val="black"/>
                </a:solidFill>
              </a:rPr>
              <a:t>A bullet can cause damage at the site of penetration and along its pathway and a gunshot wound to the chest can produce a variety of pathophysiologic changes.</a:t>
            </a:r>
          </a:p>
          <a:p>
            <a:pPr marL="0" lvl="0" indent="0">
              <a:buNone/>
            </a:pPr>
            <a:r>
              <a:rPr lang="en-US" dirty="0">
                <a:solidFill>
                  <a:prstClr val="black"/>
                </a:solidFill>
              </a:rPr>
              <a:t>The bullet rip off of bony structures and damage chest organs and great vessels.</a:t>
            </a:r>
          </a:p>
          <a:p>
            <a:endParaRPr lang="en-US" dirty="0"/>
          </a:p>
        </p:txBody>
      </p:sp>
    </p:spTree>
    <p:extLst>
      <p:ext uri="{BB962C8B-B14F-4D97-AF65-F5344CB8AC3E}">
        <p14:creationId xmlns:p14="http://schemas.microsoft.com/office/powerpoint/2010/main" val="371870518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effectLst>
                  <a:outerShdw blurRad="38100" dist="38100" dir="2700000" algn="tl">
                    <a:srgbClr val="000000">
                      <a:alpha val="43137"/>
                    </a:srgbClr>
                  </a:outerShdw>
                </a:effectLst>
              </a:rPr>
              <a:t>Medical management</a:t>
            </a:r>
            <a:endParaRPr lang="en-US" dirty="0"/>
          </a:p>
        </p:txBody>
      </p:sp>
      <p:sp>
        <p:nvSpPr>
          <p:cNvPr id="3" name="Content Placeholder 2"/>
          <p:cNvSpPr>
            <a:spLocks noGrp="1"/>
          </p:cNvSpPr>
          <p:nvPr>
            <p:ph idx="1"/>
          </p:nvPr>
        </p:nvSpPr>
        <p:spPr/>
        <p:txBody>
          <a:bodyPr>
            <a:normAutofit fontScale="92500"/>
          </a:bodyPr>
          <a:lstStyle/>
          <a:p>
            <a:pPr marL="0" lvl="0" indent="0">
              <a:buNone/>
            </a:pPr>
            <a:r>
              <a:rPr lang="en-US" b="1" dirty="0">
                <a:solidFill>
                  <a:prstClr val="black"/>
                </a:solidFill>
              </a:rPr>
              <a:t>Objective</a:t>
            </a:r>
            <a:endParaRPr lang="en-US" dirty="0">
              <a:solidFill>
                <a:prstClr val="black"/>
              </a:solidFill>
            </a:endParaRPr>
          </a:p>
          <a:p>
            <a:pPr lvl="0"/>
            <a:r>
              <a:rPr lang="en-US" dirty="0">
                <a:solidFill>
                  <a:prstClr val="black"/>
                </a:solidFill>
              </a:rPr>
              <a:t>To resolve and maintain cardiopulmonary function.</a:t>
            </a:r>
          </a:p>
          <a:p>
            <a:pPr lvl="0"/>
            <a:r>
              <a:rPr lang="en-US" dirty="0">
                <a:solidFill>
                  <a:prstClr val="black"/>
                </a:solidFill>
              </a:rPr>
              <a:t>Ensure adequate airway.</a:t>
            </a:r>
          </a:p>
          <a:p>
            <a:pPr lvl="0"/>
            <a:r>
              <a:rPr lang="en-US" dirty="0">
                <a:solidFill>
                  <a:prstClr val="black"/>
                </a:solidFill>
              </a:rPr>
              <a:t>Establish ventilation.</a:t>
            </a:r>
          </a:p>
          <a:p>
            <a:pPr lvl="0"/>
            <a:r>
              <a:rPr lang="en-US" dirty="0">
                <a:solidFill>
                  <a:prstClr val="black"/>
                </a:solidFill>
              </a:rPr>
              <a:t>Examine for shock, </a:t>
            </a:r>
            <a:r>
              <a:rPr lang="en-US" dirty="0" err="1">
                <a:solidFill>
                  <a:prstClr val="black"/>
                </a:solidFill>
              </a:rPr>
              <a:t>intrathoracic</a:t>
            </a:r>
            <a:r>
              <a:rPr lang="en-US" dirty="0">
                <a:solidFill>
                  <a:prstClr val="black"/>
                </a:solidFill>
              </a:rPr>
              <a:t> and intra-abdominal injuries is necessary.</a:t>
            </a:r>
          </a:p>
          <a:p>
            <a:pPr lvl="0"/>
            <a:r>
              <a:rPr lang="en-US" dirty="0">
                <a:solidFill>
                  <a:prstClr val="black"/>
                </a:solidFill>
              </a:rPr>
              <a:t>Patient is undressed completely so that additional injuries are not missed.</a:t>
            </a:r>
          </a:p>
          <a:p>
            <a:pPr lvl="0"/>
            <a:r>
              <a:rPr lang="en-US" dirty="0">
                <a:solidFill>
                  <a:prstClr val="black"/>
                </a:solidFill>
              </a:rPr>
              <a:t>Remove blood for GXM incase transfusion is required.</a:t>
            </a:r>
          </a:p>
          <a:p>
            <a:pPr lvl="0"/>
            <a:r>
              <a:rPr lang="en-US" dirty="0">
                <a:solidFill>
                  <a:prstClr val="black"/>
                </a:solidFill>
              </a:rPr>
              <a:t>I.V. line is fixed.</a:t>
            </a:r>
          </a:p>
          <a:p>
            <a:endParaRPr lang="en-US" dirty="0"/>
          </a:p>
        </p:txBody>
      </p:sp>
    </p:spTree>
    <p:extLst>
      <p:ext uri="{BB962C8B-B14F-4D97-AF65-F5344CB8AC3E}">
        <p14:creationId xmlns:p14="http://schemas.microsoft.com/office/powerpoint/2010/main" val="10831754"/>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5458"/>
            <a:ext cx="10515600" cy="6091505"/>
          </a:xfrm>
        </p:spPr>
        <p:txBody>
          <a:bodyPr>
            <a:normAutofit/>
          </a:bodyPr>
          <a:lstStyle/>
          <a:p>
            <a:pPr lvl="0"/>
            <a:r>
              <a:rPr lang="en-US" dirty="0">
                <a:solidFill>
                  <a:prstClr val="black"/>
                </a:solidFill>
              </a:rPr>
              <a:t>Indwelling catheter is inserted to monitor urinary output.</a:t>
            </a:r>
          </a:p>
          <a:p>
            <a:pPr lvl="0"/>
            <a:r>
              <a:rPr lang="en-US" dirty="0">
                <a:solidFill>
                  <a:prstClr val="black"/>
                </a:solidFill>
              </a:rPr>
              <a:t>Nasogastric tube is inserted and connected to low suction to prevent aspiration, minimize leakage of abdominal contents and decompress the gastro –intestinal tract.</a:t>
            </a:r>
          </a:p>
          <a:p>
            <a:pPr lvl="0"/>
            <a:r>
              <a:rPr lang="en-US" dirty="0">
                <a:solidFill>
                  <a:prstClr val="black"/>
                </a:solidFill>
              </a:rPr>
              <a:t>Shock is treated simultaneously with colloid solutions, crystalloids or blood as indicated by patients’ condition.</a:t>
            </a:r>
          </a:p>
          <a:p>
            <a:pPr lvl="0"/>
            <a:r>
              <a:rPr lang="en-US" dirty="0">
                <a:solidFill>
                  <a:prstClr val="black"/>
                </a:solidFill>
              </a:rPr>
              <a:t>Diagnostic procedures are carried out as dictated by the needs e.g. CT scan, X-rays, tap to check bleeding.</a:t>
            </a:r>
          </a:p>
          <a:p>
            <a:pPr lvl="0"/>
            <a:r>
              <a:rPr lang="en-US" dirty="0">
                <a:solidFill>
                  <a:prstClr val="black"/>
                </a:solidFill>
              </a:rPr>
              <a:t>A chest tube is inserted in the pleural space in most patients to achieve rapid and continuing re-expansion of the lungs. This results in the complete evacuation of blood air.</a:t>
            </a:r>
          </a:p>
          <a:p>
            <a:pPr lvl="0"/>
            <a:r>
              <a:rPr lang="en-US" dirty="0">
                <a:solidFill>
                  <a:prstClr val="black"/>
                </a:solidFill>
              </a:rPr>
              <a:t>Chest tube also allows early recognition of continued </a:t>
            </a:r>
            <a:r>
              <a:rPr lang="en-US" dirty="0" smtClean="0">
                <a:solidFill>
                  <a:prstClr val="black"/>
                </a:solidFill>
              </a:rPr>
              <a:t>intra-thoracic </a:t>
            </a:r>
            <a:r>
              <a:rPr lang="en-US" dirty="0">
                <a:solidFill>
                  <a:prstClr val="black"/>
                </a:solidFill>
              </a:rPr>
              <a:t>bleeding which would make surgical exploration necessary.</a:t>
            </a:r>
          </a:p>
          <a:p>
            <a:endParaRPr lang="en-US" dirty="0"/>
          </a:p>
        </p:txBody>
      </p:sp>
    </p:spTree>
    <p:extLst>
      <p:ext uri="{BB962C8B-B14F-4D97-AF65-F5344CB8AC3E}">
        <p14:creationId xmlns:p14="http://schemas.microsoft.com/office/powerpoint/2010/main" val="149680678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33080"/>
            <a:ext cx="10515600" cy="1325563"/>
          </a:xfrm>
        </p:spPr>
        <p:txBody>
          <a:bodyPr/>
          <a:lstStyle/>
          <a:p>
            <a:r>
              <a:rPr lang="en-US" b="1" dirty="0">
                <a:solidFill>
                  <a:prstClr val="black"/>
                </a:solidFill>
                <a:effectLst>
                  <a:outerShdw blurRad="38100" dist="38100" dir="2700000" algn="tl">
                    <a:srgbClr val="000000">
                      <a:alpha val="43137"/>
                    </a:srgbClr>
                  </a:outerShdw>
                </a:effectLst>
              </a:rPr>
              <a:t>Nursing Management</a:t>
            </a:r>
            <a:endParaRPr lang="en-US" dirty="0"/>
          </a:p>
        </p:txBody>
      </p:sp>
      <p:sp>
        <p:nvSpPr>
          <p:cNvPr id="3" name="Content Placeholder 2"/>
          <p:cNvSpPr>
            <a:spLocks noGrp="1"/>
          </p:cNvSpPr>
          <p:nvPr>
            <p:ph idx="1"/>
          </p:nvPr>
        </p:nvSpPr>
        <p:spPr>
          <a:xfrm>
            <a:off x="838200" y="931492"/>
            <a:ext cx="10515600" cy="5245471"/>
          </a:xfrm>
        </p:spPr>
        <p:txBody>
          <a:bodyPr>
            <a:normAutofit fontScale="92500" lnSpcReduction="10000"/>
          </a:bodyPr>
          <a:lstStyle/>
          <a:p>
            <a:pPr lvl="0"/>
            <a:r>
              <a:rPr lang="en-US" dirty="0">
                <a:solidFill>
                  <a:prstClr val="black"/>
                </a:solidFill>
              </a:rPr>
              <a:t>Ensure airway is clear</a:t>
            </a:r>
          </a:p>
          <a:p>
            <a:pPr lvl="0"/>
            <a:r>
              <a:rPr lang="en-US" dirty="0">
                <a:solidFill>
                  <a:prstClr val="black"/>
                </a:solidFill>
              </a:rPr>
              <a:t>Breathing must be in order</a:t>
            </a:r>
          </a:p>
          <a:p>
            <a:pPr lvl="0"/>
            <a:r>
              <a:rPr lang="en-US" dirty="0">
                <a:solidFill>
                  <a:prstClr val="black"/>
                </a:solidFill>
              </a:rPr>
              <a:t>Monitor fluid overload</a:t>
            </a:r>
          </a:p>
          <a:p>
            <a:pPr lvl="0"/>
            <a:r>
              <a:rPr lang="en-US" dirty="0">
                <a:solidFill>
                  <a:prstClr val="black"/>
                </a:solidFill>
              </a:rPr>
              <a:t>Close monitoring of vitals</a:t>
            </a:r>
          </a:p>
          <a:p>
            <a:pPr lvl="0"/>
            <a:r>
              <a:rPr lang="en-US" dirty="0">
                <a:solidFill>
                  <a:prstClr val="black"/>
                </a:solidFill>
              </a:rPr>
              <a:t>Monitor ventilation status</a:t>
            </a:r>
          </a:p>
          <a:p>
            <a:pPr lvl="0"/>
            <a:r>
              <a:rPr lang="en-US" dirty="0">
                <a:solidFill>
                  <a:prstClr val="black"/>
                </a:solidFill>
              </a:rPr>
              <a:t>Check for signs of respiratory distress</a:t>
            </a:r>
          </a:p>
          <a:p>
            <a:pPr lvl="0"/>
            <a:r>
              <a:rPr lang="en-US" dirty="0">
                <a:solidFill>
                  <a:prstClr val="black"/>
                </a:solidFill>
              </a:rPr>
              <a:t>Keep records of input/output</a:t>
            </a:r>
          </a:p>
          <a:p>
            <a:pPr lvl="0"/>
            <a:r>
              <a:rPr lang="en-US" dirty="0">
                <a:solidFill>
                  <a:prstClr val="black"/>
                </a:solidFill>
              </a:rPr>
              <a:t>Administer analgesics as prescribed</a:t>
            </a:r>
          </a:p>
          <a:p>
            <a:pPr lvl="0"/>
            <a:r>
              <a:rPr lang="en-US" dirty="0">
                <a:solidFill>
                  <a:prstClr val="black"/>
                </a:solidFill>
              </a:rPr>
              <a:t>Antimicrobial agents are important to prevent infection</a:t>
            </a:r>
          </a:p>
          <a:p>
            <a:pPr lvl="0"/>
            <a:r>
              <a:rPr lang="en-US" dirty="0">
                <a:solidFill>
                  <a:prstClr val="black"/>
                </a:solidFill>
              </a:rPr>
              <a:t>Reassure </a:t>
            </a:r>
          </a:p>
          <a:p>
            <a:pPr lvl="0"/>
            <a:r>
              <a:rPr lang="en-US" dirty="0">
                <a:solidFill>
                  <a:prstClr val="black"/>
                </a:solidFill>
              </a:rPr>
              <a:t>Psychological care</a:t>
            </a:r>
          </a:p>
          <a:p>
            <a:endParaRPr lang="en-US" dirty="0"/>
          </a:p>
        </p:txBody>
      </p:sp>
    </p:spTree>
    <p:extLst>
      <p:ext uri="{BB962C8B-B14F-4D97-AF65-F5344CB8AC3E}">
        <p14:creationId xmlns:p14="http://schemas.microsoft.com/office/powerpoint/2010/main" val="122159501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lgn="ctr">
              <a:buNone/>
            </a:pPr>
            <a:r>
              <a:rPr lang="en-US" sz="9600" dirty="0">
                <a:solidFill>
                  <a:prstClr val="black"/>
                </a:solidFill>
              </a:rPr>
              <a:t>The End</a:t>
            </a:r>
          </a:p>
          <a:p>
            <a:endParaRPr lang="en-US" dirty="0"/>
          </a:p>
        </p:txBody>
      </p:sp>
    </p:spTree>
    <p:extLst>
      <p:ext uri="{BB962C8B-B14F-4D97-AF65-F5344CB8AC3E}">
        <p14:creationId xmlns:p14="http://schemas.microsoft.com/office/powerpoint/2010/main" val="1010920545"/>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n w="3175" cmpd="sng">
                  <a:noFill/>
                </a:ln>
                <a:solidFill>
                  <a:prstClr val="black"/>
                </a:solidFill>
                <a:latin typeface="Corbel"/>
              </a:rPr>
              <a:t>PNEUMOTHORAX </a:t>
            </a:r>
            <a:endParaRPr lang="en-US" dirty="0"/>
          </a:p>
        </p:txBody>
      </p:sp>
      <p:sp>
        <p:nvSpPr>
          <p:cNvPr id="3" name="Content Placeholder 2"/>
          <p:cNvSpPr>
            <a:spLocks noGrp="1"/>
          </p:cNvSpPr>
          <p:nvPr>
            <p:ph idx="1"/>
          </p:nvPr>
        </p:nvSpPr>
        <p:spPr/>
        <p:txBody>
          <a:bodyPr/>
          <a:lstStyle/>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It’s the accumulation of air or gas in the pleural cavity, resulting in collapse of the lung on the affected side.</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The condition may occur spontaneously as in the course of a pulmonary disease, or it may follow trauma to and perforation of the chest wall.</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It occurs when the parietal or visceral pleura is breached and the pleural space is exposed to positive atmospheric pressure.</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Normally, the pressure in the pleural space is negative. This negative pressure is required to maintain lung inflation. When either pleura is breached air enters pleural space and the lung or portion of it collapses.</a:t>
            </a:r>
          </a:p>
          <a:p>
            <a:pPr marL="285750" lvl="0" indent="-285750" defTabSz="457200">
              <a:lnSpc>
                <a:spcPct val="100000"/>
              </a:lnSpc>
              <a:spcBef>
                <a:spcPct val="20000"/>
              </a:spcBef>
              <a:spcAft>
                <a:spcPts val="600"/>
              </a:spcAft>
              <a:buClr>
                <a:srgbClr val="30ACEC">
                  <a:lumMod val="75000"/>
                </a:srgbClr>
              </a:buClr>
              <a:buSzPct val="145000"/>
              <a:buFont typeface="Arial"/>
              <a:buChar char="•"/>
            </a:pPr>
            <a:endParaRPr lang="en-US" sz="2400" dirty="0">
              <a:solidFill>
                <a:prstClr val="black"/>
              </a:solidFill>
              <a:latin typeface="Corbel"/>
            </a:endParaRPr>
          </a:p>
          <a:p>
            <a:endParaRPr lang="en-US" dirty="0"/>
          </a:p>
        </p:txBody>
      </p:sp>
    </p:spTree>
    <p:extLst>
      <p:ext uri="{BB962C8B-B14F-4D97-AF65-F5344CB8AC3E}">
        <p14:creationId xmlns:p14="http://schemas.microsoft.com/office/powerpoint/2010/main" val="3757210150"/>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30736"/>
            <a:ext cx="10515600" cy="5298393"/>
          </a:xfrm>
        </p:spPr>
        <p:txBody>
          <a:bodyPr/>
          <a:lstStyle/>
          <a:p>
            <a:r>
              <a:rPr lang="en-US" dirty="0" smtClean="0"/>
              <a:t>Diagrammatic illustration</a:t>
            </a:r>
            <a:endParaRPr lang="en-US" dirty="0"/>
          </a:p>
        </p:txBody>
      </p:sp>
      <p:pic>
        <p:nvPicPr>
          <p:cNvPr id="4" name="Picture 3" descr="Punctured lung (pneumothorax): Symptoms, treatment, and recovery"/>
          <p:cNvPicPr/>
          <p:nvPr/>
        </p:nvPicPr>
        <p:blipFill>
          <a:blip r:embed="rId2"/>
          <a:srcRect/>
          <a:stretch>
            <a:fillRect/>
          </a:stretch>
        </p:blipFill>
        <p:spPr bwMode="auto">
          <a:xfrm>
            <a:off x="1409700" y="1257300"/>
            <a:ext cx="4252970" cy="4025900"/>
          </a:xfrm>
          <a:prstGeom prst="rect">
            <a:avLst/>
          </a:prstGeom>
          <a:noFill/>
          <a:ln w="9525">
            <a:noFill/>
            <a:miter lim="800000"/>
            <a:headEnd/>
            <a:tailEnd/>
          </a:ln>
        </p:spPr>
      </p:pic>
      <p:pic>
        <p:nvPicPr>
          <p:cNvPr id="5" name="Content Placeholder 4" descr="Front view of male chest showing partially collapsed right lung."/>
          <p:cNvPicPr>
            <a:picLocks/>
          </p:cNvPicPr>
          <p:nvPr/>
        </p:nvPicPr>
        <p:blipFill>
          <a:blip r:embed="rId3"/>
          <a:srcRect/>
          <a:stretch>
            <a:fillRect/>
          </a:stretch>
        </p:blipFill>
        <p:spPr bwMode="auto">
          <a:xfrm>
            <a:off x="6107935" y="1394859"/>
            <a:ext cx="5198269" cy="3937000"/>
          </a:xfrm>
          <a:prstGeom prst="rect">
            <a:avLst/>
          </a:prstGeom>
          <a:noFill/>
          <a:ln w="9525">
            <a:noFill/>
            <a:miter lim="800000"/>
            <a:headEnd/>
            <a:tailEnd/>
          </a:ln>
        </p:spPr>
      </p:pic>
    </p:spTree>
    <p:extLst>
      <p:ext uri="{BB962C8B-B14F-4D97-AF65-F5344CB8AC3E}">
        <p14:creationId xmlns:p14="http://schemas.microsoft.com/office/powerpoint/2010/main" val="157131169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a:ln w="3175" cmpd="sng">
                  <a:noFill/>
                </a:ln>
                <a:solidFill>
                  <a:prstClr val="black"/>
                </a:solidFill>
                <a:latin typeface="Corbel"/>
              </a:rPr>
              <a:t>Types of pneumothorax</a:t>
            </a:r>
            <a:endParaRPr lang="en-US" dirty="0"/>
          </a:p>
        </p:txBody>
      </p:sp>
      <p:sp>
        <p:nvSpPr>
          <p:cNvPr id="3" name="Content Placeholder 2"/>
          <p:cNvSpPr>
            <a:spLocks noGrp="1"/>
          </p:cNvSpPr>
          <p:nvPr>
            <p:ph idx="1"/>
          </p:nvPr>
        </p:nvSpPr>
        <p:spPr>
          <a:xfrm>
            <a:off x="838200" y="1461331"/>
            <a:ext cx="10515600" cy="4715632"/>
          </a:xfrm>
        </p:spPr>
        <p:txBody>
          <a:bodyPr/>
          <a:lstStyle/>
          <a:p>
            <a:pPr marL="0" lvl="0" indent="0" defTabSz="457200">
              <a:lnSpc>
                <a:spcPct val="100000"/>
              </a:lnSpc>
              <a:spcBef>
                <a:spcPct val="20000"/>
              </a:spcBef>
              <a:spcAft>
                <a:spcPts val="600"/>
              </a:spcAft>
              <a:buClr>
                <a:srgbClr val="30ACEC">
                  <a:lumMod val="75000"/>
                </a:srgbClr>
              </a:buClr>
              <a:buSzPct val="145000"/>
              <a:buNone/>
            </a:pPr>
            <a:r>
              <a:rPr lang="en-US" sz="2400" b="1" dirty="0">
                <a:solidFill>
                  <a:prstClr val="black"/>
                </a:solidFill>
                <a:latin typeface="Corbel"/>
              </a:rPr>
              <a:t>Simple Pneumothorax</a:t>
            </a:r>
            <a:endParaRPr lang="en-US" sz="2400" dirty="0">
              <a:solidFill>
                <a:prstClr val="black"/>
              </a:solidFill>
              <a:latin typeface="Corbel"/>
            </a:endParaRP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Occurs when air enters the pleural space through a breach of either the parietal or visceral pleura.</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Most commonly, this occurs when air enters the pleural space through the rupture of a bleb/blister or a </a:t>
            </a:r>
            <a:r>
              <a:rPr lang="en-US" sz="2400" dirty="0" err="1">
                <a:solidFill>
                  <a:prstClr val="black"/>
                </a:solidFill>
                <a:latin typeface="Corbel"/>
              </a:rPr>
              <a:t>bronchopleural</a:t>
            </a:r>
            <a:r>
              <a:rPr lang="en-US" sz="2400" dirty="0">
                <a:solidFill>
                  <a:prstClr val="black"/>
                </a:solidFill>
                <a:latin typeface="Corbel"/>
              </a:rPr>
              <a:t> fistula. (Fistula- abnormal passage between two epithelial surfaces usually connecting the cavity of one organ with another).</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sz="2400" dirty="0">
                <a:solidFill>
                  <a:prstClr val="black"/>
                </a:solidFill>
                <a:latin typeface="Corbel"/>
              </a:rPr>
              <a:t>A spontaneous pneumothorax in an apparently healthy person in the absence of trauma due to rapture of an air filled bleb on the pleural cavity. May be associated with diffuse interstitial lung disease or emphysema</a:t>
            </a:r>
            <a:endParaRPr lang="en-US" dirty="0"/>
          </a:p>
        </p:txBody>
      </p:sp>
    </p:spTree>
    <p:extLst>
      <p:ext uri="{BB962C8B-B14F-4D97-AF65-F5344CB8AC3E}">
        <p14:creationId xmlns:p14="http://schemas.microsoft.com/office/powerpoint/2010/main" val="777552232"/>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76016"/>
            <a:ext cx="10515600" cy="5800948"/>
          </a:xfrm>
        </p:spPr>
        <p:txBody>
          <a:bodyPr>
            <a:normAutofit fontScale="92500" lnSpcReduction="10000"/>
          </a:bodyPr>
          <a:lstStyle/>
          <a:p>
            <a:pPr marL="0" lvl="0" indent="0" defTabSz="457200">
              <a:lnSpc>
                <a:spcPct val="100000"/>
              </a:lnSpc>
              <a:spcBef>
                <a:spcPct val="20000"/>
              </a:spcBef>
              <a:spcAft>
                <a:spcPts val="600"/>
              </a:spcAft>
              <a:buClr>
                <a:srgbClr val="30ACEC">
                  <a:lumMod val="75000"/>
                </a:srgbClr>
              </a:buClr>
              <a:buSzPct val="145000"/>
              <a:buNone/>
            </a:pPr>
            <a:r>
              <a:rPr lang="en-US" b="1" dirty="0">
                <a:solidFill>
                  <a:prstClr val="black"/>
                </a:solidFill>
                <a:latin typeface="Corbel"/>
              </a:rPr>
              <a:t>Traumatic Pneumothorax</a:t>
            </a:r>
            <a:endParaRPr lang="en-US" dirty="0">
              <a:solidFill>
                <a:prstClr val="black"/>
              </a:solidFill>
              <a:latin typeface="Corbel"/>
            </a:endParaRPr>
          </a:p>
          <a:p>
            <a:pPr marL="0" lvl="0" indent="0" defTabSz="457200">
              <a:lnSpc>
                <a:spcPct val="100000"/>
              </a:lnSpc>
              <a:spcBef>
                <a:spcPct val="20000"/>
              </a:spcBef>
              <a:spcAft>
                <a:spcPts val="600"/>
              </a:spcAft>
              <a:buClr>
                <a:srgbClr val="30ACEC">
                  <a:lumMod val="75000"/>
                </a:srgbClr>
              </a:buClr>
              <a:buSzPct val="145000"/>
              <a:buNone/>
            </a:pPr>
            <a:r>
              <a:rPr lang="en-US" dirty="0">
                <a:solidFill>
                  <a:prstClr val="black"/>
                </a:solidFill>
                <a:latin typeface="Corbel"/>
              </a:rPr>
              <a:t>Occurs when air escapes from a laceration in the lung itself and enters the pleural space or from a wound in the chest wall.</a:t>
            </a:r>
          </a:p>
          <a:p>
            <a:pPr marL="0" lvl="0" indent="0" defTabSz="457200">
              <a:lnSpc>
                <a:spcPct val="100000"/>
              </a:lnSpc>
              <a:spcBef>
                <a:spcPct val="20000"/>
              </a:spcBef>
              <a:spcAft>
                <a:spcPts val="600"/>
              </a:spcAft>
              <a:buClr>
                <a:srgbClr val="30ACEC">
                  <a:lumMod val="75000"/>
                </a:srgbClr>
              </a:buClr>
              <a:buSzPct val="145000"/>
              <a:buNone/>
            </a:pPr>
            <a:r>
              <a:rPr lang="en-US" dirty="0">
                <a:solidFill>
                  <a:prstClr val="black"/>
                </a:solidFill>
                <a:latin typeface="Corbel"/>
              </a:rPr>
              <a:t>Causes;</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dirty="0">
                <a:solidFill>
                  <a:prstClr val="black"/>
                </a:solidFill>
                <a:latin typeface="Corbel"/>
              </a:rPr>
              <a:t>Blunt trauma e.g. rib fractures</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dirty="0">
                <a:solidFill>
                  <a:prstClr val="black"/>
                </a:solidFill>
                <a:latin typeface="Corbel"/>
              </a:rPr>
              <a:t>Penetrating chest or abdominal trauma e.g. stab wound or gunshot</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dirty="0">
                <a:solidFill>
                  <a:prstClr val="black"/>
                </a:solidFill>
                <a:latin typeface="Corbel"/>
              </a:rPr>
              <a:t>Diaphragmatic tears</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dirty="0">
                <a:solidFill>
                  <a:prstClr val="black"/>
                </a:solidFill>
                <a:latin typeface="Corbel"/>
              </a:rPr>
              <a:t>Invasive thoracic procedures e.g.</a:t>
            </a:r>
          </a:p>
          <a:p>
            <a:pPr marL="742950" lvl="1" indent="-285750" defTabSz="457200">
              <a:lnSpc>
                <a:spcPct val="100000"/>
              </a:lnSpc>
              <a:spcBef>
                <a:spcPct val="20000"/>
              </a:spcBef>
              <a:spcAft>
                <a:spcPts val="600"/>
              </a:spcAft>
              <a:buClr>
                <a:srgbClr val="30ACEC">
                  <a:lumMod val="75000"/>
                </a:srgbClr>
              </a:buClr>
              <a:buSzPct val="145000"/>
              <a:buFont typeface="Wingdings" panose="05000000000000000000" pitchFamily="2" charset="2"/>
              <a:buChar char="§"/>
            </a:pPr>
            <a:r>
              <a:rPr lang="en-US" sz="2800" dirty="0" err="1">
                <a:solidFill>
                  <a:prstClr val="black"/>
                </a:solidFill>
                <a:latin typeface="Corbel"/>
              </a:rPr>
              <a:t>Thoracentesis</a:t>
            </a:r>
            <a:endParaRPr lang="en-US" sz="2800" dirty="0">
              <a:solidFill>
                <a:prstClr val="black"/>
              </a:solidFill>
              <a:latin typeface="Corbel"/>
            </a:endParaRPr>
          </a:p>
          <a:p>
            <a:pPr marL="742950" lvl="1" indent="-285750" defTabSz="457200">
              <a:lnSpc>
                <a:spcPct val="100000"/>
              </a:lnSpc>
              <a:spcBef>
                <a:spcPct val="20000"/>
              </a:spcBef>
              <a:spcAft>
                <a:spcPts val="600"/>
              </a:spcAft>
              <a:buClr>
                <a:srgbClr val="30ACEC">
                  <a:lumMod val="75000"/>
                </a:srgbClr>
              </a:buClr>
              <a:buSzPct val="145000"/>
              <a:buFont typeface="Wingdings" panose="05000000000000000000" pitchFamily="2" charset="2"/>
              <a:buChar char="§"/>
            </a:pPr>
            <a:r>
              <a:rPr lang="en-US" sz="2800" dirty="0">
                <a:solidFill>
                  <a:prstClr val="black"/>
                </a:solidFill>
                <a:latin typeface="Corbel"/>
              </a:rPr>
              <a:t>Lung biopsy</a:t>
            </a:r>
          </a:p>
          <a:p>
            <a:pPr marL="742950" lvl="1" indent="-285750" defTabSz="457200">
              <a:lnSpc>
                <a:spcPct val="100000"/>
              </a:lnSpc>
              <a:spcBef>
                <a:spcPct val="20000"/>
              </a:spcBef>
              <a:spcAft>
                <a:spcPts val="600"/>
              </a:spcAft>
              <a:buClr>
                <a:srgbClr val="30ACEC">
                  <a:lumMod val="75000"/>
                </a:srgbClr>
              </a:buClr>
              <a:buSzPct val="145000"/>
              <a:buFont typeface="Wingdings" panose="05000000000000000000" pitchFamily="2" charset="2"/>
              <a:buChar char="§"/>
            </a:pPr>
            <a:r>
              <a:rPr lang="en-US" sz="2800" dirty="0">
                <a:solidFill>
                  <a:prstClr val="black"/>
                </a:solidFill>
                <a:latin typeface="Corbel"/>
              </a:rPr>
              <a:t>Insertion of </a:t>
            </a:r>
            <a:r>
              <a:rPr lang="en-US" sz="2800" dirty="0" err="1">
                <a:solidFill>
                  <a:prstClr val="black"/>
                </a:solidFill>
                <a:latin typeface="Corbel"/>
              </a:rPr>
              <a:t>subclavian</a:t>
            </a:r>
            <a:r>
              <a:rPr lang="en-US" sz="2800" dirty="0">
                <a:solidFill>
                  <a:prstClr val="black"/>
                </a:solidFill>
                <a:latin typeface="Corbel"/>
              </a:rPr>
              <a:t> line in which the pleural is punctured</a:t>
            </a:r>
          </a:p>
          <a:p>
            <a:endParaRPr lang="en-US" dirty="0"/>
          </a:p>
        </p:txBody>
      </p:sp>
    </p:spTree>
    <p:extLst>
      <p:ext uri="{BB962C8B-B14F-4D97-AF65-F5344CB8AC3E}">
        <p14:creationId xmlns:p14="http://schemas.microsoft.com/office/powerpoint/2010/main" val="1045376583"/>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99103"/>
            <a:ext cx="10515600" cy="5877860"/>
          </a:xfrm>
        </p:spPr>
        <p:txBody>
          <a:bodyPr>
            <a:normAutofit/>
          </a:bodyPr>
          <a:lstStyle/>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dirty="0">
                <a:solidFill>
                  <a:prstClr val="black"/>
                </a:solidFill>
                <a:latin typeface="Corbel"/>
              </a:rPr>
              <a:t>A traumatic pneumothorax resulting from major injury to the chest is often accompanied by </a:t>
            </a:r>
            <a:r>
              <a:rPr lang="en-US" b="1" dirty="0" err="1">
                <a:solidFill>
                  <a:prstClr val="black"/>
                </a:solidFill>
                <a:latin typeface="Corbel"/>
              </a:rPr>
              <a:t>hemothorax</a:t>
            </a:r>
            <a:r>
              <a:rPr lang="en-US" dirty="0">
                <a:solidFill>
                  <a:prstClr val="black"/>
                </a:solidFill>
                <a:latin typeface="Corbel"/>
              </a:rPr>
              <a:t> (collection of blood in the pleural spaces). Often both blood and air are found in the chest cavity. (</a:t>
            </a:r>
            <a:r>
              <a:rPr lang="en-US" b="1" dirty="0" err="1">
                <a:solidFill>
                  <a:prstClr val="black"/>
                </a:solidFill>
                <a:latin typeface="Corbel"/>
              </a:rPr>
              <a:t>hemopneumothorax</a:t>
            </a:r>
            <a:r>
              <a:rPr lang="en-US" dirty="0">
                <a:solidFill>
                  <a:prstClr val="black"/>
                </a:solidFill>
                <a:latin typeface="Corbel"/>
              </a:rPr>
              <a:t>) after a major trauma . Open pneumothorax is one form of traumatic pneumothorax. It occurs when a wound in the chest wall is large enough to allow air to pass freely in and out of the thoracic cavity with each attempted respiration. This brings about lung collapse.</a:t>
            </a:r>
          </a:p>
          <a:p>
            <a:pPr marL="285750" lvl="0" indent="-285750" defTabSz="457200">
              <a:lnSpc>
                <a:spcPct val="100000"/>
              </a:lnSpc>
              <a:spcBef>
                <a:spcPct val="20000"/>
              </a:spcBef>
              <a:spcAft>
                <a:spcPts val="600"/>
              </a:spcAft>
              <a:buClr>
                <a:srgbClr val="30ACEC">
                  <a:lumMod val="75000"/>
                </a:srgbClr>
              </a:buClr>
              <a:buSzPct val="145000"/>
              <a:buFont typeface="Arial"/>
              <a:buChar char="•"/>
            </a:pPr>
            <a:r>
              <a:rPr lang="en-US" dirty="0">
                <a:solidFill>
                  <a:prstClr val="black"/>
                </a:solidFill>
                <a:latin typeface="Corbel"/>
              </a:rPr>
              <a:t>Also the structures of the media sternum (heart and great vessels) also shift towards injured side with inspiration and in the opposite direction with expiration. This leads to serious circulatory problems.</a:t>
            </a:r>
          </a:p>
          <a:p>
            <a:endParaRPr lang="en-US" dirty="0"/>
          </a:p>
        </p:txBody>
      </p:sp>
    </p:spTree>
    <p:extLst>
      <p:ext uri="{BB962C8B-B14F-4D97-AF65-F5344CB8AC3E}">
        <p14:creationId xmlns:p14="http://schemas.microsoft.com/office/powerpoint/2010/main" val="412016399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806</TotalTime>
  <Words>11685</Words>
  <Application>Microsoft Office PowerPoint</Application>
  <PresentationFormat>Widescreen</PresentationFormat>
  <Paragraphs>1220</Paragraphs>
  <Slides>188</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188</vt:i4>
      </vt:variant>
    </vt:vector>
  </HeadingPairs>
  <TitlesOfParts>
    <vt:vector size="198" baseType="lpstr">
      <vt:lpstr>Arial</vt:lpstr>
      <vt:lpstr>Calibri</vt:lpstr>
      <vt:lpstr>Calibri Light</vt:lpstr>
      <vt:lpstr>Century Gothic</vt:lpstr>
      <vt:lpstr>Corbel</vt:lpstr>
      <vt:lpstr>Times New Roman</vt:lpstr>
      <vt:lpstr>Trebuchet MS</vt:lpstr>
      <vt:lpstr>Wingdings</vt:lpstr>
      <vt:lpstr>Wingdings 3</vt:lpstr>
      <vt:lpstr>Office Theme</vt:lpstr>
      <vt:lpstr> </vt:lpstr>
      <vt:lpstr>PowerPoint Presentation</vt:lpstr>
      <vt:lpstr>MODULE: MEDICAL SURGICAL NURSING  SUBJECT: PULMONARY NURSING </vt:lpstr>
      <vt:lpstr>PNEUMONIA</vt:lpstr>
      <vt:lpstr>ct</vt:lpstr>
      <vt:lpstr>ct</vt:lpstr>
      <vt:lpstr>PATHOPHYSIOLOGY</vt:lpstr>
      <vt:lpstr>ct</vt:lpstr>
      <vt:lpstr>ct</vt:lpstr>
      <vt:lpstr>BRONCHO-PNEUMONIA </vt:lpstr>
      <vt:lpstr>ct</vt:lpstr>
      <vt:lpstr>ct</vt:lpstr>
      <vt:lpstr>ct</vt:lpstr>
      <vt:lpstr>ct</vt:lpstr>
      <vt:lpstr>ct</vt:lpstr>
      <vt:lpstr>ct</vt:lpstr>
      <vt:lpstr>ct</vt:lpstr>
      <vt:lpstr>ct</vt:lpstr>
      <vt:lpstr>LOBAR PNEUMONIA</vt:lpstr>
      <vt:lpstr>ct</vt:lpstr>
      <vt:lpstr>MANAGEMENT  </vt:lpstr>
      <vt:lpstr>ct</vt:lpstr>
      <vt:lpstr>                     THE END</vt:lpstr>
      <vt:lpstr>TOPIC: BRONCHIAL ASTHMA </vt:lpstr>
      <vt:lpstr>ct</vt:lpstr>
      <vt:lpstr>PATHOPHYSIOLOGY </vt:lpstr>
      <vt:lpstr>ct</vt:lpstr>
      <vt:lpstr>ct</vt:lpstr>
      <vt:lpstr>CLINICAL MANIFESTATION </vt:lpstr>
      <vt:lpstr>ct</vt:lpstr>
      <vt:lpstr>DIAGNOSIS </vt:lpstr>
      <vt:lpstr>MANAGEMENT</vt:lpstr>
      <vt:lpstr>Nurse’s role  </vt:lpstr>
      <vt:lpstr>CLASSIFICATION AND MANAGEMENT OF ASTHMA </vt:lpstr>
      <vt:lpstr>ct</vt:lpstr>
      <vt:lpstr>ct</vt:lpstr>
      <vt:lpstr>ct</vt:lpstr>
      <vt:lpstr>STATUS ASTHMATICUS</vt:lpstr>
      <vt:lpstr>PATHOPHYSIOLOGY</vt:lpstr>
      <vt:lpstr>CLINICAL MANIFESTATIONS</vt:lpstr>
      <vt:lpstr>ct</vt:lpstr>
      <vt:lpstr>NURSING MANAGEMENT</vt:lpstr>
      <vt:lpstr>MEDICAL MANAGEMENT</vt:lpstr>
      <vt:lpstr>ct</vt:lpstr>
      <vt:lpstr>PREVENTION</vt:lpstr>
      <vt:lpstr>PowerPoint Presentation</vt:lpstr>
      <vt:lpstr>CARCINOMA OF THE LUNGS (Bronchogenic Carcinoma</vt:lpstr>
      <vt:lpstr>Pathophysiology </vt:lpstr>
      <vt:lpstr>ct</vt:lpstr>
      <vt:lpstr>Classification and Staging</vt:lpstr>
      <vt:lpstr>Staging</vt:lpstr>
      <vt:lpstr>ct</vt:lpstr>
      <vt:lpstr>ct</vt:lpstr>
      <vt:lpstr>ct</vt:lpstr>
      <vt:lpstr>Lung cancer: Risk factors </vt:lpstr>
      <vt:lpstr>PowerPoint Presentation</vt:lpstr>
      <vt:lpstr>PowerPoint Presentation</vt:lpstr>
      <vt:lpstr>PowerPoint Presentation</vt:lpstr>
      <vt:lpstr>PowerPoint Presentation</vt:lpstr>
      <vt:lpstr>PowerPoint Presentation</vt:lpstr>
      <vt:lpstr>Medical management</vt:lpstr>
      <vt:lpstr>Radiation therapy</vt:lpstr>
      <vt:lpstr>PowerPoint Presentation</vt:lpstr>
      <vt:lpstr>Nursing management</vt:lpstr>
      <vt:lpstr>PowerPoint Presentation</vt:lpstr>
      <vt:lpstr>TOPIC: CHEST INJURY </vt:lpstr>
      <vt:lpstr>BLUNT TRAUMA  </vt:lpstr>
      <vt:lpstr>Pathophysiology </vt:lpstr>
      <vt:lpstr>PowerPoint Presentation</vt:lpstr>
      <vt:lpstr>Assessment and diagnostic findings </vt:lpstr>
      <vt:lpstr>Chest Injuries: Medical Management </vt:lpstr>
      <vt:lpstr>Sternal and rib fractures Sternal fractures</vt:lpstr>
      <vt:lpstr>Clinical Manifestation</vt:lpstr>
      <vt:lpstr>PowerPoint Presentation</vt:lpstr>
      <vt:lpstr>Medical management</vt:lpstr>
      <vt:lpstr>Flail Chest (detached part of a rib) </vt:lpstr>
      <vt:lpstr>Pathophysiology </vt:lpstr>
      <vt:lpstr>Medical management</vt:lpstr>
      <vt:lpstr>PowerPoint Presentation</vt:lpstr>
      <vt:lpstr>PowerPoint Presentation</vt:lpstr>
      <vt:lpstr>Pulmonary Contusion</vt:lpstr>
      <vt:lpstr>Pathophysiology </vt:lpstr>
      <vt:lpstr>Clinical manifestation </vt:lpstr>
      <vt:lpstr>Diagnosis </vt:lpstr>
      <vt:lpstr>Medical management</vt:lpstr>
      <vt:lpstr>Mild contusion </vt:lpstr>
      <vt:lpstr>Moderate pulmonary contusion</vt:lpstr>
      <vt:lpstr>Severe contusion</vt:lpstr>
      <vt:lpstr>PENETRATING TRAUMA </vt:lpstr>
      <vt:lpstr>PowerPoint Presentation</vt:lpstr>
      <vt:lpstr>Medical management</vt:lpstr>
      <vt:lpstr>PowerPoint Presentation</vt:lpstr>
      <vt:lpstr>Nursing Management</vt:lpstr>
      <vt:lpstr>PowerPoint Presentation</vt:lpstr>
      <vt:lpstr>PNEUMOTHORAX </vt:lpstr>
      <vt:lpstr>PowerPoint Presentation</vt:lpstr>
      <vt:lpstr>Types of pneumothorax</vt:lpstr>
      <vt:lpstr>PowerPoint Presentation</vt:lpstr>
      <vt:lpstr>PowerPoint Presentation</vt:lpstr>
      <vt:lpstr>PowerPoint Presentation</vt:lpstr>
      <vt:lpstr>Clinical Manifestation </vt:lpstr>
      <vt:lpstr>PowerPoint Presentation</vt:lpstr>
      <vt:lpstr>Management </vt:lpstr>
      <vt:lpstr>PowerPoint Presentation</vt:lpstr>
      <vt:lpstr>Indications of Thoracotomy </vt:lpstr>
      <vt:lpstr>PowerPoint Presentation</vt:lpstr>
      <vt:lpstr>PowerPoint Presentation</vt:lpstr>
      <vt:lpstr>PowerPoint Presentation</vt:lpstr>
      <vt:lpstr>PowerPoint Presentation</vt:lpstr>
      <vt:lpstr>Pathophysiology </vt:lpstr>
      <vt:lpstr>Clinical manifestation</vt:lpstr>
      <vt:lpstr>Medical management</vt:lpstr>
      <vt:lpstr>Nursing management</vt:lpstr>
      <vt:lpstr>Pleural Effusion </vt:lpstr>
      <vt:lpstr>Predisposing factors</vt:lpstr>
      <vt:lpstr>Pathophysiology </vt:lpstr>
      <vt:lpstr>Clinical manifestation</vt:lpstr>
      <vt:lpstr>Diagnostic findings and assessment </vt:lpstr>
      <vt:lpstr>Medical management</vt:lpstr>
      <vt:lpstr>PowerPoint Presentation</vt:lpstr>
      <vt:lpstr>PowerPoint Presentation</vt:lpstr>
      <vt:lpstr>Nursing management </vt:lpstr>
      <vt:lpstr>PowerPoint Presentation</vt:lpstr>
      <vt:lpstr>PowerPoint Presentation</vt:lpstr>
      <vt:lpstr>EM EMP  EMPHYSEMA    HYSEMA PHYSEMA</vt:lpstr>
      <vt:lpstr>Possible causes</vt:lpstr>
      <vt:lpstr>Pathophysiology</vt:lpstr>
      <vt:lpstr>Signs and symptoms</vt:lpstr>
      <vt:lpstr>Diagnosis</vt:lpstr>
      <vt:lpstr>Management</vt:lpstr>
      <vt:lpstr>PowerPoint Presentation</vt:lpstr>
      <vt:lpstr>PowerPoint Presentation</vt:lpstr>
      <vt:lpstr>BRONCHITIS </vt:lpstr>
      <vt:lpstr>Causative agent</vt:lpstr>
      <vt:lpstr>Pathophysiology </vt:lpstr>
      <vt:lpstr>Clinical picture </vt:lpstr>
      <vt:lpstr>Management</vt:lpstr>
      <vt:lpstr>Nursing care </vt:lpstr>
      <vt:lpstr>Complications of persistent cough</vt:lpstr>
      <vt:lpstr>CHRONIC BRONCHITIS </vt:lpstr>
      <vt:lpstr>Pathophysiology </vt:lpstr>
      <vt:lpstr>Complications</vt:lpstr>
      <vt:lpstr>Clinical manifestation</vt:lpstr>
      <vt:lpstr>Management </vt:lpstr>
      <vt:lpstr>Primary goal of care of COPD patients are to; </vt:lpstr>
      <vt:lpstr>PowerPoint Presentation</vt:lpstr>
      <vt:lpstr>PowerPoint Presentation</vt:lpstr>
      <vt:lpstr>PowerPoint Presentation</vt:lpstr>
      <vt:lpstr>PowerPoint Presentation</vt:lpstr>
      <vt:lpstr>BRONCHIOLITIS</vt:lpstr>
      <vt:lpstr>Predisposing factors </vt:lpstr>
      <vt:lpstr>Causes  </vt:lpstr>
      <vt:lpstr>Pathophysiology </vt:lpstr>
      <vt:lpstr>PowerPoint Presentation</vt:lpstr>
      <vt:lpstr>PowerPoint Presentation</vt:lpstr>
      <vt:lpstr>BRONCHIECTASIS </vt:lpstr>
      <vt:lpstr>Predisposing factors </vt:lpstr>
      <vt:lpstr>Pathophysiology</vt:lpstr>
      <vt:lpstr>PowerPoint Presentation</vt:lpstr>
      <vt:lpstr>Clinical manifestations</vt:lpstr>
      <vt:lpstr>PowerPoint Presentation</vt:lpstr>
      <vt:lpstr>Assessment and diagnostic findings </vt:lpstr>
      <vt:lpstr>MANAGEMENT</vt:lpstr>
      <vt:lpstr>PowerPoint Presentation</vt:lpstr>
      <vt:lpstr>PowerPoint Presentation</vt:lpstr>
      <vt:lpstr>Nursing Management </vt:lpstr>
      <vt:lpstr>PowerPoint Presentation</vt:lpstr>
      <vt:lpstr>PowerPoint Presentation</vt:lpstr>
      <vt:lpstr>ADENOIDITIS </vt:lpstr>
      <vt:lpstr>PowerPoint Presentation</vt:lpstr>
      <vt:lpstr>Signs and symptoms</vt:lpstr>
      <vt:lpstr>PowerPoint Presentation</vt:lpstr>
      <vt:lpstr>PowerPoint Presentation</vt:lpstr>
      <vt:lpstr>PowerPoint Presentation</vt:lpstr>
      <vt:lpstr>PowerPoint Presentation</vt:lpstr>
      <vt:lpstr>Post-operative care</vt:lpstr>
      <vt:lpstr>PowerPoint Presentation</vt:lpstr>
      <vt:lpstr>TONSILITIS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End  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77</cp:revision>
  <dcterms:created xsi:type="dcterms:W3CDTF">2020-07-27T13:48:41Z</dcterms:created>
  <dcterms:modified xsi:type="dcterms:W3CDTF">2021-06-16T12:32:42Z</dcterms:modified>
</cp:coreProperties>
</file>