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0" r:id="rId17"/>
    <p:sldId id="271" r:id="rId18"/>
    <p:sldId id="273" r:id="rId19"/>
    <p:sldId id="274" r:id="rId20"/>
    <p:sldId id="275" r:id="rId21"/>
    <p:sldId id="277" r:id="rId22"/>
    <p:sldId id="276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4" r:id="rId39"/>
    <p:sldId id="293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59DCB-149E-4EFA-9752-6D04887A0002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0C9B8-BCB6-4A35-A0C6-AA9FCB22B64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2E73B8-9AAA-4F19-923D-960A698836E8}" type="slidenum">
              <a:rPr lang="en-US"/>
              <a:pPr/>
              <a:t>2</a:t>
            </a:fld>
            <a:endParaRPr lang="en-US"/>
          </a:p>
        </p:txBody>
      </p:sp>
      <p:sp>
        <p:nvSpPr>
          <p:cNvPr id="1095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1FFFA5-B424-4C0A-A596-1574443C2A27}" type="slidenum">
              <a:rPr lang="en-US"/>
              <a:pPr/>
              <a:t>15</a:t>
            </a:fld>
            <a:endParaRPr lang="en-US"/>
          </a:p>
        </p:txBody>
      </p:sp>
      <p:sp>
        <p:nvSpPr>
          <p:cNvPr id="1300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D587D1-178F-4D23-8963-C8721C71A09D}" type="slidenum">
              <a:rPr lang="en-US"/>
              <a:pPr/>
              <a:t>18</a:t>
            </a:fld>
            <a:endParaRPr lang="en-US"/>
          </a:p>
        </p:txBody>
      </p:sp>
      <p:sp>
        <p:nvSpPr>
          <p:cNvPr id="1341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Using this value in the Goldman equation gives a potential inside the membrane of −86 </a:t>
            </a:r>
            <a:r>
              <a:rPr lang="en-US" sz="1200" dirty="0" err="1" smtClean="0"/>
              <a:t>millivolts</a:t>
            </a:r>
            <a:r>
              <a:rPr lang="en-US" sz="1200" dirty="0" smtClean="0"/>
              <a:t>, which is near the potassium potential shown in the figure.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C9B8-BCB6-4A35-A0C6-AA9FCB22B64B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DDB6E2-43B3-4D5C-AF83-419F79B525E3}" type="slidenum">
              <a:rPr lang="en-US"/>
              <a:pPr/>
              <a:t>3</a:t>
            </a:fld>
            <a:endParaRPr lang="en-US"/>
          </a:p>
        </p:txBody>
      </p:sp>
      <p:sp>
        <p:nvSpPr>
          <p:cNvPr id="1116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188A37-DE35-43D6-9B6E-928D3FDC5AC1}" type="slidenum">
              <a:rPr lang="en-US"/>
              <a:pPr/>
              <a:t>4</a:t>
            </a:fld>
            <a:endParaRPr lang="en-US"/>
          </a:p>
        </p:txBody>
      </p:sp>
      <p:sp>
        <p:nvSpPr>
          <p:cNvPr id="1136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B78735-5825-4049-92B3-9851A78D65BC}" type="slidenum">
              <a:rPr lang="en-US"/>
              <a:pPr/>
              <a:t>5</a:t>
            </a:fld>
            <a:endParaRPr lang="en-US"/>
          </a:p>
        </p:txBody>
      </p:sp>
      <p:sp>
        <p:nvSpPr>
          <p:cNvPr id="1157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7C0E10-C382-4B91-BD67-8DB7C72C8FC5}" type="slidenum">
              <a:rPr lang="en-US"/>
              <a:pPr/>
              <a:t>7</a:t>
            </a:fld>
            <a:endParaRPr lang="en-US"/>
          </a:p>
        </p:txBody>
      </p:sp>
      <p:sp>
        <p:nvSpPr>
          <p:cNvPr id="1177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CF9D11-07A2-4E2C-9086-00672A569037}" type="slidenum">
              <a:rPr lang="en-US"/>
              <a:pPr/>
              <a:t>8</a:t>
            </a:fld>
            <a:endParaRPr lang="en-US"/>
          </a:p>
        </p:txBody>
      </p:sp>
      <p:sp>
        <p:nvSpPr>
          <p:cNvPr id="1198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F4F18E-6253-46E5-810D-0D181D3B65A5}" type="slidenum">
              <a:rPr lang="en-US"/>
              <a:pPr/>
              <a:t>10</a:t>
            </a:fld>
            <a:endParaRPr lang="en-US"/>
          </a:p>
        </p:txBody>
      </p:sp>
      <p:sp>
        <p:nvSpPr>
          <p:cNvPr id="1259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7D9E0D-82F7-423D-8696-C5E9DBA1FFEA}" type="slidenum">
              <a:rPr lang="en-US"/>
              <a:pPr/>
              <a:t>13</a:t>
            </a:fld>
            <a:endParaRPr lang="en-US"/>
          </a:p>
        </p:txBody>
      </p:sp>
      <p:sp>
        <p:nvSpPr>
          <p:cNvPr id="1239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168139-024F-41A6-80D7-DF3AE6DDAA17}" type="slidenum">
              <a:rPr lang="en-US"/>
              <a:pPr/>
              <a:t>14</a:t>
            </a:fld>
            <a:endParaRPr lang="en-US"/>
          </a:p>
        </p:txBody>
      </p:sp>
      <p:sp>
        <p:nvSpPr>
          <p:cNvPr id="1280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1142999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 smtClean="0">
                <a:solidFill>
                  <a:schemeClr val="accent1"/>
                </a:solidFill>
              </a:rPr>
              <a:t>Membrane Potentials </a:t>
            </a:r>
            <a:r>
              <a:rPr lang="en-US" b="1" dirty="0" smtClean="0">
                <a:solidFill>
                  <a:schemeClr val="accent1"/>
                </a:solidFill>
              </a:rPr>
              <a:t>and </a:t>
            </a:r>
            <a:r>
              <a:rPr lang="en-US" b="1" dirty="0" smtClean="0">
                <a:solidFill>
                  <a:schemeClr val="accent1"/>
                </a:solidFill>
              </a:rPr>
              <a:t>Action </a:t>
            </a:r>
            <a:r>
              <a:rPr lang="en-US" b="1" dirty="0" smtClean="0">
                <a:solidFill>
                  <a:schemeClr val="accent1"/>
                </a:solidFill>
              </a:rPr>
              <a:t>P</a:t>
            </a:r>
            <a:r>
              <a:rPr lang="en-US" b="1" dirty="0" smtClean="0">
                <a:solidFill>
                  <a:schemeClr val="accent1"/>
                </a:solidFill>
              </a:rPr>
              <a:t>otentials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7086600" cy="1447800"/>
          </a:xfrm>
        </p:spPr>
        <p:txBody>
          <a:bodyPr/>
          <a:lstStyle/>
          <a:p>
            <a:pPr algn="r"/>
            <a:r>
              <a:rPr lang="en-US" b="1" dirty="0" smtClean="0">
                <a:solidFill>
                  <a:srgbClr val="C00000"/>
                </a:solidFill>
              </a:rPr>
              <a:t>SAMUEL NGIGI KIURIRE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ext Box 2"/>
          <p:cNvSpPr txBox="1">
            <a:spLocks noChangeArrowheads="1"/>
          </p:cNvSpPr>
          <p:nvPr/>
        </p:nvSpPr>
        <p:spPr bwMode="auto">
          <a:xfrm>
            <a:off x="533400" y="654050"/>
            <a:ext cx="4883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Simplest Case Scenario:</a:t>
            </a:r>
            <a:endParaRPr lang="en-US" sz="2800" b="1" dirty="0">
              <a:solidFill>
                <a:srgbClr val="FF0000"/>
              </a:solidFill>
              <a:latin typeface="Arial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 rot="-5400000">
            <a:off x="5584031" y="5466557"/>
            <a:ext cx="1471613" cy="88900"/>
            <a:chOff x="1056" y="2448"/>
            <a:chExt cx="1296" cy="336"/>
          </a:xfrm>
        </p:grpSpPr>
        <p:sp>
          <p:nvSpPr>
            <p:cNvPr id="124932" name="Oval 4"/>
            <p:cNvSpPr>
              <a:spLocks noChangeArrowheads="1"/>
            </p:cNvSpPr>
            <p:nvPr/>
          </p:nvSpPr>
          <p:spPr bwMode="auto">
            <a:xfrm>
              <a:off x="1056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33" name="Oval 5"/>
            <p:cNvSpPr>
              <a:spLocks noChangeArrowheads="1"/>
            </p:cNvSpPr>
            <p:nvPr/>
          </p:nvSpPr>
          <p:spPr bwMode="auto">
            <a:xfrm>
              <a:off x="1200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34" name="Oval 6"/>
            <p:cNvSpPr>
              <a:spLocks noChangeArrowheads="1"/>
            </p:cNvSpPr>
            <p:nvPr/>
          </p:nvSpPr>
          <p:spPr bwMode="auto">
            <a:xfrm>
              <a:off x="1344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35" name="Oval 7"/>
            <p:cNvSpPr>
              <a:spLocks noChangeArrowheads="1"/>
            </p:cNvSpPr>
            <p:nvPr/>
          </p:nvSpPr>
          <p:spPr bwMode="auto">
            <a:xfrm>
              <a:off x="1488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36" name="Oval 8"/>
            <p:cNvSpPr>
              <a:spLocks noChangeArrowheads="1"/>
            </p:cNvSpPr>
            <p:nvPr/>
          </p:nvSpPr>
          <p:spPr bwMode="auto">
            <a:xfrm>
              <a:off x="1632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37" name="Oval 9"/>
            <p:cNvSpPr>
              <a:spLocks noChangeArrowheads="1"/>
            </p:cNvSpPr>
            <p:nvPr/>
          </p:nvSpPr>
          <p:spPr bwMode="auto">
            <a:xfrm>
              <a:off x="1776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38" name="Oval 10"/>
            <p:cNvSpPr>
              <a:spLocks noChangeArrowheads="1"/>
            </p:cNvSpPr>
            <p:nvPr/>
          </p:nvSpPr>
          <p:spPr bwMode="auto">
            <a:xfrm>
              <a:off x="1920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39" name="Oval 11"/>
            <p:cNvSpPr>
              <a:spLocks noChangeArrowheads="1"/>
            </p:cNvSpPr>
            <p:nvPr/>
          </p:nvSpPr>
          <p:spPr bwMode="auto">
            <a:xfrm>
              <a:off x="2064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40" name="Oval 12"/>
            <p:cNvSpPr>
              <a:spLocks noChangeArrowheads="1"/>
            </p:cNvSpPr>
            <p:nvPr/>
          </p:nvSpPr>
          <p:spPr bwMode="auto">
            <a:xfrm>
              <a:off x="2208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4941" name="Oval 13"/>
          <p:cNvSpPr>
            <a:spLocks noChangeArrowheads="1"/>
          </p:cNvSpPr>
          <p:nvPr/>
        </p:nvSpPr>
        <p:spPr bwMode="auto">
          <a:xfrm rot="-5400000">
            <a:off x="6238082" y="464899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42" name="Oval 14"/>
          <p:cNvSpPr>
            <a:spLocks noChangeArrowheads="1"/>
          </p:cNvSpPr>
          <p:nvPr/>
        </p:nvSpPr>
        <p:spPr bwMode="auto">
          <a:xfrm rot="-5400000">
            <a:off x="6238081" y="448548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43" name="Oval 15"/>
          <p:cNvSpPr>
            <a:spLocks noChangeArrowheads="1"/>
          </p:cNvSpPr>
          <p:nvPr/>
        </p:nvSpPr>
        <p:spPr bwMode="auto">
          <a:xfrm rot="-5400000">
            <a:off x="6238082" y="432196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44" name="Oval 16"/>
          <p:cNvSpPr>
            <a:spLocks noChangeArrowheads="1"/>
          </p:cNvSpPr>
          <p:nvPr/>
        </p:nvSpPr>
        <p:spPr bwMode="auto">
          <a:xfrm rot="-5400000">
            <a:off x="6238081" y="415845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45" name="Oval 17"/>
          <p:cNvSpPr>
            <a:spLocks noChangeArrowheads="1"/>
          </p:cNvSpPr>
          <p:nvPr/>
        </p:nvSpPr>
        <p:spPr bwMode="auto">
          <a:xfrm rot="-5400000">
            <a:off x="6240462" y="3998913"/>
            <a:ext cx="161925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46" name="Oval 18"/>
          <p:cNvSpPr>
            <a:spLocks noChangeArrowheads="1"/>
          </p:cNvSpPr>
          <p:nvPr/>
        </p:nvSpPr>
        <p:spPr bwMode="auto">
          <a:xfrm rot="-5400000">
            <a:off x="6238082" y="383301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47" name="Oval 19"/>
          <p:cNvSpPr>
            <a:spLocks noChangeArrowheads="1"/>
          </p:cNvSpPr>
          <p:nvPr/>
        </p:nvSpPr>
        <p:spPr bwMode="auto">
          <a:xfrm rot="-5400000">
            <a:off x="6238081" y="366950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48" name="Oval 20"/>
          <p:cNvSpPr>
            <a:spLocks noChangeArrowheads="1"/>
          </p:cNvSpPr>
          <p:nvPr/>
        </p:nvSpPr>
        <p:spPr bwMode="auto">
          <a:xfrm rot="-5400000">
            <a:off x="6238082" y="350599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49" name="Oval 21"/>
          <p:cNvSpPr>
            <a:spLocks noChangeArrowheads="1"/>
          </p:cNvSpPr>
          <p:nvPr/>
        </p:nvSpPr>
        <p:spPr bwMode="auto">
          <a:xfrm rot="-5400000">
            <a:off x="6236493" y="285035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50" name="Oval 22"/>
          <p:cNvSpPr>
            <a:spLocks noChangeArrowheads="1"/>
          </p:cNvSpPr>
          <p:nvPr/>
        </p:nvSpPr>
        <p:spPr bwMode="auto">
          <a:xfrm rot="-5400000">
            <a:off x="6236494" y="268684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51" name="Oval 23"/>
          <p:cNvSpPr>
            <a:spLocks noChangeArrowheads="1"/>
          </p:cNvSpPr>
          <p:nvPr/>
        </p:nvSpPr>
        <p:spPr bwMode="auto">
          <a:xfrm rot="-5400000">
            <a:off x="6238082" y="252491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52" name="Oval 24"/>
          <p:cNvSpPr>
            <a:spLocks noChangeArrowheads="1"/>
          </p:cNvSpPr>
          <p:nvPr/>
        </p:nvSpPr>
        <p:spPr bwMode="auto">
          <a:xfrm rot="-5400000">
            <a:off x="6236494" y="235981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53" name="Oval 25"/>
          <p:cNvSpPr>
            <a:spLocks noChangeArrowheads="1"/>
          </p:cNvSpPr>
          <p:nvPr/>
        </p:nvSpPr>
        <p:spPr bwMode="auto">
          <a:xfrm rot="-5400000">
            <a:off x="6236493" y="219630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54" name="Oval 26"/>
          <p:cNvSpPr>
            <a:spLocks noChangeArrowheads="1"/>
          </p:cNvSpPr>
          <p:nvPr/>
        </p:nvSpPr>
        <p:spPr bwMode="auto">
          <a:xfrm rot="-5400000">
            <a:off x="6236494" y="203279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55" name="Oval 27"/>
          <p:cNvSpPr>
            <a:spLocks noChangeArrowheads="1"/>
          </p:cNvSpPr>
          <p:nvPr/>
        </p:nvSpPr>
        <p:spPr bwMode="auto">
          <a:xfrm rot="-5400000">
            <a:off x="6236493" y="186928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 rot="-5400000">
            <a:off x="5999163" y="5616575"/>
            <a:ext cx="944562" cy="211138"/>
            <a:chOff x="1008" y="2400"/>
            <a:chExt cx="831" cy="576"/>
          </a:xfrm>
        </p:grpSpPr>
        <p:grpSp>
          <p:nvGrpSpPr>
            <p:cNvPr id="4" name="Group 29"/>
            <p:cNvGrpSpPr>
              <a:grpSpLocks/>
            </p:cNvGrpSpPr>
            <p:nvPr/>
          </p:nvGrpSpPr>
          <p:grpSpPr bwMode="auto">
            <a:xfrm>
              <a:off x="1008" y="2400"/>
              <a:ext cx="96" cy="576"/>
              <a:chOff x="424" y="2880"/>
              <a:chExt cx="200" cy="768"/>
            </a:xfrm>
          </p:grpSpPr>
          <p:sp>
            <p:nvSpPr>
              <p:cNvPr id="124958" name="Freeform 30"/>
              <p:cNvSpPr>
                <a:spLocks/>
              </p:cNvSpPr>
              <p:nvPr/>
            </p:nvSpPr>
            <p:spPr bwMode="auto">
              <a:xfrm>
                <a:off x="528" y="2880"/>
                <a:ext cx="96" cy="7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48" y="624"/>
                  </a:cxn>
                  <a:cxn ang="0">
                    <a:pos x="96" y="768"/>
                  </a:cxn>
                </a:cxnLst>
                <a:rect l="0" t="0" r="r" b="b"/>
                <a:pathLst>
                  <a:path w="104" h="768">
                    <a:moveTo>
                      <a:pt x="0" y="0"/>
                    </a:moveTo>
                    <a:cubicBezTo>
                      <a:pt x="44" y="116"/>
                      <a:pt x="88" y="232"/>
                      <a:pt x="96" y="336"/>
                    </a:cubicBezTo>
                    <a:cubicBezTo>
                      <a:pt x="104" y="440"/>
                      <a:pt x="48" y="552"/>
                      <a:pt x="48" y="624"/>
                    </a:cubicBezTo>
                    <a:cubicBezTo>
                      <a:pt x="48" y="696"/>
                      <a:pt x="72" y="732"/>
                      <a:pt x="96" y="76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59" name="Freeform 31"/>
              <p:cNvSpPr>
                <a:spLocks/>
              </p:cNvSpPr>
              <p:nvPr/>
            </p:nvSpPr>
            <p:spPr bwMode="auto">
              <a:xfrm>
                <a:off x="424" y="2880"/>
                <a:ext cx="104" cy="48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8" y="288"/>
                  </a:cxn>
                  <a:cxn ang="0">
                    <a:pos x="104" y="480"/>
                  </a:cxn>
                </a:cxnLst>
                <a:rect l="0" t="0" r="r" b="b"/>
                <a:pathLst>
                  <a:path w="104" h="480">
                    <a:moveTo>
                      <a:pt x="56" y="0"/>
                    </a:moveTo>
                    <a:cubicBezTo>
                      <a:pt x="28" y="104"/>
                      <a:pt x="0" y="208"/>
                      <a:pt x="8" y="288"/>
                    </a:cubicBezTo>
                    <a:cubicBezTo>
                      <a:pt x="16" y="368"/>
                      <a:pt x="60" y="424"/>
                      <a:pt x="104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32"/>
            <p:cNvGrpSpPr>
              <a:grpSpLocks/>
            </p:cNvGrpSpPr>
            <p:nvPr/>
          </p:nvGrpSpPr>
          <p:grpSpPr bwMode="auto">
            <a:xfrm>
              <a:off x="1424" y="2400"/>
              <a:ext cx="96" cy="576"/>
              <a:chOff x="424" y="2880"/>
              <a:chExt cx="200" cy="768"/>
            </a:xfrm>
          </p:grpSpPr>
          <p:sp>
            <p:nvSpPr>
              <p:cNvPr id="124961" name="Freeform 33"/>
              <p:cNvSpPr>
                <a:spLocks/>
              </p:cNvSpPr>
              <p:nvPr/>
            </p:nvSpPr>
            <p:spPr bwMode="auto">
              <a:xfrm>
                <a:off x="528" y="2880"/>
                <a:ext cx="96" cy="7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48" y="624"/>
                  </a:cxn>
                  <a:cxn ang="0">
                    <a:pos x="96" y="768"/>
                  </a:cxn>
                </a:cxnLst>
                <a:rect l="0" t="0" r="r" b="b"/>
                <a:pathLst>
                  <a:path w="104" h="768">
                    <a:moveTo>
                      <a:pt x="0" y="0"/>
                    </a:moveTo>
                    <a:cubicBezTo>
                      <a:pt x="44" y="116"/>
                      <a:pt x="88" y="232"/>
                      <a:pt x="96" y="336"/>
                    </a:cubicBezTo>
                    <a:cubicBezTo>
                      <a:pt x="104" y="440"/>
                      <a:pt x="48" y="552"/>
                      <a:pt x="48" y="624"/>
                    </a:cubicBezTo>
                    <a:cubicBezTo>
                      <a:pt x="48" y="696"/>
                      <a:pt x="72" y="732"/>
                      <a:pt x="96" y="76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62" name="Freeform 34"/>
              <p:cNvSpPr>
                <a:spLocks/>
              </p:cNvSpPr>
              <p:nvPr/>
            </p:nvSpPr>
            <p:spPr bwMode="auto">
              <a:xfrm>
                <a:off x="424" y="2880"/>
                <a:ext cx="104" cy="48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8" y="288"/>
                  </a:cxn>
                  <a:cxn ang="0">
                    <a:pos x="104" y="480"/>
                  </a:cxn>
                </a:cxnLst>
                <a:rect l="0" t="0" r="r" b="b"/>
                <a:pathLst>
                  <a:path w="104" h="480">
                    <a:moveTo>
                      <a:pt x="56" y="0"/>
                    </a:moveTo>
                    <a:cubicBezTo>
                      <a:pt x="28" y="104"/>
                      <a:pt x="0" y="208"/>
                      <a:pt x="8" y="288"/>
                    </a:cubicBezTo>
                    <a:cubicBezTo>
                      <a:pt x="16" y="368"/>
                      <a:pt x="60" y="424"/>
                      <a:pt x="104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35"/>
            <p:cNvGrpSpPr>
              <a:grpSpLocks/>
            </p:cNvGrpSpPr>
            <p:nvPr/>
          </p:nvGrpSpPr>
          <p:grpSpPr bwMode="auto">
            <a:xfrm>
              <a:off x="1128" y="2400"/>
              <a:ext cx="96" cy="528"/>
              <a:chOff x="288" y="2784"/>
              <a:chExt cx="152" cy="528"/>
            </a:xfrm>
          </p:grpSpPr>
          <p:sp>
            <p:nvSpPr>
              <p:cNvPr id="124964" name="Freeform 36"/>
              <p:cNvSpPr>
                <a:spLocks/>
              </p:cNvSpPr>
              <p:nvPr/>
            </p:nvSpPr>
            <p:spPr bwMode="auto">
              <a:xfrm>
                <a:off x="384" y="2784"/>
                <a:ext cx="56" cy="5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36"/>
                  </a:cxn>
                  <a:cxn ang="0">
                    <a:pos x="48" y="528"/>
                  </a:cxn>
                </a:cxnLst>
                <a:rect l="0" t="0" r="r" b="b"/>
                <a:pathLst>
                  <a:path w="56" h="528">
                    <a:moveTo>
                      <a:pt x="0" y="0"/>
                    </a:moveTo>
                    <a:cubicBezTo>
                      <a:pt x="20" y="124"/>
                      <a:pt x="40" y="248"/>
                      <a:pt x="48" y="336"/>
                    </a:cubicBezTo>
                    <a:cubicBezTo>
                      <a:pt x="56" y="424"/>
                      <a:pt x="48" y="496"/>
                      <a:pt x="48" y="5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65" name="Freeform 37"/>
              <p:cNvSpPr>
                <a:spLocks/>
              </p:cNvSpPr>
              <p:nvPr/>
            </p:nvSpPr>
            <p:spPr bwMode="auto">
              <a:xfrm>
                <a:off x="288" y="2784"/>
                <a:ext cx="48" cy="480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336"/>
                  </a:cxn>
                  <a:cxn ang="0">
                    <a:pos x="48" y="480"/>
                  </a:cxn>
                </a:cxnLst>
                <a:rect l="0" t="0" r="r" b="b"/>
                <a:pathLst>
                  <a:path w="48" h="480">
                    <a:moveTo>
                      <a:pt x="48" y="0"/>
                    </a:moveTo>
                    <a:cubicBezTo>
                      <a:pt x="24" y="128"/>
                      <a:pt x="0" y="256"/>
                      <a:pt x="0" y="336"/>
                    </a:cubicBezTo>
                    <a:cubicBezTo>
                      <a:pt x="0" y="416"/>
                      <a:pt x="24" y="448"/>
                      <a:pt x="48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38"/>
            <p:cNvGrpSpPr>
              <a:grpSpLocks/>
            </p:cNvGrpSpPr>
            <p:nvPr/>
          </p:nvGrpSpPr>
          <p:grpSpPr bwMode="auto">
            <a:xfrm>
              <a:off x="1561" y="2414"/>
              <a:ext cx="96" cy="528"/>
              <a:chOff x="288" y="2784"/>
              <a:chExt cx="152" cy="528"/>
            </a:xfrm>
          </p:grpSpPr>
          <p:sp>
            <p:nvSpPr>
              <p:cNvPr id="124967" name="Freeform 39"/>
              <p:cNvSpPr>
                <a:spLocks/>
              </p:cNvSpPr>
              <p:nvPr/>
            </p:nvSpPr>
            <p:spPr bwMode="auto">
              <a:xfrm>
                <a:off x="384" y="2784"/>
                <a:ext cx="56" cy="5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36"/>
                  </a:cxn>
                  <a:cxn ang="0">
                    <a:pos x="48" y="528"/>
                  </a:cxn>
                </a:cxnLst>
                <a:rect l="0" t="0" r="r" b="b"/>
                <a:pathLst>
                  <a:path w="56" h="528">
                    <a:moveTo>
                      <a:pt x="0" y="0"/>
                    </a:moveTo>
                    <a:cubicBezTo>
                      <a:pt x="20" y="124"/>
                      <a:pt x="40" y="248"/>
                      <a:pt x="48" y="336"/>
                    </a:cubicBezTo>
                    <a:cubicBezTo>
                      <a:pt x="56" y="424"/>
                      <a:pt x="48" y="496"/>
                      <a:pt x="48" y="5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68" name="Freeform 40"/>
              <p:cNvSpPr>
                <a:spLocks/>
              </p:cNvSpPr>
              <p:nvPr/>
            </p:nvSpPr>
            <p:spPr bwMode="auto">
              <a:xfrm>
                <a:off x="288" y="2784"/>
                <a:ext cx="48" cy="480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336"/>
                  </a:cxn>
                  <a:cxn ang="0">
                    <a:pos x="48" y="480"/>
                  </a:cxn>
                </a:cxnLst>
                <a:rect l="0" t="0" r="r" b="b"/>
                <a:pathLst>
                  <a:path w="48" h="480">
                    <a:moveTo>
                      <a:pt x="48" y="0"/>
                    </a:moveTo>
                    <a:cubicBezTo>
                      <a:pt x="24" y="128"/>
                      <a:pt x="0" y="256"/>
                      <a:pt x="0" y="336"/>
                    </a:cubicBezTo>
                    <a:cubicBezTo>
                      <a:pt x="0" y="416"/>
                      <a:pt x="24" y="448"/>
                      <a:pt x="48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41"/>
            <p:cNvGrpSpPr>
              <a:grpSpLocks/>
            </p:cNvGrpSpPr>
            <p:nvPr/>
          </p:nvGrpSpPr>
          <p:grpSpPr bwMode="auto">
            <a:xfrm>
              <a:off x="1255" y="2400"/>
              <a:ext cx="151" cy="559"/>
              <a:chOff x="367" y="2605"/>
              <a:chExt cx="151" cy="559"/>
            </a:xfrm>
          </p:grpSpPr>
          <p:sp>
            <p:nvSpPr>
              <p:cNvPr id="124970" name="Freeform 42"/>
              <p:cNvSpPr>
                <a:spLocks/>
              </p:cNvSpPr>
              <p:nvPr/>
            </p:nvSpPr>
            <p:spPr bwMode="auto">
              <a:xfrm>
                <a:off x="367" y="2605"/>
                <a:ext cx="52" cy="493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" y="403"/>
                  </a:cxn>
                  <a:cxn ang="0">
                    <a:pos x="52" y="493"/>
                  </a:cxn>
                </a:cxnLst>
                <a:rect l="0" t="0" r="r" b="b"/>
                <a:pathLst>
                  <a:path w="52" h="493">
                    <a:moveTo>
                      <a:pt x="36" y="0"/>
                    </a:moveTo>
                    <a:cubicBezTo>
                      <a:pt x="18" y="160"/>
                      <a:pt x="0" y="321"/>
                      <a:pt x="3" y="403"/>
                    </a:cubicBezTo>
                    <a:cubicBezTo>
                      <a:pt x="6" y="485"/>
                      <a:pt x="43" y="477"/>
                      <a:pt x="52" y="49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71" name="Freeform 43"/>
              <p:cNvSpPr>
                <a:spLocks/>
              </p:cNvSpPr>
              <p:nvPr/>
            </p:nvSpPr>
            <p:spPr bwMode="auto">
              <a:xfrm>
                <a:off x="449" y="2614"/>
                <a:ext cx="69" cy="5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1" y="287"/>
                  </a:cxn>
                  <a:cxn ang="0">
                    <a:pos x="69" y="550"/>
                  </a:cxn>
                </a:cxnLst>
                <a:rect l="0" t="0" r="r" b="b"/>
                <a:pathLst>
                  <a:path w="69" h="550">
                    <a:moveTo>
                      <a:pt x="3" y="0"/>
                    </a:moveTo>
                    <a:cubicBezTo>
                      <a:pt x="1" y="97"/>
                      <a:pt x="0" y="195"/>
                      <a:pt x="11" y="287"/>
                    </a:cubicBezTo>
                    <a:cubicBezTo>
                      <a:pt x="22" y="379"/>
                      <a:pt x="45" y="464"/>
                      <a:pt x="69" y="5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44"/>
            <p:cNvGrpSpPr>
              <a:grpSpLocks/>
            </p:cNvGrpSpPr>
            <p:nvPr/>
          </p:nvGrpSpPr>
          <p:grpSpPr bwMode="auto">
            <a:xfrm>
              <a:off x="1688" y="2405"/>
              <a:ext cx="151" cy="559"/>
              <a:chOff x="367" y="2605"/>
              <a:chExt cx="151" cy="559"/>
            </a:xfrm>
          </p:grpSpPr>
          <p:sp>
            <p:nvSpPr>
              <p:cNvPr id="124973" name="Freeform 45"/>
              <p:cNvSpPr>
                <a:spLocks/>
              </p:cNvSpPr>
              <p:nvPr/>
            </p:nvSpPr>
            <p:spPr bwMode="auto">
              <a:xfrm>
                <a:off x="367" y="2605"/>
                <a:ext cx="52" cy="493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" y="403"/>
                  </a:cxn>
                  <a:cxn ang="0">
                    <a:pos x="52" y="493"/>
                  </a:cxn>
                </a:cxnLst>
                <a:rect l="0" t="0" r="r" b="b"/>
                <a:pathLst>
                  <a:path w="52" h="493">
                    <a:moveTo>
                      <a:pt x="36" y="0"/>
                    </a:moveTo>
                    <a:cubicBezTo>
                      <a:pt x="18" y="160"/>
                      <a:pt x="0" y="321"/>
                      <a:pt x="3" y="403"/>
                    </a:cubicBezTo>
                    <a:cubicBezTo>
                      <a:pt x="6" y="485"/>
                      <a:pt x="43" y="477"/>
                      <a:pt x="52" y="49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74" name="Freeform 46"/>
              <p:cNvSpPr>
                <a:spLocks/>
              </p:cNvSpPr>
              <p:nvPr/>
            </p:nvSpPr>
            <p:spPr bwMode="auto">
              <a:xfrm>
                <a:off x="449" y="2614"/>
                <a:ext cx="69" cy="5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1" y="287"/>
                  </a:cxn>
                  <a:cxn ang="0">
                    <a:pos x="69" y="550"/>
                  </a:cxn>
                </a:cxnLst>
                <a:rect l="0" t="0" r="r" b="b"/>
                <a:pathLst>
                  <a:path w="69" h="550">
                    <a:moveTo>
                      <a:pt x="3" y="0"/>
                    </a:moveTo>
                    <a:cubicBezTo>
                      <a:pt x="1" y="97"/>
                      <a:pt x="0" y="195"/>
                      <a:pt x="11" y="287"/>
                    </a:cubicBezTo>
                    <a:cubicBezTo>
                      <a:pt x="22" y="379"/>
                      <a:pt x="45" y="464"/>
                      <a:pt x="69" y="5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" name="Group 47"/>
          <p:cNvGrpSpPr>
            <a:grpSpLocks/>
          </p:cNvGrpSpPr>
          <p:nvPr/>
        </p:nvGrpSpPr>
        <p:grpSpPr bwMode="auto">
          <a:xfrm rot="-5400000">
            <a:off x="5998369" y="4642644"/>
            <a:ext cx="942975" cy="211137"/>
            <a:chOff x="1008" y="2400"/>
            <a:chExt cx="831" cy="576"/>
          </a:xfrm>
        </p:grpSpPr>
        <p:grpSp>
          <p:nvGrpSpPr>
            <p:cNvPr id="11" name="Group 48"/>
            <p:cNvGrpSpPr>
              <a:grpSpLocks/>
            </p:cNvGrpSpPr>
            <p:nvPr/>
          </p:nvGrpSpPr>
          <p:grpSpPr bwMode="auto">
            <a:xfrm>
              <a:off x="1008" y="2400"/>
              <a:ext cx="96" cy="576"/>
              <a:chOff x="424" y="2880"/>
              <a:chExt cx="200" cy="768"/>
            </a:xfrm>
          </p:grpSpPr>
          <p:sp>
            <p:nvSpPr>
              <p:cNvPr id="124977" name="Freeform 49"/>
              <p:cNvSpPr>
                <a:spLocks/>
              </p:cNvSpPr>
              <p:nvPr/>
            </p:nvSpPr>
            <p:spPr bwMode="auto">
              <a:xfrm>
                <a:off x="528" y="2880"/>
                <a:ext cx="96" cy="7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48" y="624"/>
                  </a:cxn>
                  <a:cxn ang="0">
                    <a:pos x="96" y="768"/>
                  </a:cxn>
                </a:cxnLst>
                <a:rect l="0" t="0" r="r" b="b"/>
                <a:pathLst>
                  <a:path w="104" h="768">
                    <a:moveTo>
                      <a:pt x="0" y="0"/>
                    </a:moveTo>
                    <a:cubicBezTo>
                      <a:pt x="44" y="116"/>
                      <a:pt x="88" y="232"/>
                      <a:pt x="96" y="336"/>
                    </a:cubicBezTo>
                    <a:cubicBezTo>
                      <a:pt x="104" y="440"/>
                      <a:pt x="48" y="552"/>
                      <a:pt x="48" y="624"/>
                    </a:cubicBezTo>
                    <a:cubicBezTo>
                      <a:pt x="48" y="696"/>
                      <a:pt x="72" y="732"/>
                      <a:pt x="96" y="76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78" name="Freeform 50"/>
              <p:cNvSpPr>
                <a:spLocks/>
              </p:cNvSpPr>
              <p:nvPr/>
            </p:nvSpPr>
            <p:spPr bwMode="auto">
              <a:xfrm>
                <a:off x="424" y="2880"/>
                <a:ext cx="104" cy="48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8" y="288"/>
                  </a:cxn>
                  <a:cxn ang="0">
                    <a:pos x="104" y="480"/>
                  </a:cxn>
                </a:cxnLst>
                <a:rect l="0" t="0" r="r" b="b"/>
                <a:pathLst>
                  <a:path w="104" h="480">
                    <a:moveTo>
                      <a:pt x="56" y="0"/>
                    </a:moveTo>
                    <a:cubicBezTo>
                      <a:pt x="28" y="104"/>
                      <a:pt x="0" y="208"/>
                      <a:pt x="8" y="288"/>
                    </a:cubicBezTo>
                    <a:cubicBezTo>
                      <a:pt x="16" y="368"/>
                      <a:pt x="60" y="424"/>
                      <a:pt x="104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" name="Group 51"/>
            <p:cNvGrpSpPr>
              <a:grpSpLocks/>
            </p:cNvGrpSpPr>
            <p:nvPr/>
          </p:nvGrpSpPr>
          <p:grpSpPr bwMode="auto">
            <a:xfrm>
              <a:off x="1424" y="2400"/>
              <a:ext cx="96" cy="576"/>
              <a:chOff x="424" y="2880"/>
              <a:chExt cx="200" cy="768"/>
            </a:xfrm>
          </p:grpSpPr>
          <p:sp>
            <p:nvSpPr>
              <p:cNvPr id="124980" name="Freeform 52"/>
              <p:cNvSpPr>
                <a:spLocks/>
              </p:cNvSpPr>
              <p:nvPr/>
            </p:nvSpPr>
            <p:spPr bwMode="auto">
              <a:xfrm>
                <a:off x="528" y="2880"/>
                <a:ext cx="96" cy="7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48" y="624"/>
                  </a:cxn>
                  <a:cxn ang="0">
                    <a:pos x="96" y="768"/>
                  </a:cxn>
                </a:cxnLst>
                <a:rect l="0" t="0" r="r" b="b"/>
                <a:pathLst>
                  <a:path w="104" h="768">
                    <a:moveTo>
                      <a:pt x="0" y="0"/>
                    </a:moveTo>
                    <a:cubicBezTo>
                      <a:pt x="44" y="116"/>
                      <a:pt x="88" y="232"/>
                      <a:pt x="96" y="336"/>
                    </a:cubicBezTo>
                    <a:cubicBezTo>
                      <a:pt x="104" y="440"/>
                      <a:pt x="48" y="552"/>
                      <a:pt x="48" y="624"/>
                    </a:cubicBezTo>
                    <a:cubicBezTo>
                      <a:pt x="48" y="696"/>
                      <a:pt x="72" y="732"/>
                      <a:pt x="96" y="76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81" name="Freeform 53"/>
              <p:cNvSpPr>
                <a:spLocks/>
              </p:cNvSpPr>
              <p:nvPr/>
            </p:nvSpPr>
            <p:spPr bwMode="auto">
              <a:xfrm>
                <a:off x="424" y="2880"/>
                <a:ext cx="104" cy="48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8" y="288"/>
                  </a:cxn>
                  <a:cxn ang="0">
                    <a:pos x="104" y="480"/>
                  </a:cxn>
                </a:cxnLst>
                <a:rect l="0" t="0" r="r" b="b"/>
                <a:pathLst>
                  <a:path w="104" h="480">
                    <a:moveTo>
                      <a:pt x="56" y="0"/>
                    </a:moveTo>
                    <a:cubicBezTo>
                      <a:pt x="28" y="104"/>
                      <a:pt x="0" y="208"/>
                      <a:pt x="8" y="288"/>
                    </a:cubicBezTo>
                    <a:cubicBezTo>
                      <a:pt x="16" y="368"/>
                      <a:pt x="60" y="424"/>
                      <a:pt x="104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" name="Group 54"/>
            <p:cNvGrpSpPr>
              <a:grpSpLocks/>
            </p:cNvGrpSpPr>
            <p:nvPr/>
          </p:nvGrpSpPr>
          <p:grpSpPr bwMode="auto">
            <a:xfrm>
              <a:off x="1128" y="2400"/>
              <a:ext cx="96" cy="528"/>
              <a:chOff x="288" y="2784"/>
              <a:chExt cx="152" cy="528"/>
            </a:xfrm>
          </p:grpSpPr>
          <p:sp>
            <p:nvSpPr>
              <p:cNvPr id="124983" name="Freeform 55"/>
              <p:cNvSpPr>
                <a:spLocks/>
              </p:cNvSpPr>
              <p:nvPr/>
            </p:nvSpPr>
            <p:spPr bwMode="auto">
              <a:xfrm>
                <a:off x="384" y="2784"/>
                <a:ext cx="56" cy="5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36"/>
                  </a:cxn>
                  <a:cxn ang="0">
                    <a:pos x="48" y="528"/>
                  </a:cxn>
                </a:cxnLst>
                <a:rect l="0" t="0" r="r" b="b"/>
                <a:pathLst>
                  <a:path w="56" h="528">
                    <a:moveTo>
                      <a:pt x="0" y="0"/>
                    </a:moveTo>
                    <a:cubicBezTo>
                      <a:pt x="20" y="124"/>
                      <a:pt x="40" y="248"/>
                      <a:pt x="48" y="336"/>
                    </a:cubicBezTo>
                    <a:cubicBezTo>
                      <a:pt x="56" y="424"/>
                      <a:pt x="48" y="496"/>
                      <a:pt x="48" y="5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84" name="Freeform 56"/>
              <p:cNvSpPr>
                <a:spLocks/>
              </p:cNvSpPr>
              <p:nvPr/>
            </p:nvSpPr>
            <p:spPr bwMode="auto">
              <a:xfrm>
                <a:off x="288" y="2784"/>
                <a:ext cx="48" cy="480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336"/>
                  </a:cxn>
                  <a:cxn ang="0">
                    <a:pos x="48" y="480"/>
                  </a:cxn>
                </a:cxnLst>
                <a:rect l="0" t="0" r="r" b="b"/>
                <a:pathLst>
                  <a:path w="48" h="480">
                    <a:moveTo>
                      <a:pt x="48" y="0"/>
                    </a:moveTo>
                    <a:cubicBezTo>
                      <a:pt x="24" y="128"/>
                      <a:pt x="0" y="256"/>
                      <a:pt x="0" y="336"/>
                    </a:cubicBezTo>
                    <a:cubicBezTo>
                      <a:pt x="0" y="416"/>
                      <a:pt x="24" y="448"/>
                      <a:pt x="48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" name="Group 57"/>
            <p:cNvGrpSpPr>
              <a:grpSpLocks/>
            </p:cNvGrpSpPr>
            <p:nvPr/>
          </p:nvGrpSpPr>
          <p:grpSpPr bwMode="auto">
            <a:xfrm>
              <a:off x="1561" y="2414"/>
              <a:ext cx="96" cy="528"/>
              <a:chOff x="288" y="2784"/>
              <a:chExt cx="152" cy="528"/>
            </a:xfrm>
          </p:grpSpPr>
          <p:sp>
            <p:nvSpPr>
              <p:cNvPr id="124986" name="Freeform 58"/>
              <p:cNvSpPr>
                <a:spLocks/>
              </p:cNvSpPr>
              <p:nvPr/>
            </p:nvSpPr>
            <p:spPr bwMode="auto">
              <a:xfrm>
                <a:off x="384" y="2784"/>
                <a:ext cx="56" cy="5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36"/>
                  </a:cxn>
                  <a:cxn ang="0">
                    <a:pos x="48" y="528"/>
                  </a:cxn>
                </a:cxnLst>
                <a:rect l="0" t="0" r="r" b="b"/>
                <a:pathLst>
                  <a:path w="56" h="528">
                    <a:moveTo>
                      <a:pt x="0" y="0"/>
                    </a:moveTo>
                    <a:cubicBezTo>
                      <a:pt x="20" y="124"/>
                      <a:pt x="40" y="248"/>
                      <a:pt x="48" y="336"/>
                    </a:cubicBezTo>
                    <a:cubicBezTo>
                      <a:pt x="56" y="424"/>
                      <a:pt x="48" y="496"/>
                      <a:pt x="48" y="5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87" name="Freeform 59"/>
              <p:cNvSpPr>
                <a:spLocks/>
              </p:cNvSpPr>
              <p:nvPr/>
            </p:nvSpPr>
            <p:spPr bwMode="auto">
              <a:xfrm>
                <a:off x="288" y="2784"/>
                <a:ext cx="48" cy="480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336"/>
                  </a:cxn>
                  <a:cxn ang="0">
                    <a:pos x="48" y="480"/>
                  </a:cxn>
                </a:cxnLst>
                <a:rect l="0" t="0" r="r" b="b"/>
                <a:pathLst>
                  <a:path w="48" h="480">
                    <a:moveTo>
                      <a:pt x="48" y="0"/>
                    </a:moveTo>
                    <a:cubicBezTo>
                      <a:pt x="24" y="128"/>
                      <a:pt x="0" y="256"/>
                      <a:pt x="0" y="336"/>
                    </a:cubicBezTo>
                    <a:cubicBezTo>
                      <a:pt x="0" y="416"/>
                      <a:pt x="24" y="448"/>
                      <a:pt x="48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" name="Group 60"/>
            <p:cNvGrpSpPr>
              <a:grpSpLocks/>
            </p:cNvGrpSpPr>
            <p:nvPr/>
          </p:nvGrpSpPr>
          <p:grpSpPr bwMode="auto">
            <a:xfrm>
              <a:off x="1255" y="2400"/>
              <a:ext cx="151" cy="559"/>
              <a:chOff x="367" y="2605"/>
              <a:chExt cx="151" cy="559"/>
            </a:xfrm>
          </p:grpSpPr>
          <p:sp>
            <p:nvSpPr>
              <p:cNvPr id="124989" name="Freeform 61"/>
              <p:cNvSpPr>
                <a:spLocks/>
              </p:cNvSpPr>
              <p:nvPr/>
            </p:nvSpPr>
            <p:spPr bwMode="auto">
              <a:xfrm>
                <a:off x="367" y="2605"/>
                <a:ext cx="52" cy="493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" y="403"/>
                  </a:cxn>
                  <a:cxn ang="0">
                    <a:pos x="52" y="493"/>
                  </a:cxn>
                </a:cxnLst>
                <a:rect l="0" t="0" r="r" b="b"/>
                <a:pathLst>
                  <a:path w="52" h="493">
                    <a:moveTo>
                      <a:pt x="36" y="0"/>
                    </a:moveTo>
                    <a:cubicBezTo>
                      <a:pt x="18" y="160"/>
                      <a:pt x="0" y="321"/>
                      <a:pt x="3" y="403"/>
                    </a:cubicBezTo>
                    <a:cubicBezTo>
                      <a:pt x="6" y="485"/>
                      <a:pt x="43" y="477"/>
                      <a:pt x="52" y="49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90" name="Freeform 62"/>
              <p:cNvSpPr>
                <a:spLocks/>
              </p:cNvSpPr>
              <p:nvPr/>
            </p:nvSpPr>
            <p:spPr bwMode="auto">
              <a:xfrm>
                <a:off x="449" y="2614"/>
                <a:ext cx="69" cy="5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1" y="287"/>
                  </a:cxn>
                  <a:cxn ang="0">
                    <a:pos x="69" y="550"/>
                  </a:cxn>
                </a:cxnLst>
                <a:rect l="0" t="0" r="r" b="b"/>
                <a:pathLst>
                  <a:path w="69" h="550">
                    <a:moveTo>
                      <a:pt x="3" y="0"/>
                    </a:moveTo>
                    <a:cubicBezTo>
                      <a:pt x="1" y="97"/>
                      <a:pt x="0" y="195"/>
                      <a:pt x="11" y="287"/>
                    </a:cubicBezTo>
                    <a:cubicBezTo>
                      <a:pt x="22" y="379"/>
                      <a:pt x="45" y="464"/>
                      <a:pt x="69" y="5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" name="Group 63"/>
            <p:cNvGrpSpPr>
              <a:grpSpLocks/>
            </p:cNvGrpSpPr>
            <p:nvPr/>
          </p:nvGrpSpPr>
          <p:grpSpPr bwMode="auto">
            <a:xfrm>
              <a:off x="1688" y="2405"/>
              <a:ext cx="151" cy="559"/>
              <a:chOff x="367" y="2605"/>
              <a:chExt cx="151" cy="559"/>
            </a:xfrm>
          </p:grpSpPr>
          <p:sp>
            <p:nvSpPr>
              <p:cNvPr id="124992" name="Freeform 64"/>
              <p:cNvSpPr>
                <a:spLocks/>
              </p:cNvSpPr>
              <p:nvPr/>
            </p:nvSpPr>
            <p:spPr bwMode="auto">
              <a:xfrm>
                <a:off x="367" y="2605"/>
                <a:ext cx="52" cy="493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" y="403"/>
                  </a:cxn>
                  <a:cxn ang="0">
                    <a:pos x="52" y="493"/>
                  </a:cxn>
                </a:cxnLst>
                <a:rect l="0" t="0" r="r" b="b"/>
                <a:pathLst>
                  <a:path w="52" h="493">
                    <a:moveTo>
                      <a:pt x="36" y="0"/>
                    </a:moveTo>
                    <a:cubicBezTo>
                      <a:pt x="18" y="160"/>
                      <a:pt x="0" y="321"/>
                      <a:pt x="3" y="403"/>
                    </a:cubicBezTo>
                    <a:cubicBezTo>
                      <a:pt x="6" y="485"/>
                      <a:pt x="43" y="477"/>
                      <a:pt x="52" y="49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93" name="Freeform 65"/>
              <p:cNvSpPr>
                <a:spLocks/>
              </p:cNvSpPr>
              <p:nvPr/>
            </p:nvSpPr>
            <p:spPr bwMode="auto">
              <a:xfrm>
                <a:off x="449" y="2614"/>
                <a:ext cx="69" cy="5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1" y="287"/>
                  </a:cxn>
                  <a:cxn ang="0">
                    <a:pos x="69" y="550"/>
                  </a:cxn>
                </a:cxnLst>
                <a:rect l="0" t="0" r="r" b="b"/>
                <a:pathLst>
                  <a:path w="69" h="550">
                    <a:moveTo>
                      <a:pt x="3" y="0"/>
                    </a:moveTo>
                    <a:cubicBezTo>
                      <a:pt x="1" y="97"/>
                      <a:pt x="0" y="195"/>
                      <a:pt x="11" y="287"/>
                    </a:cubicBezTo>
                    <a:cubicBezTo>
                      <a:pt x="22" y="379"/>
                      <a:pt x="45" y="464"/>
                      <a:pt x="69" y="5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7" name="Group 66"/>
          <p:cNvGrpSpPr>
            <a:grpSpLocks/>
          </p:cNvGrpSpPr>
          <p:nvPr/>
        </p:nvGrpSpPr>
        <p:grpSpPr bwMode="auto">
          <a:xfrm rot="-5400000">
            <a:off x="6416675" y="4065588"/>
            <a:ext cx="109537" cy="211138"/>
            <a:chOff x="424" y="2880"/>
            <a:chExt cx="200" cy="768"/>
          </a:xfrm>
        </p:grpSpPr>
        <p:sp>
          <p:nvSpPr>
            <p:cNvPr id="124995" name="Freeform 67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96" name="Freeform 68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69"/>
          <p:cNvGrpSpPr>
            <a:grpSpLocks/>
          </p:cNvGrpSpPr>
          <p:nvPr/>
        </p:nvGrpSpPr>
        <p:grpSpPr bwMode="auto">
          <a:xfrm rot="-5400000">
            <a:off x="6416675" y="3594100"/>
            <a:ext cx="109538" cy="211138"/>
            <a:chOff x="424" y="2880"/>
            <a:chExt cx="200" cy="768"/>
          </a:xfrm>
        </p:grpSpPr>
        <p:sp>
          <p:nvSpPr>
            <p:cNvPr id="124998" name="Freeform 70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99" name="Freeform 71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" name="Group 72"/>
          <p:cNvGrpSpPr>
            <a:grpSpLocks/>
          </p:cNvGrpSpPr>
          <p:nvPr/>
        </p:nvGrpSpPr>
        <p:grpSpPr bwMode="auto">
          <a:xfrm rot="-5400000">
            <a:off x="6408738" y="3940175"/>
            <a:ext cx="107950" cy="193675"/>
            <a:chOff x="288" y="2784"/>
            <a:chExt cx="152" cy="528"/>
          </a:xfrm>
        </p:grpSpPr>
        <p:sp>
          <p:nvSpPr>
            <p:cNvPr id="125001" name="Freeform 73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02" name="Freeform 74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" name="Group 75"/>
          <p:cNvGrpSpPr>
            <a:grpSpLocks/>
          </p:cNvGrpSpPr>
          <p:nvPr/>
        </p:nvGrpSpPr>
        <p:grpSpPr bwMode="auto">
          <a:xfrm rot="-5400000">
            <a:off x="6412707" y="3447256"/>
            <a:ext cx="109538" cy="193675"/>
            <a:chOff x="288" y="2784"/>
            <a:chExt cx="152" cy="528"/>
          </a:xfrm>
        </p:grpSpPr>
        <p:sp>
          <p:nvSpPr>
            <p:cNvPr id="125004" name="Freeform 76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05" name="Freeform 77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" name="Group 78"/>
          <p:cNvGrpSpPr>
            <a:grpSpLocks/>
          </p:cNvGrpSpPr>
          <p:nvPr/>
        </p:nvGrpSpPr>
        <p:grpSpPr bwMode="auto">
          <a:xfrm rot="-5400000">
            <a:off x="6383337" y="3757613"/>
            <a:ext cx="169863" cy="204788"/>
            <a:chOff x="367" y="2605"/>
            <a:chExt cx="151" cy="559"/>
          </a:xfrm>
        </p:grpSpPr>
        <p:sp>
          <p:nvSpPr>
            <p:cNvPr id="125007" name="Freeform 79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08" name="Freeform 80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" name="Group 81"/>
          <p:cNvGrpSpPr>
            <a:grpSpLocks/>
          </p:cNvGrpSpPr>
          <p:nvPr/>
        </p:nvGrpSpPr>
        <p:grpSpPr bwMode="auto">
          <a:xfrm rot="-5400000">
            <a:off x="6413500" y="2624138"/>
            <a:ext cx="109537" cy="211138"/>
            <a:chOff x="424" y="2880"/>
            <a:chExt cx="200" cy="768"/>
          </a:xfrm>
        </p:grpSpPr>
        <p:sp>
          <p:nvSpPr>
            <p:cNvPr id="125010" name="Freeform 82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11" name="Freeform 83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" name="Group 84"/>
          <p:cNvGrpSpPr>
            <a:grpSpLocks/>
          </p:cNvGrpSpPr>
          <p:nvPr/>
        </p:nvGrpSpPr>
        <p:grpSpPr bwMode="auto">
          <a:xfrm rot="-5400000">
            <a:off x="6405563" y="2998787"/>
            <a:ext cx="107950" cy="193675"/>
            <a:chOff x="288" y="2784"/>
            <a:chExt cx="152" cy="528"/>
          </a:xfrm>
        </p:grpSpPr>
        <p:sp>
          <p:nvSpPr>
            <p:cNvPr id="125013" name="Freeform 85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14" name="Freeform 86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" name="Group 87"/>
          <p:cNvGrpSpPr>
            <a:grpSpLocks/>
          </p:cNvGrpSpPr>
          <p:nvPr/>
        </p:nvGrpSpPr>
        <p:grpSpPr bwMode="auto">
          <a:xfrm rot="-5400000">
            <a:off x="6409532" y="2477294"/>
            <a:ext cx="109537" cy="193675"/>
            <a:chOff x="288" y="2784"/>
            <a:chExt cx="152" cy="528"/>
          </a:xfrm>
        </p:grpSpPr>
        <p:sp>
          <p:nvSpPr>
            <p:cNvPr id="125016" name="Freeform 88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17" name="Freeform 89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" name="Group 90"/>
          <p:cNvGrpSpPr>
            <a:grpSpLocks/>
          </p:cNvGrpSpPr>
          <p:nvPr/>
        </p:nvGrpSpPr>
        <p:grpSpPr bwMode="auto">
          <a:xfrm rot="-5400000">
            <a:off x="6380163" y="2787650"/>
            <a:ext cx="169862" cy="204788"/>
            <a:chOff x="367" y="2605"/>
            <a:chExt cx="151" cy="559"/>
          </a:xfrm>
        </p:grpSpPr>
        <p:sp>
          <p:nvSpPr>
            <p:cNvPr id="125019" name="Freeform 91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20" name="Freeform 92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" name="Group 93"/>
          <p:cNvGrpSpPr>
            <a:grpSpLocks/>
          </p:cNvGrpSpPr>
          <p:nvPr/>
        </p:nvGrpSpPr>
        <p:grpSpPr bwMode="auto">
          <a:xfrm rot="-5400000">
            <a:off x="6380957" y="2297906"/>
            <a:ext cx="171450" cy="204787"/>
            <a:chOff x="367" y="2605"/>
            <a:chExt cx="151" cy="559"/>
          </a:xfrm>
        </p:grpSpPr>
        <p:sp>
          <p:nvSpPr>
            <p:cNvPr id="125022" name="Freeform 94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23" name="Freeform 95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oup 96"/>
          <p:cNvGrpSpPr>
            <a:grpSpLocks/>
          </p:cNvGrpSpPr>
          <p:nvPr/>
        </p:nvGrpSpPr>
        <p:grpSpPr bwMode="auto">
          <a:xfrm rot="-5400000">
            <a:off x="6415088" y="2119313"/>
            <a:ext cx="109537" cy="211137"/>
            <a:chOff x="424" y="2880"/>
            <a:chExt cx="200" cy="768"/>
          </a:xfrm>
        </p:grpSpPr>
        <p:sp>
          <p:nvSpPr>
            <p:cNvPr id="125025" name="Freeform 97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26" name="Freeform 98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" name="Group 99"/>
          <p:cNvGrpSpPr>
            <a:grpSpLocks/>
          </p:cNvGrpSpPr>
          <p:nvPr/>
        </p:nvGrpSpPr>
        <p:grpSpPr bwMode="auto">
          <a:xfrm rot="-5400000">
            <a:off x="6406357" y="1991519"/>
            <a:ext cx="109537" cy="193675"/>
            <a:chOff x="288" y="2784"/>
            <a:chExt cx="152" cy="528"/>
          </a:xfrm>
        </p:grpSpPr>
        <p:sp>
          <p:nvSpPr>
            <p:cNvPr id="125028" name="Freeform 100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29" name="Freeform 101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" name="Group 102"/>
          <p:cNvGrpSpPr>
            <a:grpSpLocks/>
          </p:cNvGrpSpPr>
          <p:nvPr/>
        </p:nvGrpSpPr>
        <p:grpSpPr bwMode="auto">
          <a:xfrm rot="-5400000">
            <a:off x="6380957" y="1812131"/>
            <a:ext cx="171450" cy="204787"/>
            <a:chOff x="367" y="2605"/>
            <a:chExt cx="151" cy="559"/>
          </a:xfrm>
        </p:grpSpPr>
        <p:sp>
          <p:nvSpPr>
            <p:cNvPr id="125031" name="Freeform 103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32" name="Freeform 104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5033" name="Oval 105"/>
          <p:cNvSpPr>
            <a:spLocks noChangeArrowheads="1"/>
          </p:cNvSpPr>
          <p:nvPr/>
        </p:nvSpPr>
        <p:spPr bwMode="auto">
          <a:xfrm rot="-5400000" flipH="1" flipV="1">
            <a:off x="6715919" y="179784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034" name="Oval 106"/>
          <p:cNvSpPr>
            <a:spLocks noChangeArrowheads="1"/>
          </p:cNvSpPr>
          <p:nvPr/>
        </p:nvSpPr>
        <p:spPr bwMode="auto">
          <a:xfrm rot="-5400000" flipH="1" flipV="1">
            <a:off x="6715918" y="196135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035" name="Oval 107"/>
          <p:cNvSpPr>
            <a:spLocks noChangeArrowheads="1"/>
          </p:cNvSpPr>
          <p:nvPr/>
        </p:nvSpPr>
        <p:spPr bwMode="auto">
          <a:xfrm rot="-5400000" flipH="1" flipV="1">
            <a:off x="6715919" y="212486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036" name="Oval 108"/>
          <p:cNvSpPr>
            <a:spLocks noChangeArrowheads="1"/>
          </p:cNvSpPr>
          <p:nvPr/>
        </p:nvSpPr>
        <p:spPr bwMode="auto">
          <a:xfrm rot="-5400000" flipH="1" flipV="1">
            <a:off x="6715918" y="228838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037" name="Oval 109"/>
          <p:cNvSpPr>
            <a:spLocks noChangeArrowheads="1"/>
          </p:cNvSpPr>
          <p:nvPr/>
        </p:nvSpPr>
        <p:spPr bwMode="auto">
          <a:xfrm rot="-5400000" flipH="1" flipV="1">
            <a:off x="6717506" y="245348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038" name="Oval 110"/>
          <p:cNvSpPr>
            <a:spLocks noChangeArrowheads="1"/>
          </p:cNvSpPr>
          <p:nvPr/>
        </p:nvSpPr>
        <p:spPr bwMode="auto">
          <a:xfrm rot="-5400000" flipH="1" flipV="1">
            <a:off x="6715918" y="261540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039" name="Oval 111"/>
          <p:cNvSpPr>
            <a:spLocks noChangeArrowheads="1"/>
          </p:cNvSpPr>
          <p:nvPr/>
        </p:nvSpPr>
        <p:spPr bwMode="auto">
          <a:xfrm rot="-5400000" flipH="1" flipV="1">
            <a:off x="6715919" y="277891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040" name="Oval 112"/>
          <p:cNvSpPr>
            <a:spLocks noChangeArrowheads="1"/>
          </p:cNvSpPr>
          <p:nvPr/>
        </p:nvSpPr>
        <p:spPr bwMode="auto">
          <a:xfrm rot="-5400000" flipH="1" flipV="1">
            <a:off x="6715918" y="294243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041" name="Oval 113"/>
          <p:cNvSpPr>
            <a:spLocks noChangeArrowheads="1"/>
          </p:cNvSpPr>
          <p:nvPr/>
        </p:nvSpPr>
        <p:spPr bwMode="auto">
          <a:xfrm rot="-5400000" flipH="1" flipV="1">
            <a:off x="6717506" y="343455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042" name="Oval 114"/>
          <p:cNvSpPr>
            <a:spLocks noChangeArrowheads="1"/>
          </p:cNvSpPr>
          <p:nvPr/>
        </p:nvSpPr>
        <p:spPr bwMode="auto">
          <a:xfrm rot="-5400000" flipH="1" flipV="1">
            <a:off x="6717507" y="359806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043" name="Oval 115"/>
          <p:cNvSpPr>
            <a:spLocks noChangeArrowheads="1"/>
          </p:cNvSpPr>
          <p:nvPr/>
        </p:nvSpPr>
        <p:spPr bwMode="auto">
          <a:xfrm rot="-5400000" flipH="1" flipV="1">
            <a:off x="6717506" y="376158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044" name="Oval 116"/>
          <p:cNvSpPr>
            <a:spLocks noChangeArrowheads="1"/>
          </p:cNvSpPr>
          <p:nvPr/>
        </p:nvSpPr>
        <p:spPr bwMode="auto">
          <a:xfrm rot="-5400000" flipH="1" flipV="1">
            <a:off x="6719887" y="3927476"/>
            <a:ext cx="161925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045" name="Oval 117"/>
          <p:cNvSpPr>
            <a:spLocks noChangeArrowheads="1"/>
          </p:cNvSpPr>
          <p:nvPr/>
        </p:nvSpPr>
        <p:spPr bwMode="auto">
          <a:xfrm rot="-5400000" flipH="1" flipV="1">
            <a:off x="6717507" y="408701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046" name="Oval 118"/>
          <p:cNvSpPr>
            <a:spLocks noChangeArrowheads="1"/>
          </p:cNvSpPr>
          <p:nvPr/>
        </p:nvSpPr>
        <p:spPr bwMode="auto">
          <a:xfrm rot="-5400000" flipH="1" flipV="1">
            <a:off x="6717506" y="425053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047" name="Oval 119"/>
          <p:cNvSpPr>
            <a:spLocks noChangeArrowheads="1"/>
          </p:cNvSpPr>
          <p:nvPr/>
        </p:nvSpPr>
        <p:spPr bwMode="auto">
          <a:xfrm rot="-5400000" flipH="1" flipV="1">
            <a:off x="6717507" y="441404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048" name="Oval 120"/>
          <p:cNvSpPr>
            <a:spLocks noChangeArrowheads="1"/>
          </p:cNvSpPr>
          <p:nvPr/>
        </p:nvSpPr>
        <p:spPr bwMode="auto">
          <a:xfrm rot="-5400000" flipH="1" flipV="1">
            <a:off x="6717506" y="457755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" name="Group 121"/>
          <p:cNvGrpSpPr>
            <a:grpSpLocks/>
          </p:cNvGrpSpPr>
          <p:nvPr/>
        </p:nvGrpSpPr>
        <p:grpSpPr bwMode="auto">
          <a:xfrm rot="-5400000" flipH="1" flipV="1">
            <a:off x="6063457" y="5395119"/>
            <a:ext cx="1471612" cy="88900"/>
            <a:chOff x="1056" y="2448"/>
            <a:chExt cx="1296" cy="336"/>
          </a:xfrm>
        </p:grpSpPr>
        <p:sp>
          <p:nvSpPr>
            <p:cNvPr id="125050" name="Oval 122"/>
            <p:cNvSpPr>
              <a:spLocks noChangeArrowheads="1"/>
            </p:cNvSpPr>
            <p:nvPr/>
          </p:nvSpPr>
          <p:spPr bwMode="auto">
            <a:xfrm>
              <a:off x="1056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51" name="Oval 123"/>
            <p:cNvSpPr>
              <a:spLocks noChangeArrowheads="1"/>
            </p:cNvSpPr>
            <p:nvPr/>
          </p:nvSpPr>
          <p:spPr bwMode="auto">
            <a:xfrm>
              <a:off x="1200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52" name="Oval 124"/>
            <p:cNvSpPr>
              <a:spLocks noChangeArrowheads="1"/>
            </p:cNvSpPr>
            <p:nvPr/>
          </p:nvSpPr>
          <p:spPr bwMode="auto">
            <a:xfrm>
              <a:off x="1344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53" name="Oval 125"/>
            <p:cNvSpPr>
              <a:spLocks noChangeArrowheads="1"/>
            </p:cNvSpPr>
            <p:nvPr/>
          </p:nvSpPr>
          <p:spPr bwMode="auto">
            <a:xfrm>
              <a:off x="1488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54" name="Oval 126"/>
            <p:cNvSpPr>
              <a:spLocks noChangeArrowheads="1"/>
            </p:cNvSpPr>
            <p:nvPr/>
          </p:nvSpPr>
          <p:spPr bwMode="auto">
            <a:xfrm>
              <a:off x="1632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55" name="Oval 127"/>
            <p:cNvSpPr>
              <a:spLocks noChangeArrowheads="1"/>
            </p:cNvSpPr>
            <p:nvPr/>
          </p:nvSpPr>
          <p:spPr bwMode="auto">
            <a:xfrm>
              <a:off x="1776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56" name="Oval 128"/>
            <p:cNvSpPr>
              <a:spLocks noChangeArrowheads="1"/>
            </p:cNvSpPr>
            <p:nvPr/>
          </p:nvSpPr>
          <p:spPr bwMode="auto">
            <a:xfrm>
              <a:off x="1920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57" name="Oval 129"/>
            <p:cNvSpPr>
              <a:spLocks noChangeArrowheads="1"/>
            </p:cNvSpPr>
            <p:nvPr/>
          </p:nvSpPr>
          <p:spPr bwMode="auto">
            <a:xfrm>
              <a:off x="2064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58" name="Oval 130"/>
            <p:cNvSpPr>
              <a:spLocks noChangeArrowheads="1"/>
            </p:cNvSpPr>
            <p:nvPr/>
          </p:nvSpPr>
          <p:spPr bwMode="auto">
            <a:xfrm>
              <a:off x="2208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" name="Group 131"/>
          <p:cNvGrpSpPr>
            <a:grpSpLocks/>
          </p:cNvGrpSpPr>
          <p:nvPr/>
        </p:nvGrpSpPr>
        <p:grpSpPr bwMode="auto">
          <a:xfrm rot="-5400000" flipH="1" flipV="1">
            <a:off x="6178551" y="2184400"/>
            <a:ext cx="944562" cy="211137"/>
            <a:chOff x="1008" y="2400"/>
            <a:chExt cx="831" cy="576"/>
          </a:xfrm>
        </p:grpSpPr>
        <p:grpSp>
          <p:nvGrpSpPr>
            <p:cNvPr id="124994" name="Group 132"/>
            <p:cNvGrpSpPr>
              <a:grpSpLocks/>
            </p:cNvGrpSpPr>
            <p:nvPr/>
          </p:nvGrpSpPr>
          <p:grpSpPr bwMode="auto">
            <a:xfrm>
              <a:off x="1008" y="2400"/>
              <a:ext cx="96" cy="576"/>
              <a:chOff x="424" y="2880"/>
              <a:chExt cx="200" cy="768"/>
            </a:xfrm>
          </p:grpSpPr>
          <p:sp>
            <p:nvSpPr>
              <p:cNvPr id="125061" name="Freeform 133"/>
              <p:cNvSpPr>
                <a:spLocks/>
              </p:cNvSpPr>
              <p:nvPr/>
            </p:nvSpPr>
            <p:spPr bwMode="auto">
              <a:xfrm>
                <a:off x="528" y="2880"/>
                <a:ext cx="96" cy="7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48" y="624"/>
                  </a:cxn>
                  <a:cxn ang="0">
                    <a:pos x="96" y="768"/>
                  </a:cxn>
                </a:cxnLst>
                <a:rect l="0" t="0" r="r" b="b"/>
                <a:pathLst>
                  <a:path w="104" h="768">
                    <a:moveTo>
                      <a:pt x="0" y="0"/>
                    </a:moveTo>
                    <a:cubicBezTo>
                      <a:pt x="44" y="116"/>
                      <a:pt x="88" y="232"/>
                      <a:pt x="96" y="336"/>
                    </a:cubicBezTo>
                    <a:cubicBezTo>
                      <a:pt x="104" y="440"/>
                      <a:pt x="48" y="552"/>
                      <a:pt x="48" y="624"/>
                    </a:cubicBezTo>
                    <a:cubicBezTo>
                      <a:pt x="48" y="696"/>
                      <a:pt x="72" y="732"/>
                      <a:pt x="96" y="76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062" name="Freeform 134"/>
              <p:cNvSpPr>
                <a:spLocks/>
              </p:cNvSpPr>
              <p:nvPr/>
            </p:nvSpPr>
            <p:spPr bwMode="auto">
              <a:xfrm>
                <a:off x="424" y="2880"/>
                <a:ext cx="104" cy="48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8" y="288"/>
                  </a:cxn>
                  <a:cxn ang="0">
                    <a:pos x="104" y="480"/>
                  </a:cxn>
                </a:cxnLst>
                <a:rect l="0" t="0" r="r" b="b"/>
                <a:pathLst>
                  <a:path w="104" h="480">
                    <a:moveTo>
                      <a:pt x="56" y="0"/>
                    </a:moveTo>
                    <a:cubicBezTo>
                      <a:pt x="28" y="104"/>
                      <a:pt x="0" y="208"/>
                      <a:pt x="8" y="288"/>
                    </a:cubicBezTo>
                    <a:cubicBezTo>
                      <a:pt x="16" y="368"/>
                      <a:pt x="60" y="424"/>
                      <a:pt x="104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4997" name="Group 135"/>
            <p:cNvGrpSpPr>
              <a:grpSpLocks/>
            </p:cNvGrpSpPr>
            <p:nvPr/>
          </p:nvGrpSpPr>
          <p:grpSpPr bwMode="auto">
            <a:xfrm>
              <a:off x="1424" y="2400"/>
              <a:ext cx="96" cy="576"/>
              <a:chOff x="424" y="2880"/>
              <a:chExt cx="200" cy="768"/>
            </a:xfrm>
          </p:grpSpPr>
          <p:sp>
            <p:nvSpPr>
              <p:cNvPr id="125064" name="Freeform 136"/>
              <p:cNvSpPr>
                <a:spLocks/>
              </p:cNvSpPr>
              <p:nvPr/>
            </p:nvSpPr>
            <p:spPr bwMode="auto">
              <a:xfrm>
                <a:off x="528" y="2880"/>
                <a:ext cx="96" cy="7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48" y="624"/>
                  </a:cxn>
                  <a:cxn ang="0">
                    <a:pos x="96" y="768"/>
                  </a:cxn>
                </a:cxnLst>
                <a:rect l="0" t="0" r="r" b="b"/>
                <a:pathLst>
                  <a:path w="104" h="768">
                    <a:moveTo>
                      <a:pt x="0" y="0"/>
                    </a:moveTo>
                    <a:cubicBezTo>
                      <a:pt x="44" y="116"/>
                      <a:pt x="88" y="232"/>
                      <a:pt x="96" y="336"/>
                    </a:cubicBezTo>
                    <a:cubicBezTo>
                      <a:pt x="104" y="440"/>
                      <a:pt x="48" y="552"/>
                      <a:pt x="48" y="624"/>
                    </a:cubicBezTo>
                    <a:cubicBezTo>
                      <a:pt x="48" y="696"/>
                      <a:pt x="72" y="732"/>
                      <a:pt x="96" y="76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065" name="Freeform 137"/>
              <p:cNvSpPr>
                <a:spLocks/>
              </p:cNvSpPr>
              <p:nvPr/>
            </p:nvSpPr>
            <p:spPr bwMode="auto">
              <a:xfrm>
                <a:off x="424" y="2880"/>
                <a:ext cx="104" cy="48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8" y="288"/>
                  </a:cxn>
                  <a:cxn ang="0">
                    <a:pos x="104" y="480"/>
                  </a:cxn>
                </a:cxnLst>
                <a:rect l="0" t="0" r="r" b="b"/>
                <a:pathLst>
                  <a:path w="104" h="480">
                    <a:moveTo>
                      <a:pt x="56" y="0"/>
                    </a:moveTo>
                    <a:cubicBezTo>
                      <a:pt x="28" y="104"/>
                      <a:pt x="0" y="208"/>
                      <a:pt x="8" y="288"/>
                    </a:cubicBezTo>
                    <a:cubicBezTo>
                      <a:pt x="16" y="368"/>
                      <a:pt x="60" y="424"/>
                      <a:pt x="104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5000" name="Group 138"/>
            <p:cNvGrpSpPr>
              <a:grpSpLocks/>
            </p:cNvGrpSpPr>
            <p:nvPr/>
          </p:nvGrpSpPr>
          <p:grpSpPr bwMode="auto">
            <a:xfrm>
              <a:off x="1128" y="2400"/>
              <a:ext cx="96" cy="528"/>
              <a:chOff x="288" y="2784"/>
              <a:chExt cx="152" cy="528"/>
            </a:xfrm>
          </p:grpSpPr>
          <p:sp>
            <p:nvSpPr>
              <p:cNvPr id="125067" name="Freeform 139"/>
              <p:cNvSpPr>
                <a:spLocks/>
              </p:cNvSpPr>
              <p:nvPr/>
            </p:nvSpPr>
            <p:spPr bwMode="auto">
              <a:xfrm>
                <a:off x="384" y="2784"/>
                <a:ext cx="56" cy="5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36"/>
                  </a:cxn>
                  <a:cxn ang="0">
                    <a:pos x="48" y="528"/>
                  </a:cxn>
                </a:cxnLst>
                <a:rect l="0" t="0" r="r" b="b"/>
                <a:pathLst>
                  <a:path w="56" h="528">
                    <a:moveTo>
                      <a:pt x="0" y="0"/>
                    </a:moveTo>
                    <a:cubicBezTo>
                      <a:pt x="20" y="124"/>
                      <a:pt x="40" y="248"/>
                      <a:pt x="48" y="336"/>
                    </a:cubicBezTo>
                    <a:cubicBezTo>
                      <a:pt x="56" y="424"/>
                      <a:pt x="48" y="496"/>
                      <a:pt x="48" y="5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068" name="Freeform 140"/>
              <p:cNvSpPr>
                <a:spLocks/>
              </p:cNvSpPr>
              <p:nvPr/>
            </p:nvSpPr>
            <p:spPr bwMode="auto">
              <a:xfrm>
                <a:off x="288" y="2784"/>
                <a:ext cx="48" cy="480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336"/>
                  </a:cxn>
                  <a:cxn ang="0">
                    <a:pos x="48" y="480"/>
                  </a:cxn>
                </a:cxnLst>
                <a:rect l="0" t="0" r="r" b="b"/>
                <a:pathLst>
                  <a:path w="48" h="480">
                    <a:moveTo>
                      <a:pt x="48" y="0"/>
                    </a:moveTo>
                    <a:cubicBezTo>
                      <a:pt x="24" y="128"/>
                      <a:pt x="0" y="256"/>
                      <a:pt x="0" y="336"/>
                    </a:cubicBezTo>
                    <a:cubicBezTo>
                      <a:pt x="0" y="416"/>
                      <a:pt x="24" y="448"/>
                      <a:pt x="48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5003" name="Group 141"/>
            <p:cNvGrpSpPr>
              <a:grpSpLocks/>
            </p:cNvGrpSpPr>
            <p:nvPr/>
          </p:nvGrpSpPr>
          <p:grpSpPr bwMode="auto">
            <a:xfrm>
              <a:off x="1561" y="2414"/>
              <a:ext cx="96" cy="528"/>
              <a:chOff x="288" y="2784"/>
              <a:chExt cx="152" cy="528"/>
            </a:xfrm>
          </p:grpSpPr>
          <p:sp>
            <p:nvSpPr>
              <p:cNvPr id="125070" name="Freeform 142"/>
              <p:cNvSpPr>
                <a:spLocks/>
              </p:cNvSpPr>
              <p:nvPr/>
            </p:nvSpPr>
            <p:spPr bwMode="auto">
              <a:xfrm>
                <a:off x="384" y="2784"/>
                <a:ext cx="56" cy="5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36"/>
                  </a:cxn>
                  <a:cxn ang="0">
                    <a:pos x="48" y="528"/>
                  </a:cxn>
                </a:cxnLst>
                <a:rect l="0" t="0" r="r" b="b"/>
                <a:pathLst>
                  <a:path w="56" h="528">
                    <a:moveTo>
                      <a:pt x="0" y="0"/>
                    </a:moveTo>
                    <a:cubicBezTo>
                      <a:pt x="20" y="124"/>
                      <a:pt x="40" y="248"/>
                      <a:pt x="48" y="336"/>
                    </a:cubicBezTo>
                    <a:cubicBezTo>
                      <a:pt x="56" y="424"/>
                      <a:pt x="48" y="496"/>
                      <a:pt x="48" y="5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071" name="Freeform 143"/>
              <p:cNvSpPr>
                <a:spLocks/>
              </p:cNvSpPr>
              <p:nvPr/>
            </p:nvSpPr>
            <p:spPr bwMode="auto">
              <a:xfrm>
                <a:off x="288" y="2784"/>
                <a:ext cx="48" cy="480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336"/>
                  </a:cxn>
                  <a:cxn ang="0">
                    <a:pos x="48" y="480"/>
                  </a:cxn>
                </a:cxnLst>
                <a:rect l="0" t="0" r="r" b="b"/>
                <a:pathLst>
                  <a:path w="48" h="480">
                    <a:moveTo>
                      <a:pt x="48" y="0"/>
                    </a:moveTo>
                    <a:cubicBezTo>
                      <a:pt x="24" y="128"/>
                      <a:pt x="0" y="256"/>
                      <a:pt x="0" y="336"/>
                    </a:cubicBezTo>
                    <a:cubicBezTo>
                      <a:pt x="0" y="416"/>
                      <a:pt x="24" y="448"/>
                      <a:pt x="48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5006" name="Group 144"/>
            <p:cNvGrpSpPr>
              <a:grpSpLocks/>
            </p:cNvGrpSpPr>
            <p:nvPr/>
          </p:nvGrpSpPr>
          <p:grpSpPr bwMode="auto">
            <a:xfrm>
              <a:off x="1255" y="2400"/>
              <a:ext cx="151" cy="559"/>
              <a:chOff x="367" y="2605"/>
              <a:chExt cx="151" cy="559"/>
            </a:xfrm>
          </p:grpSpPr>
          <p:sp>
            <p:nvSpPr>
              <p:cNvPr id="125073" name="Freeform 145"/>
              <p:cNvSpPr>
                <a:spLocks/>
              </p:cNvSpPr>
              <p:nvPr/>
            </p:nvSpPr>
            <p:spPr bwMode="auto">
              <a:xfrm>
                <a:off x="367" y="2605"/>
                <a:ext cx="52" cy="493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" y="403"/>
                  </a:cxn>
                  <a:cxn ang="0">
                    <a:pos x="52" y="493"/>
                  </a:cxn>
                </a:cxnLst>
                <a:rect l="0" t="0" r="r" b="b"/>
                <a:pathLst>
                  <a:path w="52" h="493">
                    <a:moveTo>
                      <a:pt x="36" y="0"/>
                    </a:moveTo>
                    <a:cubicBezTo>
                      <a:pt x="18" y="160"/>
                      <a:pt x="0" y="321"/>
                      <a:pt x="3" y="403"/>
                    </a:cubicBezTo>
                    <a:cubicBezTo>
                      <a:pt x="6" y="485"/>
                      <a:pt x="43" y="477"/>
                      <a:pt x="52" y="49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074" name="Freeform 146"/>
              <p:cNvSpPr>
                <a:spLocks/>
              </p:cNvSpPr>
              <p:nvPr/>
            </p:nvSpPr>
            <p:spPr bwMode="auto">
              <a:xfrm>
                <a:off x="449" y="2614"/>
                <a:ext cx="69" cy="5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1" y="287"/>
                  </a:cxn>
                  <a:cxn ang="0">
                    <a:pos x="69" y="550"/>
                  </a:cxn>
                </a:cxnLst>
                <a:rect l="0" t="0" r="r" b="b"/>
                <a:pathLst>
                  <a:path w="69" h="550">
                    <a:moveTo>
                      <a:pt x="3" y="0"/>
                    </a:moveTo>
                    <a:cubicBezTo>
                      <a:pt x="1" y="97"/>
                      <a:pt x="0" y="195"/>
                      <a:pt x="11" y="287"/>
                    </a:cubicBezTo>
                    <a:cubicBezTo>
                      <a:pt x="22" y="379"/>
                      <a:pt x="45" y="464"/>
                      <a:pt x="69" y="5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5009" name="Group 147"/>
            <p:cNvGrpSpPr>
              <a:grpSpLocks/>
            </p:cNvGrpSpPr>
            <p:nvPr/>
          </p:nvGrpSpPr>
          <p:grpSpPr bwMode="auto">
            <a:xfrm>
              <a:off x="1688" y="2405"/>
              <a:ext cx="151" cy="559"/>
              <a:chOff x="367" y="2605"/>
              <a:chExt cx="151" cy="559"/>
            </a:xfrm>
          </p:grpSpPr>
          <p:sp>
            <p:nvSpPr>
              <p:cNvPr id="125076" name="Freeform 148"/>
              <p:cNvSpPr>
                <a:spLocks/>
              </p:cNvSpPr>
              <p:nvPr/>
            </p:nvSpPr>
            <p:spPr bwMode="auto">
              <a:xfrm>
                <a:off x="367" y="2605"/>
                <a:ext cx="52" cy="493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" y="403"/>
                  </a:cxn>
                  <a:cxn ang="0">
                    <a:pos x="52" y="493"/>
                  </a:cxn>
                </a:cxnLst>
                <a:rect l="0" t="0" r="r" b="b"/>
                <a:pathLst>
                  <a:path w="52" h="493">
                    <a:moveTo>
                      <a:pt x="36" y="0"/>
                    </a:moveTo>
                    <a:cubicBezTo>
                      <a:pt x="18" y="160"/>
                      <a:pt x="0" y="321"/>
                      <a:pt x="3" y="403"/>
                    </a:cubicBezTo>
                    <a:cubicBezTo>
                      <a:pt x="6" y="485"/>
                      <a:pt x="43" y="477"/>
                      <a:pt x="52" y="49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077" name="Freeform 149"/>
              <p:cNvSpPr>
                <a:spLocks/>
              </p:cNvSpPr>
              <p:nvPr/>
            </p:nvSpPr>
            <p:spPr bwMode="auto">
              <a:xfrm>
                <a:off x="449" y="2614"/>
                <a:ext cx="69" cy="5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1" y="287"/>
                  </a:cxn>
                  <a:cxn ang="0">
                    <a:pos x="69" y="550"/>
                  </a:cxn>
                </a:cxnLst>
                <a:rect l="0" t="0" r="r" b="b"/>
                <a:pathLst>
                  <a:path w="69" h="550">
                    <a:moveTo>
                      <a:pt x="3" y="0"/>
                    </a:moveTo>
                    <a:cubicBezTo>
                      <a:pt x="1" y="97"/>
                      <a:pt x="0" y="195"/>
                      <a:pt x="11" y="287"/>
                    </a:cubicBezTo>
                    <a:cubicBezTo>
                      <a:pt x="22" y="379"/>
                      <a:pt x="45" y="464"/>
                      <a:pt x="69" y="5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25012" name="Group 150"/>
          <p:cNvGrpSpPr>
            <a:grpSpLocks/>
          </p:cNvGrpSpPr>
          <p:nvPr/>
        </p:nvGrpSpPr>
        <p:grpSpPr bwMode="auto">
          <a:xfrm rot="-5400000" flipH="1" flipV="1">
            <a:off x="6596063" y="2741613"/>
            <a:ext cx="109537" cy="211137"/>
            <a:chOff x="424" y="2880"/>
            <a:chExt cx="200" cy="768"/>
          </a:xfrm>
        </p:grpSpPr>
        <p:sp>
          <p:nvSpPr>
            <p:cNvPr id="125079" name="Freeform 151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80" name="Freeform 152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5015" name="Group 153"/>
          <p:cNvGrpSpPr>
            <a:grpSpLocks/>
          </p:cNvGrpSpPr>
          <p:nvPr/>
        </p:nvGrpSpPr>
        <p:grpSpPr bwMode="auto">
          <a:xfrm rot="-5400000" flipH="1" flipV="1">
            <a:off x="6605588" y="2887662"/>
            <a:ext cx="107950" cy="193675"/>
            <a:chOff x="288" y="2784"/>
            <a:chExt cx="152" cy="528"/>
          </a:xfrm>
        </p:grpSpPr>
        <p:sp>
          <p:nvSpPr>
            <p:cNvPr id="125082" name="Freeform 154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83" name="Freeform 155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5018" name="Group 156"/>
          <p:cNvGrpSpPr>
            <a:grpSpLocks/>
          </p:cNvGrpSpPr>
          <p:nvPr/>
        </p:nvGrpSpPr>
        <p:grpSpPr bwMode="auto">
          <a:xfrm rot="-5400000" flipH="1" flipV="1">
            <a:off x="6600032" y="3377406"/>
            <a:ext cx="109538" cy="193675"/>
            <a:chOff x="288" y="2784"/>
            <a:chExt cx="152" cy="528"/>
          </a:xfrm>
        </p:grpSpPr>
        <p:sp>
          <p:nvSpPr>
            <p:cNvPr id="125085" name="Freeform 157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86" name="Freeform 158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5021" name="Group 159"/>
          <p:cNvGrpSpPr>
            <a:grpSpLocks/>
          </p:cNvGrpSpPr>
          <p:nvPr/>
        </p:nvGrpSpPr>
        <p:grpSpPr bwMode="auto">
          <a:xfrm rot="-5400000" flipH="1" flipV="1">
            <a:off x="6566694" y="3548856"/>
            <a:ext cx="171450" cy="204788"/>
            <a:chOff x="367" y="2605"/>
            <a:chExt cx="151" cy="559"/>
          </a:xfrm>
        </p:grpSpPr>
        <p:sp>
          <p:nvSpPr>
            <p:cNvPr id="125088" name="Freeform 160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89" name="Freeform 161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5024" name="Group 162"/>
          <p:cNvGrpSpPr>
            <a:grpSpLocks/>
          </p:cNvGrpSpPr>
          <p:nvPr/>
        </p:nvGrpSpPr>
        <p:grpSpPr bwMode="auto">
          <a:xfrm rot="-5400000" flipH="1" flipV="1">
            <a:off x="6177756" y="4152107"/>
            <a:ext cx="942975" cy="211138"/>
            <a:chOff x="1008" y="2400"/>
            <a:chExt cx="831" cy="576"/>
          </a:xfrm>
        </p:grpSpPr>
        <p:grpSp>
          <p:nvGrpSpPr>
            <p:cNvPr id="125027" name="Group 163"/>
            <p:cNvGrpSpPr>
              <a:grpSpLocks/>
            </p:cNvGrpSpPr>
            <p:nvPr/>
          </p:nvGrpSpPr>
          <p:grpSpPr bwMode="auto">
            <a:xfrm>
              <a:off x="1008" y="2400"/>
              <a:ext cx="96" cy="576"/>
              <a:chOff x="424" y="2880"/>
              <a:chExt cx="200" cy="768"/>
            </a:xfrm>
          </p:grpSpPr>
          <p:sp>
            <p:nvSpPr>
              <p:cNvPr id="125092" name="Freeform 164"/>
              <p:cNvSpPr>
                <a:spLocks/>
              </p:cNvSpPr>
              <p:nvPr/>
            </p:nvSpPr>
            <p:spPr bwMode="auto">
              <a:xfrm>
                <a:off x="528" y="2880"/>
                <a:ext cx="96" cy="7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48" y="624"/>
                  </a:cxn>
                  <a:cxn ang="0">
                    <a:pos x="96" y="768"/>
                  </a:cxn>
                </a:cxnLst>
                <a:rect l="0" t="0" r="r" b="b"/>
                <a:pathLst>
                  <a:path w="104" h="768">
                    <a:moveTo>
                      <a:pt x="0" y="0"/>
                    </a:moveTo>
                    <a:cubicBezTo>
                      <a:pt x="44" y="116"/>
                      <a:pt x="88" y="232"/>
                      <a:pt x="96" y="336"/>
                    </a:cubicBezTo>
                    <a:cubicBezTo>
                      <a:pt x="104" y="440"/>
                      <a:pt x="48" y="552"/>
                      <a:pt x="48" y="624"/>
                    </a:cubicBezTo>
                    <a:cubicBezTo>
                      <a:pt x="48" y="696"/>
                      <a:pt x="72" y="732"/>
                      <a:pt x="96" y="76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093" name="Freeform 165"/>
              <p:cNvSpPr>
                <a:spLocks/>
              </p:cNvSpPr>
              <p:nvPr/>
            </p:nvSpPr>
            <p:spPr bwMode="auto">
              <a:xfrm>
                <a:off x="424" y="2880"/>
                <a:ext cx="104" cy="48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8" y="288"/>
                  </a:cxn>
                  <a:cxn ang="0">
                    <a:pos x="104" y="480"/>
                  </a:cxn>
                </a:cxnLst>
                <a:rect l="0" t="0" r="r" b="b"/>
                <a:pathLst>
                  <a:path w="104" h="480">
                    <a:moveTo>
                      <a:pt x="56" y="0"/>
                    </a:moveTo>
                    <a:cubicBezTo>
                      <a:pt x="28" y="104"/>
                      <a:pt x="0" y="208"/>
                      <a:pt x="8" y="288"/>
                    </a:cubicBezTo>
                    <a:cubicBezTo>
                      <a:pt x="16" y="368"/>
                      <a:pt x="60" y="424"/>
                      <a:pt x="104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5030" name="Group 166"/>
            <p:cNvGrpSpPr>
              <a:grpSpLocks/>
            </p:cNvGrpSpPr>
            <p:nvPr/>
          </p:nvGrpSpPr>
          <p:grpSpPr bwMode="auto">
            <a:xfrm>
              <a:off x="1424" y="2400"/>
              <a:ext cx="96" cy="576"/>
              <a:chOff x="424" y="2880"/>
              <a:chExt cx="200" cy="768"/>
            </a:xfrm>
          </p:grpSpPr>
          <p:sp>
            <p:nvSpPr>
              <p:cNvPr id="125095" name="Freeform 167"/>
              <p:cNvSpPr>
                <a:spLocks/>
              </p:cNvSpPr>
              <p:nvPr/>
            </p:nvSpPr>
            <p:spPr bwMode="auto">
              <a:xfrm>
                <a:off x="528" y="2880"/>
                <a:ext cx="96" cy="7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48" y="624"/>
                  </a:cxn>
                  <a:cxn ang="0">
                    <a:pos x="96" y="768"/>
                  </a:cxn>
                </a:cxnLst>
                <a:rect l="0" t="0" r="r" b="b"/>
                <a:pathLst>
                  <a:path w="104" h="768">
                    <a:moveTo>
                      <a:pt x="0" y="0"/>
                    </a:moveTo>
                    <a:cubicBezTo>
                      <a:pt x="44" y="116"/>
                      <a:pt x="88" y="232"/>
                      <a:pt x="96" y="336"/>
                    </a:cubicBezTo>
                    <a:cubicBezTo>
                      <a:pt x="104" y="440"/>
                      <a:pt x="48" y="552"/>
                      <a:pt x="48" y="624"/>
                    </a:cubicBezTo>
                    <a:cubicBezTo>
                      <a:pt x="48" y="696"/>
                      <a:pt x="72" y="732"/>
                      <a:pt x="96" y="76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096" name="Freeform 168"/>
              <p:cNvSpPr>
                <a:spLocks/>
              </p:cNvSpPr>
              <p:nvPr/>
            </p:nvSpPr>
            <p:spPr bwMode="auto">
              <a:xfrm>
                <a:off x="424" y="2880"/>
                <a:ext cx="104" cy="48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8" y="288"/>
                  </a:cxn>
                  <a:cxn ang="0">
                    <a:pos x="104" y="480"/>
                  </a:cxn>
                </a:cxnLst>
                <a:rect l="0" t="0" r="r" b="b"/>
                <a:pathLst>
                  <a:path w="104" h="480">
                    <a:moveTo>
                      <a:pt x="56" y="0"/>
                    </a:moveTo>
                    <a:cubicBezTo>
                      <a:pt x="28" y="104"/>
                      <a:pt x="0" y="208"/>
                      <a:pt x="8" y="288"/>
                    </a:cubicBezTo>
                    <a:cubicBezTo>
                      <a:pt x="16" y="368"/>
                      <a:pt x="60" y="424"/>
                      <a:pt x="104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5049" name="Group 169"/>
            <p:cNvGrpSpPr>
              <a:grpSpLocks/>
            </p:cNvGrpSpPr>
            <p:nvPr/>
          </p:nvGrpSpPr>
          <p:grpSpPr bwMode="auto">
            <a:xfrm>
              <a:off x="1128" y="2400"/>
              <a:ext cx="96" cy="528"/>
              <a:chOff x="288" y="2784"/>
              <a:chExt cx="152" cy="528"/>
            </a:xfrm>
          </p:grpSpPr>
          <p:sp>
            <p:nvSpPr>
              <p:cNvPr id="125098" name="Freeform 170"/>
              <p:cNvSpPr>
                <a:spLocks/>
              </p:cNvSpPr>
              <p:nvPr/>
            </p:nvSpPr>
            <p:spPr bwMode="auto">
              <a:xfrm>
                <a:off x="384" y="2784"/>
                <a:ext cx="56" cy="5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36"/>
                  </a:cxn>
                  <a:cxn ang="0">
                    <a:pos x="48" y="528"/>
                  </a:cxn>
                </a:cxnLst>
                <a:rect l="0" t="0" r="r" b="b"/>
                <a:pathLst>
                  <a:path w="56" h="528">
                    <a:moveTo>
                      <a:pt x="0" y="0"/>
                    </a:moveTo>
                    <a:cubicBezTo>
                      <a:pt x="20" y="124"/>
                      <a:pt x="40" y="248"/>
                      <a:pt x="48" y="336"/>
                    </a:cubicBezTo>
                    <a:cubicBezTo>
                      <a:pt x="56" y="424"/>
                      <a:pt x="48" y="496"/>
                      <a:pt x="48" y="5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099" name="Freeform 171"/>
              <p:cNvSpPr>
                <a:spLocks/>
              </p:cNvSpPr>
              <p:nvPr/>
            </p:nvSpPr>
            <p:spPr bwMode="auto">
              <a:xfrm>
                <a:off x="288" y="2784"/>
                <a:ext cx="48" cy="480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336"/>
                  </a:cxn>
                  <a:cxn ang="0">
                    <a:pos x="48" y="480"/>
                  </a:cxn>
                </a:cxnLst>
                <a:rect l="0" t="0" r="r" b="b"/>
                <a:pathLst>
                  <a:path w="48" h="480">
                    <a:moveTo>
                      <a:pt x="48" y="0"/>
                    </a:moveTo>
                    <a:cubicBezTo>
                      <a:pt x="24" y="128"/>
                      <a:pt x="0" y="256"/>
                      <a:pt x="0" y="336"/>
                    </a:cubicBezTo>
                    <a:cubicBezTo>
                      <a:pt x="0" y="416"/>
                      <a:pt x="24" y="448"/>
                      <a:pt x="48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5059" name="Group 172"/>
            <p:cNvGrpSpPr>
              <a:grpSpLocks/>
            </p:cNvGrpSpPr>
            <p:nvPr/>
          </p:nvGrpSpPr>
          <p:grpSpPr bwMode="auto">
            <a:xfrm>
              <a:off x="1561" y="2414"/>
              <a:ext cx="96" cy="528"/>
              <a:chOff x="288" y="2784"/>
              <a:chExt cx="152" cy="528"/>
            </a:xfrm>
          </p:grpSpPr>
          <p:sp>
            <p:nvSpPr>
              <p:cNvPr id="125101" name="Freeform 173"/>
              <p:cNvSpPr>
                <a:spLocks/>
              </p:cNvSpPr>
              <p:nvPr/>
            </p:nvSpPr>
            <p:spPr bwMode="auto">
              <a:xfrm>
                <a:off x="384" y="2784"/>
                <a:ext cx="56" cy="5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36"/>
                  </a:cxn>
                  <a:cxn ang="0">
                    <a:pos x="48" y="528"/>
                  </a:cxn>
                </a:cxnLst>
                <a:rect l="0" t="0" r="r" b="b"/>
                <a:pathLst>
                  <a:path w="56" h="528">
                    <a:moveTo>
                      <a:pt x="0" y="0"/>
                    </a:moveTo>
                    <a:cubicBezTo>
                      <a:pt x="20" y="124"/>
                      <a:pt x="40" y="248"/>
                      <a:pt x="48" y="336"/>
                    </a:cubicBezTo>
                    <a:cubicBezTo>
                      <a:pt x="56" y="424"/>
                      <a:pt x="48" y="496"/>
                      <a:pt x="48" y="5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102" name="Freeform 174"/>
              <p:cNvSpPr>
                <a:spLocks/>
              </p:cNvSpPr>
              <p:nvPr/>
            </p:nvSpPr>
            <p:spPr bwMode="auto">
              <a:xfrm>
                <a:off x="288" y="2784"/>
                <a:ext cx="48" cy="480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336"/>
                  </a:cxn>
                  <a:cxn ang="0">
                    <a:pos x="48" y="480"/>
                  </a:cxn>
                </a:cxnLst>
                <a:rect l="0" t="0" r="r" b="b"/>
                <a:pathLst>
                  <a:path w="48" h="480">
                    <a:moveTo>
                      <a:pt x="48" y="0"/>
                    </a:moveTo>
                    <a:cubicBezTo>
                      <a:pt x="24" y="128"/>
                      <a:pt x="0" y="256"/>
                      <a:pt x="0" y="336"/>
                    </a:cubicBezTo>
                    <a:cubicBezTo>
                      <a:pt x="0" y="416"/>
                      <a:pt x="24" y="448"/>
                      <a:pt x="48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5060" name="Group 175"/>
            <p:cNvGrpSpPr>
              <a:grpSpLocks/>
            </p:cNvGrpSpPr>
            <p:nvPr/>
          </p:nvGrpSpPr>
          <p:grpSpPr bwMode="auto">
            <a:xfrm>
              <a:off x="1255" y="2400"/>
              <a:ext cx="151" cy="559"/>
              <a:chOff x="367" y="2605"/>
              <a:chExt cx="151" cy="559"/>
            </a:xfrm>
          </p:grpSpPr>
          <p:sp>
            <p:nvSpPr>
              <p:cNvPr id="125104" name="Freeform 176"/>
              <p:cNvSpPr>
                <a:spLocks/>
              </p:cNvSpPr>
              <p:nvPr/>
            </p:nvSpPr>
            <p:spPr bwMode="auto">
              <a:xfrm>
                <a:off x="367" y="2605"/>
                <a:ext cx="52" cy="493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" y="403"/>
                  </a:cxn>
                  <a:cxn ang="0">
                    <a:pos x="52" y="493"/>
                  </a:cxn>
                </a:cxnLst>
                <a:rect l="0" t="0" r="r" b="b"/>
                <a:pathLst>
                  <a:path w="52" h="493">
                    <a:moveTo>
                      <a:pt x="36" y="0"/>
                    </a:moveTo>
                    <a:cubicBezTo>
                      <a:pt x="18" y="160"/>
                      <a:pt x="0" y="321"/>
                      <a:pt x="3" y="403"/>
                    </a:cubicBezTo>
                    <a:cubicBezTo>
                      <a:pt x="6" y="485"/>
                      <a:pt x="43" y="477"/>
                      <a:pt x="52" y="49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105" name="Freeform 177"/>
              <p:cNvSpPr>
                <a:spLocks/>
              </p:cNvSpPr>
              <p:nvPr/>
            </p:nvSpPr>
            <p:spPr bwMode="auto">
              <a:xfrm>
                <a:off x="449" y="2614"/>
                <a:ext cx="69" cy="5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1" y="287"/>
                  </a:cxn>
                  <a:cxn ang="0">
                    <a:pos x="69" y="550"/>
                  </a:cxn>
                </a:cxnLst>
                <a:rect l="0" t="0" r="r" b="b"/>
                <a:pathLst>
                  <a:path w="69" h="550">
                    <a:moveTo>
                      <a:pt x="3" y="0"/>
                    </a:moveTo>
                    <a:cubicBezTo>
                      <a:pt x="1" y="97"/>
                      <a:pt x="0" y="195"/>
                      <a:pt x="11" y="287"/>
                    </a:cubicBezTo>
                    <a:cubicBezTo>
                      <a:pt x="22" y="379"/>
                      <a:pt x="45" y="464"/>
                      <a:pt x="69" y="5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5063" name="Group 178"/>
            <p:cNvGrpSpPr>
              <a:grpSpLocks/>
            </p:cNvGrpSpPr>
            <p:nvPr/>
          </p:nvGrpSpPr>
          <p:grpSpPr bwMode="auto">
            <a:xfrm>
              <a:off x="1688" y="2405"/>
              <a:ext cx="151" cy="559"/>
              <a:chOff x="367" y="2605"/>
              <a:chExt cx="151" cy="559"/>
            </a:xfrm>
          </p:grpSpPr>
          <p:sp>
            <p:nvSpPr>
              <p:cNvPr id="125107" name="Freeform 179"/>
              <p:cNvSpPr>
                <a:spLocks/>
              </p:cNvSpPr>
              <p:nvPr/>
            </p:nvSpPr>
            <p:spPr bwMode="auto">
              <a:xfrm>
                <a:off x="367" y="2605"/>
                <a:ext cx="52" cy="493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" y="403"/>
                  </a:cxn>
                  <a:cxn ang="0">
                    <a:pos x="52" y="493"/>
                  </a:cxn>
                </a:cxnLst>
                <a:rect l="0" t="0" r="r" b="b"/>
                <a:pathLst>
                  <a:path w="52" h="493">
                    <a:moveTo>
                      <a:pt x="36" y="0"/>
                    </a:moveTo>
                    <a:cubicBezTo>
                      <a:pt x="18" y="160"/>
                      <a:pt x="0" y="321"/>
                      <a:pt x="3" y="403"/>
                    </a:cubicBezTo>
                    <a:cubicBezTo>
                      <a:pt x="6" y="485"/>
                      <a:pt x="43" y="477"/>
                      <a:pt x="52" y="49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108" name="Freeform 180"/>
              <p:cNvSpPr>
                <a:spLocks/>
              </p:cNvSpPr>
              <p:nvPr/>
            </p:nvSpPr>
            <p:spPr bwMode="auto">
              <a:xfrm>
                <a:off x="449" y="2614"/>
                <a:ext cx="69" cy="5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1" y="287"/>
                  </a:cxn>
                  <a:cxn ang="0">
                    <a:pos x="69" y="550"/>
                  </a:cxn>
                </a:cxnLst>
                <a:rect l="0" t="0" r="r" b="b"/>
                <a:pathLst>
                  <a:path w="69" h="550">
                    <a:moveTo>
                      <a:pt x="3" y="0"/>
                    </a:moveTo>
                    <a:cubicBezTo>
                      <a:pt x="1" y="97"/>
                      <a:pt x="0" y="195"/>
                      <a:pt x="11" y="287"/>
                    </a:cubicBezTo>
                    <a:cubicBezTo>
                      <a:pt x="22" y="379"/>
                      <a:pt x="45" y="464"/>
                      <a:pt x="69" y="5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25066" name="Group 181"/>
          <p:cNvGrpSpPr>
            <a:grpSpLocks/>
          </p:cNvGrpSpPr>
          <p:nvPr/>
        </p:nvGrpSpPr>
        <p:grpSpPr bwMode="auto">
          <a:xfrm rot="-5400000" flipH="1" flipV="1">
            <a:off x="6180931" y="5122069"/>
            <a:ext cx="942975" cy="211138"/>
            <a:chOff x="1008" y="2400"/>
            <a:chExt cx="831" cy="576"/>
          </a:xfrm>
        </p:grpSpPr>
        <p:grpSp>
          <p:nvGrpSpPr>
            <p:cNvPr id="125069" name="Group 182"/>
            <p:cNvGrpSpPr>
              <a:grpSpLocks/>
            </p:cNvGrpSpPr>
            <p:nvPr/>
          </p:nvGrpSpPr>
          <p:grpSpPr bwMode="auto">
            <a:xfrm>
              <a:off x="1008" y="2400"/>
              <a:ext cx="96" cy="576"/>
              <a:chOff x="424" y="2880"/>
              <a:chExt cx="200" cy="768"/>
            </a:xfrm>
          </p:grpSpPr>
          <p:sp>
            <p:nvSpPr>
              <p:cNvPr id="125111" name="Freeform 183"/>
              <p:cNvSpPr>
                <a:spLocks/>
              </p:cNvSpPr>
              <p:nvPr/>
            </p:nvSpPr>
            <p:spPr bwMode="auto">
              <a:xfrm>
                <a:off x="528" y="2880"/>
                <a:ext cx="96" cy="7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48" y="624"/>
                  </a:cxn>
                  <a:cxn ang="0">
                    <a:pos x="96" y="768"/>
                  </a:cxn>
                </a:cxnLst>
                <a:rect l="0" t="0" r="r" b="b"/>
                <a:pathLst>
                  <a:path w="104" h="768">
                    <a:moveTo>
                      <a:pt x="0" y="0"/>
                    </a:moveTo>
                    <a:cubicBezTo>
                      <a:pt x="44" y="116"/>
                      <a:pt x="88" y="232"/>
                      <a:pt x="96" y="336"/>
                    </a:cubicBezTo>
                    <a:cubicBezTo>
                      <a:pt x="104" y="440"/>
                      <a:pt x="48" y="552"/>
                      <a:pt x="48" y="624"/>
                    </a:cubicBezTo>
                    <a:cubicBezTo>
                      <a:pt x="48" y="696"/>
                      <a:pt x="72" y="732"/>
                      <a:pt x="96" y="76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112" name="Freeform 184"/>
              <p:cNvSpPr>
                <a:spLocks/>
              </p:cNvSpPr>
              <p:nvPr/>
            </p:nvSpPr>
            <p:spPr bwMode="auto">
              <a:xfrm>
                <a:off x="424" y="2880"/>
                <a:ext cx="104" cy="48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8" y="288"/>
                  </a:cxn>
                  <a:cxn ang="0">
                    <a:pos x="104" y="480"/>
                  </a:cxn>
                </a:cxnLst>
                <a:rect l="0" t="0" r="r" b="b"/>
                <a:pathLst>
                  <a:path w="104" h="480">
                    <a:moveTo>
                      <a:pt x="56" y="0"/>
                    </a:moveTo>
                    <a:cubicBezTo>
                      <a:pt x="28" y="104"/>
                      <a:pt x="0" y="208"/>
                      <a:pt x="8" y="288"/>
                    </a:cubicBezTo>
                    <a:cubicBezTo>
                      <a:pt x="16" y="368"/>
                      <a:pt x="60" y="424"/>
                      <a:pt x="104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5072" name="Group 185"/>
            <p:cNvGrpSpPr>
              <a:grpSpLocks/>
            </p:cNvGrpSpPr>
            <p:nvPr/>
          </p:nvGrpSpPr>
          <p:grpSpPr bwMode="auto">
            <a:xfrm>
              <a:off x="1424" y="2400"/>
              <a:ext cx="96" cy="576"/>
              <a:chOff x="424" y="2880"/>
              <a:chExt cx="200" cy="768"/>
            </a:xfrm>
          </p:grpSpPr>
          <p:sp>
            <p:nvSpPr>
              <p:cNvPr id="125114" name="Freeform 186"/>
              <p:cNvSpPr>
                <a:spLocks/>
              </p:cNvSpPr>
              <p:nvPr/>
            </p:nvSpPr>
            <p:spPr bwMode="auto">
              <a:xfrm>
                <a:off x="528" y="2880"/>
                <a:ext cx="96" cy="7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48" y="624"/>
                  </a:cxn>
                  <a:cxn ang="0">
                    <a:pos x="96" y="768"/>
                  </a:cxn>
                </a:cxnLst>
                <a:rect l="0" t="0" r="r" b="b"/>
                <a:pathLst>
                  <a:path w="104" h="768">
                    <a:moveTo>
                      <a:pt x="0" y="0"/>
                    </a:moveTo>
                    <a:cubicBezTo>
                      <a:pt x="44" y="116"/>
                      <a:pt x="88" y="232"/>
                      <a:pt x="96" y="336"/>
                    </a:cubicBezTo>
                    <a:cubicBezTo>
                      <a:pt x="104" y="440"/>
                      <a:pt x="48" y="552"/>
                      <a:pt x="48" y="624"/>
                    </a:cubicBezTo>
                    <a:cubicBezTo>
                      <a:pt x="48" y="696"/>
                      <a:pt x="72" y="732"/>
                      <a:pt x="96" y="76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115" name="Freeform 187"/>
              <p:cNvSpPr>
                <a:spLocks/>
              </p:cNvSpPr>
              <p:nvPr/>
            </p:nvSpPr>
            <p:spPr bwMode="auto">
              <a:xfrm>
                <a:off x="424" y="2880"/>
                <a:ext cx="104" cy="48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8" y="288"/>
                  </a:cxn>
                  <a:cxn ang="0">
                    <a:pos x="104" y="480"/>
                  </a:cxn>
                </a:cxnLst>
                <a:rect l="0" t="0" r="r" b="b"/>
                <a:pathLst>
                  <a:path w="104" h="480">
                    <a:moveTo>
                      <a:pt x="56" y="0"/>
                    </a:moveTo>
                    <a:cubicBezTo>
                      <a:pt x="28" y="104"/>
                      <a:pt x="0" y="208"/>
                      <a:pt x="8" y="288"/>
                    </a:cubicBezTo>
                    <a:cubicBezTo>
                      <a:pt x="16" y="368"/>
                      <a:pt x="60" y="424"/>
                      <a:pt x="104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5075" name="Group 188"/>
            <p:cNvGrpSpPr>
              <a:grpSpLocks/>
            </p:cNvGrpSpPr>
            <p:nvPr/>
          </p:nvGrpSpPr>
          <p:grpSpPr bwMode="auto">
            <a:xfrm>
              <a:off x="1128" y="2400"/>
              <a:ext cx="96" cy="528"/>
              <a:chOff x="288" y="2784"/>
              <a:chExt cx="152" cy="528"/>
            </a:xfrm>
          </p:grpSpPr>
          <p:sp>
            <p:nvSpPr>
              <p:cNvPr id="125117" name="Freeform 189"/>
              <p:cNvSpPr>
                <a:spLocks/>
              </p:cNvSpPr>
              <p:nvPr/>
            </p:nvSpPr>
            <p:spPr bwMode="auto">
              <a:xfrm>
                <a:off x="384" y="2784"/>
                <a:ext cx="56" cy="5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36"/>
                  </a:cxn>
                  <a:cxn ang="0">
                    <a:pos x="48" y="528"/>
                  </a:cxn>
                </a:cxnLst>
                <a:rect l="0" t="0" r="r" b="b"/>
                <a:pathLst>
                  <a:path w="56" h="528">
                    <a:moveTo>
                      <a:pt x="0" y="0"/>
                    </a:moveTo>
                    <a:cubicBezTo>
                      <a:pt x="20" y="124"/>
                      <a:pt x="40" y="248"/>
                      <a:pt x="48" y="336"/>
                    </a:cubicBezTo>
                    <a:cubicBezTo>
                      <a:pt x="56" y="424"/>
                      <a:pt x="48" y="496"/>
                      <a:pt x="48" y="5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118" name="Freeform 190"/>
              <p:cNvSpPr>
                <a:spLocks/>
              </p:cNvSpPr>
              <p:nvPr/>
            </p:nvSpPr>
            <p:spPr bwMode="auto">
              <a:xfrm>
                <a:off x="288" y="2784"/>
                <a:ext cx="48" cy="480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336"/>
                  </a:cxn>
                  <a:cxn ang="0">
                    <a:pos x="48" y="480"/>
                  </a:cxn>
                </a:cxnLst>
                <a:rect l="0" t="0" r="r" b="b"/>
                <a:pathLst>
                  <a:path w="48" h="480">
                    <a:moveTo>
                      <a:pt x="48" y="0"/>
                    </a:moveTo>
                    <a:cubicBezTo>
                      <a:pt x="24" y="128"/>
                      <a:pt x="0" y="256"/>
                      <a:pt x="0" y="336"/>
                    </a:cubicBezTo>
                    <a:cubicBezTo>
                      <a:pt x="0" y="416"/>
                      <a:pt x="24" y="448"/>
                      <a:pt x="48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5078" name="Group 191"/>
            <p:cNvGrpSpPr>
              <a:grpSpLocks/>
            </p:cNvGrpSpPr>
            <p:nvPr/>
          </p:nvGrpSpPr>
          <p:grpSpPr bwMode="auto">
            <a:xfrm>
              <a:off x="1561" y="2414"/>
              <a:ext cx="96" cy="528"/>
              <a:chOff x="288" y="2784"/>
              <a:chExt cx="152" cy="528"/>
            </a:xfrm>
          </p:grpSpPr>
          <p:sp>
            <p:nvSpPr>
              <p:cNvPr id="125120" name="Freeform 192"/>
              <p:cNvSpPr>
                <a:spLocks/>
              </p:cNvSpPr>
              <p:nvPr/>
            </p:nvSpPr>
            <p:spPr bwMode="auto">
              <a:xfrm>
                <a:off x="384" y="2784"/>
                <a:ext cx="56" cy="5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36"/>
                  </a:cxn>
                  <a:cxn ang="0">
                    <a:pos x="48" y="528"/>
                  </a:cxn>
                </a:cxnLst>
                <a:rect l="0" t="0" r="r" b="b"/>
                <a:pathLst>
                  <a:path w="56" h="528">
                    <a:moveTo>
                      <a:pt x="0" y="0"/>
                    </a:moveTo>
                    <a:cubicBezTo>
                      <a:pt x="20" y="124"/>
                      <a:pt x="40" y="248"/>
                      <a:pt x="48" y="336"/>
                    </a:cubicBezTo>
                    <a:cubicBezTo>
                      <a:pt x="56" y="424"/>
                      <a:pt x="48" y="496"/>
                      <a:pt x="48" y="5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121" name="Freeform 193"/>
              <p:cNvSpPr>
                <a:spLocks/>
              </p:cNvSpPr>
              <p:nvPr/>
            </p:nvSpPr>
            <p:spPr bwMode="auto">
              <a:xfrm>
                <a:off x="288" y="2784"/>
                <a:ext cx="48" cy="480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336"/>
                  </a:cxn>
                  <a:cxn ang="0">
                    <a:pos x="48" y="480"/>
                  </a:cxn>
                </a:cxnLst>
                <a:rect l="0" t="0" r="r" b="b"/>
                <a:pathLst>
                  <a:path w="48" h="480">
                    <a:moveTo>
                      <a:pt x="48" y="0"/>
                    </a:moveTo>
                    <a:cubicBezTo>
                      <a:pt x="24" y="128"/>
                      <a:pt x="0" y="256"/>
                      <a:pt x="0" y="336"/>
                    </a:cubicBezTo>
                    <a:cubicBezTo>
                      <a:pt x="0" y="416"/>
                      <a:pt x="24" y="448"/>
                      <a:pt x="48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5081" name="Group 194"/>
            <p:cNvGrpSpPr>
              <a:grpSpLocks/>
            </p:cNvGrpSpPr>
            <p:nvPr/>
          </p:nvGrpSpPr>
          <p:grpSpPr bwMode="auto">
            <a:xfrm>
              <a:off x="1255" y="2400"/>
              <a:ext cx="151" cy="559"/>
              <a:chOff x="367" y="2605"/>
              <a:chExt cx="151" cy="559"/>
            </a:xfrm>
          </p:grpSpPr>
          <p:sp>
            <p:nvSpPr>
              <p:cNvPr id="125123" name="Freeform 195"/>
              <p:cNvSpPr>
                <a:spLocks/>
              </p:cNvSpPr>
              <p:nvPr/>
            </p:nvSpPr>
            <p:spPr bwMode="auto">
              <a:xfrm>
                <a:off x="367" y="2605"/>
                <a:ext cx="52" cy="493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" y="403"/>
                  </a:cxn>
                  <a:cxn ang="0">
                    <a:pos x="52" y="493"/>
                  </a:cxn>
                </a:cxnLst>
                <a:rect l="0" t="0" r="r" b="b"/>
                <a:pathLst>
                  <a:path w="52" h="493">
                    <a:moveTo>
                      <a:pt x="36" y="0"/>
                    </a:moveTo>
                    <a:cubicBezTo>
                      <a:pt x="18" y="160"/>
                      <a:pt x="0" y="321"/>
                      <a:pt x="3" y="403"/>
                    </a:cubicBezTo>
                    <a:cubicBezTo>
                      <a:pt x="6" y="485"/>
                      <a:pt x="43" y="477"/>
                      <a:pt x="52" y="49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124" name="Freeform 196"/>
              <p:cNvSpPr>
                <a:spLocks/>
              </p:cNvSpPr>
              <p:nvPr/>
            </p:nvSpPr>
            <p:spPr bwMode="auto">
              <a:xfrm>
                <a:off x="449" y="2614"/>
                <a:ext cx="69" cy="5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1" y="287"/>
                  </a:cxn>
                  <a:cxn ang="0">
                    <a:pos x="69" y="550"/>
                  </a:cxn>
                </a:cxnLst>
                <a:rect l="0" t="0" r="r" b="b"/>
                <a:pathLst>
                  <a:path w="69" h="550">
                    <a:moveTo>
                      <a:pt x="3" y="0"/>
                    </a:moveTo>
                    <a:cubicBezTo>
                      <a:pt x="1" y="97"/>
                      <a:pt x="0" y="195"/>
                      <a:pt x="11" y="287"/>
                    </a:cubicBezTo>
                    <a:cubicBezTo>
                      <a:pt x="22" y="379"/>
                      <a:pt x="45" y="464"/>
                      <a:pt x="69" y="5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5084" name="Group 197"/>
            <p:cNvGrpSpPr>
              <a:grpSpLocks/>
            </p:cNvGrpSpPr>
            <p:nvPr/>
          </p:nvGrpSpPr>
          <p:grpSpPr bwMode="auto">
            <a:xfrm>
              <a:off x="1688" y="2405"/>
              <a:ext cx="151" cy="559"/>
              <a:chOff x="367" y="2605"/>
              <a:chExt cx="151" cy="559"/>
            </a:xfrm>
          </p:grpSpPr>
          <p:sp>
            <p:nvSpPr>
              <p:cNvPr id="125126" name="Freeform 198"/>
              <p:cNvSpPr>
                <a:spLocks/>
              </p:cNvSpPr>
              <p:nvPr/>
            </p:nvSpPr>
            <p:spPr bwMode="auto">
              <a:xfrm>
                <a:off x="367" y="2605"/>
                <a:ext cx="52" cy="493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" y="403"/>
                  </a:cxn>
                  <a:cxn ang="0">
                    <a:pos x="52" y="493"/>
                  </a:cxn>
                </a:cxnLst>
                <a:rect l="0" t="0" r="r" b="b"/>
                <a:pathLst>
                  <a:path w="52" h="493">
                    <a:moveTo>
                      <a:pt x="36" y="0"/>
                    </a:moveTo>
                    <a:cubicBezTo>
                      <a:pt x="18" y="160"/>
                      <a:pt x="0" y="321"/>
                      <a:pt x="3" y="403"/>
                    </a:cubicBezTo>
                    <a:cubicBezTo>
                      <a:pt x="6" y="485"/>
                      <a:pt x="43" y="477"/>
                      <a:pt x="52" y="49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127" name="Freeform 199"/>
              <p:cNvSpPr>
                <a:spLocks/>
              </p:cNvSpPr>
              <p:nvPr/>
            </p:nvSpPr>
            <p:spPr bwMode="auto">
              <a:xfrm>
                <a:off x="449" y="2614"/>
                <a:ext cx="69" cy="5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1" y="287"/>
                  </a:cxn>
                  <a:cxn ang="0">
                    <a:pos x="69" y="550"/>
                  </a:cxn>
                </a:cxnLst>
                <a:rect l="0" t="0" r="r" b="b"/>
                <a:pathLst>
                  <a:path w="69" h="550">
                    <a:moveTo>
                      <a:pt x="3" y="0"/>
                    </a:moveTo>
                    <a:cubicBezTo>
                      <a:pt x="1" y="97"/>
                      <a:pt x="0" y="195"/>
                      <a:pt x="11" y="287"/>
                    </a:cubicBezTo>
                    <a:cubicBezTo>
                      <a:pt x="22" y="379"/>
                      <a:pt x="45" y="464"/>
                      <a:pt x="69" y="5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25087" name="Group 200"/>
          <p:cNvGrpSpPr>
            <a:grpSpLocks/>
          </p:cNvGrpSpPr>
          <p:nvPr/>
        </p:nvGrpSpPr>
        <p:grpSpPr bwMode="auto">
          <a:xfrm rot="-5400000" flipH="1" flipV="1">
            <a:off x="6597650" y="5681663"/>
            <a:ext cx="109537" cy="211138"/>
            <a:chOff x="424" y="2880"/>
            <a:chExt cx="200" cy="768"/>
          </a:xfrm>
        </p:grpSpPr>
        <p:sp>
          <p:nvSpPr>
            <p:cNvPr id="125129" name="Freeform 201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130" name="Freeform 202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5090" name="Group 203"/>
          <p:cNvGrpSpPr>
            <a:grpSpLocks/>
          </p:cNvGrpSpPr>
          <p:nvPr/>
        </p:nvGrpSpPr>
        <p:grpSpPr bwMode="auto">
          <a:xfrm rot="-5400000" flipH="1" flipV="1">
            <a:off x="6606382" y="5826919"/>
            <a:ext cx="109537" cy="193675"/>
            <a:chOff x="288" y="2784"/>
            <a:chExt cx="152" cy="528"/>
          </a:xfrm>
        </p:grpSpPr>
        <p:sp>
          <p:nvSpPr>
            <p:cNvPr id="125132" name="Freeform 204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133" name="Freeform 205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5091" name="Group 206"/>
          <p:cNvGrpSpPr>
            <a:grpSpLocks/>
          </p:cNvGrpSpPr>
          <p:nvPr/>
        </p:nvGrpSpPr>
        <p:grpSpPr bwMode="auto">
          <a:xfrm rot="-5400000" flipH="1" flipV="1">
            <a:off x="6569869" y="5998369"/>
            <a:ext cx="171450" cy="204788"/>
            <a:chOff x="367" y="2605"/>
            <a:chExt cx="151" cy="559"/>
          </a:xfrm>
        </p:grpSpPr>
        <p:sp>
          <p:nvSpPr>
            <p:cNvPr id="125135" name="Freeform 207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136" name="Freeform 208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5137" name="Text Box 209"/>
          <p:cNvSpPr txBox="1">
            <a:spLocks noChangeArrowheads="1"/>
          </p:cNvSpPr>
          <p:nvPr/>
        </p:nvSpPr>
        <p:spPr bwMode="auto">
          <a:xfrm>
            <a:off x="7429500" y="2781300"/>
            <a:ext cx="12001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800">
                <a:latin typeface="Arial" charset="0"/>
              </a:rPr>
              <a:t>Na</a:t>
            </a:r>
            <a:r>
              <a:rPr lang="en-US" sz="4800" baseline="30000">
                <a:latin typeface="Arial" charset="0"/>
              </a:rPr>
              <a:t>+</a:t>
            </a:r>
          </a:p>
        </p:txBody>
      </p:sp>
      <p:sp>
        <p:nvSpPr>
          <p:cNvPr id="125138" name="Text Box 210"/>
          <p:cNvSpPr txBox="1">
            <a:spLocks noChangeArrowheads="1"/>
          </p:cNvSpPr>
          <p:nvPr/>
        </p:nvSpPr>
        <p:spPr bwMode="auto">
          <a:xfrm>
            <a:off x="5024438" y="3044825"/>
            <a:ext cx="604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Na</a:t>
            </a:r>
            <a:r>
              <a:rPr lang="en-US" sz="2000" baseline="30000">
                <a:latin typeface="Arial" charset="0"/>
              </a:rPr>
              <a:t>+</a:t>
            </a:r>
          </a:p>
        </p:txBody>
      </p:sp>
      <p:sp>
        <p:nvSpPr>
          <p:cNvPr id="125139" name="Text Box 211"/>
          <p:cNvSpPr txBox="1">
            <a:spLocks noChangeArrowheads="1"/>
          </p:cNvSpPr>
          <p:nvPr/>
        </p:nvSpPr>
        <p:spPr bwMode="auto">
          <a:xfrm>
            <a:off x="877888" y="20669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>
              <a:latin typeface="Arial" charset="0"/>
            </a:endParaRPr>
          </a:p>
        </p:txBody>
      </p:sp>
      <p:sp>
        <p:nvSpPr>
          <p:cNvPr id="125140" name="Text Box 212"/>
          <p:cNvSpPr txBox="1">
            <a:spLocks noChangeArrowheads="1"/>
          </p:cNvSpPr>
          <p:nvPr/>
        </p:nvSpPr>
        <p:spPr bwMode="auto">
          <a:xfrm>
            <a:off x="803275" y="1716088"/>
            <a:ext cx="39846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>
                <a:solidFill>
                  <a:schemeClr val="tx2"/>
                </a:solidFill>
                <a:latin typeface="Times New Roman" pitchFamily="18" charset="0"/>
              </a:rPr>
              <a:t>If a membrane were permeable to only Na</a:t>
            </a:r>
            <a:r>
              <a:rPr lang="en-US" i="1" baseline="30000">
                <a:solidFill>
                  <a:schemeClr val="tx2"/>
                </a:solidFill>
                <a:latin typeface="Times New Roman" pitchFamily="18" charset="0"/>
              </a:rPr>
              <a:t>+</a:t>
            </a:r>
            <a:r>
              <a:rPr lang="en-US" i="1">
                <a:solidFill>
                  <a:schemeClr val="tx2"/>
                </a:solidFill>
                <a:latin typeface="Times New Roman" pitchFamily="18" charset="0"/>
              </a:rPr>
              <a:t> then…</a:t>
            </a:r>
          </a:p>
        </p:txBody>
      </p:sp>
      <p:sp>
        <p:nvSpPr>
          <p:cNvPr id="125141" name="Text Box 213"/>
          <p:cNvSpPr txBox="1">
            <a:spLocks noChangeArrowheads="1"/>
          </p:cNvSpPr>
          <p:nvPr/>
        </p:nvSpPr>
        <p:spPr bwMode="auto">
          <a:xfrm>
            <a:off x="758825" y="4799013"/>
            <a:ext cx="4494213" cy="10191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The electrical potential that counters net diffusion of Na</a:t>
            </a:r>
            <a:r>
              <a:rPr lang="en-US" sz="2000" baseline="30000">
                <a:latin typeface="Arial" charset="0"/>
              </a:rPr>
              <a:t>+</a:t>
            </a:r>
            <a:r>
              <a:rPr lang="en-US" sz="2000">
                <a:latin typeface="Arial" charset="0"/>
              </a:rPr>
              <a:t> is called the Na</a:t>
            </a:r>
            <a:r>
              <a:rPr lang="en-US" sz="2000" baseline="30000">
                <a:latin typeface="Arial" charset="0"/>
              </a:rPr>
              <a:t>+</a:t>
            </a:r>
            <a:r>
              <a:rPr lang="en-US" sz="2000">
                <a:latin typeface="Arial" charset="0"/>
              </a:rPr>
              <a:t> equilibrium potential (E</a:t>
            </a:r>
            <a:r>
              <a:rPr lang="en-US" sz="2000" baseline="-25000">
                <a:latin typeface="Arial" charset="0"/>
              </a:rPr>
              <a:t>Na</a:t>
            </a:r>
            <a:r>
              <a:rPr lang="en-US" sz="2000">
                <a:latin typeface="Arial" charset="0"/>
              </a:rPr>
              <a:t>).</a:t>
            </a:r>
          </a:p>
        </p:txBody>
      </p:sp>
      <p:sp>
        <p:nvSpPr>
          <p:cNvPr id="125142" name="Text Box 214"/>
          <p:cNvSpPr txBox="1">
            <a:spLocks noChangeArrowheads="1"/>
          </p:cNvSpPr>
          <p:nvPr/>
        </p:nvSpPr>
        <p:spPr bwMode="auto">
          <a:xfrm>
            <a:off x="4899025" y="1460500"/>
            <a:ext cx="124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>
                <a:latin typeface="Arial" charset="0"/>
              </a:rPr>
              <a:t>inside</a:t>
            </a:r>
          </a:p>
        </p:txBody>
      </p:sp>
      <p:sp>
        <p:nvSpPr>
          <p:cNvPr id="125143" name="Text Box 215"/>
          <p:cNvSpPr txBox="1">
            <a:spLocks noChangeArrowheads="1"/>
          </p:cNvSpPr>
          <p:nvPr/>
        </p:nvSpPr>
        <p:spPr bwMode="auto">
          <a:xfrm>
            <a:off x="6992938" y="1506538"/>
            <a:ext cx="1166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outside</a:t>
            </a:r>
          </a:p>
        </p:txBody>
      </p:sp>
      <p:grpSp>
        <p:nvGrpSpPr>
          <p:cNvPr id="125094" name="Group 216"/>
          <p:cNvGrpSpPr>
            <a:grpSpLocks/>
          </p:cNvGrpSpPr>
          <p:nvPr/>
        </p:nvGrpSpPr>
        <p:grpSpPr bwMode="auto">
          <a:xfrm>
            <a:off x="5907088" y="1955800"/>
            <a:ext cx="263525" cy="4046538"/>
            <a:chOff x="4453" y="1256"/>
            <a:chExt cx="166" cy="2549"/>
          </a:xfrm>
        </p:grpSpPr>
        <p:grpSp>
          <p:nvGrpSpPr>
            <p:cNvPr id="125097" name="Group 217"/>
            <p:cNvGrpSpPr>
              <a:grpSpLocks/>
            </p:cNvGrpSpPr>
            <p:nvPr/>
          </p:nvGrpSpPr>
          <p:grpSpPr bwMode="auto">
            <a:xfrm>
              <a:off x="4459" y="1256"/>
              <a:ext cx="152" cy="152"/>
              <a:chOff x="3611" y="1595"/>
              <a:chExt cx="152" cy="152"/>
            </a:xfrm>
          </p:grpSpPr>
          <p:sp>
            <p:nvSpPr>
              <p:cNvPr id="125146" name="Line 218"/>
              <p:cNvSpPr>
                <a:spLocks noChangeShapeType="1"/>
              </p:cNvSpPr>
              <p:nvPr/>
            </p:nvSpPr>
            <p:spPr bwMode="auto">
              <a:xfrm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147" name="Line 219"/>
              <p:cNvSpPr>
                <a:spLocks noChangeShapeType="1"/>
              </p:cNvSpPr>
              <p:nvPr/>
            </p:nvSpPr>
            <p:spPr bwMode="auto">
              <a:xfrm rot="-5400000"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5100" name="Group 220"/>
            <p:cNvGrpSpPr>
              <a:grpSpLocks/>
            </p:cNvGrpSpPr>
            <p:nvPr/>
          </p:nvGrpSpPr>
          <p:grpSpPr bwMode="auto">
            <a:xfrm>
              <a:off x="4461" y="1459"/>
              <a:ext cx="152" cy="152"/>
              <a:chOff x="3611" y="1595"/>
              <a:chExt cx="152" cy="152"/>
            </a:xfrm>
          </p:grpSpPr>
          <p:sp>
            <p:nvSpPr>
              <p:cNvPr id="125149" name="Line 221"/>
              <p:cNvSpPr>
                <a:spLocks noChangeShapeType="1"/>
              </p:cNvSpPr>
              <p:nvPr/>
            </p:nvSpPr>
            <p:spPr bwMode="auto">
              <a:xfrm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150" name="Line 222"/>
              <p:cNvSpPr>
                <a:spLocks noChangeShapeType="1"/>
              </p:cNvSpPr>
              <p:nvPr/>
            </p:nvSpPr>
            <p:spPr bwMode="auto">
              <a:xfrm rot="-5400000"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5103" name="Group 223"/>
            <p:cNvGrpSpPr>
              <a:grpSpLocks/>
            </p:cNvGrpSpPr>
            <p:nvPr/>
          </p:nvGrpSpPr>
          <p:grpSpPr bwMode="auto">
            <a:xfrm>
              <a:off x="4453" y="1662"/>
              <a:ext cx="152" cy="152"/>
              <a:chOff x="3611" y="1595"/>
              <a:chExt cx="152" cy="152"/>
            </a:xfrm>
          </p:grpSpPr>
          <p:sp>
            <p:nvSpPr>
              <p:cNvPr id="125152" name="Line 224"/>
              <p:cNvSpPr>
                <a:spLocks noChangeShapeType="1"/>
              </p:cNvSpPr>
              <p:nvPr/>
            </p:nvSpPr>
            <p:spPr bwMode="auto">
              <a:xfrm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153" name="Line 225"/>
              <p:cNvSpPr>
                <a:spLocks noChangeShapeType="1"/>
              </p:cNvSpPr>
              <p:nvPr/>
            </p:nvSpPr>
            <p:spPr bwMode="auto">
              <a:xfrm rot="-5400000"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5106" name="Group 226"/>
            <p:cNvGrpSpPr>
              <a:grpSpLocks/>
            </p:cNvGrpSpPr>
            <p:nvPr/>
          </p:nvGrpSpPr>
          <p:grpSpPr bwMode="auto">
            <a:xfrm>
              <a:off x="4467" y="3274"/>
              <a:ext cx="152" cy="152"/>
              <a:chOff x="3611" y="1595"/>
              <a:chExt cx="152" cy="152"/>
            </a:xfrm>
          </p:grpSpPr>
          <p:sp>
            <p:nvSpPr>
              <p:cNvPr id="125155" name="Line 227"/>
              <p:cNvSpPr>
                <a:spLocks noChangeShapeType="1"/>
              </p:cNvSpPr>
              <p:nvPr/>
            </p:nvSpPr>
            <p:spPr bwMode="auto">
              <a:xfrm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156" name="Line 228"/>
              <p:cNvSpPr>
                <a:spLocks noChangeShapeType="1"/>
              </p:cNvSpPr>
              <p:nvPr/>
            </p:nvSpPr>
            <p:spPr bwMode="auto">
              <a:xfrm rot="-5400000"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5109" name="Group 229"/>
            <p:cNvGrpSpPr>
              <a:grpSpLocks/>
            </p:cNvGrpSpPr>
            <p:nvPr/>
          </p:nvGrpSpPr>
          <p:grpSpPr bwMode="auto">
            <a:xfrm>
              <a:off x="4457" y="3076"/>
              <a:ext cx="152" cy="152"/>
              <a:chOff x="3611" y="1595"/>
              <a:chExt cx="152" cy="152"/>
            </a:xfrm>
          </p:grpSpPr>
          <p:sp>
            <p:nvSpPr>
              <p:cNvPr id="125158" name="Line 230"/>
              <p:cNvSpPr>
                <a:spLocks noChangeShapeType="1"/>
              </p:cNvSpPr>
              <p:nvPr/>
            </p:nvSpPr>
            <p:spPr bwMode="auto">
              <a:xfrm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159" name="Line 231"/>
              <p:cNvSpPr>
                <a:spLocks noChangeShapeType="1"/>
              </p:cNvSpPr>
              <p:nvPr/>
            </p:nvSpPr>
            <p:spPr bwMode="auto">
              <a:xfrm rot="-5400000"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5110" name="Group 232"/>
            <p:cNvGrpSpPr>
              <a:grpSpLocks/>
            </p:cNvGrpSpPr>
            <p:nvPr/>
          </p:nvGrpSpPr>
          <p:grpSpPr bwMode="auto">
            <a:xfrm>
              <a:off x="4459" y="2878"/>
              <a:ext cx="152" cy="152"/>
              <a:chOff x="3611" y="1595"/>
              <a:chExt cx="152" cy="152"/>
            </a:xfrm>
          </p:grpSpPr>
          <p:sp>
            <p:nvSpPr>
              <p:cNvPr id="125161" name="Line 233"/>
              <p:cNvSpPr>
                <a:spLocks noChangeShapeType="1"/>
              </p:cNvSpPr>
              <p:nvPr/>
            </p:nvSpPr>
            <p:spPr bwMode="auto">
              <a:xfrm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162" name="Line 234"/>
              <p:cNvSpPr>
                <a:spLocks noChangeShapeType="1"/>
              </p:cNvSpPr>
              <p:nvPr/>
            </p:nvSpPr>
            <p:spPr bwMode="auto">
              <a:xfrm rot="-5400000"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5113" name="Group 235"/>
            <p:cNvGrpSpPr>
              <a:grpSpLocks/>
            </p:cNvGrpSpPr>
            <p:nvPr/>
          </p:nvGrpSpPr>
          <p:grpSpPr bwMode="auto">
            <a:xfrm>
              <a:off x="4460" y="2680"/>
              <a:ext cx="152" cy="152"/>
              <a:chOff x="3611" y="1595"/>
              <a:chExt cx="152" cy="152"/>
            </a:xfrm>
          </p:grpSpPr>
          <p:sp>
            <p:nvSpPr>
              <p:cNvPr id="125164" name="Line 236"/>
              <p:cNvSpPr>
                <a:spLocks noChangeShapeType="1"/>
              </p:cNvSpPr>
              <p:nvPr/>
            </p:nvSpPr>
            <p:spPr bwMode="auto">
              <a:xfrm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165" name="Line 237"/>
              <p:cNvSpPr>
                <a:spLocks noChangeShapeType="1"/>
              </p:cNvSpPr>
              <p:nvPr/>
            </p:nvSpPr>
            <p:spPr bwMode="auto">
              <a:xfrm rot="-5400000"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5116" name="Group 238"/>
            <p:cNvGrpSpPr>
              <a:grpSpLocks/>
            </p:cNvGrpSpPr>
            <p:nvPr/>
          </p:nvGrpSpPr>
          <p:grpSpPr bwMode="auto">
            <a:xfrm>
              <a:off x="4462" y="2482"/>
              <a:ext cx="152" cy="152"/>
              <a:chOff x="3611" y="1595"/>
              <a:chExt cx="152" cy="152"/>
            </a:xfrm>
          </p:grpSpPr>
          <p:sp>
            <p:nvSpPr>
              <p:cNvPr id="125167" name="Line 239"/>
              <p:cNvSpPr>
                <a:spLocks noChangeShapeType="1"/>
              </p:cNvSpPr>
              <p:nvPr/>
            </p:nvSpPr>
            <p:spPr bwMode="auto">
              <a:xfrm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168" name="Line 240"/>
              <p:cNvSpPr>
                <a:spLocks noChangeShapeType="1"/>
              </p:cNvSpPr>
              <p:nvPr/>
            </p:nvSpPr>
            <p:spPr bwMode="auto">
              <a:xfrm rot="-5400000"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5119" name="Group 241"/>
            <p:cNvGrpSpPr>
              <a:grpSpLocks/>
            </p:cNvGrpSpPr>
            <p:nvPr/>
          </p:nvGrpSpPr>
          <p:grpSpPr bwMode="auto">
            <a:xfrm>
              <a:off x="4464" y="2285"/>
              <a:ext cx="152" cy="152"/>
              <a:chOff x="3611" y="1595"/>
              <a:chExt cx="152" cy="152"/>
            </a:xfrm>
          </p:grpSpPr>
          <p:sp>
            <p:nvSpPr>
              <p:cNvPr id="125170" name="Line 242"/>
              <p:cNvSpPr>
                <a:spLocks noChangeShapeType="1"/>
              </p:cNvSpPr>
              <p:nvPr/>
            </p:nvSpPr>
            <p:spPr bwMode="auto">
              <a:xfrm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171" name="Line 243"/>
              <p:cNvSpPr>
                <a:spLocks noChangeShapeType="1"/>
              </p:cNvSpPr>
              <p:nvPr/>
            </p:nvSpPr>
            <p:spPr bwMode="auto">
              <a:xfrm rot="-5400000"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5122" name="Group 244"/>
            <p:cNvGrpSpPr>
              <a:grpSpLocks/>
            </p:cNvGrpSpPr>
            <p:nvPr/>
          </p:nvGrpSpPr>
          <p:grpSpPr bwMode="auto">
            <a:xfrm>
              <a:off x="4456" y="3453"/>
              <a:ext cx="152" cy="152"/>
              <a:chOff x="3611" y="1595"/>
              <a:chExt cx="152" cy="152"/>
            </a:xfrm>
          </p:grpSpPr>
          <p:sp>
            <p:nvSpPr>
              <p:cNvPr id="125173" name="Line 245"/>
              <p:cNvSpPr>
                <a:spLocks noChangeShapeType="1"/>
              </p:cNvSpPr>
              <p:nvPr/>
            </p:nvSpPr>
            <p:spPr bwMode="auto">
              <a:xfrm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174" name="Line 246"/>
              <p:cNvSpPr>
                <a:spLocks noChangeShapeType="1"/>
              </p:cNvSpPr>
              <p:nvPr/>
            </p:nvSpPr>
            <p:spPr bwMode="auto">
              <a:xfrm rot="-5400000"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5125" name="Group 247"/>
            <p:cNvGrpSpPr>
              <a:grpSpLocks/>
            </p:cNvGrpSpPr>
            <p:nvPr/>
          </p:nvGrpSpPr>
          <p:grpSpPr bwMode="auto">
            <a:xfrm>
              <a:off x="4460" y="3653"/>
              <a:ext cx="152" cy="152"/>
              <a:chOff x="3611" y="1595"/>
              <a:chExt cx="152" cy="152"/>
            </a:xfrm>
          </p:grpSpPr>
          <p:sp>
            <p:nvSpPr>
              <p:cNvPr id="125176" name="Line 248"/>
              <p:cNvSpPr>
                <a:spLocks noChangeShapeType="1"/>
              </p:cNvSpPr>
              <p:nvPr/>
            </p:nvSpPr>
            <p:spPr bwMode="auto">
              <a:xfrm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177" name="Line 249"/>
              <p:cNvSpPr>
                <a:spLocks noChangeShapeType="1"/>
              </p:cNvSpPr>
              <p:nvPr/>
            </p:nvSpPr>
            <p:spPr bwMode="auto">
              <a:xfrm rot="-5400000"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25128" name="Group 250"/>
          <p:cNvGrpSpPr>
            <a:grpSpLocks/>
          </p:cNvGrpSpPr>
          <p:nvPr/>
        </p:nvGrpSpPr>
        <p:grpSpPr bwMode="auto">
          <a:xfrm>
            <a:off x="6965950" y="2127250"/>
            <a:ext cx="334963" cy="3875088"/>
            <a:chOff x="3662" y="1328"/>
            <a:chExt cx="211" cy="2441"/>
          </a:xfrm>
        </p:grpSpPr>
        <p:sp>
          <p:nvSpPr>
            <p:cNvPr id="125179" name="Line 251"/>
            <p:cNvSpPr>
              <a:spLocks noChangeShapeType="1"/>
            </p:cNvSpPr>
            <p:nvPr/>
          </p:nvSpPr>
          <p:spPr bwMode="auto">
            <a:xfrm>
              <a:off x="3716" y="1328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80" name="Line 252"/>
            <p:cNvSpPr>
              <a:spLocks noChangeShapeType="1"/>
            </p:cNvSpPr>
            <p:nvPr/>
          </p:nvSpPr>
          <p:spPr bwMode="auto">
            <a:xfrm>
              <a:off x="3718" y="1471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81" name="Line 253"/>
            <p:cNvSpPr>
              <a:spLocks noChangeShapeType="1"/>
            </p:cNvSpPr>
            <p:nvPr/>
          </p:nvSpPr>
          <p:spPr bwMode="auto">
            <a:xfrm>
              <a:off x="3720" y="1625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82" name="Line 254"/>
            <p:cNvSpPr>
              <a:spLocks noChangeShapeType="1"/>
            </p:cNvSpPr>
            <p:nvPr/>
          </p:nvSpPr>
          <p:spPr bwMode="auto">
            <a:xfrm>
              <a:off x="3721" y="1769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83" name="Line 255"/>
            <p:cNvSpPr>
              <a:spLocks noChangeShapeType="1"/>
            </p:cNvSpPr>
            <p:nvPr/>
          </p:nvSpPr>
          <p:spPr bwMode="auto">
            <a:xfrm>
              <a:off x="3671" y="2294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84" name="Line 256"/>
            <p:cNvSpPr>
              <a:spLocks noChangeShapeType="1"/>
            </p:cNvSpPr>
            <p:nvPr/>
          </p:nvSpPr>
          <p:spPr bwMode="auto">
            <a:xfrm>
              <a:off x="3673" y="2437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85" name="Line 257"/>
            <p:cNvSpPr>
              <a:spLocks noChangeShapeType="1"/>
            </p:cNvSpPr>
            <p:nvPr/>
          </p:nvSpPr>
          <p:spPr bwMode="auto">
            <a:xfrm>
              <a:off x="3675" y="2591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86" name="Line 258"/>
            <p:cNvSpPr>
              <a:spLocks noChangeShapeType="1"/>
            </p:cNvSpPr>
            <p:nvPr/>
          </p:nvSpPr>
          <p:spPr bwMode="auto">
            <a:xfrm>
              <a:off x="3676" y="2735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87" name="Line 259"/>
            <p:cNvSpPr>
              <a:spLocks noChangeShapeType="1"/>
            </p:cNvSpPr>
            <p:nvPr/>
          </p:nvSpPr>
          <p:spPr bwMode="auto">
            <a:xfrm>
              <a:off x="3684" y="2884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88" name="Line 260"/>
            <p:cNvSpPr>
              <a:spLocks noChangeShapeType="1"/>
            </p:cNvSpPr>
            <p:nvPr/>
          </p:nvSpPr>
          <p:spPr bwMode="auto">
            <a:xfrm>
              <a:off x="3662" y="3027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89" name="Line 261"/>
            <p:cNvSpPr>
              <a:spLocks noChangeShapeType="1"/>
            </p:cNvSpPr>
            <p:nvPr/>
          </p:nvSpPr>
          <p:spPr bwMode="auto">
            <a:xfrm>
              <a:off x="3676" y="3181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90" name="Line 262"/>
            <p:cNvSpPr>
              <a:spLocks noChangeShapeType="1"/>
            </p:cNvSpPr>
            <p:nvPr/>
          </p:nvSpPr>
          <p:spPr bwMode="auto">
            <a:xfrm>
              <a:off x="3677" y="3325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91" name="Line 263"/>
            <p:cNvSpPr>
              <a:spLocks noChangeShapeType="1"/>
            </p:cNvSpPr>
            <p:nvPr/>
          </p:nvSpPr>
          <p:spPr bwMode="auto">
            <a:xfrm>
              <a:off x="3672" y="3472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92" name="Line 264"/>
            <p:cNvSpPr>
              <a:spLocks noChangeShapeType="1"/>
            </p:cNvSpPr>
            <p:nvPr/>
          </p:nvSpPr>
          <p:spPr bwMode="auto">
            <a:xfrm>
              <a:off x="3674" y="3615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93" name="Line 265"/>
            <p:cNvSpPr>
              <a:spLocks noChangeShapeType="1"/>
            </p:cNvSpPr>
            <p:nvPr/>
          </p:nvSpPr>
          <p:spPr bwMode="auto">
            <a:xfrm>
              <a:off x="3676" y="3769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5194" name="Rectangle 266"/>
          <p:cNvSpPr>
            <a:spLocks noChangeArrowheads="1"/>
          </p:cNvSpPr>
          <p:nvPr/>
        </p:nvSpPr>
        <p:spPr bwMode="auto">
          <a:xfrm>
            <a:off x="733425" y="3017838"/>
            <a:ext cx="43957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latin typeface="Times New Roman" pitchFamily="18" charset="0"/>
              </a:rPr>
              <a:t>Na</a:t>
            </a:r>
            <a:r>
              <a:rPr lang="en-US" sz="2000" baseline="30000">
                <a:latin typeface="Times New Roman" pitchFamily="18" charset="0"/>
              </a:rPr>
              <a:t>+</a:t>
            </a:r>
            <a:r>
              <a:rPr lang="en-US" sz="2000">
                <a:latin typeface="Times New Roman" pitchFamily="18" charset="0"/>
              </a:rPr>
              <a:t> would diffuse down its concentration gradient until potential across the membrane countered diffusion.</a:t>
            </a:r>
          </a:p>
        </p:txBody>
      </p:sp>
      <p:sp>
        <p:nvSpPr>
          <p:cNvPr id="125195" name="Oval 267"/>
          <p:cNvSpPr>
            <a:spLocks noChangeArrowheads="1"/>
          </p:cNvSpPr>
          <p:nvPr/>
        </p:nvSpPr>
        <p:spPr bwMode="auto">
          <a:xfrm>
            <a:off x="6186488" y="3333750"/>
            <a:ext cx="709612" cy="223838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196" name="Oval 268"/>
          <p:cNvSpPr>
            <a:spLocks noChangeArrowheads="1"/>
          </p:cNvSpPr>
          <p:nvPr/>
        </p:nvSpPr>
        <p:spPr bwMode="auto">
          <a:xfrm>
            <a:off x="6207125" y="2924175"/>
            <a:ext cx="709613" cy="223838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197" name="Line 269"/>
          <p:cNvSpPr>
            <a:spLocks noChangeShapeType="1"/>
          </p:cNvSpPr>
          <p:nvPr/>
        </p:nvSpPr>
        <p:spPr bwMode="auto">
          <a:xfrm flipH="1">
            <a:off x="5692775" y="3238500"/>
            <a:ext cx="167957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198" name="Line 270"/>
          <p:cNvSpPr>
            <a:spLocks noChangeShapeType="1"/>
          </p:cNvSpPr>
          <p:nvPr/>
        </p:nvSpPr>
        <p:spPr bwMode="auto">
          <a:xfrm flipH="1">
            <a:off x="5702300" y="3238500"/>
            <a:ext cx="1679575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0"/>
                                        <p:tgtEl>
                                          <p:spTgt spid="125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0"/>
                                        <p:tgtEl>
                                          <p:spTgt spid="125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25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0"/>
                                        <p:tgtEl>
                                          <p:spTgt spid="125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0"/>
                                        <p:tgtEl>
                                          <p:spTgt spid="125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0"/>
                                        <p:tgtEl>
                                          <p:spTgt spid="12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141" grpId="0" animBg="1"/>
      <p:bldP spid="125194" grpId="0"/>
      <p:bldP spid="125197" grpId="0" animBg="1"/>
      <p:bldP spid="125197" grpId="1" animBg="1"/>
      <p:bldP spid="12519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 smtClean="0"/>
              <a:t>Nernst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Nernst Equation Describes the Relation of </a:t>
            </a:r>
            <a:r>
              <a:rPr lang="en-US" dirty="0" smtClean="0"/>
              <a:t>Diffusion Potential </a:t>
            </a:r>
            <a:r>
              <a:rPr lang="en-US" dirty="0" smtClean="0"/>
              <a:t>to the Ion Concentration </a:t>
            </a:r>
            <a:r>
              <a:rPr lang="en-US" dirty="0" smtClean="0"/>
              <a:t>Difference Across </a:t>
            </a:r>
            <a:r>
              <a:rPr lang="en-US" dirty="0" smtClean="0"/>
              <a:t>a Membrane.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diffusion potential level </a:t>
            </a:r>
            <a:r>
              <a:rPr lang="en-US" dirty="0" smtClean="0"/>
              <a:t>across</a:t>
            </a:r>
            <a:r>
              <a:rPr lang="en-US" b="1" dirty="0" smtClean="0"/>
              <a:t> </a:t>
            </a:r>
            <a:r>
              <a:rPr lang="en-US" dirty="0" smtClean="0"/>
              <a:t>a </a:t>
            </a:r>
            <a:r>
              <a:rPr lang="en-US" dirty="0" smtClean="0"/>
              <a:t>membrane that exactly opposes the net diffusion of </a:t>
            </a:r>
            <a:r>
              <a:rPr lang="en-US" dirty="0" smtClean="0"/>
              <a:t>a particular </a:t>
            </a:r>
            <a:r>
              <a:rPr lang="en-US" dirty="0" smtClean="0"/>
              <a:t>ion through the membrane is called the </a:t>
            </a:r>
            <a:r>
              <a:rPr lang="en-US" b="1" i="1" dirty="0" smtClean="0"/>
              <a:t>Nernst potential </a:t>
            </a:r>
            <a:r>
              <a:rPr lang="en-US" b="1" i="1" dirty="0" smtClean="0"/>
              <a:t>for that </a:t>
            </a:r>
            <a:r>
              <a:rPr lang="en-US" b="1" i="1" dirty="0" smtClean="0"/>
              <a:t>ion</a:t>
            </a:r>
            <a:r>
              <a:rPr lang="en-US" i="1" dirty="0" smtClean="0"/>
              <a:t>.</a:t>
            </a:r>
          </a:p>
          <a:p>
            <a:r>
              <a:rPr lang="en-US" dirty="0" smtClean="0"/>
              <a:t>The magnitude of the Nernst potential </a:t>
            </a:r>
            <a:r>
              <a:rPr lang="en-US" dirty="0" smtClean="0"/>
              <a:t>is determined </a:t>
            </a:r>
            <a:r>
              <a:rPr lang="en-US" dirty="0" smtClean="0"/>
              <a:t>by the </a:t>
            </a:r>
            <a:r>
              <a:rPr lang="en-US" i="1" dirty="0" smtClean="0"/>
              <a:t>ratio of the concentrations of </a:t>
            </a:r>
            <a:r>
              <a:rPr lang="en-US" i="1" dirty="0" smtClean="0"/>
              <a:t>that </a:t>
            </a:r>
            <a:r>
              <a:rPr lang="en-US" dirty="0" smtClean="0"/>
              <a:t>specific </a:t>
            </a:r>
            <a:r>
              <a:rPr lang="en-US" dirty="0" smtClean="0"/>
              <a:t>ion on the two sides of the membrane. </a:t>
            </a:r>
            <a:endParaRPr lang="en-US" dirty="0" smtClean="0"/>
          </a:p>
          <a:p>
            <a:r>
              <a:rPr lang="en-US" dirty="0" smtClean="0"/>
              <a:t>The greater this </a:t>
            </a:r>
            <a:r>
              <a:rPr lang="en-US" dirty="0" smtClean="0"/>
              <a:t>ratio, the greater the tendency for the ion to </a:t>
            </a:r>
            <a:r>
              <a:rPr lang="en-US" dirty="0" smtClean="0"/>
              <a:t>diffuse in </a:t>
            </a:r>
            <a:r>
              <a:rPr lang="en-US" dirty="0" smtClean="0"/>
              <a:t>one direction, and therefore the greater the </a:t>
            </a:r>
            <a:r>
              <a:rPr lang="en-US" dirty="0" smtClean="0"/>
              <a:t>Nernst potential </a:t>
            </a:r>
            <a:r>
              <a:rPr lang="en-US" dirty="0" smtClean="0"/>
              <a:t>required to prevent additional net diffusion. </a:t>
            </a: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2400" dirty="0" smtClean="0"/>
              <a:t>The following equation, called the </a:t>
            </a:r>
            <a:r>
              <a:rPr lang="en-US" sz="2400" i="1" dirty="0" smtClean="0"/>
              <a:t>Nernst equation, can be </a:t>
            </a:r>
            <a:r>
              <a:rPr lang="en-US" sz="2400" dirty="0" smtClean="0"/>
              <a:t>used to calculate the Nernst potential for any univalent ion at the normal body temperature of 98.6°F (37°C</a:t>
            </a:r>
            <a:r>
              <a:rPr lang="en-US" sz="2400" dirty="0" smtClean="0"/>
              <a:t>):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2286000"/>
            <a:ext cx="9144000" cy="4419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where </a:t>
            </a:r>
            <a:r>
              <a:rPr lang="en-US" i="1" dirty="0" smtClean="0"/>
              <a:t>EMF is electromotive force and z is the </a:t>
            </a:r>
            <a:r>
              <a:rPr lang="en-US" i="1" dirty="0" smtClean="0"/>
              <a:t>electrical </a:t>
            </a:r>
            <a:r>
              <a:rPr lang="en-US" dirty="0" smtClean="0"/>
              <a:t>charge </a:t>
            </a:r>
            <a:r>
              <a:rPr lang="en-US" dirty="0" smtClean="0"/>
              <a:t>of the ion (e.g., +1 for K+).</a:t>
            </a:r>
          </a:p>
          <a:p>
            <a:r>
              <a:rPr lang="en-US" dirty="0" smtClean="0"/>
              <a:t>When using this formula, it is usually assumed that </a:t>
            </a:r>
            <a:r>
              <a:rPr lang="en-US" dirty="0" smtClean="0"/>
              <a:t>the potential </a:t>
            </a:r>
            <a:r>
              <a:rPr lang="en-US" dirty="0" smtClean="0"/>
              <a:t>in the extracellular fluid outside the </a:t>
            </a:r>
            <a:r>
              <a:rPr lang="en-US" dirty="0" smtClean="0"/>
              <a:t>membrane remains </a:t>
            </a:r>
            <a:r>
              <a:rPr lang="en-US" dirty="0" smtClean="0"/>
              <a:t>at zero potential, and the Nernst potential is </a:t>
            </a:r>
            <a:r>
              <a:rPr lang="en-US" dirty="0" smtClean="0"/>
              <a:t>the potential </a:t>
            </a:r>
            <a:r>
              <a:rPr lang="en-US" dirty="0" smtClean="0"/>
              <a:t>inside the membrane. </a:t>
            </a:r>
            <a:endParaRPr lang="en-US" dirty="0" smtClean="0"/>
          </a:p>
          <a:p>
            <a:r>
              <a:rPr lang="en-US" dirty="0" smtClean="0"/>
              <a:t>Also</a:t>
            </a:r>
            <a:r>
              <a:rPr lang="en-US" dirty="0" smtClean="0"/>
              <a:t>, the sign of </a:t>
            </a:r>
            <a:r>
              <a:rPr lang="en-US" dirty="0" smtClean="0"/>
              <a:t>the potential </a:t>
            </a:r>
            <a:r>
              <a:rPr lang="en-US" dirty="0" smtClean="0"/>
              <a:t>is positive (+) if the ion diffusing from inside </a:t>
            </a:r>
            <a:r>
              <a:rPr lang="en-US" dirty="0" smtClean="0"/>
              <a:t>to outside </a:t>
            </a:r>
            <a:r>
              <a:rPr lang="en-US" dirty="0" smtClean="0"/>
              <a:t>is a negative ion, and it is negative (−) if the </a:t>
            </a:r>
            <a:r>
              <a:rPr lang="en-US" dirty="0" smtClean="0"/>
              <a:t>ion is </a:t>
            </a:r>
            <a:r>
              <a:rPr lang="en-US" dirty="0" smtClean="0"/>
              <a:t>positive. </a:t>
            </a:r>
            <a:endParaRPr lang="en-US" dirty="0" smtClean="0"/>
          </a:p>
          <a:p>
            <a:r>
              <a:rPr lang="en-US" dirty="0" smtClean="0"/>
              <a:t>Thus</a:t>
            </a:r>
            <a:r>
              <a:rPr lang="en-US" dirty="0" smtClean="0"/>
              <a:t>, when the concentration of </a:t>
            </a:r>
            <a:r>
              <a:rPr lang="en-US" dirty="0" smtClean="0"/>
              <a:t>positive potassium </a:t>
            </a:r>
            <a:r>
              <a:rPr lang="en-US" dirty="0" smtClean="0"/>
              <a:t>ions on the inside is 10 times that on </a:t>
            </a:r>
            <a:r>
              <a:rPr lang="en-US" dirty="0" smtClean="0"/>
              <a:t>the outside</a:t>
            </a:r>
            <a:r>
              <a:rPr lang="en-US" dirty="0" smtClean="0"/>
              <a:t>, the log of 10 is 1, so the Nernst potential </a:t>
            </a:r>
            <a:r>
              <a:rPr lang="en-US" dirty="0" smtClean="0"/>
              <a:t>calculates to </a:t>
            </a:r>
            <a:r>
              <a:rPr lang="en-US" dirty="0" smtClean="0"/>
              <a:t>be −61 </a:t>
            </a:r>
            <a:r>
              <a:rPr lang="en-US" dirty="0" err="1" smtClean="0"/>
              <a:t>millivolts</a:t>
            </a:r>
            <a:r>
              <a:rPr lang="en-US" dirty="0" smtClean="0"/>
              <a:t> inside the membrane.</a:t>
            </a:r>
            <a:endParaRPr lang="en-US" dirty="0"/>
          </a:p>
        </p:txBody>
      </p:sp>
      <p:pic>
        <p:nvPicPr>
          <p:cNvPr id="1026" name="Picture 2" descr="C:\Users\Cyrus\Pictures\Screenshots\Screenshot (1)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1600"/>
            <a:ext cx="9144000" cy="83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ext Box 2"/>
          <p:cNvSpPr txBox="1">
            <a:spLocks noChangeArrowheads="1"/>
          </p:cNvSpPr>
          <p:nvPr/>
        </p:nvSpPr>
        <p:spPr bwMode="auto">
          <a:xfrm>
            <a:off x="488950" y="685800"/>
            <a:ext cx="6369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The Potassium Nernst Potential</a:t>
            </a:r>
          </a:p>
        </p:txBody>
      </p:sp>
      <p:sp>
        <p:nvSpPr>
          <p:cNvPr id="122883" name="Text Box 3"/>
          <p:cNvSpPr txBox="1">
            <a:spLocks noChangeArrowheads="1"/>
          </p:cNvSpPr>
          <p:nvPr/>
        </p:nvSpPr>
        <p:spPr bwMode="auto">
          <a:xfrm>
            <a:off x="877888" y="20669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>
              <a:latin typeface="Times New Roman" pitchFamily="18" charset="0"/>
            </a:endParaRPr>
          </a:p>
        </p:txBody>
      </p:sp>
      <p:sp>
        <p:nvSpPr>
          <p:cNvPr id="122884" name="Text Box 4"/>
          <p:cNvSpPr txBox="1">
            <a:spLocks noChangeArrowheads="1"/>
          </p:cNvSpPr>
          <p:nvPr/>
        </p:nvSpPr>
        <p:spPr bwMode="auto">
          <a:xfrm>
            <a:off x="1608138" y="3463925"/>
            <a:ext cx="671988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2000">
                <a:solidFill>
                  <a:srgbClr val="800000"/>
                </a:solidFill>
                <a:latin typeface="Arial" charset="0"/>
                <a:cs typeface="Times New Roman" pitchFamily="18" charset="0"/>
              </a:rPr>
              <a:t>Example:</a:t>
            </a:r>
            <a:r>
              <a:rPr lang="en-US" sz="2000">
                <a:latin typeface="Arial" charset="0"/>
                <a:cs typeface="Times New Roman" pitchFamily="18" charset="0"/>
              </a:rPr>
              <a:t> If K</a:t>
            </a:r>
            <a:r>
              <a:rPr lang="en-US" sz="2000" baseline="-30000">
                <a:latin typeface="Arial" charset="0"/>
                <a:cs typeface="Times New Roman" pitchFamily="18" charset="0"/>
              </a:rPr>
              <a:t>o</a:t>
            </a:r>
            <a:r>
              <a:rPr lang="en-US" sz="2000">
                <a:latin typeface="Arial" charset="0"/>
                <a:cs typeface="Times New Roman" pitchFamily="18" charset="0"/>
              </a:rPr>
              <a:t> = 5 mM and K</a:t>
            </a:r>
            <a:r>
              <a:rPr lang="en-US" sz="2000" baseline="-30000">
                <a:latin typeface="Arial" charset="0"/>
                <a:cs typeface="Times New Roman" pitchFamily="18" charset="0"/>
              </a:rPr>
              <a:t>i</a:t>
            </a:r>
            <a:r>
              <a:rPr lang="en-US" sz="2000">
                <a:latin typeface="Arial" charset="0"/>
                <a:cs typeface="Times New Roman" pitchFamily="18" charset="0"/>
              </a:rPr>
              <a:t> = 140 mM </a:t>
            </a:r>
          </a:p>
          <a:p>
            <a:r>
              <a:rPr lang="en-US" sz="2000">
                <a:latin typeface="Arial" charset="0"/>
                <a:cs typeface="Times New Roman" pitchFamily="18" charset="0"/>
              </a:rPr>
              <a:t>		E</a:t>
            </a:r>
            <a:r>
              <a:rPr lang="en-US" sz="2000" baseline="-30000">
                <a:latin typeface="Arial" charset="0"/>
                <a:cs typeface="Times New Roman" pitchFamily="18" charset="0"/>
              </a:rPr>
              <a:t>K</a:t>
            </a:r>
            <a:r>
              <a:rPr lang="en-US" sz="2000">
                <a:latin typeface="Arial" charset="0"/>
                <a:cs typeface="Times New Roman" pitchFamily="18" charset="0"/>
              </a:rPr>
              <a:t> = -61 log(140/4) </a:t>
            </a:r>
          </a:p>
          <a:p>
            <a:r>
              <a:rPr lang="en-US" sz="2000">
                <a:latin typeface="Arial" charset="0"/>
                <a:cs typeface="Times New Roman" pitchFamily="18" charset="0"/>
              </a:rPr>
              <a:t>		E</a:t>
            </a:r>
            <a:r>
              <a:rPr lang="en-US" sz="2000" baseline="-30000">
                <a:latin typeface="Arial" charset="0"/>
                <a:cs typeface="Times New Roman" pitchFamily="18" charset="0"/>
              </a:rPr>
              <a:t>K</a:t>
            </a:r>
            <a:r>
              <a:rPr lang="en-US" sz="2000">
                <a:latin typeface="Arial" charset="0"/>
                <a:cs typeface="Times New Roman" pitchFamily="18" charset="0"/>
              </a:rPr>
              <a:t> = -61 log(35) </a:t>
            </a:r>
          </a:p>
          <a:p>
            <a:r>
              <a:rPr lang="en-US" sz="2000">
                <a:latin typeface="Arial" charset="0"/>
                <a:cs typeface="Times New Roman" pitchFamily="18" charset="0"/>
              </a:rPr>
              <a:t>		E</a:t>
            </a:r>
            <a:r>
              <a:rPr lang="en-US" sz="2000" baseline="-30000">
                <a:latin typeface="Arial" charset="0"/>
                <a:cs typeface="Times New Roman" pitchFamily="18" charset="0"/>
              </a:rPr>
              <a:t>K</a:t>
            </a:r>
            <a:r>
              <a:rPr lang="en-US" sz="2000">
                <a:latin typeface="Arial" charset="0"/>
                <a:cs typeface="Times New Roman" pitchFamily="18" charset="0"/>
              </a:rPr>
              <a:t> = -94 mV</a:t>
            </a:r>
            <a:r>
              <a:rPr lang="en-US" sz="2000">
                <a:latin typeface="Arial" charset="0"/>
              </a:rPr>
              <a:t> </a:t>
            </a:r>
          </a:p>
          <a:p>
            <a:endParaRPr lang="en-US" sz="2000">
              <a:latin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667000" y="1752600"/>
            <a:ext cx="3559175" cy="1192213"/>
            <a:chOff x="1103" y="1097"/>
            <a:chExt cx="2242" cy="751"/>
          </a:xfrm>
        </p:grpSpPr>
        <p:sp>
          <p:nvSpPr>
            <p:cNvPr id="122886" name="Text Box 6"/>
            <p:cNvSpPr txBox="1">
              <a:spLocks noChangeArrowheads="1"/>
            </p:cNvSpPr>
            <p:nvPr/>
          </p:nvSpPr>
          <p:spPr bwMode="auto">
            <a:xfrm>
              <a:off x="1103" y="1253"/>
              <a:ext cx="2242" cy="5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>
                  <a:latin typeface="Arial" charset="0"/>
                  <a:cs typeface="Times New Roman" pitchFamily="18" charset="0"/>
                </a:rPr>
                <a:t>E</a:t>
              </a:r>
              <a:r>
                <a:rPr lang="en-US" sz="3200" baseline="-30000">
                  <a:latin typeface="Arial" charset="0"/>
                  <a:cs typeface="Times New Roman" pitchFamily="18" charset="0"/>
                </a:rPr>
                <a:t>K</a:t>
              </a:r>
              <a:r>
                <a:rPr lang="en-US" sz="3200">
                  <a:latin typeface="Arial" charset="0"/>
                  <a:cs typeface="Times New Roman" pitchFamily="18" charset="0"/>
                </a:rPr>
                <a:t> =  </a:t>
              </a:r>
              <a:r>
                <a:rPr lang="en-US" sz="3200" b="1">
                  <a:latin typeface="Arial" charset="0"/>
                  <a:cs typeface="Times New Roman" pitchFamily="18" charset="0"/>
                </a:rPr>
                <a:t>   </a:t>
              </a:r>
              <a:r>
                <a:rPr lang="en-US" sz="3200">
                  <a:latin typeface="Arial" charset="0"/>
                  <a:cs typeface="Times New Roman" pitchFamily="18" charset="0"/>
                </a:rPr>
                <a:t> 61 log       </a:t>
              </a:r>
            </a:p>
            <a:p>
              <a:r>
                <a:rPr lang="en-US">
                  <a:latin typeface="Arial" charset="0"/>
                  <a:cs typeface="Times New Roman" pitchFamily="18" charset="0"/>
                </a:rPr>
                <a:t> </a:t>
              </a:r>
              <a:endParaRPr lang="en-US">
                <a:latin typeface="Arial" charset="0"/>
              </a:endParaRPr>
            </a:p>
          </p:txBody>
        </p:sp>
        <p:sp>
          <p:nvSpPr>
            <p:cNvPr id="122887" name="Line 7"/>
            <p:cNvSpPr>
              <a:spLocks noChangeShapeType="1"/>
            </p:cNvSpPr>
            <p:nvPr/>
          </p:nvSpPr>
          <p:spPr bwMode="auto">
            <a:xfrm flipV="1">
              <a:off x="1824" y="1454"/>
              <a:ext cx="1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2859" y="1097"/>
              <a:ext cx="399" cy="713"/>
              <a:chOff x="213" y="2653"/>
              <a:chExt cx="399" cy="713"/>
            </a:xfrm>
          </p:grpSpPr>
          <p:sp>
            <p:nvSpPr>
              <p:cNvPr id="122889" name="Text Box 9"/>
              <p:cNvSpPr txBox="1">
                <a:spLocks noChangeArrowheads="1"/>
              </p:cNvSpPr>
              <p:nvPr/>
            </p:nvSpPr>
            <p:spPr bwMode="auto">
              <a:xfrm>
                <a:off x="213" y="2653"/>
                <a:ext cx="399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3200">
                    <a:latin typeface="Arial" charset="0"/>
                    <a:cs typeface="Times New Roman" pitchFamily="18" charset="0"/>
                  </a:rPr>
                  <a:t>K</a:t>
                </a:r>
                <a:r>
                  <a:rPr lang="en-US" sz="3200" baseline="-30000">
                    <a:latin typeface="Arial" charset="0"/>
                    <a:cs typeface="Times New Roman" pitchFamily="18" charset="0"/>
                  </a:rPr>
                  <a:t>i</a:t>
                </a:r>
                <a:endParaRPr lang="en-US" sz="3200">
                  <a:latin typeface="Arial" charset="0"/>
                  <a:cs typeface="Times New Roman" pitchFamily="18" charset="0"/>
                </a:endParaRPr>
              </a:p>
            </p:txBody>
          </p:sp>
          <p:sp>
            <p:nvSpPr>
              <p:cNvPr id="122890" name="Text Box 10"/>
              <p:cNvSpPr txBox="1">
                <a:spLocks noChangeArrowheads="1"/>
              </p:cNvSpPr>
              <p:nvPr/>
            </p:nvSpPr>
            <p:spPr bwMode="auto">
              <a:xfrm>
                <a:off x="221" y="3001"/>
                <a:ext cx="380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3200">
                    <a:latin typeface="Arial" charset="0"/>
                    <a:cs typeface="Times New Roman" pitchFamily="18" charset="0"/>
                  </a:rPr>
                  <a:t>K</a:t>
                </a:r>
                <a:r>
                  <a:rPr lang="en-US" sz="3200" baseline="-30000">
                    <a:latin typeface="Arial" charset="0"/>
                    <a:cs typeface="Times New Roman" pitchFamily="18" charset="0"/>
                  </a:rPr>
                  <a:t>o</a:t>
                </a:r>
              </a:p>
            </p:txBody>
          </p:sp>
          <p:sp>
            <p:nvSpPr>
              <p:cNvPr id="122891" name="Line 11"/>
              <p:cNvSpPr>
                <a:spLocks noChangeShapeType="1"/>
              </p:cNvSpPr>
              <p:nvPr/>
            </p:nvSpPr>
            <p:spPr bwMode="auto">
              <a:xfrm>
                <a:off x="238" y="3016"/>
                <a:ext cx="321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2892" name="Line 12"/>
            <p:cNvSpPr>
              <a:spLocks noChangeShapeType="1"/>
            </p:cNvSpPr>
            <p:nvPr/>
          </p:nvSpPr>
          <p:spPr bwMode="auto">
            <a:xfrm>
              <a:off x="2857" y="1479"/>
              <a:ext cx="3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2893" name="Rectangle 13"/>
          <p:cNvSpPr>
            <a:spLocks noChangeArrowheads="1"/>
          </p:cNvSpPr>
          <p:nvPr/>
        </p:nvSpPr>
        <p:spPr bwMode="auto">
          <a:xfrm>
            <a:off x="1141413" y="5214938"/>
            <a:ext cx="64214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chemeClr val="tx2"/>
                </a:solidFill>
                <a:latin typeface="Times New Roman" pitchFamily="18" charset="0"/>
              </a:rPr>
              <a:t>So, if the membrane were permeable only to K+, Vm would be -94 mV</a:t>
            </a:r>
          </a:p>
        </p:txBody>
      </p:sp>
      <p:sp>
        <p:nvSpPr>
          <p:cNvPr id="122894" name="Text Box 14"/>
          <p:cNvSpPr txBox="1">
            <a:spLocks noChangeArrowheads="1"/>
          </p:cNvSpPr>
          <p:nvPr/>
        </p:nvSpPr>
        <p:spPr bwMode="auto">
          <a:xfrm>
            <a:off x="3657600" y="1295400"/>
            <a:ext cx="41068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i="1">
                <a:solidFill>
                  <a:schemeClr val="hlink"/>
                </a:solidFill>
                <a:latin typeface="Times New Roman" pitchFamily="18" charset="0"/>
              </a:rPr>
              <a:t>…also called the equilibrium potential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4" grpId="0"/>
      <p:bldP spid="122893" grpId="0"/>
      <p:bldP spid="12289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ext Box 2"/>
          <p:cNvSpPr txBox="1">
            <a:spLocks noChangeArrowheads="1"/>
          </p:cNvSpPr>
          <p:nvPr/>
        </p:nvSpPr>
        <p:spPr bwMode="auto">
          <a:xfrm>
            <a:off x="533400" y="685800"/>
            <a:ext cx="594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The Sodium Nernst Potential</a:t>
            </a:r>
            <a:endParaRPr lang="en-US" sz="32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26979" name="Text Box 3"/>
          <p:cNvSpPr txBox="1">
            <a:spLocks noChangeArrowheads="1"/>
          </p:cNvSpPr>
          <p:nvPr/>
        </p:nvSpPr>
        <p:spPr bwMode="auto">
          <a:xfrm>
            <a:off x="1608138" y="3463925"/>
            <a:ext cx="7010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800000"/>
                </a:solidFill>
                <a:latin typeface="Arial" charset="0"/>
                <a:cs typeface="Times New Roman" pitchFamily="18" charset="0"/>
              </a:rPr>
              <a:t>Example:</a:t>
            </a:r>
            <a:r>
              <a:rPr lang="en-US" sz="2000">
                <a:latin typeface="Arial" charset="0"/>
                <a:cs typeface="Times New Roman" pitchFamily="18" charset="0"/>
              </a:rPr>
              <a:t> If Na</a:t>
            </a:r>
            <a:r>
              <a:rPr lang="en-US" sz="2000" baseline="-30000">
                <a:latin typeface="Arial" charset="0"/>
                <a:cs typeface="Times New Roman" pitchFamily="18" charset="0"/>
              </a:rPr>
              <a:t>o</a:t>
            </a:r>
            <a:r>
              <a:rPr lang="en-US" sz="2000">
                <a:latin typeface="Arial" charset="0"/>
                <a:cs typeface="Times New Roman" pitchFamily="18" charset="0"/>
              </a:rPr>
              <a:t> = 142 mM and Na</a:t>
            </a:r>
            <a:r>
              <a:rPr lang="en-US" sz="2000" baseline="-30000">
                <a:latin typeface="Arial" charset="0"/>
                <a:cs typeface="Times New Roman" pitchFamily="18" charset="0"/>
              </a:rPr>
              <a:t>i</a:t>
            </a:r>
            <a:r>
              <a:rPr lang="en-US" sz="2000">
                <a:latin typeface="Arial" charset="0"/>
                <a:cs typeface="Times New Roman" pitchFamily="18" charset="0"/>
              </a:rPr>
              <a:t> = 14 mM </a:t>
            </a:r>
          </a:p>
          <a:p>
            <a:r>
              <a:rPr lang="en-US" sz="2000">
                <a:latin typeface="Arial" charset="0"/>
                <a:cs typeface="Times New Roman" pitchFamily="18" charset="0"/>
              </a:rPr>
              <a:t>		E</a:t>
            </a:r>
            <a:r>
              <a:rPr lang="en-US" sz="2000" baseline="-30000">
                <a:latin typeface="Arial" charset="0"/>
                <a:cs typeface="Times New Roman" pitchFamily="18" charset="0"/>
              </a:rPr>
              <a:t>K</a:t>
            </a:r>
            <a:r>
              <a:rPr lang="en-US" sz="2000">
                <a:latin typeface="Arial" charset="0"/>
                <a:cs typeface="Times New Roman" pitchFamily="18" charset="0"/>
              </a:rPr>
              <a:t> = -61 log(14/142) </a:t>
            </a:r>
          </a:p>
          <a:p>
            <a:r>
              <a:rPr lang="en-US" sz="2000">
                <a:latin typeface="Arial" charset="0"/>
                <a:cs typeface="Times New Roman" pitchFamily="18" charset="0"/>
              </a:rPr>
              <a:t>		E</a:t>
            </a:r>
            <a:r>
              <a:rPr lang="en-US" sz="2000" baseline="-30000">
                <a:latin typeface="Arial" charset="0"/>
                <a:cs typeface="Times New Roman" pitchFamily="18" charset="0"/>
              </a:rPr>
              <a:t>K</a:t>
            </a:r>
            <a:r>
              <a:rPr lang="en-US" sz="2000">
                <a:latin typeface="Arial" charset="0"/>
                <a:cs typeface="Times New Roman" pitchFamily="18" charset="0"/>
              </a:rPr>
              <a:t> = -61 log(0.1) </a:t>
            </a:r>
          </a:p>
          <a:p>
            <a:r>
              <a:rPr lang="en-US" sz="2000">
                <a:latin typeface="Arial" charset="0"/>
                <a:cs typeface="Times New Roman" pitchFamily="18" charset="0"/>
              </a:rPr>
              <a:t>		E</a:t>
            </a:r>
            <a:r>
              <a:rPr lang="en-US" sz="2000" baseline="-30000">
                <a:latin typeface="Arial" charset="0"/>
                <a:cs typeface="Times New Roman" pitchFamily="18" charset="0"/>
              </a:rPr>
              <a:t>K</a:t>
            </a:r>
            <a:r>
              <a:rPr lang="en-US" sz="2000">
                <a:latin typeface="Arial" charset="0"/>
                <a:cs typeface="Times New Roman" pitchFamily="18" charset="0"/>
              </a:rPr>
              <a:t> = +61 mV</a:t>
            </a:r>
            <a:r>
              <a:rPr lang="en-US" sz="2000">
                <a:latin typeface="Arial" charset="0"/>
              </a:rPr>
              <a:t> </a:t>
            </a:r>
          </a:p>
          <a:p>
            <a:endParaRPr lang="en-US" sz="2000">
              <a:latin typeface="Arial" charset="0"/>
            </a:endParaRPr>
          </a:p>
        </p:txBody>
      </p:sp>
      <p:sp>
        <p:nvSpPr>
          <p:cNvPr id="126980" name="Text Box 4"/>
          <p:cNvSpPr txBox="1">
            <a:spLocks noChangeArrowheads="1"/>
          </p:cNvSpPr>
          <p:nvPr/>
        </p:nvSpPr>
        <p:spPr bwMode="auto">
          <a:xfrm>
            <a:off x="2695575" y="1989138"/>
            <a:ext cx="3559175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  <a:cs typeface="Times New Roman" pitchFamily="18" charset="0"/>
              </a:rPr>
              <a:t>E</a:t>
            </a:r>
            <a:r>
              <a:rPr lang="en-US" sz="3200" baseline="-30000">
                <a:latin typeface="Arial" charset="0"/>
                <a:cs typeface="Times New Roman" pitchFamily="18" charset="0"/>
              </a:rPr>
              <a:t>K</a:t>
            </a:r>
            <a:r>
              <a:rPr lang="en-US" sz="3200">
                <a:latin typeface="Arial" charset="0"/>
                <a:cs typeface="Times New Roman" pitchFamily="18" charset="0"/>
              </a:rPr>
              <a:t> =      61 log       </a:t>
            </a:r>
          </a:p>
          <a:p>
            <a:r>
              <a:rPr lang="en-US">
                <a:latin typeface="Arial" charset="0"/>
                <a:cs typeface="Times New Roman" pitchFamily="18" charset="0"/>
              </a:rPr>
              <a:t> </a:t>
            </a:r>
            <a:endParaRPr lang="en-US">
              <a:latin typeface="Arial" charset="0"/>
            </a:endParaRPr>
          </a:p>
        </p:txBody>
      </p:sp>
      <p:sp>
        <p:nvSpPr>
          <p:cNvPr id="126981" name="Line 5"/>
          <p:cNvSpPr>
            <a:spLocks noChangeShapeType="1"/>
          </p:cNvSpPr>
          <p:nvPr/>
        </p:nvSpPr>
        <p:spPr bwMode="auto">
          <a:xfrm flipV="1">
            <a:off x="3887788" y="2308225"/>
            <a:ext cx="328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610225" y="1741488"/>
            <a:ext cx="869950" cy="1131887"/>
            <a:chOff x="213" y="2653"/>
            <a:chExt cx="412" cy="713"/>
          </a:xfrm>
        </p:grpSpPr>
        <p:sp>
          <p:nvSpPr>
            <p:cNvPr id="126983" name="Text Box 7"/>
            <p:cNvSpPr txBox="1">
              <a:spLocks noChangeArrowheads="1"/>
            </p:cNvSpPr>
            <p:nvPr/>
          </p:nvSpPr>
          <p:spPr bwMode="auto">
            <a:xfrm>
              <a:off x="213" y="2653"/>
              <a:ext cx="39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3200">
                  <a:latin typeface="Arial" charset="0"/>
                  <a:cs typeface="Times New Roman" pitchFamily="18" charset="0"/>
                </a:rPr>
                <a:t>Na</a:t>
              </a:r>
              <a:r>
                <a:rPr lang="en-US" sz="3200" baseline="-30000">
                  <a:latin typeface="Arial" charset="0"/>
                  <a:cs typeface="Times New Roman" pitchFamily="18" charset="0"/>
                </a:rPr>
                <a:t>i</a:t>
              </a:r>
              <a:endParaRPr lang="en-US" sz="3200">
                <a:latin typeface="Arial" charset="0"/>
                <a:cs typeface="Times New Roman" pitchFamily="18" charset="0"/>
              </a:endParaRPr>
            </a:p>
          </p:txBody>
        </p:sp>
        <p:sp>
          <p:nvSpPr>
            <p:cNvPr id="126984" name="Text Box 8"/>
            <p:cNvSpPr txBox="1">
              <a:spLocks noChangeArrowheads="1"/>
            </p:cNvSpPr>
            <p:nvPr/>
          </p:nvSpPr>
          <p:spPr bwMode="auto">
            <a:xfrm>
              <a:off x="221" y="3001"/>
              <a:ext cx="40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>
                  <a:latin typeface="Arial" charset="0"/>
                  <a:cs typeface="Times New Roman" pitchFamily="18" charset="0"/>
                </a:rPr>
                <a:t>Na</a:t>
              </a:r>
              <a:r>
                <a:rPr lang="en-US" sz="3200" baseline="-30000">
                  <a:latin typeface="Arial" charset="0"/>
                  <a:cs typeface="Times New Roman" pitchFamily="18" charset="0"/>
                </a:rPr>
                <a:t>o</a:t>
              </a:r>
            </a:p>
          </p:txBody>
        </p:sp>
        <p:sp>
          <p:nvSpPr>
            <p:cNvPr id="126985" name="Line 9"/>
            <p:cNvSpPr>
              <a:spLocks noChangeShapeType="1"/>
            </p:cNvSpPr>
            <p:nvPr/>
          </p:nvSpPr>
          <p:spPr bwMode="auto">
            <a:xfrm>
              <a:off x="238" y="3016"/>
              <a:ext cx="321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6986" name="Line 10"/>
          <p:cNvSpPr>
            <a:spLocks noChangeShapeType="1"/>
          </p:cNvSpPr>
          <p:nvPr/>
        </p:nvSpPr>
        <p:spPr bwMode="auto">
          <a:xfrm>
            <a:off x="5740400" y="2347913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6987" name="Rectangle 11"/>
          <p:cNvSpPr>
            <a:spLocks noChangeArrowheads="1"/>
          </p:cNvSpPr>
          <p:nvPr/>
        </p:nvSpPr>
        <p:spPr bwMode="auto">
          <a:xfrm>
            <a:off x="1141413" y="5214938"/>
            <a:ext cx="64214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chemeClr val="tx2"/>
                </a:solidFill>
                <a:latin typeface="Times New Roman" pitchFamily="18" charset="0"/>
              </a:rPr>
              <a:t>So, if the membrane were permeable only to Na</a:t>
            </a:r>
            <a:r>
              <a:rPr lang="en-US" i="1" baseline="30000">
                <a:solidFill>
                  <a:schemeClr val="tx2"/>
                </a:solidFill>
                <a:latin typeface="Times New Roman" pitchFamily="18" charset="0"/>
              </a:rPr>
              <a:t>+</a:t>
            </a:r>
            <a:r>
              <a:rPr lang="en-US" i="1">
                <a:solidFill>
                  <a:schemeClr val="tx2"/>
                </a:solidFill>
                <a:latin typeface="Times New Roman" pitchFamily="18" charset="0"/>
              </a:rPr>
              <a:t>, Vm would be +61 mV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26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/>
      <p:bldP spid="12698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2"/>
          <p:cNvSpPr txBox="1">
            <a:spLocks noChangeArrowheads="1"/>
          </p:cNvSpPr>
          <p:nvPr/>
        </p:nvSpPr>
        <p:spPr bwMode="auto">
          <a:xfrm>
            <a:off x="533400" y="685800"/>
            <a:ext cx="6172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Resting Membrane Potential</a:t>
            </a:r>
            <a:endParaRPr lang="en-US" sz="28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29027" name="Line 3"/>
          <p:cNvSpPr>
            <a:spLocks noChangeShapeType="1"/>
          </p:cNvSpPr>
          <p:nvPr/>
        </p:nvSpPr>
        <p:spPr bwMode="auto">
          <a:xfrm>
            <a:off x="1150938" y="3475038"/>
            <a:ext cx="68961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28" name="Line 4"/>
          <p:cNvSpPr>
            <a:spLocks noChangeShapeType="1"/>
          </p:cNvSpPr>
          <p:nvPr/>
        </p:nvSpPr>
        <p:spPr bwMode="auto">
          <a:xfrm>
            <a:off x="4346575" y="3292475"/>
            <a:ext cx="0" cy="1730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29" name="Text Box 5"/>
          <p:cNvSpPr txBox="1">
            <a:spLocks noChangeArrowheads="1"/>
          </p:cNvSpPr>
          <p:nvPr/>
        </p:nvSpPr>
        <p:spPr bwMode="auto">
          <a:xfrm>
            <a:off x="3973513" y="3554413"/>
            <a:ext cx="86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</a:rPr>
              <a:t>0 mV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54063" y="3495675"/>
            <a:ext cx="1000125" cy="1042988"/>
            <a:chOff x="475" y="2202"/>
            <a:chExt cx="630" cy="657"/>
          </a:xfrm>
        </p:grpSpPr>
        <p:sp>
          <p:nvSpPr>
            <p:cNvPr id="129031" name="AutoShape 7"/>
            <p:cNvSpPr>
              <a:spLocks noChangeArrowheads="1"/>
            </p:cNvSpPr>
            <p:nvPr/>
          </p:nvSpPr>
          <p:spPr bwMode="auto">
            <a:xfrm>
              <a:off x="665" y="2202"/>
              <a:ext cx="218" cy="338"/>
            </a:xfrm>
            <a:prstGeom prst="upArrow">
              <a:avLst>
                <a:gd name="adj1" fmla="val 50000"/>
                <a:gd name="adj2" fmla="val 38761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129032" name="Text Box 8"/>
            <p:cNvSpPr txBox="1">
              <a:spLocks noChangeArrowheads="1"/>
            </p:cNvSpPr>
            <p:nvPr/>
          </p:nvSpPr>
          <p:spPr bwMode="auto">
            <a:xfrm>
              <a:off x="475" y="2571"/>
              <a:ext cx="6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E</a:t>
              </a:r>
              <a:r>
                <a:rPr lang="en-US" baseline="-25000">
                  <a:latin typeface="Times New Roman" pitchFamily="18" charset="0"/>
                </a:rPr>
                <a:t>K</a:t>
              </a:r>
              <a:r>
                <a:rPr lang="en-US">
                  <a:latin typeface="Times New Roman" pitchFamily="18" charset="0"/>
                </a:rPr>
                <a:t> -94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6275388" y="3497263"/>
            <a:ext cx="1250950" cy="1033462"/>
            <a:chOff x="3953" y="2203"/>
            <a:chExt cx="788" cy="651"/>
          </a:xfrm>
        </p:grpSpPr>
        <p:sp>
          <p:nvSpPr>
            <p:cNvPr id="129034" name="AutoShape 10"/>
            <p:cNvSpPr>
              <a:spLocks noChangeArrowheads="1"/>
            </p:cNvSpPr>
            <p:nvPr/>
          </p:nvSpPr>
          <p:spPr bwMode="auto">
            <a:xfrm>
              <a:off x="4176" y="2203"/>
              <a:ext cx="218" cy="338"/>
            </a:xfrm>
            <a:prstGeom prst="upArrow">
              <a:avLst>
                <a:gd name="adj1" fmla="val 50000"/>
                <a:gd name="adj2" fmla="val 38761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129035" name="Text Box 11"/>
            <p:cNvSpPr txBox="1">
              <a:spLocks noChangeArrowheads="1"/>
            </p:cNvSpPr>
            <p:nvPr/>
          </p:nvSpPr>
          <p:spPr bwMode="auto">
            <a:xfrm>
              <a:off x="3953" y="2566"/>
              <a:ext cx="7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E</a:t>
              </a:r>
              <a:r>
                <a:rPr lang="en-US" baseline="-25000">
                  <a:latin typeface="Times New Roman" pitchFamily="18" charset="0"/>
                </a:rPr>
                <a:t>Na  </a:t>
              </a:r>
              <a:r>
                <a:rPr lang="en-US">
                  <a:latin typeface="Times New Roman" pitchFamily="18" charset="0"/>
                </a:rPr>
                <a:t>+61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136650" y="2484438"/>
            <a:ext cx="1995488" cy="976312"/>
            <a:chOff x="716" y="1565"/>
            <a:chExt cx="1257" cy="615"/>
          </a:xfrm>
        </p:grpSpPr>
        <p:sp>
          <p:nvSpPr>
            <p:cNvPr id="129037" name="AutoShape 13"/>
            <p:cNvSpPr>
              <a:spLocks noChangeArrowheads="1"/>
            </p:cNvSpPr>
            <p:nvPr/>
          </p:nvSpPr>
          <p:spPr bwMode="auto">
            <a:xfrm>
              <a:off x="1159" y="1816"/>
              <a:ext cx="306" cy="364"/>
            </a:xfrm>
            <a:prstGeom prst="downArrow">
              <a:avLst>
                <a:gd name="adj1" fmla="val 50000"/>
                <a:gd name="adj2" fmla="val 29739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129038" name="Text Box 14"/>
            <p:cNvSpPr txBox="1">
              <a:spLocks noChangeArrowheads="1"/>
            </p:cNvSpPr>
            <p:nvPr/>
          </p:nvSpPr>
          <p:spPr bwMode="auto">
            <a:xfrm>
              <a:off x="716" y="1565"/>
              <a:ext cx="12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Vm  -90 to -70</a:t>
              </a:r>
            </a:p>
          </p:txBody>
        </p:sp>
      </p:grpSp>
      <p:sp>
        <p:nvSpPr>
          <p:cNvPr id="129039" name="Rectangle 15"/>
          <p:cNvSpPr>
            <a:spLocks noChangeArrowheads="1"/>
          </p:cNvSpPr>
          <p:nvPr/>
        </p:nvSpPr>
        <p:spPr bwMode="auto">
          <a:xfrm>
            <a:off x="2513013" y="4757738"/>
            <a:ext cx="384016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i="1" dirty="0">
                <a:latin typeface="Times New Roman" pitchFamily="18" charset="0"/>
              </a:rPr>
              <a:t>Why is </a:t>
            </a:r>
            <a:r>
              <a:rPr lang="en-US" sz="2400" i="1" dirty="0" err="1">
                <a:latin typeface="Times New Roman" pitchFamily="18" charset="0"/>
              </a:rPr>
              <a:t>Vm</a:t>
            </a:r>
            <a:r>
              <a:rPr lang="en-US" sz="2400" i="1" dirty="0">
                <a:latin typeface="Times New Roman" pitchFamily="18" charset="0"/>
              </a:rPr>
              <a:t> so close to E</a:t>
            </a:r>
            <a:r>
              <a:rPr lang="en-US" sz="2400" i="1" baseline="-25000" dirty="0">
                <a:latin typeface="Times New Roman" pitchFamily="18" charset="0"/>
              </a:rPr>
              <a:t>K</a:t>
            </a:r>
            <a:r>
              <a:rPr lang="en-US" sz="2400" i="1" dirty="0">
                <a:latin typeface="Times New Roman" pitchFamily="18" charset="0"/>
              </a:rPr>
              <a:t>?</a:t>
            </a:r>
          </a:p>
          <a:p>
            <a:r>
              <a:rPr lang="en-US" sz="2400" i="1" dirty="0">
                <a:solidFill>
                  <a:schemeClr val="hlink"/>
                </a:solidFill>
                <a:latin typeface="Times New Roman" pitchFamily="18" charset="0"/>
              </a:rPr>
              <a:t>Ans.  The membrane is far more permeable to K than Na</a:t>
            </a:r>
            <a:r>
              <a:rPr lang="en-US" sz="2400" i="1" dirty="0" smtClean="0">
                <a:solidFill>
                  <a:schemeClr val="hlink"/>
                </a:solidFill>
                <a:latin typeface="Times New Roman" pitchFamily="18" charset="0"/>
              </a:rPr>
              <a:t>..</a:t>
            </a:r>
            <a:endParaRPr lang="en-US" sz="2400" i="1" dirty="0">
              <a:solidFill>
                <a:schemeClr val="hlin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290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Goldman Equation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8458200" cy="48307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goldman</a:t>
            </a:r>
            <a:r>
              <a:rPr lang="en-US" dirty="0" smtClean="0"/>
              <a:t> equation is used to calculate the diffusion potential when the membrane is permeable to several different ions.</a:t>
            </a:r>
          </a:p>
          <a:p>
            <a:r>
              <a:rPr lang="en-US" dirty="0" smtClean="0"/>
              <a:t>When a membrane is </a:t>
            </a:r>
            <a:r>
              <a:rPr lang="en-US" dirty="0" smtClean="0"/>
              <a:t>permeable to </a:t>
            </a:r>
            <a:r>
              <a:rPr lang="en-US" dirty="0" smtClean="0"/>
              <a:t>several different ions, the diffusion potential </a:t>
            </a:r>
            <a:r>
              <a:rPr lang="en-US" dirty="0" smtClean="0"/>
              <a:t>that develops </a:t>
            </a:r>
            <a:r>
              <a:rPr lang="en-US" dirty="0" smtClean="0"/>
              <a:t>depends on three factors: </a:t>
            </a:r>
            <a:endParaRPr lang="en-US" dirty="0" smtClean="0"/>
          </a:p>
          <a:p>
            <a:pPr marL="514350" indent="-514350">
              <a:buAutoNum type="arabicParenBoth"/>
            </a:pPr>
            <a:r>
              <a:rPr lang="en-US" dirty="0" smtClean="0"/>
              <a:t>the </a:t>
            </a:r>
            <a:r>
              <a:rPr lang="en-US" dirty="0" smtClean="0"/>
              <a:t>polarity of </a:t>
            </a:r>
            <a:r>
              <a:rPr lang="en-US" dirty="0" smtClean="0"/>
              <a:t>the electrical </a:t>
            </a:r>
            <a:r>
              <a:rPr lang="en-US" dirty="0" smtClean="0"/>
              <a:t>charge of each ion, </a:t>
            </a:r>
            <a:endParaRPr lang="en-US" dirty="0" smtClean="0"/>
          </a:p>
          <a:p>
            <a:pPr marL="514350" indent="-514350">
              <a:buAutoNum type="arabicParenBoth"/>
            </a:pPr>
            <a:r>
              <a:rPr lang="en-US" dirty="0" smtClean="0"/>
              <a:t>the </a:t>
            </a:r>
            <a:r>
              <a:rPr lang="en-US" dirty="0" smtClean="0"/>
              <a:t>permeability of </a:t>
            </a:r>
            <a:r>
              <a:rPr lang="en-US" dirty="0" smtClean="0"/>
              <a:t>the membrane </a:t>
            </a:r>
            <a:r>
              <a:rPr lang="en-US" i="1" dirty="0" smtClean="0"/>
              <a:t>(P) to each ion, and </a:t>
            </a:r>
            <a:endParaRPr lang="en-US" i="1" dirty="0" smtClean="0"/>
          </a:p>
          <a:p>
            <a:pPr marL="514350" indent="-514350">
              <a:buAutoNum type="arabicParenBoth"/>
            </a:pPr>
            <a:r>
              <a:rPr lang="en-US" i="1" dirty="0" smtClean="0"/>
              <a:t>the </a:t>
            </a:r>
            <a:r>
              <a:rPr lang="en-US" i="1" dirty="0" smtClean="0"/>
              <a:t>concentrations (</a:t>
            </a:r>
            <a:r>
              <a:rPr lang="en-US" i="1" dirty="0" smtClean="0"/>
              <a:t>C) </a:t>
            </a:r>
            <a:r>
              <a:rPr lang="en-US" dirty="0" smtClean="0"/>
              <a:t>of </a:t>
            </a:r>
            <a:r>
              <a:rPr lang="en-US" dirty="0" smtClean="0"/>
              <a:t>the respective ions on the inside </a:t>
            </a:r>
            <a:r>
              <a:rPr lang="en-US" i="1" dirty="0" smtClean="0"/>
              <a:t>(</a:t>
            </a:r>
            <a:r>
              <a:rPr lang="en-US" i="1" dirty="0" err="1" smtClean="0"/>
              <a:t>i</a:t>
            </a:r>
            <a:r>
              <a:rPr lang="en-US" i="1" dirty="0" smtClean="0"/>
              <a:t>) and outside (o) </a:t>
            </a:r>
            <a:r>
              <a:rPr lang="en-US" i="1" dirty="0" smtClean="0"/>
              <a:t>of </a:t>
            </a:r>
            <a:r>
              <a:rPr lang="en-US" dirty="0" smtClean="0"/>
              <a:t>the </a:t>
            </a:r>
            <a:r>
              <a:rPr lang="en-US" dirty="0" smtClean="0"/>
              <a:t>membrane. </a:t>
            </a:r>
            <a:endParaRPr lang="en-US" dirty="0" smtClean="0"/>
          </a:p>
          <a:p>
            <a:pPr marL="514350" indent="-514350"/>
            <a:r>
              <a:rPr lang="en-US" dirty="0" smtClean="0"/>
              <a:t>Thus</a:t>
            </a:r>
            <a:r>
              <a:rPr lang="en-US" dirty="0" smtClean="0"/>
              <a:t>, the following formula, called </a:t>
            </a:r>
            <a:r>
              <a:rPr lang="en-US" dirty="0" smtClean="0"/>
              <a:t>the </a:t>
            </a:r>
            <a:r>
              <a:rPr lang="en-US" i="1" dirty="0" smtClean="0"/>
              <a:t>Goldman </a:t>
            </a:r>
            <a:r>
              <a:rPr lang="en-US" i="1" dirty="0" smtClean="0"/>
              <a:t>equation or the Goldman-Hodgkin-Katz </a:t>
            </a:r>
            <a:r>
              <a:rPr lang="en-US" i="1" dirty="0" smtClean="0"/>
              <a:t>equation, </a:t>
            </a:r>
            <a:r>
              <a:rPr lang="en-US" dirty="0" smtClean="0"/>
              <a:t>gives </a:t>
            </a:r>
            <a:r>
              <a:rPr lang="en-US" dirty="0" smtClean="0"/>
              <a:t>the calculated membrane potential on </a:t>
            </a:r>
            <a:r>
              <a:rPr lang="en-US" dirty="0" smtClean="0"/>
              <a:t>the </a:t>
            </a:r>
            <a:r>
              <a:rPr lang="en-US" i="1" dirty="0" smtClean="0"/>
              <a:t>inside </a:t>
            </a:r>
            <a:r>
              <a:rPr lang="en-US" i="1" dirty="0" smtClean="0"/>
              <a:t>of the membrane when two univalent positive </a:t>
            </a:r>
            <a:r>
              <a:rPr lang="en-US" i="1" dirty="0" smtClean="0"/>
              <a:t>ions, </a:t>
            </a:r>
            <a:r>
              <a:rPr lang="en-US" dirty="0" smtClean="0"/>
              <a:t>sodium </a:t>
            </a:r>
            <a:r>
              <a:rPr lang="en-US" dirty="0" smtClean="0"/>
              <a:t>(Na+) and potassium (K+), and one univalent </a:t>
            </a:r>
            <a:r>
              <a:rPr lang="en-US" dirty="0" smtClean="0"/>
              <a:t>negative ion</a:t>
            </a:r>
            <a:r>
              <a:rPr lang="en-US" dirty="0" smtClean="0"/>
              <a:t>, chloride (</a:t>
            </a:r>
            <a:r>
              <a:rPr lang="en-US" dirty="0" err="1" smtClean="0"/>
              <a:t>Cl</a:t>
            </a:r>
            <a:r>
              <a:rPr lang="en-US" dirty="0" smtClean="0"/>
              <a:t>−), are involved.</a:t>
            </a:r>
            <a:endParaRPr lang="en-US" dirty="0"/>
          </a:p>
        </p:txBody>
      </p:sp>
      <p:pic>
        <p:nvPicPr>
          <p:cNvPr id="2050" name="Picture 2" descr="C:\Users\Cyrus\Pictures\Screenshots\Screenshot (2)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67400"/>
            <a:ext cx="9144000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The Goldman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686800" cy="6248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Several key points become evident from the </a:t>
            </a:r>
            <a:r>
              <a:rPr lang="en-US" dirty="0" smtClean="0"/>
              <a:t>Goldman equation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b="1" dirty="0" smtClean="0"/>
              <a:t>First</a:t>
            </a:r>
            <a:r>
              <a:rPr lang="en-US" b="1" dirty="0" smtClean="0"/>
              <a:t>, </a:t>
            </a:r>
            <a:r>
              <a:rPr lang="en-US" dirty="0" smtClean="0"/>
              <a:t>sodium, potassium, and chloride ions </a:t>
            </a:r>
            <a:r>
              <a:rPr lang="en-US" dirty="0" smtClean="0"/>
              <a:t>are the </a:t>
            </a:r>
            <a:r>
              <a:rPr lang="en-US" dirty="0" smtClean="0"/>
              <a:t>most important ions involved in the development </a:t>
            </a:r>
            <a:r>
              <a:rPr lang="en-US" dirty="0" smtClean="0"/>
              <a:t>of membrane </a:t>
            </a:r>
            <a:r>
              <a:rPr lang="en-US" dirty="0" smtClean="0"/>
              <a:t>potentials in nerve and muscle fibers, as </a:t>
            </a:r>
            <a:r>
              <a:rPr lang="en-US" dirty="0" smtClean="0"/>
              <a:t>well as </a:t>
            </a:r>
            <a:r>
              <a:rPr lang="en-US" dirty="0" smtClean="0"/>
              <a:t>in the neuronal cells in the nervous system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Second</a:t>
            </a:r>
            <a:r>
              <a:rPr lang="en-US" dirty="0" smtClean="0"/>
              <a:t>, the quantitative importance of each of the </a:t>
            </a:r>
            <a:r>
              <a:rPr lang="en-US" dirty="0" smtClean="0"/>
              <a:t>ions in </a:t>
            </a:r>
            <a:r>
              <a:rPr lang="en-US" dirty="0" smtClean="0"/>
              <a:t>determining the voltage is proportional to the </a:t>
            </a:r>
            <a:r>
              <a:rPr lang="en-US" dirty="0" smtClean="0"/>
              <a:t>membrane permeability </a:t>
            </a:r>
            <a:r>
              <a:rPr lang="en-US" dirty="0" smtClean="0"/>
              <a:t>for that particular ion. </a:t>
            </a:r>
            <a:endParaRPr lang="en-US" dirty="0" smtClean="0"/>
          </a:p>
          <a:p>
            <a:r>
              <a:rPr lang="en-US" dirty="0" smtClean="0"/>
              <a:t>That </a:t>
            </a:r>
            <a:r>
              <a:rPr lang="en-US" dirty="0" smtClean="0"/>
              <a:t>is, if </a:t>
            </a:r>
            <a:r>
              <a:rPr lang="en-US" dirty="0" smtClean="0"/>
              <a:t>the membrane </a:t>
            </a:r>
            <a:r>
              <a:rPr lang="en-US" dirty="0" smtClean="0"/>
              <a:t>has zero permeability to potassium and </a:t>
            </a:r>
            <a:r>
              <a:rPr lang="en-US" dirty="0" smtClean="0"/>
              <a:t>chloride ions</a:t>
            </a:r>
            <a:r>
              <a:rPr lang="en-US" dirty="0" smtClean="0"/>
              <a:t>, the membrane potential becomes entirely </a:t>
            </a:r>
            <a:r>
              <a:rPr lang="en-US" dirty="0" smtClean="0"/>
              <a:t>dominated by </a:t>
            </a:r>
            <a:r>
              <a:rPr lang="en-US" dirty="0" smtClean="0"/>
              <a:t>the concentration gradient of sodium </a:t>
            </a:r>
            <a:r>
              <a:rPr lang="en-US" dirty="0" smtClean="0"/>
              <a:t>ions alone</a:t>
            </a:r>
            <a:r>
              <a:rPr lang="en-US" dirty="0" smtClean="0"/>
              <a:t>, and the resulting potential will be equal to </a:t>
            </a:r>
            <a:r>
              <a:rPr lang="en-US" dirty="0" smtClean="0"/>
              <a:t>the Nernst </a:t>
            </a:r>
            <a:r>
              <a:rPr lang="en-US" dirty="0" smtClean="0"/>
              <a:t>potential for sodium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Third,</a:t>
            </a:r>
            <a:r>
              <a:rPr lang="en-US" dirty="0" smtClean="0"/>
              <a:t> a positive ion concentration gradient </a:t>
            </a:r>
            <a:r>
              <a:rPr lang="en-US" dirty="0" smtClean="0"/>
              <a:t>from </a:t>
            </a:r>
            <a:r>
              <a:rPr lang="en-US" i="1" dirty="0" smtClean="0"/>
              <a:t>inside </a:t>
            </a:r>
            <a:r>
              <a:rPr lang="en-US" i="1" dirty="0" smtClean="0"/>
              <a:t>the membrane to the outside causes </a:t>
            </a:r>
            <a:r>
              <a:rPr lang="en-US" i="1" dirty="0" err="1" smtClean="0"/>
              <a:t>electronegativity</a:t>
            </a:r>
            <a:r>
              <a:rPr lang="en-US" i="1" dirty="0" smtClean="0"/>
              <a:t> </a:t>
            </a:r>
            <a:r>
              <a:rPr lang="en-US" dirty="0" smtClean="0"/>
              <a:t>inside </a:t>
            </a:r>
            <a:r>
              <a:rPr lang="en-US" dirty="0" smtClean="0"/>
              <a:t>the membrane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Fourth</a:t>
            </a:r>
            <a:r>
              <a:rPr lang="en-US" dirty="0" smtClean="0"/>
              <a:t>, as explained later, the permeability of </a:t>
            </a:r>
            <a:r>
              <a:rPr lang="en-US" dirty="0" smtClean="0"/>
              <a:t>the sodium </a:t>
            </a:r>
            <a:r>
              <a:rPr lang="en-US" dirty="0" smtClean="0"/>
              <a:t>and potassium channels undergoes rapid </a:t>
            </a:r>
            <a:r>
              <a:rPr lang="en-US" dirty="0" smtClean="0"/>
              <a:t>changes during </a:t>
            </a:r>
            <a:r>
              <a:rPr lang="en-US" dirty="0" smtClean="0"/>
              <a:t>transmission of a nerve impulse, whereas the </a:t>
            </a:r>
            <a:r>
              <a:rPr lang="en-US" dirty="0" smtClean="0"/>
              <a:t>permeability of </a:t>
            </a:r>
            <a:r>
              <a:rPr lang="en-US" dirty="0" smtClean="0"/>
              <a:t>the chloride channels does not change </a:t>
            </a:r>
            <a:r>
              <a:rPr lang="en-US" dirty="0" smtClean="0"/>
              <a:t>greatly during </a:t>
            </a:r>
            <a:r>
              <a:rPr lang="en-US" dirty="0" smtClean="0"/>
              <a:t>this process. </a:t>
            </a:r>
            <a:endParaRPr lang="en-US" dirty="0" smtClean="0"/>
          </a:p>
          <a:p>
            <a:r>
              <a:rPr lang="en-US" dirty="0" smtClean="0"/>
              <a:t>Therefore</a:t>
            </a:r>
            <a:r>
              <a:rPr lang="en-US" dirty="0" smtClean="0"/>
              <a:t>, rapid changes in </a:t>
            </a:r>
            <a:r>
              <a:rPr lang="en-US" dirty="0" smtClean="0"/>
              <a:t>sodium and </a:t>
            </a:r>
            <a:r>
              <a:rPr lang="en-US" dirty="0" smtClean="0"/>
              <a:t>potassium permeability are primarily responsible </a:t>
            </a:r>
            <a:r>
              <a:rPr lang="en-US" dirty="0" smtClean="0"/>
              <a:t>for signal </a:t>
            </a:r>
            <a:r>
              <a:rPr lang="en-US" dirty="0" smtClean="0"/>
              <a:t>transmission in </a:t>
            </a:r>
            <a:r>
              <a:rPr lang="en-US" dirty="0" smtClean="0"/>
              <a:t>neurons.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ext Box 2"/>
          <p:cNvSpPr txBox="1">
            <a:spLocks noChangeArrowheads="1"/>
          </p:cNvSpPr>
          <p:nvPr/>
        </p:nvSpPr>
        <p:spPr bwMode="auto">
          <a:xfrm>
            <a:off x="533400" y="746125"/>
            <a:ext cx="6705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000" b="1" dirty="0">
                <a:solidFill>
                  <a:srgbClr val="FF0000"/>
                </a:solidFill>
              </a:rPr>
              <a:t>The Goldman-Hodgkin-Katz Equation</a:t>
            </a:r>
          </a:p>
        </p:txBody>
      </p:sp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779463" y="16811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>
              <a:latin typeface="Times New Roman" pitchFamily="18" charset="0"/>
            </a:endParaRPr>
          </a:p>
        </p:txBody>
      </p:sp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1306513" y="2736850"/>
            <a:ext cx="6530975" cy="206210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dirty="0">
                <a:cs typeface="Times New Roman" pitchFamily="18" charset="0"/>
              </a:rPr>
              <a:t>The resting membrane potential is closest to the equilibrium potential for the ion with the highest permeability!</a:t>
            </a:r>
          </a:p>
        </p:txBody>
      </p:sp>
      <p:sp>
        <p:nvSpPr>
          <p:cNvPr id="133125" name="Text Box 5"/>
          <p:cNvSpPr txBox="1">
            <a:spLocks noChangeArrowheads="1"/>
          </p:cNvSpPr>
          <p:nvPr/>
        </p:nvSpPr>
        <p:spPr bwMode="auto">
          <a:xfrm>
            <a:off x="1325563" y="1741488"/>
            <a:ext cx="37986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 dirty="0">
                <a:solidFill>
                  <a:schemeClr val="tx2"/>
                </a:solidFill>
                <a:latin typeface="Times New Roman" pitchFamily="18" charset="0"/>
              </a:rPr>
              <a:t>Take home message…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4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RESTING MEMBRANE POTENTIAL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OF NEURONS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resting membrane potential of large nerve </a:t>
            </a:r>
            <a:r>
              <a:rPr lang="en-US" dirty="0" smtClean="0"/>
              <a:t>fibers when </a:t>
            </a:r>
            <a:r>
              <a:rPr lang="en-US" dirty="0" smtClean="0"/>
              <a:t>they are not transmitting nerve signals is </a:t>
            </a:r>
            <a:r>
              <a:rPr lang="en-US" dirty="0" smtClean="0"/>
              <a:t>about</a:t>
            </a:r>
            <a:r>
              <a:rPr lang="en-US" dirty="0" smtClean="0"/>
              <a:t> −90 </a:t>
            </a:r>
            <a:r>
              <a:rPr lang="en-US" dirty="0" err="1" smtClean="0"/>
              <a:t>millivolts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smtClean="0"/>
              <a:t>That </a:t>
            </a:r>
            <a:r>
              <a:rPr lang="en-US" dirty="0" smtClean="0"/>
              <a:t>is, the potential </a:t>
            </a:r>
            <a:r>
              <a:rPr lang="en-US" i="1" dirty="0" smtClean="0"/>
              <a:t>inside the fiber </a:t>
            </a:r>
            <a:r>
              <a:rPr lang="en-US" i="1" dirty="0" smtClean="0"/>
              <a:t>is </a:t>
            </a:r>
            <a:r>
              <a:rPr lang="en-US" dirty="0" smtClean="0"/>
              <a:t>90 </a:t>
            </a:r>
            <a:r>
              <a:rPr lang="en-US" dirty="0" err="1" smtClean="0"/>
              <a:t>millivolts</a:t>
            </a:r>
            <a:r>
              <a:rPr lang="en-US" dirty="0" smtClean="0"/>
              <a:t> more negative than the potential in the </a:t>
            </a:r>
            <a:r>
              <a:rPr lang="en-US" dirty="0" smtClean="0"/>
              <a:t>extracellular fluid </a:t>
            </a:r>
            <a:r>
              <a:rPr lang="en-US" dirty="0" smtClean="0"/>
              <a:t>on the outside of the fiber.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30725" y="2033588"/>
            <a:ext cx="568325" cy="4484687"/>
            <a:chOff x="2839" y="1127"/>
            <a:chExt cx="358" cy="2825"/>
          </a:xfrm>
        </p:grpSpPr>
        <p:sp>
          <p:nvSpPr>
            <p:cNvPr id="108547" name="Oval 3"/>
            <p:cNvSpPr>
              <a:spLocks noChangeArrowheads="1"/>
            </p:cNvSpPr>
            <p:nvPr/>
          </p:nvSpPr>
          <p:spPr bwMode="auto">
            <a:xfrm rot="-5400000">
              <a:off x="2815" y="3873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48" name="Oval 4"/>
            <p:cNvSpPr>
              <a:spLocks noChangeArrowheads="1"/>
            </p:cNvSpPr>
            <p:nvPr/>
          </p:nvSpPr>
          <p:spPr bwMode="auto">
            <a:xfrm rot="-5400000">
              <a:off x="2815" y="3770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49" name="Oval 5"/>
            <p:cNvSpPr>
              <a:spLocks noChangeArrowheads="1"/>
            </p:cNvSpPr>
            <p:nvPr/>
          </p:nvSpPr>
          <p:spPr bwMode="auto">
            <a:xfrm rot="-5400000">
              <a:off x="2815" y="3667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0" name="Oval 6"/>
            <p:cNvSpPr>
              <a:spLocks noChangeArrowheads="1"/>
            </p:cNvSpPr>
            <p:nvPr/>
          </p:nvSpPr>
          <p:spPr bwMode="auto">
            <a:xfrm rot="-5400000">
              <a:off x="2815" y="3564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1" name="Oval 7"/>
            <p:cNvSpPr>
              <a:spLocks noChangeArrowheads="1"/>
            </p:cNvSpPr>
            <p:nvPr/>
          </p:nvSpPr>
          <p:spPr bwMode="auto">
            <a:xfrm rot="-5400000">
              <a:off x="2815" y="3461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2" name="Oval 8"/>
            <p:cNvSpPr>
              <a:spLocks noChangeArrowheads="1"/>
            </p:cNvSpPr>
            <p:nvPr/>
          </p:nvSpPr>
          <p:spPr bwMode="auto">
            <a:xfrm rot="-5400000">
              <a:off x="2815" y="3358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3" name="Oval 9"/>
            <p:cNvSpPr>
              <a:spLocks noChangeArrowheads="1"/>
            </p:cNvSpPr>
            <p:nvPr/>
          </p:nvSpPr>
          <p:spPr bwMode="auto">
            <a:xfrm rot="-5400000">
              <a:off x="2815" y="3255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4" name="Oval 10"/>
            <p:cNvSpPr>
              <a:spLocks noChangeArrowheads="1"/>
            </p:cNvSpPr>
            <p:nvPr/>
          </p:nvSpPr>
          <p:spPr bwMode="auto">
            <a:xfrm rot="-5400000">
              <a:off x="2815" y="3152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5" name="Oval 11"/>
            <p:cNvSpPr>
              <a:spLocks noChangeArrowheads="1"/>
            </p:cNvSpPr>
            <p:nvPr/>
          </p:nvSpPr>
          <p:spPr bwMode="auto">
            <a:xfrm rot="-5400000">
              <a:off x="2815" y="3049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6" name="Oval 12"/>
            <p:cNvSpPr>
              <a:spLocks noChangeArrowheads="1"/>
            </p:cNvSpPr>
            <p:nvPr/>
          </p:nvSpPr>
          <p:spPr bwMode="auto">
            <a:xfrm rot="-5400000">
              <a:off x="2815" y="2946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7" name="Oval 13"/>
            <p:cNvSpPr>
              <a:spLocks noChangeArrowheads="1"/>
            </p:cNvSpPr>
            <p:nvPr/>
          </p:nvSpPr>
          <p:spPr bwMode="auto">
            <a:xfrm rot="-5400000">
              <a:off x="2815" y="2843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8" name="Oval 14"/>
            <p:cNvSpPr>
              <a:spLocks noChangeArrowheads="1"/>
            </p:cNvSpPr>
            <p:nvPr/>
          </p:nvSpPr>
          <p:spPr bwMode="auto">
            <a:xfrm rot="-5400000">
              <a:off x="2815" y="2740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9" name="Oval 15"/>
            <p:cNvSpPr>
              <a:spLocks noChangeArrowheads="1"/>
            </p:cNvSpPr>
            <p:nvPr/>
          </p:nvSpPr>
          <p:spPr bwMode="auto">
            <a:xfrm rot="-5400000">
              <a:off x="2815" y="2637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60" name="Oval 16"/>
            <p:cNvSpPr>
              <a:spLocks noChangeArrowheads="1"/>
            </p:cNvSpPr>
            <p:nvPr/>
          </p:nvSpPr>
          <p:spPr bwMode="auto">
            <a:xfrm rot="-5400000">
              <a:off x="2816" y="2535"/>
              <a:ext cx="102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61" name="Oval 17"/>
            <p:cNvSpPr>
              <a:spLocks noChangeArrowheads="1"/>
            </p:cNvSpPr>
            <p:nvPr/>
          </p:nvSpPr>
          <p:spPr bwMode="auto">
            <a:xfrm rot="-5400000">
              <a:off x="2815" y="2432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62" name="Oval 18"/>
            <p:cNvSpPr>
              <a:spLocks noChangeArrowheads="1"/>
            </p:cNvSpPr>
            <p:nvPr/>
          </p:nvSpPr>
          <p:spPr bwMode="auto">
            <a:xfrm rot="-5400000">
              <a:off x="2815" y="2329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63" name="Oval 19"/>
            <p:cNvSpPr>
              <a:spLocks noChangeArrowheads="1"/>
            </p:cNvSpPr>
            <p:nvPr/>
          </p:nvSpPr>
          <p:spPr bwMode="auto">
            <a:xfrm rot="-5400000">
              <a:off x="2815" y="2226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64" name="Oval 20"/>
            <p:cNvSpPr>
              <a:spLocks noChangeArrowheads="1"/>
            </p:cNvSpPr>
            <p:nvPr/>
          </p:nvSpPr>
          <p:spPr bwMode="auto">
            <a:xfrm rot="-5400000">
              <a:off x="2815" y="2123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65" name="Oval 21"/>
            <p:cNvSpPr>
              <a:spLocks noChangeArrowheads="1"/>
            </p:cNvSpPr>
            <p:nvPr/>
          </p:nvSpPr>
          <p:spPr bwMode="auto">
            <a:xfrm rot="-5400000">
              <a:off x="2815" y="2020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66" name="Oval 22"/>
            <p:cNvSpPr>
              <a:spLocks noChangeArrowheads="1"/>
            </p:cNvSpPr>
            <p:nvPr/>
          </p:nvSpPr>
          <p:spPr bwMode="auto">
            <a:xfrm rot="-5400000">
              <a:off x="2815" y="1917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67" name="Oval 23"/>
            <p:cNvSpPr>
              <a:spLocks noChangeArrowheads="1"/>
            </p:cNvSpPr>
            <p:nvPr/>
          </p:nvSpPr>
          <p:spPr bwMode="auto">
            <a:xfrm rot="-5400000">
              <a:off x="2815" y="1814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68" name="Oval 24"/>
            <p:cNvSpPr>
              <a:spLocks noChangeArrowheads="1"/>
            </p:cNvSpPr>
            <p:nvPr/>
          </p:nvSpPr>
          <p:spPr bwMode="auto">
            <a:xfrm rot="-5400000">
              <a:off x="2815" y="1711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69" name="Oval 25"/>
            <p:cNvSpPr>
              <a:spLocks noChangeArrowheads="1"/>
            </p:cNvSpPr>
            <p:nvPr/>
          </p:nvSpPr>
          <p:spPr bwMode="auto">
            <a:xfrm rot="-5400000">
              <a:off x="2815" y="1608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70" name="Oval 26"/>
            <p:cNvSpPr>
              <a:spLocks noChangeArrowheads="1"/>
            </p:cNvSpPr>
            <p:nvPr/>
          </p:nvSpPr>
          <p:spPr bwMode="auto">
            <a:xfrm rot="-5400000">
              <a:off x="2815" y="1505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71" name="Oval 27"/>
            <p:cNvSpPr>
              <a:spLocks noChangeArrowheads="1"/>
            </p:cNvSpPr>
            <p:nvPr/>
          </p:nvSpPr>
          <p:spPr bwMode="auto">
            <a:xfrm rot="-5400000">
              <a:off x="2815" y="1402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72" name="Oval 28"/>
            <p:cNvSpPr>
              <a:spLocks noChangeArrowheads="1"/>
            </p:cNvSpPr>
            <p:nvPr/>
          </p:nvSpPr>
          <p:spPr bwMode="auto">
            <a:xfrm rot="-5400000">
              <a:off x="2815" y="1299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73" name="Oval 29"/>
            <p:cNvSpPr>
              <a:spLocks noChangeArrowheads="1"/>
            </p:cNvSpPr>
            <p:nvPr/>
          </p:nvSpPr>
          <p:spPr bwMode="auto">
            <a:xfrm rot="-5400000">
              <a:off x="2815" y="1196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74" name="Freeform 30"/>
            <p:cNvSpPr>
              <a:spLocks/>
            </p:cNvSpPr>
            <p:nvPr/>
          </p:nvSpPr>
          <p:spPr bwMode="auto">
            <a:xfrm rot="-5400000">
              <a:off x="2945" y="3799"/>
              <a:ext cx="33" cy="1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75" name="Freeform 31"/>
            <p:cNvSpPr>
              <a:spLocks/>
            </p:cNvSpPr>
            <p:nvPr/>
          </p:nvSpPr>
          <p:spPr bwMode="auto">
            <a:xfrm rot="-5400000">
              <a:off x="2919" y="3859"/>
              <a:ext cx="36" cy="83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76" name="Freeform 32"/>
            <p:cNvSpPr>
              <a:spLocks/>
            </p:cNvSpPr>
            <p:nvPr/>
          </p:nvSpPr>
          <p:spPr bwMode="auto">
            <a:xfrm rot="-5400000">
              <a:off x="2945" y="3501"/>
              <a:ext cx="33" cy="1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77" name="Freeform 33"/>
            <p:cNvSpPr>
              <a:spLocks/>
            </p:cNvSpPr>
            <p:nvPr/>
          </p:nvSpPr>
          <p:spPr bwMode="auto">
            <a:xfrm rot="-5400000">
              <a:off x="2919" y="3561"/>
              <a:ext cx="36" cy="83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78" name="Freeform 34"/>
            <p:cNvSpPr>
              <a:spLocks/>
            </p:cNvSpPr>
            <p:nvPr/>
          </p:nvSpPr>
          <p:spPr bwMode="auto">
            <a:xfrm rot="-5400000">
              <a:off x="2943" y="3715"/>
              <a:ext cx="25" cy="1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79" name="Freeform 35"/>
            <p:cNvSpPr>
              <a:spLocks/>
            </p:cNvSpPr>
            <p:nvPr/>
          </p:nvSpPr>
          <p:spPr bwMode="auto">
            <a:xfrm rot="-5400000">
              <a:off x="2940" y="3766"/>
              <a:ext cx="22" cy="111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80" name="Freeform 36"/>
            <p:cNvSpPr>
              <a:spLocks/>
            </p:cNvSpPr>
            <p:nvPr/>
          </p:nvSpPr>
          <p:spPr bwMode="auto">
            <a:xfrm rot="-5400000">
              <a:off x="2946" y="3405"/>
              <a:ext cx="25" cy="1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81" name="Freeform 37"/>
            <p:cNvSpPr>
              <a:spLocks/>
            </p:cNvSpPr>
            <p:nvPr/>
          </p:nvSpPr>
          <p:spPr bwMode="auto">
            <a:xfrm rot="-5400000">
              <a:off x="2943" y="3456"/>
              <a:ext cx="22" cy="111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82" name="Freeform 38"/>
            <p:cNvSpPr>
              <a:spLocks/>
            </p:cNvSpPr>
            <p:nvPr/>
          </p:nvSpPr>
          <p:spPr bwMode="auto">
            <a:xfrm rot="-5400000">
              <a:off x="2933" y="3666"/>
              <a:ext cx="37" cy="114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83" name="Freeform 39"/>
            <p:cNvSpPr>
              <a:spLocks/>
            </p:cNvSpPr>
            <p:nvPr/>
          </p:nvSpPr>
          <p:spPr bwMode="auto">
            <a:xfrm rot="-5400000">
              <a:off x="2936" y="3594"/>
              <a:ext cx="49" cy="12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84" name="Freeform 40"/>
            <p:cNvSpPr>
              <a:spLocks/>
            </p:cNvSpPr>
            <p:nvPr/>
          </p:nvSpPr>
          <p:spPr bwMode="auto">
            <a:xfrm rot="-5400000">
              <a:off x="2934" y="3356"/>
              <a:ext cx="37" cy="114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85" name="Freeform 41"/>
            <p:cNvSpPr>
              <a:spLocks/>
            </p:cNvSpPr>
            <p:nvPr/>
          </p:nvSpPr>
          <p:spPr bwMode="auto">
            <a:xfrm rot="-5400000">
              <a:off x="2937" y="3284"/>
              <a:ext cx="49" cy="12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86" name="Freeform 42"/>
            <p:cNvSpPr>
              <a:spLocks/>
            </p:cNvSpPr>
            <p:nvPr/>
          </p:nvSpPr>
          <p:spPr bwMode="auto">
            <a:xfrm rot="-5400000">
              <a:off x="2944" y="3184"/>
              <a:ext cx="33" cy="1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87" name="Freeform 43"/>
            <p:cNvSpPr>
              <a:spLocks/>
            </p:cNvSpPr>
            <p:nvPr/>
          </p:nvSpPr>
          <p:spPr bwMode="auto">
            <a:xfrm rot="-5400000">
              <a:off x="2918" y="3244"/>
              <a:ext cx="36" cy="83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88" name="Freeform 44"/>
            <p:cNvSpPr>
              <a:spLocks/>
            </p:cNvSpPr>
            <p:nvPr/>
          </p:nvSpPr>
          <p:spPr bwMode="auto">
            <a:xfrm rot="-5400000">
              <a:off x="2944" y="2887"/>
              <a:ext cx="33" cy="1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89" name="Freeform 45"/>
            <p:cNvSpPr>
              <a:spLocks/>
            </p:cNvSpPr>
            <p:nvPr/>
          </p:nvSpPr>
          <p:spPr bwMode="auto">
            <a:xfrm rot="-5400000">
              <a:off x="2918" y="2947"/>
              <a:ext cx="36" cy="83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90" name="Freeform 46"/>
            <p:cNvSpPr>
              <a:spLocks/>
            </p:cNvSpPr>
            <p:nvPr/>
          </p:nvSpPr>
          <p:spPr bwMode="auto">
            <a:xfrm rot="-5400000">
              <a:off x="2942" y="3101"/>
              <a:ext cx="25" cy="1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91" name="Freeform 47"/>
            <p:cNvSpPr>
              <a:spLocks/>
            </p:cNvSpPr>
            <p:nvPr/>
          </p:nvSpPr>
          <p:spPr bwMode="auto">
            <a:xfrm rot="-5400000">
              <a:off x="2939" y="3151"/>
              <a:ext cx="21" cy="111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92" name="Freeform 48"/>
            <p:cNvSpPr>
              <a:spLocks/>
            </p:cNvSpPr>
            <p:nvPr/>
          </p:nvSpPr>
          <p:spPr bwMode="auto">
            <a:xfrm rot="-5400000">
              <a:off x="2945" y="2791"/>
              <a:ext cx="25" cy="1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93" name="Freeform 49"/>
            <p:cNvSpPr>
              <a:spLocks/>
            </p:cNvSpPr>
            <p:nvPr/>
          </p:nvSpPr>
          <p:spPr bwMode="auto">
            <a:xfrm rot="-5400000">
              <a:off x="2942" y="2842"/>
              <a:ext cx="22" cy="111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94" name="Freeform 50"/>
            <p:cNvSpPr>
              <a:spLocks/>
            </p:cNvSpPr>
            <p:nvPr/>
          </p:nvSpPr>
          <p:spPr bwMode="auto">
            <a:xfrm rot="-5400000">
              <a:off x="2932" y="3051"/>
              <a:ext cx="37" cy="114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95" name="Freeform 51"/>
            <p:cNvSpPr>
              <a:spLocks/>
            </p:cNvSpPr>
            <p:nvPr/>
          </p:nvSpPr>
          <p:spPr bwMode="auto">
            <a:xfrm rot="-5400000">
              <a:off x="2935" y="2980"/>
              <a:ext cx="49" cy="12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96" name="Freeform 52"/>
            <p:cNvSpPr>
              <a:spLocks/>
            </p:cNvSpPr>
            <p:nvPr/>
          </p:nvSpPr>
          <p:spPr bwMode="auto">
            <a:xfrm rot="-5400000">
              <a:off x="2933" y="2742"/>
              <a:ext cx="37" cy="114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97" name="Freeform 53"/>
            <p:cNvSpPr>
              <a:spLocks/>
            </p:cNvSpPr>
            <p:nvPr/>
          </p:nvSpPr>
          <p:spPr bwMode="auto">
            <a:xfrm rot="-5400000">
              <a:off x="2936" y="2670"/>
              <a:ext cx="49" cy="12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98" name="Freeform 54"/>
            <p:cNvSpPr>
              <a:spLocks/>
            </p:cNvSpPr>
            <p:nvPr/>
          </p:nvSpPr>
          <p:spPr bwMode="auto">
            <a:xfrm rot="-5400000">
              <a:off x="2946" y="2560"/>
              <a:ext cx="33" cy="1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99" name="Freeform 55"/>
            <p:cNvSpPr>
              <a:spLocks/>
            </p:cNvSpPr>
            <p:nvPr/>
          </p:nvSpPr>
          <p:spPr bwMode="auto">
            <a:xfrm rot="-5400000">
              <a:off x="2920" y="2620"/>
              <a:ext cx="36" cy="83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00" name="Freeform 56"/>
            <p:cNvSpPr>
              <a:spLocks/>
            </p:cNvSpPr>
            <p:nvPr/>
          </p:nvSpPr>
          <p:spPr bwMode="auto">
            <a:xfrm rot="-5400000">
              <a:off x="2946" y="2263"/>
              <a:ext cx="33" cy="1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01" name="Freeform 57"/>
            <p:cNvSpPr>
              <a:spLocks/>
            </p:cNvSpPr>
            <p:nvPr/>
          </p:nvSpPr>
          <p:spPr bwMode="auto">
            <a:xfrm rot="-5400000">
              <a:off x="2920" y="2323"/>
              <a:ext cx="36" cy="83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02" name="Freeform 58"/>
            <p:cNvSpPr>
              <a:spLocks/>
            </p:cNvSpPr>
            <p:nvPr/>
          </p:nvSpPr>
          <p:spPr bwMode="auto">
            <a:xfrm rot="-5400000">
              <a:off x="2944" y="2477"/>
              <a:ext cx="25" cy="1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03" name="Freeform 59"/>
            <p:cNvSpPr>
              <a:spLocks/>
            </p:cNvSpPr>
            <p:nvPr/>
          </p:nvSpPr>
          <p:spPr bwMode="auto">
            <a:xfrm rot="-5400000">
              <a:off x="2941" y="2527"/>
              <a:ext cx="21" cy="111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04" name="Freeform 60"/>
            <p:cNvSpPr>
              <a:spLocks/>
            </p:cNvSpPr>
            <p:nvPr/>
          </p:nvSpPr>
          <p:spPr bwMode="auto">
            <a:xfrm rot="-5400000">
              <a:off x="2947" y="2167"/>
              <a:ext cx="25" cy="1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05" name="Freeform 61"/>
            <p:cNvSpPr>
              <a:spLocks/>
            </p:cNvSpPr>
            <p:nvPr/>
          </p:nvSpPr>
          <p:spPr bwMode="auto">
            <a:xfrm rot="-5400000">
              <a:off x="2944" y="2218"/>
              <a:ext cx="22" cy="111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06" name="Freeform 62"/>
            <p:cNvSpPr>
              <a:spLocks/>
            </p:cNvSpPr>
            <p:nvPr/>
          </p:nvSpPr>
          <p:spPr bwMode="auto">
            <a:xfrm rot="-5400000">
              <a:off x="2934" y="2427"/>
              <a:ext cx="37" cy="114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07" name="Freeform 63"/>
            <p:cNvSpPr>
              <a:spLocks/>
            </p:cNvSpPr>
            <p:nvPr/>
          </p:nvSpPr>
          <p:spPr bwMode="auto">
            <a:xfrm rot="-5400000">
              <a:off x="2937" y="2356"/>
              <a:ext cx="49" cy="12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08" name="Freeform 64"/>
            <p:cNvSpPr>
              <a:spLocks/>
            </p:cNvSpPr>
            <p:nvPr/>
          </p:nvSpPr>
          <p:spPr bwMode="auto">
            <a:xfrm rot="-5400000">
              <a:off x="2935" y="2118"/>
              <a:ext cx="37" cy="114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09" name="Freeform 65"/>
            <p:cNvSpPr>
              <a:spLocks/>
            </p:cNvSpPr>
            <p:nvPr/>
          </p:nvSpPr>
          <p:spPr bwMode="auto">
            <a:xfrm rot="-5400000">
              <a:off x="2938" y="2046"/>
              <a:ext cx="49" cy="12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10" name="Freeform 66"/>
            <p:cNvSpPr>
              <a:spLocks/>
            </p:cNvSpPr>
            <p:nvPr/>
          </p:nvSpPr>
          <p:spPr bwMode="auto">
            <a:xfrm rot="-5400000">
              <a:off x="2944" y="1949"/>
              <a:ext cx="33" cy="1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11" name="Freeform 67"/>
            <p:cNvSpPr>
              <a:spLocks/>
            </p:cNvSpPr>
            <p:nvPr/>
          </p:nvSpPr>
          <p:spPr bwMode="auto">
            <a:xfrm rot="-5400000">
              <a:off x="2918" y="2009"/>
              <a:ext cx="36" cy="83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12" name="Freeform 68"/>
            <p:cNvSpPr>
              <a:spLocks/>
            </p:cNvSpPr>
            <p:nvPr/>
          </p:nvSpPr>
          <p:spPr bwMode="auto">
            <a:xfrm rot="-5400000">
              <a:off x="2944" y="1652"/>
              <a:ext cx="33" cy="1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13" name="Freeform 69"/>
            <p:cNvSpPr>
              <a:spLocks/>
            </p:cNvSpPr>
            <p:nvPr/>
          </p:nvSpPr>
          <p:spPr bwMode="auto">
            <a:xfrm rot="-5400000">
              <a:off x="2918" y="1712"/>
              <a:ext cx="36" cy="83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14" name="Freeform 70"/>
            <p:cNvSpPr>
              <a:spLocks/>
            </p:cNvSpPr>
            <p:nvPr/>
          </p:nvSpPr>
          <p:spPr bwMode="auto">
            <a:xfrm rot="-5400000">
              <a:off x="2942" y="1866"/>
              <a:ext cx="25" cy="1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15" name="Freeform 71"/>
            <p:cNvSpPr>
              <a:spLocks/>
            </p:cNvSpPr>
            <p:nvPr/>
          </p:nvSpPr>
          <p:spPr bwMode="auto">
            <a:xfrm rot="-5400000">
              <a:off x="2939" y="1916"/>
              <a:ext cx="21" cy="111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16" name="Freeform 72"/>
            <p:cNvSpPr>
              <a:spLocks/>
            </p:cNvSpPr>
            <p:nvPr/>
          </p:nvSpPr>
          <p:spPr bwMode="auto">
            <a:xfrm rot="-5400000">
              <a:off x="2945" y="1556"/>
              <a:ext cx="25" cy="1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17" name="Freeform 73"/>
            <p:cNvSpPr>
              <a:spLocks/>
            </p:cNvSpPr>
            <p:nvPr/>
          </p:nvSpPr>
          <p:spPr bwMode="auto">
            <a:xfrm rot="-5400000">
              <a:off x="2942" y="1607"/>
              <a:ext cx="22" cy="111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18" name="Freeform 74"/>
            <p:cNvSpPr>
              <a:spLocks/>
            </p:cNvSpPr>
            <p:nvPr/>
          </p:nvSpPr>
          <p:spPr bwMode="auto">
            <a:xfrm rot="-5400000">
              <a:off x="2932" y="1816"/>
              <a:ext cx="37" cy="114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19" name="Freeform 75"/>
            <p:cNvSpPr>
              <a:spLocks/>
            </p:cNvSpPr>
            <p:nvPr/>
          </p:nvSpPr>
          <p:spPr bwMode="auto">
            <a:xfrm rot="-5400000">
              <a:off x="2935" y="1745"/>
              <a:ext cx="49" cy="12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20" name="Freeform 76"/>
            <p:cNvSpPr>
              <a:spLocks/>
            </p:cNvSpPr>
            <p:nvPr/>
          </p:nvSpPr>
          <p:spPr bwMode="auto">
            <a:xfrm rot="-5400000">
              <a:off x="2933" y="1507"/>
              <a:ext cx="37" cy="114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21" name="Freeform 77"/>
            <p:cNvSpPr>
              <a:spLocks/>
            </p:cNvSpPr>
            <p:nvPr/>
          </p:nvSpPr>
          <p:spPr bwMode="auto">
            <a:xfrm rot="-5400000">
              <a:off x="2936" y="1435"/>
              <a:ext cx="49" cy="12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22" name="Freeform 78"/>
            <p:cNvSpPr>
              <a:spLocks/>
            </p:cNvSpPr>
            <p:nvPr/>
          </p:nvSpPr>
          <p:spPr bwMode="auto">
            <a:xfrm rot="-5400000">
              <a:off x="2944" y="1333"/>
              <a:ext cx="33" cy="1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23" name="Freeform 79"/>
            <p:cNvSpPr>
              <a:spLocks/>
            </p:cNvSpPr>
            <p:nvPr/>
          </p:nvSpPr>
          <p:spPr bwMode="auto">
            <a:xfrm rot="-5400000">
              <a:off x="2918" y="1393"/>
              <a:ext cx="36" cy="83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24" name="Freeform 80"/>
            <p:cNvSpPr>
              <a:spLocks/>
            </p:cNvSpPr>
            <p:nvPr/>
          </p:nvSpPr>
          <p:spPr bwMode="auto">
            <a:xfrm rot="-5400000">
              <a:off x="2942" y="1249"/>
              <a:ext cx="25" cy="1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25" name="Freeform 81"/>
            <p:cNvSpPr>
              <a:spLocks/>
            </p:cNvSpPr>
            <p:nvPr/>
          </p:nvSpPr>
          <p:spPr bwMode="auto">
            <a:xfrm rot="-5400000">
              <a:off x="2939" y="1300"/>
              <a:ext cx="22" cy="111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26" name="Freeform 82"/>
            <p:cNvSpPr>
              <a:spLocks/>
            </p:cNvSpPr>
            <p:nvPr/>
          </p:nvSpPr>
          <p:spPr bwMode="auto">
            <a:xfrm rot="-5400000">
              <a:off x="2932" y="1200"/>
              <a:ext cx="37" cy="114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27" name="Freeform 83"/>
            <p:cNvSpPr>
              <a:spLocks/>
            </p:cNvSpPr>
            <p:nvPr/>
          </p:nvSpPr>
          <p:spPr bwMode="auto">
            <a:xfrm rot="-5400000">
              <a:off x="2935" y="1128"/>
              <a:ext cx="49" cy="12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28" name="Oval 84"/>
            <p:cNvSpPr>
              <a:spLocks noChangeArrowheads="1"/>
            </p:cNvSpPr>
            <p:nvPr/>
          </p:nvSpPr>
          <p:spPr bwMode="auto">
            <a:xfrm rot="-5400000" flipH="1" flipV="1">
              <a:off x="3117" y="1151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29" name="Oval 85"/>
            <p:cNvSpPr>
              <a:spLocks noChangeArrowheads="1"/>
            </p:cNvSpPr>
            <p:nvPr/>
          </p:nvSpPr>
          <p:spPr bwMode="auto">
            <a:xfrm rot="-5400000" flipH="1" flipV="1">
              <a:off x="3117" y="1254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30" name="Oval 86"/>
            <p:cNvSpPr>
              <a:spLocks noChangeArrowheads="1"/>
            </p:cNvSpPr>
            <p:nvPr/>
          </p:nvSpPr>
          <p:spPr bwMode="auto">
            <a:xfrm rot="-5400000" flipH="1" flipV="1">
              <a:off x="3117" y="1357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31" name="Oval 87"/>
            <p:cNvSpPr>
              <a:spLocks noChangeArrowheads="1"/>
            </p:cNvSpPr>
            <p:nvPr/>
          </p:nvSpPr>
          <p:spPr bwMode="auto">
            <a:xfrm rot="-5400000" flipH="1" flipV="1">
              <a:off x="3117" y="1460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32" name="Oval 88"/>
            <p:cNvSpPr>
              <a:spLocks noChangeArrowheads="1"/>
            </p:cNvSpPr>
            <p:nvPr/>
          </p:nvSpPr>
          <p:spPr bwMode="auto">
            <a:xfrm rot="-5400000" flipH="1" flipV="1">
              <a:off x="3117" y="1563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33" name="Oval 89"/>
            <p:cNvSpPr>
              <a:spLocks noChangeArrowheads="1"/>
            </p:cNvSpPr>
            <p:nvPr/>
          </p:nvSpPr>
          <p:spPr bwMode="auto">
            <a:xfrm rot="-5400000" flipH="1" flipV="1">
              <a:off x="3117" y="1666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34" name="Oval 90"/>
            <p:cNvSpPr>
              <a:spLocks noChangeArrowheads="1"/>
            </p:cNvSpPr>
            <p:nvPr/>
          </p:nvSpPr>
          <p:spPr bwMode="auto">
            <a:xfrm rot="-5400000" flipH="1" flipV="1">
              <a:off x="3117" y="1769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35" name="Oval 91"/>
            <p:cNvSpPr>
              <a:spLocks noChangeArrowheads="1"/>
            </p:cNvSpPr>
            <p:nvPr/>
          </p:nvSpPr>
          <p:spPr bwMode="auto">
            <a:xfrm rot="-5400000" flipH="1" flipV="1">
              <a:off x="3117" y="1872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36" name="Oval 92"/>
            <p:cNvSpPr>
              <a:spLocks noChangeArrowheads="1"/>
            </p:cNvSpPr>
            <p:nvPr/>
          </p:nvSpPr>
          <p:spPr bwMode="auto">
            <a:xfrm rot="-5400000" flipH="1" flipV="1">
              <a:off x="3117" y="1975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37" name="Oval 93"/>
            <p:cNvSpPr>
              <a:spLocks noChangeArrowheads="1"/>
            </p:cNvSpPr>
            <p:nvPr/>
          </p:nvSpPr>
          <p:spPr bwMode="auto">
            <a:xfrm rot="-5400000" flipH="1" flipV="1">
              <a:off x="3117" y="2078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38" name="Oval 94"/>
            <p:cNvSpPr>
              <a:spLocks noChangeArrowheads="1"/>
            </p:cNvSpPr>
            <p:nvPr/>
          </p:nvSpPr>
          <p:spPr bwMode="auto">
            <a:xfrm rot="-5400000" flipH="1" flipV="1">
              <a:off x="3117" y="2181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39" name="Oval 95"/>
            <p:cNvSpPr>
              <a:spLocks noChangeArrowheads="1"/>
            </p:cNvSpPr>
            <p:nvPr/>
          </p:nvSpPr>
          <p:spPr bwMode="auto">
            <a:xfrm rot="-5400000" flipH="1" flipV="1">
              <a:off x="3117" y="2284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40" name="Oval 96"/>
            <p:cNvSpPr>
              <a:spLocks noChangeArrowheads="1"/>
            </p:cNvSpPr>
            <p:nvPr/>
          </p:nvSpPr>
          <p:spPr bwMode="auto">
            <a:xfrm rot="-5400000" flipH="1" flipV="1">
              <a:off x="3117" y="2387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41" name="Oval 97"/>
            <p:cNvSpPr>
              <a:spLocks noChangeArrowheads="1"/>
            </p:cNvSpPr>
            <p:nvPr/>
          </p:nvSpPr>
          <p:spPr bwMode="auto">
            <a:xfrm rot="-5400000" flipH="1" flipV="1">
              <a:off x="3118" y="2490"/>
              <a:ext cx="102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42" name="Oval 98"/>
            <p:cNvSpPr>
              <a:spLocks noChangeArrowheads="1"/>
            </p:cNvSpPr>
            <p:nvPr/>
          </p:nvSpPr>
          <p:spPr bwMode="auto">
            <a:xfrm rot="-5400000" flipH="1" flipV="1">
              <a:off x="3117" y="2592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43" name="Oval 99"/>
            <p:cNvSpPr>
              <a:spLocks noChangeArrowheads="1"/>
            </p:cNvSpPr>
            <p:nvPr/>
          </p:nvSpPr>
          <p:spPr bwMode="auto">
            <a:xfrm rot="-5400000" flipH="1" flipV="1">
              <a:off x="3117" y="2695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44" name="Oval 100"/>
            <p:cNvSpPr>
              <a:spLocks noChangeArrowheads="1"/>
            </p:cNvSpPr>
            <p:nvPr/>
          </p:nvSpPr>
          <p:spPr bwMode="auto">
            <a:xfrm rot="-5400000" flipH="1" flipV="1">
              <a:off x="3117" y="2798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45" name="Oval 101"/>
            <p:cNvSpPr>
              <a:spLocks noChangeArrowheads="1"/>
            </p:cNvSpPr>
            <p:nvPr/>
          </p:nvSpPr>
          <p:spPr bwMode="auto">
            <a:xfrm rot="-5400000" flipH="1" flipV="1">
              <a:off x="3117" y="2901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46" name="Oval 102"/>
            <p:cNvSpPr>
              <a:spLocks noChangeArrowheads="1"/>
            </p:cNvSpPr>
            <p:nvPr/>
          </p:nvSpPr>
          <p:spPr bwMode="auto">
            <a:xfrm rot="-5400000" flipH="1" flipV="1">
              <a:off x="3117" y="3004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47" name="Oval 103"/>
            <p:cNvSpPr>
              <a:spLocks noChangeArrowheads="1"/>
            </p:cNvSpPr>
            <p:nvPr/>
          </p:nvSpPr>
          <p:spPr bwMode="auto">
            <a:xfrm rot="-5400000" flipH="1" flipV="1">
              <a:off x="3117" y="3107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48" name="Oval 104"/>
            <p:cNvSpPr>
              <a:spLocks noChangeArrowheads="1"/>
            </p:cNvSpPr>
            <p:nvPr/>
          </p:nvSpPr>
          <p:spPr bwMode="auto">
            <a:xfrm rot="-5400000" flipH="1" flipV="1">
              <a:off x="3117" y="3210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49" name="Oval 105"/>
            <p:cNvSpPr>
              <a:spLocks noChangeArrowheads="1"/>
            </p:cNvSpPr>
            <p:nvPr/>
          </p:nvSpPr>
          <p:spPr bwMode="auto">
            <a:xfrm rot="-5400000" flipH="1" flipV="1">
              <a:off x="3117" y="3313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50" name="Oval 106"/>
            <p:cNvSpPr>
              <a:spLocks noChangeArrowheads="1"/>
            </p:cNvSpPr>
            <p:nvPr/>
          </p:nvSpPr>
          <p:spPr bwMode="auto">
            <a:xfrm rot="-5400000" flipH="1" flipV="1">
              <a:off x="3117" y="3416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51" name="Oval 107"/>
            <p:cNvSpPr>
              <a:spLocks noChangeArrowheads="1"/>
            </p:cNvSpPr>
            <p:nvPr/>
          </p:nvSpPr>
          <p:spPr bwMode="auto">
            <a:xfrm rot="-5400000" flipH="1" flipV="1">
              <a:off x="3117" y="3519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52" name="Oval 108"/>
            <p:cNvSpPr>
              <a:spLocks noChangeArrowheads="1"/>
            </p:cNvSpPr>
            <p:nvPr/>
          </p:nvSpPr>
          <p:spPr bwMode="auto">
            <a:xfrm rot="-5400000" flipH="1" flipV="1">
              <a:off x="3117" y="3622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53" name="Oval 109"/>
            <p:cNvSpPr>
              <a:spLocks noChangeArrowheads="1"/>
            </p:cNvSpPr>
            <p:nvPr/>
          </p:nvSpPr>
          <p:spPr bwMode="auto">
            <a:xfrm rot="-5400000" flipH="1" flipV="1">
              <a:off x="3117" y="3725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54" name="Oval 110"/>
            <p:cNvSpPr>
              <a:spLocks noChangeArrowheads="1"/>
            </p:cNvSpPr>
            <p:nvPr/>
          </p:nvSpPr>
          <p:spPr bwMode="auto">
            <a:xfrm rot="-5400000" flipH="1" flipV="1">
              <a:off x="3117" y="3828"/>
              <a:ext cx="103" cy="56"/>
            </a:xfrm>
            <a:prstGeom prst="ellipse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55" name="Freeform 111"/>
            <p:cNvSpPr>
              <a:spLocks/>
            </p:cNvSpPr>
            <p:nvPr/>
          </p:nvSpPr>
          <p:spPr bwMode="auto">
            <a:xfrm rot="-5400000" flipH="1" flipV="1">
              <a:off x="3058" y="1147"/>
              <a:ext cx="33" cy="1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56" name="Freeform 112"/>
            <p:cNvSpPr>
              <a:spLocks/>
            </p:cNvSpPr>
            <p:nvPr/>
          </p:nvSpPr>
          <p:spPr bwMode="auto">
            <a:xfrm rot="-5400000" flipH="1" flipV="1">
              <a:off x="3082" y="1138"/>
              <a:ext cx="36" cy="83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57" name="Freeform 113"/>
            <p:cNvSpPr>
              <a:spLocks/>
            </p:cNvSpPr>
            <p:nvPr/>
          </p:nvSpPr>
          <p:spPr bwMode="auto">
            <a:xfrm rot="-5400000" flipH="1" flipV="1">
              <a:off x="3058" y="1445"/>
              <a:ext cx="33" cy="1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58" name="Freeform 114"/>
            <p:cNvSpPr>
              <a:spLocks/>
            </p:cNvSpPr>
            <p:nvPr/>
          </p:nvSpPr>
          <p:spPr bwMode="auto">
            <a:xfrm rot="-5400000" flipH="1" flipV="1">
              <a:off x="3082" y="1436"/>
              <a:ext cx="36" cy="83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59" name="Freeform 115"/>
            <p:cNvSpPr>
              <a:spLocks/>
            </p:cNvSpPr>
            <p:nvPr/>
          </p:nvSpPr>
          <p:spPr bwMode="auto">
            <a:xfrm rot="-5400000" flipH="1" flipV="1">
              <a:off x="3067" y="1243"/>
              <a:ext cx="25" cy="1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60" name="Freeform 116"/>
            <p:cNvSpPr>
              <a:spLocks/>
            </p:cNvSpPr>
            <p:nvPr/>
          </p:nvSpPr>
          <p:spPr bwMode="auto">
            <a:xfrm rot="-5400000" flipH="1" flipV="1">
              <a:off x="3075" y="1203"/>
              <a:ext cx="22" cy="111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61" name="Freeform 117"/>
            <p:cNvSpPr>
              <a:spLocks/>
            </p:cNvSpPr>
            <p:nvPr/>
          </p:nvSpPr>
          <p:spPr bwMode="auto">
            <a:xfrm rot="-5400000" flipH="1" flipV="1">
              <a:off x="3064" y="1553"/>
              <a:ext cx="25" cy="1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62" name="Freeform 118"/>
            <p:cNvSpPr>
              <a:spLocks/>
            </p:cNvSpPr>
            <p:nvPr/>
          </p:nvSpPr>
          <p:spPr bwMode="auto">
            <a:xfrm rot="-5400000" flipH="1" flipV="1">
              <a:off x="3072" y="1513"/>
              <a:ext cx="22" cy="111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63" name="Freeform 119"/>
            <p:cNvSpPr>
              <a:spLocks/>
            </p:cNvSpPr>
            <p:nvPr/>
          </p:nvSpPr>
          <p:spPr bwMode="auto">
            <a:xfrm rot="-5400000" flipH="1" flipV="1">
              <a:off x="3065" y="1300"/>
              <a:ext cx="37" cy="114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64" name="Freeform 120"/>
            <p:cNvSpPr>
              <a:spLocks/>
            </p:cNvSpPr>
            <p:nvPr/>
          </p:nvSpPr>
          <p:spPr bwMode="auto">
            <a:xfrm rot="-5400000" flipH="1" flipV="1">
              <a:off x="3051" y="1358"/>
              <a:ext cx="49" cy="12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65" name="Freeform 121"/>
            <p:cNvSpPr>
              <a:spLocks/>
            </p:cNvSpPr>
            <p:nvPr/>
          </p:nvSpPr>
          <p:spPr bwMode="auto">
            <a:xfrm rot="-5400000" flipH="1" flipV="1">
              <a:off x="3064" y="1610"/>
              <a:ext cx="37" cy="114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66" name="Freeform 122"/>
            <p:cNvSpPr>
              <a:spLocks/>
            </p:cNvSpPr>
            <p:nvPr/>
          </p:nvSpPr>
          <p:spPr bwMode="auto">
            <a:xfrm rot="-5400000" flipH="1" flipV="1">
              <a:off x="3050" y="1668"/>
              <a:ext cx="49" cy="12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67" name="Freeform 123"/>
            <p:cNvSpPr>
              <a:spLocks/>
            </p:cNvSpPr>
            <p:nvPr/>
          </p:nvSpPr>
          <p:spPr bwMode="auto">
            <a:xfrm rot="-5400000" flipH="1" flipV="1">
              <a:off x="3059" y="1762"/>
              <a:ext cx="33" cy="1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68" name="Freeform 124"/>
            <p:cNvSpPr>
              <a:spLocks/>
            </p:cNvSpPr>
            <p:nvPr/>
          </p:nvSpPr>
          <p:spPr bwMode="auto">
            <a:xfrm rot="-5400000" flipH="1" flipV="1">
              <a:off x="3083" y="1753"/>
              <a:ext cx="36" cy="83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69" name="Freeform 125"/>
            <p:cNvSpPr>
              <a:spLocks/>
            </p:cNvSpPr>
            <p:nvPr/>
          </p:nvSpPr>
          <p:spPr bwMode="auto">
            <a:xfrm rot="-5400000" flipH="1" flipV="1">
              <a:off x="3059" y="2059"/>
              <a:ext cx="33" cy="1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70" name="Freeform 126"/>
            <p:cNvSpPr>
              <a:spLocks/>
            </p:cNvSpPr>
            <p:nvPr/>
          </p:nvSpPr>
          <p:spPr bwMode="auto">
            <a:xfrm rot="-5400000" flipH="1" flipV="1">
              <a:off x="3083" y="2050"/>
              <a:ext cx="36" cy="83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71" name="Freeform 127"/>
            <p:cNvSpPr>
              <a:spLocks/>
            </p:cNvSpPr>
            <p:nvPr/>
          </p:nvSpPr>
          <p:spPr bwMode="auto">
            <a:xfrm rot="-5400000" flipH="1" flipV="1">
              <a:off x="3068" y="1857"/>
              <a:ext cx="25" cy="1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72" name="Freeform 128"/>
            <p:cNvSpPr>
              <a:spLocks/>
            </p:cNvSpPr>
            <p:nvPr/>
          </p:nvSpPr>
          <p:spPr bwMode="auto">
            <a:xfrm rot="-5400000" flipH="1" flipV="1">
              <a:off x="3076" y="1817"/>
              <a:ext cx="21" cy="111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73" name="Freeform 129"/>
            <p:cNvSpPr>
              <a:spLocks/>
            </p:cNvSpPr>
            <p:nvPr/>
          </p:nvSpPr>
          <p:spPr bwMode="auto">
            <a:xfrm rot="-5400000" flipH="1" flipV="1">
              <a:off x="3065" y="2167"/>
              <a:ext cx="25" cy="1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74" name="Freeform 130"/>
            <p:cNvSpPr>
              <a:spLocks/>
            </p:cNvSpPr>
            <p:nvPr/>
          </p:nvSpPr>
          <p:spPr bwMode="auto">
            <a:xfrm rot="-5400000" flipH="1" flipV="1">
              <a:off x="3073" y="2127"/>
              <a:ext cx="22" cy="111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75" name="Freeform 131"/>
            <p:cNvSpPr>
              <a:spLocks/>
            </p:cNvSpPr>
            <p:nvPr/>
          </p:nvSpPr>
          <p:spPr bwMode="auto">
            <a:xfrm rot="-5400000" flipH="1" flipV="1">
              <a:off x="3066" y="1915"/>
              <a:ext cx="37" cy="114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76" name="Freeform 132"/>
            <p:cNvSpPr>
              <a:spLocks/>
            </p:cNvSpPr>
            <p:nvPr/>
          </p:nvSpPr>
          <p:spPr bwMode="auto">
            <a:xfrm rot="-5400000" flipH="1" flipV="1">
              <a:off x="3052" y="1972"/>
              <a:ext cx="49" cy="12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77" name="Freeform 133"/>
            <p:cNvSpPr>
              <a:spLocks/>
            </p:cNvSpPr>
            <p:nvPr/>
          </p:nvSpPr>
          <p:spPr bwMode="auto">
            <a:xfrm rot="-5400000" flipH="1" flipV="1">
              <a:off x="3065" y="2224"/>
              <a:ext cx="37" cy="114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78" name="Freeform 134"/>
            <p:cNvSpPr>
              <a:spLocks/>
            </p:cNvSpPr>
            <p:nvPr/>
          </p:nvSpPr>
          <p:spPr bwMode="auto">
            <a:xfrm rot="-5400000" flipH="1" flipV="1">
              <a:off x="3051" y="2282"/>
              <a:ext cx="49" cy="12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79" name="Freeform 135"/>
            <p:cNvSpPr>
              <a:spLocks/>
            </p:cNvSpPr>
            <p:nvPr/>
          </p:nvSpPr>
          <p:spPr bwMode="auto">
            <a:xfrm rot="-5400000" flipH="1" flipV="1">
              <a:off x="3057" y="2386"/>
              <a:ext cx="33" cy="1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80" name="Freeform 136"/>
            <p:cNvSpPr>
              <a:spLocks/>
            </p:cNvSpPr>
            <p:nvPr/>
          </p:nvSpPr>
          <p:spPr bwMode="auto">
            <a:xfrm rot="-5400000" flipH="1" flipV="1">
              <a:off x="3081" y="2377"/>
              <a:ext cx="36" cy="83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81" name="Freeform 137"/>
            <p:cNvSpPr>
              <a:spLocks/>
            </p:cNvSpPr>
            <p:nvPr/>
          </p:nvSpPr>
          <p:spPr bwMode="auto">
            <a:xfrm rot="-5400000" flipH="1" flipV="1">
              <a:off x="3057" y="2683"/>
              <a:ext cx="33" cy="1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82" name="Freeform 138"/>
            <p:cNvSpPr>
              <a:spLocks/>
            </p:cNvSpPr>
            <p:nvPr/>
          </p:nvSpPr>
          <p:spPr bwMode="auto">
            <a:xfrm rot="-5400000" flipH="1" flipV="1">
              <a:off x="3081" y="2674"/>
              <a:ext cx="36" cy="83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83" name="Freeform 139"/>
            <p:cNvSpPr>
              <a:spLocks/>
            </p:cNvSpPr>
            <p:nvPr/>
          </p:nvSpPr>
          <p:spPr bwMode="auto">
            <a:xfrm rot="-5400000" flipH="1" flipV="1">
              <a:off x="3066" y="2481"/>
              <a:ext cx="25" cy="1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84" name="Freeform 140"/>
            <p:cNvSpPr>
              <a:spLocks/>
            </p:cNvSpPr>
            <p:nvPr/>
          </p:nvSpPr>
          <p:spPr bwMode="auto">
            <a:xfrm rot="-5400000" flipH="1" flipV="1">
              <a:off x="3074" y="2441"/>
              <a:ext cx="21" cy="111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85" name="Freeform 141"/>
            <p:cNvSpPr>
              <a:spLocks/>
            </p:cNvSpPr>
            <p:nvPr/>
          </p:nvSpPr>
          <p:spPr bwMode="auto">
            <a:xfrm rot="-5400000" flipH="1" flipV="1">
              <a:off x="3063" y="2791"/>
              <a:ext cx="25" cy="1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86" name="Freeform 142"/>
            <p:cNvSpPr>
              <a:spLocks/>
            </p:cNvSpPr>
            <p:nvPr/>
          </p:nvSpPr>
          <p:spPr bwMode="auto">
            <a:xfrm rot="-5400000" flipH="1" flipV="1">
              <a:off x="3071" y="2751"/>
              <a:ext cx="22" cy="111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87" name="Freeform 143"/>
            <p:cNvSpPr>
              <a:spLocks/>
            </p:cNvSpPr>
            <p:nvPr/>
          </p:nvSpPr>
          <p:spPr bwMode="auto">
            <a:xfrm rot="-5400000" flipH="1" flipV="1">
              <a:off x="3064" y="2539"/>
              <a:ext cx="37" cy="114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88" name="Freeform 144"/>
            <p:cNvSpPr>
              <a:spLocks/>
            </p:cNvSpPr>
            <p:nvPr/>
          </p:nvSpPr>
          <p:spPr bwMode="auto">
            <a:xfrm rot="-5400000" flipH="1" flipV="1">
              <a:off x="3050" y="2596"/>
              <a:ext cx="49" cy="12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89" name="Freeform 145"/>
            <p:cNvSpPr>
              <a:spLocks/>
            </p:cNvSpPr>
            <p:nvPr/>
          </p:nvSpPr>
          <p:spPr bwMode="auto">
            <a:xfrm rot="-5400000" flipH="1" flipV="1">
              <a:off x="3063" y="2848"/>
              <a:ext cx="37" cy="114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90" name="Freeform 146"/>
            <p:cNvSpPr>
              <a:spLocks/>
            </p:cNvSpPr>
            <p:nvPr/>
          </p:nvSpPr>
          <p:spPr bwMode="auto">
            <a:xfrm rot="-5400000" flipH="1" flipV="1">
              <a:off x="3049" y="2906"/>
              <a:ext cx="49" cy="12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91" name="Freeform 147"/>
            <p:cNvSpPr>
              <a:spLocks/>
            </p:cNvSpPr>
            <p:nvPr/>
          </p:nvSpPr>
          <p:spPr bwMode="auto">
            <a:xfrm rot="-5400000" flipH="1" flipV="1">
              <a:off x="3059" y="2997"/>
              <a:ext cx="33" cy="1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92" name="Freeform 148"/>
            <p:cNvSpPr>
              <a:spLocks/>
            </p:cNvSpPr>
            <p:nvPr/>
          </p:nvSpPr>
          <p:spPr bwMode="auto">
            <a:xfrm rot="-5400000" flipH="1" flipV="1">
              <a:off x="3083" y="2988"/>
              <a:ext cx="36" cy="83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93" name="Freeform 149"/>
            <p:cNvSpPr>
              <a:spLocks/>
            </p:cNvSpPr>
            <p:nvPr/>
          </p:nvSpPr>
          <p:spPr bwMode="auto">
            <a:xfrm rot="-5400000" flipH="1" flipV="1">
              <a:off x="3059" y="3294"/>
              <a:ext cx="33" cy="1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94" name="Freeform 150"/>
            <p:cNvSpPr>
              <a:spLocks/>
            </p:cNvSpPr>
            <p:nvPr/>
          </p:nvSpPr>
          <p:spPr bwMode="auto">
            <a:xfrm rot="-5400000" flipH="1" flipV="1">
              <a:off x="3083" y="3285"/>
              <a:ext cx="36" cy="83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95" name="Freeform 151"/>
            <p:cNvSpPr>
              <a:spLocks/>
            </p:cNvSpPr>
            <p:nvPr/>
          </p:nvSpPr>
          <p:spPr bwMode="auto">
            <a:xfrm rot="-5400000" flipH="1" flipV="1">
              <a:off x="3068" y="3092"/>
              <a:ext cx="25" cy="1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96" name="Freeform 152"/>
            <p:cNvSpPr>
              <a:spLocks/>
            </p:cNvSpPr>
            <p:nvPr/>
          </p:nvSpPr>
          <p:spPr bwMode="auto">
            <a:xfrm rot="-5400000" flipH="1" flipV="1">
              <a:off x="3076" y="3052"/>
              <a:ext cx="21" cy="111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97" name="Freeform 153"/>
            <p:cNvSpPr>
              <a:spLocks/>
            </p:cNvSpPr>
            <p:nvPr/>
          </p:nvSpPr>
          <p:spPr bwMode="auto">
            <a:xfrm rot="-5400000" flipH="1" flipV="1">
              <a:off x="3065" y="3402"/>
              <a:ext cx="25" cy="1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98" name="Freeform 154"/>
            <p:cNvSpPr>
              <a:spLocks/>
            </p:cNvSpPr>
            <p:nvPr/>
          </p:nvSpPr>
          <p:spPr bwMode="auto">
            <a:xfrm rot="-5400000" flipH="1" flipV="1">
              <a:off x="3073" y="3362"/>
              <a:ext cx="22" cy="111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99" name="Freeform 155"/>
            <p:cNvSpPr>
              <a:spLocks/>
            </p:cNvSpPr>
            <p:nvPr/>
          </p:nvSpPr>
          <p:spPr bwMode="auto">
            <a:xfrm rot="-5400000" flipH="1" flipV="1">
              <a:off x="3066" y="3150"/>
              <a:ext cx="37" cy="114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00" name="Freeform 156"/>
            <p:cNvSpPr>
              <a:spLocks/>
            </p:cNvSpPr>
            <p:nvPr/>
          </p:nvSpPr>
          <p:spPr bwMode="auto">
            <a:xfrm rot="-5400000" flipH="1" flipV="1">
              <a:off x="3052" y="3207"/>
              <a:ext cx="49" cy="12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01" name="Freeform 157"/>
            <p:cNvSpPr>
              <a:spLocks/>
            </p:cNvSpPr>
            <p:nvPr/>
          </p:nvSpPr>
          <p:spPr bwMode="auto">
            <a:xfrm rot="-5400000" flipH="1" flipV="1">
              <a:off x="3065" y="3459"/>
              <a:ext cx="37" cy="114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02" name="Freeform 158"/>
            <p:cNvSpPr>
              <a:spLocks/>
            </p:cNvSpPr>
            <p:nvPr/>
          </p:nvSpPr>
          <p:spPr bwMode="auto">
            <a:xfrm rot="-5400000" flipH="1" flipV="1">
              <a:off x="3051" y="3517"/>
              <a:ext cx="49" cy="12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03" name="Freeform 159"/>
            <p:cNvSpPr>
              <a:spLocks/>
            </p:cNvSpPr>
            <p:nvPr/>
          </p:nvSpPr>
          <p:spPr bwMode="auto">
            <a:xfrm rot="-5400000" flipH="1" flipV="1">
              <a:off x="3059" y="3613"/>
              <a:ext cx="33" cy="1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04" name="Freeform 160"/>
            <p:cNvSpPr>
              <a:spLocks/>
            </p:cNvSpPr>
            <p:nvPr/>
          </p:nvSpPr>
          <p:spPr bwMode="auto">
            <a:xfrm rot="-5400000" flipH="1" flipV="1">
              <a:off x="3083" y="3604"/>
              <a:ext cx="36" cy="83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05" name="Freeform 161"/>
            <p:cNvSpPr>
              <a:spLocks/>
            </p:cNvSpPr>
            <p:nvPr/>
          </p:nvSpPr>
          <p:spPr bwMode="auto">
            <a:xfrm rot="-5400000" flipH="1" flipV="1">
              <a:off x="3068" y="3709"/>
              <a:ext cx="25" cy="1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06" name="Freeform 162"/>
            <p:cNvSpPr>
              <a:spLocks/>
            </p:cNvSpPr>
            <p:nvPr/>
          </p:nvSpPr>
          <p:spPr bwMode="auto">
            <a:xfrm rot="-5400000" flipH="1" flipV="1">
              <a:off x="3076" y="3669"/>
              <a:ext cx="22" cy="111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07" name="Freeform 163"/>
            <p:cNvSpPr>
              <a:spLocks/>
            </p:cNvSpPr>
            <p:nvPr/>
          </p:nvSpPr>
          <p:spPr bwMode="auto">
            <a:xfrm rot="-5400000" flipH="1" flipV="1">
              <a:off x="3066" y="3766"/>
              <a:ext cx="37" cy="114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08" name="Freeform 164"/>
            <p:cNvSpPr>
              <a:spLocks/>
            </p:cNvSpPr>
            <p:nvPr/>
          </p:nvSpPr>
          <p:spPr bwMode="auto">
            <a:xfrm rot="-5400000" flipH="1" flipV="1">
              <a:off x="3052" y="3824"/>
              <a:ext cx="49" cy="12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8709" name="Text Box 165"/>
          <p:cNvSpPr txBox="1">
            <a:spLocks noChangeArrowheads="1"/>
          </p:cNvSpPr>
          <p:nvPr/>
        </p:nvSpPr>
        <p:spPr bwMode="auto">
          <a:xfrm>
            <a:off x="533400" y="715963"/>
            <a:ext cx="58293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Molecular Gradients</a:t>
            </a:r>
          </a:p>
        </p:txBody>
      </p:sp>
      <p:sp>
        <p:nvSpPr>
          <p:cNvPr id="108710" name="Text Box 166"/>
          <p:cNvSpPr txBox="1">
            <a:spLocks noChangeArrowheads="1"/>
          </p:cNvSpPr>
          <p:nvPr/>
        </p:nvSpPr>
        <p:spPr bwMode="auto">
          <a:xfrm>
            <a:off x="1452563" y="2387600"/>
            <a:ext cx="1436687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>
                <a:solidFill>
                  <a:schemeClr val="tx2"/>
                </a:solidFill>
                <a:latin typeface="Arial" charset="0"/>
              </a:rPr>
              <a:t>Na</a:t>
            </a:r>
            <a:r>
              <a:rPr lang="en-US" baseline="30000">
                <a:solidFill>
                  <a:schemeClr val="tx2"/>
                </a:solidFill>
                <a:latin typeface="Arial" charset="0"/>
              </a:rPr>
              <a:t>+</a:t>
            </a:r>
            <a:endParaRPr lang="en-US">
              <a:solidFill>
                <a:schemeClr val="tx2"/>
              </a:solidFill>
              <a:latin typeface="Arial" charset="0"/>
            </a:endParaRPr>
          </a:p>
          <a:p>
            <a:pPr algn="r"/>
            <a:r>
              <a:rPr lang="en-US">
                <a:solidFill>
                  <a:schemeClr val="tx2"/>
                </a:solidFill>
                <a:latin typeface="Arial" charset="0"/>
              </a:rPr>
              <a:t>K</a:t>
            </a:r>
            <a:r>
              <a:rPr lang="en-US" baseline="30000">
                <a:solidFill>
                  <a:schemeClr val="tx2"/>
                </a:solidFill>
                <a:latin typeface="Arial" charset="0"/>
              </a:rPr>
              <a:t>+</a:t>
            </a:r>
            <a:endParaRPr lang="en-US">
              <a:solidFill>
                <a:schemeClr val="tx2"/>
              </a:solidFill>
              <a:latin typeface="Arial" charset="0"/>
            </a:endParaRPr>
          </a:p>
          <a:p>
            <a:pPr algn="r"/>
            <a:r>
              <a:rPr lang="en-US">
                <a:solidFill>
                  <a:schemeClr val="tx2"/>
                </a:solidFill>
                <a:latin typeface="Arial" charset="0"/>
              </a:rPr>
              <a:t>Mg</a:t>
            </a:r>
            <a:r>
              <a:rPr lang="en-US" baseline="30000">
                <a:solidFill>
                  <a:schemeClr val="tx2"/>
                </a:solidFill>
                <a:latin typeface="Arial" charset="0"/>
              </a:rPr>
              <a:t>2+</a:t>
            </a:r>
            <a:endParaRPr lang="en-US">
              <a:solidFill>
                <a:schemeClr val="tx2"/>
              </a:solidFill>
              <a:latin typeface="Arial" charset="0"/>
            </a:endParaRPr>
          </a:p>
          <a:p>
            <a:pPr algn="r"/>
            <a:r>
              <a:rPr lang="en-US">
                <a:solidFill>
                  <a:schemeClr val="tx2"/>
                </a:solidFill>
                <a:latin typeface="Arial" charset="0"/>
              </a:rPr>
              <a:t>Ca</a:t>
            </a:r>
            <a:r>
              <a:rPr lang="en-US" baseline="30000">
                <a:solidFill>
                  <a:schemeClr val="tx2"/>
                </a:solidFill>
                <a:latin typeface="Arial" charset="0"/>
              </a:rPr>
              <a:t>2+</a:t>
            </a:r>
            <a:endParaRPr lang="en-US">
              <a:solidFill>
                <a:schemeClr val="tx2"/>
              </a:solidFill>
              <a:latin typeface="Arial" charset="0"/>
            </a:endParaRPr>
          </a:p>
          <a:p>
            <a:pPr algn="r"/>
            <a:r>
              <a:rPr lang="en-US">
                <a:solidFill>
                  <a:schemeClr val="tx2"/>
                </a:solidFill>
                <a:latin typeface="Arial" charset="0"/>
              </a:rPr>
              <a:t>H</a:t>
            </a:r>
            <a:r>
              <a:rPr lang="en-US" baseline="30000">
                <a:solidFill>
                  <a:schemeClr val="tx2"/>
                </a:solidFill>
                <a:latin typeface="Arial" charset="0"/>
              </a:rPr>
              <a:t>+</a:t>
            </a:r>
            <a:endParaRPr lang="en-US">
              <a:solidFill>
                <a:schemeClr val="accent2"/>
              </a:solidFill>
              <a:latin typeface="Arial" charset="0"/>
            </a:endParaRPr>
          </a:p>
          <a:p>
            <a:pPr algn="r"/>
            <a:r>
              <a:rPr lang="en-US">
                <a:solidFill>
                  <a:srgbClr val="800000"/>
                </a:solidFill>
                <a:latin typeface="Arial" charset="0"/>
              </a:rPr>
              <a:t>HCO</a:t>
            </a:r>
            <a:r>
              <a:rPr lang="en-US" baseline="-25000">
                <a:solidFill>
                  <a:srgbClr val="800000"/>
                </a:solidFill>
                <a:latin typeface="Arial" charset="0"/>
              </a:rPr>
              <a:t>3</a:t>
            </a:r>
            <a:r>
              <a:rPr lang="en-US" baseline="30000">
                <a:solidFill>
                  <a:srgbClr val="800000"/>
                </a:solidFill>
                <a:latin typeface="Arial" charset="0"/>
              </a:rPr>
              <a:t>-</a:t>
            </a:r>
            <a:endParaRPr lang="en-US">
              <a:solidFill>
                <a:srgbClr val="800000"/>
              </a:solidFill>
              <a:latin typeface="Arial" charset="0"/>
            </a:endParaRPr>
          </a:p>
          <a:p>
            <a:pPr algn="r"/>
            <a:r>
              <a:rPr lang="en-US">
                <a:solidFill>
                  <a:srgbClr val="800000"/>
                </a:solidFill>
                <a:latin typeface="Arial" charset="0"/>
              </a:rPr>
              <a:t>Cl</a:t>
            </a:r>
            <a:r>
              <a:rPr lang="en-US" baseline="30000">
                <a:solidFill>
                  <a:srgbClr val="800000"/>
                </a:solidFill>
                <a:latin typeface="Arial" charset="0"/>
              </a:rPr>
              <a:t>-</a:t>
            </a:r>
            <a:endParaRPr lang="en-US">
              <a:solidFill>
                <a:srgbClr val="800000"/>
              </a:solidFill>
              <a:latin typeface="Arial" charset="0"/>
            </a:endParaRPr>
          </a:p>
          <a:p>
            <a:pPr algn="r"/>
            <a:r>
              <a:rPr lang="en-US">
                <a:solidFill>
                  <a:srgbClr val="800000"/>
                </a:solidFill>
                <a:latin typeface="Arial" charset="0"/>
              </a:rPr>
              <a:t>SO</a:t>
            </a:r>
            <a:r>
              <a:rPr lang="en-US" baseline="-25000">
                <a:solidFill>
                  <a:srgbClr val="800000"/>
                </a:solidFill>
                <a:latin typeface="Arial" charset="0"/>
              </a:rPr>
              <a:t>4</a:t>
            </a:r>
            <a:r>
              <a:rPr lang="en-US" baseline="30000">
                <a:solidFill>
                  <a:srgbClr val="800000"/>
                </a:solidFill>
                <a:latin typeface="Arial" charset="0"/>
              </a:rPr>
              <a:t>2-</a:t>
            </a:r>
            <a:endParaRPr lang="en-US">
              <a:solidFill>
                <a:srgbClr val="800000"/>
              </a:solidFill>
              <a:latin typeface="Arial" charset="0"/>
            </a:endParaRPr>
          </a:p>
          <a:p>
            <a:pPr algn="r"/>
            <a:r>
              <a:rPr lang="en-US">
                <a:solidFill>
                  <a:srgbClr val="800000"/>
                </a:solidFill>
                <a:latin typeface="Arial" charset="0"/>
              </a:rPr>
              <a:t>PO</a:t>
            </a:r>
            <a:r>
              <a:rPr lang="en-US" baseline="-25000">
                <a:solidFill>
                  <a:srgbClr val="800000"/>
                </a:solidFill>
                <a:latin typeface="Arial" charset="0"/>
              </a:rPr>
              <a:t>3</a:t>
            </a:r>
            <a:r>
              <a:rPr lang="en-US" baseline="30000">
                <a:solidFill>
                  <a:srgbClr val="800000"/>
                </a:solidFill>
                <a:latin typeface="Arial" charset="0"/>
              </a:rPr>
              <a:t>-</a:t>
            </a:r>
            <a:endParaRPr lang="en-US">
              <a:solidFill>
                <a:srgbClr val="800000"/>
              </a:solidFill>
              <a:latin typeface="Arial" charset="0"/>
            </a:endParaRPr>
          </a:p>
          <a:p>
            <a:pPr algn="r"/>
            <a:endParaRPr lang="en-US">
              <a:solidFill>
                <a:srgbClr val="800000"/>
              </a:solidFill>
              <a:latin typeface="Arial" charset="0"/>
            </a:endParaRPr>
          </a:p>
          <a:p>
            <a:pPr algn="r"/>
            <a:r>
              <a:rPr lang="en-US">
                <a:solidFill>
                  <a:srgbClr val="800000"/>
                </a:solidFill>
                <a:latin typeface="Arial" charset="0"/>
              </a:rPr>
              <a:t>protein</a:t>
            </a:r>
          </a:p>
        </p:txBody>
      </p:sp>
      <p:sp>
        <p:nvSpPr>
          <p:cNvPr id="108711" name="Text Box 167"/>
          <p:cNvSpPr txBox="1">
            <a:spLocks noChangeArrowheads="1"/>
          </p:cNvSpPr>
          <p:nvPr/>
        </p:nvSpPr>
        <p:spPr bwMode="auto">
          <a:xfrm>
            <a:off x="2895600" y="1371600"/>
            <a:ext cx="1406525" cy="520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2800" i="1">
                <a:latin typeface="Times New Roman" pitchFamily="18" charset="0"/>
              </a:rPr>
              <a:t>inside</a:t>
            </a:r>
          </a:p>
          <a:p>
            <a:pPr algn="r"/>
            <a:r>
              <a:rPr lang="en-US" sz="2000" i="1">
                <a:latin typeface="Arial" charset="0"/>
              </a:rPr>
              <a:t>(in mM)</a:t>
            </a:r>
          </a:p>
          <a:p>
            <a:pPr algn="r"/>
            <a:endParaRPr lang="en-US" i="1">
              <a:latin typeface="Arial" charset="0"/>
            </a:endParaRPr>
          </a:p>
          <a:p>
            <a:pPr algn="r"/>
            <a:r>
              <a:rPr lang="en-US">
                <a:latin typeface="Arial" charset="0"/>
              </a:rPr>
              <a:t>14</a:t>
            </a:r>
          </a:p>
          <a:p>
            <a:pPr algn="r"/>
            <a:r>
              <a:rPr lang="en-US">
                <a:latin typeface="Arial" charset="0"/>
              </a:rPr>
              <a:t>140</a:t>
            </a:r>
          </a:p>
          <a:p>
            <a:pPr algn="r"/>
            <a:r>
              <a:rPr lang="en-US">
                <a:latin typeface="Arial" charset="0"/>
              </a:rPr>
              <a:t>0.5</a:t>
            </a:r>
          </a:p>
          <a:p>
            <a:pPr algn="r"/>
            <a:r>
              <a:rPr lang="en-US">
                <a:latin typeface="Arial" charset="0"/>
              </a:rPr>
              <a:t>10</a:t>
            </a:r>
            <a:r>
              <a:rPr lang="en-US" baseline="30000">
                <a:latin typeface="Arial" charset="0"/>
              </a:rPr>
              <a:t>-4</a:t>
            </a:r>
            <a:endParaRPr lang="en-US">
              <a:latin typeface="Arial" charset="0"/>
            </a:endParaRPr>
          </a:p>
          <a:p>
            <a:pPr algn="r"/>
            <a:r>
              <a:rPr lang="en-US">
                <a:latin typeface="Arial" charset="0"/>
              </a:rPr>
              <a:t>(pH 7.2)</a:t>
            </a:r>
          </a:p>
          <a:p>
            <a:pPr algn="r"/>
            <a:r>
              <a:rPr lang="en-US">
                <a:latin typeface="Arial" charset="0"/>
              </a:rPr>
              <a:t>10</a:t>
            </a:r>
          </a:p>
          <a:p>
            <a:pPr algn="r"/>
            <a:r>
              <a:rPr lang="en-US">
                <a:latin typeface="Arial" charset="0"/>
              </a:rPr>
              <a:t>5-15</a:t>
            </a:r>
          </a:p>
          <a:p>
            <a:pPr algn="r"/>
            <a:r>
              <a:rPr lang="en-US">
                <a:latin typeface="Arial" charset="0"/>
              </a:rPr>
              <a:t>2</a:t>
            </a:r>
          </a:p>
          <a:p>
            <a:pPr algn="r"/>
            <a:r>
              <a:rPr lang="en-US">
                <a:latin typeface="Arial" charset="0"/>
              </a:rPr>
              <a:t>75</a:t>
            </a:r>
          </a:p>
          <a:p>
            <a:pPr algn="r"/>
            <a:endParaRPr lang="en-US">
              <a:latin typeface="Arial" charset="0"/>
            </a:endParaRPr>
          </a:p>
          <a:p>
            <a:pPr algn="r"/>
            <a:r>
              <a:rPr lang="en-US">
                <a:latin typeface="Arial" charset="0"/>
              </a:rPr>
              <a:t>40</a:t>
            </a:r>
          </a:p>
        </p:txBody>
      </p:sp>
      <p:sp>
        <p:nvSpPr>
          <p:cNvPr id="108712" name="Text Box 168"/>
          <p:cNvSpPr txBox="1">
            <a:spLocks noChangeArrowheads="1"/>
          </p:cNvSpPr>
          <p:nvPr/>
        </p:nvSpPr>
        <p:spPr bwMode="auto">
          <a:xfrm>
            <a:off x="5300663" y="1389063"/>
            <a:ext cx="1657350" cy="520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i="1">
                <a:latin typeface="Times New Roman" pitchFamily="18" charset="0"/>
              </a:rPr>
              <a:t>outside</a:t>
            </a:r>
          </a:p>
          <a:p>
            <a:r>
              <a:rPr lang="en-US" sz="2000" i="1">
                <a:latin typeface="Arial" charset="0"/>
              </a:rPr>
              <a:t>(in mM)</a:t>
            </a:r>
          </a:p>
          <a:p>
            <a:endParaRPr lang="en-US" i="1">
              <a:latin typeface="Arial" charset="0"/>
            </a:endParaRPr>
          </a:p>
          <a:p>
            <a:r>
              <a:rPr lang="en-US">
                <a:latin typeface="Arial" charset="0"/>
              </a:rPr>
              <a:t>142</a:t>
            </a:r>
          </a:p>
          <a:p>
            <a:r>
              <a:rPr lang="en-US">
                <a:latin typeface="Arial" charset="0"/>
              </a:rPr>
              <a:t>4</a:t>
            </a:r>
          </a:p>
          <a:p>
            <a:r>
              <a:rPr lang="en-US">
                <a:latin typeface="Arial" charset="0"/>
              </a:rPr>
              <a:t>1-2</a:t>
            </a:r>
          </a:p>
          <a:p>
            <a:r>
              <a:rPr lang="en-US">
                <a:latin typeface="Arial" charset="0"/>
              </a:rPr>
              <a:t>1-2</a:t>
            </a:r>
          </a:p>
          <a:p>
            <a:r>
              <a:rPr lang="en-US">
                <a:latin typeface="Arial" charset="0"/>
              </a:rPr>
              <a:t>(pH 7.4)</a:t>
            </a:r>
          </a:p>
          <a:p>
            <a:r>
              <a:rPr lang="en-US">
                <a:latin typeface="Arial" charset="0"/>
              </a:rPr>
              <a:t>28</a:t>
            </a:r>
          </a:p>
          <a:p>
            <a:r>
              <a:rPr lang="en-US">
                <a:latin typeface="Arial" charset="0"/>
              </a:rPr>
              <a:t>110</a:t>
            </a:r>
          </a:p>
          <a:p>
            <a:r>
              <a:rPr lang="en-US">
                <a:latin typeface="Arial" charset="0"/>
              </a:rPr>
              <a:t>1</a:t>
            </a:r>
          </a:p>
          <a:p>
            <a:r>
              <a:rPr lang="en-US">
                <a:latin typeface="Arial" charset="0"/>
              </a:rPr>
              <a:t>4</a:t>
            </a: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5</a:t>
            </a:r>
          </a:p>
        </p:txBody>
      </p:sp>
      <p:sp>
        <p:nvSpPr>
          <p:cNvPr id="108713" name="Rectangle 169"/>
          <p:cNvSpPr>
            <a:spLocks noChangeArrowheads="1"/>
          </p:cNvSpPr>
          <p:nvPr/>
        </p:nvSpPr>
        <p:spPr bwMode="auto">
          <a:xfrm>
            <a:off x="2224088" y="2435225"/>
            <a:ext cx="3886200" cy="800100"/>
          </a:xfrm>
          <a:prstGeom prst="rect">
            <a:avLst/>
          </a:prstGeom>
          <a:solidFill>
            <a:schemeClr val="tx1">
              <a:alpha val="25999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8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71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Active Transport of Sodium and Potassium Ions</a:t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</a:rPr>
              <a:t>Through the Membrane—The Sodium-Potassium</a:t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</a:rPr>
              <a:t>(Na+-K+) Pump.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91440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Na+-K+ </a:t>
            </a:r>
            <a:r>
              <a:rPr lang="en-US" dirty="0" smtClean="0"/>
              <a:t>pump: </a:t>
            </a:r>
            <a:r>
              <a:rPr lang="en-US" dirty="0" smtClean="0"/>
              <a:t>Note that this is an </a:t>
            </a:r>
            <a:r>
              <a:rPr lang="en-US" i="1" dirty="0" err="1" smtClean="0"/>
              <a:t>electrogenic</a:t>
            </a:r>
            <a:r>
              <a:rPr lang="en-US" i="1" dirty="0" smtClean="0"/>
              <a:t> pump </a:t>
            </a:r>
            <a:r>
              <a:rPr lang="en-US" dirty="0" smtClean="0"/>
              <a:t>because more positive charges are </a:t>
            </a:r>
            <a:r>
              <a:rPr lang="en-US" dirty="0" smtClean="0"/>
              <a:t>pumped</a:t>
            </a:r>
            <a:r>
              <a:rPr lang="en-US" i="1" dirty="0" smtClean="0"/>
              <a:t> </a:t>
            </a:r>
            <a:r>
              <a:rPr lang="en-US" dirty="0" smtClean="0"/>
              <a:t>to </a:t>
            </a:r>
            <a:r>
              <a:rPr lang="en-US" dirty="0" smtClean="0"/>
              <a:t>the outside than to the inside (three Na+ ions to </a:t>
            </a:r>
            <a:r>
              <a:rPr lang="en-US" dirty="0" smtClean="0"/>
              <a:t>the outside </a:t>
            </a:r>
            <a:r>
              <a:rPr lang="en-US" dirty="0" smtClean="0"/>
              <a:t>for each two K+ ions to the inside), leaving a </a:t>
            </a:r>
            <a:r>
              <a:rPr lang="en-US" dirty="0" smtClean="0"/>
              <a:t>net deficit </a:t>
            </a:r>
            <a:r>
              <a:rPr lang="en-US" dirty="0" smtClean="0"/>
              <a:t>of positive ions on the inside and causing a </a:t>
            </a:r>
            <a:r>
              <a:rPr lang="en-US" dirty="0" smtClean="0"/>
              <a:t>negative potential </a:t>
            </a:r>
            <a:r>
              <a:rPr lang="en-US" dirty="0" smtClean="0"/>
              <a:t>inside the cell membrane.</a:t>
            </a:r>
          </a:p>
          <a:p>
            <a:r>
              <a:rPr lang="en-US" dirty="0" smtClean="0"/>
              <a:t>The Na+-K+ pump also causes large concentration </a:t>
            </a:r>
            <a:r>
              <a:rPr lang="en-US" dirty="0" smtClean="0"/>
              <a:t>gradients for </a:t>
            </a:r>
            <a:r>
              <a:rPr lang="en-US" dirty="0" smtClean="0"/>
              <a:t>sodium and potassium across the resting </a:t>
            </a:r>
            <a:r>
              <a:rPr lang="en-US" dirty="0" smtClean="0"/>
              <a:t>nerve membrane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 smtClean="0"/>
              <a:t>gradients are as follows: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Na+ (outside):142mEq/L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Na+ (inside):14mEq/L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K+ (outside): 4mEq/L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K+ (inside):</a:t>
            </a:r>
            <a:r>
              <a:rPr lang="en-US" dirty="0" smtClean="0"/>
              <a:t>140mEq/L</a:t>
            </a:r>
          </a:p>
          <a:p>
            <a:r>
              <a:rPr lang="en-US" dirty="0" smtClean="0"/>
              <a:t>The ratios of these two respective ions from the </a:t>
            </a:r>
            <a:r>
              <a:rPr lang="en-US" dirty="0" smtClean="0"/>
              <a:t>inside to </a:t>
            </a:r>
            <a:r>
              <a:rPr lang="en-US" dirty="0" smtClean="0"/>
              <a:t>the outside are</a:t>
            </a:r>
            <a:r>
              <a:rPr lang="en-US" dirty="0" smtClean="0"/>
              <a:t>:</a:t>
            </a:r>
            <a:endParaRPr lang="en-US" dirty="0" smtClean="0"/>
          </a:p>
        </p:txBody>
      </p:sp>
      <p:pic>
        <p:nvPicPr>
          <p:cNvPr id="3074" name="Picture 2" descr="C:\Users\Cyrus\Pictures\Screenshots\Screenshot (3)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99" y="6096000"/>
            <a:ext cx="3886201" cy="761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Cyrus\Pictures\Screenshots\Screenshot (4)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Leakage of Potassium Through the Nerve Cell Membrane.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 channel protein </a:t>
            </a:r>
            <a:r>
              <a:rPr lang="en-US" dirty="0" smtClean="0"/>
              <a:t>(sometimes called a </a:t>
            </a:r>
            <a:r>
              <a:rPr lang="en-US" i="1" dirty="0" smtClean="0"/>
              <a:t>tandem pore domain, </a:t>
            </a:r>
            <a:r>
              <a:rPr lang="en-US" i="1" dirty="0" smtClean="0"/>
              <a:t>potassium channel</a:t>
            </a:r>
            <a:r>
              <a:rPr lang="en-US" i="1" dirty="0" smtClean="0"/>
              <a:t>, or potassium [K+] “leak” channel) in </a:t>
            </a:r>
            <a:r>
              <a:rPr lang="en-US" i="1" dirty="0" smtClean="0"/>
              <a:t>the</a:t>
            </a:r>
            <a:r>
              <a:rPr lang="en-US" dirty="0" smtClean="0"/>
              <a:t> nerve membrane through which potassium can leak </a:t>
            </a:r>
            <a:r>
              <a:rPr lang="en-US" dirty="0" smtClean="0"/>
              <a:t>even in </a:t>
            </a:r>
            <a:r>
              <a:rPr lang="en-US" dirty="0" smtClean="0"/>
              <a:t>a resting cell.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 smtClean="0"/>
              <a:t>K+ </a:t>
            </a:r>
            <a:r>
              <a:rPr lang="en-US" dirty="0" smtClean="0"/>
              <a:t>leak channels </a:t>
            </a:r>
            <a:r>
              <a:rPr lang="en-US" dirty="0" smtClean="0"/>
              <a:t>may also leak sodium ions slightly but are </a:t>
            </a:r>
            <a:r>
              <a:rPr lang="en-US" dirty="0" smtClean="0"/>
              <a:t>far more </a:t>
            </a:r>
            <a:r>
              <a:rPr lang="en-US" dirty="0" smtClean="0"/>
              <a:t>permeable to potassium than to </a:t>
            </a:r>
            <a:r>
              <a:rPr lang="en-US" dirty="0" smtClean="0"/>
              <a:t>sodium—normally about </a:t>
            </a:r>
            <a:r>
              <a:rPr lang="en-US" dirty="0" smtClean="0"/>
              <a:t>100 times as permeable. </a:t>
            </a:r>
            <a:endParaRPr lang="en-US" dirty="0" smtClean="0"/>
          </a:p>
          <a:p>
            <a:r>
              <a:rPr lang="en-US" dirty="0" smtClean="0"/>
              <a:t>This differential </a:t>
            </a:r>
            <a:r>
              <a:rPr lang="en-US" dirty="0" smtClean="0"/>
              <a:t>in permeability is a key factor in </a:t>
            </a:r>
            <a:r>
              <a:rPr lang="en-US" dirty="0" smtClean="0"/>
              <a:t>determining the </a:t>
            </a:r>
            <a:r>
              <a:rPr lang="en-US" dirty="0" smtClean="0"/>
              <a:t>level of the normal resting membrane potential.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ORIGIN OF THE NORMAL RESTING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MEMBRANE POTENTIAL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4864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Contribution of the Potassium Diffusion Potential.</a:t>
            </a:r>
          </a:p>
          <a:p>
            <a:r>
              <a:rPr lang="en-US" dirty="0" smtClean="0"/>
              <a:t>In </a:t>
            </a:r>
            <a:r>
              <a:rPr lang="en-US" dirty="0" smtClean="0"/>
              <a:t>the </a:t>
            </a:r>
            <a:r>
              <a:rPr lang="en-US" b="1" dirty="0" smtClean="0"/>
              <a:t>Figure in the next slide</a:t>
            </a:r>
            <a:r>
              <a:rPr lang="en-US" b="1" i="1" dirty="0" smtClean="0"/>
              <a:t>,</a:t>
            </a:r>
            <a:r>
              <a:rPr lang="en-US" i="1" dirty="0" smtClean="0"/>
              <a:t> </a:t>
            </a:r>
            <a:r>
              <a:rPr lang="en-US" i="1" dirty="0" smtClean="0"/>
              <a:t>we assume that the only movement </a:t>
            </a:r>
            <a:r>
              <a:rPr lang="en-US" i="1" dirty="0" smtClean="0"/>
              <a:t>of </a:t>
            </a:r>
            <a:r>
              <a:rPr lang="en-US" dirty="0" smtClean="0"/>
              <a:t>ions </a:t>
            </a:r>
            <a:r>
              <a:rPr lang="en-US" dirty="0" smtClean="0"/>
              <a:t>through the membrane is diffusion of </a:t>
            </a:r>
            <a:r>
              <a:rPr lang="en-US" dirty="0" smtClean="0"/>
              <a:t>potassium ions</a:t>
            </a:r>
            <a:r>
              <a:rPr lang="en-US" dirty="0" smtClean="0"/>
              <a:t>, as demonstrated by the open channels between </a:t>
            </a:r>
            <a:r>
              <a:rPr lang="en-US" dirty="0" smtClean="0"/>
              <a:t>the potassium </a:t>
            </a:r>
            <a:r>
              <a:rPr lang="en-US" dirty="0" smtClean="0"/>
              <a:t>symbols (K+) inside and outside the membrane.</a:t>
            </a:r>
          </a:p>
          <a:p>
            <a:r>
              <a:rPr lang="en-US" dirty="0" smtClean="0"/>
              <a:t>Because of the high ratio of potassium ions </a:t>
            </a:r>
            <a:r>
              <a:rPr lang="en-US" dirty="0" smtClean="0"/>
              <a:t>inside to </a:t>
            </a:r>
            <a:r>
              <a:rPr lang="en-US" dirty="0" smtClean="0"/>
              <a:t>outside, 35 : 1, the Nernst potential corresponding </a:t>
            </a:r>
            <a:r>
              <a:rPr lang="en-US" dirty="0" smtClean="0"/>
              <a:t>to this </a:t>
            </a:r>
            <a:r>
              <a:rPr lang="en-US" dirty="0" smtClean="0"/>
              <a:t>ratio is −94 </a:t>
            </a:r>
            <a:r>
              <a:rPr lang="en-US" dirty="0" err="1" smtClean="0"/>
              <a:t>millivolts</a:t>
            </a:r>
            <a:r>
              <a:rPr lang="en-US" dirty="0" smtClean="0"/>
              <a:t> because the logarithm of 35 </a:t>
            </a:r>
            <a:r>
              <a:rPr lang="en-US" dirty="0" smtClean="0"/>
              <a:t>is 1.54</a:t>
            </a:r>
            <a:r>
              <a:rPr lang="en-US" dirty="0" smtClean="0"/>
              <a:t>, and this multiplied by −61 </a:t>
            </a:r>
            <a:r>
              <a:rPr lang="en-US" dirty="0" err="1" smtClean="0"/>
              <a:t>millivolts</a:t>
            </a:r>
            <a:r>
              <a:rPr lang="en-US" dirty="0" smtClean="0"/>
              <a:t> is −94 </a:t>
            </a:r>
            <a:r>
              <a:rPr lang="en-US" dirty="0" err="1" smtClean="0"/>
              <a:t>millivolts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Therefore, if potassium ions were the only factor </a:t>
            </a:r>
            <a:r>
              <a:rPr lang="en-US" dirty="0" smtClean="0"/>
              <a:t>causing the </a:t>
            </a:r>
            <a:r>
              <a:rPr lang="en-US" dirty="0" smtClean="0"/>
              <a:t>resting potential, the resting potential </a:t>
            </a:r>
            <a:r>
              <a:rPr lang="en-US" i="1" dirty="0" smtClean="0"/>
              <a:t>inside the </a:t>
            </a:r>
            <a:r>
              <a:rPr lang="en-US" i="1" dirty="0" smtClean="0"/>
              <a:t>fiber </a:t>
            </a:r>
            <a:r>
              <a:rPr lang="en-US" dirty="0" smtClean="0"/>
              <a:t>would </a:t>
            </a:r>
            <a:r>
              <a:rPr lang="en-US" dirty="0" smtClean="0"/>
              <a:t>be equal to −94 </a:t>
            </a:r>
            <a:r>
              <a:rPr lang="en-US" dirty="0" err="1" smtClean="0"/>
              <a:t>millivolts</a:t>
            </a:r>
            <a:r>
              <a:rPr lang="en-US" dirty="0" smtClean="0"/>
              <a:t>, as shown in the figure.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Users\Cyrus\Pictures\Screenshots\Screenshot (5)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ORIGIN OF THE NORMAL RESTING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MEMBRANE </a:t>
            </a:r>
            <a:r>
              <a:rPr lang="en-US" b="1" dirty="0" smtClean="0">
                <a:solidFill>
                  <a:srgbClr val="FF0000"/>
                </a:solidFill>
              </a:rPr>
              <a:t>POTENTIAL </a:t>
            </a:r>
            <a:r>
              <a:rPr lang="en-US" b="1" dirty="0" err="1" smtClean="0">
                <a:solidFill>
                  <a:srgbClr val="FF0000"/>
                </a:solidFill>
              </a:rPr>
              <a:t>cnt’d</a:t>
            </a:r>
            <a:r>
              <a:rPr lang="en-US" b="1" dirty="0" smtClean="0">
                <a:solidFill>
                  <a:srgbClr val="FF0000"/>
                </a:solidFill>
              </a:rPr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r>
              <a:rPr lang="en-US" sz="2350" b="1" dirty="0" smtClean="0"/>
              <a:t>Contribution of Sodium Diffusion Through the </a:t>
            </a:r>
            <a:r>
              <a:rPr lang="en-US" sz="2350" b="1" dirty="0" smtClean="0"/>
              <a:t>Nerve Membrane</a:t>
            </a:r>
            <a:r>
              <a:rPr lang="en-US" sz="2350" b="1" dirty="0" smtClean="0"/>
              <a:t>. </a:t>
            </a:r>
            <a:endParaRPr lang="en-US" sz="2350" b="1" dirty="0" smtClean="0"/>
          </a:p>
          <a:p>
            <a:r>
              <a:rPr lang="en-US" sz="2350" b="1" dirty="0" smtClean="0"/>
              <a:t>Figure in the next slide</a:t>
            </a:r>
            <a:r>
              <a:rPr lang="en-US" sz="2350" b="1" i="1" dirty="0" smtClean="0"/>
              <a:t> </a:t>
            </a:r>
            <a:r>
              <a:rPr lang="en-US" sz="2350" i="1" dirty="0" smtClean="0"/>
              <a:t>shows the addition of </a:t>
            </a:r>
            <a:r>
              <a:rPr lang="en-US" sz="2350" i="1" dirty="0" smtClean="0"/>
              <a:t>slight </a:t>
            </a:r>
            <a:r>
              <a:rPr lang="en-US" sz="2350" dirty="0" smtClean="0"/>
              <a:t>permeability </a:t>
            </a:r>
            <a:r>
              <a:rPr lang="en-US" sz="2350" dirty="0" smtClean="0"/>
              <a:t>of the nerve membrane to sodium </a:t>
            </a:r>
            <a:r>
              <a:rPr lang="en-US" sz="2350" dirty="0" smtClean="0"/>
              <a:t>ions, caused </a:t>
            </a:r>
            <a:r>
              <a:rPr lang="en-US" sz="2350" dirty="0" smtClean="0"/>
              <a:t>by the minute diffusion of sodium ions </a:t>
            </a:r>
            <a:r>
              <a:rPr lang="en-US" sz="2350" dirty="0" smtClean="0"/>
              <a:t>through the </a:t>
            </a:r>
            <a:r>
              <a:rPr lang="en-US" sz="2350" dirty="0" smtClean="0"/>
              <a:t>K+-Na+ leak channels. The ratio of sodium ions </a:t>
            </a:r>
            <a:r>
              <a:rPr lang="en-US" sz="2350" dirty="0" smtClean="0"/>
              <a:t>from inside </a:t>
            </a:r>
            <a:r>
              <a:rPr lang="en-US" sz="2350" dirty="0" smtClean="0"/>
              <a:t>to outside the membrane is 0.1, which gives a </a:t>
            </a:r>
            <a:r>
              <a:rPr lang="en-US" sz="2350" dirty="0" smtClean="0"/>
              <a:t>calculated  Nernst </a:t>
            </a:r>
            <a:r>
              <a:rPr lang="en-US" sz="2350" dirty="0" smtClean="0"/>
              <a:t>potential for the inside of the </a:t>
            </a:r>
            <a:r>
              <a:rPr lang="en-US" sz="2350" dirty="0" smtClean="0"/>
              <a:t>membrane of </a:t>
            </a:r>
            <a:r>
              <a:rPr lang="en-US" sz="2350" dirty="0" smtClean="0"/>
              <a:t>+61 </a:t>
            </a:r>
            <a:r>
              <a:rPr lang="en-US" sz="2350" dirty="0" err="1" smtClean="0"/>
              <a:t>millivolts</a:t>
            </a:r>
            <a:r>
              <a:rPr lang="en-US" sz="2350" dirty="0" smtClean="0"/>
              <a:t>. Also shown </a:t>
            </a:r>
            <a:r>
              <a:rPr lang="en-US" sz="2350" dirty="0" smtClean="0"/>
              <a:t>in this </a:t>
            </a:r>
            <a:r>
              <a:rPr lang="en-US" sz="2350" b="1" dirty="0" smtClean="0"/>
              <a:t>Figure</a:t>
            </a:r>
            <a:r>
              <a:rPr lang="en-US" sz="2350" dirty="0" smtClean="0"/>
              <a:t> </a:t>
            </a:r>
            <a:r>
              <a:rPr lang="en-US" sz="2350" i="1" dirty="0" smtClean="0"/>
              <a:t>is </a:t>
            </a:r>
            <a:r>
              <a:rPr lang="en-US" sz="2350" i="1" dirty="0" smtClean="0"/>
              <a:t>the </a:t>
            </a:r>
            <a:r>
              <a:rPr lang="en-US" sz="2350" i="1" dirty="0" smtClean="0"/>
              <a:t>Nernst </a:t>
            </a:r>
            <a:r>
              <a:rPr lang="en-US" sz="2350" dirty="0" smtClean="0"/>
              <a:t>potential </a:t>
            </a:r>
            <a:r>
              <a:rPr lang="en-US" sz="2350" dirty="0" smtClean="0"/>
              <a:t>for potassium diffusion of −94 </a:t>
            </a:r>
            <a:r>
              <a:rPr lang="en-US" sz="2350" dirty="0" err="1" smtClean="0"/>
              <a:t>millivolts</a:t>
            </a:r>
            <a:r>
              <a:rPr lang="en-US" sz="2350" dirty="0" smtClean="0"/>
              <a:t>. </a:t>
            </a:r>
            <a:endParaRPr lang="en-US" sz="2350" dirty="0" smtClean="0"/>
          </a:p>
          <a:p>
            <a:r>
              <a:rPr lang="en-US" sz="2350" dirty="0" smtClean="0"/>
              <a:t>Intuitively</a:t>
            </a:r>
            <a:r>
              <a:rPr lang="en-US" sz="2350" dirty="0" smtClean="0"/>
              <a:t>, one can see that if the membrane is </a:t>
            </a:r>
            <a:r>
              <a:rPr lang="en-US" sz="2350" dirty="0" smtClean="0"/>
              <a:t>highly permeable </a:t>
            </a:r>
            <a:r>
              <a:rPr lang="en-US" sz="2350" dirty="0" smtClean="0"/>
              <a:t>to potassium but only slightly permeable </a:t>
            </a:r>
            <a:r>
              <a:rPr lang="en-US" sz="2350" dirty="0" smtClean="0"/>
              <a:t>to sodium</a:t>
            </a:r>
            <a:r>
              <a:rPr lang="en-US" sz="2350" dirty="0" smtClean="0"/>
              <a:t>, it is logical that the diffusion of potassium </a:t>
            </a:r>
            <a:r>
              <a:rPr lang="en-US" sz="2350" dirty="0" smtClean="0"/>
              <a:t>contributes far </a:t>
            </a:r>
            <a:r>
              <a:rPr lang="en-US" sz="2350" dirty="0" smtClean="0"/>
              <a:t>more to the membrane potential than </a:t>
            </a:r>
            <a:r>
              <a:rPr lang="en-US" sz="2350" dirty="0" smtClean="0"/>
              <a:t>does the </a:t>
            </a:r>
            <a:r>
              <a:rPr lang="en-US" sz="2350" dirty="0" smtClean="0"/>
              <a:t>diffusion of sodium. </a:t>
            </a:r>
            <a:endParaRPr lang="en-US" sz="2350" dirty="0" smtClean="0"/>
          </a:p>
          <a:p>
            <a:r>
              <a:rPr lang="en-US" sz="2350" dirty="0" smtClean="0"/>
              <a:t>In </a:t>
            </a:r>
            <a:r>
              <a:rPr lang="en-US" sz="2350" dirty="0" smtClean="0"/>
              <a:t>the normal nerve fiber, </a:t>
            </a:r>
            <a:r>
              <a:rPr lang="en-US" sz="2350" dirty="0" smtClean="0"/>
              <a:t>the permeability </a:t>
            </a:r>
            <a:r>
              <a:rPr lang="en-US" sz="2350" dirty="0" smtClean="0"/>
              <a:t>of the membrane to potassium is about </a:t>
            </a:r>
            <a:r>
              <a:rPr lang="en-US" sz="2350" dirty="0" smtClean="0"/>
              <a:t>100 times </a:t>
            </a:r>
            <a:r>
              <a:rPr lang="en-US" sz="2350" dirty="0" smtClean="0"/>
              <a:t>as great as its permeability to sodium. </a:t>
            </a:r>
            <a:endParaRPr lang="en-US" sz="2350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C:\Users\Cyrus\Pictures\Screenshots\Screenshot (6)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ORIGIN OF THE NORMAL RESTING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MEMBRANE POTENTIAL </a:t>
            </a:r>
            <a:r>
              <a:rPr lang="en-US" b="1" dirty="0" err="1" smtClean="0">
                <a:solidFill>
                  <a:srgbClr val="FF0000"/>
                </a:solidFill>
              </a:rPr>
              <a:t>cnt’d</a:t>
            </a:r>
            <a:r>
              <a:rPr lang="en-US" b="1" dirty="0" smtClean="0">
                <a:solidFill>
                  <a:srgbClr val="FF0000"/>
                </a:solidFill>
              </a:rPr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Contribution of the Na+-K+ Pump</a:t>
            </a:r>
            <a:r>
              <a:rPr lang="en-US" b="1" dirty="0" smtClean="0"/>
              <a:t>.</a:t>
            </a:r>
          </a:p>
          <a:p>
            <a:r>
              <a:rPr lang="en-US" dirty="0" smtClean="0"/>
              <a:t>In </a:t>
            </a:r>
            <a:r>
              <a:rPr lang="en-US" b="1" dirty="0" smtClean="0"/>
              <a:t>Figure </a:t>
            </a:r>
            <a:r>
              <a:rPr lang="en-US" b="1" dirty="0" smtClean="0"/>
              <a:t>in the next slide</a:t>
            </a:r>
            <a:r>
              <a:rPr lang="en-US" i="1" dirty="0" smtClean="0"/>
              <a:t>, the </a:t>
            </a:r>
            <a:r>
              <a:rPr lang="en-US" dirty="0" smtClean="0"/>
              <a:t>Na</a:t>
            </a:r>
            <a:r>
              <a:rPr lang="en-US" dirty="0" smtClean="0"/>
              <a:t>+-K+ pump is shown to provide an additional </a:t>
            </a:r>
            <a:r>
              <a:rPr lang="en-US" dirty="0" smtClean="0"/>
              <a:t>contribution to </a:t>
            </a:r>
            <a:r>
              <a:rPr lang="en-US" dirty="0" smtClean="0"/>
              <a:t>the resting potential.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 smtClean="0"/>
              <a:t>figure shows that </a:t>
            </a:r>
            <a:r>
              <a:rPr lang="en-US" dirty="0" smtClean="0"/>
              <a:t>continuous pumping </a:t>
            </a:r>
            <a:r>
              <a:rPr lang="en-US" dirty="0" smtClean="0"/>
              <a:t>of three sodium ions to the </a:t>
            </a:r>
            <a:r>
              <a:rPr lang="en-US" dirty="0" smtClean="0"/>
              <a:t>outside occurs </a:t>
            </a:r>
            <a:r>
              <a:rPr lang="en-US" dirty="0" smtClean="0"/>
              <a:t>for each two potassium ions pumped to the </a:t>
            </a:r>
            <a:r>
              <a:rPr lang="en-US" dirty="0" smtClean="0"/>
              <a:t>inside of </a:t>
            </a:r>
            <a:r>
              <a:rPr lang="en-US" dirty="0" smtClean="0"/>
              <a:t>the membrane.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pumping of more sodium ions </a:t>
            </a:r>
            <a:r>
              <a:rPr lang="en-US" dirty="0" smtClean="0"/>
              <a:t>to the </a:t>
            </a:r>
            <a:r>
              <a:rPr lang="en-US" dirty="0" smtClean="0"/>
              <a:t>outside than the potassium ions being pumped to </a:t>
            </a:r>
            <a:r>
              <a:rPr lang="en-US" dirty="0" smtClean="0"/>
              <a:t>the inside </a:t>
            </a:r>
            <a:r>
              <a:rPr lang="en-US" dirty="0" smtClean="0"/>
              <a:t>causes continual loss of positive charges </a:t>
            </a:r>
            <a:r>
              <a:rPr lang="en-US" dirty="0" smtClean="0"/>
              <a:t>from inside </a:t>
            </a:r>
            <a:r>
              <a:rPr lang="en-US" dirty="0" smtClean="0"/>
              <a:t>the membrane, creating an additional degree </a:t>
            </a:r>
            <a:r>
              <a:rPr lang="en-US" dirty="0" smtClean="0"/>
              <a:t>of negativity </a:t>
            </a:r>
            <a:r>
              <a:rPr lang="en-US" dirty="0" smtClean="0"/>
              <a:t>(about −4 </a:t>
            </a:r>
            <a:r>
              <a:rPr lang="en-US" dirty="0" err="1" smtClean="0"/>
              <a:t>millivolts</a:t>
            </a:r>
            <a:r>
              <a:rPr lang="en-US" dirty="0" smtClean="0"/>
              <a:t> additional) on the </a:t>
            </a:r>
            <a:r>
              <a:rPr lang="en-US" dirty="0" smtClean="0"/>
              <a:t>inside beyond </a:t>
            </a:r>
            <a:r>
              <a:rPr lang="en-US" dirty="0" smtClean="0"/>
              <a:t>that which can be accounted for by </a:t>
            </a:r>
            <a:r>
              <a:rPr lang="en-US" dirty="0" smtClean="0"/>
              <a:t>diffusion alone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smtClean="0"/>
              <a:t>Therefore</a:t>
            </a:r>
            <a:r>
              <a:rPr lang="en-US" dirty="0" smtClean="0"/>
              <a:t>, as shown in </a:t>
            </a:r>
            <a:r>
              <a:rPr lang="en-US" dirty="0" smtClean="0"/>
              <a:t>the </a:t>
            </a:r>
            <a:r>
              <a:rPr lang="en-US" b="1" dirty="0" smtClean="0"/>
              <a:t>Figure</a:t>
            </a:r>
            <a:r>
              <a:rPr lang="en-US" i="1" dirty="0" smtClean="0"/>
              <a:t>, </a:t>
            </a:r>
            <a:r>
              <a:rPr lang="en-US" i="1" dirty="0" smtClean="0"/>
              <a:t>the net </a:t>
            </a:r>
            <a:r>
              <a:rPr lang="en-US" i="1" dirty="0" smtClean="0"/>
              <a:t>membrane </a:t>
            </a:r>
            <a:r>
              <a:rPr lang="en-US" dirty="0" smtClean="0"/>
              <a:t>potential </a:t>
            </a:r>
            <a:r>
              <a:rPr lang="en-US" dirty="0" smtClean="0"/>
              <a:t>when all these factors are operative at </a:t>
            </a:r>
            <a:r>
              <a:rPr lang="en-US" dirty="0" smtClean="0"/>
              <a:t>the same </a:t>
            </a:r>
            <a:r>
              <a:rPr lang="en-US" dirty="0" smtClean="0"/>
              <a:t>time is about −90 </a:t>
            </a:r>
            <a:r>
              <a:rPr lang="en-US" dirty="0" err="1" smtClean="0"/>
              <a:t>millivolts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C:\Users\Cyrus\Pictures\Screenshots\Screenshot (7)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ORIGIN OF THE NORMAL RESTING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MEMBRANE POTENTIAL </a:t>
            </a:r>
            <a:r>
              <a:rPr lang="en-US" b="1" dirty="0" err="1" smtClean="0">
                <a:solidFill>
                  <a:srgbClr val="FF0000"/>
                </a:solidFill>
              </a:rPr>
              <a:t>cnt’d</a:t>
            </a:r>
            <a:r>
              <a:rPr lang="en-US" b="1" dirty="0" smtClean="0">
                <a:solidFill>
                  <a:srgbClr val="FF0000"/>
                </a:solidFill>
              </a:rPr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 summary, the diffusion potentials alone caused </a:t>
            </a:r>
            <a:r>
              <a:rPr lang="en-US" dirty="0" smtClean="0"/>
              <a:t>by potassium </a:t>
            </a:r>
            <a:r>
              <a:rPr lang="en-US" dirty="0" smtClean="0"/>
              <a:t>and sodium diffusion would give a </a:t>
            </a:r>
            <a:r>
              <a:rPr lang="en-US" dirty="0" smtClean="0"/>
              <a:t>membrane potential </a:t>
            </a:r>
            <a:r>
              <a:rPr lang="en-US" dirty="0" smtClean="0"/>
              <a:t>of about −86 </a:t>
            </a:r>
            <a:r>
              <a:rPr lang="en-US" dirty="0" err="1" smtClean="0"/>
              <a:t>millivolts</a:t>
            </a:r>
            <a:r>
              <a:rPr lang="en-US" dirty="0" smtClean="0"/>
              <a:t>, with almost all of </a:t>
            </a:r>
            <a:r>
              <a:rPr lang="en-US" dirty="0" smtClean="0"/>
              <a:t>this being </a:t>
            </a:r>
            <a:r>
              <a:rPr lang="en-US" dirty="0" smtClean="0"/>
              <a:t>determined by potassium diffusion. </a:t>
            </a:r>
            <a:endParaRPr lang="en-US" dirty="0" smtClean="0"/>
          </a:p>
          <a:p>
            <a:r>
              <a:rPr lang="en-US" dirty="0" smtClean="0"/>
              <a:t>An additional −</a:t>
            </a:r>
            <a:r>
              <a:rPr lang="en-US" dirty="0" smtClean="0"/>
              <a:t>4 </a:t>
            </a:r>
            <a:r>
              <a:rPr lang="en-US" dirty="0" err="1" smtClean="0"/>
              <a:t>millivolts</a:t>
            </a:r>
            <a:r>
              <a:rPr lang="en-US" dirty="0" smtClean="0"/>
              <a:t> is then contributed to the membrane </a:t>
            </a:r>
            <a:r>
              <a:rPr lang="en-US" dirty="0" smtClean="0"/>
              <a:t>potential by </a:t>
            </a:r>
            <a:r>
              <a:rPr lang="en-US" dirty="0" smtClean="0"/>
              <a:t>the continuously acting </a:t>
            </a:r>
            <a:r>
              <a:rPr lang="en-US" dirty="0" err="1" smtClean="0"/>
              <a:t>electrogenic</a:t>
            </a:r>
            <a:r>
              <a:rPr lang="en-US" dirty="0" smtClean="0"/>
              <a:t> Na+-K+ </a:t>
            </a:r>
            <a:r>
              <a:rPr lang="en-US" dirty="0" smtClean="0"/>
              <a:t>pump, giving </a:t>
            </a:r>
            <a:r>
              <a:rPr lang="en-US" dirty="0" smtClean="0"/>
              <a:t>a net membrane potential of −90 </a:t>
            </a:r>
            <a:r>
              <a:rPr lang="en-US" dirty="0" err="1" smtClean="0"/>
              <a:t>millivolts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Oval 2"/>
          <p:cNvSpPr>
            <a:spLocks noChangeArrowheads="1"/>
          </p:cNvSpPr>
          <p:nvPr/>
        </p:nvSpPr>
        <p:spPr bwMode="auto">
          <a:xfrm rot="-5400000">
            <a:off x="4377531" y="6165057"/>
            <a:ext cx="163513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595" name="Oval 3"/>
          <p:cNvSpPr>
            <a:spLocks noChangeArrowheads="1"/>
          </p:cNvSpPr>
          <p:nvPr/>
        </p:nvSpPr>
        <p:spPr bwMode="auto">
          <a:xfrm rot="-5400000">
            <a:off x="4377532" y="6001544"/>
            <a:ext cx="163512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596" name="Oval 4"/>
          <p:cNvSpPr>
            <a:spLocks noChangeArrowheads="1"/>
          </p:cNvSpPr>
          <p:nvPr/>
        </p:nvSpPr>
        <p:spPr bwMode="auto">
          <a:xfrm rot="-5400000">
            <a:off x="4377531" y="5838032"/>
            <a:ext cx="163513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597" name="Oval 5"/>
          <p:cNvSpPr>
            <a:spLocks noChangeArrowheads="1"/>
          </p:cNvSpPr>
          <p:nvPr/>
        </p:nvSpPr>
        <p:spPr bwMode="auto">
          <a:xfrm rot="-5400000">
            <a:off x="4377532" y="5674519"/>
            <a:ext cx="163512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598" name="Oval 6"/>
          <p:cNvSpPr>
            <a:spLocks noChangeArrowheads="1"/>
          </p:cNvSpPr>
          <p:nvPr/>
        </p:nvSpPr>
        <p:spPr bwMode="auto">
          <a:xfrm rot="-5400000">
            <a:off x="4377531" y="5511007"/>
            <a:ext cx="163513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599" name="Oval 7"/>
          <p:cNvSpPr>
            <a:spLocks noChangeArrowheads="1"/>
          </p:cNvSpPr>
          <p:nvPr/>
        </p:nvSpPr>
        <p:spPr bwMode="auto">
          <a:xfrm rot="-5400000">
            <a:off x="4377532" y="5347494"/>
            <a:ext cx="163512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00" name="Oval 8"/>
          <p:cNvSpPr>
            <a:spLocks noChangeArrowheads="1"/>
          </p:cNvSpPr>
          <p:nvPr/>
        </p:nvSpPr>
        <p:spPr bwMode="auto">
          <a:xfrm rot="-5400000">
            <a:off x="4377531" y="5183982"/>
            <a:ext cx="163513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01" name="Oval 9"/>
          <p:cNvSpPr>
            <a:spLocks noChangeArrowheads="1"/>
          </p:cNvSpPr>
          <p:nvPr/>
        </p:nvSpPr>
        <p:spPr bwMode="auto">
          <a:xfrm rot="-5400000">
            <a:off x="4377532" y="5020469"/>
            <a:ext cx="163512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02" name="Oval 10"/>
          <p:cNvSpPr>
            <a:spLocks noChangeArrowheads="1"/>
          </p:cNvSpPr>
          <p:nvPr/>
        </p:nvSpPr>
        <p:spPr bwMode="auto">
          <a:xfrm rot="-5400000">
            <a:off x="4377531" y="4856957"/>
            <a:ext cx="163513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03" name="Oval 11"/>
          <p:cNvSpPr>
            <a:spLocks noChangeArrowheads="1"/>
          </p:cNvSpPr>
          <p:nvPr/>
        </p:nvSpPr>
        <p:spPr bwMode="auto">
          <a:xfrm rot="-5400000">
            <a:off x="4377532" y="4693444"/>
            <a:ext cx="163512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04" name="Oval 12"/>
          <p:cNvSpPr>
            <a:spLocks noChangeArrowheads="1"/>
          </p:cNvSpPr>
          <p:nvPr/>
        </p:nvSpPr>
        <p:spPr bwMode="auto">
          <a:xfrm rot="-5400000">
            <a:off x="4377531" y="4529932"/>
            <a:ext cx="163513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05" name="Oval 13"/>
          <p:cNvSpPr>
            <a:spLocks noChangeArrowheads="1"/>
          </p:cNvSpPr>
          <p:nvPr/>
        </p:nvSpPr>
        <p:spPr bwMode="auto">
          <a:xfrm rot="-5400000">
            <a:off x="4377532" y="4366419"/>
            <a:ext cx="163512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06" name="Oval 14"/>
          <p:cNvSpPr>
            <a:spLocks noChangeArrowheads="1"/>
          </p:cNvSpPr>
          <p:nvPr/>
        </p:nvSpPr>
        <p:spPr bwMode="auto">
          <a:xfrm rot="-5400000">
            <a:off x="4377531" y="4202907"/>
            <a:ext cx="163513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07" name="Oval 15"/>
          <p:cNvSpPr>
            <a:spLocks noChangeArrowheads="1"/>
          </p:cNvSpPr>
          <p:nvPr/>
        </p:nvSpPr>
        <p:spPr bwMode="auto">
          <a:xfrm rot="-5400000">
            <a:off x="4378325" y="4041776"/>
            <a:ext cx="161925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08" name="Oval 16"/>
          <p:cNvSpPr>
            <a:spLocks noChangeArrowheads="1"/>
          </p:cNvSpPr>
          <p:nvPr/>
        </p:nvSpPr>
        <p:spPr bwMode="auto">
          <a:xfrm rot="-5400000">
            <a:off x="4377532" y="3877469"/>
            <a:ext cx="163512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09" name="Oval 17"/>
          <p:cNvSpPr>
            <a:spLocks noChangeArrowheads="1"/>
          </p:cNvSpPr>
          <p:nvPr/>
        </p:nvSpPr>
        <p:spPr bwMode="auto">
          <a:xfrm rot="-5400000">
            <a:off x="4377531" y="3713957"/>
            <a:ext cx="163513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10" name="Oval 18"/>
          <p:cNvSpPr>
            <a:spLocks noChangeArrowheads="1"/>
          </p:cNvSpPr>
          <p:nvPr/>
        </p:nvSpPr>
        <p:spPr bwMode="auto">
          <a:xfrm rot="-5400000">
            <a:off x="4377532" y="3550444"/>
            <a:ext cx="163512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11" name="Oval 19"/>
          <p:cNvSpPr>
            <a:spLocks noChangeArrowheads="1"/>
          </p:cNvSpPr>
          <p:nvPr/>
        </p:nvSpPr>
        <p:spPr bwMode="auto">
          <a:xfrm rot="-5400000">
            <a:off x="4377531" y="3386932"/>
            <a:ext cx="163513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12" name="Oval 20"/>
          <p:cNvSpPr>
            <a:spLocks noChangeArrowheads="1"/>
          </p:cNvSpPr>
          <p:nvPr/>
        </p:nvSpPr>
        <p:spPr bwMode="auto">
          <a:xfrm rot="-5400000">
            <a:off x="4377532" y="3223419"/>
            <a:ext cx="163512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13" name="Oval 21"/>
          <p:cNvSpPr>
            <a:spLocks noChangeArrowheads="1"/>
          </p:cNvSpPr>
          <p:nvPr/>
        </p:nvSpPr>
        <p:spPr bwMode="auto">
          <a:xfrm rot="-5400000">
            <a:off x="4377531" y="3059907"/>
            <a:ext cx="163513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14" name="Oval 22"/>
          <p:cNvSpPr>
            <a:spLocks noChangeArrowheads="1"/>
          </p:cNvSpPr>
          <p:nvPr/>
        </p:nvSpPr>
        <p:spPr bwMode="auto">
          <a:xfrm rot="-5400000">
            <a:off x="4377532" y="2896394"/>
            <a:ext cx="163512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15" name="Oval 23"/>
          <p:cNvSpPr>
            <a:spLocks noChangeArrowheads="1"/>
          </p:cNvSpPr>
          <p:nvPr/>
        </p:nvSpPr>
        <p:spPr bwMode="auto">
          <a:xfrm rot="-5400000">
            <a:off x="4377531" y="2732882"/>
            <a:ext cx="163513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16" name="Oval 24"/>
          <p:cNvSpPr>
            <a:spLocks noChangeArrowheads="1"/>
          </p:cNvSpPr>
          <p:nvPr/>
        </p:nvSpPr>
        <p:spPr bwMode="auto">
          <a:xfrm rot="-5400000">
            <a:off x="4377532" y="2569369"/>
            <a:ext cx="163512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17" name="Oval 25"/>
          <p:cNvSpPr>
            <a:spLocks noChangeArrowheads="1"/>
          </p:cNvSpPr>
          <p:nvPr/>
        </p:nvSpPr>
        <p:spPr bwMode="auto">
          <a:xfrm rot="-5400000">
            <a:off x="4377531" y="2405857"/>
            <a:ext cx="163513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18" name="Oval 26"/>
          <p:cNvSpPr>
            <a:spLocks noChangeArrowheads="1"/>
          </p:cNvSpPr>
          <p:nvPr/>
        </p:nvSpPr>
        <p:spPr bwMode="auto">
          <a:xfrm rot="-5400000">
            <a:off x="4377532" y="2242344"/>
            <a:ext cx="163512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19" name="Oval 27"/>
          <p:cNvSpPr>
            <a:spLocks noChangeArrowheads="1"/>
          </p:cNvSpPr>
          <p:nvPr/>
        </p:nvSpPr>
        <p:spPr bwMode="auto">
          <a:xfrm rot="-5400000">
            <a:off x="4377531" y="2078832"/>
            <a:ext cx="163513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20" name="Oval 28"/>
          <p:cNvSpPr>
            <a:spLocks noChangeArrowheads="1"/>
          </p:cNvSpPr>
          <p:nvPr/>
        </p:nvSpPr>
        <p:spPr bwMode="auto">
          <a:xfrm rot="-5400000">
            <a:off x="4377532" y="1915319"/>
            <a:ext cx="163512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21" name="Freeform 29"/>
          <p:cNvSpPr>
            <a:spLocks/>
          </p:cNvSpPr>
          <p:nvPr/>
        </p:nvSpPr>
        <p:spPr bwMode="auto">
          <a:xfrm rot="-5400000">
            <a:off x="4583113" y="6048375"/>
            <a:ext cx="52388" cy="2111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336"/>
              </a:cxn>
              <a:cxn ang="0">
                <a:pos x="48" y="624"/>
              </a:cxn>
              <a:cxn ang="0">
                <a:pos x="96" y="768"/>
              </a:cxn>
            </a:cxnLst>
            <a:rect l="0" t="0" r="r" b="b"/>
            <a:pathLst>
              <a:path w="104" h="768">
                <a:moveTo>
                  <a:pt x="0" y="0"/>
                </a:moveTo>
                <a:cubicBezTo>
                  <a:pt x="44" y="116"/>
                  <a:pt x="88" y="232"/>
                  <a:pt x="96" y="336"/>
                </a:cubicBezTo>
                <a:cubicBezTo>
                  <a:pt x="104" y="440"/>
                  <a:pt x="48" y="552"/>
                  <a:pt x="48" y="624"/>
                </a:cubicBezTo>
                <a:cubicBezTo>
                  <a:pt x="48" y="696"/>
                  <a:pt x="72" y="732"/>
                  <a:pt x="96" y="7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22" name="Freeform 30"/>
          <p:cNvSpPr>
            <a:spLocks/>
          </p:cNvSpPr>
          <p:nvPr/>
        </p:nvSpPr>
        <p:spPr bwMode="auto">
          <a:xfrm rot="-5400000">
            <a:off x="4541044" y="6144419"/>
            <a:ext cx="57150" cy="131762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8" y="288"/>
              </a:cxn>
              <a:cxn ang="0">
                <a:pos x="104" y="480"/>
              </a:cxn>
            </a:cxnLst>
            <a:rect l="0" t="0" r="r" b="b"/>
            <a:pathLst>
              <a:path w="104" h="480">
                <a:moveTo>
                  <a:pt x="56" y="0"/>
                </a:moveTo>
                <a:cubicBezTo>
                  <a:pt x="28" y="104"/>
                  <a:pt x="0" y="208"/>
                  <a:pt x="8" y="288"/>
                </a:cubicBezTo>
                <a:cubicBezTo>
                  <a:pt x="16" y="368"/>
                  <a:pt x="60" y="424"/>
                  <a:pt x="104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23" name="Freeform 31"/>
          <p:cNvSpPr>
            <a:spLocks/>
          </p:cNvSpPr>
          <p:nvPr/>
        </p:nvSpPr>
        <p:spPr bwMode="auto">
          <a:xfrm rot="-5400000">
            <a:off x="4583113" y="5575300"/>
            <a:ext cx="52388" cy="2111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336"/>
              </a:cxn>
              <a:cxn ang="0">
                <a:pos x="48" y="624"/>
              </a:cxn>
              <a:cxn ang="0">
                <a:pos x="96" y="768"/>
              </a:cxn>
            </a:cxnLst>
            <a:rect l="0" t="0" r="r" b="b"/>
            <a:pathLst>
              <a:path w="104" h="768">
                <a:moveTo>
                  <a:pt x="0" y="0"/>
                </a:moveTo>
                <a:cubicBezTo>
                  <a:pt x="44" y="116"/>
                  <a:pt x="88" y="232"/>
                  <a:pt x="96" y="336"/>
                </a:cubicBezTo>
                <a:cubicBezTo>
                  <a:pt x="104" y="440"/>
                  <a:pt x="48" y="552"/>
                  <a:pt x="48" y="624"/>
                </a:cubicBezTo>
                <a:cubicBezTo>
                  <a:pt x="48" y="696"/>
                  <a:pt x="72" y="732"/>
                  <a:pt x="96" y="7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24" name="Freeform 32"/>
          <p:cNvSpPr>
            <a:spLocks/>
          </p:cNvSpPr>
          <p:nvPr/>
        </p:nvSpPr>
        <p:spPr bwMode="auto">
          <a:xfrm rot="-5400000">
            <a:off x="4541044" y="5671344"/>
            <a:ext cx="57150" cy="131762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8" y="288"/>
              </a:cxn>
              <a:cxn ang="0">
                <a:pos x="104" y="480"/>
              </a:cxn>
            </a:cxnLst>
            <a:rect l="0" t="0" r="r" b="b"/>
            <a:pathLst>
              <a:path w="104" h="480">
                <a:moveTo>
                  <a:pt x="56" y="0"/>
                </a:moveTo>
                <a:cubicBezTo>
                  <a:pt x="28" y="104"/>
                  <a:pt x="0" y="208"/>
                  <a:pt x="8" y="288"/>
                </a:cubicBezTo>
                <a:cubicBezTo>
                  <a:pt x="16" y="368"/>
                  <a:pt x="60" y="424"/>
                  <a:pt x="104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25" name="Freeform 33"/>
          <p:cNvSpPr>
            <a:spLocks/>
          </p:cNvSpPr>
          <p:nvPr/>
        </p:nvSpPr>
        <p:spPr bwMode="auto">
          <a:xfrm rot="-5400000">
            <a:off x="4580732" y="5914231"/>
            <a:ext cx="39688" cy="193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336"/>
              </a:cxn>
              <a:cxn ang="0">
                <a:pos x="48" y="528"/>
              </a:cxn>
            </a:cxnLst>
            <a:rect l="0" t="0" r="r" b="b"/>
            <a:pathLst>
              <a:path w="56" h="528">
                <a:moveTo>
                  <a:pt x="0" y="0"/>
                </a:moveTo>
                <a:cubicBezTo>
                  <a:pt x="20" y="124"/>
                  <a:pt x="40" y="248"/>
                  <a:pt x="48" y="336"/>
                </a:cubicBezTo>
                <a:cubicBezTo>
                  <a:pt x="56" y="424"/>
                  <a:pt x="48" y="496"/>
                  <a:pt x="4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26" name="Freeform 34"/>
          <p:cNvSpPr>
            <a:spLocks/>
          </p:cNvSpPr>
          <p:nvPr/>
        </p:nvSpPr>
        <p:spPr bwMode="auto">
          <a:xfrm rot="-5400000">
            <a:off x="4574381" y="5996782"/>
            <a:ext cx="34925" cy="176212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0" y="336"/>
              </a:cxn>
              <a:cxn ang="0">
                <a:pos x="48" y="480"/>
              </a:cxn>
            </a:cxnLst>
            <a:rect l="0" t="0" r="r" b="b"/>
            <a:pathLst>
              <a:path w="48" h="480">
                <a:moveTo>
                  <a:pt x="48" y="0"/>
                </a:moveTo>
                <a:cubicBezTo>
                  <a:pt x="24" y="128"/>
                  <a:pt x="0" y="256"/>
                  <a:pt x="0" y="336"/>
                </a:cubicBezTo>
                <a:cubicBezTo>
                  <a:pt x="0" y="416"/>
                  <a:pt x="24" y="448"/>
                  <a:pt x="48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27" name="Freeform 35"/>
          <p:cNvSpPr>
            <a:spLocks/>
          </p:cNvSpPr>
          <p:nvPr/>
        </p:nvSpPr>
        <p:spPr bwMode="auto">
          <a:xfrm rot="-5400000">
            <a:off x="4585494" y="5422106"/>
            <a:ext cx="39688" cy="193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336"/>
              </a:cxn>
              <a:cxn ang="0">
                <a:pos x="48" y="528"/>
              </a:cxn>
            </a:cxnLst>
            <a:rect l="0" t="0" r="r" b="b"/>
            <a:pathLst>
              <a:path w="56" h="528">
                <a:moveTo>
                  <a:pt x="0" y="0"/>
                </a:moveTo>
                <a:cubicBezTo>
                  <a:pt x="20" y="124"/>
                  <a:pt x="40" y="248"/>
                  <a:pt x="48" y="336"/>
                </a:cubicBezTo>
                <a:cubicBezTo>
                  <a:pt x="56" y="424"/>
                  <a:pt x="48" y="496"/>
                  <a:pt x="4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28" name="Freeform 36"/>
          <p:cNvSpPr>
            <a:spLocks/>
          </p:cNvSpPr>
          <p:nvPr/>
        </p:nvSpPr>
        <p:spPr bwMode="auto">
          <a:xfrm rot="-5400000">
            <a:off x="4579144" y="5504656"/>
            <a:ext cx="34925" cy="176213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0" y="336"/>
              </a:cxn>
              <a:cxn ang="0">
                <a:pos x="48" y="480"/>
              </a:cxn>
            </a:cxnLst>
            <a:rect l="0" t="0" r="r" b="b"/>
            <a:pathLst>
              <a:path w="48" h="480">
                <a:moveTo>
                  <a:pt x="48" y="0"/>
                </a:moveTo>
                <a:cubicBezTo>
                  <a:pt x="24" y="128"/>
                  <a:pt x="0" y="256"/>
                  <a:pt x="0" y="336"/>
                </a:cubicBezTo>
                <a:cubicBezTo>
                  <a:pt x="0" y="416"/>
                  <a:pt x="24" y="448"/>
                  <a:pt x="48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29" name="Freeform 37"/>
          <p:cNvSpPr>
            <a:spLocks/>
          </p:cNvSpPr>
          <p:nvPr/>
        </p:nvSpPr>
        <p:spPr bwMode="auto">
          <a:xfrm rot="-5400000">
            <a:off x="4564857" y="5836444"/>
            <a:ext cx="58737" cy="180975"/>
          </a:xfrm>
          <a:custGeom>
            <a:avLst/>
            <a:gdLst/>
            <a:ahLst/>
            <a:cxnLst>
              <a:cxn ang="0">
                <a:pos x="36" y="0"/>
              </a:cxn>
              <a:cxn ang="0">
                <a:pos x="3" y="403"/>
              </a:cxn>
              <a:cxn ang="0">
                <a:pos x="52" y="493"/>
              </a:cxn>
            </a:cxnLst>
            <a:rect l="0" t="0" r="r" b="b"/>
            <a:pathLst>
              <a:path w="52" h="493">
                <a:moveTo>
                  <a:pt x="36" y="0"/>
                </a:moveTo>
                <a:cubicBezTo>
                  <a:pt x="18" y="160"/>
                  <a:pt x="0" y="321"/>
                  <a:pt x="3" y="403"/>
                </a:cubicBezTo>
                <a:cubicBezTo>
                  <a:pt x="6" y="485"/>
                  <a:pt x="43" y="477"/>
                  <a:pt x="52" y="49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30" name="Freeform 38"/>
          <p:cNvSpPr>
            <a:spLocks/>
          </p:cNvSpPr>
          <p:nvPr/>
        </p:nvSpPr>
        <p:spPr bwMode="auto">
          <a:xfrm rot="-5400000">
            <a:off x="4568825" y="5722938"/>
            <a:ext cx="77788" cy="201612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11" y="287"/>
              </a:cxn>
              <a:cxn ang="0">
                <a:pos x="69" y="550"/>
              </a:cxn>
            </a:cxnLst>
            <a:rect l="0" t="0" r="r" b="b"/>
            <a:pathLst>
              <a:path w="69" h="550">
                <a:moveTo>
                  <a:pt x="3" y="0"/>
                </a:moveTo>
                <a:cubicBezTo>
                  <a:pt x="1" y="97"/>
                  <a:pt x="0" y="195"/>
                  <a:pt x="11" y="287"/>
                </a:cubicBezTo>
                <a:cubicBezTo>
                  <a:pt x="22" y="379"/>
                  <a:pt x="45" y="464"/>
                  <a:pt x="69" y="5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31" name="Freeform 39"/>
          <p:cNvSpPr>
            <a:spLocks/>
          </p:cNvSpPr>
          <p:nvPr/>
        </p:nvSpPr>
        <p:spPr bwMode="auto">
          <a:xfrm rot="-5400000">
            <a:off x="4566444" y="5344319"/>
            <a:ext cx="58737" cy="180975"/>
          </a:xfrm>
          <a:custGeom>
            <a:avLst/>
            <a:gdLst/>
            <a:ahLst/>
            <a:cxnLst>
              <a:cxn ang="0">
                <a:pos x="36" y="0"/>
              </a:cxn>
              <a:cxn ang="0">
                <a:pos x="3" y="403"/>
              </a:cxn>
              <a:cxn ang="0">
                <a:pos x="52" y="493"/>
              </a:cxn>
            </a:cxnLst>
            <a:rect l="0" t="0" r="r" b="b"/>
            <a:pathLst>
              <a:path w="52" h="493">
                <a:moveTo>
                  <a:pt x="36" y="0"/>
                </a:moveTo>
                <a:cubicBezTo>
                  <a:pt x="18" y="160"/>
                  <a:pt x="0" y="321"/>
                  <a:pt x="3" y="403"/>
                </a:cubicBezTo>
                <a:cubicBezTo>
                  <a:pt x="6" y="485"/>
                  <a:pt x="43" y="477"/>
                  <a:pt x="52" y="49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32" name="Freeform 40"/>
          <p:cNvSpPr>
            <a:spLocks/>
          </p:cNvSpPr>
          <p:nvPr/>
        </p:nvSpPr>
        <p:spPr bwMode="auto">
          <a:xfrm rot="-5400000">
            <a:off x="4570413" y="5230812"/>
            <a:ext cx="77788" cy="201613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11" y="287"/>
              </a:cxn>
              <a:cxn ang="0">
                <a:pos x="69" y="550"/>
              </a:cxn>
            </a:cxnLst>
            <a:rect l="0" t="0" r="r" b="b"/>
            <a:pathLst>
              <a:path w="69" h="550">
                <a:moveTo>
                  <a:pt x="3" y="0"/>
                </a:moveTo>
                <a:cubicBezTo>
                  <a:pt x="1" y="97"/>
                  <a:pt x="0" y="195"/>
                  <a:pt x="11" y="287"/>
                </a:cubicBezTo>
                <a:cubicBezTo>
                  <a:pt x="22" y="379"/>
                  <a:pt x="45" y="464"/>
                  <a:pt x="69" y="5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33" name="Freeform 41"/>
          <p:cNvSpPr>
            <a:spLocks/>
          </p:cNvSpPr>
          <p:nvPr/>
        </p:nvSpPr>
        <p:spPr bwMode="auto">
          <a:xfrm rot="-5400000">
            <a:off x="4581525" y="5072063"/>
            <a:ext cx="52387" cy="2111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336"/>
              </a:cxn>
              <a:cxn ang="0">
                <a:pos x="48" y="624"/>
              </a:cxn>
              <a:cxn ang="0">
                <a:pos x="96" y="768"/>
              </a:cxn>
            </a:cxnLst>
            <a:rect l="0" t="0" r="r" b="b"/>
            <a:pathLst>
              <a:path w="104" h="768">
                <a:moveTo>
                  <a:pt x="0" y="0"/>
                </a:moveTo>
                <a:cubicBezTo>
                  <a:pt x="44" y="116"/>
                  <a:pt x="88" y="232"/>
                  <a:pt x="96" y="336"/>
                </a:cubicBezTo>
                <a:cubicBezTo>
                  <a:pt x="104" y="440"/>
                  <a:pt x="48" y="552"/>
                  <a:pt x="48" y="624"/>
                </a:cubicBezTo>
                <a:cubicBezTo>
                  <a:pt x="48" y="696"/>
                  <a:pt x="72" y="732"/>
                  <a:pt x="96" y="7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34" name="Freeform 42"/>
          <p:cNvSpPr>
            <a:spLocks/>
          </p:cNvSpPr>
          <p:nvPr/>
        </p:nvSpPr>
        <p:spPr bwMode="auto">
          <a:xfrm rot="-5400000">
            <a:off x="4539457" y="5168106"/>
            <a:ext cx="57150" cy="131763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8" y="288"/>
              </a:cxn>
              <a:cxn ang="0">
                <a:pos x="104" y="480"/>
              </a:cxn>
            </a:cxnLst>
            <a:rect l="0" t="0" r="r" b="b"/>
            <a:pathLst>
              <a:path w="104" h="480">
                <a:moveTo>
                  <a:pt x="56" y="0"/>
                </a:moveTo>
                <a:cubicBezTo>
                  <a:pt x="28" y="104"/>
                  <a:pt x="0" y="208"/>
                  <a:pt x="8" y="288"/>
                </a:cubicBezTo>
                <a:cubicBezTo>
                  <a:pt x="16" y="368"/>
                  <a:pt x="60" y="424"/>
                  <a:pt x="104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35" name="Freeform 43"/>
          <p:cNvSpPr>
            <a:spLocks/>
          </p:cNvSpPr>
          <p:nvPr/>
        </p:nvSpPr>
        <p:spPr bwMode="auto">
          <a:xfrm rot="-5400000">
            <a:off x="4581525" y="4600575"/>
            <a:ext cx="52388" cy="2111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336"/>
              </a:cxn>
              <a:cxn ang="0">
                <a:pos x="48" y="624"/>
              </a:cxn>
              <a:cxn ang="0">
                <a:pos x="96" y="768"/>
              </a:cxn>
            </a:cxnLst>
            <a:rect l="0" t="0" r="r" b="b"/>
            <a:pathLst>
              <a:path w="104" h="768">
                <a:moveTo>
                  <a:pt x="0" y="0"/>
                </a:moveTo>
                <a:cubicBezTo>
                  <a:pt x="44" y="116"/>
                  <a:pt x="88" y="232"/>
                  <a:pt x="96" y="336"/>
                </a:cubicBezTo>
                <a:cubicBezTo>
                  <a:pt x="104" y="440"/>
                  <a:pt x="48" y="552"/>
                  <a:pt x="48" y="624"/>
                </a:cubicBezTo>
                <a:cubicBezTo>
                  <a:pt x="48" y="696"/>
                  <a:pt x="72" y="732"/>
                  <a:pt x="96" y="7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36" name="Freeform 44"/>
          <p:cNvSpPr>
            <a:spLocks/>
          </p:cNvSpPr>
          <p:nvPr/>
        </p:nvSpPr>
        <p:spPr bwMode="auto">
          <a:xfrm rot="-5400000">
            <a:off x="4539457" y="4696618"/>
            <a:ext cx="57150" cy="131763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8" y="288"/>
              </a:cxn>
              <a:cxn ang="0">
                <a:pos x="104" y="480"/>
              </a:cxn>
            </a:cxnLst>
            <a:rect l="0" t="0" r="r" b="b"/>
            <a:pathLst>
              <a:path w="104" h="480">
                <a:moveTo>
                  <a:pt x="56" y="0"/>
                </a:moveTo>
                <a:cubicBezTo>
                  <a:pt x="28" y="104"/>
                  <a:pt x="0" y="208"/>
                  <a:pt x="8" y="288"/>
                </a:cubicBezTo>
                <a:cubicBezTo>
                  <a:pt x="16" y="368"/>
                  <a:pt x="60" y="424"/>
                  <a:pt x="104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37" name="Freeform 45"/>
          <p:cNvSpPr>
            <a:spLocks/>
          </p:cNvSpPr>
          <p:nvPr/>
        </p:nvSpPr>
        <p:spPr bwMode="auto">
          <a:xfrm rot="-5400000">
            <a:off x="4579144" y="4939506"/>
            <a:ext cx="39688" cy="193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336"/>
              </a:cxn>
              <a:cxn ang="0">
                <a:pos x="48" y="528"/>
              </a:cxn>
            </a:cxnLst>
            <a:rect l="0" t="0" r="r" b="b"/>
            <a:pathLst>
              <a:path w="56" h="528">
                <a:moveTo>
                  <a:pt x="0" y="0"/>
                </a:moveTo>
                <a:cubicBezTo>
                  <a:pt x="20" y="124"/>
                  <a:pt x="40" y="248"/>
                  <a:pt x="48" y="336"/>
                </a:cubicBezTo>
                <a:cubicBezTo>
                  <a:pt x="56" y="424"/>
                  <a:pt x="48" y="496"/>
                  <a:pt x="4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38" name="Freeform 46"/>
          <p:cNvSpPr>
            <a:spLocks/>
          </p:cNvSpPr>
          <p:nvPr/>
        </p:nvSpPr>
        <p:spPr bwMode="auto">
          <a:xfrm rot="-5400000">
            <a:off x="4573588" y="5019675"/>
            <a:ext cx="33337" cy="176213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0" y="336"/>
              </a:cxn>
              <a:cxn ang="0">
                <a:pos x="48" y="480"/>
              </a:cxn>
            </a:cxnLst>
            <a:rect l="0" t="0" r="r" b="b"/>
            <a:pathLst>
              <a:path w="48" h="480">
                <a:moveTo>
                  <a:pt x="48" y="0"/>
                </a:moveTo>
                <a:cubicBezTo>
                  <a:pt x="24" y="128"/>
                  <a:pt x="0" y="256"/>
                  <a:pt x="0" y="336"/>
                </a:cubicBezTo>
                <a:cubicBezTo>
                  <a:pt x="0" y="416"/>
                  <a:pt x="24" y="448"/>
                  <a:pt x="48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39" name="Freeform 47"/>
          <p:cNvSpPr>
            <a:spLocks/>
          </p:cNvSpPr>
          <p:nvPr/>
        </p:nvSpPr>
        <p:spPr bwMode="auto">
          <a:xfrm rot="-5400000">
            <a:off x="4583907" y="4447381"/>
            <a:ext cx="39688" cy="193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336"/>
              </a:cxn>
              <a:cxn ang="0">
                <a:pos x="48" y="528"/>
              </a:cxn>
            </a:cxnLst>
            <a:rect l="0" t="0" r="r" b="b"/>
            <a:pathLst>
              <a:path w="56" h="528">
                <a:moveTo>
                  <a:pt x="0" y="0"/>
                </a:moveTo>
                <a:cubicBezTo>
                  <a:pt x="20" y="124"/>
                  <a:pt x="40" y="248"/>
                  <a:pt x="48" y="336"/>
                </a:cubicBezTo>
                <a:cubicBezTo>
                  <a:pt x="56" y="424"/>
                  <a:pt x="48" y="496"/>
                  <a:pt x="4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40" name="Freeform 48"/>
          <p:cNvSpPr>
            <a:spLocks/>
          </p:cNvSpPr>
          <p:nvPr/>
        </p:nvSpPr>
        <p:spPr bwMode="auto">
          <a:xfrm rot="-5400000">
            <a:off x="4577556" y="4529932"/>
            <a:ext cx="34925" cy="176212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0" y="336"/>
              </a:cxn>
              <a:cxn ang="0">
                <a:pos x="48" y="480"/>
              </a:cxn>
            </a:cxnLst>
            <a:rect l="0" t="0" r="r" b="b"/>
            <a:pathLst>
              <a:path w="48" h="480">
                <a:moveTo>
                  <a:pt x="48" y="0"/>
                </a:moveTo>
                <a:cubicBezTo>
                  <a:pt x="24" y="128"/>
                  <a:pt x="0" y="256"/>
                  <a:pt x="0" y="336"/>
                </a:cubicBezTo>
                <a:cubicBezTo>
                  <a:pt x="0" y="416"/>
                  <a:pt x="24" y="448"/>
                  <a:pt x="48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41" name="Freeform 49"/>
          <p:cNvSpPr>
            <a:spLocks/>
          </p:cNvSpPr>
          <p:nvPr/>
        </p:nvSpPr>
        <p:spPr bwMode="auto">
          <a:xfrm rot="-5400000">
            <a:off x="4563269" y="4860131"/>
            <a:ext cx="58738" cy="180975"/>
          </a:xfrm>
          <a:custGeom>
            <a:avLst/>
            <a:gdLst/>
            <a:ahLst/>
            <a:cxnLst>
              <a:cxn ang="0">
                <a:pos x="36" y="0"/>
              </a:cxn>
              <a:cxn ang="0">
                <a:pos x="3" y="403"/>
              </a:cxn>
              <a:cxn ang="0">
                <a:pos x="52" y="493"/>
              </a:cxn>
            </a:cxnLst>
            <a:rect l="0" t="0" r="r" b="b"/>
            <a:pathLst>
              <a:path w="52" h="493">
                <a:moveTo>
                  <a:pt x="36" y="0"/>
                </a:moveTo>
                <a:cubicBezTo>
                  <a:pt x="18" y="160"/>
                  <a:pt x="0" y="321"/>
                  <a:pt x="3" y="403"/>
                </a:cubicBezTo>
                <a:cubicBezTo>
                  <a:pt x="6" y="485"/>
                  <a:pt x="43" y="477"/>
                  <a:pt x="52" y="49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42" name="Freeform 50"/>
          <p:cNvSpPr>
            <a:spLocks/>
          </p:cNvSpPr>
          <p:nvPr/>
        </p:nvSpPr>
        <p:spPr bwMode="auto">
          <a:xfrm rot="-5400000">
            <a:off x="4567238" y="4748212"/>
            <a:ext cx="77788" cy="201613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11" y="287"/>
              </a:cxn>
              <a:cxn ang="0">
                <a:pos x="69" y="550"/>
              </a:cxn>
            </a:cxnLst>
            <a:rect l="0" t="0" r="r" b="b"/>
            <a:pathLst>
              <a:path w="69" h="550">
                <a:moveTo>
                  <a:pt x="3" y="0"/>
                </a:moveTo>
                <a:cubicBezTo>
                  <a:pt x="1" y="97"/>
                  <a:pt x="0" y="195"/>
                  <a:pt x="11" y="287"/>
                </a:cubicBezTo>
                <a:cubicBezTo>
                  <a:pt x="22" y="379"/>
                  <a:pt x="45" y="464"/>
                  <a:pt x="69" y="5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43" name="Freeform 51"/>
          <p:cNvSpPr>
            <a:spLocks/>
          </p:cNvSpPr>
          <p:nvPr/>
        </p:nvSpPr>
        <p:spPr bwMode="auto">
          <a:xfrm rot="-5400000">
            <a:off x="4564857" y="4369594"/>
            <a:ext cx="58737" cy="180975"/>
          </a:xfrm>
          <a:custGeom>
            <a:avLst/>
            <a:gdLst/>
            <a:ahLst/>
            <a:cxnLst>
              <a:cxn ang="0">
                <a:pos x="36" y="0"/>
              </a:cxn>
              <a:cxn ang="0">
                <a:pos x="3" y="403"/>
              </a:cxn>
              <a:cxn ang="0">
                <a:pos x="52" y="493"/>
              </a:cxn>
            </a:cxnLst>
            <a:rect l="0" t="0" r="r" b="b"/>
            <a:pathLst>
              <a:path w="52" h="493">
                <a:moveTo>
                  <a:pt x="36" y="0"/>
                </a:moveTo>
                <a:cubicBezTo>
                  <a:pt x="18" y="160"/>
                  <a:pt x="0" y="321"/>
                  <a:pt x="3" y="403"/>
                </a:cubicBezTo>
                <a:cubicBezTo>
                  <a:pt x="6" y="485"/>
                  <a:pt x="43" y="477"/>
                  <a:pt x="52" y="49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44" name="Freeform 52"/>
          <p:cNvSpPr>
            <a:spLocks/>
          </p:cNvSpPr>
          <p:nvPr/>
        </p:nvSpPr>
        <p:spPr bwMode="auto">
          <a:xfrm rot="-5400000">
            <a:off x="4568825" y="4256088"/>
            <a:ext cx="77788" cy="201612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11" y="287"/>
              </a:cxn>
              <a:cxn ang="0">
                <a:pos x="69" y="550"/>
              </a:cxn>
            </a:cxnLst>
            <a:rect l="0" t="0" r="r" b="b"/>
            <a:pathLst>
              <a:path w="69" h="550">
                <a:moveTo>
                  <a:pt x="3" y="0"/>
                </a:moveTo>
                <a:cubicBezTo>
                  <a:pt x="1" y="97"/>
                  <a:pt x="0" y="195"/>
                  <a:pt x="11" y="287"/>
                </a:cubicBezTo>
                <a:cubicBezTo>
                  <a:pt x="22" y="379"/>
                  <a:pt x="45" y="464"/>
                  <a:pt x="69" y="5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45" name="Freeform 53"/>
          <p:cNvSpPr>
            <a:spLocks/>
          </p:cNvSpPr>
          <p:nvPr/>
        </p:nvSpPr>
        <p:spPr bwMode="auto">
          <a:xfrm rot="-5400000">
            <a:off x="4584700" y="4081463"/>
            <a:ext cx="52387" cy="2111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336"/>
              </a:cxn>
              <a:cxn ang="0">
                <a:pos x="48" y="624"/>
              </a:cxn>
              <a:cxn ang="0">
                <a:pos x="96" y="768"/>
              </a:cxn>
            </a:cxnLst>
            <a:rect l="0" t="0" r="r" b="b"/>
            <a:pathLst>
              <a:path w="104" h="768">
                <a:moveTo>
                  <a:pt x="0" y="0"/>
                </a:moveTo>
                <a:cubicBezTo>
                  <a:pt x="44" y="116"/>
                  <a:pt x="88" y="232"/>
                  <a:pt x="96" y="336"/>
                </a:cubicBezTo>
                <a:cubicBezTo>
                  <a:pt x="104" y="440"/>
                  <a:pt x="48" y="552"/>
                  <a:pt x="48" y="624"/>
                </a:cubicBezTo>
                <a:cubicBezTo>
                  <a:pt x="48" y="696"/>
                  <a:pt x="72" y="732"/>
                  <a:pt x="96" y="7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46" name="Freeform 54"/>
          <p:cNvSpPr>
            <a:spLocks/>
          </p:cNvSpPr>
          <p:nvPr/>
        </p:nvSpPr>
        <p:spPr bwMode="auto">
          <a:xfrm rot="-5400000">
            <a:off x="4542632" y="4177506"/>
            <a:ext cx="57150" cy="131763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8" y="288"/>
              </a:cxn>
              <a:cxn ang="0">
                <a:pos x="104" y="480"/>
              </a:cxn>
            </a:cxnLst>
            <a:rect l="0" t="0" r="r" b="b"/>
            <a:pathLst>
              <a:path w="104" h="480">
                <a:moveTo>
                  <a:pt x="56" y="0"/>
                </a:moveTo>
                <a:cubicBezTo>
                  <a:pt x="28" y="104"/>
                  <a:pt x="0" y="208"/>
                  <a:pt x="8" y="288"/>
                </a:cubicBezTo>
                <a:cubicBezTo>
                  <a:pt x="16" y="368"/>
                  <a:pt x="60" y="424"/>
                  <a:pt x="104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47" name="Freeform 55"/>
          <p:cNvSpPr>
            <a:spLocks/>
          </p:cNvSpPr>
          <p:nvPr/>
        </p:nvSpPr>
        <p:spPr bwMode="auto">
          <a:xfrm rot="-5400000">
            <a:off x="4584700" y="3609975"/>
            <a:ext cx="52388" cy="2111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336"/>
              </a:cxn>
              <a:cxn ang="0">
                <a:pos x="48" y="624"/>
              </a:cxn>
              <a:cxn ang="0">
                <a:pos x="96" y="768"/>
              </a:cxn>
            </a:cxnLst>
            <a:rect l="0" t="0" r="r" b="b"/>
            <a:pathLst>
              <a:path w="104" h="768">
                <a:moveTo>
                  <a:pt x="0" y="0"/>
                </a:moveTo>
                <a:cubicBezTo>
                  <a:pt x="44" y="116"/>
                  <a:pt x="88" y="232"/>
                  <a:pt x="96" y="336"/>
                </a:cubicBezTo>
                <a:cubicBezTo>
                  <a:pt x="104" y="440"/>
                  <a:pt x="48" y="552"/>
                  <a:pt x="48" y="624"/>
                </a:cubicBezTo>
                <a:cubicBezTo>
                  <a:pt x="48" y="696"/>
                  <a:pt x="72" y="732"/>
                  <a:pt x="96" y="7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48" name="Freeform 56"/>
          <p:cNvSpPr>
            <a:spLocks/>
          </p:cNvSpPr>
          <p:nvPr/>
        </p:nvSpPr>
        <p:spPr bwMode="auto">
          <a:xfrm rot="-5400000">
            <a:off x="4542632" y="3706018"/>
            <a:ext cx="57150" cy="131763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8" y="288"/>
              </a:cxn>
              <a:cxn ang="0">
                <a:pos x="104" y="480"/>
              </a:cxn>
            </a:cxnLst>
            <a:rect l="0" t="0" r="r" b="b"/>
            <a:pathLst>
              <a:path w="104" h="480">
                <a:moveTo>
                  <a:pt x="56" y="0"/>
                </a:moveTo>
                <a:cubicBezTo>
                  <a:pt x="28" y="104"/>
                  <a:pt x="0" y="208"/>
                  <a:pt x="8" y="288"/>
                </a:cubicBezTo>
                <a:cubicBezTo>
                  <a:pt x="16" y="368"/>
                  <a:pt x="60" y="424"/>
                  <a:pt x="104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49" name="Freeform 57"/>
          <p:cNvSpPr>
            <a:spLocks/>
          </p:cNvSpPr>
          <p:nvPr/>
        </p:nvSpPr>
        <p:spPr bwMode="auto">
          <a:xfrm rot="-5400000">
            <a:off x="4582319" y="3948906"/>
            <a:ext cx="39688" cy="193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336"/>
              </a:cxn>
              <a:cxn ang="0">
                <a:pos x="48" y="528"/>
              </a:cxn>
            </a:cxnLst>
            <a:rect l="0" t="0" r="r" b="b"/>
            <a:pathLst>
              <a:path w="56" h="528">
                <a:moveTo>
                  <a:pt x="0" y="0"/>
                </a:moveTo>
                <a:cubicBezTo>
                  <a:pt x="20" y="124"/>
                  <a:pt x="40" y="248"/>
                  <a:pt x="48" y="336"/>
                </a:cubicBezTo>
                <a:cubicBezTo>
                  <a:pt x="56" y="424"/>
                  <a:pt x="48" y="496"/>
                  <a:pt x="4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50" name="Freeform 58"/>
          <p:cNvSpPr>
            <a:spLocks/>
          </p:cNvSpPr>
          <p:nvPr/>
        </p:nvSpPr>
        <p:spPr bwMode="auto">
          <a:xfrm rot="-5400000">
            <a:off x="4576763" y="4029075"/>
            <a:ext cx="33337" cy="176213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0" y="336"/>
              </a:cxn>
              <a:cxn ang="0">
                <a:pos x="48" y="480"/>
              </a:cxn>
            </a:cxnLst>
            <a:rect l="0" t="0" r="r" b="b"/>
            <a:pathLst>
              <a:path w="48" h="480">
                <a:moveTo>
                  <a:pt x="48" y="0"/>
                </a:moveTo>
                <a:cubicBezTo>
                  <a:pt x="24" y="128"/>
                  <a:pt x="0" y="256"/>
                  <a:pt x="0" y="336"/>
                </a:cubicBezTo>
                <a:cubicBezTo>
                  <a:pt x="0" y="416"/>
                  <a:pt x="24" y="448"/>
                  <a:pt x="48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51" name="Freeform 59"/>
          <p:cNvSpPr>
            <a:spLocks/>
          </p:cNvSpPr>
          <p:nvPr/>
        </p:nvSpPr>
        <p:spPr bwMode="auto">
          <a:xfrm rot="-5400000">
            <a:off x="4587082" y="3456781"/>
            <a:ext cx="39688" cy="193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336"/>
              </a:cxn>
              <a:cxn ang="0">
                <a:pos x="48" y="528"/>
              </a:cxn>
            </a:cxnLst>
            <a:rect l="0" t="0" r="r" b="b"/>
            <a:pathLst>
              <a:path w="56" h="528">
                <a:moveTo>
                  <a:pt x="0" y="0"/>
                </a:moveTo>
                <a:cubicBezTo>
                  <a:pt x="20" y="124"/>
                  <a:pt x="40" y="248"/>
                  <a:pt x="48" y="336"/>
                </a:cubicBezTo>
                <a:cubicBezTo>
                  <a:pt x="56" y="424"/>
                  <a:pt x="48" y="496"/>
                  <a:pt x="4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52" name="Freeform 60"/>
          <p:cNvSpPr>
            <a:spLocks/>
          </p:cNvSpPr>
          <p:nvPr/>
        </p:nvSpPr>
        <p:spPr bwMode="auto">
          <a:xfrm rot="-5400000">
            <a:off x="4580731" y="3539332"/>
            <a:ext cx="34925" cy="176212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0" y="336"/>
              </a:cxn>
              <a:cxn ang="0">
                <a:pos x="48" y="480"/>
              </a:cxn>
            </a:cxnLst>
            <a:rect l="0" t="0" r="r" b="b"/>
            <a:pathLst>
              <a:path w="48" h="480">
                <a:moveTo>
                  <a:pt x="48" y="0"/>
                </a:moveTo>
                <a:cubicBezTo>
                  <a:pt x="24" y="128"/>
                  <a:pt x="0" y="256"/>
                  <a:pt x="0" y="336"/>
                </a:cubicBezTo>
                <a:cubicBezTo>
                  <a:pt x="0" y="416"/>
                  <a:pt x="24" y="448"/>
                  <a:pt x="48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53" name="Freeform 61"/>
          <p:cNvSpPr>
            <a:spLocks/>
          </p:cNvSpPr>
          <p:nvPr/>
        </p:nvSpPr>
        <p:spPr bwMode="auto">
          <a:xfrm rot="-5400000">
            <a:off x="4566444" y="3869531"/>
            <a:ext cx="58738" cy="180975"/>
          </a:xfrm>
          <a:custGeom>
            <a:avLst/>
            <a:gdLst/>
            <a:ahLst/>
            <a:cxnLst>
              <a:cxn ang="0">
                <a:pos x="36" y="0"/>
              </a:cxn>
              <a:cxn ang="0">
                <a:pos x="3" y="403"/>
              </a:cxn>
              <a:cxn ang="0">
                <a:pos x="52" y="493"/>
              </a:cxn>
            </a:cxnLst>
            <a:rect l="0" t="0" r="r" b="b"/>
            <a:pathLst>
              <a:path w="52" h="493">
                <a:moveTo>
                  <a:pt x="36" y="0"/>
                </a:moveTo>
                <a:cubicBezTo>
                  <a:pt x="18" y="160"/>
                  <a:pt x="0" y="321"/>
                  <a:pt x="3" y="403"/>
                </a:cubicBezTo>
                <a:cubicBezTo>
                  <a:pt x="6" y="485"/>
                  <a:pt x="43" y="477"/>
                  <a:pt x="52" y="49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54" name="Freeform 62"/>
          <p:cNvSpPr>
            <a:spLocks/>
          </p:cNvSpPr>
          <p:nvPr/>
        </p:nvSpPr>
        <p:spPr bwMode="auto">
          <a:xfrm rot="-5400000">
            <a:off x="4570413" y="3757612"/>
            <a:ext cx="77788" cy="201613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11" y="287"/>
              </a:cxn>
              <a:cxn ang="0">
                <a:pos x="69" y="550"/>
              </a:cxn>
            </a:cxnLst>
            <a:rect l="0" t="0" r="r" b="b"/>
            <a:pathLst>
              <a:path w="69" h="550">
                <a:moveTo>
                  <a:pt x="3" y="0"/>
                </a:moveTo>
                <a:cubicBezTo>
                  <a:pt x="1" y="97"/>
                  <a:pt x="0" y="195"/>
                  <a:pt x="11" y="287"/>
                </a:cubicBezTo>
                <a:cubicBezTo>
                  <a:pt x="22" y="379"/>
                  <a:pt x="45" y="464"/>
                  <a:pt x="69" y="5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55" name="Freeform 63"/>
          <p:cNvSpPr>
            <a:spLocks/>
          </p:cNvSpPr>
          <p:nvPr/>
        </p:nvSpPr>
        <p:spPr bwMode="auto">
          <a:xfrm rot="-5400000">
            <a:off x="4568032" y="3378994"/>
            <a:ext cx="58737" cy="180975"/>
          </a:xfrm>
          <a:custGeom>
            <a:avLst/>
            <a:gdLst/>
            <a:ahLst/>
            <a:cxnLst>
              <a:cxn ang="0">
                <a:pos x="36" y="0"/>
              </a:cxn>
              <a:cxn ang="0">
                <a:pos x="3" y="403"/>
              </a:cxn>
              <a:cxn ang="0">
                <a:pos x="52" y="493"/>
              </a:cxn>
            </a:cxnLst>
            <a:rect l="0" t="0" r="r" b="b"/>
            <a:pathLst>
              <a:path w="52" h="493">
                <a:moveTo>
                  <a:pt x="36" y="0"/>
                </a:moveTo>
                <a:cubicBezTo>
                  <a:pt x="18" y="160"/>
                  <a:pt x="0" y="321"/>
                  <a:pt x="3" y="403"/>
                </a:cubicBezTo>
                <a:cubicBezTo>
                  <a:pt x="6" y="485"/>
                  <a:pt x="43" y="477"/>
                  <a:pt x="52" y="49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56" name="Freeform 64"/>
          <p:cNvSpPr>
            <a:spLocks/>
          </p:cNvSpPr>
          <p:nvPr/>
        </p:nvSpPr>
        <p:spPr bwMode="auto">
          <a:xfrm rot="-5400000">
            <a:off x="4572000" y="3265488"/>
            <a:ext cx="77788" cy="201612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11" y="287"/>
              </a:cxn>
              <a:cxn ang="0">
                <a:pos x="69" y="550"/>
              </a:cxn>
            </a:cxnLst>
            <a:rect l="0" t="0" r="r" b="b"/>
            <a:pathLst>
              <a:path w="69" h="550">
                <a:moveTo>
                  <a:pt x="3" y="0"/>
                </a:moveTo>
                <a:cubicBezTo>
                  <a:pt x="1" y="97"/>
                  <a:pt x="0" y="195"/>
                  <a:pt x="11" y="287"/>
                </a:cubicBezTo>
                <a:cubicBezTo>
                  <a:pt x="22" y="379"/>
                  <a:pt x="45" y="464"/>
                  <a:pt x="69" y="5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57" name="Freeform 65"/>
          <p:cNvSpPr>
            <a:spLocks/>
          </p:cNvSpPr>
          <p:nvPr/>
        </p:nvSpPr>
        <p:spPr bwMode="auto">
          <a:xfrm rot="-5400000">
            <a:off x="4581525" y="3111500"/>
            <a:ext cx="52388" cy="2111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336"/>
              </a:cxn>
              <a:cxn ang="0">
                <a:pos x="48" y="624"/>
              </a:cxn>
              <a:cxn ang="0">
                <a:pos x="96" y="768"/>
              </a:cxn>
            </a:cxnLst>
            <a:rect l="0" t="0" r="r" b="b"/>
            <a:pathLst>
              <a:path w="104" h="768">
                <a:moveTo>
                  <a:pt x="0" y="0"/>
                </a:moveTo>
                <a:cubicBezTo>
                  <a:pt x="44" y="116"/>
                  <a:pt x="88" y="232"/>
                  <a:pt x="96" y="336"/>
                </a:cubicBezTo>
                <a:cubicBezTo>
                  <a:pt x="104" y="440"/>
                  <a:pt x="48" y="552"/>
                  <a:pt x="48" y="624"/>
                </a:cubicBezTo>
                <a:cubicBezTo>
                  <a:pt x="48" y="696"/>
                  <a:pt x="72" y="732"/>
                  <a:pt x="96" y="7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58" name="Freeform 66"/>
          <p:cNvSpPr>
            <a:spLocks/>
          </p:cNvSpPr>
          <p:nvPr/>
        </p:nvSpPr>
        <p:spPr bwMode="auto">
          <a:xfrm rot="-5400000">
            <a:off x="4539457" y="3207543"/>
            <a:ext cx="57150" cy="131763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8" y="288"/>
              </a:cxn>
              <a:cxn ang="0">
                <a:pos x="104" y="480"/>
              </a:cxn>
            </a:cxnLst>
            <a:rect l="0" t="0" r="r" b="b"/>
            <a:pathLst>
              <a:path w="104" h="480">
                <a:moveTo>
                  <a:pt x="56" y="0"/>
                </a:moveTo>
                <a:cubicBezTo>
                  <a:pt x="28" y="104"/>
                  <a:pt x="0" y="208"/>
                  <a:pt x="8" y="288"/>
                </a:cubicBezTo>
                <a:cubicBezTo>
                  <a:pt x="16" y="368"/>
                  <a:pt x="60" y="424"/>
                  <a:pt x="104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59" name="Freeform 67"/>
          <p:cNvSpPr>
            <a:spLocks/>
          </p:cNvSpPr>
          <p:nvPr/>
        </p:nvSpPr>
        <p:spPr bwMode="auto">
          <a:xfrm rot="-5400000">
            <a:off x="4581525" y="2640013"/>
            <a:ext cx="52387" cy="2111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336"/>
              </a:cxn>
              <a:cxn ang="0">
                <a:pos x="48" y="624"/>
              </a:cxn>
              <a:cxn ang="0">
                <a:pos x="96" y="768"/>
              </a:cxn>
            </a:cxnLst>
            <a:rect l="0" t="0" r="r" b="b"/>
            <a:pathLst>
              <a:path w="104" h="768">
                <a:moveTo>
                  <a:pt x="0" y="0"/>
                </a:moveTo>
                <a:cubicBezTo>
                  <a:pt x="44" y="116"/>
                  <a:pt x="88" y="232"/>
                  <a:pt x="96" y="336"/>
                </a:cubicBezTo>
                <a:cubicBezTo>
                  <a:pt x="104" y="440"/>
                  <a:pt x="48" y="552"/>
                  <a:pt x="48" y="624"/>
                </a:cubicBezTo>
                <a:cubicBezTo>
                  <a:pt x="48" y="696"/>
                  <a:pt x="72" y="732"/>
                  <a:pt x="96" y="7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60" name="Freeform 68"/>
          <p:cNvSpPr>
            <a:spLocks/>
          </p:cNvSpPr>
          <p:nvPr/>
        </p:nvSpPr>
        <p:spPr bwMode="auto">
          <a:xfrm rot="-5400000">
            <a:off x="4539457" y="2736056"/>
            <a:ext cx="57150" cy="131763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8" y="288"/>
              </a:cxn>
              <a:cxn ang="0">
                <a:pos x="104" y="480"/>
              </a:cxn>
            </a:cxnLst>
            <a:rect l="0" t="0" r="r" b="b"/>
            <a:pathLst>
              <a:path w="104" h="480">
                <a:moveTo>
                  <a:pt x="56" y="0"/>
                </a:moveTo>
                <a:cubicBezTo>
                  <a:pt x="28" y="104"/>
                  <a:pt x="0" y="208"/>
                  <a:pt x="8" y="288"/>
                </a:cubicBezTo>
                <a:cubicBezTo>
                  <a:pt x="16" y="368"/>
                  <a:pt x="60" y="424"/>
                  <a:pt x="104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61" name="Freeform 69"/>
          <p:cNvSpPr>
            <a:spLocks/>
          </p:cNvSpPr>
          <p:nvPr/>
        </p:nvSpPr>
        <p:spPr bwMode="auto">
          <a:xfrm rot="-5400000">
            <a:off x="4579144" y="2978944"/>
            <a:ext cx="39687" cy="193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336"/>
              </a:cxn>
              <a:cxn ang="0">
                <a:pos x="48" y="528"/>
              </a:cxn>
            </a:cxnLst>
            <a:rect l="0" t="0" r="r" b="b"/>
            <a:pathLst>
              <a:path w="56" h="528">
                <a:moveTo>
                  <a:pt x="0" y="0"/>
                </a:moveTo>
                <a:cubicBezTo>
                  <a:pt x="20" y="124"/>
                  <a:pt x="40" y="248"/>
                  <a:pt x="48" y="336"/>
                </a:cubicBezTo>
                <a:cubicBezTo>
                  <a:pt x="56" y="424"/>
                  <a:pt x="48" y="496"/>
                  <a:pt x="4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62" name="Freeform 70"/>
          <p:cNvSpPr>
            <a:spLocks/>
          </p:cNvSpPr>
          <p:nvPr/>
        </p:nvSpPr>
        <p:spPr bwMode="auto">
          <a:xfrm rot="-5400000">
            <a:off x="4573588" y="3059112"/>
            <a:ext cx="33338" cy="176213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0" y="336"/>
              </a:cxn>
              <a:cxn ang="0">
                <a:pos x="48" y="480"/>
              </a:cxn>
            </a:cxnLst>
            <a:rect l="0" t="0" r="r" b="b"/>
            <a:pathLst>
              <a:path w="48" h="480">
                <a:moveTo>
                  <a:pt x="48" y="0"/>
                </a:moveTo>
                <a:cubicBezTo>
                  <a:pt x="24" y="128"/>
                  <a:pt x="0" y="256"/>
                  <a:pt x="0" y="336"/>
                </a:cubicBezTo>
                <a:cubicBezTo>
                  <a:pt x="0" y="416"/>
                  <a:pt x="24" y="448"/>
                  <a:pt x="48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63" name="Freeform 71"/>
          <p:cNvSpPr>
            <a:spLocks/>
          </p:cNvSpPr>
          <p:nvPr/>
        </p:nvSpPr>
        <p:spPr bwMode="auto">
          <a:xfrm rot="-5400000">
            <a:off x="4583907" y="2486819"/>
            <a:ext cx="39687" cy="193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336"/>
              </a:cxn>
              <a:cxn ang="0">
                <a:pos x="48" y="528"/>
              </a:cxn>
            </a:cxnLst>
            <a:rect l="0" t="0" r="r" b="b"/>
            <a:pathLst>
              <a:path w="56" h="528">
                <a:moveTo>
                  <a:pt x="0" y="0"/>
                </a:moveTo>
                <a:cubicBezTo>
                  <a:pt x="20" y="124"/>
                  <a:pt x="40" y="248"/>
                  <a:pt x="48" y="336"/>
                </a:cubicBezTo>
                <a:cubicBezTo>
                  <a:pt x="56" y="424"/>
                  <a:pt x="48" y="496"/>
                  <a:pt x="4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64" name="Freeform 72"/>
          <p:cNvSpPr>
            <a:spLocks/>
          </p:cNvSpPr>
          <p:nvPr/>
        </p:nvSpPr>
        <p:spPr bwMode="auto">
          <a:xfrm rot="-5400000">
            <a:off x="4577556" y="2569370"/>
            <a:ext cx="34925" cy="176212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0" y="336"/>
              </a:cxn>
              <a:cxn ang="0">
                <a:pos x="48" y="480"/>
              </a:cxn>
            </a:cxnLst>
            <a:rect l="0" t="0" r="r" b="b"/>
            <a:pathLst>
              <a:path w="48" h="480">
                <a:moveTo>
                  <a:pt x="48" y="0"/>
                </a:moveTo>
                <a:cubicBezTo>
                  <a:pt x="24" y="128"/>
                  <a:pt x="0" y="256"/>
                  <a:pt x="0" y="336"/>
                </a:cubicBezTo>
                <a:cubicBezTo>
                  <a:pt x="0" y="416"/>
                  <a:pt x="24" y="448"/>
                  <a:pt x="48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65" name="Freeform 73"/>
          <p:cNvSpPr>
            <a:spLocks/>
          </p:cNvSpPr>
          <p:nvPr/>
        </p:nvSpPr>
        <p:spPr bwMode="auto">
          <a:xfrm rot="-5400000">
            <a:off x="4563269" y="2899569"/>
            <a:ext cx="58737" cy="180975"/>
          </a:xfrm>
          <a:custGeom>
            <a:avLst/>
            <a:gdLst/>
            <a:ahLst/>
            <a:cxnLst>
              <a:cxn ang="0">
                <a:pos x="36" y="0"/>
              </a:cxn>
              <a:cxn ang="0">
                <a:pos x="3" y="403"/>
              </a:cxn>
              <a:cxn ang="0">
                <a:pos x="52" y="493"/>
              </a:cxn>
            </a:cxnLst>
            <a:rect l="0" t="0" r="r" b="b"/>
            <a:pathLst>
              <a:path w="52" h="493">
                <a:moveTo>
                  <a:pt x="36" y="0"/>
                </a:moveTo>
                <a:cubicBezTo>
                  <a:pt x="18" y="160"/>
                  <a:pt x="0" y="321"/>
                  <a:pt x="3" y="403"/>
                </a:cubicBezTo>
                <a:cubicBezTo>
                  <a:pt x="6" y="485"/>
                  <a:pt x="43" y="477"/>
                  <a:pt x="52" y="49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66" name="Freeform 74"/>
          <p:cNvSpPr>
            <a:spLocks/>
          </p:cNvSpPr>
          <p:nvPr/>
        </p:nvSpPr>
        <p:spPr bwMode="auto">
          <a:xfrm rot="-5400000">
            <a:off x="4567238" y="2787650"/>
            <a:ext cx="77787" cy="201613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11" y="287"/>
              </a:cxn>
              <a:cxn ang="0">
                <a:pos x="69" y="550"/>
              </a:cxn>
            </a:cxnLst>
            <a:rect l="0" t="0" r="r" b="b"/>
            <a:pathLst>
              <a:path w="69" h="550">
                <a:moveTo>
                  <a:pt x="3" y="0"/>
                </a:moveTo>
                <a:cubicBezTo>
                  <a:pt x="1" y="97"/>
                  <a:pt x="0" y="195"/>
                  <a:pt x="11" y="287"/>
                </a:cubicBezTo>
                <a:cubicBezTo>
                  <a:pt x="22" y="379"/>
                  <a:pt x="45" y="464"/>
                  <a:pt x="69" y="5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67" name="Freeform 75"/>
          <p:cNvSpPr>
            <a:spLocks/>
          </p:cNvSpPr>
          <p:nvPr/>
        </p:nvSpPr>
        <p:spPr bwMode="auto">
          <a:xfrm rot="-5400000">
            <a:off x="4564857" y="2409031"/>
            <a:ext cx="58738" cy="180975"/>
          </a:xfrm>
          <a:custGeom>
            <a:avLst/>
            <a:gdLst/>
            <a:ahLst/>
            <a:cxnLst>
              <a:cxn ang="0">
                <a:pos x="36" y="0"/>
              </a:cxn>
              <a:cxn ang="0">
                <a:pos x="3" y="403"/>
              </a:cxn>
              <a:cxn ang="0">
                <a:pos x="52" y="493"/>
              </a:cxn>
            </a:cxnLst>
            <a:rect l="0" t="0" r="r" b="b"/>
            <a:pathLst>
              <a:path w="52" h="493">
                <a:moveTo>
                  <a:pt x="36" y="0"/>
                </a:moveTo>
                <a:cubicBezTo>
                  <a:pt x="18" y="160"/>
                  <a:pt x="0" y="321"/>
                  <a:pt x="3" y="403"/>
                </a:cubicBezTo>
                <a:cubicBezTo>
                  <a:pt x="6" y="485"/>
                  <a:pt x="43" y="477"/>
                  <a:pt x="52" y="49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68" name="Freeform 76"/>
          <p:cNvSpPr>
            <a:spLocks/>
          </p:cNvSpPr>
          <p:nvPr/>
        </p:nvSpPr>
        <p:spPr bwMode="auto">
          <a:xfrm rot="-5400000">
            <a:off x="4568825" y="2295526"/>
            <a:ext cx="77787" cy="201612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11" y="287"/>
              </a:cxn>
              <a:cxn ang="0">
                <a:pos x="69" y="550"/>
              </a:cxn>
            </a:cxnLst>
            <a:rect l="0" t="0" r="r" b="b"/>
            <a:pathLst>
              <a:path w="69" h="550">
                <a:moveTo>
                  <a:pt x="3" y="0"/>
                </a:moveTo>
                <a:cubicBezTo>
                  <a:pt x="1" y="97"/>
                  <a:pt x="0" y="195"/>
                  <a:pt x="11" y="287"/>
                </a:cubicBezTo>
                <a:cubicBezTo>
                  <a:pt x="22" y="379"/>
                  <a:pt x="45" y="464"/>
                  <a:pt x="69" y="5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69" name="Freeform 77"/>
          <p:cNvSpPr>
            <a:spLocks/>
          </p:cNvSpPr>
          <p:nvPr/>
        </p:nvSpPr>
        <p:spPr bwMode="auto">
          <a:xfrm rot="-5400000">
            <a:off x="4581525" y="2133600"/>
            <a:ext cx="52388" cy="2111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336"/>
              </a:cxn>
              <a:cxn ang="0">
                <a:pos x="48" y="624"/>
              </a:cxn>
              <a:cxn ang="0">
                <a:pos x="96" y="768"/>
              </a:cxn>
            </a:cxnLst>
            <a:rect l="0" t="0" r="r" b="b"/>
            <a:pathLst>
              <a:path w="104" h="768">
                <a:moveTo>
                  <a:pt x="0" y="0"/>
                </a:moveTo>
                <a:cubicBezTo>
                  <a:pt x="44" y="116"/>
                  <a:pt x="88" y="232"/>
                  <a:pt x="96" y="336"/>
                </a:cubicBezTo>
                <a:cubicBezTo>
                  <a:pt x="104" y="440"/>
                  <a:pt x="48" y="552"/>
                  <a:pt x="48" y="624"/>
                </a:cubicBezTo>
                <a:cubicBezTo>
                  <a:pt x="48" y="696"/>
                  <a:pt x="72" y="732"/>
                  <a:pt x="96" y="7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70" name="Freeform 78"/>
          <p:cNvSpPr>
            <a:spLocks/>
          </p:cNvSpPr>
          <p:nvPr/>
        </p:nvSpPr>
        <p:spPr bwMode="auto">
          <a:xfrm rot="-5400000">
            <a:off x="4539457" y="2229643"/>
            <a:ext cx="57150" cy="131763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8" y="288"/>
              </a:cxn>
              <a:cxn ang="0">
                <a:pos x="104" y="480"/>
              </a:cxn>
            </a:cxnLst>
            <a:rect l="0" t="0" r="r" b="b"/>
            <a:pathLst>
              <a:path w="104" h="480">
                <a:moveTo>
                  <a:pt x="56" y="0"/>
                </a:moveTo>
                <a:cubicBezTo>
                  <a:pt x="28" y="104"/>
                  <a:pt x="0" y="208"/>
                  <a:pt x="8" y="288"/>
                </a:cubicBezTo>
                <a:cubicBezTo>
                  <a:pt x="16" y="368"/>
                  <a:pt x="60" y="424"/>
                  <a:pt x="104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71" name="Freeform 79"/>
          <p:cNvSpPr>
            <a:spLocks/>
          </p:cNvSpPr>
          <p:nvPr/>
        </p:nvSpPr>
        <p:spPr bwMode="auto">
          <a:xfrm rot="-5400000">
            <a:off x="4579144" y="1999456"/>
            <a:ext cx="39688" cy="193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336"/>
              </a:cxn>
              <a:cxn ang="0">
                <a:pos x="48" y="528"/>
              </a:cxn>
            </a:cxnLst>
            <a:rect l="0" t="0" r="r" b="b"/>
            <a:pathLst>
              <a:path w="56" h="528">
                <a:moveTo>
                  <a:pt x="0" y="0"/>
                </a:moveTo>
                <a:cubicBezTo>
                  <a:pt x="20" y="124"/>
                  <a:pt x="40" y="248"/>
                  <a:pt x="48" y="336"/>
                </a:cubicBezTo>
                <a:cubicBezTo>
                  <a:pt x="56" y="424"/>
                  <a:pt x="48" y="496"/>
                  <a:pt x="4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72" name="Freeform 80"/>
          <p:cNvSpPr>
            <a:spLocks/>
          </p:cNvSpPr>
          <p:nvPr/>
        </p:nvSpPr>
        <p:spPr bwMode="auto">
          <a:xfrm rot="-5400000">
            <a:off x="4572794" y="2082006"/>
            <a:ext cx="34925" cy="176213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0" y="336"/>
              </a:cxn>
              <a:cxn ang="0">
                <a:pos x="48" y="480"/>
              </a:cxn>
            </a:cxnLst>
            <a:rect l="0" t="0" r="r" b="b"/>
            <a:pathLst>
              <a:path w="48" h="480">
                <a:moveTo>
                  <a:pt x="48" y="0"/>
                </a:moveTo>
                <a:cubicBezTo>
                  <a:pt x="24" y="128"/>
                  <a:pt x="0" y="256"/>
                  <a:pt x="0" y="336"/>
                </a:cubicBezTo>
                <a:cubicBezTo>
                  <a:pt x="0" y="416"/>
                  <a:pt x="24" y="448"/>
                  <a:pt x="48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73" name="Freeform 81"/>
          <p:cNvSpPr>
            <a:spLocks/>
          </p:cNvSpPr>
          <p:nvPr/>
        </p:nvSpPr>
        <p:spPr bwMode="auto">
          <a:xfrm rot="-5400000">
            <a:off x="4563269" y="1921669"/>
            <a:ext cx="58737" cy="180975"/>
          </a:xfrm>
          <a:custGeom>
            <a:avLst/>
            <a:gdLst/>
            <a:ahLst/>
            <a:cxnLst>
              <a:cxn ang="0">
                <a:pos x="36" y="0"/>
              </a:cxn>
              <a:cxn ang="0">
                <a:pos x="3" y="403"/>
              </a:cxn>
              <a:cxn ang="0">
                <a:pos x="52" y="493"/>
              </a:cxn>
            </a:cxnLst>
            <a:rect l="0" t="0" r="r" b="b"/>
            <a:pathLst>
              <a:path w="52" h="493">
                <a:moveTo>
                  <a:pt x="36" y="0"/>
                </a:moveTo>
                <a:cubicBezTo>
                  <a:pt x="18" y="160"/>
                  <a:pt x="0" y="321"/>
                  <a:pt x="3" y="403"/>
                </a:cubicBezTo>
                <a:cubicBezTo>
                  <a:pt x="6" y="485"/>
                  <a:pt x="43" y="477"/>
                  <a:pt x="52" y="49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74" name="Freeform 82"/>
          <p:cNvSpPr>
            <a:spLocks/>
          </p:cNvSpPr>
          <p:nvPr/>
        </p:nvSpPr>
        <p:spPr bwMode="auto">
          <a:xfrm rot="-5400000">
            <a:off x="4567238" y="1808162"/>
            <a:ext cx="77788" cy="201613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11" y="287"/>
              </a:cxn>
              <a:cxn ang="0">
                <a:pos x="69" y="550"/>
              </a:cxn>
            </a:cxnLst>
            <a:rect l="0" t="0" r="r" b="b"/>
            <a:pathLst>
              <a:path w="69" h="550">
                <a:moveTo>
                  <a:pt x="3" y="0"/>
                </a:moveTo>
                <a:cubicBezTo>
                  <a:pt x="1" y="97"/>
                  <a:pt x="0" y="195"/>
                  <a:pt x="11" y="287"/>
                </a:cubicBezTo>
                <a:cubicBezTo>
                  <a:pt x="22" y="379"/>
                  <a:pt x="45" y="464"/>
                  <a:pt x="69" y="5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75" name="Oval 83"/>
          <p:cNvSpPr>
            <a:spLocks noChangeArrowheads="1"/>
          </p:cNvSpPr>
          <p:nvPr/>
        </p:nvSpPr>
        <p:spPr bwMode="auto">
          <a:xfrm rot="-5400000" flipH="1" flipV="1">
            <a:off x="4856956" y="1843882"/>
            <a:ext cx="163513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76" name="Oval 84"/>
          <p:cNvSpPr>
            <a:spLocks noChangeArrowheads="1"/>
          </p:cNvSpPr>
          <p:nvPr/>
        </p:nvSpPr>
        <p:spPr bwMode="auto">
          <a:xfrm rot="-5400000" flipH="1" flipV="1">
            <a:off x="4856957" y="2007394"/>
            <a:ext cx="163512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77" name="Oval 85"/>
          <p:cNvSpPr>
            <a:spLocks noChangeArrowheads="1"/>
          </p:cNvSpPr>
          <p:nvPr/>
        </p:nvSpPr>
        <p:spPr bwMode="auto">
          <a:xfrm rot="-5400000" flipH="1" flipV="1">
            <a:off x="4856956" y="2170907"/>
            <a:ext cx="163513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78" name="Oval 86"/>
          <p:cNvSpPr>
            <a:spLocks noChangeArrowheads="1"/>
          </p:cNvSpPr>
          <p:nvPr/>
        </p:nvSpPr>
        <p:spPr bwMode="auto">
          <a:xfrm rot="-5400000" flipH="1" flipV="1">
            <a:off x="4856957" y="2334419"/>
            <a:ext cx="163512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79" name="Oval 87"/>
          <p:cNvSpPr>
            <a:spLocks noChangeArrowheads="1"/>
          </p:cNvSpPr>
          <p:nvPr/>
        </p:nvSpPr>
        <p:spPr bwMode="auto">
          <a:xfrm rot="-5400000" flipH="1" flipV="1">
            <a:off x="4856956" y="2497932"/>
            <a:ext cx="163513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80" name="Oval 88"/>
          <p:cNvSpPr>
            <a:spLocks noChangeArrowheads="1"/>
          </p:cNvSpPr>
          <p:nvPr/>
        </p:nvSpPr>
        <p:spPr bwMode="auto">
          <a:xfrm rot="-5400000" flipH="1" flipV="1">
            <a:off x="4856957" y="2661444"/>
            <a:ext cx="163512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81" name="Oval 89"/>
          <p:cNvSpPr>
            <a:spLocks noChangeArrowheads="1"/>
          </p:cNvSpPr>
          <p:nvPr/>
        </p:nvSpPr>
        <p:spPr bwMode="auto">
          <a:xfrm rot="-5400000" flipH="1" flipV="1">
            <a:off x="4856956" y="2824957"/>
            <a:ext cx="163513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82" name="Oval 90"/>
          <p:cNvSpPr>
            <a:spLocks noChangeArrowheads="1"/>
          </p:cNvSpPr>
          <p:nvPr/>
        </p:nvSpPr>
        <p:spPr bwMode="auto">
          <a:xfrm rot="-5400000" flipH="1" flipV="1">
            <a:off x="4856957" y="2988469"/>
            <a:ext cx="163512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83" name="Oval 91"/>
          <p:cNvSpPr>
            <a:spLocks noChangeArrowheads="1"/>
          </p:cNvSpPr>
          <p:nvPr/>
        </p:nvSpPr>
        <p:spPr bwMode="auto">
          <a:xfrm rot="-5400000" flipH="1" flipV="1">
            <a:off x="4856956" y="3151982"/>
            <a:ext cx="163513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84" name="Oval 92"/>
          <p:cNvSpPr>
            <a:spLocks noChangeArrowheads="1"/>
          </p:cNvSpPr>
          <p:nvPr/>
        </p:nvSpPr>
        <p:spPr bwMode="auto">
          <a:xfrm rot="-5400000" flipH="1" flipV="1">
            <a:off x="4856957" y="3315494"/>
            <a:ext cx="163512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85" name="Oval 93"/>
          <p:cNvSpPr>
            <a:spLocks noChangeArrowheads="1"/>
          </p:cNvSpPr>
          <p:nvPr/>
        </p:nvSpPr>
        <p:spPr bwMode="auto">
          <a:xfrm rot="-5400000" flipH="1" flipV="1">
            <a:off x="4856956" y="3479007"/>
            <a:ext cx="163513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86" name="Oval 94"/>
          <p:cNvSpPr>
            <a:spLocks noChangeArrowheads="1"/>
          </p:cNvSpPr>
          <p:nvPr/>
        </p:nvSpPr>
        <p:spPr bwMode="auto">
          <a:xfrm rot="-5400000" flipH="1" flipV="1">
            <a:off x="4856957" y="3642519"/>
            <a:ext cx="163512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87" name="Oval 95"/>
          <p:cNvSpPr>
            <a:spLocks noChangeArrowheads="1"/>
          </p:cNvSpPr>
          <p:nvPr/>
        </p:nvSpPr>
        <p:spPr bwMode="auto">
          <a:xfrm rot="-5400000" flipH="1" flipV="1">
            <a:off x="4856956" y="3806032"/>
            <a:ext cx="163513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88" name="Oval 96"/>
          <p:cNvSpPr>
            <a:spLocks noChangeArrowheads="1"/>
          </p:cNvSpPr>
          <p:nvPr/>
        </p:nvSpPr>
        <p:spPr bwMode="auto">
          <a:xfrm rot="-5400000" flipH="1" flipV="1">
            <a:off x="4857750" y="3970338"/>
            <a:ext cx="161925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89" name="Oval 97"/>
          <p:cNvSpPr>
            <a:spLocks noChangeArrowheads="1"/>
          </p:cNvSpPr>
          <p:nvPr/>
        </p:nvSpPr>
        <p:spPr bwMode="auto">
          <a:xfrm rot="-5400000" flipH="1" flipV="1">
            <a:off x="4856957" y="4131469"/>
            <a:ext cx="163512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90" name="Oval 98"/>
          <p:cNvSpPr>
            <a:spLocks noChangeArrowheads="1"/>
          </p:cNvSpPr>
          <p:nvPr/>
        </p:nvSpPr>
        <p:spPr bwMode="auto">
          <a:xfrm rot="-5400000" flipH="1" flipV="1">
            <a:off x="4856956" y="4294982"/>
            <a:ext cx="163513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91" name="Oval 99"/>
          <p:cNvSpPr>
            <a:spLocks noChangeArrowheads="1"/>
          </p:cNvSpPr>
          <p:nvPr/>
        </p:nvSpPr>
        <p:spPr bwMode="auto">
          <a:xfrm rot="-5400000" flipH="1" flipV="1">
            <a:off x="4856957" y="4458494"/>
            <a:ext cx="163512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92" name="Oval 100"/>
          <p:cNvSpPr>
            <a:spLocks noChangeArrowheads="1"/>
          </p:cNvSpPr>
          <p:nvPr/>
        </p:nvSpPr>
        <p:spPr bwMode="auto">
          <a:xfrm rot="-5400000" flipH="1" flipV="1">
            <a:off x="4856956" y="4622007"/>
            <a:ext cx="163513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93" name="Oval 101"/>
          <p:cNvSpPr>
            <a:spLocks noChangeArrowheads="1"/>
          </p:cNvSpPr>
          <p:nvPr/>
        </p:nvSpPr>
        <p:spPr bwMode="auto">
          <a:xfrm rot="-5400000" flipH="1" flipV="1">
            <a:off x="4856957" y="4785519"/>
            <a:ext cx="163512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94" name="Oval 102"/>
          <p:cNvSpPr>
            <a:spLocks noChangeArrowheads="1"/>
          </p:cNvSpPr>
          <p:nvPr/>
        </p:nvSpPr>
        <p:spPr bwMode="auto">
          <a:xfrm rot="-5400000" flipH="1" flipV="1">
            <a:off x="4856956" y="4949032"/>
            <a:ext cx="163513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95" name="Oval 103"/>
          <p:cNvSpPr>
            <a:spLocks noChangeArrowheads="1"/>
          </p:cNvSpPr>
          <p:nvPr/>
        </p:nvSpPr>
        <p:spPr bwMode="auto">
          <a:xfrm rot="-5400000" flipH="1" flipV="1">
            <a:off x="4856957" y="5112544"/>
            <a:ext cx="163512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96" name="Oval 104"/>
          <p:cNvSpPr>
            <a:spLocks noChangeArrowheads="1"/>
          </p:cNvSpPr>
          <p:nvPr/>
        </p:nvSpPr>
        <p:spPr bwMode="auto">
          <a:xfrm rot="-5400000" flipH="1" flipV="1">
            <a:off x="4856956" y="5276057"/>
            <a:ext cx="163513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97" name="Oval 105"/>
          <p:cNvSpPr>
            <a:spLocks noChangeArrowheads="1"/>
          </p:cNvSpPr>
          <p:nvPr/>
        </p:nvSpPr>
        <p:spPr bwMode="auto">
          <a:xfrm rot="-5400000" flipH="1" flipV="1">
            <a:off x="4856957" y="5439569"/>
            <a:ext cx="163512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98" name="Oval 106"/>
          <p:cNvSpPr>
            <a:spLocks noChangeArrowheads="1"/>
          </p:cNvSpPr>
          <p:nvPr/>
        </p:nvSpPr>
        <p:spPr bwMode="auto">
          <a:xfrm rot="-5400000" flipH="1" flipV="1">
            <a:off x="4856956" y="5603082"/>
            <a:ext cx="163513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99" name="Oval 107"/>
          <p:cNvSpPr>
            <a:spLocks noChangeArrowheads="1"/>
          </p:cNvSpPr>
          <p:nvPr/>
        </p:nvSpPr>
        <p:spPr bwMode="auto">
          <a:xfrm rot="-5400000" flipH="1" flipV="1">
            <a:off x="4856957" y="5766594"/>
            <a:ext cx="163512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00" name="Oval 108"/>
          <p:cNvSpPr>
            <a:spLocks noChangeArrowheads="1"/>
          </p:cNvSpPr>
          <p:nvPr/>
        </p:nvSpPr>
        <p:spPr bwMode="auto">
          <a:xfrm rot="-5400000" flipH="1" flipV="1">
            <a:off x="4856956" y="5930107"/>
            <a:ext cx="163513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01" name="Oval 109"/>
          <p:cNvSpPr>
            <a:spLocks noChangeArrowheads="1"/>
          </p:cNvSpPr>
          <p:nvPr/>
        </p:nvSpPr>
        <p:spPr bwMode="auto">
          <a:xfrm rot="-5400000" flipH="1" flipV="1">
            <a:off x="4856957" y="6093619"/>
            <a:ext cx="163512" cy="889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02" name="Freeform 110"/>
          <p:cNvSpPr>
            <a:spLocks/>
          </p:cNvSpPr>
          <p:nvPr/>
        </p:nvSpPr>
        <p:spPr bwMode="auto">
          <a:xfrm rot="-5400000" flipH="1" flipV="1">
            <a:off x="4762500" y="1838325"/>
            <a:ext cx="52388" cy="2111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336"/>
              </a:cxn>
              <a:cxn ang="0">
                <a:pos x="48" y="624"/>
              </a:cxn>
              <a:cxn ang="0">
                <a:pos x="96" y="768"/>
              </a:cxn>
            </a:cxnLst>
            <a:rect l="0" t="0" r="r" b="b"/>
            <a:pathLst>
              <a:path w="104" h="768">
                <a:moveTo>
                  <a:pt x="0" y="0"/>
                </a:moveTo>
                <a:cubicBezTo>
                  <a:pt x="44" y="116"/>
                  <a:pt x="88" y="232"/>
                  <a:pt x="96" y="336"/>
                </a:cubicBezTo>
                <a:cubicBezTo>
                  <a:pt x="104" y="440"/>
                  <a:pt x="48" y="552"/>
                  <a:pt x="48" y="624"/>
                </a:cubicBezTo>
                <a:cubicBezTo>
                  <a:pt x="48" y="696"/>
                  <a:pt x="72" y="732"/>
                  <a:pt x="96" y="7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03" name="Freeform 111"/>
          <p:cNvSpPr>
            <a:spLocks/>
          </p:cNvSpPr>
          <p:nvPr/>
        </p:nvSpPr>
        <p:spPr bwMode="auto">
          <a:xfrm rot="-5400000" flipH="1" flipV="1">
            <a:off x="4799807" y="1824831"/>
            <a:ext cx="57150" cy="131763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8" y="288"/>
              </a:cxn>
              <a:cxn ang="0">
                <a:pos x="104" y="480"/>
              </a:cxn>
            </a:cxnLst>
            <a:rect l="0" t="0" r="r" b="b"/>
            <a:pathLst>
              <a:path w="104" h="480">
                <a:moveTo>
                  <a:pt x="56" y="0"/>
                </a:moveTo>
                <a:cubicBezTo>
                  <a:pt x="28" y="104"/>
                  <a:pt x="0" y="208"/>
                  <a:pt x="8" y="288"/>
                </a:cubicBezTo>
                <a:cubicBezTo>
                  <a:pt x="16" y="368"/>
                  <a:pt x="60" y="424"/>
                  <a:pt x="104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04" name="Freeform 112"/>
          <p:cNvSpPr>
            <a:spLocks/>
          </p:cNvSpPr>
          <p:nvPr/>
        </p:nvSpPr>
        <p:spPr bwMode="auto">
          <a:xfrm rot="-5400000" flipH="1" flipV="1">
            <a:off x="4762500" y="2311400"/>
            <a:ext cx="52388" cy="2111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336"/>
              </a:cxn>
              <a:cxn ang="0">
                <a:pos x="48" y="624"/>
              </a:cxn>
              <a:cxn ang="0">
                <a:pos x="96" y="768"/>
              </a:cxn>
            </a:cxnLst>
            <a:rect l="0" t="0" r="r" b="b"/>
            <a:pathLst>
              <a:path w="104" h="768">
                <a:moveTo>
                  <a:pt x="0" y="0"/>
                </a:moveTo>
                <a:cubicBezTo>
                  <a:pt x="44" y="116"/>
                  <a:pt x="88" y="232"/>
                  <a:pt x="96" y="336"/>
                </a:cubicBezTo>
                <a:cubicBezTo>
                  <a:pt x="104" y="440"/>
                  <a:pt x="48" y="552"/>
                  <a:pt x="48" y="624"/>
                </a:cubicBezTo>
                <a:cubicBezTo>
                  <a:pt x="48" y="696"/>
                  <a:pt x="72" y="732"/>
                  <a:pt x="96" y="7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05" name="Freeform 113"/>
          <p:cNvSpPr>
            <a:spLocks/>
          </p:cNvSpPr>
          <p:nvPr/>
        </p:nvSpPr>
        <p:spPr bwMode="auto">
          <a:xfrm rot="-5400000" flipH="1" flipV="1">
            <a:off x="4799807" y="2297906"/>
            <a:ext cx="57150" cy="131763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8" y="288"/>
              </a:cxn>
              <a:cxn ang="0">
                <a:pos x="104" y="480"/>
              </a:cxn>
            </a:cxnLst>
            <a:rect l="0" t="0" r="r" b="b"/>
            <a:pathLst>
              <a:path w="104" h="480">
                <a:moveTo>
                  <a:pt x="56" y="0"/>
                </a:moveTo>
                <a:cubicBezTo>
                  <a:pt x="28" y="104"/>
                  <a:pt x="0" y="208"/>
                  <a:pt x="8" y="288"/>
                </a:cubicBezTo>
                <a:cubicBezTo>
                  <a:pt x="16" y="368"/>
                  <a:pt x="60" y="424"/>
                  <a:pt x="104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06" name="Freeform 114"/>
          <p:cNvSpPr>
            <a:spLocks/>
          </p:cNvSpPr>
          <p:nvPr/>
        </p:nvSpPr>
        <p:spPr bwMode="auto">
          <a:xfrm rot="-5400000" flipH="1" flipV="1">
            <a:off x="4777582" y="1989931"/>
            <a:ext cx="39688" cy="193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336"/>
              </a:cxn>
              <a:cxn ang="0">
                <a:pos x="48" y="528"/>
              </a:cxn>
            </a:cxnLst>
            <a:rect l="0" t="0" r="r" b="b"/>
            <a:pathLst>
              <a:path w="56" h="528">
                <a:moveTo>
                  <a:pt x="0" y="0"/>
                </a:moveTo>
                <a:cubicBezTo>
                  <a:pt x="20" y="124"/>
                  <a:pt x="40" y="248"/>
                  <a:pt x="48" y="336"/>
                </a:cubicBezTo>
                <a:cubicBezTo>
                  <a:pt x="56" y="424"/>
                  <a:pt x="48" y="496"/>
                  <a:pt x="4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07" name="Freeform 115"/>
          <p:cNvSpPr>
            <a:spLocks/>
          </p:cNvSpPr>
          <p:nvPr/>
        </p:nvSpPr>
        <p:spPr bwMode="auto">
          <a:xfrm rot="-5400000" flipH="1" flipV="1">
            <a:off x="4788694" y="1928019"/>
            <a:ext cx="34925" cy="176213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0" y="336"/>
              </a:cxn>
              <a:cxn ang="0">
                <a:pos x="48" y="480"/>
              </a:cxn>
            </a:cxnLst>
            <a:rect l="0" t="0" r="r" b="b"/>
            <a:pathLst>
              <a:path w="48" h="480">
                <a:moveTo>
                  <a:pt x="48" y="0"/>
                </a:moveTo>
                <a:cubicBezTo>
                  <a:pt x="24" y="128"/>
                  <a:pt x="0" y="256"/>
                  <a:pt x="0" y="336"/>
                </a:cubicBezTo>
                <a:cubicBezTo>
                  <a:pt x="0" y="416"/>
                  <a:pt x="24" y="448"/>
                  <a:pt x="48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08" name="Freeform 116"/>
          <p:cNvSpPr>
            <a:spLocks/>
          </p:cNvSpPr>
          <p:nvPr/>
        </p:nvSpPr>
        <p:spPr bwMode="auto">
          <a:xfrm rot="-5400000" flipH="1" flipV="1">
            <a:off x="4772819" y="2482056"/>
            <a:ext cx="39688" cy="193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336"/>
              </a:cxn>
              <a:cxn ang="0">
                <a:pos x="48" y="528"/>
              </a:cxn>
            </a:cxnLst>
            <a:rect l="0" t="0" r="r" b="b"/>
            <a:pathLst>
              <a:path w="56" h="528">
                <a:moveTo>
                  <a:pt x="0" y="0"/>
                </a:moveTo>
                <a:cubicBezTo>
                  <a:pt x="20" y="124"/>
                  <a:pt x="40" y="248"/>
                  <a:pt x="48" y="336"/>
                </a:cubicBezTo>
                <a:cubicBezTo>
                  <a:pt x="56" y="424"/>
                  <a:pt x="48" y="496"/>
                  <a:pt x="4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09" name="Freeform 117"/>
          <p:cNvSpPr>
            <a:spLocks/>
          </p:cNvSpPr>
          <p:nvPr/>
        </p:nvSpPr>
        <p:spPr bwMode="auto">
          <a:xfrm rot="-5400000" flipH="1" flipV="1">
            <a:off x="4783931" y="2420145"/>
            <a:ext cx="34925" cy="176212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0" y="336"/>
              </a:cxn>
              <a:cxn ang="0">
                <a:pos x="48" y="480"/>
              </a:cxn>
            </a:cxnLst>
            <a:rect l="0" t="0" r="r" b="b"/>
            <a:pathLst>
              <a:path w="48" h="480">
                <a:moveTo>
                  <a:pt x="48" y="0"/>
                </a:moveTo>
                <a:cubicBezTo>
                  <a:pt x="24" y="128"/>
                  <a:pt x="0" y="256"/>
                  <a:pt x="0" y="336"/>
                </a:cubicBezTo>
                <a:cubicBezTo>
                  <a:pt x="0" y="416"/>
                  <a:pt x="24" y="448"/>
                  <a:pt x="48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10" name="Freeform 118"/>
          <p:cNvSpPr>
            <a:spLocks/>
          </p:cNvSpPr>
          <p:nvPr/>
        </p:nvSpPr>
        <p:spPr bwMode="auto">
          <a:xfrm rot="-5400000" flipH="1" flipV="1">
            <a:off x="4774407" y="2080419"/>
            <a:ext cx="58737" cy="180975"/>
          </a:xfrm>
          <a:custGeom>
            <a:avLst/>
            <a:gdLst/>
            <a:ahLst/>
            <a:cxnLst>
              <a:cxn ang="0">
                <a:pos x="36" y="0"/>
              </a:cxn>
              <a:cxn ang="0">
                <a:pos x="3" y="403"/>
              </a:cxn>
              <a:cxn ang="0">
                <a:pos x="52" y="493"/>
              </a:cxn>
            </a:cxnLst>
            <a:rect l="0" t="0" r="r" b="b"/>
            <a:pathLst>
              <a:path w="52" h="493">
                <a:moveTo>
                  <a:pt x="36" y="0"/>
                </a:moveTo>
                <a:cubicBezTo>
                  <a:pt x="18" y="160"/>
                  <a:pt x="0" y="321"/>
                  <a:pt x="3" y="403"/>
                </a:cubicBezTo>
                <a:cubicBezTo>
                  <a:pt x="6" y="485"/>
                  <a:pt x="43" y="477"/>
                  <a:pt x="52" y="49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11" name="Freeform 119"/>
          <p:cNvSpPr>
            <a:spLocks/>
          </p:cNvSpPr>
          <p:nvPr/>
        </p:nvSpPr>
        <p:spPr bwMode="auto">
          <a:xfrm rot="-5400000" flipH="1" flipV="1">
            <a:off x="4751388" y="2173287"/>
            <a:ext cx="77788" cy="201613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11" y="287"/>
              </a:cxn>
              <a:cxn ang="0">
                <a:pos x="69" y="550"/>
              </a:cxn>
            </a:cxnLst>
            <a:rect l="0" t="0" r="r" b="b"/>
            <a:pathLst>
              <a:path w="69" h="550">
                <a:moveTo>
                  <a:pt x="3" y="0"/>
                </a:moveTo>
                <a:cubicBezTo>
                  <a:pt x="1" y="97"/>
                  <a:pt x="0" y="195"/>
                  <a:pt x="11" y="287"/>
                </a:cubicBezTo>
                <a:cubicBezTo>
                  <a:pt x="22" y="379"/>
                  <a:pt x="45" y="464"/>
                  <a:pt x="69" y="5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12" name="Freeform 120"/>
          <p:cNvSpPr>
            <a:spLocks/>
          </p:cNvSpPr>
          <p:nvPr/>
        </p:nvSpPr>
        <p:spPr bwMode="auto">
          <a:xfrm rot="-5400000" flipH="1" flipV="1">
            <a:off x="4772819" y="2572544"/>
            <a:ext cx="58737" cy="180975"/>
          </a:xfrm>
          <a:custGeom>
            <a:avLst/>
            <a:gdLst/>
            <a:ahLst/>
            <a:cxnLst>
              <a:cxn ang="0">
                <a:pos x="36" y="0"/>
              </a:cxn>
              <a:cxn ang="0">
                <a:pos x="3" y="403"/>
              </a:cxn>
              <a:cxn ang="0">
                <a:pos x="52" y="493"/>
              </a:cxn>
            </a:cxnLst>
            <a:rect l="0" t="0" r="r" b="b"/>
            <a:pathLst>
              <a:path w="52" h="493">
                <a:moveTo>
                  <a:pt x="36" y="0"/>
                </a:moveTo>
                <a:cubicBezTo>
                  <a:pt x="18" y="160"/>
                  <a:pt x="0" y="321"/>
                  <a:pt x="3" y="403"/>
                </a:cubicBezTo>
                <a:cubicBezTo>
                  <a:pt x="6" y="485"/>
                  <a:pt x="43" y="477"/>
                  <a:pt x="52" y="49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13" name="Freeform 121"/>
          <p:cNvSpPr>
            <a:spLocks/>
          </p:cNvSpPr>
          <p:nvPr/>
        </p:nvSpPr>
        <p:spPr bwMode="auto">
          <a:xfrm rot="-5400000" flipH="1" flipV="1">
            <a:off x="4749800" y="2665413"/>
            <a:ext cx="77788" cy="201612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11" y="287"/>
              </a:cxn>
              <a:cxn ang="0">
                <a:pos x="69" y="550"/>
              </a:cxn>
            </a:cxnLst>
            <a:rect l="0" t="0" r="r" b="b"/>
            <a:pathLst>
              <a:path w="69" h="550">
                <a:moveTo>
                  <a:pt x="3" y="0"/>
                </a:moveTo>
                <a:cubicBezTo>
                  <a:pt x="1" y="97"/>
                  <a:pt x="0" y="195"/>
                  <a:pt x="11" y="287"/>
                </a:cubicBezTo>
                <a:cubicBezTo>
                  <a:pt x="22" y="379"/>
                  <a:pt x="45" y="464"/>
                  <a:pt x="69" y="5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14" name="Freeform 122"/>
          <p:cNvSpPr>
            <a:spLocks/>
          </p:cNvSpPr>
          <p:nvPr/>
        </p:nvSpPr>
        <p:spPr bwMode="auto">
          <a:xfrm rot="-5400000" flipH="1" flipV="1">
            <a:off x="4764088" y="2814638"/>
            <a:ext cx="52387" cy="2111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336"/>
              </a:cxn>
              <a:cxn ang="0">
                <a:pos x="48" y="624"/>
              </a:cxn>
              <a:cxn ang="0">
                <a:pos x="96" y="768"/>
              </a:cxn>
            </a:cxnLst>
            <a:rect l="0" t="0" r="r" b="b"/>
            <a:pathLst>
              <a:path w="104" h="768">
                <a:moveTo>
                  <a:pt x="0" y="0"/>
                </a:moveTo>
                <a:cubicBezTo>
                  <a:pt x="44" y="116"/>
                  <a:pt x="88" y="232"/>
                  <a:pt x="96" y="336"/>
                </a:cubicBezTo>
                <a:cubicBezTo>
                  <a:pt x="104" y="440"/>
                  <a:pt x="48" y="552"/>
                  <a:pt x="48" y="624"/>
                </a:cubicBezTo>
                <a:cubicBezTo>
                  <a:pt x="48" y="696"/>
                  <a:pt x="72" y="732"/>
                  <a:pt x="96" y="7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15" name="Freeform 123"/>
          <p:cNvSpPr>
            <a:spLocks/>
          </p:cNvSpPr>
          <p:nvPr/>
        </p:nvSpPr>
        <p:spPr bwMode="auto">
          <a:xfrm rot="-5400000" flipH="1" flipV="1">
            <a:off x="4801394" y="2801144"/>
            <a:ext cx="57150" cy="131762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8" y="288"/>
              </a:cxn>
              <a:cxn ang="0">
                <a:pos x="104" y="480"/>
              </a:cxn>
            </a:cxnLst>
            <a:rect l="0" t="0" r="r" b="b"/>
            <a:pathLst>
              <a:path w="104" h="480">
                <a:moveTo>
                  <a:pt x="56" y="0"/>
                </a:moveTo>
                <a:cubicBezTo>
                  <a:pt x="28" y="104"/>
                  <a:pt x="0" y="208"/>
                  <a:pt x="8" y="288"/>
                </a:cubicBezTo>
                <a:cubicBezTo>
                  <a:pt x="16" y="368"/>
                  <a:pt x="60" y="424"/>
                  <a:pt x="104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16" name="Freeform 124"/>
          <p:cNvSpPr>
            <a:spLocks/>
          </p:cNvSpPr>
          <p:nvPr/>
        </p:nvSpPr>
        <p:spPr bwMode="auto">
          <a:xfrm rot="-5400000" flipH="1" flipV="1">
            <a:off x="4764088" y="3286125"/>
            <a:ext cx="52388" cy="2111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336"/>
              </a:cxn>
              <a:cxn ang="0">
                <a:pos x="48" y="624"/>
              </a:cxn>
              <a:cxn ang="0">
                <a:pos x="96" y="768"/>
              </a:cxn>
            </a:cxnLst>
            <a:rect l="0" t="0" r="r" b="b"/>
            <a:pathLst>
              <a:path w="104" h="768">
                <a:moveTo>
                  <a:pt x="0" y="0"/>
                </a:moveTo>
                <a:cubicBezTo>
                  <a:pt x="44" y="116"/>
                  <a:pt x="88" y="232"/>
                  <a:pt x="96" y="336"/>
                </a:cubicBezTo>
                <a:cubicBezTo>
                  <a:pt x="104" y="440"/>
                  <a:pt x="48" y="552"/>
                  <a:pt x="48" y="624"/>
                </a:cubicBezTo>
                <a:cubicBezTo>
                  <a:pt x="48" y="696"/>
                  <a:pt x="72" y="732"/>
                  <a:pt x="96" y="7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17" name="Freeform 125"/>
          <p:cNvSpPr>
            <a:spLocks/>
          </p:cNvSpPr>
          <p:nvPr/>
        </p:nvSpPr>
        <p:spPr bwMode="auto">
          <a:xfrm rot="-5400000" flipH="1" flipV="1">
            <a:off x="4801394" y="3272632"/>
            <a:ext cx="57150" cy="131762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8" y="288"/>
              </a:cxn>
              <a:cxn ang="0">
                <a:pos x="104" y="480"/>
              </a:cxn>
            </a:cxnLst>
            <a:rect l="0" t="0" r="r" b="b"/>
            <a:pathLst>
              <a:path w="104" h="480">
                <a:moveTo>
                  <a:pt x="56" y="0"/>
                </a:moveTo>
                <a:cubicBezTo>
                  <a:pt x="28" y="104"/>
                  <a:pt x="0" y="208"/>
                  <a:pt x="8" y="288"/>
                </a:cubicBezTo>
                <a:cubicBezTo>
                  <a:pt x="16" y="368"/>
                  <a:pt x="60" y="424"/>
                  <a:pt x="104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18" name="Freeform 126"/>
          <p:cNvSpPr>
            <a:spLocks/>
          </p:cNvSpPr>
          <p:nvPr/>
        </p:nvSpPr>
        <p:spPr bwMode="auto">
          <a:xfrm rot="-5400000" flipH="1" flipV="1">
            <a:off x="4779169" y="2964656"/>
            <a:ext cx="39688" cy="193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336"/>
              </a:cxn>
              <a:cxn ang="0">
                <a:pos x="48" y="528"/>
              </a:cxn>
            </a:cxnLst>
            <a:rect l="0" t="0" r="r" b="b"/>
            <a:pathLst>
              <a:path w="56" h="528">
                <a:moveTo>
                  <a:pt x="0" y="0"/>
                </a:moveTo>
                <a:cubicBezTo>
                  <a:pt x="20" y="124"/>
                  <a:pt x="40" y="248"/>
                  <a:pt x="48" y="336"/>
                </a:cubicBezTo>
                <a:cubicBezTo>
                  <a:pt x="56" y="424"/>
                  <a:pt x="48" y="496"/>
                  <a:pt x="4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19" name="Freeform 127"/>
          <p:cNvSpPr>
            <a:spLocks/>
          </p:cNvSpPr>
          <p:nvPr/>
        </p:nvSpPr>
        <p:spPr bwMode="auto">
          <a:xfrm rot="-5400000" flipH="1" flipV="1">
            <a:off x="4791075" y="2901951"/>
            <a:ext cx="33337" cy="176212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0" y="336"/>
              </a:cxn>
              <a:cxn ang="0">
                <a:pos x="48" y="480"/>
              </a:cxn>
            </a:cxnLst>
            <a:rect l="0" t="0" r="r" b="b"/>
            <a:pathLst>
              <a:path w="48" h="480">
                <a:moveTo>
                  <a:pt x="48" y="0"/>
                </a:moveTo>
                <a:cubicBezTo>
                  <a:pt x="24" y="128"/>
                  <a:pt x="0" y="256"/>
                  <a:pt x="0" y="336"/>
                </a:cubicBezTo>
                <a:cubicBezTo>
                  <a:pt x="0" y="416"/>
                  <a:pt x="24" y="448"/>
                  <a:pt x="48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20" name="Freeform 128"/>
          <p:cNvSpPr>
            <a:spLocks/>
          </p:cNvSpPr>
          <p:nvPr/>
        </p:nvSpPr>
        <p:spPr bwMode="auto">
          <a:xfrm rot="-5400000" flipH="1" flipV="1">
            <a:off x="4774407" y="3456781"/>
            <a:ext cx="39688" cy="193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336"/>
              </a:cxn>
              <a:cxn ang="0">
                <a:pos x="48" y="528"/>
              </a:cxn>
            </a:cxnLst>
            <a:rect l="0" t="0" r="r" b="b"/>
            <a:pathLst>
              <a:path w="56" h="528">
                <a:moveTo>
                  <a:pt x="0" y="0"/>
                </a:moveTo>
                <a:cubicBezTo>
                  <a:pt x="20" y="124"/>
                  <a:pt x="40" y="248"/>
                  <a:pt x="48" y="336"/>
                </a:cubicBezTo>
                <a:cubicBezTo>
                  <a:pt x="56" y="424"/>
                  <a:pt x="48" y="496"/>
                  <a:pt x="4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21" name="Freeform 129"/>
          <p:cNvSpPr>
            <a:spLocks/>
          </p:cNvSpPr>
          <p:nvPr/>
        </p:nvSpPr>
        <p:spPr bwMode="auto">
          <a:xfrm rot="-5400000" flipH="1" flipV="1">
            <a:off x="4785519" y="3394869"/>
            <a:ext cx="34925" cy="176213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0" y="336"/>
              </a:cxn>
              <a:cxn ang="0">
                <a:pos x="48" y="480"/>
              </a:cxn>
            </a:cxnLst>
            <a:rect l="0" t="0" r="r" b="b"/>
            <a:pathLst>
              <a:path w="48" h="480">
                <a:moveTo>
                  <a:pt x="48" y="0"/>
                </a:moveTo>
                <a:cubicBezTo>
                  <a:pt x="24" y="128"/>
                  <a:pt x="0" y="256"/>
                  <a:pt x="0" y="336"/>
                </a:cubicBezTo>
                <a:cubicBezTo>
                  <a:pt x="0" y="416"/>
                  <a:pt x="24" y="448"/>
                  <a:pt x="48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22" name="Freeform 130"/>
          <p:cNvSpPr>
            <a:spLocks/>
          </p:cNvSpPr>
          <p:nvPr/>
        </p:nvSpPr>
        <p:spPr bwMode="auto">
          <a:xfrm rot="-5400000" flipH="1" flipV="1">
            <a:off x="4775994" y="3056731"/>
            <a:ext cx="58738" cy="180975"/>
          </a:xfrm>
          <a:custGeom>
            <a:avLst/>
            <a:gdLst/>
            <a:ahLst/>
            <a:cxnLst>
              <a:cxn ang="0">
                <a:pos x="36" y="0"/>
              </a:cxn>
              <a:cxn ang="0">
                <a:pos x="3" y="403"/>
              </a:cxn>
              <a:cxn ang="0">
                <a:pos x="52" y="493"/>
              </a:cxn>
            </a:cxnLst>
            <a:rect l="0" t="0" r="r" b="b"/>
            <a:pathLst>
              <a:path w="52" h="493">
                <a:moveTo>
                  <a:pt x="36" y="0"/>
                </a:moveTo>
                <a:cubicBezTo>
                  <a:pt x="18" y="160"/>
                  <a:pt x="0" y="321"/>
                  <a:pt x="3" y="403"/>
                </a:cubicBezTo>
                <a:cubicBezTo>
                  <a:pt x="6" y="485"/>
                  <a:pt x="43" y="477"/>
                  <a:pt x="52" y="49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23" name="Freeform 131"/>
          <p:cNvSpPr>
            <a:spLocks/>
          </p:cNvSpPr>
          <p:nvPr/>
        </p:nvSpPr>
        <p:spPr bwMode="auto">
          <a:xfrm rot="-5400000" flipH="1" flipV="1">
            <a:off x="4752975" y="3148013"/>
            <a:ext cx="77788" cy="201612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11" y="287"/>
              </a:cxn>
              <a:cxn ang="0">
                <a:pos x="69" y="550"/>
              </a:cxn>
            </a:cxnLst>
            <a:rect l="0" t="0" r="r" b="b"/>
            <a:pathLst>
              <a:path w="69" h="550">
                <a:moveTo>
                  <a:pt x="3" y="0"/>
                </a:moveTo>
                <a:cubicBezTo>
                  <a:pt x="1" y="97"/>
                  <a:pt x="0" y="195"/>
                  <a:pt x="11" y="287"/>
                </a:cubicBezTo>
                <a:cubicBezTo>
                  <a:pt x="22" y="379"/>
                  <a:pt x="45" y="464"/>
                  <a:pt x="69" y="5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24" name="Freeform 132"/>
          <p:cNvSpPr>
            <a:spLocks/>
          </p:cNvSpPr>
          <p:nvPr/>
        </p:nvSpPr>
        <p:spPr bwMode="auto">
          <a:xfrm rot="-5400000" flipH="1" flipV="1">
            <a:off x="4774407" y="3547269"/>
            <a:ext cx="58737" cy="180975"/>
          </a:xfrm>
          <a:custGeom>
            <a:avLst/>
            <a:gdLst/>
            <a:ahLst/>
            <a:cxnLst>
              <a:cxn ang="0">
                <a:pos x="36" y="0"/>
              </a:cxn>
              <a:cxn ang="0">
                <a:pos x="3" y="403"/>
              </a:cxn>
              <a:cxn ang="0">
                <a:pos x="52" y="493"/>
              </a:cxn>
            </a:cxnLst>
            <a:rect l="0" t="0" r="r" b="b"/>
            <a:pathLst>
              <a:path w="52" h="493">
                <a:moveTo>
                  <a:pt x="36" y="0"/>
                </a:moveTo>
                <a:cubicBezTo>
                  <a:pt x="18" y="160"/>
                  <a:pt x="0" y="321"/>
                  <a:pt x="3" y="403"/>
                </a:cubicBezTo>
                <a:cubicBezTo>
                  <a:pt x="6" y="485"/>
                  <a:pt x="43" y="477"/>
                  <a:pt x="52" y="49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25" name="Freeform 133"/>
          <p:cNvSpPr>
            <a:spLocks/>
          </p:cNvSpPr>
          <p:nvPr/>
        </p:nvSpPr>
        <p:spPr bwMode="auto">
          <a:xfrm rot="-5400000" flipH="1" flipV="1">
            <a:off x="4751388" y="3640137"/>
            <a:ext cx="77788" cy="201613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11" y="287"/>
              </a:cxn>
              <a:cxn ang="0">
                <a:pos x="69" y="550"/>
              </a:cxn>
            </a:cxnLst>
            <a:rect l="0" t="0" r="r" b="b"/>
            <a:pathLst>
              <a:path w="69" h="550">
                <a:moveTo>
                  <a:pt x="3" y="0"/>
                </a:moveTo>
                <a:cubicBezTo>
                  <a:pt x="1" y="97"/>
                  <a:pt x="0" y="195"/>
                  <a:pt x="11" y="287"/>
                </a:cubicBezTo>
                <a:cubicBezTo>
                  <a:pt x="22" y="379"/>
                  <a:pt x="45" y="464"/>
                  <a:pt x="69" y="5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26" name="Freeform 134"/>
          <p:cNvSpPr>
            <a:spLocks/>
          </p:cNvSpPr>
          <p:nvPr/>
        </p:nvSpPr>
        <p:spPr bwMode="auto">
          <a:xfrm rot="-5400000" flipH="1" flipV="1">
            <a:off x="4760913" y="3805238"/>
            <a:ext cx="52387" cy="2111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336"/>
              </a:cxn>
              <a:cxn ang="0">
                <a:pos x="48" y="624"/>
              </a:cxn>
              <a:cxn ang="0">
                <a:pos x="96" y="768"/>
              </a:cxn>
            </a:cxnLst>
            <a:rect l="0" t="0" r="r" b="b"/>
            <a:pathLst>
              <a:path w="104" h="768">
                <a:moveTo>
                  <a:pt x="0" y="0"/>
                </a:moveTo>
                <a:cubicBezTo>
                  <a:pt x="44" y="116"/>
                  <a:pt x="88" y="232"/>
                  <a:pt x="96" y="336"/>
                </a:cubicBezTo>
                <a:cubicBezTo>
                  <a:pt x="104" y="440"/>
                  <a:pt x="48" y="552"/>
                  <a:pt x="48" y="624"/>
                </a:cubicBezTo>
                <a:cubicBezTo>
                  <a:pt x="48" y="696"/>
                  <a:pt x="72" y="732"/>
                  <a:pt x="96" y="7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27" name="Freeform 135"/>
          <p:cNvSpPr>
            <a:spLocks/>
          </p:cNvSpPr>
          <p:nvPr/>
        </p:nvSpPr>
        <p:spPr bwMode="auto">
          <a:xfrm rot="-5400000" flipH="1" flipV="1">
            <a:off x="4798219" y="3791744"/>
            <a:ext cx="57150" cy="131762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8" y="288"/>
              </a:cxn>
              <a:cxn ang="0">
                <a:pos x="104" y="480"/>
              </a:cxn>
            </a:cxnLst>
            <a:rect l="0" t="0" r="r" b="b"/>
            <a:pathLst>
              <a:path w="104" h="480">
                <a:moveTo>
                  <a:pt x="56" y="0"/>
                </a:moveTo>
                <a:cubicBezTo>
                  <a:pt x="28" y="104"/>
                  <a:pt x="0" y="208"/>
                  <a:pt x="8" y="288"/>
                </a:cubicBezTo>
                <a:cubicBezTo>
                  <a:pt x="16" y="368"/>
                  <a:pt x="60" y="424"/>
                  <a:pt x="104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28" name="Freeform 136"/>
          <p:cNvSpPr>
            <a:spLocks/>
          </p:cNvSpPr>
          <p:nvPr/>
        </p:nvSpPr>
        <p:spPr bwMode="auto">
          <a:xfrm rot="-5400000" flipH="1" flipV="1">
            <a:off x="4760913" y="4276725"/>
            <a:ext cx="52388" cy="2111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336"/>
              </a:cxn>
              <a:cxn ang="0">
                <a:pos x="48" y="624"/>
              </a:cxn>
              <a:cxn ang="0">
                <a:pos x="96" y="768"/>
              </a:cxn>
            </a:cxnLst>
            <a:rect l="0" t="0" r="r" b="b"/>
            <a:pathLst>
              <a:path w="104" h="768">
                <a:moveTo>
                  <a:pt x="0" y="0"/>
                </a:moveTo>
                <a:cubicBezTo>
                  <a:pt x="44" y="116"/>
                  <a:pt x="88" y="232"/>
                  <a:pt x="96" y="336"/>
                </a:cubicBezTo>
                <a:cubicBezTo>
                  <a:pt x="104" y="440"/>
                  <a:pt x="48" y="552"/>
                  <a:pt x="48" y="624"/>
                </a:cubicBezTo>
                <a:cubicBezTo>
                  <a:pt x="48" y="696"/>
                  <a:pt x="72" y="732"/>
                  <a:pt x="96" y="7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29" name="Freeform 137"/>
          <p:cNvSpPr>
            <a:spLocks/>
          </p:cNvSpPr>
          <p:nvPr/>
        </p:nvSpPr>
        <p:spPr bwMode="auto">
          <a:xfrm rot="-5400000" flipH="1" flipV="1">
            <a:off x="4798219" y="4263232"/>
            <a:ext cx="57150" cy="131762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8" y="288"/>
              </a:cxn>
              <a:cxn ang="0">
                <a:pos x="104" y="480"/>
              </a:cxn>
            </a:cxnLst>
            <a:rect l="0" t="0" r="r" b="b"/>
            <a:pathLst>
              <a:path w="104" h="480">
                <a:moveTo>
                  <a:pt x="56" y="0"/>
                </a:moveTo>
                <a:cubicBezTo>
                  <a:pt x="28" y="104"/>
                  <a:pt x="0" y="208"/>
                  <a:pt x="8" y="288"/>
                </a:cubicBezTo>
                <a:cubicBezTo>
                  <a:pt x="16" y="368"/>
                  <a:pt x="60" y="424"/>
                  <a:pt x="104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30" name="Freeform 138"/>
          <p:cNvSpPr>
            <a:spLocks/>
          </p:cNvSpPr>
          <p:nvPr/>
        </p:nvSpPr>
        <p:spPr bwMode="auto">
          <a:xfrm rot="-5400000" flipH="1" flipV="1">
            <a:off x="4775994" y="3955256"/>
            <a:ext cx="39688" cy="193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336"/>
              </a:cxn>
              <a:cxn ang="0">
                <a:pos x="48" y="528"/>
              </a:cxn>
            </a:cxnLst>
            <a:rect l="0" t="0" r="r" b="b"/>
            <a:pathLst>
              <a:path w="56" h="528">
                <a:moveTo>
                  <a:pt x="0" y="0"/>
                </a:moveTo>
                <a:cubicBezTo>
                  <a:pt x="20" y="124"/>
                  <a:pt x="40" y="248"/>
                  <a:pt x="48" y="336"/>
                </a:cubicBezTo>
                <a:cubicBezTo>
                  <a:pt x="56" y="424"/>
                  <a:pt x="48" y="496"/>
                  <a:pt x="4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31" name="Freeform 139"/>
          <p:cNvSpPr>
            <a:spLocks/>
          </p:cNvSpPr>
          <p:nvPr/>
        </p:nvSpPr>
        <p:spPr bwMode="auto">
          <a:xfrm rot="-5400000" flipH="1" flipV="1">
            <a:off x="4787900" y="3892551"/>
            <a:ext cx="33337" cy="176212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0" y="336"/>
              </a:cxn>
              <a:cxn ang="0">
                <a:pos x="48" y="480"/>
              </a:cxn>
            </a:cxnLst>
            <a:rect l="0" t="0" r="r" b="b"/>
            <a:pathLst>
              <a:path w="48" h="480">
                <a:moveTo>
                  <a:pt x="48" y="0"/>
                </a:moveTo>
                <a:cubicBezTo>
                  <a:pt x="24" y="128"/>
                  <a:pt x="0" y="256"/>
                  <a:pt x="0" y="336"/>
                </a:cubicBezTo>
                <a:cubicBezTo>
                  <a:pt x="0" y="416"/>
                  <a:pt x="24" y="448"/>
                  <a:pt x="48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32" name="Freeform 140"/>
          <p:cNvSpPr>
            <a:spLocks/>
          </p:cNvSpPr>
          <p:nvPr/>
        </p:nvSpPr>
        <p:spPr bwMode="auto">
          <a:xfrm rot="-5400000" flipH="1" flipV="1">
            <a:off x="4771232" y="4447381"/>
            <a:ext cx="39688" cy="193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336"/>
              </a:cxn>
              <a:cxn ang="0">
                <a:pos x="48" y="528"/>
              </a:cxn>
            </a:cxnLst>
            <a:rect l="0" t="0" r="r" b="b"/>
            <a:pathLst>
              <a:path w="56" h="528">
                <a:moveTo>
                  <a:pt x="0" y="0"/>
                </a:moveTo>
                <a:cubicBezTo>
                  <a:pt x="20" y="124"/>
                  <a:pt x="40" y="248"/>
                  <a:pt x="48" y="336"/>
                </a:cubicBezTo>
                <a:cubicBezTo>
                  <a:pt x="56" y="424"/>
                  <a:pt x="48" y="496"/>
                  <a:pt x="4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33" name="Freeform 141"/>
          <p:cNvSpPr>
            <a:spLocks/>
          </p:cNvSpPr>
          <p:nvPr/>
        </p:nvSpPr>
        <p:spPr bwMode="auto">
          <a:xfrm rot="-5400000" flipH="1" flipV="1">
            <a:off x="4782344" y="4385469"/>
            <a:ext cx="34925" cy="176213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0" y="336"/>
              </a:cxn>
              <a:cxn ang="0">
                <a:pos x="48" y="480"/>
              </a:cxn>
            </a:cxnLst>
            <a:rect l="0" t="0" r="r" b="b"/>
            <a:pathLst>
              <a:path w="48" h="480">
                <a:moveTo>
                  <a:pt x="48" y="0"/>
                </a:moveTo>
                <a:cubicBezTo>
                  <a:pt x="24" y="128"/>
                  <a:pt x="0" y="256"/>
                  <a:pt x="0" y="336"/>
                </a:cubicBezTo>
                <a:cubicBezTo>
                  <a:pt x="0" y="416"/>
                  <a:pt x="24" y="448"/>
                  <a:pt x="48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34" name="Freeform 142"/>
          <p:cNvSpPr>
            <a:spLocks/>
          </p:cNvSpPr>
          <p:nvPr/>
        </p:nvSpPr>
        <p:spPr bwMode="auto">
          <a:xfrm rot="-5400000" flipH="1" flipV="1">
            <a:off x="4772819" y="4047331"/>
            <a:ext cx="58738" cy="180975"/>
          </a:xfrm>
          <a:custGeom>
            <a:avLst/>
            <a:gdLst/>
            <a:ahLst/>
            <a:cxnLst>
              <a:cxn ang="0">
                <a:pos x="36" y="0"/>
              </a:cxn>
              <a:cxn ang="0">
                <a:pos x="3" y="403"/>
              </a:cxn>
              <a:cxn ang="0">
                <a:pos x="52" y="493"/>
              </a:cxn>
            </a:cxnLst>
            <a:rect l="0" t="0" r="r" b="b"/>
            <a:pathLst>
              <a:path w="52" h="493">
                <a:moveTo>
                  <a:pt x="36" y="0"/>
                </a:moveTo>
                <a:cubicBezTo>
                  <a:pt x="18" y="160"/>
                  <a:pt x="0" y="321"/>
                  <a:pt x="3" y="403"/>
                </a:cubicBezTo>
                <a:cubicBezTo>
                  <a:pt x="6" y="485"/>
                  <a:pt x="43" y="477"/>
                  <a:pt x="52" y="49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35" name="Freeform 143"/>
          <p:cNvSpPr>
            <a:spLocks/>
          </p:cNvSpPr>
          <p:nvPr/>
        </p:nvSpPr>
        <p:spPr bwMode="auto">
          <a:xfrm rot="-5400000" flipH="1" flipV="1">
            <a:off x="4749800" y="4138613"/>
            <a:ext cx="77788" cy="201612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11" y="287"/>
              </a:cxn>
              <a:cxn ang="0">
                <a:pos x="69" y="550"/>
              </a:cxn>
            </a:cxnLst>
            <a:rect l="0" t="0" r="r" b="b"/>
            <a:pathLst>
              <a:path w="69" h="550">
                <a:moveTo>
                  <a:pt x="3" y="0"/>
                </a:moveTo>
                <a:cubicBezTo>
                  <a:pt x="1" y="97"/>
                  <a:pt x="0" y="195"/>
                  <a:pt x="11" y="287"/>
                </a:cubicBezTo>
                <a:cubicBezTo>
                  <a:pt x="22" y="379"/>
                  <a:pt x="45" y="464"/>
                  <a:pt x="69" y="5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36" name="Freeform 144"/>
          <p:cNvSpPr>
            <a:spLocks/>
          </p:cNvSpPr>
          <p:nvPr/>
        </p:nvSpPr>
        <p:spPr bwMode="auto">
          <a:xfrm rot="-5400000" flipH="1" flipV="1">
            <a:off x="4771232" y="4537869"/>
            <a:ext cx="58737" cy="180975"/>
          </a:xfrm>
          <a:custGeom>
            <a:avLst/>
            <a:gdLst/>
            <a:ahLst/>
            <a:cxnLst>
              <a:cxn ang="0">
                <a:pos x="36" y="0"/>
              </a:cxn>
              <a:cxn ang="0">
                <a:pos x="3" y="403"/>
              </a:cxn>
              <a:cxn ang="0">
                <a:pos x="52" y="493"/>
              </a:cxn>
            </a:cxnLst>
            <a:rect l="0" t="0" r="r" b="b"/>
            <a:pathLst>
              <a:path w="52" h="493">
                <a:moveTo>
                  <a:pt x="36" y="0"/>
                </a:moveTo>
                <a:cubicBezTo>
                  <a:pt x="18" y="160"/>
                  <a:pt x="0" y="321"/>
                  <a:pt x="3" y="403"/>
                </a:cubicBezTo>
                <a:cubicBezTo>
                  <a:pt x="6" y="485"/>
                  <a:pt x="43" y="477"/>
                  <a:pt x="52" y="49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37" name="Freeform 145"/>
          <p:cNvSpPr>
            <a:spLocks/>
          </p:cNvSpPr>
          <p:nvPr/>
        </p:nvSpPr>
        <p:spPr bwMode="auto">
          <a:xfrm rot="-5400000" flipH="1" flipV="1">
            <a:off x="4748213" y="4630737"/>
            <a:ext cx="77788" cy="201613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11" y="287"/>
              </a:cxn>
              <a:cxn ang="0">
                <a:pos x="69" y="550"/>
              </a:cxn>
            </a:cxnLst>
            <a:rect l="0" t="0" r="r" b="b"/>
            <a:pathLst>
              <a:path w="69" h="550">
                <a:moveTo>
                  <a:pt x="3" y="0"/>
                </a:moveTo>
                <a:cubicBezTo>
                  <a:pt x="1" y="97"/>
                  <a:pt x="0" y="195"/>
                  <a:pt x="11" y="287"/>
                </a:cubicBezTo>
                <a:cubicBezTo>
                  <a:pt x="22" y="379"/>
                  <a:pt x="45" y="464"/>
                  <a:pt x="69" y="5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38" name="Freeform 146"/>
          <p:cNvSpPr>
            <a:spLocks/>
          </p:cNvSpPr>
          <p:nvPr/>
        </p:nvSpPr>
        <p:spPr bwMode="auto">
          <a:xfrm rot="-5400000" flipH="1" flipV="1">
            <a:off x="4764088" y="4775200"/>
            <a:ext cx="52388" cy="2111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336"/>
              </a:cxn>
              <a:cxn ang="0">
                <a:pos x="48" y="624"/>
              </a:cxn>
              <a:cxn ang="0">
                <a:pos x="96" y="768"/>
              </a:cxn>
            </a:cxnLst>
            <a:rect l="0" t="0" r="r" b="b"/>
            <a:pathLst>
              <a:path w="104" h="768">
                <a:moveTo>
                  <a:pt x="0" y="0"/>
                </a:moveTo>
                <a:cubicBezTo>
                  <a:pt x="44" y="116"/>
                  <a:pt x="88" y="232"/>
                  <a:pt x="96" y="336"/>
                </a:cubicBezTo>
                <a:cubicBezTo>
                  <a:pt x="104" y="440"/>
                  <a:pt x="48" y="552"/>
                  <a:pt x="48" y="624"/>
                </a:cubicBezTo>
                <a:cubicBezTo>
                  <a:pt x="48" y="696"/>
                  <a:pt x="72" y="732"/>
                  <a:pt x="96" y="7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39" name="Freeform 147"/>
          <p:cNvSpPr>
            <a:spLocks/>
          </p:cNvSpPr>
          <p:nvPr/>
        </p:nvSpPr>
        <p:spPr bwMode="auto">
          <a:xfrm rot="-5400000" flipH="1" flipV="1">
            <a:off x="4801394" y="4761707"/>
            <a:ext cx="57150" cy="131762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8" y="288"/>
              </a:cxn>
              <a:cxn ang="0">
                <a:pos x="104" y="480"/>
              </a:cxn>
            </a:cxnLst>
            <a:rect l="0" t="0" r="r" b="b"/>
            <a:pathLst>
              <a:path w="104" h="480">
                <a:moveTo>
                  <a:pt x="56" y="0"/>
                </a:moveTo>
                <a:cubicBezTo>
                  <a:pt x="28" y="104"/>
                  <a:pt x="0" y="208"/>
                  <a:pt x="8" y="288"/>
                </a:cubicBezTo>
                <a:cubicBezTo>
                  <a:pt x="16" y="368"/>
                  <a:pt x="60" y="424"/>
                  <a:pt x="104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40" name="Freeform 148"/>
          <p:cNvSpPr>
            <a:spLocks/>
          </p:cNvSpPr>
          <p:nvPr/>
        </p:nvSpPr>
        <p:spPr bwMode="auto">
          <a:xfrm rot="-5400000" flipH="1" flipV="1">
            <a:off x="4764088" y="5246688"/>
            <a:ext cx="52387" cy="2111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336"/>
              </a:cxn>
              <a:cxn ang="0">
                <a:pos x="48" y="624"/>
              </a:cxn>
              <a:cxn ang="0">
                <a:pos x="96" y="768"/>
              </a:cxn>
            </a:cxnLst>
            <a:rect l="0" t="0" r="r" b="b"/>
            <a:pathLst>
              <a:path w="104" h="768">
                <a:moveTo>
                  <a:pt x="0" y="0"/>
                </a:moveTo>
                <a:cubicBezTo>
                  <a:pt x="44" y="116"/>
                  <a:pt x="88" y="232"/>
                  <a:pt x="96" y="336"/>
                </a:cubicBezTo>
                <a:cubicBezTo>
                  <a:pt x="104" y="440"/>
                  <a:pt x="48" y="552"/>
                  <a:pt x="48" y="624"/>
                </a:cubicBezTo>
                <a:cubicBezTo>
                  <a:pt x="48" y="696"/>
                  <a:pt x="72" y="732"/>
                  <a:pt x="96" y="7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41" name="Freeform 149"/>
          <p:cNvSpPr>
            <a:spLocks/>
          </p:cNvSpPr>
          <p:nvPr/>
        </p:nvSpPr>
        <p:spPr bwMode="auto">
          <a:xfrm rot="-5400000" flipH="1" flipV="1">
            <a:off x="4801394" y="5233194"/>
            <a:ext cx="57150" cy="131762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8" y="288"/>
              </a:cxn>
              <a:cxn ang="0">
                <a:pos x="104" y="480"/>
              </a:cxn>
            </a:cxnLst>
            <a:rect l="0" t="0" r="r" b="b"/>
            <a:pathLst>
              <a:path w="104" h="480">
                <a:moveTo>
                  <a:pt x="56" y="0"/>
                </a:moveTo>
                <a:cubicBezTo>
                  <a:pt x="28" y="104"/>
                  <a:pt x="0" y="208"/>
                  <a:pt x="8" y="288"/>
                </a:cubicBezTo>
                <a:cubicBezTo>
                  <a:pt x="16" y="368"/>
                  <a:pt x="60" y="424"/>
                  <a:pt x="104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42" name="Freeform 150"/>
          <p:cNvSpPr>
            <a:spLocks/>
          </p:cNvSpPr>
          <p:nvPr/>
        </p:nvSpPr>
        <p:spPr bwMode="auto">
          <a:xfrm rot="-5400000" flipH="1" flipV="1">
            <a:off x="4779169" y="4925219"/>
            <a:ext cx="39687" cy="193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336"/>
              </a:cxn>
              <a:cxn ang="0">
                <a:pos x="48" y="528"/>
              </a:cxn>
            </a:cxnLst>
            <a:rect l="0" t="0" r="r" b="b"/>
            <a:pathLst>
              <a:path w="56" h="528">
                <a:moveTo>
                  <a:pt x="0" y="0"/>
                </a:moveTo>
                <a:cubicBezTo>
                  <a:pt x="20" y="124"/>
                  <a:pt x="40" y="248"/>
                  <a:pt x="48" y="336"/>
                </a:cubicBezTo>
                <a:cubicBezTo>
                  <a:pt x="56" y="424"/>
                  <a:pt x="48" y="496"/>
                  <a:pt x="4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43" name="Freeform 151"/>
          <p:cNvSpPr>
            <a:spLocks/>
          </p:cNvSpPr>
          <p:nvPr/>
        </p:nvSpPr>
        <p:spPr bwMode="auto">
          <a:xfrm rot="-5400000" flipH="1" flipV="1">
            <a:off x="4791075" y="4862513"/>
            <a:ext cx="33338" cy="176212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0" y="336"/>
              </a:cxn>
              <a:cxn ang="0">
                <a:pos x="48" y="480"/>
              </a:cxn>
            </a:cxnLst>
            <a:rect l="0" t="0" r="r" b="b"/>
            <a:pathLst>
              <a:path w="48" h="480">
                <a:moveTo>
                  <a:pt x="48" y="0"/>
                </a:moveTo>
                <a:cubicBezTo>
                  <a:pt x="24" y="128"/>
                  <a:pt x="0" y="256"/>
                  <a:pt x="0" y="336"/>
                </a:cubicBezTo>
                <a:cubicBezTo>
                  <a:pt x="0" y="416"/>
                  <a:pt x="24" y="448"/>
                  <a:pt x="48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44" name="Freeform 152"/>
          <p:cNvSpPr>
            <a:spLocks/>
          </p:cNvSpPr>
          <p:nvPr/>
        </p:nvSpPr>
        <p:spPr bwMode="auto">
          <a:xfrm rot="-5400000" flipH="1" flipV="1">
            <a:off x="4774407" y="5417344"/>
            <a:ext cx="39687" cy="193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336"/>
              </a:cxn>
              <a:cxn ang="0">
                <a:pos x="48" y="528"/>
              </a:cxn>
            </a:cxnLst>
            <a:rect l="0" t="0" r="r" b="b"/>
            <a:pathLst>
              <a:path w="56" h="528">
                <a:moveTo>
                  <a:pt x="0" y="0"/>
                </a:moveTo>
                <a:cubicBezTo>
                  <a:pt x="20" y="124"/>
                  <a:pt x="40" y="248"/>
                  <a:pt x="48" y="336"/>
                </a:cubicBezTo>
                <a:cubicBezTo>
                  <a:pt x="56" y="424"/>
                  <a:pt x="48" y="496"/>
                  <a:pt x="4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45" name="Freeform 153"/>
          <p:cNvSpPr>
            <a:spLocks/>
          </p:cNvSpPr>
          <p:nvPr/>
        </p:nvSpPr>
        <p:spPr bwMode="auto">
          <a:xfrm rot="-5400000" flipH="1" flipV="1">
            <a:off x="4785519" y="5355431"/>
            <a:ext cx="34925" cy="176213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0" y="336"/>
              </a:cxn>
              <a:cxn ang="0">
                <a:pos x="48" y="480"/>
              </a:cxn>
            </a:cxnLst>
            <a:rect l="0" t="0" r="r" b="b"/>
            <a:pathLst>
              <a:path w="48" h="480">
                <a:moveTo>
                  <a:pt x="48" y="0"/>
                </a:moveTo>
                <a:cubicBezTo>
                  <a:pt x="24" y="128"/>
                  <a:pt x="0" y="256"/>
                  <a:pt x="0" y="336"/>
                </a:cubicBezTo>
                <a:cubicBezTo>
                  <a:pt x="0" y="416"/>
                  <a:pt x="24" y="448"/>
                  <a:pt x="48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46" name="Freeform 154"/>
          <p:cNvSpPr>
            <a:spLocks/>
          </p:cNvSpPr>
          <p:nvPr/>
        </p:nvSpPr>
        <p:spPr bwMode="auto">
          <a:xfrm rot="-5400000" flipH="1" flipV="1">
            <a:off x="4775994" y="5017294"/>
            <a:ext cx="58737" cy="180975"/>
          </a:xfrm>
          <a:custGeom>
            <a:avLst/>
            <a:gdLst/>
            <a:ahLst/>
            <a:cxnLst>
              <a:cxn ang="0">
                <a:pos x="36" y="0"/>
              </a:cxn>
              <a:cxn ang="0">
                <a:pos x="3" y="403"/>
              </a:cxn>
              <a:cxn ang="0">
                <a:pos x="52" y="493"/>
              </a:cxn>
            </a:cxnLst>
            <a:rect l="0" t="0" r="r" b="b"/>
            <a:pathLst>
              <a:path w="52" h="493">
                <a:moveTo>
                  <a:pt x="36" y="0"/>
                </a:moveTo>
                <a:cubicBezTo>
                  <a:pt x="18" y="160"/>
                  <a:pt x="0" y="321"/>
                  <a:pt x="3" y="403"/>
                </a:cubicBezTo>
                <a:cubicBezTo>
                  <a:pt x="6" y="485"/>
                  <a:pt x="43" y="477"/>
                  <a:pt x="52" y="49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47" name="Freeform 155"/>
          <p:cNvSpPr>
            <a:spLocks/>
          </p:cNvSpPr>
          <p:nvPr/>
        </p:nvSpPr>
        <p:spPr bwMode="auto">
          <a:xfrm rot="-5400000" flipH="1" flipV="1">
            <a:off x="4752975" y="5108576"/>
            <a:ext cx="77787" cy="201612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11" y="287"/>
              </a:cxn>
              <a:cxn ang="0">
                <a:pos x="69" y="550"/>
              </a:cxn>
            </a:cxnLst>
            <a:rect l="0" t="0" r="r" b="b"/>
            <a:pathLst>
              <a:path w="69" h="550">
                <a:moveTo>
                  <a:pt x="3" y="0"/>
                </a:moveTo>
                <a:cubicBezTo>
                  <a:pt x="1" y="97"/>
                  <a:pt x="0" y="195"/>
                  <a:pt x="11" y="287"/>
                </a:cubicBezTo>
                <a:cubicBezTo>
                  <a:pt x="22" y="379"/>
                  <a:pt x="45" y="464"/>
                  <a:pt x="69" y="5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48" name="Freeform 156"/>
          <p:cNvSpPr>
            <a:spLocks/>
          </p:cNvSpPr>
          <p:nvPr/>
        </p:nvSpPr>
        <p:spPr bwMode="auto">
          <a:xfrm rot="-5400000" flipH="1" flipV="1">
            <a:off x="4774407" y="5507831"/>
            <a:ext cx="58738" cy="180975"/>
          </a:xfrm>
          <a:custGeom>
            <a:avLst/>
            <a:gdLst/>
            <a:ahLst/>
            <a:cxnLst>
              <a:cxn ang="0">
                <a:pos x="36" y="0"/>
              </a:cxn>
              <a:cxn ang="0">
                <a:pos x="3" y="403"/>
              </a:cxn>
              <a:cxn ang="0">
                <a:pos x="52" y="493"/>
              </a:cxn>
            </a:cxnLst>
            <a:rect l="0" t="0" r="r" b="b"/>
            <a:pathLst>
              <a:path w="52" h="493">
                <a:moveTo>
                  <a:pt x="36" y="0"/>
                </a:moveTo>
                <a:cubicBezTo>
                  <a:pt x="18" y="160"/>
                  <a:pt x="0" y="321"/>
                  <a:pt x="3" y="403"/>
                </a:cubicBezTo>
                <a:cubicBezTo>
                  <a:pt x="6" y="485"/>
                  <a:pt x="43" y="477"/>
                  <a:pt x="52" y="49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49" name="Freeform 157"/>
          <p:cNvSpPr>
            <a:spLocks/>
          </p:cNvSpPr>
          <p:nvPr/>
        </p:nvSpPr>
        <p:spPr bwMode="auto">
          <a:xfrm rot="-5400000" flipH="1" flipV="1">
            <a:off x="4751388" y="5600700"/>
            <a:ext cx="77787" cy="201613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11" y="287"/>
              </a:cxn>
              <a:cxn ang="0">
                <a:pos x="69" y="550"/>
              </a:cxn>
            </a:cxnLst>
            <a:rect l="0" t="0" r="r" b="b"/>
            <a:pathLst>
              <a:path w="69" h="550">
                <a:moveTo>
                  <a:pt x="3" y="0"/>
                </a:moveTo>
                <a:cubicBezTo>
                  <a:pt x="1" y="97"/>
                  <a:pt x="0" y="195"/>
                  <a:pt x="11" y="287"/>
                </a:cubicBezTo>
                <a:cubicBezTo>
                  <a:pt x="22" y="379"/>
                  <a:pt x="45" y="464"/>
                  <a:pt x="69" y="5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50" name="Freeform 158"/>
          <p:cNvSpPr>
            <a:spLocks/>
          </p:cNvSpPr>
          <p:nvPr/>
        </p:nvSpPr>
        <p:spPr bwMode="auto">
          <a:xfrm rot="-5400000" flipH="1" flipV="1">
            <a:off x="4764088" y="5753100"/>
            <a:ext cx="52388" cy="2111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336"/>
              </a:cxn>
              <a:cxn ang="0">
                <a:pos x="48" y="624"/>
              </a:cxn>
              <a:cxn ang="0">
                <a:pos x="96" y="768"/>
              </a:cxn>
            </a:cxnLst>
            <a:rect l="0" t="0" r="r" b="b"/>
            <a:pathLst>
              <a:path w="104" h="768">
                <a:moveTo>
                  <a:pt x="0" y="0"/>
                </a:moveTo>
                <a:cubicBezTo>
                  <a:pt x="44" y="116"/>
                  <a:pt x="88" y="232"/>
                  <a:pt x="96" y="336"/>
                </a:cubicBezTo>
                <a:cubicBezTo>
                  <a:pt x="104" y="440"/>
                  <a:pt x="48" y="552"/>
                  <a:pt x="48" y="624"/>
                </a:cubicBezTo>
                <a:cubicBezTo>
                  <a:pt x="48" y="696"/>
                  <a:pt x="72" y="732"/>
                  <a:pt x="96" y="7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51" name="Freeform 159"/>
          <p:cNvSpPr>
            <a:spLocks/>
          </p:cNvSpPr>
          <p:nvPr/>
        </p:nvSpPr>
        <p:spPr bwMode="auto">
          <a:xfrm rot="-5400000" flipH="1" flipV="1">
            <a:off x="4801394" y="5739607"/>
            <a:ext cx="57150" cy="131762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8" y="288"/>
              </a:cxn>
              <a:cxn ang="0">
                <a:pos x="104" y="480"/>
              </a:cxn>
            </a:cxnLst>
            <a:rect l="0" t="0" r="r" b="b"/>
            <a:pathLst>
              <a:path w="104" h="480">
                <a:moveTo>
                  <a:pt x="56" y="0"/>
                </a:moveTo>
                <a:cubicBezTo>
                  <a:pt x="28" y="104"/>
                  <a:pt x="0" y="208"/>
                  <a:pt x="8" y="288"/>
                </a:cubicBezTo>
                <a:cubicBezTo>
                  <a:pt x="16" y="368"/>
                  <a:pt x="60" y="424"/>
                  <a:pt x="104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52" name="Freeform 160"/>
          <p:cNvSpPr>
            <a:spLocks/>
          </p:cNvSpPr>
          <p:nvPr/>
        </p:nvSpPr>
        <p:spPr bwMode="auto">
          <a:xfrm rot="-5400000" flipH="1" flipV="1">
            <a:off x="4779169" y="5904706"/>
            <a:ext cx="39688" cy="193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336"/>
              </a:cxn>
              <a:cxn ang="0">
                <a:pos x="48" y="528"/>
              </a:cxn>
            </a:cxnLst>
            <a:rect l="0" t="0" r="r" b="b"/>
            <a:pathLst>
              <a:path w="56" h="528">
                <a:moveTo>
                  <a:pt x="0" y="0"/>
                </a:moveTo>
                <a:cubicBezTo>
                  <a:pt x="20" y="124"/>
                  <a:pt x="40" y="248"/>
                  <a:pt x="48" y="336"/>
                </a:cubicBezTo>
                <a:cubicBezTo>
                  <a:pt x="56" y="424"/>
                  <a:pt x="48" y="496"/>
                  <a:pt x="4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53" name="Freeform 161"/>
          <p:cNvSpPr>
            <a:spLocks/>
          </p:cNvSpPr>
          <p:nvPr/>
        </p:nvSpPr>
        <p:spPr bwMode="auto">
          <a:xfrm rot="-5400000" flipH="1" flipV="1">
            <a:off x="4790281" y="5842795"/>
            <a:ext cx="34925" cy="176212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0" y="336"/>
              </a:cxn>
              <a:cxn ang="0">
                <a:pos x="48" y="480"/>
              </a:cxn>
            </a:cxnLst>
            <a:rect l="0" t="0" r="r" b="b"/>
            <a:pathLst>
              <a:path w="48" h="480">
                <a:moveTo>
                  <a:pt x="48" y="0"/>
                </a:moveTo>
                <a:cubicBezTo>
                  <a:pt x="24" y="128"/>
                  <a:pt x="0" y="256"/>
                  <a:pt x="0" y="336"/>
                </a:cubicBezTo>
                <a:cubicBezTo>
                  <a:pt x="0" y="416"/>
                  <a:pt x="24" y="448"/>
                  <a:pt x="48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54" name="Freeform 162"/>
          <p:cNvSpPr>
            <a:spLocks/>
          </p:cNvSpPr>
          <p:nvPr/>
        </p:nvSpPr>
        <p:spPr bwMode="auto">
          <a:xfrm rot="-5400000" flipH="1" flipV="1">
            <a:off x="4775994" y="5995194"/>
            <a:ext cx="58737" cy="180975"/>
          </a:xfrm>
          <a:custGeom>
            <a:avLst/>
            <a:gdLst/>
            <a:ahLst/>
            <a:cxnLst>
              <a:cxn ang="0">
                <a:pos x="36" y="0"/>
              </a:cxn>
              <a:cxn ang="0">
                <a:pos x="3" y="403"/>
              </a:cxn>
              <a:cxn ang="0">
                <a:pos x="52" y="493"/>
              </a:cxn>
            </a:cxnLst>
            <a:rect l="0" t="0" r="r" b="b"/>
            <a:pathLst>
              <a:path w="52" h="493">
                <a:moveTo>
                  <a:pt x="36" y="0"/>
                </a:moveTo>
                <a:cubicBezTo>
                  <a:pt x="18" y="160"/>
                  <a:pt x="0" y="321"/>
                  <a:pt x="3" y="403"/>
                </a:cubicBezTo>
                <a:cubicBezTo>
                  <a:pt x="6" y="485"/>
                  <a:pt x="43" y="477"/>
                  <a:pt x="52" y="49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55" name="Freeform 163"/>
          <p:cNvSpPr>
            <a:spLocks/>
          </p:cNvSpPr>
          <p:nvPr/>
        </p:nvSpPr>
        <p:spPr bwMode="auto">
          <a:xfrm rot="-5400000" flipH="1" flipV="1">
            <a:off x="4752975" y="6088063"/>
            <a:ext cx="77788" cy="201612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11" y="287"/>
              </a:cxn>
              <a:cxn ang="0">
                <a:pos x="69" y="550"/>
              </a:cxn>
            </a:cxnLst>
            <a:rect l="0" t="0" r="r" b="b"/>
            <a:pathLst>
              <a:path w="69" h="550">
                <a:moveTo>
                  <a:pt x="3" y="0"/>
                </a:moveTo>
                <a:cubicBezTo>
                  <a:pt x="1" y="97"/>
                  <a:pt x="0" y="195"/>
                  <a:pt x="11" y="287"/>
                </a:cubicBezTo>
                <a:cubicBezTo>
                  <a:pt x="22" y="379"/>
                  <a:pt x="45" y="464"/>
                  <a:pt x="69" y="5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56" name="Text Box 164"/>
          <p:cNvSpPr txBox="1">
            <a:spLocks noChangeArrowheads="1"/>
          </p:cNvSpPr>
          <p:nvPr/>
        </p:nvSpPr>
        <p:spPr bwMode="auto">
          <a:xfrm>
            <a:off x="3230563" y="3022600"/>
            <a:ext cx="677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ATP</a:t>
            </a:r>
          </a:p>
        </p:txBody>
      </p:sp>
      <p:sp>
        <p:nvSpPr>
          <p:cNvPr id="110757" name="Freeform 165"/>
          <p:cNvSpPr>
            <a:spLocks/>
          </p:cNvSpPr>
          <p:nvPr/>
        </p:nvSpPr>
        <p:spPr bwMode="auto">
          <a:xfrm>
            <a:off x="3902075" y="3298825"/>
            <a:ext cx="514350" cy="128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65" y="505"/>
              </a:cxn>
              <a:cxn ang="0">
                <a:pos x="106" y="1058"/>
              </a:cxn>
            </a:cxnLst>
            <a:rect l="0" t="0" r="r" b="b"/>
            <a:pathLst>
              <a:path w="383" h="1058">
                <a:moveTo>
                  <a:pt x="0" y="0"/>
                </a:moveTo>
                <a:cubicBezTo>
                  <a:pt x="173" y="164"/>
                  <a:pt x="347" y="329"/>
                  <a:pt x="365" y="505"/>
                </a:cubicBezTo>
                <a:cubicBezTo>
                  <a:pt x="383" y="681"/>
                  <a:pt x="244" y="869"/>
                  <a:pt x="106" y="1058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58" name="Oval 166"/>
          <p:cNvSpPr>
            <a:spLocks noChangeArrowheads="1"/>
          </p:cNvSpPr>
          <p:nvPr/>
        </p:nvSpPr>
        <p:spPr bwMode="auto">
          <a:xfrm>
            <a:off x="4146550" y="3690938"/>
            <a:ext cx="1063625" cy="652462"/>
          </a:xfrm>
          <a:prstGeom prst="ellipse">
            <a:avLst/>
          </a:prstGeom>
          <a:solidFill>
            <a:srgbClr val="FF3300"/>
          </a:solidFill>
          <a:ln w="9525">
            <a:solidFill>
              <a:srgbClr val="66FF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59" name="Line 167"/>
          <p:cNvSpPr>
            <a:spLocks noChangeShapeType="1"/>
          </p:cNvSpPr>
          <p:nvPr/>
        </p:nvSpPr>
        <p:spPr bwMode="auto">
          <a:xfrm>
            <a:off x="3808413" y="3838575"/>
            <a:ext cx="17176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60" name="Line 168"/>
          <p:cNvSpPr>
            <a:spLocks noChangeShapeType="1"/>
          </p:cNvSpPr>
          <p:nvPr/>
        </p:nvSpPr>
        <p:spPr bwMode="auto">
          <a:xfrm flipH="1">
            <a:off x="3775075" y="4214813"/>
            <a:ext cx="17176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61" name="Text Box 169"/>
          <p:cNvSpPr txBox="1">
            <a:spLocks noChangeArrowheads="1"/>
          </p:cNvSpPr>
          <p:nvPr/>
        </p:nvSpPr>
        <p:spPr bwMode="auto">
          <a:xfrm>
            <a:off x="2840038" y="3533775"/>
            <a:ext cx="955675" cy="4667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3 Na</a:t>
            </a:r>
            <a:r>
              <a:rPr lang="en-US" baseline="30000">
                <a:latin typeface="Arial" charset="0"/>
              </a:rPr>
              <a:t>+</a:t>
            </a:r>
          </a:p>
        </p:txBody>
      </p:sp>
      <p:sp>
        <p:nvSpPr>
          <p:cNvPr id="110762" name="Text Box 170"/>
          <p:cNvSpPr txBox="1">
            <a:spLocks noChangeArrowheads="1"/>
          </p:cNvSpPr>
          <p:nvPr/>
        </p:nvSpPr>
        <p:spPr bwMode="auto">
          <a:xfrm>
            <a:off x="5583238" y="3983038"/>
            <a:ext cx="787400" cy="466725"/>
          </a:xfrm>
          <a:prstGeom prst="rect">
            <a:avLst/>
          </a:prstGeom>
          <a:noFill/>
          <a:ln w="9525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2 K</a:t>
            </a:r>
            <a:r>
              <a:rPr lang="en-US" b="1" baseline="30000">
                <a:latin typeface="Arial" charset="0"/>
              </a:rPr>
              <a:t>+</a:t>
            </a:r>
          </a:p>
        </p:txBody>
      </p:sp>
      <p:sp>
        <p:nvSpPr>
          <p:cNvPr id="110763" name="Text Box 171"/>
          <p:cNvSpPr txBox="1">
            <a:spLocks noChangeArrowheads="1"/>
          </p:cNvSpPr>
          <p:nvPr/>
        </p:nvSpPr>
        <p:spPr bwMode="auto">
          <a:xfrm>
            <a:off x="3308350" y="4498975"/>
            <a:ext cx="706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ADP</a:t>
            </a:r>
          </a:p>
        </p:txBody>
      </p:sp>
      <p:sp>
        <p:nvSpPr>
          <p:cNvPr id="110764" name="Text Box 172"/>
          <p:cNvSpPr txBox="1">
            <a:spLocks noChangeArrowheads="1"/>
          </p:cNvSpPr>
          <p:nvPr/>
        </p:nvSpPr>
        <p:spPr bwMode="auto">
          <a:xfrm>
            <a:off x="533400" y="685800"/>
            <a:ext cx="60896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A</a:t>
            </a:r>
            <a:r>
              <a:rPr lang="en-US" sz="3600" b="1" dirty="0" smtClean="0">
                <a:solidFill>
                  <a:srgbClr val="FF0000"/>
                </a:solidFill>
              </a:rPr>
              <a:t>ctive Transport</a:t>
            </a:r>
            <a:endParaRPr lang="en-US" sz="32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10765" name="Text Box 173"/>
          <p:cNvSpPr txBox="1">
            <a:spLocks noChangeArrowheads="1"/>
          </p:cNvSpPr>
          <p:nvPr/>
        </p:nvSpPr>
        <p:spPr bwMode="auto">
          <a:xfrm>
            <a:off x="1281113" y="2020888"/>
            <a:ext cx="9890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6000">
                <a:latin typeface="Arial" charset="0"/>
              </a:rPr>
              <a:t>K</a:t>
            </a:r>
            <a:r>
              <a:rPr lang="en-US" sz="6000" baseline="30000">
                <a:latin typeface="Arial" charset="0"/>
              </a:rPr>
              <a:t>+</a:t>
            </a:r>
          </a:p>
        </p:txBody>
      </p:sp>
      <p:sp>
        <p:nvSpPr>
          <p:cNvPr id="110766" name="Text Box 174"/>
          <p:cNvSpPr txBox="1">
            <a:spLocks noChangeArrowheads="1"/>
          </p:cNvSpPr>
          <p:nvPr/>
        </p:nvSpPr>
        <p:spPr bwMode="auto">
          <a:xfrm>
            <a:off x="6481763" y="2039938"/>
            <a:ext cx="1454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6000">
                <a:latin typeface="Arial" charset="0"/>
              </a:rPr>
              <a:t>Na</a:t>
            </a:r>
            <a:r>
              <a:rPr lang="en-US" sz="6000" baseline="30000">
                <a:latin typeface="Arial" charset="0"/>
              </a:rPr>
              <a:t>+</a:t>
            </a:r>
          </a:p>
        </p:txBody>
      </p:sp>
      <p:sp>
        <p:nvSpPr>
          <p:cNvPr id="110767" name="Rectangle 175"/>
          <p:cNvSpPr>
            <a:spLocks noChangeArrowheads="1"/>
          </p:cNvSpPr>
          <p:nvPr/>
        </p:nvSpPr>
        <p:spPr bwMode="auto">
          <a:xfrm>
            <a:off x="1347788" y="2974975"/>
            <a:ext cx="752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Na+</a:t>
            </a:r>
          </a:p>
        </p:txBody>
      </p:sp>
      <p:sp>
        <p:nvSpPr>
          <p:cNvPr id="110768" name="Rectangle 176"/>
          <p:cNvSpPr>
            <a:spLocks noChangeArrowheads="1"/>
          </p:cNvSpPr>
          <p:nvPr/>
        </p:nvSpPr>
        <p:spPr bwMode="auto">
          <a:xfrm>
            <a:off x="6713538" y="3100388"/>
            <a:ext cx="582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K+</a:t>
            </a:r>
          </a:p>
        </p:txBody>
      </p:sp>
      <p:sp>
        <p:nvSpPr>
          <p:cNvPr id="110769" name="Text Box 177"/>
          <p:cNvSpPr txBox="1">
            <a:spLocks noChangeArrowheads="1"/>
          </p:cNvSpPr>
          <p:nvPr/>
        </p:nvSpPr>
        <p:spPr bwMode="auto">
          <a:xfrm>
            <a:off x="2919413" y="1411288"/>
            <a:ext cx="1244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2800" i="1">
                <a:latin typeface="Times New Roman" pitchFamily="18" charset="0"/>
              </a:rPr>
              <a:t>inside</a:t>
            </a:r>
          </a:p>
        </p:txBody>
      </p:sp>
      <p:sp>
        <p:nvSpPr>
          <p:cNvPr id="110770" name="Text Box 178"/>
          <p:cNvSpPr txBox="1">
            <a:spLocks noChangeArrowheads="1"/>
          </p:cNvSpPr>
          <p:nvPr/>
        </p:nvSpPr>
        <p:spPr bwMode="auto">
          <a:xfrm>
            <a:off x="5162550" y="1398588"/>
            <a:ext cx="12112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>
                <a:latin typeface="Times New Roman" pitchFamily="18" charset="0"/>
              </a:rPr>
              <a:t>outside</a:t>
            </a:r>
          </a:p>
        </p:txBody>
      </p:sp>
      <p:sp>
        <p:nvSpPr>
          <p:cNvPr id="110771" name="Text Box 179"/>
          <p:cNvSpPr txBox="1">
            <a:spLocks noChangeArrowheads="1"/>
          </p:cNvSpPr>
          <p:nvPr/>
        </p:nvSpPr>
        <p:spPr bwMode="auto">
          <a:xfrm>
            <a:off x="5508625" y="4965700"/>
            <a:ext cx="3317875" cy="1187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>
                <a:solidFill>
                  <a:schemeClr val="hlink"/>
                </a:solidFill>
                <a:latin typeface="Times New Roman" pitchFamily="18" charset="0"/>
              </a:rPr>
              <a:t>Remember: sodium is pumped out of the cell, potassium is pumped in...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0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10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10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10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0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765" grpId="0"/>
      <p:bldP spid="110766" grpId="0"/>
      <p:bldP spid="110767" grpId="0"/>
      <p:bldP spid="110768" grpId="0"/>
      <p:bldP spid="11077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NEURON ACTION POTENTIAL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Nerve signals are transmitted by </a:t>
            </a:r>
            <a:r>
              <a:rPr lang="en-US" i="1" dirty="0" smtClean="0"/>
              <a:t>action potentials, </a:t>
            </a:r>
            <a:r>
              <a:rPr lang="en-US" i="1" dirty="0" smtClean="0"/>
              <a:t>which </a:t>
            </a:r>
            <a:r>
              <a:rPr lang="en-US" dirty="0" smtClean="0"/>
              <a:t>are </a:t>
            </a:r>
            <a:r>
              <a:rPr lang="en-US" dirty="0" smtClean="0"/>
              <a:t>rapid changes in the membrane potential that </a:t>
            </a:r>
            <a:r>
              <a:rPr lang="en-US" dirty="0" smtClean="0"/>
              <a:t>spread rapidly </a:t>
            </a:r>
            <a:r>
              <a:rPr lang="en-US" dirty="0" smtClean="0"/>
              <a:t>along the nerve fiber membrane. </a:t>
            </a:r>
            <a:endParaRPr lang="en-US" dirty="0" smtClean="0"/>
          </a:p>
          <a:p>
            <a:r>
              <a:rPr lang="en-US" dirty="0" smtClean="0"/>
              <a:t>Each action potential </a:t>
            </a:r>
            <a:r>
              <a:rPr lang="en-US" dirty="0" smtClean="0"/>
              <a:t>begins with a sudden change from the </a:t>
            </a:r>
            <a:r>
              <a:rPr lang="en-US" dirty="0" smtClean="0"/>
              <a:t>normal resting </a:t>
            </a:r>
            <a:r>
              <a:rPr lang="en-US" dirty="0" smtClean="0"/>
              <a:t>negative membrane potential to a positive </a:t>
            </a:r>
            <a:r>
              <a:rPr lang="en-US" dirty="0" smtClean="0"/>
              <a:t>potential and </a:t>
            </a:r>
            <a:r>
              <a:rPr lang="en-US" dirty="0" smtClean="0"/>
              <a:t>ends with an almost equally rapid change back </a:t>
            </a:r>
            <a:r>
              <a:rPr lang="en-US" dirty="0" smtClean="0"/>
              <a:t>to the </a:t>
            </a:r>
            <a:r>
              <a:rPr lang="en-US" dirty="0" smtClean="0"/>
              <a:t>negative potential. </a:t>
            </a:r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 smtClean="0"/>
              <a:t>conduct a nerve signal, </a:t>
            </a:r>
            <a:r>
              <a:rPr lang="en-US" dirty="0" smtClean="0"/>
              <a:t>the action </a:t>
            </a:r>
            <a:r>
              <a:rPr lang="en-US" dirty="0" smtClean="0"/>
              <a:t>potential moves along the nerve fiber until it </a:t>
            </a:r>
            <a:r>
              <a:rPr lang="en-US" dirty="0" smtClean="0"/>
              <a:t>comes to </a:t>
            </a:r>
            <a:r>
              <a:rPr lang="en-US" dirty="0" smtClean="0"/>
              <a:t>the fiber’s end.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ACTION POTENTIAL STAGES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Resting </a:t>
            </a:r>
            <a:r>
              <a:rPr lang="en-US" b="1" dirty="0" smtClean="0"/>
              <a:t>Stage. </a:t>
            </a:r>
            <a:endParaRPr lang="en-US" b="1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resting stage is the resting </a:t>
            </a:r>
            <a:r>
              <a:rPr lang="en-US" dirty="0" smtClean="0"/>
              <a:t>membrane potential </a:t>
            </a:r>
            <a:r>
              <a:rPr lang="en-US" dirty="0" smtClean="0"/>
              <a:t>before the action potential begins. </a:t>
            </a:r>
            <a:endParaRPr lang="en-US" dirty="0" smtClean="0"/>
          </a:p>
          <a:p>
            <a:r>
              <a:rPr lang="en-US" dirty="0" smtClean="0"/>
              <a:t>The membrane </a:t>
            </a:r>
            <a:r>
              <a:rPr lang="en-US" dirty="0" smtClean="0"/>
              <a:t>is said to be “polarized” during this </a:t>
            </a:r>
            <a:r>
              <a:rPr lang="en-US" dirty="0" smtClean="0"/>
              <a:t>stage </a:t>
            </a:r>
            <a:r>
              <a:rPr lang="en-US" dirty="0" smtClean="0"/>
              <a:t>because of the −90 </a:t>
            </a:r>
            <a:r>
              <a:rPr lang="en-US" dirty="0" err="1" smtClean="0"/>
              <a:t>millivolts</a:t>
            </a:r>
            <a:r>
              <a:rPr lang="en-US" dirty="0" smtClean="0"/>
              <a:t> negative membrane </a:t>
            </a:r>
            <a:r>
              <a:rPr lang="en-US" dirty="0" smtClean="0"/>
              <a:t>potential that </a:t>
            </a:r>
            <a:r>
              <a:rPr lang="en-US" dirty="0" smtClean="0"/>
              <a:t>is present.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C:\Users\Cyrus\Pictures\Screenshots\Screenshot (8)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ACTION POTENTIAL </a:t>
            </a:r>
            <a:r>
              <a:rPr lang="en-US" b="1" dirty="0" smtClean="0">
                <a:solidFill>
                  <a:srgbClr val="FF0000"/>
                </a:solidFill>
              </a:rPr>
              <a:t>STAGES CNT’D…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Depolarization Stage. </a:t>
            </a:r>
            <a:endParaRPr lang="en-US" b="1" dirty="0" smtClean="0"/>
          </a:p>
          <a:p>
            <a:r>
              <a:rPr lang="en-US" dirty="0" smtClean="0"/>
              <a:t>At </a:t>
            </a:r>
            <a:r>
              <a:rPr lang="en-US" dirty="0" smtClean="0"/>
              <a:t>this time, the membrane </a:t>
            </a:r>
            <a:r>
              <a:rPr lang="en-US" dirty="0" smtClean="0"/>
              <a:t>suddenly becomes </a:t>
            </a:r>
            <a:r>
              <a:rPr lang="en-US" dirty="0" smtClean="0"/>
              <a:t>permeable to sodium ions, allowing </a:t>
            </a:r>
            <a:r>
              <a:rPr lang="en-US" dirty="0" smtClean="0"/>
              <a:t>tremendous numbers </a:t>
            </a:r>
            <a:r>
              <a:rPr lang="en-US" dirty="0" smtClean="0"/>
              <a:t>of positively charged sodium ions </a:t>
            </a:r>
            <a:r>
              <a:rPr lang="en-US" dirty="0" smtClean="0"/>
              <a:t>to diffuse </a:t>
            </a:r>
            <a:r>
              <a:rPr lang="en-US" dirty="0" smtClean="0"/>
              <a:t>to the interior of the axon.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normal “</a:t>
            </a:r>
            <a:r>
              <a:rPr lang="en-US" dirty="0" smtClean="0"/>
              <a:t>polarized” state </a:t>
            </a:r>
            <a:r>
              <a:rPr lang="en-US" dirty="0" smtClean="0"/>
              <a:t>of −90 </a:t>
            </a:r>
            <a:r>
              <a:rPr lang="en-US" dirty="0" err="1" smtClean="0"/>
              <a:t>millivolts</a:t>
            </a:r>
            <a:r>
              <a:rPr lang="en-US" dirty="0" smtClean="0"/>
              <a:t> is immediately neutralized by </a:t>
            </a:r>
            <a:r>
              <a:rPr lang="en-US" dirty="0" smtClean="0"/>
              <a:t>the inflowing </a:t>
            </a:r>
            <a:r>
              <a:rPr lang="en-US" dirty="0" smtClean="0"/>
              <a:t>positively charged sodium ions, with the </a:t>
            </a:r>
            <a:r>
              <a:rPr lang="en-US" dirty="0" smtClean="0"/>
              <a:t>potential rising </a:t>
            </a:r>
            <a:r>
              <a:rPr lang="en-US" dirty="0" smtClean="0"/>
              <a:t>rapidly in the positive direction—a </a:t>
            </a:r>
            <a:r>
              <a:rPr lang="en-US" dirty="0" smtClean="0"/>
              <a:t>process called </a:t>
            </a:r>
            <a:r>
              <a:rPr lang="en-US" b="1" i="1" dirty="0" smtClean="0"/>
              <a:t>depolarization</a:t>
            </a:r>
            <a:r>
              <a:rPr lang="en-US" i="1" dirty="0" smtClean="0"/>
              <a:t>. </a:t>
            </a:r>
            <a:endParaRPr lang="en-US" i="1" dirty="0" smtClean="0"/>
          </a:p>
          <a:p>
            <a:r>
              <a:rPr lang="en-US" dirty="0" smtClean="0"/>
              <a:t>In </a:t>
            </a:r>
            <a:r>
              <a:rPr lang="en-US" dirty="0" smtClean="0"/>
              <a:t>large nerve fibers, the </a:t>
            </a:r>
            <a:r>
              <a:rPr lang="en-US" dirty="0" smtClean="0"/>
              <a:t>great excess </a:t>
            </a:r>
            <a:r>
              <a:rPr lang="en-US" dirty="0" smtClean="0"/>
              <a:t>of positive sodium ions moving to the inside </a:t>
            </a:r>
            <a:r>
              <a:rPr lang="en-US" dirty="0" smtClean="0"/>
              <a:t>causes the </a:t>
            </a:r>
            <a:r>
              <a:rPr lang="en-US" dirty="0" smtClean="0"/>
              <a:t>membrane potential to actually “overshoot” </a:t>
            </a:r>
            <a:r>
              <a:rPr lang="en-US" dirty="0" smtClean="0"/>
              <a:t>beyond the </a:t>
            </a:r>
            <a:r>
              <a:rPr lang="en-US" dirty="0" smtClean="0"/>
              <a:t>zero level and to become somewhat positive. </a:t>
            </a:r>
            <a:endParaRPr lang="en-US" dirty="0" smtClean="0"/>
          </a:p>
          <a:p>
            <a:r>
              <a:rPr lang="en-US" dirty="0" smtClean="0"/>
              <a:t>In some smaller </a:t>
            </a:r>
            <a:r>
              <a:rPr lang="en-US" dirty="0" smtClean="0"/>
              <a:t>fibers, as well as in many central nervous </a:t>
            </a:r>
            <a:r>
              <a:rPr lang="en-US" dirty="0" smtClean="0"/>
              <a:t>system neurons</a:t>
            </a:r>
            <a:r>
              <a:rPr lang="en-US" dirty="0" smtClean="0"/>
              <a:t>, the potential merely approaches the zero </a:t>
            </a:r>
            <a:r>
              <a:rPr lang="en-US" dirty="0" smtClean="0"/>
              <a:t>level and </a:t>
            </a:r>
            <a:r>
              <a:rPr lang="en-US" dirty="0" smtClean="0"/>
              <a:t>does not overshoot to the positive state.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C:\Users\Cyrus\Pictures\Screenshots\Screenshot (8)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ACTION POTENTIAL STAGES CNT’D…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Repolarization</a:t>
            </a:r>
            <a:r>
              <a:rPr lang="en-US" b="1" dirty="0" smtClean="0"/>
              <a:t> Stage. </a:t>
            </a:r>
            <a:endParaRPr lang="en-US" b="1" dirty="0" smtClean="0"/>
          </a:p>
          <a:p>
            <a:r>
              <a:rPr lang="en-US" dirty="0" smtClean="0"/>
              <a:t>Within </a:t>
            </a:r>
            <a:r>
              <a:rPr lang="en-US" dirty="0" smtClean="0"/>
              <a:t>a few 10,000ths of a </a:t>
            </a:r>
            <a:r>
              <a:rPr lang="en-US" dirty="0" smtClean="0"/>
              <a:t>second after </a:t>
            </a:r>
            <a:r>
              <a:rPr lang="en-US" dirty="0" smtClean="0"/>
              <a:t>the membrane becomes highly permeable </a:t>
            </a:r>
            <a:r>
              <a:rPr lang="en-US" dirty="0" smtClean="0"/>
              <a:t>to sodium </a:t>
            </a:r>
            <a:r>
              <a:rPr lang="en-US" dirty="0" smtClean="0"/>
              <a:t>ions, the sodium channels begin to close and </a:t>
            </a:r>
            <a:r>
              <a:rPr lang="en-US" dirty="0" smtClean="0"/>
              <a:t>the potassium </a:t>
            </a:r>
            <a:r>
              <a:rPr lang="en-US" dirty="0" smtClean="0"/>
              <a:t>channels open to a greater degree than normal.</a:t>
            </a:r>
          </a:p>
          <a:p>
            <a:r>
              <a:rPr lang="en-US" dirty="0" smtClean="0"/>
              <a:t>Then, rapid diffusion of potassium ions to the </a:t>
            </a:r>
            <a:r>
              <a:rPr lang="en-US" dirty="0" smtClean="0"/>
              <a:t>exterior re-establishes </a:t>
            </a:r>
            <a:r>
              <a:rPr lang="en-US" dirty="0" smtClean="0"/>
              <a:t>the normal negative resting membrane </a:t>
            </a:r>
            <a:r>
              <a:rPr lang="en-US" dirty="0" smtClean="0"/>
              <a:t>potential, which </a:t>
            </a:r>
            <a:r>
              <a:rPr lang="en-US" dirty="0" smtClean="0"/>
              <a:t>is called </a:t>
            </a:r>
            <a:r>
              <a:rPr lang="en-US" b="1" i="1" dirty="0" err="1" smtClean="0"/>
              <a:t>repolarization</a:t>
            </a:r>
            <a:r>
              <a:rPr lang="en-US" b="1" i="1" dirty="0" smtClean="0"/>
              <a:t> of the membrane.</a:t>
            </a:r>
            <a:endParaRPr lang="en-US" b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C:\Users\Cyrus\Pictures\Screenshots\Screenshot (8)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Further Reading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explain more fully the factors that cause both </a:t>
            </a:r>
            <a:r>
              <a:rPr lang="en-US" dirty="0" smtClean="0"/>
              <a:t>depolarization and </a:t>
            </a:r>
            <a:r>
              <a:rPr lang="en-US" dirty="0" err="1" smtClean="0"/>
              <a:t>repolarization</a:t>
            </a:r>
            <a:r>
              <a:rPr lang="en-US" dirty="0" smtClean="0"/>
              <a:t>, </a:t>
            </a:r>
            <a:r>
              <a:rPr lang="en-US" dirty="0" smtClean="0"/>
              <a:t>read on </a:t>
            </a:r>
            <a:r>
              <a:rPr lang="en-US" dirty="0" smtClean="0"/>
              <a:t>the </a:t>
            </a:r>
            <a:r>
              <a:rPr lang="en-US" dirty="0" smtClean="0"/>
              <a:t>special characteristics </a:t>
            </a:r>
            <a:r>
              <a:rPr lang="en-US" dirty="0" smtClean="0"/>
              <a:t>of two other types of transport </a:t>
            </a:r>
            <a:r>
              <a:rPr lang="en-US" dirty="0" smtClean="0"/>
              <a:t>channels through </a:t>
            </a:r>
            <a:r>
              <a:rPr lang="en-US" dirty="0" smtClean="0"/>
              <a:t>the nerve membrane: 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the </a:t>
            </a:r>
            <a:r>
              <a:rPr lang="en-US" dirty="0" smtClean="0"/>
              <a:t>voltage-gated </a:t>
            </a:r>
            <a:r>
              <a:rPr lang="en-US" dirty="0" smtClean="0"/>
              <a:t>sodium and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potassium </a:t>
            </a:r>
            <a:r>
              <a:rPr lang="en-US" dirty="0" smtClean="0"/>
              <a:t>channels.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C:\Users\Cyrus\Desktop\membrane-potential-as-time-passes-in-an-action-potential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-381000"/>
            <a:ext cx="9982200" cy="723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98119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End of the Presentation</a:t>
            </a:r>
            <a:r>
              <a:rPr lang="en-US" b="1" dirty="0" smtClean="0">
                <a:solidFill>
                  <a:srgbClr val="00B0F0"/>
                </a:solidFill>
              </a:rPr>
              <a:t/>
            </a:r>
            <a:br>
              <a:rPr lang="en-US" b="1" dirty="0" smtClean="0">
                <a:solidFill>
                  <a:srgbClr val="00B0F0"/>
                </a:solidFill>
              </a:rPr>
            </a:br>
            <a:r>
              <a:rPr lang="en-US" b="1" dirty="0" smtClean="0">
                <a:solidFill>
                  <a:srgbClr val="00B0F0"/>
                </a:solidFill>
              </a:rPr>
              <a:t/>
            </a:r>
            <a:br>
              <a:rPr lang="en-US" b="1" dirty="0" smtClean="0">
                <a:solidFill>
                  <a:srgbClr val="00B0F0"/>
                </a:solidFill>
              </a:rPr>
            </a:br>
            <a:r>
              <a:rPr lang="en-US" b="1" dirty="0" smtClean="0">
                <a:solidFill>
                  <a:srgbClr val="00B0F0"/>
                </a:solidFill>
              </a:rPr>
              <a:t>Thank </a:t>
            </a:r>
            <a:r>
              <a:rPr lang="en-US" b="1" dirty="0" smtClean="0">
                <a:solidFill>
                  <a:srgbClr val="00B0F0"/>
                </a:solidFill>
              </a:rPr>
              <a:t>You</a:t>
            </a:r>
            <a:br>
              <a:rPr lang="en-US" b="1" dirty="0" smtClean="0">
                <a:solidFill>
                  <a:srgbClr val="00B0F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b="1" dirty="0">
              <a:solidFill>
                <a:srgbClr val="00B0F0"/>
              </a:solidFill>
            </a:endParaRPr>
          </a:p>
        </p:txBody>
      </p:sp>
      <p:pic>
        <p:nvPicPr>
          <p:cNvPr id="10242" name="Picture 2" descr="C:\Users\Cyrus\Desktop\portrait-funny-golden-retriever-dog-wearing-sunglasses-waving-its-paw-close-up-portrait-funny-golden-retriever-dog-1218724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362200"/>
            <a:ext cx="6705600" cy="426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ext Box 2"/>
          <p:cNvSpPr txBox="1">
            <a:spLocks noChangeArrowheads="1"/>
          </p:cNvSpPr>
          <p:nvPr/>
        </p:nvSpPr>
        <p:spPr bwMode="auto">
          <a:xfrm>
            <a:off x="533400" y="685800"/>
            <a:ext cx="5886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Simple Diffusion</a:t>
            </a:r>
          </a:p>
        </p:txBody>
      </p:sp>
      <p:sp>
        <p:nvSpPr>
          <p:cNvPr id="112643" name="Text Box 3"/>
          <p:cNvSpPr txBox="1">
            <a:spLocks noChangeArrowheads="1"/>
          </p:cNvSpPr>
          <p:nvPr/>
        </p:nvSpPr>
        <p:spPr bwMode="auto">
          <a:xfrm>
            <a:off x="2833688" y="1401763"/>
            <a:ext cx="1244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2800" i="1">
                <a:latin typeface="Times New Roman" pitchFamily="18" charset="0"/>
              </a:rPr>
              <a:t>inside</a:t>
            </a:r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5076825" y="1389063"/>
            <a:ext cx="12112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 dirty="0">
                <a:latin typeface="Times New Roman" pitchFamily="18" charset="0"/>
              </a:rPr>
              <a:t>outside</a:t>
            </a:r>
          </a:p>
        </p:txBody>
      </p:sp>
      <p:sp>
        <p:nvSpPr>
          <p:cNvPr id="112645" name="Oval 5"/>
          <p:cNvSpPr>
            <a:spLocks noChangeArrowheads="1"/>
          </p:cNvSpPr>
          <p:nvPr/>
        </p:nvSpPr>
        <p:spPr bwMode="auto">
          <a:xfrm rot="-5400000">
            <a:off x="4266406" y="610155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46" name="Oval 6"/>
          <p:cNvSpPr>
            <a:spLocks noChangeArrowheads="1"/>
          </p:cNvSpPr>
          <p:nvPr/>
        </p:nvSpPr>
        <p:spPr bwMode="auto">
          <a:xfrm rot="-5400000">
            <a:off x="4266407" y="593804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47" name="Oval 7"/>
          <p:cNvSpPr>
            <a:spLocks noChangeArrowheads="1"/>
          </p:cNvSpPr>
          <p:nvPr/>
        </p:nvSpPr>
        <p:spPr bwMode="auto">
          <a:xfrm rot="-5400000">
            <a:off x="4266406" y="577453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48" name="Oval 8"/>
          <p:cNvSpPr>
            <a:spLocks noChangeArrowheads="1"/>
          </p:cNvSpPr>
          <p:nvPr/>
        </p:nvSpPr>
        <p:spPr bwMode="auto">
          <a:xfrm rot="-5400000">
            <a:off x="4266407" y="561101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49" name="Oval 9"/>
          <p:cNvSpPr>
            <a:spLocks noChangeArrowheads="1"/>
          </p:cNvSpPr>
          <p:nvPr/>
        </p:nvSpPr>
        <p:spPr bwMode="auto">
          <a:xfrm rot="-5400000">
            <a:off x="4266407" y="544909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50" name="Oval 10"/>
          <p:cNvSpPr>
            <a:spLocks noChangeArrowheads="1"/>
          </p:cNvSpPr>
          <p:nvPr/>
        </p:nvSpPr>
        <p:spPr bwMode="auto">
          <a:xfrm rot="-5400000">
            <a:off x="4264819" y="528399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51" name="Oval 11"/>
          <p:cNvSpPr>
            <a:spLocks noChangeArrowheads="1"/>
          </p:cNvSpPr>
          <p:nvPr/>
        </p:nvSpPr>
        <p:spPr bwMode="auto">
          <a:xfrm rot="-5400000">
            <a:off x="4264818" y="511730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52" name="Oval 12"/>
          <p:cNvSpPr>
            <a:spLocks noChangeArrowheads="1"/>
          </p:cNvSpPr>
          <p:nvPr/>
        </p:nvSpPr>
        <p:spPr bwMode="auto">
          <a:xfrm rot="-5400000">
            <a:off x="4266406" y="495538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53" name="Oval 13"/>
          <p:cNvSpPr>
            <a:spLocks noChangeArrowheads="1"/>
          </p:cNvSpPr>
          <p:nvPr/>
        </p:nvSpPr>
        <p:spPr bwMode="auto">
          <a:xfrm rot="-5400000">
            <a:off x="4266407" y="479186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54" name="Oval 14"/>
          <p:cNvSpPr>
            <a:spLocks noChangeArrowheads="1"/>
          </p:cNvSpPr>
          <p:nvPr/>
        </p:nvSpPr>
        <p:spPr bwMode="auto">
          <a:xfrm rot="-5400000">
            <a:off x="4266406" y="462835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55" name="Oval 15"/>
          <p:cNvSpPr>
            <a:spLocks noChangeArrowheads="1"/>
          </p:cNvSpPr>
          <p:nvPr/>
        </p:nvSpPr>
        <p:spPr bwMode="auto">
          <a:xfrm rot="-5400000">
            <a:off x="4266407" y="446484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56" name="Oval 16"/>
          <p:cNvSpPr>
            <a:spLocks noChangeArrowheads="1"/>
          </p:cNvSpPr>
          <p:nvPr/>
        </p:nvSpPr>
        <p:spPr bwMode="auto">
          <a:xfrm rot="-5400000">
            <a:off x="4264819" y="397589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57" name="Oval 17"/>
          <p:cNvSpPr>
            <a:spLocks noChangeArrowheads="1"/>
          </p:cNvSpPr>
          <p:nvPr/>
        </p:nvSpPr>
        <p:spPr bwMode="auto">
          <a:xfrm rot="-5400000">
            <a:off x="4264818" y="381238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58" name="Oval 18"/>
          <p:cNvSpPr>
            <a:spLocks noChangeArrowheads="1"/>
          </p:cNvSpPr>
          <p:nvPr/>
        </p:nvSpPr>
        <p:spPr bwMode="auto">
          <a:xfrm rot="-5400000">
            <a:off x="4264819" y="364886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59" name="Oval 19"/>
          <p:cNvSpPr>
            <a:spLocks noChangeArrowheads="1"/>
          </p:cNvSpPr>
          <p:nvPr/>
        </p:nvSpPr>
        <p:spPr bwMode="auto">
          <a:xfrm rot="-5400000">
            <a:off x="4264819" y="348376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60" name="Oval 20"/>
          <p:cNvSpPr>
            <a:spLocks noChangeArrowheads="1"/>
          </p:cNvSpPr>
          <p:nvPr/>
        </p:nvSpPr>
        <p:spPr bwMode="auto">
          <a:xfrm rot="-5400000">
            <a:off x="4264818" y="332025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61" name="Oval 21"/>
          <p:cNvSpPr>
            <a:spLocks noChangeArrowheads="1"/>
          </p:cNvSpPr>
          <p:nvPr/>
        </p:nvSpPr>
        <p:spPr bwMode="auto">
          <a:xfrm rot="-5400000">
            <a:off x="4264818" y="283130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62" name="Oval 22"/>
          <p:cNvSpPr>
            <a:spLocks noChangeArrowheads="1"/>
          </p:cNvSpPr>
          <p:nvPr/>
        </p:nvSpPr>
        <p:spPr bwMode="auto">
          <a:xfrm rot="-5400000">
            <a:off x="4263231" y="266620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63" name="Oval 23"/>
          <p:cNvSpPr>
            <a:spLocks noChangeArrowheads="1"/>
          </p:cNvSpPr>
          <p:nvPr/>
        </p:nvSpPr>
        <p:spPr bwMode="auto">
          <a:xfrm rot="-5400000">
            <a:off x="4263232" y="250269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64" name="Oval 24"/>
          <p:cNvSpPr>
            <a:spLocks noChangeArrowheads="1"/>
          </p:cNvSpPr>
          <p:nvPr/>
        </p:nvSpPr>
        <p:spPr bwMode="auto">
          <a:xfrm rot="-5400000">
            <a:off x="4263231" y="233918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65" name="Oval 25"/>
          <p:cNvSpPr>
            <a:spLocks noChangeArrowheads="1"/>
          </p:cNvSpPr>
          <p:nvPr/>
        </p:nvSpPr>
        <p:spPr bwMode="auto">
          <a:xfrm rot="-5400000">
            <a:off x="4263232" y="217566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 rot="-5400000">
            <a:off x="4445000" y="6015038"/>
            <a:ext cx="109537" cy="211138"/>
            <a:chOff x="424" y="2880"/>
            <a:chExt cx="200" cy="768"/>
          </a:xfrm>
        </p:grpSpPr>
        <p:sp>
          <p:nvSpPr>
            <p:cNvPr id="112667" name="Freeform 27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8" name="Freeform 28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9"/>
          <p:cNvGrpSpPr>
            <a:grpSpLocks/>
          </p:cNvGrpSpPr>
          <p:nvPr/>
        </p:nvGrpSpPr>
        <p:grpSpPr bwMode="auto">
          <a:xfrm rot="-5400000">
            <a:off x="4443413" y="5541963"/>
            <a:ext cx="109537" cy="211137"/>
            <a:chOff x="424" y="2880"/>
            <a:chExt cx="200" cy="768"/>
          </a:xfrm>
        </p:grpSpPr>
        <p:sp>
          <p:nvSpPr>
            <p:cNvPr id="112670" name="Freeform 30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1" name="Freeform 31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32"/>
          <p:cNvGrpSpPr>
            <a:grpSpLocks/>
          </p:cNvGrpSpPr>
          <p:nvPr/>
        </p:nvGrpSpPr>
        <p:grpSpPr bwMode="auto">
          <a:xfrm rot="-5400000">
            <a:off x="4436269" y="5887244"/>
            <a:ext cx="109537" cy="193675"/>
            <a:chOff x="288" y="2784"/>
            <a:chExt cx="152" cy="528"/>
          </a:xfrm>
        </p:grpSpPr>
        <p:sp>
          <p:nvSpPr>
            <p:cNvPr id="112673" name="Freeform 33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4" name="Freeform 34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5"/>
          <p:cNvGrpSpPr>
            <a:grpSpLocks/>
          </p:cNvGrpSpPr>
          <p:nvPr/>
        </p:nvGrpSpPr>
        <p:grpSpPr bwMode="auto">
          <a:xfrm rot="-5400000">
            <a:off x="4439444" y="5395119"/>
            <a:ext cx="109537" cy="193675"/>
            <a:chOff x="288" y="2784"/>
            <a:chExt cx="152" cy="528"/>
          </a:xfrm>
        </p:grpSpPr>
        <p:sp>
          <p:nvSpPr>
            <p:cNvPr id="112676" name="Freeform 36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7" name="Freeform 37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8"/>
          <p:cNvGrpSpPr>
            <a:grpSpLocks/>
          </p:cNvGrpSpPr>
          <p:nvPr/>
        </p:nvGrpSpPr>
        <p:grpSpPr bwMode="auto">
          <a:xfrm rot="-5400000">
            <a:off x="4409282" y="5707856"/>
            <a:ext cx="171450" cy="204787"/>
            <a:chOff x="367" y="2605"/>
            <a:chExt cx="151" cy="559"/>
          </a:xfrm>
        </p:grpSpPr>
        <p:sp>
          <p:nvSpPr>
            <p:cNvPr id="112679" name="Freeform 39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0" name="Freeform 40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41"/>
          <p:cNvGrpSpPr>
            <a:grpSpLocks/>
          </p:cNvGrpSpPr>
          <p:nvPr/>
        </p:nvGrpSpPr>
        <p:grpSpPr bwMode="auto">
          <a:xfrm rot="-5400000">
            <a:off x="4410869" y="5215731"/>
            <a:ext cx="171450" cy="204788"/>
            <a:chOff x="367" y="2605"/>
            <a:chExt cx="151" cy="559"/>
          </a:xfrm>
        </p:grpSpPr>
        <p:sp>
          <p:nvSpPr>
            <p:cNvPr id="112682" name="Freeform 42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3" name="Freeform 43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44"/>
          <p:cNvGrpSpPr>
            <a:grpSpLocks/>
          </p:cNvGrpSpPr>
          <p:nvPr/>
        </p:nvGrpSpPr>
        <p:grpSpPr bwMode="auto">
          <a:xfrm rot="-5400000">
            <a:off x="4441825" y="4891088"/>
            <a:ext cx="109537" cy="211138"/>
            <a:chOff x="424" y="2880"/>
            <a:chExt cx="200" cy="768"/>
          </a:xfrm>
        </p:grpSpPr>
        <p:sp>
          <p:nvSpPr>
            <p:cNvPr id="112685" name="Freeform 45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6" name="Freeform 46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47"/>
          <p:cNvGrpSpPr>
            <a:grpSpLocks/>
          </p:cNvGrpSpPr>
          <p:nvPr/>
        </p:nvGrpSpPr>
        <p:grpSpPr bwMode="auto">
          <a:xfrm rot="-5400000">
            <a:off x="4437857" y="4744244"/>
            <a:ext cx="109537" cy="193675"/>
            <a:chOff x="288" y="2784"/>
            <a:chExt cx="152" cy="528"/>
          </a:xfrm>
        </p:grpSpPr>
        <p:sp>
          <p:nvSpPr>
            <p:cNvPr id="112688" name="Freeform 48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9" name="Freeform 49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50"/>
          <p:cNvGrpSpPr>
            <a:grpSpLocks/>
          </p:cNvGrpSpPr>
          <p:nvPr/>
        </p:nvGrpSpPr>
        <p:grpSpPr bwMode="auto">
          <a:xfrm rot="-5400000">
            <a:off x="4408488" y="5054600"/>
            <a:ext cx="169862" cy="204788"/>
            <a:chOff x="367" y="2605"/>
            <a:chExt cx="151" cy="559"/>
          </a:xfrm>
        </p:grpSpPr>
        <p:sp>
          <p:nvSpPr>
            <p:cNvPr id="112691" name="Freeform 51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92" name="Freeform 52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oup 53"/>
          <p:cNvGrpSpPr>
            <a:grpSpLocks/>
          </p:cNvGrpSpPr>
          <p:nvPr/>
        </p:nvGrpSpPr>
        <p:grpSpPr bwMode="auto">
          <a:xfrm rot="-5400000">
            <a:off x="4409282" y="4564856"/>
            <a:ext cx="171450" cy="204787"/>
            <a:chOff x="367" y="2605"/>
            <a:chExt cx="151" cy="559"/>
          </a:xfrm>
        </p:grpSpPr>
        <p:sp>
          <p:nvSpPr>
            <p:cNvPr id="112694" name="Freeform 54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95" name="Freeform 55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56"/>
          <p:cNvGrpSpPr>
            <a:grpSpLocks/>
          </p:cNvGrpSpPr>
          <p:nvPr/>
        </p:nvGrpSpPr>
        <p:grpSpPr bwMode="auto">
          <a:xfrm rot="-5400000">
            <a:off x="4445000" y="4371975"/>
            <a:ext cx="109538" cy="211138"/>
            <a:chOff x="424" y="2880"/>
            <a:chExt cx="200" cy="768"/>
          </a:xfrm>
        </p:grpSpPr>
        <p:sp>
          <p:nvSpPr>
            <p:cNvPr id="112697" name="Freeform 57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98" name="Freeform 58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59"/>
          <p:cNvGrpSpPr>
            <a:grpSpLocks/>
          </p:cNvGrpSpPr>
          <p:nvPr/>
        </p:nvGrpSpPr>
        <p:grpSpPr bwMode="auto">
          <a:xfrm rot="-5400000">
            <a:off x="4443413" y="3900488"/>
            <a:ext cx="109537" cy="211137"/>
            <a:chOff x="424" y="2880"/>
            <a:chExt cx="200" cy="768"/>
          </a:xfrm>
        </p:grpSpPr>
        <p:sp>
          <p:nvSpPr>
            <p:cNvPr id="112700" name="Freeform 60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01" name="Freeform 61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62"/>
          <p:cNvGrpSpPr>
            <a:grpSpLocks/>
          </p:cNvGrpSpPr>
          <p:nvPr/>
        </p:nvGrpSpPr>
        <p:grpSpPr bwMode="auto">
          <a:xfrm rot="-5400000">
            <a:off x="4439444" y="3753644"/>
            <a:ext cx="109537" cy="193675"/>
            <a:chOff x="288" y="2784"/>
            <a:chExt cx="152" cy="528"/>
          </a:xfrm>
        </p:grpSpPr>
        <p:sp>
          <p:nvSpPr>
            <p:cNvPr id="112703" name="Freeform 63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04" name="Freeform 64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" name="Group 65"/>
          <p:cNvGrpSpPr>
            <a:grpSpLocks/>
          </p:cNvGrpSpPr>
          <p:nvPr/>
        </p:nvGrpSpPr>
        <p:grpSpPr bwMode="auto">
          <a:xfrm rot="-5400000">
            <a:off x="4410869" y="3574256"/>
            <a:ext cx="171450" cy="204788"/>
            <a:chOff x="367" y="2605"/>
            <a:chExt cx="151" cy="559"/>
          </a:xfrm>
        </p:grpSpPr>
        <p:sp>
          <p:nvSpPr>
            <p:cNvPr id="112706" name="Freeform 66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07" name="Freeform 67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" name="Group 68"/>
          <p:cNvGrpSpPr>
            <a:grpSpLocks/>
          </p:cNvGrpSpPr>
          <p:nvPr/>
        </p:nvGrpSpPr>
        <p:grpSpPr bwMode="auto">
          <a:xfrm rot="-5400000">
            <a:off x="4441825" y="3402013"/>
            <a:ext cx="109537" cy="211138"/>
            <a:chOff x="424" y="2880"/>
            <a:chExt cx="200" cy="768"/>
          </a:xfrm>
        </p:grpSpPr>
        <p:sp>
          <p:nvSpPr>
            <p:cNvPr id="112709" name="Freeform 69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10" name="Freeform 70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" name="Group 71"/>
          <p:cNvGrpSpPr>
            <a:grpSpLocks/>
          </p:cNvGrpSpPr>
          <p:nvPr/>
        </p:nvGrpSpPr>
        <p:grpSpPr bwMode="auto">
          <a:xfrm rot="-5400000">
            <a:off x="4440238" y="2930525"/>
            <a:ext cx="109538" cy="211137"/>
            <a:chOff x="424" y="2880"/>
            <a:chExt cx="200" cy="768"/>
          </a:xfrm>
        </p:grpSpPr>
        <p:sp>
          <p:nvSpPr>
            <p:cNvPr id="112712" name="Freeform 72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13" name="Freeform 73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74"/>
          <p:cNvGrpSpPr>
            <a:grpSpLocks/>
          </p:cNvGrpSpPr>
          <p:nvPr/>
        </p:nvGrpSpPr>
        <p:grpSpPr bwMode="auto">
          <a:xfrm rot="-5400000">
            <a:off x="4433888" y="3276600"/>
            <a:ext cx="107950" cy="193675"/>
            <a:chOff x="288" y="2784"/>
            <a:chExt cx="152" cy="528"/>
          </a:xfrm>
        </p:grpSpPr>
        <p:sp>
          <p:nvSpPr>
            <p:cNvPr id="112715" name="Freeform 75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16" name="Freeform 76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" name="Group 77"/>
          <p:cNvGrpSpPr>
            <a:grpSpLocks/>
          </p:cNvGrpSpPr>
          <p:nvPr/>
        </p:nvGrpSpPr>
        <p:grpSpPr bwMode="auto">
          <a:xfrm rot="-5400000">
            <a:off x="4436269" y="2783681"/>
            <a:ext cx="109538" cy="193675"/>
            <a:chOff x="288" y="2784"/>
            <a:chExt cx="152" cy="528"/>
          </a:xfrm>
        </p:grpSpPr>
        <p:sp>
          <p:nvSpPr>
            <p:cNvPr id="112718" name="Freeform 78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19" name="Freeform 79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" name="Group 80"/>
          <p:cNvGrpSpPr>
            <a:grpSpLocks/>
          </p:cNvGrpSpPr>
          <p:nvPr/>
        </p:nvGrpSpPr>
        <p:grpSpPr bwMode="auto">
          <a:xfrm rot="-5400000">
            <a:off x="4407694" y="2604294"/>
            <a:ext cx="171450" cy="204788"/>
            <a:chOff x="367" y="2605"/>
            <a:chExt cx="151" cy="559"/>
          </a:xfrm>
        </p:grpSpPr>
        <p:sp>
          <p:nvSpPr>
            <p:cNvPr id="112721" name="Freeform 81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22" name="Freeform 82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723" name="Freeform 83"/>
          <p:cNvSpPr>
            <a:spLocks/>
          </p:cNvSpPr>
          <p:nvPr/>
        </p:nvSpPr>
        <p:spPr bwMode="auto">
          <a:xfrm rot="-5400000">
            <a:off x="4468813" y="2395538"/>
            <a:ext cx="52387" cy="2111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336"/>
              </a:cxn>
              <a:cxn ang="0">
                <a:pos x="48" y="624"/>
              </a:cxn>
              <a:cxn ang="0">
                <a:pos x="96" y="768"/>
              </a:cxn>
            </a:cxnLst>
            <a:rect l="0" t="0" r="r" b="b"/>
            <a:pathLst>
              <a:path w="104" h="768">
                <a:moveTo>
                  <a:pt x="0" y="0"/>
                </a:moveTo>
                <a:cubicBezTo>
                  <a:pt x="44" y="116"/>
                  <a:pt x="88" y="232"/>
                  <a:pt x="96" y="336"/>
                </a:cubicBezTo>
                <a:cubicBezTo>
                  <a:pt x="104" y="440"/>
                  <a:pt x="48" y="552"/>
                  <a:pt x="48" y="624"/>
                </a:cubicBezTo>
                <a:cubicBezTo>
                  <a:pt x="48" y="696"/>
                  <a:pt x="72" y="732"/>
                  <a:pt x="96" y="7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24" name="Freeform 84"/>
          <p:cNvSpPr>
            <a:spLocks/>
          </p:cNvSpPr>
          <p:nvPr/>
        </p:nvSpPr>
        <p:spPr bwMode="auto">
          <a:xfrm rot="-5400000">
            <a:off x="4426744" y="2491582"/>
            <a:ext cx="57150" cy="131762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8" y="288"/>
              </a:cxn>
              <a:cxn ang="0">
                <a:pos x="104" y="480"/>
              </a:cxn>
            </a:cxnLst>
            <a:rect l="0" t="0" r="r" b="b"/>
            <a:pathLst>
              <a:path w="104" h="480">
                <a:moveTo>
                  <a:pt x="56" y="0"/>
                </a:moveTo>
                <a:cubicBezTo>
                  <a:pt x="28" y="104"/>
                  <a:pt x="0" y="208"/>
                  <a:pt x="8" y="288"/>
                </a:cubicBezTo>
                <a:cubicBezTo>
                  <a:pt x="16" y="368"/>
                  <a:pt x="60" y="424"/>
                  <a:pt x="104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25" name="Freeform 85"/>
          <p:cNvSpPr>
            <a:spLocks/>
          </p:cNvSpPr>
          <p:nvPr/>
        </p:nvSpPr>
        <p:spPr bwMode="auto">
          <a:xfrm rot="-5400000">
            <a:off x="4466432" y="2261394"/>
            <a:ext cx="39687" cy="193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336"/>
              </a:cxn>
              <a:cxn ang="0">
                <a:pos x="48" y="528"/>
              </a:cxn>
            </a:cxnLst>
            <a:rect l="0" t="0" r="r" b="b"/>
            <a:pathLst>
              <a:path w="56" h="528">
                <a:moveTo>
                  <a:pt x="0" y="0"/>
                </a:moveTo>
                <a:cubicBezTo>
                  <a:pt x="20" y="124"/>
                  <a:pt x="40" y="248"/>
                  <a:pt x="48" y="336"/>
                </a:cubicBezTo>
                <a:cubicBezTo>
                  <a:pt x="56" y="424"/>
                  <a:pt x="48" y="496"/>
                  <a:pt x="4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26" name="Freeform 86"/>
          <p:cNvSpPr>
            <a:spLocks/>
          </p:cNvSpPr>
          <p:nvPr/>
        </p:nvSpPr>
        <p:spPr bwMode="auto">
          <a:xfrm rot="-5400000">
            <a:off x="4460081" y="2343945"/>
            <a:ext cx="34925" cy="176212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0" y="336"/>
              </a:cxn>
              <a:cxn ang="0">
                <a:pos x="48" y="480"/>
              </a:cxn>
            </a:cxnLst>
            <a:rect l="0" t="0" r="r" b="b"/>
            <a:pathLst>
              <a:path w="48" h="480">
                <a:moveTo>
                  <a:pt x="48" y="0"/>
                </a:moveTo>
                <a:cubicBezTo>
                  <a:pt x="24" y="128"/>
                  <a:pt x="0" y="256"/>
                  <a:pt x="0" y="336"/>
                </a:cubicBezTo>
                <a:cubicBezTo>
                  <a:pt x="0" y="416"/>
                  <a:pt x="24" y="448"/>
                  <a:pt x="48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27" name="Freeform 87"/>
          <p:cNvSpPr>
            <a:spLocks/>
          </p:cNvSpPr>
          <p:nvPr/>
        </p:nvSpPr>
        <p:spPr bwMode="auto">
          <a:xfrm rot="-5400000">
            <a:off x="4450557" y="2183606"/>
            <a:ext cx="58738" cy="180975"/>
          </a:xfrm>
          <a:custGeom>
            <a:avLst/>
            <a:gdLst/>
            <a:ahLst/>
            <a:cxnLst>
              <a:cxn ang="0">
                <a:pos x="36" y="0"/>
              </a:cxn>
              <a:cxn ang="0">
                <a:pos x="3" y="403"/>
              </a:cxn>
              <a:cxn ang="0">
                <a:pos x="52" y="493"/>
              </a:cxn>
            </a:cxnLst>
            <a:rect l="0" t="0" r="r" b="b"/>
            <a:pathLst>
              <a:path w="52" h="493">
                <a:moveTo>
                  <a:pt x="36" y="0"/>
                </a:moveTo>
                <a:cubicBezTo>
                  <a:pt x="18" y="160"/>
                  <a:pt x="0" y="321"/>
                  <a:pt x="3" y="403"/>
                </a:cubicBezTo>
                <a:cubicBezTo>
                  <a:pt x="6" y="485"/>
                  <a:pt x="43" y="477"/>
                  <a:pt x="52" y="49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28" name="Freeform 88"/>
          <p:cNvSpPr>
            <a:spLocks/>
          </p:cNvSpPr>
          <p:nvPr/>
        </p:nvSpPr>
        <p:spPr bwMode="auto">
          <a:xfrm rot="-5400000">
            <a:off x="4454525" y="2070101"/>
            <a:ext cx="77787" cy="201612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11" y="287"/>
              </a:cxn>
              <a:cxn ang="0">
                <a:pos x="69" y="550"/>
              </a:cxn>
            </a:cxnLst>
            <a:rect l="0" t="0" r="r" b="b"/>
            <a:pathLst>
              <a:path w="69" h="550">
                <a:moveTo>
                  <a:pt x="3" y="0"/>
                </a:moveTo>
                <a:cubicBezTo>
                  <a:pt x="1" y="97"/>
                  <a:pt x="0" y="195"/>
                  <a:pt x="11" y="287"/>
                </a:cubicBezTo>
                <a:cubicBezTo>
                  <a:pt x="22" y="379"/>
                  <a:pt x="45" y="464"/>
                  <a:pt x="69" y="5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29" name="Oval 89"/>
          <p:cNvSpPr>
            <a:spLocks noChangeArrowheads="1"/>
          </p:cNvSpPr>
          <p:nvPr/>
        </p:nvSpPr>
        <p:spPr bwMode="auto">
          <a:xfrm rot="-5400000" flipH="1" flipV="1">
            <a:off x="4742656" y="210423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0" name="Oval 90"/>
          <p:cNvSpPr>
            <a:spLocks noChangeArrowheads="1"/>
          </p:cNvSpPr>
          <p:nvPr/>
        </p:nvSpPr>
        <p:spPr bwMode="auto">
          <a:xfrm rot="-5400000" flipH="1" flipV="1">
            <a:off x="4742657" y="226774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1" name="Oval 91"/>
          <p:cNvSpPr>
            <a:spLocks noChangeArrowheads="1"/>
          </p:cNvSpPr>
          <p:nvPr/>
        </p:nvSpPr>
        <p:spPr bwMode="auto">
          <a:xfrm rot="-5400000" flipH="1" flipV="1">
            <a:off x="4742656" y="243125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2" name="Oval 92"/>
          <p:cNvSpPr>
            <a:spLocks noChangeArrowheads="1"/>
          </p:cNvSpPr>
          <p:nvPr/>
        </p:nvSpPr>
        <p:spPr bwMode="auto">
          <a:xfrm rot="-5400000" flipH="1" flipV="1">
            <a:off x="4742657" y="259476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3" name="Oval 93"/>
          <p:cNvSpPr>
            <a:spLocks noChangeArrowheads="1"/>
          </p:cNvSpPr>
          <p:nvPr/>
        </p:nvSpPr>
        <p:spPr bwMode="auto">
          <a:xfrm rot="-5400000" flipH="1" flipV="1">
            <a:off x="4744244" y="275986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4" name="Oval 94"/>
          <p:cNvSpPr>
            <a:spLocks noChangeArrowheads="1"/>
          </p:cNvSpPr>
          <p:nvPr/>
        </p:nvSpPr>
        <p:spPr bwMode="auto">
          <a:xfrm rot="-5400000" flipH="1" flipV="1">
            <a:off x="4742657" y="292179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5" name="Oval 95"/>
          <p:cNvSpPr>
            <a:spLocks noChangeArrowheads="1"/>
          </p:cNvSpPr>
          <p:nvPr/>
        </p:nvSpPr>
        <p:spPr bwMode="auto">
          <a:xfrm rot="-5400000" flipH="1" flipV="1">
            <a:off x="4744243" y="341233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6" name="Oval 96"/>
          <p:cNvSpPr>
            <a:spLocks noChangeArrowheads="1"/>
          </p:cNvSpPr>
          <p:nvPr/>
        </p:nvSpPr>
        <p:spPr bwMode="auto">
          <a:xfrm rot="-5400000" flipH="1" flipV="1">
            <a:off x="4744243" y="357743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7" name="Oval 97"/>
          <p:cNvSpPr>
            <a:spLocks noChangeArrowheads="1"/>
          </p:cNvSpPr>
          <p:nvPr/>
        </p:nvSpPr>
        <p:spPr bwMode="auto">
          <a:xfrm rot="-5400000" flipH="1" flipV="1">
            <a:off x="4744244" y="374094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8" name="Oval 98"/>
          <p:cNvSpPr>
            <a:spLocks noChangeArrowheads="1"/>
          </p:cNvSpPr>
          <p:nvPr/>
        </p:nvSpPr>
        <p:spPr bwMode="auto">
          <a:xfrm rot="-5400000" flipH="1" flipV="1">
            <a:off x="4744243" y="390445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9" name="Oval 99"/>
          <p:cNvSpPr>
            <a:spLocks noChangeArrowheads="1"/>
          </p:cNvSpPr>
          <p:nvPr/>
        </p:nvSpPr>
        <p:spPr bwMode="auto">
          <a:xfrm rot="-5400000" flipH="1" flipV="1">
            <a:off x="4744243" y="439340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40" name="Oval 100"/>
          <p:cNvSpPr>
            <a:spLocks noChangeArrowheads="1"/>
          </p:cNvSpPr>
          <p:nvPr/>
        </p:nvSpPr>
        <p:spPr bwMode="auto">
          <a:xfrm rot="-5400000" flipH="1" flipV="1">
            <a:off x="4744244" y="455691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41" name="Oval 101"/>
          <p:cNvSpPr>
            <a:spLocks noChangeArrowheads="1"/>
          </p:cNvSpPr>
          <p:nvPr/>
        </p:nvSpPr>
        <p:spPr bwMode="auto">
          <a:xfrm rot="-5400000" flipH="1" flipV="1">
            <a:off x="4744243" y="472043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42" name="Oval 102"/>
          <p:cNvSpPr>
            <a:spLocks noChangeArrowheads="1"/>
          </p:cNvSpPr>
          <p:nvPr/>
        </p:nvSpPr>
        <p:spPr bwMode="auto">
          <a:xfrm rot="-5400000" flipH="1" flipV="1">
            <a:off x="4745832" y="488394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43" name="Oval 103"/>
          <p:cNvSpPr>
            <a:spLocks noChangeArrowheads="1"/>
          </p:cNvSpPr>
          <p:nvPr/>
        </p:nvSpPr>
        <p:spPr bwMode="auto">
          <a:xfrm rot="-5400000" flipH="1" flipV="1">
            <a:off x="4744244" y="504586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44" name="Oval 104"/>
          <p:cNvSpPr>
            <a:spLocks noChangeArrowheads="1"/>
          </p:cNvSpPr>
          <p:nvPr/>
        </p:nvSpPr>
        <p:spPr bwMode="auto">
          <a:xfrm rot="-5400000" flipH="1" flipV="1">
            <a:off x="4744243" y="521255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45" name="Oval 105"/>
          <p:cNvSpPr>
            <a:spLocks noChangeArrowheads="1"/>
          </p:cNvSpPr>
          <p:nvPr/>
        </p:nvSpPr>
        <p:spPr bwMode="auto">
          <a:xfrm rot="-5400000" flipH="1" flipV="1">
            <a:off x="4745831" y="537765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46" name="Oval 106"/>
          <p:cNvSpPr>
            <a:spLocks noChangeArrowheads="1"/>
          </p:cNvSpPr>
          <p:nvPr/>
        </p:nvSpPr>
        <p:spPr bwMode="auto">
          <a:xfrm rot="-5400000" flipH="1" flipV="1">
            <a:off x="4744243" y="553958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47" name="Oval 107"/>
          <p:cNvSpPr>
            <a:spLocks noChangeArrowheads="1"/>
          </p:cNvSpPr>
          <p:nvPr/>
        </p:nvSpPr>
        <p:spPr bwMode="auto">
          <a:xfrm rot="-5400000" flipH="1" flipV="1">
            <a:off x="4744244" y="570309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48" name="Oval 108"/>
          <p:cNvSpPr>
            <a:spLocks noChangeArrowheads="1"/>
          </p:cNvSpPr>
          <p:nvPr/>
        </p:nvSpPr>
        <p:spPr bwMode="auto">
          <a:xfrm rot="-5400000" flipH="1" flipV="1">
            <a:off x="4744243" y="586660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49" name="Oval 109"/>
          <p:cNvSpPr>
            <a:spLocks noChangeArrowheads="1"/>
          </p:cNvSpPr>
          <p:nvPr/>
        </p:nvSpPr>
        <p:spPr bwMode="auto">
          <a:xfrm rot="-5400000" flipH="1" flipV="1">
            <a:off x="4745832" y="603011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" name="Group 110"/>
          <p:cNvGrpSpPr>
            <a:grpSpLocks/>
          </p:cNvGrpSpPr>
          <p:nvPr/>
        </p:nvGrpSpPr>
        <p:grpSpPr bwMode="auto">
          <a:xfrm rot="-5400000" flipH="1" flipV="1">
            <a:off x="4621213" y="2071688"/>
            <a:ext cx="109537" cy="211137"/>
            <a:chOff x="424" y="2880"/>
            <a:chExt cx="200" cy="768"/>
          </a:xfrm>
        </p:grpSpPr>
        <p:sp>
          <p:nvSpPr>
            <p:cNvPr id="112751" name="Freeform 111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52" name="Freeform 112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" name="Group 113"/>
          <p:cNvGrpSpPr>
            <a:grpSpLocks/>
          </p:cNvGrpSpPr>
          <p:nvPr/>
        </p:nvGrpSpPr>
        <p:grpSpPr bwMode="auto">
          <a:xfrm rot="-5400000" flipH="1" flipV="1">
            <a:off x="4621213" y="2544763"/>
            <a:ext cx="109537" cy="211137"/>
            <a:chOff x="424" y="2880"/>
            <a:chExt cx="200" cy="768"/>
          </a:xfrm>
        </p:grpSpPr>
        <p:sp>
          <p:nvSpPr>
            <p:cNvPr id="112754" name="Freeform 114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55" name="Freeform 115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" name="Group 116"/>
          <p:cNvGrpSpPr>
            <a:grpSpLocks/>
          </p:cNvGrpSpPr>
          <p:nvPr/>
        </p:nvGrpSpPr>
        <p:grpSpPr bwMode="auto">
          <a:xfrm rot="-5400000" flipH="1" flipV="1">
            <a:off x="4629944" y="2216944"/>
            <a:ext cx="109537" cy="193675"/>
            <a:chOff x="288" y="2784"/>
            <a:chExt cx="152" cy="528"/>
          </a:xfrm>
        </p:grpSpPr>
        <p:sp>
          <p:nvSpPr>
            <p:cNvPr id="112757" name="Freeform 117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58" name="Freeform 118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" name="Group 119"/>
          <p:cNvGrpSpPr>
            <a:grpSpLocks/>
          </p:cNvGrpSpPr>
          <p:nvPr/>
        </p:nvGrpSpPr>
        <p:grpSpPr bwMode="auto">
          <a:xfrm rot="-5400000" flipH="1" flipV="1">
            <a:off x="4625182" y="2709069"/>
            <a:ext cx="109537" cy="193675"/>
            <a:chOff x="288" y="2784"/>
            <a:chExt cx="152" cy="528"/>
          </a:xfrm>
        </p:grpSpPr>
        <p:sp>
          <p:nvSpPr>
            <p:cNvPr id="112760" name="Freeform 120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61" name="Freeform 121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" name="Group 122"/>
          <p:cNvGrpSpPr>
            <a:grpSpLocks/>
          </p:cNvGrpSpPr>
          <p:nvPr/>
        </p:nvGrpSpPr>
        <p:grpSpPr bwMode="auto">
          <a:xfrm rot="-5400000" flipH="1" flipV="1">
            <a:off x="4593432" y="2388394"/>
            <a:ext cx="171450" cy="204787"/>
            <a:chOff x="367" y="2605"/>
            <a:chExt cx="151" cy="559"/>
          </a:xfrm>
        </p:grpSpPr>
        <p:sp>
          <p:nvSpPr>
            <p:cNvPr id="112763" name="Freeform 123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64" name="Freeform 124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" name="Group 125"/>
          <p:cNvGrpSpPr>
            <a:grpSpLocks/>
          </p:cNvGrpSpPr>
          <p:nvPr/>
        </p:nvGrpSpPr>
        <p:grpSpPr bwMode="auto">
          <a:xfrm rot="-5400000" flipH="1" flipV="1">
            <a:off x="4593432" y="2880519"/>
            <a:ext cx="171450" cy="204787"/>
            <a:chOff x="367" y="2605"/>
            <a:chExt cx="151" cy="559"/>
          </a:xfrm>
        </p:grpSpPr>
        <p:sp>
          <p:nvSpPr>
            <p:cNvPr id="112766" name="Freeform 126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67" name="Freeform 127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oup 128"/>
          <p:cNvGrpSpPr>
            <a:grpSpLocks/>
          </p:cNvGrpSpPr>
          <p:nvPr/>
        </p:nvGrpSpPr>
        <p:grpSpPr bwMode="auto">
          <a:xfrm rot="-5400000" flipH="1" flipV="1">
            <a:off x="4622800" y="3519488"/>
            <a:ext cx="109537" cy="211138"/>
            <a:chOff x="424" y="2880"/>
            <a:chExt cx="200" cy="768"/>
          </a:xfrm>
        </p:grpSpPr>
        <p:sp>
          <p:nvSpPr>
            <p:cNvPr id="112769" name="Freeform 129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70" name="Freeform 130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" name="Group 131"/>
          <p:cNvGrpSpPr>
            <a:grpSpLocks/>
          </p:cNvGrpSpPr>
          <p:nvPr/>
        </p:nvGrpSpPr>
        <p:grpSpPr bwMode="auto">
          <a:xfrm rot="-5400000" flipH="1" flipV="1">
            <a:off x="4632326" y="3194050"/>
            <a:ext cx="107950" cy="193675"/>
            <a:chOff x="288" y="2784"/>
            <a:chExt cx="152" cy="528"/>
          </a:xfrm>
        </p:grpSpPr>
        <p:sp>
          <p:nvSpPr>
            <p:cNvPr id="112772" name="Freeform 132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73" name="Freeform 133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" name="Group 134"/>
          <p:cNvGrpSpPr>
            <a:grpSpLocks/>
          </p:cNvGrpSpPr>
          <p:nvPr/>
        </p:nvGrpSpPr>
        <p:grpSpPr bwMode="auto">
          <a:xfrm rot="-5400000" flipH="1" flipV="1">
            <a:off x="4626769" y="3683794"/>
            <a:ext cx="109537" cy="193675"/>
            <a:chOff x="288" y="2784"/>
            <a:chExt cx="152" cy="528"/>
          </a:xfrm>
        </p:grpSpPr>
        <p:sp>
          <p:nvSpPr>
            <p:cNvPr id="112775" name="Freeform 135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76" name="Freeform 136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" name="Group 137"/>
          <p:cNvGrpSpPr>
            <a:grpSpLocks/>
          </p:cNvGrpSpPr>
          <p:nvPr/>
        </p:nvGrpSpPr>
        <p:grpSpPr bwMode="auto">
          <a:xfrm rot="-5400000" flipH="1" flipV="1">
            <a:off x="4595813" y="3362325"/>
            <a:ext cx="169862" cy="204788"/>
            <a:chOff x="367" y="2605"/>
            <a:chExt cx="151" cy="559"/>
          </a:xfrm>
        </p:grpSpPr>
        <p:sp>
          <p:nvSpPr>
            <p:cNvPr id="112778" name="Freeform 138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79" name="Freeform 139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" name="Group 140"/>
          <p:cNvGrpSpPr>
            <a:grpSpLocks/>
          </p:cNvGrpSpPr>
          <p:nvPr/>
        </p:nvGrpSpPr>
        <p:grpSpPr bwMode="auto">
          <a:xfrm rot="-5400000" flipH="1" flipV="1">
            <a:off x="4595019" y="3855244"/>
            <a:ext cx="171450" cy="204788"/>
            <a:chOff x="367" y="2605"/>
            <a:chExt cx="151" cy="559"/>
          </a:xfrm>
        </p:grpSpPr>
        <p:sp>
          <p:nvSpPr>
            <p:cNvPr id="112781" name="Freeform 141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82" name="Freeform 142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672" name="Group 143"/>
          <p:cNvGrpSpPr>
            <a:grpSpLocks/>
          </p:cNvGrpSpPr>
          <p:nvPr/>
        </p:nvGrpSpPr>
        <p:grpSpPr bwMode="auto">
          <a:xfrm rot="-5400000" flipH="1" flipV="1">
            <a:off x="4619625" y="4038600"/>
            <a:ext cx="109538" cy="211138"/>
            <a:chOff x="424" y="2880"/>
            <a:chExt cx="200" cy="768"/>
          </a:xfrm>
        </p:grpSpPr>
        <p:sp>
          <p:nvSpPr>
            <p:cNvPr id="112784" name="Freeform 144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85" name="Freeform 145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675" name="Group 146"/>
          <p:cNvGrpSpPr>
            <a:grpSpLocks/>
          </p:cNvGrpSpPr>
          <p:nvPr/>
        </p:nvGrpSpPr>
        <p:grpSpPr bwMode="auto">
          <a:xfrm rot="-5400000" flipH="1" flipV="1">
            <a:off x="4619625" y="4510088"/>
            <a:ext cx="109537" cy="211138"/>
            <a:chOff x="424" y="2880"/>
            <a:chExt cx="200" cy="768"/>
          </a:xfrm>
        </p:grpSpPr>
        <p:sp>
          <p:nvSpPr>
            <p:cNvPr id="112787" name="Freeform 147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88" name="Freeform 148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678" name="Group 149"/>
          <p:cNvGrpSpPr>
            <a:grpSpLocks/>
          </p:cNvGrpSpPr>
          <p:nvPr/>
        </p:nvGrpSpPr>
        <p:grpSpPr bwMode="auto">
          <a:xfrm rot="-5400000" flipH="1" flipV="1">
            <a:off x="4623594" y="4674394"/>
            <a:ext cx="109537" cy="193675"/>
            <a:chOff x="288" y="2784"/>
            <a:chExt cx="152" cy="528"/>
          </a:xfrm>
        </p:grpSpPr>
        <p:sp>
          <p:nvSpPr>
            <p:cNvPr id="112790" name="Freeform 150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91" name="Freeform 151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681" name="Group 152"/>
          <p:cNvGrpSpPr>
            <a:grpSpLocks/>
          </p:cNvGrpSpPr>
          <p:nvPr/>
        </p:nvGrpSpPr>
        <p:grpSpPr bwMode="auto">
          <a:xfrm rot="-5400000" flipH="1" flipV="1">
            <a:off x="4592638" y="4352925"/>
            <a:ext cx="169862" cy="204788"/>
            <a:chOff x="367" y="2605"/>
            <a:chExt cx="151" cy="559"/>
          </a:xfrm>
        </p:grpSpPr>
        <p:sp>
          <p:nvSpPr>
            <p:cNvPr id="112793" name="Freeform 153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94" name="Freeform 154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684" name="Group 155"/>
          <p:cNvGrpSpPr>
            <a:grpSpLocks/>
          </p:cNvGrpSpPr>
          <p:nvPr/>
        </p:nvGrpSpPr>
        <p:grpSpPr bwMode="auto">
          <a:xfrm rot="-5400000" flipH="1" flipV="1">
            <a:off x="4591844" y="4845844"/>
            <a:ext cx="171450" cy="204788"/>
            <a:chOff x="367" y="2605"/>
            <a:chExt cx="151" cy="559"/>
          </a:xfrm>
        </p:grpSpPr>
        <p:sp>
          <p:nvSpPr>
            <p:cNvPr id="112796" name="Freeform 156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97" name="Freeform 157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687" name="Group 158"/>
          <p:cNvGrpSpPr>
            <a:grpSpLocks/>
          </p:cNvGrpSpPr>
          <p:nvPr/>
        </p:nvGrpSpPr>
        <p:grpSpPr bwMode="auto">
          <a:xfrm rot="-5400000" flipH="1" flipV="1">
            <a:off x="4624388" y="5008563"/>
            <a:ext cx="109537" cy="211137"/>
            <a:chOff x="424" y="2880"/>
            <a:chExt cx="200" cy="768"/>
          </a:xfrm>
        </p:grpSpPr>
        <p:sp>
          <p:nvSpPr>
            <p:cNvPr id="112799" name="Freeform 159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00" name="Freeform 160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690" name="Group 161"/>
          <p:cNvGrpSpPr>
            <a:grpSpLocks/>
          </p:cNvGrpSpPr>
          <p:nvPr/>
        </p:nvGrpSpPr>
        <p:grpSpPr bwMode="auto">
          <a:xfrm rot="-5400000" flipH="1" flipV="1">
            <a:off x="4624388" y="5156200"/>
            <a:ext cx="109538" cy="211137"/>
            <a:chOff x="424" y="2880"/>
            <a:chExt cx="200" cy="768"/>
          </a:xfrm>
        </p:grpSpPr>
        <p:sp>
          <p:nvSpPr>
            <p:cNvPr id="112802" name="Freeform 162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03" name="Freeform 163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693" name="Group 164"/>
          <p:cNvGrpSpPr>
            <a:grpSpLocks/>
          </p:cNvGrpSpPr>
          <p:nvPr/>
        </p:nvGrpSpPr>
        <p:grpSpPr bwMode="auto">
          <a:xfrm rot="-5400000" flipH="1" flipV="1">
            <a:off x="4633913" y="5154612"/>
            <a:ext cx="107950" cy="193675"/>
            <a:chOff x="288" y="2784"/>
            <a:chExt cx="152" cy="528"/>
          </a:xfrm>
        </p:grpSpPr>
        <p:sp>
          <p:nvSpPr>
            <p:cNvPr id="112805" name="Freeform 165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06" name="Freeform 166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696" name="Group 167"/>
          <p:cNvGrpSpPr>
            <a:grpSpLocks/>
          </p:cNvGrpSpPr>
          <p:nvPr/>
        </p:nvGrpSpPr>
        <p:grpSpPr bwMode="auto">
          <a:xfrm rot="-5400000" flipH="1" flipV="1">
            <a:off x="4628357" y="5320506"/>
            <a:ext cx="109538" cy="193675"/>
            <a:chOff x="288" y="2784"/>
            <a:chExt cx="152" cy="528"/>
          </a:xfrm>
        </p:grpSpPr>
        <p:sp>
          <p:nvSpPr>
            <p:cNvPr id="112808" name="Freeform 168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09" name="Freeform 169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699" name="Group 170"/>
          <p:cNvGrpSpPr>
            <a:grpSpLocks/>
          </p:cNvGrpSpPr>
          <p:nvPr/>
        </p:nvGrpSpPr>
        <p:grpSpPr bwMode="auto">
          <a:xfrm rot="-5400000" flipH="1" flipV="1">
            <a:off x="4596607" y="5491956"/>
            <a:ext cx="171450" cy="204787"/>
            <a:chOff x="367" y="2605"/>
            <a:chExt cx="151" cy="559"/>
          </a:xfrm>
        </p:grpSpPr>
        <p:sp>
          <p:nvSpPr>
            <p:cNvPr id="112811" name="Freeform 171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12" name="Freeform 172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813" name="Freeform 173"/>
          <p:cNvSpPr>
            <a:spLocks/>
          </p:cNvSpPr>
          <p:nvPr/>
        </p:nvSpPr>
        <p:spPr bwMode="auto">
          <a:xfrm rot="-5400000" flipH="1" flipV="1">
            <a:off x="4652963" y="5691188"/>
            <a:ext cx="52387" cy="2111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336"/>
              </a:cxn>
              <a:cxn ang="0">
                <a:pos x="48" y="624"/>
              </a:cxn>
              <a:cxn ang="0">
                <a:pos x="96" y="768"/>
              </a:cxn>
            </a:cxnLst>
            <a:rect l="0" t="0" r="r" b="b"/>
            <a:pathLst>
              <a:path w="104" h="768">
                <a:moveTo>
                  <a:pt x="0" y="0"/>
                </a:moveTo>
                <a:cubicBezTo>
                  <a:pt x="44" y="116"/>
                  <a:pt x="88" y="232"/>
                  <a:pt x="96" y="336"/>
                </a:cubicBezTo>
                <a:cubicBezTo>
                  <a:pt x="104" y="440"/>
                  <a:pt x="48" y="552"/>
                  <a:pt x="48" y="624"/>
                </a:cubicBezTo>
                <a:cubicBezTo>
                  <a:pt x="48" y="696"/>
                  <a:pt x="72" y="732"/>
                  <a:pt x="96" y="7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14" name="Freeform 174"/>
          <p:cNvSpPr>
            <a:spLocks/>
          </p:cNvSpPr>
          <p:nvPr/>
        </p:nvSpPr>
        <p:spPr bwMode="auto">
          <a:xfrm rot="-5400000" flipH="1" flipV="1">
            <a:off x="4690269" y="5677694"/>
            <a:ext cx="57150" cy="131762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8" y="288"/>
              </a:cxn>
              <a:cxn ang="0">
                <a:pos x="104" y="480"/>
              </a:cxn>
            </a:cxnLst>
            <a:rect l="0" t="0" r="r" b="b"/>
            <a:pathLst>
              <a:path w="104" h="480">
                <a:moveTo>
                  <a:pt x="56" y="0"/>
                </a:moveTo>
                <a:cubicBezTo>
                  <a:pt x="28" y="104"/>
                  <a:pt x="0" y="208"/>
                  <a:pt x="8" y="288"/>
                </a:cubicBezTo>
                <a:cubicBezTo>
                  <a:pt x="16" y="368"/>
                  <a:pt x="60" y="424"/>
                  <a:pt x="104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15" name="Freeform 175"/>
          <p:cNvSpPr>
            <a:spLocks/>
          </p:cNvSpPr>
          <p:nvPr/>
        </p:nvSpPr>
        <p:spPr bwMode="auto">
          <a:xfrm rot="-5400000" flipH="1" flipV="1">
            <a:off x="4668044" y="5842794"/>
            <a:ext cx="39687" cy="193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336"/>
              </a:cxn>
              <a:cxn ang="0">
                <a:pos x="48" y="528"/>
              </a:cxn>
            </a:cxnLst>
            <a:rect l="0" t="0" r="r" b="b"/>
            <a:pathLst>
              <a:path w="56" h="528">
                <a:moveTo>
                  <a:pt x="0" y="0"/>
                </a:moveTo>
                <a:cubicBezTo>
                  <a:pt x="20" y="124"/>
                  <a:pt x="40" y="248"/>
                  <a:pt x="48" y="336"/>
                </a:cubicBezTo>
                <a:cubicBezTo>
                  <a:pt x="56" y="424"/>
                  <a:pt x="48" y="496"/>
                  <a:pt x="4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16" name="Freeform 176"/>
          <p:cNvSpPr>
            <a:spLocks/>
          </p:cNvSpPr>
          <p:nvPr/>
        </p:nvSpPr>
        <p:spPr bwMode="auto">
          <a:xfrm rot="-5400000" flipH="1" flipV="1">
            <a:off x="4679156" y="5780882"/>
            <a:ext cx="34925" cy="176212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0" y="336"/>
              </a:cxn>
              <a:cxn ang="0">
                <a:pos x="48" y="480"/>
              </a:cxn>
            </a:cxnLst>
            <a:rect l="0" t="0" r="r" b="b"/>
            <a:pathLst>
              <a:path w="48" h="480">
                <a:moveTo>
                  <a:pt x="48" y="0"/>
                </a:moveTo>
                <a:cubicBezTo>
                  <a:pt x="24" y="128"/>
                  <a:pt x="0" y="256"/>
                  <a:pt x="0" y="336"/>
                </a:cubicBezTo>
                <a:cubicBezTo>
                  <a:pt x="0" y="416"/>
                  <a:pt x="24" y="448"/>
                  <a:pt x="48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17" name="Freeform 177"/>
          <p:cNvSpPr>
            <a:spLocks/>
          </p:cNvSpPr>
          <p:nvPr/>
        </p:nvSpPr>
        <p:spPr bwMode="auto">
          <a:xfrm rot="-5400000" flipH="1" flipV="1">
            <a:off x="4664869" y="5933281"/>
            <a:ext cx="58738" cy="180975"/>
          </a:xfrm>
          <a:custGeom>
            <a:avLst/>
            <a:gdLst/>
            <a:ahLst/>
            <a:cxnLst>
              <a:cxn ang="0">
                <a:pos x="36" y="0"/>
              </a:cxn>
              <a:cxn ang="0">
                <a:pos x="3" y="403"/>
              </a:cxn>
              <a:cxn ang="0">
                <a:pos x="52" y="493"/>
              </a:cxn>
            </a:cxnLst>
            <a:rect l="0" t="0" r="r" b="b"/>
            <a:pathLst>
              <a:path w="52" h="493">
                <a:moveTo>
                  <a:pt x="36" y="0"/>
                </a:moveTo>
                <a:cubicBezTo>
                  <a:pt x="18" y="160"/>
                  <a:pt x="0" y="321"/>
                  <a:pt x="3" y="403"/>
                </a:cubicBezTo>
                <a:cubicBezTo>
                  <a:pt x="6" y="485"/>
                  <a:pt x="43" y="477"/>
                  <a:pt x="52" y="49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18" name="Freeform 178"/>
          <p:cNvSpPr>
            <a:spLocks/>
          </p:cNvSpPr>
          <p:nvPr/>
        </p:nvSpPr>
        <p:spPr bwMode="auto">
          <a:xfrm rot="-5400000" flipH="1" flipV="1">
            <a:off x="4641850" y="6026151"/>
            <a:ext cx="77787" cy="201612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11" y="287"/>
              </a:cxn>
              <a:cxn ang="0">
                <a:pos x="69" y="550"/>
              </a:cxn>
            </a:cxnLst>
            <a:rect l="0" t="0" r="r" b="b"/>
            <a:pathLst>
              <a:path w="69" h="550">
                <a:moveTo>
                  <a:pt x="3" y="0"/>
                </a:moveTo>
                <a:cubicBezTo>
                  <a:pt x="1" y="97"/>
                  <a:pt x="0" y="195"/>
                  <a:pt x="11" y="287"/>
                </a:cubicBezTo>
                <a:cubicBezTo>
                  <a:pt x="22" y="379"/>
                  <a:pt x="45" y="464"/>
                  <a:pt x="69" y="5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19" name="Oval 179"/>
          <p:cNvSpPr>
            <a:spLocks noChangeArrowheads="1"/>
          </p:cNvSpPr>
          <p:nvPr/>
        </p:nvSpPr>
        <p:spPr bwMode="auto">
          <a:xfrm>
            <a:off x="4222750" y="2898775"/>
            <a:ext cx="709613" cy="223838"/>
          </a:xfrm>
          <a:prstGeom prst="ellipse">
            <a:avLst/>
          </a:prstGeom>
          <a:solidFill>
            <a:srgbClr val="0066FF"/>
          </a:solidFill>
          <a:ln w="9525">
            <a:solidFill>
              <a:srgbClr val="00FF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20" name="Oval 180"/>
          <p:cNvSpPr>
            <a:spLocks noChangeArrowheads="1"/>
          </p:cNvSpPr>
          <p:nvPr/>
        </p:nvSpPr>
        <p:spPr bwMode="auto">
          <a:xfrm>
            <a:off x="4224338" y="3238500"/>
            <a:ext cx="709612" cy="223838"/>
          </a:xfrm>
          <a:prstGeom prst="ellipse">
            <a:avLst/>
          </a:prstGeom>
          <a:solidFill>
            <a:srgbClr val="0066FF"/>
          </a:solidFill>
          <a:ln w="9525">
            <a:solidFill>
              <a:srgbClr val="00FF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GB" sz="320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2821" name="Oval 181"/>
          <p:cNvSpPr>
            <a:spLocks noChangeArrowheads="1"/>
          </p:cNvSpPr>
          <p:nvPr/>
        </p:nvSpPr>
        <p:spPr bwMode="auto">
          <a:xfrm>
            <a:off x="4214813" y="3973513"/>
            <a:ext cx="709612" cy="223837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2702" name="Group 182"/>
          <p:cNvGrpSpPr>
            <a:grpSpLocks/>
          </p:cNvGrpSpPr>
          <p:nvPr/>
        </p:nvGrpSpPr>
        <p:grpSpPr bwMode="auto">
          <a:xfrm>
            <a:off x="1219200" y="2559050"/>
            <a:ext cx="4735012" cy="1016000"/>
            <a:chOff x="1740" y="1702"/>
            <a:chExt cx="2123" cy="640"/>
          </a:xfrm>
        </p:grpSpPr>
        <p:sp>
          <p:nvSpPr>
            <p:cNvPr id="112823" name="Text Box 183"/>
            <p:cNvSpPr txBox="1">
              <a:spLocks noChangeArrowheads="1"/>
            </p:cNvSpPr>
            <p:nvPr/>
          </p:nvSpPr>
          <p:spPr bwMode="auto">
            <a:xfrm>
              <a:off x="1740" y="1702"/>
              <a:ext cx="447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000" dirty="0" smtClean="0">
                  <a:latin typeface="Arial" charset="0"/>
                </a:rPr>
                <a:t>K</a:t>
              </a:r>
              <a:r>
                <a:rPr lang="en-US" sz="6000" baseline="30000" dirty="0">
                  <a:latin typeface="Arial" charset="0"/>
                </a:rPr>
                <a:t>+</a:t>
              </a:r>
            </a:p>
          </p:txBody>
        </p:sp>
        <p:sp>
          <p:nvSpPr>
            <p:cNvPr id="112824" name="Text Box 184"/>
            <p:cNvSpPr txBox="1">
              <a:spLocks noChangeArrowheads="1"/>
            </p:cNvSpPr>
            <p:nvPr/>
          </p:nvSpPr>
          <p:spPr bwMode="auto">
            <a:xfrm>
              <a:off x="3671" y="1938"/>
              <a:ext cx="19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latin typeface="Arial" charset="0"/>
                </a:rPr>
                <a:t>K</a:t>
              </a:r>
              <a:r>
                <a:rPr lang="en-US" baseline="30000" dirty="0" smtClean="0">
                  <a:latin typeface="Arial" charset="0"/>
                </a:rPr>
                <a:t>+</a:t>
              </a:r>
              <a:endParaRPr lang="en-US" baseline="30000" dirty="0">
                <a:latin typeface="Arial" charset="0"/>
              </a:endParaRPr>
            </a:p>
          </p:txBody>
        </p:sp>
        <p:sp>
          <p:nvSpPr>
            <p:cNvPr id="112825" name="Line 185"/>
            <p:cNvSpPr>
              <a:spLocks noChangeShapeType="1"/>
            </p:cNvSpPr>
            <p:nvPr/>
          </p:nvSpPr>
          <p:spPr bwMode="auto">
            <a:xfrm>
              <a:off x="2398" y="2092"/>
              <a:ext cx="119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705" name="Group 186"/>
          <p:cNvGrpSpPr>
            <a:grpSpLocks/>
          </p:cNvGrpSpPr>
          <p:nvPr/>
        </p:nvGrpSpPr>
        <p:grpSpPr bwMode="auto">
          <a:xfrm>
            <a:off x="2830513" y="3795713"/>
            <a:ext cx="4124325" cy="914400"/>
            <a:chOff x="1897" y="2481"/>
            <a:chExt cx="2598" cy="576"/>
          </a:xfrm>
        </p:grpSpPr>
        <p:sp>
          <p:nvSpPr>
            <p:cNvPr id="112827" name="Text Box 187"/>
            <p:cNvSpPr txBox="1">
              <a:spLocks noChangeArrowheads="1"/>
            </p:cNvSpPr>
            <p:nvPr/>
          </p:nvSpPr>
          <p:spPr bwMode="auto">
            <a:xfrm>
              <a:off x="3659" y="2481"/>
              <a:ext cx="836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5400" dirty="0">
                  <a:latin typeface="Arial" charset="0"/>
                </a:rPr>
                <a:t>Na</a:t>
              </a:r>
              <a:r>
                <a:rPr lang="en-US" sz="5400" baseline="30000" dirty="0">
                  <a:latin typeface="Arial" charset="0"/>
                </a:rPr>
                <a:t>+</a:t>
              </a:r>
            </a:p>
          </p:txBody>
        </p:sp>
        <p:sp>
          <p:nvSpPr>
            <p:cNvPr id="112828" name="Text Box 188"/>
            <p:cNvSpPr txBox="1">
              <a:spLocks noChangeArrowheads="1"/>
            </p:cNvSpPr>
            <p:nvPr/>
          </p:nvSpPr>
          <p:spPr bwMode="auto">
            <a:xfrm>
              <a:off x="1897" y="2622"/>
              <a:ext cx="43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Na</a:t>
              </a:r>
              <a:r>
                <a:rPr lang="en-US" baseline="30000"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12829" name="Line 189"/>
            <p:cNvSpPr>
              <a:spLocks noChangeShapeType="1"/>
            </p:cNvSpPr>
            <p:nvPr/>
          </p:nvSpPr>
          <p:spPr bwMode="auto">
            <a:xfrm flipH="1">
              <a:off x="2366" y="2778"/>
              <a:ext cx="119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830" name="Oval 190"/>
          <p:cNvSpPr>
            <a:spLocks noChangeArrowheads="1"/>
          </p:cNvSpPr>
          <p:nvPr/>
        </p:nvSpPr>
        <p:spPr bwMode="auto">
          <a:xfrm>
            <a:off x="4225925" y="4333875"/>
            <a:ext cx="709613" cy="223838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533400" y="700088"/>
            <a:ext cx="7467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Membrane Potential (</a:t>
            </a:r>
            <a:r>
              <a:rPr lang="en-US" sz="3600" b="1" dirty="0" err="1">
                <a:solidFill>
                  <a:srgbClr val="FF0000"/>
                </a:solidFill>
              </a:rPr>
              <a:t>V</a:t>
            </a:r>
            <a:r>
              <a:rPr lang="en-US" sz="3600" b="1" baseline="-25000" dirty="0" err="1">
                <a:solidFill>
                  <a:srgbClr val="FF0000"/>
                </a:solidFill>
              </a:rPr>
              <a:t>m</a:t>
            </a:r>
            <a:r>
              <a:rPr lang="en-US" sz="3600" b="1" dirty="0">
                <a:solidFill>
                  <a:srgbClr val="FF0000"/>
                </a:solidFill>
              </a:rPr>
              <a:t>):</a:t>
            </a:r>
          </a:p>
          <a:p>
            <a:pPr algn="ctr"/>
            <a:r>
              <a:rPr lang="en-US" sz="2000" b="1" i="1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2000" b="1" i="1" dirty="0">
                <a:solidFill>
                  <a:schemeClr val="tx2"/>
                </a:solidFill>
                <a:latin typeface="Times New Roman" pitchFamily="18" charset="0"/>
              </a:rPr>
              <a:t>- charge difference across the membrane -</a:t>
            </a:r>
          </a:p>
        </p:txBody>
      </p:sp>
      <p:sp>
        <p:nvSpPr>
          <p:cNvPr id="114691" name="Oval 3"/>
          <p:cNvSpPr>
            <a:spLocks noChangeArrowheads="1"/>
          </p:cNvSpPr>
          <p:nvPr/>
        </p:nvSpPr>
        <p:spPr bwMode="auto">
          <a:xfrm rot="-5400000">
            <a:off x="3359944" y="580786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692" name="Oval 4"/>
          <p:cNvSpPr>
            <a:spLocks noChangeArrowheads="1"/>
          </p:cNvSpPr>
          <p:nvPr/>
        </p:nvSpPr>
        <p:spPr bwMode="auto">
          <a:xfrm rot="-5400000">
            <a:off x="3359943" y="565070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693" name="Oval 5"/>
          <p:cNvSpPr>
            <a:spLocks noChangeArrowheads="1"/>
          </p:cNvSpPr>
          <p:nvPr/>
        </p:nvSpPr>
        <p:spPr bwMode="auto">
          <a:xfrm rot="-5400000">
            <a:off x="3361531" y="548878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694" name="Oval 6"/>
          <p:cNvSpPr>
            <a:spLocks noChangeArrowheads="1"/>
          </p:cNvSpPr>
          <p:nvPr/>
        </p:nvSpPr>
        <p:spPr bwMode="auto">
          <a:xfrm rot="-5400000">
            <a:off x="3361532" y="532526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695" name="Oval 7"/>
          <p:cNvSpPr>
            <a:spLocks noChangeArrowheads="1"/>
          </p:cNvSpPr>
          <p:nvPr/>
        </p:nvSpPr>
        <p:spPr bwMode="auto">
          <a:xfrm rot="-5400000">
            <a:off x="3361531" y="516175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696" name="Oval 8"/>
          <p:cNvSpPr>
            <a:spLocks noChangeArrowheads="1"/>
          </p:cNvSpPr>
          <p:nvPr/>
        </p:nvSpPr>
        <p:spPr bwMode="auto">
          <a:xfrm rot="-5400000">
            <a:off x="3361532" y="499824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697" name="Oval 9"/>
          <p:cNvSpPr>
            <a:spLocks noChangeArrowheads="1"/>
          </p:cNvSpPr>
          <p:nvPr/>
        </p:nvSpPr>
        <p:spPr bwMode="auto">
          <a:xfrm rot="-5400000">
            <a:off x="3359944" y="450929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698" name="Oval 10"/>
          <p:cNvSpPr>
            <a:spLocks noChangeArrowheads="1"/>
          </p:cNvSpPr>
          <p:nvPr/>
        </p:nvSpPr>
        <p:spPr bwMode="auto">
          <a:xfrm rot="-5400000">
            <a:off x="3359943" y="434578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699" name="Oval 11"/>
          <p:cNvSpPr>
            <a:spLocks noChangeArrowheads="1"/>
          </p:cNvSpPr>
          <p:nvPr/>
        </p:nvSpPr>
        <p:spPr bwMode="auto">
          <a:xfrm rot="-5400000">
            <a:off x="3359944" y="418226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00" name="Oval 12"/>
          <p:cNvSpPr>
            <a:spLocks noChangeArrowheads="1"/>
          </p:cNvSpPr>
          <p:nvPr/>
        </p:nvSpPr>
        <p:spPr bwMode="auto">
          <a:xfrm rot="-5400000">
            <a:off x="3359944" y="401716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01" name="Oval 13"/>
          <p:cNvSpPr>
            <a:spLocks noChangeArrowheads="1"/>
          </p:cNvSpPr>
          <p:nvPr/>
        </p:nvSpPr>
        <p:spPr bwMode="auto">
          <a:xfrm rot="-5400000">
            <a:off x="3359943" y="385365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02" name="Oval 14"/>
          <p:cNvSpPr>
            <a:spLocks noChangeArrowheads="1"/>
          </p:cNvSpPr>
          <p:nvPr/>
        </p:nvSpPr>
        <p:spPr bwMode="auto">
          <a:xfrm rot="-5400000">
            <a:off x="3359943" y="336470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03" name="Oval 15"/>
          <p:cNvSpPr>
            <a:spLocks noChangeArrowheads="1"/>
          </p:cNvSpPr>
          <p:nvPr/>
        </p:nvSpPr>
        <p:spPr bwMode="auto">
          <a:xfrm rot="-5400000">
            <a:off x="3358356" y="319960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04" name="Oval 16"/>
          <p:cNvSpPr>
            <a:spLocks noChangeArrowheads="1"/>
          </p:cNvSpPr>
          <p:nvPr/>
        </p:nvSpPr>
        <p:spPr bwMode="auto">
          <a:xfrm rot="-5400000">
            <a:off x="3358357" y="303609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05" name="Oval 17"/>
          <p:cNvSpPr>
            <a:spLocks noChangeArrowheads="1"/>
          </p:cNvSpPr>
          <p:nvPr/>
        </p:nvSpPr>
        <p:spPr bwMode="auto">
          <a:xfrm rot="-5400000">
            <a:off x="3358356" y="287258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06" name="Oval 18"/>
          <p:cNvSpPr>
            <a:spLocks noChangeArrowheads="1"/>
          </p:cNvSpPr>
          <p:nvPr/>
        </p:nvSpPr>
        <p:spPr bwMode="auto">
          <a:xfrm rot="-5400000">
            <a:off x="3358357" y="270906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 rot="-5400000">
            <a:off x="3505994" y="5739606"/>
            <a:ext cx="171450" cy="204788"/>
            <a:chOff x="367" y="2605"/>
            <a:chExt cx="151" cy="559"/>
          </a:xfrm>
        </p:grpSpPr>
        <p:sp>
          <p:nvSpPr>
            <p:cNvPr id="114708" name="Freeform 20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09" name="Freeform 21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 rot="-5400000">
            <a:off x="3536950" y="5424488"/>
            <a:ext cx="109537" cy="211138"/>
            <a:chOff x="424" y="2880"/>
            <a:chExt cx="200" cy="768"/>
          </a:xfrm>
        </p:grpSpPr>
        <p:sp>
          <p:nvSpPr>
            <p:cNvPr id="114711" name="Freeform 23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12" name="Freeform 24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 rot="-5400000">
            <a:off x="3532982" y="5277644"/>
            <a:ext cx="109537" cy="193675"/>
            <a:chOff x="288" y="2784"/>
            <a:chExt cx="152" cy="528"/>
          </a:xfrm>
        </p:grpSpPr>
        <p:sp>
          <p:nvSpPr>
            <p:cNvPr id="114714" name="Freeform 26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15" name="Freeform 27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28"/>
          <p:cNvGrpSpPr>
            <a:grpSpLocks/>
          </p:cNvGrpSpPr>
          <p:nvPr/>
        </p:nvGrpSpPr>
        <p:grpSpPr bwMode="auto">
          <a:xfrm rot="-5400000">
            <a:off x="3503613" y="5588000"/>
            <a:ext cx="169862" cy="204788"/>
            <a:chOff x="367" y="2605"/>
            <a:chExt cx="151" cy="559"/>
          </a:xfrm>
        </p:grpSpPr>
        <p:sp>
          <p:nvSpPr>
            <p:cNvPr id="114717" name="Freeform 29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18" name="Freeform 30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1"/>
          <p:cNvGrpSpPr>
            <a:grpSpLocks/>
          </p:cNvGrpSpPr>
          <p:nvPr/>
        </p:nvGrpSpPr>
        <p:grpSpPr bwMode="auto">
          <a:xfrm rot="-5400000">
            <a:off x="3504407" y="5098256"/>
            <a:ext cx="171450" cy="204787"/>
            <a:chOff x="367" y="2605"/>
            <a:chExt cx="151" cy="559"/>
          </a:xfrm>
        </p:grpSpPr>
        <p:sp>
          <p:nvSpPr>
            <p:cNvPr id="114720" name="Freeform 32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21" name="Freeform 33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34"/>
          <p:cNvGrpSpPr>
            <a:grpSpLocks/>
          </p:cNvGrpSpPr>
          <p:nvPr/>
        </p:nvGrpSpPr>
        <p:grpSpPr bwMode="auto">
          <a:xfrm rot="-5400000">
            <a:off x="3540125" y="4905375"/>
            <a:ext cx="109538" cy="211138"/>
            <a:chOff x="424" y="2880"/>
            <a:chExt cx="200" cy="768"/>
          </a:xfrm>
        </p:grpSpPr>
        <p:sp>
          <p:nvSpPr>
            <p:cNvPr id="114723" name="Freeform 35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24" name="Freeform 36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37"/>
          <p:cNvGrpSpPr>
            <a:grpSpLocks/>
          </p:cNvGrpSpPr>
          <p:nvPr/>
        </p:nvGrpSpPr>
        <p:grpSpPr bwMode="auto">
          <a:xfrm rot="-5400000">
            <a:off x="3538538" y="4433888"/>
            <a:ext cx="109537" cy="211137"/>
            <a:chOff x="424" y="2880"/>
            <a:chExt cx="200" cy="768"/>
          </a:xfrm>
        </p:grpSpPr>
        <p:sp>
          <p:nvSpPr>
            <p:cNvPr id="114726" name="Freeform 38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27" name="Freeform 39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40"/>
          <p:cNvGrpSpPr>
            <a:grpSpLocks/>
          </p:cNvGrpSpPr>
          <p:nvPr/>
        </p:nvGrpSpPr>
        <p:grpSpPr bwMode="auto">
          <a:xfrm rot="-5400000">
            <a:off x="3534569" y="4287044"/>
            <a:ext cx="109537" cy="193675"/>
            <a:chOff x="288" y="2784"/>
            <a:chExt cx="152" cy="528"/>
          </a:xfrm>
        </p:grpSpPr>
        <p:sp>
          <p:nvSpPr>
            <p:cNvPr id="114729" name="Freeform 41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30" name="Freeform 42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43"/>
          <p:cNvGrpSpPr>
            <a:grpSpLocks/>
          </p:cNvGrpSpPr>
          <p:nvPr/>
        </p:nvGrpSpPr>
        <p:grpSpPr bwMode="auto">
          <a:xfrm rot="-5400000">
            <a:off x="3505994" y="4107656"/>
            <a:ext cx="171450" cy="204788"/>
            <a:chOff x="367" y="2605"/>
            <a:chExt cx="151" cy="559"/>
          </a:xfrm>
        </p:grpSpPr>
        <p:sp>
          <p:nvSpPr>
            <p:cNvPr id="114732" name="Freeform 44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33" name="Freeform 45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oup 46"/>
          <p:cNvGrpSpPr>
            <a:grpSpLocks/>
          </p:cNvGrpSpPr>
          <p:nvPr/>
        </p:nvGrpSpPr>
        <p:grpSpPr bwMode="auto">
          <a:xfrm rot="-5400000">
            <a:off x="3536950" y="3935413"/>
            <a:ext cx="109537" cy="211138"/>
            <a:chOff x="424" y="2880"/>
            <a:chExt cx="200" cy="768"/>
          </a:xfrm>
        </p:grpSpPr>
        <p:sp>
          <p:nvSpPr>
            <p:cNvPr id="114735" name="Freeform 47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36" name="Freeform 48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49"/>
          <p:cNvGrpSpPr>
            <a:grpSpLocks/>
          </p:cNvGrpSpPr>
          <p:nvPr/>
        </p:nvGrpSpPr>
        <p:grpSpPr bwMode="auto">
          <a:xfrm rot="-5400000">
            <a:off x="3535363" y="3463925"/>
            <a:ext cx="109538" cy="211137"/>
            <a:chOff x="424" y="2880"/>
            <a:chExt cx="200" cy="768"/>
          </a:xfrm>
        </p:grpSpPr>
        <p:sp>
          <p:nvSpPr>
            <p:cNvPr id="114738" name="Freeform 50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39" name="Freeform 51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52"/>
          <p:cNvGrpSpPr>
            <a:grpSpLocks/>
          </p:cNvGrpSpPr>
          <p:nvPr/>
        </p:nvGrpSpPr>
        <p:grpSpPr bwMode="auto">
          <a:xfrm rot="-5400000">
            <a:off x="3529013" y="3810000"/>
            <a:ext cx="107950" cy="193675"/>
            <a:chOff x="288" y="2784"/>
            <a:chExt cx="152" cy="528"/>
          </a:xfrm>
        </p:grpSpPr>
        <p:sp>
          <p:nvSpPr>
            <p:cNvPr id="114741" name="Freeform 53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2" name="Freeform 54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55"/>
          <p:cNvGrpSpPr>
            <a:grpSpLocks/>
          </p:cNvGrpSpPr>
          <p:nvPr/>
        </p:nvGrpSpPr>
        <p:grpSpPr bwMode="auto">
          <a:xfrm rot="-5400000">
            <a:off x="3531394" y="3317081"/>
            <a:ext cx="109538" cy="193675"/>
            <a:chOff x="288" y="2784"/>
            <a:chExt cx="152" cy="528"/>
          </a:xfrm>
        </p:grpSpPr>
        <p:sp>
          <p:nvSpPr>
            <p:cNvPr id="114744" name="Freeform 56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5" name="Freeform 57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" name="Group 58"/>
          <p:cNvGrpSpPr>
            <a:grpSpLocks/>
          </p:cNvGrpSpPr>
          <p:nvPr/>
        </p:nvGrpSpPr>
        <p:grpSpPr bwMode="auto">
          <a:xfrm rot="-5400000">
            <a:off x="3502819" y="3137694"/>
            <a:ext cx="171450" cy="204788"/>
            <a:chOff x="367" y="2605"/>
            <a:chExt cx="151" cy="559"/>
          </a:xfrm>
        </p:grpSpPr>
        <p:sp>
          <p:nvSpPr>
            <p:cNvPr id="114747" name="Freeform 59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8" name="Freeform 60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4749" name="Freeform 61"/>
          <p:cNvSpPr>
            <a:spLocks/>
          </p:cNvSpPr>
          <p:nvPr/>
        </p:nvSpPr>
        <p:spPr bwMode="auto">
          <a:xfrm rot="-5400000">
            <a:off x="3563938" y="2928938"/>
            <a:ext cx="52387" cy="2111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336"/>
              </a:cxn>
              <a:cxn ang="0">
                <a:pos x="48" y="624"/>
              </a:cxn>
              <a:cxn ang="0">
                <a:pos x="96" y="768"/>
              </a:cxn>
            </a:cxnLst>
            <a:rect l="0" t="0" r="r" b="b"/>
            <a:pathLst>
              <a:path w="104" h="768">
                <a:moveTo>
                  <a:pt x="0" y="0"/>
                </a:moveTo>
                <a:cubicBezTo>
                  <a:pt x="44" y="116"/>
                  <a:pt x="88" y="232"/>
                  <a:pt x="96" y="336"/>
                </a:cubicBezTo>
                <a:cubicBezTo>
                  <a:pt x="104" y="440"/>
                  <a:pt x="48" y="552"/>
                  <a:pt x="48" y="624"/>
                </a:cubicBezTo>
                <a:cubicBezTo>
                  <a:pt x="48" y="696"/>
                  <a:pt x="72" y="732"/>
                  <a:pt x="96" y="7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50" name="Freeform 62"/>
          <p:cNvSpPr>
            <a:spLocks/>
          </p:cNvSpPr>
          <p:nvPr/>
        </p:nvSpPr>
        <p:spPr bwMode="auto">
          <a:xfrm rot="-5400000">
            <a:off x="3521869" y="3024982"/>
            <a:ext cx="57150" cy="131762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8" y="288"/>
              </a:cxn>
              <a:cxn ang="0">
                <a:pos x="104" y="480"/>
              </a:cxn>
            </a:cxnLst>
            <a:rect l="0" t="0" r="r" b="b"/>
            <a:pathLst>
              <a:path w="104" h="480">
                <a:moveTo>
                  <a:pt x="56" y="0"/>
                </a:moveTo>
                <a:cubicBezTo>
                  <a:pt x="28" y="104"/>
                  <a:pt x="0" y="208"/>
                  <a:pt x="8" y="288"/>
                </a:cubicBezTo>
                <a:cubicBezTo>
                  <a:pt x="16" y="368"/>
                  <a:pt x="60" y="424"/>
                  <a:pt x="104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51" name="Freeform 63"/>
          <p:cNvSpPr>
            <a:spLocks/>
          </p:cNvSpPr>
          <p:nvPr/>
        </p:nvSpPr>
        <p:spPr bwMode="auto">
          <a:xfrm rot="-5400000">
            <a:off x="3561557" y="2794794"/>
            <a:ext cx="39687" cy="193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336"/>
              </a:cxn>
              <a:cxn ang="0">
                <a:pos x="48" y="528"/>
              </a:cxn>
            </a:cxnLst>
            <a:rect l="0" t="0" r="r" b="b"/>
            <a:pathLst>
              <a:path w="56" h="528">
                <a:moveTo>
                  <a:pt x="0" y="0"/>
                </a:moveTo>
                <a:cubicBezTo>
                  <a:pt x="20" y="124"/>
                  <a:pt x="40" y="248"/>
                  <a:pt x="48" y="336"/>
                </a:cubicBezTo>
                <a:cubicBezTo>
                  <a:pt x="56" y="424"/>
                  <a:pt x="48" y="496"/>
                  <a:pt x="4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52" name="Freeform 64"/>
          <p:cNvSpPr>
            <a:spLocks/>
          </p:cNvSpPr>
          <p:nvPr/>
        </p:nvSpPr>
        <p:spPr bwMode="auto">
          <a:xfrm rot="-5400000">
            <a:off x="3555206" y="2877345"/>
            <a:ext cx="34925" cy="176212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0" y="336"/>
              </a:cxn>
              <a:cxn ang="0">
                <a:pos x="48" y="480"/>
              </a:cxn>
            </a:cxnLst>
            <a:rect l="0" t="0" r="r" b="b"/>
            <a:pathLst>
              <a:path w="48" h="480">
                <a:moveTo>
                  <a:pt x="48" y="0"/>
                </a:moveTo>
                <a:cubicBezTo>
                  <a:pt x="24" y="128"/>
                  <a:pt x="0" y="256"/>
                  <a:pt x="0" y="336"/>
                </a:cubicBezTo>
                <a:cubicBezTo>
                  <a:pt x="0" y="416"/>
                  <a:pt x="24" y="448"/>
                  <a:pt x="48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53" name="Freeform 65"/>
          <p:cNvSpPr>
            <a:spLocks/>
          </p:cNvSpPr>
          <p:nvPr/>
        </p:nvSpPr>
        <p:spPr bwMode="auto">
          <a:xfrm rot="-5400000">
            <a:off x="3545682" y="2717006"/>
            <a:ext cx="58738" cy="180975"/>
          </a:xfrm>
          <a:custGeom>
            <a:avLst/>
            <a:gdLst/>
            <a:ahLst/>
            <a:cxnLst>
              <a:cxn ang="0">
                <a:pos x="36" y="0"/>
              </a:cxn>
              <a:cxn ang="0">
                <a:pos x="3" y="403"/>
              </a:cxn>
              <a:cxn ang="0">
                <a:pos x="52" y="493"/>
              </a:cxn>
            </a:cxnLst>
            <a:rect l="0" t="0" r="r" b="b"/>
            <a:pathLst>
              <a:path w="52" h="493">
                <a:moveTo>
                  <a:pt x="36" y="0"/>
                </a:moveTo>
                <a:cubicBezTo>
                  <a:pt x="18" y="160"/>
                  <a:pt x="0" y="321"/>
                  <a:pt x="3" y="403"/>
                </a:cubicBezTo>
                <a:cubicBezTo>
                  <a:pt x="6" y="485"/>
                  <a:pt x="43" y="477"/>
                  <a:pt x="52" y="49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54" name="Freeform 66"/>
          <p:cNvSpPr>
            <a:spLocks/>
          </p:cNvSpPr>
          <p:nvPr/>
        </p:nvSpPr>
        <p:spPr bwMode="auto">
          <a:xfrm rot="-5400000">
            <a:off x="3549650" y="2603501"/>
            <a:ext cx="77787" cy="201612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11" y="287"/>
              </a:cxn>
              <a:cxn ang="0">
                <a:pos x="69" y="550"/>
              </a:cxn>
            </a:cxnLst>
            <a:rect l="0" t="0" r="r" b="b"/>
            <a:pathLst>
              <a:path w="69" h="550">
                <a:moveTo>
                  <a:pt x="3" y="0"/>
                </a:moveTo>
                <a:cubicBezTo>
                  <a:pt x="1" y="97"/>
                  <a:pt x="0" y="195"/>
                  <a:pt x="11" y="287"/>
                </a:cubicBezTo>
                <a:cubicBezTo>
                  <a:pt x="22" y="379"/>
                  <a:pt x="45" y="464"/>
                  <a:pt x="69" y="5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55" name="Oval 67"/>
          <p:cNvSpPr>
            <a:spLocks noChangeArrowheads="1"/>
          </p:cNvSpPr>
          <p:nvPr/>
        </p:nvSpPr>
        <p:spPr bwMode="auto">
          <a:xfrm rot="-5400000" flipH="1" flipV="1">
            <a:off x="3837781" y="263763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56" name="Oval 68"/>
          <p:cNvSpPr>
            <a:spLocks noChangeArrowheads="1"/>
          </p:cNvSpPr>
          <p:nvPr/>
        </p:nvSpPr>
        <p:spPr bwMode="auto">
          <a:xfrm rot="-5400000" flipH="1" flipV="1">
            <a:off x="3837782" y="280114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57" name="Oval 69"/>
          <p:cNvSpPr>
            <a:spLocks noChangeArrowheads="1"/>
          </p:cNvSpPr>
          <p:nvPr/>
        </p:nvSpPr>
        <p:spPr bwMode="auto">
          <a:xfrm rot="-5400000" flipH="1" flipV="1">
            <a:off x="3837781" y="296465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58" name="Oval 70"/>
          <p:cNvSpPr>
            <a:spLocks noChangeArrowheads="1"/>
          </p:cNvSpPr>
          <p:nvPr/>
        </p:nvSpPr>
        <p:spPr bwMode="auto">
          <a:xfrm rot="-5400000" flipH="1" flipV="1">
            <a:off x="3837782" y="312816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59" name="Oval 71"/>
          <p:cNvSpPr>
            <a:spLocks noChangeArrowheads="1"/>
          </p:cNvSpPr>
          <p:nvPr/>
        </p:nvSpPr>
        <p:spPr bwMode="auto">
          <a:xfrm rot="-5400000" flipH="1" flipV="1">
            <a:off x="3839369" y="329326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60" name="Oval 72"/>
          <p:cNvSpPr>
            <a:spLocks noChangeArrowheads="1"/>
          </p:cNvSpPr>
          <p:nvPr/>
        </p:nvSpPr>
        <p:spPr bwMode="auto">
          <a:xfrm rot="-5400000" flipH="1" flipV="1">
            <a:off x="3837782" y="345519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61" name="Oval 73"/>
          <p:cNvSpPr>
            <a:spLocks noChangeArrowheads="1"/>
          </p:cNvSpPr>
          <p:nvPr/>
        </p:nvSpPr>
        <p:spPr bwMode="auto">
          <a:xfrm rot="-5400000" flipH="1" flipV="1">
            <a:off x="3839368" y="394573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62" name="Oval 74"/>
          <p:cNvSpPr>
            <a:spLocks noChangeArrowheads="1"/>
          </p:cNvSpPr>
          <p:nvPr/>
        </p:nvSpPr>
        <p:spPr bwMode="auto">
          <a:xfrm rot="-5400000" flipH="1" flipV="1">
            <a:off x="3839368" y="411083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63" name="Oval 75"/>
          <p:cNvSpPr>
            <a:spLocks noChangeArrowheads="1"/>
          </p:cNvSpPr>
          <p:nvPr/>
        </p:nvSpPr>
        <p:spPr bwMode="auto">
          <a:xfrm rot="-5400000" flipH="1" flipV="1">
            <a:off x="3839369" y="427434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64" name="Oval 76"/>
          <p:cNvSpPr>
            <a:spLocks noChangeArrowheads="1"/>
          </p:cNvSpPr>
          <p:nvPr/>
        </p:nvSpPr>
        <p:spPr bwMode="auto">
          <a:xfrm rot="-5400000" flipH="1" flipV="1">
            <a:off x="3839368" y="443785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65" name="Oval 77"/>
          <p:cNvSpPr>
            <a:spLocks noChangeArrowheads="1"/>
          </p:cNvSpPr>
          <p:nvPr/>
        </p:nvSpPr>
        <p:spPr bwMode="auto">
          <a:xfrm rot="-5400000" flipH="1" flipV="1">
            <a:off x="3839368" y="492680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66" name="Oval 78"/>
          <p:cNvSpPr>
            <a:spLocks noChangeArrowheads="1"/>
          </p:cNvSpPr>
          <p:nvPr/>
        </p:nvSpPr>
        <p:spPr bwMode="auto">
          <a:xfrm rot="-5400000" flipH="1" flipV="1">
            <a:off x="3839369" y="509031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67" name="Oval 79"/>
          <p:cNvSpPr>
            <a:spLocks noChangeArrowheads="1"/>
          </p:cNvSpPr>
          <p:nvPr/>
        </p:nvSpPr>
        <p:spPr bwMode="auto">
          <a:xfrm rot="-5400000" flipH="1" flipV="1">
            <a:off x="3839368" y="525383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68" name="Oval 80"/>
          <p:cNvSpPr>
            <a:spLocks noChangeArrowheads="1"/>
          </p:cNvSpPr>
          <p:nvPr/>
        </p:nvSpPr>
        <p:spPr bwMode="auto">
          <a:xfrm rot="-5400000" flipH="1" flipV="1">
            <a:off x="3840957" y="541734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69" name="Oval 81"/>
          <p:cNvSpPr>
            <a:spLocks noChangeArrowheads="1"/>
          </p:cNvSpPr>
          <p:nvPr/>
        </p:nvSpPr>
        <p:spPr bwMode="auto">
          <a:xfrm rot="-5400000" flipH="1" flipV="1">
            <a:off x="3839369" y="557926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70" name="Oval 82"/>
          <p:cNvSpPr>
            <a:spLocks noChangeArrowheads="1"/>
          </p:cNvSpPr>
          <p:nvPr/>
        </p:nvSpPr>
        <p:spPr bwMode="auto">
          <a:xfrm rot="-5400000" flipH="1" flipV="1">
            <a:off x="3839368" y="573643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" name="Group 83"/>
          <p:cNvGrpSpPr>
            <a:grpSpLocks/>
          </p:cNvGrpSpPr>
          <p:nvPr/>
        </p:nvGrpSpPr>
        <p:grpSpPr bwMode="auto">
          <a:xfrm rot="-5400000" flipH="1" flipV="1">
            <a:off x="3716338" y="2605088"/>
            <a:ext cx="109537" cy="211137"/>
            <a:chOff x="424" y="2880"/>
            <a:chExt cx="200" cy="768"/>
          </a:xfrm>
        </p:grpSpPr>
        <p:sp>
          <p:nvSpPr>
            <p:cNvPr id="114772" name="Freeform 84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73" name="Freeform 85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" name="Group 86"/>
          <p:cNvGrpSpPr>
            <a:grpSpLocks/>
          </p:cNvGrpSpPr>
          <p:nvPr/>
        </p:nvGrpSpPr>
        <p:grpSpPr bwMode="auto">
          <a:xfrm rot="-5400000" flipH="1" flipV="1">
            <a:off x="3716338" y="3078163"/>
            <a:ext cx="109537" cy="211137"/>
            <a:chOff x="424" y="2880"/>
            <a:chExt cx="200" cy="768"/>
          </a:xfrm>
        </p:grpSpPr>
        <p:sp>
          <p:nvSpPr>
            <p:cNvPr id="114775" name="Freeform 87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76" name="Freeform 88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89"/>
          <p:cNvGrpSpPr>
            <a:grpSpLocks/>
          </p:cNvGrpSpPr>
          <p:nvPr/>
        </p:nvGrpSpPr>
        <p:grpSpPr bwMode="auto">
          <a:xfrm rot="-5400000" flipH="1" flipV="1">
            <a:off x="3725069" y="2750344"/>
            <a:ext cx="109537" cy="193675"/>
            <a:chOff x="288" y="2784"/>
            <a:chExt cx="152" cy="528"/>
          </a:xfrm>
        </p:grpSpPr>
        <p:sp>
          <p:nvSpPr>
            <p:cNvPr id="114778" name="Freeform 90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79" name="Freeform 91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" name="Group 92"/>
          <p:cNvGrpSpPr>
            <a:grpSpLocks/>
          </p:cNvGrpSpPr>
          <p:nvPr/>
        </p:nvGrpSpPr>
        <p:grpSpPr bwMode="auto">
          <a:xfrm rot="-5400000" flipH="1" flipV="1">
            <a:off x="3720307" y="3242469"/>
            <a:ext cx="109537" cy="193675"/>
            <a:chOff x="288" y="2784"/>
            <a:chExt cx="152" cy="528"/>
          </a:xfrm>
        </p:grpSpPr>
        <p:sp>
          <p:nvSpPr>
            <p:cNvPr id="114781" name="Freeform 93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82" name="Freeform 94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" name="Group 95"/>
          <p:cNvGrpSpPr>
            <a:grpSpLocks/>
          </p:cNvGrpSpPr>
          <p:nvPr/>
        </p:nvGrpSpPr>
        <p:grpSpPr bwMode="auto">
          <a:xfrm rot="-5400000" flipH="1" flipV="1">
            <a:off x="3688557" y="2921794"/>
            <a:ext cx="171450" cy="204787"/>
            <a:chOff x="367" y="2605"/>
            <a:chExt cx="151" cy="559"/>
          </a:xfrm>
        </p:grpSpPr>
        <p:sp>
          <p:nvSpPr>
            <p:cNvPr id="114784" name="Freeform 96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85" name="Freeform 97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" name="Group 98"/>
          <p:cNvGrpSpPr>
            <a:grpSpLocks/>
          </p:cNvGrpSpPr>
          <p:nvPr/>
        </p:nvGrpSpPr>
        <p:grpSpPr bwMode="auto">
          <a:xfrm rot="-5400000" flipH="1" flipV="1">
            <a:off x="3688557" y="3413919"/>
            <a:ext cx="171450" cy="204787"/>
            <a:chOff x="367" y="2605"/>
            <a:chExt cx="151" cy="559"/>
          </a:xfrm>
        </p:grpSpPr>
        <p:sp>
          <p:nvSpPr>
            <p:cNvPr id="114787" name="Freeform 99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88" name="Freeform 100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" name="Group 101"/>
          <p:cNvGrpSpPr>
            <a:grpSpLocks/>
          </p:cNvGrpSpPr>
          <p:nvPr/>
        </p:nvGrpSpPr>
        <p:grpSpPr bwMode="auto">
          <a:xfrm rot="-5400000" flipH="1" flipV="1">
            <a:off x="3717925" y="4052888"/>
            <a:ext cx="109537" cy="211138"/>
            <a:chOff x="424" y="2880"/>
            <a:chExt cx="200" cy="768"/>
          </a:xfrm>
        </p:grpSpPr>
        <p:sp>
          <p:nvSpPr>
            <p:cNvPr id="114790" name="Freeform 102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91" name="Freeform 103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" name="Group 104"/>
          <p:cNvGrpSpPr>
            <a:grpSpLocks/>
          </p:cNvGrpSpPr>
          <p:nvPr/>
        </p:nvGrpSpPr>
        <p:grpSpPr bwMode="auto">
          <a:xfrm rot="-5400000" flipH="1" flipV="1">
            <a:off x="3727451" y="3727450"/>
            <a:ext cx="107950" cy="193675"/>
            <a:chOff x="288" y="2784"/>
            <a:chExt cx="152" cy="528"/>
          </a:xfrm>
        </p:grpSpPr>
        <p:sp>
          <p:nvSpPr>
            <p:cNvPr id="114793" name="Freeform 105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94" name="Freeform 106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" name="Group 107"/>
          <p:cNvGrpSpPr>
            <a:grpSpLocks/>
          </p:cNvGrpSpPr>
          <p:nvPr/>
        </p:nvGrpSpPr>
        <p:grpSpPr bwMode="auto">
          <a:xfrm rot="-5400000" flipH="1" flipV="1">
            <a:off x="3721894" y="4217194"/>
            <a:ext cx="109537" cy="193675"/>
            <a:chOff x="288" y="2784"/>
            <a:chExt cx="152" cy="528"/>
          </a:xfrm>
        </p:grpSpPr>
        <p:sp>
          <p:nvSpPr>
            <p:cNvPr id="114796" name="Freeform 108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97" name="Freeform 109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" name="Group 110"/>
          <p:cNvGrpSpPr>
            <a:grpSpLocks/>
          </p:cNvGrpSpPr>
          <p:nvPr/>
        </p:nvGrpSpPr>
        <p:grpSpPr bwMode="auto">
          <a:xfrm rot="-5400000" flipH="1" flipV="1">
            <a:off x="3690938" y="3895725"/>
            <a:ext cx="169862" cy="204788"/>
            <a:chOff x="367" y="2605"/>
            <a:chExt cx="151" cy="559"/>
          </a:xfrm>
        </p:grpSpPr>
        <p:sp>
          <p:nvSpPr>
            <p:cNvPr id="114799" name="Freeform 111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800" name="Freeform 112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" name="Group 113"/>
          <p:cNvGrpSpPr>
            <a:grpSpLocks/>
          </p:cNvGrpSpPr>
          <p:nvPr/>
        </p:nvGrpSpPr>
        <p:grpSpPr bwMode="auto">
          <a:xfrm rot="-5400000" flipH="1" flipV="1">
            <a:off x="3690144" y="4388644"/>
            <a:ext cx="171450" cy="204788"/>
            <a:chOff x="367" y="2605"/>
            <a:chExt cx="151" cy="559"/>
          </a:xfrm>
        </p:grpSpPr>
        <p:sp>
          <p:nvSpPr>
            <p:cNvPr id="114802" name="Freeform 114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803" name="Freeform 115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oup 116"/>
          <p:cNvGrpSpPr>
            <a:grpSpLocks/>
          </p:cNvGrpSpPr>
          <p:nvPr/>
        </p:nvGrpSpPr>
        <p:grpSpPr bwMode="auto">
          <a:xfrm rot="-5400000" flipH="1" flipV="1">
            <a:off x="3714750" y="4572000"/>
            <a:ext cx="109538" cy="211138"/>
            <a:chOff x="424" y="2880"/>
            <a:chExt cx="200" cy="768"/>
          </a:xfrm>
        </p:grpSpPr>
        <p:sp>
          <p:nvSpPr>
            <p:cNvPr id="114805" name="Freeform 117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806" name="Freeform 118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" name="Group 119"/>
          <p:cNvGrpSpPr>
            <a:grpSpLocks/>
          </p:cNvGrpSpPr>
          <p:nvPr/>
        </p:nvGrpSpPr>
        <p:grpSpPr bwMode="auto">
          <a:xfrm rot="-5400000" flipH="1" flipV="1">
            <a:off x="3714750" y="5043488"/>
            <a:ext cx="109537" cy="211138"/>
            <a:chOff x="424" y="2880"/>
            <a:chExt cx="200" cy="768"/>
          </a:xfrm>
        </p:grpSpPr>
        <p:sp>
          <p:nvSpPr>
            <p:cNvPr id="114808" name="Freeform 120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809" name="Freeform 121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" name="Group 122"/>
          <p:cNvGrpSpPr>
            <a:grpSpLocks/>
          </p:cNvGrpSpPr>
          <p:nvPr/>
        </p:nvGrpSpPr>
        <p:grpSpPr bwMode="auto">
          <a:xfrm rot="-5400000" flipH="1" flipV="1">
            <a:off x="3718719" y="5207794"/>
            <a:ext cx="109537" cy="193675"/>
            <a:chOff x="288" y="2784"/>
            <a:chExt cx="152" cy="528"/>
          </a:xfrm>
        </p:grpSpPr>
        <p:sp>
          <p:nvSpPr>
            <p:cNvPr id="114811" name="Freeform 123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812" name="Freeform 124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" name="Group 125"/>
          <p:cNvGrpSpPr>
            <a:grpSpLocks/>
          </p:cNvGrpSpPr>
          <p:nvPr/>
        </p:nvGrpSpPr>
        <p:grpSpPr bwMode="auto">
          <a:xfrm rot="-5400000" flipH="1" flipV="1">
            <a:off x="3687763" y="4886325"/>
            <a:ext cx="169862" cy="204788"/>
            <a:chOff x="367" y="2605"/>
            <a:chExt cx="151" cy="559"/>
          </a:xfrm>
        </p:grpSpPr>
        <p:sp>
          <p:nvSpPr>
            <p:cNvPr id="114814" name="Freeform 126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815" name="Freeform 127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" name="Group 128"/>
          <p:cNvGrpSpPr>
            <a:grpSpLocks/>
          </p:cNvGrpSpPr>
          <p:nvPr/>
        </p:nvGrpSpPr>
        <p:grpSpPr bwMode="auto">
          <a:xfrm rot="-5400000" flipH="1" flipV="1">
            <a:off x="3686969" y="5379244"/>
            <a:ext cx="171450" cy="204788"/>
            <a:chOff x="367" y="2605"/>
            <a:chExt cx="151" cy="559"/>
          </a:xfrm>
        </p:grpSpPr>
        <p:sp>
          <p:nvSpPr>
            <p:cNvPr id="114817" name="Freeform 129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818" name="Freeform 130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4688" name="Group 131"/>
          <p:cNvGrpSpPr>
            <a:grpSpLocks/>
          </p:cNvGrpSpPr>
          <p:nvPr/>
        </p:nvGrpSpPr>
        <p:grpSpPr bwMode="auto">
          <a:xfrm rot="-5400000" flipH="1" flipV="1">
            <a:off x="3719513" y="5541963"/>
            <a:ext cx="109537" cy="211137"/>
            <a:chOff x="424" y="2880"/>
            <a:chExt cx="200" cy="768"/>
          </a:xfrm>
        </p:grpSpPr>
        <p:sp>
          <p:nvSpPr>
            <p:cNvPr id="114820" name="Freeform 132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821" name="Freeform 133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4689" name="Group 134"/>
          <p:cNvGrpSpPr>
            <a:grpSpLocks/>
          </p:cNvGrpSpPr>
          <p:nvPr/>
        </p:nvGrpSpPr>
        <p:grpSpPr bwMode="auto">
          <a:xfrm rot="-5400000" flipH="1" flipV="1">
            <a:off x="3719513" y="5680075"/>
            <a:ext cx="109538" cy="211137"/>
            <a:chOff x="424" y="2880"/>
            <a:chExt cx="200" cy="768"/>
          </a:xfrm>
        </p:grpSpPr>
        <p:sp>
          <p:nvSpPr>
            <p:cNvPr id="114823" name="Freeform 135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824" name="Freeform 136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4707" name="Group 137"/>
          <p:cNvGrpSpPr>
            <a:grpSpLocks/>
          </p:cNvGrpSpPr>
          <p:nvPr/>
        </p:nvGrpSpPr>
        <p:grpSpPr bwMode="auto">
          <a:xfrm rot="-5400000" flipH="1" flipV="1">
            <a:off x="3729038" y="5688012"/>
            <a:ext cx="107950" cy="193675"/>
            <a:chOff x="288" y="2784"/>
            <a:chExt cx="152" cy="528"/>
          </a:xfrm>
        </p:grpSpPr>
        <p:sp>
          <p:nvSpPr>
            <p:cNvPr id="114826" name="Freeform 138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827" name="Freeform 139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4828" name="Oval 140"/>
          <p:cNvSpPr>
            <a:spLocks noChangeArrowheads="1"/>
          </p:cNvSpPr>
          <p:nvPr/>
        </p:nvSpPr>
        <p:spPr bwMode="auto">
          <a:xfrm>
            <a:off x="3317875" y="3432175"/>
            <a:ext cx="709613" cy="223838"/>
          </a:xfrm>
          <a:prstGeom prst="ellipse">
            <a:avLst/>
          </a:prstGeom>
          <a:solidFill>
            <a:srgbClr val="0066FF"/>
          </a:solidFill>
          <a:ln w="9525">
            <a:solidFill>
              <a:srgbClr val="00FF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829" name="Oval 141"/>
          <p:cNvSpPr>
            <a:spLocks noChangeArrowheads="1"/>
          </p:cNvSpPr>
          <p:nvPr/>
        </p:nvSpPr>
        <p:spPr bwMode="auto">
          <a:xfrm>
            <a:off x="3319463" y="3771900"/>
            <a:ext cx="709612" cy="223838"/>
          </a:xfrm>
          <a:prstGeom prst="ellipse">
            <a:avLst/>
          </a:prstGeom>
          <a:solidFill>
            <a:srgbClr val="0066FF"/>
          </a:solidFill>
          <a:ln w="9525">
            <a:solidFill>
              <a:srgbClr val="00FF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830" name="Text Box 142"/>
          <p:cNvSpPr txBox="1">
            <a:spLocks noChangeArrowheads="1"/>
          </p:cNvSpPr>
          <p:nvPr/>
        </p:nvSpPr>
        <p:spPr bwMode="auto">
          <a:xfrm>
            <a:off x="1676400" y="3092450"/>
            <a:ext cx="9890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6000">
                <a:latin typeface="Arial" charset="0"/>
              </a:rPr>
              <a:t>K</a:t>
            </a:r>
            <a:r>
              <a:rPr lang="en-US" sz="6000" baseline="30000">
                <a:latin typeface="Arial" charset="0"/>
              </a:rPr>
              <a:t>+</a:t>
            </a:r>
          </a:p>
        </p:txBody>
      </p:sp>
      <p:sp>
        <p:nvSpPr>
          <p:cNvPr id="114831" name="Text Box 143"/>
          <p:cNvSpPr txBox="1">
            <a:spLocks noChangeArrowheads="1"/>
          </p:cNvSpPr>
          <p:nvPr/>
        </p:nvSpPr>
        <p:spPr bwMode="auto">
          <a:xfrm>
            <a:off x="4722813" y="4329113"/>
            <a:ext cx="13271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>
                <a:latin typeface="Arial" charset="0"/>
              </a:rPr>
              <a:t>Na</a:t>
            </a:r>
            <a:r>
              <a:rPr lang="en-US" sz="5400" baseline="30000">
                <a:latin typeface="Arial" charset="0"/>
              </a:rPr>
              <a:t>+</a:t>
            </a:r>
          </a:p>
        </p:txBody>
      </p:sp>
      <p:sp>
        <p:nvSpPr>
          <p:cNvPr id="114832" name="Text Box 144"/>
          <p:cNvSpPr txBox="1">
            <a:spLocks noChangeArrowheads="1"/>
          </p:cNvSpPr>
          <p:nvPr/>
        </p:nvSpPr>
        <p:spPr bwMode="auto">
          <a:xfrm>
            <a:off x="4741863" y="3514725"/>
            <a:ext cx="463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latin typeface="Arial" charset="0"/>
              </a:rPr>
              <a:t>K</a:t>
            </a:r>
            <a:r>
              <a:rPr lang="en-US" sz="2000" b="1" baseline="30000">
                <a:latin typeface="Arial" charset="0"/>
              </a:rPr>
              <a:t>+</a:t>
            </a:r>
          </a:p>
        </p:txBody>
      </p:sp>
      <p:sp>
        <p:nvSpPr>
          <p:cNvPr id="114833" name="Text Box 145"/>
          <p:cNvSpPr txBox="1">
            <a:spLocks noChangeArrowheads="1"/>
          </p:cNvSpPr>
          <p:nvPr/>
        </p:nvSpPr>
        <p:spPr bwMode="auto">
          <a:xfrm>
            <a:off x="1925638" y="4552950"/>
            <a:ext cx="69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Na</a:t>
            </a:r>
            <a:r>
              <a:rPr lang="en-US" baseline="30000">
                <a:latin typeface="Arial" charset="0"/>
              </a:rPr>
              <a:t>+</a:t>
            </a:r>
          </a:p>
        </p:txBody>
      </p:sp>
      <p:sp>
        <p:nvSpPr>
          <p:cNvPr id="114834" name="Line 146"/>
          <p:cNvSpPr>
            <a:spLocks noChangeShapeType="1"/>
          </p:cNvSpPr>
          <p:nvPr/>
        </p:nvSpPr>
        <p:spPr bwMode="auto">
          <a:xfrm>
            <a:off x="2720975" y="3711575"/>
            <a:ext cx="1903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35" name="Line 147"/>
          <p:cNvSpPr>
            <a:spLocks noChangeShapeType="1"/>
          </p:cNvSpPr>
          <p:nvPr/>
        </p:nvSpPr>
        <p:spPr bwMode="auto">
          <a:xfrm flipH="1">
            <a:off x="2670175" y="4800600"/>
            <a:ext cx="1903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14710" name="Group 148"/>
          <p:cNvGrpSpPr>
            <a:grpSpLocks/>
          </p:cNvGrpSpPr>
          <p:nvPr/>
        </p:nvGrpSpPr>
        <p:grpSpPr bwMode="auto">
          <a:xfrm>
            <a:off x="2995613" y="2760663"/>
            <a:ext cx="285750" cy="2979737"/>
            <a:chOff x="2571" y="1739"/>
            <a:chExt cx="180" cy="1877"/>
          </a:xfrm>
        </p:grpSpPr>
        <p:sp>
          <p:nvSpPr>
            <p:cNvPr id="114837" name="Line 149"/>
            <p:cNvSpPr>
              <a:spLocks noChangeShapeType="1"/>
            </p:cNvSpPr>
            <p:nvPr/>
          </p:nvSpPr>
          <p:spPr bwMode="auto">
            <a:xfrm>
              <a:off x="2599" y="1739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838" name="Line 150"/>
            <p:cNvSpPr>
              <a:spLocks noChangeShapeType="1"/>
            </p:cNvSpPr>
            <p:nvPr/>
          </p:nvSpPr>
          <p:spPr bwMode="auto">
            <a:xfrm>
              <a:off x="2589" y="1882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839" name="Line 151"/>
            <p:cNvSpPr>
              <a:spLocks noChangeShapeType="1"/>
            </p:cNvSpPr>
            <p:nvPr/>
          </p:nvSpPr>
          <p:spPr bwMode="auto">
            <a:xfrm>
              <a:off x="2591" y="2036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840" name="Line 152"/>
            <p:cNvSpPr>
              <a:spLocks noChangeShapeType="1"/>
            </p:cNvSpPr>
            <p:nvPr/>
          </p:nvSpPr>
          <p:spPr bwMode="auto">
            <a:xfrm>
              <a:off x="2592" y="2203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841" name="Line 153"/>
            <p:cNvSpPr>
              <a:spLocks noChangeShapeType="1"/>
            </p:cNvSpPr>
            <p:nvPr/>
          </p:nvSpPr>
          <p:spPr bwMode="auto">
            <a:xfrm>
              <a:off x="2582" y="2534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842" name="Line 154"/>
            <p:cNvSpPr>
              <a:spLocks noChangeShapeType="1"/>
            </p:cNvSpPr>
            <p:nvPr/>
          </p:nvSpPr>
          <p:spPr bwMode="auto">
            <a:xfrm>
              <a:off x="2585" y="2677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843" name="Line 155"/>
            <p:cNvSpPr>
              <a:spLocks noChangeShapeType="1"/>
            </p:cNvSpPr>
            <p:nvPr/>
          </p:nvSpPr>
          <p:spPr bwMode="auto">
            <a:xfrm>
              <a:off x="2571" y="2842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844" name="Line 156"/>
            <p:cNvSpPr>
              <a:spLocks noChangeShapeType="1"/>
            </p:cNvSpPr>
            <p:nvPr/>
          </p:nvSpPr>
          <p:spPr bwMode="auto">
            <a:xfrm>
              <a:off x="2573" y="3241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845" name="Line 157"/>
            <p:cNvSpPr>
              <a:spLocks noChangeShapeType="1"/>
            </p:cNvSpPr>
            <p:nvPr/>
          </p:nvSpPr>
          <p:spPr bwMode="auto">
            <a:xfrm>
              <a:off x="2573" y="3358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846" name="Line 158"/>
            <p:cNvSpPr>
              <a:spLocks noChangeShapeType="1"/>
            </p:cNvSpPr>
            <p:nvPr/>
          </p:nvSpPr>
          <p:spPr bwMode="auto">
            <a:xfrm>
              <a:off x="2572" y="3500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847" name="Line 159"/>
            <p:cNvSpPr>
              <a:spLocks noChangeShapeType="1"/>
            </p:cNvSpPr>
            <p:nvPr/>
          </p:nvSpPr>
          <p:spPr bwMode="auto">
            <a:xfrm>
              <a:off x="2584" y="3616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4713" name="Group 160"/>
          <p:cNvGrpSpPr>
            <a:grpSpLocks/>
          </p:cNvGrpSpPr>
          <p:nvPr/>
        </p:nvGrpSpPr>
        <p:grpSpPr bwMode="auto">
          <a:xfrm>
            <a:off x="4162425" y="2679700"/>
            <a:ext cx="282575" cy="3084513"/>
            <a:chOff x="3306" y="1688"/>
            <a:chExt cx="178" cy="1943"/>
          </a:xfrm>
        </p:grpSpPr>
        <p:grpSp>
          <p:nvGrpSpPr>
            <p:cNvPr id="114716" name="Group 161"/>
            <p:cNvGrpSpPr>
              <a:grpSpLocks/>
            </p:cNvGrpSpPr>
            <p:nvPr/>
          </p:nvGrpSpPr>
          <p:grpSpPr bwMode="auto">
            <a:xfrm>
              <a:off x="3306" y="1688"/>
              <a:ext cx="152" cy="152"/>
              <a:chOff x="3611" y="1595"/>
              <a:chExt cx="152" cy="152"/>
            </a:xfrm>
          </p:grpSpPr>
          <p:sp>
            <p:nvSpPr>
              <p:cNvPr id="114850" name="Line 162"/>
              <p:cNvSpPr>
                <a:spLocks noChangeShapeType="1"/>
              </p:cNvSpPr>
              <p:nvPr/>
            </p:nvSpPr>
            <p:spPr bwMode="auto">
              <a:xfrm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851" name="Line 163"/>
              <p:cNvSpPr>
                <a:spLocks noChangeShapeType="1"/>
              </p:cNvSpPr>
              <p:nvPr/>
            </p:nvSpPr>
            <p:spPr bwMode="auto">
              <a:xfrm rot="-5400000"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4719" name="Group 164"/>
            <p:cNvGrpSpPr>
              <a:grpSpLocks/>
            </p:cNvGrpSpPr>
            <p:nvPr/>
          </p:nvGrpSpPr>
          <p:grpSpPr bwMode="auto">
            <a:xfrm>
              <a:off x="3307" y="1877"/>
              <a:ext cx="152" cy="152"/>
              <a:chOff x="3611" y="1595"/>
              <a:chExt cx="152" cy="152"/>
            </a:xfrm>
          </p:grpSpPr>
          <p:sp>
            <p:nvSpPr>
              <p:cNvPr id="114853" name="Line 165"/>
              <p:cNvSpPr>
                <a:spLocks noChangeShapeType="1"/>
              </p:cNvSpPr>
              <p:nvPr/>
            </p:nvSpPr>
            <p:spPr bwMode="auto">
              <a:xfrm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854" name="Line 166"/>
              <p:cNvSpPr>
                <a:spLocks noChangeShapeType="1"/>
              </p:cNvSpPr>
              <p:nvPr/>
            </p:nvSpPr>
            <p:spPr bwMode="auto">
              <a:xfrm rot="-5400000"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4722" name="Group 167"/>
            <p:cNvGrpSpPr>
              <a:grpSpLocks/>
            </p:cNvGrpSpPr>
            <p:nvPr/>
          </p:nvGrpSpPr>
          <p:grpSpPr bwMode="auto">
            <a:xfrm>
              <a:off x="3309" y="2068"/>
              <a:ext cx="152" cy="152"/>
              <a:chOff x="3611" y="1595"/>
              <a:chExt cx="152" cy="152"/>
            </a:xfrm>
          </p:grpSpPr>
          <p:sp>
            <p:nvSpPr>
              <p:cNvPr id="114856" name="Line 168"/>
              <p:cNvSpPr>
                <a:spLocks noChangeShapeType="1"/>
              </p:cNvSpPr>
              <p:nvPr/>
            </p:nvSpPr>
            <p:spPr bwMode="auto">
              <a:xfrm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857" name="Line 169"/>
              <p:cNvSpPr>
                <a:spLocks noChangeShapeType="1"/>
              </p:cNvSpPr>
              <p:nvPr/>
            </p:nvSpPr>
            <p:spPr bwMode="auto">
              <a:xfrm rot="-5400000"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4725" name="Group 170"/>
            <p:cNvGrpSpPr>
              <a:grpSpLocks/>
            </p:cNvGrpSpPr>
            <p:nvPr/>
          </p:nvGrpSpPr>
          <p:grpSpPr bwMode="auto">
            <a:xfrm>
              <a:off x="3323" y="2422"/>
              <a:ext cx="152" cy="152"/>
              <a:chOff x="3611" y="1595"/>
              <a:chExt cx="152" cy="152"/>
            </a:xfrm>
          </p:grpSpPr>
          <p:sp>
            <p:nvSpPr>
              <p:cNvPr id="114859" name="Line 171"/>
              <p:cNvSpPr>
                <a:spLocks noChangeShapeType="1"/>
              </p:cNvSpPr>
              <p:nvPr/>
            </p:nvSpPr>
            <p:spPr bwMode="auto">
              <a:xfrm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860" name="Line 172"/>
              <p:cNvSpPr>
                <a:spLocks noChangeShapeType="1"/>
              </p:cNvSpPr>
              <p:nvPr/>
            </p:nvSpPr>
            <p:spPr bwMode="auto">
              <a:xfrm rot="-5400000"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4728" name="Group 173"/>
            <p:cNvGrpSpPr>
              <a:grpSpLocks/>
            </p:cNvGrpSpPr>
            <p:nvPr/>
          </p:nvGrpSpPr>
          <p:grpSpPr bwMode="auto">
            <a:xfrm>
              <a:off x="3325" y="2602"/>
              <a:ext cx="152" cy="152"/>
              <a:chOff x="3611" y="1595"/>
              <a:chExt cx="152" cy="152"/>
            </a:xfrm>
          </p:grpSpPr>
          <p:sp>
            <p:nvSpPr>
              <p:cNvPr id="114862" name="Line 174"/>
              <p:cNvSpPr>
                <a:spLocks noChangeShapeType="1"/>
              </p:cNvSpPr>
              <p:nvPr/>
            </p:nvSpPr>
            <p:spPr bwMode="auto">
              <a:xfrm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863" name="Line 175"/>
              <p:cNvSpPr>
                <a:spLocks noChangeShapeType="1"/>
              </p:cNvSpPr>
              <p:nvPr/>
            </p:nvSpPr>
            <p:spPr bwMode="auto">
              <a:xfrm rot="-5400000"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4731" name="Group 176"/>
            <p:cNvGrpSpPr>
              <a:grpSpLocks/>
            </p:cNvGrpSpPr>
            <p:nvPr/>
          </p:nvGrpSpPr>
          <p:grpSpPr bwMode="auto">
            <a:xfrm>
              <a:off x="3326" y="2779"/>
              <a:ext cx="152" cy="152"/>
              <a:chOff x="3611" y="1595"/>
              <a:chExt cx="152" cy="152"/>
            </a:xfrm>
          </p:grpSpPr>
          <p:sp>
            <p:nvSpPr>
              <p:cNvPr id="114865" name="Line 177"/>
              <p:cNvSpPr>
                <a:spLocks noChangeShapeType="1"/>
              </p:cNvSpPr>
              <p:nvPr/>
            </p:nvSpPr>
            <p:spPr bwMode="auto">
              <a:xfrm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866" name="Line 178"/>
              <p:cNvSpPr>
                <a:spLocks noChangeShapeType="1"/>
              </p:cNvSpPr>
              <p:nvPr/>
            </p:nvSpPr>
            <p:spPr bwMode="auto">
              <a:xfrm rot="-5400000"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4734" name="Group 179"/>
            <p:cNvGrpSpPr>
              <a:grpSpLocks/>
            </p:cNvGrpSpPr>
            <p:nvPr/>
          </p:nvGrpSpPr>
          <p:grpSpPr bwMode="auto">
            <a:xfrm>
              <a:off x="3328" y="3123"/>
              <a:ext cx="152" cy="152"/>
              <a:chOff x="3611" y="1595"/>
              <a:chExt cx="152" cy="152"/>
            </a:xfrm>
          </p:grpSpPr>
          <p:sp>
            <p:nvSpPr>
              <p:cNvPr id="114868" name="Line 180"/>
              <p:cNvSpPr>
                <a:spLocks noChangeShapeType="1"/>
              </p:cNvSpPr>
              <p:nvPr/>
            </p:nvSpPr>
            <p:spPr bwMode="auto">
              <a:xfrm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869" name="Line 181"/>
              <p:cNvSpPr>
                <a:spLocks noChangeShapeType="1"/>
              </p:cNvSpPr>
              <p:nvPr/>
            </p:nvSpPr>
            <p:spPr bwMode="auto">
              <a:xfrm rot="-5400000"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4737" name="Group 182"/>
            <p:cNvGrpSpPr>
              <a:grpSpLocks/>
            </p:cNvGrpSpPr>
            <p:nvPr/>
          </p:nvGrpSpPr>
          <p:grpSpPr bwMode="auto">
            <a:xfrm>
              <a:off x="3329" y="3301"/>
              <a:ext cx="152" cy="152"/>
              <a:chOff x="3611" y="1595"/>
              <a:chExt cx="152" cy="152"/>
            </a:xfrm>
          </p:grpSpPr>
          <p:sp>
            <p:nvSpPr>
              <p:cNvPr id="114871" name="Line 183"/>
              <p:cNvSpPr>
                <a:spLocks noChangeShapeType="1"/>
              </p:cNvSpPr>
              <p:nvPr/>
            </p:nvSpPr>
            <p:spPr bwMode="auto">
              <a:xfrm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872" name="Line 184"/>
              <p:cNvSpPr>
                <a:spLocks noChangeShapeType="1"/>
              </p:cNvSpPr>
              <p:nvPr/>
            </p:nvSpPr>
            <p:spPr bwMode="auto">
              <a:xfrm rot="-5400000"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4740" name="Group 185"/>
            <p:cNvGrpSpPr>
              <a:grpSpLocks/>
            </p:cNvGrpSpPr>
            <p:nvPr/>
          </p:nvGrpSpPr>
          <p:grpSpPr bwMode="auto">
            <a:xfrm>
              <a:off x="3332" y="3479"/>
              <a:ext cx="152" cy="152"/>
              <a:chOff x="3611" y="1595"/>
              <a:chExt cx="152" cy="152"/>
            </a:xfrm>
          </p:grpSpPr>
          <p:sp>
            <p:nvSpPr>
              <p:cNvPr id="114874" name="Line 186"/>
              <p:cNvSpPr>
                <a:spLocks noChangeShapeType="1"/>
              </p:cNvSpPr>
              <p:nvPr/>
            </p:nvSpPr>
            <p:spPr bwMode="auto">
              <a:xfrm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875" name="Line 187"/>
              <p:cNvSpPr>
                <a:spLocks noChangeShapeType="1"/>
              </p:cNvSpPr>
              <p:nvPr/>
            </p:nvSpPr>
            <p:spPr bwMode="auto">
              <a:xfrm rot="-5400000"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14876" name="Oval 188"/>
          <p:cNvSpPr>
            <a:spLocks noChangeArrowheads="1"/>
          </p:cNvSpPr>
          <p:nvPr/>
        </p:nvSpPr>
        <p:spPr bwMode="auto">
          <a:xfrm>
            <a:off x="3319463" y="4516438"/>
            <a:ext cx="709612" cy="223837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877" name="Oval 189"/>
          <p:cNvSpPr>
            <a:spLocks noChangeArrowheads="1"/>
          </p:cNvSpPr>
          <p:nvPr/>
        </p:nvSpPr>
        <p:spPr bwMode="auto">
          <a:xfrm>
            <a:off x="3325813" y="4872038"/>
            <a:ext cx="709612" cy="223837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878" name="Text Box 190"/>
          <p:cNvSpPr txBox="1">
            <a:spLocks noChangeArrowheads="1"/>
          </p:cNvSpPr>
          <p:nvPr/>
        </p:nvSpPr>
        <p:spPr bwMode="auto">
          <a:xfrm>
            <a:off x="1795463" y="1839913"/>
            <a:ext cx="1244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2800" i="1">
                <a:latin typeface="Times New Roman" pitchFamily="18" charset="0"/>
              </a:rPr>
              <a:t>inside</a:t>
            </a:r>
          </a:p>
        </p:txBody>
      </p:sp>
      <p:sp>
        <p:nvSpPr>
          <p:cNvPr id="114879" name="Text Box 191"/>
          <p:cNvSpPr txBox="1">
            <a:spLocks noChangeArrowheads="1"/>
          </p:cNvSpPr>
          <p:nvPr/>
        </p:nvSpPr>
        <p:spPr bwMode="auto">
          <a:xfrm>
            <a:off x="4038600" y="1827213"/>
            <a:ext cx="12112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>
                <a:latin typeface="Times New Roman" pitchFamily="18" charset="0"/>
              </a:rPr>
              <a:t>outside</a:t>
            </a:r>
          </a:p>
        </p:txBody>
      </p:sp>
      <p:sp>
        <p:nvSpPr>
          <p:cNvPr id="114880" name="Text Box 192"/>
          <p:cNvSpPr txBox="1">
            <a:spLocks noChangeArrowheads="1"/>
          </p:cNvSpPr>
          <p:nvPr/>
        </p:nvSpPr>
        <p:spPr bwMode="auto">
          <a:xfrm>
            <a:off x="6303963" y="2403475"/>
            <a:ext cx="2468562" cy="2225675"/>
          </a:xfrm>
          <a:prstGeom prst="rect">
            <a:avLst/>
          </a:prstGeom>
          <a:solidFill>
            <a:schemeClr val="tx1">
              <a:alpha val="7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>
                <a:solidFill>
                  <a:schemeClr val="bg1"/>
                </a:solidFill>
                <a:latin typeface="Times New Roman" pitchFamily="18" charset="0"/>
              </a:rPr>
              <a:t>…how can passive diffusion of potassium and sodium lead to development of negative membrane potential?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14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114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4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88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Simplest Case Scenario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763000" cy="6248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Let us assume that the membrane in </a:t>
            </a:r>
            <a:r>
              <a:rPr lang="en-US" dirty="0" smtClean="0"/>
              <a:t>this instance </a:t>
            </a:r>
            <a:r>
              <a:rPr lang="en-US" dirty="0" smtClean="0"/>
              <a:t>is permeable to the potassium ions but not </a:t>
            </a:r>
            <a:r>
              <a:rPr lang="en-US" dirty="0" smtClean="0"/>
              <a:t>to any </a:t>
            </a:r>
            <a:r>
              <a:rPr lang="en-US" dirty="0" smtClean="0"/>
              <a:t>other ions. </a:t>
            </a:r>
            <a:endParaRPr lang="en-US" dirty="0" smtClean="0"/>
          </a:p>
          <a:p>
            <a:r>
              <a:rPr lang="en-US" dirty="0" smtClean="0"/>
              <a:t>Because </a:t>
            </a:r>
            <a:r>
              <a:rPr lang="en-US" dirty="0" smtClean="0"/>
              <a:t>of the large potassium </a:t>
            </a:r>
            <a:r>
              <a:rPr lang="en-US" dirty="0" smtClean="0"/>
              <a:t>concentration gradient </a:t>
            </a:r>
            <a:r>
              <a:rPr lang="en-US" dirty="0" smtClean="0"/>
              <a:t>from inside toward outside, there is a </a:t>
            </a:r>
            <a:r>
              <a:rPr lang="en-US" dirty="0" smtClean="0"/>
              <a:t>strong tendency </a:t>
            </a:r>
            <a:r>
              <a:rPr lang="en-US" dirty="0" smtClean="0"/>
              <a:t>for extra numbers of potassium ions to </a:t>
            </a:r>
            <a:r>
              <a:rPr lang="en-US" dirty="0" smtClean="0"/>
              <a:t>diffuse outward </a:t>
            </a:r>
            <a:r>
              <a:rPr lang="en-US" dirty="0" smtClean="0"/>
              <a:t>through the membrane. </a:t>
            </a:r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 smtClean="0"/>
              <a:t>they do so, they </a:t>
            </a:r>
            <a:r>
              <a:rPr lang="en-US" dirty="0" smtClean="0"/>
              <a:t>carry positive </a:t>
            </a:r>
            <a:r>
              <a:rPr lang="en-US" dirty="0" smtClean="0"/>
              <a:t>electrical charges to the outside, thus </a:t>
            </a:r>
            <a:r>
              <a:rPr lang="en-US" dirty="0" smtClean="0"/>
              <a:t>creating </a:t>
            </a:r>
            <a:r>
              <a:rPr lang="en-US" dirty="0" err="1" smtClean="0"/>
              <a:t>electropositivity</a:t>
            </a:r>
            <a:r>
              <a:rPr lang="en-US" dirty="0" smtClean="0"/>
              <a:t> </a:t>
            </a:r>
            <a:r>
              <a:rPr lang="en-US" dirty="0" smtClean="0"/>
              <a:t>outside the membrane and </a:t>
            </a:r>
            <a:r>
              <a:rPr lang="en-US" dirty="0" err="1" smtClean="0"/>
              <a:t>electronegativity</a:t>
            </a:r>
            <a:r>
              <a:rPr lang="en-US" dirty="0" smtClean="0"/>
              <a:t> inside </a:t>
            </a:r>
            <a:r>
              <a:rPr lang="en-US" dirty="0" smtClean="0"/>
              <a:t>because of negative anions that </a:t>
            </a:r>
            <a:r>
              <a:rPr lang="en-US" dirty="0" smtClean="0"/>
              <a:t>remain behind </a:t>
            </a:r>
            <a:r>
              <a:rPr lang="en-US" dirty="0" smtClean="0"/>
              <a:t>and do not diffuse outward with the potassium.</a:t>
            </a:r>
          </a:p>
          <a:p>
            <a:r>
              <a:rPr lang="en-US" dirty="0" smtClean="0"/>
              <a:t>Within a millisecond or so, the potential </a:t>
            </a:r>
            <a:r>
              <a:rPr lang="en-US" dirty="0" smtClean="0"/>
              <a:t>difference between </a:t>
            </a:r>
            <a:r>
              <a:rPr lang="en-US" dirty="0" smtClean="0"/>
              <a:t>the inside and outside, called the </a:t>
            </a:r>
            <a:r>
              <a:rPr lang="en-US" i="1" dirty="0" smtClean="0"/>
              <a:t>diffusion </a:t>
            </a:r>
            <a:r>
              <a:rPr lang="en-US" i="1" dirty="0" smtClean="0"/>
              <a:t>potential, </a:t>
            </a:r>
            <a:r>
              <a:rPr lang="en-US" dirty="0" smtClean="0"/>
              <a:t>becomes </a:t>
            </a:r>
            <a:r>
              <a:rPr lang="en-US" dirty="0" smtClean="0"/>
              <a:t>great enough to block further net </a:t>
            </a:r>
            <a:r>
              <a:rPr lang="en-US" dirty="0" smtClean="0"/>
              <a:t>potassium diffusion </a:t>
            </a:r>
            <a:r>
              <a:rPr lang="en-US" dirty="0" smtClean="0"/>
              <a:t>to the exterior, despite the high </a:t>
            </a:r>
            <a:r>
              <a:rPr lang="en-US" dirty="0" smtClean="0"/>
              <a:t>potassium ion </a:t>
            </a:r>
            <a:r>
              <a:rPr lang="en-US" dirty="0" smtClean="0"/>
              <a:t>concentration gradient.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smtClean="0"/>
              <a:t>the normal </a:t>
            </a:r>
            <a:r>
              <a:rPr lang="en-US" dirty="0" smtClean="0"/>
              <a:t>mammalian nerve </a:t>
            </a:r>
            <a:r>
              <a:rPr lang="en-US" dirty="0" smtClean="0"/>
              <a:t>fiber, </a:t>
            </a:r>
            <a:r>
              <a:rPr lang="en-US" i="1" dirty="0" smtClean="0"/>
              <a:t>the potential difference is about 94 </a:t>
            </a:r>
            <a:r>
              <a:rPr lang="en-US" i="1" dirty="0" err="1" smtClean="0"/>
              <a:t>millivolts</a:t>
            </a:r>
            <a:r>
              <a:rPr lang="en-US" i="1" dirty="0" smtClean="0"/>
              <a:t>, with </a:t>
            </a:r>
            <a:r>
              <a:rPr lang="en-US" i="1" dirty="0" smtClean="0"/>
              <a:t>negativity inside the fiber membrane.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ext Box 2"/>
          <p:cNvSpPr txBox="1">
            <a:spLocks noChangeArrowheads="1"/>
          </p:cNvSpPr>
          <p:nvPr/>
        </p:nvSpPr>
        <p:spPr bwMode="auto">
          <a:xfrm>
            <a:off x="533400" y="685800"/>
            <a:ext cx="5791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Simplest Case Scenario:</a:t>
            </a:r>
            <a:endParaRPr lang="en-US" sz="28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16739" name="Text Box 3"/>
          <p:cNvSpPr txBox="1">
            <a:spLocks noChangeArrowheads="1"/>
          </p:cNvSpPr>
          <p:nvPr/>
        </p:nvSpPr>
        <p:spPr bwMode="auto">
          <a:xfrm>
            <a:off x="877888" y="20669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>
              <a:latin typeface="Times New Roman" pitchFamily="18" charset="0"/>
            </a:endParaRPr>
          </a:p>
        </p:txBody>
      </p:sp>
      <p:sp>
        <p:nvSpPr>
          <p:cNvPr id="116740" name="Text Box 4"/>
          <p:cNvSpPr txBox="1">
            <a:spLocks noChangeArrowheads="1"/>
          </p:cNvSpPr>
          <p:nvPr/>
        </p:nvSpPr>
        <p:spPr bwMode="auto">
          <a:xfrm>
            <a:off x="784225" y="2030413"/>
            <a:ext cx="39846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>
                <a:solidFill>
                  <a:schemeClr val="tx2"/>
                </a:solidFill>
                <a:latin typeface="Arial" charset="0"/>
              </a:rPr>
              <a:t>If a membrane were permeable to only K</a:t>
            </a:r>
            <a:r>
              <a:rPr lang="en-US" sz="2000" i="1" baseline="30000">
                <a:solidFill>
                  <a:schemeClr val="tx2"/>
                </a:solidFill>
                <a:latin typeface="Arial" charset="0"/>
              </a:rPr>
              <a:t>+</a:t>
            </a:r>
            <a:r>
              <a:rPr lang="en-US" sz="2000" i="1">
                <a:solidFill>
                  <a:schemeClr val="tx2"/>
                </a:solidFill>
                <a:latin typeface="Arial" charset="0"/>
              </a:rPr>
              <a:t> then…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 rot="-5400000">
            <a:off x="5584031" y="5466557"/>
            <a:ext cx="1471613" cy="88900"/>
            <a:chOff x="1056" y="2448"/>
            <a:chExt cx="1296" cy="336"/>
          </a:xfrm>
        </p:grpSpPr>
        <p:sp>
          <p:nvSpPr>
            <p:cNvPr id="116742" name="Oval 6"/>
            <p:cNvSpPr>
              <a:spLocks noChangeArrowheads="1"/>
            </p:cNvSpPr>
            <p:nvPr/>
          </p:nvSpPr>
          <p:spPr bwMode="auto">
            <a:xfrm>
              <a:off x="1056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3" name="Oval 7"/>
            <p:cNvSpPr>
              <a:spLocks noChangeArrowheads="1"/>
            </p:cNvSpPr>
            <p:nvPr/>
          </p:nvSpPr>
          <p:spPr bwMode="auto">
            <a:xfrm>
              <a:off x="1200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4" name="Oval 8"/>
            <p:cNvSpPr>
              <a:spLocks noChangeArrowheads="1"/>
            </p:cNvSpPr>
            <p:nvPr/>
          </p:nvSpPr>
          <p:spPr bwMode="auto">
            <a:xfrm>
              <a:off x="1344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5" name="Oval 9"/>
            <p:cNvSpPr>
              <a:spLocks noChangeArrowheads="1"/>
            </p:cNvSpPr>
            <p:nvPr/>
          </p:nvSpPr>
          <p:spPr bwMode="auto">
            <a:xfrm>
              <a:off x="1488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6" name="Oval 10"/>
            <p:cNvSpPr>
              <a:spLocks noChangeArrowheads="1"/>
            </p:cNvSpPr>
            <p:nvPr/>
          </p:nvSpPr>
          <p:spPr bwMode="auto">
            <a:xfrm>
              <a:off x="1632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7" name="Oval 11"/>
            <p:cNvSpPr>
              <a:spLocks noChangeArrowheads="1"/>
            </p:cNvSpPr>
            <p:nvPr/>
          </p:nvSpPr>
          <p:spPr bwMode="auto">
            <a:xfrm>
              <a:off x="1776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8" name="Oval 12"/>
            <p:cNvSpPr>
              <a:spLocks noChangeArrowheads="1"/>
            </p:cNvSpPr>
            <p:nvPr/>
          </p:nvSpPr>
          <p:spPr bwMode="auto">
            <a:xfrm>
              <a:off x="1920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9" name="Oval 13"/>
            <p:cNvSpPr>
              <a:spLocks noChangeArrowheads="1"/>
            </p:cNvSpPr>
            <p:nvPr/>
          </p:nvSpPr>
          <p:spPr bwMode="auto">
            <a:xfrm>
              <a:off x="2064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50" name="Oval 14"/>
            <p:cNvSpPr>
              <a:spLocks noChangeArrowheads="1"/>
            </p:cNvSpPr>
            <p:nvPr/>
          </p:nvSpPr>
          <p:spPr bwMode="auto">
            <a:xfrm>
              <a:off x="2208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6751" name="Oval 15"/>
          <p:cNvSpPr>
            <a:spLocks noChangeArrowheads="1"/>
          </p:cNvSpPr>
          <p:nvPr/>
        </p:nvSpPr>
        <p:spPr bwMode="auto">
          <a:xfrm rot="-5400000">
            <a:off x="6238082" y="464899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52" name="Oval 16"/>
          <p:cNvSpPr>
            <a:spLocks noChangeArrowheads="1"/>
          </p:cNvSpPr>
          <p:nvPr/>
        </p:nvSpPr>
        <p:spPr bwMode="auto">
          <a:xfrm rot="-5400000">
            <a:off x="6238081" y="448548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53" name="Oval 17"/>
          <p:cNvSpPr>
            <a:spLocks noChangeArrowheads="1"/>
          </p:cNvSpPr>
          <p:nvPr/>
        </p:nvSpPr>
        <p:spPr bwMode="auto">
          <a:xfrm rot="-5400000">
            <a:off x="6238082" y="432196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54" name="Oval 18"/>
          <p:cNvSpPr>
            <a:spLocks noChangeArrowheads="1"/>
          </p:cNvSpPr>
          <p:nvPr/>
        </p:nvSpPr>
        <p:spPr bwMode="auto">
          <a:xfrm rot="-5400000">
            <a:off x="6238081" y="415845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55" name="Oval 19"/>
          <p:cNvSpPr>
            <a:spLocks noChangeArrowheads="1"/>
          </p:cNvSpPr>
          <p:nvPr/>
        </p:nvSpPr>
        <p:spPr bwMode="auto">
          <a:xfrm rot="-5400000">
            <a:off x="6240462" y="3998913"/>
            <a:ext cx="161925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56" name="Oval 20"/>
          <p:cNvSpPr>
            <a:spLocks noChangeArrowheads="1"/>
          </p:cNvSpPr>
          <p:nvPr/>
        </p:nvSpPr>
        <p:spPr bwMode="auto">
          <a:xfrm rot="-5400000">
            <a:off x="6238082" y="383301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57" name="Oval 21"/>
          <p:cNvSpPr>
            <a:spLocks noChangeArrowheads="1"/>
          </p:cNvSpPr>
          <p:nvPr/>
        </p:nvSpPr>
        <p:spPr bwMode="auto">
          <a:xfrm rot="-5400000">
            <a:off x="6238081" y="366950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58" name="Oval 22"/>
          <p:cNvSpPr>
            <a:spLocks noChangeArrowheads="1"/>
          </p:cNvSpPr>
          <p:nvPr/>
        </p:nvSpPr>
        <p:spPr bwMode="auto">
          <a:xfrm rot="-5400000">
            <a:off x="6238082" y="350599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59" name="Oval 23"/>
          <p:cNvSpPr>
            <a:spLocks noChangeArrowheads="1"/>
          </p:cNvSpPr>
          <p:nvPr/>
        </p:nvSpPr>
        <p:spPr bwMode="auto">
          <a:xfrm rot="-5400000">
            <a:off x="6236493" y="285035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0" name="Oval 24"/>
          <p:cNvSpPr>
            <a:spLocks noChangeArrowheads="1"/>
          </p:cNvSpPr>
          <p:nvPr/>
        </p:nvSpPr>
        <p:spPr bwMode="auto">
          <a:xfrm rot="-5400000">
            <a:off x="6236494" y="268684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1" name="Oval 25"/>
          <p:cNvSpPr>
            <a:spLocks noChangeArrowheads="1"/>
          </p:cNvSpPr>
          <p:nvPr/>
        </p:nvSpPr>
        <p:spPr bwMode="auto">
          <a:xfrm rot="-5400000">
            <a:off x="6238082" y="252491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2" name="Oval 26"/>
          <p:cNvSpPr>
            <a:spLocks noChangeArrowheads="1"/>
          </p:cNvSpPr>
          <p:nvPr/>
        </p:nvSpPr>
        <p:spPr bwMode="auto">
          <a:xfrm rot="-5400000">
            <a:off x="6236494" y="235981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3" name="Oval 27"/>
          <p:cNvSpPr>
            <a:spLocks noChangeArrowheads="1"/>
          </p:cNvSpPr>
          <p:nvPr/>
        </p:nvSpPr>
        <p:spPr bwMode="auto">
          <a:xfrm rot="-5400000">
            <a:off x="6236493" y="219630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4" name="Oval 28"/>
          <p:cNvSpPr>
            <a:spLocks noChangeArrowheads="1"/>
          </p:cNvSpPr>
          <p:nvPr/>
        </p:nvSpPr>
        <p:spPr bwMode="auto">
          <a:xfrm rot="-5400000">
            <a:off x="6236494" y="203279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5" name="Oval 29"/>
          <p:cNvSpPr>
            <a:spLocks noChangeArrowheads="1"/>
          </p:cNvSpPr>
          <p:nvPr/>
        </p:nvSpPr>
        <p:spPr bwMode="auto">
          <a:xfrm rot="-5400000">
            <a:off x="6236493" y="186928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30"/>
          <p:cNvGrpSpPr>
            <a:grpSpLocks/>
          </p:cNvGrpSpPr>
          <p:nvPr/>
        </p:nvGrpSpPr>
        <p:grpSpPr bwMode="auto">
          <a:xfrm rot="-5400000">
            <a:off x="5999163" y="5616575"/>
            <a:ext cx="944562" cy="211138"/>
            <a:chOff x="1008" y="2400"/>
            <a:chExt cx="831" cy="576"/>
          </a:xfrm>
        </p:grpSpPr>
        <p:grpSp>
          <p:nvGrpSpPr>
            <p:cNvPr id="4" name="Group 31"/>
            <p:cNvGrpSpPr>
              <a:grpSpLocks/>
            </p:cNvGrpSpPr>
            <p:nvPr/>
          </p:nvGrpSpPr>
          <p:grpSpPr bwMode="auto">
            <a:xfrm>
              <a:off x="1008" y="2400"/>
              <a:ext cx="96" cy="576"/>
              <a:chOff x="424" y="2880"/>
              <a:chExt cx="200" cy="768"/>
            </a:xfrm>
          </p:grpSpPr>
          <p:sp>
            <p:nvSpPr>
              <p:cNvPr id="116768" name="Freeform 32"/>
              <p:cNvSpPr>
                <a:spLocks/>
              </p:cNvSpPr>
              <p:nvPr/>
            </p:nvSpPr>
            <p:spPr bwMode="auto">
              <a:xfrm>
                <a:off x="528" y="2880"/>
                <a:ext cx="96" cy="7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48" y="624"/>
                  </a:cxn>
                  <a:cxn ang="0">
                    <a:pos x="96" y="768"/>
                  </a:cxn>
                </a:cxnLst>
                <a:rect l="0" t="0" r="r" b="b"/>
                <a:pathLst>
                  <a:path w="104" h="768">
                    <a:moveTo>
                      <a:pt x="0" y="0"/>
                    </a:moveTo>
                    <a:cubicBezTo>
                      <a:pt x="44" y="116"/>
                      <a:pt x="88" y="232"/>
                      <a:pt x="96" y="336"/>
                    </a:cubicBezTo>
                    <a:cubicBezTo>
                      <a:pt x="104" y="440"/>
                      <a:pt x="48" y="552"/>
                      <a:pt x="48" y="624"/>
                    </a:cubicBezTo>
                    <a:cubicBezTo>
                      <a:pt x="48" y="696"/>
                      <a:pt x="72" y="732"/>
                      <a:pt x="96" y="76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69" name="Freeform 33"/>
              <p:cNvSpPr>
                <a:spLocks/>
              </p:cNvSpPr>
              <p:nvPr/>
            </p:nvSpPr>
            <p:spPr bwMode="auto">
              <a:xfrm>
                <a:off x="424" y="2880"/>
                <a:ext cx="104" cy="48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8" y="288"/>
                  </a:cxn>
                  <a:cxn ang="0">
                    <a:pos x="104" y="480"/>
                  </a:cxn>
                </a:cxnLst>
                <a:rect l="0" t="0" r="r" b="b"/>
                <a:pathLst>
                  <a:path w="104" h="480">
                    <a:moveTo>
                      <a:pt x="56" y="0"/>
                    </a:moveTo>
                    <a:cubicBezTo>
                      <a:pt x="28" y="104"/>
                      <a:pt x="0" y="208"/>
                      <a:pt x="8" y="288"/>
                    </a:cubicBezTo>
                    <a:cubicBezTo>
                      <a:pt x="16" y="368"/>
                      <a:pt x="60" y="424"/>
                      <a:pt x="104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34"/>
            <p:cNvGrpSpPr>
              <a:grpSpLocks/>
            </p:cNvGrpSpPr>
            <p:nvPr/>
          </p:nvGrpSpPr>
          <p:grpSpPr bwMode="auto">
            <a:xfrm>
              <a:off x="1424" y="2400"/>
              <a:ext cx="96" cy="576"/>
              <a:chOff x="424" y="2880"/>
              <a:chExt cx="200" cy="768"/>
            </a:xfrm>
          </p:grpSpPr>
          <p:sp>
            <p:nvSpPr>
              <p:cNvPr id="116771" name="Freeform 35"/>
              <p:cNvSpPr>
                <a:spLocks/>
              </p:cNvSpPr>
              <p:nvPr/>
            </p:nvSpPr>
            <p:spPr bwMode="auto">
              <a:xfrm>
                <a:off x="528" y="2880"/>
                <a:ext cx="96" cy="7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48" y="624"/>
                  </a:cxn>
                  <a:cxn ang="0">
                    <a:pos x="96" y="768"/>
                  </a:cxn>
                </a:cxnLst>
                <a:rect l="0" t="0" r="r" b="b"/>
                <a:pathLst>
                  <a:path w="104" h="768">
                    <a:moveTo>
                      <a:pt x="0" y="0"/>
                    </a:moveTo>
                    <a:cubicBezTo>
                      <a:pt x="44" y="116"/>
                      <a:pt x="88" y="232"/>
                      <a:pt x="96" y="336"/>
                    </a:cubicBezTo>
                    <a:cubicBezTo>
                      <a:pt x="104" y="440"/>
                      <a:pt x="48" y="552"/>
                      <a:pt x="48" y="624"/>
                    </a:cubicBezTo>
                    <a:cubicBezTo>
                      <a:pt x="48" y="696"/>
                      <a:pt x="72" y="732"/>
                      <a:pt x="96" y="76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72" name="Freeform 36"/>
              <p:cNvSpPr>
                <a:spLocks/>
              </p:cNvSpPr>
              <p:nvPr/>
            </p:nvSpPr>
            <p:spPr bwMode="auto">
              <a:xfrm>
                <a:off x="424" y="2880"/>
                <a:ext cx="104" cy="48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8" y="288"/>
                  </a:cxn>
                  <a:cxn ang="0">
                    <a:pos x="104" y="480"/>
                  </a:cxn>
                </a:cxnLst>
                <a:rect l="0" t="0" r="r" b="b"/>
                <a:pathLst>
                  <a:path w="104" h="480">
                    <a:moveTo>
                      <a:pt x="56" y="0"/>
                    </a:moveTo>
                    <a:cubicBezTo>
                      <a:pt x="28" y="104"/>
                      <a:pt x="0" y="208"/>
                      <a:pt x="8" y="288"/>
                    </a:cubicBezTo>
                    <a:cubicBezTo>
                      <a:pt x="16" y="368"/>
                      <a:pt x="60" y="424"/>
                      <a:pt x="104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37"/>
            <p:cNvGrpSpPr>
              <a:grpSpLocks/>
            </p:cNvGrpSpPr>
            <p:nvPr/>
          </p:nvGrpSpPr>
          <p:grpSpPr bwMode="auto">
            <a:xfrm>
              <a:off x="1128" y="2400"/>
              <a:ext cx="96" cy="528"/>
              <a:chOff x="288" y="2784"/>
              <a:chExt cx="152" cy="528"/>
            </a:xfrm>
          </p:grpSpPr>
          <p:sp>
            <p:nvSpPr>
              <p:cNvPr id="116774" name="Freeform 38"/>
              <p:cNvSpPr>
                <a:spLocks/>
              </p:cNvSpPr>
              <p:nvPr/>
            </p:nvSpPr>
            <p:spPr bwMode="auto">
              <a:xfrm>
                <a:off x="384" y="2784"/>
                <a:ext cx="56" cy="5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36"/>
                  </a:cxn>
                  <a:cxn ang="0">
                    <a:pos x="48" y="528"/>
                  </a:cxn>
                </a:cxnLst>
                <a:rect l="0" t="0" r="r" b="b"/>
                <a:pathLst>
                  <a:path w="56" h="528">
                    <a:moveTo>
                      <a:pt x="0" y="0"/>
                    </a:moveTo>
                    <a:cubicBezTo>
                      <a:pt x="20" y="124"/>
                      <a:pt x="40" y="248"/>
                      <a:pt x="48" y="336"/>
                    </a:cubicBezTo>
                    <a:cubicBezTo>
                      <a:pt x="56" y="424"/>
                      <a:pt x="48" y="496"/>
                      <a:pt x="48" y="5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75" name="Freeform 39"/>
              <p:cNvSpPr>
                <a:spLocks/>
              </p:cNvSpPr>
              <p:nvPr/>
            </p:nvSpPr>
            <p:spPr bwMode="auto">
              <a:xfrm>
                <a:off x="288" y="2784"/>
                <a:ext cx="48" cy="480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336"/>
                  </a:cxn>
                  <a:cxn ang="0">
                    <a:pos x="48" y="480"/>
                  </a:cxn>
                </a:cxnLst>
                <a:rect l="0" t="0" r="r" b="b"/>
                <a:pathLst>
                  <a:path w="48" h="480">
                    <a:moveTo>
                      <a:pt x="48" y="0"/>
                    </a:moveTo>
                    <a:cubicBezTo>
                      <a:pt x="24" y="128"/>
                      <a:pt x="0" y="256"/>
                      <a:pt x="0" y="336"/>
                    </a:cubicBezTo>
                    <a:cubicBezTo>
                      <a:pt x="0" y="416"/>
                      <a:pt x="24" y="448"/>
                      <a:pt x="48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40"/>
            <p:cNvGrpSpPr>
              <a:grpSpLocks/>
            </p:cNvGrpSpPr>
            <p:nvPr/>
          </p:nvGrpSpPr>
          <p:grpSpPr bwMode="auto">
            <a:xfrm>
              <a:off x="1561" y="2414"/>
              <a:ext cx="96" cy="528"/>
              <a:chOff x="288" y="2784"/>
              <a:chExt cx="152" cy="528"/>
            </a:xfrm>
          </p:grpSpPr>
          <p:sp>
            <p:nvSpPr>
              <p:cNvPr id="116777" name="Freeform 41"/>
              <p:cNvSpPr>
                <a:spLocks/>
              </p:cNvSpPr>
              <p:nvPr/>
            </p:nvSpPr>
            <p:spPr bwMode="auto">
              <a:xfrm>
                <a:off x="384" y="2784"/>
                <a:ext cx="56" cy="5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36"/>
                  </a:cxn>
                  <a:cxn ang="0">
                    <a:pos x="48" y="528"/>
                  </a:cxn>
                </a:cxnLst>
                <a:rect l="0" t="0" r="r" b="b"/>
                <a:pathLst>
                  <a:path w="56" h="528">
                    <a:moveTo>
                      <a:pt x="0" y="0"/>
                    </a:moveTo>
                    <a:cubicBezTo>
                      <a:pt x="20" y="124"/>
                      <a:pt x="40" y="248"/>
                      <a:pt x="48" y="336"/>
                    </a:cubicBezTo>
                    <a:cubicBezTo>
                      <a:pt x="56" y="424"/>
                      <a:pt x="48" y="496"/>
                      <a:pt x="48" y="5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78" name="Freeform 42"/>
              <p:cNvSpPr>
                <a:spLocks/>
              </p:cNvSpPr>
              <p:nvPr/>
            </p:nvSpPr>
            <p:spPr bwMode="auto">
              <a:xfrm>
                <a:off x="288" y="2784"/>
                <a:ext cx="48" cy="480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336"/>
                  </a:cxn>
                  <a:cxn ang="0">
                    <a:pos x="48" y="480"/>
                  </a:cxn>
                </a:cxnLst>
                <a:rect l="0" t="0" r="r" b="b"/>
                <a:pathLst>
                  <a:path w="48" h="480">
                    <a:moveTo>
                      <a:pt x="48" y="0"/>
                    </a:moveTo>
                    <a:cubicBezTo>
                      <a:pt x="24" y="128"/>
                      <a:pt x="0" y="256"/>
                      <a:pt x="0" y="336"/>
                    </a:cubicBezTo>
                    <a:cubicBezTo>
                      <a:pt x="0" y="416"/>
                      <a:pt x="24" y="448"/>
                      <a:pt x="48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43"/>
            <p:cNvGrpSpPr>
              <a:grpSpLocks/>
            </p:cNvGrpSpPr>
            <p:nvPr/>
          </p:nvGrpSpPr>
          <p:grpSpPr bwMode="auto">
            <a:xfrm>
              <a:off x="1255" y="2400"/>
              <a:ext cx="151" cy="559"/>
              <a:chOff x="367" y="2605"/>
              <a:chExt cx="151" cy="559"/>
            </a:xfrm>
          </p:grpSpPr>
          <p:sp>
            <p:nvSpPr>
              <p:cNvPr id="116780" name="Freeform 44"/>
              <p:cNvSpPr>
                <a:spLocks/>
              </p:cNvSpPr>
              <p:nvPr/>
            </p:nvSpPr>
            <p:spPr bwMode="auto">
              <a:xfrm>
                <a:off x="367" y="2605"/>
                <a:ext cx="52" cy="493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" y="403"/>
                  </a:cxn>
                  <a:cxn ang="0">
                    <a:pos x="52" y="493"/>
                  </a:cxn>
                </a:cxnLst>
                <a:rect l="0" t="0" r="r" b="b"/>
                <a:pathLst>
                  <a:path w="52" h="493">
                    <a:moveTo>
                      <a:pt x="36" y="0"/>
                    </a:moveTo>
                    <a:cubicBezTo>
                      <a:pt x="18" y="160"/>
                      <a:pt x="0" y="321"/>
                      <a:pt x="3" y="403"/>
                    </a:cubicBezTo>
                    <a:cubicBezTo>
                      <a:pt x="6" y="485"/>
                      <a:pt x="43" y="477"/>
                      <a:pt x="52" y="49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81" name="Freeform 45"/>
              <p:cNvSpPr>
                <a:spLocks/>
              </p:cNvSpPr>
              <p:nvPr/>
            </p:nvSpPr>
            <p:spPr bwMode="auto">
              <a:xfrm>
                <a:off x="449" y="2614"/>
                <a:ext cx="69" cy="5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1" y="287"/>
                  </a:cxn>
                  <a:cxn ang="0">
                    <a:pos x="69" y="550"/>
                  </a:cxn>
                </a:cxnLst>
                <a:rect l="0" t="0" r="r" b="b"/>
                <a:pathLst>
                  <a:path w="69" h="550">
                    <a:moveTo>
                      <a:pt x="3" y="0"/>
                    </a:moveTo>
                    <a:cubicBezTo>
                      <a:pt x="1" y="97"/>
                      <a:pt x="0" y="195"/>
                      <a:pt x="11" y="287"/>
                    </a:cubicBezTo>
                    <a:cubicBezTo>
                      <a:pt x="22" y="379"/>
                      <a:pt x="45" y="464"/>
                      <a:pt x="69" y="5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46"/>
            <p:cNvGrpSpPr>
              <a:grpSpLocks/>
            </p:cNvGrpSpPr>
            <p:nvPr/>
          </p:nvGrpSpPr>
          <p:grpSpPr bwMode="auto">
            <a:xfrm>
              <a:off x="1688" y="2405"/>
              <a:ext cx="151" cy="559"/>
              <a:chOff x="367" y="2605"/>
              <a:chExt cx="151" cy="559"/>
            </a:xfrm>
          </p:grpSpPr>
          <p:sp>
            <p:nvSpPr>
              <p:cNvPr id="116783" name="Freeform 47"/>
              <p:cNvSpPr>
                <a:spLocks/>
              </p:cNvSpPr>
              <p:nvPr/>
            </p:nvSpPr>
            <p:spPr bwMode="auto">
              <a:xfrm>
                <a:off x="367" y="2605"/>
                <a:ext cx="52" cy="493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" y="403"/>
                  </a:cxn>
                  <a:cxn ang="0">
                    <a:pos x="52" y="493"/>
                  </a:cxn>
                </a:cxnLst>
                <a:rect l="0" t="0" r="r" b="b"/>
                <a:pathLst>
                  <a:path w="52" h="493">
                    <a:moveTo>
                      <a:pt x="36" y="0"/>
                    </a:moveTo>
                    <a:cubicBezTo>
                      <a:pt x="18" y="160"/>
                      <a:pt x="0" y="321"/>
                      <a:pt x="3" y="403"/>
                    </a:cubicBezTo>
                    <a:cubicBezTo>
                      <a:pt x="6" y="485"/>
                      <a:pt x="43" y="477"/>
                      <a:pt x="52" y="49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84" name="Freeform 48"/>
              <p:cNvSpPr>
                <a:spLocks/>
              </p:cNvSpPr>
              <p:nvPr/>
            </p:nvSpPr>
            <p:spPr bwMode="auto">
              <a:xfrm>
                <a:off x="449" y="2614"/>
                <a:ext cx="69" cy="5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1" y="287"/>
                  </a:cxn>
                  <a:cxn ang="0">
                    <a:pos x="69" y="550"/>
                  </a:cxn>
                </a:cxnLst>
                <a:rect l="0" t="0" r="r" b="b"/>
                <a:pathLst>
                  <a:path w="69" h="550">
                    <a:moveTo>
                      <a:pt x="3" y="0"/>
                    </a:moveTo>
                    <a:cubicBezTo>
                      <a:pt x="1" y="97"/>
                      <a:pt x="0" y="195"/>
                      <a:pt x="11" y="287"/>
                    </a:cubicBezTo>
                    <a:cubicBezTo>
                      <a:pt x="22" y="379"/>
                      <a:pt x="45" y="464"/>
                      <a:pt x="69" y="5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" name="Group 49"/>
          <p:cNvGrpSpPr>
            <a:grpSpLocks/>
          </p:cNvGrpSpPr>
          <p:nvPr/>
        </p:nvGrpSpPr>
        <p:grpSpPr bwMode="auto">
          <a:xfrm rot="-5400000">
            <a:off x="5998369" y="4642644"/>
            <a:ext cx="942975" cy="211137"/>
            <a:chOff x="1008" y="2400"/>
            <a:chExt cx="831" cy="576"/>
          </a:xfrm>
        </p:grpSpPr>
        <p:grpSp>
          <p:nvGrpSpPr>
            <p:cNvPr id="11" name="Group 50"/>
            <p:cNvGrpSpPr>
              <a:grpSpLocks/>
            </p:cNvGrpSpPr>
            <p:nvPr/>
          </p:nvGrpSpPr>
          <p:grpSpPr bwMode="auto">
            <a:xfrm>
              <a:off x="1008" y="2400"/>
              <a:ext cx="96" cy="576"/>
              <a:chOff x="424" y="2880"/>
              <a:chExt cx="200" cy="768"/>
            </a:xfrm>
          </p:grpSpPr>
          <p:sp>
            <p:nvSpPr>
              <p:cNvPr id="116787" name="Freeform 51"/>
              <p:cNvSpPr>
                <a:spLocks/>
              </p:cNvSpPr>
              <p:nvPr/>
            </p:nvSpPr>
            <p:spPr bwMode="auto">
              <a:xfrm>
                <a:off x="528" y="2880"/>
                <a:ext cx="96" cy="7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48" y="624"/>
                  </a:cxn>
                  <a:cxn ang="0">
                    <a:pos x="96" y="768"/>
                  </a:cxn>
                </a:cxnLst>
                <a:rect l="0" t="0" r="r" b="b"/>
                <a:pathLst>
                  <a:path w="104" h="768">
                    <a:moveTo>
                      <a:pt x="0" y="0"/>
                    </a:moveTo>
                    <a:cubicBezTo>
                      <a:pt x="44" y="116"/>
                      <a:pt x="88" y="232"/>
                      <a:pt x="96" y="336"/>
                    </a:cubicBezTo>
                    <a:cubicBezTo>
                      <a:pt x="104" y="440"/>
                      <a:pt x="48" y="552"/>
                      <a:pt x="48" y="624"/>
                    </a:cubicBezTo>
                    <a:cubicBezTo>
                      <a:pt x="48" y="696"/>
                      <a:pt x="72" y="732"/>
                      <a:pt x="96" y="76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88" name="Freeform 52"/>
              <p:cNvSpPr>
                <a:spLocks/>
              </p:cNvSpPr>
              <p:nvPr/>
            </p:nvSpPr>
            <p:spPr bwMode="auto">
              <a:xfrm>
                <a:off x="424" y="2880"/>
                <a:ext cx="104" cy="48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8" y="288"/>
                  </a:cxn>
                  <a:cxn ang="0">
                    <a:pos x="104" y="480"/>
                  </a:cxn>
                </a:cxnLst>
                <a:rect l="0" t="0" r="r" b="b"/>
                <a:pathLst>
                  <a:path w="104" h="480">
                    <a:moveTo>
                      <a:pt x="56" y="0"/>
                    </a:moveTo>
                    <a:cubicBezTo>
                      <a:pt x="28" y="104"/>
                      <a:pt x="0" y="208"/>
                      <a:pt x="8" y="288"/>
                    </a:cubicBezTo>
                    <a:cubicBezTo>
                      <a:pt x="16" y="368"/>
                      <a:pt x="60" y="424"/>
                      <a:pt x="104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" name="Group 53"/>
            <p:cNvGrpSpPr>
              <a:grpSpLocks/>
            </p:cNvGrpSpPr>
            <p:nvPr/>
          </p:nvGrpSpPr>
          <p:grpSpPr bwMode="auto">
            <a:xfrm>
              <a:off x="1424" y="2400"/>
              <a:ext cx="96" cy="576"/>
              <a:chOff x="424" y="2880"/>
              <a:chExt cx="200" cy="768"/>
            </a:xfrm>
          </p:grpSpPr>
          <p:sp>
            <p:nvSpPr>
              <p:cNvPr id="116790" name="Freeform 54"/>
              <p:cNvSpPr>
                <a:spLocks/>
              </p:cNvSpPr>
              <p:nvPr/>
            </p:nvSpPr>
            <p:spPr bwMode="auto">
              <a:xfrm>
                <a:off x="528" y="2880"/>
                <a:ext cx="96" cy="7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48" y="624"/>
                  </a:cxn>
                  <a:cxn ang="0">
                    <a:pos x="96" y="768"/>
                  </a:cxn>
                </a:cxnLst>
                <a:rect l="0" t="0" r="r" b="b"/>
                <a:pathLst>
                  <a:path w="104" h="768">
                    <a:moveTo>
                      <a:pt x="0" y="0"/>
                    </a:moveTo>
                    <a:cubicBezTo>
                      <a:pt x="44" y="116"/>
                      <a:pt x="88" y="232"/>
                      <a:pt x="96" y="336"/>
                    </a:cubicBezTo>
                    <a:cubicBezTo>
                      <a:pt x="104" y="440"/>
                      <a:pt x="48" y="552"/>
                      <a:pt x="48" y="624"/>
                    </a:cubicBezTo>
                    <a:cubicBezTo>
                      <a:pt x="48" y="696"/>
                      <a:pt x="72" y="732"/>
                      <a:pt x="96" y="76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91" name="Freeform 55"/>
              <p:cNvSpPr>
                <a:spLocks/>
              </p:cNvSpPr>
              <p:nvPr/>
            </p:nvSpPr>
            <p:spPr bwMode="auto">
              <a:xfrm>
                <a:off x="424" y="2880"/>
                <a:ext cx="104" cy="48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8" y="288"/>
                  </a:cxn>
                  <a:cxn ang="0">
                    <a:pos x="104" y="480"/>
                  </a:cxn>
                </a:cxnLst>
                <a:rect l="0" t="0" r="r" b="b"/>
                <a:pathLst>
                  <a:path w="104" h="480">
                    <a:moveTo>
                      <a:pt x="56" y="0"/>
                    </a:moveTo>
                    <a:cubicBezTo>
                      <a:pt x="28" y="104"/>
                      <a:pt x="0" y="208"/>
                      <a:pt x="8" y="288"/>
                    </a:cubicBezTo>
                    <a:cubicBezTo>
                      <a:pt x="16" y="368"/>
                      <a:pt x="60" y="424"/>
                      <a:pt x="104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" name="Group 56"/>
            <p:cNvGrpSpPr>
              <a:grpSpLocks/>
            </p:cNvGrpSpPr>
            <p:nvPr/>
          </p:nvGrpSpPr>
          <p:grpSpPr bwMode="auto">
            <a:xfrm>
              <a:off x="1128" y="2400"/>
              <a:ext cx="96" cy="528"/>
              <a:chOff x="288" y="2784"/>
              <a:chExt cx="152" cy="528"/>
            </a:xfrm>
          </p:grpSpPr>
          <p:sp>
            <p:nvSpPr>
              <p:cNvPr id="116793" name="Freeform 57"/>
              <p:cNvSpPr>
                <a:spLocks/>
              </p:cNvSpPr>
              <p:nvPr/>
            </p:nvSpPr>
            <p:spPr bwMode="auto">
              <a:xfrm>
                <a:off x="384" y="2784"/>
                <a:ext cx="56" cy="5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36"/>
                  </a:cxn>
                  <a:cxn ang="0">
                    <a:pos x="48" y="528"/>
                  </a:cxn>
                </a:cxnLst>
                <a:rect l="0" t="0" r="r" b="b"/>
                <a:pathLst>
                  <a:path w="56" h="528">
                    <a:moveTo>
                      <a:pt x="0" y="0"/>
                    </a:moveTo>
                    <a:cubicBezTo>
                      <a:pt x="20" y="124"/>
                      <a:pt x="40" y="248"/>
                      <a:pt x="48" y="336"/>
                    </a:cubicBezTo>
                    <a:cubicBezTo>
                      <a:pt x="56" y="424"/>
                      <a:pt x="48" y="496"/>
                      <a:pt x="48" y="5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94" name="Freeform 58"/>
              <p:cNvSpPr>
                <a:spLocks/>
              </p:cNvSpPr>
              <p:nvPr/>
            </p:nvSpPr>
            <p:spPr bwMode="auto">
              <a:xfrm>
                <a:off x="288" y="2784"/>
                <a:ext cx="48" cy="480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336"/>
                  </a:cxn>
                  <a:cxn ang="0">
                    <a:pos x="48" y="480"/>
                  </a:cxn>
                </a:cxnLst>
                <a:rect l="0" t="0" r="r" b="b"/>
                <a:pathLst>
                  <a:path w="48" h="480">
                    <a:moveTo>
                      <a:pt x="48" y="0"/>
                    </a:moveTo>
                    <a:cubicBezTo>
                      <a:pt x="24" y="128"/>
                      <a:pt x="0" y="256"/>
                      <a:pt x="0" y="336"/>
                    </a:cubicBezTo>
                    <a:cubicBezTo>
                      <a:pt x="0" y="416"/>
                      <a:pt x="24" y="448"/>
                      <a:pt x="48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" name="Group 59"/>
            <p:cNvGrpSpPr>
              <a:grpSpLocks/>
            </p:cNvGrpSpPr>
            <p:nvPr/>
          </p:nvGrpSpPr>
          <p:grpSpPr bwMode="auto">
            <a:xfrm>
              <a:off x="1561" y="2414"/>
              <a:ext cx="96" cy="528"/>
              <a:chOff x="288" y="2784"/>
              <a:chExt cx="152" cy="528"/>
            </a:xfrm>
          </p:grpSpPr>
          <p:sp>
            <p:nvSpPr>
              <p:cNvPr id="116796" name="Freeform 60"/>
              <p:cNvSpPr>
                <a:spLocks/>
              </p:cNvSpPr>
              <p:nvPr/>
            </p:nvSpPr>
            <p:spPr bwMode="auto">
              <a:xfrm>
                <a:off x="384" y="2784"/>
                <a:ext cx="56" cy="5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36"/>
                  </a:cxn>
                  <a:cxn ang="0">
                    <a:pos x="48" y="528"/>
                  </a:cxn>
                </a:cxnLst>
                <a:rect l="0" t="0" r="r" b="b"/>
                <a:pathLst>
                  <a:path w="56" h="528">
                    <a:moveTo>
                      <a:pt x="0" y="0"/>
                    </a:moveTo>
                    <a:cubicBezTo>
                      <a:pt x="20" y="124"/>
                      <a:pt x="40" y="248"/>
                      <a:pt x="48" y="336"/>
                    </a:cubicBezTo>
                    <a:cubicBezTo>
                      <a:pt x="56" y="424"/>
                      <a:pt x="48" y="496"/>
                      <a:pt x="48" y="5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97" name="Freeform 61"/>
              <p:cNvSpPr>
                <a:spLocks/>
              </p:cNvSpPr>
              <p:nvPr/>
            </p:nvSpPr>
            <p:spPr bwMode="auto">
              <a:xfrm>
                <a:off x="288" y="2784"/>
                <a:ext cx="48" cy="480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336"/>
                  </a:cxn>
                  <a:cxn ang="0">
                    <a:pos x="48" y="480"/>
                  </a:cxn>
                </a:cxnLst>
                <a:rect l="0" t="0" r="r" b="b"/>
                <a:pathLst>
                  <a:path w="48" h="480">
                    <a:moveTo>
                      <a:pt x="48" y="0"/>
                    </a:moveTo>
                    <a:cubicBezTo>
                      <a:pt x="24" y="128"/>
                      <a:pt x="0" y="256"/>
                      <a:pt x="0" y="336"/>
                    </a:cubicBezTo>
                    <a:cubicBezTo>
                      <a:pt x="0" y="416"/>
                      <a:pt x="24" y="448"/>
                      <a:pt x="48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" name="Group 62"/>
            <p:cNvGrpSpPr>
              <a:grpSpLocks/>
            </p:cNvGrpSpPr>
            <p:nvPr/>
          </p:nvGrpSpPr>
          <p:grpSpPr bwMode="auto">
            <a:xfrm>
              <a:off x="1255" y="2400"/>
              <a:ext cx="151" cy="559"/>
              <a:chOff x="367" y="2605"/>
              <a:chExt cx="151" cy="559"/>
            </a:xfrm>
          </p:grpSpPr>
          <p:sp>
            <p:nvSpPr>
              <p:cNvPr id="116799" name="Freeform 63"/>
              <p:cNvSpPr>
                <a:spLocks/>
              </p:cNvSpPr>
              <p:nvPr/>
            </p:nvSpPr>
            <p:spPr bwMode="auto">
              <a:xfrm>
                <a:off x="367" y="2605"/>
                <a:ext cx="52" cy="493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" y="403"/>
                  </a:cxn>
                  <a:cxn ang="0">
                    <a:pos x="52" y="493"/>
                  </a:cxn>
                </a:cxnLst>
                <a:rect l="0" t="0" r="r" b="b"/>
                <a:pathLst>
                  <a:path w="52" h="493">
                    <a:moveTo>
                      <a:pt x="36" y="0"/>
                    </a:moveTo>
                    <a:cubicBezTo>
                      <a:pt x="18" y="160"/>
                      <a:pt x="0" y="321"/>
                      <a:pt x="3" y="403"/>
                    </a:cubicBezTo>
                    <a:cubicBezTo>
                      <a:pt x="6" y="485"/>
                      <a:pt x="43" y="477"/>
                      <a:pt x="52" y="49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800" name="Freeform 64"/>
              <p:cNvSpPr>
                <a:spLocks/>
              </p:cNvSpPr>
              <p:nvPr/>
            </p:nvSpPr>
            <p:spPr bwMode="auto">
              <a:xfrm>
                <a:off x="449" y="2614"/>
                <a:ext cx="69" cy="5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1" y="287"/>
                  </a:cxn>
                  <a:cxn ang="0">
                    <a:pos x="69" y="550"/>
                  </a:cxn>
                </a:cxnLst>
                <a:rect l="0" t="0" r="r" b="b"/>
                <a:pathLst>
                  <a:path w="69" h="550">
                    <a:moveTo>
                      <a:pt x="3" y="0"/>
                    </a:moveTo>
                    <a:cubicBezTo>
                      <a:pt x="1" y="97"/>
                      <a:pt x="0" y="195"/>
                      <a:pt x="11" y="287"/>
                    </a:cubicBezTo>
                    <a:cubicBezTo>
                      <a:pt x="22" y="379"/>
                      <a:pt x="45" y="464"/>
                      <a:pt x="69" y="5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" name="Group 65"/>
            <p:cNvGrpSpPr>
              <a:grpSpLocks/>
            </p:cNvGrpSpPr>
            <p:nvPr/>
          </p:nvGrpSpPr>
          <p:grpSpPr bwMode="auto">
            <a:xfrm>
              <a:off x="1688" y="2405"/>
              <a:ext cx="151" cy="559"/>
              <a:chOff x="367" y="2605"/>
              <a:chExt cx="151" cy="559"/>
            </a:xfrm>
          </p:grpSpPr>
          <p:sp>
            <p:nvSpPr>
              <p:cNvPr id="116802" name="Freeform 66"/>
              <p:cNvSpPr>
                <a:spLocks/>
              </p:cNvSpPr>
              <p:nvPr/>
            </p:nvSpPr>
            <p:spPr bwMode="auto">
              <a:xfrm>
                <a:off x="367" y="2605"/>
                <a:ext cx="52" cy="493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" y="403"/>
                  </a:cxn>
                  <a:cxn ang="0">
                    <a:pos x="52" y="493"/>
                  </a:cxn>
                </a:cxnLst>
                <a:rect l="0" t="0" r="r" b="b"/>
                <a:pathLst>
                  <a:path w="52" h="493">
                    <a:moveTo>
                      <a:pt x="36" y="0"/>
                    </a:moveTo>
                    <a:cubicBezTo>
                      <a:pt x="18" y="160"/>
                      <a:pt x="0" y="321"/>
                      <a:pt x="3" y="403"/>
                    </a:cubicBezTo>
                    <a:cubicBezTo>
                      <a:pt x="6" y="485"/>
                      <a:pt x="43" y="477"/>
                      <a:pt x="52" y="49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803" name="Freeform 67"/>
              <p:cNvSpPr>
                <a:spLocks/>
              </p:cNvSpPr>
              <p:nvPr/>
            </p:nvSpPr>
            <p:spPr bwMode="auto">
              <a:xfrm>
                <a:off x="449" y="2614"/>
                <a:ext cx="69" cy="5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1" y="287"/>
                  </a:cxn>
                  <a:cxn ang="0">
                    <a:pos x="69" y="550"/>
                  </a:cxn>
                </a:cxnLst>
                <a:rect l="0" t="0" r="r" b="b"/>
                <a:pathLst>
                  <a:path w="69" h="550">
                    <a:moveTo>
                      <a:pt x="3" y="0"/>
                    </a:moveTo>
                    <a:cubicBezTo>
                      <a:pt x="1" y="97"/>
                      <a:pt x="0" y="195"/>
                      <a:pt x="11" y="287"/>
                    </a:cubicBezTo>
                    <a:cubicBezTo>
                      <a:pt x="22" y="379"/>
                      <a:pt x="45" y="464"/>
                      <a:pt x="69" y="5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7" name="Group 68"/>
          <p:cNvGrpSpPr>
            <a:grpSpLocks/>
          </p:cNvGrpSpPr>
          <p:nvPr/>
        </p:nvGrpSpPr>
        <p:grpSpPr bwMode="auto">
          <a:xfrm rot="-5400000">
            <a:off x="6416675" y="4065588"/>
            <a:ext cx="109537" cy="211138"/>
            <a:chOff x="424" y="2880"/>
            <a:chExt cx="200" cy="768"/>
          </a:xfrm>
        </p:grpSpPr>
        <p:sp>
          <p:nvSpPr>
            <p:cNvPr id="116805" name="Freeform 69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806" name="Freeform 70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71"/>
          <p:cNvGrpSpPr>
            <a:grpSpLocks/>
          </p:cNvGrpSpPr>
          <p:nvPr/>
        </p:nvGrpSpPr>
        <p:grpSpPr bwMode="auto">
          <a:xfrm rot="-5400000">
            <a:off x="6416675" y="3594100"/>
            <a:ext cx="109538" cy="211138"/>
            <a:chOff x="424" y="2880"/>
            <a:chExt cx="200" cy="768"/>
          </a:xfrm>
        </p:grpSpPr>
        <p:sp>
          <p:nvSpPr>
            <p:cNvPr id="116808" name="Freeform 72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809" name="Freeform 73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" name="Group 74"/>
          <p:cNvGrpSpPr>
            <a:grpSpLocks/>
          </p:cNvGrpSpPr>
          <p:nvPr/>
        </p:nvGrpSpPr>
        <p:grpSpPr bwMode="auto">
          <a:xfrm rot="-5400000">
            <a:off x="6408738" y="3940175"/>
            <a:ext cx="107950" cy="193675"/>
            <a:chOff x="288" y="2784"/>
            <a:chExt cx="152" cy="528"/>
          </a:xfrm>
        </p:grpSpPr>
        <p:sp>
          <p:nvSpPr>
            <p:cNvPr id="116811" name="Freeform 75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812" name="Freeform 76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" name="Group 77"/>
          <p:cNvGrpSpPr>
            <a:grpSpLocks/>
          </p:cNvGrpSpPr>
          <p:nvPr/>
        </p:nvGrpSpPr>
        <p:grpSpPr bwMode="auto">
          <a:xfrm rot="-5400000">
            <a:off x="6412707" y="3447256"/>
            <a:ext cx="109538" cy="193675"/>
            <a:chOff x="288" y="2784"/>
            <a:chExt cx="152" cy="528"/>
          </a:xfrm>
        </p:grpSpPr>
        <p:sp>
          <p:nvSpPr>
            <p:cNvPr id="116814" name="Freeform 78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815" name="Freeform 79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" name="Group 80"/>
          <p:cNvGrpSpPr>
            <a:grpSpLocks/>
          </p:cNvGrpSpPr>
          <p:nvPr/>
        </p:nvGrpSpPr>
        <p:grpSpPr bwMode="auto">
          <a:xfrm rot="-5400000">
            <a:off x="6383337" y="3757613"/>
            <a:ext cx="169863" cy="204788"/>
            <a:chOff x="367" y="2605"/>
            <a:chExt cx="151" cy="559"/>
          </a:xfrm>
        </p:grpSpPr>
        <p:sp>
          <p:nvSpPr>
            <p:cNvPr id="116817" name="Freeform 81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818" name="Freeform 82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" name="Group 83"/>
          <p:cNvGrpSpPr>
            <a:grpSpLocks/>
          </p:cNvGrpSpPr>
          <p:nvPr/>
        </p:nvGrpSpPr>
        <p:grpSpPr bwMode="auto">
          <a:xfrm rot="-5400000">
            <a:off x="6413500" y="2624138"/>
            <a:ext cx="109537" cy="211138"/>
            <a:chOff x="424" y="2880"/>
            <a:chExt cx="200" cy="768"/>
          </a:xfrm>
        </p:grpSpPr>
        <p:sp>
          <p:nvSpPr>
            <p:cNvPr id="116820" name="Freeform 84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821" name="Freeform 85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" name="Group 86"/>
          <p:cNvGrpSpPr>
            <a:grpSpLocks/>
          </p:cNvGrpSpPr>
          <p:nvPr/>
        </p:nvGrpSpPr>
        <p:grpSpPr bwMode="auto">
          <a:xfrm rot="-5400000">
            <a:off x="6409532" y="2477294"/>
            <a:ext cx="109537" cy="193675"/>
            <a:chOff x="288" y="2784"/>
            <a:chExt cx="152" cy="528"/>
          </a:xfrm>
        </p:grpSpPr>
        <p:sp>
          <p:nvSpPr>
            <p:cNvPr id="116823" name="Freeform 87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824" name="Freeform 88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" name="Group 89"/>
          <p:cNvGrpSpPr>
            <a:grpSpLocks/>
          </p:cNvGrpSpPr>
          <p:nvPr/>
        </p:nvGrpSpPr>
        <p:grpSpPr bwMode="auto">
          <a:xfrm rot="-5400000">
            <a:off x="6380163" y="2787650"/>
            <a:ext cx="169862" cy="204788"/>
            <a:chOff x="367" y="2605"/>
            <a:chExt cx="151" cy="559"/>
          </a:xfrm>
        </p:grpSpPr>
        <p:sp>
          <p:nvSpPr>
            <p:cNvPr id="116826" name="Freeform 90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827" name="Freeform 91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" name="Group 92"/>
          <p:cNvGrpSpPr>
            <a:grpSpLocks/>
          </p:cNvGrpSpPr>
          <p:nvPr/>
        </p:nvGrpSpPr>
        <p:grpSpPr bwMode="auto">
          <a:xfrm rot="-5400000">
            <a:off x="6380957" y="2297906"/>
            <a:ext cx="171450" cy="204787"/>
            <a:chOff x="367" y="2605"/>
            <a:chExt cx="151" cy="559"/>
          </a:xfrm>
        </p:grpSpPr>
        <p:sp>
          <p:nvSpPr>
            <p:cNvPr id="116829" name="Freeform 93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830" name="Freeform 94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" name="Group 95"/>
          <p:cNvGrpSpPr>
            <a:grpSpLocks/>
          </p:cNvGrpSpPr>
          <p:nvPr/>
        </p:nvGrpSpPr>
        <p:grpSpPr bwMode="auto">
          <a:xfrm rot="-5400000">
            <a:off x="6415088" y="2119313"/>
            <a:ext cx="109537" cy="211137"/>
            <a:chOff x="424" y="2880"/>
            <a:chExt cx="200" cy="768"/>
          </a:xfrm>
        </p:grpSpPr>
        <p:sp>
          <p:nvSpPr>
            <p:cNvPr id="116832" name="Freeform 96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833" name="Freeform 97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oup 98"/>
          <p:cNvGrpSpPr>
            <a:grpSpLocks/>
          </p:cNvGrpSpPr>
          <p:nvPr/>
        </p:nvGrpSpPr>
        <p:grpSpPr bwMode="auto">
          <a:xfrm rot="-5400000">
            <a:off x="6406357" y="1991519"/>
            <a:ext cx="109537" cy="193675"/>
            <a:chOff x="288" y="2784"/>
            <a:chExt cx="152" cy="528"/>
          </a:xfrm>
        </p:grpSpPr>
        <p:sp>
          <p:nvSpPr>
            <p:cNvPr id="116835" name="Freeform 99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836" name="Freeform 100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" name="Group 101"/>
          <p:cNvGrpSpPr>
            <a:grpSpLocks/>
          </p:cNvGrpSpPr>
          <p:nvPr/>
        </p:nvGrpSpPr>
        <p:grpSpPr bwMode="auto">
          <a:xfrm rot="-5400000">
            <a:off x="6380957" y="1812131"/>
            <a:ext cx="171450" cy="204787"/>
            <a:chOff x="367" y="2605"/>
            <a:chExt cx="151" cy="559"/>
          </a:xfrm>
        </p:grpSpPr>
        <p:sp>
          <p:nvSpPr>
            <p:cNvPr id="116838" name="Freeform 102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839" name="Freeform 103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6840" name="Oval 104"/>
          <p:cNvSpPr>
            <a:spLocks noChangeArrowheads="1"/>
          </p:cNvSpPr>
          <p:nvPr/>
        </p:nvSpPr>
        <p:spPr bwMode="auto">
          <a:xfrm rot="-5400000" flipH="1" flipV="1">
            <a:off x="6715919" y="179784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41" name="Oval 105"/>
          <p:cNvSpPr>
            <a:spLocks noChangeArrowheads="1"/>
          </p:cNvSpPr>
          <p:nvPr/>
        </p:nvSpPr>
        <p:spPr bwMode="auto">
          <a:xfrm rot="-5400000" flipH="1" flipV="1">
            <a:off x="6715918" y="196135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42" name="Oval 106"/>
          <p:cNvSpPr>
            <a:spLocks noChangeArrowheads="1"/>
          </p:cNvSpPr>
          <p:nvPr/>
        </p:nvSpPr>
        <p:spPr bwMode="auto">
          <a:xfrm rot="-5400000" flipH="1" flipV="1">
            <a:off x="6715919" y="212486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43" name="Oval 107"/>
          <p:cNvSpPr>
            <a:spLocks noChangeArrowheads="1"/>
          </p:cNvSpPr>
          <p:nvPr/>
        </p:nvSpPr>
        <p:spPr bwMode="auto">
          <a:xfrm rot="-5400000" flipH="1" flipV="1">
            <a:off x="6715918" y="228838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44" name="Oval 108"/>
          <p:cNvSpPr>
            <a:spLocks noChangeArrowheads="1"/>
          </p:cNvSpPr>
          <p:nvPr/>
        </p:nvSpPr>
        <p:spPr bwMode="auto">
          <a:xfrm rot="-5400000" flipH="1" flipV="1">
            <a:off x="6717506" y="245348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45" name="Oval 109"/>
          <p:cNvSpPr>
            <a:spLocks noChangeArrowheads="1"/>
          </p:cNvSpPr>
          <p:nvPr/>
        </p:nvSpPr>
        <p:spPr bwMode="auto">
          <a:xfrm rot="-5400000" flipH="1" flipV="1">
            <a:off x="6715918" y="261540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46" name="Oval 110"/>
          <p:cNvSpPr>
            <a:spLocks noChangeArrowheads="1"/>
          </p:cNvSpPr>
          <p:nvPr/>
        </p:nvSpPr>
        <p:spPr bwMode="auto">
          <a:xfrm rot="-5400000" flipH="1" flipV="1">
            <a:off x="6715919" y="277891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47" name="Oval 111"/>
          <p:cNvSpPr>
            <a:spLocks noChangeArrowheads="1"/>
          </p:cNvSpPr>
          <p:nvPr/>
        </p:nvSpPr>
        <p:spPr bwMode="auto">
          <a:xfrm rot="-5400000" flipH="1" flipV="1">
            <a:off x="6717506" y="343455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48" name="Oval 112"/>
          <p:cNvSpPr>
            <a:spLocks noChangeArrowheads="1"/>
          </p:cNvSpPr>
          <p:nvPr/>
        </p:nvSpPr>
        <p:spPr bwMode="auto">
          <a:xfrm rot="-5400000" flipH="1" flipV="1">
            <a:off x="6717507" y="359806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49" name="Oval 113"/>
          <p:cNvSpPr>
            <a:spLocks noChangeArrowheads="1"/>
          </p:cNvSpPr>
          <p:nvPr/>
        </p:nvSpPr>
        <p:spPr bwMode="auto">
          <a:xfrm rot="-5400000" flipH="1" flipV="1">
            <a:off x="6717506" y="376158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50" name="Oval 114"/>
          <p:cNvSpPr>
            <a:spLocks noChangeArrowheads="1"/>
          </p:cNvSpPr>
          <p:nvPr/>
        </p:nvSpPr>
        <p:spPr bwMode="auto">
          <a:xfrm rot="-5400000" flipH="1" flipV="1">
            <a:off x="6719887" y="3927476"/>
            <a:ext cx="161925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51" name="Oval 115"/>
          <p:cNvSpPr>
            <a:spLocks noChangeArrowheads="1"/>
          </p:cNvSpPr>
          <p:nvPr/>
        </p:nvSpPr>
        <p:spPr bwMode="auto">
          <a:xfrm rot="-5400000" flipH="1" flipV="1">
            <a:off x="6717507" y="408701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52" name="Oval 116"/>
          <p:cNvSpPr>
            <a:spLocks noChangeArrowheads="1"/>
          </p:cNvSpPr>
          <p:nvPr/>
        </p:nvSpPr>
        <p:spPr bwMode="auto">
          <a:xfrm rot="-5400000" flipH="1" flipV="1">
            <a:off x="6717506" y="425053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53" name="Oval 117"/>
          <p:cNvSpPr>
            <a:spLocks noChangeArrowheads="1"/>
          </p:cNvSpPr>
          <p:nvPr/>
        </p:nvSpPr>
        <p:spPr bwMode="auto">
          <a:xfrm rot="-5400000" flipH="1" flipV="1">
            <a:off x="6717507" y="441404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54" name="Oval 118"/>
          <p:cNvSpPr>
            <a:spLocks noChangeArrowheads="1"/>
          </p:cNvSpPr>
          <p:nvPr/>
        </p:nvSpPr>
        <p:spPr bwMode="auto">
          <a:xfrm rot="-5400000" flipH="1" flipV="1">
            <a:off x="6717506" y="457755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9" name="Group 119"/>
          <p:cNvGrpSpPr>
            <a:grpSpLocks/>
          </p:cNvGrpSpPr>
          <p:nvPr/>
        </p:nvGrpSpPr>
        <p:grpSpPr bwMode="auto">
          <a:xfrm rot="-5400000" flipH="1" flipV="1">
            <a:off x="6063457" y="5395119"/>
            <a:ext cx="1471612" cy="88900"/>
            <a:chOff x="1056" y="2448"/>
            <a:chExt cx="1296" cy="336"/>
          </a:xfrm>
        </p:grpSpPr>
        <p:sp>
          <p:nvSpPr>
            <p:cNvPr id="116856" name="Oval 120"/>
            <p:cNvSpPr>
              <a:spLocks noChangeArrowheads="1"/>
            </p:cNvSpPr>
            <p:nvPr/>
          </p:nvSpPr>
          <p:spPr bwMode="auto">
            <a:xfrm>
              <a:off x="1056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857" name="Oval 121"/>
            <p:cNvSpPr>
              <a:spLocks noChangeArrowheads="1"/>
            </p:cNvSpPr>
            <p:nvPr/>
          </p:nvSpPr>
          <p:spPr bwMode="auto">
            <a:xfrm>
              <a:off x="1200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858" name="Oval 122"/>
            <p:cNvSpPr>
              <a:spLocks noChangeArrowheads="1"/>
            </p:cNvSpPr>
            <p:nvPr/>
          </p:nvSpPr>
          <p:spPr bwMode="auto">
            <a:xfrm>
              <a:off x="1344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859" name="Oval 123"/>
            <p:cNvSpPr>
              <a:spLocks noChangeArrowheads="1"/>
            </p:cNvSpPr>
            <p:nvPr/>
          </p:nvSpPr>
          <p:spPr bwMode="auto">
            <a:xfrm>
              <a:off x="1488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860" name="Oval 124"/>
            <p:cNvSpPr>
              <a:spLocks noChangeArrowheads="1"/>
            </p:cNvSpPr>
            <p:nvPr/>
          </p:nvSpPr>
          <p:spPr bwMode="auto">
            <a:xfrm>
              <a:off x="1632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861" name="Oval 125"/>
            <p:cNvSpPr>
              <a:spLocks noChangeArrowheads="1"/>
            </p:cNvSpPr>
            <p:nvPr/>
          </p:nvSpPr>
          <p:spPr bwMode="auto">
            <a:xfrm>
              <a:off x="1776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862" name="Oval 126"/>
            <p:cNvSpPr>
              <a:spLocks noChangeArrowheads="1"/>
            </p:cNvSpPr>
            <p:nvPr/>
          </p:nvSpPr>
          <p:spPr bwMode="auto">
            <a:xfrm>
              <a:off x="1920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863" name="Oval 127"/>
            <p:cNvSpPr>
              <a:spLocks noChangeArrowheads="1"/>
            </p:cNvSpPr>
            <p:nvPr/>
          </p:nvSpPr>
          <p:spPr bwMode="auto">
            <a:xfrm>
              <a:off x="2064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864" name="Oval 128"/>
            <p:cNvSpPr>
              <a:spLocks noChangeArrowheads="1"/>
            </p:cNvSpPr>
            <p:nvPr/>
          </p:nvSpPr>
          <p:spPr bwMode="auto">
            <a:xfrm>
              <a:off x="2208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" name="Group 129"/>
          <p:cNvGrpSpPr>
            <a:grpSpLocks/>
          </p:cNvGrpSpPr>
          <p:nvPr/>
        </p:nvGrpSpPr>
        <p:grpSpPr bwMode="auto">
          <a:xfrm rot="-5400000" flipH="1" flipV="1">
            <a:off x="6178551" y="2184400"/>
            <a:ext cx="944562" cy="211137"/>
            <a:chOff x="1008" y="2400"/>
            <a:chExt cx="831" cy="576"/>
          </a:xfrm>
        </p:grpSpPr>
        <p:grpSp>
          <p:nvGrpSpPr>
            <p:cNvPr id="31" name="Group 130"/>
            <p:cNvGrpSpPr>
              <a:grpSpLocks/>
            </p:cNvGrpSpPr>
            <p:nvPr/>
          </p:nvGrpSpPr>
          <p:grpSpPr bwMode="auto">
            <a:xfrm>
              <a:off x="1008" y="2400"/>
              <a:ext cx="96" cy="576"/>
              <a:chOff x="424" y="2880"/>
              <a:chExt cx="200" cy="768"/>
            </a:xfrm>
          </p:grpSpPr>
          <p:sp>
            <p:nvSpPr>
              <p:cNvPr id="116867" name="Freeform 131"/>
              <p:cNvSpPr>
                <a:spLocks/>
              </p:cNvSpPr>
              <p:nvPr/>
            </p:nvSpPr>
            <p:spPr bwMode="auto">
              <a:xfrm>
                <a:off x="528" y="2880"/>
                <a:ext cx="96" cy="7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48" y="624"/>
                  </a:cxn>
                  <a:cxn ang="0">
                    <a:pos x="96" y="768"/>
                  </a:cxn>
                </a:cxnLst>
                <a:rect l="0" t="0" r="r" b="b"/>
                <a:pathLst>
                  <a:path w="104" h="768">
                    <a:moveTo>
                      <a:pt x="0" y="0"/>
                    </a:moveTo>
                    <a:cubicBezTo>
                      <a:pt x="44" y="116"/>
                      <a:pt x="88" y="232"/>
                      <a:pt x="96" y="336"/>
                    </a:cubicBezTo>
                    <a:cubicBezTo>
                      <a:pt x="104" y="440"/>
                      <a:pt x="48" y="552"/>
                      <a:pt x="48" y="624"/>
                    </a:cubicBezTo>
                    <a:cubicBezTo>
                      <a:pt x="48" y="696"/>
                      <a:pt x="72" y="732"/>
                      <a:pt x="96" y="76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868" name="Freeform 132"/>
              <p:cNvSpPr>
                <a:spLocks/>
              </p:cNvSpPr>
              <p:nvPr/>
            </p:nvSpPr>
            <p:spPr bwMode="auto">
              <a:xfrm>
                <a:off x="424" y="2880"/>
                <a:ext cx="104" cy="48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8" y="288"/>
                  </a:cxn>
                  <a:cxn ang="0">
                    <a:pos x="104" y="480"/>
                  </a:cxn>
                </a:cxnLst>
                <a:rect l="0" t="0" r="r" b="b"/>
                <a:pathLst>
                  <a:path w="104" h="480">
                    <a:moveTo>
                      <a:pt x="56" y="0"/>
                    </a:moveTo>
                    <a:cubicBezTo>
                      <a:pt x="28" y="104"/>
                      <a:pt x="0" y="208"/>
                      <a:pt x="8" y="288"/>
                    </a:cubicBezTo>
                    <a:cubicBezTo>
                      <a:pt x="16" y="368"/>
                      <a:pt x="60" y="424"/>
                      <a:pt x="104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7024" name="Group 133"/>
            <p:cNvGrpSpPr>
              <a:grpSpLocks/>
            </p:cNvGrpSpPr>
            <p:nvPr/>
          </p:nvGrpSpPr>
          <p:grpSpPr bwMode="auto">
            <a:xfrm>
              <a:off x="1424" y="2400"/>
              <a:ext cx="96" cy="576"/>
              <a:chOff x="424" y="2880"/>
              <a:chExt cx="200" cy="768"/>
            </a:xfrm>
          </p:grpSpPr>
          <p:sp>
            <p:nvSpPr>
              <p:cNvPr id="116870" name="Freeform 134"/>
              <p:cNvSpPr>
                <a:spLocks/>
              </p:cNvSpPr>
              <p:nvPr/>
            </p:nvSpPr>
            <p:spPr bwMode="auto">
              <a:xfrm>
                <a:off x="528" y="2880"/>
                <a:ext cx="96" cy="7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48" y="624"/>
                  </a:cxn>
                  <a:cxn ang="0">
                    <a:pos x="96" y="768"/>
                  </a:cxn>
                </a:cxnLst>
                <a:rect l="0" t="0" r="r" b="b"/>
                <a:pathLst>
                  <a:path w="104" h="768">
                    <a:moveTo>
                      <a:pt x="0" y="0"/>
                    </a:moveTo>
                    <a:cubicBezTo>
                      <a:pt x="44" y="116"/>
                      <a:pt x="88" y="232"/>
                      <a:pt x="96" y="336"/>
                    </a:cubicBezTo>
                    <a:cubicBezTo>
                      <a:pt x="104" y="440"/>
                      <a:pt x="48" y="552"/>
                      <a:pt x="48" y="624"/>
                    </a:cubicBezTo>
                    <a:cubicBezTo>
                      <a:pt x="48" y="696"/>
                      <a:pt x="72" y="732"/>
                      <a:pt x="96" y="76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871" name="Freeform 135"/>
              <p:cNvSpPr>
                <a:spLocks/>
              </p:cNvSpPr>
              <p:nvPr/>
            </p:nvSpPr>
            <p:spPr bwMode="auto">
              <a:xfrm>
                <a:off x="424" y="2880"/>
                <a:ext cx="104" cy="48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8" y="288"/>
                  </a:cxn>
                  <a:cxn ang="0">
                    <a:pos x="104" y="480"/>
                  </a:cxn>
                </a:cxnLst>
                <a:rect l="0" t="0" r="r" b="b"/>
                <a:pathLst>
                  <a:path w="104" h="480">
                    <a:moveTo>
                      <a:pt x="56" y="0"/>
                    </a:moveTo>
                    <a:cubicBezTo>
                      <a:pt x="28" y="104"/>
                      <a:pt x="0" y="208"/>
                      <a:pt x="8" y="288"/>
                    </a:cubicBezTo>
                    <a:cubicBezTo>
                      <a:pt x="16" y="368"/>
                      <a:pt x="60" y="424"/>
                      <a:pt x="104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7025" name="Group 136"/>
            <p:cNvGrpSpPr>
              <a:grpSpLocks/>
            </p:cNvGrpSpPr>
            <p:nvPr/>
          </p:nvGrpSpPr>
          <p:grpSpPr bwMode="auto">
            <a:xfrm>
              <a:off x="1128" y="2400"/>
              <a:ext cx="96" cy="528"/>
              <a:chOff x="288" y="2784"/>
              <a:chExt cx="152" cy="528"/>
            </a:xfrm>
          </p:grpSpPr>
          <p:sp>
            <p:nvSpPr>
              <p:cNvPr id="116873" name="Freeform 137"/>
              <p:cNvSpPr>
                <a:spLocks/>
              </p:cNvSpPr>
              <p:nvPr/>
            </p:nvSpPr>
            <p:spPr bwMode="auto">
              <a:xfrm>
                <a:off x="384" y="2784"/>
                <a:ext cx="56" cy="5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36"/>
                  </a:cxn>
                  <a:cxn ang="0">
                    <a:pos x="48" y="528"/>
                  </a:cxn>
                </a:cxnLst>
                <a:rect l="0" t="0" r="r" b="b"/>
                <a:pathLst>
                  <a:path w="56" h="528">
                    <a:moveTo>
                      <a:pt x="0" y="0"/>
                    </a:moveTo>
                    <a:cubicBezTo>
                      <a:pt x="20" y="124"/>
                      <a:pt x="40" y="248"/>
                      <a:pt x="48" y="336"/>
                    </a:cubicBezTo>
                    <a:cubicBezTo>
                      <a:pt x="56" y="424"/>
                      <a:pt x="48" y="496"/>
                      <a:pt x="48" y="5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874" name="Freeform 138"/>
              <p:cNvSpPr>
                <a:spLocks/>
              </p:cNvSpPr>
              <p:nvPr/>
            </p:nvSpPr>
            <p:spPr bwMode="auto">
              <a:xfrm>
                <a:off x="288" y="2784"/>
                <a:ext cx="48" cy="480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336"/>
                  </a:cxn>
                  <a:cxn ang="0">
                    <a:pos x="48" y="480"/>
                  </a:cxn>
                </a:cxnLst>
                <a:rect l="0" t="0" r="r" b="b"/>
                <a:pathLst>
                  <a:path w="48" h="480">
                    <a:moveTo>
                      <a:pt x="48" y="0"/>
                    </a:moveTo>
                    <a:cubicBezTo>
                      <a:pt x="24" y="128"/>
                      <a:pt x="0" y="256"/>
                      <a:pt x="0" y="336"/>
                    </a:cubicBezTo>
                    <a:cubicBezTo>
                      <a:pt x="0" y="416"/>
                      <a:pt x="24" y="448"/>
                      <a:pt x="48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7029" name="Group 139"/>
            <p:cNvGrpSpPr>
              <a:grpSpLocks/>
            </p:cNvGrpSpPr>
            <p:nvPr/>
          </p:nvGrpSpPr>
          <p:grpSpPr bwMode="auto">
            <a:xfrm>
              <a:off x="1561" y="2414"/>
              <a:ext cx="96" cy="528"/>
              <a:chOff x="288" y="2784"/>
              <a:chExt cx="152" cy="528"/>
            </a:xfrm>
          </p:grpSpPr>
          <p:sp>
            <p:nvSpPr>
              <p:cNvPr id="116876" name="Freeform 140"/>
              <p:cNvSpPr>
                <a:spLocks/>
              </p:cNvSpPr>
              <p:nvPr/>
            </p:nvSpPr>
            <p:spPr bwMode="auto">
              <a:xfrm>
                <a:off x="384" y="2784"/>
                <a:ext cx="56" cy="5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36"/>
                  </a:cxn>
                  <a:cxn ang="0">
                    <a:pos x="48" y="528"/>
                  </a:cxn>
                </a:cxnLst>
                <a:rect l="0" t="0" r="r" b="b"/>
                <a:pathLst>
                  <a:path w="56" h="528">
                    <a:moveTo>
                      <a:pt x="0" y="0"/>
                    </a:moveTo>
                    <a:cubicBezTo>
                      <a:pt x="20" y="124"/>
                      <a:pt x="40" y="248"/>
                      <a:pt x="48" y="336"/>
                    </a:cubicBezTo>
                    <a:cubicBezTo>
                      <a:pt x="56" y="424"/>
                      <a:pt x="48" y="496"/>
                      <a:pt x="48" y="5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877" name="Freeform 141"/>
              <p:cNvSpPr>
                <a:spLocks/>
              </p:cNvSpPr>
              <p:nvPr/>
            </p:nvSpPr>
            <p:spPr bwMode="auto">
              <a:xfrm>
                <a:off x="288" y="2784"/>
                <a:ext cx="48" cy="480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336"/>
                  </a:cxn>
                  <a:cxn ang="0">
                    <a:pos x="48" y="480"/>
                  </a:cxn>
                </a:cxnLst>
                <a:rect l="0" t="0" r="r" b="b"/>
                <a:pathLst>
                  <a:path w="48" h="480">
                    <a:moveTo>
                      <a:pt x="48" y="0"/>
                    </a:moveTo>
                    <a:cubicBezTo>
                      <a:pt x="24" y="128"/>
                      <a:pt x="0" y="256"/>
                      <a:pt x="0" y="336"/>
                    </a:cubicBezTo>
                    <a:cubicBezTo>
                      <a:pt x="0" y="416"/>
                      <a:pt x="24" y="448"/>
                      <a:pt x="48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7032" name="Group 142"/>
            <p:cNvGrpSpPr>
              <a:grpSpLocks/>
            </p:cNvGrpSpPr>
            <p:nvPr/>
          </p:nvGrpSpPr>
          <p:grpSpPr bwMode="auto">
            <a:xfrm>
              <a:off x="1255" y="2400"/>
              <a:ext cx="151" cy="559"/>
              <a:chOff x="367" y="2605"/>
              <a:chExt cx="151" cy="559"/>
            </a:xfrm>
          </p:grpSpPr>
          <p:sp>
            <p:nvSpPr>
              <p:cNvPr id="116879" name="Freeform 143"/>
              <p:cNvSpPr>
                <a:spLocks/>
              </p:cNvSpPr>
              <p:nvPr/>
            </p:nvSpPr>
            <p:spPr bwMode="auto">
              <a:xfrm>
                <a:off x="367" y="2605"/>
                <a:ext cx="52" cy="493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" y="403"/>
                  </a:cxn>
                  <a:cxn ang="0">
                    <a:pos x="52" y="493"/>
                  </a:cxn>
                </a:cxnLst>
                <a:rect l="0" t="0" r="r" b="b"/>
                <a:pathLst>
                  <a:path w="52" h="493">
                    <a:moveTo>
                      <a:pt x="36" y="0"/>
                    </a:moveTo>
                    <a:cubicBezTo>
                      <a:pt x="18" y="160"/>
                      <a:pt x="0" y="321"/>
                      <a:pt x="3" y="403"/>
                    </a:cubicBezTo>
                    <a:cubicBezTo>
                      <a:pt x="6" y="485"/>
                      <a:pt x="43" y="477"/>
                      <a:pt x="52" y="49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880" name="Freeform 144"/>
              <p:cNvSpPr>
                <a:spLocks/>
              </p:cNvSpPr>
              <p:nvPr/>
            </p:nvSpPr>
            <p:spPr bwMode="auto">
              <a:xfrm>
                <a:off x="449" y="2614"/>
                <a:ext cx="69" cy="5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1" y="287"/>
                  </a:cxn>
                  <a:cxn ang="0">
                    <a:pos x="69" y="550"/>
                  </a:cxn>
                </a:cxnLst>
                <a:rect l="0" t="0" r="r" b="b"/>
                <a:pathLst>
                  <a:path w="69" h="550">
                    <a:moveTo>
                      <a:pt x="3" y="0"/>
                    </a:moveTo>
                    <a:cubicBezTo>
                      <a:pt x="1" y="97"/>
                      <a:pt x="0" y="195"/>
                      <a:pt x="11" y="287"/>
                    </a:cubicBezTo>
                    <a:cubicBezTo>
                      <a:pt x="22" y="379"/>
                      <a:pt x="45" y="464"/>
                      <a:pt x="69" y="5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7039" name="Group 145"/>
            <p:cNvGrpSpPr>
              <a:grpSpLocks/>
            </p:cNvGrpSpPr>
            <p:nvPr/>
          </p:nvGrpSpPr>
          <p:grpSpPr bwMode="auto">
            <a:xfrm>
              <a:off x="1688" y="2405"/>
              <a:ext cx="151" cy="559"/>
              <a:chOff x="367" y="2605"/>
              <a:chExt cx="151" cy="559"/>
            </a:xfrm>
          </p:grpSpPr>
          <p:sp>
            <p:nvSpPr>
              <p:cNvPr id="116882" name="Freeform 146"/>
              <p:cNvSpPr>
                <a:spLocks/>
              </p:cNvSpPr>
              <p:nvPr/>
            </p:nvSpPr>
            <p:spPr bwMode="auto">
              <a:xfrm>
                <a:off x="367" y="2605"/>
                <a:ext cx="52" cy="493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" y="403"/>
                  </a:cxn>
                  <a:cxn ang="0">
                    <a:pos x="52" y="493"/>
                  </a:cxn>
                </a:cxnLst>
                <a:rect l="0" t="0" r="r" b="b"/>
                <a:pathLst>
                  <a:path w="52" h="493">
                    <a:moveTo>
                      <a:pt x="36" y="0"/>
                    </a:moveTo>
                    <a:cubicBezTo>
                      <a:pt x="18" y="160"/>
                      <a:pt x="0" y="321"/>
                      <a:pt x="3" y="403"/>
                    </a:cubicBezTo>
                    <a:cubicBezTo>
                      <a:pt x="6" y="485"/>
                      <a:pt x="43" y="477"/>
                      <a:pt x="52" y="49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883" name="Freeform 147"/>
              <p:cNvSpPr>
                <a:spLocks/>
              </p:cNvSpPr>
              <p:nvPr/>
            </p:nvSpPr>
            <p:spPr bwMode="auto">
              <a:xfrm>
                <a:off x="449" y="2614"/>
                <a:ext cx="69" cy="5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1" y="287"/>
                  </a:cxn>
                  <a:cxn ang="0">
                    <a:pos x="69" y="550"/>
                  </a:cxn>
                </a:cxnLst>
                <a:rect l="0" t="0" r="r" b="b"/>
                <a:pathLst>
                  <a:path w="69" h="550">
                    <a:moveTo>
                      <a:pt x="3" y="0"/>
                    </a:moveTo>
                    <a:cubicBezTo>
                      <a:pt x="1" y="97"/>
                      <a:pt x="0" y="195"/>
                      <a:pt x="11" y="287"/>
                    </a:cubicBezTo>
                    <a:cubicBezTo>
                      <a:pt x="22" y="379"/>
                      <a:pt x="45" y="464"/>
                      <a:pt x="69" y="5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17040" name="Group 148"/>
          <p:cNvGrpSpPr>
            <a:grpSpLocks/>
          </p:cNvGrpSpPr>
          <p:nvPr/>
        </p:nvGrpSpPr>
        <p:grpSpPr bwMode="auto">
          <a:xfrm rot="-5400000" flipH="1" flipV="1">
            <a:off x="6596063" y="2741613"/>
            <a:ext cx="109537" cy="211137"/>
            <a:chOff x="424" y="2880"/>
            <a:chExt cx="200" cy="768"/>
          </a:xfrm>
        </p:grpSpPr>
        <p:sp>
          <p:nvSpPr>
            <p:cNvPr id="116885" name="Freeform 149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886" name="Freeform 150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7041" name="Group 151"/>
          <p:cNvGrpSpPr>
            <a:grpSpLocks/>
          </p:cNvGrpSpPr>
          <p:nvPr/>
        </p:nvGrpSpPr>
        <p:grpSpPr bwMode="auto">
          <a:xfrm rot="-5400000" flipH="1" flipV="1">
            <a:off x="6566694" y="3548856"/>
            <a:ext cx="171450" cy="204788"/>
            <a:chOff x="367" y="2605"/>
            <a:chExt cx="151" cy="559"/>
          </a:xfrm>
        </p:grpSpPr>
        <p:sp>
          <p:nvSpPr>
            <p:cNvPr id="116888" name="Freeform 152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889" name="Freeform 153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7042" name="Group 154"/>
          <p:cNvGrpSpPr>
            <a:grpSpLocks/>
          </p:cNvGrpSpPr>
          <p:nvPr/>
        </p:nvGrpSpPr>
        <p:grpSpPr bwMode="auto">
          <a:xfrm rot="-5400000" flipH="1" flipV="1">
            <a:off x="6177756" y="4152107"/>
            <a:ext cx="942975" cy="211138"/>
            <a:chOff x="1008" y="2400"/>
            <a:chExt cx="831" cy="576"/>
          </a:xfrm>
        </p:grpSpPr>
        <p:grpSp>
          <p:nvGrpSpPr>
            <p:cNvPr id="117043" name="Group 155"/>
            <p:cNvGrpSpPr>
              <a:grpSpLocks/>
            </p:cNvGrpSpPr>
            <p:nvPr/>
          </p:nvGrpSpPr>
          <p:grpSpPr bwMode="auto">
            <a:xfrm>
              <a:off x="1008" y="2400"/>
              <a:ext cx="96" cy="576"/>
              <a:chOff x="424" y="2880"/>
              <a:chExt cx="200" cy="768"/>
            </a:xfrm>
          </p:grpSpPr>
          <p:sp>
            <p:nvSpPr>
              <p:cNvPr id="116892" name="Freeform 156"/>
              <p:cNvSpPr>
                <a:spLocks/>
              </p:cNvSpPr>
              <p:nvPr/>
            </p:nvSpPr>
            <p:spPr bwMode="auto">
              <a:xfrm>
                <a:off x="528" y="2880"/>
                <a:ext cx="96" cy="7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48" y="624"/>
                  </a:cxn>
                  <a:cxn ang="0">
                    <a:pos x="96" y="768"/>
                  </a:cxn>
                </a:cxnLst>
                <a:rect l="0" t="0" r="r" b="b"/>
                <a:pathLst>
                  <a:path w="104" h="768">
                    <a:moveTo>
                      <a:pt x="0" y="0"/>
                    </a:moveTo>
                    <a:cubicBezTo>
                      <a:pt x="44" y="116"/>
                      <a:pt x="88" y="232"/>
                      <a:pt x="96" y="336"/>
                    </a:cubicBezTo>
                    <a:cubicBezTo>
                      <a:pt x="104" y="440"/>
                      <a:pt x="48" y="552"/>
                      <a:pt x="48" y="624"/>
                    </a:cubicBezTo>
                    <a:cubicBezTo>
                      <a:pt x="48" y="696"/>
                      <a:pt x="72" y="732"/>
                      <a:pt x="96" y="76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893" name="Freeform 157"/>
              <p:cNvSpPr>
                <a:spLocks/>
              </p:cNvSpPr>
              <p:nvPr/>
            </p:nvSpPr>
            <p:spPr bwMode="auto">
              <a:xfrm>
                <a:off x="424" y="2880"/>
                <a:ext cx="104" cy="48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8" y="288"/>
                  </a:cxn>
                  <a:cxn ang="0">
                    <a:pos x="104" y="480"/>
                  </a:cxn>
                </a:cxnLst>
                <a:rect l="0" t="0" r="r" b="b"/>
                <a:pathLst>
                  <a:path w="104" h="480">
                    <a:moveTo>
                      <a:pt x="56" y="0"/>
                    </a:moveTo>
                    <a:cubicBezTo>
                      <a:pt x="28" y="104"/>
                      <a:pt x="0" y="208"/>
                      <a:pt x="8" y="288"/>
                    </a:cubicBezTo>
                    <a:cubicBezTo>
                      <a:pt x="16" y="368"/>
                      <a:pt x="60" y="424"/>
                      <a:pt x="104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7044" name="Group 158"/>
            <p:cNvGrpSpPr>
              <a:grpSpLocks/>
            </p:cNvGrpSpPr>
            <p:nvPr/>
          </p:nvGrpSpPr>
          <p:grpSpPr bwMode="auto">
            <a:xfrm>
              <a:off x="1424" y="2400"/>
              <a:ext cx="96" cy="576"/>
              <a:chOff x="424" y="2880"/>
              <a:chExt cx="200" cy="768"/>
            </a:xfrm>
          </p:grpSpPr>
          <p:sp>
            <p:nvSpPr>
              <p:cNvPr id="116895" name="Freeform 159"/>
              <p:cNvSpPr>
                <a:spLocks/>
              </p:cNvSpPr>
              <p:nvPr/>
            </p:nvSpPr>
            <p:spPr bwMode="auto">
              <a:xfrm>
                <a:off x="528" y="2880"/>
                <a:ext cx="96" cy="7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48" y="624"/>
                  </a:cxn>
                  <a:cxn ang="0">
                    <a:pos x="96" y="768"/>
                  </a:cxn>
                </a:cxnLst>
                <a:rect l="0" t="0" r="r" b="b"/>
                <a:pathLst>
                  <a:path w="104" h="768">
                    <a:moveTo>
                      <a:pt x="0" y="0"/>
                    </a:moveTo>
                    <a:cubicBezTo>
                      <a:pt x="44" y="116"/>
                      <a:pt x="88" y="232"/>
                      <a:pt x="96" y="336"/>
                    </a:cubicBezTo>
                    <a:cubicBezTo>
                      <a:pt x="104" y="440"/>
                      <a:pt x="48" y="552"/>
                      <a:pt x="48" y="624"/>
                    </a:cubicBezTo>
                    <a:cubicBezTo>
                      <a:pt x="48" y="696"/>
                      <a:pt x="72" y="732"/>
                      <a:pt x="96" y="76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896" name="Freeform 160"/>
              <p:cNvSpPr>
                <a:spLocks/>
              </p:cNvSpPr>
              <p:nvPr/>
            </p:nvSpPr>
            <p:spPr bwMode="auto">
              <a:xfrm>
                <a:off x="424" y="2880"/>
                <a:ext cx="104" cy="48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8" y="288"/>
                  </a:cxn>
                  <a:cxn ang="0">
                    <a:pos x="104" y="480"/>
                  </a:cxn>
                </a:cxnLst>
                <a:rect l="0" t="0" r="r" b="b"/>
                <a:pathLst>
                  <a:path w="104" h="480">
                    <a:moveTo>
                      <a:pt x="56" y="0"/>
                    </a:moveTo>
                    <a:cubicBezTo>
                      <a:pt x="28" y="104"/>
                      <a:pt x="0" y="208"/>
                      <a:pt x="8" y="288"/>
                    </a:cubicBezTo>
                    <a:cubicBezTo>
                      <a:pt x="16" y="368"/>
                      <a:pt x="60" y="424"/>
                      <a:pt x="104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7045" name="Group 161"/>
            <p:cNvGrpSpPr>
              <a:grpSpLocks/>
            </p:cNvGrpSpPr>
            <p:nvPr/>
          </p:nvGrpSpPr>
          <p:grpSpPr bwMode="auto">
            <a:xfrm>
              <a:off x="1128" y="2400"/>
              <a:ext cx="96" cy="528"/>
              <a:chOff x="288" y="2784"/>
              <a:chExt cx="152" cy="528"/>
            </a:xfrm>
          </p:grpSpPr>
          <p:sp>
            <p:nvSpPr>
              <p:cNvPr id="116898" name="Freeform 162"/>
              <p:cNvSpPr>
                <a:spLocks/>
              </p:cNvSpPr>
              <p:nvPr/>
            </p:nvSpPr>
            <p:spPr bwMode="auto">
              <a:xfrm>
                <a:off x="384" y="2784"/>
                <a:ext cx="56" cy="5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36"/>
                  </a:cxn>
                  <a:cxn ang="0">
                    <a:pos x="48" y="528"/>
                  </a:cxn>
                </a:cxnLst>
                <a:rect l="0" t="0" r="r" b="b"/>
                <a:pathLst>
                  <a:path w="56" h="528">
                    <a:moveTo>
                      <a:pt x="0" y="0"/>
                    </a:moveTo>
                    <a:cubicBezTo>
                      <a:pt x="20" y="124"/>
                      <a:pt x="40" y="248"/>
                      <a:pt x="48" y="336"/>
                    </a:cubicBezTo>
                    <a:cubicBezTo>
                      <a:pt x="56" y="424"/>
                      <a:pt x="48" y="496"/>
                      <a:pt x="48" y="5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899" name="Freeform 163"/>
              <p:cNvSpPr>
                <a:spLocks/>
              </p:cNvSpPr>
              <p:nvPr/>
            </p:nvSpPr>
            <p:spPr bwMode="auto">
              <a:xfrm>
                <a:off x="288" y="2784"/>
                <a:ext cx="48" cy="480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336"/>
                  </a:cxn>
                  <a:cxn ang="0">
                    <a:pos x="48" y="480"/>
                  </a:cxn>
                </a:cxnLst>
                <a:rect l="0" t="0" r="r" b="b"/>
                <a:pathLst>
                  <a:path w="48" h="480">
                    <a:moveTo>
                      <a:pt x="48" y="0"/>
                    </a:moveTo>
                    <a:cubicBezTo>
                      <a:pt x="24" y="128"/>
                      <a:pt x="0" y="256"/>
                      <a:pt x="0" y="336"/>
                    </a:cubicBezTo>
                    <a:cubicBezTo>
                      <a:pt x="0" y="416"/>
                      <a:pt x="24" y="448"/>
                      <a:pt x="48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7046" name="Group 164"/>
            <p:cNvGrpSpPr>
              <a:grpSpLocks/>
            </p:cNvGrpSpPr>
            <p:nvPr/>
          </p:nvGrpSpPr>
          <p:grpSpPr bwMode="auto">
            <a:xfrm>
              <a:off x="1561" y="2414"/>
              <a:ext cx="96" cy="528"/>
              <a:chOff x="288" y="2784"/>
              <a:chExt cx="152" cy="528"/>
            </a:xfrm>
          </p:grpSpPr>
          <p:sp>
            <p:nvSpPr>
              <p:cNvPr id="116901" name="Freeform 165"/>
              <p:cNvSpPr>
                <a:spLocks/>
              </p:cNvSpPr>
              <p:nvPr/>
            </p:nvSpPr>
            <p:spPr bwMode="auto">
              <a:xfrm>
                <a:off x="384" y="2784"/>
                <a:ext cx="56" cy="5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36"/>
                  </a:cxn>
                  <a:cxn ang="0">
                    <a:pos x="48" y="528"/>
                  </a:cxn>
                </a:cxnLst>
                <a:rect l="0" t="0" r="r" b="b"/>
                <a:pathLst>
                  <a:path w="56" h="528">
                    <a:moveTo>
                      <a:pt x="0" y="0"/>
                    </a:moveTo>
                    <a:cubicBezTo>
                      <a:pt x="20" y="124"/>
                      <a:pt x="40" y="248"/>
                      <a:pt x="48" y="336"/>
                    </a:cubicBezTo>
                    <a:cubicBezTo>
                      <a:pt x="56" y="424"/>
                      <a:pt x="48" y="496"/>
                      <a:pt x="48" y="5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902" name="Freeform 166"/>
              <p:cNvSpPr>
                <a:spLocks/>
              </p:cNvSpPr>
              <p:nvPr/>
            </p:nvSpPr>
            <p:spPr bwMode="auto">
              <a:xfrm>
                <a:off x="288" y="2784"/>
                <a:ext cx="48" cy="480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336"/>
                  </a:cxn>
                  <a:cxn ang="0">
                    <a:pos x="48" y="480"/>
                  </a:cxn>
                </a:cxnLst>
                <a:rect l="0" t="0" r="r" b="b"/>
                <a:pathLst>
                  <a:path w="48" h="480">
                    <a:moveTo>
                      <a:pt x="48" y="0"/>
                    </a:moveTo>
                    <a:cubicBezTo>
                      <a:pt x="24" y="128"/>
                      <a:pt x="0" y="256"/>
                      <a:pt x="0" y="336"/>
                    </a:cubicBezTo>
                    <a:cubicBezTo>
                      <a:pt x="0" y="416"/>
                      <a:pt x="24" y="448"/>
                      <a:pt x="48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7047" name="Group 167"/>
            <p:cNvGrpSpPr>
              <a:grpSpLocks/>
            </p:cNvGrpSpPr>
            <p:nvPr/>
          </p:nvGrpSpPr>
          <p:grpSpPr bwMode="auto">
            <a:xfrm>
              <a:off x="1255" y="2400"/>
              <a:ext cx="151" cy="559"/>
              <a:chOff x="367" y="2605"/>
              <a:chExt cx="151" cy="559"/>
            </a:xfrm>
          </p:grpSpPr>
          <p:sp>
            <p:nvSpPr>
              <p:cNvPr id="116904" name="Freeform 168"/>
              <p:cNvSpPr>
                <a:spLocks/>
              </p:cNvSpPr>
              <p:nvPr/>
            </p:nvSpPr>
            <p:spPr bwMode="auto">
              <a:xfrm>
                <a:off x="367" y="2605"/>
                <a:ext cx="52" cy="493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" y="403"/>
                  </a:cxn>
                  <a:cxn ang="0">
                    <a:pos x="52" y="493"/>
                  </a:cxn>
                </a:cxnLst>
                <a:rect l="0" t="0" r="r" b="b"/>
                <a:pathLst>
                  <a:path w="52" h="493">
                    <a:moveTo>
                      <a:pt x="36" y="0"/>
                    </a:moveTo>
                    <a:cubicBezTo>
                      <a:pt x="18" y="160"/>
                      <a:pt x="0" y="321"/>
                      <a:pt x="3" y="403"/>
                    </a:cubicBezTo>
                    <a:cubicBezTo>
                      <a:pt x="6" y="485"/>
                      <a:pt x="43" y="477"/>
                      <a:pt x="52" y="49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905" name="Freeform 169"/>
              <p:cNvSpPr>
                <a:spLocks/>
              </p:cNvSpPr>
              <p:nvPr/>
            </p:nvSpPr>
            <p:spPr bwMode="auto">
              <a:xfrm>
                <a:off x="449" y="2614"/>
                <a:ext cx="69" cy="5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1" y="287"/>
                  </a:cxn>
                  <a:cxn ang="0">
                    <a:pos x="69" y="550"/>
                  </a:cxn>
                </a:cxnLst>
                <a:rect l="0" t="0" r="r" b="b"/>
                <a:pathLst>
                  <a:path w="69" h="550">
                    <a:moveTo>
                      <a:pt x="3" y="0"/>
                    </a:moveTo>
                    <a:cubicBezTo>
                      <a:pt x="1" y="97"/>
                      <a:pt x="0" y="195"/>
                      <a:pt x="11" y="287"/>
                    </a:cubicBezTo>
                    <a:cubicBezTo>
                      <a:pt x="22" y="379"/>
                      <a:pt x="45" y="464"/>
                      <a:pt x="69" y="5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7048" name="Group 170"/>
            <p:cNvGrpSpPr>
              <a:grpSpLocks/>
            </p:cNvGrpSpPr>
            <p:nvPr/>
          </p:nvGrpSpPr>
          <p:grpSpPr bwMode="auto">
            <a:xfrm>
              <a:off x="1688" y="2405"/>
              <a:ext cx="151" cy="559"/>
              <a:chOff x="367" y="2605"/>
              <a:chExt cx="151" cy="559"/>
            </a:xfrm>
          </p:grpSpPr>
          <p:sp>
            <p:nvSpPr>
              <p:cNvPr id="116907" name="Freeform 171"/>
              <p:cNvSpPr>
                <a:spLocks/>
              </p:cNvSpPr>
              <p:nvPr/>
            </p:nvSpPr>
            <p:spPr bwMode="auto">
              <a:xfrm>
                <a:off x="367" y="2605"/>
                <a:ext cx="52" cy="493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" y="403"/>
                  </a:cxn>
                  <a:cxn ang="0">
                    <a:pos x="52" y="493"/>
                  </a:cxn>
                </a:cxnLst>
                <a:rect l="0" t="0" r="r" b="b"/>
                <a:pathLst>
                  <a:path w="52" h="493">
                    <a:moveTo>
                      <a:pt x="36" y="0"/>
                    </a:moveTo>
                    <a:cubicBezTo>
                      <a:pt x="18" y="160"/>
                      <a:pt x="0" y="321"/>
                      <a:pt x="3" y="403"/>
                    </a:cubicBezTo>
                    <a:cubicBezTo>
                      <a:pt x="6" y="485"/>
                      <a:pt x="43" y="477"/>
                      <a:pt x="52" y="49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908" name="Freeform 172"/>
              <p:cNvSpPr>
                <a:spLocks/>
              </p:cNvSpPr>
              <p:nvPr/>
            </p:nvSpPr>
            <p:spPr bwMode="auto">
              <a:xfrm>
                <a:off x="449" y="2614"/>
                <a:ext cx="69" cy="5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1" y="287"/>
                  </a:cxn>
                  <a:cxn ang="0">
                    <a:pos x="69" y="550"/>
                  </a:cxn>
                </a:cxnLst>
                <a:rect l="0" t="0" r="r" b="b"/>
                <a:pathLst>
                  <a:path w="69" h="550">
                    <a:moveTo>
                      <a:pt x="3" y="0"/>
                    </a:moveTo>
                    <a:cubicBezTo>
                      <a:pt x="1" y="97"/>
                      <a:pt x="0" y="195"/>
                      <a:pt x="11" y="287"/>
                    </a:cubicBezTo>
                    <a:cubicBezTo>
                      <a:pt x="22" y="379"/>
                      <a:pt x="45" y="464"/>
                      <a:pt x="69" y="5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17049" name="Group 173"/>
          <p:cNvGrpSpPr>
            <a:grpSpLocks/>
          </p:cNvGrpSpPr>
          <p:nvPr/>
        </p:nvGrpSpPr>
        <p:grpSpPr bwMode="auto">
          <a:xfrm rot="-5400000" flipH="1" flipV="1">
            <a:off x="6180931" y="5122069"/>
            <a:ext cx="942975" cy="211138"/>
            <a:chOff x="1008" y="2400"/>
            <a:chExt cx="831" cy="576"/>
          </a:xfrm>
        </p:grpSpPr>
        <p:grpSp>
          <p:nvGrpSpPr>
            <p:cNvPr id="117050" name="Group 174"/>
            <p:cNvGrpSpPr>
              <a:grpSpLocks/>
            </p:cNvGrpSpPr>
            <p:nvPr/>
          </p:nvGrpSpPr>
          <p:grpSpPr bwMode="auto">
            <a:xfrm>
              <a:off x="1008" y="2400"/>
              <a:ext cx="96" cy="576"/>
              <a:chOff x="424" y="2880"/>
              <a:chExt cx="200" cy="768"/>
            </a:xfrm>
          </p:grpSpPr>
          <p:sp>
            <p:nvSpPr>
              <p:cNvPr id="116911" name="Freeform 175"/>
              <p:cNvSpPr>
                <a:spLocks/>
              </p:cNvSpPr>
              <p:nvPr/>
            </p:nvSpPr>
            <p:spPr bwMode="auto">
              <a:xfrm>
                <a:off x="528" y="2880"/>
                <a:ext cx="96" cy="7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48" y="624"/>
                  </a:cxn>
                  <a:cxn ang="0">
                    <a:pos x="96" y="768"/>
                  </a:cxn>
                </a:cxnLst>
                <a:rect l="0" t="0" r="r" b="b"/>
                <a:pathLst>
                  <a:path w="104" h="768">
                    <a:moveTo>
                      <a:pt x="0" y="0"/>
                    </a:moveTo>
                    <a:cubicBezTo>
                      <a:pt x="44" y="116"/>
                      <a:pt x="88" y="232"/>
                      <a:pt x="96" y="336"/>
                    </a:cubicBezTo>
                    <a:cubicBezTo>
                      <a:pt x="104" y="440"/>
                      <a:pt x="48" y="552"/>
                      <a:pt x="48" y="624"/>
                    </a:cubicBezTo>
                    <a:cubicBezTo>
                      <a:pt x="48" y="696"/>
                      <a:pt x="72" y="732"/>
                      <a:pt x="96" y="76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912" name="Freeform 176"/>
              <p:cNvSpPr>
                <a:spLocks/>
              </p:cNvSpPr>
              <p:nvPr/>
            </p:nvSpPr>
            <p:spPr bwMode="auto">
              <a:xfrm>
                <a:off x="424" y="2880"/>
                <a:ext cx="104" cy="48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8" y="288"/>
                  </a:cxn>
                  <a:cxn ang="0">
                    <a:pos x="104" y="480"/>
                  </a:cxn>
                </a:cxnLst>
                <a:rect l="0" t="0" r="r" b="b"/>
                <a:pathLst>
                  <a:path w="104" h="480">
                    <a:moveTo>
                      <a:pt x="56" y="0"/>
                    </a:moveTo>
                    <a:cubicBezTo>
                      <a:pt x="28" y="104"/>
                      <a:pt x="0" y="208"/>
                      <a:pt x="8" y="288"/>
                    </a:cubicBezTo>
                    <a:cubicBezTo>
                      <a:pt x="16" y="368"/>
                      <a:pt x="60" y="424"/>
                      <a:pt x="104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7051" name="Group 177"/>
            <p:cNvGrpSpPr>
              <a:grpSpLocks/>
            </p:cNvGrpSpPr>
            <p:nvPr/>
          </p:nvGrpSpPr>
          <p:grpSpPr bwMode="auto">
            <a:xfrm>
              <a:off x="1424" y="2400"/>
              <a:ext cx="96" cy="576"/>
              <a:chOff x="424" y="2880"/>
              <a:chExt cx="200" cy="768"/>
            </a:xfrm>
          </p:grpSpPr>
          <p:sp>
            <p:nvSpPr>
              <p:cNvPr id="116914" name="Freeform 178"/>
              <p:cNvSpPr>
                <a:spLocks/>
              </p:cNvSpPr>
              <p:nvPr/>
            </p:nvSpPr>
            <p:spPr bwMode="auto">
              <a:xfrm>
                <a:off x="528" y="2880"/>
                <a:ext cx="96" cy="7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48" y="624"/>
                  </a:cxn>
                  <a:cxn ang="0">
                    <a:pos x="96" y="768"/>
                  </a:cxn>
                </a:cxnLst>
                <a:rect l="0" t="0" r="r" b="b"/>
                <a:pathLst>
                  <a:path w="104" h="768">
                    <a:moveTo>
                      <a:pt x="0" y="0"/>
                    </a:moveTo>
                    <a:cubicBezTo>
                      <a:pt x="44" y="116"/>
                      <a:pt x="88" y="232"/>
                      <a:pt x="96" y="336"/>
                    </a:cubicBezTo>
                    <a:cubicBezTo>
                      <a:pt x="104" y="440"/>
                      <a:pt x="48" y="552"/>
                      <a:pt x="48" y="624"/>
                    </a:cubicBezTo>
                    <a:cubicBezTo>
                      <a:pt x="48" y="696"/>
                      <a:pt x="72" y="732"/>
                      <a:pt x="96" y="76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915" name="Freeform 179"/>
              <p:cNvSpPr>
                <a:spLocks/>
              </p:cNvSpPr>
              <p:nvPr/>
            </p:nvSpPr>
            <p:spPr bwMode="auto">
              <a:xfrm>
                <a:off x="424" y="2880"/>
                <a:ext cx="104" cy="48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8" y="288"/>
                  </a:cxn>
                  <a:cxn ang="0">
                    <a:pos x="104" y="480"/>
                  </a:cxn>
                </a:cxnLst>
                <a:rect l="0" t="0" r="r" b="b"/>
                <a:pathLst>
                  <a:path w="104" h="480">
                    <a:moveTo>
                      <a:pt x="56" y="0"/>
                    </a:moveTo>
                    <a:cubicBezTo>
                      <a:pt x="28" y="104"/>
                      <a:pt x="0" y="208"/>
                      <a:pt x="8" y="288"/>
                    </a:cubicBezTo>
                    <a:cubicBezTo>
                      <a:pt x="16" y="368"/>
                      <a:pt x="60" y="424"/>
                      <a:pt x="104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7052" name="Group 180"/>
            <p:cNvGrpSpPr>
              <a:grpSpLocks/>
            </p:cNvGrpSpPr>
            <p:nvPr/>
          </p:nvGrpSpPr>
          <p:grpSpPr bwMode="auto">
            <a:xfrm>
              <a:off x="1128" y="2400"/>
              <a:ext cx="96" cy="528"/>
              <a:chOff x="288" y="2784"/>
              <a:chExt cx="152" cy="528"/>
            </a:xfrm>
          </p:grpSpPr>
          <p:sp>
            <p:nvSpPr>
              <p:cNvPr id="116917" name="Freeform 181"/>
              <p:cNvSpPr>
                <a:spLocks/>
              </p:cNvSpPr>
              <p:nvPr/>
            </p:nvSpPr>
            <p:spPr bwMode="auto">
              <a:xfrm>
                <a:off x="384" y="2784"/>
                <a:ext cx="56" cy="5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36"/>
                  </a:cxn>
                  <a:cxn ang="0">
                    <a:pos x="48" y="528"/>
                  </a:cxn>
                </a:cxnLst>
                <a:rect l="0" t="0" r="r" b="b"/>
                <a:pathLst>
                  <a:path w="56" h="528">
                    <a:moveTo>
                      <a:pt x="0" y="0"/>
                    </a:moveTo>
                    <a:cubicBezTo>
                      <a:pt x="20" y="124"/>
                      <a:pt x="40" y="248"/>
                      <a:pt x="48" y="336"/>
                    </a:cubicBezTo>
                    <a:cubicBezTo>
                      <a:pt x="56" y="424"/>
                      <a:pt x="48" y="496"/>
                      <a:pt x="48" y="5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918" name="Freeform 182"/>
              <p:cNvSpPr>
                <a:spLocks/>
              </p:cNvSpPr>
              <p:nvPr/>
            </p:nvSpPr>
            <p:spPr bwMode="auto">
              <a:xfrm>
                <a:off x="288" y="2784"/>
                <a:ext cx="48" cy="480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336"/>
                  </a:cxn>
                  <a:cxn ang="0">
                    <a:pos x="48" y="480"/>
                  </a:cxn>
                </a:cxnLst>
                <a:rect l="0" t="0" r="r" b="b"/>
                <a:pathLst>
                  <a:path w="48" h="480">
                    <a:moveTo>
                      <a:pt x="48" y="0"/>
                    </a:moveTo>
                    <a:cubicBezTo>
                      <a:pt x="24" y="128"/>
                      <a:pt x="0" y="256"/>
                      <a:pt x="0" y="336"/>
                    </a:cubicBezTo>
                    <a:cubicBezTo>
                      <a:pt x="0" y="416"/>
                      <a:pt x="24" y="448"/>
                      <a:pt x="48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7053" name="Group 183"/>
            <p:cNvGrpSpPr>
              <a:grpSpLocks/>
            </p:cNvGrpSpPr>
            <p:nvPr/>
          </p:nvGrpSpPr>
          <p:grpSpPr bwMode="auto">
            <a:xfrm>
              <a:off x="1561" y="2414"/>
              <a:ext cx="96" cy="528"/>
              <a:chOff x="288" y="2784"/>
              <a:chExt cx="152" cy="528"/>
            </a:xfrm>
          </p:grpSpPr>
          <p:sp>
            <p:nvSpPr>
              <p:cNvPr id="116920" name="Freeform 184"/>
              <p:cNvSpPr>
                <a:spLocks/>
              </p:cNvSpPr>
              <p:nvPr/>
            </p:nvSpPr>
            <p:spPr bwMode="auto">
              <a:xfrm>
                <a:off x="384" y="2784"/>
                <a:ext cx="56" cy="5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36"/>
                  </a:cxn>
                  <a:cxn ang="0">
                    <a:pos x="48" y="528"/>
                  </a:cxn>
                </a:cxnLst>
                <a:rect l="0" t="0" r="r" b="b"/>
                <a:pathLst>
                  <a:path w="56" h="528">
                    <a:moveTo>
                      <a:pt x="0" y="0"/>
                    </a:moveTo>
                    <a:cubicBezTo>
                      <a:pt x="20" y="124"/>
                      <a:pt x="40" y="248"/>
                      <a:pt x="48" y="336"/>
                    </a:cubicBezTo>
                    <a:cubicBezTo>
                      <a:pt x="56" y="424"/>
                      <a:pt x="48" y="496"/>
                      <a:pt x="48" y="5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921" name="Freeform 185"/>
              <p:cNvSpPr>
                <a:spLocks/>
              </p:cNvSpPr>
              <p:nvPr/>
            </p:nvSpPr>
            <p:spPr bwMode="auto">
              <a:xfrm>
                <a:off x="288" y="2784"/>
                <a:ext cx="48" cy="480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336"/>
                  </a:cxn>
                  <a:cxn ang="0">
                    <a:pos x="48" y="480"/>
                  </a:cxn>
                </a:cxnLst>
                <a:rect l="0" t="0" r="r" b="b"/>
                <a:pathLst>
                  <a:path w="48" h="480">
                    <a:moveTo>
                      <a:pt x="48" y="0"/>
                    </a:moveTo>
                    <a:cubicBezTo>
                      <a:pt x="24" y="128"/>
                      <a:pt x="0" y="256"/>
                      <a:pt x="0" y="336"/>
                    </a:cubicBezTo>
                    <a:cubicBezTo>
                      <a:pt x="0" y="416"/>
                      <a:pt x="24" y="448"/>
                      <a:pt x="48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7054" name="Group 186"/>
            <p:cNvGrpSpPr>
              <a:grpSpLocks/>
            </p:cNvGrpSpPr>
            <p:nvPr/>
          </p:nvGrpSpPr>
          <p:grpSpPr bwMode="auto">
            <a:xfrm>
              <a:off x="1255" y="2400"/>
              <a:ext cx="151" cy="559"/>
              <a:chOff x="367" y="2605"/>
              <a:chExt cx="151" cy="559"/>
            </a:xfrm>
          </p:grpSpPr>
          <p:sp>
            <p:nvSpPr>
              <p:cNvPr id="116923" name="Freeform 187"/>
              <p:cNvSpPr>
                <a:spLocks/>
              </p:cNvSpPr>
              <p:nvPr/>
            </p:nvSpPr>
            <p:spPr bwMode="auto">
              <a:xfrm>
                <a:off x="367" y="2605"/>
                <a:ext cx="52" cy="493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" y="403"/>
                  </a:cxn>
                  <a:cxn ang="0">
                    <a:pos x="52" y="493"/>
                  </a:cxn>
                </a:cxnLst>
                <a:rect l="0" t="0" r="r" b="b"/>
                <a:pathLst>
                  <a:path w="52" h="493">
                    <a:moveTo>
                      <a:pt x="36" y="0"/>
                    </a:moveTo>
                    <a:cubicBezTo>
                      <a:pt x="18" y="160"/>
                      <a:pt x="0" y="321"/>
                      <a:pt x="3" y="403"/>
                    </a:cubicBezTo>
                    <a:cubicBezTo>
                      <a:pt x="6" y="485"/>
                      <a:pt x="43" y="477"/>
                      <a:pt x="52" y="49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924" name="Freeform 188"/>
              <p:cNvSpPr>
                <a:spLocks/>
              </p:cNvSpPr>
              <p:nvPr/>
            </p:nvSpPr>
            <p:spPr bwMode="auto">
              <a:xfrm>
                <a:off x="449" y="2614"/>
                <a:ext cx="69" cy="5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1" y="287"/>
                  </a:cxn>
                  <a:cxn ang="0">
                    <a:pos x="69" y="550"/>
                  </a:cxn>
                </a:cxnLst>
                <a:rect l="0" t="0" r="r" b="b"/>
                <a:pathLst>
                  <a:path w="69" h="550">
                    <a:moveTo>
                      <a:pt x="3" y="0"/>
                    </a:moveTo>
                    <a:cubicBezTo>
                      <a:pt x="1" y="97"/>
                      <a:pt x="0" y="195"/>
                      <a:pt x="11" y="287"/>
                    </a:cubicBezTo>
                    <a:cubicBezTo>
                      <a:pt x="22" y="379"/>
                      <a:pt x="45" y="464"/>
                      <a:pt x="69" y="5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7055" name="Group 189"/>
            <p:cNvGrpSpPr>
              <a:grpSpLocks/>
            </p:cNvGrpSpPr>
            <p:nvPr/>
          </p:nvGrpSpPr>
          <p:grpSpPr bwMode="auto">
            <a:xfrm>
              <a:off x="1688" y="2405"/>
              <a:ext cx="151" cy="559"/>
              <a:chOff x="367" y="2605"/>
              <a:chExt cx="151" cy="559"/>
            </a:xfrm>
          </p:grpSpPr>
          <p:sp>
            <p:nvSpPr>
              <p:cNvPr id="116926" name="Freeform 190"/>
              <p:cNvSpPr>
                <a:spLocks/>
              </p:cNvSpPr>
              <p:nvPr/>
            </p:nvSpPr>
            <p:spPr bwMode="auto">
              <a:xfrm>
                <a:off x="367" y="2605"/>
                <a:ext cx="52" cy="493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" y="403"/>
                  </a:cxn>
                  <a:cxn ang="0">
                    <a:pos x="52" y="493"/>
                  </a:cxn>
                </a:cxnLst>
                <a:rect l="0" t="0" r="r" b="b"/>
                <a:pathLst>
                  <a:path w="52" h="493">
                    <a:moveTo>
                      <a:pt x="36" y="0"/>
                    </a:moveTo>
                    <a:cubicBezTo>
                      <a:pt x="18" y="160"/>
                      <a:pt x="0" y="321"/>
                      <a:pt x="3" y="403"/>
                    </a:cubicBezTo>
                    <a:cubicBezTo>
                      <a:pt x="6" y="485"/>
                      <a:pt x="43" y="477"/>
                      <a:pt x="52" y="49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927" name="Freeform 191"/>
              <p:cNvSpPr>
                <a:spLocks/>
              </p:cNvSpPr>
              <p:nvPr/>
            </p:nvSpPr>
            <p:spPr bwMode="auto">
              <a:xfrm>
                <a:off x="449" y="2614"/>
                <a:ext cx="69" cy="5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1" y="287"/>
                  </a:cxn>
                  <a:cxn ang="0">
                    <a:pos x="69" y="550"/>
                  </a:cxn>
                </a:cxnLst>
                <a:rect l="0" t="0" r="r" b="b"/>
                <a:pathLst>
                  <a:path w="69" h="550">
                    <a:moveTo>
                      <a:pt x="3" y="0"/>
                    </a:moveTo>
                    <a:cubicBezTo>
                      <a:pt x="1" y="97"/>
                      <a:pt x="0" y="195"/>
                      <a:pt x="11" y="287"/>
                    </a:cubicBezTo>
                    <a:cubicBezTo>
                      <a:pt x="22" y="379"/>
                      <a:pt x="45" y="464"/>
                      <a:pt x="69" y="5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16736" name="Group 192"/>
          <p:cNvGrpSpPr>
            <a:grpSpLocks/>
          </p:cNvGrpSpPr>
          <p:nvPr/>
        </p:nvGrpSpPr>
        <p:grpSpPr bwMode="auto">
          <a:xfrm rot="-5400000" flipH="1" flipV="1">
            <a:off x="6597650" y="5681663"/>
            <a:ext cx="109537" cy="211138"/>
            <a:chOff x="424" y="2880"/>
            <a:chExt cx="200" cy="768"/>
          </a:xfrm>
        </p:grpSpPr>
        <p:sp>
          <p:nvSpPr>
            <p:cNvPr id="116929" name="Freeform 193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930" name="Freeform 194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6737" name="Group 195"/>
          <p:cNvGrpSpPr>
            <a:grpSpLocks/>
          </p:cNvGrpSpPr>
          <p:nvPr/>
        </p:nvGrpSpPr>
        <p:grpSpPr bwMode="auto">
          <a:xfrm rot="-5400000" flipH="1" flipV="1">
            <a:off x="6606382" y="5826919"/>
            <a:ext cx="109537" cy="193675"/>
            <a:chOff x="288" y="2784"/>
            <a:chExt cx="152" cy="528"/>
          </a:xfrm>
        </p:grpSpPr>
        <p:sp>
          <p:nvSpPr>
            <p:cNvPr id="116932" name="Freeform 196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933" name="Freeform 197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6741" name="Group 198"/>
          <p:cNvGrpSpPr>
            <a:grpSpLocks/>
          </p:cNvGrpSpPr>
          <p:nvPr/>
        </p:nvGrpSpPr>
        <p:grpSpPr bwMode="auto">
          <a:xfrm rot="-5400000" flipH="1" flipV="1">
            <a:off x="6569869" y="5998369"/>
            <a:ext cx="171450" cy="204788"/>
            <a:chOff x="367" y="2605"/>
            <a:chExt cx="151" cy="559"/>
          </a:xfrm>
        </p:grpSpPr>
        <p:sp>
          <p:nvSpPr>
            <p:cNvPr id="116935" name="Freeform 199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936" name="Freeform 200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6937" name="Text Box 201"/>
          <p:cNvSpPr txBox="1">
            <a:spLocks noChangeArrowheads="1"/>
          </p:cNvSpPr>
          <p:nvPr/>
        </p:nvSpPr>
        <p:spPr bwMode="auto">
          <a:xfrm>
            <a:off x="4889500" y="1327150"/>
            <a:ext cx="124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>
                <a:latin typeface="Arial" charset="0"/>
              </a:rPr>
              <a:t>inside</a:t>
            </a:r>
          </a:p>
        </p:txBody>
      </p:sp>
      <p:sp>
        <p:nvSpPr>
          <p:cNvPr id="116938" name="Text Box 202"/>
          <p:cNvSpPr txBox="1">
            <a:spLocks noChangeArrowheads="1"/>
          </p:cNvSpPr>
          <p:nvPr/>
        </p:nvSpPr>
        <p:spPr bwMode="auto">
          <a:xfrm>
            <a:off x="7183438" y="1344613"/>
            <a:ext cx="1166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outside</a:t>
            </a:r>
          </a:p>
        </p:txBody>
      </p:sp>
      <p:sp>
        <p:nvSpPr>
          <p:cNvPr id="116939" name="Text Box 203"/>
          <p:cNvSpPr txBox="1">
            <a:spLocks noChangeArrowheads="1"/>
          </p:cNvSpPr>
          <p:nvPr/>
        </p:nvSpPr>
        <p:spPr bwMode="auto">
          <a:xfrm>
            <a:off x="4814888" y="2774950"/>
            <a:ext cx="8286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800">
                <a:latin typeface="Arial" charset="0"/>
              </a:rPr>
              <a:t>K</a:t>
            </a:r>
            <a:r>
              <a:rPr lang="en-US" sz="4800" baseline="30000">
                <a:latin typeface="Arial" charset="0"/>
              </a:rPr>
              <a:t>+</a:t>
            </a:r>
          </a:p>
        </p:txBody>
      </p:sp>
      <p:sp>
        <p:nvSpPr>
          <p:cNvPr id="116940" name="Text Box 204"/>
          <p:cNvSpPr txBox="1">
            <a:spLocks noChangeArrowheads="1"/>
          </p:cNvSpPr>
          <p:nvPr/>
        </p:nvSpPr>
        <p:spPr bwMode="auto">
          <a:xfrm>
            <a:off x="7521575" y="3013075"/>
            <a:ext cx="463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latin typeface="Arial" charset="0"/>
              </a:rPr>
              <a:t>K</a:t>
            </a:r>
            <a:r>
              <a:rPr lang="en-US" sz="2000" b="1" baseline="30000">
                <a:latin typeface="Arial" charset="0"/>
              </a:rPr>
              <a:t>+</a:t>
            </a:r>
          </a:p>
        </p:txBody>
      </p:sp>
      <p:sp>
        <p:nvSpPr>
          <p:cNvPr id="116941" name="Text Box 205"/>
          <p:cNvSpPr txBox="1">
            <a:spLocks noChangeArrowheads="1"/>
          </p:cNvSpPr>
          <p:nvPr/>
        </p:nvSpPr>
        <p:spPr bwMode="auto">
          <a:xfrm>
            <a:off x="755650" y="3673475"/>
            <a:ext cx="41021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>
                <a:latin typeface="Times New Roman" pitchFamily="18" charset="0"/>
              </a:rPr>
              <a:t>K</a:t>
            </a:r>
            <a:r>
              <a:rPr lang="en-US" i="1" baseline="30000">
                <a:latin typeface="Times New Roman" pitchFamily="18" charset="0"/>
              </a:rPr>
              <a:t>+</a:t>
            </a:r>
            <a:r>
              <a:rPr lang="en-US" i="1">
                <a:latin typeface="Times New Roman" pitchFamily="18" charset="0"/>
              </a:rPr>
              <a:t> would diffuse down its concentration gradient until the electrical potential across the membrane countered diffusion. </a:t>
            </a:r>
          </a:p>
        </p:txBody>
      </p:sp>
      <p:grpSp>
        <p:nvGrpSpPr>
          <p:cNvPr id="116766" name="Group 206"/>
          <p:cNvGrpSpPr>
            <a:grpSpLocks/>
          </p:cNvGrpSpPr>
          <p:nvPr/>
        </p:nvGrpSpPr>
        <p:grpSpPr bwMode="auto">
          <a:xfrm>
            <a:off x="7069138" y="1993900"/>
            <a:ext cx="254000" cy="885825"/>
            <a:chOff x="4453" y="1256"/>
            <a:chExt cx="160" cy="558"/>
          </a:xfrm>
        </p:grpSpPr>
        <p:grpSp>
          <p:nvGrpSpPr>
            <p:cNvPr id="116767" name="Group 207"/>
            <p:cNvGrpSpPr>
              <a:grpSpLocks/>
            </p:cNvGrpSpPr>
            <p:nvPr/>
          </p:nvGrpSpPr>
          <p:grpSpPr bwMode="auto">
            <a:xfrm>
              <a:off x="4459" y="1256"/>
              <a:ext cx="152" cy="152"/>
              <a:chOff x="3611" y="1595"/>
              <a:chExt cx="152" cy="152"/>
            </a:xfrm>
          </p:grpSpPr>
          <p:sp>
            <p:nvSpPr>
              <p:cNvPr id="116944" name="Line 208"/>
              <p:cNvSpPr>
                <a:spLocks noChangeShapeType="1"/>
              </p:cNvSpPr>
              <p:nvPr/>
            </p:nvSpPr>
            <p:spPr bwMode="auto">
              <a:xfrm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945" name="Line 209"/>
              <p:cNvSpPr>
                <a:spLocks noChangeShapeType="1"/>
              </p:cNvSpPr>
              <p:nvPr/>
            </p:nvSpPr>
            <p:spPr bwMode="auto">
              <a:xfrm rot="-5400000"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6770" name="Group 210"/>
            <p:cNvGrpSpPr>
              <a:grpSpLocks/>
            </p:cNvGrpSpPr>
            <p:nvPr/>
          </p:nvGrpSpPr>
          <p:grpSpPr bwMode="auto">
            <a:xfrm>
              <a:off x="4461" y="1459"/>
              <a:ext cx="152" cy="152"/>
              <a:chOff x="3611" y="1595"/>
              <a:chExt cx="152" cy="152"/>
            </a:xfrm>
          </p:grpSpPr>
          <p:sp>
            <p:nvSpPr>
              <p:cNvPr id="116947" name="Line 211"/>
              <p:cNvSpPr>
                <a:spLocks noChangeShapeType="1"/>
              </p:cNvSpPr>
              <p:nvPr/>
            </p:nvSpPr>
            <p:spPr bwMode="auto">
              <a:xfrm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948" name="Line 212"/>
              <p:cNvSpPr>
                <a:spLocks noChangeShapeType="1"/>
              </p:cNvSpPr>
              <p:nvPr/>
            </p:nvSpPr>
            <p:spPr bwMode="auto">
              <a:xfrm rot="-5400000"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6773" name="Group 213"/>
            <p:cNvGrpSpPr>
              <a:grpSpLocks/>
            </p:cNvGrpSpPr>
            <p:nvPr/>
          </p:nvGrpSpPr>
          <p:grpSpPr bwMode="auto">
            <a:xfrm>
              <a:off x="4453" y="1662"/>
              <a:ext cx="152" cy="152"/>
              <a:chOff x="3611" y="1595"/>
              <a:chExt cx="152" cy="152"/>
            </a:xfrm>
          </p:grpSpPr>
          <p:sp>
            <p:nvSpPr>
              <p:cNvPr id="116950" name="Line 214"/>
              <p:cNvSpPr>
                <a:spLocks noChangeShapeType="1"/>
              </p:cNvSpPr>
              <p:nvPr/>
            </p:nvSpPr>
            <p:spPr bwMode="auto">
              <a:xfrm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951" name="Line 215"/>
              <p:cNvSpPr>
                <a:spLocks noChangeShapeType="1"/>
              </p:cNvSpPr>
              <p:nvPr/>
            </p:nvSpPr>
            <p:spPr bwMode="auto">
              <a:xfrm rot="-5400000"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16776" name="Group 216"/>
          <p:cNvGrpSpPr>
            <a:grpSpLocks/>
          </p:cNvGrpSpPr>
          <p:nvPr/>
        </p:nvGrpSpPr>
        <p:grpSpPr bwMode="auto">
          <a:xfrm>
            <a:off x="7073900" y="3627438"/>
            <a:ext cx="258763" cy="2413000"/>
            <a:chOff x="4456" y="2285"/>
            <a:chExt cx="163" cy="1520"/>
          </a:xfrm>
        </p:grpSpPr>
        <p:grpSp>
          <p:nvGrpSpPr>
            <p:cNvPr id="116779" name="Group 217"/>
            <p:cNvGrpSpPr>
              <a:grpSpLocks/>
            </p:cNvGrpSpPr>
            <p:nvPr/>
          </p:nvGrpSpPr>
          <p:grpSpPr bwMode="auto">
            <a:xfrm>
              <a:off x="4467" y="3274"/>
              <a:ext cx="152" cy="152"/>
              <a:chOff x="3611" y="1595"/>
              <a:chExt cx="152" cy="152"/>
            </a:xfrm>
          </p:grpSpPr>
          <p:sp>
            <p:nvSpPr>
              <p:cNvPr id="116954" name="Line 218"/>
              <p:cNvSpPr>
                <a:spLocks noChangeShapeType="1"/>
              </p:cNvSpPr>
              <p:nvPr/>
            </p:nvSpPr>
            <p:spPr bwMode="auto">
              <a:xfrm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955" name="Line 219"/>
              <p:cNvSpPr>
                <a:spLocks noChangeShapeType="1"/>
              </p:cNvSpPr>
              <p:nvPr/>
            </p:nvSpPr>
            <p:spPr bwMode="auto">
              <a:xfrm rot="-5400000"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6782" name="Group 220"/>
            <p:cNvGrpSpPr>
              <a:grpSpLocks/>
            </p:cNvGrpSpPr>
            <p:nvPr/>
          </p:nvGrpSpPr>
          <p:grpSpPr bwMode="auto">
            <a:xfrm>
              <a:off x="4457" y="3076"/>
              <a:ext cx="152" cy="152"/>
              <a:chOff x="3611" y="1595"/>
              <a:chExt cx="152" cy="152"/>
            </a:xfrm>
          </p:grpSpPr>
          <p:sp>
            <p:nvSpPr>
              <p:cNvPr id="116957" name="Line 221"/>
              <p:cNvSpPr>
                <a:spLocks noChangeShapeType="1"/>
              </p:cNvSpPr>
              <p:nvPr/>
            </p:nvSpPr>
            <p:spPr bwMode="auto">
              <a:xfrm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958" name="Line 222"/>
              <p:cNvSpPr>
                <a:spLocks noChangeShapeType="1"/>
              </p:cNvSpPr>
              <p:nvPr/>
            </p:nvSpPr>
            <p:spPr bwMode="auto">
              <a:xfrm rot="-5400000"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6785" name="Group 223"/>
            <p:cNvGrpSpPr>
              <a:grpSpLocks/>
            </p:cNvGrpSpPr>
            <p:nvPr/>
          </p:nvGrpSpPr>
          <p:grpSpPr bwMode="auto">
            <a:xfrm>
              <a:off x="4459" y="2878"/>
              <a:ext cx="152" cy="152"/>
              <a:chOff x="3611" y="1595"/>
              <a:chExt cx="152" cy="152"/>
            </a:xfrm>
          </p:grpSpPr>
          <p:sp>
            <p:nvSpPr>
              <p:cNvPr id="116960" name="Line 224"/>
              <p:cNvSpPr>
                <a:spLocks noChangeShapeType="1"/>
              </p:cNvSpPr>
              <p:nvPr/>
            </p:nvSpPr>
            <p:spPr bwMode="auto">
              <a:xfrm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961" name="Line 225"/>
              <p:cNvSpPr>
                <a:spLocks noChangeShapeType="1"/>
              </p:cNvSpPr>
              <p:nvPr/>
            </p:nvSpPr>
            <p:spPr bwMode="auto">
              <a:xfrm rot="-5400000"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6786" name="Group 226"/>
            <p:cNvGrpSpPr>
              <a:grpSpLocks/>
            </p:cNvGrpSpPr>
            <p:nvPr/>
          </p:nvGrpSpPr>
          <p:grpSpPr bwMode="auto">
            <a:xfrm>
              <a:off x="4460" y="2680"/>
              <a:ext cx="152" cy="152"/>
              <a:chOff x="3611" y="1595"/>
              <a:chExt cx="152" cy="152"/>
            </a:xfrm>
          </p:grpSpPr>
          <p:sp>
            <p:nvSpPr>
              <p:cNvPr id="116963" name="Line 227"/>
              <p:cNvSpPr>
                <a:spLocks noChangeShapeType="1"/>
              </p:cNvSpPr>
              <p:nvPr/>
            </p:nvSpPr>
            <p:spPr bwMode="auto">
              <a:xfrm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964" name="Line 228"/>
              <p:cNvSpPr>
                <a:spLocks noChangeShapeType="1"/>
              </p:cNvSpPr>
              <p:nvPr/>
            </p:nvSpPr>
            <p:spPr bwMode="auto">
              <a:xfrm rot="-5400000"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6789" name="Group 229"/>
            <p:cNvGrpSpPr>
              <a:grpSpLocks/>
            </p:cNvGrpSpPr>
            <p:nvPr/>
          </p:nvGrpSpPr>
          <p:grpSpPr bwMode="auto">
            <a:xfrm>
              <a:off x="4462" y="2482"/>
              <a:ext cx="152" cy="152"/>
              <a:chOff x="3611" y="1595"/>
              <a:chExt cx="152" cy="152"/>
            </a:xfrm>
          </p:grpSpPr>
          <p:sp>
            <p:nvSpPr>
              <p:cNvPr id="116966" name="Line 230"/>
              <p:cNvSpPr>
                <a:spLocks noChangeShapeType="1"/>
              </p:cNvSpPr>
              <p:nvPr/>
            </p:nvSpPr>
            <p:spPr bwMode="auto">
              <a:xfrm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967" name="Line 231"/>
              <p:cNvSpPr>
                <a:spLocks noChangeShapeType="1"/>
              </p:cNvSpPr>
              <p:nvPr/>
            </p:nvSpPr>
            <p:spPr bwMode="auto">
              <a:xfrm rot="-5400000"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6792" name="Group 232"/>
            <p:cNvGrpSpPr>
              <a:grpSpLocks/>
            </p:cNvGrpSpPr>
            <p:nvPr/>
          </p:nvGrpSpPr>
          <p:grpSpPr bwMode="auto">
            <a:xfrm>
              <a:off x="4464" y="2285"/>
              <a:ext cx="152" cy="152"/>
              <a:chOff x="3611" y="1595"/>
              <a:chExt cx="152" cy="152"/>
            </a:xfrm>
          </p:grpSpPr>
          <p:sp>
            <p:nvSpPr>
              <p:cNvPr id="116969" name="Line 233"/>
              <p:cNvSpPr>
                <a:spLocks noChangeShapeType="1"/>
              </p:cNvSpPr>
              <p:nvPr/>
            </p:nvSpPr>
            <p:spPr bwMode="auto">
              <a:xfrm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970" name="Line 234"/>
              <p:cNvSpPr>
                <a:spLocks noChangeShapeType="1"/>
              </p:cNvSpPr>
              <p:nvPr/>
            </p:nvSpPr>
            <p:spPr bwMode="auto">
              <a:xfrm rot="-5400000"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6795" name="Group 235"/>
            <p:cNvGrpSpPr>
              <a:grpSpLocks/>
            </p:cNvGrpSpPr>
            <p:nvPr/>
          </p:nvGrpSpPr>
          <p:grpSpPr bwMode="auto">
            <a:xfrm>
              <a:off x="4456" y="3453"/>
              <a:ext cx="152" cy="152"/>
              <a:chOff x="3611" y="1595"/>
              <a:chExt cx="152" cy="152"/>
            </a:xfrm>
          </p:grpSpPr>
          <p:sp>
            <p:nvSpPr>
              <p:cNvPr id="116972" name="Line 236"/>
              <p:cNvSpPr>
                <a:spLocks noChangeShapeType="1"/>
              </p:cNvSpPr>
              <p:nvPr/>
            </p:nvSpPr>
            <p:spPr bwMode="auto">
              <a:xfrm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973" name="Line 237"/>
              <p:cNvSpPr>
                <a:spLocks noChangeShapeType="1"/>
              </p:cNvSpPr>
              <p:nvPr/>
            </p:nvSpPr>
            <p:spPr bwMode="auto">
              <a:xfrm rot="-5400000"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6798" name="Group 238"/>
            <p:cNvGrpSpPr>
              <a:grpSpLocks/>
            </p:cNvGrpSpPr>
            <p:nvPr/>
          </p:nvGrpSpPr>
          <p:grpSpPr bwMode="auto">
            <a:xfrm>
              <a:off x="4460" y="3653"/>
              <a:ext cx="152" cy="152"/>
              <a:chOff x="3611" y="1595"/>
              <a:chExt cx="152" cy="152"/>
            </a:xfrm>
          </p:grpSpPr>
          <p:sp>
            <p:nvSpPr>
              <p:cNvPr id="116975" name="Line 239"/>
              <p:cNvSpPr>
                <a:spLocks noChangeShapeType="1"/>
              </p:cNvSpPr>
              <p:nvPr/>
            </p:nvSpPr>
            <p:spPr bwMode="auto">
              <a:xfrm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976" name="Line 240"/>
              <p:cNvSpPr>
                <a:spLocks noChangeShapeType="1"/>
              </p:cNvSpPr>
              <p:nvPr/>
            </p:nvSpPr>
            <p:spPr bwMode="auto">
              <a:xfrm rot="-5400000">
                <a:off x="3611" y="1671"/>
                <a:ext cx="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16801" name="Group 241"/>
          <p:cNvGrpSpPr>
            <a:grpSpLocks/>
          </p:cNvGrpSpPr>
          <p:nvPr/>
        </p:nvGrpSpPr>
        <p:grpSpPr bwMode="auto">
          <a:xfrm>
            <a:off x="5899150" y="2108200"/>
            <a:ext cx="249238" cy="700088"/>
            <a:chOff x="3716" y="1328"/>
            <a:chExt cx="157" cy="441"/>
          </a:xfrm>
        </p:grpSpPr>
        <p:sp>
          <p:nvSpPr>
            <p:cNvPr id="116978" name="Line 242"/>
            <p:cNvSpPr>
              <a:spLocks noChangeShapeType="1"/>
            </p:cNvSpPr>
            <p:nvPr/>
          </p:nvSpPr>
          <p:spPr bwMode="auto">
            <a:xfrm>
              <a:off x="3716" y="1328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979" name="Line 243"/>
            <p:cNvSpPr>
              <a:spLocks noChangeShapeType="1"/>
            </p:cNvSpPr>
            <p:nvPr/>
          </p:nvSpPr>
          <p:spPr bwMode="auto">
            <a:xfrm>
              <a:off x="3718" y="1471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980" name="Line 244"/>
            <p:cNvSpPr>
              <a:spLocks noChangeShapeType="1"/>
            </p:cNvSpPr>
            <p:nvPr/>
          </p:nvSpPr>
          <p:spPr bwMode="auto">
            <a:xfrm>
              <a:off x="3720" y="1625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981" name="Line 245"/>
            <p:cNvSpPr>
              <a:spLocks noChangeShapeType="1"/>
            </p:cNvSpPr>
            <p:nvPr/>
          </p:nvSpPr>
          <p:spPr bwMode="auto">
            <a:xfrm>
              <a:off x="3721" y="1769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6804" name="Group 246"/>
          <p:cNvGrpSpPr>
            <a:grpSpLocks/>
          </p:cNvGrpSpPr>
          <p:nvPr/>
        </p:nvGrpSpPr>
        <p:grpSpPr bwMode="auto">
          <a:xfrm>
            <a:off x="5813425" y="3641725"/>
            <a:ext cx="276225" cy="2341563"/>
            <a:chOff x="3662" y="2294"/>
            <a:chExt cx="174" cy="1475"/>
          </a:xfrm>
        </p:grpSpPr>
        <p:sp>
          <p:nvSpPr>
            <p:cNvPr id="116983" name="Line 247"/>
            <p:cNvSpPr>
              <a:spLocks noChangeShapeType="1"/>
            </p:cNvSpPr>
            <p:nvPr/>
          </p:nvSpPr>
          <p:spPr bwMode="auto">
            <a:xfrm>
              <a:off x="3671" y="2294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984" name="Line 248"/>
            <p:cNvSpPr>
              <a:spLocks noChangeShapeType="1"/>
            </p:cNvSpPr>
            <p:nvPr/>
          </p:nvSpPr>
          <p:spPr bwMode="auto">
            <a:xfrm>
              <a:off x="3673" y="2437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985" name="Line 249"/>
            <p:cNvSpPr>
              <a:spLocks noChangeShapeType="1"/>
            </p:cNvSpPr>
            <p:nvPr/>
          </p:nvSpPr>
          <p:spPr bwMode="auto">
            <a:xfrm>
              <a:off x="3675" y="2591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986" name="Line 250"/>
            <p:cNvSpPr>
              <a:spLocks noChangeShapeType="1"/>
            </p:cNvSpPr>
            <p:nvPr/>
          </p:nvSpPr>
          <p:spPr bwMode="auto">
            <a:xfrm>
              <a:off x="3676" y="2735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987" name="Line 251"/>
            <p:cNvSpPr>
              <a:spLocks noChangeShapeType="1"/>
            </p:cNvSpPr>
            <p:nvPr/>
          </p:nvSpPr>
          <p:spPr bwMode="auto">
            <a:xfrm>
              <a:off x="3684" y="2884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988" name="Line 252"/>
            <p:cNvSpPr>
              <a:spLocks noChangeShapeType="1"/>
            </p:cNvSpPr>
            <p:nvPr/>
          </p:nvSpPr>
          <p:spPr bwMode="auto">
            <a:xfrm>
              <a:off x="3662" y="3027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989" name="Line 253"/>
            <p:cNvSpPr>
              <a:spLocks noChangeShapeType="1"/>
            </p:cNvSpPr>
            <p:nvPr/>
          </p:nvSpPr>
          <p:spPr bwMode="auto">
            <a:xfrm>
              <a:off x="3676" y="3181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990" name="Line 254"/>
            <p:cNvSpPr>
              <a:spLocks noChangeShapeType="1"/>
            </p:cNvSpPr>
            <p:nvPr/>
          </p:nvSpPr>
          <p:spPr bwMode="auto">
            <a:xfrm>
              <a:off x="3677" y="3325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991" name="Line 255"/>
            <p:cNvSpPr>
              <a:spLocks noChangeShapeType="1"/>
            </p:cNvSpPr>
            <p:nvPr/>
          </p:nvSpPr>
          <p:spPr bwMode="auto">
            <a:xfrm>
              <a:off x="3672" y="3472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992" name="Line 256"/>
            <p:cNvSpPr>
              <a:spLocks noChangeShapeType="1"/>
            </p:cNvSpPr>
            <p:nvPr/>
          </p:nvSpPr>
          <p:spPr bwMode="auto">
            <a:xfrm>
              <a:off x="3674" y="3615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993" name="Line 257"/>
            <p:cNvSpPr>
              <a:spLocks noChangeShapeType="1"/>
            </p:cNvSpPr>
            <p:nvPr/>
          </p:nvSpPr>
          <p:spPr bwMode="auto">
            <a:xfrm>
              <a:off x="3676" y="3769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6994" name="Oval 258"/>
          <p:cNvSpPr>
            <a:spLocks noChangeArrowheads="1"/>
          </p:cNvSpPr>
          <p:nvPr/>
        </p:nvSpPr>
        <p:spPr bwMode="auto">
          <a:xfrm rot="-5400000">
            <a:off x="6236493" y="334883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995" name="Oval 259"/>
          <p:cNvSpPr>
            <a:spLocks noChangeArrowheads="1"/>
          </p:cNvSpPr>
          <p:nvPr/>
        </p:nvSpPr>
        <p:spPr bwMode="auto">
          <a:xfrm rot="-5400000">
            <a:off x="6236494" y="318531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996" name="Oval 260"/>
          <p:cNvSpPr>
            <a:spLocks noChangeArrowheads="1"/>
          </p:cNvSpPr>
          <p:nvPr/>
        </p:nvSpPr>
        <p:spPr bwMode="auto">
          <a:xfrm rot="-5400000">
            <a:off x="6236493" y="302180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6807" name="Group 261"/>
          <p:cNvGrpSpPr>
            <a:grpSpLocks/>
          </p:cNvGrpSpPr>
          <p:nvPr/>
        </p:nvGrpSpPr>
        <p:grpSpPr bwMode="auto">
          <a:xfrm rot="-5400000">
            <a:off x="6415088" y="3271838"/>
            <a:ext cx="109537" cy="211137"/>
            <a:chOff x="424" y="2880"/>
            <a:chExt cx="200" cy="768"/>
          </a:xfrm>
        </p:grpSpPr>
        <p:sp>
          <p:nvSpPr>
            <p:cNvPr id="116998" name="Freeform 262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999" name="Freeform 263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6810" name="Group 264"/>
          <p:cNvGrpSpPr>
            <a:grpSpLocks/>
          </p:cNvGrpSpPr>
          <p:nvPr/>
        </p:nvGrpSpPr>
        <p:grpSpPr bwMode="auto">
          <a:xfrm rot="-5400000">
            <a:off x="6406357" y="3144044"/>
            <a:ext cx="109537" cy="193675"/>
            <a:chOff x="288" y="2784"/>
            <a:chExt cx="152" cy="528"/>
          </a:xfrm>
        </p:grpSpPr>
        <p:sp>
          <p:nvSpPr>
            <p:cNvPr id="117001" name="Freeform 265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002" name="Freeform 266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6813" name="Group 267"/>
          <p:cNvGrpSpPr>
            <a:grpSpLocks/>
          </p:cNvGrpSpPr>
          <p:nvPr/>
        </p:nvGrpSpPr>
        <p:grpSpPr bwMode="auto">
          <a:xfrm rot="-5400000">
            <a:off x="6380957" y="2964656"/>
            <a:ext cx="171450" cy="204787"/>
            <a:chOff x="367" y="2605"/>
            <a:chExt cx="151" cy="559"/>
          </a:xfrm>
        </p:grpSpPr>
        <p:sp>
          <p:nvSpPr>
            <p:cNvPr id="117004" name="Freeform 268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005" name="Freeform 269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7006" name="Oval 270"/>
          <p:cNvSpPr>
            <a:spLocks noChangeArrowheads="1"/>
          </p:cNvSpPr>
          <p:nvPr/>
        </p:nvSpPr>
        <p:spPr bwMode="auto">
          <a:xfrm rot="-5400000" flipH="1" flipV="1">
            <a:off x="6715919" y="295036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007" name="Oval 271"/>
          <p:cNvSpPr>
            <a:spLocks noChangeArrowheads="1"/>
          </p:cNvSpPr>
          <p:nvPr/>
        </p:nvSpPr>
        <p:spPr bwMode="auto">
          <a:xfrm rot="-5400000" flipH="1" flipV="1">
            <a:off x="6715918" y="311388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008" name="Oval 272"/>
          <p:cNvSpPr>
            <a:spLocks noChangeArrowheads="1"/>
          </p:cNvSpPr>
          <p:nvPr/>
        </p:nvSpPr>
        <p:spPr bwMode="auto">
          <a:xfrm rot="-5400000" flipH="1" flipV="1">
            <a:off x="6715919" y="327739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009" name="Oval 273"/>
          <p:cNvSpPr>
            <a:spLocks noChangeArrowheads="1"/>
          </p:cNvSpPr>
          <p:nvPr/>
        </p:nvSpPr>
        <p:spPr bwMode="auto">
          <a:xfrm rot="-5400000" flipH="1" flipV="1">
            <a:off x="6715918" y="344090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6816" name="Group 274"/>
          <p:cNvGrpSpPr>
            <a:grpSpLocks/>
          </p:cNvGrpSpPr>
          <p:nvPr/>
        </p:nvGrpSpPr>
        <p:grpSpPr bwMode="auto">
          <a:xfrm rot="-5400000" flipH="1" flipV="1">
            <a:off x="6577013" y="2894013"/>
            <a:ext cx="109537" cy="211137"/>
            <a:chOff x="424" y="2880"/>
            <a:chExt cx="200" cy="768"/>
          </a:xfrm>
        </p:grpSpPr>
        <p:sp>
          <p:nvSpPr>
            <p:cNvPr id="117011" name="Freeform 275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012" name="Freeform 276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6819" name="Group 277"/>
          <p:cNvGrpSpPr>
            <a:grpSpLocks/>
          </p:cNvGrpSpPr>
          <p:nvPr/>
        </p:nvGrpSpPr>
        <p:grpSpPr bwMode="auto">
          <a:xfrm rot="-5400000" flipH="1" flipV="1">
            <a:off x="6567488" y="3055938"/>
            <a:ext cx="109537" cy="211137"/>
            <a:chOff x="424" y="2880"/>
            <a:chExt cx="200" cy="768"/>
          </a:xfrm>
        </p:grpSpPr>
        <p:sp>
          <p:nvSpPr>
            <p:cNvPr id="117014" name="Freeform 278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015" name="Freeform 279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6822" name="Group 280"/>
          <p:cNvGrpSpPr>
            <a:grpSpLocks/>
          </p:cNvGrpSpPr>
          <p:nvPr/>
        </p:nvGrpSpPr>
        <p:grpSpPr bwMode="auto">
          <a:xfrm rot="-5400000" flipH="1" flipV="1">
            <a:off x="6577013" y="3217863"/>
            <a:ext cx="109537" cy="211137"/>
            <a:chOff x="424" y="2880"/>
            <a:chExt cx="200" cy="768"/>
          </a:xfrm>
        </p:grpSpPr>
        <p:sp>
          <p:nvSpPr>
            <p:cNvPr id="117017" name="Freeform 281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018" name="Freeform 282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6825" name="Group 283"/>
          <p:cNvGrpSpPr>
            <a:grpSpLocks/>
          </p:cNvGrpSpPr>
          <p:nvPr/>
        </p:nvGrpSpPr>
        <p:grpSpPr bwMode="auto">
          <a:xfrm rot="-5400000" flipH="1" flipV="1">
            <a:off x="6577013" y="3351213"/>
            <a:ext cx="109537" cy="211137"/>
            <a:chOff x="424" y="2880"/>
            <a:chExt cx="200" cy="768"/>
          </a:xfrm>
        </p:grpSpPr>
        <p:sp>
          <p:nvSpPr>
            <p:cNvPr id="117020" name="Freeform 284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021" name="Freeform 285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6828" name="Group 286"/>
          <p:cNvGrpSpPr>
            <a:grpSpLocks/>
          </p:cNvGrpSpPr>
          <p:nvPr/>
        </p:nvGrpSpPr>
        <p:grpSpPr bwMode="auto">
          <a:xfrm>
            <a:off x="6124575" y="2897188"/>
            <a:ext cx="820738" cy="633412"/>
            <a:chOff x="3780" y="229"/>
            <a:chExt cx="517" cy="399"/>
          </a:xfrm>
        </p:grpSpPr>
        <p:sp useBgFill="1">
          <p:nvSpPr>
            <p:cNvPr id="117023" name="Rectangle 287"/>
            <p:cNvSpPr>
              <a:spLocks noChangeArrowheads="1"/>
            </p:cNvSpPr>
            <p:nvPr/>
          </p:nvSpPr>
          <p:spPr bwMode="auto">
            <a:xfrm>
              <a:off x="3810" y="306"/>
              <a:ext cx="450" cy="282"/>
            </a:xfrm>
            <a:prstGeom prst="rect">
              <a:avLst/>
            </a:prstGeom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6831" name="Group 288"/>
            <p:cNvGrpSpPr>
              <a:grpSpLocks/>
            </p:cNvGrpSpPr>
            <p:nvPr/>
          </p:nvGrpSpPr>
          <p:grpSpPr bwMode="auto">
            <a:xfrm>
              <a:off x="3780" y="229"/>
              <a:ext cx="517" cy="399"/>
              <a:chOff x="3870" y="1825"/>
              <a:chExt cx="517" cy="399"/>
            </a:xfrm>
          </p:grpSpPr>
          <p:grpSp>
            <p:nvGrpSpPr>
              <p:cNvPr id="116834" name="Group 289"/>
              <p:cNvGrpSpPr>
                <a:grpSpLocks/>
              </p:cNvGrpSpPr>
              <p:nvPr/>
            </p:nvGrpSpPr>
            <p:grpSpPr bwMode="auto">
              <a:xfrm rot="-5400000">
                <a:off x="4035" y="1871"/>
                <a:ext cx="68" cy="122"/>
                <a:chOff x="288" y="2784"/>
                <a:chExt cx="152" cy="528"/>
              </a:xfrm>
            </p:grpSpPr>
            <p:sp>
              <p:nvSpPr>
                <p:cNvPr id="117026" name="Freeform 290"/>
                <p:cNvSpPr>
                  <a:spLocks/>
                </p:cNvSpPr>
                <p:nvPr/>
              </p:nvSpPr>
              <p:spPr bwMode="auto">
                <a:xfrm>
                  <a:off x="384" y="2784"/>
                  <a:ext cx="56" cy="52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8" y="336"/>
                    </a:cxn>
                    <a:cxn ang="0">
                      <a:pos x="48" y="528"/>
                    </a:cxn>
                  </a:cxnLst>
                  <a:rect l="0" t="0" r="r" b="b"/>
                  <a:pathLst>
                    <a:path w="56" h="528">
                      <a:moveTo>
                        <a:pt x="0" y="0"/>
                      </a:moveTo>
                      <a:cubicBezTo>
                        <a:pt x="20" y="124"/>
                        <a:pt x="40" y="248"/>
                        <a:pt x="48" y="336"/>
                      </a:cubicBezTo>
                      <a:cubicBezTo>
                        <a:pt x="56" y="424"/>
                        <a:pt x="48" y="496"/>
                        <a:pt x="48" y="5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027" name="Freeform 291"/>
                <p:cNvSpPr>
                  <a:spLocks/>
                </p:cNvSpPr>
                <p:nvPr/>
              </p:nvSpPr>
              <p:spPr bwMode="auto">
                <a:xfrm>
                  <a:off x="288" y="2784"/>
                  <a:ext cx="48" cy="480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0" y="336"/>
                    </a:cxn>
                    <a:cxn ang="0">
                      <a:pos x="48" y="480"/>
                    </a:cxn>
                  </a:cxnLst>
                  <a:rect l="0" t="0" r="r" b="b"/>
                  <a:pathLst>
                    <a:path w="48" h="480">
                      <a:moveTo>
                        <a:pt x="48" y="0"/>
                      </a:moveTo>
                      <a:cubicBezTo>
                        <a:pt x="24" y="128"/>
                        <a:pt x="0" y="256"/>
                        <a:pt x="0" y="336"/>
                      </a:cubicBezTo>
                      <a:cubicBezTo>
                        <a:pt x="0" y="416"/>
                        <a:pt x="24" y="448"/>
                        <a:pt x="48" y="48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17028" name="Oval 292"/>
              <p:cNvSpPr>
                <a:spLocks noChangeArrowheads="1"/>
              </p:cNvSpPr>
              <p:nvPr/>
            </p:nvSpPr>
            <p:spPr bwMode="auto">
              <a:xfrm rot="-5400000" flipH="1" flipV="1">
                <a:off x="4230" y="1854"/>
                <a:ext cx="103" cy="56"/>
              </a:xfrm>
              <a:prstGeom prst="ellipse">
                <a:avLst/>
              </a:prstGeom>
              <a:solidFill>
                <a:srgbClr val="00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6837" name="Group 293"/>
              <p:cNvGrpSpPr>
                <a:grpSpLocks/>
              </p:cNvGrpSpPr>
              <p:nvPr/>
            </p:nvGrpSpPr>
            <p:grpSpPr bwMode="auto">
              <a:xfrm rot="-5400000" flipH="1" flipV="1">
                <a:off x="4161" y="1819"/>
                <a:ext cx="68" cy="122"/>
                <a:chOff x="288" y="2784"/>
                <a:chExt cx="152" cy="528"/>
              </a:xfrm>
            </p:grpSpPr>
            <p:sp>
              <p:nvSpPr>
                <p:cNvPr id="117030" name="Freeform 294"/>
                <p:cNvSpPr>
                  <a:spLocks/>
                </p:cNvSpPr>
                <p:nvPr/>
              </p:nvSpPr>
              <p:spPr bwMode="auto">
                <a:xfrm>
                  <a:off x="384" y="2784"/>
                  <a:ext cx="56" cy="52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8" y="336"/>
                    </a:cxn>
                    <a:cxn ang="0">
                      <a:pos x="48" y="528"/>
                    </a:cxn>
                  </a:cxnLst>
                  <a:rect l="0" t="0" r="r" b="b"/>
                  <a:pathLst>
                    <a:path w="56" h="528">
                      <a:moveTo>
                        <a:pt x="0" y="0"/>
                      </a:moveTo>
                      <a:cubicBezTo>
                        <a:pt x="20" y="124"/>
                        <a:pt x="40" y="248"/>
                        <a:pt x="48" y="336"/>
                      </a:cubicBezTo>
                      <a:cubicBezTo>
                        <a:pt x="56" y="424"/>
                        <a:pt x="48" y="496"/>
                        <a:pt x="48" y="5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031" name="Freeform 295"/>
                <p:cNvSpPr>
                  <a:spLocks/>
                </p:cNvSpPr>
                <p:nvPr/>
              </p:nvSpPr>
              <p:spPr bwMode="auto">
                <a:xfrm>
                  <a:off x="288" y="2784"/>
                  <a:ext cx="48" cy="480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0" y="336"/>
                    </a:cxn>
                    <a:cxn ang="0">
                      <a:pos x="48" y="480"/>
                    </a:cxn>
                  </a:cxnLst>
                  <a:rect l="0" t="0" r="r" b="b"/>
                  <a:pathLst>
                    <a:path w="48" h="480">
                      <a:moveTo>
                        <a:pt x="48" y="0"/>
                      </a:moveTo>
                      <a:cubicBezTo>
                        <a:pt x="24" y="128"/>
                        <a:pt x="0" y="256"/>
                        <a:pt x="0" y="336"/>
                      </a:cubicBezTo>
                      <a:cubicBezTo>
                        <a:pt x="0" y="416"/>
                        <a:pt x="24" y="448"/>
                        <a:pt x="48" y="48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6855" name="Group 296"/>
              <p:cNvGrpSpPr>
                <a:grpSpLocks/>
              </p:cNvGrpSpPr>
              <p:nvPr/>
            </p:nvGrpSpPr>
            <p:grpSpPr bwMode="auto">
              <a:xfrm rot="-5400000" flipH="1" flipV="1">
                <a:off x="4157" y="2128"/>
                <a:ext cx="69" cy="122"/>
                <a:chOff x="288" y="2784"/>
                <a:chExt cx="152" cy="528"/>
              </a:xfrm>
            </p:grpSpPr>
            <p:sp>
              <p:nvSpPr>
                <p:cNvPr id="117033" name="Freeform 297"/>
                <p:cNvSpPr>
                  <a:spLocks/>
                </p:cNvSpPr>
                <p:nvPr/>
              </p:nvSpPr>
              <p:spPr bwMode="auto">
                <a:xfrm>
                  <a:off x="384" y="2784"/>
                  <a:ext cx="56" cy="52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8" y="336"/>
                    </a:cxn>
                    <a:cxn ang="0">
                      <a:pos x="48" y="528"/>
                    </a:cxn>
                  </a:cxnLst>
                  <a:rect l="0" t="0" r="r" b="b"/>
                  <a:pathLst>
                    <a:path w="56" h="528">
                      <a:moveTo>
                        <a:pt x="0" y="0"/>
                      </a:moveTo>
                      <a:cubicBezTo>
                        <a:pt x="20" y="124"/>
                        <a:pt x="40" y="248"/>
                        <a:pt x="48" y="336"/>
                      </a:cubicBezTo>
                      <a:cubicBezTo>
                        <a:pt x="56" y="424"/>
                        <a:pt x="48" y="496"/>
                        <a:pt x="48" y="5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034" name="Freeform 298"/>
                <p:cNvSpPr>
                  <a:spLocks/>
                </p:cNvSpPr>
                <p:nvPr/>
              </p:nvSpPr>
              <p:spPr bwMode="auto">
                <a:xfrm>
                  <a:off x="288" y="2784"/>
                  <a:ext cx="48" cy="480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0" y="336"/>
                    </a:cxn>
                    <a:cxn ang="0">
                      <a:pos x="48" y="480"/>
                    </a:cxn>
                  </a:cxnLst>
                  <a:rect l="0" t="0" r="r" b="b"/>
                  <a:pathLst>
                    <a:path w="48" h="480">
                      <a:moveTo>
                        <a:pt x="48" y="0"/>
                      </a:moveTo>
                      <a:cubicBezTo>
                        <a:pt x="24" y="128"/>
                        <a:pt x="0" y="256"/>
                        <a:pt x="0" y="336"/>
                      </a:cubicBezTo>
                      <a:cubicBezTo>
                        <a:pt x="0" y="416"/>
                        <a:pt x="24" y="448"/>
                        <a:pt x="48" y="48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17035" name="Oval 299"/>
              <p:cNvSpPr>
                <a:spLocks noChangeArrowheads="1"/>
              </p:cNvSpPr>
              <p:nvPr/>
            </p:nvSpPr>
            <p:spPr bwMode="auto">
              <a:xfrm>
                <a:off x="3870" y="1825"/>
                <a:ext cx="506" cy="141"/>
              </a:xfrm>
              <a:prstGeom prst="ellipse">
                <a:avLst/>
              </a:prstGeom>
              <a:solidFill>
                <a:srgbClr val="0066FF"/>
              </a:solidFill>
              <a:ln w="9525">
                <a:solidFill>
                  <a:srgbClr val="66FF6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036" name="Oval 300"/>
              <p:cNvSpPr>
                <a:spLocks noChangeArrowheads="1"/>
              </p:cNvSpPr>
              <p:nvPr/>
            </p:nvSpPr>
            <p:spPr bwMode="auto">
              <a:xfrm>
                <a:off x="3881" y="2083"/>
                <a:ext cx="506" cy="141"/>
              </a:xfrm>
              <a:prstGeom prst="ellipse">
                <a:avLst/>
              </a:prstGeom>
              <a:solidFill>
                <a:srgbClr val="0066FF"/>
              </a:solidFill>
              <a:ln w="9525">
                <a:solidFill>
                  <a:srgbClr val="66FF6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17037" name="Line 301"/>
          <p:cNvSpPr>
            <a:spLocks noChangeShapeType="1"/>
          </p:cNvSpPr>
          <p:nvPr/>
        </p:nvSpPr>
        <p:spPr bwMode="auto">
          <a:xfrm>
            <a:off x="5768975" y="3219450"/>
            <a:ext cx="167957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7038" name="Line 302"/>
          <p:cNvSpPr>
            <a:spLocks noChangeShapeType="1"/>
          </p:cNvSpPr>
          <p:nvPr/>
        </p:nvSpPr>
        <p:spPr bwMode="auto">
          <a:xfrm>
            <a:off x="5702300" y="3219450"/>
            <a:ext cx="1679575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0"/>
                                        <p:tgtEl>
                                          <p:spTgt spid="117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2000"/>
                                        <p:tgtEl>
                                          <p:spTgt spid="116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11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2000"/>
                                        <p:tgtEl>
                                          <p:spTgt spid="116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2000"/>
                                        <p:tgtEl>
                                          <p:spTgt spid="116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0"/>
                                        <p:tgtEl>
                                          <p:spTgt spid="1170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17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0"/>
                                        <p:tgtEl>
                                          <p:spTgt spid="117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941" grpId="0"/>
      <p:bldP spid="117037" grpId="0" animBg="1"/>
      <p:bldP spid="117037" grpId="1" animBg="1"/>
      <p:bldP spid="1170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ext Box 2"/>
          <p:cNvSpPr txBox="1">
            <a:spLocks noChangeArrowheads="1"/>
          </p:cNvSpPr>
          <p:nvPr/>
        </p:nvSpPr>
        <p:spPr bwMode="auto">
          <a:xfrm>
            <a:off x="533400" y="685800"/>
            <a:ext cx="548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Simplest Case Scenario:</a:t>
            </a:r>
            <a:endParaRPr lang="en-US" sz="2800" b="1" dirty="0">
              <a:solidFill>
                <a:srgbClr val="FF0000"/>
              </a:solidFill>
              <a:latin typeface="Arial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 rot="-5400000">
            <a:off x="5584031" y="5466557"/>
            <a:ext cx="1471613" cy="88900"/>
            <a:chOff x="1056" y="2448"/>
            <a:chExt cx="1296" cy="336"/>
          </a:xfrm>
        </p:grpSpPr>
        <p:sp>
          <p:nvSpPr>
            <p:cNvPr id="118788" name="Oval 4"/>
            <p:cNvSpPr>
              <a:spLocks noChangeArrowheads="1"/>
            </p:cNvSpPr>
            <p:nvPr/>
          </p:nvSpPr>
          <p:spPr bwMode="auto">
            <a:xfrm>
              <a:off x="1056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789" name="Oval 5"/>
            <p:cNvSpPr>
              <a:spLocks noChangeArrowheads="1"/>
            </p:cNvSpPr>
            <p:nvPr/>
          </p:nvSpPr>
          <p:spPr bwMode="auto">
            <a:xfrm>
              <a:off x="1200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790" name="Oval 6"/>
            <p:cNvSpPr>
              <a:spLocks noChangeArrowheads="1"/>
            </p:cNvSpPr>
            <p:nvPr/>
          </p:nvSpPr>
          <p:spPr bwMode="auto">
            <a:xfrm>
              <a:off x="1344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791" name="Oval 7"/>
            <p:cNvSpPr>
              <a:spLocks noChangeArrowheads="1"/>
            </p:cNvSpPr>
            <p:nvPr/>
          </p:nvSpPr>
          <p:spPr bwMode="auto">
            <a:xfrm>
              <a:off x="1488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792" name="Oval 8"/>
            <p:cNvSpPr>
              <a:spLocks noChangeArrowheads="1"/>
            </p:cNvSpPr>
            <p:nvPr/>
          </p:nvSpPr>
          <p:spPr bwMode="auto">
            <a:xfrm>
              <a:off x="1632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793" name="Oval 9"/>
            <p:cNvSpPr>
              <a:spLocks noChangeArrowheads="1"/>
            </p:cNvSpPr>
            <p:nvPr/>
          </p:nvSpPr>
          <p:spPr bwMode="auto">
            <a:xfrm>
              <a:off x="1776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794" name="Oval 10"/>
            <p:cNvSpPr>
              <a:spLocks noChangeArrowheads="1"/>
            </p:cNvSpPr>
            <p:nvPr/>
          </p:nvSpPr>
          <p:spPr bwMode="auto">
            <a:xfrm>
              <a:off x="1920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795" name="Oval 11"/>
            <p:cNvSpPr>
              <a:spLocks noChangeArrowheads="1"/>
            </p:cNvSpPr>
            <p:nvPr/>
          </p:nvSpPr>
          <p:spPr bwMode="auto">
            <a:xfrm>
              <a:off x="2064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796" name="Oval 12"/>
            <p:cNvSpPr>
              <a:spLocks noChangeArrowheads="1"/>
            </p:cNvSpPr>
            <p:nvPr/>
          </p:nvSpPr>
          <p:spPr bwMode="auto">
            <a:xfrm>
              <a:off x="2208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8797" name="Oval 13"/>
          <p:cNvSpPr>
            <a:spLocks noChangeArrowheads="1"/>
          </p:cNvSpPr>
          <p:nvPr/>
        </p:nvSpPr>
        <p:spPr bwMode="auto">
          <a:xfrm rot="-5400000">
            <a:off x="6238082" y="464899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98" name="Oval 14"/>
          <p:cNvSpPr>
            <a:spLocks noChangeArrowheads="1"/>
          </p:cNvSpPr>
          <p:nvPr/>
        </p:nvSpPr>
        <p:spPr bwMode="auto">
          <a:xfrm rot="-5400000">
            <a:off x="6238081" y="448548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99" name="Oval 15"/>
          <p:cNvSpPr>
            <a:spLocks noChangeArrowheads="1"/>
          </p:cNvSpPr>
          <p:nvPr/>
        </p:nvSpPr>
        <p:spPr bwMode="auto">
          <a:xfrm rot="-5400000">
            <a:off x="6238082" y="432196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800" name="Oval 16"/>
          <p:cNvSpPr>
            <a:spLocks noChangeArrowheads="1"/>
          </p:cNvSpPr>
          <p:nvPr/>
        </p:nvSpPr>
        <p:spPr bwMode="auto">
          <a:xfrm rot="-5400000">
            <a:off x="6238081" y="415845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801" name="Oval 17"/>
          <p:cNvSpPr>
            <a:spLocks noChangeArrowheads="1"/>
          </p:cNvSpPr>
          <p:nvPr/>
        </p:nvSpPr>
        <p:spPr bwMode="auto">
          <a:xfrm rot="-5400000">
            <a:off x="6240462" y="3998913"/>
            <a:ext cx="161925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802" name="Oval 18"/>
          <p:cNvSpPr>
            <a:spLocks noChangeArrowheads="1"/>
          </p:cNvSpPr>
          <p:nvPr/>
        </p:nvSpPr>
        <p:spPr bwMode="auto">
          <a:xfrm rot="-5400000">
            <a:off x="6238082" y="383301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803" name="Oval 19"/>
          <p:cNvSpPr>
            <a:spLocks noChangeArrowheads="1"/>
          </p:cNvSpPr>
          <p:nvPr/>
        </p:nvSpPr>
        <p:spPr bwMode="auto">
          <a:xfrm rot="-5400000">
            <a:off x="6238081" y="366950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804" name="Oval 20"/>
          <p:cNvSpPr>
            <a:spLocks noChangeArrowheads="1"/>
          </p:cNvSpPr>
          <p:nvPr/>
        </p:nvSpPr>
        <p:spPr bwMode="auto">
          <a:xfrm rot="-5400000">
            <a:off x="6238082" y="350599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805" name="Oval 21"/>
          <p:cNvSpPr>
            <a:spLocks noChangeArrowheads="1"/>
          </p:cNvSpPr>
          <p:nvPr/>
        </p:nvSpPr>
        <p:spPr bwMode="auto">
          <a:xfrm rot="-5400000">
            <a:off x="6236493" y="285035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806" name="Oval 22"/>
          <p:cNvSpPr>
            <a:spLocks noChangeArrowheads="1"/>
          </p:cNvSpPr>
          <p:nvPr/>
        </p:nvSpPr>
        <p:spPr bwMode="auto">
          <a:xfrm rot="-5400000">
            <a:off x="6236494" y="268684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807" name="Oval 23"/>
          <p:cNvSpPr>
            <a:spLocks noChangeArrowheads="1"/>
          </p:cNvSpPr>
          <p:nvPr/>
        </p:nvSpPr>
        <p:spPr bwMode="auto">
          <a:xfrm rot="-5400000">
            <a:off x="6238082" y="252491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808" name="Oval 24"/>
          <p:cNvSpPr>
            <a:spLocks noChangeArrowheads="1"/>
          </p:cNvSpPr>
          <p:nvPr/>
        </p:nvSpPr>
        <p:spPr bwMode="auto">
          <a:xfrm rot="-5400000">
            <a:off x="6236494" y="235981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809" name="Oval 25"/>
          <p:cNvSpPr>
            <a:spLocks noChangeArrowheads="1"/>
          </p:cNvSpPr>
          <p:nvPr/>
        </p:nvSpPr>
        <p:spPr bwMode="auto">
          <a:xfrm rot="-5400000">
            <a:off x="6236493" y="219630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810" name="Oval 26"/>
          <p:cNvSpPr>
            <a:spLocks noChangeArrowheads="1"/>
          </p:cNvSpPr>
          <p:nvPr/>
        </p:nvSpPr>
        <p:spPr bwMode="auto">
          <a:xfrm rot="-5400000">
            <a:off x="6236494" y="203279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811" name="Oval 27"/>
          <p:cNvSpPr>
            <a:spLocks noChangeArrowheads="1"/>
          </p:cNvSpPr>
          <p:nvPr/>
        </p:nvSpPr>
        <p:spPr bwMode="auto">
          <a:xfrm rot="-5400000">
            <a:off x="6236493" y="186928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 rot="-5400000">
            <a:off x="5999163" y="5616575"/>
            <a:ext cx="944562" cy="211138"/>
            <a:chOff x="1008" y="2400"/>
            <a:chExt cx="831" cy="576"/>
          </a:xfrm>
        </p:grpSpPr>
        <p:grpSp>
          <p:nvGrpSpPr>
            <p:cNvPr id="4" name="Group 29"/>
            <p:cNvGrpSpPr>
              <a:grpSpLocks/>
            </p:cNvGrpSpPr>
            <p:nvPr/>
          </p:nvGrpSpPr>
          <p:grpSpPr bwMode="auto">
            <a:xfrm>
              <a:off x="1008" y="2400"/>
              <a:ext cx="96" cy="576"/>
              <a:chOff x="424" y="2880"/>
              <a:chExt cx="200" cy="768"/>
            </a:xfrm>
          </p:grpSpPr>
          <p:sp>
            <p:nvSpPr>
              <p:cNvPr id="118814" name="Freeform 30"/>
              <p:cNvSpPr>
                <a:spLocks/>
              </p:cNvSpPr>
              <p:nvPr/>
            </p:nvSpPr>
            <p:spPr bwMode="auto">
              <a:xfrm>
                <a:off x="528" y="2880"/>
                <a:ext cx="96" cy="7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48" y="624"/>
                  </a:cxn>
                  <a:cxn ang="0">
                    <a:pos x="96" y="768"/>
                  </a:cxn>
                </a:cxnLst>
                <a:rect l="0" t="0" r="r" b="b"/>
                <a:pathLst>
                  <a:path w="104" h="768">
                    <a:moveTo>
                      <a:pt x="0" y="0"/>
                    </a:moveTo>
                    <a:cubicBezTo>
                      <a:pt x="44" y="116"/>
                      <a:pt x="88" y="232"/>
                      <a:pt x="96" y="336"/>
                    </a:cubicBezTo>
                    <a:cubicBezTo>
                      <a:pt x="104" y="440"/>
                      <a:pt x="48" y="552"/>
                      <a:pt x="48" y="624"/>
                    </a:cubicBezTo>
                    <a:cubicBezTo>
                      <a:pt x="48" y="696"/>
                      <a:pt x="72" y="732"/>
                      <a:pt x="96" y="76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815" name="Freeform 31"/>
              <p:cNvSpPr>
                <a:spLocks/>
              </p:cNvSpPr>
              <p:nvPr/>
            </p:nvSpPr>
            <p:spPr bwMode="auto">
              <a:xfrm>
                <a:off x="424" y="2880"/>
                <a:ext cx="104" cy="48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8" y="288"/>
                  </a:cxn>
                  <a:cxn ang="0">
                    <a:pos x="104" y="480"/>
                  </a:cxn>
                </a:cxnLst>
                <a:rect l="0" t="0" r="r" b="b"/>
                <a:pathLst>
                  <a:path w="104" h="480">
                    <a:moveTo>
                      <a:pt x="56" y="0"/>
                    </a:moveTo>
                    <a:cubicBezTo>
                      <a:pt x="28" y="104"/>
                      <a:pt x="0" y="208"/>
                      <a:pt x="8" y="288"/>
                    </a:cubicBezTo>
                    <a:cubicBezTo>
                      <a:pt x="16" y="368"/>
                      <a:pt x="60" y="424"/>
                      <a:pt x="104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32"/>
            <p:cNvGrpSpPr>
              <a:grpSpLocks/>
            </p:cNvGrpSpPr>
            <p:nvPr/>
          </p:nvGrpSpPr>
          <p:grpSpPr bwMode="auto">
            <a:xfrm>
              <a:off x="1424" y="2400"/>
              <a:ext cx="96" cy="576"/>
              <a:chOff x="424" y="2880"/>
              <a:chExt cx="200" cy="768"/>
            </a:xfrm>
          </p:grpSpPr>
          <p:sp>
            <p:nvSpPr>
              <p:cNvPr id="118817" name="Freeform 33"/>
              <p:cNvSpPr>
                <a:spLocks/>
              </p:cNvSpPr>
              <p:nvPr/>
            </p:nvSpPr>
            <p:spPr bwMode="auto">
              <a:xfrm>
                <a:off x="528" y="2880"/>
                <a:ext cx="96" cy="7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48" y="624"/>
                  </a:cxn>
                  <a:cxn ang="0">
                    <a:pos x="96" y="768"/>
                  </a:cxn>
                </a:cxnLst>
                <a:rect l="0" t="0" r="r" b="b"/>
                <a:pathLst>
                  <a:path w="104" h="768">
                    <a:moveTo>
                      <a:pt x="0" y="0"/>
                    </a:moveTo>
                    <a:cubicBezTo>
                      <a:pt x="44" y="116"/>
                      <a:pt x="88" y="232"/>
                      <a:pt x="96" y="336"/>
                    </a:cubicBezTo>
                    <a:cubicBezTo>
                      <a:pt x="104" y="440"/>
                      <a:pt x="48" y="552"/>
                      <a:pt x="48" y="624"/>
                    </a:cubicBezTo>
                    <a:cubicBezTo>
                      <a:pt x="48" y="696"/>
                      <a:pt x="72" y="732"/>
                      <a:pt x="96" y="76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818" name="Freeform 34"/>
              <p:cNvSpPr>
                <a:spLocks/>
              </p:cNvSpPr>
              <p:nvPr/>
            </p:nvSpPr>
            <p:spPr bwMode="auto">
              <a:xfrm>
                <a:off x="424" y="2880"/>
                <a:ext cx="104" cy="48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8" y="288"/>
                  </a:cxn>
                  <a:cxn ang="0">
                    <a:pos x="104" y="480"/>
                  </a:cxn>
                </a:cxnLst>
                <a:rect l="0" t="0" r="r" b="b"/>
                <a:pathLst>
                  <a:path w="104" h="480">
                    <a:moveTo>
                      <a:pt x="56" y="0"/>
                    </a:moveTo>
                    <a:cubicBezTo>
                      <a:pt x="28" y="104"/>
                      <a:pt x="0" y="208"/>
                      <a:pt x="8" y="288"/>
                    </a:cubicBezTo>
                    <a:cubicBezTo>
                      <a:pt x="16" y="368"/>
                      <a:pt x="60" y="424"/>
                      <a:pt x="104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35"/>
            <p:cNvGrpSpPr>
              <a:grpSpLocks/>
            </p:cNvGrpSpPr>
            <p:nvPr/>
          </p:nvGrpSpPr>
          <p:grpSpPr bwMode="auto">
            <a:xfrm>
              <a:off x="1128" y="2400"/>
              <a:ext cx="96" cy="528"/>
              <a:chOff x="288" y="2784"/>
              <a:chExt cx="152" cy="528"/>
            </a:xfrm>
          </p:grpSpPr>
          <p:sp>
            <p:nvSpPr>
              <p:cNvPr id="118820" name="Freeform 36"/>
              <p:cNvSpPr>
                <a:spLocks/>
              </p:cNvSpPr>
              <p:nvPr/>
            </p:nvSpPr>
            <p:spPr bwMode="auto">
              <a:xfrm>
                <a:off x="384" y="2784"/>
                <a:ext cx="56" cy="5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36"/>
                  </a:cxn>
                  <a:cxn ang="0">
                    <a:pos x="48" y="528"/>
                  </a:cxn>
                </a:cxnLst>
                <a:rect l="0" t="0" r="r" b="b"/>
                <a:pathLst>
                  <a:path w="56" h="528">
                    <a:moveTo>
                      <a:pt x="0" y="0"/>
                    </a:moveTo>
                    <a:cubicBezTo>
                      <a:pt x="20" y="124"/>
                      <a:pt x="40" y="248"/>
                      <a:pt x="48" y="336"/>
                    </a:cubicBezTo>
                    <a:cubicBezTo>
                      <a:pt x="56" y="424"/>
                      <a:pt x="48" y="496"/>
                      <a:pt x="48" y="5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821" name="Freeform 37"/>
              <p:cNvSpPr>
                <a:spLocks/>
              </p:cNvSpPr>
              <p:nvPr/>
            </p:nvSpPr>
            <p:spPr bwMode="auto">
              <a:xfrm>
                <a:off x="288" y="2784"/>
                <a:ext cx="48" cy="480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336"/>
                  </a:cxn>
                  <a:cxn ang="0">
                    <a:pos x="48" y="480"/>
                  </a:cxn>
                </a:cxnLst>
                <a:rect l="0" t="0" r="r" b="b"/>
                <a:pathLst>
                  <a:path w="48" h="480">
                    <a:moveTo>
                      <a:pt x="48" y="0"/>
                    </a:moveTo>
                    <a:cubicBezTo>
                      <a:pt x="24" y="128"/>
                      <a:pt x="0" y="256"/>
                      <a:pt x="0" y="336"/>
                    </a:cubicBezTo>
                    <a:cubicBezTo>
                      <a:pt x="0" y="416"/>
                      <a:pt x="24" y="448"/>
                      <a:pt x="48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38"/>
            <p:cNvGrpSpPr>
              <a:grpSpLocks/>
            </p:cNvGrpSpPr>
            <p:nvPr/>
          </p:nvGrpSpPr>
          <p:grpSpPr bwMode="auto">
            <a:xfrm>
              <a:off x="1561" y="2414"/>
              <a:ext cx="96" cy="528"/>
              <a:chOff x="288" y="2784"/>
              <a:chExt cx="152" cy="528"/>
            </a:xfrm>
          </p:grpSpPr>
          <p:sp>
            <p:nvSpPr>
              <p:cNvPr id="118823" name="Freeform 39"/>
              <p:cNvSpPr>
                <a:spLocks/>
              </p:cNvSpPr>
              <p:nvPr/>
            </p:nvSpPr>
            <p:spPr bwMode="auto">
              <a:xfrm>
                <a:off x="384" y="2784"/>
                <a:ext cx="56" cy="5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36"/>
                  </a:cxn>
                  <a:cxn ang="0">
                    <a:pos x="48" y="528"/>
                  </a:cxn>
                </a:cxnLst>
                <a:rect l="0" t="0" r="r" b="b"/>
                <a:pathLst>
                  <a:path w="56" h="528">
                    <a:moveTo>
                      <a:pt x="0" y="0"/>
                    </a:moveTo>
                    <a:cubicBezTo>
                      <a:pt x="20" y="124"/>
                      <a:pt x="40" y="248"/>
                      <a:pt x="48" y="336"/>
                    </a:cubicBezTo>
                    <a:cubicBezTo>
                      <a:pt x="56" y="424"/>
                      <a:pt x="48" y="496"/>
                      <a:pt x="48" y="5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824" name="Freeform 40"/>
              <p:cNvSpPr>
                <a:spLocks/>
              </p:cNvSpPr>
              <p:nvPr/>
            </p:nvSpPr>
            <p:spPr bwMode="auto">
              <a:xfrm>
                <a:off x="288" y="2784"/>
                <a:ext cx="48" cy="480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336"/>
                  </a:cxn>
                  <a:cxn ang="0">
                    <a:pos x="48" y="480"/>
                  </a:cxn>
                </a:cxnLst>
                <a:rect l="0" t="0" r="r" b="b"/>
                <a:pathLst>
                  <a:path w="48" h="480">
                    <a:moveTo>
                      <a:pt x="48" y="0"/>
                    </a:moveTo>
                    <a:cubicBezTo>
                      <a:pt x="24" y="128"/>
                      <a:pt x="0" y="256"/>
                      <a:pt x="0" y="336"/>
                    </a:cubicBezTo>
                    <a:cubicBezTo>
                      <a:pt x="0" y="416"/>
                      <a:pt x="24" y="448"/>
                      <a:pt x="48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41"/>
            <p:cNvGrpSpPr>
              <a:grpSpLocks/>
            </p:cNvGrpSpPr>
            <p:nvPr/>
          </p:nvGrpSpPr>
          <p:grpSpPr bwMode="auto">
            <a:xfrm>
              <a:off x="1255" y="2400"/>
              <a:ext cx="151" cy="559"/>
              <a:chOff x="367" y="2605"/>
              <a:chExt cx="151" cy="559"/>
            </a:xfrm>
          </p:grpSpPr>
          <p:sp>
            <p:nvSpPr>
              <p:cNvPr id="118826" name="Freeform 42"/>
              <p:cNvSpPr>
                <a:spLocks/>
              </p:cNvSpPr>
              <p:nvPr/>
            </p:nvSpPr>
            <p:spPr bwMode="auto">
              <a:xfrm>
                <a:off x="367" y="2605"/>
                <a:ext cx="52" cy="493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" y="403"/>
                  </a:cxn>
                  <a:cxn ang="0">
                    <a:pos x="52" y="493"/>
                  </a:cxn>
                </a:cxnLst>
                <a:rect l="0" t="0" r="r" b="b"/>
                <a:pathLst>
                  <a:path w="52" h="493">
                    <a:moveTo>
                      <a:pt x="36" y="0"/>
                    </a:moveTo>
                    <a:cubicBezTo>
                      <a:pt x="18" y="160"/>
                      <a:pt x="0" y="321"/>
                      <a:pt x="3" y="403"/>
                    </a:cubicBezTo>
                    <a:cubicBezTo>
                      <a:pt x="6" y="485"/>
                      <a:pt x="43" y="477"/>
                      <a:pt x="52" y="49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827" name="Freeform 43"/>
              <p:cNvSpPr>
                <a:spLocks/>
              </p:cNvSpPr>
              <p:nvPr/>
            </p:nvSpPr>
            <p:spPr bwMode="auto">
              <a:xfrm>
                <a:off x="449" y="2614"/>
                <a:ext cx="69" cy="5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1" y="287"/>
                  </a:cxn>
                  <a:cxn ang="0">
                    <a:pos x="69" y="550"/>
                  </a:cxn>
                </a:cxnLst>
                <a:rect l="0" t="0" r="r" b="b"/>
                <a:pathLst>
                  <a:path w="69" h="550">
                    <a:moveTo>
                      <a:pt x="3" y="0"/>
                    </a:moveTo>
                    <a:cubicBezTo>
                      <a:pt x="1" y="97"/>
                      <a:pt x="0" y="195"/>
                      <a:pt x="11" y="287"/>
                    </a:cubicBezTo>
                    <a:cubicBezTo>
                      <a:pt x="22" y="379"/>
                      <a:pt x="45" y="464"/>
                      <a:pt x="69" y="5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44"/>
            <p:cNvGrpSpPr>
              <a:grpSpLocks/>
            </p:cNvGrpSpPr>
            <p:nvPr/>
          </p:nvGrpSpPr>
          <p:grpSpPr bwMode="auto">
            <a:xfrm>
              <a:off x="1688" y="2405"/>
              <a:ext cx="151" cy="559"/>
              <a:chOff x="367" y="2605"/>
              <a:chExt cx="151" cy="559"/>
            </a:xfrm>
          </p:grpSpPr>
          <p:sp>
            <p:nvSpPr>
              <p:cNvPr id="118829" name="Freeform 45"/>
              <p:cNvSpPr>
                <a:spLocks/>
              </p:cNvSpPr>
              <p:nvPr/>
            </p:nvSpPr>
            <p:spPr bwMode="auto">
              <a:xfrm>
                <a:off x="367" y="2605"/>
                <a:ext cx="52" cy="493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" y="403"/>
                  </a:cxn>
                  <a:cxn ang="0">
                    <a:pos x="52" y="493"/>
                  </a:cxn>
                </a:cxnLst>
                <a:rect l="0" t="0" r="r" b="b"/>
                <a:pathLst>
                  <a:path w="52" h="493">
                    <a:moveTo>
                      <a:pt x="36" y="0"/>
                    </a:moveTo>
                    <a:cubicBezTo>
                      <a:pt x="18" y="160"/>
                      <a:pt x="0" y="321"/>
                      <a:pt x="3" y="403"/>
                    </a:cubicBezTo>
                    <a:cubicBezTo>
                      <a:pt x="6" y="485"/>
                      <a:pt x="43" y="477"/>
                      <a:pt x="52" y="49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830" name="Freeform 46"/>
              <p:cNvSpPr>
                <a:spLocks/>
              </p:cNvSpPr>
              <p:nvPr/>
            </p:nvSpPr>
            <p:spPr bwMode="auto">
              <a:xfrm>
                <a:off x="449" y="2614"/>
                <a:ext cx="69" cy="5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1" y="287"/>
                  </a:cxn>
                  <a:cxn ang="0">
                    <a:pos x="69" y="550"/>
                  </a:cxn>
                </a:cxnLst>
                <a:rect l="0" t="0" r="r" b="b"/>
                <a:pathLst>
                  <a:path w="69" h="550">
                    <a:moveTo>
                      <a:pt x="3" y="0"/>
                    </a:moveTo>
                    <a:cubicBezTo>
                      <a:pt x="1" y="97"/>
                      <a:pt x="0" y="195"/>
                      <a:pt x="11" y="287"/>
                    </a:cubicBezTo>
                    <a:cubicBezTo>
                      <a:pt x="22" y="379"/>
                      <a:pt x="45" y="464"/>
                      <a:pt x="69" y="5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" name="Group 47"/>
          <p:cNvGrpSpPr>
            <a:grpSpLocks/>
          </p:cNvGrpSpPr>
          <p:nvPr/>
        </p:nvGrpSpPr>
        <p:grpSpPr bwMode="auto">
          <a:xfrm rot="-5400000">
            <a:off x="5998369" y="4642644"/>
            <a:ext cx="942975" cy="211137"/>
            <a:chOff x="1008" y="2400"/>
            <a:chExt cx="831" cy="576"/>
          </a:xfrm>
        </p:grpSpPr>
        <p:grpSp>
          <p:nvGrpSpPr>
            <p:cNvPr id="11" name="Group 48"/>
            <p:cNvGrpSpPr>
              <a:grpSpLocks/>
            </p:cNvGrpSpPr>
            <p:nvPr/>
          </p:nvGrpSpPr>
          <p:grpSpPr bwMode="auto">
            <a:xfrm>
              <a:off x="1008" y="2400"/>
              <a:ext cx="96" cy="576"/>
              <a:chOff x="424" y="2880"/>
              <a:chExt cx="200" cy="768"/>
            </a:xfrm>
          </p:grpSpPr>
          <p:sp>
            <p:nvSpPr>
              <p:cNvPr id="118833" name="Freeform 49"/>
              <p:cNvSpPr>
                <a:spLocks/>
              </p:cNvSpPr>
              <p:nvPr/>
            </p:nvSpPr>
            <p:spPr bwMode="auto">
              <a:xfrm>
                <a:off x="528" y="2880"/>
                <a:ext cx="96" cy="7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48" y="624"/>
                  </a:cxn>
                  <a:cxn ang="0">
                    <a:pos x="96" y="768"/>
                  </a:cxn>
                </a:cxnLst>
                <a:rect l="0" t="0" r="r" b="b"/>
                <a:pathLst>
                  <a:path w="104" h="768">
                    <a:moveTo>
                      <a:pt x="0" y="0"/>
                    </a:moveTo>
                    <a:cubicBezTo>
                      <a:pt x="44" y="116"/>
                      <a:pt x="88" y="232"/>
                      <a:pt x="96" y="336"/>
                    </a:cubicBezTo>
                    <a:cubicBezTo>
                      <a:pt x="104" y="440"/>
                      <a:pt x="48" y="552"/>
                      <a:pt x="48" y="624"/>
                    </a:cubicBezTo>
                    <a:cubicBezTo>
                      <a:pt x="48" y="696"/>
                      <a:pt x="72" y="732"/>
                      <a:pt x="96" y="76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834" name="Freeform 50"/>
              <p:cNvSpPr>
                <a:spLocks/>
              </p:cNvSpPr>
              <p:nvPr/>
            </p:nvSpPr>
            <p:spPr bwMode="auto">
              <a:xfrm>
                <a:off x="424" y="2880"/>
                <a:ext cx="104" cy="48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8" y="288"/>
                  </a:cxn>
                  <a:cxn ang="0">
                    <a:pos x="104" y="480"/>
                  </a:cxn>
                </a:cxnLst>
                <a:rect l="0" t="0" r="r" b="b"/>
                <a:pathLst>
                  <a:path w="104" h="480">
                    <a:moveTo>
                      <a:pt x="56" y="0"/>
                    </a:moveTo>
                    <a:cubicBezTo>
                      <a:pt x="28" y="104"/>
                      <a:pt x="0" y="208"/>
                      <a:pt x="8" y="288"/>
                    </a:cubicBezTo>
                    <a:cubicBezTo>
                      <a:pt x="16" y="368"/>
                      <a:pt x="60" y="424"/>
                      <a:pt x="104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" name="Group 51"/>
            <p:cNvGrpSpPr>
              <a:grpSpLocks/>
            </p:cNvGrpSpPr>
            <p:nvPr/>
          </p:nvGrpSpPr>
          <p:grpSpPr bwMode="auto">
            <a:xfrm>
              <a:off x="1424" y="2400"/>
              <a:ext cx="96" cy="576"/>
              <a:chOff x="424" y="2880"/>
              <a:chExt cx="200" cy="768"/>
            </a:xfrm>
          </p:grpSpPr>
          <p:sp>
            <p:nvSpPr>
              <p:cNvPr id="118836" name="Freeform 52"/>
              <p:cNvSpPr>
                <a:spLocks/>
              </p:cNvSpPr>
              <p:nvPr/>
            </p:nvSpPr>
            <p:spPr bwMode="auto">
              <a:xfrm>
                <a:off x="528" y="2880"/>
                <a:ext cx="96" cy="7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48" y="624"/>
                  </a:cxn>
                  <a:cxn ang="0">
                    <a:pos x="96" y="768"/>
                  </a:cxn>
                </a:cxnLst>
                <a:rect l="0" t="0" r="r" b="b"/>
                <a:pathLst>
                  <a:path w="104" h="768">
                    <a:moveTo>
                      <a:pt x="0" y="0"/>
                    </a:moveTo>
                    <a:cubicBezTo>
                      <a:pt x="44" y="116"/>
                      <a:pt x="88" y="232"/>
                      <a:pt x="96" y="336"/>
                    </a:cubicBezTo>
                    <a:cubicBezTo>
                      <a:pt x="104" y="440"/>
                      <a:pt x="48" y="552"/>
                      <a:pt x="48" y="624"/>
                    </a:cubicBezTo>
                    <a:cubicBezTo>
                      <a:pt x="48" y="696"/>
                      <a:pt x="72" y="732"/>
                      <a:pt x="96" y="76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837" name="Freeform 53"/>
              <p:cNvSpPr>
                <a:spLocks/>
              </p:cNvSpPr>
              <p:nvPr/>
            </p:nvSpPr>
            <p:spPr bwMode="auto">
              <a:xfrm>
                <a:off x="424" y="2880"/>
                <a:ext cx="104" cy="48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8" y="288"/>
                  </a:cxn>
                  <a:cxn ang="0">
                    <a:pos x="104" y="480"/>
                  </a:cxn>
                </a:cxnLst>
                <a:rect l="0" t="0" r="r" b="b"/>
                <a:pathLst>
                  <a:path w="104" h="480">
                    <a:moveTo>
                      <a:pt x="56" y="0"/>
                    </a:moveTo>
                    <a:cubicBezTo>
                      <a:pt x="28" y="104"/>
                      <a:pt x="0" y="208"/>
                      <a:pt x="8" y="288"/>
                    </a:cubicBezTo>
                    <a:cubicBezTo>
                      <a:pt x="16" y="368"/>
                      <a:pt x="60" y="424"/>
                      <a:pt x="104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" name="Group 54"/>
            <p:cNvGrpSpPr>
              <a:grpSpLocks/>
            </p:cNvGrpSpPr>
            <p:nvPr/>
          </p:nvGrpSpPr>
          <p:grpSpPr bwMode="auto">
            <a:xfrm>
              <a:off x="1128" y="2400"/>
              <a:ext cx="96" cy="528"/>
              <a:chOff x="288" y="2784"/>
              <a:chExt cx="152" cy="528"/>
            </a:xfrm>
          </p:grpSpPr>
          <p:sp>
            <p:nvSpPr>
              <p:cNvPr id="118839" name="Freeform 55"/>
              <p:cNvSpPr>
                <a:spLocks/>
              </p:cNvSpPr>
              <p:nvPr/>
            </p:nvSpPr>
            <p:spPr bwMode="auto">
              <a:xfrm>
                <a:off x="384" y="2784"/>
                <a:ext cx="56" cy="5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36"/>
                  </a:cxn>
                  <a:cxn ang="0">
                    <a:pos x="48" y="528"/>
                  </a:cxn>
                </a:cxnLst>
                <a:rect l="0" t="0" r="r" b="b"/>
                <a:pathLst>
                  <a:path w="56" h="528">
                    <a:moveTo>
                      <a:pt x="0" y="0"/>
                    </a:moveTo>
                    <a:cubicBezTo>
                      <a:pt x="20" y="124"/>
                      <a:pt x="40" y="248"/>
                      <a:pt x="48" y="336"/>
                    </a:cubicBezTo>
                    <a:cubicBezTo>
                      <a:pt x="56" y="424"/>
                      <a:pt x="48" y="496"/>
                      <a:pt x="48" y="5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840" name="Freeform 56"/>
              <p:cNvSpPr>
                <a:spLocks/>
              </p:cNvSpPr>
              <p:nvPr/>
            </p:nvSpPr>
            <p:spPr bwMode="auto">
              <a:xfrm>
                <a:off x="288" y="2784"/>
                <a:ext cx="48" cy="480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336"/>
                  </a:cxn>
                  <a:cxn ang="0">
                    <a:pos x="48" y="480"/>
                  </a:cxn>
                </a:cxnLst>
                <a:rect l="0" t="0" r="r" b="b"/>
                <a:pathLst>
                  <a:path w="48" h="480">
                    <a:moveTo>
                      <a:pt x="48" y="0"/>
                    </a:moveTo>
                    <a:cubicBezTo>
                      <a:pt x="24" y="128"/>
                      <a:pt x="0" y="256"/>
                      <a:pt x="0" y="336"/>
                    </a:cubicBezTo>
                    <a:cubicBezTo>
                      <a:pt x="0" y="416"/>
                      <a:pt x="24" y="448"/>
                      <a:pt x="48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" name="Group 57"/>
            <p:cNvGrpSpPr>
              <a:grpSpLocks/>
            </p:cNvGrpSpPr>
            <p:nvPr/>
          </p:nvGrpSpPr>
          <p:grpSpPr bwMode="auto">
            <a:xfrm>
              <a:off x="1561" y="2414"/>
              <a:ext cx="96" cy="528"/>
              <a:chOff x="288" y="2784"/>
              <a:chExt cx="152" cy="528"/>
            </a:xfrm>
          </p:grpSpPr>
          <p:sp>
            <p:nvSpPr>
              <p:cNvPr id="118842" name="Freeform 58"/>
              <p:cNvSpPr>
                <a:spLocks/>
              </p:cNvSpPr>
              <p:nvPr/>
            </p:nvSpPr>
            <p:spPr bwMode="auto">
              <a:xfrm>
                <a:off x="384" y="2784"/>
                <a:ext cx="56" cy="5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36"/>
                  </a:cxn>
                  <a:cxn ang="0">
                    <a:pos x="48" y="528"/>
                  </a:cxn>
                </a:cxnLst>
                <a:rect l="0" t="0" r="r" b="b"/>
                <a:pathLst>
                  <a:path w="56" h="528">
                    <a:moveTo>
                      <a:pt x="0" y="0"/>
                    </a:moveTo>
                    <a:cubicBezTo>
                      <a:pt x="20" y="124"/>
                      <a:pt x="40" y="248"/>
                      <a:pt x="48" y="336"/>
                    </a:cubicBezTo>
                    <a:cubicBezTo>
                      <a:pt x="56" y="424"/>
                      <a:pt x="48" y="496"/>
                      <a:pt x="48" y="5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843" name="Freeform 59"/>
              <p:cNvSpPr>
                <a:spLocks/>
              </p:cNvSpPr>
              <p:nvPr/>
            </p:nvSpPr>
            <p:spPr bwMode="auto">
              <a:xfrm>
                <a:off x="288" y="2784"/>
                <a:ext cx="48" cy="480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336"/>
                  </a:cxn>
                  <a:cxn ang="0">
                    <a:pos x="48" y="480"/>
                  </a:cxn>
                </a:cxnLst>
                <a:rect l="0" t="0" r="r" b="b"/>
                <a:pathLst>
                  <a:path w="48" h="480">
                    <a:moveTo>
                      <a:pt x="48" y="0"/>
                    </a:moveTo>
                    <a:cubicBezTo>
                      <a:pt x="24" y="128"/>
                      <a:pt x="0" y="256"/>
                      <a:pt x="0" y="336"/>
                    </a:cubicBezTo>
                    <a:cubicBezTo>
                      <a:pt x="0" y="416"/>
                      <a:pt x="24" y="448"/>
                      <a:pt x="48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" name="Group 60"/>
            <p:cNvGrpSpPr>
              <a:grpSpLocks/>
            </p:cNvGrpSpPr>
            <p:nvPr/>
          </p:nvGrpSpPr>
          <p:grpSpPr bwMode="auto">
            <a:xfrm>
              <a:off x="1255" y="2400"/>
              <a:ext cx="151" cy="559"/>
              <a:chOff x="367" y="2605"/>
              <a:chExt cx="151" cy="559"/>
            </a:xfrm>
          </p:grpSpPr>
          <p:sp>
            <p:nvSpPr>
              <p:cNvPr id="118845" name="Freeform 61"/>
              <p:cNvSpPr>
                <a:spLocks/>
              </p:cNvSpPr>
              <p:nvPr/>
            </p:nvSpPr>
            <p:spPr bwMode="auto">
              <a:xfrm>
                <a:off x="367" y="2605"/>
                <a:ext cx="52" cy="493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" y="403"/>
                  </a:cxn>
                  <a:cxn ang="0">
                    <a:pos x="52" y="493"/>
                  </a:cxn>
                </a:cxnLst>
                <a:rect l="0" t="0" r="r" b="b"/>
                <a:pathLst>
                  <a:path w="52" h="493">
                    <a:moveTo>
                      <a:pt x="36" y="0"/>
                    </a:moveTo>
                    <a:cubicBezTo>
                      <a:pt x="18" y="160"/>
                      <a:pt x="0" y="321"/>
                      <a:pt x="3" y="403"/>
                    </a:cubicBezTo>
                    <a:cubicBezTo>
                      <a:pt x="6" y="485"/>
                      <a:pt x="43" y="477"/>
                      <a:pt x="52" y="49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846" name="Freeform 62"/>
              <p:cNvSpPr>
                <a:spLocks/>
              </p:cNvSpPr>
              <p:nvPr/>
            </p:nvSpPr>
            <p:spPr bwMode="auto">
              <a:xfrm>
                <a:off x="449" y="2614"/>
                <a:ext cx="69" cy="5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1" y="287"/>
                  </a:cxn>
                  <a:cxn ang="0">
                    <a:pos x="69" y="550"/>
                  </a:cxn>
                </a:cxnLst>
                <a:rect l="0" t="0" r="r" b="b"/>
                <a:pathLst>
                  <a:path w="69" h="550">
                    <a:moveTo>
                      <a:pt x="3" y="0"/>
                    </a:moveTo>
                    <a:cubicBezTo>
                      <a:pt x="1" y="97"/>
                      <a:pt x="0" y="195"/>
                      <a:pt x="11" y="287"/>
                    </a:cubicBezTo>
                    <a:cubicBezTo>
                      <a:pt x="22" y="379"/>
                      <a:pt x="45" y="464"/>
                      <a:pt x="69" y="5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" name="Group 63"/>
            <p:cNvGrpSpPr>
              <a:grpSpLocks/>
            </p:cNvGrpSpPr>
            <p:nvPr/>
          </p:nvGrpSpPr>
          <p:grpSpPr bwMode="auto">
            <a:xfrm>
              <a:off x="1688" y="2405"/>
              <a:ext cx="151" cy="559"/>
              <a:chOff x="367" y="2605"/>
              <a:chExt cx="151" cy="559"/>
            </a:xfrm>
          </p:grpSpPr>
          <p:sp>
            <p:nvSpPr>
              <p:cNvPr id="118848" name="Freeform 64"/>
              <p:cNvSpPr>
                <a:spLocks/>
              </p:cNvSpPr>
              <p:nvPr/>
            </p:nvSpPr>
            <p:spPr bwMode="auto">
              <a:xfrm>
                <a:off x="367" y="2605"/>
                <a:ext cx="52" cy="493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" y="403"/>
                  </a:cxn>
                  <a:cxn ang="0">
                    <a:pos x="52" y="493"/>
                  </a:cxn>
                </a:cxnLst>
                <a:rect l="0" t="0" r="r" b="b"/>
                <a:pathLst>
                  <a:path w="52" h="493">
                    <a:moveTo>
                      <a:pt x="36" y="0"/>
                    </a:moveTo>
                    <a:cubicBezTo>
                      <a:pt x="18" y="160"/>
                      <a:pt x="0" y="321"/>
                      <a:pt x="3" y="403"/>
                    </a:cubicBezTo>
                    <a:cubicBezTo>
                      <a:pt x="6" y="485"/>
                      <a:pt x="43" y="477"/>
                      <a:pt x="52" y="49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849" name="Freeform 65"/>
              <p:cNvSpPr>
                <a:spLocks/>
              </p:cNvSpPr>
              <p:nvPr/>
            </p:nvSpPr>
            <p:spPr bwMode="auto">
              <a:xfrm>
                <a:off x="449" y="2614"/>
                <a:ext cx="69" cy="5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1" y="287"/>
                  </a:cxn>
                  <a:cxn ang="0">
                    <a:pos x="69" y="550"/>
                  </a:cxn>
                </a:cxnLst>
                <a:rect l="0" t="0" r="r" b="b"/>
                <a:pathLst>
                  <a:path w="69" h="550">
                    <a:moveTo>
                      <a:pt x="3" y="0"/>
                    </a:moveTo>
                    <a:cubicBezTo>
                      <a:pt x="1" y="97"/>
                      <a:pt x="0" y="195"/>
                      <a:pt x="11" y="287"/>
                    </a:cubicBezTo>
                    <a:cubicBezTo>
                      <a:pt x="22" y="379"/>
                      <a:pt x="45" y="464"/>
                      <a:pt x="69" y="5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7" name="Group 66"/>
          <p:cNvGrpSpPr>
            <a:grpSpLocks/>
          </p:cNvGrpSpPr>
          <p:nvPr/>
        </p:nvGrpSpPr>
        <p:grpSpPr bwMode="auto">
          <a:xfrm rot="-5400000">
            <a:off x="6416675" y="4065588"/>
            <a:ext cx="109537" cy="211138"/>
            <a:chOff x="424" y="2880"/>
            <a:chExt cx="200" cy="768"/>
          </a:xfrm>
        </p:grpSpPr>
        <p:sp>
          <p:nvSpPr>
            <p:cNvPr id="118851" name="Freeform 67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52" name="Freeform 68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69"/>
          <p:cNvGrpSpPr>
            <a:grpSpLocks/>
          </p:cNvGrpSpPr>
          <p:nvPr/>
        </p:nvGrpSpPr>
        <p:grpSpPr bwMode="auto">
          <a:xfrm rot="-5400000">
            <a:off x="6416675" y="3594100"/>
            <a:ext cx="109538" cy="211138"/>
            <a:chOff x="424" y="2880"/>
            <a:chExt cx="200" cy="768"/>
          </a:xfrm>
        </p:grpSpPr>
        <p:sp>
          <p:nvSpPr>
            <p:cNvPr id="118854" name="Freeform 70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55" name="Freeform 71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" name="Group 72"/>
          <p:cNvGrpSpPr>
            <a:grpSpLocks/>
          </p:cNvGrpSpPr>
          <p:nvPr/>
        </p:nvGrpSpPr>
        <p:grpSpPr bwMode="auto">
          <a:xfrm rot="-5400000">
            <a:off x="6408738" y="3940175"/>
            <a:ext cx="107950" cy="193675"/>
            <a:chOff x="288" y="2784"/>
            <a:chExt cx="152" cy="528"/>
          </a:xfrm>
        </p:grpSpPr>
        <p:sp>
          <p:nvSpPr>
            <p:cNvPr id="118857" name="Freeform 73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58" name="Freeform 74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" name="Group 75"/>
          <p:cNvGrpSpPr>
            <a:grpSpLocks/>
          </p:cNvGrpSpPr>
          <p:nvPr/>
        </p:nvGrpSpPr>
        <p:grpSpPr bwMode="auto">
          <a:xfrm rot="-5400000">
            <a:off x="6412707" y="3447256"/>
            <a:ext cx="109538" cy="193675"/>
            <a:chOff x="288" y="2784"/>
            <a:chExt cx="152" cy="528"/>
          </a:xfrm>
        </p:grpSpPr>
        <p:sp>
          <p:nvSpPr>
            <p:cNvPr id="118860" name="Freeform 76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61" name="Freeform 77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" name="Group 78"/>
          <p:cNvGrpSpPr>
            <a:grpSpLocks/>
          </p:cNvGrpSpPr>
          <p:nvPr/>
        </p:nvGrpSpPr>
        <p:grpSpPr bwMode="auto">
          <a:xfrm rot="-5400000">
            <a:off x="6383337" y="3757613"/>
            <a:ext cx="169863" cy="204788"/>
            <a:chOff x="367" y="2605"/>
            <a:chExt cx="151" cy="559"/>
          </a:xfrm>
        </p:grpSpPr>
        <p:sp>
          <p:nvSpPr>
            <p:cNvPr id="118863" name="Freeform 79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64" name="Freeform 80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" name="Group 81"/>
          <p:cNvGrpSpPr>
            <a:grpSpLocks/>
          </p:cNvGrpSpPr>
          <p:nvPr/>
        </p:nvGrpSpPr>
        <p:grpSpPr bwMode="auto">
          <a:xfrm rot="-5400000">
            <a:off x="6413500" y="2624138"/>
            <a:ext cx="109537" cy="211138"/>
            <a:chOff x="424" y="2880"/>
            <a:chExt cx="200" cy="768"/>
          </a:xfrm>
        </p:grpSpPr>
        <p:sp>
          <p:nvSpPr>
            <p:cNvPr id="118866" name="Freeform 82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67" name="Freeform 83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" name="Group 84"/>
          <p:cNvGrpSpPr>
            <a:grpSpLocks/>
          </p:cNvGrpSpPr>
          <p:nvPr/>
        </p:nvGrpSpPr>
        <p:grpSpPr bwMode="auto">
          <a:xfrm rot="-5400000">
            <a:off x="6405563" y="2970212"/>
            <a:ext cx="107950" cy="193675"/>
            <a:chOff x="288" y="2784"/>
            <a:chExt cx="152" cy="528"/>
          </a:xfrm>
        </p:grpSpPr>
        <p:sp>
          <p:nvSpPr>
            <p:cNvPr id="118869" name="Freeform 85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70" name="Freeform 86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" name="Group 87"/>
          <p:cNvGrpSpPr>
            <a:grpSpLocks/>
          </p:cNvGrpSpPr>
          <p:nvPr/>
        </p:nvGrpSpPr>
        <p:grpSpPr bwMode="auto">
          <a:xfrm rot="-5400000">
            <a:off x="6409532" y="2477294"/>
            <a:ext cx="109537" cy="193675"/>
            <a:chOff x="288" y="2784"/>
            <a:chExt cx="152" cy="528"/>
          </a:xfrm>
        </p:grpSpPr>
        <p:sp>
          <p:nvSpPr>
            <p:cNvPr id="118872" name="Freeform 88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73" name="Freeform 89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" name="Group 90"/>
          <p:cNvGrpSpPr>
            <a:grpSpLocks/>
          </p:cNvGrpSpPr>
          <p:nvPr/>
        </p:nvGrpSpPr>
        <p:grpSpPr bwMode="auto">
          <a:xfrm rot="-5400000">
            <a:off x="6380163" y="2787650"/>
            <a:ext cx="169862" cy="204788"/>
            <a:chOff x="367" y="2605"/>
            <a:chExt cx="151" cy="559"/>
          </a:xfrm>
        </p:grpSpPr>
        <p:sp>
          <p:nvSpPr>
            <p:cNvPr id="118875" name="Freeform 91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76" name="Freeform 92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" name="Group 93"/>
          <p:cNvGrpSpPr>
            <a:grpSpLocks/>
          </p:cNvGrpSpPr>
          <p:nvPr/>
        </p:nvGrpSpPr>
        <p:grpSpPr bwMode="auto">
          <a:xfrm rot="-5400000">
            <a:off x="6380957" y="2297906"/>
            <a:ext cx="171450" cy="204787"/>
            <a:chOff x="367" y="2605"/>
            <a:chExt cx="151" cy="559"/>
          </a:xfrm>
        </p:grpSpPr>
        <p:sp>
          <p:nvSpPr>
            <p:cNvPr id="118878" name="Freeform 94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79" name="Freeform 95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oup 96"/>
          <p:cNvGrpSpPr>
            <a:grpSpLocks/>
          </p:cNvGrpSpPr>
          <p:nvPr/>
        </p:nvGrpSpPr>
        <p:grpSpPr bwMode="auto">
          <a:xfrm rot="-5400000">
            <a:off x="6415088" y="2119313"/>
            <a:ext cx="109537" cy="211137"/>
            <a:chOff x="424" y="2880"/>
            <a:chExt cx="200" cy="768"/>
          </a:xfrm>
        </p:grpSpPr>
        <p:sp>
          <p:nvSpPr>
            <p:cNvPr id="118881" name="Freeform 97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82" name="Freeform 98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" name="Group 99"/>
          <p:cNvGrpSpPr>
            <a:grpSpLocks/>
          </p:cNvGrpSpPr>
          <p:nvPr/>
        </p:nvGrpSpPr>
        <p:grpSpPr bwMode="auto">
          <a:xfrm rot="-5400000">
            <a:off x="6406357" y="1991519"/>
            <a:ext cx="109537" cy="193675"/>
            <a:chOff x="288" y="2784"/>
            <a:chExt cx="152" cy="528"/>
          </a:xfrm>
        </p:grpSpPr>
        <p:sp>
          <p:nvSpPr>
            <p:cNvPr id="118884" name="Freeform 100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85" name="Freeform 101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" name="Group 102"/>
          <p:cNvGrpSpPr>
            <a:grpSpLocks/>
          </p:cNvGrpSpPr>
          <p:nvPr/>
        </p:nvGrpSpPr>
        <p:grpSpPr bwMode="auto">
          <a:xfrm rot="-5400000">
            <a:off x="6380957" y="1812131"/>
            <a:ext cx="171450" cy="204787"/>
            <a:chOff x="367" y="2605"/>
            <a:chExt cx="151" cy="559"/>
          </a:xfrm>
        </p:grpSpPr>
        <p:sp>
          <p:nvSpPr>
            <p:cNvPr id="118887" name="Freeform 103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88" name="Freeform 104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8889" name="Oval 105"/>
          <p:cNvSpPr>
            <a:spLocks noChangeArrowheads="1"/>
          </p:cNvSpPr>
          <p:nvPr/>
        </p:nvSpPr>
        <p:spPr bwMode="auto">
          <a:xfrm rot="-5400000" flipH="1" flipV="1">
            <a:off x="6715919" y="179784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890" name="Oval 106"/>
          <p:cNvSpPr>
            <a:spLocks noChangeArrowheads="1"/>
          </p:cNvSpPr>
          <p:nvPr/>
        </p:nvSpPr>
        <p:spPr bwMode="auto">
          <a:xfrm rot="-5400000" flipH="1" flipV="1">
            <a:off x="6715918" y="196135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891" name="Oval 107"/>
          <p:cNvSpPr>
            <a:spLocks noChangeArrowheads="1"/>
          </p:cNvSpPr>
          <p:nvPr/>
        </p:nvSpPr>
        <p:spPr bwMode="auto">
          <a:xfrm rot="-5400000" flipH="1" flipV="1">
            <a:off x="6715919" y="212486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892" name="Oval 108"/>
          <p:cNvSpPr>
            <a:spLocks noChangeArrowheads="1"/>
          </p:cNvSpPr>
          <p:nvPr/>
        </p:nvSpPr>
        <p:spPr bwMode="auto">
          <a:xfrm rot="-5400000" flipH="1" flipV="1">
            <a:off x="6715918" y="228838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893" name="Oval 109"/>
          <p:cNvSpPr>
            <a:spLocks noChangeArrowheads="1"/>
          </p:cNvSpPr>
          <p:nvPr/>
        </p:nvSpPr>
        <p:spPr bwMode="auto">
          <a:xfrm rot="-5400000" flipH="1" flipV="1">
            <a:off x="6717506" y="245348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894" name="Oval 110"/>
          <p:cNvSpPr>
            <a:spLocks noChangeArrowheads="1"/>
          </p:cNvSpPr>
          <p:nvPr/>
        </p:nvSpPr>
        <p:spPr bwMode="auto">
          <a:xfrm rot="-5400000" flipH="1" flipV="1">
            <a:off x="6715918" y="261540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895" name="Oval 111"/>
          <p:cNvSpPr>
            <a:spLocks noChangeArrowheads="1"/>
          </p:cNvSpPr>
          <p:nvPr/>
        </p:nvSpPr>
        <p:spPr bwMode="auto">
          <a:xfrm rot="-5400000" flipH="1" flipV="1">
            <a:off x="6715919" y="277891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896" name="Oval 112"/>
          <p:cNvSpPr>
            <a:spLocks noChangeArrowheads="1"/>
          </p:cNvSpPr>
          <p:nvPr/>
        </p:nvSpPr>
        <p:spPr bwMode="auto">
          <a:xfrm rot="-5400000" flipH="1" flipV="1">
            <a:off x="6715918" y="294243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897" name="Oval 113"/>
          <p:cNvSpPr>
            <a:spLocks noChangeArrowheads="1"/>
          </p:cNvSpPr>
          <p:nvPr/>
        </p:nvSpPr>
        <p:spPr bwMode="auto">
          <a:xfrm rot="-5400000" flipH="1" flipV="1">
            <a:off x="6717506" y="343455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898" name="Oval 114"/>
          <p:cNvSpPr>
            <a:spLocks noChangeArrowheads="1"/>
          </p:cNvSpPr>
          <p:nvPr/>
        </p:nvSpPr>
        <p:spPr bwMode="auto">
          <a:xfrm rot="-5400000" flipH="1" flipV="1">
            <a:off x="6717507" y="359806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899" name="Oval 115"/>
          <p:cNvSpPr>
            <a:spLocks noChangeArrowheads="1"/>
          </p:cNvSpPr>
          <p:nvPr/>
        </p:nvSpPr>
        <p:spPr bwMode="auto">
          <a:xfrm rot="-5400000" flipH="1" flipV="1">
            <a:off x="6717506" y="376158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900" name="Oval 116"/>
          <p:cNvSpPr>
            <a:spLocks noChangeArrowheads="1"/>
          </p:cNvSpPr>
          <p:nvPr/>
        </p:nvSpPr>
        <p:spPr bwMode="auto">
          <a:xfrm rot="-5400000" flipH="1" flipV="1">
            <a:off x="6719887" y="3927476"/>
            <a:ext cx="161925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901" name="Oval 117"/>
          <p:cNvSpPr>
            <a:spLocks noChangeArrowheads="1"/>
          </p:cNvSpPr>
          <p:nvPr/>
        </p:nvSpPr>
        <p:spPr bwMode="auto">
          <a:xfrm rot="-5400000" flipH="1" flipV="1">
            <a:off x="6717507" y="4087019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902" name="Oval 118"/>
          <p:cNvSpPr>
            <a:spLocks noChangeArrowheads="1"/>
          </p:cNvSpPr>
          <p:nvPr/>
        </p:nvSpPr>
        <p:spPr bwMode="auto">
          <a:xfrm rot="-5400000" flipH="1" flipV="1">
            <a:off x="6717506" y="4250532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903" name="Oval 119"/>
          <p:cNvSpPr>
            <a:spLocks noChangeArrowheads="1"/>
          </p:cNvSpPr>
          <p:nvPr/>
        </p:nvSpPr>
        <p:spPr bwMode="auto">
          <a:xfrm rot="-5400000" flipH="1" flipV="1">
            <a:off x="6717507" y="4414044"/>
            <a:ext cx="163512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904" name="Oval 120"/>
          <p:cNvSpPr>
            <a:spLocks noChangeArrowheads="1"/>
          </p:cNvSpPr>
          <p:nvPr/>
        </p:nvSpPr>
        <p:spPr bwMode="auto">
          <a:xfrm rot="-5400000" flipH="1" flipV="1">
            <a:off x="6717506" y="4577557"/>
            <a:ext cx="163513" cy="88900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" name="Group 121"/>
          <p:cNvGrpSpPr>
            <a:grpSpLocks/>
          </p:cNvGrpSpPr>
          <p:nvPr/>
        </p:nvGrpSpPr>
        <p:grpSpPr bwMode="auto">
          <a:xfrm rot="-5400000" flipH="1" flipV="1">
            <a:off x="6063457" y="5395119"/>
            <a:ext cx="1471612" cy="88900"/>
            <a:chOff x="1056" y="2448"/>
            <a:chExt cx="1296" cy="336"/>
          </a:xfrm>
        </p:grpSpPr>
        <p:sp>
          <p:nvSpPr>
            <p:cNvPr id="118906" name="Oval 122"/>
            <p:cNvSpPr>
              <a:spLocks noChangeArrowheads="1"/>
            </p:cNvSpPr>
            <p:nvPr/>
          </p:nvSpPr>
          <p:spPr bwMode="auto">
            <a:xfrm>
              <a:off x="1056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907" name="Oval 123"/>
            <p:cNvSpPr>
              <a:spLocks noChangeArrowheads="1"/>
            </p:cNvSpPr>
            <p:nvPr/>
          </p:nvSpPr>
          <p:spPr bwMode="auto">
            <a:xfrm>
              <a:off x="1200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908" name="Oval 124"/>
            <p:cNvSpPr>
              <a:spLocks noChangeArrowheads="1"/>
            </p:cNvSpPr>
            <p:nvPr/>
          </p:nvSpPr>
          <p:spPr bwMode="auto">
            <a:xfrm>
              <a:off x="1344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909" name="Oval 125"/>
            <p:cNvSpPr>
              <a:spLocks noChangeArrowheads="1"/>
            </p:cNvSpPr>
            <p:nvPr/>
          </p:nvSpPr>
          <p:spPr bwMode="auto">
            <a:xfrm>
              <a:off x="1488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910" name="Oval 126"/>
            <p:cNvSpPr>
              <a:spLocks noChangeArrowheads="1"/>
            </p:cNvSpPr>
            <p:nvPr/>
          </p:nvSpPr>
          <p:spPr bwMode="auto">
            <a:xfrm>
              <a:off x="1632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911" name="Oval 127"/>
            <p:cNvSpPr>
              <a:spLocks noChangeArrowheads="1"/>
            </p:cNvSpPr>
            <p:nvPr/>
          </p:nvSpPr>
          <p:spPr bwMode="auto">
            <a:xfrm>
              <a:off x="1776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912" name="Oval 128"/>
            <p:cNvSpPr>
              <a:spLocks noChangeArrowheads="1"/>
            </p:cNvSpPr>
            <p:nvPr/>
          </p:nvSpPr>
          <p:spPr bwMode="auto">
            <a:xfrm>
              <a:off x="1920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913" name="Oval 129"/>
            <p:cNvSpPr>
              <a:spLocks noChangeArrowheads="1"/>
            </p:cNvSpPr>
            <p:nvPr/>
          </p:nvSpPr>
          <p:spPr bwMode="auto">
            <a:xfrm>
              <a:off x="2064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914" name="Oval 130"/>
            <p:cNvSpPr>
              <a:spLocks noChangeArrowheads="1"/>
            </p:cNvSpPr>
            <p:nvPr/>
          </p:nvSpPr>
          <p:spPr bwMode="auto">
            <a:xfrm>
              <a:off x="2208" y="2448"/>
              <a:ext cx="144" cy="33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" name="Group 131"/>
          <p:cNvGrpSpPr>
            <a:grpSpLocks/>
          </p:cNvGrpSpPr>
          <p:nvPr/>
        </p:nvGrpSpPr>
        <p:grpSpPr bwMode="auto">
          <a:xfrm rot="-5400000" flipH="1" flipV="1">
            <a:off x="6178551" y="2184400"/>
            <a:ext cx="944562" cy="211137"/>
            <a:chOff x="1008" y="2400"/>
            <a:chExt cx="831" cy="576"/>
          </a:xfrm>
        </p:grpSpPr>
        <p:grpSp>
          <p:nvGrpSpPr>
            <p:cNvPr id="118946" name="Group 132"/>
            <p:cNvGrpSpPr>
              <a:grpSpLocks/>
            </p:cNvGrpSpPr>
            <p:nvPr/>
          </p:nvGrpSpPr>
          <p:grpSpPr bwMode="auto">
            <a:xfrm>
              <a:off x="1008" y="2400"/>
              <a:ext cx="96" cy="576"/>
              <a:chOff x="424" y="2880"/>
              <a:chExt cx="200" cy="768"/>
            </a:xfrm>
          </p:grpSpPr>
          <p:sp>
            <p:nvSpPr>
              <p:cNvPr id="118917" name="Freeform 133"/>
              <p:cNvSpPr>
                <a:spLocks/>
              </p:cNvSpPr>
              <p:nvPr/>
            </p:nvSpPr>
            <p:spPr bwMode="auto">
              <a:xfrm>
                <a:off x="528" y="2880"/>
                <a:ext cx="96" cy="7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48" y="624"/>
                  </a:cxn>
                  <a:cxn ang="0">
                    <a:pos x="96" y="768"/>
                  </a:cxn>
                </a:cxnLst>
                <a:rect l="0" t="0" r="r" b="b"/>
                <a:pathLst>
                  <a:path w="104" h="768">
                    <a:moveTo>
                      <a:pt x="0" y="0"/>
                    </a:moveTo>
                    <a:cubicBezTo>
                      <a:pt x="44" y="116"/>
                      <a:pt x="88" y="232"/>
                      <a:pt x="96" y="336"/>
                    </a:cubicBezTo>
                    <a:cubicBezTo>
                      <a:pt x="104" y="440"/>
                      <a:pt x="48" y="552"/>
                      <a:pt x="48" y="624"/>
                    </a:cubicBezTo>
                    <a:cubicBezTo>
                      <a:pt x="48" y="696"/>
                      <a:pt x="72" y="732"/>
                      <a:pt x="96" y="76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918" name="Freeform 134"/>
              <p:cNvSpPr>
                <a:spLocks/>
              </p:cNvSpPr>
              <p:nvPr/>
            </p:nvSpPr>
            <p:spPr bwMode="auto">
              <a:xfrm>
                <a:off x="424" y="2880"/>
                <a:ext cx="104" cy="48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8" y="288"/>
                  </a:cxn>
                  <a:cxn ang="0">
                    <a:pos x="104" y="480"/>
                  </a:cxn>
                </a:cxnLst>
                <a:rect l="0" t="0" r="r" b="b"/>
                <a:pathLst>
                  <a:path w="104" h="480">
                    <a:moveTo>
                      <a:pt x="56" y="0"/>
                    </a:moveTo>
                    <a:cubicBezTo>
                      <a:pt x="28" y="104"/>
                      <a:pt x="0" y="208"/>
                      <a:pt x="8" y="288"/>
                    </a:cubicBezTo>
                    <a:cubicBezTo>
                      <a:pt x="16" y="368"/>
                      <a:pt x="60" y="424"/>
                      <a:pt x="104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8947" name="Group 135"/>
            <p:cNvGrpSpPr>
              <a:grpSpLocks/>
            </p:cNvGrpSpPr>
            <p:nvPr/>
          </p:nvGrpSpPr>
          <p:grpSpPr bwMode="auto">
            <a:xfrm>
              <a:off x="1424" y="2400"/>
              <a:ext cx="96" cy="576"/>
              <a:chOff x="424" y="2880"/>
              <a:chExt cx="200" cy="768"/>
            </a:xfrm>
          </p:grpSpPr>
          <p:sp>
            <p:nvSpPr>
              <p:cNvPr id="118920" name="Freeform 136"/>
              <p:cNvSpPr>
                <a:spLocks/>
              </p:cNvSpPr>
              <p:nvPr/>
            </p:nvSpPr>
            <p:spPr bwMode="auto">
              <a:xfrm>
                <a:off x="528" y="2880"/>
                <a:ext cx="96" cy="7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48" y="624"/>
                  </a:cxn>
                  <a:cxn ang="0">
                    <a:pos x="96" y="768"/>
                  </a:cxn>
                </a:cxnLst>
                <a:rect l="0" t="0" r="r" b="b"/>
                <a:pathLst>
                  <a:path w="104" h="768">
                    <a:moveTo>
                      <a:pt x="0" y="0"/>
                    </a:moveTo>
                    <a:cubicBezTo>
                      <a:pt x="44" y="116"/>
                      <a:pt x="88" y="232"/>
                      <a:pt x="96" y="336"/>
                    </a:cubicBezTo>
                    <a:cubicBezTo>
                      <a:pt x="104" y="440"/>
                      <a:pt x="48" y="552"/>
                      <a:pt x="48" y="624"/>
                    </a:cubicBezTo>
                    <a:cubicBezTo>
                      <a:pt x="48" y="696"/>
                      <a:pt x="72" y="732"/>
                      <a:pt x="96" y="76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921" name="Freeform 137"/>
              <p:cNvSpPr>
                <a:spLocks/>
              </p:cNvSpPr>
              <p:nvPr/>
            </p:nvSpPr>
            <p:spPr bwMode="auto">
              <a:xfrm>
                <a:off x="424" y="2880"/>
                <a:ext cx="104" cy="48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8" y="288"/>
                  </a:cxn>
                  <a:cxn ang="0">
                    <a:pos x="104" y="480"/>
                  </a:cxn>
                </a:cxnLst>
                <a:rect l="0" t="0" r="r" b="b"/>
                <a:pathLst>
                  <a:path w="104" h="480">
                    <a:moveTo>
                      <a:pt x="56" y="0"/>
                    </a:moveTo>
                    <a:cubicBezTo>
                      <a:pt x="28" y="104"/>
                      <a:pt x="0" y="208"/>
                      <a:pt x="8" y="288"/>
                    </a:cubicBezTo>
                    <a:cubicBezTo>
                      <a:pt x="16" y="368"/>
                      <a:pt x="60" y="424"/>
                      <a:pt x="104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8950" name="Group 138"/>
            <p:cNvGrpSpPr>
              <a:grpSpLocks/>
            </p:cNvGrpSpPr>
            <p:nvPr/>
          </p:nvGrpSpPr>
          <p:grpSpPr bwMode="auto">
            <a:xfrm>
              <a:off x="1128" y="2400"/>
              <a:ext cx="96" cy="528"/>
              <a:chOff x="288" y="2784"/>
              <a:chExt cx="152" cy="528"/>
            </a:xfrm>
          </p:grpSpPr>
          <p:sp>
            <p:nvSpPr>
              <p:cNvPr id="118923" name="Freeform 139"/>
              <p:cNvSpPr>
                <a:spLocks/>
              </p:cNvSpPr>
              <p:nvPr/>
            </p:nvSpPr>
            <p:spPr bwMode="auto">
              <a:xfrm>
                <a:off x="384" y="2784"/>
                <a:ext cx="56" cy="5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36"/>
                  </a:cxn>
                  <a:cxn ang="0">
                    <a:pos x="48" y="528"/>
                  </a:cxn>
                </a:cxnLst>
                <a:rect l="0" t="0" r="r" b="b"/>
                <a:pathLst>
                  <a:path w="56" h="528">
                    <a:moveTo>
                      <a:pt x="0" y="0"/>
                    </a:moveTo>
                    <a:cubicBezTo>
                      <a:pt x="20" y="124"/>
                      <a:pt x="40" y="248"/>
                      <a:pt x="48" y="336"/>
                    </a:cubicBezTo>
                    <a:cubicBezTo>
                      <a:pt x="56" y="424"/>
                      <a:pt x="48" y="496"/>
                      <a:pt x="48" y="5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924" name="Freeform 140"/>
              <p:cNvSpPr>
                <a:spLocks/>
              </p:cNvSpPr>
              <p:nvPr/>
            </p:nvSpPr>
            <p:spPr bwMode="auto">
              <a:xfrm>
                <a:off x="288" y="2784"/>
                <a:ext cx="48" cy="480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336"/>
                  </a:cxn>
                  <a:cxn ang="0">
                    <a:pos x="48" y="480"/>
                  </a:cxn>
                </a:cxnLst>
                <a:rect l="0" t="0" r="r" b="b"/>
                <a:pathLst>
                  <a:path w="48" h="480">
                    <a:moveTo>
                      <a:pt x="48" y="0"/>
                    </a:moveTo>
                    <a:cubicBezTo>
                      <a:pt x="24" y="128"/>
                      <a:pt x="0" y="256"/>
                      <a:pt x="0" y="336"/>
                    </a:cubicBezTo>
                    <a:cubicBezTo>
                      <a:pt x="0" y="416"/>
                      <a:pt x="24" y="448"/>
                      <a:pt x="48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8953" name="Group 141"/>
            <p:cNvGrpSpPr>
              <a:grpSpLocks/>
            </p:cNvGrpSpPr>
            <p:nvPr/>
          </p:nvGrpSpPr>
          <p:grpSpPr bwMode="auto">
            <a:xfrm>
              <a:off x="1561" y="2414"/>
              <a:ext cx="96" cy="528"/>
              <a:chOff x="288" y="2784"/>
              <a:chExt cx="152" cy="528"/>
            </a:xfrm>
          </p:grpSpPr>
          <p:sp>
            <p:nvSpPr>
              <p:cNvPr id="118926" name="Freeform 142"/>
              <p:cNvSpPr>
                <a:spLocks/>
              </p:cNvSpPr>
              <p:nvPr/>
            </p:nvSpPr>
            <p:spPr bwMode="auto">
              <a:xfrm>
                <a:off x="384" y="2784"/>
                <a:ext cx="56" cy="5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36"/>
                  </a:cxn>
                  <a:cxn ang="0">
                    <a:pos x="48" y="528"/>
                  </a:cxn>
                </a:cxnLst>
                <a:rect l="0" t="0" r="r" b="b"/>
                <a:pathLst>
                  <a:path w="56" h="528">
                    <a:moveTo>
                      <a:pt x="0" y="0"/>
                    </a:moveTo>
                    <a:cubicBezTo>
                      <a:pt x="20" y="124"/>
                      <a:pt x="40" y="248"/>
                      <a:pt x="48" y="336"/>
                    </a:cubicBezTo>
                    <a:cubicBezTo>
                      <a:pt x="56" y="424"/>
                      <a:pt x="48" y="496"/>
                      <a:pt x="48" y="5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927" name="Freeform 143"/>
              <p:cNvSpPr>
                <a:spLocks/>
              </p:cNvSpPr>
              <p:nvPr/>
            </p:nvSpPr>
            <p:spPr bwMode="auto">
              <a:xfrm>
                <a:off x="288" y="2784"/>
                <a:ext cx="48" cy="480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336"/>
                  </a:cxn>
                  <a:cxn ang="0">
                    <a:pos x="48" y="480"/>
                  </a:cxn>
                </a:cxnLst>
                <a:rect l="0" t="0" r="r" b="b"/>
                <a:pathLst>
                  <a:path w="48" h="480">
                    <a:moveTo>
                      <a:pt x="48" y="0"/>
                    </a:moveTo>
                    <a:cubicBezTo>
                      <a:pt x="24" y="128"/>
                      <a:pt x="0" y="256"/>
                      <a:pt x="0" y="336"/>
                    </a:cubicBezTo>
                    <a:cubicBezTo>
                      <a:pt x="0" y="416"/>
                      <a:pt x="24" y="448"/>
                      <a:pt x="48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8956" name="Group 144"/>
            <p:cNvGrpSpPr>
              <a:grpSpLocks/>
            </p:cNvGrpSpPr>
            <p:nvPr/>
          </p:nvGrpSpPr>
          <p:grpSpPr bwMode="auto">
            <a:xfrm>
              <a:off x="1255" y="2400"/>
              <a:ext cx="151" cy="559"/>
              <a:chOff x="367" y="2605"/>
              <a:chExt cx="151" cy="559"/>
            </a:xfrm>
          </p:grpSpPr>
          <p:sp>
            <p:nvSpPr>
              <p:cNvPr id="118929" name="Freeform 145"/>
              <p:cNvSpPr>
                <a:spLocks/>
              </p:cNvSpPr>
              <p:nvPr/>
            </p:nvSpPr>
            <p:spPr bwMode="auto">
              <a:xfrm>
                <a:off x="367" y="2605"/>
                <a:ext cx="52" cy="493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" y="403"/>
                  </a:cxn>
                  <a:cxn ang="0">
                    <a:pos x="52" y="493"/>
                  </a:cxn>
                </a:cxnLst>
                <a:rect l="0" t="0" r="r" b="b"/>
                <a:pathLst>
                  <a:path w="52" h="493">
                    <a:moveTo>
                      <a:pt x="36" y="0"/>
                    </a:moveTo>
                    <a:cubicBezTo>
                      <a:pt x="18" y="160"/>
                      <a:pt x="0" y="321"/>
                      <a:pt x="3" y="403"/>
                    </a:cubicBezTo>
                    <a:cubicBezTo>
                      <a:pt x="6" y="485"/>
                      <a:pt x="43" y="477"/>
                      <a:pt x="52" y="49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930" name="Freeform 146"/>
              <p:cNvSpPr>
                <a:spLocks/>
              </p:cNvSpPr>
              <p:nvPr/>
            </p:nvSpPr>
            <p:spPr bwMode="auto">
              <a:xfrm>
                <a:off x="449" y="2614"/>
                <a:ext cx="69" cy="5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1" y="287"/>
                  </a:cxn>
                  <a:cxn ang="0">
                    <a:pos x="69" y="550"/>
                  </a:cxn>
                </a:cxnLst>
                <a:rect l="0" t="0" r="r" b="b"/>
                <a:pathLst>
                  <a:path w="69" h="550">
                    <a:moveTo>
                      <a:pt x="3" y="0"/>
                    </a:moveTo>
                    <a:cubicBezTo>
                      <a:pt x="1" y="97"/>
                      <a:pt x="0" y="195"/>
                      <a:pt x="11" y="287"/>
                    </a:cubicBezTo>
                    <a:cubicBezTo>
                      <a:pt x="22" y="379"/>
                      <a:pt x="45" y="464"/>
                      <a:pt x="69" y="5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8959" name="Group 147"/>
            <p:cNvGrpSpPr>
              <a:grpSpLocks/>
            </p:cNvGrpSpPr>
            <p:nvPr/>
          </p:nvGrpSpPr>
          <p:grpSpPr bwMode="auto">
            <a:xfrm>
              <a:off x="1688" y="2405"/>
              <a:ext cx="151" cy="559"/>
              <a:chOff x="367" y="2605"/>
              <a:chExt cx="151" cy="559"/>
            </a:xfrm>
          </p:grpSpPr>
          <p:sp>
            <p:nvSpPr>
              <p:cNvPr id="118932" name="Freeform 148"/>
              <p:cNvSpPr>
                <a:spLocks/>
              </p:cNvSpPr>
              <p:nvPr/>
            </p:nvSpPr>
            <p:spPr bwMode="auto">
              <a:xfrm>
                <a:off x="367" y="2605"/>
                <a:ext cx="52" cy="493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" y="403"/>
                  </a:cxn>
                  <a:cxn ang="0">
                    <a:pos x="52" y="493"/>
                  </a:cxn>
                </a:cxnLst>
                <a:rect l="0" t="0" r="r" b="b"/>
                <a:pathLst>
                  <a:path w="52" h="493">
                    <a:moveTo>
                      <a:pt x="36" y="0"/>
                    </a:moveTo>
                    <a:cubicBezTo>
                      <a:pt x="18" y="160"/>
                      <a:pt x="0" y="321"/>
                      <a:pt x="3" y="403"/>
                    </a:cubicBezTo>
                    <a:cubicBezTo>
                      <a:pt x="6" y="485"/>
                      <a:pt x="43" y="477"/>
                      <a:pt x="52" y="49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933" name="Freeform 149"/>
              <p:cNvSpPr>
                <a:spLocks/>
              </p:cNvSpPr>
              <p:nvPr/>
            </p:nvSpPr>
            <p:spPr bwMode="auto">
              <a:xfrm>
                <a:off x="449" y="2614"/>
                <a:ext cx="69" cy="5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1" y="287"/>
                  </a:cxn>
                  <a:cxn ang="0">
                    <a:pos x="69" y="550"/>
                  </a:cxn>
                </a:cxnLst>
                <a:rect l="0" t="0" r="r" b="b"/>
                <a:pathLst>
                  <a:path w="69" h="550">
                    <a:moveTo>
                      <a:pt x="3" y="0"/>
                    </a:moveTo>
                    <a:cubicBezTo>
                      <a:pt x="1" y="97"/>
                      <a:pt x="0" y="195"/>
                      <a:pt x="11" y="287"/>
                    </a:cubicBezTo>
                    <a:cubicBezTo>
                      <a:pt x="22" y="379"/>
                      <a:pt x="45" y="464"/>
                      <a:pt x="69" y="5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18962" name="Group 150"/>
          <p:cNvGrpSpPr>
            <a:grpSpLocks/>
          </p:cNvGrpSpPr>
          <p:nvPr/>
        </p:nvGrpSpPr>
        <p:grpSpPr bwMode="auto">
          <a:xfrm rot="-5400000" flipH="1" flipV="1">
            <a:off x="6596063" y="2741613"/>
            <a:ext cx="109537" cy="211137"/>
            <a:chOff x="424" y="2880"/>
            <a:chExt cx="200" cy="768"/>
          </a:xfrm>
        </p:grpSpPr>
        <p:sp>
          <p:nvSpPr>
            <p:cNvPr id="118935" name="Freeform 151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936" name="Freeform 152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8965" name="Group 153"/>
          <p:cNvGrpSpPr>
            <a:grpSpLocks/>
          </p:cNvGrpSpPr>
          <p:nvPr/>
        </p:nvGrpSpPr>
        <p:grpSpPr bwMode="auto">
          <a:xfrm rot="-5400000" flipH="1" flipV="1">
            <a:off x="6605588" y="2887662"/>
            <a:ext cx="107950" cy="193675"/>
            <a:chOff x="288" y="2784"/>
            <a:chExt cx="152" cy="528"/>
          </a:xfrm>
        </p:grpSpPr>
        <p:sp>
          <p:nvSpPr>
            <p:cNvPr id="118938" name="Freeform 154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939" name="Freeform 155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8966" name="Group 156"/>
          <p:cNvGrpSpPr>
            <a:grpSpLocks/>
          </p:cNvGrpSpPr>
          <p:nvPr/>
        </p:nvGrpSpPr>
        <p:grpSpPr bwMode="auto">
          <a:xfrm rot="-5400000" flipH="1" flipV="1">
            <a:off x="6600032" y="3377406"/>
            <a:ext cx="109538" cy="193675"/>
            <a:chOff x="288" y="2784"/>
            <a:chExt cx="152" cy="528"/>
          </a:xfrm>
        </p:grpSpPr>
        <p:sp>
          <p:nvSpPr>
            <p:cNvPr id="118941" name="Freeform 157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942" name="Freeform 158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8969" name="Group 159"/>
          <p:cNvGrpSpPr>
            <a:grpSpLocks/>
          </p:cNvGrpSpPr>
          <p:nvPr/>
        </p:nvGrpSpPr>
        <p:grpSpPr bwMode="auto">
          <a:xfrm rot="-5400000" flipH="1" flipV="1">
            <a:off x="6566694" y="3548856"/>
            <a:ext cx="171450" cy="204788"/>
            <a:chOff x="367" y="2605"/>
            <a:chExt cx="151" cy="559"/>
          </a:xfrm>
        </p:grpSpPr>
        <p:sp>
          <p:nvSpPr>
            <p:cNvPr id="118944" name="Freeform 160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945" name="Freeform 161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8972" name="Group 162"/>
          <p:cNvGrpSpPr>
            <a:grpSpLocks/>
          </p:cNvGrpSpPr>
          <p:nvPr/>
        </p:nvGrpSpPr>
        <p:grpSpPr bwMode="auto">
          <a:xfrm rot="-5400000" flipH="1" flipV="1">
            <a:off x="6177756" y="4152107"/>
            <a:ext cx="942975" cy="211138"/>
            <a:chOff x="1008" y="2400"/>
            <a:chExt cx="831" cy="576"/>
          </a:xfrm>
        </p:grpSpPr>
        <p:grpSp>
          <p:nvGrpSpPr>
            <p:cNvPr id="118975" name="Group 163"/>
            <p:cNvGrpSpPr>
              <a:grpSpLocks/>
            </p:cNvGrpSpPr>
            <p:nvPr/>
          </p:nvGrpSpPr>
          <p:grpSpPr bwMode="auto">
            <a:xfrm>
              <a:off x="1008" y="2400"/>
              <a:ext cx="96" cy="576"/>
              <a:chOff x="424" y="2880"/>
              <a:chExt cx="200" cy="768"/>
            </a:xfrm>
          </p:grpSpPr>
          <p:sp>
            <p:nvSpPr>
              <p:cNvPr id="118948" name="Freeform 164"/>
              <p:cNvSpPr>
                <a:spLocks/>
              </p:cNvSpPr>
              <p:nvPr/>
            </p:nvSpPr>
            <p:spPr bwMode="auto">
              <a:xfrm>
                <a:off x="528" y="2880"/>
                <a:ext cx="96" cy="7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48" y="624"/>
                  </a:cxn>
                  <a:cxn ang="0">
                    <a:pos x="96" y="768"/>
                  </a:cxn>
                </a:cxnLst>
                <a:rect l="0" t="0" r="r" b="b"/>
                <a:pathLst>
                  <a:path w="104" h="768">
                    <a:moveTo>
                      <a:pt x="0" y="0"/>
                    </a:moveTo>
                    <a:cubicBezTo>
                      <a:pt x="44" y="116"/>
                      <a:pt x="88" y="232"/>
                      <a:pt x="96" y="336"/>
                    </a:cubicBezTo>
                    <a:cubicBezTo>
                      <a:pt x="104" y="440"/>
                      <a:pt x="48" y="552"/>
                      <a:pt x="48" y="624"/>
                    </a:cubicBezTo>
                    <a:cubicBezTo>
                      <a:pt x="48" y="696"/>
                      <a:pt x="72" y="732"/>
                      <a:pt x="96" y="76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949" name="Freeform 165"/>
              <p:cNvSpPr>
                <a:spLocks/>
              </p:cNvSpPr>
              <p:nvPr/>
            </p:nvSpPr>
            <p:spPr bwMode="auto">
              <a:xfrm>
                <a:off x="424" y="2880"/>
                <a:ext cx="104" cy="48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8" y="288"/>
                  </a:cxn>
                  <a:cxn ang="0">
                    <a:pos x="104" y="480"/>
                  </a:cxn>
                </a:cxnLst>
                <a:rect l="0" t="0" r="r" b="b"/>
                <a:pathLst>
                  <a:path w="104" h="480">
                    <a:moveTo>
                      <a:pt x="56" y="0"/>
                    </a:moveTo>
                    <a:cubicBezTo>
                      <a:pt x="28" y="104"/>
                      <a:pt x="0" y="208"/>
                      <a:pt x="8" y="288"/>
                    </a:cubicBezTo>
                    <a:cubicBezTo>
                      <a:pt x="16" y="368"/>
                      <a:pt x="60" y="424"/>
                      <a:pt x="104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8978" name="Group 166"/>
            <p:cNvGrpSpPr>
              <a:grpSpLocks/>
            </p:cNvGrpSpPr>
            <p:nvPr/>
          </p:nvGrpSpPr>
          <p:grpSpPr bwMode="auto">
            <a:xfrm>
              <a:off x="1424" y="2400"/>
              <a:ext cx="96" cy="576"/>
              <a:chOff x="424" y="2880"/>
              <a:chExt cx="200" cy="768"/>
            </a:xfrm>
          </p:grpSpPr>
          <p:sp>
            <p:nvSpPr>
              <p:cNvPr id="118951" name="Freeform 167"/>
              <p:cNvSpPr>
                <a:spLocks/>
              </p:cNvSpPr>
              <p:nvPr/>
            </p:nvSpPr>
            <p:spPr bwMode="auto">
              <a:xfrm>
                <a:off x="528" y="2880"/>
                <a:ext cx="96" cy="7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48" y="624"/>
                  </a:cxn>
                  <a:cxn ang="0">
                    <a:pos x="96" y="768"/>
                  </a:cxn>
                </a:cxnLst>
                <a:rect l="0" t="0" r="r" b="b"/>
                <a:pathLst>
                  <a:path w="104" h="768">
                    <a:moveTo>
                      <a:pt x="0" y="0"/>
                    </a:moveTo>
                    <a:cubicBezTo>
                      <a:pt x="44" y="116"/>
                      <a:pt x="88" y="232"/>
                      <a:pt x="96" y="336"/>
                    </a:cubicBezTo>
                    <a:cubicBezTo>
                      <a:pt x="104" y="440"/>
                      <a:pt x="48" y="552"/>
                      <a:pt x="48" y="624"/>
                    </a:cubicBezTo>
                    <a:cubicBezTo>
                      <a:pt x="48" y="696"/>
                      <a:pt x="72" y="732"/>
                      <a:pt x="96" y="76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952" name="Freeform 168"/>
              <p:cNvSpPr>
                <a:spLocks/>
              </p:cNvSpPr>
              <p:nvPr/>
            </p:nvSpPr>
            <p:spPr bwMode="auto">
              <a:xfrm>
                <a:off x="424" y="2880"/>
                <a:ext cx="104" cy="48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8" y="288"/>
                  </a:cxn>
                  <a:cxn ang="0">
                    <a:pos x="104" y="480"/>
                  </a:cxn>
                </a:cxnLst>
                <a:rect l="0" t="0" r="r" b="b"/>
                <a:pathLst>
                  <a:path w="104" h="480">
                    <a:moveTo>
                      <a:pt x="56" y="0"/>
                    </a:moveTo>
                    <a:cubicBezTo>
                      <a:pt x="28" y="104"/>
                      <a:pt x="0" y="208"/>
                      <a:pt x="8" y="288"/>
                    </a:cubicBezTo>
                    <a:cubicBezTo>
                      <a:pt x="16" y="368"/>
                      <a:pt x="60" y="424"/>
                      <a:pt x="104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8981" name="Group 169"/>
            <p:cNvGrpSpPr>
              <a:grpSpLocks/>
            </p:cNvGrpSpPr>
            <p:nvPr/>
          </p:nvGrpSpPr>
          <p:grpSpPr bwMode="auto">
            <a:xfrm>
              <a:off x="1128" y="2400"/>
              <a:ext cx="96" cy="528"/>
              <a:chOff x="288" y="2784"/>
              <a:chExt cx="152" cy="528"/>
            </a:xfrm>
          </p:grpSpPr>
          <p:sp>
            <p:nvSpPr>
              <p:cNvPr id="118954" name="Freeform 170"/>
              <p:cNvSpPr>
                <a:spLocks/>
              </p:cNvSpPr>
              <p:nvPr/>
            </p:nvSpPr>
            <p:spPr bwMode="auto">
              <a:xfrm>
                <a:off x="384" y="2784"/>
                <a:ext cx="56" cy="5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36"/>
                  </a:cxn>
                  <a:cxn ang="0">
                    <a:pos x="48" y="528"/>
                  </a:cxn>
                </a:cxnLst>
                <a:rect l="0" t="0" r="r" b="b"/>
                <a:pathLst>
                  <a:path w="56" h="528">
                    <a:moveTo>
                      <a:pt x="0" y="0"/>
                    </a:moveTo>
                    <a:cubicBezTo>
                      <a:pt x="20" y="124"/>
                      <a:pt x="40" y="248"/>
                      <a:pt x="48" y="336"/>
                    </a:cubicBezTo>
                    <a:cubicBezTo>
                      <a:pt x="56" y="424"/>
                      <a:pt x="48" y="496"/>
                      <a:pt x="48" y="5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955" name="Freeform 171"/>
              <p:cNvSpPr>
                <a:spLocks/>
              </p:cNvSpPr>
              <p:nvPr/>
            </p:nvSpPr>
            <p:spPr bwMode="auto">
              <a:xfrm>
                <a:off x="288" y="2784"/>
                <a:ext cx="48" cy="480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336"/>
                  </a:cxn>
                  <a:cxn ang="0">
                    <a:pos x="48" y="480"/>
                  </a:cxn>
                </a:cxnLst>
                <a:rect l="0" t="0" r="r" b="b"/>
                <a:pathLst>
                  <a:path w="48" h="480">
                    <a:moveTo>
                      <a:pt x="48" y="0"/>
                    </a:moveTo>
                    <a:cubicBezTo>
                      <a:pt x="24" y="128"/>
                      <a:pt x="0" y="256"/>
                      <a:pt x="0" y="336"/>
                    </a:cubicBezTo>
                    <a:cubicBezTo>
                      <a:pt x="0" y="416"/>
                      <a:pt x="24" y="448"/>
                      <a:pt x="48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8984" name="Group 172"/>
            <p:cNvGrpSpPr>
              <a:grpSpLocks/>
            </p:cNvGrpSpPr>
            <p:nvPr/>
          </p:nvGrpSpPr>
          <p:grpSpPr bwMode="auto">
            <a:xfrm>
              <a:off x="1561" y="2414"/>
              <a:ext cx="96" cy="528"/>
              <a:chOff x="288" y="2784"/>
              <a:chExt cx="152" cy="528"/>
            </a:xfrm>
          </p:grpSpPr>
          <p:sp>
            <p:nvSpPr>
              <p:cNvPr id="118957" name="Freeform 173"/>
              <p:cNvSpPr>
                <a:spLocks/>
              </p:cNvSpPr>
              <p:nvPr/>
            </p:nvSpPr>
            <p:spPr bwMode="auto">
              <a:xfrm>
                <a:off x="384" y="2784"/>
                <a:ext cx="56" cy="5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36"/>
                  </a:cxn>
                  <a:cxn ang="0">
                    <a:pos x="48" y="528"/>
                  </a:cxn>
                </a:cxnLst>
                <a:rect l="0" t="0" r="r" b="b"/>
                <a:pathLst>
                  <a:path w="56" h="528">
                    <a:moveTo>
                      <a:pt x="0" y="0"/>
                    </a:moveTo>
                    <a:cubicBezTo>
                      <a:pt x="20" y="124"/>
                      <a:pt x="40" y="248"/>
                      <a:pt x="48" y="336"/>
                    </a:cubicBezTo>
                    <a:cubicBezTo>
                      <a:pt x="56" y="424"/>
                      <a:pt x="48" y="496"/>
                      <a:pt x="48" y="5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958" name="Freeform 174"/>
              <p:cNvSpPr>
                <a:spLocks/>
              </p:cNvSpPr>
              <p:nvPr/>
            </p:nvSpPr>
            <p:spPr bwMode="auto">
              <a:xfrm>
                <a:off x="288" y="2784"/>
                <a:ext cx="48" cy="480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336"/>
                  </a:cxn>
                  <a:cxn ang="0">
                    <a:pos x="48" y="480"/>
                  </a:cxn>
                </a:cxnLst>
                <a:rect l="0" t="0" r="r" b="b"/>
                <a:pathLst>
                  <a:path w="48" h="480">
                    <a:moveTo>
                      <a:pt x="48" y="0"/>
                    </a:moveTo>
                    <a:cubicBezTo>
                      <a:pt x="24" y="128"/>
                      <a:pt x="0" y="256"/>
                      <a:pt x="0" y="336"/>
                    </a:cubicBezTo>
                    <a:cubicBezTo>
                      <a:pt x="0" y="416"/>
                      <a:pt x="24" y="448"/>
                      <a:pt x="48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8987" name="Group 175"/>
            <p:cNvGrpSpPr>
              <a:grpSpLocks/>
            </p:cNvGrpSpPr>
            <p:nvPr/>
          </p:nvGrpSpPr>
          <p:grpSpPr bwMode="auto">
            <a:xfrm>
              <a:off x="1255" y="2400"/>
              <a:ext cx="151" cy="559"/>
              <a:chOff x="367" y="2605"/>
              <a:chExt cx="151" cy="559"/>
            </a:xfrm>
          </p:grpSpPr>
          <p:sp>
            <p:nvSpPr>
              <p:cNvPr id="118960" name="Freeform 176"/>
              <p:cNvSpPr>
                <a:spLocks/>
              </p:cNvSpPr>
              <p:nvPr/>
            </p:nvSpPr>
            <p:spPr bwMode="auto">
              <a:xfrm>
                <a:off x="367" y="2605"/>
                <a:ext cx="52" cy="493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" y="403"/>
                  </a:cxn>
                  <a:cxn ang="0">
                    <a:pos x="52" y="493"/>
                  </a:cxn>
                </a:cxnLst>
                <a:rect l="0" t="0" r="r" b="b"/>
                <a:pathLst>
                  <a:path w="52" h="493">
                    <a:moveTo>
                      <a:pt x="36" y="0"/>
                    </a:moveTo>
                    <a:cubicBezTo>
                      <a:pt x="18" y="160"/>
                      <a:pt x="0" y="321"/>
                      <a:pt x="3" y="403"/>
                    </a:cubicBezTo>
                    <a:cubicBezTo>
                      <a:pt x="6" y="485"/>
                      <a:pt x="43" y="477"/>
                      <a:pt x="52" y="49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961" name="Freeform 177"/>
              <p:cNvSpPr>
                <a:spLocks/>
              </p:cNvSpPr>
              <p:nvPr/>
            </p:nvSpPr>
            <p:spPr bwMode="auto">
              <a:xfrm>
                <a:off x="449" y="2614"/>
                <a:ext cx="69" cy="5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1" y="287"/>
                  </a:cxn>
                  <a:cxn ang="0">
                    <a:pos x="69" y="550"/>
                  </a:cxn>
                </a:cxnLst>
                <a:rect l="0" t="0" r="r" b="b"/>
                <a:pathLst>
                  <a:path w="69" h="550">
                    <a:moveTo>
                      <a:pt x="3" y="0"/>
                    </a:moveTo>
                    <a:cubicBezTo>
                      <a:pt x="1" y="97"/>
                      <a:pt x="0" y="195"/>
                      <a:pt x="11" y="287"/>
                    </a:cubicBezTo>
                    <a:cubicBezTo>
                      <a:pt x="22" y="379"/>
                      <a:pt x="45" y="464"/>
                      <a:pt x="69" y="5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8990" name="Group 178"/>
            <p:cNvGrpSpPr>
              <a:grpSpLocks/>
            </p:cNvGrpSpPr>
            <p:nvPr/>
          </p:nvGrpSpPr>
          <p:grpSpPr bwMode="auto">
            <a:xfrm>
              <a:off x="1688" y="2405"/>
              <a:ext cx="151" cy="559"/>
              <a:chOff x="367" y="2605"/>
              <a:chExt cx="151" cy="559"/>
            </a:xfrm>
          </p:grpSpPr>
          <p:sp>
            <p:nvSpPr>
              <p:cNvPr id="118963" name="Freeform 179"/>
              <p:cNvSpPr>
                <a:spLocks/>
              </p:cNvSpPr>
              <p:nvPr/>
            </p:nvSpPr>
            <p:spPr bwMode="auto">
              <a:xfrm>
                <a:off x="367" y="2605"/>
                <a:ext cx="52" cy="493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" y="403"/>
                  </a:cxn>
                  <a:cxn ang="0">
                    <a:pos x="52" y="493"/>
                  </a:cxn>
                </a:cxnLst>
                <a:rect l="0" t="0" r="r" b="b"/>
                <a:pathLst>
                  <a:path w="52" h="493">
                    <a:moveTo>
                      <a:pt x="36" y="0"/>
                    </a:moveTo>
                    <a:cubicBezTo>
                      <a:pt x="18" y="160"/>
                      <a:pt x="0" y="321"/>
                      <a:pt x="3" y="403"/>
                    </a:cubicBezTo>
                    <a:cubicBezTo>
                      <a:pt x="6" y="485"/>
                      <a:pt x="43" y="477"/>
                      <a:pt x="52" y="49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964" name="Freeform 180"/>
              <p:cNvSpPr>
                <a:spLocks/>
              </p:cNvSpPr>
              <p:nvPr/>
            </p:nvSpPr>
            <p:spPr bwMode="auto">
              <a:xfrm>
                <a:off x="449" y="2614"/>
                <a:ext cx="69" cy="5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1" y="287"/>
                  </a:cxn>
                  <a:cxn ang="0">
                    <a:pos x="69" y="550"/>
                  </a:cxn>
                </a:cxnLst>
                <a:rect l="0" t="0" r="r" b="b"/>
                <a:pathLst>
                  <a:path w="69" h="550">
                    <a:moveTo>
                      <a:pt x="3" y="0"/>
                    </a:moveTo>
                    <a:cubicBezTo>
                      <a:pt x="1" y="97"/>
                      <a:pt x="0" y="195"/>
                      <a:pt x="11" y="287"/>
                    </a:cubicBezTo>
                    <a:cubicBezTo>
                      <a:pt x="22" y="379"/>
                      <a:pt x="45" y="464"/>
                      <a:pt x="69" y="5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19002" name="Group 181"/>
          <p:cNvGrpSpPr>
            <a:grpSpLocks/>
          </p:cNvGrpSpPr>
          <p:nvPr/>
        </p:nvGrpSpPr>
        <p:grpSpPr bwMode="auto">
          <a:xfrm rot="-5400000" flipH="1" flipV="1">
            <a:off x="6180931" y="5122069"/>
            <a:ext cx="942975" cy="211138"/>
            <a:chOff x="1008" y="2400"/>
            <a:chExt cx="831" cy="576"/>
          </a:xfrm>
        </p:grpSpPr>
        <p:grpSp>
          <p:nvGrpSpPr>
            <p:cNvPr id="119005" name="Group 182"/>
            <p:cNvGrpSpPr>
              <a:grpSpLocks/>
            </p:cNvGrpSpPr>
            <p:nvPr/>
          </p:nvGrpSpPr>
          <p:grpSpPr bwMode="auto">
            <a:xfrm>
              <a:off x="1008" y="2400"/>
              <a:ext cx="96" cy="576"/>
              <a:chOff x="424" y="2880"/>
              <a:chExt cx="200" cy="768"/>
            </a:xfrm>
          </p:grpSpPr>
          <p:sp>
            <p:nvSpPr>
              <p:cNvPr id="118967" name="Freeform 183"/>
              <p:cNvSpPr>
                <a:spLocks/>
              </p:cNvSpPr>
              <p:nvPr/>
            </p:nvSpPr>
            <p:spPr bwMode="auto">
              <a:xfrm>
                <a:off x="528" y="2880"/>
                <a:ext cx="96" cy="7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48" y="624"/>
                  </a:cxn>
                  <a:cxn ang="0">
                    <a:pos x="96" y="768"/>
                  </a:cxn>
                </a:cxnLst>
                <a:rect l="0" t="0" r="r" b="b"/>
                <a:pathLst>
                  <a:path w="104" h="768">
                    <a:moveTo>
                      <a:pt x="0" y="0"/>
                    </a:moveTo>
                    <a:cubicBezTo>
                      <a:pt x="44" y="116"/>
                      <a:pt x="88" y="232"/>
                      <a:pt x="96" y="336"/>
                    </a:cubicBezTo>
                    <a:cubicBezTo>
                      <a:pt x="104" y="440"/>
                      <a:pt x="48" y="552"/>
                      <a:pt x="48" y="624"/>
                    </a:cubicBezTo>
                    <a:cubicBezTo>
                      <a:pt x="48" y="696"/>
                      <a:pt x="72" y="732"/>
                      <a:pt x="96" y="76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968" name="Freeform 184"/>
              <p:cNvSpPr>
                <a:spLocks/>
              </p:cNvSpPr>
              <p:nvPr/>
            </p:nvSpPr>
            <p:spPr bwMode="auto">
              <a:xfrm>
                <a:off x="424" y="2880"/>
                <a:ext cx="104" cy="48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8" y="288"/>
                  </a:cxn>
                  <a:cxn ang="0">
                    <a:pos x="104" y="480"/>
                  </a:cxn>
                </a:cxnLst>
                <a:rect l="0" t="0" r="r" b="b"/>
                <a:pathLst>
                  <a:path w="104" h="480">
                    <a:moveTo>
                      <a:pt x="56" y="0"/>
                    </a:moveTo>
                    <a:cubicBezTo>
                      <a:pt x="28" y="104"/>
                      <a:pt x="0" y="208"/>
                      <a:pt x="8" y="288"/>
                    </a:cubicBezTo>
                    <a:cubicBezTo>
                      <a:pt x="16" y="368"/>
                      <a:pt x="60" y="424"/>
                      <a:pt x="104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8784" name="Group 185"/>
            <p:cNvGrpSpPr>
              <a:grpSpLocks/>
            </p:cNvGrpSpPr>
            <p:nvPr/>
          </p:nvGrpSpPr>
          <p:grpSpPr bwMode="auto">
            <a:xfrm>
              <a:off x="1424" y="2400"/>
              <a:ext cx="96" cy="576"/>
              <a:chOff x="424" y="2880"/>
              <a:chExt cx="200" cy="768"/>
            </a:xfrm>
          </p:grpSpPr>
          <p:sp>
            <p:nvSpPr>
              <p:cNvPr id="118970" name="Freeform 186"/>
              <p:cNvSpPr>
                <a:spLocks/>
              </p:cNvSpPr>
              <p:nvPr/>
            </p:nvSpPr>
            <p:spPr bwMode="auto">
              <a:xfrm>
                <a:off x="528" y="2880"/>
                <a:ext cx="96" cy="7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48" y="624"/>
                  </a:cxn>
                  <a:cxn ang="0">
                    <a:pos x="96" y="768"/>
                  </a:cxn>
                </a:cxnLst>
                <a:rect l="0" t="0" r="r" b="b"/>
                <a:pathLst>
                  <a:path w="104" h="768">
                    <a:moveTo>
                      <a:pt x="0" y="0"/>
                    </a:moveTo>
                    <a:cubicBezTo>
                      <a:pt x="44" y="116"/>
                      <a:pt x="88" y="232"/>
                      <a:pt x="96" y="336"/>
                    </a:cubicBezTo>
                    <a:cubicBezTo>
                      <a:pt x="104" y="440"/>
                      <a:pt x="48" y="552"/>
                      <a:pt x="48" y="624"/>
                    </a:cubicBezTo>
                    <a:cubicBezTo>
                      <a:pt x="48" y="696"/>
                      <a:pt x="72" y="732"/>
                      <a:pt x="96" y="76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971" name="Freeform 187"/>
              <p:cNvSpPr>
                <a:spLocks/>
              </p:cNvSpPr>
              <p:nvPr/>
            </p:nvSpPr>
            <p:spPr bwMode="auto">
              <a:xfrm>
                <a:off x="424" y="2880"/>
                <a:ext cx="104" cy="48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8" y="288"/>
                  </a:cxn>
                  <a:cxn ang="0">
                    <a:pos x="104" y="480"/>
                  </a:cxn>
                </a:cxnLst>
                <a:rect l="0" t="0" r="r" b="b"/>
                <a:pathLst>
                  <a:path w="104" h="480">
                    <a:moveTo>
                      <a:pt x="56" y="0"/>
                    </a:moveTo>
                    <a:cubicBezTo>
                      <a:pt x="28" y="104"/>
                      <a:pt x="0" y="208"/>
                      <a:pt x="8" y="288"/>
                    </a:cubicBezTo>
                    <a:cubicBezTo>
                      <a:pt x="16" y="368"/>
                      <a:pt x="60" y="424"/>
                      <a:pt x="104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8785" name="Group 188"/>
            <p:cNvGrpSpPr>
              <a:grpSpLocks/>
            </p:cNvGrpSpPr>
            <p:nvPr/>
          </p:nvGrpSpPr>
          <p:grpSpPr bwMode="auto">
            <a:xfrm>
              <a:off x="1128" y="2400"/>
              <a:ext cx="96" cy="528"/>
              <a:chOff x="288" y="2784"/>
              <a:chExt cx="152" cy="528"/>
            </a:xfrm>
          </p:grpSpPr>
          <p:sp>
            <p:nvSpPr>
              <p:cNvPr id="118973" name="Freeform 189"/>
              <p:cNvSpPr>
                <a:spLocks/>
              </p:cNvSpPr>
              <p:nvPr/>
            </p:nvSpPr>
            <p:spPr bwMode="auto">
              <a:xfrm>
                <a:off x="384" y="2784"/>
                <a:ext cx="56" cy="5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36"/>
                  </a:cxn>
                  <a:cxn ang="0">
                    <a:pos x="48" y="528"/>
                  </a:cxn>
                </a:cxnLst>
                <a:rect l="0" t="0" r="r" b="b"/>
                <a:pathLst>
                  <a:path w="56" h="528">
                    <a:moveTo>
                      <a:pt x="0" y="0"/>
                    </a:moveTo>
                    <a:cubicBezTo>
                      <a:pt x="20" y="124"/>
                      <a:pt x="40" y="248"/>
                      <a:pt x="48" y="336"/>
                    </a:cubicBezTo>
                    <a:cubicBezTo>
                      <a:pt x="56" y="424"/>
                      <a:pt x="48" y="496"/>
                      <a:pt x="48" y="5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974" name="Freeform 190"/>
              <p:cNvSpPr>
                <a:spLocks/>
              </p:cNvSpPr>
              <p:nvPr/>
            </p:nvSpPr>
            <p:spPr bwMode="auto">
              <a:xfrm>
                <a:off x="288" y="2784"/>
                <a:ext cx="48" cy="480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336"/>
                  </a:cxn>
                  <a:cxn ang="0">
                    <a:pos x="48" y="480"/>
                  </a:cxn>
                </a:cxnLst>
                <a:rect l="0" t="0" r="r" b="b"/>
                <a:pathLst>
                  <a:path w="48" h="480">
                    <a:moveTo>
                      <a:pt x="48" y="0"/>
                    </a:moveTo>
                    <a:cubicBezTo>
                      <a:pt x="24" y="128"/>
                      <a:pt x="0" y="256"/>
                      <a:pt x="0" y="336"/>
                    </a:cubicBezTo>
                    <a:cubicBezTo>
                      <a:pt x="0" y="416"/>
                      <a:pt x="24" y="448"/>
                      <a:pt x="48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8787" name="Group 191"/>
            <p:cNvGrpSpPr>
              <a:grpSpLocks/>
            </p:cNvGrpSpPr>
            <p:nvPr/>
          </p:nvGrpSpPr>
          <p:grpSpPr bwMode="auto">
            <a:xfrm>
              <a:off x="1561" y="2414"/>
              <a:ext cx="96" cy="528"/>
              <a:chOff x="288" y="2784"/>
              <a:chExt cx="152" cy="528"/>
            </a:xfrm>
          </p:grpSpPr>
          <p:sp>
            <p:nvSpPr>
              <p:cNvPr id="118976" name="Freeform 192"/>
              <p:cNvSpPr>
                <a:spLocks/>
              </p:cNvSpPr>
              <p:nvPr/>
            </p:nvSpPr>
            <p:spPr bwMode="auto">
              <a:xfrm>
                <a:off x="384" y="2784"/>
                <a:ext cx="56" cy="5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36"/>
                  </a:cxn>
                  <a:cxn ang="0">
                    <a:pos x="48" y="528"/>
                  </a:cxn>
                </a:cxnLst>
                <a:rect l="0" t="0" r="r" b="b"/>
                <a:pathLst>
                  <a:path w="56" h="528">
                    <a:moveTo>
                      <a:pt x="0" y="0"/>
                    </a:moveTo>
                    <a:cubicBezTo>
                      <a:pt x="20" y="124"/>
                      <a:pt x="40" y="248"/>
                      <a:pt x="48" y="336"/>
                    </a:cubicBezTo>
                    <a:cubicBezTo>
                      <a:pt x="56" y="424"/>
                      <a:pt x="48" y="496"/>
                      <a:pt x="48" y="5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977" name="Freeform 193"/>
              <p:cNvSpPr>
                <a:spLocks/>
              </p:cNvSpPr>
              <p:nvPr/>
            </p:nvSpPr>
            <p:spPr bwMode="auto">
              <a:xfrm>
                <a:off x="288" y="2784"/>
                <a:ext cx="48" cy="480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336"/>
                  </a:cxn>
                  <a:cxn ang="0">
                    <a:pos x="48" y="480"/>
                  </a:cxn>
                </a:cxnLst>
                <a:rect l="0" t="0" r="r" b="b"/>
                <a:pathLst>
                  <a:path w="48" h="480">
                    <a:moveTo>
                      <a:pt x="48" y="0"/>
                    </a:moveTo>
                    <a:cubicBezTo>
                      <a:pt x="24" y="128"/>
                      <a:pt x="0" y="256"/>
                      <a:pt x="0" y="336"/>
                    </a:cubicBezTo>
                    <a:cubicBezTo>
                      <a:pt x="0" y="416"/>
                      <a:pt x="24" y="448"/>
                      <a:pt x="48" y="4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8812" name="Group 194"/>
            <p:cNvGrpSpPr>
              <a:grpSpLocks/>
            </p:cNvGrpSpPr>
            <p:nvPr/>
          </p:nvGrpSpPr>
          <p:grpSpPr bwMode="auto">
            <a:xfrm>
              <a:off x="1255" y="2400"/>
              <a:ext cx="151" cy="559"/>
              <a:chOff x="367" y="2605"/>
              <a:chExt cx="151" cy="559"/>
            </a:xfrm>
          </p:grpSpPr>
          <p:sp>
            <p:nvSpPr>
              <p:cNvPr id="118979" name="Freeform 195"/>
              <p:cNvSpPr>
                <a:spLocks/>
              </p:cNvSpPr>
              <p:nvPr/>
            </p:nvSpPr>
            <p:spPr bwMode="auto">
              <a:xfrm>
                <a:off x="367" y="2605"/>
                <a:ext cx="52" cy="493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" y="403"/>
                  </a:cxn>
                  <a:cxn ang="0">
                    <a:pos x="52" y="493"/>
                  </a:cxn>
                </a:cxnLst>
                <a:rect l="0" t="0" r="r" b="b"/>
                <a:pathLst>
                  <a:path w="52" h="493">
                    <a:moveTo>
                      <a:pt x="36" y="0"/>
                    </a:moveTo>
                    <a:cubicBezTo>
                      <a:pt x="18" y="160"/>
                      <a:pt x="0" y="321"/>
                      <a:pt x="3" y="403"/>
                    </a:cubicBezTo>
                    <a:cubicBezTo>
                      <a:pt x="6" y="485"/>
                      <a:pt x="43" y="477"/>
                      <a:pt x="52" y="49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980" name="Freeform 196"/>
              <p:cNvSpPr>
                <a:spLocks/>
              </p:cNvSpPr>
              <p:nvPr/>
            </p:nvSpPr>
            <p:spPr bwMode="auto">
              <a:xfrm>
                <a:off x="449" y="2614"/>
                <a:ext cx="69" cy="5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1" y="287"/>
                  </a:cxn>
                  <a:cxn ang="0">
                    <a:pos x="69" y="550"/>
                  </a:cxn>
                </a:cxnLst>
                <a:rect l="0" t="0" r="r" b="b"/>
                <a:pathLst>
                  <a:path w="69" h="550">
                    <a:moveTo>
                      <a:pt x="3" y="0"/>
                    </a:moveTo>
                    <a:cubicBezTo>
                      <a:pt x="1" y="97"/>
                      <a:pt x="0" y="195"/>
                      <a:pt x="11" y="287"/>
                    </a:cubicBezTo>
                    <a:cubicBezTo>
                      <a:pt x="22" y="379"/>
                      <a:pt x="45" y="464"/>
                      <a:pt x="69" y="5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8813" name="Group 197"/>
            <p:cNvGrpSpPr>
              <a:grpSpLocks/>
            </p:cNvGrpSpPr>
            <p:nvPr/>
          </p:nvGrpSpPr>
          <p:grpSpPr bwMode="auto">
            <a:xfrm>
              <a:off x="1688" y="2405"/>
              <a:ext cx="151" cy="559"/>
              <a:chOff x="367" y="2605"/>
              <a:chExt cx="151" cy="559"/>
            </a:xfrm>
          </p:grpSpPr>
          <p:sp>
            <p:nvSpPr>
              <p:cNvPr id="118982" name="Freeform 198"/>
              <p:cNvSpPr>
                <a:spLocks/>
              </p:cNvSpPr>
              <p:nvPr/>
            </p:nvSpPr>
            <p:spPr bwMode="auto">
              <a:xfrm>
                <a:off x="367" y="2605"/>
                <a:ext cx="52" cy="493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" y="403"/>
                  </a:cxn>
                  <a:cxn ang="0">
                    <a:pos x="52" y="493"/>
                  </a:cxn>
                </a:cxnLst>
                <a:rect l="0" t="0" r="r" b="b"/>
                <a:pathLst>
                  <a:path w="52" h="493">
                    <a:moveTo>
                      <a:pt x="36" y="0"/>
                    </a:moveTo>
                    <a:cubicBezTo>
                      <a:pt x="18" y="160"/>
                      <a:pt x="0" y="321"/>
                      <a:pt x="3" y="403"/>
                    </a:cubicBezTo>
                    <a:cubicBezTo>
                      <a:pt x="6" y="485"/>
                      <a:pt x="43" y="477"/>
                      <a:pt x="52" y="49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983" name="Freeform 199"/>
              <p:cNvSpPr>
                <a:spLocks/>
              </p:cNvSpPr>
              <p:nvPr/>
            </p:nvSpPr>
            <p:spPr bwMode="auto">
              <a:xfrm>
                <a:off x="449" y="2614"/>
                <a:ext cx="69" cy="5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1" y="287"/>
                  </a:cxn>
                  <a:cxn ang="0">
                    <a:pos x="69" y="550"/>
                  </a:cxn>
                </a:cxnLst>
                <a:rect l="0" t="0" r="r" b="b"/>
                <a:pathLst>
                  <a:path w="69" h="550">
                    <a:moveTo>
                      <a:pt x="3" y="0"/>
                    </a:moveTo>
                    <a:cubicBezTo>
                      <a:pt x="1" y="97"/>
                      <a:pt x="0" y="195"/>
                      <a:pt x="11" y="287"/>
                    </a:cubicBezTo>
                    <a:cubicBezTo>
                      <a:pt x="22" y="379"/>
                      <a:pt x="45" y="464"/>
                      <a:pt x="69" y="55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19008" name="Group 200"/>
          <p:cNvGrpSpPr>
            <a:grpSpLocks/>
          </p:cNvGrpSpPr>
          <p:nvPr/>
        </p:nvGrpSpPr>
        <p:grpSpPr bwMode="auto">
          <a:xfrm rot="-5400000" flipH="1" flipV="1">
            <a:off x="6597650" y="5681663"/>
            <a:ext cx="109537" cy="211138"/>
            <a:chOff x="424" y="2880"/>
            <a:chExt cx="200" cy="768"/>
          </a:xfrm>
        </p:grpSpPr>
        <p:sp>
          <p:nvSpPr>
            <p:cNvPr id="118985" name="Freeform 201"/>
            <p:cNvSpPr>
              <a:spLocks/>
            </p:cNvSpPr>
            <p:nvPr/>
          </p:nvSpPr>
          <p:spPr bwMode="auto">
            <a:xfrm>
              <a:off x="528" y="288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336"/>
                </a:cxn>
                <a:cxn ang="0">
                  <a:pos x="48" y="624"/>
                </a:cxn>
                <a:cxn ang="0">
                  <a:pos x="96" y="768"/>
                </a:cxn>
              </a:cxnLst>
              <a:rect l="0" t="0" r="r" b="b"/>
              <a:pathLst>
                <a:path w="104" h="768">
                  <a:moveTo>
                    <a:pt x="0" y="0"/>
                  </a:moveTo>
                  <a:cubicBezTo>
                    <a:pt x="44" y="116"/>
                    <a:pt x="88" y="232"/>
                    <a:pt x="96" y="336"/>
                  </a:cubicBezTo>
                  <a:cubicBezTo>
                    <a:pt x="104" y="440"/>
                    <a:pt x="48" y="552"/>
                    <a:pt x="48" y="624"/>
                  </a:cubicBezTo>
                  <a:cubicBezTo>
                    <a:pt x="48" y="696"/>
                    <a:pt x="72" y="732"/>
                    <a:pt x="96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986" name="Freeform 202"/>
            <p:cNvSpPr>
              <a:spLocks/>
            </p:cNvSpPr>
            <p:nvPr/>
          </p:nvSpPr>
          <p:spPr bwMode="auto">
            <a:xfrm>
              <a:off x="424" y="2880"/>
              <a:ext cx="104" cy="48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288"/>
                </a:cxn>
                <a:cxn ang="0">
                  <a:pos x="104" y="480"/>
                </a:cxn>
              </a:cxnLst>
              <a:rect l="0" t="0" r="r" b="b"/>
              <a:pathLst>
                <a:path w="104" h="480">
                  <a:moveTo>
                    <a:pt x="56" y="0"/>
                  </a:moveTo>
                  <a:cubicBezTo>
                    <a:pt x="28" y="104"/>
                    <a:pt x="0" y="208"/>
                    <a:pt x="8" y="288"/>
                  </a:cubicBezTo>
                  <a:cubicBezTo>
                    <a:pt x="16" y="368"/>
                    <a:pt x="60" y="424"/>
                    <a:pt x="104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9011" name="Group 203"/>
          <p:cNvGrpSpPr>
            <a:grpSpLocks/>
          </p:cNvGrpSpPr>
          <p:nvPr/>
        </p:nvGrpSpPr>
        <p:grpSpPr bwMode="auto">
          <a:xfrm rot="-5400000" flipH="1" flipV="1">
            <a:off x="6606382" y="5826919"/>
            <a:ext cx="109537" cy="193675"/>
            <a:chOff x="288" y="2784"/>
            <a:chExt cx="152" cy="528"/>
          </a:xfrm>
        </p:grpSpPr>
        <p:sp>
          <p:nvSpPr>
            <p:cNvPr id="118988" name="Freeform 204"/>
            <p:cNvSpPr>
              <a:spLocks/>
            </p:cNvSpPr>
            <p:nvPr/>
          </p:nvSpPr>
          <p:spPr bwMode="auto">
            <a:xfrm>
              <a:off x="384" y="2784"/>
              <a:ext cx="56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336"/>
                </a:cxn>
                <a:cxn ang="0">
                  <a:pos x="48" y="528"/>
                </a:cxn>
              </a:cxnLst>
              <a:rect l="0" t="0" r="r" b="b"/>
              <a:pathLst>
                <a:path w="56" h="528">
                  <a:moveTo>
                    <a:pt x="0" y="0"/>
                  </a:moveTo>
                  <a:cubicBezTo>
                    <a:pt x="20" y="124"/>
                    <a:pt x="40" y="248"/>
                    <a:pt x="48" y="336"/>
                  </a:cubicBezTo>
                  <a:cubicBezTo>
                    <a:pt x="56" y="424"/>
                    <a:pt x="48" y="496"/>
                    <a:pt x="48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989" name="Freeform 205"/>
            <p:cNvSpPr>
              <a:spLocks/>
            </p:cNvSpPr>
            <p:nvPr/>
          </p:nvSpPr>
          <p:spPr bwMode="auto">
            <a:xfrm>
              <a:off x="288" y="2784"/>
              <a:ext cx="48" cy="48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336"/>
                </a:cxn>
                <a:cxn ang="0">
                  <a:pos x="48" y="480"/>
                </a:cxn>
              </a:cxnLst>
              <a:rect l="0" t="0" r="r" b="b"/>
              <a:pathLst>
                <a:path w="48" h="480">
                  <a:moveTo>
                    <a:pt x="48" y="0"/>
                  </a:moveTo>
                  <a:cubicBezTo>
                    <a:pt x="24" y="128"/>
                    <a:pt x="0" y="256"/>
                    <a:pt x="0" y="336"/>
                  </a:cubicBezTo>
                  <a:cubicBezTo>
                    <a:pt x="0" y="416"/>
                    <a:pt x="24" y="448"/>
                    <a:pt x="48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9014" name="Group 206"/>
          <p:cNvGrpSpPr>
            <a:grpSpLocks/>
          </p:cNvGrpSpPr>
          <p:nvPr/>
        </p:nvGrpSpPr>
        <p:grpSpPr bwMode="auto">
          <a:xfrm rot="-5400000" flipH="1" flipV="1">
            <a:off x="6569869" y="5998369"/>
            <a:ext cx="171450" cy="204788"/>
            <a:chOff x="367" y="2605"/>
            <a:chExt cx="151" cy="559"/>
          </a:xfrm>
        </p:grpSpPr>
        <p:sp>
          <p:nvSpPr>
            <p:cNvPr id="118991" name="Freeform 207"/>
            <p:cNvSpPr>
              <a:spLocks/>
            </p:cNvSpPr>
            <p:nvPr/>
          </p:nvSpPr>
          <p:spPr bwMode="auto">
            <a:xfrm>
              <a:off x="367" y="2605"/>
              <a:ext cx="52" cy="49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" y="403"/>
                </a:cxn>
                <a:cxn ang="0">
                  <a:pos x="52" y="493"/>
                </a:cxn>
              </a:cxnLst>
              <a:rect l="0" t="0" r="r" b="b"/>
              <a:pathLst>
                <a:path w="52" h="493">
                  <a:moveTo>
                    <a:pt x="36" y="0"/>
                  </a:moveTo>
                  <a:cubicBezTo>
                    <a:pt x="18" y="160"/>
                    <a:pt x="0" y="321"/>
                    <a:pt x="3" y="403"/>
                  </a:cubicBezTo>
                  <a:cubicBezTo>
                    <a:pt x="6" y="485"/>
                    <a:pt x="43" y="477"/>
                    <a:pt x="52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992" name="Freeform 208"/>
            <p:cNvSpPr>
              <a:spLocks/>
            </p:cNvSpPr>
            <p:nvPr/>
          </p:nvSpPr>
          <p:spPr bwMode="auto">
            <a:xfrm>
              <a:off x="449" y="2614"/>
              <a:ext cx="69" cy="5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287"/>
                </a:cxn>
                <a:cxn ang="0">
                  <a:pos x="69" y="550"/>
                </a:cxn>
              </a:cxnLst>
              <a:rect l="0" t="0" r="r" b="b"/>
              <a:pathLst>
                <a:path w="69" h="550">
                  <a:moveTo>
                    <a:pt x="3" y="0"/>
                  </a:moveTo>
                  <a:cubicBezTo>
                    <a:pt x="1" y="97"/>
                    <a:pt x="0" y="195"/>
                    <a:pt x="11" y="287"/>
                  </a:cubicBezTo>
                  <a:cubicBezTo>
                    <a:pt x="22" y="379"/>
                    <a:pt x="45" y="464"/>
                    <a:pt x="69" y="5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8993" name="Text Box 209"/>
          <p:cNvSpPr txBox="1">
            <a:spLocks noChangeArrowheads="1"/>
          </p:cNvSpPr>
          <p:nvPr/>
        </p:nvSpPr>
        <p:spPr bwMode="auto">
          <a:xfrm>
            <a:off x="4814888" y="2774950"/>
            <a:ext cx="8286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800">
                <a:latin typeface="Arial" charset="0"/>
              </a:rPr>
              <a:t>K</a:t>
            </a:r>
            <a:r>
              <a:rPr lang="en-US" sz="4800" baseline="30000">
                <a:latin typeface="Arial" charset="0"/>
              </a:rPr>
              <a:t>+</a:t>
            </a:r>
          </a:p>
        </p:txBody>
      </p:sp>
      <p:sp>
        <p:nvSpPr>
          <p:cNvPr id="118994" name="Text Box 210"/>
          <p:cNvSpPr txBox="1">
            <a:spLocks noChangeArrowheads="1"/>
          </p:cNvSpPr>
          <p:nvPr/>
        </p:nvSpPr>
        <p:spPr bwMode="auto">
          <a:xfrm>
            <a:off x="7521575" y="3013075"/>
            <a:ext cx="463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latin typeface="Arial" charset="0"/>
              </a:rPr>
              <a:t>K</a:t>
            </a:r>
            <a:r>
              <a:rPr lang="en-US" sz="2000" b="1" baseline="30000">
                <a:latin typeface="Arial" charset="0"/>
              </a:rPr>
              <a:t>+</a:t>
            </a:r>
          </a:p>
        </p:txBody>
      </p:sp>
      <p:sp>
        <p:nvSpPr>
          <p:cNvPr id="118995" name="Text Box 211"/>
          <p:cNvSpPr txBox="1">
            <a:spLocks noChangeArrowheads="1"/>
          </p:cNvSpPr>
          <p:nvPr/>
        </p:nvSpPr>
        <p:spPr bwMode="auto">
          <a:xfrm>
            <a:off x="877888" y="20669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>
              <a:latin typeface="Times New Roman" pitchFamily="18" charset="0"/>
            </a:endParaRPr>
          </a:p>
        </p:txBody>
      </p:sp>
      <p:sp>
        <p:nvSpPr>
          <p:cNvPr id="118996" name="Oval 212"/>
          <p:cNvSpPr>
            <a:spLocks noChangeArrowheads="1"/>
          </p:cNvSpPr>
          <p:nvPr/>
        </p:nvSpPr>
        <p:spPr bwMode="auto">
          <a:xfrm>
            <a:off x="6143625" y="2897188"/>
            <a:ext cx="803275" cy="223837"/>
          </a:xfrm>
          <a:prstGeom prst="ellipse">
            <a:avLst/>
          </a:prstGeom>
          <a:solidFill>
            <a:srgbClr val="0066FF"/>
          </a:solidFill>
          <a:ln w="9525">
            <a:solidFill>
              <a:srgbClr val="66FF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997" name="Oval 213"/>
          <p:cNvSpPr>
            <a:spLocks noChangeArrowheads="1"/>
          </p:cNvSpPr>
          <p:nvPr/>
        </p:nvSpPr>
        <p:spPr bwMode="auto">
          <a:xfrm>
            <a:off x="6161088" y="3306763"/>
            <a:ext cx="803275" cy="223837"/>
          </a:xfrm>
          <a:prstGeom prst="ellipse">
            <a:avLst/>
          </a:prstGeom>
          <a:solidFill>
            <a:srgbClr val="0066FF"/>
          </a:solidFill>
          <a:ln w="9525">
            <a:solidFill>
              <a:srgbClr val="66FF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998" name="Text Box 214"/>
          <p:cNvSpPr txBox="1">
            <a:spLocks noChangeArrowheads="1"/>
          </p:cNvSpPr>
          <p:nvPr/>
        </p:nvSpPr>
        <p:spPr bwMode="auto">
          <a:xfrm>
            <a:off x="784225" y="2030413"/>
            <a:ext cx="39846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>
                <a:solidFill>
                  <a:schemeClr val="tx2"/>
                </a:solidFill>
                <a:latin typeface="Arial" charset="0"/>
              </a:rPr>
              <a:t>If a membrane were permeable to only K</a:t>
            </a:r>
            <a:r>
              <a:rPr lang="en-US" sz="2000" i="1" baseline="30000">
                <a:solidFill>
                  <a:schemeClr val="tx2"/>
                </a:solidFill>
                <a:latin typeface="Arial" charset="0"/>
              </a:rPr>
              <a:t>+</a:t>
            </a:r>
            <a:r>
              <a:rPr lang="en-US" sz="2000" i="1">
                <a:solidFill>
                  <a:schemeClr val="tx2"/>
                </a:solidFill>
                <a:latin typeface="Arial" charset="0"/>
              </a:rPr>
              <a:t> then…</a:t>
            </a:r>
          </a:p>
        </p:txBody>
      </p:sp>
      <p:sp>
        <p:nvSpPr>
          <p:cNvPr id="118999" name="Text Box 215"/>
          <p:cNvSpPr txBox="1">
            <a:spLocks noChangeArrowheads="1"/>
          </p:cNvSpPr>
          <p:nvPr/>
        </p:nvSpPr>
        <p:spPr bwMode="auto">
          <a:xfrm>
            <a:off x="747713" y="3819525"/>
            <a:ext cx="4494212" cy="15652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>
                <a:solidFill>
                  <a:schemeClr val="hlink"/>
                </a:solidFill>
                <a:latin typeface="Times New Roman" pitchFamily="18" charset="0"/>
              </a:rPr>
              <a:t>The electrical potential that counters net diffusion of K</a:t>
            </a:r>
            <a:r>
              <a:rPr lang="en-US" i="1" baseline="30000">
                <a:solidFill>
                  <a:schemeClr val="hlink"/>
                </a:solidFill>
                <a:latin typeface="Times New Roman" pitchFamily="18" charset="0"/>
              </a:rPr>
              <a:t>+</a:t>
            </a:r>
            <a:r>
              <a:rPr lang="en-US" i="1">
                <a:solidFill>
                  <a:schemeClr val="hlink"/>
                </a:solidFill>
                <a:latin typeface="Times New Roman" pitchFamily="18" charset="0"/>
              </a:rPr>
              <a:t> is called the K</a:t>
            </a:r>
            <a:r>
              <a:rPr lang="en-US" i="1" baseline="30000">
                <a:solidFill>
                  <a:schemeClr val="hlink"/>
                </a:solidFill>
                <a:latin typeface="Times New Roman" pitchFamily="18" charset="0"/>
              </a:rPr>
              <a:t>+</a:t>
            </a:r>
            <a:r>
              <a:rPr lang="en-US" i="1">
                <a:solidFill>
                  <a:schemeClr val="hlink"/>
                </a:solidFill>
                <a:latin typeface="Times New Roman" pitchFamily="18" charset="0"/>
              </a:rPr>
              <a:t> equilibrium potential (E</a:t>
            </a:r>
            <a:r>
              <a:rPr lang="en-US" i="1" baseline="-25000">
                <a:solidFill>
                  <a:schemeClr val="hlink"/>
                </a:solidFill>
                <a:latin typeface="Times New Roman" pitchFamily="18" charset="0"/>
              </a:rPr>
              <a:t>K</a:t>
            </a:r>
            <a:r>
              <a:rPr lang="en-US" i="1">
                <a:solidFill>
                  <a:schemeClr val="hlink"/>
                </a:solidFill>
                <a:latin typeface="Times New Roman" pitchFamily="18" charset="0"/>
              </a:rPr>
              <a:t>).</a:t>
            </a:r>
          </a:p>
        </p:txBody>
      </p:sp>
      <p:sp>
        <p:nvSpPr>
          <p:cNvPr id="119000" name="Text Box 216"/>
          <p:cNvSpPr txBox="1">
            <a:spLocks noChangeArrowheads="1"/>
          </p:cNvSpPr>
          <p:nvPr/>
        </p:nvSpPr>
        <p:spPr bwMode="auto">
          <a:xfrm>
            <a:off x="4899025" y="1460500"/>
            <a:ext cx="124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>
                <a:latin typeface="Arial" charset="0"/>
              </a:rPr>
              <a:t>inside</a:t>
            </a:r>
          </a:p>
        </p:txBody>
      </p:sp>
      <p:sp>
        <p:nvSpPr>
          <p:cNvPr id="119001" name="Text Box 217"/>
          <p:cNvSpPr txBox="1">
            <a:spLocks noChangeArrowheads="1"/>
          </p:cNvSpPr>
          <p:nvPr/>
        </p:nvSpPr>
        <p:spPr bwMode="auto">
          <a:xfrm>
            <a:off x="6992938" y="1506538"/>
            <a:ext cx="1166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outside</a:t>
            </a:r>
          </a:p>
        </p:txBody>
      </p:sp>
      <p:grpSp>
        <p:nvGrpSpPr>
          <p:cNvPr id="119017" name="Group 218"/>
          <p:cNvGrpSpPr>
            <a:grpSpLocks/>
          </p:cNvGrpSpPr>
          <p:nvPr/>
        </p:nvGrpSpPr>
        <p:grpSpPr bwMode="auto">
          <a:xfrm>
            <a:off x="7078663" y="1993900"/>
            <a:ext cx="241300" cy="241300"/>
            <a:chOff x="3611" y="1595"/>
            <a:chExt cx="152" cy="152"/>
          </a:xfrm>
        </p:grpSpPr>
        <p:sp>
          <p:nvSpPr>
            <p:cNvPr id="119003" name="Line 219"/>
            <p:cNvSpPr>
              <a:spLocks noChangeShapeType="1"/>
            </p:cNvSpPr>
            <p:nvPr/>
          </p:nvSpPr>
          <p:spPr bwMode="auto">
            <a:xfrm>
              <a:off x="3611" y="1671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9004" name="Line 220"/>
            <p:cNvSpPr>
              <a:spLocks noChangeShapeType="1"/>
            </p:cNvSpPr>
            <p:nvPr/>
          </p:nvSpPr>
          <p:spPr bwMode="auto">
            <a:xfrm rot="-5400000">
              <a:off x="3611" y="1671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9020" name="Group 221"/>
          <p:cNvGrpSpPr>
            <a:grpSpLocks/>
          </p:cNvGrpSpPr>
          <p:nvPr/>
        </p:nvGrpSpPr>
        <p:grpSpPr bwMode="auto">
          <a:xfrm>
            <a:off x="7081838" y="2316163"/>
            <a:ext cx="241300" cy="241300"/>
            <a:chOff x="3611" y="1595"/>
            <a:chExt cx="152" cy="152"/>
          </a:xfrm>
        </p:grpSpPr>
        <p:sp>
          <p:nvSpPr>
            <p:cNvPr id="119006" name="Line 222"/>
            <p:cNvSpPr>
              <a:spLocks noChangeShapeType="1"/>
            </p:cNvSpPr>
            <p:nvPr/>
          </p:nvSpPr>
          <p:spPr bwMode="auto">
            <a:xfrm>
              <a:off x="3611" y="1671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9007" name="Line 223"/>
            <p:cNvSpPr>
              <a:spLocks noChangeShapeType="1"/>
            </p:cNvSpPr>
            <p:nvPr/>
          </p:nvSpPr>
          <p:spPr bwMode="auto">
            <a:xfrm rot="-5400000">
              <a:off x="3611" y="1671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9023" name="Group 224"/>
          <p:cNvGrpSpPr>
            <a:grpSpLocks/>
          </p:cNvGrpSpPr>
          <p:nvPr/>
        </p:nvGrpSpPr>
        <p:grpSpPr bwMode="auto">
          <a:xfrm>
            <a:off x="7069138" y="2638425"/>
            <a:ext cx="241300" cy="241300"/>
            <a:chOff x="3611" y="1595"/>
            <a:chExt cx="152" cy="152"/>
          </a:xfrm>
        </p:grpSpPr>
        <p:sp>
          <p:nvSpPr>
            <p:cNvPr id="119009" name="Line 225"/>
            <p:cNvSpPr>
              <a:spLocks noChangeShapeType="1"/>
            </p:cNvSpPr>
            <p:nvPr/>
          </p:nvSpPr>
          <p:spPr bwMode="auto">
            <a:xfrm>
              <a:off x="3611" y="1671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9010" name="Line 226"/>
            <p:cNvSpPr>
              <a:spLocks noChangeShapeType="1"/>
            </p:cNvSpPr>
            <p:nvPr/>
          </p:nvSpPr>
          <p:spPr bwMode="auto">
            <a:xfrm rot="-5400000">
              <a:off x="3611" y="1671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9026" name="Group 227"/>
          <p:cNvGrpSpPr>
            <a:grpSpLocks/>
          </p:cNvGrpSpPr>
          <p:nvPr/>
        </p:nvGrpSpPr>
        <p:grpSpPr bwMode="auto">
          <a:xfrm>
            <a:off x="7091363" y="5197475"/>
            <a:ext cx="241300" cy="241300"/>
            <a:chOff x="3611" y="1595"/>
            <a:chExt cx="152" cy="152"/>
          </a:xfrm>
        </p:grpSpPr>
        <p:sp>
          <p:nvSpPr>
            <p:cNvPr id="119012" name="Line 228"/>
            <p:cNvSpPr>
              <a:spLocks noChangeShapeType="1"/>
            </p:cNvSpPr>
            <p:nvPr/>
          </p:nvSpPr>
          <p:spPr bwMode="auto">
            <a:xfrm>
              <a:off x="3611" y="1671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9013" name="Line 229"/>
            <p:cNvSpPr>
              <a:spLocks noChangeShapeType="1"/>
            </p:cNvSpPr>
            <p:nvPr/>
          </p:nvSpPr>
          <p:spPr bwMode="auto">
            <a:xfrm rot="-5400000">
              <a:off x="3611" y="1671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9029" name="Group 230"/>
          <p:cNvGrpSpPr>
            <a:grpSpLocks/>
          </p:cNvGrpSpPr>
          <p:nvPr/>
        </p:nvGrpSpPr>
        <p:grpSpPr bwMode="auto">
          <a:xfrm>
            <a:off x="7075488" y="4883150"/>
            <a:ext cx="241300" cy="241300"/>
            <a:chOff x="3611" y="1595"/>
            <a:chExt cx="152" cy="152"/>
          </a:xfrm>
        </p:grpSpPr>
        <p:sp>
          <p:nvSpPr>
            <p:cNvPr id="119015" name="Line 231"/>
            <p:cNvSpPr>
              <a:spLocks noChangeShapeType="1"/>
            </p:cNvSpPr>
            <p:nvPr/>
          </p:nvSpPr>
          <p:spPr bwMode="auto">
            <a:xfrm>
              <a:off x="3611" y="1671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9016" name="Line 232"/>
            <p:cNvSpPr>
              <a:spLocks noChangeShapeType="1"/>
            </p:cNvSpPr>
            <p:nvPr/>
          </p:nvSpPr>
          <p:spPr bwMode="auto">
            <a:xfrm rot="-5400000">
              <a:off x="3611" y="1671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9032" name="Group 233"/>
          <p:cNvGrpSpPr>
            <a:grpSpLocks/>
          </p:cNvGrpSpPr>
          <p:nvPr/>
        </p:nvGrpSpPr>
        <p:grpSpPr bwMode="auto">
          <a:xfrm>
            <a:off x="7078663" y="4568825"/>
            <a:ext cx="241300" cy="241300"/>
            <a:chOff x="3611" y="1595"/>
            <a:chExt cx="152" cy="152"/>
          </a:xfrm>
        </p:grpSpPr>
        <p:sp>
          <p:nvSpPr>
            <p:cNvPr id="119018" name="Line 234"/>
            <p:cNvSpPr>
              <a:spLocks noChangeShapeType="1"/>
            </p:cNvSpPr>
            <p:nvPr/>
          </p:nvSpPr>
          <p:spPr bwMode="auto">
            <a:xfrm>
              <a:off x="3611" y="1671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9019" name="Line 235"/>
            <p:cNvSpPr>
              <a:spLocks noChangeShapeType="1"/>
            </p:cNvSpPr>
            <p:nvPr/>
          </p:nvSpPr>
          <p:spPr bwMode="auto">
            <a:xfrm rot="-5400000">
              <a:off x="3611" y="1671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9051" name="Group 236"/>
          <p:cNvGrpSpPr>
            <a:grpSpLocks/>
          </p:cNvGrpSpPr>
          <p:nvPr/>
        </p:nvGrpSpPr>
        <p:grpSpPr bwMode="auto">
          <a:xfrm>
            <a:off x="7080250" y="4254500"/>
            <a:ext cx="241300" cy="241300"/>
            <a:chOff x="3611" y="1595"/>
            <a:chExt cx="152" cy="152"/>
          </a:xfrm>
        </p:grpSpPr>
        <p:sp>
          <p:nvSpPr>
            <p:cNvPr id="119021" name="Line 237"/>
            <p:cNvSpPr>
              <a:spLocks noChangeShapeType="1"/>
            </p:cNvSpPr>
            <p:nvPr/>
          </p:nvSpPr>
          <p:spPr bwMode="auto">
            <a:xfrm>
              <a:off x="3611" y="1671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9022" name="Line 238"/>
            <p:cNvSpPr>
              <a:spLocks noChangeShapeType="1"/>
            </p:cNvSpPr>
            <p:nvPr/>
          </p:nvSpPr>
          <p:spPr bwMode="auto">
            <a:xfrm rot="-5400000">
              <a:off x="3611" y="1671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9052" name="Group 239"/>
          <p:cNvGrpSpPr>
            <a:grpSpLocks/>
          </p:cNvGrpSpPr>
          <p:nvPr/>
        </p:nvGrpSpPr>
        <p:grpSpPr bwMode="auto">
          <a:xfrm>
            <a:off x="7083425" y="3940175"/>
            <a:ext cx="241300" cy="241300"/>
            <a:chOff x="3611" y="1595"/>
            <a:chExt cx="152" cy="152"/>
          </a:xfrm>
        </p:grpSpPr>
        <p:sp>
          <p:nvSpPr>
            <p:cNvPr id="119024" name="Line 240"/>
            <p:cNvSpPr>
              <a:spLocks noChangeShapeType="1"/>
            </p:cNvSpPr>
            <p:nvPr/>
          </p:nvSpPr>
          <p:spPr bwMode="auto">
            <a:xfrm>
              <a:off x="3611" y="1671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9025" name="Line 241"/>
            <p:cNvSpPr>
              <a:spLocks noChangeShapeType="1"/>
            </p:cNvSpPr>
            <p:nvPr/>
          </p:nvSpPr>
          <p:spPr bwMode="auto">
            <a:xfrm rot="-5400000">
              <a:off x="3611" y="1671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9053" name="Group 242"/>
          <p:cNvGrpSpPr>
            <a:grpSpLocks/>
          </p:cNvGrpSpPr>
          <p:nvPr/>
        </p:nvGrpSpPr>
        <p:grpSpPr bwMode="auto">
          <a:xfrm>
            <a:off x="7086600" y="3627438"/>
            <a:ext cx="241300" cy="241300"/>
            <a:chOff x="3611" y="1595"/>
            <a:chExt cx="152" cy="152"/>
          </a:xfrm>
        </p:grpSpPr>
        <p:sp>
          <p:nvSpPr>
            <p:cNvPr id="119027" name="Line 243"/>
            <p:cNvSpPr>
              <a:spLocks noChangeShapeType="1"/>
            </p:cNvSpPr>
            <p:nvPr/>
          </p:nvSpPr>
          <p:spPr bwMode="auto">
            <a:xfrm>
              <a:off x="3611" y="1671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9028" name="Line 244"/>
            <p:cNvSpPr>
              <a:spLocks noChangeShapeType="1"/>
            </p:cNvSpPr>
            <p:nvPr/>
          </p:nvSpPr>
          <p:spPr bwMode="auto">
            <a:xfrm rot="-5400000">
              <a:off x="3611" y="1671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9054" name="Group 245"/>
          <p:cNvGrpSpPr>
            <a:grpSpLocks/>
          </p:cNvGrpSpPr>
          <p:nvPr/>
        </p:nvGrpSpPr>
        <p:grpSpPr bwMode="auto">
          <a:xfrm>
            <a:off x="7073900" y="5481638"/>
            <a:ext cx="241300" cy="241300"/>
            <a:chOff x="3611" y="1595"/>
            <a:chExt cx="152" cy="152"/>
          </a:xfrm>
        </p:grpSpPr>
        <p:sp>
          <p:nvSpPr>
            <p:cNvPr id="119030" name="Line 246"/>
            <p:cNvSpPr>
              <a:spLocks noChangeShapeType="1"/>
            </p:cNvSpPr>
            <p:nvPr/>
          </p:nvSpPr>
          <p:spPr bwMode="auto">
            <a:xfrm>
              <a:off x="3611" y="1671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9031" name="Line 247"/>
            <p:cNvSpPr>
              <a:spLocks noChangeShapeType="1"/>
            </p:cNvSpPr>
            <p:nvPr/>
          </p:nvSpPr>
          <p:spPr bwMode="auto">
            <a:xfrm rot="-5400000">
              <a:off x="3611" y="1671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9055" name="Group 248"/>
          <p:cNvGrpSpPr>
            <a:grpSpLocks/>
          </p:cNvGrpSpPr>
          <p:nvPr/>
        </p:nvGrpSpPr>
        <p:grpSpPr bwMode="auto">
          <a:xfrm>
            <a:off x="7080250" y="5799138"/>
            <a:ext cx="241300" cy="241300"/>
            <a:chOff x="3611" y="1595"/>
            <a:chExt cx="152" cy="152"/>
          </a:xfrm>
        </p:grpSpPr>
        <p:sp>
          <p:nvSpPr>
            <p:cNvPr id="119033" name="Line 249"/>
            <p:cNvSpPr>
              <a:spLocks noChangeShapeType="1"/>
            </p:cNvSpPr>
            <p:nvPr/>
          </p:nvSpPr>
          <p:spPr bwMode="auto">
            <a:xfrm>
              <a:off x="3611" y="1671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9034" name="Line 250"/>
            <p:cNvSpPr>
              <a:spLocks noChangeShapeType="1"/>
            </p:cNvSpPr>
            <p:nvPr/>
          </p:nvSpPr>
          <p:spPr bwMode="auto">
            <a:xfrm rot="-5400000">
              <a:off x="3611" y="1671"/>
              <a:ext cx="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9035" name="Line 251"/>
          <p:cNvSpPr>
            <a:spLocks noChangeShapeType="1"/>
          </p:cNvSpPr>
          <p:nvPr/>
        </p:nvSpPr>
        <p:spPr bwMode="auto">
          <a:xfrm>
            <a:off x="5899150" y="2108200"/>
            <a:ext cx="241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9036" name="Line 252"/>
          <p:cNvSpPr>
            <a:spLocks noChangeShapeType="1"/>
          </p:cNvSpPr>
          <p:nvPr/>
        </p:nvSpPr>
        <p:spPr bwMode="auto">
          <a:xfrm>
            <a:off x="5902325" y="2335213"/>
            <a:ext cx="241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9037" name="Line 253"/>
          <p:cNvSpPr>
            <a:spLocks noChangeShapeType="1"/>
          </p:cNvSpPr>
          <p:nvPr/>
        </p:nvSpPr>
        <p:spPr bwMode="auto">
          <a:xfrm>
            <a:off x="5905500" y="2579688"/>
            <a:ext cx="241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9038" name="Line 254"/>
          <p:cNvSpPr>
            <a:spLocks noChangeShapeType="1"/>
          </p:cNvSpPr>
          <p:nvPr/>
        </p:nvSpPr>
        <p:spPr bwMode="auto">
          <a:xfrm>
            <a:off x="5907088" y="2808288"/>
            <a:ext cx="241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9039" name="Line 255"/>
          <p:cNvSpPr>
            <a:spLocks noChangeShapeType="1"/>
          </p:cNvSpPr>
          <p:nvPr/>
        </p:nvSpPr>
        <p:spPr bwMode="auto">
          <a:xfrm>
            <a:off x="5827713" y="3641725"/>
            <a:ext cx="241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9040" name="Line 256"/>
          <p:cNvSpPr>
            <a:spLocks noChangeShapeType="1"/>
          </p:cNvSpPr>
          <p:nvPr/>
        </p:nvSpPr>
        <p:spPr bwMode="auto">
          <a:xfrm>
            <a:off x="5830888" y="3868738"/>
            <a:ext cx="241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9041" name="Line 257"/>
          <p:cNvSpPr>
            <a:spLocks noChangeShapeType="1"/>
          </p:cNvSpPr>
          <p:nvPr/>
        </p:nvSpPr>
        <p:spPr bwMode="auto">
          <a:xfrm>
            <a:off x="5834063" y="4113213"/>
            <a:ext cx="241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9042" name="Line 258"/>
          <p:cNvSpPr>
            <a:spLocks noChangeShapeType="1"/>
          </p:cNvSpPr>
          <p:nvPr/>
        </p:nvSpPr>
        <p:spPr bwMode="auto">
          <a:xfrm>
            <a:off x="5835650" y="4341813"/>
            <a:ext cx="241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9043" name="Line 259"/>
          <p:cNvSpPr>
            <a:spLocks noChangeShapeType="1"/>
          </p:cNvSpPr>
          <p:nvPr/>
        </p:nvSpPr>
        <p:spPr bwMode="auto">
          <a:xfrm>
            <a:off x="5848350" y="4578350"/>
            <a:ext cx="241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9044" name="Line 260"/>
          <p:cNvSpPr>
            <a:spLocks noChangeShapeType="1"/>
          </p:cNvSpPr>
          <p:nvPr/>
        </p:nvSpPr>
        <p:spPr bwMode="auto">
          <a:xfrm>
            <a:off x="5813425" y="4805363"/>
            <a:ext cx="241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9045" name="Line 261"/>
          <p:cNvSpPr>
            <a:spLocks noChangeShapeType="1"/>
          </p:cNvSpPr>
          <p:nvPr/>
        </p:nvSpPr>
        <p:spPr bwMode="auto">
          <a:xfrm>
            <a:off x="5835650" y="5049838"/>
            <a:ext cx="241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9046" name="Line 262"/>
          <p:cNvSpPr>
            <a:spLocks noChangeShapeType="1"/>
          </p:cNvSpPr>
          <p:nvPr/>
        </p:nvSpPr>
        <p:spPr bwMode="auto">
          <a:xfrm>
            <a:off x="5837238" y="5278438"/>
            <a:ext cx="241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9047" name="Line 263"/>
          <p:cNvSpPr>
            <a:spLocks noChangeShapeType="1"/>
          </p:cNvSpPr>
          <p:nvPr/>
        </p:nvSpPr>
        <p:spPr bwMode="auto">
          <a:xfrm>
            <a:off x="5829300" y="5511800"/>
            <a:ext cx="241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9048" name="Line 264"/>
          <p:cNvSpPr>
            <a:spLocks noChangeShapeType="1"/>
          </p:cNvSpPr>
          <p:nvPr/>
        </p:nvSpPr>
        <p:spPr bwMode="auto">
          <a:xfrm>
            <a:off x="5832475" y="5738813"/>
            <a:ext cx="241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9049" name="Line 265"/>
          <p:cNvSpPr>
            <a:spLocks noChangeShapeType="1"/>
          </p:cNvSpPr>
          <p:nvPr/>
        </p:nvSpPr>
        <p:spPr bwMode="auto">
          <a:xfrm>
            <a:off x="5835650" y="5983288"/>
            <a:ext cx="241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9050" name="Line 266"/>
          <p:cNvSpPr>
            <a:spLocks noChangeShapeType="1"/>
          </p:cNvSpPr>
          <p:nvPr/>
        </p:nvSpPr>
        <p:spPr bwMode="auto">
          <a:xfrm>
            <a:off x="5721350" y="3209925"/>
            <a:ext cx="1679575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Simplest Case Scenario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This time, the membrane is highly permeable </a:t>
            </a:r>
            <a:r>
              <a:rPr lang="en-US" dirty="0" smtClean="0"/>
              <a:t>to </a:t>
            </a:r>
            <a:r>
              <a:rPr lang="en-US" dirty="0" smtClean="0"/>
              <a:t>the sodium ions but is impermeable to all other ions.</a:t>
            </a:r>
          </a:p>
          <a:p>
            <a:r>
              <a:rPr lang="en-US" dirty="0" smtClean="0"/>
              <a:t>Diffusion of the positively charged sodium ions to </a:t>
            </a:r>
            <a:r>
              <a:rPr lang="en-US" dirty="0" smtClean="0"/>
              <a:t>the inside </a:t>
            </a:r>
            <a:r>
              <a:rPr lang="en-US" dirty="0" smtClean="0"/>
              <a:t>creates a membrane potential of opposite </a:t>
            </a:r>
            <a:r>
              <a:rPr lang="en-US" dirty="0" smtClean="0"/>
              <a:t>polarity </a:t>
            </a:r>
            <a:r>
              <a:rPr lang="en-US" i="1" dirty="0" smtClean="0"/>
              <a:t>with negativity outside and positivity</a:t>
            </a:r>
            <a:r>
              <a:rPr lang="en-US" i="1" dirty="0" smtClean="0"/>
              <a:t> </a:t>
            </a:r>
            <a:r>
              <a:rPr lang="en-US" dirty="0" smtClean="0"/>
              <a:t>inside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smtClean="0"/>
              <a:t>Again</a:t>
            </a:r>
            <a:r>
              <a:rPr lang="en-US" dirty="0" smtClean="0"/>
              <a:t>, the membrane potential rises </a:t>
            </a:r>
            <a:r>
              <a:rPr lang="en-US" dirty="0" smtClean="0"/>
              <a:t>high enough </a:t>
            </a:r>
            <a:r>
              <a:rPr lang="en-US" dirty="0" smtClean="0"/>
              <a:t>within milliseconds to block further net </a:t>
            </a:r>
            <a:r>
              <a:rPr lang="en-US" dirty="0" smtClean="0"/>
              <a:t>diffusion of </a:t>
            </a:r>
            <a:r>
              <a:rPr lang="en-US" dirty="0" smtClean="0"/>
              <a:t>sodium ions to the inside; however, this time, in </a:t>
            </a:r>
            <a:r>
              <a:rPr lang="en-US" dirty="0" smtClean="0"/>
              <a:t>the mammalian </a:t>
            </a:r>
            <a:r>
              <a:rPr lang="en-US" dirty="0" smtClean="0"/>
              <a:t>nerve fiber, </a:t>
            </a:r>
            <a:r>
              <a:rPr lang="en-US" i="1" dirty="0" smtClean="0"/>
              <a:t>the potential is about 61 </a:t>
            </a:r>
            <a:r>
              <a:rPr lang="en-US" i="1" dirty="0" err="1" smtClean="0"/>
              <a:t>millivolts</a:t>
            </a:r>
            <a:r>
              <a:rPr lang="en-US" i="1" dirty="0" smtClean="0"/>
              <a:t> positive </a:t>
            </a:r>
            <a:r>
              <a:rPr lang="en-US" i="1" dirty="0" smtClean="0"/>
              <a:t>inside the fiber.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</TotalTime>
  <Words>2526</Words>
  <Application>Microsoft Office PowerPoint</Application>
  <PresentationFormat>On-screen Show (4:3)</PresentationFormat>
  <Paragraphs>229</Paragraphs>
  <Slides>39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Membrane Potentials and Action Potentials</vt:lpstr>
      <vt:lpstr>Slide 2</vt:lpstr>
      <vt:lpstr>Slide 3</vt:lpstr>
      <vt:lpstr>Slide 4</vt:lpstr>
      <vt:lpstr>Slide 5</vt:lpstr>
      <vt:lpstr>Simplest Case Scenario:</vt:lpstr>
      <vt:lpstr>Slide 7</vt:lpstr>
      <vt:lpstr>Slide 8</vt:lpstr>
      <vt:lpstr>Simplest Case Scenario:</vt:lpstr>
      <vt:lpstr>Slide 10</vt:lpstr>
      <vt:lpstr>Nernst Equation</vt:lpstr>
      <vt:lpstr>The following equation, called the Nernst equation, can be used to calculate the Nernst potential for any univalent ion at the normal body temperature of 98.6°F (37°C):</vt:lpstr>
      <vt:lpstr>Slide 13</vt:lpstr>
      <vt:lpstr>Slide 14</vt:lpstr>
      <vt:lpstr>Slide 15</vt:lpstr>
      <vt:lpstr>The Goldman Equation</vt:lpstr>
      <vt:lpstr>The Goldman Equation</vt:lpstr>
      <vt:lpstr>Slide 18</vt:lpstr>
      <vt:lpstr>RESTING MEMBRANE POTENTIAL OF NEURONS</vt:lpstr>
      <vt:lpstr>Active Transport of Sodium and Potassium Ions Through the Membrane—The Sodium-Potassium (Na+-K+) Pump.</vt:lpstr>
      <vt:lpstr>Slide 21</vt:lpstr>
      <vt:lpstr>Leakage of Potassium Through the Nerve Cell Membrane.</vt:lpstr>
      <vt:lpstr>ORIGIN OF THE NORMAL RESTING MEMBRANE POTENTIAL</vt:lpstr>
      <vt:lpstr>Slide 24</vt:lpstr>
      <vt:lpstr>ORIGIN OF THE NORMAL RESTING MEMBRANE POTENTIAL cnt’d…</vt:lpstr>
      <vt:lpstr>Slide 26</vt:lpstr>
      <vt:lpstr>ORIGIN OF THE NORMAL RESTING MEMBRANE POTENTIAL cnt’d…</vt:lpstr>
      <vt:lpstr>Slide 28</vt:lpstr>
      <vt:lpstr>ORIGIN OF THE NORMAL RESTING MEMBRANE POTENTIAL cnt’d…</vt:lpstr>
      <vt:lpstr>NEURON ACTION POTENTIAL</vt:lpstr>
      <vt:lpstr>ACTION POTENTIAL STAGES</vt:lpstr>
      <vt:lpstr>Slide 32</vt:lpstr>
      <vt:lpstr>ACTION POTENTIAL STAGES CNT’D…</vt:lpstr>
      <vt:lpstr>Slide 34</vt:lpstr>
      <vt:lpstr>ACTION POTENTIAL STAGES CNT’D…</vt:lpstr>
      <vt:lpstr>Slide 36</vt:lpstr>
      <vt:lpstr>Further Reading</vt:lpstr>
      <vt:lpstr>Slide 38</vt:lpstr>
      <vt:lpstr>The End of the Presentation  Thank You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Membrane Potentials and Action Potentials</dc:title>
  <dc:creator>Samuel N. Kiurire</dc:creator>
  <cp:lastModifiedBy>Cyrus Kiurire</cp:lastModifiedBy>
  <cp:revision>36</cp:revision>
  <dcterms:created xsi:type="dcterms:W3CDTF">2006-08-16T00:00:00Z</dcterms:created>
  <dcterms:modified xsi:type="dcterms:W3CDTF">2019-05-07T02:44:32Z</dcterms:modified>
</cp:coreProperties>
</file>