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59DCB-149E-4EFA-9752-6D04887A0002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C9B8-BCB6-4A35-A0C6-AA9FCB22B6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E73B8-9AAA-4F19-923D-960A698836E8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FFFA5-B424-4C0A-A596-1574443C2A27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587D1-178F-4D23-8963-C8721C71A09D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Using this value in the Goldman equation gives a potential inside the membrane of −86 </a:t>
            </a:r>
            <a:r>
              <a:rPr lang="en-US" sz="1200" dirty="0" err="1" smtClean="0"/>
              <a:t>millivolts</a:t>
            </a:r>
            <a:r>
              <a:rPr lang="en-US" sz="1200" dirty="0" smtClean="0"/>
              <a:t>, which is near the potassium potential shown in the figure.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C9B8-BCB6-4A35-A0C6-AA9FCB22B64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DB6E2-43B3-4D5C-AF83-419F79B525E3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88A37-DE35-43D6-9B6E-928D3FDC5AC1}" type="slidenum">
              <a:rPr lang="en-US"/>
              <a:pPr/>
              <a:t>4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78735-5825-4049-92B3-9851A78D65BC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C0E10-C382-4B91-BD67-8DB7C72C8FC5}" type="slidenum">
              <a:rPr lang="en-US"/>
              <a:pPr/>
              <a:t>7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F9D11-07A2-4E2C-9086-00672A569037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F18E-6253-46E5-810D-0D181D3B65A5}" type="slidenum">
              <a:rPr lang="en-US"/>
              <a:pPr/>
              <a:t>10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D9E0D-82F7-423D-8696-C5E9DBA1FFEA}" type="slidenum">
              <a:rPr lang="en-US"/>
              <a:pPr/>
              <a:t>13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68139-024F-41A6-80D7-DF3AE6DDAA17}" type="slidenum">
              <a:rPr lang="en-US"/>
              <a:pPr/>
              <a:t>14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142999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chemeClr val="accent1"/>
                </a:solidFill>
              </a:rPr>
              <a:t>Membrane Potentials </a:t>
            </a:r>
            <a:r>
              <a:rPr lang="en-US" b="1" dirty="0" smtClean="0">
                <a:solidFill>
                  <a:schemeClr val="accent1"/>
                </a:solidFill>
              </a:rPr>
              <a:t>and </a:t>
            </a:r>
            <a:r>
              <a:rPr lang="en-US" b="1" dirty="0" smtClean="0">
                <a:solidFill>
                  <a:schemeClr val="accent1"/>
                </a:solidFill>
              </a:rPr>
              <a:t>Action </a:t>
            </a: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dirty="0" smtClean="0">
                <a:solidFill>
                  <a:schemeClr val="accent1"/>
                </a:solidFill>
              </a:rPr>
              <a:t>otentials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7086600" cy="14478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SAMUEL NGIGI KIURIRE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533400" y="654050"/>
            <a:ext cx="488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Simplest Case Scenario: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5400000">
            <a:off x="5584031" y="5466557"/>
            <a:ext cx="1471613" cy="88900"/>
            <a:chOff x="1056" y="2448"/>
            <a:chExt cx="1296" cy="336"/>
          </a:xfrm>
        </p:grpSpPr>
        <p:sp>
          <p:nvSpPr>
            <p:cNvPr id="124932" name="Oval 4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3" name="Oval 5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4" name="Oval 6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6" name="Oval 8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7" name="Oval 9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8" name="Oval 10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9" name="Oval 11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0" name="Oval 12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1" name="Oval 13"/>
          <p:cNvSpPr>
            <a:spLocks noChangeArrowheads="1"/>
          </p:cNvSpPr>
          <p:nvPr/>
        </p:nvSpPr>
        <p:spPr bwMode="auto">
          <a:xfrm rot="-5400000">
            <a:off x="6238082" y="4648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Oval 14"/>
          <p:cNvSpPr>
            <a:spLocks noChangeArrowheads="1"/>
          </p:cNvSpPr>
          <p:nvPr/>
        </p:nvSpPr>
        <p:spPr bwMode="auto">
          <a:xfrm rot="-5400000">
            <a:off x="6238081" y="4485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Oval 15"/>
          <p:cNvSpPr>
            <a:spLocks noChangeArrowheads="1"/>
          </p:cNvSpPr>
          <p:nvPr/>
        </p:nvSpPr>
        <p:spPr bwMode="auto">
          <a:xfrm rot="-5400000">
            <a:off x="6238082" y="43219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4" name="Oval 16"/>
          <p:cNvSpPr>
            <a:spLocks noChangeArrowheads="1"/>
          </p:cNvSpPr>
          <p:nvPr/>
        </p:nvSpPr>
        <p:spPr bwMode="auto">
          <a:xfrm rot="-5400000">
            <a:off x="6238081" y="41584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5" name="Oval 17"/>
          <p:cNvSpPr>
            <a:spLocks noChangeArrowheads="1"/>
          </p:cNvSpPr>
          <p:nvPr/>
        </p:nvSpPr>
        <p:spPr bwMode="auto">
          <a:xfrm rot="-5400000">
            <a:off x="6240462" y="3998913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6" name="Oval 18"/>
          <p:cNvSpPr>
            <a:spLocks noChangeArrowheads="1"/>
          </p:cNvSpPr>
          <p:nvPr/>
        </p:nvSpPr>
        <p:spPr bwMode="auto">
          <a:xfrm rot="-5400000">
            <a:off x="6238082" y="3833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7" name="Oval 19"/>
          <p:cNvSpPr>
            <a:spLocks noChangeArrowheads="1"/>
          </p:cNvSpPr>
          <p:nvPr/>
        </p:nvSpPr>
        <p:spPr bwMode="auto">
          <a:xfrm rot="-5400000">
            <a:off x="6238081" y="36695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8" name="Oval 20"/>
          <p:cNvSpPr>
            <a:spLocks noChangeArrowheads="1"/>
          </p:cNvSpPr>
          <p:nvPr/>
        </p:nvSpPr>
        <p:spPr bwMode="auto">
          <a:xfrm rot="-5400000">
            <a:off x="6238082" y="3505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9" name="Oval 21"/>
          <p:cNvSpPr>
            <a:spLocks noChangeArrowheads="1"/>
          </p:cNvSpPr>
          <p:nvPr/>
        </p:nvSpPr>
        <p:spPr bwMode="auto">
          <a:xfrm rot="-5400000">
            <a:off x="6236493" y="2850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Oval 22"/>
          <p:cNvSpPr>
            <a:spLocks noChangeArrowheads="1"/>
          </p:cNvSpPr>
          <p:nvPr/>
        </p:nvSpPr>
        <p:spPr bwMode="auto">
          <a:xfrm rot="-5400000">
            <a:off x="6236494" y="2686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Oval 23"/>
          <p:cNvSpPr>
            <a:spLocks noChangeArrowheads="1"/>
          </p:cNvSpPr>
          <p:nvPr/>
        </p:nvSpPr>
        <p:spPr bwMode="auto">
          <a:xfrm rot="-5400000">
            <a:off x="6238082" y="2524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2" name="Oval 24"/>
          <p:cNvSpPr>
            <a:spLocks noChangeArrowheads="1"/>
          </p:cNvSpPr>
          <p:nvPr/>
        </p:nvSpPr>
        <p:spPr bwMode="auto">
          <a:xfrm rot="-5400000">
            <a:off x="6236494" y="23598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3" name="Oval 25"/>
          <p:cNvSpPr>
            <a:spLocks noChangeArrowheads="1"/>
          </p:cNvSpPr>
          <p:nvPr/>
        </p:nvSpPr>
        <p:spPr bwMode="auto">
          <a:xfrm rot="-5400000">
            <a:off x="6236493" y="21963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4" name="Oval 26"/>
          <p:cNvSpPr>
            <a:spLocks noChangeArrowheads="1"/>
          </p:cNvSpPr>
          <p:nvPr/>
        </p:nvSpPr>
        <p:spPr bwMode="auto">
          <a:xfrm rot="-5400000">
            <a:off x="6236494" y="20327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5" name="Oval 27"/>
          <p:cNvSpPr>
            <a:spLocks noChangeArrowheads="1"/>
          </p:cNvSpPr>
          <p:nvPr/>
        </p:nvSpPr>
        <p:spPr bwMode="auto">
          <a:xfrm rot="-5400000">
            <a:off x="6236493" y="18692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-5400000">
            <a:off x="5999163" y="5616575"/>
            <a:ext cx="944562" cy="211138"/>
            <a:chOff x="1008" y="2400"/>
            <a:chExt cx="831" cy="576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24958" name="Freeform 30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9" name="Freeform 31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24961" name="Freeform 3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2" name="Freeform 3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24964" name="Freeform 36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5" name="Freeform 37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24967" name="Freeform 3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8" name="Freeform 4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24970" name="Freeform 42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1" name="Freeform 43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24973" name="Freeform 4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4" name="Freeform 4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47"/>
          <p:cNvGrpSpPr>
            <a:grpSpLocks/>
          </p:cNvGrpSpPr>
          <p:nvPr/>
        </p:nvGrpSpPr>
        <p:grpSpPr bwMode="auto">
          <a:xfrm rot="-5400000">
            <a:off x="5998369" y="4642644"/>
            <a:ext cx="942975" cy="211137"/>
            <a:chOff x="1008" y="2400"/>
            <a:chExt cx="831" cy="576"/>
          </a:xfrm>
        </p:grpSpPr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24977" name="Freeform 49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8" name="Freeform 50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24980" name="Freeform 52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1" name="Freeform 53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24983" name="Freeform 55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4" name="Freeform 56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7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24986" name="Freeform 58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7" name="Freeform 59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24989" name="Freeform 61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0" name="Freeform 62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24992" name="Freeform 64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3" name="Freeform 65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66"/>
          <p:cNvGrpSpPr>
            <a:grpSpLocks/>
          </p:cNvGrpSpPr>
          <p:nvPr/>
        </p:nvGrpSpPr>
        <p:grpSpPr bwMode="auto">
          <a:xfrm rot="-5400000">
            <a:off x="6416675" y="4065588"/>
            <a:ext cx="109537" cy="211138"/>
            <a:chOff x="424" y="2880"/>
            <a:chExt cx="200" cy="768"/>
          </a:xfrm>
        </p:grpSpPr>
        <p:sp>
          <p:nvSpPr>
            <p:cNvPr id="124995" name="Freeform 6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6" name="Freeform 6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 rot="-5400000">
            <a:off x="6416675" y="3594100"/>
            <a:ext cx="109538" cy="211138"/>
            <a:chOff x="424" y="2880"/>
            <a:chExt cx="200" cy="768"/>
          </a:xfrm>
        </p:grpSpPr>
        <p:sp>
          <p:nvSpPr>
            <p:cNvPr id="124998" name="Freeform 7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9" name="Freeform 7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72"/>
          <p:cNvGrpSpPr>
            <a:grpSpLocks/>
          </p:cNvGrpSpPr>
          <p:nvPr/>
        </p:nvGrpSpPr>
        <p:grpSpPr bwMode="auto">
          <a:xfrm rot="-5400000">
            <a:off x="6408738" y="3940175"/>
            <a:ext cx="107950" cy="193675"/>
            <a:chOff x="288" y="2784"/>
            <a:chExt cx="152" cy="528"/>
          </a:xfrm>
        </p:grpSpPr>
        <p:sp>
          <p:nvSpPr>
            <p:cNvPr id="125001" name="Freeform 7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2" name="Freeform 7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 rot="-5400000">
            <a:off x="6412707" y="3447256"/>
            <a:ext cx="109538" cy="193675"/>
            <a:chOff x="288" y="2784"/>
            <a:chExt cx="152" cy="528"/>
          </a:xfrm>
        </p:grpSpPr>
        <p:sp>
          <p:nvSpPr>
            <p:cNvPr id="125004" name="Freeform 7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5" name="Freeform 7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78"/>
          <p:cNvGrpSpPr>
            <a:grpSpLocks/>
          </p:cNvGrpSpPr>
          <p:nvPr/>
        </p:nvGrpSpPr>
        <p:grpSpPr bwMode="auto">
          <a:xfrm rot="-5400000">
            <a:off x="6383337" y="3757613"/>
            <a:ext cx="169863" cy="204788"/>
            <a:chOff x="367" y="2605"/>
            <a:chExt cx="151" cy="559"/>
          </a:xfrm>
        </p:grpSpPr>
        <p:sp>
          <p:nvSpPr>
            <p:cNvPr id="125007" name="Freeform 7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8" name="Freeform 8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1"/>
          <p:cNvGrpSpPr>
            <a:grpSpLocks/>
          </p:cNvGrpSpPr>
          <p:nvPr/>
        </p:nvGrpSpPr>
        <p:grpSpPr bwMode="auto">
          <a:xfrm rot="-5400000">
            <a:off x="6413500" y="2624138"/>
            <a:ext cx="109537" cy="211138"/>
            <a:chOff x="424" y="2880"/>
            <a:chExt cx="200" cy="768"/>
          </a:xfrm>
        </p:grpSpPr>
        <p:sp>
          <p:nvSpPr>
            <p:cNvPr id="125010" name="Freeform 8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1" name="Freeform 8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84"/>
          <p:cNvGrpSpPr>
            <a:grpSpLocks/>
          </p:cNvGrpSpPr>
          <p:nvPr/>
        </p:nvGrpSpPr>
        <p:grpSpPr bwMode="auto">
          <a:xfrm rot="-5400000">
            <a:off x="6405563" y="2998787"/>
            <a:ext cx="107950" cy="193675"/>
            <a:chOff x="288" y="2784"/>
            <a:chExt cx="152" cy="528"/>
          </a:xfrm>
        </p:grpSpPr>
        <p:sp>
          <p:nvSpPr>
            <p:cNvPr id="125013" name="Freeform 8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4" name="Freeform 8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7"/>
          <p:cNvGrpSpPr>
            <a:grpSpLocks/>
          </p:cNvGrpSpPr>
          <p:nvPr/>
        </p:nvGrpSpPr>
        <p:grpSpPr bwMode="auto">
          <a:xfrm rot="-5400000">
            <a:off x="6409532" y="2477294"/>
            <a:ext cx="109537" cy="193675"/>
            <a:chOff x="288" y="2784"/>
            <a:chExt cx="152" cy="528"/>
          </a:xfrm>
        </p:grpSpPr>
        <p:sp>
          <p:nvSpPr>
            <p:cNvPr id="125016" name="Freeform 8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7" name="Freeform 8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90"/>
          <p:cNvGrpSpPr>
            <a:grpSpLocks/>
          </p:cNvGrpSpPr>
          <p:nvPr/>
        </p:nvGrpSpPr>
        <p:grpSpPr bwMode="auto">
          <a:xfrm rot="-5400000">
            <a:off x="6380163" y="2787650"/>
            <a:ext cx="169862" cy="204788"/>
            <a:chOff x="367" y="2605"/>
            <a:chExt cx="151" cy="559"/>
          </a:xfrm>
        </p:grpSpPr>
        <p:sp>
          <p:nvSpPr>
            <p:cNvPr id="125019" name="Freeform 9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0" name="Freeform 9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93"/>
          <p:cNvGrpSpPr>
            <a:grpSpLocks/>
          </p:cNvGrpSpPr>
          <p:nvPr/>
        </p:nvGrpSpPr>
        <p:grpSpPr bwMode="auto">
          <a:xfrm rot="-5400000">
            <a:off x="6380957" y="2297906"/>
            <a:ext cx="171450" cy="204787"/>
            <a:chOff x="367" y="2605"/>
            <a:chExt cx="151" cy="559"/>
          </a:xfrm>
        </p:grpSpPr>
        <p:sp>
          <p:nvSpPr>
            <p:cNvPr id="125022" name="Freeform 94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3" name="Freeform 95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96"/>
          <p:cNvGrpSpPr>
            <a:grpSpLocks/>
          </p:cNvGrpSpPr>
          <p:nvPr/>
        </p:nvGrpSpPr>
        <p:grpSpPr bwMode="auto">
          <a:xfrm rot="-5400000">
            <a:off x="6415088" y="2119313"/>
            <a:ext cx="109537" cy="211137"/>
            <a:chOff x="424" y="2880"/>
            <a:chExt cx="200" cy="768"/>
          </a:xfrm>
        </p:grpSpPr>
        <p:sp>
          <p:nvSpPr>
            <p:cNvPr id="125025" name="Freeform 9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6" name="Freeform 9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99"/>
          <p:cNvGrpSpPr>
            <a:grpSpLocks/>
          </p:cNvGrpSpPr>
          <p:nvPr/>
        </p:nvGrpSpPr>
        <p:grpSpPr bwMode="auto">
          <a:xfrm rot="-5400000">
            <a:off x="6406357" y="1991519"/>
            <a:ext cx="109537" cy="193675"/>
            <a:chOff x="288" y="2784"/>
            <a:chExt cx="152" cy="528"/>
          </a:xfrm>
        </p:grpSpPr>
        <p:sp>
          <p:nvSpPr>
            <p:cNvPr id="125028" name="Freeform 100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9" name="Freeform 101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02"/>
          <p:cNvGrpSpPr>
            <a:grpSpLocks/>
          </p:cNvGrpSpPr>
          <p:nvPr/>
        </p:nvGrpSpPr>
        <p:grpSpPr bwMode="auto">
          <a:xfrm rot="-5400000">
            <a:off x="6380957" y="1812131"/>
            <a:ext cx="171450" cy="204787"/>
            <a:chOff x="367" y="2605"/>
            <a:chExt cx="151" cy="559"/>
          </a:xfrm>
        </p:grpSpPr>
        <p:sp>
          <p:nvSpPr>
            <p:cNvPr id="125031" name="Freeform 103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32" name="Freeform 104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33" name="Oval 105"/>
          <p:cNvSpPr>
            <a:spLocks noChangeArrowheads="1"/>
          </p:cNvSpPr>
          <p:nvPr/>
        </p:nvSpPr>
        <p:spPr bwMode="auto">
          <a:xfrm rot="-5400000" flipH="1" flipV="1">
            <a:off x="6715919" y="1797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4" name="Oval 106"/>
          <p:cNvSpPr>
            <a:spLocks noChangeArrowheads="1"/>
          </p:cNvSpPr>
          <p:nvPr/>
        </p:nvSpPr>
        <p:spPr bwMode="auto">
          <a:xfrm rot="-5400000" flipH="1" flipV="1">
            <a:off x="6715918" y="1961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5" name="Oval 107"/>
          <p:cNvSpPr>
            <a:spLocks noChangeArrowheads="1"/>
          </p:cNvSpPr>
          <p:nvPr/>
        </p:nvSpPr>
        <p:spPr bwMode="auto">
          <a:xfrm rot="-5400000" flipH="1" flipV="1">
            <a:off x="6715919" y="2124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6" name="Oval 108"/>
          <p:cNvSpPr>
            <a:spLocks noChangeArrowheads="1"/>
          </p:cNvSpPr>
          <p:nvPr/>
        </p:nvSpPr>
        <p:spPr bwMode="auto">
          <a:xfrm rot="-5400000" flipH="1" flipV="1">
            <a:off x="6715918" y="22883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7" name="Oval 109"/>
          <p:cNvSpPr>
            <a:spLocks noChangeArrowheads="1"/>
          </p:cNvSpPr>
          <p:nvPr/>
        </p:nvSpPr>
        <p:spPr bwMode="auto">
          <a:xfrm rot="-5400000" flipH="1" flipV="1">
            <a:off x="6717506" y="2453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8" name="Oval 110"/>
          <p:cNvSpPr>
            <a:spLocks noChangeArrowheads="1"/>
          </p:cNvSpPr>
          <p:nvPr/>
        </p:nvSpPr>
        <p:spPr bwMode="auto">
          <a:xfrm rot="-5400000" flipH="1" flipV="1">
            <a:off x="6715918" y="26154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39" name="Oval 111"/>
          <p:cNvSpPr>
            <a:spLocks noChangeArrowheads="1"/>
          </p:cNvSpPr>
          <p:nvPr/>
        </p:nvSpPr>
        <p:spPr bwMode="auto">
          <a:xfrm rot="-5400000" flipH="1" flipV="1">
            <a:off x="6715919" y="2778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0" name="Oval 112"/>
          <p:cNvSpPr>
            <a:spLocks noChangeArrowheads="1"/>
          </p:cNvSpPr>
          <p:nvPr/>
        </p:nvSpPr>
        <p:spPr bwMode="auto">
          <a:xfrm rot="-5400000" flipH="1" flipV="1">
            <a:off x="6715918" y="29424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1" name="Oval 113"/>
          <p:cNvSpPr>
            <a:spLocks noChangeArrowheads="1"/>
          </p:cNvSpPr>
          <p:nvPr/>
        </p:nvSpPr>
        <p:spPr bwMode="auto">
          <a:xfrm rot="-5400000" flipH="1" flipV="1">
            <a:off x="6717506" y="3434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2" name="Oval 114"/>
          <p:cNvSpPr>
            <a:spLocks noChangeArrowheads="1"/>
          </p:cNvSpPr>
          <p:nvPr/>
        </p:nvSpPr>
        <p:spPr bwMode="auto">
          <a:xfrm rot="-5400000" flipH="1" flipV="1">
            <a:off x="6717507" y="35980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3" name="Oval 115"/>
          <p:cNvSpPr>
            <a:spLocks noChangeArrowheads="1"/>
          </p:cNvSpPr>
          <p:nvPr/>
        </p:nvSpPr>
        <p:spPr bwMode="auto">
          <a:xfrm rot="-5400000" flipH="1" flipV="1">
            <a:off x="6717506" y="37615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4" name="Oval 116"/>
          <p:cNvSpPr>
            <a:spLocks noChangeArrowheads="1"/>
          </p:cNvSpPr>
          <p:nvPr/>
        </p:nvSpPr>
        <p:spPr bwMode="auto">
          <a:xfrm rot="-5400000" flipH="1" flipV="1">
            <a:off x="6719887" y="3927476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5" name="Oval 117"/>
          <p:cNvSpPr>
            <a:spLocks noChangeArrowheads="1"/>
          </p:cNvSpPr>
          <p:nvPr/>
        </p:nvSpPr>
        <p:spPr bwMode="auto">
          <a:xfrm rot="-5400000" flipH="1" flipV="1">
            <a:off x="6717507" y="4087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6" name="Oval 118"/>
          <p:cNvSpPr>
            <a:spLocks noChangeArrowheads="1"/>
          </p:cNvSpPr>
          <p:nvPr/>
        </p:nvSpPr>
        <p:spPr bwMode="auto">
          <a:xfrm rot="-5400000" flipH="1" flipV="1">
            <a:off x="6717506" y="42505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7" name="Oval 119"/>
          <p:cNvSpPr>
            <a:spLocks noChangeArrowheads="1"/>
          </p:cNvSpPr>
          <p:nvPr/>
        </p:nvSpPr>
        <p:spPr bwMode="auto">
          <a:xfrm rot="-5400000" flipH="1" flipV="1">
            <a:off x="6717507" y="44140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48" name="Oval 120"/>
          <p:cNvSpPr>
            <a:spLocks noChangeArrowheads="1"/>
          </p:cNvSpPr>
          <p:nvPr/>
        </p:nvSpPr>
        <p:spPr bwMode="auto">
          <a:xfrm rot="-5400000" flipH="1" flipV="1">
            <a:off x="6717506" y="4577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121"/>
          <p:cNvGrpSpPr>
            <a:grpSpLocks/>
          </p:cNvGrpSpPr>
          <p:nvPr/>
        </p:nvGrpSpPr>
        <p:grpSpPr bwMode="auto">
          <a:xfrm rot="-5400000" flipH="1" flipV="1">
            <a:off x="6063457" y="5395119"/>
            <a:ext cx="1471612" cy="88900"/>
            <a:chOff x="1056" y="2448"/>
            <a:chExt cx="1296" cy="336"/>
          </a:xfrm>
        </p:grpSpPr>
        <p:sp>
          <p:nvSpPr>
            <p:cNvPr id="125050" name="Oval 122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1" name="Oval 123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2" name="Oval 124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3" name="Oval 125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4" name="Oval 126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5" name="Oval 127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6" name="Oval 128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7" name="Oval 129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8" name="Oval 130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31"/>
          <p:cNvGrpSpPr>
            <a:grpSpLocks/>
          </p:cNvGrpSpPr>
          <p:nvPr/>
        </p:nvGrpSpPr>
        <p:grpSpPr bwMode="auto">
          <a:xfrm rot="-5400000" flipH="1" flipV="1">
            <a:off x="6178551" y="2184400"/>
            <a:ext cx="944562" cy="211137"/>
            <a:chOff x="1008" y="2400"/>
            <a:chExt cx="831" cy="576"/>
          </a:xfrm>
        </p:grpSpPr>
        <p:grpSp>
          <p:nvGrpSpPr>
            <p:cNvPr id="124994" name="Group 132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25061" name="Freeform 13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62" name="Freeform 13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997" name="Group 135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25064" name="Freeform 136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65" name="Freeform 137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00" name="Group 138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25067" name="Freeform 13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68" name="Freeform 14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03" name="Group 141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25070" name="Freeform 142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71" name="Freeform 143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06" name="Group 144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25073" name="Freeform 14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74" name="Freeform 14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09" name="Group 147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25076" name="Freeform 148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77" name="Freeform 149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12" name="Group 150"/>
          <p:cNvGrpSpPr>
            <a:grpSpLocks/>
          </p:cNvGrpSpPr>
          <p:nvPr/>
        </p:nvGrpSpPr>
        <p:grpSpPr bwMode="auto">
          <a:xfrm rot="-5400000" flipH="1" flipV="1">
            <a:off x="6596063" y="2741613"/>
            <a:ext cx="109537" cy="211137"/>
            <a:chOff x="424" y="2880"/>
            <a:chExt cx="200" cy="768"/>
          </a:xfrm>
        </p:grpSpPr>
        <p:sp>
          <p:nvSpPr>
            <p:cNvPr id="125079" name="Freeform 15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80" name="Freeform 15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15" name="Group 153"/>
          <p:cNvGrpSpPr>
            <a:grpSpLocks/>
          </p:cNvGrpSpPr>
          <p:nvPr/>
        </p:nvGrpSpPr>
        <p:grpSpPr bwMode="auto">
          <a:xfrm rot="-5400000" flipH="1" flipV="1">
            <a:off x="6605588" y="2887662"/>
            <a:ext cx="107950" cy="193675"/>
            <a:chOff x="288" y="2784"/>
            <a:chExt cx="152" cy="528"/>
          </a:xfrm>
        </p:grpSpPr>
        <p:sp>
          <p:nvSpPr>
            <p:cNvPr id="125082" name="Freeform 154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83" name="Freeform 155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18" name="Group 156"/>
          <p:cNvGrpSpPr>
            <a:grpSpLocks/>
          </p:cNvGrpSpPr>
          <p:nvPr/>
        </p:nvGrpSpPr>
        <p:grpSpPr bwMode="auto">
          <a:xfrm rot="-5400000" flipH="1" flipV="1">
            <a:off x="6600032" y="3377406"/>
            <a:ext cx="109538" cy="193675"/>
            <a:chOff x="288" y="2784"/>
            <a:chExt cx="152" cy="528"/>
          </a:xfrm>
        </p:grpSpPr>
        <p:sp>
          <p:nvSpPr>
            <p:cNvPr id="125085" name="Freeform 157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86" name="Freeform 158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21" name="Group 159"/>
          <p:cNvGrpSpPr>
            <a:grpSpLocks/>
          </p:cNvGrpSpPr>
          <p:nvPr/>
        </p:nvGrpSpPr>
        <p:grpSpPr bwMode="auto">
          <a:xfrm rot="-5400000" flipH="1" flipV="1">
            <a:off x="6566694" y="3548856"/>
            <a:ext cx="171450" cy="204788"/>
            <a:chOff x="367" y="2605"/>
            <a:chExt cx="151" cy="559"/>
          </a:xfrm>
        </p:grpSpPr>
        <p:sp>
          <p:nvSpPr>
            <p:cNvPr id="125088" name="Freeform 160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89" name="Freeform 161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24" name="Group 162"/>
          <p:cNvGrpSpPr>
            <a:grpSpLocks/>
          </p:cNvGrpSpPr>
          <p:nvPr/>
        </p:nvGrpSpPr>
        <p:grpSpPr bwMode="auto">
          <a:xfrm rot="-5400000" flipH="1" flipV="1">
            <a:off x="6177756" y="4152107"/>
            <a:ext cx="942975" cy="211138"/>
            <a:chOff x="1008" y="2400"/>
            <a:chExt cx="831" cy="576"/>
          </a:xfrm>
        </p:grpSpPr>
        <p:grpSp>
          <p:nvGrpSpPr>
            <p:cNvPr id="125027" name="Group 163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25092" name="Freeform 164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93" name="Freeform 165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30" name="Group 166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25095" name="Freeform 167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96" name="Freeform 168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49" name="Group 169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25098" name="Freeform 170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99" name="Freeform 171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59" name="Group 172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25101" name="Freeform 173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02" name="Freeform 174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60" name="Group 175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25104" name="Freeform 176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05" name="Freeform 177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63" name="Group 178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25107" name="Freeform 179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08" name="Freeform 180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66" name="Group 181"/>
          <p:cNvGrpSpPr>
            <a:grpSpLocks/>
          </p:cNvGrpSpPr>
          <p:nvPr/>
        </p:nvGrpSpPr>
        <p:grpSpPr bwMode="auto">
          <a:xfrm rot="-5400000" flipH="1" flipV="1">
            <a:off x="6180931" y="5122069"/>
            <a:ext cx="942975" cy="211138"/>
            <a:chOff x="1008" y="2400"/>
            <a:chExt cx="831" cy="576"/>
          </a:xfrm>
        </p:grpSpPr>
        <p:grpSp>
          <p:nvGrpSpPr>
            <p:cNvPr id="125069" name="Group 182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25111" name="Freeform 18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12" name="Freeform 18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72" name="Group 185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25114" name="Freeform 186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15" name="Freeform 187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75" name="Group 188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25117" name="Freeform 18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18" name="Freeform 19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78" name="Group 191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25120" name="Freeform 192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1" name="Freeform 193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81" name="Group 194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25123" name="Freeform 19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4" name="Freeform 19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84" name="Group 197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25126" name="Freeform 198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127" name="Freeform 199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5087" name="Group 200"/>
          <p:cNvGrpSpPr>
            <a:grpSpLocks/>
          </p:cNvGrpSpPr>
          <p:nvPr/>
        </p:nvGrpSpPr>
        <p:grpSpPr bwMode="auto">
          <a:xfrm rot="-5400000" flipH="1" flipV="1">
            <a:off x="6597650" y="5681663"/>
            <a:ext cx="109537" cy="211138"/>
            <a:chOff x="424" y="2880"/>
            <a:chExt cx="200" cy="768"/>
          </a:xfrm>
        </p:grpSpPr>
        <p:sp>
          <p:nvSpPr>
            <p:cNvPr id="125129" name="Freeform 20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30" name="Freeform 20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90" name="Group 203"/>
          <p:cNvGrpSpPr>
            <a:grpSpLocks/>
          </p:cNvGrpSpPr>
          <p:nvPr/>
        </p:nvGrpSpPr>
        <p:grpSpPr bwMode="auto">
          <a:xfrm rot="-5400000" flipH="1" flipV="1">
            <a:off x="6606382" y="5826919"/>
            <a:ext cx="109537" cy="193675"/>
            <a:chOff x="288" y="2784"/>
            <a:chExt cx="152" cy="528"/>
          </a:xfrm>
        </p:grpSpPr>
        <p:sp>
          <p:nvSpPr>
            <p:cNvPr id="125132" name="Freeform 204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33" name="Freeform 205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91" name="Group 206"/>
          <p:cNvGrpSpPr>
            <a:grpSpLocks/>
          </p:cNvGrpSpPr>
          <p:nvPr/>
        </p:nvGrpSpPr>
        <p:grpSpPr bwMode="auto">
          <a:xfrm rot="-5400000" flipH="1" flipV="1">
            <a:off x="6569869" y="5998369"/>
            <a:ext cx="171450" cy="204788"/>
            <a:chOff x="367" y="2605"/>
            <a:chExt cx="151" cy="559"/>
          </a:xfrm>
        </p:grpSpPr>
        <p:sp>
          <p:nvSpPr>
            <p:cNvPr id="125135" name="Freeform 207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36" name="Freeform 208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137" name="Text Box 209"/>
          <p:cNvSpPr txBox="1">
            <a:spLocks noChangeArrowheads="1"/>
          </p:cNvSpPr>
          <p:nvPr/>
        </p:nvSpPr>
        <p:spPr bwMode="auto">
          <a:xfrm>
            <a:off x="7429500" y="2781300"/>
            <a:ext cx="1200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latin typeface="Arial" charset="0"/>
              </a:rPr>
              <a:t>Na</a:t>
            </a:r>
            <a:r>
              <a:rPr lang="en-US" sz="4800" baseline="30000">
                <a:latin typeface="Arial" charset="0"/>
              </a:rPr>
              <a:t>+</a:t>
            </a:r>
          </a:p>
        </p:txBody>
      </p:sp>
      <p:sp>
        <p:nvSpPr>
          <p:cNvPr id="125138" name="Text Box 210"/>
          <p:cNvSpPr txBox="1">
            <a:spLocks noChangeArrowheads="1"/>
          </p:cNvSpPr>
          <p:nvPr/>
        </p:nvSpPr>
        <p:spPr bwMode="auto">
          <a:xfrm>
            <a:off x="5024438" y="3044825"/>
            <a:ext cx="604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Na</a:t>
            </a:r>
            <a:r>
              <a:rPr lang="en-US" sz="2000" baseline="30000">
                <a:latin typeface="Arial" charset="0"/>
              </a:rPr>
              <a:t>+</a:t>
            </a:r>
          </a:p>
        </p:txBody>
      </p:sp>
      <p:sp>
        <p:nvSpPr>
          <p:cNvPr id="125139" name="Text Box 211"/>
          <p:cNvSpPr txBox="1">
            <a:spLocks noChangeArrowheads="1"/>
          </p:cNvSpPr>
          <p:nvPr/>
        </p:nvSpPr>
        <p:spPr bwMode="auto">
          <a:xfrm>
            <a:off x="877888" y="206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Arial" charset="0"/>
            </a:endParaRPr>
          </a:p>
        </p:txBody>
      </p:sp>
      <p:sp>
        <p:nvSpPr>
          <p:cNvPr id="125140" name="Text Box 212"/>
          <p:cNvSpPr txBox="1">
            <a:spLocks noChangeArrowheads="1"/>
          </p:cNvSpPr>
          <p:nvPr/>
        </p:nvSpPr>
        <p:spPr bwMode="auto">
          <a:xfrm>
            <a:off x="803275" y="1716088"/>
            <a:ext cx="3984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If a membrane were permeable to only Na</a:t>
            </a:r>
            <a:r>
              <a:rPr lang="en-US" i="1" baseline="3000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 then…</a:t>
            </a:r>
          </a:p>
        </p:txBody>
      </p:sp>
      <p:sp>
        <p:nvSpPr>
          <p:cNvPr id="125141" name="Text Box 213"/>
          <p:cNvSpPr txBox="1">
            <a:spLocks noChangeArrowheads="1"/>
          </p:cNvSpPr>
          <p:nvPr/>
        </p:nvSpPr>
        <p:spPr bwMode="auto">
          <a:xfrm>
            <a:off x="758825" y="4799013"/>
            <a:ext cx="4494213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The electrical potential that counters net diffusion of Na</a:t>
            </a:r>
            <a:r>
              <a:rPr lang="en-US" sz="2000" baseline="30000">
                <a:latin typeface="Arial" charset="0"/>
              </a:rPr>
              <a:t>+</a:t>
            </a:r>
            <a:r>
              <a:rPr lang="en-US" sz="2000">
                <a:latin typeface="Arial" charset="0"/>
              </a:rPr>
              <a:t> is called the Na</a:t>
            </a:r>
            <a:r>
              <a:rPr lang="en-US" sz="2000" baseline="30000">
                <a:latin typeface="Arial" charset="0"/>
              </a:rPr>
              <a:t>+</a:t>
            </a:r>
            <a:r>
              <a:rPr lang="en-US" sz="2000">
                <a:latin typeface="Arial" charset="0"/>
              </a:rPr>
              <a:t> equilibrium potential (E</a:t>
            </a:r>
            <a:r>
              <a:rPr lang="en-US" sz="2000" baseline="-25000">
                <a:latin typeface="Arial" charset="0"/>
              </a:rPr>
              <a:t>Na</a:t>
            </a:r>
            <a:r>
              <a:rPr lang="en-US" sz="2000">
                <a:latin typeface="Arial" charset="0"/>
              </a:rPr>
              <a:t>).</a:t>
            </a:r>
          </a:p>
        </p:txBody>
      </p:sp>
      <p:sp>
        <p:nvSpPr>
          <p:cNvPr id="125142" name="Text Box 214"/>
          <p:cNvSpPr txBox="1">
            <a:spLocks noChangeArrowheads="1"/>
          </p:cNvSpPr>
          <p:nvPr/>
        </p:nvSpPr>
        <p:spPr bwMode="auto">
          <a:xfrm>
            <a:off x="4899025" y="1460500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>
                <a:latin typeface="Arial" charset="0"/>
              </a:rPr>
              <a:t>inside</a:t>
            </a:r>
          </a:p>
        </p:txBody>
      </p:sp>
      <p:sp>
        <p:nvSpPr>
          <p:cNvPr id="125143" name="Text Box 215"/>
          <p:cNvSpPr txBox="1">
            <a:spLocks noChangeArrowheads="1"/>
          </p:cNvSpPr>
          <p:nvPr/>
        </p:nvSpPr>
        <p:spPr bwMode="auto">
          <a:xfrm>
            <a:off x="6992938" y="1506538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outside</a:t>
            </a:r>
          </a:p>
        </p:txBody>
      </p:sp>
      <p:grpSp>
        <p:nvGrpSpPr>
          <p:cNvPr id="125094" name="Group 216"/>
          <p:cNvGrpSpPr>
            <a:grpSpLocks/>
          </p:cNvGrpSpPr>
          <p:nvPr/>
        </p:nvGrpSpPr>
        <p:grpSpPr bwMode="auto">
          <a:xfrm>
            <a:off x="5907088" y="1955800"/>
            <a:ext cx="263525" cy="4046538"/>
            <a:chOff x="4453" y="1256"/>
            <a:chExt cx="166" cy="2549"/>
          </a:xfrm>
        </p:grpSpPr>
        <p:grpSp>
          <p:nvGrpSpPr>
            <p:cNvPr id="125097" name="Group 217"/>
            <p:cNvGrpSpPr>
              <a:grpSpLocks/>
            </p:cNvGrpSpPr>
            <p:nvPr/>
          </p:nvGrpSpPr>
          <p:grpSpPr bwMode="auto">
            <a:xfrm>
              <a:off x="4459" y="1256"/>
              <a:ext cx="152" cy="152"/>
              <a:chOff x="3611" y="1595"/>
              <a:chExt cx="152" cy="152"/>
            </a:xfrm>
          </p:grpSpPr>
          <p:sp>
            <p:nvSpPr>
              <p:cNvPr id="125146" name="Line 218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47" name="Line 219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00" name="Group 220"/>
            <p:cNvGrpSpPr>
              <a:grpSpLocks/>
            </p:cNvGrpSpPr>
            <p:nvPr/>
          </p:nvGrpSpPr>
          <p:grpSpPr bwMode="auto">
            <a:xfrm>
              <a:off x="4461" y="1459"/>
              <a:ext cx="152" cy="152"/>
              <a:chOff x="3611" y="1595"/>
              <a:chExt cx="152" cy="152"/>
            </a:xfrm>
          </p:grpSpPr>
          <p:sp>
            <p:nvSpPr>
              <p:cNvPr id="125149" name="Line 221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50" name="Line 222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03" name="Group 223"/>
            <p:cNvGrpSpPr>
              <a:grpSpLocks/>
            </p:cNvGrpSpPr>
            <p:nvPr/>
          </p:nvGrpSpPr>
          <p:grpSpPr bwMode="auto">
            <a:xfrm>
              <a:off x="4453" y="1662"/>
              <a:ext cx="152" cy="152"/>
              <a:chOff x="3611" y="1595"/>
              <a:chExt cx="152" cy="152"/>
            </a:xfrm>
          </p:grpSpPr>
          <p:sp>
            <p:nvSpPr>
              <p:cNvPr id="125152" name="Line 224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53" name="Line 225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06" name="Group 226"/>
            <p:cNvGrpSpPr>
              <a:grpSpLocks/>
            </p:cNvGrpSpPr>
            <p:nvPr/>
          </p:nvGrpSpPr>
          <p:grpSpPr bwMode="auto">
            <a:xfrm>
              <a:off x="4467" y="3274"/>
              <a:ext cx="152" cy="152"/>
              <a:chOff x="3611" y="1595"/>
              <a:chExt cx="152" cy="152"/>
            </a:xfrm>
          </p:grpSpPr>
          <p:sp>
            <p:nvSpPr>
              <p:cNvPr id="125155" name="Line 227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56" name="Line 228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09" name="Group 229"/>
            <p:cNvGrpSpPr>
              <a:grpSpLocks/>
            </p:cNvGrpSpPr>
            <p:nvPr/>
          </p:nvGrpSpPr>
          <p:grpSpPr bwMode="auto">
            <a:xfrm>
              <a:off x="4457" y="3076"/>
              <a:ext cx="152" cy="152"/>
              <a:chOff x="3611" y="1595"/>
              <a:chExt cx="152" cy="152"/>
            </a:xfrm>
          </p:grpSpPr>
          <p:sp>
            <p:nvSpPr>
              <p:cNvPr id="125158" name="Line 230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59" name="Line 231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10" name="Group 232"/>
            <p:cNvGrpSpPr>
              <a:grpSpLocks/>
            </p:cNvGrpSpPr>
            <p:nvPr/>
          </p:nvGrpSpPr>
          <p:grpSpPr bwMode="auto">
            <a:xfrm>
              <a:off x="4459" y="2878"/>
              <a:ext cx="152" cy="152"/>
              <a:chOff x="3611" y="1595"/>
              <a:chExt cx="152" cy="152"/>
            </a:xfrm>
          </p:grpSpPr>
          <p:sp>
            <p:nvSpPr>
              <p:cNvPr id="125161" name="Line 233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62" name="Line 234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13" name="Group 235"/>
            <p:cNvGrpSpPr>
              <a:grpSpLocks/>
            </p:cNvGrpSpPr>
            <p:nvPr/>
          </p:nvGrpSpPr>
          <p:grpSpPr bwMode="auto">
            <a:xfrm>
              <a:off x="4460" y="2680"/>
              <a:ext cx="152" cy="152"/>
              <a:chOff x="3611" y="1595"/>
              <a:chExt cx="152" cy="152"/>
            </a:xfrm>
          </p:grpSpPr>
          <p:sp>
            <p:nvSpPr>
              <p:cNvPr id="125164" name="Line 236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65" name="Line 237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16" name="Group 238"/>
            <p:cNvGrpSpPr>
              <a:grpSpLocks/>
            </p:cNvGrpSpPr>
            <p:nvPr/>
          </p:nvGrpSpPr>
          <p:grpSpPr bwMode="auto">
            <a:xfrm>
              <a:off x="4462" y="2482"/>
              <a:ext cx="152" cy="152"/>
              <a:chOff x="3611" y="1595"/>
              <a:chExt cx="152" cy="152"/>
            </a:xfrm>
          </p:grpSpPr>
          <p:sp>
            <p:nvSpPr>
              <p:cNvPr id="125167" name="Line 239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68" name="Line 240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19" name="Group 241"/>
            <p:cNvGrpSpPr>
              <a:grpSpLocks/>
            </p:cNvGrpSpPr>
            <p:nvPr/>
          </p:nvGrpSpPr>
          <p:grpSpPr bwMode="auto">
            <a:xfrm>
              <a:off x="4464" y="2285"/>
              <a:ext cx="152" cy="152"/>
              <a:chOff x="3611" y="1595"/>
              <a:chExt cx="152" cy="152"/>
            </a:xfrm>
          </p:grpSpPr>
          <p:sp>
            <p:nvSpPr>
              <p:cNvPr id="125170" name="Line 242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71" name="Line 243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22" name="Group 244"/>
            <p:cNvGrpSpPr>
              <a:grpSpLocks/>
            </p:cNvGrpSpPr>
            <p:nvPr/>
          </p:nvGrpSpPr>
          <p:grpSpPr bwMode="auto">
            <a:xfrm>
              <a:off x="4456" y="3453"/>
              <a:ext cx="152" cy="152"/>
              <a:chOff x="3611" y="1595"/>
              <a:chExt cx="152" cy="152"/>
            </a:xfrm>
          </p:grpSpPr>
          <p:sp>
            <p:nvSpPr>
              <p:cNvPr id="125173" name="Line 245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74" name="Line 246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125" name="Group 247"/>
            <p:cNvGrpSpPr>
              <a:grpSpLocks/>
            </p:cNvGrpSpPr>
            <p:nvPr/>
          </p:nvGrpSpPr>
          <p:grpSpPr bwMode="auto">
            <a:xfrm>
              <a:off x="4460" y="3653"/>
              <a:ext cx="152" cy="152"/>
              <a:chOff x="3611" y="1595"/>
              <a:chExt cx="152" cy="152"/>
            </a:xfrm>
          </p:grpSpPr>
          <p:sp>
            <p:nvSpPr>
              <p:cNvPr id="125176" name="Line 248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77" name="Line 249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5128" name="Group 250"/>
          <p:cNvGrpSpPr>
            <a:grpSpLocks/>
          </p:cNvGrpSpPr>
          <p:nvPr/>
        </p:nvGrpSpPr>
        <p:grpSpPr bwMode="auto">
          <a:xfrm>
            <a:off x="6965950" y="2127250"/>
            <a:ext cx="334963" cy="3875088"/>
            <a:chOff x="3662" y="1328"/>
            <a:chExt cx="211" cy="2441"/>
          </a:xfrm>
        </p:grpSpPr>
        <p:sp>
          <p:nvSpPr>
            <p:cNvPr id="125179" name="Line 251"/>
            <p:cNvSpPr>
              <a:spLocks noChangeShapeType="1"/>
            </p:cNvSpPr>
            <p:nvPr/>
          </p:nvSpPr>
          <p:spPr bwMode="auto">
            <a:xfrm>
              <a:off x="3716" y="1328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0" name="Line 252"/>
            <p:cNvSpPr>
              <a:spLocks noChangeShapeType="1"/>
            </p:cNvSpPr>
            <p:nvPr/>
          </p:nvSpPr>
          <p:spPr bwMode="auto">
            <a:xfrm>
              <a:off x="3718" y="14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1" name="Line 253"/>
            <p:cNvSpPr>
              <a:spLocks noChangeShapeType="1"/>
            </p:cNvSpPr>
            <p:nvPr/>
          </p:nvSpPr>
          <p:spPr bwMode="auto">
            <a:xfrm>
              <a:off x="3720" y="162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2" name="Line 254"/>
            <p:cNvSpPr>
              <a:spLocks noChangeShapeType="1"/>
            </p:cNvSpPr>
            <p:nvPr/>
          </p:nvSpPr>
          <p:spPr bwMode="auto">
            <a:xfrm>
              <a:off x="3721" y="1769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3" name="Line 255"/>
            <p:cNvSpPr>
              <a:spLocks noChangeShapeType="1"/>
            </p:cNvSpPr>
            <p:nvPr/>
          </p:nvSpPr>
          <p:spPr bwMode="auto">
            <a:xfrm>
              <a:off x="3671" y="2294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4" name="Line 256"/>
            <p:cNvSpPr>
              <a:spLocks noChangeShapeType="1"/>
            </p:cNvSpPr>
            <p:nvPr/>
          </p:nvSpPr>
          <p:spPr bwMode="auto">
            <a:xfrm>
              <a:off x="3673" y="2437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5" name="Line 257"/>
            <p:cNvSpPr>
              <a:spLocks noChangeShapeType="1"/>
            </p:cNvSpPr>
            <p:nvPr/>
          </p:nvSpPr>
          <p:spPr bwMode="auto">
            <a:xfrm>
              <a:off x="3675" y="259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6" name="Line 258"/>
            <p:cNvSpPr>
              <a:spLocks noChangeShapeType="1"/>
            </p:cNvSpPr>
            <p:nvPr/>
          </p:nvSpPr>
          <p:spPr bwMode="auto">
            <a:xfrm>
              <a:off x="3676" y="273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7" name="Line 259"/>
            <p:cNvSpPr>
              <a:spLocks noChangeShapeType="1"/>
            </p:cNvSpPr>
            <p:nvPr/>
          </p:nvSpPr>
          <p:spPr bwMode="auto">
            <a:xfrm>
              <a:off x="3684" y="2884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8" name="Line 260"/>
            <p:cNvSpPr>
              <a:spLocks noChangeShapeType="1"/>
            </p:cNvSpPr>
            <p:nvPr/>
          </p:nvSpPr>
          <p:spPr bwMode="auto">
            <a:xfrm>
              <a:off x="3662" y="3027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89" name="Line 261"/>
            <p:cNvSpPr>
              <a:spLocks noChangeShapeType="1"/>
            </p:cNvSpPr>
            <p:nvPr/>
          </p:nvSpPr>
          <p:spPr bwMode="auto">
            <a:xfrm>
              <a:off x="3676" y="318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90" name="Line 262"/>
            <p:cNvSpPr>
              <a:spLocks noChangeShapeType="1"/>
            </p:cNvSpPr>
            <p:nvPr/>
          </p:nvSpPr>
          <p:spPr bwMode="auto">
            <a:xfrm>
              <a:off x="3677" y="332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91" name="Line 263"/>
            <p:cNvSpPr>
              <a:spLocks noChangeShapeType="1"/>
            </p:cNvSpPr>
            <p:nvPr/>
          </p:nvSpPr>
          <p:spPr bwMode="auto">
            <a:xfrm>
              <a:off x="3672" y="3472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92" name="Line 264"/>
            <p:cNvSpPr>
              <a:spLocks noChangeShapeType="1"/>
            </p:cNvSpPr>
            <p:nvPr/>
          </p:nvSpPr>
          <p:spPr bwMode="auto">
            <a:xfrm>
              <a:off x="3674" y="361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93" name="Line 265"/>
            <p:cNvSpPr>
              <a:spLocks noChangeShapeType="1"/>
            </p:cNvSpPr>
            <p:nvPr/>
          </p:nvSpPr>
          <p:spPr bwMode="auto">
            <a:xfrm>
              <a:off x="3676" y="3769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194" name="Rectangle 266"/>
          <p:cNvSpPr>
            <a:spLocks noChangeArrowheads="1"/>
          </p:cNvSpPr>
          <p:nvPr/>
        </p:nvSpPr>
        <p:spPr bwMode="auto">
          <a:xfrm>
            <a:off x="733425" y="3017838"/>
            <a:ext cx="4395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Na</a:t>
            </a:r>
            <a:r>
              <a:rPr lang="en-US" sz="2000" baseline="30000">
                <a:latin typeface="Times New Roman" pitchFamily="18" charset="0"/>
              </a:rPr>
              <a:t>+</a:t>
            </a:r>
            <a:r>
              <a:rPr lang="en-US" sz="2000">
                <a:latin typeface="Times New Roman" pitchFamily="18" charset="0"/>
              </a:rPr>
              <a:t> would diffuse down its concentration gradient until potential across the membrane countered diffusion.</a:t>
            </a:r>
          </a:p>
        </p:txBody>
      </p:sp>
      <p:sp>
        <p:nvSpPr>
          <p:cNvPr id="125195" name="Oval 267"/>
          <p:cNvSpPr>
            <a:spLocks noChangeArrowheads="1"/>
          </p:cNvSpPr>
          <p:nvPr/>
        </p:nvSpPr>
        <p:spPr bwMode="auto">
          <a:xfrm>
            <a:off x="6186488" y="3333750"/>
            <a:ext cx="709612" cy="2238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196" name="Oval 268"/>
          <p:cNvSpPr>
            <a:spLocks noChangeArrowheads="1"/>
          </p:cNvSpPr>
          <p:nvPr/>
        </p:nvSpPr>
        <p:spPr bwMode="auto">
          <a:xfrm>
            <a:off x="6207125" y="2924175"/>
            <a:ext cx="709613" cy="2238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197" name="Line 269"/>
          <p:cNvSpPr>
            <a:spLocks noChangeShapeType="1"/>
          </p:cNvSpPr>
          <p:nvPr/>
        </p:nvSpPr>
        <p:spPr bwMode="auto">
          <a:xfrm flipH="1">
            <a:off x="5692775" y="3238500"/>
            <a:ext cx="16795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198" name="Line 270"/>
          <p:cNvSpPr>
            <a:spLocks noChangeShapeType="1"/>
          </p:cNvSpPr>
          <p:nvPr/>
        </p:nvSpPr>
        <p:spPr bwMode="auto">
          <a:xfrm flipH="1">
            <a:off x="5702300" y="3238500"/>
            <a:ext cx="16795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12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0"/>
                                        <p:tgtEl>
                                          <p:spTgt spid="125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2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0"/>
                                        <p:tgtEl>
                                          <p:spTgt spid="12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0"/>
                                        <p:tgtEl>
                                          <p:spTgt spid="12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41" grpId="0" animBg="1"/>
      <p:bldP spid="125194" grpId="0"/>
      <p:bldP spid="125197" grpId="0" animBg="1"/>
      <p:bldP spid="125197" grpId="1" animBg="1"/>
      <p:bldP spid="1251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Nernst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Nernst Equation Describes the Relation of </a:t>
            </a:r>
            <a:r>
              <a:rPr lang="en-US" dirty="0" smtClean="0"/>
              <a:t>Diffusion Potential </a:t>
            </a:r>
            <a:r>
              <a:rPr lang="en-US" dirty="0" smtClean="0"/>
              <a:t>to the Ion Concentration </a:t>
            </a:r>
            <a:r>
              <a:rPr lang="en-US" dirty="0" smtClean="0"/>
              <a:t>Difference Across </a:t>
            </a:r>
            <a:r>
              <a:rPr lang="en-US" dirty="0" smtClean="0"/>
              <a:t>a Membrane.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diffusion potential level </a:t>
            </a:r>
            <a:r>
              <a:rPr lang="en-US" dirty="0" smtClean="0"/>
              <a:t>across</a:t>
            </a:r>
            <a:r>
              <a:rPr lang="en-US" b="1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membrane that exactly opposes the net diffusion of </a:t>
            </a:r>
            <a:r>
              <a:rPr lang="en-US" dirty="0" smtClean="0"/>
              <a:t>a particular </a:t>
            </a:r>
            <a:r>
              <a:rPr lang="en-US" dirty="0" smtClean="0"/>
              <a:t>ion through the membrane is called the </a:t>
            </a:r>
            <a:r>
              <a:rPr lang="en-US" b="1" i="1" dirty="0" smtClean="0"/>
              <a:t>Nernst potential </a:t>
            </a:r>
            <a:r>
              <a:rPr lang="en-US" b="1" i="1" dirty="0" smtClean="0"/>
              <a:t>for that </a:t>
            </a:r>
            <a:r>
              <a:rPr lang="en-US" b="1" i="1" dirty="0" smtClean="0"/>
              <a:t>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magnitude of the Nernst potential </a:t>
            </a:r>
            <a:r>
              <a:rPr lang="en-US" dirty="0" smtClean="0"/>
              <a:t>is determined </a:t>
            </a:r>
            <a:r>
              <a:rPr lang="en-US" dirty="0" smtClean="0"/>
              <a:t>by the </a:t>
            </a:r>
            <a:r>
              <a:rPr lang="en-US" i="1" dirty="0" smtClean="0"/>
              <a:t>ratio of the concentrations of </a:t>
            </a:r>
            <a:r>
              <a:rPr lang="en-US" i="1" dirty="0" smtClean="0"/>
              <a:t>that </a:t>
            </a:r>
            <a:r>
              <a:rPr lang="en-US" dirty="0" smtClean="0"/>
              <a:t>specific </a:t>
            </a:r>
            <a:r>
              <a:rPr lang="en-US" dirty="0" smtClean="0"/>
              <a:t>ion on the two sides of the membrane. </a:t>
            </a:r>
            <a:endParaRPr lang="en-US" dirty="0" smtClean="0"/>
          </a:p>
          <a:p>
            <a:r>
              <a:rPr lang="en-US" dirty="0" smtClean="0"/>
              <a:t>The greater this </a:t>
            </a:r>
            <a:r>
              <a:rPr lang="en-US" dirty="0" smtClean="0"/>
              <a:t>ratio, the greater the tendency for the ion to </a:t>
            </a:r>
            <a:r>
              <a:rPr lang="en-US" dirty="0" smtClean="0"/>
              <a:t>diffuse in </a:t>
            </a:r>
            <a:r>
              <a:rPr lang="en-US" dirty="0" smtClean="0"/>
              <a:t>one direction, and therefore the greater the </a:t>
            </a:r>
            <a:r>
              <a:rPr lang="en-US" dirty="0" smtClean="0"/>
              <a:t>Nernst potential </a:t>
            </a:r>
            <a:r>
              <a:rPr lang="en-US" dirty="0" smtClean="0"/>
              <a:t>required to prevent additional net diffusion.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The following equation, called the </a:t>
            </a:r>
            <a:r>
              <a:rPr lang="en-US" sz="2400" i="1" dirty="0" smtClean="0"/>
              <a:t>Nernst equation, can be </a:t>
            </a:r>
            <a:r>
              <a:rPr lang="en-US" sz="2400" dirty="0" smtClean="0"/>
              <a:t>used to calculate the Nernst potential for any univalent ion at the normal body temperature of 98.6°F (37°C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0"/>
            <a:ext cx="91440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where </a:t>
            </a:r>
            <a:r>
              <a:rPr lang="en-US" i="1" dirty="0" smtClean="0"/>
              <a:t>EMF is electromotive force and z is the </a:t>
            </a:r>
            <a:r>
              <a:rPr lang="en-US" i="1" dirty="0" smtClean="0"/>
              <a:t>electrical </a:t>
            </a:r>
            <a:r>
              <a:rPr lang="en-US" dirty="0" smtClean="0"/>
              <a:t>charge </a:t>
            </a:r>
            <a:r>
              <a:rPr lang="en-US" dirty="0" smtClean="0"/>
              <a:t>of the ion (e.g., +1 for K+).</a:t>
            </a:r>
          </a:p>
          <a:p>
            <a:r>
              <a:rPr lang="en-US" dirty="0" smtClean="0"/>
              <a:t>When using this formula, it is usually assumed that </a:t>
            </a:r>
            <a:r>
              <a:rPr lang="en-US" dirty="0" smtClean="0"/>
              <a:t>the potential </a:t>
            </a:r>
            <a:r>
              <a:rPr lang="en-US" dirty="0" smtClean="0"/>
              <a:t>in the extracellular fluid outside the </a:t>
            </a:r>
            <a:r>
              <a:rPr lang="en-US" dirty="0" smtClean="0"/>
              <a:t>membrane remains </a:t>
            </a:r>
            <a:r>
              <a:rPr lang="en-US" dirty="0" smtClean="0"/>
              <a:t>at zero potential, and the Nernst potential is </a:t>
            </a:r>
            <a:r>
              <a:rPr lang="en-US" dirty="0" smtClean="0"/>
              <a:t>the potential </a:t>
            </a:r>
            <a:r>
              <a:rPr lang="en-US" dirty="0" smtClean="0"/>
              <a:t>inside the membrane. </a:t>
            </a:r>
            <a:endParaRPr lang="en-US" dirty="0" smtClean="0"/>
          </a:p>
          <a:p>
            <a:r>
              <a:rPr lang="en-US" dirty="0" smtClean="0"/>
              <a:t>Also</a:t>
            </a:r>
            <a:r>
              <a:rPr lang="en-US" dirty="0" smtClean="0"/>
              <a:t>, the sign of </a:t>
            </a:r>
            <a:r>
              <a:rPr lang="en-US" dirty="0" smtClean="0"/>
              <a:t>the potential </a:t>
            </a:r>
            <a:r>
              <a:rPr lang="en-US" dirty="0" smtClean="0"/>
              <a:t>is positive (+) if the ion diffusing from inside </a:t>
            </a:r>
            <a:r>
              <a:rPr lang="en-US" dirty="0" smtClean="0"/>
              <a:t>to outside </a:t>
            </a:r>
            <a:r>
              <a:rPr lang="en-US" dirty="0" smtClean="0"/>
              <a:t>is a negative ion, and it is negative (−) if the </a:t>
            </a:r>
            <a:r>
              <a:rPr lang="en-US" dirty="0" smtClean="0"/>
              <a:t>ion is </a:t>
            </a:r>
            <a:r>
              <a:rPr lang="en-US" dirty="0" smtClean="0"/>
              <a:t>positive.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 smtClean="0"/>
              <a:t>, when the concentration of </a:t>
            </a:r>
            <a:r>
              <a:rPr lang="en-US" dirty="0" smtClean="0"/>
              <a:t>positive potassium </a:t>
            </a:r>
            <a:r>
              <a:rPr lang="en-US" dirty="0" smtClean="0"/>
              <a:t>ions on the inside is 10 times that on </a:t>
            </a:r>
            <a:r>
              <a:rPr lang="en-US" dirty="0" smtClean="0"/>
              <a:t>the outside</a:t>
            </a:r>
            <a:r>
              <a:rPr lang="en-US" dirty="0" smtClean="0"/>
              <a:t>, the log of 10 is 1, so the Nernst potential </a:t>
            </a:r>
            <a:r>
              <a:rPr lang="en-US" dirty="0" smtClean="0"/>
              <a:t>calculates to </a:t>
            </a:r>
            <a:r>
              <a:rPr lang="en-US" dirty="0" smtClean="0"/>
              <a:t>be −61 </a:t>
            </a:r>
            <a:r>
              <a:rPr lang="en-US" dirty="0" err="1" smtClean="0"/>
              <a:t>millivolts</a:t>
            </a:r>
            <a:r>
              <a:rPr lang="en-US" dirty="0" smtClean="0"/>
              <a:t> inside the membrane.</a:t>
            </a:r>
            <a:endParaRPr lang="en-US" dirty="0"/>
          </a:p>
        </p:txBody>
      </p:sp>
      <p:pic>
        <p:nvPicPr>
          <p:cNvPr id="1026" name="Picture 2" descr="C:\Users\Cyrus\Pictures\Screenshots\Screenshot (1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88950" y="685800"/>
            <a:ext cx="636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The Potassium Nernst Potential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77888" y="206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608138" y="3463925"/>
            <a:ext cx="67198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Example:</a:t>
            </a:r>
            <a:r>
              <a:rPr lang="en-US" sz="2000">
                <a:latin typeface="Arial" charset="0"/>
                <a:cs typeface="Times New Roman" pitchFamily="18" charset="0"/>
              </a:rPr>
              <a:t> If K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o</a:t>
            </a:r>
            <a:r>
              <a:rPr lang="en-US" sz="2000">
                <a:latin typeface="Arial" charset="0"/>
                <a:cs typeface="Times New Roman" pitchFamily="18" charset="0"/>
              </a:rPr>
              <a:t> = 5 mM and K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i</a:t>
            </a:r>
            <a:r>
              <a:rPr lang="en-US" sz="2000">
                <a:latin typeface="Arial" charset="0"/>
                <a:cs typeface="Times New Roman" pitchFamily="18" charset="0"/>
              </a:rPr>
              <a:t> = 140 mM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-61 log(140/4)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-61 log(35)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-94 mV</a:t>
            </a:r>
            <a:r>
              <a:rPr lang="en-US" sz="2000">
                <a:latin typeface="Arial" charset="0"/>
              </a:rPr>
              <a:t> </a:t>
            </a:r>
          </a:p>
          <a:p>
            <a:endParaRPr lang="en-US" sz="20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667000" y="1752600"/>
            <a:ext cx="3559175" cy="1192213"/>
            <a:chOff x="1103" y="1097"/>
            <a:chExt cx="2242" cy="751"/>
          </a:xfrm>
        </p:grpSpPr>
        <p:sp>
          <p:nvSpPr>
            <p:cNvPr id="122886" name="Text Box 6"/>
            <p:cNvSpPr txBox="1">
              <a:spLocks noChangeArrowheads="1"/>
            </p:cNvSpPr>
            <p:nvPr/>
          </p:nvSpPr>
          <p:spPr bwMode="auto">
            <a:xfrm>
              <a:off x="1103" y="1253"/>
              <a:ext cx="224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  <a:cs typeface="Times New Roman" pitchFamily="18" charset="0"/>
                </a:rPr>
                <a:t>E</a:t>
              </a:r>
              <a:r>
                <a:rPr lang="en-US" sz="3200" baseline="-30000">
                  <a:latin typeface="Arial" charset="0"/>
                  <a:cs typeface="Times New Roman" pitchFamily="18" charset="0"/>
                </a:rPr>
                <a:t>K</a:t>
              </a:r>
              <a:r>
                <a:rPr lang="en-US" sz="3200">
                  <a:latin typeface="Arial" charset="0"/>
                  <a:cs typeface="Times New Roman" pitchFamily="18" charset="0"/>
                </a:rPr>
                <a:t> =  </a:t>
              </a:r>
              <a:r>
                <a:rPr lang="en-US" sz="3200" b="1">
                  <a:latin typeface="Arial" charset="0"/>
                  <a:cs typeface="Times New Roman" pitchFamily="18" charset="0"/>
                </a:rPr>
                <a:t>   </a:t>
              </a:r>
              <a:r>
                <a:rPr lang="en-US" sz="3200">
                  <a:latin typeface="Arial" charset="0"/>
                  <a:cs typeface="Times New Roman" pitchFamily="18" charset="0"/>
                </a:rPr>
                <a:t> 61 log       </a:t>
              </a:r>
            </a:p>
            <a:p>
              <a:r>
                <a:rPr lang="en-US">
                  <a:latin typeface="Arial" charset="0"/>
                  <a:cs typeface="Times New Roman" pitchFamily="18" charset="0"/>
                </a:rPr>
                <a:t> </a:t>
              </a:r>
              <a:endParaRPr lang="en-US">
                <a:latin typeface="Arial" charset="0"/>
              </a:endParaRPr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 flipV="1">
              <a:off x="1824" y="1454"/>
              <a:ext cx="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59" y="1097"/>
              <a:ext cx="399" cy="713"/>
              <a:chOff x="213" y="2653"/>
              <a:chExt cx="399" cy="713"/>
            </a:xfrm>
          </p:grpSpPr>
          <p:sp>
            <p:nvSpPr>
              <p:cNvPr id="122889" name="Text Box 9"/>
              <p:cNvSpPr txBox="1">
                <a:spLocks noChangeArrowheads="1"/>
              </p:cNvSpPr>
              <p:nvPr/>
            </p:nvSpPr>
            <p:spPr bwMode="auto">
              <a:xfrm>
                <a:off x="213" y="2653"/>
                <a:ext cx="39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Arial" charset="0"/>
                    <a:cs typeface="Times New Roman" pitchFamily="18" charset="0"/>
                  </a:rPr>
                  <a:t>K</a:t>
                </a:r>
                <a:r>
                  <a:rPr lang="en-US" sz="3200" baseline="-30000">
                    <a:latin typeface="Arial" charset="0"/>
                    <a:cs typeface="Times New Roman" pitchFamily="18" charset="0"/>
                  </a:rPr>
                  <a:t>i</a:t>
                </a:r>
                <a:endParaRPr lang="en-US" sz="3200"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122890" name="Text Box 10"/>
              <p:cNvSpPr txBox="1">
                <a:spLocks noChangeArrowheads="1"/>
              </p:cNvSpPr>
              <p:nvPr/>
            </p:nvSpPr>
            <p:spPr bwMode="auto">
              <a:xfrm>
                <a:off x="221" y="3001"/>
                <a:ext cx="3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Arial" charset="0"/>
                    <a:cs typeface="Times New Roman" pitchFamily="18" charset="0"/>
                  </a:rPr>
                  <a:t>K</a:t>
                </a:r>
                <a:r>
                  <a:rPr lang="en-US" sz="3200" baseline="-30000">
                    <a:latin typeface="Arial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122891" name="Line 11"/>
              <p:cNvSpPr>
                <a:spLocks noChangeShapeType="1"/>
              </p:cNvSpPr>
              <p:nvPr/>
            </p:nvSpPr>
            <p:spPr bwMode="auto">
              <a:xfrm>
                <a:off x="238" y="3016"/>
                <a:ext cx="32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2857" y="1479"/>
              <a:ext cx="3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1141413" y="5214938"/>
            <a:ext cx="6421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So, if the membrane were permeable only to K+, Vm would be -94 mV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3657600" y="1295400"/>
            <a:ext cx="4106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…also called the equilibrium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93" grpId="0"/>
      <p:bldP spid="1228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The Sodium Nernst Potential</a:t>
            </a:r>
            <a:endParaRPr lang="en-US" sz="3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608138" y="3463925"/>
            <a:ext cx="7010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Example:</a:t>
            </a:r>
            <a:r>
              <a:rPr lang="en-US" sz="2000">
                <a:latin typeface="Arial" charset="0"/>
                <a:cs typeface="Times New Roman" pitchFamily="18" charset="0"/>
              </a:rPr>
              <a:t> If Na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o</a:t>
            </a:r>
            <a:r>
              <a:rPr lang="en-US" sz="2000">
                <a:latin typeface="Arial" charset="0"/>
                <a:cs typeface="Times New Roman" pitchFamily="18" charset="0"/>
              </a:rPr>
              <a:t> = 142 mM and Na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i</a:t>
            </a:r>
            <a:r>
              <a:rPr lang="en-US" sz="2000">
                <a:latin typeface="Arial" charset="0"/>
                <a:cs typeface="Times New Roman" pitchFamily="18" charset="0"/>
              </a:rPr>
              <a:t> = 14 mM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-61 log(14/142)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-61 log(0.1) </a:t>
            </a:r>
          </a:p>
          <a:p>
            <a:r>
              <a:rPr lang="en-US" sz="2000">
                <a:latin typeface="Arial" charset="0"/>
                <a:cs typeface="Times New Roman" pitchFamily="18" charset="0"/>
              </a:rPr>
              <a:t>		E</a:t>
            </a:r>
            <a:r>
              <a:rPr lang="en-US" sz="20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2000">
                <a:latin typeface="Arial" charset="0"/>
                <a:cs typeface="Times New Roman" pitchFamily="18" charset="0"/>
              </a:rPr>
              <a:t> = +61 mV</a:t>
            </a:r>
            <a:r>
              <a:rPr lang="en-US" sz="2000">
                <a:latin typeface="Arial" charset="0"/>
              </a:rPr>
              <a:t> </a:t>
            </a:r>
          </a:p>
          <a:p>
            <a:endParaRPr lang="en-US" sz="2000">
              <a:latin typeface="Arial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695575" y="1989138"/>
            <a:ext cx="35591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cs typeface="Times New Roman" pitchFamily="18" charset="0"/>
              </a:rPr>
              <a:t>E</a:t>
            </a:r>
            <a:r>
              <a:rPr lang="en-US" sz="3200" baseline="-30000">
                <a:latin typeface="Arial" charset="0"/>
                <a:cs typeface="Times New Roman" pitchFamily="18" charset="0"/>
              </a:rPr>
              <a:t>K</a:t>
            </a:r>
            <a:r>
              <a:rPr lang="en-US" sz="3200">
                <a:latin typeface="Arial" charset="0"/>
                <a:cs typeface="Times New Roman" pitchFamily="18" charset="0"/>
              </a:rPr>
              <a:t> =      61 log       </a:t>
            </a:r>
          </a:p>
          <a:p>
            <a:r>
              <a:rPr lang="en-US">
                <a:latin typeface="Arial" charset="0"/>
                <a:cs typeface="Times New Roman" pitchFamily="18" charset="0"/>
              </a:rPr>
              <a:t> </a:t>
            </a:r>
            <a:endParaRPr lang="en-US">
              <a:latin typeface="Arial" charset="0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V="1">
            <a:off x="3887788" y="230822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10225" y="1741488"/>
            <a:ext cx="869950" cy="1131887"/>
            <a:chOff x="213" y="2653"/>
            <a:chExt cx="412" cy="713"/>
          </a:xfrm>
        </p:grpSpPr>
        <p:sp>
          <p:nvSpPr>
            <p:cNvPr id="126983" name="Text Box 7"/>
            <p:cNvSpPr txBox="1">
              <a:spLocks noChangeArrowheads="1"/>
            </p:cNvSpPr>
            <p:nvPr/>
          </p:nvSpPr>
          <p:spPr bwMode="auto">
            <a:xfrm>
              <a:off x="213" y="2653"/>
              <a:ext cx="3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latin typeface="Arial" charset="0"/>
                  <a:cs typeface="Times New Roman" pitchFamily="18" charset="0"/>
                </a:rPr>
                <a:t>Na</a:t>
              </a:r>
              <a:r>
                <a:rPr lang="en-US" sz="3200" baseline="-30000">
                  <a:latin typeface="Arial" charset="0"/>
                  <a:cs typeface="Times New Roman" pitchFamily="18" charset="0"/>
                </a:rPr>
                <a:t>i</a:t>
              </a:r>
              <a:endParaRPr lang="en-US" sz="320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26984" name="Text Box 8"/>
            <p:cNvSpPr txBox="1">
              <a:spLocks noChangeArrowheads="1"/>
            </p:cNvSpPr>
            <p:nvPr/>
          </p:nvSpPr>
          <p:spPr bwMode="auto">
            <a:xfrm>
              <a:off x="221" y="3001"/>
              <a:ext cx="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  <a:cs typeface="Times New Roman" pitchFamily="18" charset="0"/>
                </a:rPr>
                <a:t>Na</a:t>
              </a:r>
              <a:r>
                <a:rPr lang="en-US" sz="3200" baseline="-30000">
                  <a:latin typeface="Arial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238" y="3016"/>
              <a:ext cx="321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5740400" y="23479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1141413" y="5214938"/>
            <a:ext cx="6421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So, if the membrane were permeable only to Na</a:t>
            </a:r>
            <a:r>
              <a:rPr lang="en-US" i="1" baseline="3000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, Vm would be +61 mV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  <p:bldP spid="1269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Resting Membrane Potential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1150938" y="3475038"/>
            <a:ext cx="6896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4346575" y="3292475"/>
            <a:ext cx="0" cy="173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3973513" y="3554413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0 mV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54063" y="3495675"/>
            <a:ext cx="1000125" cy="1042988"/>
            <a:chOff x="475" y="2202"/>
            <a:chExt cx="630" cy="657"/>
          </a:xfrm>
        </p:grpSpPr>
        <p:sp>
          <p:nvSpPr>
            <p:cNvPr id="129031" name="AutoShape 7"/>
            <p:cNvSpPr>
              <a:spLocks noChangeArrowheads="1"/>
            </p:cNvSpPr>
            <p:nvPr/>
          </p:nvSpPr>
          <p:spPr bwMode="auto">
            <a:xfrm>
              <a:off x="665" y="2202"/>
              <a:ext cx="218" cy="338"/>
            </a:xfrm>
            <a:prstGeom prst="upArrow">
              <a:avLst>
                <a:gd name="adj1" fmla="val 50000"/>
                <a:gd name="adj2" fmla="val 38761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475" y="2571"/>
              <a:ext cx="6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E</a:t>
              </a:r>
              <a:r>
                <a:rPr lang="en-US" baseline="-25000">
                  <a:latin typeface="Times New Roman" pitchFamily="18" charset="0"/>
                </a:rPr>
                <a:t>K</a:t>
              </a:r>
              <a:r>
                <a:rPr lang="en-US">
                  <a:latin typeface="Times New Roman" pitchFamily="18" charset="0"/>
                </a:rPr>
                <a:t> -94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275388" y="3497263"/>
            <a:ext cx="1250950" cy="1033462"/>
            <a:chOff x="3953" y="2203"/>
            <a:chExt cx="788" cy="651"/>
          </a:xfrm>
        </p:grpSpPr>
        <p:sp>
          <p:nvSpPr>
            <p:cNvPr id="129034" name="AutoShape 10"/>
            <p:cNvSpPr>
              <a:spLocks noChangeArrowheads="1"/>
            </p:cNvSpPr>
            <p:nvPr/>
          </p:nvSpPr>
          <p:spPr bwMode="auto">
            <a:xfrm>
              <a:off x="4176" y="2203"/>
              <a:ext cx="218" cy="338"/>
            </a:xfrm>
            <a:prstGeom prst="upArrow">
              <a:avLst>
                <a:gd name="adj1" fmla="val 50000"/>
                <a:gd name="adj2" fmla="val 3876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9035" name="Text Box 11"/>
            <p:cNvSpPr txBox="1">
              <a:spLocks noChangeArrowheads="1"/>
            </p:cNvSpPr>
            <p:nvPr/>
          </p:nvSpPr>
          <p:spPr bwMode="auto">
            <a:xfrm>
              <a:off x="3953" y="2566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E</a:t>
              </a:r>
              <a:r>
                <a:rPr lang="en-US" baseline="-25000">
                  <a:latin typeface="Times New Roman" pitchFamily="18" charset="0"/>
                </a:rPr>
                <a:t>Na  </a:t>
              </a:r>
              <a:r>
                <a:rPr lang="en-US">
                  <a:latin typeface="Times New Roman" pitchFamily="18" charset="0"/>
                </a:rPr>
                <a:t>+61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36650" y="2484438"/>
            <a:ext cx="1995488" cy="976312"/>
            <a:chOff x="716" y="1565"/>
            <a:chExt cx="1257" cy="615"/>
          </a:xfrm>
        </p:grpSpPr>
        <p:sp>
          <p:nvSpPr>
            <p:cNvPr id="129037" name="AutoShape 13"/>
            <p:cNvSpPr>
              <a:spLocks noChangeArrowheads="1"/>
            </p:cNvSpPr>
            <p:nvPr/>
          </p:nvSpPr>
          <p:spPr bwMode="auto">
            <a:xfrm>
              <a:off x="1159" y="1816"/>
              <a:ext cx="306" cy="364"/>
            </a:xfrm>
            <a:prstGeom prst="downArrow">
              <a:avLst>
                <a:gd name="adj1" fmla="val 50000"/>
                <a:gd name="adj2" fmla="val 2973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9038" name="Text Box 14"/>
            <p:cNvSpPr txBox="1">
              <a:spLocks noChangeArrowheads="1"/>
            </p:cNvSpPr>
            <p:nvPr/>
          </p:nvSpPr>
          <p:spPr bwMode="auto">
            <a:xfrm>
              <a:off x="716" y="1565"/>
              <a:ext cx="1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Vm  -90 to -70</a:t>
              </a:r>
            </a:p>
          </p:txBody>
        </p:sp>
      </p:grp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2513013" y="4757738"/>
            <a:ext cx="38401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Why is </a:t>
            </a:r>
            <a:r>
              <a:rPr lang="en-US" sz="2400" i="1" dirty="0" err="1">
                <a:latin typeface="Times New Roman" pitchFamily="18" charset="0"/>
              </a:rPr>
              <a:t>Vm</a:t>
            </a:r>
            <a:r>
              <a:rPr lang="en-US" sz="2400" i="1" dirty="0">
                <a:latin typeface="Times New Roman" pitchFamily="18" charset="0"/>
              </a:rPr>
              <a:t> so close to E</a:t>
            </a:r>
            <a:r>
              <a:rPr lang="en-US" sz="2400" i="1" baseline="-25000" dirty="0">
                <a:latin typeface="Times New Roman" pitchFamily="18" charset="0"/>
              </a:rPr>
              <a:t>K</a:t>
            </a:r>
            <a:r>
              <a:rPr lang="en-US" sz="2400" i="1" dirty="0">
                <a:latin typeface="Times New Roman" pitchFamily="18" charset="0"/>
              </a:rPr>
              <a:t>?</a:t>
            </a:r>
          </a:p>
          <a:p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Ans.  The membrane is far more permeable to K than Na</a:t>
            </a:r>
            <a:r>
              <a:rPr lang="en-US" sz="2400" i="1" dirty="0" smtClean="0">
                <a:solidFill>
                  <a:schemeClr val="hlink"/>
                </a:solidFill>
                <a:latin typeface="Times New Roman" pitchFamily="18" charset="0"/>
              </a:rPr>
              <a:t>..</a:t>
            </a:r>
            <a:endParaRPr lang="en-US" sz="24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9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Goldman Equation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goldman</a:t>
            </a:r>
            <a:r>
              <a:rPr lang="en-US" dirty="0" smtClean="0"/>
              <a:t> equation is used to calculate the diffusion potential when the membrane is permeable to several different ions.</a:t>
            </a:r>
          </a:p>
          <a:p>
            <a:r>
              <a:rPr lang="en-US" dirty="0" smtClean="0"/>
              <a:t>When a membrane is </a:t>
            </a:r>
            <a:r>
              <a:rPr lang="en-US" dirty="0" smtClean="0"/>
              <a:t>permeable to </a:t>
            </a:r>
            <a:r>
              <a:rPr lang="en-US" dirty="0" smtClean="0"/>
              <a:t>several different ions, the diffusion potential </a:t>
            </a:r>
            <a:r>
              <a:rPr lang="en-US" dirty="0" smtClean="0"/>
              <a:t>that develops </a:t>
            </a:r>
            <a:r>
              <a:rPr lang="en-US" dirty="0" smtClean="0"/>
              <a:t>depends on three factors: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 smtClean="0"/>
              <a:t>polarity of </a:t>
            </a:r>
            <a:r>
              <a:rPr lang="en-US" dirty="0" smtClean="0"/>
              <a:t>the electrical </a:t>
            </a:r>
            <a:r>
              <a:rPr lang="en-US" dirty="0" smtClean="0"/>
              <a:t>charge of each ion,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 smtClean="0"/>
              <a:t>permeability of </a:t>
            </a:r>
            <a:r>
              <a:rPr lang="en-US" dirty="0" smtClean="0"/>
              <a:t>the membrane </a:t>
            </a:r>
            <a:r>
              <a:rPr lang="en-US" i="1" dirty="0" smtClean="0"/>
              <a:t>(P) to each ion, and </a:t>
            </a: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 smtClean="0"/>
              <a:t>the </a:t>
            </a:r>
            <a:r>
              <a:rPr lang="en-US" i="1" dirty="0" smtClean="0"/>
              <a:t>concentrations (</a:t>
            </a:r>
            <a:r>
              <a:rPr lang="en-US" i="1" dirty="0" smtClean="0"/>
              <a:t>C) </a:t>
            </a:r>
            <a:r>
              <a:rPr lang="en-US" dirty="0" smtClean="0"/>
              <a:t>of </a:t>
            </a:r>
            <a:r>
              <a:rPr lang="en-US" dirty="0" smtClean="0"/>
              <a:t>the respective ions on the inside </a:t>
            </a: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and outside (o) </a:t>
            </a:r>
            <a:r>
              <a:rPr lang="en-US" i="1" dirty="0" smtClean="0"/>
              <a:t>of </a:t>
            </a:r>
            <a:r>
              <a:rPr lang="en-US" dirty="0" smtClean="0"/>
              <a:t>the </a:t>
            </a:r>
            <a:r>
              <a:rPr lang="en-US" dirty="0" smtClean="0"/>
              <a:t>membrane. </a:t>
            </a:r>
            <a:endParaRPr lang="en-US" dirty="0" smtClean="0"/>
          </a:p>
          <a:p>
            <a:pPr marL="514350" indent="-514350"/>
            <a:r>
              <a:rPr lang="en-US" dirty="0" smtClean="0"/>
              <a:t>Thus</a:t>
            </a:r>
            <a:r>
              <a:rPr lang="en-US" dirty="0" smtClean="0"/>
              <a:t>, the following formula, called </a:t>
            </a:r>
            <a:r>
              <a:rPr lang="en-US" dirty="0" smtClean="0"/>
              <a:t>the </a:t>
            </a:r>
            <a:r>
              <a:rPr lang="en-US" i="1" dirty="0" smtClean="0"/>
              <a:t>Goldman </a:t>
            </a:r>
            <a:r>
              <a:rPr lang="en-US" i="1" dirty="0" smtClean="0"/>
              <a:t>equation or the Goldman-Hodgkin-Katz </a:t>
            </a:r>
            <a:r>
              <a:rPr lang="en-US" i="1" dirty="0" smtClean="0"/>
              <a:t>equation, </a:t>
            </a:r>
            <a:r>
              <a:rPr lang="en-US" dirty="0" smtClean="0"/>
              <a:t>gives </a:t>
            </a:r>
            <a:r>
              <a:rPr lang="en-US" dirty="0" smtClean="0"/>
              <a:t>the calculated membrane potential on </a:t>
            </a:r>
            <a:r>
              <a:rPr lang="en-US" dirty="0" smtClean="0"/>
              <a:t>the </a:t>
            </a:r>
            <a:r>
              <a:rPr lang="en-US" i="1" dirty="0" smtClean="0"/>
              <a:t>inside </a:t>
            </a:r>
            <a:r>
              <a:rPr lang="en-US" i="1" dirty="0" smtClean="0"/>
              <a:t>of the membrane when two univalent positive </a:t>
            </a:r>
            <a:r>
              <a:rPr lang="en-US" i="1" dirty="0" smtClean="0"/>
              <a:t>ions, </a:t>
            </a:r>
            <a:r>
              <a:rPr lang="en-US" dirty="0" smtClean="0"/>
              <a:t>sodium </a:t>
            </a:r>
            <a:r>
              <a:rPr lang="en-US" dirty="0" smtClean="0"/>
              <a:t>(Na+) and potassium (K+), and one univalent </a:t>
            </a:r>
            <a:r>
              <a:rPr lang="en-US" dirty="0" smtClean="0"/>
              <a:t>negative ion</a:t>
            </a:r>
            <a:r>
              <a:rPr lang="en-US" dirty="0" smtClean="0"/>
              <a:t>, chloride (</a:t>
            </a:r>
            <a:r>
              <a:rPr lang="en-US" dirty="0" err="1" smtClean="0"/>
              <a:t>Cl</a:t>
            </a:r>
            <a:r>
              <a:rPr lang="en-US" dirty="0" smtClean="0"/>
              <a:t>−), are involved.</a:t>
            </a:r>
            <a:endParaRPr lang="en-US" dirty="0"/>
          </a:p>
        </p:txBody>
      </p:sp>
      <p:pic>
        <p:nvPicPr>
          <p:cNvPr id="2050" name="Picture 2" descr="C:\Users\Cyrus\Pictures\Screenshots\Screenshot (2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Goldman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Several key points become evident from the </a:t>
            </a:r>
            <a:r>
              <a:rPr lang="en-US" dirty="0" smtClean="0"/>
              <a:t>Goldman equation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First</a:t>
            </a:r>
            <a:r>
              <a:rPr lang="en-US" b="1" dirty="0" smtClean="0"/>
              <a:t>, </a:t>
            </a:r>
            <a:r>
              <a:rPr lang="en-US" dirty="0" smtClean="0"/>
              <a:t>sodium, potassium, and chloride ions </a:t>
            </a:r>
            <a:r>
              <a:rPr lang="en-US" dirty="0" smtClean="0"/>
              <a:t>are the </a:t>
            </a:r>
            <a:r>
              <a:rPr lang="en-US" dirty="0" smtClean="0"/>
              <a:t>most important ions involved in the development </a:t>
            </a:r>
            <a:r>
              <a:rPr lang="en-US" dirty="0" smtClean="0"/>
              <a:t>of membrane </a:t>
            </a:r>
            <a:r>
              <a:rPr lang="en-US" dirty="0" smtClean="0"/>
              <a:t>potentials in nerve and muscle fibers, as </a:t>
            </a:r>
            <a:r>
              <a:rPr lang="en-US" dirty="0" smtClean="0"/>
              <a:t>well as </a:t>
            </a:r>
            <a:r>
              <a:rPr lang="en-US" dirty="0" smtClean="0"/>
              <a:t>in the neuronal cells in the nervous system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Second</a:t>
            </a:r>
            <a:r>
              <a:rPr lang="en-US" dirty="0" smtClean="0"/>
              <a:t>, the quantitative importance of each of the </a:t>
            </a:r>
            <a:r>
              <a:rPr lang="en-US" dirty="0" smtClean="0"/>
              <a:t>ions in </a:t>
            </a:r>
            <a:r>
              <a:rPr lang="en-US" dirty="0" smtClean="0"/>
              <a:t>determining the voltage is proportional to the </a:t>
            </a:r>
            <a:r>
              <a:rPr lang="en-US" dirty="0" smtClean="0"/>
              <a:t>membrane permeability </a:t>
            </a:r>
            <a:r>
              <a:rPr lang="en-US" dirty="0" smtClean="0"/>
              <a:t>for that particular ion.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is, if </a:t>
            </a:r>
            <a:r>
              <a:rPr lang="en-US" dirty="0" smtClean="0"/>
              <a:t>the membrane </a:t>
            </a:r>
            <a:r>
              <a:rPr lang="en-US" dirty="0" smtClean="0"/>
              <a:t>has zero permeability to potassium and </a:t>
            </a:r>
            <a:r>
              <a:rPr lang="en-US" dirty="0" smtClean="0"/>
              <a:t>chloride ions</a:t>
            </a:r>
            <a:r>
              <a:rPr lang="en-US" dirty="0" smtClean="0"/>
              <a:t>, the membrane potential becomes entirely </a:t>
            </a:r>
            <a:r>
              <a:rPr lang="en-US" dirty="0" smtClean="0"/>
              <a:t>dominated by </a:t>
            </a:r>
            <a:r>
              <a:rPr lang="en-US" dirty="0" smtClean="0"/>
              <a:t>the concentration gradient of sodium </a:t>
            </a:r>
            <a:r>
              <a:rPr lang="en-US" dirty="0" smtClean="0"/>
              <a:t>ions alone</a:t>
            </a:r>
            <a:r>
              <a:rPr lang="en-US" dirty="0" smtClean="0"/>
              <a:t>, and the resulting potential will be equal to </a:t>
            </a:r>
            <a:r>
              <a:rPr lang="en-US" dirty="0" smtClean="0"/>
              <a:t>the Nernst </a:t>
            </a:r>
            <a:r>
              <a:rPr lang="en-US" dirty="0" smtClean="0"/>
              <a:t>potential for sodium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Third,</a:t>
            </a:r>
            <a:r>
              <a:rPr lang="en-US" dirty="0" smtClean="0"/>
              <a:t> a positive ion concentration gradient </a:t>
            </a:r>
            <a:r>
              <a:rPr lang="en-US" dirty="0" smtClean="0"/>
              <a:t>from </a:t>
            </a:r>
            <a:r>
              <a:rPr lang="en-US" i="1" dirty="0" smtClean="0"/>
              <a:t>inside </a:t>
            </a:r>
            <a:r>
              <a:rPr lang="en-US" i="1" dirty="0" smtClean="0"/>
              <a:t>the membrane to the outside causes </a:t>
            </a:r>
            <a:r>
              <a:rPr lang="en-US" i="1" dirty="0" err="1" smtClean="0"/>
              <a:t>electronegativity</a:t>
            </a:r>
            <a:r>
              <a:rPr lang="en-US" i="1" dirty="0" smtClean="0"/>
              <a:t> </a:t>
            </a:r>
            <a:r>
              <a:rPr lang="en-US" dirty="0" smtClean="0"/>
              <a:t>inside </a:t>
            </a:r>
            <a:r>
              <a:rPr lang="en-US" dirty="0" smtClean="0"/>
              <a:t>the membrane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Fourth</a:t>
            </a:r>
            <a:r>
              <a:rPr lang="en-US" dirty="0" smtClean="0"/>
              <a:t>, as explained later, the permeability of </a:t>
            </a:r>
            <a:r>
              <a:rPr lang="en-US" dirty="0" smtClean="0"/>
              <a:t>the sodium </a:t>
            </a:r>
            <a:r>
              <a:rPr lang="en-US" dirty="0" smtClean="0"/>
              <a:t>and potassium channels undergoes rapid </a:t>
            </a:r>
            <a:r>
              <a:rPr lang="en-US" dirty="0" smtClean="0"/>
              <a:t>changes during </a:t>
            </a:r>
            <a:r>
              <a:rPr lang="en-US" dirty="0" smtClean="0"/>
              <a:t>transmission of a nerve impulse, whereas the </a:t>
            </a:r>
            <a:r>
              <a:rPr lang="en-US" dirty="0" smtClean="0"/>
              <a:t>permeability of </a:t>
            </a:r>
            <a:r>
              <a:rPr lang="en-US" dirty="0" smtClean="0"/>
              <a:t>the chloride channels does not change </a:t>
            </a:r>
            <a:r>
              <a:rPr lang="en-US" dirty="0" smtClean="0"/>
              <a:t>greatly during </a:t>
            </a:r>
            <a:r>
              <a:rPr lang="en-US" dirty="0" smtClean="0"/>
              <a:t>this process.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 smtClean="0"/>
              <a:t>, rapid changes in </a:t>
            </a:r>
            <a:r>
              <a:rPr lang="en-US" dirty="0" smtClean="0"/>
              <a:t>sodium and </a:t>
            </a:r>
            <a:r>
              <a:rPr lang="en-US" dirty="0" smtClean="0"/>
              <a:t>potassium permeability are primarily responsible </a:t>
            </a:r>
            <a:r>
              <a:rPr lang="en-US" dirty="0" smtClean="0"/>
              <a:t>for signal </a:t>
            </a:r>
            <a:r>
              <a:rPr lang="en-US" dirty="0" smtClean="0"/>
              <a:t>transmission in </a:t>
            </a:r>
            <a:r>
              <a:rPr lang="en-US" dirty="0" smtClean="0"/>
              <a:t>neurons.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533400" y="746125"/>
            <a:ext cx="670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The Goldman-Hodgkin-Katz Equation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779463" y="1681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306513" y="2736850"/>
            <a:ext cx="6530975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cs typeface="Times New Roman" pitchFamily="18" charset="0"/>
              </a:rPr>
              <a:t>The resting membrane potential is closest to the equilibrium potential for the ion with the highest permeability!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325563" y="1741488"/>
            <a:ext cx="37986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</a:rPr>
              <a:t>Take home message…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RESTING MEMBRANE POTENTIAL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OF NEURONS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resting membrane potential of large nerve </a:t>
            </a:r>
            <a:r>
              <a:rPr lang="en-US" dirty="0" smtClean="0"/>
              <a:t>fibers when </a:t>
            </a:r>
            <a:r>
              <a:rPr lang="en-US" dirty="0" smtClean="0"/>
              <a:t>they are not transmitting nerve signals is </a:t>
            </a:r>
            <a:r>
              <a:rPr lang="en-US" dirty="0" smtClean="0"/>
              <a:t>about</a:t>
            </a:r>
            <a:r>
              <a:rPr lang="en-US" dirty="0" smtClean="0"/>
              <a:t> −90 </a:t>
            </a:r>
            <a:r>
              <a:rPr lang="en-US" dirty="0" err="1" smtClean="0"/>
              <a:t>millivolts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is, the potential </a:t>
            </a:r>
            <a:r>
              <a:rPr lang="en-US" i="1" dirty="0" smtClean="0"/>
              <a:t>inside the fiber </a:t>
            </a:r>
            <a:r>
              <a:rPr lang="en-US" i="1" dirty="0" smtClean="0"/>
              <a:t>is </a:t>
            </a:r>
            <a:r>
              <a:rPr lang="en-US" dirty="0" smtClean="0"/>
              <a:t>90 </a:t>
            </a:r>
            <a:r>
              <a:rPr lang="en-US" dirty="0" err="1" smtClean="0"/>
              <a:t>millivolts</a:t>
            </a:r>
            <a:r>
              <a:rPr lang="en-US" dirty="0" smtClean="0"/>
              <a:t> more negative than the potential in the </a:t>
            </a:r>
            <a:r>
              <a:rPr lang="en-US" dirty="0" smtClean="0"/>
              <a:t>extracellular fluid </a:t>
            </a:r>
            <a:r>
              <a:rPr lang="en-US" dirty="0" smtClean="0"/>
              <a:t>on the outside of the fiber.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30725" y="2033588"/>
            <a:ext cx="568325" cy="4484687"/>
            <a:chOff x="2839" y="1127"/>
            <a:chExt cx="358" cy="2825"/>
          </a:xfrm>
        </p:grpSpPr>
        <p:sp>
          <p:nvSpPr>
            <p:cNvPr id="108547" name="Oval 3"/>
            <p:cNvSpPr>
              <a:spLocks noChangeArrowheads="1"/>
            </p:cNvSpPr>
            <p:nvPr/>
          </p:nvSpPr>
          <p:spPr bwMode="auto">
            <a:xfrm rot="-5400000">
              <a:off x="2815" y="3873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8" name="Oval 4"/>
            <p:cNvSpPr>
              <a:spLocks noChangeArrowheads="1"/>
            </p:cNvSpPr>
            <p:nvPr/>
          </p:nvSpPr>
          <p:spPr bwMode="auto">
            <a:xfrm rot="-5400000">
              <a:off x="2815" y="3770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Oval 5"/>
            <p:cNvSpPr>
              <a:spLocks noChangeArrowheads="1"/>
            </p:cNvSpPr>
            <p:nvPr/>
          </p:nvSpPr>
          <p:spPr bwMode="auto">
            <a:xfrm rot="-5400000">
              <a:off x="2815" y="366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0" name="Oval 6"/>
            <p:cNvSpPr>
              <a:spLocks noChangeArrowheads="1"/>
            </p:cNvSpPr>
            <p:nvPr/>
          </p:nvSpPr>
          <p:spPr bwMode="auto">
            <a:xfrm rot="-5400000">
              <a:off x="2815" y="3564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1" name="Oval 7"/>
            <p:cNvSpPr>
              <a:spLocks noChangeArrowheads="1"/>
            </p:cNvSpPr>
            <p:nvPr/>
          </p:nvSpPr>
          <p:spPr bwMode="auto">
            <a:xfrm rot="-5400000">
              <a:off x="2815" y="3461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2" name="Oval 8"/>
            <p:cNvSpPr>
              <a:spLocks noChangeArrowheads="1"/>
            </p:cNvSpPr>
            <p:nvPr/>
          </p:nvSpPr>
          <p:spPr bwMode="auto">
            <a:xfrm rot="-5400000">
              <a:off x="2815" y="3358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3" name="Oval 9"/>
            <p:cNvSpPr>
              <a:spLocks noChangeArrowheads="1"/>
            </p:cNvSpPr>
            <p:nvPr/>
          </p:nvSpPr>
          <p:spPr bwMode="auto">
            <a:xfrm rot="-5400000">
              <a:off x="2815" y="3255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auto">
            <a:xfrm rot="-5400000">
              <a:off x="2815" y="315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auto">
            <a:xfrm rot="-5400000">
              <a:off x="2815" y="3049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Oval 12"/>
            <p:cNvSpPr>
              <a:spLocks noChangeArrowheads="1"/>
            </p:cNvSpPr>
            <p:nvPr/>
          </p:nvSpPr>
          <p:spPr bwMode="auto">
            <a:xfrm rot="-5400000">
              <a:off x="2815" y="2946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7" name="Oval 13"/>
            <p:cNvSpPr>
              <a:spLocks noChangeArrowheads="1"/>
            </p:cNvSpPr>
            <p:nvPr/>
          </p:nvSpPr>
          <p:spPr bwMode="auto">
            <a:xfrm rot="-5400000">
              <a:off x="2815" y="2843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8" name="Oval 14"/>
            <p:cNvSpPr>
              <a:spLocks noChangeArrowheads="1"/>
            </p:cNvSpPr>
            <p:nvPr/>
          </p:nvSpPr>
          <p:spPr bwMode="auto">
            <a:xfrm rot="-5400000">
              <a:off x="2815" y="2740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9" name="Oval 15"/>
            <p:cNvSpPr>
              <a:spLocks noChangeArrowheads="1"/>
            </p:cNvSpPr>
            <p:nvPr/>
          </p:nvSpPr>
          <p:spPr bwMode="auto">
            <a:xfrm rot="-5400000">
              <a:off x="2815" y="263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 rot="-5400000">
              <a:off x="2816" y="2535"/>
              <a:ext cx="102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1" name="Oval 17"/>
            <p:cNvSpPr>
              <a:spLocks noChangeArrowheads="1"/>
            </p:cNvSpPr>
            <p:nvPr/>
          </p:nvSpPr>
          <p:spPr bwMode="auto">
            <a:xfrm rot="-5400000">
              <a:off x="2815" y="243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2" name="Oval 18"/>
            <p:cNvSpPr>
              <a:spLocks noChangeArrowheads="1"/>
            </p:cNvSpPr>
            <p:nvPr/>
          </p:nvSpPr>
          <p:spPr bwMode="auto">
            <a:xfrm rot="-5400000">
              <a:off x="2815" y="2329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Oval 19"/>
            <p:cNvSpPr>
              <a:spLocks noChangeArrowheads="1"/>
            </p:cNvSpPr>
            <p:nvPr/>
          </p:nvSpPr>
          <p:spPr bwMode="auto">
            <a:xfrm rot="-5400000">
              <a:off x="2815" y="2226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Oval 20"/>
            <p:cNvSpPr>
              <a:spLocks noChangeArrowheads="1"/>
            </p:cNvSpPr>
            <p:nvPr/>
          </p:nvSpPr>
          <p:spPr bwMode="auto">
            <a:xfrm rot="-5400000">
              <a:off x="2815" y="2123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5" name="Oval 21"/>
            <p:cNvSpPr>
              <a:spLocks noChangeArrowheads="1"/>
            </p:cNvSpPr>
            <p:nvPr/>
          </p:nvSpPr>
          <p:spPr bwMode="auto">
            <a:xfrm rot="-5400000">
              <a:off x="2815" y="2020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6" name="Oval 22"/>
            <p:cNvSpPr>
              <a:spLocks noChangeArrowheads="1"/>
            </p:cNvSpPr>
            <p:nvPr/>
          </p:nvSpPr>
          <p:spPr bwMode="auto">
            <a:xfrm rot="-5400000">
              <a:off x="2815" y="191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7" name="Oval 23"/>
            <p:cNvSpPr>
              <a:spLocks noChangeArrowheads="1"/>
            </p:cNvSpPr>
            <p:nvPr/>
          </p:nvSpPr>
          <p:spPr bwMode="auto">
            <a:xfrm rot="-5400000">
              <a:off x="2815" y="1814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8" name="Oval 24"/>
            <p:cNvSpPr>
              <a:spLocks noChangeArrowheads="1"/>
            </p:cNvSpPr>
            <p:nvPr/>
          </p:nvSpPr>
          <p:spPr bwMode="auto">
            <a:xfrm rot="-5400000">
              <a:off x="2815" y="1711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9" name="Oval 25"/>
            <p:cNvSpPr>
              <a:spLocks noChangeArrowheads="1"/>
            </p:cNvSpPr>
            <p:nvPr/>
          </p:nvSpPr>
          <p:spPr bwMode="auto">
            <a:xfrm rot="-5400000">
              <a:off x="2815" y="1608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0" name="Oval 26"/>
            <p:cNvSpPr>
              <a:spLocks noChangeArrowheads="1"/>
            </p:cNvSpPr>
            <p:nvPr/>
          </p:nvSpPr>
          <p:spPr bwMode="auto">
            <a:xfrm rot="-5400000">
              <a:off x="2815" y="1505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1" name="Oval 27"/>
            <p:cNvSpPr>
              <a:spLocks noChangeArrowheads="1"/>
            </p:cNvSpPr>
            <p:nvPr/>
          </p:nvSpPr>
          <p:spPr bwMode="auto">
            <a:xfrm rot="-5400000">
              <a:off x="2815" y="140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2" name="Oval 28"/>
            <p:cNvSpPr>
              <a:spLocks noChangeArrowheads="1"/>
            </p:cNvSpPr>
            <p:nvPr/>
          </p:nvSpPr>
          <p:spPr bwMode="auto">
            <a:xfrm rot="-5400000">
              <a:off x="2815" y="1299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3" name="Oval 29"/>
            <p:cNvSpPr>
              <a:spLocks noChangeArrowheads="1"/>
            </p:cNvSpPr>
            <p:nvPr/>
          </p:nvSpPr>
          <p:spPr bwMode="auto">
            <a:xfrm rot="-5400000">
              <a:off x="2815" y="1196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4" name="Freeform 30"/>
            <p:cNvSpPr>
              <a:spLocks/>
            </p:cNvSpPr>
            <p:nvPr/>
          </p:nvSpPr>
          <p:spPr bwMode="auto">
            <a:xfrm rot="-5400000">
              <a:off x="2945" y="3799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5" name="Freeform 31"/>
            <p:cNvSpPr>
              <a:spLocks/>
            </p:cNvSpPr>
            <p:nvPr/>
          </p:nvSpPr>
          <p:spPr bwMode="auto">
            <a:xfrm rot="-5400000">
              <a:off x="2919" y="3859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6" name="Freeform 32"/>
            <p:cNvSpPr>
              <a:spLocks/>
            </p:cNvSpPr>
            <p:nvPr/>
          </p:nvSpPr>
          <p:spPr bwMode="auto">
            <a:xfrm rot="-5400000">
              <a:off x="2945" y="3501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7" name="Freeform 33"/>
            <p:cNvSpPr>
              <a:spLocks/>
            </p:cNvSpPr>
            <p:nvPr/>
          </p:nvSpPr>
          <p:spPr bwMode="auto">
            <a:xfrm rot="-5400000">
              <a:off x="2919" y="3561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8" name="Freeform 34"/>
            <p:cNvSpPr>
              <a:spLocks/>
            </p:cNvSpPr>
            <p:nvPr/>
          </p:nvSpPr>
          <p:spPr bwMode="auto">
            <a:xfrm rot="-5400000">
              <a:off x="2943" y="3715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9" name="Freeform 35"/>
            <p:cNvSpPr>
              <a:spLocks/>
            </p:cNvSpPr>
            <p:nvPr/>
          </p:nvSpPr>
          <p:spPr bwMode="auto">
            <a:xfrm rot="-5400000">
              <a:off x="2940" y="3766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0" name="Freeform 36"/>
            <p:cNvSpPr>
              <a:spLocks/>
            </p:cNvSpPr>
            <p:nvPr/>
          </p:nvSpPr>
          <p:spPr bwMode="auto">
            <a:xfrm rot="-5400000">
              <a:off x="2946" y="3405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1" name="Freeform 37"/>
            <p:cNvSpPr>
              <a:spLocks/>
            </p:cNvSpPr>
            <p:nvPr/>
          </p:nvSpPr>
          <p:spPr bwMode="auto">
            <a:xfrm rot="-5400000">
              <a:off x="2943" y="3456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2" name="Freeform 38"/>
            <p:cNvSpPr>
              <a:spLocks/>
            </p:cNvSpPr>
            <p:nvPr/>
          </p:nvSpPr>
          <p:spPr bwMode="auto">
            <a:xfrm rot="-5400000">
              <a:off x="2933" y="3666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3" name="Freeform 39"/>
            <p:cNvSpPr>
              <a:spLocks/>
            </p:cNvSpPr>
            <p:nvPr/>
          </p:nvSpPr>
          <p:spPr bwMode="auto">
            <a:xfrm rot="-5400000">
              <a:off x="2936" y="3594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4" name="Freeform 40"/>
            <p:cNvSpPr>
              <a:spLocks/>
            </p:cNvSpPr>
            <p:nvPr/>
          </p:nvSpPr>
          <p:spPr bwMode="auto">
            <a:xfrm rot="-5400000">
              <a:off x="2934" y="3356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5" name="Freeform 41"/>
            <p:cNvSpPr>
              <a:spLocks/>
            </p:cNvSpPr>
            <p:nvPr/>
          </p:nvSpPr>
          <p:spPr bwMode="auto">
            <a:xfrm rot="-5400000">
              <a:off x="2937" y="3284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Freeform 42"/>
            <p:cNvSpPr>
              <a:spLocks/>
            </p:cNvSpPr>
            <p:nvPr/>
          </p:nvSpPr>
          <p:spPr bwMode="auto">
            <a:xfrm rot="-5400000">
              <a:off x="2944" y="3184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7" name="Freeform 43"/>
            <p:cNvSpPr>
              <a:spLocks/>
            </p:cNvSpPr>
            <p:nvPr/>
          </p:nvSpPr>
          <p:spPr bwMode="auto">
            <a:xfrm rot="-5400000">
              <a:off x="2918" y="3244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8" name="Freeform 44"/>
            <p:cNvSpPr>
              <a:spLocks/>
            </p:cNvSpPr>
            <p:nvPr/>
          </p:nvSpPr>
          <p:spPr bwMode="auto">
            <a:xfrm rot="-5400000">
              <a:off x="2944" y="2887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9" name="Freeform 45"/>
            <p:cNvSpPr>
              <a:spLocks/>
            </p:cNvSpPr>
            <p:nvPr/>
          </p:nvSpPr>
          <p:spPr bwMode="auto">
            <a:xfrm rot="-5400000">
              <a:off x="2918" y="2947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0" name="Freeform 46"/>
            <p:cNvSpPr>
              <a:spLocks/>
            </p:cNvSpPr>
            <p:nvPr/>
          </p:nvSpPr>
          <p:spPr bwMode="auto">
            <a:xfrm rot="-5400000">
              <a:off x="2942" y="3101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1" name="Freeform 47"/>
            <p:cNvSpPr>
              <a:spLocks/>
            </p:cNvSpPr>
            <p:nvPr/>
          </p:nvSpPr>
          <p:spPr bwMode="auto">
            <a:xfrm rot="-5400000">
              <a:off x="2939" y="3151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2" name="Freeform 48"/>
            <p:cNvSpPr>
              <a:spLocks/>
            </p:cNvSpPr>
            <p:nvPr/>
          </p:nvSpPr>
          <p:spPr bwMode="auto">
            <a:xfrm rot="-5400000">
              <a:off x="2945" y="2791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3" name="Freeform 49"/>
            <p:cNvSpPr>
              <a:spLocks/>
            </p:cNvSpPr>
            <p:nvPr/>
          </p:nvSpPr>
          <p:spPr bwMode="auto">
            <a:xfrm rot="-5400000">
              <a:off x="2942" y="2842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4" name="Freeform 50"/>
            <p:cNvSpPr>
              <a:spLocks/>
            </p:cNvSpPr>
            <p:nvPr/>
          </p:nvSpPr>
          <p:spPr bwMode="auto">
            <a:xfrm rot="-5400000">
              <a:off x="2932" y="3051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5" name="Freeform 51"/>
            <p:cNvSpPr>
              <a:spLocks/>
            </p:cNvSpPr>
            <p:nvPr/>
          </p:nvSpPr>
          <p:spPr bwMode="auto">
            <a:xfrm rot="-5400000">
              <a:off x="2935" y="2980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6" name="Freeform 52"/>
            <p:cNvSpPr>
              <a:spLocks/>
            </p:cNvSpPr>
            <p:nvPr/>
          </p:nvSpPr>
          <p:spPr bwMode="auto">
            <a:xfrm rot="-5400000">
              <a:off x="2933" y="2742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7" name="Freeform 53"/>
            <p:cNvSpPr>
              <a:spLocks/>
            </p:cNvSpPr>
            <p:nvPr/>
          </p:nvSpPr>
          <p:spPr bwMode="auto">
            <a:xfrm rot="-5400000">
              <a:off x="2936" y="2670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8" name="Freeform 54"/>
            <p:cNvSpPr>
              <a:spLocks/>
            </p:cNvSpPr>
            <p:nvPr/>
          </p:nvSpPr>
          <p:spPr bwMode="auto">
            <a:xfrm rot="-5400000">
              <a:off x="2946" y="2560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9" name="Freeform 55"/>
            <p:cNvSpPr>
              <a:spLocks/>
            </p:cNvSpPr>
            <p:nvPr/>
          </p:nvSpPr>
          <p:spPr bwMode="auto">
            <a:xfrm rot="-5400000">
              <a:off x="2920" y="2620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0" name="Freeform 56"/>
            <p:cNvSpPr>
              <a:spLocks/>
            </p:cNvSpPr>
            <p:nvPr/>
          </p:nvSpPr>
          <p:spPr bwMode="auto">
            <a:xfrm rot="-5400000">
              <a:off x="2946" y="2263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1" name="Freeform 57"/>
            <p:cNvSpPr>
              <a:spLocks/>
            </p:cNvSpPr>
            <p:nvPr/>
          </p:nvSpPr>
          <p:spPr bwMode="auto">
            <a:xfrm rot="-5400000">
              <a:off x="2920" y="2323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2" name="Freeform 58"/>
            <p:cNvSpPr>
              <a:spLocks/>
            </p:cNvSpPr>
            <p:nvPr/>
          </p:nvSpPr>
          <p:spPr bwMode="auto">
            <a:xfrm rot="-5400000">
              <a:off x="2944" y="2477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3" name="Freeform 59"/>
            <p:cNvSpPr>
              <a:spLocks/>
            </p:cNvSpPr>
            <p:nvPr/>
          </p:nvSpPr>
          <p:spPr bwMode="auto">
            <a:xfrm rot="-5400000">
              <a:off x="2941" y="2527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4" name="Freeform 60"/>
            <p:cNvSpPr>
              <a:spLocks/>
            </p:cNvSpPr>
            <p:nvPr/>
          </p:nvSpPr>
          <p:spPr bwMode="auto">
            <a:xfrm rot="-5400000">
              <a:off x="2947" y="2167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5" name="Freeform 61"/>
            <p:cNvSpPr>
              <a:spLocks/>
            </p:cNvSpPr>
            <p:nvPr/>
          </p:nvSpPr>
          <p:spPr bwMode="auto">
            <a:xfrm rot="-5400000">
              <a:off x="2944" y="2218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6" name="Freeform 62"/>
            <p:cNvSpPr>
              <a:spLocks/>
            </p:cNvSpPr>
            <p:nvPr/>
          </p:nvSpPr>
          <p:spPr bwMode="auto">
            <a:xfrm rot="-5400000">
              <a:off x="2934" y="2427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7" name="Freeform 63"/>
            <p:cNvSpPr>
              <a:spLocks/>
            </p:cNvSpPr>
            <p:nvPr/>
          </p:nvSpPr>
          <p:spPr bwMode="auto">
            <a:xfrm rot="-5400000">
              <a:off x="2937" y="2356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8" name="Freeform 64"/>
            <p:cNvSpPr>
              <a:spLocks/>
            </p:cNvSpPr>
            <p:nvPr/>
          </p:nvSpPr>
          <p:spPr bwMode="auto">
            <a:xfrm rot="-5400000">
              <a:off x="2935" y="2118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9" name="Freeform 65"/>
            <p:cNvSpPr>
              <a:spLocks/>
            </p:cNvSpPr>
            <p:nvPr/>
          </p:nvSpPr>
          <p:spPr bwMode="auto">
            <a:xfrm rot="-5400000">
              <a:off x="2938" y="2046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0" name="Freeform 66"/>
            <p:cNvSpPr>
              <a:spLocks/>
            </p:cNvSpPr>
            <p:nvPr/>
          </p:nvSpPr>
          <p:spPr bwMode="auto">
            <a:xfrm rot="-5400000">
              <a:off x="2944" y="1949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1" name="Freeform 67"/>
            <p:cNvSpPr>
              <a:spLocks/>
            </p:cNvSpPr>
            <p:nvPr/>
          </p:nvSpPr>
          <p:spPr bwMode="auto">
            <a:xfrm rot="-5400000">
              <a:off x="2918" y="2009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2" name="Freeform 68"/>
            <p:cNvSpPr>
              <a:spLocks/>
            </p:cNvSpPr>
            <p:nvPr/>
          </p:nvSpPr>
          <p:spPr bwMode="auto">
            <a:xfrm rot="-5400000">
              <a:off x="2944" y="1652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3" name="Freeform 69"/>
            <p:cNvSpPr>
              <a:spLocks/>
            </p:cNvSpPr>
            <p:nvPr/>
          </p:nvSpPr>
          <p:spPr bwMode="auto">
            <a:xfrm rot="-5400000">
              <a:off x="2918" y="1712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4" name="Freeform 70"/>
            <p:cNvSpPr>
              <a:spLocks/>
            </p:cNvSpPr>
            <p:nvPr/>
          </p:nvSpPr>
          <p:spPr bwMode="auto">
            <a:xfrm rot="-5400000">
              <a:off x="2942" y="1866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5" name="Freeform 71"/>
            <p:cNvSpPr>
              <a:spLocks/>
            </p:cNvSpPr>
            <p:nvPr/>
          </p:nvSpPr>
          <p:spPr bwMode="auto">
            <a:xfrm rot="-5400000">
              <a:off x="2939" y="1916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6" name="Freeform 72"/>
            <p:cNvSpPr>
              <a:spLocks/>
            </p:cNvSpPr>
            <p:nvPr/>
          </p:nvSpPr>
          <p:spPr bwMode="auto">
            <a:xfrm rot="-5400000">
              <a:off x="2945" y="1556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7" name="Freeform 73"/>
            <p:cNvSpPr>
              <a:spLocks/>
            </p:cNvSpPr>
            <p:nvPr/>
          </p:nvSpPr>
          <p:spPr bwMode="auto">
            <a:xfrm rot="-5400000">
              <a:off x="2942" y="1607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8" name="Freeform 74"/>
            <p:cNvSpPr>
              <a:spLocks/>
            </p:cNvSpPr>
            <p:nvPr/>
          </p:nvSpPr>
          <p:spPr bwMode="auto">
            <a:xfrm rot="-5400000">
              <a:off x="2932" y="1816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9" name="Freeform 75"/>
            <p:cNvSpPr>
              <a:spLocks/>
            </p:cNvSpPr>
            <p:nvPr/>
          </p:nvSpPr>
          <p:spPr bwMode="auto">
            <a:xfrm rot="-5400000">
              <a:off x="2935" y="1745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0" name="Freeform 76"/>
            <p:cNvSpPr>
              <a:spLocks/>
            </p:cNvSpPr>
            <p:nvPr/>
          </p:nvSpPr>
          <p:spPr bwMode="auto">
            <a:xfrm rot="-5400000">
              <a:off x="2933" y="1507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1" name="Freeform 77"/>
            <p:cNvSpPr>
              <a:spLocks/>
            </p:cNvSpPr>
            <p:nvPr/>
          </p:nvSpPr>
          <p:spPr bwMode="auto">
            <a:xfrm rot="-5400000">
              <a:off x="2936" y="1435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2" name="Freeform 78"/>
            <p:cNvSpPr>
              <a:spLocks/>
            </p:cNvSpPr>
            <p:nvPr/>
          </p:nvSpPr>
          <p:spPr bwMode="auto">
            <a:xfrm rot="-5400000">
              <a:off x="2944" y="1333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3" name="Freeform 79"/>
            <p:cNvSpPr>
              <a:spLocks/>
            </p:cNvSpPr>
            <p:nvPr/>
          </p:nvSpPr>
          <p:spPr bwMode="auto">
            <a:xfrm rot="-5400000">
              <a:off x="2918" y="1393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4" name="Freeform 80"/>
            <p:cNvSpPr>
              <a:spLocks/>
            </p:cNvSpPr>
            <p:nvPr/>
          </p:nvSpPr>
          <p:spPr bwMode="auto">
            <a:xfrm rot="-5400000">
              <a:off x="2942" y="1249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5" name="Freeform 81"/>
            <p:cNvSpPr>
              <a:spLocks/>
            </p:cNvSpPr>
            <p:nvPr/>
          </p:nvSpPr>
          <p:spPr bwMode="auto">
            <a:xfrm rot="-5400000">
              <a:off x="2939" y="1300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6" name="Freeform 82"/>
            <p:cNvSpPr>
              <a:spLocks/>
            </p:cNvSpPr>
            <p:nvPr/>
          </p:nvSpPr>
          <p:spPr bwMode="auto">
            <a:xfrm rot="-5400000">
              <a:off x="2932" y="1200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7" name="Freeform 83"/>
            <p:cNvSpPr>
              <a:spLocks/>
            </p:cNvSpPr>
            <p:nvPr/>
          </p:nvSpPr>
          <p:spPr bwMode="auto">
            <a:xfrm rot="-5400000">
              <a:off x="2935" y="1128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8" name="Oval 84"/>
            <p:cNvSpPr>
              <a:spLocks noChangeArrowheads="1"/>
            </p:cNvSpPr>
            <p:nvPr/>
          </p:nvSpPr>
          <p:spPr bwMode="auto">
            <a:xfrm rot="-5400000" flipH="1" flipV="1">
              <a:off x="3117" y="1151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9" name="Oval 85"/>
            <p:cNvSpPr>
              <a:spLocks noChangeArrowheads="1"/>
            </p:cNvSpPr>
            <p:nvPr/>
          </p:nvSpPr>
          <p:spPr bwMode="auto">
            <a:xfrm rot="-5400000" flipH="1" flipV="1">
              <a:off x="3117" y="1254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0" name="Oval 86"/>
            <p:cNvSpPr>
              <a:spLocks noChangeArrowheads="1"/>
            </p:cNvSpPr>
            <p:nvPr/>
          </p:nvSpPr>
          <p:spPr bwMode="auto">
            <a:xfrm rot="-5400000" flipH="1" flipV="1">
              <a:off x="3117" y="135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1" name="Oval 87"/>
            <p:cNvSpPr>
              <a:spLocks noChangeArrowheads="1"/>
            </p:cNvSpPr>
            <p:nvPr/>
          </p:nvSpPr>
          <p:spPr bwMode="auto">
            <a:xfrm rot="-5400000" flipH="1" flipV="1">
              <a:off x="3117" y="1460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2" name="Oval 88"/>
            <p:cNvSpPr>
              <a:spLocks noChangeArrowheads="1"/>
            </p:cNvSpPr>
            <p:nvPr/>
          </p:nvSpPr>
          <p:spPr bwMode="auto">
            <a:xfrm rot="-5400000" flipH="1" flipV="1">
              <a:off x="3117" y="1563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3" name="Oval 89"/>
            <p:cNvSpPr>
              <a:spLocks noChangeArrowheads="1"/>
            </p:cNvSpPr>
            <p:nvPr/>
          </p:nvSpPr>
          <p:spPr bwMode="auto">
            <a:xfrm rot="-5400000" flipH="1" flipV="1">
              <a:off x="3117" y="1666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4" name="Oval 90"/>
            <p:cNvSpPr>
              <a:spLocks noChangeArrowheads="1"/>
            </p:cNvSpPr>
            <p:nvPr/>
          </p:nvSpPr>
          <p:spPr bwMode="auto">
            <a:xfrm rot="-5400000" flipH="1" flipV="1">
              <a:off x="3117" y="1769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5" name="Oval 91"/>
            <p:cNvSpPr>
              <a:spLocks noChangeArrowheads="1"/>
            </p:cNvSpPr>
            <p:nvPr/>
          </p:nvSpPr>
          <p:spPr bwMode="auto">
            <a:xfrm rot="-5400000" flipH="1" flipV="1">
              <a:off x="3117" y="187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6" name="Oval 92"/>
            <p:cNvSpPr>
              <a:spLocks noChangeArrowheads="1"/>
            </p:cNvSpPr>
            <p:nvPr/>
          </p:nvSpPr>
          <p:spPr bwMode="auto">
            <a:xfrm rot="-5400000" flipH="1" flipV="1">
              <a:off x="3117" y="1975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7" name="Oval 93"/>
            <p:cNvSpPr>
              <a:spLocks noChangeArrowheads="1"/>
            </p:cNvSpPr>
            <p:nvPr/>
          </p:nvSpPr>
          <p:spPr bwMode="auto">
            <a:xfrm rot="-5400000" flipH="1" flipV="1">
              <a:off x="3117" y="2078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8" name="Oval 94"/>
            <p:cNvSpPr>
              <a:spLocks noChangeArrowheads="1"/>
            </p:cNvSpPr>
            <p:nvPr/>
          </p:nvSpPr>
          <p:spPr bwMode="auto">
            <a:xfrm rot="-5400000" flipH="1" flipV="1">
              <a:off x="3117" y="2181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9" name="Oval 95"/>
            <p:cNvSpPr>
              <a:spLocks noChangeArrowheads="1"/>
            </p:cNvSpPr>
            <p:nvPr/>
          </p:nvSpPr>
          <p:spPr bwMode="auto">
            <a:xfrm rot="-5400000" flipH="1" flipV="1">
              <a:off x="3117" y="2284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0" name="Oval 96"/>
            <p:cNvSpPr>
              <a:spLocks noChangeArrowheads="1"/>
            </p:cNvSpPr>
            <p:nvPr/>
          </p:nvSpPr>
          <p:spPr bwMode="auto">
            <a:xfrm rot="-5400000" flipH="1" flipV="1">
              <a:off x="3117" y="238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1" name="Oval 97"/>
            <p:cNvSpPr>
              <a:spLocks noChangeArrowheads="1"/>
            </p:cNvSpPr>
            <p:nvPr/>
          </p:nvSpPr>
          <p:spPr bwMode="auto">
            <a:xfrm rot="-5400000" flipH="1" flipV="1">
              <a:off x="3118" y="2490"/>
              <a:ext cx="102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2" name="Oval 98"/>
            <p:cNvSpPr>
              <a:spLocks noChangeArrowheads="1"/>
            </p:cNvSpPr>
            <p:nvPr/>
          </p:nvSpPr>
          <p:spPr bwMode="auto">
            <a:xfrm rot="-5400000" flipH="1" flipV="1">
              <a:off x="3117" y="259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3" name="Oval 99"/>
            <p:cNvSpPr>
              <a:spLocks noChangeArrowheads="1"/>
            </p:cNvSpPr>
            <p:nvPr/>
          </p:nvSpPr>
          <p:spPr bwMode="auto">
            <a:xfrm rot="-5400000" flipH="1" flipV="1">
              <a:off x="3117" y="2695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4" name="Oval 100"/>
            <p:cNvSpPr>
              <a:spLocks noChangeArrowheads="1"/>
            </p:cNvSpPr>
            <p:nvPr/>
          </p:nvSpPr>
          <p:spPr bwMode="auto">
            <a:xfrm rot="-5400000" flipH="1" flipV="1">
              <a:off x="3117" y="2798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5" name="Oval 101"/>
            <p:cNvSpPr>
              <a:spLocks noChangeArrowheads="1"/>
            </p:cNvSpPr>
            <p:nvPr/>
          </p:nvSpPr>
          <p:spPr bwMode="auto">
            <a:xfrm rot="-5400000" flipH="1" flipV="1">
              <a:off x="3117" y="2901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6" name="Oval 102"/>
            <p:cNvSpPr>
              <a:spLocks noChangeArrowheads="1"/>
            </p:cNvSpPr>
            <p:nvPr/>
          </p:nvSpPr>
          <p:spPr bwMode="auto">
            <a:xfrm rot="-5400000" flipH="1" flipV="1">
              <a:off x="3117" y="3004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7" name="Oval 103"/>
            <p:cNvSpPr>
              <a:spLocks noChangeArrowheads="1"/>
            </p:cNvSpPr>
            <p:nvPr/>
          </p:nvSpPr>
          <p:spPr bwMode="auto">
            <a:xfrm rot="-5400000" flipH="1" flipV="1">
              <a:off x="3117" y="3107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8" name="Oval 104"/>
            <p:cNvSpPr>
              <a:spLocks noChangeArrowheads="1"/>
            </p:cNvSpPr>
            <p:nvPr/>
          </p:nvSpPr>
          <p:spPr bwMode="auto">
            <a:xfrm rot="-5400000" flipH="1" flipV="1">
              <a:off x="3117" y="3210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9" name="Oval 105"/>
            <p:cNvSpPr>
              <a:spLocks noChangeArrowheads="1"/>
            </p:cNvSpPr>
            <p:nvPr/>
          </p:nvSpPr>
          <p:spPr bwMode="auto">
            <a:xfrm rot="-5400000" flipH="1" flipV="1">
              <a:off x="3117" y="3313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0" name="Oval 106"/>
            <p:cNvSpPr>
              <a:spLocks noChangeArrowheads="1"/>
            </p:cNvSpPr>
            <p:nvPr/>
          </p:nvSpPr>
          <p:spPr bwMode="auto">
            <a:xfrm rot="-5400000" flipH="1" flipV="1">
              <a:off x="3117" y="3416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1" name="Oval 107"/>
            <p:cNvSpPr>
              <a:spLocks noChangeArrowheads="1"/>
            </p:cNvSpPr>
            <p:nvPr/>
          </p:nvSpPr>
          <p:spPr bwMode="auto">
            <a:xfrm rot="-5400000" flipH="1" flipV="1">
              <a:off x="3117" y="3519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2" name="Oval 108"/>
            <p:cNvSpPr>
              <a:spLocks noChangeArrowheads="1"/>
            </p:cNvSpPr>
            <p:nvPr/>
          </p:nvSpPr>
          <p:spPr bwMode="auto">
            <a:xfrm rot="-5400000" flipH="1" flipV="1">
              <a:off x="3117" y="3622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3" name="Oval 109"/>
            <p:cNvSpPr>
              <a:spLocks noChangeArrowheads="1"/>
            </p:cNvSpPr>
            <p:nvPr/>
          </p:nvSpPr>
          <p:spPr bwMode="auto">
            <a:xfrm rot="-5400000" flipH="1" flipV="1">
              <a:off x="3117" y="3725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4" name="Oval 110"/>
            <p:cNvSpPr>
              <a:spLocks noChangeArrowheads="1"/>
            </p:cNvSpPr>
            <p:nvPr/>
          </p:nvSpPr>
          <p:spPr bwMode="auto">
            <a:xfrm rot="-5400000" flipH="1" flipV="1">
              <a:off x="3117" y="3828"/>
              <a:ext cx="103" cy="56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5" name="Freeform 111"/>
            <p:cNvSpPr>
              <a:spLocks/>
            </p:cNvSpPr>
            <p:nvPr/>
          </p:nvSpPr>
          <p:spPr bwMode="auto">
            <a:xfrm rot="-5400000" flipH="1" flipV="1">
              <a:off x="3058" y="1147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6" name="Freeform 112"/>
            <p:cNvSpPr>
              <a:spLocks/>
            </p:cNvSpPr>
            <p:nvPr/>
          </p:nvSpPr>
          <p:spPr bwMode="auto">
            <a:xfrm rot="-5400000" flipH="1" flipV="1">
              <a:off x="3082" y="1138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7" name="Freeform 113"/>
            <p:cNvSpPr>
              <a:spLocks/>
            </p:cNvSpPr>
            <p:nvPr/>
          </p:nvSpPr>
          <p:spPr bwMode="auto">
            <a:xfrm rot="-5400000" flipH="1" flipV="1">
              <a:off x="3058" y="1445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8" name="Freeform 114"/>
            <p:cNvSpPr>
              <a:spLocks/>
            </p:cNvSpPr>
            <p:nvPr/>
          </p:nvSpPr>
          <p:spPr bwMode="auto">
            <a:xfrm rot="-5400000" flipH="1" flipV="1">
              <a:off x="3082" y="1436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9" name="Freeform 115"/>
            <p:cNvSpPr>
              <a:spLocks/>
            </p:cNvSpPr>
            <p:nvPr/>
          </p:nvSpPr>
          <p:spPr bwMode="auto">
            <a:xfrm rot="-5400000" flipH="1" flipV="1">
              <a:off x="3067" y="1243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0" name="Freeform 116"/>
            <p:cNvSpPr>
              <a:spLocks/>
            </p:cNvSpPr>
            <p:nvPr/>
          </p:nvSpPr>
          <p:spPr bwMode="auto">
            <a:xfrm rot="-5400000" flipH="1" flipV="1">
              <a:off x="3075" y="1203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1" name="Freeform 117"/>
            <p:cNvSpPr>
              <a:spLocks/>
            </p:cNvSpPr>
            <p:nvPr/>
          </p:nvSpPr>
          <p:spPr bwMode="auto">
            <a:xfrm rot="-5400000" flipH="1" flipV="1">
              <a:off x="3064" y="1553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2" name="Freeform 118"/>
            <p:cNvSpPr>
              <a:spLocks/>
            </p:cNvSpPr>
            <p:nvPr/>
          </p:nvSpPr>
          <p:spPr bwMode="auto">
            <a:xfrm rot="-5400000" flipH="1" flipV="1">
              <a:off x="3072" y="1513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3" name="Freeform 119"/>
            <p:cNvSpPr>
              <a:spLocks/>
            </p:cNvSpPr>
            <p:nvPr/>
          </p:nvSpPr>
          <p:spPr bwMode="auto">
            <a:xfrm rot="-5400000" flipH="1" flipV="1">
              <a:off x="3065" y="1300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4" name="Freeform 120"/>
            <p:cNvSpPr>
              <a:spLocks/>
            </p:cNvSpPr>
            <p:nvPr/>
          </p:nvSpPr>
          <p:spPr bwMode="auto">
            <a:xfrm rot="-5400000" flipH="1" flipV="1">
              <a:off x="3051" y="1358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5" name="Freeform 121"/>
            <p:cNvSpPr>
              <a:spLocks/>
            </p:cNvSpPr>
            <p:nvPr/>
          </p:nvSpPr>
          <p:spPr bwMode="auto">
            <a:xfrm rot="-5400000" flipH="1" flipV="1">
              <a:off x="3064" y="1610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6" name="Freeform 122"/>
            <p:cNvSpPr>
              <a:spLocks/>
            </p:cNvSpPr>
            <p:nvPr/>
          </p:nvSpPr>
          <p:spPr bwMode="auto">
            <a:xfrm rot="-5400000" flipH="1" flipV="1">
              <a:off x="3050" y="1668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7" name="Freeform 123"/>
            <p:cNvSpPr>
              <a:spLocks/>
            </p:cNvSpPr>
            <p:nvPr/>
          </p:nvSpPr>
          <p:spPr bwMode="auto">
            <a:xfrm rot="-5400000" flipH="1" flipV="1">
              <a:off x="3059" y="1762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8" name="Freeform 124"/>
            <p:cNvSpPr>
              <a:spLocks/>
            </p:cNvSpPr>
            <p:nvPr/>
          </p:nvSpPr>
          <p:spPr bwMode="auto">
            <a:xfrm rot="-5400000" flipH="1" flipV="1">
              <a:off x="3083" y="1753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9" name="Freeform 125"/>
            <p:cNvSpPr>
              <a:spLocks/>
            </p:cNvSpPr>
            <p:nvPr/>
          </p:nvSpPr>
          <p:spPr bwMode="auto">
            <a:xfrm rot="-5400000" flipH="1" flipV="1">
              <a:off x="3059" y="2059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0" name="Freeform 126"/>
            <p:cNvSpPr>
              <a:spLocks/>
            </p:cNvSpPr>
            <p:nvPr/>
          </p:nvSpPr>
          <p:spPr bwMode="auto">
            <a:xfrm rot="-5400000" flipH="1" flipV="1">
              <a:off x="3083" y="2050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1" name="Freeform 127"/>
            <p:cNvSpPr>
              <a:spLocks/>
            </p:cNvSpPr>
            <p:nvPr/>
          </p:nvSpPr>
          <p:spPr bwMode="auto">
            <a:xfrm rot="-5400000" flipH="1" flipV="1">
              <a:off x="3068" y="1857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2" name="Freeform 128"/>
            <p:cNvSpPr>
              <a:spLocks/>
            </p:cNvSpPr>
            <p:nvPr/>
          </p:nvSpPr>
          <p:spPr bwMode="auto">
            <a:xfrm rot="-5400000" flipH="1" flipV="1">
              <a:off x="3076" y="1817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3" name="Freeform 129"/>
            <p:cNvSpPr>
              <a:spLocks/>
            </p:cNvSpPr>
            <p:nvPr/>
          </p:nvSpPr>
          <p:spPr bwMode="auto">
            <a:xfrm rot="-5400000" flipH="1" flipV="1">
              <a:off x="3065" y="2167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4" name="Freeform 130"/>
            <p:cNvSpPr>
              <a:spLocks/>
            </p:cNvSpPr>
            <p:nvPr/>
          </p:nvSpPr>
          <p:spPr bwMode="auto">
            <a:xfrm rot="-5400000" flipH="1" flipV="1">
              <a:off x="3073" y="2127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5" name="Freeform 131"/>
            <p:cNvSpPr>
              <a:spLocks/>
            </p:cNvSpPr>
            <p:nvPr/>
          </p:nvSpPr>
          <p:spPr bwMode="auto">
            <a:xfrm rot="-5400000" flipH="1" flipV="1">
              <a:off x="3066" y="1915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6" name="Freeform 132"/>
            <p:cNvSpPr>
              <a:spLocks/>
            </p:cNvSpPr>
            <p:nvPr/>
          </p:nvSpPr>
          <p:spPr bwMode="auto">
            <a:xfrm rot="-5400000" flipH="1" flipV="1">
              <a:off x="3052" y="1972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7" name="Freeform 133"/>
            <p:cNvSpPr>
              <a:spLocks/>
            </p:cNvSpPr>
            <p:nvPr/>
          </p:nvSpPr>
          <p:spPr bwMode="auto">
            <a:xfrm rot="-5400000" flipH="1" flipV="1">
              <a:off x="3065" y="2224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8" name="Freeform 134"/>
            <p:cNvSpPr>
              <a:spLocks/>
            </p:cNvSpPr>
            <p:nvPr/>
          </p:nvSpPr>
          <p:spPr bwMode="auto">
            <a:xfrm rot="-5400000" flipH="1" flipV="1">
              <a:off x="3051" y="2282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79" name="Freeform 135"/>
            <p:cNvSpPr>
              <a:spLocks/>
            </p:cNvSpPr>
            <p:nvPr/>
          </p:nvSpPr>
          <p:spPr bwMode="auto">
            <a:xfrm rot="-5400000" flipH="1" flipV="1">
              <a:off x="3057" y="2386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0" name="Freeform 136"/>
            <p:cNvSpPr>
              <a:spLocks/>
            </p:cNvSpPr>
            <p:nvPr/>
          </p:nvSpPr>
          <p:spPr bwMode="auto">
            <a:xfrm rot="-5400000" flipH="1" flipV="1">
              <a:off x="3081" y="2377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1" name="Freeform 137"/>
            <p:cNvSpPr>
              <a:spLocks/>
            </p:cNvSpPr>
            <p:nvPr/>
          </p:nvSpPr>
          <p:spPr bwMode="auto">
            <a:xfrm rot="-5400000" flipH="1" flipV="1">
              <a:off x="3057" y="2683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2" name="Freeform 138"/>
            <p:cNvSpPr>
              <a:spLocks/>
            </p:cNvSpPr>
            <p:nvPr/>
          </p:nvSpPr>
          <p:spPr bwMode="auto">
            <a:xfrm rot="-5400000" flipH="1" flipV="1">
              <a:off x="3081" y="2674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3" name="Freeform 139"/>
            <p:cNvSpPr>
              <a:spLocks/>
            </p:cNvSpPr>
            <p:nvPr/>
          </p:nvSpPr>
          <p:spPr bwMode="auto">
            <a:xfrm rot="-5400000" flipH="1" flipV="1">
              <a:off x="3066" y="2481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4" name="Freeform 140"/>
            <p:cNvSpPr>
              <a:spLocks/>
            </p:cNvSpPr>
            <p:nvPr/>
          </p:nvSpPr>
          <p:spPr bwMode="auto">
            <a:xfrm rot="-5400000" flipH="1" flipV="1">
              <a:off x="3074" y="2441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5" name="Freeform 141"/>
            <p:cNvSpPr>
              <a:spLocks/>
            </p:cNvSpPr>
            <p:nvPr/>
          </p:nvSpPr>
          <p:spPr bwMode="auto">
            <a:xfrm rot="-5400000" flipH="1" flipV="1">
              <a:off x="3063" y="2791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6" name="Freeform 142"/>
            <p:cNvSpPr>
              <a:spLocks/>
            </p:cNvSpPr>
            <p:nvPr/>
          </p:nvSpPr>
          <p:spPr bwMode="auto">
            <a:xfrm rot="-5400000" flipH="1" flipV="1">
              <a:off x="3071" y="2751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7" name="Freeform 143"/>
            <p:cNvSpPr>
              <a:spLocks/>
            </p:cNvSpPr>
            <p:nvPr/>
          </p:nvSpPr>
          <p:spPr bwMode="auto">
            <a:xfrm rot="-5400000" flipH="1" flipV="1">
              <a:off x="3064" y="2539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8" name="Freeform 144"/>
            <p:cNvSpPr>
              <a:spLocks/>
            </p:cNvSpPr>
            <p:nvPr/>
          </p:nvSpPr>
          <p:spPr bwMode="auto">
            <a:xfrm rot="-5400000" flipH="1" flipV="1">
              <a:off x="3050" y="2596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9" name="Freeform 145"/>
            <p:cNvSpPr>
              <a:spLocks/>
            </p:cNvSpPr>
            <p:nvPr/>
          </p:nvSpPr>
          <p:spPr bwMode="auto">
            <a:xfrm rot="-5400000" flipH="1" flipV="1">
              <a:off x="3063" y="2848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0" name="Freeform 146"/>
            <p:cNvSpPr>
              <a:spLocks/>
            </p:cNvSpPr>
            <p:nvPr/>
          </p:nvSpPr>
          <p:spPr bwMode="auto">
            <a:xfrm rot="-5400000" flipH="1" flipV="1">
              <a:off x="3049" y="2906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1" name="Freeform 147"/>
            <p:cNvSpPr>
              <a:spLocks/>
            </p:cNvSpPr>
            <p:nvPr/>
          </p:nvSpPr>
          <p:spPr bwMode="auto">
            <a:xfrm rot="-5400000" flipH="1" flipV="1">
              <a:off x="3059" y="2997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2" name="Freeform 148"/>
            <p:cNvSpPr>
              <a:spLocks/>
            </p:cNvSpPr>
            <p:nvPr/>
          </p:nvSpPr>
          <p:spPr bwMode="auto">
            <a:xfrm rot="-5400000" flipH="1" flipV="1">
              <a:off x="3083" y="2988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3" name="Freeform 149"/>
            <p:cNvSpPr>
              <a:spLocks/>
            </p:cNvSpPr>
            <p:nvPr/>
          </p:nvSpPr>
          <p:spPr bwMode="auto">
            <a:xfrm rot="-5400000" flipH="1" flipV="1">
              <a:off x="3059" y="3294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4" name="Freeform 150"/>
            <p:cNvSpPr>
              <a:spLocks/>
            </p:cNvSpPr>
            <p:nvPr/>
          </p:nvSpPr>
          <p:spPr bwMode="auto">
            <a:xfrm rot="-5400000" flipH="1" flipV="1">
              <a:off x="3083" y="3285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5" name="Freeform 151"/>
            <p:cNvSpPr>
              <a:spLocks/>
            </p:cNvSpPr>
            <p:nvPr/>
          </p:nvSpPr>
          <p:spPr bwMode="auto">
            <a:xfrm rot="-5400000" flipH="1" flipV="1">
              <a:off x="3068" y="3092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6" name="Freeform 152"/>
            <p:cNvSpPr>
              <a:spLocks/>
            </p:cNvSpPr>
            <p:nvPr/>
          </p:nvSpPr>
          <p:spPr bwMode="auto">
            <a:xfrm rot="-5400000" flipH="1" flipV="1">
              <a:off x="3076" y="3052"/>
              <a:ext cx="21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7" name="Freeform 153"/>
            <p:cNvSpPr>
              <a:spLocks/>
            </p:cNvSpPr>
            <p:nvPr/>
          </p:nvSpPr>
          <p:spPr bwMode="auto">
            <a:xfrm rot="-5400000" flipH="1" flipV="1">
              <a:off x="3065" y="3402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8" name="Freeform 154"/>
            <p:cNvSpPr>
              <a:spLocks/>
            </p:cNvSpPr>
            <p:nvPr/>
          </p:nvSpPr>
          <p:spPr bwMode="auto">
            <a:xfrm rot="-5400000" flipH="1" flipV="1">
              <a:off x="3073" y="3362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9" name="Freeform 155"/>
            <p:cNvSpPr>
              <a:spLocks/>
            </p:cNvSpPr>
            <p:nvPr/>
          </p:nvSpPr>
          <p:spPr bwMode="auto">
            <a:xfrm rot="-5400000" flipH="1" flipV="1">
              <a:off x="3066" y="3150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0" name="Freeform 156"/>
            <p:cNvSpPr>
              <a:spLocks/>
            </p:cNvSpPr>
            <p:nvPr/>
          </p:nvSpPr>
          <p:spPr bwMode="auto">
            <a:xfrm rot="-5400000" flipH="1" flipV="1">
              <a:off x="3052" y="3207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1" name="Freeform 157"/>
            <p:cNvSpPr>
              <a:spLocks/>
            </p:cNvSpPr>
            <p:nvPr/>
          </p:nvSpPr>
          <p:spPr bwMode="auto">
            <a:xfrm rot="-5400000" flipH="1" flipV="1">
              <a:off x="3065" y="3459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2" name="Freeform 158"/>
            <p:cNvSpPr>
              <a:spLocks/>
            </p:cNvSpPr>
            <p:nvPr/>
          </p:nvSpPr>
          <p:spPr bwMode="auto">
            <a:xfrm rot="-5400000" flipH="1" flipV="1">
              <a:off x="3051" y="3517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3" name="Freeform 159"/>
            <p:cNvSpPr>
              <a:spLocks/>
            </p:cNvSpPr>
            <p:nvPr/>
          </p:nvSpPr>
          <p:spPr bwMode="auto">
            <a:xfrm rot="-5400000" flipH="1" flipV="1">
              <a:off x="3059" y="3613"/>
              <a:ext cx="33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4" name="Freeform 160"/>
            <p:cNvSpPr>
              <a:spLocks/>
            </p:cNvSpPr>
            <p:nvPr/>
          </p:nvSpPr>
          <p:spPr bwMode="auto">
            <a:xfrm rot="-5400000" flipH="1" flipV="1">
              <a:off x="3083" y="3604"/>
              <a:ext cx="36" cy="8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5" name="Freeform 161"/>
            <p:cNvSpPr>
              <a:spLocks/>
            </p:cNvSpPr>
            <p:nvPr/>
          </p:nvSpPr>
          <p:spPr bwMode="auto">
            <a:xfrm rot="-5400000" flipH="1" flipV="1">
              <a:off x="3068" y="3709"/>
              <a:ext cx="25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6" name="Freeform 162"/>
            <p:cNvSpPr>
              <a:spLocks/>
            </p:cNvSpPr>
            <p:nvPr/>
          </p:nvSpPr>
          <p:spPr bwMode="auto">
            <a:xfrm rot="-5400000" flipH="1" flipV="1">
              <a:off x="3076" y="3669"/>
              <a:ext cx="22" cy="111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7" name="Freeform 163"/>
            <p:cNvSpPr>
              <a:spLocks/>
            </p:cNvSpPr>
            <p:nvPr/>
          </p:nvSpPr>
          <p:spPr bwMode="auto">
            <a:xfrm rot="-5400000" flipH="1" flipV="1">
              <a:off x="3066" y="3766"/>
              <a:ext cx="37" cy="11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8" name="Freeform 164"/>
            <p:cNvSpPr>
              <a:spLocks/>
            </p:cNvSpPr>
            <p:nvPr/>
          </p:nvSpPr>
          <p:spPr bwMode="auto">
            <a:xfrm rot="-5400000" flipH="1" flipV="1">
              <a:off x="3052" y="3824"/>
              <a:ext cx="49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09" name="Text Box 165"/>
          <p:cNvSpPr txBox="1">
            <a:spLocks noChangeArrowheads="1"/>
          </p:cNvSpPr>
          <p:nvPr/>
        </p:nvSpPr>
        <p:spPr bwMode="auto">
          <a:xfrm>
            <a:off x="533400" y="715963"/>
            <a:ext cx="582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Molecular Gradients</a:t>
            </a:r>
          </a:p>
        </p:txBody>
      </p:sp>
      <p:sp>
        <p:nvSpPr>
          <p:cNvPr id="108710" name="Text Box 166"/>
          <p:cNvSpPr txBox="1">
            <a:spLocks noChangeArrowheads="1"/>
          </p:cNvSpPr>
          <p:nvPr/>
        </p:nvSpPr>
        <p:spPr bwMode="auto">
          <a:xfrm>
            <a:off x="1452563" y="2387600"/>
            <a:ext cx="14366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latin typeface="Arial" charset="0"/>
              </a:rPr>
              <a:t>Na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+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chemeClr val="tx2"/>
                </a:solidFill>
                <a:latin typeface="Arial" charset="0"/>
              </a:rPr>
              <a:t>K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+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chemeClr val="tx2"/>
                </a:solidFill>
                <a:latin typeface="Arial" charset="0"/>
              </a:rPr>
              <a:t>Mg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2+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chemeClr val="tx2"/>
                </a:solidFill>
                <a:latin typeface="Arial" charset="0"/>
              </a:rPr>
              <a:t>Ca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2+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chemeClr val="tx2"/>
                </a:solidFill>
                <a:latin typeface="Arial" charset="0"/>
              </a:rPr>
              <a:t>H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+</a:t>
            </a:r>
            <a:endParaRPr lang="en-US">
              <a:solidFill>
                <a:schemeClr val="accent2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rgbClr val="800000"/>
                </a:solidFill>
                <a:latin typeface="Arial" charset="0"/>
              </a:rPr>
              <a:t>HCO</a:t>
            </a:r>
            <a:r>
              <a:rPr lang="en-US" baseline="-25000">
                <a:solidFill>
                  <a:srgbClr val="800000"/>
                </a:solidFill>
                <a:latin typeface="Arial" charset="0"/>
              </a:rPr>
              <a:t>3</a:t>
            </a:r>
            <a:r>
              <a:rPr lang="en-US" baseline="30000">
                <a:solidFill>
                  <a:srgbClr val="800000"/>
                </a:solidFill>
                <a:latin typeface="Arial" charset="0"/>
              </a:rPr>
              <a:t>-</a:t>
            </a:r>
            <a:endParaRPr lang="en-US">
              <a:solidFill>
                <a:srgbClr val="800000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rgbClr val="800000"/>
                </a:solidFill>
                <a:latin typeface="Arial" charset="0"/>
              </a:rPr>
              <a:t>Cl</a:t>
            </a:r>
            <a:r>
              <a:rPr lang="en-US" baseline="30000">
                <a:solidFill>
                  <a:srgbClr val="800000"/>
                </a:solidFill>
                <a:latin typeface="Arial" charset="0"/>
              </a:rPr>
              <a:t>-</a:t>
            </a:r>
            <a:endParaRPr lang="en-US">
              <a:solidFill>
                <a:srgbClr val="800000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rgbClr val="800000"/>
                </a:solidFill>
                <a:latin typeface="Arial" charset="0"/>
              </a:rPr>
              <a:t>SO</a:t>
            </a:r>
            <a:r>
              <a:rPr lang="en-US" baseline="-25000">
                <a:solidFill>
                  <a:srgbClr val="800000"/>
                </a:solidFill>
                <a:latin typeface="Arial" charset="0"/>
              </a:rPr>
              <a:t>4</a:t>
            </a:r>
            <a:r>
              <a:rPr lang="en-US" baseline="30000">
                <a:solidFill>
                  <a:srgbClr val="800000"/>
                </a:solidFill>
                <a:latin typeface="Arial" charset="0"/>
              </a:rPr>
              <a:t>2-</a:t>
            </a:r>
            <a:endParaRPr lang="en-US">
              <a:solidFill>
                <a:srgbClr val="800000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rgbClr val="800000"/>
                </a:solidFill>
                <a:latin typeface="Arial" charset="0"/>
              </a:rPr>
              <a:t>PO</a:t>
            </a:r>
            <a:r>
              <a:rPr lang="en-US" baseline="-25000">
                <a:solidFill>
                  <a:srgbClr val="800000"/>
                </a:solidFill>
                <a:latin typeface="Arial" charset="0"/>
              </a:rPr>
              <a:t>3</a:t>
            </a:r>
            <a:r>
              <a:rPr lang="en-US" baseline="30000">
                <a:solidFill>
                  <a:srgbClr val="800000"/>
                </a:solidFill>
                <a:latin typeface="Arial" charset="0"/>
              </a:rPr>
              <a:t>-</a:t>
            </a:r>
            <a:endParaRPr lang="en-US">
              <a:solidFill>
                <a:srgbClr val="800000"/>
              </a:solidFill>
              <a:latin typeface="Arial" charset="0"/>
            </a:endParaRPr>
          </a:p>
          <a:p>
            <a:pPr algn="r"/>
            <a:endParaRPr lang="en-US">
              <a:solidFill>
                <a:srgbClr val="800000"/>
              </a:solidFill>
              <a:latin typeface="Arial" charset="0"/>
            </a:endParaRPr>
          </a:p>
          <a:p>
            <a:pPr algn="r"/>
            <a:r>
              <a:rPr lang="en-US">
                <a:solidFill>
                  <a:srgbClr val="800000"/>
                </a:solidFill>
                <a:latin typeface="Arial" charset="0"/>
              </a:rPr>
              <a:t>protein</a:t>
            </a:r>
          </a:p>
        </p:txBody>
      </p:sp>
      <p:sp>
        <p:nvSpPr>
          <p:cNvPr id="108711" name="Text Box 167"/>
          <p:cNvSpPr txBox="1">
            <a:spLocks noChangeArrowheads="1"/>
          </p:cNvSpPr>
          <p:nvPr/>
        </p:nvSpPr>
        <p:spPr bwMode="auto">
          <a:xfrm>
            <a:off x="2895600" y="1371600"/>
            <a:ext cx="1406525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i="1">
                <a:latin typeface="Times New Roman" pitchFamily="18" charset="0"/>
              </a:rPr>
              <a:t>inside</a:t>
            </a:r>
          </a:p>
          <a:p>
            <a:pPr algn="r"/>
            <a:r>
              <a:rPr lang="en-US" sz="2000" i="1">
                <a:latin typeface="Arial" charset="0"/>
              </a:rPr>
              <a:t>(in mM)</a:t>
            </a:r>
          </a:p>
          <a:p>
            <a:pPr algn="r"/>
            <a:endParaRPr lang="en-US" i="1">
              <a:latin typeface="Arial" charset="0"/>
            </a:endParaRPr>
          </a:p>
          <a:p>
            <a:pPr algn="r"/>
            <a:r>
              <a:rPr lang="en-US">
                <a:latin typeface="Arial" charset="0"/>
              </a:rPr>
              <a:t>14</a:t>
            </a:r>
          </a:p>
          <a:p>
            <a:pPr algn="r"/>
            <a:r>
              <a:rPr lang="en-US">
                <a:latin typeface="Arial" charset="0"/>
              </a:rPr>
              <a:t>140</a:t>
            </a:r>
          </a:p>
          <a:p>
            <a:pPr algn="r"/>
            <a:r>
              <a:rPr lang="en-US">
                <a:latin typeface="Arial" charset="0"/>
              </a:rPr>
              <a:t>0.5</a:t>
            </a:r>
          </a:p>
          <a:p>
            <a:pPr algn="r"/>
            <a:r>
              <a:rPr lang="en-US">
                <a:latin typeface="Arial" charset="0"/>
              </a:rPr>
              <a:t>10</a:t>
            </a:r>
            <a:r>
              <a:rPr lang="en-US" baseline="30000">
                <a:latin typeface="Arial" charset="0"/>
              </a:rPr>
              <a:t>-4</a:t>
            </a:r>
            <a:endParaRPr lang="en-US">
              <a:latin typeface="Arial" charset="0"/>
            </a:endParaRPr>
          </a:p>
          <a:p>
            <a:pPr algn="r"/>
            <a:r>
              <a:rPr lang="en-US">
                <a:latin typeface="Arial" charset="0"/>
              </a:rPr>
              <a:t>(pH 7.2)</a:t>
            </a:r>
          </a:p>
          <a:p>
            <a:pPr algn="r"/>
            <a:r>
              <a:rPr lang="en-US">
                <a:latin typeface="Arial" charset="0"/>
              </a:rPr>
              <a:t>10</a:t>
            </a:r>
          </a:p>
          <a:p>
            <a:pPr algn="r"/>
            <a:r>
              <a:rPr lang="en-US">
                <a:latin typeface="Arial" charset="0"/>
              </a:rPr>
              <a:t>5-15</a:t>
            </a:r>
          </a:p>
          <a:p>
            <a:pPr algn="r"/>
            <a:r>
              <a:rPr lang="en-US">
                <a:latin typeface="Arial" charset="0"/>
              </a:rPr>
              <a:t>2</a:t>
            </a:r>
          </a:p>
          <a:p>
            <a:pPr algn="r"/>
            <a:r>
              <a:rPr lang="en-US">
                <a:latin typeface="Arial" charset="0"/>
              </a:rPr>
              <a:t>75</a:t>
            </a:r>
          </a:p>
          <a:p>
            <a:pPr algn="r"/>
            <a:endParaRPr lang="en-US">
              <a:latin typeface="Arial" charset="0"/>
            </a:endParaRPr>
          </a:p>
          <a:p>
            <a:pPr algn="r"/>
            <a:r>
              <a:rPr lang="en-US">
                <a:latin typeface="Arial" charset="0"/>
              </a:rPr>
              <a:t>40</a:t>
            </a:r>
          </a:p>
        </p:txBody>
      </p:sp>
      <p:sp>
        <p:nvSpPr>
          <p:cNvPr id="108712" name="Text Box 168"/>
          <p:cNvSpPr txBox="1">
            <a:spLocks noChangeArrowheads="1"/>
          </p:cNvSpPr>
          <p:nvPr/>
        </p:nvSpPr>
        <p:spPr bwMode="auto">
          <a:xfrm>
            <a:off x="5300663" y="1389063"/>
            <a:ext cx="1657350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outside</a:t>
            </a:r>
          </a:p>
          <a:p>
            <a:r>
              <a:rPr lang="en-US" sz="2000" i="1">
                <a:latin typeface="Arial" charset="0"/>
              </a:rPr>
              <a:t>(in mM)</a:t>
            </a:r>
          </a:p>
          <a:p>
            <a:endParaRPr lang="en-US" i="1">
              <a:latin typeface="Arial" charset="0"/>
            </a:endParaRPr>
          </a:p>
          <a:p>
            <a:r>
              <a:rPr lang="en-US">
                <a:latin typeface="Arial" charset="0"/>
              </a:rPr>
              <a:t>142</a:t>
            </a:r>
          </a:p>
          <a:p>
            <a:r>
              <a:rPr lang="en-US">
                <a:latin typeface="Arial" charset="0"/>
              </a:rPr>
              <a:t>4</a:t>
            </a:r>
          </a:p>
          <a:p>
            <a:r>
              <a:rPr lang="en-US">
                <a:latin typeface="Arial" charset="0"/>
              </a:rPr>
              <a:t>1-2</a:t>
            </a:r>
          </a:p>
          <a:p>
            <a:r>
              <a:rPr lang="en-US">
                <a:latin typeface="Arial" charset="0"/>
              </a:rPr>
              <a:t>1-2</a:t>
            </a:r>
          </a:p>
          <a:p>
            <a:r>
              <a:rPr lang="en-US">
                <a:latin typeface="Arial" charset="0"/>
              </a:rPr>
              <a:t>(pH 7.4)</a:t>
            </a:r>
          </a:p>
          <a:p>
            <a:r>
              <a:rPr lang="en-US">
                <a:latin typeface="Arial" charset="0"/>
              </a:rPr>
              <a:t>28</a:t>
            </a:r>
          </a:p>
          <a:p>
            <a:r>
              <a:rPr lang="en-US">
                <a:latin typeface="Arial" charset="0"/>
              </a:rPr>
              <a:t>110</a:t>
            </a:r>
          </a:p>
          <a:p>
            <a:r>
              <a:rPr lang="en-US">
                <a:latin typeface="Arial" charset="0"/>
              </a:rPr>
              <a:t>1</a:t>
            </a:r>
          </a:p>
          <a:p>
            <a:r>
              <a:rPr lang="en-US">
                <a:latin typeface="Arial" charset="0"/>
              </a:rPr>
              <a:t>4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108713" name="Rectangle 169"/>
          <p:cNvSpPr>
            <a:spLocks noChangeArrowheads="1"/>
          </p:cNvSpPr>
          <p:nvPr/>
        </p:nvSpPr>
        <p:spPr bwMode="auto">
          <a:xfrm>
            <a:off x="2224088" y="2435225"/>
            <a:ext cx="3886200" cy="800100"/>
          </a:xfrm>
          <a:prstGeom prst="rect">
            <a:avLst/>
          </a:prstGeom>
          <a:solidFill>
            <a:schemeClr val="tx1">
              <a:alpha val="25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Active Transport of Sodium and Potassium Ions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Through the Membrane—The Sodium-Potassium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(Na+-K+) Pump.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Na+-K+ </a:t>
            </a:r>
            <a:r>
              <a:rPr lang="en-US" dirty="0" smtClean="0"/>
              <a:t>pump: </a:t>
            </a:r>
            <a:r>
              <a:rPr lang="en-US" dirty="0" smtClean="0"/>
              <a:t>Note that this is an </a:t>
            </a:r>
            <a:r>
              <a:rPr lang="en-US" i="1" dirty="0" err="1" smtClean="0"/>
              <a:t>electrogenic</a:t>
            </a:r>
            <a:r>
              <a:rPr lang="en-US" i="1" dirty="0" smtClean="0"/>
              <a:t> pump </a:t>
            </a:r>
            <a:r>
              <a:rPr lang="en-US" dirty="0" smtClean="0"/>
              <a:t>because more positive charges are </a:t>
            </a:r>
            <a:r>
              <a:rPr lang="en-US" dirty="0" smtClean="0"/>
              <a:t>pumped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outside than to the inside (three Na+ ions to </a:t>
            </a:r>
            <a:r>
              <a:rPr lang="en-US" dirty="0" smtClean="0"/>
              <a:t>the outside </a:t>
            </a:r>
            <a:r>
              <a:rPr lang="en-US" dirty="0" smtClean="0"/>
              <a:t>for each two K+ ions to the inside), leaving a </a:t>
            </a:r>
            <a:r>
              <a:rPr lang="en-US" dirty="0" smtClean="0"/>
              <a:t>net deficit </a:t>
            </a:r>
            <a:r>
              <a:rPr lang="en-US" dirty="0" smtClean="0"/>
              <a:t>of positive ions on the inside and causing a </a:t>
            </a:r>
            <a:r>
              <a:rPr lang="en-US" dirty="0" smtClean="0"/>
              <a:t>negative potential </a:t>
            </a:r>
            <a:r>
              <a:rPr lang="en-US" dirty="0" smtClean="0"/>
              <a:t>inside the cell membrane.</a:t>
            </a:r>
          </a:p>
          <a:p>
            <a:r>
              <a:rPr lang="en-US" dirty="0" smtClean="0"/>
              <a:t>The Na+-K+ pump also causes large concentration </a:t>
            </a:r>
            <a:r>
              <a:rPr lang="en-US" dirty="0" smtClean="0"/>
              <a:t>gradients for </a:t>
            </a:r>
            <a:r>
              <a:rPr lang="en-US" dirty="0" smtClean="0"/>
              <a:t>sodium and potassium across the resting </a:t>
            </a:r>
            <a:r>
              <a:rPr lang="en-US" dirty="0" smtClean="0"/>
              <a:t>nerve membrane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gradients are as follows: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Na+ (outside):142mEq/L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Na+ (inside):14mEq/L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K+ (outside): 4mEq/L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K+ (inside):</a:t>
            </a:r>
            <a:r>
              <a:rPr lang="en-US" dirty="0" smtClean="0"/>
              <a:t>140mEq/L</a:t>
            </a:r>
          </a:p>
          <a:p>
            <a:r>
              <a:rPr lang="en-US" dirty="0" smtClean="0"/>
              <a:t>The ratios of these two respective ions from the </a:t>
            </a:r>
            <a:r>
              <a:rPr lang="en-US" dirty="0" smtClean="0"/>
              <a:t>inside to </a:t>
            </a:r>
            <a:r>
              <a:rPr lang="en-US" dirty="0" smtClean="0"/>
              <a:t>the outside are</a:t>
            </a:r>
            <a:r>
              <a:rPr lang="en-US" dirty="0" smtClean="0"/>
              <a:t>:</a:t>
            </a:r>
            <a:endParaRPr lang="en-US" dirty="0" smtClean="0"/>
          </a:p>
        </p:txBody>
      </p:sp>
      <p:pic>
        <p:nvPicPr>
          <p:cNvPr id="3074" name="Picture 2" descr="C:\Users\Cyrus\Pictures\Screenshots\Screenshot (3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9" y="6096000"/>
            <a:ext cx="3886201" cy="76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Cyrus\Pictures\Screenshots\Screenshot (4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Leakage of Potassium Through the Nerve Cell Membrane.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channel protein </a:t>
            </a:r>
            <a:r>
              <a:rPr lang="en-US" dirty="0" smtClean="0"/>
              <a:t>(sometimes called a </a:t>
            </a:r>
            <a:r>
              <a:rPr lang="en-US" i="1" dirty="0" smtClean="0"/>
              <a:t>tandem pore domain, </a:t>
            </a:r>
            <a:r>
              <a:rPr lang="en-US" i="1" dirty="0" smtClean="0"/>
              <a:t>potassium channel</a:t>
            </a:r>
            <a:r>
              <a:rPr lang="en-US" i="1" dirty="0" smtClean="0"/>
              <a:t>, or potassium [K+] “leak” channel) in </a:t>
            </a:r>
            <a:r>
              <a:rPr lang="en-US" i="1" dirty="0" smtClean="0"/>
              <a:t>the</a:t>
            </a:r>
            <a:r>
              <a:rPr lang="en-US" dirty="0" smtClean="0"/>
              <a:t> nerve membrane through which potassium can leak </a:t>
            </a:r>
            <a:r>
              <a:rPr lang="en-US" dirty="0" smtClean="0"/>
              <a:t>even in </a:t>
            </a:r>
            <a:r>
              <a:rPr lang="en-US" dirty="0" smtClean="0"/>
              <a:t>a resting cell.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K+ </a:t>
            </a:r>
            <a:r>
              <a:rPr lang="en-US" dirty="0" smtClean="0"/>
              <a:t>leak channels </a:t>
            </a:r>
            <a:r>
              <a:rPr lang="en-US" dirty="0" smtClean="0"/>
              <a:t>may also leak sodium ions slightly but are </a:t>
            </a:r>
            <a:r>
              <a:rPr lang="en-US" dirty="0" smtClean="0"/>
              <a:t>far more </a:t>
            </a:r>
            <a:r>
              <a:rPr lang="en-US" dirty="0" smtClean="0"/>
              <a:t>permeable to potassium than to </a:t>
            </a:r>
            <a:r>
              <a:rPr lang="en-US" dirty="0" smtClean="0"/>
              <a:t>sodium—normally about </a:t>
            </a:r>
            <a:r>
              <a:rPr lang="en-US" dirty="0" smtClean="0"/>
              <a:t>100 times as permeable. </a:t>
            </a:r>
            <a:endParaRPr lang="en-US" dirty="0" smtClean="0"/>
          </a:p>
          <a:p>
            <a:r>
              <a:rPr lang="en-US" dirty="0" smtClean="0"/>
              <a:t>This differential </a:t>
            </a:r>
            <a:r>
              <a:rPr lang="en-US" dirty="0" smtClean="0"/>
              <a:t>in permeability is a key factor in </a:t>
            </a:r>
            <a:r>
              <a:rPr lang="en-US" dirty="0" smtClean="0"/>
              <a:t>determining the </a:t>
            </a:r>
            <a:r>
              <a:rPr lang="en-US" dirty="0" smtClean="0"/>
              <a:t>level of the normal resting membrane potential.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THE NORMAL RESTING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MEMBRANE POTENTIAL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Contribution of the Potassium Diffusion Potential.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b="1" dirty="0" smtClean="0"/>
              <a:t>Figure in the next slide</a:t>
            </a:r>
            <a:r>
              <a:rPr lang="en-US" b="1" i="1" dirty="0" smtClean="0"/>
              <a:t>,</a:t>
            </a:r>
            <a:r>
              <a:rPr lang="en-US" i="1" dirty="0" smtClean="0"/>
              <a:t> </a:t>
            </a:r>
            <a:r>
              <a:rPr lang="en-US" i="1" dirty="0" smtClean="0"/>
              <a:t>we assume that the only movement </a:t>
            </a:r>
            <a:r>
              <a:rPr lang="en-US" i="1" dirty="0" smtClean="0"/>
              <a:t>of </a:t>
            </a:r>
            <a:r>
              <a:rPr lang="en-US" dirty="0" smtClean="0"/>
              <a:t>ions </a:t>
            </a:r>
            <a:r>
              <a:rPr lang="en-US" dirty="0" smtClean="0"/>
              <a:t>through the membrane is diffusion of </a:t>
            </a:r>
            <a:r>
              <a:rPr lang="en-US" dirty="0" smtClean="0"/>
              <a:t>potassium ions</a:t>
            </a:r>
            <a:r>
              <a:rPr lang="en-US" dirty="0" smtClean="0"/>
              <a:t>, as demonstrated by the open channels between </a:t>
            </a:r>
            <a:r>
              <a:rPr lang="en-US" dirty="0" smtClean="0"/>
              <a:t>the potassium </a:t>
            </a:r>
            <a:r>
              <a:rPr lang="en-US" dirty="0" smtClean="0"/>
              <a:t>symbols (K+) inside and outside the membrane.</a:t>
            </a:r>
          </a:p>
          <a:p>
            <a:r>
              <a:rPr lang="en-US" dirty="0" smtClean="0"/>
              <a:t>Because of the high ratio of potassium ions </a:t>
            </a:r>
            <a:r>
              <a:rPr lang="en-US" dirty="0" smtClean="0"/>
              <a:t>inside to </a:t>
            </a:r>
            <a:r>
              <a:rPr lang="en-US" dirty="0" smtClean="0"/>
              <a:t>outside, 35 : 1, the Nernst potential corresponding </a:t>
            </a:r>
            <a:r>
              <a:rPr lang="en-US" dirty="0" smtClean="0"/>
              <a:t>to this </a:t>
            </a:r>
            <a:r>
              <a:rPr lang="en-US" dirty="0" smtClean="0"/>
              <a:t>ratio is −94 </a:t>
            </a:r>
            <a:r>
              <a:rPr lang="en-US" dirty="0" err="1" smtClean="0"/>
              <a:t>millivolts</a:t>
            </a:r>
            <a:r>
              <a:rPr lang="en-US" dirty="0" smtClean="0"/>
              <a:t> because the logarithm of 35 </a:t>
            </a:r>
            <a:r>
              <a:rPr lang="en-US" dirty="0" smtClean="0"/>
              <a:t>is 1.54</a:t>
            </a:r>
            <a:r>
              <a:rPr lang="en-US" dirty="0" smtClean="0"/>
              <a:t>, and this multiplied by −61 </a:t>
            </a:r>
            <a:r>
              <a:rPr lang="en-US" dirty="0" err="1" smtClean="0"/>
              <a:t>millivolts</a:t>
            </a:r>
            <a:r>
              <a:rPr lang="en-US" dirty="0" smtClean="0"/>
              <a:t> is −94 </a:t>
            </a:r>
            <a:r>
              <a:rPr lang="en-US" dirty="0" err="1" smtClean="0"/>
              <a:t>millivolts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if potassium ions were the only factor </a:t>
            </a:r>
            <a:r>
              <a:rPr lang="en-US" dirty="0" smtClean="0"/>
              <a:t>causing the </a:t>
            </a:r>
            <a:r>
              <a:rPr lang="en-US" dirty="0" smtClean="0"/>
              <a:t>resting potential, the resting potential </a:t>
            </a:r>
            <a:r>
              <a:rPr lang="en-US" i="1" dirty="0" smtClean="0"/>
              <a:t>inside the </a:t>
            </a:r>
            <a:r>
              <a:rPr lang="en-US" i="1" dirty="0" smtClean="0"/>
              <a:t>fiber </a:t>
            </a:r>
            <a:r>
              <a:rPr lang="en-US" dirty="0" smtClean="0"/>
              <a:t>would </a:t>
            </a:r>
            <a:r>
              <a:rPr lang="en-US" dirty="0" smtClean="0"/>
              <a:t>be equal to −94 </a:t>
            </a:r>
            <a:r>
              <a:rPr lang="en-US" dirty="0" err="1" smtClean="0"/>
              <a:t>millivolts</a:t>
            </a:r>
            <a:r>
              <a:rPr lang="en-US" dirty="0" smtClean="0"/>
              <a:t>, as shown in the figure.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Cyrus\Pictures\Screenshots\Screenshot (5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THE NORMAL RESTING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MEMBRANE </a:t>
            </a:r>
            <a:r>
              <a:rPr lang="en-US" b="1" dirty="0" smtClean="0">
                <a:solidFill>
                  <a:srgbClr val="FF0000"/>
                </a:solidFill>
              </a:rPr>
              <a:t>POTENTIAL </a:t>
            </a:r>
            <a:r>
              <a:rPr lang="en-US" b="1" dirty="0" err="1" smtClean="0">
                <a:solidFill>
                  <a:srgbClr val="FF0000"/>
                </a:solidFill>
              </a:rPr>
              <a:t>cnt’d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r>
              <a:rPr lang="en-US" sz="2350" b="1" dirty="0" smtClean="0"/>
              <a:t>Contribution of Sodium Diffusion Through the </a:t>
            </a:r>
            <a:r>
              <a:rPr lang="en-US" sz="2350" b="1" dirty="0" smtClean="0"/>
              <a:t>Nerve Membrane</a:t>
            </a:r>
            <a:r>
              <a:rPr lang="en-US" sz="2350" b="1" dirty="0" smtClean="0"/>
              <a:t>. </a:t>
            </a:r>
            <a:endParaRPr lang="en-US" sz="2350" b="1" dirty="0" smtClean="0"/>
          </a:p>
          <a:p>
            <a:r>
              <a:rPr lang="en-US" sz="2350" b="1" dirty="0" smtClean="0"/>
              <a:t>Figure in the next slide</a:t>
            </a:r>
            <a:r>
              <a:rPr lang="en-US" sz="2350" b="1" i="1" dirty="0" smtClean="0"/>
              <a:t> </a:t>
            </a:r>
            <a:r>
              <a:rPr lang="en-US" sz="2350" i="1" dirty="0" smtClean="0"/>
              <a:t>shows the addition of </a:t>
            </a:r>
            <a:r>
              <a:rPr lang="en-US" sz="2350" i="1" dirty="0" smtClean="0"/>
              <a:t>slight </a:t>
            </a:r>
            <a:r>
              <a:rPr lang="en-US" sz="2350" dirty="0" smtClean="0"/>
              <a:t>permeability </a:t>
            </a:r>
            <a:r>
              <a:rPr lang="en-US" sz="2350" dirty="0" smtClean="0"/>
              <a:t>of the nerve membrane to sodium </a:t>
            </a:r>
            <a:r>
              <a:rPr lang="en-US" sz="2350" dirty="0" smtClean="0"/>
              <a:t>ions, caused </a:t>
            </a:r>
            <a:r>
              <a:rPr lang="en-US" sz="2350" dirty="0" smtClean="0"/>
              <a:t>by the minute diffusion of sodium ions </a:t>
            </a:r>
            <a:r>
              <a:rPr lang="en-US" sz="2350" dirty="0" smtClean="0"/>
              <a:t>through the </a:t>
            </a:r>
            <a:r>
              <a:rPr lang="en-US" sz="2350" dirty="0" smtClean="0"/>
              <a:t>K+-Na+ leak channels. The ratio of sodium ions </a:t>
            </a:r>
            <a:r>
              <a:rPr lang="en-US" sz="2350" dirty="0" smtClean="0"/>
              <a:t>from inside </a:t>
            </a:r>
            <a:r>
              <a:rPr lang="en-US" sz="2350" dirty="0" smtClean="0"/>
              <a:t>to outside the membrane is 0.1, which gives a </a:t>
            </a:r>
            <a:r>
              <a:rPr lang="en-US" sz="2350" dirty="0" smtClean="0"/>
              <a:t>calculated  Nernst </a:t>
            </a:r>
            <a:r>
              <a:rPr lang="en-US" sz="2350" dirty="0" smtClean="0"/>
              <a:t>potential for the inside of the </a:t>
            </a:r>
            <a:r>
              <a:rPr lang="en-US" sz="2350" dirty="0" smtClean="0"/>
              <a:t>membrane of </a:t>
            </a:r>
            <a:r>
              <a:rPr lang="en-US" sz="2350" dirty="0" smtClean="0"/>
              <a:t>+61 </a:t>
            </a:r>
            <a:r>
              <a:rPr lang="en-US" sz="2350" dirty="0" err="1" smtClean="0"/>
              <a:t>millivolts</a:t>
            </a:r>
            <a:r>
              <a:rPr lang="en-US" sz="2350" dirty="0" smtClean="0"/>
              <a:t>. Also shown </a:t>
            </a:r>
            <a:r>
              <a:rPr lang="en-US" sz="2350" dirty="0" smtClean="0"/>
              <a:t>in this </a:t>
            </a:r>
            <a:r>
              <a:rPr lang="en-US" sz="2350" b="1" dirty="0" smtClean="0"/>
              <a:t>Figure</a:t>
            </a:r>
            <a:r>
              <a:rPr lang="en-US" sz="2350" dirty="0" smtClean="0"/>
              <a:t> </a:t>
            </a:r>
            <a:r>
              <a:rPr lang="en-US" sz="2350" i="1" dirty="0" smtClean="0"/>
              <a:t>is </a:t>
            </a:r>
            <a:r>
              <a:rPr lang="en-US" sz="2350" i="1" dirty="0" smtClean="0"/>
              <a:t>the </a:t>
            </a:r>
            <a:r>
              <a:rPr lang="en-US" sz="2350" i="1" dirty="0" smtClean="0"/>
              <a:t>Nernst </a:t>
            </a:r>
            <a:r>
              <a:rPr lang="en-US" sz="2350" dirty="0" smtClean="0"/>
              <a:t>potential </a:t>
            </a:r>
            <a:r>
              <a:rPr lang="en-US" sz="2350" dirty="0" smtClean="0"/>
              <a:t>for potassium diffusion of −94 </a:t>
            </a:r>
            <a:r>
              <a:rPr lang="en-US" sz="2350" dirty="0" err="1" smtClean="0"/>
              <a:t>millivolts</a:t>
            </a:r>
            <a:r>
              <a:rPr lang="en-US" sz="2350" dirty="0" smtClean="0"/>
              <a:t>. </a:t>
            </a:r>
            <a:endParaRPr lang="en-US" sz="2350" dirty="0" smtClean="0"/>
          </a:p>
          <a:p>
            <a:r>
              <a:rPr lang="en-US" sz="2350" dirty="0" smtClean="0"/>
              <a:t>Intuitively</a:t>
            </a:r>
            <a:r>
              <a:rPr lang="en-US" sz="2350" dirty="0" smtClean="0"/>
              <a:t>, one can see that if the membrane is </a:t>
            </a:r>
            <a:r>
              <a:rPr lang="en-US" sz="2350" dirty="0" smtClean="0"/>
              <a:t>highly permeable </a:t>
            </a:r>
            <a:r>
              <a:rPr lang="en-US" sz="2350" dirty="0" smtClean="0"/>
              <a:t>to potassium but only slightly permeable </a:t>
            </a:r>
            <a:r>
              <a:rPr lang="en-US" sz="2350" dirty="0" smtClean="0"/>
              <a:t>to sodium</a:t>
            </a:r>
            <a:r>
              <a:rPr lang="en-US" sz="2350" dirty="0" smtClean="0"/>
              <a:t>, it is logical that the diffusion of potassium </a:t>
            </a:r>
            <a:r>
              <a:rPr lang="en-US" sz="2350" dirty="0" smtClean="0"/>
              <a:t>contributes far </a:t>
            </a:r>
            <a:r>
              <a:rPr lang="en-US" sz="2350" dirty="0" smtClean="0"/>
              <a:t>more to the membrane potential than </a:t>
            </a:r>
            <a:r>
              <a:rPr lang="en-US" sz="2350" dirty="0" smtClean="0"/>
              <a:t>does the </a:t>
            </a:r>
            <a:r>
              <a:rPr lang="en-US" sz="2350" dirty="0" smtClean="0"/>
              <a:t>diffusion of sodium. </a:t>
            </a:r>
            <a:endParaRPr lang="en-US" sz="2350" dirty="0" smtClean="0"/>
          </a:p>
          <a:p>
            <a:r>
              <a:rPr lang="en-US" sz="2350" dirty="0" smtClean="0"/>
              <a:t>In </a:t>
            </a:r>
            <a:r>
              <a:rPr lang="en-US" sz="2350" dirty="0" smtClean="0"/>
              <a:t>the normal nerve fiber, </a:t>
            </a:r>
            <a:r>
              <a:rPr lang="en-US" sz="2350" dirty="0" smtClean="0"/>
              <a:t>the permeability </a:t>
            </a:r>
            <a:r>
              <a:rPr lang="en-US" sz="2350" dirty="0" smtClean="0"/>
              <a:t>of the membrane to potassium is about </a:t>
            </a:r>
            <a:r>
              <a:rPr lang="en-US" sz="2350" dirty="0" smtClean="0"/>
              <a:t>100 times </a:t>
            </a:r>
            <a:r>
              <a:rPr lang="en-US" sz="2350" dirty="0" smtClean="0"/>
              <a:t>as great as its permeability to sodium. </a:t>
            </a:r>
            <a:endParaRPr lang="en-US" sz="235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Cyrus\Pictures\Screenshots\Screenshot (6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THE NORMAL RESTING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MEMBRANE POTENTIAL </a:t>
            </a:r>
            <a:r>
              <a:rPr lang="en-US" b="1" dirty="0" err="1" smtClean="0">
                <a:solidFill>
                  <a:srgbClr val="FF0000"/>
                </a:solidFill>
              </a:rPr>
              <a:t>cnt’d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Contribution of the Na+-K+ Pump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Figure </a:t>
            </a:r>
            <a:r>
              <a:rPr lang="en-US" b="1" dirty="0" smtClean="0"/>
              <a:t>in the next slide</a:t>
            </a:r>
            <a:r>
              <a:rPr lang="en-US" i="1" dirty="0" smtClean="0"/>
              <a:t>, the </a:t>
            </a:r>
            <a:r>
              <a:rPr lang="en-US" dirty="0" smtClean="0"/>
              <a:t>Na</a:t>
            </a:r>
            <a:r>
              <a:rPr lang="en-US" dirty="0" smtClean="0"/>
              <a:t>+-K+ pump is shown to provide an additional </a:t>
            </a:r>
            <a:r>
              <a:rPr lang="en-US" dirty="0" smtClean="0"/>
              <a:t>contribution to </a:t>
            </a:r>
            <a:r>
              <a:rPr lang="en-US" dirty="0" smtClean="0"/>
              <a:t>the resting potential.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figure shows that </a:t>
            </a:r>
            <a:r>
              <a:rPr lang="en-US" dirty="0" smtClean="0"/>
              <a:t>continuous pumping </a:t>
            </a:r>
            <a:r>
              <a:rPr lang="en-US" dirty="0" smtClean="0"/>
              <a:t>of three sodium ions to the </a:t>
            </a:r>
            <a:r>
              <a:rPr lang="en-US" dirty="0" smtClean="0"/>
              <a:t>outside occurs </a:t>
            </a:r>
            <a:r>
              <a:rPr lang="en-US" dirty="0" smtClean="0"/>
              <a:t>for each two potassium ions pumped to the </a:t>
            </a:r>
            <a:r>
              <a:rPr lang="en-US" dirty="0" smtClean="0"/>
              <a:t>inside of </a:t>
            </a:r>
            <a:r>
              <a:rPr lang="en-US" dirty="0" smtClean="0"/>
              <a:t>the membrane.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pumping of more sodium ions </a:t>
            </a:r>
            <a:r>
              <a:rPr lang="en-US" dirty="0" smtClean="0"/>
              <a:t>to the </a:t>
            </a:r>
            <a:r>
              <a:rPr lang="en-US" dirty="0" smtClean="0"/>
              <a:t>outside than the potassium ions being pumped to </a:t>
            </a:r>
            <a:r>
              <a:rPr lang="en-US" dirty="0" smtClean="0"/>
              <a:t>the inside </a:t>
            </a:r>
            <a:r>
              <a:rPr lang="en-US" dirty="0" smtClean="0"/>
              <a:t>causes continual loss of positive charges </a:t>
            </a:r>
            <a:r>
              <a:rPr lang="en-US" dirty="0" smtClean="0"/>
              <a:t>from inside </a:t>
            </a:r>
            <a:r>
              <a:rPr lang="en-US" dirty="0" smtClean="0"/>
              <a:t>the membrane, creating an additional degree </a:t>
            </a:r>
            <a:r>
              <a:rPr lang="en-US" dirty="0" smtClean="0"/>
              <a:t>of negativity </a:t>
            </a:r>
            <a:r>
              <a:rPr lang="en-US" dirty="0" smtClean="0"/>
              <a:t>(about −4 </a:t>
            </a:r>
            <a:r>
              <a:rPr lang="en-US" dirty="0" err="1" smtClean="0"/>
              <a:t>millivolts</a:t>
            </a:r>
            <a:r>
              <a:rPr lang="en-US" dirty="0" smtClean="0"/>
              <a:t> additional) on the </a:t>
            </a:r>
            <a:r>
              <a:rPr lang="en-US" dirty="0" smtClean="0"/>
              <a:t>inside beyond </a:t>
            </a:r>
            <a:r>
              <a:rPr lang="en-US" dirty="0" smtClean="0"/>
              <a:t>that which can be accounted for by </a:t>
            </a:r>
            <a:r>
              <a:rPr lang="en-US" dirty="0" smtClean="0"/>
              <a:t>diffusion alone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 smtClean="0"/>
              <a:t>, as shown in </a:t>
            </a:r>
            <a:r>
              <a:rPr lang="en-US" dirty="0" smtClean="0"/>
              <a:t>the </a:t>
            </a:r>
            <a:r>
              <a:rPr lang="en-US" b="1" dirty="0" smtClean="0"/>
              <a:t>Figure</a:t>
            </a:r>
            <a:r>
              <a:rPr lang="en-US" i="1" dirty="0" smtClean="0"/>
              <a:t>, </a:t>
            </a:r>
            <a:r>
              <a:rPr lang="en-US" i="1" dirty="0" smtClean="0"/>
              <a:t>the net </a:t>
            </a:r>
            <a:r>
              <a:rPr lang="en-US" i="1" dirty="0" smtClean="0"/>
              <a:t>membrane </a:t>
            </a:r>
            <a:r>
              <a:rPr lang="en-US" dirty="0" smtClean="0"/>
              <a:t>potential </a:t>
            </a:r>
            <a:r>
              <a:rPr lang="en-US" dirty="0" smtClean="0"/>
              <a:t>when all these factors are operative at </a:t>
            </a:r>
            <a:r>
              <a:rPr lang="en-US" dirty="0" smtClean="0"/>
              <a:t>the same </a:t>
            </a:r>
            <a:r>
              <a:rPr lang="en-US" dirty="0" smtClean="0"/>
              <a:t>time is about −90 </a:t>
            </a:r>
            <a:r>
              <a:rPr lang="en-US" dirty="0" err="1" smtClean="0"/>
              <a:t>millivolts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Cyrus\Pictures\Screenshots\Screenshot (7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THE NORMAL RESTING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MEMBRANE POTENTIAL </a:t>
            </a:r>
            <a:r>
              <a:rPr lang="en-US" b="1" dirty="0" err="1" smtClean="0">
                <a:solidFill>
                  <a:srgbClr val="FF0000"/>
                </a:solidFill>
              </a:rPr>
              <a:t>cnt’d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summary, the diffusion potentials alone caused </a:t>
            </a:r>
            <a:r>
              <a:rPr lang="en-US" dirty="0" smtClean="0"/>
              <a:t>by potassium </a:t>
            </a:r>
            <a:r>
              <a:rPr lang="en-US" dirty="0" smtClean="0"/>
              <a:t>and sodium diffusion would give a </a:t>
            </a:r>
            <a:r>
              <a:rPr lang="en-US" dirty="0" smtClean="0"/>
              <a:t>membrane potential </a:t>
            </a:r>
            <a:r>
              <a:rPr lang="en-US" dirty="0" smtClean="0"/>
              <a:t>of about −86 </a:t>
            </a:r>
            <a:r>
              <a:rPr lang="en-US" dirty="0" err="1" smtClean="0"/>
              <a:t>millivolts</a:t>
            </a:r>
            <a:r>
              <a:rPr lang="en-US" dirty="0" smtClean="0"/>
              <a:t>, with almost all of </a:t>
            </a:r>
            <a:r>
              <a:rPr lang="en-US" dirty="0" smtClean="0"/>
              <a:t>this being </a:t>
            </a:r>
            <a:r>
              <a:rPr lang="en-US" dirty="0" smtClean="0"/>
              <a:t>determined by potassium diffusion. </a:t>
            </a:r>
            <a:endParaRPr lang="en-US" dirty="0" smtClean="0"/>
          </a:p>
          <a:p>
            <a:r>
              <a:rPr lang="en-US" dirty="0" smtClean="0"/>
              <a:t>An additional −</a:t>
            </a:r>
            <a:r>
              <a:rPr lang="en-US" dirty="0" smtClean="0"/>
              <a:t>4 </a:t>
            </a:r>
            <a:r>
              <a:rPr lang="en-US" dirty="0" err="1" smtClean="0"/>
              <a:t>millivolts</a:t>
            </a:r>
            <a:r>
              <a:rPr lang="en-US" dirty="0" smtClean="0"/>
              <a:t> is then contributed to the membrane </a:t>
            </a:r>
            <a:r>
              <a:rPr lang="en-US" dirty="0" smtClean="0"/>
              <a:t>potential by </a:t>
            </a:r>
            <a:r>
              <a:rPr lang="en-US" dirty="0" smtClean="0"/>
              <a:t>the continuously acting </a:t>
            </a:r>
            <a:r>
              <a:rPr lang="en-US" dirty="0" err="1" smtClean="0"/>
              <a:t>electrogenic</a:t>
            </a:r>
            <a:r>
              <a:rPr lang="en-US" dirty="0" smtClean="0"/>
              <a:t> Na+-K+ </a:t>
            </a:r>
            <a:r>
              <a:rPr lang="en-US" dirty="0" smtClean="0"/>
              <a:t>pump, giving </a:t>
            </a:r>
            <a:r>
              <a:rPr lang="en-US" dirty="0" smtClean="0"/>
              <a:t>a net membrane potential of −90 </a:t>
            </a:r>
            <a:r>
              <a:rPr lang="en-US" dirty="0" err="1" smtClean="0"/>
              <a:t>millivolts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/>
          <p:cNvSpPr>
            <a:spLocks noChangeArrowheads="1"/>
          </p:cNvSpPr>
          <p:nvPr/>
        </p:nvSpPr>
        <p:spPr bwMode="auto">
          <a:xfrm rot="-5400000">
            <a:off x="4377531" y="61650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 rot="-5400000">
            <a:off x="4377532" y="60015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 rot="-5400000">
            <a:off x="4377531" y="58380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 rot="-5400000">
            <a:off x="4377532" y="56745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 rot="-5400000">
            <a:off x="4377531" y="55110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 rot="-5400000">
            <a:off x="4377532" y="53474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 rot="-5400000">
            <a:off x="4377531" y="51839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 rot="-5400000">
            <a:off x="4377532" y="50204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 rot="-5400000">
            <a:off x="4377531" y="48569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 rot="-5400000">
            <a:off x="4377532" y="46934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 rot="-5400000">
            <a:off x="4377531" y="45299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 rot="-5400000">
            <a:off x="4377532" y="43664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 rot="-5400000">
            <a:off x="4377531" y="42029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Oval 15"/>
          <p:cNvSpPr>
            <a:spLocks noChangeArrowheads="1"/>
          </p:cNvSpPr>
          <p:nvPr/>
        </p:nvSpPr>
        <p:spPr bwMode="auto">
          <a:xfrm rot="-5400000">
            <a:off x="4378325" y="4041776"/>
            <a:ext cx="161925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Oval 16"/>
          <p:cNvSpPr>
            <a:spLocks noChangeArrowheads="1"/>
          </p:cNvSpPr>
          <p:nvPr/>
        </p:nvSpPr>
        <p:spPr bwMode="auto">
          <a:xfrm rot="-5400000">
            <a:off x="4377532" y="38774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 rot="-5400000">
            <a:off x="4377531" y="37139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 rot="-5400000">
            <a:off x="4377532" y="35504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 rot="-5400000">
            <a:off x="4377531" y="33869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2" name="Oval 20"/>
          <p:cNvSpPr>
            <a:spLocks noChangeArrowheads="1"/>
          </p:cNvSpPr>
          <p:nvPr/>
        </p:nvSpPr>
        <p:spPr bwMode="auto">
          <a:xfrm rot="-5400000">
            <a:off x="4377532" y="32234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 rot="-5400000">
            <a:off x="4377531" y="30599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4" name="Oval 22"/>
          <p:cNvSpPr>
            <a:spLocks noChangeArrowheads="1"/>
          </p:cNvSpPr>
          <p:nvPr/>
        </p:nvSpPr>
        <p:spPr bwMode="auto">
          <a:xfrm rot="-5400000">
            <a:off x="4377532" y="28963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5" name="Oval 23"/>
          <p:cNvSpPr>
            <a:spLocks noChangeArrowheads="1"/>
          </p:cNvSpPr>
          <p:nvPr/>
        </p:nvSpPr>
        <p:spPr bwMode="auto">
          <a:xfrm rot="-5400000">
            <a:off x="4377531" y="27328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6" name="Oval 24"/>
          <p:cNvSpPr>
            <a:spLocks noChangeArrowheads="1"/>
          </p:cNvSpPr>
          <p:nvPr/>
        </p:nvSpPr>
        <p:spPr bwMode="auto">
          <a:xfrm rot="-5400000">
            <a:off x="4377532" y="25693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7" name="Oval 25"/>
          <p:cNvSpPr>
            <a:spLocks noChangeArrowheads="1"/>
          </p:cNvSpPr>
          <p:nvPr/>
        </p:nvSpPr>
        <p:spPr bwMode="auto">
          <a:xfrm rot="-5400000">
            <a:off x="4377531" y="24058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8" name="Oval 26"/>
          <p:cNvSpPr>
            <a:spLocks noChangeArrowheads="1"/>
          </p:cNvSpPr>
          <p:nvPr/>
        </p:nvSpPr>
        <p:spPr bwMode="auto">
          <a:xfrm rot="-5400000">
            <a:off x="4377532" y="22423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9" name="Oval 27"/>
          <p:cNvSpPr>
            <a:spLocks noChangeArrowheads="1"/>
          </p:cNvSpPr>
          <p:nvPr/>
        </p:nvSpPr>
        <p:spPr bwMode="auto">
          <a:xfrm rot="-5400000">
            <a:off x="4377531" y="20788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0" name="Oval 28"/>
          <p:cNvSpPr>
            <a:spLocks noChangeArrowheads="1"/>
          </p:cNvSpPr>
          <p:nvPr/>
        </p:nvSpPr>
        <p:spPr bwMode="auto">
          <a:xfrm rot="-5400000">
            <a:off x="4377532" y="19153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1" name="Freeform 29"/>
          <p:cNvSpPr>
            <a:spLocks/>
          </p:cNvSpPr>
          <p:nvPr/>
        </p:nvSpPr>
        <p:spPr bwMode="auto">
          <a:xfrm rot="-5400000">
            <a:off x="4583113" y="6048375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2" name="Freeform 30"/>
          <p:cNvSpPr>
            <a:spLocks/>
          </p:cNvSpPr>
          <p:nvPr/>
        </p:nvSpPr>
        <p:spPr bwMode="auto">
          <a:xfrm rot="-5400000">
            <a:off x="4541044" y="6144419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3" name="Freeform 31"/>
          <p:cNvSpPr>
            <a:spLocks/>
          </p:cNvSpPr>
          <p:nvPr/>
        </p:nvSpPr>
        <p:spPr bwMode="auto">
          <a:xfrm rot="-5400000">
            <a:off x="4583113" y="5575300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4" name="Freeform 32"/>
          <p:cNvSpPr>
            <a:spLocks/>
          </p:cNvSpPr>
          <p:nvPr/>
        </p:nvSpPr>
        <p:spPr bwMode="auto">
          <a:xfrm rot="-5400000">
            <a:off x="4541044" y="5671344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5" name="Freeform 33"/>
          <p:cNvSpPr>
            <a:spLocks/>
          </p:cNvSpPr>
          <p:nvPr/>
        </p:nvSpPr>
        <p:spPr bwMode="auto">
          <a:xfrm rot="-5400000">
            <a:off x="4580732" y="591423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6" name="Freeform 34"/>
          <p:cNvSpPr>
            <a:spLocks/>
          </p:cNvSpPr>
          <p:nvPr/>
        </p:nvSpPr>
        <p:spPr bwMode="auto">
          <a:xfrm rot="-5400000">
            <a:off x="4574381" y="5996782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7" name="Freeform 35"/>
          <p:cNvSpPr>
            <a:spLocks/>
          </p:cNvSpPr>
          <p:nvPr/>
        </p:nvSpPr>
        <p:spPr bwMode="auto">
          <a:xfrm rot="-5400000">
            <a:off x="4585494" y="542210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8" name="Freeform 36"/>
          <p:cNvSpPr>
            <a:spLocks/>
          </p:cNvSpPr>
          <p:nvPr/>
        </p:nvSpPr>
        <p:spPr bwMode="auto">
          <a:xfrm rot="-5400000">
            <a:off x="4579144" y="5504656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Freeform 37"/>
          <p:cNvSpPr>
            <a:spLocks/>
          </p:cNvSpPr>
          <p:nvPr/>
        </p:nvSpPr>
        <p:spPr bwMode="auto">
          <a:xfrm rot="-5400000">
            <a:off x="4564857" y="583644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0" name="Freeform 38"/>
          <p:cNvSpPr>
            <a:spLocks/>
          </p:cNvSpPr>
          <p:nvPr/>
        </p:nvSpPr>
        <p:spPr bwMode="auto">
          <a:xfrm rot="-5400000">
            <a:off x="4568825" y="5722938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1" name="Freeform 39"/>
          <p:cNvSpPr>
            <a:spLocks/>
          </p:cNvSpPr>
          <p:nvPr/>
        </p:nvSpPr>
        <p:spPr bwMode="auto">
          <a:xfrm rot="-5400000">
            <a:off x="4566444" y="534431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2" name="Freeform 40"/>
          <p:cNvSpPr>
            <a:spLocks/>
          </p:cNvSpPr>
          <p:nvPr/>
        </p:nvSpPr>
        <p:spPr bwMode="auto">
          <a:xfrm rot="-5400000">
            <a:off x="4570413" y="5230812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3" name="Freeform 41"/>
          <p:cNvSpPr>
            <a:spLocks/>
          </p:cNvSpPr>
          <p:nvPr/>
        </p:nvSpPr>
        <p:spPr bwMode="auto">
          <a:xfrm rot="-5400000">
            <a:off x="4581525" y="5072063"/>
            <a:ext cx="52387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4" name="Freeform 42"/>
          <p:cNvSpPr>
            <a:spLocks/>
          </p:cNvSpPr>
          <p:nvPr/>
        </p:nvSpPr>
        <p:spPr bwMode="auto">
          <a:xfrm rot="-5400000">
            <a:off x="4539457" y="5168106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5" name="Freeform 43"/>
          <p:cNvSpPr>
            <a:spLocks/>
          </p:cNvSpPr>
          <p:nvPr/>
        </p:nvSpPr>
        <p:spPr bwMode="auto">
          <a:xfrm rot="-5400000">
            <a:off x="4581525" y="4600575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6" name="Freeform 44"/>
          <p:cNvSpPr>
            <a:spLocks/>
          </p:cNvSpPr>
          <p:nvPr/>
        </p:nvSpPr>
        <p:spPr bwMode="auto">
          <a:xfrm rot="-5400000">
            <a:off x="4539457" y="4696618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7" name="Freeform 45"/>
          <p:cNvSpPr>
            <a:spLocks/>
          </p:cNvSpPr>
          <p:nvPr/>
        </p:nvSpPr>
        <p:spPr bwMode="auto">
          <a:xfrm rot="-5400000">
            <a:off x="4579144" y="493950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8" name="Freeform 46"/>
          <p:cNvSpPr>
            <a:spLocks/>
          </p:cNvSpPr>
          <p:nvPr/>
        </p:nvSpPr>
        <p:spPr bwMode="auto">
          <a:xfrm rot="-5400000">
            <a:off x="4573588" y="5019675"/>
            <a:ext cx="33337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9" name="Freeform 47"/>
          <p:cNvSpPr>
            <a:spLocks/>
          </p:cNvSpPr>
          <p:nvPr/>
        </p:nvSpPr>
        <p:spPr bwMode="auto">
          <a:xfrm rot="-5400000">
            <a:off x="4583907" y="444738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0" name="Freeform 48"/>
          <p:cNvSpPr>
            <a:spLocks/>
          </p:cNvSpPr>
          <p:nvPr/>
        </p:nvSpPr>
        <p:spPr bwMode="auto">
          <a:xfrm rot="-5400000">
            <a:off x="4577556" y="4529932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1" name="Freeform 49"/>
          <p:cNvSpPr>
            <a:spLocks/>
          </p:cNvSpPr>
          <p:nvPr/>
        </p:nvSpPr>
        <p:spPr bwMode="auto">
          <a:xfrm rot="-5400000">
            <a:off x="4563269" y="48601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2" name="Freeform 50"/>
          <p:cNvSpPr>
            <a:spLocks/>
          </p:cNvSpPr>
          <p:nvPr/>
        </p:nvSpPr>
        <p:spPr bwMode="auto">
          <a:xfrm rot="-5400000">
            <a:off x="4567238" y="4748212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3" name="Freeform 51"/>
          <p:cNvSpPr>
            <a:spLocks/>
          </p:cNvSpPr>
          <p:nvPr/>
        </p:nvSpPr>
        <p:spPr bwMode="auto">
          <a:xfrm rot="-5400000">
            <a:off x="4564857" y="436959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4" name="Freeform 52"/>
          <p:cNvSpPr>
            <a:spLocks/>
          </p:cNvSpPr>
          <p:nvPr/>
        </p:nvSpPr>
        <p:spPr bwMode="auto">
          <a:xfrm rot="-5400000">
            <a:off x="4568825" y="4256088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5" name="Freeform 53"/>
          <p:cNvSpPr>
            <a:spLocks/>
          </p:cNvSpPr>
          <p:nvPr/>
        </p:nvSpPr>
        <p:spPr bwMode="auto">
          <a:xfrm rot="-5400000">
            <a:off x="4584700" y="4081463"/>
            <a:ext cx="52387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6" name="Freeform 54"/>
          <p:cNvSpPr>
            <a:spLocks/>
          </p:cNvSpPr>
          <p:nvPr/>
        </p:nvSpPr>
        <p:spPr bwMode="auto">
          <a:xfrm rot="-5400000">
            <a:off x="4542632" y="4177506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7" name="Freeform 55"/>
          <p:cNvSpPr>
            <a:spLocks/>
          </p:cNvSpPr>
          <p:nvPr/>
        </p:nvSpPr>
        <p:spPr bwMode="auto">
          <a:xfrm rot="-5400000">
            <a:off x="4584700" y="3609975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8" name="Freeform 56"/>
          <p:cNvSpPr>
            <a:spLocks/>
          </p:cNvSpPr>
          <p:nvPr/>
        </p:nvSpPr>
        <p:spPr bwMode="auto">
          <a:xfrm rot="-5400000">
            <a:off x="4542632" y="3706018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49" name="Freeform 57"/>
          <p:cNvSpPr>
            <a:spLocks/>
          </p:cNvSpPr>
          <p:nvPr/>
        </p:nvSpPr>
        <p:spPr bwMode="auto">
          <a:xfrm rot="-5400000">
            <a:off x="4582319" y="394890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0" name="Freeform 58"/>
          <p:cNvSpPr>
            <a:spLocks/>
          </p:cNvSpPr>
          <p:nvPr/>
        </p:nvSpPr>
        <p:spPr bwMode="auto">
          <a:xfrm rot="-5400000">
            <a:off x="4576763" y="4029075"/>
            <a:ext cx="33337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1" name="Freeform 59"/>
          <p:cNvSpPr>
            <a:spLocks/>
          </p:cNvSpPr>
          <p:nvPr/>
        </p:nvSpPr>
        <p:spPr bwMode="auto">
          <a:xfrm rot="-5400000">
            <a:off x="4587082" y="345678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2" name="Freeform 60"/>
          <p:cNvSpPr>
            <a:spLocks/>
          </p:cNvSpPr>
          <p:nvPr/>
        </p:nvSpPr>
        <p:spPr bwMode="auto">
          <a:xfrm rot="-5400000">
            <a:off x="4580731" y="3539332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3" name="Freeform 61"/>
          <p:cNvSpPr>
            <a:spLocks/>
          </p:cNvSpPr>
          <p:nvPr/>
        </p:nvSpPr>
        <p:spPr bwMode="auto">
          <a:xfrm rot="-5400000">
            <a:off x="4566444" y="38695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4" name="Freeform 62"/>
          <p:cNvSpPr>
            <a:spLocks/>
          </p:cNvSpPr>
          <p:nvPr/>
        </p:nvSpPr>
        <p:spPr bwMode="auto">
          <a:xfrm rot="-5400000">
            <a:off x="4570413" y="3757612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5" name="Freeform 63"/>
          <p:cNvSpPr>
            <a:spLocks/>
          </p:cNvSpPr>
          <p:nvPr/>
        </p:nvSpPr>
        <p:spPr bwMode="auto">
          <a:xfrm rot="-5400000">
            <a:off x="4568032" y="337899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6" name="Freeform 64"/>
          <p:cNvSpPr>
            <a:spLocks/>
          </p:cNvSpPr>
          <p:nvPr/>
        </p:nvSpPr>
        <p:spPr bwMode="auto">
          <a:xfrm rot="-5400000">
            <a:off x="4572000" y="3265488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7" name="Freeform 65"/>
          <p:cNvSpPr>
            <a:spLocks/>
          </p:cNvSpPr>
          <p:nvPr/>
        </p:nvSpPr>
        <p:spPr bwMode="auto">
          <a:xfrm rot="-5400000">
            <a:off x="4581525" y="3111500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8" name="Freeform 66"/>
          <p:cNvSpPr>
            <a:spLocks/>
          </p:cNvSpPr>
          <p:nvPr/>
        </p:nvSpPr>
        <p:spPr bwMode="auto">
          <a:xfrm rot="-5400000">
            <a:off x="4539457" y="3207543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59" name="Freeform 67"/>
          <p:cNvSpPr>
            <a:spLocks/>
          </p:cNvSpPr>
          <p:nvPr/>
        </p:nvSpPr>
        <p:spPr bwMode="auto">
          <a:xfrm rot="-5400000">
            <a:off x="4581525" y="2640013"/>
            <a:ext cx="52387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0" name="Freeform 68"/>
          <p:cNvSpPr>
            <a:spLocks/>
          </p:cNvSpPr>
          <p:nvPr/>
        </p:nvSpPr>
        <p:spPr bwMode="auto">
          <a:xfrm rot="-5400000">
            <a:off x="4539457" y="2736056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1" name="Freeform 69"/>
          <p:cNvSpPr>
            <a:spLocks/>
          </p:cNvSpPr>
          <p:nvPr/>
        </p:nvSpPr>
        <p:spPr bwMode="auto">
          <a:xfrm rot="-5400000">
            <a:off x="4579144" y="2978944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2" name="Freeform 70"/>
          <p:cNvSpPr>
            <a:spLocks/>
          </p:cNvSpPr>
          <p:nvPr/>
        </p:nvSpPr>
        <p:spPr bwMode="auto">
          <a:xfrm rot="-5400000">
            <a:off x="4573588" y="3059112"/>
            <a:ext cx="33338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3" name="Freeform 71"/>
          <p:cNvSpPr>
            <a:spLocks/>
          </p:cNvSpPr>
          <p:nvPr/>
        </p:nvSpPr>
        <p:spPr bwMode="auto">
          <a:xfrm rot="-5400000">
            <a:off x="4583907" y="2486819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4" name="Freeform 72"/>
          <p:cNvSpPr>
            <a:spLocks/>
          </p:cNvSpPr>
          <p:nvPr/>
        </p:nvSpPr>
        <p:spPr bwMode="auto">
          <a:xfrm rot="-5400000">
            <a:off x="4577556" y="2569370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5" name="Freeform 73"/>
          <p:cNvSpPr>
            <a:spLocks/>
          </p:cNvSpPr>
          <p:nvPr/>
        </p:nvSpPr>
        <p:spPr bwMode="auto">
          <a:xfrm rot="-5400000">
            <a:off x="4563269" y="289956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6" name="Freeform 74"/>
          <p:cNvSpPr>
            <a:spLocks/>
          </p:cNvSpPr>
          <p:nvPr/>
        </p:nvSpPr>
        <p:spPr bwMode="auto">
          <a:xfrm rot="-5400000">
            <a:off x="4567238" y="2787650"/>
            <a:ext cx="77787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7" name="Freeform 75"/>
          <p:cNvSpPr>
            <a:spLocks/>
          </p:cNvSpPr>
          <p:nvPr/>
        </p:nvSpPr>
        <p:spPr bwMode="auto">
          <a:xfrm rot="-5400000">
            <a:off x="4564857" y="24090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8" name="Freeform 76"/>
          <p:cNvSpPr>
            <a:spLocks/>
          </p:cNvSpPr>
          <p:nvPr/>
        </p:nvSpPr>
        <p:spPr bwMode="auto">
          <a:xfrm rot="-5400000">
            <a:off x="4568825" y="2295526"/>
            <a:ext cx="77787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69" name="Freeform 77"/>
          <p:cNvSpPr>
            <a:spLocks/>
          </p:cNvSpPr>
          <p:nvPr/>
        </p:nvSpPr>
        <p:spPr bwMode="auto">
          <a:xfrm rot="-5400000">
            <a:off x="4581525" y="2133600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0" name="Freeform 78"/>
          <p:cNvSpPr>
            <a:spLocks/>
          </p:cNvSpPr>
          <p:nvPr/>
        </p:nvSpPr>
        <p:spPr bwMode="auto">
          <a:xfrm rot="-5400000">
            <a:off x="4539457" y="2229643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1" name="Freeform 79"/>
          <p:cNvSpPr>
            <a:spLocks/>
          </p:cNvSpPr>
          <p:nvPr/>
        </p:nvSpPr>
        <p:spPr bwMode="auto">
          <a:xfrm rot="-5400000">
            <a:off x="4579144" y="199945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2" name="Freeform 80"/>
          <p:cNvSpPr>
            <a:spLocks/>
          </p:cNvSpPr>
          <p:nvPr/>
        </p:nvSpPr>
        <p:spPr bwMode="auto">
          <a:xfrm rot="-5400000">
            <a:off x="4572794" y="2082006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3" name="Freeform 81"/>
          <p:cNvSpPr>
            <a:spLocks/>
          </p:cNvSpPr>
          <p:nvPr/>
        </p:nvSpPr>
        <p:spPr bwMode="auto">
          <a:xfrm rot="-5400000">
            <a:off x="4563269" y="192166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4" name="Freeform 82"/>
          <p:cNvSpPr>
            <a:spLocks/>
          </p:cNvSpPr>
          <p:nvPr/>
        </p:nvSpPr>
        <p:spPr bwMode="auto">
          <a:xfrm rot="-5400000">
            <a:off x="4567238" y="1808162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5" name="Oval 83"/>
          <p:cNvSpPr>
            <a:spLocks noChangeArrowheads="1"/>
          </p:cNvSpPr>
          <p:nvPr/>
        </p:nvSpPr>
        <p:spPr bwMode="auto">
          <a:xfrm rot="-5400000" flipH="1" flipV="1">
            <a:off x="4856956" y="18438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6" name="Oval 84"/>
          <p:cNvSpPr>
            <a:spLocks noChangeArrowheads="1"/>
          </p:cNvSpPr>
          <p:nvPr/>
        </p:nvSpPr>
        <p:spPr bwMode="auto">
          <a:xfrm rot="-5400000" flipH="1" flipV="1">
            <a:off x="4856957" y="20073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7" name="Oval 85"/>
          <p:cNvSpPr>
            <a:spLocks noChangeArrowheads="1"/>
          </p:cNvSpPr>
          <p:nvPr/>
        </p:nvSpPr>
        <p:spPr bwMode="auto">
          <a:xfrm rot="-5400000" flipH="1" flipV="1">
            <a:off x="4856956" y="21709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8" name="Oval 86"/>
          <p:cNvSpPr>
            <a:spLocks noChangeArrowheads="1"/>
          </p:cNvSpPr>
          <p:nvPr/>
        </p:nvSpPr>
        <p:spPr bwMode="auto">
          <a:xfrm rot="-5400000" flipH="1" flipV="1">
            <a:off x="4856957" y="23344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79" name="Oval 87"/>
          <p:cNvSpPr>
            <a:spLocks noChangeArrowheads="1"/>
          </p:cNvSpPr>
          <p:nvPr/>
        </p:nvSpPr>
        <p:spPr bwMode="auto">
          <a:xfrm rot="-5400000" flipH="1" flipV="1">
            <a:off x="4856956" y="24979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0" name="Oval 88"/>
          <p:cNvSpPr>
            <a:spLocks noChangeArrowheads="1"/>
          </p:cNvSpPr>
          <p:nvPr/>
        </p:nvSpPr>
        <p:spPr bwMode="auto">
          <a:xfrm rot="-5400000" flipH="1" flipV="1">
            <a:off x="4856957" y="26614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1" name="Oval 89"/>
          <p:cNvSpPr>
            <a:spLocks noChangeArrowheads="1"/>
          </p:cNvSpPr>
          <p:nvPr/>
        </p:nvSpPr>
        <p:spPr bwMode="auto">
          <a:xfrm rot="-5400000" flipH="1" flipV="1">
            <a:off x="4856956" y="28249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2" name="Oval 90"/>
          <p:cNvSpPr>
            <a:spLocks noChangeArrowheads="1"/>
          </p:cNvSpPr>
          <p:nvPr/>
        </p:nvSpPr>
        <p:spPr bwMode="auto">
          <a:xfrm rot="-5400000" flipH="1" flipV="1">
            <a:off x="4856957" y="29884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3" name="Oval 91"/>
          <p:cNvSpPr>
            <a:spLocks noChangeArrowheads="1"/>
          </p:cNvSpPr>
          <p:nvPr/>
        </p:nvSpPr>
        <p:spPr bwMode="auto">
          <a:xfrm rot="-5400000" flipH="1" flipV="1">
            <a:off x="4856956" y="31519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4" name="Oval 92"/>
          <p:cNvSpPr>
            <a:spLocks noChangeArrowheads="1"/>
          </p:cNvSpPr>
          <p:nvPr/>
        </p:nvSpPr>
        <p:spPr bwMode="auto">
          <a:xfrm rot="-5400000" flipH="1" flipV="1">
            <a:off x="4856957" y="33154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5" name="Oval 93"/>
          <p:cNvSpPr>
            <a:spLocks noChangeArrowheads="1"/>
          </p:cNvSpPr>
          <p:nvPr/>
        </p:nvSpPr>
        <p:spPr bwMode="auto">
          <a:xfrm rot="-5400000" flipH="1" flipV="1">
            <a:off x="4856956" y="34790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6" name="Oval 94"/>
          <p:cNvSpPr>
            <a:spLocks noChangeArrowheads="1"/>
          </p:cNvSpPr>
          <p:nvPr/>
        </p:nvSpPr>
        <p:spPr bwMode="auto">
          <a:xfrm rot="-5400000" flipH="1" flipV="1">
            <a:off x="4856957" y="36425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7" name="Oval 95"/>
          <p:cNvSpPr>
            <a:spLocks noChangeArrowheads="1"/>
          </p:cNvSpPr>
          <p:nvPr/>
        </p:nvSpPr>
        <p:spPr bwMode="auto">
          <a:xfrm rot="-5400000" flipH="1" flipV="1">
            <a:off x="4856956" y="38060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8" name="Oval 96"/>
          <p:cNvSpPr>
            <a:spLocks noChangeArrowheads="1"/>
          </p:cNvSpPr>
          <p:nvPr/>
        </p:nvSpPr>
        <p:spPr bwMode="auto">
          <a:xfrm rot="-5400000" flipH="1" flipV="1">
            <a:off x="4857750" y="3970338"/>
            <a:ext cx="161925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89" name="Oval 97"/>
          <p:cNvSpPr>
            <a:spLocks noChangeArrowheads="1"/>
          </p:cNvSpPr>
          <p:nvPr/>
        </p:nvSpPr>
        <p:spPr bwMode="auto">
          <a:xfrm rot="-5400000" flipH="1" flipV="1">
            <a:off x="4856957" y="41314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0" name="Oval 98"/>
          <p:cNvSpPr>
            <a:spLocks noChangeArrowheads="1"/>
          </p:cNvSpPr>
          <p:nvPr/>
        </p:nvSpPr>
        <p:spPr bwMode="auto">
          <a:xfrm rot="-5400000" flipH="1" flipV="1">
            <a:off x="4856956" y="42949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1" name="Oval 99"/>
          <p:cNvSpPr>
            <a:spLocks noChangeArrowheads="1"/>
          </p:cNvSpPr>
          <p:nvPr/>
        </p:nvSpPr>
        <p:spPr bwMode="auto">
          <a:xfrm rot="-5400000" flipH="1" flipV="1">
            <a:off x="4856957" y="44584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2" name="Oval 100"/>
          <p:cNvSpPr>
            <a:spLocks noChangeArrowheads="1"/>
          </p:cNvSpPr>
          <p:nvPr/>
        </p:nvSpPr>
        <p:spPr bwMode="auto">
          <a:xfrm rot="-5400000" flipH="1" flipV="1">
            <a:off x="4856956" y="46220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Oval 101"/>
          <p:cNvSpPr>
            <a:spLocks noChangeArrowheads="1"/>
          </p:cNvSpPr>
          <p:nvPr/>
        </p:nvSpPr>
        <p:spPr bwMode="auto">
          <a:xfrm rot="-5400000" flipH="1" flipV="1">
            <a:off x="4856957" y="47855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4" name="Oval 102"/>
          <p:cNvSpPr>
            <a:spLocks noChangeArrowheads="1"/>
          </p:cNvSpPr>
          <p:nvPr/>
        </p:nvSpPr>
        <p:spPr bwMode="auto">
          <a:xfrm rot="-5400000" flipH="1" flipV="1">
            <a:off x="4856956" y="494903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5" name="Oval 103"/>
          <p:cNvSpPr>
            <a:spLocks noChangeArrowheads="1"/>
          </p:cNvSpPr>
          <p:nvPr/>
        </p:nvSpPr>
        <p:spPr bwMode="auto">
          <a:xfrm rot="-5400000" flipH="1" flipV="1">
            <a:off x="4856957" y="511254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6" name="Oval 104"/>
          <p:cNvSpPr>
            <a:spLocks noChangeArrowheads="1"/>
          </p:cNvSpPr>
          <p:nvPr/>
        </p:nvSpPr>
        <p:spPr bwMode="auto">
          <a:xfrm rot="-5400000" flipH="1" flipV="1">
            <a:off x="4856956" y="527605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7" name="Oval 105"/>
          <p:cNvSpPr>
            <a:spLocks noChangeArrowheads="1"/>
          </p:cNvSpPr>
          <p:nvPr/>
        </p:nvSpPr>
        <p:spPr bwMode="auto">
          <a:xfrm rot="-5400000" flipH="1" flipV="1">
            <a:off x="4856957" y="543956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8" name="Oval 106"/>
          <p:cNvSpPr>
            <a:spLocks noChangeArrowheads="1"/>
          </p:cNvSpPr>
          <p:nvPr/>
        </p:nvSpPr>
        <p:spPr bwMode="auto">
          <a:xfrm rot="-5400000" flipH="1" flipV="1">
            <a:off x="4856956" y="5603082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9" name="Oval 107"/>
          <p:cNvSpPr>
            <a:spLocks noChangeArrowheads="1"/>
          </p:cNvSpPr>
          <p:nvPr/>
        </p:nvSpPr>
        <p:spPr bwMode="auto">
          <a:xfrm rot="-5400000" flipH="1" flipV="1">
            <a:off x="4856957" y="5766594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0" name="Oval 108"/>
          <p:cNvSpPr>
            <a:spLocks noChangeArrowheads="1"/>
          </p:cNvSpPr>
          <p:nvPr/>
        </p:nvSpPr>
        <p:spPr bwMode="auto">
          <a:xfrm rot="-5400000" flipH="1" flipV="1">
            <a:off x="4856956" y="5930107"/>
            <a:ext cx="163513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1" name="Oval 109"/>
          <p:cNvSpPr>
            <a:spLocks noChangeArrowheads="1"/>
          </p:cNvSpPr>
          <p:nvPr/>
        </p:nvSpPr>
        <p:spPr bwMode="auto">
          <a:xfrm rot="-5400000" flipH="1" flipV="1">
            <a:off x="4856957" y="6093619"/>
            <a:ext cx="163512" cy="889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2" name="Freeform 110"/>
          <p:cNvSpPr>
            <a:spLocks/>
          </p:cNvSpPr>
          <p:nvPr/>
        </p:nvSpPr>
        <p:spPr bwMode="auto">
          <a:xfrm rot="-5400000" flipH="1" flipV="1">
            <a:off x="4762500" y="1838325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3" name="Freeform 111"/>
          <p:cNvSpPr>
            <a:spLocks/>
          </p:cNvSpPr>
          <p:nvPr/>
        </p:nvSpPr>
        <p:spPr bwMode="auto">
          <a:xfrm rot="-5400000" flipH="1" flipV="1">
            <a:off x="4799807" y="1824831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4" name="Freeform 112"/>
          <p:cNvSpPr>
            <a:spLocks/>
          </p:cNvSpPr>
          <p:nvPr/>
        </p:nvSpPr>
        <p:spPr bwMode="auto">
          <a:xfrm rot="-5400000" flipH="1" flipV="1">
            <a:off x="4762500" y="2311400"/>
            <a:ext cx="52388" cy="21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5" name="Freeform 113"/>
          <p:cNvSpPr>
            <a:spLocks/>
          </p:cNvSpPr>
          <p:nvPr/>
        </p:nvSpPr>
        <p:spPr bwMode="auto">
          <a:xfrm rot="-5400000" flipH="1" flipV="1">
            <a:off x="4799807" y="2297906"/>
            <a:ext cx="57150" cy="1317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6" name="Freeform 114"/>
          <p:cNvSpPr>
            <a:spLocks/>
          </p:cNvSpPr>
          <p:nvPr/>
        </p:nvSpPr>
        <p:spPr bwMode="auto">
          <a:xfrm rot="-5400000" flipH="1" flipV="1">
            <a:off x="4777582" y="198993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7" name="Freeform 115"/>
          <p:cNvSpPr>
            <a:spLocks/>
          </p:cNvSpPr>
          <p:nvPr/>
        </p:nvSpPr>
        <p:spPr bwMode="auto">
          <a:xfrm rot="-5400000" flipH="1" flipV="1">
            <a:off x="4788694" y="1928019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8" name="Freeform 116"/>
          <p:cNvSpPr>
            <a:spLocks/>
          </p:cNvSpPr>
          <p:nvPr/>
        </p:nvSpPr>
        <p:spPr bwMode="auto">
          <a:xfrm rot="-5400000" flipH="1" flipV="1">
            <a:off x="4772819" y="248205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9" name="Freeform 117"/>
          <p:cNvSpPr>
            <a:spLocks/>
          </p:cNvSpPr>
          <p:nvPr/>
        </p:nvSpPr>
        <p:spPr bwMode="auto">
          <a:xfrm rot="-5400000" flipH="1" flipV="1">
            <a:off x="4783931" y="2420145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0" name="Freeform 118"/>
          <p:cNvSpPr>
            <a:spLocks/>
          </p:cNvSpPr>
          <p:nvPr/>
        </p:nvSpPr>
        <p:spPr bwMode="auto">
          <a:xfrm rot="-5400000" flipH="1" flipV="1">
            <a:off x="4774407" y="208041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1" name="Freeform 119"/>
          <p:cNvSpPr>
            <a:spLocks/>
          </p:cNvSpPr>
          <p:nvPr/>
        </p:nvSpPr>
        <p:spPr bwMode="auto">
          <a:xfrm rot="-5400000" flipH="1" flipV="1">
            <a:off x="4751388" y="2173287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2" name="Freeform 120"/>
          <p:cNvSpPr>
            <a:spLocks/>
          </p:cNvSpPr>
          <p:nvPr/>
        </p:nvSpPr>
        <p:spPr bwMode="auto">
          <a:xfrm rot="-5400000" flipH="1" flipV="1">
            <a:off x="4772819" y="257254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3" name="Freeform 121"/>
          <p:cNvSpPr>
            <a:spLocks/>
          </p:cNvSpPr>
          <p:nvPr/>
        </p:nvSpPr>
        <p:spPr bwMode="auto">
          <a:xfrm rot="-5400000" flipH="1" flipV="1">
            <a:off x="4749800" y="2665413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4" name="Freeform 122"/>
          <p:cNvSpPr>
            <a:spLocks/>
          </p:cNvSpPr>
          <p:nvPr/>
        </p:nvSpPr>
        <p:spPr bwMode="auto">
          <a:xfrm rot="-5400000" flipH="1" flipV="1">
            <a:off x="4764088" y="281463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5" name="Freeform 123"/>
          <p:cNvSpPr>
            <a:spLocks/>
          </p:cNvSpPr>
          <p:nvPr/>
        </p:nvSpPr>
        <p:spPr bwMode="auto">
          <a:xfrm rot="-5400000" flipH="1" flipV="1">
            <a:off x="4801394" y="2801144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6" name="Freeform 124"/>
          <p:cNvSpPr>
            <a:spLocks/>
          </p:cNvSpPr>
          <p:nvPr/>
        </p:nvSpPr>
        <p:spPr bwMode="auto">
          <a:xfrm rot="-5400000" flipH="1" flipV="1">
            <a:off x="4764088" y="3286125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7" name="Freeform 125"/>
          <p:cNvSpPr>
            <a:spLocks/>
          </p:cNvSpPr>
          <p:nvPr/>
        </p:nvSpPr>
        <p:spPr bwMode="auto">
          <a:xfrm rot="-5400000" flipH="1" flipV="1">
            <a:off x="4801394" y="3272632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8" name="Freeform 126"/>
          <p:cNvSpPr>
            <a:spLocks/>
          </p:cNvSpPr>
          <p:nvPr/>
        </p:nvSpPr>
        <p:spPr bwMode="auto">
          <a:xfrm rot="-5400000" flipH="1" flipV="1">
            <a:off x="4779169" y="296465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9" name="Freeform 127"/>
          <p:cNvSpPr>
            <a:spLocks/>
          </p:cNvSpPr>
          <p:nvPr/>
        </p:nvSpPr>
        <p:spPr bwMode="auto">
          <a:xfrm rot="-5400000" flipH="1" flipV="1">
            <a:off x="4791075" y="2901951"/>
            <a:ext cx="33337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0" name="Freeform 128"/>
          <p:cNvSpPr>
            <a:spLocks/>
          </p:cNvSpPr>
          <p:nvPr/>
        </p:nvSpPr>
        <p:spPr bwMode="auto">
          <a:xfrm rot="-5400000" flipH="1" flipV="1">
            <a:off x="4774407" y="345678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1" name="Freeform 129"/>
          <p:cNvSpPr>
            <a:spLocks/>
          </p:cNvSpPr>
          <p:nvPr/>
        </p:nvSpPr>
        <p:spPr bwMode="auto">
          <a:xfrm rot="-5400000" flipH="1" flipV="1">
            <a:off x="4785519" y="3394869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2" name="Freeform 130"/>
          <p:cNvSpPr>
            <a:spLocks/>
          </p:cNvSpPr>
          <p:nvPr/>
        </p:nvSpPr>
        <p:spPr bwMode="auto">
          <a:xfrm rot="-5400000" flipH="1" flipV="1">
            <a:off x="4775994" y="30567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3" name="Freeform 131"/>
          <p:cNvSpPr>
            <a:spLocks/>
          </p:cNvSpPr>
          <p:nvPr/>
        </p:nvSpPr>
        <p:spPr bwMode="auto">
          <a:xfrm rot="-5400000" flipH="1" flipV="1">
            <a:off x="4752975" y="3148013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4" name="Freeform 132"/>
          <p:cNvSpPr>
            <a:spLocks/>
          </p:cNvSpPr>
          <p:nvPr/>
        </p:nvSpPr>
        <p:spPr bwMode="auto">
          <a:xfrm rot="-5400000" flipH="1" flipV="1">
            <a:off x="4774407" y="354726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5" name="Freeform 133"/>
          <p:cNvSpPr>
            <a:spLocks/>
          </p:cNvSpPr>
          <p:nvPr/>
        </p:nvSpPr>
        <p:spPr bwMode="auto">
          <a:xfrm rot="-5400000" flipH="1" flipV="1">
            <a:off x="4751388" y="3640137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6" name="Freeform 134"/>
          <p:cNvSpPr>
            <a:spLocks/>
          </p:cNvSpPr>
          <p:nvPr/>
        </p:nvSpPr>
        <p:spPr bwMode="auto">
          <a:xfrm rot="-5400000" flipH="1" flipV="1">
            <a:off x="4760913" y="380523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7" name="Freeform 135"/>
          <p:cNvSpPr>
            <a:spLocks/>
          </p:cNvSpPr>
          <p:nvPr/>
        </p:nvSpPr>
        <p:spPr bwMode="auto">
          <a:xfrm rot="-5400000" flipH="1" flipV="1">
            <a:off x="4798219" y="3791744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8" name="Freeform 136"/>
          <p:cNvSpPr>
            <a:spLocks/>
          </p:cNvSpPr>
          <p:nvPr/>
        </p:nvSpPr>
        <p:spPr bwMode="auto">
          <a:xfrm rot="-5400000" flipH="1" flipV="1">
            <a:off x="4760913" y="4276725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9" name="Freeform 137"/>
          <p:cNvSpPr>
            <a:spLocks/>
          </p:cNvSpPr>
          <p:nvPr/>
        </p:nvSpPr>
        <p:spPr bwMode="auto">
          <a:xfrm rot="-5400000" flipH="1" flipV="1">
            <a:off x="4798219" y="4263232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0" name="Freeform 138"/>
          <p:cNvSpPr>
            <a:spLocks/>
          </p:cNvSpPr>
          <p:nvPr/>
        </p:nvSpPr>
        <p:spPr bwMode="auto">
          <a:xfrm rot="-5400000" flipH="1" flipV="1">
            <a:off x="4775994" y="395525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1" name="Freeform 139"/>
          <p:cNvSpPr>
            <a:spLocks/>
          </p:cNvSpPr>
          <p:nvPr/>
        </p:nvSpPr>
        <p:spPr bwMode="auto">
          <a:xfrm rot="-5400000" flipH="1" flipV="1">
            <a:off x="4787900" y="3892551"/>
            <a:ext cx="33337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2" name="Freeform 140"/>
          <p:cNvSpPr>
            <a:spLocks/>
          </p:cNvSpPr>
          <p:nvPr/>
        </p:nvSpPr>
        <p:spPr bwMode="auto">
          <a:xfrm rot="-5400000" flipH="1" flipV="1">
            <a:off x="4771232" y="4447381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3" name="Freeform 141"/>
          <p:cNvSpPr>
            <a:spLocks/>
          </p:cNvSpPr>
          <p:nvPr/>
        </p:nvSpPr>
        <p:spPr bwMode="auto">
          <a:xfrm rot="-5400000" flipH="1" flipV="1">
            <a:off x="4782344" y="4385469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4" name="Freeform 142"/>
          <p:cNvSpPr>
            <a:spLocks/>
          </p:cNvSpPr>
          <p:nvPr/>
        </p:nvSpPr>
        <p:spPr bwMode="auto">
          <a:xfrm rot="-5400000" flipH="1" flipV="1">
            <a:off x="4772819" y="40473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5" name="Freeform 143"/>
          <p:cNvSpPr>
            <a:spLocks/>
          </p:cNvSpPr>
          <p:nvPr/>
        </p:nvSpPr>
        <p:spPr bwMode="auto">
          <a:xfrm rot="-5400000" flipH="1" flipV="1">
            <a:off x="4749800" y="4138613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6" name="Freeform 144"/>
          <p:cNvSpPr>
            <a:spLocks/>
          </p:cNvSpPr>
          <p:nvPr/>
        </p:nvSpPr>
        <p:spPr bwMode="auto">
          <a:xfrm rot="-5400000" flipH="1" flipV="1">
            <a:off x="4771232" y="4537869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7" name="Freeform 145"/>
          <p:cNvSpPr>
            <a:spLocks/>
          </p:cNvSpPr>
          <p:nvPr/>
        </p:nvSpPr>
        <p:spPr bwMode="auto">
          <a:xfrm rot="-5400000" flipH="1" flipV="1">
            <a:off x="4748213" y="4630737"/>
            <a:ext cx="77788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8" name="Freeform 146"/>
          <p:cNvSpPr>
            <a:spLocks/>
          </p:cNvSpPr>
          <p:nvPr/>
        </p:nvSpPr>
        <p:spPr bwMode="auto">
          <a:xfrm rot="-5400000" flipH="1" flipV="1">
            <a:off x="4764088" y="4775200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9" name="Freeform 147"/>
          <p:cNvSpPr>
            <a:spLocks/>
          </p:cNvSpPr>
          <p:nvPr/>
        </p:nvSpPr>
        <p:spPr bwMode="auto">
          <a:xfrm rot="-5400000" flipH="1" flipV="1">
            <a:off x="4801394" y="4761707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0" name="Freeform 148"/>
          <p:cNvSpPr>
            <a:spLocks/>
          </p:cNvSpPr>
          <p:nvPr/>
        </p:nvSpPr>
        <p:spPr bwMode="auto">
          <a:xfrm rot="-5400000" flipH="1" flipV="1">
            <a:off x="4764088" y="524668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1" name="Freeform 149"/>
          <p:cNvSpPr>
            <a:spLocks/>
          </p:cNvSpPr>
          <p:nvPr/>
        </p:nvSpPr>
        <p:spPr bwMode="auto">
          <a:xfrm rot="-5400000" flipH="1" flipV="1">
            <a:off x="4801394" y="5233194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2" name="Freeform 150"/>
          <p:cNvSpPr>
            <a:spLocks/>
          </p:cNvSpPr>
          <p:nvPr/>
        </p:nvSpPr>
        <p:spPr bwMode="auto">
          <a:xfrm rot="-5400000" flipH="1" flipV="1">
            <a:off x="4779169" y="4925219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3" name="Freeform 151"/>
          <p:cNvSpPr>
            <a:spLocks/>
          </p:cNvSpPr>
          <p:nvPr/>
        </p:nvSpPr>
        <p:spPr bwMode="auto">
          <a:xfrm rot="-5400000" flipH="1" flipV="1">
            <a:off x="4791075" y="4862513"/>
            <a:ext cx="33338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4" name="Freeform 152"/>
          <p:cNvSpPr>
            <a:spLocks/>
          </p:cNvSpPr>
          <p:nvPr/>
        </p:nvSpPr>
        <p:spPr bwMode="auto">
          <a:xfrm rot="-5400000" flipH="1" flipV="1">
            <a:off x="4774407" y="5417344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5" name="Freeform 153"/>
          <p:cNvSpPr>
            <a:spLocks/>
          </p:cNvSpPr>
          <p:nvPr/>
        </p:nvSpPr>
        <p:spPr bwMode="auto">
          <a:xfrm rot="-5400000" flipH="1" flipV="1">
            <a:off x="4785519" y="5355431"/>
            <a:ext cx="34925" cy="176213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6" name="Freeform 154"/>
          <p:cNvSpPr>
            <a:spLocks/>
          </p:cNvSpPr>
          <p:nvPr/>
        </p:nvSpPr>
        <p:spPr bwMode="auto">
          <a:xfrm rot="-5400000" flipH="1" flipV="1">
            <a:off x="4775994" y="501729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7" name="Freeform 155"/>
          <p:cNvSpPr>
            <a:spLocks/>
          </p:cNvSpPr>
          <p:nvPr/>
        </p:nvSpPr>
        <p:spPr bwMode="auto">
          <a:xfrm rot="-5400000" flipH="1" flipV="1">
            <a:off x="4752975" y="5108576"/>
            <a:ext cx="77787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8" name="Freeform 156"/>
          <p:cNvSpPr>
            <a:spLocks/>
          </p:cNvSpPr>
          <p:nvPr/>
        </p:nvSpPr>
        <p:spPr bwMode="auto">
          <a:xfrm rot="-5400000" flipH="1" flipV="1">
            <a:off x="4774407" y="550783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9" name="Freeform 157"/>
          <p:cNvSpPr>
            <a:spLocks/>
          </p:cNvSpPr>
          <p:nvPr/>
        </p:nvSpPr>
        <p:spPr bwMode="auto">
          <a:xfrm rot="-5400000" flipH="1" flipV="1">
            <a:off x="4751388" y="5600700"/>
            <a:ext cx="77787" cy="2016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0" name="Freeform 158"/>
          <p:cNvSpPr>
            <a:spLocks/>
          </p:cNvSpPr>
          <p:nvPr/>
        </p:nvSpPr>
        <p:spPr bwMode="auto">
          <a:xfrm rot="-5400000" flipH="1" flipV="1">
            <a:off x="4764088" y="5753100"/>
            <a:ext cx="52388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1" name="Freeform 159"/>
          <p:cNvSpPr>
            <a:spLocks/>
          </p:cNvSpPr>
          <p:nvPr/>
        </p:nvSpPr>
        <p:spPr bwMode="auto">
          <a:xfrm rot="-5400000" flipH="1" flipV="1">
            <a:off x="4801394" y="5739607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2" name="Freeform 160"/>
          <p:cNvSpPr>
            <a:spLocks/>
          </p:cNvSpPr>
          <p:nvPr/>
        </p:nvSpPr>
        <p:spPr bwMode="auto">
          <a:xfrm rot="-5400000" flipH="1" flipV="1">
            <a:off x="4779169" y="5904706"/>
            <a:ext cx="39688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3" name="Freeform 161"/>
          <p:cNvSpPr>
            <a:spLocks/>
          </p:cNvSpPr>
          <p:nvPr/>
        </p:nvSpPr>
        <p:spPr bwMode="auto">
          <a:xfrm rot="-5400000" flipH="1" flipV="1">
            <a:off x="4790281" y="5842795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4" name="Freeform 162"/>
          <p:cNvSpPr>
            <a:spLocks/>
          </p:cNvSpPr>
          <p:nvPr/>
        </p:nvSpPr>
        <p:spPr bwMode="auto">
          <a:xfrm rot="-5400000" flipH="1" flipV="1">
            <a:off x="4775994" y="5995194"/>
            <a:ext cx="58737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5" name="Freeform 163"/>
          <p:cNvSpPr>
            <a:spLocks/>
          </p:cNvSpPr>
          <p:nvPr/>
        </p:nvSpPr>
        <p:spPr bwMode="auto">
          <a:xfrm rot="-5400000" flipH="1" flipV="1">
            <a:off x="4752975" y="6088063"/>
            <a:ext cx="77788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6" name="Text Box 164"/>
          <p:cNvSpPr txBox="1">
            <a:spLocks noChangeArrowheads="1"/>
          </p:cNvSpPr>
          <p:nvPr/>
        </p:nvSpPr>
        <p:spPr bwMode="auto">
          <a:xfrm>
            <a:off x="3230563" y="3022600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ATP</a:t>
            </a:r>
          </a:p>
        </p:txBody>
      </p:sp>
      <p:sp>
        <p:nvSpPr>
          <p:cNvPr id="110757" name="Freeform 165"/>
          <p:cNvSpPr>
            <a:spLocks/>
          </p:cNvSpPr>
          <p:nvPr/>
        </p:nvSpPr>
        <p:spPr bwMode="auto">
          <a:xfrm>
            <a:off x="3902075" y="3298825"/>
            <a:ext cx="514350" cy="128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5" y="505"/>
              </a:cxn>
              <a:cxn ang="0">
                <a:pos x="106" y="1058"/>
              </a:cxn>
            </a:cxnLst>
            <a:rect l="0" t="0" r="r" b="b"/>
            <a:pathLst>
              <a:path w="383" h="1058">
                <a:moveTo>
                  <a:pt x="0" y="0"/>
                </a:moveTo>
                <a:cubicBezTo>
                  <a:pt x="173" y="164"/>
                  <a:pt x="347" y="329"/>
                  <a:pt x="365" y="505"/>
                </a:cubicBezTo>
                <a:cubicBezTo>
                  <a:pt x="383" y="681"/>
                  <a:pt x="244" y="869"/>
                  <a:pt x="106" y="105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8" name="Oval 166"/>
          <p:cNvSpPr>
            <a:spLocks noChangeArrowheads="1"/>
          </p:cNvSpPr>
          <p:nvPr/>
        </p:nvSpPr>
        <p:spPr bwMode="auto">
          <a:xfrm>
            <a:off x="4146550" y="3690938"/>
            <a:ext cx="1063625" cy="652462"/>
          </a:xfrm>
          <a:prstGeom prst="ellipse">
            <a:avLst/>
          </a:prstGeom>
          <a:solidFill>
            <a:srgbClr val="FF3300"/>
          </a:solidFill>
          <a:ln w="9525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9" name="Line 167"/>
          <p:cNvSpPr>
            <a:spLocks noChangeShapeType="1"/>
          </p:cNvSpPr>
          <p:nvPr/>
        </p:nvSpPr>
        <p:spPr bwMode="auto">
          <a:xfrm>
            <a:off x="3808413" y="3838575"/>
            <a:ext cx="171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0" name="Line 168"/>
          <p:cNvSpPr>
            <a:spLocks noChangeShapeType="1"/>
          </p:cNvSpPr>
          <p:nvPr/>
        </p:nvSpPr>
        <p:spPr bwMode="auto">
          <a:xfrm flipH="1">
            <a:off x="3775075" y="4214813"/>
            <a:ext cx="171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1" name="Text Box 169"/>
          <p:cNvSpPr txBox="1">
            <a:spLocks noChangeArrowheads="1"/>
          </p:cNvSpPr>
          <p:nvPr/>
        </p:nvSpPr>
        <p:spPr bwMode="auto">
          <a:xfrm>
            <a:off x="2840038" y="3533775"/>
            <a:ext cx="9556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 Na</a:t>
            </a:r>
            <a:r>
              <a:rPr lang="en-US" baseline="30000">
                <a:latin typeface="Arial" charset="0"/>
              </a:rPr>
              <a:t>+</a:t>
            </a:r>
          </a:p>
        </p:txBody>
      </p:sp>
      <p:sp>
        <p:nvSpPr>
          <p:cNvPr id="110762" name="Text Box 170"/>
          <p:cNvSpPr txBox="1">
            <a:spLocks noChangeArrowheads="1"/>
          </p:cNvSpPr>
          <p:nvPr/>
        </p:nvSpPr>
        <p:spPr bwMode="auto">
          <a:xfrm>
            <a:off x="5583238" y="3983038"/>
            <a:ext cx="787400" cy="46672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2 K</a:t>
            </a:r>
            <a:r>
              <a:rPr lang="en-US" b="1" baseline="30000">
                <a:latin typeface="Arial" charset="0"/>
              </a:rPr>
              <a:t>+</a:t>
            </a:r>
          </a:p>
        </p:txBody>
      </p:sp>
      <p:sp>
        <p:nvSpPr>
          <p:cNvPr id="110763" name="Text Box 171"/>
          <p:cNvSpPr txBox="1">
            <a:spLocks noChangeArrowheads="1"/>
          </p:cNvSpPr>
          <p:nvPr/>
        </p:nvSpPr>
        <p:spPr bwMode="auto">
          <a:xfrm>
            <a:off x="3308350" y="4498975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ADP</a:t>
            </a:r>
          </a:p>
        </p:txBody>
      </p:sp>
      <p:sp>
        <p:nvSpPr>
          <p:cNvPr id="110764" name="Text Box 172"/>
          <p:cNvSpPr txBox="1">
            <a:spLocks noChangeArrowheads="1"/>
          </p:cNvSpPr>
          <p:nvPr/>
        </p:nvSpPr>
        <p:spPr bwMode="auto">
          <a:xfrm>
            <a:off x="533400" y="685800"/>
            <a:ext cx="6089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ctive Transport</a:t>
            </a:r>
            <a:endParaRPr lang="en-US" sz="3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0765" name="Text Box 173"/>
          <p:cNvSpPr txBox="1">
            <a:spLocks noChangeArrowheads="1"/>
          </p:cNvSpPr>
          <p:nvPr/>
        </p:nvSpPr>
        <p:spPr bwMode="auto">
          <a:xfrm>
            <a:off x="1281113" y="2020888"/>
            <a:ext cx="989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latin typeface="Arial" charset="0"/>
              </a:rPr>
              <a:t>K</a:t>
            </a:r>
            <a:r>
              <a:rPr lang="en-US" sz="6000" baseline="30000">
                <a:latin typeface="Arial" charset="0"/>
              </a:rPr>
              <a:t>+</a:t>
            </a:r>
          </a:p>
        </p:txBody>
      </p:sp>
      <p:sp>
        <p:nvSpPr>
          <p:cNvPr id="110766" name="Text Box 174"/>
          <p:cNvSpPr txBox="1">
            <a:spLocks noChangeArrowheads="1"/>
          </p:cNvSpPr>
          <p:nvPr/>
        </p:nvSpPr>
        <p:spPr bwMode="auto">
          <a:xfrm>
            <a:off x="6481763" y="2039938"/>
            <a:ext cx="145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latin typeface="Arial" charset="0"/>
              </a:rPr>
              <a:t>Na</a:t>
            </a:r>
            <a:r>
              <a:rPr lang="en-US" sz="6000" baseline="30000">
                <a:latin typeface="Arial" charset="0"/>
              </a:rPr>
              <a:t>+</a:t>
            </a:r>
          </a:p>
        </p:txBody>
      </p:sp>
      <p:sp>
        <p:nvSpPr>
          <p:cNvPr id="110767" name="Rectangle 175"/>
          <p:cNvSpPr>
            <a:spLocks noChangeArrowheads="1"/>
          </p:cNvSpPr>
          <p:nvPr/>
        </p:nvSpPr>
        <p:spPr bwMode="auto">
          <a:xfrm>
            <a:off x="1347788" y="2974975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Na+</a:t>
            </a:r>
          </a:p>
        </p:txBody>
      </p:sp>
      <p:sp>
        <p:nvSpPr>
          <p:cNvPr id="110768" name="Rectangle 176"/>
          <p:cNvSpPr>
            <a:spLocks noChangeArrowheads="1"/>
          </p:cNvSpPr>
          <p:nvPr/>
        </p:nvSpPr>
        <p:spPr bwMode="auto">
          <a:xfrm>
            <a:off x="6713538" y="3100388"/>
            <a:ext cx="58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K+</a:t>
            </a:r>
          </a:p>
        </p:txBody>
      </p:sp>
      <p:sp>
        <p:nvSpPr>
          <p:cNvPr id="110769" name="Text Box 177"/>
          <p:cNvSpPr txBox="1">
            <a:spLocks noChangeArrowheads="1"/>
          </p:cNvSpPr>
          <p:nvPr/>
        </p:nvSpPr>
        <p:spPr bwMode="auto">
          <a:xfrm>
            <a:off x="2919413" y="1411288"/>
            <a:ext cx="124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i="1">
                <a:latin typeface="Times New Roman" pitchFamily="18" charset="0"/>
              </a:rPr>
              <a:t>inside</a:t>
            </a:r>
          </a:p>
        </p:txBody>
      </p:sp>
      <p:sp>
        <p:nvSpPr>
          <p:cNvPr id="110770" name="Text Box 178"/>
          <p:cNvSpPr txBox="1">
            <a:spLocks noChangeArrowheads="1"/>
          </p:cNvSpPr>
          <p:nvPr/>
        </p:nvSpPr>
        <p:spPr bwMode="auto">
          <a:xfrm>
            <a:off x="5162550" y="1398588"/>
            <a:ext cx="121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outside</a:t>
            </a:r>
          </a:p>
        </p:txBody>
      </p:sp>
      <p:sp>
        <p:nvSpPr>
          <p:cNvPr id="110771" name="Text Box 179"/>
          <p:cNvSpPr txBox="1">
            <a:spLocks noChangeArrowheads="1"/>
          </p:cNvSpPr>
          <p:nvPr/>
        </p:nvSpPr>
        <p:spPr bwMode="auto">
          <a:xfrm>
            <a:off x="5508625" y="4965700"/>
            <a:ext cx="33178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Remember: sodium is pumped out of the cell, potassium is pumped in...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65" grpId="0"/>
      <p:bldP spid="110766" grpId="0"/>
      <p:bldP spid="110767" grpId="0"/>
      <p:bldP spid="110768" grpId="0"/>
      <p:bldP spid="11077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NEURON ACTION POTENTIAL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Nerve signals are transmitted by </a:t>
            </a:r>
            <a:r>
              <a:rPr lang="en-US" i="1" dirty="0" smtClean="0"/>
              <a:t>action potentials, </a:t>
            </a:r>
            <a:r>
              <a:rPr lang="en-US" i="1" dirty="0" smtClean="0"/>
              <a:t>which </a:t>
            </a:r>
            <a:r>
              <a:rPr lang="en-US" dirty="0" smtClean="0"/>
              <a:t>are </a:t>
            </a:r>
            <a:r>
              <a:rPr lang="en-US" dirty="0" smtClean="0"/>
              <a:t>rapid changes in the membrane potential that </a:t>
            </a:r>
            <a:r>
              <a:rPr lang="en-US" dirty="0" smtClean="0"/>
              <a:t>spread rapidly </a:t>
            </a:r>
            <a:r>
              <a:rPr lang="en-US" dirty="0" smtClean="0"/>
              <a:t>along the nerve fiber membrane. </a:t>
            </a:r>
            <a:endParaRPr lang="en-US" dirty="0" smtClean="0"/>
          </a:p>
          <a:p>
            <a:r>
              <a:rPr lang="en-US" dirty="0" smtClean="0"/>
              <a:t>Each action potential </a:t>
            </a:r>
            <a:r>
              <a:rPr lang="en-US" dirty="0" smtClean="0"/>
              <a:t>begins with a sudden change from the </a:t>
            </a:r>
            <a:r>
              <a:rPr lang="en-US" dirty="0" smtClean="0"/>
              <a:t>normal resting </a:t>
            </a:r>
            <a:r>
              <a:rPr lang="en-US" dirty="0" smtClean="0"/>
              <a:t>negative membrane potential to a positive </a:t>
            </a:r>
            <a:r>
              <a:rPr lang="en-US" dirty="0" smtClean="0"/>
              <a:t>potential and </a:t>
            </a:r>
            <a:r>
              <a:rPr lang="en-US" dirty="0" smtClean="0"/>
              <a:t>ends with an almost equally rapid change back </a:t>
            </a:r>
            <a:r>
              <a:rPr lang="en-US" dirty="0" smtClean="0"/>
              <a:t>to the </a:t>
            </a:r>
            <a:r>
              <a:rPr lang="en-US" dirty="0" smtClean="0"/>
              <a:t>negative potential.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conduct a nerve signal, </a:t>
            </a:r>
            <a:r>
              <a:rPr lang="en-US" dirty="0" smtClean="0"/>
              <a:t>the action </a:t>
            </a:r>
            <a:r>
              <a:rPr lang="en-US" dirty="0" smtClean="0"/>
              <a:t>potential moves along the nerve fiber until it </a:t>
            </a:r>
            <a:r>
              <a:rPr lang="en-US" dirty="0" smtClean="0"/>
              <a:t>comes to </a:t>
            </a:r>
            <a:r>
              <a:rPr lang="en-US" dirty="0" smtClean="0"/>
              <a:t>the fiber’s end.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ACTION POTENTIAL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Resting </a:t>
            </a:r>
            <a:r>
              <a:rPr lang="en-US" b="1" dirty="0" smtClean="0"/>
              <a:t>Stage.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resting stage is the resting </a:t>
            </a:r>
            <a:r>
              <a:rPr lang="en-US" dirty="0" smtClean="0"/>
              <a:t>membrane potential </a:t>
            </a:r>
            <a:r>
              <a:rPr lang="en-US" dirty="0" smtClean="0"/>
              <a:t>before the action potential begins. </a:t>
            </a:r>
            <a:endParaRPr lang="en-US" dirty="0" smtClean="0"/>
          </a:p>
          <a:p>
            <a:r>
              <a:rPr lang="en-US" dirty="0" smtClean="0"/>
              <a:t>The membrane </a:t>
            </a:r>
            <a:r>
              <a:rPr lang="en-US" dirty="0" smtClean="0"/>
              <a:t>is said to be “polarized” during this </a:t>
            </a:r>
            <a:r>
              <a:rPr lang="en-US" dirty="0" smtClean="0"/>
              <a:t>stage </a:t>
            </a:r>
            <a:r>
              <a:rPr lang="en-US" dirty="0" smtClean="0"/>
              <a:t>because of the −90 </a:t>
            </a:r>
            <a:r>
              <a:rPr lang="en-US" dirty="0" err="1" smtClean="0"/>
              <a:t>millivolts</a:t>
            </a:r>
            <a:r>
              <a:rPr lang="en-US" dirty="0" smtClean="0"/>
              <a:t> negative membrane </a:t>
            </a:r>
            <a:r>
              <a:rPr lang="en-US" dirty="0" smtClean="0"/>
              <a:t>potential that </a:t>
            </a:r>
            <a:r>
              <a:rPr lang="en-US" dirty="0" smtClean="0"/>
              <a:t>is present.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Cyrus\Pictures\Screenshots\Screenshot (8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ACTION POTENTIAL </a:t>
            </a:r>
            <a:r>
              <a:rPr lang="en-US" b="1" dirty="0" smtClean="0">
                <a:solidFill>
                  <a:srgbClr val="FF0000"/>
                </a:solidFill>
              </a:rPr>
              <a:t>STAGES CNT’D…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Depolarization Stage. </a:t>
            </a:r>
            <a:endParaRPr lang="en-US" b="1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this time, the membrane </a:t>
            </a:r>
            <a:r>
              <a:rPr lang="en-US" dirty="0" smtClean="0"/>
              <a:t>suddenly becomes </a:t>
            </a:r>
            <a:r>
              <a:rPr lang="en-US" dirty="0" smtClean="0"/>
              <a:t>permeable to sodium ions, allowing </a:t>
            </a:r>
            <a:r>
              <a:rPr lang="en-US" dirty="0" smtClean="0"/>
              <a:t>tremendous numbers </a:t>
            </a:r>
            <a:r>
              <a:rPr lang="en-US" dirty="0" smtClean="0"/>
              <a:t>of positively charged sodium ions </a:t>
            </a:r>
            <a:r>
              <a:rPr lang="en-US" dirty="0" smtClean="0"/>
              <a:t>to diffuse </a:t>
            </a:r>
            <a:r>
              <a:rPr lang="en-US" dirty="0" smtClean="0"/>
              <a:t>to the interior of the axon.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normal “</a:t>
            </a:r>
            <a:r>
              <a:rPr lang="en-US" dirty="0" smtClean="0"/>
              <a:t>polarized” state </a:t>
            </a:r>
            <a:r>
              <a:rPr lang="en-US" dirty="0" smtClean="0"/>
              <a:t>of −90 </a:t>
            </a:r>
            <a:r>
              <a:rPr lang="en-US" dirty="0" err="1" smtClean="0"/>
              <a:t>millivolts</a:t>
            </a:r>
            <a:r>
              <a:rPr lang="en-US" dirty="0" smtClean="0"/>
              <a:t> is immediately neutralized by </a:t>
            </a:r>
            <a:r>
              <a:rPr lang="en-US" dirty="0" smtClean="0"/>
              <a:t>the inflowing </a:t>
            </a:r>
            <a:r>
              <a:rPr lang="en-US" dirty="0" smtClean="0"/>
              <a:t>positively charged sodium ions, with the </a:t>
            </a:r>
            <a:r>
              <a:rPr lang="en-US" dirty="0" smtClean="0"/>
              <a:t>potential rising </a:t>
            </a:r>
            <a:r>
              <a:rPr lang="en-US" dirty="0" smtClean="0"/>
              <a:t>rapidly in the positive direction—a </a:t>
            </a:r>
            <a:r>
              <a:rPr lang="en-US" dirty="0" smtClean="0"/>
              <a:t>process called </a:t>
            </a:r>
            <a:r>
              <a:rPr lang="en-US" b="1" i="1" dirty="0" smtClean="0"/>
              <a:t>depolarization</a:t>
            </a:r>
            <a:r>
              <a:rPr lang="en-US" i="1" dirty="0" smtClean="0"/>
              <a:t>. </a:t>
            </a:r>
            <a:endParaRPr lang="en-US" i="1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large nerve fibers, the </a:t>
            </a:r>
            <a:r>
              <a:rPr lang="en-US" dirty="0" smtClean="0"/>
              <a:t>great excess </a:t>
            </a:r>
            <a:r>
              <a:rPr lang="en-US" dirty="0" smtClean="0"/>
              <a:t>of positive sodium ions moving to the inside </a:t>
            </a:r>
            <a:r>
              <a:rPr lang="en-US" dirty="0" smtClean="0"/>
              <a:t>causes the </a:t>
            </a:r>
            <a:r>
              <a:rPr lang="en-US" dirty="0" smtClean="0"/>
              <a:t>membrane potential to actually “overshoot” </a:t>
            </a:r>
            <a:r>
              <a:rPr lang="en-US" dirty="0" smtClean="0"/>
              <a:t>beyond the </a:t>
            </a:r>
            <a:r>
              <a:rPr lang="en-US" dirty="0" smtClean="0"/>
              <a:t>zero level and to become somewhat positive. </a:t>
            </a:r>
            <a:endParaRPr lang="en-US" dirty="0" smtClean="0"/>
          </a:p>
          <a:p>
            <a:r>
              <a:rPr lang="en-US" dirty="0" smtClean="0"/>
              <a:t>In some smaller </a:t>
            </a:r>
            <a:r>
              <a:rPr lang="en-US" dirty="0" smtClean="0"/>
              <a:t>fibers, as well as in many central nervous </a:t>
            </a:r>
            <a:r>
              <a:rPr lang="en-US" dirty="0" smtClean="0"/>
              <a:t>system neurons</a:t>
            </a:r>
            <a:r>
              <a:rPr lang="en-US" dirty="0" smtClean="0"/>
              <a:t>, the potential merely approaches the zero </a:t>
            </a:r>
            <a:r>
              <a:rPr lang="en-US" dirty="0" smtClean="0"/>
              <a:t>level and </a:t>
            </a:r>
            <a:r>
              <a:rPr lang="en-US" dirty="0" smtClean="0"/>
              <a:t>does not overshoot to the positive state.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Cyrus\Pictures\Screenshots\Screenshot (8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ACTION POTENTIAL STAGES CNT’D…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Repolarization</a:t>
            </a:r>
            <a:r>
              <a:rPr lang="en-US" b="1" dirty="0" smtClean="0"/>
              <a:t> Stage. </a:t>
            </a:r>
            <a:endParaRPr lang="en-US" b="1" dirty="0" smtClean="0"/>
          </a:p>
          <a:p>
            <a:r>
              <a:rPr lang="en-US" dirty="0" smtClean="0"/>
              <a:t>Within </a:t>
            </a:r>
            <a:r>
              <a:rPr lang="en-US" dirty="0" smtClean="0"/>
              <a:t>a few 10,000ths of a </a:t>
            </a:r>
            <a:r>
              <a:rPr lang="en-US" dirty="0" smtClean="0"/>
              <a:t>second after </a:t>
            </a:r>
            <a:r>
              <a:rPr lang="en-US" dirty="0" smtClean="0"/>
              <a:t>the membrane becomes highly permeable </a:t>
            </a:r>
            <a:r>
              <a:rPr lang="en-US" dirty="0" smtClean="0"/>
              <a:t>to sodium </a:t>
            </a:r>
            <a:r>
              <a:rPr lang="en-US" dirty="0" smtClean="0"/>
              <a:t>ions, the sodium channels begin to close and </a:t>
            </a:r>
            <a:r>
              <a:rPr lang="en-US" dirty="0" smtClean="0"/>
              <a:t>the potassium </a:t>
            </a:r>
            <a:r>
              <a:rPr lang="en-US" dirty="0" smtClean="0"/>
              <a:t>channels open to a greater degree than normal.</a:t>
            </a:r>
          </a:p>
          <a:p>
            <a:r>
              <a:rPr lang="en-US" dirty="0" smtClean="0"/>
              <a:t>Then, rapid diffusion of potassium ions to the </a:t>
            </a:r>
            <a:r>
              <a:rPr lang="en-US" dirty="0" smtClean="0"/>
              <a:t>exterior re-establishes </a:t>
            </a:r>
            <a:r>
              <a:rPr lang="en-US" dirty="0" smtClean="0"/>
              <a:t>the normal negative resting membrane </a:t>
            </a:r>
            <a:r>
              <a:rPr lang="en-US" dirty="0" smtClean="0"/>
              <a:t>potential, which </a:t>
            </a:r>
            <a:r>
              <a:rPr lang="en-US" dirty="0" smtClean="0"/>
              <a:t>is called </a:t>
            </a:r>
            <a:r>
              <a:rPr lang="en-US" b="1" i="1" dirty="0" err="1" smtClean="0"/>
              <a:t>repolarization</a:t>
            </a:r>
            <a:r>
              <a:rPr lang="en-US" b="1" i="1" dirty="0" smtClean="0"/>
              <a:t> of the membrane.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Cyrus\Pictures\Screenshots\Screenshot (8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Further Reading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explain more fully the factors that cause both </a:t>
            </a:r>
            <a:r>
              <a:rPr lang="en-US" dirty="0" smtClean="0"/>
              <a:t>depolarization and </a:t>
            </a:r>
            <a:r>
              <a:rPr lang="en-US" dirty="0" err="1" smtClean="0"/>
              <a:t>repolarization</a:t>
            </a:r>
            <a:r>
              <a:rPr lang="en-US" dirty="0" smtClean="0"/>
              <a:t>, </a:t>
            </a:r>
            <a:r>
              <a:rPr lang="en-US" dirty="0" smtClean="0"/>
              <a:t>read on </a:t>
            </a:r>
            <a:r>
              <a:rPr lang="en-US" dirty="0" smtClean="0"/>
              <a:t>the </a:t>
            </a:r>
            <a:r>
              <a:rPr lang="en-US" dirty="0" smtClean="0"/>
              <a:t>special characteristics </a:t>
            </a:r>
            <a:r>
              <a:rPr lang="en-US" dirty="0" smtClean="0"/>
              <a:t>of two other types of transport </a:t>
            </a:r>
            <a:r>
              <a:rPr lang="en-US" dirty="0" smtClean="0"/>
              <a:t>channels through </a:t>
            </a:r>
            <a:r>
              <a:rPr lang="en-US" dirty="0" smtClean="0"/>
              <a:t>the nerve membrane: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/>
              <a:t>voltage-gated </a:t>
            </a:r>
            <a:r>
              <a:rPr lang="en-US" dirty="0" smtClean="0"/>
              <a:t>sodium and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potassium </a:t>
            </a:r>
            <a:r>
              <a:rPr lang="en-US" dirty="0" smtClean="0"/>
              <a:t>channels.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Cyrus\Desktop\membrane-potential-as-time-passes-in-an-action-potenti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381000"/>
            <a:ext cx="9982200" cy="723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End of the Presentation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Thank </a:t>
            </a:r>
            <a:r>
              <a:rPr lang="en-US" b="1" dirty="0" smtClean="0">
                <a:solidFill>
                  <a:srgbClr val="00B0F0"/>
                </a:solidFill>
              </a:rPr>
              <a:t>You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10242" name="Picture 2" descr="C:\Users\Cyrus\Desktop\portrait-funny-golden-retriever-dog-wearing-sunglasses-waving-its-paw-close-up-portrait-funny-golden-retriever-dog-121872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705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588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Simple Diffusion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833688" y="1401763"/>
            <a:ext cx="124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i="1">
                <a:latin typeface="Times New Roman" pitchFamily="18" charset="0"/>
              </a:rPr>
              <a:t>inside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076825" y="1389063"/>
            <a:ext cx="121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outside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 rot="-5400000">
            <a:off x="4266406" y="6101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 rot="-5400000">
            <a:off x="4266407" y="59380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 rot="-5400000">
            <a:off x="4266406" y="57745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 rot="-5400000">
            <a:off x="4266407" y="5611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 rot="-5400000">
            <a:off x="4266407" y="54490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 rot="-5400000">
            <a:off x="4264819" y="5283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 rot="-5400000">
            <a:off x="4264818" y="51173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 rot="-5400000">
            <a:off x="4266406" y="49553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 rot="-5400000">
            <a:off x="4266407" y="4791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 rot="-5400000">
            <a:off x="4266406" y="4628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 rot="-5400000">
            <a:off x="4266407" y="4464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 rot="-5400000">
            <a:off x="4264819" y="39758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 rot="-5400000">
            <a:off x="4264818" y="38123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Oval 18"/>
          <p:cNvSpPr>
            <a:spLocks noChangeArrowheads="1"/>
          </p:cNvSpPr>
          <p:nvPr/>
        </p:nvSpPr>
        <p:spPr bwMode="auto">
          <a:xfrm rot="-5400000">
            <a:off x="4264819" y="3648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Oval 19"/>
          <p:cNvSpPr>
            <a:spLocks noChangeArrowheads="1"/>
          </p:cNvSpPr>
          <p:nvPr/>
        </p:nvSpPr>
        <p:spPr bwMode="auto">
          <a:xfrm rot="-5400000">
            <a:off x="4264819" y="34837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0" name="Oval 20"/>
          <p:cNvSpPr>
            <a:spLocks noChangeArrowheads="1"/>
          </p:cNvSpPr>
          <p:nvPr/>
        </p:nvSpPr>
        <p:spPr bwMode="auto">
          <a:xfrm rot="-5400000">
            <a:off x="4264818" y="33202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 rot="-5400000">
            <a:off x="4264818" y="28313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Oval 22"/>
          <p:cNvSpPr>
            <a:spLocks noChangeArrowheads="1"/>
          </p:cNvSpPr>
          <p:nvPr/>
        </p:nvSpPr>
        <p:spPr bwMode="auto">
          <a:xfrm rot="-5400000">
            <a:off x="4263231" y="26662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Oval 23"/>
          <p:cNvSpPr>
            <a:spLocks noChangeArrowheads="1"/>
          </p:cNvSpPr>
          <p:nvPr/>
        </p:nvSpPr>
        <p:spPr bwMode="auto">
          <a:xfrm rot="-5400000">
            <a:off x="4263232" y="25026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Oval 24"/>
          <p:cNvSpPr>
            <a:spLocks noChangeArrowheads="1"/>
          </p:cNvSpPr>
          <p:nvPr/>
        </p:nvSpPr>
        <p:spPr bwMode="auto">
          <a:xfrm rot="-5400000">
            <a:off x="4263231" y="23391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Oval 25"/>
          <p:cNvSpPr>
            <a:spLocks noChangeArrowheads="1"/>
          </p:cNvSpPr>
          <p:nvPr/>
        </p:nvSpPr>
        <p:spPr bwMode="auto">
          <a:xfrm rot="-5400000">
            <a:off x="4263232" y="21756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 rot="-5400000">
            <a:off x="4445000" y="6015038"/>
            <a:ext cx="109537" cy="211138"/>
            <a:chOff x="424" y="2880"/>
            <a:chExt cx="200" cy="768"/>
          </a:xfrm>
        </p:grpSpPr>
        <p:sp>
          <p:nvSpPr>
            <p:cNvPr id="112667" name="Freeform 2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Freeform 2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 rot="-5400000">
            <a:off x="4443413" y="5541963"/>
            <a:ext cx="109537" cy="211137"/>
            <a:chOff x="424" y="2880"/>
            <a:chExt cx="200" cy="768"/>
          </a:xfrm>
        </p:grpSpPr>
        <p:sp>
          <p:nvSpPr>
            <p:cNvPr id="112670" name="Freeform 3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Freeform 3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 rot="-5400000">
            <a:off x="4436269" y="5887244"/>
            <a:ext cx="109537" cy="193675"/>
            <a:chOff x="288" y="2784"/>
            <a:chExt cx="152" cy="528"/>
          </a:xfrm>
        </p:grpSpPr>
        <p:sp>
          <p:nvSpPr>
            <p:cNvPr id="112673" name="Freeform 3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Freeform 3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 rot="-5400000">
            <a:off x="4439444" y="5395119"/>
            <a:ext cx="109537" cy="193675"/>
            <a:chOff x="288" y="2784"/>
            <a:chExt cx="152" cy="528"/>
          </a:xfrm>
        </p:grpSpPr>
        <p:sp>
          <p:nvSpPr>
            <p:cNvPr id="112676" name="Freeform 3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7" name="Freeform 3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 rot="-5400000">
            <a:off x="4409282" y="5707856"/>
            <a:ext cx="171450" cy="204787"/>
            <a:chOff x="367" y="2605"/>
            <a:chExt cx="151" cy="559"/>
          </a:xfrm>
        </p:grpSpPr>
        <p:sp>
          <p:nvSpPr>
            <p:cNvPr id="112679" name="Freeform 3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Freeform 4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 rot="-5400000">
            <a:off x="4410869" y="5215731"/>
            <a:ext cx="171450" cy="204788"/>
            <a:chOff x="367" y="2605"/>
            <a:chExt cx="151" cy="559"/>
          </a:xfrm>
        </p:grpSpPr>
        <p:sp>
          <p:nvSpPr>
            <p:cNvPr id="112682" name="Freeform 42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3" name="Freeform 43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 rot="-5400000">
            <a:off x="4441825" y="4891088"/>
            <a:ext cx="109537" cy="211138"/>
            <a:chOff x="424" y="2880"/>
            <a:chExt cx="200" cy="768"/>
          </a:xfrm>
        </p:grpSpPr>
        <p:sp>
          <p:nvSpPr>
            <p:cNvPr id="112685" name="Freeform 45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6" name="Freeform 46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 rot="-5400000">
            <a:off x="4437857" y="4744244"/>
            <a:ext cx="109537" cy="193675"/>
            <a:chOff x="288" y="2784"/>
            <a:chExt cx="152" cy="528"/>
          </a:xfrm>
        </p:grpSpPr>
        <p:sp>
          <p:nvSpPr>
            <p:cNvPr id="112688" name="Freeform 4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9" name="Freeform 4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 rot="-5400000">
            <a:off x="4408488" y="5054600"/>
            <a:ext cx="169862" cy="204788"/>
            <a:chOff x="367" y="2605"/>
            <a:chExt cx="151" cy="559"/>
          </a:xfrm>
        </p:grpSpPr>
        <p:sp>
          <p:nvSpPr>
            <p:cNvPr id="112691" name="Freeform 5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2" name="Freeform 5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 rot="-5400000">
            <a:off x="4409282" y="4564856"/>
            <a:ext cx="171450" cy="204787"/>
            <a:chOff x="367" y="2605"/>
            <a:chExt cx="151" cy="559"/>
          </a:xfrm>
        </p:grpSpPr>
        <p:sp>
          <p:nvSpPr>
            <p:cNvPr id="112694" name="Freeform 54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5" name="Freeform 55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 rot="-5400000">
            <a:off x="4445000" y="4371975"/>
            <a:ext cx="109538" cy="211138"/>
            <a:chOff x="424" y="2880"/>
            <a:chExt cx="200" cy="768"/>
          </a:xfrm>
        </p:grpSpPr>
        <p:sp>
          <p:nvSpPr>
            <p:cNvPr id="112697" name="Freeform 5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8" name="Freeform 5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 rot="-5400000">
            <a:off x="4443413" y="3900488"/>
            <a:ext cx="109537" cy="211137"/>
            <a:chOff x="424" y="2880"/>
            <a:chExt cx="200" cy="768"/>
          </a:xfrm>
        </p:grpSpPr>
        <p:sp>
          <p:nvSpPr>
            <p:cNvPr id="112700" name="Freeform 6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1" name="Freeform 6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 rot="-5400000">
            <a:off x="4439444" y="3753644"/>
            <a:ext cx="109537" cy="193675"/>
            <a:chOff x="288" y="2784"/>
            <a:chExt cx="152" cy="528"/>
          </a:xfrm>
        </p:grpSpPr>
        <p:sp>
          <p:nvSpPr>
            <p:cNvPr id="112703" name="Freeform 6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4" name="Freeform 6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 rot="-5400000">
            <a:off x="4410869" y="3574256"/>
            <a:ext cx="171450" cy="204788"/>
            <a:chOff x="367" y="2605"/>
            <a:chExt cx="151" cy="559"/>
          </a:xfrm>
        </p:grpSpPr>
        <p:sp>
          <p:nvSpPr>
            <p:cNvPr id="112706" name="Freeform 66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7" name="Freeform 67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68"/>
          <p:cNvGrpSpPr>
            <a:grpSpLocks/>
          </p:cNvGrpSpPr>
          <p:nvPr/>
        </p:nvGrpSpPr>
        <p:grpSpPr bwMode="auto">
          <a:xfrm rot="-5400000">
            <a:off x="4441825" y="3402013"/>
            <a:ext cx="109537" cy="211138"/>
            <a:chOff x="424" y="2880"/>
            <a:chExt cx="200" cy="768"/>
          </a:xfrm>
        </p:grpSpPr>
        <p:sp>
          <p:nvSpPr>
            <p:cNvPr id="112709" name="Freeform 69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0" name="Freeform 70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 rot="-5400000">
            <a:off x="4440238" y="2930525"/>
            <a:ext cx="109538" cy="211137"/>
            <a:chOff x="424" y="2880"/>
            <a:chExt cx="200" cy="768"/>
          </a:xfrm>
        </p:grpSpPr>
        <p:sp>
          <p:nvSpPr>
            <p:cNvPr id="112712" name="Freeform 7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3" name="Freeform 7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74"/>
          <p:cNvGrpSpPr>
            <a:grpSpLocks/>
          </p:cNvGrpSpPr>
          <p:nvPr/>
        </p:nvGrpSpPr>
        <p:grpSpPr bwMode="auto">
          <a:xfrm rot="-5400000">
            <a:off x="4433888" y="3276600"/>
            <a:ext cx="107950" cy="193675"/>
            <a:chOff x="288" y="2784"/>
            <a:chExt cx="152" cy="528"/>
          </a:xfrm>
        </p:grpSpPr>
        <p:sp>
          <p:nvSpPr>
            <p:cNvPr id="112715" name="Freeform 7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6" name="Freeform 7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77"/>
          <p:cNvGrpSpPr>
            <a:grpSpLocks/>
          </p:cNvGrpSpPr>
          <p:nvPr/>
        </p:nvGrpSpPr>
        <p:grpSpPr bwMode="auto">
          <a:xfrm rot="-5400000">
            <a:off x="4436269" y="2783681"/>
            <a:ext cx="109538" cy="193675"/>
            <a:chOff x="288" y="2784"/>
            <a:chExt cx="152" cy="528"/>
          </a:xfrm>
        </p:grpSpPr>
        <p:sp>
          <p:nvSpPr>
            <p:cNvPr id="112718" name="Freeform 7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9" name="Freeform 7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0"/>
          <p:cNvGrpSpPr>
            <a:grpSpLocks/>
          </p:cNvGrpSpPr>
          <p:nvPr/>
        </p:nvGrpSpPr>
        <p:grpSpPr bwMode="auto">
          <a:xfrm rot="-5400000">
            <a:off x="4407694" y="2604294"/>
            <a:ext cx="171450" cy="204788"/>
            <a:chOff x="367" y="2605"/>
            <a:chExt cx="151" cy="559"/>
          </a:xfrm>
        </p:grpSpPr>
        <p:sp>
          <p:nvSpPr>
            <p:cNvPr id="112721" name="Freeform 8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2" name="Freeform 8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3" name="Freeform 83"/>
          <p:cNvSpPr>
            <a:spLocks/>
          </p:cNvSpPr>
          <p:nvPr/>
        </p:nvSpPr>
        <p:spPr bwMode="auto">
          <a:xfrm rot="-5400000">
            <a:off x="4468813" y="239553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4" name="Freeform 84"/>
          <p:cNvSpPr>
            <a:spLocks/>
          </p:cNvSpPr>
          <p:nvPr/>
        </p:nvSpPr>
        <p:spPr bwMode="auto">
          <a:xfrm rot="-5400000">
            <a:off x="4426744" y="2491582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5" name="Freeform 85"/>
          <p:cNvSpPr>
            <a:spLocks/>
          </p:cNvSpPr>
          <p:nvPr/>
        </p:nvSpPr>
        <p:spPr bwMode="auto">
          <a:xfrm rot="-5400000">
            <a:off x="4466432" y="2261394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6" name="Freeform 86"/>
          <p:cNvSpPr>
            <a:spLocks/>
          </p:cNvSpPr>
          <p:nvPr/>
        </p:nvSpPr>
        <p:spPr bwMode="auto">
          <a:xfrm rot="-5400000">
            <a:off x="4460081" y="2343945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7" name="Freeform 87"/>
          <p:cNvSpPr>
            <a:spLocks/>
          </p:cNvSpPr>
          <p:nvPr/>
        </p:nvSpPr>
        <p:spPr bwMode="auto">
          <a:xfrm rot="-5400000">
            <a:off x="4450557" y="2183606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8" name="Freeform 88"/>
          <p:cNvSpPr>
            <a:spLocks/>
          </p:cNvSpPr>
          <p:nvPr/>
        </p:nvSpPr>
        <p:spPr bwMode="auto">
          <a:xfrm rot="-5400000">
            <a:off x="4454525" y="2070101"/>
            <a:ext cx="77787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9" name="Oval 89"/>
          <p:cNvSpPr>
            <a:spLocks noChangeArrowheads="1"/>
          </p:cNvSpPr>
          <p:nvPr/>
        </p:nvSpPr>
        <p:spPr bwMode="auto">
          <a:xfrm rot="-5400000" flipH="1" flipV="1">
            <a:off x="4742656" y="21042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0" name="Oval 90"/>
          <p:cNvSpPr>
            <a:spLocks noChangeArrowheads="1"/>
          </p:cNvSpPr>
          <p:nvPr/>
        </p:nvSpPr>
        <p:spPr bwMode="auto">
          <a:xfrm rot="-5400000" flipH="1" flipV="1">
            <a:off x="4742657" y="22677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1" name="Oval 91"/>
          <p:cNvSpPr>
            <a:spLocks noChangeArrowheads="1"/>
          </p:cNvSpPr>
          <p:nvPr/>
        </p:nvSpPr>
        <p:spPr bwMode="auto">
          <a:xfrm rot="-5400000" flipH="1" flipV="1">
            <a:off x="4742656" y="24312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2" name="Oval 92"/>
          <p:cNvSpPr>
            <a:spLocks noChangeArrowheads="1"/>
          </p:cNvSpPr>
          <p:nvPr/>
        </p:nvSpPr>
        <p:spPr bwMode="auto">
          <a:xfrm rot="-5400000" flipH="1" flipV="1">
            <a:off x="4742657" y="25947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3" name="Oval 93"/>
          <p:cNvSpPr>
            <a:spLocks noChangeArrowheads="1"/>
          </p:cNvSpPr>
          <p:nvPr/>
        </p:nvSpPr>
        <p:spPr bwMode="auto">
          <a:xfrm rot="-5400000" flipH="1" flipV="1">
            <a:off x="4744244" y="2759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4" name="Oval 94"/>
          <p:cNvSpPr>
            <a:spLocks noChangeArrowheads="1"/>
          </p:cNvSpPr>
          <p:nvPr/>
        </p:nvSpPr>
        <p:spPr bwMode="auto">
          <a:xfrm rot="-5400000" flipH="1" flipV="1">
            <a:off x="4742657" y="29217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5" name="Oval 95"/>
          <p:cNvSpPr>
            <a:spLocks noChangeArrowheads="1"/>
          </p:cNvSpPr>
          <p:nvPr/>
        </p:nvSpPr>
        <p:spPr bwMode="auto">
          <a:xfrm rot="-5400000" flipH="1" flipV="1">
            <a:off x="4744243" y="34123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6" name="Oval 96"/>
          <p:cNvSpPr>
            <a:spLocks noChangeArrowheads="1"/>
          </p:cNvSpPr>
          <p:nvPr/>
        </p:nvSpPr>
        <p:spPr bwMode="auto">
          <a:xfrm rot="-5400000" flipH="1" flipV="1">
            <a:off x="4744243" y="35774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7" name="Oval 97"/>
          <p:cNvSpPr>
            <a:spLocks noChangeArrowheads="1"/>
          </p:cNvSpPr>
          <p:nvPr/>
        </p:nvSpPr>
        <p:spPr bwMode="auto">
          <a:xfrm rot="-5400000" flipH="1" flipV="1">
            <a:off x="4744244" y="37409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8" name="Oval 98"/>
          <p:cNvSpPr>
            <a:spLocks noChangeArrowheads="1"/>
          </p:cNvSpPr>
          <p:nvPr/>
        </p:nvSpPr>
        <p:spPr bwMode="auto">
          <a:xfrm rot="-5400000" flipH="1" flipV="1">
            <a:off x="4744243" y="39044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9" name="Oval 99"/>
          <p:cNvSpPr>
            <a:spLocks noChangeArrowheads="1"/>
          </p:cNvSpPr>
          <p:nvPr/>
        </p:nvSpPr>
        <p:spPr bwMode="auto">
          <a:xfrm rot="-5400000" flipH="1" flipV="1">
            <a:off x="4744243" y="43934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0" name="Oval 100"/>
          <p:cNvSpPr>
            <a:spLocks noChangeArrowheads="1"/>
          </p:cNvSpPr>
          <p:nvPr/>
        </p:nvSpPr>
        <p:spPr bwMode="auto">
          <a:xfrm rot="-5400000" flipH="1" flipV="1">
            <a:off x="4744244" y="4556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1" name="Oval 101"/>
          <p:cNvSpPr>
            <a:spLocks noChangeArrowheads="1"/>
          </p:cNvSpPr>
          <p:nvPr/>
        </p:nvSpPr>
        <p:spPr bwMode="auto">
          <a:xfrm rot="-5400000" flipH="1" flipV="1">
            <a:off x="4744243" y="47204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2" name="Oval 102"/>
          <p:cNvSpPr>
            <a:spLocks noChangeArrowheads="1"/>
          </p:cNvSpPr>
          <p:nvPr/>
        </p:nvSpPr>
        <p:spPr bwMode="auto">
          <a:xfrm rot="-5400000" flipH="1" flipV="1">
            <a:off x="4745832" y="48839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3" name="Oval 103"/>
          <p:cNvSpPr>
            <a:spLocks noChangeArrowheads="1"/>
          </p:cNvSpPr>
          <p:nvPr/>
        </p:nvSpPr>
        <p:spPr bwMode="auto">
          <a:xfrm rot="-5400000" flipH="1" flipV="1">
            <a:off x="4744244" y="5045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4" name="Oval 104"/>
          <p:cNvSpPr>
            <a:spLocks noChangeArrowheads="1"/>
          </p:cNvSpPr>
          <p:nvPr/>
        </p:nvSpPr>
        <p:spPr bwMode="auto">
          <a:xfrm rot="-5400000" flipH="1" flipV="1">
            <a:off x="4744243" y="5212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5" name="Oval 105"/>
          <p:cNvSpPr>
            <a:spLocks noChangeArrowheads="1"/>
          </p:cNvSpPr>
          <p:nvPr/>
        </p:nvSpPr>
        <p:spPr bwMode="auto">
          <a:xfrm rot="-5400000" flipH="1" flipV="1">
            <a:off x="4745831" y="53776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6" name="Oval 106"/>
          <p:cNvSpPr>
            <a:spLocks noChangeArrowheads="1"/>
          </p:cNvSpPr>
          <p:nvPr/>
        </p:nvSpPr>
        <p:spPr bwMode="auto">
          <a:xfrm rot="-5400000" flipH="1" flipV="1">
            <a:off x="4744243" y="55395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7" name="Oval 107"/>
          <p:cNvSpPr>
            <a:spLocks noChangeArrowheads="1"/>
          </p:cNvSpPr>
          <p:nvPr/>
        </p:nvSpPr>
        <p:spPr bwMode="auto">
          <a:xfrm rot="-5400000" flipH="1" flipV="1">
            <a:off x="4744244" y="57030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8" name="Oval 108"/>
          <p:cNvSpPr>
            <a:spLocks noChangeArrowheads="1"/>
          </p:cNvSpPr>
          <p:nvPr/>
        </p:nvSpPr>
        <p:spPr bwMode="auto">
          <a:xfrm rot="-5400000" flipH="1" flipV="1">
            <a:off x="4744243" y="58666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9" name="Oval 109"/>
          <p:cNvSpPr>
            <a:spLocks noChangeArrowheads="1"/>
          </p:cNvSpPr>
          <p:nvPr/>
        </p:nvSpPr>
        <p:spPr bwMode="auto">
          <a:xfrm rot="-5400000" flipH="1" flipV="1">
            <a:off x="4745832" y="60301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110"/>
          <p:cNvGrpSpPr>
            <a:grpSpLocks/>
          </p:cNvGrpSpPr>
          <p:nvPr/>
        </p:nvGrpSpPr>
        <p:grpSpPr bwMode="auto">
          <a:xfrm rot="-5400000" flipH="1" flipV="1">
            <a:off x="4621213" y="2071688"/>
            <a:ext cx="109537" cy="211137"/>
            <a:chOff x="424" y="2880"/>
            <a:chExt cx="200" cy="768"/>
          </a:xfrm>
        </p:grpSpPr>
        <p:sp>
          <p:nvSpPr>
            <p:cNvPr id="112751" name="Freeform 11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2" name="Freeform 11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13"/>
          <p:cNvGrpSpPr>
            <a:grpSpLocks/>
          </p:cNvGrpSpPr>
          <p:nvPr/>
        </p:nvGrpSpPr>
        <p:grpSpPr bwMode="auto">
          <a:xfrm rot="-5400000" flipH="1" flipV="1">
            <a:off x="4621213" y="2544763"/>
            <a:ext cx="109537" cy="211137"/>
            <a:chOff x="424" y="2880"/>
            <a:chExt cx="200" cy="768"/>
          </a:xfrm>
        </p:grpSpPr>
        <p:sp>
          <p:nvSpPr>
            <p:cNvPr id="112754" name="Freeform 114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5" name="Freeform 115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16"/>
          <p:cNvGrpSpPr>
            <a:grpSpLocks/>
          </p:cNvGrpSpPr>
          <p:nvPr/>
        </p:nvGrpSpPr>
        <p:grpSpPr bwMode="auto">
          <a:xfrm rot="-5400000" flipH="1" flipV="1">
            <a:off x="4629944" y="2216944"/>
            <a:ext cx="109537" cy="193675"/>
            <a:chOff x="288" y="2784"/>
            <a:chExt cx="152" cy="528"/>
          </a:xfrm>
        </p:grpSpPr>
        <p:sp>
          <p:nvSpPr>
            <p:cNvPr id="112757" name="Freeform 117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8" name="Freeform 118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19"/>
          <p:cNvGrpSpPr>
            <a:grpSpLocks/>
          </p:cNvGrpSpPr>
          <p:nvPr/>
        </p:nvGrpSpPr>
        <p:grpSpPr bwMode="auto">
          <a:xfrm rot="-5400000" flipH="1" flipV="1">
            <a:off x="4625182" y="2709069"/>
            <a:ext cx="109537" cy="193675"/>
            <a:chOff x="288" y="2784"/>
            <a:chExt cx="152" cy="528"/>
          </a:xfrm>
        </p:grpSpPr>
        <p:sp>
          <p:nvSpPr>
            <p:cNvPr id="112760" name="Freeform 120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1" name="Freeform 121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22"/>
          <p:cNvGrpSpPr>
            <a:grpSpLocks/>
          </p:cNvGrpSpPr>
          <p:nvPr/>
        </p:nvGrpSpPr>
        <p:grpSpPr bwMode="auto">
          <a:xfrm rot="-5400000" flipH="1" flipV="1">
            <a:off x="4593432" y="2388394"/>
            <a:ext cx="171450" cy="204787"/>
            <a:chOff x="367" y="2605"/>
            <a:chExt cx="151" cy="559"/>
          </a:xfrm>
        </p:grpSpPr>
        <p:sp>
          <p:nvSpPr>
            <p:cNvPr id="112763" name="Freeform 123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4" name="Freeform 124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25"/>
          <p:cNvGrpSpPr>
            <a:grpSpLocks/>
          </p:cNvGrpSpPr>
          <p:nvPr/>
        </p:nvGrpSpPr>
        <p:grpSpPr bwMode="auto">
          <a:xfrm rot="-5400000" flipH="1" flipV="1">
            <a:off x="4593432" y="2880519"/>
            <a:ext cx="171450" cy="204787"/>
            <a:chOff x="367" y="2605"/>
            <a:chExt cx="151" cy="559"/>
          </a:xfrm>
        </p:grpSpPr>
        <p:sp>
          <p:nvSpPr>
            <p:cNvPr id="112766" name="Freeform 126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7" name="Freeform 127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28"/>
          <p:cNvGrpSpPr>
            <a:grpSpLocks/>
          </p:cNvGrpSpPr>
          <p:nvPr/>
        </p:nvGrpSpPr>
        <p:grpSpPr bwMode="auto">
          <a:xfrm rot="-5400000" flipH="1" flipV="1">
            <a:off x="4622800" y="3519488"/>
            <a:ext cx="109537" cy="211138"/>
            <a:chOff x="424" y="2880"/>
            <a:chExt cx="200" cy="768"/>
          </a:xfrm>
        </p:grpSpPr>
        <p:sp>
          <p:nvSpPr>
            <p:cNvPr id="112769" name="Freeform 129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0" name="Freeform 130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31"/>
          <p:cNvGrpSpPr>
            <a:grpSpLocks/>
          </p:cNvGrpSpPr>
          <p:nvPr/>
        </p:nvGrpSpPr>
        <p:grpSpPr bwMode="auto">
          <a:xfrm rot="-5400000" flipH="1" flipV="1">
            <a:off x="4632326" y="3194050"/>
            <a:ext cx="107950" cy="193675"/>
            <a:chOff x="288" y="2784"/>
            <a:chExt cx="152" cy="528"/>
          </a:xfrm>
        </p:grpSpPr>
        <p:sp>
          <p:nvSpPr>
            <p:cNvPr id="112772" name="Freeform 132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3" name="Freeform 133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34"/>
          <p:cNvGrpSpPr>
            <a:grpSpLocks/>
          </p:cNvGrpSpPr>
          <p:nvPr/>
        </p:nvGrpSpPr>
        <p:grpSpPr bwMode="auto">
          <a:xfrm rot="-5400000" flipH="1" flipV="1">
            <a:off x="4626769" y="3683794"/>
            <a:ext cx="109537" cy="193675"/>
            <a:chOff x="288" y="2784"/>
            <a:chExt cx="152" cy="528"/>
          </a:xfrm>
        </p:grpSpPr>
        <p:sp>
          <p:nvSpPr>
            <p:cNvPr id="112775" name="Freeform 13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6" name="Freeform 13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 rot="-5400000" flipH="1" flipV="1">
            <a:off x="4595813" y="3362325"/>
            <a:ext cx="169862" cy="204788"/>
            <a:chOff x="367" y="2605"/>
            <a:chExt cx="151" cy="559"/>
          </a:xfrm>
        </p:grpSpPr>
        <p:sp>
          <p:nvSpPr>
            <p:cNvPr id="112778" name="Freeform 138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9" name="Freeform 139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40"/>
          <p:cNvGrpSpPr>
            <a:grpSpLocks/>
          </p:cNvGrpSpPr>
          <p:nvPr/>
        </p:nvGrpSpPr>
        <p:grpSpPr bwMode="auto">
          <a:xfrm rot="-5400000" flipH="1" flipV="1">
            <a:off x="4595019" y="3855244"/>
            <a:ext cx="171450" cy="204788"/>
            <a:chOff x="367" y="2605"/>
            <a:chExt cx="151" cy="559"/>
          </a:xfrm>
        </p:grpSpPr>
        <p:sp>
          <p:nvSpPr>
            <p:cNvPr id="112781" name="Freeform 14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2" name="Freeform 14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2" name="Group 143"/>
          <p:cNvGrpSpPr>
            <a:grpSpLocks/>
          </p:cNvGrpSpPr>
          <p:nvPr/>
        </p:nvGrpSpPr>
        <p:grpSpPr bwMode="auto">
          <a:xfrm rot="-5400000" flipH="1" flipV="1">
            <a:off x="4619625" y="4038600"/>
            <a:ext cx="109538" cy="211138"/>
            <a:chOff x="424" y="2880"/>
            <a:chExt cx="200" cy="768"/>
          </a:xfrm>
        </p:grpSpPr>
        <p:sp>
          <p:nvSpPr>
            <p:cNvPr id="112784" name="Freeform 144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5" name="Freeform 145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5" name="Group 146"/>
          <p:cNvGrpSpPr>
            <a:grpSpLocks/>
          </p:cNvGrpSpPr>
          <p:nvPr/>
        </p:nvGrpSpPr>
        <p:grpSpPr bwMode="auto">
          <a:xfrm rot="-5400000" flipH="1" flipV="1">
            <a:off x="4619625" y="4510088"/>
            <a:ext cx="109537" cy="211138"/>
            <a:chOff x="424" y="2880"/>
            <a:chExt cx="200" cy="768"/>
          </a:xfrm>
        </p:grpSpPr>
        <p:sp>
          <p:nvSpPr>
            <p:cNvPr id="112787" name="Freeform 14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8" name="Freeform 14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8" name="Group 149"/>
          <p:cNvGrpSpPr>
            <a:grpSpLocks/>
          </p:cNvGrpSpPr>
          <p:nvPr/>
        </p:nvGrpSpPr>
        <p:grpSpPr bwMode="auto">
          <a:xfrm rot="-5400000" flipH="1" flipV="1">
            <a:off x="4623594" y="4674394"/>
            <a:ext cx="109537" cy="193675"/>
            <a:chOff x="288" y="2784"/>
            <a:chExt cx="152" cy="528"/>
          </a:xfrm>
        </p:grpSpPr>
        <p:sp>
          <p:nvSpPr>
            <p:cNvPr id="112790" name="Freeform 150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1" name="Freeform 151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1" name="Group 152"/>
          <p:cNvGrpSpPr>
            <a:grpSpLocks/>
          </p:cNvGrpSpPr>
          <p:nvPr/>
        </p:nvGrpSpPr>
        <p:grpSpPr bwMode="auto">
          <a:xfrm rot="-5400000" flipH="1" flipV="1">
            <a:off x="4592638" y="4352925"/>
            <a:ext cx="169862" cy="204788"/>
            <a:chOff x="367" y="2605"/>
            <a:chExt cx="151" cy="559"/>
          </a:xfrm>
        </p:grpSpPr>
        <p:sp>
          <p:nvSpPr>
            <p:cNvPr id="112793" name="Freeform 153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4" name="Freeform 154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4" name="Group 155"/>
          <p:cNvGrpSpPr>
            <a:grpSpLocks/>
          </p:cNvGrpSpPr>
          <p:nvPr/>
        </p:nvGrpSpPr>
        <p:grpSpPr bwMode="auto">
          <a:xfrm rot="-5400000" flipH="1" flipV="1">
            <a:off x="4591844" y="4845844"/>
            <a:ext cx="171450" cy="204788"/>
            <a:chOff x="367" y="2605"/>
            <a:chExt cx="151" cy="559"/>
          </a:xfrm>
        </p:grpSpPr>
        <p:sp>
          <p:nvSpPr>
            <p:cNvPr id="112796" name="Freeform 156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7" name="Freeform 157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7" name="Group 158"/>
          <p:cNvGrpSpPr>
            <a:grpSpLocks/>
          </p:cNvGrpSpPr>
          <p:nvPr/>
        </p:nvGrpSpPr>
        <p:grpSpPr bwMode="auto">
          <a:xfrm rot="-5400000" flipH="1" flipV="1">
            <a:off x="4624388" y="5008563"/>
            <a:ext cx="109537" cy="211137"/>
            <a:chOff x="424" y="2880"/>
            <a:chExt cx="200" cy="768"/>
          </a:xfrm>
        </p:grpSpPr>
        <p:sp>
          <p:nvSpPr>
            <p:cNvPr id="112799" name="Freeform 159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0" name="Freeform 160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0" name="Group 161"/>
          <p:cNvGrpSpPr>
            <a:grpSpLocks/>
          </p:cNvGrpSpPr>
          <p:nvPr/>
        </p:nvGrpSpPr>
        <p:grpSpPr bwMode="auto">
          <a:xfrm rot="-5400000" flipH="1" flipV="1">
            <a:off x="4624388" y="5156200"/>
            <a:ext cx="109538" cy="211137"/>
            <a:chOff x="424" y="2880"/>
            <a:chExt cx="200" cy="768"/>
          </a:xfrm>
        </p:grpSpPr>
        <p:sp>
          <p:nvSpPr>
            <p:cNvPr id="112802" name="Freeform 16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3" name="Freeform 16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3" name="Group 164"/>
          <p:cNvGrpSpPr>
            <a:grpSpLocks/>
          </p:cNvGrpSpPr>
          <p:nvPr/>
        </p:nvGrpSpPr>
        <p:grpSpPr bwMode="auto">
          <a:xfrm rot="-5400000" flipH="1" flipV="1">
            <a:off x="4633913" y="5154612"/>
            <a:ext cx="107950" cy="193675"/>
            <a:chOff x="288" y="2784"/>
            <a:chExt cx="152" cy="528"/>
          </a:xfrm>
        </p:grpSpPr>
        <p:sp>
          <p:nvSpPr>
            <p:cNvPr id="112805" name="Freeform 16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6" name="Freeform 16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6" name="Group 167"/>
          <p:cNvGrpSpPr>
            <a:grpSpLocks/>
          </p:cNvGrpSpPr>
          <p:nvPr/>
        </p:nvGrpSpPr>
        <p:grpSpPr bwMode="auto">
          <a:xfrm rot="-5400000" flipH="1" flipV="1">
            <a:off x="4628357" y="5320506"/>
            <a:ext cx="109538" cy="193675"/>
            <a:chOff x="288" y="2784"/>
            <a:chExt cx="152" cy="528"/>
          </a:xfrm>
        </p:grpSpPr>
        <p:sp>
          <p:nvSpPr>
            <p:cNvPr id="112808" name="Freeform 16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9" name="Freeform 16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9" name="Group 170"/>
          <p:cNvGrpSpPr>
            <a:grpSpLocks/>
          </p:cNvGrpSpPr>
          <p:nvPr/>
        </p:nvGrpSpPr>
        <p:grpSpPr bwMode="auto">
          <a:xfrm rot="-5400000" flipH="1" flipV="1">
            <a:off x="4596607" y="5491956"/>
            <a:ext cx="171450" cy="204787"/>
            <a:chOff x="367" y="2605"/>
            <a:chExt cx="151" cy="559"/>
          </a:xfrm>
        </p:grpSpPr>
        <p:sp>
          <p:nvSpPr>
            <p:cNvPr id="112811" name="Freeform 17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2" name="Freeform 17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13" name="Freeform 173"/>
          <p:cNvSpPr>
            <a:spLocks/>
          </p:cNvSpPr>
          <p:nvPr/>
        </p:nvSpPr>
        <p:spPr bwMode="auto">
          <a:xfrm rot="-5400000" flipH="1" flipV="1">
            <a:off x="4652963" y="569118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4" name="Freeform 174"/>
          <p:cNvSpPr>
            <a:spLocks/>
          </p:cNvSpPr>
          <p:nvPr/>
        </p:nvSpPr>
        <p:spPr bwMode="auto">
          <a:xfrm rot="-5400000" flipH="1" flipV="1">
            <a:off x="4690269" y="5677694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5" name="Freeform 175"/>
          <p:cNvSpPr>
            <a:spLocks/>
          </p:cNvSpPr>
          <p:nvPr/>
        </p:nvSpPr>
        <p:spPr bwMode="auto">
          <a:xfrm rot="-5400000" flipH="1" flipV="1">
            <a:off x="4668044" y="5842794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6" name="Freeform 176"/>
          <p:cNvSpPr>
            <a:spLocks/>
          </p:cNvSpPr>
          <p:nvPr/>
        </p:nvSpPr>
        <p:spPr bwMode="auto">
          <a:xfrm rot="-5400000" flipH="1" flipV="1">
            <a:off x="4679156" y="5780882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7" name="Freeform 177"/>
          <p:cNvSpPr>
            <a:spLocks/>
          </p:cNvSpPr>
          <p:nvPr/>
        </p:nvSpPr>
        <p:spPr bwMode="auto">
          <a:xfrm rot="-5400000" flipH="1" flipV="1">
            <a:off x="4664869" y="5933281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8" name="Freeform 178"/>
          <p:cNvSpPr>
            <a:spLocks/>
          </p:cNvSpPr>
          <p:nvPr/>
        </p:nvSpPr>
        <p:spPr bwMode="auto">
          <a:xfrm rot="-5400000" flipH="1" flipV="1">
            <a:off x="4641850" y="6026151"/>
            <a:ext cx="77787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9" name="Oval 179"/>
          <p:cNvSpPr>
            <a:spLocks noChangeArrowheads="1"/>
          </p:cNvSpPr>
          <p:nvPr/>
        </p:nvSpPr>
        <p:spPr bwMode="auto">
          <a:xfrm>
            <a:off x="4222750" y="2898775"/>
            <a:ext cx="709613" cy="223838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0" name="Oval 180"/>
          <p:cNvSpPr>
            <a:spLocks noChangeArrowheads="1"/>
          </p:cNvSpPr>
          <p:nvPr/>
        </p:nvSpPr>
        <p:spPr bwMode="auto">
          <a:xfrm>
            <a:off x="4224338" y="3238500"/>
            <a:ext cx="709612" cy="223838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32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821" name="Oval 181"/>
          <p:cNvSpPr>
            <a:spLocks noChangeArrowheads="1"/>
          </p:cNvSpPr>
          <p:nvPr/>
        </p:nvSpPr>
        <p:spPr bwMode="auto">
          <a:xfrm>
            <a:off x="4214813" y="3973513"/>
            <a:ext cx="709612" cy="2238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02" name="Group 182"/>
          <p:cNvGrpSpPr>
            <a:grpSpLocks/>
          </p:cNvGrpSpPr>
          <p:nvPr/>
        </p:nvGrpSpPr>
        <p:grpSpPr bwMode="auto">
          <a:xfrm>
            <a:off x="1219200" y="2559050"/>
            <a:ext cx="4735012" cy="1016000"/>
            <a:chOff x="1740" y="1702"/>
            <a:chExt cx="2123" cy="640"/>
          </a:xfrm>
        </p:grpSpPr>
        <p:sp>
          <p:nvSpPr>
            <p:cNvPr id="112823" name="Text Box 183"/>
            <p:cNvSpPr txBox="1">
              <a:spLocks noChangeArrowheads="1"/>
            </p:cNvSpPr>
            <p:nvPr/>
          </p:nvSpPr>
          <p:spPr bwMode="auto">
            <a:xfrm>
              <a:off x="1740" y="1702"/>
              <a:ext cx="44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 dirty="0" smtClean="0">
                  <a:latin typeface="Arial" charset="0"/>
                </a:rPr>
                <a:t>K</a:t>
              </a:r>
              <a:r>
                <a:rPr lang="en-US" sz="6000" baseline="30000" dirty="0">
                  <a:latin typeface="Arial" charset="0"/>
                </a:rPr>
                <a:t>+</a:t>
              </a:r>
            </a:p>
          </p:txBody>
        </p:sp>
        <p:sp>
          <p:nvSpPr>
            <p:cNvPr id="112824" name="Text Box 184"/>
            <p:cNvSpPr txBox="1">
              <a:spLocks noChangeArrowheads="1"/>
            </p:cNvSpPr>
            <p:nvPr/>
          </p:nvSpPr>
          <p:spPr bwMode="auto">
            <a:xfrm>
              <a:off x="3671" y="1938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</a:rPr>
                <a:t>K</a:t>
              </a:r>
              <a:r>
                <a:rPr lang="en-US" baseline="30000" dirty="0" smtClean="0">
                  <a:latin typeface="Arial" charset="0"/>
                </a:rPr>
                <a:t>+</a:t>
              </a:r>
              <a:endParaRPr lang="en-US" baseline="30000" dirty="0">
                <a:latin typeface="Arial" charset="0"/>
              </a:endParaRPr>
            </a:p>
          </p:txBody>
        </p:sp>
        <p:sp>
          <p:nvSpPr>
            <p:cNvPr id="112825" name="Line 185"/>
            <p:cNvSpPr>
              <a:spLocks noChangeShapeType="1"/>
            </p:cNvSpPr>
            <p:nvPr/>
          </p:nvSpPr>
          <p:spPr bwMode="auto">
            <a:xfrm>
              <a:off x="2398" y="2092"/>
              <a:ext cx="11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5" name="Group 186"/>
          <p:cNvGrpSpPr>
            <a:grpSpLocks/>
          </p:cNvGrpSpPr>
          <p:nvPr/>
        </p:nvGrpSpPr>
        <p:grpSpPr bwMode="auto">
          <a:xfrm>
            <a:off x="2830513" y="3795713"/>
            <a:ext cx="4124325" cy="914400"/>
            <a:chOff x="1897" y="2481"/>
            <a:chExt cx="2598" cy="576"/>
          </a:xfrm>
        </p:grpSpPr>
        <p:sp>
          <p:nvSpPr>
            <p:cNvPr id="112827" name="Text Box 187"/>
            <p:cNvSpPr txBox="1">
              <a:spLocks noChangeArrowheads="1"/>
            </p:cNvSpPr>
            <p:nvPr/>
          </p:nvSpPr>
          <p:spPr bwMode="auto">
            <a:xfrm>
              <a:off x="3659" y="2481"/>
              <a:ext cx="83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dirty="0">
                  <a:latin typeface="Arial" charset="0"/>
                </a:rPr>
                <a:t>Na</a:t>
              </a:r>
              <a:r>
                <a:rPr lang="en-US" sz="5400" baseline="30000" dirty="0">
                  <a:latin typeface="Arial" charset="0"/>
                </a:rPr>
                <a:t>+</a:t>
              </a:r>
            </a:p>
          </p:txBody>
        </p:sp>
        <p:sp>
          <p:nvSpPr>
            <p:cNvPr id="112828" name="Text Box 188"/>
            <p:cNvSpPr txBox="1">
              <a:spLocks noChangeArrowheads="1"/>
            </p:cNvSpPr>
            <p:nvPr/>
          </p:nvSpPr>
          <p:spPr bwMode="auto">
            <a:xfrm>
              <a:off x="1897" y="2622"/>
              <a:ext cx="4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Na</a:t>
              </a:r>
              <a:r>
                <a:rPr lang="en-US" baseline="300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12829" name="Line 189"/>
            <p:cNvSpPr>
              <a:spLocks noChangeShapeType="1"/>
            </p:cNvSpPr>
            <p:nvPr/>
          </p:nvSpPr>
          <p:spPr bwMode="auto">
            <a:xfrm flipH="1">
              <a:off x="2366" y="2778"/>
              <a:ext cx="11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30" name="Oval 190"/>
          <p:cNvSpPr>
            <a:spLocks noChangeArrowheads="1"/>
          </p:cNvSpPr>
          <p:nvPr/>
        </p:nvSpPr>
        <p:spPr bwMode="auto">
          <a:xfrm>
            <a:off x="4225925" y="4333875"/>
            <a:ext cx="709613" cy="2238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533400" y="700088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Membrane Potential (</a:t>
            </a:r>
            <a:r>
              <a:rPr lang="en-US" sz="3600" b="1" dirty="0" err="1">
                <a:solidFill>
                  <a:srgbClr val="FF0000"/>
                </a:solidFill>
              </a:rPr>
              <a:t>V</a:t>
            </a:r>
            <a:r>
              <a:rPr lang="en-US" sz="3600" b="1" baseline="-25000" dirty="0" err="1">
                <a:solidFill>
                  <a:srgbClr val="FF0000"/>
                </a:solidFill>
              </a:rPr>
              <a:t>m</a:t>
            </a:r>
            <a:r>
              <a:rPr lang="en-US" sz="3600" b="1" dirty="0">
                <a:solidFill>
                  <a:srgbClr val="FF0000"/>
                </a:solidFill>
              </a:rPr>
              <a:t>):</a:t>
            </a:r>
          </a:p>
          <a:p>
            <a:pPr algn="ctr"/>
            <a:r>
              <a:rPr lang="en-US" sz="2000" b="1" i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- charge difference across the membrane -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 rot="-5400000">
            <a:off x="3359944" y="5807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 rot="-5400000">
            <a:off x="3359943" y="56507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 rot="-5400000">
            <a:off x="3361531" y="54887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 rot="-5400000">
            <a:off x="3361532" y="53252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 rot="-5400000">
            <a:off x="3361531" y="51617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 rot="-5400000">
            <a:off x="3361532" y="49982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 rot="-5400000">
            <a:off x="3359944" y="45092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 rot="-5400000">
            <a:off x="3359943" y="43457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 rot="-5400000">
            <a:off x="3359944" y="41822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 rot="-5400000">
            <a:off x="3359944" y="40171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 rot="-5400000">
            <a:off x="3359943" y="38536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 rot="-5400000">
            <a:off x="3359943" y="33647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 rot="-5400000">
            <a:off x="3358356" y="31996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 rot="-5400000">
            <a:off x="3358357" y="30360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 rot="-5400000">
            <a:off x="3358356" y="28725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 rot="-5400000">
            <a:off x="3358357" y="27090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 rot="-5400000">
            <a:off x="3505994" y="5739606"/>
            <a:ext cx="171450" cy="204788"/>
            <a:chOff x="367" y="2605"/>
            <a:chExt cx="151" cy="559"/>
          </a:xfrm>
        </p:grpSpPr>
        <p:sp>
          <p:nvSpPr>
            <p:cNvPr id="114708" name="Freeform 20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 rot="-5400000">
            <a:off x="3536950" y="5424488"/>
            <a:ext cx="109537" cy="211138"/>
            <a:chOff x="424" y="2880"/>
            <a:chExt cx="200" cy="768"/>
          </a:xfrm>
        </p:grpSpPr>
        <p:sp>
          <p:nvSpPr>
            <p:cNvPr id="114711" name="Freeform 23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 rot="-5400000">
            <a:off x="3532982" y="5277644"/>
            <a:ext cx="109537" cy="193675"/>
            <a:chOff x="288" y="2784"/>
            <a:chExt cx="152" cy="528"/>
          </a:xfrm>
        </p:grpSpPr>
        <p:sp>
          <p:nvSpPr>
            <p:cNvPr id="114714" name="Freeform 2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 rot="-5400000">
            <a:off x="3503613" y="5588000"/>
            <a:ext cx="169862" cy="204788"/>
            <a:chOff x="367" y="2605"/>
            <a:chExt cx="151" cy="559"/>
          </a:xfrm>
        </p:grpSpPr>
        <p:sp>
          <p:nvSpPr>
            <p:cNvPr id="114717" name="Freeform 2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8" name="Freeform 3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 rot="-5400000">
            <a:off x="3504407" y="5098256"/>
            <a:ext cx="171450" cy="204787"/>
            <a:chOff x="367" y="2605"/>
            <a:chExt cx="151" cy="559"/>
          </a:xfrm>
        </p:grpSpPr>
        <p:sp>
          <p:nvSpPr>
            <p:cNvPr id="114720" name="Freeform 32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21" name="Freeform 33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 rot="-5400000">
            <a:off x="3540125" y="4905375"/>
            <a:ext cx="109538" cy="211138"/>
            <a:chOff x="424" y="2880"/>
            <a:chExt cx="200" cy="768"/>
          </a:xfrm>
        </p:grpSpPr>
        <p:sp>
          <p:nvSpPr>
            <p:cNvPr id="114723" name="Freeform 35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24" name="Freeform 36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 rot="-5400000">
            <a:off x="3538538" y="4433888"/>
            <a:ext cx="109537" cy="211137"/>
            <a:chOff x="424" y="2880"/>
            <a:chExt cx="200" cy="768"/>
          </a:xfrm>
        </p:grpSpPr>
        <p:sp>
          <p:nvSpPr>
            <p:cNvPr id="114726" name="Freeform 38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27" name="Freeform 39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 rot="-5400000">
            <a:off x="3534569" y="4287044"/>
            <a:ext cx="109537" cy="193675"/>
            <a:chOff x="288" y="2784"/>
            <a:chExt cx="152" cy="528"/>
          </a:xfrm>
        </p:grpSpPr>
        <p:sp>
          <p:nvSpPr>
            <p:cNvPr id="114729" name="Freeform 41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0" name="Freeform 42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 rot="-5400000">
            <a:off x="3505994" y="4107656"/>
            <a:ext cx="171450" cy="204788"/>
            <a:chOff x="367" y="2605"/>
            <a:chExt cx="151" cy="559"/>
          </a:xfrm>
        </p:grpSpPr>
        <p:sp>
          <p:nvSpPr>
            <p:cNvPr id="114732" name="Freeform 44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3" name="Freeform 45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 rot="-5400000">
            <a:off x="3536950" y="3935413"/>
            <a:ext cx="109537" cy="211138"/>
            <a:chOff x="424" y="2880"/>
            <a:chExt cx="200" cy="768"/>
          </a:xfrm>
        </p:grpSpPr>
        <p:sp>
          <p:nvSpPr>
            <p:cNvPr id="114735" name="Freeform 4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6" name="Freeform 4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 rot="-5400000">
            <a:off x="3535363" y="3463925"/>
            <a:ext cx="109538" cy="211137"/>
            <a:chOff x="424" y="2880"/>
            <a:chExt cx="200" cy="768"/>
          </a:xfrm>
        </p:grpSpPr>
        <p:sp>
          <p:nvSpPr>
            <p:cNvPr id="114738" name="Freeform 5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Freeform 5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 rot="-5400000">
            <a:off x="3529013" y="3810000"/>
            <a:ext cx="107950" cy="193675"/>
            <a:chOff x="288" y="2784"/>
            <a:chExt cx="152" cy="528"/>
          </a:xfrm>
        </p:grpSpPr>
        <p:sp>
          <p:nvSpPr>
            <p:cNvPr id="114741" name="Freeform 5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2" name="Freeform 5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 rot="-5400000">
            <a:off x="3531394" y="3317081"/>
            <a:ext cx="109538" cy="193675"/>
            <a:chOff x="288" y="2784"/>
            <a:chExt cx="152" cy="528"/>
          </a:xfrm>
        </p:grpSpPr>
        <p:sp>
          <p:nvSpPr>
            <p:cNvPr id="114744" name="Freeform 5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Freeform 5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rot="-5400000">
            <a:off x="3502819" y="3137694"/>
            <a:ext cx="171450" cy="204788"/>
            <a:chOff x="367" y="2605"/>
            <a:chExt cx="151" cy="559"/>
          </a:xfrm>
        </p:grpSpPr>
        <p:sp>
          <p:nvSpPr>
            <p:cNvPr id="114747" name="Freeform 5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8" name="Freeform 6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49" name="Freeform 61"/>
          <p:cNvSpPr>
            <a:spLocks/>
          </p:cNvSpPr>
          <p:nvPr/>
        </p:nvSpPr>
        <p:spPr bwMode="auto">
          <a:xfrm rot="-5400000">
            <a:off x="3563938" y="2928938"/>
            <a:ext cx="52387" cy="211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48" y="624"/>
              </a:cxn>
              <a:cxn ang="0">
                <a:pos x="96" y="768"/>
              </a:cxn>
            </a:cxnLst>
            <a:rect l="0" t="0" r="r" b="b"/>
            <a:pathLst>
              <a:path w="104" h="768">
                <a:moveTo>
                  <a:pt x="0" y="0"/>
                </a:moveTo>
                <a:cubicBezTo>
                  <a:pt x="44" y="116"/>
                  <a:pt x="88" y="232"/>
                  <a:pt x="96" y="336"/>
                </a:cubicBezTo>
                <a:cubicBezTo>
                  <a:pt x="104" y="440"/>
                  <a:pt x="48" y="552"/>
                  <a:pt x="48" y="624"/>
                </a:cubicBezTo>
                <a:cubicBezTo>
                  <a:pt x="48" y="696"/>
                  <a:pt x="72" y="732"/>
                  <a:pt x="9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0" name="Freeform 62"/>
          <p:cNvSpPr>
            <a:spLocks/>
          </p:cNvSpPr>
          <p:nvPr/>
        </p:nvSpPr>
        <p:spPr bwMode="auto">
          <a:xfrm rot="-5400000">
            <a:off x="3521869" y="3024982"/>
            <a:ext cx="57150" cy="1317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288"/>
              </a:cxn>
              <a:cxn ang="0">
                <a:pos x="104" y="480"/>
              </a:cxn>
            </a:cxnLst>
            <a:rect l="0" t="0" r="r" b="b"/>
            <a:pathLst>
              <a:path w="104" h="480">
                <a:moveTo>
                  <a:pt x="56" y="0"/>
                </a:moveTo>
                <a:cubicBezTo>
                  <a:pt x="28" y="104"/>
                  <a:pt x="0" y="208"/>
                  <a:pt x="8" y="288"/>
                </a:cubicBezTo>
                <a:cubicBezTo>
                  <a:pt x="16" y="368"/>
                  <a:pt x="60" y="424"/>
                  <a:pt x="10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Freeform 63"/>
          <p:cNvSpPr>
            <a:spLocks/>
          </p:cNvSpPr>
          <p:nvPr/>
        </p:nvSpPr>
        <p:spPr bwMode="auto">
          <a:xfrm rot="-5400000">
            <a:off x="3561557" y="2794794"/>
            <a:ext cx="39687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36"/>
              </a:cxn>
              <a:cxn ang="0">
                <a:pos x="48" y="528"/>
              </a:cxn>
            </a:cxnLst>
            <a:rect l="0" t="0" r="r" b="b"/>
            <a:pathLst>
              <a:path w="56" h="528">
                <a:moveTo>
                  <a:pt x="0" y="0"/>
                </a:moveTo>
                <a:cubicBezTo>
                  <a:pt x="20" y="124"/>
                  <a:pt x="40" y="248"/>
                  <a:pt x="48" y="336"/>
                </a:cubicBezTo>
                <a:cubicBezTo>
                  <a:pt x="56" y="424"/>
                  <a:pt x="48" y="496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2" name="Freeform 64"/>
          <p:cNvSpPr>
            <a:spLocks/>
          </p:cNvSpPr>
          <p:nvPr/>
        </p:nvSpPr>
        <p:spPr bwMode="auto">
          <a:xfrm rot="-5400000">
            <a:off x="3555206" y="2877345"/>
            <a:ext cx="34925" cy="17621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336"/>
              </a:cxn>
              <a:cxn ang="0">
                <a:pos x="48" y="480"/>
              </a:cxn>
            </a:cxnLst>
            <a:rect l="0" t="0" r="r" b="b"/>
            <a:pathLst>
              <a:path w="48" h="480">
                <a:moveTo>
                  <a:pt x="48" y="0"/>
                </a:moveTo>
                <a:cubicBezTo>
                  <a:pt x="24" y="128"/>
                  <a:pt x="0" y="256"/>
                  <a:pt x="0" y="336"/>
                </a:cubicBezTo>
                <a:cubicBezTo>
                  <a:pt x="0" y="416"/>
                  <a:pt x="24" y="448"/>
                  <a:pt x="4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3" name="Freeform 65"/>
          <p:cNvSpPr>
            <a:spLocks/>
          </p:cNvSpPr>
          <p:nvPr/>
        </p:nvSpPr>
        <p:spPr bwMode="auto">
          <a:xfrm rot="-5400000">
            <a:off x="3545682" y="2717006"/>
            <a:ext cx="58738" cy="180975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3" y="403"/>
              </a:cxn>
              <a:cxn ang="0">
                <a:pos x="52" y="493"/>
              </a:cxn>
            </a:cxnLst>
            <a:rect l="0" t="0" r="r" b="b"/>
            <a:pathLst>
              <a:path w="52" h="493">
                <a:moveTo>
                  <a:pt x="36" y="0"/>
                </a:moveTo>
                <a:cubicBezTo>
                  <a:pt x="18" y="160"/>
                  <a:pt x="0" y="321"/>
                  <a:pt x="3" y="403"/>
                </a:cubicBezTo>
                <a:cubicBezTo>
                  <a:pt x="6" y="485"/>
                  <a:pt x="43" y="477"/>
                  <a:pt x="52" y="4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4" name="Freeform 66"/>
          <p:cNvSpPr>
            <a:spLocks/>
          </p:cNvSpPr>
          <p:nvPr/>
        </p:nvSpPr>
        <p:spPr bwMode="auto">
          <a:xfrm rot="-5400000">
            <a:off x="3549650" y="2603501"/>
            <a:ext cx="77787" cy="2016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1" y="287"/>
              </a:cxn>
              <a:cxn ang="0">
                <a:pos x="69" y="550"/>
              </a:cxn>
            </a:cxnLst>
            <a:rect l="0" t="0" r="r" b="b"/>
            <a:pathLst>
              <a:path w="69" h="550">
                <a:moveTo>
                  <a:pt x="3" y="0"/>
                </a:moveTo>
                <a:cubicBezTo>
                  <a:pt x="1" y="97"/>
                  <a:pt x="0" y="195"/>
                  <a:pt x="11" y="287"/>
                </a:cubicBezTo>
                <a:cubicBezTo>
                  <a:pt x="22" y="379"/>
                  <a:pt x="45" y="464"/>
                  <a:pt x="69" y="5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5" name="Oval 67"/>
          <p:cNvSpPr>
            <a:spLocks noChangeArrowheads="1"/>
          </p:cNvSpPr>
          <p:nvPr/>
        </p:nvSpPr>
        <p:spPr bwMode="auto">
          <a:xfrm rot="-5400000" flipH="1" flipV="1">
            <a:off x="3837781" y="26376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6" name="Oval 68"/>
          <p:cNvSpPr>
            <a:spLocks noChangeArrowheads="1"/>
          </p:cNvSpPr>
          <p:nvPr/>
        </p:nvSpPr>
        <p:spPr bwMode="auto">
          <a:xfrm rot="-5400000" flipH="1" flipV="1">
            <a:off x="3837782" y="28011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7" name="Oval 69"/>
          <p:cNvSpPr>
            <a:spLocks noChangeArrowheads="1"/>
          </p:cNvSpPr>
          <p:nvPr/>
        </p:nvSpPr>
        <p:spPr bwMode="auto">
          <a:xfrm rot="-5400000" flipH="1" flipV="1">
            <a:off x="3837781" y="29646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8" name="Oval 70"/>
          <p:cNvSpPr>
            <a:spLocks noChangeArrowheads="1"/>
          </p:cNvSpPr>
          <p:nvPr/>
        </p:nvSpPr>
        <p:spPr bwMode="auto">
          <a:xfrm rot="-5400000" flipH="1" flipV="1">
            <a:off x="3837782" y="31281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9" name="Oval 71"/>
          <p:cNvSpPr>
            <a:spLocks noChangeArrowheads="1"/>
          </p:cNvSpPr>
          <p:nvPr/>
        </p:nvSpPr>
        <p:spPr bwMode="auto">
          <a:xfrm rot="-5400000" flipH="1" flipV="1">
            <a:off x="3839369" y="32932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0" name="Oval 72"/>
          <p:cNvSpPr>
            <a:spLocks noChangeArrowheads="1"/>
          </p:cNvSpPr>
          <p:nvPr/>
        </p:nvSpPr>
        <p:spPr bwMode="auto">
          <a:xfrm rot="-5400000" flipH="1" flipV="1">
            <a:off x="3837782" y="34551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1" name="Oval 73"/>
          <p:cNvSpPr>
            <a:spLocks noChangeArrowheads="1"/>
          </p:cNvSpPr>
          <p:nvPr/>
        </p:nvSpPr>
        <p:spPr bwMode="auto">
          <a:xfrm rot="-5400000" flipH="1" flipV="1">
            <a:off x="3839368" y="39457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2" name="Oval 74"/>
          <p:cNvSpPr>
            <a:spLocks noChangeArrowheads="1"/>
          </p:cNvSpPr>
          <p:nvPr/>
        </p:nvSpPr>
        <p:spPr bwMode="auto">
          <a:xfrm rot="-5400000" flipH="1" flipV="1">
            <a:off x="3839368" y="41108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3" name="Oval 75"/>
          <p:cNvSpPr>
            <a:spLocks noChangeArrowheads="1"/>
          </p:cNvSpPr>
          <p:nvPr/>
        </p:nvSpPr>
        <p:spPr bwMode="auto">
          <a:xfrm rot="-5400000" flipH="1" flipV="1">
            <a:off x="3839369" y="42743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4" name="Oval 76"/>
          <p:cNvSpPr>
            <a:spLocks noChangeArrowheads="1"/>
          </p:cNvSpPr>
          <p:nvPr/>
        </p:nvSpPr>
        <p:spPr bwMode="auto">
          <a:xfrm rot="-5400000" flipH="1" flipV="1">
            <a:off x="3839368" y="44378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5" name="Oval 77"/>
          <p:cNvSpPr>
            <a:spLocks noChangeArrowheads="1"/>
          </p:cNvSpPr>
          <p:nvPr/>
        </p:nvSpPr>
        <p:spPr bwMode="auto">
          <a:xfrm rot="-5400000" flipH="1" flipV="1">
            <a:off x="3839368" y="49268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6" name="Oval 78"/>
          <p:cNvSpPr>
            <a:spLocks noChangeArrowheads="1"/>
          </p:cNvSpPr>
          <p:nvPr/>
        </p:nvSpPr>
        <p:spPr bwMode="auto">
          <a:xfrm rot="-5400000" flipH="1" flipV="1">
            <a:off x="3839369" y="50903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7" name="Oval 79"/>
          <p:cNvSpPr>
            <a:spLocks noChangeArrowheads="1"/>
          </p:cNvSpPr>
          <p:nvPr/>
        </p:nvSpPr>
        <p:spPr bwMode="auto">
          <a:xfrm rot="-5400000" flipH="1" flipV="1">
            <a:off x="3839368" y="52538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8" name="Oval 80"/>
          <p:cNvSpPr>
            <a:spLocks noChangeArrowheads="1"/>
          </p:cNvSpPr>
          <p:nvPr/>
        </p:nvSpPr>
        <p:spPr bwMode="auto">
          <a:xfrm rot="-5400000" flipH="1" flipV="1">
            <a:off x="3840957" y="54173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69" name="Oval 81"/>
          <p:cNvSpPr>
            <a:spLocks noChangeArrowheads="1"/>
          </p:cNvSpPr>
          <p:nvPr/>
        </p:nvSpPr>
        <p:spPr bwMode="auto">
          <a:xfrm rot="-5400000" flipH="1" flipV="1">
            <a:off x="3839369" y="55792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70" name="Oval 82"/>
          <p:cNvSpPr>
            <a:spLocks noChangeArrowheads="1"/>
          </p:cNvSpPr>
          <p:nvPr/>
        </p:nvSpPr>
        <p:spPr bwMode="auto">
          <a:xfrm rot="-5400000" flipH="1" flipV="1">
            <a:off x="3839368" y="57364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83"/>
          <p:cNvGrpSpPr>
            <a:grpSpLocks/>
          </p:cNvGrpSpPr>
          <p:nvPr/>
        </p:nvGrpSpPr>
        <p:grpSpPr bwMode="auto">
          <a:xfrm rot="-5400000" flipH="1" flipV="1">
            <a:off x="3716338" y="2605088"/>
            <a:ext cx="109537" cy="211137"/>
            <a:chOff x="424" y="2880"/>
            <a:chExt cx="200" cy="768"/>
          </a:xfrm>
        </p:grpSpPr>
        <p:sp>
          <p:nvSpPr>
            <p:cNvPr id="114772" name="Freeform 84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73" name="Freeform 85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86"/>
          <p:cNvGrpSpPr>
            <a:grpSpLocks/>
          </p:cNvGrpSpPr>
          <p:nvPr/>
        </p:nvGrpSpPr>
        <p:grpSpPr bwMode="auto">
          <a:xfrm rot="-5400000" flipH="1" flipV="1">
            <a:off x="3716338" y="3078163"/>
            <a:ext cx="109537" cy="211137"/>
            <a:chOff x="424" y="2880"/>
            <a:chExt cx="200" cy="768"/>
          </a:xfrm>
        </p:grpSpPr>
        <p:sp>
          <p:nvSpPr>
            <p:cNvPr id="114775" name="Freeform 8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76" name="Freeform 8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9"/>
          <p:cNvGrpSpPr>
            <a:grpSpLocks/>
          </p:cNvGrpSpPr>
          <p:nvPr/>
        </p:nvGrpSpPr>
        <p:grpSpPr bwMode="auto">
          <a:xfrm rot="-5400000" flipH="1" flipV="1">
            <a:off x="3725069" y="2750344"/>
            <a:ext cx="109537" cy="193675"/>
            <a:chOff x="288" y="2784"/>
            <a:chExt cx="152" cy="528"/>
          </a:xfrm>
        </p:grpSpPr>
        <p:sp>
          <p:nvSpPr>
            <p:cNvPr id="114778" name="Freeform 90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79" name="Freeform 91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92"/>
          <p:cNvGrpSpPr>
            <a:grpSpLocks/>
          </p:cNvGrpSpPr>
          <p:nvPr/>
        </p:nvGrpSpPr>
        <p:grpSpPr bwMode="auto">
          <a:xfrm rot="-5400000" flipH="1" flipV="1">
            <a:off x="3720307" y="3242469"/>
            <a:ext cx="109537" cy="193675"/>
            <a:chOff x="288" y="2784"/>
            <a:chExt cx="152" cy="528"/>
          </a:xfrm>
        </p:grpSpPr>
        <p:sp>
          <p:nvSpPr>
            <p:cNvPr id="114781" name="Freeform 9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2" name="Freeform 9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5"/>
          <p:cNvGrpSpPr>
            <a:grpSpLocks/>
          </p:cNvGrpSpPr>
          <p:nvPr/>
        </p:nvGrpSpPr>
        <p:grpSpPr bwMode="auto">
          <a:xfrm rot="-5400000" flipH="1" flipV="1">
            <a:off x="3688557" y="2921794"/>
            <a:ext cx="171450" cy="204787"/>
            <a:chOff x="367" y="2605"/>
            <a:chExt cx="151" cy="559"/>
          </a:xfrm>
        </p:grpSpPr>
        <p:sp>
          <p:nvSpPr>
            <p:cNvPr id="114784" name="Freeform 96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5" name="Freeform 97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98"/>
          <p:cNvGrpSpPr>
            <a:grpSpLocks/>
          </p:cNvGrpSpPr>
          <p:nvPr/>
        </p:nvGrpSpPr>
        <p:grpSpPr bwMode="auto">
          <a:xfrm rot="-5400000" flipH="1" flipV="1">
            <a:off x="3688557" y="3413919"/>
            <a:ext cx="171450" cy="204787"/>
            <a:chOff x="367" y="2605"/>
            <a:chExt cx="151" cy="559"/>
          </a:xfrm>
        </p:grpSpPr>
        <p:sp>
          <p:nvSpPr>
            <p:cNvPr id="114787" name="Freeform 9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8" name="Freeform 10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01"/>
          <p:cNvGrpSpPr>
            <a:grpSpLocks/>
          </p:cNvGrpSpPr>
          <p:nvPr/>
        </p:nvGrpSpPr>
        <p:grpSpPr bwMode="auto">
          <a:xfrm rot="-5400000" flipH="1" flipV="1">
            <a:off x="3717925" y="4052888"/>
            <a:ext cx="109537" cy="211138"/>
            <a:chOff x="424" y="2880"/>
            <a:chExt cx="200" cy="768"/>
          </a:xfrm>
        </p:grpSpPr>
        <p:sp>
          <p:nvSpPr>
            <p:cNvPr id="114790" name="Freeform 10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" name="Freeform 10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04"/>
          <p:cNvGrpSpPr>
            <a:grpSpLocks/>
          </p:cNvGrpSpPr>
          <p:nvPr/>
        </p:nvGrpSpPr>
        <p:grpSpPr bwMode="auto">
          <a:xfrm rot="-5400000" flipH="1" flipV="1">
            <a:off x="3727451" y="3727450"/>
            <a:ext cx="107950" cy="193675"/>
            <a:chOff x="288" y="2784"/>
            <a:chExt cx="152" cy="528"/>
          </a:xfrm>
        </p:grpSpPr>
        <p:sp>
          <p:nvSpPr>
            <p:cNvPr id="114793" name="Freeform 10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" name="Freeform 10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07"/>
          <p:cNvGrpSpPr>
            <a:grpSpLocks/>
          </p:cNvGrpSpPr>
          <p:nvPr/>
        </p:nvGrpSpPr>
        <p:grpSpPr bwMode="auto">
          <a:xfrm rot="-5400000" flipH="1" flipV="1">
            <a:off x="3721894" y="4217194"/>
            <a:ext cx="109537" cy="193675"/>
            <a:chOff x="288" y="2784"/>
            <a:chExt cx="152" cy="528"/>
          </a:xfrm>
        </p:grpSpPr>
        <p:sp>
          <p:nvSpPr>
            <p:cNvPr id="114796" name="Freeform 10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" name="Freeform 10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10"/>
          <p:cNvGrpSpPr>
            <a:grpSpLocks/>
          </p:cNvGrpSpPr>
          <p:nvPr/>
        </p:nvGrpSpPr>
        <p:grpSpPr bwMode="auto">
          <a:xfrm rot="-5400000" flipH="1" flipV="1">
            <a:off x="3690938" y="3895725"/>
            <a:ext cx="169862" cy="204788"/>
            <a:chOff x="367" y="2605"/>
            <a:chExt cx="151" cy="559"/>
          </a:xfrm>
        </p:grpSpPr>
        <p:sp>
          <p:nvSpPr>
            <p:cNvPr id="114799" name="Freeform 11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" name="Freeform 11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13"/>
          <p:cNvGrpSpPr>
            <a:grpSpLocks/>
          </p:cNvGrpSpPr>
          <p:nvPr/>
        </p:nvGrpSpPr>
        <p:grpSpPr bwMode="auto">
          <a:xfrm rot="-5400000" flipH="1" flipV="1">
            <a:off x="3690144" y="4388644"/>
            <a:ext cx="171450" cy="204788"/>
            <a:chOff x="367" y="2605"/>
            <a:chExt cx="151" cy="559"/>
          </a:xfrm>
        </p:grpSpPr>
        <p:sp>
          <p:nvSpPr>
            <p:cNvPr id="114802" name="Freeform 114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" name="Freeform 115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16"/>
          <p:cNvGrpSpPr>
            <a:grpSpLocks/>
          </p:cNvGrpSpPr>
          <p:nvPr/>
        </p:nvGrpSpPr>
        <p:grpSpPr bwMode="auto">
          <a:xfrm rot="-5400000" flipH="1" flipV="1">
            <a:off x="3714750" y="4572000"/>
            <a:ext cx="109538" cy="211138"/>
            <a:chOff x="424" y="2880"/>
            <a:chExt cx="200" cy="768"/>
          </a:xfrm>
        </p:grpSpPr>
        <p:sp>
          <p:nvSpPr>
            <p:cNvPr id="114805" name="Freeform 11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6" name="Freeform 11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19"/>
          <p:cNvGrpSpPr>
            <a:grpSpLocks/>
          </p:cNvGrpSpPr>
          <p:nvPr/>
        </p:nvGrpSpPr>
        <p:grpSpPr bwMode="auto">
          <a:xfrm rot="-5400000" flipH="1" flipV="1">
            <a:off x="3714750" y="5043488"/>
            <a:ext cx="109537" cy="211138"/>
            <a:chOff x="424" y="2880"/>
            <a:chExt cx="200" cy="768"/>
          </a:xfrm>
        </p:grpSpPr>
        <p:sp>
          <p:nvSpPr>
            <p:cNvPr id="114808" name="Freeform 12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9" name="Freeform 12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22"/>
          <p:cNvGrpSpPr>
            <a:grpSpLocks/>
          </p:cNvGrpSpPr>
          <p:nvPr/>
        </p:nvGrpSpPr>
        <p:grpSpPr bwMode="auto">
          <a:xfrm rot="-5400000" flipH="1" flipV="1">
            <a:off x="3718719" y="5207794"/>
            <a:ext cx="109537" cy="193675"/>
            <a:chOff x="288" y="2784"/>
            <a:chExt cx="152" cy="528"/>
          </a:xfrm>
        </p:grpSpPr>
        <p:sp>
          <p:nvSpPr>
            <p:cNvPr id="114811" name="Freeform 12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2" name="Freeform 12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25"/>
          <p:cNvGrpSpPr>
            <a:grpSpLocks/>
          </p:cNvGrpSpPr>
          <p:nvPr/>
        </p:nvGrpSpPr>
        <p:grpSpPr bwMode="auto">
          <a:xfrm rot="-5400000" flipH="1" flipV="1">
            <a:off x="3687763" y="4886325"/>
            <a:ext cx="169862" cy="204788"/>
            <a:chOff x="367" y="2605"/>
            <a:chExt cx="151" cy="559"/>
          </a:xfrm>
        </p:grpSpPr>
        <p:sp>
          <p:nvSpPr>
            <p:cNvPr id="114814" name="Freeform 126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5" name="Freeform 127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28"/>
          <p:cNvGrpSpPr>
            <a:grpSpLocks/>
          </p:cNvGrpSpPr>
          <p:nvPr/>
        </p:nvGrpSpPr>
        <p:grpSpPr bwMode="auto">
          <a:xfrm rot="-5400000" flipH="1" flipV="1">
            <a:off x="3686969" y="5379244"/>
            <a:ext cx="171450" cy="204788"/>
            <a:chOff x="367" y="2605"/>
            <a:chExt cx="151" cy="559"/>
          </a:xfrm>
        </p:grpSpPr>
        <p:sp>
          <p:nvSpPr>
            <p:cNvPr id="114817" name="Freeform 12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" name="Freeform 13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688" name="Group 131"/>
          <p:cNvGrpSpPr>
            <a:grpSpLocks/>
          </p:cNvGrpSpPr>
          <p:nvPr/>
        </p:nvGrpSpPr>
        <p:grpSpPr bwMode="auto">
          <a:xfrm rot="-5400000" flipH="1" flipV="1">
            <a:off x="3719513" y="5541963"/>
            <a:ext cx="109537" cy="211137"/>
            <a:chOff x="424" y="2880"/>
            <a:chExt cx="200" cy="768"/>
          </a:xfrm>
        </p:grpSpPr>
        <p:sp>
          <p:nvSpPr>
            <p:cNvPr id="114820" name="Freeform 13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" name="Freeform 13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689" name="Group 134"/>
          <p:cNvGrpSpPr>
            <a:grpSpLocks/>
          </p:cNvGrpSpPr>
          <p:nvPr/>
        </p:nvGrpSpPr>
        <p:grpSpPr bwMode="auto">
          <a:xfrm rot="-5400000" flipH="1" flipV="1">
            <a:off x="3719513" y="5680075"/>
            <a:ext cx="109538" cy="211137"/>
            <a:chOff x="424" y="2880"/>
            <a:chExt cx="200" cy="768"/>
          </a:xfrm>
        </p:grpSpPr>
        <p:sp>
          <p:nvSpPr>
            <p:cNvPr id="114823" name="Freeform 135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4" name="Freeform 136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07" name="Group 137"/>
          <p:cNvGrpSpPr>
            <a:grpSpLocks/>
          </p:cNvGrpSpPr>
          <p:nvPr/>
        </p:nvGrpSpPr>
        <p:grpSpPr bwMode="auto">
          <a:xfrm rot="-5400000" flipH="1" flipV="1">
            <a:off x="3729038" y="5688012"/>
            <a:ext cx="107950" cy="193675"/>
            <a:chOff x="288" y="2784"/>
            <a:chExt cx="152" cy="528"/>
          </a:xfrm>
        </p:grpSpPr>
        <p:sp>
          <p:nvSpPr>
            <p:cNvPr id="114826" name="Freeform 13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7" name="Freeform 13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828" name="Oval 140"/>
          <p:cNvSpPr>
            <a:spLocks noChangeArrowheads="1"/>
          </p:cNvSpPr>
          <p:nvPr/>
        </p:nvSpPr>
        <p:spPr bwMode="auto">
          <a:xfrm>
            <a:off x="3317875" y="3432175"/>
            <a:ext cx="709613" cy="223838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29" name="Oval 141"/>
          <p:cNvSpPr>
            <a:spLocks noChangeArrowheads="1"/>
          </p:cNvSpPr>
          <p:nvPr/>
        </p:nvSpPr>
        <p:spPr bwMode="auto">
          <a:xfrm>
            <a:off x="3319463" y="3771900"/>
            <a:ext cx="709612" cy="223838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30" name="Text Box 142"/>
          <p:cNvSpPr txBox="1">
            <a:spLocks noChangeArrowheads="1"/>
          </p:cNvSpPr>
          <p:nvPr/>
        </p:nvSpPr>
        <p:spPr bwMode="auto">
          <a:xfrm>
            <a:off x="1676400" y="3092450"/>
            <a:ext cx="989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latin typeface="Arial" charset="0"/>
              </a:rPr>
              <a:t>K</a:t>
            </a:r>
            <a:r>
              <a:rPr lang="en-US" sz="6000" baseline="30000">
                <a:latin typeface="Arial" charset="0"/>
              </a:rPr>
              <a:t>+</a:t>
            </a:r>
          </a:p>
        </p:txBody>
      </p:sp>
      <p:sp>
        <p:nvSpPr>
          <p:cNvPr id="114831" name="Text Box 143"/>
          <p:cNvSpPr txBox="1">
            <a:spLocks noChangeArrowheads="1"/>
          </p:cNvSpPr>
          <p:nvPr/>
        </p:nvSpPr>
        <p:spPr bwMode="auto">
          <a:xfrm>
            <a:off x="4722813" y="4329113"/>
            <a:ext cx="1327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Arial" charset="0"/>
              </a:rPr>
              <a:t>Na</a:t>
            </a:r>
            <a:r>
              <a:rPr lang="en-US" sz="5400" baseline="30000">
                <a:latin typeface="Arial" charset="0"/>
              </a:rPr>
              <a:t>+</a:t>
            </a:r>
          </a:p>
        </p:txBody>
      </p:sp>
      <p:sp>
        <p:nvSpPr>
          <p:cNvPr id="114832" name="Text Box 144"/>
          <p:cNvSpPr txBox="1">
            <a:spLocks noChangeArrowheads="1"/>
          </p:cNvSpPr>
          <p:nvPr/>
        </p:nvSpPr>
        <p:spPr bwMode="auto">
          <a:xfrm>
            <a:off x="4741863" y="35147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K</a:t>
            </a:r>
            <a:r>
              <a:rPr lang="en-US" sz="2000" b="1" baseline="30000">
                <a:latin typeface="Arial" charset="0"/>
              </a:rPr>
              <a:t>+</a:t>
            </a:r>
          </a:p>
        </p:txBody>
      </p:sp>
      <p:sp>
        <p:nvSpPr>
          <p:cNvPr id="114833" name="Text Box 145"/>
          <p:cNvSpPr txBox="1">
            <a:spLocks noChangeArrowheads="1"/>
          </p:cNvSpPr>
          <p:nvPr/>
        </p:nvSpPr>
        <p:spPr bwMode="auto">
          <a:xfrm>
            <a:off x="1925638" y="455295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Na</a:t>
            </a:r>
            <a:r>
              <a:rPr lang="en-US" baseline="30000">
                <a:latin typeface="Arial" charset="0"/>
              </a:rPr>
              <a:t>+</a:t>
            </a:r>
          </a:p>
        </p:txBody>
      </p:sp>
      <p:sp>
        <p:nvSpPr>
          <p:cNvPr id="114834" name="Line 146"/>
          <p:cNvSpPr>
            <a:spLocks noChangeShapeType="1"/>
          </p:cNvSpPr>
          <p:nvPr/>
        </p:nvSpPr>
        <p:spPr bwMode="auto">
          <a:xfrm>
            <a:off x="2720975" y="3711575"/>
            <a:ext cx="1903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5" name="Line 147"/>
          <p:cNvSpPr>
            <a:spLocks noChangeShapeType="1"/>
          </p:cNvSpPr>
          <p:nvPr/>
        </p:nvSpPr>
        <p:spPr bwMode="auto">
          <a:xfrm flipH="1">
            <a:off x="2670175" y="4800600"/>
            <a:ext cx="1903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4710" name="Group 148"/>
          <p:cNvGrpSpPr>
            <a:grpSpLocks/>
          </p:cNvGrpSpPr>
          <p:nvPr/>
        </p:nvGrpSpPr>
        <p:grpSpPr bwMode="auto">
          <a:xfrm>
            <a:off x="2995613" y="2760663"/>
            <a:ext cx="285750" cy="2979737"/>
            <a:chOff x="2571" y="1739"/>
            <a:chExt cx="180" cy="1877"/>
          </a:xfrm>
        </p:grpSpPr>
        <p:sp>
          <p:nvSpPr>
            <p:cNvPr id="114837" name="Line 149"/>
            <p:cNvSpPr>
              <a:spLocks noChangeShapeType="1"/>
            </p:cNvSpPr>
            <p:nvPr/>
          </p:nvSpPr>
          <p:spPr bwMode="auto">
            <a:xfrm>
              <a:off x="2599" y="1739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38" name="Line 150"/>
            <p:cNvSpPr>
              <a:spLocks noChangeShapeType="1"/>
            </p:cNvSpPr>
            <p:nvPr/>
          </p:nvSpPr>
          <p:spPr bwMode="auto">
            <a:xfrm>
              <a:off x="2589" y="1882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39" name="Line 151"/>
            <p:cNvSpPr>
              <a:spLocks noChangeShapeType="1"/>
            </p:cNvSpPr>
            <p:nvPr/>
          </p:nvSpPr>
          <p:spPr bwMode="auto">
            <a:xfrm>
              <a:off x="2591" y="2036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0" name="Line 152"/>
            <p:cNvSpPr>
              <a:spLocks noChangeShapeType="1"/>
            </p:cNvSpPr>
            <p:nvPr/>
          </p:nvSpPr>
          <p:spPr bwMode="auto">
            <a:xfrm>
              <a:off x="2592" y="2203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1" name="Line 153"/>
            <p:cNvSpPr>
              <a:spLocks noChangeShapeType="1"/>
            </p:cNvSpPr>
            <p:nvPr/>
          </p:nvSpPr>
          <p:spPr bwMode="auto">
            <a:xfrm>
              <a:off x="2582" y="2534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2" name="Line 154"/>
            <p:cNvSpPr>
              <a:spLocks noChangeShapeType="1"/>
            </p:cNvSpPr>
            <p:nvPr/>
          </p:nvSpPr>
          <p:spPr bwMode="auto">
            <a:xfrm>
              <a:off x="2585" y="2677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3" name="Line 155"/>
            <p:cNvSpPr>
              <a:spLocks noChangeShapeType="1"/>
            </p:cNvSpPr>
            <p:nvPr/>
          </p:nvSpPr>
          <p:spPr bwMode="auto">
            <a:xfrm>
              <a:off x="2571" y="2842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4" name="Line 156"/>
            <p:cNvSpPr>
              <a:spLocks noChangeShapeType="1"/>
            </p:cNvSpPr>
            <p:nvPr/>
          </p:nvSpPr>
          <p:spPr bwMode="auto">
            <a:xfrm>
              <a:off x="2573" y="324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5" name="Line 157"/>
            <p:cNvSpPr>
              <a:spLocks noChangeShapeType="1"/>
            </p:cNvSpPr>
            <p:nvPr/>
          </p:nvSpPr>
          <p:spPr bwMode="auto">
            <a:xfrm>
              <a:off x="2573" y="3358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6" name="Line 158"/>
            <p:cNvSpPr>
              <a:spLocks noChangeShapeType="1"/>
            </p:cNvSpPr>
            <p:nvPr/>
          </p:nvSpPr>
          <p:spPr bwMode="auto">
            <a:xfrm>
              <a:off x="2572" y="3500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47" name="Line 159"/>
            <p:cNvSpPr>
              <a:spLocks noChangeShapeType="1"/>
            </p:cNvSpPr>
            <p:nvPr/>
          </p:nvSpPr>
          <p:spPr bwMode="auto">
            <a:xfrm>
              <a:off x="2584" y="3616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4713" name="Group 160"/>
          <p:cNvGrpSpPr>
            <a:grpSpLocks/>
          </p:cNvGrpSpPr>
          <p:nvPr/>
        </p:nvGrpSpPr>
        <p:grpSpPr bwMode="auto">
          <a:xfrm>
            <a:off x="4162425" y="2679700"/>
            <a:ext cx="282575" cy="3084513"/>
            <a:chOff x="3306" y="1688"/>
            <a:chExt cx="178" cy="1943"/>
          </a:xfrm>
        </p:grpSpPr>
        <p:grpSp>
          <p:nvGrpSpPr>
            <p:cNvPr id="114716" name="Group 161"/>
            <p:cNvGrpSpPr>
              <a:grpSpLocks/>
            </p:cNvGrpSpPr>
            <p:nvPr/>
          </p:nvGrpSpPr>
          <p:grpSpPr bwMode="auto">
            <a:xfrm>
              <a:off x="3306" y="1688"/>
              <a:ext cx="152" cy="152"/>
              <a:chOff x="3611" y="1595"/>
              <a:chExt cx="152" cy="152"/>
            </a:xfrm>
          </p:grpSpPr>
          <p:sp>
            <p:nvSpPr>
              <p:cNvPr id="114850" name="Line 162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51" name="Line 163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19" name="Group 164"/>
            <p:cNvGrpSpPr>
              <a:grpSpLocks/>
            </p:cNvGrpSpPr>
            <p:nvPr/>
          </p:nvGrpSpPr>
          <p:grpSpPr bwMode="auto">
            <a:xfrm>
              <a:off x="3307" y="1877"/>
              <a:ext cx="152" cy="152"/>
              <a:chOff x="3611" y="1595"/>
              <a:chExt cx="152" cy="152"/>
            </a:xfrm>
          </p:grpSpPr>
          <p:sp>
            <p:nvSpPr>
              <p:cNvPr id="114853" name="Line 165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54" name="Line 166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22" name="Group 167"/>
            <p:cNvGrpSpPr>
              <a:grpSpLocks/>
            </p:cNvGrpSpPr>
            <p:nvPr/>
          </p:nvGrpSpPr>
          <p:grpSpPr bwMode="auto">
            <a:xfrm>
              <a:off x="3309" y="2068"/>
              <a:ext cx="152" cy="152"/>
              <a:chOff x="3611" y="1595"/>
              <a:chExt cx="152" cy="152"/>
            </a:xfrm>
          </p:grpSpPr>
          <p:sp>
            <p:nvSpPr>
              <p:cNvPr id="114856" name="Line 168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57" name="Line 169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25" name="Group 170"/>
            <p:cNvGrpSpPr>
              <a:grpSpLocks/>
            </p:cNvGrpSpPr>
            <p:nvPr/>
          </p:nvGrpSpPr>
          <p:grpSpPr bwMode="auto">
            <a:xfrm>
              <a:off x="3323" y="2422"/>
              <a:ext cx="152" cy="152"/>
              <a:chOff x="3611" y="1595"/>
              <a:chExt cx="152" cy="152"/>
            </a:xfrm>
          </p:grpSpPr>
          <p:sp>
            <p:nvSpPr>
              <p:cNvPr id="114859" name="Line 171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60" name="Line 172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28" name="Group 173"/>
            <p:cNvGrpSpPr>
              <a:grpSpLocks/>
            </p:cNvGrpSpPr>
            <p:nvPr/>
          </p:nvGrpSpPr>
          <p:grpSpPr bwMode="auto">
            <a:xfrm>
              <a:off x="3325" y="2602"/>
              <a:ext cx="152" cy="152"/>
              <a:chOff x="3611" y="1595"/>
              <a:chExt cx="152" cy="152"/>
            </a:xfrm>
          </p:grpSpPr>
          <p:sp>
            <p:nvSpPr>
              <p:cNvPr id="114862" name="Line 174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63" name="Line 175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31" name="Group 176"/>
            <p:cNvGrpSpPr>
              <a:grpSpLocks/>
            </p:cNvGrpSpPr>
            <p:nvPr/>
          </p:nvGrpSpPr>
          <p:grpSpPr bwMode="auto">
            <a:xfrm>
              <a:off x="3326" y="2779"/>
              <a:ext cx="152" cy="152"/>
              <a:chOff x="3611" y="1595"/>
              <a:chExt cx="152" cy="152"/>
            </a:xfrm>
          </p:grpSpPr>
          <p:sp>
            <p:nvSpPr>
              <p:cNvPr id="114865" name="Line 177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66" name="Line 178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34" name="Group 179"/>
            <p:cNvGrpSpPr>
              <a:grpSpLocks/>
            </p:cNvGrpSpPr>
            <p:nvPr/>
          </p:nvGrpSpPr>
          <p:grpSpPr bwMode="auto">
            <a:xfrm>
              <a:off x="3328" y="3123"/>
              <a:ext cx="152" cy="152"/>
              <a:chOff x="3611" y="1595"/>
              <a:chExt cx="152" cy="152"/>
            </a:xfrm>
          </p:grpSpPr>
          <p:sp>
            <p:nvSpPr>
              <p:cNvPr id="114868" name="Line 180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69" name="Line 181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37" name="Group 182"/>
            <p:cNvGrpSpPr>
              <a:grpSpLocks/>
            </p:cNvGrpSpPr>
            <p:nvPr/>
          </p:nvGrpSpPr>
          <p:grpSpPr bwMode="auto">
            <a:xfrm>
              <a:off x="3329" y="3301"/>
              <a:ext cx="152" cy="152"/>
              <a:chOff x="3611" y="1595"/>
              <a:chExt cx="152" cy="152"/>
            </a:xfrm>
          </p:grpSpPr>
          <p:sp>
            <p:nvSpPr>
              <p:cNvPr id="114871" name="Line 183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72" name="Line 184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740" name="Group 185"/>
            <p:cNvGrpSpPr>
              <a:grpSpLocks/>
            </p:cNvGrpSpPr>
            <p:nvPr/>
          </p:nvGrpSpPr>
          <p:grpSpPr bwMode="auto">
            <a:xfrm>
              <a:off x="3332" y="3479"/>
              <a:ext cx="152" cy="152"/>
              <a:chOff x="3611" y="1595"/>
              <a:chExt cx="152" cy="152"/>
            </a:xfrm>
          </p:grpSpPr>
          <p:sp>
            <p:nvSpPr>
              <p:cNvPr id="114874" name="Line 186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75" name="Line 187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876" name="Oval 188"/>
          <p:cNvSpPr>
            <a:spLocks noChangeArrowheads="1"/>
          </p:cNvSpPr>
          <p:nvPr/>
        </p:nvSpPr>
        <p:spPr bwMode="auto">
          <a:xfrm>
            <a:off x="3319463" y="4516438"/>
            <a:ext cx="709612" cy="2238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7" name="Oval 189"/>
          <p:cNvSpPr>
            <a:spLocks noChangeArrowheads="1"/>
          </p:cNvSpPr>
          <p:nvPr/>
        </p:nvSpPr>
        <p:spPr bwMode="auto">
          <a:xfrm>
            <a:off x="3325813" y="4872038"/>
            <a:ext cx="709612" cy="2238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8" name="Text Box 190"/>
          <p:cNvSpPr txBox="1">
            <a:spLocks noChangeArrowheads="1"/>
          </p:cNvSpPr>
          <p:nvPr/>
        </p:nvSpPr>
        <p:spPr bwMode="auto">
          <a:xfrm>
            <a:off x="1795463" y="1839913"/>
            <a:ext cx="124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i="1">
                <a:latin typeface="Times New Roman" pitchFamily="18" charset="0"/>
              </a:rPr>
              <a:t>inside</a:t>
            </a:r>
          </a:p>
        </p:txBody>
      </p:sp>
      <p:sp>
        <p:nvSpPr>
          <p:cNvPr id="114879" name="Text Box 191"/>
          <p:cNvSpPr txBox="1">
            <a:spLocks noChangeArrowheads="1"/>
          </p:cNvSpPr>
          <p:nvPr/>
        </p:nvSpPr>
        <p:spPr bwMode="auto">
          <a:xfrm>
            <a:off x="4038600" y="1827213"/>
            <a:ext cx="121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outside</a:t>
            </a:r>
          </a:p>
        </p:txBody>
      </p:sp>
      <p:sp>
        <p:nvSpPr>
          <p:cNvPr id="114880" name="Text Box 192"/>
          <p:cNvSpPr txBox="1">
            <a:spLocks noChangeArrowheads="1"/>
          </p:cNvSpPr>
          <p:nvPr/>
        </p:nvSpPr>
        <p:spPr bwMode="auto">
          <a:xfrm>
            <a:off x="6303963" y="2403475"/>
            <a:ext cx="2468562" cy="2225675"/>
          </a:xfrm>
          <a:prstGeom prst="rect">
            <a:avLst/>
          </a:prstGeom>
          <a:solidFill>
            <a:schemeClr val="tx1">
              <a:alpha val="7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…how can passive diffusion of potassium and sodium lead to development of negative membrane potential?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Simplest Case Scenario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 us assume that the membrane in </a:t>
            </a:r>
            <a:r>
              <a:rPr lang="en-US" dirty="0" smtClean="0"/>
              <a:t>this instance </a:t>
            </a:r>
            <a:r>
              <a:rPr lang="en-US" dirty="0" smtClean="0"/>
              <a:t>is permeable to the potassium ions but not </a:t>
            </a:r>
            <a:r>
              <a:rPr lang="en-US" dirty="0" smtClean="0"/>
              <a:t>to any </a:t>
            </a:r>
            <a:r>
              <a:rPr lang="en-US" dirty="0" smtClean="0"/>
              <a:t>other ions.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 smtClean="0"/>
              <a:t>of the large potassium </a:t>
            </a:r>
            <a:r>
              <a:rPr lang="en-US" dirty="0" smtClean="0"/>
              <a:t>concentration gradient </a:t>
            </a:r>
            <a:r>
              <a:rPr lang="en-US" dirty="0" smtClean="0"/>
              <a:t>from inside toward outside, there is a </a:t>
            </a:r>
            <a:r>
              <a:rPr lang="en-US" dirty="0" smtClean="0"/>
              <a:t>strong tendency </a:t>
            </a:r>
            <a:r>
              <a:rPr lang="en-US" dirty="0" smtClean="0"/>
              <a:t>for extra numbers of potassium ions to </a:t>
            </a:r>
            <a:r>
              <a:rPr lang="en-US" dirty="0" smtClean="0"/>
              <a:t>diffuse outward </a:t>
            </a:r>
            <a:r>
              <a:rPr lang="en-US" dirty="0" smtClean="0"/>
              <a:t>through the membrane.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they do so, they </a:t>
            </a:r>
            <a:r>
              <a:rPr lang="en-US" dirty="0" smtClean="0"/>
              <a:t>carry positive </a:t>
            </a:r>
            <a:r>
              <a:rPr lang="en-US" dirty="0" smtClean="0"/>
              <a:t>electrical charges to the outside, thus </a:t>
            </a:r>
            <a:r>
              <a:rPr lang="en-US" dirty="0" smtClean="0"/>
              <a:t>creating </a:t>
            </a:r>
            <a:r>
              <a:rPr lang="en-US" dirty="0" err="1" smtClean="0"/>
              <a:t>electropositivity</a:t>
            </a:r>
            <a:r>
              <a:rPr lang="en-US" dirty="0" smtClean="0"/>
              <a:t> </a:t>
            </a:r>
            <a:r>
              <a:rPr lang="en-US" dirty="0" smtClean="0"/>
              <a:t>outside the membrane and </a:t>
            </a:r>
            <a:r>
              <a:rPr lang="en-US" dirty="0" err="1" smtClean="0"/>
              <a:t>electronegativity</a:t>
            </a:r>
            <a:r>
              <a:rPr lang="en-US" dirty="0" smtClean="0"/>
              <a:t> inside </a:t>
            </a:r>
            <a:r>
              <a:rPr lang="en-US" dirty="0" smtClean="0"/>
              <a:t>because of negative anions that </a:t>
            </a:r>
            <a:r>
              <a:rPr lang="en-US" dirty="0" smtClean="0"/>
              <a:t>remain behind </a:t>
            </a:r>
            <a:r>
              <a:rPr lang="en-US" dirty="0" smtClean="0"/>
              <a:t>and do not diffuse outward with the potassium.</a:t>
            </a:r>
          </a:p>
          <a:p>
            <a:r>
              <a:rPr lang="en-US" dirty="0" smtClean="0"/>
              <a:t>Within a millisecond or so, the potential </a:t>
            </a:r>
            <a:r>
              <a:rPr lang="en-US" dirty="0" smtClean="0"/>
              <a:t>difference between </a:t>
            </a:r>
            <a:r>
              <a:rPr lang="en-US" dirty="0" smtClean="0"/>
              <a:t>the inside and outside, called the </a:t>
            </a:r>
            <a:r>
              <a:rPr lang="en-US" i="1" dirty="0" smtClean="0"/>
              <a:t>diffusion </a:t>
            </a:r>
            <a:r>
              <a:rPr lang="en-US" i="1" dirty="0" smtClean="0"/>
              <a:t>potential, </a:t>
            </a:r>
            <a:r>
              <a:rPr lang="en-US" dirty="0" smtClean="0"/>
              <a:t>becomes </a:t>
            </a:r>
            <a:r>
              <a:rPr lang="en-US" dirty="0" smtClean="0"/>
              <a:t>great enough to block further net </a:t>
            </a:r>
            <a:r>
              <a:rPr lang="en-US" dirty="0" smtClean="0"/>
              <a:t>potassium diffusion </a:t>
            </a:r>
            <a:r>
              <a:rPr lang="en-US" dirty="0" smtClean="0"/>
              <a:t>to the exterior, despite the high </a:t>
            </a:r>
            <a:r>
              <a:rPr lang="en-US" dirty="0" smtClean="0"/>
              <a:t>potassium ion </a:t>
            </a:r>
            <a:r>
              <a:rPr lang="en-US" dirty="0" smtClean="0"/>
              <a:t>concentration gradient.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normal </a:t>
            </a:r>
            <a:r>
              <a:rPr lang="en-US" dirty="0" smtClean="0"/>
              <a:t>mammalian nerve </a:t>
            </a:r>
            <a:r>
              <a:rPr lang="en-US" dirty="0" smtClean="0"/>
              <a:t>fiber, </a:t>
            </a:r>
            <a:r>
              <a:rPr lang="en-US" i="1" dirty="0" smtClean="0"/>
              <a:t>the potential difference is about 94 </a:t>
            </a:r>
            <a:r>
              <a:rPr lang="en-US" i="1" dirty="0" err="1" smtClean="0"/>
              <a:t>millivolts</a:t>
            </a:r>
            <a:r>
              <a:rPr lang="en-US" i="1" dirty="0" smtClean="0"/>
              <a:t>, with </a:t>
            </a:r>
            <a:r>
              <a:rPr lang="en-US" i="1" dirty="0" smtClean="0"/>
              <a:t>negativity inside the fiber membrane.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Simplest Case Scenario: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877888" y="206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84225" y="2030413"/>
            <a:ext cx="3984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tx2"/>
                </a:solidFill>
                <a:latin typeface="Arial" charset="0"/>
              </a:rPr>
              <a:t>If a membrane were permeable to only K</a:t>
            </a:r>
            <a:r>
              <a:rPr lang="en-US" sz="2000" i="1" baseline="30000">
                <a:solidFill>
                  <a:schemeClr val="tx2"/>
                </a:solidFill>
                <a:latin typeface="Arial" charset="0"/>
              </a:rPr>
              <a:t>+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then…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-5400000">
            <a:off x="5584031" y="5466557"/>
            <a:ext cx="1471613" cy="88900"/>
            <a:chOff x="1056" y="2448"/>
            <a:chExt cx="1296" cy="336"/>
          </a:xfrm>
        </p:grpSpPr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Oval 8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5" name="Oval 9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6" name="Oval 10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Oval 11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8" name="Oval 12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9" name="Oval 13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Oval 14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51" name="Oval 15"/>
          <p:cNvSpPr>
            <a:spLocks noChangeArrowheads="1"/>
          </p:cNvSpPr>
          <p:nvPr/>
        </p:nvSpPr>
        <p:spPr bwMode="auto">
          <a:xfrm rot="-5400000">
            <a:off x="6238082" y="4648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 rot="-5400000">
            <a:off x="6238081" y="4485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 rot="-5400000">
            <a:off x="6238082" y="43219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 rot="-5400000">
            <a:off x="6238081" y="41584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 rot="-5400000">
            <a:off x="6240462" y="3998913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 rot="-5400000">
            <a:off x="6238082" y="3833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 rot="-5400000">
            <a:off x="6238081" y="36695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 rot="-5400000">
            <a:off x="6238082" y="3505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 rot="-5400000">
            <a:off x="6236493" y="2850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 rot="-5400000">
            <a:off x="6236494" y="2686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 rot="-5400000">
            <a:off x="6238082" y="2524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 rot="-5400000">
            <a:off x="6236494" y="23598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 rot="-5400000">
            <a:off x="6236493" y="21963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 rot="-5400000">
            <a:off x="6236494" y="20327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 rot="-5400000">
            <a:off x="6236493" y="18692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 rot="-5400000">
            <a:off x="5999163" y="5616575"/>
            <a:ext cx="944562" cy="211138"/>
            <a:chOff x="1008" y="2400"/>
            <a:chExt cx="831" cy="576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6768" name="Freeform 32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69" name="Freeform 33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6771" name="Freeform 35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2" name="Freeform 36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6774" name="Freeform 38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5" name="Freeform 39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6777" name="Freeform 41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8" name="Freeform 42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3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6780" name="Freeform 44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1" name="Freeform 45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6783" name="Freeform 47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4" name="Freeform 48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49"/>
          <p:cNvGrpSpPr>
            <a:grpSpLocks/>
          </p:cNvGrpSpPr>
          <p:nvPr/>
        </p:nvGrpSpPr>
        <p:grpSpPr bwMode="auto">
          <a:xfrm rot="-5400000">
            <a:off x="5998369" y="4642644"/>
            <a:ext cx="942975" cy="211137"/>
            <a:chOff x="1008" y="2400"/>
            <a:chExt cx="831" cy="576"/>
          </a:xfrm>
        </p:grpSpPr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6787" name="Freeform 51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8" name="Freeform 52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6790" name="Freeform 54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91" name="Freeform 55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6793" name="Freeform 57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94" name="Freeform 58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6796" name="Freeform 60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97" name="Freeform 61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6799" name="Freeform 63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00" name="Freeform 64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5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6802" name="Freeform 66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03" name="Freeform 67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68"/>
          <p:cNvGrpSpPr>
            <a:grpSpLocks/>
          </p:cNvGrpSpPr>
          <p:nvPr/>
        </p:nvGrpSpPr>
        <p:grpSpPr bwMode="auto">
          <a:xfrm rot="-5400000">
            <a:off x="6416675" y="4065588"/>
            <a:ext cx="109537" cy="211138"/>
            <a:chOff x="424" y="2880"/>
            <a:chExt cx="200" cy="768"/>
          </a:xfrm>
        </p:grpSpPr>
        <p:sp>
          <p:nvSpPr>
            <p:cNvPr id="116805" name="Freeform 69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06" name="Freeform 70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71"/>
          <p:cNvGrpSpPr>
            <a:grpSpLocks/>
          </p:cNvGrpSpPr>
          <p:nvPr/>
        </p:nvGrpSpPr>
        <p:grpSpPr bwMode="auto">
          <a:xfrm rot="-5400000">
            <a:off x="6416675" y="3594100"/>
            <a:ext cx="109538" cy="211138"/>
            <a:chOff x="424" y="2880"/>
            <a:chExt cx="200" cy="768"/>
          </a:xfrm>
        </p:grpSpPr>
        <p:sp>
          <p:nvSpPr>
            <p:cNvPr id="116808" name="Freeform 7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09" name="Freeform 7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 rot="-5400000">
            <a:off x="6408738" y="3940175"/>
            <a:ext cx="107950" cy="193675"/>
            <a:chOff x="288" y="2784"/>
            <a:chExt cx="152" cy="528"/>
          </a:xfrm>
        </p:grpSpPr>
        <p:sp>
          <p:nvSpPr>
            <p:cNvPr id="116811" name="Freeform 7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12" name="Freeform 7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 rot="-5400000">
            <a:off x="6412707" y="3447256"/>
            <a:ext cx="109538" cy="193675"/>
            <a:chOff x="288" y="2784"/>
            <a:chExt cx="152" cy="528"/>
          </a:xfrm>
        </p:grpSpPr>
        <p:sp>
          <p:nvSpPr>
            <p:cNvPr id="116814" name="Freeform 7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15" name="Freeform 7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 rot="-5400000">
            <a:off x="6383337" y="3757613"/>
            <a:ext cx="169863" cy="204788"/>
            <a:chOff x="367" y="2605"/>
            <a:chExt cx="151" cy="559"/>
          </a:xfrm>
        </p:grpSpPr>
        <p:sp>
          <p:nvSpPr>
            <p:cNvPr id="116817" name="Freeform 8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18" name="Freeform 8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3"/>
          <p:cNvGrpSpPr>
            <a:grpSpLocks/>
          </p:cNvGrpSpPr>
          <p:nvPr/>
        </p:nvGrpSpPr>
        <p:grpSpPr bwMode="auto">
          <a:xfrm rot="-5400000">
            <a:off x="6413500" y="2624138"/>
            <a:ext cx="109537" cy="211138"/>
            <a:chOff x="424" y="2880"/>
            <a:chExt cx="200" cy="768"/>
          </a:xfrm>
        </p:grpSpPr>
        <p:sp>
          <p:nvSpPr>
            <p:cNvPr id="116820" name="Freeform 84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21" name="Freeform 85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86"/>
          <p:cNvGrpSpPr>
            <a:grpSpLocks/>
          </p:cNvGrpSpPr>
          <p:nvPr/>
        </p:nvGrpSpPr>
        <p:grpSpPr bwMode="auto">
          <a:xfrm rot="-5400000">
            <a:off x="6409532" y="2477294"/>
            <a:ext cx="109537" cy="193675"/>
            <a:chOff x="288" y="2784"/>
            <a:chExt cx="152" cy="528"/>
          </a:xfrm>
        </p:grpSpPr>
        <p:sp>
          <p:nvSpPr>
            <p:cNvPr id="116823" name="Freeform 87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24" name="Freeform 88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9"/>
          <p:cNvGrpSpPr>
            <a:grpSpLocks/>
          </p:cNvGrpSpPr>
          <p:nvPr/>
        </p:nvGrpSpPr>
        <p:grpSpPr bwMode="auto">
          <a:xfrm rot="-5400000">
            <a:off x="6380163" y="2787650"/>
            <a:ext cx="169862" cy="204788"/>
            <a:chOff x="367" y="2605"/>
            <a:chExt cx="151" cy="559"/>
          </a:xfrm>
        </p:grpSpPr>
        <p:sp>
          <p:nvSpPr>
            <p:cNvPr id="116826" name="Freeform 90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27" name="Freeform 91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92"/>
          <p:cNvGrpSpPr>
            <a:grpSpLocks/>
          </p:cNvGrpSpPr>
          <p:nvPr/>
        </p:nvGrpSpPr>
        <p:grpSpPr bwMode="auto">
          <a:xfrm rot="-5400000">
            <a:off x="6380957" y="2297906"/>
            <a:ext cx="171450" cy="204787"/>
            <a:chOff x="367" y="2605"/>
            <a:chExt cx="151" cy="559"/>
          </a:xfrm>
        </p:grpSpPr>
        <p:sp>
          <p:nvSpPr>
            <p:cNvPr id="116829" name="Freeform 93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30" name="Freeform 94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95"/>
          <p:cNvGrpSpPr>
            <a:grpSpLocks/>
          </p:cNvGrpSpPr>
          <p:nvPr/>
        </p:nvGrpSpPr>
        <p:grpSpPr bwMode="auto">
          <a:xfrm rot="-5400000">
            <a:off x="6415088" y="2119313"/>
            <a:ext cx="109537" cy="211137"/>
            <a:chOff x="424" y="2880"/>
            <a:chExt cx="200" cy="768"/>
          </a:xfrm>
        </p:grpSpPr>
        <p:sp>
          <p:nvSpPr>
            <p:cNvPr id="116832" name="Freeform 96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33" name="Freeform 97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98"/>
          <p:cNvGrpSpPr>
            <a:grpSpLocks/>
          </p:cNvGrpSpPr>
          <p:nvPr/>
        </p:nvGrpSpPr>
        <p:grpSpPr bwMode="auto">
          <a:xfrm rot="-5400000">
            <a:off x="6406357" y="1991519"/>
            <a:ext cx="109537" cy="193675"/>
            <a:chOff x="288" y="2784"/>
            <a:chExt cx="152" cy="528"/>
          </a:xfrm>
        </p:grpSpPr>
        <p:sp>
          <p:nvSpPr>
            <p:cNvPr id="116835" name="Freeform 99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36" name="Freeform 100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01"/>
          <p:cNvGrpSpPr>
            <a:grpSpLocks/>
          </p:cNvGrpSpPr>
          <p:nvPr/>
        </p:nvGrpSpPr>
        <p:grpSpPr bwMode="auto">
          <a:xfrm rot="-5400000">
            <a:off x="6380957" y="1812131"/>
            <a:ext cx="171450" cy="204787"/>
            <a:chOff x="367" y="2605"/>
            <a:chExt cx="151" cy="559"/>
          </a:xfrm>
        </p:grpSpPr>
        <p:sp>
          <p:nvSpPr>
            <p:cNvPr id="116838" name="Freeform 102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39" name="Freeform 103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840" name="Oval 104"/>
          <p:cNvSpPr>
            <a:spLocks noChangeArrowheads="1"/>
          </p:cNvSpPr>
          <p:nvPr/>
        </p:nvSpPr>
        <p:spPr bwMode="auto">
          <a:xfrm rot="-5400000" flipH="1" flipV="1">
            <a:off x="6715919" y="1797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1" name="Oval 105"/>
          <p:cNvSpPr>
            <a:spLocks noChangeArrowheads="1"/>
          </p:cNvSpPr>
          <p:nvPr/>
        </p:nvSpPr>
        <p:spPr bwMode="auto">
          <a:xfrm rot="-5400000" flipH="1" flipV="1">
            <a:off x="6715918" y="1961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2" name="Oval 106"/>
          <p:cNvSpPr>
            <a:spLocks noChangeArrowheads="1"/>
          </p:cNvSpPr>
          <p:nvPr/>
        </p:nvSpPr>
        <p:spPr bwMode="auto">
          <a:xfrm rot="-5400000" flipH="1" flipV="1">
            <a:off x="6715919" y="2124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3" name="Oval 107"/>
          <p:cNvSpPr>
            <a:spLocks noChangeArrowheads="1"/>
          </p:cNvSpPr>
          <p:nvPr/>
        </p:nvSpPr>
        <p:spPr bwMode="auto">
          <a:xfrm rot="-5400000" flipH="1" flipV="1">
            <a:off x="6715918" y="22883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4" name="Oval 108"/>
          <p:cNvSpPr>
            <a:spLocks noChangeArrowheads="1"/>
          </p:cNvSpPr>
          <p:nvPr/>
        </p:nvSpPr>
        <p:spPr bwMode="auto">
          <a:xfrm rot="-5400000" flipH="1" flipV="1">
            <a:off x="6717506" y="2453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5" name="Oval 109"/>
          <p:cNvSpPr>
            <a:spLocks noChangeArrowheads="1"/>
          </p:cNvSpPr>
          <p:nvPr/>
        </p:nvSpPr>
        <p:spPr bwMode="auto">
          <a:xfrm rot="-5400000" flipH="1" flipV="1">
            <a:off x="6715918" y="26154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6" name="Oval 110"/>
          <p:cNvSpPr>
            <a:spLocks noChangeArrowheads="1"/>
          </p:cNvSpPr>
          <p:nvPr/>
        </p:nvSpPr>
        <p:spPr bwMode="auto">
          <a:xfrm rot="-5400000" flipH="1" flipV="1">
            <a:off x="6715919" y="2778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7" name="Oval 111"/>
          <p:cNvSpPr>
            <a:spLocks noChangeArrowheads="1"/>
          </p:cNvSpPr>
          <p:nvPr/>
        </p:nvSpPr>
        <p:spPr bwMode="auto">
          <a:xfrm rot="-5400000" flipH="1" flipV="1">
            <a:off x="6717506" y="3434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8" name="Oval 112"/>
          <p:cNvSpPr>
            <a:spLocks noChangeArrowheads="1"/>
          </p:cNvSpPr>
          <p:nvPr/>
        </p:nvSpPr>
        <p:spPr bwMode="auto">
          <a:xfrm rot="-5400000" flipH="1" flipV="1">
            <a:off x="6717507" y="35980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49" name="Oval 113"/>
          <p:cNvSpPr>
            <a:spLocks noChangeArrowheads="1"/>
          </p:cNvSpPr>
          <p:nvPr/>
        </p:nvSpPr>
        <p:spPr bwMode="auto">
          <a:xfrm rot="-5400000" flipH="1" flipV="1">
            <a:off x="6717506" y="37615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0" name="Oval 114"/>
          <p:cNvSpPr>
            <a:spLocks noChangeArrowheads="1"/>
          </p:cNvSpPr>
          <p:nvPr/>
        </p:nvSpPr>
        <p:spPr bwMode="auto">
          <a:xfrm rot="-5400000" flipH="1" flipV="1">
            <a:off x="6719887" y="3927476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1" name="Oval 115"/>
          <p:cNvSpPr>
            <a:spLocks noChangeArrowheads="1"/>
          </p:cNvSpPr>
          <p:nvPr/>
        </p:nvSpPr>
        <p:spPr bwMode="auto">
          <a:xfrm rot="-5400000" flipH="1" flipV="1">
            <a:off x="6717507" y="4087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2" name="Oval 116"/>
          <p:cNvSpPr>
            <a:spLocks noChangeArrowheads="1"/>
          </p:cNvSpPr>
          <p:nvPr/>
        </p:nvSpPr>
        <p:spPr bwMode="auto">
          <a:xfrm rot="-5400000" flipH="1" flipV="1">
            <a:off x="6717506" y="42505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3" name="Oval 117"/>
          <p:cNvSpPr>
            <a:spLocks noChangeArrowheads="1"/>
          </p:cNvSpPr>
          <p:nvPr/>
        </p:nvSpPr>
        <p:spPr bwMode="auto">
          <a:xfrm rot="-5400000" flipH="1" flipV="1">
            <a:off x="6717507" y="44140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54" name="Oval 118"/>
          <p:cNvSpPr>
            <a:spLocks noChangeArrowheads="1"/>
          </p:cNvSpPr>
          <p:nvPr/>
        </p:nvSpPr>
        <p:spPr bwMode="auto">
          <a:xfrm rot="-5400000" flipH="1" flipV="1">
            <a:off x="6717506" y="4577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119"/>
          <p:cNvGrpSpPr>
            <a:grpSpLocks/>
          </p:cNvGrpSpPr>
          <p:nvPr/>
        </p:nvGrpSpPr>
        <p:grpSpPr bwMode="auto">
          <a:xfrm rot="-5400000" flipH="1" flipV="1">
            <a:off x="6063457" y="5395119"/>
            <a:ext cx="1471612" cy="88900"/>
            <a:chOff x="1056" y="2448"/>
            <a:chExt cx="1296" cy="336"/>
          </a:xfrm>
        </p:grpSpPr>
        <p:sp>
          <p:nvSpPr>
            <p:cNvPr id="116856" name="Oval 120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57" name="Oval 121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58" name="Oval 122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59" name="Oval 123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0" name="Oval 124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1" name="Oval 125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2" name="Oval 126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3" name="Oval 127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4" name="Oval 128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29"/>
          <p:cNvGrpSpPr>
            <a:grpSpLocks/>
          </p:cNvGrpSpPr>
          <p:nvPr/>
        </p:nvGrpSpPr>
        <p:grpSpPr bwMode="auto">
          <a:xfrm rot="-5400000" flipH="1" flipV="1">
            <a:off x="6178551" y="2184400"/>
            <a:ext cx="944562" cy="211137"/>
            <a:chOff x="1008" y="2400"/>
            <a:chExt cx="831" cy="576"/>
          </a:xfrm>
        </p:grpSpPr>
        <p:grpSp>
          <p:nvGrpSpPr>
            <p:cNvPr id="31" name="Group 130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6867" name="Freeform 131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68" name="Freeform 132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24" name="Group 133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6870" name="Freeform 134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71" name="Freeform 135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25" name="Group 136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6873" name="Freeform 137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74" name="Freeform 138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29" name="Group 139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6876" name="Freeform 140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77" name="Freeform 141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32" name="Group 142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6879" name="Freeform 143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80" name="Freeform 144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39" name="Group 145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6882" name="Freeform 146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83" name="Freeform 147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040" name="Group 148"/>
          <p:cNvGrpSpPr>
            <a:grpSpLocks/>
          </p:cNvGrpSpPr>
          <p:nvPr/>
        </p:nvGrpSpPr>
        <p:grpSpPr bwMode="auto">
          <a:xfrm rot="-5400000" flipH="1" flipV="1">
            <a:off x="6596063" y="2741613"/>
            <a:ext cx="109537" cy="211137"/>
            <a:chOff x="424" y="2880"/>
            <a:chExt cx="200" cy="768"/>
          </a:xfrm>
        </p:grpSpPr>
        <p:sp>
          <p:nvSpPr>
            <p:cNvPr id="116885" name="Freeform 149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86" name="Freeform 150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041" name="Group 151"/>
          <p:cNvGrpSpPr>
            <a:grpSpLocks/>
          </p:cNvGrpSpPr>
          <p:nvPr/>
        </p:nvGrpSpPr>
        <p:grpSpPr bwMode="auto">
          <a:xfrm rot="-5400000" flipH="1" flipV="1">
            <a:off x="6566694" y="3548856"/>
            <a:ext cx="171450" cy="204788"/>
            <a:chOff x="367" y="2605"/>
            <a:chExt cx="151" cy="559"/>
          </a:xfrm>
        </p:grpSpPr>
        <p:sp>
          <p:nvSpPr>
            <p:cNvPr id="116888" name="Freeform 152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89" name="Freeform 153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042" name="Group 154"/>
          <p:cNvGrpSpPr>
            <a:grpSpLocks/>
          </p:cNvGrpSpPr>
          <p:nvPr/>
        </p:nvGrpSpPr>
        <p:grpSpPr bwMode="auto">
          <a:xfrm rot="-5400000" flipH="1" flipV="1">
            <a:off x="6177756" y="4152107"/>
            <a:ext cx="942975" cy="211138"/>
            <a:chOff x="1008" y="2400"/>
            <a:chExt cx="831" cy="576"/>
          </a:xfrm>
        </p:grpSpPr>
        <p:grpSp>
          <p:nvGrpSpPr>
            <p:cNvPr id="117043" name="Group 155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6892" name="Freeform 156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93" name="Freeform 157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44" name="Group 158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6895" name="Freeform 159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96" name="Freeform 160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45" name="Group 161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6898" name="Freeform 162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99" name="Freeform 163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46" name="Group 164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6901" name="Freeform 165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02" name="Freeform 166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47" name="Group 167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6904" name="Freeform 168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05" name="Freeform 169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48" name="Group 170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6907" name="Freeform 171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08" name="Freeform 172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049" name="Group 173"/>
          <p:cNvGrpSpPr>
            <a:grpSpLocks/>
          </p:cNvGrpSpPr>
          <p:nvPr/>
        </p:nvGrpSpPr>
        <p:grpSpPr bwMode="auto">
          <a:xfrm rot="-5400000" flipH="1" flipV="1">
            <a:off x="6180931" y="5122069"/>
            <a:ext cx="942975" cy="211138"/>
            <a:chOff x="1008" y="2400"/>
            <a:chExt cx="831" cy="576"/>
          </a:xfrm>
        </p:grpSpPr>
        <p:grpSp>
          <p:nvGrpSpPr>
            <p:cNvPr id="117050" name="Group 174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6911" name="Freeform 175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12" name="Freeform 176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51" name="Group 177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6914" name="Freeform 178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15" name="Freeform 179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52" name="Group 180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6917" name="Freeform 181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18" name="Freeform 182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53" name="Group 183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6920" name="Freeform 184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21" name="Freeform 185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54" name="Group 186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6923" name="Freeform 187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24" name="Freeform 188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055" name="Group 189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6926" name="Freeform 190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27" name="Freeform 191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6736" name="Group 192"/>
          <p:cNvGrpSpPr>
            <a:grpSpLocks/>
          </p:cNvGrpSpPr>
          <p:nvPr/>
        </p:nvGrpSpPr>
        <p:grpSpPr bwMode="auto">
          <a:xfrm rot="-5400000" flipH="1" flipV="1">
            <a:off x="6597650" y="5681663"/>
            <a:ext cx="109537" cy="211138"/>
            <a:chOff x="424" y="2880"/>
            <a:chExt cx="200" cy="768"/>
          </a:xfrm>
        </p:grpSpPr>
        <p:sp>
          <p:nvSpPr>
            <p:cNvPr id="116929" name="Freeform 193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30" name="Freeform 194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37" name="Group 195"/>
          <p:cNvGrpSpPr>
            <a:grpSpLocks/>
          </p:cNvGrpSpPr>
          <p:nvPr/>
        </p:nvGrpSpPr>
        <p:grpSpPr bwMode="auto">
          <a:xfrm rot="-5400000" flipH="1" flipV="1">
            <a:off x="6606382" y="5826919"/>
            <a:ext cx="109537" cy="193675"/>
            <a:chOff x="288" y="2784"/>
            <a:chExt cx="152" cy="528"/>
          </a:xfrm>
        </p:grpSpPr>
        <p:sp>
          <p:nvSpPr>
            <p:cNvPr id="116932" name="Freeform 19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33" name="Freeform 19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41" name="Group 198"/>
          <p:cNvGrpSpPr>
            <a:grpSpLocks/>
          </p:cNvGrpSpPr>
          <p:nvPr/>
        </p:nvGrpSpPr>
        <p:grpSpPr bwMode="auto">
          <a:xfrm rot="-5400000" flipH="1" flipV="1">
            <a:off x="6569869" y="5998369"/>
            <a:ext cx="171450" cy="204788"/>
            <a:chOff x="367" y="2605"/>
            <a:chExt cx="151" cy="559"/>
          </a:xfrm>
        </p:grpSpPr>
        <p:sp>
          <p:nvSpPr>
            <p:cNvPr id="116935" name="Freeform 19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36" name="Freeform 20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937" name="Text Box 201"/>
          <p:cNvSpPr txBox="1">
            <a:spLocks noChangeArrowheads="1"/>
          </p:cNvSpPr>
          <p:nvPr/>
        </p:nvSpPr>
        <p:spPr bwMode="auto">
          <a:xfrm>
            <a:off x="4889500" y="1327150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>
                <a:latin typeface="Arial" charset="0"/>
              </a:rPr>
              <a:t>inside</a:t>
            </a:r>
          </a:p>
        </p:txBody>
      </p:sp>
      <p:sp>
        <p:nvSpPr>
          <p:cNvPr id="116938" name="Text Box 202"/>
          <p:cNvSpPr txBox="1">
            <a:spLocks noChangeArrowheads="1"/>
          </p:cNvSpPr>
          <p:nvPr/>
        </p:nvSpPr>
        <p:spPr bwMode="auto">
          <a:xfrm>
            <a:off x="7183438" y="1344613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outside</a:t>
            </a:r>
          </a:p>
        </p:txBody>
      </p:sp>
      <p:sp>
        <p:nvSpPr>
          <p:cNvPr id="116939" name="Text Box 203"/>
          <p:cNvSpPr txBox="1">
            <a:spLocks noChangeArrowheads="1"/>
          </p:cNvSpPr>
          <p:nvPr/>
        </p:nvSpPr>
        <p:spPr bwMode="auto">
          <a:xfrm>
            <a:off x="4814888" y="2774950"/>
            <a:ext cx="8286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latin typeface="Arial" charset="0"/>
              </a:rPr>
              <a:t>K</a:t>
            </a:r>
            <a:r>
              <a:rPr lang="en-US" sz="4800" baseline="30000">
                <a:latin typeface="Arial" charset="0"/>
              </a:rPr>
              <a:t>+</a:t>
            </a:r>
          </a:p>
        </p:txBody>
      </p:sp>
      <p:sp>
        <p:nvSpPr>
          <p:cNvPr id="116940" name="Text Box 204"/>
          <p:cNvSpPr txBox="1">
            <a:spLocks noChangeArrowheads="1"/>
          </p:cNvSpPr>
          <p:nvPr/>
        </p:nvSpPr>
        <p:spPr bwMode="auto">
          <a:xfrm>
            <a:off x="7521575" y="301307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K</a:t>
            </a:r>
            <a:r>
              <a:rPr lang="en-US" sz="2000" b="1" baseline="30000">
                <a:latin typeface="Arial" charset="0"/>
              </a:rPr>
              <a:t>+</a:t>
            </a:r>
          </a:p>
        </p:txBody>
      </p:sp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755650" y="3673475"/>
            <a:ext cx="4102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</a:rPr>
              <a:t>K</a:t>
            </a:r>
            <a:r>
              <a:rPr lang="en-US" i="1" baseline="30000">
                <a:latin typeface="Times New Roman" pitchFamily="18" charset="0"/>
              </a:rPr>
              <a:t>+</a:t>
            </a:r>
            <a:r>
              <a:rPr lang="en-US" i="1">
                <a:latin typeface="Times New Roman" pitchFamily="18" charset="0"/>
              </a:rPr>
              <a:t> would diffuse down its concentration gradient until the electrical potential across the membrane countered diffusion. </a:t>
            </a:r>
          </a:p>
        </p:txBody>
      </p:sp>
      <p:grpSp>
        <p:nvGrpSpPr>
          <p:cNvPr id="116766" name="Group 206"/>
          <p:cNvGrpSpPr>
            <a:grpSpLocks/>
          </p:cNvGrpSpPr>
          <p:nvPr/>
        </p:nvGrpSpPr>
        <p:grpSpPr bwMode="auto">
          <a:xfrm>
            <a:off x="7069138" y="1993900"/>
            <a:ext cx="254000" cy="885825"/>
            <a:chOff x="4453" y="1256"/>
            <a:chExt cx="160" cy="558"/>
          </a:xfrm>
        </p:grpSpPr>
        <p:grpSp>
          <p:nvGrpSpPr>
            <p:cNvPr id="116767" name="Group 207"/>
            <p:cNvGrpSpPr>
              <a:grpSpLocks/>
            </p:cNvGrpSpPr>
            <p:nvPr/>
          </p:nvGrpSpPr>
          <p:grpSpPr bwMode="auto">
            <a:xfrm>
              <a:off x="4459" y="1256"/>
              <a:ext cx="152" cy="152"/>
              <a:chOff x="3611" y="1595"/>
              <a:chExt cx="152" cy="152"/>
            </a:xfrm>
          </p:grpSpPr>
          <p:sp>
            <p:nvSpPr>
              <p:cNvPr id="116944" name="Line 208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5" name="Line 209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70" name="Group 210"/>
            <p:cNvGrpSpPr>
              <a:grpSpLocks/>
            </p:cNvGrpSpPr>
            <p:nvPr/>
          </p:nvGrpSpPr>
          <p:grpSpPr bwMode="auto">
            <a:xfrm>
              <a:off x="4461" y="1459"/>
              <a:ext cx="152" cy="152"/>
              <a:chOff x="3611" y="1595"/>
              <a:chExt cx="152" cy="152"/>
            </a:xfrm>
          </p:grpSpPr>
          <p:sp>
            <p:nvSpPr>
              <p:cNvPr id="116947" name="Line 211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8" name="Line 212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73" name="Group 213"/>
            <p:cNvGrpSpPr>
              <a:grpSpLocks/>
            </p:cNvGrpSpPr>
            <p:nvPr/>
          </p:nvGrpSpPr>
          <p:grpSpPr bwMode="auto">
            <a:xfrm>
              <a:off x="4453" y="1662"/>
              <a:ext cx="152" cy="152"/>
              <a:chOff x="3611" y="1595"/>
              <a:chExt cx="152" cy="152"/>
            </a:xfrm>
          </p:grpSpPr>
          <p:sp>
            <p:nvSpPr>
              <p:cNvPr id="116950" name="Line 214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51" name="Line 215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6776" name="Group 216"/>
          <p:cNvGrpSpPr>
            <a:grpSpLocks/>
          </p:cNvGrpSpPr>
          <p:nvPr/>
        </p:nvGrpSpPr>
        <p:grpSpPr bwMode="auto">
          <a:xfrm>
            <a:off x="7073900" y="3627438"/>
            <a:ext cx="258763" cy="2413000"/>
            <a:chOff x="4456" y="2285"/>
            <a:chExt cx="163" cy="1520"/>
          </a:xfrm>
        </p:grpSpPr>
        <p:grpSp>
          <p:nvGrpSpPr>
            <p:cNvPr id="116779" name="Group 217"/>
            <p:cNvGrpSpPr>
              <a:grpSpLocks/>
            </p:cNvGrpSpPr>
            <p:nvPr/>
          </p:nvGrpSpPr>
          <p:grpSpPr bwMode="auto">
            <a:xfrm>
              <a:off x="4467" y="3274"/>
              <a:ext cx="152" cy="152"/>
              <a:chOff x="3611" y="1595"/>
              <a:chExt cx="152" cy="152"/>
            </a:xfrm>
          </p:grpSpPr>
          <p:sp>
            <p:nvSpPr>
              <p:cNvPr id="116954" name="Line 218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55" name="Line 219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82" name="Group 220"/>
            <p:cNvGrpSpPr>
              <a:grpSpLocks/>
            </p:cNvGrpSpPr>
            <p:nvPr/>
          </p:nvGrpSpPr>
          <p:grpSpPr bwMode="auto">
            <a:xfrm>
              <a:off x="4457" y="3076"/>
              <a:ext cx="152" cy="152"/>
              <a:chOff x="3611" y="1595"/>
              <a:chExt cx="152" cy="152"/>
            </a:xfrm>
          </p:grpSpPr>
          <p:sp>
            <p:nvSpPr>
              <p:cNvPr id="116957" name="Line 221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58" name="Line 222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85" name="Group 223"/>
            <p:cNvGrpSpPr>
              <a:grpSpLocks/>
            </p:cNvGrpSpPr>
            <p:nvPr/>
          </p:nvGrpSpPr>
          <p:grpSpPr bwMode="auto">
            <a:xfrm>
              <a:off x="4459" y="2878"/>
              <a:ext cx="152" cy="152"/>
              <a:chOff x="3611" y="1595"/>
              <a:chExt cx="152" cy="152"/>
            </a:xfrm>
          </p:grpSpPr>
          <p:sp>
            <p:nvSpPr>
              <p:cNvPr id="116960" name="Line 224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61" name="Line 225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86" name="Group 226"/>
            <p:cNvGrpSpPr>
              <a:grpSpLocks/>
            </p:cNvGrpSpPr>
            <p:nvPr/>
          </p:nvGrpSpPr>
          <p:grpSpPr bwMode="auto">
            <a:xfrm>
              <a:off x="4460" y="2680"/>
              <a:ext cx="152" cy="152"/>
              <a:chOff x="3611" y="1595"/>
              <a:chExt cx="152" cy="152"/>
            </a:xfrm>
          </p:grpSpPr>
          <p:sp>
            <p:nvSpPr>
              <p:cNvPr id="116963" name="Line 227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64" name="Line 228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89" name="Group 229"/>
            <p:cNvGrpSpPr>
              <a:grpSpLocks/>
            </p:cNvGrpSpPr>
            <p:nvPr/>
          </p:nvGrpSpPr>
          <p:grpSpPr bwMode="auto">
            <a:xfrm>
              <a:off x="4462" y="2482"/>
              <a:ext cx="152" cy="152"/>
              <a:chOff x="3611" y="1595"/>
              <a:chExt cx="152" cy="152"/>
            </a:xfrm>
          </p:grpSpPr>
          <p:sp>
            <p:nvSpPr>
              <p:cNvPr id="116966" name="Line 230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67" name="Line 231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92" name="Group 232"/>
            <p:cNvGrpSpPr>
              <a:grpSpLocks/>
            </p:cNvGrpSpPr>
            <p:nvPr/>
          </p:nvGrpSpPr>
          <p:grpSpPr bwMode="auto">
            <a:xfrm>
              <a:off x="4464" y="2285"/>
              <a:ext cx="152" cy="152"/>
              <a:chOff x="3611" y="1595"/>
              <a:chExt cx="152" cy="152"/>
            </a:xfrm>
          </p:grpSpPr>
          <p:sp>
            <p:nvSpPr>
              <p:cNvPr id="116969" name="Line 233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70" name="Line 234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95" name="Group 235"/>
            <p:cNvGrpSpPr>
              <a:grpSpLocks/>
            </p:cNvGrpSpPr>
            <p:nvPr/>
          </p:nvGrpSpPr>
          <p:grpSpPr bwMode="auto">
            <a:xfrm>
              <a:off x="4456" y="3453"/>
              <a:ext cx="152" cy="152"/>
              <a:chOff x="3611" y="1595"/>
              <a:chExt cx="152" cy="152"/>
            </a:xfrm>
          </p:grpSpPr>
          <p:sp>
            <p:nvSpPr>
              <p:cNvPr id="116972" name="Line 236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73" name="Line 237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798" name="Group 238"/>
            <p:cNvGrpSpPr>
              <a:grpSpLocks/>
            </p:cNvGrpSpPr>
            <p:nvPr/>
          </p:nvGrpSpPr>
          <p:grpSpPr bwMode="auto">
            <a:xfrm>
              <a:off x="4460" y="3653"/>
              <a:ext cx="152" cy="152"/>
              <a:chOff x="3611" y="1595"/>
              <a:chExt cx="152" cy="152"/>
            </a:xfrm>
          </p:grpSpPr>
          <p:sp>
            <p:nvSpPr>
              <p:cNvPr id="116975" name="Line 239"/>
              <p:cNvSpPr>
                <a:spLocks noChangeShapeType="1"/>
              </p:cNvSpPr>
              <p:nvPr/>
            </p:nvSpPr>
            <p:spPr bwMode="auto">
              <a:xfrm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76" name="Line 240"/>
              <p:cNvSpPr>
                <a:spLocks noChangeShapeType="1"/>
              </p:cNvSpPr>
              <p:nvPr/>
            </p:nvSpPr>
            <p:spPr bwMode="auto">
              <a:xfrm rot="-5400000">
                <a:off x="3611" y="1671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6801" name="Group 241"/>
          <p:cNvGrpSpPr>
            <a:grpSpLocks/>
          </p:cNvGrpSpPr>
          <p:nvPr/>
        </p:nvGrpSpPr>
        <p:grpSpPr bwMode="auto">
          <a:xfrm>
            <a:off x="5899150" y="2108200"/>
            <a:ext cx="249238" cy="700088"/>
            <a:chOff x="3716" y="1328"/>
            <a:chExt cx="157" cy="441"/>
          </a:xfrm>
        </p:grpSpPr>
        <p:sp>
          <p:nvSpPr>
            <p:cNvPr id="116978" name="Line 242"/>
            <p:cNvSpPr>
              <a:spLocks noChangeShapeType="1"/>
            </p:cNvSpPr>
            <p:nvPr/>
          </p:nvSpPr>
          <p:spPr bwMode="auto">
            <a:xfrm>
              <a:off x="3716" y="1328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79" name="Line 243"/>
            <p:cNvSpPr>
              <a:spLocks noChangeShapeType="1"/>
            </p:cNvSpPr>
            <p:nvPr/>
          </p:nvSpPr>
          <p:spPr bwMode="auto">
            <a:xfrm>
              <a:off x="3718" y="14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0" name="Line 244"/>
            <p:cNvSpPr>
              <a:spLocks noChangeShapeType="1"/>
            </p:cNvSpPr>
            <p:nvPr/>
          </p:nvSpPr>
          <p:spPr bwMode="auto">
            <a:xfrm>
              <a:off x="3720" y="162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1" name="Line 245"/>
            <p:cNvSpPr>
              <a:spLocks noChangeShapeType="1"/>
            </p:cNvSpPr>
            <p:nvPr/>
          </p:nvSpPr>
          <p:spPr bwMode="auto">
            <a:xfrm>
              <a:off x="3721" y="1769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04" name="Group 246"/>
          <p:cNvGrpSpPr>
            <a:grpSpLocks/>
          </p:cNvGrpSpPr>
          <p:nvPr/>
        </p:nvGrpSpPr>
        <p:grpSpPr bwMode="auto">
          <a:xfrm>
            <a:off x="5813425" y="3641725"/>
            <a:ext cx="276225" cy="2341563"/>
            <a:chOff x="3662" y="2294"/>
            <a:chExt cx="174" cy="1475"/>
          </a:xfrm>
        </p:grpSpPr>
        <p:sp>
          <p:nvSpPr>
            <p:cNvPr id="116983" name="Line 247"/>
            <p:cNvSpPr>
              <a:spLocks noChangeShapeType="1"/>
            </p:cNvSpPr>
            <p:nvPr/>
          </p:nvSpPr>
          <p:spPr bwMode="auto">
            <a:xfrm>
              <a:off x="3671" y="2294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4" name="Line 248"/>
            <p:cNvSpPr>
              <a:spLocks noChangeShapeType="1"/>
            </p:cNvSpPr>
            <p:nvPr/>
          </p:nvSpPr>
          <p:spPr bwMode="auto">
            <a:xfrm>
              <a:off x="3673" y="2437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5" name="Line 249"/>
            <p:cNvSpPr>
              <a:spLocks noChangeShapeType="1"/>
            </p:cNvSpPr>
            <p:nvPr/>
          </p:nvSpPr>
          <p:spPr bwMode="auto">
            <a:xfrm>
              <a:off x="3675" y="259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6" name="Line 250"/>
            <p:cNvSpPr>
              <a:spLocks noChangeShapeType="1"/>
            </p:cNvSpPr>
            <p:nvPr/>
          </p:nvSpPr>
          <p:spPr bwMode="auto">
            <a:xfrm>
              <a:off x="3676" y="273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7" name="Line 251"/>
            <p:cNvSpPr>
              <a:spLocks noChangeShapeType="1"/>
            </p:cNvSpPr>
            <p:nvPr/>
          </p:nvSpPr>
          <p:spPr bwMode="auto">
            <a:xfrm>
              <a:off x="3684" y="2884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8" name="Line 252"/>
            <p:cNvSpPr>
              <a:spLocks noChangeShapeType="1"/>
            </p:cNvSpPr>
            <p:nvPr/>
          </p:nvSpPr>
          <p:spPr bwMode="auto">
            <a:xfrm>
              <a:off x="3662" y="3027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89" name="Line 253"/>
            <p:cNvSpPr>
              <a:spLocks noChangeShapeType="1"/>
            </p:cNvSpPr>
            <p:nvPr/>
          </p:nvSpPr>
          <p:spPr bwMode="auto">
            <a:xfrm>
              <a:off x="3676" y="318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90" name="Line 254"/>
            <p:cNvSpPr>
              <a:spLocks noChangeShapeType="1"/>
            </p:cNvSpPr>
            <p:nvPr/>
          </p:nvSpPr>
          <p:spPr bwMode="auto">
            <a:xfrm>
              <a:off x="3677" y="332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91" name="Line 255"/>
            <p:cNvSpPr>
              <a:spLocks noChangeShapeType="1"/>
            </p:cNvSpPr>
            <p:nvPr/>
          </p:nvSpPr>
          <p:spPr bwMode="auto">
            <a:xfrm>
              <a:off x="3672" y="3472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92" name="Line 256"/>
            <p:cNvSpPr>
              <a:spLocks noChangeShapeType="1"/>
            </p:cNvSpPr>
            <p:nvPr/>
          </p:nvSpPr>
          <p:spPr bwMode="auto">
            <a:xfrm>
              <a:off x="3674" y="3615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93" name="Line 257"/>
            <p:cNvSpPr>
              <a:spLocks noChangeShapeType="1"/>
            </p:cNvSpPr>
            <p:nvPr/>
          </p:nvSpPr>
          <p:spPr bwMode="auto">
            <a:xfrm>
              <a:off x="3676" y="3769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994" name="Oval 258"/>
          <p:cNvSpPr>
            <a:spLocks noChangeArrowheads="1"/>
          </p:cNvSpPr>
          <p:nvPr/>
        </p:nvSpPr>
        <p:spPr bwMode="auto">
          <a:xfrm rot="-5400000">
            <a:off x="6236493" y="33488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5" name="Oval 259"/>
          <p:cNvSpPr>
            <a:spLocks noChangeArrowheads="1"/>
          </p:cNvSpPr>
          <p:nvPr/>
        </p:nvSpPr>
        <p:spPr bwMode="auto">
          <a:xfrm rot="-5400000">
            <a:off x="6236494" y="31853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6" name="Oval 260"/>
          <p:cNvSpPr>
            <a:spLocks noChangeArrowheads="1"/>
          </p:cNvSpPr>
          <p:nvPr/>
        </p:nvSpPr>
        <p:spPr bwMode="auto">
          <a:xfrm rot="-5400000">
            <a:off x="6236493" y="30218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807" name="Group 261"/>
          <p:cNvGrpSpPr>
            <a:grpSpLocks/>
          </p:cNvGrpSpPr>
          <p:nvPr/>
        </p:nvGrpSpPr>
        <p:grpSpPr bwMode="auto">
          <a:xfrm rot="-5400000">
            <a:off x="6415088" y="3271838"/>
            <a:ext cx="109537" cy="211137"/>
            <a:chOff x="424" y="2880"/>
            <a:chExt cx="200" cy="768"/>
          </a:xfrm>
        </p:grpSpPr>
        <p:sp>
          <p:nvSpPr>
            <p:cNvPr id="116998" name="Freeform 26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99" name="Freeform 26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10" name="Group 264"/>
          <p:cNvGrpSpPr>
            <a:grpSpLocks/>
          </p:cNvGrpSpPr>
          <p:nvPr/>
        </p:nvGrpSpPr>
        <p:grpSpPr bwMode="auto">
          <a:xfrm rot="-5400000">
            <a:off x="6406357" y="3144044"/>
            <a:ext cx="109537" cy="193675"/>
            <a:chOff x="288" y="2784"/>
            <a:chExt cx="152" cy="528"/>
          </a:xfrm>
        </p:grpSpPr>
        <p:sp>
          <p:nvSpPr>
            <p:cNvPr id="117001" name="Freeform 26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02" name="Freeform 26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13" name="Group 267"/>
          <p:cNvGrpSpPr>
            <a:grpSpLocks/>
          </p:cNvGrpSpPr>
          <p:nvPr/>
        </p:nvGrpSpPr>
        <p:grpSpPr bwMode="auto">
          <a:xfrm rot="-5400000">
            <a:off x="6380957" y="2964656"/>
            <a:ext cx="171450" cy="204787"/>
            <a:chOff x="367" y="2605"/>
            <a:chExt cx="151" cy="559"/>
          </a:xfrm>
        </p:grpSpPr>
        <p:sp>
          <p:nvSpPr>
            <p:cNvPr id="117004" name="Freeform 268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05" name="Freeform 269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006" name="Oval 270"/>
          <p:cNvSpPr>
            <a:spLocks noChangeArrowheads="1"/>
          </p:cNvSpPr>
          <p:nvPr/>
        </p:nvSpPr>
        <p:spPr bwMode="auto">
          <a:xfrm rot="-5400000" flipH="1" flipV="1">
            <a:off x="6715919" y="29503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07" name="Oval 271"/>
          <p:cNvSpPr>
            <a:spLocks noChangeArrowheads="1"/>
          </p:cNvSpPr>
          <p:nvPr/>
        </p:nvSpPr>
        <p:spPr bwMode="auto">
          <a:xfrm rot="-5400000" flipH="1" flipV="1">
            <a:off x="6715918" y="31138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08" name="Oval 272"/>
          <p:cNvSpPr>
            <a:spLocks noChangeArrowheads="1"/>
          </p:cNvSpPr>
          <p:nvPr/>
        </p:nvSpPr>
        <p:spPr bwMode="auto">
          <a:xfrm rot="-5400000" flipH="1" flipV="1">
            <a:off x="6715919" y="32773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09" name="Oval 273"/>
          <p:cNvSpPr>
            <a:spLocks noChangeArrowheads="1"/>
          </p:cNvSpPr>
          <p:nvPr/>
        </p:nvSpPr>
        <p:spPr bwMode="auto">
          <a:xfrm rot="-5400000" flipH="1" flipV="1">
            <a:off x="6715918" y="34409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816" name="Group 274"/>
          <p:cNvGrpSpPr>
            <a:grpSpLocks/>
          </p:cNvGrpSpPr>
          <p:nvPr/>
        </p:nvGrpSpPr>
        <p:grpSpPr bwMode="auto">
          <a:xfrm rot="-5400000" flipH="1" flipV="1">
            <a:off x="6577013" y="2894013"/>
            <a:ext cx="109537" cy="211137"/>
            <a:chOff x="424" y="2880"/>
            <a:chExt cx="200" cy="768"/>
          </a:xfrm>
        </p:grpSpPr>
        <p:sp>
          <p:nvSpPr>
            <p:cNvPr id="117011" name="Freeform 275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12" name="Freeform 276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19" name="Group 277"/>
          <p:cNvGrpSpPr>
            <a:grpSpLocks/>
          </p:cNvGrpSpPr>
          <p:nvPr/>
        </p:nvGrpSpPr>
        <p:grpSpPr bwMode="auto">
          <a:xfrm rot="-5400000" flipH="1" flipV="1">
            <a:off x="6567488" y="3055938"/>
            <a:ext cx="109537" cy="211137"/>
            <a:chOff x="424" y="2880"/>
            <a:chExt cx="200" cy="768"/>
          </a:xfrm>
        </p:grpSpPr>
        <p:sp>
          <p:nvSpPr>
            <p:cNvPr id="117014" name="Freeform 278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15" name="Freeform 279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22" name="Group 280"/>
          <p:cNvGrpSpPr>
            <a:grpSpLocks/>
          </p:cNvGrpSpPr>
          <p:nvPr/>
        </p:nvGrpSpPr>
        <p:grpSpPr bwMode="auto">
          <a:xfrm rot="-5400000" flipH="1" flipV="1">
            <a:off x="6577013" y="3217863"/>
            <a:ext cx="109537" cy="211137"/>
            <a:chOff x="424" y="2880"/>
            <a:chExt cx="200" cy="768"/>
          </a:xfrm>
        </p:grpSpPr>
        <p:sp>
          <p:nvSpPr>
            <p:cNvPr id="117017" name="Freeform 28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18" name="Freeform 28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25" name="Group 283"/>
          <p:cNvGrpSpPr>
            <a:grpSpLocks/>
          </p:cNvGrpSpPr>
          <p:nvPr/>
        </p:nvGrpSpPr>
        <p:grpSpPr bwMode="auto">
          <a:xfrm rot="-5400000" flipH="1" flipV="1">
            <a:off x="6577013" y="3351213"/>
            <a:ext cx="109537" cy="211137"/>
            <a:chOff x="424" y="2880"/>
            <a:chExt cx="200" cy="768"/>
          </a:xfrm>
        </p:grpSpPr>
        <p:sp>
          <p:nvSpPr>
            <p:cNvPr id="117020" name="Freeform 284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21" name="Freeform 285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828" name="Group 286"/>
          <p:cNvGrpSpPr>
            <a:grpSpLocks/>
          </p:cNvGrpSpPr>
          <p:nvPr/>
        </p:nvGrpSpPr>
        <p:grpSpPr bwMode="auto">
          <a:xfrm>
            <a:off x="6124575" y="2897188"/>
            <a:ext cx="820738" cy="633412"/>
            <a:chOff x="3780" y="229"/>
            <a:chExt cx="517" cy="399"/>
          </a:xfrm>
        </p:grpSpPr>
        <p:sp useBgFill="1">
          <p:nvSpPr>
            <p:cNvPr id="117023" name="Rectangle 287"/>
            <p:cNvSpPr>
              <a:spLocks noChangeArrowheads="1"/>
            </p:cNvSpPr>
            <p:nvPr/>
          </p:nvSpPr>
          <p:spPr bwMode="auto">
            <a:xfrm>
              <a:off x="3810" y="306"/>
              <a:ext cx="450" cy="282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831" name="Group 288"/>
            <p:cNvGrpSpPr>
              <a:grpSpLocks/>
            </p:cNvGrpSpPr>
            <p:nvPr/>
          </p:nvGrpSpPr>
          <p:grpSpPr bwMode="auto">
            <a:xfrm>
              <a:off x="3780" y="229"/>
              <a:ext cx="517" cy="399"/>
              <a:chOff x="3870" y="1825"/>
              <a:chExt cx="517" cy="399"/>
            </a:xfrm>
          </p:grpSpPr>
          <p:grpSp>
            <p:nvGrpSpPr>
              <p:cNvPr id="116834" name="Group 289"/>
              <p:cNvGrpSpPr>
                <a:grpSpLocks/>
              </p:cNvGrpSpPr>
              <p:nvPr/>
            </p:nvGrpSpPr>
            <p:grpSpPr bwMode="auto">
              <a:xfrm rot="-5400000">
                <a:off x="4035" y="1871"/>
                <a:ext cx="68" cy="122"/>
                <a:chOff x="288" y="2784"/>
                <a:chExt cx="152" cy="528"/>
              </a:xfrm>
            </p:grpSpPr>
            <p:sp>
              <p:nvSpPr>
                <p:cNvPr id="117026" name="Freeform 290"/>
                <p:cNvSpPr>
                  <a:spLocks/>
                </p:cNvSpPr>
                <p:nvPr/>
              </p:nvSpPr>
              <p:spPr bwMode="auto">
                <a:xfrm>
                  <a:off x="384" y="2784"/>
                  <a:ext cx="56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336"/>
                    </a:cxn>
                    <a:cxn ang="0">
                      <a:pos x="48" y="528"/>
                    </a:cxn>
                  </a:cxnLst>
                  <a:rect l="0" t="0" r="r" b="b"/>
                  <a:pathLst>
                    <a:path w="56" h="528">
                      <a:moveTo>
                        <a:pt x="0" y="0"/>
                      </a:moveTo>
                      <a:cubicBezTo>
                        <a:pt x="20" y="124"/>
                        <a:pt x="40" y="248"/>
                        <a:pt x="48" y="336"/>
                      </a:cubicBezTo>
                      <a:cubicBezTo>
                        <a:pt x="56" y="424"/>
                        <a:pt x="48" y="496"/>
                        <a:pt x="48" y="5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027" name="Freeform 291"/>
                <p:cNvSpPr>
                  <a:spLocks/>
                </p:cNvSpPr>
                <p:nvPr/>
              </p:nvSpPr>
              <p:spPr bwMode="auto">
                <a:xfrm>
                  <a:off x="288" y="2784"/>
                  <a:ext cx="48" cy="48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336"/>
                    </a:cxn>
                    <a:cxn ang="0">
                      <a:pos x="48" y="480"/>
                    </a:cxn>
                  </a:cxnLst>
                  <a:rect l="0" t="0" r="r" b="b"/>
                  <a:pathLst>
                    <a:path w="48" h="480">
                      <a:moveTo>
                        <a:pt x="48" y="0"/>
                      </a:moveTo>
                      <a:cubicBezTo>
                        <a:pt x="24" y="128"/>
                        <a:pt x="0" y="256"/>
                        <a:pt x="0" y="336"/>
                      </a:cubicBezTo>
                      <a:cubicBezTo>
                        <a:pt x="0" y="416"/>
                        <a:pt x="24" y="448"/>
                        <a:pt x="48" y="48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7028" name="Oval 292"/>
              <p:cNvSpPr>
                <a:spLocks noChangeArrowheads="1"/>
              </p:cNvSpPr>
              <p:nvPr/>
            </p:nvSpPr>
            <p:spPr bwMode="auto">
              <a:xfrm rot="-5400000" flipH="1" flipV="1">
                <a:off x="4230" y="1854"/>
                <a:ext cx="103" cy="56"/>
              </a:xfrm>
              <a:prstGeom prst="ellipse">
                <a:avLst/>
              </a:prstGeom>
              <a:solidFill>
                <a:srgbClr val="00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837" name="Group 293"/>
              <p:cNvGrpSpPr>
                <a:grpSpLocks/>
              </p:cNvGrpSpPr>
              <p:nvPr/>
            </p:nvGrpSpPr>
            <p:grpSpPr bwMode="auto">
              <a:xfrm rot="-5400000" flipH="1" flipV="1">
                <a:off x="4161" y="1819"/>
                <a:ext cx="68" cy="122"/>
                <a:chOff x="288" y="2784"/>
                <a:chExt cx="152" cy="528"/>
              </a:xfrm>
            </p:grpSpPr>
            <p:sp>
              <p:nvSpPr>
                <p:cNvPr id="117030" name="Freeform 294"/>
                <p:cNvSpPr>
                  <a:spLocks/>
                </p:cNvSpPr>
                <p:nvPr/>
              </p:nvSpPr>
              <p:spPr bwMode="auto">
                <a:xfrm>
                  <a:off x="384" y="2784"/>
                  <a:ext cx="56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336"/>
                    </a:cxn>
                    <a:cxn ang="0">
                      <a:pos x="48" y="528"/>
                    </a:cxn>
                  </a:cxnLst>
                  <a:rect l="0" t="0" r="r" b="b"/>
                  <a:pathLst>
                    <a:path w="56" h="528">
                      <a:moveTo>
                        <a:pt x="0" y="0"/>
                      </a:moveTo>
                      <a:cubicBezTo>
                        <a:pt x="20" y="124"/>
                        <a:pt x="40" y="248"/>
                        <a:pt x="48" y="336"/>
                      </a:cubicBezTo>
                      <a:cubicBezTo>
                        <a:pt x="56" y="424"/>
                        <a:pt x="48" y="496"/>
                        <a:pt x="48" y="5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031" name="Freeform 295"/>
                <p:cNvSpPr>
                  <a:spLocks/>
                </p:cNvSpPr>
                <p:nvPr/>
              </p:nvSpPr>
              <p:spPr bwMode="auto">
                <a:xfrm>
                  <a:off x="288" y="2784"/>
                  <a:ext cx="48" cy="48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336"/>
                    </a:cxn>
                    <a:cxn ang="0">
                      <a:pos x="48" y="480"/>
                    </a:cxn>
                  </a:cxnLst>
                  <a:rect l="0" t="0" r="r" b="b"/>
                  <a:pathLst>
                    <a:path w="48" h="480">
                      <a:moveTo>
                        <a:pt x="48" y="0"/>
                      </a:moveTo>
                      <a:cubicBezTo>
                        <a:pt x="24" y="128"/>
                        <a:pt x="0" y="256"/>
                        <a:pt x="0" y="336"/>
                      </a:cubicBezTo>
                      <a:cubicBezTo>
                        <a:pt x="0" y="416"/>
                        <a:pt x="24" y="448"/>
                        <a:pt x="48" y="48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855" name="Group 296"/>
              <p:cNvGrpSpPr>
                <a:grpSpLocks/>
              </p:cNvGrpSpPr>
              <p:nvPr/>
            </p:nvGrpSpPr>
            <p:grpSpPr bwMode="auto">
              <a:xfrm rot="-5400000" flipH="1" flipV="1">
                <a:off x="4157" y="2128"/>
                <a:ext cx="69" cy="122"/>
                <a:chOff x="288" y="2784"/>
                <a:chExt cx="152" cy="528"/>
              </a:xfrm>
            </p:grpSpPr>
            <p:sp>
              <p:nvSpPr>
                <p:cNvPr id="117033" name="Freeform 297"/>
                <p:cNvSpPr>
                  <a:spLocks/>
                </p:cNvSpPr>
                <p:nvPr/>
              </p:nvSpPr>
              <p:spPr bwMode="auto">
                <a:xfrm>
                  <a:off x="384" y="2784"/>
                  <a:ext cx="56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336"/>
                    </a:cxn>
                    <a:cxn ang="0">
                      <a:pos x="48" y="528"/>
                    </a:cxn>
                  </a:cxnLst>
                  <a:rect l="0" t="0" r="r" b="b"/>
                  <a:pathLst>
                    <a:path w="56" h="528">
                      <a:moveTo>
                        <a:pt x="0" y="0"/>
                      </a:moveTo>
                      <a:cubicBezTo>
                        <a:pt x="20" y="124"/>
                        <a:pt x="40" y="248"/>
                        <a:pt x="48" y="336"/>
                      </a:cubicBezTo>
                      <a:cubicBezTo>
                        <a:pt x="56" y="424"/>
                        <a:pt x="48" y="496"/>
                        <a:pt x="48" y="5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034" name="Freeform 298"/>
                <p:cNvSpPr>
                  <a:spLocks/>
                </p:cNvSpPr>
                <p:nvPr/>
              </p:nvSpPr>
              <p:spPr bwMode="auto">
                <a:xfrm>
                  <a:off x="288" y="2784"/>
                  <a:ext cx="48" cy="48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336"/>
                    </a:cxn>
                    <a:cxn ang="0">
                      <a:pos x="48" y="480"/>
                    </a:cxn>
                  </a:cxnLst>
                  <a:rect l="0" t="0" r="r" b="b"/>
                  <a:pathLst>
                    <a:path w="48" h="480">
                      <a:moveTo>
                        <a:pt x="48" y="0"/>
                      </a:moveTo>
                      <a:cubicBezTo>
                        <a:pt x="24" y="128"/>
                        <a:pt x="0" y="256"/>
                        <a:pt x="0" y="336"/>
                      </a:cubicBezTo>
                      <a:cubicBezTo>
                        <a:pt x="0" y="416"/>
                        <a:pt x="24" y="448"/>
                        <a:pt x="48" y="48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7035" name="Oval 299"/>
              <p:cNvSpPr>
                <a:spLocks noChangeArrowheads="1"/>
              </p:cNvSpPr>
              <p:nvPr/>
            </p:nvSpPr>
            <p:spPr bwMode="auto">
              <a:xfrm>
                <a:off x="3870" y="1825"/>
                <a:ext cx="506" cy="141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66FF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36" name="Oval 300"/>
              <p:cNvSpPr>
                <a:spLocks noChangeArrowheads="1"/>
              </p:cNvSpPr>
              <p:nvPr/>
            </p:nvSpPr>
            <p:spPr bwMode="auto">
              <a:xfrm>
                <a:off x="3881" y="2083"/>
                <a:ext cx="506" cy="141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66FF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037" name="Line 301"/>
          <p:cNvSpPr>
            <a:spLocks noChangeShapeType="1"/>
          </p:cNvSpPr>
          <p:nvPr/>
        </p:nvSpPr>
        <p:spPr bwMode="auto">
          <a:xfrm>
            <a:off x="5768975" y="3219450"/>
            <a:ext cx="16795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038" name="Line 302"/>
          <p:cNvSpPr>
            <a:spLocks noChangeShapeType="1"/>
          </p:cNvSpPr>
          <p:nvPr/>
        </p:nvSpPr>
        <p:spPr bwMode="auto">
          <a:xfrm>
            <a:off x="5702300" y="3219450"/>
            <a:ext cx="16795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1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0"/>
                                        <p:tgtEl>
                                          <p:spTgt spid="117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0"/>
                                        <p:tgtEl>
                                          <p:spTgt spid="11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" grpId="0"/>
      <p:bldP spid="117037" grpId="0" animBg="1"/>
      <p:bldP spid="117037" grpId="1" animBg="1"/>
      <p:bldP spid="1170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Simplest Case Scenario: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5400000">
            <a:off x="5584031" y="5466557"/>
            <a:ext cx="1471613" cy="88900"/>
            <a:chOff x="1056" y="2448"/>
            <a:chExt cx="1296" cy="336"/>
          </a:xfrm>
        </p:grpSpPr>
        <p:sp>
          <p:nvSpPr>
            <p:cNvPr id="118788" name="Oval 4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89" name="Oval 5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0" name="Oval 6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1" name="Oval 7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2" name="Oval 8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4" name="Oval 10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5" name="Oval 11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797" name="Oval 13"/>
          <p:cNvSpPr>
            <a:spLocks noChangeArrowheads="1"/>
          </p:cNvSpPr>
          <p:nvPr/>
        </p:nvSpPr>
        <p:spPr bwMode="auto">
          <a:xfrm rot="-5400000">
            <a:off x="6238082" y="4648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Oval 14"/>
          <p:cNvSpPr>
            <a:spLocks noChangeArrowheads="1"/>
          </p:cNvSpPr>
          <p:nvPr/>
        </p:nvSpPr>
        <p:spPr bwMode="auto">
          <a:xfrm rot="-5400000">
            <a:off x="6238081" y="4485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9" name="Oval 15"/>
          <p:cNvSpPr>
            <a:spLocks noChangeArrowheads="1"/>
          </p:cNvSpPr>
          <p:nvPr/>
        </p:nvSpPr>
        <p:spPr bwMode="auto">
          <a:xfrm rot="-5400000">
            <a:off x="6238082" y="43219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Oval 16"/>
          <p:cNvSpPr>
            <a:spLocks noChangeArrowheads="1"/>
          </p:cNvSpPr>
          <p:nvPr/>
        </p:nvSpPr>
        <p:spPr bwMode="auto">
          <a:xfrm rot="-5400000">
            <a:off x="6238081" y="41584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Oval 17"/>
          <p:cNvSpPr>
            <a:spLocks noChangeArrowheads="1"/>
          </p:cNvSpPr>
          <p:nvPr/>
        </p:nvSpPr>
        <p:spPr bwMode="auto">
          <a:xfrm rot="-5400000">
            <a:off x="6240462" y="3998913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2" name="Oval 18"/>
          <p:cNvSpPr>
            <a:spLocks noChangeArrowheads="1"/>
          </p:cNvSpPr>
          <p:nvPr/>
        </p:nvSpPr>
        <p:spPr bwMode="auto">
          <a:xfrm rot="-5400000">
            <a:off x="6238082" y="3833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Oval 19"/>
          <p:cNvSpPr>
            <a:spLocks noChangeArrowheads="1"/>
          </p:cNvSpPr>
          <p:nvPr/>
        </p:nvSpPr>
        <p:spPr bwMode="auto">
          <a:xfrm rot="-5400000">
            <a:off x="6238081" y="36695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4" name="Oval 20"/>
          <p:cNvSpPr>
            <a:spLocks noChangeArrowheads="1"/>
          </p:cNvSpPr>
          <p:nvPr/>
        </p:nvSpPr>
        <p:spPr bwMode="auto">
          <a:xfrm rot="-5400000">
            <a:off x="6238082" y="35059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Oval 21"/>
          <p:cNvSpPr>
            <a:spLocks noChangeArrowheads="1"/>
          </p:cNvSpPr>
          <p:nvPr/>
        </p:nvSpPr>
        <p:spPr bwMode="auto">
          <a:xfrm rot="-5400000">
            <a:off x="6236493" y="2850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Oval 22"/>
          <p:cNvSpPr>
            <a:spLocks noChangeArrowheads="1"/>
          </p:cNvSpPr>
          <p:nvPr/>
        </p:nvSpPr>
        <p:spPr bwMode="auto">
          <a:xfrm rot="-5400000">
            <a:off x="6236494" y="2686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7" name="Oval 23"/>
          <p:cNvSpPr>
            <a:spLocks noChangeArrowheads="1"/>
          </p:cNvSpPr>
          <p:nvPr/>
        </p:nvSpPr>
        <p:spPr bwMode="auto">
          <a:xfrm rot="-5400000">
            <a:off x="6238082" y="2524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Oval 24"/>
          <p:cNvSpPr>
            <a:spLocks noChangeArrowheads="1"/>
          </p:cNvSpPr>
          <p:nvPr/>
        </p:nvSpPr>
        <p:spPr bwMode="auto">
          <a:xfrm rot="-5400000">
            <a:off x="6236494" y="23598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9" name="Oval 25"/>
          <p:cNvSpPr>
            <a:spLocks noChangeArrowheads="1"/>
          </p:cNvSpPr>
          <p:nvPr/>
        </p:nvSpPr>
        <p:spPr bwMode="auto">
          <a:xfrm rot="-5400000">
            <a:off x="6236493" y="21963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Oval 26"/>
          <p:cNvSpPr>
            <a:spLocks noChangeArrowheads="1"/>
          </p:cNvSpPr>
          <p:nvPr/>
        </p:nvSpPr>
        <p:spPr bwMode="auto">
          <a:xfrm rot="-5400000">
            <a:off x="6236494" y="203279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1" name="Oval 27"/>
          <p:cNvSpPr>
            <a:spLocks noChangeArrowheads="1"/>
          </p:cNvSpPr>
          <p:nvPr/>
        </p:nvSpPr>
        <p:spPr bwMode="auto">
          <a:xfrm rot="-5400000">
            <a:off x="6236493" y="18692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-5400000">
            <a:off x="5999163" y="5616575"/>
            <a:ext cx="944562" cy="211138"/>
            <a:chOff x="1008" y="2400"/>
            <a:chExt cx="831" cy="576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8814" name="Freeform 30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5" name="Freeform 31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8817" name="Freeform 3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8" name="Freeform 3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8820" name="Freeform 36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1" name="Freeform 37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8823" name="Freeform 3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4" name="Freeform 4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8826" name="Freeform 42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7" name="Freeform 43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8829" name="Freeform 4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30" name="Freeform 4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47"/>
          <p:cNvGrpSpPr>
            <a:grpSpLocks/>
          </p:cNvGrpSpPr>
          <p:nvPr/>
        </p:nvGrpSpPr>
        <p:grpSpPr bwMode="auto">
          <a:xfrm rot="-5400000">
            <a:off x="5998369" y="4642644"/>
            <a:ext cx="942975" cy="211137"/>
            <a:chOff x="1008" y="2400"/>
            <a:chExt cx="831" cy="576"/>
          </a:xfrm>
        </p:grpSpPr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8833" name="Freeform 49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34" name="Freeform 50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8836" name="Freeform 52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37" name="Freeform 53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8839" name="Freeform 55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40" name="Freeform 56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7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8842" name="Freeform 58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43" name="Freeform 59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8845" name="Freeform 61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46" name="Freeform 62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8848" name="Freeform 64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49" name="Freeform 65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66"/>
          <p:cNvGrpSpPr>
            <a:grpSpLocks/>
          </p:cNvGrpSpPr>
          <p:nvPr/>
        </p:nvGrpSpPr>
        <p:grpSpPr bwMode="auto">
          <a:xfrm rot="-5400000">
            <a:off x="6416675" y="4065588"/>
            <a:ext cx="109537" cy="211138"/>
            <a:chOff x="424" y="2880"/>
            <a:chExt cx="200" cy="768"/>
          </a:xfrm>
        </p:grpSpPr>
        <p:sp>
          <p:nvSpPr>
            <p:cNvPr id="118851" name="Freeform 6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2" name="Freeform 6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 rot="-5400000">
            <a:off x="6416675" y="3594100"/>
            <a:ext cx="109538" cy="211138"/>
            <a:chOff x="424" y="2880"/>
            <a:chExt cx="200" cy="768"/>
          </a:xfrm>
        </p:grpSpPr>
        <p:sp>
          <p:nvSpPr>
            <p:cNvPr id="118854" name="Freeform 70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5" name="Freeform 71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72"/>
          <p:cNvGrpSpPr>
            <a:grpSpLocks/>
          </p:cNvGrpSpPr>
          <p:nvPr/>
        </p:nvGrpSpPr>
        <p:grpSpPr bwMode="auto">
          <a:xfrm rot="-5400000">
            <a:off x="6408738" y="3940175"/>
            <a:ext cx="107950" cy="193675"/>
            <a:chOff x="288" y="2784"/>
            <a:chExt cx="152" cy="528"/>
          </a:xfrm>
        </p:grpSpPr>
        <p:sp>
          <p:nvSpPr>
            <p:cNvPr id="118857" name="Freeform 73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8" name="Freeform 74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 rot="-5400000">
            <a:off x="6412707" y="3447256"/>
            <a:ext cx="109538" cy="193675"/>
            <a:chOff x="288" y="2784"/>
            <a:chExt cx="152" cy="528"/>
          </a:xfrm>
        </p:grpSpPr>
        <p:sp>
          <p:nvSpPr>
            <p:cNvPr id="118860" name="Freeform 76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1" name="Freeform 77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78"/>
          <p:cNvGrpSpPr>
            <a:grpSpLocks/>
          </p:cNvGrpSpPr>
          <p:nvPr/>
        </p:nvGrpSpPr>
        <p:grpSpPr bwMode="auto">
          <a:xfrm rot="-5400000">
            <a:off x="6383337" y="3757613"/>
            <a:ext cx="169863" cy="204788"/>
            <a:chOff x="367" y="2605"/>
            <a:chExt cx="151" cy="559"/>
          </a:xfrm>
        </p:grpSpPr>
        <p:sp>
          <p:nvSpPr>
            <p:cNvPr id="118863" name="Freeform 79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4" name="Freeform 80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1"/>
          <p:cNvGrpSpPr>
            <a:grpSpLocks/>
          </p:cNvGrpSpPr>
          <p:nvPr/>
        </p:nvGrpSpPr>
        <p:grpSpPr bwMode="auto">
          <a:xfrm rot="-5400000">
            <a:off x="6413500" y="2624138"/>
            <a:ext cx="109537" cy="211138"/>
            <a:chOff x="424" y="2880"/>
            <a:chExt cx="200" cy="768"/>
          </a:xfrm>
        </p:grpSpPr>
        <p:sp>
          <p:nvSpPr>
            <p:cNvPr id="118866" name="Freeform 82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7" name="Freeform 83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84"/>
          <p:cNvGrpSpPr>
            <a:grpSpLocks/>
          </p:cNvGrpSpPr>
          <p:nvPr/>
        </p:nvGrpSpPr>
        <p:grpSpPr bwMode="auto">
          <a:xfrm rot="-5400000">
            <a:off x="6405563" y="2970212"/>
            <a:ext cx="107950" cy="193675"/>
            <a:chOff x="288" y="2784"/>
            <a:chExt cx="152" cy="528"/>
          </a:xfrm>
        </p:grpSpPr>
        <p:sp>
          <p:nvSpPr>
            <p:cNvPr id="118869" name="Freeform 85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0" name="Freeform 86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7"/>
          <p:cNvGrpSpPr>
            <a:grpSpLocks/>
          </p:cNvGrpSpPr>
          <p:nvPr/>
        </p:nvGrpSpPr>
        <p:grpSpPr bwMode="auto">
          <a:xfrm rot="-5400000">
            <a:off x="6409532" y="2477294"/>
            <a:ext cx="109537" cy="193675"/>
            <a:chOff x="288" y="2784"/>
            <a:chExt cx="152" cy="528"/>
          </a:xfrm>
        </p:grpSpPr>
        <p:sp>
          <p:nvSpPr>
            <p:cNvPr id="118872" name="Freeform 88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3" name="Freeform 89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90"/>
          <p:cNvGrpSpPr>
            <a:grpSpLocks/>
          </p:cNvGrpSpPr>
          <p:nvPr/>
        </p:nvGrpSpPr>
        <p:grpSpPr bwMode="auto">
          <a:xfrm rot="-5400000">
            <a:off x="6380163" y="2787650"/>
            <a:ext cx="169862" cy="204788"/>
            <a:chOff x="367" y="2605"/>
            <a:chExt cx="151" cy="559"/>
          </a:xfrm>
        </p:grpSpPr>
        <p:sp>
          <p:nvSpPr>
            <p:cNvPr id="118875" name="Freeform 91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6" name="Freeform 92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93"/>
          <p:cNvGrpSpPr>
            <a:grpSpLocks/>
          </p:cNvGrpSpPr>
          <p:nvPr/>
        </p:nvGrpSpPr>
        <p:grpSpPr bwMode="auto">
          <a:xfrm rot="-5400000">
            <a:off x="6380957" y="2297906"/>
            <a:ext cx="171450" cy="204787"/>
            <a:chOff x="367" y="2605"/>
            <a:chExt cx="151" cy="559"/>
          </a:xfrm>
        </p:grpSpPr>
        <p:sp>
          <p:nvSpPr>
            <p:cNvPr id="118878" name="Freeform 94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79" name="Freeform 95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96"/>
          <p:cNvGrpSpPr>
            <a:grpSpLocks/>
          </p:cNvGrpSpPr>
          <p:nvPr/>
        </p:nvGrpSpPr>
        <p:grpSpPr bwMode="auto">
          <a:xfrm rot="-5400000">
            <a:off x="6415088" y="2119313"/>
            <a:ext cx="109537" cy="211137"/>
            <a:chOff x="424" y="2880"/>
            <a:chExt cx="200" cy="768"/>
          </a:xfrm>
        </p:grpSpPr>
        <p:sp>
          <p:nvSpPr>
            <p:cNvPr id="118881" name="Freeform 97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82" name="Freeform 98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99"/>
          <p:cNvGrpSpPr>
            <a:grpSpLocks/>
          </p:cNvGrpSpPr>
          <p:nvPr/>
        </p:nvGrpSpPr>
        <p:grpSpPr bwMode="auto">
          <a:xfrm rot="-5400000">
            <a:off x="6406357" y="1991519"/>
            <a:ext cx="109537" cy="193675"/>
            <a:chOff x="288" y="2784"/>
            <a:chExt cx="152" cy="528"/>
          </a:xfrm>
        </p:grpSpPr>
        <p:sp>
          <p:nvSpPr>
            <p:cNvPr id="118884" name="Freeform 100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85" name="Freeform 101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02"/>
          <p:cNvGrpSpPr>
            <a:grpSpLocks/>
          </p:cNvGrpSpPr>
          <p:nvPr/>
        </p:nvGrpSpPr>
        <p:grpSpPr bwMode="auto">
          <a:xfrm rot="-5400000">
            <a:off x="6380957" y="1812131"/>
            <a:ext cx="171450" cy="204787"/>
            <a:chOff x="367" y="2605"/>
            <a:chExt cx="151" cy="559"/>
          </a:xfrm>
        </p:grpSpPr>
        <p:sp>
          <p:nvSpPr>
            <p:cNvPr id="118887" name="Freeform 103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88" name="Freeform 104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89" name="Oval 105"/>
          <p:cNvSpPr>
            <a:spLocks noChangeArrowheads="1"/>
          </p:cNvSpPr>
          <p:nvPr/>
        </p:nvSpPr>
        <p:spPr bwMode="auto">
          <a:xfrm rot="-5400000" flipH="1" flipV="1">
            <a:off x="6715919" y="17978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0" name="Oval 106"/>
          <p:cNvSpPr>
            <a:spLocks noChangeArrowheads="1"/>
          </p:cNvSpPr>
          <p:nvPr/>
        </p:nvSpPr>
        <p:spPr bwMode="auto">
          <a:xfrm rot="-5400000" flipH="1" flipV="1">
            <a:off x="6715918" y="19613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1" name="Oval 107"/>
          <p:cNvSpPr>
            <a:spLocks noChangeArrowheads="1"/>
          </p:cNvSpPr>
          <p:nvPr/>
        </p:nvSpPr>
        <p:spPr bwMode="auto">
          <a:xfrm rot="-5400000" flipH="1" flipV="1">
            <a:off x="6715919" y="21248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2" name="Oval 108"/>
          <p:cNvSpPr>
            <a:spLocks noChangeArrowheads="1"/>
          </p:cNvSpPr>
          <p:nvPr/>
        </p:nvSpPr>
        <p:spPr bwMode="auto">
          <a:xfrm rot="-5400000" flipH="1" flipV="1">
            <a:off x="6715918" y="22883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3" name="Oval 109"/>
          <p:cNvSpPr>
            <a:spLocks noChangeArrowheads="1"/>
          </p:cNvSpPr>
          <p:nvPr/>
        </p:nvSpPr>
        <p:spPr bwMode="auto">
          <a:xfrm rot="-5400000" flipH="1" flipV="1">
            <a:off x="6717506" y="24534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4" name="Oval 110"/>
          <p:cNvSpPr>
            <a:spLocks noChangeArrowheads="1"/>
          </p:cNvSpPr>
          <p:nvPr/>
        </p:nvSpPr>
        <p:spPr bwMode="auto">
          <a:xfrm rot="-5400000" flipH="1" flipV="1">
            <a:off x="6715918" y="261540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5" name="Oval 111"/>
          <p:cNvSpPr>
            <a:spLocks noChangeArrowheads="1"/>
          </p:cNvSpPr>
          <p:nvPr/>
        </p:nvSpPr>
        <p:spPr bwMode="auto">
          <a:xfrm rot="-5400000" flipH="1" flipV="1">
            <a:off x="6715919" y="27789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6" name="Oval 112"/>
          <p:cNvSpPr>
            <a:spLocks noChangeArrowheads="1"/>
          </p:cNvSpPr>
          <p:nvPr/>
        </p:nvSpPr>
        <p:spPr bwMode="auto">
          <a:xfrm rot="-5400000" flipH="1" flipV="1">
            <a:off x="6715918" y="29424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7" name="Oval 113"/>
          <p:cNvSpPr>
            <a:spLocks noChangeArrowheads="1"/>
          </p:cNvSpPr>
          <p:nvPr/>
        </p:nvSpPr>
        <p:spPr bwMode="auto">
          <a:xfrm rot="-5400000" flipH="1" flipV="1">
            <a:off x="6717506" y="3434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8" name="Oval 114"/>
          <p:cNvSpPr>
            <a:spLocks noChangeArrowheads="1"/>
          </p:cNvSpPr>
          <p:nvPr/>
        </p:nvSpPr>
        <p:spPr bwMode="auto">
          <a:xfrm rot="-5400000" flipH="1" flipV="1">
            <a:off x="6717507" y="359806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9" name="Oval 115"/>
          <p:cNvSpPr>
            <a:spLocks noChangeArrowheads="1"/>
          </p:cNvSpPr>
          <p:nvPr/>
        </p:nvSpPr>
        <p:spPr bwMode="auto">
          <a:xfrm rot="-5400000" flipH="1" flipV="1">
            <a:off x="6717506" y="376158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00" name="Oval 116"/>
          <p:cNvSpPr>
            <a:spLocks noChangeArrowheads="1"/>
          </p:cNvSpPr>
          <p:nvPr/>
        </p:nvSpPr>
        <p:spPr bwMode="auto">
          <a:xfrm rot="-5400000" flipH="1" flipV="1">
            <a:off x="6719887" y="3927476"/>
            <a:ext cx="161925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01" name="Oval 117"/>
          <p:cNvSpPr>
            <a:spLocks noChangeArrowheads="1"/>
          </p:cNvSpPr>
          <p:nvPr/>
        </p:nvSpPr>
        <p:spPr bwMode="auto">
          <a:xfrm rot="-5400000" flipH="1" flipV="1">
            <a:off x="6717507" y="4087019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02" name="Oval 118"/>
          <p:cNvSpPr>
            <a:spLocks noChangeArrowheads="1"/>
          </p:cNvSpPr>
          <p:nvPr/>
        </p:nvSpPr>
        <p:spPr bwMode="auto">
          <a:xfrm rot="-5400000" flipH="1" flipV="1">
            <a:off x="6717506" y="4250532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03" name="Oval 119"/>
          <p:cNvSpPr>
            <a:spLocks noChangeArrowheads="1"/>
          </p:cNvSpPr>
          <p:nvPr/>
        </p:nvSpPr>
        <p:spPr bwMode="auto">
          <a:xfrm rot="-5400000" flipH="1" flipV="1">
            <a:off x="6717507" y="4414044"/>
            <a:ext cx="163512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04" name="Oval 120"/>
          <p:cNvSpPr>
            <a:spLocks noChangeArrowheads="1"/>
          </p:cNvSpPr>
          <p:nvPr/>
        </p:nvSpPr>
        <p:spPr bwMode="auto">
          <a:xfrm rot="-5400000" flipH="1" flipV="1">
            <a:off x="6717506" y="4577557"/>
            <a:ext cx="163513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121"/>
          <p:cNvGrpSpPr>
            <a:grpSpLocks/>
          </p:cNvGrpSpPr>
          <p:nvPr/>
        </p:nvGrpSpPr>
        <p:grpSpPr bwMode="auto">
          <a:xfrm rot="-5400000" flipH="1" flipV="1">
            <a:off x="6063457" y="5395119"/>
            <a:ext cx="1471612" cy="88900"/>
            <a:chOff x="1056" y="2448"/>
            <a:chExt cx="1296" cy="336"/>
          </a:xfrm>
        </p:grpSpPr>
        <p:sp>
          <p:nvSpPr>
            <p:cNvPr id="118906" name="Oval 122"/>
            <p:cNvSpPr>
              <a:spLocks noChangeArrowheads="1"/>
            </p:cNvSpPr>
            <p:nvPr/>
          </p:nvSpPr>
          <p:spPr bwMode="auto">
            <a:xfrm>
              <a:off x="105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07" name="Oval 123"/>
            <p:cNvSpPr>
              <a:spLocks noChangeArrowheads="1"/>
            </p:cNvSpPr>
            <p:nvPr/>
          </p:nvSpPr>
          <p:spPr bwMode="auto">
            <a:xfrm>
              <a:off x="120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08" name="Oval 124"/>
            <p:cNvSpPr>
              <a:spLocks noChangeArrowheads="1"/>
            </p:cNvSpPr>
            <p:nvPr/>
          </p:nvSpPr>
          <p:spPr bwMode="auto">
            <a:xfrm>
              <a:off x="134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09" name="Oval 125"/>
            <p:cNvSpPr>
              <a:spLocks noChangeArrowheads="1"/>
            </p:cNvSpPr>
            <p:nvPr/>
          </p:nvSpPr>
          <p:spPr bwMode="auto">
            <a:xfrm>
              <a:off x="148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0" name="Oval 126"/>
            <p:cNvSpPr>
              <a:spLocks noChangeArrowheads="1"/>
            </p:cNvSpPr>
            <p:nvPr/>
          </p:nvSpPr>
          <p:spPr bwMode="auto">
            <a:xfrm>
              <a:off x="1632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1" name="Oval 127"/>
            <p:cNvSpPr>
              <a:spLocks noChangeArrowheads="1"/>
            </p:cNvSpPr>
            <p:nvPr/>
          </p:nvSpPr>
          <p:spPr bwMode="auto">
            <a:xfrm>
              <a:off x="1776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2" name="Oval 128"/>
            <p:cNvSpPr>
              <a:spLocks noChangeArrowheads="1"/>
            </p:cNvSpPr>
            <p:nvPr/>
          </p:nvSpPr>
          <p:spPr bwMode="auto">
            <a:xfrm>
              <a:off x="1920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3" name="Oval 129"/>
            <p:cNvSpPr>
              <a:spLocks noChangeArrowheads="1"/>
            </p:cNvSpPr>
            <p:nvPr/>
          </p:nvSpPr>
          <p:spPr bwMode="auto">
            <a:xfrm>
              <a:off x="2064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4" name="Oval 130"/>
            <p:cNvSpPr>
              <a:spLocks noChangeArrowheads="1"/>
            </p:cNvSpPr>
            <p:nvPr/>
          </p:nvSpPr>
          <p:spPr bwMode="auto">
            <a:xfrm>
              <a:off x="2208" y="2448"/>
              <a:ext cx="144" cy="33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31"/>
          <p:cNvGrpSpPr>
            <a:grpSpLocks/>
          </p:cNvGrpSpPr>
          <p:nvPr/>
        </p:nvGrpSpPr>
        <p:grpSpPr bwMode="auto">
          <a:xfrm rot="-5400000" flipH="1" flipV="1">
            <a:off x="6178551" y="2184400"/>
            <a:ext cx="944562" cy="211137"/>
            <a:chOff x="1008" y="2400"/>
            <a:chExt cx="831" cy="576"/>
          </a:xfrm>
        </p:grpSpPr>
        <p:grpSp>
          <p:nvGrpSpPr>
            <p:cNvPr id="118946" name="Group 132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8917" name="Freeform 13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18" name="Freeform 13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47" name="Group 135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8920" name="Freeform 136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21" name="Freeform 137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50" name="Group 138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8923" name="Freeform 13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24" name="Freeform 14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53" name="Group 141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8926" name="Freeform 142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27" name="Freeform 143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56" name="Group 144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8929" name="Freeform 14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30" name="Freeform 14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59" name="Group 147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8932" name="Freeform 148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33" name="Freeform 149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8962" name="Group 150"/>
          <p:cNvGrpSpPr>
            <a:grpSpLocks/>
          </p:cNvGrpSpPr>
          <p:nvPr/>
        </p:nvGrpSpPr>
        <p:grpSpPr bwMode="auto">
          <a:xfrm rot="-5400000" flipH="1" flipV="1">
            <a:off x="6596063" y="2741613"/>
            <a:ext cx="109537" cy="211137"/>
            <a:chOff x="424" y="2880"/>
            <a:chExt cx="200" cy="768"/>
          </a:xfrm>
        </p:grpSpPr>
        <p:sp>
          <p:nvSpPr>
            <p:cNvPr id="118935" name="Freeform 15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36" name="Freeform 15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965" name="Group 153"/>
          <p:cNvGrpSpPr>
            <a:grpSpLocks/>
          </p:cNvGrpSpPr>
          <p:nvPr/>
        </p:nvGrpSpPr>
        <p:grpSpPr bwMode="auto">
          <a:xfrm rot="-5400000" flipH="1" flipV="1">
            <a:off x="6605588" y="2887662"/>
            <a:ext cx="107950" cy="193675"/>
            <a:chOff x="288" y="2784"/>
            <a:chExt cx="152" cy="528"/>
          </a:xfrm>
        </p:grpSpPr>
        <p:sp>
          <p:nvSpPr>
            <p:cNvPr id="118938" name="Freeform 154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39" name="Freeform 155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966" name="Group 156"/>
          <p:cNvGrpSpPr>
            <a:grpSpLocks/>
          </p:cNvGrpSpPr>
          <p:nvPr/>
        </p:nvGrpSpPr>
        <p:grpSpPr bwMode="auto">
          <a:xfrm rot="-5400000" flipH="1" flipV="1">
            <a:off x="6600032" y="3377406"/>
            <a:ext cx="109538" cy="193675"/>
            <a:chOff x="288" y="2784"/>
            <a:chExt cx="152" cy="528"/>
          </a:xfrm>
        </p:grpSpPr>
        <p:sp>
          <p:nvSpPr>
            <p:cNvPr id="118941" name="Freeform 157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42" name="Freeform 158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969" name="Group 159"/>
          <p:cNvGrpSpPr>
            <a:grpSpLocks/>
          </p:cNvGrpSpPr>
          <p:nvPr/>
        </p:nvGrpSpPr>
        <p:grpSpPr bwMode="auto">
          <a:xfrm rot="-5400000" flipH="1" flipV="1">
            <a:off x="6566694" y="3548856"/>
            <a:ext cx="171450" cy="204788"/>
            <a:chOff x="367" y="2605"/>
            <a:chExt cx="151" cy="559"/>
          </a:xfrm>
        </p:grpSpPr>
        <p:sp>
          <p:nvSpPr>
            <p:cNvPr id="118944" name="Freeform 160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45" name="Freeform 161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972" name="Group 162"/>
          <p:cNvGrpSpPr>
            <a:grpSpLocks/>
          </p:cNvGrpSpPr>
          <p:nvPr/>
        </p:nvGrpSpPr>
        <p:grpSpPr bwMode="auto">
          <a:xfrm rot="-5400000" flipH="1" flipV="1">
            <a:off x="6177756" y="4152107"/>
            <a:ext cx="942975" cy="211138"/>
            <a:chOff x="1008" y="2400"/>
            <a:chExt cx="831" cy="576"/>
          </a:xfrm>
        </p:grpSpPr>
        <p:grpSp>
          <p:nvGrpSpPr>
            <p:cNvPr id="118975" name="Group 163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8948" name="Freeform 164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49" name="Freeform 165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78" name="Group 166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8951" name="Freeform 167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52" name="Freeform 168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81" name="Group 169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8954" name="Freeform 170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55" name="Freeform 171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84" name="Group 172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8957" name="Freeform 173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58" name="Freeform 174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87" name="Group 175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8960" name="Freeform 176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61" name="Freeform 177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990" name="Group 178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8963" name="Freeform 179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64" name="Freeform 180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9002" name="Group 181"/>
          <p:cNvGrpSpPr>
            <a:grpSpLocks/>
          </p:cNvGrpSpPr>
          <p:nvPr/>
        </p:nvGrpSpPr>
        <p:grpSpPr bwMode="auto">
          <a:xfrm rot="-5400000" flipH="1" flipV="1">
            <a:off x="6180931" y="5122069"/>
            <a:ext cx="942975" cy="211138"/>
            <a:chOff x="1008" y="2400"/>
            <a:chExt cx="831" cy="576"/>
          </a:xfrm>
        </p:grpSpPr>
        <p:grpSp>
          <p:nvGrpSpPr>
            <p:cNvPr id="119005" name="Group 182"/>
            <p:cNvGrpSpPr>
              <a:grpSpLocks/>
            </p:cNvGrpSpPr>
            <p:nvPr/>
          </p:nvGrpSpPr>
          <p:grpSpPr bwMode="auto">
            <a:xfrm>
              <a:off x="1008" y="2400"/>
              <a:ext cx="96" cy="576"/>
              <a:chOff x="424" y="2880"/>
              <a:chExt cx="200" cy="768"/>
            </a:xfrm>
          </p:grpSpPr>
          <p:sp>
            <p:nvSpPr>
              <p:cNvPr id="118967" name="Freeform 183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68" name="Freeform 184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784" name="Group 185"/>
            <p:cNvGrpSpPr>
              <a:grpSpLocks/>
            </p:cNvGrpSpPr>
            <p:nvPr/>
          </p:nvGrpSpPr>
          <p:grpSpPr bwMode="auto">
            <a:xfrm>
              <a:off x="1424" y="2400"/>
              <a:ext cx="96" cy="576"/>
              <a:chOff x="424" y="2880"/>
              <a:chExt cx="200" cy="768"/>
            </a:xfrm>
          </p:grpSpPr>
          <p:sp>
            <p:nvSpPr>
              <p:cNvPr id="118970" name="Freeform 186"/>
              <p:cNvSpPr>
                <a:spLocks/>
              </p:cNvSpPr>
              <p:nvPr/>
            </p:nvSpPr>
            <p:spPr bwMode="auto">
              <a:xfrm>
                <a:off x="528" y="2880"/>
                <a:ext cx="96" cy="7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48" y="624"/>
                  </a:cxn>
                  <a:cxn ang="0">
                    <a:pos x="96" y="768"/>
                  </a:cxn>
                </a:cxnLst>
                <a:rect l="0" t="0" r="r" b="b"/>
                <a:pathLst>
                  <a:path w="104" h="768">
                    <a:moveTo>
                      <a:pt x="0" y="0"/>
                    </a:moveTo>
                    <a:cubicBezTo>
                      <a:pt x="44" y="116"/>
                      <a:pt x="88" y="232"/>
                      <a:pt x="96" y="336"/>
                    </a:cubicBezTo>
                    <a:cubicBezTo>
                      <a:pt x="104" y="440"/>
                      <a:pt x="48" y="552"/>
                      <a:pt x="48" y="624"/>
                    </a:cubicBezTo>
                    <a:cubicBezTo>
                      <a:pt x="48" y="696"/>
                      <a:pt x="72" y="732"/>
                      <a:pt x="96" y="7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71" name="Freeform 187"/>
              <p:cNvSpPr>
                <a:spLocks/>
              </p:cNvSpPr>
              <p:nvPr/>
            </p:nvSpPr>
            <p:spPr bwMode="auto">
              <a:xfrm>
                <a:off x="424" y="2880"/>
                <a:ext cx="104" cy="48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288"/>
                  </a:cxn>
                  <a:cxn ang="0">
                    <a:pos x="104" y="480"/>
                  </a:cxn>
                </a:cxnLst>
                <a:rect l="0" t="0" r="r" b="b"/>
                <a:pathLst>
                  <a:path w="104" h="480">
                    <a:moveTo>
                      <a:pt x="56" y="0"/>
                    </a:moveTo>
                    <a:cubicBezTo>
                      <a:pt x="28" y="104"/>
                      <a:pt x="0" y="208"/>
                      <a:pt x="8" y="288"/>
                    </a:cubicBezTo>
                    <a:cubicBezTo>
                      <a:pt x="16" y="368"/>
                      <a:pt x="60" y="424"/>
                      <a:pt x="104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785" name="Group 188"/>
            <p:cNvGrpSpPr>
              <a:grpSpLocks/>
            </p:cNvGrpSpPr>
            <p:nvPr/>
          </p:nvGrpSpPr>
          <p:grpSpPr bwMode="auto">
            <a:xfrm>
              <a:off x="1128" y="2400"/>
              <a:ext cx="96" cy="528"/>
              <a:chOff x="288" y="2784"/>
              <a:chExt cx="152" cy="528"/>
            </a:xfrm>
          </p:grpSpPr>
          <p:sp>
            <p:nvSpPr>
              <p:cNvPr id="118973" name="Freeform 189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74" name="Freeform 190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787" name="Group 191"/>
            <p:cNvGrpSpPr>
              <a:grpSpLocks/>
            </p:cNvGrpSpPr>
            <p:nvPr/>
          </p:nvGrpSpPr>
          <p:grpSpPr bwMode="auto">
            <a:xfrm>
              <a:off x="1561" y="2414"/>
              <a:ext cx="96" cy="528"/>
              <a:chOff x="288" y="2784"/>
              <a:chExt cx="152" cy="528"/>
            </a:xfrm>
          </p:grpSpPr>
          <p:sp>
            <p:nvSpPr>
              <p:cNvPr id="118976" name="Freeform 192"/>
              <p:cNvSpPr>
                <a:spLocks/>
              </p:cNvSpPr>
              <p:nvPr/>
            </p:nvSpPr>
            <p:spPr bwMode="auto">
              <a:xfrm>
                <a:off x="384" y="2784"/>
                <a:ext cx="56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36"/>
                  </a:cxn>
                  <a:cxn ang="0">
                    <a:pos x="48" y="528"/>
                  </a:cxn>
                </a:cxnLst>
                <a:rect l="0" t="0" r="r" b="b"/>
                <a:pathLst>
                  <a:path w="56" h="528">
                    <a:moveTo>
                      <a:pt x="0" y="0"/>
                    </a:moveTo>
                    <a:cubicBezTo>
                      <a:pt x="20" y="124"/>
                      <a:pt x="40" y="248"/>
                      <a:pt x="48" y="336"/>
                    </a:cubicBezTo>
                    <a:cubicBezTo>
                      <a:pt x="56" y="424"/>
                      <a:pt x="48" y="496"/>
                      <a:pt x="48" y="5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77" name="Freeform 193"/>
              <p:cNvSpPr>
                <a:spLocks/>
              </p:cNvSpPr>
              <p:nvPr/>
            </p:nvSpPr>
            <p:spPr bwMode="auto">
              <a:xfrm>
                <a:off x="288" y="2784"/>
                <a:ext cx="48" cy="48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36"/>
                  </a:cxn>
                  <a:cxn ang="0">
                    <a:pos x="48" y="480"/>
                  </a:cxn>
                </a:cxnLst>
                <a:rect l="0" t="0" r="r" b="b"/>
                <a:pathLst>
                  <a:path w="48" h="480">
                    <a:moveTo>
                      <a:pt x="48" y="0"/>
                    </a:moveTo>
                    <a:cubicBezTo>
                      <a:pt x="24" y="128"/>
                      <a:pt x="0" y="256"/>
                      <a:pt x="0" y="336"/>
                    </a:cubicBezTo>
                    <a:cubicBezTo>
                      <a:pt x="0" y="416"/>
                      <a:pt x="24" y="448"/>
                      <a:pt x="48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812" name="Group 194"/>
            <p:cNvGrpSpPr>
              <a:grpSpLocks/>
            </p:cNvGrpSpPr>
            <p:nvPr/>
          </p:nvGrpSpPr>
          <p:grpSpPr bwMode="auto">
            <a:xfrm>
              <a:off x="1255" y="2400"/>
              <a:ext cx="151" cy="559"/>
              <a:chOff x="367" y="2605"/>
              <a:chExt cx="151" cy="559"/>
            </a:xfrm>
          </p:grpSpPr>
          <p:sp>
            <p:nvSpPr>
              <p:cNvPr id="118979" name="Freeform 195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80" name="Freeform 196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813" name="Group 197"/>
            <p:cNvGrpSpPr>
              <a:grpSpLocks/>
            </p:cNvGrpSpPr>
            <p:nvPr/>
          </p:nvGrpSpPr>
          <p:grpSpPr bwMode="auto">
            <a:xfrm>
              <a:off x="1688" y="2405"/>
              <a:ext cx="151" cy="559"/>
              <a:chOff x="367" y="2605"/>
              <a:chExt cx="151" cy="559"/>
            </a:xfrm>
          </p:grpSpPr>
          <p:sp>
            <p:nvSpPr>
              <p:cNvPr id="118982" name="Freeform 198"/>
              <p:cNvSpPr>
                <a:spLocks/>
              </p:cNvSpPr>
              <p:nvPr/>
            </p:nvSpPr>
            <p:spPr bwMode="auto">
              <a:xfrm>
                <a:off x="367" y="2605"/>
                <a:ext cx="52" cy="49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" y="403"/>
                  </a:cxn>
                  <a:cxn ang="0">
                    <a:pos x="52" y="493"/>
                  </a:cxn>
                </a:cxnLst>
                <a:rect l="0" t="0" r="r" b="b"/>
                <a:pathLst>
                  <a:path w="52" h="493">
                    <a:moveTo>
                      <a:pt x="36" y="0"/>
                    </a:moveTo>
                    <a:cubicBezTo>
                      <a:pt x="18" y="160"/>
                      <a:pt x="0" y="321"/>
                      <a:pt x="3" y="403"/>
                    </a:cubicBezTo>
                    <a:cubicBezTo>
                      <a:pt x="6" y="485"/>
                      <a:pt x="43" y="477"/>
                      <a:pt x="52" y="49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83" name="Freeform 199"/>
              <p:cNvSpPr>
                <a:spLocks/>
              </p:cNvSpPr>
              <p:nvPr/>
            </p:nvSpPr>
            <p:spPr bwMode="auto">
              <a:xfrm>
                <a:off x="449" y="2614"/>
                <a:ext cx="69" cy="5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287"/>
                  </a:cxn>
                  <a:cxn ang="0">
                    <a:pos x="69" y="550"/>
                  </a:cxn>
                </a:cxnLst>
                <a:rect l="0" t="0" r="r" b="b"/>
                <a:pathLst>
                  <a:path w="69" h="550">
                    <a:moveTo>
                      <a:pt x="3" y="0"/>
                    </a:moveTo>
                    <a:cubicBezTo>
                      <a:pt x="1" y="97"/>
                      <a:pt x="0" y="195"/>
                      <a:pt x="11" y="287"/>
                    </a:cubicBezTo>
                    <a:cubicBezTo>
                      <a:pt x="22" y="379"/>
                      <a:pt x="45" y="464"/>
                      <a:pt x="69" y="5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9008" name="Group 200"/>
          <p:cNvGrpSpPr>
            <a:grpSpLocks/>
          </p:cNvGrpSpPr>
          <p:nvPr/>
        </p:nvGrpSpPr>
        <p:grpSpPr bwMode="auto">
          <a:xfrm rot="-5400000" flipH="1" flipV="1">
            <a:off x="6597650" y="5681663"/>
            <a:ext cx="109537" cy="211138"/>
            <a:chOff x="424" y="2880"/>
            <a:chExt cx="200" cy="768"/>
          </a:xfrm>
        </p:grpSpPr>
        <p:sp>
          <p:nvSpPr>
            <p:cNvPr id="118985" name="Freeform 201"/>
            <p:cNvSpPr>
              <a:spLocks/>
            </p:cNvSpPr>
            <p:nvPr/>
          </p:nvSpPr>
          <p:spPr bwMode="auto">
            <a:xfrm>
              <a:off x="528" y="288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48" y="624"/>
                </a:cxn>
                <a:cxn ang="0">
                  <a:pos x="96" y="768"/>
                </a:cxn>
              </a:cxnLst>
              <a:rect l="0" t="0" r="r" b="b"/>
              <a:pathLst>
                <a:path w="104" h="768">
                  <a:moveTo>
                    <a:pt x="0" y="0"/>
                  </a:moveTo>
                  <a:cubicBezTo>
                    <a:pt x="44" y="116"/>
                    <a:pt x="88" y="232"/>
                    <a:pt x="96" y="336"/>
                  </a:cubicBezTo>
                  <a:cubicBezTo>
                    <a:pt x="104" y="440"/>
                    <a:pt x="48" y="552"/>
                    <a:pt x="48" y="624"/>
                  </a:cubicBezTo>
                  <a:cubicBezTo>
                    <a:pt x="48" y="696"/>
                    <a:pt x="72" y="732"/>
                    <a:pt x="96" y="7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86" name="Freeform 202"/>
            <p:cNvSpPr>
              <a:spLocks/>
            </p:cNvSpPr>
            <p:nvPr/>
          </p:nvSpPr>
          <p:spPr bwMode="auto">
            <a:xfrm>
              <a:off x="424" y="2880"/>
              <a:ext cx="104" cy="48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288"/>
                </a:cxn>
                <a:cxn ang="0">
                  <a:pos x="104" y="480"/>
                </a:cxn>
              </a:cxnLst>
              <a:rect l="0" t="0" r="r" b="b"/>
              <a:pathLst>
                <a:path w="104" h="480">
                  <a:moveTo>
                    <a:pt x="56" y="0"/>
                  </a:moveTo>
                  <a:cubicBezTo>
                    <a:pt x="28" y="104"/>
                    <a:pt x="0" y="208"/>
                    <a:pt x="8" y="288"/>
                  </a:cubicBezTo>
                  <a:cubicBezTo>
                    <a:pt x="16" y="368"/>
                    <a:pt x="60" y="424"/>
                    <a:pt x="104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011" name="Group 203"/>
          <p:cNvGrpSpPr>
            <a:grpSpLocks/>
          </p:cNvGrpSpPr>
          <p:nvPr/>
        </p:nvGrpSpPr>
        <p:grpSpPr bwMode="auto">
          <a:xfrm rot="-5400000" flipH="1" flipV="1">
            <a:off x="6606382" y="5826919"/>
            <a:ext cx="109537" cy="193675"/>
            <a:chOff x="288" y="2784"/>
            <a:chExt cx="152" cy="528"/>
          </a:xfrm>
        </p:grpSpPr>
        <p:sp>
          <p:nvSpPr>
            <p:cNvPr id="118988" name="Freeform 204"/>
            <p:cNvSpPr>
              <a:spLocks/>
            </p:cNvSpPr>
            <p:nvPr/>
          </p:nvSpPr>
          <p:spPr bwMode="auto">
            <a:xfrm>
              <a:off x="384" y="2784"/>
              <a:ext cx="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36"/>
                </a:cxn>
                <a:cxn ang="0">
                  <a:pos x="48" y="528"/>
                </a:cxn>
              </a:cxnLst>
              <a:rect l="0" t="0" r="r" b="b"/>
              <a:pathLst>
                <a:path w="56" h="528">
                  <a:moveTo>
                    <a:pt x="0" y="0"/>
                  </a:moveTo>
                  <a:cubicBezTo>
                    <a:pt x="20" y="124"/>
                    <a:pt x="40" y="248"/>
                    <a:pt x="48" y="336"/>
                  </a:cubicBezTo>
                  <a:cubicBezTo>
                    <a:pt x="56" y="424"/>
                    <a:pt x="48" y="496"/>
                    <a:pt x="48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89" name="Freeform 205"/>
            <p:cNvSpPr>
              <a:spLocks/>
            </p:cNvSpPr>
            <p:nvPr/>
          </p:nvSpPr>
          <p:spPr bwMode="auto">
            <a:xfrm>
              <a:off x="288" y="2784"/>
              <a:ext cx="48" cy="48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336"/>
                </a:cxn>
                <a:cxn ang="0">
                  <a:pos x="48" y="480"/>
                </a:cxn>
              </a:cxnLst>
              <a:rect l="0" t="0" r="r" b="b"/>
              <a:pathLst>
                <a:path w="48" h="480">
                  <a:moveTo>
                    <a:pt x="48" y="0"/>
                  </a:moveTo>
                  <a:cubicBezTo>
                    <a:pt x="24" y="128"/>
                    <a:pt x="0" y="256"/>
                    <a:pt x="0" y="336"/>
                  </a:cubicBezTo>
                  <a:cubicBezTo>
                    <a:pt x="0" y="416"/>
                    <a:pt x="24" y="448"/>
                    <a:pt x="48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014" name="Group 206"/>
          <p:cNvGrpSpPr>
            <a:grpSpLocks/>
          </p:cNvGrpSpPr>
          <p:nvPr/>
        </p:nvGrpSpPr>
        <p:grpSpPr bwMode="auto">
          <a:xfrm rot="-5400000" flipH="1" flipV="1">
            <a:off x="6569869" y="5998369"/>
            <a:ext cx="171450" cy="204788"/>
            <a:chOff x="367" y="2605"/>
            <a:chExt cx="151" cy="559"/>
          </a:xfrm>
        </p:grpSpPr>
        <p:sp>
          <p:nvSpPr>
            <p:cNvPr id="118991" name="Freeform 207"/>
            <p:cNvSpPr>
              <a:spLocks/>
            </p:cNvSpPr>
            <p:nvPr/>
          </p:nvSpPr>
          <p:spPr bwMode="auto">
            <a:xfrm>
              <a:off x="367" y="2605"/>
              <a:ext cx="52" cy="49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" y="403"/>
                </a:cxn>
                <a:cxn ang="0">
                  <a:pos x="52" y="493"/>
                </a:cxn>
              </a:cxnLst>
              <a:rect l="0" t="0" r="r" b="b"/>
              <a:pathLst>
                <a:path w="52" h="493">
                  <a:moveTo>
                    <a:pt x="36" y="0"/>
                  </a:moveTo>
                  <a:cubicBezTo>
                    <a:pt x="18" y="160"/>
                    <a:pt x="0" y="321"/>
                    <a:pt x="3" y="403"/>
                  </a:cubicBezTo>
                  <a:cubicBezTo>
                    <a:pt x="6" y="485"/>
                    <a:pt x="43" y="477"/>
                    <a:pt x="52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" name="Freeform 208"/>
            <p:cNvSpPr>
              <a:spLocks/>
            </p:cNvSpPr>
            <p:nvPr/>
          </p:nvSpPr>
          <p:spPr bwMode="auto">
            <a:xfrm>
              <a:off x="449" y="2614"/>
              <a:ext cx="69" cy="5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287"/>
                </a:cxn>
                <a:cxn ang="0">
                  <a:pos x="69" y="550"/>
                </a:cxn>
              </a:cxnLst>
              <a:rect l="0" t="0" r="r" b="b"/>
              <a:pathLst>
                <a:path w="69" h="550">
                  <a:moveTo>
                    <a:pt x="3" y="0"/>
                  </a:moveTo>
                  <a:cubicBezTo>
                    <a:pt x="1" y="97"/>
                    <a:pt x="0" y="195"/>
                    <a:pt x="11" y="287"/>
                  </a:cubicBezTo>
                  <a:cubicBezTo>
                    <a:pt x="22" y="379"/>
                    <a:pt x="45" y="464"/>
                    <a:pt x="69" y="5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993" name="Text Box 209"/>
          <p:cNvSpPr txBox="1">
            <a:spLocks noChangeArrowheads="1"/>
          </p:cNvSpPr>
          <p:nvPr/>
        </p:nvSpPr>
        <p:spPr bwMode="auto">
          <a:xfrm>
            <a:off x="4814888" y="2774950"/>
            <a:ext cx="8286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latin typeface="Arial" charset="0"/>
              </a:rPr>
              <a:t>K</a:t>
            </a:r>
            <a:r>
              <a:rPr lang="en-US" sz="4800" baseline="30000">
                <a:latin typeface="Arial" charset="0"/>
              </a:rPr>
              <a:t>+</a:t>
            </a:r>
          </a:p>
        </p:txBody>
      </p:sp>
      <p:sp>
        <p:nvSpPr>
          <p:cNvPr id="118994" name="Text Box 210"/>
          <p:cNvSpPr txBox="1">
            <a:spLocks noChangeArrowheads="1"/>
          </p:cNvSpPr>
          <p:nvPr/>
        </p:nvSpPr>
        <p:spPr bwMode="auto">
          <a:xfrm>
            <a:off x="7521575" y="301307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K</a:t>
            </a:r>
            <a:r>
              <a:rPr lang="en-US" sz="2000" b="1" baseline="30000">
                <a:latin typeface="Arial" charset="0"/>
              </a:rPr>
              <a:t>+</a:t>
            </a:r>
          </a:p>
        </p:txBody>
      </p:sp>
      <p:sp>
        <p:nvSpPr>
          <p:cNvPr id="118995" name="Text Box 211"/>
          <p:cNvSpPr txBox="1">
            <a:spLocks noChangeArrowheads="1"/>
          </p:cNvSpPr>
          <p:nvPr/>
        </p:nvSpPr>
        <p:spPr bwMode="auto">
          <a:xfrm>
            <a:off x="877888" y="2066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18996" name="Oval 212"/>
          <p:cNvSpPr>
            <a:spLocks noChangeArrowheads="1"/>
          </p:cNvSpPr>
          <p:nvPr/>
        </p:nvSpPr>
        <p:spPr bwMode="auto">
          <a:xfrm>
            <a:off x="6143625" y="2897188"/>
            <a:ext cx="803275" cy="2238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97" name="Oval 213"/>
          <p:cNvSpPr>
            <a:spLocks noChangeArrowheads="1"/>
          </p:cNvSpPr>
          <p:nvPr/>
        </p:nvSpPr>
        <p:spPr bwMode="auto">
          <a:xfrm>
            <a:off x="6161088" y="3306763"/>
            <a:ext cx="803275" cy="223837"/>
          </a:xfrm>
          <a:prstGeom prst="ellipse">
            <a:avLst/>
          </a:prstGeom>
          <a:solidFill>
            <a:srgbClr val="0066FF"/>
          </a:solidFill>
          <a:ln w="9525">
            <a:solidFill>
              <a:srgbClr val="66F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98" name="Text Box 214"/>
          <p:cNvSpPr txBox="1">
            <a:spLocks noChangeArrowheads="1"/>
          </p:cNvSpPr>
          <p:nvPr/>
        </p:nvSpPr>
        <p:spPr bwMode="auto">
          <a:xfrm>
            <a:off x="784225" y="2030413"/>
            <a:ext cx="3984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tx2"/>
                </a:solidFill>
                <a:latin typeface="Arial" charset="0"/>
              </a:rPr>
              <a:t>If a membrane were permeable to only K</a:t>
            </a:r>
            <a:r>
              <a:rPr lang="en-US" sz="2000" i="1" baseline="30000">
                <a:solidFill>
                  <a:schemeClr val="tx2"/>
                </a:solidFill>
                <a:latin typeface="Arial" charset="0"/>
              </a:rPr>
              <a:t>+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then…</a:t>
            </a:r>
          </a:p>
        </p:txBody>
      </p:sp>
      <p:sp>
        <p:nvSpPr>
          <p:cNvPr id="118999" name="Text Box 215"/>
          <p:cNvSpPr txBox="1">
            <a:spLocks noChangeArrowheads="1"/>
          </p:cNvSpPr>
          <p:nvPr/>
        </p:nvSpPr>
        <p:spPr bwMode="auto">
          <a:xfrm>
            <a:off x="747713" y="3819525"/>
            <a:ext cx="4494212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The electrical potential that counters net diffusion of K</a:t>
            </a:r>
            <a:r>
              <a:rPr lang="en-US" i="1" baseline="30000">
                <a:solidFill>
                  <a:schemeClr val="hlink"/>
                </a:solidFill>
                <a:latin typeface="Times New Roman" pitchFamily="18" charset="0"/>
              </a:rPr>
              <a:t>+</a:t>
            </a:r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 is called the K</a:t>
            </a:r>
            <a:r>
              <a:rPr lang="en-US" i="1" baseline="30000">
                <a:solidFill>
                  <a:schemeClr val="hlink"/>
                </a:solidFill>
                <a:latin typeface="Times New Roman" pitchFamily="18" charset="0"/>
              </a:rPr>
              <a:t>+</a:t>
            </a:r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 equilibrium potential (E</a:t>
            </a:r>
            <a:r>
              <a:rPr lang="en-US" i="1" baseline="-2500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119000" name="Text Box 216"/>
          <p:cNvSpPr txBox="1">
            <a:spLocks noChangeArrowheads="1"/>
          </p:cNvSpPr>
          <p:nvPr/>
        </p:nvSpPr>
        <p:spPr bwMode="auto">
          <a:xfrm>
            <a:off x="4899025" y="1460500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>
                <a:latin typeface="Arial" charset="0"/>
              </a:rPr>
              <a:t>inside</a:t>
            </a:r>
          </a:p>
        </p:txBody>
      </p:sp>
      <p:sp>
        <p:nvSpPr>
          <p:cNvPr id="119001" name="Text Box 217"/>
          <p:cNvSpPr txBox="1">
            <a:spLocks noChangeArrowheads="1"/>
          </p:cNvSpPr>
          <p:nvPr/>
        </p:nvSpPr>
        <p:spPr bwMode="auto">
          <a:xfrm>
            <a:off x="6992938" y="1506538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outside</a:t>
            </a:r>
          </a:p>
        </p:txBody>
      </p:sp>
      <p:grpSp>
        <p:nvGrpSpPr>
          <p:cNvPr id="119017" name="Group 218"/>
          <p:cNvGrpSpPr>
            <a:grpSpLocks/>
          </p:cNvGrpSpPr>
          <p:nvPr/>
        </p:nvGrpSpPr>
        <p:grpSpPr bwMode="auto">
          <a:xfrm>
            <a:off x="7078663" y="1993900"/>
            <a:ext cx="241300" cy="241300"/>
            <a:chOff x="3611" y="1595"/>
            <a:chExt cx="152" cy="152"/>
          </a:xfrm>
        </p:grpSpPr>
        <p:sp>
          <p:nvSpPr>
            <p:cNvPr id="119003" name="Line 219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04" name="Line 220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20" name="Group 221"/>
          <p:cNvGrpSpPr>
            <a:grpSpLocks/>
          </p:cNvGrpSpPr>
          <p:nvPr/>
        </p:nvGrpSpPr>
        <p:grpSpPr bwMode="auto">
          <a:xfrm>
            <a:off x="7081838" y="2316163"/>
            <a:ext cx="241300" cy="241300"/>
            <a:chOff x="3611" y="1595"/>
            <a:chExt cx="152" cy="152"/>
          </a:xfrm>
        </p:grpSpPr>
        <p:sp>
          <p:nvSpPr>
            <p:cNvPr id="119006" name="Line 222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07" name="Line 223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23" name="Group 224"/>
          <p:cNvGrpSpPr>
            <a:grpSpLocks/>
          </p:cNvGrpSpPr>
          <p:nvPr/>
        </p:nvGrpSpPr>
        <p:grpSpPr bwMode="auto">
          <a:xfrm>
            <a:off x="7069138" y="2638425"/>
            <a:ext cx="241300" cy="241300"/>
            <a:chOff x="3611" y="1595"/>
            <a:chExt cx="152" cy="152"/>
          </a:xfrm>
        </p:grpSpPr>
        <p:sp>
          <p:nvSpPr>
            <p:cNvPr id="119009" name="Line 225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10" name="Line 226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26" name="Group 227"/>
          <p:cNvGrpSpPr>
            <a:grpSpLocks/>
          </p:cNvGrpSpPr>
          <p:nvPr/>
        </p:nvGrpSpPr>
        <p:grpSpPr bwMode="auto">
          <a:xfrm>
            <a:off x="7091363" y="5197475"/>
            <a:ext cx="241300" cy="241300"/>
            <a:chOff x="3611" y="1595"/>
            <a:chExt cx="152" cy="152"/>
          </a:xfrm>
        </p:grpSpPr>
        <p:sp>
          <p:nvSpPr>
            <p:cNvPr id="119012" name="Line 228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13" name="Line 229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29" name="Group 230"/>
          <p:cNvGrpSpPr>
            <a:grpSpLocks/>
          </p:cNvGrpSpPr>
          <p:nvPr/>
        </p:nvGrpSpPr>
        <p:grpSpPr bwMode="auto">
          <a:xfrm>
            <a:off x="7075488" y="4883150"/>
            <a:ext cx="241300" cy="241300"/>
            <a:chOff x="3611" y="1595"/>
            <a:chExt cx="152" cy="152"/>
          </a:xfrm>
        </p:grpSpPr>
        <p:sp>
          <p:nvSpPr>
            <p:cNvPr id="119015" name="Line 231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16" name="Line 232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32" name="Group 233"/>
          <p:cNvGrpSpPr>
            <a:grpSpLocks/>
          </p:cNvGrpSpPr>
          <p:nvPr/>
        </p:nvGrpSpPr>
        <p:grpSpPr bwMode="auto">
          <a:xfrm>
            <a:off x="7078663" y="4568825"/>
            <a:ext cx="241300" cy="241300"/>
            <a:chOff x="3611" y="1595"/>
            <a:chExt cx="152" cy="152"/>
          </a:xfrm>
        </p:grpSpPr>
        <p:sp>
          <p:nvSpPr>
            <p:cNvPr id="119018" name="Line 234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19" name="Line 235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51" name="Group 236"/>
          <p:cNvGrpSpPr>
            <a:grpSpLocks/>
          </p:cNvGrpSpPr>
          <p:nvPr/>
        </p:nvGrpSpPr>
        <p:grpSpPr bwMode="auto">
          <a:xfrm>
            <a:off x="7080250" y="4254500"/>
            <a:ext cx="241300" cy="241300"/>
            <a:chOff x="3611" y="1595"/>
            <a:chExt cx="152" cy="152"/>
          </a:xfrm>
        </p:grpSpPr>
        <p:sp>
          <p:nvSpPr>
            <p:cNvPr id="119021" name="Line 237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22" name="Line 238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52" name="Group 239"/>
          <p:cNvGrpSpPr>
            <a:grpSpLocks/>
          </p:cNvGrpSpPr>
          <p:nvPr/>
        </p:nvGrpSpPr>
        <p:grpSpPr bwMode="auto">
          <a:xfrm>
            <a:off x="7083425" y="3940175"/>
            <a:ext cx="241300" cy="241300"/>
            <a:chOff x="3611" y="1595"/>
            <a:chExt cx="152" cy="152"/>
          </a:xfrm>
        </p:grpSpPr>
        <p:sp>
          <p:nvSpPr>
            <p:cNvPr id="119024" name="Line 240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25" name="Line 241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53" name="Group 242"/>
          <p:cNvGrpSpPr>
            <a:grpSpLocks/>
          </p:cNvGrpSpPr>
          <p:nvPr/>
        </p:nvGrpSpPr>
        <p:grpSpPr bwMode="auto">
          <a:xfrm>
            <a:off x="7086600" y="3627438"/>
            <a:ext cx="241300" cy="241300"/>
            <a:chOff x="3611" y="1595"/>
            <a:chExt cx="152" cy="152"/>
          </a:xfrm>
        </p:grpSpPr>
        <p:sp>
          <p:nvSpPr>
            <p:cNvPr id="119027" name="Line 243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28" name="Line 244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54" name="Group 245"/>
          <p:cNvGrpSpPr>
            <a:grpSpLocks/>
          </p:cNvGrpSpPr>
          <p:nvPr/>
        </p:nvGrpSpPr>
        <p:grpSpPr bwMode="auto">
          <a:xfrm>
            <a:off x="7073900" y="5481638"/>
            <a:ext cx="241300" cy="241300"/>
            <a:chOff x="3611" y="1595"/>
            <a:chExt cx="152" cy="152"/>
          </a:xfrm>
        </p:grpSpPr>
        <p:sp>
          <p:nvSpPr>
            <p:cNvPr id="119030" name="Line 246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31" name="Line 247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55" name="Group 248"/>
          <p:cNvGrpSpPr>
            <a:grpSpLocks/>
          </p:cNvGrpSpPr>
          <p:nvPr/>
        </p:nvGrpSpPr>
        <p:grpSpPr bwMode="auto">
          <a:xfrm>
            <a:off x="7080250" y="5799138"/>
            <a:ext cx="241300" cy="241300"/>
            <a:chOff x="3611" y="1595"/>
            <a:chExt cx="152" cy="152"/>
          </a:xfrm>
        </p:grpSpPr>
        <p:sp>
          <p:nvSpPr>
            <p:cNvPr id="119033" name="Line 249"/>
            <p:cNvSpPr>
              <a:spLocks noChangeShapeType="1"/>
            </p:cNvSpPr>
            <p:nvPr/>
          </p:nvSpPr>
          <p:spPr bwMode="auto">
            <a:xfrm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34" name="Line 250"/>
            <p:cNvSpPr>
              <a:spLocks noChangeShapeType="1"/>
            </p:cNvSpPr>
            <p:nvPr/>
          </p:nvSpPr>
          <p:spPr bwMode="auto">
            <a:xfrm rot="-5400000">
              <a:off x="3611" y="1671"/>
              <a:ext cx="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035" name="Line 251"/>
          <p:cNvSpPr>
            <a:spLocks noChangeShapeType="1"/>
          </p:cNvSpPr>
          <p:nvPr/>
        </p:nvSpPr>
        <p:spPr bwMode="auto">
          <a:xfrm>
            <a:off x="5899150" y="2108200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36" name="Line 252"/>
          <p:cNvSpPr>
            <a:spLocks noChangeShapeType="1"/>
          </p:cNvSpPr>
          <p:nvPr/>
        </p:nvSpPr>
        <p:spPr bwMode="auto">
          <a:xfrm>
            <a:off x="5902325" y="2335213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37" name="Line 253"/>
          <p:cNvSpPr>
            <a:spLocks noChangeShapeType="1"/>
          </p:cNvSpPr>
          <p:nvPr/>
        </p:nvSpPr>
        <p:spPr bwMode="auto">
          <a:xfrm>
            <a:off x="5905500" y="257968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38" name="Line 254"/>
          <p:cNvSpPr>
            <a:spLocks noChangeShapeType="1"/>
          </p:cNvSpPr>
          <p:nvPr/>
        </p:nvSpPr>
        <p:spPr bwMode="auto">
          <a:xfrm>
            <a:off x="5907088" y="280828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39" name="Line 255"/>
          <p:cNvSpPr>
            <a:spLocks noChangeShapeType="1"/>
          </p:cNvSpPr>
          <p:nvPr/>
        </p:nvSpPr>
        <p:spPr bwMode="auto">
          <a:xfrm>
            <a:off x="5827713" y="3641725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0" name="Line 256"/>
          <p:cNvSpPr>
            <a:spLocks noChangeShapeType="1"/>
          </p:cNvSpPr>
          <p:nvPr/>
        </p:nvSpPr>
        <p:spPr bwMode="auto">
          <a:xfrm>
            <a:off x="5830888" y="386873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1" name="Line 257"/>
          <p:cNvSpPr>
            <a:spLocks noChangeShapeType="1"/>
          </p:cNvSpPr>
          <p:nvPr/>
        </p:nvSpPr>
        <p:spPr bwMode="auto">
          <a:xfrm>
            <a:off x="5834063" y="4113213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2" name="Line 258"/>
          <p:cNvSpPr>
            <a:spLocks noChangeShapeType="1"/>
          </p:cNvSpPr>
          <p:nvPr/>
        </p:nvSpPr>
        <p:spPr bwMode="auto">
          <a:xfrm>
            <a:off x="5835650" y="4341813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3" name="Line 259"/>
          <p:cNvSpPr>
            <a:spLocks noChangeShapeType="1"/>
          </p:cNvSpPr>
          <p:nvPr/>
        </p:nvSpPr>
        <p:spPr bwMode="auto">
          <a:xfrm>
            <a:off x="5848350" y="4578350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4" name="Line 260"/>
          <p:cNvSpPr>
            <a:spLocks noChangeShapeType="1"/>
          </p:cNvSpPr>
          <p:nvPr/>
        </p:nvSpPr>
        <p:spPr bwMode="auto">
          <a:xfrm>
            <a:off x="5813425" y="4805363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5" name="Line 261"/>
          <p:cNvSpPr>
            <a:spLocks noChangeShapeType="1"/>
          </p:cNvSpPr>
          <p:nvPr/>
        </p:nvSpPr>
        <p:spPr bwMode="auto">
          <a:xfrm>
            <a:off x="5835650" y="504983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6" name="Line 262"/>
          <p:cNvSpPr>
            <a:spLocks noChangeShapeType="1"/>
          </p:cNvSpPr>
          <p:nvPr/>
        </p:nvSpPr>
        <p:spPr bwMode="auto">
          <a:xfrm>
            <a:off x="5837238" y="527843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7" name="Line 263"/>
          <p:cNvSpPr>
            <a:spLocks noChangeShapeType="1"/>
          </p:cNvSpPr>
          <p:nvPr/>
        </p:nvSpPr>
        <p:spPr bwMode="auto">
          <a:xfrm>
            <a:off x="5829300" y="5511800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8" name="Line 264"/>
          <p:cNvSpPr>
            <a:spLocks noChangeShapeType="1"/>
          </p:cNvSpPr>
          <p:nvPr/>
        </p:nvSpPr>
        <p:spPr bwMode="auto">
          <a:xfrm>
            <a:off x="5832475" y="5738813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49" name="Line 265"/>
          <p:cNvSpPr>
            <a:spLocks noChangeShapeType="1"/>
          </p:cNvSpPr>
          <p:nvPr/>
        </p:nvSpPr>
        <p:spPr bwMode="auto">
          <a:xfrm>
            <a:off x="5835650" y="5983288"/>
            <a:ext cx="24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050" name="Line 266"/>
          <p:cNvSpPr>
            <a:spLocks noChangeShapeType="1"/>
          </p:cNvSpPr>
          <p:nvPr/>
        </p:nvSpPr>
        <p:spPr bwMode="auto">
          <a:xfrm>
            <a:off x="5721350" y="3209925"/>
            <a:ext cx="16795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Simplest Case Scenario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time, the membrane is highly permeable </a:t>
            </a:r>
            <a:r>
              <a:rPr lang="en-US" dirty="0" smtClean="0"/>
              <a:t>to </a:t>
            </a:r>
            <a:r>
              <a:rPr lang="en-US" dirty="0" smtClean="0"/>
              <a:t>the sodium ions but is impermeable to all other ions.</a:t>
            </a:r>
          </a:p>
          <a:p>
            <a:r>
              <a:rPr lang="en-US" dirty="0" smtClean="0"/>
              <a:t>Diffusion of the positively charged sodium ions to </a:t>
            </a:r>
            <a:r>
              <a:rPr lang="en-US" dirty="0" smtClean="0"/>
              <a:t>the inside </a:t>
            </a:r>
            <a:r>
              <a:rPr lang="en-US" dirty="0" smtClean="0"/>
              <a:t>creates a membrane potential of opposite </a:t>
            </a:r>
            <a:r>
              <a:rPr lang="en-US" dirty="0" smtClean="0"/>
              <a:t>polarity </a:t>
            </a:r>
            <a:r>
              <a:rPr lang="en-US" i="1" dirty="0" smtClean="0"/>
              <a:t>with negativity outside and positivity</a:t>
            </a:r>
            <a:r>
              <a:rPr lang="en-US" i="1" dirty="0" smtClean="0"/>
              <a:t> </a:t>
            </a:r>
            <a:r>
              <a:rPr lang="en-US" dirty="0" smtClean="0"/>
              <a:t>inside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Again</a:t>
            </a:r>
            <a:r>
              <a:rPr lang="en-US" dirty="0" smtClean="0"/>
              <a:t>, the membrane potential rises </a:t>
            </a:r>
            <a:r>
              <a:rPr lang="en-US" dirty="0" smtClean="0"/>
              <a:t>high enough </a:t>
            </a:r>
            <a:r>
              <a:rPr lang="en-US" dirty="0" smtClean="0"/>
              <a:t>within milliseconds to block further net </a:t>
            </a:r>
            <a:r>
              <a:rPr lang="en-US" dirty="0" smtClean="0"/>
              <a:t>diffusion of </a:t>
            </a:r>
            <a:r>
              <a:rPr lang="en-US" dirty="0" smtClean="0"/>
              <a:t>sodium ions to the inside; however, this time, in </a:t>
            </a:r>
            <a:r>
              <a:rPr lang="en-US" dirty="0" smtClean="0"/>
              <a:t>the mammalian </a:t>
            </a:r>
            <a:r>
              <a:rPr lang="en-US" dirty="0" smtClean="0"/>
              <a:t>nerve fiber, </a:t>
            </a:r>
            <a:r>
              <a:rPr lang="en-US" i="1" dirty="0" smtClean="0"/>
              <a:t>the potential is about 61 </a:t>
            </a:r>
            <a:r>
              <a:rPr lang="en-US" i="1" dirty="0" err="1" smtClean="0"/>
              <a:t>millivolts</a:t>
            </a:r>
            <a:r>
              <a:rPr lang="en-US" i="1" dirty="0" smtClean="0"/>
              <a:t> positive </a:t>
            </a:r>
            <a:r>
              <a:rPr lang="en-US" i="1" dirty="0" smtClean="0"/>
              <a:t>inside the fiber.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2526</Words>
  <Application>Microsoft Office PowerPoint</Application>
  <PresentationFormat>On-screen Show (4:3)</PresentationFormat>
  <Paragraphs>229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Membrane Potentials and Action Potentials</vt:lpstr>
      <vt:lpstr>Slide 2</vt:lpstr>
      <vt:lpstr>Slide 3</vt:lpstr>
      <vt:lpstr>Slide 4</vt:lpstr>
      <vt:lpstr>Slide 5</vt:lpstr>
      <vt:lpstr>Simplest Case Scenario:</vt:lpstr>
      <vt:lpstr>Slide 7</vt:lpstr>
      <vt:lpstr>Slide 8</vt:lpstr>
      <vt:lpstr>Simplest Case Scenario:</vt:lpstr>
      <vt:lpstr>Slide 10</vt:lpstr>
      <vt:lpstr>Nernst Equation</vt:lpstr>
      <vt:lpstr>The following equation, called the Nernst equation, can be used to calculate the Nernst potential for any univalent ion at the normal body temperature of 98.6°F (37°C):</vt:lpstr>
      <vt:lpstr>Slide 13</vt:lpstr>
      <vt:lpstr>Slide 14</vt:lpstr>
      <vt:lpstr>Slide 15</vt:lpstr>
      <vt:lpstr>The Goldman Equation</vt:lpstr>
      <vt:lpstr>The Goldman Equation</vt:lpstr>
      <vt:lpstr>Slide 18</vt:lpstr>
      <vt:lpstr>RESTING MEMBRANE POTENTIAL OF NEURONS</vt:lpstr>
      <vt:lpstr>Active Transport of Sodium and Potassium Ions Through the Membrane—The Sodium-Potassium (Na+-K+) Pump.</vt:lpstr>
      <vt:lpstr>Slide 21</vt:lpstr>
      <vt:lpstr>Leakage of Potassium Through the Nerve Cell Membrane.</vt:lpstr>
      <vt:lpstr>ORIGIN OF THE NORMAL RESTING MEMBRANE POTENTIAL</vt:lpstr>
      <vt:lpstr>Slide 24</vt:lpstr>
      <vt:lpstr>ORIGIN OF THE NORMAL RESTING MEMBRANE POTENTIAL cnt’d…</vt:lpstr>
      <vt:lpstr>Slide 26</vt:lpstr>
      <vt:lpstr>ORIGIN OF THE NORMAL RESTING MEMBRANE POTENTIAL cnt’d…</vt:lpstr>
      <vt:lpstr>Slide 28</vt:lpstr>
      <vt:lpstr>ORIGIN OF THE NORMAL RESTING MEMBRANE POTENTIAL cnt’d…</vt:lpstr>
      <vt:lpstr>NEURON ACTION POTENTIAL</vt:lpstr>
      <vt:lpstr>ACTION POTENTIAL STAGES</vt:lpstr>
      <vt:lpstr>Slide 32</vt:lpstr>
      <vt:lpstr>ACTION POTENTIAL STAGES CNT’D…</vt:lpstr>
      <vt:lpstr>Slide 34</vt:lpstr>
      <vt:lpstr>ACTION POTENTIAL STAGES CNT’D…</vt:lpstr>
      <vt:lpstr>Slide 36</vt:lpstr>
      <vt:lpstr>Further Reading</vt:lpstr>
      <vt:lpstr>Slide 38</vt:lpstr>
      <vt:lpstr>The End of the Presentation  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Potentials and Action Potentials</dc:title>
  <dc:creator>Samuel N. Kiurire</dc:creator>
  <cp:lastModifiedBy>Cyrus Kiurire</cp:lastModifiedBy>
  <cp:revision>36</cp:revision>
  <dcterms:created xsi:type="dcterms:W3CDTF">2006-08-16T00:00:00Z</dcterms:created>
  <dcterms:modified xsi:type="dcterms:W3CDTF">2019-05-07T02:44:32Z</dcterms:modified>
</cp:coreProperties>
</file>