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8" r:id="rId12"/>
    <p:sldId id="266" r:id="rId13"/>
    <p:sldId id="269" r:id="rId14"/>
    <p:sldId id="267" r:id="rId15"/>
    <p:sldId id="271" r:id="rId16"/>
    <p:sldId id="272" r:id="rId17"/>
    <p:sldId id="273" r:id="rId18"/>
    <p:sldId id="274" r:id="rId19"/>
    <p:sldId id="275" r:id="rId20"/>
    <p:sldId id="276" r:id="rId21"/>
    <p:sldId id="277" r:id="rId22"/>
    <p:sldId id="278" r:id="rId23"/>
    <p:sldId id="279" r:id="rId24"/>
    <p:sldId id="283" r:id="rId25"/>
    <p:sldId id="282" r:id="rId26"/>
    <p:sldId id="280" r:id="rId27"/>
    <p:sldId id="281" r:id="rId28"/>
    <p:sldId id="298" r:id="rId29"/>
    <p:sldId id="284" r:id="rId30"/>
    <p:sldId id="289" r:id="rId31"/>
    <p:sldId id="288" r:id="rId32"/>
    <p:sldId id="287" r:id="rId33"/>
    <p:sldId id="286" r:id="rId34"/>
    <p:sldId id="285" r:id="rId35"/>
    <p:sldId id="292" r:id="rId36"/>
    <p:sldId id="291" r:id="rId37"/>
    <p:sldId id="290" r:id="rId38"/>
    <p:sldId id="293" r:id="rId39"/>
    <p:sldId id="295" r:id="rId40"/>
    <p:sldId id="296" r:id="rId41"/>
    <p:sldId id="297" r:id="rId42"/>
    <p:sldId id="299" r:id="rId43"/>
    <p:sldId id="304" r:id="rId44"/>
    <p:sldId id="303" r:id="rId45"/>
    <p:sldId id="305" r:id="rId46"/>
    <p:sldId id="302" r:id="rId47"/>
    <p:sldId id="301" r:id="rId48"/>
    <p:sldId id="306" r:id="rId49"/>
    <p:sldId id="308" r:id="rId50"/>
    <p:sldId id="307" r:id="rId51"/>
    <p:sldId id="309" r:id="rId52"/>
    <p:sldId id="310" r:id="rId53"/>
    <p:sldId id="312" r:id="rId54"/>
    <p:sldId id="311" r:id="rId55"/>
    <p:sldId id="313" r:id="rId56"/>
    <p:sldId id="314" r:id="rId57"/>
    <p:sldId id="315" r:id="rId58"/>
    <p:sldId id="316" r:id="rId59"/>
    <p:sldId id="322" r:id="rId60"/>
    <p:sldId id="321" r:id="rId61"/>
    <p:sldId id="323" r:id="rId62"/>
    <p:sldId id="320" r:id="rId63"/>
    <p:sldId id="319" r:id="rId64"/>
    <p:sldId id="318" r:id="rId65"/>
    <p:sldId id="324" r:id="rId66"/>
    <p:sldId id="325" r:id="rId67"/>
    <p:sldId id="326" r:id="rId68"/>
    <p:sldId id="327" r:id="rId69"/>
    <p:sldId id="331" r:id="rId70"/>
    <p:sldId id="330" r:id="rId71"/>
    <p:sldId id="332" r:id="rId72"/>
    <p:sldId id="329" r:id="rId73"/>
    <p:sldId id="333" r:id="rId74"/>
    <p:sldId id="334" r:id="rId75"/>
    <p:sldId id="335" r:id="rId76"/>
    <p:sldId id="338" r:id="rId77"/>
    <p:sldId id="337" r:id="rId78"/>
    <p:sldId id="336" r:id="rId79"/>
    <p:sldId id="339" r:id="rId80"/>
    <p:sldId id="340" r:id="rId81"/>
    <p:sldId id="343" r:id="rId82"/>
    <p:sldId id="342" r:id="rId83"/>
    <p:sldId id="341"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0" d="100"/>
          <a:sy n="60" d="100"/>
        </p:scale>
        <p:origin x="-2208" y="-3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43000"/>
            <a:ext cx="7772400" cy="1470025"/>
          </a:xfrm>
        </p:spPr>
        <p:txBody>
          <a:bodyPr>
            <a:normAutofit fontScale="90000"/>
          </a:bodyPr>
          <a:lstStyle/>
          <a:p>
            <a:pPr marL="0" marR="0">
              <a:lnSpc>
                <a:spcPct val="115000"/>
              </a:lnSpc>
              <a:spcBef>
                <a:spcPts val="0"/>
              </a:spcBef>
              <a:spcAft>
                <a:spcPts val="0"/>
              </a:spcAft>
            </a:pPr>
            <a:r>
              <a:rPr lang="en-US" b="1" dirty="0">
                <a:latin typeface="Times New Roman"/>
                <a:ea typeface="Calibri"/>
                <a:cs typeface="Times New Roman"/>
              </a:rPr>
              <a:t>INTRODUCTION TO MICROBIOLOGY</a:t>
            </a:r>
            <a:r>
              <a:rPr lang="en-US" sz="4000" dirty="0">
                <a:ea typeface="Calibri"/>
                <a:cs typeface="Times New Roman"/>
              </a:rPr>
              <a:t/>
            </a:r>
            <a:br>
              <a:rPr lang="en-US" sz="4000" dirty="0">
                <a:ea typeface="Calibri"/>
                <a:cs typeface="Times New Roman"/>
              </a:rPr>
            </a:br>
            <a:endParaRPr lang="en-US" dirty="0"/>
          </a:p>
        </p:txBody>
      </p:sp>
      <p:sp>
        <p:nvSpPr>
          <p:cNvPr id="3" name="Subtitle 2"/>
          <p:cNvSpPr>
            <a:spLocks noGrp="1"/>
          </p:cNvSpPr>
          <p:nvPr>
            <p:ph type="subTitle" idx="1"/>
          </p:nvPr>
        </p:nvSpPr>
        <p:spPr>
          <a:xfrm>
            <a:off x="1371600" y="2895600"/>
            <a:ext cx="6400800" cy="1752600"/>
          </a:xfrm>
        </p:spPr>
        <p:txBody>
          <a:bodyPr/>
          <a:lstStyle/>
          <a:p>
            <a:pPr>
              <a:lnSpc>
                <a:spcPct val="115000"/>
              </a:lnSpc>
              <a:spcBef>
                <a:spcPts val="0"/>
              </a:spcBef>
            </a:pPr>
            <a:r>
              <a:rPr lang="en-US" b="1" dirty="0">
                <a:latin typeface="Times New Roman"/>
                <a:ea typeface="Calibri"/>
                <a:cs typeface="Times New Roman"/>
              </a:rPr>
              <a:t>NGETICH G.K  </a:t>
            </a:r>
            <a:r>
              <a:rPr lang="en-US" b="1" dirty="0" err="1">
                <a:latin typeface="Times New Roman"/>
                <a:ea typeface="Calibri"/>
                <a:cs typeface="Times New Roman"/>
              </a:rPr>
              <a:t>BScN</a:t>
            </a:r>
            <a:r>
              <a:rPr lang="en-US" b="1" dirty="0">
                <a:latin typeface="Times New Roman"/>
                <a:ea typeface="Calibri"/>
                <a:cs typeface="Times New Roman"/>
              </a:rPr>
              <a:t> (M.U)</a:t>
            </a:r>
            <a:endParaRPr lang="en-US" sz="2800" dirty="0">
              <a:ea typeface="Calibri"/>
              <a:cs typeface="Times New Roman"/>
            </a:endParaRPr>
          </a:p>
          <a:p>
            <a:endParaRPr lang="en-US" dirty="0"/>
          </a:p>
        </p:txBody>
      </p:sp>
    </p:spTree>
    <p:extLst>
      <p:ext uri="{BB962C8B-B14F-4D97-AF65-F5344CB8AC3E}">
        <p14:creationId xmlns:p14="http://schemas.microsoft.com/office/powerpoint/2010/main" val="2971973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Major contribution of Louis Pasteur</a:t>
            </a:r>
          </a:p>
          <a:p>
            <a:r>
              <a:rPr lang="en-US" dirty="0"/>
              <a:t>1. Microbial theory of fermentation</a:t>
            </a:r>
          </a:p>
          <a:p>
            <a:r>
              <a:rPr lang="en-US" dirty="0"/>
              <a:t>2. Principles and practice of sterilization and pasteurization</a:t>
            </a:r>
          </a:p>
          <a:p>
            <a:r>
              <a:rPr lang="en-US" dirty="0"/>
              <a:t>3. Control of diseases of silk worms</a:t>
            </a:r>
          </a:p>
          <a:p>
            <a:r>
              <a:rPr lang="en-US" dirty="0"/>
              <a:t>4. Development of vaccines against anthrax and rabies.</a:t>
            </a:r>
          </a:p>
          <a:p>
            <a:r>
              <a:rPr lang="en-US" dirty="0"/>
              <a:t>5. Discovery of streptococci</a:t>
            </a:r>
          </a:p>
          <a:p>
            <a:endParaRPr lang="en-US" dirty="0"/>
          </a:p>
        </p:txBody>
      </p:sp>
    </p:spTree>
    <p:extLst>
      <p:ext uri="{BB962C8B-B14F-4D97-AF65-F5344CB8AC3E}">
        <p14:creationId xmlns:p14="http://schemas.microsoft.com/office/powerpoint/2010/main" val="1341653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The germ theory of disease</a:t>
            </a:r>
          </a:p>
          <a:p>
            <a:r>
              <a:rPr lang="en-US" dirty="0"/>
              <a:t>The complete establishment of the germ theory of disease depended on the work of a German scientist, Robert Koch (1843-1910).</a:t>
            </a:r>
          </a:p>
          <a:p>
            <a:r>
              <a:rPr lang="en-US" dirty="0"/>
              <a:t>Major achievements of Robert Koch</a:t>
            </a:r>
          </a:p>
          <a:p>
            <a:r>
              <a:rPr lang="en-US" dirty="0"/>
              <a:t>1. Discovery and use of solid medium in bacteriology</a:t>
            </a:r>
          </a:p>
          <a:p>
            <a:r>
              <a:rPr lang="en-US" dirty="0"/>
              <a:t>2. Discovery of causative agents of tuberculosis and cholera.</a:t>
            </a:r>
          </a:p>
          <a:p>
            <a:r>
              <a:rPr lang="en-US" dirty="0"/>
              <a:t>3. Koch’s phenomenon</a:t>
            </a:r>
          </a:p>
          <a:p>
            <a:r>
              <a:rPr lang="en-US" dirty="0"/>
              <a:t>4. Koch’s postulates</a:t>
            </a:r>
          </a:p>
          <a:p>
            <a:endParaRPr lang="en-US" dirty="0"/>
          </a:p>
        </p:txBody>
      </p:sp>
    </p:spTree>
    <p:extLst>
      <p:ext uri="{BB962C8B-B14F-4D97-AF65-F5344CB8AC3E}">
        <p14:creationId xmlns:p14="http://schemas.microsoft.com/office/powerpoint/2010/main" val="3212389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Koch’s postulates: proof of germ theory of disease</a:t>
            </a:r>
          </a:p>
          <a:p>
            <a:r>
              <a:rPr lang="en-US" dirty="0"/>
              <a:t>A micro-organism can be accepted as a causative agent of an infectious disease only if the following conditions are satisfied.</a:t>
            </a:r>
          </a:p>
          <a:p>
            <a:r>
              <a:rPr lang="en-US" dirty="0"/>
              <a:t>1. The micro-organism should be found in every case of the disease and under conditions which explain the pathological changes and clinical features.</a:t>
            </a:r>
          </a:p>
          <a:p>
            <a:r>
              <a:rPr lang="en-US" dirty="0"/>
              <a:t>2. It should be possible to isolate the causative agent in pure culture from the lesion.</a:t>
            </a:r>
          </a:p>
          <a:p>
            <a:r>
              <a:rPr lang="en-US" dirty="0"/>
              <a:t>3. When such pure culture is inoculated into appropriate laboratory animal, the lesion of the disease should be reproduced.</a:t>
            </a:r>
          </a:p>
          <a:p>
            <a:endParaRPr lang="en-US" dirty="0"/>
          </a:p>
        </p:txBody>
      </p:sp>
    </p:spTree>
    <p:extLst>
      <p:ext uri="{BB962C8B-B14F-4D97-AF65-F5344CB8AC3E}">
        <p14:creationId xmlns:p14="http://schemas.microsoft.com/office/powerpoint/2010/main" val="2127594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4. It should be possible to </a:t>
            </a:r>
            <a:r>
              <a:rPr lang="en-US" dirty="0" err="1"/>
              <a:t>reisolate</a:t>
            </a:r>
            <a:r>
              <a:rPr lang="en-US" dirty="0"/>
              <a:t> the bacterium in pure culture from the lesion produced in the experimental animal.</a:t>
            </a:r>
          </a:p>
          <a:p>
            <a:r>
              <a:rPr lang="en-US" dirty="0"/>
              <a:t>5. Now a days additional postulate is mentioned </a:t>
            </a:r>
            <a:r>
              <a:rPr lang="en-US" dirty="0" err="1"/>
              <a:t>i.e.Specific</a:t>
            </a:r>
            <a:r>
              <a:rPr lang="en-US" dirty="0"/>
              <a:t> antibody to the bacterium should be detectable in the serum during the course of the </a:t>
            </a:r>
            <a:r>
              <a:rPr lang="en-US" dirty="0" err="1"/>
              <a:t>disease.It</a:t>
            </a:r>
            <a:r>
              <a:rPr lang="en-US" dirty="0"/>
              <a:t> has not been possible to </a:t>
            </a:r>
            <a:r>
              <a:rPr lang="en-US" dirty="0" err="1"/>
              <a:t>fulfil</a:t>
            </a:r>
            <a:r>
              <a:rPr lang="en-US" dirty="0"/>
              <a:t> every one of Koch’s </a:t>
            </a:r>
            <a:r>
              <a:rPr lang="en-US" dirty="0" err="1"/>
              <a:t>postulates,but</a:t>
            </a:r>
            <a:r>
              <a:rPr lang="en-US" dirty="0"/>
              <a:t> by adhering to them as closely as possible, serious errors have been prevented.</a:t>
            </a:r>
          </a:p>
          <a:p>
            <a:endParaRPr lang="en-US" dirty="0"/>
          </a:p>
        </p:txBody>
      </p:sp>
    </p:spTree>
    <p:extLst>
      <p:ext uri="{BB962C8B-B14F-4D97-AF65-F5344CB8AC3E}">
        <p14:creationId xmlns:p14="http://schemas.microsoft.com/office/powerpoint/2010/main" val="1303514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Exceptions to Koch’s postulates</a:t>
            </a:r>
          </a:p>
          <a:p>
            <a:r>
              <a:rPr lang="en-US" dirty="0"/>
              <a:t>1. Many healthy people carry pathogens but do not exhibit symptoms of the disease.</a:t>
            </a:r>
          </a:p>
          <a:p>
            <a:r>
              <a:rPr lang="en-US" dirty="0"/>
              <a:t>2. Some microbes are very difficult or impossible to grow in vitro(in the laboratory) in artificial media. </a:t>
            </a:r>
            <a:r>
              <a:rPr lang="en-US" dirty="0" err="1"/>
              <a:t>Eg</a:t>
            </a:r>
            <a:r>
              <a:rPr lang="en-US" dirty="0"/>
              <a:t>. </a:t>
            </a:r>
            <a:r>
              <a:rPr lang="en-US" dirty="0" err="1"/>
              <a:t>Treponema</a:t>
            </a:r>
            <a:r>
              <a:rPr lang="en-US" dirty="0"/>
              <a:t> </a:t>
            </a:r>
            <a:r>
              <a:rPr lang="en-US" dirty="0" err="1"/>
              <a:t>pallidum</a:t>
            </a:r>
            <a:endParaRPr lang="en-US" dirty="0"/>
          </a:p>
          <a:p>
            <a:r>
              <a:rPr lang="en-US" dirty="0"/>
              <a:t>3. Many species are species specific. </a:t>
            </a:r>
            <a:r>
              <a:rPr lang="en-US" dirty="0" err="1"/>
              <a:t>Eg</a:t>
            </a:r>
            <a:r>
              <a:rPr lang="en-US" dirty="0"/>
              <a:t>. </a:t>
            </a:r>
            <a:r>
              <a:rPr lang="en-US" dirty="0" err="1"/>
              <a:t>Brucella</a:t>
            </a:r>
            <a:r>
              <a:rPr lang="en-US" dirty="0"/>
              <a:t> </a:t>
            </a:r>
            <a:r>
              <a:rPr lang="en-US" dirty="0" err="1"/>
              <a:t>abortus</a:t>
            </a:r>
            <a:r>
              <a:rPr lang="en-US" dirty="0"/>
              <a:t> cause abortion in animals but no report in humans.</a:t>
            </a:r>
          </a:p>
          <a:p>
            <a:r>
              <a:rPr lang="en-US" dirty="0"/>
              <a:t>4. Certain diseases develop only when an opportunistic pathogen invades </a:t>
            </a:r>
            <a:r>
              <a:rPr lang="en-US" dirty="0" err="1"/>
              <a:t>immunocompromised</a:t>
            </a:r>
            <a:r>
              <a:rPr lang="en-US" dirty="0"/>
              <a:t> host.</a:t>
            </a:r>
          </a:p>
          <a:p>
            <a:endParaRPr lang="en-US" dirty="0"/>
          </a:p>
          <a:p>
            <a:endParaRPr lang="en-US" dirty="0"/>
          </a:p>
        </p:txBody>
      </p:sp>
    </p:spTree>
    <p:extLst>
      <p:ext uri="{BB962C8B-B14F-4D97-AF65-F5344CB8AC3E}">
        <p14:creationId xmlns:p14="http://schemas.microsoft.com/office/powerpoint/2010/main" val="3540932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Viral classification</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Classification </a:t>
            </a:r>
            <a:r>
              <a:rPr lang="en-US" dirty="0"/>
              <a:t>of viruses is not nearly as well developed as the classification of cellular organisms. Today viruses tend to be classified by their chemical, morphological and physiological</a:t>
            </a:r>
          </a:p>
          <a:p>
            <a:r>
              <a:rPr lang="en-US" dirty="0"/>
              <a:t>attributes (e.g. genome = DNA </a:t>
            </a:r>
            <a:r>
              <a:rPr lang="en-US" dirty="0" err="1"/>
              <a:t>vs</a:t>
            </a:r>
            <a:r>
              <a:rPr lang="en-US" dirty="0"/>
              <a:t> RNA, </a:t>
            </a:r>
            <a:r>
              <a:rPr lang="en-US" dirty="0" err="1"/>
              <a:t>virion</a:t>
            </a:r>
            <a:r>
              <a:rPr lang="en-US" dirty="0"/>
              <a:t> particle = enveloped </a:t>
            </a:r>
            <a:r>
              <a:rPr lang="en-US" dirty="0" err="1"/>
              <a:t>vs</a:t>
            </a:r>
            <a:r>
              <a:rPr lang="en-US" dirty="0"/>
              <a:t> non enveloped and myriad details of their intracellular infection cycles). Binomial nomenclature is not employed to name viruses;</a:t>
            </a:r>
          </a:p>
          <a:p>
            <a:r>
              <a:rPr lang="en-US" dirty="0"/>
              <a:t>instead viruses are named by their common names (e.g., Human Immunodeficiency Virus </a:t>
            </a:r>
            <a:r>
              <a:rPr lang="en-US" dirty="0" err="1"/>
              <a:t>a.k.a</a:t>
            </a:r>
            <a:r>
              <a:rPr lang="en-US" dirty="0"/>
              <a:t> HIV)</a:t>
            </a:r>
          </a:p>
          <a:p>
            <a:endParaRPr lang="en-US" dirty="0"/>
          </a:p>
          <a:p>
            <a:endParaRPr lang="en-US" dirty="0"/>
          </a:p>
        </p:txBody>
      </p:sp>
    </p:spTree>
    <p:extLst>
      <p:ext uri="{BB962C8B-B14F-4D97-AF65-F5344CB8AC3E}">
        <p14:creationId xmlns:p14="http://schemas.microsoft.com/office/powerpoint/2010/main" val="3817868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BACTERIAL CELL</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General </a:t>
            </a:r>
            <a:r>
              <a:rPr lang="en-US" dirty="0"/>
              <a:t>property:</a:t>
            </a:r>
          </a:p>
          <a:p>
            <a:r>
              <a:rPr lang="en-US" dirty="0"/>
              <a:t>• Typical prokaryotic cell</a:t>
            </a:r>
          </a:p>
          <a:p>
            <a:r>
              <a:rPr lang="en-US" dirty="0"/>
              <a:t>• Contain both DNA and RNA</a:t>
            </a:r>
          </a:p>
          <a:p>
            <a:r>
              <a:rPr lang="en-US" dirty="0"/>
              <a:t>• Most grow in artificial media</a:t>
            </a:r>
          </a:p>
          <a:p>
            <a:r>
              <a:rPr lang="en-US" dirty="0"/>
              <a:t>• Replicate by binary fission</a:t>
            </a:r>
          </a:p>
          <a:p>
            <a:r>
              <a:rPr lang="en-US" dirty="0"/>
              <a:t>• Almost all contain rigid cell wall</a:t>
            </a:r>
          </a:p>
          <a:p>
            <a:r>
              <a:rPr lang="en-US" dirty="0"/>
              <a:t>• Sensitive to antimicrobial agent</a:t>
            </a:r>
          </a:p>
          <a:p>
            <a:endParaRPr lang="en-US" dirty="0"/>
          </a:p>
        </p:txBody>
      </p:sp>
    </p:spTree>
    <p:extLst>
      <p:ext uri="{BB962C8B-B14F-4D97-AF65-F5344CB8AC3E}">
        <p14:creationId xmlns:p14="http://schemas.microsoft.com/office/powerpoint/2010/main" val="3285719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STRUCTURE OF BACTERIA</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t>Bacterial </a:t>
            </a:r>
            <a:r>
              <a:rPr lang="en-US" dirty="0"/>
              <a:t>structure is considered at three levels.</a:t>
            </a:r>
          </a:p>
          <a:p>
            <a:r>
              <a:rPr lang="en-US" dirty="0"/>
              <a:t>1. Cell envelope proper: Cell wall and cell membrane.</a:t>
            </a:r>
          </a:p>
          <a:p>
            <a:r>
              <a:rPr lang="en-US" dirty="0"/>
              <a:t>2. Cellular element enclosed with in the cell envelope: </a:t>
            </a:r>
            <a:r>
              <a:rPr lang="en-US" dirty="0" err="1"/>
              <a:t>Mesosomes,ribosomes</a:t>
            </a:r>
            <a:r>
              <a:rPr lang="en-US" dirty="0"/>
              <a:t>, nuclear apparatus, </a:t>
            </a:r>
            <a:r>
              <a:rPr lang="en-US" dirty="0" err="1"/>
              <a:t>polyamies</a:t>
            </a:r>
            <a:r>
              <a:rPr lang="en-US" dirty="0"/>
              <a:t> and cytoplasmic granules.</a:t>
            </a:r>
          </a:p>
          <a:p>
            <a:r>
              <a:rPr lang="en-US" dirty="0"/>
              <a:t>3. Cellular element external to the cell envelope: Flagellum, </a:t>
            </a:r>
            <a:r>
              <a:rPr lang="en-US" dirty="0" err="1"/>
              <a:t>Pilus</a:t>
            </a:r>
            <a:r>
              <a:rPr lang="en-US" dirty="0"/>
              <a:t> and </a:t>
            </a:r>
            <a:r>
              <a:rPr lang="en-US" dirty="0" err="1"/>
              <a:t>Glycocalyx</a:t>
            </a:r>
            <a:r>
              <a:rPr lang="en-US" dirty="0"/>
              <a:t>.</a:t>
            </a:r>
          </a:p>
        </p:txBody>
      </p:sp>
    </p:spTree>
    <p:extLst>
      <p:ext uri="{BB962C8B-B14F-4D97-AF65-F5344CB8AC3E}">
        <p14:creationId xmlns:p14="http://schemas.microsoft.com/office/powerpoint/2010/main" val="1028219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Cell envelope proper</a:t>
            </a:r>
          </a:p>
          <a:p>
            <a:r>
              <a:rPr lang="en-US" dirty="0"/>
              <a:t>A. Cell wall</a:t>
            </a:r>
          </a:p>
          <a:p>
            <a:r>
              <a:rPr lang="en-US" dirty="0"/>
              <a:t>Multi layered structure and constitutes about 20% of the bacterial dry weight.</a:t>
            </a:r>
          </a:p>
          <a:p>
            <a:r>
              <a:rPr lang="en-US" dirty="0"/>
              <a:t>Average thickness is 0.15-0.5 </a:t>
            </a:r>
            <a:r>
              <a:rPr lang="en-US" dirty="0" err="1"/>
              <a:t>μm</a:t>
            </a:r>
            <a:r>
              <a:rPr lang="en-US" dirty="0"/>
              <a:t>.</a:t>
            </a:r>
          </a:p>
          <a:p>
            <a:r>
              <a:rPr lang="en-US" dirty="0"/>
              <a:t>Young and rapidly growing bacteria has thin cell wall but old and slowly dividing bacteria has thick cell wall.</a:t>
            </a:r>
          </a:p>
          <a:p>
            <a:r>
              <a:rPr lang="en-US" dirty="0"/>
              <a:t>Components of cell wall of Gram negative bacteria</a:t>
            </a:r>
          </a:p>
          <a:p>
            <a:r>
              <a:rPr lang="en-US" dirty="0"/>
              <a:t>1. Peptidoglycan</a:t>
            </a:r>
          </a:p>
          <a:p>
            <a:r>
              <a:rPr lang="en-US" dirty="0"/>
              <a:t>2. Lipoprotein</a:t>
            </a:r>
          </a:p>
          <a:p>
            <a:r>
              <a:rPr lang="en-US" dirty="0"/>
              <a:t>3. Phospholipid</a:t>
            </a:r>
          </a:p>
          <a:p>
            <a:r>
              <a:rPr lang="en-US" dirty="0"/>
              <a:t>4. Lipopolysaccharide</a:t>
            </a:r>
          </a:p>
          <a:p>
            <a:endParaRPr lang="en-US" dirty="0"/>
          </a:p>
        </p:txBody>
      </p:sp>
    </p:spTree>
    <p:extLst>
      <p:ext uri="{BB962C8B-B14F-4D97-AF65-F5344CB8AC3E}">
        <p14:creationId xmlns:p14="http://schemas.microsoft.com/office/powerpoint/2010/main" val="751206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Components of cell wall of Gram positive bacteria</a:t>
            </a:r>
          </a:p>
          <a:p>
            <a:r>
              <a:rPr lang="en-US" dirty="0"/>
              <a:t>1. Peptidoglycan</a:t>
            </a:r>
          </a:p>
          <a:p>
            <a:r>
              <a:rPr lang="en-US" dirty="0"/>
              <a:t>2. </a:t>
            </a:r>
            <a:r>
              <a:rPr lang="en-US" dirty="0" err="1"/>
              <a:t>Teichoic</a:t>
            </a:r>
            <a:r>
              <a:rPr lang="en-US" dirty="0"/>
              <a:t> acid</a:t>
            </a:r>
          </a:p>
          <a:p>
            <a:r>
              <a:rPr lang="en-US" dirty="0"/>
              <a:t>Functions of cell wall</a:t>
            </a:r>
          </a:p>
          <a:p>
            <a:r>
              <a:rPr lang="en-US" dirty="0"/>
              <a:t>1. Provides shape to the bacterium</a:t>
            </a:r>
          </a:p>
          <a:p>
            <a:r>
              <a:rPr lang="en-US" dirty="0"/>
              <a:t>2. Gives rigidity to the organism</a:t>
            </a:r>
          </a:p>
          <a:p>
            <a:r>
              <a:rPr lang="en-US" dirty="0"/>
              <a:t>3. Protects from environment</a:t>
            </a:r>
          </a:p>
          <a:p>
            <a:r>
              <a:rPr lang="en-US" dirty="0"/>
              <a:t>4. Provides staining characteristics to the bacterium</a:t>
            </a:r>
          </a:p>
          <a:p>
            <a:r>
              <a:rPr lang="en-US" dirty="0"/>
              <a:t>5. Contains receptor sites for phages/complements</a:t>
            </a:r>
          </a:p>
          <a:p>
            <a:r>
              <a:rPr lang="en-US" dirty="0"/>
              <a:t>6. Site of action of antibody and </a:t>
            </a:r>
            <a:r>
              <a:rPr lang="en-US" dirty="0" err="1"/>
              <a:t>colicin</a:t>
            </a:r>
            <a:endParaRPr lang="en-US" dirty="0"/>
          </a:p>
          <a:p>
            <a:r>
              <a:rPr lang="en-US" dirty="0"/>
              <a:t>7. Contains toxic components to host</a:t>
            </a:r>
          </a:p>
          <a:p>
            <a:endParaRPr lang="en-US" dirty="0"/>
          </a:p>
        </p:txBody>
      </p:sp>
    </p:spTree>
    <p:extLst>
      <p:ext uri="{BB962C8B-B14F-4D97-AF65-F5344CB8AC3E}">
        <p14:creationId xmlns:p14="http://schemas.microsoft.com/office/powerpoint/2010/main" val="132001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Microbiology is a subject which </a:t>
            </a:r>
          </a:p>
          <a:p>
            <a:r>
              <a:rPr lang="en-US" dirty="0"/>
              <a:t>It considers the microscopic forms of life and deals about their reproduction, physiology, and participation in the process of nature, helpful and harmful relationship with other living things, and significance in science and industry.</a:t>
            </a:r>
          </a:p>
          <a:p>
            <a:endParaRPr lang="en-US" dirty="0"/>
          </a:p>
        </p:txBody>
      </p:sp>
    </p:spTree>
    <p:extLst>
      <p:ext uri="{BB962C8B-B14F-4D97-AF65-F5344CB8AC3E}">
        <p14:creationId xmlns:p14="http://schemas.microsoft.com/office/powerpoint/2010/main" val="2680936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B. Cell membrane</a:t>
            </a:r>
          </a:p>
          <a:p>
            <a:r>
              <a:rPr lang="en-US" dirty="0"/>
              <a:t>Also named as cell membrane or cytoplasmic membrane</a:t>
            </a:r>
          </a:p>
          <a:p>
            <a:r>
              <a:rPr lang="en-US" dirty="0"/>
              <a:t>It is a delicate </a:t>
            </a:r>
            <a:r>
              <a:rPr lang="en-US" dirty="0" err="1"/>
              <a:t>trilaminar</a:t>
            </a:r>
            <a:r>
              <a:rPr lang="en-US" dirty="0"/>
              <a:t> unit membrane .</a:t>
            </a:r>
          </a:p>
          <a:p>
            <a:r>
              <a:rPr lang="en-US" dirty="0"/>
              <a:t>It accounts for 30% of the dry weight of bacterial cell.</a:t>
            </a:r>
          </a:p>
          <a:p>
            <a:r>
              <a:rPr lang="en-US" dirty="0"/>
              <a:t>It is composed of 60% protein, 20-30% lipids and 10-20% carbohydrate.</a:t>
            </a:r>
          </a:p>
          <a:p>
            <a:r>
              <a:rPr lang="en-US" dirty="0"/>
              <a:t>Function of cell membrane</a:t>
            </a:r>
          </a:p>
          <a:p>
            <a:r>
              <a:rPr lang="en-US" dirty="0"/>
              <a:t>1. Regulates the transport of nutrients and waste products into and out of the cell.</a:t>
            </a:r>
          </a:p>
          <a:p>
            <a:r>
              <a:rPr lang="en-US" dirty="0"/>
              <a:t>2. Synthesis of cell wall components</a:t>
            </a:r>
          </a:p>
          <a:p>
            <a:r>
              <a:rPr lang="en-US" dirty="0"/>
              <a:t>3. Assists DNA replication</a:t>
            </a:r>
          </a:p>
          <a:p>
            <a:endParaRPr lang="en-US" dirty="0"/>
          </a:p>
        </p:txBody>
      </p:sp>
    </p:spTree>
    <p:extLst>
      <p:ext uri="{BB962C8B-B14F-4D97-AF65-F5344CB8AC3E}">
        <p14:creationId xmlns:p14="http://schemas.microsoft.com/office/powerpoint/2010/main" val="985632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4. Secrets proteins</a:t>
            </a:r>
          </a:p>
          <a:p>
            <a:r>
              <a:rPr lang="en-US" dirty="0"/>
              <a:t>5. Carries on electron transport system</a:t>
            </a:r>
          </a:p>
          <a:p>
            <a:r>
              <a:rPr lang="en-US" dirty="0"/>
              <a:t>6. Captures energy in the form of ATP</a:t>
            </a:r>
          </a:p>
          <a:p>
            <a:r>
              <a:rPr lang="en-US" dirty="0"/>
              <a:t>2. Cellular element enclosed with in the cell envelope</a:t>
            </a:r>
          </a:p>
          <a:p>
            <a:r>
              <a:rPr lang="en-US" dirty="0"/>
              <a:t> </a:t>
            </a:r>
            <a:r>
              <a:rPr lang="en-US" dirty="0" err="1"/>
              <a:t>Mesosomes</a:t>
            </a:r>
            <a:endParaRPr lang="en-US" dirty="0"/>
          </a:p>
          <a:p>
            <a:r>
              <a:rPr lang="en-US" dirty="0"/>
              <a:t>Convoluted invagination of cytoplasmic membrane often at sites of septum formation.</a:t>
            </a:r>
          </a:p>
          <a:p>
            <a:r>
              <a:rPr lang="en-US" dirty="0"/>
              <a:t>It is involved in DNA segregation during cell division and respiratory enzyme activity.</a:t>
            </a:r>
          </a:p>
          <a:p>
            <a:endParaRPr lang="en-US" dirty="0"/>
          </a:p>
        </p:txBody>
      </p:sp>
    </p:spTree>
    <p:extLst>
      <p:ext uri="{BB962C8B-B14F-4D97-AF65-F5344CB8AC3E}">
        <p14:creationId xmlns:p14="http://schemas.microsoft.com/office/powerpoint/2010/main" val="575822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 Ribosomes</a:t>
            </a:r>
          </a:p>
          <a:p>
            <a:r>
              <a:rPr lang="en-US" dirty="0"/>
              <a:t>Cytoplasmic particles which are the sites of protein synthesis.</a:t>
            </a:r>
          </a:p>
          <a:p>
            <a:r>
              <a:rPr lang="en-US" dirty="0"/>
              <a:t>It is composed of RNA(70%) and proteins(30%) and constitutes 90% of the RNA and 40% of the total protein.</a:t>
            </a:r>
          </a:p>
          <a:p>
            <a:r>
              <a:rPr lang="en-US" dirty="0"/>
              <a:t> Cytoplasmic granules</a:t>
            </a:r>
          </a:p>
          <a:p>
            <a:r>
              <a:rPr lang="en-US" dirty="0"/>
              <a:t> represent accumulated food reserves.</a:t>
            </a:r>
          </a:p>
          <a:p>
            <a:r>
              <a:rPr lang="en-US" dirty="0"/>
              <a:t> Nuclear apparatus</a:t>
            </a:r>
          </a:p>
          <a:p>
            <a:r>
              <a:rPr lang="en-US" dirty="0"/>
              <a:t>Well defined nucleus and nuclear membrane , discrete chromosome and mitotic apparatus are not present in bacteria ; so nuclear region of bacteria is named as nuclear body, nuclear apparatus and Nucleoid.</a:t>
            </a:r>
          </a:p>
          <a:p>
            <a:endParaRPr lang="en-US" dirty="0"/>
          </a:p>
        </p:txBody>
      </p:sp>
    </p:spTree>
    <p:extLst>
      <p:ext uri="{BB962C8B-B14F-4D97-AF65-F5344CB8AC3E}">
        <p14:creationId xmlns:p14="http://schemas.microsoft.com/office/powerpoint/2010/main" val="3927781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Cellular </a:t>
            </a:r>
            <a:r>
              <a:rPr lang="en-US" dirty="0" smtClean="0"/>
              <a:t>elements </a:t>
            </a:r>
            <a:r>
              <a:rPr lang="en-US" dirty="0"/>
              <a:t>external to the cell envelope</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a:t>
            </a:r>
            <a:r>
              <a:rPr lang="en-US" dirty="0"/>
              <a:t>. </a:t>
            </a:r>
            <a:r>
              <a:rPr lang="en-US" dirty="0" err="1"/>
              <a:t>Glycocalyx</a:t>
            </a:r>
            <a:r>
              <a:rPr lang="en-US" dirty="0"/>
              <a:t> (capsule and slime layer)</a:t>
            </a:r>
          </a:p>
          <a:p>
            <a:r>
              <a:rPr lang="en-US" dirty="0"/>
              <a:t>Capsule is gel firmly adherent to cell envelope.</a:t>
            </a:r>
          </a:p>
          <a:p>
            <a:r>
              <a:rPr lang="en-US" dirty="0"/>
              <a:t>Slime is gel easily washed off from cell envelope.</a:t>
            </a:r>
          </a:p>
          <a:p>
            <a:r>
              <a:rPr lang="en-US" dirty="0"/>
              <a:t>All bacteria have at least a thin slime layer.</a:t>
            </a:r>
          </a:p>
          <a:p>
            <a:r>
              <a:rPr lang="en-US" dirty="0"/>
              <a:t>B. Flagellum</a:t>
            </a:r>
          </a:p>
          <a:p>
            <a:r>
              <a:rPr lang="en-US" dirty="0"/>
              <a:t>It is the organ of locomotion in bacterial cell and consists of three parts. These are </a:t>
            </a:r>
          </a:p>
          <a:p>
            <a:r>
              <a:rPr lang="en-US" dirty="0"/>
              <a:t>  The filament</a:t>
            </a:r>
          </a:p>
          <a:p>
            <a:r>
              <a:rPr lang="en-US" dirty="0"/>
              <a:t>. The hook</a:t>
            </a:r>
          </a:p>
          <a:p>
            <a:r>
              <a:rPr lang="en-US" dirty="0"/>
              <a:t>. The basal body</a:t>
            </a:r>
          </a:p>
          <a:p>
            <a:r>
              <a:rPr lang="en-US" dirty="0"/>
              <a:t>The basal body and hook are embedded in the cell surface while the filament is free on the surface of bacterial cell.</a:t>
            </a:r>
          </a:p>
          <a:p>
            <a:endParaRPr lang="en-US" dirty="0"/>
          </a:p>
        </p:txBody>
      </p:sp>
    </p:spTree>
    <p:extLst>
      <p:ext uri="{BB962C8B-B14F-4D97-AF65-F5344CB8AC3E}">
        <p14:creationId xmlns:p14="http://schemas.microsoft.com/office/powerpoint/2010/main" val="2186227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err="1"/>
              <a:t>Flagellar</a:t>
            </a:r>
            <a:r>
              <a:rPr lang="en-US" dirty="0"/>
              <a:t> arrangements</a:t>
            </a:r>
          </a:p>
          <a:p>
            <a:r>
              <a:rPr lang="en-US" dirty="0"/>
              <a:t>1. </a:t>
            </a:r>
            <a:r>
              <a:rPr lang="en-US" dirty="0" err="1"/>
              <a:t>Atrichous</a:t>
            </a:r>
            <a:r>
              <a:rPr lang="en-US" dirty="0"/>
              <a:t>: Bacteria with no flagellum.</a:t>
            </a:r>
          </a:p>
          <a:p>
            <a:r>
              <a:rPr lang="en-US" dirty="0"/>
              <a:t>2. </a:t>
            </a:r>
            <a:r>
              <a:rPr lang="en-US" dirty="0" err="1"/>
              <a:t>Monotrichous</a:t>
            </a:r>
            <a:r>
              <a:rPr lang="en-US" dirty="0"/>
              <a:t>: Bacteria with single polar flagellum.</a:t>
            </a:r>
          </a:p>
          <a:p>
            <a:r>
              <a:rPr lang="en-US" dirty="0"/>
              <a:t>3. </a:t>
            </a:r>
            <a:r>
              <a:rPr lang="en-US" dirty="0" err="1"/>
              <a:t>Lophotrichous</a:t>
            </a:r>
            <a:r>
              <a:rPr lang="en-US" dirty="0"/>
              <a:t>: Bacteria with bunch of flagella at one pole.</a:t>
            </a:r>
          </a:p>
          <a:p>
            <a:r>
              <a:rPr lang="en-US" dirty="0"/>
              <a:t>4. </a:t>
            </a:r>
            <a:r>
              <a:rPr lang="en-US" dirty="0" err="1"/>
              <a:t>Amphitrichous</a:t>
            </a:r>
            <a:r>
              <a:rPr lang="en-US" dirty="0"/>
              <a:t>: Bacteria with flagella at both poles.</a:t>
            </a:r>
          </a:p>
          <a:p>
            <a:r>
              <a:rPr lang="en-US" dirty="0"/>
              <a:t>5. </a:t>
            </a:r>
            <a:r>
              <a:rPr lang="en-US" dirty="0" err="1"/>
              <a:t>Peritrichous</a:t>
            </a:r>
            <a:r>
              <a:rPr lang="en-US" dirty="0"/>
              <a:t>: Bacteria with flagella all over their surface.</a:t>
            </a:r>
          </a:p>
          <a:p>
            <a:r>
              <a:rPr lang="en-US" dirty="0"/>
              <a:t> </a:t>
            </a:r>
            <a:r>
              <a:rPr lang="en-US" dirty="0" err="1"/>
              <a:t>Pili</a:t>
            </a:r>
            <a:r>
              <a:rPr lang="en-US" dirty="0"/>
              <a:t> (fimbriae)</a:t>
            </a:r>
          </a:p>
          <a:p>
            <a:r>
              <a:rPr lang="en-US" dirty="0"/>
              <a:t>It is hair like structure composed of protein (</a:t>
            </a:r>
            <a:r>
              <a:rPr lang="en-US" dirty="0" err="1"/>
              <a:t>pilin</a:t>
            </a:r>
            <a:r>
              <a:rPr lang="en-US" dirty="0"/>
              <a:t>)</a:t>
            </a:r>
          </a:p>
          <a:p>
            <a:endParaRPr lang="en-US" dirty="0"/>
          </a:p>
        </p:txBody>
      </p:sp>
    </p:spTree>
    <p:extLst>
      <p:ext uri="{BB962C8B-B14F-4D97-AF65-F5344CB8AC3E}">
        <p14:creationId xmlns:p14="http://schemas.microsoft.com/office/powerpoint/2010/main" val="3115367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Two types (Based on function)</a:t>
            </a:r>
          </a:p>
          <a:p>
            <a:r>
              <a:rPr lang="en-US" dirty="0"/>
              <a:t>. Common </a:t>
            </a:r>
            <a:r>
              <a:rPr lang="en-US" dirty="0" err="1"/>
              <a:t>pili</a:t>
            </a:r>
            <a:r>
              <a:rPr lang="en-US" dirty="0"/>
              <a:t>: The structure for adherence to cell surface.</a:t>
            </a:r>
          </a:p>
          <a:p>
            <a:r>
              <a:rPr lang="en-US" dirty="0"/>
              <a:t>. Sex </a:t>
            </a:r>
            <a:r>
              <a:rPr lang="en-US" dirty="0" err="1"/>
              <a:t>pili</a:t>
            </a:r>
            <a:r>
              <a:rPr lang="en-US" dirty="0"/>
              <a:t>: The structure for transfer of genetic material from the donor to the recipient during the process of conjugation.</a:t>
            </a:r>
          </a:p>
          <a:p>
            <a:endParaRPr lang="en-US" dirty="0"/>
          </a:p>
          <a:p>
            <a:endParaRPr lang="en-US" dirty="0"/>
          </a:p>
        </p:txBody>
      </p:sp>
    </p:spTree>
    <p:extLst>
      <p:ext uri="{BB962C8B-B14F-4D97-AF65-F5344CB8AC3E}">
        <p14:creationId xmlns:p14="http://schemas.microsoft.com/office/powerpoint/2010/main" val="3963138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Comparison between flagella and </a:t>
            </a:r>
            <a:r>
              <a:rPr lang="en-US" dirty="0" err="1"/>
              <a:t>pili</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Character            </a:t>
            </a:r>
            <a:r>
              <a:rPr lang="en-US" b="1" dirty="0"/>
              <a:t>Flagella                                </a:t>
            </a:r>
            <a:r>
              <a:rPr lang="en-US" b="1" dirty="0" err="1"/>
              <a:t>Pili</a:t>
            </a:r>
            <a:endParaRPr lang="en-US" dirty="0"/>
          </a:p>
          <a:p>
            <a:r>
              <a:rPr lang="en-US" dirty="0"/>
              <a:t>. Size                    Large                                    small</a:t>
            </a:r>
          </a:p>
          <a:p>
            <a:r>
              <a:rPr lang="en-US" dirty="0"/>
              <a:t>. Thickness           thick                                      not thick</a:t>
            </a:r>
          </a:p>
          <a:p>
            <a:r>
              <a:rPr lang="en-US" dirty="0"/>
              <a:t>. Origin                 Cell membrane                     Cell wall</a:t>
            </a:r>
          </a:p>
          <a:p>
            <a:r>
              <a:rPr lang="en-US" dirty="0"/>
              <a:t>. Organ of locomotion          yes                         no</a:t>
            </a:r>
          </a:p>
          <a:p>
            <a:r>
              <a:rPr lang="en-US" dirty="0"/>
              <a:t>. Organ of adhesion             no                           yes</a:t>
            </a:r>
          </a:p>
          <a:p>
            <a:r>
              <a:rPr lang="en-US" dirty="0"/>
              <a:t>. Required for conjugation    no                            yes </a:t>
            </a:r>
          </a:p>
          <a:p>
            <a:endParaRPr lang="en-US" dirty="0"/>
          </a:p>
        </p:txBody>
      </p:sp>
    </p:spTree>
    <p:extLst>
      <p:ext uri="{BB962C8B-B14F-4D97-AF65-F5344CB8AC3E}">
        <p14:creationId xmlns:p14="http://schemas.microsoft.com/office/powerpoint/2010/main" val="1712173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 Spores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Resting </a:t>
            </a:r>
            <a:r>
              <a:rPr lang="en-US" dirty="0"/>
              <a:t>cells which are capable of surviving under adverse environmental conditions like heat, drying, freezing, action of toxic chemicals and radiation.</a:t>
            </a:r>
          </a:p>
          <a:p>
            <a:r>
              <a:rPr lang="en-US" dirty="0"/>
              <a:t>Bacterial spore is smooth walled and oval or spherical in shape.</a:t>
            </a:r>
          </a:p>
          <a:p>
            <a:r>
              <a:rPr lang="en-US" dirty="0"/>
              <a:t>It does not take up ordinary stains.</a:t>
            </a:r>
          </a:p>
          <a:p>
            <a:r>
              <a:rPr lang="en-US" dirty="0"/>
              <a:t>It looks like areas of high refractivity under light microscope.</a:t>
            </a:r>
          </a:p>
          <a:p>
            <a:r>
              <a:rPr lang="en-US" dirty="0"/>
              <a:t>It is significant in spread of disease and indicator of sterility of materials.</a:t>
            </a:r>
          </a:p>
          <a:p>
            <a:endParaRPr lang="en-US" dirty="0"/>
          </a:p>
        </p:txBody>
      </p:sp>
    </p:spTree>
    <p:extLst>
      <p:ext uri="{BB962C8B-B14F-4D97-AF65-F5344CB8AC3E}">
        <p14:creationId xmlns:p14="http://schemas.microsoft.com/office/powerpoint/2010/main" val="4034000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Diagram….</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3469" y="990600"/>
            <a:ext cx="7553116"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343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dirty="0" smtClean="0"/>
              <a:t>CLASSIFICATION OF BACTERIA</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Bacterial classification depends on the following characteristics.</a:t>
            </a:r>
          </a:p>
          <a:p>
            <a:r>
              <a:rPr lang="en-US" dirty="0" smtClean="0"/>
              <a:t>1. Morphology and arrangement</a:t>
            </a:r>
          </a:p>
          <a:p>
            <a:r>
              <a:rPr lang="en-US" dirty="0" smtClean="0"/>
              <a:t>2. Staining</a:t>
            </a:r>
          </a:p>
          <a:p>
            <a:r>
              <a:rPr lang="en-US" dirty="0" smtClean="0"/>
              <a:t>3. Cultural characteristics</a:t>
            </a:r>
          </a:p>
          <a:p>
            <a:r>
              <a:rPr lang="en-US" dirty="0" smtClean="0"/>
              <a:t>4. Biochemical reactions</a:t>
            </a:r>
          </a:p>
          <a:p>
            <a:r>
              <a:rPr lang="en-US" dirty="0" smtClean="0"/>
              <a:t>5. Antigenic structure</a:t>
            </a:r>
          </a:p>
          <a:p>
            <a:r>
              <a:rPr lang="en-US" dirty="0" smtClean="0"/>
              <a:t>6. Base composition of bacterial DNA</a:t>
            </a:r>
          </a:p>
          <a:p>
            <a:r>
              <a:rPr lang="en-US" dirty="0" smtClean="0"/>
              <a:t>Morphology and staining of bacteria are the commonly used characteristics to classify bacteria.</a:t>
            </a:r>
          </a:p>
          <a:p>
            <a:endParaRPr lang="en-US" dirty="0"/>
          </a:p>
        </p:txBody>
      </p:sp>
    </p:spTree>
    <p:extLst>
      <p:ext uri="{BB962C8B-B14F-4D97-AF65-F5344CB8AC3E}">
        <p14:creationId xmlns:p14="http://schemas.microsoft.com/office/powerpoint/2010/main" val="2436902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Subdivision of microbiology</a:t>
            </a:r>
          </a:p>
          <a:p>
            <a:r>
              <a:rPr lang="en-US" dirty="0"/>
              <a:t>Bacteriology deals about bacteria.</a:t>
            </a:r>
          </a:p>
          <a:p>
            <a:r>
              <a:rPr lang="en-US" dirty="0"/>
              <a:t>Mycology deals about fungi.</a:t>
            </a:r>
          </a:p>
          <a:p>
            <a:r>
              <a:rPr lang="en-US" dirty="0"/>
              <a:t>Virology deals about viruses.</a:t>
            </a:r>
          </a:p>
          <a:p>
            <a:endParaRPr lang="en-US" dirty="0"/>
          </a:p>
        </p:txBody>
      </p:sp>
    </p:spTree>
    <p:extLst>
      <p:ext uri="{BB962C8B-B14F-4D97-AF65-F5344CB8AC3E}">
        <p14:creationId xmlns:p14="http://schemas.microsoft.com/office/powerpoint/2010/main" val="3830264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Morphology of bacteria</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When bacteria are visualized under light microscope, the following</a:t>
            </a:r>
          </a:p>
          <a:p>
            <a:r>
              <a:rPr lang="en-US" dirty="0" smtClean="0"/>
              <a:t>morphology are seen.</a:t>
            </a:r>
          </a:p>
          <a:p>
            <a:r>
              <a:rPr lang="en-US" dirty="0" smtClean="0"/>
              <a:t>1. </a:t>
            </a:r>
            <a:r>
              <a:rPr lang="en-US" dirty="0" err="1" smtClean="0"/>
              <a:t>Cocci</a:t>
            </a:r>
            <a:r>
              <a:rPr lang="en-US" dirty="0" smtClean="0"/>
              <a:t> (singular </a:t>
            </a:r>
            <a:r>
              <a:rPr lang="en-US" dirty="0" err="1" smtClean="0"/>
              <a:t>coccus</a:t>
            </a:r>
            <a:r>
              <a:rPr lang="en-US" dirty="0" smtClean="0"/>
              <a:t>): Round or oval </a:t>
            </a:r>
            <a:r>
              <a:rPr lang="en-US" dirty="0" err="1" smtClean="0"/>
              <a:t>bacteria.They</a:t>
            </a:r>
            <a:r>
              <a:rPr lang="en-US" dirty="0" smtClean="0"/>
              <a:t> are found </a:t>
            </a:r>
            <a:r>
              <a:rPr lang="en-US" dirty="0" err="1" smtClean="0"/>
              <a:t>insingle</a:t>
            </a:r>
            <a:r>
              <a:rPr lang="en-US" dirty="0" smtClean="0"/>
              <a:t>, </a:t>
            </a:r>
            <a:r>
              <a:rPr lang="en-US" dirty="0" err="1" smtClean="0"/>
              <a:t>pairs,chains</a:t>
            </a:r>
            <a:r>
              <a:rPr lang="en-US" dirty="0" smtClean="0"/>
              <a:t> or clusters. </a:t>
            </a:r>
            <a:r>
              <a:rPr lang="en-US" dirty="0" err="1" smtClean="0"/>
              <a:t>E.g</a:t>
            </a:r>
            <a:r>
              <a:rPr lang="en-US" dirty="0" smtClean="0"/>
              <a:t> streptococcus sp.</a:t>
            </a:r>
          </a:p>
          <a:p>
            <a:r>
              <a:rPr lang="en-US" dirty="0" smtClean="0"/>
              <a:t>2. Bacilli (singular bacillus): Stick-like bacteria with rounded, tapered, square or swollen ends.eg bacillus </a:t>
            </a:r>
            <a:r>
              <a:rPr lang="en-US" dirty="0" err="1" smtClean="0"/>
              <a:t>anthraxis</a:t>
            </a:r>
            <a:r>
              <a:rPr lang="en-US" dirty="0" smtClean="0"/>
              <a:t>. </a:t>
            </a:r>
          </a:p>
          <a:p>
            <a:r>
              <a:rPr lang="en-US" dirty="0" smtClean="0"/>
              <a:t>3. </a:t>
            </a:r>
            <a:r>
              <a:rPr lang="en-US" dirty="0" err="1" smtClean="0"/>
              <a:t>Coccobacilli</a:t>
            </a:r>
            <a:r>
              <a:rPr lang="en-US" dirty="0" smtClean="0"/>
              <a:t> (singular </a:t>
            </a:r>
            <a:r>
              <a:rPr lang="en-US" dirty="0" err="1" smtClean="0"/>
              <a:t>coccobacillus</a:t>
            </a:r>
            <a:r>
              <a:rPr lang="en-US" dirty="0" smtClean="0"/>
              <a:t>): Short rods.</a:t>
            </a:r>
          </a:p>
          <a:p>
            <a:r>
              <a:rPr lang="en-US" dirty="0" smtClean="0"/>
              <a:t>4. Spirochetes: Spiral shaped bacteria with regular or irregular distance between twisting e.g. </a:t>
            </a:r>
            <a:r>
              <a:rPr lang="en-US" dirty="0" err="1" smtClean="0"/>
              <a:t>Treponema</a:t>
            </a:r>
            <a:r>
              <a:rPr lang="en-US" dirty="0" smtClean="0"/>
              <a:t> </a:t>
            </a:r>
            <a:r>
              <a:rPr lang="en-US" dirty="0" err="1" smtClean="0"/>
              <a:t>pallidum</a:t>
            </a:r>
            <a:endParaRPr lang="en-US" dirty="0" smtClean="0"/>
          </a:p>
          <a:p>
            <a:endParaRPr lang="en-US" dirty="0"/>
          </a:p>
          <a:p>
            <a:endParaRPr lang="en-US" dirty="0"/>
          </a:p>
        </p:txBody>
      </p:sp>
    </p:spTree>
    <p:extLst>
      <p:ext uri="{BB962C8B-B14F-4D97-AF65-F5344CB8AC3E}">
        <p14:creationId xmlns:p14="http://schemas.microsoft.com/office/powerpoint/2010/main" val="558164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Staining of bacteria</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Bacterial staining is the process of coloring of colorless bacterial structural components using stains (dyes).The principle of staining is to identify microorganisms selectively by using </a:t>
            </a:r>
            <a:r>
              <a:rPr lang="en-US" dirty="0" err="1" smtClean="0"/>
              <a:t>dyes,fluorescence</a:t>
            </a:r>
            <a:r>
              <a:rPr lang="en-US" dirty="0" smtClean="0"/>
              <a:t> and radioisotope emission.</a:t>
            </a:r>
          </a:p>
          <a:p>
            <a:r>
              <a:rPr lang="en-US" dirty="0" smtClean="0"/>
              <a:t>Staining reactions are made possible because of the physical phenomena of capillary osmosis, solubility, adsorption, and absorption of stains or dyes by cells of microorganisms.</a:t>
            </a:r>
          </a:p>
          <a:p>
            <a:r>
              <a:rPr lang="en-US" dirty="0" smtClean="0"/>
              <a:t>Individual variation in the cell wall constituents among different groups of bacteria will consequently produce variations in colors during microscopic examination.</a:t>
            </a:r>
          </a:p>
          <a:p>
            <a:r>
              <a:rPr lang="en-US" dirty="0" smtClean="0"/>
              <a:t>Nucleus is acidic in character and hence, it has greater affinity for basic dyes. Whereas, cytoplasm is basic in character and has greater affinity for acidic dyes.</a:t>
            </a:r>
          </a:p>
          <a:p>
            <a:endParaRPr lang="en-US" dirty="0"/>
          </a:p>
        </p:txBody>
      </p:sp>
    </p:spTree>
    <p:extLst>
      <p:ext uri="{BB962C8B-B14F-4D97-AF65-F5344CB8AC3E}">
        <p14:creationId xmlns:p14="http://schemas.microsoft.com/office/powerpoint/2010/main" val="1453593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methods of staining</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 </a:t>
            </a:r>
            <a:r>
              <a:rPr lang="en-US" dirty="0"/>
              <a:t>Direct staining</a:t>
            </a:r>
          </a:p>
          <a:p>
            <a:r>
              <a:rPr lang="en-US" dirty="0" smtClean="0"/>
              <a:t>Is the process by which microorganisms are stained with </a:t>
            </a:r>
            <a:r>
              <a:rPr lang="en-US" dirty="0" smtClean="0"/>
              <a:t>simple dyes</a:t>
            </a:r>
            <a:r>
              <a:rPr lang="en-US" dirty="0" smtClean="0"/>
              <a:t>. E.g., methylene blue</a:t>
            </a:r>
          </a:p>
          <a:p>
            <a:r>
              <a:rPr lang="en-US" dirty="0" smtClean="0"/>
              <a:t>2</a:t>
            </a:r>
            <a:r>
              <a:rPr lang="en-US" dirty="0"/>
              <a:t>. Indirect staining </a:t>
            </a:r>
            <a:r>
              <a:rPr lang="en-US" dirty="0" smtClean="0"/>
              <a:t>– is the process which needs </a:t>
            </a:r>
            <a:r>
              <a:rPr lang="en-US" dirty="0" err="1" smtClean="0"/>
              <a:t>mordants</a:t>
            </a:r>
            <a:r>
              <a:rPr lang="en-US" dirty="0" smtClean="0"/>
              <a:t>.</a:t>
            </a:r>
          </a:p>
          <a:p>
            <a:r>
              <a:rPr lang="en-US" dirty="0" smtClean="0"/>
              <a:t>A mordant is the substance which, when taken up by the microbial cells helps make dye in return, serving as a link or bridge to make the staining recline possible.</a:t>
            </a:r>
          </a:p>
          <a:p>
            <a:r>
              <a:rPr lang="en-US" dirty="0" smtClean="0"/>
              <a:t>It combines with a dye to form a colored “lake”, which in turn combines with the microbial cell to form a “ cell-mordant-dye complex”.</a:t>
            </a:r>
          </a:p>
          <a:p>
            <a:r>
              <a:rPr lang="en-US" dirty="0" smtClean="0"/>
              <a:t>It is an integral part of the staining reaction itself, without which no staining could possibly occur.eg iodine.</a:t>
            </a:r>
          </a:p>
          <a:p>
            <a:endParaRPr lang="en-US" dirty="0"/>
          </a:p>
        </p:txBody>
      </p:sp>
    </p:spTree>
    <p:extLst>
      <p:ext uri="{BB962C8B-B14F-4D97-AF65-F5344CB8AC3E}">
        <p14:creationId xmlns:p14="http://schemas.microsoft.com/office/powerpoint/2010/main" val="28052721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A mordant may be applied before the stain or it may be included as part of the staining technique, or it may be added to the dye solution itself.</a:t>
            </a:r>
          </a:p>
          <a:p>
            <a:r>
              <a:rPr lang="en-US" dirty="0" smtClean="0"/>
              <a:t>An </a:t>
            </a:r>
            <a:r>
              <a:rPr lang="en-US" dirty="0" err="1" smtClean="0"/>
              <a:t>accentuator</a:t>
            </a:r>
            <a:r>
              <a:rPr lang="en-US" dirty="0" smtClean="0"/>
              <a:t>, on the other hand is not essential to the chemical union of the microbial cells and the dye. It does not participate in the staining reaction, but merely accelerate or hasten the speed of the staining reaction by increasing the staining power and selectivity of the dye.</a:t>
            </a:r>
          </a:p>
          <a:p>
            <a:r>
              <a:rPr lang="en-US" dirty="0" smtClean="0"/>
              <a:t>Progressive staining</a:t>
            </a:r>
          </a:p>
          <a:p>
            <a:r>
              <a:rPr lang="en-US" dirty="0" smtClean="0"/>
              <a:t>- is the process whereby microbial cells are stained in a definite sequence, in order that a satisfactory differential coloration of the cell may be achieved at the end of the correct time with the staining solution.</a:t>
            </a:r>
          </a:p>
          <a:p>
            <a:endParaRPr lang="en-US" dirty="0"/>
          </a:p>
        </p:txBody>
      </p:sp>
    </p:spTree>
    <p:extLst>
      <p:ext uri="{BB962C8B-B14F-4D97-AF65-F5344CB8AC3E}">
        <p14:creationId xmlns:p14="http://schemas.microsoft.com/office/powerpoint/2010/main" val="354881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Regressive staining</a:t>
            </a:r>
          </a:p>
          <a:p>
            <a:r>
              <a:rPr lang="en-US" dirty="0" smtClean="0"/>
              <a:t>- with this technique, the microbial cell is first over stained to Obliterate the cellular desires, and the excess stain is removed or decolorized from unwanted part.</a:t>
            </a:r>
          </a:p>
          <a:p>
            <a:r>
              <a:rPr lang="en-US" dirty="0" smtClean="0"/>
              <a:t>Differentiation (</a:t>
            </a:r>
            <a:r>
              <a:rPr lang="en-US" dirty="0" err="1" smtClean="0"/>
              <a:t>decolorization</a:t>
            </a:r>
            <a:r>
              <a:rPr lang="en-US" dirty="0" smtClean="0"/>
              <a:t>)</a:t>
            </a:r>
          </a:p>
          <a:p>
            <a:r>
              <a:rPr lang="en-US" dirty="0"/>
              <a:t>- Involves use of more than one stain  to differentiate different micro organism or structures of a single organism </a:t>
            </a:r>
            <a:endParaRPr lang="en-US" dirty="0" smtClean="0"/>
          </a:p>
          <a:p>
            <a:r>
              <a:rPr lang="en-US" dirty="0" smtClean="0"/>
              <a:t>Differentiation is usually controlled visually by examination under the microscope</a:t>
            </a:r>
          </a:p>
          <a:p>
            <a:endParaRPr lang="en-US" dirty="0"/>
          </a:p>
        </p:txBody>
      </p:sp>
    </p:spTree>
    <p:extLst>
      <p:ext uri="{BB962C8B-B14F-4D97-AF65-F5344CB8AC3E}">
        <p14:creationId xmlns:p14="http://schemas.microsoft.com/office/powerpoint/2010/main" val="1598662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Uses</a:t>
            </a:r>
          </a:p>
          <a:p>
            <a:r>
              <a:rPr lang="en-US" dirty="0" smtClean="0"/>
              <a:t>1. To observe the morphology, size, and arrangement of bacteria.</a:t>
            </a:r>
          </a:p>
          <a:p>
            <a:r>
              <a:rPr lang="en-US" dirty="0" smtClean="0"/>
              <a:t>2. To differentiate one group of bacteria from the other group.</a:t>
            </a:r>
          </a:p>
          <a:p>
            <a:r>
              <a:rPr lang="en-US" dirty="0" smtClean="0"/>
              <a:t>Biological stains are dyes used to stain micro-organisms.</a:t>
            </a:r>
          </a:p>
          <a:p>
            <a:endParaRPr lang="en-US" dirty="0"/>
          </a:p>
          <a:p>
            <a:endParaRPr lang="en-US" dirty="0"/>
          </a:p>
        </p:txBody>
      </p:sp>
    </p:spTree>
    <p:extLst>
      <p:ext uri="{BB962C8B-B14F-4D97-AF65-F5344CB8AC3E}">
        <p14:creationId xmlns:p14="http://schemas.microsoft.com/office/powerpoint/2010/main" val="1196419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Gram staining method</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Developed by Christian Gram.</a:t>
            </a:r>
          </a:p>
          <a:p>
            <a:r>
              <a:rPr lang="en-US" dirty="0" smtClean="0"/>
              <a:t>Most bacteria are differentiated by their gram reaction due to differences in their cell wall structure.</a:t>
            </a:r>
          </a:p>
          <a:p>
            <a:r>
              <a:rPr lang="en-US" dirty="0" smtClean="0"/>
              <a:t>Gram-positive bacteria are bacteria that stain purple with crystal violet after decolorizing with acetone-alcohol.</a:t>
            </a:r>
          </a:p>
          <a:p>
            <a:r>
              <a:rPr lang="en-US" dirty="0" smtClean="0"/>
              <a:t>Gram-negative bacteria are bacteria that stain pink with the counter stain (</a:t>
            </a:r>
            <a:r>
              <a:rPr lang="en-US" dirty="0" err="1" smtClean="0"/>
              <a:t>safranin</a:t>
            </a:r>
            <a:r>
              <a:rPr lang="en-US" dirty="0" smtClean="0"/>
              <a:t>) after losing the primary stain (crystal violet) when treated with acetone-alcohol.</a:t>
            </a:r>
          </a:p>
          <a:p>
            <a:r>
              <a:rPr lang="en-US" dirty="0" smtClean="0"/>
              <a:t>Required reagents:</a:t>
            </a:r>
          </a:p>
          <a:p>
            <a:r>
              <a:rPr lang="en-US" dirty="0" smtClean="0"/>
              <a:t>. Gram’s Iodine</a:t>
            </a:r>
          </a:p>
          <a:p>
            <a:r>
              <a:rPr lang="en-US" dirty="0" smtClean="0"/>
              <a:t>. Acetone-Alcohol</a:t>
            </a:r>
          </a:p>
          <a:p>
            <a:r>
              <a:rPr lang="en-US" dirty="0" smtClean="0"/>
              <a:t>. </a:t>
            </a:r>
            <a:r>
              <a:rPr lang="en-US" dirty="0" err="1" smtClean="0"/>
              <a:t>Safranin</a:t>
            </a:r>
            <a:endParaRPr lang="en-US" dirty="0" smtClean="0"/>
          </a:p>
          <a:p>
            <a:endParaRPr lang="en-US" dirty="0"/>
          </a:p>
        </p:txBody>
      </p:sp>
    </p:spTree>
    <p:extLst>
      <p:ext uri="{BB962C8B-B14F-4D97-AF65-F5344CB8AC3E}">
        <p14:creationId xmlns:p14="http://schemas.microsoft.com/office/powerpoint/2010/main" val="2846350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Procedure:</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a:t>
            </a:r>
            <a:r>
              <a:rPr lang="en-US" dirty="0"/>
              <a:t>. Prepare the smear from the culture or from the specimen.</a:t>
            </a:r>
          </a:p>
          <a:p>
            <a:r>
              <a:rPr lang="en-US" dirty="0"/>
              <a:t>2. Allow the smear to air-dry completely.</a:t>
            </a:r>
          </a:p>
          <a:p>
            <a:r>
              <a:rPr lang="en-US" dirty="0"/>
              <a:t>3. Rapidly pass the slide (smear upper most) three times through the flame.</a:t>
            </a:r>
          </a:p>
          <a:p>
            <a:r>
              <a:rPr lang="en-US" dirty="0"/>
              <a:t>4. Cover the fixed smear with crystal violet for 1 minute and wash with distilled water.</a:t>
            </a:r>
          </a:p>
          <a:p>
            <a:r>
              <a:rPr lang="en-US" dirty="0"/>
              <a:t>5. Tip off the water and cover the smear with gram’s iodine for 1 minute.</a:t>
            </a:r>
          </a:p>
          <a:p>
            <a:r>
              <a:rPr lang="en-US" dirty="0"/>
              <a:t>6. Wash off the iodine with clean water.</a:t>
            </a:r>
          </a:p>
          <a:p>
            <a:r>
              <a:rPr lang="en-US" dirty="0"/>
              <a:t>7. Decolorize rapidly with acetone-alcohol for 30 seconds.</a:t>
            </a:r>
          </a:p>
          <a:p>
            <a:r>
              <a:rPr lang="en-US" dirty="0"/>
              <a:t>8. Wash off the acetone-alcohol with clean water.</a:t>
            </a:r>
          </a:p>
          <a:p>
            <a:endParaRPr lang="en-US" dirty="0"/>
          </a:p>
        </p:txBody>
      </p:sp>
    </p:spTree>
    <p:extLst>
      <p:ext uri="{BB962C8B-B14F-4D97-AF65-F5344CB8AC3E}">
        <p14:creationId xmlns:p14="http://schemas.microsoft.com/office/powerpoint/2010/main" val="32494187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9. Cover the smear with </a:t>
            </a:r>
            <a:r>
              <a:rPr lang="en-US" dirty="0" err="1"/>
              <a:t>safranin</a:t>
            </a:r>
            <a:r>
              <a:rPr lang="en-US" dirty="0"/>
              <a:t> for 1 minute.</a:t>
            </a:r>
          </a:p>
          <a:p>
            <a:r>
              <a:rPr lang="en-US" dirty="0"/>
              <a:t>10. Wash off the stain wipe the back of the slide. Let the smear to air-dry.</a:t>
            </a:r>
          </a:p>
          <a:p>
            <a:r>
              <a:rPr lang="en-US" dirty="0"/>
              <a:t>11. Examine the smear with oil immersion objective to look for bacteria.</a:t>
            </a:r>
          </a:p>
          <a:p>
            <a:endParaRPr lang="en-US" dirty="0"/>
          </a:p>
          <a:p>
            <a:r>
              <a:rPr lang="en-US" dirty="0"/>
              <a:t>Interpretation:</a:t>
            </a:r>
          </a:p>
          <a:p>
            <a:r>
              <a:rPr lang="en-US" dirty="0"/>
              <a:t>. Gram-positive bacterium ……………Purple</a:t>
            </a:r>
          </a:p>
          <a:p>
            <a:r>
              <a:rPr lang="en-US" dirty="0"/>
              <a:t>. Gram-negative bacterium …………..Pink</a:t>
            </a:r>
          </a:p>
          <a:p>
            <a:endParaRPr lang="en-US" dirty="0"/>
          </a:p>
        </p:txBody>
      </p:sp>
    </p:spTree>
    <p:extLst>
      <p:ext uri="{BB962C8B-B14F-4D97-AF65-F5344CB8AC3E}">
        <p14:creationId xmlns:p14="http://schemas.microsoft.com/office/powerpoint/2010/main" val="3281720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dirty="0" err="1"/>
              <a:t>Ziehl-Neelson</a:t>
            </a:r>
            <a:r>
              <a:rPr lang="en-US" dirty="0"/>
              <a:t> staining method</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Developed </a:t>
            </a:r>
            <a:r>
              <a:rPr lang="en-US" dirty="0"/>
              <a:t>by Paul Ehrlichin1882, and modified by </a:t>
            </a:r>
            <a:r>
              <a:rPr lang="en-US" dirty="0" err="1"/>
              <a:t>Ziehl</a:t>
            </a:r>
            <a:r>
              <a:rPr lang="en-US" dirty="0"/>
              <a:t> </a:t>
            </a:r>
            <a:r>
              <a:rPr lang="en-US" dirty="0" err="1"/>
              <a:t>andNeelson</a:t>
            </a:r>
            <a:endParaRPr lang="en-US" dirty="0"/>
          </a:p>
          <a:p>
            <a:r>
              <a:rPr lang="en-US" dirty="0" err="1"/>
              <a:t>Ziehl-Neelson</a:t>
            </a:r>
            <a:r>
              <a:rPr lang="en-US" dirty="0"/>
              <a:t> stain (Acid-fast stain) is used for staining Mycobacteria which are hardly stained by gram staining method.</a:t>
            </a:r>
          </a:p>
          <a:p>
            <a:r>
              <a:rPr lang="en-US" dirty="0"/>
              <a:t>Once the Mycobacteria is stained with primary stain it can not be decolorized with acid, so named as acid-fast bacteria.</a:t>
            </a:r>
          </a:p>
          <a:p>
            <a:r>
              <a:rPr lang="en-US" dirty="0"/>
              <a:t>Reagents required:</a:t>
            </a:r>
          </a:p>
          <a:p>
            <a:r>
              <a:rPr lang="en-US" dirty="0"/>
              <a:t>. </a:t>
            </a:r>
            <a:r>
              <a:rPr lang="en-US" dirty="0" err="1"/>
              <a:t>Carbol-fuchsin</a:t>
            </a:r>
            <a:endParaRPr lang="en-US" dirty="0"/>
          </a:p>
          <a:p>
            <a:r>
              <a:rPr lang="en-US" dirty="0"/>
              <a:t>. Acid-Alcohol</a:t>
            </a:r>
          </a:p>
          <a:p>
            <a:r>
              <a:rPr lang="en-US" dirty="0"/>
              <a:t>. Methylene blue/Malachite green</a:t>
            </a:r>
          </a:p>
          <a:p>
            <a:endParaRPr lang="en-US" dirty="0"/>
          </a:p>
        </p:txBody>
      </p:sp>
    </p:spTree>
    <p:extLst>
      <p:ext uri="{BB962C8B-B14F-4D97-AF65-F5344CB8AC3E}">
        <p14:creationId xmlns:p14="http://schemas.microsoft.com/office/powerpoint/2010/main" val="161483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Man kind has always been affected by diseases which were originally believed to be visitations by the gods and meant to punish evil doers.</a:t>
            </a:r>
          </a:p>
          <a:p>
            <a:r>
              <a:rPr lang="en-US" dirty="0" err="1"/>
              <a:t>Hippocratus</a:t>
            </a:r>
            <a:r>
              <a:rPr lang="en-US" dirty="0"/>
              <a:t>, father of medicine, observed that ill health resulted due to changes in air, winds, water, climate, food, nature of soil and habits of people.</a:t>
            </a:r>
          </a:p>
          <a:p>
            <a:endParaRPr lang="en-US" dirty="0"/>
          </a:p>
        </p:txBody>
      </p:sp>
    </p:spTree>
    <p:extLst>
      <p:ext uri="{BB962C8B-B14F-4D97-AF65-F5344CB8AC3E}">
        <p14:creationId xmlns:p14="http://schemas.microsoft.com/office/powerpoint/2010/main" val="1928151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Procedure for </a:t>
            </a:r>
            <a:r>
              <a:rPr lang="en-US" dirty="0" err="1"/>
              <a:t>Ziehl-Neelson</a:t>
            </a:r>
            <a:r>
              <a:rPr lang="en-US" dirty="0"/>
              <a:t> staining method</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a:t>
            </a:r>
            <a:r>
              <a:rPr lang="en-US" dirty="0"/>
              <a:t>. Prepare the smear from the primary specimen and fix it by passing through the flame and label clearly</a:t>
            </a:r>
          </a:p>
          <a:p>
            <a:r>
              <a:rPr lang="en-US" dirty="0"/>
              <a:t>2. Place fixed slide on a staining rack and cover each slide with concentrated </a:t>
            </a:r>
            <a:r>
              <a:rPr lang="en-US" dirty="0" err="1"/>
              <a:t>carbol</a:t>
            </a:r>
            <a:r>
              <a:rPr lang="en-US" dirty="0"/>
              <a:t> </a:t>
            </a:r>
            <a:r>
              <a:rPr lang="en-US" dirty="0" err="1"/>
              <a:t>fuchsin</a:t>
            </a:r>
            <a:r>
              <a:rPr lang="en-US" dirty="0"/>
              <a:t> solution.</a:t>
            </a:r>
          </a:p>
          <a:p>
            <a:r>
              <a:rPr lang="en-US" dirty="0"/>
              <a:t>3. Heat the slide from underneath with sprit lamp until vapor rises (do not boil it) and wait for 3-5 minutes.</a:t>
            </a:r>
          </a:p>
          <a:p>
            <a:r>
              <a:rPr lang="en-US" dirty="0"/>
              <a:t>4. Wash off the stain with clean water.</a:t>
            </a:r>
          </a:p>
          <a:p>
            <a:r>
              <a:rPr lang="en-US" dirty="0"/>
              <a:t>5. Cover the smear with 3% acid-alcohol solution until all color is removed (two minutes).</a:t>
            </a:r>
          </a:p>
          <a:p>
            <a:endParaRPr lang="en-US" dirty="0"/>
          </a:p>
        </p:txBody>
      </p:sp>
    </p:spTree>
    <p:extLst>
      <p:ext uri="{BB962C8B-B14F-4D97-AF65-F5344CB8AC3E}">
        <p14:creationId xmlns:p14="http://schemas.microsoft.com/office/powerpoint/2010/main" val="4165718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6. Wash off the stain and cover the slide with 1% methylene blue</a:t>
            </a:r>
            <a:r>
              <a:rPr lang="en-US" dirty="0" smtClean="0"/>
              <a:t>. for </a:t>
            </a:r>
            <a:r>
              <a:rPr lang="en-US" dirty="0"/>
              <a:t>one minute.</a:t>
            </a:r>
          </a:p>
          <a:p>
            <a:r>
              <a:rPr lang="en-US" dirty="0"/>
              <a:t>7. Wash off the stain with clean water and let it air-dry.</a:t>
            </a:r>
          </a:p>
          <a:p>
            <a:r>
              <a:rPr lang="en-US" dirty="0"/>
              <a:t>8. Examine the smear under the oil immersion </a:t>
            </a:r>
            <a:endParaRPr lang="en-US" dirty="0" smtClean="0"/>
          </a:p>
          <a:p>
            <a:pPr marL="0" indent="0">
              <a:buNone/>
            </a:pPr>
            <a:endParaRPr lang="en-US" b="1" dirty="0"/>
          </a:p>
          <a:p>
            <a:pPr marL="0" indent="0">
              <a:buNone/>
            </a:pPr>
            <a:r>
              <a:rPr lang="en-US" b="1" dirty="0" smtClean="0"/>
              <a:t>objective </a:t>
            </a:r>
            <a:r>
              <a:rPr lang="en-US" b="1" dirty="0"/>
              <a:t>to look for acid fast </a:t>
            </a:r>
            <a:r>
              <a:rPr lang="en-US" b="1" dirty="0" err="1"/>
              <a:t>bailli</a:t>
            </a:r>
            <a:r>
              <a:rPr lang="en-US" b="1" dirty="0"/>
              <a:t>.</a:t>
            </a:r>
          </a:p>
          <a:p>
            <a:r>
              <a:rPr lang="en-US" dirty="0"/>
              <a:t>Interpretation:</a:t>
            </a:r>
          </a:p>
          <a:p>
            <a:r>
              <a:rPr lang="en-US" dirty="0"/>
              <a:t>Acid fast bacilli…………..Red</a:t>
            </a:r>
          </a:p>
          <a:p>
            <a:r>
              <a:rPr lang="en-US" dirty="0"/>
              <a:t>Back ground………………Blue</a:t>
            </a:r>
          </a:p>
          <a:p>
            <a:endParaRPr lang="en-US" dirty="0"/>
          </a:p>
          <a:p>
            <a:endParaRPr lang="en-US" dirty="0"/>
          </a:p>
        </p:txBody>
      </p:sp>
    </p:spTree>
    <p:extLst>
      <p:ext uri="{BB962C8B-B14F-4D97-AF65-F5344CB8AC3E}">
        <p14:creationId xmlns:p14="http://schemas.microsoft.com/office/powerpoint/2010/main" val="4138775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CULTIVATION OF BACTERIA IN CULTURE MEDIA</a:t>
            </a:r>
            <a:br>
              <a:rPr lang="en-US" dirty="0"/>
            </a:br>
            <a:endParaRPr lang="en-US" dirty="0"/>
          </a:p>
        </p:txBody>
      </p:sp>
      <p:sp>
        <p:nvSpPr>
          <p:cNvPr id="3" name="Content Placeholder 2"/>
          <p:cNvSpPr>
            <a:spLocks noGrp="1"/>
          </p:cNvSpPr>
          <p:nvPr>
            <p:ph idx="1"/>
          </p:nvPr>
        </p:nvSpPr>
        <p:spPr/>
        <p:txBody>
          <a:bodyPr/>
          <a:lstStyle/>
          <a:p>
            <a:r>
              <a:rPr lang="en-US" dirty="0" smtClean="0"/>
              <a:t>Culture </a:t>
            </a:r>
            <a:r>
              <a:rPr lang="en-US" dirty="0" err="1" smtClean="0"/>
              <a:t>media:It</a:t>
            </a:r>
            <a:r>
              <a:rPr lang="en-US" dirty="0" smtClean="0"/>
              <a:t> </a:t>
            </a:r>
            <a:r>
              <a:rPr lang="en-US" dirty="0"/>
              <a:t>is the media containing the required nutrients for bacterial growth.</a:t>
            </a:r>
          </a:p>
          <a:p>
            <a:r>
              <a:rPr lang="en-US" dirty="0" smtClean="0"/>
              <a:t>Uses:</a:t>
            </a:r>
          </a:p>
          <a:p>
            <a:r>
              <a:rPr lang="en-US" dirty="0" smtClean="0"/>
              <a:t>Isolation </a:t>
            </a:r>
            <a:r>
              <a:rPr lang="en-US" dirty="0"/>
              <a:t>and identification of </a:t>
            </a:r>
            <a:r>
              <a:rPr lang="en-US" dirty="0" smtClean="0"/>
              <a:t>micro-organisms</a:t>
            </a:r>
            <a:endParaRPr lang="en-US" dirty="0"/>
          </a:p>
          <a:p>
            <a:r>
              <a:rPr lang="en-US" dirty="0" smtClean="0"/>
              <a:t>Performing </a:t>
            </a:r>
            <a:r>
              <a:rPr lang="en-US" dirty="0"/>
              <a:t>anti-microbial sensitivity tests</a:t>
            </a:r>
          </a:p>
        </p:txBody>
      </p:sp>
    </p:spTree>
    <p:extLst>
      <p:ext uri="{BB962C8B-B14F-4D97-AF65-F5344CB8AC3E}">
        <p14:creationId xmlns:p14="http://schemas.microsoft.com/office/powerpoint/2010/main" val="29946019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Common ingredients of culture media</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Peptone</a:t>
            </a:r>
            <a:endParaRPr lang="en-US" dirty="0"/>
          </a:p>
          <a:p>
            <a:r>
              <a:rPr lang="en-US" dirty="0" smtClean="0"/>
              <a:t>Meat </a:t>
            </a:r>
            <a:r>
              <a:rPr lang="en-US" dirty="0"/>
              <a:t>extract</a:t>
            </a:r>
          </a:p>
          <a:p>
            <a:r>
              <a:rPr lang="en-US" dirty="0" smtClean="0"/>
              <a:t>Yeast </a:t>
            </a:r>
            <a:r>
              <a:rPr lang="en-US" dirty="0"/>
              <a:t>extract</a:t>
            </a:r>
          </a:p>
          <a:p>
            <a:r>
              <a:rPr lang="en-US" dirty="0" smtClean="0"/>
              <a:t>Mineral </a:t>
            </a:r>
            <a:r>
              <a:rPr lang="en-US" dirty="0"/>
              <a:t>salts</a:t>
            </a:r>
          </a:p>
          <a:p>
            <a:r>
              <a:rPr lang="en-US" dirty="0" smtClean="0"/>
              <a:t>Carbohydrates</a:t>
            </a:r>
            <a:endParaRPr lang="en-US" dirty="0"/>
          </a:p>
          <a:p>
            <a:r>
              <a:rPr lang="en-US" dirty="0" smtClean="0"/>
              <a:t>Agar.</a:t>
            </a:r>
          </a:p>
          <a:p>
            <a:r>
              <a:rPr lang="en-US" dirty="0" smtClean="0"/>
              <a:t>Water</a:t>
            </a:r>
            <a:endParaRPr lang="en-US" dirty="0"/>
          </a:p>
          <a:p>
            <a:endParaRPr lang="en-US" dirty="0"/>
          </a:p>
        </p:txBody>
      </p:sp>
    </p:spTree>
    <p:extLst>
      <p:ext uri="{BB962C8B-B14F-4D97-AF65-F5344CB8AC3E}">
        <p14:creationId xmlns:p14="http://schemas.microsoft.com/office/powerpoint/2010/main" val="283933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culture media</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a:t>
            </a:r>
            <a:r>
              <a:rPr lang="en-US" dirty="0"/>
              <a:t>. Basic /Simple / All purpose media</a:t>
            </a:r>
          </a:p>
          <a:p>
            <a:r>
              <a:rPr lang="en-US" dirty="0"/>
              <a:t>It is a media that supports the growth of micro-organisms that do </a:t>
            </a:r>
            <a:r>
              <a:rPr lang="en-US" dirty="0" smtClean="0"/>
              <a:t>not require </a:t>
            </a:r>
            <a:r>
              <a:rPr lang="en-US" dirty="0"/>
              <a:t>special nutrients.</a:t>
            </a:r>
          </a:p>
          <a:p>
            <a:r>
              <a:rPr lang="en-US" dirty="0"/>
              <a:t>Uses :</a:t>
            </a:r>
          </a:p>
          <a:p>
            <a:pPr>
              <a:buFont typeface="Wingdings" pitchFamily="2" charset="2"/>
              <a:buChar char="ü"/>
            </a:pPr>
            <a:r>
              <a:rPr lang="en-US" dirty="0" smtClean="0"/>
              <a:t> </a:t>
            </a:r>
            <a:r>
              <a:rPr lang="en-US" dirty="0"/>
              <a:t>To prepare enriched </a:t>
            </a:r>
            <a:r>
              <a:rPr lang="en-US" dirty="0" smtClean="0"/>
              <a:t>media</a:t>
            </a:r>
          </a:p>
          <a:p>
            <a:pPr>
              <a:buFont typeface="Wingdings" pitchFamily="2" charset="2"/>
              <a:buChar char="ü"/>
            </a:pPr>
            <a:r>
              <a:rPr lang="en-US" dirty="0" smtClean="0"/>
              <a:t> </a:t>
            </a:r>
            <a:r>
              <a:rPr lang="en-US" dirty="0"/>
              <a:t>To maintain stock cultures of control bacterial strains</a:t>
            </a:r>
          </a:p>
          <a:p>
            <a:pPr>
              <a:buFont typeface="Wingdings" pitchFamily="2" charset="2"/>
              <a:buChar char="ü"/>
            </a:pPr>
            <a:r>
              <a:rPr lang="en-US" dirty="0" smtClean="0"/>
              <a:t> </a:t>
            </a:r>
            <a:r>
              <a:rPr lang="en-US" dirty="0"/>
              <a:t>To </a:t>
            </a:r>
            <a:r>
              <a:rPr lang="en-US" dirty="0" smtClean="0"/>
              <a:t>subculture </a:t>
            </a:r>
            <a:r>
              <a:rPr lang="en-US" dirty="0"/>
              <a:t>pathogenic bacteria </a:t>
            </a:r>
            <a:r>
              <a:rPr lang="en-US" dirty="0" smtClean="0"/>
              <a:t>from selective/differential medium </a:t>
            </a:r>
            <a:r>
              <a:rPr lang="en-US" dirty="0"/>
              <a:t>prior to </a:t>
            </a:r>
            <a:r>
              <a:rPr lang="en-US" dirty="0" smtClean="0"/>
              <a:t>performing biochemical </a:t>
            </a:r>
            <a:r>
              <a:rPr lang="en-US" dirty="0"/>
              <a:t>or serological tests.</a:t>
            </a:r>
          </a:p>
          <a:p>
            <a:r>
              <a:rPr lang="en-US" dirty="0" err="1"/>
              <a:t>Eg</a:t>
            </a:r>
            <a:r>
              <a:rPr lang="en-US" dirty="0"/>
              <a:t>. Nutrient </a:t>
            </a:r>
            <a:r>
              <a:rPr lang="en-US" dirty="0" err="1" smtClean="0"/>
              <a:t>Broth,Nutrient</a:t>
            </a:r>
            <a:r>
              <a:rPr lang="en-US" dirty="0" smtClean="0"/>
              <a:t> </a:t>
            </a:r>
            <a:r>
              <a:rPr lang="en-US" dirty="0"/>
              <a:t>Agar</a:t>
            </a:r>
          </a:p>
          <a:p>
            <a:endParaRPr lang="en-US" dirty="0"/>
          </a:p>
        </p:txBody>
      </p:sp>
    </p:spTree>
    <p:extLst>
      <p:ext uri="{BB962C8B-B14F-4D97-AF65-F5344CB8AC3E}">
        <p14:creationId xmlns:p14="http://schemas.microsoft.com/office/powerpoint/2010/main" val="4836486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2. Enriched </a:t>
            </a:r>
            <a:r>
              <a:rPr lang="en-US" dirty="0"/>
              <a:t>media</a:t>
            </a:r>
          </a:p>
          <a:p>
            <a:r>
              <a:rPr lang="en-US" dirty="0"/>
              <a:t>Media that are enriched with whole blood, </a:t>
            </a:r>
            <a:r>
              <a:rPr lang="en-US" dirty="0" err="1" smtClean="0"/>
              <a:t>lyzed</a:t>
            </a:r>
            <a:r>
              <a:rPr lang="en-US" dirty="0" smtClean="0"/>
              <a:t> </a:t>
            </a:r>
            <a:r>
              <a:rPr lang="en-US" dirty="0"/>
              <a:t>blood, </a:t>
            </a:r>
            <a:r>
              <a:rPr lang="en-US" dirty="0" smtClean="0"/>
              <a:t>serum, special </a:t>
            </a:r>
            <a:r>
              <a:rPr lang="en-US" dirty="0"/>
              <a:t>extracts or vitamins to support the growth of </a:t>
            </a:r>
            <a:r>
              <a:rPr lang="en-US" dirty="0" smtClean="0"/>
              <a:t>pathogenic bacteria</a:t>
            </a:r>
            <a:r>
              <a:rPr lang="en-US" dirty="0"/>
              <a:t>.</a:t>
            </a:r>
          </a:p>
          <a:p>
            <a:r>
              <a:rPr lang="en-US" dirty="0" err="1"/>
              <a:t>Eg</a:t>
            </a:r>
            <a:r>
              <a:rPr lang="en-US" dirty="0"/>
              <a:t>. Blood Agar</a:t>
            </a:r>
          </a:p>
          <a:p>
            <a:r>
              <a:rPr lang="en-US" dirty="0"/>
              <a:t>Chocolate Agar</a:t>
            </a:r>
          </a:p>
        </p:txBody>
      </p:sp>
    </p:spTree>
    <p:extLst>
      <p:ext uri="{BB962C8B-B14F-4D97-AF65-F5344CB8AC3E}">
        <p14:creationId xmlns:p14="http://schemas.microsoft.com/office/powerpoint/2010/main" val="14990536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3. Enrichment media</a:t>
            </a:r>
          </a:p>
          <a:p>
            <a:r>
              <a:rPr lang="en-US" dirty="0"/>
              <a:t>Fluid media that increases the numbers of a pathogen by </a:t>
            </a:r>
            <a:r>
              <a:rPr lang="en-US" dirty="0" smtClean="0"/>
              <a:t>containing enrichments </a:t>
            </a:r>
            <a:r>
              <a:rPr lang="en-US" dirty="0"/>
              <a:t>and/or substances that discourage the multiplication </a:t>
            </a:r>
            <a:r>
              <a:rPr lang="en-US" dirty="0" smtClean="0"/>
              <a:t>of unwanted </a:t>
            </a:r>
            <a:r>
              <a:rPr lang="en-US" dirty="0"/>
              <a:t>bacteria.</a:t>
            </a:r>
          </a:p>
          <a:p>
            <a:r>
              <a:rPr lang="en-US" dirty="0" err="1"/>
              <a:t>Eg</a:t>
            </a:r>
            <a:r>
              <a:rPr lang="en-US" dirty="0"/>
              <a:t>. Selenite F broth media</a:t>
            </a:r>
          </a:p>
          <a:p>
            <a:r>
              <a:rPr lang="en-US" dirty="0"/>
              <a:t>Alkaline peptone water</a:t>
            </a:r>
          </a:p>
        </p:txBody>
      </p:sp>
    </p:spTree>
    <p:extLst>
      <p:ext uri="{BB962C8B-B14F-4D97-AF65-F5344CB8AC3E}">
        <p14:creationId xmlns:p14="http://schemas.microsoft.com/office/powerpoint/2010/main" val="3568255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4. Selective </a:t>
            </a:r>
            <a:r>
              <a:rPr lang="en-US" dirty="0"/>
              <a:t>media</a:t>
            </a:r>
          </a:p>
          <a:p>
            <a:r>
              <a:rPr lang="en-US" dirty="0"/>
              <a:t>Media which contain substances ( </a:t>
            </a:r>
            <a:r>
              <a:rPr lang="en-US" dirty="0" err="1" smtClean="0"/>
              <a:t>Eg</a:t>
            </a:r>
            <a:r>
              <a:rPr lang="en-US" dirty="0" smtClean="0"/>
              <a:t>. Antibiotics</a:t>
            </a:r>
            <a:r>
              <a:rPr lang="en-US" dirty="0"/>
              <a:t>) that prevent </a:t>
            </a:r>
            <a:r>
              <a:rPr lang="en-US" dirty="0" smtClean="0"/>
              <a:t>or slow </a:t>
            </a:r>
            <a:r>
              <a:rPr lang="en-US" dirty="0"/>
              <a:t>down the growth of bacteria other than pathogens for which </a:t>
            </a:r>
            <a:r>
              <a:rPr lang="en-US" dirty="0" smtClean="0"/>
              <a:t>the media </a:t>
            </a:r>
            <a:r>
              <a:rPr lang="en-US" dirty="0"/>
              <a:t>are intended.</a:t>
            </a:r>
          </a:p>
          <a:p>
            <a:r>
              <a:rPr lang="en-US" dirty="0" err="1"/>
              <a:t>Eg</a:t>
            </a:r>
            <a:r>
              <a:rPr lang="en-US" dirty="0"/>
              <a:t>. Modified Thayer –Martin Agar</a:t>
            </a:r>
          </a:p>
          <a:p>
            <a:r>
              <a:rPr lang="en-US" dirty="0"/>
              <a:t>Salmonella-</a:t>
            </a:r>
            <a:r>
              <a:rPr lang="en-US" dirty="0" err="1"/>
              <a:t>Shigella</a:t>
            </a:r>
            <a:r>
              <a:rPr lang="en-US" dirty="0"/>
              <a:t>( SS) agar</a:t>
            </a:r>
          </a:p>
        </p:txBody>
      </p:sp>
    </p:spTree>
    <p:extLst>
      <p:ext uri="{BB962C8B-B14F-4D97-AF65-F5344CB8AC3E}">
        <p14:creationId xmlns:p14="http://schemas.microsoft.com/office/powerpoint/2010/main" val="1929570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Differential media</a:t>
            </a:r>
          </a:p>
          <a:p>
            <a:r>
              <a:rPr lang="en-US" dirty="0"/>
              <a:t>Media to which indicator substances are added to </a:t>
            </a:r>
            <a:r>
              <a:rPr lang="en-US" dirty="0" smtClean="0"/>
              <a:t>differentiate bacteria</a:t>
            </a:r>
            <a:r>
              <a:rPr lang="en-US" dirty="0"/>
              <a:t>.</a:t>
            </a:r>
          </a:p>
          <a:p>
            <a:r>
              <a:rPr lang="en-US" dirty="0" err="1"/>
              <a:t>Eg</a:t>
            </a:r>
            <a:r>
              <a:rPr lang="en-US" dirty="0"/>
              <a:t>. TCBS Agar differentiates sucrose fermenting yellow colonies </a:t>
            </a:r>
            <a:r>
              <a:rPr lang="en-US" dirty="0" smtClean="0"/>
              <a:t>of Vibrio </a:t>
            </a:r>
            <a:r>
              <a:rPr lang="en-US" dirty="0" err="1"/>
              <a:t>cholerae</a:t>
            </a:r>
            <a:r>
              <a:rPr lang="en-US" dirty="0"/>
              <a:t> to non-sucrose fermenting blue colonies other </a:t>
            </a:r>
            <a:r>
              <a:rPr lang="en-US" dirty="0" smtClean="0"/>
              <a:t>Vibrio species</a:t>
            </a:r>
            <a:r>
              <a:rPr lang="en-US" dirty="0"/>
              <a:t>.</a:t>
            </a:r>
          </a:p>
          <a:p>
            <a:r>
              <a:rPr lang="en-US" dirty="0"/>
              <a:t>NB: Most differential media distinguish between bacteria by </a:t>
            </a:r>
            <a:r>
              <a:rPr lang="en-US" dirty="0" smtClean="0"/>
              <a:t>an indicator </a:t>
            </a:r>
            <a:r>
              <a:rPr lang="en-US" dirty="0"/>
              <a:t>which changes color when acid is produced </a:t>
            </a:r>
            <a:r>
              <a:rPr lang="en-US" dirty="0" smtClean="0"/>
              <a:t>following carbohydrate </a:t>
            </a:r>
            <a:r>
              <a:rPr lang="en-US" dirty="0"/>
              <a:t>fermentation.</a:t>
            </a:r>
          </a:p>
        </p:txBody>
      </p:sp>
    </p:spTree>
    <p:extLst>
      <p:ext uri="{BB962C8B-B14F-4D97-AF65-F5344CB8AC3E}">
        <p14:creationId xmlns:p14="http://schemas.microsoft.com/office/powerpoint/2010/main" val="2773168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Transport media</a:t>
            </a:r>
          </a:p>
          <a:p>
            <a:r>
              <a:rPr lang="en-US" dirty="0"/>
              <a:t>Media containing ingredients to prevent the overgrowth </a:t>
            </a:r>
            <a:r>
              <a:rPr lang="en-US" dirty="0" smtClean="0"/>
              <a:t>of commensals </a:t>
            </a:r>
            <a:r>
              <a:rPr lang="en-US" dirty="0"/>
              <a:t>and ensure the survival of pathogenic bacteria </a:t>
            </a:r>
            <a:r>
              <a:rPr lang="en-US" dirty="0" smtClean="0"/>
              <a:t>when specimens </a:t>
            </a:r>
            <a:r>
              <a:rPr lang="en-US" dirty="0"/>
              <a:t>can not be cultured soon after collection</a:t>
            </a:r>
            <a:r>
              <a:rPr lang="en-US" dirty="0" smtClean="0"/>
              <a:t>.</a:t>
            </a:r>
          </a:p>
          <a:p>
            <a:r>
              <a:rPr lang="en-US" dirty="0"/>
              <a:t>EG. </a:t>
            </a:r>
            <a:r>
              <a:rPr lang="en-US" dirty="0" err="1"/>
              <a:t>Amies</a:t>
            </a:r>
            <a:r>
              <a:rPr lang="en-US" dirty="0"/>
              <a:t> transport media</a:t>
            </a:r>
          </a:p>
          <a:p>
            <a:r>
              <a:rPr lang="en-US" dirty="0"/>
              <a:t>Stuart media</a:t>
            </a:r>
          </a:p>
          <a:p>
            <a:r>
              <a:rPr lang="en-US" dirty="0"/>
              <a:t>Kelly-Blair media</a:t>
            </a:r>
          </a:p>
        </p:txBody>
      </p:sp>
    </p:spTree>
    <p:extLst>
      <p:ext uri="{BB962C8B-B14F-4D97-AF65-F5344CB8AC3E}">
        <p14:creationId xmlns:p14="http://schemas.microsoft.com/office/powerpoint/2010/main" val="3176109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Varro (117-26 BC)said a theory that disease was caused by animated particles invisible to naked eye but which were carried in the air through the mouth and nose into the body. </a:t>
            </a:r>
            <a:r>
              <a:rPr lang="en-US" dirty="0" err="1"/>
              <a:t>Fracastorius</a:t>
            </a:r>
            <a:r>
              <a:rPr lang="en-US" dirty="0"/>
              <a:t> (1500 G.C.) proposed that the agents of communicable disease were living germs, that could be transmitted by direct contact with humans and animals, and indirectly by objects ; but no proof because of lacking experimental evidence.</a:t>
            </a:r>
          </a:p>
        </p:txBody>
      </p:sp>
    </p:spTree>
    <p:extLst>
      <p:ext uri="{BB962C8B-B14F-4D97-AF65-F5344CB8AC3E}">
        <p14:creationId xmlns:p14="http://schemas.microsoft.com/office/powerpoint/2010/main" val="3528926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Forms of culture media</a:t>
            </a:r>
          </a:p>
          <a:p>
            <a:pPr marL="0" indent="0">
              <a:buNone/>
            </a:pPr>
            <a:r>
              <a:rPr lang="en-US" dirty="0"/>
              <a:t>1. solid culture media</a:t>
            </a:r>
          </a:p>
          <a:p>
            <a:pPr marL="0" indent="0">
              <a:buNone/>
            </a:pPr>
            <a:r>
              <a:rPr lang="en-US" dirty="0"/>
              <a:t>2. semisolid culture media</a:t>
            </a:r>
          </a:p>
          <a:p>
            <a:pPr marL="0" indent="0">
              <a:buNone/>
            </a:pPr>
            <a:r>
              <a:rPr lang="en-US" dirty="0"/>
              <a:t>3. Fluid culture media</a:t>
            </a:r>
          </a:p>
        </p:txBody>
      </p:sp>
    </p:spTree>
    <p:extLst>
      <p:ext uri="{BB962C8B-B14F-4D97-AF65-F5344CB8AC3E}">
        <p14:creationId xmlns:p14="http://schemas.microsoft.com/office/powerpoint/2010/main" val="18576396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Preparation of culture media</a:t>
            </a:r>
            <a:br>
              <a:rPr lang="en-US" dirty="0"/>
            </a:br>
            <a:endParaRPr lang="en-US" dirty="0"/>
          </a:p>
        </p:txBody>
      </p:sp>
      <p:sp>
        <p:nvSpPr>
          <p:cNvPr id="3" name="Content Placeholder 2"/>
          <p:cNvSpPr>
            <a:spLocks noGrp="1"/>
          </p:cNvSpPr>
          <p:nvPr>
            <p:ph idx="1"/>
          </p:nvPr>
        </p:nvSpPr>
        <p:spPr>
          <a:xfrm>
            <a:off x="457200" y="1143000"/>
            <a:ext cx="8229600" cy="4876800"/>
          </a:xfrm>
        </p:spPr>
        <p:txBody>
          <a:bodyPr>
            <a:normAutofit fontScale="77500" lnSpcReduction="20000"/>
          </a:bodyPr>
          <a:lstStyle/>
          <a:p>
            <a:r>
              <a:rPr lang="en-US" dirty="0" smtClean="0"/>
              <a:t>Culture </a:t>
            </a:r>
            <a:r>
              <a:rPr lang="en-US" dirty="0"/>
              <a:t>media contains essential ingredients for microbial </a:t>
            </a:r>
            <a:r>
              <a:rPr lang="en-US" dirty="0" smtClean="0"/>
              <a:t>growth requirements.</a:t>
            </a:r>
            <a:endParaRPr lang="en-US" dirty="0"/>
          </a:p>
          <a:p>
            <a:r>
              <a:rPr lang="en-US" dirty="0"/>
              <a:t>Most culture media are available commercially in ready –</a:t>
            </a:r>
            <a:r>
              <a:rPr lang="en-US" dirty="0" smtClean="0"/>
              <a:t>made dehydrated </a:t>
            </a:r>
            <a:r>
              <a:rPr lang="en-US" dirty="0"/>
              <a:t>form.</a:t>
            </a:r>
          </a:p>
          <a:p>
            <a:r>
              <a:rPr lang="en-US" dirty="0"/>
              <a:t>The major processes during preparation of culture media</a:t>
            </a:r>
          </a:p>
          <a:p>
            <a:pPr>
              <a:buFont typeface="Wingdings" pitchFamily="2" charset="2"/>
              <a:buChar char="Ø"/>
            </a:pPr>
            <a:r>
              <a:rPr lang="en-US" dirty="0" smtClean="0"/>
              <a:t>Weighing </a:t>
            </a:r>
            <a:r>
              <a:rPr lang="en-US" dirty="0"/>
              <a:t>and dissolving of culture media </a:t>
            </a:r>
            <a:r>
              <a:rPr lang="en-US" dirty="0" smtClean="0"/>
              <a:t>ingredients</a:t>
            </a:r>
          </a:p>
          <a:p>
            <a:pPr>
              <a:buFont typeface="Wingdings" pitchFamily="2" charset="2"/>
              <a:buChar char="Ø"/>
            </a:pPr>
            <a:r>
              <a:rPr lang="en-US" dirty="0" smtClean="0"/>
              <a:t>Sterilization </a:t>
            </a:r>
            <a:r>
              <a:rPr lang="en-US" dirty="0"/>
              <a:t>and sterility testing</a:t>
            </a:r>
          </a:p>
          <a:p>
            <a:pPr>
              <a:buFont typeface="Wingdings" pitchFamily="2" charset="2"/>
              <a:buChar char="Ø"/>
            </a:pPr>
            <a:r>
              <a:rPr lang="en-US" dirty="0" smtClean="0"/>
              <a:t>Addition </a:t>
            </a:r>
            <a:r>
              <a:rPr lang="en-US" dirty="0"/>
              <a:t>of heat-sensitive ingredients</a:t>
            </a:r>
          </a:p>
          <a:p>
            <a:pPr>
              <a:buFont typeface="Wingdings" pitchFamily="2" charset="2"/>
              <a:buChar char="Ø"/>
            </a:pPr>
            <a:r>
              <a:rPr lang="en-US" dirty="0" smtClean="0"/>
              <a:t> </a:t>
            </a:r>
            <a:r>
              <a:rPr lang="en-US" dirty="0"/>
              <a:t>Dispensing of culture media</a:t>
            </a:r>
          </a:p>
          <a:p>
            <a:pPr>
              <a:buFont typeface="Wingdings" pitchFamily="2" charset="2"/>
              <a:buChar char="Ø"/>
            </a:pPr>
            <a:r>
              <a:rPr lang="en-US" dirty="0" smtClean="0"/>
              <a:t> </a:t>
            </a:r>
            <a:r>
              <a:rPr lang="en-US" dirty="0"/>
              <a:t>pH testing of culture media</a:t>
            </a:r>
          </a:p>
          <a:p>
            <a:pPr>
              <a:buFont typeface="Wingdings" pitchFamily="2" charset="2"/>
              <a:buChar char="Ø"/>
            </a:pPr>
            <a:r>
              <a:rPr lang="en-US" dirty="0" smtClean="0"/>
              <a:t>Quality </a:t>
            </a:r>
            <a:r>
              <a:rPr lang="en-US" dirty="0"/>
              <a:t>assurance of culture media</a:t>
            </a:r>
          </a:p>
          <a:p>
            <a:pPr>
              <a:buFont typeface="Wingdings" pitchFamily="2" charset="2"/>
              <a:buChar char="Ø"/>
            </a:pPr>
            <a:r>
              <a:rPr lang="en-US" dirty="0" smtClean="0"/>
              <a:t> </a:t>
            </a:r>
            <a:r>
              <a:rPr lang="en-US" dirty="0"/>
              <a:t>Storage of culture </a:t>
            </a:r>
            <a:r>
              <a:rPr lang="en-US" dirty="0" smtClean="0"/>
              <a:t>media</a:t>
            </a:r>
            <a:endParaRPr lang="en-US" dirty="0"/>
          </a:p>
        </p:txBody>
      </p:sp>
    </p:spTree>
    <p:extLst>
      <p:ext uri="{BB962C8B-B14F-4D97-AF65-F5344CB8AC3E}">
        <p14:creationId xmlns:p14="http://schemas.microsoft.com/office/powerpoint/2010/main" val="2016887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BACTERIAL GROWTH</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a:t>
            </a:r>
            <a:r>
              <a:rPr lang="en-US" dirty="0"/>
              <a:t>is an orderly increase in all the components of an organism.</a:t>
            </a:r>
          </a:p>
          <a:p>
            <a:r>
              <a:rPr lang="en-US" dirty="0"/>
              <a:t>It is an increment in biomass.</a:t>
            </a:r>
          </a:p>
          <a:p>
            <a:r>
              <a:rPr lang="en-US" dirty="0"/>
              <a:t>It is synchronous with bacterial cell reproduction</a:t>
            </a:r>
            <a:r>
              <a:rPr lang="en-US" dirty="0" smtClean="0"/>
              <a:t>.</a:t>
            </a:r>
          </a:p>
          <a:p>
            <a:pPr marL="0" indent="0">
              <a:buNone/>
            </a:pPr>
            <a:endParaRPr lang="en-US" dirty="0" smtClean="0"/>
          </a:p>
          <a:p>
            <a:pPr marL="0" indent="0">
              <a:buNone/>
            </a:pPr>
            <a:r>
              <a:rPr lang="en-US" dirty="0" smtClean="0"/>
              <a:t>Generation </a:t>
            </a:r>
            <a:r>
              <a:rPr lang="en-US" dirty="0"/>
              <a:t>time</a:t>
            </a:r>
          </a:p>
          <a:p>
            <a:r>
              <a:rPr lang="en-US" dirty="0"/>
              <a:t>It is the time taken for the size of a bacterial population to double.</a:t>
            </a:r>
          </a:p>
          <a:p>
            <a:r>
              <a:rPr lang="en-US" dirty="0"/>
              <a:t>Bacteria grow by taking nutrients and incorporate them into </a:t>
            </a:r>
            <a:r>
              <a:rPr lang="en-US" dirty="0" smtClean="0"/>
              <a:t>cellular components</a:t>
            </a:r>
            <a:r>
              <a:rPr lang="en-US" dirty="0"/>
              <a:t>; then bacteria divide into two equal daughter cells </a:t>
            </a:r>
            <a:r>
              <a:rPr lang="en-US" dirty="0" smtClean="0"/>
              <a:t>and double </a:t>
            </a:r>
            <a:r>
              <a:rPr lang="en-US" dirty="0"/>
              <a:t>the number.</a:t>
            </a:r>
          </a:p>
        </p:txBody>
      </p:sp>
    </p:spTree>
    <p:extLst>
      <p:ext uri="{BB962C8B-B14F-4D97-AF65-F5344CB8AC3E}">
        <p14:creationId xmlns:p14="http://schemas.microsoft.com/office/powerpoint/2010/main" val="29009350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Bacterial growth phases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pattern in cell numbers exhibited by bacterial </a:t>
            </a:r>
            <a:r>
              <a:rPr lang="en-US" dirty="0" smtClean="0"/>
              <a:t>population obtained </a:t>
            </a:r>
            <a:r>
              <a:rPr lang="en-US" dirty="0"/>
              <a:t>after </a:t>
            </a:r>
            <a:r>
              <a:rPr lang="en-US" dirty="0" smtClean="0"/>
              <a:t>inoculation of </a:t>
            </a:r>
            <a:r>
              <a:rPr lang="en-US" dirty="0"/>
              <a:t>a bacterium into a new culture medium.</a:t>
            </a:r>
          </a:p>
          <a:p>
            <a:r>
              <a:rPr lang="en-US" dirty="0"/>
              <a:t>The normal bacterial growth curve has four phases.</a:t>
            </a:r>
          </a:p>
          <a:p>
            <a:pPr marL="0" indent="0">
              <a:buNone/>
            </a:pPr>
            <a:r>
              <a:rPr lang="en-US" dirty="0"/>
              <a:t>1. Lag phase</a:t>
            </a:r>
          </a:p>
          <a:p>
            <a:r>
              <a:rPr lang="en-US" dirty="0"/>
              <a:t>The period of adaptation with active macro molecular synthesis </a:t>
            </a:r>
            <a:r>
              <a:rPr lang="en-US" dirty="0" smtClean="0"/>
              <a:t>like DNA</a:t>
            </a:r>
            <a:r>
              <a:rPr lang="en-US" dirty="0"/>
              <a:t>, RNA, various enzymes and other structural components.</a:t>
            </a:r>
          </a:p>
          <a:p>
            <a:r>
              <a:rPr lang="en-US" dirty="0"/>
              <a:t>It is the preparation time for reproduction; no increase in </a:t>
            </a:r>
            <a:r>
              <a:rPr lang="en-US" dirty="0" smtClean="0"/>
              <a:t>cell number</a:t>
            </a:r>
            <a:r>
              <a:rPr lang="en-US" dirty="0"/>
              <a:t>.</a:t>
            </a:r>
          </a:p>
        </p:txBody>
      </p:sp>
    </p:spTree>
    <p:extLst>
      <p:ext uri="{BB962C8B-B14F-4D97-AF65-F5344CB8AC3E}">
        <p14:creationId xmlns:p14="http://schemas.microsoft.com/office/powerpoint/2010/main" val="42223357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Exponential(log) phase</a:t>
            </a:r>
          </a:p>
          <a:p>
            <a:r>
              <a:rPr lang="en-US" dirty="0"/>
              <a:t>The period of active multiplication of cells.</a:t>
            </a:r>
          </a:p>
          <a:p>
            <a:r>
              <a:rPr lang="en-US" dirty="0"/>
              <a:t>Cell division precedes at a logarithmic rate, and determined by </a:t>
            </a:r>
            <a:r>
              <a:rPr lang="en-US" dirty="0" smtClean="0"/>
              <a:t>the medium </a:t>
            </a:r>
            <a:r>
              <a:rPr lang="en-US" dirty="0"/>
              <a:t>and condition of the culture.</a:t>
            </a:r>
          </a:p>
        </p:txBody>
      </p:sp>
    </p:spTree>
    <p:extLst>
      <p:ext uri="{BB962C8B-B14F-4D97-AF65-F5344CB8AC3E}">
        <p14:creationId xmlns:p14="http://schemas.microsoft.com/office/powerpoint/2010/main" val="26790809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3. Maximal stationary phase</a:t>
            </a:r>
          </a:p>
          <a:p>
            <a:r>
              <a:rPr lang="en-US" dirty="0"/>
              <a:t>The period when the bacteria have achieved their maximal </a:t>
            </a:r>
            <a:r>
              <a:rPr lang="en-US" dirty="0" smtClean="0"/>
              <a:t>cell density </a:t>
            </a:r>
            <a:r>
              <a:rPr lang="en-US" dirty="0"/>
              <a:t>or yield.</a:t>
            </a:r>
          </a:p>
          <a:p>
            <a:r>
              <a:rPr lang="en-US" dirty="0"/>
              <a:t>There is no further increase in viable bacterial cell number.</a:t>
            </a:r>
          </a:p>
          <a:p>
            <a:r>
              <a:rPr lang="en-US" dirty="0"/>
              <a:t>The growth rate is exactly equal to the death rate.</a:t>
            </a:r>
          </a:p>
          <a:p>
            <a:r>
              <a:rPr lang="en-US" dirty="0"/>
              <a:t>A bacterial population may reach stationary growth when one of </a:t>
            </a:r>
            <a:r>
              <a:rPr lang="en-US" dirty="0" smtClean="0"/>
              <a:t>the following </a:t>
            </a:r>
            <a:r>
              <a:rPr lang="en-US" dirty="0"/>
              <a:t>conditions occur:</a:t>
            </a:r>
          </a:p>
          <a:p>
            <a:pPr marL="0" indent="0">
              <a:buNone/>
            </a:pPr>
            <a:r>
              <a:rPr lang="en-US" dirty="0"/>
              <a:t>1. The required nutrients are exhausted</a:t>
            </a:r>
          </a:p>
          <a:p>
            <a:pPr marL="0" indent="0">
              <a:buNone/>
            </a:pPr>
            <a:r>
              <a:rPr lang="en-US" dirty="0"/>
              <a:t>2. Inhibitory end products are accumulated</a:t>
            </a:r>
          </a:p>
          <a:p>
            <a:pPr marL="0" indent="0">
              <a:buNone/>
            </a:pPr>
            <a:r>
              <a:rPr lang="en-US" dirty="0"/>
              <a:t>3. Physical conditions do not permit a further increase </a:t>
            </a:r>
            <a:r>
              <a:rPr lang="en-US" dirty="0" smtClean="0"/>
              <a:t>in population </a:t>
            </a:r>
            <a:r>
              <a:rPr lang="en-US" dirty="0"/>
              <a:t>size</a:t>
            </a:r>
          </a:p>
        </p:txBody>
      </p:sp>
    </p:spTree>
    <p:extLst>
      <p:ext uri="{BB962C8B-B14F-4D97-AF65-F5344CB8AC3E}">
        <p14:creationId xmlns:p14="http://schemas.microsoft.com/office/powerpoint/2010/main" val="20114965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4.Decline </a:t>
            </a:r>
            <a:r>
              <a:rPr lang="en-US" dirty="0"/>
              <a:t>phase</a:t>
            </a:r>
          </a:p>
          <a:p>
            <a:r>
              <a:rPr lang="en-US" dirty="0"/>
              <a:t>The period at which the rate of death of bacterial cells exceeds </a:t>
            </a:r>
            <a:r>
              <a:rPr lang="en-US" dirty="0" smtClean="0"/>
              <a:t>the rate </a:t>
            </a:r>
            <a:r>
              <a:rPr lang="en-US" dirty="0"/>
              <a:t>of new cell formation.</a:t>
            </a:r>
          </a:p>
          <a:p>
            <a:r>
              <a:rPr lang="en-US" dirty="0"/>
              <a:t>There is drastic decline in viable cells.</a:t>
            </a:r>
          </a:p>
          <a:p>
            <a:r>
              <a:rPr lang="en-US" dirty="0"/>
              <a:t>Few organisms may persist for so long time at this period at </a:t>
            </a:r>
            <a:r>
              <a:rPr lang="en-US" dirty="0" smtClean="0"/>
              <a:t>the expense </a:t>
            </a:r>
            <a:r>
              <a:rPr lang="en-US" dirty="0"/>
              <a:t>of nutrients released from dying micro-organisms.</a:t>
            </a:r>
          </a:p>
        </p:txBody>
      </p:sp>
    </p:spTree>
    <p:extLst>
      <p:ext uri="{BB962C8B-B14F-4D97-AF65-F5344CB8AC3E}">
        <p14:creationId xmlns:p14="http://schemas.microsoft.com/office/powerpoint/2010/main" val="21881344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Bacterial growth curve</a:t>
            </a:r>
            <a:br>
              <a:rPr lang="en-US" dirty="0" smtClean="0"/>
            </a:br>
            <a:endParaRPr lang="en-US"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1905000"/>
            <a:ext cx="422054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2307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Based </a:t>
            </a:r>
            <a:r>
              <a:rPr lang="en-US" dirty="0"/>
              <a:t>on oxygen requirements and tolerance, bacteria are </a:t>
            </a:r>
            <a:r>
              <a:rPr lang="en-US" dirty="0" smtClean="0"/>
              <a:t>divided classified </a:t>
            </a:r>
            <a:r>
              <a:rPr lang="en-US" dirty="0"/>
              <a:t>as:</a:t>
            </a:r>
          </a:p>
          <a:p>
            <a:r>
              <a:rPr lang="en-US" dirty="0" smtClean="0"/>
              <a:t> </a:t>
            </a:r>
            <a:r>
              <a:rPr lang="en-US" dirty="0"/>
              <a:t>Obligate aerobes</a:t>
            </a:r>
          </a:p>
          <a:p>
            <a:r>
              <a:rPr lang="en-US" dirty="0" smtClean="0"/>
              <a:t> </a:t>
            </a:r>
            <a:r>
              <a:rPr lang="en-US" dirty="0"/>
              <a:t>Obligate anaerobes</a:t>
            </a:r>
          </a:p>
          <a:p>
            <a:r>
              <a:rPr lang="en-US" dirty="0" smtClean="0"/>
              <a:t> </a:t>
            </a:r>
            <a:r>
              <a:rPr lang="en-US" dirty="0"/>
              <a:t>Facultative anaerobes</a:t>
            </a:r>
          </a:p>
          <a:p>
            <a:r>
              <a:rPr lang="en-US" dirty="0" err="1" smtClean="0"/>
              <a:t>Microaerophiles</a:t>
            </a:r>
            <a:endParaRPr lang="en-US" dirty="0"/>
          </a:p>
          <a:p>
            <a:pPr marL="0" indent="0">
              <a:buNone/>
            </a:pPr>
            <a:r>
              <a:rPr lang="en-US" dirty="0"/>
              <a:t>• Obligate aerobic bacteria grow only when free oxygen </a:t>
            </a:r>
            <a:r>
              <a:rPr lang="en-US" dirty="0" smtClean="0"/>
              <a:t>is available </a:t>
            </a:r>
            <a:r>
              <a:rPr lang="en-US" dirty="0"/>
              <a:t>to support their respiratory </a:t>
            </a:r>
            <a:r>
              <a:rPr lang="en-US" dirty="0" smtClean="0"/>
              <a:t>metabolism.</a:t>
            </a:r>
            <a:endParaRPr lang="en-US" dirty="0"/>
          </a:p>
          <a:p>
            <a:pPr marL="0" indent="0">
              <a:buNone/>
            </a:pPr>
            <a:r>
              <a:rPr lang="en-US" dirty="0"/>
              <a:t>• Obligate anaerobic bacteria grow in the absence of </a:t>
            </a:r>
            <a:r>
              <a:rPr lang="en-US" dirty="0" smtClean="0"/>
              <a:t>oxygen exposure </a:t>
            </a:r>
            <a:r>
              <a:rPr lang="en-US" dirty="0"/>
              <a:t>to oxygen kills anaerobes.</a:t>
            </a:r>
          </a:p>
          <a:p>
            <a:pPr marL="0" indent="0">
              <a:buNone/>
            </a:pPr>
            <a:r>
              <a:rPr lang="en-US" dirty="0"/>
              <a:t>• Facultative anaerobic bacteria grow in the presence </a:t>
            </a:r>
            <a:r>
              <a:rPr lang="en-US" dirty="0" smtClean="0"/>
              <a:t>or absence </a:t>
            </a:r>
            <a:r>
              <a:rPr lang="en-US" dirty="0"/>
              <a:t>of oxygen.</a:t>
            </a:r>
          </a:p>
          <a:p>
            <a:pPr marL="0" indent="0">
              <a:buNone/>
            </a:pPr>
            <a:r>
              <a:rPr lang="en-US" dirty="0" smtClean="0"/>
              <a:t>• </a:t>
            </a:r>
            <a:r>
              <a:rPr lang="en-US" dirty="0" err="1"/>
              <a:t>Microaerophilic</a:t>
            </a:r>
            <a:r>
              <a:rPr lang="en-US" dirty="0"/>
              <a:t> bacteria grow best at reduced </a:t>
            </a:r>
            <a:r>
              <a:rPr lang="en-US" dirty="0" smtClean="0"/>
              <a:t>oxygen tension</a:t>
            </a:r>
            <a:r>
              <a:rPr lang="en-US" dirty="0"/>
              <a:t>; high oxygen tension is toxic to them.</a:t>
            </a:r>
          </a:p>
        </p:txBody>
      </p:sp>
    </p:spTree>
    <p:extLst>
      <p:ext uri="{BB962C8B-B14F-4D97-AF65-F5344CB8AC3E}">
        <p14:creationId xmlns:p14="http://schemas.microsoft.com/office/powerpoint/2010/main" val="367491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STERILIZATION AND DISINFECTION</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Sterilization</a:t>
            </a:r>
            <a:r>
              <a:rPr lang="en-US" dirty="0"/>
              <a:t>: Destruction of all forms of microbial life </a:t>
            </a:r>
            <a:r>
              <a:rPr lang="en-US" dirty="0" smtClean="0"/>
              <a:t>including spores</a:t>
            </a:r>
            <a:r>
              <a:rPr lang="en-US" dirty="0"/>
              <a:t>.</a:t>
            </a:r>
          </a:p>
          <a:p>
            <a:r>
              <a:rPr lang="en-US" dirty="0"/>
              <a:t>Disinfection: Destruction of microbes that cause disease; may </a:t>
            </a:r>
            <a:r>
              <a:rPr lang="en-US" dirty="0" smtClean="0"/>
              <a:t>not be </a:t>
            </a:r>
            <a:r>
              <a:rPr lang="en-US" dirty="0"/>
              <a:t>effective in killing spores.</a:t>
            </a:r>
          </a:p>
          <a:p>
            <a:r>
              <a:rPr lang="en-US" dirty="0"/>
              <a:t>Antisepsis: destruction or inhibition of microorganisms in </a:t>
            </a:r>
            <a:r>
              <a:rPr lang="en-US" dirty="0" smtClean="0"/>
              <a:t>living tissue </a:t>
            </a:r>
            <a:r>
              <a:rPr lang="en-US" dirty="0"/>
              <a:t>there by limiting or preventing the harmful effect of infection.</a:t>
            </a:r>
          </a:p>
          <a:p>
            <a:r>
              <a:rPr lang="en-US" dirty="0"/>
              <a:t>Sterilizing and disinfecting agents are divided into two groups.</a:t>
            </a:r>
          </a:p>
          <a:p>
            <a:pPr marL="0" indent="0">
              <a:buNone/>
            </a:pPr>
            <a:r>
              <a:rPr lang="en-US" dirty="0" smtClean="0"/>
              <a:t>     These </a:t>
            </a:r>
            <a:r>
              <a:rPr lang="en-US" dirty="0"/>
              <a:t>are:</a:t>
            </a:r>
          </a:p>
          <a:p>
            <a:pPr marL="0" indent="0">
              <a:buNone/>
            </a:pPr>
            <a:r>
              <a:rPr lang="en-US" dirty="0"/>
              <a:t>1. Chemical methods of sterilization and disinfection</a:t>
            </a:r>
          </a:p>
          <a:p>
            <a:pPr marL="0" indent="0">
              <a:buNone/>
            </a:pPr>
            <a:r>
              <a:rPr lang="en-US" dirty="0"/>
              <a:t>2. physical methods of sterilization and disinfection</a:t>
            </a:r>
          </a:p>
        </p:txBody>
      </p:sp>
    </p:spTree>
    <p:extLst>
      <p:ext uri="{BB962C8B-B14F-4D97-AF65-F5344CB8AC3E}">
        <p14:creationId xmlns:p14="http://schemas.microsoft.com/office/powerpoint/2010/main" val="1584821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Antony Van Leeuwenhoek (1632-1723 G.C.), father of Microbiology, observed “animalcules” using simple microscope with one lens. He was the first who properly described the different shapes of bacteria. Although Leeuwenhoek was not concerned about the origin of micro-organism; many other scientists were searching for an explanation for spontaneous appearance of living things from decaying meat, stagnating ponds, fermenting grains and infected wounds.</a:t>
            </a:r>
          </a:p>
        </p:txBody>
      </p:sp>
    </p:spTree>
    <p:extLst>
      <p:ext uri="{BB962C8B-B14F-4D97-AF65-F5344CB8AC3E}">
        <p14:creationId xmlns:p14="http://schemas.microsoft.com/office/powerpoint/2010/main" val="35141193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Chemical methods of sterilization and disinfection</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t>These </a:t>
            </a:r>
            <a:r>
              <a:rPr lang="en-US" dirty="0"/>
              <a:t>chemical agents destroy any type of microbes with </a:t>
            </a:r>
            <a:r>
              <a:rPr lang="en-US" dirty="0" smtClean="0"/>
              <a:t>out showing </a:t>
            </a:r>
            <a:r>
              <a:rPr lang="en-US" dirty="0"/>
              <a:t>any form of selectivity unlike antibiotics.</a:t>
            </a:r>
          </a:p>
          <a:p>
            <a:r>
              <a:rPr lang="en-US" dirty="0"/>
              <a:t>The efficacy of these agents depends on the following factors.</a:t>
            </a:r>
          </a:p>
          <a:p>
            <a:pPr marL="0" indent="0">
              <a:buNone/>
            </a:pPr>
            <a:r>
              <a:rPr lang="en-US" dirty="0"/>
              <a:t>1. Concentration of the agent</a:t>
            </a:r>
          </a:p>
          <a:p>
            <a:r>
              <a:rPr lang="en-US" dirty="0"/>
              <a:t>There is a relationship between the concentration of the </a:t>
            </a:r>
            <a:r>
              <a:rPr lang="en-US" dirty="0" smtClean="0"/>
              <a:t>agent and </a:t>
            </a:r>
            <a:r>
              <a:rPr lang="en-US" dirty="0"/>
              <a:t>the time required to kill a given fraction of the </a:t>
            </a:r>
            <a:r>
              <a:rPr lang="en-US" dirty="0" smtClean="0"/>
              <a:t>microbial population</a:t>
            </a:r>
            <a:endParaRPr lang="en-US" dirty="0"/>
          </a:p>
        </p:txBody>
      </p:sp>
    </p:spTree>
    <p:extLst>
      <p:ext uri="{BB962C8B-B14F-4D97-AF65-F5344CB8AC3E}">
        <p14:creationId xmlns:p14="http://schemas.microsoft.com/office/powerpoint/2010/main" val="7959922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2.Time </a:t>
            </a:r>
            <a:r>
              <a:rPr lang="en-US" dirty="0"/>
              <a:t>of exposure</a:t>
            </a:r>
          </a:p>
          <a:p>
            <a:r>
              <a:rPr lang="en-US" dirty="0"/>
              <a:t>Microbes are killed with a reasonable length of time </a:t>
            </a:r>
            <a:r>
              <a:rPr lang="en-US" dirty="0" smtClean="0"/>
              <a:t>with chemical </a:t>
            </a:r>
            <a:r>
              <a:rPr lang="en-US" dirty="0"/>
              <a:t>agents.</a:t>
            </a:r>
          </a:p>
          <a:p>
            <a:pPr marL="0" indent="0">
              <a:buNone/>
            </a:pPr>
            <a:r>
              <a:rPr lang="en-US" dirty="0"/>
              <a:t>3. pH of the medium where action is to take place</a:t>
            </a:r>
          </a:p>
          <a:p>
            <a:r>
              <a:rPr lang="en-US" dirty="0"/>
              <a:t>Hydrogen ion concentration determines degree of ionization </a:t>
            </a:r>
            <a:r>
              <a:rPr lang="en-US" dirty="0" smtClean="0"/>
              <a:t>of the </a:t>
            </a:r>
            <a:r>
              <a:rPr lang="en-US" dirty="0"/>
              <a:t>chemical and bacterial surface charge.</a:t>
            </a:r>
          </a:p>
          <a:p>
            <a:r>
              <a:rPr lang="en-US" dirty="0"/>
              <a:t>The non-ionized form passes through the bacterial </a:t>
            </a:r>
            <a:r>
              <a:rPr lang="en-US" dirty="0" smtClean="0"/>
              <a:t>cell membrane </a:t>
            </a:r>
            <a:r>
              <a:rPr lang="en-US" dirty="0"/>
              <a:t>more readily than the ionized form.</a:t>
            </a:r>
          </a:p>
          <a:p>
            <a:pPr marL="0" indent="0">
              <a:buNone/>
            </a:pPr>
            <a:r>
              <a:rPr lang="en-US" dirty="0"/>
              <a:t>4. Temperature</a:t>
            </a:r>
          </a:p>
          <a:p>
            <a:r>
              <a:rPr lang="en-US" dirty="0"/>
              <a:t>Bactericidal potency of the chemical agent increases with </a:t>
            </a:r>
            <a:r>
              <a:rPr lang="en-US" dirty="0" smtClean="0"/>
              <a:t>an increase </a:t>
            </a:r>
            <a:r>
              <a:rPr lang="en-US" dirty="0"/>
              <a:t>in temperature.</a:t>
            </a:r>
          </a:p>
          <a:p>
            <a:r>
              <a:rPr lang="en-US" dirty="0"/>
              <a:t>An increase in </a:t>
            </a:r>
            <a:r>
              <a:rPr lang="en-US" dirty="0" smtClean="0"/>
              <a:t>10c </a:t>
            </a:r>
            <a:r>
              <a:rPr lang="en-US" dirty="0"/>
              <a:t>doubles the bacterial death rate.</a:t>
            </a:r>
          </a:p>
        </p:txBody>
      </p:sp>
    </p:spTree>
    <p:extLst>
      <p:ext uri="{BB962C8B-B14F-4D97-AF65-F5344CB8AC3E}">
        <p14:creationId xmlns:p14="http://schemas.microsoft.com/office/powerpoint/2010/main" val="10534686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5. Nature of the organism</a:t>
            </a:r>
          </a:p>
          <a:p>
            <a:r>
              <a:rPr lang="en-US" dirty="0"/>
              <a:t>. Species of the bacteria</a:t>
            </a:r>
          </a:p>
          <a:p>
            <a:r>
              <a:rPr lang="en-US" dirty="0"/>
              <a:t>. Growth phase of bacteria in culture</a:t>
            </a:r>
          </a:p>
          <a:p>
            <a:r>
              <a:rPr lang="en-US" dirty="0"/>
              <a:t>. Presence of capsule, spore and other special structures</a:t>
            </a:r>
          </a:p>
          <a:p>
            <a:r>
              <a:rPr lang="en-US" dirty="0"/>
              <a:t>. Number of bacteria in test system</a:t>
            </a:r>
          </a:p>
          <a:p>
            <a:pPr marL="0" indent="0">
              <a:buNone/>
            </a:pPr>
            <a:r>
              <a:rPr lang="en-US" dirty="0"/>
              <a:t>6. Presence of extraneous materials</a:t>
            </a:r>
          </a:p>
          <a:p>
            <a:r>
              <a:rPr lang="en-US" dirty="0"/>
              <a:t>Organic materials like serum, blood or pus makes </a:t>
            </a:r>
            <a:r>
              <a:rPr lang="en-US" dirty="0" smtClean="0"/>
              <a:t>chemicals inert </a:t>
            </a:r>
            <a:r>
              <a:rPr lang="en-US" dirty="0"/>
              <a:t>that are highly active in their absence</a:t>
            </a:r>
          </a:p>
        </p:txBody>
      </p:sp>
    </p:spTree>
    <p:extLst>
      <p:ext uri="{BB962C8B-B14F-4D97-AF65-F5344CB8AC3E}">
        <p14:creationId xmlns:p14="http://schemas.microsoft.com/office/powerpoint/2010/main" val="883390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Classification of chemical methods of sterilization and disinfection</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a:t>
            </a:r>
            <a:r>
              <a:rPr lang="en-US" dirty="0"/>
              <a:t>. Chemical agents that damage the cell membrane</a:t>
            </a:r>
          </a:p>
          <a:p>
            <a:r>
              <a:rPr lang="en-US" dirty="0"/>
              <a:t>. Surface active </a:t>
            </a:r>
            <a:r>
              <a:rPr lang="en-US" dirty="0" smtClean="0"/>
              <a:t>agents </a:t>
            </a:r>
            <a:r>
              <a:rPr lang="en-US" dirty="0" err="1" smtClean="0"/>
              <a:t>e.g</a:t>
            </a:r>
            <a:r>
              <a:rPr lang="en-US" dirty="0" smtClean="0"/>
              <a:t> </a:t>
            </a:r>
            <a:r>
              <a:rPr lang="en-US" dirty="0"/>
              <a:t>Soaps</a:t>
            </a:r>
          </a:p>
          <a:p>
            <a:r>
              <a:rPr lang="en-US" dirty="0"/>
              <a:t>. </a:t>
            </a:r>
            <a:r>
              <a:rPr lang="en-US" dirty="0" smtClean="0"/>
              <a:t>Phenols </a:t>
            </a:r>
            <a:r>
              <a:rPr lang="en-US" dirty="0" err="1" smtClean="0"/>
              <a:t>e.g</a:t>
            </a:r>
            <a:r>
              <a:rPr lang="en-US" dirty="0" smtClean="0"/>
              <a:t> Cresols</a:t>
            </a:r>
            <a:endParaRPr lang="en-US" dirty="0"/>
          </a:p>
          <a:p>
            <a:r>
              <a:rPr lang="en-US" dirty="0"/>
              <a:t>. Organic </a:t>
            </a:r>
            <a:r>
              <a:rPr lang="en-US" dirty="0" smtClean="0"/>
              <a:t>solvents </a:t>
            </a:r>
            <a:r>
              <a:rPr lang="en-US" dirty="0" err="1" smtClean="0"/>
              <a:t>e.g</a:t>
            </a:r>
            <a:r>
              <a:rPr lang="en-US" dirty="0" smtClean="0"/>
              <a:t> Alcohol</a:t>
            </a:r>
            <a:endParaRPr lang="en-US" dirty="0"/>
          </a:p>
          <a:p>
            <a:r>
              <a:rPr lang="en-US" dirty="0"/>
              <a:t>2. Chemical agents that denature proteins</a:t>
            </a:r>
          </a:p>
          <a:p>
            <a:r>
              <a:rPr lang="en-US" dirty="0"/>
              <a:t>. Acids and </a:t>
            </a:r>
            <a:r>
              <a:rPr lang="en-US" dirty="0" smtClean="0"/>
              <a:t>alkalis like </a:t>
            </a:r>
            <a:r>
              <a:rPr lang="en-US" dirty="0"/>
              <a:t>benzoic acid, citric acid and acetic acid</a:t>
            </a:r>
          </a:p>
        </p:txBody>
      </p:sp>
    </p:spTree>
    <p:extLst>
      <p:ext uri="{BB962C8B-B14F-4D97-AF65-F5344CB8AC3E}">
        <p14:creationId xmlns:p14="http://schemas.microsoft.com/office/powerpoint/2010/main" val="30387329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3. Chemical agents that modify functional groups of proteins </a:t>
            </a:r>
            <a:r>
              <a:rPr lang="en-US" dirty="0" smtClean="0"/>
              <a:t>and nucleic </a:t>
            </a:r>
            <a:r>
              <a:rPr lang="en-US" dirty="0"/>
              <a:t>acids</a:t>
            </a:r>
          </a:p>
          <a:p>
            <a:r>
              <a:rPr lang="en-US" dirty="0"/>
              <a:t>. Heavy </a:t>
            </a:r>
            <a:r>
              <a:rPr lang="en-US" dirty="0" smtClean="0"/>
              <a:t>metals like </a:t>
            </a:r>
          </a:p>
          <a:p>
            <a:r>
              <a:rPr lang="en-US" dirty="0" err="1" smtClean="0"/>
              <a:t>Mercurials</a:t>
            </a:r>
            <a:r>
              <a:rPr lang="en-US" dirty="0" smtClean="0"/>
              <a:t> </a:t>
            </a:r>
            <a:r>
              <a:rPr lang="en-US" dirty="0"/>
              <a:t>: mercuric chloride – limited use because of </a:t>
            </a:r>
            <a:r>
              <a:rPr lang="en-US" dirty="0" smtClean="0"/>
              <a:t>toxicity.</a:t>
            </a:r>
          </a:p>
          <a:p>
            <a:r>
              <a:rPr lang="en-US" dirty="0" smtClean="0"/>
              <a:t>Silver compounds E.g</a:t>
            </a:r>
            <a:r>
              <a:rPr lang="en-US" dirty="0"/>
              <a:t>. Silver nitrate, Silver </a:t>
            </a:r>
            <a:r>
              <a:rPr lang="en-US" dirty="0" err="1" smtClean="0"/>
              <a:t>salfasalazine</a:t>
            </a:r>
            <a:r>
              <a:rPr lang="en-US" dirty="0" smtClean="0"/>
              <a:t>.</a:t>
            </a:r>
            <a:endParaRPr lang="en-US" dirty="0"/>
          </a:p>
          <a:p>
            <a:r>
              <a:rPr lang="en-US" dirty="0"/>
              <a:t>. Oxidizing </a:t>
            </a:r>
            <a:r>
              <a:rPr lang="en-US" dirty="0" smtClean="0"/>
              <a:t>agents like Halogens </a:t>
            </a:r>
            <a:r>
              <a:rPr lang="en-US" dirty="0"/>
              <a:t>e.g. Chlorine, </a:t>
            </a:r>
            <a:r>
              <a:rPr lang="en-US" dirty="0" err="1" smtClean="0"/>
              <a:t>Iodine,Hydrogen</a:t>
            </a:r>
            <a:r>
              <a:rPr lang="en-US" dirty="0" smtClean="0"/>
              <a:t> </a:t>
            </a:r>
            <a:r>
              <a:rPr lang="en-US" dirty="0"/>
              <a:t>peroxide (3%)</a:t>
            </a:r>
          </a:p>
          <a:p>
            <a:r>
              <a:rPr lang="en-US" dirty="0"/>
              <a:t>. </a:t>
            </a:r>
            <a:r>
              <a:rPr lang="en-US" dirty="0" smtClean="0"/>
              <a:t>Dyes </a:t>
            </a:r>
            <a:r>
              <a:rPr lang="en-US" dirty="0" err="1" smtClean="0"/>
              <a:t>eg</a:t>
            </a:r>
            <a:r>
              <a:rPr lang="en-US" dirty="0" smtClean="0"/>
              <a:t> Brilliant </a:t>
            </a:r>
            <a:r>
              <a:rPr lang="en-US" dirty="0" err="1" smtClean="0"/>
              <a:t>green,Malachite</a:t>
            </a:r>
            <a:r>
              <a:rPr lang="en-US" dirty="0" smtClean="0"/>
              <a:t> </a:t>
            </a:r>
            <a:r>
              <a:rPr lang="en-US" dirty="0" err="1" smtClean="0"/>
              <a:t>green,Crystal</a:t>
            </a:r>
            <a:r>
              <a:rPr lang="en-US" dirty="0" smtClean="0"/>
              <a:t> </a:t>
            </a:r>
            <a:r>
              <a:rPr lang="en-US" dirty="0"/>
              <a:t>violet</a:t>
            </a:r>
          </a:p>
          <a:p>
            <a:r>
              <a:rPr lang="en-US" dirty="0"/>
              <a:t>. Alkylating </a:t>
            </a:r>
            <a:r>
              <a:rPr lang="en-US" dirty="0" err="1" smtClean="0"/>
              <a:t>agents:Formaldehydde,Glutaraldehyde,Ethylene</a:t>
            </a:r>
            <a:r>
              <a:rPr lang="en-US" dirty="0" smtClean="0"/>
              <a:t> </a:t>
            </a:r>
            <a:r>
              <a:rPr lang="en-US" dirty="0"/>
              <a:t>oxide</a:t>
            </a:r>
          </a:p>
        </p:txBody>
      </p:sp>
    </p:spTree>
    <p:extLst>
      <p:ext uri="{BB962C8B-B14F-4D97-AF65-F5344CB8AC3E}">
        <p14:creationId xmlns:p14="http://schemas.microsoft.com/office/powerpoint/2010/main" val="1062370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Antiseptic agents: Disinfectants that are applied on </a:t>
            </a:r>
            <a:r>
              <a:rPr lang="en-US" dirty="0" smtClean="0"/>
              <a:t>animate bodies</a:t>
            </a:r>
            <a:r>
              <a:rPr lang="en-US" dirty="0"/>
              <a:t>.</a:t>
            </a:r>
          </a:p>
          <a:p>
            <a:r>
              <a:rPr lang="en-US" dirty="0"/>
              <a:t>Characteristics:</a:t>
            </a:r>
          </a:p>
          <a:p>
            <a:r>
              <a:rPr lang="en-US" dirty="0"/>
              <a:t>. Never be toxic to cells</a:t>
            </a:r>
          </a:p>
          <a:p>
            <a:r>
              <a:rPr lang="en-US" dirty="0"/>
              <a:t>. Never be corrosive</a:t>
            </a:r>
          </a:p>
          <a:p>
            <a:r>
              <a:rPr lang="en-US" dirty="0"/>
              <a:t>. Should never change nature of </a:t>
            </a:r>
            <a:r>
              <a:rPr lang="en-US" dirty="0" smtClean="0"/>
              <a:t>skin</a:t>
            </a:r>
          </a:p>
          <a:p>
            <a:pPr marL="0" indent="0">
              <a:buNone/>
            </a:pPr>
            <a:r>
              <a:rPr lang="en-US" dirty="0" err="1" smtClean="0"/>
              <a:t>Eg</a:t>
            </a:r>
            <a:r>
              <a:rPr lang="en-US" dirty="0"/>
              <a:t>. </a:t>
            </a:r>
            <a:r>
              <a:rPr lang="en-US" dirty="0" err="1"/>
              <a:t>Savlon</a:t>
            </a:r>
            <a:endParaRPr lang="en-US" dirty="0"/>
          </a:p>
          <a:p>
            <a:r>
              <a:rPr lang="en-US" dirty="0"/>
              <a:t>Alcohol( 70%)</a:t>
            </a:r>
          </a:p>
          <a:p>
            <a:r>
              <a:rPr lang="en-US" dirty="0"/>
              <a:t>Iodine tincture</a:t>
            </a:r>
          </a:p>
          <a:p>
            <a:r>
              <a:rPr lang="en-US" dirty="0" err="1"/>
              <a:t>Iodophor</a:t>
            </a:r>
            <a:endParaRPr lang="en-US" dirty="0"/>
          </a:p>
        </p:txBody>
      </p:sp>
    </p:spTree>
    <p:extLst>
      <p:ext uri="{BB962C8B-B14F-4D97-AF65-F5344CB8AC3E}">
        <p14:creationId xmlns:p14="http://schemas.microsoft.com/office/powerpoint/2010/main" val="6728107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Physical methods of sterilization and disinfection</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1</a:t>
            </a:r>
            <a:r>
              <a:rPr lang="en-US" dirty="0"/>
              <a:t>. Heat: the most reliable and universally applicable method </a:t>
            </a:r>
            <a:r>
              <a:rPr lang="en-US" dirty="0" smtClean="0"/>
              <a:t>of sterilization</a:t>
            </a:r>
            <a:r>
              <a:rPr lang="en-US" dirty="0"/>
              <a:t>.</a:t>
            </a:r>
          </a:p>
          <a:p>
            <a:r>
              <a:rPr lang="en-US" dirty="0"/>
              <a:t>Mechanism of action</a:t>
            </a:r>
          </a:p>
          <a:p>
            <a:r>
              <a:rPr lang="en-US" dirty="0"/>
              <a:t>. Dry heat – denatures protein.</a:t>
            </a:r>
          </a:p>
          <a:p>
            <a:r>
              <a:rPr lang="en-US" dirty="0"/>
              <a:t>. Moist heat – denatures and coagulates protein.</a:t>
            </a:r>
          </a:p>
        </p:txBody>
      </p:sp>
    </p:spTree>
    <p:extLst>
      <p:ext uri="{BB962C8B-B14F-4D97-AF65-F5344CB8AC3E}">
        <p14:creationId xmlns:p14="http://schemas.microsoft.com/office/powerpoint/2010/main" val="42434868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Dry heat : It is less efficient and requires high temperature</a:t>
            </a:r>
          </a:p>
          <a:p>
            <a:r>
              <a:rPr lang="en-US" dirty="0"/>
              <a:t>and long period heating than moist heat.</a:t>
            </a:r>
          </a:p>
          <a:p>
            <a:r>
              <a:rPr lang="en-US" dirty="0"/>
              <a:t>Dry heat can be used by the following methods:</a:t>
            </a:r>
          </a:p>
          <a:p>
            <a:r>
              <a:rPr lang="en-US" dirty="0"/>
              <a:t>a. Incineration : It is an efficient method of sterilization and</a:t>
            </a:r>
          </a:p>
          <a:p>
            <a:pPr marL="0" indent="0">
              <a:buNone/>
            </a:pPr>
            <a:r>
              <a:rPr lang="en-US" dirty="0" smtClean="0"/>
              <a:t> disposal </a:t>
            </a:r>
            <a:r>
              <a:rPr lang="en-US" dirty="0"/>
              <a:t>of contaminated needles, syringes and </a:t>
            </a:r>
            <a:r>
              <a:rPr lang="en-US" dirty="0" smtClean="0"/>
              <a:t>cover slips </a:t>
            </a:r>
            <a:r>
              <a:rPr lang="en-US" dirty="0"/>
              <a:t>at high temperature</a:t>
            </a:r>
          </a:p>
          <a:p>
            <a:r>
              <a:rPr lang="en-US" dirty="0"/>
              <a:t>b. Red heat : Inoculating wires, loops and points of </a:t>
            </a:r>
            <a:r>
              <a:rPr lang="en-US" dirty="0" smtClean="0"/>
              <a:t>forceps are </a:t>
            </a:r>
            <a:r>
              <a:rPr lang="en-US" dirty="0"/>
              <a:t>sterilized by holding them in the flame of a </a:t>
            </a:r>
            <a:r>
              <a:rPr lang="en-US" dirty="0" smtClean="0"/>
              <a:t>Bunsen burner </a:t>
            </a:r>
            <a:r>
              <a:rPr lang="en-US" dirty="0"/>
              <a:t>until they are red hot</a:t>
            </a:r>
          </a:p>
        </p:txBody>
      </p:sp>
    </p:spTree>
    <p:extLst>
      <p:ext uri="{BB962C8B-B14F-4D97-AF65-F5344CB8AC3E}">
        <p14:creationId xmlns:p14="http://schemas.microsoft.com/office/powerpoint/2010/main" val="58717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c. Flaming: Scalpels and neck of flasks, bottles and </a:t>
            </a:r>
            <a:r>
              <a:rPr lang="en-US" dirty="0" smtClean="0"/>
              <a:t>tubes are </a:t>
            </a:r>
            <a:r>
              <a:rPr lang="en-US" dirty="0"/>
              <a:t>exposed for a few seconds, but it is of </a:t>
            </a:r>
            <a:r>
              <a:rPr lang="en-US" dirty="0" smtClean="0"/>
              <a:t>uncertain efficacy</a:t>
            </a:r>
            <a:r>
              <a:rPr lang="en-US" dirty="0"/>
              <a:t>.</a:t>
            </a:r>
          </a:p>
          <a:p>
            <a:r>
              <a:rPr lang="en-US" dirty="0"/>
              <a:t>d. Hot Air Sterilizer (Oven): it is essential that hot </a:t>
            </a:r>
            <a:r>
              <a:rPr lang="en-US" dirty="0" smtClean="0"/>
              <a:t>air should </a:t>
            </a:r>
            <a:r>
              <a:rPr lang="en-US" dirty="0"/>
              <a:t>circulate between the objects being </a:t>
            </a:r>
            <a:r>
              <a:rPr lang="en-US" dirty="0" smtClean="0"/>
              <a:t>sterilized and </a:t>
            </a:r>
            <a:r>
              <a:rPr lang="en-US" dirty="0"/>
              <a:t>these must be loosely packed and adequate </a:t>
            </a:r>
            <a:r>
              <a:rPr lang="en-US" dirty="0" smtClean="0"/>
              <a:t>air space </a:t>
            </a:r>
            <a:r>
              <a:rPr lang="en-US" dirty="0"/>
              <a:t>to ensure optimum heat transfer.</a:t>
            </a:r>
          </a:p>
          <a:p>
            <a:r>
              <a:rPr lang="en-US" dirty="0"/>
              <a:t>It is done by applying 160 0c for 1 hour.</a:t>
            </a:r>
          </a:p>
          <a:p>
            <a:r>
              <a:rPr lang="en-US" dirty="0"/>
              <a:t>Use: Sterilizes glassware, oils, greases,</a:t>
            </a:r>
          </a:p>
          <a:p>
            <a:r>
              <a:rPr lang="en-US" dirty="0"/>
              <a:t>lubricants and powders.</a:t>
            </a:r>
          </a:p>
        </p:txBody>
      </p:sp>
    </p:spTree>
    <p:extLst>
      <p:ext uri="{BB962C8B-B14F-4D97-AF65-F5344CB8AC3E}">
        <p14:creationId xmlns:p14="http://schemas.microsoft.com/office/powerpoint/2010/main" val="21404208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1.2. Moist heat: It is preferred to dry heat due to more rapid killing.</a:t>
            </a:r>
          </a:p>
          <a:p>
            <a:r>
              <a:rPr lang="en-US" dirty="0"/>
              <a:t>Moist heat can be used by the following methods.</a:t>
            </a:r>
          </a:p>
          <a:p>
            <a:r>
              <a:rPr lang="en-US" dirty="0"/>
              <a:t>a. Boiling: It is not reliable method of sterilization. It is done by</a:t>
            </a:r>
          </a:p>
          <a:p>
            <a:r>
              <a:rPr lang="en-US" dirty="0"/>
              <a:t>applying 100 0c for 30 minutes.</a:t>
            </a:r>
          </a:p>
          <a:p>
            <a:r>
              <a:rPr lang="en-US" dirty="0"/>
              <a:t>Used for sterilizing catheters, dressing and fabrics.</a:t>
            </a:r>
          </a:p>
          <a:p>
            <a:r>
              <a:rPr lang="en-US" dirty="0"/>
              <a:t>b. </a:t>
            </a:r>
            <a:r>
              <a:rPr lang="en-US" dirty="0" err="1"/>
              <a:t>Tyndallization</a:t>
            </a:r>
            <a:r>
              <a:rPr lang="en-US" dirty="0"/>
              <a:t> : Intermittent steaming (Fractional sterilization)</a:t>
            </a:r>
          </a:p>
          <a:p>
            <a:r>
              <a:rPr lang="en-US" dirty="0"/>
              <a:t>Steaming of the material is done at 100 0c for </a:t>
            </a:r>
            <a:r>
              <a:rPr lang="en-US" dirty="0" smtClean="0"/>
              <a:t>30 minutes </a:t>
            </a:r>
            <a:r>
              <a:rPr lang="en-US" dirty="0"/>
              <a:t>on three consecutive days</a:t>
            </a:r>
            <a:r>
              <a:rPr lang="en-US" dirty="0" smtClean="0"/>
              <a:t>.</a:t>
            </a:r>
            <a:endParaRPr lang="en-US" dirty="0"/>
          </a:p>
        </p:txBody>
      </p:sp>
    </p:spTree>
    <p:extLst>
      <p:ext uri="{BB962C8B-B14F-4D97-AF65-F5344CB8AC3E}">
        <p14:creationId xmlns:p14="http://schemas.microsoft.com/office/powerpoint/2010/main" val="397797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On the basis of this observation, two major theories were formulated.</a:t>
            </a:r>
          </a:p>
          <a:p>
            <a:r>
              <a:rPr lang="en-US" dirty="0"/>
              <a:t>1. Theory of Abiogenesis</a:t>
            </a:r>
          </a:p>
          <a:p>
            <a:r>
              <a:rPr lang="en-US" dirty="0"/>
              <a:t>2. Theory of Biogenesis</a:t>
            </a:r>
          </a:p>
          <a:p>
            <a:r>
              <a:rPr lang="en-US" dirty="0"/>
              <a:t>Theory of Abiogenesis deals with the theory of spontaneous generation; stating that living things originated from non-living things. Aristotle (384-322 BC): The founder of a theory spontaneous generation. He observed spontaneous existence of fishes from dried ponds,</a:t>
            </a:r>
          </a:p>
          <a:p>
            <a:r>
              <a:rPr lang="en-US" dirty="0"/>
              <a:t>when the pond was filled with rain.</a:t>
            </a:r>
          </a:p>
          <a:p>
            <a:endParaRPr lang="en-US" dirty="0"/>
          </a:p>
        </p:txBody>
      </p:sp>
    </p:spTree>
    <p:extLst>
      <p:ext uri="{BB962C8B-B14F-4D97-AF65-F5344CB8AC3E}">
        <p14:creationId xmlns:p14="http://schemas.microsoft.com/office/powerpoint/2010/main" val="63713936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 Pasteurization: It is the process of application of heat at</a:t>
            </a:r>
          </a:p>
          <a:p>
            <a:r>
              <a:rPr lang="en-US" dirty="0"/>
              <a:t>temperature </a:t>
            </a:r>
            <a:r>
              <a:rPr lang="en-US" dirty="0" smtClean="0"/>
              <a:t>of 62 </a:t>
            </a:r>
            <a:r>
              <a:rPr lang="en-US" dirty="0"/>
              <a:t>0c for 30 minutes(Holder method) or 72 </a:t>
            </a:r>
            <a:r>
              <a:rPr lang="en-US" dirty="0" smtClean="0"/>
              <a:t>0c for </a:t>
            </a:r>
            <a:r>
              <a:rPr lang="en-US" dirty="0"/>
              <a:t>15 seconds (Flash method) followed </a:t>
            </a:r>
            <a:r>
              <a:rPr lang="en-US" dirty="0" smtClean="0"/>
              <a:t>by rapid </a:t>
            </a:r>
            <a:r>
              <a:rPr lang="en-US" dirty="0"/>
              <a:t>cooling to discourage bacterial growth.</a:t>
            </a:r>
          </a:p>
          <a:p>
            <a:r>
              <a:rPr lang="en-US" dirty="0"/>
              <a:t>Uses:</a:t>
            </a:r>
          </a:p>
          <a:p>
            <a:r>
              <a:rPr lang="en-US" dirty="0"/>
              <a:t>. Pasteurization of milk</a:t>
            </a:r>
          </a:p>
        </p:txBody>
      </p:sp>
    </p:spTree>
    <p:extLst>
      <p:ext uri="{BB962C8B-B14F-4D97-AF65-F5344CB8AC3E}">
        <p14:creationId xmlns:p14="http://schemas.microsoft.com/office/powerpoint/2010/main" val="6830624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Autoclaving : Steam under pressure</a:t>
            </a:r>
          </a:p>
          <a:p>
            <a:r>
              <a:rPr lang="en-US" dirty="0"/>
              <a:t>It is based on the principle that when water is boiled </a:t>
            </a:r>
            <a:r>
              <a:rPr lang="en-US" dirty="0" smtClean="0"/>
              <a:t>at increased </a:t>
            </a:r>
            <a:r>
              <a:rPr lang="en-US" dirty="0"/>
              <a:t>pressure, hot saturated steam will be </a:t>
            </a:r>
            <a:r>
              <a:rPr lang="en-US" dirty="0" smtClean="0"/>
              <a:t>formed which </a:t>
            </a:r>
            <a:r>
              <a:rPr lang="en-US" dirty="0"/>
              <a:t>penetrates and gives up its latent heat when </a:t>
            </a:r>
            <a:r>
              <a:rPr lang="en-US" dirty="0" smtClean="0"/>
              <a:t>it condenses </a:t>
            </a:r>
            <a:r>
              <a:rPr lang="en-US" dirty="0"/>
              <a:t>on cooler objects.</a:t>
            </a:r>
          </a:p>
          <a:p>
            <a:r>
              <a:rPr lang="en-US" dirty="0"/>
              <a:t>Hot saturated steam in autoclaving acts as an </a:t>
            </a:r>
            <a:r>
              <a:rPr lang="en-US" dirty="0" smtClean="0"/>
              <a:t>excellent agent </a:t>
            </a:r>
            <a:r>
              <a:rPr lang="en-US" dirty="0"/>
              <a:t>for sterilization because of:</a:t>
            </a:r>
          </a:p>
          <a:p>
            <a:r>
              <a:rPr lang="en-US" dirty="0"/>
              <a:t>1. high temperature</a:t>
            </a:r>
          </a:p>
          <a:p>
            <a:r>
              <a:rPr lang="en-US" dirty="0"/>
              <a:t>2. High latent heat</a:t>
            </a:r>
          </a:p>
          <a:p>
            <a:r>
              <a:rPr lang="en-US" dirty="0"/>
              <a:t>3. ability to form water of condensation</a:t>
            </a:r>
          </a:p>
          <a:p>
            <a:r>
              <a:rPr lang="en-US" dirty="0"/>
              <a:t>4. contraction in volume that occurs </a:t>
            </a:r>
            <a:r>
              <a:rPr lang="en-US" dirty="0" smtClean="0"/>
              <a:t>during condensation</a:t>
            </a:r>
            <a:endParaRPr lang="en-US" dirty="0"/>
          </a:p>
        </p:txBody>
      </p:sp>
    </p:spTree>
    <p:extLst>
      <p:ext uri="{BB962C8B-B14F-4D97-AF65-F5344CB8AC3E}">
        <p14:creationId xmlns:p14="http://schemas.microsoft.com/office/powerpoint/2010/main" val="6335327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e. Freezing: Inactivation of living bacteria by cold.</a:t>
            </a:r>
          </a:p>
          <a:p>
            <a:r>
              <a:rPr lang="en-US" dirty="0"/>
              <a:t>It prevents active multiplication of bacteria </a:t>
            </a:r>
            <a:r>
              <a:rPr lang="en-US" dirty="0" smtClean="0"/>
              <a:t>by decreasing </a:t>
            </a:r>
            <a:r>
              <a:rPr lang="en-US" dirty="0"/>
              <a:t>the metabolic activity of bacteria.</a:t>
            </a:r>
          </a:p>
          <a:p>
            <a:r>
              <a:rPr lang="en-US" dirty="0" err="1"/>
              <a:t>Lyophilization</a:t>
            </a:r>
            <a:r>
              <a:rPr lang="en-US" dirty="0"/>
              <a:t> : Freeze-drying : Involves rapid freezing </a:t>
            </a:r>
            <a:r>
              <a:rPr lang="en-US" dirty="0" smtClean="0"/>
              <a:t>with subsequent </a:t>
            </a:r>
            <a:r>
              <a:rPr lang="en-US" dirty="0"/>
              <a:t>drying.</a:t>
            </a:r>
          </a:p>
          <a:p>
            <a:r>
              <a:rPr lang="en-US" dirty="0"/>
              <a:t>Use:</a:t>
            </a:r>
          </a:p>
          <a:p>
            <a:r>
              <a:rPr lang="en-US" dirty="0"/>
              <a:t>. Preservation of microbial cultures.</a:t>
            </a:r>
          </a:p>
          <a:p>
            <a:r>
              <a:rPr lang="en-US" dirty="0"/>
              <a:t>. Preservation of vaccines.</a:t>
            </a:r>
          </a:p>
        </p:txBody>
      </p:sp>
    </p:spTree>
    <p:extLst>
      <p:ext uri="{BB962C8B-B14F-4D97-AF65-F5344CB8AC3E}">
        <p14:creationId xmlns:p14="http://schemas.microsoft.com/office/powerpoint/2010/main" val="216584184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dirty="0"/>
              <a:t>f. Filtration : Mechanical sieving through membrane filters.</a:t>
            </a:r>
          </a:p>
          <a:p>
            <a:r>
              <a:rPr lang="en-US" dirty="0"/>
              <a:t>Uses:</a:t>
            </a:r>
          </a:p>
          <a:p>
            <a:r>
              <a:rPr lang="en-US" dirty="0"/>
              <a:t>. Sterilization of </a:t>
            </a:r>
            <a:r>
              <a:rPr lang="en-US" dirty="0" err="1"/>
              <a:t>thermolabile</a:t>
            </a:r>
            <a:r>
              <a:rPr lang="en-US" dirty="0"/>
              <a:t> parental and ophthalmic solutions, </a:t>
            </a:r>
            <a:r>
              <a:rPr lang="en-US" dirty="0" smtClean="0"/>
              <a:t>sera and plasma.</a:t>
            </a:r>
          </a:p>
          <a:p>
            <a:r>
              <a:rPr lang="en-US" dirty="0" smtClean="0"/>
              <a:t>. </a:t>
            </a:r>
            <a:r>
              <a:rPr lang="en-US" dirty="0"/>
              <a:t>Microbial evaluation of water purity.</a:t>
            </a:r>
          </a:p>
          <a:p>
            <a:r>
              <a:rPr lang="en-US" dirty="0"/>
              <a:t>. Viable counting procedures.</a:t>
            </a:r>
          </a:p>
          <a:p>
            <a:r>
              <a:rPr lang="en-US" dirty="0"/>
              <a:t>. Determination of viral particle size</a:t>
            </a:r>
          </a:p>
          <a:p>
            <a:pPr marL="0" indent="0">
              <a:buNone/>
            </a:pPr>
            <a:r>
              <a:rPr lang="en-US" dirty="0"/>
              <a:t>g. Radiation</a:t>
            </a:r>
          </a:p>
        </p:txBody>
      </p:sp>
    </p:spTree>
    <p:extLst>
      <p:ext uri="{BB962C8B-B14F-4D97-AF65-F5344CB8AC3E}">
        <p14:creationId xmlns:p14="http://schemas.microsoft.com/office/powerpoint/2010/main" val="9633851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scheme for gram +</a:t>
            </a:r>
            <a:r>
              <a:rPr lang="en-US" dirty="0" err="1" smtClean="0"/>
              <a:t>ve</a:t>
            </a:r>
            <a:r>
              <a:rPr lang="en-US" dirty="0" smtClean="0"/>
              <a:t> and gram –</a:t>
            </a:r>
            <a:r>
              <a:rPr lang="en-US" dirty="0" err="1" smtClean="0"/>
              <a:t>ve</a:t>
            </a:r>
            <a:r>
              <a:rPr lang="en-US" dirty="0" smtClean="0"/>
              <a:t> bacteria</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GRAM POSITIVE COCCI</a:t>
            </a:r>
          </a:p>
          <a:p>
            <a:r>
              <a:rPr lang="en-US" dirty="0"/>
              <a:t>Genus Staphylococci</a:t>
            </a:r>
          </a:p>
          <a:p>
            <a:r>
              <a:rPr lang="en-US" dirty="0"/>
              <a:t>Genus </a:t>
            </a:r>
            <a:r>
              <a:rPr lang="en-US" dirty="0" smtClean="0"/>
              <a:t>Streptococci</a:t>
            </a:r>
          </a:p>
          <a:p>
            <a:pPr marL="0" indent="0">
              <a:buNone/>
            </a:pPr>
            <a:r>
              <a:rPr lang="en-US" dirty="0" smtClean="0"/>
              <a:t>The </a:t>
            </a:r>
            <a:r>
              <a:rPr lang="en-US" dirty="0"/>
              <a:t>three main species of clinical </a:t>
            </a:r>
            <a:r>
              <a:rPr lang="en-US" dirty="0" smtClean="0"/>
              <a:t>importance.</a:t>
            </a:r>
          </a:p>
          <a:p>
            <a:pPr>
              <a:buFont typeface="Wingdings" pitchFamily="2" charset="2"/>
              <a:buChar char="v"/>
            </a:pPr>
            <a:r>
              <a:rPr lang="en-US" dirty="0" smtClean="0"/>
              <a:t>Staphylococcus </a:t>
            </a:r>
            <a:r>
              <a:rPr lang="en-US" dirty="0" err="1" smtClean="0"/>
              <a:t>aureus</a:t>
            </a:r>
            <a:endParaRPr lang="en-US" dirty="0" smtClean="0"/>
          </a:p>
          <a:p>
            <a:pPr>
              <a:buFont typeface="Wingdings" pitchFamily="2" charset="2"/>
              <a:buChar char="v"/>
            </a:pPr>
            <a:r>
              <a:rPr lang="en-US" dirty="0"/>
              <a:t>Staphylococcus </a:t>
            </a:r>
            <a:r>
              <a:rPr lang="en-US" dirty="0" err="1" smtClean="0"/>
              <a:t>epidermidis</a:t>
            </a:r>
            <a:r>
              <a:rPr lang="en-US" dirty="0" smtClean="0"/>
              <a:t>.</a:t>
            </a:r>
          </a:p>
          <a:p>
            <a:pPr>
              <a:buFont typeface="Wingdings" pitchFamily="2" charset="2"/>
              <a:buChar char="v"/>
            </a:pPr>
            <a:r>
              <a:rPr lang="en-US" dirty="0" smtClean="0"/>
              <a:t>Staphylococcus </a:t>
            </a:r>
            <a:r>
              <a:rPr lang="en-US" dirty="0" err="1"/>
              <a:t>saprophyticus</a:t>
            </a:r>
            <a:endParaRPr lang="en-US" dirty="0"/>
          </a:p>
          <a:p>
            <a:pPr marL="0" indent="0">
              <a:buNone/>
            </a:pPr>
            <a:r>
              <a:rPr lang="en-US" dirty="0" smtClean="0"/>
              <a:t>Less </a:t>
            </a:r>
            <a:r>
              <a:rPr lang="en-US" dirty="0"/>
              <a:t>common staphylococcal species</a:t>
            </a:r>
          </a:p>
          <a:p>
            <a:pPr>
              <a:buFont typeface="Wingdings" pitchFamily="2" charset="2"/>
              <a:buChar char="v"/>
            </a:pPr>
            <a:r>
              <a:rPr lang="en-US" dirty="0" smtClean="0"/>
              <a:t>Staphylococcus </a:t>
            </a:r>
            <a:r>
              <a:rPr lang="en-US" dirty="0" err="1"/>
              <a:t>lugdenensis</a:t>
            </a:r>
            <a:endParaRPr lang="en-US" dirty="0"/>
          </a:p>
          <a:p>
            <a:pPr>
              <a:buFont typeface="Wingdings" pitchFamily="2" charset="2"/>
              <a:buChar char="v"/>
            </a:pPr>
            <a:r>
              <a:rPr lang="en-US" dirty="0" smtClean="0"/>
              <a:t>Staphylococcus </a:t>
            </a:r>
            <a:r>
              <a:rPr lang="en-US" dirty="0" err="1"/>
              <a:t>hominis</a:t>
            </a:r>
            <a:endParaRPr lang="en-US" dirty="0"/>
          </a:p>
          <a:p>
            <a:pPr>
              <a:buFont typeface="Wingdings" pitchFamily="2" charset="2"/>
              <a:buChar char="v"/>
            </a:pPr>
            <a:r>
              <a:rPr lang="en-US" dirty="0" smtClean="0"/>
              <a:t> </a:t>
            </a:r>
            <a:r>
              <a:rPr lang="en-US" dirty="0"/>
              <a:t>Staphylococcus </a:t>
            </a:r>
            <a:r>
              <a:rPr lang="en-US" dirty="0" err="1"/>
              <a:t>warneri</a:t>
            </a:r>
            <a:endParaRPr lang="en-US" dirty="0"/>
          </a:p>
        </p:txBody>
      </p:sp>
    </p:spTree>
    <p:extLst>
      <p:ext uri="{BB962C8B-B14F-4D97-AF65-F5344CB8AC3E}">
        <p14:creationId xmlns:p14="http://schemas.microsoft.com/office/powerpoint/2010/main" val="30577438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Streptococcus </a:t>
            </a:r>
            <a:r>
              <a:rPr lang="en-US" dirty="0" err="1" smtClean="0"/>
              <a:t>pyogenes</a:t>
            </a:r>
            <a:endParaRPr lang="en-US" dirty="0" smtClean="0"/>
          </a:p>
          <a:p>
            <a:r>
              <a:rPr lang="en-US" dirty="0" smtClean="0"/>
              <a:t>Streptococcus </a:t>
            </a:r>
            <a:r>
              <a:rPr lang="en-US" dirty="0" err="1" smtClean="0"/>
              <a:t>agalactiae</a:t>
            </a:r>
            <a:endParaRPr lang="en-US" dirty="0" smtClean="0"/>
          </a:p>
          <a:p>
            <a:r>
              <a:rPr lang="en-US" dirty="0"/>
              <a:t>Streptococcus </a:t>
            </a:r>
            <a:r>
              <a:rPr lang="en-US" dirty="0" err="1"/>
              <a:t>pneumoniae</a:t>
            </a:r>
            <a:endParaRPr lang="en-US" dirty="0" smtClean="0"/>
          </a:p>
          <a:p>
            <a:r>
              <a:rPr lang="en-US" dirty="0" err="1"/>
              <a:t>Viridans</a:t>
            </a:r>
            <a:r>
              <a:rPr lang="en-US" dirty="0"/>
              <a:t> </a:t>
            </a:r>
            <a:r>
              <a:rPr lang="en-US" dirty="0" smtClean="0"/>
              <a:t>streptococci </a:t>
            </a:r>
            <a:r>
              <a:rPr lang="en-US" dirty="0" err="1" smtClean="0"/>
              <a:t>Eg</a:t>
            </a:r>
            <a:r>
              <a:rPr lang="en-US" dirty="0" smtClean="0"/>
              <a:t>.</a:t>
            </a:r>
          </a:p>
          <a:p>
            <a:pPr>
              <a:buFont typeface="Wingdings" pitchFamily="2" charset="2"/>
              <a:buChar char="ü"/>
            </a:pPr>
            <a:r>
              <a:rPr lang="en-US" dirty="0" smtClean="0"/>
              <a:t>Streptococcus </a:t>
            </a:r>
            <a:r>
              <a:rPr lang="en-US" dirty="0" err="1"/>
              <a:t>mitis</a:t>
            </a:r>
            <a:endParaRPr lang="en-US" dirty="0"/>
          </a:p>
          <a:p>
            <a:pPr>
              <a:buFont typeface="Wingdings" pitchFamily="2" charset="2"/>
              <a:buChar char="ü"/>
            </a:pPr>
            <a:r>
              <a:rPr lang="en-US" dirty="0"/>
              <a:t>Streptococcus </a:t>
            </a:r>
            <a:r>
              <a:rPr lang="en-US" dirty="0" err="1"/>
              <a:t>mutans</a:t>
            </a:r>
            <a:endParaRPr lang="en-US" dirty="0"/>
          </a:p>
          <a:p>
            <a:pPr>
              <a:buFont typeface="Wingdings" pitchFamily="2" charset="2"/>
              <a:buChar char="ü"/>
            </a:pPr>
            <a:r>
              <a:rPr lang="en-US" dirty="0"/>
              <a:t>Streptococcus </a:t>
            </a:r>
            <a:r>
              <a:rPr lang="en-US" dirty="0" err="1"/>
              <a:t>salivarius</a:t>
            </a:r>
            <a:endParaRPr lang="en-US" dirty="0"/>
          </a:p>
          <a:p>
            <a:pPr>
              <a:buFont typeface="Wingdings" pitchFamily="2" charset="2"/>
              <a:buChar char="ü"/>
            </a:pPr>
            <a:r>
              <a:rPr lang="en-US" dirty="0"/>
              <a:t>Streptococcus </a:t>
            </a:r>
            <a:r>
              <a:rPr lang="en-US" dirty="0" err="1"/>
              <a:t>sanguis</a:t>
            </a:r>
            <a:endParaRPr lang="en-US" dirty="0"/>
          </a:p>
        </p:txBody>
      </p:sp>
    </p:spTree>
    <p:extLst>
      <p:ext uri="{BB962C8B-B14F-4D97-AF65-F5344CB8AC3E}">
        <p14:creationId xmlns:p14="http://schemas.microsoft.com/office/powerpoint/2010/main" val="16474458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GRAM POSITIVE SPORE FORMING RODS</a:t>
            </a:r>
          </a:p>
          <a:p>
            <a:r>
              <a:rPr lang="en-US" dirty="0"/>
              <a:t>Genus </a:t>
            </a:r>
            <a:r>
              <a:rPr lang="en-US" dirty="0" smtClean="0"/>
              <a:t>Bacillus </a:t>
            </a:r>
            <a:r>
              <a:rPr lang="en-US" dirty="0" err="1" smtClean="0"/>
              <a:t>eg</a:t>
            </a:r>
            <a:r>
              <a:rPr lang="en-US" dirty="0" smtClean="0"/>
              <a:t>:</a:t>
            </a:r>
          </a:p>
          <a:p>
            <a:pPr>
              <a:buFont typeface="Wingdings" pitchFamily="2" charset="2"/>
              <a:buChar char="ü"/>
            </a:pPr>
            <a:r>
              <a:rPr lang="en-US" dirty="0" smtClean="0"/>
              <a:t>B</a:t>
            </a:r>
            <a:r>
              <a:rPr lang="en-US" dirty="0"/>
              <a:t>. </a:t>
            </a:r>
            <a:r>
              <a:rPr lang="en-US" dirty="0" err="1" smtClean="0"/>
              <a:t>anthracis</a:t>
            </a:r>
            <a:endParaRPr lang="en-US" dirty="0" smtClean="0"/>
          </a:p>
          <a:p>
            <a:pPr>
              <a:buFont typeface="Wingdings" pitchFamily="2" charset="2"/>
              <a:buChar char="ü"/>
            </a:pPr>
            <a:r>
              <a:rPr lang="en-US" dirty="0" smtClean="0"/>
              <a:t>B</a:t>
            </a:r>
            <a:r>
              <a:rPr lang="en-US" dirty="0"/>
              <a:t>. cereus</a:t>
            </a:r>
          </a:p>
          <a:p>
            <a:r>
              <a:rPr lang="en-US" dirty="0"/>
              <a:t>Genus </a:t>
            </a:r>
            <a:r>
              <a:rPr lang="en-US" dirty="0" smtClean="0"/>
              <a:t>Clostridium </a:t>
            </a:r>
            <a:r>
              <a:rPr lang="en-US" dirty="0" err="1" smtClean="0"/>
              <a:t>eg</a:t>
            </a:r>
            <a:r>
              <a:rPr lang="en-US" dirty="0" smtClean="0"/>
              <a:t>. </a:t>
            </a:r>
          </a:p>
          <a:p>
            <a:pPr>
              <a:buFont typeface="Wingdings" pitchFamily="2" charset="2"/>
              <a:buChar char="ü"/>
            </a:pPr>
            <a:r>
              <a:rPr lang="it-IT" dirty="0" smtClean="0"/>
              <a:t>C</a:t>
            </a:r>
            <a:r>
              <a:rPr lang="it-IT" dirty="0"/>
              <a:t>. perfringens</a:t>
            </a:r>
          </a:p>
          <a:p>
            <a:pPr>
              <a:buFont typeface="Wingdings" pitchFamily="2" charset="2"/>
              <a:buChar char="ü"/>
            </a:pPr>
            <a:r>
              <a:rPr lang="it-IT" dirty="0"/>
              <a:t>C. tetani</a:t>
            </a:r>
          </a:p>
          <a:p>
            <a:pPr>
              <a:buFont typeface="Wingdings" pitchFamily="2" charset="2"/>
              <a:buChar char="ü"/>
            </a:pPr>
            <a:r>
              <a:rPr lang="it-IT" dirty="0"/>
              <a:t>C. botulinum</a:t>
            </a:r>
          </a:p>
          <a:p>
            <a:pPr>
              <a:buFont typeface="Wingdings" pitchFamily="2" charset="2"/>
              <a:buChar char="ü"/>
            </a:pPr>
            <a:r>
              <a:rPr lang="it-IT" dirty="0"/>
              <a:t>C.difficile</a:t>
            </a:r>
            <a:endParaRPr lang="en-US" dirty="0"/>
          </a:p>
        </p:txBody>
      </p:sp>
    </p:spTree>
    <p:extLst>
      <p:ext uri="{BB962C8B-B14F-4D97-AF65-F5344CB8AC3E}">
        <p14:creationId xmlns:p14="http://schemas.microsoft.com/office/powerpoint/2010/main" val="338455674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GRAM POSITIVE NON-SPORE FORMING RODS</a:t>
            </a:r>
          </a:p>
          <a:p>
            <a:pPr marL="0" indent="0">
              <a:buNone/>
            </a:pPr>
            <a:r>
              <a:rPr lang="en-US" dirty="0" smtClean="0"/>
              <a:t>GENUS; </a:t>
            </a:r>
            <a:r>
              <a:rPr lang="en-US" dirty="0"/>
              <a:t>CORYNEBACTERIA</a:t>
            </a:r>
          </a:p>
          <a:p>
            <a:pPr marL="0" indent="0">
              <a:buNone/>
            </a:pPr>
            <a:r>
              <a:rPr lang="en-US" dirty="0"/>
              <a:t>Medical important species</a:t>
            </a:r>
            <a:r>
              <a:rPr lang="en-US" dirty="0" smtClean="0"/>
              <a:t>:</a:t>
            </a:r>
          </a:p>
          <a:p>
            <a:pPr>
              <a:buFont typeface="Wingdings" pitchFamily="2" charset="2"/>
              <a:buChar char="ü"/>
            </a:pPr>
            <a:r>
              <a:rPr lang="en-US" dirty="0" smtClean="0"/>
              <a:t> </a:t>
            </a:r>
            <a:r>
              <a:rPr lang="en-US" dirty="0" err="1"/>
              <a:t>Corynebacteria</a:t>
            </a:r>
            <a:r>
              <a:rPr lang="en-US" dirty="0"/>
              <a:t> </a:t>
            </a:r>
            <a:r>
              <a:rPr lang="en-US" dirty="0" err="1" smtClean="0"/>
              <a:t>diphteriae</a:t>
            </a:r>
            <a:endParaRPr lang="en-US" dirty="0" smtClean="0"/>
          </a:p>
          <a:p>
            <a:pPr marL="0" indent="0">
              <a:buNone/>
            </a:pPr>
            <a:r>
              <a:rPr lang="en-US" dirty="0" smtClean="0"/>
              <a:t>GENUS</a:t>
            </a:r>
            <a:r>
              <a:rPr lang="en-US" dirty="0"/>
              <a:t>: LISTERIA</a:t>
            </a:r>
          </a:p>
          <a:p>
            <a:pPr marL="0" indent="0">
              <a:buNone/>
            </a:pPr>
            <a:r>
              <a:rPr lang="en-US" dirty="0"/>
              <a:t>Most important species</a:t>
            </a:r>
            <a:r>
              <a:rPr lang="en-US" dirty="0" smtClean="0"/>
              <a:t>:</a:t>
            </a:r>
          </a:p>
          <a:p>
            <a:pPr>
              <a:buFont typeface="Wingdings" pitchFamily="2" charset="2"/>
              <a:buChar char="ü"/>
            </a:pPr>
            <a:r>
              <a:rPr lang="en-US" dirty="0" smtClean="0"/>
              <a:t> </a:t>
            </a:r>
            <a:r>
              <a:rPr lang="en-US" dirty="0"/>
              <a:t>Listeria </a:t>
            </a:r>
            <a:r>
              <a:rPr lang="en-US" dirty="0" err="1"/>
              <a:t>monocytogenes</a:t>
            </a:r>
            <a:endParaRPr lang="en-US" dirty="0"/>
          </a:p>
        </p:txBody>
      </p:sp>
    </p:spTree>
    <p:extLst>
      <p:ext uri="{BB962C8B-B14F-4D97-AF65-F5344CB8AC3E}">
        <p14:creationId xmlns:p14="http://schemas.microsoft.com/office/powerpoint/2010/main" val="37506593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GRAM NEGATIVE DIPLOCOCCI</a:t>
            </a:r>
          </a:p>
          <a:p>
            <a:pPr marL="0" indent="0">
              <a:buNone/>
            </a:pPr>
            <a:r>
              <a:rPr lang="en-US" dirty="0" smtClean="0"/>
              <a:t>GENUS</a:t>
            </a:r>
            <a:r>
              <a:rPr lang="en-US" dirty="0"/>
              <a:t>: NEISSERIA </a:t>
            </a:r>
            <a:r>
              <a:rPr lang="en-US" dirty="0" err="1" smtClean="0"/>
              <a:t>e.g</a:t>
            </a:r>
            <a:r>
              <a:rPr lang="en-US" dirty="0" smtClean="0"/>
              <a:t> </a:t>
            </a:r>
          </a:p>
          <a:p>
            <a:pPr>
              <a:buFont typeface="Wingdings" pitchFamily="2" charset="2"/>
              <a:buChar char="ü"/>
            </a:pPr>
            <a:r>
              <a:rPr lang="en-US" dirty="0" smtClean="0"/>
              <a:t>N</a:t>
            </a:r>
            <a:r>
              <a:rPr lang="en-US" dirty="0"/>
              <a:t>. </a:t>
            </a:r>
            <a:r>
              <a:rPr lang="en-US" dirty="0" err="1" smtClean="0"/>
              <a:t>meningitidis</a:t>
            </a:r>
            <a:endParaRPr lang="en-US" dirty="0" smtClean="0"/>
          </a:p>
          <a:p>
            <a:pPr>
              <a:buFont typeface="Wingdings" pitchFamily="2" charset="2"/>
              <a:buChar char="ü"/>
            </a:pPr>
            <a:r>
              <a:rPr lang="en-US" dirty="0" err="1" smtClean="0"/>
              <a:t>N.gonorrhoea</a:t>
            </a:r>
            <a:endParaRPr lang="en-US" dirty="0" smtClean="0"/>
          </a:p>
          <a:p>
            <a:pPr marL="0" indent="0">
              <a:buNone/>
            </a:pPr>
            <a:r>
              <a:rPr lang="en-US" dirty="0"/>
              <a:t>GRAM NEGATIVE COCCOBACILLI</a:t>
            </a:r>
          </a:p>
          <a:p>
            <a:pPr marL="0" indent="0">
              <a:buNone/>
            </a:pPr>
            <a:r>
              <a:rPr lang="en-US" dirty="0"/>
              <a:t>GENUS: </a:t>
            </a:r>
            <a:r>
              <a:rPr lang="en-US" dirty="0" smtClean="0"/>
              <a:t>HAEMOPHILUS </a:t>
            </a:r>
            <a:r>
              <a:rPr lang="en-US" dirty="0" err="1" smtClean="0"/>
              <a:t>e,g</a:t>
            </a:r>
            <a:endParaRPr lang="en-US" dirty="0" smtClean="0"/>
          </a:p>
          <a:p>
            <a:pPr>
              <a:buFont typeface="Wingdings" pitchFamily="2" charset="2"/>
              <a:buChar char="ü"/>
            </a:pPr>
            <a:r>
              <a:rPr lang="en-US" dirty="0"/>
              <a:t>H. </a:t>
            </a:r>
            <a:r>
              <a:rPr lang="en-US" dirty="0" err="1"/>
              <a:t>influenzae</a:t>
            </a:r>
            <a:endParaRPr lang="en-US" dirty="0"/>
          </a:p>
          <a:p>
            <a:pPr>
              <a:buFont typeface="Wingdings" pitchFamily="2" charset="2"/>
              <a:buChar char="ü"/>
            </a:pPr>
            <a:r>
              <a:rPr lang="en-US" dirty="0"/>
              <a:t>H. </a:t>
            </a:r>
            <a:r>
              <a:rPr lang="en-US" dirty="0" err="1"/>
              <a:t>ducreyii</a:t>
            </a:r>
            <a:endParaRPr lang="en-US" dirty="0"/>
          </a:p>
          <a:p>
            <a:pPr>
              <a:buFont typeface="Wingdings" pitchFamily="2" charset="2"/>
              <a:buChar char="ü"/>
            </a:pPr>
            <a:r>
              <a:rPr lang="en-US" dirty="0"/>
              <a:t>H. </a:t>
            </a:r>
            <a:r>
              <a:rPr lang="en-US" dirty="0" err="1"/>
              <a:t>aegyptius</a:t>
            </a:r>
            <a:endParaRPr lang="en-US" dirty="0"/>
          </a:p>
        </p:txBody>
      </p:sp>
    </p:spTree>
    <p:extLst>
      <p:ext uri="{BB962C8B-B14F-4D97-AF65-F5344CB8AC3E}">
        <p14:creationId xmlns:p14="http://schemas.microsoft.com/office/powerpoint/2010/main" val="36344723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GENUS: </a:t>
            </a:r>
            <a:r>
              <a:rPr lang="en-US" dirty="0" smtClean="0"/>
              <a:t>BORDETELLA </a:t>
            </a:r>
            <a:r>
              <a:rPr lang="en-US" dirty="0" err="1" smtClean="0"/>
              <a:t>eg</a:t>
            </a:r>
            <a:r>
              <a:rPr lang="en-US" dirty="0" smtClean="0"/>
              <a:t>.</a:t>
            </a:r>
          </a:p>
          <a:p>
            <a:pPr>
              <a:buFont typeface="Wingdings" pitchFamily="2" charset="2"/>
              <a:buChar char="ü"/>
            </a:pPr>
            <a:r>
              <a:rPr lang="en-US" dirty="0"/>
              <a:t>B. pertussis</a:t>
            </a:r>
            <a:endParaRPr lang="en-US" dirty="0" smtClean="0"/>
          </a:p>
          <a:p>
            <a:pPr marL="0" indent="0">
              <a:buNone/>
            </a:pPr>
            <a:r>
              <a:rPr lang="en-US" dirty="0"/>
              <a:t>GENUS </a:t>
            </a:r>
            <a:r>
              <a:rPr lang="en-US" dirty="0" smtClean="0"/>
              <a:t>BRUCELLA </a:t>
            </a:r>
            <a:r>
              <a:rPr lang="en-US" dirty="0" err="1" smtClean="0"/>
              <a:t>e.g</a:t>
            </a:r>
            <a:endParaRPr lang="en-US" dirty="0" smtClean="0"/>
          </a:p>
          <a:p>
            <a:pPr marL="0" indent="0">
              <a:buNone/>
            </a:pPr>
            <a:r>
              <a:rPr lang="en-US" dirty="0"/>
              <a:t>Species </a:t>
            </a:r>
            <a:r>
              <a:rPr lang="en-US" dirty="0" smtClean="0"/>
              <a:t>                           Primary </a:t>
            </a:r>
            <a:r>
              <a:rPr lang="en-US" dirty="0"/>
              <a:t>animal host</a:t>
            </a:r>
          </a:p>
          <a:p>
            <a:pPr marL="0" indent="0">
              <a:buNone/>
            </a:pPr>
            <a:r>
              <a:rPr lang="en-US" dirty="0" err="1"/>
              <a:t>B.abortus</a:t>
            </a:r>
            <a:r>
              <a:rPr lang="en-US" dirty="0"/>
              <a:t> </a:t>
            </a:r>
            <a:r>
              <a:rPr lang="en-US" dirty="0" smtClean="0"/>
              <a:t>                                  Cattle</a:t>
            </a:r>
            <a:endParaRPr lang="en-US" dirty="0"/>
          </a:p>
          <a:p>
            <a:pPr marL="0" indent="0">
              <a:buNone/>
            </a:pPr>
            <a:r>
              <a:rPr lang="en-US" dirty="0"/>
              <a:t>B. </a:t>
            </a:r>
            <a:r>
              <a:rPr lang="en-US" dirty="0" err="1"/>
              <a:t>melitensis</a:t>
            </a:r>
            <a:r>
              <a:rPr lang="en-US" dirty="0"/>
              <a:t> </a:t>
            </a:r>
            <a:r>
              <a:rPr lang="en-US" dirty="0" smtClean="0"/>
              <a:t>                             Goat </a:t>
            </a:r>
            <a:r>
              <a:rPr lang="en-US" dirty="0"/>
              <a:t>/ Sheep</a:t>
            </a:r>
          </a:p>
          <a:p>
            <a:pPr marL="0" indent="0">
              <a:buNone/>
            </a:pPr>
            <a:r>
              <a:rPr lang="en-US" dirty="0"/>
              <a:t>B. </a:t>
            </a:r>
            <a:r>
              <a:rPr lang="en-US" dirty="0" err="1"/>
              <a:t>suis</a:t>
            </a:r>
            <a:r>
              <a:rPr lang="en-US" dirty="0"/>
              <a:t> </a:t>
            </a:r>
            <a:r>
              <a:rPr lang="en-US" dirty="0" smtClean="0"/>
              <a:t>                                         Swine/pigs</a:t>
            </a:r>
            <a:endParaRPr lang="en-US" dirty="0"/>
          </a:p>
          <a:p>
            <a:pPr marL="0" indent="0">
              <a:buNone/>
            </a:pPr>
            <a:r>
              <a:rPr lang="en-US" dirty="0" err="1" smtClean="0"/>
              <a:t>B.Canis</a:t>
            </a:r>
            <a:r>
              <a:rPr lang="en-US" dirty="0" smtClean="0"/>
              <a:t>                                        </a:t>
            </a:r>
            <a:r>
              <a:rPr lang="en-US" dirty="0"/>
              <a:t>Dogs</a:t>
            </a:r>
          </a:p>
        </p:txBody>
      </p:sp>
    </p:spTree>
    <p:extLst>
      <p:ext uri="{BB962C8B-B14F-4D97-AF65-F5344CB8AC3E}">
        <p14:creationId xmlns:p14="http://schemas.microsoft.com/office/powerpoint/2010/main" val="3872858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Francesco </a:t>
            </a:r>
            <a:r>
              <a:rPr lang="en-US" dirty="0" err="1"/>
              <a:t>Redi</a:t>
            </a:r>
            <a:r>
              <a:rPr lang="en-US" dirty="0"/>
              <a:t> (1626-1697): He is the scientist who first tried to set an experiment to disprove spontaneous generation.</a:t>
            </a:r>
          </a:p>
          <a:p>
            <a:r>
              <a:rPr lang="en-US" dirty="0"/>
              <a:t>- He put the meat in a bottle and covered it with a gauze.</a:t>
            </a:r>
          </a:p>
          <a:p>
            <a:r>
              <a:rPr lang="en-US" dirty="0"/>
              <a:t>- He observed that the flies laid eggs from which the maggots developed.</a:t>
            </a:r>
          </a:p>
          <a:p>
            <a:r>
              <a:rPr lang="en-US" dirty="0"/>
              <a:t>- He said maggots did not developed from meat but from flies egg.</a:t>
            </a:r>
          </a:p>
          <a:p>
            <a:endParaRPr lang="en-US" dirty="0"/>
          </a:p>
        </p:txBody>
      </p:sp>
    </p:spTree>
    <p:extLst>
      <p:ext uri="{BB962C8B-B14F-4D97-AF65-F5344CB8AC3E}">
        <p14:creationId xmlns:p14="http://schemas.microsoft.com/office/powerpoint/2010/main" val="292000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GRAM NEGATIVE </a:t>
            </a:r>
            <a:r>
              <a:rPr lang="en-US" dirty="0" smtClean="0"/>
              <a:t>RODS</a:t>
            </a:r>
          </a:p>
          <a:p>
            <a:pPr marL="0" indent="0">
              <a:buNone/>
            </a:pPr>
            <a:r>
              <a:rPr lang="en-US" dirty="0"/>
              <a:t>. Escherichia spp.</a:t>
            </a:r>
          </a:p>
          <a:p>
            <a:pPr marL="0" indent="0">
              <a:buNone/>
            </a:pPr>
            <a:r>
              <a:rPr lang="en-US" dirty="0"/>
              <a:t>. </a:t>
            </a:r>
            <a:r>
              <a:rPr lang="en-US" dirty="0" err="1"/>
              <a:t>Klebsiella</a:t>
            </a:r>
            <a:r>
              <a:rPr lang="en-US" dirty="0"/>
              <a:t> spp.</a:t>
            </a:r>
          </a:p>
          <a:p>
            <a:pPr marL="0" indent="0">
              <a:buNone/>
            </a:pPr>
            <a:r>
              <a:rPr lang="en-US" dirty="0" smtClean="0"/>
              <a:t>. </a:t>
            </a:r>
            <a:r>
              <a:rPr lang="en-US" dirty="0"/>
              <a:t>Salmonella spp.</a:t>
            </a:r>
          </a:p>
          <a:p>
            <a:pPr marL="0" indent="0">
              <a:buNone/>
            </a:pPr>
            <a:r>
              <a:rPr lang="en-US" dirty="0"/>
              <a:t>. </a:t>
            </a:r>
            <a:r>
              <a:rPr lang="en-US" dirty="0" err="1"/>
              <a:t>Shigella</a:t>
            </a:r>
            <a:r>
              <a:rPr lang="en-US" dirty="0"/>
              <a:t> spp.</a:t>
            </a:r>
          </a:p>
          <a:p>
            <a:pPr marL="0" indent="0">
              <a:buNone/>
            </a:pPr>
            <a:r>
              <a:rPr lang="en-US" dirty="0"/>
              <a:t>. Proteus spp</a:t>
            </a:r>
            <a:r>
              <a:rPr lang="en-US" dirty="0" smtClean="0"/>
              <a:t>.</a:t>
            </a:r>
          </a:p>
          <a:p>
            <a:pPr marL="0" indent="0">
              <a:buNone/>
            </a:pPr>
            <a:r>
              <a:rPr lang="en-US" dirty="0"/>
              <a:t>. </a:t>
            </a:r>
            <a:r>
              <a:rPr lang="en-US" dirty="0" err="1" smtClean="0"/>
              <a:t>Pseudomoas</a:t>
            </a:r>
            <a:r>
              <a:rPr lang="en-US" dirty="0" smtClean="0"/>
              <a:t> spp.</a:t>
            </a:r>
            <a:endParaRPr lang="en-US" dirty="0"/>
          </a:p>
          <a:p>
            <a:pPr marL="0" indent="0">
              <a:buNone/>
            </a:pPr>
            <a:r>
              <a:rPr lang="en-US" dirty="0"/>
              <a:t>. </a:t>
            </a:r>
            <a:r>
              <a:rPr lang="en-US" dirty="0" smtClean="0"/>
              <a:t>Vibrio spp.</a:t>
            </a:r>
            <a:endParaRPr lang="en-US" dirty="0"/>
          </a:p>
          <a:p>
            <a:pPr marL="0" indent="0">
              <a:buNone/>
            </a:pPr>
            <a:r>
              <a:rPr lang="en-US" dirty="0"/>
              <a:t>. </a:t>
            </a:r>
            <a:r>
              <a:rPr lang="en-US" dirty="0" smtClean="0"/>
              <a:t>Helicobacter  spp.</a:t>
            </a:r>
            <a:endParaRPr lang="en-US" dirty="0"/>
          </a:p>
        </p:txBody>
      </p:sp>
    </p:spTree>
    <p:extLst>
      <p:ext uri="{BB962C8B-B14F-4D97-AF65-F5344CB8AC3E}">
        <p14:creationId xmlns:p14="http://schemas.microsoft.com/office/powerpoint/2010/main" val="15360135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a:t>Spirochetes of medical importance:</a:t>
            </a:r>
          </a:p>
          <a:p>
            <a:pPr marL="0" indent="0">
              <a:buNone/>
            </a:pPr>
            <a:r>
              <a:rPr lang="en-US" dirty="0"/>
              <a:t>. </a:t>
            </a:r>
            <a:r>
              <a:rPr lang="en-US" dirty="0" err="1" smtClean="0"/>
              <a:t>Treponema</a:t>
            </a:r>
            <a:r>
              <a:rPr lang="en-US" dirty="0" smtClean="0"/>
              <a:t> </a:t>
            </a:r>
            <a:r>
              <a:rPr lang="en-US" dirty="0" err="1" smtClean="0"/>
              <a:t>spp</a:t>
            </a:r>
            <a:endParaRPr lang="en-US" dirty="0"/>
          </a:p>
          <a:p>
            <a:pPr marL="0" indent="0">
              <a:buNone/>
            </a:pPr>
            <a:r>
              <a:rPr lang="en-US" dirty="0"/>
              <a:t>. </a:t>
            </a:r>
            <a:r>
              <a:rPr lang="en-US" dirty="0" err="1" smtClean="0"/>
              <a:t>Borellia</a:t>
            </a:r>
            <a:r>
              <a:rPr lang="en-US" dirty="0" smtClean="0"/>
              <a:t> </a:t>
            </a:r>
            <a:r>
              <a:rPr lang="en-US" dirty="0" err="1" smtClean="0"/>
              <a:t>spp</a:t>
            </a:r>
            <a:endParaRPr lang="en-US" dirty="0"/>
          </a:p>
          <a:p>
            <a:pPr marL="0" indent="0">
              <a:buNone/>
            </a:pPr>
            <a:r>
              <a:rPr lang="en-US" dirty="0"/>
              <a:t>. </a:t>
            </a:r>
            <a:r>
              <a:rPr lang="en-US" dirty="0" err="1" smtClean="0"/>
              <a:t>Leptospira</a:t>
            </a:r>
            <a:r>
              <a:rPr lang="en-US" dirty="0" smtClean="0"/>
              <a:t> </a:t>
            </a:r>
            <a:r>
              <a:rPr lang="en-US" dirty="0" err="1" smtClean="0"/>
              <a:t>spp</a:t>
            </a:r>
            <a:endParaRPr lang="en-US" dirty="0"/>
          </a:p>
        </p:txBody>
      </p:sp>
    </p:spTree>
    <p:extLst>
      <p:ext uri="{BB962C8B-B14F-4D97-AF65-F5344CB8AC3E}">
        <p14:creationId xmlns:p14="http://schemas.microsoft.com/office/powerpoint/2010/main" val="26882314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Acid-fast bacilli.</a:t>
            </a:r>
          </a:p>
        </p:txBody>
      </p:sp>
      <p:sp>
        <p:nvSpPr>
          <p:cNvPr id="3" name="Content Placeholder 2"/>
          <p:cNvSpPr>
            <a:spLocks noGrp="1"/>
          </p:cNvSpPr>
          <p:nvPr>
            <p:ph idx="1"/>
          </p:nvPr>
        </p:nvSpPr>
        <p:spPr/>
        <p:txBody>
          <a:bodyPr>
            <a:normAutofit fontScale="77500" lnSpcReduction="20000"/>
          </a:bodyPr>
          <a:lstStyle/>
          <a:p>
            <a:r>
              <a:rPr lang="en-US" dirty="0"/>
              <a:t>GENUS: </a:t>
            </a:r>
            <a:r>
              <a:rPr lang="en-US" dirty="0" smtClean="0"/>
              <a:t>MYCOBACTERIA</a:t>
            </a:r>
          </a:p>
          <a:p>
            <a:pPr>
              <a:buFont typeface="Wingdings" pitchFamily="2" charset="2"/>
              <a:buChar char="ü"/>
            </a:pPr>
            <a:r>
              <a:rPr lang="en-US" dirty="0"/>
              <a:t>M. tuberculosis</a:t>
            </a:r>
          </a:p>
          <a:p>
            <a:pPr>
              <a:buFont typeface="Wingdings" pitchFamily="2" charset="2"/>
              <a:buChar char="ü"/>
            </a:pPr>
            <a:r>
              <a:rPr lang="en-US" dirty="0"/>
              <a:t>M. </a:t>
            </a:r>
            <a:r>
              <a:rPr lang="en-US" dirty="0" err="1" smtClean="0"/>
              <a:t>leprae</a:t>
            </a:r>
            <a:endParaRPr lang="en-US" dirty="0" smtClean="0"/>
          </a:p>
          <a:p>
            <a:pPr>
              <a:buFont typeface="Wingdings" pitchFamily="2" charset="2"/>
              <a:buChar char="ü"/>
            </a:pPr>
            <a:endParaRPr lang="en-US" dirty="0"/>
          </a:p>
          <a:p>
            <a:pPr marL="0" indent="0">
              <a:buNone/>
            </a:pPr>
            <a:r>
              <a:rPr lang="en-US" dirty="0"/>
              <a:t>CHLAMYDIA</a:t>
            </a:r>
          </a:p>
          <a:p>
            <a:pPr marL="0" indent="0">
              <a:buNone/>
            </a:pPr>
            <a:r>
              <a:rPr lang="en-US" dirty="0"/>
              <a:t>Characteristics:</a:t>
            </a:r>
          </a:p>
          <a:p>
            <a:pPr marL="0" indent="0">
              <a:buNone/>
            </a:pPr>
            <a:r>
              <a:rPr lang="en-US" dirty="0"/>
              <a:t>. Obligate intracellular gram-negative bacteria.</a:t>
            </a:r>
          </a:p>
          <a:p>
            <a:pPr marL="0" indent="0">
              <a:buNone/>
            </a:pPr>
            <a:r>
              <a:rPr lang="en-US" dirty="0"/>
              <a:t>. Reproduce by binary fission.</a:t>
            </a:r>
          </a:p>
          <a:p>
            <a:pPr marL="0" indent="0">
              <a:buNone/>
            </a:pPr>
            <a:r>
              <a:rPr lang="en-US" dirty="0"/>
              <a:t>. Posses both DNA and RNA.</a:t>
            </a:r>
          </a:p>
          <a:p>
            <a:pPr marL="0" indent="0">
              <a:buNone/>
            </a:pPr>
            <a:r>
              <a:rPr lang="en-US" dirty="0"/>
              <a:t>. Have cell wall and ribosomes</a:t>
            </a:r>
            <a:r>
              <a:rPr lang="en-US" dirty="0" smtClean="0"/>
              <a:t>.</a:t>
            </a:r>
          </a:p>
          <a:p>
            <a:pPr marL="0" indent="0">
              <a:buNone/>
            </a:pPr>
            <a:r>
              <a:rPr lang="en-US" dirty="0" smtClean="0"/>
              <a:t>. Sensitive to anti-microbial agents.</a:t>
            </a:r>
          </a:p>
        </p:txBody>
      </p:sp>
    </p:spTree>
    <p:extLst>
      <p:ext uri="{BB962C8B-B14F-4D97-AF65-F5344CB8AC3E}">
        <p14:creationId xmlns:p14="http://schemas.microsoft.com/office/powerpoint/2010/main" val="14146875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Three species of medical importance</a:t>
            </a:r>
          </a:p>
          <a:p>
            <a:r>
              <a:rPr lang="en-US" dirty="0"/>
              <a:t>C. </a:t>
            </a:r>
            <a:r>
              <a:rPr lang="en-US" dirty="0" err="1"/>
              <a:t>tracomatis</a:t>
            </a:r>
            <a:endParaRPr lang="en-US" dirty="0"/>
          </a:p>
          <a:p>
            <a:r>
              <a:rPr lang="en-US" dirty="0"/>
              <a:t>C. </a:t>
            </a:r>
            <a:r>
              <a:rPr lang="en-US" dirty="0" err="1"/>
              <a:t>pneumoniae</a:t>
            </a:r>
            <a:endParaRPr lang="en-US" dirty="0"/>
          </a:p>
          <a:p>
            <a:r>
              <a:rPr lang="en-US" dirty="0"/>
              <a:t>C. </a:t>
            </a:r>
            <a:r>
              <a:rPr lang="en-US" dirty="0" err="1"/>
              <a:t>psittacii</a:t>
            </a:r>
            <a:endParaRPr lang="en-US" dirty="0"/>
          </a:p>
          <a:p>
            <a:r>
              <a:rPr lang="en-US" dirty="0"/>
              <a:t>NB: Chlamydia </a:t>
            </a:r>
            <a:r>
              <a:rPr lang="en-US" dirty="0" err="1"/>
              <a:t>tachomatis</a:t>
            </a:r>
            <a:r>
              <a:rPr lang="en-US" dirty="0"/>
              <a:t> is the main species of clinical importance</a:t>
            </a:r>
          </a:p>
          <a:p>
            <a:pPr marL="0" indent="0">
              <a:buNone/>
            </a:pPr>
            <a:endParaRPr lang="en-US" dirty="0"/>
          </a:p>
        </p:txBody>
      </p:sp>
    </p:spTree>
    <p:extLst>
      <p:ext uri="{BB962C8B-B14F-4D97-AF65-F5344CB8AC3E}">
        <p14:creationId xmlns:p14="http://schemas.microsoft.com/office/powerpoint/2010/main" val="334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Theory of Biogenesis states that life comes from pre-existing life.</a:t>
            </a:r>
          </a:p>
          <a:p>
            <a:r>
              <a:rPr lang="en-US" dirty="0"/>
              <a:t>Louis Pasteur (1822-1895 GC) was the scientist who disproved the theory of abiogenesis. He designed a large curved flask (Pasteur goose neck flask) and placed a sterile growth broth medium. Air freely moved through the tube; but dust particles were trapped in the curved portion of flask. Microbial growth in the broth was not seen.</a:t>
            </a:r>
          </a:p>
          <a:p>
            <a:r>
              <a:rPr lang="en-US" dirty="0"/>
              <a:t>Therefore Pasteur proved that micro-organisms entered to substrates through the air and micro-organisms did not evolve spontaneously.</a:t>
            </a:r>
          </a:p>
          <a:p>
            <a:endParaRPr lang="en-US" dirty="0"/>
          </a:p>
        </p:txBody>
      </p:sp>
    </p:spTree>
    <p:extLst>
      <p:ext uri="{BB962C8B-B14F-4D97-AF65-F5344CB8AC3E}">
        <p14:creationId xmlns:p14="http://schemas.microsoft.com/office/powerpoint/2010/main" val="2841301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4876</Words>
  <Application>Microsoft Office PowerPoint</Application>
  <PresentationFormat>On-screen Show (4:3)</PresentationFormat>
  <Paragraphs>513</Paragraphs>
  <Slides>83</Slides>
  <Notes>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Office Theme</vt:lpstr>
      <vt:lpstr>INTRODUCTION TO MICROBIOLOGY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Viral classification </vt:lpstr>
      <vt:lpstr>BACTERIAL CELL </vt:lpstr>
      <vt:lpstr> STRUCTURE OF BACTERIA </vt:lpstr>
      <vt:lpstr>PowerPoint Presentation</vt:lpstr>
      <vt:lpstr>PowerPoint Presentation</vt:lpstr>
      <vt:lpstr>PowerPoint Presentation</vt:lpstr>
      <vt:lpstr>PowerPoint Presentation</vt:lpstr>
      <vt:lpstr>PowerPoint Presentation</vt:lpstr>
      <vt:lpstr>Cellular elements external to the cell envelope </vt:lpstr>
      <vt:lpstr>PowerPoint Presentation</vt:lpstr>
      <vt:lpstr>PowerPoint Presentation</vt:lpstr>
      <vt:lpstr>Comparison between flagella and pili </vt:lpstr>
      <vt:lpstr>D. Spores </vt:lpstr>
      <vt:lpstr>Diagram….</vt:lpstr>
      <vt:lpstr> CLASSIFICATION OF BACTERIA </vt:lpstr>
      <vt:lpstr>1. Morphology of bacteria </vt:lpstr>
      <vt:lpstr>2. Staining of bacteria </vt:lpstr>
      <vt:lpstr>General methods of staining </vt:lpstr>
      <vt:lpstr>PowerPoint Presentation</vt:lpstr>
      <vt:lpstr>PowerPoint Presentation</vt:lpstr>
      <vt:lpstr>PowerPoint Presentation</vt:lpstr>
      <vt:lpstr>A. Gram staining method </vt:lpstr>
      <vt:lpstr>Procedure: </vt:lpstr>
      <vt:lpstr>PowerPoint Presentation</vt:lpstr>
      <vt:lpstr> Ziehl-Neelson staining method </vt:lpstr>
      <vt:lpstr>Procedure for Ziehl-Neelson staining method </vt:lpstr>
      <vt:lpstr>PowerPoint Presentation</vt:lpstr>
      <vt:lpstr>CULTIVATION OF BACTERIA IN CULTURE MEDIA </vt:lpstr>
      <vt:lpstr>Common ingredients of culture media </vt:lpstr>
      <vt:lpstr>Types of culture media </vt:lpstr>
      <vt:lpstr>PowerPoint Presentation</vt:lpstr>
      <vt:lpstr>PowerPoint Presentation</vt:lpstr>
      <vt:lpstr>PowerPoint Presentation</vt:lpstr>
      <vt:lpstr>PowerPoint Presentation</vt:lpstr>
      <vt:lpstr>PowerPoint Presentation</vt:lpstr>
      <vt:lpstr>PowerPoint Presentation</vt:lpstr>
      <vt:lpstr>Preparation of culture media </vt:lpstr>
      <vt:lpstr>BACTERIAL GROWTH </vt:lpstr>
      <vt:lpstr>Bacterial growth phases </vt:lpstr>
      <vt:lpstr>PowerPoint Presentation</vt:lpstr>
      <vt:lpstr>PowerPoint Presentation</vt:lpstr>
      <vt:lpstr>PowerPoint Presentation</vt:lpstr>
      <vt:lpstr>Bacterial growth curve </vt:lpstr>
      <vt:lpstr>PowerPoint Presentation</vt:lpstr>
      <vt:lpstr>STERILIZATION AND DISINFECTION </vt:lpstr>
      <vt:lpstr>Chemical methods of sterilization and disinfection </vt:lpstr>
      <vt:lpstr>PowerPoint Presentation</vt:lpstr>
      <vt:lpstr>PowerPoint Presentation</vt:lpstr>
      <vt:lpstr>Classification of chemical methods of sterilization and disinfection </vt:lpstr>
      <vt:lpstr>PowerPoint Presentation</vt:lpstr>
      <vt:lpstr>PowerPoint Presentation</vt:lpstr>
      <vt:lpstr>Physical methods of sterilization and disinfection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Classification scheme for gram +ve and gram –ve bacteria</vt:lpstr>
      <vt:lpstr>PowerPoint Presentation</vt:lpstr>
      <vt:lpstr>PowerPoint Presentation</vt:lpstr>
      <vt:lpstr>PowerPoint Presentation</vt:lpstr>
      <vt:lpstr>PowerPoint Presentation</vt:lpstr>
      <vt:lpstr>PowerPoint Presentation</vt:lpstr>
      <vt:lpstr>PowerPoint Presentation</vt:lpstr>
      <vt:lpstr>Cont…..</vt:lpstr>
      <vt:lpstr>Acid-fast bacilli.</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MICROBIOLOGY </dc:title>
  <dc:creator/>
  <cp:lastModifiedBy>user</cp:lastModifiedBy>
  <cp:revision>31</cp:revision>
  <dcterms:created xsi:type="dcterms:W3CDTF">2006-08-16T00:00:00Z</dcterms:created>
  <dcterms:modified xsi:type="dcterms:W3CDTF">2015-05-19T11:19:22Z</dcterms:modified>
</cp:coreProperties>
</file>