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notesSlides/notesSlide2.xml" ContentType="application/vnd.openxmlformats-officedocument.presentationml.notesSlide+xml"/>
  <Override PartName="/ppt/slides/slide36.xml" ContentType="application/vnd.openxmlformats-officedocument.presentationml.slide+xml"/>
  <Override PartName="/ppt/slides/slide83.xml" ContentType="application/vnd.openxmlformats-officedocument.presentationml.slide+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slides/slide99.xml" ContentType="application/vnd.openxmlformats-officedocument.presentationml.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slideLayouts/slideLayout25.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tags/tag1.xml" ContentType="application/vnd.openxmlformats-officedocument.presentationml.tags+xml"/>
  <Override PartName="/ppt/slideLayouts/slideLayout14.xml" ContentType="application/vnd.openxmlformats-officedocument.presentationml.slideLayout+xml"/>
  <Override PartName="/ppt/notesSlides/notesSlide24.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slides/slide89.xml" ContentType="application/vnd.openxmlformats-officedocument.presentationml.slide+xml"/>
  <Override PartName="/ppt/slides/slide108.xml" ContentType="application/vnd.openxmlformats-officedocument.presentationml.slide+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Layouts/slideLayout22.xml" ContentType="application/vnd.openxmlformats-officedocument.presentationml.slideLayout+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21.xml" ContentType="application/vnd.openxmlformats-officedocument.presentationml.notesSlide+xml"/>
  <Override PartName="/ppt/slides/slide79.xml" ContentType="application/vnd.openxmlformats-officedocument.presentationml.slide+xml"/>
  <Override PartName="/ppt/slides/slide109.xml" ContentType="application/vnd.openxmlformats-officedocument.presentationml.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slideLayouts/slideLayout16.xml" ContentType="application/vnd.openxmlformats-officedocument.presentationml.slideLayout+xml"/>
  <Override PartName="/ppt/notesSlides/notesSlide37.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11.xml" ContentType="application/vnd.openxmlformats-officedocument.presentationml.notesSlide+xml"/>
  <Override PartName="/ppt/notesSlides/notesSlide40.xml" ContentType="application/vnd.openxmlformats-officedocument.presentationml.notesSlide+xml"/>
  <Override PartName="/ppt/slides/slide98.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29.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43.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notesSlides/notesSlide4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1"/>
    <p:sldMasterId id="2147483652" r:id="rId2"/>
  </p:sldMasterIdLst>
  <p:notesMasterIdLst>
    <p:notesMasterId r:id="rId113"/>
  </p:notesMasterIdLst>
  <p:handoutMasterIdLst>
    <p:handoutMasterId r:id="rId114"/>
  </p:handoutMasterIdLst>
  <p:sldIdLst>
    <p:sldId id="449" r:id="rId3"/>
    <p:sldId id="293" r:id="rId4"/>
    <p:sldId id="256" r:id="rId5"/>
    <p:sldId id="317" r:id="rId6"/>
    <p:sldId id="320" r:id="rId7"/>
    <p:sldId id="485" r:id="rId8"/>
    <p:sldId id="487" r:id="rId9"/>
    <p:sldId id="488" r:id="rId10"/>
    <p:sldId id="489" r:id="rId11"/>
    <p:sldId id="490" r:id="rId12"/>
    <p:sldId id="491" r:id="rId13"/>
    <p:sldId id="492" r:id="rId14"/>
    <p:sldId id="493" r:id="rId15"/>
    <p:sldId id="494" r:id="rId16"/>
    <p:sldId id="497" r:id="rId17"/>
    <p:sldId id="496" r:id="rId18"/>
    <p:sldId id="495" r:id="rId19"/>
    <p:sldId id="498" r:id="rId20"/>
    <p:sldId id="502" r:id="rId21"/>
    <p:sldId id="499" r:id="rId22"/>
    <p:sldId id="500" r:id="rId23"/>
    <p:sldId id="276" r:id="rId24"/>
    <p:sldId id="305" r:id="rId25"/>
    <p:sldId id="306" r:id="rId26"/>
    <p:sldId id="308" r:id="rId27"/>
    <p:sldId id="309" r:id="rId28"/>
    <p:sldId id="310" r:id="rId29"/>
    <p:sldId id="311" r:id="rId30"/>
    <p:sldId id="312" r:id="rId31"/>
    <p:sldId id="314" r:id="rId32"/>
    <p:sldId id="482" r:id="rId33"/>
    <p:sldId id="483" r:id="rId34"/>
    <p:sldId id="455" r:id="rId35"/>
    <p:sldId id="420" r:id="rId36"/>
    <p:sldId id="422" r:id="rId37"/>
    <p:sldId id="425" r:id="rId38"/>
    <p:sldId id="507" r:id="rId39"/>
    <p:sldId id="508" r:id="rId40"/>
    <p:sldId id="509" r:id="rId41"/>
    <p:sldId id="510" r:id="rId42"/>
    <p:sldId id="426" r:id="rId43"/>
    <p:sldId id="427" r:id="rId44"/>
    <p:sldId id="428" r:id="rId45"/>
    <p:sldId id="429" r:id="rId46"/>
    <p:sldId id="430" r:id="rId47"/>
    <p:sldId id="503" r:id="rId48"/>
    <p:sldId id="432" r:id="rId49"/>
    <p:sldId id="514" r:id="rId50"/>
    <p:sldId id="433" r:id="rId51"/>
    <p:sldId id="362" r:id="rId52"/>
    <p:sldId id="511" r:id="rId53"/>
    <p:sldId id="512" r:id="rId54"/>
    <p:sldId id="513" r:id="rId55"/>
    <p:sldId id="515" r:id="rId56"/>
    <p:sldId id="522" r:id="rId57"/>
    <p:sldId id="516" r:id="rId58"/>
    <p:sldId id="517" r:id="rId59"/>
    <p:sldId id="518" r:id="rId60"/>
    <p:sldId id="519" r:id="rId61"/>
    <p:sldId id="520" r:id="rId62"/>
    <p:sldId id="521" r:id="rId63"/>
    <p:sldId id="368" r:id="rId64"/>
    <p:sldId id="371" r:id="rId65"/>
    <p:sldId id="372" r:id="rId66"/>
    <p:sldId id="373" r:id="rId67"/>
    <p:sldId id="525" r:id="rId68"/>
    <p:sldId id="524" r:id="rId69"/>
    <p:sldId id="529" r:id="rId70"/>
    <p:sldId id="528" r:id="rId71"/>
    <p:sldId id="527" r:id="rId72"/>
    <p:sldId id="530" r:id="rId73"/>
    <p:sldId id="531" r:id="rId74"/>
    <p:sldId id="533" r:id="rId75"/>
    <p:sldId id="376" r:id="rId76"/>
    <p:sldId id="379" r:id="rId77"/>
    <p:sldId id="381" r:id="rId78"/>
    <p:sldId id="538" r:id="rId79"/>
    <p:sldId id="537" r:id="rId80"/>
    <p:sldId id="536" r:id="rId81"/>
    <p:sldId id="535" r:id="rId82"/>
    <p:sldId id="534" r:id="rId83"/>
    <p:sldId id="382" r:id="rId84"/>
    <p:sldId id="539" r:id="rId85"/>
    <p:sldId id="545" r:id="rId86"/>
    <p:sldId id="544" r:id="rId87"/>
    <p:sldId id="543" r:id="rId88"/>
    <p:sldId id="542" r:id="rId89"/>
    <p:sldId id="541" r:id="rId90"/>
    <p:sldId id="540" r:id="rId91"/>
    <p:sldId id="546" r:id="rId92"/>
    <p:sldId id="550" r:id="rId93"/>
    <p:sldId id="549" r:id="rId94"/>
    <p:sldId id="548" r:id="rId95"/>
    <p:sldId id="470" r:id="rId96"/>
    <p:sldId id="471" r:id="rId97"/>
    <p:sldId id="472" r:id="rId98"/>
    <p:sldId id="473" r:id="rId99"/>
    <p:sldId id="554" r:id="rId100"/>
    <p:sldId id="555" r:id="rId101"/>
    <p:sldId id="556" r:id="rId102"/>
    <p:sldId id="474" r:id="rId103"/>
    <p:sldId id="476" r:id="rId104"/>
    <p:sldId id="477" r:id="rId105"/>
    <p:sldId id="552" r:id="rId106"/>
    <p:sldId id="551" r:id="rId107"/>
    <p:sldId id="478" r:id="rId108"/>
    <p:sldId id="479" r:id="rId109"/>
    <p:sldId id="480" r:id="rId110"/>
    <p:sldId id="553" r:id="rId111"/>
    <p:sldId id="481" r:id="rId112"/>
  </p:sldIdLst>
  <p:sldSz cx="9144000" cy="6858000" type="screen4x3"/>
  <p:notesSz cx="6858000" cy="9296400"/>
  <p:custDataLst>
    <p:tags r:id="rId115"/>
  </p:custDataLst>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ichard" initials="R"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Rg st="1" end="79"/>
    <p:penClr>
      <a:srgbClr val="FF0000"/>
    </p:penClr>
  </p:showPr>
  <p:clrMru>
    <a:srgbClr val="067F24"/>
    <a:srgbClr val="A40C25"/>
    <a:srgbClr val="7F026B"/>
    <a:srgbClr val="037F50"/>
    <a:srgbClr val="7AA0FF"/>
    <a:srgbClr val="191999"/>
    <a:srgbClr val="85A7FF"/>
    <a:srgbClr val="AB000E"/>
    <a:srgbClr val="12409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horzBarState="maximized">
    <p:restoredLeft sz="21103" autoAdjust="0"/>
    <p:restoredTop sz="93728" autoAdjust="0"/>
  </p:normalViewPr>
  <p:slideViewPr>
    <p:cSldViewPr snapToGrid="0">
      <p:cViewPr>
        <p:scale>
          <a:sx n="75" d="100"/>
          <a:sy n="75" d="100"/>
        </p:scale>
        <p:origin x="60" y="-6"/>
      </p:cViewPr>
      <p:guideLst>
        <p:guide orient="horz" pos="3490"/>
        <p:guide pos="2880"/>
      </p:guideLst>
    </p:cSldViewPr>
  </p:slideViewPr>
  <p:outlineViewPr>
    <p:cViewPr>
      <p:scale>
        <a:sx n="33" d="100"/>
        <a:sy n="33" d="100"/>
      </p:scale>
      <p:origin x="0" y="58464"/>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64" d="100"/>
          <a:sy n="64" d="100"/>
        </p:scale>
        <p:origin x="-2676" y="-102"/>
      </p:cViewPr>
      <p:guideLst>
        <p:guide orient="horz" pos="2928"/>
        <p:guide pos="2160"/>
      </p:guideLst>
    </p:cSldViewPr>
  </p:notes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117" Type="http://schemas.openxmlformats.org/officeDocument/2006/relationships/presProps" Target="presProps.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12" Type="http://schemas.openxmlformats.org/officeDocument/2006/relationships/slide" Target="slides/slide110.xml"/><Relationship Id="rId16" Type="http://schemas.openxmlformats.org/officeDocument/2006/relationships/slide" Target="slides/slide14.xml"/><Relationship Id="rId107" Type="http://schemas.openxmlformats.org/officeDocument/2006/relationships/slide" Target="slides/slide105.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slide" Target="slides/slide77.xml"/><Relationship Id="rId87" Type="http://schemas.openxmlformats.org/officeDocument/2006/relationships/slide" Target="slides/slide85.xml"/><Relationship Id="rId102" Type="http://schemas.openxmlformats.org/officeDocument/2006/relationships/slide" Target="slides/slide100.xml"/><Relationship Id="rId110" Type="http://schemas.openxmlformats.org/officeDocument/2006/relationships/slide" Target="slides/slide108.xml"/><Relationship Id="rId115" Type="http://schemas.openxmlformats.org/officeDocument/2006/relationships/tags" Target="tags/tag1.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slide" Target="slides/slide80.xml"/><Relationship Id="rId90" Type="http://schemas.openxmlformats.org/officeDocument/2006/relationships/slide" Target="slides/slide88.xml"/><Relationship Id="rId95" Type="http://schemas.openxmlformats.org/officeDocument/2006/relationships/slide" Target="slides/slide93.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slide" Target="slides/slide103.xml"/><Relationship Id="rId113" Type="http://schemas.openxmlformats.org/officeDocument/2006/relationships/notesMaster" Target="notesMasters/notesMaster1.xml"/><Relationship Id="rId118"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slide" Target="slides/slide91.xml"/><Relationship Id="rId98" Type="http://schemas.openxmlformats.org/officeDocument/2006/relationships/slide" Target="slides/slide9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103" Type="http://schemas.openxmlformats.org/officeDocument/2006/relationships/slide" Target="slides/slide101.xml"/><Relationship Id="rId108" Type="http://schemas.openxmlformats.org/officeDocument/2006/relationships/slide" Target="slides/slide106.xml"/><Relationship Id="rId116" Type="http://schemas.openxmlformats.org/officeDocument/2006/relationships/commentAuthors" Target="commentAuthor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slide" Target="slides/slide94.xml"/><Relationship Id="rId111" Type="http://schemas.openxmlformats.org/officeDocument/2006/relationships/slide" Target="slides/slide109.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6" Type="http://schemas.openxmlformats.org/officeDocument/2006/relationships/slide" Target="slides/slide104.xml"/><Relationship Id="rId114" Type="http://schemas.openxmlformats.org/officeDocument/2006/relationships/handoutMaster" Target="handoutMasters/handoutMaster1.xml"/><Relationship Id="rId119" Type="http://schemas.openxmlformats.org/officeDocument/2006/relationships/theme" Target="theme/theme1.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slide" Target="slides/slide10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slide" Target="slides/slide102.xml"/><Relationship Id="rId120" Type="http://schemas.openxmlformats.org/officeDocument/2006/relationships/tableStyles" Target="tableStyles.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29" Type="http://schemas.openxmlformats.org/officeDocument/2006/relationships/slide" Target="slides/slide2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1250"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charset="0"/>
              </a:defRPr>
            </a:lvl1pPr>
          </a:lstStyle>
          <a:p>
            <a:pPr>
              <a:defRPr/>
            </a:pPr>
            <a:endParaRPr lang="en-US"/>
          </a:p>
        </p:txBody>
      </p:sp>
      <p:sp>
        <p:nvSpPr>
          <p:cNvPr id="181251" name="Rectangle 3"/>
          <p:cNvSpPr>
            <a:spLocks noGrp="1" noChangeArrowheads="1"/>
          </p:cNvSpPr>
          <p:nvPr>
            <p:ph type="dt" sz="quarter" idx="1"/>
          </p:nvPr>
        </p:nvSpPr>
        <p:spPr bwMode="auto">
          <a:xfrm>
            <a:off x="388620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charset="0"/>
              </a:defRPr>
            </a:lvl1pPr>
          </a:lstStyle>
          <a:p>
            <a:pPr>
              <a:defRPr/>
            </a:pPr>
            <a:endParaRPr lang="en-US"/>
          </a:p>
        </p:txBody>
      </p:sp>
      <p:sp>
        <p:nvSpPr>
          <p:cNvPr id="181252" name="Rectangle 4"/>
          <p:cNvSpPr>
            <a:spLocks noGrp="1" noChangeArrowheads="1"/>
          </p:cNvSpPr>
          <p:nvPr>
            <p:ph type="ftr" sz="quarter" idx="2"/>
          </p:nvPr>
        </p:nvSpPr>
        <p:spPr bwMode="auto">
          <a:xfrm>
            <a:off x="0" y="8831263"/>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Arial" charset="0"/>
              </a:defRPr>
            </a:lvl1pPr>
          </a:lstStyle>
          <a:p>
            <a:pPr>
              <a:defRPr/>
            </a:pPr>
            <a:endParaRPr lang="en-US"/>
          </a:p>
        </p:txBody>
      </p:sp>
      <p:sp>
        <p:nvSpPr>
          <p:cNvPr id="181253" name="Rectangle 5"/>
          <p:cNvSpPr>
            <a:spLocks noGrp="1" noChangeArrowheads="1"/>
          </p:cNvSpPr>
          <p:nvPr>
            <p:ph type="sldNum" sz="quarter" idx="3"/>
          </p:nvPr>
        </p:nvSpPr>
        <p:spPr bwMode="auto">
          <a:xfrm>
            <a:off x="3886200" y="8831263"/>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Arial" charset="0"/>
              </a:defRPr>
            </a:lvl1pPr>
          </a:lstStyle>
          <a:p>
            <a:pPr>
              <a:defRPr/>
            </a:pPr>
            <a:fld id="{016D2987-490A-442F-8BF4-F51D1B06C9D3}"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charset="0"/>
              </a:defRPr>
            </a:lvl1pPr>
          </a:lstStyle>
          <a:p>
            <a:pPr>
              <a:defRPr/>
            </a:pPr>
            <a:endParaRPr lang="en-US"/>
          </a:p>
        </p:txBody>
      </p:sp>
      <p:sp>
        <p:nvSpPr>
          <p:cNvPr id="62467" name="Rectangle 3"/>
          <p:cNvSpPr>
            <a:spLocks noGrp="1" noChangeArrowheads="1"/>
          </p:cNvSpPr>
          <p:nvPr>
            <p:ph type="dt" idx="1"/>
          </p:nvPr>
        </p:nvSpPr>
        <p:spPr bwMode="auto">
          <a:xfrm>
            <a:off x="388620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charset="0"/>
              </a:defRPr>
            </a:lvl1pPr>
          </a:lstStyle>
          <a:p>
            <a:pPr>
              <a:defRPr/>
            </a:pPr>
            <a:endParaRPr lang="en-US"/>
          </a:p>
        </p:txBody>
      </p:sp>
      <p:sp>
        <p:nvSpPr>
          <p:cNvPr id="30724"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p:spPr>
      </p:sp>
      <p:sp>
        <p:nvSpPr>
          <p:cNvPr id="62469" name="Rectangle 5"/>
          <p:cNvSpPr>
            <a:spLocks noGrp="1" noChangeArrowheads="1"/>
          </p:cNvSpPr>
          <p:nvPr>
            <p:ph type="body" sz="quarter" idx="3"/>
          </p:nvPr>
        </p:nvSpPr>
        <p:spPr bwMode="auto">
          <a:xfrm>
            <a:off x="914400" y="4416425"/>
            <a:ext cx="502920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2470" name="Rectangle 6"/>
          <p:cNvSpPr>
            <a:spLocks noGrp="1" noChangeArrowheads="1"/>
          </p:cNvSpPr>
          <p:nvPr>
            <p:ph type="ftr" sz="quarter" idx="4"/>
          </p:nvPr>
        </p:nvSpPr>
        <p:spPr bwMode="auto">
          <a:xfrm>
            <a:off x="0" y="8831263"/>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Arial" charset="0"/>
              </a:defRPr>
            </a:lvl1pPr>
          </a:lstStyle>
          <a:p>
            <a:pPr>
              <a:defRPr/>
            </a:pPr>
            <a:endParaRPr lang="en-US"/>
          </a:p>
        </p:txBody>
      </p:sp>
      <p:sp>
        <p:nvSpPr>
          <p:cNvPr id="62471" name="Rectangle 7"/>
          <p:cNvSpPr>
            <a:spLocks noGrp="1" noChangeArrowheads="1"/>
          </p:cNvSpPr>
          <p:nvPr>
            <p:ph type="sldNum" sz="quarter" idx="5"/>
          </p:nvPr>
        </p:nvSpPr>
        <p:spPr bwMode="auto">
          <a:xfrm>
            <a:off x="3886200" y="8831263"/>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Arial" charset="0"/>
              </a:defRPr>
            </a:lvl1pPr>
          </a:lstStyle>
          <a:p>
            <a:pPr>
              <a:defRPr/>
            </a:pPr>
            <a:fld id="{0B7CE45C-54F2-49B4-AE1E-23D1F85D1D00}"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4900" y="696913"/>
            <a:ext cx="4648200" cy="3486150"/>
          </a:xfrm>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0B7CE45C-54F2-49B4-AE1E-23D1F85D1D00}"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p:spPr>
        <p:txBody>
          <a:bodyPr/>
          <a:lstStyle/>
          <a:p>
            <a:fld id="{AA9A7DCD-88F2-4B2A-8EA6-C8AE59F9CF27}" type="slidenum">
              <a:rPr lang="en-US" smtClean="0">
                <a:latin typeface="Arial" pitchFamily="34" charset="0"/>
              </a:rPr>
              <a:pPr/>
              <a:t>10</a:t>
            </a:fld>
            <a:endParaRPr lang="en-US" smtClean="0">
              <a:latin typeface="Arial" pitchFamily="34" charset="0"/>
            </a:endParaRPr>
          </a:p>
        </p:txBody>
      </p:sp>
      <p:sp>
        <p:nvSpPr>
          <p:cNvPr id="49154" name="Rectangle 2"/>
          <p:cNvSpPr>
            <a:spLocks noGrp="1" noRot="1" noChangeAspect="1" noChangeArrowheads="1" noTextEdit="1"/>
          </p:cNvSpPr>
          <p:nvPr>
            <p:ph type="sldImg"/>
          </p:nvPr>
        </p:nvSpPr>
        <p:spPr>
          <a:xfrm>
            <a:off x="1104900" y="696913"/>
            <a:ext cx="4648200" cy="3486150"/>
          </a:xfrm>
          <a:ln/>
        </p:spPr>
      </p:sp>
      <p:sp>
        <p:nvSpPr>
          <p:cNvPr id="49155"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p:spPr>
        <p:txBody>
          <a:bodyPr/>
          <a:lstStyle/>
          <a:p>
            <a:fld id="{AA9A7DCD-88F2-4B2A-8EA6-C8AE59F9CF27}" type="slidenum">
              <a:rPr lang="en-US" smtClean="0">
                <a:latin typeface="Arial" pitchFamily="34" charset="0"/>
              </a:rPr>
              <a:pPr/>
              <a:t>11</a:t>
            </a:fld>
            <a:endParaRPr lang="en-US" smtClean="0">
              <a:latin typeface="Arial" pitchFamily="34" charset="0"/>
            </a:endParaRPr>
          </a:p>
        </p:txBody>
      </p:sp>
      <p:sp>
        <p:nvSpPr>
          <p:cNvPr id="49154" name="Rectangle 2"/>
          <p:cNvSpPr>
            <a:spLocks noGrp="1" noRot="1" noChangeAspect="1" noChangeArrowheads="1" noTextEdit="1"/>
          </p:cNvSpPr>
          <p:nvPr>
            <p:ph type="sldImg"/>
          </p:nvPr>
        </p:nvSpPr>
        <p:spPr>
          <a:xfrm>
            <a:off x="1104900" y="696913"/>
            <a:ext cx="4648200" cy="3486150"/>
          </a:xfrm>
          <a:ln/>
        </p:spPr>
      </p:sp>
      <p:sp>
        <p:nvSpPr>
          <p:cNvPr id="49155"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p:spPr>
        <p:txBody>
          <a:bodyPr/>
          <a:lstStyle/>
          <a:p>
            <a:fld id="{AA9A7DCD-88F2-4B2A-8EA6-C8AE59F9CF27}" type="slidenum">
              <a:rPr lang="en-US" smtClean="0">
                <a:latin typeface="Arial" pitchFamily="34" charset="0"/>
              </a:rPr>
              <a:pPr/>
              <a:t>12</a:t>
            </a:fld>
            <a:endParaRPr lang="en-US" smtClean="0">
              <a:latin typeface="Arial" pitchFamily="34" charset="0"/>
            </a:endParaRPr>
          </a:p>
        </p:txBody>
      </p:sp>
      <p:sp>
        <p:nvSpPr>
          <p:cNvPr id="49154" name="Rectangle 2"/>
          <p:cNvSpPr>
            <a:spLocks noGrp="1" noRot="1" noChangeAspect="1" noChangeArrowheads="1" noTextEdit="1"/>
          </p:cNvSpPr>
          <p:nvPr>
            <p:ph type="sldImg"/>
          </p:nvPr>
        </p:nvSpPr>
        <p:spPr>
          <a:xfrm>
            <a:off x="1104900" y="696913"/>
            <a:ext cx="4648200" cy="3486150"/>
          </a:xfrm>
          <a:ln/>
        </p:spPr>
      </p:sp>
      <p:sp>
        <p:nvSpPr>
          <p:cNvPr id="49155"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p:spPr>
        <p:txBody>
          <a:bodyPr/>
          <a:lstStyle/>
          <a:p>
            <a:fld id="{AA9A7DCD-88F2-4B2A-8EA6-C8AE59F9CF27}" type="slidenum">
              <a:rPr lang="en-US" smtClean="0">
                <a:latin typeface="Arial" pitchFamily="34" charset="0"/>
              </a:rPr>
              <a:pPr/>
              <a:t>13</a:t>
            </a:fld>
            <a:endParaRPr lang="en-US" smtClean="0">
              <a:latin typeface="Arial" pitchFamily="34" charset="0"/>
            </a:endParaRPr>
          </a:p>
        </p:txBody>
      </p:sp>
      <p:sp>
        <p:nvSpPr>
          <p:cNvPr id="49154" name="Rectangle 2"/>
          <p:cNvSpPr>
            <a:spLocks noGrp="1" noRot="1" noChangeAspect="1" noChangeArrowheads="1" noTextEdit="1"/>
          </p:cNvSpPr>
          <p:nvPr>
            <p:ph type="sldImg"/>
          </p:nvPr>
        </p:nvSpPr>
        <p:spPr>
          <a:xfrm>
            <a:off x="1104900" y="696913"/>
            <a:ext cx="4648200" cy="3486150"/>
          </a:xfrm>
          <a:ln/>
        </p:spPr>
      </p:sp>
      <p:sp>
        <p:nvSpPr>
          <p:cNvPr id="49155"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p:spPr>
        <p:txBody>
          <a:bodyPr/>
          <a:lstStyle/>
          <a:p>
            <a:fld id="{AA9A7DCD-88F2-4B2A-8EA6-C8AE59F9CF27}" type="slidenum">
              <a:rPr lang="en-US" smtClean="0">
                <a:latin typeface="Arial" pitchFamily="34" charset="0"/>
              </a:rPr>
              <a:pPr/>
              <a:t>14</a:t>
            </a:fld>
            <a:endParaRPr lang="en-US" smtClean="0">
              <a:latin typeface="Arial" pitchFamily="34" charset="0"/>
            </a:endParaRPr>
          </a:p>
        </p:txBody>
      </p:sp>
      <p:sp>
        <p:nvSpPr>
          <p:cNvPr id="49154" name="Rectangle 2"/>
          <p:cNvSpPr>
            <a:spLocks noGrp="1" noRot="1" noChangeAspect="1" noChangeArrowheads="1" noTextEdit="1"/>
          </p:cNvSpPr>
          <p:nvPr>
            <p:ph type="sldImg"/>
          </p:nvPr>
        </p:nvSpPr>
        <p:spPr>
          <a:xfrm>
            <a:off x="1104900" y="696913"/>
            <a:ext cx="4648200" cy="3486150"/>
          </a:xfrm>
          <a:ln/>
        </p:spPr>
      </p:sp>
      <p:sp>
        <p:nvSpPr>
          <p:cNvPr id="49155"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p:spPr>
        <p:txBody>
          <a:bodyPr/>
          <a:lstStyle/>
          <a:p>
            <a:fld id="{AA9A7DCD-88F2-4B2A-8EA6-C8AE59F9CF27}" type="slidenum">
              <a:rPr lang="en-US" smtClean="0">
                <a:latin typeface="Arial" pitchFamily="34" charset="0"/>
              </a:rPr>
              <a:pPr/>
              <a:t>15</a:t>
            </a:fld>
            <a:endParaRPr lang="en-US" smtClean="0">
              <a:latin typeface="Arial" pitchFamily="34" charset="0"/>
            </a:endParaRPr>
          </a:p>
        </p:txBody>
      </p:sp>
      <p:sp>
        <p:nvSpPr>
          <p:cNvPr id="49154" name="Rectangle 2"/>
          <p:cNvSpPr>
            <a:spLocks noGrp="1" noRot="1" noChangeAspect="1" noChangeArrowheads="1" noTextEdit="1"/>
          </p:cNvSpPr>
          <p:nvPr>
            <p:ph type="sldImg"/>
          </p:nvPr>
        </p:nvSpPr>
        <p:spPr>
          <a:xfrm>
            <a:off x="1104900" y="696913"/>
            <a:ext cx="4648200" cy="3486150"/>
          </a:xfrm>
          <a:ln/>
        </p:spPr>
      </p:sp>
      <p:sp>
        <p:nvSpPr>
          <p:cNvPr id="49155"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p:spPr>
        <p:txBody>
          <a:bodyPr/>
          <a:lstStyle/>
          <a:p>
            <a:fld id="{AA9A7DCD-88F2-4B2A-8EA6-C8AE59F9CF27}" type="slidenum">
              <a:rPr lang="en-US" smtClean="0">
                <a:latin typeface="Arial" pitchFamily="34" charset="0"/>
              </a:rPr>
              <a:pPr/>
              <a:t>16</a:t>
            </a:fld>
            <a:endParaRPr lang="en-US" smtClean="0">
              <a:latin typeface="Arial" pitchFamily="34" charset="0"/>
            </a:endParaRPr>
          </a:p>
        </p:txBody>
      </p:sp>
      <p:sp>
        <p:nvSpPr>
          <p:cNvPr id="49154" name="Rectangle 2"/>
          <p:cNvSpPr>
            <a:spLocks noGrp="1" noRot="1" noChangeAspect="1" noChangeArrowheads="1" noTextEdit="1"/>
          </p:cNvSpPr>
          <p:nvPr>
            <p:ph type="sldImg"/>
          </p:nvPr>
        </p:nvSpPr>
        <p:spPr>
          <a:xfrm>
            <a:off x="1104900" y="696913"/>
            <a:ext cx="4648200" cy="3486150"/>
          </a:xfrm>
          <a:ln/>
        </p:spPr>
      </p:sp>
      <p:sp>
        <p:nvSpPr>
          <p:cNvPr id="49155"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p:spPr>
        <p:txBody>
          <a:bodyPr/>
          <a:lstStyle/>
          <a:p>
            <a:fld id="{AA9A7DCD-88F2-4B2A-8EA6-C8AE59F9CF27}" type="slidenum">
              <a:rPr lang="en-US" smtClean="0">
                <a:latin typeface="Arial" pitchFamily="34" charset="0"/>
              </a:rPr>
              <a:pPr/>
              <a:t>17</a:t>
            </a:fld>
            <a:endParaRPr lang="en-US" smtClean="0">
              <a:latin typeface="Arial" pitchFamily="34" charset="0"/>
            </a:endParaRPr>
          </a:p>
        </p:txBody>
      </p:sp>
      <p:sp>
        <p:nvSpPr>
          <p:cNvPr id="49154" name="Rectangle 2"/>
          <p:cNvSpPr>
            <a:spLocks noGrp="1" noRot="1" noChangeAspect="1" noChangeArrowheads="1" noTextEdit="1"/>
          </p:cNvSpPr>
          <p:nvPr>
            <p:ph type="sldImg"/>
          </p:nvPr>
        </p:nvSpPr>
        <p:spPr>
          <a:xfrm>
            <a:off x="1104900" y="696913"/>
            <a:ext cx="4648200" cy="3486150"/>
          </a:xfrm>
          <a:ln/>
        </p:spPr>
      </p:sp>
      <p:sp>
        <p:nvSpPr>
          <p:cNvPr id="49155"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p:spPr>
        <p:txBody>
          <a:bodyPr/>
          <a:lstStyle/>
          <a:p>
            <a:fld id="{AA9A7DCD-88F2-4B2A-8EA6-C8AE59F9CF27}" type="slidenum">
              <a:rPr lang="en-US" smtClean="0">
                <a:latin typeface="Arial" pitchFamily="34" charset="0"/>
              </a:rPr>
              <a:pPr/>
              <a:t>18</a:t>
            </a:fld>
            <a:endParaRPr lang="en-US" smtClean="0">
              <a:latin typeface="Arial" pitchFamily="34" charset="0"/>
            </a:endParaRPr>
          </a:p>
        </p:txBody>
      </p:sp>
      <p:sp>
        <p:nvSpPr>
          <p:cNvPr id="49154" name="Rectangle 2"/>
          <p:cNvSpPr>
            <a:spLocks noGrp="1" noRot="1" noChangeAspect="1" noChangeArrowheads="1" noTextEdit="1"/>
          </p:cNvSpPr>
          <p:nvPr>
            <p:ph type="sldImg"/>
          </p:nvPr>
        </p:nvSpPr>
        <p:spPr>
          <a:xfrm>
            <a:off x="1104900" y="696913"/>
            <a:ext cx="4648200" cy="3486150"/>
          </a:xfrm>
          <a:ln/>
        </p:spPr>
      </p:sp>
      <p:sp>
        <p:nvSpPr>
          <p:cNvPr id="49155"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p:spPr>
        <p:txBody>
          <a:bodyPr/>
          <a:lstStyle/>
          <a:p>
            <a:fld id="{AA9A7DCD-88F2-4B2A-8EA6-C8AE59F9CF27}" type="slidenum">
              <a:rPr lang="en-US" smtClean="0">
                <a:latin typeface="Arial" pitchFamily="34" charset="0"/>
              </a:rPr>
              <a:pPr/>
              <a:t>19</a:t>
            </a:fld>
            <a:endParaRPr lang="en-US" smtClean="0">
              <a:latin typeface="Arial" pitchFamily="34" charset="0"/>
            </a:endParaRPr>
          </a:p>
        </p:txBody>
      </p:sp>
      <p:sp>
        <p:nvSpPr>
          <p:cNvPr id="49154" name="Rectangle 2"/>
          <p:cNvSpPr>
            <a:spLocks noGrp="1" noRot="1" noChangeAspect="1" noChangeArrowheads="1" noTextEdit="1"/>
          </p:cNvSpPr>
          <p:nvPr>
            <p:ph type="sldImg"/>
          </p:nvPr>
        </p:nvSpPr>
        <p:spPr>
          <a:xfrm>
            <a:off x="1104900" y="696913"/>
            <a:ext cx="4648200" cy="3486150"/>
          </a:xfrm>
          <a:ln/>
        </p:spPr>
      </p:sp>
      <p:sp>
        <p:nvSpPr>
          <p:cNvPr id="49155"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p:cNvSpPr>
            <a:spLocks noGrp="1" noChangeArrowheads="1"/>
          </p:cNvSpPr>
          <p:nvPr>
            <p:ph type="sldNum" sz="quarter" idx="5"/>
          </p:nvPr>
        </p:nvSpPr>
        <p:spPr>
          <a:noFill/>
        </p:spPr>
        <p:txBody>
          <a:bodyPr/>
          <a:lstStyle/>
          <a:p>
            <a:fld id="{7A2B4397-5875-417A-A6D2-47764311E6B3}" type="slidenum">
              <a:rPr lang="en-US" smtClean="0">
                <a:latin typeface="Arial" pitchFamily="34" charset="0"/>
              </a:rPr>
              <a:pPr/>
              <a:t>2</a:t>
            </a:fld>
            <a:endParaRPr lang="en-US" smtClean="0">
              <a:latin typeface="Arial" pitchFamily="34" charset="0"/>
            </a:endParaRPr>
          </a:p>
        </p:txBody>
      </p:sp>
      <p:sp>
        <p:nvSpPr>
          <p:cNvPr id="35842" name="Rectangle 2"/>
          <p:cNvSpPr>
            <a:spLocks noGrp="1" noRot="1" noChangeAspect="1" noChangeArrowheads="1" noTextEdit="1"/>
          </p:cNvSpPr>
          <p:nvPr>
            <p:ph type="sldImg"/>
          </p:nvPr>
        </p:nvSpPr>
        <p:spPr>
          <a:xfrm>
            <a:off x="1104900" y="696913"/>
            <a:ext cx="4648200" cy="3486150"/>
          </a:xfrm>
          <a:ln/>
        </p:spPr>
      </p:sp>
      <p:sp>
        <p:nvSpPr>
          <p:cNvPr id="35843" name="Rectangle 3"/>
          <p:cNvSpPr>
            <a:spLocks noGrp="1" noChangeArrowheads="1"/>
          </p:cNvSpPr>
          <p:nvPr>
            <p:ph type="body" idx="1"/>
          </p:nvPr>
        </p:nvSpPr>
        <p:spPr>
          <a:noFill/>
          <a:ln/>
        </p:spPr>
        <p:txBody>
          <a:bodyPr/>
          <a:lstStyle/>
          <a:p>
            <a:pPr eaLnBrk="1" hangingPunct="1"/>
            <a:endParaRPr lang="en-US" dirty="0" smtClean="0">
              <a:latin typeface="Arial"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p:spPr>
        <p:txBody>
          <a:bodyPr/>
          <a:lstStyle/>
          <a:p>
            <a:fld id="{AA9A7DCD-88F2-4B2A-8EA6-C8AE59F9CF27}" type="slidenum">
              <a:rPr lang="en-US" smtClean="0">
                <a:latin typeface="Arial" pitchFamily="34" charset="0"/>
              </a:rPr>
              <a:pPr/>
              <a:t>20</a:t>
            </a:fld>
            <a:endParaRPr lang="en-US" smtClean="0">
              <a:latin typeface="Arial" pitchFamily="34" charset="0"/>
            </a:endParaRPr>
          </a:p>
        </p:txBody>
      </p:sp>
      <p:sp>
        <p:nvSpPr>
          <p:cNvPr id="49154" name="Rectangle 2"/>
          <p:cNvSpPr>
            <a:spLocks noGrp="1" noRot="1" noChangeAspect="1" noChangeArrowheads="1" noTextEdit="1"/>
          </p:cNvSpPr>
          <p:nvPr>
            <p:ph type="sldImg"/>
          </p:nvPr>
        </p:nvSpPr>
        <p:spPr>
          <a:xfrm>
            <a:off x="1104900" y="696913"/>
            <a:ext cx="4648200" cy="3486150"/>
          </a:xfrm>
          <a:ln/>
        </p:spPr>
      </p:sp>
      <p:sp>
        <p:nvSpPr>
          <p:cNvPr id="49155"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p:spPr>
        <p:txBody>
          <a:bodyPr/>
          <a:lstStyle/>
          <a:p>
            <a:fld id="{AA9A7DCD-88F2-4B2A-8EA6-C8AE59F9CF27}" type="slidenum">
              <a:rPr lang="en-US" smtClean="0">
                <a:latin typeface="Arial" pitchFamily="34" charset="0"/>
              </a:rPr>
              <a:pPr/>
              <a:t>21</a:t>
            </a:fld>
            <a:endParaRPr lang="en-US" smtClean="0">
              <a:latin typeface="Arial" pitchFamily="34" charset="0"/>
            </a:endParaRPr>
          </a:p>
        </p:txBody>
      </p:sp>
      <p:sp>
        <p:nvSpPr>
          <p:cNvPr id="49154" name="Rectangle 2"/>
          <p:cNvSpPr>
            <a:spLocks noGrp="1" noRot="1" noChangeAspect="1" noChangeArrowheads="1" noTextEdit="1"/>
          </p:cNvSpPr>
          <p:nvPr>
            <p:ph type="sldImg"/>
          </p:nvPr>
        </p:nvSpPr>
        <p:spPr>
          <a:xfrm>
            <a:off x="1104900" y="696913"/>
            <a:ext cx="4648200" cy="3486150"/>
          </a:xfrm>
          <a:ln/>
        </p:spPr>
      </p:sp>
      <p:sp>
        <p:nvSpPr>
          <p:cNvPr id="49155"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Rectangle 7"/>
          <p:cNvSpPr>
            <a:spLocks noGrp="1" noChangeArrowheads="1"/>
          </p:cNvSpPr>
          <p:nvPr>
            <p:ph type="sldNum" sz="quarter" idx="5"/>
          </p:nvPr>
        </p:nvSpPr>
        <p:spPr>
          <a:noFill/>
        </p:spPr>
        <p:txBody>
          <a:bodyPr/>
          <a:lstStyle/>
          <a:p>
            <a:fld id="{A07FE53E-8B54-4454-8B15-9132B60C783D}" type="slidenum">
              <a:rPr lang="en-US" smtClean="0">
                <a:latin typeface="Arial" pitchFamily="34" charset="0"/>
              </a:rPr>
              <a:pPr/>
              <a:t>22</a:t>
            </a:fld>
            <a:endParaRPr lang="en-US" smtClean="0">
              <a:latin typeface="Arial" pitchFamily="34" charset="0"/>
            </a:endParaRPr>
          </a:p>
        </p:txBody>
      </p:sp>
      <p:sp>
        <p:nvSpPr>
          <p:cNvPr id="112642" name="Rectangle 2"/>
          <p:cNvSpPr>
            <a:spLocks noGrp="1" noRot="1" noChangeAspect="1" noChangeArrowheads="1" noTextEdit="1"/>
          </p:cNvSpPr>
          <p:nvPr>
            <p:ph type="sldImg"/>
          </p:nvPr>
        </p:nvSpPr>
        <p:spPr>
          <a:xfrm>
            <a:off x="1104900" y="695325"/>
            <a:ext cx="4648200" cy="3486150"/>
          </a:xfrm>
          <a:ln/>
        </p:spPr>
      </p:sp>
      <p:sp>
        <p:nvSpPr>
          <p:cNvPr id="112643" name="Rectangle 3"/>
          <p:cNvSpPr>
            <a:spLocks noGrp="1" noChangeArrowheads="1"/>
          </p:cNvSpPr>
          <p:nvPr>
            <p:ph type="body" idx="1"/>
          </p:nvPr>
        </p:nvSpPr>
        <p:spPr>
          <a:xfrm>
            <a:off x="914400" y="4414838"/>
            <a:ext cx="5029200" cy="4186237"/>
          </a:xfrm>
          <a:noFill/>
          <a:ln/>
        </p:spPr>
        <p:txBody>
          <a:bodyPr lIns="91750" tIns="45875" rIns="91750" bIns="45875"/>
          <a:lstStyle/>
          <a:p>
            <a:pPr eaLnBrk="1" hangingPunct="1"/>
            <a:endParaRPr lang="en-US" smtClean="0">
              <a:latin typeface="Arial"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Rectangle 7"/>
          <p:cNvSpPr>
            <a:spLocks noGrp="1" noChangeArrowheads="1"/>
          </p:cNvSpPr>
          <p:nvPr>
            <p:ph type="sldNum" sz="quarter" idx="5"/>
          </p:nvPr>
        </p:nvSpPr>
        <p:spPr>
          <a:noFill/>
        </p:spPr>
        <p:txBody>
          <a:bodyPr/>
          <a:lstStyle/>
          <a:p>
            <a:fld id="{8EFD4EE6-0096-4739-ABF4-623066E7DB00}" type="slidenum">
              <a:rPr lang="en-US" smtClean="0">
                <a:latin typeface="Arial" pitchFamily="34" charset="0"/>
              </a:rPr>
              <a:pPr/>
              <a:t>23</a:t>
            </a:fld>
            <a:endParaRPr lang="en-US" smtClean="0">
              <a:latin typeface="Arial" pitchFamily="34" charset="0"/>
            </a:endParaRPr>
          </a:p>
        </p:txBody>
      </p:sp>
      <p:sp>
        <p:nvSpPr>
          <p:cNvPr id="114690" name="Rectangle 2"/>
          <p:cNvSpPr>
            <a:spLocks noGrp="1" noRot="1" noChangeAspect="1" noChangeArrowheads="1" noTextEdit="1"/>
          </p:cNvSpPr>
          <p:nvPr>
            <p:ph type="sldImg"/>
          </p:nvPr>
        </p:nvSpPr>
        <p:spPr>
          <a:xfrm>
            <a:off x="1104900" y="696913"/>
            <a:ext cx="4648200" cy="3486150"/>
          </a:xfrm>
          <a:ln/>
        </p:spPr>
      </p:sp>
      <p:sp>
        <p:nvSpPr>
          <p:cNvPr id="114691"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a:p>
            <a:pPr eaLnBrk="1" hangingPunct="1"/>
            <a:endParaRPr lang="en-US" smtClean="0">
              <a:latin typeface="Arial"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Rectangle 7"/>
          <p:cNvSpPr>
            <a:spLocks noGrp="1" noChangeArrowheads="1"/>
          </p:cNvSpPr>
          <p:nvPr>
            <p:ph type="sldNum" sz="quarter" idx="5"/>
          </p:nvPr>
        </p:nvSpPr>
        <p:spPr>
          <a:noFill/>
        </p:spPr>
        <p:txBody>
          <a:bodyPr/>
          <a:lstStyle/>
          <a:p>
            <a:fld id="{674FF0A3-28E4-4478-9A68-F5155C479B3D}" type="slidenum">
              <a:rPr lang="en-US" smtClean="0">
                <a:latin typeface="Arial" pitchFamily="34" charset="0"/>
              </a:rPr>
              <a:pPr/>
              <a:t>24</a:t>
            </a:fld>
            <a:endParaRPr lang="en-US" smtClean="0">
              <a:latin typeface="Arial" pitchFamily="34" charset="0"/>
            </a:endParaRPr>
          </a:p>
        </p:txBody>
      </p:sp>
      <p:sp>
        <p:nvSpPr>
          <p:cNvPr id="116738" name="Rectangle 2"/>
          <p:cNvSpPr>
            <a:spLocks noGrp="1" noRot="1" noChangeAspect="1" noChangeArrowheads="1" noTextEdit="1"/>
          </p:cNvSpPr>
          <p:nvPr>
            <p:ph type="sldImg"/>
          </p:nvPr>
        </p:nvSpPr>
        <p:spPr>
          <a:xfrm>
            <a:off x="1104900" y="696913"/>
            <a:ext cx="4648200" cy="3486150"/>
          </a:xfrm>
          <a:ln/>
        </p:spPr>
      </p:sp>
      <p:sp>
        <p:nvSpPr>
          <p:cNvPr id="116739"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Rectangle 7"/>
          <p:cNvSpPr>
            <a:spLocks noGrp="1" noChangeArrowheads="1"/>
          </p:cNvSpPr>
          <p:nvPr>
            <p:ph type="sldNum" sz="quarter" idx="5"/>
          </p:nvPr>
        </p:nvSpPr>
        <p:spPr>
          <a:noFill/>
        </p:spPr>
        <p:txBody>
          <a:bodyPr/>
          <a:lstStyle/>
          <a:p>
            <a:fld id="{6D14E0AB-7A05-4791-B368-444776EEA2CC}" type="slidenum">
              <a:rPr lang="en-US" smtClean="0">
                <a:latin typeface="Arial" pitchFamily="34" charset="0"/>
              </a:rPr>
              <a:pPr/>
              <a:t>25</a:t>
            </a:fld>
            <a:endParaRPr lang="en-US" smtClean="0">
              <a:latin typeface="Arial" pitchFamily="34" charset="0"/>
            </a:endParaRPr>
          </a:p>
        </p:txBody>
      </p:sp>
      <p:sp>
        <p:nvSpPr>
          <p:cNvPr id="120834" name="Rectangle 2"/>
          <p:cNvSpPr>
            <a:spLocks noGrp="1" noRot="1" noChangeAspect="1" noChangeArrowheads="1" noTextEdit="1"/>
          </p:cNvSpPr>
          <p:nvPr>
            <p:ph type="sldImg"/>
          </p:nvPr>
        </p:nvSpPr>
        <p:spPr>
          <a:xfrm>
            <a:off x="1104900" y="696913"/>
            <a:ext cx="4648200" cy="3486150"/>
          </a:xfrm>
          <a:ln/>
        </p:spPr>
      </p:sp>
      <p:sp>
        <p:nvSpPr>
          <p:cNvPr id="120835"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Rectangle 7"/>
          <p:cNvSpPr>
            <a:spLocks noGrp="1" noChangeArrowheads="1"/>
          </p:cNvSpPr>
          <p:nvPr>
            <p:ph type="sldNum" sz="quarter" idx="5"/>
          </p:nvPr>
        </p:nvSpPr>
        <p:spPr>
          <a:noFill/>
        </p:spPr>
        <p:txBody>
          <a:bodyPr/>
          <a:lstStyle/>
          <a:p>
            <a:fld id="{13BD2C90-8482-4ABE-9E46-919EEA61018D}" type="slidenum">
              <a:rPr lang="en-US" smtClean="0">
                <a:latin typeface="Arial" pitchFamily="34" charset="0"/>
              </a:rPr>
              <a:pPr/>
              <a:t>26</a:t>
            </a:fld>
            <a:endParaRPr lang="en-US" smtClean="0">
              <a:latin typeface="Arial" pitchFamily="34" charset="0"/>
            </a:endParaRPr>
          </a:p>
        </p:txBody>
      </p:sp>
      <p:sp>
        <p:nvSpPr>
          <p:cNvPr id="122882" name="Rectangle 2"/>
          <p:cNvSpPr>
            <a:spLocks noGrp="1" noRot="1" noChangeAspect="1" noChangeArrowheads="1" noTextEdit="1"/>
          </p:cNvSpPr>
          <p:nvPr>
            <p:ph type="sldImg"/>
          </p:nvPr>
        </p:nvSpPr>
        <p:spPr>
          <a:xfrm>
            <a:off x="1104900" y="696913"/>
            <a:ext cx="4648200" cy="3486150"/>
          </a:xfrm>
          <a:ln/>
        </p:spPr>
      </p:sp>
      <p:sp>
        <p:nvSpPr>
          <p:cNvPr id="122883"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Rectangle 7"/>
          <p:cNvSpPr>
            <a:spLocks noGrp="1" noChangeArrowheads="1"/>
          </p:cNvSpPr>
          <p:nvPr>
            <p:ph type="sldNum" sz="quarter" idx="5"/>
          </p:nvPr>
        </p:nvSpPr>
        <p:spPr>
          <a:noFill/>
        </p:spPr>
        <p:txBody>
          <a:bodyPr/>
          <a:lstStyle/>
          <a:p>
            <a:fld id="{C4BF2E49-DF7C-4193-8D8C-BF815792809B}" type="slidenum">
              <a:rPr lang="en-US" smtClean="0">
                <a:latin typeface="Arial" pitchFamily="34" charset="0"/>
              </a:rPr>
              <a:pPr/>
              <a:t>27</a:t>
            </a:fld>
            <a:endParaRPr lang="en-US" smtClean="0">
              <a:latin typeface="Arial" pitchFamily="34" charset="0"/>
            </a:endParaRPr>
          </a:p>
        </p:txBody>
      </p:sp>
      <p:sp>
        <p:nvSpPr>
          <p:cNvPr id="124930" name="Rectangle 2"/>
          <p:cNvSpPr>
            <a:spLocks noGrp="1" noRot="1" noChangeAspect="1" noChangeArrowheads="1" noTextEdit="1"/>
          </p:cNvSpPr>
          <p:nvPr>
            <p:ph type="sldImg"/>
          </p:nvPr>
        </p:nvSpPr>
        <p:spPr>
          <a:xfrm>
            <a:off x="1104900" y="696913"/>
            <a:ext cx="4648200" cy="3486150"/>
          </a:xfrm>
          <a:ln/>
        </p:spPr>
      </p:sp>
      <p:sp>
        <p:nvSpPr>
          <p:cNvPr id="124931"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7" name="Rectangle 7"/>
          <p:cNvSpPr>
            <a:spLocks noGrp="1" noChangeArrowheads="1"/>
          </p:cNvSpPr>
          <p:nvPr>
            <p:ph type="sldNum" sz="quarter" idx="5"/>
          </p:nvPr>
        </p:nvSpPr>
        <p:spPr>
          <a:noFill/>
        </p:spPr>
        <p:txBody>
          <a:bodyPr/>
          <a:lstStyle/>
          <a:p>
            <a:fld id="{475A46E7-5A77-4D8B-9165-86A617B30107}" type="slidenum">
              <a:rPr lang="en-US" smtClean="0">
                <a:latin typeface="Arial" pitchFamily="34" charset="0"/>
              </a:rPr>
              <a:pPr/>
              <a:t>28</a:t>
            </a:fld>
            <a:endParaRPr lang="en-US" smtClean="0">
              <a:latin typeface="Arial" pitchFamily="34" charset="0"/>
            </a:endParaRPr>
          </a:p>
        </p:txBody>
      </p:sp>
      <p:sp>
        <p:nvSpPr>
          <p:cNvPr id="126978" name="Rectangle 2"/>
          <p:cNvSpPr>
            <a:spLocks noGrp="1" noRot="1" noChangeAspect="1" noChangeArrowheads="1" noTextEdit="1"/>
          </p:cNvSpPr>
          <p:nvPr>
            <p:ph type="sldImg"/>
          </p:nvPr>
        </p:nvSpPr>
        <p:spPr>
          <a:xfrm>
            <a:off x="1104900" y="696913"/>
            <a:ext cx="4648200" cy="3486150"/>
          </a:xfrm>
          <a:ln/>
        </p:spPr>
      </p:sp>
      <p:sp>
        <p:nvSpPr>
          <p:cNvPr id="126979"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49" name="Rectangle 7"/>
          <p:cNvSpPr>
            <a:spLocks noGrp="1" noChangeArrowheads="1"/>
          </p:cNvSpPr>
          <p:nvPr>
            <p:ph type="sldNum" sz="quarter" idx="5"/>
          </p:nvPr>
        </p:nvSpPr>
        <p:spPr>
          <a:noFill/>
        </p:spPr>
        <p:txBody>
          <a:bodyPr/>
          <a:lstStyle/>
          <a:p>
            <a:fld id="{6EE94B20-790F-4D7F-A3A0-E36AFD62D313}" type="slidenum">
              <a:rPr lang="en-US" smtClean="0">
                <a:latin typeface="Arial" pitchFamily="34" charset="0"/>
              </a:rPr>
              <a:pPr/>
              <a:t>29</a:t>
            </a:fld>
            <a:endParaRPr lang="en-US" smtClean="0">
              <a:latin typeface="Arial" pitchFamily="34" charset="0"/>
            </a:endParaRPr>
          </a:p>
        </p:txBody>
      </p:sp>
      <p:sp>
        <p:nvSpPr>
          <p:cNvPr id="130050" name="Rectangle 2"/>
          <p:cNvSpPr>
            <a:spLocks noGrp="1" noRot="1" noChangeAspect="1" noChangeArrowheads="1" noTextEdit="1"/>
          </p:cNvSpPr>
          <p:nvPr>
            <p:ph type="sldImg"/>
          </p:nvPr>
        </p:nvSpPr>
        <p:spPr>
          <a:xfrm>
            <a:off x="1104900" y="696913"/>
            <a:ext cx="4648200" cy="3486150"/>
          </a:xfrm>
          <a:ln/>
        </p:spPr>
      </p:sp>
      <p:sp>
        <p:nvSpPr>
          <p:cNvPr id="130051"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a:spLocks noGrp="1" noChangeArrowheads="1"/>
          </p:cNvSpPr>
          <p:nvPr>
            <p:ph type="sldNum" sz="quarter" idx="5"/>
          </p:nvPr>
        </p:nvSpPr>
        <p:spPr>
          <a:noFill/>
        </p:spPr>
        <p:txBody>
          <a:bodyPr/>
          <a:lstStyle/>
          <a:p>
            <a:fld id="{DC34D559-89D1-4423-B5FD-2D6125997FD3}" type="slidenum">
              <a:rPr lang="en-US" smtClean="0">
                <a:latin typeface="Arial" pitchFamily="34" charset="0"/>
              </a:rPr>
              <a:pPr/>
              <a:t>3</a:t>
            </a:fld>
            <a:endParaRPr lang="en-US" smtClean="0">
              <a:latin typeface="Arial" pitchFamily="34" charset="0"/>
            </a:endParaRPr>
          </a:p>
        </p:txBody>
      </p:sp>
      <p:sp>
        <p:nvSpPr>
          <p:cNvPr id="37890" name="Rectangle 2"/>
          <p:cNvSpPr>
            <a:spLocks noGrp="1" noRot="1" noChangeAspect="1" noChangeArrowheads="1" noTextEdit="1"/>
          </p:cNvSpPr>
          <p:nvPr>
            <p:ph type="sldImg"/>
          </p:nvPr>
        </p:nvSpPr>
        <p:spPr>
          <a:xfrm>
            <a:off x="1104900" y="696913"/>
            <a:ext cx="4648200" cy="3486150"/>
          </a:xfrm>
          <a:ln/>
        </p:spPr>
      </p:sp>
      <p:sp>
        <p:nvSpPr>
          <p:cNvPr id="37891"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7" name="Rectangle 7"/>
          <p:cNvSpPr>
            <a:spLocks noGrp="1" noChangeArrowheads="1"/>
          </p:cNvSpPr>
          <p:nvPr>
            <p:ph type="sldNum" sz="quarter" idx="5"/>
          </p:nvPr>
        </p:nvSpPr>
        <p:spPr>
          <a:noFill/>
        </p:spPr>
        <p:txBody>
          <a:bodyPr/>
          <a:lstStyle/>
          <a:p>
            <a:fld id="{9D1B07C6-203B-480D-B874-B4DCC0AB67C2}" type="slidenum">
              <a:rPr lang="en-US" smtClean="0">
                <a:latin typeface="Arial" pitchFamily="34" charset="0"/>
              </a:rPr>
              <a:pPr/>
              <a:t>30</a:t>
            </a:fld>
            <a:endParaRPr lang="en-US" smtClean="0">
              <a:latin typeface="Arial" pitchFamily="34" charset="0"/>
            </a:endParaRPr>
          </a:p>
        </p:txBody>
      </p:sp>
      <p:sp>
        <p:nvSpPr>
          <p:cNvPr id="132098" name="Rectangle 2"/>
          <p:cNvSpPr>
            <a:spLocks noGrp="1" noRot="1" noChangeAspect="1" noChangeArrowheads="1" noTextEdit="1"/>
          </p:cNvSpPr>
          <p:nvPr>
            <p:ph type="sldImg"/>
          </p:nvPr>
        </p:nvSpPr>
        <p:spPr>
          <a:xfrm>
            <a:off x="1104900" y="696913"/>
            <a:ext cx="4648200" cy="3486150"/>
          </a:xfrm>
          <a:ln/>
        </p:spPr>
      </p:sp>
      <p:sp>
        <p:nvSpPr>
          <p:cNvPr id="132099"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7" name="Rectangle 7"/>
          <p:cNvSpPr>
            <a:spLocks noGrp="1" noChangeArrowheads="1"/>
          </p:cNvSpPr>
          <p:nvPr>
            <p:ph type="sldNum" sz="quarter" idx="5"/>
          </p:nvPr>
        </p:nvSpPr>
        <p:spPr>
          <a:noFill/>
        </p:spPr>
        <p:txBody>
          <a:bodyPr/>
          <a:lstStyle/>
          <a:p>
            <a:fld id="{9D1B07C6-203B-480D-B874-B4DCC0AB67C2}" type="slidenum">
              <a:rPr lang="en-US" smtClean="0">
                <a:latin typeface="Arial" pitchFamily="34" charset="0"/>
              </a:rPr>
              <a:pPr/>
              <a:t>31</a:t>
            </a:fld>
            <a:endParaRPr lang="en-US" smtClean="0">
              <a:latin typeface="Arial" pitchFamily="34" charset="0"/>
            </a:endParaRPr>
          </a:p>
        </p:txBody>
      </p:sp>
      <p:sp>
        <p:nvSpPr>
          <p:cNvPr id="132098" name="Rectangle 2"/>
          <p:cNvSpPr>
            <a:spLocks noGrp="1" noRot="1" noChangeAspect="1" noChangeArrowheads="1" noTextEdit="1"/>
          </p:cNvSpPr>
          <p:nvPr>
            <p:ph type="sldImg"/>
          </p:nvPr>
        </p:nvSpPr>
        <p:spPr>
          <a:xfrm>
            <a:off x="1104900" y="696913"/>
            <a:ext cx="4648200" cy="3486150"/>
          </a:xfrm>
          <a:ln/>
        </p:spPr>
      </p:sp>
      <p:sp>
        <p:nvSpPr>
          <p:cNvPr id="132099"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7" name="Rectangle 7"/>
          <p:cNvSpPr>
            <a:spLocks noGrp="1" noChangeArrowheads="1"/>
          </p:cNvSpPr>
          <p:nvPr>
            <p:ph type="sldNum" sz="quarter" idx="5"/>
          </p:nvPr>
        </p:nvSpPr>
        <p:spPr>
          <a:noFill/>
        </p:spPr>
        <p:txBody>
          <a:bodyPr/>
          <a:lstStyle/>
          <a:p>
            <a:fld id="{9D1B07C6-203B-480D-B874-B4DCC0AB67C2}" type="slidenum">
              <a:rPr lang="en-US" smtClean="0">
                <a:latin typeface="Arial" pitchFamily="34" charset="0"/>
              </a:rPr>
              <a:pPr/>
              <a:t>32</a:t>
            </a:fld>
            <a:endParaRPr lang="en-US" smtClean="0">
              <a:latin typeface="Arial" pitchFamily="34" charset="0"/>
            </a:endParaRPr>
          </a:p>
        </p:txBody>
      </p:sp>
      <p:sp>
        <p:nvSpPr>
          <p:cNvPr id="132098" name="Rectangle 2"/>
          <p:cNvSpPr>
            <a:spLocks noGrp="1" noRot="1" noChangeAspect="1" noChangeArrowheads="1" noTextEdit="1"/>
          </p:cNvSpPr>
          <p:nvPr>
            <p:ph type="sldImg"/>
          </p:nvPr>
        </p:nvSpPr>
        <p:spPr>
          <a:xfrm>
            <a:off x="1104900" y="696913"/>
            <a:ext cx="4648200" cy="3486150"/>
          </a:xfrm>
          <a:ln/>
        </p:spPr>
      </p:sp>
      <p:sp>
        <p:nvSpPr>
          <p:cNvPr id="132099"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5" name="Rectangle 2"/>
          <p:cNvSpPr>
            <a:spLocks noGrp="1" noRot="1" noChangeAspect="1" noChangeArrowheads="1" noTextEdit="1"/>
          </p:cNvSpPr>
          <p:nvPr>
            <p:ph type="sldImg"/>
          </p:nvPr>
        </p:nvSpPr>
        <p:spPr>
          <a:xfrm>
            <a:off x="1104900" y="696913"/>
            <a:ext cx="4648200" cy="3486150"/>
          </a:xfrm>
          <a:ln/>
        </p:spPr>
      </p:sp>
      <p:sp>
        <p:nvSpPr>
          <p:cNvPr id="134146" name="Rectangle 3"/>
          <p:cNvSpPr>
            <a:spLocks noGrp="1" noChangeArrowheads="1"/>
          </p:cNvSpPr>
          <p:nvPr>
            <p:ph type="body" idx="1"/>
          </p:nvPr>
        </p:nvSpPr>
        <p:spPr>
          <a:noFill/>
          <a:ln/>
        </p:spPr>
        <p:txBody>
          <a:bodyPr/>
          <a:lstStyle/>
          <a:p>
            <a:endParaRPr lang="en-US" smtClean="0">
              <a:latin typeface="Arial"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3" name="Rectangle 7"/>
          <p:cNvSpPr>
            <a:spLocks noGrp="1" noChangeArrowheads="1"/>
          </p:cNvSpPr>
          <p:nvPr>
            <p:ph type="sldNum" sz="quarter" idx="5"/>
          </p:nvPr>
        </p:nvSpPr>
        <p:spPr>
          <a:noFill/>
        </p:spPr>
        <p:txBody>
          <a:bodyPr/>
          <a:lstStyle/>
          <a:p>
            <a:fld id="{EBCC4E1E-DB7A-424C-B3EB-D18477B9CBDC}" type="slidenum">
              <a:rPr lang="en-US" smtClean="0">
                <a:latin typeface="Arial" pitchFamily="34" charset="0"/>
              </a:rPr>
              <a:pPr/>
              <a:t>34</a:t>
            </a:fld>
            <a:endParaRPr lang="en-US" smtClean="0">
              <a:latin typeface="Arial" pitchFamily="34" charset="0"/>
            </a:endParaRPr>
          </a:p>
        </p:txBody>
      </p:sp>
      <p:sp>
        <p:nvSpPr>
          <p:cNvPr id="136194" name="Rectangle 2"/>
          <p:cNvSpPr>
            <a:spLocks noGrp="1" noRot="1" noChangeAspect="1" noChangeArrowheads="1" noTextEdit="1"/>
          </p:cNvSpPr>
          <p:nvPr>
            <p:ph type="sldImg"/>
          </p:nvPr>
        </p:nvSpPr>
        <p:spPr>
          <a:xfrm>
            <a:off x="1104900" y="696913"/>
            <a:ext cx="4648200" cy="3486150"/>
          </a:xfrm>
          <a:ln/>
        </p:spPr>
      </p:sp>
      <p:sp>
        <p:nvSpPr>
          <p:cNvPr id="136195"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89" name="Rectangle 7"/>
          <p:cNvSpPr>
            <a:spLocks noGrp="1" noChangeArrowheads="1"/>
          </p:cNvSpPr>
          <p:nvPr>
            <p:ph type="sldNum" sz="quarter" idx="5"/>
          </p:nvPr>
        </p:nvSpPr>
        <p:spPr>
          <a:noFill/>
        </p:spPr>
        <p:txBody>
          <a:bodyPr/>
          <a:lstStyle/>
          <a:p>
            <a:fld id="{0C911B48-0976-4C63-911E-8CAE9DFF9866}" type="slidenum">
              <a:rPr lang="en-US" smtClean="0">
                <a:latin typeface="Arial" pitchFamily="34" charset="0"/>
              </a:rPr>
              <a:pPr/>
              <a:t>35</a:t>
            </a:fld>
            <a:endParaRPr lang="en-US" smtClean="0">
              <a:latin typeface="Arial" pitchFamily="34" charset="0"/>
            </a:endParaRPr>
          </a:p>
        </p:txBody>
      </p:sp>
      <p:sp>
        <p:nvSpPr>
          <p:cNvPr id="140290" name="Rectangle 2"/>
          <p:cNvSpPr>
            <a:spLocks noGrp="1" noRot="1" noChangeAspect="1" noChangeArrowheads="1" noTextEdit="1"/>
          </p:cNvSpPr>
          <p:nvPr>
            <p:ph type="sldImg"/>
          </p:nvPr>
        </p:nvSpPr>
        <p:spPr>
          <a:xfrm>
            <a:off x="1104900" y="696913"/>
            <a:ext cx="4648200" cy="3486150"/>
          </a:xfrm>
          <a:ln/>
        </p:spPr>
      </p:sp>
      <p:sp>
        <p:nvSpPr>
          <p:cNvPr id="140291"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3" name="Rectangle 7"/>
          <p:cNvSpPr>
            <a:spLocks noGrp="1" noChangeArrowheads="1"/>
          </p:cNvSpPr>
          <p:nvPr>
            <p:ph type="sldNum" sz="quarter" idx="5"/>
          </p:nvPr>
        </p:nvSpPr>
        <p:spPr>
          <a:noFill/>
        </p:spPr>
        <p:txBody>
          <a:bodyPr/>
          <a:lstStyle/>
          <a:p>
            <a:fld id="{4DE7C8CB-9184-4E0C-95EA-DCE86BF813CC}" type="slidenum">
              <a:rPr lang="en-US" smtClean="0">
                <a:latin typeface="Arial" pitchFamily="34" charset="0"/>
              </a:rPr>
              <a:pPr/>
              <a:t>36</a:t>
            </a:fld>
            <a:endParaRPr lang="en-US" smtClean="0">
              <a:latin typeface="Arial" pitchFamily="34" charset="0"/>
            </a:endParaRPr>
          </a:p>
        </p:txBody>
      </p:sp>
      <p:sp>
        <p:nvSpPr>
          <p:cNvPr id="146434" name="Rectangle 2"/>
          <p:cNvSpPr>
            <a:spLocks noGrp="1" noRot="1" noChangeAspect="1" noChangeArrowheads="1" noTextEdit="1"/>
          </p:cNvSpPr>
          <p:nvPr>
            <p:ph type="sldImg"/>
          </p:nvPr>
        </p:nvSpPr>
        <p:spPr>
          <a:xfrm>
            <a:off x="1104900" y="696913"/>
            <a:ext cx="4648200" cy="3486150"/>
          </a:xfrm>
          <a:ln/>
        </p:spPr>
      </p:sp>
      <p:sp>
        <p:nvSpPr>
          <p:cNvPr id="146435"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a:p>
            <a:pPr eaLnBrk="1" hangingPunct="1"/>
            <a:endParaRPr lang="en-US" smtClean="0">
              <a:latin typeface="Arial" pitchFamily="34" charset="0"/>
            </a:endParaRPr>
          </a:p>
          <a:p>
            <a:pPr eaLnBrk="1" hangingPunct="1"/>
            <a:endParaRPr lang="en-US" smtClean="0">
              <a:latin typeface="Arial"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3" name="Rectangle 7"/>
          <p:cNvSpPr>
            <a:spLocks noGrp="1" noChangeArrowheads="1"/>
          </p:cNvSpPr>
          <p:nvPr>
            <p:ph type="sldNum" sz="quarter" idx="5"/>
          </p:nvPr>
        </p:nvSpPr>
        <p:spPr>
          <a:noFill/>
        </p:spPr>
        <p:txBody>
          <a:bodyPr/>
          <a:lstStyle/>
          <a:p>
            <a:fld id="{4DE7C8CB-9184-4E0C-95EA-DCE86BF813CC}" type="slidenum">
              <a:rPr lang="en-US" smtClean="0">
                <a:latin typeface="Arial" pitchFamily="34" charset="0"/>
              </a:rPr>
              <a:pPr/>
              <a:t>37</a:t>
            </a:fld>
            <a:endParaRPr lang="en-US" smtClean="0">
              <a:latin typeface="Arial" pitchFamily="34" charset="0"/>
            </a:endParaRPr>
          </a:p>
        </p:txBody>
      </p:sp>
      <p:sp>
        <p:nvSpPr>
          <p:cNvPr id="146434" name="Rectangle 2"/>
          <p:cNvSpPr>
            <a:spLocks noGrp="1" noRot="1" noChangeAspect="1" noChangeArrowheads="1" noTextEdit="1"/>
          </p:cNvSpPr>
          <p:nvPr>
            <p:ph type="sldImg"/>
          </p:nvPr>
        </p:nvSpPr>
        <p:spPr>
          <a:xfrm>
            <a:off x="1104900" y="696913"/>
            <a:ext cx="4648200" cy="3486150"/>
          </a:xfrm>
          <a:ln/>
        </p:spPr>
      </p:sp>
      <p:sp>
        <p:nvSpPr>
          <p:cNvPr id="146435"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a:p>
            <a:pPr eaLnBrk="1" hangingPunct="1"/>
            <a:endParaRPr lang="en-US" smtClean="0">
              <a:latin typeface="Arial" pitchFamily="34" charset="0"/>
            </a:endParaRPr>
          </a:p>
          <a:p>
            <a:pPr eaLnBrk="1" hangingPunct="1"/>
            <a:endParaRPr lang="en-US" smtClean="0">
              <a:latin typeface="Arial"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3" name="Rectangle 7"/>
          <p:cNvSpPr>
            <a:spLocks noGrp="1" noChangeArrowheads="1"/>
          </p:cNvSpPr>
          <p:nvPr>
            <p:ph type="sldNum" sz="quarter" idx="5"/>
          </p:nvPr>
        </p:nvSpPr>
        <p:spPr>
          <a:noFill/>
        </p:spPr>
        <p:txBody>
          <a:bodyPr/>
          <a:lstStyle/>
          <a:p>
            <a:fld id="{4DE7C8CB-9184-4E0C-95EA-DCE86BF813CC}" type="slidenum">
              <a:rPr lang="en-US" smtClean="0">
                <a:latin typeface="Arial" pitchFamily="34" charset="0"/>
              </a:rPr>
              <a:pPr/>
              <a:t>38</a:t>
            </a:fld>
            <a:endParaRPr lang="en-US" smtClean="0">
              <a:latin typeface="Arial" pitchFamily="34" charset="0"/>
            </a:endParaRPr>
          </a:p>
        </p:txBody>
      </p:sp>
      <p:sp>
        <p:nvSpPr>
          <p:cNvPr id="146434" name="Rectangle 2"/>
          <p:cNvSpPr>
            <a:spLocks noGrp="1" noRot="1" noChangeAspect="1" noChangeArrowheads="1" noTextEdit="1"/>
          </p:cNvSpPr>
          <p:nvPr>
            <p:ph type="sldImg"/>
          </p:nvPr>
        </p:nvSpPr>
        <p:spPr>
          <a:xfrm>
            <a:off x="1104900" y="696913"/>
            <a:ext cx="4648200" cy="3486150"/>
          </a:xfrm>
          <a:ln/>
        </p:spPr>
      </p:sp>
      <p:sp>
        <p:nvSpPr>
          <p:cNvPr id="146435"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a:p>
            <a:pPr eaLnBrk="1" hangingPunct="1"/>
            <a:endParaRPr lang="en-US" smtClean="0">
              <a:latin typeface="Arial" pitchFamily="34" charset="0"/>
            </a:endParaRPr>
          </a:p>
          <a:p>
            <a:pPr eaLnBrk="1" hangingPunct="1"/>
            <a:endParaRPr lang="en-US" smtClean="0">
              <a:latin typeface="Arial"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3" name="Rectangle 7"/>
          <p:cNvSpPr>
            <a:spLocks noGrp="1" noChangeArrowheads="1"/>
          </p:cNvSpPr>
          <p:nvPr>
            <p:ph type="sldNum" sz="quarter" idx="5"/>
          </p:nvPr>
        </p:nvSpPr>
        <p:spPr>
          <a:noFill/>
        </p:spPr>
        <p:txBody>
          <a:bodyPr/>
          <a:lstStyle/>
          <a:p>
            <a:fld id="{4DE7C8CB-9184-4E0C-95EA-DCE86BF813CC}" type="slidenum">
              <a:rPr lang="en-US" smtClean="0">
                <a:latin typeface="Arial" pitchFamily="34" charset="0"/>
              </a:rPr>
              <a:pPr/>
              <a:t>39</a:t>
            </a:fld>
            <a:endParaRPr lang="en-US" smtClean="0">
              <a:latin typeface="Arial" pitchFamily="34" charset="0"/>
            </a:endParaRPr>
          </a:p>
        </p:txBody>
      </p:sp>
      <p:sp>
        <p:nvSpPr>
          <p:cNvPr id="146434" name="Rectangle 2"/>
          <p:cNvSpPr>
            <a:spLocks noGrp="1" noRot="1" noChangeAspect="1" noChangeArrowheads="1" noTextEdit="1"/>
          </p:cNvSpPr>
          <p:nvPr>
            <p:ph type="sldImg"/>
          </p:nvPr>
        </p:nvSpPr>
        <p:spPr>
          <a:xfrm>
            <a:off x="1104900" y="696913"/>
            <a:ext cx="4648200" cy="3486150"/>
          </a:xfrm>
          <a:ln/>
        </p:spPr>
      </p:sp>
      <p:sp>
        <p:nvSpPr>
          <p:cNvPr id="146435"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a:p>
            <a:pPr eaLnBrk="1" hangingPunct="1"/>
            <a:endParaRPr lang="en-US" smtClean="0">
              <a:latin typeface="Arial" pitchFamily="34" charset="0"/>
            </a:endParaRPr>
          </a:p>
          <a:p>
            <a:pPr eaLnBrk="1" hangingPunct="1"/>
            <a:endParaRPr lang="en-US"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7"/>
          <p:cNvSpPr>
            <a:spLocks noGrp="1" noChangeArrowheads="1"/>
          </p:cNvSpPr>
          <p:nvPr>
            <p:ph type="sldNum" sz="quarter" idx="5"/>
          </p:nvPr>
        </p:nvSpPr>
        <p:spPr>
          <a:noFill/>
        </p:spPr>
        <p:txBody>
          <a:bodyPr/>
          <a:lstStyle/>
          <a:p>
            <a:fld id="{DB629AF1-E924-4C76-9232-B7B6EF01B511}" type="slidenum">
              <a:rPr lang="en-US" smtClean="0">
                <a:latin typeface="Arial" pitchFamily="34" charset="0"/>
              </a:rPr>
              <a:pPr/>
              <a:t>4</a:t>
            </a:fld>
            <a:endParaRPr lang="en-US" smtClean="0">
              <a:latin typeface="Arial" pitchFamily="34" charset="0"/>
            </a:endParaRPr>
          </a:p>
        </p:txBody>
      </p:sp>
      <p:sp>
        <p:nvSpPr>
          <p:cNvPr id="41986" name="Rectangle 2"/>
          <p:cNvSpPr>
            <a:spLocks noGrp="1" noRot="1" noChangeAspect="1" noChangeArrowheads="1" noTextEdit="1"/>
          </p:cNvSpPr>
          <p:nvPr>
            <p:ph type="sldImg"/>
          </p:nvPr>
        </p:nvSpPr>
        <p:spPr>
          <a:xfrm>
            <a:off x="1104900" y="696913"/>
            <a:ext cx="4648200" cy="3486150"/>
          </a:xfrm>
          <a:ln/>
        </p:spPr>
      </p:sp>
      <p:sp>
        <p:nvSpPr>
          <p:cNvPr id="41987"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3" name="Rectangle 7"/>
          <p:cNvSpPr>
            <a:spLocks noGrp="1" noChangeArrowheads="1"/>
          </p:cNvSpPr>
          <p:nvPr>
            <p:ph type="sldNum" sz="quarter" idx="5"/>
          </p:nvPr>
        </p:nvSpPr>
        <p:spPr>
          <a:noFill/>
        </p:spPr>
        <p:txBody>
          <a:bodyPr/>
          <a:lstStyle/>
          <a:p>
            <a:fld id="{4DE7C8CB-9184-4E0C-95EA-DCE86BF813CC}" type="slidenum">
              <a:rPr lang="en-US" smtClean="0">
                <a:latin typeface="Arial" pitchFamily="34" charset="0"/>
              </a:rPr>
              <a:pPr/>
              <a:t>40</a:t>
            </a:fld>
            <a:endParaRPr lang="en-US" smtClean="0">
              <a:latin typeface="Arial" pitchFamily="34" charset="0"/>
            </a:endParaRPr>
          </a:p>
        </p:txBody>
      </p:sp>
      <p:sp>
        <p:nvSpPr>
          <p:cNvPr id="146434" name="Rectangle 2"/>
          <p:cNvSpPr>
            <a:spLocks noGrp="1" noRot="1" noChangeAspect="1" noChangeArrowheads="1" noTextEdit="1"/>
          </p:cNvSpPr>
          <p:nvPr>
            <p:ph type="sldImg"/>
          </p:nvPr>
        </p:nvSpPr>
        <p:spPr>
          <a:xfrm>
            <a:off x="1104900" y="696913"/>
            <a:ext cx="4648200" cy="3486150"/>
          </a:xfrm>
          <a:ln/>
        </p:spPr>
      </p:sp>
      <p:sp>
        <p:nvSpPr>
          <p:cNvPr id="146435"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a:p>
            <a:pPr eaLnBrk="1" hangingPunct="1"/>
            <a:endParaRPr lang="en-US" smtClean="0">
              <a:latin typeface="Arial" pitchFamily="34" charset="0"/>
            </a:endParaRPr>
          </a:p>
          <a:p>
            <a:pPr eaLnBrk="1" hangingPunct="1"/>
            <a:endParaRPr lang="en-US" smtClean="0">
              <a:latin typeface="Arial" pitchFamily="34"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1" name="Rectangle 7"/>
          <p:cNvSpPr>
            <a:spLocks noGrp="1" noChangeArrowheads="1"/>
          </p:cNvSpPr>
          <p:nvPr>
            <p:ph type="sldNum" sz="quarter" idx="5"/>
          </p:nvPr>
        </p:nvSpPr>
        <p:spPr>
          <a:noFill/>
        </p:spPr>
        <p:txBody>
          <a:bodyPr/>
          <a:lstStyle/>
          <a:p>
            <a:fld id="{9650849F-1DC5-4D3A-A705-F61266888F35}" type="slidenum">
              <a:rPr lang="en-US" smtClean="0">
                <a:latin typeface="Arial" pitchFamily="34" charset="0"/>
              </a:rPr>
              <a:pPr/>
              <a:t>41</a:t>
            </a:fld>
            <a:endParaRPr lang="en-US" smtClean="0">
              <a:latin typeface="Arial" pitchFamily="34" charset="0"/>
            </a:endParaRPr>
          </a:p>
        </p:txBody>
      </p:sp>
      <p:sp>
        <p:nvSpPr>
          <p:cNvPr id="148482" name="Rectangle 2"/>
          <p:cNvSpPr>
            <a:spLocks noGrp="1" noRot="1" noChangeAspect="1" noChangeArrowheads="1" noTextEdit="1"/>
          </p:cNvSpPr>
          <p:nvPr>
            <p:ph type="sldImg"/>
          </p:nvPr>
        </p:nvSpPr>
        <p:spPr>
          <a:xfrm>
            <a:off x="1104900" y="696913"/>
            <a:ext cx="4648200" cy="3486150"/>
          </a:xfrm>
          <a:ln/>
        </p:spPr>
      </p:sp>
      <p:sp>
        <p:nvSpPr>
          <p:cNvPr id="148483"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a:p>
            <a:pPr eaLnBrk="1" hangingPunct="1"/>
            <a:endParaRPr lang="en-US" smtClean="0">
              <a:latin typeface="Arial" pitchFamily="34"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29" name="Rectangle 7"/>
          <p:cNvSpPr>
            <a:spLocks noGrp="1" noChangeArrowheads="1"/>
          </p:cNvSpPr>
          <p:nvPr>
            <p:ph type="sldNum" sz="quarter" idx="5"/>
          </p:nvPr>
        </p:nvSpPr>
        <p:spPr>
          <a:noFill/>
        </p:spPr>
        <p:txBody>
          <a:bodyPr/>
          <a:lstStyle/>
          <a:p>
            <a:fld id="{4A544F7D-8475-49AB-9828-46447B845FD9}" type="slidenum">
              <a:rPr lang="en-US" smtClean="0">
                <a:latin typeface="Arial" pitchFamily="34" charset="0"/>
              </a:rPr>
              <a:pPr/>
              <a:t>42</a:t>
            </a:fld>
            <a:endParaRPr lang="en-US" smtClean="0">
              <a:latin typeface="Arial" pitchFamily="34" charset="0"/>
            </a:endParaRPr>
          </a:p>
        </p:txBody>
      </p:sp>
      <p:sp>
        <p:nvSpPr>
          <p:cNvPr id="150530" name="Rectangle 2"/>
          <p:cNvSpPr>
            <a:spLocks noGrp="1" noRot="1" noChangeAspect="1" noChangeArrowheads="1" noTextEdit="1"/>
          </p:cNvSpPr>
          <p:nvPr>
            <p:ph type="sldImg"/>
          </p:nvPr>
        </p:nvSpPr>
        <p:spPr>
          <a:xfrm>
            <a:off x="1104900" y="696913"/>
            <a:ext cx="4648200" cy="3486150"/>
          </a:xfrm>
          <a:ln/>
        </p:spPr>
      </p:sp>
      <p:sp>
        <p:nvSpPr>
          <p:cNvPr id="150531"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7" name="Rectangle 7"/>
          <p:cNvSpPr>
            <a:spLocks noGrp="1" noChangeArrowheads="1"/>
          </p:cNvSpPr>
          <p:nvPr>
            <p:ph type="sldNum" sz="quarter" idx="5"/>
          </p:nvPr>
        </p:nvSpPr>
        <p:spPr>
          <a:noFill/>
        </p:spPr>
        <p:txBody>
          <a:bodyPr/>
          <a:lstStyle/>
          <a:p>
            <a:fld id="{25849B08-BCBB-4FF4-B164-D027BB087B67}" type="slidenum">
              <a:rPr lang="en-US" smtClean="0">
                <a:latin typeface="Arial" pitchFamily="34" charset="0"/>
              </a:rPr>
              <a:pPr/>
              <a:t>43</a:t>
            </a:fld>
            <a:endParaRPr lang="en-US" smtClean="0">
              <a:latin typeface="Arial" pitchFamily="34" charset="0"/>
            </a:endParaRPr>
          </a:p>
        </p:txBody>
      </p:sp>
      <p:sp>
        <p:nvSpPr>
          <p:cNvPr id="152578" name="Rectangle 2"/>
          <p:cNvSpPr>
            <a:spLocks noGrp="1" noRot="1" noChangeAspect="1" noChangeArrowheads="1" noTextEdit="1"/>
          </p:cNvSpPr>
          <p:nvPr>
            <p:ph type="sldImg"/>
          </p:nvPr>
        </p:nvSpPr>
        <p:spPr>
          <a:xfrm>
            <a:off x="1104900" y="696913"/>
            <a:ext cx="4648200" cy="3486150"/>
          </a:xfrm>
          <a:ln/>
        </p:spPr>
      </p:sp>
      <p:sp>
        <p:nvSpPr>
          <p:cNvPr id="152579"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7"/>
          <p:cNvSpPr>
            <a:spLocks noGrp="1" noChangeArrowheads="1"/>
          </p:cNvSpPr>
          <p:nvPr>
            <p:ph type="sldNum" sz="quarter" idx="5"/>
          </p:nvPr>
        </p:nvSpPr>
        <p:spPr>
          <a:noFill/>
        </p:spPr>
        <p:txBody>
          <a:bodyPr/>
          <a:lstStyle/>
          <a:p>
            <a:fld id="{3503DE3C-097A-43F4-AAD1-5BDBE26BA7C7}" type="slidenum">
              <a:rPr lang="en-US" smtClean="0">
                <a:latin typeface="Arial" pitchFamily="34" charset="0"/>
              </a:rPr>
              <a:pPr/>
              <a:t>44</a:t>
            </a:fld>
            <a:endParaRPr lang="en-US" smtClean="0">
              <a:latin typeface="Arial" pitchFamily="34" charset="0"/>
            </a:endParaRPr>
          </a:p>
        </p:txBody>
      </p:sp>
      <p:sp>
        <p:nvSpPr>
          <p:cNvPr id="154626" name="Rectangle 2"/>
          <p:cNvSpPr>
            <a:spLocks noGrp="1" noRot="1" noChangeAspect="1" noChangeArrowheads="1" noTextEdit="1"/>
          </p:cNvSpPr>
          <p:nvPr>
            <p:ph type="sldImg"/>
          </p:nvPr>
        </p:nvSpPr>
        <p:spPr>
          <a:xfrm>
            <a:off x="1104900" y="696913"/>
            <a:ext cx="4648200" cy="3486150"/>
          </a:xfrm>
          <a:ln/>
        </p:spPr>
      </p:sp>
      <p:sp>
        <p:nvSpPr>
          <p:cNvPr id="154627"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7" name="Rectangle 7"/>
          <p:cNvSpPr>
            <a:spLocks noGrp="1" noChangeArrowheads="1"/>
          </p:cNvSpPr>
          <p:nvPr>
            <p:ph type="sldNum" sz="quarter" idx="5"/>
          </p:nvPr>
        </p:nvSpPr>
        <p:spPr>
          <a:noFill/>
        </p:spPr>
        <p:txBody>
          <a:bodyPr/>
          <a:lstStyle/>
          <a:p>
            <a:fld id="{89D5D017-ACA5-4F4B-AE65-646953EC6754}" type="slidenum">
              <a:rPr lang="en-US" smtClean="0">
                <a:latin typeface="Arial" pitchFamily="34" charset="0"/>
              </a:rPr>
              <a:pPr/>
              <a:t>45</a:t>
            </a:fld>
            <a:endParaRPr lang="en-US" smtClean="0">
              <a:latin typeface="Arial" pitchFamily="34" charset="0"/>
            </a:endParaRPr>
          </a:p>
        </p:txBody>
      </p:sp>
      <p:sp>
        <p:nvSpPr>
          <p:cNvPr id="157698" name="Rectangle 2"/>
          <p:cNvSpPr>
            <a:spLocks noGrp="1" noRot="1" noChangeAspect="1" noChangeArrowheads="1" noTextEdit="1"/>
          </p:cNvSpPr>
          <p:nvPr>
            <p:ph type="sldImg"/>
          </p:nvPr>
        </p:nvSpPr>
        <p:spPr>
          <a:xfrm>
            <a:off x="1104900" y="696913"/>
            <a:ext cx="4648200" cy="3486150"/>
          </a:xfrm>
          <a:ln/>
        </p:spPr>
      </p:sp>
      <p:sp>
        <p:nvSpPr>
          <p:cNvPr id="157699"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7" name="Rectangle 7"/>
          <p:cNvSpPr>
            <a:spLocks noGrp="1" noChangeArrowheads="1"/>
          </p:cNvSpPr>
          <p:nvPr>
            <p:ph type="sldNum" sz="quarter" idx="5"/>
          </p:nvPr>
        </p:nvSpPr>
        <p:spPr>
          <a:noFill/>
        </p:spPr>
        <p:txBody>
          <a:bodyPr/>
          <a:lstStyle/>
          <a:p>
            <a:fld id="{89D5D017-ACA5-4F4B-AE65-646953EC6754}" type="slidenum">
              <a:rPr lang="en-US" smtClean="0">
                <a:latin typeface="Arial" pitchFamily="34" charset="0"/>
              </a:rPr>
              <a:pPr/>
              <a:t>46</a:t>
            </a:fld>
            <a:endParaRPr lang="en-US" smtClean="0">
              <a:latin typeface="Arial" pitchFamily="34" charset="0"/>
            </a:endParaRPr>
          </a:p>
        </p:txBody>
      </p:sp>
      <p:sp>
        <p:nvSpPr>
          <p:cNvPr id="157698" name="Rectangle 2"/>
          <p:cNvSpPr>
            <a:spLocks noGrp="1" noRot="1" noChangeAspect="1" noChangeArrowheads="1" noTextEdit="1"/>
          </p:cNvSpPr>
          <p:nvPr>
            <p:ph type="sldImg"/>
          </p:nvPr>
        </p:nvSpPr>
        <p:spPr>
          <a:xfrm>
            <a:off x="1104900" y="696913"/>
            <a:ext cx="4648200" cy="3486150"/>
          </a:xfrm>
          <a:ln/>
        </p:spPr>
      </p:sp>
      <p:sp>
        <p:nvSpPr>
          <p:cNvPr id="157699"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3" name="Rectangle 7"/>
          <p:cNvSpPr>
            <a:spLocks noGrp="1" noChangeArrowheads="1"/>
          </p:cNvSpPr>
          <p:nvPr>
            <p:ph type="sldNum" sz="quarter" idx="5"/>
          </p:nvPr>
        </p:nvSpPr>
        <p:spPr>
          <a:noFill/>
        </p:spPr>
        <p:txBody>
          <a:bodyPr/>
          <a:lstStyle/>
          <a:p>
            <a:fld id="{1D18ECBE-F67D-49FA-9C10-298C84BAE00F}" type="slidenum">
              <a:rPr lang="en-US" smtClean="0">
                <a:latin typeface="Arial" pitchFamily="34" charset="0"/>
              </a:rPr>
              <a:pPr/>
              <a:t>47</a:t>
            </a:fld>
            <a:endParaRPr lang="en-US" smtClean="0">
              <a:latin typeface="Arial" pitchFamily="34" charset="0"/>
            </a:endParaRPr>
          </a:p>
        </p:txBody>
      </p:sp>
      <p:sp>
        <p:nvSpPr>
          <p:cNvPr id="161794" name="Rectangle 2"/>
          <p:cNvSpPr>
            <a:spLocks noGrp="1" noRot="1" noChangeAspect="1" noChangeArrowheads="1" noTextEdit="1"/>
          </p:cNvSpPr>
          <p:nvPr>
            <p:ph type="sldImg"/>
          </p:nvPr>
        </p:nvSpPr>
        <p:spPr>
          <a:xfrm>
            <a:off x="1104900" y="696913"/>
            <a:ext cx="4648200" cy="3486150"/>
          </a:xfrm>
          <a:ln/>
        </p:spPr>
      </p:sp>
      <p:sp>
        <p:nvSpPr>
          <p:cNvPr id="161795"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a:p>
            <a:pPr eaLnBrk="1" hangingPunct="1"/>
            <a:endParaRPr lang="en-US" smtClean="0">
              <a:latin typeface="Arial" pitchFamily="34" charset="0"/>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3" name="Rectangle 7"/>
          <p:cNvSpPr>
            <a:spLocks noGrp="1" noChangeArrowheads="1"/>
          </p:cNvSpPr>
          <p:nvPr>
            <p:ph type="sldNum" sz="quarter" idx="5"/>
          </p:nvPr>
        </p:nvSpPr>
        <p:spPr>
          <a:noFill/>
        </p:spPr>
        <p:txBody>
          <a:bodyPr/>
          <a:lstStyle/>
          <a:p>
            <a:fld id="{1D18ECBE-F67D-49FA-9C10-298C84BAE00F}" type="slidenum">
              <a:rPr lang="en-US" smtClean="0">
                <a:latin typeface="Arial" pitchFamily="34" charset="0"/>
              </a:rPr>
              <a:pPr/>
              <a:t>48</a:t>
            </a:fld>
            <a:endParaRPr lang="en-US" smtClean="0">
              <a:latin typeface="Arial" pitchFamily="34" charset="0"/>
            </a:endParaRPr>
          </a:p>
        </p:txBody>
      </p:sp>
      <p:sp>
        <p:nvSpPr>
          <p:cNvPr id="161794" name="Rectangle 2"/>
          <p:cNvSpPr>
            <a:spLocks noGrp="1" noRot="1" noChangeAspect="1" noChangeArrowheads="1" noTextEdit="1"/>
          </p:cNvSpPr>
          <p:nvPr>
            <p:ph type="sldImg"/>
          </p:nvPr>
        </p:nvSpPr>
        <p:spPr>
          <a:xfrm>
            <a:off x="1104900" y="696913"/>
            <a:ext cx="4648200" cy="3486150"/>
          </a:xfrm>
          <a:ln/>
        </p:spPr>
      </p:sp>
      <p:sp>
        <p:nvSpPr>
          <p:cNvPr id="161795"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a:p>
            <a:pPr eaLnBrk="1" hangingPunct="1"/>
            <a:endParaRPr lang="en-US" smtClean="0">
              <a:latin typeface="Arial" pitchFamily="34" charset="0"/>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1" name="Rectangle 7"/>
          <p:cNvSpPr>
            <a:spLocks noGrp="1" noChangeArrowheads="1"/>
          </p:cNvSpPr>
          <p:nvPr>
            <p:ph type="sldNum" sz="quarter" idx="5"/>
          </p:nvPr>
        </p:nvSpPr>
        <p:spPr>
          <a:noFill/>
        </p:spPr>
        <p:txBody>
          <a:bodyPr/>
          <a:lstStyle/>
          <a:p>
            <a:fld id="{8078F819-3777-4D66-B91E-449191942A1A}" type="slidenum">
              <a:rPr lang="en-US" smtClean="0">
                <a:latin typeface="Arial" pitchFamily="34" charset="0"/>
              </a:rPr>
              <a:pPr/>
              <a:t>49</a:t>
            </a:fld>
            <a:endParaRPr lang="en-US" smtClean="0">
              <a:latin typeface="Arial" pitchFamily="34" charset="0"/>
            </a:endParaRPr>
          </a:p>
        </p:txBody>
      </p:sp>
      <p:sp>
        <p:nvSpPr>
          <p:cNvPr id="163842" name="Rectangle 2"/>
          <p:cNvSpPr>
            <a:spLocks noGrp="1" noRot="1" noChangeAspect="1" noChangeArrowheads="1" noTextEdit="1"/>
          </p:cNvSpPr>
          <p:nvPr>
            <p:ph type="sldImg"/>
          </p:nvPr>
        </p:nvSpPr>
        <p:spPr>
          <a:xfrm>
            <a:off x="1104900" y="696913"/>
            <a:ext cx="4648200" cy="3486150"/>
          </a:xfrm>
          <a:ln/>
        </p:spPr>
      </p:sp>
      <p:sp>
        <p:nvSpPr>
          <p:cNvPr id="163843" name="Rectangle 3"/>
          <p:cNvSpPr>
            <a:spLocks noGrp="1" noChangeArrowheads="1"/>
          </p:cNvSpPr>
          <p:nvPr>
            <p:ph type="body" idx="1"/>
          </p:nvPr>
        </p:nvSpPr>
        <p:spPr>
          <a:noFill/>
          <a:ln/>
        </p:spPr>
        <p:txBody>
          <a:bodyPr/>
          <a:lstStyle/>
          <a:p>
            <a:pPr eaLnBrk="1" hangingPunct="1"/>
            <a:endParaRPr lang="en-US" smtClean="0">
              <a:latin typeface="Arial" pitchFamily="34" charset="0"/>
              <a:cs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p:spPr>
        <p:txBody>
          <a:bodyPr/>
          <a:lstStyle/>
          <a:p>
            <a:fld id="{AA9A7DCD-88F2-4B2A-8EA6-C8AE59F9CF27}" type="slidenum">
              <a:rPr lang="en-US" smtClean="0">
                <a:latin typeface="Arial" pitchFamily="34" charset="0"/>
              </a:rPr>
              <a:pPr/>
              <a:t>5</a:t>
            </a:fld>
            <a:endParaRPr lang="en-US" smtClean="0">
              <a:latin typeface="Arial" pitchFamily="34" charset="0"/>
            </a:endParaRPr>
          </a:p>
        </p:txBody>
      </p:sp>
      <p:sp>
        <p:nvSpPr>
          <p:cNvPr id="49154" name="Rectangle 2"/>
          <p:cNvSpPr>
            <a:spLocks noGrp="1" noRot="1" noChangeAspect="1" noChangeArrowheads="1" noTextEdit="1"/>
          </p:cNvSpPr>
          <p:nvPr>
            <p:ph type="sldImg"/>
          </p:nvPr>
        </p:nvSpPr>
        <p:spPr>
          <a:xfrm>
            <a:off x="1104900" y="696913"/>
            <a:ext cx="4648200" cy="3486150"/>
          </a:xfrm>
          <a:ln/>
        </p:spPr>
      </p:sp>
      <p:sp>
        <p:nvSpPr>
          <p:cNvPr id="49155"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p:spPr>
        <p:txBody>
          <a:bodyPr/>
          <a:lstStyle/>
          <a:p>
            <a:fld id="{AA9A7DCD-88F2-4B2A-8EA6-C8AE59F9CF27}" type="slidenum">
              <a:rPr lang="en-US" smtClean="0">
                <a:latin typeface="Arial" pitchFamily="34" charset="0"/>
              </a:rPr>
              <a:pPr/>
              <a:t>6</a:t>
            </a:fld>
            <a:endParaRPr lang="en-US" smtClean="0">
              <a:latin typeface="Arial" pitchFamily="34" charset="0"/>
            </a:endParaRPr>
          </a:p>
        </p:txBody>
      </p:sp>
      <p:sp>
        <p:nvSpPr>
          <p:cNvPr id="49154" name="Rectangle 2"/>
          <p:cNvSpPr>
            <a:spLocks noGrp="1" noRot="1" noChangeAspect="1" noChangeArrowheads="1" noTextEdit="1"/>
          </p:cNvSpPr>
          <p:nvPr>
            <p:ph type="sldImg"/>
          </p:nvPr>
        </p:nvSpPr>
        <p:spPr>
          <a:xfrm>
            <a:off x="1104900" y="696913"/>
            <a:ext cx="4648200" cy="3486150"/>
          </a:xfrm>
          <a:ln/>
        </p:spPr>
      </p:sp>
      <p:sp>
        <p:nvSpPr>
          <p:cNvPr id="49155"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p:spPr>
        <p:txBody>
          <a:bodyPr/>
          <a:lstStyle/>
          <a:p>
            <a:fld id="{AA9A7DCD-88F2-4B2A-8EA6-C8AE59F9CF27}" type="slidenum">
              <a:rPr lang="en-US" smtClean="0">
                <a:latin typeface="Arial" pitchFamily="34" charset="0"/>
              </a:rPr>
              <a:pPr/>
              <a:t>7</a:t>
            </a:fld>
            <a:endParaRPr lang="en-US" smtClean="0">
              <a:latin typeface="Arial" pitchFamily="34" charset="0"/>
            </a:endParaRPr>
          </a:p>
        </p:txBody>
      </p:sp>
      <p:sp>
        <p:nvSpPr>
          <p:cNvPr id="49154" name="Rectangle 2"/>
          <p:cNvSpPr>
            <a:spLocks noGrp="1" noRot="1" noChangeAspect="1" noChangeArrowheads="1" noTextEdit="1"/>
          </p:cNvSpPr>
          <p:nvPr>
            <p:ph type="sldImg"/>
          </p:nvPr>
        </p:nvSpPr>
        <p:spPr>
          <a:xfrm>
            <a:off x="1104900" y="696913"/>
            <a:ext cx="4648200" cy="3486150"/>
          </a:xfrm>
          <a:ln/>
        </p:spPr>
      </p:sp>
      <p:sp>
        <p:nvSpPr>
          <p:cNvPr id="49155"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p:spPr>
        <p:txBody>
          <a:bodyPr/>
          <a:lstStyle/>
          <a:p>
            <a:fld id="{AA9A7DCD-88F2-4B2A-8EA6-C8AE59F9CF27}" type="slidenum">
              <a:rPr lang="en-US" smtClean="0">
                <a:latin typeface="Arial" pitchFamily="34" charset="0"/>
              </a:rPr>
              <a:pPr/>
              <a:t>8</a:t>
            </a:fld>
            <a:endParaRPr lang="en-US" smtClean="0">
              <a:latin typeface="Arial" pitchFamily="34" charset="0"/>
            </a:endParaRPr>
          </a:p>
        </p:txBody>
      </p:sp>
      <p:sp>
        <p:nvSpPr>
          <p:cNvPr id="49154" name="Rectangle 2"/>
          <p:cNvSpPr>
            <a:spLocks noGrp="1" noRot="1" noChangeAspect="1" noChangeArrowheads="1" noTextEdit="1"/>
          </p:cNvSpPr>
          <p:nvPr>
            <p:ph type="sldImg"/>
          </p:nvPr>
        </p:nvSpPr>
        <p:spPr>
          <a:xfrm>
            <a:off x="1104900" y="696913"/>
            <a:ext cx="4648200" cy="3486150"/>
          </a:xfrm>
          <a:ln/>
        </p:spPr>
      </p:sp>
      <p:sp>
        <p:nvSpPr>
          <p:cNvPr id="49155"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p:spPr>
        <p:txBody>
          <a:bodyPr/>
          <a:lstStyle/>
          <a:p>
            <a:fld id="{AA9A7DCD-88F2-4B2A-8EA6-C8AE59F9CF27}" type="slidenum">
              <a:rPr lang="en-US" smtClean="0">
                <a:latin typeface="Arial" pitchFamily="34" charset="0"/>
              </a:rPr>
              <a:pPr/>
              <a:t>9</a:t>
            </a:fld>
            <a:endParaRPr lang="en-US" smtClean="0">
              <a:latin typeface="Arial" pitchFamily="34" charset="0"/>
            </a:endParaRPr>
          </a:p>
        </p:txBody>
      </p:sp>
      <p:sp>
        <p:nvSpPr>
          <p:cNvPr id="49154" name="Rectangle 2"/>
          <p:cNvSpPr>
            <a:spLocks noGrp="1" noRot="1" noChangeAspect="1" noChangeArrowheads="1" noTextEdit="1"/>
          </p:cNvSpPr>
          <p:nvPr>
            <p:ph type="sldImg"/>
          </p:nvPr>
        </p:nvSpPr>
        <p:spPr>
          <a:xfrm>
            <a:off x="1104900" y="696913"/>
            <a:ext cx="4648200" cy="3486150"/>
          </a:xfrm>
          <a:ln/>
        </p:spPr>
      </p:sp>
      <p:sp>
        <p:nvSpPr>
          <p:cNvPr id="49155"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9"/>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362200"/>
            <a:ext cx="2057400" cy="2438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362200"/>
            <a:ext cx="6019800" cy="2438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9"/>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7"/>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93764" y="1490664"/>
            <a:ext cx="3602037" cy="3689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5" y="1490664"/>
            <a:ext cx="3603625" cy="3689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3"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0"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0"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4" y="273054"/>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5" y="143510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Arial Narrow" pitchFamily="34" charset="0"/>
            </a:endParaRPr>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13500" y="347664"/>
            <a:ext cx="1838325" cy="48323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93769" y="347664"/>
            <a:ext cx="5367337" cy="48323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893767" y="347663"/>
            <a:ext cx="7358063" cy="696912"/>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893767" y="1490664"/>
            <a:ext cx="7358063" cy="3689350"/>
          </a:xfrm>
        </p:spPr>
        <p:txBody>
          <a:bodyPr/>
          <a:lstStyle/>
          <a:p>
            <a:pPr lvl="0"/>
            <a:endParaRPr lang="en-US" noProof="0" smtClean="0">
              <a:sym typeface="Arial Narrow" pitchFamily="34" charset="0"/>
            </a:endParaRPr>
          </a:p>
        </p:txBody>
      </p:sp>
    </p:spTree>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893767" y="347663"/>
            <a:ext cx="7358063" cy="696912"/>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893767" y="1490664"/>
            <a:ext cx="7358063" cy="3689350"/>
          </a:xfrm>
        </p:spPr>
        <p:txBody>
          <a:bodyPr/>
          <a:lstStyle/>
          <a:p>
            <a:pPr lvl="0"/>
            <a:endParaRPr lang="en-US" noProof="0" smtClean="0">
              <a:sym typeface="Arial Narrow" pitchFamily="34" charset="0"/>
            </a:endParaRPr>
          </a:p>
        </p:txBody>
      </p:sp>
    </p:spTree>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893767" y="347663"/>
            <a:ext cx="7358063" cy="696912"/>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893767" y="1490664"/>
            <a:ext cx="7358063" cy="3689350"/>
          </a:xfrm>
        </p:spPr>
        <p:txBody>
          <a:bodyPr/>
          <a:lstStyle/>
          <a:p>
            <a:pPr lvl="0"/>
            <a:endParaRPr lang="en-US" noProof="0" smtClean="0">
              <a:sym typeface="Arial Narrow" pitchFamily="34" charset="0"/>
            </a:endParaRPr>
          </a:p>
        </p:txBody>
      </p:sp>
    </p:spTree>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893767" y="347663"/>
            <a:ext cx="7358063" cy="696912"/>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893764" y="1490664"/>
            <a:ext cx="3602037" cy="36893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5" y="1490664"/>
            <a:ext cx="3603625" cy="3689350"/>
          </a:xfrm>
        </p:spPr>
        <p:txBody>
          <a:bodyPr/>
          <a:lstStyle/>
          <a:p>
            <a:pPr lvl="0"/>
            <a:endParaRPr lang="en-US" noProof="0" smtClean="0">
              <a:sym typeface="Arial Narrow" pitchFamily="34" charset="0"/>
            </a:endParaRPr>
          </a:p>
        </p:txBody>
      </p:sp>
    </p:spTree>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893767" y="347663"/>
            <a:ext cx="7358063" cy="696912"/>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893764" y="1490664"/>
            <a:ext cx="3602037" cy="3689350"/>
          </a:xfrm>
        </p:spPr>
        <p:txBody>
          <a:bodyPr/>
          <a:lstStyle/>
          <a:p>
            <a:pPr lvl="0"/>
            <a:endParaRPr lang="en-US" noProof="0" smtClean="0">
              <a:sym typeface="Arial Narrow" pitchFamily="34" charset="0"/>
            </a:endParaRPr>
          </a:p>
        </p:txBody>
      </p:sp>
      <p:sp>
        <p:nvSpPr>
          <p:cNvPr id="4" name="Text Placeholder 3"/>
          <p:cNvSpPr>
            <a:spLocks noGrp="1"/>
          </p:cNvSpPr>
          <p:nvPr>
            <p:ph type="body" sz="half" idx="2"/>
          </p:nvPr>
        </p:nvSpPr>
        <p:spPr>
          <a:xfrm>
            <a:off x="4648205" y="1490664"/>
            <a:ext cx="3603625" cy="36893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7"/>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3810000"/>
            <a:ext cx="4038600" cy="99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3810000"/>
            <a:ext cx="4038600" cy="99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3"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0"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0"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4" y="273054"/>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5" y="143510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bwMode="auto">
          <a:xfrm>
            <a:off x="457200" y="23622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4035" name="Rectangle 3"/>
          <p:cNvSpPr>
            <a:spLocks noGrp="1" noChangeArrowheads="1"/>
          </p:cNvSpPr>
          <p:nvPr>
            <p:ph type="body" idx="1"/>
          </p:nvPr>
        </p:nvSpPr>
        <p:spPr bwMode="auto">
          <a:xfrm>
            <a:off x="457200" y="3810000"/>
            <a:ext cx="8229600" cy="99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p:txBody>
      </p:sp>
    </p:spTree>
  </p:cSld>
  <p:clrMap bg1="lt1" tx1="dk1" bg2="lt2" tx2="dk2" accent1="accent1" accent2="accent2" accent3="accent3" accent4="accent4" accent5="accent5" accent6="accent6" hlink="hlink" folHlink="folHlink"/>
  <p:sldLayoutIdLst>
    <p:sldLayoutId id="2147483663" r:id="rId1"/>
    <p:sldLayoutId id="2147483662" r:id="rId2"/>
    <p:sldLayoutId id="2147483661" r:id="rId3"/>
    <p:sldLayoutId id="2147483660" r:id="rId4"/>
    <p:sldLayoutId id="2147483659" r:id="rId5"/>
    <p:sldLayoutId id="2147483658" r:id="rId6"/>
    <p:sldLayoutId id="2147483657" r:id="rId7"/>
    <p:sldLayoutId id="2147483656" r:id="rId8"/>
    <p:sldLayoutId id="2147483655" r:id="rId9"/>
    <p:sldLayoutId id="2147483654" r:id="rId10"/>
    <p:sldLayoutId id="2147483653" r:id="rId11"/>
  </p:sldLayoutIdLst>
  <p:transition/>
  <p:timing>
    <p:tnLst>
      <p:par>
        <p:cTn id="1" dur="indefinite" restart="never" nodeType="tmRoot"/>
      </p:par>
    </p:tnLst>
  </p:timing>
  <p:hf hdr="0" ftr="0" dt="0"/>
  <p:txStyles>
    <p:titleStyle>
      <a:lvl1pPr algn="ctr" rtl="0" eaLnBrk="0" fontAlgn="base" hangingPunct="0">
        <a:lnSpc>
          <a:spcPct val="75000"/>
        </a:lnSpc>
        <a:spcBef>
          <a:spcPct val="0"/>
        </a:spcBef>
        <a:spcAft>
          <a:spcPct val="0"/>
        </a:spcAft>
        <a:defRPr sz="5400">
          <a:solidFill>
            <a:srgbClr val="AB000E"/>
          </a:solidFill>
          <a:latin typeface="+mj-lt"/>
          <a:ea typeface="+mj-ea"/>
          <a:cs typeface="+mj-cs"/>
        </a:defRPr>
      </a:lvl1pPr>
      <a:lvl2pPr algn="ctr" rtl="0" eaLnBrk="0" fontAlgn="base" hangingPunct="0">
        <a:lnSpc>
          <a:spcPct val="75000"/>
        </a:lnSpc>
        <a:spcBef>
          <a:spcPct val="0"/>
        </a:spcBef>
        <a:spcAft>
          <a:spcPct val="0"/>
        </a:spcAft>
        <a:defRPr sz="5400">
          <a:solidFill>
            <a:srgbClr val="AB000E"/>
          </a:solidFill>
          <a:latin typeface="Arial Narrow" pitchFamily="34" charset="0"/>
        </a:defRPr>
      </a:lvl2pPr>
      <a:lvl3pPr algn="ctr" rtl="0" eaLnBrk="0" fontAlgn="base" hangingPunct="0">
        <a:lnSpc>
          <a:spcPct val="75000"/>
        </a:lnSpc>
        <a:spcBef>
          <a:spcPct val="0"/>
        </a:spcBef>
        <a:spcAft>
          <a:spcPct val="0"/>
        </a:spcAft>
        <a:defRPr sz="5400">
          <a:solidFill>
            <a:srgbClr val="AB000E"/>
          </a:solidFill>
          <a:latin typeface="Arial Narrow" pitchFamily="34" charset="0"/>
        </a:defRPr>
      </a:lvl3pPr>
      <a:lvl4pPr algn="ctr" rtl="0" eaLnBrk="0" fontAlgn="base" hangingPunct="0">
        <a:lnSpc>
          <a:spcPct val="75000"/>
        </a:lnSpc>
        <a:spcBef>
          <a:spcPct val="0"/>
        </a:spcBef>
        <a:spcAft>
          <a:spcPct val="0"/>
        </a:spcAft>
        <a:defRPr sz="5400">
          <a:solidFill>
            <a:srgbClr val="AB000E"/>
          </a:solidFill>
          <a:latin typeface="Arial Narrow" pitchFamily="34" charset="0"/>
        </a:defRPr>
      </a:lvl4pPr>
      <a:lvl5pPr algn="ctr" rtl="0" eaLnBrk="0" fontAlgn="base" hangingPunct="0">
        <a:lnSpc>
          <a:spcPct val="75000"/>
        </a:lnSpc>
        <a:spcBef>
          <a:spcPct val="0"/>
        </a:spcBef>
        <a:spcAft>
          <a:spcPct val="0"/>
        </a:spcAft>
        <a:defRPr sz="5400">
          <a:solidFill>
            <a:srgbClr val="AB000E"/>
          </a:solidFill>
          <a:latin typeface="Arial Narrow" pitchFamily="34" charset="0"/>
        </a:defRPr>
      </a:lvl5pPr>
      <a:lvl6pPr marL="457200" algn="ctr" rtl="0" fontAlgn="base">
        <a:lnSpc>
          <a:spcPct val="75000"/>
        </a:lnSpc>
        <a:spcBef>
          <a:spcPct val="0"/>
        </a:spcBef>
        <a:spcAft>
          <a:spcPct val="0"/>
        </a:spcAft>
        <a:defRPr sz="5400">
          <a:solidFill>
            <a:srgbClr val="AB000E"/>
          </a:solidFill>
          <a:latin typeface="Arial Narrow" pitchFamily="34" charset="0"/>
        </a:defRPr>
      </a:lvl6pPr>
      <a:lvl7pPr marL="914400" algn="ctr" rtl="0" fontAlgn="base">
        <a:lnSpc>
          <a:spcPct val="75000"/>
        </a:lnSpc>
        <a:spcBef>
          <a:spcPct val="0"/>
        </a:spcBef>
        <a:spcAft>
          <a:spcPct val="0"/>
        </a:spcAft>
        <a:defRPr sz="5400">
          <a:solidFill>
            <a:srgbClr val="AB000E"/>
          </a:solidFill>
          <a:latin typeface="Arial Narrow" pitchFamily="34" charset="0"/>
        </a:defRPr>
      </a:lvl7pPr>
      <a:lvl8pPr marL="1371600" algn="ctr" rtl="0" fontAlgn="base">
        <a:lnSpc>
          <a:spcPct val="75000"/>
        </a:lnSpc>
        <a:spcBef>
          <a:spcPct val="0"/>
        </a:spcBef>
        <a:spcAft>
          <a:spcPct val="0"/>
        </a:spcAft>
        <a:defRPr sz="5400">
          <a:solidFill>
            <a:srgbClr val="AB000E"/>
          </a:solidFill>
          <a:latin typeface="Arial Narrow" pitchFamily="34" charset="0"/>
        </a:defRPr>
      </a:lvl8pPr>
      <a:lvl9pPr marL="1828800" algn="ctr" rtl="0" fontAlgn="base">
        <a:lnSpc>
          <a:spcPct val="75000"/>
        </a:lnSpc>
        <a:spcBef>
          <a:spcPct val="0"/>
        </a:spcBef>
        <a:spcAft>
          <a:spcPct val="0"/>
        </a:spcAft>
        <a:defRPr sz="5400">
          <a:solidFill>
            <a:srgbClr val="AB000E"/>
          </a:solidFill>
          <a:latin typeface="Arial Narrow" pitchFamily="34" charset="0"/>
        </a:defRPr>
      </a:lvl9pPr>
    </p:titleStyle>
    <p:bodyStyle>
      <a:lvl1pPr marL="342900" indent="-342900" algn="ctr" rtl="0" eaLnBrk="0" fontAlgn="base" hangingPunct="0">
        <a:lnSpc>
          <a:spcPct val="75000"/>
        </a:lnSpc>
        <a:spcBef>
          <a:spcPct val="20000"/>
        </a:spcBef>
        <a:spcAft>
          <a:spcPct val="0"/>
        </a:spcAft>
        <a:defRPr sz="3400">
          <a:solidFill>
            <a:srgbClr val="124094"/>
          </a:solidFill>
          <a:latin typeface="+mn-lt"/>
          <a:ea typeface="+mn-ea"/>
          <a:cs typeface="+mn-cs"/>
        </a:defRPr>
      </a:lvl1pPr>
      <a:lvl2pPr marL="742950" indent="-285750" algn="l" rtl="0" eaLnBrk="0" fontAlgn="base" hangingPunct="0">
        <a:spcBef>
          <a:spcPct val="20000"/>
        </a:spcBef>
        <a:spcAft>
          <a:spcPct val="0"/>
        </a:spcAft>
        <a:defRPr sz="2800">
          <a:solidFill>
            <a:schemeClr val="tx1"/>
          </a:solidFill>
          <a:latin typeface="Arial" charset="0"/>
        </a:defRPr>
      </a:lvl2pPr>
      <a:lvl3pPr marL="1143000" indent="-228600" algn="l" rtl="0" eaLnBrk="0" fontAlgn="base" hangingPunct="0">
        <a:spcBef>
          <a:spcPct val="20000"/>
        </a:spcBef>
        <a:spcAft>
          <a:spcPct val="0"/>
        </a:spcAft>
        <a:defRPr sz="2400">
          <a:solidFill>
            <a:schemeClr val="tx1"/>
          </a:solidFill>
          <a:latin typeface="Arial" charset="0"/>
        </a:defRPr>
      </a:lvl3pPr>
      <a:lvl4pPr marL="1600200" indent="-228600" algn="l" rtl="0" eaLnBrk="0" fontAlgn="base" hangingPunct="0">
        <a:spcBef>
          <a:spcPct val="20000"/>
        </a:spcBef>
        <a:spcAft>
          <a:spcPct val="0"/>
        </a:spcAft>
        <a:defRPr sz="2000">
          <a:solidFill>
            <a:schemeClr val="tx1"/>
          </a:solidFill>
          <a:latin typeface="Arial" charset="0"/>
        </a:defRPr>
      </a:lvl4pPr>
      <a:lvl5pPr marL="2057400" indent="-228600" algn="l" rtl="0" eaLnBrk="0" fontAlgn="base" hangingPunct="0">
        <a:spcBef>
          <a:spcPct val="20000"/>
        </a:spcBef>
        <a:spcAft>
          <a:spcPct val="0"/>
        </a:spcAft>
        <a:defRPr sz="2000">
          <a:solidFill>
            <a:schemeClr val="tx1"/>
          </a:solidFill>
          <a:latin typeface="Arial" charset="0"/>
        </a:defRPr>
      </a:lvl5pPr>
      <a:lvl6pPr marL="2514600" indent="-228600" algn="l" rtl="0" fontAlgn="base">
        <a:spcBef>
          <a:spcPct val="20000"/>
        </a:spcBef>
        <a:spcAft>
          <a:spcPct val="0"/>
        </a:spcAft>
        <a:defRPr sz="2000">
          <a:solidFill>
            <a:schemeClr val="tx1"/>
          </a:solidFill>
          <a:latin typeface="Arial" charset="0"/>
        </a:defRPr>
      </a:lvl6pPr>
      <a:lvl7pPr marL="2971800" indent="-228600" algn="l" rtl="0" fontAlgn="base">
        <a:spcBef>
          <a:spcPct val="20000"/>
        </a:spcBef>
        <a:spcAft>
          <a:spcPct val="0"/>
        </a:spcAft>
        <a:defRPr sz="2000">
          <a:solidFill>
            <a:schemeClr val="tx1"/>
          </a:solidFill>
          <a:latin typeface="Arial" charset="0"/>
        </a:defRPr>
      </a:lvl7pPr>
      <a:lvl8pPr marL="3429000" indent="-228600" algn="l" rtl="0" fontAlgn="base">
        <a:spcBef>
          <a:spcPct val="20000"/>
        </a:spcBef>
        <a:spcAft>
          <a:spcPct val="0"/>
        </a:spcAft>
        <a:defRPr sz="2000">
          <a:solidFill>
            <a:schemeClr val="tx1"/>
          </a:solidFill>
          <a:latin typeface="Arial" charset="0"/>
        </a:defRPr>
      </a:lvl8pPr>
      <a:lvl9pPr marL="3886200" indent="-228600" algn="l" rtl="0" fontAlgn="base">
        <a:spcBef>
          <a:spcPct val="20000"/>
        </a:spcBef>
        <a:spcAft>
          <a:spcPct val="0"/>
        </a:spcAft>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8" cstate="print"/>
          <a:srcRect/>
          <a:stretch>
            <a:fillRect/>
          </a:stretch>
        </a:blipFill>
        <a:effectLst/>
      </p:bgPr>
    </p:bg>
    <p:spTree>
      <p:nvGrpSpPr>
        <p:cNvPr id="1" name=""/>
        <p:cNvGrpSpPr/>
        <p:nvPr/>
      </p:nvGrpSpPr>
      <p:grpSpPr>
        <a:xfrm>
          <a:off x="0" y="0"/>
          <a:ext cx="0" cy="0"/>
          <a:chOff x="0" y="0"/>
          <a:chExt cx="0" cy="0"/>
        </a:xfrm>
      </p:grpSpPr>
      <p:sp>
        <p:nvSpPr>
          <p:cNvPr id="13314" name="Rectangle 1026"/>
          <p:cNvSpPr>
            <a:spLocks noGrp="1" noChangeArrowheads="1"/>
          </p:cNvSpPr>
          <p:nvPr>
            <p:ph type="title"/>
          </p:nvPr>
        </p:nvSpPr>
        <p:spPr bwMode="auto">
          <a:xfrm>
            <a:off x="893767" y="347663"/>
            <a:ext cx="7358063" cy="696912"/>
          </a:xfrm>
          <a:prstGeom prst="rect">
            <a:avLst/>
          </a:prstGeom>
          <a:noFill/>
          <a:ln w="12700">
            <a:noFill/>
            <a:miter lim="800000"/>
            <a:headEnd/>
            <a:tailEnd/>
          </a:ln>
        </p:spPr>
        <p:txBody>
          <a:bodyPr vert="horz" wrap="square" lIns="35703" tIns="35703" rIns="35703" bIns="35703" numCol="1" anchor="ctr" anchorCtr="0" compatLnSpc="1">
            <a:prstTxWarp prst="textNoShape">
              <a:avLst/>
            </a:prstTxWarp>
          </a:bodyPr>
          <a:lstStyle/>
          <a:p>
            <a:pPr lvl="0"/>
            <a:r>
              <a:rPr lang="en-US" smtClean="0">
                <a:sym typeface="Arial Narrow" pitchFamily="34" charset="0"/>
              </a:rPr>
              <a:t>Click to edit Master title style</a:t>
            </a:r>
          </a:p>
        </p:txBody>
      </p:sp>
      <p:sp>
        <p:nvSpPr>
          <p:cNvPr id="13315" name="Rectangle 1027"/>
          <p:cNvSpPr>
            <a:spLocks noGrp="1" noChangeArrowheads="1"/>
          </p:cNvSpPr>
          <p:nvPr>
            <p:ph type="body" idx="1"/>
          </p:nvPr>
        </p:nvSpPr>
        <p:spPr bwMode="auto">
          <a:xfrm>
            <a:off x="893767" y="1490664"/>
            <a:ext cx="7358063" cy="3689350"/>
          </a:xfrm>
          <a:prstGeom prst="rect">
            <a:avLst/>
          </a:prstGeom>
          <a:noFill/>
          <a:ln w="12700">
            <a:noFill/>
            <a:miter lim="800000"/>
            <a:headEnd/>
            <a:tailEnd/>
          </a:ln>
        </p:spPr>
        <p:txBody>
          <a:bodyPr vert="horz" wrap="square" lIns="35703" tIns="35703" rIns="35703" bIns="35703" numCol="1" anchor="t" anchorCtr="0" compatLnSpc="1">
            <a:prstTxWarp prst="textNoShape">
              <a:avLst/>
            </a:prstTxWarp>
          </a:bodyPr>
          <a:lstStyle/>
          <a:p>
            <a:pPr lvl="0"/>
            <a:r>
              <a:rPr lang="en-US" smtClean="0">
                <a:sym typeface="Arial Narrow" pitchFamily="34" charset="0"/>
              </a:rPr>
              <a:t>Click to edit Master text styles</a:t>
            </a:r>
          </a:p>
          <a:p>
            <a:pPr lvl="1"/>
            <a:r>
              <a:rPr lang="en-US" smtClean="0">
                <a:sym typeface="Arial Narrow" pitchFamily="34" charset="0"/>
              </a:rPr>
              <a:t>Second level</a:t>
            </a:r>
          </a:p>
          <a:p>
            <a:pPr lvl="2"/>
            <a:r>
              <a:rPr lang="en-US" smtClean="0">
                <a:sym typeface="Arial Narrow" pitchFamily="34" charset="0"/>
              </a:rPr>
              <a:t>Third level</a:t>
            </a:r>
          </a:p>
          <a:p>
            <a:pPr lvl="3"/>
            <a:r>
              <a:rPr lang="en-US" smtClean="0">
                <a:sym typeface="Arial Narrow" pitchFamily="34" charset="0"/>
              </a:rPr>
              <a:t>Fourth level</a:t>
            </a:r>
          </a:p>
          <a:p>
            <a:pPr lvl="4"/>
            <a:r>
              <a:rPr lang="en-US" smtClean="0">
                <a:sym typeface="Arial Narrow" pitchFamily="34" charset="0"/>
              </a:rPr>
              <a:t>Fifth level</a:t>
            </a:r>
          </a:p>
        </p:txBody>
      </p:sp>
    </p:spTree>
  </p:cSld>
  <p:clrMap bg1="lt1" tx1="dk1" bg2="lt2" tx2="dk2" accent1="accent1" accent2="accent2" accent3="accent3" accent4="accent4" accent5="accent5" accent6="accent6" hlink="hlink" folHlink="folHlink"/>
  <p:sldLayoutIdLst>
    <p:sldLayoutId id="2147483679" r:id="rId1"/>
    <p:sldLayoutId id="2147483678" r:id="rId2"/>
    <p:sldLayoutId id="2147483677" r:id="rId3"/>
    <p:sldLayoutId id="2147483676" r:id="rId4"/>
    <p:sldLayoutId id="2147483675" r:id="rId5"/>
    <p:sldLayoutId id="2147483674" r:id="rId6"/>
    <p:sldLayoutId id="2147483673" r:id="rId7"/>
    <p:sldLayoutId id="2147483672" r:id="rId8"/>
    <p:sldLayoutId id="2147483671" r:id="rId9"/>
    <p:sldLayoutId id="2147483670" r:id="rId10"/>
    <p:sldLayoutId id="2147483669" r:id="rId11"/>
    <p:sldLayoutId id="2147483668" r:id="rId12"/>
    <p:sldLayoutId id="2147483667" r:id="rId13"/>
    <p:sldLayoutId id="2147483666" r:id="rId14"/>
    <p:sldLayoutId id="2147483665" r:id="rId15"/>
    <p:sldLayoutId id="2147483664" r:id="rId16"/>
  </p:sldLayoutIdLst>
  <p:transition/>
  <p:hf hdr="0" ftr="0" dt="0"/>
  <p:txStyles>
    <p:titleStyle>
      <a:lvl1pPr algn="l" defTabSz="642938" rtl="0" eaLnBrk="0" fontAlgn="base" hangingPunct="0">
        <a:lnSpc>
          <a:spcPct val="80000"/>
        </a:lnSpc>
        <a:spcBef>
          <a:spcPct val="0"/>
        </a:spcBef>
        <a:spcAft>
          <a:spcPct val="0"/>
        </a:spcAft>
        <a:defRPr sz="3400">
          <a:solidFill>
            <a:srgbClr val="AB000E"/>
          </a:solidFill>
          <a:latin typeface="+mj-lt"/>
          <a:ea typeface="+mj-ea"/>
          <a:cs typeface="+mj-cs"/>
          <a:sym typeface="Arial Narrow" pitchFamily="34" charset="0"/>
        </a:defRPr>
      </a:lvl1pPr>
      <a:lvl2pPr algn="l" defTabSz="642938" rtl="0" eaLnBrk="0" fontAlgn="base" hangingPunct="0">
        <a:lnSpc>
          <a:spcPct val="80000"/>
        </a:lnSpc>
        <a:spcBef>
          <a:spcPct val="0"/>
        </a:spcBef>
        <a:spcAft>
          <a:spcPct val="0"/>
        </a:spcAft>
        <a:defRPr sz="3400">
          <a:solidFill>
            <a:srgbClr val="AB000E"/>
          </a:solidFill>
          <a:latin typeface="Arial Narrow" pitchFamily="34" charset="0"/>
          <a:sym typeface="Arial Narrow" pitchFamily="34" charset="0"/>
        </a:defRPr>
      </a:lvl2pPr>
      <a:lvl3pPr algn="l" defTabSz="642938" rtl="0" eaLnBrk="0" fontAlgn="base" hangingPunct="0">
        <a:lnSpc>
          <a:spcPct val="80000"/>
        </a:lnSpc>
        <a:spcBef>
          <a:spcPct val="0"/>
        </a:spcBef>
        <a:spcAft>
          <a:spcPct val="0"/>
        </a:spcAft>
        <a:defRPr sz="3400">
          <a:solidFill>
            <a:srgbClr val="AB000E"/>
          </a:solidFill>
          <a:latin typeface="Arial Narrow" pitchFamily="34" charset="0"/>
          <a:sym typeface="Arial Narrow" pitchFamily="34" charset="0"/>
        </a:defRPr>
      </a:lvl3pPr>
      <a:lvl4pPr algn="l" defTabSz="642938" rtl="0" eaLnBrk="0" fontAlgn="base" hangingPunct="0">
        <a:lnSpc>
          <a:spcPct val="80000"/>
        </a:lnSpc>
        <a:spcBef>
          <a:spcPct val="0"/>
        </a:spcBef>
        <a:spcAft>
          <a:spcPct val="0"/>
        </a:spcAft>
        <a:defRPr sz="3400">
          <a:solidFill>
            <a:srgbClr val="AB000E"/>
          </a:solidFill>
          <a:latin typeface="Arial Narrow" pitchFamily="34" charset="0"/>
          <a:sym typeface="Arial Narrow" pitchFamily="34" charset="0"/>
        </a:defRPr>
      </a:lvl4pPr>
      <a:lvl5pPr algn="l" defTabSz="642938" rtl="0" eaLnBrk="0" fontAlgn="base" hangingPunct="0">
        <a:lnSpc>
          <a:spcPct val="80000"/>
        </a:lnSpc>
        <a:spcBef>
          <a:spcPct val="0"/>
        </a:spcBef>
        <a:spcAft>
          <a:spcPct val="0"/>
        </a:spcAft>
        <a:defRPr sz="3400">
          <a:solidFill>
            <a:srgbClr val="AB000E"/>
          </a:solidFill>
          <a:latin typeface="Arial Narrow" pitchFamily="34" charset="0"/>
          <a:sym typeface="Arial Narrow" pitchFamily="34" charset="0"/>
        </a:defRPr>
      </a:lvl5pPr>
      <a:lvl6pPr marL="457200" algn="l" defTabSz="642938" rtl="0" fontAlgn="base">
        <a:lnSpc>
          <a:spcPct val="80000"/>
        </a:lnSpc>
        <a:spcBef>
          <a:spcPct val="0"/>
        </a:spcBef>
        <a:spcAft>
          <a:spcPct val="0"/>
        </a:spcAft>
        <a:defRPr sz="3400">
          <a:solidFill>
            <a:srgbClr val="AB000E"/>
          </a:solidFill>
          <a:latin typeface="Arial Narrow" pitchFamily="34" charset="0"/>
          <a:sym typeface="Arial Narrow" pitchFamily="34" charset="0"/>
        </a:defRPr>
      </a:lvl6pPr>
      <a:lvl7pPr marL="914400" algn="l" defTabSz="642938" rtl="0" fontAlgn="base">
        <a:lnSpc>
          <a:spcPct val="80000"/>
        </a:lnSpc>
        <a:spcBef>
          <a:spcPct val="0"/>
        </a:spcBef>
        <a:spcAft>
          <a:spcPct val="0"/>
        </a:spcAft>
        <a:defRPr sz="3400">
          <a:solidFill>
            <a:srgbClr val="AB000E"/>
          </a:solidFill>
          <a:latin typeface="Arial Narrow" pitchFamily="34" charset="0"/>
          <a:sym typeface="Arial Narrow" pitchFamily="34" charset="0"/>
        </a:defRPr>
      </a:lvl7pPr>
      <a:lvl8pPr marL="1371600" algn="l" defTabSz="642938" rtl="0" fontAlgn="base">
        <a:lnSpc>
          <a:spcPct val="80000"/>
        </a:lnSpc>
        <a:spcBef>
          <a:spcPct val="0"/>
        </a:spcBef>
        <a:spcAft>
          <a:spcPct val="0"/>
        </a:spcAft>
        <a:defRPr sz="3400">
          <a:solidFill>
            <a:srgbClr val="AB000E"/>
          </a:solidFill>
          <a:latin typeface="Arial Narrow" pitchFamily="34" charset="0"/>
          <a:sym typeface="Arial Narrow" pitchFamily="34" charset="0"/>
        </a:defRPr>
      </a:lvl8pPr>
      <a:lvl9pPr marL="1828800" algn="l" defTabSz="642938" rtl="0" fontAlgn="base">
        <a:lnSpc>
          <a:spcPct val="80000"/>
        </a:lnSpc>
        <a:spcBef>
          <a:spcPct val="0"/>
        </a:spcBef>
        <a:spcAft>
          <a:spcPct val="0"/>
        </a:spcAft>
        <a:defRPr sz="3400">
          <a:solidFill>
            <a:srgbClr val="AB000E"/>
          </a:solidFill>
          <a:latin typeface="Arial Narrow" pitchFamily="34" charset="0"/>
          <a:sym typeface="Arial Narrow" pitchFamily="34" charset="0"/>
        </a:defRPr>
      </a:lvl9pPr>
    </p:titleStyle>
    <p:bodyStyle>
      <a:lvl1pPr marL="228600" indent="-228600" algn="l" defTabSz="642938" rtl="0" eaLnBrk="0" fontAlgn="base" hangingPunct="0">
        <a:lnSpc>
          <a:spcPct val="80000"/>
        </a:lnSpc>
        <a:spcBef>
          <a:spcPts val="1200"/>
        </a:spcBef>
        <a:spcAft>
          <a:spcPct val="0"/>
        </a:spcAft>
        <a:buClr>
          <a:srgbClr val="124094"/>
        </a:buClr>
        <a:buSzPct val="120000"/>
        <a:buFont typeface="Lucida Grande"/>
        <a:buChar char="•"/>
        <a:defRPr sz="2500">
          <a:solidFill>
            <a:srgbClr val="124094"/>
          </a:solidFill>
          <a:latin typeface="+mn-lt"/>
          <a:ea typeface="+mn-ea"/>
          <a:cs typeface="+mn-cs"/>
          <a:sym typeface="Arial Narrow" pitchFamily="34" charset="0"/>
        </a:defRPr>
      </a:lvl1pPr>
      <a:lvl2pPr marL="571500" indent="-198438" algn="l" defTabSz="642938" rtl="0" eaLnBrk="0" fontAlgn="base" hangingPunct="0">
        <a:lnSpc>
          <a:spcPct val="75000"/>
        </a:lnSpc>
        <a:spcBef>
          <a:spcPts val="800"/>
        </a:spcBef>
        <a:spcAft>
          <a:spcPct val="0"/>
        </a:spcAft>
        <a:buClr>
          <a:srgbClr val="666666"/>
        </a:buClr>
        <a:buSzPct val="120000"/>
        <a:buFont typeface="Lucida Grande"/>
        <a:buChar char="•"/>
        <a:defRPr sz="2100">
          <a:solidFill>
            <a:srgbClr val="666666"/>
          </a:solidFill>
          <a:latin typeface="+mn-lt"/>
          <a:sym typeface="Arial Narrow" pitchFamily="34" charset="0"/>
        </a:defRPr>
      </a:lvl2pPr>
      <a:lvl3pPr marL="1028700" indent="-203200" algn="l" defTabSz="642938" rtl="0" eaLnBrk="0" fontAlgn="base" hangingPunct="0">
        <a:lnSpc>
          <a:spcPct val="75000"/>
        </a:lnSpc>
        <a:spcBef>
          <a:spcPts val="800"/>
        </a:spcBef>
        <a:spcAft>
          <a:spcPct val="0"/>
        </a:spcAft>
        <a:buClr>
          <a:srgbClr val="124094"/>
        </a:buClr>
        <a:buSzPct val="120000"/>
        <a:buFont typeface="Lucida Grande"/>
        <a:buChar char="•"/>
        <a:defRPr>
          <a:solidFill>
            <a:srgbClr val="124094"/>
          </a:solidFill>
          <a:latin typeface="+mn-lt"/>
          <a:sym typeface="Arial Narrow" pitchFamily="34" charset="0"/>
        </a:defRPr>
      </a:lvl3pPr>
      <a:lvl4pPr marL="1435100" indent="-231775" algn="l" defTabSz="642938" rtl="0" eaLnBrk="0" fontAlgn="base" hangingPunct="0">
        <a:lnSpc>
          <a:spcPct val="75000"/>
        </a:lnSpc>
        <a:spcBef>
          <a:spcPts val="800"/>
        </a:spcBef>
        <a:spcAft>
          <a:spcPct val="0"/>
        </a:spcAft>
        <a:buClr>
          <a:srgbClr val="666666"/>
        </a:buClr>
        <a:buSzPct val="120000"/>
        <a:buFont typeface="Lucida Grande"/>
        <a:buChar char="•"/>
        <a:defRPr sz="1700">
          <a:solidFill>
            <a:srgbClr val="666666"/>
          </a:solidFill>
          <a:latin typeface="+mn-lt"/>
          <a:sym typeface="Arial Narrow" pitchFamily="34" charset="0"/>
        </a:defRPr>
      </a:lvl4pPr>
      <a:lvl5pPr marL="1778000" indent="-160338" algn="l" defTabSz="642938" rtl="0" eaLnBrk="0" fontAlgn="base" hangingPunct="0">
        <a:lnSpc>
          <a:spcPct val="75000"/>
        </a:lnSpc>
        <a:spcBef>
          <a:spcPts val="800"/>
        </a:spcBef>
        <a:spcAft>
          <a:spcPct val="0"/>
        </a:spcAft>
        <a:buClr>
          <a:srgbClr val="124094"/>
        </a:buClr>
        <a:buSzPct val="120000"/>
        <a:buFont typeface="Lucida Grande"/>
        <a:buChar char="•"/>
        <a:defRPr sz="1100">
          <a:solidFill>
            <a:srgbClr val="124094"/>
          </a:solidFill>
          <a:latin typeface="+mn-lt"/>
          <a:sym typeface="Arial Narrow" pitchFamily="34" charset="0"/>
        </a:defRPr>
      </a:lvl5pPr>
      <a:lvl6pPr marL="2235200" indent="-160338" algn="l" defTabSz="642938" rtl="0" fontAlgn="base">
        <a:lnSpc>
          <a:spcPct val="75000"/>
        </a:lnSpc>
        <a:spcBef>
          <a:spcPts val="800"/>
        </a:spcBef>
        <a:spcAft>
          <a:spcPct val="0"/>
        </a:spcAft>
        <a:buClr>
          <a:srgbClr val="124094"/>
        </a:buClr>
        <a:buSzPct val="120000"/>
        <a:buFont typeface="Lucida Grande" charset="0"/>
        <a:buChar char="•"/>
        <a:defRPr sz="1100">
          <a:solidFill>
            <a:srgbClr val="124094"/>
          </a:solidFill>
          <a:latin typeface="+mn-lt"/>
          <a:sym typeface="Arial Narrow" pitchFamily="34" charset="0"/>
        </a:defRPr>
      </a:lvl6pPr>
      <a:lvl7pPr marL="2692400" indent="-160338" algn="l" defTabSz="642938" rtl="0" fontAlgn="base">
        <a:lnSpc>
          <a:spcPct val="75000"/>
        </a:lnSpc>
        <a:spcBef>
          <a:spcPts val="800"/>
        </a:spcBef>
        <a:spcAft>
          <a:spcPct val="0"/>
        </a:spcAft>
        <a:buClr>
          <a:srgbClr val="124094"/>
        </a:buClr>
        <a:buSzPct val="120000"/>
        <a:buFont typeface="Lucida Grande" charset="0"/>
        <a:buChar char="•"/>
        <a:defRPr sz="1100">
          <a:solidFill>
            <a:srgbClr val="124094"/>
          </a:solidFill>
          <a:latin typeface="+mn-lt"/>
          <a:sym typeface="Arial Narrow" pitchFamily="34" charset="0"/>
        </a:defRPr>
      </a:lvl7pPr>
      <a:lvl8pPr marL="3149600" indent="-160338" algn="l" defTabSz="642938" rtl="0" fontAlgn="base">
        <a:lnSpc>
          <a:spcPct val="75000"/>
        </a:lnSpc>
        <a:spcBef>
          <a:spcPts val="800"/>
        </a:spcBef>
        <a:spcAft>
          <a:spcPct val="0"/>
        </a:spcAft>
        <a:buClr>
          <a:srgbClr val="124094"/>
        </a:buClr>
        <a:buSzPct val="120000"/>
        <a:buFont typeface="Lucida Grande" charset="0"/>
        <a:buChar char="•"/>
        <a:defRPr sz="1100">
          <a:solidFill>
            <a:srgbClr val="124094"/>
          </a:solidFill>
          <a:latin typeface="+mn-lt"/>
          <a:sym typeface="Arial Narrow" pitchFamily="34" charset="0"/>
        </a:defRPr>
      </a:lvl8pPr>
      <a:lvl9pPr marL="3606800" indent="-160338" algn="l" defTabSz="642938" rtl="0" fontAlgn="base">
        <a:lnSpc>
          <a:spcPct val="75000"/>
        </a:lnSpc>
        <a:spcBef>
          <a:spcPts val="800"/>
        </a:spcBef>
        <a:spcAft>
          <a:spcPct val="0"/>
        </a:spcAft>
        <a:buClr>
          <a:srgbClr val="124094"/>
        </a:buClr>
        <a:buSzPct val="120000"/>
        <a:buFont typeface="Lucida Grande" charset="0"/>
        <a:buChar char="•"/>
        <a:defRPr sz="1100">
          <a:solidFill>
            <a:srgbClr val="124094"/>
          </a:solidFill>
          <a:latin typeface="+mn-lt"/>
          <a:sym typeface="Arial Narrow"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p:txBody>
          <a:bodyPr/>
          <a:lstStyle/>
          <a:p>
            <a:r>
              <a:rPr lang="en-US" b="1" dirty="0" smtClean="0"/>
              <a:t>MICROBIOLOGY</a:t>
            </a:r>
            <a:r>
              <a:rPr lang="en-US" b="1" dirty="0" smtClean="0"/>
              <a:t/>
            </a:r>
            <a:br>
              <a:rPr lang="en-US" b="1" dirty="0" smtClean="0"/>
            </a:br>
            <a:r>
              <a:rPr lang="en-GB" b="1" dirty="0" smtClean="0"/>
              <a:t/>
            </a:r>
            <a:br>
              <a:rPr lang="en-GB" b="1" dirty="0" smtClean="0"/>
            </a:br>
            <a:r>
              <a:rPr lang="en-GB" b="1" dirty="0" smtClean="0"/>
              <a:t>Mr. KIWA</a:t>
            </a:r>
            <a:r>
              <a:rPr lang="en-US" b="1" dirty="0" smtClean="0"/>
              <a:t> </a:t>
            </a:r>
            <a:br>
              <a:rPr lang="en-US" b="1" dirty="0" smtClean="0"/>
            </a:br>
            <a:r>
              <a:rPr lang="en-GB" dirty="0" smtClean="0"/>
              <a:t/>
            </a:r>
            <a:br>
              <a:rPr lang="en-GB" dirty="0" smtClean="0"/>
            </a:br>
            <a:r>
              <a:rPr lang="en-US" b="1" dirty="0" err="1" smtClean="0"/>
              <a:t>BScN</a:t>
            </a:r>
            <a:r>
              <a:rPr lang="en-US" b="1" dirty="0" smtClean="0"/>
              <a:t>/KRCHN.</a:t>
            </a:r>
            <a:r>
              <a:rPr lang="en-GB" dirty="0" smtClean="0"/>
              <a:t/>
            </a:r>
            <a:br>
              <a:rPr lang="en-GB" dirty="0" smtClean="0"/>
            </a:br>
            <a:endParaRPr lang="en-US" dirty="0" smtClean="0"/>
          </a:p>
        </p:txBody>
      </p:sp>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29" name="Rectangle 2050"/>
          <p:cNvSpPr>
            <a:spLocks noGrp="1" noChangeArrowheads="1"/>
          </p:cNvSpPr>
          <p:nvPr>
            <p:ph type="title"/>
          </p:nvPr>
        </p:nvSpPr>
        <p:spPr>
          <a:xfrm>
            <a:off x="952503" y="0"/>
            <a:ext cx="6692900" cy="1308100"/>
          </a:xfrm>
        </p:spPr>
        <p:txBody>
          <a:bodyPr/>
          <a:lstStyle/>
          <a:p>
            <a:pPr eaLnBrk="1" hangingPunct="1"/>
            <a:r>
              <a:rPr lang="en-US" b="1" dirty="0" smtClean="0"/>
              <a:t> </a:t>
            </a:r>
            <a:r>
              <a:rPr lang="en-US" sz="3600" b="1" dirty="0" smtClean="0"/>
              <a:t>Why study microbiology cont’d? </a:t>
            </a:r>
            <a:r>
              <a:rPr lang="en-GB" dirty="0" smtClean="0"/>
              <a:t/>
            </a:r>
            <a:br>
              <a:rPr lang="en-GB" dirty="0" smtClean="0"/>
            </a:br>
            <a:endParaRPr lang="en-US" dirty="0" smtClean="0"/>
          </a:p>
        </p:txBody>
      </p:sp>
      <p:sp>
        <p:nvSpPr>
          <p:cNvPr id="48130" name="Rectangle 2051"/>
          <p:cNvSpPr>
            <a:spLocks noGrp="1" noChangeArrowheads="1"/>
          </p:cNvSpPr>
          <p:nvPr>
            <p:ph type="body" idx="1"/>
          </p:nvPr>
        </p:nvSpPr>
        <p:spPr>
          <a:xfrm>
            <a:off x="457200" y="1146628"/>
            <a:ext cx="8686800" cy="4711700"/>
          </a:xfrm>
        </p:spPr>
        <p:txBody>
          <a:bodyPr/>
          <a:lstStyle/>
          <a:p>
            <a:endParaRPr lang="en-US" dirty="0" smtClean="0"/>
          </a:p>
          <a:p>
            <a:pPr>
              <a:buNone/>
            </a:pPr>
            <a:r>
              <a:rPr lang="en-US" sz="2800" b="1" dirty="0" smtClean="0">
                <a:solidFill>
                  <a:schemeClr val="tx1"/>
                </a:solidFill>
              </a:rPr>
              <a:t>3. </a:t>
            </a:r>
            <a:r>
              <a:rPr lang="en-US" sz="2800" dirty="0" smtClean="0">
                <a:solidFill>
                  <a:schemeClr val="tx1"/>
                </a:solidFill>
              </a:rPr>
              <a:t>Microorganisms are essential for life on this planet because they produce oxygen by the process known as photosynthesis. Actually microorganisms contribute more oxygen to our atmosphere than do plants. Such organisms include algae and </a:t>
            </a:r>
            <a:r>
              <a:rPr lang="en-US" sz="2800" dirty="0" err="1" smtClean="0">
                <a:solidFill>
                  <a:schemeClr val="tx1"/>
                </a:solidFill>
              </a:rPr>
              <a:t>cyanobacteria</a:t>
            </a:r>
            <a:r>
              <a:rPr lang="en-US" sz="2800" dirty="0" smtClean="0">
                <a:solidFill>
                  <a:schemeClr val="tx1"/>
                </a:solidFill>
              </a:rPr>
              <a:t> (a group of photosynthetic bacteria).</a:t>
            </a:r>
            <a:endParaRPr lang="en-GB" sz="2800" dirty="0" smtClean="0">
              <a:solidFill>
                <a:schemeClr val="tx1"/>
              </a:solidFill>
            </a:endParaRPr>
          </a:p>
          <a:p>
            <a:pPr>
              <a:buNone/>
            </a:pPr>
            <a:r>
              <a:rPr lang="en-US" sz="2800" b="1" dirty="0" smtClean="0">
                <a:solidFill>
                  <a:schemeClr val="tx1"/>
                </a:solidFill>
              </a:rPr>
              <a:t>4.</a:t>
            </a:r>
            <a:r>
              <a:rPr lang="en-US" sz="2800" dirty="0" smtClean="0">
                <a:solidFill>
                  <a:schemeClr val="tx1"/>
                </a:solidFill>
              </a:rPr>
              <a:t> Many microorganisms are involved in the decomposition of dead organisms and waste products of living organisms. Collectively they are called decomposers or saprophytes. A </a:t>
            </a:r>
            <a:r>
              <a:rPr lang="en-US" sz="2800" b="1" dirty="0" smtClean="0">
                <a:solidFill>
                  <a:schemeClr val="tx1"/>
                </a:solidFill>
              </a:rPr>
              <a:t>saprophyte</a:t>
            </a:r>
            <a:r>
              <a:rPr lang="en-US" sz="2800" dirty="0" smtClean="0">
                <a:solidFill>
                  <a:schemeClr val="tx1"/>
                </a:solidFill>
              </a:rPr>
              <a:t> is an organism that lives on dead and or decaying organic matter.</a:t>
            </a:r>
            <a:endParaRPr lang="en-GB" sz="2800" dirty="0" smtClean="0">
              <a:solidFill>
                <a:schemeClr val="tx1"/>
              </a:solidFill>
            </a:endParaRPr>
          </a:p>
          <a:p>
            <a:pPr lvl="1">
              <a:buNone/>
            </a:pPr>
            <a:endParaRPr lang="en-GB" sz="3200" dirty="0">
              <a:solidFill>
                <a:schemeClr val="tx1"/>
              </a:solidFill>
            </a:endParaRPr>
          </a:p>
        </p:txBody>
      </p:sp>
    </p:spTree>
  </p:cSld>
  <p:clrMapOvr>
    <a:masterClrMapping/>
  </p:clrMapOvr>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1892" y="4"/>
            <a:ext cx="8345713" cy="992773"/>
          </a:xfrm>
        </p:spPr>
        <p:txBody>
          <a:bodyPr/>
          <a:lstStyle/>
          <a:p>
            <a:r>
              <a:rPr lang="en-GB" sz="3200" dirty="0" smtClean="0"/>
              <a:t>Antibodies cont’d</a:t>
            </a:r>
            <a:endParaRPr lang="en-GB" dirty="0"/>
          </a:p>
        </p:txBody>
      </p:sp>
      <p:sp>
        <p:nvSpPr>
          <p:cNvPr id="4" name="Content Placeholder 3"/>
          <p:cNvSpPr>
            <a:spLocks noGrp="1"/>
          </p:cNvSpPr>
          <p:nvPr>
            <p:ph idx="1"/>
          </p:nvPr>
        </p:nvSpPr>
        <p:spPr>
          <a:xfrm>
            <a:off x="478972" y="822960"/>
            <a:ext cx="8287659" cy="5185957"/>
          </a:xfrm>
        </p:spPr>
        <p:txBody>
          <a:bodyPr/>
          <a:lstStyle/>
          <a:p>
            <a:pPr>
              <a:buNone/>
            </a:pPr>
            <a:r>
              <a:rPr lang="en-GB" dirty="0" smtClean="0"/>
              <a:t>	</a:t>
            </a:r>
            <a:r>
              <a:rPr lang="en-GB" sz="2800" b="1" dirty="0" err="1" smtClean="0"/>
              <a:t>IgA</a:t>
            </a:r>
            <a:r>
              <a:rPr lang="en-GB" sz="2800" b="1" dirty="0" smtClean="0"/>
              <a:t>:-</a:t>
            </a:r>
          </a:p>
          <a:p>
            <a:pPr lvl="1"/>
            <a:r>
              <a:rPr lang="en-GB" sz="2800" dirty="0" smtClean="0">
                <a:solidFill>
                  <a:schemeClr val="tx1"/>
                </a:solidFill>
              </a:rPr>
              <a:t>	is the main immunoglobulin in secretions such as milk, saliva, and tears and secretions of the respiratory, </a:t>
            </a:r>
            <a:r>
              <a:rPr lang="en-GB" sz="2800" dirty="0" err="1" smtClean="0">
                <a:solidFill>
                  <a:schemeClr val="tx1"/>
                </a:solidFill>
              </a:rPr>
              <a:t>interstinal</a:t>
            </a:r>
            <a:r>
              <a:rPr lang="en-GB" sz="2800" dirty="0" smtClean="0">
                <a:solidFill>
                  <a:schemeClr val="tx1"/>
                </a:solidFill>
              </a:rPr>
              <a:t> and genital tract.</a:t>
            </a:r>
          </a:p>
          <a:p>
            <a:pPr lvl="1"/>
            <a:r>
              <a:rPr lang="en-GB" sz="2800" dirty="0" smtClean="0">
                <a:solidFill>
                  <a:schemeClr val="tx1"/>
                </a:solidFill>
              </a:rPr>
              <a:t>It protects the mucous membranes from bacteria and viruses.</a:t>
            </a:r>
          </a:p>
          <a:p>
            <a:pPr lvl="1">
              <a:buNone/>
            </a:pPr>
            <a:r>
              <a:rPr lang="en-GB" sz="2800" b="1" dirty="0" err="1" smtClean="0">
                <a:solidFill>
                  <a:schemeClr val="accent2"/>
                </a:solidFill>
              </a:rPr>
              <a:t>IgE</a:t>
            </a:r>
            <a:r>
              <a:rPr lang="en-GB" sz="2800" b="1" dirty="0" smtClean="0">
                <a:solidFill>
                  <a:schemeClr val="accent2"/>
                </a:solidFill>
              </a:rPr>
              <a:t>:-</a:t>
            </a:r>
          </a:p>
          <a:p>
            <a:pPr lvl="1"/>
            <a:r>
              <a:rPr lang="en-GB" sz="2800" dirty="0" smtClean="0">
                <a:solidFill>
                  <a:schemeClr val="tx1"/>
                </a:solidFill>
              </a:rPr>
              <a:t>It binds to the receptor on the surface of mast cells, </a:t>
            </a:r>
            <a:r>
              <a:rPr lang="en-GB" sz="2800" dirty="0" err="1" smtClean="0">
                <a:solidFill>
                  <a:schemeClr val="tx1"/>
                </a:solidFill>
              </a:rPr>
              <a:t>basophils</a:t>
            </a:r>
            <a:r>
              <a:rPr lang="en-GB" sz="2800" dirty="0" smtClean="0">
                <a:solidFill>
                  <a:schemeClr val="tx1"/>
                </a:solidFill>
              </a:rPr>
              <a:t>, and </a:t>
            </a:r>
            <a:r>
              <a:rPr lang="en-GB" sz="2800" dirty="0" err="1" smtClean="0">
                <a:solidFill>
                  <a:schemeClr val="tx1"/>
                </a:solidFill>
              </a:rPr>
              <a:t>eosinophil</a:t>
            </a:r>
            <a:endParaRPr lang="en-GB" sz="2800" dirty="0" smtClean="0">
              <a:solidFill>
                <a:schemeClr val="tx1"/>
              </a:solidFill>
            </a:endParaRPr>
          </a:p>
          <a:p>
            <a:pPr lvl="1">
              <a:buNone/>
            </a:pPr>
            <a:r>
              <a:rPr lang="en-GB" sz="2800" b="1" dirty="0" err="1" smtClean="0">
                <a:solidFill>
                  <a:schemeClr val="accent2"/>
                </a:solidFill>
              </a:rPr>
              <a:t>IgD</a:t>
            </a:r>
            <a:r>
              <a:rPr lang="en-GB" sz="2800" b="1" dirty="0" smtClean="0">
                <a:solidFill>
                  <a:schemeClr val="accent2"/>
                </a:solidFill>
              </a:rPr>
              <a:t>:-</a:t>
            </a:r>
          </a:p>
          <a:p>
            <a:pPr lvl="1"/>
            <a:r>
              <a:rPr lang="en-GB" sz="2800" dirty="0" smtClean="0">
                <a:solidFill>
                  <a:schemeClr val="tx1"/>
                </a:solidFill>
              </a:rPr>
              <a:t>It acts as an antigen receptor when present on the surface of certain B lymphocytes</a:t>
            </a:r>
          </a:p>
          <a:p>
            <a:pPr lvl="1"/>
            <a:r>
              <a:rPr lang="en-GB" sz="2800" dirty="0" smtClean="0">
                <a:solidFill>
                  <a:schemeClr val="tx1"/>
                </a:solidFill>
              </a:rPr>
              <a:t>It is present in serum only in trace amounts</a:t>
            </a:r>
            <a:endParaRPr lang="en-US" dirty="0" smtClean="0"/>
          </a:p>
        </p:txBody>
      </p:sp>
    </p:spTree>
  </p:cSld>
  <p:clrMapOvr>
    <a:masterClrMapping/>
  </p:clrMapOvr>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1892" y="4"/>
            <a:ext cx="8345713" cy="1451429"/>
          </a:xfrm>
        </p:spPr>
        <p:txBody>
          <a:bodyPr/>
          <a:lstStyle/>
          <a:p>
            <a:r>
              <a:rPr lang="en-US" b="1" dirty="0" smtClean="0"/>
              <a:t>CELL-MEDIATED IMMUNITY</a:t>
            </a:r>
            <a:endParaRPr lang="en-GB" dirty="0"/>
          </a:p>
        </p:txBody>
      </p:sp>
      <p:sp>
        <p:nvSpPr>
          <p:cNvPr id="4" name="Content Placeholder 3"/>
          <p:cNvSpPr>
            <a:spLocks noGrp="1"/>
          </p:cNvSpPr>
          <p:nvPr>
            <p:ph idx="1"/>
          </p:nvPr>
        </p:nvSpPr>
        <p:spPr>
          <a:xfrm>
            <a:off x="478972" y="1490666"/>
            <a:ext cx="8287659" cy="4518251"/>
          </a:xfrm>
        </p:spPr>
        <p:txBody>
          <a:bodyPr/>
          <a:lstStyle/>
          <a:p>
            <a:pPr>
              <a:buFont typeface="Wingdings" pitchFamily="2" charset="2"/>
              <a:buChar char="Ø"/>
            </a:pPr>
            <a:r>
              <a:rPr lang="en-US" dirty="0" smtClean="0"/>
              <a:t> This depends on development of lymphoid cells which are specifically sensitized to the inducing antigen and which react directly with the antigen to bring about </a:t>
            </a:r>
            <a:r>
              <a:rPr lang="en-US" dirty="0" err="1" smtClean="0"/>
              <a:t>cytotoxic</a:t>
            </a:r>
            <a:r>
              <a:rPr lang="en-US" dirty="0" smtClean="0"/>
              <a:t> effects</a:t>
            </a:r>
          </a:p>
          <a:p>
            <a:pPr>
              <a:buFont typeface="Wingdings" pitchFamily="2" charset="2"/>
              <a:buChar char="Ø"/>
            </a:pPr>
            <a:r>
              <a:rPr lang="en-US" dirty="0" smtClean="0"/>
              <a:t>Development of activated macrophages can also result from this process</a:t>
            </a:r>
          </a:p>
          <a:p>
            <a:pPr>
              <a:buFont typeface="Wingdings" pitchFamily="2" charset="2"/>
              <a:buChar char="Ø"/>
            </a:pPr>
            <a:r>
              <a:rPr lang="en-US" dirty="0" smtClean="0"/>
              <a:t>Antibody response is a physiological reaction to the introduction into the body of foreign materials, irrespective of whether it is harmful or not. </a:t>
            </a:r>
          </a:p>
          <a:p>
            <a:pPr>
              <a:buFont typeface="Wingdings" pitchFamily="2" charset="2"/>
              <a:buChar char="Ø"/>
            </a:pPr>
            <a:r>
              <a:rPr lang="en-US" dirty="0" smtClean="0"/>
              <a:t>Immunity can be </a:t>
            </a:r>
            <a:r>
              <a:rPr lang="en-US" b="1" dirty="0" smtClean="0"/>
              <a:t>natural</a:t>
            </a:r>
            <a:r>
              <a:rPr lang="en-US" dirty="0" smtClean="0"/>
              <a:t> or </a:t>
            </a:r>
            <a:r>
              <a:rPr lang="en-US" b="1" dirty="0" smtClean="0"/>
              <a:t>acquired</a:t>
            </a:r>
          </a:p>
          <a:p>
            <a:pPr>
              <a:buFont typeface="Wingdings" pitchFamily="2" charset="2"/>
              <a:buChar char="Ø"/>
            </a:pPr>
            <a:r>
              <a:rPr lang="en-US" dirty="0" smtClean="0"/>
              <a:t>Specific immunity may be acquired in two ways</a:t>
            </a:r>
          </a:p>
          <a:p>
            <a:pPr>
              <a:buFont typeface="Arial" charset="0"/>
              <a:buChar char="•"/>
            </a:pPr>
            <a:r>
              <a:rPr lang="en-US" dirty="0" smtClean="0"/>
              <a:t>   </a:t>
            </a:r>
            <a:r>
              <a:rPr lang="en-US" b="1" dirty="0" smtClean="0"/>
              <a:t>actively</a:t>
            </a:r>
            <a:r>
              <a:rPr lang="en-US" dirty="0" smtClean="0"/>
              <a:t> or </a:t>
            </a:r>
            <a:r>
              <a:rPr lang="en-US" b="1" dirty="0" smtClean="0"/>
              <a:t>passively  </a:t>
            </a:r>
          </a:p>
          <a:p>
            <a:pPr>
              <a:buFont typeface="Arial" charset="0"/>
              <a:buChar char="•"/>
            </a:pPr>
            <a:endParaRPr lang="en-US" dirty="0" smtClean="0"/>
          </a:p>
          <a:p>
            <a:pPr>
              <a:buFont typeface="Arial" charset="0"/>
              <a:buChar char="•"/>
            </a:pPr>
            <a:endParaRPr lang="en-US" dirty="0" smtClean="0"/>
          </a:p>
          <a:p>
            <a:endParaRPr lang="en-GB" dirty="0"/>
          </a:p>
        </p:txBody>
      </p:sp>
    </p:spTree>
  </p:cSld>
  <p:clrMapOvr>
    <a:masterClrMapping/>
  </p:clrMapOvr>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1892" y="4"/>
            <a:ext cx="8345713" cy="1451429"/>
          </a:xfrm>
        </p:spPr>
        <p:txBody>
          <a:bodyPr/>
          <a:lstStyle/>
          <a:p>
            <a:r>
              <a:rPr lang="en-GB" dirty="0" smtClean="0"/>
              <a:t>types of immunity</a:t>
            </a:r>
            <a:endParaRPr lang="en-GB" dirty="0"/>
          </a:p>
        </p:txBody>
      </p:sp>
      <p:sp>
        <p:nvSpPr>
          <p:cNvPr id="4" name="Content Placeholder 3"/>
          <p:cNvSpPr>
            <a:spLocks noGrp="1"/>
          </p:cNvSpPr>
          <p:nvPr>
            <p:ph idx="1"/>
          </p:nvPr>
        </p:nvSpPr>
        <p:spPr>
          <a:xfrm>
            <a:off x="478972" y="1490666"/>
            <a:ext cx="8287659" cy="4518251"/>
          </a:xfrm>
        </p:spPr>
        <p:txBody>
          <a:bodyPr/>
          <a:lstStyle/>
          <a:p>
            <a:pPr>
              <a:buFont typeface="Wingdings 2" pitchFamily="18" charset="2"/>
              <a:buNone/>
            </a:pPr>
            <a:r>
              <a:rPr lang="en-US" dirty="0" smtClean="0"/>
              <a:t>                                         Immunity</a:t>
            </a:r>
          </a:p>
          <a:p>
            <a:pPr>
              <a:buFont typeface="Wingdings 2" pitchFamily="18" charset="2"/>
              <a:buNone/>
            </a:pPr>
            <a:endParaRPr lang="en-US" dirty="0" smtClean="0"/>
          </a:p>
          <a:p>
            <a:pPr>
              <a:buFont typeface="Wingdings 2" pitchFamily="18" charset="2"/>
              <a:buNone/>
            </a:pPr>
            <a:r>
              <a:rPr lang="en-US" dirty="0" smtClean="0"/>
              <a:t>               Natural                                              Artificial</a:t>
            </a:r>
          </a:p>
          <a:p>
            <a:pPr>
              <a:buFont typeface="Wingdings 2" pitchFamily="18" charset="2"/>
              <a:buNone/>
            </a:pPr>
            <a:endParaRPr lang="en-US" dirty="0" smtClean="0"/>
          </a:p>
          <a:p>
            <a:pPr>
              <a:buFont typeface="Wingdings 2" pitchFamily="18" charset="2"/>
              <a:buNone/>
            </a:pPr>
            <a:r>
              <a:rPr lang="en-US" dirty="0" smtClean="0"/>
              <a:t>            Active         Passive                      Active             Passive</a:t>
            </a:r>
          </a:p>
          <a:p>
            <a:pPr>
              <a:buFont typeface="Wingdings 2" pitchFamily="18" charset="2"/>
              <a:buNone/>
            </a:pPr>
            <a:endParaRPr lang="en-US" dirty="0" smtClean="0"/>
          </a:p>
          <a:p>
            <a:pPr>
              <a:buFont typeface="Wingdings 2" pitchFamily="18" charset="2"/>
              <a:buNone/>
            </a:pPr>
            <a:r>
              <a:rPr lang="en-US" dirty="0" smtClean="0"/>
              <a:t>        Sickness          breast milk          vaccination            antiserum</a:t>
            </a:r>
          </a:p>
          <a:p>
            <a:pPr>
              <a:buFont typeface="Wingdings 2" pitchFamily="18" charset="2"/>
              <a:buNone/>
            </a:pPr>
            <a:r>
              <a:rPr lang="en-US" dirty="0" smtClean="0"/>
              <a:t>                                         or</a:t>
            </a:r>
          </a:p>
          <a:p>
            <a:pPr>
              <a:buFont typeface="Wingdings 2" pitchFamily="18" charset="2"/>
              <a:buNone/>
            </a:pPr>
            <a:r>
              <a:rPr lang="en-US" dirty="0" smtClean="0"/>
              <a:t>                                  via placenta                         </a:t>
            </a:r>
            <a:endParaRPr lang="en-GB" dirty="0"/>
          </a:p>
        </p:txBody>
      </p:sp>
      <p:cxnSp>
        <p:nvCxnSpPr>
          <p:cNvPr id="5" name="Straight Connector 4"/>
          <p:cNvCxnSpPr/>
          <p:nvPr/>
        </p:nvCxnSpPr>
        <p:spPr>
          <a:xfrm rot="16200000" flipH="1">
            <a:off x="3816350" y="2000250"/>
            <a:ext cx="339272" cy="3628"/>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892300" y="2171700"/>
            <a:ext cx="4267200" cy="50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5422900" y="2908300"/>
            <a:ext cx="1574800" cy="381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16200000" flipH="1">
            <a:off x="6140451" y="2813049"/>
            <a:ext cx="165100" cy="2"/>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409701" y="2786743"/>
            <a:ext cx="1600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6200000" flipH="1">
            <a:off x="1156554" y="3023453"/>
            <a:ext cx="518615" cy="1307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5257932" y="3086231"/>
            <a:ext cx="345493" cy="984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6819901" y="3098800"/>
            <a:ext cx="368301" cy="1269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2760450" y="3065249"/>
            <a:ext cx="479567" cy="19333"/>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6200000" flipH="1">
            <a:off x="1253253" y="3953746"/>
            <a:ext cx="550706" cy="9213"/>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5400000">
            <a:off x="2946400" y="3873500"/>
            <a:ext cx="457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5400000">
            <a:off x="5207000" y="3898900"/>
            <a:ext cx="622300" cy="127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16200000" flipH="1">
            <a:off x="7054850" y="3930650"/>
            <a:ext cx="609600" cy="127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1771650" y="2266950"/>
            <a:ext cx="203200" cy="127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16200000" flipH="1">
            <a:off x="6070600" y="2311400"/>
            <a:ext cx="190500" cy="1270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1892" y="4"/>
            <a:ext cx="8345713" cy="1451429"/>
          </a:xfrm>
        </p:spPr>
        <p:txBody>
          <a:bodyPr/>
          <a:lstStyle/>
          <a:p>
            <a:endParaRPr lang="en-GB" dirty="0"/>
          </a:p>
        </p:txBody>
      </p:sp>
      <p:sp>
        <p:nvSpPr>
          <p:cNvPr id="4" name="Content Placeholder 3"/>
          <p:cNvSpPr>
            <a:spLocks noGrp="1"/>
          </p:cNvSpPr>
          <p:nvPr>
            <p:ph idx="1"/>
          </p:nvPr>
        </p:nvSpPr>
        <p:spPr>
          <a:xfrm>
            <a:off x="478972" y="1231900"/>
            <a:ext cx="8287659" cy="4777017"/>
          </a:xfrm>
        </p:spPr>
        <p:txBody>
          <a:bodyPr/>
          <a:lstStyle/>
          <a:p>
            <a:pPr>
              <a:buNone/>
            </a:pPr>
            <a:r>
              <a:rPr lang="en-GB" b="1" dirty="0" smtClean="0"/>
              <a:t>Active  immunity:- </a:t>
            </a:r>
          </a:p>
          <a:p>
            <a:r>
              <a:rPr lang="en-GB" dirty="0" smtClean="0"/>
              <a:t>is induced after contact with foreign antigens. This contact may consist of clinical or sub-clinical infections, immunization with live or killed infectious agents or antigen exposure to microbial products </a:t>
            </a:r>
            <a:r>
              <a:rPr lang="en-GB" dirty="0" err="1" smtClean="0"/>
              <a:t>e.g</a:t>
            </a:r>
            <a:r>
              <a:rPr lang="en-GB" dirty="0" smtClean="0"/>
              <a:t> toxins, </a:t>
            </a:r>
            <a:r>
              <a:rPr lang="en-GB" dirty="0" err="1" smtClean="0"/>
              <a:t>toxoids</a:t>
            </a:r>
            <a:endParaRPr lang="en-GB" dirty="0" smtClean="0"/>
          </a:p>
          <a:p>
            <a:r>
              <a:rPr lang="en-GB" dirty="0" smtClean="0"/>
              <a:t>The host actively produces antibodies and lymphocytes acquire the ability to respond to the antigens.</a:t>
            </a:r>
          </a:p>
          <a:p>
            <a:r>
              <a:rPr lang="en-GB" dirty="0" smtClean="0"/>
              <a:t>Advantages:-</a:t>
            </a:r>
          </a:p>
          <a:p>
            <a:pPr>
              <a:buNone/>
            </a:pPr>
            <a:r>
              <a:rPr lang="en-GB" dirty="0" smtClean="0"/>
              <a:t>			-long-term protection</a:t>
            </a:r>
          </a:p>
          <a:p>
            <a:r>
              <a:rPr lang="en-GB" dirty="0" smtClean="0"/>
              <a:t>Disadvantages:-</a:t>
            </a:r>
          </a:p>
          <a:p>
            <a:pPr>
              <a:buNone/>
            </a:pPr>
            <a:r>
              <a:rPr lang="en-GB" dirty="0" smtClean="0"/>
              <a:t>			-slow onset of protection.</a:t>
            </a:r>
          </a:p>
          <a:p>
            <a:pPr>
              <a:buNone/>
            </a:pPr>
            <a:r>
              <a:rPr lang="en-GB" dirty="0" smtClean="0"/>
              <a:t>			-Need for prolonged or repeated contact with the antigen. </a:t>
            </a:r>
          </a:p>
          <a:p>
            <a:pPr>
              <a:buNone/>
            </a:pPr>
            <a:endParaRPr lang="en-US" dirty="0" smtClean="0"/>
          </a:p>
        </p:txBody>
      </p:sp>
    </p:spTree>
  </p:cSld>
  <p:clrMapOvr>
    <a:masterClrMapping/>
  </p:clrMapOvr>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1892" y="4"/>
            <a:ext cx="8345713" cy="1451429"/>
          </a:xfrm>
        </p:spPr>
        <p:txBody>
          <a:bodyPr/>
          <a:lstStyle/>
          <a:p>
            <a:endParaRPr lang="en-GB" dirty="0"/>
          </a:p>
        </p:txBody>
      </p:sp>
      <p:sp>
        <p:nvSpPr>
          <p:cNvPr id="4" name="Content Placeholder 3"/>
          <p:cNvSpPr>
            <a:spLocks noGrp="1"/>
          </p:cNvSpPr>
          <p:nvPr>
            <p:ph idx="1"/>
          </p:nvPr>
        </p:nvSpPr>
        <p:spPr>
          <a:xfrm>
            <a:off x="478972" y="1498600"/>
            <a:ext cx="8287659" cy="4510317"/>
          </a:xfrm>
        </p:spPr>
        <p:txBody>
          <a:bodyPr/>
          <a:lstStyle/>
          <a:p>
            <a:pPr>
              <a:buNone/>
            </a:pPr>
            <a:r>
              <a:rPr lang="en-GB" dirty="0" smtClean="0"/>
              <a:t>Active immunity can be acquired naturally or artificially </a:t>
            </a:r>
            <a:r>
              <a:rPr lang="en-GB" dirty="0" err="1" smtClean="0"/>
              <a:t>e.g</a:t>
            </a:r>
            <a:endParaRPr lang="en-GB" dirty="0" smtClean="0"/>
          </a:p>
          <a:p>
            <a:r>
              <a:rPr lang="en-GB" dirty="0" smtClean="0"/>
              <a:t>The production of antibodies in response to a pathogen that has entered the body is an example of natural active acquired immunity.</a:t>
            </a:r>
          </a:p>
          <a:p>
            <a:r>
              <a:rPr lang="en-GB" dirty="0" smtClean="0"/>
              <a:t>The production of antibodies in response to a vaccine is an example of artificial active acquired immunity. </a:t>
            </a:r>
          </a:p>
          <a:p>
            <a:pPr>
              <a:buNone/>
            </a:pPr>
            <a:endParaRPr lang="en-US" dirty="0" smtClean="0"/>
          </a:p>
        </p:txBody>
      </p:sp>
    </p:spTree>
  </p:cSld>
  <p:clrMapOvr>
    <a:masterClrMapping/>
  </p:clrMapOvr>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1892" y="4"/>
            <a:ext cx="8345713" cy="1451429"/>
          </a:xfrm>
        </p:spPr>
        <p:txBody>
          <a:bodyPr/>
          <a:lstStyle/>
          <a:p>
            <a:endParaRPr lang="en-GB" dirty="0"/>
          </a:p>
        </p:txBody>
      </p:sp>
      <p:sp>
        <p:nvSpPr>
          <p:cNvPr id="4" name="Content Placeholder 3"/>
          <p:cNvSpPr>
            <a:spLocks noGrp="1"/>
          </p:cNvSpPr>
          <p:nvPr>
            <p:ph idx="1"/>
          </p:nvPr>
        </p:nvSpPr>
        <p:spPr>
          <a:xfrm>
            <a:off x="478972" y="1490666"/>
            <a:ext cx="8287659" cy="4518251"/>
          </a:xfrm>
        </p:spPr>
        <p:txBody>
          <a:bodyPr/>
          <a:lstStyle/>
          <a:p>
            <a:r>
              <a:rPr lang="en-GB" b="1" dirty="0" smtClean="0"/>
              <a:t>Passive immunity:-</a:t>
            </a:r>
            <a:r>
              <a:rPr lang="en-GB" dirty="0" smtClean="0"/>
              <a:t>is transmitted by antibodies or lymphocytes performed in another host.</a:t>
            </a:r>
          </a:p>
          <a:p>
            <a:r>
              <a:rPr lang="en-GB" dirty="0" smtClean="0"/>
              <a:t>Advantage:-</a:t>
            </a:r>
          </a:p>
          <a:p>
            <a:pPr>
              <a:buNone/>
            </a:pPr>
            <a:r>
              <a:rPr lang="en-GB" dirty="0" smtClean="0"/>
              <a:t>			-prompt availability of large amounts of antibodies.</a:t>
            </a:r>
          </a:p>
          <a:p>
            <a:r>
              <a:rPr lang="en-GB" dirty="0" smtClean="0"/>
              <a:t>Disadvantages:-</a:t>
            </a:r>
          </a:p>
          <a:p>
            <a:pPr>
              <a:buNone/>
            </a:pPr>
            <a:r>
              <a:rPr lang="en-GB" dirty="0" smtClean="0"/>
              <a:t>			-short lifespan of antibodies</a:t>
            </a:r>
          </a:p>
          <a:p>
            <a:pPr>
              <a:buNone/>
            </a:pPr>
            <a:r>
              <a:rPr lang="en-GB" dirty="0" smtClean="0"/>
              <a:t>			-Possible hypersensitivity reactions if antibodies from   			another species are administered.</a:t>
            </a:r>
          </a:p>
          <a:p>
            <a:r>
              <a:rPr lang="en-GB" dirty="0" smtClean="0"/>
              <a:t>Passive immunity can be acquired naturally or artificially</a:t>
            </a:r>
          </a:p>
          <a:p>
            <a:pPr>
              <a:buNone/>
            </a:pPr>
            <a:endParaRPr lang="en-US" dirty="0" smtClean="0"/>
          </a:p>
        </p:txBody>
      </p:sp>
    </p:spTree>
  </p:cSld>
  <p:clrMapOvr>
    <a:masterClrMapping/>
  </p:clrMapOvr>
  <p:transition/>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1892" y="4"/>
            <a:ext cx="8345713" cy="1451429"/>
          </a:xfrm>
        </p:spPr>
        <p:txBody>
          <a:bodyPr/>
          <a:lstStyle/>
          <a:p>
            <a:endParaRPr lang="en-GB" dirty="0"/>
          </a:p>
        </p:txBody>
      </p:sp>
      <p:sp>
        <p:nvSpPr>
          <p:cNvPr id="4" name="Content Placeholder 3"/>
          <p:cNvSpPr>
            <a:spLocks noGrp="1"/>
          </p:cNvSpPr>
          <p:nvPr>
            <p:ph idx="1"/>
          </p:nvPr>
        </p:nvSpPr>
        <p:spPr>
          <a:xfrm>
            <a:off x="478972" y="1490666"/>
            <a:ext cx="8287659" cy="4518251"/>
          </a:xfrm>
        </p:spPr>
        <p:txBody>
          <a:bodyPr/>
          <a:lstStyle/>
          <a:p>
            <a:r>
              <a:rPr lang="en-GB" dirty="0" smtClean="0"/>
              <a:t>A </a:t>
            </a:r>
            <a:r>
              <a:rPr lang="en-GB" dirty="0" err="1" smtClean="0"/>
              <a:t>fetus</a:t>
            </a:r>
            <a:r>
              <a:rPr lang="en-GB" dirty="0" smtClean="0"/>
              <a:t> receiving antibodies that were produced by the mother is an example of natural passive acquired immunity.</a:t>
            </a:r>
          </a:p>
          <a:p>
            <a:r>
              <a:rPr lang="en-GB" dirty="0" smtClean="0"/>
              <a:t>A soldier receiving antibodies contained in a shot of gamma globulin is an example of an artificial passive acquired immunity.</a:t>
            </a:r>
            <a:endParaRPr lang="en-US" dirty="0" smtClean="0"/>
          </a:p>
        </p:txBody>
      </p:sp>
    </p:spTree>
  </p:cSld>
  <p:clrMapOvr>
    <a:masterClrMapping/>
  </p:clrMapOvr>
  <p:transition/>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1892" y="4"/>
            <a:ext cx="8345713" cy="1451429"/>
          </a:xfrm>
        </p:spPr>
        <p:txBody>
          <a:bodyPr/>
          <a:lstStyle/>
          <a:p>
            <a:r>
              <a:rPr lang="en-GB" b="1" dirty="0" smtClean="0"/>
              <a:t>Herd immunity</a:t>
            </a:r>
            <a:endParaRPr lang="en-GB" b="1" dirty="0"/>
          </a:p>
        </p:txBody>
      </p:sp>
      <p:sp>
        <p:nvSpPr>
          <p:cNvPr id="4" name="Content Placeholder 3"/>
          <p:cNvSpPr>
            <a:spLocks noGrp="1"/>
          </p:cNvSpPr>
          <p:nvPr>
            <p:ph idx="1"/>
          </p:nvPr>
        </p:nvSpPr>
        <p:spPr>
          <a:xfrm>
            <a:off x="478972" y="1490666"/>
            <a:ext cx="8287659" cy="4518251"/>
          </a:xfrm>
        </p:spPr>
        <p:txBody>
          <a:bodyPr/>
          <a:lstStyle/>
          <a:p>
            <a:pPr>
              <a:buFont typeface="Wingdings" pitchFamily="2" charset="2"/>
              <a:buChar char="§"/>
            </a:pPr>
            <a:r>
              <a:rPr lang="en-US" dirty="0" smtClean="0"/>
              <a:t>When a large proportion of people are immunized in a community, even those few people who have not been vaccinated also get some protection because the disease becomes so uncommon. This is called herd immunity.</a:t>
            </a:r>
          </a:p>
          <a:p>
            <a:pPr>
              <a:buFont typeface="Wingdings" pitchFamily="2" charset="2"/>
              <a:buChar char="§"/>
            </a:pPr>
            <a:r>
              <a:rPr lang="en-US" dirty="0" smtClean="0"/>
              <a:t>It is mainly effective for those diseases that pass from man to man </a:t>
            </a:r>
            <a:r>
              <a:rPr lang="en-US" dirty="0" err="1" smtClean="0"/>
              <a:t>e.g</a:t>
            </a:r>
            <a:r>
              <a:rPr lang="en-US" dirty="0" smtClean="0"/>
              <a:t> measles, polio and </a:t>
            </a:r>
            <a:r>
              <a:rPr lang="en-US" dirty="0" err="1" smtClean="0"/>
              <a:t>pertusis</a:t>
            </a:r>
            <a:r>
              <a:rPr lang="en-US" dirty="0" smtClean="0"/>
              <a:t>.</a:t>
            </a:r>
          </a:p>
          <a:p>
            <a:endParaRPr lang="en-GB" dirty="0"/>
          </a:p>
        </p:txBody>
      </p:sp>
    </p:spTree>
  </p:cSld>
  <p:clrMapOvr>
    <a:masterClrMapping/>
  </p:clrMapOvr>
  <p:transition/>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1892" y="4"/>
            <a:ext cx="8345713" cy="1451429"/>
          </a:xfrm>
        </p:spPr>
        <p:txBody>
          <a:bodyPr/>
          <a:lstStyle/>
          <a:p>
            <a:r>
              <a:rPr lang="en-GB" b="1" dirty="0" smtClean="0"/>
              <a:t>Immunizing agents and clinical importance</a:t>
            </a:r>
            <a:endParaRPr lang="en-GB" b="1" dirty="0"/>
          </a:p>
        </p:txBody>
      </p:sp>
      <p:sp>
        <p:nvSpPr>
          <p:cNvPr id="4" name="Content Placeholder 3"/>
          <p:cNvSpPr>
            <a:spLocks noGrp="1"/>
          </p:cNvSpPr>
          <p:nvPr>
            <p:ph idx="1"/>
          </p:nvPr>
        </p:nvSpPr>
        <p:spPr>
          <a:xfrm>
            <a:off x="478972" y="1143000"/>
            <a:ext cx="8287659" cy="4865917"/>
          </a:xfrm>
        </p:spPr>
        <p:txBody>
          <a:bodyPr/>
          <a:lstStyle/>
          <a:p>
            <a:r>
              <a:rPr lang="en-GB" b="1" dirty="0" smtClean="0"/>
              <a:t>Immunization:- </a:t>
            </a:r>
            <a:r>
              <a:rPr lang="en-GB" dirty="0" smtClean="0"/>
              <a:t>is the process of protecting a person from a particular disease.</a:t>
            </a:r>
          </a:p>
          <a:p>
            <a:r>
              <a:rPr lang="en-GB" dirty="0" smtClean="0"/>
              <a:t>It happens when a vaccine against a disease has been given. This is called active immunization.</a:t>
            </a:r>
          </a:p>
          <a:p>
            <a:r>
              <a:rPr lang="en-GB" dirty="0" smtClean="0"/>
              <a:t>Some vaccines are made from live bacteria or viruses that have been modified enough not to cause a severe infection, but they are still similar to the original bacteria or viruses for the body not to be able to make a difference. They are called </a:t>
            </a:r>
            <a:r>
              <a:rPr lang="en-GB" b="1" dirty="0" smtClean="0"/>
              <a:t>live attenuated vaccine.</a:t>
            </a:r>
          </a:p>
          <a:p>
            <a:r>
              <a:rPr lang="en-GB" dirty="0" smtClean="0"/>
              <a:t>Other vaccines are made out of dead bacteria(inactivated) or by modifying the toxins that some bacteria produce. The modified toxins are called </a:t>
            </a:r>
            <a:r>
              <a:rPr lang="en-GB" b="1" dirty="0" err="1" smtClean="0"/>
              <a:t>toxoids</a:t>
            </a:r>
            <a:r>
              <a:rPr lang="en-GB" b="1" dirty="0" smtClean="0"/>
              <a:t>.</a:t>
            </a:r>
          </a:p>
          <a:p>
            <a:r>
              <a:rPr lang="en-GB" b="1" dirty="0" smtClean="0"/>
              <a:t>The vaccines are given either by mouth or injections. They act as antigens.</a:t>
            </a:r>
            <a:endParaRPr lang="en-GB" b="1" dirty="0"/>
          </a:p>
        </p:txBody>
      </p:sp>
    </p:spTree>
  </p:cSld>
  <p:clrMapOvr>
    <a:masterClrMapping/>
  </p:clrMapOvr>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1892" y="4"/>
            <a:ext cx="8345713" cy="1451429"/>
          </a:xfrm>
        </p:spPr>
        <p:txBody>
          <a:bodyPr/>
          <a:lstStyle/>
          <a:p>
            <a:r>
              <a:rPr lang="en-GB" dirty="0" smtClean="0"/>
              <a:t>references</a:t>
            </a:r>
            <a:endParaRPr lang="en-GB" dirty="0"/>
          </a:p>
        </p:txBody>
      </p:sp>
      <p:sp>
        <p:nvSpPr>
          <p:cNvPr id="4" name="Content Placeholder 3"/>
          <p:cNvSpPr>
            <a:spLocks noGrp="1"/>
          </p:cNvSpPr>
          <p:nvPr>
            <p:ph idx="1"/>
          </p:nvPr>
        </p:nvSpPr>
        <p:spPr>
          <a:xfrm>
            <a:off x="478972" y="1490666"/>
            <a:ext cx="8287659" cy="4518251"/>
          </a:xfrm>
        </p:spPr>
        <p:txBody>
          <a:bodyPr/>
          <a:lstStyle/>
          <a:p>
            <a:endParaRPr lang="en-GB"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29" name="Rectangle 2050"/>
          <p:cNvSpPr>
            <a:spLocks noGrp="1" noChangeArrowheads="1"/>
          </p:cNvSpPr>
          <p:nvPr>
            <p:ph type="title"/>
          </p:nvPr>
        </p:nvSpPr>
        <p:spPr>
          <a:xfrm>
            <a:off x="952503" y="0"/>
            <a:ext cx="6692900" cy="1308100"/>
          </a:xfrm>
        </p:spPr>
        <p:txBody>
          <a:bodyPr/>
          <a:lstStyle/>
          <a:p>
            <a:pPr eaLnBrk="1" hangingPunct="1"/>
            <a:r>
              <a:rPr lang="en-US" b="1" dirty="0" smtClean="0"/>
              <a:t>                 </a:t>
            </a:r>
            <a:r>
              <a:rPr lang="en-GB" dirty="0" smtClean="0"/>
              <a:t/>
            </a:r>
            <a:br>
              <a:rPr lang="en-GB" dirty="0" smtClean="0"/>
            </a:br>
            <a:r>
              <a:rPr lang="en-US" sz="3600" b="1" dirty="0" smtClean="0"/>
              <a:t> Why study microbiology cont’d? </a:t>
            </a:r>
            <a:endParaRPr lang="en-US" dirty="0" smtClean="0"/>
          </a:p>
        </p:txBody>
      </p:sp>
      <p:sp>
        <p:nvSpPr>
          <p:cNvPr id="48130" name="Rectangle 2051"/>
          <p:cNvSpPr>
            <a:spLocks noGrp="1" noChangeArrowheads="1"/>
          </p:cNvSpPr>
          <p:nvPr>
            <p:ph type="body" idx="1"/>
          </p:nvPr>
        </p:nvSpPr>
        <p:spPr>
          <a:xfrm>
            <a:off x="457200" y="1146628"/>
            <a:ext cx="8686800" cy="4711700"/>
          </a:xfrm>
        </p:spPr>
        <p:txBody>
          <a:bodyPr/>
          <a:lstStyle/>
          <a:p>
            <a:endParaRPr lang="en-US" dirty="0" smtClean="0"/>
          </a:p>
          <a:p>
            <a:pPr>
              <a:buNone/>
            </a:pPr>
            <a:r>
              <a:rPr lang="en-US" sz="2800" b="1" dirty="0" smtClean="0">
                <a:solidFill>
                  <a:schemeClr val="tx1"/>
                </a:solidFill>
              </a:rPr>
              <a:t>5.</a:t>
            </a:r>
            <a:r>
              <a:rPr lang="en-US" sz="2800" dirty="0" smtClean="0">
                <a:solidFill>
                  <a:schemeClr val="tx1"/>
                </a:solidFill>
              </a:rPr>
              <a:t> Microorganisms are involved in breaking down dead organic materials into inorganic nutrients (e.g. nitrates and phosphates). This is important to farmers. </a:t>
            </a:r>
            <a:endParaRPr lang="en-GB" sz="2800" dirty="0" smtClean="0">
              <a:solidFill>
                <a:schemeClr val="tx1"/>
              </a:solidFill>
            </a:endParaRPr>
          </a:p>
          <a:p>
            <a:pPr>
              <a:buNone/>
            </a:pPr>
            <a:r>
              <a:rPr lang="en-US" sz="2800" b="1" dirty="0" smtClean="0">
                <a:solidFill>
                  <a:schemeClr val="tx1"/>
                </a:solidFill>
              </a:rPr>
              <a:t>6.</a:t>
            </a:r>
            <a:r>
              <a:rPr lang="en-US" sz="2800" dirty="0" smtClean="0">
                <a:solidFill>
                  <a:schemeClr val="tx1"/>
                </a:solidFill>
              </a:rPr>
              <a:t> Microorganisms serve as important links in food chains. </a:t>
            </a:r>
            <a:r>
              <a:rPr lang="en-US" sz="2800" dirty="0" err="1" smtClean="0">
                <a:solidFill>
                  <a:schemeClr val="tx1"/>
                </a:solidFill>
              </a:rPr>
              <a:t>e.g</a:t>
            </a:r>
            <a:r>
              <a:rPr lang="en-US" sz="2800" dirty="0" smtClean="0">
                <a:solidFill>
                  <a:schemeClr val="tx1"/>
                </a:solidFill>
              </a:rPr>
              <a:t> Algae and Bacteria serve as food for tiny animals, larger animals eat small creatures and so on.</a:t>
            </a:r>
            <a:endParaRPr lang="en-GB" sz="2800" dirty="0" smtClean="0">
              <a:solidFill>
                <a:schemeClr val="tx1"/>
              </a:solidFill>
            </a:endParaRPr>
          </a:p>
          <a:p>
            <a:pPr>
              <a:buNone/>
            </a:pPr>
            <a:r>
              <a:rPr lang="en-US" sz="2800" b="1" dirty="0" smtClean="0">
                <a:solidFill>
                  <a:schemeClr val="tx1"/>
                </a:solidFill>
              </a:rPr>
              <a:t>7.</a:t>
            </a:r>
            <a:r>
              <a:rPr lang="en-US" sz="2800" dirty="0" smtClean="0">
                <a:solidFill>
                  <a:schemeClr val="tx1"/>
                </a:solidFill>
              </a:rPr>
              <a:t> Some microorganisms which live in the intestinal tracts of animals’ aid in the digestion of food and, in some cases, produce substances that are of value to the host animal. </a:t>
            </a:r>
            <a:r>
              <a:rPr lang="en-US" sz="2800" dirty="0" err="1" smtClean="0">
                <a:solidFill>
                  <a:schemeClr val="tx1"/>
                </a:solidFill>
              </a:rPr>
              <a:t>E.g</a:t>
            </a:r>
            <a:r>
              <a:rPr lang="en-US" sz="2800" dirty="0" smtClean="0">
                <a:solidFill>
                  <a:schemeClr val="tx1"/>
                </a:solidFill>
              </a:rPr>
              <a:t> </a:t>
            </a:r>
            <a:r>
              <a:rPr lang="en-US" sz="2800" dirty="0" err="1" smtClean="0">
                <a:solidFill>
                  <a:schemeClr val="tx1"/>
                </a:solidFill>
              </a:rPr>
              <a:t>E.coli</a:t>
            </a:r>
            <a:r>
              <a:rPr lang="en-US" sz="2800" dirty="0" smtClean="0">
                <a:solidFill>
                  <a:schemeClr val="tx1"/>
                </a:solidFill>
              </a:rPr>
              <a:t> produces vitamins </a:t>
            </a:r>
            <a:r>
              <a:rPr lang="en-US" sz="2800" b="1" dirty="0" smtClean="0">
                <a:solidFill>
                  <a:schemeClr val="tx1"/>
                </a:solidFill>
              </a:rPr>
              <a:t>K</a:t>
            </a:r>
            <a:r>
              <a:rPr lang="en-US" sz="2800" dirty="0" smtClean="0">
                <a:solidFill>
                  <a:schemeClr val="tx1"/>
                </a:solidFill>
              </a:rPr>
              <a:t> and </a:t>
            </a:r>
            <a:r>
              <a:rPr lang="en-US" sz="2800" b="1" dirty="0" smtClean="0">
                <a:solidFill>
                  <a:schemeClr val="tx1"/>
                </a:solidFill>
              </a:rPr>
              <a:t>B</a:t>
            </a:r>
            <a:r>
              <a:rPr lang="en-US" sz="2800" b="1" baseline="-25000" dirty="0" smtClean="0">
                <a:solidFill>
                  <a:schemeClr val="tx1"/>
                </a:solidFill>
              </a:rPr>
              <a:t>1</a:t>
            </a:r>
            <a:r>
              <a:rPr lang="en-US" sz="2800" dirty="0" smtClean="0">
                <a:solidFill>
                  <a:schemeClr val="tx1"/>
                </a:solidFill>
              </a:rPr>
              <a:t> which are used and absorbed by human body.</a:t>
            </a:r>
            <a:endParaRPr lang="en-GB" sz="2800" dirty="0" smtClean="0">
              <a:solidFill>
                <a:schemeClr val="tx1"/>
              </a:solidFill>
            </a:endParaRPr>
          </a:p>
          <a:p>
            <a:pPr lvl="1">
              <a:buNone/>
            </a:pPr>
            <a:endParaRPr lang="en-GB" sz="3200" dirty="0">
              <a:solidFill>
                <a:schemeClr val="tx1"/>
              </a:solidFill>
            </a:endParaRPr>
          </a:p>
        </p:txBody>
      </p:sp>
    </p:spTree>
  </p:cSld>
  <p:clrMapOvr>
    <a:masterClrMapping/>
  </p:clrMapOvr>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1892" y="4"/>
            <a:ext cx="8345713" cy="1451429"/>
          </a:xfrm>
        </p:spPr>
        <p:txBody>
          <a:bodyPr/>
          <a:lstStyle/>
          <a:p>
            <a:endParaRPr lang="en-GB" dirty="0"/>
          </a:p>
        </p:txBody>
      </p:sp>
      <p:sp>
        <p:nvSpPr>
          <p:cNvPr id="4" name="Content Placeholder 3"/>
          <p:cNvSpPr>
            <a:spLocks noGrp="1"/>
          </p:cNvSpPr>
          <p:nvPr>
            <p:ph idx="1"/>
          </p:nvPr>
        </p:nvSpPr>
        <p:spPr>
          <a:xfrm>
            <a:off x="478972" y="1490666"/>
            <a:ext cx="8287659" cy="4518251"/>
          </a:xfrm>
        </p:spPr>
        <p:txBody>
          <a:bodyPr/>
          <a:lstStyle/>
          <a:p>
            <a:pPr algn="ctr">
              <a:buNone/>
            </a:pPr>
            <a:r>
              <a:rPr lang="en-US" sz="13800" b="1" dirty="0" smtClean="0">
                <a:ln w="1905"/>
                <a:solidFill>
                  <a:srgbClr val="FF0000"/>
                </a:solidFill>
                <a:effectLst>
                  <a:innerShdw blurRad="69850" dist="43180" dir="5400000">
                    <a:srgbClr val="000000">
                      <a:alpha val="65000"/>
                    </a:srgbClr>
                  </a:innerShdw>
                </a:effectLst>
              </a:rPr>
              <a:t>The end  </a:t>
            </a:r>
          </a:p>
          <a:p>
            <a:pPr>
              <a:buNone/>
            </a:pPr>
            <a:endParaRPr lang="en-GB"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29" name="Rectangle 2050"/>
          <p:cNvSpPr>
            <a:spLocks noGrp="1" noChangeArrowheads="1"/>
          </p:cNvSpPr>
          <p:nvPr>
            <p:ph type="title"/>
          </p:nvPr>
        </p:nvSpPr>
        <p:spPr>
          <a:xfrm>
            <a:off x="952503" y="0"/>
            <a:ext cx="6692900" cy="1308100"/>
          </a:xfrm>
        </p:spPr>
        <p:txBody>
          <a:bodyPr/>
          <a:lstStyle/>
          <a:p>
            <a:pPr eaLnBrk="1" hangingPunct="1"/>
            <a:r>
              <a:rPr lang="en-US" b="1" dirty="0" smtClean="0"/>
              <a:t> </a:t>
            </a:r>
            <a:r>
              <a:rPr lang="en-US" sz="3600" b="1" dirty="0" smtClean="0"/>
              <a:t>Why study microbiology cont’d? </a:t>
            </a:r>
            <a:r>
              <a:rPr lang="en-GB" dirty="0" smtClean="0"/>
              <a:t/>
            </a:r>
            <a:br>
              <a:rPr lang="en-GB" dirty="0" smtClean="0"/>
            </a:br>
            <a:endParaRPr lang="en-US" dirty="0" smtClean="0"/>
          </a:p>
        </p:txBody>
      </p:sp>
      <p:sp>
        <p:nvSpPr>
          <p:cNvPr id="48130" name="Rectangle 2051"/>
          <p:cNvSpPr>
            <a:spLocks noGrp="1" noChangeArrowheads="1"/>
          </p:cNvSpPr>
          <p:nvPr>
            <p:ph type="body" idx="1"/>
          </p:nvPr>
        </p:nvSpPr>
        <p:spPr>
          <a:xfrm>
            <a:off x="457200" y="696686"/>
            <a:ext cx="8686800" cy="4827813"/>
          </a:xfrm>
        </p:spPr>
        <p:txBody>
          <a:bodyPr/>
          <a:lstStyle/>
          <a:p>
            <a:endParaRPr lang="en-US" dirty="0" smtClean="0"/>
          </a:p>
          <a:p>
            <a:pPr>
              <a:buNone/>
            </a:pPr>
            <a:r>
              <a:rPr lang="en-US" sz="2800" b="1" dirty="0" smtClean="0"/>
              <a:t>	</a:t>
            </a:r>
            <a:r>
              <a:rPr lang="en-US" sz="2800" b="1" dirty="0" smtClean="0">
                <a:solidFill>
                  <a:schemeClr val="tx1"/>
                </a:solidFill>
              </a:rPr>
              <a:t>8. </a:t>
            </a:r>
            <a:r>
              <a:rPr lang="en-US" sz="2800" dirty="0" smtClean="0">
                <a:solidFill>
                  <a:schemeClr val="tx1"/>
                </a:solidFill>
              </a:rPr>
              <a:t>Certain bacteria and fungi produce antibiotics that are used to treat patients with infectious diseases. An </a:t>
            </a:r>
            <a:r>
              <a:rPr lang="en-US" sz="2800" b="1" dirty="0" smtClean="0">
                <a:solidFill>
                  <a:schemeClr val="tx1"/>
                </a:solidFill>
              </a:rPr>
              <a:t>antibiotic</a:t>
            </a:r>
            <a:r>
              <a:rPr lang="en-US" sz="2800" dirty="0" smtClean="0">
                <a:solidFill>
                  <a:schemeClr val="tx1"/>
                </a:solidFill>
              </a:rPr>
              <a:t> is a substance produced by a microorganism that is effective in killing or inhibiting the growth of other microorganisms.</a:t>
            </a:r>
          </a:p>
          <a:p>
            <a:pPr>
              <a:buNone/>
            </a:pPr>
            <a:endParaRPr lang="en-GB" sz="2800" dirty="0" smtClean="0">
              <a:solidFill>
                <a:schemeClr val="tx1"/>
              </a:solidFill>
            </a:endParaRPr>
          </a:p>
          <a:p>
            <a:pPr>
              <a:buNone/>
            </a:pPr>
            <a:r>
              <a:rPr lang="en-US" sz="2800" b="1" dirty="0" smtClean="0">
                <a:solidFill>
                  <a:schemeClr val="tx1"/>
                </a:solidFill>
              </a:rPr>
              <a:t>	9</a:t>
            </a:r>
            <a:r>
              <a:rPr lang="en-US" sz="2800" dirty="0" smtClean="0">
                <a:solidFill>
                  <a:schemeClr val="tx1"/>
                </a:solidFill>
              </a:rPr>
              <a:t>. Microbes are essential in the field of genetic engineering. Bacteria and yeast have been engineered to produce a variety of substances, such as insulin, various types of growth hormone, </a:t>
            </a:r>
            <a:r>
              <a:rPr lang="en-US" sz="2800" dirty="0" err="1" smtClean="0">
                <a:solidFill>
                  <a:schemeClr val="tx1"/>
                </a:solidFill>
              </a:rPr>
              <a:t>interferones</a:t>
            </a:r>
            <a:r>
              <a:rPr lang="en-US" sz="2800" dirty="0" smtClean="0">
                <a:solidFill>
                  <a:schemeClr val="tx1"/>
                </a:solidFill>
              </a:rPr>
              <a:t>, and materials for use as vaccines.</a:t>
            </a:r>
            <a:endParaRPr lang="en-GB" sz="2800" dirty="0" smtClean="0">
              <a:solidFill>
                <a:schemeClr val="tx1"/>
              </a:solidFill>
            </a:endParaRPr>
          </a:p>
          <a:p>
            <a:pPr lvl="1">
              <a:buNone/>
            </a:pPr>
            <a:endParaRPr lang="en-GB" sz="3200" dirty="0">
              <a:solidFill>
                <a:schemeClr val="tx1"/>
              </a:solidFill>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29" name="Rectangle 2050"/>
          <p:cNvSpPr>
            <a:spLocks noGrp="1" noChangeArrowheads="1"/>
          </p:cNvSpPr>
          <p:nvPr>
            <p:ph type="title"/>
          </p:nvPr>
        </p:nvSpPr>
        <p:spPr>
          <a:xfrm>
            <a:off x="952503" y="0"/>
            <a:ext cx="6692900" cy="1308100"/>
          </a:xfrm>
        </p:spPr>
        <p:txBody>
          <a:bodyPr/>
          <a:lstStyle/>
          <a:p>
            <a:pPr eaLnBrk="1" hangingPunct="1"/>
            <a:r>
              <a:rPr lang="en-US" b="1" dirty="0" smtClean="0"/>
              <a:t> </a:t>
            </a:r>
            <a:r>
              <a:rPr lang="en-US" sz="3600" b="1" dirty="0" smtClean="0"/>
              <a:t>Why study microbiology cont’d? </a:t>
            </a:r>
            <a:r>
              <a:rPr lang="en-GB" dirty="0" smtClean="0"/>
              <a:t/>
            </a:r>
            <a:br>
              <a:rPr lang="en-GB" dirty="0" smtClean="0"/>
            </a:br>
            <a:endParaRPr lang="en-US" dirty="0" smtClean="0"/>
          </a:p>
        </p:txBody>
      </p:sp>
      <p:sp>
        <p:nvSpPr>
          <p:cNvPr id="48130" name="Rectangle 2051"/>
          <p:cNvSpPr>
            <a:spLocks noGrp="1" noChangeArrowheads="1"/>
          </p:cNvSpPr>
          <p:nvPr>
            <p:ph type="body" idx="1"/>
          </p:nvPr>
        </p:nvSpPr>
        <p:spPr>
          <a:xfrm>
            <a:off x="457200" y="696686"/>
            <a:ext cx="8686800" cy="4827813"/>
          </a:xfrm>
        </p:spPr>
        <p:txBody>
          <a:bodyPr/>
          <a:lstStyle/>
          <a:p>
            <a:endParaRPr lang="en-US" dirty="0" smtClean="0"/>
          </a:p>
          <a:p>
            <a:pPr>
              <a:buNone/>
            </a:pPr>
            <a:r>
              <a:rPr lang="en-US" sz="2800" b="1" dirty="0" smtClean="0">
                <a:solidFill>
                  <a:schemeClr val="tx1"/>
                </a:solidFill>
              </a:rPr>
              <a:t>10.</a:t>
            </a:r>
            <a:r>
              <a:rPr lang="en-US" sz="2800" dirty="0" smtClean="0">
                <a:solidFill>
                  <a:schemeClr val="tx1"/>
                </a:solidFill>
              </a:rPr>
              <a:t> Microorganisms cause diseases. The diseases are of two categories, infectious diseases and microbial intoxications</a:t>
            </a:r>
            <a:r>
              <a:rPr lang="en-US" sz="2800" dirty="0" smtClean="0"/>
              <a:t>.</a:t>
            </a:r>
            <a:endParaRPr lang="en-GB" sz="2800" dirty="0" smtClean="0"/>
          </a:p>
          <a:p>
            <a:pPr>
              <a:buFont typeface="Wingdings" pitchFamily="2" charset="2"/>
              <a:buChar char="Ø"/>
            </a:pPr>
            <a:r>
              <a:rPr lang="en-US" sz="2800" dirty="0" smtClean="0">
                <a:solidFill>
                  <a:schemeClr val="tx1"/>
                </a:solidFill>
              </a:rPr>
              <a:t>An infectious disease results when a pathogen colonizes the body and subsequently causes disease</a:t>
            </a:r>
            <a:endParaRPr lang="en-US" sz="3200" dirty="0" smtClean="0">
              <a:solidFill>
                <a:schemeClr val="tx1"/>
              </a:solidFill>
            </a:endParaRPr>
          </a:p>
          <a:p>
            <a:pPr>
              <a:buFont typeface="Wingdings" pitchFamily="2" charset="2"/>
              <a:buChar char="Ø"/>
            </a:pPr>
            <a:r>
              <a:rPr lang="en-US" sz="2800" dirty="0" smtClean="0">
                <a:solidFill>
                  <a:schemeClr val="tx1"/>
                </a:solidFill>
              </a:rPr>
              <a:t>A microbial intoxication results when a person ingests </a:t>
            </a:r>
            <a:r>
              <a:rPr lang="en-US" sz="2800" b="1" dirty="0" smtClean="0">
                <a:solidFill>
                  <a:schemeClr val="tx1"/>
                </a:solidFill>
              </a:rPr>
              <a:t>a toxin</a:t>
            </a:r>
            <a:r>
              <a:rPr lang="en-US" sz="2800" dirty="0" smtClean="0">
                <a:solidFill>
                  <a:schemeClr val="tx1"/>
                </a:solidFill>
              </a:rPr>
              <a:t> (poisonous substance) that has been produced by a microorganism.</a:t>
            </a:r>
            <a:endParaRPr lang="en-GB" sz="2800" dirty="0" smtClean="0">
              <a:solidFill>
                <a:schemeClr val="tx1"/>
              </a:solidFill>
            </a:endParaRPr>
          </a:p>
          <a:p>
            <a:pPr lvl="1">
              <a:buNone/>
            </a:pPr>
            <a:endParaRPr lang="en-GB" sz="3200" dirty="0">
              <a:solidFill>
                <a:schemeClr val="tx1"/>
              </a:solidFill>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29" name="Rectangle 2050"/>
          <p:cNvSpPr>
            <a:spLocks noGrp="1" noChangeArrowheads="1"/>
          </p:cNvSpPr>
          <p:nvPr>
            <p:ph type="title"/>
          </p:nvPr>
        </p:nvSpPr>
        <p:spPr>
          <a:xfrm>
            <a:off x="952503" y="0"/>
            <a:ext cx="6692900" cy="1308100"/>
          </a:xfrm>
        </p:spPr>
        <p:txBody>
          <a:bodyPr/>
          <a:lstStyle/>
          <a:p>
            <a:pPr eaLnBrk="1" hangingPunct="1"/>
            <a:r>
              <a:rPr lang="en-US" b="1" dirty="0" smtClean="0"/>
              <a:t> DEVELOPMENT OF MICROBIOLOGY</a:t>
            </a:r>
            <a:r>
              <a:rPr lang="en-GB" dirty="0" smtClean="0"/>
              <a:t/>
            </a:r>
            <a:br>
              <a:rPr lang="en-GB" dirty="0" smtClean="0"/>
            </a:br>
            <a:endParaRPr lang="en-US" dirty="0" smtClean="0"/>
          </a:p>
        </p:txBody>
      </p:sp>
      <p:sp>
        <p:nvSpPr>
          <p:cNvPr id="48130" name="Rectangle 2051"/>
          <p:cNvSpPr>
            <a:spLocks noGrp="1" noChangeArrowheads="1"/>
          </p:cNvSpPr>
          <p:nvPr>
            <p:ph type="body" idx="1"/>
          </p:nvPr>
        </p:nvSpPr>
        <p:spPr>
          <a:xfrm>
            <a:off x="457200" y="696686"/>
            <a:ext cx="8686800" cy="4827813"/>
          </a:xfrm>
        </p:spPr>
        <p:txBody>
          <a:bodyPr/>
          <a:lstStyle/>
          <a:p>
            <a:endParaRPr lang="en-US" dirty="0" smtClean="0"/>
          </a:p>
          <a:p>
            <a:r>
              <a:rPr lang="en-US" sz="2800" dirty="0" smtClean="0"/>
              <a:t>Bacteria and protozoa were the first microorganisms to be observed by humans. It then took about 200 years before a connection was established between microorganisms and infectious disease. Among the most significant events in the history of microbiology were:</a:t>
            </a:r>
            <a:endParaRPr lang="en-GB" sz="2800" dirty="0" smtClean="0"/>
          </a:p>
          <a:p>
            <a:r>
              <a:rPr lang="en-US" sz="2800" dirty="0" smtClean="0"/>
              <a:t>-development of microscopes</a:t>
            </a:r>
            <a:endParaRPr lang="en-GB" sz="2800" dirty="0" smtClean="0"/>
          </a:p>
          <a:p>
            <a:r>
              <a:rPr lang="en-US" sz="2800" dirty="0" smtClean="0"/>
              <a:t>-bacterial staining procedures</a:t>
            </a:r>
            <a:endParaRPr lang="en-GB" sz="2800" dirty="0" smtClean="0"/>
          </a:p>
          <a:p>
            <a:r>
              <a:rPr lang="en-US" sz="2800" dirty="0" smtClean="0"/>
              <a:t>-culture techniques</a:t>
            </a:r>
            <a:endParaRPr lang="en-GB" sz="2800" dirty="0" smtClean="0"/>
          </a:p>
          <a:p>
            <a:r>
              <a:rPr lang="en-US" sz="2800" dirty="0" smtClean="0"/>
              <a:t>-isolation of microorganisms</a:t>
            </a:r>
            <a:endParaRPr lang="en-GB" sz="2800" dirty="0" smtClean="0"/>
          </a:p>
          <a:p>
            <a:pPr lvl="1">
              <a:buNone/>
            </a:pPr>
            <a:endParaRPr lang="en-GB" sz="3200" dirty="0">
              <a:solidFill>
                <a:schemeClr val="tx1"/>
              </a:solidFill>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051"/>
          <p:cNvSpPr>
            <a:spLocks noGrp="1" noChangeArrowheads="1"/>
          </p:cNvSpPr>
          <p:nvPr>
            <p:ph type="body" idx="1"/>
          </p:nvPr>
        </p:nvSpPr>
        <p:spPr>
          <a:xfrm>
            <a:off x="457200" y="696686"/>
            <a:ext cx="8686800" cy="4827813"/>
          </a:xfrm>
        </p:spPr>
        <p:txBody>
          <a:bodyPr/>
          <a:lstStyle/>
          <a:p>
            <a:pPr>
              <a:buNone/>
            </a:pPr>
            <a:r>
              <a:rPr lang="en-US" sz="2800" b="1" dirty="0" smtClean="0"/>
              <a:t>Anton van Leeuwenhoek (1632-1723).	</a:t>
            </a:r>
            <a:endParaRPr lang="en-GB" sz="1800" dirty="0" smtClean="0"/>
          </a:p>
          <a:p>
            <a:pPr>
              <a:buFont typeface="Wingdings" pitchFamily="2" charset="2"/>
              <a:buChar char="§"/>
            </a:pPr>
            <a:r>
              <a:rPr lang="en-US" sz="2800" dirty="0" smtClean="0"/>
              <a:t>He was the first person to bacteria and protozoa thus he is referred to as the father of microbiology. (Father of bacteriology, </a:t>
            </a:r>
            <a:r>
              <a:rPr lang="en-US" sz="2800" dirty="0" err="1" smtClean="0"/>
              <a:t>protozoology</a:t>
            </a:r>
            <a:r>
              <a:rPr lang="en-US" sz="2800" dirty="0" smtClean="0"/>
              <a:t>).</a:t>
            </a:r>
            <a:endParaRPr lang="en-GB" sz="2800" dirty="0" smtClean="0"/>
          </a:p>
          <a:p>
            <a:pPr>
              <a:buFont typeface="Wingdings" pitchFamily="2" charset="2"/>
              <a:buChar char="§"/>
            </a:pPr>
            <a:r>
              <a:rPr lang="en-US" sz="2800" dirty="0" smtClean="0"/>
              <a:t>He was not a trained scientist. He was a fabric merchant, a surveyor, a wine assayer, and a minor city official in Delft, Holland.</a:t>
            </a:r>
            <a:endParaRPr lang="en-GB" sz="2800" dirty="0" smtClean="0"/>
          </a:p>
          <a:p>
            <a:pPr>
              <a:buFont typeface="Wingdings" pitchFamily="2" charset="2"/>
              <a:buChar char="§"/>
            </a:pPr>
            <a:r>
              <a:rPr lang="en-US" sz="2800" dirty="0" smtClean="0"/>
              <a:t>As a hobby, he ground tiny glass lenses, which he mounted in small metal frames, thus creating what today is known as Single lens microscopes or simple microscope.</a:t>
            </a:r>
            <a:endParaRPr lang="en-GB" sz="2800" dirty="0" smtClean="0"/>
          </a:p>
          <a:p>
            <a:pPr lvl="1">
              <a:buNone/>
            </a:pPr>
            <a:endParaRPr lang="en-GB" sz="3200" dirty="0">
              <a:solidFill>
                <a:schemeClr val="tx1"/>
              </a:solidFill>
            </a:endParaRPr>
          </a:p>
        </p:txBody>
      </p:sp>
      <p:sp>
        <p:nvSpPr>
          <p:cNvPr id="137220" name="Rectangle 4"/>
          <p:cNvSpPr>
            <a:spLocks noGrp="1" noChangeArrowheads="1"/>
          </p:cNvSpPr>
          <p:nvPr>
            <p:ph type="title"/>
          </p:nvPr>
        </p:nvSpPr>
        <p:spPr bwMode="auto">
          <a:xfrm>
            <a:off x="952500" y="0"/>
            <a:ext cx="7923964"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Pioneers in the science of microbiology</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051"/>
          <p:cNvSpPr>
            <a:spLocks noGrp="1" noChangeArrowheads="1"/>
          </p:cNvSpPr>
          <p:nvPr>
            <p:ph type="body" idx="4294967295"/>
          </p:nvPr>
        </p:nvSpPr>
        <p:spPr>
          <a:xfrm>
            <a:off x="457200" y="247650"/>
            <a:ext cx="8686800" cy="5591175"/>
          </a:xfrm>
        </p:spPr>
        <p:txBody>
          <a:bodyPr/>
          <a:lstStyle/>
          <a:p>
            <a:pPr lvl="1">
              <a:buNone/>
            </a:pPr>
            <a:r>
              <a:rPr lang="en-US" sz="2800" b="1" dirty="0" smtClean="0">
                <a:solidFill>
                  <a:srgbClr val="0070C0"/>
                </a:solidFill>
              </a:rPr>
              <a:t>Anton van Leeuwenhoek (1632-1723)</a:t>
            </a:r>
            <a:endParaRPr lang="en-US" sz="3200" b="1" dirty="0" smtClean="0">
              <a:solidFill>
                <a:srgbClr val="0070C0"/>
              </a:solidFill>
            </a:endParaRPr>
          </a:p>
          <a:p>
            <a:pPr lvl="1">
              <a:buFont typeface="Wingdings" pitchFamily="2" charset="2"/>
              <a:buChar char="§"/>
            </a:pPr>
            <a:r>
              <a:rPr lang="en-US" sz="3200" dirty="0" smtClean="0">
                <a:solidFill>
                  <a:srgbClr val="0070C0"/>
                </a:solidFill>
              </a:rPr>
              <a:t>During his lifetime he made more than 500 such microscopes. His fine art of grinding lenses that would magnify an object 200-300 times its size was lost at his death because he did not teach anyone his skill.</a:t>
            </a:r>
            <a:endParaRPr lang="en-GB" sz="3200" dirty="0" smtClean="0">
              <a:solidFill>
                <a:srgbClr val="0070C0"/>
              </a:solidFill>
            </a:endParaRPr>
          </a:p>
          <a:p>
            <a:pPr lvl="1">
              <a:buFont typeface="Wingdings" pitchFamily="2" charset="2"/>
              <a:buChar char="§"/>
            </a:pPr>
            <a:r>
              <a:rPr lang="en-US" sz="3200" dirty="0" smtClean="0">
                <a:solidFill>
                  <a:srgbClr val="0070C0"/>
                </a:solidFill>
              </a:rPr>
              <a:t>He had a curiosity of examining things as he used his microscope and he could examine almost anything he could get his hands. He examined scrapings from his teeth, water from the ditches and ponds, water which he had soaked peppercorns, blood, sperm, and his own diarrhea stools. In many of these specimens he observed a variety of tiny living creatures which he called animalcules. He recorded his observations in letters which finally convinced scientists of the late 17</a:t>
            </a:r>
            <a:r>
              <a:rPr lang="en-US" sz="3200" baseline="30000" dirty="0" smtClean="0">
                <a:solidFill>
                  <a:srgbClr val="0070C0"/>
                </a:solidFill>
              </a:rPr>
              <a:t>th</a:t>
            </a:r>
            <a:r>
              <a:rPr lang="en-US" sz="3200" dirty="0" smtClean="0">
                <a:solidFill>
                  <a:srgbClr val="0070C0"/>
                </a:solidFill>
              </a:rPr>
              <a:t> century of the existence of microorganisms.</a:t>
            </a:r>
            <a:endParaRPr lang="en-GB" sz="3200" dirty="0" smtClean="0">
              <a:solidFill>
                <a:srgbClr val="0070C0"/>
              </a:solidFill>
            </a:endParaRPr>
          </a:p>
          <a:p>
            <a:pPr lvl="1">
              <a:buNone/>
            </a:pPr>
            <a:endParaRPr lang="en-GB" sz="3200" dirty="0">
              <a:solidFill>
                <a:schemeClr val="tx1"/>
              </a:solidFill>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29" name="Rectangle 2050"/>
          <p:cNvSpPr>
            <a:spLocks noGrp="1" noChangeArrowheads="1"/>
          </p:cNvSpPr>
          <p:nvPr>
            <p:ph type="title"/>
          </p:nvPr>
        </p:nvSpPr>
        <p:spPr>
          <a:xfrm>
            <a:off x="952503" y="0"/>
            <a:ext cx="6692900" cy="1308100"/>
          </a:xfrm>
        </p:spPr>
        <p:txBody>
          <a:bodyPr/>
          <a:lstStyle/>
          <a:p>
            <a:pPr eaLnBrk="1" hangingPunct="1"/>
            <a:r>
              <a:rPr lang="en-US" b="1" dirty="0" smtClean="0"/>
              <a:t> </a:t>
            </a:r>
            <a:r>
              <a:rPr lang="en-US" sz="3600" b="1" dirty="0" smtClean="0"/>
              <a:t>Louis Pasteur (1822-1895).</a:t>
            </a:r>
            <a:r>
              <a:rPr lang="en-GB" sz="2400" dirty="0" smtClean="0"/>
              <a:t/>
            </a:r>
            <a:br>
              <a:rPr lang="en-GB" sz="2400" dirty="0" smtClean="0"/>
            </a:br>
            <a:r>
              <a:rPr lang="en-GB" dirty="0" smtClean="0"/>
              <a:t/>
            </a:r>
            <a:br>
              <a:rPr lang="en-GB" dirty="0" smtClean="0"/>
            </a:br>
            <a:endParaRPr lang="en-US" dirty="0" smtClean="0"/>
          </a:p>
        </p:txBody>
      </p:sp>
      <p:sp>
        <p:nvSpPr>
          <p:cNvPr id="48130" name="Rectangle 2051"/>
          <p:cNvSpPr>
            <a:spLocks noGrp="1" noChangeArrowheads="1"/>
          </p:cNvSpPr>
          <p:nvPr>
            <p:ph type="body" idx="1"/>
          </p:nvPr>
        </p:nvSpPr>
        <p:spPr>
          <a:xfrm>
            <a:off x="457200" y="696686"/>
            <a:ext cx="8686800" cy="4827813"/>
          </a:xfrm>
        </p:spPr>
        <p:txBody>
          <a:bodyPr/>
          <a:lstStyle/>
          <a:p>
            <a:pPr>
              <a:buFont typeface="Wingdings" pitchFamily="2" charset="2"/>
              <a:buChar char="Ø"/>
            </a:pPr>
            <a:r>
              <a:rPr lang="en-US" sz="2800" dirty="0" smtClean="0"/>
              <a:t>Louis Pasteur is a French chemist who made numerous contributions to microbiology and those contributions are considered by many people to be the foundation of the science of microbiology and a cornerstone of modern medicine. Some of these contributions are:</a:t>
            </a:r>
            <a:endParaRPr lang="en-GB" sz="2800" dirty="0" smtClean="0"/>
          </a:p>
          <a:p>
            <a:pPr>
              <a:buFont typeface="Wingdings" pitchFamily="2" charset="2"/>
              <a:buChar char="Ø"/>
            </a:pPr>
            <a:r>
              <a:rPr lang="en-US" sz="2800" dirty="0" smtClean="0"/>
              <a:t>-while attempting to discover why wine becomes contaminated with undesirable substances, Pasteur discovered what occurs during alcohol fermentation. He discovered different types of microorganisms that produce different fermentation products .</a:t>
            </a:r>
            <a:r>
              <a:rPr lang="en-US" sz="2800" dirty="0" err="1" smtClean="0"/>
              <a:t>e.g</a:t>
            </a:r>
            <a:r>
              <a:rPr lang="en-US" sz="2800" dirty="0" smtClean="0"/>
              <a:t> yeast convert  glucose in grapes into ethyl alcohol( ethanol) by fermentation, </a:t>
            </a:r>
            <a:r>
              <a:rPr lang="en-US" sz="2800" dirty="0" err="1" smtClean="0"/>
              <a:t>acetobacter</a:t>
            </a:r>
            <a:r>
              <a:rPr lang="en-US" sz="2800" dirty="0" smtClean="0"/>
              <a:t> convert glucose to acetic acid(vinegar) by fermentation.</a:t>
            </a:r>
            <a:endParaRPr lang="en-GB" sz="2800" dirty="0" smtClean="0"/>
          </a:p>
          <a:p>
            <a:pPr lvl="1">
              <a:buNone/>
            </a:pPr>
            <a:endParaRPr lang="en-GB" sz="3200" dirty="0">
              <a:solidFill>
                <a:schemeClr val="tx1"/>
              </a:solidFill>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29" name="Rectangle 2050"/>
          <p:cNvSpPr>
            <a:spLocks noGrp="1" noChangeArrowheads="1"/>
          </p:cNvSpPr>
          <p:nvPr>
            <p:ph type="title"/>
          </p:nvPr>
        </p:nvSpPr>
        <p:spPr>
          <a:xfrm>
            <a:off x="952503" y="0"/>
            <a:ext cx="6692900" cy="45719"/>
          </a:xfrm>
        </p:spPr>
        <p:txBody>
          <a:bodyPr/>
          <a:lstStyle/>
          <a:p>
            <a:pPr eaLnBrk="1" hangingPunct="1"/>
            <a:r>
              <a:rPr lang="en-US" b="1" dirty="0" smtClean="0"/>
              <a:t> </a:t>
            </a:r>
            <a:r>
              <a:rPr lang="en-GB" dirty="0" smtClean="0"/>
              <a:t/>
            </a:r>
            <a:br>
              <a:rPr lang="en-GB" dirty="0" smtClean="0"/>
            </a:br>
            <a:endParaRPr lang="en-US" dirty="0" smtClean="0"/>
          </a:p>
        </p:txBody>
      </p:sp>
      <p:sp>
        <p:nvSpPr>
          <p:cNvPr id="48130" name="Rectangle 2051"/>
          <p:cNvSpPr>
            <a:spLocks noGrp="1" noChangeArrowheads="1"/>
          </p:cNvSpPr>
          <p:nvPr>
            <p:ph type="body" idx="1"/>
          </p:nvPr>
        </p:nvSpPr>
        <p:spPr>
          <a:xfrm>
            <a:off x="457200" y="0"/>
            <a:ext cx="8686800" cy="5826033"/>
          </a:xfrm>
        </p:spPr>
        <p:txBody>
          <a:bodyPr/>
          <a:lstStyle/>
          <a:p>
            <a:pPr>
              <a:buNone/>
            </a:pPr>
            <a:endParaRPr lang="en-US" sz="2800" dirty="0" smtClean="0"/>
          </a:p>
          <a:p>
            <a:r>
              <a:rPr lang="en-US" sz="2800" dirty="0" smtClean="0"/>
              <a:t>Pasteur discovered forms of life that could exist in the absence of oxygen. He introduced the term aerobes(organisms that require oxygen to live) and anaerobes(organisms that do not require oxygen for life).</a:t>
            </a:r>
            <a:endParaRPr lang="en-GB" sz="2800" dirty="0" smtClean="0"/>
          </a:p>
          <a:p>
            <a:r>
              <a:rPr lang="en-US" sz="2800" dirty="0" smtClean="0"/>
              <a:t>-he developed the process of pasteurization (a process to kill microorganisms). Microorganisms were subjected to higher temperatures of 55 degree and the temperature for several minutes.</a:t>
            </a:r>
            <a:endParaRPr lang="en-GB" sz="2800" dirty="0" smtClean="0"/>
          </a:p>
          <a:p>
            <a:pPr>
              <a:buNone/>
            </a:pPr>
            <a:endParaRPr lang="en-GB" sz="3200" dirty="0">
              <a:solidFill>
                <a:schemeClr val="tx1"/>
              </a:solidFill>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29" name="Rectangle 2050"/>
          <p:cNvSpPr>
            <a:spLocks noGrp="1" noChangeArrowheads="1"/>
          </p:cNvSpPr>
          <p:nvPr>
            <p:ph type="title"/>
          </p:nvPr>
        </p:nvSpPr>
        <p:spPr>
          <a:xfrm>
            <a:off x="952503" y="0"/>
            <a:ext cx="6692900" cy="45719"/>
          </a:xfrm>
        </p:spPr>
        <p:txBody>
          <a:bodyPr/>
          <a:lstStyle/>
          <a:p>
            <a:pPr eaLnBrk="1" hangingPunct="1"/>
            <a:r>
              <a:rPr lang="en-US" b="1" dirty="0" smtClean="0"/>
              <a:t> </a:t>
            </a:r>
            <a:r>
              <a:rPr lang="en-GB" dirty="0" smtClean="0"/>
              <a:t/>
            </a:r>
            <a:br>
              <a:rPr lang="en-GB" dirty="0" smtClean="0"/>
            </a:br>
            <a:endParaRPr lang="en-US" dirty="0" smtClean="0"/>
          </a:p>
        </p:txBody>
      </p:sp>
      <p:sp>
        <p:nvSpPr>
          <p:cNvPr id="48130" name="Rectangle 2051"/>
          <p:cNvSpPr>
            <a:spLocks noGrp="1" noChangeArrowheads="1"/>
          </p:cNvSpPr>
          <p:nvPr>
            <p:ph type="body" idx="1"/>
          </p:nvPr>
        </p:nvSpPr>
        <p:spPr>
          <a:xfrm>
            <a:off x="457200" y="0"/>
            <a:ext cx="8686800" cy="5826034"/>
          </a:xfrm>
        </p:spPr>
        <p:txBody>
          <a:bodyPr/>
          <a:lstStyle/>
          <a:p>
            <a:r>
              <a:rPr lang="en-US" sz="2800" dirty="0" smtClean="0"/>
              <a:t>Pasteur made significant contribution to the germ theory of disease, the theory that specific microorganisms cause specific infectious disease.</a:t>
            </a:r>
            <a:endParaRPr lang="en-GB" sz="2800" dirty="0" smtClean="0"/>
          </a:p>
          <a:p>
            <a:r>
              <a:rPr lang="en-US" sz="2800" dirty="0" smtClean="0"/>
              <a:t>-Pasteur championed changes in hospital practices to minimize spread of disease by pathogens. </a:t>
            </a:r>
            <a:r>
              <a:rPr lang="en-US" sz="2800" dirty="0" err="1" smtClean="0"/>
              <a:t>e.g</a:t>
            </a:r>
            <a:r>
              <a:rPr lang="en-US" sz="2800" dirty="0" smtClean="0"/>
              <a:t> aseptic technique and sterilization.</a:t>
            </a:r>
            <a:endParaRPr lang="en-GB" sz="2800" dirty="0" smtClean="0"/>
          </a:p>
          <a:p>
            <a:r>
              <a:rPr lang="en-US" sz="2800" dirty="0" smtClean="0"/>
              <a:t>-Pasteur developed vaccines to prevent chicken pox, anthrax, and swine erysipelas(a skin disease).</a:t>
            </a:r>
            <a:endParaRPr lang="en-GB" sz="2800" dirty="0" smtClean="0"/>
          </a:p>
          <a:p>
            <a:pPr lvl="1">
              <a:buNone/>
            </a:pPr>
            <a:endParaRPr lang="en-GB" sz="3200" dirty="0">
              <a:solidFill>
                <a:schemeClr val="tx1"/>
              </a:solidFill>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p:txBody>
          <a:bodyPr/>
          <a:lstStyle/>
          <a:p>
            <a:pPr eaLnBrk="1" hangingPunct="1"/>
            <a:r>
              <a:rPr lang="en-US" b="1" dirty="0" smtClean="0"/>
              <a:t> MICROBIOLOGY</a:t>
            </a:r>
            <a:r>
              <a:rPr lang="en-GB" dirty="0" smtClean="0"/>
              <a:t/>
            </a:r>
            <a:br>
              <a:rPr lang="en-GB" dirty="0" smtClean="0"/>
            </a:br>
            <a:endParaRPr lang="en-US" dirty="0" smtClean="0"/>
          </a:p>
        </p:txBody>
      </p:sp>
      <p:sp>
        <p:nvSpPr>
          <p:cNvPr id="34818" name="Rectangle 3"/>
          <p:cNvSpPr>
            <a:spLocks noGrp="1" noChangeArrowheads="1"/>
          </p:cNvSpPr>
          <p:nvPr>
            <p:ph type="body" idx="1"/>
          </p:nvPr>
        </p:nvSpPr>
        <p:spPr>
          <a:xfrm>
            <a:off x="228600" y="914400"/>
            <a:ext cx="8915400" cy="5156200"/>
          </a:xfrm>
        </p:spPr>
        <p:txBody>
          <a:bodyPr/>
          <a:lstStyle/>
          <a:p>
            <a:pPr>
              <a:buNone/>
            </a:pPr>
            <a:r>
              <a:rPr lang="en-US" sz="2800" b="1" dirty="0" smtClean="0"/>
              <a:t>MODULE COMPETENCES</a:t>
            </a:r>
            <a:endParaRPr lang="en-GB" sz="2800" dirty="0" smtClean="0"/>
          </a:p>
          <a:p>
            <a:r>
              <a:rPr lang="en-US" sz="2800" dirty="0" smtClean="0"/>
              <a:t>To enable the learner to acquire knowledge of the normal structure and function of the human body, microbiology, and apply relevant skills and attitudes to promote health, prevent and manage illnesses.</a:t>
            </a:r>
          </a:p>
          <a:p>
            <a:pPr>
              <a:buNone/>
            </a:pPr>
            <a:r>
              <a:rPr lang="en-US" sz="2800" b="1" dirty="0" smtClean="0"/>
              <a:t> Module objectives</a:t>
            </a:r>
            <a:endParaRPr lang="en-GB" sz="2800" dirty="0" smtClean="0"/>
          </a:p>
          <a:p>
            <a:pPr lvl="0"/>
            <a:r>
              <a:rPr lang="en-US" sz="2800" dirty="0" smtClean="0"/>
              <a:t>To apply knowledge of microbiology,parasitology and immunology in promoting health, preventing illnesses, diagnosing, managing and rehabilitating patients/clients suffering from diseases caused by microorganisms.</a:t>
            </a:r>
            <a:endParaRPr lang="en-GB" sz="2800" dirty="0" smtClean="0"/>
          </a:p>
          <a:p>
            <a:pPr lvl="0"/>
            <a:r>
              <a:rPr lang="en-US" sz="2800" dirty="0" smtClean="0"/>
              <a:t>To acquire knowledge of the normal structure and function of the human body as a basis for identifying deviations from normal.</a:t>
            </a:r>
            <a:endParaRPr lang="en-GB" sz="2800" dirty="0" smtClean="0"/>
          </a:p>
          <a:p>
            <a:pPr lvl="0"/>
            <a:endParaRPr lang="en-US" dirty="0" smtClean="0"/>
          </a:p>
        </p:txBody>
      </p:sp>
    </p:spTree>
  </p:cSld>
  <p:clrMapOvr>
    <a:masterClrMapping/>
  </p:clrMapOvr>
  <p:transition>
    <p:cover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29" name="Rectangle 2050"/>
          <p:cNvSpPr>
            <a:spLocks noGrp="1" noChangeArrowheads="1"/>
          </p:cNvSpPr>
          <p:nvPr>
            <p:ph type="title"/>
          </p:nvPr>
        </p:nvSpPr>
        <p:spPr>
          <a:xfrm>
            <a:off x="952503" y="0"/>
            <a:ext cx="6692900" cy="1308100"/>
          </a:xfrm>
        </p:spPr>
        <p:txBody>
          <a:bodyPr/>
          <a:lstStyle/>
          <a:p>
            <a:pPr eaLnBrk="1" hangingPunct="1"/>
            <a:r>
              <a:rPr lang="en-US" sz="3600" b="1" dirty="0" smtClean="0"/>
              <a:t>Robert Koch (1843-1910).</a:t>
            </a:r>
            <a:r>
              <a:rPr lang="en-GB" sz="2800" dirty="0" smtClean="0"/>
              <a:t/>
            </a:r>
            <a:br>
              <a:rPr lang="en-GB" sz="2800" dirty="0" smtClean="0"/>
            </a:br>
            <a:endParaRPr lang="en-US" dirty="0" smtClean="0"/>
          </a:p>
        </p:txBody>
      </p:sp>
      <p:sp>
        <p:nvSpPr>
          <p:cNvPr id="48130" name="Rectangle 2051"/>
          <p:cNvSpPr>
            <a:spLocks noGrp="1" noChangeArrowheads="1"/>
          </p:cNvSpPr>
          <p:nvPr>
            <p:ph type="body" idx="1"/>
          </p:nvPr>
        </p:nvSpPr>
        <p:spPr>
          <a:xfrm>
            <a:off x="783770" y="888274"/>
            <a:ext cx="7876903" cy="4636225"/>
          </a:xfrm>
        </p:spPr>
        <p:txBody>
          <a:bodyPr/>
          <a:lstStyle/>
          <a:p>
            <a:pPr>
              <a:buNone/>
            </a:pPr>
            <a:endParaRPr lang="en-US" sz="2800" dirty="0" smtClean="0"/>
          </a:p>
          <a:p>
            <a:r>
              <a:rPr lang="en-US" sz="2800" dirty="0" smtClean="0"/>
              <a:t>Robert Koch a German physician, made numerous contributions to the science of microbiology.</a:t>
            </a:r>
            <a:endParaRPr lang="en-GB" sz="2800" dirty="0" smtClean="0"/>
          </a:p>
          <a:p>
            <a:r>
              <a:rPr lang="en-US" sz="2800" dirty="0" smtClean="0"/>
              <a:t>-he made significant contributions to the germ theory of disease. </a:t>
            </a:r>
            <a:r>
              <a:rPr lang="en-US" sz="2800" dirty="0" err="1" smtClean="0"/>
              <a:t>e.g</a:t>
            </a:r>
            <a:r>
              <a:rPr lang="en-US" sz="2800" dirty="0" smtClean="0"/>
              <a:t> he proved that anthrax bacillus(bacillus </a:t>
            </a:r>
            <a:r>
              <a:rPr lang="en-US" sz="2800" dirty="0" err="1" smtClean="0"/>
              <a:t>anthracis</a:t>
            </a:r>
            <a:r>
              <a:rPr lang="en-US" sz="2800" dirty="0" smtClean="0"/>
              <a:t>) was truly the cause of anthrax.</a:t>
            </a:r>
            <a:endParaRPr lang="en-GB" sz="2800" dirty="0" smtClean="0"/>
          </a:p>
          <a:p>
            <a:r>
              <a:rPr lang="en-US" sz="2800" dirty="0" smtClean="0"/>
              <a:t>-Koch discovered that bacillus </a:t>
            </a:r>
            <a:r>
              <a:rPr lang="en-US" sz="2800" dirty="0" err="1" smtClean="0"/>
              <a:t>anthracis</a:t>
            </a:r>
            <a:r>
              <a:rPr lang="en-US" sz="2800" dirty="0" smtClean="0"/>
              <a:t> produced spores capable of resisting adverse conditions.</a:t>
            </a:r>
            <a:endParaRPr lang="en-GB" sz="2800" dirty="0" smtClean="0"/>
          </a:p>
          <a:p>
            <a:pPr lvl="1">
              <a:buNone/>
            </a:pPr>
            <a:endParaRPr lang="en-GB" sz="3200" dirty="0">
              <a:solidFill>
                <a:schemeClr val="tx1"/>
              </a:solidFill>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29" name="Rectangle 2050"/>
          <p:cNvSpPr>
            <a:spLocks noGrp="1" noChangeArrowheads="1"/>
          </p:cNvSpPr>
          <p:nvPr>
            <p:ph type="title"/>
          </p:nvPr>
        </p:nvSpPr>
        <p:spPr>
          <a:xfrm>
            <a:off x="952503" y="169816"/>
            <a:ext cx="6692900" cy="1138283"/>
          </a:xfrm>
        </p:spPr>
        <p:txBody>
          <a:bodyPr/>
          <a:lstStyle/>
          <a:p>
            <a:pPr eaLnBrk="1" hangingPunct="1"/>
            <a:r>
              <a:rPr lang="en-US" b="1" dirty="0" smtClean="0"/>
              <a:t> </a:t>
            </a:r>
            <a:r>
              <a:rPr lang="en-US" sz="3600" b="1" dirty="0" smtClean="0"/>
              <a:t>Robert Koch (1843-1910) cont’d</a:t>
            </a:r>
            <a:r>
              <a:rPr lang="en-GB" sz="2800" dirty="0" smtClean="0"/>
              <a:t/>
            </a:r>
            <a:br>
              <a:rPr lang="en-GB" sz="2800" dirty="0" smtClean="0"/>
            </a:br>
            <a:r>
              <a:rPr lang="en-GB" dirty="0" smtClean="0"/>
              <a:t/>
            </a:r>
            <a:br>
              <a:rPr lang="en-GB" dirty="0" smtClean="0"/>
            </a:br>
            <a:endParaRPr lang="en-US" dirty="0" smtClean="0"/>
          </a:p>
        </p:txBody>
      </p:sp>
      <p:sp>
        <p:nvSpPr>
          <p:cNvPr id="48130" name="Rectangle 2051"/>
          <p:cNvSpPr>
            <a:spLocks noGrp="1" noChangeArrowheads="1"/>
          </p:cNvSpPr>
          <p:nvPr>
            <p:ph type="body" idx="1"/>
          </p:nvPr>
        </p:nvSpPr>
        <p:spPr>
          <a:xfrm>
            <a:off x="457200" y="696686"/>
            <a:ext cx="8686800" cy="4827813"/>
          </a:xfrm>
        </p:spPr>
        <p:txBody>
          <a:bodyPr/>
          <a:lstStyle/>
          <a:p>
            <a:endParaRPr lang="en-US" dirty="0" smtClean="0"/>
          </a:p>
          <a:p>
            <a:r>
              <a:rPr lang="en-US" sz="2800" dirty="0" smtClean="0"/>
              <a:t>He developed method of fixing, staining, and photographing bacteria as well as methods of cultivating bacteria on a solid media (</a:t>
            </a:r>
            <a:r>
              <a:rPr lang="en-US" sz="2800" dirty="0" err="1" smtClean="0"/>
              <a:t>petri</a:t>
            </a:r>
            <a:r>
              <a:rPr lang="en-US" sz="2800" dirty="0" smtClean="0"/>
              <a:t> dish).</a:t>
            </a:r>
            <a:endParaRPr lang="en-GB" sz="2800" dirty="0" smtClean="0"/>
          </a:p>
          <a:p>
            <a:r>
              <a:rPr lang="en-US" sz="2800" dirty="0" smtClean="0"/>
              <a:t>Koch discovered the bacterium (mycobacterium tuberculosis) that causes tuberculosis and the bacterium (</a:t>
            </a:r>
            <a:r>
              <a:rPr lang="en-US" sz="2800" dirty="0" err="1" smtClean="0"/>
              <a:t>vibrio</a:t>
            </a:r>
            <a:r>
              <a:rPr lang="en-US" sz="2800" dirty="0" smtClean="0"/>
              <a:t> </a:t>
            </a:r>
            <a:r>
              <a:rPr lang="en-US" sz="2800" dirty="0" err="1" smtClean="0"/>
              <a:t>cholerae</a:t>
            </a:r>
            <a:r>
              <a:rPr lang="en-US" sz="2800" dirty="0" smtClean="0"/>
              <a:t>) that causes cholera.</a:t>
            </a:r>
            <a:endParaRPr lang="en-GB" sz="2800" dirty="0" smtClean="0"/>
          </a:p>
          <a:p>
            <a:r>
              <a:rPr lang="en-US" sz="2800" dirty="0" smtClean="0"/>
              <a:t>Koch’s work on tuberculin (a protein derived from (</a:t>
            </a:r>
            <a:r>
              <a:rPr lang="en-US" sz="2800" dirty="0" err="1" smtClean="0"/>
              <a:t>M.tuberculosis</a:t>
            </a:r>
            <a:r>
              <a:rPr lang="en-US" sz="2800" dirty="0" smtClean="0"/>
              <a:t>) ultimately led to the development </a:t>
            </a:r>
            <a:endParaRPr lang="en-GB" sz="3200" dirty="0">
              <a:solidFill>
                <a:schemeClr val="tx1"/>
              </a:solidFill>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93767" y="2"/>
            <a:ext cx="7358063" cy="1155699"/>
          </a:xfrm>
        </p:spPr>
        <p:txBody>
          <a:bodyPr/>
          <a:lstStyle/>
          <a:p>
            <a:r>
              <a:rPr lang="en-US" sz="4400" b="1" dirty="0" smtClean="0">
                <a:solidFill>
                  <a:schemeClr val="tx2">
                    <a:satMod val="130000"/>
                  </a:schemeClr>
                </a:solidFill>
              </a:rPr>
              <a:t>Micro-organisms and infection</a:t>
            </a:r>
            <a:endParaRPr lang="en-GB" sz="4400" b="1" dirty="0"/>
          </a:p>
        </p:txBody>
      </p:sp>
      <p:sp>
        <p:nvSpPr>
          <p:cNvPr id="4" name="Content Placeholder 3"/>
          <p:cNvSpPr>
            <a:spLocks noGrp="1"/>
          </p:cNvSpPr>
          <p:nvPr>
            <p:ph idx="1"/>
          </p:nvPr>
        </p:nvSpPr>
        <p:spPr>
          <a:xfrm>
            <a:off x="355600" y="1270002"/>
            <a:ext cx="8204200" cy="4546600"/>
          </a:xfrm>
        </p:spPr>
        <p:txBody>
          <a:bodyPr/>
          <a:lstStyle/>
          <a:p>
            <a:pPr eaLnBrk="1" hangingPunct="1">
              <a:buFont typeface="Wingdings" pitchFamily="2" charset="2"/>
              <a:buChar char="Ø"/>
            </a:pPr>
            <a:r>
              <a:rPr lang="en-US" sz="3600" dirty="0" smtClean="0"/>
              <a:t>Few of the micro-organisms are disease producing in nature  thus pathogenic to man.</a:t>
            </a:r>
          </a:p>
          <a:p>
            <a:pPr eaLnBrk="1" hangingPunct="1">
              <a:buFont typeface="Wingdings" pitchFamily="2" charset="2"/>
              <a:buChar char="Ø"/>
            </a:pPr>
            <a:r>
              <a:rPr lang="en-US" sz="3600" dirty="0" smtClean="0"/>
              <a:t>Most of the micro-organisms live in soil, water or in air and are unable to invade the living body</a:t>
            </a:r>
          </a:p>
          <a:p>
            <a:pPr eaLnBrk="1" hangingPunct="1">
              <a:buFont typeface="Wingdings" pitchFamily="2" charset="2"/>
              <a:buChar char="Ø"/>
            </a:pPr>
            <a:r>
              <a:rPr lang="en-US" sz="3600" dirty="0" smtClean="0"/>
              <a:t>Some obtain their energy from day light while others live and feed on their host known as </a:t>
            </a:r>
            <a:r>
              <a:rPr lang="en-US" sz="3600" b="1" dirty="0" smtClean="0"/>
              <a:t>parasites </a:t>
            </a:r>
          </a:p>
          <a:p>
            <a:pPr>
              <a:buNone/>
            </a:pPr>
            <a:endParaRPr lang="en-GB"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93767" y="4"/>
            <a:ext cx="7358063" cy="1044575"/>
          </a:xfrm>
        </p:spPr>
        <p:txBody>
          <a:bodyPr/>
          <a:lstStyle/>
          <a:p>
            <a:r>
              <a:rPr lang="en-US" sz="3600" b="1" dirty="0" smtClean="0">
                <a:solidFill>
                  <a:schemeClr val="tx2">
                    <a:satMod val="130000"/>
                  </a:schemeClr>
                </a:solidFill>
              </a:rPr>
              <a:t>Micro-organisms and infection cont’d</a:t>
            </a:r>
            <a:endParaRPr lang="en-GB" dirty="0"/>
          </a:p>
        </p:txBody>
      </p:sp>
      <p:sp>
        <p:nvSpPr>
          <p:cNvPr id="4" name="Content Placeholder 3"/>
          <p:cNvSpPr>
            <a:spLocks noGrp="1"/>
          </p:cNvSpPr>
          <p:nvPr>
            <p:ph idx="1"/>
          </p:nvPr>
        </p:nvSpPr>
        <p:spPr>
          <a:xfrm>
            <a:off x="215903" y="1117602"/>
            <a:ext cx="8597900" cy="4889500"/>
          </a:xfrm>
        </p:spPr>
        <p:txBody>
          <a:bodyPr/>
          <a:lstStyle/>
          <a:p>
            <a:pPr eaLnBrk="1" hangingPunct="1">
              <a:buFont typeface="Wingdings" pitchFamily="2" charset="2"/>
              <a:buChar char="Ø"/>
            </a:pPr>
            <a:endParaRPr lang="en-US" sz="3200" dirty="0" smtClean="0"/>
          </a:p>
          <a:p>
            <a:pPr eaLnBrk="1" hangingPunct="1">
              <a:buFont typeface="Wingdings" pitchFamily="2" charset="2"/>
              <a:buChar char="Ø"/>
            </a:pPr>
            <a:r>
              <a:rPr lang="en-US" sz="3200" dirty="0" smtClean="0"/>
              <a:t>Others constitute the normal flora/indigenous micro-flora/</a:t>
            </a:r>
            <a:r>
              <a:rPr lang="en-US" sz="3200" dirty="0" err="1" smtClean="0"/>
              <a:t>commensals</a:t>
            </a:r>
            <a:r>
              <a:rPr lang="en-US" sz="3200" dirty="0" smtClean="0"/>
              <a:t>  of the body.(they live and obtain nourishment from the areas they live in). such areas include:- the skin, mucous membranes of respiratory tract, intestines, vagina. </a:t>
            </a:r>
          </a:p>
          <a:p>
            <a:pPr eaLnBrk="1" hangingPunct="1">
              <a:buFont typeface="Wingdings" pitchFamily="2" charset="2"/>
              <a:buChar char="Ø"/>
            </a:pPr>
            <a:r>
              <a:rPr lang="en-US" sz="3200" dirty="0" smtClean="0"/>
              <a:t>However under special circumstances they may cause </a:t>
            </a:r>
            <a:r>
              <a:rPr lang="en-US" sz="3200" b="1" dirty="0" smtClean="0"/>
              <a:t>opportunistic infections</a:t>
            </a:r>
          </a:p>
          <a:p>
            <a:pPr>
              <a:buNone/>
            </a:pPr>
            <a:endParaRPr lang="en-GB" dirty="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93767" y="4"/>
            <a:ext cx="7358063" cy="1044575"/>
          </a:xfrm>
        </p:spPr>
        <p:txBody>
          <a:bodyPr/>
          <a:lstStyle/>
          <a:p>
            <a:r>
              <a:rPr lang="en-US" sz="3200" b="1" dirty="0" smtClean="0">
                <a:solidFill>
                  <a:schemeClr val="tx2">
                    <a:satMod val="130000"/>
                  </a:schemeClr>
                </a:solidFill>
              </a:rPr>
              <a:t>Micro-organisms and infection cont’d</a:t>
            </a:r>
            <a:endParaRPr lang="en-GB" dirty="0"/>
          </a:p>
        </p:txBody>
      </p:sp>
      <p:sp>
        <p:nvSpPr>
          <p:cNvPr id="4" name="Content Placeholder 3"/>
          <p:cNvSpPr>
            <a:spLocks noGrp="1"/>
          </p:cNvSpPr>
          <p:nvPr>
            <p:ph idx="1"/>
          </p:nvPr>
        </p:nvSpPr>
        <p:spPr>
          <a:xfrm>
            <a:off x="203200" y="1092200"/>
            <a:ext cx="8610600" cy="4876800"/>
          </a:xfrm>
        </p:spPr>
        <p:txBody>
          <a:bodyPr/>
          <a:lstStyle/>
          <a:p>
            <a:pPr eaLnBrk="1" hangingPunct="1">
              <a:buFont typeface="Wingdings" pitchFamily="2" charset="2"/>
              <a:buChar char="Ø"/>
            </a:pPr>
            <a:endParaRPr lang="en-US" sz="3200" dirty="0" smtClean="0">
              <a:solidFill>
                <a:schemeClr val="tx1"/>
              </a:solidFill>
            </a:endParaRPr>
          </a:p>
          <a:p>
            <a:pPr eaLnBrk="1" hangingPunct="1">
              <a:buFont typeface="Wingdings" pitchFamily="2" charset="2"/>
              <a:buChar char="Ø"/>
            </a:pPr>
            <a:r>
              <a:rPr lang="en-US" sz="3200" dirty="0" smtClean="0">
                <a:solidFill>
                  <a:schemeClr val="tx1"/>
                </a:solidFill>
              </a:rPr>
              <a:t>True pathogens are micro-organisms which overcome </a:t>
            </a:r>
          </a:p>
          <a:p>
            <a:pPr eaLnBrk="1" hangingPunct="1">
              <a:buNone/>
            </a:pPr>
            <a:r>
              <a:rPr lang="en-US" sz="3200" dirty="0" smtClean="0">
                <a:solidFill>
                  <a:schemeClr val="tx1"/>
                </a:solidFill>
              </a:rPr>
              <a:t>		body defenses and invade the tissue</a:t>
            </a:r>
          </a:p>
          <a:p>
            <a:pPr eaLnBrk="1" hangingPunct="1">
              <a:buFont typeface="Wingdings" pitchFamily="2" charset="2"/>
              <a:buChar char="Ø"/>
            </a:pPr>
            <a:r>
              <a:rPr lang="en-US" sz="3200" dirty="0" smtClean="0">
                <a:solidFill>
                  <a:schemeClr val="tx1"/>
                </a:solidFill>
              </a:rPr>
              <a:t>Their growth or production of toxins(harmful/poisonous substances) damages the tissues and causes disease</a:t>
            </a:r>
          </a:p>
          <a:p>
            <a:pPr eaLnBrk="1" hangingPunct="1">
              <a:buFont typeface="Wingdings" pitchFamily="2" charset="2"/>
              <a:buChar char="Ø"/>
            </a:pPr>
            <a:r>
              <a:rPr lang="en-US" sz="3200" dirty="0" smtClean="0">
                <a:solidFill>
                  <a:schemeClr val="tx1"/>
                </a:solidFill>
              </a:rPr>
              <a:t>This process of microbial invasion of the body is </a:t>
            </a:r>
            <a:r>
              <a:rPr lang="en-US" sz="3200" b="1" dirty="0" smtClean="0">
                <a:solidFill>
                  <a:schemeClr val="tx1"/>
                </a:solidFill>
              </a:rPr>
              <a:t>infection</a:t>
            </a:r>
          </a:p>
          <a:p>
            <a:endParaRPr lang="en-GB" dirty="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93767" y="1"/>
            <a:ext cx="7358063" cy="914400"/>
          </a:xfrm>
        </p:spPr>
        <p:txBody>
          <a:bodyPr/>
          <a:lstStyle/>
          <a:p>
            <a:r>
              <a:rPr lang="en-US" sz="4800" b="1" dirty="0" smtClean="0">
                <a:solidFill>
                  <a:schemeClr val="tx1"/>
                </a:solidFill>
              </a:rPr>
              <a:t>INFECTION </a:t>
            </a:r>
            <a:endParaRPr lang="en-GB" sz="4800" dirty="0">
              <a:solidFill>
                <a:schemeClr val="tx1"/>
              </a:solidFill>
            </a:endParaRPr>
          </a:p>
        </p:txBody>
      </p:sp>
      <p:sp>
        <p:nvSpPr>
          <p:cNvPr id="6" name="Content Placeholder 5"/>
          <p:cNvSpPr>
            <a:spLocks noGrp="1"/>
          </p:cNvSpPr>
          <p:nvPr>
            <p:ph idx="1"/>
          </p:nvPr>
        </p:nvSpPr>
        <p:spPr>
          <a:xfrm>
            <a:off x="406400" y="952501"/>
            <a:ext cx="8356600" cy="5054600"/>
          </a:xfrm>
        </p:spPr>
        <p:txBody>
          <a:bodyPr/>
          <a:lstStyle/>
          <a:p>
            <a:pPr eaLnBrk="1" hangingPunct="1">
              <a:buFont typeface="Wingdings" pitchFamily="2" charset="2"/>
              <a:buChar char="Ø"/>
            </a:pPr>
            <a:endParaRPr lang="en-US" sz="3200" dirty="0" smtClean="0">
              <a:solidFill>
                <a:schemeClr val="tx1"/>
              </a:solidFill>
            </a:endParaRPr>
          </a:p>
          <a:p>
            <a:pPr eaLnBrk="1" hangingPunct="1">
              <a:buFont typeface="Wingdings" pitchFamily="2" charset="2"/>
              <a:buChar char="Ø"/>
            </a:pPr>
            <a:r>
              <a:rPr lang="en-US" sz="3200" dirty="0" smtClean="0">
                <a:solidFill>
                  <a:schemeClr val="tx1"/>
                </a:solidFill>
              </a:rPr>
              <a:t>Is the successful invasion of the body tissue by micro-organisms</a:t>
            </a:r>
          </a:p>
          <a:p>
            <a:pPr eaLnBrk="1" hangingPunct="1">
              <a:buFont typeface="Wingdings" pitchFamily="2" charset="2"/>
              <a:buChar char="Ø"/>
            </a:pPr>
            <a:r>
              <a:rPr lang="en-US" sz="3200" dirty="0" smtClean="0">
                <a:solidFill>
                  <a:schemeClr val="tx1"/>
                </a:solidFill>
              </a:rPr>
              <a:t>Characterized by their multiplication inside the host</a:t>
            </a:r>
          </a:p>
          <a:p>
            <a:pPr eaLnBrk="1" hangingPunct="1">
              <a:buFont typeface="Wingdings" pitchFamily="2" charset="2"/>
              <a:buChar char="Ø"/>
            </a:pPr>
            <a:r>
              <a:rPr lang="en-US" sz="3200" b="1" dirty="0" smtClean="0">
                <a:solidFill>
                  <a:schemeClr val="tx1"/>
                </a:solidFill>
              </a:rPr>
              <a:t>Incubation period</a:t>
            </a:r>
            <a:r>
              <a:rPr lang="en-US" sz="3200" dirty="0" smtClean="0">
                <a:solidFill>
                  <a:schemeClr val="tx1"/>
                </a:solidFill>
              </a:rPr>
              <a:t>:- period between invasion of organisms and manifestation of the disease</a:t>
            </a:r>
          </a:p>
          <a:p>
            <a:pPr eaLnBrk="1" hangingPunct="1">
              <a:buFont typeface="Wingdings" pitchFamily="2" charset="2"/>
              <a:buChar char="Ø"/>
            </a:pPr>
            <a:r>
              <a:rPr lang="en-US" sz="3200" b="1" dirty="0" smtClean="0">
                <a:solidFill>
                  <a:schemeClr val="tx1"/>
                </a:solidFill>
              </a:rPr>
              <a:t>Host</a:t>
            </a:r>
            <a:r>
              <a:rPr lang="en-US" sz="3200" dirty="0" smtClean="0">
                <a:solidFill>
                  <a:schemeClr val="tx1"/>
                </a:solidFill>
              </a:rPr>
              <a:t>:- living organism in which a parasite grows and multiplies at hosts (its) cost.</a:t>
            </a:r>
          </a:p>
          <a:p>
            <a:endParaRPr lang="en-GB" dirty="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93767" y="4"/>
            <a:ext cx="7358063" cy="1044575"/>
          </a:xfrm>
        </p:spPr>
        <p:txBody>
          <a:bodyPr/>
          <a:lstStyle/>
          <a:p>
            <a:r>
              <a:rPr lang="en-US" sz="3600" b="1" dirty="0" smtClean="0">
                <a:solidFill>
                  <a:schemeClr val="tx1"/>
                </a:solidFill>
              </a:rPr>
              <a:t>Infection cont’d</a:t>
            </a:r>
            <a:endParaRPr lang="en-GB" dirty="0"/>
          </a:p>
        </p:txBody>
      </p:sp>
      <p:sp>
        <p:nvSpPr>
          <p:cNvPr id="4" name="Content Placeholder 3"/>
          <p:cNvSpPr>
            <a:spLocks noGrp="1"/>
          </p:cNvSpPr>
          <p:nvPr>
            <p:ph idx="1"/>
          </p:nvPr>
        </p:nvSpPr>
        <p:spPr>
          <a:xfrm>
            <a:off x="355600" y="1092202"/>
            <a:ext cx="8432800" cy="4978400"/>
          </a:xfrm>
        </p:spPr>
        <p:txBody>
          <a:bodyPr/>
          <a:lstStyle/>
          <a:p>
            <a:pPr eaLnBrk="1" hangingPunct="1">
              <a:buNone/>
            </a:pPr>
            <a:r>
              <a:rPr lang="en-US" sz="3200" b="1" dirty="0" smtClean="0">
                <a:solidFill>
                  <a:srgbClr val="C00000"/>
                </a:solidFill>
              </a:rPr>
              <a:t>		Forms of infection</a:t>
            </a:r>
          </a:p>
          <a:p>
            <a:pPr eaLnBrk="1" hangingPunct="1">
              <a:buFont typeface="Wingdings" pitchFamily="2" charset="2"/>
              <a:buChar char="Ø"/>
            </a:pPr>
            <a:r>
              <a:rPr lang="en-US" sz="3200" dirty="0" smtClean="0"/>
              <a:t>.</a:t>
            </a:r>
            <a:r>
              <a:rPr lang="en-US" sz="3200" b="1" dirty="0" smtClean="0"/>
              <a:t> Primary infection</a:t>
            </a:r>
            <a:r>
              <a:rPr lang="en-US" sz="3200" dirty="0" smtClean="0"/>
              <a:t>:- a fresh infection, primarily caused by a micro organism</a:t>
            </a:r>
          </a:p>
          <a:p>
            <a:pPr eaLnBrk="1" hangingPunct="1">
              <a:buFont typeface="Wingdings" pitchFamily="2" charset="2"/>
              <a:buChar char="Ø"/>
            </a:pPr>
            <a:r>
              <a:rPr lang="en-US" sz="3200" b="1" dirty="0" smtClean="0"/>
              <a:t>Secondary infection</a:t>
            </a:r>
            <a:r>
              <a:rPr lang="en-US" sz="3200" dirty="0" smtClean="0"/>
              <a:t>:- when a second infection is superimposed on a primary infection</a:t>
            </a:r>
          </a:p>
          <a:p>
            <a:pPr eaLnBrk="1" hangingPunct="1">
              <a:buFont typeface="Wingdings" pitchFamily="2" charset="2"/>
              <a:buChar char="Ø"/>
            </a:pPr>
            <a:r>
              <a:rPr lang="en-US" sz="3200" b="1" dirty="0" smtClean="0"/>
              <a:t>Mixed infection</a:t>
            </a:r>
            <a:r>
              <a:rPr lang="en-US" sz="3200" dirty="0" smtClean="0"/>
              <a:t>:- when more than one organism simultaneously infect a host</a:t>
            </a:r>
          </a:p>
          <a:p>
            <a:pPr eaLnBrk="1" hangingPunct="1">
              <a:buFont typeface="Wingdings" pitchFamily="2" charset="2"/>
              <a:buChar char="Ø"/>
            </a:pPr>
            <a:r>
              <a:rPr lang="en-US" sz="3200" b="1" dirty="0" smtClean="0"/>
              <a:t>Focal infection:- </a:t>
            </a:r>
            <a:r>
              <a:rPr lang="en-US" sz="3200" dirty="0" smtClean="0"/>
              <a:t>localized or circumscribed infection in the body</a:t>
            </a:r>
            <a:endParaRPr lang="en-US" sz="3200" b="1" dirty="0" smtClean="0"/>
          </a:p>
          <a:p>
            <a:endParaRPr lang="en-GB" dirty="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93767" y="4"/>
            <a:ext cx="7358063" cy="1044575"/>
          </a:xfrm>
        </p:spPr>
        <p:txBody>
          <a:bodyPr/>
          <a:lstStyle/>
          <a:p>
            <a:r>
              <a:rPr lang="en-US" sz="3200" b="1" dirty="0" smtClean="0">
                <a:solidFill>
                  <a:schemeClr val="tx1"/>
                </a:solidFill>
              </a:rPr>
              <a:t>Infection cont’d</a:t>
            </a:r>
            <a:endParaRPr lang="en-GB" dirty="0"/>
          </a:p>
        </p:txBody>
      </p:sp>
      <p:sp>
        <p:nvSpPr>
          <p:cNvPr id="4" name="Content Placeholder 3"/>
          <p:cNvSpPr>
            <a:spLocks noGrp="1"/>
          </p:cNvSpPr>
          <p:nvPr>
            <p:ph idx="1"/>
          </p:nvPr>
        </p:nvSpPr>
        <p:spPr>
          <a:xfrm>
            <a:off x="317500" y="1079500"/>
            <a:ext cx="8432800" cy="4953000"/>
          </a:xfrm>
        </p:spPr>
        <p:txBody>
          <a:bodyPr/>
          <a:lstStyle/>
          <a:p>
            <a:pPr eaLnBrk="1" hangingPunct="1">
              <a:buFont typeface="Wingdings" pitchFamily="2" charset="2"/>
              <a:buChar char="Ø"/>
            </a:pPr>
            <a:endParaRPr lang="en-US" sz="2800" b="1" dirty="0" smtClean="0"/>
          </a:p>
          <a:p>
            <a:pPr eaLnBrk="1" hangingPunct="1">
              <a:buFont typeface="Wingdings" pitchFamily="2" charset="2"/>
              <a:buChar char="Ø"/>
            </a:pPr>
            <a:r>
              <a:rPr lang="en-US" sz="2800" b="1" dirty="0" smtClean="0"/>
              <a:t>Endogenous infection</a:t>
            </a:r>
            <a:r>
              <a:rPr lang="en-US" sz="2800" dirty="0" smtClean="0"/>
              <a:t>:- infection caused by </a:t>
            </a:r>
            <a:r>
              <a:rPr lang="en-US" sz="2800" dirty="0" err="1" smtClean="0"/>
              <a:t>commensals</a:t>
            </a:r>
            <a:r>
              <a:rPr lang="en-US" sz="2800" dirty="0" smtClean="0"/>
              <a:t> due to lowering of host immunity</a:t>
            </a:r>
          </a:p>
          <a:p>
            <a:pPr eaLnBrk="1" hangingPunct="1">
              <a:buFont typeface="Wingdings" pitchFamily="2" charset="2"/>
              <a:buChar char="Ø"/>
            </a:pPr>
            <a:r>
              <a:rPr lang="en-US" sz="2800" b="1" dirty="0" smtClean="0"/>
              <a:t>Exogenous infection</a:t>
            </a:r>
            <a:r>
              <a:rPr lang="en-US" sz="2800" dirty="0" smtClean="0"/>
              <a:t>:- infection caused by pathogenic organism from outside the host</a:t>
            </a:r>
          </a:p>
          <a:p>
            <a:pPr eaLnBrk="1" hangingPunct="1">
              <a:buFont typeface="Wingdings" pitchFamily="2" charset="2"/>
              <a:buChar char="Ø"/>
            </a:pPr>
            <a:r>
              <a:rPr lang="en-US" sz="2800" b="1" dirty="0" smtClean="0"/>
              <a:t>Reservoir</a:t>
            </a:r>
            <a:r>
              <a:rPr lang="en-US" sz="2800" dirty="0" smtClean="0"/>
              <a:t> :- a host which harbors a parasite and acts as a sources of infection</a:t>
            </a:r>
          </a:p>
          <a:p>
            <a:r>
              <a:rPr lang="en-US" sz="2800" b="1" dirty="0" smtClean="0"/>
              <a:t>Vector :</a:t>
            </a:r>
            <a:r>
              <a:rPr lang="en-US" sz="2800" dirty="0" smtClean="0"/>
              <a:t>- an anthropoid which acts as an important agent for transmission of the parasite to human </a:t>
            </a:r>
          </a:p>
          <a:p>
            <a:endParaRPr lang="en-GB" dirty="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38632" y="4"/>
            <a:ext cx="7968343" cy="1044575"/>
          </a:xfrm>
        </p:spPr>
        <p:txBody>
          <a:bodyPr/>
          <a:lstStyle/>
          <a:p>
            <a:r>
              <a:rPr lang="en-US" b="1" dirty="0" smtClean="0"/>
              <a:t>Sources of micro-organisms</a:t>
            </a:r>
            <a:endParaRPr lang="en-GB" b="1" dirty="0"/>
          </a:p>
        </p:txBody>
      </p:sp>
      <p:sp>
        <p:nvSpPr>
          <p:cNvPr id="4" name="Content Placeholder 3"/>
          <p:cNvSpPr>
            <a:spLocks noGrp="1"/>
          </p:cNvSpPr>
          <p:nvPr>
            <p:ph idx="1"/>
          </p:nvPr>
        </p:nvSpPr>
        <p:spPr>
          <a:xfrm>
            <a:off x="279400" y="1092202"/>
            <a:ext cx="8407400" cy="4940300"/>
          </a:xfrm>
        </p:spPr>
        <p:txBody>
          <a:bodyPr/>
          <a:lstStyle/>
          <a:p>
            <a:pPr eaLnBrk="1" hangingPunct="1">
              <a:buFont typeface="Wingdings" pitchFamily="2" charset="2"/>
              <a:buChar char="v"/>
            </a:pPr>
            <a:r>
              <a:rPr lang="en-US" sz="2800" b="1" dirty="0" smtClean="0">
                <a:solidFill>
                  <a:schemeClr val="tx1"/>
                </a:solidFill>
              </a:rPr>
              <a:t>Animals</a:t>
            </a:r>
            <a:r>
              <a:rPr lang="en-US" sz="2800" dirty="0" smtClean="0">
                <a:solidFill>
                  <a:schemeClr val="tx1"/>
                </a:solidFill>
              </a:rPr>
              <a:t>:- especially zoo noses(have an animal reservoir)</a:t>
            </a:r>
          </a:p>
          <a:p>
            <a:pPr eaLnBrk="1" hangingPunct="1">
              <a:buFont typeface="Wingdings" pitchFamily="2" charset="2"/>
              <a:buChar char="v"/>
            </a:pPr>
            <a:r>
              <a:rPr lang="en-US" sz="2800" b="1" dirty="0" smtClean="0">
                <a:solidFill>
                  <a:schemeClr val="tx1"/>
                </a:solidFill>
              </a:rPr>
              <a:t>Insects/ arthropods</a:t>
            </a:r>
            <a:r>
              <a:rPr lang="en-US" sz="2800" dirty="0" smtClean="0">
                <a:solidFill>
                  <a:schemeClr val="tx1"/>
                </a:solidFill>
              </a:rPr>
              <a:t>:-like </a:t>
            </a:r>
          </a:p>
          <a:p>
            <a:pPr lvl="1" eaLnBrk="1" hangingPunct="1">
              <a:buFont typeface="Arial" charset="0"/>
              <a:buChar char="•"/>
            </a:pPr>
            <a:r>
              <a:rPr lang="en-US" sz="2800" dirty="0" smtClean="0">
                <a:solidFill>
                  <a:schemeClr val="tx1"/>
                </a:solidFill>
              </a:rPr>
              <a:t>mosquitoes-malaria, </a:t>
            </a:r>
          </a:p>
          <a:p>
            <a:pPr lvl="1" eaLnBrk="1" hangingPunct="1">
              <a:buFont typeface="Arial" charset="0"/>
              <a:buChar char="•"/>
            </a:pPr>
            <a:r>
              <a:rPr lang="en-US" sz="2800" dirty="0" smtClean="0">
                <a:solidFill>
                  <a:schemeClr val="tx1"/>
                </a:solidFill>
              </a:rPr>
              <a:t>fleas-plague, </a:t>
            </a:r>
          </a:p>
          <a:p>
            <a:pPr lvl="1" eaLnBrk="1" hangingPunct="1">
              <a:buFont typeface="Arial" charset="0"/>
              <a:buChar char="•"/>
            </a:pPr>
            <a:r>
              <a:rPr lang="en-US" sz="2800" dirty="0" smtClean="0">
                <a:solidFill>
                  <a:schemeClr val="tx1"/>
                </a:solidFill>
              </a:rPr>
              <a:t>louse-epidemic typhus fever, </a:t>
            </a:r>
          </a:p>
          <a:p>
            <a:pPr lvl="1" eaLnBrk="1" hangingPunct="1">
              <a:buFont typeface="Arial" charset="0"/>
              <a:buChar char="•"/>
            </a:pPr>
            <a:r>
              <a:rPr lang="en-US" sz="2800" dirty="0" smtClean="0">
                <a:solidFill>
                  <a:schemeClr val="tx1"/>
                </a:solidFill>
              </a:rPr>
              <a:t>ticks-relapsing fever</a:t>
            </a:r>
          </a:p>
          <a:p>
            <a:pPr eaLnBrk="1" hangingPunct="1">
              <a:buFont typeface="Wingdings" pitchFamily="2" charset="2"/>
              <a:buChar char="v"/>
            </a:pPr>
            <a:r>
              <a:rPr lang="en-US" sz="2800" b="1" dirty="0" smtClean="0">
                <a:solidFill>
                  <a:schemeClr val="tx1"/>
                </a:solidFill>
              </a:rPr>
              <a:t>Soil:-</a:t>
            </a:r>
            <a:r>
              <a:rPr lang="en-US" sz="2800" dirty="0" smtClean="0">
                <a:solidFill>
                  <a:schemeClr val="tx1"/>
                </a:solidFill>
              </a:rPr>
              <a:t>Ingestion</a:t>
            </a:r>
          </a:p>
          <a:p>
            <a:pPr eaLnBrk="1" hangingPunct="1">
              <a:buFont typeface="Wingdings" pitchFamily="2" charset="2"/>
              <a:buChar char="v"/>
            </a:pPr>
            <a:r>
              <a:rPr lang="en-US" sz="2800" b="1" dirty="0" smtClean="0">
                <a:solidFill>
                  <a:schemeClr val="tx1"/>
                </a:solidFill>
              </a:rPr>
              <a:t>Air</a:t>
            </a:r>
            <a:r>
              <a:rPr lang="en-US" sz="2800" dirty="0" smtClean="0">
                <a:solidFill>
                  <a:schemeClr val="tx1"/>
                </a:solidFill>
              </a:rPr>
              <a:t> :-expelled in spitting, blowing, sneezing or coughing </a:t>
            </a:r>
          </a:p>
          <a:p>
            <a:endParaRPr lang="en-GB" dirty="0"/>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93767" y="4"/>
            <a:ext cx="7358063" cy="1044575"/>
          </a:xfrm>
        </p:spPr>
        <p:txBody>
          <a:bodyPr/>
          <a:lstStyle/>
          <a:p>
            <a:r>
              <a:rPr lang="en-US" dirty="0" smtClean="0"/>
              <a:t>Sources of micro-organisms cont’d</a:t>
            </a:r>
            <a:endParaRPr lang="en-GB" dirty="0"/>
          </a:p>
        </p:txBody>
      </p:sp>
      <p:sp>
        <p:nvSpPr>
          <p:cNvPr id="4" name="Content Placeholder 3"/>
          <p:cNvSpPr>
            <a:spLocks noGrp="1"/>
          </p:cNvSpPr>
          <p:nvPr>
            <p:ph idx="1"/>
          </p:nvPr>
        </p:nvSpPr>
        <p:spPr>
          <a:xfrm>
            <a:off x="342903" y="1066800"/>
            <a:ext cx="8420100" cy="4927600"/>
          </a:xfrm>
        </p:spPr>
        <p:txBody>
          <a:bodyPr/>
          <a:lstStyle/>
          <a:p>
            <a:pPr eaLnBrk="1" hangingPunct="1">
              <a:buNone/>
            </a:pPr>
            <a:endParaRPr lang="en-US" sz="3200" b="1" dirty="0" smtClean="0"/>
          </a:p>
          <a:p>
            <a:pPr eaLnBrk="1" hangingPunct="1">
              <a:buNone/>
            </a:pPr>
            <a:r>
              <a:rPr lang="en-US" sz="3200" b="1" dirty="0" smtClean="0">
                <a:solidFill>
                  <a:schemeClr val="tx1"/>
                </a:solidFill>
              </a:rPr>
              <a:t>Food:</a:t>
            </a:r>
            <a:r>
              <a:rPr lang="en-US" sz="3200" dirty="0" smtClean="0">
                <a:solidFill>
                  <a:schemeClr val="tx1"/>
                </a:solidFill>
              </a:rPr>
              <a:t>- contaminated by food handlers, during preparation,  hands.</a:t>
            </a:r>
          </a:p>
          <a:p>
            <a:pPr eaLnBrk="1" hangingPunct="1">
              <a:buNone/>
            </a:pPr>
            <a:r>
              <a:rPr lang="en-US" sz="3200" b="1" dirty="0" smtClean="0">
                <a:solidFill>
                  <a:schemeClr val="tx1"/>
                </a:solidFill>
              </a:rPr>
              <a:t>Water: - </a:t>
            </a:r>
            <a:r>
              <a:rPr lang="en-US" sz="3200" dirty="0" smtClean="0">
                <a:solidFill>
                  <a:schemeClr val="tx1"/>
                </a:solidFill>
              </a:rPr>
              <a:t>contaminated poor environmental hygiene e.g. water washed -scabies, water borne-cholera, water related-malaria</a:t>
            </a:r>
          </a:p>
          <a:p>
            <a:endParaRPr lang="en-GB"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8"/>
          <p:cNvSpPr>
            <a:spLocks noGrp="1" noChangeArrowheads="1"/>
          </p:cNvSpPr>
          <p:nvPr>
            <p:ph type="title"/>
          </p:nvPr>
        </p:nvSpPr>
        <p:spPr>
          <a:xfrm>
            <a:off x="893767" y="-45720"/>
            <a:ext cx="7358063" cy="45720"/>
          </a:xfrm>
        </p:spPr>
        <p:txBody>
          <a:bodyPr/>
          <a:lstStyle/>
          <a:p>
            <a:pPr eaLnBrk="1" hangingPunct="1"/>
            <a:endParaRPr lang="en-US" dirty="0" smtClean="0"/>
          </a:p>
        </p:txBody>
      </p:sp>
      <p:sp>
        <p:nvSpPr>
          <p:cNvPr id="36866" name="Rectangle 9"/>
          <p:cNvSpPr>
            <a:spLocks noGrp="1" noChangeArrowheads="1"/>
          </p:cNvSpPr>
          <p:nvPr>
            <p:ph type="body" idx="1"/>
          </p:nvPr>
        </p:nvSpPr>
        <p:spPr>
          <a:xfrm>
            <a:off x="165103" y="177801"/>
            <a:ext cx="8750300" cy="5803900"/>
          </a:xfrm>
        </p:spPr>
        <p:txBody>
          <a:bodyPr/>
          <a:lstStyle/>
          <a:p>
            <a:endParaRPr lang="en-US" sz="3600" b="1" dirty="0" smtClean="0"/>
          </a:p>
          <a:p>
            <a:pPr>
              <a:buNone/>
            </a:pPr>
            <a:r>
              <a:rPr lang="en-US" sz="3600" b="1" dirty="0" smtClean="0"/>
              <a:t>	CONTENT</a:t>
            </a:r>
            <a:endParaRPr lang="en-GB" sz="3600" dirty="0" smtClean="0"/>
          </a:p>
          <a:p>
            <a:pPr>
              <a:buNone/>
            </a:pPr>
            <a:r>
              <a:rPr lang="en-US" sz="3200" b="1" dirty="0" smtClean="0"/>
              <a:t>	</a:t>
            </a:r>
            <a:r>
              <a:rPr lang="en-US" sz="4000" b="1" dirty="0" smtClean="0"/>
              <a:t>Microbiology</a:t>
            </a:r>
            <a:endParaRPr lang="en-GB" sz="3200" b="1" dirty="0" smtClean="0"/>
          </a:p>
          <a:p>
            <a:pPr lvl="1"/>
            <a:r>
              <a:rPr lang="en-US" sz="3600" dirty="0" smtClean="0">
                <a:solidFill>
                  <a:schemeClr val="tx1"/>
                </a:solidFill>
              </a:rPr>
              <a:t> infection</a:t>
            </a:r>
            <a:endParaRPr lang="en-GB" sz="3600" dirty="0" smtClean="0">
              <a:solidFill>
                <a:schemeClr val="tx1"/>
              </a:solidFill>
            </a:endParaRPr>
          </a:p>
          <a:p>
            <a:pPr lvl="1"/>
            <a:r>
              <a:rPr lang="en-US" sz="3600" dirty="0" smtClean="0">
                <a:solidFill>
                  <a:schemeClr val="tx1"/>
                </a:solidFill>
              </a:rPr>
              <a:t>Sources of microorganisms</a:t>
            </a:r>
            <a:endParaRPr lang="en-GB" sz="3600" dirty="0" smtClean="0">
              <a:solidFill>
                <a:schemeClr val="tx1"/>
              </a:solidFill>
            </a:endParaRPr>
          </a:p>
          <a:p>
            <a:pPr lvl="1"/>
            <a:r>
              <a:rPr lang="en-US" sz="3600" dirty="0" smtClean="0">
                <a:solidFill>
                  <a:schemeClr val="tx1"/>
                </a:solidFill>
              </a:rPr>
              <a:t>Modes of transmission</a:t>
            </a:r>
            <a:endParaRPr lang="en-GB" sz="3600" dirty="0" smtClean="0">
              <a:solidFill>
                <a:schemeClr val="tx1"/>
              </a:solidFill>
            </a:endParaRPr>
          </a:p>
          <a:p>
            <a:pPr lvl="1"/>
            <a:r>
              <a:rPr lang="en-US" sz="3600" dirty="0" smtClean="0">
                <a:solidFill>
                  <a:schemeClr val="tx1"/>
                </a:solidFill>
              </a:rPr>
              <a:t>Classification of microorganisms and their clinical importance.</a:t>
            </a:r>
            <a:endParaRPr lang="en-GB" sz="3600" dirty="0" smtClean="0">
              <a:solidFill>
                <a:schemeClr val="tx1"/>
              </a:solidFill>
            </a:endParaRPr>
          </a:p>
          <a:p>
            <a:pPr eaLnBrk="1" hangingPunct="1">
              <a:spcBef>
                <a:spcPts val="500"/>
              </a:spcBef>
              <a:buNone/>
            </a:pPr>
            <a:endParaRPr lang="en-US" sz="2100" dirty="0" smtClean="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3" name="Rectangle 2"/>
          <p:cNvSpPr>
            <a:spLocks noGrp="1" noChangeArrowheads="1"/>
          </p:cNvSpPr>
          <p:nvPr>
            <p:ph type="title"/>
          </p:nvPr>
        </p:nvSpPr>
        <p:spPr>
          <a:xfrm>
            <a:off x="893767" y="4"/>
            <a:ext cx="7358063" cy="1044575"/>
          </a:xfrm>
        </p:spPr>
        <p:txBody>
          <a:bodyPr/>
          <a:lstStyle/>
          <a:p>
            <a:pPr eaLnBrk="1" hangingPunct="1"/>
            <a:r>
              <a:rPr lang="en-US" b="1" dirty="0" smtClean="0"/>
              <a:t>Modes of transmission</a:t>
            </a:r>
          </a:p>
        </p:txBody>
      </p:sp>
      <p:sp>
        <p:nvSpPr>
          <p:cNvPr id="131074" name="Rectangle 3"/>
          <p:cNvSpPr>
            <a:spLocks noGrp="1" noChangeArrowheads="1"/>
          </p:cNvSpPr>
          <p:nvPr>
            <p:ph type="body" idx="1"/>
          </p:nvPr>
        </p:nvSpPr>
        <p:spPr>
          <a:xfrm>
            <a:off x="368300" y="1143000"/>
            <a:ext cx="8445501" cy="4876800"/>
          </a:xfrm>
        </p:spPr>
        <p:txBody>
          <a:bodyPr/>
          <a:lstStyle/>
          <a:p>
            <a:pPr eaLnBrk="1" hangingPunct="1">
              <a:buNone/>
            </a:pPr>
            <a:r>
              <a:rPr lang="en-US" sz="3200" b="1" dirty="0" smtClean="0"/>
              <a:t>1.Contact</a:t>
            </a:r>
            <a:r>
              <a:rPr lang="en-US" sz="3200" dirty="0" smtClean="0"/>
              <a:t>:- </a:t>
            </a:r>
          </a:p>
          <a:p>
            <a:pPr lvl="0"/>
            <a:r>
              <a:rPr lang="en-US" sz="2400" dirty="0" smtClean="0"/>
              <a:t>Direct skin-to-skin contact </a:t>
            </a:r>
            <a:r>
              <a:rPr lang="en-US" sz="2400" dirty="0" err="1" smtClean="0"/>
              <a:t>e.g</a:t>
            </a:r>
            <a:r>
              <a:rPr lang="en-US" sz="2400" dirty="0" smtClean="0"/>
              <a:t> common cold virus is frequently transmitted from the hand of someone who has just blown his nose to another person by hand shaking. Within the hospital this mode of transmission is common and that why it is important to wash hands after every patient contact.</a:t>
            </a:r>
            <a:endParaRPr lang="en-GB" sz="2400" dirty="0" smtClean="0"/>
          </a:p>
          <a:p>
            <a:pPr lvl="0"/>
            <a:r>
              <a:rPr lang="en-US" sz="2400" dirty="0" smtClean="0"/>
              <a:t>Direct mucous membrane –to mucous membrane contact by kissing or sexual intercourse. Most STDs are transmitted that way </a:t>
            </a:r>
            <a:r>
              <a:rPr lang="en-US" sz="2400" dirty="0" err="1" smtClean="0"/>
              <a:t>i.e</a:t>
            </a:r>
            <a:r>
              <a:rPr lang="en-US" sz="2400" dirty="0" smtClean="0"/>
              <a:t> syphilis, gonorrhea, and infections caused by Chlamydia, herpes and HIV.</a:t>
            </a:r>
            <a:endParaRPr lang="en-GB" sz="2400" dirty="0" smtClean="0"/>
          </a:p>
          <a:p>
            <a:pPr lvl="0" eaLnBrk="1" hangingPunct="1">
              <a:buFont typeface="Arial" pitchFamily="34" charset="0"/>
              <a:buChar char="•"/>
            </a:pPr>
            <a:r>
              <a:rPr lang="en-US" sz="2400" dirty="0" smtClean="0"/>
              <a:t>Indirectly via </a:t>
            </a:r>
            <a:r>
              <a:rPr lang="en-US" sz="2400" dirty="0" err="1" smtClean="0"/>
              <a:t>formites</a:t>
            </a:r>
            <a:r>
              <a:rPr lang="en-US" sz="2400" dirty="0" smtClean="0"/>
              <a:t> that become contaminated by respiratory secretions, blood, feces, vomitus, or exudates from hospitalized patients.</a:t>
            </a:r>
            <a:endParaRPr lang="en-US" sz="2400" b="1" dirty="0" smtClean="0"/>
          </a:p>
          <a:p>
            <a:pPr eaLnBrk="1" hangingPunct="1">
              <a:buNone/>
            </a:pPr>
            <a:endParaRPr lang="en-US" sz="2400" dirty="0" smtClean="0"/>
          </a:p>
          <a:p>
            <a:pPr eaLnBrk="1" hangingPunct="1">
              <a:lnSpc>
                <a:spcPct val="70000"/>
              </a:lnSpc>
              <a:spcBef>
                <a:spcPts val="500"/>
              </a:spcBef>
              <a:buNone/>
            </a:pPr>
            <a:endParaRPr lang="en-US" sz="2100" dirty="0" smtClean="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3" name="Rectangle 2"/>
          <p:cNvSpPr>
            <a:spLocks noGrp="1" noChangeArrowheads="1"/>
          </p:cNvSpPr>
          <p:nvPr>
            <p:ph type="title"/>
          </p:nvPr>
        </p:nvSpPr>
        <p:spPr>
          <a:xfrm>
            <a:off x="893767" y="4"/>
            <a:ext cx="7358063" cy="1044575"/>
          </a:xfrm>
        </p:spPr>
        <p:txBody>
          <a:bodyPr/>
          <a:lstStyle/>
          <a:p>
            <a:pPr eaLnBrk="1" hangingPunct="1"/>
            <a:r>
              <a:rPr lang="en-US" dirty="0" smtClean="0"/>
              <a:t>Modes of transmission cont’d</a:t>
            </a:r>
          </a:p>
        </p:txBody>
      </p:sp>
      <p:sp>
        <p:nvSpPr>
          <p:cNvPr id="131074" name="Rectangle 3"/>
          <p:cNvSpPr>
            <a:spLocks noGrp="1" noChangeArrowheads="1"/>
          </p:cNvSpPr>
          <p:nvPr>
            <p:ph type="body" idx="1"/>
          </p:nvPr>
        </p:nvSpPr>
        <p:spPr>
          <a:xfrm>
            <a:off x="368300" y="1143000"/>
            <a:ext cx="8445501" cy="4876800"/>
          </a:xfrm>
        </p:spPr>
        <p:txBody>
          <a:bodyPr/>
          <a:lstStyle/>
          <a:p>
            <a:pPr eaLnBrk="1" hangingPunct="1">
              <a:buNone/>
            </a:pPr>
            <a:r>
              <a:rPr lang="en-US" sz="3200" b="1" dirty="0" smtClean="0"/>
              <a:t>2</a:t>
            </a:r>
            <a:r>
              <a:rPr lang="en-US" sz="2400" b="1" dirty="0" smtClean="0"/>
              <a:t>.</a:t>
            </a:r>
            <a:r>
              <a:rPr lang="en-US" sz="3200" b="1" dirty="0" smtClean="0"/>
              <a:t>Inhalation</a:t>
            </a:r>
            <a:r>
              <a:rPr lang="en-US" sz="3200" dirty="0" smtClean="0"/>
              <a:t> (</a:t>
            </a:r>
            <a:r>
              <a:rPr lang="en-US" sz="3200" b="1" dirty="0" smtClean="0"/>
              <a:t>breathing</a:t>
            </a:r>
            <a:r>
              <a:rPr lang="en-US" sz="3200" dirty="0" smtClean="0"/>
              <a:t>):- </a:t>
            </a:r>
            <a:endParaRPr lang="en-US" sz="2400" dirty="0" smtClean="0"/>
          </a:p>
          <a:p>
            <a:pPr lvl="1" eaLnBrk="1" hangingPunct="1"/>
            <a:r>
              <a:rPr lang="en-US" sz="2800" dirty="0" smtClean="0">
                <a:solidFill>
                  <a:schemeClr val="tx1"/>
                </a:solidFill>
              </a:rPr>
              <a:t>Indirectly via airborne droplets of respiratory secretions usually produced as a result of sneezing or coughing </a:t>
            </a:r>
            <a:r>
              <a:rPr lang="en-US" sz="2800" dirty="0" err="1" smtClean="0">
                <a:solidFill>
                  <a:schemeClr val="tx1"/>
                </a:solidFill>
              </a:rPr>
              <a:t>e.g</a:t>
            </a:r>
            <a:r>
              <a:rPr lang="en-US" sz="2800" dirty="0" smtClean="0">
                <a:solidFill>
                  <a:schemeClr val="tx1"/>
                </a:solidFill>
              </a:rPr>
              <a:t> improperly cleaned inhalation therapy equipment can easily transfer these pathogens from one patient to another. Diseases such as mumps, colds, influenza, measles, chicken pox, and pneumonia spread this way.</a:t>
            </a:r>
            <a:endParaRPr lang="en-US" sz="2400" b="1" dirty="0" smtClean="0">
              <a:solidFill>
                <a:schemeClr val="tx1"/>
              </a:solidFill>
            </a:endParaRPr>
          </a:p>
          <a:p>
            <a:pPr eaLnBrk="1" hangingPunct="1">
              <a:buNone/>
            </a:pPr>
            <a:r>
              <a:rPr lang="en-US" sz="3200" b="1" dirty="0" smtClean="0"/>
              <a:t>3.Ingestion (swallowing)</a:t>
            </a:r>
            <a:r>
              <a:rPr lang="en-US" sz="3200" dirty="0" smtClean="0"/>
              <a:t>:- </a:t>
            </a:r>
            <a:endParaRPr lang="en-US" sz="2000" dirty="0" smtClean="0"/>
          </a:p>
          <a:p>
            <a:pPr lvl="1" eaLnBrk="1" hangingPunct="1">
              <a:buFont typeface="Arial" pitchFamily="34" charset="0"/>
              <a:buChar char="•"/>
            </a:pPr>
            <a:r>
              <a:rPr lang="en-US" sz="3200" dirty="0" smtClean="0">
                <a:solidFill>
                  <a:schemeClr val="tx1"/>
                </a:solidFill>
              </a:rPr>
              <a:t>Indirectly via contamination of food and water by fecal material</a:t>
            </a:r>
            <a:endParaRPr lang="en-US" sz="2000" dirty="0" smtClean="0">
              <a:solidFill>
                <a:schemeClr val="tx1"/>
              </a:solidFill>
            </a:endParaRPr>
          </a:p>
          <a:p>
            <a:pPr eaLnBrk="1" hangingPunct="1">
              <a:buNone/>
            </a:pPr>
            <a:r>
              <a:rPr lang="en-US" sz="3200" b="1" dirty="0" smtClean="0"/>
              <a:t>4.Mother to child:- </a:t>
            </a:r>
            <a:r>
              <a:rPr lang="en-US" sz="2800" dirty="0" smtClean="0"/>
              <a:t>before, During and after birth</a:t>
            </a:r>
            <a:endParaRPr lang="en-US" sz="2000" dirty="0" smtClean="0"/>
          </a:p>
          <a:p>
            <a:pPr eaLnBrk="1" hangingPunct="1">
              <a:lnSpc>
                <a:spcPct val="70000"/>
              </a:lnSpc>
              <a:spcBef>
                <a:spcPts val="500"/>
              </a:spcBef>
              <a:buNone/>
            </a:pPr>
            <a:endParaRPr lang="en-US" sz="2100" dirty="0" smtClean="0"/>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3" name="Rectangle 2"/>
          <p:cNvSpPr>
            <a:spLocks noGrp="1" noChangeArrowheads="1"/>
          </p:cNvSpPr>
          <p:nvPr>
            <p:ph type="title"/>
          </p:nvPr>
        </p:nvSpPr>
        <p:spPr>
          <a:xfrm>
            <a:off x="893767" y="4"/>
            <a:ext cx="7358063" cy="1044575"/>
          </a:xfrm>
        </p:spPr>
        <p:txBody>
          <a:bodyPr/>
          <a:lstStyle/>
          <a:p>
            <a:pPr eaLnBrk="1" hangingPunct="1"/>
            <a:r>
              <a:rPr lang="en-US" dirty="0" smtClean="0"/>
              <a:t>Modes of transmission cont’d</a:t>
            </a:r>
          </a:p>
        </p:txBody>
      </p:sp>
      <p:sp>
        <p:nvSpPr>
          <p:cNvPr id="131074" name="Rectangle 3"/>
          <p:cNvSpPr>
            <a:spLocks noGrp="1" noChangeArrowheads="1"/>
          </p:cNvSpPr>
          <p:nvPr>
            <p:ph type="body" idx="1"/>
          </p:nvPr>
        </p:nvSpPr>
        <p:spPr>
          <a:xfrm>
            <a:off x="368300" y="1143000"/>
            <a:ext cx="8445501" cy="4876800"/>
          </a:xfrm>
        </p:spPr>
        <p:txBody>
          <a:bodyPr/>
          <a:lstStyle/>
          <a:p>
            <a:pPr eaLnBrk="1" hangingPunct="1">
              <a:buNone/>
            </a:pPr>
            <a:r>
              <a:rPr lang="en-US" sz="3200" b="1" dirty="0" smtClean="0"/>
              <a:t>5.Self-infection:-</a:t>
            </a:r>
          </a:p>
          <a:p>
            <a:pPr lvl="1" eaLnBrk="1" hangingPunct="1">
              <a:buFont typeface="Arial" pitchFamily="34" charset="0"/>
              <a:buChar char="•"/>
            </a:pPr>
            <a:r>
              <a:rPr lang="en-US" sz="2800" dirty="0" smtClean="0">
                <a:solidFill>
                  <a:schemeClr val="tx1"/>
                </a:solidFill>
              </a:rPr>
              <a:t>from normal flora</a:t>
            </a:r>
          </a:p>
          <a:p>
            <a:pPr eaLnBrk="1" hangingPunct="1">
              <a:buNone/>
            </a:pPr>
            <a:r>
              <a:rPr lang="en-US" sz="3200" b="1" dirty="0" smtClean="0"/>
              <a:t>6.Medical or surgical procedures</a:t>
            </a:r>
            <a:r>
              <a:rPr lang="en-US" sz="2400" b="1" dirty="0" smtClean="0"/>
              <a:t>:-</a:t>
            </a:r>
          </a:p>
          <a:p>
            <a:pPr lvl="1" eaLnBrk="1" hangingPunct="1"/>
            <a:r>
              <a:rPr lang="en-US" sz="2800" dirty="0" smtClean="0">
                <a:solidFill>
                  <a:schemeClr val="tx1"/>
                </a:solidFill>
              </a:rPr>
              <a:t>Indirectly via transfusion of contaminated blood or blood products from an ill person or by </a:t>
            </a:r>
            <a:r>
              <a:rPr lang="en-US" sz="2800" dirty="0" err="1" smtClean="0">
                <a:solidFill>
                  <a:schemeClr val="tx1"/>
                </a:solidFill>
              </a:rPr>
              <a:t>parenteral</a:t>
            </a:r>
            <a:r>
              <a:rPr lang="en-US" sz="2800" dirty="0" smtClean="0">
                <a:solidFill>
                  <a:schemeClr val="tx1"/>
                </a:solidFill>
              </a:rPr>
              <a:t> injection. </a:t>
            </a:r>
          </a:p>
          <a:p>
            <a:pPr lvl="1" eaLnBrk="1" hangingPunct="1"/>
            <a:r>
              <a:rPr lang="en-US" sz="2800" dirty="0" smtClean="0">
                <a:solidFill>
                  <a:schemeClr val="tx1"/>
                </a:solidFill>
              </a:rPr>
              <a:t>Invasive procedures</a:t>
            </a:r>
            <a:endParaRPr lang="en-GB" sz="2800" dirty="0" smtClean="0">
              <a:solidFill>
                <a:schemeClr val="tx1"/>
              </a:solidFill>
            </a:endParaRPr>
          </a:p>
          <a:p>
            <a:pPr eaLnBrk="1" hangingPunct="1">
              <a:buNone/>
            </a:pPr>
            <a:endParaRPr lang="en-US" sz="2400" b="1" dirty="0" smtClean="0"/>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3121" name="Rectangle 1026"/>
          <p:cNvSpPr>
            <a:spLocks noGrp="1" noChangeArrowheads="1"/>
          </p:cNvSpPr>
          <p:nvPr>
            <p:ph type="title"/>
          </p:nvPr>
        </p:nvSpPr>
        <p:spPr>
          <a:xfrm>
            <a:off x="571500" y="290288"/>
            <a:ext cx="8229600" cy="1132113"/>
          </a:xfrm>
        </p:spPr>
        <p:txBody>
          <a:bodyPr/>
          <a:lstStyle/>
          <a:p>
            <a:pPr eaLnBrk="1" hangingPunct="1"/>
            <a:r>
              <a:rPr lang="en-US" sz="3600" b="1" dirty="0" smtClean="0">
                <a:solidFill>
                  <a:srgbClr val="0070C0"/>
                </a:solidFill>
              </a:rPr>
              <a:t>CLASSIFICATION OF MICROORGANISMS</a:t>
            </a:r>
          </a:p>
        </p:txBody>
      </p:sp>
      <p:sp>
        <p:nvSpPr>
          <p:cNvPr id="3" name="Content Placeholder 2"/>
          <p:cNvSpPr>
            <a:spLocks noGrp="1"/>
          </p:cNvSpPr>
          <p:nvPr>
            <p:ph idx="1"/>
          </p:nvPr>
        </p:nvSpPr>
        <p:spPr>
          <a:xfrm>
            <a:off x="457200" y="1625600"/>
            <a:ext cx="8229600" cy="4381500"/>
          </a:xfrm>
        </p:spPr>
        <p:txBody>
          <a:bodyPr/>
          <a:lstStyle/>
          <a:p>
            <a:pPr lvl="1" eaLnBrk="1" hangingPunct="1">
              <a:buFont typeface="Wingdings" pitchFamily="2" charset="2"/>
              <a:buChar char="Ø"/>
            </a:pPr>
            <a:r>
              <a:rPr lang="en-US" sz="3200" dirty="0" smtClean="0">
                <a:solidFill>
                  <a:srgbClr val="FF0000"/>
                </a:solidFill>
              </a:rPr>
              <a:t>Micro-organism of medical importance is divided into </a:t>
            </a:r>
            <a:r>
              <a:rPr lang="en-US" sz="3200" b="1" dirty="0" smtClean="0">
                <a:solidFill>
                  <a:srgbClr val="FF0000"/>
                </a:solidFill>
              </a:rPr>
              <a:t>five</a:t>
            </a:r>
            <a:r>
              <a:rPr lang="en-US" sz="3200" dirty="0" smtClean="0">
                <a:solidFill>
                  <a:srgbClr val="FF0000"/>
                </a:solidFill>
              </a:rPr>
              <a:t> classes</a:t>
            </a:r>
          </a:p>
          <a:p>
            <a:pPr lvl="1" eaLnBrk="1" hangingPunct="1">
              <a:buFont typeface="Arial" charset="0"/>
              <a:buChar char="•"/>
            </a:pPr>
            <a:r>
              <a:rPr lang="en-US" sz="3200" dirty="0" smtClean="0"/>
              <a:t>Bacteria</a:t>
            </a:r>
          </a:p>
          <a:p>
            <a:pPr lvl="1" eaLnBrk="1" hangingPunct="1">
              <a:buFont typeface="Arial" charset="0"/>
              <a:buChar char="•"/>
            </a:pPr>
            <a:r>
              <a:rPr lang="en-US" sz="3200" dirty="0" err="1" smtClean="0"/>
              <a:t>Rickettsiae</a:t>
            </a:r>
            <a:r>
              <a:rPr lang="en-US" sz="3200" dirty="0" smtClean="0"/>
              <a:t> and Chlamydia</a:t>
            </a:r>
          </a:p>
          <a:p>
            <a:pPr lvl="1" eaLnBrk="1" hangingPunct="1">
              <a:buFont typeface="Arial" charset="0"/>
              <a:buChar char="•"/>
            </a:pPr>
            <a:r>
              <a:rPr lang="en-US" sz="3200" dirty="0" smtClean="0"/>
              <a:t>Viruses</a:t>
            </a:r>
          </a:p>
          <a:p>
            <a:pPr lvl="1" eaLnBrk="1" hangingPunct="1">
              <a:buFont typeface="Arial" charset="0"/>
              <a:buChar char="•"/>
            </a:pPr>
            <a:r>
              <a:rPr lang="en-US" sz="3200" dirty="0" smtClean="0"/>
              <a:t>Fungi</a:t>
            </a:r>
          </a:p>
          <a:p>
            <a:pPr lvl="1" eaLnBrk="1" hangingPunct="1">
              <a:buFont typeface="Arial" charset="0"/>
              <a:buChar char="•"/>
            </a:pPr>
            <a:r>
              <a:rPr lang="en-US" sz="3200" dirty="0" smtClean="0"/>
              <a:t>protozoa</a:t>
            </a:r>
            <a:endParaRPr lang="en-US" dirty="0" smtClean="0"/>
          </a:p>
          <a:p>
            <a:endParaRPr lang="en-GB" dirty="0"/>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69" name="Rectangle 2"/>
          <p:cNvSpPr>
            <a:spLocks noGrp="1" noChangeArrowheads="1"/>
          </p:cNvSpPr>
          <p:nvPr>
            <p:ph type="title"/>
          </p:nvPr>
        </p:nvSpPr>
        <p:spPr>
          <a:xfrm>
            <a:off x="893767" y="0"/>
            <a:ext cx="7358063" cy="1219200"/>
          </a:xfrm>
        </p:spPr>
        <p:txBody>
          <a:bodyPr/>
          <a:lstStyle/>
          <a:p>
            <a:pPr eaLnBrk="1" hangingPunct="1"/>
            <a:r>
              <a:rPr lang="en-US" sz="3600" dirty="0" smtClean="0">
                <a:solidFill>
                  <a:srgbClr val="0070C0"/>
                </a:solidFill>
              </a:rPr>
              <a:t>Classification of microorganisms cont’d</a:t>
            </a:r>
            <a:endParaRPr lang="en-US" dirty="0" smtClean="0"/>
          </a:p>
        </p:txBody>
      </p:sp>
      <p:sp>
        <p:nvSpPr>
          <p:cNvPr id="135170" name="Rectangle 3"/>
          <p:cNvSpPr>
            <a:spLocks noGrp="1" noChangeArrowheads="1"/>
          </p:cNvSpPr>
          <p:nvPr>
            <p:ph type="body" idx="1"/>
          </p:nvPr>
        </p:nvSpPr>
        <p:spPr>
          <a:xfrm>
            <a:off x="393701" y="1346201"/>
            <a:ext cx="8242299" cy="4660900"/>
          </a:xfrm>
        </p:spPr>
        <p:txBody>
          <a:bodyPr/>
          <a:lstStyle/>
          <a:p>
            <a:pPr eaLnBrk="1" hangingPunct="1">
              <a:buFont typeface="Wingdings" pitchFamily="2" charset="2"/>
              <a:buChar char="Ø"/>
            </a:pPr>
            <a:r>
              <a:rPr lang="en-US" sz="4800" b="1" dirty="0" smtClean="0"/>
              <a:t>Bacteria</a:t>
            </a:r>
            <a:r>
              <a:rPr lang="en-US" b="1" dirty="0" smtClean="0"/>
              <a:t>:</a:t>
            </a:r>
            <a:r>
              <a:rPr lang="en-US" dirty="0" smtClean="0"/>
              <a:t>- </a:t>
            </a:r>
            <a:r>
              <a:rPr lang="en-US" sz="3600" dirty="0" smtClean="0"/>
              <a:t>are</a:t>
            </a:r>
            <a:r>
              <a:rPr lang="en-US" dirty="0" smtClean="0"/>
              <a:t> </a:t>
            </a:r>
          </a:p>
          <a:p>
            <a:pPr eaLnBrk="1" hangingPunct="1">
              <a:buFont typeface="Arial" charset="0"/>
              <a:buChar char="•"/>
            </a:pPr>
            <a:r>
              <a:rPr lang="en-US" sz="3200" dirty="0" smtClean="0"/>
              <a:t>Unicellular</a:t>
            </a:r>
          </a:p>
          <a:p>
            <a:pPr eaLnBrk="1" hangingPunct="1">
              <a:buFont typeface="Arial" charset="0"/>
              <a:buChar char="•"/>
            </a:pPr>
            <a:r>
              <a:rPr lang="en-US" sz="3200" dirty="0" smtClean="0"/>
              <a:t>Reproduce by binary fission</a:t>
            </a:r>
          </a:p>
          <a:p>
            <a:pPr eaLnBrk="1" hangingPunct="1">
              <a:buFont typeface="Arial" charset="0"/>
              <a:buChar char="•"/>
            </a:pPr>
            <a:r>
              <a:rPr lang="en-US" sz="3200" dirty="0" smtClean="0"/>
              <a:t>Has a permeable cell wall which controls internal osmotic pressure</a:t>
            </a:r>
          </a:p>
          <a:p>
            <a:pPr eaLnBrk="1" hangingPunct="1">
              <a:buFont typeface="Arial" charset="0"/>
              <a:buChar char="•"/>
            </a:pPr>
            <a:r>
              <a:rPr lang="en-US" sz="3200" dirty="0" smtClean="0"/>
              <a:t>Divided into gram- positive and gram-negative</a:t>
            </a:r>
          </a:p>
          <a:p>
            <a:pPr eaLnBrk="1" hangingPunct="1">
              <a:buFont typeface="Arial" charset="0"/>
              <a:buChar char="•"/>
            </a:pPr>
            <a:r>
              <a:rPr lang="en-US" sz="3200" dirty="0" smtClean="0"/>
              <a:t>Within the cell there is cytoplasm surrounded by cytoplasmic membrane</a:t>
            </a:r>
          </a:p>
          <a:p>
            <a:pPr eaLnBrk="1" hangingPunct="1">
              <a:buNone/>
            </a:pPr>
            <a:endParaRPr lang="en-US" dirty="0" smtClean="0"/>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Rectangle 2"/>
          <p:cNvSpPr>
            <a:spLocks noGrp="1" noChangeArrowheads="1"/>
          </p:cNvSpPr>
          <p:nvPr>
            <p:ph type="title"/>
          </p:nvPr>
        </p:nvSpPr>
        <p:spPr/>
        <p:txBody>
          <a:bodyPr/>
          <a:lstStyle/>
          <a:p>
            <a:pPr eaLnBrk="1" hangingPunct="1"/>
            <a:r>
              <a:rPr lang="en-US" sz="3600" dirty="0" smtClean="0">
                <a:solidFill>
                  <a:srgbClr val="0070C0"/>
                </a:solidFill>
              </a:rPr>
              <a:t>Classification of microorganisms cont’d</a:t>
            </a:r>
            <a:endParaRPr lang="en-US" dirty="0" smtClean="0"/>
          </a:p>
        </p:txBody>
      </p:sp>
      <p:sp>
        <p:nvSpPr>
          <p:cNvPr id="139266" name="Rectangle 3"/>
          <p:cNvSpPr>
            <a:spLocks noGrp="1" noChangeArrowheads="1"/>
          </p:cNvSpPr>
          <p:nvPr>
            <p:ph type="body" idx="1"/>
          </p:nvPr>
        </p:nvSpPr>
        <p:spPr>
          <a:xfrm>
            <a:off x="292103" y="966652"/>
            <a:ext cx="8547100" cy="5091252"/>
          </a:xfrm>
        </p:spPr>
        <p:txBody>
          <a:bodyPr/>
          <a:lstStyle/>
          <a:p>
            <a:r>
              <a:rPr lang="en-US" sz="3200" dirty="0" smtClean="0"/>
              <a:t>Within the cytoplasm there is ribosome's( containing cell`s </a:t>
            </a:r>
            <a:r>
              <a:rPr lang="en-US" sz="3200" b="1" dirty="0" smtClean="0"/>
              <a:t>ribonucleic acid </a:t>
            </a:r>
            <a:r>
              <a:rPr lang="en-US" sz="3200" dirty="0" smtClean="0"/>
              <a:t>(RNA) and chromosome  or nuclear body consisting of </a:t>
            </a:r>
            <a:r>
              <a:rPr lang="en-US" sz="3200" b="1" dirty="0" smtClean="0"/>
              <a:t>double-stranded </a:t>
            </a:r>
            <a:r>
              <a:rPr lang="en-US" sz="3200" b="1" dirty="0" err="1" smtClean="0"/>
              <a:t>deoxy</a:t>
            </a:r>
            <a:r>
              <a:rPr lang="en-US" sz="3200" b="1" dirty="0" smtClean="0"/>
              <a:t>-ribonucleic acid </a:t>
            </a:r>
            <a:r>
              <a:rPr lang="en-US" sz="3200" dirty="0" smtClean="0"/>
              <a:t>(DNA) </a:t>
            </a:r>
          </a:p>
          <a:p>
            <a:r>
              <a:rPr lang="en-US" sz="3200" dirty="0" smtClean="0"/>
              <a:t>Some bacteria forms capsules outside their cell walls</a:t>
            </a:r>
          </a:p>
          <a:p>
            <a:r>
              <a:rPr lang="en-US" sz="3200" dirty="0" smtClean="0"/>
              <a:t>Some have whip-like or </a:t>
            </a:r>
            <a:r>
              <a:rPr lang="en-US" sz="3200" dirty="0" err="1" smtClean="0"/>
              <a:t>ganelle</a:t>
            </a:r>
            <a:r>
              <a:rPr lang="en-US" sz="3200" dirty="0" smtClean="0"/>
              <a:t> of locomotion (flagella) protruding from their surfaces .</a:t>
            </a:r>
          </a:p>
          <a:p>
            <a:r>
              <a:rPr lang="en-US" sz="3200" dirty="0" smtClean="0"/>
              <a:t>Others have Pilli (hair-like protrusions) enabling them to attach to surfaces</a:t>
            </a:r>
          </a:p>
          <a:p>
            <a:r>
              <a:rPr lang="en-US" sz="3200" dirty="0" smtClean="0"/>
              <a:t>A few forms </a:t>
            </a:r>
            <a:r>
              <a:rPr lang="en-US" sz="3200" b="1" dirty="0" smtClean="0"/>
              <a:t>spores </a:t>
            </a:r>
            <a:r>
              <a:rPr lang="en-US" sz="3200" dirty="0" smtClean="0"/>
              <a:t>helps in reducing metabolic activities and increase resistance to adverse conditions</a:t>
            </a:r>
          </a:p>
          <a:p>
            <a:pPr eaLnBrk="1" hangingPunct="1">
              <a:buNone/>
            </a:pPr>
            <a:endParaRPr lang="en-US" dirty="0" smtClean="0"/>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2"/>
          <p:cNvSpPr>
            <a:spLocks noGrp="1" noChangeArrowheads="1"/>
          </p:cNvSpPr>
          <p:nvPr>
            <p:ph type="title"/>
          </p:nvPr>
        </p:nvSpPr>
        <p:spPr>
          <a:xfrm>
            <a:off x="893767" y="0"/>
            <a:ext cx="7358063" cy="1231900"/>
          </a:xfrm>
        </p:spPr>
        <p:txBody>
          <a:bodyPr/>
          <a:lstStyle/>
          <a:p>
            <a:pPr eaLnBrk="1" hangingPunct="1"/>
            <a:r>
              <a:rPr lang="en-US" sz="3200" dirty="0" smtClean="0">
                <a:solidFill>
                  <a:srgbClr val="0070C0"/>
                </a:solidFill>
              </a:rPr>
              <a:t>Classification of microorganisms cont’d</a:t>
            </a:r>
            <a:endParaRPr lang="en-US" dirty="0" smtClean="0"/>
          </a:p>
        </p:txBody>
      </p:sp>
      <p:sp>
        <p:nvSpPr>
          <p:cNvPr id="145410" name="Rectangle 3"/>
          <p:cNvSpPr>
            <a:spLocks noGrp="1" noChangeArrowheads="1"/>
          </p:cNvSpPr>
          <p:nvPr>
            <p:ph type="body" idx="1"/>
          </p:nvPr>
        </p:nvSpPr>
        <p:spPr>
          <a:xfrm>
            <a:off x="431803" y="1333500"/>
            <a:ext cx="8166100" cy="4699000"/>
          </a:xfrm>
        </p:spPr>
        <p:txBody>
          <a:bodyPr/>
          <a:lstStyle/>
          <a:p>
            <a:pPr>
              <a:buNone/>
            </a:pPr>
            <a:r>
              <a:rPr lang="en-US" sz="3200" b="1" dirty="0" smtClean="0">
                <a:solidFill>
                  <a:srgbClr val="FF0000"/>
                </a:solidFill>
              </a:rPr>
              <a:t>Types of bacteria:-</a:t>
            </a:r>
          </a:p>
          <a:p>
            <a:r>
              <a:rPr lang="en-US" sz="3200" dirty="0" smtClean="0"/>
              <a:t>Bacteria varies greatly in size usually ranging from spheres, long spiral-shaped bacteria, to even longer </a:t>
            </a:r>
            <a:r>
              <a:rPr lang="en-US" sz="3200" dirty="0" err="1" smtClean="0"/>
              <a:t>filamentaous</a:t>
            </a:r>
            <a:r>
              <a:rPr lang="en-US" sz="3200" dirty="0" smtClean="0"/>
              <a:t> bacteria.</a:t>
            </a:r>
          </a:p>
          <a:p>
            <a:r>
              <a:rPr lang="en-US" sz="3200" dirty="0" smtClean="0"/>
              <a:t>There are three basic shapes of bacteria</a:t>
            </a:r>
          </a:p>
          <a:p>
            <a:r>
              <a:rPr lang="en-US" sz="3200" dirty="0" smtClean="0"/>
              <a:t>Round or spherical shaped- bacteria-the </a:t>
            </a:r>
            <a:r>
              <a:rPr lang="en-US" sz="3200" dirty="0" err="1" smtClean="0"/>
              <a:t>cocci</a:t>
            </a:r>
            <a:endParaRPr lang="en-US" sz="3200" dirty="0" smtClean="0"/>
          </a:p>
          <a:p>
            <a:r>
              <a:rPr lang="en-US" sz="3200" dirty="0" smtClean="0"/>
              <a:t>Rectangular or rod shaped- bacteria-the bacilli</a:t>
            </a:r>
          </a:p>
          <a:p>
            <a:r>
              <a:rPr lang="en-US" sz="3200" dirty="0" smtClean="0"/>
              <a:t>Curved or spiral shaped-bacteria-the </a:t>
            </a:r>
            <a:r>
              <a:rPr lang="en-US" sz="3200" dirty="0" err="1" smtClean="0"/>
              <a:t>sprilla</a:t>
            </a:r>
            <a:r>
              <a:rPr lang="en-US" sz="3200" dirty="0" smtClean="0"/>
              <a:t> </a:t>
            </a:r>
          </a:p>
          <a:p>
            <a:pPr eaLnBrk="1" hangingPunct="1">
              <a:buNone/>
            </a:pPr>
            <a:endParaRPr lang="en-US" dirty="0" smtClean="0"/>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2"/>
          <p:cNvSpPr>
            <a:spLocks noGrp="1" noChangeArrowheads="1"/>
          </p:cNvSpPr>
          <p:nvPr>
            <p:ph type="title"/>
          </p:nvPr>
        </p:nvSpPr>
        <p:spPr>
          <a:xfrm>
            <a:off x="893767" y="0"/>
            <a:ext cx="7358063" cy="1231900"/>
          </a:xfrm>
        </p:spPr>
        <p:txBody>
          <a:bodyPr/>
          <a:lstStyle/>
          <a:p>
            <a:pPr eaLnBrk="1" hangingPunct="1"/>
            <a:r>
              <a:rPr lang="en-US" sz="4000" dirty="0" smtClean="0">
                <a:solidFill>
                  <a:srgbClr val="0070C0"/>
                </a:solidFill>
              </a:rPr>
              <a:t>Classification of microorganisms cont’d</a:t>
            </a:r>
            <a:endParaRPr lang="en-US" sz="4000" b="1" dirty="0" smtClean="0"/>
          </a:p>
        </p:txBody>
      </p:sp>
      <p:sp>
        <p:nvSpPr>
          <p:cNvPr id="145410" name="Rectangle 3"/>
          <p:cNvSpPr>
            <a:spLocks noGrp="1" noChangeArrowheads="1"/>
          </p:cNvSpPr>
          <p:nvPr>
            <p:ph type="body" idx="1"/>
          </p:nvPr>
        </p:nvSpPr>
        <p:spPr>
          <a:xfrm>
            <a:off x="431803" y="1333500"/>
            <a:ext cx="8166100" cy="4699000"/>
          </a:xfrm>
        </p:spPr>
        <p:txBody>
          <a:bodyPr/>
          <a:lstStyle/>
          <a:p>
            <a:pPr>
              <a:buNone/>
            </a:pPr>
            <a:r>
              <a:rPr lang="en-US" sz="3600" dirty="0" smtClean="0">
                <a:solidFill>
                  <a:srgbClr val="7030A0"/>
                </a:solidFill>
              </a:rPr>
              <a:t>The </a:t>
            </a:r>
            <a:r>
              <a:rPr lang="en-US" sz="4000" b="1" dirty="0" err="1" smtClean="0">
                <a:solidFill>
                  <a:srgbClr val="7030A0"/>
                </a:solidFill>
              </a:rPr>
              <a:t>cocci</a:t>
            </a:r>
            <a:r>
              <a:rPr lang="en-US" sz="4000" b="1" dirty="0" smtClean="0">
                <a:solidFill>
                  <a:srgbClr val="7030A0"/>
                </a:solidFill>
              </a:rPr>
              <a:t>:-</a:t>
            </a:r>
            <a:endParaRPr lang="en-US" sz="3600" b="1" dirty="0" smtClean="0">
              <a:solidFill>
                <a:srgbClr val="7030A0"/>
              </a:solidFill>
            </a:endParaRPr>
          </a:p>
          <a:p>
            <a:r>
              <a:rPr lang="en-US" sz="3200" dirty="0" smtClean="0"/>
              <a:t>May be seen in singly or in pairs</a:t>
            </a:r>
          </a:p>
          <a:p>
            <a:r>
              <a:rPr lang="en-US" sz="3200" dirty="0" smtClean="0"/>
              <a:t>May be seen in chains(streptococci)</a:t>
            </a:r>
          </a:p>
          <a:p>
            <a:r>
              <a:rPr lang="en-US" sz="3200" dirty="0" smtClean="0"/>
              <a:t>May be seen in clusters(staphylococci)</a:t>
            </a:r>
          </a:p>
          <a:p>
            <a:r>
              <a:rPr lang="en-US" sz="3200" dirty="0" smtClean="0"/>
              <a:t>May be in packets of four(tetrads)</a:t>
            </a:r>
          </a:p>
          <a:p>
            <a:r>
              <a:rPr lang="en-US" sz="3200" dirty="0" smtClean="0"/>
              <a:t>May be in packets of eight(</a:t>
            </a:r>
            <a:r>
              <a:rPr lang="en-US" sz="3200" dirty="0" err="1" smtClean="0"/>
              <a:t>octads</a:t>
            </a:r>
            <a:r>
              <a:rPr lang="en-US" sz="3200" dirty="0" smtClean="0"/>
              <a:t>)</a:t>
            </a:r>
          </a:p>
          <a:p>
            <a:r>
              <a:rPr lang="en-US" sz="3200" dirty="0" smtClean="0"/>
              <a:t>Examples of </a:t>
            </a:r>
            <a:r>
              <a:rPr lang="en-US" sz="3200" dirty="0" err="1" smtClean="0"/>
              <a:t>cocci</a:t>
            </a:r>
            <a:r>
              <a:rPr lang="en-US" sz="3200" dirty="0" smtClean="0"/>
              <a:t> include:- </a:t>
            </a:r>
            <a:r>
              <a:rPr lang="en-US" sz="3200" dirty="0" err="1" smtClean="0"/>
              <a:t>enterococcus</a:t>
            </a:r>
            <a:r>
              <a:rPr lang="en-US" sz="3200" dirty="0" smtClean="0"/>
              <a:t> </a:t>
            </a:r>
            <a:r>
              <a:rPr lang="en-US" sz="3200" dirty="0" err="1" smtClean="0"/>
              <a:t>spp</a:t>
            </a:r>
            <a:r>
              <a:rPr lang="en-US" sz="3200" dirty="0" smtClean="0"/>
              <a:t>, </a:t>
            </a:r>
            <a:r>
              <a:rPr lang="en-US" sz="3200" dirty="0" err="1" smtClean="0"/>
              <a:t>neisseria</a:t>
            </a:r>
            <a:r>
              <a:rPr lang="en-US" sz="3200" dirty="0" smtClean="0"/>
              <a:t> species, staphylococcus species, streptococcus spp.</a:t>
            </a:r>
          </a:p>
          <a:p>
            <a:pPr eaLnBrk="1" hangingPunct="1">
              <a:buNone/>
            </a:pPr>
            <a:endParaRPr lang="en-US" dirty="0" smtClean="0"/>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2"/>
          <p:cNvSpPr>
            <a:spLocks noGrp="1" noChangeArrowheads="1"/>
          </p:cNvSpPr>
          <p:nvPr>
            <p:ph type="title"/>
          </p:nvPr>
        </p:nvSpPr>
        <p:spPr>
          <a:xfrm>
            <a:off x="893767" y="0"/>
            <a:ext cx="7358063" cy="1231900"/>
          </a:xfrm>
        </p:spPr>
        <p:txBody>
          <a:bodyPr/>
          <a:lstStyle/>
          <a:p>
            <a:pPr eaLnBrk="1" hangingPunct="1"/>
            <a:r>
              <a:rPr lang="en-US" sz="4000" dirty="0" smtClean="0">
                <a:solidFill>
                  <a:srgbClr val="0070C0"/>
                </a:solidFill>
              </a:rPr>
              <a:t>Classification of microorganisms cont’d</a:t>
            </a:r>
            <a:endParaRPr lang="en-US" sz="4000" b="1" dirty="0" smtClean="0"/>
          </a:p>
        </p:txBody>
      </p:sp>
      <p:sp>
        <p:nvSpPr>
          <p:cNvPr id="145410" name="Rectangle 3"/>
          <p:cNvSpPr>
            <a:spLocks noGrp="1" noChangeArrowheads="1"/>
          </p:cNvSpPr>
          <p:nvPr>
            <p:ph type="body" idx="1"/>
          </p:nvPr>
        </p:nvSpPr>
        <p:spPr>
          <a:xfrm>
            <a:off x="431803" y="862149"/>
            <a:ext cx="8166100" cy="5170351"/>
          </a:xfrm>
        </p:spPr>
        <p:txBody>
          <a:bodyPr/>
          <a:lstStyle/>
          <a:p>
            <a:pPr>
              <a:buFont typeface="Wingdings" pitchFamily="2" charset="2"/>
              <a:buChar char="q"/>
            </a:pPr>
            <a:r>
              <a:rPr lang="en-US" b="1" dirty="0" smtClean="0">
                <a:solidFill>
                  <a:srgbClr val="7030A0"/>
                </a:solidFill>
              </a:rPr>
              <a:t>The bacilli:-</a:t>
            </a:r>
          </a:p>
          <a:p>
            <a:pPr>
              <a:buFont typeface="Wingdings" pitchFamily="2" charset="2"/>
              <a:buChar char="§"/>
            </a:pPr>
            <a:r>
              <a:rPr lang="en-US" sz="2800" dirty="0" smtClean="0"/>
              <a:t>May be </a:t>
            </a:r>
            <a:r>
              <a:rPr lang="en-US" sz="2800" dirty="0" err="1" smtClean="0"/>
              <a:t>tMay</a:t>
            </a:r>
            <a:r>
              <a:rPr lang="en-US" sz="2800" dirty="0" smtClean="0"/>
              <a:t> be short or longer(</a:t>
            </a:r>
            <a:r>
              <a:rPr lang="en-US" sz="2800" dirty="0" err="1" smtClean="0"/>
              <a:t>cocobacilli</a:t>
            </a:r>
            <a:r>
              <a:rPr lang="en-US" sz="2800" dirty="0" smtClean="0"/>
              <a:t>) </a:t>
            </a:r>
            <a:r>
              <a:rPr lang="en-US" sz="2800" dirty="0" err="1" smtClean="0"/>
              <a:t>e.g</a:t>
            </a:r>
            <a:r>
              <a:rPr lang="en-US" sz="2800" dirty="0" smtClean="0"/>
              <a:t> </a:t>
            </a:r>
            <a:r>
              <a:rPr lang="en-US" sz="2800" dirty="0" err="1" smtClean="0"/>
              <a:t>listeria</a:t>
            </a:r>
            <a:r>
              <a:rPr lang="en-US" sz="2800" dirty="0" smtClean="0"/>
              <a:t> </a:t>
            </a:r>
            <a:r>
              <a:rPr lang="en-US" sz="2800" dirty="0" err="1" smtClean="0"/>
              <a:t>monocytogenes</a:t>
            </a:r>
            <a:r>
              <a:rPr lang="en-US" sz="2800" dirty="0" smtClean="0"/>
              <a:t>(common cause of neonatal meningitis)</a:t>
            </a:r>
          </a:p>
          <a:p>
            <a:pPr>
              <a:buFont typeface="Wingdings" pitchFamily="2" charset="2"/>
              <a:buChar char="§"/>
            </a:pPr>
            <a:r>
              <a:rPr lang="en-US" sz="2800" dirty="0" smtClean="0"/>
              <a:t>thick or thin</a:t>
            </a:r>
          </a:p>
          <a:p>
            <a:pPr>
              <a:buFont typeface="Wingdings" pitchFamily="2" charset="2"/>
              <a:buChar char="§"/>
            </a:pPr>
            <a:r>
              <a:rPr lang="en-US" sz="2800" dirty="0" smtClean="0"/>
              <a:t>May be pointed or with curve or blunt ends</a:t>
            </a:r>
          </a:p>
          <a:p>
            <a:pPr>
              <a:buFont typeface="Wingdings" pitchFamily="2" charset="2"/>
              <a:buChar char="§"/>
            </a:pPr>
            <a:r>
              <a:rPr lang="en-US" sz="2800" dirty="0" smtClean="0"/>
              <a:t>May be singly or pairs(</a:t>
            </a:r>
            <a:r>
              <a:rPr lang="en-US" sz="2800" dirty="0" err="1" smtClean="0"/>
              <a:t>diplobacilli</a:t>
            </a:r>
            <a:r>
              <a:rPr lang="en-US" sz="2800" dirty="0" smtClean="0"/>
              <a:t>)</a:t>
            </a:r>
          </a:p>
          <a:p>
            <a:pPr>
              <a:buFont typeface="Wingdings" pitchFamily="2" charset="2"/>
              <a:buChar char="§"/>
            </a:pPr>
            <a:r>
              <a:rPr lang="en-US" sz="2800" dirty="0" smtClean="0"/>
              <a:t>May be in chains(</a:t>
            </a:r>
            <a:r>
              <a:rPr lang="en-US" sz="2800" dirty="0" err="1" smtClean="0"/>
              <a:t>streptobacilli</a:t>
            </a:r>
            <a:r>
              <a:rPr lang="en-US" sz="2800" dirty="0" smtClean="0"/>
              <a:t>)</a:t>
            </a:r>
          </a:p>
          <a:p>
            <a:pPr>
              <a:buFont typeface="Wingdings" pitchFamily="2" charset="2"/>
              <a:buChar char="§"/>
            </a:pPr>
            <a:r>
              <a:rPr lang="en-US" sz="2800" dirty="0" smtClean="0"/>
              <a:t>May have long filaments or branched</a:t>
            </a:r>
          </a:p>
          <a:p>
            <a:pPr>
              <a:buFont typeface="Wingdings" pitchFamily="2" charset="2"/>
              <a:buChar char="§"/>
            </a:pPr>
            <a:r>
              <a:rPr lang="en-US" sz="2800" dirty="0" smtClean="0"/>
              <a:t>May be stuck up next to each other</a:t>
            </a:r>
          </a:p>
          <a:p>
            <a:pPr>
              <a:buFont typeface="Wingdings" pitchFamily="2" charset="2"/>
              <a:buChar char="§"/>
            </a:pPr>
            <a:r>
              <a:rPr lang="en-US" sz="2800" dirty="0" smtClean="0"/>
              <a:t>May be side by side in a palisade arrangement </a:t>
            </a:r>
            <a:r>
              <a:rPr lang="en-US" sz="2800" dirty="0" err="1" smtClean="0"/>
              <a:t>e.g</a:t>
            </a:r>
            <a:r>
              <a:rPr lang="en-US" sz="2800" dirty="0" smtClean="0"/>
              <a:t> </a:t>
            </a:r>
            <a:r>
              <a:rPr lang="en-US" sz="2800" dirty="0" err="1" smtClean="0"/>
              <a:t>corynebacterium</a:t>
            </a:r>
            <a:r>
              <a:rPr lang="en-US" sz="2800" dirty="0" smtClean="0"/>
              <a:t> </a:t>
            </a:r>
            <a:r>
              <a:rPr lang="en-US" sz="2800" dirty="0" err="1" smtClean="0"/>
              <a:t>diphtheriae</a:t>
            </a:r>
            <a:endParaRPr lang="en-US" sz="2800" dirty="0" smtClean="0"/>
          </a:p>
          <a:p>
            <a:pPr eaLnBrk="1" hangingPunct="1">
              <a:buNone/>
            </a:pPr>
            <a:endParaRPr lang="en-US" dirty="0" smtClean="0"/>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2"/>
          <p:cNvSpPr>
            <a:spLocks noGrp="1" noChangeArrowheads="1"/>
          </p:cNvSpPr>
          <p:nvPr>
            <p:ph type="title"/>
          </p:nvPr>
        </p:nvSpPr>
        <p:spPr>
          <a:xfrm>
            <a:off x="880704" y="0"/>
            <a:ext cx="7358063" cy="1231900"/>
          </a:xfrm>
        </p:spPr>
        <p:txBody>
          <a:bodyPr/>
          <a:lstStyle/>
          <a:p>
            <a:pPr eaLnBrk="1" hangingPunct="1"/>
            <a:r>
              <a:rPr lang="en-US" sz="4000" dirty="0" smtClean="0">
                <a:solidFill>
                  <a:srgbClr val="0070C0"/>
                </a:solidFill>
              </a:rPr>
              <a:t>Classification of microorganisms cont’d</a:t>
            </a:r>
            <a:endParaRPr lang="en-US" sz="4000" b="1" dirty="0" smtClean="0"/>
          </a:p>
        </p:txBody>
      </p:sp>
      <p:sp>
        <p:nvSpPr>
          <p:cNvPr id="145410" name="Rectangle 3"/>
          <p:cNvSpPr>
            <a:spLocks noGrp="1" noChangeArrowheads="1"/>
          </p:cNvSpPr>
          <p:nvPr>
            <p:ph type="body" idx="1"/>
          </p:nvPr>
        </p:nvSpPr>
        <p:spPr>
          <a:xfrm>
            <a:off x="431803" y="1333500"/>
            <a:ext cx="8166100" cy="4699000"/>
          </a:xfrm>
        </p:spPr>
        <p:txBody>
          <a:bodyPr/>
          <a:lstStyle/>
          <a:p>
            <a:pPr>
              <a:buNone/>
            </a:pPr>
            <a:r>
              <a:rPr lang="en-US" sz="3200" b="1" dirty="0" smtClean="0"/>
              <a:t>Examples of bacilli:-</a:t>
            </a:r>
          </a:p>
          <a:p>
            <a:pPr>
              <a:buNone/>
            </a:pPr>
            <a:r>
              <a:rPr lang="en-US" dirty="0" smtClean="0"/>
              <a:t>		</a:t>
            </a:r>
            <a:r>
              <a:rPr lang="en-US" sz="3200" dirty="0" smtClean="0"/>
              <a:t>-members of </a:t>
            </a:r>
            <a:r>
              <a:rPr lang="en-US" sz="3200" dirty="0" err="1" smtClean="0"/>
              <a:t>enterobacterial</a:t>
            </a:r>
            <a:r>
              <a:rPr lang="en-US" sz="3200" dirty="0" smtClean="0"/>
              <a:t> family-</a:t>
            </a:r>
            <a:r>
              <a:rPr lang="en-US" sz="3200" dirty="0" err="1" smtClean="0"/>
              <a:t>enterobacter</a:t>
            </a:r>
            <a:r>
              <a:rPr lang="en-US" sz="3200" dirty="0" smtClean="0"/>
              <a:t>, </a:t>
            </a:r>
            <a:r>
              <a:rPr lang="en-US" sz="3200" dirty="0" err="1" smtClean="0"/>
              <a:t>escherichia</a:t>
            </a:r>
            <a:r>
              <a:rPr lang="en-US" sz="3200" dirty="0" smtClean="0"/>
              <a:t>, </a:t>
            </a:r>
            <a:r>
              <a:rPr lang="en-US" sz="3200" dirty="0" err="1" smtClean="0"/>
              <a:t>klebsiela</a:t>
            </a:r>
            <a:r>
              <a:rPr lang="en-US" sz="3200" dirty="0" smtClean="0"/>
              <a:t>, </a:t>
            </a:r>
            <a:r>
              <a:rPr lang="en-US" sz="3200" dirty="0" err="1" smtClean="0"/>
              <a:t>proteus</a:t>
            </a:r>
            <a:r>
              <a:rPr lang="en-US" sz="3200" dirty="0" smtClean="0"/>
              <a:t>, salmonella, and </a:t>
            </a:r>
            <a:r>
              <a:rPr lang="en-US" sz="3200" dirty="0" err="1" smtClean="0"/>
              <a:t>shigella</a:t>
            </a:r>
            <a:r>
              <a:rPr lang="en-US" sz="3200" dirty="0" smtClean="0"/>
              <a:t> </a:t>
            </a:r>
            <a:r>
              <a:rPr lang="en-US" sz="3200" dirty="0" err="1" smtClean="0"/>
              <a:t>spp</a:t>
            </a:r>
            <a:endParaRPr lang="en-US" sz="3200" dirty="0" smtClean="0"/>
          </a:p>
          <a:p>
            <a:pPr>
              <a:buNone/>
            </a:pPr>
            <a:r>
              <a:rPr lang="en-US" sz="3200" dirty="0" smtClean="0"/>
              <a:t>		-</a:t>
            </a:r>
            <a:r>
              <a:rPr lang="en-US" sz="3200" dirty="0" err="1" smtClean="0"/>
              <a:t>haemophilus</a:t>
            </a:r>
            <a:r>
              <a:rPr lang="en-US" sz="3200" dirty="0" smtClean="0"/>
              <a:t> </a:t>
            </a:r>
            <a:r>
              <a:rPr lang="en-US" sz="3200" dirty="0" err="1" smtClean="0"/>
              <a:t>influenzae</a:t>
            </a:r>
            <a:endParaRPr lang="en-US" sz="3200" dirty="0" smtClean="0"/>
          </a:p>
          <a:p>
            <a:pPr>
              <a:buNone/>
            </a:pPr>
            <a:r>
              <a:rPr lang="en-US" sz="3200" dirty="0" smtClean="0"/>
              <a:t>		-Pseudomonas </a:t>
            </a:r>
            <a:r>
              <a:rPr lang="en-US" sz="3200" dirty="0" err="1" smtClean="0"/>
              <a:t>aeruginosa</a:t>
            </a:r>
            <a:endParaRPr lang="en-US" sz="3200" dirty="0" smtClean="0"/>
          </a:p>
          <a:p>
            <a:pPr eaLnBrk="1" hangingPunct="1">
              <a:buNone/>
            </a:pPr>
            <a:r>
              <a:rPr lang="en-US" sz="3200" dirty="0" smtClean="0"/>
              <a:t>		-bacillus </a:t>
            </a:r>
            <a:r>
              <a:rPr lang="en-US" sz="3200" dirty="0" err="1" smtClean="0"/>
              <a:t>spp</a:t>
            </a:r>
            <a:r>
              <a:rPr lang="en-US" sz="3200" dirty="0" smtClean="0"/>
              <a:t> and</a:t>
            </a:r>
          </a:p>
          <a:p>
            <a:pPr eaLnBrk="1" hangingPunct="1">
              <a:buNone/>
            </a:pPr>
            <a:r>
              <a:rPr lang="en-US" sz="3200" dirty="0" smtClean="0"/>
              <a:t>		-clostridium </a:t>
            </a:r>
            <a:r>
              <a:rPr lang="en-US" sz="3200" dirty="0" err="1" smtClean="0"/>
              <a:t>spp</a:t>
            </a:r>
            <a:endParaRPr lang="en-US" dirty="0" smtClean="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0961" name="Rectangle 2"/>
          <p:cNvSpPr>
            <a:spLocks noGrp="1" noChangeArrowheads="1"/>
          </p:cNvSpPr>
          <p:nvPr>
            <p:ph type="title"/>
          </p:nvPr>
        </p:nvSpPr>
        <p:spPr>
          <a:xfrm>
            <a:off x="893767" y="4"/>
            <a:ext cx="7358063" cy="45719"/>
          </a:xfrm>
        </p:spPr>
        <p:txBody>
          <a:bodyPr/>
          <a:lstStyle/>
          <a:p>
            <a:pPr eaLnBrk="1" hangingPunct="1"/>
            <a:endParaRPr lang="en-US" dirty="0" smtClean="0"/>
          </a:p>
        </p:txBody>
      </p:sp>
      <p:sp>
        <p:nvSpPr>
          <p:cNvPr id="40962" name="Rectangle 3"/>
          <p:cNvSpPr>
            <a:spLocks noGrp="1" noChangeArrowheads="1"/>
          </p:cNvSpPr>
          <p:nvPr>
            <p:ph type="body" idx="1"/>
          </p:nvPr>
        </p:nvSpPr>
        <p:spPr>
          <a:xfrm>
            <a:off x="0" y="0"/>
            <a:ext cx="8788400" cy="5689600"/>
          </a:xfrm>
        </p:spPr>
        <p:txBody>
          <a:bodyPr/>
          <a:lstStyle/>
          <a:p>
            <a:endParaRPr lang="en-US" b="1" dirty="0" smtClean="0"/>
          </a:p>
          <a:p>
            <a:pPr>
              <a:buNone/>
            </a:pPr>
            <a:r>
              <a:rPr lang="en-US" sz="3200" b="1" dirty="0" err="1" smtClean="0"/>
              <a:t>Parasitology</a:t>
            </a:r>
            <a:endParaRPr lang="en-GB" sz="3200" dirty="0" smtClean="0"/>
          </a:p>
          <a:p>
            <a:pPr lvl="1"/>
            <a:r>
              <a:rPr lang="en-US" sz="2800" dirty="0" smtClean="0">
                <a:solidFill>
                  <a:schemeClr val="tx1"/>
                </a:solidFill>
              </a:rPr>
              <a:t>sources of parasites</a:t>
            </a:r>
            <a:endParaRPr lang="en-GB" sz="2800" dirty="0" smtClean="0">
              <a:solidFill>
                <a:schemeClr val="tx1"/>
              </a:solidFill>
            </a:endParaRPr>
          </a:p>
          <a:p>
            <a:pPr lvl="1"/>
            <a:r>
              <a:rPr lang="en-US" sz="2800" dirty="0" smtClean="0">
                <a:solidFill>
                  <a:schemeClr val="tx1"/>
                </a:solidFill>
              </a:rPr>
              <a:t>classification of parasites:-</a:t>
            </a:r>
            <a:r>
              <a:rPr lang="en-US" sz="2800" i="1" dirty="0" err="1" smtClean="0">
                <a:solidFill>
                  <a:schemeClr val="tx1"/>
                </a:solidFill>
              </a:rPr>
              <a:t>ascariasis,hookworm,tapeworm,filariliasis,plasmodium</a:t>
            </a:r>
            <a:endParaRPr lang="en-GB" sz="2800" dirty="0" smtClean="0">
              <a:solidFill>
                <a:schemeClr val="tx1"/>
              </a:solidFill>
            </a:endParaRPr>
          </a:p>
          <a:p>
            <a:pPr lvl="1"/>
            <a:r>
              <a:rPr lang="en-US" sz="2800" dirty="0" smtClean="0">
                <a:solidFill>
                  <a:schemeClr val="tx1"/>
                </a:solidFill>
              </a:rPr>
              <a:t>modes of transmission</a:t>
            </a:r>
            <a:endParaRPr lang="en-GB" sz="2800" dirty="0" smtClean="0">
              <a:solidFill>
                <a:schemeClr val="tx1"/>
              </a:solidFill>
            </a:endParaRPr>
          </a:p>
          <a:p>
            <a:pPr lvl="1"/>
            <a:r>
              <a:rPr lang="en-US" sz="2800" dirty="0" smtClean="0">
                <a:solidFill>
                  <a:schemeClr val="tx1"/>
                </a:solidFill>
              </a:rPr>
              <a:t>life cycle and clinical importance.</a:t>
            </a:r>
            <a:endParaRPr lang="en-GB" sz="2800" dirty="0" smtClean="0">
              <a:solidFill>
                <a:schemeClr val="tx1"/>
              </a:solidFill>
            </a:endParaRPr>
          </a:p>
          <a:p>
            <a:pPr>
              <a:buNone/>
            </a:pPr>
            <a:r>
              <a:rPr lang="en-US" sz="3200" b="1" dirty="0" smtClean="0"/>
              <a:t>	Immunology</a:t>
            </a:r>
            <a:endParaRPr lang="en-GB" sz="3200" dirty="0" smtClean="0"/>
          </a:p>
          <a:p>
            <a:pPr lvl="1"/>
            <a:r>
              <a:rPr lang="en-US" sz="3200" dirty="0" smtClean="0">
                <a:solidFill>
                  <a:schemeClr val="tx1"/>
                </a:solidFill>
              </a:rPr>
              <a:t>Types of </a:t>
            </a:r>
            <a:r>
              <a:rPr lang="en-US" sz="3200" dirty="0" err="1" smtClean="0">
                <a:solidFill>
                  <a:schemeClr val="tx1"/>
                </a:solidFill>
              </a:rPr>
              <a:t>immunity:</a:t>
            </a:r>
            <a:r>
              <a:rPr lang="en-US" sz="3200" i="1" dirty="0" err="1" smtClean="0">
                <a:solidFill>
                  <a:schemeClr val="tx1"/>
                </a:solidFill>
              </a:rPr>
              <a:t>humoral,cellular,passive,active</a:t>
            </a:r>
            <a:r>
              <a:rPr lang="en-US" sz="3200" i="1" dirty="0" smtClean="0">
                <a:solidFill>
                  <a:schemeClr val="tx1"/>
                </a:solidFill>
              </a:rPr>
              <a:t> and herd immunity.</a:t>
            </a:r>
            <a:endParaRPr lang="en-GB" sz="3200" dirty="0" smtClean="0">
              <a:solidFill>
                <a:schemeClr val="tx1"/>
              </a:solidFill>
            </a:endParaRPr>
          </a:p>
          <a:p>
            <a:pPr lvl="1"/>
            <a:r>
              <a:rPr lang="en-US" sz="3200" dirty="0" smtClean="0">
                <a:solidFill>
                  <a:schemeClr val="tx1"/>
                </a:solidFill>
              </a:rPr>
              <a:t>Immunological processes</a:t>
            </a:r>
            <a:endParaRPr lang="en-GB" sz="3200" dirty="0" smtClean="0">
              <a:solidFill>
                <a:schemeClr val="tx1"/>
              </a:solidFill>
            </a:endParaRPr>
          </a:p>
          <a:p>
            <a:pPr lvl="1"/>
            <a:r>
              <a:rPr lang="en-US" sz="3200" dirty="0" smtClean="0">
                <a:solidFill>
                  <a:schemeClr val="tx1"/>
                </a:solidFill>
              </a:rPr>
              <a:t>Immunizing agents and clinical importance.</a:t>
            </a:r>
            <a:endParaRPr lang="en-GB" sz="3200" dirty="0" smtClean="0">
              <a:solidFill>
                <a:schemeClr val="tx1"/>
              </a:solidFill>
            </a:endParaRPr>
          </a:p>
          <a:p>
            <a:pPr eaLnBrk="1" hangingPunct="1">
              <a:buNone/>
            </a:pPr>
            <a:endParaRPr lang="en-US" dirty="0" smtClean="0"/>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2"/>
          <p:cNvSpPr>
            <a:spLocks noGrp="1" noChangeArrowheads="1"/>
          </p:cNvSpPr>
          <p:nvPr>
            <p:ph type="title"/>
          </p:nvPr>
        </p:nvSpPr>
        <p:spPr>
          <a:xfrm>
            <a:off x="893767" y="0"/>
            <a:ext cx="7358063" cy="1231900"/>
          </a:xfrm>
        </p:spPr>
        <p:txBody>
          <a:bodyPr/>
          <a:lstStyle/>
          <a:p>
            <a:pPr eaLnBrk="1" hangingPunct="1"/>
            <a:r>
              <a:rPr lang="en-US" sz="4000" dirty="0" smtClean="0">
                <a:solidFill>
                  <a:srgbClr val="0070C0"/>
                </a:solidFill>
              </a:rPr>
              <a:t>Classification of microorganisms cont’d</a:t>
            </a:r>
            <a:endParaRPr lang="en-US" sz="4000" b="1" dirty="0" smtClean="0"/>
          </a:p>
        </p:txBody>
      </p:sp>
      <p:sp>
        <p:nvSpPr>
          <p:cNvPr id="145410" name="Rectangle 3"/>
          <p:cNvSpPr>
            <a:spLocks noGrp="1" noChangeArrowheads="1"/>
          </p:cNvSpPr>
          <p:nvPr>
            <p:ph type="body" idx="1"/>
          </p:nvPr>
        </p:nvSpPr>
        <p:spPr>
          <a:xfrm>
            <a:off x="215903" y="965200"/>
            <a:ext cx="8166100" cy="5384800"/>
          </a:xfrm>
        </p:spPr>
        <p:txBody>
          <a:bodyPr/>
          <a:lstStyle/>
          <a:p>
            <a:pPr>
              <a:buFont typeface="Wingdings" pitchFamily="2" charset="2"/>
              <a:buChar char="q"/>
            </a:pPr>
            <a:r>
              <a:rPr lang="en-US" sz="3200" b="1" dirty="0" smtClean="0"/>
              <a:t>Curved and spiral shaped bacteria</a:t>
            </a:r>
            <a:r>
              <a:rPr lang="en-US" sz="3200" dirty="0" smtClean="0"/>
              <a:t>:- </a:t>
            </a:r>
            <a:r>
              <a:rPr lang="en-US" sz="3200" dirty="0" err="1" smtClean="0"/>
              <a:t>e.g</a:t>
            </a:r>
            <a:r>
              <a:rPr lang="en-US" sz="3200" dirty="0" smtClean="0"/>
              <a:t> </a:t>
            </a:r>
            <a:r>
              <a:rPr lang="en-US" sz="3200" dirty="0" err="1" smtClean="0"/>
              <a:t>vibrio</a:t>
            </a:r>
            <a:r>
              <a:rPr lang="en-US" sz="3200" dirty="0" smtClean="0"/>
              <a:t> </a:t>
            </a:r>
            <a:r>
              <a:rPr lang="en-US" sz="3200" dirty="0" err="1" smtClean="0"/>
              <a:t>spp</a:t>
            </a:r>
            <a:r>
              <a:rPr lang="en-US" sz="3200" dirty="0" smtClean="0"/>
              <a:t>(</a:t>
            </a:r>
            <a:r>
              <a:rPr lang="en-US" sz="3200" dirty="0" err="1" smtClean="0"/>
              <a:t>vibrio</a:t>
            </a:r>
            <a:r>
              <a:rPr lang="en-US" sz="3200" dirty="0" smtClean="0"/>
              <a:t> </a:t>
            </a:r>
            <a:r>
              <a:rPr lang="en-US" sz="3200" dirty="0" err="1" smtClean="0"/>
              <a:t>choleriae</a:t>
            </a:r>
            <a:r>
              <a:rPr lang="en-US" sz="3200" dirty="0" smtClean="0"/>
              <a:t>-cholera), </a:t>
            </a:r>
            <a:r>
              <a:rPr lang="en-US" sz="3200" dirty="0" err="1" smtClean="0"/>
              <a:t>vibrio</a:t>
            </a:r>
            <a:r>
              <a:rPr lang="en-US" sz="3200" dirty="0" smtClean="0"/>
              <a:t> </a:t>
            </a:r>
            <a:r>
              <a:rPr lang="en-US" sz="3200" dirty="0" err="1" smtClean="0"/>
              <a:t>parahaemolyticus</a:t>
            </a:r>
            <a:r>
              <a:rPr lang="en-US" sz="3200" dirty="0" smtClean="0"/>
              <a:t>-(common cause of diarrhea)</a:t>
            </a:r>
          </a:p>
          <a:p>
            <a:pPr>
              <a:buFont typeface="Wingdings" pitchFamily="2" charset="2"/>
              <a:buChar char="§"/>
            </a:pPr>
            <a:r>
              <a:rPr lang="en-US" sz="3200" dirty="0" smtClean="0"/>
              <a:t>Are curved(comma shaped) bacilli:-</a:t>
            </a:r>
          </a:p>
          <a:p>
            <a:pPr>
              <a:buNone/>
            </a:pPr>
            <a:r>
              <a:rPr lang="en-US" sz="3200" dirty="0" smtClean="0"/>
              <a:t>		</a:t>
            </a:r>
            <a:r>
              <a:rPr lang="en-US" sz="3200" dirty="0" smtClean="0">
                <a:solidFill>
                  <a:srgbClr val="FF0000"/>
                </a:solidFill>
              </a:rPr>
              <a:t>-a pair of curved bacilli </a:t>
            </a:r>
            <a:r>
              <a:rPr lang="en-US" sz="3200" dirty="0" err="1" smtClean="0">
                <a:solidFill>
                  <a:srgbClr val="FF0000"/>
                </a:solidFill>
              </a:rPr>
              <a:t>resmbles</a:t>
            </a:r>
            <a:r>
              <a:rPr lang="en-US" sz="3200" dirty="0" smtClean="0">
                <a:solidFill>
                  <a:srgbClr val="FF0000"/>
                </a:solidFill>
              </a:rPr>
              <a:t> a bird and is described as having a gull-wing morphology </a:t>
            </a:r>
            <a:r>
              <a:rPr lang="en-US" sz="3200" dirty="0" err="1" smtClean="0">
                <a:solidFill>
                  <a:schemeClr val="tx1"/>
                </a:solidFill>
              </a:rPr>
              <a:t>e.g</a:t>
            </a:r>
            <a:r>
              <a:rPr lang="en-US" sz="3200" dirty="0" smtClean="0">
                <a:solidFill>
                  <a:schemeClr val="tx1"/>
                </a:solidFill>
              </a:rPr>
              <a:t> campylobacter </a:t>
            </a:r>
            <a:r>
              <a:rPr lang="en-US" sz="3200" dirty="0" err="1" smtClean="0">
                <a:solidFill>
                  <a:schemeClr val="tx1"/>
                </a:solidFill>
              </a:rPr>
              <a:t>spp</a:t>
            </a:r>
            <a:r>
              <a:rPr lang="en-US" sz="3200" dirty="0" smtClean="0">
                <a:solidFill>
                  <a:schemeClr val="tx1"/>
                </a:solidFill>
              </a:rPr>
              <a:t>(common cause of diarrhea)</a:t>
            </a:r>
          </a:p>
          <a:p>
            <a:pPr>
              <a:buFont typeface="Wingdings" pitchFamily="2" charset="2"/>
              <a:buChar char="§"/>
            </a:pPr>
            <a:r>
              <a:rPr lang="en-US" sz="3200" dirty="0" smtClean="0"/>
              <a:t>Spiral shaped bacteria(spirochetes)</a:t>
            </a:r>
          </a:p>
          <a:p>
            <a:pPr lvl="1"/>
            <a:r>
              <a:rPr lang="en-US" sz="3200" dirty="0" smtClean="0">
                <a:solidFill>
                  <a:srgbClr val="FF0000"/>
                </a:solidFill>
              </a:rPr>
              <a:t>Are cork-crew like spirals.</a:t>
            </a:r>
          </a:p>
          <a:p>
            <a:pPr lvl="1"/>
            <a:r>
              <a:rPr lang="en-US" sz="3200" dirty="0" smtClean="0">
                <a:solidFill>
                  <a:srgbClr val="FF0000"/>
                </a:solidFill>
              </a:rPr>
              <a:t>they may be singly or in form of pairs</a:t>
            </a:r>
            <a:r>
              <a:rPr lang="en-US" sz="2800" dirty="0" smtClean="0"/>
              <a:t>.</a:t>
            </a:r>
            <a:endParaRPr lang="en-US" sz="3200" dirty="0" smtClean="0"/>
          </a:p>
          <a:p>
            <a:pPr>
              <a:buNone/>
            </a:pPr>
            <a:endParaRPr lang="en-US" dirty="0" smtClean="0"/>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7" name="Rectangle 2"/>
          <p:cNvSpPr>
            <a:spLocks noGrp="1" noChangeArrowheads="1"/>
          </p:cNvSpPr>
          <p:nvPr>
            <p:ph type="title"/>
          </p:nvPr>
        </p:nvSpPr>
        <p:spPr>
          <a:xfrm>
            <a:off x="893767" y="4"/>
            <a:ext cx="7358063" cy="1044575"/>
          </a:xfrm>
        </p:spPr>
        <p:txBody>
          <a:bodyPr/>
          <a:lstStyle/>
          <a:p>
            <a:pPr eaLnBrk="1" hangingPunct="1"/>
            <a:r>
              <a:rPr lang="en-US" sz="3600" dirty="0" smtClean="0">
                <a:solidFill>
                  <a:srgbClr val="0070C0"/>
                </a:solidFill>
              </a:rPr>
              <a:t>Classification of microorganisms cont’d</a:t>
            </a:r>
            <a:endParaRPr lang="en-US" dirty="0" smtClean="0"/>
          </a:p>
        </p:txBody>
      </p:sp>
      <p:sp>
        <p:nvSpPr>
          <p:cNvPr id="147458" name="Rectangle 3"/>
          <p:cNvSpPr>
            <a:spLocks noGrp="1" noChangeArrowheads="1"/>
          </p:cNvSpPr>
          <p:nvPr>
            <p:ph type="body" idx="1"/>
          </p:nvPr>
        </p:nvSpPr>
        <p:spPr>
          <a:xfrm>
            <a:off x="342900" y="774700"/>
            <a:ext cx="8382000" cy="5270500"/>
          </a:xfrm>
        </p:spPr>
        <p:txBody>
          <a:bodyPr/>
          <a:lstStyle/>
          <a:p>
            <a:pPr lvl="1">
              <a:buNone/>
            </a:pPr>
            <a:r>
              <a:rPr lang="en-US" sz="3200" b="1" dirty="0" smtClean="0">
                <a:solidFill>
                  <a:schemeClr val="tx1"/>
                </a:solidFill>
              </a:rPr>
              <a:t>Staining procedures</a:t>
            </a:r>
          </a:p>
          <a:p>
            <a:pPr lvl="1"/>
            <a:r>
              <a:rPr lang="en-US" sz="2800" dirty="0" smtClean="0">
                <a:solidFill>
                  <a:schemeClr val="tx1"/>
                </a:solidFill>
              </a:rPr>
              <a:t>Bacteria are colorless, transparent, and difficult to see</a:t>
            </a:r>
          </a:p>
          <a:p>
            <a:pPr lvl="1"/>
            <a:r>
              <a:rPr lang="en-US" sz="2800" dirty="0" smtClean="0">
                <a:solidFill>
                  <a:schemeClr val="tx1"/>
                </a:solidFill>
              </a:rPr>
              <a:t>Different staining methods have been devised in examining bacteria-</a:t>
            </a:r>
          </a:p>
          <a:p>
            <a:pPr lvl="1"/>
            <a:r>
              <a:rPr lang="en-US" sz="2800" dirty="0" smtClean="0">
                <a:solidFill>
                  <a:schemeClr val="tx1"/>
                </a:solidFill>
              </a:rPr>
              <a:t>Bacteria are smeared onto a glass microscope slide (smear), air-dried, and then fixed’</a:t>
            </a:r>
          </a:p>
          <a:p>
            <a:pPr lvl="1">
              <a:buNone/>
            </a:pPr>
            <a:r>
              <a:rPr lang="en-US" sz="2800" dirty="0" smtClean="0">
                <a:solidFill>
                  <a:schemeClr val="accent2"/>
                </a:solidFill>
              </a:rPr>
              <a:t>Two common methods are used:-</a:t>
            </a:r>
          </a:p>
          <a:p>
            <a:pPr lvl="1"/>
            <a:r>
              <a:rPr lang="en-US" sz="2800" dirty="0" smtClean="0">
                <a:solidFill>
                  <a:srgbClr val="7030A0"/>
                </a:solidFill>
              </a:rPr>
              <a:t>Heat fixation</a:t>
            </a:r>
            <a:r>
              <a:rPr lang="en-US" sz="2800" dirty="0" smtClean="0">
                <a:solidFill>
                  <a:schemeClr val="tx1"/>
                </a:solidFill>
              </a:rPr>
              <a:t>:</a:t>
            </a:r>
          </a:p>
          <a:p>
            <a:pPr lvl="1">
              <a:buNone/>
            </a:pPr>
            <a:r>
              <a:rPr lang="en-US" sz="2800" dirty="0" smtClean="0">
                <a:solidFill>
                  <a:schemeClr val="tx1"/>
                </a:solidFill>
              </a:rPr>
              <a:t>		-tends to distort morphology of cells</a:t>
            </a:r>
          </a:p>
          <a:p>
            <a:pPr lvl="1">
              <a:buNone/>
            </a:pPr>
            <a:r>
              <a:rPr lang="en-US" sz="2800" dirty="0" smtClean="0">
                <a:solidFill>
                  <a:schemeClr val="tx1"/>
                </a:solidFill>
              </a:rPr>
              <a:t>		-Smear is passed through a </a:t>
            </a:r>
            <a:r>
              <a:rPr lang="en-US" sz="2800" dirty="0" err="1" smtClean="0">
                <a:solidFill>
                  <a:schemeClr val="tx1"/>
                </a:solidFill>
              </a:rPr>
              <a:t>bunsen</a:t>
            </a:r>
            <a:r>
              <a:rPr lang="en-US" sz="2800" dirty="0" smtClean="0">
                <a:solidFill>
                  <a:schemeClr val="tx1"/>
                </a:solidFill>
              </a:rPr>
              <a:t> burner flame</a:t>
            </a:r>
          </a:p>
          <a:p>
            <a:pPr lvl="1"/>
            <a:r>
              <a:rPr lang="en-US" sz="2800" dirty="0" smtClean="0">
                <a:solidFill>
                  <a:srgbClr val="7030A0"/>
                </a:solidFill>
              </a:rPr>
              <a:t>Methanol fixation</a:t>
            </a:r>
            <a:r>
              <a:rPr lang="en-US" sz="2800" dirty="0" smtClean="0">
                <a:solidFill>
                  <a:schemeClr val="tx1"/>
                </a:solidFill>
              </a:rPr>
              <a:t>:</a:t>
            </a:r>
          </a:p>
          <a:p>
            <a:pPr lvl="1">
              <a:buNone/>
            </a:pPr>
            <a:r>
              <a:rPr lang="en-US" sz="2800" dirty="0" smtClean="0">
                <a:solidFill>
                  <a:schemeClr val="tx1"/>
                </a:solidFill>
              </a:rPr>
              <a:t>		-is a more satisfactory fixation technique</a:t>
            </a:r>
          </a:p>
          <a:p>
            <a:pPr lvl="1">
              <a:buNone/>
            </a:pPr>
            <a:r>
              <a:rPr lang="en-US" sz="2800" dirty="0" smtClean="0">
                <a:solidFill>
                  <a:schemeClr val="tx1"/>
                </a:solidFill>
              </a:rPr>
              <a:t>		-It is accomplished by flooding the smear with absolute methanol for 30 seconds.</a:t>
            </a:r>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5" name="Rectangle 2"/>
          <p:cNvSpPr>
            <a:spLocks noGrp="1" noChangeArrowheads="1"/>
          </p:cNvSpPr>
          <p:nvPr>
            <p:ph type="title"/>
          </p:nvPr>
        </p:nvSpPr>
        <p:spPr>
          <a:xfrm>
            <a:off x="893767" y="4"/>
            <a:ext cx="7358063" cy="1044575"/>
          </a:xfrm>
        </p:spPr>
        <p:txBody>
          <a:bodyPr/>
          <a:lstStyle/>
          <a:p>
            <a:pPr eaLnBrk="1" hangingPunct="1"/>
            <a:r>
              <a:rPr lang="en-US" sz="4800" b="1" dirty="0" err="1" smtClean="0"/>
              <a:t>Rickettsiae</a:t>
            </a:r>
            <a:r>
              <a:rPr lang="en-US" b="1" dirty="0" smtClean="0"/>
              <a:t>  </a:t>
            </a:r>
          </a:p>
        </p:txBody>
      </p:sp>
      <p:sp>
        <p:nvSpPr>
          <p:cNvPr id="149506" name="Rectangle 3"/>
          <p:cNvSpPr>
            <a:spLocks noGrp="1" noChangeArrowheads="1"/>
          </p:cNvSpPr>
          <p:nvPr>
            <p:ph type="body" idx="1"/>
          </p:nvPr>
        </p:nvSpPr>
        <p:spPr>
          <a:xfrm>
            <a:off x="444503" y="1130300"/>
            <a:ext cx="8216900" cy="4953000"/>
          </a:xfrm>
        </p:spPr>
        <p:txBody>
          <a:bodyPr/>
          <a:lstStyle/>
          <a:p>
            <a:r>
              <a:rPr lang="en-US" sz="3200" dirty="0" smtClean="0"/>
              <a:t>Are very short rods</a:t>
            </a:r>
          </a:p>
          <a:p>
            <a:r>
              <a:rPr lang="en-US" sz="3200" dirty="0" smtClean="0"/>
              <a:t>Have a cell wall(resembles that of gram-negative rods)</a:t>
            </a:r>
          </a:p>
          <a:p>
            <a:r>
              <a:rPr lang="en-US" sz="3200" dirty="0" smtClean="0"/>
              <a:t>They are bacteria as they contain RNA and DNA</a:t>
            </a:r>
          </a:p>
          <a:p>
            <a:r>
              <a:rPr lang="en-US" sz="3200" dirty="0" smtClean="0"/>
              <a:t>They are obligate intracellular parasites</a:t>
            </a:r>
          </a:p>
          <a:p>
            <a:r>
              <a:rPr lang="en-US" sz="3200" dirty="0" smtClean="0"/>
              <a:t>However they are smaller than bacteria</a:t>
            </a:r>
          </a:p>
          <a:p>
            <a:r>
              <a:rPr lang="en-US" sz="3200" dirty="0" smtClean="0"/>
              <a:t>Divide by binary fission within the host cell</a:t>
            </a:r>
          </a:p>
          <a:p>
            <a:r>
              <a:rPr lang="en-US" sz="3200" dirty="0" smtClean="0"/>
              <a:t>Some </a:t>
            </a:r>
            <a:r>
              <a:rPr lang="en-US" sz="3200" dirty="0" err="1" smtClean="0"/>
              <a:t>Rickettsiae</a:t>
            </a:r>
            <a:r>
              <a:rPr lang="en-US" sz="3200" dirty="0" smtClean="0"/>
              <a:t> are </a:t>
            </a:r>
            <a:r>
              <a:rPr lang="en-US" sz="3200" dirty="0" err="1" smtClean="0"/>
              <a:t>Cocci</a:t>
            </a:r>
            <a:r>
              <a:rPr lang="en-US" sz="3200" dirty="0" smtClean="0"/>
              <a:t> or bacilli</a:t>
            </a:r>
          </a:p>
          <a:p>
            <a:pPr eaLnBrk="1" hangingPunct="1">
              <a:buNone/>
            </a:pPr>
            <a:endParaRPr lang="en-US" sz="3200" dirty="0" smtClean="0"/>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2"/>
          <p:cNvSpPr>
            <a:spLocks noGrp="1" noChangeArrowheads="1"/>
          </p:cNvSpPr>
          <p:nvPr>
            <p:ph type="title"/>
          </p:nvPr>
        </p:nvSpPr>
        <p:spPr>
          <a:xfrm>
            <a:off x="893767" y="4"/>
            <a:ext cx="7358063" cy="1044575"/>
          </a:xfrm>
        </p:spPr>
        <p:txBody>
          <a:bodyPr/>
          <a:lstStyle/>
          <a:p>
            <a:pPr eaLnBrk="1" hangingPunct="1"/>
            <a:r>
              <a:rPr lang="en-US" dirty="0" smtClean="0"/>
              <a:t> </a:t>
            </a:r>
            <a:r>
              <a:rPr lang="en-US" sz="4800" b="1" dirty="0" smtClean="0"/>
              <a:t>Chlamydia</a:t>
            </a:r>
            <a:r>
              <a:rPr lang="en-US" dirty="0" smtClean="0"/>
              <a:t> </a:t>
            </a:r>
          </a:p>
        </p:txBody>
      </p:sp>
      <p:sp>
        <p:nvSpPr>
          <p:cNvPr id="151554" name="Rectangle 3"/>
          <p:cNvSpPr>
            <a:spLocks noGrp="1" noChangeArrowheads="1"/>
          </p:cNvSpPr>
          <p:nvPr>
            <p:ph type="body" idx="1"/>
          </p:nvPr>
        </p:nvSpPr>
        <p:spPr>
          <a:xfrm>
            <a:off x="228600" y="1181104"/>
            <a:ext cx="8509000" cy="4825999"/>
          </a:xfrm>
        </p:spPr>
        <p:txBody>
          <a:bodyPr/>
          <a:lstStyle/>
          <a:p>
            <a:r>
              <a:rPr lang="en-US" dirty="0" err="1" smtClean="0"/>
              <a:t>Chlamydiae</a:t>
            </a:r>
            <a:r>
              <a:rPr lang="en-US" dirty="0" smtClean="0"/>
              <a:t> are obligate intracellular bacteria </a:t>
            </a:r>
            <a:r>
              <a:rPr lang="en-US" dirty="0" err="1" smtClean="0"/>
              <a:t>i.e</a:t>
            </a:r>
            <a:r>
              <a:rPr lang="en-US" dirty="0" smtClean="0"/>
              <a:t> they can grow only within cells.</a:t>
            </a:r>
          </a:p>
          <a:p>
            <a:r>
              <a:rPr lang="en-US" dirty="0" smtClean="0"/>
              <a:t>They have a rigid cell wall but lack a typical peptidoglycan layer.</a:t>
            </a:r>
          </a:p>
          <a:p>
            <a:r>
              <a:rPr lang="en-US" dirty="0" smtClean="0"/>
              <a:t>Their cell wall resemble those of gram-negative bacteria but lack </a:t>
            </a:r>
            <a:r>
              <a:rPr lang="en-US" dirty="0" err="1" smtClean="0"/>
              <a:t>muramic</a:t>
            </a:r>
            <a:r>
              <a:rPr lang="en-US" dirty="0" smtClean="0"/>
              <a:t> acid.</a:t>
            </a:r>
          </a:p>
          <a:p>
            <a:r>
              <a:rPr lang="en-US" dirty="0" smtClean="0"/>
              <a:t>Chlamydia are spherical and have intracellular developmental cycle where infective forms are </a:t>
            </a:r>
            <a:r>
              <a:rPr lang="en-US" dirty="0" err="1" smtClean="0"/>
              <a:t>phagocytosed</a:t>
            </a:r>
            <a:r>
              <a:rPr lang="en-US" dirty="0" smtClean="0"/>
              <a:t> by host cell and develop inside the cell to reticulate bodies</a:t>
            </a:r>
          </a:p>
          <a:p>
            <a:r>
              <a:rPr lang="en-US" dirty="0" smtClean="0"/>
              <a:t>In 40hrs become elementary bodies and rupture within 48-72hrs to infect other cells</a:t>
            </a:r>
          </a:p>
          <a:p>
            <a:pPr eaLnBrk="1" hangingPunct="1">
              <a:buNone/>
            </a:pPr>
            <a:endParaRPr lang="en-US" dirty="0" smtClean="0"/>
          </a:p>
        </p:txBody>
      </p:sp>
      <p:sp>
        <p:nvSpPr>
          <p:cNvPr id="151555" name="Text Box 4"/>
          <p:cNvSpPr txBox="1">
            <a:spLocks noChangeArrowheads="1"/>
          </p:cNvSpPr>
          <p:nvPr/>
        </p:nvSpPr>
        <p:spPr bwMode="auto">
          <a:xfrm>
            <a:off x="776293" y="6489703"/>
            <a:ext cx="1241425" cy="307777"/>
          </a:xfrm>
          <a:prstGeom prst="rect">
            <a:avLst/>
          </a:prstGeom>
          <a:noFill/>
          <a:ln w="9525">
            <a:noFill/>
            <a:miter lim="800000"/>
            <a:headEnd/>
            <a:tailEnd/>
          </a:ln>
        </p:spPr>
        <p:txBody>
          <a:bodyPr>
            <a:spAutoFit/>
          </a:bodyPr>
          <a:lstStyle/>
          <a:p>
            <a:pPr eaLnBrk="0" hangingPunct="0">
              <a:spcBef>
                <a:spcPct val="50000"/>
              </a:spcBef>
            </a:pPr>
            <a:r>
              <a:rPr lang="en-US" sz="1400">
                <a:solidFill>
                  <a:schemeClr val="accent2"/>
                </a:solidFill>
              </a:rPr>
              <a:t>*Trademark</a:t>
            </a:r>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3601" name="Rectangle 2"/>
          <p:cNvSpPr>
            <a:spLocks noGrp="1" noChangeArrowheads="1"/>
          </p:cNvSpPr>
          <p:nvPr>
            <p:ph type="title"/>
          </p:nvPr>
        </p:nvSpPr>
        <p:spPr>
          <a:xfrm>
            <a:off x="893767" y="0"/>
            <a:ext cx="7358063" cy="1181100"/>
          </a:xfrm>
        </p:spPr>
        <p:txBody>
          <a:bodyPr/>
          <a:lstStyle/>
          <a:p>
            <a:pPr eaLnBrk="1" hangingPunct="1"/>
            <a:r>
              <a:rPr lang="en-US" sz="6000" b="1" dirty="0" smtClean="0"/>
              <a:t>Virus</a:t>
            </a:r>
          </a:p>
        </p:txBody>
      </p:sp>
      <p:sp>
        <p:nvSpPr>
          <p:cNvPr id="153602" name="Rectangle 3"/>
          <p:cNvSpPr>
            <a:spLocks noGrp="1" noChangeArrowheads="1"/>
          </p:cNvSpPr>
          <p:nvPr>
            <p:ph type="body" idx="1"/>
          </p:nvPr>
        </p:nvSpPr>
        <p:spPr>
          <a:xfrm>
            <a:off x="431800" y="731520"/>
            <a:ext cx="8458200" cy="5275582"/>
          </a:xfrm>
        </p:spPr>
        <p:txBody>
          <a:bodyPr/>
          <a:lstStyle/>
          <a:p>
            <a:r>
              <a:rPr lang="en-US" sz="2800" dirty="0" smtClean="0"/>
              <a:t>Very small unclear whether they are living or not hence referred to as </a:t>
            </a:r>
            <a:r>
              <a:rPr lang="en-US" sz="2800" b="1" dirty="0" smtClean="0"/>
              <a:t>active</a:t>
            </a:r>
            <a:r>
              <a:rPr lang="en-US" sz="2800" dirty="0" smtClean="0"/>
              <a:t> and </a:t>
            </a:r>
            <a:r>
              <a:rPr lang="en-US" sz="2800" b="1" dirty="0" smtClean="0"/>
              <a:t>inactive</a:t>
            </a:r>
          </a:p>
          <a:p>
            <a:r>
              <a:rPr lang="en-US" sz="2800" b="1" dirty="0" err="1" smtClean="0"/>
              <a:t>Virion</a:t>
            </a:r>
            <a:r>
              <a:rPr lang="en-US" sz="2800" b="1" dirty="0" smtClean="0"/>
              <a:t> –</a:t>
            </a:r>
            <a:r>
              <a:rPr lang="en-US" sz="2800" dirty="0" smtClean="0"/>
              <a:t>is a virus particle</a:t>
            </a:r>
          </a:p>
          <a:p>
            <a:r>
              <a:rPr lang="en-US" sz="2800" dirty="0" smtClean="0"/>
              <a:t>Viruses are particles composed of an internal core containing either RNA or DNA(but not both) covered by a protective coat.</a:t>
            </a:r>
          </a:p>
          <a:p>
            <a:r>
              <a:rPr lang="en-US" sz="2800" dirty="0" smtClean="0"/>
              <a:t>Viruses do not have a nucleus, cytoplasm, </a:t>
            </a:r>
            <a:r>
              <a:rPr lang="en-US" sz="2800" dirty="0" err="1" smtClean="0"/>
              <a:t>mitochondria,or</a:t>
            </a:r>
            <a:r>
              <a:rPr lang="en-US" sz="2800" dirty="0" smtClean="0"/>
              <a:t> ribosomes.</a:t>
            </a:r>
          </a:p>
          <a:p>
            <a:r>
              <a:rPr lang="en-US" sz="2800" dirty="0" smtClean="0"/>
              <a:t>The nucleic acid core is packed within </a:t>
            </a:r>
            <a:r>
              <a:rPr lang="en-US" sz="2800" b="1" dirty="0" smtClean="0"/>
              <a:t>protein coat (</a:t>
            </a:r>
            <a:r>
              <a:rPr lang="en-US" sz="2800" b="1" dirty="0" err="1" smtClean="0"/>
              <a:t>capsid</a:t>
            </a:r>
            <a:r>
              <a:rPr lang="en-US" sz="2800" b="1" dirty="0" smtClean="0"/>
              <a:t>) </a:t>
            </a:r>
            <a:r>
              <a:rPr lang="en-US" sz="2800" dirty="0" smtClean="0"/>
              <a:t>which protects it during transmission between host cells. Multiply by replication in host cell(are obligate intracellular parasites)</a:t>
            </a:r>
          </a:p>
          <a:p>
            <a:r>
              <a:rPr lang="en-US" sz="2800" dirty="0" smtClean="0"/>
              <a:t>Classified according to nucleic acid, presence of envelop, size and symmetry of the </a:t>
            </a:r>
            <a:r>
              <a:rPr lang="en-US" sz="2800" dirty="0" err="1" smtClean="0"/>
              <a:t>capsid</a:t>
            </a:r>
            <a:endParaRPr lang="en-US" dirty="0" smtClean="0"/>
          </a:p>
          <a:p>
            <a:pPr eaLnBrk="1" hangingPunct="1">
              <a:buNone/>
            </a:pPr>
            <a:endParaRPr lang="en-US" dirty="0" smtClean="0"/>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496389" y="0"/>
            <a:ext cx="8229600" cy="627017"/>
          </a:xfrm>
        </p:spPr>
        <p:txBody>
          <a:bodyPr/>
          <a:lstStyle/>
          <a:p>
            <a:pPr eaLnBrk="1" hangingPunct="1"/>
            <a:r>
              <a:rPr lang="en-US" b="1" dirty="0" err="1" smtClean="0"/>
              <a:t>Clssification</a:t>
            </a:r>
            <a:r>
              <a:rPr lang="en-US" b="1" dirty="0" smtClean="0"/>
              <a:t> of medically important viruses</a:t>
            </a:r>
          </a:p>
        </p:txBody>
      </p:sp>
      <p:sp>
        <p:nvSpPr>
          <p:cNvPr id="7172" name="Rectangle 1027"/>
          <p:cNvSpPr>
            <a:spLocks noGrp="1" noChangeArrowheads="1"/>
          </p:cNvSpPr>
          <p:nvPr>
            <p:ph type="body" idx="1"/>
          </p:nvPr>
        </p:nvSpPr>
        <p:spPr>
          <a:xfrm>
            <a:off x="339638" y="522514"/>
            <a:ext cx="4040188" cy="457200"/>
          </a:xfrm>
        </p:spPr>
        <p:txBody>
          <a:bodyPr/>
          <a:lstStyle/>
          <a:p>
            <a:pPr>
              <a:buFont typeface="Wingdings 2" pitchFamily="18" charset="2"/>
              <a:buNone/>
            </a:pPr>
            <a:endParaRPr lang="en-US" b="1" u="sng" dirty="0" smtClean="0"/>
          </a:p>
          <a:p>
            <a:pPr>
              <a:buFont typeface="Wingdings 2" pitchFamily="18" charset="2"/>
              <a:buNone/>
            </a:pPr>
            <a:endParaRPr lang="en-US" b="1" u="sng" dirty="0" smtClean="0"/>
          </a:p>
          <a:p>
            <a:pPr>
              <a:buFont typeface="Wingdings 2" pitchFamily="18" charset="2"/>
              <a:buNone/>
            </a:pPr>
            <a:endParaRPr lang="en-US" b="1" dirty="0" smtClean="0"/>
          </a:p>
          <a:p>
            <a:pPr eaLnBrk="1" hangingPunct="1">
              <a:buNone/>
            </a:pPr>
            <a:r>
              <a:rPr lang="en-US" dirty="0" smtClean="0"/>
              <a:t>DNA VIRUSES</a:t>
            </a:r>
          </a:p>
        </p:txBody>
      </p:sp>
      <p:sp>
        <p:nvSpPr>
          <p:cNvPr id="4" name="Content Placeholder 3"/>
          <p:cNvSpPr>
            <a:spLocks noGrp="1"/>
          </p:cNvSpPr>
          <p:nvPr>
            <p:ph sz="half" idx="2"/>
          </p:nvPr>
        </p:nvSpPr>
        <p:spPr>
          <a:xfrm>
            <a:off x="457203" y="927464"/>
            <a:ext cx="4040188" cy="5198700"/>
          </a:xfrm>
        </p:spPr>
        <p:txBody>
          <a:bodyPr/>
          <a:lstStyle/>
          <a:p>
            <a:r>
              <a:rPr lang="en-GB" dirty="0" smtClean="0">
                <a:solidFill>
                  <a:schemeClr val="tx1"/>
                </a:solidFill>
              </a:rPr>
              <a:t>Parvovirus</a:t>
            </a:r>
          </a:p>
          <a:p>
            <a:r>
              <a:rPr lang="en-GB" dirty="0" err="1" smtClean="0">
                <a:solidFill>
                  <a:schemeClr val="tx1"/>
                </a:solidFill>
              </a:rPr>
              <a:t>Polyomaviruses</a:t>
            </a:r>
            <a:endParaRPr lang="en-GB" dirty="0" smtClean="0">
              <a:solidFill>
                <a:schemeClr val="tx1"/>
              </a:solidFill>
            </a:endParaRPr>
          </a:p>
          <a:p>
            <a:r>
              <a:rPr lang="en-GB" dirty="0" err="1" smtClean="0">
                <a:solidFill>
                  <a:schemeClr val="tx1"/>
                </a:solidFill>
              </a:rPr>
              <a:t>Papllomaviruses</a:t>
            </a:r>
            <a:endParaRPr lang="en-GB" dirty="0" smtClean="0">
              <a:solidFill>
                <a:schemeClr val="tx1"/>
              </a:solidFill>
            </a:endParaRPr>
          </a:p>
          <a:p>
            <a:r>
              <a:rPr lang="en-GB" dirty="0" smtClean="0">
                <a:solidFill>
                  <a:schemeClr val="tx1"/>
                </a:solidFill>
              </a:rPr>
              <a:t>Adenoviruses</a:t>
            </a:r>
          </a:p>
          <a:p>
            <a:r>
              <a:rPr lang="en-GB" dirty="0" err="1" smtClean="0">
                <a:solidFill>
                  <a:schemeClr val="tx1"/>
                </a:solidFill>
              </a:rPr>
              <a:t>Hepadnaviruses</a:t>
            </a:r>
            <a:endParaRPr lang="en-GB" dirty="0" smtClean="0">
              <a:solidFill>
                <a:schemeClr val="tx1"/>
              </a:solidFill>
            </a:endParaRPr>
          </a:p>
          <a:p>
            <a:r>
              <a:rPr lang="en-GB" dirty="0" err="1" smtClean="0">
                <a:solidFill>
                  <a:schemeClr val="tx1"/>
                </a:solidFill>
              </a:rPr>
              <a:t>Herpesviruses</a:t>
            </a:r>
            <a:endParaRPr lang="en-GB" dirty="0" smtClean="0">
              <a:solidFill>
                <a:schemeClr val="tx1"/>
              </a:solidFill>
            </a:endParaRPr>
          </a:p>
          <a:p>
            <a:r>
              <a:rPr lang="en-GB" dirty="0" smtClean="0">
                <a:solidFill>
                  <a:schemeClr val="tx1"/>
                </a:solidFill>
              </a:rPr>
              <a:t>Poxviruses</a:t>
            </a:r>
            <a:endParaRPr lang="en-GB" dirty="0">
              <a:solidFill>
                <a:schemeClr val="tx1"/>
              </a:solidFill>
            </a:endParaRPr>
          </a:p>
        </p:txBody>
      </p:sp>
      <p:sp>
        <p:nvSpPr>
          <p:cNvPr id="5" name="Text Placeholder 4"/>
          <p:cNvSpPr>
            <a:spLocks noGrp="1"/>
          </p:cNvSpPr>
          <p:nvPr>
            <p:ph type="body" sz="quarter" idx="3"/>
          </p:nvPr>
        </p:nvSpPr>
        <p:spPr>
          <a:xfrm>
            <a:off x="4645030" y="535577"/>
            <a:ext cx="4041775" cy="418012"/>
          </a:xfrm>
        </p:spPr>
        <p:txBody>
          <a:bodyPr/>
          <a:lstStyle/>
          <a:p>
            <a:r>
              <a:rPr lang="en-GB" dirty="0" smtClean="0"/>
              <a:t>RNA VIRUSES</a:t>
            </a:r>
            <a:endParaRPr lang="en-GB" dirty="0"/>
          </a:p>
        </p:txBody>
      </p:sp>
      <p:sp>
        <p:nvSpPr>
          <p:cNvPr id="6" name="Content Placeholder 5"/>
          <p:cNvSpPr>
            <a:spLocks noGrp="1"/>
          </p:cNvSpPr>
          <p:nvPr>
            <p:ph sz="quarter" idx="4"/>
          </p:nvPr>
        </p:nvSpPr>
        <p:spPr>
          <a:xfrm>
            <a:off x="4645030" y="901337"/>
            <a:ext cx="4041775" cy="5224826"/>
          </a:xfrm>
        </p:spPr>
        <p:txBody>
          <a:bodyPr/>
          <a:lstStyle/>
          <a:p>
            <a:r>
              <a:rPr lang="en-GB" dirty="0" err="1" smtClean="0">
                <a:solidFill>
                  <a:schemeClr val="tx1"/>
                </a:solidFill>
              </a:rPr>
              <a:t>Picornaviruses</a:t>
            </a:r>
            <a:endParaRPr lang="en-GB" dirty="0" smtClean="0">
              <a:solidFill>
                <a:schemeClr val="tx1"/>
              </a:solidFill>
            </a:endParaRPr>
          </a:p>
          <a:p>
            <a:r>
              <a:rPr lang="en-GB" dirty="0" err="1" smtClean="0">
                <a:solidFill>
                  <a:schemeClr val="tx1"/>
                </a:solidFill>
              </a:rPr>
              <a:t>Caliciviruses</a:t>
            </a:r>
            <a:endParaRPr lang="en-GB" dirty="0" smtClean="0">
              <a:solidFill>
                <a:schemeClr val="tx1"/>
              </a:solidFill>
            </a:endParaRPr>
          </a:p>
          <a:p>
            <a:r>
              <a:rPr lang="en-GB" dirty="0" err="1" smtClean="0">
                <a:solidFill>
                  <a:schemeClr val="tx1"/>
                </a:solidFill>
              </a:rPr>
              <a:t>Reoviruses</a:t>
            </a:r>
            <a:endParaRPr lang="en-GB" dirty="0" smtClean="0">
              <a:solidFill>
                <a:schemeClr val="tx1"/>
              </a:solidFill>
            </a:endParaRPr>
          </a:p>
          <a:p>
            <a:r>
              <a:rPr lang="en-GB" dirty="0" err="1" smtClean="0">
                <a:solidFill>
                  <a:schemeClr val="tx1"/>
                </a:solidFill>
              </a:rPr>
              <a:t>Flaviviruses</a:t>
            </a:r>
            <a:endParaRPr lang="en-GB" dirty="0" smtClean="0">
              <a:solidFill>
                <a:schemeClr val="tx1"/>
              </a:solidFill>
            </a:endParaRPr>
          </a:p>
          <a:p>
            <a:r>
              <a:rPr lang="en-GB" dirty="0" err="1" smtClean="0">
                <a:solidFill>
                  <a:schemeClr val="tx1"/>
                </a:solidFill>
              </a:rPr>
              <a:t>Togaviruses</a:t>
            </a:r>
            <a:endParaRPr lang="en-GB" dirty="0" smtClean="0">
              <a:solidFill>
                <a:schemeClr val="tx1"/>
              </a:solidFill>
            </a:endParaRPr>
          </a:p>
          <a:p>
            <a:r>
              <a:rPr lang="en-GB" dirty="0" smtClean="0">
                <a:solidFill>
                  <a:schemeClr val="tx1"/>
                </a:solidFill>
              </a:rPr>
              <a:t>Retroviruses</a:t>
            </a:r>
          </a:p>
          <a:p>
            <a:r>
              <a:rPr lang="en-GB" dirty="0" err="1" smtClean="0">
                <a:solidFill>
                  <a:schemeClr val="tx1"/>
                </a:solidFill>
              </a:rPr>
              <a:t>Orthomyxoviruses</a:t>
            </a:r>
            <a:endParaRPr lang="en-GB" dirty="0" smtClean="0">
              <a:solidFill>
                <a:schemeClr val="tx1"/>
              </a:solidFill>
            </a:endParaRPr>
          </a:p>
          <a:p>
            <a:r>
              <a:rPr lang="en-GB" dirty="0" err="1" smtClean="0">
                <a:solidFill>
                  <a:schemeClr val="tx1"/>
                </a:solidFill>
              </a:rPr>
              <a:t>Paramyxoviruses</a:t>
            </a:r>
            <a:endParaRPr lang="en-GB" dirty="0" smtClean="0">
              <a:solidFill>
                <a:schemeClr val="tx1"/>
              </a:solidFill>
            </a:endParaRPr>
          </a:p>
          <a:p>
            <a:r>
              <a:rPr lang="en-GB" dirty="0" err="1" smtClean="0">
                <a:solidFill>
                  <a:schemeClr val="tx1"/>
                </a:solidFill>
              </a:rPr>
              <a:t>Rhabdoviruses</a:t>
            </a:r>
            <a:endParaRPr lang="en-GB" dirty="0" smtClean="0">
              <a:solidFill>
                <a:schemeClr val="tx1"/>
              </a:solidFill>
            </a:endParaRPr>
          </a:p>
          <a:p>
            <a:r>
              <a:rPr lang="en-GB" dirty="0" err="1" smtClean="0">
                <a:solidFill>
                  <a:schemeClr val="tx1"/>
                </a:solidFill>
              </a:rPr>
              <a:t>Filoviruses</a:t>
            </a:r>
            <a:endParaRPr lang="en-GB" dirty="0" smtClean="0">
              <a:solidFill>
                <a:schemeClr val="tx1"/>
              </a:solidFill>
            </a:endParaRPr>
          </a:p>
          <a:p>
            <a:r>
              <a:rPr lang="en-GB" dirty="0" err="1" smtClean="0">
                <a:solidFill>
                  <a:schemeClr val="tx1"/>
                </a:solidFill>
              </a:rPr>
              <a:t>Coronaviruses</a:t>
            </a:r>
            <a:endParaRPr lang="en-GB" dirty="0" smtClean="0">
              <a:solidFill>
                <a:schemeClr val="tx1"/>
              </a:solidFill>
            </a:endParaRPr>
          </a:p>
          <a:p>
            <a:r>
              <a:rPr lang="en-GB" dirty="0" err="1" smtClean="0">
                <a:solidFill>
                  <a:schemeClr val="tx1"/>
                </a:solidFill>
              </a:rPr>
              <a:t>Arenaviruses</a:t>
            </a:r>
            <a:endParaRPr lang="en-GB" dirty="0">
              <a:solidFill>
                <a:schemeClr val="tx1"/>
              </a:solidFill>
            </a:endParaRPr>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893767" y="4"/>
            <a:ext cx="7358063" cy="1044575"/>
          </a:xfrm>
        </p:spPr>
        <p:txBody>
          <a:bodyPr/>
          <a:lstStyle/>
          <a:p>
            <a:pPr eaLnBrk="1" hangingPunct="1"/>
            <a:r>
              <a:rPr lang="en-US" b="1" dirty="0" smtClean="0"/>
              <a:t>Virus cont’d</a:t>
            </a:r>
          </a:p>
        </p:txBody>
      </p:sp>
      <p:sp>
        <p:nvSpPr>
          <p:cNvPr id="7172" name="Rectangle 1027"/>
          <p:cNvSpPr>
            <a:spLocks noGrp="1" noChangeArrowheads="1"/>
          </p:cNvSpPr>
          <p:nvPr>
            <p:ph type="body" idx="1"/>
          </p:nvPr>
        </p:nvSpPr>
        <p:spPr>
          <a:xfrm>
            <a:off x="342903" y="800100"/>
            <a:ext cx="8343900" cy="5232400"/>
          </a:xfrm>
        </p:spPr>
        <p:txBody>
          <a:bodyPr/>
          <a:lstStyle/>
          <a:p>
            <a:pPr>
              <a:buFont typeface="Wingdings 2" pitchFamily="18" charset="2"/>
              <a:buNone/>
            </a:pPr>
            <a:r>
              <a:rPr lang="en-US" sz="2800" b="1" dirty="0" smtClean="0"/>
              <a:t>PATHOGENESIS</a:t>
            </a:r>
          </a:p>
          <a:p>
            <a:r>
              <a:rPr lang="en-US" sz="2800" dirty="0" smtClean="0"/>
              <a:t>The ability of virus to cause disease can be viewed in two levels:-</a:t>
            </a:r>
          </a:p>
          <a:p>
            <a:pPr>
              <a:buFont typeface="Wingdings 2" pitchFamily="18" charset="2"/>
              <a:buNone/>
            </a:pPr>
            <a:r>
              <a:rPr lang="en-US" sz="2800" dirty="0" smtClean="0"/>
              <a:t>1.Changes that occur within individual cell</a:t>
            </a:r>
          </a:p>
          <a:p>
            <a:pPr>
              <a:buFont typeface="Wingdings 2" pitchFamily="18" charset="2"/>
              <a:buNone/>
            </a:pPr>
            <a:r>
              <a:rPr lang="en-US" sz="2800" dirty="0" smtClean="0"/>
              <a:t>2.Process that takes place in infected patient</a:t>
            </a:r>
          </a:p>
          <a:p>
            <a:pPr>
              <a:buFont typeface="Wingdings 2" pitchFamily="18" charset="2"/>
              <a:buNone/>
            </a:pPr>
            <a:r>
              <a:rPr lang="en-US" sz="2800" dirty="0" smtClean="0">
                <a:solidFill>
                  <a:schemeClr val="tx1"/>
                </a:solidFill>
              </a:rPr>
              <a:t>Effects of viral infection on the cell</a:t>
            </a:r>
          </a:p>
          <a:p>
            <a:r>
              <a:rPr lang="en-US" sz="2800" dirty="0" smtClean="0">
                <a:solidFill>
                  <a:schemeClr val="tx1"/>
                </a:solidFill>
              </a:rPr>
              <a:t>Death, fusion of cells to form multinucleated cells, malignant transformation ,and no apparent morphologic or functional change.</a:t>
            </a:r>
            <a:endParaRPr lang="en-US" sz="2800" b="1" u="sng" dirty="0" smtClean="0"/>
          </a:p>
          <a:p>
            <a:pPr>
              <a:buFont typeface="Wingdings 2" pitchFamily="18" charset="2"/>
              <a:buNone/>
            </a:pPr>
            <a:r>
              <a:rPr lang="en-US" sz="2800" b="1" u="sng" dirty="0" smtClean="0"/>
              <a:t>NB:-</a:t>
            </a:r>
            <a:r>
              <a:rPr lang="en-US" sz="2800" dirty="0" smtClean="0"/>
              <a:t> </a:t>
            </a:r>
            <a:r>
              <a:rPr lang="en-US" sz="2800" b="1" dirty="0" smtClean="0"/>
              <a:t>assignment</a:t>
            </a:r>
          </a:p>
          <a:p>
            <a:pPr>
              <a:buFont typeface="Wingdings 2" pitchFamily="18" charset="2"/>
              <a:buNone/>
            </a:pPr>
            <a:r>
              <a:rPr lang="en-US" sz="2800" b="1" dirty="0" smtClean="0"/>
              <a:t>Make short notes on various types of viruses.</a:t>
            </a:r>
          </a:p>
          <a:p>
            <a:pPr eaLnBrk="1" hangingPunct="1">
              <a:buNone/>
            </a:pPr>
            <a:endParaRPr lang="en-US" sz="2800" dirty="0" smtClean="0"/>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0769" name="Rectangle 1026"/>
          <p:cNvSpPr>
            <a:spLocks noGrp="1" noChangeArrowheads="1"/>
          </p:cNvSpPr>
          <p:nvPr>
            <p:ph type="title"/>
          </p:nvPr>
        </p:nvSpPr>
        <p:spPr>
          <a:xfrm>
            <a:off x="841515" y="0"/>
            <a:ext cx="7358063" cy="1044575"/>
          </a:xfrm>
        </p:spPr>
        <p:txBody>
          <a:bodyPr/>
          <a:lstStyle/>
          <a:p>
            <a:pPr eaLnBrk="1" hangingPunct="1"/>
            <a:r>
              <a:rPr lang="en-US" sz="4800" b="1" dirty="0" smtClean="0"/>
              <a:t>Fungi</a:t>
            </a:r>
            <a:r>
              <a:rPr lang="en-US" dirty="0" smtClean="0"/>
              <a:t> </a:t>
            </a:r>
            <a:endParaRPr lang="en-US" b="1" dirty="0" smtClean="0"/>
          </a:p>
        </p:txBody>
      </p:sp>
      <p:sp>
        <p:nvSpPr>
          <p:cNvPr id="160770" name="Rectangle 1027"/>
          <p:cNvSpPr>
            <a:spLocks noGrp="1" noChangeArrowheads="1"/>
          </p:cNvSpPr>
          <p:nvPr>
            <p:ph type="body" idx="1"/>
          </p:nvPr>
        </p:nvSpPr>
        <p:spPr>
          <a:xfrm>
            <a:off x="393700" y="831273"/>
            <a:ext cx="8331200" cy="5201227"/>
          </a:xfrm>
        </p:spPr>
        <p:txBody>
          <a:bodyPr/>
          <a:lstStyle/>
          <a:p>
            <a:r>
              <a:rPr lang="en-US" sz="2400" dirty="0" smtClean="0"/>
              <a:t>The study of fungi is called mycology</a:t>
            </a:r>
          </a:p>
          <a:p>
            <a:r>
              <a:rPr lang="en-US" sz="2400" dirty="0" smtClean="0"/>
              <a:t>Fungi are a diverse group of </a:t>
            </a:r>
            <a:r>
              <a:rPr lang="en-US" sz="2400" dirty="0" err="1" smtClean="0"/>
              <a:t>eucaryotic</a:t>
            </a:r>
            <a:r>
              <a:rPr lang="en-US" sz="2400" dirty="0" smtClean="0"/>
              <a:t> organisms that include </a:t>
            </a:r>
            <a:r>
              <a:rPr lang="en-US" sz="2400" dirty="0" err="1" smtClean="0"/>
              <a:t>yeasts,molds,and</a:t>
            </a:r>
            <a:r>
              <a:rPr lang="en-US" sz="2400" dirty="0" smtClean="0"/>
              <a:t> mushrooms</a:t>
            </a:r>
          </a:p>
          <a:p>
            <a:r>
              <a:rPr lang="en-US" sz="2400" dirty="0" smtClean="0"/>
              <a:t>Fungi have no chlorophyll</a:t>
            </a:r>
          </a:p>
          <a:p>
            <a:r>
              <a:rPr lang="en-US" sz="2400" dirty="0" smtClean="0"/>
              <a:t>Fungal spores are very resistant structures that are carried great distances by wind-resist </a:t>
            </a:r>
            <a:r>
              <a:rPr lang="en-US" sz="2400" dirty="0" err="1" smtClean="0"/>
              <a:t>heat,cold,acids</a:t>
            </a:r>
            <a:r>
              <a:rPr lang="en-US" sz="2400" dirty="0" smtClean="0"/>
              <a:t> </a:t>
            </a:r>
            <a:r>
              <a:rPr lang="en-US" sz="2400" dirty="0" err="1" smtClean="0"/>
              <a:t>bases,and</a:t>
            </a:r>
            <a:r>
              <a:rPr lang="en-US" sz="2400" dirty="0" smtClean="0"/>
              <a:t> other chemicals. Many people are allergic to fungal spores.</a:t>
            </a:r>
          </a:p>
          <a:p>
            <a:r>
              <a:rPr lang="en-US" sz="2400" dirty="0" smtClean="0"/>
              <a:t>Are found almost everywhere on earth</a:t>
            </a:r>
          </a:p>
          <a:p>
            <a:r>
              <a:rPr lang="en-US" sz="2400" dirty="0" smtClean="0"/>
              <a:t>Some are (saprophytic) living on organic matter in water and soil.</a:t>
            </a:r>
          </a:p>
          <a:p>
            <a:r>
              <a:rPr lang="en-US" sz="2400" dirty="0" smtClean="0"/>
              <a:t>Others are parasitic living on and within animals and plants</a:t>
            </a:r>
          </a:p>
          <a:p>
            <a:r>
              <a:rPr lang="en-US" sz="2400" dirty="0" smtClean="0"/>
              <a:t>Some are harmful and others beneficial</a:t>
            </a:r>
          </a:p>
          <a:p>
            <a:r>
              <a:rPr lang="en-US" sz="2400" dirty="0" smtClean="0"/>
              <a:t>Beneficial fungi are important in production of </a:t>
            </a:r>
            <a:r>
              <a:rPr lang="en-US" sz="2400" dirty="0" err="1" smtClean="0"/>
              <a:t>cheese,beer,wine,and</a:t>
            </a:r>
            <a:r>
              <a:rPr lang="en-US" sz="2400" dirty="0" smtClean="0"/>
              <a:t> other foods as well as certain </a:t>
            </a:r>
            <a:r>
              <a:rPr lang="en-US" sz="2800" dirty="0" smtClean="0"/>
              <a:t>drugs.</a:t>
            </a:r>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0769" name="Rectangle 1026"/>
          <p:cNvSpPr>
            <a:spLocks noGrp="1" noChangeArrowheads="1"/>
          </p:cNvSpPr>
          <p:nvPr>
            <p:ph type="title"/>
          </p:nvPr>
        </p:nvSpPr>
        <p:spPr>
          <a:xfrm>
            <a:off x="841515" y="0"/>
            <a:ext cx="7358063" cy="1044575"/>
          </a:xfrm>
        </p:spPr>
        <p:txBody>
          <a:bodyPr/>
          <a:lstStyle/>
          <a:p>
            <a:pPr eaLnBrk="1" hangingPunct="1"/>
            <a:r>
              <a:rPr lang="en-US" sz="4400" b="1" dirty="0" smtClean="0"/>
              <a:t>Fungi</a:t>
            </a:r>
            <a:r>
              <a:rPr lang="en-US" dirty="0" smtClean="0"/>
              <a:t> </a:t>
            </a:r>
            <a:r>
              <a:rPr lang="en-US" sz="4400" b="1" dirty="0" smtClean="0"/>
              <a:t>cont’d</a:t>
            </a:r>
            <a:endParaRPr lang="en-US" b="1" dirty="0" smtClean="0"/>
          </a:p>
        </p:txBody>
      </p:sp>
      <p:sp>
        <p:nvSpPr>
          <p:cNvPr id="160770" name="Rectangle 1027"/>
          <p:cNvSpPr>
            <a:spLocks noGrp="1" noChangeArrowheads="1"/>
          </p:cNvSpPr>
          <p:nvPr>
            <p:ph type="body" idx="1"/>
          </p:nvPr>
        </p:nvSpPr>
        <p:spPr>
          <a:xfrm>
            <a:off x="393700" y="1066800"/>
            <a:ext cx="8331200" cy="4965700"/>
          </a:xfrm>
        </p:spPr>
        <p:txBody>
          <a:bodyPr/>
          <a:lstStyle/>
          <a:p>
            <a:r>
              <a:rPr lang="en-US" sz="3200" dirty="0" smtClean="0"/>
              <a:t>Have thick cell wall which  contains cytoplasmic membrane target for antifungal drugs</a:t>
            </a:r>
          </a:p>
          <a:p>
            <a:r>
              <a:rPr lang="en-US" sz="3200" dirty="0" smtClean="0"/>
              <a:t>Their cell wall do not contain cellulose</a:t>
            </a:r>
          </a:p>
          <a:p>
            <a:r>
              <a:rPr lang="en-US" sz="3200" dirty="0" smtClean="0"/>
              <a:t>Fungal cell wall contain chitin(polysaccharide)</a:t>
            </a:r>
          </a:p>
          <a:p>
            <a:r>
              <a:rPr lang="en-US" sz="3200" dirty="0" smtClean="0"/>
              <a:t>Although many fungi are unicellular(</a:t>
            </a:r>
            <a:r>
              <a:rPr lang="en-US" sz="3200" dirty="0" err="1" smtClean="0"/>
              <a:t>e.g</a:t>
            </a:r>
            <a:r>
              <a:rPr lang="en-US" sz="3200" dirty="0" smtClean="0"/>
              <a:t> yeast) others grow filaments called </a:t>
            </a:r>
            <a:r>
              <a:rPr lang="en-US" sz="3200" dirty="0" err="1" smtClean="0"/>
              <a:t>hyphae</a:t>
            </a:r>
            <a:endParaRPr lang="en-US" sz="3200" dirty="0" smtClean="0"/>
          </a:p>
          <a:p>
            <a:r>
              <a:rPr lang="en-US" sz="3200" dirty="0" smtClean="0"/>
              <a:t>Reproduce by </a:t>
            </a:r>
            <a:r>
              <a:rPr lang="en-US" sz="3200" dirty="0" err="1" smtClean="0"/>
              <a:t>budding,hyphal</a:t>
            </a:r>
            <a:r>
              <a:rPr lang="en-US" sz="3200" dirty="0" smtClean="0"/>
              <a:t> extension or formation of asexual spores(conidia) </a:t>
            </a:r>
          </a:p>
          <a:p>
            <a:r>
              <a:rPr lang="en-US" sz="3200" dirty="0" smtClean="0"/>
              <a:t>Many fungi pathogenic for men are dimorphic ( affects skin)</a:t>
            </a:r>
          </a:p>
          <a:p>
            <a:pPr eaLnBrk="1" hangingPunct="1">
              <a:buNone/>
            </a:pPr>
            <a:endParaRPr lang="en-US" dirty="0" smtClean="0">
              <a:cs typeface="Arial" pitchFamily="34" charset="0"/>
            </a:endParaRPr>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2817" name="Rectangle 1026"/>
          <p:cNvSpPr>
            <a:spLocks noGrp="1" noChangeArrowheads="1"/>
          </p:cNvSpPr>
          <p:nvPr>
            <p:ph type="title"/>
          </p:nvPr>
        </p:nvSpPr>
        <p:spPr>
          <a:xfrm>
            <a:off x="893767" y="4"/>
            <a:ext cx="7358063" cy="1044575"/>
          </a:xfrm>
        </p:spPr>
        <p:txBody>
          <a:bodyPr/>
          <a:lstStyle/>
          <a:p>
            <a:pPr eaLnBrk="1" hangingPunct="1"/>
            <a:r>
              <a:rPr lang="en-US" dirty="0" smtClean="0"/>
              <a:t>Types of fungi /classes of fungi</a:t>
            </a:r>
          </a:p>
        </p:txBody>
      </p:sp>
      <p:sp>
        <p:nvSpPr>
          <p:cNvPr id="162818" name="Rectangle 1027"/>
          <p:cNvSpPr>
            <a:spLocks noGrp="1" noChangeArrowheads="1"/>
          </p:cNvSpPr>
          <p:nvPr>
            <p:ph type="body" idx="1"/>
          </p:nvPr>
        </p:nvSpPr>
        <p:spPr>
          <a:xfrm>
            <a:off x="266703" y="774700"/>
            <a:ext cx="8674100" cy="5245100"/>
          </a:xfrm>
        </p:spPr>
        <p:txBody>
          <a:bodyPr/>
          <a:lstStyle/>
          <a:p>
            <a:r>
              <a:rPr lang="en-US" sz="2800" dirty="0" smtClean="0"/>
              <a:t>They are divided into five classes based in their mode of sexual production</a:t>
            </a:r>
          </a:p>
          <a:p>
            <a:r>
              <a:rPr lang="en-US" sz="2800" dirty="0" err="1" smtClean="0">
                <a:solidFill>
                  <a:srgbClr val="FF0000"/>
                </a:solidFill>
              </a:rPr>
              <a:t>Zygomycotina</a:t>
            </a:r>
            <a:r>
              <a:rPr lang="en-US" sz="2800" dirty="0" smtClean="0"/>
              <a:t>(</a:t>
            </a:r>
            <a:r>
              <a:rPr lang="en-US" sz="2800" dirty="0" err="1" smtClean="0">
                <a:solidFill>
                  <a:schemeClr val="tx1"/>
                </a:solidFill>
              </a:rPr>
              <a:t>zygomycetes</a:t>
            </a:r>
            <a:r>
              <a:rPr lang="en-US" sz="2800" dirty="0" smtClean="0"/>
              <a:t>)-include the common bread molds and other fungi that cause food spoilage.</a:t>
            </a:r>
          </a:p>
          <a:p>
            <a:r>
              <a:rPr lang="en-US" sz="2800" dirty="0" err="1" smtClean="0">
                <a:solidFill>
                  <a:srgbClr val="FF0000"/>
                </a:solidFill>
              </a:rPr>
              <a:t>Chytridiomycotina</a:t>
            </a:r>
            <a:r>
              <a:rPr lang="en-US" sz="2800" dirty="0" smtClean="0"/>
              <a:t>(</a:t>
            </a:r>
            <a:r>
              <a:rPr lang="en-US" sz="2800" dirty="0" err="1" smtClean="0">
                <a:solidFill>
                  <a:schemeClr val="tx1"/>
                </a:solidFill>
              </a:rPr>
              <a:t>chytrdiomycetes</a:t>
            </a:r>
            <a:r>
              <a:rPr lang="en-US" sz="2800" dirty="0" smtClean="0"/>
              <a:t>)-live in water(water molds) and soil.</a:t>
            </a:r>
          </a:p>
          <a:p>
            <a:r>
              <a:rPr lang="en-US" sz="2800" dirty="0" err="1" smtClean="0">
                <a:solidFill>
                  <a:srgbClr val="FF0000"/>
                </a:solidFill>
              </a:rPr>
              <a:t>Ascomycotina</a:t>
            </a:r>
            <a:r>
              <a:rPr lang="en-US" sz="2800" dirty="0" smtClean="0"/>
              <a:t>(</a:t>
            </a:r>
            <a:r>
              <a:rPr lang="en-US" sz="2800" dirty="0" err="1" smtClean="0">
                <a:solidFill>
                  <a:schemeClr val="tx1"/>
                </a:solidFill>
              </a:rPr>
              <a:t>ascomycetes</a:t>
            </a:r>
            <a:r>
              <a:rPr lang="en-US" sz="2800" dirty="0" smtClean="0"/>
              <a:t>)-include certain yeasts and some fungi which cause plant disease. </a:t>
            </a:r>
            <a:r>
              <a:rPr lang="en-US" sz="2800" dirty="0" err="1" smtClean="0"/>
              <a:t>E.g</a:t>
            </a:r>
            <a:r>
              <a:rPr lang="en-US" sz="2800" dirty="0" smtClean="0"/>
              <a:t> </a:t>
            </a:r>
            <a:r>
              <a:rPr lang="en-US" sz="2800" dirty="0" err="1" smtClean="0"/>
              <a:t>dutch</a:t>
            </a:r>
            <a:r>
              <a:rPr lang="en-US" sz="2800" dirty="0" smtClean="0"/>
              <a:t> Elm disease</a:t>
            </a:r>
          </a:p>
          <a:p>
            <a:r>
              <a:rPr lang="en-US" sz="2800" dirty="0" err="1" smtClean="0">
                <a:solidFill>
                  <a:srgbClr val="FF0000"/>
                </a:solidFill>
              </a:rPr>
              <a:t>Basidiomycotina</a:t>
            </a:r>
            <a:r>
              <a:rPr lang="en-US" sz="2800" dirty="0" smtClean="0">
                <a:solidFill>
                  <a:schemeClr val="tx1"/>
                </a:solidFill>
              </a:rPr>
              <a:t>(</a:t>
            </a:r>
            <a:r>
              <a:rPr lang="en-US" sz="2800" dirty="0" err="1" smtClean="0">
                <a:solidFill>
                  <a:schemeClr val="tx1"/>
                </a:solidFill>
              </a:rPr>
              <a:t>basidiomycetes</a:t>
            </a:r>
            <a:r>
              <a:rPr lang="en-US" sz="2800" dirty="0" smtClean="0"/>
              <a:t>)-include some yeasts and some fungi which cause plant disease and the fleshy fungi that live in the woods. </a:t>
            </a:r>
            <a:r>
              <a:rPr lang="en-US" sz="2800" dirty="0" err="1" smtClean="0"/>
              <a:t>e.g</a:t>
            </a:r>
            <a:r>
              <a:rPr lang="en-US" sz="2800" dirty="0" smtClean="0"/>
              <a:t> mushrooms, toadstools bracket fungi</a:t>
            </a:r>
          </a:p>
          <a:p>
            <a:r>
              <a:rPr lang="en-US" sz="2800" dirty="0" err="1" smtClean="0">
                <a:solidFill>
                  <a:srgbClr val="FF0000"/>
                </a:solidFill>
              </a:rPr>
              <a:t>Deutromycotina</a:t>
            </a:r>
            <a:r>
              <a:rPr lang="en-US" sz="2800" dirty="0" smtClean="0"/>
              <a:t>( </a:t>
            </a:r>
            <a:r>
              <a:rPr lang="en-US" sz="2800" dirty="0" err="1" smtClean="0">
                <a:solidFill>
                  <a:schemeClr val="tx1"/>
                </a:solidFill>
              </a:rPr>
              <a:t>deutromycetes</a:t>
            </a:r>
            <a:r>
              <a:rPr lang="en-US" sz="2800" dirty="0" smtClean="0"/>
              <a:t>)-contains fungi having no mode of sexual reproduction </a:t>
            </a:r>
            <a:r>
              <a:rPr lang="en-US" sz="2800" dirty="0" err="1" smtClean="0"/>
              <a:t>e.g</a:t>
            </a:r>
            <a:r>
              <a:rPr lang="en-US" sz="2800" dirty="0" smtClean="0"/>
              <a:t> </a:t>
            </a:r>
            <a:r>
              <a:rPr lang="en-US" sz="2800" dirty="0" err="1" smtClean="0"/>
              <a:t>aspergillus</a:t>
            </a:r>
            <a:r>
              <a:rPr lang="en-US" sz="2800" dirty="0" smtClean="0"/>
              <a:t> and </a:t>
            </a:r>
            <a:r>
              <a:rPr lang="en-US" sz="2800" dirty="0" err="1" smtClean="0"/>
              <a:t>penicillium</a:t>
            </a:r>
            <a:endParaRPr lang="en-US" sz="2800" dirty="0" smtClean="0"/>
          </a:p>
          <a:p>
            <a:endParaRPr lang="en-US" dirty="0" smtClean="0"/>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29" name="Rectangle 2050"/>
          <p:cNvSpPr>
            <a:spLocks noGrp="1" noChangeArrowheads="1"/>
          </p:cNvSpPr>
          <p:nvPr>
            <p:ph type="title"/>
          </p:nvPr>
        </p:nvSpPr>
        <p:spPr>
          <a:xfrm>
            <a:off x="952503" y="0"/>
            <a:ext cx="6692900" cy="1308100"/>
          </a:xfrm>
        </p:spPr>
        <p:txBody>
          <a:bodyPr/>
          <a:lstStyle/>
          <a:p>
            <a:pPr eaLnBrk="1" hangingPunct="1"/>
            <a:r>
              <a:rPr lang="en-US" b="1" smtClean="0"/>
              <a:t>                    </a:t>
            </a:r>
            <a:r>
              <a:rPr lang="en-US" sz="4800" b="1" smtClean="0"/>
              <a:t>MICROBIOLOGY</a:t>
            </a:r>
            <a:r>
              <a:rPr lang="en-GB" dirty="0" smtClean="0"/>
              <a:t/>
            </a:r>
            <a:br>
              <a:rPr lang="en-GB" dirty="0" smtClean="0"/>
            </a:br>
            <a:endParaRPr lang="en-US" dirty="0" smtClean="0"/>
          </a:p>
        </p:txBody>
      </p:sp>
      <p:sp>
        <p:nvSpPr>
          <p:cNvPr id="48130" name="Rectangle 2051"/>
          <p:cNvSpPr>
            <a:spLocks noGrp="1" noChangeArrowheads="1"/>
          </p:cNvSpPr>
          <p:nvPr>
            <p:ph type="body" idx="1"/>
          </p:nvPr>
        </p:nvSpPr>
        <p:spPr>
          <a:xfrm>
            <a:off x="215900" y="1320801"/>
            <a:ext cx="8686800" cy="4711700"/>
          </a:xfrm>
        </p:spPr>
        <p:txBody>
          <a:bodyPr/>
          <a:lstStyle/>
          <a:p>
            <a:pPr>
              <a:buNone/>
            </a:pPr>
            <a:r>
              <a:rPr lang="en-US" sz="3200" b="1" dirty="0" smtClean="0"/>
              <a:t>Learning objectives</a:t>
            </a:r>
            <a:endParaRPr lang="en-GB" sz="3200" dirty="0" smtClean="0"/>
          </a:p>
          <a:p>
            <a:pPr lvl="1">
              <a:buFont typeface="Wingdings" pitchFamily="2" charset="2"/>
              <a:buChar char="Ø"/>
            </a:pPr>
            <a:r>
              <a:rPr lang="en-US" sz="2800" dirty="0" smtClean="0">
                <a:solidFill>
                  <a:schemeClr val="tx1"/>
                </a:solidFill>
              </a:rPr>
              <a:t>Define </a:t>
            </a:r>
            <a:r>
              <a:rPr lang="en-US" sz="2800" dirty="0" err="1" smtClean="0">
                <a:solidFill>
                  <a:schemeClr val="tx1"/>
                </a:solidFill>
              </a:rPr>
              <a:t>microbiology,pathogen,non-pathogen,and</a:t>
            </a:r>
            <a:r>
              <a:rPr lang="en-US" sz="2800" dirty="0" smtClean="0">
                <a:solidFill>
                  <a:schemeClr val="tx1"/>
                </a:solidFill>
              </a:rPr>
              <a:t> opportunistic pathogen</a:t>
            </a:r>
            <a:endParaRPr lang="en-GB" sz="2800" dirty="0" smtClean="0">
              <a:solidFill>
                <a:schemeClr val="tx1"/>
              </a:solidFill>
            </a:endParaRPr>
          </a:p>
          <a:p>
            <a:pPr lvl="1">
              <a:buFont typeface="Wingdings" pitchFamily="2" charset="2"/>
              <a:buChar char="Ø"/>
            </a:pPr>
            <a:r>
              <a:rPr lang="en-US" sz="2800" dirty="0" smtClean="0">
                <a:solidFill>
                  <a:schemeClr val="tx1"/>
                </a:solidFill>
              </a:rPr>
              <a:t>List reasons why microorganisms are important</a:t>
            </a:r>
            <a:endParaRPr lang="en-GB" sz="2800" dirty="0" smtClean="0">
              <a:solidFill>
                <a:schemeClr val="tx1"/>
              </a:solidFill>
            </a:endParaRPr>
          </a:p>
          <a:p>
            <a:pPr marL="708660" lvl="1" indent="-283464" eaLnBrk="1" fontAlgn="auto" hangingPunct="1">
              <a:spcAft>
                <a:spcPts val="0"/>
              </a:spcAft>
              <a:buFont typeface="Wingdings" pitchFamily="2" charset="2"/>
              <a:buChar char="Ø"/>
              <a:defRPr/>
            </a:pPr>
            <a:r>
              <a:rPr lang="en-US" sz="2800" dirty="0" smtClean="0">
                <a:solidFill>
                  <a:schemeClr val="tx1"/>
                </a:solidFill>
              </a:rPr>
              <a:t>Explain historical development of microbiology</a:t>
            </a:r>
          </a:p>
          <a:p>
            <a:pPr marL="708660" lvl="1" indent="-283464" eaLnBrk="1" fontAlgn="auto" hangingPunct="1">
              <a:spcAft>
                <a:spcPts val="0"/>
              </a:spcAft>
              <a:buFont typeface="Wingdings" pitchFamily="2" charset="2"/>
              <a:buChar char="Ø"/>
              <a:defRPr/>
            </a:pPr>
            <a:r>
              <a:rPr lang="en-US" sz="2800" dirty="0" smtClean="0">
                <a:solidFill>
                  <a:schemeClr val="tx1"/>
                </a:solidFill>
              </a:rPr>
              <a:t>Describe the characteristics of microorganisms</a:t>
            </a:r>
          </a:p>
          <a:p>
            <a:pPr marL="708660" lvl="1" indent="-283464" eaLnBrk="1" fontAlgn="auto" hangingPunct="1">
              <a:spcAft>
                <a:spcPts val="0"/>
              </a:spcAft>
              <a:buFont typeface="Wingdings" pitchFamily="2" charset="2"/>
              <a:buChar char="Ø"/>
              <a:defRPr/>
            </a:pPr>
            <a:r>
              <a:rPr lang="en-US" sz="2800" dirty="0" smtClean="0">
                <a:solidFill>
                  <a:schemeClr val="tx1"/>
                </a:solidFill>
              </a:rPr>
              <a:t>Explain the classification of microorganisms</a:t>
            </a:r>
          </a:p>
          <a:p>
            <a:pPr marL="708660" lvl="1" indent="-283464" eaLnBrk="1" fontAlgn="auto" hangingPunct="1">
              <a:spcAft>
                <a:spcPts val="0"/>
              </a:spcAft>
              <a:buFont typeface="Wingdings" pitchFamily="2" charset="2"/>
              <a:buChar char="Ø"/>
              <a:defRPr/>
            </a:pPr>
            <a:r>
              <a:rPr lang="en-US" sz="2800" dirty="0" smtClean="0">
                <a:solidFill>
                  <a:schemeClr val="tx1"/>
                </a:solidFill>
              </a:rPr>
              <a:t>Discuss the significance of microbiology in nursing</a:t>
            </a:r>
          </a:p>
          <a:p>
            <a:pPr marL="708660" lvl="1" indent="-283464" eaLnBrk="1" fontAlgn="auto" hangingPunct="1">
              <a:spcAft>
                <a:spcPts val="0"/>
              </a:spcAft>
              <a:buFont typeface="Wingdings" pitchFamily="2" charset="2"/>
              <a:buChar char="Ø"/>
              <a:defRPr/>
            </a:pPr>
            <a:r>
              <a:rPr lang="en-US" sz="2800" dirty="0" smtClean="0">
                <a:solidFill>
                  <a:schemeClr val="tx1"/>
                </a:solidFill>
              </a:rPr>
              <a:t>Identify microorganisms in a laboratory</a:t>
            </a:r>
            <a:r>
              <a:rPr lang="en-US" dirty="0" smtClean="0">
                <a:solidFill>
                  <a:schemeClr val="tx1"/>
                </a:solidFill>
              </a:rPr>
              <a:t> </a:t>
            </a:r>
          </a:p>
          <a:p>
            <a:endParaRPr lang="en-GB" dirty="0" smtClean="0"/>
          </a:p>
          <a:p>
            <a:pPr eaLnBrk="1" hangingPunct="1">
              <a:lnSpc>
                <a:spcPct val="85000"/>
              </a:lnSpc>
              <a:buNone/>
            </a:pPr>
            <a:endParaRPr lang="en-US" dirty="0" smtClean="0"/>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9137" name="Rectangle 2"/>
          <p:cNvSpPr>
            <a:spLocks noGrp="1" noChangeArrowheads="1"/>
          </p:cNvSpPr>
          <p:nvPr>
            <p:ph type="title"/>
          </p:nvPr>
        </p:nvSpPr>
        <p:spPr>
          <a:xfrm>
            <a:off x="449945" y="4"/>
            <a:ext cx="7801883" cy="1262743"/>
          </a:xfrm>
        </p:spPr>
        <p:txBody>
          <a:bodyPr/>
          <a:lstStyle/>
          <a:p>
            <a:pPr eaLnBrk="1" hangingPunct="1"/>
            <a:r>
              <a:rPr lang="en-US" b="1" dirty="0" smtClean="0"/>
              <a:t>Classes of fungi cont’d </a:t>
            </a:r>
          </a:p>
        </p:txBody>
      </p:sp>
      <p:sp>
        <p:nvSpPr>
          <p:cNvPr id="219138" name="Rectangle 3"/>
          <p:cNvSpPr>
            <a:spLocks noGrp="1" noChangeArrowheads="1"/>
          </p:cNvSpPr>
          <p:nvPr>
            <p:ph type="body" idx="1"/>
          </p:nvPr>
        </p:nvSpPr>
        <p:spPr>
          <a:xfrm>
            <a:off x="653143" y="1045030"/>
            <a:ext cx="7953828" cy="4949374"/>
          </a:xfrm>
        </p:spPr>
        <p:txBody>
          <a:bodyPr/>
          <a:lstStyle/>
          <a:p>
            <a:pPr>
              <a:buNone/>
            </a:pPr>
            <a:r>
              <a:rPr lang="en-US" b="1" dirty="0" smtClean="0"/>
              <a:t>N.B</a:t>
            </a:r>
          </a:p>
          <a:p>
            <a:r>
              <a:rPr lang="en-US" sz="3200" dirty="0" smtClean="0"/>
              <a:t>Yeasts are microscopic ,</a:t>
            </a:r>
            <a:r>
              <a:rPr lang="en-US" sz="3200" dirty="0" err="1" smtClean="0"/>
              <a:t>eurcaryotic,single</a:t>
            </a:r>
            <a:r>
              <a:rPr lang="en-US" sz="3200" dirty="0" smtClean="0"/>
              <a:t> celled organisms that lack mycelia, usually they reproduce by budding</a:t>
            </a:r>
          </a:p>
          <a:p>
            <a:pPr>
              <a:buNone/>
            </a:pPr>
            <a:r>
              <a:rPr lang="en-US" sz="3200" b="1" dirty="0" smtClean="0"/>
              <a:t>Fungal diseases</a:t>
            </a:r>
          </a:p>
          <a:p>
            <a:pPr>
              <a:buFont typeface="Wingdings" pitchFamily="2" charset="2"/>
              <a:buChar char="Ø"/>
            </a:pPr>
            <a:r>
              <a:rPr lang="en-US" sz="3200" dirty="0" smtClean="0"/>
              <a:t>Yeast:- </a:t>
            </a:r>
            <a:r>
              <a:rPr lang="en-US" sz="3200" dirty="0" err="1" smtClean="0"/>
              <a:t>e.g</a:t>
            </a:r>
            <a:r>
              <a:rPr lang="en-US" sz="3200" dirty="0" smtClean="0"/>
              <a:t> </a:t>
            </a:r>
            <a:r>
              <a:rPr lang="en-US" sz="3200" dirty="0" err="1" smtClean="0"/>
              <a:t>candida</a:t>
            </a:r>
            <a:r>
              <a:rPr lang="en-US" sz="3200" dirty="0" smtClean="0"/>
              <a:t> </a:t>
            </a:r>
            <a:r>
              <a:rPr lang="en-US" sz="3200" dirty="0" err="1" smtClean="0"/>
              <a:t>albicans</a:t>
            </a:r>
            <a:r>
              <a:rPr lang="en-US" sz="3200" dirty="0" smtClean="0"/>
              <a:t>-causes thrush, </a:t>
            </a:r>
            <a:r>
              <a:rPr lang="en-US" sz="3200" dirty="0" err="1" smtClean="0"/>
              <a:t>creptococcus</a:t>
            </a:r>
            <a:r>
              <a:rPr lang="en-US" sz="3200" dirty="0" smtClean="0"/>
              <a:t> </a:t>
            </a:r>
            <a:r>
              <a:rPr lang="en-US" sz="3200" dirty="0" err="1" smtClean="0"/>
              <a:t>neoformans</a:t>
            </a:r>
            <a:r>
              <a:rPr lang="en-US" sz="3200" dirty="0" smtClean="0"/>
              <a:t>-causes </a:t>
            </a:r>
            <a:r>
              <a:rPr lang="en-US" sz="3200" dirty="0" err="1" smtClean="0"/>
              <a:t>creptococcosis</a:t>
            </a:r>
            <a:r>
              <a:rPr lang="en-US" sz="3200" dirty="0" smtClean="0"/>
              <a:t>(lung infection, meningitis etc)</a:t>
            </a:r>
          </a:p>
          <a:p>
            <a:pPr>
              <a:buFont typeface="Wingdings" pitchFamily="2" charset="2"/>
              <a:buChar char="Ø"/>
            </a:pPr>
            <a:r>
              <a:rPr lang="en-US" sz="3200" dirty="0" smtClean="0"/>
              <a:t>Molds:- </a:t>
            </a:r>
            <a:r>
              <a:rPr lang="en-US" sz="3200" dirty="0" err="1" smtClean="0"/>
              <a:t>e.g</a:t>
            </a:r>
            <a:r>
              <a:rPr lang="en-US" sz="3200" dirty="0" smtClean="0"/>
              <a:t> </a:t>
            </a:r>
            <a:r>
              <a:rPr lang="en-US" sz="3200" dirty="0" err="1" smtClean="0"/>
              <a:t>aspergillus</a:t>
            </a:r>
            <a:r>
              <a:rPr lang="en-US" sz="3200" dirty="0" smtClean="0"/>
              <a:t> </a:t>
            </a:r>
            <a:r>
              <a:rPr lang="en-US" sz="3200" dirty="0" err="1" smtClean="0"/>
              <a:t>spp</a:t>
            </a:r>
            <a:r>
              <a:rPr lang="en-US" sz="3200" dirty="0" smtClean="0"/>
              <a:t>-causes </a:t>
            </a:r>
            <a:r>
              <a:rPr lang="en-US" sz="3200" dirty="0" err="1" smtClean="0"/>
              <a:t>aspergillosis</a:t>
            </a:r>
            <a:r>
              <a:rPr lang="en-US" sz="3200" dirty="0" smtClean="0"/>
              <a:t>(lung </a:t>
            </a:r>
            <a:r>
              <a:rPr lang="en-US" sz="3200" dirty="0" err="1" smtClean="0"/>
              <a:t>infection,systemic</a:t>
            </a:r>
            <a:r>
              <a:rPr lang="en-US" sz="3200" dirty="0" smtClean="0"/>
              <a:t> infection, </a:t>
            </a:r>
            <a:r>
              <a:rPr lang="en-US" sz="3200" dirty="0" err="1" smtClean="0"/>
              <a:t>tinea</a:t>
            </a:r>
            <a:r>
              <a:rPr lang="en-US" sz="3200" dirty="0" smtClean="0"/>
              <a:t>(ring worm) infections.</a:t>
            </a:r>
          </a:p>
        </p:txBody>
      </p:sp>
    </p:spTree>
  </p:cSld>
  <p:clrMapOvr>
    <a:masterClrMapping/>
  </p:clrMapOvr>
  <p:transition>
    <p:fad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9137" name="Rectangle 2"/>
          <p:cNvSpPr>
            <a:spLocks noGrp="1" noChangeArrowheads="1"/>
          </p:cNvSpPr>
          <p:nvPr>
            <p:ph type="title"/>
          </p:nvPr>
        </p:nvSpPr>
        <p:spPr>
          <a:xfrm>
            <a:off x="449945" y="4"/>
            <a:ext cx="7801883" cy="1262743"/>
          </a:xfrm>
        </p:spPr>
        <p:txBody>
          <a:bodyPr/>
          <a:lstStyle/>
          <a:p>
            <a:pPr eaLnBrk="1" hangingPunct="1"/>
            <a:r>
              <a:rPr lang="en-US" sz="6000" b="1" dirty="0" smtClean="0"/>
              <a:t>Protozoa</a:t>
            </a:r>
            <a:r>
              <a:rPr lang="en-US" b="1" dirty="0" smtClean="0"/>
              <a:t> </a:t>
            </a:r>
          </a:p>
        </p:txBody>
      </p:sp>
      <p:sp>
        <p:nvSpPr>
          <p:cNvPr id="219138" name="Rectangle 3"/>
          <p:cNvSpPr>
            <a:spLocks noGrp="1" noChangeArrowheads="1"/>
          </p:cNvSpPr>
          <p:nvPr>
            <p:ph type="body" idx="1"/>
          </p:nvPr>
        </p:nvSpPr>
        <p:spPr>
          <a:xfrm>
            <a:off x="653143" y="1016000"/>
            <a:ext cx="7953828" cy="4978403"/>
          </a:xfrm>
        </p:spPr>
        <p:txBody>
          <a:bodyPr/>
          <a:lstStyle/>
          <a:p>
            <a:pPr>
              <a:buFont typeface="Wingdings" pitchFamily="2" charset="2"/>
              <a:buChar char="Ø"/>
            </a:pPr>
            <a:r>
              <a:rPr lang="en-US" sz="3200" dirty="0" smtClean="0"/>
              <a:t>The study of protozoa is called </a:t>
            </a:r>
            <a:r>
              <a:rPr lang="en-US" sz="3200" dirty="0" err="1" smtClean="0"/>
              <a:t>protozoology</a:t>
            </a:r>
            <a:endParaRPr lang="en-US" sz="3200" dirty="0" smtClean="0"/>
          </a:p>
          <a:p>
            <a:pPr>
              <a:buFont typeface="Wingdings" pitchFamily="2" charset="2"/>
              <a:buChar char="Ø"/>
            </a:pPr>
            <a:r>
              <a:rPr lang="en-US" sz="3200" dirty="0" smtClean="0"/>
              <a:t>Are </a:t>
            </a:r>
            <a:r>
              <a:rPr lang="en-US" sz="3200" dirty="0" err="1" smtClean="0"/>
              <a:t>eucaryotic</a:t>
            </a:r>
            <a:r>
              <a:rPr lang="en-US" sz="3200" dirty="0" smtClean="0"/>
              <a:t> organisms</a:t>
            </a:r>
          </a:p>
          <a:p>
            <a:pPr>
              <a:buFont typeface="Wingdings" pitchFamily="2" charset="2"/>
              <a:buChar char="Ø"/>
            </a:pPr>
            <a:r>
              <a:rPr lang="en-US" sz="3200" dirty="0" smtClean="0"/>
              <a:t>Are unicellular(single celled)</a:t>
            </a:r>
          </a:p>
          <a:p>
            <a:pPr>
              <a:buFont typeface="Wingdings" pitchFamily="2" charset="2"/>
              <a:buChar char="Ø"/>
            </a:pPr>
            <a:r>
              <a:rPr lang="en-US" sz="3200" dirty="0" smtClean="0"/>
              <a:t>Larger than bacteria</a:t>
            </a:r>
          </a:p>
          <a:p>
            <a:pPr>
              <a:buFont typeface="Wingdings" pitchFamily="2" charset="2"/>
              <a:buChar char="Ø"/>
            </a:pPr>
            <a:r>
              <a:rPr lang="en-US" sz="3200" dirty="0" smtClean="0"/>
              <a:t>Reproduction mechanism vary from simple binary fission to complex life circles</a:t>
            </a:r>
          </a:p>
          <a:p>
            <a:pPr>
              <a:buFont typeface="Wingdings" pitchFamily="2" charset="2"/>
              <a:buChar char="Ø"/>
            </a:pPr>
            <a:r>
              <a:rPr lang="en-US" sz="3200" dirty="0" smtClean="0"/>
              <a:t>They do not have cell walls</a:t>
            </a:r>
          </a:p>
          <a:p>
            <a:pPr>
              <a:buFont typeface="Wingdings" pitchFamily="2" charset="2"/>
              <a:buChar char="Ø"/>
            </a:pPr>
            <a:r>
              <a:rPr lang="en-US" sz="3200" dirty="0" smtClean="0"/>
              <a:t>All protozoa cells posses cell membranes, nuclei, mitochondria, </a:t>
            </a:r>
            <a:r>
              <a:rPr lang="en-US" sz="3200" dirty="0" err="1" smtClean="0"/>
              <a:t>centrioles</a:t>
            </a:r>
            <a:r>
              <a:rPr lang="en-US" sz="3200" dirty="0" smtClean="0"/>
              <a:t>, food vacuoles, </a:t>
            </a:r>
            <a:r>
              <a:rPr lang="en-US" sz="3200" dirty="0" err="1" smtClean="0"/>
              <a:t>lysosomes</a:t>
            </a:r>
            <a:r>
              <a:rPr lang="en-US" sz="3200" dirty="0" smtClean="0"/>
              <a:t>, </a:t>
            </a:r>
            <a:r>
              <a:rPr lang="en-US" sz="3200" dirty="0" err="1" smtClean="0"/>
              <a:t>golgi</a:t>
            </a:r>
            <a:r>
              <a:rPr lang="en-US" sz="3200" dirty="0" smtClean="0"/>
              <a:t> bodies, and </a:t>
            </a:r>
            <a:r>
              <a:rPr lang="en-US" dirty="0" err="1" smtClean="0"/>
              <a:t>endoplasimic</a:t>
            </a:r>
            <a:r>
              <a:rPr lang="en-US" dirty="0" smtClean="0"/>
              <a:t> reticulum. </a:t>
            </a:r>
          </a:p>
          <a:p>
            <a:pPr marL="914400" lvl="1" indent="-541338" eaLnBrk="1" hangingPunct="1">
              <a:buNone/>
            </a:pPr>
            <a:endParaRPr lang="en-US" dirty="0" smtClean="0"/>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9137" name="Rectangle 2"/>
          <p:cNvSpPr>
            <a:spLocks noGrp="1" noChangeArrowheads="1"/>
          </p:cNvSpPr>
          <p:nvPr>
            <p:ph type="title"/>
          </p:nvPr>
        </p:nvSpPr>
        <p:spPr>
          <a:xfrm>
            <a:off x="449945" y="4"/>
            <a:ext cx="7801883" cy="1262743"/>
          </a:xfrm>
        </p:spPr>
        <p:txBody>
          <a:bodyPr/>
          <a:lstStyle/>
          <a:p>
            <a:pPr eaLnBrk="1" hangingPunct="1"/>
            <a:r>
              <a:rPr lang="en-US" b="1" dirty="0" smtClean="0"/>
              <a:t>Protozoa </a:t>
            </a:r>
          </a:p>
        </p:txBody>
      </p:sp>
      <p:sp>
        <p:nvSpPr>
          <p:cNvPr id="219138" name="Rectangle 3"/>
          <p:cNvSpPr>
            <a:spLocks noGrp="1" noChangeArrowheads="1"/>
          </p:cNvSpPr>
          <p:nvPr>
            <p:ph type="body" idx="1"/>
          </p:nvPr>
        </p:nvSpPr>
        <p:spPr>
          <a:xfrm>
            <a:off x="653143" y="992778"/>
            <a:ext cx="7953828" cy="5001626"/>
          </a:xfrm>
        </p:spPr>
        <p:txBody>
          <a:bodyPr/>
          <a:lstStyle/>
          <a:p>
            <a:r>
              <a:rPr lang="en-US" sz="2800" dirty="0" smtClean="0"/>
              <a:t>Most of them are free living organisms- live in soil and water</a:t>
            </a:r>
          </a:p>
          <a:p>
            <a:r>
              <a:rPr lang="en-US" sz="2800" dirty="0" smtClean="0"/>
              <a:t>They do not have chlorophyll hence can not make their own food</a:t>
            </a:r>
          </a:p>
          <a:p>
            <a:r>
              <a:rPr lang="en-US" sz="2800" dirty="0" smtClean="0"/>
              <a:t>Some protozoa are parasites:-parasitic protozoa break down and absorb nutrients from the body of the host in which they live </a:t>
            </a:r>
            <a:r>
              <a:rPr lang="en-US" sz="2800" dirty="0" err="1" smtClean="0"/>
              <a:t>e.g</a:t>
            </a:r>
            <a:r>
              <a:rPr lang="en-US" sz="2800" dirty="0" smtClean="0"/>
              <a:t> plasmodium, giardiasis.</a:t>
            </a:r>
          </a:p>
          <a:p>
            <a:r>
              <a:rPr lang="en-US" sz="2800" dirty="0" smtClean="0"/>
              <a:t>A typical life cycle of protozoa consists of two stages:-</a:t>
            </a:r>
          </a:p>
          <a:p>
            <a:pPr>
              <a:buNone/>
            </a:pPr>
            <a:r>
              <a:rPr lang="en-US" sz="2800" dirty="0" smtClean="0"/>
              <a:t>		-</a:t>
            </a:r>
            <a:r>
              <a:rPr lang="en-US" sz="2800" b="1" dirty="0" smtClean="0"/>
              <a:t>The </a:t>
            </a:r>
            <a:r>
              <a:rPr lang="en-US" sz="2800" b="1" dirty="0" err="1" smtClean="0"/>
              <a:t>trophozoite</a:t>
            </a:r>
            <a:r>
              <a:rPr lang="en-US" sz="2800" b="1" dirty="0" smtClean="0"/>
              <a:t> stage:-is </a:t>
            </a:r>
            <a:r>
              <a:rPr lang="en-US" sz="2800" dirty="0" smtClean="0"/>
              <a:t>the motile, feeding dividing stage in protozoan’s stage</a:t>
            </a:r>
          </a:p>
          <a:p>
            <a:pPr>
              <a:buNone/>
            </a:pPr>
            <a:r>
              <a:rPr lang="en-US" sz="2800" dirty="0" smtClean="0"/>
              <a:t>		-</a:t>
            </a:r>
            <a:r>
              <a:rPr lang="en-US" sz="2800" b="1" dirty="0" smtClean="0"/>
              <a:t>The cyst stage:</a:t>
            </a:r>
            <a:r>
              <a:rPr lang="en-US" sz="2800" dirty="0" smtClean="0"/>
              <a:t>-is the dormant, survival stage</a:t>
            </a:r>
          </a:p>
          <a:p>
            <a:endParaRPr lang="en-US" dirty="0" smtClean="0"/>
          </a:p>
          <a:p>
            <a:endParaRPr lang="en-US" dirty="0" smtClean="0"/>
          </a:p>
          <a:p>
            <a:pPr marL="914400" lvl="1" indent="-541338" eaLnBrk="1" hangingPunct="1">
              <a:buNone/>
            </a:pPr>
            <a:endParaRPr lang="en-US" dirty="0" smtClean="0"/>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9137" name="Rectangle 2"/>
          <p:cNvSpPr>
            <a:spLocks noGrp="1" noChangeArrowheads="1"/>
          </p:cNvSpPr>
          <p:nvPr>
            <p:ph type="title"/>
          </p:nvPr>
        </p:nvSpPr>
        <p:spPr>
          <a:xfrm>
            <a:off x="449945" y="4"/>
            <a:ext cx="7801883" cy="1262743"/>
          </a:xfrm>
        </p:spPr>
        <p:txBody>
          <a:bodyPr/>
          <a:lstStyle/>
          <a:p>
            <a:pPr eaLnBrk="1" hangingPunct="1"/>
            <a:r>
              <a:rPr lang="en-US" sz="3600" b="1" dirty="0" smtClean="0"/>
              <a:t>Classification of Protozoa </a:t>
            </a:r>
          </a:p>
        </p:txBody>
      </p:sp>
      <p:sp>
        <p:nvSpPr>
          <p:cNvPr id="219138" name="Rectangle 3"/>
          <p:cNvSpPr>
            <a:spLocks noGrp="1" noChangeArrowheads="1"/>
          </p:cNvSpPr>
          <p:nvPr>
            <p:ph type="body" idx="1"/>
          </p:nvPr>
        </p:nvSpPr>
        <p:spPr>
          <a:xfrm>
            <a:off x="653143" y="1136470"/>
            <a:ext cx="7953828" cy="4857934"/>
          </a:xfrm>
        </p:spPr>
        <p:txBody>
          <a:bodyPr/>
          <a:lstStyle/>
          <a:p>
            <a:pPr>
              <a:buFont typeface="Wingdings" pitchFamily="2" charset="2"/>
              <a:buChar char="v"/>
            </a:pPr>
            <a:r>
              <a:rPr lang="en-US" sz="3200" b="1" dirty="0" err="1" smtClean="0"/>
              <a:t>Sarcodina</a:t>
            </a:r>
            <a:r>
              <a:rPr lang="en-US" sz="3200" dirty="0" smtClean="0"/>
              <a:t>. </a:t>
            </a:r>
            <a:r>
              <a:rPr lang="en-US" sz="3200" dirty="0" err="1" smtClean="0"/>
              <a:t>e.g</a:t>
            </a:r>
            <a:r>
              <a:rPr lang="en-US" sz="3200" dirty="0" smtClean="0"/>
              <a:t> ameba-move by means of </a:t>
            </a:r>
            <a:r>
              <a:rPr lang="en-US" sz="3200" dirty="0" err="1" smtClean="0"/>
              <a:t>cytoplasimic</a:t>
            </a:r>
            <a:r>
              <a:rPr lang="en-US" sz="3200" dirty="0" smtClean="0"/>
              <a:t> </a:t>
            </a:r>
            <a:r>
              <a:rPr lang="en-US" sz="3200" dirty="0" err="1" smtClean="0"/>
              <a:t>extensionscalled</a:t>
            </a:r>
            <a:r>
              <a:rPr lang="en-US" sz="3200" dirty="0" smtClean="0"/>
              <a:t> pseudopodia</a:t>
            </a:r>
          </a:p>
          <a:p>
            <a:pPr>
              <a:buFont typeface="Wingdings" pitchFamily="2" charset="2"/>
              <a:buChar char="v"/>
            </a:pPr>
            <a:r>
              <a:rPr lang="en-US" sz="3200" b="1" dirty="0" err="1" smtClean="0"/>
              <a:t>Mastigophora</a:t>
            </a:r>
            <a:r>
              <a:rPr lang="en-US" sz="3200" b="1" dirty="0" smtClean="0"/>
              <a:t>(flagellates).</a:t>
            </a:r>
            <a:r>
              <a:rPr lang="en-US" sz="3200" dirty="0" err="1" smtClean="0"/>
              <a:t>e.g</a:t>
            </a:r>
            <a:r>
              <a:rPr lang="en-US" sz="3200" dirty="0" smtClean="0"/>
              <a:t> move by whip like flagella. </a:t>
            </a:r>
            <a:r>
              <a:rPr lang="en-US" sz="3200" dirty="0" err="1" smtClean="0"/>
              <a:t>e.g</a:t>
            </a:r>
            <a:r>
              <a:rPr lang="en-US" sz="3200" dirty="0" smtClean="0"/>
              <a:t> </a:t>
            </a:r>
            <a:r>
              <a:rPr lang="en-US" sz="3200" dirty="0" err="1" smtClean="0"/>
              <a:t>trypanosoma</a:t>
            </a:r>
            <a:r>
              <a:rPr lang="en-US" sz="3200" dirty="0" smtClean="0"/>
              <a:t> </a:t>
            </a:r>
            <a:r>
              <a:rPr lang="en-US" sz="3200" dirty="0" err="1" smtClean="0"/>
              <a:t>cruzi</a:t>
            </a:r>
            <a:r>
              <a:rPr lang="en-US" sz="3200" dirty="0" smtClean="0"/>
              <a:t>, </a:t>
            </a:r>
            <a:r>
              <a:rPr lang="en-US" sz="3200" dirty="0" err="1" smtClean="0"/>
              <a:t>trypanosoma</a:t>
            </a:r>
            <a:r>
              <a:rPr lang="en-US" sz="3200" dirty="0" smtClean="0"/>
              <a:t> </a:t>
            </a:r>
            <a:r>
              <a:rPr lang="en-US" sz="3200" dirty="0" err="1" smtClean="0"/>
              <a:t>brucei</a:t>
            </a:r>
            <a:r>
              <a:rPr lang="en-US" sz="3200" dirty="0" smtClean="0"/>
              <a:t>, </a:t>
            </a:r>
            <a:r>
              <a:rPr lang="en-US" sz="3200" dirty="0" err="1" smtClean="0"/>
              <a:t>trichomonas</a:t>
            </a:r>
            <a:r>
              <a:rPr lang="en-US" sz="3200" dirty="0" smtClean="0"/>
              <a:t> </a:t>
            </a:r>
            <a:r>
              <a:rPr lang="en-US" sz="3200" dirty="0" err="1" smtClean="0"/>
              <a:t>vaginalis</a:t>
            </a:r>
            <a:r>
              <a:rPr lang="en-US" sz="3200" dirty="0" smtClean="0"/>
              <a:t>, </a:t>
            </a:r>
            <a:r>
              <a:rPr lang="en-US" sz="3200" dirty="0" err="1" smtClean="0"/>
              <a:t>giardia</a:t>
            </a:r>
            <a:r>
              <a:rPr lang="en-US" sz="3200" dirty="0" smtClean="0"/>
              <a:t> </a:t>
            </a:r>
            <a:r>
              <a:rPr lang="en-US" sz="3200" dirty="0" err="1" smtClean="0"/>
              <a:t>lambia</a:t>
            </a:r>
            <a:endParaRPr lang="en-US" sz="3200" dirty="0" smtClean="0"/>
          </a:p>
          <a:p>
            <a:pPr>
              <a:buFont typeface="Wingdings" pitchFamily="2" charset="2"/>
              <a:buChar char="v"/>
            </a:pPr>
            <a:r>
              <a:rPr lang="en-US" sz="3200" b="1" dirty="0" smtClean="0"/>
              <a:t>Ciliates(</a:t>
            </a:r>
            <a:r>
              <a:rPr lang="en-US" sz="3200" b="1" dirty="0" err="1" smtClean="0"/>
              <a:t>ciliophora</a:t>
            </a:r>
            <a:r>
              <a:rPr lang="en-US" sz="3200" dirty="0" smtClean="0"/>
              <a:t>)-move about by means of a large number of hair-like cilia on their surfaces </a:t>
            </a:r>
            <a:r>
              <a:rPr lang="en-US" sz="3200" dirty="0" err="1" smtClean="0"/>
              <a:t>e.g</a:t>
            </a:r>
            <a:r>
              <a:rPr lang="en-US" sz="3200" dirty="0" smtClean="0"/>
              <a:t> </a:t>
            </a:r>
            <a:r>
              <a:rPr lang="en-US" sz="3200" dirty="0" err="1" smtClean="0"/>
              <a:t>balantidium</a:t>
            </a:r>
            <a:r>
              <a:rPr lang="en-US" sz="3200" dirty="0" smtClean="0"/>
              <a:t> coli(causes </a:t>
            </a:r>
            <a:r>
              <a:rPr lang="en-US" sz="3200" dirty="0" err="1" smtClean="0"/>
              <a:t>dysentry</a:t>
            </a:r>
            <a:r>
              <a:rPr lang="en-US" sz="3200" dirty="0" smtClean="0"/>
              <a:t>)</a:t>
            </a:r>
          </a:p>
          <a:p>
            <a:pPr>
              <a:buFont typeface="Wingdings" pitchFamily="2" charset="2"/>
              <a:buChar char="v"/>
            </a:pPr>
            <a:r>
              <a:rPr lang="en-US" sz="3200" b="1" dirty="0" err="1" smtClean="0"/>
              <a:t>Sporozoa</a:t>
            </a:r>
            <a:r>
              <a:rPr lang="en-US" sz="3200" b="1" dirty="0" smtClean="0"/>
              <a:t> </a:t>
            </a:r>
            <a:r>
              <a:rPr lang="en-US" sz="3200" b="1" dirty="0" err="1" smtClean="0"/>
              <a:t>e.g</a:t>
            </a:r>
            <a:r>
              <a:rPr lang="en-US" sz="3200" b="1" dirty="0" smtClean="0"/>
              <a:t> Plasmodium</a:t>
            </a:r>
          </a:p>
          <a:p>
            <a:pPr>
              <a:buNone/>
            </a:pPr>
            <a:endParaRPr lang="en-US" dirty="0" smtClean="0"/>
          </a:p>
          <a:p>
            <a:endParaRPr lang="en-US" dirty="0" smtClean="0"/>
          </a:p>
          <a:p>
            <a:endParaRPr lang="en-US" dirty="0" smtClean="0"/>
          </a:p>
          <a:p>
            <a:pPr marL="914400" lvl="1" indent="-541338" eaLnBrk="1" hangingPunct="1">
              <a:buNone/>
            </a:pPr>
            <a:endParaRPr lang="en-US" dirty="0" smtClean="0"/>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9137" name="Rectangle 2"/>
          <p:cNvSpPr>
            <a:spLocks noGrp="1" noChangeArrowheads="1"/>
          </p:cNvSpPr>
          <p:nvPr>
            <p:ph type="title"/>
          </p:nvPr>
        </p:nvSpPr>
        <p:spPr>
          <a:xfrm>
            <a:off x="449945" y="4"/>
            <a:ext cx="7801883" cy="1262743"/>
          </a:xfrm>
        </p:spPr>
        <p:txBody>
          <a:bodyPr/>
          <a:lstStyle/>
          <a:p>
            <a:pPr eaLnBrk="1" hangingPunct="1"/>
            <a:r>
              <a:rPr lang="en-US" sz="7200" b="1" dirty="0" smtClean="0"/>
              <a:t>PARASITOLOGY</a:t>
            </a:r>
          </a:p>
        </p:txBody>
      </p:sp>
      <p:sp>
        <p:nvSpPr>
          <p:cNvPr id="219138" name="Rectangle 3"/>
          <p:cNvSpPr>
            <a:spLocks noGrp="1" noChangeArrowheads="1"/>
          </p:cNvSpPr>
          <p:nvPr>
            <p:ph type="body" idx="1"/>
          </p:nvPr>
        </p:nvSpPr>
        <p:spPr>
          <a:xfrm>
            <a:off x="653143" y="1136470"/>
            <a:ext cx="7953828" cy="4857934"/>
          </a:xfrm>
        </p:spPr>
        <p:txBody>
          <a:bodyPr/>
          <a:lstStyle/>
          <a:p>
            <a:pPr>
              <a:buFont typeface="Wingdings" pitchFamily="2" charset="2"/>
              <a:buChar char="v"/>
            </a:pPr>
            <a:endParaRPr lang="en-US" sz="4000" dirty="0" smtClean="0"/>
          </a:p>
          <a:p>
            <a:pPr>
              <a:buFont typeface="Wingdings" pitchFamily="2" charset="2"/>
              <a:buChar char="v"/>
            </a:pPr>
            <a:r>
              <a:rPr lang="en-US" sz="4000" dirty="0" err="1" smtClean="0"/>
              <a:t>Parasitology</a:t>
            </a:r>
            <a:r>
              <a:rPr lang="en-US" sz="4000" dirty="0" smtClean="0"/>
              <a:t> is the study of parasites.</a:t>
            </a:r>
          </a:p>
          <a:p>
            <a:r>
              <a:rPr lang="en-US" sz="4000" dirty="0" smtClean="0"/>
              <a:t>Parasites occur in two distinct forms:-</a:t>
            </a:r>
          </a:p>
          <a:p>
            <a:pPr lvl="3">
              <a:buFont typeface="Wingdings" pitchFamily="2" charset="2"/>
              <a:buChar char="q"/>
            </a:pPr>
            <a:r>
              <a:rPr lang="en-US" sz="4000" dirty="0" smtClean="0">
                <a:solidFill>
                  <a:schemeClr val="accent2"/>
                </a:solidFill>
              </a:rPr>
              <a:t>Single-celled</a:t>
            </a:r>
            <a:r>
              <a:rPr lang="en-US" sz="4000" dirty="0" smtClean="0"/>
              <a:t> </a:t>
            </a:r>
            <a:r>
              <a:rPr lang="en-US" sz="4000" b="1" dirty="0" smtClean="0">
                <a:solidFill>
                  <a:srgbClr val="FF0000"/>
                </a:solidFill>
              </a:rPr>
              <a:t>protozoa</a:t>
            </a:r>
          </a:p>
          <a:p>
            <a:pPr lvl="3">
              <a:buFont typeface="Wingdings" pitchFamily="2" charset="2"/>
              <a:buChar char="q"/>
            </a:pPr>
            <a:r>
              <a:rPr lang="en-US" sz="4000" dirty="0" err="1" smtClean="0">
                <a:solidFill>
                  <a:schemeClr val="accent6"/>
                </a:solidFill>
              </a:rPr>
              <a:t>Multicellular</a:t>
            </a:r>
            <a:r>
              <a:rPr lang="en-US" sz="4000" dirty="0" smtClean="0">
                <a:solidFill>
                  <a:schemeClr val="accent6"/>
                </a:solidFill>
              </a:rPr>
              <a:t> </a:t>
            </a:r>
            <a:r>
              <a:rPr lang="en-US" sz="4000" dirty="0" err="1" smtClean="0">
                <a:solidFill>
                  <a:schemeClr val="accent6"/>
                </a:solidFill>
              </a:rPr>
              <a:t>metozoa</a:t>
            </a:r>
            <a:r>
              <a:rPr lang="en-US" sz="4000" dirty="0" smtClean="0">
                <a:solidFill>
                  <a:schemeClr val="accent6"/>
                </a:solidFill>
              </a:rPr>
              <a:t> </a:t>
            </a:r>
            <a:r>
              <a:rPr lang="en-US" sz="4000" b="1" dirty="0" err="1" smtClean="0">
                <a:solidFill>
                  <a:srgbClr val="FF0000"/>
                </a:solidFill>
              </a:rPr>
              <a:t>helminths</a:t>
            </a:r>
            <a:endParaRPr lang="en-US" sz="4000" dirty="0" smtClean="0">
              <a:solidFill>
                <a:schemeClr val="tx1"/>
              </a:solidFill>
            </a:endParaRPr>
          </a:p>
          <a:p>
            <a:pPr>
              <a:buNone/>
            </a:pPr>
            <a:endParaRPr lang="en-US" dirty="0" smtClean="0"/>
          </a:p>
          <a:p>
            <a:endParaRPr lang="en-US" dirty="0" smtClean="0"/>
          </a:p>
          <a:p>
            <a:endParaRPr lang="en-US" dirty="0" smtClean="0"/>
          </a:p>
          <a:p>
            <a:pPr marL="914400" lvl="1" indent="-541338" eaLnBrk="1" hangingPunct="1">
              <a:buNone/>
            </a:pPr>
            <a:endParaRPr lang="en-US" dirty="0" smtClean="0"/>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9137" name="Rectangle 2"/>
          <p:cNvSpPr>
            <a:spLocks noGrp="1" noChangeArrowheads="1"/>
          </p:cNvSpPr>
          <p:nvPr>
            <p:ph type="title"/>
          </p:nvPr>
        </p:nvSpPr>
        <p:spPr>
          <a:xfrm>
            <a:off x="449945" y="4"/>
            <a:ext cx="7801883" cy="1262743"/>
          </a:xfrm>
        </p:spPr>
        <p:txBody>
          <a:bodyPr/>
          <a:lstStyle/>
          <a:p>
            <a:pPr eaLnBrk="1" hangingPunct="1"/>
            <a:r>
              <a:rPr lang="en-US" sz="3200" b="1" dirty="0" smtClean="0">
                <a:solidFill>
                  <a:srgbClr val="C00000"/>
                </a:solidFill>
              </a:rPr>
              <a:t>PARASITOLOGY</a:t>
            </a:r>
            <a:r>
              <a:rPr lang="en-US" sz="3200" dirty="0" smtClean="0">
                <a:solidFill>
                  <a:srgbClr val="C00000"/>
                </a:solidFill>
              </a:rPr>
              <a:t> </a:t>
            </a:r>
            <a:r>
              <a:rPr lang="en-US" sz="4000" dirty="0" smtClean="0">
                <a:solidFill>
                  <a:srgbClr val="C00000"/>
                </a:solidFill>
              </a:rPr>
              <a:t>cont’d</a:t>
            </a:r>
            <a:endParaRPr lang="en-US" sz="3200" dirty="0" smtClean="0">
              <a:solidFill>
                <a:srgbClr val="C00000"/>
              </a:solidFill>
            </a:endParaRPr>
          </a:p>
        </p:txBody>
      </p:sp>
      <p:sp>
        <p:nvSpPr>
          <p:cNvPr id="219138" name="Rectangle 3"/>
          <p:cNvSpPr>
            <a:spLocks noGrp="1" noChangeArrowheads="1"/>
          </p:cNvSpPr>
          <p:nvPr>
            <p:ph type="body" idx="1"/>
          </p:nvPr>
        </p:nvSpPr>
        <p:spPr>
          <a:xfrm>
            <a:off x="653143" y="1136470"/>
            <a:ext cx="7953828" cy="4857934"/>
          </a:xfrm>
        </p:spPr>
        <p:txBody>
          <a:bodyPr/>
          <a:lstStyle/>
          <a:p>
            <a:pPr>
              <a:buNone/>
            </a:pPr>
            <a:endParaRPr lang="en-US" sz="3200" b="1" dirty="0" smtClean="0">
              <a:solidFill>
                <a:srgbClr val="FF0000"/>
              </a:solidFill>
            </a:endParaRPr>
          </a:p>
          <a:p>
            <a:pPr>
              <a:buNone/>
            </a:pPr>
            <a:r>
              <a:rPr lang="en-US" sz="4000" dirty="0" err="1" smtClean="0">
                <a:solidFill>
                  <a:schemeClr val="tx1"/>
                </a:solidFill>
              </a:rPr>
              <a:t>Metozoa</a:t>
            </a:r>
            <a:r>
              <a:rPr lang="en-US" sz="4000" dirty="0" smtClean="0">
                <a:solidFill>
                  <a:schemeClr val="tx1"/>
                </a:solidFill>
              </a:rPr>
              <a:t> are divided into:-</a:t>
            </a:r>
          </a:p>
          <a:p>
            <a:pPr>
              <a:buFont typeface="Wingdings" pitchFamily="2" charset="2"/>
              <a:buChar char="Ø"/>
            </a:pPr>
            <a:r>
              <a:rPr lang="en-US" sz="3200" dirty="0" err="1" smtClean="0"/>
              <a:t>Platyhelminthes</a:t>
            </a:r>
            <a:r>
              <a:rPr lang="en-US" sz="3200" dirty="0" smtClean="0"/>
              <a:t>(flatworms)</a:t>
            </a:r>
          </a:p>
          <a:p>
            <a:pPr>
              <a:buFont typeface="Wingdings" pitchFamily="2" charset="2"/>
              <a:buChar char="Ø"/>
            </a:pPr>
            <a:r>
              <a:rPr lang="en-US" sz="3200" dirty="0" err="1" smtClean="0"/>
              <a:t>Nemathelminthes</a:t>
            </a:r>
            <a:endParaRPr lang="en-US" sz="3200" dirty="0" smtClean="0"/>
          </a:p>
          <a:p>
            <a:pPr>
              <a:buNone/>
            </a:pPr>
            <a:r>
              <a:rPr lang="en-US" sz="3200" dirty="0" err="1" smtClean="0"/>
              <a:t>Platyhelminthes</a:t>
            </a:r>
            <a:r>
              <a:rPr lang="en-US" sz="3200" dirty="0" smtClean="0"/>
              <a:t> contains two medically important classes:-</a:t>
            </a:r>
          </a:p>
          <a:p>
            <a:pPr>
              <a:buFont typeface="Wingdings" pitchFamily="2" charset="2"/>
              <a:buChar char="§"/>
            </a:pPr>
            <a:r>
              <a:rPr lang="en-US" sz="3200" dirty="0" err="1" smtClean="0"/>
              <a:t>Cestoda</a:t>
            </a:r>
            <a:r>
              <a:rPr lang="en-US" sz="3200" dirty="0" smtClean="0"/>
              <a:t>(tapeworms)</a:t>
            </a:r>
          </a:p>
          <a:p>
            <a:pPr>
              <a:buFont typeface="Wingdings" pitchFamily="2" charset="2"/>
              <a:buChar char="§"/>
            </a:pPr>
            <a:r>
              <a:rPr lang="en-US" sz="3200" dirty="0" err="1" smtClean="0"/>
              <a:t>Trematoda</a:t>
            </a:r>
            <a:r>
              <a:rPr lang="en-US" sz="3200" dirty="0" smtClean="0"/>
              <a:t>(flukes)</a:t>
            </a:r>
            <a:endParaRPr lang="en-US" dirty="0" smtClean="0"/>
          </a:p>
          <a:p>
            <a:endParaRPr lang="en-US" dirty="0" smtClean="0"/>
          </a:p>
          <a:p>
            <a:endParaRPr lang="en-US" dirty="0" smtClean="0"/>
          </a:p>
          <a:p>
            <a:pPr marL="914400" lvl="1" indent="-541338" eaLnBrk="1" hangingPunct="1">
              <a:buNone/>
            </a:pPr>
            <a:endParaRPr lang="en-US" dirty="0" smtClean="0"/>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9137" name="Rectangle 2"/>
          <p:cNvSpPr>
            <a:spLocks noGrp="1" noChangeArrowheads="1"/>
          </p:cNvSpPr>
          <p:nvPr>
            <p:ph type="title"/>
          </p:nvPr>
        </p:nvSpPr>
        <p:spPr>
          <a:xfrm>
            <a:off x="449945" y="4"/>
            <a:ext cx="7801883" cy="1262743"/>
          </a:xfrm>
        </p:spPr>
        <p:txBody>
          <a:bodyPr/>
          <a:lstStyle/>
          <a:p>
            <a:pPr eaLnBrk="1" hangingPunct="1"/>
            <a:r>
              <a:rPr lang="en-US" sz="3600" b="1" dirty="0" smtClean="0"/>
              <a:t> classification of parasites</a:t>
            </a:r>
          </a:p>
        </p:txBody>
      </p:sp>
      <p:sp>
        <p:nvSpPr>
          <p:cNvPr id="219138" name="Rectangle 3"/>
          <p:cNvSpPr>
            <a:spLocks noGrp="1" noChangeArrowheads="1"/>
          </p:cNvSpPr>
          <p:nvPr>
            <p:ph type="body" idx="1"/>
          </p:nvPr>
        </p:nvSpPr>
        <p:spPr>
          <a:xfrm>
            <a:off x="0" y="928048"/>
            <a:ext cx="9144000" cy="5066356"/>
          </a:xfrm>
        </p:spPr>
        <p:txBody>
          <a:bodyPr/>
          <a:lstStyle/>
          <a:p>
            <a:pPr>
              <a:buNone/>
            </a:pPr>
            <a:r>
              <a:rPr lang="en-US" dirty="0" smtClean="0"/>
              <a:t>                                          </a:t>
            </a:r>
            <a:r>
              <a:rPr lang="en-US" b="1" dirty="0" smtClean="0">
                <a:solidFill>
                  <a:schemeClr val="tx1"/>
                </a:solidFill>
              </a:rPr>
              <a:t>Parasites</a:t>
            </a:r>
          </a:p>
          <a:p>
            <a:pPr>
              <a:buNone/>
            </a:pPr>
            <a:r>
              <a:rPr lang="en-US" dirty="0" smtClean="0"/>
              <a:t>               </a:t>
            </a:r>
            <a:r>
              <a:rPr lang="en-US" b="1" dirty="0" smtClean="0">
                <a:solidFill>
                  <a:srgbClr val="7F026B"/>
                </a:solidFill>
              </a:rPr>
              <a:t> Protozoa                                            </a:t>
            </a:r>
            <a:r>
              <a:rPr lang="en-US" b="1" dirty="0" err="1" smtClean="0">
                <a:solidFill>
                  <a:srgbClr val="FF0000"/>
                </a:solidFill>
              </a:rPr>
              <a:t>Metozoa</a:t>
            </a:r>
            <a:r>
              <a:rPr lang="en-US" b="1" dirty="0" smtClean="0">
                <a:solidFill>
                  <a:srgbClr val="FF0000"/>
                </a:solidFill>
              </a:rPr>
              <a:t>(</a:t>
            </a:r>
            <a:r>
              <a:rPr lang="en-US" b="1" dirty="0" err="1" smtClean="0">
                <a:solidFill>
                  <a:srgbClr val="FF0000"/>
                </a:solidFill>
              </a:rPr>
              <a:t>helminths</a:t>
            </a:r>
            <a:r>
              <a:rPr lang="en-US" b="1" dirty="0" smtClean="0">
                <a:solidFill>
                  <a:srgbClr val="FF0000"/>
                </a:solidFill>
              </a:rPr>
              <a:t>)</a:t>
            </a:r>
          </a:p>
          <a:p>
            <a:pPr>
              <a:buNone/>
            </a:pPr>
            <a:endParaRPr lang="en-US" dirty="0" smtClean="0"/>
          </a:p>
          <a:p>
            <a:pPr>
              <a:buNone/>
            </a:pPr>
            <a:r>
              <a:rPr lang="en-US" dirty="0" err="1" smtClean="0">
                <a:solidFill>
                  <a:srgbClr val="7F026B"/>
                </a:solidFill>
              </a:rPr>
              <a:t>Sarcodina</a:t>
            </a:r>
            <a:r>
              <a:rPr lang="en-US" dirty="0" smtClean="0">
                <a:solidFill>
                  <a:srgbClr val="7F026B"/>
                </a:solidFill>
              </a:rPr>
              <a:t>  </a:t>
            </a:r>
            <a:r>
              <a:rPr lang="en-US" dirty="0" err="1" smtClean="0">
                <a:solidFill>
                  <a:srgbClr val="7F026B"/>
                </a:solidFill>
              </a:rPr>
              <a:t>sporozoa</a:t>
            </a:r>
            <a:r>
              <a:rPr lang="en-US" dirty="0" smtClean="0">
                <a:solidFill>
                  <a:srgbClr val="7F026B"/>
                </a:solidFill>
              </a:rPr>
              <a:t>  </a:t>
            </a:r>
            <a:r>
              <a:rPr lang="en-US" dirty="0" err="1" smtClean="0">
                <a:solidFill>
                  <a:srgbClr val="7F026B"/>
                </a:solidFill>
              </a:rPr>
              <a:t>mastigophora</a:t>
            </a:r>
            <a:r>
              <a:rPr lang="en-US" dirty="0" smtClean="0">
                <a:solidFill>
                  <a:srgbClr val="7F026B"/>
                </a:solidFill>
              </a:rPr>
              <a:t>  </a:t>
            </a:r>
            <a:r>
              <a:rPr lang="en-US" dirty="0" err="1" smtClean="0">
                <a:solidFill>
                  <a:srgbClr val="7F026B"/>
                </a:solidFill>
              </a:rPr>
              <a:t>cilliata</a:t>
            </a:r>
            <a:endParaRPr lang="en-US" dirty="0" smtClean="0">
              <a:solidFill>
                <a:srgbClr val="7F026B"/>
              </a:solidFill>
            </a:endParaRPr>
          </a:p>
          <a:p>
            <a:pPr>
              <a:buNone/>
            </a:pPr>
            <a:r>
              <a:rPr lang="en-US" dirty="0" smtClean="0"/>
              <a:t>(Amebas )(</a:t>
            </a:r>
            <a:r>
              <a:rPr lang="en-US" dirty="0" err="1" smtClean="0"/>
              <a:t>sporozoans</a:t>
            </a:r>
            <a:r>
              <a:rPr lang="en-US" dirty="0" smtClean="0"/>
              <a:t>)( flagellates)(  </a:t>
            </a:r>
            <a:r>
              <a:rPr lang="en-US" dirty="0" err="1" smtClean="0"/>
              <a:t>cilliates</a:t>
            </a:r>
            <a:r>
              <a:rPr lang="en-US" dirty="0" smtClean="0"/>
              <a:t>)</a:t>
            </a:r>
          </a:p>
          <a:p>
            <a:pPr>
              <a:buNone/>
            </a:pPr>
            <a:endParaRPr lang="en-US" dirty="0" smtClean="0"/>
          </a:p>
          <a:p>
            <a:pPr>
              <a:buNone/>
            </a:pPr>
            <a:r>
              <a:rPr lang="en-US" dirty="0" smtClean="0">
                <a:solidFill>
                  <a:srgbClr val="FF0000"/>
                </a:solidFill>
              </a:rPr>
              <a:t>                                                     </a:t>
            </a:r>
            <a:r>
              <a:rPr lang="en-US" dirty="0" err="1" smtClean="0">
                <a:solidFill>
                  <a:srgbClr val="FF0000"/>
                </a:solidFill>
              </a:rPr>
              <a:t>Platyhelmenthes</a:t>
            </a:r>
            <a:r>
              <a:rPr lang="en-US" dirty="0" smtClean="0">
                <a:solidFill>
                  <a:srgbClr val="FF0000"/>
                </a:solidFill>
              </a:rPr>
              <a:t>           </a:t>
            </a:r>
            <a:r>
              <a:rPr lang="en-US" dirty="0" err="1" smtClean="0">
                <a:solidFill>
                  <a:srgbClr val="FF0000"/>
                </a:solidFill>
              </a:rPr>
              <a:t>nemathelmenthes</a:t>
            </a:r>
            <a:endParaRPr lang="en-US" dirty="0" smtClean="0">
              <a:solidFill>
                <a:srgbClr val="FF0000"/>
              </a:solidFill>
            </a:endParaRPr>
          </a:p>
          <a:p>
            <a:pPr>
              <a:buNone/>
            </a:pPr>
            <a:r>
              <a:rPr lang="en-US" dirty="0" smtClean="0"/>
              <a:t>                                                     (</a:t>
            </a:r>
            <a:r>
              <a:rPr lang="en-US" dirty="0" smtClean="0">
                <a:solidFill>
                  <a:srgbClr val="A40C25"/>
                </a:solidFill>
              </a:rPr>
              <a:t>Flatworms )                   (roundworms)</a:t>
            </a:r>
          </a:p>
          <a:p>
            <a:pPr>
              <a:buNone/>
            </a:pPr>
            <a:endParaRPr lang="en-US" dirty="0" smtClean="0"/>
          </a:p>
          <a:p>
            <a:pPr>
              <a:buNone/>
            </a:pPr>
            <a:r>
              <a:rPr lang="en-US" dirty="0" smtClean="0"/>
              <a:t>                                     </a:t>
            </a:r>
            <a:r>
              <a:rPr lang="en-US" dirty="0" err="1" smtClean="0">
                <a:solidFill>
                  <a:srgbClr val="FF0000"/>
                </a:solidFill>
              </a:rPr>
              <a:t>Trematoda</a:t>
            </a:r>
            <a:r>
              <a:rPr lang="en-US" dirty="0" smtClean="0">
                <a:solidFill>
                  <a:srgbClr val="FF0000"/>
                </a:solidFill>
              </a:rPr>
              <a:t>               </a:t>
            </a:r>
            <a:r>
              <a:rPr lang="en-US" dirty="0" err="1" smtClean="0">
                <a:solidFill>
                  <a:srgbClr val="FF0000"/>
                </a:solidFill>
              </a:rPr>
              <a:t>Cestoda</a:t>
            </a:r>
            <a:r>
              <a:rPr lang="en-US" dirty="0" smtClean="0">
                <a:solidFill>
                  <a:srgbClr val="FF0000"/>
                </a:solidFill>
              </a:rPr>
              <a:t> </a:t>
            </a:r>
          </a:p>
          <a:p>
            <a:pPr>
              <a:buNone/>
            </a:pPr>
            <a:r>
              <a:rPr lang="en-US" dirty="0" smtClean="0"/>
              <a:t>                                      (</a:t>
            </a:r>
            <a:r>
              <a:rPr lang="en-US" dirty="0" smtClean="0">
                <a:solidFill>
                  <a:srgbClr val="A40C25"/>
                </a:solidFill>
              </a:rPr>
              <a:t>Flukes)                (tapeworms)</a:t>
            </a:r>
          </a:p>
          <a:p>
            <a:endParaRPr lang="en-US" dirty="0" smtClean="0"/>
          </a:p>
          <a:p>
            <a:pPr marL="914400" lvl="1" indent="-541338" eaLnBrk="1" hangingPunct="1">
              <a:buNone/>
            </a:pPr>
            <a:endParaRPr lang="en-US" dirty="0" smtClean="0"/>
          </a:p>
        </p:txBody>
      </p:sp>
      <p:cxnSp>
        <p:nvCxnSpPr>
          <p:cNvPr id="5" name="Straight Connector 4"/>
          <p:cNvCxnSpPr/>
          <p:nvPr/>
        </p:nvCxnSpPr>
        <p:spPr>
          <a:xfrm flipV="1">
            <a:off x="2197290" y="1255595"/>
            <a:ext cx="3411940" cy="272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846161" y="1937982"/>
            <a:ext cx="3712191" cy="13649"/>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540991" y="1937982"/>
            <a:ext cx="2251881" cy="27297"/>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16200000" flipH="1">
            <a:off x="5718415" y="2606726"/>
            <a:ext cx="1323830" cy="409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4831309" y="3302760"/>
            <a:ext cx="2866029" cy="27294"/>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3370997" y="4681182"/>
            <a:ext cx="196527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rot="16200000" flipH="1">
            <a:off x="627797" y="2088108"/>
            <a:ext cx="423080" cy="136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rot="16200000" flipH="1">
            <a:off x="1849271" y="2094934"/>
            <a:ext cx="382138" cy="1364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rot="16200000" flipH="1">
            <a:off x="3173108" y="2122229"/>
            <a:ext cx="354838" cy="4094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rot="16200000" flipH="1">
            <a:off x="4435524" y="2074462"/>
            <a:ext cx="313900" cy="4094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p:nvPr/>
        </p:nvCxnSpPr>
        <p:spPr>
          <a:xfrm rot="5400000">
            <a:off x="3193575" y="4858602"/>
            <a:ext cx="409439" cy="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p:nvPr/>
        </p:nvCxnSpPr>
        <p:spPr>
          <a:xfrm rot="16200000" flipH="1">
            <a:off x="5199797" y="4831309"/>
            <a:ext cx="259309" cy="1364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p:nvPr/>
        </p:nvCxnSpPr>
        <p:spPr>
          <a:xfrm rot="16200000" flipH="1">
            <a:off x="7547212" y="3493827"/>
            <a:ext cx="327548" cy="272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rot="16200000" flipH="1">
            <a:off x="4660714" y="3473358"/>
            <a:ext cx="382135" cy="1364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1" name="Straight Arrow Connector 90"/>
          <p:cNvCxnSpPr/>
          <p:nvPr/>
        </p:nvCxnSpPr>
        <p:spPr>
          <a:xfrm rot="16200000" flipH="1">
            <a:off x="2081284" y="1371600"/>
            <a:ext cx="150127" cy="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3" name="Straight Arrow Connector 92"/>
          <p:cNvCxnSpPr/>
          <p:nvPr/>
        </p:nvCxnSpPr>
        <p:spPr>
          <a:xfrm rot="16200000" flipH="1">
            <a:off x="5520519" y="1317009"/>
            <a:ext cx="191068" cy="4094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4" name="Straight Arrow Connector 103"/>
          <p:cNvCxnSpPr/>
          <p:nvPr/>
        </p:nvCxnSpPr>
        <p:spPr>
          <a:xfrm rot="5400000">
            <a:off x="4319517" y="4592471"/>
            <a:ext cx="313899" cy="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9137" name="Rectangle 2"/>
          <p:cNvSpPr>
            <a:spLocks noGrp="1" noChangeArrowheads="1"/>
          </p:cNvSpPr>
          <p:nvPr>
            <p:ph type="title"/>
          </p:nvPr>
        </p:nvSpPr>
        <p:spPr>
          <a:xfrm>
            <a:off x="449945" y="4"/>
            <a:ext cx="7801883" cy="1262743"/>
          </a:xfrm>
        </p:spPr>
        <p:txBody>
          <a:bodyPr/>
          <a:lstStyle/>
          <a:p>
            <a:pPr eaLnBrk="1" hangingPunct="1"/>
            <a:r>
              <a:rPr lang="en-US" sz="3600" b="1" dirty="0" smtClean="0"/>
              <a:t> </a:t>
            </a:r>
            <a:r>
              <a:rPr lang="en-US" sz="3600" b="1" dirty="0" err="1" smtClean="0">
                <a:solidFill>
                  <a:srgbClr val="C00000"/>
                </a:solidFill>
              </a:rPr>
              <a:t>parasitology</a:t>
            </a:r>
            <a:r>
              <a:rPr lang="en-US" sz="3600" b="1" dirty="0" smtClean="0">
                <a:solidFill>
                  <a:srgbClr val="C00000"/>
                </a:solidFill>
              </a:rPr>
              <a:t> cont’d</a:t>
            </a:r>
            <a:endParaRPr lang="en-US" sz="3600" b="1" dirty="0" smtClean="0"/>
          </a:p>
        </p:txBody>
      </p:sp>
      <p:sp>
        <p:nvSpPr>
          <p:cNvPr id="219138" name="Rectangle 3"/>
          <p:cNvSpPr>
            <a:spLocks noGrp="1" noChangeArrowheads="1"/>
          </p:cNvSpPr>
          <p:nvPr>
            <p:ph type="body" idx="1"/>
          </p:nvPr>
        </p:nvSpPr>
        <p:spPr>
          <a:xfrm>
            <a:off x="653143" y="1136470"/>
            <a:ext cx="7953828" cy="4857934"/>
          </a:xfrm>
        </p:spPr>
        <p:txBody>
          <a:bodyPr/>
          <a:lstStyle/>
          <a:p>
            <a:pPr>
              <a:buNone/>
            </a:pPr>
            <a:r>
              <a:rPr lang="en-US" sz="4800" b="1" dirty="0" smtClean="0"/>
              <a:t>Plasmodium</a:t>
            </a:r>
            <a:r>
              <a:rPr lang="en-US" sz="4800" dirty="0" smtClean="0"/>
              <a:t> </a:t>
            </a:r>
            <a:r>
              <a:rPr lang="en-US" sz="3200" dirty="0" smtClean="0"/>
              <a:t>(Blood and tissue protozoa)</a:t>
            </a:r>
          </a:p>
          <a:p>
            <a:r>
              <a:rPr lang="en-US" sz="3200" dirty="0" smtClean="0"/>
              <a:t>Plasmodium is a malaria causing parasite.</a:t>
            </a:r>
          </a:p>
          <a:p>
            <a:pPr>
              <a:buFont typeface="Wingdings" pitchFamily="2" charset="2"/>
              <a:buChar char="Ø"/>
            </a:pPr>
            <a:r>
              <a:rPr lang="en-US" sz="3200" dirty="0" smtClean="0"/>
              <a:t>There are four types of plasmodia that cause malaria:-</a:t>
            </a:r>
          </a:p>
          <a:p>
            <a:pPr>
              <a:buFont typeface="Arial" pitchFamily="34" charset="0"/>
              <a:buChar char="•"/>
            </a:pPr>
            <a:r>
              <a:rPr lang="en-US" sz="3200" dirty="0" smtClean="0"/>
              <a:t>Plasmodium </a:t>
            </a:r>
            <a:r>
              <a:rPr lang="en-US" sz="3200" dirty="0" err="1" smtClean="0"/>
              <a:t>vivax</a:t>
            </a:r>
            <a:endParaRPr lang="en-US" sz="3200" dirty="0" smtClean="0"/>
          </a:p>
          <a:p>
            <a:r>
              <a:rPr lang="en-US" sz="3200" dirty="0" smtClean="0"/>
              <a:t>Plasmodium </a:t>
            </a:r>
            <a:r>
              <a:rPr lang="en-US" sz="3200" dirty="0" err="1" smtClean="0"/>
              <a:t>ovale</a:t>
            </a:r>
            <a:endParaRPr lang="en-US" sz="3200" dirty="0" smtClean="0"/>
          </a:p>
          <a:p>
            <a:r>
              <a:rPr lang="en-US" sz="3200" dirty="0" smtClean="0"/>
              <a:t>Plasmodium </a:t>
            </a:r>
            <a:r>
              <a:rPr lang="en-US" sz="3200" dirty="0" err="1" smtClean="0"/>
              <a:t>malariae</a:t>
            </a:r>
            <a:endParaRPr lang="en-US" sz="3200" dirty="0" smtClean="0"/>
          </a:p>
          <a:p>
            <a:r>
              <a:rPr lang="en-US" sz="3200" dirty="0" smtClean="0"/>
              <a:t>Plasmodium </a:t>
            </a:r>
            <a:r>
              <a:rPr lang="en-US" sz="3200" dirty="0" err="1" smtClean="0"/>
              <a:t>falciparum</a:t>
            </a:r>
            <a:endParaRPr lang="en-US" sz="3200" dirty="0" smtClean="0"/>
          </a:p>
          <a:p>
            <a:pPr>
              <a:buNone/>
            </a:pPr>
            <a:endParaRPr lang="en-US" dirty="0" smtClean="0"/>
          </a:p>
          <a:p>
            <a:endParaRPr lang="en-US" dirty="0" smtClean="0"/>
          </a:p>
          <a:p>
            <a:endParaRPr lang="en-US" dirty="0" smtClean="0"/>
          </a:p>
          <a:p>
            <a:pPr marL="914400" lvl="1" indent="-541338" eaLnBrk="1" hangingPunct="1">
              <a:buNone/>
            </a:pPr>
            <a:endParaRPr lang="en-US" dirty="0" smtClean="0"/>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9137" name="Rectangle 2"/>
          <p:cNvSpPr>
            <a:spLocks noGrp="1" noChangeArrowheads="1"/>
          </p:cNvSpPr>
          <p:nvPr>
            <p:ph type="title"/>
          </p:nvPr>
        </p:nvSpPr>
        <p:spPr>
          <a:xfrm>
            <a:off x="449945" y="4"/>
            <a:ext cx="7801883" cy="1262743"/>
          </a:xfrm>
        </p:spPr>
        <p:txBody>
          <a:bodyPr/>
          <a:lstStyle/>
          <a:p>
            <a:pPr eaLnBrk="1" hangingPunct="1"/>
            <a:r>
              <a:rPr lang="en-US" sz="3600" b="1" dirty="0" smtClean="0"/>
              <a:t> </a:t>
            </a:r>
            <a:r>
              <a:rPr lang="en-US" sz="3600" b="1" dirty="0" err="1" smtClean="0">
                <a:solidFill>
                  <a:srgbClr val="C00000"/>
                </a:solidFill>
              </a:rPr>
              <a:t>parasitology</a:t>
            </a:r>
            <a:r>
              <a:rPr lang="en-US" sz="3600" b="1" dirty="0" smtClean="0">
                <a:solidFill>
                  <a:srgbClr val="C00000"/>
                </a:solidFill>
              </a:rPr>
              <a:t> cont’d</a:t>
            </a:r>
            <a:endParaRPr lang="en-US" sz="3600" b="1" dirty="0" smtClean="0"/>
          </a:p>
        </p:txBody>
      </p:sp>
      <p:sp>
        <p:nvSpPr>
          <p:cNvPr id="219138" name="Rectangle 3"/>
          <p:cNvSpPr>
            <a:spLocks noGrp="1" noChangeArrowheads="1"/>
          </p:cNvSpPr>
          <p:nvPr>
            <p:ph type="body" idx="1"/>
          </p:nvPr>
        </p:nvSpPr>
        <p:spPr>
          <a:xfrm>
            <a:off x="653143" y="1136470"/>
            <a:ext cx="7953828" cy="4857934"/>
          </a:xfrm>
        </p:spPr>
        <p:txBody>
          <a:bodyPr/>
          <a:lstStyle/>
          <a:p>
            <a:r>
              <a:rPr lang="en-US" sz="3200" dirty="0" smtClean="0"/>
              <a:t>P. </a:t>
            </a:r>
            <a:r>
              <a:rPr lang="en-US" sz="3200" dirty="0" err="1" smtClean="0"/>
              <a:t>vivax</a:t>
            </a:r>
            <a:r>
              <a:rPr lang="en-US" sz="3200" dirty="0" smtClean="0"/>
              <a:t> and p. </a:t>
            </a:r>
            <a:r>
              <a:rPr lang="en-US" sz="3200" dirty="0" err="1" smtClean="0"/>
              <a:t>falciparum</a:t>
            </a:r>
            <a:r>
              <a:rPr lang="en-US" sz="3200" dirty="0" smtClean="0"/>
              <a:t> are more common causes of malaria than are </a:t>
            </a:r>
            <a:r>
              <a:rPr lang="en-US" sz="3200" dirty="0" err="1" smtClean="0"/>
              <a:t>p.ovale</a:t>
            </a:r>
            <a:r>
              <a:rPr lang="en-US" sz="3200" dirty="0" smtClean="0"/>
              <a:t> and </a:t>
            </a:r>
            <a:r>
              <a:rPr lang="en-US" sz="3200" dirty="0" err="1" smtClean="0"/>
              <a:t>p.malriae</a:t>
            </a:r>
            <a:r>
              <a:rPr lang="en-US" sz="3200" dirty="0" smtClean="0"/>
              <a:t>.</a:t>
            </a:r>
          </a:p>
          <a:p>
            <a:r>
              <a:rPr lang="en-US" sz="3200" dirty="0" smtClean="0"/>
              <a:t>The vector and definitive host for plasmodia is the female anopheles mosquito(only the female takes a blood meal).</a:t>
            </a:r>
          </a:p>
          <a:p>
            <a:r>
              <a:rPr lang="en-US" sz="3200" dirty="0" smtClean="0"/>
              <a:t>There are two phases in the </a:t>
            </a:r>
            <a:r>
              <a:rPr lang="en-US" sz="2800" b="1" dirty="0" smtClean="0"/>
              <a:t>lifecycle of plasmodia</a:t>
            </a:r>
            <a:endParaRPr lang="en-US" sz="3200" b="1" dirty="0" smtClean="0"/>
          </a:p>
          <a:p>
            <a:pPr lvl="1"/>
            <a:r>
              <a:rPr lang="en-US" sz="3200" dirty="0" smtClean="0">
                <a:solidFill>
                  <a:schemeClr val="tx1"/>
                </a:solidFill>
              </a:rPr>
              <a:t>A sexual circle - which occurs primarily in the mosquitoes</a:t>
            </a:r>
          </a:p>
          <a:p>
            <a:pPr lvl="1"/>
            <a:r>
              <a:rPr lang="en-US" sz="3200" dirty="0" smtClean="0">
                <a:solidFill>
                  <a:schemeClr val="tx1"/>
                </a:solidFill>
              </a:rPr>
              <a:t>The asexual circle which occurs in humans(the intermediate host)  </a:t>
            </a:r>
            <a:endParaRPr lang="en-US" sz="2400" dirty="0" smtClean="0">
              <a:solidFill>
                <a:schemeClr val="tx1"/>
              </a:solidFill>
            </a:endParaRPr>
          </a:p>
          <a:p>
            <a:endParaRPr lang="en-US" dirty="0" smtClean="0"/>
          </a:p>
          <a:p>
            <a:endParaRPr lang="en-US" dirty="0" smtClean="0"/>
          </a:p>
          <a:p>
            <a:pPr marL="914400" lvl="1" indent="-541338" eaLnBrk="1" hangingPunct="1">
              <a:buNone/>
            </a:pPr>
            <a:endParaRPr lang="en-US" dirty="0" smtClean="0"/>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9137" name="Rectangle 2"/>
          <p:cNvSpPr>
            <a:spLocks noGrp="1" noChangeArrowheads="1"/>
          </p:cNvSpPr>
          <p:nvPr>
            <p:ph type="title"/>
          </p:nvPr>
        </p:nvSpPr>
        <p:spPr>
          <a:xfrm>
            <a:off x="449945" y="4"/>
            <a:ext cx="7801883" cy="1262743"/>
          </a:xfrm>
        </p:spPr>
        <p:txBody>
          <a:bodyPr/>
          <a:lstStyle/>
          <a:p>
            <a:pPr eaLnBrk="1" hangingPunct="1"/>
            <a:r>
              <a:rPr lang="en-US" sz="3600" b="1" dirty="0" smtClean="0"/>
              <a:t> </a:t>
            </a:r>
            <a:r>
              <a:rPr lang="en-US" sz="3600" b="1" dirty="0" err="1" smtClean="0">
                <a:solidFill>
                  <a:srgbClr val="C00000"/>
                </a:solidFill>
              </a:rPr>
              <a:t>parasitology</a:t>
            </a:r>
            <a:r>
              <a:rPr lang="en-US" sz="3600" b="1" dirty="0" smtClean="0">
                <a:solidFill>
                  <a:srgbClr val="C00000"/>
                </a:solidFill>
              </a:rPr>
              <a:t> cont’d</a:t>
            </a:r>
            <a:endParaRPr lang="en-US" sz="3600" b="1" dirty="0" smtClean="0"/>
          </a:p>
        </p:txBody>
      </p:sp>
      <p:sp>
        <p:nvSpPr>
          <p:cNvPr id="219138" name="Rectangle 3"/>
          <p:cNvSpPr>
            <a:spLocks noGrp="1" noChangeArrowheads="1"/>
          </p:cNvSpPr>
          <p:nvPr>
            <p:ph type="body" idx="1"/>
          </p:nvPr>
        </p:nvSpPr>
        <p:spPr>
          <a:xfrm>
            <a:off x="653143" y="1136470"/>
            <a:ext cx="7953828" cy="4857934"/>
          </a:xfrm>
        </p:spPr>
        <p:txBody>
          <a:bodyPr/>
          <a:lstStyle/>
          <a:p>
            <a:r>
              <a:rPr lang="en-US" dirty="0" smtClean="0"/>
              <a:t>The sexual cycle is called </a:t>
            </a:r>
            <a:r>
              <a:rPr lang="en-US" dirty="0" err="1" smtClean="0"/>
              <a:t>sporogony</a:t>
            </a:r>
            <a:r>
              <a:rPr lang="en-US" dirty="0" smtClean="0"/>
              <a:t> because sporozoites are produced.</a:t>
            </a:r>
          </a:p>
          <a:p>
            <a:r>
              <a:rPr lang="en-US" dirty="0" smtClean="0"/>
              <a:t>The asexual cycle is called </a:t>
            </a:r>
            <a:r>
              <a:rPr lang="en-US" dirty="0" err="1" smtClean="0"/>
              <a:t>schizogony</a:t>
            </a:r>
            <a:r>
              <a:rPr lang="en-US" dirty="0" smtClean="0"/>
              <a:t> because </a:t>
            </a:r>
            <a:r>
              <a:rPr lang="en-US" dirty="0" err="1" smtClean="0"/>
              <a:t>schizoints</a:t>
            </a:r>
            <a:r>
              <a:rPr lang="en-US" dirty="0" smtClean="0"/>
              <a:t> are made.</a:t>
            </a:r>
          </a:p>
          <a:p>
            <a:r>
              <a:rPr lang="en-US" b="1" dirty="0" smtClean="0"/>
              <a:t>Lifecycle in humans</a:t>
            </a:r>
          </a:p>
          <a:p>
            <a:r>
              <a:rPr lang="en-US" dirty="0" smtClean="0"/>
              <a:t>The lifecycle in humans begins with the introduction of sporozoites into the blood from the saliva of the biting mosquito.</a:t>
            </a:r>
          </a:p>
          <a:p>
            <a:r>
              <a:rPr lang="en-US" dirty="0" smtClean="0"/>
              <a:t>The sporozoites are taken up by </a:t>
            </a:r>
            <a:r>
              <a:rPr lang="en-US" dirty="0" err="1" smtClean="0"/>
              <a:t>hepatocytes</a:t>
            </a:r>
            <a:r>
              <a:rPr lang="en-US" dirty="0" smtClean="0"/>
              <a:t> within 30 minutes.</a:t>
            </a:r>
          </a:p>
          <a:p>
            <a:r>
              <a:rPr lang="en-US" dirty="0" smtClean="0"/>
              <a:t>This "</a:t>
            </a:r>
            <a:r>
              <a:rPr lang="en-US" dirty="0" err="1" smtClean="0"/>
              <a:t>exoerythrocytes</a:t>
            </a:r>
            <a:r>
              <a:rPr lang="en-US" dirty="0" smtClean="0"/>
              <a:t>“ phase consists of cell multiplication and differentiation into </a:t>
            </a:r>
            <a:r>
              <a:rPr lang="en-US" dirty="0" err="1" smtClean="0"/>
              <a:t>merozoites</a:t>
            </a:r>
            <a:r>
              <a:rPr lang="en-US" dirty="0" smtClean="0"/>
              <a:t> . </a:t>
            </a:r>
            <a:r>
              <a:rPr lang="en-US" dirty="0" err="1" smtClean="0"/>
              <a:t>p.vivax</a:t>
            </a:r>
            <a:r>
              <a:rPr lang="en-US" dirty="0" smtClean="0"/>
              <a:t> and </a:t>
            </a:r>
            <a:r>
              <a:rPr lang="en-US" dirty="0" err="1" smtClean="0"/>
              <a:t>p.ovale</a:t>
            </a:r>
            <a:r>
              <a:rPr lang="en-US" dirty="0" smtClean="0"/>
              <a:t> produce a latent form(</a:t>
            </a:r>
            <a:r>
              <a:rPr lang="en-US" dirty="0" err="1" smtClean="0"/>
              <a:t>hypnozoite</a:t>
            </a:r>
            <a:r>
              <a:rPr lang="en-US" dirty="0" smtClean="0"/>
              <a:t>) in the liver; this form is  the cause of relapses seen with </a:t>
            </a:r>
            <a:r>
              <a:rPr lang="en-US" dirty="0" err="1" smtClean="0"/>
              <a:t>vivax</a:t>
            </a:r>
            <a:r>
              <a:rPr lang="en-US" dirty="0" smtClean="0"/>
              <a:t> or </a:t>
            </a:r>
            <a:r>
              <a:rPr lang="en-US" dirty="0" err="1" smtClean="0"/>
              <a:t>ovale</a:t>
            </a:r>
            <a:r>
              <a:rPr lang="en-US" dirty="0" smtClean="0"/>
              <a:t> malaria.</a:t>
            </a:r>
          </a:p>
          <a:p>
            <a:pPr marL="914400" lvl="1" indent="-541338" eaLnBrk="1" hangingPunct="1">
              <a:buNone/>
            </a:pPr>
            <a:endParaRPr lang="en-US" dirty="0" smtClean="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29" name="Rectangle 2050"/>
          <p:cNvSpPr>
            <a:spLocks noGrp="1" noChangeArrowheads="1"/>
          </p:cNvSpPr>
          <p:nvPr>
            <p:ph type="title"/>
          </p:nvPr>
        </p:nvSpPr>
        <p:spPr>
          <a:xfrm>
            <a:off x="952503" y="0"/>
            <a:ext cx="6692900" cy="1308100"/>
          </a:xfrm>
        </p:spPr>
        <p:txBody>
          <a:bodyPr/>
          <a:lstStyle/>
          <a:p>
            <a:pPr eaLnBrk="1" hangingPunct="1"/>
            <a:r>
              <a:rPr lang="en-US" b="1" dirty="0" smtClean="0"/>
              <a:t>                    </a:t>
            </a:r>
            <a:r>
              <a:rPr lang="en-US" sz="4800" b="1" dirty="0" smtClean="0"/>
              <a:t>MICROBIOLOGY</a:t>
            </a:r>
            <a:r>
              <a:rPr lang="en-GB" dirty="0" smtClean="0"/>
              <a:t/>
            </a:r>
            <a:br>
              <a:rPr lang="en-GB" dirty="0" smtClean="0"/>
            </a:br>
            <a:endParaRPr lang="en-US" dirty="0" smtClean="0"/>
          </a:p>
        </p:txBody>
      </p:sp>
      <p:sp>
        <p:nvSpPr>
          <p:cNvPr id="48130" name="Rectangle 2051"/>
          <p:cNvSpPr>
            <a:spLocks noGrp="1" noChangeArrowheads="1"/>
          </p:cNvSpPr>
          <p:nvPr>
            <p:ph type="body" idx="1"/>
          </p:nvPr>
        </p:nvSpPr>
        <p:spPr>
          <a:xfrm>
            <a:off x="215900" y="1320801"/>
            <a:ext cx="8686800" cy="4711700"/>
          </a:xfrm>
        </p:spPr>
        <p:txBody>
          <a:bodyPr/>
          <a:lstStyle/>
          <a:p>
            <a:pPr>
              <a:buNone/>
            </a:pPr>
            <a:r>
              <a:rPr lang="en-US" sz="3200" b="1" dirty="0" smtClean="0"/>
              <a:t>What is microbiology?</a:t>
            </a:r>
            <a:endParaRPr lang="en-GB" sz="3200" b="1" dirty="0" smtClean="0"/>
          </a:p>
          <a:p>
            <a:pPr lvl="1"/>
            <a:r>
              <a:rPr lang="en-US" sz="2800" b="1" dirty="0" smtClean="0">
                <a:solidFill>
                  <a:schemeClr val="tx1"/>
                </a:solidFill>
              </a:rPr>
              <a:t>Micro</a:t>
            </a:r>
            <a:r>
              <a:rPr lang="en-US" sz="2800" dirty="0" smtClean="0">
                <a:solidFill>
                  <a:schemeClr val="tx1"/>
                </a:solidFill>
              </a:rPr>
              <a:t> means very small-anything so small that it must be viewed with a </a:t>
            </a:r>
            <a:r>
              <a:rPr lang="en-US" sz="2800" b="1" dirty="0" smtClean="0">
                <a:solidFill>
                  <a:schemeClr val="tx1"/>
                </a:solidFill>
              </a:rPr>
              <a:t>microscope</a:t>
            </a:r>
            <a:r>
              <a:rPr lang="en-US" sz="2800" dirty="0" smtClean="0">
                <a:solidFill>
                  <a:schemeClr val="tx1"/>
                </a:solidFill>
              </a:rPr>
              <a:t>( A microscope is an optical instrument used to observe small objects)</a:t>
            </a:r>
            <a:r>
              <a:rPr lang="en-US" sz="2800" b="1" dirty="0" smtClean="0">
                <a:solidFill>
                  <a:schemeClr val="tx1"/>
                </a:solidFill>
              </a:rPr>
              <a:t>. Bios</a:t>
            </a:r>
            <a:r>
              <a:rPr lang="en-US" sz="2800" dirty="0" smtClean="0">
                <a:solidFill>
                  <a:schemeClr val="tx1"/>
                </a:solidFill>
              </a:rPr>
              <a:t> refers to living organisms and </a:t>
            </a:r>
            <a:r>
              <a:rPr lang="en-US" sz="2800" b="1" dirty="0" smtClean="0">
                <a:solidFill>
                  <a:schemeClr val="tx1"/>
                </a:solidFill>
              </a:rPr>
              <a:t>Logy</a:t>
            </a:r>
            <a:r>
              <a:rPr lang="en-US" sz="2800" dirty="0" smtClean="0">
                <a:solidFill>
                  <a:schemeClr val="tx1"/>
                </a:solidFill>
              </a:rPr>
              <a:t> means the study of</a:t>
            </a:r>
            <a:endParaRPr lang="en-GB" sz="2800" dirty="0" smtClean="0">
              <a:solidFill>
                <a:schemeClr val="tx1"/>
              </a:solidFill>
            </a:endParaRPr>
          </a:p>
          <a:p>
            <a:pPr lvl="1"/>
            <a:r>
              <a:rPr lang="en-US" sz="2800" dirty="0" smtClean="0">
                <a:solidFill>
                  <a:schemeClr val="tx1"/>
                </a:solidFill>
              </a:rPr>
              <a:t>Therefore, </a:t>
            </a:r>
            <a:r>
              <a:rPr lang="en-US" sz="2800" b="1" dirty="0" smtClean="0">
                <a:solidFill>
                  <a:schemeClr val="tx1"/>
                </a:solidFill>
              </a:rPr>
              <a:t>microbiology</a:t>
            </a:r>
            <a:r>
              <a:rPr lang="en-US" sz="2800" dirty="0" smtClean="0">
                <a:solidFill>
                  <a:schemeClr val="tx1"/>
                </a:solidFill>
              </a:rPr>
              <a:t> is the study of very small living organisms- called </a:t>
            </a:r>
            <a:r>
              <a:rPr lang="en-US" sz="2800" dirty="0" smtClean="0">
                <a:solidFill>
                  <a:srgbClr val="FF0000"/>
                </a:solidFill>
              </a:rPr>
              <a:t>microorganisms</a:t>
            </a:r>
            <a:r>
              <a:rPr lang="en-US" sz="2800" dirty="0" smtClean="0">
                <a:solidFill>
                  <a:schemeClr val="tx1"/>
                </a:solidFill>
              </a:rPr>
              <a:t> or </a:t>
            </a:r>
            <a:r>
              <a:rPr lang="en-US" sz="2800" dirty="0" smtClean="0">
                <a:solidFill>
                  <a:srgbClr val="FF0000"/>
                </a:solidFill>
              </a:rPr>
              <a:t>microbes</a:t>
            </a:r>
            <a:r>
              <a:rPr lang="en-US" sz="2800" dirty="0" smtClean="0">
                <a:solidFill>
                  <a:schemeClr val="tx1"/>
                </a:solidFill>
              </a:rPr>
              <a:t>. Microorganisms are said to be</a:t>
            </a:r>
            <a:r>
              <a:rPr lang="en-US" sz="2800" b="1" dirty="0" smtClean="0">
                <a:solidFill>
                  <a:schemeClr val="tx1"/>
                </a:solidFill>
              </a:rPr>
              <a:t> ubiquitous </a:t>
            </a:r>
            <a:r>
              <a:rPr lang="en-US" sz="2800" dirty="0" smtClean="0">
                <a:solidFill>
                  <a:schemeClr val="tx1"/>
                </a:solidFill>
              </a:rPr>
              <a:t>meaning they are virtually everywhere.</a:t>
            </a:r>
            <a:endParaRPr lang="en-GB" sz="2800" dirty="0" smtClean="0">
              <a:solidFill>
                <a:schemeClr val="tx1"/>
              </a:solidFill>
            </a:endParaRPr>
          </a:p>
          <a:p>
            <a:pPr lvl="1"/>
            <a:r>
              <a:rPr lang="en-US" sz="2800" dirty="0" smtClean="0">
                <a:solidFill>
                  <a:schemeClr val="tx1"/>
                </a:solidFill>
              </a:rPr>
              <a:t>The various categories of microorganisms </a:t>
            </a:r>
            <a:r>
              <a:rPr lang="en-US" sz="2800" dirty="0" err="1" smtClean="0">
                <a:solidFill>
                  <a:schemeClr val="tx1"/>
                </a:solidFill>
              </a:rPr>
              <a:t>include:</a:t>
            </a:r>
            <a:r>
              <a:rPr lang="en-US" sz="2800" b="1" i="1" dirty="0" err="1" smtClean="0">
                <a:solidFill>
                  <a:schemeClr val="tx1"/>
                </a:solidFill>
              </a:rPr>
              <a:t>Viruses,Bacteria,Archaeans,Certain</a:t>
            </a:r>
            <a:r>
              <a:rPr lang="en-US" sz="2800" b="1" i="1" dirty="0" smtClean="0">
                <a:solidFill>
                  <a:schemeClr val="tx1"/>
                </a:solidFill>
              </a:rPr>
              <a:t> </a:t>
            </a:r>
            <a:r>
              <a:rPr lang="en-US" sz="2800" b="1" i="1" dirty="0" err="1" smtClean="0">
                <a:solidFill>
                  <a:schemeClr val="tx1"/>
                </a:solidFill>
              </a:rPr>
              <a:t>Algae,Protozoa</a:t>
            </a:r>
            <a:r>
              <a:rPr lang="en-US" sz="2800" b="1" i="1" dirty="0" smtClean="0">
                <a:solidFill>
                  <a:schemeClr val="tx1"/>
                </a:solidFill>
              </a:rPr>
              <a:t> and </a:t>
            </a:r>
            <a:r>
              <a:rPr lang="en-US" sz="2800" b="1" i="1" dirty="0" err="1" smtClean="0">
                <a:solidFill>
                  <a:schemeClr val="tx1"/>
                </a:solidFill>
              </a:rPr>
              <a:t>CertainFungi</a:t>
            </a:r>
            <a:r>
              <a:rPr lang="en-US" sz="2800" b="1" i="1" dirty="0" smtClean="0">
                <a:solidFill>
                  <a:schemeClr val="tx1"/>
                </a:solidFill>
              </a:rPr>
              <a:t>.</a:t>
            </a:r>
            <a:endParaRPr lang="en-GB" sz="2800" dirty="0" smtClean="0">
              <a:solidFill>
                <a:schemeClr val="tx1"/>
              </a:solidFill>
            </a:endParaRPr>
          </a:p>
          <a:p>
            <a:pPr eaLnBrk="1" hangingPunct="1">
              <a:lnSpc>
                <a:spcPct val="85000"/>
              </a:lnSpc>
              <a:buNone/>
            </a:pPr>
            <a:endParaRPr lang="en-US" dirty="0" smtClean="0"/>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9137" name="Rectangle 2"/>
          <p:cNvSpPr>
            <a:spLocks noGrp="1" noChangeArrowheads="1"/>
          </p:cNvSpPr>
          <p:nvPr>
            <p:ph type="title"/>
          </p:nvPr>
        </p:nvSpPr>
        <p:spPr>
          <a:xfrm>
            <a:off x="449945" y="204716"/>
            <a:ext cx="7801883" cy="1058031"/>
          </a:xfrm>
        </p:spPr>
        <p:txBody>
          <a:bodyPr/>
          <a:lstStyle/>
          <a:p>
            <a:pPr eaLnBrk="1" hangingPunct="1"/>
            <a:r>
              <a:rPr lang="en-US" sz="3600" b="1" dirty="0" smtClean="0"/>
              <a:t> lifecycle cont’</a:t>
            </a:r>
          </a:p>
        </p:txBody>
      </p:sp>
      <p:sp>
        <p:nvSpPr>
          <p:cNvPr id="219138" name="Rectangle 3"/>
          <p:cNvSpPr>
            <a:spLocks noGrp="1" noChangeArrowheads="1"/>
          </p:cNvSpPr>
          <p:nvPr>
            <p:ph type="body" idx="1"/>
          </p:nvPr>
        </p:nvSpPr>
        <p:spPr>
          <a:xfrm>
            <a:off x="653143" y="1136470"/>
            <a:ext cx="7953828" cy="4857934"/>
          </a:xfrm>
        </p:spPr>
        <p:txBody>
          <a:bodyPr/>
          <a:lstStyle/>
          <a:p>
            <a:r>
              <a:rPr lang="en-US" sz="3200" dirty="0" err="1" smtClean="0"/>
              <a:t>Merozoites</a:t>
            </a:r>
            <a:r>
              <a:rPr lang="en-US" sz="3200" dirty="0" smtClean="0"/>
              <a:t> are released from the liver cells and infect red blood cells.</a:t>
            </a:r>
          </a:p>
          <a:p>
            <a:r>
              <a:rPr lang="en-US" sz="3200" dirty="0" smtClean="0"/>
              <a:t>During the </a:t>
            </a:r>
            <a:r>
              <a:rPr lang="en-US" sz="3200" dirty="0" err="1" smtClean="0"/>
              <a:t>erythrocytic</a:t>
            </a:r>
            <a:r>
              <a:rPr lang="en-US" sz="3200" dirty="0" smtClean="0"/>
              <a:t> phase , the organism differentiates into ring-shaped </a:t>
            </a:r>
            <a:r>
              <a:rPr lang="en-US" sz="3200" dirty="0" err="1" smtClean="0"/>
              <a:t>trophozoite</a:t>
            </a:r>
            <a:r>
              <a:rPr lang="en-US" sz="3200" dirty="0" smtClean="0"/>
              <a:t>.</a:t>
            </a:r>
          </a:p>
          <a:p>
            <a:r>
              <a:rPr lang="en-US" sz="3200" dirty="0" smtClean="0"/>
              <a:t>After release, the </a:t>
            </a:r>
            <a:r>
              <a:rPr lang="en-US" sz="3200" dirty="0" err="1" smtClean="0"/>
              <a:t>merozoites</a:t>
            </a:r>
            <a:r>
              <a:rPr lang="en-US" sz="3200" dirty="0" smtClean="0"/>
              <a:t> infect other erythrocytes. This cycle in the red blood cells repeats at regular intervals typical for each species.</a:t>
            </a:r>
          </a:p>
          <a:p>
            <a:r>
              <a:rPr lang="en-US" sz="3200" dirty="0" smtClean="0"/>
              <a:t>The periodic release of </a:t>
            </a:r>
            <a:r>
              <a:rPr lang="en-US" sz="3200" dirty="0" err="1" smtClean="0"/>
              <a:t>merozoites</a:t>
            </a:r>
            <a:r>
              <a:rPr lang="en-US" sz="3200" dirty="0" smtClean="0"/>
              <a:t> causes a typical recurrent symptoms of chills, fever, and sweats seen in malaria patient. </a:t>
            </a:r>
            <a:endParaRPr lang="en-US" dirty="0" smtClean="0"/>
          </a:p>
          <a:p>
            <a:endParaRPr lang="en-US" dirty="0" smtClean="0"/>
          </a:p>
          <a:p>
            <a:endParaRPr lang="en-US" dirty="0" smtClean="0"/>
          </a:p>
          <a:p>
            <a:pPr marL="914400" lvl="1" indent="-541338" eaLnBrk="1" hangingPunct="1">
              <a:buNone/>
            </a:pPr>
            <a:endParaRPr lang="en-US" dirty="0" smtClean="0"/>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9137" name="Rectangle 2"/>
          <p:cNvSpPr>
            <a:spLocks noGrp="1" noChangeArrowheads="1"/>
          </p:cNvSpPr>
          <p:nvPr>
            <p:ph type="title"/>
          </p:nvPr>
        </p:nvSpPr>
        <p:spPr>
          <a:xfrm>
            <a:off x="449945" y="4"/>
            <a:ext cx="7801883" cy="1262743"/>
          </a:xfrm>
        </p:spPr>
        <p:txBody>
          <a:bodyPr/>
          <a:lstStyle/>
          <a:p>
            <a:pPr eaLnBrk="1" hangingPunct="1"/>
            <a:r>
              <a:rPr lang="en-US" sz="3600" b="1" dirty="0" smtClean="0"/>
              <a:t> lifecycle cont’</a:t>
            </a:r>
          </a:p>
        </p:txBody>
      </p:sp>
      <p:sp>
        <p:nvSpPr>
          <p:cNvPr id="219138" name="Rectangle 3"/>
          <p:cNvSpPr>
            <a:spLocks noGrp="1" noChangeArrowheads="1"/>
          </p:cNvSpPr>
          <p:nvPr>
            <p:ph type="body" idx="1"/>
          </p:nvPr>
        </p:nvSpPr>
        <p:spPr>
          <a:xfrm>
            <a:off x="341194" y="900752"/>
            <a:ext cx="8625385" cy="5093652"/>
          </a:xfrm>
        </p:spPr>
        <p:txBody>
          <a:bodyPr/>
          <a:lstStyle/>
          <a:p>
            <a:r>
              <a:rPr lang="en-US" sz="2800" dirty="0" smtClean="0"/>
              <a:t>The asexual cycle begins in human red blood cells when some </a:t>
            </a:r>
            <a:r>
              <a:rPr lang="en-US" sz="2800" dirty="0" err="1" smtClean="0"/>
              <a:t>merozoites</a:t>
            </a:r>
            <a:r>
              <a:rPr lang="en-US" sz="2800" dirty="0" smtClean="0"/>
              <a:t> develop into male and others into female gametocytes.</a:t>
            </a:r>
          </a:p>
          <a:p>
            <a:r>
              <a:rPr lang="en-US" sz="2800" dirty="0" smtClean="0"/>
              <a:t>The gametocyte containing red blood cells are ingested by the female anopheles mosquito and, within her gut, produce a female macrogamete and eight sperm like male </a:t>
            </a:r>
            <a:r>
              <a:rPr lang="en-US" sz="2800" dirty="0" err="1" smtClean="0"/>
              <a:t>microgametes</a:t>
            </a:r>
            <a:r>
              <a:rPr lang="en-US" sz="2800" dirty="0" smtClean="0"/>
              <a:t>.</a:t>
            </a:r>
          </a:p>
          <a:p>
            <a:r>
              <a:rPr lang="en-US" sz="2800" dirty="0" smtClean="0"/>
              <a:t>After fertilization, the diploid zygote differentiates into a motile </a:t>
            </a:r>
            <a:r>
              <a:rPr lang="en-US" sz="2800" dirty="0" err="1" smtClean="0"/>
              <a:t>ookinate</a:t>
            </a:r>
            <a:r>
              <a:rPr lang="en-US" sz="2800" dirty="0" smtClean="0"/>
              <a:t> that burrows into gut wall, where it grows into an oocyst within which many haploid sporozoites are produced. </a:t>
            </a:r>
          </a:p>
          <a:p>
            <a:r>
              <a:rPr lang="en-US" sz="2800" dirty="0" smtClean="0"/>
              <a:t>The sporozoites are released and migrate to the salivary glands ready to complete the cycle when the mosquito takes her next meal.</a:t>
            </a:r>
          </a:p>
          <a:p>
            <a:endParaRPr lang="en-US" sz="2800" dirty="0" smtClean="0"/>
          </a:p>
          <a:p>
            <a:pPr>
              <a:buNone/>
            </a:pPr>
            <a:endParaRPr lang="en-US" sz="2800" dirty="0" smtClean="0"/>
          </a:p>
          <a:p>
            <a:pPr>
              <a:buNone/>
            </a:pPr>
            <a:r>
              <a:rPr lang="en-US" sz="3200" dirty="0" smtClean="0"/>
              <a:t> </a:t>
            </a:r>
          </a:p>
          <a:p>
            <a:pPr>
              <a:buNone/>
            </a:pPr>
            <a:endParaRPr lang="en-US" dirty="0" smtClean="0"/>
          </a:p>
          <a:p>
            <a:endParaRPr lang="en-US" dirty="0" smtClean="0"/>
          </a:p>
          <a:p>
            <a:endParaRPr lang="en-US" dirty="0" smtClean="0"/>
          </a:p>
          <a:p>
            <a:pPr marL="914400" lvl="1" indent="-541338" eaLnBrk="1" hangingPunct="1">
              <a:buNone/>
            </a:pPr>
            <a:endParaRPr lang="en-US" dirty="0" smtClean="0"/>
          </a:p>
        </p:txBody>
      </p:sp>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21185" name="Rectangle 2"/>
          <p:cNvSpPr>
            <a:spLocks noGrp="1" noChangeArrowheads="1"/>
          </p:cNvSpPr>
          <p:nvPr>
            <p:ph type="title"/>
          </p:nvPr>
        </p:nvSpPr>
        <p:spPr>
          <a:xfrm>
            <a:off x="327547" y="0"/>
            <a:ext cx="7815100" cy="1175657"/>
          </a:xfrm>
        </p:spPr>
        <p:txBody>
          <a:bodyPr/>
          <a:lstStyle/>
          <a:p>
            <a:pPr eaLnBrk="1" hangingPunct="1"/>
            <a:r>
              <a:rPr lang="en-US" sz="4400" b="1" dirty="0" smtClean="0"/>
              <a:t>METOZOA  HELMINTHS (WORMS)</a:t>
            </a:r>
          </a:p>
        </p:txBody>
      </p:sp>
      <p:sp>
        <p:nvSpPr>
          <p:cNvPr id="221186" name="Rectangle 3"/>
          <p:cNvSpPr>
            <a:spLocks noGrp="1" noChangeArrowheads="1"/>
          </p:cNvSpPr>
          <p:nvPr>
            <p:ph type="body" idx="1"/>
          </p:nvPr>
        </p:nvSpPr>
        <p:spPr>
          <a:xfrm>
            <a:off x="614149" y="1419367"/>
            <a:ext cx="7847463" cy="4531491"/>
          </a:xfrm>
        </p:spPr>
        <p:txBody>
          <a:bodyPr/>
          <a:lstStyle/>
          <a:p>
            <a:pPr>
              <a:buFont typeface="Wingdings" pitchFamily="2" charset="2"/>
              <a:buChar char="Ø"/>
            </a:pPr>
            <a:r>
              <a:rPr lang="en-US" sz="3200" dirty="0" err="1" smtClean="0"/>
              <a:t>Helminths</a:t>
            </a:r>
            <a:r>
              <a:rPr lang="en-US" sz="3200" dirty="0" smtClean="0"/>
              <a:t> cause much disease and are the largest of human parasites.</a:t>
            </a:r>
          </a:p>
          <a:p>
            <a:r>
              <a:rPr lang="en-US" sz="3200" dirty="0" err="1" smtClean="0"/>
              <a:t>Helminths</a:t>
            </a:r>
            <a:r>
              <a:rPr lang="en-US" sz="3200" dirty="0" smtClean="0"/>
              <a:t> of medical importance are divided into three zoological classes ,namely</a:t>
            </a:r>
          </a:p>
          <a:p>
            <a:pPr>
              <a:buFont typeface="Wingdings" pitchFamily="2" charset="2"/>
              <a:buChar char="§"/>
            </a:pPr>
            <a:r>
              <a:rPr lang="en-US" sz="3200" dirty="0" smtClean="0"/>
              <a:t>Nematodes</a:t>
            </a:r>
          </a:p>
          <a:p>
            <a:pPr>
              <a:buFont typeface="Wingdings" pitchFamily="2" charset="2"/>
              <a:buChar char="§"/>
            </a:pPr>
            <a:r>
              <a:rPr lang="en-US" sz="3200" dirty="0" err="1" smtClean="0"/>
              <a:t>Cestodes</a:t>
            </a:r>
            <a:endParaRPr lang="en-US" sz="3200" dirty="0" smtClean="0"/>
          </a:p>
          <a:p>
            <a:pPr>
              <a:buFont typeface="Wingdings" pitchFamily="2" charset="2"/>
              <a:buChar char="§"/>
            </a:pPr>
            <a:r>
              <a:rPr lang="en-US" sz="3200" dirty="0" err="1" smtClean="0"/>
              <a:t>Trematodes</a:t>
            </a:r>
            <a:endParaRPr lang="en-US" sz="3200" dirty="0" smtClean="0"/>
          </a:p>
          <a:p>
            <a:pPr>
              <a:buFont typeface="Wingdings" pitchFamily="2" charset="2"/>
              <a:buChar char="§"/>
            </a:pPr>
            <a:endParaRPr lang="en-US" dirty="0" smtClean="0"/>
          </a:p>
          <a:p>
            <a:pPr>
              <a:buNone/>
            </a:pPr>
            <a:endParaRPr lang="en-US" dirty="0" smtClean="0"/>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22209" name="Rectangle 2"/>
          <p:cNvSpPr>
            <a:spLocks noGrp="1" noChangeArrowheads="1"/>
          </p:cNvSpPr>
          <p:nvPr>
            <p:ph type="title"/>
          </p:nvPr>
        </p:nvSpPr>
        <p:spPr>
          <a:xfrm>
            <a:off x="893767" y="203202"/>
            <a:ext cx="7358063" cy="1117600"/>
          </a:xfrm>
        </p:spPr>
        <p:txBody>
          <a:bodyPr/>
          <a:lstStyle/>
          <a:p>
            <a:pPr eaLnBrk="1" hangingPunct="1"/>
            <a:r>
              <a:rPr lang="en-US" sz="4800" b="1" dirty="0" smtClean="0"/>
              <a:t>CESTODES </a:t>
            </a:r>
            <a:r>
              <a:rPr lang="en-US" dirty="0" smtClean="0"/>
              <a:t>(</a:t>
            </a:r>
            <a:r>
              <a:rPr lang="en-US" b="1" dirty="0" smtClean="0"/>
              <a:t>tapeworms)</a:t>
            </a:r>
          </a:p>
        </p:txBody>
      </p:sp>
      <p:sp>
        <p:nvSpPr>
          <p:cNvPr id="222210" name="Rectangle 3"/>
          <p:cNvSpPr>
            <a:spLocks noGrp="1" noChangeArrowheads="1"/>
          </p:cNvSpPr>
          <p:nvPr>
            <p:ph type="body" idx="1"/>
          </p:nvPr>
        </p:nvSpPr>
        <p:spPr>
          <a:xfrm>
            <a:off x="391887" y="1490666"/>
            <a:ext cx="8258628" cy="4489223"/>
          </a:xfrm>
        </p:spPr>
        <p:txBody>
          <a:bodyPr/>
          <a:lstStyle/>
          <a:p>
            <a:r>
              <a:rPr lang="en-US" dirty="0" smtClean="0"/>
              <a:t>Tapeworm consist of two main parts</a:t>
            </a:r>
          </a:p>
          <a:p>
            <a:pPr lvl="2">
              <a:buFont typeface="Wingdings" pitchFamily="2" charset="2"/>
              <a:buChar char="§"/>
            </a:pPr>
            <a:r>
              <a:rPr lang="en-US" sz="2800" dirty="0" smtClean="0"/>
              <a:t>A rounded head called a </a:t>
            </a:r>
            <a:r>
              <a:rPr lang="en-US" sz="2800" b="1" dirty="0" err="1" smtClean="0">
                <a:solidFill>
                  <a:srgbClr val="FF0000"/>
                </a:solidFill>
              </a:rPr>
              <a:t>scolex</a:t>
            </a:r>
            <a:endParaRPr lang="en-US" sz="2800" b="1" dirty="0" smtClean="0">
              <a:solidFill>
                <a:srgbClr val="FF0000"/>
              </a:solidFill>
            </a:endParaRPr>
          </a:p>
          <a:p>
            <a:pPr lvl="2" eaLnBrk="1" hangingPunct="1">
              <a:buFont typeface="Wingdings" pitchFamily="2" charset="2"/>
              <a:buChar char="§"/>
            </a:pPr>
            <a:r>
              <a:rPr lang="en-US" sz="2800" dirty="0" smtClean="0"/>
              <a:t>Flat body of multiple segments called </a:t>
            </a:r>
            <a:r>
              <a:rPr lang="en-US" sz="2800" dirty="0" smtClean="0">
                <a:solidFill>
                  <a:srgbClr val="FF0000"/>
                </a:solidFill>
              </a:rPr>
              <a:t>proglottids</a:t>
            </a:r>
          </a:p>
          <a:p>
            <a:pPr eaLnBrk="1" hangingPunct="1"/>
            <a:r>
              <a:rPr lang="en-US" dirty="0" smtClean="0">
                <a:solidFill>
                  <a:schemeClr val="accent2"/>
                </a:solidFill>
              </a:rPr>
              <a:t>The  </a:t>
            </a:r>
            <a:r>
              <a:rPr lang="en-US" dirty="0" err="1" smtClean="0">
                <a:solidFill>
                  <a:schemeClr val="accent2"/>
                </a:solidFill>
              </a:rPr>
              <a:t>scolex</a:t>
            </a:r>
            <a:r>
              <a:rPr lang="en-US" dirty="0" smtClean="0">
                <a:solidFill>
                  <a:schemeClr val="accent2"/>
                </a:solidFill>
              </a:rPr>
              <a:t> has specialized means of attaching to the intestinal wall-</a:t>
            </a:r>
            <a:r>
              <a:rPr lang="en-US" dirty="0" err="1" smtClean="0">
                <a:solidFill>
                  <a:schemeClr val="accent2"/>
                </a:solidFill>
              </a:rPr>
              <a:t>suckers,hooks,or</a:t>
            </a:r>
            <a:r>
              <a:rPr lang="en-US" dirty="0" smtClean="0">
                <a:solidFill>
                  <a:schemeClr val="accent2"/>
                </a:solidFill>
              </a:rPr>
              <a:t> sucking grooves</a:t>
            </a:r>
          </a:p>
          <a:p>
            <a:pPr eaLnBrk="1" hangingPunct="1"/>
            <a:r>
              <a:rPr lang="en-US" dirty="0" smtClean="0">
                <a:solidFill>
                  <a:schemeClr val="accent2"/>
                </a:solidFill>
              </a:rPr>
              <a:t>The worm grows by adding new proglottids from its germinal centre next to the </a:t>
            </a:r>
            <a:r>
              <a:rPr lang="en-US" dirty="0" err="1" smtClean="0">
                <a:solidFill>
                  <a:schemeClr val="accent2"/>
                </a:solidFill>
              </a:rPr>
              <a:t>scolex</a:t>
            </a:r>
            <a:r>
              <a:rPr lang="en-US" dirty="0" smtClean="0">
                <a:solidFill>
                  <a:schemeClr val="accent2"/>
                </a:solidFill>
              </a:rPr>
              <a:t>.</a:t>
            </a:r>
          </a:p>
          <a:p>
            <a:pPr eaLnBrk="1" hangingPunct="1"/>
            <a:r>
              <a:rPr lang="en-US" dirty="0" smtClean="0">
                <a:solidFill>
                  <a:schemeClr val="accent2"/>
                </a:solidFill>
              </a:rPr>
              <a:t>The oldest proglottids at the distal end are gravid and produce many eggs ,which are excreted in the feces and transmitted to various intermediate hosts such as cattle,fish,and pigs.</a:t>
            </a:r>
          </a:p>
        </p:txBody>
      </p:sp>
    </p:spTree>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23233" name="Rectangle 2"/>
          <p:cNvSpPr>
            <a:spLocks noGrp="1" noChangeArrowheads="1"/>
          </p:cNvSpPr>
          <p:nvPr>
            <p:ph type="title"/>
          </p:nvPr>
        </p:nvSpPr>
        <p:spPr>
          <a:xfrm>
            <a:off x="880120" y="-177420"/>
            <a:ext cx="7358063" cy="682388"/>
          </a:xfrm>
        </p:spPr>
        <p:txBody>
          <a:bodyPr/>
          <a:lstStyle/>
          <a:p>
            <a:pPr eaLnBrk="1" hangingPunct="1"/>
            <a:r>
              <a:rPr lang="en-US" b="1" dirty="0" err="1" smtClean="0"/>
              <a:t>Cestodes</a:t>
            </a:r>
            <a:r>
              <a:rPr lang="en-US" b="1" dirty="0" smtClean="0"/>
              <a:t>(tapeworm) cont’d</a:t>
            </a:r>
          </a:p>
        </p:txBody>
      </p:sp>
      <p:sp>
        <p:nvSpPr>
          <p:cNvPr id="223234" name="Rectangle 3"/>
          <p:cNvSpPr>
            <a:spLocks noGrp="1" noChangeArrowheads="1"/>
          </p:cNvSpPr>
          <p:nvPr>
            <p:ph type="body" idx="1"/>
          </p:nvPr>
        </p:nvSpPr>
        <p:spPr>
          <a:xfrm>
            <a:off x="522516" y="395785"/>
            <a:ext cx="8055429" cy="5613133"/>
          </a:xfrm>
        </p:spPr>
        <p:txBody>
          <a:bodyPr/>
          <a:lstStyle/>
          <a:p>
            <a:pPr eaLnBrk="1" hangingPunct="1"/>
            <a:r>
              <a:rPr lang="en-US" sz="2800" dirty="0" smtClean="0"/>
              <a:t>Humans acquire the infection when undercooked flesh containing the larvae is ingested.</a:t>
            </a:r>
          </a:p>
          <a:p>
            <a:pPr eaLnBrk="1" hangingPunct="1"/>
            <a:r>
              <a:rPr lang="en-US" sz="2800" dirty="0" smtClean="0"/>
              <a:t>Two important diseases caused by </a:t>
            </a:r>
            <a:r>
              <a:rPr lang="en-US" sz="2800" b="1" dirty="0" err="1" smtClean="0"/>
              <a:t>cestodes</a:t>
            </a:r>
            <a:r>
              <a:rPr lang="en-US" sz="2800" dirty="0" smtClean="0"/>
              <a:t>(tapeworms)</a:t>
            </a:r>
          </a:p>
          <a:p>
            <a:pPr lvl="2" eaLnBrk="1" hangingPunct="1">
              <a:buFont typeface="Wingdings" pitchFamily="2" charset="2"/>
              <a:buChar char="ü"/>
            </a:pPr>
            <a:r>
              <a:rPr lang="en-US" sz="2800" b="1" dirty="0" err="1" smtClean="0">
                <a:solidFill>
                  <a:schemeClr val="tx1"/>
                </a:solidFill>
              </a:rPr>
              <a:t>Hydatid</a:t>
            </a:r>
            <a:r>
              <a:rPr lang="en-US" sz="2800" b="1" dirty="0" smtClean="0">
                <a:solidFill>
                  <a:schemeClr val="tx1"/>
                </a:solidFill>
              </a:rPr>
              <a:t> disease</a:t>
            </a:r>
          </a:p>
          <a:p>
            <a:pPr lvl="2" eaLnBrk="1" hangingPunct="1">
              <a:buFont typeface="Wingdings" pitchFamily="2" charset="2"/>
              <a:buChar char="ü"/>
            </a:pPr>
            <a:r>
              <a:rPr lang="en-US" sz="2800" b="1" dirty="0" err="1" smtClean="0">
                <a:solidFill>
                  <a:schemeClr val="tx1"/>
                </a:solidFill>
              </a:rPr>
              <a:t>Cystercosis</a:t>
            </a:r>
            <a:endParaRPr lang="en-US" b="1" dirty="0" smtClean="0">
              <a:solidFill>
                <a:schemeClr val="tx1"/>
              </a:solidFill>
            </a:endParaRPr>
          </a:p>
          <a:p>
            <a:pPr eaLnBrk="1" hangingPunct="1"/>
            <a:r>
              <a:rPr lang="en-US" sz="2800" b="1" dirty="0" smtClean="0"/>
              <a:t>There are four medically important </a:t>
            </a:r>
            <a:r>
              <a:rPr lang="en-US" sz="2800" b="1" dirty="0" err="1" smtClean="0"/>
              <a:t>cestodes</a:t>
            </a:r>
            <a:endParaRPr lang="en-US" sz="2800" b="1" dirty="0" smtClean="0"/>
          </a:p>
          <a:p>
            <a:pPr eaLnBrk="1" hangingPunct="1">
              <a:buFont typeface="Wingdings" pitchFamily="2" charset="2"/>
              <a:buChar char="§"/>
            </a:pPr>
            <a:r>
              <a:rPr lang="en-US" sz="2800" b="1" dirty="0" err="1" smtClean="0">
                <a:solidFill>
                  <a:schemeClr val="tx1"/>
                </a:solidFill>
              </a:rPr>
              <a:t>Taenia</a:t>
            </a:r>
            <a:r>
              <a:rPr lang="en-US" sz="2800" b="1" dirty="0" smtClean="0">
                <a:solidFill>
                  <a:schemeClr val="tx1"/>
                </a:solidFill>
              </a:rPr>
              <a:t> </a:t>
            </a:r>
            <a:r>
              <a:rPr lang="en-US" sz="2800" b="1" dirty="0" err="1" smtClean="0">
                <a:solidFill>
                  <a:schemeClr val="tx1"/>
                </a:solidFill>
              </a:rPr>
              <a:t>solium</a:t>
            </a:r>
            <a:r>
              <a:rPr lang="en-US" sz="2800" dirty="0" smtClean="0"/>
              <a:t>-causes </a:t>
            </a:r>
            <a:r>
              <a:rPr lang="en-US" sz="2800" dirty="0" err="1" smtClean="0"/>
              <a:t>cystercosis</a:t>
            </a:r>
            <a:r>
              <a:rPr lang="en-US" sz="2800" dirty="0" smtClean="0"/>
              <a:t>(human)</a:t>
            </a:r>
          </a:p>
          <a:p>
            <a:pPr eaLnBrk="1" hangingPunct="1">
              <a:buFont typeface="Wingdings" pitchFamily="2" charset="2"/>
              <a:buChar char="§"/>
            </a:pPr>
            <a:r>
              <a:rPr lang="en-US" sz="2800" b="1" dirty="0" err="1" smtClean="0">
                <a:solidFill>
                  <a:schemeClr val="tx1"/>
                </a:solidFill>
              </a:rPr>
              <a:t>Taenia</a:t>
            </a:r>
            <a:r>
              <a:rPr lang="en-US" sz="2800" b="1" dirty="0" smtClean="0">
                <a:solidFill>
                  <a:schemeClr val="tx1"/>
                </a:solidFill>
              </a:rPr>
              <a:t> </a:t>
            </a:r>
            <a:r>
              <a:rPr lang="en-US" sz="2800" b="1" dirty="0" err="1" smtClean="0">
                <a:solidFill>
                  <a:schemeClr val="tx1"/>
                </a:solidFill>
              </a:rPr>
              <a:t>saginata</a:t>
            </a:r>
            <a:r>
              <a:rPr lang="en-US" sz="2800" dirty="0" smtClean="0"/>
              <a:t>-cause </a:t>
            </a:r>
            <a:r>
              <a:rPr lang="en-US" sz="2800" dirty="0" err="1" smtClean="0"/>
              <a:t>cystercosis</a:t>
            </a:r>
            <a:r>
              <a:rPr lang="en-US" sz="2800" dirty="0" smtClean="0"/>
              <a:t>(in other animals not human)</a:t>
            </a:r>
          </a:p>
          <a:p>
            <a:pPr eaLnBrk="1" hangingPunct="1">
              <a:buFont typeface="Wingdings" pitchFamily="2" charset="2"/>
              <a:buChar char="§"/>
            </a:pPr>
            <a:r>
              <a:rPr lang="en-US" sz="2800" b="1" dirty="0" err="1" smtClean="0">
                <a:solidFill>
                  <a:schemeClr val="tx1"/>
                </a:solidFill>
              </a:rPr>
              <a:t>Diphyllobothrium</a:t>
            </a:r>
            <a:r>
              <a:rPr lang="en-US" sz="2800" b="1" dirty="0" smtClean="0">
                <a:solidFill>
                  <a:schemeClr val="tx1"/>
                </a:solidFill>
              </a:rPr>
              <a:t> </a:t>
            </a:r>
            <a:r>
              <a:rPr lang="en-US" sz="2800" b="1" dirty="0" err="1" smtClean="0">
                <a:solidFill>
                  <a:schemeClr val="tx1"/>
                </a:solidFill>
              </a:rPr>
              <a:t>latum</a:t>
            </a:r>
            <a:r>
              <a:rPr lang="en-US" sz="2800" dirty="0" smtClean="0"/>
              <a:t>(lives in fish)-causes </a:t>
            </a:r>
            <a:r>
              <a:rPr lang="en-US" sz="2800" dirty="0" err="1" smtClean="0"/>
              <a:t>diphyllobothriasis</a:t>
            </a:r>
            <a:endParaRPr lang="en-US" sz="2800" dirty="0" smtClean="0"/>
          </a:p>
          <a:p>
            <a:pPr eaLnBrk="1" hangingPunct="1">
              <a:buFont typeface="Wingdings" pitchFamily="2" charset="2"/>
              <a:buChar char="§"/>
            </a:pPr>
            <a:r>
              <a:rPr lang="en-US" sz="2800" b="1" dirty="0" err="1" smtClean="0">
                <a:solidFill>
                  <a:schemeClr val="tx1"/>
                </a:solidFill>
              </a:rPr>
              <a:t>Echinococcus</a:t>
            </a:r>
            <a:r>
              <a:rPr lang="en-US" sz="2800" b="1" dirty="0" smtClean="0">
                <a:solidFill>
                  <a:schemeClr val="tx1"/>
                </a:solidFill>
              </a:rPr>
              <a:t> </a:t>
            </a:r>
            <a:r>
              <a:rPr lang="en-US" sz="2800" b="1" dirty="0" err="1" smtClean="0">
                <a:solidFill>
                  <a:schemeClr val="tx1"/>
                </a:solidFill>
              </a:rPr>
              <a:t>granulosus</a:t>
            </a:r>
            <a:r>
              <a:rPr lang="en-US" sz="2800" dirty="0" smtClean="0"/>
              <a:t>(dogs definitive </a:t>
            </a:r>
            <a:r>
              <a:rPr lang="en-US" sz="2800" dirty="0" err="1" smtClean="0"/>
              <a:t>host,sheep</a:t>
            </a:r>
            <a:r>
              <a:rPr lang="en-US" sz="2800" dirty="0" smtClean="0"/>
              <a:t> intermediate host)-causes </a:t>
            </a:r>
            <a:r>
              <a:rPr lang="en-US" sz="2800" dirty="0" err="1" smtClean="0"/>
              <a:t>echinococcosis</a:t>
            </a:r>
            <a:r>
              <a:rPr lang="en-US" sz="2800" dirty="0" smtClean="0"/>
              <a:t>(</a:t>
            </a:r>
            <a:r>
              <a:rPr lang="en-US" sz="2800" dirty="0" err="1" smtClean="0"/>
              <a:t>hydatid</a:t>
            </a:r>
            <a:r>
              <a:rPr lang="en-US" sz="2800" dirty="0" smtClean="0"/>
              <a:t> cyst).</a:t>
            </a:r>
          </a:p>
          <a:p>
            <a:pPr eaLnBrk="1" hangingPunct="1">
              <a:buFont typeface="Wingdings" pitchFamily="2" charset="2"/>
              <a:buChar char="§"/>
            </a:pPr>
            <a:endParaRPr lang="en-US" dirty="0" smtClean="0"/>
          </a:p>
        </p:txBody>
      </p:sp>
    </p:spTree>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24257" name="Rectangle 2"/>
          <p:cNvSpPr>
            <a:spLocks noGrp="1" noChangeArrowheads="1"/>
          </p:cNvSpPr>
          <p:nvPr>
            <p:ph type="title"/>
          </p:nvPr>
        </p:nvSpPr>
        <p:spPr>
          <a:xfrm>
            <a:off x="893767" y="2"/>
            <a:ext cx="7358063" cy="1349829"/>
          </a:xfrm>
        </p:spPr>
        <p:txBody>
          <a:bodyPr/>
          <a:lstStyle/>
          <a:p>
            <a:pPr eaLnBrk="1" hangingPunct="1"/>
            <a:r>
              <a:rPr lang="en-US" sz="3600" b="1" dirty="0" err="1" smtClean="0"/>
              <a:t>Trematodes</a:t>
            </a:r>
            <a:r>
              <a:rPr lang="en-US" sz="3600" b="1" dirty="0" smtClean="0"/>
              <a:t>(flukes) cont’d</a:t>
            </a:r>
          </a:p>
        </p:txBody>
      </p:sp>
      <p:sp>
        <p:nvSpPr>
          <p:cNvPr id="224258" name="Rectangle 3"/>
          <p:cNvSpPr>
            <a:spLocks noGrp="1" noChangeArrowheads="1"/>
          </p:cNvSpPr>
          <p:nvPr>
            <p:ph type="body" idx="1"/>
          </p:nvPr>
        </p:nvSpPr>
        <p:spPr>
          <a:xfrm>
            <a:off x="522519" y="1023582"/>
            <a:ext cx="8171543" cy="5014361"/>
          </a:xfrm>
        </p:spPr>
        <p:txBody>
          <a:bodyPr/>
          <a:lstStyle/>
          <a:p>
            <a:r>
              <a:rPr lang="en-US" sz="2800" dirty="0" err="1" smtClean="0"/>
              <a:t>Trematoda</a:t>
            </a:r>
            <a:r>
              <a:rPr lang="en-US" sz="2800" dirty="0" smtClean="0"/>
              <a:t>(flukes) and </a:t>
            </a:r>
            <a:r>
              <a:rPr lang="en-US" sz="2800" dirty="0" err="1" smtClean="0"/>
              <a:t>cestoda</a:t>
            </a:r>
            <a:r>
              <a:rPr lang="en-US" sz="2800" dirty="0" smtClean="0"/>
              <a:t>(tapeworm) are the two large classes of  parasites in the phylum </a:t>
            </a:r>
            <a:r>
              <a:rPr lang="en-US" sz="2800" dirty="0" err="1" smtClean="0"/>
              <a:t>platyhelminthes</a:t>
            </a:r>
            <a:r>
              <a:rPr lang="en-US" sz="2800" dirty="0" smtClean="0"/>
              <a:t>.</a:t>
            </a:r>
          </a:p>
          <a:p>
            <a:pPr>
              <a:buFont typeface="Wingdings" pitchFamily="2" charset="2"/>
              <a:buChar char="§"/>
            </a:pPr>
            <a:r>
              <a:rPr lang="en-US" sz="2800" dirty="0" smtClean="0"/>
              <a:t>The most important </a:t>
            </a:r>
            <a:r>
              <a:rPr lang="en-US" sz="2800" dirty="0" err="1" smtClean="0"/>
              <a:t>trematodes</a:t>
            </a:r>
            <a:r>
              <a:rPr lang="en-US" sz="2800" dirty="0" smtClean="0"/>
              <a:t> are:-</a:t>
            </a:r>
          </a:p>
          <a:p>
            <a:pPr>
              <a:buFont typeface="Wingdings" pitchFamily="2" charset="2"/>
              <a:buChar char="Ø"/>
            </a:pPr>
            <a:r>
              <a:rPr lang="en-US" sz="2800" b="1" dirty="0" smtClean="0">
                <a:solidFill>
                  <a:srgbClr val="FF0000"/>
                </a:solidFill>
              </a:rPr>
              <a:t>Schistosoma species</a:t>
            </a:r>
            <a:r>
              <a:rPr lang="en-US" sz="2800" dirty="0" smtClean="0"/>
              <a:t>-blood flukes(schistosomiasis) e.g schistosoma </a:t>
            </a:r>
            <a:r>
              <a:rPr lang="en-US" sz="2800" dirty="0" err="1" smtClean="0"/>
              <a:t>mansoni,schistosoma</a:t>
            </a:r>
            <a:r>
              <a:rPr lang="en-US" sz="2800" dirty="0" smtClean="0"/>
              <a:t> japonicum(</a:t>
            </a:r>
            <a:r>
              <a:rPr lang="en-US" sz="2800" dirty="0" err="1" smtClean="0"/>
              <a:t>gastrol</a:t>
            </a:r>
            <a:r>
              <a:rPr lang="en-US" sz="2800" dirty="0" smtClean="0"/>
              <a:t> </a:t>
            </a:r>
            <a:r>
              <a:rPr lang="en-US" sz="2800" dirty="0" err="1" smtClean="0"/>
              <a:t>interstinal</a:t>
            </a:r>
            <a:r>
              <a:rPr lang="en-US" sz="2800" dirty="0" smtClean="0"/>
              <a:t> tract),</a:t>
            </a:r>
            <a:r>
              <a:rPr lang="en-US" sz="2800" dirty="0" err="1" smtClean="0"/>
              <a:t>schistosoma</a:t>
            </a:r>
            <a:r>
              <a:rPr lang="en-US" sz="2800" dirty="0" smtClean="0"/>
              <a:t> </a:t>
            </a:r>
            <a:r>
              <a:rPr lang="en-US" sz="2800" dirty="0" err="1" smtClean="0"/>
              <a:t>haematobium</a:t>
            </a:r>
            <a:r>
              <a:rPr lang="en-US" sz="2800" dirty="0" smtClean="0"/>
              <a:t>-urinary tract.</a:t>
            </a:r>
          </a:p>
          <a:p>
            <a:pPr>
              <a:buFont typeface="Wingdings" pitchFamily="2" charset="2"/>
              <a:buChar char="Ø"/>
            </a:pPr>
            <a:r>
              <a:rPr lang="en-US" sz="2800" b="1" dirty="0" err="1" smtClean="0">
                <a:solidFill>
                  <a:srgbClr val="FF0000"/>
                </a:solidFill>
              </a:rPr>
              <a:t>Clonorchis</a:t>
            </a:r>
            <a:r>
              <a:rPr lang="en-US" sz="2800" b="1" dirty="0" smtClean="0">
                <a:solidFill>
                  <a:srgbClr val="FF0000"/>
                </a:solidFill>
              </a:rPr>
              <a:t> </a:t>
            </a:r>
            <a:r>
              <a:rPr lang="en-US" sz="2800" b="1" dirty="0" err="1" smtClean="0">
                <a:solidFill>
                  <a:srgbClr val="FF0000"/>
                </a:solidFill>
              </a:rPr>
              <a:t>sinensis</a:t>
            </a:r>
            <a:r>
              <a:rPr lang="en-US" sz="2800" b="1" dirty="0" smtClean="0">
                <a:solidFill>
                  <a:srgbClr val="FF0000"/>
                </a:solidFill>
              </a:rPr>
              <a:t> </a:t>
            </a:r>
            <a:r>
              <a:rPr lang="en-US" sz="2800" dirty="0" smtClean="0"/>
              <a:t>-liver fluke(cause </a:t>
            </a:r>
            <a:r>
              <a:rPr lang="en-US" sz="2800" dirty="0" err="1" smtClean="0"/>
              <a:t>clonorchiasis</a:t>
            </a:r>
            <a:r>
              <a:rPr lang="en-US" sz="2800" dirty="0" smtClean="0"/>
              <a:t>)</a:t>
            </a:r>
          </a:p>
          <a:p>
            <a:pPr>
              <a:buFont typeface="Wingdings" pitchFamily="2" charset="2"/>
              <a:buChar char="Ø"/>
            </a:pPr>
            <a:r>
              <a:rPr lang="en-US" sz="2800" b="1" dirty="0" err="1" smtClean="0">
                <a:solidFill>
                  <a:srgbClr val="FF0000"/>
                </a:solidFill>
              </a:rPr>
              <a:t>Paragonimus</a:t>
            </a:r>
            <a:r>
              <a:rPr lang="en-US" sz="2800" b="1" dirty="0" smtClean="0">
                <a:solidFill>
                  <a:srgbClr val="FF0000"/>
                </a:solidFill>
              </a:rPr>
              <a:t> </a:t>
            </a:r>
            <a:r>
              <a:rPr lang="en-US" sz="2800" b="1" dirty="0" err="1" smtClean="0">
                <a:solidFill>
                  <a:srgbClr val="FF0000"/>
                </a:solidFill>
              </a:rPr>
              <a:t>westerman</a:t>
            </a:r>
            <a:r>
              <a:rPr lang="en-US" sz="2800" dirty="0" smtClean="0"/>
              <a:t>-lung fluke(cause </a:t>
            </a:r>
            <a:r>
              <a:rPr lang="en-US" sz="2800" dirty="0" err="1" smtClean="0"/>
              <a:t>paragonimiasis</a:t>
            </a:r>
            <a:r>
              <a:rPr lang="en-US" sz="2800" dirty="0" smtClean="0"/>
              <a:t>)</a:t>
            </a:r>
          </a:p>
          <a:p>
            <a:r>
              <a:rPr lang="en-US" sz="2800" dirty="0" err="1" smtClean="0"/>
              <a:t>Schistosomiasis</a:t>
            </a:r>
            <a:r>
              <a:rPr lang="en-US" sz="2800" dirty="0" smtClean="0"/>
              <a:t> have the greatest impact in terms of the number of people </a:t>
            </a:r>
            <a:r>
              <a:rPr lang="en-US" sz="2800" dirty="0" err="1" smtClean="0"/>
              <a:t>infected,morbidity,and</a:t>
            </a:r>
            <a:r>
              <a:rPr lang="en-US" sz="2800" dirty="0" smtClean="0"/>
              <a:t> mortality.</a:t>
            </a:r>
          </a:p>
          <a:p>
            <a:pPr>
              <a:buFont typeface="Wingdings" pitchFamily="2" charset="2"/>
              <a:buChar char="Ø"/>
            </a:pPr>
            <a:endParaRPr lang="en-US" dirty="0" smtClean="0"/>
          </a:p>
        </p:txBody>
      </p:sp>
    </p:spTree>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24257" name="Rectangle 2"/>
          <p:cNvSpPr>
            <a:spLocks noGrp="1" noChangeArrowheads="1"/>
          </p:cNvSpPr>
          <p:nvPr>
            <p:ph type="title"/>
          </p:nvPr>
        </p:nvSpPr>
        <p:spPr>
          <a:xfrm>
            <a:off x="893767" y="2"/>
            <a:ext cx="7358063" cy="1349829"/>
          </a:xfrm>
        </p:spPr>
        <p:txBody>
          <a:bodyPr/>
          <a:lstStyle/>
          <a:p>
            <a:pPr eaLnBrk="1" hangingPunct="1"/>
            <a:r>
              <a:rPr lang="en-US" sz="3200" b="1" dirty="0" err="1" smtClean="0"/>
              <a:t>Trematodes</a:t>
            </a:r>
            <a:r>
              <a:rPr lang="en-US" sz="3200" b="1" dirty="0" smtClean="0"/>
              <a:t>(flukes) cont’d</a:t>
            </a:r>
          </a:p>
        </p:txBody>
      </p:sp>
      <p:sp>
        <p:nvSpPr>
          <p:cNvPr id="224258" name="Rectangle 3"/>
          <p:cNvSpPr>
            <a:spLocks noGrp="1" noChangeArrowheads="1"/>
          </p:cNvSpPr>
          <p:nvPr>
            <p:ph type="body" idx="1"/>
          </p:nvPr>
        </p:nvSpPr>
        <p:spPr>
          <a:xfrm>
            <a:off x="522519" y="996287"/>
            <a:ext cx="8171543" cy="5041656"/>
          </a:xfrm>
        </p:spPr>
        <p:txBody>
          <a:bodyPr/>
          <a:lstStyle/>
          <a:p>
            <a:endParaRPr lang="en-US" dirty="0" smtClean="0"/>
          </a:p>
          <a:p>
            <a:r>
              <a:rPr lang="en-US" sz="3200" dirty="0" smtClean="0"/>
              <a:t>The lifecycle of the medically important </a:t>
            </a:r>
            <a:r>
              <a:rPr lang="en-US" sz="3200" dirty="0" err="1" smtClean="0"/>
              <a:t>trematodes</a:t>
            </a:r>
            <a:r>
              <a:rPr lang="en-US" sz="3200" dirty="0" smtClean="0"/>
              <a:t> involves </a:t>
            </a:r>
            <a:r>
              <a:rPr lang="en-US" sz="3200" dirty="0" err="1" smtClean="0"/>
              <a:t>asesual</a:t>
            </a:r>
            <a:r>
              <a:rPr lang="en-US" sz="3200" dirty="0" smtClean="0"/>
              <a:t> cycle in humans(definitive host) and a sexual reproduction in fresh water snails(intermediate host).</a:t>
            </a:r>
          </a:p>
          <a:p>
            <a:r>
              <a:rPr lang="en-US" sz="3200" dirty="0" smtClean="0"/>
              <a:t>Transmission to humans takes place either through penetration of the skin by the free-swimming </a:t>
            </a:r>
            <a:r>
              <a:rPr lang="en-US" sz="3200" dirty="0" err="1" smtClean="0"/>
              <a:t>cercariae</a:t>
            </a:r>
            <a:r>
              <a:rPr lang="en-US" sz="3200" dirty="0" smtClean="0"/>
              <a:t> of the </a:t>
            </a:r>
            <a:r>
              <a:rPr lang="en-US" sz="3200" dirty="0" err="1" smtClean="0"/>
              <a:t>schistosomes</a:t>
            </a:r>
            <a:r>
              <a:rPr lang="en-US" sz="3200" dirty="0" smtClean="0"/>
              <a:t> or through ingestion of undercooked (raw) fish or crabs in </a:t>
            </a:r>
            <a:r>
              <a:rPr lang="en-US" sz="3200" dirty="0" err="1" smtClean="0"/>
              <a:t>clonorchis</a:t>
            </a:r>
            <a:r>
              <a:rPr lang="en-US" sz="3200" dirty="0" smtClean="0"/>
              <a:t> and </a:t>
            </a:r>
            <a:r>
              <a:rPr lang="en-US" sz="3200" dirty="0" err="1" smtClean="0"/>
              <a:t>paragonimus</a:t>
            </a:r>
            <a:r>
              <a:rPr lang="en-US" sz="3200" dirty="0" smtClean="0"/>
              <a:t> </a:t>
            </a:r>
            <a:r>
              <a:rPr lang="en-US" sz="3200" dirty="0" err="1" smtClean="0"/>
              <a:t>infection,respectively</a:t>
            </a:r>
            <a:r>
              <a:rPr lang="en-US" sz="3200" dirty="0" smtClean="0"/>
              <a:t>.</a:t>
            </a:r>
          </a:p>
        </p:txBody>
      </p:sp>
    </p:spTree>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24257" name="Rectangle 2"/>
          <p:cNvSpPr>
            <a:spLocks noGrp="1" noChangeArrowheads="1"/>
          </p:cNvSpPr>
          <p:nvPr>
            <p:ph type="title"/>
          </p:nvPr>
        </p:nvSpPr>
        <p:spPr>
          <a:xfrm>
            <a:off x="893767" y="2"/>
            <a:ext cx="7358063" cy="1349829"/>
          </a:xfrm>
        </p:spPr>
        <p:txBody>
          <a:bodyPr/>
          <a:lstStyle/>
          <a:p>
            <a:pPr eaLnBrk="1" hangingPunct="1"/>
            <a:r>
              <a:rPr lang="en-US" sz="4000" b="1" dirty="0" smtClean="0"/>
              <a:t>NEMATODES (NEMATHELMINTHES)</a:t>
            </a:r>
          </a:p>
        </p:txBody>
      </p:sp>
      <p:sp>
        <p:nvSpPr>
          <p:cNvPr id="224258" name="Rectangle 3"/>
          <p:cNvSpPr>
            <a:spLocks noGrp="1" noChangeArrowheads="1"/>
          </p:cNvSpPr>
          <p:nvPr>
            <p:ph type="body" idx="1"/>
          </p:nvPr>
        </p:nvSpPr>
        <p:spPr>
          <a:xfrm>
            <a:off x="522519" y="1105469"/>
            <a:ext cx="8171543" cy="4932474"/>
          </a:xfrm>
        </p:spPr>
        <p:txBody>
          <a:bodyPr/>
          <a:lstStyle/>
          <a:p>
            <a:pPr>
              <a:buFont typeface="Wingdings" pitchFamily="2" charset="2"/>
              <a:buChar char="Ø"/>
            </a:pPr>
            <a:r>
              <a:rPr lang="en-US" sz="2800" dirty="0" smtClean="0"/>
              <a:t>Nematodes are round worms with </a:t>
            </a:r>
            <a:r>
              <a:rPr lang="en-US" sz="2800" dirty="0" err="1" smtClean="0"/>
              <a:t>acylindrical</a:t>
            </a:r>
            <a:r>
              <a:rPr lang="en-US" sz="2800" dirty="0" smtClean="0"/>
              <a:t> body and complete digestive tract including the mouth and an anus.</a:t>
            </a:r>
          </a:p>
          <a:p>
            <a:pPr>
              <a:buFont typeface="Wingdings" pitchFamily="2" charset="2"/>
              <a:buChar char="Ø"/>
            </a:pPr>
            <a:r>
              <a:rPr lang="en-US" sz="2800" dirty="0" smtClean="0"/>
              <a:t>The body is covered with a </a:t>
            </a:r>
            <a:r>
              <a:rPr lang="en-US" sz="2800" dirty="0" err="1" smtClean="0"/>
              <a:t>noncellular</a:t>
            </a:r>
            <a:r>
              <a:rPr lang="en-US" sz="2800" dirty="0" smtClean="0"/>
              <a:t>, </a:t>
            </a:r>
            <a:r>
              <a:rPr lang="en-US" sz="2800" dirty="0" err="1" smtClean="0"/>
              <a:t>hihly</a:t>
            </a:r>
            <a:r>
              <a:rPr lang="en-US" sz="2800" dirty="0" smtClean="0"/>
              <a:t> resistant coating called a cuticle.</a:t>
            </a:r>
          </a:p>
          <a:p>
            <a:pPr>
              <a:buFont typeface="Wingdings" pitchFamily="2" charset="2"/>
              <a:buChar char="Ø"/>
            </a:pPr>
            <a:r>
              <a:rPr lang="en-US" sz="2800" dirty="0" smtClean="0"/>
              <a:t>Nematodes have  separate sexes;-female usually larger than male. The male has typically has a coiled tail.</a:t>
            </a:r>
          </a:p>
          <a:p>
            <a:pPr>
              <a:buFont typeface="Wingdings 2" pitchFamily="18" charset="2"/>
              <a:buNone/>
            </a:pPr>
            <a:r>
              <a:rPr lang="en-US" sz="2800" dirty="0" smtClean="0"/>
              <a:t>Medically important nematodes are divided into two categories according to their primary location in the </a:t>
            </a:r>
            <a:r>
              <a:rPr lang="en-US" sz="2800" dirty="0" err="1" smtClean="0"/>
              <a:t>body.i.e</a:t>
            </a:r>
            <a:r>
              <a:rPr lang="en-US" sz="2800" dirty="0" smtClean="0"/>
              <a:t> </a:t>
            </a:r>
          </a:p>
          <a:p>
            <a:pPr lvl="2">
              <a:buFont typeface="Wingdings" pitchFamily="2" charset="2"/>
              <a:buChar char="§"/>
            </a:pPr>
            <a:r>
              <a:rPr lang="en-US" sz="3200" b="1" dirty="0" err="1" smtClean="0">
                <a:solidFill>
                  <a:schemeClr val="tx1"/>
                </a:solidFill>
              </a:rPr>
              <a:t>Interstinal</a:t>
            </a:r>
            <a:r>
              <a:rPr lang="en-US" sz="3200" b="1" dirty="0" smtClean="0">
                <a:solidFill>
                  <a:schemeClr val="tx1"/>
                </a:solidFill>
              </a:rPr>
              <a:t> nematodes</a:t>
            </a:r>
          </a:p>
          <a:p>
            <a:pPr lvl="2">
              <a:buFont typeface="Wingdings" pitchFamily="2" charset="2"/>
              <a:buChar char="§"/>
            </a:pPr>
            <a:r>
              <a:rPr lang="en-US" sz="3200" b="1" dirty="0" smtClean="0">
                <a:solidFill>
                  <a:schemeClr val="tx1"/>
                </a:solidFill>
              </a:rPr>
              <a:t>Tissue nematodes </a:t>
            </a:r>
          </a:p>
        </p:txBody>
      </p:sp>
    </p:spTree>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24257" name="Rectangle 2"/>
          <p:cNvSpPr>
            <a:spLocks noGrp="1" noChangeArrowheads="1"/>
          </p:cNvSpPr>
          <p:nvPr>
            <p:ph type="title"/>
          </p:nvPr>
        </p:nvSpPr>
        <p:spPr>
          <a:xfrm>
            <a:off x="893767" y="2"/>
            <a:ext cx="7358063" cy="1349829"/>
          </a:xfrm>
        </p:spPr>
        <p:txBody>
          <a:bodyPr/>
          <a:lstStyle/>
          <a:p>
            <a:pPr eaLnBrk="1" hangingPunct="1"/>
            <a:r>
              <a:rPr lang="en-US" b="1" dirty="0" err="1" smtClean="0"/>
              <a:t>Interstinal</a:t>
            </a:r>
            <a:r>
              <a:rPr lang="en-US" b="1" dirty="0" smtClean="0"/>
              <a:t> nematodes</a:t>
            </a:r>
          </a:p>
        </p:txBody>
      </p:sp>
      <p:sp>
        <p:nvSpPr>
          <p:cNvPr id="224258" name="Rectangle 3"/>
          <p:cNvSpPr>
            <a:spLocks noGrp="1" noChangeArrowheads="1"/>
          </p:cNvSpPr>
          <p:nvPr>
            <p:ph type="body" idx="1"/>
          </p:nvPr>
        </p:nvSpPr>
        <p:spPr>
          <a:xfrm>
            <a:off x="522519" y="1064525"/>
            <a:ext cx="8171543" cy="4973418"/>
          </a:xfrm>
        </p:spPr>
        <p:txBody>
          <a:bodyPr/>
          <a:lstStyle/>
          <a:p>
            <a:pPr>
              <a:buFont typeface="Wingdings" pitchFamily="2" charset="2"/>
              <a:buChar char="v"/>
            </a:pPr>
            <a:r>
              <a:rPr lang="en-US" dirty="0" err="1" smtClean="0"/>
              <a:t>Interstinal</a:t>
            </a:r>
            <a:r>
              <a:rPr lang="en-US" dirty="0" smtClean="0"/>
              <a:t> nematodes include </a:t>
            </a:r>
          </a:p>
          <a:p>
            <a:r>
              <a:rPr lang="en-US" sz="2800" b="1" dirty="0" err="1" smtClean="0"/>
              <a:t>Enterobius</a:t>
            </a:r>
            <a:r>
              <a:rPr lang="en-US" sz="2800" b="1" dirty="0" smtClean="0"/>
              <a:t>(pinworm)-</a:t>
            </a:r>
            <a:r>
              <a:rPr lang="en-US" sz="2800" dirty="0" smtClean="0">
                <a:solidFill>
                  <a:schemeClr val="tx1"/>
                </a:solidFill>
              </a:rPr>
              <a:t>causes </a:t>
            </a:r>
            <a:r>
              <a:rPr lang="en-US" sz="2800" dirty="0" err="1" smtClean="0">
                <a:solidFill>
                  <a:schemeClr val="tx1"/>
                </a:solidFill>
              </a:rPr>
              <a:t>enterobiasis</a:t>
            </a:r>
            <a:r>
              <a:rPr lang="en-US" sz="2800" dirty="0" smtClean="0">
                <a:solidFill>
                  <a:schemeClr val="tx1"/>
                </a:solidFill>
              </a:rPr>
              <a:t>(human)</a:t>
            </a:r>
          </a:p>
          <a:p>
            <a:r>
              <a:rPr lang="en-US" sz="2800" b="1" dirty="0" err="1" smtClean="0"/>
              <a:t>Trichuris</a:t>
            </a:r>
            <a:r>
              <a:rPr lang="en-US" sz="2800" b="1" dirty="0" smtClean="0"/>
              <a:t>(whipworm)-</a:t>
            </a:r>
            <a:r>
              <a:rPr lang="en-US" sz="2800" dirty="0" smtClean="0">
                <a:solidFill>
                  <a:schemeClr val="tx1"/>
                </a:solidFill>
              </a:rPr>
              <a:t>causes </a:t>
            </a:r>
            <a:r>
              <a:rPr lang="en-US" sz="2800" dirty="0" err="1" smtClean="0">
                <a:solidFill>
                  <a:schemeClr val="tx1"/>
                </a:solidFill>
              </a:rPr>
              <a:t>trichuriasis</a:t>
            </a:r>
            <a:r>
              <a:rPr lang="en-US" sz="2800" dirty="0" smtClean="0">
                <a:solidFill>
                  <a:schemeClr val="tx1"/>
                </a:solidFill>
              </a:rPr>
              <a:t>(human);may cause diarrhea and rectal </a:t>
            </a:r>
            <a:r>
              <a:rPr lang="en-US" sz="2800" dirty="0" err="1" smtClean="0">
                <a:solidFill>
                  <a:schemeClr val="tx1"/>
                </a:solidFill>
              </a:rPr>
              <a:t>prolapse</a:t>
            </a:r>
            <a:r>
              <a:rPr lang="en-US" sz="2800" dirty="0" smtClean="0">
                <a:solidFill>
                  <a:schemeClr val="tx1"/>
                </a:solidFill>
              </a:rPr>
              <a:t> in children.</a:t>
            </a:r>
          </a:p>
          <a:p>
            <a:pPr>
              <a:buFont typeface="Arial" pitchFamily="34" charset="0"/>
              <a:buChar char="•"/>
            </a:pPr>
            <a:r>
              <a:rPr lang="en-US" sz="2800" b="1" dirty="0" err="1" smtClean="0"/>
              <a:t>Ascaris</a:t>
            </a:r>
            <a:r>
              <a:rPr lang="en-US" sz="2800" b="1" dirty="0" smtClean="0"/>
              <a:t>(giant round worm</a:t>
            </a:r>
            <a:r>
              <a:rPr lang="en-US" sz="2800" b="1" dirty="0" smtClean="0">
                <a:solidFill>
                  <a:schemeClr val="tx1"/>
                </a:solidFill>
              </a:rPr>
              <a:t>)-</a:t>
            </a:r>
            <a:r>
              <a:rPr lang="en-US" sz="2800" dirty="0" smtClean="0">
                <a:solidFill>
                  <a:schemeClr val="tx1"/>
                </a:solidFill>
              </a:rPr>
              <a:t>causes </a:t>
            </a:r>
            <a:r>
              <a:rPr lang="en-US" sz="2800" dirty="0" err="1" smtClean="0">
                <a:solidFill>
                  <a:schemeClr val="tx1"/>
                </a:solidFill>
              </a:rPr>
              <a:t>ascariasis</a:t>
            </a:r>
            <a:r>
              <a:rPr lang="en-US" sz="2800" dirty="0" smtClean="0">
                <a:solidFill>
                  <a:schemeClr val="tx1"/>
                </a:solidFill>
              </a:rPr>
              <a:t>(human</a:t>
            </a:r>
            <a:r>
              <a:rPr lang="en-US" sz="2800" dirty="0" smtClean="0"/>
              <a:t>)</a:t>
            </a:r>
          </a:p>
          <a:p>
            <a:r>
              <a:rPr lang="en-US" sz="2800" b="1" dirty="0" err="1" smtClean="0"/>
              <a:t>Necator</a:t>
            </a:r>
            <a:endParaRPr lang="en-US" sz="2800" b="1" dirty="0" smtClean="0"/>
          </a:p>
          <a:p>
            <a:r>
              <a:rPr lang="en-US" sz="2800" b="1" dirty="0" err="1" smtClean="0"/>
              <a:t>Ancylostoma</a:t>
            </a:r>
            <a:r>
              <a:rPr lang="en-US" sz="2800" b="1" dirty="0" smtClean="0"/>
              <a:t>(the two hookworm)</a:t>
            </a:r>
          </a:p>
          <a:p>
            <a:r>
              <a:rPr lang="en-US" sz="2800" b="1" dirty="0" err="1" smtClean="0"/>
              <a:t>Strongyloides</a:t>
            </a:r>
            <a:r>
              <a:rPr lang="en-US" sz="2800" b="1" dirty="0" smtClean="0"/>
              <a:t>(small roundworm)-</a:t>
            </a:r>
            <a:r>
              <a:rPr lang="en-US" sz="2800" dirty="0" smtClean="0">
                <a:solidFill>
                  <a:schemeClr val="tx1"/>
                </a:solidFill>
              </a:rPr>
              <a:t>causes </a:t>
            </a:r>
            <a:r>
              <a:rPr lang="en-US" sz="2800" dirty="0" err="1" smtClean="0">
                <a:solidFill>
                  <a:schemeClr val="tx1"/>
                </a:solidFill>
              </a:rPr>
              <a:t>strongoloidiasis</a:t>
            </a:r>
            <a:endParaRPr lang="en-US" sz="2800" dirty="0" smtClean="0">
              <a:solidFill>
                <a:schemeClr val="tx1"/>
              </a:solidFill>
            </a:endParaRPr>
          </a:p>
          <a:p>
            <a:r>
              <a:rPr lang="en-US" sz="2800" b="1" dirty="0" err="1" smtClean="0"/>
              <a:t>Trichinella</a:t>
            </a:r>
            <a:r>
              <a:rPr lang="en-US" sz="2800" b="1" dirty="0" smtClean="0"/>
              <a:t>.</a:t>
            </a:r>
            <a:endParaRPr lang="en-US" b="1" dirty="0" smtClean="0"/>
          </a:p>
          <a:p>
            <a:pPr>
              <a:buFont typeface="Wingdings 2" pitchFamily="18" charset="2"/>
              <a:buNone/>
            </a:pPr>
            <a:endParaRPr lang="en-US" dirty="0" smtClean="0"/>
          </a:p>
          <a:p>
            <a:pPr eaLnBrk="1" hangingPunct="1">
              <a:buNone/>
            </a:pPr>
            <a:endParaRPr lang="en-US" dirty="0" smtClean="0"/>
          </a:p>
        </p:txBody>
      </p:sp>
    </p:spTree>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24257" name="Rectangle 2"/>
          <p:cNvSpPr>
            <a:spLocks noGrp="1" noChangeArrowheads="1"/>
          </p:cNvSpPr>
          <p:nvPr>
            <p:ph type="title"/>
          </p:nvPr>
        </p:nvSpPr>
        <p:spPr>
          <a:xfrm>
            <a:off x="893767" y="2"/>
            <a:ext cx="7358063" cy="1349829"/>
          </a:xfrm>
        </p:spPr>
        <p:txBody>
          <a:bodyPr/>
          <a:lstStyle/>
          <a:p>
            <a:pPr eaLnBrk="1" hangingPunct="1"/>
            <a:r>
              <a:rPr lang="en-US" sz="4000" b="1" dirty="0" smtClean="0"/>
              <a:t>Tissue nematodes</a:t>
            </a:r>
          </a:p>
        </p:txBody>
      </p:sp>
      <p:sp>
        <p:nvSpPr>
          <p:cNvPr id="224258" name="Rectangle 3"/>
          <p:cNvSpPr>
            <a:spLocks noGrp="1" noChangeArrowheads="1"/>
          </p:cNvSpPr>
          <p:nvPr>
            <p:ph type="body" idx="1"/>
          </p:nvPr>
        </p:nvSpPr>
        <p:spPr>
          <a:xfrm>
            <a:off x="522519" y="1050878"/>
            <a:ext cx="8171543" cy="4987065"/>
          </a:xfrm>
        </p:spPr>
        <p:txBody>
          <a:bodyPr/>
          <a:lstStyle/>
          <a:p>
            <a:pPr>
              <a:buFont typeface="Wingdings" pitchFamily="2" charset="2"/>
              <a:buChar char="§"/>
            </a:pPr>
            <a:r>
              <a:rPr lang="en-US" dirty="0" smtClean="0"/>
              <a:t>The important tissue nematodes include:-</a:t>
            </a:r>
          </a:p>
          <a:p>
            <a:r>
              <a:rPr lang="en-US" b="1" dirty="0" err="1" smtClean="0">
                <a:solidFill>
                  <a:srgbClr val="A40C25"/>
                </a:solidFill>
              </a:rPr>
              <a:t>Wuchereria</a:t>
            </a:r>
            <a:r>
              <a:rPr lang="en-US" dirty="0" smtClean="0"/>
              <a:t>-causes </a:t>
            </a:r>
            <a:r>
              <a:rPr lang="en-US" dirty="0" err="1" smtClean="0"/>
              <a:t>filariasis</a:t>
            </a:r>
            <a:r>
              <a:rPr lang="en-US" dirty="0" smtClean="0"/>
              <a:t>(elephantiasis);-transmitted by female a mosquito anopheles and </a:t>
            </a:r>
            <a:r>
              <a:rPr lang="en-US" dirty="0" err="1" smtClean="0"/>
              <a:t>culex</a:t>
            </a:r>
            <a:r>
              <a:rPr lang="en-US" dirty="0" smtClean="0"/>
              <a:t>.</a:t>
            </a:r>
          </a:p>
          <a:p>
            <a:r>
              <a:rPr lang="en-US" b="1" dirty="0" err="1" smtClean="0">
                <a:solidFill>
                  <a:srgbClr val="A40C25"/>
                </a:solidFill>
              </a:rPr>
              <a:t>Onchocera</a:t>
            </a:r>
            <a:r>
              <a:rPr lang="en-US" dirty="0" smtClean="0"/>
              <a:t>-causes </a:t>
            </a:r>
            <a:r>
              <a:rPr lang="en-US" dirty="0" err="1" smtClean="0"/>
              <a:t>onchoceriasis</a:t>
            </a:r>
            <a:r>
              <a:rPr lang="en-US" dirty="0" smtClean="0"/>
              <a:t>;-transmitted by black fly</a:t>
            </a:r>
          </a:p>
          <a:p>
            <a:r>
              <a:rPr lang="en-US" b="1" dirty="0" smtClean="0">
                <a:solidFill>
                  <a:srgbClr val="A40C25"/>
                </a:solidFill>
              </a:rPr>
              <a:t>Loa</a:t>
            </a:r>
            <a:r>
              <a:rPr lang="en-US" dirty="0" smtClean="0"/>
              <a:t>-causes </a:t>
            </a:r>
            <a:r>
              <a:rPr lang="en-US" dirty="0" err="1" smtClean="0"/>
              <a:t>loasis</a:t>
            </a:r>
            <a:r>
              <a:rPr lang="en-US" dirty="0" smtClean="0"/>
              <a:t>;-transmitted by deer fly(mango fly)</a:t>
            </a:r>
          </a:p>
          <a:p>
            <a:pPr>
              <a:buFont typeface="Wingdings" pitchFamily="2" charset="2"/>
              <a:buChar char="§"/>
            </a:pPr>
            <a:r>
              <a:rPr lang="en-US" dirty="0" smtClean="0"/>
              <a:t>The three are called filarial worms because they produce motile embryos called </a:t>
            </a:r>
            <a:r>
              <a:rPr lang="en-US" dirty="0" err="1" smtClean="0"/>
              <a:t>microflariae</a:t>
            </a:r>
            <a:r>
              <a:rPr lang="en-US" dirty="0" smtClean="0"/>
              <a:t> in blood and tissue fluids.</a:t>
            </a:r>
          </a:p>
          <a:p>
            <a:pPr>
              <a:buFont typeface="Wingdings" pitchFamily="2" charset="2"/>
              <a:buChar char="§"/>
            </a:pPr>
            <a:r>
              <a:rPr lang="en-US" dirty="0" smtClean="0"/>
              <a:t>A fourth species is the guinea worm-</a:t>
            </a:r>
            <a:r>
              <a:rPr lang="en-US" b="1" dirty="0" err="1" smtClean="0">
                <a:solidFill>
                  <a:srgbClr val="A40C25"/>
                </a:solidFill>
              </a:rPr>
              <a:t>dracunculus</a:t>
            </a:r>
            <a:r>
              <a:rPr lang="en-US" dirty="0" smtClean="0"/>
              <a:t> </a:t>
            </a:r>
            <a:r>
              <a:rPr lang="en-US" dirty="0" err="1" smtClean="0"/>
              <a:t>whoose</a:t>
            </a:r>
            <a:r>
              <a:rPr lang="en-US" dirty="0" smtClean="0"/>
              <a:t> larvae inhabit tiny crustaceans(copepods) and are ingested in drinking water.</a:t>
            </a:r>
          </a:p>
          <a:p>
            <a:pPr>
              <a:buFont typeface="Wingdings" pitchFamily="2" charset="2"/>
              <a:buChar char="§"/>
            </a:pPr>
            <a:r>
              <a:rPr lang="en-US" dirty="0" smtClean="0"/>
              <a:t>Nematodes cause disease as a result of presence of adult worms within the body.</a:t>
            </a:r>
          </a:p>
          <a:p>
            <a:pPr>
              <a:buFont typeface="Wingdings 2" pitchFamily="18" charset="2"/>
              <a:buNone/>
            </a:pPr>
            <a:endParaRPr lang="en-US" dirty="0" smtClean="0"/>
          </a:p>
          <a:p>
            <a:pPr eaLnBrk="1" hangingPunct="1">
              <a:buNone/>
            </a:pPr>
            <a:endParaRPr lang="en-US" dirty="0" smtClean="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29" name="Rectangle 2050"/>
          <p:cNvSpPr>
            <a:spLocks noGrp="1" noChangeArrowheads="1"/>
          </p:cNvSpPr>
          <p:nvPr>
            <p:ph type="title"/>
          </p:nvPr>
        </p:nvSpPr>
        <p:spPr>
          <a:xfrm>
            <a:off x="952503" y="0"/>
            <a:ext cx="6692900" cy="1308100"/>
          </a:xfrm>
        </p:spPr>
        <p:txBody>
          <a:bodyPr/>
          <a:lstStyle/>
          <a:p>
            <a:pPr eaLnBrk="1" hangingPunct="1"/>
            <a:r>
              <a:rPr lang="en-GB" dirty="0" smtClean="0"/>
              <a:t/>
            </a:r>
            <a:br>
              <a:rPr lang="en-GB" dirty="0" smtClean="0"/>
            </a:br>
            <a:r>
              <a:rPr lang="en-US" sz="3600" b="1" dirty="0" smtClean="0"/>
              <a:t>What is microbiology? Cont’d</a:t>
            </a:r>
            <a:r>
              <a:rPr lang="en-GB" sz="3600" b="1" dirty="0" smtClean="0"/>
              <a:t/>
            </a:r>
            <a:br>
              <a:rPr lang="en-GB" sz="3600" b="1" dirty="0" smtClean="0"/>
            </a:br>
            <a:endParaRPr lang="en-US" dirty="0" smtClean="0"/>
          </a:p>
        </p:txBody>
      </p:sp>
      <p:sp>
        <p:nvSpPr>
          <p:cNvPr id="48130" name="Rectangle 2051"/>
          <p:cNvSpPr>
            <a:spLocks noGrp="1" noChangeArrowheads="1"/>
          </p:cNvSpPr>
          <p:nvPr>
            <p:ph type="body" idx="1"/>
          </p:nvPr>
        </p:nvSpPr>
        <p:spPr>
          <a:xfrm>
            <a:off x="230415" y="1233714"/>
            <a:ext cx="8686800" cy="4711700"/>
          </a:xfrm>
        </p:spPr>
        <p:txBody>
          <a:bodyPr/>
          <a:lstStyle/>
          <a:p>
            <a:endParaRPr lang="en-US" dirty="0" smtClean="0"/>
          </a:p>
          <a:p>
            <a:pPr lvl="1"/>
            <a:r>
              <a:rPr lang="en-US" sz="2800" dirty="0" smtClean="0">
                <a:solidFill>
                  <a:schemeClr val="tx1"/>
                </a:solidFill>
              </a:rPr>
              <a:t>Most scientists do not consider viruses to be living </a:t>
            </a:r>
            <a:r>
              <a:rPr lang="en-US" sz="2800" dirty="0" err="1" smtClean="0">
                <a:solidFill>
                  <a:schemeClr val="tx1"/>
                </a:solidFill>
              </a:rPr>
              <a:t>organisms,they</a:t>
            </a:r>
            <a:r>
              <a:rPr lang="en-US" sz="2800" dirty="0" smtClean="0">
                <a:solidFill>
                  <a:schemeClr val="tx1"/>
                </a:solidFill>
              </a:rPr>
              <a:t> are often </a:t>
            </a:r>
            <a:r>
              <a:rPr lang="en-US" sz="2800" dirty="0" err="1" smtClean="0">
                <a:solidFill>
                  <a:schemeClr val="tx1"/>
                </a:solidFill>
              </a:rPr>
              <a:t>reffered</a:t>
            </a:r>
            <a:r>
              <a:rPr lang="en-US" sz="2800" dirty="0" smtClean="0">
                <a:solidFill>
                  <a:schemeClr val="tx1"/>
                </a:solidFill>
              </a:rPr>
              <a:t> to as infectious agents or infectious particles rather than microorganisms.</a:t>
            </a:r>
            <a:endParaRPr lang="en-GB" sz="2800" dirty="0" smtClean="0">
              <a:solidFill>
                <a:schemeClr val="tx1"/>
              </a:solidFill>
            </a:endParaRPr>
          </a:p>
          <a:p>
            <a:pPr lvl="1"/>
            <a:r>
              <a:rPr lang="en-US" sz="2800" dirty="0" smtClean="0">
                <a:solidFill>
                  <a:schemeClr val="tx1"/>
                </a:solidFill>
              </a:rPr>
              <a:t>Disease causing microorganisms are called </a:t>
            </a:r>
            <a:r>
              <a:rPr lang="en-US" sz="2800" b="1" dirty="0" smtClean="0">
                <a:solidFill>
                  <a:schemeClr val="tx1"/>
                </a:solidFill>
              </a:rPr>
              <a:t>pathogens</a:t>
            </a:r>
            <a:r>
              <a:rPr lang="en-US" sz="2800" dirty="0" smtClean="0">
                <a:solidFill>
                  <a:schemeClr val="tx1"/>
                </a:solidFill>
              </a:rPr>
              <a:t>. Only about 3% of known microbes are capable of causing disease. Thus, the vast majority known microorganisms are </a:t>
            </a:r>
            <a:r>
              <a:rPr lang="en-US" sz="2800" b="1" dirty="0" err="1" smtClean="0">
                <a:solidFill>
                  <a:schemeClr val="tx1"/>
                </a:solidFill>
              </a:rPr>
              <a:t>nonpathogens</a:t>
            </a:r>
            <a:r>
              <a:rPr lang="en-US" sz="2800" dirty="0" smtClean="0">
                <a:solidFill>
                  <a:schemeClr val="tx1"/>
                </a:solidFill>
              </a:rPr>
              <a:t> (_microorganisms that do not cause disease.)</a:t>
            </a:r>
          </a:p>
          <a:p>
            <a:pPr lvl="1">
              <a:buNone/>
            </a:pPr>
            <a:endParaRPr lang="en-GB" sz="3200" dirty="0">
              <a:solidFill>
                <a:schemeClr val="tx1"/>
              </a:solidFill>
            </a:endParaRPr>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24257" name="Rectangle 2"/>
          <p:cNvSpPr>
            <a:spLocks noGrp="1" noChangeArrowheads="1"/>
          </p:cNvSpPr>
          <p:nvPr>
            <p:ph type="title"/>
          </p:nvPr>
        </p:nvSpPr>
        <p:spPr>
          <a:xfrm>
            <a:off x="893767" y="2"/>
            <a:ext cx="7358063" cy="1349829"/>
          </a:xfrm>
        </p:spPr>
        <p:txBody>
          <a:bodyPr/>
          <a:lstStyle/>
          <a:p>
            <a:pPr eaLnBrk="1" hangingPunct="1"/>
            <a:r>
              <a:rPr lang="en-US" sz="4800" b="1" dirty="0" smtClean="0"/>
              <a:t>IMMUNOLOGY</a:t>
            </a:r>
          </a:p>
        </p:txBody>
      </p:sp>
      <p:sp>
        <p:nvSpPr>
          <p:cNvPr id="224258" name="Rectangle 3"/>
          <p:cNvSpPr>
            <a:spLocks noGrp="1" noChangeArrowheads="1"/>
          </p:cNvSpPr>
          <p:nvPr>
            <p:ph type="body" idx="1"/>
          </p:nvPr>
        </p:nvSpPr>
        <p:spPr>
          <a:xfrm>
            <a:off x="522519" y="1490663"/>
            <a:ext cx="8171543" cy="4547280"/>
          </a:xfrm>
        </p:spPr>
        <p:txBody>
          <a:bodyPr/>
          <a:lstStyle/>
          <a:p>
            <a:pPr>
              <a:buNone/>
            </a:pPr>
            <a:r>
              <a:rPr lang="en-US" b="1" dirty="0" smtClean="0"/>
              <a:t>Introduction</a:t>
            </a:r>
          </a:p>
          <a:p>
            <a:pPr>
              <a:buFont typeface="Wingdings" pitchFamily="2" charset="2"/>
              <a:buChar char="§"/>
            </a:pPr>
            <a:r>
              <a:rPr lang="en-US" dirty="0" smtClean="0"/>
              <a:t>Humans and animals have survived on earth for hundreds of thousands of years because they have many built-in or naturally occurring mechanisms of defense against pathogens and infectious disease they cause.</a:t>
            </a:r>
          </a:p>
          <a:p>
            <a:pPr>
              <a:buFont typeface="Wingdings" pitchFamily="2" charset="2"/>
              <a:buChar char="§"/>
            </a:pPr>
            <a:r>
              <a:rPr lang="en-US" dirty="0" smtClean="0"/>
              <a:t>The ability of any animal to resist these invaders and recover from disease is due to many complex interacting functions within the body. </a:t>
            </a:r>
          </a:p>
        </p:txBody>
      </p:sp>
    </p:spTree>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24257" name="Rectangle 2"/>
          <p:cNvSpPr>
            <a:spLocks noGrp="1" noChangeArrowheads="1"/>
          </p:cNvSpPr>
          <p:nvPr>
            <p:ph type="title"/>
          </p:nvPr>
        </p:nvSpPr>
        <p:spPr>
          <a:xfrm>
            <a:off x="893767" y="2"/>
            <a:ext cx="7358063" cy="1349829"/>
          </a:xfrm>
        </p:spPr>
        <p:txBody>
          <a:bodyPr/>
          <a:lstStyle/>
          <a:p>
            <a:pPr eaLnBrk="1" hangingPunct="1"/>
            <a:r>
              <a:rPr lang="en-US" sz="3600" b="1" dirty="0" smtClean="0"/>
              <a:t>Immunology cont’d</a:t>
            </a:r>
          </a:p>
        </p:txBody>
      </p:sp>
      <p:sp>
        <p:nvSpPr>
          <p:cNvPr id="224258" name="Rectangle 3"/>
          <p:cNvSpPr>
            <a:spLocks noGrp="1" noChangeArrowheads="1"/>
          </p:cNvSpPr>
          <p:nvPr>
            <p:ph type="body" idx="1"/>
          </p:nvPr>
        </p:nvSpPr>
        <p:spPr>
          <a:xfrm>
            <a:off x="522519" y="1163782"/>
            <a:ext cx="8171543" cy="4874161"/>
          </a:xfrm>
        </p:spPr>
        <p:txBody>
          <a:bodyPr/>
          <a:lstStyle/>
          <a:p>
            <a:pPr>
              <a:buNone/>
            </a:pPr>
            <a:r>
              <a:rPr lang="en-US" sz="3200" b="1" dirty="0" smtClean="0"/>
              <a:t>Immunology</a:t>
            </a:r>
            <a:r>
              <a:rPr lang="en-US" sz="3200" dirty="0" smtClean="0"/>
              <a:t> </a:t>
            </a:r>
          </a:p>
          <a:p>
            <a:pPr>
              <a:buNone/>
            </a:pPr>
            <a:r>
              <a:rPr lang="en-US" sz="3200" dirty="0" smtClean="0"/>
              <a:t>		is the scientific study of the immune system and immune responses, including the active and passive acquired immunity to infectious agents,antibody production, cell-mediated immune responses, and allergic responses, other types of hypersensitivity reactions, autoimmune disorders and immunodiagnostic procedures.</a:t>
            </a:r>
          </a:p>
          <a:p>
            <a:r>
              <a:rPr lang="en-US" sz="3200" dirty="0" smtClean="0"/>
              <a:t>The immune system is the third line of defense against pathogens; it is a specific host defense mechanism.</a:t>
            </a:r>
          </a:p>
        </p:txBody>
      </p:sp>
    </p:spTree>
  </p:cSld>
  <p:clrMapOvr>
    <a:masterClrMapping/>
  </p:clrMapOv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24257" name="Rectangle 2"/>
          <p:cNvSpPr>
            <a:spLocks noGrp="1" noChangeArrowheads="1"/>
          </p:cNvSpPr>
          <p:nvPr>
            <p:ph type="title"/>
          </p:nvPr>
        </p:nvSpPr>
        <p:spPr>
          <a:xfrm>
            <a:off x="893767" y="2"/>
            <a:ext cx="7358063" cy="1349829"/>
          </a:xfrm>
        </p:spPr>
        <p:txBody>
          <a:bodyPr/>
          <a:lstStyle/>
          <a:p>
            <a:pPr eaLnBrk="1" hangingPunct="1"/>
            <a:r>
              <a:rPr lang="en-US" b="1" dirty="0" smtClean="0"/>
              <a:t>Immunological processes</a:t>
            </a:r>
          </a:p>
        </p:txBody>
      </p:sp>
      <p:sp>
        <p:nvSpPr>
          <p:cNvPr id="224258" name="Rectangle 3"/>
          <p:cNvSpPr>
            <a:spLocks noGrp="1" noChangeArrowheads="1"/>
          </p:cNvSpPr>
          <p:nvPr>
            <p:ph type="body" idx="1"/>
          </p:nvPr>
        </p:nvSpPr>
        <p:spPr>
          <a:xfrm>
            <a:off x="522519" y="1490663"/>
            <a:ext cx="8171543" cy="4547280"/>
          </a:xfrm>
        </p:spPr>
        <p:txBody>
          <a:bodyPr/>
          <a:lstStyle/>
          <a:p>
            <a:pPr>
              <a:buFont typeface="Wingdings" pitchFamily="2" charset="2"/>
              <a:buChar char="Ø"/>
            </a:pPr>
            <a:r>
              <a:rPr lang="en-US" sz="3200" dirty="0" smtClean="0"/>
              <a:t>The  body protects against harmful pathogens through two ways</a:t>
            </a:r>
          </a:p>
          <a:p>
            <a:pPr>
              <a:buFont typeface="Arial" charset="0"/>
              <a:buChar char="•"/>
            </a:pPr>
            <a:r>
              <a:rPr lang="en-US" sz="3200" b="1" dirty="0" smtClean="0"/>
              <a:t>Nonspecific  host defense mechanism</a:t>
            </a:r>
          </a:p>
          <a:p>
            <a:pPr lvl="2">
              <a:buFont typeface="Wingdings" pitchFamily="2" charset="2"/>
              <a:buChar char="ü"/>
            </a:pPr>
            <a:r>
              <a:rPr lang="en-US" sz="3600" b="1" dirty="0" smtClean="0">
                <a:solidFill>
                  <a:schemeClr val="tx1"/>
                </a:solidFill>
              </a:rPr>
              <a:t>First line of defense</a:t>
            </a:r>
          </a:p>
          <a:p>
            <a:pPr lvl="2">
              <a:buFont typeface="Wingdings" pitchFamily="2" charset="2"/>
              <a:buChar char="ü"/>
            </a:pPr>
            <a:r>
              <a:rPr lang="en-US" sz="3600" b="1" dirty="0" smtClean="0">
                <a:solidFill>
                  <a:schemeClr val="tx1"/>
                </a:solidFill>
              </a:rPr>
              <a:t>Second line of defense</a:t>
            </a:r>
            <a:endParaRPr lang="en-US" sz="2400" b="1" dirty="0" smtClean="0">
              <a:solidFill>
                <a:schemeClr val="tx1"/>
              </a:solidFill>
            </a:endParaRPr>
          </a:p>
          <a:p>
            <a:pPr>
              <a:buFont typeface="Arial" charset="0"/>
              <a:buChar char="•"/>
            </a:pPr>
            <a:r>
              <a:rPr lang="en-US" sz="3200" b="1" dirty="0" smtClean="0"/>
              <a:t>Specific immunity or specific host defense mechanism</a:t>
            </a:r>
            <a:r>
              <a:rPr lang="en-US" sz="3200" dirty="0" smtClean="0"/>
              <a:t>. It is also called the third line defense.</a:t>
            </a:r>
          </a:p>
          <a:p>
            <a:pPr>
              <a:buFont typeface="Wingdings 2" pitchFamily="18" charset="2"/>
              <a:buNone/>
            </a:pPr>
            <a:endParaRPr lang="en-US" dirty="0" smtClean="0"/>
          </a:p>
          <a:p>
            <a:pPr eaLnBrk="1" hangingPunct="1">
              <a:buNone/>
            </a:pPr>
            <a:endParaRPr lang="en-US" dirty="0" smtClean="0"/>
          </a:p>
        </p:txBody>
      </p:sp>
    </p:spTree>
  </p:cSld>
  <p:clrMapOvr>
    <a:masterClrMapping/>
  </p:clrMapOv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25281" name="Rectangle 2"/>
          <p:cNvSpPr>
            <a:spLocks noGrp="1" noChangeArrowheads="1"/>
          </p:cNvSpPr>
          <p:nvPr>
            <p:ph type="title"/>
          </p:nvPr>
        </p:nvSpPr>
        <p:spPr>
          <a:xfrm>
            <a:off x="893767" y="4"/>
            <a:ext cx="7358063" cy="1044575"/>
          </a:xfrm>
        </p:spPr>
        <p:txBody>
          <a:bodyPr/>
          <a:lstStyle/>
          <a:p>
            <a:pPr eaLnBrk="1" hangingPunct="1"/>
            <a:r>
              <a:rPr lang="en-US" b="1" dirty="0" smtClean="0"/>
              <a:t>Definition of terms</a:t>
            </a:r>
          </a:p>
        </p:txBody>
      </p:sp>
      <p:sp>
        <p:nvSpPr>
          <p:cNvPr id="225282" name="Rectangle 3"/>
          <p:cNvSpPr>
            <a:spLocks noGrp="1" noChangeArrowheads="1"/>
          </p:cNvSpPr>
          <p:nvPr>
            <p:ph type="body" idx="1"/>
          </p:nvPr>
        </p:nvSpPr>
        <p:spPr>
          <a:xfrm>
            <a:off x="595087" y="1146632"/>
            <a:ext cx="7953828" cy="4862285"/>
          </a:xfrm>
        </p:spPr>
        <p:txBody>
          <a:bodyPr/>
          <a:lstStyle/>
          <a:p>
            <a:pPr>
              <a:buFont typeface="Arial" charset="0"/>
              <a:buChar char="•"/>
            </a:pPr>
            <a:endParaRPr lang="en-US" sz="2800" b="1" dirty="0" smtClean="0">
              <a:solidFill>
                <a:schemeClr val="tx1"/>
              </a:solidFill>
            </a:endParaRPr>
          </a:p>
          <a:p>
            <a:pPr>
              <a:buFont typeface="Arial" charset="0"/>
              <a:buChar char="•"/>
            </a:pPr>
            <a:r>
              <a:rPr lang="en-US" sz="2800" b="1" dirty="0" smtClean="0">
                <a:solidFill>
                  <a:schemeClr val="tx1"/>
                </a:solidFill>
              </a:rPr>
              <a:t>Host defense mechanisms</a:t>
            </a:r>
            <a:r>
              <a:rPr lang="en-US" sz="2800" dirty="0" smtClean="0"/>
              <a:t>:-are ways in which the protects itself from pathogens.</a:t>
            </a:r>
          </a:p>
          <a:p>
            <a:pPr>
              <a:buFont typeface="Arial" charset="0"/>
              <a:buChar char="•"/>
            </a:pPr>
            <a:r>
              <a:rPr lang="en-US" sz="2800" b="1" dirty="0" smtClean="0">
                <a:solidFill>
                  <a:schemeClr val="tx1"/>
                </a:solidFill>
              </a:rPr>
              <a:t>Non-specific defense mechanisms</a:t>
            </a:r>
            <a:r>
              <a:rPr lang="en-US" sz="2800" dirty="0" smtClean="0"/>
              <a:t>:-are ways in which the attempts to destroy all types of substances that are foreign to it including pathogens.</a:t>
            </a:r>
          </a:p>
          <a:p>
            <a:pPr>
              <a:buFont typeface="Arial" charset="0"/>
              <a:buChar char="•"/>
            </a:pPr>
            <a:r>
              <a:rPr lang="en-US" sz="2800" b="1" dirty="0" smtClean="0">
                <a:solidFill>
                  <a:schemeClr val="tx1"/>
                </a:solidFill>
              </a:rPr>
              <a:t>Specific host defense mechanisms</a:t>
            </a:r>
            <a:r>
              <a:rPr lang="en-US" sz="2800" dirty="0" smtClean="0"/>
              <a:t>:-is the immune response ,very specific –because antibodies(special proteins) are usually produced in the body in response to the presence of foreign substances(antigens). </a:t>
            </a:r>
          </a:p>
          <a:p>
            <a:pPr>
              <a:buFont typeface="Arial" charset="0"/>
              <a:buChar char="•"/>
            </a:pPr>
            <a:r>
              <a:rPr lang="en-US" sz="2800" b="1" dirty="0" smtClean="0">
                <a:solidFill>
                  <a:schemeClr val="tx1"/>
                </a:solidFill>
              </a:rPr>
              <a:t>Antigens </a:t>
            </a:r>
            <a:r>
              <a:rPr lang="en-US" sz="2800" dirty="0" smtClean="0"/>
              <a:t>:- are foreign substances. </a:t>
            </a:r>
            <a:endParaRPr lang="en-US" dirty="0" smtClean="0"/>
          </a:p>
          <a:p>
            <a:pPr eaLnBrk="1" hangingPunct="1">
              <a:buNone/>
            </a:pPr>
            <a:endParaRPr lang="en-US" dirty="0" smtClean="0"/>
          </a:p>
        </p:txBody>
      </p:sp>
    </p:spTree>
  </p:cSld>
  <p:clrMapOvr>
    <a:masterClrMapping/>
  </p:clrMapOv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26305" name="Rectangle 2"/>
          <p:cNvSpPr>
            <a:spLocks noGrp="1" noChangeArrowheads="1"/>
          </p:cNvSpPr>
          <p:nvPr>
            <p:ph type="title"/>
          </p:nvPr>
        </p:nvSpPr>
        <p:spPr>
          <a:xfrm>
            <a:off x="893767" y="203200"/>
            <a:ext cx="7358063" cy="1104900"/>
          </a:xfrm>
        </p:spPr>
        <p:txBody>
          <a:bodyPr/>
          <a:lstStyle/>
          <a:p>
            <a:pPr eaLnBrk="1" hangingPunct="1"/>
            <a:r>
              <a:rPr lang="en-US" sz="2800" b="1" dirty="0" smtClean="0"/>
              <a:t>NONSPECIFIC HOST DEFENSE MECHANISMS</a:t>
            </a:r>
          </a:p>
        </p:txBody>
      </p:sp>
      <p:sp>
        <p:nvSpPr>
          <p:cNvPr id="226306" name="Rectangle 3"/>
          <p:cNvSpPr>
            <a:spLocks noGrp="1" noChangeArrowheads="1"/>
          </p:cNvSpPr>
          <p:nvPr>
            <p:ph type="body" idx="1"/>
          </p:nvPr>
        </p:nvSpPr>
        <p:spPr>
          <a:xfrm>
            <a:off x="522517" y="1155700"/>
            <a:ext cx="8142515" cy="4853216"/>
          </a:xfrm>
        </p:spPr>
        <p:txBody>
          <a:bodyPr/>
          <a:lstStyle/>
          <a:p>
            <a:r>
              <a:rPr lang="en-US" sz="2800" dirty="0" smtClean="0"/>
              <a:t>These are general and serve to protect the body against many harmful substances.</a:t>
            </a:r>
          </a:p>
          <a:p>
            <a:pPr>
              <a:buNone/>
            </a:pPr>
            <a:r>
              <a:rPr lang="en-US" sz="3200" b="1" dirty="0" smtClean="0">
                <a:solidFill>
                  <a:srgbClr val="FF0000"/>
                </a:solidFill>
              </a:rPr>
              <a:t>FIRST LINE OF DEFENSE</a:t>
            </a:r>
          </a:p>
          <a:p>
            <a:pPr marL="514350" indent="-514350">
              <a:buFont typeface="+mj-lt"/>
              <a:buAutoNum type="alphaLcParenR"/>
            </a:pPr>
            <a:r>
              <a:rPr lang="en-US" sz="3200" b="1" dirty="0" smtClean="0"/>
              <a:t>Mechanical and physical factors</a:t>
            </a:r>
          </a:p>
          <a:p>
            <a:pPr marL="571500" indent="-571500">
              <a:buFont typeface="+mj-lt"/>
              <a:buAutoNum type="romanLcPeriod"/>
            </a:pPr>
            <a:r>
              <a:rPr lang="en-US" sz="2800" b="1" dirty="0" smtClean="0"/>
              <a:t>Skin:-</a:t>
            </a:r>
          </a:p>
          <a:p>
            <a:pPr marL="571500" indent="-571500"/>
            <a:r>
              <a:rPr lang="en-US" sz="2800" dirty="0" smtClean="0"/>
              <a:t>intact, unbroken skin that covers our bodies serves as a physical or mechanical barrier to pathogens.</a:t>
            </a:r>
          </a:p>
          <a:p>
            <a:pPr marL="571500" indent="-571500"/>
            <a:r>
              <a:rPr lang="en-US" sz="2800" dirty="0" smtClean="0"/>
              <a:t>very few pathogens are able to penetrate the skin.</a:t>
            </a:r>
          </a:p>
          <a:p>
            <a:pPr marL="571500" indent="-571500"/>
            <a:r>
              <a:rPr lang="en-US" sz="2800" dirty="0" smtClean="0"/>
              <a:t>the dryness of most areas of  skin inhibits colonization by many pathogens</a:t>
            </a:r>
            <a:r>
              <a:rPr lang="en-US" sz="3200" dirty="0" smtClean="0"/>
              <a:t>.</a:t>
            </a:r>
          </a:p>
          <a:p>
            <a:pPr marL="571500" indent="-571500">
              <a:buNone/>
            </a:pPr>
            <a:r>
              <a:rPr lang="en-US" sz="3200" b="1" dirty="0" smtClean="0"/>
              <a:t>	</a:t>
            </a:r>
          </a:p>
          <a:p>
            <a:pPr marL="571500" indent="-571500">
              <a:buNone/>
            </a:pPr>
            <a:endParaRPr lang="en-US" sz="3200" b="1" dirty="0" smtClean="0"/>
          </a:p>
          <a:p>
            <a:pPr>
              <a:buNone/>
            </a:pPr>
            <a:endParaRPr lang="en-US" sz="3200" b="1" dirty="0" smtClean="0"/>
          </a:p>
        </p:txBody>
      </p:sp>
    </p:spTree>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28353" name="Rectangle 2"/>
          <p:cNvSpPr>
            <a:spLocks noGrp="1" noChangeArrowheads="1"/>
          </p:cNvSpPr>
          <p:nvPr>
            <p:ph type="title"/>
          </p:nvPr>
        </p:nvSpPr>
        <p:spPr>
          <a:xfrm>
            <a:off x="893767" y="317500"/>
            <a:ext cx="7358063" cy="850900"/>
          </a:xfrm>
        </p:spPr>
        <p:txBody>
          <a:bodyPr/>
          <a:lstStyle/>
          <a:p>
            <a:pPr eaLnBrk="1" hangingPunct="1"/>
            <a:r>
              <a:rPr lang="en-US" sz="3600" b="1" dirty="0" smtClean="0"/>
              <a:t>Mechanical and physical factors</a:t>
            </a:r>
            <a:br>
              <a:rPr lang="en-US" sz="3600" b="1" dirty="0" smtClean="0"/>
            </a:br>
            <a:endParaRPr lang="en-US" dirty="0" smtClean="0"/>
          </a:p>
        </p:txBody>
      </p:sp>
      <p:sp>
        <p:nvSpPr>
          <p:cNvPr id="228354" name="Rectangle 3"/>
          <p:cNvSpPr>
            <a:spLocks noGrp="1" noChangeArrowheads="1"/>
          </p:cNvSpPr>
          <p:nvPr>
            <p:ph type="body" idx="1"/>
          </p:nvPr>
        </p:nvSpPr>
        <p:spPr>
          <a:xfrm>
            <a:off x="493487" y="1490666"/>
            <a:ext cx="8186057" cy="4518251"/>
          </a:xfrm>
        </p:spPr>
        <p:txBody>
          <a:bodyPr/>
          <a:lstStyle/>
          <a:p>
            <a:pPr marL="514350" indent="-514350">
              <a:buNone/>
            </a:pPr>
            <a:r>
              <a:rPr lang="en-US" sz="3200" b="1" dirty="0" smtClean="0"/>
              <a:t>ii. </a:t>
            </a:r>
            <a:r>
              <a:rPr lang="en-US" sz="3600" b="1" dirty="0" smtClean="0"/>
              <a:t>Mucous membranes</a:t>
            </a:r>
            <a:r>
              <a:rPr lang="en-US" sz="2800" dirty="0" smtClean="0"/>
              <a:t>:- </a:t>
            </a:r>
            <a:endParaRPr lang="en-US" dirty="0" smtClean="0"/>
          </a:p>
          <a:p>
            <a:pPr marL="514350" indent="-514350"/>
            <a:r>
              <a:rPr lang="en-US" sz="2800" dirty="0" smtClean="0"/>
              <a:t>they serve as physical and mechanical barriers to pathogens.</a:t>
            </a:r>
          </a:p>
          <a:p>
            <a:pPr marL="514350" indent="-514350"/>
            <a:r>
              <a:rPr lang="en-US" sz="2800" dirty="0" smtClean="0"/>
              <a:t>most pathogens can only pass when these membranes have are cut or scratched.</a:t>
            </a:r>
          </a:p>
          <a:p>
            <a:pPr marL="514350" indent="-514350"/>
            <a:r>
              <a:rPr lang="en-US" sz="2800" dirty="0" smtClean="0"/>
              <a:t>the sticky mucous produced by the goblet cells within the mucus membranes serve to entrap invaders(pathogens).They can be removed by normal reflex like coughing or sneezing.</a:t>
            </a:r>
          </a:p>
          <a:p>
            <a:pPr>
              <a:buFont typeface="Arial" charset="0"/>
              <a:buChar char="•"/>
            </a:pPr>
            <a:r>
              <a:rPr lang="en-US" sz="2800" dirty="0" smtClean="0"/>
              <a:t>Such areas include nose (respiratory tract), mouth, and vagina </a:t>
            </a:r>
          </a:p>
          <a:p>
            <a:pPr eaLnBrk="1" hangingPunct="1">
              <a:spcBef>
                <a:spcPts val="800"/>
              </a:spcBef>
              <a:buNone/>
            </a:pPr>
            <a:endParaRPr lang="en-US" dirty="0" smtClean="0"/>
          </a:p>
        </p:txBody>
      </p:sp>
    </p:spTree>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0401" name="Rectangle 2"/>
          <p:cNvSpPr>
            <a:spLocks noGrp="1" noChangeArrowheads="1"/>
          </p:cNvSpPr>
          <p:nvPr>
            <p:ph type="title"/>
          </p:nvPr>
        </p:nvSpPr>
        <p:spPr>
          <a:xfrm>
            <a:off x="391891" y="2"/>
            <a:ext cx="8273143" cy="1407885"/>
          </a:xfrm>
        </p:spPr>
        <p:txBody>
          <a:bodyPr/>
          <a:lstStyle/>
          <a:p>
            <a:pPr eaLnBrk="1" hangingPunct="1"/>
            <a:r>
              <a:rPr lang="en-US" b="1" dirty="0" smtClean="0"/>
              <a:t>b).Cellular and Chemical factors:-</a:t>
            </a:r>
            <a:endParaRPr lang="en-US" dirty="0" smtClean="0"/>
          </a:p>
        </p:txBody>
      </p:sp>
      <p:sp>
        <p:nvSpPr>
          <p:cNvPr id="230402" name="Rectangle 3"/>
          <p:cNvSpPr>
            <a:spLocks noGrp="1" noChangeArrowheads="1"/>
          </p:cNvSpPr>
          <p:nvPr>
            <p:ph type="body" idx="1"/>
          </p:nvPr>
        </p:nvSpPr>
        <p:spPr>
          <a:xfrm>
            <a:off x="391889" y="1490666"/>
            <a:ext cx="8302171" cy="4590823"/>
          </a:xfrm>
        </p:spPr>
        <p:txBody>
          <a:bodyPr/>
          <a:lstStyle/>
          <a:p>
            <a:pPr marL="457200" indent="-457200"/>
            <a:r>
              <a:rPr lang="en-US" dirty="0" smtClean="0"/>
              <a:t>Body temperature -&lt;37ºc and acidity of the skin inhibit the growth of pathogens.</a:t>
            </a:r>
          </a:p>
          <a:p>
            <a:pPr marL="457200" indent="-457200"/>
            <a:r>
              <a:rPr lang="en-US" dirty="0" smtClean="0"/>
              <a:t>the oily sebum that is produced by sebaceous glands in the skin contains fatty acids which are toxic to some pathogens.</a:t>
            </a:r>
          </a:p>
          <a:p>
            <a:r>
              <a:rPr lang="en-US" dirty="0" smtClean="0"/>
              <a:t>Perspiration (sweat) aids in flushing organisms from pores and surface of skin.</a:t>
            </a:r>
          </a:p>
          <a:p>
            <a:r>
              <a:rPr lang="en-US" dirty="0" smtClean="0"/>
              <a:t>Sweat contains enzyme-</a:t>
            </a:r>
            <a:r>
              <a:rPr lang="en-US" dirty="0" err="1" smtClean="0"/>
              <a:t>lysozyme</a:t>
            </a:r>
            <a:r>
              <a:rPr lang="en-US" dirty="0" smtClean="0"/>
              <a:t> which degrades peptidoglycan in bacteria cell walls.</a:t>
            </a:r>
          </a:p>
          <a:p>
            <a:r>
              <a:rPr lang="en-US" dirty="0" smtClean="0"/>
              <a:t>Sloughing off of dead skin cells removes potential pathogens from the skin.</a:t>
            </a:r>
          </a:p>
        </p:txBody>
      </p:sp>
    </p:spTree>
  </p:cSld>
  <p:clrMapOvr>
    <a:masterClrMapping/>
  </p:clrMapOv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0401" name="Rectangle 2"/>
          <p:cNvSpPr>
            <a:spLocks noGrp="1" noChangeArrowheads="1"/>
          </p:cNvSpPr>
          <p:nvPr>
            <p:ph type="title"/>
          </p:nvPr>
        </p:nvSpPr>
        <p:spPr>
          <a:xfrm>
            <a:off x="391891" y="2"/>
            <a:ext cx="8273143" cy="1407885"/>
          </a:xfrm>
        </p:spPr>
        <p:txBody>
          <a:bodyPr/>
          <a:lstStyle/>
          <a:p>
            <a:pPr eaLnBrk="1" hangingPunct="1"/>
            <a:r>
              <a:rPr lang="en-US" b="1" dirty="0" smtClean="0"/>
              <a:t>Cellular and Chemical factors cont’d</a:t>
            </a:r>
            <a:endParaRPr lang="en-US" dirty="0" smtClean="0"/>
          </a:p>
        </p:txBody>
      </p:sp>
      <p:sp>
        <p:nvSpPr>
          <p:cNvPr id="230402" name="Rectangle 3"/>
          <p:cNvSpPr>
            <a:spLocks noGrp="1" noChangeArrowheads="1"/>
          </p:cNvSpPr>
          <p:nvPr>
            <p:ph type="body" idx="1"/>
          </p:nvPr>
        </p:nvSpPr>
        <p:spPr>
          <a:xfrm>
            <a:off x="391889" y="1490666"/>
            <a:ext cx="8302171" cy="4590823"/>
          </a:xfrm>
        </p:spPr>
        <p:txBody>
          <a:bodyPr/>
          <a:lstStyle/>
          <a:p>
            <a:r>
              <a:rPr lang="en-US" sz="2800" dirty="0" smtClean="0"/>
              <a:t>Sticky mucus produced by the mucous membranes contains lysozyme,lactoferin,and lactoperoxidase that kill bacteria or inhibit growth.</a:t>
            </a:r>
          </a:p>
          <a:p>
            <a:r>
              <a:rPr lang="en-US" sz="2800" dirty="0" err="1" smtClean="0"/>
              <a:t>Lactoferrin</a:t>
            </a:r>
            <a:r>
              <a:rPr lang="en-US" sz="2800" dirty="0" smtClean="0"/>
              <a:t> binds with iron, a mineral that is required by all </a:t>
            </a:r>
            <a:r>
              <a:rPr lang="en-US" sz="2800" dirty="0" err="1" smtClean="0"/>
              <a:t>pathogens;because</a:t>
            </a:r>
            <a:r>
              <a:rPr lang="en-US" sz="2800" dirty="0" smtClean="0"/>
              <a:t> they are unable to compete with </a:t>
            </a:r>
            <a:r>
              <a:rPr lang="en-US" sz="2800" dirty="0" err="1" smtClean="0"/>
              <a:t>lactoferrin</a:t>
            </a:r>
            <a:r>
              <a:rPr lang="en-US" sz="2800" dirty="0" smtClean="0"/>
              <a:t> for free </a:t>
            </a:r>
            <a:r>
              <a:rPr lang="en-US" sz="2800" dirty="0" err="1" smtClean="0"/>
              <a:t>iron,the</a:t>
            </a:r>
            <a:r>
              <a:rPr lang="en-US" sz="2800" dirty="0" smtClean="0"/>
              <a:t> pathogens are deprived of these essential nutrient.</a:t>
            </a:r>
          </a:p>
          <a:p>
            <a:r>
              <a:rPr lang="en-US" sz="2800" dirty="0" smtClean="0"/>
              <a:t>Lactoperoxidase is an enzyme that produces superoxide radicals, highly reactive forms of oxygen which are toxic to bacteria.</a:t>
            </a:r>
          </a:p>
        </p:txBody>
      </p:sp>
    </p:spTree>
  </p:cSld>
  <p:clrMapOvr>
    <a:masterClrMapping/>
  </p:clrMapOv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0401" name="Rectangle 2"/>
          <p:cNvSpPr>
            <a:spLocks noGrp="1" noChangeArrowheads="1"/>
          </p:cNvSpPr>
          <p:nvPr>
            <p:ph type="title"/>
          </p:nvPr>
        </p:nvSpPr>
        <p:spPr>
          <a:xfrm>
            <a:off x="391891" y="2"/>
            <a:ext cx="8273143" cy="1407885"/>
          </a:xfrm>
        </p:spPr>
        <p:txBody>
          <a:bodyPr/>
          <a:lstStyle/>
          <a:p>
            <a:pPr eaLnBrk="1" hangingPunct="1"/>
            <a:r>
              <a:rPr lang="en-US" b="1" dirty="0" smtClean="0"/>
              <a:t>Cellular and Chemical factors cont’d</a:t>
            </a:r>
            <a:endParaRPr lang="en-US" dirty="0" smtClean="0"/>
          </a:p>
        </p:txBody>
      </p:sp>
      <p:sp>
        <p:nvSpPr>
          <p:cNvPr id="230402" name="Rectangle 3"/>
          <p:cNvSpPr>
            <a:spLocks noGrp="1" noChangeArrowheads="1"/>
          </p:cNvSpPr>
          <p:nvPr>
            <p:ph type="body" idx="1"/>
          </p:nvPr>
        </p:nvSpPr>
        <p:spPr>
          <a:xfrm>
            <a:off x="391889" y="1490666"/>
            <a:ext cx="8302171" cy="4590823"/>
          </a:xfrm>
        </p:spPr>
        <p:txBody>
          <a:bodyPr/>
          <a:lstStyle/>
          <a:p>
            <a:r>
              <a:rPr lang="en-US" sz="2800" dirty="0" smtClean="0"/>
              <a:t>Because mucosal cells are among the most rapidly dividing cells in the body, they are constantly being produced and released from the mucous membranes. Bacteria that is adhering to the cells are often expelled along with the cells they are attached.  </a:t>
            </a:r>
          </a:p>
          <a:p>
            <a:r>
              <a:rPr lang="en-US" sz="2800" dirty="0" smtClean="0"/>
              <a:t>The hair, mucous membranes and irregular chambers of the nose serve to trap much of the inhaled debris.</a:t>
            </a:r>
          </a:p>
          <a:p>
            <a:r>
              <a:rPr lang="en-US" sz="2800" dirty="0" smtClean="0"/>
              <a:t>The cilia present on the epithelial cells of the posterior nasal membranes, nasal sinuses, bronchi and trachea sweep the trapped dust and microbes upward toward the throat where they are swallowed or expelled by sneezing and coughing.</a:t>
            </a:r>
          </a:p>
          <a:p>
            <a:endParaRPr lang="en-US" dirty="0" smtClean="0"/>
          </a:p>
        </p:txBody>
      </p:sp>
    </p:spTree>
  </p:cSld>
  <p:clrMapOvr>
    <a:masterClrMapping/>
  </p:clrMapOvr>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0401" name="Rectangle 2"/>
          <p:cNvSpPr>
            <a:spLocks noGrp="1" noChangeArrowheads="1"/>
          </p:cNvSpPr>
          <p:nvPr>
            <p:ph type="title"/>
          </p:nvPr>
        </p:nvSpPr>
        <p:spPr>
          <a:xfrm>
            <a:off x="391891" y="2"/>
            <a:ext cx="8273143" cy="1407885"/>
          </a:xfrm>
        </p:spPr>
        <p:txBody>
          <a:bodyPr/>
          <a:lstStyle/>
          <a:p>
            <a:pPr eaLnBrk="1" hangingPunct="1"/>
            <a:r>
              <a:rPr lang="en-US" b="1" dirty="0" smtClean="0"/>
              <a:t>Cellular and Chemical factors cont’d</a:t>
            </a:r>
            <a:endParaRPr lang="en-US" dirty="0" smtClean="0"/>
          </a:p>
        </p:txBody>
      </p:sp>
      <p:sp>
        <p:nvSpPr>
          <p:cNvPr id="230402" name="Rectangle 3"/>
          <p:cNvSpPr>
            <a:spLocks noGrp="1" noChangeArrowheads="1"/>
          </p:cNvSpPr>
          <p:nvPr>
            <p:ph type="body" idx="1"/>
          </p:nvPr>
        </p:nvSpPr>
        <p:spPr>
          <a:xfrm>
            <a:off x="391889" y="1490666"/>
            <a:ext cx="8302171" cy="4590823"/>
          </a:xfrm>
        </p:spPr>
        <p:txBody>
          <a:bodyPr/>
          <a:lstStyle/>
          <a:p>
            <a:r>
              <a:rPr lang="en-US" dirty="0" smtClean="0"/>
              <a:t>Swallowing of saliva can be thought of as a non-specific defense mechanism ,because thousands of bacteria are removed from the oral cavity every time we swallow. Humans swallow approximately 1 </a:t>
            </a:r>
            <a:r>
              <a:rPr lang="en-US" dirty="0" err="1" smtClean="0"/>
              <a:t>litre</a:t>
            </a:r>
            <a:r>
              <a:rPr lang="en-US" dirty="0" smtClean="0"/>
              <a:t> of saliva per day.</a:t>
            </a:r>
          </a:p>
          <a:p>
            <a:r>
              <a:rPr lang="en-US" dirty="0" smtClean="0"/>
              <a:t>Digestive enzymes, acidity of the stomach (approx.PH 1.5), alkalinity of the intestines protects the digestive system from bacteria colonization.</a:t>
            </a:r>
          </a:p>
          <a:p>
            <a:r>
              <a:rPr lang="en-US" dirty="0" smtClean="0"/>
              <a:t>Peristalsis and expulsion of feces serve to remove bacteria from the intestine. Bacteria make up 50% of feces.</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29" name="Rectangle 2050"/>
          <p:cNvSpPr>
            <a:spLocks noGrp="1" noChangeArrowheads="1"/>
          </p:cNvSpPr>
          <p:nvPr>
            <p:ph type="title"/>
          </p:nvPr>
        </p:nvSpPr>
        <p:spPr>
          <a:xfrm>
            <a:off x="952503" y="0"/>
            <a:ext cx="6692900" cy="1308100"/>
          </a:xfrm>
        </p:spPr>
        <p:txBody>
          <a:bodyPr/>
          <a:lstStyle/>
          <a:p>
            <a:pPr eaLnBrk="1" hangingPunct="1"/>
            <a:r>
              <a:rPr lang="en-US" b="1" dirty="0" smtClean="0"/>
              <a:t>   </a:t>
            </a:r>
            <a:r>
              <a:rPr lang="en-US" sz="3600" b="1" dirty="0" smtClean="0"/>
              <a:t>Why study microbiology?</a:t>
            </a:r>
            <a:r>
              <a:rPr lang="en-GB" sz="2400" dirty="0" smtClean="0"/>
              <a:t/>
            </a:r>
            <a:br>
              <a:rPr lang="en-GB" sz="2400" dirty="0" smtClean="0"/>
            </a:br>
            <a:endParaRPr lang="en-US" dirty="0" smtClean="0"/>
          </a:p>
        </p:txBody>
      </p:sp>
      <p:sp>
        <p:nvSpPr>
          <p:cNvPr id="48130" name="Rectangle 2051"/>
          <p:cNvSpPr>
            <a:spLocks noGrp="1" noChangeArrowheads="1"/>
          </p:cNvSpPr>
          <p:nvPr>
            <p:ph type="body" idx="1"/>
          </p:nvPr>
        </p:nvSpPr>
        <p:spPr>
          <a:xfrm>
            <a:off x="457200" y="1132114"/>
            <a:ext cx="8686800" cy="4711700"/>
          </a:xfrm>
        </p:spPr>
        <p:txBody>
          <a:bodyPr/>
          <a:lstStyle/>
          <a:p>
            <a:r>
              <a:rPr lang="en-US" sz="3200" dirty="0" smtClean="0"/>
              <a:t>Although they are very small, microorganisms play very important role in our lives.</a:t>
            </a:r>
            <a:endParaRPr lang="en-GB" sz="3200" dirty="0" smtClean="0"/>
          </a:p>
          <a:p>
            <a:pPr>
              <a:buNone/>
            </a:pPr>
            <a:r>
              <a:rPr lang="en-US" sz="3200" dirty="0" smtClean="0">
                <a:solidFill>
                  <a:schemeClr val="tx1"/>
                </a:solidFill>
              </a:rPr>
              <a:t>1. organisms living on and in our bodies (</a:t>
            </a:r>
            <a:r>
              <a:rPr lang="en-US" sz="3200" dirty="0" err="1" smtClean="0">
                <a:solidFill>
                  <a:schemeClr val="tx1"/>
                </a:solidFill>
              </a:rPr>
              <a:t>e.g</a:t>
            </a:r>
            <a:r>
              <a:rPr lang="en-US" sz="3200" dirty="0" smtClean="0">
                <a:solidFill>
                  <a:schemeClr val="tx1"/>
                </a:solidFill>
              </a:rPr>
              <a:t> on our skin, in our mouth, and </a:t>
            </a:r>
            <a:r>
              <a:rPr lang="en-US" sz="3200" dirty="0" err="1" smtClean="0">
                <a:solidFill>
                  <a:schemeClr val="tx1"/>
                </a:solidFill>
              </a:rPr>
              <a:t>interstinal</a:t>
            </a:r>
            <a:r>
              <a:rPr lang="en-US" sz="3200" dirty="0" smtClean="0">
                <a:solidFill>
                  <a:schemeClr val="tx1"/>
                </a:solidFill>
              </a:rPr>
              <a:t> tract) are known as </a:t>
            </a:r>
            <a:r>
              <a:rPr lang="en-US" sz="3200" b="1" dirty="0" smtClean="0">
                <a:solidFill>
                  <a:schemeClr val="tx1"/>
                </a:solidFill>
              </a:rPr>
              <a:t>indigenous microflora .</a:t>
            </a:r>
            <a:r>
              <a:rPr lang="en-US" sz="3200" dirty="0" smtClean="0">
                <a:solidFill>
                  <a:schemeClr val="tx1"/>
                </a:solidFill>
              </a:rPr>
              <a:t>They are important to us because inhibit the growth of pathogens in those areas of the body where  they live by occupying space, depleting the food supply, and secreting materials(</a:t>
            </a:r>
            <a:r>
              <a:rPr lang="en-US" sz="3200" dirty="0" err="1" smtClean="0">
                <a:solidFill>
                  <a:schemeClr val="tx1"/>
                </a:solidFill>
              </a:rPr>
              <a:t>wasteproducts,toxins,antibiotics</a:t>
            </a:r>
            <a:r>
              <a:rPr lang="en-US" sz="3200" dirty="0" smtClean="0">
                <a:solidFill>
                  <a:schemeClr val="tx1"/>
                </a:solidFill>
              </a:rPr>
              <a:t> etc)that may prevent or reduce growth of pathogens.</a:t>
            </a:r>
            <a:endParaRPr lang="en-GB" sz="3200" dirty="0" smtClean="0">
              <a:solidFill>
                <a:schemeClr val="tx1"/>
              </a:solidFill>
            </a:endParaRPr>
          </a:p>
          <a:p>
            <a:pPr lvl="1">
              <a:buNone/>
            </a:pPr>
            <a:endParaRPr lang="en-GB" sz="3200" dirty="0">
              <a:solidFill>
                <a:schemeClr val="tx1"/>
              </a:solidFill>
            </a:endParaRPr>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0401" name="Rectangle 2"/>
          <p:cNvSpPr>
            <a:spLocks noGrp="1" noChangeArrowheads="1"/>
          </p:cNvSpPr>
          <p:nvPr>
            <p:ph type="title"/>
          </p:nvPr>
        </p:nvSpPr>
        <p:spPr>
          <a:xfrm>
            <a:off x="391891" y="2"/>
            <a:ext cx="8273143" cy="1407885"/>
          </a:xfrm>
        </p:spPr>
        <p:txBody>
          <a:bodyPr/>
          <a:lstStyle/>
          <a:p>
            <a:pPr eaLnBrk="1" hangingPunct="1"/>
            <a:r>
              <a:rPr lang="en-US" b="1" dirty="0" smtClean="0"/>
              <a:t>Cellular and Chemical factors cont’d</a:t>
            </a:r>
            <a:endParaRPr lang="en-US" dirty="0" smtClean="0"/>
          </a:p>
        </p:txBody>
      </p:sp>
      <p:sp>
        <p:nvSpPr>
          <p:cNvPr id="230402" name="Rectangle 3"/>
          <p:cNvSpPr>
            <a:spLocks noGrp="1" noChangeArrowheads="1"/>
          </p:cNvSpPr>
          <p:nvPr>
            <p:ph type="body" idx="1"/>
          </p:nvPr>
        </p:nvSpPr>
        <p:spPr>
          <a:xfrm>
            <a:off x="391889" y="1490666"/>
            <a:ext cx="8302171" cy="4590823"/>
          </a:xfrm>
        </p:spPr>
        <p:txBody>
          <a:bodyPr/>
          <a:lstStyle/>
          <a:p>
            <a:r>
              <a:rPr lang="en-US" sz="3200" dirty="0" smtClean="0"/>
              <a:t>Microorganisms are continually flushed from the urethra by frequent urination and expulsion of mucus secretions.</a:t>
            </a:r>
          </a:p>
          <a:p>
            <a:r>
              <a:rPr lang="en-US" sz="3200" dirty="0" smtClean="0"/>
              <a:t>The low PH of vaginal fluid usually inhibits colonization of the vagina by pathogens.</a:t>
            </a:r>
          </a:p>
          <a:p>
            <a:pPr>
              <a:buNone/>
            </a:pPr>
            <a:r>
              <a:rPr lang="en-US" sz="3200" b="1" dirty="0" smtClean="0"/>
              <a:t>c). Microbial antagonism:-</a:t>
            </a:r>
          </a:p>
          <a:p>
            <a:r>
              <a:rPr lang="en-US" sz="3200" dirty="0" smtClean="0"/>
              <a:t>The indigenous microflora prevent colonization by new arrivals to a particular anatomical site through competition for colonization sites, nutrients and production of substances that kill other bacteria. </a:t>
            </a:r>
          </a:p>
        </p:txBody>
      </p:sp>
    </p:spTree>
  </p:cSld>
  <p:clrMapOvr>
    <a:masterClrMapping/>
  </p:clrMapOvr>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0401" name="Rectangle 2"/>
          <p:cNvSpPr>
            <a:spLocks noGrp="1" noChangeArrowheads="1"/>
          </p:cNvSpPr>
          <p:nvPr>
            <p:ph type="title"/>
          </p:nvPr>
        </p:nvSpPr>
        <p:spPr>
          <a:xfrm>
            <a:off x="391891" y="2"/>
            <a:ext cx="8273143" cy="1407885"/>
          </a:xfrm>
        </p:spPr>
        <p:txBody>
          <a:bodyPr/>
          <a:lstStyle/>
          <a:p>
            <a:pPr eaLnBrk="1" hangingPunct="1"/>
            <a:r>
              <a:rPr lang="en-US" sz="4000" b="1" dirty="0" smtClean="0"/>
              <a:t>SECOND LINE OF DEFENSE</a:t>
            </a:r>
          </a:p>
        </p:txBody>
      </p:sp>
      <p:sp>
        <p:nvSpPr>
          <p:cNvPr id="230402" name="Rectangle 3"/>
          <p:cNvSpPr>
            <a:spLocks noGrp="1" noChangeArrowheads="1"/>
          </p:cNvSpPr>
          <p:nvPr>
            <p:ph type="body" idx="1"/>
          </p:nvPr>
        </p:nvSpPr>
        <p:spPr>
          <a:xfrm>
            <a:off x="391889" y="1163782"/>
            <a:ext cx="8302171" cy="4917707"/>
          </a:xfrm>
        </p:spPr>
        <p:txBody>
          <a:bodyPr/>
          <a:lstStyle/>
          <a:p>
            <a:pPr>
              <a:buFont typeface="Wingdings" pitchFamily="2" charset="2"/>
              <a:buChar char="§"/>
            </a:pPr>
            <a:endParaRPr lang="en-US" sz="3600" dirty="0" smtClean="0"/>
          </a:p>
          <a:p>
            <a:pPr>
              <a:buFont typeface="Wingdings" pitchFamily="2" charset="2"/>
              <a:buChar char="§"/>
            </a:pPr>
            <a:r>
              <a:rPr lang="en-US" sz="3600" dirty="0" smtClean="0"/>
              <a:t>Pathogens able to penetrate the first line of defense are usually destroyed by non-specific cellular and chemical responses(second line of defense).</a:t>
            </a:r>
          </a:p>
          <a:p>
            <a:pPr>
              <a:buFont typeface="Wingdings" pitchFamily="2" charset="2"/>
              <a:buChar char="§"/>
            </a:pPr>
            <a:r>
              <a:rPr lang="en-US" sz="3600" dirty="0" smtClean="0"/>
              <a:t>A complex sequence of events develops involving production of fever, interferons, activation of the complement system, inflammation, chemotaxis, and phagocytosis</a:t>
            </a:r>
            <a:r>
              <a:rPr lang="en-US" dirty="0" smtClean="0"/>
              <a:t>.</a:t>
            </a:r>
          </a:p>
          <a:p>
            <a:pPr eaLnBrk="1" hangingPunct="1">
              <a:buNone/>
            </a:pPr>
            <a:endParaRPr lang="en-US" dirty="0" smtClean="0"/>
          </a:p>
        </p:txBody>
      </p:sp>
    </p:spTree>
  </p:cSld>
  <p:clrMapOvr>
    <a:masterClrMapping/>
  </p:clrMapOv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1425" name="Rectangle 2"/>
          <p:cNvSpPr>
            <a:spLocks noGrp="1" noChangeArrowheads="1"/>
          </p:cNvSpPr>
          <p:nvPr>
            <p:ph type="title"/>
          </p:nvPr>
        </p:nvSpPr>
        <p:spPr>
          <a:xfrm>
            <a:off x="893767" y="4"/>
            <a:ext cx="7358063" cy="1146629"/>
          </a:xfrm>
        </p:spPr>
        <p:txBody>
          <a:bodyPr/>
          <a:lstStyle/>
          <a:p>
            <a:pPr eaLnBrk="1" hangingPunct="1"/>
            <a:r>
              <a:rPr lang="en-US" sz="3200" b="1" dirty="0" smtClean="0"/>
              <a:t>Second line of defense cont’d</a:t>
            </a:r>
            <a:endParaRPr lang="en-US" dirty="0" smtClean="0"/>
          </a:p>
        </p:txBody>
      </p:sp>
      <p:sp>
        <p:nvSpPr>
          <p:cNvPr id="231426" name="Rectangle 3"/>
          <p:cNvSpPr>
            <a:spLocks noGrp="1" noChangeArrowheads="1"/>
          </p:cNvSpPr>
          <p:nvPr>
            <p:ph type="body" idx="1"/>
          </p:nvPr>
        </p:nvSpPr>
        <p:spPr>
          <a:xfrm>
            <a:off x="478972" y="1204688"/>
            <a:ext cx="8157029" cy="4804227"/>
          </a:xfrm>
        </p:spPr>
        <p:txBody>
          <a:bodyPr/>
          <a:lstStyle/>
          <a:p>
            <a:pPr marL="457200" indent="-457200">
              <a:buFont typeface="+mj-lt"/>
              <a:buAutoNum type="alphaLcParenR"/>
            </a:pPr>
            <a:r>
              <a:rPr lang="en-US" b="1" dirty="0" err="1" smtClean="0"/>
              <a:t>Transferrin</a:t>
            </a:r>
            <a:r>
              <a:rPr lang="en-US" b="1" dirty="0" smtClean="0"/>
              <a:t>:-</a:t>
            </a:r>
          </a:p>
          <a:p>
            <a:pPr marL="457200" indent="-457200"/>
            <a:r>
              <a:rPr lang="en-US" dirty="0" smtClean="0">
                <a:solidFill>
                  <a:schemeClr val="tx1"/>
                </a:solidFill>
              </a:rPr>
              <a:t>a glycoprotein synthesized in the liver has a high affinity for iron.</a:t>
            </a:r>
          </a:p>
          <a:p>
            <a:pPr marL="457200" indent="-457200"/>
            <a:r>
              <a:rPr lang="en-US" dirty="0" smtClean="0">
                <a:solidFill>
                  <a:schemeClr val="tx1"/>
                </a:solidFill>
              </a:rPr>
              <a:t>Its normal function is to store and deliver iron to the host cells.</a:t>
            </a:r>
          </a:p>
          <a:p>
            <a:pPr marL="457200" indent="-457200"/>
            <a:r>
              <a:rPr lang="en-US" dirty="0" err="1" smtClean="0">
                <a:solidFill>
                  <a:schemeClr val="tx1"/>
                </a:solidFill>
              </a:rPr>
              <a:t>Transferrin</a:t>
            </a:r>
            <a:r>
              <a:rPr lang="en-US" dirty="0" smtClean="0">
                <a:solidFill>
                  <a:schemeClr val="tx1"/>
                </a:solidFill>
              </a:rPr>
              <a:t> serves as a nonspecific host defense mechanism by sequestering iron and depriving pathogens of these essential nutrient.</a:t>
            </a:r>
          </a:p>
          <a:p>
            <a:pPr marL="457200" indent="-457200">
              <a:buNone/>
            </a:pPr>
            <a:r>
              <a:rPr lang="en-US" b="1" dirty="0" smtClean="0"/>
              <a:t>b)</a:t>
            </a:r>
            <a:r>
              <a:rPr lang="en-US" dirty="0" smtClean="0"/>
              <a:t>	</a:t>
            </a:r>
            <a:r>
              <a:rPr lang="en-US" b="1" dirty="0" smtClean="0"/>
              <a:t>Fever:-</a:t>
            </a:r>
          </a:p>
          <a:p>
            <a:pPr marL="457200" indent="-457200"/>
            <a:r>
              <a:rPr lang="en-US" dirty="0" smtClean="0">
                <a:solidFill>
                  <a:schemeClr val="tx1"/>
                </a:solidFill>
              </a:rPr>
              <a:t>normal body temperature fluctuates between 36.2c and 37.5c. Average 37.2c.</a:t>
            </a:r>
          </a:p>
          <a:p>
            <a:pPr marL="457200" indent="-457200"/>
            <a:r>
              <a:rPr lang="en-US" dirty="0" smtClean="0">
                <a:solidFill>
                  <a:schemeClr val="tx1"/>
                </a:solidFill>
              </a:rPr>
              <a:t> A body temperature greater than 37.8c is generally considered to as be fever.. </a:t>
            </a:r>
          </a:p>
          <a:p>
            <a:pPr>
              <a:buFont typeface="Arial" charset="0"/>
              <a:buChar char="•"/>
            </a:pPr>
            <a:endParaRPr lang="en-US" dirty="0" smtClean="0"/>
          </a:p>
        </p:txBody>
      </p:sp>
    </p:spTree>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1425" name="Rectangle 2"/>
          <p:cNvSpPr>
            <a:spLocks noGrp="1" noChangeArrowheads="1"/>
          </p:cNvSpPr>
          <p:nvPr>
            <p:ph type="title"/>
          </p:nvPr>
        </p:nvSpPr>
        <p:spPr>
          <a:xfrm>
            <a:off x="893767" y="4"/>
            <a:ext cx="7358063" cy="1146629"/>
          </a:xfrm>
        </p:spPr>
        <p:txBody>
          <a:bodyPr/>
          <a:lstStyle/>
          <a:p>
            <a:pPr eaLnBrk="1" hangingPunct="1"/>
            <a:r>
              <a:rPr lang="en-US" sz="3600" b="1" dirty="0" smtClean="0"/>
              <a:t>Second line of defense cont’d</a:t>
            </a:r>
            <a:endParaRPr lang="en-US" dirty="0" smtClean="0"/>
          </a:p>
        </p:txBody>
      </p:sp>
      <p:sp>
        <p:nvSpPr>
          <p:cNvPr id="231426" name="Rectangle 3"/>
          <p:cNvSpPr>
            <a:spLocks noGrp="1" noChangeArrowheads="1"/>
          </p:cNvSpPr>
          <p:nvPr>
            <p:ph type="body" idx="1"/>
          </p:nvPr>
        </p:nvSpPr>
        <p:spPr>
          <a:xfrm>
            <a:off x="478972" y="1204688"/>
            <a:ext cx="8157029" cy="4804227"/>
          </a:xfrm>
        </p:spPr>
        <p:txBody>
          <a:bodyPr/>
          <a:lstStyle/>
          <a:p>
            <a:pPr>
              <a:buFont typeface="Arial" charset="0"/>
              <a:buChar char="•"/>
            </a:pPr>
            <a:r>
              <a:rPr lang="en-US" sz="2800" dirty="0" smtClean="0"/>
              <a:t>substances that stimulate production of fever are called </a:t>
            </a:r>
            <a:r>
              <a:rPr lang="en-US" sz="2800" dirty="0" err="1" smtClean="0"/>
              <a:t>pyrogens</a:t>
            </a:r>
            <a:r>
              <a:rPr lang="en-US" sz="2800" dirty="0" smtClean="0"/>
              <a:t> or </a:t>
            </a:r>
            <a:r>
              <a:rPr lang="en-US" sz="2800" dirty="0" err="1" smtClean="0"/>
              <a:t>pyrogenic</a:t>
            </a:r>
            <a:r>
              <a:rPr lang="en-US" sz="2800" dirty="0" smtClean="0"/>
              <a:t> substances</a:t>
            </a:r>
          </a:p>
          <a:p>
            <a:pPr>
              <a:buFont typeface="Arial" charset="0"/>
              <a:buChar char="•"/>
            </a:pPr>
            <a:r>
              <a:rPr lang="en-US" sz="2800" dirty="0" smtClean="0"/>
              <a:t>Fever acts as a body nonspecific host defense mechanism by:-</a:t>
            </a:r>
          </a:p>
          <a:p>
            <a:pPr>
              <a:buFont typeface="Wingdings" pitchFamily="2" charset="2"/>
              <a:buChar char="Ø"/>
            </a:pPr>
            <a:r>
              <a:rPr lang="en-US" sz="2800" dirty="0" smtClean="0">
                <a:solidFill>
                  <a:srgbClr val="00B0F0"/>
                </a:solidFill>
              </a:rPr>
              <a:t>Stimulating white blood cells(leukocytes) to deploy and destroy  invaders</a:t>
            </a:r>
          </a:p>
          <a:p>
            <a:pPr>
              <a:buFont typeface="Wingdings" pitchFamily="2" charset="2"/>
              <a:buChar char="Ø"/>
            </a:pPr>
            <a:r>
              <a:rPr lang="en-US" sz="2800" dirty="0" smtClean="0">
                <a:solidFill>
                  <a:srgbClr val="00B0F0"/>
                </a:solidFill>
              </a:rPr>
              <a:t>Reducing the available free plasma iron ,which limits growth of pathogens that require iron for replication and synthesis of toxins.</a:t>
            </a:r>
          </a:p>
          <a:p>
            <a:pPr>
              <a:buFont typeface="Wingdings" pitchFamily="2" charset="2"/>
              <a:buChar char="Ø"/>
            </a:pPr>
            <a:r>
              <a:rPr lang="en-US" sz="2800" dirty="0" smtClean="0">
                <a:solidFill>
                  <a:srgbClr val="00B0F0"/>
                </a:solidFill>
              </a:rPr>
              <a:t>Inducing the production of interleukin-1(IL-1) which causes the proliferation,maturation,and activation of lymphocytes in the immunologic response.</a:t>
            </a:r>
          </a:p>
        </p:txBody>
      </p:sp>
    </p:spTree>
  </p:cSld>
  <p:clrMapOvr>
    <a:masterClrMapping/>
  </p:clrMapOv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1425" name="Rectangle 2"/>
          <p:cNvSpPr>
            <a:spLocks noGrp="1" noChangeArrowheads="1"/>
          </p:cNvSpPr>
          <p:nvPr>
            <p:ph type="title"/>
          </p:nvPr>
        </p:nvSpPr>
        <p:spPr>
          <a:xfrm>
            <a:off x="893767" y="4"/>
            <a:ext cx="7358063" cy="1146629"/>
          </a:xfrm>
        </p:spPr>
        <p:txBody>
          <a:bodyPr/>
          <a:lstStyle/>
          <a:p>
            <a:pPr eaLnBrk="1" hangingPunct="1"/>
            <a:r>
              <a:rPr lang="en-US" sz="3600" b="1" dirty="0" smtClean="0"/>
              <a:t>Second line of defense cont’d</a:t>
            </a:r>
            <a:endParaRPr lang="en-US" dirty="0" smtClean="0"/>
          </a:p>
        </p:txBody>
      </p:sp>
      <p:sp>
        <p:nvSpPr>
          <p:cNvPr id="231426" name="Rectangle 3"/>
          <p:cNvSpPr>
            <a:spLocks noGrp="1" noChangeArrowheads="1"/>
          </p:cNvSpPr>
          <p:nvPr>
            <p:ph type="body" idx="1"/>
          </p:nvPr>
        </p:nvSpPr>
        <p:spPr>
          <a:xfrm>
            <a:off x="478972" y="1204688"/>
            <a:ext cx="8157029" cy="4804227"/>
          </a:xfrm>
        </p:spPr>
        <p:txBody>
          <a:bodyPr/>
          <a:lstStyle/>
          <a:p>
            <a:pPr>
              <a:buNone/>
            </a:pPr>
            <a:r>
              <a:rPr lang="en-US" sz="2800" b="1" dirty="0" smtClean="0"/>
              <a:t>c). </a:t>
            </a:r>
            <a:r>
              <a:rPr lang="en-US" sz="2800" b="1" dirty="0" err="1" smtClean="0"/>
              <a:t>interferons</a:t>
            </a:r>
            <a:r>
              <a:rPr lang="en-US" sz="2800" b="1" dirty="0" smtClean="0"/>
              <a:t>:-</a:t>
            </a:r>
            <a:r>
              <a:rPr lang="en-US" dirty="0" smtClean="0"/>
              <a:t>are small antiviral proteins produced by virus-infected cells .</a:t>
            </a:r>
          </a:p>
          <a:p>
            <a:pPr>
              <a:buFont typeface="Arial" charset="0"/>
              <a:buChar char="•"/>
            </a:pPr>
            <a:r>
              <a:rPr lang="en-US" dirty="0" smtClean="0"/>
              <a:t> They are called </a:t>
            </a:r>
            <a:r>
              <a:rPr lang="en-US" dirty="0" err="1" smtClean="0"/>
              <a:t>interferons</a:t>
            </a:r>
            <a:r>
              <a:rPr lang="en-US" dirty="0" smtClean="0"/>
              <a:t> because they “interfere” with viral replication. </a:t>
            </a:r>
          </a:p>
          <a:p>
            <a:pPr>
              <a:buFont typeface="Arial" charset="0"/>
              <a:buChar char="•"/>
            </a:pPr>
            <a:r>
              <a:rPr lang="en-US" dirty="0" smtClean="0"/>
              <a:t>There are three types of </a:t>
            </a:r>
            <a:r>
              <a:rPr lang="en-US" dirty="0" err="1" smtClean="0"/>
              <a:t>interferons</a:t>
            </a:r>
            <a:r>
              <a:rPr lang="en-US" dirty="0" smtClean="0"/>
              <a:t> –</a:t>
            </a:r>
            <a:r>
              <a:rPr lang="en-US" b="1" dirty="0" smtClean="0">
                <a:solidFill>
                  <a:srgbClr val="FF0000"/>
                </a:solidFill>
              </a:rPr>
              <a:t>alpha</a:t>
            </a:r>
            <a:r>
              <a:rPr lang="en-US" dirty="0" smtClean="0"/>
              <a:t>, </a:t>
            </a:r>
            <a:r>
              <a:rPr lang="en-US" b="1" dirty="0" smtClean="0">
                <a:solidFill>
                  <a:srgbClr val="FF0000"/>
                </a:solidFill>
              </a:rPr>
              <a:t>beta</a:t>
            </a:r>
            <a:r>
              <a:rPr lang="en-US" dirty="0" smtClean="0"/>
              <a:t> and </a:t>
            </a:r>
            <a:r>
              <a:rPr lang="en-US" b="1" dirty="0" smtClean="0">
                <a:solidFill>
                  <a:srgbClr val="FF0000"/>
                </a:solidFill>
              </a:rPr>
              <a:t>gamma</a:t>
            </a:r>
            <a:r>
              <a:rPr lang="en-US" dirty="0" smtClean="0"/>
              <a:t> induced by different stimuli, including viruses ,tumors, bacteria and other foreign cells. </a:t>
            </a:r>
          </a:p>
          <a:p>
            <a:pPr>
              <a:buFont typeface="Arial" charset="0"/>
              <a:buChar char="•"/>
            </a:pPr>
            <a:r>
              <a:rPr lang="en-US" dirty="0" smtClean="0">
                <a:solidFill>
                  <a:srgbClr val="FF0000"/>
                </a:solidFill>
              </a:rPr>
              <a:t>Alpha-interferon -</a:t>
            </a:r>
            <a:r>
              <a:rPr lang="en-US" dirty="0" smtClean="0"/>
              <a:t>are produced by B lymphocytes(B cells),</a:t>
            </a:r>
            <a:r>
              <a:rPr lang="en-US" dirty="0" err="1" smtClean="0"/>
              <a:t>monocytes</a:t>
            </a:r>
            <a:r>
              <a:rPr lang="en-US" dirty="0" smtClean="0"/>
              <a:t>, macrophages. </a:t>
            </a:r>
          </a:p>
          <a:p>
            <a:pPr>
              <a:buFont typeface="Arial" charset="0"/>
              <a:buChar char="•"/>
            </a:pPr>
            <a:r>
              <a:rPr lang="en-US" dirty="0" smtClean="0">
                <a:solidFill>
                  <a:srgbClr val="FF0000"/>
                </a:solidFill>
              </a:rPr>
              <a:t>Gamma-interferon -</a:t>
            </a:r>
            <a:r>
              <a:rPr lang="en-US" dirty="0" smtClean="0"/>
              <a:t>activated by T lymphocytes(T cells) and Natural killer cells(NK cells).</a:t>
            </a:r>
          </a:p>
          <a:p>
            <a:pPr>
              <a:buFont typeface="Arial" charset="0"/>
              <a:buChar char="•"/>
            </a:pPr>
            <a:r>
              <a:rPr lang="en-US" dirty="0" smtClean="0">
                <a:solidFill>
                  <a:srgbClr val="FF0000"/>
                </a:solidFill>
              </a:rPr>
              <a:t> Beta-interferon -</a:t>
            </a:r>
            <a:r>
              <a:rPr lang="en-US" dirty="0" smtClean="0"/>
              <a:t>by fibroblasts and other virus-infected cells.</a:t>
            </a:r>
          </a:p>
        </p:txBody>
      </p:sp>
    </p:spTree>
  </p:cSld>
  <p:clrMapOvr>
    <a:masterClrMapping/>
  </p:clrMapOv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1425" name="Rectangle 2"/>
          <p:cNvSpPr>
            <a:spLocks noGrp="1" noChangeArrowheads="1"/>
          </p:cNvSpPr>
          <p:nvPr>
            <p:ph type="title"/>
          </p:nvPr>
        </p:nvSpPr>
        <p:spPr>
          <a:xfrm>
            <a:off x="893767" y="4"/>
            <a:ext cx="7358063" cy="1146629"/>
          </a:xfrm>
        </p:spPr>
        <p:txBody>
          <a:bodyPr/>
          <a:lstStyle/>
          <a:p>
            <a:pPr eaLnBrk="1" hangingPunct="1"/>
            <a:r>
              <a:rPr lang="en-US" sz="3600" b="1" dirty="0" smtClean="0"/>
              <a:t>Second line of defense cont’d</a:t>
            </a:r>
            <a:endParaRPr lang="en-US" dirty="0" smtClean="0"/>
          </a:p>
        </p:txBody>
      </p:sp>
      <p:sp>
        <p:nvSpPr>
          <p:cNvPr id="231426" name="Rectangle 3"/>
          <p:cNvSpPr>
            <a:spLocks noGrp="1" noChangeArrowheads="1"/>
          </p:cNvSpPr>
          <p:nvPr>
            <p:ph type="body" idx="1"/>
          </p:nvPr>
        </p:nvSpPr>
        <p:spPr>
          <a:xfrm>
            <a:off x="478972" y="1204688"/>
            <a:ext cx="8157029" cy="4804227"/>
          </a:xfrm>
        </p:spPr>
        <p:txBody>
          <a:bodyPr/>
          <a:lstStyle/>
          <a:p>
            <a:endParaRPr lang="en-US" dirty="0" smtClean="0"/>
          </a:p>
          <a:p>
            <a:r>
              <a:rPr lang="en-US" sz="3200" dirty="0" err="1" smtClean="0"/>
              <a:t>Interferons</a:t>
            </a:r>
            <a:r>
              <a:rPr lang="en-US" sz="3200" dirty="0" smtClean="0"/>
              <a:t> produced by a virus-infected cell are unable to save that cell from destruction, but once they are released from that cell, they attach to the membranes of surrounding cells and prevent viral replication from occurring in those cells.</a:t>
            </a:r>
          </a:p>
          <a:p>
            <a:r>
              <a:rPr lang="en-US" sz="3200" dirty="0" smtClean="0"/>
              <a:t>Thus the spread of infection is inhibited ,allowing the body to fight the disease more effectively.</a:t>
            </a:r>
          </a:p>
          <a:p>
            <a:pPr>
              <a:buNone/>
            </a:pPr>
            <a:endParaRPr lang="en-US" dirty="0" smtClean="0"/>
          </a:p>
        </p:txBody>
      </p:sp>
    </p:spTree>
  </p:cSld>
  <p:clrMapOvr>
    <a:masterClrMapping/>
  </p:clrMapOvr>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1425" name="Rectangle 2"/>
          <p:cNvSpPr>
            <a:spLocks noGrp="1" noChangeArrowheads="1"/>
          </p:cNvSpPr>
          <p:nvPr>
            <p:ph type="title"/>
          </p:nvPr>
        </p:nvSpPr>
        <p:spPr>
          <a:xfrm>
            <a:off x="893767" y="4"/>
            <a:ext cx="7358063" cy="1146629"/>
          </a:xfrm>
        </p:spPr>
        <p:txBody>
          <a:bodyPr/>
          <a:lstStyle/>
          <a:p>
            <a:pPr eaLnBrk="1" hangingPunct="1"/>
            <a:r>
              <a:rPr lang="en-US" sz="3600" b="1" dirty="0" smtClean="0"/>
              <a:t>Second line of defense cont’d</a:t>
            </a:r>
            <a:endParaRPr lang="en-US" dirty="0" smtClean="0"/>
          </a:p>
        </p:txBody>
      </p:sp>
      <p:sp>
        <p:nvSpPr>
          <p:cNvPr id="231426" name="Rectangle 3"/>
          <p:cNvSpPr>
            <a:spLocks noGrp="1" noChangeArrowheads="1"/>
          </p:cNvSpPr>
          <p:nvPr>
            <p:ph type="body" idx="1"/>
          </p:nvPr>
        </p:nvSpPr>
        <p:spPr>
          <a:xfrm>
            <a:off x="478972" y="1204688"/>
            <a:ext cx="8157029" cy="4804227"/>
          </a:xfrm>
        </p:spPr>
        <p:txBody>
          <a:bodyPr/>
          <a:lstStyle/>
          <a:p>
            <a:pPr>
              <a:buNone/>
            </a:pPr>
            <a:r>
              <a:rPr lang="en-US" sz="3200" b="1" dirty="0" smtClean="0"/>
              <a:t>d). The complement system:-</a:t>
            </a:r>
          </a:p>
          <a:p>
            <a:r>
              <a:rPr lang="en-US" sz="3200" dirty="0" smtClean="0"/>
              <a:t>is not a single entity, but rather a group of approximately 30 different proteins(including nine proteins designated as C1-C9) that are found in normal blood plasma.</a:t>
            </a:r>
          </a:p>
          <a:p>
            <a:r>
              <a:rPr lang="en-US" sz="3200" dirty="0" smtClean="0"/>
              <a:t>Proteins of the complement system sometimes collectively referred to as complement components, interact with each other in a step-wise manner called complement cascade.  </a:t>
            </a:r>
          </a:p>
          <a:p>
            <a:pPr>
              <a:buNone/>
            </a:pPr>
            <a:endParaRPr lang="en-US" sz="2800" dirty="0" smtClean="0"/>
          </a:p>
        </p:txBody>
      </p:sp>
    </p:spTree>
  </p:cSld>
  <p:clrMapOvr>
    <a:masterClrMapping/>
  </p:clrMapOv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1425" name="Rectangle 2"/>
          <p:cNvSpPr>
            <a:spLocks noGrp="1" noChangeArrowheads="1"/>
          </p:cNvSpPr>
          <p:nvPr>
            <p:ph type="title"/>
          </p:nvPr>
        </p:nvSpPr>
        <p:spPr>
          <a:xfrm>
            <a:off x="893767" y="4"/>
            <a:ext cx="7358063" cy="1146629"/>
          </a:xfrm>
        </p:spPr>
        <p:txBody>
          <a:bodyPr/>
          <a:lstStyle/>
          <a:p>
            <a:pPr eaLnBrk="1" hangingPunct="1"/>
            <a:r>
              <a:rPr lang="en-US" sz="3600" b="1" dirty="0" smtClean="0"/>
              <a:t>Second line of defense cont’d</a:t>
            </a:r>
            <a:endParaRPr lang="en-US" dirty="0" smtClean="0"/>
          </a:p>
        </p:txBody>
      </p:sp>
      <p:sp>
        <p:nvSpPr>
          <p:cNvPr id="231426" name="Rectangle 3"/>
          <p:cNvSpPr>
            <a:spLocks noGrp="1" noChangeArrowheads="1"/>
          </p:cNvSpPr>
          <p:nvPr>
            <p:ph type="body" idx="1"/>
          </p:nvPr>
        </p:nvSpPr>
        <p:spPr>
          <a:xfrm>
            <a:off x="478972" y="1204688"/>
            <a:ext cx="8157029" cy="4804227"/>
          </a:xfrm>
        </p:spPr>
        <p:txBody>
          <a:bodyPr/>
          <a:lstStyle/>
          <a:p>
            <a:pPr>
              <a:buFont typeface="Arial" charset="0"/>
              <a:buChar char="•"/>
            </a:pPr>
            <a:r>
              <a:rPr lang="en-US" sz="3200" dirty="0" smtClean="0"/>
              <a:t>The complement system assists in the destruction of many different pathogens by</a:t>
            </a:r>
          </a:p>
          <a:p>
            <a:pPr lvl="1">
              <a:buFont typeface="Wingdings" pitchFamily="2" charset="2"/>
              <a:buChar char="Ø"/>
            </a:pPr>
            <a:r>
              <a:rPr lang="en-US" sz="3200" dirty="0" smtClean="0">
                <a:solidFill>
                  <a:schemeClr val="accent2"/>
                </a:solidFill>
              </a:rPr>
              <a:t>Initiation and </a:t>
            </a:r>
            <a:r>
              <a:rPr lang="en-US" sz="3200" dirty="0" err="1" smtClean="0">
                <a:solidFill>
                  <a:schemeClr val="accent2"/>
                </a:solidFill>
              </a:rPr>
              <a:t>amplication</a:t>
            </a:r>
            <a:r>
              <a:rPr lang="en-US" sz="3200" dirty="0" smtClean="0">
                <a:solidFill>
                  <a:schemeClr val="accent2"/>
                </a:solidFill>
              </a:rPr>
              <a:t> of inflammation</a:t>
            </a:r>
          </a:p>
          <a:p>
            <a:pPr lvl="1">
              <a:buFont typeface="Wingdings" pitchFamily="2" charset="2"/>
              <a:buChar char="Ø"/>
            </a:pPr>
            <a:r>
              <a:rPr lang="en-US" sz="3200" dirty="0" smtClean="0">
                <a:solidFill>
                  <a:schemeClr val="accent2"/>
                </a:solidFill>
              </a:rPr>
              <a:t>Attraction of phagocytes to the sites where they are needed(</a:t>
            </a:r>
            <a:r>
              <a:rPr lang="en-US" sz="3200" dirty="0" err="1" smtClean="0">
                <a:solidFill>
                  <a:schemeClr val="accent2"/>
                </a:solidFill>
              </a:rPr>
              <a:t>chemotaxis</a:t>
            </a:r>
            <a:r>
              <a:rPr lang="en-US" sz="3200" dirty="0" smtClean="0">
                <a:solidFill>
                  <a:schemeClr val="accent2"/>
                </a:solidFill>
              </a:rPr>
              <a:t>).</a:t>
            </a:r>
          </a:p>
          <a:p>
            <a:pPr lvl="1">
              <a:buFont typeface="Wingdings" pitchFamily="2" charset="2"/>
              <a:buChar char="Ø"/>
            </a:pPr>
            <a:r>
              <a:rPr lang="en-US" sz="3200" dirty="0" smtClean="0">
                <a:solidFill>
                  <a:schemeClr val="accent2"/>
                </a:solidFill>
              </a:rPr>
              <a:t>Activation of leukocytes</a:t>
            </a:r>
          </a:p>
          <a:p>
            <a:pPr lvl="1">
              <a:buFont typeface="Wingdings" pitchFamily="2" charset="2"/>
              <a:buChar char="Ø"/>
            </a:pPr>
            <a:r>
              <a:rPr lang="en-US" sz="3200" dirty="0" err="1" smtClean="0">
                <a:solidFill>
                  <a:schemeClr val="accent2"/>
                </a:solidFill>
              </a:rPr>
              <a:t>Lysis</a:t>
            </a:r>
            <a:r>
              <a:rPr lang="en-US" sz="3200" dirty="0" smtClean="0">
                <a:solidFill>
                  <a:schemeClr val="accent2"/>
                </a:solidFill>
              </a:rPr>
              <a:t> of bacteria and other foreign cells</a:t>
            </a:r>
          </a:p>
          <a:p>
            <a:pPr lvl="1">
              <a:buFont typeface="Wingdings" pitchFamily="2" charset="2"/>
              <a:buChar char="Ø"/>
            </a:pPr>
            <a:r>
              <a:rPr lang="en-US" sz="3200" dirty="0" smtClean="0">
                <a:solidFill>
                  <a:schemeClr val="accent2"/>
                </a:solidFill>
              </a:rPr>
              <a:t>Increased phagocytosis by phagocytic cells(</a:t>
            </a:r>
            <a:r>
              <a:rPr lang="en-US" sz="3200" dirty="0" err="1" smtClean="0">
                <a:solidFill>
                  <a:schemeClr val="accent2"/>
                </a:solidFill>
              </a:rPr>
              <a:t>opsonization</a:t>
            </a:r>
            <a:r>
              <a:rPr lang="en-US" dirty="0" smtClean="0"/>
              <a:t>).</a:t>
            </a:r>
          </a:p>
        </p:txBody>
      </p:sp>
    </p:spTree>
  </p:cSld>
  <p:clrMapOvr>
    <a:masterClrMapping/>
  </p:clrMapOvr>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1425" name="Rectangle 2"/>
          <p:cNvSpPr>
            <a:spLocks noGrp="1" noChangeArrowheads="1"/>
          </p:cNvSpPr>
          <p:nvPr>
            <p:ph type="title"/>
          </p:nvPr>
        </p:nvSpPr>
        <p:spPr>
          <a:xfrm>
            <a:off x="893767" y="4"/>
            <a:ext cx="7358063" cy="1146629"/>
          </a:xfrm>
        </p:spPr>
        <p:txBody>
          <a:bodyPr/>
          <a:lstStyle/>
          <a:p>
            <a:pPr eaLnBrk="1" hangingPunct="1"/>
            <a:r>
              <a:rPr lang="en-US" sz="3600" b="1" dirty="0" smtClean="0"/>
              <a:t>Second line of defense cont’d</a:t>
            </a:r>
            <a:endParaRPr lang="en-US" dirty="0" smtClean="0"/>
          </a:p>
        </p:txBody>
      </p:sp>
      <p:sp>
        <p:nvSpPr>
          <p:cNvPr id="231426" name="Rectangle 3"/>
          <p:cNvSpPr>
            <a:spLocks noGrp="1" noChangeArrowheads="1"/>
          </p:cNvSpPr>
          <p:nvPr>
            <p:ph type="body" idx="1"/>
          </p:nvPr>
        </p:nvSpPr>
        <p:spPr>
          <a:xfrm>
            <a:off x="478972" y="1204688"/>
            <a:ext cx="8157029" cy="4804227"/>
          </a:xfrm>
        </p:spPr>
        <p:txBody>
          <a:bodyPr/>
          <a:lstStyle/>
          <a:p>
            <a:pPr>
              <a:buNone/>
            </a:pPr>
            <a:r>
              <a:rPr lang="en-US" sz="3200" b="1" dirty="0" smtClean="0"/>
              <a:t>e). Inflammation</a:t>
            </a:r>
            <a:r>
              <a:rPr lang="en-US" sz="2800" b="1" dirty="0" smtClean="0"/>
              <a:t>:-</a:t>
            </a:r>
            <a:r>
              <a:rPr lang="en-US" sz="2800" dirty="0" smtClean="0"/>
              <a:t>the body normally responds to local injury,irritation,microbial invasion or bacterial toxin by a complex series of events collectively referred to as inflammation or inflammatory response.</a:t>
            </a:r>
          </a:p>
          <a:p>
            <a:r>
              <a:rPr lang="en-US" sz="2800" dirty="0" smtClean="0">
                <a:solidFill>
                  <a:srgbClr val="FF0000"/>
                </a:solidFill>
              </a:rPr>
              <a:t>The 3 major events in acute inflammation are:-</a:t>
            </a:r>
          </a:p>
          <a:p>
            <a:pPr>
              <a:buNone/>
            </a:pPr>
            <a:r>
              <a:rPr lang="en-US" sz="2800" dirty="0" smtClean="0"/>
              <a:t>  </a:t>
            </a:r>
            <a:r>
              <a:rPr lang="en-US" sz="2800" dirty="0" err="1" smtClean="0"/>
              <a:t>i</a:t>
            </a:r>
            <a:r>
              <a:rPr lang="en-US" sz="2800" dirty="0" smtClean="0"/>
              <a:t>). An increase in the diameter of capillaries , which increases blood flow to the site.</a:t>
            </a:r>
          </a:p>
          <a:p>
            <a:pPr marL="571500" indent="-571500">
              <a:buNone/>
            </a:pPr>
            <a:r>
              <a:rPr lang="en-US" sz="2800" dirty="0" smtClean="0"/>
              <a:t>  ii). Increased permeability of the capillaries ,allowing the escape of plasma and plasma proteins.</a:t>
            </a:r>
          </a:p>
          <a:p>
            <a:pPr marL="571500" indent="-571500">
              <a:buNone/>
            </a:pPr>
            <a:r>
              <a:rPr lang="en-US" sz="2800" dirty="0" smtClean="0"/>
              <a:t>  iii). Egress(exit) of leukocytes from the capillaries and their accumulation at site of injury.</a:t>
            </a:r>
          </a:p>
        </p:txBody>
      </p:sp>
    </p:spTree>
  </p:cSld>
  <p:clrMapOvr>
    <a:masterClrMapping/>
  </p:clrMapOvr>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1425" name="Rectangle 2"/>
          <p:cNvSpPr>
            <a:spLocks noGrp="1" noChangeArrowheads="1"/>
          </p:cNvSpPr>
          <p:nvPr>
            <p:ph type="title"/>
          </p:nvPr>
        </p:nvSpPr>
        <p:spPr>
          <a:xfrm>
            <a:off x="893767" y="4"/>
            <a:ext cx="7358063" cy="1146629"/>
          </a:xfrm>
        </p:spPr>
        <p:txBody>
          <a:bodyPr/>
          <a:lstStyle/>
          <a:p>
            <a:pPr eaLnBrk="1" hangingPunct="1"/>
            <a:r>
              <a:rPr lang="en-US" sz="3600" b="1" dirty="0" smtClean="0"/>
              <a:t>Second line of defense cont’d</a:t>
            </a:r>
            <a:endParaRPr lang="en-US" dirty="0" smtClean="0"/>
          </a:p>
        </p:txBody>
      </p:sp>
      <p:sp>
        <p:nvSpPr>
          <p:cNvPr id="231426" name="Rectangle 3"/>
          <p:cNvSpPr>
            <a:spLocks noGrp="1" noChangeArrowheads="1"/>
          </p:cNvSpPr>
          <p:nvPr>
            <p:ph type="body" idx="1"/>
          </p:nvPr>
        </p:nvSpPr>
        <p:spPr>
          <a:xfrm>
            <a:off x="478972" y="1204688"/>
            <a:ext cx="8157029" cy="4804227"/>
          </a:xfrm>
        </p:spPr>
        <p:txBody>
          <a:bodyPr/>
          <a:lstStyle/>
          <a:p>
            <a:pPr>
              <a:buFont typeface="Arial" charset="0"/>
              <a:buChar char="•"/>
            </a:pPr>
            <a:endParaRPr lang="en-US" dirty="0" smtClean="0"/>
          </a:p>
          <a:p>
            <a:pPr>
              <a:buFont typeface="Arial" charset="0"/>
              <a:buChar char="•"/>
            </a:pPr>
            <a:r>
              <a:rPr lang="en-US" sz="3200" dirty="0" smtClean="0"/>
              <a:t>The primary purpose of the inflammatory response</a:t>
            </a:r>
          </a:p>
          <a:p>
            <a:pPr>
              <a:buNone/>
            </a:pPr>
            <a:r>
              <a:rPr lang="en-US" sz="3200" dirty="0" smtClean="0"/>
              <a:t>      -Localize an infection</a:t>
            </a:r>
          </a:p>
          <a:p>
            <a:pPr>
              <a:buNone/>
            </a:pPr>
            <a:r>
              <a:rPr lang="en-US" sz="3200" dirty="0" smtClean="0"/>
              <a:t>      -Prevent the spread of microbial invaders</a:t>
            </a:r>
          </a:p>
          <a:p>
            <a:pPr>
              <a:buNone/>
            </a:pPr>
            <a:r>
              <a:rPr lang="en-US" sz="3200" dirty="0" smtClean="0"/>
              <a:t>      -Neutralize any toxins being produced at the site</a:t>
            </a:r>
          </a:p>
          <a:p>
            <a:pPr>
              <a:buNone/>
            </a:pPr>
            <a:r>
              <a:rPr lang="en-US" sz="3200" dirty="0" smtClean="0"/>
              <a:t>      -Aid in the repair of any damaged tissue</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29" name="Rectangle 2050"/>
          <p:cNvSpPr>
            <a:spLocks noGrp="1" noChangeArrowheads="1"/>
          </p:cNvSpPr>
          <p:nvPr>
            <p:ph type="title"/>
          </p:nvPr>
        </p:nvSpPr>
        <p:spPr>
          <a:xfrm>
            <a:off x="952503" y="0"/>
            <a:ext cx="6692900" cy="1308100"/>
          </a:xfrm>
        </p:spPr>
        <p:txBody>
          <a:bodyPr/>
          <a:lstStyle/>
          <a:p>
            <a:pPr eaLnBrk="1" hangingPunct="1"/>
            <a:r>
              <a:rPr lang="en-US" b="1" dirty="0" smtClean="0"/>
              <a:t> </a:t>
            </a:r>
            <a:r>
              <a:rPr lang="en-US" sz="3200" b="1" dirty="0" smtClean="0"/>
              <a:t>Why study microbiology cont’d? </a:t>
            </a:r>
            <a:r>
              <a:rPr lang="en-GB" dirty="0" smtClean="0"/>
              <a:t/>
            </a:r>
            <a:br>
              <a:rPr lang="en-GB" dirty="0" smtClean="0"/>
            </a:br>
            <a:endParaRPr lang="en-US" dirty="0" smtClean="0"/>
          </a:p>
        </p:txBody>
      </p:sp>
      <p:sp>
        <p:nvSpPr>
          <p:cNvPr id="48130" name="Rectangle 2051"/>
          <p:cNvSpPr>
            <a:spLocks noGrp="1" noChangeArrowheads="1"/>
          </p:cNvSpPr>
          <p:nvPr>
            <p:ph type="body" idx="1"/>
          </p:nvPr>
        </p:nvSpPr>
        <p:spPr>
          <a:xfrm>
            <a:off x="457200" y="1146628"/>
            <a:ext cx="8686800" cy="4711700"/>
          </a:xfrm>
        </p:spPr>
        <p:txBody>
          <a:bodyPr/>
          <a:lstStyle/>
          <a:p>
            <a:pPr lvl="1">
              <a:buNone/>
            </a:pPr>
            <a:r>
              <a:rPr lang="en-US" sz="3200" b="1" dirty="0" smtClean="0"/>
              <a:t>2.</a:t>
            </a:r>
            <a:r>
              <a:rPr lang="en-US" sz="3200" dirty="0" smtClean="0"/>
              <a:t> </a:t>
            </a:r>
            <a:r>
              <a:rPr lang="en-US" sz="3200" dirty="0" smtClean="0">
                <a:solidFill>
                  <a:schemeClr val="tx1"/>
                </a:solidFill>
              </a:rPr>
              <a:t>Some organisms that colonize (inhabit) our body are known as opportunistic pathogens (or opportunists.). Although such organisms do not usually cause any problems, they have the potential to cause infections if they gain access to a part of our anatomy where they do not belong. Other opportunistic pathogens strike when a person becomes run down, stressed out or debilitated by disease or condition.</a:t>
            </a:r>
          </a:p>
          <a:p>
            <a:pPr lvl="1">
              <a:buFont typeface="Wingdings" pitchFamily="2" charset="2"/>
              <a:buChar char="v"/>
            </a:pPr>
            <a:r>
              <a:rPr lang="en-US" sz="3200" dirty="0" smtClean="0">
                <a:solidFill>
                  <a:schemeClr val="tx1"/>
                </a:solidFill>
              </a:rPr>
              <a:t> Opportunistic pathogens can be thought of as microorganisms awaiting the opportunity to cause disease.</a:t>
            </a:r>
            <a:endParaRPr lang="en-GB" sz="3200" dirty="0" smtClean="0">
              <a:solidFill>
                <a:schemeClr val="tx1"/>
              </a:solidFill>
            </a:endParaRPr>
          </a:p>
          <a:p>
            <a:pPr lvl="1">
              <a:buNone/>
            </a:pPr>
            <a:endParaRPr lang="en-GB" sz="3200" dirty="0">
              <a:solidFill>
                <a:schemeClr val="tx1"/>
              </a:solidFill>
            </a:endParaRPr>
          </a:p>
        </p:txBody>
      </p:sp>
    </p:spTree>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1425" name="Rectangle 2"/>
          <p:cNvSpPr>
            <a:spLocks noGrp="1" noChangeArrowheads="1"/>
          </p:cNvSpPr>
          <p:nvPr>
            <p:ph type="title"/>
          </p:nvPr>
        </p:nvSpPr>
        <p:spPr>
          <a:xfrm>
            <a:off x="893767" y="4"/>
            <a:ext cx="7358063" cy="1146629"/>
          </a:xfrm>
        </p:spPr>
        <p:txBody>
          <a:bodyPr/>
          <a:lstStyle/>
          <a:p>
            <a:pPr eaLnBrk="1" hangingPunct="1"/>
            <a:r>
              <a:rPr lang="en-US" sz="3600" b="1" dirty="0" smtClean="0"/>
              <a:t>Second line of defense cont’d</a:t>
            </a:r>
            <a:endParaRPr lang="en-US" dirty="0" smtClean="0"/>
          </a:p>
        </p:txBody>
      </p:sp>
      <p:sp>
        <p:nvSpPr>
          <p:cNvPr id="231426" name="Rectangle 3"/>
          <p:cNvSpPr>
            <a:spLocks noGrp="1" noChangeArrowheads="1"/>
          </p:cNvSpPr>
          <p:nvPr>
            <p:ph type="body" idx="1"/>
          </p:nvPr>
        </p:nvSpPr>
        <p:spPr>
          <a:xfrm>
            <a:off x="478972" y="1204688"/>
            <a:ext cx="8157029" cy="4804227"/>
          </a:xfrm>
        </p:spPr>
        <p:txBody>
          <a:bodyPr/>
          <a:lstStyle/>
          <a:p>
            <a:pPr>
              <a:buNone/>
            </a:pPr>
            <a:r>
              <a:rPr lang="en-US" sz="3200" b="1" dirty="0" smtClean="0"/>
              <a:t>f). </a:t>
            </a:r>
            <a:r>
              <a:rPr lang="en-US" sz="3200" b="1" dirty="0" err="1" smtClean="0"/>
              <a:t>Phagocytosis</a:t>
            </a:r>
            <a:r>
              <a:rPr lang="en-US" sz="3200" b="1" dirty="0" smtClean="0"/>
              <a:t>:- </a:t>
            </a:r>
            <a:r>
              <a:rPr lang="en-US" dirty="0" smtClean="0"/>
              <a:t>is the process by which phagocytes surround and engulf (ingest) foreign material.</a:t>
            </a:r>
          </a:p>
          <a:p>
            <a:r>
              <a:rPr lang="en-US" dirty="0" smtClean="0"/>
              <a:t>The phagocytic white blood cells are called phagocytes.</a:t>
            </a:r>
          </a:p>
          <a:p>
            <a:r>
              <a:rPr lang="en-US" dirty="0" smtClean="0"/>
              <a:t>The three major categories of leukocytes found in blood are-                                  	-</a:t>
            </a:r>
            <a:r>
              <a:rPr lang="en-US" dirty="0" err="1" smtClean="0"/>
              <a:t>monocytes</a:t>
            </a:r>
            <a:endParaRPr lang="en-US" dirty="0" smtClean="0"/>
          </a:p>
          <a:p>
            <a:pPr>
              <a:buNone/>
            </a:pPr>
            <a:r>
              <a:rPr lang="en-US" dirty="0" smtClean="0"/>
              <a:t>         -lymphocytes and</a:t>
            </a:r>
          </a:p>
          <a:p>
            <a:pPr>
              <a:buNone/>
            </a:pPr>
            <a:r>
              <a:rPr lang="en-US" dirty="0" smtClean="0"/>
              <a:t>		-granulocytes.</a:t>
            </a:r>
          </a:p>
          <a:p>
            <a:r>
              <a:rPr lang="en-US" b="1" dirty="0" smtClean="0">
                <a:solidFill>
                  <a:srgbClr val="067F24"/>
                </a:solidFill>
              </a:rPr>
              <a:t>The three types of granulocytes are:-</a:t>
            </a:r>
          </a:p>
          <a:p>
            <a:pPr>
              <a:buNone/>
            </a:pPr>
            <a:r>
              <a:rPr lang="en-US" dirty="0" smtClean="0"/>
              <a:t>		-</a:t>
            </a:r>
            <a:r>
              <a:rPr lang="en-US" dirty="0" err="1" smtClean="0"/>
              <a:t>eosinophils</a:t>
            </a:r>
            <a:endParaRPr lang="en-US" dirty="0" smtClean="0"/>
          </a:p>
          <a:p>
            <a:pPr>
              <a:buNone/>
            </a:pPr>
            <a:r>
              <a:rPr lang="en-US" dirty="0" smtClean="0"/>
              <a:t>		-</a:t>
            </a:r>
            <a:r>
              <a:rPr lang="en-US" dirty="0" err="1" smtClean="0"/>
              <a:t>basophils</a:t>
            </a:r>
            <a:r>
              <a:rPr lang="en-US" dirty="0" smtClean="0"/>
              <a:t> and</a:t>
            </a:r>
          </a:p>
          <a:p>
            <a:pPr>
              <a:buNone/>
            </a:pPr>
            <a:r>
              <a:rPr lang="en-US" dirty="0" smtClean="0"/>
              <a:t>	</a:t>
            </a:r>
            <a:r>
              <a:rPr lang="en-US" smtClean="0"/>
              <a:t>	- </a:t>
            </a:r>
            <a:r>
              <a:rPr lang="en-US" dirty="0" err="1" smtClean="0"/>
              <a:t>neutrophils</a:t>
            </a:r>
            <a:r>
              <a:rPr lang="en-US" dirty="0" smtClean="0"/>
              <a:t>.</a:t>
            </a:r>
          </a:p>
        </p:txBody>
      </p:sp>
    </p:spTree>
  </p:cSld>
  <p:clrMapOvr>
    <a:masterClrMapping/>
  </p:clrMapOvr>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1425" name="Rectangle 2"/>
          <p:cNvSpPr>
            <a:spLocks noGrp="1" noChangeArrowheads="1"/>
          </p:cNvSpPr>
          <p:nvPr>
            <p:ph type="title"/>
          </p:nvPr>
        </p:nvSpPr>
        <p:spPr>
          <a:xfrm>
            <a:off x="893767" y="4"/>
            <a:ext cx="7358063" cy="1146629"/>
          </a:xfrm>
        </p:spPr>
        <p:txBody>
          <a:bodyPr/>
          <a:lstStyle/>
          <a:p>
            <a:pPr eaLnBrk="1" hangingPunct="1"/>
            <a:r>
              <a:rPr lang="en-US" sz="3600" b="1" dirty="0" smtClean="0"/>
              <a:t>Second line of defense cont’d</a:t>
            </a:r>
            <a:endParaRPr lang="en-US" dirty="0" smtClean="0"/>
          </a:p>
        </p:txBody>
      </p:sp>
      <p:sp>
        <p:nvSpPr>
          <p:cNvPr id="231426" name="Rectangle 3"/>
          <p:cNvSpPr>
            <a:spLocks noGrp="1" noChangeArrowheads="1"/>
          </p:cNvSpPr>
          <p:nvPr>
            <p:ph type="body" idx="1"/>
          </p:nvPr>
        </p:nvSpPr>
        <p:spPr>
          <a:xfrm>
            <a:off x="478972" y="1204688"/>
            <a:ext cx="8157029" cy="4804227"/>
          </a:xfrm>
        </p:spPr>
        <p:txBody>
          <a:bodyPr/>
          <a:lstStyle/>
          <a:p>
            <a:pPr>
              <a:buFont typeface="Arial" charset="0"/>
              <a:buChar char="•"/>
            </a:pPr>
            <a:r>
              <a:rPr lang="en-US" sz="2800" dirty="0" smtClean="0"/>
              <a:t>The two most important groups of phagocytes in the human body are macrophages and neutrophils; sometimes called ‛professional phagocytes ’ because their major function is phagocytosis.</a:t>
            </a:r>
          </a:p>
          <a:p>
            <a:pPr>
              <a:buFont typeface="Arial" charset="0"/>
              <a:buChar char="•"/>
            </a:pPr>
            <a:r>
              <a:rPr lang="en-US" sz="2800" dirty="0" smtClean="0"/>
              <a:t>Phagocytes serve as a ‛clean-up crew’ to rid the body of unwanted and often harmful substances such as dead cells, unused cellular secretions, debris and microorganisms.</a:t>
            </a:r>
          </a:p>
          <a:p>
            <a:pPr>
              <a:buFont typeface="Arial" charset="0"/>
              <a:buChar char="•"/>
            </a:pPr>
            <a:r>
              <a:rPr lang="en-US" sz="2800" dirty="0" smtClean="0"/>
              <a:t>Granulocytes –are named from the prominent cytoplasmic granules that they posses. The phagocytic granulocytes include neutrophils and eosinophils . </a:t>
            </a:r>
          </a:p>
          <a:p>
            <a:pPr>
              <a:buFont typeface="Arial" charset="0"/>
              <a:buChar char="•"/>
            </a:pPr>
            <a:r>
              <a:rPr lang="en-US" sz="2800" dirty="0" smtClean="0"/>
              <a:t>Neutrophils are much more efficient in phagocytosis than eosinophils .</a:t>
            </a:r>
          </a:p>
          <a:p>
            <a:pPr>
              <a:buFont typeface="Arial" charset="0"/>
              <a:buChar char="•"/>
            </a:pPr>
            <a:endParaRPr lang="en-US" dirty="0" smtClean="0"/>
          </a:p>
          <a:p>
            <a:pPr>
              <a:buFont typeface="Arial" charset="0"/>
              <a:buChar char="•"/>
            </a:pPr>
            <a:endParaRPr lang="en-US" dirty="0" smtClean="0"/>
          </a:p>
          <a:p>
            <a:pPr>
              <a:buFont typeface="Arial" charset="0"/>
              <a:buChar char="•"/>
            </a:pPr>
            <a:endParaRPr lang="en-US" dirty="0" smtClean="0"/>
          </a:p>
        </p:txBody>
      </p:sp>
    </p:spTree>
  </p:cSld>
  <p:clrMapOvr>
    <a:masterClrMapping/>
  </p:clrMapOvr>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1425" name="Rectangle 2"/>
          <p:cNvSpPr>
            <a:spLocks noGrp="1" noChangeArrowheads="1"/>
          </p:cNvSpPr>
          <p:nvPr>
            <p:ph type="title"/>
          </p:nvPr>
        </p:nvSpPr>
        <p:spPr>
          <a:xfrm>
            <a:off x="893767" y="4"/>
            <a:ext cx="7358063" cy="1146629"/>
          </a:xfrm>
        </p:spPr>
        <p:txBody>
          <a:bodyPr/>
          <a:lstStyle/>
          <a:p>
            <a:pPr eaLnBrk="1" hangingPunct="1"/>
            <a:r>
              <a:rPr lang="en-US" sz="3600" b="1" dirty="0" smtClean="0"/>
              <a:t>Second line of defense cont’d</a:t>
            </a:r>
            <a:endParaRPr lang="en-US" dirty="0" smtClean="0"/>
          </a:p>
        </p:txBody>
      </p:sp>
      <p:sp>
        <p:nvSpPr>
          <p:cNvPr id="231426" name="Rectangle 3"/>
          <p:cNvSpPr>
            <a:spLocks noGrp="1" noChangeArrowheads="1"/>
          </p:cNvSpPr>
          <p:nvPr>
            <p:ph type="body" idx="1"/>
          </p:nvPr>
        </p:nvSpPr>
        <p:spPr>
          <a:xfrm>
            <a:off x="478972" y="1204688"/>
            <a:ext cx="8157029" cy="4804227"/>
          </a:xfrm>
        </p:spPr>
        <p:txBody>
          <a:bodyPr/>
          <a:lstStyle/>
          <a:p>
            <a:pPr>
              <a:buFont typeface="Arial" charset="0"/>
              <a:buChar char="•"/>
            </a:pPr>
            <a:r>
              <a:rPr lang="en-US" sz="2800" dirty="0" smtClean="0"/>
              <a:t>Macrophages-develop from </a:t>
            </a:r>
            <a:r>
              <a:rPr lang="en-US" sz="2800" dirty="0" err="1" smtClean="0"/>
              <a:t>monocytes</a:t>
            </a:r>
            <a:r>
              <a:rPr lang="en-US" sz="2800" dirty="0" smtClean="0"/>
              <a:t> during the inflammatory response to infections.</a:t>
            </a:r>
          </a:p>
          <a:p>
            <a:pPr>
              <a:buFont typeface="Arial" charset="0"/>
              <a:buChar char="•"/>
            </a:pPr>
            <a:r>
              <a:rPr lang="en-US" sz="2800" dirty="0" smtClean="0"/>
              <a:t>Those that leave the blood stream and migrate to infected areas are called wandering macrophages. Fixed macrophages remain in the tissues and organs and serve to trap foreign debris.</a:t>
            </a:r>
          </a:p>
          <a:p>
            <a:pPr>
              <a:buFont typeface="Arial" charset="0"/>
              <a:buChar char="•"/>
            </a:pPr>
            <a:r>
              <a:rPr lang="en-US" sz="2800" dirty="0" smtClean="0"/>
              <a:t>Macrophages are extremely efficient phagocytes. They are found in tissues of the </a:t>
            </a:r>
            <a:r>
              <a:rPr lang="en-US" sz="2800" dirty="0" err="1" smtClean="0"/>
              <a:t>reticuloendothelial</a:t>
            </a:r>
            <a:r>
              <a:rPr lang="en-US" sz="2800" dirty="0" smtClean="0"/>
              <a:t> system(RES).</a:t>
            </a:r>
          </a:p>
          <a:p>
            <a:pPr>
              <a:buNone/>
            </a:pPr>
            <a:r>
              <a:rPr lang="en-US" sz="3200" b="1" dirty="0" smtClean="0"/>
              <a:t>g). </a:t>
            </a:r>
            <a:r>
              <a:rPr lang="en-US" sz="3200" b="1" dirty="0" err="1" smtClean="0"/>
              <a:t>Chemotaxis</a:t>
            </a:r>
            <a:r>
              <a:rPr lang="en-US" sz="3200" b="1" dirty="0" smtClean="0"/>
              <a:t>:-</a:t>
            </a:r>
            <a:r>
              <a:rPr lang="en-US" sz="2800" dirty="0" smtClean="0"/>
              <a:t>phagocytosis begins when phagocytes move to the site where they are needed. The directed migration is called </a:t>
            </a:r>
            <a:r>
              <a:rPr lang="en-US" sz="2800" dirty="0" err="1" smtClean="0"/>
              <a:t>chemotaxis</a:t>
            </a:r>
            <a:r>
              <a:rPr lang="en-US" sz="2800" dirty="0" smtClean="0"/>
              <a:t> and is the result of chemical attraction called </a:t>
            </a:r>
            <a:r>
              <a:rPr lang="en-US" sz="2800" dirty="0" err="1" smtClean="0"/>
              <a:t>chemotaxic</a:t>
            </a:r>
            <a:r>
              <a:rPr lang="en-US" sz="2800" dirty="0" smtClean="0"/>
              <a:t> agents.</a:t>
            </a:r>
            <a:endParaRPr lang="en-US" sz="3200" dirty="0" smtClean="0"/>
          </a:p>
          <a:p>
            <a:pPr>
              <a:buFont typeface="Arial" charset="0"/>
              <a:buChar char="•"/>
            </a:pPr>
            <a:endParaRPr lang="en-US" dirty="0" smtClean="0"/>
          </a:p>
        </p:txBody>
      </p:sp>
    </p:spTree>
  </p:cSld>
  <p:clrMapOvr>
    <a:masterClrMapping/>
  </p:clrMapOvr>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1425" name="Rectangle 2"/>
          <p:cNvSpPr>
            <a:spLocks noGrp="1" noChangeArrowheads="1"/>
          </p:cNvSpPr>
          <p:nvPr>
            <p:ph type="title"/>
          </p:nvPr>
        </p:nvSpPr>
        <p:spPr>
          <a:xfrm>
            <a:off x="893767" y="4"/>
            <a:ext cx="7358063" cy="1146629"/>
          </a:xfrm>
        </p:spPr>
        <p:txBody>
          <a:bodyPr/>
          <a:lstStyle/>
          <a:p>
            <a:pPr eaLnBrk="1" hangingPunct="1"/>
            <a:r>
              <a:rPr lang="en-US" sz="3600" b="1" dirty="0" smtClean="0"/>
              <a:t>Second line of defense cont’d</a:t>
            </a:r>
            <a:endParaRPr lang="en-US" dirty="0" smtClean="0"/>
          </a:p>
        </p:txBody>
      </p:sp>
      <p:sp>
        <p:nvSpPr>
          <p:cNvPr id="231426" name="Rectangle 3"/>
          <p:cNvSpPr>
            <a:spLocks noGrp="1" noChangeArrowheads="1"/>
          </p:cNvSpPr>
          <p:nvPr>
            <p:ph type="body" idx="1"/>
          </p:nvPr>
        </p:nvSpPr>
        <p:spPr>
          <a:xfrm>
            <a:off x="478972" y="1204688"/>
            <a:ext cx="8157029" cy="4804227"/>
          </a:xfrm>
        </p:spPr>
        <p:txBody>
          <a:bodyPr/>
          <a:lstStyle/>
          <a:p>
            <a:pPr>
              <a:buFont typeface="Arial" charset="0"/>
              <a:buChar char="•"/>
            </a:pPr>
            <a:r>
              <a:rPr lang="en-US" dirty="0" err="1" smtClean="0"/>
              <a:t>Chemotaxic</a:t>
            </a:r>
            <a:r>
              <a:rPr lang="en-US" dirty="0" smtClean="0"/>
              <a:t> agents produced that are produced by various cells of the human body are called </a:t>
            </a:r>
            <a:r>
              <a:rPr lang="en-US" dirty="0" err="1" smtClean="0"/>
              <a:t>chemokines</a:t>
            </a:r>
            <a:r>
              <a:rPr lang="en-US" dirty="0" smtClean="0"/>
              <a:t>.</a:t>
            </a:r>
          </a:p>
          <a:p>
            <a:pPr>
              <a:buFont typeface="Arial" charset="0"/>
              <a:buChar char="•"/>
            </a:pPr>
            <a:r>
              <a:rPr lang="en-US" dirty="0" err="1" smtClean="0"/>
              <a:t>Chemotaxic</a:t>
            </a:r>
            <a:r>
              <a:rPr lang="en-US" dirty="0" smtClean="0"/>
              <a:t> agents are produced during the complement cascade and inflammation.</a:t>
            </a:r>
          </a:p>
          <a:p>
            <a:pPr>
              <a:buFont typeface="Arial" charset="0"/>
              <a:buChar char="•"/>
            </a:pPr>
            <a:r>
              <a:rPr lang="en-US" dirty="0" smtClean="0"/>
              <a:t>The phagocytes move along the concentration gradient, meaning they move from areas of low concentration of </a:t>
            </a:r>
            <a:r>
              <a:rPr lang="en-US" dirty="0" err="1" smtClean="0"/>
              <a:t>chemotaxic</a:t>
            </a:r>
            <a:r>
              <a:rPr lang="en-US" dirty="0" smtClean="0"/>
              <a:t> agents to the area of the highest concentration.</a:t>
            </a:r>
          </a:p>
          <a:p>
            <a:pPr>
              <a:buFont typeface="Arial" charset="0"/>
              <a:buChar char="•"/>
            </a:pPr>
            <a:r>
              <a:rPr lang="en-US" dirty="0" smtClean="0"/>
              <a:t>The area of highest concentration is the site where the </a:t>
            </a:r>
            <a:r>
              <a:rPr lang="en-US" dirty="0" err="1" smtClean="0"/>
              <a:t>chemotaxic</a:t>
            </a:r>
            <a:r>
              <a:rPr lang="en-US" dirty="0" smtClean="0"/>
              <a:t> agents are being produced or released-often the site of inflammation. </a:t>
            </a:r>
          </a:p>
        </p:txBody>
      </p:sp>
    </p:spTree>
  </p:cSld>
  <p:clrMapOvr>
    <a:masterClrMapping/>
  </p:clrMapOvr>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1892" y="4"/>
            <a:ext cx="8345713" cy="1451429"/>
          </a:xfrm>
        </p:spPr>
        <p:txBody>
          <a:bodyPr/>
          <a:lstStyle/>
          <a:p>
            <a:r>
              <a:rPr lang="en-US" b="1" dirty="0" smtClean="0"/>
              <a:t>SPECIFIC IMMUNITY or </a:t>
            </a:r>
            <a:r>
              <a:rPr lang="en-US" sz="3200" b="1" dirty="0" smtClean="0"/>
              <a:t>THIRD LINE OF DEFENSE</a:t>
            </a:r>
            <a:endParaRPr lang="en-GB" b="1" dirty="0"/>
          </a:p>
        </p:txBody>
      </p:sp>
      <p:sp>
        <p:nvSpPr>
          <p:cNvPr id="4" name="Content Placeholder 3"/>
          <p:cNvSpPr>
            <a:spLocks noGrp="1"/>
          </p:cNvSpPr>
          <p:nvPr>
            <p:ph idx="1"/>
          </p:nvPr>
        </p:nvSpPr>
        <p:spPr>
          <a:xfrm>
            <a:off x="478972" y="1490666"/>
            <a:ext cx="8287659" cy="4518251"/>
          </a:xfrm>
        </p:spPr>
        <p:txBody>
          <a:bodyPr/>
          <a:lstStyle/>
          <a:p>
            <a:r>
              <a:rPr lang="en-US" dirty="0" smtClean="0"/>
              <a:t>Micro-organisms that overcome non-specific are  faced with specific immunity</a:t>
            </a:r>
          </a:p>
          <a:p>
            <a:r>
              <a:rPr lang="en-US" dirty="0" smtClean="0"/>
              <a:t>The antigens of the invading micro-organisms comes into contact with cells of immune system (macrophages and lymphocytes) and initiate a response</a:t>
            </a:r>
          </a:p>
          <a:p>
            <a:r>
              <a:rPr lang="en-US" dirty="0" smtClean="0"/>
              <a:t>The response takes two ways:- </a:t>
            </a:r>
            <a:r>
              <a:rPr lang="en-US" b="1" dirty="0" err="1" smtClean="0"/>
              <a:t>humoral</a:t>
            </a:r>
            <a:r>
              <a:rPr lang="en-US" b="1" dirty="0" smtClean="0"/>
              <a:t> immunity </a:t>
            </a:r>
            <a:r>
              <a:rPr lang="en-US" dirty="0" smtClean="0"/>
              <a:t>and </a:t>
            </a:r>
            <a:r>
              <a:rPr lang="en-US" b="1" dirty="0" smtClean="0"/>
              <a:t>cell-mediated immunity</a:t>
            </a:r>
          </a:p>
          <a:p>
            <a:endParaRPr lang="en-GB" dirty="0"/>
          </a:p>
        </p:txBody>
      </p:sp>
    </p:spTree>
  </p:cSld>
  <p:clrMapOvr>
    <a:masterClrMapping/>
  </p:clrMapOvr>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1892" y="4"/>
            <a:ext cx="8345713" cy="1451429"/>
          </a:xfrm>
        </p:spPr>
        <p:txBody>
          <a:bodyPr/>
          <a:lstStyle/>
          <a:p>
            <a:r>
              <a:rPr lang="en-US" b="1" dirty="0" err="1" smtClean="0"/>
              <a:t>Humoral</a:t>
            </a:r>
            <a:r>
              <a:rPr lang="en-US" b="1" dirty="0" smtClean="0"/>
              <a:t> immunity </a:t>
            </a:r>
            <a:endParaRPr lang="en-GB" dirty="0"/>
          </a:p>
        </p:txBody>
      </p:sp>
      <p:sp>
        <p:nvSpPr>
          <p:cNvPr id="4" name="Content Placeholder 3"/>
          <p:cNvSpPr>
            <a:spLocks noGrp="1"/>
          </p:cNvSpPr>
          <p:nvPr>
            <p:ph idx="1"/>
          </p:nvPr>
        </p:nvSpPr>
        <p:spPr>
          <a:xfrm>
            <a:off x="478972" y="1490666"/>
            <a:ext cx="8287659" cy="4518251"/>
          </a:xfrm>
        </p:spPr>
        <p:txBody>
          <a:bodyPr/>
          <a:lstStyle/>
          <a:p>
            <a:pPr marL="596900" indent="-514350">
              <a:buFont typeface="Wingdings" pitchFamily="2" charset="2"/>
              <a:buChar char="Ø"/>
              <a:defRPr/>
            </a:pPr>
            <a:r>
              <a:rPr lang="en-US" dirty="0" err="1" smtClean="0"/>
              <a:t>Humoral</a:t>
            </a:r>
            <a:r>
              <a:rPr lang="en-US" dirty="0" smtClean="0"/>
              <a:t>(antibody-mediated) immunity  is directed primarily against</a:t>
            </a:r>
          </a:p>
          <a:p>
            <a:pPr marL="596900" indent="-514350">
              <a:buFont typeface="Wingdings" pitchFamily="2" charset="2"/>
              <a:buChar char="§"/>
              <a:defRPr/>
            </a:pPr>
            <a:r>
              <a:rPr lang="en-US" dirty="0" err="1" smtClean="0"/>
              <a:t>Exotoxin</a:t>
            </a:r>
            <a:r>
              <a:rPr lang="en-US" dirty="0" smtClean="0"/>
              <a:t>-mediated diseases such as tetanus and diphtheria</a:t>
            </a:r>
          </a:p>
          <a:p>
            <a:pPr marL="596900" indent="-514350">
              <a:buFont typeface="Wingdings" pitchFamily="2" charset="2"/>
              <a:buChar char="§"/>
              <a:defRPr/>
            </a:pPr>
            <a:r>
              <a:rPr lang="en-US" dirty="0" smtClean="0"/>
              <a:t>Infections in which virulence is related to polysaccharide capsules (</a:t>
            </a:r>
            <a:r>
              <a:rPr lang="en-US" dirty="0" err="1" smtClean="0"/>
              <a:t>e.g</a:t>
            </a:r>
            <a:r>
              <a:rPr lang="en-US" dirty="0" smtClean="0"/>
              <a:t> </a:t>
            </a:r>
            <a:r>
              <a:rPr lang="en-US" dirty="0" err="1" smtClean="0"/>
              <a:t>meningococci,pneumococci,haemophilus</a:t>
            </a:r>
            <a:r>
              <a:rPr lang="en-US" dirty="0" smtClean="0"/>
              <a:t> </a:t>
            </a:r>
            <a:r>
              <a:rPr lang="en-US" dirty="0" err="1" smtClean="0"/>
              <a:t>influenzae</a:t>
            </a:r>
            <a:r>
              <a:rPr lang="en-US" dirty="0" smtClean="0"/>
              <a:t>).</a:t>
            </a:r>
          </a:p>
          <a:p>
            <a:pPr marL="596900" indent="-514350">
              <a:buFont typeface="Wingdings" pitchFamily="2" charset="2"/>
              <a:buChar char="§"/>
              <a:defRPr/>
            </a:pPr>
            <a:r>
              <a:rPr lang="en-US" dirty="0" smtClean="0"/>
              <a:t>Certain viral infections.</a:t>
            </a:r>
          </a:p>
          <a:p>
            <a:pPr marL="596900" indent="-514350">
              <a:buNone/>
              <a:defRPr/>
            </a:pPr>
            <a:r>
              <a:rPr lang="en-US" dirty="0" smtClean="0"/>
              <a:t>Antibody synthesis is by </a:t>
            </a:r>
          </a:p>
          <a:p>
            <a:pPr marL="939800" lvl="1" indent="-514350">
              <a:defRPr/>
            </a:pPr>
            <a:r>
              <a:rPr lang="en-US" sz="2800" dirty="0" smtClean="0"/>
              <a:t>The primary response</a:t>
            </a:r>
          </a:p>
          <a:p>
            <a:pPr marL="939800" lvl="1" indent="-514350">
              <a:defRPr/>
            </a:pPr>
            <a:r>
              <a:rPr lang="en-US" sz="2800" dirty="0" smtClean="0"/>
              <a:t>Secondary response</a:t>
            </a:r>
          </a:p>
          <a:p>
            <a:endParaRPr lang="en-GB" dirty="0"/>
          </a:p>
        </p:txBody>
      </p:sp>
    </p:spTree>
  </p:cSld>
  <p:clrMapOvr>
    <a:masterClrMapping/>
  </p:clrMapOvr>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1892" y="4"/>
            <a:ext cx="8345713" cy="1451429"/>
          </a:xfrm>
        </p:spPr>
        <p:txBody>
          <a:bodyPr/>
          <a:lstStyle/>
          <a:p>
            <a:r>
              <a:rPr lang="en-GB" dirty="0" smtClean="0"/>
              <a:t>The primary response</a:t>
            </a:r>
            <a:endParaRPr lang="en-GB" dirty="0"/>
          </a:p>
        </p:txBody>
      </p:sp>
      <p:sp>
        <p:nvSpPr>
          <p:cNvPr id="4" name="Content Placeholder 3"/>
          <p:cNvSpPr>
            <a:spLocks noGrp="1"/>
          </p:cNvSpPr>
          <p:nvPr>
            <p:ph idx="1"/>
          </p:nvPr>
        </p:nvSpPr>
        <p:spPr>
          <a:xfrm>
            <a:off x="478972" y="1490666"/>
            <a:ext cx="8287659" cy="4518251"/>
          </a:xfrm>
        </p:spPr>
        <p:txBody>
          <a:bodyPr/>
          <a:lstStyle/>
          <a:p>
            <a:r>
              <a:rPr lang="en-US" dirty="0" smtClean="0"/>
              <a:t>When an antigen is first encountered, antibodies are detectable in the serum after a long period.</a:t>
            </a:r>
          </a:p>
          <a:p>
            <a:r>
              <a:rPr lang="en-US" dirty="0" smtClean="0"/>
              <a:t>The lag period can is typically 7-10 days but can be longer depending on the nature and dose of the antigen and the route of administration(oral or </a:t>
            </a:r>
            <a:r>
              <a:rPr lang="en-US" dirty="0" err="1" smtClean="0"/>
              <a:t>parenteral</a:t>
            </a:r>
            <a:r>
              <a:rPr lang="en-US" dirty="0" smtClean="0"/>
              <a:t>).</a:t>
            </a:r>
          </a:p>
          <a:p>
            <a:r>
              <a:rPr lang="en-US" dirty="0" smtClean="0"/>
              <a:t>A small clone of B cells and plasma cells specific for the antigen is formed.</a:t>
            </a:r>
          </a:p>
          <a:p>
            <a:r>
              <a:rPr lang="en-US" dirty="0" smtClean="0"/>
              <a:t>Serum antibody concentration continues to rise for several </a:t>
            </a:r>
            <a:r>
              <a:rPr lang="en-US" dirty="0" err="1" smtClean="0"/>
              <a:t>weeks,then</a:t>
            </a:r>
            <a:r>
              <a:rPr lang="en-US" dirty="0" smtClean="0"/>
              <a:t> drops to low levels.</a:t>
            </a:r>
          </a:p>
          <a:p>
            <a:r>
              <a:rPr lang="en-US" dirty="0" smtClean="0"/>
              <a:t>The first antibodies formed are </a:t>
            </a:r>
            <a:r>
              <a:rPr lang="en-US" dirty="0" err="1" smtClean="0"/>
              <a:t>IgM,followed</a:t>
            </a:r>
            <a:r>
              <a:rPr lang="en-US" dirty="0" smtClean="0"/>
              <a:t> by </a:t>
            </a:r>
            <a:r>
              <a:rPr lang="en-US" dirty="0" err="1" smtClean="0"/>
              <a:t>IgG,IgA</a:t>
            </a:r>
            <a:r>
              <a:rPr lang="en-US" dirty="0" smtClean="0"/>
              <a:t> or </a:t>
            </a:r>
            <a:r>
              <a:rPr lang="en-US" dirty="0" err="1" smtClean="0"/>
              <a:t>both.IgM</a:t>
            </a:r>
            <a:r>
              <a:rPr lang="en-US" dirty="0" smtClean="0"/>
              <a:t> levels decline earlier than </a:t>
            </a:r>
            <a:r>
              <a:rPr lang="en-US" dirty="0" err="1" smtClean="0"/>
              <a:t>IgG</a:t>
            </a:r>
            <a:r>
              <a:rPr lang="en-US" dirty="0" smtClean="0"/>
              <a:t> levels.</a:t>
            </a:r>
          </a:p>
        </p:txBody>
      </p:sp>
    </p:spTree>
  </p:cSld>
  <p:clrMapOvr>
    <a:masterClrMapping/>
  </p:clrMapOvr>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1892" y="4"/>
            <a:ext cx="8345713" cy="992773"/>
          </a:xfrm>
        </p:spPr>
        <p:txBody>
          <a:bodyPr/>
          <a:lstStyle/>
          <a:p>
            <a:r>
              <a:rPr lang="en-GB" dirty="0" smtClean="0"/>
              <a:t>The secondary response</a:t>
            </a:r>
            <a:endParaRPr lang="en-GB" dirty="0"/>
          </a:p>
        </p:txBody>
      </p:sp>
      <p:sp>
        <p:nvSpPr>
          <p:cNvPr id="4" name="Content Placeholder 3"/>
          <p:cNvSpPr>
            <a:spLocks noGrp="1"/>
          </p:cNvSpPr>
          <p:nvPr>
            <p:ph idx="1"/>
          </p:nvPr>
        </p:nvSpPr>
        <p:spPr>
          <a:xfrm>
            <a:off x="478972" y="822960"/>
            <a:ext cx="8287659" cy="5185957"/>
          </a:xfrm>
        </p:spPr>
        <p:txBody>
          <a:bodyPr/>
          <a:lstStyle/>
          <a:p>
            <a:pPr>
              <a:buNone/>
            </a:pPr>
            <a:endParaRPr lang="en-US" dirty="0" smtClean="0"/>
          </a:p>
          <a:p>
            <a:r>
              <a:rPr lang="en-GB" dirty="0" smtClean="0"/>
              <a:t>When there is a second encounter with the same antigen or closely related one, months or years after the primary response, there is a rapid antibody response(in 3-5 days) to higher levels than primary response.</a:t>
            </a:r>
          </a:p>
          <a:p>
            <a:r>
              <a:rPr lang="en-GB" dirty="0" smtClean="0"/>
              <a:t>This is due to persistence of antigen-specific memory cells after the first contact.</a:t>
            </a:r>
          </a:p>
          <a:p>
            <a:r>
              <a:rPr lang="en-GB" dirty="0" smtClean="0"/>
              <a:t>In the secondary response the amount of </a:t>
            </a:r>
            <a:r>
              <a:rPr lang="en-GB" dirty="0" err="1" smtClean="0"/>
              <a:t>IgM</a:t>
            </a:r>
            <a:r>
              <a:rPr lang="en-GB" dirty="0" smtClean="0"/>
              <a:t> produced is qualitatively similar to that produced during first contact with the antigen;</a:t>
            </a:r>
          </a:p>
          <a:p>
            <a:r>
              <a:rPr lang="en-GB" dirty="0" smtClean="0"/>
              <a:t>However, much more </a:t>
            </a:r>
            <a:r>
              <a:rPr lang="en-GB" dirty="0" err="1" smtClean="0"/>
              <a:t>IgG</a:t>
            </a:r>
            <a:r>
              <a:rPr lang="en-GB" dirty="0" smtClean="0"/>
              <a:t> is produced and the levels tend to persist longer than in the primary response.</a:t>
            </a:r>
            <a:endParaRPr lang="en-GB" dirty="0"/>
          </a:p>
        </p:txBody>
      </p:sp>
    </p:spTree>
  </p:cSld>
  <p:clrMapOvr>
    <a:masterClrMapping/>
  </p:clrMapOvr>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1892" y="4"/>
            <a:ext cx="8345713" cy="1346196"/>
          </a:xfrm>
        </p:spPr>
        <p:txBody>
          <a:bodyPr/>
          <a:lstStyle/>
          <a:p>
            <a:r>
              <a:rPr lang="en-GB" b="1" dirty="0" smtClean="0"/>
              <a:t>ANTIBODIES</a:t>
            </a:r>
            <a:endParaRPr lang="en-GB" dirty="0"/>
          </a:p>
        </p:txBody>
      </p:sp>
      <p:sp>
        <p:nvSpPr>
          <p:cNvPr id="4" name="Content Placeholder 3"/>
          <p:cNvSpPr>
            <a:spLocks noGrp="1"/>
          </p:cNvSpPr>
          <p:nvPr>
            <p:ph idx="1"/>
          </p:nvPr>
        </p:nvSpPr>
        <p:spPr>
          <a:xfrm>
            <a:off x="478972" y="1371600"/>
            <a:ext cx="8287659" cy="4637317"/>
          </a:xfrm>
        </p:spPr>
        <p:txBody>
          <a:bodyPr/>
          <a:lstStyle/>
          <a:p>
            <a:r>
              <a:rPr lang="en-GB" sz="3200" b="1" dirty="0" smtClean="0"/>
              <a:t>Antibodies(</a:t>
            </a:r>
            <a:r>
              <a:rPr lang="en-GB" sz="3200" b="1" dirty="0" err="1" smtClean="0">
                <a:solidFill>
                  <a:srgbClr val="FF0000"/>
                </a:solidFill>
              </a:rPr>
              <a:t>immunoglobulins</a:t>
            </a:r>
            <a:r>
              <a:rPr lang="en-GB" sz="3200" b="1" dirty="0" smtClean="0"/>
              <a:t>) </a:t>
            </a:r>
            <a:r>
              <a:rPr lang="en-GB" sz="3200" dirty="0" smtClean="0"/>
              <a:t>are formed by B lymphocytes-each individual has a large pool of different B lymphocytes that have a lifespan of days or weeks and are found in the bone marrow, lymph nodes, and gut associated lymphoid tissues</a:t>
            </a:r>
          </a:p>
          <a:p>
            <a:r>
              <a:rPr lang="en-GB" sz="3200" dirty="0" smtClean="0"/>
              <a:t>B cells display immunoglobulin on their surface. </a:t>
            </a:r>
          </a:p>
          <a:p>
            <a:r>
              <a:rPr lang="en-GB" sz="3200" dirty="0" smtClean="0"/>
              <a:t>They serve as receptors for specific antigen</a:t>
            </a:r>
          </a:p>
          <a:p>
            <a:r>
              <a:rPr lang="en-GB" sz="3200" dirty="0" smtClean="0"/>
              <a:t>An antigen interacts with B lymphocyte that shows the best fit” by of its immunoglobulin surface receptor</a:t>
            </a:r>
          </a:p>
          <a:p>
            <a:pPr>
              <a:buNone/>
            </a:pPr>
            <a:endParaRPr lang="en-US" dirty="0" smtClean="0"/>
          </a:p>
        </p:txBody>
      </p:sp>
    </p:spTree>
  </p:cSld>
  <p:clrMapOvr>
    <a:masterClrMapping/>
  </p:clrMapOvr>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1892" y="4"/>
            <a:ext cx="8345713" cy="992773"/>
          </a:xfrm>
        </p:spPr>
        <p:txBody>
          <a:bodyPr/>
          <a:lstStyle/>
          <a:p>
            <a:r>
              <a:rPr lang="en-GB" b="1" dirty="0" smtClean="0"/>
              <a:t>Antibodies or </a:t>
            </a:r>
            <a:r>
              <a:rPr lang="en-GB" b="1" dirty="0" err="1" smtClean="0"/>
              <a:t>immunoglobulins</a:t>
            </a:r>
            <a:endParaRPr lang="en-GB" dirty="0"/>
          </a:p>
        </p:txBody>
      </p:sp>
      <p:sp>
        <p:nvSpPr>
          <p:cNvPr id="4" name="Content Placeholder 3"/>
          <p:cNvSpPr>
            <a:spLocks noGrp="1"/>
          </p:cNvSpPr>
          <p:nvPr>
            <p:ph idx="1"/>
          </p:nvPr>
        </p:nvSpPr>
        <p:spPr>
          <a:xfrm>
            <a:off x="478972" y="673100"/>
            <a:ext cx="8287659" cy="5335817"/>
          </a:xfrm>
        </p:spPr>
        <p:txBody>
          <a:bodyPr/>
          <a:lstStyle/>
          <a:p>
            <a:pPr>
              <a:buNone/>
            </a:pPr>
            <a:r>
              <a:rPr lang="en-GB" sz="2800" b="1" dirty="0" err="1" smtClean="0"/>
              <a:t>IgG</a:t>
            </a:r>
            <a:r>
              <a:rPr lang="en-GB" sz="2800" b="1" dirty="0" smtClean="0"/>
              <a:t>:-</a:t>
            </a:r>
          </a:p>
          <a:p>
            <a:pPr lvl="1"/>
            <a:r>
              <a:rPr lang="en-GB" sz="2800" dirty="0" smtClean="0">
                <a:solidFill>
                  <a:schemeClr val="tx1"/>
                </a:solidFill>
              </a:rPr>
              <a:t>It has two identical antigen binding sites</a:t>
            </a:r>
          </a:p>
          <a:p>
            <a:pPr lvl="1"/>
            <a:r>
              <a:rPr lang="en-GB" sz="2800" dirty="0" smtClean="0">
                <a:solidFill>
                  <a:schemeClr val="tx1"/>
                </a:solidFill>
              </a:rPr>
              <a:t>Is the predominant antibody in secondary responses and constitutes an important </a:t>
            </a:r>
            <a:r>
              <a:rPr lang="en-GB" sz="2800" dirty="0" err="1" smtClean="0">
                <a:solidFill>
                  <a:schemeClr val="tx1"/>
                </a:solidFill>
              </a:rPr>
              <a:t>defense</a:t>
            </a:r>
            <a:r>
              <a:rPr lang="en-GB" sz="2800" dirty="0" smtClean="0">
                <a:solidFill>
                  <a:schemeClr val="tx1"/>
                </a:solidFill>
              </a:rPr>
              <a:t> against bacteria and viruses.</a:t>
            </a:r>
          </a:p>
          <a:p>
            <a:pPr lvl="1"/>
            <a:r>
              <a:rPr lang="en-GB" sz="2800" dirty="0" smtClean="0">
                <a:solidFill>
                  <a:schemeClr val="tx1"/>
                </a:solidFill>
              </a:rPr>
              <a:t>It is the only antibody that can pass the placenta barrier and is the most abundant immunoglobulin in newborns.</a:t>
            </a:r>
          </a:p>
          <a:p>
            <a:pPr lvl="1">
              <a:buNone/>
            </a:pPr>
            <a:r>
              <a:rPr lang="en-GB" sz="2400" b="1" dirty="0" err="1" smtClean="0">
                <a:solidFill>
                  <a:schemeClr val="accent2"/>
                </a:solidFill>
              </a:rPr>
              <a:t>IgM</a:t>
            </a:r>
            <a:r>
              <a:rPr lang="en-GB" sz="2400" b="1" dirty="0" smtClean="0">
                <a:solidFill>
                  <a:schemeClr val="accent2"/>
                </a:solidFill>
              </a:rPr>
              <a:t>:-</a:t>
            </a:r>
          </a:p>
          <a:p>
            <a:pPr lvl="1"/>
            <a:r>
              <a:rPr lang="en-GB" sz="2800" dirty="0" smtClean="0">
                <a:solidFill>
                  <a:schemeClr val="tx1"/>
                </a:solidFill>
              </a:rPr>
              <a:t>Is the main immunoglobulin produced early in the primary response</a:t>
            </a:r>
          </a:p>
          <a:p>
            <a:pPr lvl="1"/>
            <a:r>
              <a:rPr lang="en-GB" sz="2800" dirty="0" smtClean="0">
                <a:solidFill>
                  <a:schemeClr val="tx1"/>
                </a:solidFill>
              </a:rPr>
              <a:t>It is present in the surface of virtually all uncommitted B cells. It has ten binding sites</a:t>
            </a:r>
          </a:p>
          <a:p>
            <a:pPr lvl="1"/>
            <a:r>
              <a:rPr lang="en-GB" sz="2800" dirty="0" smtClean="0">
                <a:solidFill>
                  <a:schemeClr val="tx1"/>
                </a:solidFill>
              </a:rPr>
              <a:t>It is the most efficient immunoglobulin in agglutination complement fixation and other antigen body reactions</a:t>
            </a:r>
          </a:p>
          <a:p>
            <a:pPr>
              <a:buNone/>
            </a:pPr>
            <a:endParaRPr lang="en-US" dirty="0" smtClean="0"/>
          </a:p>
        </p:txBody>
      </p:sp>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0002&quot;&gt;&lt;object type=&quot;3&quot; unique_id=&quot;10003&quot;&gt;&lt;property id=&quot;20148&quot; value=&quot;5&quot;/&gt;&lt;property id=&quot;20300&quot; value=&quot;Slide 1 - &amp;quot;Sutures Needles&amp;#x0D;&amp;#x0A;Packaging&amp;quot;&quot;/&gt;&lt;property id=&quot;20307&quot; value=&quot;449&quot;/&gt;&lt;/object&gt;&lt;object type=&quot;3&quot; unique_id=&quot;10004&quot;&gt;&lt;property id=&quot;20148&quot; value=&quot;5&quot;/&gt;&lt;property id=&quot;20300&quot; value=&quot;Slide 2 - &amp;quot;Sutures&amp;quot;&quot;/&gt;&lt;property id=&quot;20307&quot; value=&quot;450&quot;/&gt;&lt;/object&gt;&lt;object type=&quot;3&quot; unique_id=&quot;10005&quot;&gt;&lt;property id=&quot;20148&quot; value=&quot;5&quot;/&gt;&lt;property id=&quot;20300&quot; value=&quot;Slide 3 - &amp;quot;Sutures Module Agenda&amp;quot;&quot;/&gt;&lt;property id=&quot;20307&quot; value=&quot;293&quot;/&gt;&lt;/object&gt;&lt;object type=&quot;3&quot; unique_id=&quot;10006&quot;&gt;&lt;property id=&quot;20148&quot; value=&quot;5&quot;/&gt;&lt;property id=&quot;20300&quot; value=&quot;Slide 4 - &amp;quot;Objectives&amp;quot;&quot;/&gt;&lt;property id=&quot;20307&quot; value=&quot;256&quot;/&gt;&lt;/object&gt;&lt;object type=&quot;3&quot; unique_id=&quot;10007&quot;&gt;&lt;property id=&quot;20148&quot; value=&quot;5&quot;/&gt;&lt;property id=&quot;20300&quot; value=&quot;Slide 5 - &amp;quot;Suture History&amp;quot;&quot;/&gt;&lt;property id=&quot;20307&quot; value=&quot;295&quot;/&gt;&lt;/object&gt;&lt;object type=&quot;3&quot; unique_id=&quot;10008&quot;&gt;&lt;property id=&quot;20148&quot; value=&quot;5&quot;/&gt;&lt;property id=&quot;20300&quot; value=&quot;Slide 6 - &amp;quot;Suture Sizing&amp;quot;&quot;/&gt;&lt;property id=&quot;20307&quot; value=&quot;317&quot;/&gt;&lt;/object&gt;&lt;object type=&quot;3&quot; unique_id=&quot;10009&quot;&gt;&lt;property id=&quot;20148&quot; value=&quot;5&quot;/&gt;&lt;property id=&quot;20300&quot; value=&quot;Slide 7 - &amp;quot;Suture Sizes&amp;quot;&quot;/&gt;&lt;property id=&quot;20307&quot; value=&quot;332&quot;/&gt;&lt;/object&gt;&lt;object type=&quot;3&quot; unique_id=&quot;10010&quot;&gt;&lt;property id=&quot;20148&quot; value=&quot;5&quot;/&gt;&lt;property id=&quot;20300&quot; value=&quot;Slide 8 - &amp;quot;Example&amp;quot;&quot;/&gt;&lt;property id=&quot;20307&quot; value=&quot;452&quot;/&gt;&lt;/object&gt;&lt;object type=&quot;3&quot; unique_id=&quot;10011&quot;&gt;&lt;property id=&quot;20148&quot; value=&quot;5&quot;/&gt;&lt;property id=&quot;20300&quot; value=&quot;Slide 9 - &amp;quot;Surgical Site Infection&amp;#x0D;&amp;#x0A; Background Review&amp;quot;&quot;/&gt;&lt;property id=&quot;20307&quot; value=&quot;320&quot;/&gt;&lt;/object&gt;&lt;object type=&quot;3&quot; unique_id=&quot;10012&quot;&gt;&lt;property id=&quot;20148&quot; value=&quot;5&quot;/&gt;&lt;property id=&quot;20300&quot; value=&quot;Slide 10 - &amp;quot;SSI Background Review&amp;quot;&quot;/&gt;&lt;property id=&quot;20307&quot; value=&quot;453&quot;/&gt;&lt;/object&gt;&lt;object type=&quot;3&quot; unique_id=&quot;10013&quot;&gt;&lt;property id=&quot;20148&quot; value=&quot;5&quot;/&gt;&lt;property id=&quot;20300&quot; value=&quot;Slide 11 - &amp;quot;SSI Background Review&amp;quot;&quot;/&gt;&lt;property id=&quot;20307&quot; value=&quot;322&quot;/&gt;&lt;/object&gt;&lt;object type=&quot;3&quot; unique_id=&quot;10014&quot;&gt;&lt;property id=&quot;20148&quot; value=&quot;5&quot;/&gt;&lt;property id=&quot;20300&quot; value=&quot;Slide 12 - &amp;quot;Suture Types&amp;quot;&quot;/&gt;&lt;property id=&quot;20307&quot; value=&quot;296&quot;/&gt;&lt;/object&gt;&lt;object type=&quot;3&quot; unique_id=&quot;10015&quot;&gt;&lt;property id=&quot;20148&quot; value=&quot;5&quot;/&gt;&lt;property id=&quot;20300&quot; value=&quot;Slide 13 - &amp;quot;Absorbable Suture Types &amp;quot;&quot;/&gt;&lt;property id=&quot;20307&quot; value=&quot;262&quot;/&gt;&lt;/object&gt;&lt;object type=&quot;3&quot; unique_id=&quot;10016&quot;&gt;&lt;property id=&quot;20148&quot; value=&quot;5&quot;/&gt;&lt;property id=&quot;20300&quot; value=&quot;Slide 14 - &amp;quot;Monofilament vs. Braided Sutures&amp;quot;&quot;/&gt;&lt;property id=&quot;20307&quot; value=&quot;330&quot;/&gt;&lt;/object&gt;&lt;object type=&quot;3&quot; unique_id=&quot;10017&quot;&gt;&lt;property id=&quot;20148&quot; value=&quot;5&quot;/&gt;&lt;property id=&quot;20300&quot; value=&quot;Slide 15 - &amp;quot;Absorption Process - Defined&amp;quot;&quot;/&gt;&lt;property id=&quot;20307&quot; value=&quot;331&quot;/&gt;&lt;/object&gt;&lt;object type=&quot;3&quot; unique_id=&quot;10018&quot;&gt;&lt;property id=&quot;20148&quot; value=&quot;5&quot;/&gt;&lt;property id=&quot;20300&quot; value=&quot;Slide 16 - &amp;quot;Critical Wound Healing Period  (CWHP)&amp;quot;&quot;/&gt;&lt;property id=&quot;20307&quot; value=&quot;260&quot;/&gt;&lt;/object&gt;&lt;object type=&quot;3&quot; unique_id=&quot;10019&quot;&gt;&lt;property id=&quot;20148&quot; value=&quot;5&quot;/&gt;&lt;property id=&quot;20300&quot; value=&quot;Slide 17 - &amp;quot;Short-term Wound Support&amp;quot;&quot;/&gt;&lt;property id=&quot;20307&quot; value=&quot;263&quot;/&gt;&lt;/object&gt;&lt;object type=&quot;3&quot; unique_id=&quot;10020&quot;&gt;&lt;property id=&quot;20148&quot; value=&quot;5&quot;/&gt;&lt;property id=&quot;20300&quot; value=&quot;Slide 18 - &amp;quot;Plain Gut Suture&amp;quot;&quot;/&gt;&lt;property id=&quot;20307&quot; value=&quot;297&quot;/&gt;&lt;/object&gt;&lt;object type=&quot;3&quot; unique_id=&quot;10021&quot;&gt;&lt;property id=&quot;20148&quot; value=&quot;5&quot;/&gt;&lt;property id=&quot;20300&quot; value=&quot;Slide 19 - &amp;quot;Chromic Gut Suture&amp;quot;&quot;/&gt;&lt;property id=&quot;20307&quot; value=&quot;298&quot;/&gt;&lt;/object&gt;&lt;object type=&quot;3&quot; unique_id=&quot;10022&quot;&gt;&lt;property id=&quot;20148&quot; value=&quot;5&quot;/&gt;&lt;property id=&quot;20300&quot; value=&quot;Slide 20 - &amp;quot;VICRYL RAPIDE Suture (coated)&amp;quot;&quot;/&gt;&lt;property id=&quot;20307&quot; value=&quot;299&quot;/&gt;&lt;/object&gt;&lt;object type=&quot;3&quot; unique_id=&quot;10023&quot;&gt;&lt;property id=&quot;20148&quot; value=&quot;5&quot;/&gt;&lt;property id=&quot;20300&quot; value=&quot;Slide 21 - &amp;quot;Short-Medium-Term &amp;#x0D;&amp;#x0A;Wound Support&amp;quot;&quot;/&gt;&lt;property id=&quot;20307&quot; value=&quot;268&quot;/&gt;&lt;/object&gt;&lt;object type=&quot;3&quot; unique_id=&quot;10024&quot;&gt;&lt;property id=&quot;20148&quot; value=&quot;5&quot;/&gt;&lt;property id=&quot;20300&quot; value=&quot;Slide 22 - &amp;quot;MONOCRYL Suture&amp;quot;&quot;/&gt;&lt;property id=&quot;20307&quot; value=&quot;300&quot;/&gt;&lt;/object&gt;&lt;object type=&quot;3&quot; unique_id=&quot;10025&quot;&gt;&lt;property id=&quot;20148&quot; value=&quot;5&quot;/&gt;&lt;property id=&quot;20300&quot; value=&quot;Slide 23 - &amp;quot;MONOCRYL Plus Suture&amp;quot;&quot;/&gt;&lt;property id=&quot;20307&quot; value=&quot;321&quot;/&gt;&lt;/object&gt;&lt;object type=&quot;3&quot; unique_id=&quot;10026&quot;&gt;&lt;property id=&quot;20148&quot; value=&quot;5&quot;/&gt;&lt;property id=&quot;20300&quot; value=&quot;Slide 24 - &amp;quot;MONOCRYL Plus Suture&amp;quot;&quot;/&gt;&lt;property id=&quot;20307&quot; value=&quot;323&quot;/&gt;&lt;/object&gt;&lt;object type=&quot;3&quot; unique_id=&quot;10027&quot;&gt;&lt;property id=&quot;20148&quot; value=&quot;5&quot;/&gt;&lt;property id=&quot;20300&quot; value=&quot;Slide 25 - &amp;quot;How Did We Do It?&amp;quot;&quot;/&gt;&lt;property id=&quot;20307&quot; value=&quot;324&quot;/&gt;&lt;/object&gt;&lt;object type=&quot;3&quot; unique_id=&quot;10028&quot;&gt;&lt;property id=&quot;20148&quot; value=&quot;5&quot;/&gt;&lt;property id=&quot;20300&quot; value=&quot;Slide 26 - &amp;quot;Medium-term Wound Support&amp;quot;&quot;/&gt;&lt;property id=&quot;20307&quot; value=&quot;270&quot;/&gt;&lt;/object&gt;&lt;object type=&quot;3&quot; unique_id=&quot;10029&quot;&gt;&lt;property id=&quot;20148&quot; value=&quot;5&quot;/&gt;&lt;property id=&quot;20300&quot; value=&quot;Slide 27 - &amp;quot;Coated VICRYL Suture&amp;quot;&quot;/&gt;&lt;property id=&quot;20307&quot; value=&quot;301&quot;/&gt;&lt;/object&gt;&lt;object type=&quot;3&quot; unique_id=&quot;10030&quot;&gt;&lt;property id=&quot;20148&quot; value=&quot;5&quot;/&gt;&lt;property id=&quot;20300&quot; value=&quot;Slide 28 - &amp;quot;Coated VICRYL Plus Suture&amp;quot;&quot;/&gt;&lt;property id=&quot;20307&quot; value=&quot;303&quot;/&gt;&lt;/object&gt;&lt;object type=&quot;3&quot; unique_id=&quot;10031&quot;&gt;&lt;property id=&quot;20148&quot; value=&quot;5&quot;/&gt;&lt;property id=&quot;20300&quot; value=&quot;Slide 29 - &amp;quot;Coated VICRYL Plus Suture&amp;quot;&quot;/&gt;&lt;property id=&quot;20307&quot; value=&quot;326&quot;/&gt;&lt;/object&gt;&lt;object type=&quot;3&quot; unique_id=&quot;10032&quot;&gt;&lt;property id=&quot;20148&quot; value=&quot;5&quot;/&gt;&lt;property id=&quot;20300&quot; value=&quot;Slide 30 - &amp;quot;Coated VICRYL Plus Suture&amp;quot;&quot;/&gt;&lt;property id=&quot;20307&quot; value=&quot;327&quot;/&gt;&lt;/object&gt;&lt;object type=&quot;3&quot; unique_id=&quot;10033&quot;&gt;&lt;property id=&quot;20148&quot; value=&quot;5&quot;/&gt;&lt;property id=&quot;20300&quot; value=&quot;Slide 31 - &amp;quot;Plus Antibacterial Sutures&amp;quot;&quot;/&gt;&lt;property id=&quot;20307&quot; value=&quot;325&quot;/&gt;&lt;/object&gt;&lt;object type=&quot;3&quot; unique_id=&quot;10034&quot;&gt;&lt;property id=&quot;20148&quot; value=&quot;5&quot;/&gt;&lt;property id=&quot;20300&quot; value=&quot;Slide 32 - &amp;quot;Triclosan&amp;quot;&quot;/&gt;&lt;property id=&quot;20307&quot; value=&quot;328&quot;/&gt;&lt;/object&gt;&lt;object type=&quot;3&quot; unique_id=&quot;10035&quot;&gt;&lt;property id=&quot;20148&quot; value=&quot;5&quot;/&gt;&lt;property id=&quot;20300&quot; value=&quot;Slide 33 - &amp;quot;Longer-Term Wound Support&amp;quot;&quot;/&gt;&lt;property id=&quot;20307&quot; value=&quot;274&quot;/&gt;&lt;/object&gt;&lt;object type=&quot;3&quot; unique_id=&quot;10036&quot;&gt;&lt;property id=&quot;20148&quot; value=&quot;5&quot;/&gt;&lt;property id=&quot;20300&quot; value=&quot;Slide 34 - &amp;quot;PDS II Suture &amp;quot;&quot;/&gt;&lt;property id=&quot;20307&quot; value=&quot;304&quot;/&gt;&lt;/object&gt;&lt;object type=&quot;3&quot; unique_id=&quot;10037&quot;&gt;&lt;property id=&quot;20148&quot; value=&quot;5&quot;/&gt;&lt;property id=&quot;20300&quot; value=&quot;Slide 35 - &amp;quot;PDS Plus Suture&amp;quot;&quot;/&gt;&lt;property id=&quot;20307&quot; value=&quot;463&quot;/&gt;&lt;/object&gt;&lt;object type=&quot;3&quot; unique_id=&quot;10038&quot;&gt;&lt;property id=&quot;20148&quot; value=&quot;5&quot;/&gt;&lt;property id=&quot;20300&quot; value=&quot;Slide 36 - &amp;quot;PDS Plus Antibacterial Suture&amp;quot;&quot;/&gt;&lt;property id=&quot;20307&quot; value=&quot;464&quot;/&gt;&lt;/object&gt;&lt;object type=&quot;3&quot; unique_id=&quot;10039&quot;&gt;&lt;property id=&quot;20148&quot; value=&quot;5&quot;/&gt;&lt;property id=&quot;20300&quot; value=&quot;Slide 37 - &amp;quot;&amp;#x0D;&amp;#x0A;PDS II Suture IFU Changes&amp;#x0D;&amp;#x0A;&amp;quot;&quot;/&gt;&lt;property id=&quot;20307&quot; value=&quot;466&quot;/&gt;&lt;/object&gt;&lt;object type=&quot;3&quot; unique_id=&quot;10040&quot;&gt;&lt;property id=&quot;20148&quot; value=&quot;5&quot;/&gt;&lt;property id=&quot;20300&quot; value=&quot;Slide 38 - &amp;quot;Non-Absorbable Suture Types&amp;quot;&quot;/&gt;&lt;property id=&quot;20307&quot; value=&quot;276&quot;/&gt;&lt;/object&gt;&lt;object type=&quot;3&quot; unique_id=&quot;10041&quot;&gt;&lt;property id=&quot;20148&quot; value=&quot;5&quot;/&gt;&lt;property id=&quot;20300&quot; value=&quot;Slide 39 - &amp;quot;PERMA-HAND* &amp;#x0D;&amp;#x0A;Silk Suture&amp;quot;&quot;/&gt;&lt;property id=&quot;20307&quot; value=&quot;305&quot;/&gt;&lt;/object&gt;&lt;object type=&quot;3&quot; unique_id=&quot;10042&quot;&gt;&lt;property id=&quot;20148&quot; value=&quot;5&quot;/&gt;&lt;property id=&quot;20300&quot; value=&quot;Slide 40 - &amp;quot;Surgical Steel Suture&amp;quot;&quot;/&gt;&lt;property id=&quot;20307&quot; value=&quot;306&quot;/&gt;&lt;/object&gt;&lt;object type=&quot;3&quot; unique_id=&quot;10043&quot;&gt;&lt;property id=&quot;20148&quot; value=&quot;5&quot;/&gt;&lt;property id=&quot;20300&quot; value=&quot;Slide 41 - &amp;quot;NUROLON* &amp;#x0D;&amp;#x0A;Nylon Suture&amp;quot;&quot;/&gt;&lt;property id=&quot;20307&quot; value=&quot;307&quot;/&gt;&lt;/object&gt;&lt;object type=&quot;3&quot; unique_id=&quot;10044&quot;&gt;&lt;property id=&quot;20148&quot; value=&quot;5&quot;/&gt;&lt;property id=&quot;20300&quot; value=&quot;Slide 42 - &amp;quot;ETHILON* &amp;#x0D;&amp;#x0A;Nylon Suture&amp;quot;&quot;/&gt;&lt;property id=&quot;20307&quot; value=&quot;308&quot;/&gt;&lt;/object&gt;&lt;object type=&quot;3&quot; unique_id=&quot;10045&quot;&gt;&lt;property id=&quot;20148&quot; value=&quot;5&quot;/&gt;&lt;property id=&quot;20300&quot; value=&quot;Slide 43 - &amp;quot;ETHIBOND EXCEL Suture&amp;quot;&quot;/&gt;&lt;property id=&quot;20307&quot; value=&quot;309&quot;/&gt;&lt;/object&gt;&lt;object type=&quot;3&quot; unique_id=&quot;10046&quot;&gt;&lt;property id=&quot;20148&quot; value=&quot;5&quot;/&gt;&lt;property id=&quot;20300&quot; value=&quot;Slide 44 - &amp;quot;MERSILENE Suture&amp;quot;&quot;/&gt;&lt;property id=&quot;20307&quot; value=&quot;310&quot;/&gt;&lt;/object&gt;&lt;object type=&quot;3&quot; unique_id=&quot;10047&quot;&gt;&lt;property id=&quot;20148&quot; value=&quot;5&quot;/&gt;&lt;property id=&quot;20300&quot; value=&quot;Slide 45 - &amp;quot;PROLENE* &amp;#x0D;&amp;#x0A;Polypropylene Suture&amp;quot;&quot;/&gt;&lt;property id=&quot;20307&quot; value=&quot;311&quot;/&gt;&lt;/object&gt;&lt;object type=&quot;3&quot; unique_id=&quot;10048&quot;&gt;&lt;property id=&quot;20148&quot; value=&quot;5&quot;/&gt;&lt;property id=&quot;20300&quot; value=&quot;Slide 46 - &amp;quot;PRONOVA * Poly (Hexafluoroprop-&amp;#x0D;&amp;#x0A;ylene - VDF) Suture&amp;quot;&quot;/&gt;&lt;property id=&quot;20307&quot; value=&quot;312&quot;/&gt;&lt;/object&gt;&lt;object type=&quot;3&quot; unique_id=&quot;10049&quot;&gt;&lt;property id=&quot;20148&quot; value=&quot;5&quot;/&gt;&lt;property id=&quot;20300&quot; value=&quot;Slide 47 - &amp;quot;ETHICON Suture Material Colors&amp;quot;&quot;/&gt;&lt;property id=&quot;20307&quot; value=&quot;314&quot;/&gt;&lt;/object&gt;&lt;object type=&quot;3&quot; unique_id=&quot;10050&quot;&gt;&lt;property id=&quot;20148&quot; value=&quot;5&quot;/&gt;&lt;property id=&quot;20300&quot; value=&quot;Slide 48 - &amp;quot;Needles&amp;quot;&quot;/&gt;&lt;property id=&quot;20307&quot; value=&quot;455&quot;/&gt;&lt;/object&gt;&lt;object type=&quot;3&quot; unique_id=&quot;10051&quot;&gt;&lt;property id=&quot;20148&quot; value=&quot;5&quot;/&gt;&lt;property id=&quot;20300&quot; value=&quot;Slide 49 - &amp;quot;Agenda&amp;quot;&quot;/&gt;&lt;property id=&quot;20307&quot; value=&quot;420&quot;/&gt;&lt;/object&gt;&lt;object type=&quot;3&quot; unique_id=&quot;10052&quot;&gt;&lt;property id=&quot;20148&quot; value=&quot;5&quot;/&gt;&lt;property id=&quot;20300&quot; value=&quot;Slide 50 - &amp;quot;Objectives&amp;quot;&quot;/&gt;&lt;property id=&quot;20307&quot; value=&quot;456&quot;/&gt;&lt;/object&gt;&lt;object type=&quot;3&quot; unique_id=&quot;10053&quot;&gt;&lt;property id=&quot;20148&quot; value=&quot;5&quot;/&gt;&lt;property id=&quot;20300&quot; value=&quot;Slide 51 - &amp;quot;Surgical Needles – Definition&amp;quot;&quot;/&gt;&lt;property id=&quot;20307&quot; value=&quot;422&quot;/&gt;&lt;/object&gt;&lt;object type=&quot;3&quot; unique_id=&quot;10054&quot;&gt;&lt;property id=&quot;20148&quot; value=&quot;5&quot;/&gt;&lt;property id=&quot;20300&quot; value=&quot;Slide 52 - &amp;quot;Characteristics of the Ideal Needle&amp;quot;&quot;/&gt;&lt;property id=&quot;20307&quot; value=&quot;457&quot;/&gt;&lt;/object&gt;&lt;object type=&quot;3&quot; unique_id=&quot;10055&quot;&gt;&lt;property id=&quot;20148&quot; value=&quot;5&quot;/&gt;&lt;property id=&quot;20300&quot; value=&quot;Slide 53 - &amp;quot;Elements of Needle Design&amp;#x0D;&amp;#x0A; – Strength&amp;quot;&quot;/&gt;&lt;property id=&quot;20307&quot; value=&quot;424&quot;/&gt;&lt;/object&gt;&lt;object type=&quot;3&quot; unique_id=&quot;10056&quot;&gt;&lt;property id=&quot;20148&quot; value=&quot;5&quot;/&gt;&lt;property id=&quot;20300&quot; value=&quot;Slide 54 - &amp;quot;Elements of Needle Design &amp;#x0D;&amp;#x0A;– Ductility&amp;quot;&quot;/&gt;&lt;property id=&quot;20307&quot; value=&quot;425&quot;/&gt;&lt;/object&gt;&lt;object type=&quot;3&quot; unique_id=&quot;10057&quot;&gt;&lt;property id=&quot;20148&quot; value=&quot;5&quot;/&gt;&lt;property id=&quot;20300&quot; value=&quot;Slide 55 - &amp;quot;Elements of Needle Design &amp;#x0D;&amp;#x0A;– Sharpness&amp;quot;&quot;/&gt;&lt;property id=&quot;20307&quot; value=&quot;426&quot;/&gt;&lt;/object&gt;&lt;object type=&quot;3&quot; unique_id=&quot;10058&quot;&gt;&lt;property id=&quot;20148&quot; value=&quot;5&quot;/&gt;&lt;property id=&quot;20300&quot; value=&quot;Slide 56 - &amp;quot;Elements of Needle Design &amp;#x0D;&amp;#x0A;– Stability&amp;quot;&quot;/&gt;&lt;property id=&quot;20307&quot; value=&quot;427&quot;/&gt;&lt;/object&gt;&lt;object type=&quot;3&quot; unique_id=&quot;10059&quot;&gt;&lt;property id=&quot;20148&quot; value=&quot;5&quot;/&gt;&lt;property id=&quot;20300&quot; value=&quot;Slide 57 - &amp;quot;Elements of Needle Design &amp;#x0D;&amp;#x0A;– The ETHICON Advantage&amp;quot;&quot;/&gt;&lt;property id=&quot;20307&quot; value=&quot;428&quot;/&gt;&lt;/object&gt;&lt;object type=&quot;3&quot; unique_id=&quot;10060&quot;&gt;&lt;property id=&quot;20148&quot; value=&quot;5&quot;/&gt;&lt;property id=&quot;20300&quot; value=&quot;Slide 58 - &amp;quot;Anatomy&amp;quot;&quot;/&gt;&lt;property id=&quot;20307&quot; value=&quot;429&quot;/&gt;&lt;/object&gt;&lt;object type=&quot;3&quot; unique_id=&quot;10061&quot;&gt;&lt;property id=&quot;20148&quot; value=&quot;5&quot;/&gt;&lt;property id=&quot;20300&quot; value=&quot;Slide 59 - &amp;quot;Anatomy – The Eye&amp;quot;&quot;/&gt;&lt;property id=&quot;20307&quot; value=&quot;430&quot;/&gt;&lt;/object&gt;&lt;object type=&quot;3&quot; unique_id=&quot;10062&quot;&gt;&lt;property id=&quot;20148&quot; value=&quot;5&quot;/&gt;&lt;property id=&quot;20300&quot; value=&quot;Slide 60 - &amp;quot;Anatomy – The Eye&amp;quot;&quot;/&gt;&lt;property id=&quot;20307&quot; value=&quot;431&quot;/&gt;&lt;/object&gt;&lt;object type=&quot;3&quot; unique_id=&quot;10063&quot;&gt;&lt;property id=&quot;20148&quot; value=&quot;5&quot;/&gt;&lt;property id=&quot;20300&quot; value=&quot;Slide 61 - &amp;quot;Anatomy – The Body&amp;quot;&quot;/&gt;&lt;property id=&quot;20307&quot; value=&quot;432&quot;/&gt;&lt;/object&gt;&lt;object type=&quot;3&quot; unique_id=&quot;10064&quot;&gt;&lt;property id=&quot;20148&quot; value=&quot;5&quot;/&gt;&lt;property id=&quot;20300&quot; value=&quot;Slide 62 - &amp;quot;Anatomy – The Body&amp;quot;&quot;/&gt;&lt;property id=&quot;20307&quot; value=&quot;433&quot;/&gt;&lt;/object&gt;&lt;object type=&quot;3&quot; unique_id=&quot;10065&quot;&gt;&lt;property id=&quot;20148&quot; value=&quot;5&quot;/&gt;&lt;property id=&quot;20300&quot; value=&quot;Slide 63 - &amp;quot;Anatomy – The Body&amp;quot;&quot;/&gt;&lt;property id=&quot;20307&quot; value=&quot;434&quot;/&gt;&lt;/object&gt;&lt;object type=&quot;3&quot; unique_id=&quot;10066&quot;&gt;&lt;property id=&quot;20148&quot; value=&quot;5&quot;/&gt;&lt;property id=&quot;20300&quot; value=&quot;Slide 64 - &amp;quot;Anatomy – The Body&amp;quot;&quot;/&gt;&lt;property id=&quot;20307&quot; value=&quot;435&quot;/&gt;&lt;/object&gt;&lt;object type=&quot;3&quot; unique_id=&quot;10067&quot;&gt;&lt;property id=&quot;20148&quot; value=&quot;5&quot;/&gt;&lt;property id=&quot;20300&quot; value=&quot;Slide 65 - &amp;quot;Anatomy – The Body&amp;quot;&quot;/&gt;&lt;property id=&quot;20307&quot; value=&quot;436&quot;/&gt;&lt;/object&gt;&lt;object type=&quot;3&quot; unique_id=&quot;10068&quot;&gt;&lt;property id=&quot;20148&quot; value=&quot;5&quot;/&gt;&lt;property id=&quot;20300&quot; value=&quot;Slide 66 - &amp;quot;Anatomy – The Point&amp;quot;&quot;/&gt;&lt;property id=&quot;20307&quot; value=&quot;437&quot;/&gt;&lt;/object&gt;&lt;object type=&quot;3&quot; unique_id=&quot;10069&quot;&gt;&lt;property id=&quot;20148&quot; value=&quot;5&quot;/&gt;&lt;property id=&quot;20300&quot; value=&quot;Slide 67 - &amp;quot;Anatomy – The Point&amp;quot;&quot;/&gt;&lt;property id=&quot;20307&quot; value=&quot;438&quot;/&gt;&lt;/object&gt;&lt;object type=&quot;3&quot; unique_id=&quot;10070&quot;&gt;&lt;property id=&quot;20148&quot; value=&quot;5&quot;/&gt;&lt;property id=&quot;20300&quot; value=&quot;Slide 68 - &amp;quot;Anatomy – The Point&amp;quot;&quot;/&gt;&lt;property id=&quot;20307&quot; value=&quot;439&quot;/&gt;&lt;/object&gt;&lt;object type=&quot;3&quot; unique_id=&quot;10071&quot;&gt;&lt;property id=&quot;20148&quot; value=&quot;5&quot;/&gt;&lt;property id=&quot;20300&quot; value=&quot;Slide 69 - &amp;quot;Anatomy – The Point&amp;quot;&quot;/&gt;&lt;property id=&quot;20307&quot; value=&quot;440&quot;/&gt;&lt;/object&gt;&lt;object type=&quot;3&quot; unique_id=&quot;10072&quot;&gt;&lt;property id=&quot;20148&quot; value=&quot;5&quot;/&gt;&lt;property id=&quot;20300&quot; value=&quot;Slide 70 - &amp;quot;Anatomy – The Point&amp;quot;&quot;/&gt;&lt;property id=&quot;20307&quot; value=&quot;441&quot;/&gt;&lt;/object&gt;&lt;object type=&quot;3&quot; unique_id=&quot;10073&quot;&gt;&lt;property id=&quot;20148&quot; value=&quot;5&quot;/&gt;&lt;property id=&quot;20300&quot; value=&quot;Slide 71 - &amp;quot;Anatomy – The Point&amp;quot;&quot;/&gt;&lt;property id=&quot;20307&quot; value=&quot;442&quot;/&gt;&lt;/object&gt;&lt;object type=&quot;3&quot; unique_id=&quot;10074&quot;&gt;&lt;property id=&quot;20148&quot; value=&quot;5&quot;/&gt;&lt;property id=&quot;20300&quot; value=&quot;Slide 72 - &amp;quot;Anatomy – The Point&amp;quot;&quot;/&gt;&lt;property id=&quot;20307&quot; value=&quot;443&quot;/&gt;&lt;/object&gt;&lt;object type=&quot;3&quot; unique_id=&quot;10075&quot;&gt;&lt;property id=&quot;20148&quot; value=&quot;5&quot;/&gt;&lt;property id=&quot;20300&quot; value=&quot;Slide 73 - &amp;quot;ETHICON Needle Codes&amp;quot;&quot;/&gt;&lt;property id=&quot;20307&quot; value=&quot;444&quot;/&gt;&lt;/object&gt;&lt;object type=&quot;3&quot; unique_id=&quot;10076&quot;&gt;&lt;property id=&quot;20148&quot; value=&quot;5&quot;/&gt;&lt;property id=&quot;20300&quot; value=&quot;Slide 74 - &amp;quot;Measurements of a Needle&amp;quot;&quot;/&gt;&lt;property id=&quot;20307&quot; value=&quot;445&quot;/&gt;&lt;/object&gt;&lt;object type=&quot;3&quot; unique_id=&quot;10077&quot;&gt;&lt;property id=&quot;20148&quot; value=&quot;5&quot;/&gt;&lt;property id=&quot;20300&quot; value=&quot;Slide 75 - &amp;quot;Measurements of a Needle&amp;quot;&quot;/&gt;&lt;property id=&quot;20307&quot; value=&quot;446&quot;/&gt;&lt;/object&gt;&lt;object type=&quot;3&quot; unique_id=&quot;10078&quot;&gt;&lt;property id=&quot;20148&quot; value=&quot;5&quot;/&gt;&lt;property id=&quot;20300&quot; value=&quot;Slide 76 - &amp;quot;Packaging&amp;quot;&quot;/&gt;&lt;property id=&quot;20307&quot; value=&quot;459&quot;/&gt;&lt;/object&gt;&lt;object type=&quot;3&quot; unique_id=&quot;10079&quot;&gt;&lt;property id=&quot;20148&quot; value=&quot;5&quot;/&gt;&lt;property id=&quot;20300&quot; value=&quot;Slide 77 - &amp;quot;Agenda&amp;quot;&quot;/&gt;&lt;property id=&quot;20307&quot; value=&quot;335&quot;/&gt;&lt;/object&gt;&lt;object type=&quot;3&quot; unique_id=&quot;10080&quot;&gt;&lt;property id=&quot;20148&quot; value=&quot;5&quot;/&gt;&lt;property id=&quot;20300&quot; value=&quot;Slide 78 - &amp;quot;Objectives&amp;quot;&quot;/&gt;&lt;property id=&quot;20307&quot; value=&quot;336&quot;/&gt;&lt;/object&gt;&lt;object type=&quot;3&quot; unique_id=&quot;10081&quot;&gt;&lt;property id=&quot;20148&quot; value=&quot;5&quot;/&gt;&lt;property id=&quot;20300&quot; value=&quot;Slide 79 - &amp;quot;Packaging Overview&amp;quot;&quot;/&gt;&lt;property id=&quot;20307&quot; value=&quot;337&quot;/&gt;&lt;/object&gt;&lt;object type=&quot;3&quot; unique_id=&quot;10082&quot;&gt;&lt;property id=&quot;20148&quot; value=&quot;5&quot;/&gt;&lt;property id=&quot;20300&quot; value=&quot;Slide 80 - &amp;quot;Integral Part of Each Product&amp;quot;&quot;/&gt;&lt;property id=&quot;20307&quot; value=&quot;338&quot;/&gt;&lt;/object&gt;&lt;object type=&quot;3&quot; unique_id=&quot;10083&quot;&gt;&lt;property id=&quot;20148&quot; value=&quot;5&quot;/&gt;&lt;property id=&quot;20300&quot; value=&quot;Slide 81 - &amp;quot;Purpose&amp;quot;&quot;/&gt;&lt;property id=&quot;20307&quot; value=&quot;339&quot;/&gt;&lt;/object&gt;&lt;object type=&quot;3&quot; unique_id=&quot;10084&quot;&gt;&lt;property id=&quot;20148&quot; value=&quot;5&quot;/&gt;&lt;property id=&quot;20300&quot; value=&quot;Slide 82 - &amp;quot;RELAY* Suture Delivery System&amp;quot;&quot;/&gt;&lt;property id=&quot;20307&quot; value=&quot;460&quot;/&gt;&lt;/object&gt;&lt;object type=&quot;3&quot; unique_id=&quot;10085&quot;&gt;&lt;property id=&quot;20148&quot; value=&quot;5&quot;/&gt;&lt;property id=&quot;20300&quot; value=&quot;Slide 83 - &amp;quot;RELAY Delivery System&amp;quot;&quot;/&gt;&lt;property id=&quot;20307&quot; value=&quot;341&quot;/&gt;&lt;/object&gt;&lt;object type=&quot;3&quot; unique_id=&quot;10086&quot;&gt;&lt;property id=&quot;20148&quot; value=&quot;5&quot;/&gt;&lt;property id=&quot;20300&quot; value=&quot;Slide 84 - &amp;quot;RELAY Delivery System&amp;quot;&quot;/&gt;&lt;property id=&quot;20307&quot; value=&quot;342&quot;/&gt;&lt;/object&gt;&lt;object type=&quot;3&quot; unique_id=&quot;10087&quot;&gt;&lt;property id=&quot;20148&quot; value=&quot;5&quot;/&gt;&lt;property id=&quot;20300&quot; value=&quot;Slide 85 - &amp;quot;Modular Storage Racks&amp;quot;&quot;/&gt;&lt;property id=&quot;20307&quot; value=&quot;343&quot;/&gt;&lt;/object&gt;&lt;object type=&quot;3&quot; unique_id=&quot;10088&quot;&gt;&lt;property id=&quot;20148&quot; value=&quot;5&quot;/&gt;&lt;property id=&quot;20300&quot; value=&quot;Slide 86 - &amp;quot;Modular Storage Racks&amp;quot;&quot;/&gt;&lt;property id=&quot;20307&quot; value=&quot;344&quot;/&gt;&lt;/object&gt;&lt;object type=&quot;3&quot; unique_id=&quot;10089&quot;&gt;&lt;property id=&quot;20148&quot; value=&quot;5&quot;/&gt;&lt;property id=&quot;20300&quot; value=&quot;Slide 87 - &amp;quot;Dispenser Boxes&amp;quot;&quot;/&gt;&lt;property id=&quot;20307&quot; value=&quot;345&quot;/&gt;&lt;/object&gt;&lt;object type=&quot;3&quot; unique_id=&quot;10090&quot;&gt;&lt;property id=&quot;20148&quot; value=&quot;5&quot;/&gt;&lt;property id=&quot;20300&quot; value=&quot;Slide 88 - &amp;quot;Additional Information&amp;quot;&quot;/&gt;&lt;property id=&quot;20307&quot; value=&quot;346&quot;/&gt;&lt;/object&gt;&lt;object type=&quot;3&quot; unique_id=&quot;10091&quot;&gt;&lt;property id=&quot;20148&quot; value=&quot;5&quot;/&gt;&lt;property id=&quot;20300&quot; value=&quot;Slide 89 - &amp;quot;Product Code Number&amp;quot;&quot;/&gt;&lt;property id=&quot;20307&quot; value=&quot;347&quot;/&gt;&lt;/object&gt;&lt;object type=&quot;3&quot; unique_id=&quot;10092&quot;&gt;&lt;property id=&quot;20148&quot; value=&quot;5&quot;/&gt;&lt;property id=&quot;20300&quot; value=&quot;Slide 90 - &amp;quot;Product Code Number&amp;quot;&quot;/&gt;&lt;property id=&quot;20307&quot; value=&quot;348&quot;/&gt;&lt;/object&gt;&lt;object type=&quot;3&quot; unique_id=&quot;10093&quot;&gt;&lt;property id=&quot;20148&quot; value=&quot;5&quot;/&gt;&lt;property id=&quot;20300&quot; value=&quot;Slide 91 - &amp;quot;Product Code Number&amp;quot;&quot;/&gt;&lt;property id=&quot;20307&quot; value=&quot;349&quot;/&gt;&lt;/object&gt;&lt;object type=&quot;3&quot; unique_id=&quot;10094&quot;&gt;&lt;property id=&quot;20148&quot; value=&quot;5&quot;/&gt;&lt;property id=&quot;20300&quot; value=&quot;Slide 92 - &amp;quot;Suture Size&amp;quot;&quot;/&gt;&lt;property id=&quot;20307&quot; value=&quot;352&quot;/&gt;&lt;/object&gt;&lt;object type=&quot;3&quot; unique_id=&quot;10095&quot;&gt;&lt;property id=&quot;20148&quot; value=&quot;5&quot;/&gt;&lt;property id=&quot;20300&quot; value=&quot;Slide 93 - &amp;quot;Suture Material&amp;quot;&quot;/&gt;&lt;property id=&quot;20307&quot; value=&quot;353&quot;/&gt;&lt;/object&gt;&lt;object type=&quot;3&quot; unique_id=&quot;10096&quot;&gt;&lt;property id=&quot;20148&quot; value=&quot;5&quot;/&gt;&lt;property id=&quot;20300&quot; value=&quot;Slide 94 - &amp;quot;Needle Information&amp;quot;&quot;/&gt;&lt;property id=&quot;20307&quot; value=&quot;354&quot;/&gt;&lt;/object&gt;&lt;object type=&quot;3&quot; unique_id=&quot;10097&quot;&gt;&lt;property id=&quot;20148&quot; value=&quot;5&quot;/&gt;&lt;property id=&quot;20300&quot; value=&quot;Slide 95 - &amp;quot;Needle Types&amp;quot;&quot;/&gt;&lt;property id=&quot;20307&quot; value=&quot;355&quot;/&gt;&lt;/object&gt;&lt;object type=&quot;3&quot; unique_id=&quot;10098&quot;&gt;&lt;property id=&quot;20148&quot; value=&quot;5&quot;/&gt;&lt;property id=&quot;20300&quot; value=&quot;Slide 96 - &amp;quot;Color Code Information&amp;quot;&quot;/&gt;&lt;property id=&quot;20307&quot; value=&quot;356&quot;/&gt;&lt;/object&gt;&lt;object type=&quot;3&quot; unique_id=&quot;10099&quot;&gt;&lt;property id=&quot;20148&quot; value=&quot;5&quot;/&gt;&lt;property id=&quot;20300&quot; value=&quot;Slide 97 - &amp;quot;Package Insert&amp;quot;&quot;/&gt;&lt;property id=&quot;20307&quot; value=&quot;357&quot;/&gt;&lt;/object&gt;&lt;object type=&quot;3&quot; unique_id=&quot;10100&quot;&gt;&lt;property id=&quot;20148&quot; value=&quot;5&quot;/&gt;&lt;property id=&quot;20300&quot; value=&quot;Slide 98 - &amp;quot;Primary Packets&amp;quot;&quot;/&gt;&lt;property id=&quot;20307&quot; value=&quot;358&quot;/&gt;&lt;/object&gt;&lt;object type=&quot;3&quot; unique_id=&quot;10101&quot;&gt;&lt;property id=&quot;20148&quot; value=&quot;5&quot;/&gt;&lt;property id=&quot;20300&quot; value=&quot;Slide 99 - &amp;quot;Primary Packets&amp;quot;&quot;/&gt;&lt;property id=&quot;20307&quot; value=&quot;359&quot;/&gt;&lt;/object&gt;&lt;object type=&quot;3&quot; unique_id=&quot;10102&quot;&gt;&lt;property id=&quot;20148&quot; value=&quot;5&quot;/&gt;&lt;property id=&quot;20300&quot; value=&quot;Slide 100 - &amp;quot;Primary Packets&amp;quot;&quot;/&gt;&lt;property id=&quot;20307&quot; value=&quot;360&quot;/&gt;&lt;/object&gt;&lt;object type=&quot;3&quot; unique_id=&quot;10103&quot;&gt;&lt;property id=&quot;20148&quot; value=&quot;5&quot;/&gt;&lt;property id=&quot;20300&quot; value=&quot;Slide 101 - &amp;quot;Primary Packets&amp;quot;&quot;/&gt;&lt;property id=&quot;20307&quot; value=&quot;361&quot;/&gt;&lt;/object&gt;&lt;object type=&quot;3&quot; unique_id=&quot;10104&quot;&gt;&lt;property id=&quot;20148&quot; value=&quot;5&quot;/&gt;&lt;property id=&quot;20300&quot; value=&quot;Slide 102 - &amp;quot;Primary Packets&amp;quot;&quot;/&gt;&lt;property id=&quot;20307&quot; value=&quot;362&quot;/&gt;&lt;/object&gt;&lt;object type=&quot;3&quot; unique_id=&quot;10105&quot;&gt;&lt;property id=&quot;20148&quot; value=&quot;5&quot;/&gt;&lt;property id=&quot;20300&quot; value=&quot;Slide 103 - &amp;quot;Primary Packets&amp;quot;&quot;/&gt;&lt;property id=&quot;20307&quot; value=&quot;364&quot;/&gt;&lt;/object&gt;&lt;object type=&quot;3&quot; unique_id=&quot;10106&quot;&gt;&lt;property id=&quot;20148&quot; value=&quot;5&quot;/&gt;&lt;property id=&quot;20300&quot; value=&quot;Slide 104 - &amp;quot;Expiration Date&amp;quot;&quot;/&gt;&lt;property id=&quot;20307&quot; value=&quot;368&quot;/&gt;&lt;/object&gt;&lt;object type=&quot;3&quot; unique_id=&quot;10107&quot;&gt;&lt;property id=&quot;20148&quot; value=&quot;5&quot;/&gt;&lt;property id=&quot;20300&quot; value=&quot;Slide 105 - &amp;quot;Sterilization&amp;quot;&quot;/&gt;&lt;property id=&quot;20307&quot; value=&quot;371&quot;/&gt;&lt;/object&gt;&lt;object type=&quot;3&quot; unique_id=&quot;10108&quot;&gt;&lt;property id=&quot;20148&quot; value=&quot;5&quot;/&gt;&lt;property id=&quot;20300&quot; value=&quot;Slide 106 - &amp;quot;Irradiated Sterilization&amp;quot;&quot;/&gt;&lt;property id=&quot;20307&quot; value=&quot;372&quot;/&gt;&lt;/object&gt;&lt;object type=&quot;3&quot; unique_id=&quot;10109&quot;&gt;&lt;property id=&quot;20148&quot; value=&quot;5&quot;/&gt;&lt;property id=&quot;20300&quot; value=&quot;Slide 107 - &amp;quot;Gas Sterilization&amp;quot;&quot;/&gt;&lt;property id=&quot;20307&quot; value=&quot;373&quot;/&gt;&lt;/object&gt;&lt;object type=&quot;3&quot; unique_id=&quot;10110&quot;&gt;&lt;property id=&quot;20148&quot; value=&quot;5&quot;/&gt;&lt;property id=&quot;20300&quot; value=&quot;Slide 108 - &amp;quot;Resterilization&amp;quot;&quot;/&gt;&lt;property id=&quot;20307&quot; value=&quot;374&quot;/&gt;&lt;/object&gt;&lt;object type=&quot;3&quot; unique_id=&quot;10111&quot;&gt;&lt;property id=&quot;20148&quot; value=&quot;5&quot;/&gt;&lt;property id=&quot;20300&quot; value=&quot;Slide 109 - &amp;quot;Anticipating Customer Needs&amp;quot;&quot;/&gt;&lt;property id=&quot;20307&quot; value=&quot;376&quot;/&gt;&lt;/object&gt;&lt;object type=&quot;3&quot; unique_id=&quot;10112&quot;&gt;&lt;property id=&quot;20148&quot; value=&quot;5&quot;/&gt;&lt;property id=&quot;20300&quot; value=&quot;Slide 110 - &amp;quot;Factors to consider when deciding on &amp;#x0D;&amp;#x0A;number of suture packets necessary&amp;quot;&quot;/&gt;&lt;property id=&quot;20307&quot; value=&quot;461&quot;/&gt;&lt;/object&gt;&lt;object type=&quot;3&quot; unique_id=&quot;10113&quot;&gt;&lt;property id=&quot;20148&quot; value=&quot;5&quot;/&gt;&lt;property id=&quot;20300&quot; value=&quot;Slide 111 - &amp;quot;Hand-off Method&amp;quot;&quot;/&gt;&lt;property id=&quot;20307&quot; value=&quot;379&quot;/&gt;&lt;/object&gt;&lt;object type=&quot;3&quot; unique_id=&quot;10114&quot;&gt;&lt;property id=&quot;20148&quot; value=&quot;5&quot;/&gt;&lt;property id=&quot;20300&quot; value=&quot;Slide 112 - &amp;quot;Flipping Method&amp;quot;&quot;/&gt;&lt;property id=&quot;20307&quot; value=&quot;380&quot;/&gt;&lt;/object&gt;&lt;object type=&quot;3&quot; unique_id=&quot;10115&quot;&gt;&lt;property id=&quot;20148&quot; value=&quot;5&quot;/&gt;&lt;property id=&quot;20300&quot; value=&quot;Slide 113 - &amp;quot;Suture Preparation&amp;quot;&quot;/&gt;&lt;property id=&quot;20307&quot; value=&quot;381&quot;/&gt;&lt;/object&gt;&lt;object type=&quot;3&quot; unique_id=&quot;10116&quot;&gt;&lt;property id=&quot;20148&quot; value=&quot;5&quot;/&gt;&lt;property id=&quot;20300&quot; value=&quot;Slide 114 - &amp;quot;Preservation of Tensile Strength&amp;quot;&quot;/&gt;&lt;property id=&quot;20307&quot; value=&quot;382&quot;/&gt;&lt;/object&gt;&lt;object type=&quot;3&quot; unique_id=&quot;10117&quot;&gt;&lt;property id=&quot;20148&quot; value=&quot;5&quot;/&gt;&lt;property id=&quot;20300&quot; value=&quot;Slide 115 - &amp;quot;Preservation of Tensile Strength&amp;quot;&quot;/&gt;&lt;property id=&quot;20307&quot; value=&quot;383&quot;/&gt;&lt;/object&gt;&lt;/object&gt;&lt;object type=&quot;8&quot; unique_id=&quot;10234&quot;&gt;&lt;/object&gt;&lt;/object&gt;&lt;/database&gt;"/>
  <p:tag name="MMPROD_NEXTUNIQUEID" val="10009"/>
  <p:tag name="SECTOMILLISECCONVERTED" val="1"/>
</p:tagLst>
</file>

<file path=ppt/theme/theme1.xml><?xml version="1.0" encoding="utf-8"?>
<a:theme xmlns:a="http://schemas.openxmlformats.org/drawingml/2006/main" name="Title &amp; Subhead Centered">
  <a:themeElements>
    <a:clrScheme name="Title &amp; Subhead Center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amp; Subhead Centered">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itle &amp; Subhead Center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amp; Subhead Center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amp; Subhead Center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amp; Subhead Center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amp; Subhead Center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amp; Subhead Center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amp; Subhead Center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amp; Subhead Center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amp; Subhead Center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amp; Subhead Center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amp; Subhead Center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amp; Subhead Center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itle &amp; Bullets">
  <a:themeElements>
    <a:clrScheme name="Title &amp; 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amp; Bullets">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itle &amp; 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Products_Design_Templates</Template>
  <TotalTime>16965</TotalTime>
  <Words>6730</Words>
  <Application>Microsoft Office PowerPoint</Application>
  <PresentationFormat>On-screen Show (4:3)</PresentationFormat>
  <Paragraphs>758</Paragraphs>
  <Slides>110</Slides>
  <Notes>49</Notes>
  <HiddenSlides>53</HiddenSlides>
  <MMClips>0</MMClips>
  <ScaleCrop>false</ScaleCrop>
  <HeadingPairs>
    <vt:vector size="4" baseType="variant">
      <vt:variant>
        <vt:lpstr>Theme</vt:lpstr>
      </vt:variant>
      <vt:variant>
        <vt:i4>2</vt:i4>
      </vt:variant>
      <vt:variant>
        <vt:lpstr>Slide Titles</vt:lpstr>
      </vt:variant>
      <vt:variant>
        <vt:i4>110</vt:i4>
      </vt:variant>
    </vt:vector>
  </HeadingPairs>
  <TitlesOfParts>
    <vt:vector size="112" baseType="lpstr">
      <vt:lpstr>Title &amp; Subhead Centered</vt:lpstr>
      <vt:lpstr>Title &amp; Bullets</vt:lpstr>
      <vt:lpstr>MICROBIOLOGY  Mr. KIWA   BScN/KRCHN. </vt:lpstr>
      <vt:lpstr> MICROBIOLOGY </vt:lpstr>
      <vt:lpstr>Slide 3</vt:lpstr>
      <vt:lpstr>Slide 4</vt:lpstr>
      <vt:lpstr>                    MICROBIOLOGY </vt:lpstr>
      <vt:lpstr>                    MICROBIOLOGY </vt:lpstr>
      <vt:lpstr> What is microbiology? Cont’d </vt:lpstr>
      <vt:lpstr>   Why study microbiology? </vt:lpstr>
      <vt:lpstr> Why study microbiology cont’d?  </vt:lpstr>
      <vt:lpstr> Why study microbiology cont’d?  </vt:lpstr>
      <vt:lpstr>                   Why study microbiology cont’d? </vt:lpstr>
      <vt:lpstr> Why study microbiology cont’d?  </vt:lpstr>
      <vt:lpstr> Why study microbiology cont’d?  </vt:lpstr>
      <vt:lpstr> DEVELOPMENT OF MICROBIOLOGY </vt:lpstr>
      <vt:lpstr>Pioneers in the science of microbiology</vt:lpstr>
      <vt:lpstr>Slide 16</vt:lpstr>
      <vt:lpstr> Louis Pasteur (1822-1895).  </vt:lpstr>
      <vt:lpstr>  </vt:lpstr>
      <vt:lpstr>  </vt:lpstr>
      <vt:lpstr>Robert Koch (1843-1910). </vt:lpstr>
      <vt:lpstr> Robert Koch (1843-1910) cont’d  </vt:lpstr>
      <vt:lpstr>Micro-organisms and infection</vt:lpstr>
      <vt:lpstr>Micro-organisms and infection cont’d</vt:lpstr>
      <vt:lpstr>Micro-organisms and infection cont’d</vt:lpstr>
      <vt:lpstr>INFECTION </vt:lpstr>
      <vt:lpstr>Infection cont’d</vt:lpstr>
      <vt:lpstr>Infection cont’d</vt:lpstr>
      <vt:lpstr>Sources of micro-organisms</vt:lpstr>
      <vt:lpstr>Sources of micro-organisms cont’d</vt:lpstr>
      <vt:lpstr>Modes of transmission</vt:lpstr>
      <vt:lpstr>Modes of transmission cont’d</vt:lpstr>
      <vt:lpstr>Modes of transmission cont’d</vt:lpstr>
      <vt:lpstr>CLASSIFICATION OF MICROORGANISMS</vt:lpstr>
      <vt:lpstr>Classification of microorganisms cont’d</vt:lpstr>
      <vt:lpstr>Classification of microorganisms cont’d</vt:lpstr>
      <vt:lpstr>Classification of microorganisms cont’d</vt:lpstr>
      <vt:lpstr>Classification of microorganisms cont’d</vt:lpstr>
      <vt:lpstr>Classification of microorganisms cont’d</vt:lpstr>
      <vt:lpstr>Classification of microorganisms cont’d</vt:lpstr>
      <vt:lpstr>Classification of microorganisms cont’d</vt:lpstr>
      <vt:lpstr>Classification of microorganisms cont’d</vt:lpstr>
      <vt:lpstr>Rickettsiae  </vt:lpstr>
      <vt:lpstr> Chlamydia </vt:lpstr>
      <vt:lpstr>Virus</vt:lpstr>
      <vt:lpstr>Clssification of medically important viruses</vt:lpstr>
      <vt:lpstr>Virus cont’d</vt:lpstr>
      <vt:lpstr>Fungi </vt:lpstr>
      <vt:lpstr>Fungi cont’d</vt:lpstr>
      <vt:lpstr>Types of fungi /classes of fungi</vt:lpstr>
      <vt:lpstr>Classes of fungi cont’d </vt:lpstr>
      <vt:lpstr>Protozoa </vt:lpstr>
      <vt:lpstr>Protozoa </vt:lpstr>
      <vt:lpstr>Classification of Protozoa </vt:lpstr>
      <vt:lpstr>PARASITOLOGY</vt:lpstr>
      <vt:lpstr>PARASITOLOGY cont’d</vt:lpstr>
      <vt:lpstr> classification of parasites</vt:lpstr>
      <vt:lpstr> parasitology cont’d</vt:lpstr>
      <vt:lpstr> parasitology cont’d</vt:lpstr>
      <vt:lpstr> parasitology cont’d</vt:lpstr>
      <vt:lpstr> lifecycle cont’</vt:lpstr>
      <vt:lpstr> lifecycle cont’</vt:lpstr>
      <vt:lpstr>METOZOA  HELMINTHS (WORMS)</vt:lpstr>
      <vt:lpstr>CESTODES (tapeworms)</vt:lpstr>
      <vt:lpstr>Cestodes(tapeworm) cont’d</vt:lpstr>
      <vt:lpstr>Trematodes(flukes) cont’d</vt:lpstr>
      <vt:lpstr>Trematodes(flukes) cont’d</vt:lpstr>
      <vt:lpstr>NEMATODES (NEMATHELMINTHES)</vt:lpstr>
      <vt:lpstr>Interstinal nematodes</vt:lpstr>
      <vt:lpstr>Tissue nematodes</vt:lpstr>
      <vt:lpstr>IMMUNOLOGY</vt:lpstr>
      <vt:lpstr>Immunology cont’d</vt:lpstr>
      <vt:lpstr>Immunological processes</vt:lpstr>
      <vt:lpstr>Definition of terms</vt:lpstr>
      <vt:lpstr>NONSPECIFIC HOST DEFENSE MECHANISMS</vt:lpstr>
      <vt:lpstr>Mechanical and physical factors </vt:lpstr>
      <vt:lpstr>b).Cellular and Chemical factors:-</vt:lpstr>
      <vt:lpstr>Cellular and Chemical factors cont’d</vt:lpstr>
      <vt:lpstr>Cellular and Chemical factors cont’d</vt:lpstr>
      <vt:lpstr>Cellular and Chemical factors cont’d</vt:lpstr>
      <vt:lpstr>Cellular and Chemical factors cont’d</vt:lpstr>
      <vt:lpstr>SECOND LINE OF DEFENSE</vt:lpstr>
      <vt:lpstr>Second line of defense cont’d</vt:lpstr>
      <vt:lpstr>Second line of defense cont’d</vt:lpstr>
      <vt:lpstr>Second line of defense cont’d</vt:lpstr>
      <vt:lpstr>Second line of defense cont’d</vt:lpstr>
      <vt:lpstr>Second line of defense cont’d</vt:lpstr>
      <vt:lpstr>Second line of defense cont’d</vt:lpstr>
      <vt:lpstr>Second line of defense cont’d</vt:lpstr>
      <vt:lpstr>Second line of defense cont’d</vt:lpstr>
      <vt:lpstr>Second line of defense cont’d</vt:lpstr>
      <vt:lpstr>Second line of defense cont’d</vt:lpstr>
      <vt:lpstr>Second line of defense cont’d</vt:lpstr>
      <vt:lpstr>Second line of defense cont’d</vt:lpstr>
      <vt:lpstr>SPECIFIC IMMUNITY or THIRD LINE OF DEFENSE</vt:lpstr>
      <vt:lpstr>Humoral immunity </vt:lpstr>
      <vt:lpstr>The primary response</vt:lpstr>
      <vt:lpstr>The secondary response</vt:lpstr>
      <vt:lpstr>ANTIBODIES</vt:lpstr>
      <vt:lpstr>Antibodies or immunoglobulins</vt:lpstr>
      <vt:lpstr>Antibodies cont’d</vt:lpstr>
      <vt:lpstr>CELL-MEDIATED IMMUNITY</vt:lpstr>
      <vt:lpstr>types of immunity</vt:lpstr>
      <vt:lpstr>Slide 103</vt:lpstr>
      <vt:lpstr>Slide 104</vt:lpstr>
      <vt:lpstr>Slide 105</vt:lpstr>
      <vt:lpstr>Slide 106</vt:lpstr>
      <vt:lpstr>Herd immunity</vt:lpstr>
      <vt:lpstr>Immunizing agents and clinical importance</vt:lpstr>
      <vt:lpstr>references</vt:lpstr>
      <vt:lpstr>Slide 110</vt:lpstr>
    </vt:vector>
  </TitlesOfParts>
  <Company>RJO Group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RJO Group</dc:creator>
  <cp:lastModifiedBy>Mike</cp:lastModifiedBy>
  <cp:revision>512</cp:revision>
  <dcterms:created xsi:type="dcterms:W3CDTF">2003-10-01T17:02:50Z</dcterms:created>
  <dcterms:modified xsi:type="dcterms:W3CDTF">2015-05-04T05:53:10Z</dcterms:modified>
</cp:coreProperties>
</file>