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font" ContentType="application/x-fontdata"/>
  <Override PartName="/ppt/slides/slide90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82.xml" ContentType="application/vnd.openxmlformats-officedocument.presentationml.slide+xml"/>
  <Override PartName="/ppt/slides/slide74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48.xml" ContentType="application/vnd.openxmlformats-officedocument.presentationml.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56.xml" ContentType="application/vnd.openxmlformats-officedocument.presentationml.slide+xml"/>
  <Override PartName="/ppt/slides/slide99.xml" ContentType="application/vnd.openxmlformats-officedocument.presentationml.slide+xml"/>
  <Override PartName="/ppt/slides/slide21.xml" ContentType="application/vnd.openxmlformats-officedocument.presentationml.slide+xml"/>
  <Override PartName="/ppt/slides/slide64.xml" ContentType="application/vnd.openxmlformats-officedocument.presentationml.slide+xml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41.xml" ContentType="application/vnd.openxmlformats-officedocument.presentationml.slide+xml"/>
  <Override PartName="/ppt/slides/slide84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97.xml" ContentType="application/vnd.openxmlformats-officedocument.presentationml.slide+xml"/>
  <Override PartName="/ppt/slides/slide5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master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66.xml" ContentType="application/vnd.openxmlformats-officedocument.presentationml.slide+xml"/>
  <Override PartName="/ppt/slides/slide70.xml" ContentType="application/vnd.openxmlformats-officedocument.presentationml.slide+xml"/>
  <Override PartName="/ppt/slides/slide6.xml" ContentType="application/vnd.openxmlformats-officedocument.presentationml.slide+xml"/>
  <Override PartName="/ppt/slides/slide79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52.xml" ContentType="application/vnd.openxmlformats-officedocument.presentationml.slide+xml"/>
  <Override PartName="/ppt/slides/slide18.xml" ContentType="application/vnd.openxmlformats-officedocument.presentationml.slide+xml"/>
  <Override PartName="/ppt/slides/slide95.xml" ContentType="application/vnd.openxmlformats-officedocument.presentationml.slide+xml"/>
  <Override PartName="/ppt/slides/slide44.xml" ContentType="application/vnd.openxmlformats-officedocument.presentationml.slide+xml"/>
  <Override PartName="/ppt/slides/slide87.xml" ContentType="application/vnd.openxmlformats-officedocument.presentationml.slide+xml"/>
  <Override PartName="/ppt/slides/slide61.xml" ContentType="application/vnd.openxmlformats-officedocument.presentationml.slide+xml"/>
  <Override PartName="/ppt/slides/slide7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s/slide85.xml" ContentType="application/vnd.openxmlformats-officedocument.presentationml.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68.xml" ContentType="application/vnd.openxmlformats-officedocument.presentationml.slide+xml"/>
  <Override PartName="/ppt/slides/slide16.xml" ContentType="application/vnd.openxmlformats-officedocument.presentationml.slide+xml"/>
  <Override PartName="/ppt/slides/slide89.xml" ContentType="application/vnd.openxmlformats-officedocument.presentationml.slide+xml"/>
  <Override PartName="/ppt/slides/slide59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50.xml" ContentType="application/vnd.openxmlformats-officedocument.presentationml.slide+xml"/>
  <Override PartName="/ppt/slides/slide93.xml" ContentType="application/vnd.openxmlformats-officedocument.presentationml.slide+xml"/>
  <Override PartName="/ppt/slides/slide33.xml" ContentType="application/vnd.openxmlformats-officedocument.presentationml.slide+xml"/>
  <Override PartName="/ppt/slides/slide63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76.xml" ContentType="application/vnd.openxmlformats-officedocument.presentationml.slide+xml"/>
  <Override PartName="/ppt/slides/slide80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s/slide65.xml" ContentType="application/vnd.openxmlformats-officedocument.presentationml.slide+xml"/>
  <Override PartName="/ppt/slides/slide100.xml" ContentType="application/vnd.openxmlformats-officedocument.presentationml.slide+xml"/>
  <Override PartName="/ppt/slides/slide57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2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47.xml" ContentType="application/vnd.openxmlformats-officedocument.presentationml.slide+xml"/>
  <Override PartName="/ppt/slides/slide91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55.xml" ContentType="application/vnd.openxmlformats-officedocument.presentationml.slide+xml"/>
  <Override PartName="/ppt/slides/slide81.xml" ContentType="application/vnd.openxmlformats-officedocument.presentationml.slide+xml"/>
  <Override PartName="/ppt/slides/slide12.xml" ContentType="application/vnd.openxmlformats-officedocument.presentationml.slide+xml"/>
  <Override PartName="/ppt/slides/slide73.xml" ContentType="application/vnd.openxmlformats-officedocument.presentationml.slide+xml"/>
  <Override PartName="/ppt/slides/slide0.xml" ContentType="application/vnd.openxmlformats-officedocument.presentationml.slide+xml"/>
  <Override PartName="/ppt/slides/slide71.xml" ContentType="application/vnd.openxmlformats-officedocument.presentationml.slide+xml"/>
  <Override PartName="/ppt/slides/slide7.xml" ContentType="application/vnd.openxmlformats-officedocument.presentationml.slide+xml"/>
  <Override PartName="/ppt/slides/slide98.xml" ContentType="application/vnd.openxmlformats-officedocument.presentationml.slide+xml"/>
  <Override PartName="/ppt/slides/slide67.xml" ContentType="application/vnd.openxmlformats-officedocument.presentationml.slide+xml"/>
  <Override PartName="/ppt/slides/slide24.xml" ContentType="application/vnd.openxmlformats-officedocument.presentationml.slide+xml"/>
  <Override PartName="/ppt/slides/slide37.xml" ContentType="application/vnd.openxmlformats-officedocument.presentationml.slide+xml"/>
  <Override PartName="/ppt/slides/slide53.xml" ContentType="application/vnd.openxmlformats-officedocument.presentationml.slide+xml"/>
  <Override PartName="/ppt/slides/slide10.xml" ContentType="application/vnd.openxmlformats-officedocument.presentationml.slide+xml"/>
  <Override PartName="/ppt/slides/slide40.xml" ContentType="application/vnd.openxmlformats-officedocument.presentationml.slide+xml"/>
  <Override PartName="/ppt/slides/slide83.xml" ContentType="application/vnd.openxmlformats-officedocument.presentationml.slide+xml"/>
  <Override PartName="/ppt/slides/slide96.xml" ContentType="application/vnd.openxmlformats-officedocument.presentationml.slide+xml"/>
  <Override PartName="/ppt/slides/slide19.xml" ContentType="application/vnd.openxmlformats-officedocument.presentationml.slide+xml"/>
  <Override PartName="/ppt/slides/slide49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60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77.xml" ContentType="application/vnd.openxmlformats-officedocument.presentationml.slide+xml"/>
  <Override PartName="/ppt/slides/slide34.xml" ContentType="application/vnd.openxmlformats-officedocument.presentationml.slide+xml"/>
  <Override PartName="/ppt/slides/slide69.xml" ContentType="application/vnd.openxmlformats-officedocument.presentationml.slide+xml"/>
  <Override PartName="/ppt/slides/slide94.xml" ContentType="application/vnd.openxmlformats-officedocument.presentationml.slide+xml"/>
  <Override PartName="/ppt/slides/slide17.xml" ContentType="application/vnd.openxmlformats-officedocument.presentationml.slide+xml"/>
  <Override PartName="/ppt/slides/slide51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45.xml" ContentType="application/vnd.openxmlformats-officedocument.presentationml.slide+xml"/>
  <Override PartName="/ppt/slides/slide15.xml" ContentType="application/vnd.openxmlformats-officedocument.presentationml.slide+xml"/>
  <Override PartName="/ppt/slides/slide58.xml" ContentType="application/vnd.openxmlformats-officedocument.presentationml.slide+xml"/>
  <Override PartName="/ppt/slides/slide92.xml" ContentType="application/vnd.openxmlformats-officedocument.presentationml.slide+xml"/>
  <Override PartName="/ppt/slides/slide32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88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75.xml" ContentType="application/vnd.openxmlformats-officedocument.presentationml.slide+xml"/>
  <Override PartName="/ppt/slides/slide62.xml" ContentType="application/vnd.openxmlformats-officedocument.presentationml.slide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embedTrueTypeFonts="1">
  <p:sldMasterIdLst>
    <p:sldMasterId r:id="rId4" id="2147483650"/>
  </p:sldMasterIdLst>
  <p:sldIdLst>
    <p:sldId r:id="rIds367" id="367"/>
    <p:sldId r:id="rIds368" id="368"/>
    <p:sldId r:id="rIds552" id="552"/>
    <p:sldId r:id="rIds553" id="553"/>
    <p:sldId r:id="rIds554" id="554"/>
    <p:sldId r:id="rIds391" id="391"/>
    <p:sldId r:id="rIds555" id="555"/>
    <p:sldId r:id="rIds556" id="556"/>
    <p:sldId r:id="rIds557" id="557"/>
    <p:sldId r:id="rIds558" id="558"/>
    <p:sldId r:id="rIds377" id="377"/>
    <p:sldId r:id="rIds458" id="458"/>
    <p:sldId r:id="rIds379" id="379"/>
    <p:sldId r:id="rIds378" id="378"/>
    <p:sldId r:id="rIds559" id="559"/>
    <p:sldId r:id="rIds380" id="380"/>
    <p:sldId r:id="rIds560" id="560"/>
    <p:sldId r:id="rIds381" id="381"/>
    <p:sldId r:id="rIds382" id="382"/>
    <p:sldId r:id="rIds390" id="390"/>
    <p:sldId r:id="rIds383" id="383"/>
    <p:sldId r:id="rIds385" id="385"/>
    <p:sldId r:id="rIds386" id="386"/>
    <p:sldId r:id="rIds461" id="461"/>
    <p:sldId r:id="rIds462" id="462"/>
    <p:sldId r:id="rIds487" id="487"/>
    <p:sldId r:id="rIds488" id="488"/>
    <p:sldId r:id="rIds489" id="489"/>
    <p:sldId r:id="rIds561" id="561"/>
    <p:sldId r:id="rIds562" id="562"/>
    <p:sldId r:id="rIds490" id="490"/>
    <p:sldId r:id="rIds491" id="491"/>
    <p:sldId r:id="rIds497" id="497"/>
    <p:sldId r:id="rIds499" id="499"/>
    <p:sldId r:id="rIds500" id="500"/>
    <p:sldId r:id="rIds501" id="501"/>
    <p:sldId r:id="rIds502" id="502"/>
    <p:sldId r:id="rIds563" id="563"/>
    <p:sldId r:id="rIds564" id="564"/>
    <p:sldId r:id="rIds565" id="565"/>
    <p:sldId r:id="rIds566" id="566"/>
    <p:sldId r:id="rIds569" id="569"/>
    <p:sldId r:id="rIds570" id="570"/>
    <p:sldId r:id="rIds568" id="568"/>
    <p:sldId r:id="rIds567" id="567"/>
    <p:sldId r:id="rIds506" id="506"/>
    <p:sldId r:id="rIds507" id="507"/>
    <p:sldId r:id="rIds508" id="508"/>
    <p:sldId r:id="rIds509" id="509"/>
    <p:sldId r:id="rIds510" id="510"/>
    <p:sldId r:id="rIds511" id="511"/>
    <p:sldId r:id="rIds514" id="514"/>
    <p:sldId r:id="rIds515" id="515"/>
    <p:sldId r:id="rIds516" id="516"/>
    <p:sldId r:id="rIds465" id="465"/>
    <p:sldId r:id="rIds466" id="466"/>
    <p:sldId r:id="rIds467" id="467"/>
    <p:sldId r:id="rIds468" id="468"/>
    <p:sldId r:id="rIds571" id="571"/>
    <p:sldId r:id="rIds572" id="572"/>
    <p:sldId r:id="rIds543" id="543"/>
    <p:sldId r:id="rIds546" id="546"/>
    <p:sldId r:id="rIds548" id="548"/>
    <p:sldId r:id="rIds470" id="470"/>
    <p:sldId r:id="rIds471" id="471"/>
    <p:sldId r:id="rIds579" id="579"/>
    <p:sldId r:id="rIds580" id="580"/>
    <p:sldId r:id="rIds581" id="581"/>
    <p:sldId r:id="rIds472" id="472"/>
    <p:sldId r:id="rIds473" id="473"/>
    <p:sldId r:id="rIds474" id="474"/>
    <p:sldId r:id="rIds573" id="573"/>
    <p:sldId r:id="rIds475" id="475"/>
    <p:sldId r:id="rIds476" id="476"/>
    <p:sldId r:id="rIds574" id="574"/>
    <p:sldId r:id="rIds478" id="478"/>
    <p:sldId r:id="rIds479" id="479"/>
    <p:sldId r:id="rIds577" id="577"/>
    <p:sldId r:id="rIds480" id="480"/>
    <p:sldId r:id="rIds481" id="481"/>
    <p:sldId r:id="rIds578" id="578"/>
    <p:sldId r:id="rIds482" id="482"/>
    <p:sldId r:id="rIds483" id="483"/>
    <p:sldId r:id="rIds484" id="484"/>
    <p:sldId r:id="rIds485" id="485"/>
    <p:sldId r:id="rIds486" id="486"/>
    <p:sldId r:id="rIds519" id="519"/>
    <p:sldId r:id="rIds520" id="520"/>
    <p:sldId r:id="rIds521" id="521"/>
    <p:sldId r:id="rIds522" id="522"/>
    <p:sldId r:id="rIds523" id="523"/>
    <p:sldId r:id="rIds524" id="524"/>
    <p:sldId r:id="rIds525" id="525"/>
    <p:sldId r:id="rIds526" id="526"/>
    <p:sldId r:id="rIds527" id="527"/>
    <p:sldId r:id="rIds528" id="528"/>
    <p:sldId r:id="rIds529" id="529"/>
    <p:sldId r:id="rIds530" id="530"/>
    <p:sldId r:id="rIds531" id="531"/>
    <p:sldId r:id="rIds532" id="532"/>
    <p:sldId r:id="rIds533" id="533"/>
  </p:sldIdLst>
  <p:sldSz cx="9144000" cy="6858000" type="screen4x3"/>
  <p:notesSz cx="6858000" cy="9144000"/>
  <p:embeddedFontLst>
    <p:embeddedFont>
      <p:font typeface="WPS Special 1"/>
      <p:regular r:id="rId106"/>
    </p:embeddedFont>
  </p:embeddedFontLst>
  <p:defaultTextStyle>
    <a:lvl1pPr indent="0" algn="l" fontAlgn="base" marL="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"/>
      </a:defRPr>
    </a:lvl1pPr>
    <a:lvl2pPr indent="0" algn="l" fontAlgn="base" marL="4572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"/>
      </a:defRPr>
    </a:lvl2pPr>
    <a:lvl3pPr indent="0" algn="l" fontAlgn="base" marL="9144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"/>
      </a:defRPr>
    </a:lvl3pPr>
    <a:lvl4pPr indent="0" algn="l" fontAlgn="base" marL="13716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"/>
      </a:defRPr>
    </a:lvl4pPr>
    <a:lvl5pPr indent="0" algn="l" fontAlgn="base" marL="18288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4" Type="http://schemas.openxmlformats.org/officeDocument/2006/relationships/slideMaster" Target="slideMasters/slideMaster2.xml" /><Relationship Id="rIds367" Type="http://schemas.openxmlformats.org/officeDocument/2006/relationships/slide" Target="slides/slide0.xml" /><Relationship Id="rIds368" Type="http://schemas.openxmlformats.org/officeDocument/2006/relationships/slide" Target="slides/slide1.xml" /><Relationship Id="rIds552" Type="http://schemas.openxmlformats.org/officeDocument/2006/relationships/slide" Target="slides/slide2.xml" /><Relationship Id="rIds553" Type="http://schemas.openxmlformats.org/officeDocument/2006/relationships/slide" Target="slides/slide3.xml" /><Relationship Id="rIds554" Type="http://schemas.openxmlformats.org/officeDocument/2006/relationships/slide" Target="slides/slide4.xml" /><Relationship Id="rIds391" Type="http://schemas.openxmlformats.org/officeDocument/2006/relationships/slide" Target="slides/slide5.xml" /><Relationship Id="rIds555" Type="http://schemas.openxmlformats.org/officeDocument/2006/relationships/slide" Target="slides/slide6.xml" /><Relationship Id="rIds556" Type="http://schemas.openxmlformats.org/officeDocument/2006/relationships/slide" Target="slides/slide7.xml" /><Relationship Id="rIds557" Type="http://schemas.openxmlformats.org/officeDocument/2006/relationships/slide" Target="slides/slide8.xml" /><Relationship Id="rIds558" Type="http://schemas.openxmlformats.org/officeDocument/2006/relationships/slide" Target="slides/slide9.xml" /><Relationship Id="rIds377" Type="http://schemas.openxmlformats.org/officeDocument/2006/relationships/slide" Target="slides/slide10.xml" /><Relationship Id="rIds458" Type="http://schemas.openxmlformats.org/officeDocument/2006/relationships/slide" Target="slides/slide11.xml" /><Relationship Id="rIds379" Type="http://schemas.openxmlformats.org/officeDocument/2006/relationships/slide" Target="slides/slide12.xml" /><Relationship Id="rIds378" Type="http://schemas.openxmlformats.org/officeDocument/2006/relationships/slide" Target="slides/slide13.xml" /><Relationship Id="rIds559" Type="http://schemas.openxmlformats.org/officeDocument/2006/relationships/slide" Target="slides/slide14.xml" /><Relationship Id="rIds380" Type="http://schemas.openxmlformats.org/officeDocument/2006/relationships/slide" Target="slides/slide15.xml" /><Relationship Id="rIds560" Type="http://schemas.openxmlformats.org/officeDocument/2006/relationships/slide" Target="slides/slide16.xml" /><Relationship Id="rIds381" Type="http://schemas.openxmlformats.org/officeDocument/2006/relationships/slide" Target="slides/slide17.xml" /><Relationship Id="rIds382" Type="http://schemas.openxmlformats.org/officeDocument/2006/relationships/slide" Target="slides/slide18.xml" /><Relationship Id="rIds390" Type="http://schemas.openxmlformats.org/officeDocument/2006/relationships/slide" Target="slides/slide19.xml" /><Relationship Id="rIds383" Type="http://schemas.openxmlformats.org/officeDocument/2006/relationships/slide" Target="slides/slide20.xml" /><Relationship Id="rIds385" Type="http://schemas.openxmlformats.org/officeDocument/2006/relationships/slide" Target="slides/slide21.xml" /><Relationship Id="rIds386" Type="http://schemas.openxmlformats.org/officeDocument/2006/relationships/slide" Target="slides/slide22.xml" /><Relationship Id="rIds461" Type="http://schemas.openxmlformats.org/officeDocument/2006/relationships/slide" Target="slides/slide23.xml" /><Relationship Id="rIds462" Type="http://schemas.openxmlformats.org/officeDocument/2006/relationships/slide" Target="slides/slide24.xml" /><Relationship Id="rIds487" Type="http://schemas.openxmlformats.org/officeDocument/2006/relationships/slide" Target="slides/slide25.xml" /><Relationship Id="rIds488" Type="http://schemas.openxmlformats.org/officeDocument/2006/relationships/slide" Target="slides/slide26.xml" /><Relationship Id="rIds489" Type="http://schemas.openxmlformats.org/officeDocument/2006/relationships/slide" Target="slides/slide27.xml" /><Relationship Id="rIds561" Type="http://schemas.openxmlformats.org/officeDocument/2006/relationships/slide" Target="slides/slide28.xml" /><Relationship Id="rIds562" Type="http://schemas.openxmlformats.org/officeDocument/2006/relationships/slide" Target="slides/slide29.xml" /><Relationship Id="rIds490" Type="http://schemas.openxmlformats.org/officeDocument/2006/relationships/slide" Target="slides/slide30.xml" /><Relationship Id="rIds491" Type="http://schemas.openxmlformats.org/officeDocument/2006/relationships/slide" Target="slides/slide31.xml" /><Relationship Id="rIds497" Type="http://schemas.openxmlformats.org/officeDocument/2006/relationships/slide" Target="slides/slide32.xml" /><Relationship Id="rIds499" Type="http://schemas.openxmlformats.org/officeDocument/2006/relationships/slide" Target="slides/slide33.xml" /><Relationship Id="rIds500" Type="http://schemas.openxmlformats.org/officeDocument/2006/relationships/slide" Target="slides/slide34.xml" /><Relationship Id="rIds501" Type="http://schemas.openxmlformats.org/officeDocument/2006/relationships/slide" Target="slides/slide35.xml" /><Relationship Id="rIds502" Type="http://schemas.openxmlformats.org/officeDocument/2006/relationships/slide" Target="slides/slide36.xml" /><Relationship Id="rIds563" Type="http://schemas.openxmlformats.org/officeDocument/2006/relationships/slide" Target="slides/slide37.xml" /><Relationship Id="rIds564" Type="http://schemas.openxmlformats.org/officeDocument/2006/relationships/slide" Target="slides/slide38.xml" /><Relationship Id="rIds565" Type="http://schemas.openxmlformats.org/officeDocument/2006/relationships/slide" Target="slides/slide39.xml" /><Relationship Id="rIds566" Type="http://schemas.openxmlformats.org/officeDocument/2006/relationships/slide" Target="slides/slide40.xml" /><Relationship Id="rIds569" Type="http://schemas.openxmlformats.org/officeDocument/2006/relationships/slide" Target="slides/slide41.xml" /><Relationship Id="rIds570" Type="http://schemas.openxmlformats.org/officeDocument/2006/relationships/slide" Target="slides/slide42.xml" /><Relationship Id="rIds568" Type="http://schemas.openxmlformats.org/officeDocument/2006/relationships/slide" Target="slides/slide43.xml" /><Relationship Id="rIds567" Type="http://schemas.openxmlformats.org/officeDocument/2006/relationships/slide" Target="slides/slide44.xml" /><Relationship Id="rIds506" Type="http://schemas.openxmlformats.org/officeDocument/2006/relationships/slide" Target="slides/slide45.xml" /><Relationship Id="rIds507" Type="http://schemas.openxmlformats.org/officeDocument/2006/relationships/slide" Target="slides/slide46.xml" /><Relationship Id="rIds508" Type="http://schemas.openxmlformats.org/officeDocument/2006/relationships/slide" Target="slides/slide47.xml" /><Relationship Id="rIds509" Type="http://schemas.openxmlformats.org/officeDocument/2006/relationships/slide" Target="slides/slide48.xml" /><Relationship Id="rIds510" Type="http://schemas.openxmlformats.org/officeDocument/2006/relationships/slide" Target="slides/slide49.xml" /><Relationship Id="rIds511" Type="http://schemas.openxmlformats.org/officeDocument/2006/relationships/slide" Target="slides/slide50.xml" /><Relationship Id="rIds514" Type="http://schemas.openxmlformats.org/officeDocument/2006/relationships/slide" Target="slides/slide51.xml" /><Relationship Id="rIds515" Type="http://schemas.openxmlformats.org/officeDocument/2006/relationships/slide" Target="slides/slide52.xml" /><Relationship Id="rIds516" Type="http://schemas.openxmlformats.org/officeDocument/2006/relationships/slide" Target="slides/slide53.xml" /><Relationship Id="rIds465" Type="http://schemas.openxmlformats.org/officeDocument/2006/relationships/slide" Target="slides/slide54.xml" /><Relationship Id="rIds466" Type="http://schemas.openxmlformats.org/officeDocument/2006/relationships/slide" Target="slides/slide55.xml" /><Relationship Id="rIds467" Type="http://schemas.openxmlformats.org/officeDocument/2006/relationships/slide" Target="slides/slide56.xml" /><Relationship Id="rIds468" Type="http://schemas.openxmlformats.org/officeDocument/2006/relationships/slide" Target="slides/slide57.xml" /><Relationship Id="rIds571" Type="http://schemas.openxmlformats.org/officeDocument/2006/relationships/slide" Target="slides/slide58.xml" /><Relationship Id="rIds572" Type="http://schemas.openxmlformats.org/officeDocument/2006/relationships/slide" Target="slides/slide59.xml" /><Relationship Id="rIds543" Type="http://schemas.openxmlformats.org/officeDocument/2006/relationships/slide" Target="slides/slide60.xml" /><Relationship Id="rIds546" Type="http://schemas.openxmlformats.org/officeDocument/2006/relationships/slide" Target="slides/slide61.xml" /><Relationship Id="rIds548" Type="http://schemas.openxmlformats.org/officeDocument/2006/relationships/slide" Target="slides/slide62.xml" /><Relationship Id="rIds470" Type="http://schemas.openxmlformats.org/officeDocument/2006/relationships/slide" Target="slides/slide63.xml" /><Relationship Id="rIds471" Type="http://schemas.openxmlformats.org/officeDocument/2006/relationships/slide" Target="slides/slide64.xml" /><Relationship Id="rIds579" Type="http://schemas.openxmlformats.org/officeDocument/2006/relationships/slide" Target="slides/slide65.xml" /><Relationship Id="rIds580" Type="http://schemas.openxmlformats.org/officeDocument/2006/relationships/slide" Target="slides/slide66.xml" /><Relationship Id="rIds581" Type="http://schemas.openxmlformats.org/officeDocument/2006/relationships/slide" Target="slides/slide67.xml" /><Relationship Id="rIds472" Type="http://schemas.openxmlformats.org/officeDocument/2006/relationships/slide" Target="slides/slide68.xml" /><Relationship Id="rIds473" Type="http://schemas.openxmlformats.org/officeDocument/2006/relationships/slide" Target="slides/slide69.xml" /><Relationship Id="rIds474" Type="http://schemas.openxmlformats.org/officeDocument/2006/relationships/slide" Target="slides/slide70.xml" /><Relationship Id="rIds573" Type="http://schemas.openxmlformats.org/officeDocument/2006/relationships/slide" Target="slides/slide71.xml" /><Relationship Id="rIds475" Type="http://schemas.openxmlformats.org/officeDocument/2006/relationships/slide" Target="slides/slide72.xml" /><Relationship Id="rIds476" Type="http://schemas.openxmlformats.org/officeDocument/2006/relationships/slide" Target="slides/slide73.xml" /><Relationship Id="rIds574" Type="http://schemas.openxmlformats.org/officeDocument/2006/relationships/slide" Target="slides/slide74.xml" /><Relationship Id="rIds478" Type="http://schemas.openxmlformats.org/officeDocument/2006/relationships/slide" Target="slides/slide75.xml" /><Relationship Id="rIds479" Type="http://schemas.openxmlformats.org/officeDocument/2006/relationships/slide" Target="slides/slide76.xml" /><Relationship Id="rIds577" Type="http://schemas.openxmlformats.org/officeDocument/2006/relationships/slide" Target="slides/slide77.xml" /><Relationship Id="rIds480" Type="http://schemas.openxmlformats.org/officeDocument/2006/relationships/slide" Target="slides/slide78.xml" /><Relationship Id="rIds481" Type="http://schemas.openxmlformats.org/officeDocument/2006/relationships/slide" Target="slides/slide79.xml" /><Relationship Id="rIds578" Type="http://schemas.openxmlformats.org/officeDocument/2006/relationships/slide" Target="slides/slide80.xml" /><Relationship Id="rIds482" Type="http://schemas.openxmlformats.org/officeDocument/2006/relationships/slide" Target="slides/slide81.xml" /><Relationship Id="rIds483" Type="http://schemas.openxmlformats.org/officeDocument/2006/relationships/slide" Target="slides/slide82.xml" /><Relationship Id="rIds484" Type="http://schemas.openxmlformats.org/officeDocument/2006/relationships/slide" Target="slides/slide83.xml" /><Relationship Id="rIds485" Type="http://schemas.openxmlformats.org/officeDocument/2006/relationships/slide" Target="slides/slide84.xml" /><Relationship Id="rIds486" Type="http://schemas.openxmlformats.org/officeDocument/2006/relationships/slide" Target="slides/slide85.xml" /><Relationship Id="rIds519" Type="http://schemas.openxmlformats.org/officeDocument/2006/relationships/slide" Target="slides/slide86.xml" /><Relationship Id="rIds520" Type="http://schemas.openxmlformats.org/officeDocument/2006/relationships/slide" Target="slides/slide87.xml" /><Relationship Id="rIds521" Type="http://schemas.openxmlformats.org/officeDocument/2006/relationships/slide" Target="slides/slide88.xml" /><Relationship Id="rIds522" Type="http://schemas.openxmlformats.org/officeDocument/2006/relationships/slide" Target="slides/slide89.xml" /><Relationship Id="rIds523" Type="http://schemas.openxmlformats.org/officeDocument/2006/relationships/slide" Target="slides/slide90.xml" /><Relationship Id="rIds524" Type="http://schemas.openxmlformats.org/officeDocument/2006/relationships/slide" Target="slides/slide91.xml" /><Relationship Id="rIds525" Type="http://schemas.openxmlformats.org/officeDocument/2006/relationships/slide" Target="slides/slide92.xml" /><Relationship Id="rIds526" Type="http://schemas.openxmlformats.org/officeDocument/2006/relationships/slide" Target="slides/slide93.xml" /><Relationship Id="rIds527" Type="http://schemas.openxmlformats.org/officeDocument/2006/relationships/slide" Target="slides/slide94.xml" /><Relationship Id="rIds528" Type="http://schemas.openxmlformats.org/officeDocument/2006/relationships/slide" Target="slides/slide95.xml" /><Relationship Id="rIds529" Type="http://schemas.openxmlformats.org/officeDocument/2006/relationships/slide" Target="slides/slide96.xml" /><Relationship Id="rIds530" Type="http://schemas.openxmlformats.org/officeDocument/2006/relationships/slide" Target="slides/slide97.xml" /><Relationship Id="rIds531" Type="http://schemas.openxmlformats.org/officeDocument/2006/relationships/slide" Target="slides/slide98.xml" /><Relationship Id="rIds532" Type="http://schemas.openxmlformats.org/officeDocument/2006/relationships/slide" Target="slides/slide99.xml" /><Relationship Id="rIds533" Type="http://schemas.openxmlformats.org/officeDocument/2006/relationships/slide" Target="slides/slide100.xml" /><Relationship Id="rIdp103" Type="http://schemas.openxmlformats.org/officeDocument/2006/relationships/presProps" Target="presProps.xml" /><Relationship Id="rIdp104" Type="http://schemas.openxmlformats.org/officeDocument/2006/relationships/tableStyles" Target="tableStyles.xml" /><Relationship Id="rIdp105" Type="http://schemas.openxmlformats.org/officeDocument/2006/relationships/viewProps" Target="viewProps.xml" /><Relationship Id="rId106" Type="http://schemas.openxmlformats.org/officeDocument/2006/relationships/font" Target="fonts/WPS_Specail_1.fntdata" /><Relationship Id="rIdt108" Type="http://schemas.openxmlformats.org/officeDocument/2006/relationships/theme" Target="theme/theme2.xml"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master2.xml.rels><?xml version="1.0" encoding="UTF-8" standalone="yes" ?><Relationships xmlns="http://schemas.openxmlformats.org/package/2006/relationships"><Relationship Id="rId2" Type="http://schemas.openxmlformats.org/officeDocument/2006/relationships/slideMaster" Target="../slideMasters/slideMaster2.xml" /></Relationships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master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17760" name=""/>
        <p:cNvGrpSpPr>
          <a:grpSpLocks/>
        </p:cNvGrpSpPr>
        <p:nvPr/>
      </p:nvGrpSpPr>
      <p:grpSpPr>
        <a:xfrm/>
      </p:grpSpPr>
    </p:spTree>
  </p:cSld>
</p:sldLayout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/><Relationship Id="rId2" Type="http://schemas.openxmlformats.org/officeDocument/2006/relationships/slideLayout" Target="../slideLayouts/slideLayout32.xml" /><Relationship Id="rId3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37.xml" /><Relationship Id="rId8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39.xml" /><Relationship Id="rId10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1.xml" /><Relationship Id="rId12" Type="http://schemas.openxmlformats.org/officeDocument/2006/relationships/slideLayout" Target="../slideLayouts/slideLayout42.xml" /><Relationship Id="rId13" Type="http://schemas.openxmlformats.org/officeDocument/2006/relationships/slideLayout" Target="../slideLayouts/slideLayoutmaster2.xml" /></Relationships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17760" name=""/>
        <p:cNvGrpSpPr>
          <a:grpSpLocks/>
        </p:cNvGrpSpPr>
        <p:nvPr/>
      </p:nvGrpSpPr>
      <p:grpSpPr>
        <a:xfrm/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2"/>
    <p:sldLayoutId id="2147489101" r:id="rId3"/>
    <p:sldLayoutId id="2147489102" r:id="rId4"/>
    <p:sldLayoutId id="2147489103" r:id="rId5"/>
    <p:sldLayoutId id="2147489104" r:id="rId6"/>
    <p:sldLayoutId id="2147489105" r:id="rId7"/>
    <p:sldLayoutId id="2147489106" r:id="rId8"/>
    <p:sldLayoutId id="2147489107" r:id="rId9"/>
    <p:sldLayoutId id="2147489108" r:id="rId10"/>
    <p:sldLayoutId id="2147489109" r:id="rId11"/>
    <p:sldLayoutId id="2147489110" r:id="rId12"/>
    <p:sldLayoutId id="2147489111" r:id="rId13"/>
  </p:sldLayoutIdLst>
  <p:txStyles>
    <p:titleStyle>
      <a:lvl1pPr indent="0" algn="l" fontAlgn="base" marL="0" eaLnBrk="0" hangingPunct="false" rtl="false">
        <a:lnSpc>
          <a:spcPct val="100000"/>
        </a:lnSpc>
        <a:spcBef>
          <a:spcPct val="0"/>
        </a:spcBef>
        <a:spcAft>
          <a:spcPct val="0"/>
        </a:spcAft>
        <a:buNone/>
        <a:defRPr sz="3600">
          <a:solidFill>
            <a:srgbClr val="ffc247"/>
          </a:solidFill>
          <a:latin charset="0" typeface="Times"/>
        </a:defRPr>
      </a:lvl1pPr>
    </p:titleStyle>
    <p:bodyStyle>
      <a:lvl1pPr indent="-342900" algn="l" fontAlgn="base" marL="342900" eaLnBrk="0" hangingPunct="false" rtl="false">
        <a:lnSpc>
          <a:spcPct val="100000"/>
        </a:lnSpc>
        <a:spcBef>
          <a:spcPts val="1500"/>
        </a:spcBef>
        <a:spcAft>
          <a:spcPct val="0"/>
        </a:spcAft>
        <a:buClr>
          <a:srgbClr val="650011"/>
        </a:buClr>
        <a:buChar char="•"/>
        <a:defRPr b="1" i="1" u="sng"/>
      </a:lvl1pPr>
      <a:lvl2pPr indent="-342900" algn="l" fontAlgn="base" marL="342900" eaLnBrk="0" hangingPunct="false" rtl="false">
        <a:lnSpc>
          <a:spcPct val="100000"/>
        </a:lnSpc>
        <a:spcBef>
          <a:spcPts val="1500"/>
        </a:spcBef>
        <a:spcAft>
          <a:spcPct val="0"/>
        </a:spcAft>
        <a:buNone/>
        <a:defRPr/>
      </a:lvl2pPr>
      <a:lvl3pPr indent="-342900" algn="l" fontAlgn="base" marL="342900" eaLnBrk="1" hangingPunct="true" rtl="false">
        <a:lnSpc>
          <a:spcPct val="100000"/>
        </a:lnSpc>
        <a:spcBef>
          <a:spcPts val="1500"/>
        </a:spcBef>
        <a:spcAft>
          <a:spcPct val="0"/>
        </a:spcAft>
        <a:buNone/>
        <a:defRPr>
          <a:solidFill>
            <a:srgbClr val="02001a"/>
          </a:solidFill>
        </a:defRPr>
      </a:lvl3pPr>
      <a:lvl4pPr indent="-228600" algn="l" fontAlgn="base" marL="1143000" eaLnBrk="1" hangingPunct="true" rtl="false">
        <a:lnSpc>
          <a:spcPct val="100000"/>
        </a:lnSpc>
        <a:spcBef>
          <a:spcPts val="1500"/>
        </a:spcBef>
        <a:spcAft>
          <a:spcPct val="0"/>
        </a:spcAft>
        <a:buNone/>
        <a:defRPr>
          <a:solidFill>
            <a:srgbClr val="02001a"/>
          </a:solidFill>
        </a:defRPr>
      </a:lvl4pPr>
      <a:lvl5pPr indent="-228600" algn="l" fontAlgn="base" marL="1600200" eaLnBrk="1" hangingPunct="true" rtl="false">
        <a:lnSpc>
          <a:spcPct val="100000"/>
        </a:lnSpc>
        <a:spcBef>
          <a:spcPts val="1500"/>
        </a:spcBef>
        <a:spcAft>
          <a:spcPct val="0"/>
        </a:spcAft>
        <a:buNone/>
        <a:defRPr>
          <a:solidFill>
            <a:srgbClr val="02001a"/>
          </a:solidFill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"/>
        </a:defRPr>
      </a:lvl1pPr>
      <a:lvl2pPr indent="0" algn="l" fontAlgn="base" marL="4572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"/>
        </a:defRPr>
      </a:lvl2pPr>
      <a:lvl3pPr indent="0" algn="l" fontAlgn="base" marL="9144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"/>
        </a:defRPr>
      </a:lvl3pPr>
      <a:lvl4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"/>
        </a:defRPr>
      </a:lvl4pPr>
      <a:lvl5pPr indent="0" algn="l" fontAlgn="base" marL="1828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"/>
        </a:defRPr>
      </a:lvl5pPr>
    </p:otherStyle>
  </p:txStyles>
</p:sldMaster>
</file>

<file path=ppt/slides/_rels/slide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1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1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10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11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4" Type="http://schemas.openxmlformats.org/officeDocument/2006/relationships/image" Target="../media/picture4.png" /></Relationships>
</file>

<file path=ppt/slides/_rels/slide12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5" Type="http://schemas.openxmlformats.org/officeDocument/2006/relationships/image" Target="../media/picture5.jpeg" /></Relationships>
</file>

<file path=ppt/slides/_rels/slide13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14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6" Type="http://schemas.openxmlformats.org/officeDocument/2006/relationships/image" Target="../media/picture6.png" /></Relationships>
</file>

<file path=ppt/slides/_rels/slide15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7" Type="http://schemas.openxmlformats.org/officeDocument/2006/relationships/image" Target="../media/picture7.jpeg" /></Relationships>
</file>

<file path=ppt/slides/_rels/slide16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7" Type="http://schemas.openxmlformats.org/officeDocument/2006/relationships/image" Target="../media/picture7.jpeg" /></Relationships>
</file>

<file path=ppt/slides/_rels/slide17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18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19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2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2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8" Type="http://schemas.openxmlformats.org/officeDocument/2006/relationships/image" Target="../media/picture8.jpeg" /></Relationships>
</file>

<file path=ppt/slides/_rels/slide21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22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9" Type="http://schemas.openxmlformats.org/officeDocument/2006/relationships/image" Target="../media/picture9.jpeg" /></Relationships>
</file>

<file path=ppt/slides/_rels/slide23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24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9" Type="http://schemas.openxmlformats.org/officeDocument/2006/relationships/image" Target="../media/picture9.jpeg" /></Relationships>
</file>

<file path=ppt/slides/_rels/slide25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0" Type="http://schemas.openxmlformats.org/officeDocument/2006/relationships/image" Target="../media/picture10.jpeg" /></Relationships>
</file>

<file path=ppt/slides/_rels/slide26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1" Type="http://schemas.openxmlformats.org/officeDocument/2006/relationships/image" Target="../media/picture11.jpeg" /></Relationships>
</file>

<file path=ppt/slides/_rels/slide27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28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29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3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3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31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2" Type="http://schemas.openxmlformats.org/officeDocument/2006/relationships/image" Target="../media/picture12.jpeg" /></Relationships>
</file>

<file path=ppt/slides/_rels/slide32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3" Type="http://schemas.openxmlformats.org/officeDocument/2006/relationships/image" Target="../media/picture13.jpeg" /></Relationships>
</file>

<file path=ppt/slides/_rels/slide33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3" Type="http://schemas.openxmlformats.org/officeDocument/2006/relationships/image" Target="../media/picture13.jpeg" /></Relationships>
</file>

<file path=ppt/slides/_rels/slide34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35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36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4" Type="http://schemas.openxmlformats.org/officeDocument/2006/relationships/image" Target="../media/picture14.jpeg" /></Relationships>
</file>

<file path=ppt/slides/_rels/slide37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3" Type="http://schemas.openxmlformats.org/officeDocument/2006/relationships/image" Target="../media/picture13.jpeg" /></Relationships>
</file>

<file path=ppt/slides/_rels/slide38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3" Type="http://schemas.openxmlformats.org/officeDocument/2006/relationships/image" Target="../media/picture13.jpeg" /></Relationships>
</file>

<file path=ppt/slides/_rels/slide39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3" Type="http://schemas.openxmlformats.org/officeDocument/2006/relationships/image" Target="../media/picture13.jpeg" /></Relationships>
</file>

<file path=ppt/slides/_rels/slide4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4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2" Type="http://schemas.openxmlformats.org/officeDocument/2006/relationships/image" Target="../media/picture12.jpeg" /></Relationships>
</file>

<file path=ppt/slides/_rels/slide41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42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5" Type="http://schemas.openxmlformats.org/officeDocument/2006/relationships/image" Target="../media/picture15.jpeg" /></Relationships>
</file>

<file path=ppt/slides/_rels/slide43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44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6" Type="http://schemas.openxmlformats.org/officeDocument/2006/relationships/image" Target="../media/picture16.jpeg" /></Relationships>
</file>

<file path=ppt/slides/_rels/slide45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46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5" Type="http://schemas.openxmlformats.org/officeDocument/2006/relationships/image" Target="../media/picture15.jpeg" /></Relationships>
</file>

<file path=ppt/slides/_rels/slide47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48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49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5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5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51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52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53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54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55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5" Type="http://schemas.openxmlformats.org/officeDocument/2006/relationships/image" Target="../media/picture15.jpeg" /></Relationships>
</file>

<file path=ppt/slides/_rels/slide56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7" Type="http://schemas.openxmlformats.org/officeDocument/2006/relationships/image" Target="../media/picture17.jpeg" /></Relationships>
</file>

<file path=ppt/slides/_rels/slide57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7" Type="http://schemas.openxmlformats.org/officeDocument/2006/relationships/image" Target="../media/picture17.jpeg" /></Relationships>
</file>

<file path=ppt/slides/_rels/slide58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59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6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6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8" Type="http://schemas.openxmlformats.org/officeDocument/2006/relationships/image" Target="../media/picture18.jpeg" /></Relationships>
</file>

<file path=ppt/slides/_rels/slide61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9" Type="http://schemas.openxmlformats.org/officeDocument/2006/relationships/image" Target="../media/picture19.jpeg" /></Relationships>
</file>

<file path=ppt/slides/_rels/slide62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8" Type="http://schemas.openxmlformats.org/officeDocument/2006/relationships/image" Target="../media/picture18.jpeg" /></Relationships>
</file>

<file path=ppt/slides/_rels/slide63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64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0" Type="http://schemas.openxmlformats.org/officeDocument/2006/relationships/image" Target="../media/picture20.jpeg" /></Relationships>
</file>

<file path=ppt/slides/_rels/slide65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66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67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68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69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7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1" Type="http://schemas.openxmlformats.org/officeDocument/2006/relationships/image" Target="../media/picture1.png" /></Relationships>
</file>

<file path=ppt/slides/_rels/slide7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71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72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73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1" Type="http://schemas.openxmlformats.org/officeDocument/2006/relationships/image" Target="../media/picture21.jpeg" /></Relationships>
</file>

<file path=ppt/slides/_rels/slide74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1" Type="http://schemas.openxmlformats.org/officeDocument/2006/relationships/image" Target="../media/picture21.jpeg" /></Relationships>
</file>

<file path=ppt/slides/_rels/slide75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2" Type="http://schemas.openxmlformats.org/officeDocument/2006/relationships/image" Target="../media/picture22.jpeg" /></Relationships>
</file>

<file path=ppt/slides/_rels/slide76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2" Type="http://schemas.openxmlformats.org/officeDocument/2006/relationships/image" Target="../media/picture22.jpeg" /></Relationships>
</file>

<file path=ppt/slides/_rels/slide77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2" Type="http://schemas.openxmlformats.org/officeDocument/2006/relationships/image" Target="../media/picture22.jpeg" /></Relationships>
</file>

<file path=ppt/slides/_rels/slide78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79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8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" Type="http://schemas.openxmlformats.org/officeDocument/2006/relationships/image" Target="../media/picture2.png" /></Relationships>
</file>

<file path=ppt/slides/_rels/slide8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81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82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3" Type="http://schemas.openxmlformats.org/officeDocument/2006/relationships/image" Target="../media/picture23.jpeg" /></Relationships>
</file>

<file path=ppt/slides/_rels/slide83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84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85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86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87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4" Type="http://schemas.openxmlformats.org/officeDocument/2006/relationships/image" Target="../media/picture24.jpeg" /></Relationships>
</file>

<file path=ppt/slides/_rels/slide88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5" Type="http://schemas.openxmlformats.org/officeDocument/2006/relationships/image" Target="../media/picture25.jpeg" /><Relationship Id="rID26" Type="http://schemas.openxmlformats.org/officeDocument/2006/relationships/image" Target="../media/picture26.jpeg" /><Relationship Id="rID27" Type="http://schemas.openxmlformats.org/officeDocument/2006/relationships/image" Target="../media/picture27.jpeg" /></Relationships>
</file>

<file path=ppt/slides/_rels/slide89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9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3" Type="http://schemas.openxmlformats.org/officeDocument/2006/relationships/image" Target="../media/picture3.png" /></Relationships>
</file>

<file path=ppt/slides/_rels/slide90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91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92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8" Type="http://schemas.openxmlformats.org/officeDocument/2006/relationships/image" Target="../media/picture28.jpeg" /></Relationships>
</file>

<file path=ppt/slides/_rels/slide93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94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29" Type="http://schemas.openxmlformats.org/officeDocument/2006/relationships/image" Target="../media/picture29.jpeg" /></Relationships>
</file>

<file path=ppt/slides/_rels/slide95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96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Relationship Id="rID30" Type="http://schemas.openxmlformats.org/officeDocument/2006/relationships/image" Target="../media/picture30.jpeg" /></Relationships>
</file>

<file path=ppt/slides/_rels/slide97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98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_rels/slide99.xml.rels><?xml version="1.0" encoding="UTF-8" standalone="yes" ?><Relationships xmlns="http://schemas.openxmlformats.org/package/2006/relationships"><Relationship Id="rId2" Type="http://schemas.openxmlformats.org/officeDocument/2006/relationships/slideLayout" Target="../slideLayouts/slideLayoutmaster2.xml" 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ChangeAspect="0"/>
          </p:cNvSpPr>
          <p:nvPr/>
        </p:nvSpPr>
        <p:spPr>
          <a:xfrm>
            <a:off x="0" y="0"/>
            <a:ext cx="1371600" cy="68580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027" name=""/>
          <p:cNvSpPr>
            <a:spLocks noGrp="1" noChangeAspect="0"/>
          </p:cNvSpPr>
          <p:nvPr>
            <p:ph type="ctrTitle" sz="full" idx="4294967295"/>
          </p:nvPr>
        </p:nvSpPr>
        <p:spPr>
          <a:xfrm>
            <a:off x="1143000" y="2362200"/>
            <a:ext cx="6858000" cy="795338"/>
          </a:xfrm>
          <a:noFill/>
          <a:ln>
            <a:noFill/>
          </a:ln>
        </p:spPr>
        <p:txBody>
          <a:bodyPr>
            <a:spAutoFit/>
          </a:bodyPr>
          <a:lstStyle>
            <a:lvl1pPr>
              <a:defRPr/>
            </a:lvl1pPr>
          </a:lstStyle>
          <a:p>
            <a:pPr algn="ctr">
              <a:lnSpc>
                <a:spcPct val="110000"/>
              </a:lnSpc>
            </a:pPr>
            <a:r>
              <a:rPr lang="en-US" altLang="en-US" sz="4200" dirty="0" b="1">
                <a:solidFill>
                  <a:srgbClr val="000000"/>
                </a:solidFill>
                <a:latin charset="0" typeface="Times New Roman"/>
              </a:rPr>
              <a:t>The Nervous System</a:t>
            </a:r>
          </a:p>
        </p:txBody>
      </p:sp>
      <p:sp>
        <p:nvSpPr>
          <p:cNvPr id="1028" name=""/>
          <p:cNvSpPr>
            <a:spLocks noChangeAspect="0"/>
          </p:cNvSpPr>
          <p:nvPr/>
        </p:nvSpPr>
        <p:spPr>
          <a:xfrm>
            <a:off x="2057400" y="3124200"/>
            <a:ext cx="5105400" cy="0"/>
          </a:xfrm>
          <a:prstGeom prst="line">
            <a:avLst/>
          </a:prstGeom>
          <a:noFill/>
          <a:ln w="25400">
            <a:solidFill>
              <a:srgbClr val="ff66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29" name=""/>
          <p:cNvSpPr>
            <a:spLocks noChangeAspect="0"/>
          </p:cNvSpPr>
          <p:nvPr/>
        </p:nvSpPr>
        <p:spPr>
          <a:xfrm>
            <a:off x="1143000" y="0"/>
            <a:ext cx="152400" cy="10668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wrap="none" anchor="ctr"/>
          <a:lstStyle/>
          <a:p>
            <a:pPr/>
            <a:endParaRPr lang="en-US" altLang="en-US" dirty="0"/>
          </a:p>
        </p:txBody>
      </p:sp>
      <p:sp>
        <p:nvSpPr>
          <p:cNvPr id="1030" name=""/>
          <p:cNvSpPr>
            <a:spLocks noChangeAspect="0"/>
          </p:cNvSpPr>
          <p:nvPr/>
        </p:nvSpPr>
        <p:spPr>
          <a:xfrm>
            <a:off x="0" y="10668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2" presetClass="entr" presetSubtype="1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fill="hold" presetID="4" presetClass="entr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nodeType="after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 build="whole"/>
      <p:bldP spid="1027" grpId="0" animBg="0" build="whole"/>
      <p:bldP spid="1029" grpId="0" animBg="1" build="whole"/>
    </p:bldLst>
  </p:timing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048" name=""/>
        <p:cNvGrpSpPr>
          <a:grpSpLocks/>
        </p:cNvGrpSpPr>
        <p:nvPr/>
      </p:nvGrpSpPr>
      <p:grpSpPr>
        <a:xfrm/>
      </p:grpSpPr>
      <p:sp>
        <p:nvSpPr>
          <p:cNvPr id="205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Nervous System</a:t>
            </a:r>
          </a:p>
        </p:txBody>
      </p:sp>
      <p:sp>
        <p:nvSpPr>
          <p:cNvPr id="205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05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53" name=""/>
          <p:cNvSpPr txBox="1">
            <a:spLocks noChangeAspect="0"/>
          </p:cNvSpPr>
          <p:nvPr/>
        </p:nvSpPr>
        <p:spPr>
          <a:xfrm>
            <a:off x="381000" y="1066800"/>
            <a:ext cx="8763000" cy="5172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800" dirty="0" b="1">
                <a:solidFill>
                  <a:srgbClr val="000099"/>
                </a:solidFill>
                <a:latin charset="0" typeface="Arial"/>
              </a:rPr>
              <a:t>The Nervous System (NS)</a:t>
            </a:r>
            <a:r>
              <a:rPr lang="en-US" altLang="en-US" sz="2800" dirty="0">
                <a:latin charset="0" typeface="Arial"/>
              </a:rPr>
              <a:t> is the master controlling and communicating system of the body. Every thought, action, and sensation reflects its activity.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800" dirty="0">
                <a:latin charset="0" typeface="Arial"/>
              </a:rPr>
              <a:t>We are what our brain has experienced; If all past sensory input could suddenly be erased, we would be unable to walk, talk, or communicate in any manner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800" dirty="0" b="1">
                <a:solidFill>
                  <a:srgbClr val="000099"/>
                </a:solidFill>
                <a:latin charset="0" typeface="Arial"/>
              </a:rPr>
              <a:t>The nervous system</a:t>
            </a:r>
            <a:r>
              <a:rPr lang="en-US" altLang="en-US" sz="2800" dirty="0">
                <a:latin charset="0" typeface="Arial"/>
              </a:rPr>
              <a:t> does not work alone to regulate and maintain body homeostasis.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800" dirty="0">
                <a:latin charset="0" typeface="Arial"/>
              </a:rPr>
              <a:t>While the</a:t>
            </a:r>
            <a:r>
              <a:rPr lang="en-US" altLang="en-US" sz="2800" dirty="0" b="1">
                <a:solidFill>
                  <a:srgbClr val="000099"/>
                </a:solidFill>
                <a:latin charset="0" typeface="Arial"/>
              </a:rPr>
              <a:t> NS</a:t>
            </a:r>
            <a:r>
              <a:rPr lang="en-US" altLang="en-US" sz="2800" dirty="0">
                <a:latin charset="0" typeface="Arial"/>
              </a:rPr>
              <a:t> controls with rapid electrical nerve impulses, </a:t>
            </a:r>
            <a:r>
              <a:rPr lang="en-US" altLang="en-US" sz="2800" dirty="0" b="1">
                <a:solidFill>
                  <a:srgbClr val="000099"/>
                </a:solidFill>
                <a:latin charset="0" typeface="Arial"/>
              </a:rPr>
              <a:t>the endocrine system organs</a:t>
            </a:r>
            <a:r>
              <a:rPr lang="en-US" altLang="en-US" sz="2800" dirty="0">
                <a:latin charset="0" typeface="Arial"/>
              </a:rPr>
              <a:t> produce hormones, or chemicals, that direct the body’s cells to promote the well-being of the body as a whole.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0" build="p"/>
      <p:bldP spid="2053" grpId="0" animBg="0" build="whol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1264" name=""/>
        <p:cNvGrpSpPr>
          <a:grpSpLocks/>
        </p:cNvGrpSpPr>
        <p:nvPr/>
      </p:nvGrpSpPr>
      <p:grpSpPr>
        <a:xfrm/>
      </p:grpSpPr>
      <p:sp>
        <p:nvSpPr>
          <p:cNvPr id="1126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Nervous Tissue: Neurons</a:t>
            </a:r>
          </a:p>
        </p:txBody>
      </p:sp>
      <p:sp>
        <p:nvSpPr>
          <p:cNvPr id="1126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126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69" name=""/>
          <p:cNvSpPr txBox="1">
            <a:spLocks noChangeAspect="0"/>
          </p:cNvSpPr>
          <p:nvPr/>
        </p:nvSpPr>
        <p:spPr>
          <a:xfrm>
            <a:off x="381000" y="1828800"/>
            <a:ext cx="8245475" cy="4197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Neurons = nerve cells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Cells specialized to transmit messages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Major regions of neurons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Cell body – nucleus and metabolic center of the cell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Processes – fibers that extend from the cell body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0" build="p"/>
      <p:bldP spid="11269" grpId="0" animBg="0" build="whole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3424" name=""/>
        <p:cNvGrpSpPr>
          <a:grpSpLocks/>
        </p:cNvGrpSpPr>
        <p:nvPr/>
      </p:nvGrpSpPr>
      <p:grpSpPr>
        <a:xfrm/>
      </p:grpSpPr>
      <p:sp>
        <p:nvSpPr>
          <p:cNvPr id="10342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19062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Development Aspects of the Nervous System</a:t>
            </a:r>
          </a:p>
        </p:txBody>
      </p:sp>
      <p:sp>
        <p:nvSpPr>
          <p:cNvPr id="10342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0342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429" name=""/>
          <p:cNvSpPr txBox="1">
            <a:spLocks noChangeAspect="0"/>
          </p:cNvSpPr>
          <p:nvPr/>
        </p:nvSpPr>
        <p:spPr>
          <a:xfrm>
            <a:off x="381000" y="2347913"/>
            <a:ext cx="8245475" cy="2935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No more neurons are formed after birth, but growth and maturation continues for several years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brain reaches maximum weight as a young adult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0" build="whol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2288" name=""/>
        <p:cNvGrpSpPr>
          <a:grpSpLocks/>
        </p:cNvGrpSpPr>
        <p:nvPr/>
      </p:nvGrpSpPr>
      <p:grpSpPr>
        <a:xfrm/>
      </p:grpSpPr>
      <p:sp>
        <p:nvSpPr>
          <p:cNvPr id="1229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Neuron Anatomy</a:t>
            </a:r>
          </a:p>
        </p:txBody>
      </p:sp>
      <p:sp>
        <p:nvSpPr>
          <p:cNvPr id="1229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229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2293" name=""/>
          <p:cNvSpPr txBox="1">
            <a:spLocks noChangeAspect="0"/>
          </p:cNvSpPr>
          <p:nvPr/>
        </p:nvSpPr>
        <p:spPr>
          <a:xfrm>
            <a:off x="381000" y="2590800"/>
            <a:ext cx="3124200" cy="2506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Cell body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Nucleus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Large nucleolus</a:t>
            </a:r>
          </a:p>
        </p:txBody>
      </p:sp>
      <p:pic>
        <p:nvPicPr>
          <p:cNvPr id="12294" name="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2819400" y="1114425"/>
            <a:ext cx="6324600" cy="473075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0" build="whol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3312" name=""/>
        <p:cNvGrpSpPr>
          <a:grpSpLocks/>
        </p:cNvGrpSpPr>
        <p:nvPr/>
      </p:nvGrpSpPr>
      <p:grpSpPr>
        <a:xfrm/>
      </p:grpSpPr>
      <p:sp>
        <p:nvSpPr>
          <p:cNvPr id="1331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Neuron Anatomy</a:t>
            </a:r>
          </a:p>
        </p:txBody>
      </p:sp>
      <p:sp>
        <p:nvSpPr>
          <p:cNvPr id="1331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331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3317" name=""/>
          <p:cNvSpPr txBox="1">
            <a:spLocks noChangeAspect="0"/>
          </p:cNvSpPr>
          <p:nvPr/>
        </p:nvSpPr>
        <p:spPr>
          <a:xfrm>
            <a:off x="381000" y="1066800"/>
            <a:ext cx="3505200" cy="580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Extensions outside the cell body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600" dirty="0" b="1">
                <a:solidFill>
                  <a:srgbClr val="000099"/>
                </a:solidFill>
                <a:latin charset="0" typeface="Arial"/>
              </a:rPr>
              <a:t>Dendrites</a:t>
            </a:r>
            <a:r>
              <a:rPr lang="en-US" altLang="en-US" sz="2600" dirty="0">
                <a:latin charset="0" typeface="Arial"/>
              </a:rPr>
              <a:t> – conduct impulses toward the cell body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600" dirty="0" b="1">
                <a:solidFill>
                  <a:srgbClr val="000099"/>
                </a:solidFill>
                <a:latin charset="0" typeface="Arial"/>
              </a:rPr>
              <a:t>Axons</a:t>
            </a:r>
            <a:r>
              <a:rPr lang="en-US" altLang="en-US" sz="2600" dirty="0">
                <a:latin charset="0" typeface="Arial"/>
              </a:rPr>
              <a:t> – conduct impulses away from the cell body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600" dirty="0">
                <a:latin charset="0" typeface="Arial"/>
              </a:rPr>
              <a:t>Usually neurons have only one axon but may have many dendrites </a:t>
            </a:r>
          </a:p>
        </p:txBody>
      </p:sp>
      <p:pic>
        <p:nvPicPr>
          <p:cNvPr id="13318" name=""/>
          <p:cNvPicPr>
            <a:picLocks noChangeAspect="1"/>
          </p:cNvPicPr>
          <p:nvPr/>
        </p:nvPicPr>
        <p:blipFill>
          <a:blip r:embed="rID5">
            <a:extLst/>
          </a:blip>
          <a:srcRect b="2922"/>
          <a:stretch>
            <a:fillRect/>
          </a:stretch>
        </p:blipFill>
        <p:spPr>
          <a:xfrm>
            <a:off x="3886200" y="1143000"/>
            <a:ext cx="5018088" cy="53340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0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4336" name=""/>
        <p:cNvGrpSpPr>
          <a:grpSpLocks/>
        </p:cNvGrpSpPr>
        <p:nvPr/>
      </p:nvGrpSpPr>
      <p:grpSpPr>
        <a:xfrm/>
      </p:grpSpPr>
      <p:sp>
        <p:nvSpPr>
          <p:cNvPr id="1433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Neuron Anatomy</a:t>
            </a:r>
          </a:p>
        </p:txBody>
      </p:sp>
      <p:sp>
        <p:nvSpPr>
          <p:cNvPr id="1433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434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4341" name=""/>
          <p:cNvSpPr txBox="1">
            <a:spLocks noChangeAspect="0"/>
          </p:cNvSpPr>
          <p:nvPr/>
        </p:nvSpPr>
        <p:spPr>
          <a:xfrm>
            <a:off x="381000" y="1752600"/>
            <a:ext cx="8245475" cy="4264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Axons end in axonal terminals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Axonal terminals contain tiny vesicles or sacs which store neurotransmitters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Axonal terminals are separated from the next neuron by a tiny gap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Synaptic cleft – gap between adjacent neurons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Synapse – junction between nerves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0" build="p"/>
      <p:bldP spid="14341" grpId="0" animBg="0" build="whol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5360" name=""/>
        <p:cNvGrpSpPr>
          <a:grpSpLocks/>
        </p:cNvGrpSpPr>
        <p:nvPr/>
      </p:nvGrpSpPr>
      <p:grpSpPr>
        <a:xfrm/>
      </p:grpSpPr>
      <p:sp>
        <p:nvSpPr>
          <p:cNvPr id="1536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Neuron Anatomy</a:t>
            </a:r>
          </a:p>
        </p:txBody>
      </p:sp>
      <p:sp>
        <p:nvSpPr>
          <p:cNvPr id="1536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536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15365" name="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0" y="1295400"/>
            <a:ext cx="9144000" cy="4283075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6384" name=""/>
        <p:cNvGrpSpPr>
          <a:grpSpLocks/>
        </p:cNvGrpSpPr>
        <p:nvPr/>
      </p:nvGrpSpPr>
      <p:grpSpPr>
        <a:xfrm/>
      </p:grpSpPr>
      <p:sp>
        <p:nvSpPr>
          <p:cNvPr id="1638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Neuron Anatomy</a:t>
            </a:r>
          </a:p>
        </p:txBody>
      </p:sp>
      <p:sp>
        <p:nvSpPr>
          <p:cNvPr id="1638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638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6389" name=""/>
          <p:cNvSpPr txBox="1">
            <a:spLocks noChangeAspect="0"/>
          </p:cNvSpPr>
          <p:nvPr/>
        </p:nvSpPr>
        <p:spPr>
          <a:xfrm>
            <a:off x="381000" y="1524000"/>
            <a:ext cx="5257800" cy="4537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Most long nerve fibers are covered with a whitish fatty material (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myelin)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Myelin protects and insulates the fibers and increase the rate of transmission of the nerve impulses</a:t>
            </a:r>
          </a:p>
        </p:txBody>
      </p:sp>
      <p:pic>
        <p:nvPicPr>
          <p:cNvPr id="16390" name=""/>
          <p:cNvPicPr>
            <a:picLocks noChangeAspect="1"/>
          </p:cNvPicPr>
          <p:nvPr/>
        </p:nvPicPr>
        <p:blipFill>
          <a:blip r:embed="rID7">
            <a:extLst/>
          </a:blip>
          <a:srcRect b="2922"/>
          <a:stretch>
            <a:fillRect/>
          </a:stretch>
        </p:blipFill>
        <p:spPr>
          <a:xfrm>
            <a:off x="5486400" y="1066800"/>
            <a:ext cx="3384550" cy="53340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0" build="p"/>
      <p:bldP spid="16389" grpId="0" animBg="0" build="whol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7408" name=""/>
        <p:cNvGrpSpPr>
          <a:grpSpLocks/>
        </p:cNvGrpSpPr>
        <p:nvPr/>
      </p:nvGrpSpPr>
      <p:grpSpPr>
        <a:xfrm/>
      </p:grpSpPr>
      <p:sp>
        <p:nvSpPr>
          <p:cNvPr id="1741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Neuron Anatomy</a:t>
            </a:r>
          </a:p>
        </p:txBody>
      </p:sp>
      <p:sp>
        <p:nvSpPr>
          <p:cNvPr id="1741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741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13" name=""/>
          <p:cNvSpPr txBox="1">
            <a:spLocks noChangeAspect="0"/>
          </p:cNvSpPr>
          <p:nvPr/>
        </p:nvSpPr>
        <p:spPr>
          <a:xfrm>
            <a:off x="381000" y="1765300"/>
            <a:ext cx="5334000" cy="4795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Schwann cells</a:t>
            </a:r>
            <a:r>
              <a:rPr lang="en-US" altLang="en-US" sz="3400" dirty="0">
                <a:latin charset="0" typeface="Arial"/>
              </a:rPr>
              <a:t> – produce myelin sheaths in jelly-roll like fashion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Neurilemma</a:t>
            </a:r>
            <a:r>
              <a:rPr lang="en-US" altLang="en-US" sz="3400" dirty="0">
                <a:latin charset="0" typeface="Arial"/>
              </a:rPr>
              <a:t> </a:t>
            </a:r>
            <a:r>
              <a:rPr lang="en-US" altLang="en-US" sz="3400" dirty="0">
                <a:latin charset="0" typeface="Arial"/>
                <a:ea charset="0" typeface="Arial"/>
              </a:rPr>
              <a:t>– is the exposed part of the schwann cell membrane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Nodes of Ranvier</a:t>
            </a:r>
            <a:r>
              <a:rPr lang="en-US" altLang="en-US" sz="3400" dirty="0">
                <a:latin charset="0" typeface="Arial"/>
              </a:rPr>
              <a:t> – gaps in myelin sheath along the axon</a:t>
            </a:r>
          </a:p>
        </p:txBody>
      </p:sp>
      <p:pic>
        <p:nvPicPr>
          <p:cNvPr id="17414" name=""/>
          <p:cNvPicPr>
            <a:picLocks noChangeAspect="1"/>
          </p:cNvPicPr>
          <p:nvPr/>
        </p:nvPicPr>
        <p:blipFill>
          <a:blip r:embed="rID7">
            <a:extLst/>
          </a:blip>
          <a:srcRect b="2922"/>
          <a:stretch>
            <a:fillRect/>
          </a:stretch>
        </p:blipFill>
        <p:spPr>
          <a:xfrm>
            <a:off x="5759450" y="1066800"/>
            <a:ext cx="3384550" cy="53340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0" build="p"/>
      <p:bldP spid="17413" grpId="0" animBg="0" build="whol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8432" name=""/>
        <p:cNvGrpSpPr>
          <a:grpSpLocks/>
        </p:cNvGrpSpPr>
        <p:nvPr/>
      </p:nvGrpSpPr>
      <p:grpSpPr>
        <a:xfrm/>
      </p:grpSpPr>
      <p:sp>
        <p:nvSpPr>
          <p:cNvPr id="1843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Nerve Cell Bodies</a:t>
            </a:r>
          </a:p>
        </p:txBody>
      </p:sp>
      <p:sp>
        <p:nvSpPr>
          <p:cNvPr id="1843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843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8437" name=""/>
          <p:cNvSpPr txBox="1">
            <a:spLocks noChangeAspect="0"/>
          </p:cNvSpPr>
          <p:nvPr/>
        </p:nvSpPr>
        <p:spPr>
          <a:xfrm>
            <a:off x="381000" y="1600200"/>
            <a:ext cx="8245475" cy="488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Most are found in the central nervous system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Gray matter</a:t>
            </a:r>
            <a:r>
              <a:rPr lang="en-US" altLang="en-US" sz="3000" dirty="0">
                <a:latin charset="0" typeface="Arial"/>
              </a:rPr>
              <a:t> – cell bodies and unmylenated fibers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Nuclei</a:t>
            </a:r>
            <a:r>
              <a:rPr lang="en-US" altLang="en-US" sz="3000" dirty="0">
                <a:latin charset="0" typeface="Arial"/>
              </a:rPr>
              <a:t> – clusters of cell bodies within the white matter of the central nervous system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Ganglia</a:t>
            </a:r>
            <a:r>
              <a:rPr lang="en-US" altLang="en-US" sz="3400" dirty="0">
                <a:latin charset="0" typeface="Arial"/>
              </a:rPr>
              <a:t> – collections of nerve cell bodies outside the central nervous system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0" build="p"/>
      <p:bldP spid="18437" grpId="0" animBg="0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9456" name=""/>
        <p:cNvGrpSpPr>
          <a:grpSpLocks/>
        </p:cNvGrpSpPr>
        <p:nvPr/>
      </p:nvGrpSpPr>
      <p:grpSpPr>
        <a:xfrm/>
      </p:grpSpPr>
      <p:sp>
        <p:nvSpPr>
          <p:cNvPr id="1945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Functional Classification of Neurons</a:t>
            </a:r>
          </a:p>
        </p:txBody>
      </p:sp>
      <p:sp>
        <p:nvSpPr>
          <p:cNvPr id="1945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946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9461" name=""/>
          <p:cNvSpPr txBox="1">
            <a:spLocks noChangeAspect="0"/>
          </p:cNvSpPr>
          <p:nvPr/>
        </p:nvSpPr>
        <p:spPr>
          <a:xfrm>
            <a:off x="381000" y="1828800"/>
            <a:ext cx="8245475" cy="4692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Sensory (afferent) neurons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Carry impulses from the sensory receptors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Cutaneous sense organs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Proprioceptors – detect stretch or tension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Motor (efferent) neurons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Carry impulses from the central nervous system (CNS) to the viscera and/or body muscles and glands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0" build="p"/>
      <p:bldP spid="19461" grpId="0" animBg="0" build="whol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0480" name=""/>
        <p:cNvGrpSpPr>
          <a:grpSpLocks/>
        </p:cNvGrpSpPr>
        <p:nvPr/>
      </p:nvGrpSpPr>
      <p:grpSpPr>
        <a:xfrm/>
      </p:grpSpPr>
      <p:sp>
        <p:nvSpPr>
          <p:cNvPr id="2048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Functional Classification of Neurons</a:t>
            </a:r>
          </a:p>
        </p:txBody>
      </p:sp>
      <p:sp>
        <p:nvSpPr>
          <p:cNvPr id="2048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048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0485" name=""/>
          <p:cNvSpPr txBox="1">
            <a:spLocks noChangeAspect="0"/>
          </p:cNvSpPr>
          <p:nvPr/>
        </p:nvSpPr>
        <p:spPr>
          <a:xfrm>
            <a:off x="381000" y="2743200"/>
            <a:ext cx="8245475" cy="2374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Interneurons</a:t>
            </a:r>
            <a:r>
              <a:rPr lang="en-US" altLang="en-US" sz="3400" dirty="0">
                <a:latin charset="0" typeface="Arial"/>
              </a:rPr>
              <a:t> (association neurons)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200" dirty="0">
                <a:latin charset="0" typeface="Arial"/>
              </a:rPr>
              <a:t>Connect sensory and motor neurons in neural pathways 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200" dirty="0">
                <a:latin charset="0" typeface="Arial"/>
                <a:ea charset="0" typeface="Arial"/>
              </a:rPr>
              <a:t>Found in the central nervous system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0" build="whol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072" name=""/>
        <p:cNvGrpSpPr>
          <a:grpSpLocks/>
        </p:cNvGrpSpPr>
        <p:nvPr/>
      </p:nvGrpSpPr>
      <p:grpSpPr>
        <a:xfrm/>
      </p:grpSpPr>
      <p:sp>
        <p:nvSpPr>
          <p:cNvPr id="307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Divisions of the Nervous System</a:t>
            </a:r>
          </a:p>
        </p:txBody>
      </p:sp>
      <p:sp>
        <p:nvSpPr>
          <p:cNvPr id="307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07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7" name=""/>
          <p:cNvSpPr txBox="1">
            <a:spLocks noChangeAspect="0"/>
          </p:cNvSpPr>
          <p:nvPr/>
        </p:nvSpPr>
        <p:spPr>
          <a:xfrm>
            <a:off x="381000" y="1905000"/>
            <a:ext cx="8534400" cy="160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Structures =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Anatomical classification</a:t>
            </a:r>
            <a:r>
              <a:rPr lang="en-US" altLang="en-US" sz="3400" dirty="0">
                <a:latin charset="0" typeface="Arial"/>
              </a:rPr>
              <a:t> or 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Activities =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Functional classification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0" build="p"/>
      <p:bldP spid="3077" grpId="0" animBg="0" build="whol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1504" name=""/>
        <p:cNvGrpSpPr>
          <a:grpSpLocks/>
        </p:cNvGrpSpPr>
        <p:nvPr/>
      </p:nvGrpSpPr>
      <p:grpSpPr>
        <a:xfrm/>
      </p:grpSpPr>
      <p:sp>
        <p:nvSpPr>
          <p:cNvPr id="2150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Neuron Classification</a:t>
            </a:r>
          </a:p>
        </p:txBody>
      </p:sp>
      <p:sp>
        <p:nvSpPr>
          <p:cNvPr id="2150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150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1509" name=""/>
          <p:cNvSpPr txBox="1">
            <a:spLocks noChangeAspect="0"/>
          </p:cNvSpPr>
          <p:nvPr/>
        </p:nvSpPr>
        <p:spPr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None/>
            </a:pPr>
            <a:endParaRPr lang="en-US" altLang="en-US" sz="3000" dirty="0">
              <a:latin charset="0" typeface="Arial"/>
            </a:endParaRPr>
          </a:p>
        </p:txBody>
      </p:sp>
      <p:pic>
        <p:nvPicPr>
          <p:cNvPr id="21510" name=""/>
          <p:cNvPicPr>
            <a:picLocks noChangeAspect="1"/>
          </p:cNvPicPr>
          <p:nvPr/>
        </p:nvPicPr>
        <p:blipFill>
          <a:blip r:embed="rID8">
            <a:extLst/>
          </a:blip>
          <a:srcRect b="5128"/>
          <a:stretch>
            <a:fillRect/>
          </a:stretch>
        </p:blipFill>
        <p:spPr>
          <a:xfrm>
            <a:off x="508000" y="1524000"/>
            <a:ext cx="8128000" cy="4511675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 nodePh="true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0" build="p"/>
      <p:bldP spid="21509" grpId="0" animBg="0" build="whol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2528" name=""/>
        <p:cNvGrpSpPr>
          <a:grpSpLocks/>
        </p:cNvGrpSpPr>
        <p:nvPr/>
      </p:nvGrpSpPr>
      <p:grpSpPr>
        <a:xfrm/>
      </p:grpSpPr>
      <p:sp>
        <p:nvSpPr>
          <p:cNvPr id="2253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Physiology of Neurons</a:t>
            </a:r>
          </a:p>
        </p:txBody>
      </p:sp>
      <p:sp>
        <p:nvSpPr>
          <p:cNvPr id="2253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253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2533" name=""/>
          <p:cNvSpPr txBox="1">
            <a:spLocks noChangeAspect="0"/>
          </p:cNvSpPr>
          <p:nvPr/>
        </p:nvSpPr>
        <p:spPr>
          <a:xfrm>
            <a:off x="381000" y="1371600"/>
            <a:ext cx="8245475" cy="5205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Neurons have two major functional properties: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 i="1">
                <a:solidFill>
                  <a:srgbClr val="000099"/>
                </a:solidFill>
                <a:latin charset="0" typeface="Arial"/>
              </a:rPr>
              <a:t>Irritability</a:t>
            </a:r>
            <a:r>
              <a:rPr lang="en-US" altLang="en-US" sz="3400" dirty="0">
                <a:latin charset="0" typeface="Arial"/>
              </a:rPr>
              <a:t> – ability to respond to stimuli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 i="1">
                <a:solidFill>
                  <a:srgbClr val="000099"/>
                </a:solidFill>
                <a:latin charset="0" typeface="Arial"/>
              </a:rPr>
              <a:t>Conductivity</a:t>
            </a:r>
            <a:r>
              <a:rPr lang="en-US" altLang="en-US" sz="3400" dirty="0">
                <a:latin charset="0" typeface="Arial"/>
              </a:rPr>
              <a:t> – ability to transmit an impulse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plasma membrane at rest is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polarized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Fewer positive ions are inside the cell than outside the cell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0" build="p"/>
      <p:bldP spid="22533" grpId="0" animBg="0" build="whol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3552" name=""/>
        <p:cNvGrpSpPr>
          <a:grpSpLocks/>
        </p:cNvGrpSpPr>
        <p:nvPr/>
      </p:nvGrpSpPr>
      <p:grpSpPr>
        <a:xfrm/>
      </p:grpSpPr>
      <p:sp>
        <p:nvSpPr>
          <p:cNvPr id="2355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Starting a Nerve Impulse</a:t>
            </a:r>
          </a:p>
        </p:txBody>
      </p:sp>
      <p:sp>
        <p:nvSpPr>
          <p:cNvPr id="2355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355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57" name=""/>
          <p:cNvSpPr txBox="1">
            <a:spLocks noChangeAspect="0"/>
          </p:cNvSpPr>
          <p:nvPr/>
        </p:nvSpPr>
        <p:spPr>
          <a:xfrm>
            <a:off x="381000" y="1600200"/>
            <a:ext cx="4800600" cy="4105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900" dirty="0" b="1">
                <a:solidFill>
                  <a:srgbClr val="000099"/>
                </a:solidFill>
                <a:latin charset="0" typeface="Arial"/>
              </a:rPr>
              <a:t>Depolarization</a:t>
            </a:r>
            <a:r>
              <a:rPr lang="en-US" altLang="en-US" sz="2900" dirty="0">
                <a:latin charset="0" typeface="Arial"/>
              </a:rPr>
              <a:t> – a stimulus depolarizes the neuron’s membrane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900" dirty="0">
                <a:latin charset="0" typeface="Arial"/>
              </a:rPr>
              <a:t>A deploarized membrane allows sodium (Na</a:t>
            </a:r>
            <a:r>
              <a:rPr lang="en-US" altLang="en-US" sz="2900" dirty="0">
                <a:latin charset="0" typeface="Arial"/>
              </a:rPr>
              <a:t>+</a:t>
            </a:r>
            <a:r>
              <a:rPr lang="en-US" altLang="en-US" sz="2900" dirty="0">
                <a:latin charset="0" typeface="Arial"/>
              </a:rPr>
              <a:t>) to flow inside the membrane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900" dirty="0">
                <a:latin charset="0" typeface="Arial"/>
              </a:rPr>
              <a:t>The exchange of ions initiates an </a:t>
            </a:r>
            <a:r>
              <a:rPr lang="en-US" altLang="en-US" sz="2900" dirty="0" b="1">
                <a:solidFill>
                  <a:srgbClr val="000099"/>
                </a:solidFill>
                <a:latin charset="0" typeface="Arial"/>
              </a:rPr>
              <a:t>action potential</a:t>
            </a:r>
            <a:r>
              <a:rPr lang="en-US" altLang="en-US" sz="2900" dirty="0">
                <a:latin charset="0" typeface="Arial"/>
              </a:rPr>
              <a:t> in the neuron</a:t>
            </a:r>
          </a:p>
        </p:txBody>
      </p:sp>
      <p:pic>
        <p:nvPicPr>
          <p:cNvPr id="23558" name=""/>
          <p:cNvPicPr>
            <a:picLocks noChangeAspect="1"/>
          </p:cNvPicPr>
          <p:nvPr/>
        </p:nvPicPr>
        <p:blipFill>
          <a:blip r:embed="rID9">
            <a:extLst/>
          </a:blip>
          <a:srcRect r="8943" b="36978" l="6503"/>
          <a:stretch>
            <a:fillRect/>
          </a:stretch>
        </p:blipFill>
        <p:spPr>
          <a:xfrm>
            <a:off x="5029200" y="1295400"/>
            <a:ext cx="3962400" cy="479425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0" build="p"/>
      <p:bldP spid="23557" grpId="0" animBg="0" build="whol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4576" name=""/>
        <p:cNvGrpSpPr>
          <a:grpSpLocks/>
        </p:cNvGrpSpPr>
        <p:nvPr/>
      </p:nvGrpSpPr>
      <p:grpSpPr>
        <a:xfrm/>
      </p:grpSpPr>
      <p:sp>
        <p:nvSpPr>
          <p:cNvPr id="2457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The Action Potential</a:t>
            </a:r>
          </a:p>
        </p:txBody>
      </p:sp>
      <p:sp>
        <p:nvSpPr>
          <p:cNvPr id="2457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458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81" name=""/>
          <p:cNvSpPr txBox="1">
            <a:spLocks noChangeAspect="0"/>
          </p:cNvSpPr>
          <p:nvPr/>
        </p:nvSpPr>
        <p:spPr>
          <a:xfrm>
            <a:off x="381000" y="1295400"/>
            <a:ext cx="8245475" cy="5376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If the action potential (nerve impulse) starts, it is propagated over the entire axon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Potassium ions rush out of the neuron after sodium ions rush in, which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repolarizes</a:t>
            </a:r>
            <a:r>
              <a:rPr lang="en-US" altLang="en-US" sz="3400" dirty="0">
                <a:latin charset="0" typeface="Arial"/>
              </a:rPr>
              <a:t> the membrane; </a:t>
            </a:r>
            <a:r>
              <a:rPr lang="en-US" altLang="en-US" sz="3400" dirty="0" i="1">
                <a:solidFill>
                  <a:srgbClr val="f63f1b"/>
                </a:solidFill>
                <a:latin charset="0" typeface="Arial"/>
              </a:rPr>
              <a:t>until repolarization occurs, a neuron cannot start another impulse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sodium-potassium pump restores the original configuration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This action requires ATP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0" build="p"/>
      <p:bldP spid="24581" grpId="0" animBg="0" build="whol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5600" name=""/>
        <p:cNvGrpSpPr>
          <a:grpSpLocks/>
        </p:cNvGrpSpPr>
        <p:nvPr/>
      </p:nvGrpSpPr>
      <p:grpSpPr>
        <a:xfrm/>
      </p:grpSpPr>
      <p:sp>
        <p:nvSpPr>
          <p:cNvPr id="2560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Nerve Impulse Propagation</a:t>
            </a:r>
          </a:p>
        </p:txBody>
      </p:sp>
      <p:sp>
        <p:nvSpPr>
          <p:cNvPr id="2560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560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5605" name=""/>
          <p:cNvSpPr txBox="1">
            <a:spLocks noChangeAspect="0"/>
          </p:cNvSpPr>
          <p:nvPr/>
        </p:nvSpPr>
        <p:spPr>
          <a:xfrm>
            <a:off x="381000" y="2133600"/>
            <a:ext cx="4495800" cy="3865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impulse continues to move toward the cell body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Impulses travel faster when fibers have a myelin sheath</a:t>
            </a:r>
          </a:p>
        </p:txBody>
      </p:sp>
      <p:pic>
        <p:nvPicPr>
          <p:cNvPr id="25606" name=""/>
          <p:cNvPicPr>
            <a:picLocks noChangeAspect="1"/>
          </p:cNvPicPr>
          <p:nvPr/>
        </p:nvPicPr>
        <p:blipFill>
          <a:blip r:embed="rID9">
            <a:extLst/>
          </a:blip>
          <a:srcRect t="44992" r="8943" b="2922" l="16259"/>
          <a:stretch>
            <a:fillRect/>
          </a:stretch>
        </p:blipFill>
        <p:spPr>
          <a:xfrm>
            <a:off x="5486400" y="1981200"/>
            <a:ext cx="3505200" cy="39624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0" build="p"/>
      <p:bldP spid="25605" grpId="0" animBg="0" build="whol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6624" name=""/>
        <p:cNvGrpSpPr>
          <a:grpSpLocks/>
        </p:cNvGrpSpPr>
        <p:nvPr/>
      </p:nvGrpSpPr>
      <p:grpSpPr>
        <a:xfrm/>
      </p:grpSpPr>
      <p:sp>
        <p:nvSpPr>
          <p:cNvPr id="2662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The Reflex Arc</a:t>
            </a:r>
          </a:p>
        </p:txBody>
      </p:sp>
      <p:sp>
        <p:nvSpPr>
          <p:cNvPr id="2662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662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6629" name=""/>
          <p:cNvSpPr txBox="1">
            <a:spLocks noChangeAspect="0"/>
          </p:cNvSpPr>
          <p:nvPr/>
        </p:nvSpPr>
        <p:spPr>
          <a:xfrm>
            <a:off x="381000" y="1447800"/>
            <a:ext cx="8245475" cy="2211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Reflex – rapid, predictable, and involuntary responses to stimuli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Reflex arc – direct route from a sensory neuron, to an interneuron, to an effector</a:t>
            </a:r>
          </a:p>
        </p:txBody>
      </p:sp>
      <p:pic>
        <p:nvPicPr>
          <p:cNvPr id="26630" name=""/>
          <p:cNvPicPr>
            <a:picLocks noChangeAspect="1"/>
          </p:cNvPicPr>
          <p:nvPr/>
        </p:nvPicPr>
        <p:blipFill>
          <a:blip r:embed="rID10">
            <a:extLst/>
          </a:blip>
          <a:srcRect b="11402"/>
          <a:stretch>
            <a:fillRect/>
          </a:stretch>
        </p:blipFill>
        <p:spPr>
          <a:xfrm>
            <a:off x="177800" y="4279900"/>
            <a:ext cx="8788400" cy="16637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0" build="p"/>
      <p:bldP spid="26629" grpId="0" animBg="0" build="whol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7648" name=""/>
        <p:cNvGrpSpPr>
          <a:grpSpLocks/>
        </p:cNvGrpSpPr>
        <p:nvPr/>
      </p:nvGrpSpPr>
      <p:grpSpPr>
        <a:xfrm/>
      </p:grpSpPr>
      <p:sp>
        <p:nvSpPr>
          <p:cNvPr id="2765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Simple Reflex Arc</a:t>
            </a:r>
          </a:p>
        </p:txBody>
      </p:sp>
      <p:sp>
        <p:nvSpPr>
          <p:cNvPr id="2765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765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7653" name=""/>
          <p:cNvSpPr txBox="1">
            <a:spLocks noChangeAspect="0"/>
          </p:cNvSpPr>
          <p:nvPr/>
        </p:nvSpPr>
        <p:spPr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None/>
            </a:pPr>
            <a:endParaRPr lang="en-US" altLang="en-US" sz="3000" dirty="0">
              <a:latin charset="0" typeface="Arial"/>
            </a:endParaRPr>
          </a:p>
        </p:txBody>
      </p:sp>
      <p:pic>
        <p:nvPicPr>
          <p:cNvPr id="27654" name=""/>
          <p:cNvPicPr>
            <a:picLocks noChangeAspect="1"/>
          </p:cNvPicPr>
          <p:nvPr/>
        </p:nvPicPr>
        <p:blipFill>
          <a:blip r:embed="rID11">
            <a:extLst/>
          </a:blip>
          <a:srcRect b="3588"/>
          <a:stretch>
            <a:fillRect/>
          </a:stretch>
        </p:blipFill>
        <p:spPr>
          <a:xfrm>
            <a:off x="381000" y="1447800"/>
            <a:ext cx="8458200" cy="46482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 nodePh="true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0" build="p"/>
      <p:bldP spid="27653" grpId="0" animBg="0" build="whol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8672" name=""/>
        <p:cNvGrpSpPr>
          <a:grpSpLocks/>
        </p:cNvGrpSpPr>
        <p:nvPr/>
      </p:nvGrpSpPr>
      <p:grpSpPr>
        <a:xfrm/>
      </p:grpSpPr>
      <p:sp>
        <p:nvSpPr>
          <p:cNvPr id="2867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Types of Reflexes and Regulation</a:t>
            </a:r>
          </a:p>
        </p:txBody>
      </p:sp>
      <p:sp>
        <p:nvSpPr>
          <p:cNvPr id="2867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867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8677" name=""/>
          <p:cNvSpPr txBox="1">
            <a:spLocks noChangeAspect="0"/>
          </p:cNvSpPr>
          <p:nvPr/>
        </p:nvSpPr>
        <p:spPr>
          <a:xfrm>
            <a:off x="381000" y="1447800"/>
            <a:ext cx="8245475" cy="5159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Autonomic reflexes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Smooth muscle regulation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Heart and blood pressure regulation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Regulation of glands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Digestive system regulation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Somatic reflexes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Activation of skeletal muscles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0" build="p"/>
      <p:bldP spid="28677" grpId="0" animBg="0" build="whol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9696" name=""/>
        <p:cNvGrpSpPr>
          <a:grpSpLocks/>
        </p:cNvGrpSpPr>
        <p:nvPr/>
      </p:nvGrpSpPr>
      <p:grpSpPr>
        <a:xfrm/>
      </p:grpSpPr>
      <p:sp>
        <p:nvSpPr>
          <p:cNvPr id="2969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Reflex arcs</a:t>
            </a:r>
          </a:p>
        </p:txBody>
      </p:sp>
      <p:sp>
        <p:nvSpPr>
          <p:cNvPr id="2969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2970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9701" name=""/>
          <p:cNvSpPr txBox="1">
            <a:spLocks noChangeAspect="0"/>
          </p:cNvSpPr>
          <p:nvPr/>
        </p:nvSpPr>
        <p:spPr>
          <a:xfrm>
            <a:off x="381000" y="1447800"/>
            <a:ext cx="8245475" cy="4124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All reflex arcs have a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Sensory receptor (which reacts to a stimulus)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An effector organ ( the muscle or gland eventually stimulated) and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Efferent and afferent neurons to connect the two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0" build="p"/>
      <p:bldP spid="29701" grpId="0" animBg="0" build="whol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0720" name=""/>
        <p:cNvGrpSpPr>
          <a:grpSpLocks/>
        </p:cNvGrpSpPr>
        <p:nvPr/>
      </p:nvGrpSpPr>
      <p:grpSpPr>
        <a:xfrm/>
      </p:grpSpPr>
      <p:sp>
        <p:nvSpPr>
          <p:cNvPr id="3072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Reflex arcs</a:t>
            </a:r>
          </a:p>
        </p:txBody>
      </p:sp>
      <p:sp>
        <p:nvSpPr>
          <p:cNvPr id="3072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072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25" name=""/>
          <p:cNvSpPr txBox="1">
            <a:spLocks noChangeAspect="0"/>
          </p:cNvSpPr>
          <p:nvPr/>
        </p:nvSpPr>
        <p:spPr>
          <a:xfrm>
            <a:off x="381000" y="1447800"/>
            <a:ext cx="8245475" cy="3141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When reflexes are exaggerated, distorted, or absent, nervous system disorders are indicated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Reflex changes often occur before the pathologic condition has become obvious in other ways.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0" build="p"/>
      <p:bldP spid="30725" grpId="0" animBg="0" build="whol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096" name=""/>
        <p:cNvGrpSpPr>
          <a:grpSpLocks/>
        </p:cNvGrpSpPr>
        <p:nvPr/>
      </p:nvGrpSpPr>
      <p:grpSpPr>
        <a:xfrm/>
      </p:grpSpPr>
      <p:sp>
        <p:nvSpPr>
          <p:cNvPr id="409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Divisions of the Nervous System</a:t>
            </a:r>
          </a:p>
        </p:txBody>
      </p:sp>
      <p:sp>
        <p:nvSpPr>
          <p:cNvPr id="409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10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01" name=""/>
          <p:cNvSpPr txBox="1">
            <a:spLocks noChangeAspect="0"/>
          </p:cNvSpPr>
          <p:nvPr/>
        </p:nvSpPr>
        <p:spPr>
          <a:xfrm>
            <a:off x="228600" y="1371600"/>
            <a:ext cx="8915400" cy="5270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Anatomical classification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nervous system is divided on the basis of its structures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There are two subdivisions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Central Nervous System (CNS)</a:t>
            </a:r>
            <a:r>
              <a:rPr lang="en-US" altLang="en-US" sz="3400" dirty="0">
                <a:latin charset="0" typeface="Arial"/>
              </a:rPr>
              <a:t> which </a:t>
            </a:r>
            <a:r>
              <a:rPr lang="en-US" altLang="en-US" sz="3400" dirty="0">
                <a:latin charset="0" typeface="Arial"/>
                <a:ea charset="0" typeface="Arial"/>
              </a:rPr>
              <a:t>consists of the brain and the spinal cord. and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Peripheral Nervous System ( PNS) </a:t>
            </a:r>
            <a:r>
              <a:rPr lang="en-US" altLang="en-US" sz="3400" dirty="0">
                <a:latin charset="0" typeface="Arial"/>
                <a:ea charset="0" typeface="Arial"/>
              </a:rPr>
              <a:t>The PNS consists of nervous system structures (nerves) out side the CNS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0" build="p"/>
      <p:bldP spid="4101" grpId="0" animBg="0" build="whol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1744" name=""/>
        <p:cNvGrpSpPr>
          <a:grpSpLocks/>
        </p:cNvGrpSpPr>
        <p:nvPr/>
      </p:nvGrpSpPr>
      <p:grpSpPr>
        <a:xfrm/>
      </p:grpSpPr>
      <p:sp>
        <p:nvSpPr>
          <p:cNvPr id="3174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Central Nervous System (CNS)</a:t>
            </a:r>
          </a:p>
        </p:txBody>
      </p:sp>
      <p:sp>
        <p:nvSpPr>
          <p:cNvPr id="3174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174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1749" name=""/>
          <p:cNvSpPr txBox="1">
            <a:spLocks noChangeAspect="0"/>
          </p:cNvSpPr>
          <p:nvPr/>
        </p:nvSpPr>
        <p:spPr>
          <a:xfrm>
            <a:off x="381000" y="1676400"/>
            <a:ext cx="8245475" cy="4433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CNS develops from the embryonic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neural tube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The neural tube becomes the brain and spinal cord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The opening of the neural tube becomes the ventricles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Four chambers within the brain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Filled with cerebrospinal fluid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0" build="p"/>
      <p:bldP spid="31749" grpId="0" animBg="0" build="whol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2768" name=""/>
        <p:cNvGrpSpPr>
          <a:grpSpLocks/>
        </p:cNvGrpSpPr>
        <p:nvPr/>
      </p:nvGrpSpPr>
      <p:grpSpPr>
        <a:xfrm/>
      </p:grpSpPr>
      <p:sp>
        <p:nvSpPr>
          <p:cNvPr id="3277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Brain</a:t>
            </a:r>
          </a:p>
        </p:txBody>
      </p:sp>
      <p:sp>
        <p:nvSpPr>
          <p:cNvPr id="3277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2772" name=""/>
          <p:cNvSpPr>
            <a:spLocks noChangeAspect="0"/>
          </p:cNvSpPr>
          <p:nvPr/>
        </p:nvSpPr>
        <p:spPr>
          <a:xfrm>
            <a:off x="2286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2773" name=""/>
          <p:cNvSpPr txBox="1">
            <a:spLocks noChangeAspect="0"/>
          </p:cNvSpPr>
          <p:nvPr/>
        </p:nvSpPr>
        <p:spPr>
          <a:xfrm>
            <a:off x="381000" y="1371600"/>
            <a:ext cx="3810000" cy="5175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800" dirty="0">
                <a:latin charset="0" typeface="Arial"/>
              </a:rPr>
              <a:t>It is a gray wrinkled organ, weighing about 1kg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800" dirty="0">
                <a:latin charset="0" typeface="Arial"/>
              </a:rPr>
              <a:t>It will be discuss in term of three regions 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AutoNum type="romanUcPeriod"/>
            </a:pPr>
            <a:r>
              <a:rPr lang="en-US" altLang="en-US" sz="2800" dirty="0">
                <a:latin charset="0" typeface="Arial"/>
              </a:rPr>
              <a:t>Cerebral hemispheres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AutoNum type="romanUcPeriod"/>
            </a:pPr>
            <a:r>
              <a:rPr lang="en-US" altLang="en-US" sz="2800" dirty="0">
                <a:latin charset="0" typeface="Arial"/>
              </a:rPr>
              <a:t>Brain stem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AutoNum type="romanUcPeriod"/>
            </a:pPr>
            <a:r>
              <a:rPr lang="en-US" altLang="en-US" sz="2800" dirty="0">
                <a:latin charset="0" typeface="Arial"/>
              </a:rPr>
              <a:t>Cerebellum</a:t>
            </a:r>
          </a:p>
        </p:txBody>
      </p:sp>
      <p:pic>
        <p:nvPicPr>
          <p:cNvPr id="32774" name=""/>
          <p:cNvPicPr>
            <a:picLocks noChangeAspect="1"/>
          </p:cNvPicPr>
          <p:nvPr/>
        </p:nvPicPr>
        <p:blipFill>
          <a:blip r:embed="rID12">
            <a:extLst/>
          </a:blip>
          <a:srcRect b="5880"/>
          <a:stretch>
            <a:fillRect/>
          </a:stretch>
        </p:blipFill>
        <p:spPr>
          <a:xfrm>
            <a:off x="4191000" y="1981200"/>
            <a:ext cx="4800600" cy="3319463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0" build="p"/>
      <p:bldP spid="32773" grpId="0" animBg="0" build="whol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3792" name=""/>
        <p:cNvGrpSpPr>
          <a:grpSpLocks/>
        </p:cNvGrpSpPr>
        <p:nvPr/>
      </p:nvGrpSpPr>
      <p:grpSpPr>
        <a:xfrm/>
      </p:grpSpPr>
      <p:sp>
        <p:nvSpPr>
          <p:cNvPr id="3379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5344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I- Cerebral Hemispheres (Cerebrum)</a:t>
            </a:r>
          </a:p>
        </p:txBody>
      </p:sp>
      <p:sp>
        <p:nvSpPr>
          <p:cNvPr id="3379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379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3797" name=""/>
          <p:cNvSpPr txBox="1">
            <a:spLocks noChangeAspect="0"/>
          </p:cNvSpPr>
          <p:nvPr/>
        </p:nvSpPr>
        <p:spPr>
          <a:xfrm>
            <a:off x="381000" y="1828800"/>
            <a:ext cx="3200400" cy="433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Paired (left and right) superior parts of the brain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Include more than half of the brain mass</a:t>
            </a:r>
          </a:p>
        </p:txBody>
      </p:sp>
      <p:pic>
        <p:nvPicPr>
          <p:cNvPr id="33798" name=""/>
          <p:cNvPicPr>
            <a:picLocks noChangeAspect="1"/>
          </p:cNvPicPr>
          <p:nvPr/>
        </p:nvPicPr>
        <p:blipFill>
          <a:blip r:embed="rID13">
            <a:extLst/>
          </a:blip>
          <a:srcRect b="2922"/>
          <a:stretch>
            <a:fillRect/>
          </a:stretch>
        </p:blipFill>
        <p:spPr>
          <a:xfrm>
            <a:off x="3962400" y="1143000"/>
            <a:ext cx="5002212" cy="525145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0" build="p"/>
      <p:bldP spid="33797" grpId="0" animBg="0" build="whol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4816" name=""/>
        <p:cNvGrpSpPr>
          <a:grpSpLocks/>
        </p:cNvGrpSpPr>
        <p:nvPr/>
      </p:nvGrpSpPr>
      <p:grpSpPr>
        <a:xfrm/>
      </p:grpSpPr>
      <p:sp>
        <p:nvSpPr>
          <p:cNvPr id="3481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6106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I- Cerebral Hemispheres (Cerebrum)</a:t>
            </a:r>
          </a:p>
        </p:txBody>
      </p:sp>
      <p:sp>
        <p:nvSpPr>
          <p:cNvPr id="3481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482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4821" name=""/>
          <p:cNvSpPr txBox="1">
            <a:spLocks noChangeAspect="0"/>
          </p:cNvSpPr>
          <p:nvPr/>
        </p:nvSpPr>
        <p:spPr>
          <a:xfrm>
            <a:off x="381000" y="1676400"/>
            <a:ext cx="3581400" cy="414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800" dirty="0">
                <a:latin charset="0" typeface="Arial"/>
              </a:rPr>
              <a:t>The surface is made of ridges (</a:t>
            </a:r>
            <a:r>
              <a:rPr lang="en-US" altLang="en-US" sz="2800" dirty="0" b="1">
                <a:solidFill>
                  <a:srgbClr val="000099"/>
                </a:solidFill>
                <a:latin charset="0" typeface="Arial"/>
              </a:rPr>
              <a:t>gyri</a:t>
            </a:r>
            <a:r>
              <a:rPr lang="en-US" altLang="en-US" sz="2800" dirty="0">
                <a:latin charset="0" typeface="Arial"/>
              </a:rPr>
              <a:t>) and grooves called </a:t>
            </a:r>
            <a:r>
              <a:rPr lang="en-US" altLang="en-US" sz="2800" dirty="0" b="1">
                <a:solidFill>
                  <a:srgbClr val="000099"/>
                </a:solidFill>
                <a:latin charset="0" typeface="Arial"/>
              </a:rPr>
              <a:t>fissures</a:t>
            </a:r>
            <a:r>
              <a:rPr lang="en-US" altLang="en-US" sz="2800" dirty="0">
                <a:latin charset="0" typeface="Arial"/>
              </a:rPr>
              <a:t> or (</a:t>
            </a:r>
            <a:r>
              <a:rPr lang="en-US" altLang="en-US" sz="2800" dirty="0" b="1">
                <a:solidFill>
                  <a:srgbClr val="000099"/>
                </a:solidFill>
                <a:latin charset="0" typeface="Arial"/>
              </a:rPr>
              <a:t>sulci</a:t>
            </a:r>
            <a:r>
              <a:rPr lang="en-US" altLang="en-US" sz="2800" dirty="0">
                <a:latin charset="0" typeface="Arial"/>
              </a:rPr>
              <a:t>)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2800" dirty="0">
                <a:latin charset="0" typeface="Arial"/>
              </a:rPr>
              <a:t>Other fissures divide each cerebral hemisphere into number of </a:t>
            </a:r>
            <a:r>
              <a:rPr lang="en-US" altLang="en-US" sz="2800" dirty="0" b="1">
                <a:solidFill>
                  <a:srgbClr val="000099"/>
                </a:solidFill>
                <a:latin charset="0" typeface="Arial"/>
              </a:rPr>
              <a:t>lobes</a:t>
            </a:r>
          </a:p>
        </p:txBody>
      </p:sp>
      <p:pic>
        <p:nvPicPr>
          <p:cNvPr id="34822" name=""/>
          <p:cNvPicPr>
            <a:picLocks noChangeAspect="1"/>
          </p:cNvPicPr>
          <p:nvPr/>
        </p:nvPicPr>
        <p:blipFill>
          <a:blip r:embed="rID13">
            <a:extLst/>
          </a:blip>
          <a:srcRect b="2922"/>
          <a:stretch>
            <a:fillRect/>
          </a:stretch>
        </p:blipFill>
        <p:spPr>
          <a:xfrm>
            <a:off x="3962400" y="1143000"/>
            <a:ext cx="5002212" cy="525145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0" build="whol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5840" name=""/>
        <p:cNvGrpSpPr>
          <a:grpSpLocks/>
        </p:cNvGrpSpPr>
        <p:nvPr/>
      </p:nvGrpSpPr>
      <p:grpSpPr>
        <a:xfrm/>
      </p:grpSpPr>
      <p:sp>
        <p:nvSpPr>
          <p:cNvPr id="3584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Specialized Area of the Cerebrum</a:t>
            </a:r>
          </a:p>
        </p:txBody>
      </p:sp>
      <p:sp>
        <p:nvSpPr>
          <p:cNvPr id="3584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584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5845" name=""/>
          <p:cNvSpPr txBox="1">
            <a:spLocks noChangeAspect="0"/>
          </p:cNvSpPr>
          <p:nvPr/>
        </p:nvSpPr>
        <p:spPr>
          <a:xfrm>
            <a:off x="381000" y="2057400"/>
            <a:ext cx="8245475" cy="38401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Cerebral areas involved in special senses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Gustatory area (taste)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Visual area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Auditory area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Olfactory area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0" build="p"/>
      <p:bldP spid="35845" grpId="0" animBg="0" build="whol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6864" name=""/>
        <p:cNvGrpSpPr>
          <a:grpSpLocks/>
        </p:cNvGrpSpPr>
        <p:nvPr/>
      </p:nvGrpSpPr>
      <p:grpSpPr>
        <a:xfrm/>
      </p:grpSpPr>
      <p:sp>
        <p:nvSpPr>
          <p:cNvPr id="3686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Specialized Area of the Cerebrum</a:t>
            </a:r>
          </a:p>
        </p:txBody>
      </p:sp>
      <p:sp>
        <p:nvSpPr>
          <p:cNvPr id="3686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686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6869" name=""/>
          <p:cNvSpPr txBox="1">
            <a:spLocks noChangeAspect="0"/>
          </p:cNvSpPr>
          <p:nvPr/>
        </p:nvSpPr>
        <p:spPr>
          <a:xfrm>
            <a:off x="381000" y="2590800"/>
            <a:ext cx="8245475" cy="2735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Interpretation areas of the cerebrum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Speech/language region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Language comprehension region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General interpretation area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0" build="whol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7888" name=""/>
        <p:cNvGrpSpPr>
          <a:grpSpLocks/>
        </p:cNvGrpSpPr>
        <p:nvPr/>
      </p:nvGrpSpPr>
      <p:grpSpPr>
        <a:xfrm/>
      </p:grpSpPr>
      <p:sp>
        <p:nvSpPr>
          <p:cNvPr id="3789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Specialized Area of the Cerebrum</a:t>
            </a:r>
          </a:p>
        </p:txBody>
      </p:sp>
      <p:sp>
        <p:nvSpPr>
          <p:cNvPr id="3789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789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37893" name=""/>
          <p:cNvPicPr>
            <a:picLocks noChangeAspect="1"/>
          </p:cNvPicPr>
          <p:nvPr/>
        </p:nvPicPr>
        <p:blipFill>
          <a:blip r:embed="rID14">
            <a:extLst/>
          </a:blip>
          <a:srcRect b="4299"/>
          <a:stretch>
            <a:fillRect/>
          </a:stretch>
        </p:blipFill>
        <p:spPr>
          <a:xfrm>
            <a:off x="533400" y="1905000"/>
            <a:ext cx="8229600" cy="400685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8912" name=""/>
        <p:cNvGrpSpPr>
          <a:grpSpLocks/>
        </p:cNvGrpSpPr>
        <p:nvPr/>
      </p:nvGrpSpPr>
      <p:grpSpPr>
        <a:xfrm/>
      </p:grpSpPr>
      <p:sp>
        <p:nvSpPr>
          <p:cNvPr id="3891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Layers of the Cerebrum</a:t>
            </a:r>
          </a:p>
        </p:txBody>
      </p:sp>
      <p:sp>
        <p:nvSpPr>
          <p:cNvPr id="3891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891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7" name=""/>
          <p:cNvSpPr txBox="1">
            <a:spLocks noChangeAspect="0"/>
          </p:cNvSpPr>
          <p:nvPr/>
        </p:nvSpPr>
        <p:spPr>
          <a:xfrm>
            <a:off x="304800" y="2286000"/>
            <a:ext cx="4038600" cy="3154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Gray matter</a:t>
            </a:r>
            <a:r>
              <a:rPr lang="en-US" altLang="en-US" sz="3400" dirty="0">
                <a:latin charset="0" typeface="Arial"/>
              </a:rPr>
              <a:t> (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cerebral cortex</a:t>
            </a:r>
            <a:r>
              <a:rPr lang="en-US" altLang="en-US" sz="3400" dirty="0">
                <a:latin charset="0" typeface="Arial"/>
              </a:rPr>
              <a:t>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Outer layer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Composed mostly of neuron cell bodies</a:t>
            </a:r>
          </a:p>
        </p:txBody>
      </p:sp>
      <p:pic>
        <p:nvPicPr>
          <p:cNvPr id="38918" name=""/>
          <p:cNvPicPr>
            <a:picLocks noChangeAspect="1"/>
          </p:cNvPicPr>
          <p:nvPr/>
        </p:nvPicPr>
        <p:blipFill>
          <a:blip r:embed="rID13">
            <a:extLst/>
          </a:blip>
          <a:srcRect b="2922"/>
          <a:stretch>
            <a:fillRect/>
          </a:stretch>
        </p:blipFill>
        <p:spPr>
          <a:xfrm>
            <a:off x="4344988" y="1371600"/>
            <a:ext cx="4646612" cy="48768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0" build="p"/>
      <p:bldP spid="38917" grpId="0" animBg="0" build="whol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9936" name=""/>
        <p:cNvGrpSpPr>
          <a:grpSpLocks/>
        </p:cNvGrpSpPr>
        <p:nvPr/>
      </p:nvGrpSpPr>
      <p:grpSpPr>
        <a:xfrm/>
      </p:grpSpPr>
      <p:sp>
        <p:nvSpPr>
          <p:cNvPr id="3993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Layers of the Cerebrum</a:t>
            </a:r>
          </a:p>
        </p:txBody>
      </p:sp>
      <p:sp>
        <p:nvSpPr>
          <p:cNvPr id="3993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3994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9941" name=""/>
          <p:cNvSpPr txBox="1">
            <a:spLocks noChangeAspect="0"/>
          </p:cNvSpPr>
          <p:nvPr/>
        </p:nvSpPr>
        <p:spPr>
          <a:xfrm>
            <a:off x="152400" y="1828800"/>
            <a:ext cx="4419600" cy="3565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White matter</a:t>
            </a:r>
            <a:r>
              <a:rPr lang="en-US" altLang="en-US" sz="3400" dirty="0">
                <a:latin charset="0" typeface="Arial"/>
              </a:rPr>
              <a:t> (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cerebral medulla</a:t>
            </a:r>
            <a:r>
              <a:rPr lang="en-US" altLang="en-US" sz="3400" dirty="0">
                <a:latin charset="0" typeface="Arial"/>
              </a:rPr>
              <a:t>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Fiber tracts inside the gray matter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Example: </a:t>
            </a:r>
            <a:r>
              <a:rPr lang="en-US" altLang="en-US" sz="3000" dirty="0" b="1">
                <a:solidFill>
                  <a:srgbClr val="000099"/>
                </a:solidFill>
                <a:latin charset="0" typeface="Arial"/>
              </a:rPr>
              <a:t>corpus callosum</a:t>
            </a:r>
            <a:r>
              <a:rPr lang="en-US" altLang="en-US" sz="3000" dirty="0">
                <a:latin charset="0" typeface="Arial"/>
              </a:rPr>
              <a:t> connects hemispheres</a:t>
            </a:r>
          </a:p>
        </p:txBody>
      </p:sp>
      <p:pic>
        <p:nvPicPr>
          <p:cNvPr id="39942" name=""/>
          <p:cNvPicPr>
            <a:picLocks noChangeAspect="1"/>
          </p:cNvPicPr>
          <p:nvPr/>
        </p:nvPicPr>
        <p:blipFill>
          <a:blip r:embed="rID13">
            <a:extLst/>
          </a:blip>
          <a:srcRect b="2922"/>
          <a:stretch>
            <a:fillRect/>
          </a:stretch>
        </p:blipFill>
        <p:spPr>
          <a:xfrm>
            <a:off x="4343400" y="1371600"/>
            <a:ext cx="4646612" cy="48768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0" build="whol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0960" name=""/>
        <p:cNvGrpSpPr>
          <a:grpSpLocks/>
        </p:cNvGrpSpPr>
        <p:nvPr/>
      </p:nvGrpSpPr>
      <p:grpSpPr>
        <a:xfrm/>
      </p:grpSpPr>
      <p:sp>
        <p:nvSpPr>
          <p:cNvPr id="4096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Layers of the Cerebrum</a:t>
            </a:r>
          </a:p>
        </p:txBody>
      </p:sp>
      <p:sp>
        <p:nvSpPr>
          <p:cNvPr id="4096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096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0965" name=""/>
          <p:cNvSpPr txBox="1">
            <a:spLocks noChangeAspect="0"/>
          </p:cNvSpPr>
          <p:nvPr/>
        </p:nvSpPr>
        <p:spPr>
          <a:xfrm>
            <a:off x="304800" y="2895600"/>
            <a:ext cx="3733800" cy="1487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Basal nuclei</a:t>
            </a:r>
            <a:r>
              <a:rPr lang="en-US" altLang="en-US" sz="3400" dirty="0">
                <a:latin charset="0" typeface="Arial"/>
              </a:rPr>
              <a:t> – internal islands of gray matter</a:t>
            </a:r>
          </a:p>
        </p:txBody>
      </p:sp>
      <p:pic>
        <p:nvPicPr>
          <p:cNvPr id="40966" name=""/>
          <p:cNvPicPr>
            <a:picLocks noChangeAspect="1"/>
          </p:cNvPicPr>
          <p:nvPr/>
        </p:nvPicPr>
        <p:blipFill>
          <a:blip r:embed="rID13">
            <a:extLst/>
          </a:blip>
          <a:srcRect b="2922"/>
          <a:stretch>
            <a:fillRect/>
          </a:stretch>
        </p:blipFill>
        <p:spPr>
          <a:xfrm>
            <a:off x="4344988" y="1371600"/>
            <a:ext cx="4646612" cy="48768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0" build="whol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120" name=""/>
        <p:cNvGrpSpPr>
          <a:grpSpLocks/>
        </p:cNvGrpSpPr>
        <p:nvPr/>
      </p:nvGrpSpPr>
      <p:grpSpPr>
        <a:xfrm/>
      </p:grpSpPr>
      <p:sp>
        <p:nvSpPr>
          <p:cNvPr id="512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Divisions of the Nervous System</a:t>
            </a:r>
          </a:p>
        </p:txBody>
      </p:sp>
      <p:sp>
        <p:nvSpPr>
          <p:cNvPr id="512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12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5" name=""/>
          <p:cNvSpPr txBox="1">
            <a:spLocks noChangeAspect="0"/>
          </p:cNvSpPr>
          <p:nvPr/>
        </p:nvSpPr>
        <p:spPr>
          <a:xfrm>
            <a:off x="228600" y="1219200"/>
            <a:ext cx="8915400" cy="5467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Functional classification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The structures of the nervous system may be divided functionally in terms of motor activities or actions that the nerves of the PNS generate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This classification also has two subdivisions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The </a:t>
            </a:r>
            <a:r>
              <a:rPr lang="en-US" altLang="en-US" sz="3000" dirty="0" b="1">
                <a:solidFill>
                  <a:srgbClr val="000099"/>
                </a:solidFill>
                <a:latin charset="0" typeface="Arial"/>
              </a:rPr>
              <a:t>Somatic Nervous System </a:t>
            </a:r>
            <a:r>
              <a:rPr lang="en-US" altLang="en-US" sz="3000" dirty="0">
                <a:latin charset="0" typeface="Arial"/>
              </a:rPr>
              <a:t>allows us to consciously, or voluntarily, control our skeletal muscles</a:t>
            </a:r>
            <a:r>
              <a:rPr lang="en-US" altLang="en-US" sz="3000" dirty="0">
                <a:latin charset="0" typeface="Arial"/>
                <a:ea charset="0" typeface="Arial"/>
              </a:rPr>
              <a:t>. and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The </a:t>
            </a:r>
            <a:r>
              <a:rPr lang="en-US" altLang="en-US" sz="3000" dirty="0" b="1">
                <a:solidFill>
                  <a:srgbClr val="000099"/>
                </a:solidFill>
                <a:latin charset="0" typeface="Arial"/>
              </a:rPr>
              <a:t>Autonomic Nervous System </a:t>
            </a:r>
            <a:r>
              <a:rPr lang="en-US" altLang="en-US" sz="3000" dirty="0">
                <a:latin charset="0" typeface="Arial"/>
                <a:ea charset="0" typeface="Arial"/>
              </a:rPr>
              <a:t>which regulates activities that are automatic, or involuntary, such as the activation of smooth and cardiac muscles and glands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0" build="p"/>
      <p:bldP spid="5125" grpId="0" animBg="0" build="whol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1984" name=""/>
        <p:cNvGrpSpPr>
          <a:grpSpLocks/>
        </p:cNvGrpSpPr>
        <p:nvPr/>
      </p:nvGrpSpPr>
      <p:grpSpPr>
        <a:xfrm/>
      </p:grpSpPr>
      <p:sp>
        <p:nvSpPr>
          <p:cNvPr id="4198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II- Brain Stem</a:t>
            </a:r>
          </a:p>
        </p:txBody>
      </p:sp>
      <p:sp>
        <p:nvSpPr>
          <p:cNvPr id="4198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198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1989" name=""/>
          <p:cNvSpPr txBox="1">
            <a:spLocks noChangeAspect="0"/>
          </p:cNvSpPr>
          <p:nvPr/>
        </p:nvSpPr>
        <p:spPr>
          <a:xfrm>
            <a:off x="381000" y="1219200"/>
            <a:ext cx="8245475" cy="4975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Is about the size of a thumb in diameter and 4-5 inches long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Its structures are the: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AutoNum type="alphaUcPeriod"/>
            </a:pPr>
            <a:r>
              <a:rPr lang="en-US" altLang="en-US" sz="3000" dirty="0">
                <a:latin charset="0" typeface="Arial"/>
              </a:rPr>
              <a:t>Diencephalon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AutoNum type="alphaUcPeriod"/>
            </a:pPr>
            <a:r>
              <a:rPr lang="en-US" altLang="en-US" sz="3000" dirty="0">
                <a:latin charset="0" typeface="Arial"/>
              </a:rPr>
              <a:t>Midbrain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AutoNum type="alphaUcPeriod"/>
            </a:pPr>
            <a:r>
              <a:rPr lang="en-US" altLang="en-US" sz="3000" dirty="0">
                <a:latin charset="0" typeface="Arial"/>
              </a:rPr>
              <a:t>Pons and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AutoNum type="alphaUcPeriod"/>
            </a:pPr>
            <a:r>
              <a:rPr lang="en-US" altLang="en-US" sz="3000" dirty="0">
                <a:latin charset="0" typeface="Arial"/>
              </a:rPr>
              <a:t>Medulla 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None/>
            </a:pPr>
            <a:r>
              <a:rPr lang="en-US" altLang="en-US" sz="3000" dirty="0">
                <a:latin charset="0" typeface="Arial"/>
              </a:rPr>
              <a:t>Oblongata</a:t>
            </a:r>
          </a:p>
        </p:txBody>
      </p:sp>
      <p:pic>
        <p:nvPicPr>
          <p:cNvPr id="41990" name=""/>
          <p:cNvPicPr>
            <a:picLocks noChangeAspect="1"/>
          </p:cNvPicPr>
          <p:nvPr/>
        </p:nvPicPr>
        <p:blipFill>
          <a:blip r:embed="rID12">
            <a:extLst/>
          </a:blip>
          <a:srcRect b="5880"/>
          <a:stretch>
            <a:fillRect/>
          </a:stretch>
        </p:blipFill>
        <p:spPr>
          <a:xfrm>
            <a:off x="3657600" y="2895600"/>
            <a:ext cx="5486400" cy="3792538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0" build="p"/>
      <p:bldP spid="41989" grpId="0" animBg="0" build="whol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3008" name=""/>
        <p:cNvGrpSpPr>
          <a:grpSpLocks/>
        </p:cNvGrpSpPr>
        <p:nvPr/>
      </p:nvGrpSpPr>
      <p:grpSpPr>
        <a:xfrm/>
      </p:grpSpPr>
      <p:sp>
        <p:nvSpPr>
          <p:cNvPr id="4301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II- Brain Stem</a:t>
            </a:r>
          </a:p>
        </p:txBody>
      </p:sp>
      <p:sp>
        <p:nvSpPr>
          <p:cNvPr id="4301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301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3013" name=""/>
          <p:cNvSpPr txBox="1">
            <a:spLocks noChangeAspect="0"/>
          </p:cNvSpPr>
          <p:nvPr/>
        </p:nvSpPr>
        <p:spPr>
          <a:xfrm>
            <a:off x="381000" y="1752600"/>
            <a:ext cx="8245475" cy="3865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It provides a pathway for tracts to ascend and descend through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It has many small gray matter areas which form the cranial nerves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It (cranial nerves) involved in the control of vital activities such as breathing and controlling blood pressure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0" build="p"/>
      <p:bldP spid="43013" grpId="0" animBg="0" build="whol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4032" name=""/>
        <p:cNvGrpSpPr>
          <a:grpSpLocks/>
        </p:cNvGrpSpPr>
        <p:nvPr/>
      </p:nvGrpSpPr>
      <p:grpSpPr>
        <a:xfrm/>
      </p:grpSpPr>
      <p:sp>
        <p:nvSpPr>
          <p:cNvPr id="4403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II- Brain Stem</a:t>
            </a:r>
          </a:p>
        </p:txBody>
      </p:sp>
      <p:sp>
        <p:nvSpPr>
          <p:cNvPr id="4403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403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44037" name=""/>
          <p:cNvPicPr>
            <a:picLocks noChangeAspect="1"/>
          </p:cNvPicPr>
          <p:nvPr/>
        </p:nvPicPr>
        <p:blipFill>
          <a:blip r:embed="rID15">
            <a:extLst/>
          </a:blip>
          <a:srcRect b="3756"/>
          <a:stretch>
            <a:fillRect/>
          </a:stretch>
        </p:blipFill>
        <p:spPr>
          <a:xfrm>
            <a:off x="533400" y="1371600"/>
            <a:ext cx="8077200" cy="5043488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5056" name=""/>
        <p:cNvGrpSpPr>
          <a:grpSpLocks/>
        </p:cNvGrpSpPr>
        <p:nvPr/>
      </p:nvGrpSpPr>
      <p:grpSpPr>
        <a:xfrm/>
      </p:grpSpPr>
      <p:sp>
        <p:nvSpPr>
          <p:cNvPr id="4505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Reticular Formation</a:t>
            </a:r>
          </a:p>
        </p:txBody>
      </p:sp>
      <p:sp>
        <p:nvSpPr>
          <p:cNvPr id="4505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506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5061" name=""/>
          <p:cNvSpPr txBox="1">
            <a:spLocks noChangeAspect="0"/>
          </p:cNvSpPr>
          <p:nvPr/>
        </p:nvSpPr>
        <p:spPr>
          <a:xfrm>
            <a:off x="381000" y="1752600"/>
            <a:ext cx="8245475" cy="4589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Diffuse mass of gray matter along the brain stem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Reticular activating system plays a role in arousal response awake/sleep cycles and consciousness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  <a:ea charset="0" typeface="Arial"/>
              </a:rPr>
              <a:t>Involved in motor control of visceral organs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0" build="p"/>
      <p:bldP spid="45061" grpId="0" animBg="0" build="whol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6080" name=""/>
        <p:cNvGrpSpPr>
          <a:grpSpLocks/>
        </p:cNvGrpSpPr>
        <p:nvPr/>
      </p:nvGrpSpPr>
      <p:grpSpPr>
        <a:xfrm/>
      </p:grpSpPr>
      <p:sp>
        <p:nvSpPr>
          <p:cNvPr id="4608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Reticular Formation</a:t>
            </a:r>
          </a:p>
        </p:txBody>
      </p:sp>
      <p:sp>
        <p:nvSpPr>
          <p:cNvPr id="4608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608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46085" name=""/>
          <p:cNvPicPr>
            <a:picLocks noChangeAspect="1"/>
          </p:cNvPicPr>
          <p:nvPr/>
        </p:nvPicPr>
        <p:blipFill>
          <a:blip r:embed="rID16">
            <a:extLst/>
          </a:blip>
          <a:srcRect b="3260"/>
          <a:stretch>
            <a:fillRect/>
          </a:stretch>
        </p:blipFill>
        <p:spPr>
          <a:xfrm>
            <a:off x="838200" y="1143000"/>
            <a:ext cx="7772400" cy="518795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7104" name=""/>
        <p:cNvGrpSpPr>
          <a:grpSpLocks/>
        </p:cNvGrpSpPr>
        <p:nvPr/>
      </p:nvGrpSpPr>
      <p:grpSpPr>
        <a:xfrm/>
      </p:grpSpPr>
      <p:sp>
        <p:nvSpPr>
          <p:cNvPr id="4710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A- Diencephalon</a:t>
            </a:r>
          </a:p>
        </p:txBody>
      </p:sp>
      <p:sp>
        <p:nvSpPr>
          <p:cNvPr id="4710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710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7109" name=""/>
          <p:cNvSpPr txBox="1">
            <a:spLocks noChangeAspect="0"/>
          </p:cNvSpPr>
          <p:nvPr/>
        </p:nvSpPr>
        <p:spPr>
          <a:xfrm>
            <a:off x="381000" y="1752600"/>
            <a:ext cx="8245475" cy="3663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most superior part of the brain stem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Enclosed by the cerebral hemispheres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Made of three parts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Thalamus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Hypothalamus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Epithalamus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0" build="p"/>
      <p:bldP spid="47109" grpId="0" animBg="0" build="whol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8128" name=""/>
        <p:cNvGrpSpPr>
          <a:grpSpLocks/>
        </p:cNvGrpSpPr>
        <p:nvPr/>
      </p:nvGrpSpPr>
      <p:grpSpPr>
        <a:xfrm/>
      </p:grpSpPr>
      <p:sp>
        <p:nvSpPr>
          <p:cNvPr id="4813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A- Diencephalon</a:t>
            </a:r>
          </a:p>
        </p:txBody>
      </p:sp>
      <p:sp>
        <p:nvSpPr>
          <p:cNvPr id="4813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813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48133" name=""/>
          <p:cNvPicPr>
            <a:picLocks noChangeAspect="1"/>
          </p:cNvPicPr>
          <p:nvPr/>
        </p:nvPicPr>
        <p:blipFill>
          <a:blip r:embed="rID15">
            <a:extLst/>
          </a:blip>
          <a:srcRect b="3756"/>
          <a:stretch>
            <a:fillRect/>
          </a:stretch>
        </p:blipFill>
        <p:spPr>
          <a:xfrm>
            <a:off x="514350" y="1219200"/>
            <a:ext cx="8115300" cy="50673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9152" name=""/>
        <p:cNvGrpSpPr>
          <a:grpSpLocks/>
        </p:cNvGrpSpPr>
        <p:nvPr/>
      </p:nvGrpSpPr>
      <p:grpSpPr>
        <a:xfrm/>
      </p:grpSpPr>
      <p:sp>
        <p:nvSpPr>
          <p:cNvPr id="4915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A1- Thalamus</a:t>
            </a:r>
          </a:p>
        </p:txBody>
      </p:sp>
      <p:sp>
        <p:nvSpPr>
          <p:cNvPr id="4915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915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9157" name=""/>
          <p:cNvSpPr txBox="1">
            <a:spLocks noChangeAspect="0"/>
          </p:cNvSpPr>
          <p:nvPr/>
        </p:nvSpPr>
        <p:spPr>
          <a:xfrm>
            <a:off x="381000" y="1079500"/>
            <a:ext cx="8763000" cy="5313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Consists of two large lobes of gray matter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Surrounds the third ventricle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relay station for the sensory impulses passing upward to the sensory cortex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It makes us distinguishing between the pleasant and unpleasant impulses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Transfers impulses to the correct part of the cortex for localization and interpretation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0" build="p"/>
      <p:bldP spid="49157" grpId="0" animBg="0" build="whol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0176" name=""/>
        <p:cNvGrpSpPr>
          <a:grpSpLocks/>
        </p:cNvGrpSpPr>
        <p:nvPr/>
      </p:nvGrpSpPr>
      <p:grpSpPr>
        <a:xfrm/>
      </p:grpSpPr>
      <p:sp>
        <p:nvSpPr>
          <p:cNvPr id="5017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 2- Hypothalamus</a:t>
            </a:r>
          </a:p>
        </p:txBody>
      </p:sp>
      <p:sp>
        <p:nvSpPr>
          <p:cNvPr id="5017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018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0181" name=""/>
          <p:cNvSpPr txBox="1">
            <a:spLocks noChangeAspect="0"/>
          </p:cNvSpPr>
          <p:nvPr/>
        </p:nvSpPr>
        <p:spPr>
          <a:xfrm>
            <a:off x="381000" y="2005013"/>
            <a:ext cx="8245475" cy="3819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Under the thalamus, makes up the floor of the diencephalon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Important autonomic nervous system center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Helps regulate body temperature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Controls water balance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Regulates metabolism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0" build="p"/>
      <p:bldP spid="50181" grpId="0" animBg="0" build="whol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1200" name=""/>
        <p:cNvGrpSpPr>
          <a:grpSpLocks/>
        </p:cNvGrpSpPr>
        <p:nvPr/>
      </p:nvGrpSpPr>
      <p:grpSpPr>
        <a:xfrm/>
      </p:grpSpPr>
      <p:sp>
        <p:nvSpPr>
          <p:cNvPr id="5120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 2- Hypothalamus</a:t>
            </a:r>
          </a:p>
        </p:txBody>
      </p:sp>
      <p:sp>
        <p:nvSpPr>
          <p:cNvPr id="5120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120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05" name=""/>
          <p:cNvSpPr txBox="1">
            <a:spLocks noChangeAspect="0"/>
          </p:cNvSpPr>
          <p:nvPr/>
        </p:nvSpPr>
        <p:spPr>
          <a:xfrm>
            <a:off x="381000" y="2514600"/>
            <a:ext cx="8245475" cy="2676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An important part of the limbic system (emotions such as pleasure, appetite, pain, sex, and thirst)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pituitary gland</a:t>
            </a:r>
            <a:r>
              <a:rPr lang="en-US" altLang="en-US" sz="3400" dirty="0">
                <a:latin charset="0" typeface="Arial"/>
              </a:rPr>
              <a:t> is attached to the hypothalamus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0" build="whol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144" name=""/>
        <p:cNvGrpSpPr>
          <a:grpSpLocks/>
        </p:cNvGrpSpPr>
        <p:nvPr/>
      </p:nvGrpSpPr>
      <p:grpSpPr>
        <a:xfrm/>
      </p:grpSpPr>
      <p:sp>
        <p:nvSpPr>
          <p:cNvPr id="614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NERVUOS TISSUE</a:t>
            </a:r>
          </a:p>
        </p:txBody>
      </p:sp>
      <p:sp>
        <p:nvSpPr>
          <p:cNvPr id="614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614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9" name=""/>
          <p:cNvSpPr txBox="1">
            <a:spLocks noChangeAspect="0"/>
          </p:cNvSpPr>
          <p:nvPr/>
        </p:nvSpPr>
        <p:spPr>
          <a:xfrm>
            <a:off x="304800" y="1524000"/>
            <a:ext cx="8245475" cy="2797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Even though it is complex, nervous tissue is made up of two principal types of cells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 b="1">
                <a:solidFill>
                  <a:srgbClr val="000099"/>
                </a:solidFill>
                <a:latin charset="0" typeface="Arial"/>
              </a:rPr>
              <a:t>Neuroglia</a:t>
            </a:r>
            <a:r>
              <a:rPr lang="en-US" altLang="en-US" sz="3000" dirty="0">
                <a:latin charset="0" typeface="Arial"/>
              </a:rPr>
              <a:t> and 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 b="1">
                <a:solidFill>
                  <a:srgbClr val="000099"/>
                </a:solidFill>
                <a:latin charset="0" typeface="Arial"/>
              </a:rPr>
              <a:t>Neurons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0" build="whol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2224" name=""/>
        <p:cNvGrpSpPr>
          <a:grpSpLocks/>
        </p:cNvGrpSpPr>
        <p:nvPr/>
      </p:nvGrpSpPr>
      <p:grpSpPr>
        <a:xfrm/>
      </p:grpSpPr>
      <p:sp>
        <p:nvSpPr>
          <p:cNvPr id="5222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 3- Epithalamus</a:t>
            </a:r>
          </a:p>
        </p:txBody>
      </p:sp>
      <p:sp>
        <p:nvSpPr>
          <p:cNvPr id="5222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222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2229" name=""/>
          <p:cNvSpPr txBox="1">
            <a:spLocks noChangeAspect="0"/>
          </p:cNvSpPr>
          <p:nvPr/>
        </p:nvSpPr>
        <p:spPr>
          <a:xfrm>
            <a:off x="381000" y="2362200"/>
            <a:ext cx="8245475" cy="2782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Forms the roof of the third ventricle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Houses the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pineal body</a:t>
            </a:r>
            <a:r>
              <a:rPr lang="en-US" altLang="en-US" sz="3400" dirty="0">
                <a:latin charset="0" typeface="Arial"/>
              </a:rPr>
              <a:t> (an endocrine gland)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Includes the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choroid plexus</a:t>
            </a:r>
            <a:r>
              <a:rPr lang="en-US" altLang="en-US" sz="3400" dirty="0">
                <a:latin charset="0" typeface="Arial"/>
              </a:rPr>
              <a:t> – forms cerebrospinal fluid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0" build="p"/>
      <p:bldP spid="52229" grpId="0" animBg="0" build="whol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3248" name=""/>
        <p:cNvGrpSpPr>
          <a:grpSpLocks/>
        </p:cNvGrpSpPr>
        <p:nvPr/>
      </p:nvGrpSpPr>
      <p:grpSpPr>
        <a:xfrm/>
      </p:grpSpPr>
      <p:sp>
        <p:nvSpPr>
          <p:cNvPr id="5325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B- Midbrain</a:t>
            </a:r>
          </a:p>
        </p:txBody>
      </p:sp>
      <p:sp>
        <p:nvSpPr>
          <p:cNvPr id="5325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325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3253" name=""/>
          <p:cNvSpPr txBox="1">
            <a:spLocks noChangeAspect="0"/>
          </p:cNvSpPr>
          <p:nvPr/>
        </p:nvSpPr>
        <p:spPr>
          <a:xfrm>
            <a:off x="381000" y="1676400"/>
            <a:ext cx="8763000" cy="4535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It is a relatively small part of the brain stem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</a:t>
            </a: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cerebral aqueduct</a:t>
            </a:r>
            <a:r>
              <a:rPr lang="en-US" altLang="en-US" sz="3400" dirty="0">
                <a:latin charset="0" typeface="Arial"/>
              </a:rPr>
              <a:t> is a tiny canal that travels through the midbrain and connects the third ventricle of the diencephalon to the fourth ventricle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It composed primarily of ascending and descending fiber tracts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Houses reflex centers for vision and hearing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0" build="p"/>
      <p:bldP spid="53253" grpId="0" animBg="0" build="whol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4272" name=""/>
        <p:cNvGrpSpPr>
          <a:grpSpLocks/>
        </p:cNvGrpSpPr>
        <p:nvPr/>
      </p:nvGrpSpPr>
      <p:grpSpPr>
        <a:xfrm/>
      </p:grpSpPr>
      <p:sp>
        <p:nvSpPr>
          <p:cNvPr id="5427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C- Pons</a:t>
            </a:r>
          </a:p>
        </p:txBody>
      </p:sp>
      <p:sp>
        <p:nvSpPr>
          <p:cNvPr id="5427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427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4277" name=""/>
          <p:cNvSpPr txBox="1">
            <a:spLocks noChangeAspect="0"/>
          </p:cNvSpPr>
          <p:nvPr/>
        </p:nvSpPr>
        <p:spPr>
          <a:xfrm>
            <a:off x="381000" y="2438400"/>
            <a:ext cx="8245475" cy="2935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It is the rounded structure that protrudes just below the midbrain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Mostly composed of fiber tracts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Includes nuclei involved in the control of breathing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0" build="p"/>
      <p:bldP spid="54277" grpId="0" animBg="0" build="whol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5296" name=""/>
        <p:cNvGrpSpPr>
          <a:grpSpLocks/>
        </p:cNvGrpSpPr>
        <p:nvPr/>
      </p:nvGrpSpPr>
      <p:grpSpPr>
        <a:xfrm/>
      </p:grpSpPr>
      <p:sp>
        <p:nvSpPr>
          <p:cNvPr id="5529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2286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D- Medulla Oblongata</a:t>
            </a:r>
          </a:p>
        </p:txBody>
      </p:sp>
      <p:sp>
        <p:nvSpPr>
          <p:cNvPr id="5529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530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5301" name=""/>
          <p:cNvSpPr txBox="1">
            <a:spLocks noChangeAspect="0"/>
          </p:cNvSpPr>
          <p:nvPr/>
        </p:nvSpPr>
        <p:spPr>
          <a:xfrm>
            <a:off x="304800" y="1219200"/>
            <a:ext cx="8245475" cy="5092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most inferior part of the brain stem</a:t>
            </a:r>
          </a:p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Continues into the spinal cord</a:t>
            </a:r>
          </a:p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Includes important fiber tracts</a:t>
            </a:r>
          </a:p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Contains important control centers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Heart rate control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Blood pressure regulation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Breathing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Swallowing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Vomiting, as well as others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0" build="p"/>
      <p:bldP spid="55301" grpId="0" animBg="0" build="whol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6320" name=""/>
        <p:cNvGrpSpPr>
          <a:grpSpLocks/>
        </p:cNvGrpSpPr>
        <p:nvPr/>
      </p:nvGrpSpPr>
      <p:grpSpPr>
        <a:xfrm/>
      </p:grpSpPr>
      <p:sp>
        <p:nvSpPr>
          <p:cNvPr id="5632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III- Cerebellum</a:t>
            </a:r>
          </a:p>
        </p:txBody>
      </p:sp>
      <p:sp>
        <p:nvSpPr>
          <p:cNvPr id="5632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632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6325" name=""/>
          <p:cNvSpPr txBox="1">
            <a:spLocks noChangeAspect="0"/>
          </p:cNvSpPr>
          <p:nvPr/>
        </p:nvSpPr>
        <p:spPr>
          <a:xfrm>
            <a:off x="381000" y="2228850"/>
            <a:ext cx="8245475" cy="340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Two hemispheres with convoluted surfaces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Provides involuntary coordination of skeletal muscles activities and body movements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Controls balance and equilibrium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0" build="p"/>
      <p:bldP spid="56325" grpId="0" animBg="0" build="whol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7344" name=""/>
        <p:cNvGrpSpPr>
          <a:grpSpLocks/>
        </p:cNvGrpSpPr>
        <p:nvPr/>
      </p:nvGrpSpPr>
      <p:grpSpPr>
        <a:xfrm/>
      </p:grpSpPr>
      <p:sp>
        <p:nvSpPr>
          <p:cNvPr id="5734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III- Cerebellum</a:t>
            </a:r>
          </a:p>
        </p:txBody>
      </p:sp>
      <p:sp>
        <p:nvSpPr>
          <p:cNvPr id="5734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734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57349" name=""/>
          <p:cNvPicPr>
            <a:picLocks noChangeAspect="1"/>
          </p:cNvPicPr>
          <p:nvPr/>
        </p:nvPicPr>
        <p:blipFill>
          <a:blip r:embed="rID15">
            <a:extLst/>
          </a:blip>
          <a:srcRect b="3756"/>
          <a:stretch>
            <a:fillRect/>
          </a:stretch>
        </p:blipFill>
        <p:spPr>
          <a:xfrm>
            <a:off x="152400" y="1243013"/>
            <a:ext cx="8991600" cy="5614987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8368" name=""/>
        <p:cNvGrpSpPr>
          <a:grpSpLocks/>
        </p:cNvGrpSpPr>
        <p:nvPr/>
      </p:nvGrpSpPr>
      <p:grpSpPr>
        <a:xfrm/>
      </p:grpSpPr>
      <p:sp>
        <p:nvSpPr>
          <p:cNvPr id="5837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19062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Protection of the Central Nervous System</a:t>
            </a:r>
          </a:p>
        </p:txBody>
      </p:sp>
      <p:sp>
        <p:nvSpPr>
          <p:cNvPr id="5837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837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8373" name=""/>
          <p:cNvSpPr txBox="1">
            <a:spLocks noChangeAspect="0"/>
          </p:cNvSpPr>
          <p:nvPr/>
        </p:nvSpPr>
        <p:spPr>
          <a:xfrm>
            <a:off x="381000" y="1828800"/>
            <a:ext cx="8245475" cy="1852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Scalp and skin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Skull and vertebral column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Meninges</a:t>
            </a:r>
          </a:p>
        </p:txBody>
      </p:sp>
      <p:pic>
        <p:nvPicPr>
          <p:cNvPr id="58374" name=""/>
          <p:cNvPicPr>
            <a:picLocks noChangeAspect="1"/>
          </p:cNvPicPr>
          <p:nvPr/>
        </p:nvPicPr>
        <p:blipFill>
          <a:blip r:embed="rID17">
            <a:extLst/>
          </a:blip>
          <a:srcRect b="5180"/>
          <a:stretch>
            <a:fillRect/>
          </a:stretch>
        </p:blipFill>
        <p:spPr>
          <a:xfrm>
            <a:off x="3124200" y="3382963"/>
            <a:ext cx="5765800" cy="2836862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0" build="p"/>
      <p:bldP spid="58373" grpId="0" animBg="0" build="whol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9392" name=""/>
        <p:cNvGrpSpPr>
          <a:grpSpLocks/>
        </p:cNvGrpSpPr>
        <p:nvPr/>
      </p:nvGrpSpPr>
      <p:grpSpPr>
        <a:xfrm/>
      </p:grpSpPr>
      <p:sp>
        <p:nvSpPr>
          <p:cNvPr id="5939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19062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Protection of the Central Nervous System</a:t>
            </a:r>
          </a:p>
        </p:txBody>
      </p:sp>
      <p:sp>
        <p:nvSpPr>
          <p:cNvPr id="5939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5939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9397" name=""/>
          <p:cNvSpPr txBox="1">
            <a:spLocks noChangeAspect="0"/>
          </p:cNvSpPr>
          <p:nvPr/>
        </p:nvSpPr>
        <p:spPr>
          <a:xfrm>
            <a:off x="381000" y="1838325"/>
            <a:ext cx="8245475" cy="1438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Cerebrospinal fluid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Blood brain barrier</a:t>
            </a:r>
          </a:p>
        </p:txBody>
      </p:sp>
      <p:pic>
        <p:nvPicPr>
          <p:cNvPr id="59398" name=""/>
          <p:cNvPicPr>
            <a:picLocks noChangeAspect="1"/>
          </p:cNvPicPr>
          <p:nvPr/>
        </p:nvPicPr>
        <p:blipFill>
          <a:blip r:embed="rID17">
            <a:extLst/>
          </a:blip>
          <a:srcRect b="5180"/>
          <a:stretch>
            <a:fillRect/>
          </a:stretch>
        </p:blipFill>
        <p:spPr>
          <a:xfrm>
            <a:off x="3124200" y="3382963"/>
            <a:ext cx="5765800" cy="2836862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0" build="whol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0416" name=""/>
        <p:cNvGrpSpPr>
          <a:grpSpLocks/>
        </p:cNvGrpSpPr>
        <p:nvPr/>
      </p:nvGrpSpPr>
      <p:grpSpPr>
        <a:xfrm/>
      </p:grpSpPr>
      <p:sp>
        <p:nvSpPr>
          <p:cNvPr id="6041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641350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Meninges</a:t>
            </a:r>
          </a:p>
        </p:txBody>
      </p:sp>
      <p:sp>
        <p:nvSpPr>
          <p:cNvPr id="6041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6042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0421" name=""/>
          <p:cNvSpPr txBox="1">
            <a:spLocks noChangeAspect="0"/>
          </p:cNvSpPr>
          <p:nvPr/>
        </p:nvSpPr>
        <p:spPr>
          <a:xfrm>
            <a:off x="381000" y="1371600"/>
            <a:ext cx="8245475" cy="5481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Three connective membranes covering and protecting the CNS structures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Dura mater</a:t>
            </a:r>
            <a:r>
              <a:rPr lang="en-US" altLang="en-US" sz="3400" dirty="0">
                <a:latin charset="0" typeface="Arial"/>
              </a:rPr>
              <a:t> (Hard matter) is the outermost layer, it is a double-layered membrane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One of its layers is attached to the inner surface of the skull forming periosteum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other forms the outermost brain covering and continues as dura mater of the spinal cord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0" build="whol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1440" name=""/>
        <p:cNvGrpSpPr>
          <a:grpSpLocks/>
        </p:cNvGrpSpPr>
        <p:nvPr/>
      </p:nvGrpSpPr>
      <p:grpSpPr>
        <a:xfrm/>
      </p:grpSpPr>
      <p:sp>
        <p:nvSpPr>
          <p:cNvPr id="6144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641350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Meninges</a:t>
            </a:r>
          </a:p>
        </p:txBody>
      </p:sp>
      <p:sp>
        <p:nvSpPr>
          <p:cNvPr id="6144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6144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45" name=""/>
          <p:cNvSpPr txBox="1">
            <a:spLocks noChangeAspect="0"/>
          </p:cNvSpPr>
          <p:nvPr/>
        </p:nvSpPr>
        <p:spPr>
          <a:xfrm>
            <a:off x="381000" y="1066800"/>
            <a:ext cx="8458200" cy="558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 b="1">
                <a:solidFill>
                  <a:srgbClr val="000099"/>
                </a:solidFill>
                <a:latin charset="0" typeface="Arial"/>
              </a:rPr>
              <a:t>Arachnoid mater</a:t>
            </a:r>
            <a:r>
              <a:rPr lang="en-US" altLang="en-US" sz="3000" dirty="0">
                <a:latin charset="0" typeface="Arial"/>
              </a:rPr>
              <a:t> (Spider) is the middle meningeal layer, it is a weblike; its threadlike extensions span the subarachnoid space to attach it to the innermost membrane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The subarachnoid space is filled with cerebrospinal fluid (CSF)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 b="1">
                <a:solidFill>
                  <a:srgbClr val="0070c0"/>
                </a:solidFill>
                <a:latin charset="0" typeface="Arial"/>
              </a:rPr>
              <a:t>Arachnoid villi </a:t>
            </a:r>
            <a:r>
              <a:rPr lang="en-US" altLang="en-US" sz="3000" dirty="0">
                <a:latin charset="0" typeface="Arial"/>
              </a:rPr>
              <a:t>are specialized projections of the arachnoid membrane which drain the CSF into the venous blood in the dural sinuses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 b="1">
                <a:solidFill>
                  <a:srgbClr val="000099"/>
                </a:solidFill>
                <a:latin charset="0" typeface="Arial"/>
              </a:rPr>
              <a:t>Pia mater</a:t>
            </a:r>
            <a:r>
              <a:rPr lang="en-US" altLang="en-US" sz="3000" dirty="0">
                <a:latin charset="0" typeface="Arial"/>
              </a:rPr>
              <a:t> (Gentle mother) is a delicate membrane clings tightly to the surface of the brain (and cord) following every fold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0" build="whol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168" name=""/>
        <p:cNvGrpSpPr>
          <a:grpSpLocks/>
        </p:cNvGrpSpPr>
        <p:nvPr/>
      </p:nvGrpSpPr>
      <p:grpSpPr>
        <a:xfrm/>
      </p:grpSpPr>
      <p:sp>
        <p:nvSpPr>
          <p:cNvPr id="717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NERVUOS TISSUE</a:t>
            </a:r>
          </a:p>
        </p:txBody>
      </p:sp>
      <p:sp>
        <p:nvSpPr>
          <p:cNvPr id="717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17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3" name=""/>
          <p:cNvSpPr txBox="1">
            <a:spLocks noChangeAspect="0"/>
          </p:cNvSpPr>
          <p:nvPr/>
        </p:nvSpPr>
        <p:spPr>
          <a:xfrm>
            <a:off x="304800" y="1524000"/>
            <a:ext cx="8245475" cy="3865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Neuroglia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neuroglia (nerve glue) include many types of cells that generally support and protect the neurons in the CNS.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In addition, each of the different types of glial cells has special functions.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0" build="whol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2464" name=""/>
        <p:cNvGrpSpPr>
          <a:grpSpLocks/>
        </p:cNvGrpSpPr>
        <p:nvPr/>
      </p:nvGrpSpPr>
      <p:grpSpPr>
        <a:xfrm/>
      </p:grpSpPr>
      <p:sp>
        <p:nvSpPr>
          <p:cNvPr id="62466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304800"/>
            <a:ext cx="8229600" cy="114300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pPr/>
            <a:r>
              <a:rPr lang="en-US" altLang="en-US" dirty="0" b="1">
                <a:solidFill>
                  <a:srgbClr val="000099"/>
                </a:solidFill>
              </a:rPr>
              <a:t>Meninges</a:t>
            </a:r>
          </a:p>
        </p:txBody>
      </p:sp>
      <p:pic>
        <p:nvPicPr>
          <p:cNvPr id="62467" name=""/>
          <p:cNvPicPr>
            <a:picLocks noChangeAspect="1"/>
          </p:cNvPicPr>
          <p:nvPr/>
        </p:nvPicPr>
        <p:blipFill>
          <a:blip r:embed="rID18">
            <a:extLst/>
          </a:blip>
          <a:srcRect t="2767" r="949" b="6954"/>
          <a:stretch>
            <a:fillRect/>
          </a:stretch>
        </p:blipFill>
        <p:spPr>
          <a:xfrm>
            <a:off x="381000" y="1219200"/>
            <a:ext cx="8455025" cy="4348163"/>
          </a:xfrm>
          <a:prstGeom prst="rect">
            <a:avLst/>
          </a:prstGeom>
          <a:noFill/>
          <a:ln>
            <a:noFill/>
          </a:ln>
        </p:spPr>
      </p:pic>
      <p:sp>
        <p:nvSpPr>
          <p:cNvPr id="62468" name=""/>
          <p:cNvSpPr>
            <a:spLocks noChangeAspect="0"/>
          </p:cNvSpPr>
          <p:nvPr/>
        </p:nvSpPr>
        <p:spPr>
          <a:xfrm>
            <a:off x="2286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246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3488" name=""/>
        <p:cNvGrpSpPr>
          <a:grpSpLocks/>
        </p:cNvGrpSpPr>
        <p:nvPr/>
      </p:nvGrpSpPr>
      <p:grpSpPr>
        <a:xfrm/>
      </p:grpSpPr>
      <p:sp>
        <p:nvSpPr>
          <p:cNvPr id="63490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304800"/>
            <a:ext cx="8229600" cy="114300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pPr/>
            <a:r>
              <a:rPr lang="en-US" altLang="en-US" dirty="0" b="1">
                <a:solidFill>
                  <a:srgbClr val="000099"/>
                </a:solidFill>
              </a:rPr>
              <a:t>Dura Mater</a:t>
            </a:r>
          </a:p>
        </p:txBody>
      </p:sp>
      <p:pic>
        <p:nvPicPr>
          <p:cNvPr id="63491" name=""/>
          <p:cNvPicPr>
            <a:picLocks noChangeAspect="1"/>
          </p:cNvPicPr>
          <p:nvPr/>
        </p:nvPicPr>
        <p:blipFill>
          <a:blip r:embed="rID19">
            <a:extLst/>
          </a:blip>
          <a:srcRect t="3775" r="2426" b="10456" l="1945"/>
          <a:stretch>
            <a:fillRect/>
          </a:stretch>
        </p:blipFill>
        <p:spPr>
          <a:xfrm>
            <a:off x="609600" y="1600200"/>
            <a:ext cx="7881938" cy="4567238"/>
          </a:xfrm>
          <a:prstGeom prst="rect">
            <a:avLst/>
          </a:prstGeom>
          <a:noFill/>
          <a:ln>
            <a:noFill/>
          </a:ln>
        </p:spPr>
      </p:pic>
      <p:sp>
        <p:nvSpPr>
          <p:cNvPr id="63492" name=""/>
          <p:cNvSpPr>
            <a:spLocks noChangeAspect="0"/>
          </p:cNvSpPr>
          <p:nvPr/>
        </p:nvSpPr>
        <p:spPr>
          <a:xfrm>
            <a:off x="2286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349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4512" name=""/>
        <p:cNvGrpSpPr>
          <a:grpSpLocks/>
        </p:cNvGrpSpPr>
        <p:nvPr/>
      </p:nvGrpSpPr>
      <p:grpSpPr>
        <a:xfrm/>
      </p:grpSpPr>
      <p:sp>
        <p:nvSpPr>
          <p:cNvPr id="64514" name=""/>
          <p:cNvSpPr>
            <a:spLocks noChangeAspect="0"/>
          </p:cNvSpPr>
          <p:nvPr>
            <p:ph type="title" sz="full" idx="4294967295"/>
          </p:nvPr>
        </p:nvSpPr>
        <p:spPr>
          <a:xfrm>
            <a:off x="457200" y="304800"/>
            <a:ext cx="8229600" cy="114300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pPr/>
            <a:r>
              <a:rPr lang="en-US" altLang="en-US" dirty="0" b="1">
                <a:solidFill>
                  <a:srgbClr val="000099"/>
                </a:solidFill>
              </a:rPr>
              <a:t>Arachnoid Mater</a:t>
            </a:r>
          </a:p>
        </p:txBody>
      </p:sp>
      <p:pic>
        <p:nvPicPr>
          <p:cNvPr id="64515" name=""/>
          <p:cNvPicPr>
            <a:picLocks noChangeAspect="1"/>
          </p:cNvPicPr>
          <p:nvPr/>
        </p:nvPicPr>
        <p:blipFill>
          <a:blip r:embed="rID18">
            <a:extLst/>
          </a:blip>
          <a:srcRect t="2767" r="949" b="6954"/>
          <a:stretch>
            <a:fillRect/>
          </a:stretch>
        </p:blipFill>
        <p:spPr>
          <a:xfrm>
            <a:off x="344488" y="1254125"/>
            <a:ext cx="8455024" cy="4348163"/>
          </a:xfrm>
          <a:prstGeom prst="rect">
            <a:avLst/>
          </a:prstGeom>
          <a:noFill/>
          <a:ln>
            <a:noFill/>
          </a:ln>
        </p:spPr>
      </p:pic>
      <p:sp>
        <p:nvSpPr>
          <p:cNvPr id="64516" name=""/>
          <p:cNvSpPr>
            <a:spLocks noChangeAspect="0"/>
          </p:cNvSpPr>
          <p:nvPr/>
        </p:nvSpPr>
        <p:spPr>
          <a:xfrm>
            <a:off x="2286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451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5536" name=""/>
        <p:cNvGrpSpPr>
          <a:grpSpLocks/>
        </p:cNvGrpSpPr>
        <p:nvPr/>
      </p:nvGrpSpPr>
      <p:grpSpPr>
        <a:xfrm/>
      </p:grpSpPr>
      <p:sp>
        <p:nvSpPr>
          <p:cNvPr id="6553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Cerebrospinal Fluid</a:t>
            </a:r>
          </a:p>
        </p:txBody>
      </p:sp>
      <p:sp>
        <p:nvSpPr>
          <p:cNvPr id="6553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6554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5541" name=""/>
          <p:cNvSpPr txBox="1">
            <a:spLocks noChangeAspect="0"/>
          </p:cNvSpPr>
          <p:nvPr/>
        </p:nvSpPr>
        <p:spPr>
          <a:xfrm>
            <a:off x="381000" y="1079500"/>
            <a:ext cx="8763000" cy="540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Similar to blood plasma composition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Formed by the choroid plexuses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Choroid plexuses are clusters of capillaries hanging from the roof in each of brain ventricles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Forms a watery cushion to protect the delicate nervous tissues from blows and other traumas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Circulated in arachnoid space, ventricles, and central canal of the spinal cord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  <a:ea charset="0" typeface="Arial"/>
              </a:rPr>
              <a:t>The CSF return to the blood in the dural sinuses through the arachnoid villi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0" build="p"/>
      <p:bldP spid="65541" grpId="0" animBg="0" build="whol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6560" name=""/>
        <p:cNvGrpSpPr>
          <a:grpSpLocks/>
        </p:cNvGrpSpPr>
        <p:nvPr/>
      </p:nvGrpSpPr>
      <p:grpSpPr>
        <a:xfrm/>
      </p:grpSpPr>
      <p:sp>
        <p:nvSpPr>
          <p:cNvPr id="6656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19062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Ventricles and Location of the Cerebrospinal Fluid</a:t>
            </a:r>
          </a:p>
        </p:txBody>
      </p:sp>
      <p:sp>
        <p:nvSpPr>
          <p:cNvPr id="6656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6656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66565" name=""/>
          <p:cNvPicPr>
            <a:picLocks noChangeAspect="1"/>
          </p:cNvPicPr>
          <p:nvPr/>
        </p:nvPicPr>
        <p:blipFill>
          <a:blip r:embed="rID20">
            <a:extLst/>
          </a:blip>
          <a:srcRect b="3125"/>
          <a:stretch>
            <a:fillRect/>
          </a:stretch>
        </p:blipFill>
        <p:spPr>
          <a:xfrm>
            <a:off x="609600" y="1431925"/>
            <a:ext cx="7620000" cy="5316538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7584" name=""/>
        <p:cNvGrpSpPr>
          <a:grpSpLocks/>
        </p:cNvGrpSpPr>
        <p:nvPr/>
      </p:nvGrpSpPr>
      <p:grpSpPr>
        <a:xfrm/>
      </p:grpSpPr>
      <p:sp>
        <p:nvSpPr>
          <p:cNvPr id="67586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noFill/>
          <a:ln>
            <a:noFill/>
          </a:ln>
        </p:spPr>
        <p:txBody>
          <a:bodyPr/>
          <a:lstStyle/>
          <a:p>
            <a:pPr/>
            <a:r>
              <a:rPr lang="en-US" altLang="en-US" dirty="0" b="1">
                <a:solidFill>
                  <a:srgbClr val="0070c0"/>
                </a:solidFill>
                <a:latin charset="0" typeface="Arial"/>
                <a:ea charset="0" typeface="Arial"/>
              </a:rPr>
              <a:t>Lateral Ventricles</a:t>
            </a:r>
          </a:p>
        </p:txBody>
      </p:sp>
      <p:sp>
        <p:nvSpPr>
          <p:cNvPr id="67587" name=""/>
          <p:cNvSpPr>
            <a:spLocks noGrp="1" noChangeAspect="0"/>
          </p:cNvSpPr>
          <p:nvPr>
            <p:ph type="obj" sz="full" idx="4294967295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</p:spPr>
        <p:txBody>
          <a:bodyPr/>
          <a:lstStyle/>
          <a:p>
            <a:pPr/>
            <a:r>
              <a:rPr lang="en-US" altLang="en-US" dirty="0">
                <a:latin charset="0" typeface="Arial"/>
                <a:ea charset="0" typeface="Arial"/>
              </a:rPr>
              <a:t>Found on each side of the hemisphere below the corpus collasum</a:t>
            </a:r>
          </a:p>
          <a:p>
            <a:pPr/>
            <a:r>
              <a:rPr lang="en-US" altLang="en-US" dirty="0">
                <a:latin charset="0" typeface="Arial"/>
                <a:ea charset="0" typeface="Arial"/>
              </a:rPr>
              <a:t>The communicate with the third ventricle via interventricular foramina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8608" name=""/>
        <p:cNvGrpSpPr>
          <a:grpSpLocks/>
        </p:cNvGrpSpPr>
        <p:nvPr/>
      </p:nvGrpSpPr>
      <p:grpSpPr>
        <a:xfrm/>
      </p:grpSpPr>
      <p:sp>
        <p:nvSpPr>
          <p:cNvPr id="68610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noFill/>
          <a:ln>
            <a:noFill/>
          </a:ln>
        </p:spPr>
        <p:txBody>
          <a:bodyPr/>
          <a:lstStyle/>
          <a:p>
            <a:pPr/>
            <a:r>
              <a:rPr lang="en-US" altLang="en-US" dirty="0" b="1">
                <a:solidFill>
                  <a:srgbClr val="0070c0"/>
                </a:solidFill>
                <a:latin charset="0" typeface="Arial"/>
                <a:ea charset="0" typeface="Arial"/>
              </a:rPr>
              <a:t>Third Ventricle</a:t>
            </a:r>
          </a:p>
        </p:txBody>
      </p:sp>
      <p:sp>
        <p:nvSpPr>
          <p:cNvPr id="68611" name=""/>
          <p:cNvSpPr>
            <a:spLocks noGrp="1" noChangeAspect="0"/>
          </p:cNvSpPr>
          <p:nvPr>
            <p:ph type="obj" sz="full" idx="4294967295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</p:spPr>
        <p:txBody>
          <a:bodyPr/>
          <a:lstStyle/>
          <a:p>
            <a:pPr/>
            <a:r>
              <a:rPr lang="en-US" altLang="en-US" sz="3200" dirty="0">
                <a:latin charset="0" typeface="Arial"/>
                <a:ea charset="0" typeface="Arial"/>
              </a:rPr>
              <a:t>Found bellow the lateral ventricle </a:t>
            </a:r>
          </a:p>
          <a:p>
            <a:pPr/>
            <a:r>
              <a:rPr lang="en-US" altLang="en-US" sz="3200" dirty="0">
                <a:latin charset="0" typeface="Arial"/>
                <a:ea charset="0" typeface="Arial"/>
              </a:rPr>
              <a:t>Communicates with the forth ventricle through cerebral aqueduct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9632" name=""/>
        <p:cNvGrpSpPr>
          <a:grpSpLocks/>
        </p:cNvGrpSpPr>
        <p:nvPr/>
      </p:nvGrpSpPr>
      <p:grpSpPr>
        <a:xfrm/>
      </p:grpSpPr>
      <p:sp>
        <p:nvSpPr>
          <p:cNvPr id="69634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noFill/>
          <a:ln>
            <a:noFill/>
          </a:ln>
        </p:spPr>
        <p:txBody>
          <a:bodyPr/>
          <a:lstStyle/>
          <a:p>
            <a:pPr/>
            <a:r>
              <a:rPr lang="en-US" altLang="en-US" dirty="0" b="1">
                <a:solidFill>
                  <a:srgbClr val="0070c0"/>
                </a:solidFill>
                <a:latin charset="0" typeface="Arial"/>
                <a:ea charset="0" typeface="Arial"/>
              </a:rPr>
              <a:t>Fourth Ventricle</a:t>
            </a:r>
          </a:p>
        </p:txBody>
      </p:sp>
      <p:sp>
        <p:nvSpPr>
          <p:cNvPr id="69635" name=""/>
          <p:cNvSpPr>
            <a:spLocks noGrp="1" noChangeAspect="0"/>
          </p:cNvSpPr>
          <p:nvPr>
            <p:ph type="obj" sz="full" idx="4294967295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</p:spPr>
        <p:txBody>
          <a:bodyPr/>
          <a:lstStyle/>
          <a:p>
            <a:pPr/>
            <a:r>
              <a:rPr lang="en-US" altLang="en-US" sz="3200" dirty="0">
                <a:latin charset="0" typeface="Arial"/>
                <a:ea charset="0" typeface="Arial"/>
              </a:rPr>
              <a:t>Found below and behind the third ventricle</a:t>
            </a:r>
          </a:p>
          <a:p>
            <a:pPr/>
            <a:r>
              <a:rPr lang="en-US" altLang="en-US" sz="3200" dirty="0">
                <a:latin charset="0" typeface="Arial"/>
                <a:ea charset="0" typeface="Arial"/>
              </a:rPr>
              <a:t>It continuous with central canal</a:t>
            </a:r>
          </a:p>
          <a:p>
            <a:pPr/>
            <a:r>
              <a:rPr lang="en-US" altLang="en-US" sz="3200" dirty="0">
                <a:latin charset="0" typeface="Arial"/>
                <a:ea charset="0" typeface="Arial"/>
              </a:rPr>
              <a:t>Communicates with subarachnoid space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0656" name=""/>
        <p:cNvGrpSpPr>
          <a:grpSpLocks/>
        </p:cNvGrpSpPr>
        <p:nvPr/>
      </p:nvGrpSpPr>
      <p:grpSpPr>
        <a:xfrm/>
      </p:grpSpPr>
      <p:sp>
        <p:nvSpPr>
          <p:cNvPr id="7065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Blood Brain Barrier</a:t>
            </a:r>
          </a:p>
        </p:txBody>
      </p:sp>
      <p:sp>
        <p:nvSpPr>
          <p:cNvPr id="7065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066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0661" name=""/>
          <p:cNvSpPr txBox="1">
            <a:spLocks noChangeAspect="0"/>
          </p:cNvSpPr>
          <p:nvPr/>
        </p:nvSpPr>
        <p:spPr>
          <a:xfrm>
            <a:off x="381000" y="1143000"/>
            <a:ext cx="8245475" cy="5456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Includes the least permeable capillaries of the body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Excludes many potentially harmful substances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Useless against some substances</a:t>
            </a: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Fats and fat soluble molecules</a:t>
            </a: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Respiratory gases</a:t>
            </a: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Alcohol</a:t>
            </a: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Nicotine</a:t>
            </a: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Anesthesia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0" build="p"/>
      <p:bldP spid="70661" grpId="0" animBg="0" build="whole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1680" name=""/>
        <p:cNvGrpSpPr>
          <a:grpSpLocks/>
        </p:cNvGrpSpPr>
        <p:nvPr/>
      </p:nvGrpSpPr>
      <p:grpSpPr>
        <a:xfrm/>
      </p:grpSpPr>
      <p:sp>
        <p:nvSpPr>
          <p:cNvPr id="7168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Traumatic Brain Injuries</a:t>
            </a:r>
          </a:p>
        </p:txBody>
      </p:sp>
      <p:sp>
        <p:nvSpPr>
          <p:cNvPr id="7168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168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685" name=""/>
          <p:cNvSpPr txBox="1">
            <a:spLocks noChangeAspect="0"/>
          </p:cNvSpPr>
          <p:nvPr/>
        </p:nvSpPr>
        <p:spPr>
          <a:xfrm>
            <a:off x="381000" y="1219200"/>
            <a:ext cx="8245475" cy="5249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Concussion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Slight brain injury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No permanent brain damage</a:t>
            </a:r>
          </a:p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Contusion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Nervous tissue destruction occurs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Nervous tissue does not regenerate</a:t>
            </a:r>
          </a:p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Cerebral edema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Swelling from the inflammatory response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May compress and kill brain tissue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0" build="p"/>
      <p:bldP spid="71685" grpId="0" animBg="0" build="whol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192" name=""/>
        <p:cNvGrpSpPr>
          <a:grpSpLocks/>
        </p:cNvGrpSpPr>
        <p:nvPr/>
      </p:nvGrpSpPr>
      <p:grpSpPr>
        <a:xfrm/>
      </p:grpSpPr>
      <p:sp>
        <p:nvSpPr>
          <p:cNvPr id="819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NERVUOS TISSUE</a:t>
            </a:r>
          </a:p>
        </p:txBody>
      </p:sp>
      <p:sp>
        <p:nvSpPr>
          <p:cNvPr id="819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819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8197" name=""/>
          <p:cNvSpPr txBox="1">
            <a:spLocks noChangeAspect="0"/>
          </p:cNvSpPr>
          <p:nvPr/>
        </p:nvSpPr>
        <p:spPr>
          <a:xfrm>
            <a:off x="304800" y="1524000"/>
            <a:ext cx="3886200" cy="4105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Neuroglia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 b="1">
                <a:latin charset="0" typeface="Arial"/>
              </a:rPr>
              <a:t>Oligodendroglia </a:t>
            </a:r>
            <a:r>
              <a:rPr lang="en-US" altLang="en-US" sz="3000" dirty="0">
                <a:latin charset="0" typeface="Arial"/>
              </a:rPr>
              <a:t>deposit a fatty insulating substance around the process, or extensions of the neurons.</a:t>
            </a:r>
          </a:p>
        </p:txBody>
      </p:sp>
      <p:pic>
        <p:nvPicPr>
          <p:cNvPr id="8198" name=""/>
          <p:cNvPicPr>
            <a:picLocks noChangeAspect="1"/>
          </p:cNvPicPr>
          <p:nvPr/>
        </p:nvPicPr>
        <p:blipFill>
          <a:blip r:embed="rID1">
            <a:extLst/>
          </a:blip>
          <a:srcRect/>
          <a:stretch>
            <a:fillRect/>
          </a:stretch>
        </p:blipFill>
        <p:spPr>
          <a:xfrm>
            <a:off x="4343400" y="2286000"/>
            <a:ext cx="4800600" cy="4227513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0" build="whol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2704" name=""/>
        <p:cNvGrpSpPr>
          <a:grpSpLocks/>
        </p:cNvGrpSpPr>
        <p:nvPr/>
      </p:nvGrpSpPr>
      <p:grpSpPr>
        <a:xfrm/>
      </p:grpSpPr>
      <p:sp>
        <p:nvSpPr>
          <p:cNvPr id="7270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Cerebrovascular Accident (CVA)</a:t>
            </a:r>
          </a:p>
        </p:txBody>
      </p:sp>
      <p:sp>
        <p:nvSpPr>
          <p:cNvPr id="7270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270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2709" name=""/>
          <p:cNvSpPr txBox="1">
            <a:spLocks noChangeAspect="0"/>
          </p:cNvSpPr>
          <p:nvPr/>
        </p:nvSpPr>
        <p:spPr>
          <a:xfrm>
            <a:off x="381000" y="1752600"/>
            <a:ext cx="8245475" cy="4383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Commonly called a stroke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result of a ruptured blood vessel supplying a region of the brain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Brain tissue supplied with oxygen from that blood source dies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Loss of some functions or death may result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0" build="p"/>
      <p:bldP spid="72709" grpId="0" animBg="0" build="whole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3728" name=""/>
        <p:cNvGrpSpPr>
          <a:grpSpLocks/>
        </p:cNvGrpSpPr>
        <p:nvPr/>
      </p:nvGrpSpPr>
      <p:grpSpPr>
        <a:xfrm/>
      </p:grpSpPr>
      <p:sp>
        <p:nvSpPr>
          <p:cNvPr id="7373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Hydrocephalus</a:t>
            </a:r>
          </a:p>
        </p:txBody>
      </p:sp>
      <p:sp>
        <p:nvSpPr>
          <p:cNvPr id="7373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373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3733" name=""/>
          <p:cNvSpPr txBox="1">
            <a:spLocks noChangeAspect="0"/>
          </p:cNvSpPr>
          <p:nvPr/>
        </p:nvSpPr>
        <p:spPr>
          <a:xfrm>
            <a:off x="381000" y="1752600"/>
            <a:ext cx="8245475" cy="451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Means water in the brain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Results from obstruction of the CSF drainage e.g. a tumor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Causes the head of new baby to enlarge because the skull bones have not yet fused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Likely to result in brain damage in adults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Treated surgically by a ventriculoperitoneal (VP) shunt 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0" build="p"/>
      <p:bldP spid="73733" grpId="0" animBg="0" build="whole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4752" name=""/>
        <p:cNvGrpSpPr>
          <a:grpSpLocks/>
        </p:cNvGrpSpPr>
        <p:nvPr/>
      </p:nvGrpSpPr>
      <p:grpSpPr>
        <a:xfrm/>
      </p:grpSpPr>
      <p:sp>
        <p:nvSpPr>
          <p:cNvPr id="7475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Alzheimer’s Disease</a:t>
            </a:r>
          </a:p>
        </p:txBody>
      </p:sp>
      <p:sp>
        <p:nvSpPr>
          <p:cNvPr id="7475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475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4757" name=""/>
          <p:cNvSpPr txBox="1">
            <a:spLocks noChangeAspect="0"/>
          </p:cNvSpPr>
          <p:nvPr/>
        </p:nvSpPr>
        <p:spPr>
          <a:xfrm>
            <a:off x="381000" y="1468438"/>
            <a:ext cx="8245475" cy="4856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Progressive degenerative brain disease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Mostly seen in the elderly, but may begin in middle age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Structural changes in the brain include abnormal protein deposits and twisted fibers within neurons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Victims experience memory loss, irritability, confusion and ultimately, hallucinations and death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0" build="p"/>
      <p:bldP spid="74757" grpId="0" animBg="0" build="whole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5776" name=""/>
        <p:cNvGrpSpPr>
          <a:grpSpLocks/>
        </p:cNvGrpSpPr>
        <p:nvPr/>
      </p:nvGrpSpPr>
      <p:grpSpPr>
        <a:xfrm/>
      </p:grpSpPr>
      <p:sp>
        <p:nvSpPr>
          <p:cNvPr id="7577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Spinal Cord</a:t>
            </a:r>
          </a:p>
        </p:txBody>
      </p:sp>
      <p:sp>
        <p:nvSpPr>
          <p:cNvPr id="7577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578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5781" name=""/>
          <p:cNvSpPr txBox="1">
            <a:spLocks noChangeAspect="0"/>
          </p:cNvSpPr>
          <p:nvPr/>
        </p:nvSpPr>
        <p:spPr>
          <a:xfrm>
            <a:off x="381000" y="1371600"/>
            <a:ext cx="4876800" cy="408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200" dirty="0">
                <a:latin charset="0" typeface="Arial"/>
              </a:rPr>
              <a:t>A cylindrical cord which is approximately 42-43cm long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200" dirty="0">
                <a:latin charset="0" typeface="Arial"/>
              </a:rPr>
              <a:t>Provides a two ways conduction pathways to and from the brain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200" dirty="0">
                <a:latin charset="0" typeface="Arial"/>
              </a:rPr>
              <a:t>It is a major reflex center</a:t>
            </a:r>
          </a:p>
        </p:txBody>
      </p:sp>
      <p:pic>
        <p:nvPicPr>
          <p:cNvPr id="75782" name=""/>
          <p:cNvPicPr>
            <a:picLocks noChangeAspect="1"/>
          </p:cNvPicPr>
          <p:nvPr/>
        </p:nvPicPr>
        <p:blipFill>
          <a:blip r:embed="rID21">
            <a:extLst/>
          </a:blip>
          <a:srcRect b="2922"/>
          <a:stretch>
            <a:fillRect/>
          </a:stretch>
        </p:blipFill>
        <p:spPr>
          <a:xfrm>
            <a:off x="5410200" y="533400"/>
            <a:ext cx="3675062" cy="57912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0" build="p"/>
      <p:bldP spid="75781" grpId="0" animBg="0" build="whole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6800" name=""/>
        <p:cNvGrpSpPr>
          <a:grpSpLocks/>
        </p:cNvGrpSpPr>
        <p:nvPr/>
      </p:nvGrpSpPr>
      <p:grpSpPr>
        <a:xfrm/>
      </p:grpSpPr>
      <p:sp>
        <p:nvSpPr>
          <p:cNvPr id="7680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Spinal Cord</a:t>
            </a:r>
          </a:p>
        </p:txBody>
      </p:sp>
      <p:sp>
        <p:nvSpPr>
          <p:cNvPr id="7680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680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6805" name=""/>
          <p:cNvSpPr txBox="1">
            <a:spLocks noChangeAspect="0"/>
          </p:cNvSpPr>
          <p:nvPr/>
        </p:nvSpPr>
        <p:spPr>
          <a:xfrm>
            <a:off x="381000" y="1066800"/>
            <a:ext cx="5334000" cy="5300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Extends from the medulla oblongata (foramen magnum) to the region of T12 or L1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In humans 31 pairs of spinal nerves arise from it 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Enlargements occur in the cervical and lumbar regions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Below T12 is the </a:t>
            </a:r>
            <a:r>
              <a:rPr lang="en-US" altLang="en-US" sz="3000" dirty="0" b="1">
                <a:solidFill>
                  <a:srgbClr val="3333cc"/>
                </a:solidFill>
                <a:latin charset="0" typeface="Arial"/>
              </a:rPr>
              <a:t>cauda</a:t>
            </a:r>
            <a:r>
              <a:rPr lang="en-US" altLang="en-US" sz="3000" dirty="0" b="1">
                <a:solidFill>
                  <a:srgbClr val="003366"/>
                </a:solidFill>
                <a:latin charset="0" typeface="Arial"/>
              </a:rPr>
              <a:t> equina</a:t>
            </a:r>
            <a:r>
              <a:rPr lang="en-US" altLang="en-US" sz="3000" dirty="0">
                <a:latin charset="0" typeface="Arial"/>
              </a:rPr>
              <a:t> (a collection of spinal nerves)</a:t>
            </a:r>
          </a:p>
        </p:txBody>
      </p:sp>
      <p:pic>
        <p:nvPicPr>
          <p:cNvPr id="76806" name=""/>
          <p:cNvPicPr>
            <a:picLocks noChangeAspect="1"/>
          </p:cNvPicPr>
          <p:nvPr/>
        </p:nvPicPr>
        <p:blipFill>
          <a:blip r:embed="rID21">
            <a:extLst/>
          </a:blip>
          <a:srcRect b="2922"/>
          <a:stretch>
            <a:fillRect/>
          </a:stretch>
        </p:blipFill>
        <p:spPr>
          <a:xfrm>
            <a:off x="5468938" y="533400"/>
            <a:ext cx="3675062" cy="57912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0" build="p"/>
      <p:bldP spid="76805" grpId="0" animBg="0" build="whole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7824" name=""/>
        <p:cNvGrpSpPr>
          <a:grpSpLocks/>
        </p:cNvGrpSpPr>
        <p:nvPr/>
      </p:nvGrpSpPr>
      <p:grpSpPr>
        <a:xfrm/>
      </p:grpSpPr>
      <p:sp>
        <p:nvSpPr>
          <p:cNvPr id="7782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Spinal Cord Anatomy</a:t>
            </a:r>
          </a:p>
        </p:txBody>
      </p:sp>
      <p:sp>
        <p:nvSpPr>
          <p:cNvPr id="7782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782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7829" name=""/>
          <p:cNvSpPr txBox="1">
            <a:spLocks noChangeAspect="0"/>
          </p:cNvSpPr>
          <p:nvPr/>
        </p:nvSpPr>
        <p:spPr>
          <a:xfrm>
            <a:off x="381000" y="1295400"/>
            <a:ext cx="8245475" cy="195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Internal gray matter - mostly cell bodies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Dorsal (posterior) horns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Anterior (ventral) horns</a:t>
            </a:r>
          </a:p>
        </p:txBody>
      </p:sp>
      <p:pic>
        <p:nvPicPr>
          <p:cNvPr id="77830" name=""/>
          <p:cNvPicPr>
            <a:picLocks noChangeAspect="1"/>
          </p:cNvPicPr>
          <p:nvPr/>
        </p:nvPicPr>
        <p:blipFill>
          <a:blip r:embed="rID22">
            <a:extLst/>
          </a:blip>
          <a:srcRect b="4054"/>
          <a:stretch>
            <a:fillRect/>
          </a:stretch>
        </p:blipFill>
        <p:spPr>
          <a:xfrm>
            <a:off x="1171575" y="3124200"/>
            <a:ext cx="6908800" cy="3678238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0" build="whole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8848" name=""/>
        <p:cNvGrpSpPr>
          <a:grpSpLocks/>
        </p:cNvGrpSpPr>
        <p:nvPr/>
      </p:nvGrpSpPr>
      <p:grpSpPr>
        <a:xfrm/>
      </p:grpSpPr>
      <p:sp>
        <p:nvSpPr>
          <p:cNvPr id="7885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Spinal Cord Anatomy</a:t>
            </a:r>
          </a:p>
        </p:txBody>
      </p:sp>
      <p:sp>
        <p:nvSpPr>
          <p:cNvPr id="7885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885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8853" name=""/>
          <p:cNvSpPr txBox="1">
            <a:spLocks noChangeAspect="0"/>
          </p:cNvSpPr>
          <p:nvPr/>
        </p:nvSpPr>
        <p:spPr>
          <a:xfrm>
            <a:off x="381000" y="1447800"/>
            <a:ext cx="8245475" cy="1281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Central canal filled with cerebrospinal fluid</a:t>
            </a:r>
          </a:p>
        </p:txBody>
      </p:sp>
      <p:pic>
        <p:nvPicPr>
          <p:cNvPr id="78854" name=""/>
          <p:cNvPicPr>
            <a:picLocks noChangeAspect="1"/>
          </p:cNvPicPr>
          <p:nvPr/>
        </p:nvPicPr>
        <p:blipFill>
          <a:blip r:embed="rID22">
            <a:extLst/>
          </a:blip>
          <a:srcRect b="4054"/>
          <a:stretch>
            <a:fillRect/>
          </a:stretch>
        </p:blipFill>
        <p:spPr>
          <a:xfrm>
            <a:off x="366713" y="2366963"/>
            <a:ext cx="8432799" cy="4491037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0" build="whole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9872" name=""/>
        <p:cNvGrpSpPr>
          <a:grpSpLocks/>
        </p:cNvGrpSpPr>
        <p:nvPr/>
      </p:nvGrpSpPr>
      <p:grpSpPr>
        <a:xfrm/>
      </p:grpSpPr>
      <p:sp>
        <p:nvSpPr>
          <p:cNvPr id="7987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Spinal Cord Anatomy</a:t>
            </a:r>
          </a:p>
        </p:txBody>
      </p:sp>
      <p:sp>
        <p:nvSpPr>
          <p:cNvPr id="7987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7987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9877" name=""/>
          <p:cNvSpPr txBox="1">
            <a:spLocks noChangeAspect="0"/>
          </p:cNvSpPr>
          <p:nvPr/>
        </p:nvSpPr>
        <p:spPr>
          <a:xfrm>
            <a:off x="381000" y="1447800"/>
            <a:ext cx="8245475" cy="50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  <a:ea charset="0" typeface="Arial"/>
              </a:rPr>
              <a:t>Exterior white mater – conduction tracts</a:t>
            </a:r>
          </a:p>
        </p:txBody>
      </p:sp>
      <p:pic>
        <p:nvPicPr>
          <p:cNvPr id="79878" name=""/>
          <p:cNvPicPr>
            <a:picLocks noChangeAspect="1"/>
          </p:cNvPicPr>
          <p:nvPr/>
        </p:nvPicPr>
        <p:blipFill>
          <a:blip r:embed="rID22">
            <a:extLst/>
          </a:blip>
          <a:srcRect b="4054"/>
          <a:stretch>
            <a:fillRect/>
          </a:stretch>
        </p:blipFill>
        <p:spPr>
          <a:xfrm>
            <a:off x="366713" y="2366963"/>
            <a:ext cx="8432799" cy="4491037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0" build="whole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0896" name=""/>
        <p:cNvGrpSpPr>
          <a:grpSpLocks/>
        </p:cNvGrpSpPr>
        <p:nvPr/>
      </p:nvGrpSpPr>
      <p:grpSpPr>
        <a:xfrm/>
      </p:grpSpPr>
      <p:sp>
        <p:nvSpPr>
          <p:cNvPr id="8089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5017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Peripheral Nervous System</a:t>
            </a:r>
          </a:p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Structure of a Neuron</a:t>
            </a:r>
          </a:p>
        </p:txBody>
      </p:sp>
      <p:sp>
        <p:nvSpPr>
          <p:cNvPr id="8089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8090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80901" name=""/>
          <p:cNvSpPr txBox="1">
            <a:spLocks noChangeAspect="0"/>
          </p:cNvSpPr>
          <p:nvPr/>
        </p:nvSpPr>
        <p:spPr>
          <a:xfrm>
            <a:off x="381000" y="2216150"/>
            <a:ext cx="8245475" cy="340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Nerves and ganglia outside the central nervous system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Nerve = bundle of neuron fibers fond outside the CNS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Neuron fibers are wrapped in connective tissue coverings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898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0" build="p"/>
      <p:bldP spid="80901" grpId="0" animBg="0" build="whole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1920" name=""/>
        <p:cNvGrpSpPr>
          <a:grpSpLocks/>
        </p:cNvGrpSpPr>
        <p:nvPr/>
      </p:nvGrpSpPr>
      <p:grpSpPr>
        <a:xfrm/>
      </p:grpSpPr>
      <p:sp>
        <p:nvSpPr>
          <p:cNvPr id="8192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Structure of a Nerves</a:t>
            </a:r>
          </a:p>
        </p:txBody>
      </p:sp>
      <p:sp>
        <p:nvSpPr>
          <p:cNvPr id="8192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8192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81925" name=""/>
          <p:cNvSpPr txBox="1">
            <a:spLocks noChangeAspect="0"/>
          </p:cNvSpPr>
          <p:nvPr/>
        </p:nvSpPr>
        <p:spPr>
          <a:xfrm>
            <a:off x="381000" y="1979613"/>
            <a:ext cx="8763000" cy="47958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Each fiber is surrounded by a delicate connective tissue sheath an </a:t>
            </a:r>
            <a:r>
              <a:rPr lang="en-US" altLang="en-US" sz="3400" dirty="0" b="1">
                <a:solidFill>
                  <a:srgbClr val="3333cc"/>
                </a:solidFill>
                <a:latin charset="0" typeface="Arial"/>
              </a:rPr>
              <a:t>endoneurium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Groups of fibers are bound by a coarser </a:t>
            </a:r>
            <a:r>
              <a:rPr lang="en-US" altLang="en-US" sz="3400" dirty="0">
                <a:latin charset="0" typeface="Arial"/>
                <a:ea charset="0" typeface="Arial"/>
              </a:rPr>
              <a:t>خشن</a:t>
            </a:r>
            <a:r>
              <a:rPr lang="en-US" altLang="en-US" sz="3400" dirty="0">
                <a:latin charset="0" typeface="Arial"/>
                <a:ea charset="0" typeface="Arial"/>
              </a:rPr>
              <a:t> connective tissue wrapping, the </a:t>
            </a:r>
            <a:r>
              <a:rPr lang="en-US" altLang="en-US" sz="3400" dirty="0" b="1">
                <a:solidFill>
                  <a:srgbClr val="3333cc"/>
                </a:solidFill>
                <a:latin charset="0" typeface="Arial"/>
                <a:ea charset="0" typeface="Arial"/>
              </a:rPr>
              <a:t>perineurium</a:t>
            </a:r>
            <a:r>
              <a:rPr lang="en-US" altLang="en-US" sz="3400" dirty="0">
                <a:latin charset="0" typeface="Arial"/>
                <a:ea charset="0" typeface="Arial"/>
              </a:rPr>
              <a:t>, to form bundles called </a:t>
            </a:r>
            <a:r>
              <a:rPr lang="en-US" altLang="en-US" sz="3400" dirty="0" b="1">
                <a:solidFill>
                  <a:srgbClr val="3333cc"/>
                </a:solidFill>
                <a:latin charset="0" typeface="Arial"/>
                <a:ea charset="0" typeface="Arial"/>
              </a:rPr>
              <a:t>fascicles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All fascicles are bounded together by a tough fibrous tissue sheath, the </a:t>
            </a:r>
            <a:r>
              <a:rPr lang="en-US" altLang="en-US" sz="3400" dirty="0" b="1">
                <a:solidFill>
                  <a:srgbClr val="3333cc"/>
                </a:solidFill>
                <a:latin charset="0" typeface="Arial"/>
              </a:rPr>
              <a:t>epineurium</a:t>
            </a:r>
            <a:r>
              <a:rPr lang="en-US" altLang="en-US" sz="3400" dirty="0">
                <a:latin charset="0" typeface="Arial"/>
              </a:rPr>
              <a:t>, to form the cordlike nerve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0" build="p"/>
      <p:bldP spid="81925" grpId="0" animBg="0" build="whol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216" name=""/>
        <p:cNvGrpSpPr>
          <a:grpSpLocks/>
        </p:cNvGrpSpPr>
        <p:nvPr/>
      </p:nvGrpSpPr>
      <p:grpSpPr>
        <a:xfrm/>
      </p:grpSpPr>
      <p:sp>
        <p:nvSpPr>
          <p:cNvPr id="921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NERVUOS TISSUE</a:t>
            </a:r>
          </a:p>
        </p:txBody>
      </p:sp>
      <p:sp>
        <p:nvSpPr>
          <p:cNvPr id="921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922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221" name=""/>
          <p:cNvSpPr txBox="1">
            <a:spLocks noChangeAspect="0"/>
          </p:cNvSpPr>
          <p:nvPr/>
        </p:nvSpPr>
        <p:spPr>
          <a:xfrm>
            <a:off x="304800" y="1524000"/>
            <a:ext cx="3505200" cy="3694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Neuroglia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 b="1">
                <a:latin charset="0" typeface="Arial"/>
              </a:rPr>
              <a:t>Microglia  </a:t>
            </a:r>
            <a:r>
              <a:rPr lang="en-US" altLang="en-US" sz="3000" dirty="0">
                <a:latin charset="0" typeface="Arial"/>
              </a:rPr>
              <a:t>are phagocytes, which dispose of debris (dead brain cells, bacteria, and the like).</a:t>
            </a:r>
          </a:p>
        </p:txBody>
      </p:sp>
      <p:pic>
        <p:nvPicPr>
          <p:cNvPr id="9222" name="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581400" y="1295400"/>
            <a:ext cx="5562600" cy="47244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0" build="whole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2944" name=""/>
        <p:cNvGrpSpPr>
          <a:grpSpLocks/>
        </p:cNvGrpSpPr>
        <p:nvPr/>
      </p:nvGrpSpPr>
      <p:grpSpPr>
        <a:xfrm/>
      </p:grpSpPr>
      <p:sp>
        <p:nvSpPr>
          <p:cNvPr id="8294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Classification of Nerves</a:t>
            </a:r>
          </a:p>
        </p:txBody>
      </p:sp>
      <p:sp>
        <p:nvSpPr>
          <p:cNvPr id="8294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8294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82949" name=""/>
          <p:cNvSpPr txBox="1">
            <a:spLocks noChangeAspect="0"/>
          </p:cNvSpPr>
          <p:nvPr/>
        </p:nvSpPr>
        <p:spPr>
          <a:xfrm>
            <a:off x="381000" y="1979613"/>
            <a:ext cx="8245475" cy="340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3333cc"/>
                </a:solidFill>
                <a:latin charset="0" typeface="Arial"/>
              </a:rPr>
              <a:t>Mixed nerves</a:t>
            </a:r>
            <a:r>
              <a:rPr lang="en-US" altLang="en-US" sz="3400" dirty="0">
                <a:latin charset="0" typeface="Arial"/>
              </a:rPr>
              <a:t> – both sensory and motor fibers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3333cc"/>
                </a:solidFill>
                <a:latin charset="0" typeface="Arial"/>
              </a:rPr>
              <a:t>Afferent </a:t>
            </a:r>
            <a:r>
              <a:rPr lang="en-US" altLang="en-US" sz="3400" dirty="0">
                <a:latin charset="0" typeface="Arial"/>
              </a:rPr>
              <a:t>(</a:t>
            </a:r>
            <a:r>
              <a:rPr lang="en-US" altLang="en-US" sz="3400" dirty="0" b="1">
                <a:solidFill>
                  <a:srgbClr val="3333cc"/>
                </a:solidFill>
                <a:latin charset="0" typeface="Arial"/>
              </a:rPr>
              <a:t>sensory</a:t>
            </a:r>
            <a:r>
              <a:rPr lang="en-US" altLang="en-US" sz="3400" dirty="0">
                <a:latin charset="0" typeface="Arial"/>
              </a:rPr>
              <a:t>) nerves – carry impulses toward the CNS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3333cc"/>
                </a:solidFill>
                <a:latin charset="0" typeface="Arial"/>
              </a:rPr>
              <a:t>Efferent</a:t>
            </a:r>
            <a:r>
              <a:rPr lang="en-US" altLang="en-US" sz="3400" dirty="0">
                <a:latin charset="0" typeface="Arial"/>
              </a:rPr>
              <a:t> (</a:t>
            </a:r>
            <a:r>
              <a:rPr lang="en-US" altLang="en-US" sz="3400" dirty="0" b="1">
                <a:solidFill>
                  <a:srgbClr val="3333cc"/>
                </a:solidFill>
                <a:latin charset="0" typeface="Arial"/>
              </a:rPr>
              <a:t>motor</a:t>
            </a:r>
            <a:r>
              <a:rPr lang="en-US" altLang="en-US" sz="3400" dirty="0">
                <a:latin charset="0" typeface="Arial"/>
              </a:rPr>
              <a:t>) nerves – carry impulses away from the CNS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0" build="p"/>
      <p:bldP spid="82949" grpId="0" animBg="0" build="whole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3968" name=""/>
        <p:cNvGrpSpPr>
          <a:grpSpLocks/>
        </p:cNvGrpSpPr>
        <p:nvPr/>
      </p:nvGrpSpPr>
      <p:grpSpPr>
        <a:xfrm/>
      </p:grpSpPr>
      <p:sp>
        <p:nvSpPr>
          <p:cNvPr id="8397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Cranial Nerves</a:t>
            </a:r>
          </a:p>
        </p:txBody>
      </p:sp>
      <p:sp>
        <p:nvSpPr>
          <p:cNvPr id="8397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8397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83973" name=""/>
          <p:cNvSpPr txBox="1">
            <a:spLocks noChangeAspect="0"/>
          </p:cNvSpPr>
          <p:nvPr/>
        </p:nvSpPr>
        <p:spPr>
          <a:xfrm>
            <a:off x="381000" y="1600200"/>
            <a:ext cx="8245475" cy="433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12 pairs of nerves that mostly serve the head and neck except one pair, the vagus nerves that extend to the thoracic and abdominal cavities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Numbered in order, front to back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Most are mixed nerves, but three pairs are purely sensory, these are optic, olfactory, and vestibulochclear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0" build="p"/>
      <p:bldP spid="83973" grpId="0" animBg="0" build="whole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4992" name=""/>
        <p:cNvGrpSpPr>
          <a:grpSpLocks/>
        </p:cNvGrpSpPr>
        <p:nvPr/>
      </p:nvGrpSpPr>
      <p:grpSpPr>
        <a:xfrm/>
      </p:grpSpPr>
      <p:sp>
        <p:nvSpPr>
          <p:cNvPr id="8499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Distribution of Cranial Nerves</a:t>
            </a:r>
          </a:p>
        </p:txBody>
      </p:sp>
      <p:sp>
        <p:nvSpPr>
          <p:cNvPr id="8499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8499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84997" name=""/>
          <p:cNvSpPr txBox="1">
            <a:spLocks noChangeAspect="0"/>
          </p:cNvSpPr>
          <p:nvPr/>
        </p:nvSpPr>
        <p:spPr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None/>
            </a:pPr>
            <a:endParaRPr lang="en-US" altLang="en-US" sz="3000" dirty="0">
              <a:latin charset="0" typeface="Arial"/>
            </a:endParaRPr>
          </a:p>
        </p:txBody>
      </p:sp>
      <p:pic>
        <p:nvPicPr>
          <p:cNvPr id="84998" name=""/>
          <p:cNvPicPr>
            <a:picLocks noChangeAspect="1"/>
          </p:cNvPicPr>
          <p:nvPr/>
        </p:nvPicPr>
        <p:blipFill>
          <a:blip r:embed="rID23">
            <a:extLst/>
          </a:blip>
          <a:srcRect b="4112"/>
          <a:stretch>
            <a:fillRect/>
          </a:stretch>
        </p:blipFill>
        <p:spPr>
          <a:xfrm>
            <a:off x="2286000" y="990600"/>
            <a:ext cx="4624388" cy="54102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 nodePh="true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0" build="p"/>
      <p:bldP spid="84997" grpId="0" animBg="0" build="whole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6016" name=""/>
        <p:cNvGrpSpPr>
          <a:grpSpLocks/>
        </p:cNvGrpSpPr>
        <p:nvPr/>
      </p:nvGrpSpPr>
      <p:grpSpPr>
        <a:xfrm/>
      </p:grpSpPr>
      <p:sp>
        <p:nvSpPr>
          <p:cNvPr id="8601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Cranial Nerves</a:t>
            </a:r>
          </a:p>
        </p:txBody>
      </p:sp>
      <p:sp>
        <p:nvSpPr>
          <p:cNvPr id="8601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8602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86021" name=""/>
          <p:cNvSpPr txBox="1">
            <a:spLocks noChangeAspect="0"/>
          </p:cNvSpPr>
          <p:nvPr/>
        </p:nvSpPr>
        <p:spPr>
          <a:xfrm>
            <a:off x="381000" y="2025650"/>
            <a:ext cx="8245475" cy="3354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I</a:t>
            </a:r>
            <a:r>
              <a:rPr lang="en-US" altLang="en-US" sz="3400" dirty="0">
                <a:latin charset="0" typeface="Arial"/>
              </a:rPr>
              <a:t>  Olfactory nerve – sensory for smell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II</a:t>
            </a:r>
            <a:r>
              <a:rPr lang="en-US" altLang="en-US" sz="3400" dirty="0">
                <a:latin charset="0" typeface="Arial"/>
              </a:rPr>
              <a:t>  Optic nerve – sensory for vision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III</a:t>
            </a:r>
            <a:r>
              <a:rPr lang="en-US" altLang="en-US" sz="3400" dirty="0">
                <a:latin charset="0" typeface="Arial"/>
              </a:rPr>
              <a:t>  Oculomotor nerve – motor fibers to eye muscles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IV</a:t>
            </a:r>
            <a:r>
              <a:rPr lang="en-US" altLang="en-US" sz="3400" dirty="0">
                <a:latin charset="0" typeface="Arial"/>
              </a:rPr>
              <a:t>  Trochlear – motor fiber to eye muscles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0" build="p"/>
      <p:bldP spid="86021" grpId="0" animBg="0" build="whole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7040" name=""/>
        <p:cNvGrpSpPr>
          <a:grpSpLocks/>
        </p:cNvGrpSpPr>
        <p:nvPr/>
      </p:nvGrpSpPr>
      <p:grpSpPr>
        <a:xfrm/>
      </p:grpSpPr>
      <p:sp>
        <p:nvSpPr>
          <p:cNvPr id="8704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Cranial Nerves</a:t>
            </a:r>
          </a:p>
        </p:txBody>
      </p:sp>
      <p:sp>
        <p:nvSpPr>
          <p:cNvPr id="8704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8704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87045" name=""/>
          <p:cNvSpPr txBox="1">
            <a:spLocks noChangeAspect="0"/>
          </p:cNvSpPr>
          <p:nvPr/>
        </p:nvSpPr>
        <p:spPr>
          <a:xfrm>
            <a:off x="381000" y="1524000"/>
            <a:ext cx="8245475" cy="4183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V</a:t>
            </a:r>
            <a:r>
              <a:rPr lang="en-US" altLang="en-US" sz="3400" dirty="0">
                <a:latin charset="0" typeface="Arial"/>
              </a:rPr>
              <a:t>  Trigeminal nerve – sensory for the face; motor fibers to chewing muscles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VI</a:t>
            </a:r>
            <a:r>
              <a:rPr lang="en-US" altLang="en-US" sz="3400" dirty="0">
                <a:latin charset="0" typeface="Arial"/>
              </a:rPr>
              <a:t>  Abducens nerve – </a:t>
            </a:r>
            <a:r>
              <a:rPr lang="en-US" altLang="en-US" sz="3400" dirty="0">
                <a:latin charset="0" typeface="Arial"/>
              </a:rPr>
              <a:t/>
            </a:r>
            <a:br/>
            <a:r>
              <a:rPr lang="en-US" altLang="en-US" sz="3400" dirty="0">
                <a:latin charset="0" typeface="Arial"/>
              </a:rPr>
              <a:t>motor fibers to eye muscles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VII</a:t>
            </a:r>
            <a:r>
              <a:rPr lang="en-US" altLang="en-US" sz="3400" dirty="0">
                <a:latin charset="0" typeface="Arial"/>
              </a:rPr>
              <a:t>  Facial nerve – sensory for taste; motor fibers to the face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VIII</a:t>
            </a:r>
            <a:r>
              <a:rPr lang="en-US" altLang="en-US" sz="3400" dirty="0">
                <a:latin charset="0" typeface="Arial"/>
              </a:rPr>
              <a:t>  Vestibulocochlear nerve – </a:t>
            </a:r>
            <a:r>
              <a:rPr lang="en-US" altLang="en-US" sz="3400" dirty="0">
                <a:latin charset="0" typeface="Arial"/>
              </a:rPr>
              <a:t/>
            </a:r>
            <a:br/>
            <a:r>
              <a:rPr lang="en-US" altLang="en-US" sz="3400" dirty="0">
                <a:latin charset="0" typeface="Arial"/>
              </a:rPr>
              <a:t>sensory for balance and hearing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0" build="whole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8064" name=""/>
        <p:cNvGrpSpPr>
          <a:grpSpLocks/>
        </p:cNvGrpSpPr>
        <p:nvPr/>
      </p:nvGrpSpPr>
      <p:grpSpPr>
        <a:xfrm/>
      </p:grpSpPr>
      <p:sp>
        <p:nvSpPr>
          <p:cNvPr id="8806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Cranial Nerves</a:t>
            </a:r>
          </a:p>
        </p:txBody>
      </p:sp>
      <p:sp>
        <p:nvSpPr>
          <p:cNvPr id="8806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8806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88069" name=""/>
          <p:cNvSpPr txBox="1">
            <a:spLocks noChangeAspect="0"/>
          </p:cNvSpPr>
          <p:nvPr/>
        </p:nvSpPr>
        <p:spPr>
          <a:xfrm>
            <a:off x="381000" y="1524000"/>
            <a:ext cx="8245475" cy="4183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IX</a:t>
            </a:r>
            <a:r>
              <a:rPr lang="en-US" altLang="en-US" sz="3400" dirty="0">
                <a:latin charset="0" typeface="Arial"/>
              </a:rPr>
              <a:t>  Glossopharyngeal nerve – sensory for taste; motor fibers to the pharynx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X</a:t>
            </a:r>
            <a:r>
              <a:rPr lang="en-US" altLang="en-US" sz="3400" dirty="0">
                <a:latin charset="0" typeface="Arial"/>
              </a:rPr>
              <a:t>  Vagus nerves – sensory and motor fibers for pharynx, larynx, and viscera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XI</a:t>
            </a:r>
            <a:r>
              <a:rPr lang="en-US" altLang="en-US" sz="3400" dirty="0">
                <a:latin charset="0" typeface="Arial"/>
              </a:rPr>
              <a:t>  Spinal accessory nerve – motor fibers to neck and upper back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latin charset="0" typeface="Arial"/>
              </a:rPr>
              <a:t>XII</a:t>
            </a:r>
            <a:r>
              <a:rPr lang="en-US" altLang="en-US" sz="3400" dirty="0">
                <a:latin charset="0" typeface="Arial"/>
              </a:rPr>
              <a:t>  Hypoglossal nerve – motor fibers to tongue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0" build="whole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9088" name=""/>
        <p:cNvGrpSpPr>
          <a:grpSpLocks/>
        </p:cNvGrpSpPr>
        <p:nvPr/>
      </p:nvGrpSpPr>
      <p:grpSpPr>
        <a:xfrm/>
      </p:grpSpPr>
      <p:sp>
        <p:nvSpPr>
          <p:cNvPr id="8909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Spinal Nerves</a:t>
            </a:r>
          </a:p>
        </p:txBody>
      </p:sp>
      <p:sp>
        <p:nvSpPr>
          <p:cNvPr id="8909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8909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89093" name=""/>
          <p:cNvSpPr txBox="1">
            <a:spLocks noChangeAspect="0"/>
          </p:cNvSpPr>
          <p:nvPr/>
        </p:nvSpPr>
        <p:spPr>
          <a:xfrm>
            <a:off x="381000" y="1531938"/>
            <a:ext cx="8245475" cy="45894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There is a pair of spinal nerves at the level of each vertebrae for a total of 31 pairs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Spinal nerves are formed by the combination of the ventral and dorsal roots of the spinal cord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Spinal nerves are named for the region from which they arise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0" build="p"/>
      <p:bldP spid="89093" grpId="0" animBg="0" build="whole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0112" name=""/>
        <p:cNvGrpSpPr>
          <a:grpSpLocks/>
        </p:cNvGrpSpPr>
        <p:nvPr/>
      </p:nvGrpSpPr>
      <p:grpSpPr>
        <a:xfrm/>
      </p:grpSpPr>
      <p:sp>
        <p:nvSpPr>
          <p:cNvPr id="9011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Spinal Nerves</a:t>
            </a:r>
          </a:p>
        </p:txBody>
      </p:sp>
      <p:sp>
        <p:nvSpPr>
          <p:cNvPr id="9011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9011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0117" name=""/>
          <p:cNvSpPr txBox="1">
            <a:spLocks noChangeAspect="0"/>
          </p:cNvSpPr>
          <p:nvPr/>
        </p:nvSpPr>
        <p:spPr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None/>
            </a:pPr>
            <a:endParaRPr lang="en-US" altLang="en-US" sz="3000" dirty="0">
              <a:latin charset="0" typeface="Arial"/>
            </a:endParaRPr>
          </a:p>
        </p:txBody>
      </p:sp>
      <p:pic>
        <p:nvPicPr>
          <p:cNvPr id="90118" name=""/>
          <p:cNvPicPr>
            <a:picLocks noChangeAspect="1"/>
          </p:cNvPicPr>
          <p:nvPr/>
        </p:nvPicPr>
        <p:blipFill>
          <a:blip r:embed="rID24">
            <a:extLst/>
          </a:blip>
          <a:srcRect b="2922"/>
          <a:stretch>
            <a:fillRect/>
          </a:stretch>
        </p:blipFill>
        <p:spPr>
          <a:xfrm>
            <a:off x="1905000" y="990600"/>
            <a:ext cx="5313363" cy="53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119" name=""/>
          <p:cNvSpPr>
            <a:spLocks noChangeAspect="0"/>
          </p:cNvSpPr>
          <p:nvPr/>
        </p:nvSpPr>
        <p:spPr>
          <a:xfrm>
            <a:off x="2286000" y="6019800"/>
            <a:ext cx="56388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anchor="ctr"/>
          <a:lstStyle/>
          <a:p>
            <a:pPr/>
            <a:r>
              <a:rPr lang="en-US" altLang="en-US" sz="1600" dirty="0">
                <a:latin charset="0" typeface="Arial"/>
                <a:ea charset="0" typeface="Arial"/>
              </a:rPr>
              <a:t>Relationship of spinal nerves to the vertebral column</a:t>
            </a:r>
          </a:p>
          <a:p>
            <a:pPr/>
            <a:r>
              <a:rPr lang="en-US" altLang="en-US" sz="1600" dirty="0">
                <a:latin charset="0" typeface="Arial"/>
                <a:ea charset="0" typeface="Arial"/>
              </a:rPr>
              <a:t>Areas of plexuses formed by the anterior rami are indicted </a:t>
            </a:r>
          </a:p>
          <a:p>
            <a:pPr/>
            <a:r>
              <a:rPr lang="en-US" altLang="en-US" sz="1600" dirty="0">
                <a:latin charset="0" typeface="Arial"/>
                <a:ea charset="0" typeface="Arial"/>
              </a:rPr>
              <a:t>for the right side of the body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 nodePh="true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0" build="whole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1136" name=""/>
        <p:cNvGrpSpPr>
          <a:grpSpLocks/>
        </p:cNvGrpSpPr>
        <p:nvPr/>
      </p:nvGrpSpPr>
      <p:grpSpPr>
        <a:xfrm/>
      </p:grpSpPr>
      <p:grpSp>
        <p:nvGrpSpPr>
          <p:cNvPr id="91138" name=""/>
          <p:cNvGrpSpPr>
            <a:grpSpLocks noChangeAspect="0"/>
          </p:cNvGrpSpPr>
          <p:nvPr/>
        </p:nvGrpSpPr>
        <p:grpSpPr>
          <a:xfrm>
            <a:off x="0" y="0"/>
            <a:ext cx="9067800" cy="6858000"/>
            <a:chOff x="0" y="0"/>
            <a:chExt cy="4320" cx="5712"/>
          </a:xfrm>
        </p:grpSpPr>
        <p:sp>
          <p:nvSpPr>
            <p:cNvPr id="91139" name=""/>
            <p:cNvSpPr>
              <a:spLocks noChangeAspect="0"/>
            </p:cNvSpPr>
            <p:nvPr/>
          </p:nvSpPr>
          <p:spPr>
            <a:xfrm>
              <a:off x="240" y="192"/>
              <a:ext cx="5280" cy="44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ts val="1500"/>
                </a:spcBef>
                <a:buClr>
                  <a:srgbClr val="339933"/>
                </a:buClr>
                <a:buNone/>
              </a:pPr>
              <a:r>
                <a:rPr lang="en-US" altLang="en-US" sz="4000" dirty="0">
                  <a:solidFill>
                    <a:srgbClr val="000099"/>
                  </a:solidFill>
                  <a:latin charset="0" typeface="Arial"/>
                </a:rPr>
                <a:t>Examples of Nerve Distribution</a:t>
              </a:r>
            </a:p>
          </p:txBody>
        </p:sp>
        <p:sp>
          <p:nvSpPr>
            <p:cNvPr id="91140" name=""/>
            <p:cNvSpPr>
              <a:spLocks noChangeAspect="0"/>
            </p:cNvSpPr>
            <p:nvPr/>
          </p:nvSpPr>
          <p:spPr>
            <a:xfrm>
              <a:off x="0" y="0"/>
              <a:ext cx="96" cy="816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</a:ln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91141" name=""/>
            <p:cNvSpPr>
              <a:spLocks noChangeAspect="0"/>
            </p:cNvSpPr>
            <p:nvPr/>
          </p:nvSpPr>
          <p:spPr>
            <a:xfrm>
              <a:off x="96" y="144"/>
              <a:ext cx="5616" cy="0"/>
            </a:xfrm>
            <a:prstGeom prst="line">
              <a:avLst/>
            </a:prstGeom>
            <a:noFill/>
            <a:ln w="38100">
              <a:solidFill>
                <a:srgbClr val="009999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142" name=""/>
            <p:cNvSpPr txBox="1">
              <a:spLocks noChangeAspect="0"/>
            </p:cNvSpPr>
            <p:nvPr/>
          </p:nvSpPr>
          <p:spPr>
            <a:xfrm>
              <a:off x="240" y="1104"/>
              <a:ext cx="5194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Aft>
                  <a:spcPct val="50000"/>
                </a:spcAft>
                <a:buClr>
                  <a:srgbClr val="ff6600"/>
                </a:buClr>
                <a:buFont charset="2" typeface="Symbol"/>
                <a:buNone/>
              </a:pPr>
              <a:endParaRPr lang="en-US" altLang="en-US" sz="3000" dirty="0">
                <a:latin charset="0" typeface="Arial"/>
              </a:endParaRPr>
            </a:p>
          </p:txBody>
        </p:sp>
        <p:pic>
          <p:nvPicPr>
            <p:cNvPr id="91143" name=""/>
            <p:cNvPicPr>
              <a:picLocks noChangeAspect="1"/>
            </p:cNvPicPr>
            <p:nvPr/>
          </p:nvPicPr>
          <p:blipFill>
            <a:blip r:embed="rID25">
              <a:extLst/>
            </a:blip>
            <a:srcRect r="3363" b="3462"/>
            <a:stretch>
              <a:fillRect/>
            </a:stretch>
          </p:blipFill>
          <p:spPr>
            <a:xfrm>
              <a:off x="192" y="816"/>
              <a:ext cx="1954" cy="3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44" name=""/>
            <p:cNvPicPr>
              <a:picLocks noChangeAspect="1"/>
            </p:cNvPicPr>
            <p:nvPr/>
          </p:nvPicPr>
          <p:blipFill>
            <a:blip r:embed="rID26">
              <a:extLst/>
            </a:blip>
            <a:srcRect r="12858" b="3462" l="11177"/>
            <a:stretch>
              <a:fillRect/>
            </a:stretch>
          </p:blipFill>
          <p:spPr>
            <a:xfrm>
              <a:off x="2256" y="816"/>
              <a:ext cx="1536" cy="3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45" name=""/>
            <p:cNvPicPr>
              <a:picLocks noChangeAspect="1"/>
            </p:cNvPicPr>
            <p:nvPr/>
          </p:nvPicPr>
          <p:blipFill>
            <a:blip r:embed="rID27">
              <a:extLst/>
            </a:blip>
            <a:srcRect r="14364" b="2647" l="11421"/>
            <a:stretch>
              <a:fillRect/>
            </a:stretch>
          </p:blipFill>
          <p:spPr>
            <a:xfrm>
              <a:off x="4144" y="768"/>
              <a:ext cx="1520" cy="3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146" name=""/>
            <p:cNvSpPr>
              <a:spLocks noChangeAspect="0"/>
            </p:cNvSpPr>
            <p:nvPr/>
          </p:nvSpPr>
          <p:spPr>
            <a:xfrm>
              <a:off x="432" y="3840"/>
              <a:ext cx="1248" cy="3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anchor="ctr"/>
            <a:lstStyle/>
            <a:p>
              <a:pPr/>
              <a:endParaRPr lang="en-US" altLang="en-US" dirty="0"/>
            </a:p>
          </p:txBody>
        </p:sp>
        <p:sp>
          <p:nvSpPr>
            <p:cNvPr id="91147" name=""/>
            <p:cNvSpPr>
              <a:spLocks noChangeAspect="0"/>
            </p:cNvSpPr>
            <p:nvPr/>
          </p:nvSpPr>
          <p:spPr>
            <a:xfrm>
              <a:off x="528" y="3840"/>
              <a:ext cx="1248" cy="3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anchor="ctr"/>
            <a:lstStyle/>
            <a:p>
              <a:pPr/>
              <a:r>
                <a:rPr lang="en-US" altLang="en-US" sz="1800" dirty="0">
                  <a:latin charset="0" typeface="Arial"/>
                  <a:ea charset="0" typeface="Arial"/>
                </a:rPr>
                <a:t>Major nerves of the</a:t>
              </a:r>
            </a:p>
            <a:p>
              <a:pPr/>
              <a:r>
                <a:rPr lang="en-US" altLang="en-US" sz="1800" dirty="0">
                  <a:latin charset="0" typeface="Arial"/>
                  <a:ea charset="0" typeface="Arial"/>
                </a:rPr>
                <a:t>Brachial plexus</a:t>
              </a:r>
            </a:p>
          </p:txBody>
        </p:sp>
        <p:sp>
          <p:nvSpPr>
            <p:cNvPr id="91148" name=""/>
            <p:cNvSpPr>
              <a:spLocks noChangeAspect="0"/>
            </p:cNvSpPr>
            <p:nvPr/>
          </p:nvSpPr>
          <p:spPr>
            <a:xfrm>
              <a:off x="4368" y="3984"/>
              <a:ext cx="1248" cy="3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anchor="ctr"/>
            <a:lstStyle/>
            <a:p>
              <a:pPr/>
              <a:r>
                <a:rPr lang="en-US" altLang="en-US" sz="1800" dirty="0">
                  <a:latin charset="0" typeface="Arial"/>
                  <a:ea charset="0" typeface="Arial"/>
                </a:rPr>
                <a:t>Major nerves of the</a:t>
              </a:r>
            </a:p>
            <a:p>
              <a:pPr/>
              <a:r>
                <a:rPr lang="en-US" altLang="en-US" sz="1800" dirty="0">
                  <a:latin charset="0" typeface="Arial"/>
                  <a:ea charset="0" typeface="Arial"/>
                </a:rPr>
                <a:t>sacral plexus</a:t>
              </a:r>
            </a:p>
          </p:txBody>
        </p:sp>
        <p:sp>
          <p:nvSpPr>
            <p:cNvPr id="91149" name=""/>
            <p:cNvSpPr>
              <a:spLocks noChangeAspect="0"/>
            </p:cNvSpPr>
            <p:nvPr/>
          </p:nvSpPr>
          <p:spPr>
            <a:xfrm>
              <a:off x="2736" y="3984"/>
              <a:ext cx="1248" cy="3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anchor="ctr"/>
            <a:lstStyle/>
            <a:p>
              <a:pPr/>
              <a:r>
                <a:rPr lang="en-US" altLang="en-US" sz="1800" dirty="0">
                  <a:latin charset="0" typeface="Arial"/>
                  <a:ea charset="0" typeface="Arial"/>
                </a:rPr>
                <a:t>Major nerves of the</a:t>
              </a:r>
            </a:p>
            <a:p>
              <a:pPr/>
              <a:r>
                <a:rPr lang="en-US" altLang="en-US" sz="1800" dirty="0">
                  <a:latin charset="0" typeface="Arial"/>
                  <a:ea charset="0" typeface="Arial"/>
                </a:rPr>
                <a:t>lumbar plexus</a:t>
              </a:r>
            </a:p>
          </p:txBody>
        </p:sp>
      </p:grpSp>
    </p:spTree>
  </p:cSld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2160" name=""/>
        <p:cNvGrpSpPr>
          <a:grpSpLocks/>
        </p:cNvGrpSpPr>
        <p:nvPr/>
      </p:nvGrpSpPr>
      <p:grpSpPr>
        <a:xfrm/>
      </p:grpSpPr>
      <p:sp>
        <p:nvSpPr>
          <p:cNvPr id="9216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Autonomic Nervous System</a:t>
            </a:r>
          </a:p>
        </p:txBody>
      </p:sp>
      <p:sp>
        <p:nvSpPr>
          <p:cNvPr id="9216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9216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2165" name=""/>
          <p:cNvSpPr txBox="1">
            <a:spLocks noChangeAspect="0"/>
          </p:cNvSpPr>
          <p:nvPr/>
        </p:nvSpPr>
        <p:spPr>
          <a:xfrm>
            <a:off x="381000" y="1752600"/>
            <a:ext cx="8245475" cy="4008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involuntary branch of the nervous system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Consists of only motor nerves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Divided into two divisions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Sympathetic division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Parasympathetic division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0" build="p"/>
      <p:bldP spid="92165" grpId="0" animBg="0" build="whol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240" name=""/>
        <p:cNvGrpSpPr>
          <a:grpSpLocks/>
        </p:cNvGrpSpPr>
        <p:nvPr/>
      </p:nvGrpSpPr>
      <p:grpSpPr>
        <a:xfrm/>
      </p:grpSpPr>
      <p:sp>
        <p:nvSpPr>
          <p:cNvPr id="1024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NERVUOS TISSUE</a:t>
            </a:r>
          </a:p>
        </p:txBody>
      </p:sp>
      <p:sp>
        <p:nvSpPr>
          <p:cNvPr id="1024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024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245" name=""/>
          <p:cNvSpPr txBox="1">
            <a:spLocks noChangeAspect="0"/>
          </p:cNvSpPr>
          <p:nvPr/>
        </p:nvSpPr>
        <p:spPr>
          <a:xfrm>
            <a:off x="304800" y="990600"/>
            <a:ext cx="8382000" cy="2460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 b="1">
                <a:solidFill>
                  <a:srgbClr val="000099"/>
                </a:solidFill>
                <a:latin charset="0" typeface="Arial"/>
              </a:rPr>
              <a:t>Neuroglia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 b="1">
                <a:latin charset="0" typeface="Arial"/>
              </a:rPr>
              <a:t>Astrocytes  </a:t>
            </a:r>
            <a:r>
              <a:rPr lang="en-US" altLang="en-US" sz="3000" dirty="0">
                <a:latin charset="0" typeface="Arial"/>
              </a:rPr>
              <a:t>seam to act as “feeder cells” for the delicate neurons. Forming a living barriers between the capillary blood supply and neuron, and makes exchange between </a:t>
            </a:r>
          </a:p>
        </p:txBody>
      </p:sp>
      <p:sp>
        <p:nvSpPr>
          <p:cNvPr id="10246" name="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/>
            <a:endParaRPr lang="en-US" altLang="en-US" dirty="0"/>
          </a:p>
        </p:txBody>
      </p:sp>
      <p:sp>
        <p:nvSpPr>
          <p:cNvPr id="10247" name="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/>
            <a:endParaRPr lang="en-US" altLang="en-US" dirty="0"/>
          </a:p>
        </p:txBody>
      </p:sp>
      <p:pic>
        <p:nvPicPr>
          <p:cNvPr id="10248" name="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733800" y="3467100"/>
            <a:ext cx="541020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9" name=""/>
          <p:cNvSpPr>
            <a:spLocks noChangeAspect="0"/>
          </p:cNvSpPr>
          <p:nvPr/>
        </p:nvSpPr>
        <p:spPr>
          <a:xfrm>
            <a:off x="457200" y="3352800"/>
            <a:ext cx="3276600" cy="3200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anchor="ctr"/>
          <a:lstStyle/>
          <a:p>
            <a:pPr/>
            <a:r>
              <a:rPr lang="en-US" altLang="en-US" sz="3000" dirty="0">
                <a:latin charset="0" typeface="Arial"/>
                <a:ea charset="0" typeface="Arial"/>
              </a:rPr>
              <a:t>neurons and blood. </a:t>
            </a:r>
          </a:p>
          <a:p>
            <a:pPr/>
            <a:r>
              <a:rPr lang="en-US" altLang="en-US" sz="3000" dirty="0">
                <a:latin charset="0" typeface="Arial"/>
                <a:ea charset="0" typeface="Arial"/>
              </a:rPr>
              <a:t>In this way they </a:t>
            </a:r>
          </a:p>
          <a:p>
            <a:pPr/>
            <a:r>
              <a:rPr lang="en-US" altLang="en-US" sz="3000" dirty="0">
                <a:latin charset="0" typeface="Arial"/>
                <a:ea charset="0" typeface="Arial"/>
              </a:rPr>
              <a:t>protect the neurons</a:t>
            </a:r>
          </a:p>
          <a:p>
            <a:pPr/>
            <a:r>
              <a:rPr lang="en-US" altLang="en-US" sz="3000" dirty="0">
                <a:latin charset="0" typeface="Arial"/>
                <a:ea charset="0" typeface="Arial"/>
              </a:rPr>
              <a:t>from harmful </a:t>
            </a:r>
          </a:p>
          <a:p>
            <a:pPr/>
            <a:r>
              <a:rPr lang="en-US" altLang="en-US" sz="3000" dirty="0">
                <a:latin charset="0" typeface="Arial"/>
                <a:ea charset="0" typeface="Arial"/>
              </a:rPr>
              <a:t>substances </a:t>
            </a:r>
          </a:p>
          <a:p>
            <a:pPr/>
            <a:r>
              <a:rPr lang="en-US" altLang="en-US" sz="3000" dirty="0">
                <a:latin charset="0" typeface="Arial"/>
                <a:ea charset="0" typeface="Arial"/>
              </a:rPr>
              <a:t>might be in the</a:t>
            </a:r>
          </a:p>
          <a:p>
            <a:pPr/>
            <a:r>
              <a:rPr lang="en-US" altLang="en-US" sz="3000" dirty="0">
                <a:latin charset="0" typeface="Arial"/>
                <a:ea charset="0" typeface="Arial"/>
              </a:rPr>
              <a:t>blood.</a:t>
            </a:r>
            <a:r>
              <a:rPr lang="en-US" altLang="en-US" sz="3000" dirty="0">
                <a:latin charset="0" typeface="Arial"/>
                <a:ea charset="0" typeface="Arial"/>
              </a:rPr>
              <a:t>  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0" build="whole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3184" name=""/>
        <p:cNvGrpSpPr>
          <a:grpSpLocks/>
        </p:cNvGrpSpPr>
        <p:nvPr/>
      </p:nvGrpSpPr>
      <p:grpSpPr>
        <a:xfrm/>
      </p:grpSpPr>
      <p:sp>
        <p:nvSpPr>
          <p:cNvPr id="9318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19062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Differences Between Somatic and Autonomic Nervous Systems</a:t>
            </a:r>
          </a:p>
        </p:txBody>
      </p:sp>
      <p:sp>
        <p:nvSpPr>
          <p:cNvPr id="9318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9318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3189" name=""/>
          <p:cNvSpPr txBox="1">
            <a:spLocks noChangeAspect="0"/>
          </p:cNvSpPr>
          <p:nvPr/>
        </p:nvSpPr>
        <p:spPr>
          <a:xfrm>
            <a:off x="381000" y="1752600"/>
            <a:ext cx="8245475" cy="4314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Nerves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Somatic – one motor neuron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Autonomic – preganglionic and postganglionic nerves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Effector organs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Somatic – skeletal muscle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Autonomic – smooth muscle, cardiac muscle, and glands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0" build="p"/>
      <p:bldP spid="93189" grpId="0" animBg="0" build="whole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4208" name=""/>
        <p:cNvGrpSpPr>
          <a:grpSpLocks/>
        </p:cNvGrpSpPr>
        <p:nvPr/>
      </p:nvGrpSpPr>
      <p:grpSpPr>
        <a:xfrm/>
      </p:grpSpPr>
      <p:sp>
        <p:nvSpPr>
          <p:cNvPr id="9421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19062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Differences Between Somatic and Autonomic Nervous Systems</a:t>
            </a:r>
          </a:p>
        </p:txBody>
      </p:sp>
      <p:sp>
        <p:nvSpPr>
          <p:cNvPr id="9421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9421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4213" name=""/>
          <p:cNvSpPr txBox="1">
            <a:spLocks noChangeAspect="0"/>
          </p:cNvSpPr>
          <p:nvPr/>
        </p:nvSpPr>
        <p:spPr>
          <a:xfrm>
            <a:off x="381000" y="2590800"/>
            <a:ext cx="8245475" cy="2278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Nerurotransmitters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Somatic – always use acetylcholine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Autominic – use acetylcholine, epinephrine, or norepinephrine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0" build="whole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5232" name=""/>
        <p:cNvGrpSpPr>
          <a:grpSpLocks/>
        </p:cNvGrpSpPr>
        <p:nvPr/>
      </p:nvGrpSpPr>
      <p:grpSpPr>
        <a:xfrm/>
      </p:grpSpPr>
      <p:sp>
        <p:nvSpPr>
          <p:cNvPr id="9523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19062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Comparison of Somatic and Autonomic Nervous Systems</a:t>
            </a:r>
          </a:p>
        </p:txBody>
      </p:sp>
      <p:sp>
        <p:nvSpPr>
          <p:cNvPr id="9523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9523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5237" name=""/>
          <p:cNvSpPr txBox="1">
            <a:spLocks noChangeAspect="0"/>
          </p:cNvSpPr>
          <p:nvPr/>
        </p:nvSpPr>
        <p:spPr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None/>
            </a:pPr>
            <a:endParaRPr lang="en-US" altLang="en-US" sz="3000" dirty="0">
              <a:latin charset="0" typeface="Arial"/>
            </a:endParaRPr>
          </a:p>
        </p:txBody>
      </p:sp>
      <p:pic>
        <p:nvPicPr>
          <p:cNvPr id="95238" name=""/>
          <p:cNvPicPr>
            <a:picLocks noChangeAspect="1"/>
          </p:cNvPicPr>
          <p:nvPr/>
        </p:nvPicPr>
        <p:blipFill>
          <a:blip r:embed="rID28">
            <a:extLst/>
          </a:blip>
          <a:srcRect b="4490"/>
          <a:stretch>
            <a:fillRect/>
          </a:stretch>
        </p:blipFill>
        <p:spPr>
          <a:xfrm>
            <a:off x="647700" y="1554163"/>
            <a:ext cx="7848600" cy="4694237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 nodePh="true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0" build="p"/>
      <p:bldP spid="95237" grpId="0" animBg="0" build="whole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6256" name=""/>
        <p:cNvGrpSpPr>
          <a:grpSpLocks/>
        </p:cNvGrpSpPr>
        <p:nvPr/>
      </p:nvGrpSpPr>
      <p:grpSpPr>
        <a:xfrm/>
      </p:grpSpPr>
      <p:sp>
        <p:nvSpPr>
          <p:cNvPr id="9625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3112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Anatomy of the Sympathetic Division</a:t>
            </a:r>
          </a:p>
        </p:txBody>
      </p:sp>
      <p:sp>
        <p:nvSpPr>
          <p:cNvPr id="9625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9626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6261" name=""/>
          <p:cNvSpPr txBox="1">
            <a:spLocks noChangeAspect="0"/>
          </p:cNvSpPr>
          <p:nvPr/>
        </p:nvSpPr>
        <p:spPr>
          <a:xfrm>
            <a:off x="381000" y="1752600"/>
            <a:ext cx="8245475" cy="4589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Originates from T</a:t>
            </a:r>
            <a:r>
              <a:rPr lang="en-US" altLang="en-US" sz="3400" dirty="0">
                <a:latin charset="0" typeface="Arial"/>
              </a:rPr>
              <a:t>1</a:t>
            </a:r>
            <a:r>
              <a:rPr lang="en-US" altLang="en-US" sz="3400" dirty="0">
                <a:latin charset="0" typeface="Arial"/>
              </a:rPr>
              <a:t> through L</a:t>
            </a:r>
            <a:r>
              <a:rPr lang="en-US" altLang="en-US" sz="3400" dirty="0">
                <a:latin charset="0" typeface="Arial"/>
              </a:rPr>
              <a:t>2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Ganglia are at the sympathetic trunk (near the spinal cord)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Short pre-ganglionic neuron and long postganglionic neuron transmit impulse from CNS to the effector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Norepinephrine and epinephrine are neurotransmitters to the effector organs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8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0" build="p"/>
      <p:bldP spid="96261" grpId="0" animBg="0" build="whole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7280" name=""/>
        <p:cNvGrpSpPr>
          <a:grpSpLocks/>
        </p:cNvGrpSpPr>
        <p:nvPr/>
      </p:nvGrpSpPr>
      <p:grpSpPr>
        <a:xfrm/>
      </p:grpSpPr>
      <p:sp>
        <p:nvSpPr>
          <p:cNvPr id="9728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Sympathetic Pathways</a:t>
            </a:r>
          </a:p>
        </p:txBody>
      </p:sp>
      <p:sp>
        <p:nvSpPr>
          <p:cNvPr id="9728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9728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7285" name=""/>
          <p:cNvSpPr txBox="1">
            <a:spLocks noChangeAspect="0"/>
          </p:cNvSpPr>
          <p:nvPr/>
        </p:nvSpPr>
        <p:spPr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None/>
            </a:pPr>
            <a:endParaRPr lang="en-US" altLang="en-US" sz="3000" dirty="0">
              <a:latin charset="0" typeface="Arial"/>
            </a:endParaRPr>
          </a:p>
        </p:txBody>
      </p:sp>
      <p:pic>
        <p:nvPicPr>
          <p:cNvPr id="97286" name=""/>
          <p:cNvPicPr>
            <a:picLocks noChangeAspect="1"/>
          </p:cNvPicPr>
          <p:nvPr/>
        </p:nvPicPr>
        <p:blipFill>
          <a:blip r:embed="rID29">
            <a:extLst/>
          </a:blip>
          <a:srcRect b="4336"/>
          <a:stretch>
            <a:fillRect/>
          </a:stretch>
        </p:blipFill>
        <p:spPr>
          <a:xfrm>
            <a:off x="800100" y="1227138"/>
            <a:ext cx="7543800" cy="5097462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 nodePh="true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0" build="p"/>
      <p:bldP spid="97285" grpId="0" animBg="0" build="whole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8304" name=""/>
        <p:cNvGrpSpPr>
          <a:grpSpLocks/>
        </p:cNvGrpSpPr>
        <p:nvPr/>
      </p:nvGrpSpPr>
      <p:grpSpPr>
        <a:xfrm/>
      </p:grpSpPr>
      <p:sp>
        <p:nvSpPr>
          <p:cNvPr id="98306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19062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Anatomy of the Parasympathetic Division</a:t>
            </a:r>
          </a:p>
        </p:txBody>
      </p:sp>
      <p:sp>
        <p:nvSpPr>
          <p:cNvPr id="98307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98308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8309" name=""/>
          <p:cNvSpPr txBox="1">
            <a:spLocks noChangeAspect="0"/>
          </p:cNvSpPr>
          <p:nvPr/>
        </p:nvSpPr>
        <p:spPr>
          <a:xfrm>
            <a:off x="381000" y="2132013"/>
            <a:ext cx="8245475" cy="340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Originates from the brain stem and S</a:t>
            </a:r>
            <a:r>
              <a:rPr lang="en-US" altLang="en-US" sz="3400" dirty="0">
                <a:latin charset="0" typeface="Arial"/>
              </a:rPr>
              <a:t>1</a:t>
            </a:r>
            <a:r>
              <a:rPr lang="en-US" altLang="en-US" sz="3400" dirty="0">
                <a:latin charset="0" typeface="Arial"/>
              </a:rPr>
              <a:t> through S</a:t>
            </a:r>
            <a:r>
              <a:rPr lang="en-US" altLang="en-US" sz="3400" dirty="0">
                <a:latin charset="0" typeface="Arial"/>
              </a:rPr>
              <a:t>4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Terminal ganglia are at the effector organs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Always uses acetylcholine as a neurotransmitter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0" build="p"/>
      <p:bldP spid="98309" grpId="0" animBg="0" build="whole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9328" name=""/>
        <p:cNvGrpSpPr>
          <a:grpSpLocks/>
        </p:cNvGrpSpPr>
        <p:nvPr/>
      </p:nvGrpSpPr>
      <p:grpSpPr>
        <a:xfrm/>
      </p:grpSpPr>
      <p:sp>
        <p:nvSpPr>
          <p:cNvPr id="99330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19062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Anatomy of the Autonomic Nervous System</a:t>
            </a:r>
          </a:p>
        </p:txBody>
      </p:sp>
      <p:sp>
        <p:nvSpPr>
          <p:cNvPr id="99331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99332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9333" name=""/>
          <p:cNvSpPr txBox="1">
            <a:spLocks noChangeAspect="0"/>
          </p:cNvSpPr>
          <p:nvPr/>
        </p:nvSpPr>
        <p:spPr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None/>
            </a:pPr>
            <a:endParaRPr lang="en-US" altLang="en-US" sz="3000" dirty="0">
              <a:latin charset="0" typeface="Arial"/>
            </a:endParaRPr>
          </a:p>
        </p:txBody>
      </p:sp>
      <p:pic>
        <p:nvPicPr>
          <p:cNvPr id="99334" name=""/>
          <p:cNvPicPr>
            <a:picLocks noChangeAspect="1"/>
          </p:cNvPicPr>
          <p:nvPr/>
        </p:nvPicPr>
        <p:blipFill>
          <a:blip r:embed="rID30">
            <a:extLst/>
          </a:blip>
          <a:srcRect b="2922"/>
          <a:stretch>
            <a:fillRect/>
          </a:stretch>
        </p:blipFill>
        <p:spPr>
          <a:xfrm>
            <a:off x="2730500" y="1447800"/>
            <a:ext cx="3681413" cy="48768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 nodePh="true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ID="9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0" build="p"/>
      <p:bldP spid="99333" grpId="0" animBg="0" build="whole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0352" name=""/>
        <p:cNvGrpSpPr>
          <a:grpSpLocks/>
        </p:cNvGrpSpPr>
        <p:nvPr/>
      </p:nvGrpSpPr>
      <p:grpSpPr>
        <a:xfrm/>
      </p:grpSpPr>
      <p:sp>
        <p:nvSpPr>
          <p:cNvPr id="100354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Autonomic Functioning</a:t>
            </a:r>
          </a:p>
        </p:txBody>
      </p:sp>
      <p:sp>
        <p:nvSpPr>
          <p:cNvPr id="100355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00356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0357" name=""/>
          <p:cNvSpPr txBox="1">
            <a:spLocks noChangeAspect="0"/>
          </p:cNvSpPr>
          <p:nvPr/>
        </p:nvSpPr>
        <p:spPr>
          <a:xfrm>
            <a:off x="381000" y="1981200"/>
            <a:ext cx="8245475" cy="35575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Sympathetic – “fight-or-flight”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Response to unusual stimulus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Takes over to increase activities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Remember as the “E” division = exercise, excitement, emergency, and embarrassment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0" build="p"/>
      <p:bldP spid="100357" grpId="0" animBg="0" build="whole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1376" name=""/>
        <p:cNvGrpSpPr>
          <a:grpSpLocks/>
        </p:cNvGrpSpPr>
        <p:nvPr/>
      </p:nvGrpSpPr>
      <p:grpSpPr>
        <a:xfrm/>
      </p:grpSpPr>
      <p:sp>
        <p:nvSpPr>
          <p:cNvPr id="101378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70167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Autonomic Functioning</a:t>
            </a:r>
          </a:p>
        </p:txBody>
      </p:sp>
      <p:sp>
        <p:nvSpPr>
          <p:cNvPr id="101379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01380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1381" name=""/>
          <p:cNvSpPr txBox="1">
            <a:spLocks noChangeAspect="0"/>
          </p:cNvSpPr>
          <p:nvPr/>
        </p:nvSpPr>
        <p:spPr>
          <a:xfrm>
            <a:off x="381000" y="1931988"/>
            <a:ext cx="8245475" cy="3382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Parasympathetic – housekeeping activites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Conserves energy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Maintains daily necessary body functions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000" dirty="0">
                <a:latin charset="0" typeface="Arial"/>
              </a:rPr>
              <a:t>Remember as the “D” division - digestion, defecation, and diuresis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0" build="whole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2400" name=""/>
        <p:cNvGrpSpPr>
          <a:grpSpLocks/>
        </p:cNvGrpSpPr>
        <p:nvPr/>
      </p:nvGrpSpPr>
      <p:grpSpPr>
        <a:xfrm/>
      </p:grpSpPr>
      <p:sp>
        <p:nvSpPr>
          <p:cNvPr id="102402" name=""/>
          <p:cNvSpPr>
            <a:spLocks noGrp="1" noChangeAspect="0"/>
          </p:cNvSpPr>
          <p:nvPr>
            <p:ph type="body" sz="full" idx="4294967295"/>
          </p:nvPr>
        </p:nvSpPr>
        <p:spPr>
          <a:xfrm>
            <a:off x="381000" y="304800"/>
            <a:ext cx="8382000" cy="1190625"/>
          </a:xfr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buNone/>
            </a:pPr>
            <a:r>
              <a:rPr lang="en-US" altLang="en-US" sz="4000" dirty="0">
                <a:solidFill>
                  <a:srgbClr val="000099"/>
                </a:solidFill>
                <a:latin charset="0" typeface="Arial"/>
              </a:rPr>
              <a:t>Development Aspects of the Nervous System</a:t>
            </a:r>
          </a:p>
        </p:txBody>
      </p:sp>
      <p:sp>
        <p:nvSpPr>
          <p:cNvPr id="102403" name=""/>
          <p:cNvSpPr>
            <a:spLocks noChangeAspect="0"/>
          </p:cNvSpPr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</a:ln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02404" name=""/>
          <p:cNvSpPr>
            <a:spLocks noChangeAspect="0"/>
          </p:cNvSpPr>
          <p:nvPr/>
        </p:nvSpPr>
        <p:spPr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2405" name=""/>
          <p:cNvSpPr txBox="1">
            <a:spLocks noChangeAspect="0"/>
          </p:cNvSpPr>
          <p:nvPr/>
        </p:nvSpPr>
        <p:spPr>
          <a:xfrm>
            <a:off x="381000" y="2098675"/>
            <a:ext cx="8245475" cy="4124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nervous system is formed during the first month of embryonic development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Any maternal infection can have extremely harmful effects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charset="2" typeface="Symbol"/>
              <a:buChar char="·"/>
            </a:pPr>
            <a:r>
              <a:rPr lang="en-US" altLang="en-US" sz="3400" dirty="0">
                <a:latin charset="0" typeface="Arial"/>
              </a:rPr>
              <a:t>The hypothalamus is one of the last areas of the brain to develop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9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0" build="p"/>
      <p:bldP spid="102405" grpId="0" animBg="0" build="whole"/>
    </p:bldLst>
  </p:timing>
</p:sld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2020-10-28T14:56:20Z</dcterms:created>
  <dc:creator>Generated by Kingsoft Office</dc:creator>
</coreProperties>
</file>