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D25D-F5F0-4730-B815-E64B1F219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4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E2FC-C25A-45C4-A8E0-95BBB0CCAA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1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2045-67D1-4947-B1B7-0AC218056A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8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4E632-A2F3-4B92-81A4-A2E9A13E54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5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9816-C5F4-453F-82E7-CB7352760B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1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3DDE-989D-4EE5-B8FE-160E79B29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9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5326-9658-4468-B7E1-827FF68B8C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788F-C8E5-44CB-9B5B-6C328DC6FF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3B91-7C3F-4B08-9BC8-00438167D2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2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DB23-D80E-4E07-A251-CC451FB10F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0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8A9C-4C83-42C7-BEF1-247C5C6D11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8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55FC-6101-4081-BD3D-8E2622A5C9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3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371601"/>
            <a:ext cx="8839200" cy="22288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/>
              <a:t>THE NERVOUS SYSTEM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00247"/>
      </p:ext>
    </p:extLst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430962"/>
            <a:ext cx="8229600" cy="427038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Structure of neurones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62625"/>
      </p:ext>
    </p:extLst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Axons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7924800" cy="55595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Each nerve cell has only one axon, carrying nerve impulses away from the cell body. </a:t>
            </a:r>
          </a:p>
          <a:p>
            <a:r>
              <a:rPr lang="en-US" dirty="0"/>
              <a:t>Usually longer than the dendrites, sometimes as long as 100 cm.</a:t>
            </a:r>
          </a:p>
          <a:p>
            <a:r>
              <a:rPr lang="en-US" dirty="0"/>
              <a:t>They begin at the </a:t>
            </a:r>
            <a:r>
              <a:rPr lang="en-US" b="1" i="1" dirty="0"/>
              <a:t>axon hillock</a:t>
            </a:r>
            <a:r>
              <a:rPr lang="en-US" dirty="0"/>
              <a:t> near the cell body</a:t>
            </a:r>
          </a:p>
          <a:p>
            <a:pPr>
              <a:buNone/>
            </a:pPr>
            <a:r>
              <a:rPr lang="en-US" b="1" dirty="0"/>
              <a:t>Structure of an axon</a:t>
            </a:r>
          </a:p>
          <a:p>
            <a:r>
              <a:rPr lang="en-US" dirty="0"/>
              <a:t>Has a membrane known as </a:t>
            </a:r>
            <a:r>
              <a:rPr lang="en-US" b="1" dirty="0" err="1"/>
              <a:t>axolemma</a:t>
            </a:r>
            <a:r>
              <a:rPr lang="en-US" b="1" dirty="0"/>
              <a:t> </a:t>
            </a:r>
            <a:r>
              <a:rPr lang="en-US" dirty="0"/>
              <a:t>which encloses the </a:t>
            </a:r>
            <a:r>
              <a:rPr lang="en-US" dirty="0" err="1"/>
              <a:t>cytoplasmic</a:t>
            </a:r>
            <a:r>
              <a:rPr lang="en-US" dirty="0"/>
              <a:t> extension of the cell body.</a:t>
            </a:r>
          </a:p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</a:rPr>
              <a:t>Myelinated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neurones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Are </a:t>
            </a:r>
            <a:r>
              <a:rPr lang="en-US" dirty="0" err="1"/>
              <a:t>neurones</a:t>
            </a:r>
            <a:r>
              <a:rPr lang="en-US" dirty="0"/>
              <a:t> whose axons are </a:t>
            </a:r>
            <a:r>
              <a:rPr lang="en-US" dirty="0" err="1"/>
              <a:t>sorrounded</a:t>
            </a:r>
            <a:r>
              <a:rPr lang="en-US" dirty="0"/>
              <a:t> by a </a:t>
            </a:r>
            <a:r>
              <a:rPr lang="en-US" b="1" dirty="0"/>
              <a:t>Myelin sheath</a:t>
            </a:r>
            <a:r>
              <a:rPr lang="en-US" dirty="0"/>
              <a:t> which consists of series of Schwann cells arranged along the length of the axon; </a:t>
            </a:r>
          </a:p>
          <a:p>
            <a:r>
              <a:rPr lang="en-US" dirty="0"/>
              <a:t>Myelin sheath is found in large axons and those of peripheral nerves.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38496"/>
      </p:ext>
    </p:extLst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outermost layer of Schwann cell plasma membrane is the </a:t>
            </a:r>
            <a:r>
              <a:rPr lang="en-US" b="1" dirty="0" err="1"/>
              <a:t>Neurilemma</a:t>
            </a:r>
            <a:endParaRPr lang="en-US" dirty="0"/>
          </a:p>
          <a:p>
            <a:r>
              <a:rPr lang="en-US" dirty="0"/>
              <a:t>There are tiny areas of exposed </a:t>
            </a:r>
            <a:r>
              <a:rPr lang="en-US" dirty="0" err="1"/>
              <a:t>axolemma</a:t>
            </a:r>
            <a:r>
              <a:rPr lang="en-US" dirty="0"/>
              <a:t> between adjacent Schwann cells called </a:t>
            </a:r>
            <a:r>
              <a:rPr lang="en-US" b="1" dirty="0"/>
              <a:t>Nodes of </a:t>
            </a:r>
            <a:r>
              <a:rPr lang="en-US" b="1" dirty="0" err="1"/>
              <a:t>Ranvier</a:t>
            </a:r>
            <a:r>
              <a:rPr lang="en-US" b="1" dirty="0"/>
              <a:t>  which </a:t>
            </a:r>
            <a:r>
              <a:rPr lang="en-US" dirty="0"/>
              <a:t>assist the rapid transmission of nerve impulses.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Non-</a:t>
            </a:r>
            <a:r>
              <a:rPr lang="en-US" b="1" dirty="0" err="1">
                <a:solidFill>
                  <a:srgbClr val="FF0000"/>
                </a:solidFill>
              </a:rPr>
              <a:t>myelinated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neurones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Postganglionic fibres and some small fibres in the CNS are non-myelinated. </a:t>
            </a:r>
          </a:p>
          <a:p>
            <a:r>
              <a:rPr lang="en-US" dirty="0"/>
              <a:t>A number of axons are found embedded in Schwann cell plasma membranes. </a:t>
            </a:r>
          </a:p>
          <a:p>
            <a:r>
              <a:rPr lang="en-US" dirty="0"/>
              <a:t>Adjacent Schwann cells are in close association and there is no exposed </a:t>
            </a:r>
            <a:r>
              <a:rPr lang="en-US" dirty="0" err="1"/>
              <a:t>axolemma</a:t>
            </a:r>
            <a:r>
              <a:rPr lang="en-US" dirty="0"/>
              <a:t>. </a:t>
            </a:r>
          </a:p>
          <a:p>
            <a:r>
              <a:rPr lang="en-US" dirty="0"/>
              <a:t>Speed of transmission of nerve impulses is significantly slower in non-myelinated fibres.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54663"/>
      </p:ext>
    </p:extLst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430962"/>
            <a:ext cx="8229600" cy="42703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Nerve fibres; myelinated and non-myelinated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62610"/>
      </p:ext>
    </p:extLst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Dendrites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3058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Def: </a:t>
            </a:r>
            <a:r>
              <a:rPr lang="en-US" dirty="0"/>
              <a:t>Many short processes that receive and carry incoming impulses towards cell bodies. </a:t>
            </a:r>
          </a:p>
          <a:p>
            <a:r>
              <a:rPr lang="en-US" dirty="0"/>
              <a:t>Have the same structure as axons but they are usually shorter and branching. </a:t>
            </a:r>
          </a:p>
          <a:p>
            <a:r>
              <a:rPr lang="en-US" dirty="0"/>
              <a:t>In </a:t>
            </a:r>
            <a:r>
              <a:rPr lang="en-US" b="1" dirty="0"/>
              <a:t>motor</a:t>
            </a:r>
            <a:r>
              <a:rPr lang="en-US" dirty="0"/>
              <a:t> neurones they form part of </a:t>
            </a:r>
            <a:r>
              <a:rPr lang="en-US" b="1" dirty="0"/>
              <a:t>synapses </a:t>
            </a:r>
          </a:p>
          <a:p>
            <a:r>
              <a:rPr lang="en-US" dirty="0"/>
              <a:t>In </a:t>
            </a:r>
            <a:r>
              <a:rPr lang="en-US" b="1" dirty="0"/>
              <a:t>sensory</a:t>
            </a:r>
            <a:r>
              <a:rPr lang="en-US" dirty="0"/>
              <a:t> neurones they form the sensory </a:t>
            </a:r>
            <a:r>
              <a:rPr lang="en-US" b="1" dirty="0"/>
              <a:t>receptors</a:t>
            </a:r>
            <a:r>
              <a:rPr lang="en-US" dirty="0"/>
              <a:t> that respond to stimuli.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656" t="14000" b="32667"/>
          <a:stretch>
            <a:fillRect/>
          </a:stretch>
        </p:blipFill>
        <p:spPr bwMode="auto">
          <a:xfrm>
            <a:off x="1524000" y="3810000"/>
            <a:ext cx="8763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674218"/>
      </p:ext>
    </p:extLst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533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/>
              <a:t>The nerve impulse (action potential)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91440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 impulse is initiated by</a:t>
            </a:r>
          </a:p>
          <a:p>
            <a:pPr lvl="1"/>
            <a:r>
              <a:rPr lang="en-US" dirty="0"/>
              <a:t>stimulation of sensory nerve endings </a:t>
            </a:r>
          </a:p>
          <a:p>
            <a:pPr lvl="1"/>
            <a:r>
              <a:rPr lang="en-US" dirty="0"/>
              <a:t>passage of an impulse from another nerve. </a:t>
            </a:r>
          </a:p>
          <a:p>
            <a:r>
              <a:rPr lang="en-US" dirty="0"/>
              <a:t>Transmission of the impulse (</a:t>
            </a:r>
            <a:r>
              <a:rPr lang="en-US" dirty="0" err="1"/>
              <a:t>cation</a:t>
            </a:r>
            <a:r>
              <a:rPr lang="en-US" dirty="0"/>
              <a:t> potential) is due to movement of ions across the nerve cell membrane.</a:t>
            </a:r>
          </a:p>
          <a:p>
            <a:r>
              <a:rPr lang="en-US" dirty="0"/>
              <a:t>In the </a:t>
            </a:r>
            <a:r>
              <a:rPr lang="en-US" b="1" dirty="0"/>
              <a:t>resting state </a:t>
            </a:r>
            <a:r>
              <a:rPr lang="en-US" dirty="0"/>
              <a:t>the nerve cell membrane is </a:t>
            </a:r>
            <a:r>
              <a:rPr lang="en-US" dirty="0" err="1"/>
              <a:t>polarised</a:t>
            </a:r>
            <a:r>
              <a:rPr lang="en-US" dirty="0"/>
              <a:t> due to differences in the concentrations of ions across the plasma membrane. </a:t>
            </a:r>
          </a:p>
          <a:p>
            <a:r>
              <a:rPr lang="en-US" dirty="0"/>
              <a:t>There is a different electrical charge on each side of the membrane, called the </a:t>
            </a:r>
            <a:r>
              <a:rPr lang="en-US" b="1" dirty="0"/>
              <a:t>resting membrane potential</a:t>
            </a:r>
            <a:r>
              <a:rPr lang="en-US" dirty="0"/>
              <a:t>. </a:t>
            </a:r>
          </a:p>
          <a:p>
            <a:r>
              <a:rPr lang="en-US" dirty="0"/>
              <a:t>At rest, the charge on the outside is </a:t>
            </a:r>
            <a:r>
              <a:rPr lang="en-US" b="1" dirty="0"/>
              <a:t>positive</a:t>
            </a:r>
            <a:r>
              <a:rPr lang="en-US" dirty="0"/>
              <a:t> and inside it is </a:t>
            </a:r>
            <a:r>
              <a:rPr lang="en-US" b="1" dirty="0"/>
              <a:t>negative</a:t>
            </a:r>
            <a:r>
              <a:rPr lang="en-US" dirty="0"/>
              <a:t>. </a:t>
            </a:r>
          </a:p>
          <a:p>
            <a:r>
              <a:rPr lang="en-US" dirty="0"/>
              <a:t>Principal ions involved are:</a:t>
            </a:r>
          </a:p>
          <a:p>
            <a:pPr lvl="1"/>
            <a:r>
              <a:rPr lang="en-US" dirty="0"/>
              <a:t>sodium (Na+); the main extracellular cation</a:t>
            </a:r>
          </a:p>
          <a:p>
            <a:pPr lvl="1"/>
            <a:r>
              <a:rPr lang="en-US" dirty="0"/>
              <a:t>potassium (K+); the main intracellular cation.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37034"/>
      </p:ext>
    </p:extLst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the </a:t>
            </a:r>
            <a:r>
              <a:rPr lang="en-US" b="1" dirty="0"/>
              <a:t>resting state </a:t>
            </a:r>
            <a:r>
              <a:rPr lang="en-US" dirty="0"/>
              <a:t>there is a continual tendency for these ions to diffuse along their concentration gradients, i.e. K+ outwards and Na+ into cells. When stimulated, the permeability of the nerve cell membrane to these ions changes. </a:t>
            </a:r>
          </a:p>
          <a:p>
            <a:r>
              <a:rPr lang="en-US" dirty="0"/>
              <a:t>Initially </a:t>
            </a:r>
            <a:r>
              <a:rPr lang="en-US" b="1" dirty="0"/>
              <a:t>Na+ floods into </a:t>
            </a:r>
            <a:r>
              <a:rPr lang="en-US" dirty="0"/>
              <a:t>the neurone from the ECF causing </a:t>
            </a:r>
            <a:r>
              <a:rPr lang="en-US" b="1" dirty="0" err="1"/>
              <a:t>depolarisation</a:t>
            </a:r>
            <a:r>
              <a:rPr lang="en-US" dirty="0"/>
              <a:t>, creating a nerve impulse or action potential.</a:t>
            </a:r>
          </a:p>
          <a:p>
            <a:r>
              <a:rPr lang="en-US" dirty="0"/>
              <a:t>The nerve impulse passes from the point of stimulation in one direction only, i.e. away from the point of stimulation towards the area of resting potential. </a:t>
            </a:r>
          </a:p>
          <a:p>
            <a:r>
              <a:rPr lang="en-US" b="1" dirty="0" err="1"/>
              <a:t>Repolarisation</a:t>
            </a:r>
            <a:r>
              <a:rPr lang="en-US" dirty="0"/>
              <a:t> </a:t>
            </a:r>
            <a:r>
              <a:rPr lang="en-US" dirty="0" err="1"/>
              <a:t>immediaely</a:t>
            </a:r>
            <a:r>
              <a:rPr lang="en-US" dirty="0"/>
              <a:t> follows and </a:t>
            </a:r>
            <a:r>
              <a:rPr lang="en-US" b="1" dirty="0"/>
              <a:t>K+ floods out </a:t>
            </a:r>
            <a:r>
              <a:rPr lang="en-US" dirty="0"/>
              <a:t>of the neurone and the movement of these ions returns the membrane potential to its resting state. This is called the </a:t>
            </a:r>
            <a:r>
              <a:rPr lang="en-US" b="1" dirty="0"/>
              <a:t>refractory period </a:t>
            </a:r>
            <a:r>
              <a:rPr lang="en-US" dirty="0"/>
              <a:t>during which </a:t>
            </a:r>
            <a:r>
              <a:rPr lang="en-US" dirty="0" err="1"/>
              <a:t>restimulation</a:t>
            </a:r>
            <a:r>
              <a:rPr lang="en-US" dirty="0"/>
              <a:t> is not possible. </a:t>
            </a:r>
          </a:p>
          <a:p>
            <a:r>
              <a:rPr lang="en-US" dirty="0"/>
              <a:t>As the neurone returns to its original resting state, the action of the sodium pump expels Na+ from the cell in exchange for K+.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30969"/>
      </p:ext>
    </p:extLst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2500" t="46000" r="9375" b="10000"/>
          <a:stretch>
            <a:fillRect/>
          </a:stretch>
        </p:blipFill>
        <p:spPr bwMode="auto">
          <a:xfrm>
            <a:off x="1524000" y="0"/>
            <a:ext cx="495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062986"/>
      </p:ext>
    </p:extLst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Insulating properties of the myelin sheath (in myelinated neurones) prevent the movement of ions. Therefore electrical changes across the membrane can only occur at the nodes of </a:t>
            </a:r>
            <a:r>
              <a:rPr lang="en-US" dirty="0" err="1"/>
              <a:t>Ranvier</a:t>
            </a:r>
            <a:r>
              <a:rPr lang="en-US" dirty="0"/>
              <a:t>.</a:t>
            </a:r>
          </a:p>
          <a:p>
            <a:r>
              <a:rPr lang="en-US" dirty="0"/>
              <a:t>When an impulse occurs at one node, </a:t>
            </a:r>
            <a:r>
              <a:rPr lang="en-US" dirty="0" err="1"/>
              <a:t>depolarisation</a:t>
            </a:r>
            <a:r>
              <a:rPr lang="en-US" dirty="0"/>
              <a:t> passes along the myelin sheath to the next node so that the flow of current appears to 'leap' from one node to the next (</a:t>
            </a:r>
            <a:r>
              <a:rPr lang="en-US" b="1" i="1" dirty="0" err="1"/>
              <a:t>saltatory</a:t>
            </a:r>
            <a:r>
              <a:rPr lang="en-US" b="1" i="1" dirty="0"/>
              <a:t> conduction). </a:t>
            </a:r>
          </a:p>
          <a:p>
            <a:r>
              <a:rPr lang="en-US" dirty="0"/>
              <a:t>Speed of conduction depends on the diameter of the neurone: </a:t>
            </a:r>
            <a:r>
              <a:rPr lang="en-US" b="1" dirty="0"/>
              <a:t>the larger the diameter, the faster the conduction</a:t>
            </a:r>
            <a:r>
              <a:rPr lang="en-US" dirty="0"/>
              <a:t>.</a:t>
            </a:r>
          </a:p>
          <a:p>
            <a:r>
              <a:rPr lang="en-US" dirty="0"/>
              <a:t>Myelinated fibres conduct impulses faster than </a:t>
            </a:r>
            <a:r>
              <a:rPr lang="en-US" dirty="0" err="1"/>
              <a:t>unmyelinated</a:t>
            </a:r>
            <a:r>
              <a:rPr lang="en-US" dirty="0"/>
              <a:t> fibres because </a:t>
            </a:r>
            <a:r>
              <a:rPr lang="en-US" dirty="0" err="1"/>
              <a:t>saltatory</a:t>
            </a:r>
            <a:r>
              <a:rPr lang="en-US" dirty="0"/>
              <a:t> conduction is faster than the complete conduction, or </a:t>
            </a:r>
            <a:r>
              <a:rPr lang="en-US" b="1" i="1" dirty="0"/>
              <a:t>simple propagation</a:t>
            </a:r>
            <a:r>
              <a:rPr lang="en-US" dirty="0"/>
              <a:t>.</a:t>
            </a:r>
          </a:p>
          <a:p>
            <a:r>
              <a:rPr lang="en-US" dirty="0"/>
              <a:t>Fastest fibres can conduct impulses to, e.g., skeletal muscles at a rate of 130 </a:t>
            </a:r>
            <a:r>
              <a:rPr lang="en-US" dirty="0" err="1"/>
              <a:t>metres</a:t>
            </a:r>
            <a:r>
              <a:rPr lang="en-US" dirty="0"/>
              <a:t> per second while the slowest impulses travel at 0.5 </a:t>
            </a:r>
            <a:r>
              <a:rPr lang="en-US" dirty="0" err="1"/>
              <a:t>metres</a:t>
            </a:r>
            <a:r>
              <a:rPr lang="en-US" dirty="0"/>
              <a:t> per second.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38511"/>
      </p:ext>
    </p:extLst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248400"/>
            <a:ext cx="8229600" cy="4270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err="1"/>
              <a:t>Saltatory</a:t>
            </a:r>
            <a:r>
              <a:rPr lang="en-US" sz="2400" dirty="0"/>
              <a:t> conduction of an impulse in a myelinated nerve fibre.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19544"/>
      </p:ext>
    </p:extLst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016" y="1036320"/>
            <a:ext cx="10997184" cy="5821680"/>
          </a:xfrm>
        </p:spPr>
        <p:txBody>
          <a:bodyPr>
            <a:noAutofit/>
          </a:bodyPr>
          <a:lstStyle/>
          <a:p>
            <a:r>
              <a:rPr lang="en-US" sz="3600" dirty="0"/>
              <a:t>Consists of the </a:t>
            </a:r>
            <a:r>
              <a:rPr lang="en-US" sz="3600" b="1" i="1" dirty="0"/>
              <a:t>brain</a:t>
            </a:r>
            <a:r>
              <a:rPr lang="en-US" sz="3600" dirty="0"/>
              <a:t>, the </a:t>
            </a:r>
            <a:r>
              <a:rPr lang="en-US" sz="3600" b="1" i="1" dirty="0"/>
              <a:t>spinal cord </a:t>
            </a:r>
            <a:r>
              <a:rPr lang="en-US" sz="3600" dirty="0"/>
              <a:t>and </a:t>
            </a:r>
            <a:r>
              <a:rPr lang="en-US" sz="3600" b="1" i="1" dirty="0"/>
              <a:t>peripheral nerves. </a:t>
            </a:r>
            <a:endParaRPr lang="en-US" sz="3600" dirty="0" smtClean="0"/>
          </a:p>
          <a:p>
            <a:r>
              <a:rPr lang="en-US" sz="3600" dirty="0" smtClean="0"/>
              <a:t>Nervous </a:t>
            </a:r>
            <a:r>
              <a:rPr lang="en-US" sz="3600" dirty="0"/>
              <a:t>system </a:t>
            </a:r>
            <a:r>
              <a:rPr lang="en-US" sz="3600" b="1" dirty="0"/>
              <a:t>detects and responds </a:t>
            </a:r>
            <a:r>
              <a:rPr lang="en-US" sz="3600" dirty="0"/>
              <a:t>to changes inside and outside the body.</a:t>
            </a:r>
          </a:p>
          <a:p>
            <a:r>
              <a:rPr lang="en-US" sz="3600" b="1" dirty="0"/>
              <a:t>Controls</a:t>
            </a:r>
            <a:r>
              <a:rPr lang="en-US" sz="3600" dirty="0"/>
              <a:t> important aspects of body function and </a:t>
            </a:r>
            <a:r>
              <a:rPr lang="en-US" sz="3600" b="1" dirty="0"/>
              <a:t>maintains homeostasis </a:t>
            </a:r>
            <a:r>
              <a:rPr lang="en-US" sz="3600" dirty="0"/>
              <a:t>together with the endocrine system.</a:t>
            </a:r>
          </a:p>
          <a:p>
            <a:r>
              <a:rPr lang="en-US" sz="3600" dirty="0"/>
              <a:t>Nervous system stimulation provides </a:t>
            </a:r>
            <a:r>
              <a:rPr lang="en-US" sz="3600" b="1" dirty="0"/>
              <a:t>an immediate response </a:t>
            </a:r>
            <a:r>
              <a:rPr lang="en-US" sz="3600" dirty="0"/>
              <a:t>while endocrine activity is slower and more prolonged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57734"/>
      </p:ext>
    </p:extLst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400800"/>
            <a:ext cx="9144000" cy="457200"/>
          </a:xfrm>
        </p:spPr>
        <p:txBody>
          <a:bodyPr>
            <a:normAutofit/>
          </a:bodyPr>
          <a:lstStyle/>
          <a:p>
            <a:r>
              <a:rPr lang="en-US" sz="2400" dirty="0"/>
              <a:t>Simple propagation of an impulse in a non-myelinated nerve fibre.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89154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56323"/>
      </p:ext>
    </p:extLst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u="sng" dirty="0"/>
              <a:t>THE SYNAPSE AND NEUROTRANSMITTERS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9144000" cy="6248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Synapse</a:t>
            </a:r>
            <a:r>
              <a:rPr lang="en-US" dirty="0"/>
              <a:t>: point at which the nerve impulse passes from one </a:t>
            </a:r>
            <a:r>
              <a:rPr lang="en-US" dirty="0" err="1"/>
              <a:t>neurone</a:t>
            </a:r>
            <a:r>
              <a:rPr lang="en-US" dirty="0"/>
              <a:t> to another one. Two </a:t>
            </a:r>
            <a:r>
              <a:rPr lang="en-US" dirty="0" err="1"/>
              <a:t>neurones</a:t>
            </a:r>
            <a:r>
              <a:rPr lang="en-US" dirty="0"/>
              <a:t> make up a synapse.</a:t>
            </a:r>
          </a:p>
          <a:p>
            <a:r>
              <a:rPr lang="en-US" dirty="0"/>
              <a:t>The axon of the </a:t>
            </a:r>
            <a:r>
              <a:rPr lang="en-US" b="1" dirty="0" err="1"/>
              <a:t>presynaptic</a:t>
            </a:r>
            <a:r>
              <a:rPr lang="en-US" b="1" dirty="0"/>
              <a:t> neurone </a:t>
            </a:r>
            <a:r>
              <a:rPr lang="en-US" dirty="0"/>
              <a:t>breaks up into minute branches which terminate in small swellings called </a:t>
            </a:r>
            <a:r>
              <a:rPr lang="en-US" b="1" dirty="0"/>
              <a:t>synaptic knobs, or terminal </a:t>
            </a:r>
            <a:r>
              <a:rPr lang="en-US" b="1" dirty="0" err="1"/>
              <a:t>boutons</a:t>
            </a:r>
            <a:r>
              <a:rPr lang="en-US" b="1" dirty="0"/>
              <a:t>.</a:t>
            </a:r>
          </a:p>
          <a:p>
            <a:r>
              <a:rPr lang="en-US" dirty="0"/>
              <a:t>Synaptic knobs are in close proximity to the dendrites and the cell body of the </a:t>
            </a:r>
            <a:r>
              <a:rPr lang="en-US" b="1" dirty="0"/>
              <a:t>postsynaptic neurone</a:t>
            </a:r>
            <a:r>
              <a:rPr lang="en-US" dirty="0"/>
              <a:t>. The space between them is the </a:t>
            </a:r>
            <a:r>
              <a:rPr lang="en-US" b="1" dirty="0"/>
              <a:t>synaptic cleft</a:t>
            </a:r>
            <a:r>
              <a:rPr lang="en-US" dirty="0"/>
              <a:t>. </a:t>
            </a:r>
          </a:p>
          <a:p>
            <a:r>
              <a:rPr lang="en-US" dirty="0"/>
              <a:t>Ends of synaptic knobs have spherical </a:t>
            </a:r>
            <a:r>
              <a:rPr lang="en-US" b="1" dirty="0"/>
              <a:t>synaptic vesicles </a:t>
            </a:r>
            <a:r>
              <a:rPr lang="en-US" dirty="0"/>
              <a:t>containing, a </a:t>
            </a:r>
            <a:r>
              <a:rPr lang="en-US" b="1" i="1" dirty="0"/>
              <a:t>neurotransmitter</a:t>
            </a:r>
            <a:r>
              <a:rPr lang="en-US" dirty="0"/>
              <a:t>, which is released into synaptic clefts. </a:t>
            </a:r>
          </a:p>
          <a:p>
            <a:r>
              <a:rPr lang="en-US" b="1" dirty="0"/>
              <a:t>Neurotransmitters</a:t>
            </a:r>
            <a:r>
              <a:rPr lang="en-US" dirty="0"/>
              <a:t> are </a:t>
            </a:r>
            <a:r>
              <a:rPr lang="en-US" dirty="0" err="1"/>
              <a:t>synthesised</a:t>
            </a:r>
            <a:r>
              <a:rPr lang="en-US" dirty="0"/>
              <a:t> by nerve cells, actively transported along the axons and stored in the synaptic vesicles. They are released by exocytosis in response to the action potential and diffuse across the synaptic cleft. </a:t>
            </a:r>
          </a:p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04816"/>
      </p:ext>
    </p:extLst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/>
              <a:t>They act on specific receptor sites on the postsynaptic membranes. </a:t>
            </a:r>
          </a:p>
          <a:p>
            <a:r>
              <a:rPr lang="en-US" dirty="0"/>
              <a:t>Their action is short lived. Immediately they have stimulated the postsynaptic neurone or effector organ, such as a muscle fibre, they are either </a:t>
            </a:r>
          </a:p>
          <a:p>
            <a:pPr lvl="1"/>
            <a:r>
              <a:rPr lang="en-US" dirty="0"/>
              <a:t>inactivated by enzymes or</a:t>
            </a:r>
          </a:p>
          <a:p>
            <a:pPr lvl="1"/>
            <a:r>
              <a:rPr lang="en-US" dirty="0"/>
              <a:t>taken back into the synaptic knob. </a:t>
            </a:r>
          </a:p>
          <a:p>
            <a:r>
              <a:rPr lang="en-US" dirty="0"/>
              <a:t>Usually neurotransmitters have an </a:t>
            </a:r>
            <a:r>
              <a:rPr lang="en-US" b="1" dirty="0"/>
              <a:t>excitatory effect </a:t>
            </a:r>
            <a:r>
              <a:rPr lang="en-US" dirty="0"/>
              <a:t>at the synapse but they are sometimes </a:t>
            </a:r>
            <a:r>
              <a:rPr lang="en-US" b="1" dirty="0"/>
              <a:t>inhibitory.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54033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400" b="1" u="sng" dirty="0"/>
              <a:t>DIAGRAM OF A SYNAPSE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Receptor 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1524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334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Inactivator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(cholinesterase)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01000" y="129540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Dendrite of postsynaptic</a:t>
            </a:r>
          </a:p>
          <a:p>
            <a:r>
              <a:rPr lang="en-US" dirty="0">
                <a:solidFill>
                  <a:prstClr val="black"/>
                </a:solidFill>
              </a:rPr>
              <a:t>neuron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60960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Synaptic Vesicles of neurotransmitter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6858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Axon of </a:t>
            </a:r>
            <a:r>
              <a:rPr lang="en-US" dirty="0" err="1">
                <a:solidFill>
                  <a:prstClr val="black"/>
                </a:solidFill>
              </a:rPr>
              <a:t>presynaptic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Neuron forming the synaptic knob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10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58674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Inactivated</a:t>
            </a:r>
          </a:p>
          <a:p>
            <a:r>
              <a:rPr lang="en-US" dirty="0">
                <a:solidFill>
                  <a:prstClr val="black"/>
                </a:solidFill>
              </a:rPr>
              <a:t>neurotransmitter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7200" y="601980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Neurotransmitter</a:t>
            </a:r>
          </a:p>
          <a:p>
            <a:r>
              <a:rPr lang="en-US" dirty="0">
                <a:solidFill>
                  <a:prstClr val="black"/>
                </a:solidFill>
              </a:rPr>
              <a:t>(acetylcholine)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609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Mitochondrion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590800" y="4495800"/>
            <a:ext cx="9906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57800" y="4191000"/>
            <a:ext cx="7620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562600" y="4800600"/>
            <a:ext cx="76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781800" y="4572000"/>
            <a:ext cx="1447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1143000"/>
            <a:ext cx="8382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133600" y="1676400"/>
            <a:ext cx="304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91000" y="1219200"/>
            <a:ext cx="12192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477000" y="685800"/>
            <a:ext cx="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572000" y="1828800"/>
            <a:ext cx="381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144000" y="1905000"/>
            <a:ext cx="685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248401" y="3733800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Na+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81801" y="4800600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Na+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91201" y="2514600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Na+</a:t>
            </a:r>
          </a:p>
        </p:txBody>
      </p:sp>
    </p:spTree>
    <p:extLst>
      <p:ext uri="{BB962C8B-B14F-4D97-AF65-F5344CB8AC3E}">
        <p14:creationId xmlns:p14="http://schemas.microsoft.com/office/powerpoint/2010/main" val="2760738594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/>
              <a:t>Neurotransmitters include: </a:t>
            </a:r>
          </a:p>
          <a:p>
            <a:pPr lvl="1"/>
            <a:r>
              <a:rPr lang="en-US" dirty="0"/>
              <a:t>noradrenaline, </a:t>
            </a:r>
          </a:p>
          <a:p>
            <a:pPr lvl="1"/>
            <a:r>
              <a:rPr lang="en-US" dirty="0"/>
              <a:t>gamma ammo- butyric acid (GABA), </a:t>
            </a:r>
          </a:p>
          <a:p>
            <a:pPr lvl="1"/>
            <a:r>
              <a:rPr lang="en-US" dirty="0"/>
              <a:t>acetylcholine, </a:t>
            </a:r>
          </a:p>
          <a:p>
            <a:pPr lvl="1"/>
            <a:r>
              <a:rPr lang="en-US" dirty="0"/>
              <a:t>dopamine, </a:t>
            </a:r>
          </a:p>
          <a:p>
            <a:pPr lvl="1"/>
            <a:r>
              <a:rPr lang="en-US" dirty="0"/>
              <a:t>serotonin (5-hydroxytryptamine), </a:t>
            </a:r>
          </a:p>
          <a:p>
            <a:pPr lvl="1"/>
            <a:r>
              <a:rPr lang="en-US" dirty="0" err="1"/>
              <a:t>enkephalins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endorphins </a:t>
            </a:r>
          </a:p>
          <a:p>
            <a:pPr lvl="1"/>
            <a:r>
              <a:rPr lang="en-US" dirty="0"/>
              <a:t>Substance P.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46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430962"/>
            <a:ext cx="9144000" cy="427038"/>
          </a:xfrm>
        </p:spPr>
        <p:txBody>
          <a:bodyPr>
            <a:normAutofit fontScale="90000"/>
          </a:bodyPr>
          <a:lstStyle/>
          <a:p>
            <a:r>
              <a:rPr lang="en-US" dirty="0"/>
              <a:t>Neurotransmitters at synapses in the PNS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1439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45164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sz="2800" b="1" u="sng" dirty="0"/>
              <a:t>The neuromuscular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0"/>
            <a:ext cx="8305800" cy="563575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Somatic nerves </a:t>
            </a:r>
            <a:r>
              <a:rPr lang="en-US" dirty="0"/>
              <a:t>carry impulses directly to the synapses at skeletal muscles: the </a:t>
            </a:r>
            <a:r>
              <a:rPr lang="en-US" b="1" dirty="0"/>
              <a:t>neuromuscular junctions</a:t>
            </a:r>
            <a:r>
              <a:rPr lang="en-US" dirty="0"/>
              <a:t>. </a:t>
            </a:r>
          </a:p>
          <a:p>
            <a:r>
              <a:rPr lang="en-US" dirty="0"/>
              <a:t>These are motor nerve ending where motor neuron terminates on the muscle.</a:t>
            </a:r>
          </a:p>
          <a:p>
            <a:r>
              <a:rPr lang="en-US" dirty="0"/>
              <a:t>Axons of motor </a:t>
            </a:r>
            <a:r>
              <a:rPr lang="en-US" dirty="0" err="1"/>
              <a:t>neurones</a:t>
            </a:r>
            <a:r>
              <a:rPr lang="en-US" dirty="0"/>
              <a:t>, conveying impulses to skeletal muscle to produce contraction, divide into fine filaments terminating in minute pads called </a:t>
            </a:r>
            <a:r>
              <a:rPr lang="en-US" b="1" dirty="0"/>
              <a:t>motor end-plates.</a:t>
            </a:r>
          </a:p>
          <a:p>
            <a:r>
              <a:rPr lang="en-US" dirty="0"/>
              <a:t>At the point where the nerve reaches the muscle, the myelin sheath is absent and the fine filament passes to a sensitive area on the surface of the muscle </a:t>
            </a:r>
            <a:r>
              <a:rPr lang="en-US" dirty="0" err="1"/>
              <a:t>fibre</a:t>
            </a:r>
            <a:r>
              <a:rPr lang="en-US" dirty="0"/>
              <a:t>. </a:t>
            </a:r>
          </a:p>
          <a:p>
            <a:r>
              <a:rPr lang="en-US" b="1" dirty="0"/>
              <a:t>Axon terminal:</a:t>
            </a:r>
            <a:r>
              <a:rPr lang="en-US" dirty="0"/>
              <a:t> enlarged tip of the motor neuron contains sacs of the neurotransmitter </a:t>
            </a:r>
            <a:r>
              <a:rPr lang="en-US" b="1" dirty="0"/>
              <a:t>acetylcholine.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47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57200"/>
            <a:ext cx="9144000" cy="6400800"/>
          </a:xfrm>
        </p:spPr>
        <p:txBody>
          <a:bodyPr>
            <a:normAutofit/>
          </a:bodyPr>
          <a:lstStyle/>
          <a:p>
            <a:r>
              <a:rPr lang="en-US" dirty="0"/>
              <a:t>The membrane of the muscle fiber is the </a:t>
            </a:r>
            <a:r>
              <a:rPr lang="en-US" b="1" dirty="0" err="1"/>
              <a:t>sarcolemma</a:t>
            </a:r>
            <a:r>
              <a:rPr lang="en-US" b="1" dirty="0"/>
              <a:t>, </a:t>
            </a:r>
            <a:r>
              <a:rPr lang="en-US" dirty="0"/>
              <a:t>which contains receptor sites for acetylcholine, &amp; an </a:t>
            </a:r>
            <a:r>
              <a:rPr lang="en-US" dirty="0" err="1"/>
              <a:t>inactivator</a:t>
            </a:r>
            <a:r>
              <a:rPr lang="en-US" dirty="0"/>
              <a:t> called </a:t>
            </a:r>
            <a:r>
              <a:rPr lang="en-US" b="1" dirty="0"/>
              <a:t>cholinesterase.</a:t>
            </a:r>
            <a:endParaRPr lang="en-US" dirty="0"/>
          </a:p>
          <a:p>
            <a:r>
              <a:rPr lang="en-US" b="1" dirty="0"/>
              <a:t>Motor unit </a:t>
            </a:r>
            <a:r>
              <a:rPr lang="en-US" dirty="0"/>
              <a:t>is constituted by the group of muscle fibres and the motor end-plates of the nerve fibre that supplies them.</a:t>
            </a:r>
          </a:p>
          <a:p>
            <a:r>
              <a:rPr lang="en-US" dirty="0"/>
              <a:t>Endings of autonomic nerves supplying smooth muscle and glands, branch near their effector structure and release a neurotransmitter which stimulates or depresses the activity of the structure.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71303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/>
              <a:t>Neuromuscular junction, (1) Acetylcholine is about to bond to the </a:t>
            </a:r>
            <a:r>
              <a:rPr lang="en-US" sz="2000" dirty="0" err="1"/>
              <a:t>ACh</a:t>
            </a:r>
            <a:r>
              <a:rPr lang="en-US" sz="2000" dirty="0"/>
              <a:t> receptor in the </a:t>
            </a:r>
            <a:r>
              <a:rPr lang="en-US" sz="2000" dirty="0" err="1"/>
              <a:t>sarcolemma</a:t>
            </a:r>
            <a:r>
              <a:rPr lang="en-US" sz="2000" dirty="0"/>
              <a:t>. (2) Channel opens to allow Na ions into the muscle cell. (3) Cholinesterase inactivates acetylcholine</a:t>
            </a:r>
            <a:r>
              <a:rPr lang="en-US" sz="2000" b="1" dirty="0"/>
              <a:t>.</a:t>
            </a:r>
            <a:endParaRPr 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2229" y="1600201"/>
            <a:ext cx="50475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4191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6488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Cholinesterase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Ach. receptor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449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Ach.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96400" y="1828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Sarcolemma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1" y="1447800"/>
            <a:ext cx="150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Mitochondria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44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Motor neuron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3400" y="121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Axon terminal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12192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Vesicles of Ach.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8400" y="190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Synaptic cleft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971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Sarcomere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810000" y="32766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00600" y="32766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10000" y="3276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90800" y="3276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24200" y="25146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86200" y="19812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86200" y="1905001"/>
            <a:ext cx="533400" cy="953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2"/>
          </p:cNvCxnSpPr>
          <p:nvPr/>
        </p:nvCxnSpPr>
        <p:spPr>
          <a:xfrm>
            <a:off x="5143500" y="1588532"/>
            <a:ext cx="571500" cy="697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391400" y="1600200"/>
            <a:ext cx="1447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705600" y="1828800"/>
            <a:ext cx="76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53400" y="22098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4572000" y="5334000"/>
            <a:ext cx="990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505200" y="56388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133600" y="47244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438400" y="472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495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Na+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839200" y="609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Na+</a:t>
            </a:r>
          </a:p>
        </p:txBody>
      </p:sp>
      <p:cxnSp>
        <p:nvCxnSpPr>
          <p:cNvPr id="61" name="Straight Arrow Connector 60"/>
          <p:cNvCxnSpPr>
            <a:stCxn id="9" idx="0"/>
          </p:cNvCxnSpPr>
          <p:nvPr/>
        </p:nvCxnSpPr>
        <p:spPr>
          <a:xfrm flipV="1">
            <a:off x="3505200" y="5638800"/>
            <a:ext cx="152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513698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/>
              <a:t>NERVES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A nerve consists of numerous </a:t>
            </a:r>
            <a:r>
              <a:rPr lang="en-US" dirty="0" err="1"/>
              <a:t>neurones</a:t>
            </a:r>
            <a:r>
              <a:rPr lang="en-US" dirty="0"/>
              <a:t> collected into bundles</a:t>
            </a:r>
          </a:p>
          <a:p>
            <a:pPr>
              <a:buNone/>
            </a:pPr>
            <a:r>
              <a:rPr lang="en-US" dirty="0"/>
              <a:t>TYPES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a) Sensory or afferent nerves</a:t>
            </a:r>
          </a:p>
          <a:p>
            <a:r>
              <a:rPr lang="en-US" dirty="0"/>
              <a:t>Transmit action potentials (information) generated by sensory receptors on the body to the spinal cord which is then carried to the brain.</a:t>
            </a:r>
          </a:p>
          <a:p>
            <a:pPr>
              <a:buNone/>
            </a:pPr>
            <a:r>
              <a:rPr lang="en-US" b="1" dirty="0"/>
              <a:t>Sensory receptors </a:t>
            </a:r>
            <a:r>
              <a:rPr lang="en-US" dirty="0"/>
              <a:t>are </a:t>
            </a:r>
            <a:r>
              <a:rPr lang="en-US" dirty="0" err="1"/>
              <a:t>specialised</a:t>
            </a:r>
            <a:r>
              <a:rPr lang="en-US" dirty="0"/>
              <a:t> nerve endings that respond to different stimuli (changes). Various types to include:</a:t>
            </a:r>
          </a:p>
          <a:p>
            <a:pPr marL="571500" indent="-571500">
              <a:buAutoNum type="romanLcParenR"/>
            </a:pPr>
            <a:r>
              <a:rPr lang="en-US" b="1" dirty="0"/>
              <a:t>Somatic, </a:t>
            </a:r>
            <a:r>
              <a:rPr lang="en-US" b="1" dirty="0" err="1"/>
              <a:t>cutaneous</a:t>
            </a:r>
            <a:r>
              <a:rPr lang="en-US" b="1" dirty="0"/>
              <a:t> or common senses</a:t>
            </a:r>
            <a:r>
              <a:rPr lang="en-US" dirty="0"/>
              <a:t>: Originate in the skin. They are: pain, touch, heat and cold.</a:t>
            </a:r>
          </a:p>
          <a:p>
            <a:r>
              <a:rPr lang="en-US" dirty="0"/>
              <a:t>Sensory nerve endings in the skin are fine branching filaments without myelin sheaths.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4909"/>
      </p:ext>
    </p:extLst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Intro: </a:t>
            </a:r>
            <a:r>
              <a:rPr lang="en-GB" dirty="0" err="1" smtClean="0"/>
              <a:t>cont</a:t>
            </a:r>
            <a:r>
              <a:rPr lang="en-GB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Response to changes in the </a:t>
            </a:r>
            <a:r>
              <a:rPr lang="en-US" sz="4000" b="1" dirty="0"/>
              <a:t>internal environment </a:t>
            </a:r>
            <a:r>
              <a:rPr lang="en-US" sz="4000" dirty="0"/>
              <a:t>maintains </a:t>
            </a:r>
            <a:r>
              <a:rPr lang="en-US" sz="4000" b="1" i="1" dirty="0"/>
              <a:t>homeostasis</a:t>
            </a:r>
            <a:r>
              <a:rPr lang="en-US" sz="4000" dirty="0"/>
              <a:t> and regulates </a:t>
            </a:r>
            <a:r>
              <a:rPr lang="en-US" sz="4000" b="1" i="1" dirty="0"/>
              <a:t>involuntary functions,</a:t>
            </a:r>
            <a:r>
              <a:rPr lang="en-US" sz="4000" dirty="0"/>
              <a:t> e.g. blood pressure and digestive activity. </a:t>
            </a:r>
          </a:p>
          <a:p>
            <a:r>
              <a:rPr lang="en-US" sz="4000" dirty="0"/>
              <a:t>Response to changes in the external environment maintains </a:t>
            </a:r>
            <a:r>
              <a:rPr lang="en-US" sz="4000" b="1" dirty="0"/>
              <a:t>posture</a:t>
            </a:r>
            <a:r>
              <a:rPr lang="en-US" sz="4000" dirty="0"/>
              <a:t> and other </a:t>
            </a:r>
            <a:r>
              <a:rPr lang="en-US" sz="4000" b="1" dirty="0"/>
              <a:t>voluntary activities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87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ii) </a:t>
            </a:r>
            <a:r>
              <a:rPr lang="en-US" b="1" dirty="0" err="1"/>
              <a:t>Proprioceptor</a:t>
            </a:r>
            <a:r>
              <a:rPr lang="en-US" b="1" dirty="0"/>
              <a:t> senses</a:t>
            </a:r>
            <a:r>
              <a:rPr lang="en-US" dirty="0"/>
              <a:t>. Originate in muscles and joints and contribute to the maintenance of balance and posture.</a:t>
            </a:r>
          </a:p>
          <a:p>
            <a:pPr>
              <a:buNone/>
            </a:pPr>
            <a:r>
              <a:rPr lang="en-US" b="1" dirty="0"/>
              <a:t>iii) Special senses</a:t>
            </a:r>
            <a:r>
              <a:rPr lang="en-US" dirty="0"/>
              <a:t>. Sight, hearing, smell, touch and taste .</a:t>
            </a:r>
          </a:p>
          <a:p>
            <a:pPr>
              <a:buNone/>
            </a:pPr>
            <a:r>
              <a:rPr lang="en-US" b="1" dirty="0"/>
              <a:t>iv) Autonomic afferent nerves</a:t>
            </a:r>
            <a:r>
              <a:rPr lang="en-US" dirty="0"/>
              <a:t>. Originate in internal organs, glands and tissues, e.g. </a:t>
            </a:r>
            <a:r>
              <a:rPr lang="en-US" dirty="0" err="1"/>
              <a:t>baroreceptors</a:t>
            </a:r>
            <a:r>
              <a:rPr lang="en-US" dirty="0"/>
              <a:t>, </a:t>
            </a:r>
            <a:r>
              <a:rPr lang="en-US" dirty="0" err="1"/>
              <a:t>chemoreceptors</a:t>
            </a:r>
            <a:r>
              <a:rPr lang="en-US" dirty="0"/>
              <a:t>, and are associated with reflex regulation of involuntary activity and visceral pain.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b) Motor or efferent nerves</a:t>
            </a:r>
          </a:p>
          <a:p>
            <a:r>
              <a:rPr lang="en-US" dirty="0"/>
              <a:t>Originate in the brain, spinal cord and autonomic ganglia and transmit impulses to the effector organs: muscles and glands. </a:t>
            </a:r>
          </a:p>
          <a:p>
            <a:r>
              <a:rPr lang="en-US" dirty="0"/>
              <a:t>2 types: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somatic nerves: </a:t>
            </a:r>
            <a:r>
              <a:rPr lang="en-US" dirty="0" err="1"/>
              <a:t>involed</a:t>
            </a:r>
            <a:r>
              <a:rPr lang="en-US" dirty="0"/>
              <a:t> in voluntary movement and reflexes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autonomic nerves: involved in cardiac and smooth muscle contraction and glandular secretion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8854"/>
      </p:ext>
    </p:extLst>
  </p:cSld>
  <p:clrMapOvr>
    <a:masterClrMapping/>
  </p:clrMapOvr>
  <p:transition>
    <p:newsfla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c) Mixed nerves</a:t>
            </a:r>
          </a:p>
          <a:p>
            <a:r>
              <a:rPr lang="en-US" dirty="0"/>
              <a:t>Occur outside the spinal cord, when sensory and motor nerves are enclosed within the same sheath of connective tissue e.g. sciatic nerve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68835"/>
      </p:ext>
    </p:extLst>
  </p:cSld>
  <p:clrMapOvr>
    <a:masterClrMapping/>
  </p:clrMapOvr>
  <p:transition>
    <p:newsfla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Neuroglia</a:t>
            </a:r>
            <a:r>
              <a:rPr lang="en-US" b="1" dirty="0"/>
              <a:t>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dirty="0" err="1"/>
              <a:t>Neurones</a:t>
            </a:r>
            <a:r>
              <a:rPr lang="en-US" dirty="0"/>
              <a:t> of the CNS are supported by 4 types of non-excitable </a:t>
            </a:r>
            <a:r>
              <a:rPr lang="en-US" b="1" dirty="0" err="1"/>
              <a:t>glial</a:t>
            </a:r>
            <a:r>
              <a:rPr lang="en-US" dirty="0"/>
              <a:t> cells that make up a quarter to a half of the volume of brain tissue.</a:t>
            </a:r>
          </a:p>
          <a:p>
            <a:r>
              <a:rPr lang="en-US" dirty="0"/>
              <a:t>Unlike nerve cells these continue to replicate throughout life. They are </a:t>
            </a:r>
          </a:p>
          <a:p>
            <a:pPr lvl="1"/>
            <a:r>
              <a:rPr lang="en-US" b="1" dirty="0" err="1"/>
              <a:t>astrocytes</a:t>
            </a:r>
            <a:r>
              <a:rPr lang="en-US" b="1" dirty="0"/>
              <a:t>, </a:t>
            </a:r>
          </a:p>
          <a:p>
            <a:pPr lvl="1"/>
            <a:r>
              <a:rPr lang="en-US" b="1" dirty="0" err="1"/>
              <a:t>oligodendrocytes</a:t>
            </a:r>
            <a:r>
              <a:rPr lang="en-US" b="1" dirty="0"/>
              <a:t>, </a:t>
            </a:r>
          </a:p>
          <a:p>
            <a:pPr lvl="1"/>
            <a:r>
              <a:rPr lang="en-US" b="1" dirty="0"/>
              <a:t>microglia </a:t>
            </a:r>
          </a:p>
          <a:p>
            <a:pPr lvl="1"/>
            <a:r>
              <a:rPr lang="en-US" b="1" dirty="0" err="1"/>
              <a:t>ependymal</a:t>
            </a:r>
            <a:r>
              <a:rPr lang="en-US" b="1" dirty="0"/>
              <a:t> </a:t>
            </a:r>
            <a:r>
              <a:rPr lang="en-US" dirty="0"/>
              <a:t>cells.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9593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 b="1" u="sng" dirty="0" err="1"/>
              <a:t>Neuroglia</a:t>
            </a:r>
            <a:r>
              <a:rPr lang="en-US" sz="2800" b="1" u="sng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457200"/>
          <a:ext cx="9144000" cy="649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2872">
                <a:tc>
                  <a:txBody>
                    <a:bodyPr/>
                    <a:lstStyle/>
                    <a:p>
                      <a:r>
                        <a:rPr lang="en-US" sz="2800" dirty="0"/>
                        <a:t>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Function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7700">
                <a:tc>
                  <a:txBody>
                    <a:bodyPr/>
                    <a:lstStyle/>
                    <a:p>
                      <a:r>
                        <a:rPr lang="en-US" sz="2800" dirty="0"/>
                        <a:t>Astrocytes (</a:t>
                      </a:r>
                      <a:r>
                        <a:rPr lang="en-US" sz="1800" dirty="0"/>
                        <a:t>star shaped with fine branching processes which</a:t>
                      </a:r>
                      <a:r>
                        <a:rPr lang="en-US" sz="1800" baseline="0" dirty="0"/>
                        <a:t> have swellings called foot processes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Support neurons, help maintain K+ level, contribute to the blood-brain barrier (BBB)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7700">
                <a:tc>
                  <a:txBody>
                    <a:bodyPr/>
                    <a:lstStyle/>
                    <a:p>
                      <a:r>
                        <a:rPr lang="en-US" sz="2800" dirty="0"/>
                        <a:t>Oligodendrocytes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Produce</a:t>
                      </a:r>
                      <a:r>
                        <a:rPr lang="en-US" sz="2800" baseline="0" dirty="0"/>
                        <a:t> the myelin sheath to electrically insulate neurons of the CNS, provide support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7700">
                <a:tc>
                  <a:txBody>
                    <a:bodyPr/>
                    <a:lstStyle/>
                    <a:p>
                      <a:r>
                        <a:rPr lang="en-US" sz="2800" dirty="0"/>
                        <a:t>Microglia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Capable of movement</a:t>
                      </a:r>
                      <a:r>
                        <a:rPr lang="en-US" sz="2800" baseline="0" dirty="0"/>
                        <a:t> and phagocytosis of pathogens and damaged tissue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2428">
                <a:tc>
                  <a:txBody>
                    <a:bodyPr/>
                    <a:lstStyle/>
                    <a:p>
                      <a:r>
                        <a:rPr lang="en-US" sz="2800" dirty="0"/>
                        <a:t>Ependymal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Line the ventricles of the brain;</a:t>
                      </a:r>
                      <a:r>
                        <a:rPr lang="en-US" sz="2800" baseline="0" dirty="0"/>
                        <a:t> many of the cells have cilia; involved in circulation of CSF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2500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Nervous system is divided into two main areas:</a:t>
            </a:r>
          </a:p>
          <a:p>
            <a:pPr lvl="1"/>
            <a:r>
              <a:rPr lang="en-US" sz="3200" b="1" dirty="0"/>
              <a:t>Central Nervous System </a:t>
            </a:r>
            <a:r>
              <a:rPr lang="en-US" sz="3200" dirty="0"/>
              <a:t>(CNS); the brain and the spinal cord</a:t>
            </a:r>
          </a:p>
          <a:p>
            <a:pPr lvl="1"/>
            <a:r>
              <a:rPr lang="en-US" sz="3200" b="1" dirty="0"/>
              <a:t>Peripheral Nervous System </a:t>
            </a:r>
            <a:r>
              <a:rPr lang="en-US" sz="3200" dirty="0"/>
              <a:t>(PNS); all the nerves outside the brain and spinal cord.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4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cap="none" dirty="0">
                <a:solidFill>
                  <a:schemeClr val="tx1"/>
                </a:solidFill>
              </a:rPr>
              <a:t>INTRO….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PNS comprises of paired cranial and sacral nerves; some are sensory (afferent), some are motor (efferent) and some mixed. </a:t>
            </a:r>
          </a:p>
          <a:p>
            <a:r>
              <a:rPr lang="en-US" dirty="0">
                <a:sym typeface="Symbol"/>
              </a:rPr>
              <a:t>h</a:t>
            </a:r>
            <a:r>
              <a:rPr lang="en-US" dirty="0"/>
              <a:t>as two functional parts:</a:t>
            </a:r>
          </a:p>
          <a:p>
            <a:pPr lvl="1"/>
            <a:r>
              <a:rPr lang="en-US" dirty="0"/>
              <a:t>the sensory division</a:t>
            </a:r>
          </a:p>
          <a:p>
            <a:pPr lvl="1"/>
            <a:r>
              <a:rPr lang="en-US" dirty="0"/>
              <a:t>the motor division</a:t>
            </a:r>
          </a:p>
          <a:p>
            <a:r>
              <a:rPr lang="en-US" dirty="0"/>
              <a:t>Motor division is involved in activities that are: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voluntary —the somatic nervous system(movement of voluntary muscles)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involuntary — the autonomic nervous system (ANS) (functioning of smooth and cardiac muscle and glands) which has 2 parts: </a:t>
            </a:r>
            <a:r>
              <a:rPr lang="en-US" b="1" i="1" dirty="0"/>
              <a:t>sympathetic</a:t>
            </a:r>
            <a:r>
              <a:rPr lang="en-US" dirty="0"/>
              <a:t> and </a:t>
            </a:r>
            <a:r>
              <a:rPr lang="en-US" b="1" i="1" dirty="0"/>
              <a:t>parasympathetic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26386"/>
      </p:ext>
    </p:extLst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430962"/>
            <a:ext cx="8229600" cy="427038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Functional components of the nervous system.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8143"/>
      </p:ext>
    </p:extLst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66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u="sng" dirty="0"/>
              <a:t>Cells and tissues of the nervous system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en-US" b="1" dirty="0"/>
              <a:t>NEURONES</a:t>
            </a:r>
            <a:r>
              <a:rPr lang="en-US" b="1" u="sng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9144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Neurones</a:t>
            </a:r>
            <a:r>
              <a:rPr lang="en-US" dirty="0"/>
              <a:t> are nerve cells. </a:t>
            </a:r>
          </a:p>
          <a:p>
            <a:r>
              <a:rPr lang="en-US" dirty="0"/>
              <a:t>Each neurone consists of a </a:t>
            </a:r>
            <a:r>
              <a:rPr lang="en-US" b="1" dirty="0"/>
              <a:t>cell body </a:t>
            </a:r>
            <a:r>
              <a:rPr lang="en-US" dirty="0"/>
              <a:t>and its </a:t>
            </a:r>
            <a:r>
              <a:rPr lang="en-US" b="1" dirty="0"/>
              <a:t>processes</a:t>
            </a:r>
            <a:r>
              <a:rPr lang="en-US" dirty="0"/>
              <a:t>, one </a:t>
            </a:r>
            <a:r>
              <a:rPr lang="en-US" b="1" dirty="0"/>
              <a:t>axon</a:t>
            </a:r>
            <a:r>
              <a:rPr lang="en-US" dirty="0"/>
              <a:t> and many </a:t>
            </a:r>
            <a:r>
              <a:rPr lang="en-US" b="1" dirty="0"/>
              <a:t>dendrites</a:t>
            </a:r>
            <a:r>
              <a:rPr lang="en-US" dirty="0"/>
              <a:t>.</a:t>
            </a:r>
          </a:p>
          <a:p>
            <a:r>
              <a:rPr lang="en-US" b="1" dirty="0"/>
              <a:t>Nerves</a:t>
            </a:r>
            <a:r>
              <a:rPr lang="en-US" dirty="0"/>
              <a:t>: group/bundle of axons and/or dendrites of many neurons bound together.</a:t>
            </a:r>
          </a:p>
          <a:p>
            <a:r>
              <a:rPr lang="en-US" dirty="0"/>
              <a:t>Neurones cannot divide and for survival they need a continuous supply of oxygen and glucose and can only </a:t>
            </a:r>
            <a:r>
              <a:rPr lang="en-US" dirty="0" err="1"/>
              <a:t>synthesise</a:t>
            </a:r>
            <a:r>
              <a:rPr lang="en-US" dirty="0"/>
              <a:t> chemical energy (ATP) from glucose. </a:t>
            </a:r>
          </a:p>
          <a:p>
            <a:r>
              <a:rPr lang="en-US" dirty="0" err="1"/>
              <a:t>Neurones</a:t>
            </a:r>
            <a:r>
              <a:rPr lang="en-US" dirty="0"/>
              <a:t> generate and transmit </a:t>
            </a:r>
            <a:r>
              <a:rPr lang="en-US" b="1" dirty="0"/>
              <a:t>electrical</a:t>
            </a:r>
            <a:r>
              <a:rPr lang="en-US" dirty="0"/>
              <a:t> </a:t>
            </a:r>
            <a:r>
              <a:rPr lang="en-US" b="1" dirty="0"/>
              <a:t>impulses </a:t>
            </a:r>
            <a:r>
              <a:rPr lang="en-US" dirty="0"/>
              <a:t>called </a:t>
            </a:r>
            <a:r>
              <a:rPr lang="en-US" b="1" dirty="0"/>
              <a:t>action potentials </a:t>
            </a:r>
            <a:r>
              <a:rPr lang="en-US" dirty="0"/>
              <a:t>which are similar to small electrical impulses.</a:t>
            </a:r>
          </a:p>
          <a:p>
            <a:r>
              <a:rPr lang="en-US" dirty="0"/>
              <a:t>Some </a:t>
            </a:r>
            <a:r>
              <a:rPr lang="en-US" dirty="0" err="1"/>
              <a:t>neurones</a:t>
            </a:r>
            <a:r>
              <a:rPr lang="en-US" dirty="0"/>
              <a:t> initiate nerve impulses while others act as </a:t>
            </a:r>
            <a:r>
              <a:rPr lang="en-US" b="1" dirty="0"/>
              <a:t>'relay stations' </a:t>
            </a:r>
            <a:r>
              <a:rPr lang="en-US" dirty="0"/>
              <a:t>where impulses are passed on and sometimes redirected.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10108"/>
      </p:ext>
    </p:extLst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Properties of </a:t>
            </a:r>
            <a:r>
              <a:rPr lang="en-US" b="1" u="sng" cap="none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neurones</a:t>
            </a:r>
            <a:endParaRPr lang="en-US" b="1" u="sng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dirty="0"/>
              <a:t>Have the characteristics of irritability and conductivity.</a:t>
            </a:r>
          </a:p>
          <a:p>
            <a:r>
              <a:rPr lang="en-US" b="1" dirty="0"/>
              <a:t>Irritability: </a:t>
            </a:r>
            <a:r>
              <a:rPr lang="en-US" dirty="0"/>
              <a:t>ability to initiate nerve impulses in response to stimuli from:</a:t>
            </a:r>
          </a:p>
          <a:p>
            <a:pPr lvl="1"/>
            <a:r>
              <a:rPr lang="en-US" dirty="0"/>
              <a:t>outside the body, e.g. touch, light waves</a:t>
            </a:r>
          </a:p>
          <a:p>
            <a:pPr lvl="1"/>
            <a:r>
              <a:rPr lang="en-US" dirty="0"/>
              <a:t>inside the body, e.g. a change in the CO</a:t>
            </a:r>
            <a:r>
              <a:rPr lang="en-US" sz="1700" dirty="0"/>
              <a:t>2 </a:t>
            </a:r>
            <a:r>
              <a:rPr lang="en-US" dirty="0"/>
              <a:t>concentration in the blood alters respiration.</a:t>
            </a:r>
          </a:p>
          <a:p>
            <a:r>
              <a:rPr lang="en-US" b="1" dirty="0"/>
              <a:t>Conductivity:</a:t>
            </a:r>
            <a:r>
              <a:rPr lang="en-US" dirty="0"/>
              <a:t> ability to transmit an impulse.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54422"/>
      </p:ext>
    </p:extLst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u="sng" dirty="0"/>
              <a:t>Structure of a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9144000" cy="6248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a) Cell bodies</a:t>
            </a:r>
          </a:p>
          <a:p>
            <a:r>
              <a:rPr lang="en-US" dirty="0"/>
              <a:t>Form the grey matter of the nervous system </a:t>
            </a:r>
          </a:p>
          <a:p>
            <a:r>
              <a:rPr lang="en-US" dirty="0"/>
              <a:t>Found at the periphery of the brain and in the centre of the spinal cord. </a:t>
            </a:r>
          </a:p>
          <a:p>
            <a:r>
              <a:rPr lang="en-US" b="1" dirty="0"/>
              <a:t>Nuclei</a:t>
            </a:r>
            <a:r>
              <a:rPr lang="en-US" dirty="0"/>
              <a:t>: Groups of cell bodies the CNS</a:t>
            </a:r>
          </a:p>
          <a:p>
            <a:r>
              <a:rPr lang="en-US" b="1" dirty="0"/>
              <a:t>Ganglia</a:t>
            </a:r>
            <a:r>
              <a:rPr lang="en-US" dirty="0"/>
              <a:t>: groups of cell bodies in the PNS.</a:t>
            </a:r>
          </a:p>
          <a:p>
            <a:pPr>
              <a:buNone/>
            </a:pPr>
            <a:r>
              <a:rPr lang="en-US" b="1" dirty="0"/>
              <a:t>b) Axons and dendrites</a:t>
            </a:r>
          </a:p>
          <a:p>
            <a:r>
              <a:rPr lang="en-US" b="1" dirty="0"/>
              <a:t>Def</a:t>
            </a:r>
            <a:r>
              <a:rPr lang="en-US" dirty="0"/>
              <a:t>: Extensions of cell bodies and form the white matter of the nervous system. </a:t>
            </a:r>
          </a:p>
          <a:p>
            <a:r>
              <a:rPr lang="en-US" b="1" dirty="0"/>
              <a:t>Axons</a:t>
            </a:r>
            <a:r>
              <a:rPr lang="en-US" dirty="0"/>
              <a:t> are found </a:t>
            </a:r>
            <a:r>
              <a:rPr lang="en-US" b="1" dirty="0"/>
              <a:t>deep in the brain </a:t>
            </a:r>
            <a:r>
              <a:rPr lang="en-US" dirty="0"/>
              <a:t>and in groups, called </a:t>
            </a:r>
            <a:r>
              <a:rPr lang="en-US" b="1" dirty="0"/>
              <a:t>tracts</a:t>
            </a:r>
            <a:r>
              <a:rPr lang="en-US" dirty="0"/>
              <a:t>, at the </a:t>
            </a:r>
            <a:r>
              <a:rPr lang="en-US" b="1" dirty="0"/>
              <a:t>periphery</a:t>
            </a:r>
            <a:r>
              <a:rPr lang="en-US" dirty="0"/>
              <a:t> of the spinal cord. </a:t>
            </a:r>
          </a:p>
          <a:p>
            <a:r>
              <a:rPr lang="en-US" dirty="0"/>
              <a:t>Are referred to as</a:t>
            </a:r>
            <a:r>
              <a:rPr lang="en-US" b="1" dirty="0"/>
              <a:t> nerves </a:t>
            </a:r>
            <a:r>
              <a:rPr lang="en-US" dirty="0"/>
              <a:t>or </a:t>
            </a:r>
            <a:r>
              <a:rPr lang="en-US" b="1" dirty="0"/>
              <a:t>nerve fibres </a:t>
            </a:r>
            <a:r>
              <a:rPr lang="en-US" dirty="0"/>
              <a:t>outside the brain and spinal cord.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5FD2-D9AA-4F2E-8FE6-17BF2643B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88009"/>
      </p:ext>
    </p:extLst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2136</Words>
  <Application>Microsoft Office PowerPoint</Application>
  <PresentationFormat>Widescreen</PresentationFormat>
  <Paragraphs>225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Wingdings</vt:lpstr>
      <vt:lpstr>1_Office Theme</vt:lpstr>
      <vt:lpstr>THE NERVOUS SYSTEM</vt:lpstr>
      <vt:lpstr>Introduction</vt:lpstr>
      <vt:lpstr>Intro: cont…</vt:lpstr>
      <vt:lpstr>Intro…..</vt:lpstr>
      <vt:lpstr>INTRO….</vt:lpstr>
      <vt:lpstr>Functional components of the nervous system.</vt:lpstr>
      <vt:lpstr>Cells and tissues of the nervous system NEURONES  </vt:lpstr>
      <vt:lpstr>Properties of neurones</vt:lpstr>
      <vt:lpstr>Structure of a neuron</vt:lpstr>
      <vt:lpstr>Structure of neurones</vt:lpstr>
      <vt:lpstr>Axons</vt:lpstr>
      <vt:lpstr>PowerPoint Presentation</vt:lpstr>
      <vt:lpstr>Nerve fibres; myelinated and non-myelinated</vt:lpstr>
      <vt:lpstr>Dendrites</vt:lpstr>
      <vt:lpstr>The nerve impulse (action potential)</vt:lpstr>
      <vt:lpstr>PowerPoint Presentation</vt:lpstr>
      <vt:lpstr>PowerPoint Presentation</vt:lpstr>
      <vt:lpstr>PowerPoint Presentation</vt:lpstr>
      <vt:lpstr>Saltatory conduction of an impulse in a myelinated nerve fibre.</vt:lpstr>
      <vt:lpstr>Simple propagation of an impulse in a non-myelinated nerve fibre.</vt:lpstr>
      <vt:lpstr>THE SYNAPSE AND NEUROTRANSMITTERS</vt:lpstr>
      <vt:lpstr>PowerPoint Presentation</vt:lpstr>
      <vt:lpstr>DIAGRAM OF A SYNAPSE</vt:lpstr>
      <vt:lpstr>PowerPoint Presentation</vt:lpstr>
      <vt:lpstr>Neurotransmitters at synapses in the PNS</vt:lpstr>
      <vt:lpstr>The neuromuscular junction</vt:lpstr>
      <vt:lpstr>PowerPoint Presentation</vt:lpstr>
      <vt:lpstr>Neuromuscular junction, (1) Acetylcholine is about to bond to the ACh receptor in the sarcolemma. (2) Channel opens to allow Na ions into the muscle cell. (3) Cholinesterase inactivates acetylcholine.</vt:lpstr>
      <vt:lpstr>NERVES</vt:lpstr>
      <vt:lpstr>PowerPoint Presentation</vt:lpstr>
      <vt:lpstr>PowerPoint Presentation</vt:lpstr>
      <vt:lpstr>Neuroglia </vt:lpstr>
      <vt:lpstr>Neuroglia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Juliana Mruttu</dc:creator>
  <cp:lastModifiedBy>Juliana Mruttu</cp:lastModifiedBy>
  <cp:revision>2</cp:revision>
  <dcterms:created xsi:type="dcterms:W3CDTF">2020-12-07T06:25:25Z</dcterms:created>
  <dcterms:modified xsi:type="dcterms:W3CDTF">2020-12-07T06:50:00Z</dcterms:modified>
</cp:coreProperties>
</file>