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notesMasterIdLst>
    <p:notesMasterId r:id="rId54"/>
  </p:notesMasterIdLst>
  <p:sldIdLst>
    <p:sldId id="256" r:id="rId2"/>
    <p:sldId id="305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311" r:id="rId17"/>
    <p:sldId id="272" r:id="rId18"/>
    <p:sldId id="273" r:id="rId19"/>
    <p:sldId id="274" r:id="rId20"/>
    <p:sldId id="275" r:id="rId21"/>
    <p:sldId id="276" r:id="rId22"/>
    <p:sldId id="277" r:id="rId23"/>
    <p:sldId id="312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10" r:id="rId52"/>
    <p:sldId id="308" r:id="rId5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21DD93-EEC1-4692-91D1-7AB19B6AEC96}" type="datetimeFigureOut">
              <a:rPr lang="en-US" smtClean="0"/>
              <a:t>5/2/2019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1FC5BC-6E1B-4342-A024-C431667D979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/>
              <a:t>Wheezing: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breathing with a whistling or rattling sound in the chest.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Claudication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a condition in which cramping pain in the leg is induced by exercise, typically caused by obstruction of the arteries.</a:t>
            </a:r>
          </a:p>
          <a:p>
            <a:r>
              <a:rPr lang="en-US" sz="1200" dirty="0" err="1" smtClean="0"/>
              <a:t>Orthopnoea</a:t>
            </a:r>
            <a:r>
              <a:rPr lang="en-US" sz="1200" dirty="0" smtClean="0"/>
              <a:t>:</a:t>
            </a:r>
            <a:r>
              <a:rPr lang="en-US" sz="1200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shortness of breath (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dyspnea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that occurs when lying flat, causing the person to have to sleep propped up in bed or sitting in a chair.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tremor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is an involuntary, somewhat rhythmic, muscle contraction and relaxation involving oscillations or twitching movements of one or more body parts.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fit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can be a brief moment when the person appears to be “absent” from what is going on around them, or jerking/twitching of a hand, arm or leg or jerking/twitching affecting the whole body.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Lump: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compact mass of a substance, especially one without a definite or regular shape.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Acute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rheumatic fever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(ARF) is an autoimmune inflammatory process that develops as a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sequela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streptococcal infection.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Elevation of total cholesterol and/or low-density lipoprotein (LDL)-cholesterol or non-high-density lipoprotein (HDL)-cholesterol (defined as the subtraction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en-US" b="1" dirty="0" err="1" smtClean="0"/>
              <a:t>Hypercholesterolaemia</a:t>
            </a:r>
            <a:r>
              <a:rPr lang="en-US" b="1" dirty="0" smtClean="0"/>
              <a:t>:</a:t>
            </a:r>
            <a:r>
              <a:rPr lang="en-US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HDL-cholesterol from total cholesterol) in the blood, is also often referred to as </a:t>
            </a:r>
            <a:r>
              <a:rPr lang="en-US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dyslipidaemia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to encompass the fact that it might be accompanied by a decrease in HDL-cholesterol.</a:t>
            </a:r>
          </a:p>
          <a:p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Myocardial infarction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commonly known as a heart attack, occurs when blood flow decreases or stops to a part of the heart, causing damage to the heart muscle.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 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transient ischemic attack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TIA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is like a stroke, producing similar symptoms, but usually lasting only a few minutes and causing no permanent damage.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1FC5BC-6E1B-4342-A024-C431667D979B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48D05A-0F63-403E-B3F3-7C0BAC5291C4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6C25C4-1DB4-471F-9B25-8A0ABE241C5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6EA4F0-6EAE-40A0-94C6-BE8BEF3484E6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325AC3-559B-49AE-9D4A-390E5F9A90A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C7C670-5965-49D7-9AF4-6283C5CC4B53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1E200C-4AEB-4155-9A57-9C4764727D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4BBC21-26E9-446D-ABC1-F331F72BEC04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3E721-79F0-4BF9-BE0D-15D0E39CEB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2CD4E4-7A90-49B6-B814-19FE7B13BBEC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6F32B-F0A5-4417-9513-7AA1627462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B92EC7-4E8F-4C62-9A54-0435349B600B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04F9D1-8623-4C10-90E6-D9C72C027B9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A28D84-A2F3-4F1F-A12F-F47684DFE91C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B66B58-555A-4973-9632-9EEADA29E6E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DD40514-A099-48DC-A90E-0EA9506B3444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F0307A-145F-4568-B971-A550B654D8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9DCDEF0-6E7E-46E6-8CA3-DF02A0A1BF7B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4B3177-5291-41FE-8CB5-CB1224757D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744825-5ADC-4C76-A6CE-479809F585FA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58CDA3-4D77-40C4-BE52-B16FBF55F8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57F510-FAA6-48FF-931E-9EC9D62B0F12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E8F8756-BCD4-4735-BC50-16B1CA2735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FCFA9F6-9312-4E56-9695-9D917733707F}" type="datetimeFigureOut">
              <a:rPr lang="en-US" smtClean="0"/>
              <a:pPr>
                <a:defRPr/>
              </a:pPr>
              <a:t>5/2/2019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D146DD5-0676-4464-A2E3-4D92A1C43C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GENERAL </a:t>
            </a:r>
            <a:r>
              <a:rPr lang="en-US" dirty="0" smtClean="0"/>
              <a:t>MEDICAL HISTORY AND PHYSICAL EXAMINITION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endParaRPr lang="en-US" b="1" dirty="0" smtClean="0"/>
          </a:p>
          <a:p>
            <a:pPr eaLnBrk="1" hangingPunct="1"/>
            <a:r>
              <a:rPr lang="en-US" b="1" dirty="0" smtClean="0"/>
              <a:t>SAMUEL NGIGI KIURIRE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Presenting complaint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This is the patient's chief symptom(s) in their own words</a:t>
            </a:r>
          </a:p>
          <a:p>
            <a:r>
              <a:rPr lang="en-US" sz="3200" dirty="0" smtClean="0"/>
              <a:t>Ask the patient an open question such as What's the problem?</a:t>
            </a:r>
          </a:p>
          <a:p>
            <a:r>
              <a:rPr lang="en-US" sz="3200" dirty="0" smtClean="0"/>
              <a:t> Remember this is the problem in the patient's words. </a:t>
            </a:r>
            <a:r>
              <a:rPr lang="en-US" sz="3200" dirty="0" err="1" smtClean="0"/>
              <a:t>Haemoptysis</a:t>
            </a:r>
            <a:r>
              <a:rPr lang="en-US" sz="3200" dirty="0" smtClean="0"/>
              <a:t> vs. coughing up blood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History of the presenting complaint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876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Ask about and document the details of the presenting complaint</a:t>
            </a:r>
          </a:p>
          <a:p>
            <a:r>
              <a:rPr lang="en-US" sz="3200" dirty="0" smtClean="0"/>
              <a:t>Nature of the problem; exactly how and when it started</a:t>
            </a:r>
          </a:p>
          <a:p>
            <a:r>
              <a:rPr lang="en-US" sz="3200" dirty="0" smtClean="0"/>
              <a:t>How the problem has progressed overtime </a:t>
            </a:r>
          </a:p>
          <a:p>
            <a:r>
              <a:rPr lang="en-US" sz="3200" dirty="0" smtClean="0"/>
              <a:t>Impact on the patient: General physical health, psychology, social, and working lives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History of the presenting complaint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r>
              <a:rPr lang="en-US" sz="4000" dirty="0" smtClean="0"/>
              <a:t>For each symptom, determine</a:t>
            </a:r>
            <a:r>
              <a:rPr lang="en-US" sz="3600" dirty="0" smtClean="0"/>
              <a:t>:</a:t>
            </a:r>
          </a:p>
          <a:p>
            <a:pPr lvl="1"/>
            <a:r>
              <a:rPr lang="en-US" sz="3600" dirty="0" smtClean="0"/>
              <a:t>The exact nature of the symptom.</a:t>
            </a:r>
          </a:p>
          <a:p>
            <a:pPr lvl="1"/>
            <a:r>
              <a:rPr lang="en-US" sz="3600" dirty="0" smtClean="0"/>
              <a:t>The onset:</a:t>
            </a:r>
          </a:p>
          <a:p>
            <a:pPr lvl="2"/>
            <a:r>
              <a:rPr lang="en-US" sz="3200" dirty="0" smtClean="0"/>
              <a:t>The date it began.</a:t>
            </a:r>
          </a:p>
          <a:p>
            <a:pPr lvl="2"/>
            <a:r>
              <a:rPr lang="en-US" sz="3200" dirty="0" smtClean="0"/>
              <a:t>How it began (e.g. suddenly, gradually)</a:t>
            </a:r>
          </a:p>
          <a:p>
            <a:pPr lvl="2"/>
            <a:r>
              <a:rPr lang="en-US" sz="3200" dirty="0" smtClean="0"/>
              <a:t>If longstanding, why is the patient seeking help now?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05800" cy="510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/>
              <a:t>Periodicity and frequency:</a:t>
            </a:r>
          </a:p>
          <a:p>
            <a:pPr lvl="1">
              <a:defRPr/>
            </a:pPr>
            <a:r>
              <a:rPr lang="en-US" sz="2800" dirty="0" smtClean="0"/>
              <a:t>Is the symptom constant or intermittent?</a:t>
            </a:r>
          </a:p>
          <a:p>
            <a:pPr>
              <a:defRPr/>
            </a:pPr>
            <a:r>
              <a:rPr lang="en-US" sz="3200" dirty="0" smtClean="0"/>
              <a:t>Change over time:</a:t>
            </a:r>
          </a:p>
          <a:p>
            <a:pPr lvl="1">
              <a:defRPr/>
            </a:pPr>
            <a:r>
              <a:rPr lang="en-US" sz="2800" dirty="0" smtClean="0"/>
              <a:t>Is it improving or deteriorating?</a:t>
            </a:r>
          </a:p>
          <a:p>
            <a:pPr>
              <a:defRPr/>
            </a:pPr>
            <a:r>
              <a:rPr lang="en-US" sz="3200" dirty="0" smtClean="0"/>
              <a:t>Exacerbating factors</a:t>
            </a:r>
            <a:r>
              <a:rPr lang="en-US" sz="2800" dirty="0" smtClean="0"/>
              <a:t>:</a:t>
            </a:r>
          </a:p>
          <a:p>
            <a:pPr lvl="1">
              <a:defRPr/>
            </a:pPr>
            <a:r>
              <a:rPr lang="en-US" sz="2800" dirty="0" smtClean="0"/>
              <a:t>What makes the symptom worse?</a:t>
            </a:r>
          </a:p>
          <a:p>
            <a:pPr>
              <a:defRPr/>
            </a:pPr>
            <a:r>
              <a:rPr lang="en-US" sz="3200" dirty="0" smtClean="0"/>
              <a:t>Relieving factors</a:t>
            </a:r>
            <a:r>
              <a:rPr lang="en-US" sz="2800" dirty="0" smtClean="0"/>
              <a:t>:</a:t>
            </a:r>
          </a:p>
          <a:p>
            <a:pPr lvl="1">
              <a:defRPr/>
            </a:pPr>
            <a:r>
              <a:rPr lang="en-US" sz="2800" dirty="0" smtClean="0"/>
              <a:t>What makes the symptom better?</a:t>
            </a:r>
          </a:p>
          <a:p>
            <a:pPr>
              <a:defRPr/>
            </a:pPr>
            <a:r>
              <a:rPr lang="en-US" sz="3200" dirty="0" smtClean="0"/>
              <a:t>Associated symptoms</a:t>
            </a:r>
            <a:r>
              <a:rPr lang="en-US" sz="2800" dirty="0" smtClean="0"/>
              <a:t>.</a:t>
            </a:r>
          </a:p>
          <a:p>
            <a:pPr marL="457200" lvl="1" indent="0">
              <a:buFontTx/>
              <a:buNone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Pain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8768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Site (where is the pain worst, ask the patient to point to the site with one finger).</a:t>
            </a:r>
          </a:p>
          <a:p>
            <a:r>
              <a:rPr lang="en-US" sz="3200" dirty="0" smtClean="0"/>
              <a:t>Radiation (does the pain move anywhere else?).</a:t>
            </a:r>
          </a:p>
          <a:p>
            <a:r>
              <a:rPr lang="en-US" sz="3200" dirty="0" smtClean="0"/>
              <a:t>Character (i.e. dull, aching, stabbing, burning)</a:t>
            </a:r>
          </a:p>
          <a:p>
            <a:r>
              <a:rPr lang="en-US" sz="3200" dirty="0" smtClean="0"/>
              <a:t>Severity (scored out of 10)</a:t>
            </a:r>
          </a:p>
          <a:p>
            <a:r>
              <a:rPr lang="en-US" sz="3200" dirty="0" smtClean="0"/>
              <a:t>Mode and rate of onset (how did it come, over how long?)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Pain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Duration.</a:t>
            </a:r>
          </a:p>
          <a:p>
            <a:r>
              <a:rPr lang="en-US" sz="3200" dirty="0" smtClean="0"/>
              <a:t>Frequency</a:t>
            </a:r>
          </a:p>
          <a:p>
            <a:r>
              <a:rPr lang="en-US" sz="3200" dirty="0" smtClean="0"/>
              <a:t>Exacerbating factors</a:t>
            </a:r>
          </a:p>
          <a:p>
            <a:r>
              <a:rPr lang="en-US" sz="3200" dirty="0" smtClean="0"/>
              <a:t>Relieving factors</a:t>
            </a:r>
          </a:p>
          <a:p>
            <a:r>
              <a:rPr lang="en-US" sz="3200" dirty="0" smtClean="0"/>
              <a:t>Associated symptoms (e.g. nausea, dyspepsia, shortness of breath)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C:\Users\Cyrus\Desktop\S.O.C.R.A.T.E.S+Site_+Where+is+pain+locate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Systematic enquiry 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Perform a brief screen of the other bodily systems</a:t>
            </a:r>
          </a:p>
          <a:p>
            <a:r>
              <a:rPr lang="en-US" sz="3200" dirty="0" smtClean="0"/>
              <a:t>Finding symptoms that the patient had forgotten</a:t>
            </a:r>
          </a:p>
          <a:p>
            <a:r>
              <a:rPr lang="en-US" sz="3200" dirty="0" smtClean="0"/>
              <a:t>Identifying secondary, unrelated, problems that can be addressed</a:t>
            </a:r>
          </a:p>
          <a:p>
            <a:r>
              <a:rPr lang="en-US" sz="3200" b="1" dirty="0" smtClean="0"/>
              <a:t>General symptoms</a:t>
            </a:r>
            <a:r>
              <a:rPr lang="en-US" sz="3200" dirty="0" smtClean="0"/>
              <a:t>: Weight change (loss or gain), change in appetite (loss or gain), fever, lethargy, malaise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Systematic enquiry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572000"/>
          </a:xfrm>
        </p:spPr>
        <p:txBody>
          <a:bodyPr/>
          <a:lstStyle/>
          <a:p>
            <a:r>
              <a:rPr lang="en-US" sz="2800" b="1" dirty="0" smtClean="0"/>
              <a:t>Respiratory symptoms</a:t>
            </a:r>
            <a:r>
              <a:rPr lang="en-US" sz="2800" dirty="0" smtClean="0"/>
              <a:t>: Cough, sputum, </a:t>
            </a:r>
            <a:r>
              <a:rPr lang="en-US" sz="2800" dirty="0" err="1" smtClean="0"/>
              <a:t>haemoptysis</a:t>
            </a:r>
            <a:r>
              <a:rPr lang="en-US" sz="2800" dirty="0" smtClean="0"/>
              <a:t>, shortness of breath, wheeze, chest pain.</a:t>
            </a:r>
          </a:p>
          <a:p>
            <a:r>
              <a:rPr lang="en-US" sz="2800" b="1" dirty="0" smtClean="0"/>
              <a:t>Cardiovascular symptoms</a:t>
            </a:r>
            <a:r>
              <a:rPr lang="en-US" sz="2800" dirty="0" smtClean="0"/>
              <a:t>: Shortness of breath on exertion, paroxysmal nocturnal </a:t>
            </a:r>
            <a:r>
              <a:rPr lang="en-US" sz="2800" dirty="0" err="1" smtClean="0"/>
              <a:t>dyspnoea</a:t>
            </a:r>
            <a:r>
              <a:rPr lang="en-US" sz="2800" dirty="0" smtClean="0"/>
              <a:t>, chest pain, palpitations, ankle swelling, </a:t>
            </a:r>
            <a:r>
              <a:rPr lang="en-US" sz="2800" dirty="0" err="1" smtClean="0"/>
              <a:t>orthopnoea</a:t>
            </a:r>
            <a:r>
              <a:rPr lang="en-US" sz="2800" dirty="0" smtClean="0"/>
              <a:t>, </a:t>
            </a:r>
            <a:r>
              <a:rPr lang="en-US" sz="2800" dirty="0" err="1" smtClean="0"/>
              <a:t>claudication</a:t>
            </a:r>
            <a:endParaRPr lang="en-US" sz="2800" dirty="0" smtClean="0"/>
          </a:p>
          <a:p>
            <a:r>
              <a:rPr lang="en-US" sz="2800" b="1" dirty="0" err="1" smtClean="0"/>
              <a:t>Genito</a:t>
            </a:r>
            <a:r>
              <a:rPr lang="en-US" sz="2800" b="1" dirty="0" smtClean="0"/>
              <a:t>-urinary symptoms</a:t>
            </a:r>
            <a:r>
              <a:rPr lang="en-US" sz="2800" dirty="0" smtClean="0"/>
              <a:t>; Urinary frequency, </a:t>
            </a:r>
            <a:r>
              <a:rPr lang="en-US" sz="2800" dirty="0" err="1" smtClean="0"/>
              <a:t>polyuria</a:t>
            </a:r>
            <a:r>
              <a:rPr lang="en-US" sz="2800" dirty="0" smtClean="0"/>
              <a:t>, </a:t>
            </a:r>
            <a:r>
              <a:rPr lang="en-US" sz="2800" dirty="0" err="1" smtClean="0"/>
              <a:t>dysuria</a:t>
            </a:r>
            <a:r>
              <a:rPr lang="en-US" sz="2800" dirty="0" smtClean="0"/>
              <a:t>, </a:t>
            </a:r>
            <a:r>
              <a:rPr lang="en-US" sz="2800" dirty="0" err="1" smtClean="0"/>
              <a:t>haematuria</a:t>
            </a:r>
            <a:r>
              <a:rPr lang="en-US" sz="2800" dirty="0" smtClean="0"/>
              <a:t>, </a:t>
            </a:r>
            <a:r>
              <a:rPr lang="en-US" sz="2800" dirty="0" err="1" smtClean="0"/>
              <a:t>nocturia</a:t>
            </a:r>
            <a:r>
              <a:rPr lang="en-US" sz="2800" dirty="0" smtClean="0"/>
              <a:t>, menstrual problems, impotence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Systematic enquiry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572000"/>
          </a:xfrm>
        </p:spPr>
        <p:txBody>
          <a:bodyPr>
            <a:normAutofit lnSpcReduction="10000"/>
          </a:bodyPr>
          <a:lstStyle/>
          <a:p>
            <a:r>
              <a:rPr lang="en-US" sz="2800" b="1" dirty="0" smtClean="0"/>
              <a:t>Gastrointestinal symptoms</a:t>
            </a:r>
            <a:r>
              <a:rPr lang="en-US" sz="2800" dirty="0" smtClean="0"/>
              <a:t>: Indigestion, abdominal pain, nausea, vomiting, a change in bowel habit, constipation, </a:t>
            </a:r>
            <a:r>
              <a:rPr lang="en-US" sz="2800" dirty="0" err="1" smtClean="0"/>
              <a:t>diarrhoea</a:t>
            </a:r>
            <a:r>
              <a:rPr lang="en-US" sz="2800" dirty="0" smtClean="0"/>
              <a:t>, </a:t>
            </a:r>
            <a:r>
              <a:rPr lang="en-US" sz="2800" dirty="0" err="1" smtClean="0"/>
              <a:t>dysphagia</a:t>
            </a:r>
            <a:endParaRPr lang="en-US" sz="2800" dirty="0" smtClean="0"/>
          </a:p>
          <a:p>
            <a:r>
              <a:rPr lang="en-US" sz="2800" b="1" dirty="0" smtClean="0"/>
              <a:t>Neurological symptoms</a:t>
            </a:r>
            <a:r>
              <a:rPr lang="en-US" sz="2800" dirty="0" smtClean="0"/>
              <a:t>: Headaches, dizziness, tingling, weakness, tremor, fits, faints, black-outs, sphincter disturbance</a:t>
            </a:r>
          </a:p>
          <a:p>
            <a:r>
              <a:rPr lang="en-US" sz="2800" b="1" dirty="0" smtClean="0"/>
              <a:t>Musculoskeletal</a:t>
            </a:r>
            <a:r>
              <a:rPr lang="en-US" sz="2800" dirty="0" smtClean="0"/>
              <a:t>: Aches, pains, stiffness, swelling</a:t>
            </a:r>
          </a:p>
          <a:p>
            <a:r>
              <a:rPr lang="en-US" sz="2800" b="1" dirty="0" smtClean="0"/>
              <a:t>Skin</a:t>
            </a:r>
            <a:r>
              <a:rPr lang="en-US" sz="2800" dirty="0" smtClean="0"/>
              <a:t>: Lumps, bumps, ulcers, rashes, itch</a:t>
            </a:r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Introduction</a:t>
            </a:r>
          </a:p>
          <a:p>
            <a:r>
              <a:rPr lang="en-US" sz="4000" dirty="0" smtClean="0"/>
              <a:t>Medical history</a:t>
            </a:r>
          </a:p>
          <a:p>
            <a:r>
              <a:rPr lang="en-US" sz="4000" dirty="0" smtClean="0"/>
              <a:t>Physical examination</a:t>
            </a:r>
          </a:p>
          <a:p>
            <a:r>
              <a:rPr lang="en-US" sz="4000" dirty="0" smtClean="0"/>
              <a:t>Conclusion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Past medical history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4191000" cy="4038600"/>
          </a:xfrm>
        </p:spPr>
        <p:txBody>
          <a:bodyPr/>
          <a:lstStyle/>
          <a:p>
            <a:r>
              <a:rPr lang="en-US" sz="2400" b="1" dirty="0" smtClean="0"/>
              <a:t>Past illness and surgical procedures</a:t>
            </a:r>
          </a:p>
          <a:p>
            <a:pPr lvl="1"/>
            <a:r>
              <a:rPr lang="en-US" dirty="0" smtClean="0"/>
              <a:t>Diabetes</a:t>
            </a:r>
          </a:p>
          <a:p>
            <a:pPr lvl="1"/>
            <a:r>
              <a:rPr lang="en-US" dirty="0" smtClean="0"/>
              <a:t>Rheumatic fever</a:t>
            </a:r>
          </a:p>
          <a:p>
            <a:pPr lvl="1"/>
            <a:r>
              <a:rPr lang="en-US" dirty="0" smtClean="0"/>
              <a:t>Jaundice</a:t>
            </a:r>
          </a:p>
          <a:p>
            <a:pPr lvl="1"/>
            <a:r>
              <a:rPr lang="en-US" dirty="0" err="1" smtClean="0"/>
              <a:t>Hypercholesterolaemia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Hypertension</a:t>
            </a:r>
          </a:p>
          <a:p>
            <a:pPr lvl="1"/>
            <a:r>
              <a:rPr lang="en-US" dirty="0" smtClean="0"/>
              <a:t>Angina</a:t>
            </a:r>
            <a:endParaRPr lang="en-US" sz="1600" dirty="0" smtClean="0"/>
          </a:p>
          <a:p>
            <a:pPr lvl="1"/>
            <a:endParaRPr lang="en-US" b="1" dirty="0" smtClean="0"/>
          </a:p>
        </p:txBody>
      </p:sp>
      <p:sp>
        <p:nvSpPr>
          <p:cNvPr id="2150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dirty="0" smtClean="0"/>
              <a:t>Myocardial infarction</a:t>
            </a:r>
          </a:p>
          <a:p>
            <a:pPr lvl="1"/>
            <a:r>
              <a:rPr lang="en-US" dirty="0" smtClean="0"/>
              <a:t>Stroke or TIA</a:t>
            </a:r>
          </a:p>
          <a:p>
            <a:pPr lvl="1"/>
            <a:r>
              <a:rPr lang="en-US" dirty="0" smtClean="0"/>
              <a:t>Asthma</a:t>
            </a:r>
          </a:p>
          <a:p>
            <a:pPr lvl="1"/>
            <a:r>
              <a:rPr lang="en-US" dirty="0" smtClean="0"/>
              <a:t>TB</a:t>
            </a:r>
          </a:p>
          <a:p>
            <a:pPr lvl="1"/>
            <a:r>
              <a:rPr lang="en-US" dirty="0" smtClean="0"/>
              <a:t>Epilepsy</a:t>
            </a:r>
          </a:p>
          <a:p>
            <a:pPr lvl="1"/>
            <a:r>
              <a:rPr lang="en-US" dirty="0" err="1" smtClean="0"/>
              <a:t>Anaesthetic</a:t>
            </a:r>
            <a:r>
              <a:rPr lang="en-US" dirty="0" smtClean="0"/>
              <a:t> problems</a:t>
            </a:r>
          </a:p>
          <a:p>
            <a:pPr lvl="1"/>
            <a:r>
              <a:rPr lang="en-US" dirty="0" smtClean="0"/>
              <a:t>Blood transfusions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Drug history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696200" cy="4800600"/>
          </a:xfrm>
        </p:spPr>
        <p:txBody>
          <a:bodyPr/>
          <a:lstStyle/>
          <a:p>
            <a:r>
              <a:rPr lang="en-US" sz="2800" dirty="0" smtClean="0"/>
              <a:t>List all the medication the patient is taking, including the dose and frequency</a:t>
            </a:r>
          </a:p>
          <a:p>
            <a:r>
              <a:rPr lang="en-US" sz="2800" dirty="0" smtClean="0"/>
              <a:t>The patient may not consider some medications to be drugs:</a:t>
            </a:r>
          </a:p>
          <a:p>
            <a:pPr lvl="2"/>
            <a:r>
              <a:rPr lang="en-US" dirty="0" smtClean="0"/>
              <a:t>Eye-drops.</a:t>
            </a:r>
          </a:p>
          <a:p>
            <a:pPr lvl="2"/>
            <a:r>
              <a:rPr lang="en-US" dirty="0" smtClean="0"/>
              <a:t>Inhalers.</a:t>
            </a:r>
          </a:p>
          <a:p>
            <a:pPr lvl="2"/>
            <a:r>
              <a:rPr lang="en-US" dirty="0" smtClean="0"/>
              <a:t>Sleeping pills.</a:t>
            </a:r>
          </a:p>
          <a:p>
            <a:pPr lvl="2"/>
            <a:r>
              <a:rPr lang="en-US" dirty="0" smtClean="0"/>
              <a:t>Oral contraception.</a:t>
            </a:r>
          </a:p>
          <a:p>
            <a:pPr lvl="2"/>
            <a:r>
              <a:rPr lang="en-US" dirty="0" smtClean="0"/>
              <a:t>Over the counter drugs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Herbal remedies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Alcohol/Smoking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Should attempt to quantify.</a:t>
            </a:r>
          </a:p>
          <a:p>
            <a:r>
              <a:rPr lang="en-US" sz="3200" dirty="0" smtClean="0"/>
              <a:t>Remember to ask about passive smoking</a:t>
            </a:r>
          </a:p>
          <a:p>
            <a:r>
              <a:rPr lang="en-US" sz="3200" dirty="0" smtClean="0"/>
              <a:t>Patient may be trying to please you/ feel embarrassed about openly admitting their true consumption</a:t>
            </a:r>
          </a:p>
          <a:p>
            <a:r>
              <a:rPr lang="en-US" sz="3200" dirty="0" smtClean="0"/>
              <a:t>Beware of appearing judgmental</a:t>
            </a:r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calculate number of pack years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Family history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r>
              <a:rPr lang="en-US" sz="2800" smtClean="0"/>
              <a:t>Current family, including the age and gender of parents, siblings, children, and extended family as relevant</a:t>
            </a:r>
          </a:p>
          <a:p>
            <a:r>
              <a:rPr lang="en-US" sz="2800" smtClean="0"/>
              <a:t>The health of the family</a:t>
            </a:r>
          </a:p>
          <a:p>
            <a:r>
              <a:rPr lang="en-US" sz="2800" smtClean="0"/>
              <a:t>Any diagnosed conditions in other living family members</a:t>
            </a:r>
          </a:p>
          <a:p>
            <a:r>
              <a:rPr lang="en-US" sz="2800" smtClean="0"/>
              <a:t>Age of death, cause of death for all deceased first degree relatives, other family members if deemed appropriate</a:t>
            </a:r>
            <a:r>
              <a:rPr lang="en-US" smtClean="0"/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Social history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Marital status</a:t>
            </a:r>
          </a:p>
          <a:p>
            <a:r>
              <a:rPr lang="en-US" sz="3200" dirty="0" smtClean="0"/>
              <a:t>Sexual orientation</a:t>
            </a:r>
          </a:p>
          <a:p>
            <a:r>
              <a:rPr lang="en-US" sz="3200" dirty="0" smtClean="0"/>
              <a:t>Occupation (previous occupations if retired)</a:t>
            </a:r>
          </a:p>
          <a:p>
            <a:r>
              <a:rPr lang="en-US" sz="3200" dirty="0" smtClean="0"/>
              <a:t>Socioeconomic status</a:t>
            </a:r>
          </a:p>
          <a:p>
            <a:r>
              <a:rPr lang="en-US" sz="3200" dirty="0" smtClean="0"/>
              <a:t>Does the patient own any pets?</a:t>
            </a:r>
          </a:p>
          <a:p>
            <a:r>
              <a:rPr lang="en-US" sz="3200" dirty="0" smtClean="0"/>
              <a:t>Has the patient been abroad recently or spent any time abroad in the past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z="2800" smtClean="0"/>
              <a:t>Approaching the physical examination</a:t>
            </a:r>
            <a:br>
              <a:rPr lang="en-US" sz="2800" smtClean="0"/>
            </a:br>
            <a:endParaRPr lang="en-US" sz="2800" smtClean="0"/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Autofit/>
          </a:bodyPr>
          <a:lstStyle/>
          <a:p>
            <a:pPr lvl="1"/>
            <a:r>
              <a:rPr lang="en-US" sz="3200" dirty="0" smtClean="0"/>
              <a:t>General conduct</a:t>
            </a:r>
          </a:p>
          <a:p>
            <a:pPr lvl="2"/>
            <a:r>
              <a:rPr lang="en-US" sz="2800" dirty="0" smtClean="0"/>
              <a:t>Doctors and medical professionals are in a position of trust. </a:t>
            </a:r>
          </a:p>
          <a:p>
            <a:pPr lvl="2"/>
            <a:r>
              <a:rPr lang="en-US" sz="2800" dirty="0" smtClean="0"/>
              <a:t> Assumed that you will act with </a:t>
            </a:r>
            <a:r>
              <a:rPr lang="en-US" sz="2800" b="1" u="sng" dirty="0" smtClean="0"/>
              <a:t>professionalism, integrity, honesty, and with  respect for the dignity and privacy of your patients</a:t>
            </a:r>
          </a:p>
          <a:p>
            <a:pPr lvl="2"/>
            <a:r>
              <a:rPr lang="en-US" sz="2800" dirty="0" smtClean="0"/>
              <a:t> Chaperone present (any intimate examination)ideally be the same gender as the patient</a:t>
            </a:r>
            <a:endParaRPr lang="en-US" sz="2800" b="1" u="sng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General Examination</a:t>
            </a:r>
            <a:br>
              <a:rPr lang="en-US" smtClean="0"/>
            </a:br>
            <a:endParaRPr 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715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right approach</a:t>
            </a:r>
          </a:p>
          <a:p>
            <a:pPr lvl="1"/>
            <a:r>
              <a:rPr lang="en-US" sz="3200" dirty="0" smtClean="0"/>
              <a:t>One important rule is that you should always stand at the </a:t>
            </a:r>
            <a:r>
              <a:rPr lang="en-US" sz="3200" b="1" u="sng" dirty="0" smtClean="0"/>
              <a:t>patient's right hand side</a:t>
            </a:r>
            <a:r>
              <a:rPr lang="en-US" sz="3200" dirty="0" smtClean="0"/>
              <a:t>. </a:t>
            </a:r>
          </a:p>
          <a:p>
            <a:pPr lvl="1"/>
            <a:r>
              <a:rPr lang="en-US" sz="3200" dirty="0" smtClean="0"/>
              <a:t>This gives them a feeling of control over the situation (</a:t>
            </a:r>
            <a:r>
              <a:rPr lang="en-US" sz="3200" u="sng" dirty="0" smtClean="0"/>
              <a:t>most people are right handed</a:t>
            </a:r>
            <a:r>
              <a:rPr lang="en-US" sz="3200" dirty="0" smtClean="0"/>
              <a:t>) </a:t>
            </a:r>
          </a:p>
          <a:p>
            <a:pPr lvl="1"/>
            <a:r>
              <a:rPr lang="en-US" sz="3200" dirty="0" smtClean="0"/>
              <a:t>All the standard examination techniques are formulated with this orientation in mind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The examination framework</a:t>
            </a:r>
            <a:br>
              <a:rPr lang="en-US" smtClean="0"/>
            </a:br>
            <a:endParaRPr 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smtClean="0"/>
              <a:t>Each system examination is divided into the following categories: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3200" dirty="0" smtClean="0"/>
          </a:p>
          <a:p>
            <a:pPr lvl="1">
              <a:defRPr/>
            </a:pPr>
            <a:r>
              <a:rPr lang="en-US" sz="3200" dirty="0" smtClean="0"/>
              <a:t>Inspection (looking)</a:t>
            </a:r>
          </a:p>
          <a:p>
            <a:pPr lvl="1">
              <a:defRPr/>
            </a:pPr>
            <a:r>
              <a:rPr lang="en-US" sz="3200" dirty="0" smtClean="0"/>
              <a:t>Palpation (feeling)</a:t>
            </a:r>
          </a:p>
          <a:p>
            <a:pPr lvl="1">
              <a:defRPr/>
            </a:pPr>
            <a:r>
              <a:rPr lang="en-US" sz="3200" dirty="0" smtClean="0"/>
              <a:t>Percussion (tapping)</a:t>
            </a:r>
          </a:p>
          <a:p>
            <a:pPr lvl="1">
              <a:defRPr/>
            </a:pPr>
            <a:r>
              <a:rPr lang="en-US" sz="3200" dirty="0" smtClean="0"/>
              <a:t>Auscultation (listening)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impressions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96200" cy="4267200"/>
          </a:xfrm>
        </p:spPr>
        <p:txBody>
          <a:bodyPr/>
          <a:lstStyle/>
          <a:p>
            <a:r>
              <a:rPr lang="en-US" sz="2800" smtClean="0"/>
              <a:t>Is the patient comfortable or distressed?</a:t>
            </a:r>
          </a:p>
          <a:p>
            <a:r>
              <a:rPr lang="en-US" sz="2800" smtClean="0"/>
              <a:t>Is the patient well or ill?</a:t>
            </a:r>
          </a:p>
          <a:p>
            <a:r>
              <a:rPr lang="en-US" sz="2800" smtClean="0"/>
              <a:t>Is there a recognizable syndrome or facies?</a:t>
            </a:r>
          </a:p>
          <a:p>
            <a:r>
              <a:rPr lang="en-US" sz="2800" smtClean="0"/>
              <a:t>Is the patient well nourished and hydrated?</a:t>
            </a:r>
          </a:p>
          <a:p>
            <a:r>
              <a:rPr lang="en-US" sz="2800" smtClean="0"/>
              <a:t>Bed-side clues</a:t>
            </a:r>
          </a:p>
          <a:p>
            <a:pPr lvl="1"/>
            <a:r>
              <a:rPr lang="en-US" sz="2300" smtClean="0"/>
              <a:t>Additional clues as to the patient's state of health in the objects around them</a:t>
            </a:r>
          </a:p>
          <a:p>
            <a:pPr lvl="1"/>
            <a:r>
              <a:rPr lang="en-US" sz="2400" smtClean="0"/>
              <a:t>Examples: Oxygen tubing, inhalers, insulin injections, glucose meter, or cigarettes</a:t>
            </a:r>
            <a:endParaRPr lang="en-US" sz="2300" smtClean="0"/>
          </a:p>
          <a:p>
            <a:endParaRPr 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eaLnBrk="1" hangingPunct="1"/>
            <a:r>
              <a:rPr lang="en-US" dirty="0" smtClean="0"/>
              <a:t>The Approach to the Patient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534400" cy="502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The word 'patient' is derived from the Latin </a:t>
            </a:r>
            <a:r>
              <a:rPr lang="en-US" sz="3600" b="1" i="1" u="sng" dirty="0" err="1" smtClean="0"/>
              <a:t>patiens</a:t>
            </a:r>
            <a:r>
              <a:rPr lang="en-US" sz="3600" dirty="0" smtClean="0"/>
              <a:t>, meaning sufferance</a:t>
            </a:r>
          </a:p>
          <a:p>
            <a:pPr eaLnBrk="1" hangingPunct="1"/>
            <a:r>
              <a:rPr lang="en-US" sz="3600" dirty="0" smtClean="0"/>
              <a:t>Purpose of medical practice is to relieve suffering</a:t>
            </a:r>
          </a:p>
          <a:p>
            <a:pPr eaLnBrk="1" hangingPunct="1"/>
            <a:r>
              <a:rPr lang="en-US" sz="3600" dirty="0" smtClean="0"/>
              <a:t>To achieve purpose need to:</a:t>
            </a:r>
          </a:p>
          <a:p>
            <a:pPr lvl="2" eaLnBrk="1" hangingPunct="1"/>
            <a:r>
              <a:rPr lang="en-US" sz="2800" dirty="0" smtClean="0"/>
              <a:t>Make a diagnosis</a:t>
            </a:r>
          </a:p>
          <a:p>
            <a:pPr lvl="2" eaLnBrk="1" hangingPunct="1"/>
            <a:r>
              <a:rPr lang="en-US" sz="2800" dirty="0" smtClean="0"/>
              <a:t>Know how to approach treatment</a:t>
            </a:r>
          </a:p>
          <a:p>
            <a:pPr lvl="2" eaLnBrk="1" hangingPunct="1"/>
            <a:r>
              <a:rPr lang="en-US" sz="2800" dirty="0" smtClean="0"/>
              <a:t>Design an appropriate scheme of management</a:t>
            </a:r>
          </a:p>
          <a:p>
            <a:pPr lvl="2" eaLnBrk="1" hangingPunct="1">
              <a:buFontTx/>
              <a:buNone/>
            </a:pPr>
            <a:endParaRPr lang="en-US" sz="28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Vital 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96200" cy="4343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Temperature</a:t>
            </a:r>
          </a:p>
          <a:p>
            <a:pPr>
              <a:defRPr/>
            </a:pPr>
            <a:r>
              <a:rPr lang="en-US" dirty="0" smtClean="0"/>
              <a:t>Blood pressure</a:t>
            </a:r>
          </a:p>
          <a:p>
            <a:pPr>
              <a:defRPr/>
            </a:pPr>
            <a:r>
              <a:rPr lang="en-US" dirty="0" smtClean="0"/>
              <a:t>Pulse</a:t>
            </a:r>
          </a:p>
          <a:p>
            <a:pPr>
              <a:defRPr/>
            </a:pPr>
            <a:r>
              <a:rPr lang="en-US" dirty="0" smtClean="0"/>
              <a:t>Oxygen saturation</a:t>
            </a:r>
          </a:p>
          <a:p>
            <a:pPr>
              <a:defRPr/>
            </a:pPr>
            <a:r>
              <a:rPr lang="en-US" dirty="0" smtClean="0"/>
              <a:t>Respiratory rate</a:t>
            </a:r>
          </a:p>
          <a:p>
            <a:pPr>
              <a:defRPr/>
            </a:pPr>
            <a:r>
              <a:rPr lang="en-US" dirty="0" smtClean="0"/>
              <a:t>Blood glucose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{</a:t>
            </a:r>
            <a:r>
              <a:rPr lang="en-US" sz="2800" dirty="0" smtClean="0">
                <a:solidFill>
                  <a:srgbClr val="0070C0"/>
                </a:solidFill>
              </a:rPr>
              <a:t>Rapid and initial assessment of a patient's conscious level }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Pallor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077200" cy="4572000"/>
          </a:xfrm>
        </p:spPr>
        <p:txBody>
          <a:bodyPr/>
          <a:lstStyle/>
          <a:p>
            <a:r>
              <a:rPr lang="en-US" sz="2800" dirty="0" smtClean="0"/>
              <a:t>Facial pallor is often a sign of severe </a:t>
            </a:r>
            <a:r>
              <a:rPr lang="en-US" sz="2800" dirty="0" err="1" smtClean="0"/>
              <a:t>anaemia</a:t>
            </a:r>
            <a:r>
              <a:rPr lang="en-US" sz="2800" dirty="0" smtClean="0"/>
              <a:t> </a:t>
            </a:r>
          </a:p>
          <a:p>
            <a:r>
              <a:rPr lang="en-US" sz="2800" dirty="0" smtClean="0"/>
              <a:t>Inspecting the </a:t>
            </a:r>
            <a:r>
              <a:rPr lang="en-US" sz="2800" dirty="0" err="1" smtClean="0"/>
              <a:t>palpebral</a:t>
            </a:r>
            <a:r>
              <a:rPr lang="en-US" sz="2800" dirty="0" smtClean="0"/>
              <a:t> conjunctiva, nail beds and </a:t>
            </a:r>
            <a:r>
              <a:rPr lang="en-US" sz="2800" dirty="0" err="1" smtClean="0"/>
              <a:t>palmar</a:t>
            </a:r>
            <a:r>
              <a:rPr lang="en-US" sz="2800" dirty="0" smtClean="0"/>
              <a:t> skin creases</a:t>
            </a:r>
          </a:p>
          <a:p>
            <a:r>
              <a:rPr lang="en-US" sz="2800" dirty="0" smtClean="0"/>
              <a:t>Unreliable sign in shocked patients, vascular disease  </a:t>
            </a:r>
          </a:p>
          <a:p>
            <a:r>
              <a:rPr lang="en-US" sz="2800" dirty="0" smtClean="0"/>
              <a:t>Peripheral vasoconstriction or poor blood flow causes skin and </a:t>
            </a:r>
            <a:r>
              <a:rPr lang="en-US" sz="2800" dirty="0" err="1" smtClean="0"/>
              <a:t>conjunctival</a:t>
            </a:r>
            <a:r>
              <a:rPr lang="en-US" sz="2800" dirty="0" smtClean="0"/>
              <a:t> pallor, even in the absence of blood loss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Cyanosis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Cyanosis refers to a bluish discoloration of the skin and mucous membranes  </a:t>
            </a:r>
          </a:p>
          <a:p>
            <a:r>
              <a:rPr lang="en-US" sz="3200" dirty="0" smtClean="0"/>
              <a:t>Due to the presence of at least 2.5g/</a:t>
            </a:r>
            <a:r>
              <a:rPr lang="en-US" sz="3200" dirty="0" err="1" smtClean="0"/>
              <a:t>dL</a:t>
            </a:r>
            <a:r>
              <a:rPr lang="en-US" sz="3200" dirty="0" smtClean="0"/>
              <a:t> of deoxygenated </a:t>
            </a:r>
            <a:r>
              <a:rPr lang="en-US" sz="3200" dirty="0" err="1" smtClean="0"/>
              <a:t>haemoglobin</a:t>
            </a:r>
            <a:r>
              <a:rPr lang="en-US" sz="3200" dirty="0" smtClean="0"/>
              <a:t> in the blood</a:t>
            </a:r>
          </a:p>
          <a:p>
            <a:r>
              <a:rPr lang="en-US" sz="3200" dirty="0" smtClean="0"/>
              <a:t>Central cyanosis: Tongue appears blue;</a:t>
            </a:r>
          </a:p>
          <a:p>
            <a:r>
              <a:rPr lang="en-US" sz="3200" dirty="0" smtClean="0"/>
              <a:t>V/Q mismatch: Chronic obstructive pulmonary disease, </a:t>
            </a:r>
            <a:r>
              <a:rPr lang="en-US" sz="3200" dirty="0" err="1" smtClean="0"/>
              <a:t>cor</a:t>
            </a:r>
            <a:r>
              <a:rPr lang="en-US" sz="3200" dirty="0" smtClean="0"/>
              <a:t> </a:t>
            </a:r>
            <a:r>
              <a:rPr lang="en-US" sz="3200" dirty="0" err="1" smtClean="0"/>
              <a:t>pulmonale</a:t>
            </a:r>
            <a:r>
              <a:rPr lang="en-US" sz="3200" dirty="0" smtClean="0"/>
              <a:t> and massive pulmonary embolus, L- R cardiac shunts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Cyanosis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696200" cy="4648200"/>
          </a:xfrm>
        </p:spPr>
        <p:txBody>
          <a:bodyPr/>
          <a:lstStyle/>
          <a:p>
            <a:r>
              <a:rPr lang="en-US" sz="2800" smtClean="0"/>
              <a:t>Peripheral cyanosis is bluish discoloration at the extremities (fingers, toes) </a:t>
            </a:r>
          </a:p>
          <a:p>
            <a:r>
              <a:rPr lang="en-US" sz="2800" smtClean="0"/>
              <a:t>It is usually due to in blood supply or a slowing of the peripheral circulation. </a:t>
            </a:r>
          </a:p>
          <a:p>
            <a:r>
              <a:rPr lang="en-US" sz="2800" smtClean="0"/>
              <a:t> Arises through exposure to cold, reduced cardiac output or peripheral vascular disease.</a:t>
            </a:r>
          </a:p>
          <a:p>
            <a:r>
              <a:rPr lang="en-US" sz="2800" smtClean="0"/>
              <a:t>One cannot have central cyanosis without also demonstrating peripheral cyanosis</a:t>
            </a:r>
          </a:p>
          <a:p>
            <a:r>
              <a:rPr lang="en-US" sz="2800" smtClean="0"/>
              <a:t>Peripheral cyanosis, can occur alone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676400"/>
          </a:xfrm>
        </p:spPr>
        <p:txBody>
          <a:bodyPr>
            <a:normAutofit fontScale="90000"/>
          </a:bodyPr>
          <a:lstStyle/>
          <a:p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Jaundice</a:t>
            </a:r>
            <a:br>
              <a:rPr lang="en-US" smtClean="0"/>
            </a:br>
            <a:endParaRPr lang="en-US" smtClean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Yellow pigmentation of those tissues in the body which contain </a:t>
            </a:r>
            <a:r>
              <a:rPr lang="en-US" sz="3200" dirty="0" err="1" smtClean="0"/>
              <a:t>elastin</a:t>
            </a:r>
            <a:r>
              <a:rPr lang="en-US" sz="3200" dirty="0" smtClean="0"/>
              <a:t> (skin, sclera, and mucosa) </a:t>
            </a:r>
          </a:p>
          <a:p>
            <a:r>
              <a:rPr lang="en-US" sz="3200" dirty="0" smtClean="0"/>
              <a:t> Occurs due to an increase in plasma </a:t>
            </a:r>
            <a:r>
              <a:rPr lang="en-US" sz="3200" dirty="0" err="1" smtClean="0"/>
              <a:t>bilirubin</a:t>
            </a:r>
            <a:r>
              <a:rPr lang="en-US" sz="3200" dirty="0" smtClean="0"/>
              <a:t> (visible at &gt;35µmol/L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676400"/>
          </a:xfrm>
        </p:spPr>
        <p:txBody>
          <a:bodyPr/>
          <a:lstStyle/>
          <a:p>
            <a:r>
              <a:rPr lang="en-US" smtClean="0"/>
              <a:t>Temperature</a:t>
            </a:r>
            <a:br>
              <a:rPr lang="en-US" smtClean="0"/>
            </a:br>
            <a:endParaRPr lang="en-US" smtClean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696200" cy="5334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High temperature</a:t>
            </a:r>
          </a:p>
          <a:p>
            <a:pPr lvl="1"/>
            <a:r>
              <a:rPr lang="en-US" sz="2800" b="1" i="1" dirty="0" smtClean="0"/>
              <a:t>Persistent pyrexia</a:t>
            </a:r>
            <a:r>
              <a:rPr lang="en-US" sz="2800" dirty="0" smtClean="0"/>
              <a:t>: Malignant hyperthermia, a drug fever (e.g. halothane, </a:t>
            </a:r>
            <a:r>
              <a:rPr lang="en-US" sz="2800" dirty="0" err="1" smtClean="0"/>
              <a:t>suxamethonium</a:t>
            </a:r>
            <a:r>
              <a:rPr lang="en-US" sz="2800" dirty="0" smtClean="0"/>
              <a:t>), or typhoid fever </a:t>
            </a:r>
          </a:p>
          <a:p>
            <a:pPr lvl="1"/>
            <a:r>
              <a:rPr lang="en-US" sz="2800" b="1" i="1" dirty="0" smtClean="0"/>
              <a:t>Intermittent pyrexia</a:t>
            </a:r>
            <a:r>
              <a:rPr lang="en-US" sz="2800" dirty="0" smtClean="0"/>
              <a:t>: Lymphomas and </a:t>
            </a:r>
            <a:r>
              <a:rPr lang="en-US" sz="2800" dirty="0" err="1" smtClean="0"/>
              <a:t>pyogenic</a:t>
            </a:r>
            <a:r>
              <a:rPr lang="en-US" sz="2800" dirty="0" smtClean="0"/>
              <a:t> infections such as </a:t>
            </a:r>
            <a:r>
              <a:rPr lang="en-US" sz="2800" dirty="0" err="1" smtClean="0"/>
              <a:t>milliary</a:t>
            </a:r>
            <a:r>
              <a:rPr lang="en-US" sz="2800" dirty="0" smtClean="0"/>
              <a:t> TB </a:t>
            </a:r>
          </a:p>
          <a:p>
            <a:pPr lvl="1"/>
            <a:r>
              <a:rPr lang="en-US" sz="2800" b="1" i="1" dirty="0" smtClean="0"/>
              <a:t>Relapsing pyrexia</a:t>
            </a:r>
            <a:r>
              <a:rPr lang="en-US" sz="2800" dirty="0" smtClean="0"/>
              <a:t>: Hodgkin's disease and is characterized by 4-5 days of persistent fever which then returns to baseline before rising again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600200"/>
          </a:xfrm>
        </p:spPr>
        <p:txBody>
          <a:bodyPr/>
          <a:lstStyle/>
          <a:p>
            <a:r>
              <a:rPr lang="en-US" smtClean="0"/>
              <a:t>Hydration</a:t>
            </a:r>
            <a:br>
              <a:rPr lang="en-US" smtClean="0"/>
            </a:br>
            <a:endParaRPr lang="en-US" smtClean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724400"/>
          </a:xfrm>
        </p:spPr>
        <p:txBody>
          <a:bodyPr/>
          <a:lstStyle/>
          <a:p>
            <a:r>
              <a:rPr lang="en-US" sz="2800" smtClean="0"/>
              <a:t>Mucous membranes: Inspect the tongue and mucous membranes for moisture</a:t>
            </a:r>
          </a:p>
          <a:p>
            <a:r>
              <a:rPr lang="en-US" sz="2800" smtClean="0"/>
              <a:t>Skin turgor</a:t>
            </a:r>
          </a:p>
          <a:p>
            <a:r>
              <a:rPr lang="en-US" sz="2800" smtClean="0"/>
              <a:t>Capillary refill</a:t>
            </a:r>
          </a:p>
          <a:p>
            <a:r>
              <a:rPr lang="en-US" sz="2800" smtClean="0"/>
              <a:t>Pulse rate: a compensatory tachycardia may occur in dehydration or in fluid overload </a:t>
            </a:r>
          </a:p>
          <a:p>
            <a:r>
              <a:rPr lang="en-US" sz="2800" smtClean="0"/>
              <a:t>Blood pressure</a:t>
            </a:r>
          </a:p>
          <a:p>
            <a:r>
              <a:rPr lang="en-US" sz="2800" smtClean="0"/>
              <a:t>JVP; Low in dehydration, but raised in fluid overload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Hydration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Oedema</a:t>
            </a:r>
            <a:r>
              <a:rPr lang="en-US" sz="3200" dirty="0" smtClean="0"/>
              <a:t>: Useful sign of fluid overload (think right heart failure, constrictive </a:t>
            </a:r>
            <a:r>
              <a:rPr lang="en-US" sz="3200" dirty="0" err="1" smtClean="0"/>
              <a:t>pericarditis</a:t>
            </a:r>
            <a:r>
              <a:rPr lang="en-US" sz="3200" dirty="0" smtClean="0"/>
              <a:t>, </a:t>
            </a:r>
            <a:r>
              <a:rPr lang="en-US" sz="3200" dirty="0" err="1" smtClean="0"/>
              <a:t>hypoalbuminaemia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Remember to test for both ankle and sacral </a:t>
            </a:r>
            <a:r>
              <a:rPr lang="en-US" sz="3200" dirty="0" err="1" smtClean="0"/>
              <a:t>oedema</a:t>
            </a:r>
            <a:r>
              <a:rPr lang="en-US" sz="3200" dirty="0" smtClean="0"/>
              <a:t>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Oedema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762000" y="1905000"/>
            <a:ext cx="7696200" cy="4267200"/>
          </a:xfrm>
        </p:spPr>
        <p:txBody>
          <a:bodyPr/>
          <a:lstStyle/>
          <a:p>
            <a:r>
              <a:rPr lang="en-US" sz="2800" smtClean="0"/>
              <a:t>Oedema refers to fluid accumulation in the subcutaneous tissues</a:t>
            </a:r>
          </a:p>
          <a:p>
            <a:r>
              <a:rPr lang="en-US" sz="2800" smtClean="0"/>
              <a:t>Ambulant patients, palpate the distal shaft of the tibia for oedema by gently compressing the area for up to 10 seconds with the thumb</a:t>
            </a:r>
          </a:p>
          <a:p>
            <a:r>
              <a:rPr lang="en-US" sz="2800" smtClean="0"/>
              <a:t>Oedema may also involve the anterior abdominal wall and external genitalia</a:t>
            </a:r>
          </a:p>
          <a:p>
            <a:r>
              <a:rPr lang="en-US" sz="2800" smtClean="0"/>
              <a:t>When lying down, fluid moves to the new dependent area causing a sacral pad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causes of leg swelling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696200" cy="4648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Local causes</a:t>
            </a:r>
          </a:p>
          <a:p>
            <a:pPr lvl="1"/>
            <a:r>
              <a:rPr lang="en-US" sz="2800" dirty="0" err="1" smtClean="0"/>
              <a:t>Cellulitis</a:t>
            </a:r>
            <a:r>
              <a:rPr lang="en-US" sz="2800" dirty="0" smtClean="0"/>
              <a:t> (usually unilateral).</a:t>
            </a:r>
          </a:p>
          <a:p>
            <a:pPr lvl="1"/>
            <a:r>
              <a:rPr lang="en-US" sz="2800" dirty="0" smtClean="0"/>
              <a:t>Ruptured baker's cyst (usually unilateral).</a:t>
            </a:r>
          </a:p>
          <a:p>
            <a:pPr lvl="1"/>
            <a:r>
              <a:rPr lang="en-US" sz="2800" dirty="0" smtClean="0"/>
              <a:t>Occlusion of a large veins i.e. </a:t>
            </a:r>
            <a:r>
              <a:rPr lang="en-US" sz="2800" dirty="0" err="1" smtClean="0"/>
              <a:t>thrombophlebitis</a:t>
            </a:r>
            <a:r>
              <a:rPr lang="en-US" sz="2800" dirty="0" smtClean="0"/>
              <a:t>, DVT, extrinsic venous compression.</a:t>
            </a:r>
          </a:p>
          <a:p>
            <a:pPr lvl="1"/>
            <a:r>
              <a:rPr lang="en-US" sz="2800" dirty="0" smtClean="0"/>
              <a:t>Chronic venous insufficiency: Pigmentation </a:t>
            </a:r>
            <a:r>
              <a:rPr lang="en-US" sz="2800" dirty="0" err="1" smtClean="0"/>
              <a:t>induration</a:t>
            </a:r>
            <a:r>
              <a:rPr lang="en-US" sz="2800" dirty="0" smtClean="0"/>
              <a:t>, inflammation</a:t>
            </a:r>
          </a:p>
          <a:p>
            <a:pPr lvl="1"/>
            <a:r>
              <a:rPr lang="en-US" sz="2800" dirty="0" err="1" smtClean="0"/>
              <a:t>Gastrocnemius</a:t>
            </a:r>
            <a:r>
              <a:rPr lang="en-US" sz="2800" dirty="0" smtClean="0"/>
              <a:t> rupture: swelling and bruising around the ankle joint and foot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Approach to the Patient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610600" cy="495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Distinction between </a:t>
            </a:r>
            <a:r>
              <a:rPr lang="en-US" sz="3200" b="1" u="sng" dirty="0" smtClean="0"/>
              <a:t>cure of disease </a:t>
            </a:r>
            <a:r>
              <a:rPr lang="en-US" sz="3200" dirty="0" smtClean="0"/>
              <a:t>and </a:t>
            </a:r>
            <a:r>
              <a:rPr lang="en-US" sz="3200" b="1" u="sng" dirty="0" smtClean="0"/>
              <a:t>relief of symptoms </a:t>
            </a:r>
            <a:endParaRPr lang="en-US" sz="3200" dirty="0" smtClean="0"/>
          </a:p>
          <a:p>
            <a:pPr eaLnBrk="1" hangingPunct="1"/>
            <a:r>
              <a:rPr lang="en-US" sz="3200" dirty="0" smtClean="0"/>
              <a:t>Clinical methods are acquired by a combination of study and experience </a:t>
            </a:r>
          </a:p>
          <a:p>
            <a:pPr eaLnBrk="1" hangingPunct="1"/>
            <a:r>
              <a:rPr lang="en-US" sz="3200" dirty="0" smtClean="0"/>
              <a:t>There is always something new to learn</a:t>
            </a:r>
          </a:p>
          <a:p>
            <a:pPr eaLnBrk="1" hangingPunct="1"/>
            <a:r>
              <a:rPr lang="en-US" sz="3200" dirty="0" smtClean="0"/>
              <a:t>Requires:</a:t>
            </a:r>
          </a:p>
          <a:p>
            <a:pPr lvl="1" eaLnBrk="1" hangingPunct="1"/>
            <a:r>
              <a:rPr lang="en-US" dirty="0" smtClean="0"/>
              <a:t>Knowledge of disease and its patterns of presentation </a:t>
            </a:r>
          </a:p>
          <a:p>
            <a:pPr lvl="1" eaLnBrk="1" hangingPunct="1"/>
            <a:r>
              <a:rPr lang="en-US" dirty="0" smtClean="0"/>
              <a:t>Ability to interpret a patient's symptoms and signs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 causes of leg swelling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Systemic causes</a:t>
            </a:r>
          </a:p>
          <a:p>
            <a:pPr lvl="1"/>
            <a:r>
              <a:rPr lang="en-US" sz="2800" dirty="0" smtClean="0"/>
              <a:t>Congestive cardiac failure.</a:t>
            </a:r>
          </a:p>
          <a:p>
            <a:pPr lvl="1"/>
            <a:r>
              <a:rPr lang="en-US" sz="2800" dirty="0" err="1" smtClean="0"/>
              <a:t>Hypoproteinaemia</a:t>
            </a:r>
            <a:r>
              <a:rPr lang="en-US" sz="2800" dirty="0" smtClean="0"/>
              <a:t> (</a:t>
            </a:r>
            <a:r>
              <a:rPr lang="en-US" sz="2800" dirty="0" err="1" smtClean="0"/>
              <a:t>nephrotic</a:t>
            </a:r>
            <a:r>
              <a:rPr lang="en-US" sz="2800" dirty="0" smtClean="0"/>
              <a:t> syndrome, liver cirrhosis, protein-losing </a:t>
            </a:r>
            <a:r>
              <a:rPr lang="en-US" sz="2800" dirty="0" err="1" smtClean="0"/>
              <a:t>enteropathy</a:t>
            </a:r>
            <a:r>
              <a:rPr lang="en-US" sz="2800" dirty="0" smtClean="0"/>
              <a:t>, kwashiorkor).</a:t>
            </a:r>
          </a:p>
          <a:p>
            <a:pPr lvl="1"/>
            <a:r>
              <a:rPr lang="en-US" sz="2800" dirty="0" smtClean="0"/>
              <a:t>Hypothyroidism.</a:t>
            </a:r>
          </a:p>
          <a:p>
            <a:pPr lvl="1"/>
            <a:r>
              <a:rPr lang="en-US" sz="2800" dirty="0" smtClean="0"/>
              <a:t>Hyperthyroidism.</a:t>
            </a:r>
          </a:p>
          <a:p>
            <a:pPr lvl="1"/>
            <a:r>
              <a:rPr lang="en-US" sz="2800" dirty="0" smtClean="0"/>
              <a:t>Drugs (e.g. corticosteroids, NSAIDs, vasodilators).</a:t>
            </a:r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752600"/>
          </a:xfrm>
        </p:spPr>
        <p:txBody>
          <a:bodyPr/>
          <a:lstStyle/>
          <a:p>
            <a:r>
              <a:rPr lang="en-US" smtClean="0"/>
              <a:t>Lymph nodes</a:t>
            </a:r>
            <a:br>
              <a:rPr lang="en-US" smtClean="0"/>
            </a:br>
            <a:endParaRPr lang="en-US" smtClean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i="1" dirty="0" smtClean="0"/>
              <a:t>Site</a:t>
            </a:r>
            <a:r>
              <a:rPr lang="en-US" sz="3200" dirty="0" smtClean="0"/>
              <a:t>: Acute and chronic infections and metastatic carcinoma will cause localized </a:t>
            </a:r>
            <a:r>
              <a:rPr lang="en-US" sz="3200" dirty="0" err="1" smtClean="0"/>
              <a:t>lymphadenopathy</a:t>
            </a:r>
            <a:r>
              <a:rPr lang="en-US" sz="3200" dirty="0" smtClean="0"/>
              <a:t> </a:t>
            </a:r>
          </a:p>
          <a:p>
            <a:r>
              <a:rPr lang="en-US" sz="3200" b="1" i="1" dirty="0" smtClean="0"/>
              <a:t>Number</a:t>
            </a:r>
            <a:r>
              <a:rPr lang="en-US" sz="3200" dirty="0" smtClean="0"/>
              <a:t>: how many nodes are enlarged? </a:t>
            </a:r>
          </a:p>
          <a:p>
            <a:r>
              <a:rPr lang="en-US" sz="3200" b="1" i="1" dirty="0" smtClean="0"/>
              <a:t>Size</a:t>
            </a:r>
            <a:r>
              <a:rPr lang="en-US" sz="3200" dirty="0" smtClean="0"/>
              <a:t>: normal nodes are not palpable. Palpable nodes therefore are enlarged. Measure their length and width</a:t>
            </a:r>
          </a:p>
          <a:p>
            <a:r>
              <a:rPr lang="en-US" sz="3200" b="1" i="1" dirty="0" smtClean="0"/>
              <a:t>Consistency</a:t>
            </a:r>
            <a:r>
              <a:rPr lang="en-US" sz="3200" dirty="0" smtClean="0"/>
              <a:t>: malignant lymph nodes feel firm or hard and irregular.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Lymph nodes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Enlarged nodes secondary to infection may feel rubbery</a:t>
            </a:r>
          </a:p>
          <a:p>
            <a:r>
              <a:rPr lang="en-US" sz="2800" smtClean="0"/>
              <a:t>Tenderness: painful, tender nodes usually imply infection.</a:t>
            </a:r>
          </a:p>
          <a:p>
            <a:r>
              <a:rPr lang="en-US" sz="2800" smtClean="0"/>
              <a:t>Fixation: nodes that are fixed to surrounding tissue are highly suspicious of malignancy.</a:t>
            </a:r>
          </a:p>
          <a:p>
            <a:r>
              <a:rPr lang="en-US" sz="2800" smtClean="0"/>
              <a:t>Matted glands may occur in tuberculous lymphadenopathy.</a:t>
            </a:r>
          </a:p>
          <a:p>
            <a:endParaRPr lang="en-US" sz="280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Lymph nodes</a:t>
            </a: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/>
              <a:t>Overlying skin: inflamed nodes may cause redness and swelling in the overlying skin. </a:t>
            </a:r>
          </a:p>
          <a:p>
            <a:r>
              <a:rPr lang="en-US" sz="3200" smtClean="0"/>
              <a:t>Spread of a metastatic carcinoma into the surrounding tissue may cause oedema and surface texture changes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Causes of generalized lymphadenopathy 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Haematological malignancies (e.g. lymphoma, acute, and chronic lymphatic leukemia).</a:t>
            </a:r>
          </a:p>
          <a:p>
            <a:r>
              <a:rPr lang="en-US" sz="2800" smtClean="0"/>
              <a:t>Infections:</a:t>
            </a:r>
          </a:p>
          <a:p>
            <a:pPr lvl="1"/>
            <a:r>
              <a:rPr lang="en-US" sz="2800" smtClean="0"/>
              <a:t>Viral (e.g. HIV, infectious mononucleosis, CMV).</a:t>
            </a:r>
          </a:p>
          <a:p>
            <a:pPr lvl="1"/>
            <a:r>
              <a:rPr lang="en-US" sz="2800" smtClean="0"/>
              <a:t>Bacterial (e.g. tuberculosis, syphilis, brucellosis).</a:t>
            </a:r>
          </a:p>
          <a:p>
            <a:r>
              <a:rPr lang="en-US" smtClean="0"/>
              <a:t>.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Causes of generalized lymphadenopathy 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Infiltrative diseases (e.g. sarcoidosis, amyloidosis)</a:t>
            </a:r>
          </a:p>
          <a:p>
            <a:r>
              <a:rPr lang="en-US" sz="2800" smtClean="0"/>
              <a:t>Autoimmune diseases (e.g. systemic lupus erythematous, rheumatoid arthritis)</a:t>
            </a:r>
          </a:p>
          <a:p>
            <a:r>
              <a:rPr lang="en-US" sz="2800" smtClean="0"/>
              <a:t>Drugs (e.g. phenytoin causes a pseudo lymphoma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676400"/>
          </a:xfrm>
        </p:spPr>
        <p:txBody>
          <a:bodyPr/>
          <a:lstStyle/>
          <a:p>
            <a:r>
              <a:rPr lang="en-US" smtClean="0"/>
              <a:t>Finger Clubbing</a:t>
            </a:r>
            <a:br>
              <a:rPr lang="en-US" smtClean="0"/>
            </a:br>
            <a:endParaRPr lang="en-US" smtClean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Early clubbing: softening of the nail bed but this is very difficult to detect Progression leads to a loss of the angle at the base of the nail</a:t>
            </a:r>
          </a:p>
          <a:p>
            <a:r>
              <a:rPr lang="en-US" sz="2800" smtClean="0"/>
              <a:t>Eventually to gross curvature and deformity</a:t>
            </a:r>
          </a:p>
          <a:p>
            <a:r>
              <a:rPr lang="en-US" sz="2800" smtClean="0"/>
              <a:t>Clubbing leads to a loss of the diamond-shaped gap (Schamroth's sign</a:t>
            </a:r>
            <a:r>
              <a:rPr lang="en-US" smtClean="0"/>
              <a:t>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676400"/>
          </a:xfrm>
        </p:spPr>
        <p:txBody>
          <a:bodyPr/>
          <a:lstStyle/>
          <a:p>
            <a:r>
              <a:rPr lang="en-US" smtClean="0"/>
              <a:t>Causes of clubbing</a:t>
            </a:r>
            <a:br>
              <a:rPr lang="en-US" smtClean="0"/>
            </a:br>
            <a:endParaRPr lang="en-US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smtClean="0"/>
              <a:t>Pulmonary</a:t>
            </a:r>
            <a:r>
              <a:rPr lang="en-US" sz="2800" smtClean="0"/>
              <a:t>: chronic interstitial lung diseases, chronic lung infections (e.g. bronchiectasis), cystic fibrosis, lung abscess, asbestosis, fibrosing alveolitis, lung cancer.</a:t>
            </a:r>
          </a:p>
          <a:p>
            <a:r>
              <a:rPr lang="en-US" sz="2800" b="1" smtClean="0"/>
              <a:t>Cardiac</a:t>
            </a:r>
            <a:r>
              <a:rPr lang="en-US" sz="2800" smtClean="0"/>
              <a:t>: cyanotic congenital heart disease, infective endocarditis.</a:t>
            </a:r>
          </a:p>
          <a:p>
            <a:r>
              <a:rPr lang="en-US" sz="2800" b="1" smtClean="0"/>
              <a:t>Other</a:t>
            </a:r>
            <a:r>
              <a:rPr lang="en-US" sz="2800" smtClean="0"/>
              <a:t>: liver cirrhosis, inflammatory bowel disease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696200" cy="1600200"/>
          </a:xfrm>
        </p:spPr>
        <p:txBody>
          <a:bodyPr/>
          <a:lstStyle/>
          <a:p>
            <a:r>
              <a:rPr lang="en-US" smtClean="0"/>
              <a:t>Nutritional status</a:t>
            </a:r>
            <a:br>
              <a:rPr lang="en-US" smtClean="0"/>
            </a:br>
            <a:endParaRPr lang="en-US" smtClean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General physical appearance</a:t>
            </a:r>
          </a:p>
          <a:p>
            <a:r>
              <a:rPr lang="en-US" sz="2800" smtClean="0"/>
              <a:t>Body weight and height</a:t>
            </a:r>
          </a:p>
          <a:p>
            <a:r>
              <a:rPr lang="en-US" sz="2800" smtClean="0"/>
              <a:t>Body mass index</a:t>
            </a:r>
          </a:p>
          <a:p>
            <a:r>
              <a:rPr lang="en-US" sz="2800" smtClean="0"/>
              <a:t>Regional fat distribution (waist/hip circumfrence)</a:t>
            </a:r>
          </a:p>
          <a:p>
            <a:r>
              <a:rPr lang="en-US" sz="2800" smtClean="0"/>
              <a:t>Mid-arm circumference</a:t>
            </a:r>
          </a:p>
          <a:p>
            <a:endParaRPr lang="en-US" smtClean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Conditions associated with malnutrition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mtClean="0"/>
              <a:t>Any very ill patient.</a:t>
            </a:r>
          </a:p>
          <a:p>
            <a:r>
              <a:rPr lang="en-US" smtClean="0"/>
              <a:t>Malignancy.</a:t>
            </a:r>
          </a:p>
          <a:p>
            <a:r>
              <a:rPr lang="en-US" smtClean="0"/>
              <a:t>Metabolic disease (e.g. renal failure).</a:t>
            </a:r>
          </a:p>
          <a:p>
            <a:r>
              <a:rPr lang="en-US" smtClean="0"/>
              <a:t>Gastrointestinal disease (especially small bowel).</a:t>
            </a:r>
          </a:p>
          <a:p>
            <a:r>
              <a:rPr lang="en-US" smtClean="0"/>
              <a:t>Sepsis </a:t>
            </a:r>
          </a:p>
          <a:p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28800"/>
            <a:ext cx="3771900" cy="4267200"/>
          </a:xfrm>
        </p:spPr>
        <p:txBody>
          <a:bodyPr/>
          <a:lstStyle/>
          <a:p>
            <a:pPr>
              <a:defRPr/>
            </a:pPr>
            <a:r>
              <a:rPr lang="en-US" dirty="0"/>
              <a:t>Trauma.</a:t>
            </a:r>
          </a:p>
          <a:p>
            <a:pPr>
              <a:defRPr/>
            </a:pPr>
            <a:r>
              <a:rPr lang="en-US" dirty="0"/>
              <a:t>Post-surgery.</a:t>
            </a:r>
          </a:p>
          <a:p>
            <a:pPr>
              <a:defRPr/>
            </a:pPr>
            <a:r>
              <a:rPr lang="en-US" dirty="0"/>
              <a:t>Psychosocial problems (e.g. depression, anorexia nervosa, social isolation).</a:t>
            </a:r>
          </a:p>
          <a:p>
            <a:pPr>
              <a:defRPr/>
            </a:pPr>
            <a:r>
              <a:rPr lang="en-US" dirty="0"/>
              <a:t>Dementia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Making a diagnosis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dirty="0" smtClean="0"/>
              <a:t>Two main steps:</a:t>
            </a:r>
          </a:p>
          <a:p>
            <a:pPr lvl="1" eaLnBrk="1" hangingPunct="1"/>
            <a:r>
              <a:rPr lang="en-US" sz="3200" dirty="0" smtClean="0"/>
              <a:t>To establish the </a:t>
            </a:r>
            <a:r>
              <a:rPr lang="en-US" sz="3200" u="sng" dirty="0" smtClean="0"/>
              <a:t>clinical features by history and examination</a:t>
            </a:r>
            <a:r>
              <a:rPr lang="en-US" sz="3200" dirty="0" smtClean="0"/>
              <a:t> (this represents the clinical database)</a:t>
            </a:r>
          </a:p>
          <a:p>
            <a:pPr lvl="1" eaLnBrk="1" hangingPunct="1"/>
            <a:r>
              <a:rPr lang="en-US" sz="3200" dirty="0" smtClean="0"/>
              <a:t>To interpret the clinical database in terms of disordered function and potential causative pathologies: </a:t>
            </a:r>
          </a:p>
          <a:p>
            <a:pPr lvl="2" eaLnBrk="1" hangingPunct="1"/>
            <a:r>
              <a:rPr lang="en-US" sz="2800" dirty="0" smtClean="0"/>
              <a:t>physical, mental, social, or a combination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Conditions associated with obesity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Simple obesity (</a:t>
            </a:r>
            <a:r>
              <a:rPr lang="en-US" sz="3600" dirty="0" err="1" smtClean="0"/>
              <a:t>biopsychosocial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Genetic e.g. </a:t>
            </a:r>
            <a:r>
              <a:rPr lang="en-US" sz="3600" dirty="0" err="1" smtClean="0"/>
              <a:t>Prader-Willi</a:t>
            </a:r>
            <a:r>
              <a:rPr lang="en-US" sz="3600" dirty="0" smtClean="0"/>
              <a:t>,</a:t>
            </a:r>
          </a:p>
          <a:p>
            <a:r>
              <a:rPr lang="en-US" sz="3600" dirty="0" smtClean="0"/>
              <a:t>Endocrine (e.g. Cushing's syndrome, hypothyroidism)</a:t>
            </a:r>
          </a:p>
          <a:p>
            <a:r>
              <a:rPr lang="en-US" sz="3600" dirty="0" smtClean="0"/>
              <a:t>Drug-induced (e.g. corticosteroids)</a:t>
            </a:r>
          </a:p>
          <a:p>
            <a:r>
              <a:rPr lang="en-US" sz="3600" dirty="0" smtClean="0"/>
              <a:t>Hypothalamic damage due to </a:t>
            </a:r>
            <a:r>
              <a:rPr lang="en-US" sz="3600" dirty="0" err="1" smtClean="0"/>
              <a:t>tumour</a:t>
            </a:r>
            <a:r>
              <a:rPr lang="en-US" sz="3600" dirty="0" smtClean="0"/>
              <a:t> or trauma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 smtClean="0"/>
              <a:t>The purpose of each clinical assessment is to establish reliable data from the </a:t>
            </a:r>
            <a:r>
              <a:rPr lang="en-US" sz="3200" b="1" u="sng" dirty="0" smtClean="0"/>
              <a:t>history and the physical examination</a:t>
            </a:r>
            <a:r>
              <a:rPr lang="en-US" sz="3200" dirty="0" smtClean="0"/>
              <a:t> in order to facilitate diagnosis and plan treatment</a:t>
            </a:r>
          </a:p>
          <a:p>
            <a:pPr marL="0" indent="0">
              <a:buFont typeface="Wingdings" pitchFamily="2" charset="2"/>
              <a:buNone/>
              <a:defRPr/>
            </a:pPr>
            <a:endParaRPr lang="en-US" sz="3200" dirty="0" smtClean="0"/>
          </a:p>
          <a:p>
            <a:pPr>
              <a:defRPr/>
            </a:pPr>
            <a:r>
              <a:rPr lang="en-US" sz="3200" dirty="0" smtClean="0"/>
              <a:t>It is therefore essential that clinical information be </a:t>
            </a:r>
            <a:r>
              <a:rPr lang="en-US" sz="3200" u="sng" dirty="0" smtClean="0"/>
              <a:t>organized in such a way that it can be easily accessed and utilized</a:t>
            </a:r>
            <a:endParaRPr lang="en-US" sz="3200" u="sng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End of Presentation</a:t>
            </a:r>
            <a:endParaRPr lang="en-US" dirty="0"/>
          </a:p>
        </p:txBody>
      </p:sp>
      <p:sp>
        <p:nvSpPr>
          <p:cNvPr id="54275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000" b="1" dirty="0" smtClean="0"/>
              <a:t>T</a:t>
            </a:r>
            <a:r>
              <a:rPr lang="en-US" sz="4000" b="1" dirty="0" smtClean="0"/>
              <a:t>hank You</a:t>
            </a:r>
            <a:endParaRPr lang="en-US" sz="40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48512"/>
          </a:xfrm>
        </p:spPr>
        <p:txBody>
          <a:bodyPr/>
          <a:lstStyle/>
          <a:p>
            <a:pPr eaLnBrk="1" hangingPunct="1"/>
            <a:r>
              <a:rPr lang="en-US" dirty="0" smtClean="0"/>
              <a:t>SETTING THE SCENE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It is essential that both patient and clinician feel at ease, neither feels threatened by the encounter</a:t>
            </a:r>
          </a:p>
          <a:p>
            <a:pPr lvl="1" eaLnBrk="1" hangingPunct="1"/>
            <a:r>
              <a:rPr lang="en-US" sz="2800" dirty="0" smtClean="0"/>
              <a:t>Does the patient smile, or appear anxious?</a:t>
            </a:r>
          </a:p>
          <a:p>
            <a:pPr lvl="1" eaLnBrk="1" hangingPunct="1"/>
            <a:r>
              <a:rPr lang="en-US" sz="2800" dirty="0" smtClean="0"/>
              <a:t>Do they make good eye contact? </a:t>
            </a:r>
          </a:p>
          <a:p>
            <a:pPr lvl="1" eaLnBrk="1" hangingPunct="1"/>
            <a:r>
              <a:rPr lang="en-US" sz="2800" dirty="0" smtClean="0"/>
              <a:t>Are they frightened or depressed? </a:t>
            </a:r>
          </a:p>
          <a:p>
            <a:pPr lvl="1" eaLnBrk="1" hangingPunct="1"/>
            <a:r>
              <a:rPr lang="en-US" sz="2800" dirty="0" smtClean="0"/>
              <a:t>Are posture and stance normal? </a:t>
            </a:r>
          </a:p>
          <a:p>
            <a:pPr lvl="1" eaLnBrk="1" hangingPunct="1"/>
            <a:r>
              <a:rPr lang="en-US" sz="2800" dirty="0" smtClean="0"/>
              <a:t>Is the patient short of breath, or wheezing?</a:t>
            </a:r>
          </a:p>
          <a:p>
            <a:pPr lvl="1" eaLnBrk="1" hangingPunct="1"/>
            <a:endParaRPr lang="en-US" sz="2300" dirty="0" smtClean="0"/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HISTORY TAKING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077200" cy="5105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3200" dirty="0" smtClean="0"/>
              <a:t>The process of information gathering:</a:t>
            </a:r>
          </a:p>
          <a:p>
            <a:pPr lvl="1" eaLnBrk="1" hangingPunct="1"/>
            <a:r>
              <a:rPr lang="en-US" dirty="0" smtClean="0"/>
              <a:t>Immediate introduction of doctor and patient</a:t>
            </a:r>
          </a:p>
          <a:p>
            <a:pPr lvl="1" eaLnBrk="1" hangingPunct="1"/>
            <a:r>
              <a:rPr lang="en-US" dirty="0" smtClean="0"/>
              <a:t>Referral documentation</a:t>
            </a:r>
            <a:r>
              <a:rPr lang="en-US" sz="2800" dirty="0" smtClean="0"/>
              <a:t> </a:t>
            </a:r>
          </a:p>
          <a:p>
            <a:pPr eaLnBrk="1" hangingPunct="1"/>
            <a:r>
              <a:rPr lang="en-US" sz="3200" dirty="0" smtClean="0"/>
              <a:t>Use simple open-ended question </a:t>
            </a:r>
            <a:r>
              <a:rPr lang="en-US" sz="3200" u="sng" dirty="0" smtClean="0"/>
              <a:t>'Tell me what has led to you coming here today</a:t>
            </a:r>
            <a:r>
              <a:rPr lang="en-US" sz="3200" dirty="0" smtClean="0"/>
              <a:t>' </a:t>
            </a:r>
          </a:p>
          <a:p>
            <a:pPr eaLnBrk="1" hangingPunct="1"/>
            <a:r>
              <a:rPr lang="en-US" sz="3200" dirty="0" smtClean="0"/>
              <a:t>Encourages the patient to give a full and free account of the current issues</a:t>
            </a:r>
          </a:p>
          <a:p>
            <a:pPr eaLnBrk="1" hangingPunct="1"/>
            <a:r>
              <a:rPr lang="en-US" sz="3200" dirty="0" smtClean="0"/>
              <a:t>Do not interrupt: Once interrupted the patient rarely completes what they were intending to say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eaLnBrk="1" hangingPunct="1"/>
            <a:r>
              <a:rPr lang="en-US" dirty="0" smtClean="0"/>
              <a:t>HISTORY TAKING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96200" cy="5486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dirty="0" smtClean="0"/>
              <a:t>It is vital for the doctor to steer and mould the process </a:t>
            </a:r>
          </a:p>
          <a:p>
            <a:pPr eaLnBrk="1" hangingPunct="1"/>
            <a:r>
              <a:rPr lang="en-US" sz="3200" dirty="0" smtClean="0"/>
              <a:t>Ensures information gathered is complete, coherent and, logical</a:t>
            </a:r>
          </a:p>
          <a:p>
            <a:pPr eaLnBrk="1" hangingPunct="1"/>
            <a:r>
              <a:rPr lang="en-US" sz="3200" dirty="0" smtClean="0"/>
              <a:t>It is very important to use vocabulary the patient will understand and use appropriately</a:t>
            </a:r>
          </a:p>
          <a:p>
            <a:pPr eaLnBrk="1" hangingPunct="1"/>
            <a:r>
              <a:rPr lang="en-US" sz="3200" dirty="0" smtClean="0"/>
              <a:t>During any consultation </a:t>
            </a:r>
            <a:r>
              <a:rPr lang="en-US" sz="3200" u="sng" dirty="0" smtClean="0"/>
              <a:t>non-verbal communication</a:t>
            </a:r>
            <a:r>
              <a:rPr lang="en-US" sz="3200" dirty="0" smtClean="0"/>
              <a:t> is as important as what the patient says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The standard history 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905000"/>
            <a:ext cx="3886200" cy="4038600"/>
          </a:xfrm>
        </p:spPr>
        <p:txBody>
          <a:bodyPr/>
          <a:lstStyle/>
          <a:p>
            <a:pPr>
              <a:defRPr/>
            </a:pPr>
            <a:r>
              <a:rPr lang="en-US" dirty="0"/>
              <a:t>Name, </a:t>
            </a:r>
            <a:r>
              <a:rPr lang="en-US" dirty="0" smtClean="0"/>
              <a:t>age, sex occupation</a:t>
            </a:r>
            <a:r>
              <a:rPr lang="en-US" dirty="0"/>
              <a:t>, country of </a:t>
            </a:r>
            <a:r>
              <a:rPr lang="en-US" dirty="0" smtClean="0"/>
              <a:t>birth</a:t>
            </a:r>
          </a:p>
          <a:p>
            <a:pPr>
              <a:defRPr/>
            </a:pPr>
            <a:r>
              <a:rPr lang="en-US" dirty="0" smtClean="0"/>
              <a:t>Presenting </a:t>
            </a:r>
            <a:r>
              <a:rPr lang="en-US" dirty="0"/>
              <a:t>complaint </a:t>
            </a:r>
          </a:p>
          <a:p>
            <a:pPr>
              <a:defRPr/>
            </a:pPr>
            <a:r>
              <a:rPr lang="en-US" dirty="0"/>
              <a:t>History of presenting complaint </a:t>
            </a:r>
          </a:p>
          <a:p>
            <a:pPr>
              <a:defRPr/>
            </a:pPr>
            <a:r>
              <a:rPr lang="en-US" dirty="0"/>
              <a:t>Systematic enquiry </a:t>
            </a:r>
          </a:p>
          <a:p>
            <a:pPr>
              <a:defRPr/>
            </a:pPr>
            <a:r>
              <a:rPr lang="en-US" dirty="0" smtClean="0"/>
              <a:t>Past </a:t>
            </a:r>
            <a:r>
              <a:rPr lang="en-US" dirty="0"/>
              <a:t>medical history </a:t>
            </a:r>
            <a:endParaRPr lang="en-US" dirty="0" smtClean="0"/>
          </a:p>
          <a:p>
            <a:pPr marL="0" indent="0">
              <a:buFont typeface="Wingdings" pitchFamily="2" charset="2"/>
              <a:buNone/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11268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Allergies</a:t>
            </a:r>
          </a:p>
          <a:p>
            <a:r>
              <a:rPr lang="en-US" smtClean="0"/>
              <a:t>Drug history </a:t>
            </a:r>
          </a:p>
          <a:p>
            <a:r>
              <a:rPr lang="en-US" smtClean="0"/>
              <a:t>Alcohol</a:t>
            </a:r>
          </a:p>
          <a:p>
            <a:r>
              <a:rPr lang="en-US" smtClean="0"/>
              <a:t>Smoking</a:t>
            </a:r>
          </a:p>
          <a:p>
            <a:r>
              <a:rPr lang="en-US" smtClean="0"/>
              <a:t>Family history </a:t>
            </a:r>
          </a:p>
          <a:p>
            <a:r>
              <a:rPr lang="en-US" smtClean="0"/>
              <a:t>Social history 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1600</TotalTime>
  <Words>2239</Words>
  <Application>Microsoft Office PowerPoint</Application>
  <PresentationFormat>On-screen Show (4:3)</PresentationFormat>
  <Paragraphs>318</Paragraphs>
  <Slides>52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Flow</vt:lpstr>
      <vt:lpstr>GENERAL MEDICAL HISTORY AND PHYSICAL EXAMINITION</vt:lpstr>
      <vt:lpstr>Outline </vt:lpstr>
      <vt:lpstr>The Approach to the Patient </vt:lpstr>
      <vt:lpstr>The Approach to the Patient </vt:lpstr>
      <vt:lpstr> Making a diagnosis</vt:lpstr>
      <vt:lpstr>SETTING THE SCENE </vt:lpstr>
      <vt:lpstr>HISTORY TAKING </vt:lpstr>
      <vt:lpstr>HISTORY TAKING </vt:lpstr>
      <vt:lpstr>The standard history framework</vt:lpstr>
      <vt:lpstr>Presenting complaint </vt:lpstr>
      <vt:lpstr>History of the presenting complaint </vt:lpstr>
      <vt:lpstr>History of the presenting complaint </vt:lpstr>
      <vt:lpstr>Slide 13</vt:lpstr>
      <vt:lpstr>Pain</vt:lpstr>
      <vt:lpstr>Pain</vt:lpstr>
      <vt:lpstr>Slide 16</vt:lpstr>
      <vt:lpstr>Systematic enquiry </vt:lpstr>
      <vt:lpstr>Systematic enquiry </vt:lpstr>
      <vt:lpstr>Systematic enquiry </vt:lpstr>
      <vt:lpstr>Past medical history </vt:lpstr>
      <vt:lpstr>Drug history </vt:lpstr>
      <vt:lpstr>Alcohol/Smoking</vt:lpstr>
      <vt:lpstr>Further Reading:</vt:lpstr>
      <vt:lpstr>Family history </vt:lpstr>
      <vt:lpstr>Social history</vt:lpstr>
      <vt:lpstr> Approaching the physical examination </vt:lpstr>
      <vt:lpstr>General Examination </vt:lpstr>
      <vt:lpstr>The examination framework </vt:lpstr>
      <vt:lpstr>First impressions</vt:lpstr>
      <vt:lpstr>Vital signs</vt:lpstr>
      <vt:lpstr>Pallor</vt:lpstr>
      <vt:lpstr>Cyanosis</vt:lpstr>
      <vt:lpstr>Cyanosis</vt:lpstr>
      <vt:lpstr> Jaundice </vt:lpstr>
      <vt:lpstr>Temperature </vt:lpstr>
      <vt:lpstr>Hydration </vt:lpstr>
      <vt:lpstr>Hydration</vt:lpstr>
      <vt:lpstr>Oedema</vt:lpstr>
      <vt:lpstr>Some causes of leg swelling</vt:lpstr>
      <vt:lpstr>Some causes of leg swelling</vt:lpstr>
      <vt:lpstr>Lymph nodes </vt:lpstr>
      <vt:lpstr>Lymph nodes</vt:lpstr>
      <vt:lpstr>Lymph nodes</vt:lpstr>
      <vt:lpstr>Causes of generalized lymphadenopathy </vt:lpstr>
      <vt:lpstr>Causes of generalized lymphadenopathy </vt:lpstr>
      <vt:lpstr>Finger Clubbing </vt:lpstr>
      <vt:lpstr>Causes of clubbing </vt:lpstr>
      <vt:lpstr>Nutritional status </vt:lpstr>
      <vt:lpstr>Conditions associated with malnutrition</vt:lpstr>
      <vt:lpstr>Conditions associated with obesity</vt:lpstr>
      <vt:lpstr>Conclusion </vt:lpstr>
      <vt:lpstr>End of Presentation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</dc:creator>
  <cp:lastModifiedBy>Cyrus Kiurire</cp:lastModifiedBy>
  <cp:revision>90</cp:revision>
  <dcterms:created xsi:type="dcterms:W3CDTF">2011-06-08T10:15:41Z</dcterms:created>
  <dcterms:modified xsi:type="dcterms:W3CDTF">2019-05-02T12:58:37Z</dcterms:modified>
</cp:coreProperties>
</file>