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Cardiovascular System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Samuel </a:t>
            </a:r>
            <a:r>
              <a:rPr lang="en-US" b="1" dirty="0" err="1" smtClean="0">
                <a:solidFill>
                  <a:srgbClr val="00B0F0"/>
                </a:solidFill>
              </a:rPr>
              <a:t>Ngigi</a:t>
            </a:r>
            <a:r>
              <a:rPr lang="en-US" b="1" dirty="0" smtClean="0">
                <a:solidFill>
                  <a:srgbClr val="00B0F0"/>
                </a:solidFill>
              </a:rPr>
              <a:t> K.</a:t>
            </a:r>
            <a:endParaRPr lang="en-US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B4170"/>
                </a:solidFill>
                <a:latin typeface="Times New Roman"/>
                <a:cs typeface="Times New Roman"/>
              </a:rPr>
              <a:t>PERICARDIAL</a:t>
            </a:r>
            <a:r>
              <a:rPr lang="en-US" b="1" spc="-335" dirty="0" smtClean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lang="en-US" b="1" spc="-80" dirty="0" smtClean="0">
                <a:solidFill>
                  <a:srgbClr val="1B4170"/>
                </a:solidFill>
                <a:latin typeface="Times New Roman"/>
                <a:cs typeface="Times New Roman"/>
              </a:rPr>
              <a:t>LAYER</a:t>
            </a:r>
            <a:endParaRPr lang="en-US" b="1" dirty="0"/>
          </a:p>
        </p:txBody>
      </p:sp>
      <p:pic>
        <p:nvPicPr>
          <p:cNvPr id="4098" name="Picture 2" descr="C:\Users\Cyrus\Pictures\Screenshots\Screenshot (106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pc="-65" dirty="0" smtClean="0">
                <a:solidFill>
                  <a:srgbClr val="1B4170"/>
                </a:solidFill>
                <a:latin typeface="Times New Roman"/>
                <a:cs typeface="Times New Roman"/>
              </a:rPr>
              <a:t>LAYERS </a:t>
            </a:r>
            <a:r>
              <a:rPr lang="en-US" b="1" spc="-5" dirty="0" smtClean="0">
                <a:solidFill>
                  <a:srgbClr val="1B4170"/>
                </a:solidFill>
                <a:latin typeface="Times New Roman"/>
                <a:cs typeface="Times New Roman"/>
              </a:rPr>
              <a:t>OF THE </a:t>
            </a:r>
            <a:r>
              <a:rPr lang="en-US" b="1" spc="-35" dirty="0" smtClean="0">
                <a:solidFill>
                  <a:srgbClr val="1B4170"/>
                </a:solidFill>
                <a:latin typeface="Times New Roman"/>
                <a:cs typeface="Times New Roman"/>
              </a:rPr>
              <a:t>HEART</a:t>
            </a:r>
            <a:r>
              <a:rPr lang="en-US" b="1" spc="-335" dirty="0" smtClean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lang="en-US" b="1" spc="-114" dirty="0" smtClean="0">
                <a:solidFill>
                  <a:srgbClr val="1B4170"/>
                </a:solidFill>
                <a:latin typeface="Times New Roman"/>
                <a:cs typeface="Times New Roman"/>
              </a:rPr>
              <a:t>WALL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lang="en-US" dirty="0" err="1" smtClean="0">
                <a:solidFill>
                  <a:srgbClr val="1B4170"/>
                </a:solidFill>
                <a:latin typeface="Times New Roman"/>
                <a:cs typeface="Times New Roman"/>
              </a:rPr>
              <a:t>Epicardium</a:t>
            </a:r>
            <a:r>
              <a:rPr lang="en-US" dirty="0" smtClean="0">
                <a:solidFill>
                  <a:srgbClr val="1B4170"/>
                </a:solidFill>
                <a:latin typeface="Times New Roman"/>
                <a:cs typeface="Times New Roman"/>
              </a:rPr>
              <a:t> – visceral</a:t>
            </a:r>
            <a:r>
              <a:rPr lang="en-US" spc="-105" dirty="0" smtClean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1B4170"/>
                </a:solidFill>
                <a:latin typeface="Times New Roman"/>
                <a:cs typeface="Times New Roman"/>
              </a:rPr>
              <a:t>pericardium</a:t>
            </a:r>
            <a:endParaRPr lang="en-US" dirty="0" smtClean="0">
              <a:latin typeface="Times New Roman"/>
              <a:cs typeface="Times New Roman"/>
            </a:endParaRPr>
          </a:p>
          <a:p>
            <a:pPr marL="12700" marR="382270">
              <a:lnSpc>
                <a:spcPct val="100000"/>
              </a:lnSpc>
              <a:spcBef>
                <a:spcPts val="575"/>
              </a:spcBef>
            </a:pPr>
            <a:r>
              <a:rPr lang="en-US" dirty="0" smtClean="0">
                <a:solidFill>
                  <a:srgbClr val="1B4170"/>
                </a:solidFill>
                <a:latin typeface="Times New Roman"/>
                <a:cs typeface="Times New Roman"/>
              </a:rPr>
              <a:t>Myocardium </a:t>
            </a:r>
            <a:r>
              <a:rPr lang="en-US" spc="-5" dirty="0" smtClean="0">
                <a:solidFill>
                  <a:srgbClr val="1B4170"/>
                </a:solidFill>
                <a:latin typeface="Times New Roman"/>
                <a:cs typeface="Times New Roman"/>
              </a:rPr>
              <a:t>– </a:t>
            </a:r>
            <a:r>
              <a:rPr lang="en-US" dirty="0" smtClean="0">
                <a:solidFill>
                  <a:srgbClr val="1B4170"/>
                </a:solidFill>
                <a:latin typeface="Times New Roman"/>
                <a:cs typeface="Times New Roman"/>
              </a:rPr>
              <a:t>cardiac </a:t>
            </a:r>
            <a:r>
              <a:rPr lang="en-US" spc="-5" dirty="0" smtClean="0">
                <a:solidFill>
                  <a:srgbClr val="1B4170"/>
                </a:solidFill>
                <a:latin typeface="Times New Roman"/>
                <a:cs typeface="Times New Roman"/>
              </a:rPr>
              <a:t>muscle</a:t>
            </a:r>
            <a:r>
              <a:rPr lang="en-US" spc="-140" dirty="0" smtClean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1B4170"/>
                </a:solidFill>
                <a:latin typeface="Times New Roman"/>
                <a:cs typeface="Times New Roman"/>
              </a:rPr>
              <a:t>layer  </a:t>
            </a:r>
            <a:r>
              <a:rPr lang="en-US" spc="-5" dirty="0" smtClean="0">
                <a:solidFill>
                  <a:srgbClr val="1B4170"/>
                </a:solidFill>
                <a:latin typeface="Times New Roman"/>
                <a:cs typeface="Times New Roman"/>
              </a:rPr>
              <a:t>forming </a:t>
            </a:r>
            <a:r>
              <a:rPr lang="en-US" dirty="0" smtClean="0">
                <a:solidFill>
                  <a:srgbClr val="1B4170"/>
                </a:solidFill>
                <a:latin typeface="Times New Roman"/>
                <a:cs typeface="Times New Roman"/>
              </a:rPr>
              <a:t>the </a:t>
            </a:r>
            <a:r>
              <a:rPr lang="en-US" spc="-5" dirty="0" smtClean="0">
                <a:solidFill>
                  <a:srgbClr val="1B4170"/>
                </a:solidFill>
                <a:latin typeface="Times New Roman"/>
                <a:cs typeface="Times New Roman"/>
              </a:rPr>
              <a:t>bulk of the</a:t>
            </a:r>
            <a:r>
              <a:rPr lang="en-US" spc="-35" dirty="0" smtClean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1B4170"/>
                </a:solidFill>
                <a:latin typeface="Times New Roman"/>
                <a:cs typeface="Times New Roman"/>
              </a:rPr>
              <a:t>heart</a:t>
            </a:r>
            <a:endParaRPr lang="en-US" dirty="0" smtClean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75"/>
              </a:spcBef>
            </a:pPr>
            <a:r>
              <a:rPr lang="en-US" dirty="0" err="1" smtClean="0">
                <a:solidFill>
                  <a:srgbClr val="1B4170"/>
                </a:solidFill>
                <a:latin typeface="Times New Roman"/>
                <a:cs typeface="Times New Roman"/>
              </a:rPr>
              <a:t>Endocardium</a:t>
            </a:r>
            <a:r>
              <a:rPr lang="en-US" dirty="0" smtClean="0">
                <a:solidFill>
                  <a:srgbClr val="1B4170"/>
                </a:solidFill>
                <a:latin typeface="Times New Roman"/>
                <a:cs typeface="Times New Roman"/>
              </a:rPr>
              <a:t> – endothelial layer of</a:t>
            </a:r>
            <a:r>
              <a:rPr lang="en-US" spc="-195" dirty="0" smtClean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1B4170"/>
                </a:solidFill>
                <a:latin typeface="Times New Roman"/>
                <a:cs typeface="Times New Roman"/>
              </a:rPr>
              <a:t>the  inner </a:t>
            </a:r>
            <a:r>
              <a:rPr lang="en-US" spc="-5" dirty="0" smtClean="0">
                <a:solidFill>
                  <a:srgbClr val="1B4170"/>
                </a:solidFill>
                <a:latin typeface="Times New Roman"/>
                <a:cs typeface="Times New Roman"/>
              </a:rPr>
              <a:t>myocardial</a:t>
            </a:r>
            <a:r>
              <a:rPr lang="en-US" spc="-60" dirty="0" smtClean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1B4170"/>
                </a:solidFill>
                <a:latin typeface="Times New Roman"/>
                <a:cs typeface="Times New Roman"/>
              </a:rPr>
              <a:t>surface</a:t>
            </a:r>
            <a:endParaRPr lang="en-US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Cyrus\Pictures\Screenshots\Screenshot (107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Cyrus\Pictures\Screenshots\Screenshot (108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-65" dirty="0" smtClean="0">
                <a:solidFill>
                  <a:srgbClr val="1B4170"/>
                </a:solidFill>
                <a:latin typeface="Times New Roman"/>
                <a:cs typeface="Times New Roman"/>
              </a:rPr>
              <a:t>ATRIA </a:t>
            </a:r>
            <a:r>
              <a:rPr lang="en-US" b="1" dirty="0" smtClean="0">
                <a:solidFill>
                  <a:srgbClr val="1B4170"/>
                </a:solidFill>
                <a:latin typeface="Times New Roman"/>
                <a:cs typeface="Times New Roman"/>
              </a:rPr>
              <a:t>OF THE</a:t>
            </a:r>
            <a:r>
              <a:rPr lang="en-US" b="1" spc="-495" dirty="0" smtClean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lang="en-US" b="1" spc="-30" dirty="0" smtClean="0">
                <a:solidFill>
                  <a:srgbClr val="1B4170"/>
                </a:solidFill>
                <a:latin typeface="Times New Roman"/>
                <a:cs typeface="Times New Roman"/>
              </a:rPr>
              <a:t>HEART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85000" lnSpcReduction="20000"/>
          </a:bodyPr>
          <a:lstStyle/>
          <a:p>
            <a:pPr marL="314325" marR="2878455" indent="-302260">
              <a:lnSpc>
                <a:spcPct val="110100"/>
              </a:lnSpc>
              <a:spcBef>
                <a:spcPts val="95"/>
              </a:spcBef>
            </a:pPr>
            <a:r>
              <a:rPr lang="en-US" dirty="0" smtClean="0">
                <a:solidFill>
                  <a:srgbClr val="1B4170"/>
                </a:solidFill>
                <a:latin typeface="Times New Roman"/>
                <a:cs typeface="Times New Roman"/>
              </a:rPr>
              <a:t>Atria - receiving </a:t>
            </a:r>
            <a:r>
              <a:rPr lang="en-US" spc="-5" dirty="0" smtClean="0">
                <a:solidFill>
                  <a:srgbClr val="1B4170"/>
                </a:solidFill>
                <a:latin typeface="Times New Roman"/>
                <a:cs typeface="Times New Roman"/>
              </a:rPr>
              <a:t>chambers </a:t>
            </a:r>
            <a:r>
              <a:rPr lang="en-US" dirty="0" smtClean="0">
                <a:solidFill>
                  <a:srgbClr val="1B4170"/>
                </a:solidFill>
                <a:latin typeface="Times New Roman"/>
                <a:cs typeface="Times New Roman"/>
              </a:rPr>
              <a:t>of the heart  Receive venous blood returning to heart  Separated by an </a:t>
            </a:r>
            <a:r>
              <a:rPr lang="en-US" dirty="0" err="1" smtClean="0">
                <a:solidFill>
                  <a:srgbClr val="1B4170"/>
                </a:solidFill>
                <a:latin typeface="Times New Roman"/>
                <a:cs typeface="Times New Roman"/>
              </a:rPr>
              <a:t>interatrial</a:t>
            </a:r>
            <a:r>
              <a:rPr lang="en-US" dirty="0" smtClean="0">
                <a:solidFill>
                  <a:srgbClr val="1B4170"/>
                </a:solidFill>
                <a:latin typeface="Times New Roman"/>
                <a:cs typeface="Times New Roman"/>
              </a:rPr>
              <a:t> septum</a:t>
            </a:r>
            <a:r>
              <a:rPr lang="en-US" spc="-210" dirty="0" smtClean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1B4170"/>
                </a:solidFill>
                <a:latin typeface="Times New Roman"/>
                <a:cs typeface="Times New Roman"/>
              </a:rPr>
              <a:t>(wall)</a:t>
            </a:r>
            <a:endParaRPr lang="en-US" dirty="0" smtClean="0">
              <a:latin typeface="Times New Roman"/>
              <a:cs typeface="Times New Roman"/>
            </a:endParaRPr>
          </a:p>
          <a:p>
            <a:pPr marL="594995" marR="998855">
              <a:lnSpc>
                <a:spcPct val="110000"/>
              </a:lnSpc>
            </a:pPr>
            <a:r>
              <a:rPr lang="en-US" spc="-5" dirty="0" smtClean="0">
                <a:solidFill>
                  <a:srgbClr val="1B4170"/>
                </a:solidFill>
                <a:latin typeface="Times New Roman"/>
                <a:cs typeface="Times New Roman"/>
              </a:rPr>
              <a:t>Foramen </a:t>
            </a:r>
            <a:r>
              <a:rPr lang="en-US" spc="-5" dirty="0" err="1" smtClean="0">
                <a:solidFill>
                  <a:srgbClr val="1B4170"/>
                </a:solidFill>
                <a:latin typeface="Times New Roman"/>
                <a:cs typeface="Times New Roman"/>
              </a:rPr>
              <a:t>ovale</a:t>
            </a:r>
            <a:r>
              <a:rPr lang="en-US" spc="-5" dirty="0" smtClean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1B4170"/>
                </a:solidFill>
                <a:latin typeface="Times New Roman"/>
                <a:cs typeface="Times New Roman"/>
              </a:rPr>
              <a:t>- </a:t>
            </a:r>
            <a:r>
              <a:rPr lang="en-US" spc="-5" dirty="0" smtClean="0">
                <a:solidFill>
                  <a:srgbClr val="1B4170"/>
                </a:solidFill>
                <a:latin typeface="Times New Roman"/>
                <a:cs typeface="Times New Roman"/>
              </a:rPr>
              <a:t>opening in </a:t>
            </a:r>
            <a:r>
              <a:rPr lang="en-US" dirty="0" err="1" smtClean="0">
                <a:solidFill>
                  <a:srgbClr val="1B4170"/>
                </a:solidFill>
                <a:latin typeface="Times New Roman"/>
                <a:cs typeface="Times New Roman"/>
              </a:rPr>
              <a:t>interatrial</a:t>
            </a:r>
            <a:r>
              <a:rPr lang="en-US" dirty="0" smtClean="0">
                <a:solidFill>
                  <a:srgbClr val="1B4170"/>
                </a:solidFill>
                <a:latin typeface="Times New Roman"/>
                <a:cs typeface="Times New Roman"/>
              </a:rPr>
              <a:t> septum </a:t>
            </a:r>
            <a:r>
              <a:rPr lang="en-US" spc="-5" dirty="0" smtClean="0">
                <a:solidFill>
                  <a:srgbClr val="1B4170"/>
                </a:solidFill>
                <a:latin typeface="Times New Roman"/>
                <a:cs typeface="Times New Roman"/>
              </a:rPr>
              <a:t>in</a:t>
            </a:r>
            <a:r>
              <a:rPr lang="en-US" spc="-70" dirty="0" smtClean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1B4170"/>
                </a:solidFill>
                <a:latin typeface="Times New Roman"/>
                <a:cs typeface="Times New Roman"/>
              </a:rPr>
              <a:t>fetus  </a:t>
            </a:r>
            <a:r>
              <a:rPr lang="en-US" spc="-5" dirty="0" err="1" smtClean="0">
                <a:solidFill>
                  <a:srgbClr val="1B4170"/>
                </a:solidFill>
                <a:latin typeface="Times New Roman"/>
                <a:cs typeface="Times New Roman"/>
              </a:rPr>
              <a:t>Fossa</a:t>
            </a:r>
            <a:r>
              <a:rPr lang="en-US" spc="-5" dirty="0" smtClean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1B4170"/>
                </a:solidFill>
                <a:latin typeface="Times New Roman"/>
                <a:cs typeface="Times New Roman"/>
              </a:rPr>
              <a:t>ovalis</a:t>
            </a:r>
            <a:r>
              <a:rPr lang="en-US" dirty="0" smtClean="0">
                <a:solidFill>
                  <a:srgbClr val="1B4170"/>
                </a:solidFill>
                <a:latin typeface="Times New Roman"/>
                <a:cs typeface="Times New Roman"/>
              </a:rPr>
              <a:t> - </a:t>
            </a:r>
            <a:r>
              <a:rPr lang="en-US" spc="-5" dirty="0" smtClean="0">
                <a:solidFill>
                  <a:srgbClr val="1B4170"/>
                </a:solidFill>
                <a:latin typeface="Times New Roman"/>
                <a:cs typeface="Times New Roman"/>
              </a:rPr>
              <a:t>remnant </a:t>
            </a:r>
            <a:r>
              <a:rPr lang="en-US" dirty="0" smtClean="0">
                <a:solidFill>
                  <a:srgbClr val="1B4170"/>
                </a:solidFill>
                <a:latin typeface="Times New Roman"/>
                <a:cs typeface="Times New Roman"/>
              </a:rPr>
              <a:t>of </a:t>
            </a:r>
            <a:r>
              <a:rPr lang="en-US" spc="-5" dirty="0" smtClean="0">
                <a:solidFill>
                  <a:srgbClr val="1B4170"/>
                </a:solidFill>
                <a:latin typeface="Times New Roman"/>
                <a:cs typeface="Times New Roman"/>
              </a:rPr>
              <a:t>foramen</a:t>
            </a:r>
            <a:r>
              <a:rPr lang="en-US" spc="-25" dirty="0" smtClean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1B4170"/>
                </a:solidFill>
                <a:latin typeface="Times New Roman"/>
                <a:cs typeface="Times New Roman"/>
              </a:rPr>
              <a:t>ovale</a:t>
            </a:r>
            <a:endParaRPr lang="en-US" dirty="0" smtClean="0">
              <a:latin typeface="Times New Roman"/>
              <a:cs typeface="Times New Roman"/>
            </a:endParaRPr>
          </a:p>
          <a:p>
            <a:pPr marL="12700" marR="3699510">
              <a:lnSpc>
                <a:spcPct val="110000"/>
              </a:lnSpc>
              <a:spcBef>
                <a:spcPts val="5"/>
              </a:spcBef>
            </a:pPr>
            <a:r>
              <a:rPr lang="en-US" dirty="0" err="1" smtClean="0">
                <a:solidFill>
                  <a:srgbClr val="1B4170"/>
                </a:solidFill>
                <a:latin typeface="Times New Roman"/>
                <a:cs typeface="Times New Roman"/>
              </a:rPr>
              <a:t>Pectinate</a:t>
            </a:r>
            <a:r>
              <a:rPr lang="en-US" dirty="0" smtClean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1B4170"/>
                </a:solidFill>
                <a:latin typeface="Times New Roman"/>
                <a:cs typeface="Times New Roman"/>
              </a:rPr>
              <a:t>muscles mark </a:t>
            </a:r>
            <a:r>
              <a:rPr lang="en-US" dirty="0" err="1" smtClean="0">
                <a:solidFill>
                  <a:srgbClr val="1B4170"/>
                </a:solidFill>
                <a:latin typeface="Times New Roman"/>
                <a:cs typeface="Times New Roman"/>
              </a:rPr>
              <a:t>atrial</a:t>
            </a:r>
            <a:r>
              <a:rPr lang="en-US" dirty="0" smtClean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1B4170"/>
                </a:solidFill>
                <a:latin typeface="Times New Roman"/>
                <a:cs typeface="Times New Roman"/>
              </a:rPr>
              <a:t>walls  </a:t>
            </a:r>
          </a:p>
          <a:p>
            <a:pPr marL="12700" marR="3699510">
              <a:lnSpc>
                <a:spcPct val="110000"/>
              </a:lnSpc>
              <a:spcBef>
                <a:spcPts val="5"/>
              </a:spcBef>
            </a:pPr>
            <a:r>
              <a:rPr lang="en-US" spc="-10" dirty="0" smtClean="0">
                <a:solidFill>
                  <a:srgbClr val="1B4170"/>
                </a:solidFill>
                <a:latin typeface="Times New Roman"/>
                <a:cs typeface="Times New Roman"/>
              </a:rPr>
              <a:t>Pump </a:t>
            </a:r>
            <a:r>
              <a:rPr lang="en-US" spc="-5" dirty="0" smtClean="0">
                <a:solidFill>
                  <a:srgbClr val="1B4170"/>
                </a:solidFill>
                <a:latin typeface="Times New Roman"/>
                <a:cs typeface="Times New Roman"/>
              </a:rPr>
              <a:t>blood into</a:t>
            </a:r>
            <a:r>
              <a:rPr lang="en-US" spc="-10" dirty="0" smtClean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1B4170"/>
                </a:solidFill>
                <a:latin typeface="Times New Roman"/>
                <a:cs typeface="Times New Roman"/>
              </a:rPr>
              <a:t>ventricles</a:t>
            </a:r>
            <a:endParaRPr lang="en-US" dirty="0" smtClean="0">
              <a:latin typeface="Times New Roman"/>
              <a:cs typeface="Times New Roman"/>
            </a:endParaRPr>
          </a:p>
          <a:p>
            <a:pPr marL="12700" marR="5080">
              <a:lnSpc>
                <a:spcPts val="2590"/>
              </a:lnSpc>
              <a:spcBef>
                <a:spcPts val="615"/>
              </a:spcBef>
            </a:pPr>
            <a:r>
              <a:rPr lang="en-US" dirty="0" smtClean="0">
                <a:solidFill>
                  <a:srgbClr val="1B4170"/>
                </a:solidFill>
                <a:latin typeface="Times New Roman"/>
                <a:cs typeface="Times New Roman"/>
              </a:rPr>
              <a:t>Blood enters right atria from superior and inferior </a:t>
            </a:r>
            <a:r>
              <a:rPr lang="en-US" dirty="0" err="1" smtClean="0">
                <a:solidFill>
                  <a:srgbClr val="1B4170"/>
                </a:solidFill>
                <a:latin typeface="Times New Roman"/>
                <a:cs typeface="Times New Roman"/>
              </a:rPr>
              <a:t>venae</a:t>
            </a:r>
            <a:r>
              <a:rPr lang="en-US" dirty="0" smtClean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1B4170"/>
                </a:solidFill>
                <a:latin typeface="Times New Roman"/>
                <a:cs typeface="Times New Roman"/>
              </a:rPr>
              <a:t>cavae</a:t>
            </a:r>
            <a:r>
              <a:rPr lang="en-US" spc="-200" dirty="0" smtClean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1B4170"/>
                </a:solidFill>
                <a:latin typeface="Times New Roman"/>
                <a:cs typeface="Times New Roman"/>
              </a:rPr>
              <a:t>and  coronary</a:t>
            </a:r>
            <a:r>
              <a:rPr lang="en-US" spc="-40" dirty="0" smtClean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1B4170"/>
                </a:solidFill>
                <a:latin typeface="Times New Roman"/>
                <a:cs typeface="Times New Roman"/>
              </a:rPr>
              <a:t>sinus</a:t>
            </a:r>
            <a:endParaRPr lang="en-US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lang="en-US" dirty="0" smtClean="0">
                <a:solidFill>
                  <a:srgbClr val="1B4170"/>
                </a:solidFill>
                <a:latin typeface="Times New Roman"/>
                <a:cs typeface="Times New Roman"/>
              </a:rPr>
              <a:t>Blood enters left atria from </a:t>
            </a:r>
            <a:r>
              <a:rPr lang="en-US" spc="-5" dirty="0" smtClean="0">
                <a:solidFill>
                  <a:srgbClr val="1B4170"/>
                </a:solidFill>
                <a:latin typeface="Times New Roman"/>
                <a:cs typeface="Times New Roman"/>
              </a:rPr>
              <a:t>pulmonary</a:t>
            </a:r>
            <a:r>
              <a:rPr lang="en-US" spc="-110" dirty="0" smtClean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1B4170"/>
                </a:solidFill>
                <a:latin typeface="Times New Roman"/>
                <a:cs typeface="Times New Roman"/>
              </a:rPr>
              <a:t>veins</a:t>
            </a:r>
            <a:endParaRPr lang="en-US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Cyrus\Desktop\anatomy-of-heart-interior-frontal-stocktrek-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B4170"/>
                </a:solidFill>
                <a:latin typeface="Times New Roman"/>
                <a:cs typeface="Times New Roman"/>
              </a:rPr>
              <a:t>VENTRICLE OF THE</a:t>
            </a:r>
            <a:r>
              <a:rPr lang="en-US" b="1" spc="-315" dirty="0" smtClean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lang="en-US" b="1" spc="-30" dirty="0" smtClean="0">
                <a:solidFill>
                  <a:srgbClr val="1B4170"/>
                </a:solidFill>
                <a:latin typeface="Times New Roman"/>
                <a:cs typeface="Times New Roman"/>
              </a:rPr>
              <a:t>HEART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pPr marL="287020" indent="-274320">
              <a:lnSpc>
                <a:spcPct val="100000"/>
              </a:lnSpc>
              <a:spcBef>
                <a:spcPts val="385"/>
              </a:spcBef>
              <a:buClr>
                <a:srgbClr val="5BD078"/>
              </a:buClr>
              <a:buFont typeface="Wingdings 2"/>
              <a:buChar char=""/>
              <a:tabLst>
                <a:tab pos="287020" algn="l"/>
              </a:tabLst>
            </a:pPr>
            <a:r>
              <a:rPr lang="en-US" sz="2400" spc="-30" dirty="0" smtClean="0">
                <a:solidFill>
                  <a:srgbClr val="1B4170"/>
                </a:solidFill>
                <a:latin typeface="Times New Roman"/>
                <a:cs typeface="Times New Roman"/>
              </a:rPr>
              <a:t>Ventricles </a:t>
            </a:r>
            <a:r>
              <a:rPr lang="en-US" sz="2400" dirty="0" smtClean="0">
                <a:solidFill>
                  <a:srgbClr val="1B4170"/>
                </a:solidFill>
                <a:latin typeface="Times New Roman"/>
                <a:cs typeface="Times New Roman"/>
              </a:rPr>
              <a:t>are the </a:t>
            </a:r>
            <a:r>
              <a:rPr lang="en-US" sz="2400" spc="-5" dirty="0" smtClean="0">
                <a:solidFill>
                  <a:srgbClr val="1B4170"/>
                </a:solidFill>
                <a:latin typeface="Times New Roman"/>
                <a:cs typeface="Times New Roman"/>
              </a:rPr>
              <a:t>discharging chambers </a:t>
            </a:r>
            <a:r>
              <a:rPr lang="en-US" sz="2400" dirty="0" smtClean="0">
                <a:solidFill>
                  <a:srgbClr val="1B4170"/>
                </a:solidFill>
                <a:latin typeface="Times New Roman"/>
                <a:cs typeface="Times New Roman"/>
              </a:rPr>
              <a:t>of the</a:t>
            </a:r>
            <a:r>
              <a:rPr lang="en-US" sz="2400" spc="-85" dirty="0" smtClean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1B4170"/>
                </a:solidFill>
                <a:latin typeface="Times New Roman"/>
                <a:cs typeface="Times New Roman"/>
              </a:rPr>
              <a:t>heart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287020" indent="-274320">
              <a:lnSpc>
                <a:spcPts val="2735"/>
              </a:lnSpc>
              <a:spcBef>
                <a:spcPts val="295"/>
              </a:spcBef>
              <a:buClr>
                <a:srgbClr val="5BD078"/>
              </a:buClr>
              <a:buFont typeface="Wingdings 2"/>
              <a:buChar char=""/>
              <a:tabLst>
                <a:tab pos="287020" algn="l"/>
              </a:tabLst>
            </a:pPr>
            <a:r>
              <a:rPr lang="en-US" sz="2400" dirty="0" smtClean="0">
                <a:solidFill>
                  <a:srgbClr val="1B4170"/>
                </a:solidFill>
                <a:latin typeface="Times New Roman"/>
                <a:cs typeface="Times New Roman"/>
              </a:rPr>
              <a:t>Papillary </a:t>
            </a:r>
            <a:r>
              <a:rPr lang="en-US" sz="2400" spc="-5" dirty="0" smtClean="0">
                <a:solidFill>
                  <a:srgbClr val="1B4170"/>
                </a:solidFill>
                <a:latin typeface="Times New Roman"/>
                <a:cs typeface="Times New Roman"/>
              </a:rPr>
              <a:t>muscles </a:t>
            </a:r>
            <a:r>
              <a:rPr lang="en-US" sz="2400" dirty="0" smtClean="0">
                <a:solidFill>
                  <a:srgbClr val="1B4170"/>
                </a:solidFill>
                <a:latin typeface="Times New Roman"/>
                <a:cs typeface="Times New Roman"/>
              </a:rPr>
              <a:t>and </a:t>
            </a:r>
            <a:r>
              <a:rPr lang="en-US" sz="2400" dirty="0" err="1" smtClean="0">
                <a:solidFill>
                  <a:srgbClr val="1B4170"/>
                </a:solidFill>
                <a:latin typeface="Times New Roman"/>
                <a:cs typeface="Times New Roman"/>
              </a:rPr>
              <a:t>trabeculae</a:t>
            </a:r>
            <a:r>
              <a:rPr lang="en-US" sz="2400" dirty="0" smtClean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1B4170"/>
                </a:solidFill>
                <a:latin typeface="Times New Roman"/>
                <a:cs typeface="Times New Roman"/>
              </a:rPr>
              <a:t>carneae</a:t>
            </a:r>
            <a:r>
              <a:rPr lang="en-US" sz="2400" dirty="0" smtClean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 smtClean="0">
                <a:solidFill>
                  <a:srgbClr val="1B4170"/>
                </a:solidFill>
                <a:latin typeface="Times New Roman"/>
                <a:cs typeface="Times New Roman"/>
              </a:rPr>
              <a:t>muscles</a:t>
            </a:r>
            <a:r>
              <a:rPr lang="en-US" sz="2400" spc="-114" dirty="0" smtClean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 smtClean="0">
                <a:solidFill>
                  <a:srgbClr val="1B4170"/>
                </a:solidFill>
                <a:latin typeface="Times New Roman"/>
                <a:cs typeface="Times New Roman"/>
              </a:rPr>
              <a:t>mark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286385">
              <a:lnSpc>
                <a:spcPts val="2735"/>
              </a:lnSpc>
            </a:pPr>
            <a:r>
              <a:rPr lang="en-US" sz="2400" dirty="0" smtClean="0">
                <a:solidFill>
                  <a:srgbClr val="1B4170"/>
                </a:solidFill>
                <a:latin typeface="Times New Roman"/>
                <a:cs typeface="Times New Roman"/>
              </a:rPr>
              <a:t>ventricular</a:t>
            </a:r>
            <a:r>
              <a:rPr lang="en-US" sz="2400" spc="-50" dirty="0" smtClean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 smtClean="0">
                <a:solidFill>
                  <a:srgbClr val="1B4170"/>
                </a:solidFill>
                <a:latin typeface="Times New Roman"/>
                <a:cs typeface="Times New Roman"/>
              </a:rPr>
              <a:t>walls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285"/>
              </a:spcBef>
              <a:buClr>
                <a:srgbClr val="5BD078"/>
              </a:buClr>
              <a:buFont typeface="Wingdings 2"/>
              <a:buChar char=""/>
              <a:tabLst>
                <a:tab pos="287020" algn="l"/>
              </a:tabLst>
            </a:pPr>
            <a:r>
              <a:rPr lang="en-US" sz="2400" dirty="0" smtClean="0">
                <a:solidFill>
                  <a:srgbClr val="1B4170"/>
                </a:solidFill>
                <a:latin typeface="Times New Roman"/>
                <a:cs typeface="Times New Roman"/>
              </a:rPr>
              <a:t>Separated by an </a:t>
            </a:r>
            <a:r>
              <a:rPr lang="en-US" sz="2400" dirty="0" err="1" smtClean="0">
                <a:solidFill>
                  <a:srgbClr val="1B4170"/>
                </a:solidFill>
                <a:latin typeface="Times New Roman"/>
                <a:cs typeface="Times New Roman"/>
              </a:rPr>
              <a:t>interventricular</a:t>
            </a:r>
            <a:r>
              <a:rPr lang="en-US" sz="2400" spc="-100" dirty="0" smtClean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1B4170"/>
                </a:solidFill>
                <a:latin typeface="Times New Roman"/>
                <a:cs typeface="Times New Roman"/>
              </a:rPr>
              <a:t>septum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652780" lvl="1" indent="-247015">
              <a:lnSpc>
                <a:spcPct val="100000"/>
              </a:lnSpc>
              <a:spcBef>
                <a:spcPts val="290"/>
              </a:spcBef>
              <a:buClr>
                <a:srgbClr val="30B6FC"/>
              </a:buClr>
              <a:buFont typeface="Wingdings 2"/>
              <a:buChar char=""/>
              <a:tabLst>
                <a:tab pos="652780" algn="l"/>
              </a:tabLst>
            </a:pPr>
            <a:r>
              <a:rPr lang="en-US" sz="2400" dirty="0" smtClean="0">
                <a:solidFill>
                  <a:srgbClr val="1B4170"/>
                </a:solidFill>
                <a:latin typeface="Times New Roman"/>
                <a:cs typeface="Times New Roman"/>
              </a:rPr>
              <a:t>Contains </a:t>
            </a:r>
            <a:r>
              <a:rPr lang="en-US" sz="2400" spc="-5" dirty="0" smtClean="0">
                <a:solidFill>
                  <a:srgbClr val="1B4170"/>
                </a:solidFill>
                <a:latin typeface="Times New Roman"/>
                <a:cs typeface="Times New Roman"/>
              </a:rPr>
              <a:t>components </a:t>
            </a:r>
            <a:r>
              <a:rPr lang="en-US" sz="2400" dirty="0" smtClean="0">
                <a:solidFill>
                  <a:srgbClr val="1B4170"/>
                </a:solidFill>
                <a:latin typeface="Times New Roman"/>
                <a:cs typeface="Times New Roman"/>
              </a:rPr>
              <a:t>of the </a:t>
            </a:r>
            <a:r>
              <a:rPr lang="en-US" sz="2400" i="1" dirty="0" smtClean="0">
                <a:solidFill>
                  <a:srgbClr val="1B4170"/>
                </a:solidFill>
                <a:latin typeface="Times New Roman"/>
                <a:cs typeface="Times New Roman"/>
              </a:rPr>
              <a:t>conduction</a:t>
            </a:r>
            <a:r>
              <a:rPr lang="en-US" sz="2400" i="1" spc="-65" dirty="0" smtClean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solidFill>
                  <a:srgbClr val="1B4170"/>
                </a:solidFill>
                <a:latin typeface="Times New Roman"/>
                <a:cs typeface="Times New Roman"/>
              </a:rPr>
              <a:t>system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290"/>
              </a:spcBef>
              <a:buClr>
                <a:srgbClr val="5BD078"/>
              </a:buClr>
              <a:buFont typeface="Wingdings 2"/>
              <a:buChar char=""/>
              <a:tabLst>
                <a:tab pos="287020" algn="l"/>
              </a:tabLst>
            </a:pPr>
            <a:r>
              <a:rPr lang="en-US" sz="2400" dirty="0" smtClean="0">
                <a:solidFill>
                  <a:srgbClr val="1B4170"/>
                </a:solidFill>
                <a:latin typeface="Times New Roman"/>
                <a:cs typeface="Times New Roman"/>
              </a:rPr>
              <a:t>Right ventricle </a:t>
            </a:r>
            <a:r>
              <a:rPr lang="en-US" sz="2400" spc="-5" dirty="0" smtClean="0">
                <a:solidFill>
                  <a:srgbClr val="1B4170"/>
                </a:solidFill>
                <a:latin typeface="Times New Roman"/>
                <a:cs typeface="Times New Roman"/>
              </a:rPr>
              <a:t>pumps </a:t>
            </a:r>
            <a:r>
              <a:rPr lang="en-US" sz="2400" dirty="0" smtClean="0">
                <a:solidFill>
                  <a:srgbClr val="1B4170"/>
                </a:solidFill>
                <a:latin typeface="Times New Roman"/>
                <a:cs typeface="Times New Roman"/>
              </a:rPr>
              <a:t>blood into the </a:t>
            </a:r>
            <a:r>
              <a:rPr lang="en-US" sz="2400" spc="-5" dirty="0" smtClean="0">
                <a:solidFill>
                  <a:srgbClr val="1B4170"/>
                </a:solidFill>
                <a:latin typeface="Times New Roman"/>
                <a:cs typeface="Times New Roman"/>
              </a:rPr>
              <a:t>pulmonary</a:t>
            </a:r>
            <a:r>
              <a:rPr lang="en-US" sz="2400" spc="-100" dirty="0" smtClean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1B4170"/>
                </a:solidFill>
                <a:latin typeface="Times New Roman"/>
                <a:cs typeface="Times New Roman"/>
              </a:rPr>
              <a:t>trunk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285"/>
              </a:spcBef>
              <a:buClr>
                <a:srgbClr val="5BD078"/>
              </a:buClr>
              <a:buFont typeface="Wingdings 2"/>
              <a:buChar char=""/>
              <a:tabLst>
                <a:tab pos="287020" algn="l"/>
              </a:tabLst>
            </a:pPr>
            <a:r>
              <a:rPr lang="en-US" sz="2400" dirty="0" smtClean="0">
                <a:solidFill>
                  <a:srgbClr val="1B4170"/>
                </a:solidFill>
                <a:latin typeface="Times New Roman"/>
                <a:cs typeface="Times New Roman"/>
              </a:rPr>
              <a:t>Left ventricle </a:t>
            </a:r>
            <a:r>
              <a:rPr lang="en-US" sz="2400" spc="-5" dirty="0" smtClean="0">
                <a:solidFill>
                  <a:srgbClr val="1B4170"/>
                </a:solidFill>
                <a:latin typeface="Times New Roman"/>
                <a:cs typeface="Times New Roman"/>
              </a:rPr>
              <a:t>pumps </a:t>
            </a:r>
            <a:r>
              <a:rPr lang="en-US" sz="2400" dirty="0" smtClean="0">
                <a:solidFill>
                  <a:srgbClr val="1B4170"/>
                </a:solidFill>
                <a:latin typeface="Times New Roman"/>
                <a:cs typeface="Times New Roman"/>
              </a:rPr>
              <a:t>blood into the</a:t>
            </a:r>
            <a:r>
              <a:rPr lang="en-US" sz="2400" spc="-100" dirty="0" smtClean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1B4170"/>
                </a:solidFill>
                <a:latin typeface="Times New Roman"/>
                <a:cs typeface="Times New Roman"/>
              </a:rPr>
              <a:t>aorta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652780" lvl="1" indent="-247015">
              <a:lnSpc>
                <a:spcPct val="100000"/>
              </a:lnSpc>
              <a:spcBef>
                <a:spcPts val="290"/>
              </a:spcBef>
              <a:buClr>
                <a:srgbClr val="30B6FC"/>
              </a:buClr>
              <a:buFont typeface="Wingdings 2"/>
              <a:buChar char=""/>
              <a:tabLst>
                <a:tab pos="652780" algn="l"/>
              </a:tabLst>
            </a:pPr>
            <a:r>
              <a:rPr lang="en-US" sz="2400" dirty="0" smtClean="0">
                <a:solidFill>
                  <a:srgbClr val="1B4170"/>
                </a:solidFill>
                <a:latin typeface="Times New Roman"/>
                <a:cs typeface="Times New Roman"/>
              </a:rPr>
              <a:t>Thicker </a:t>
            </a:r>
            <a:r>
              <a:rPr lang="en-US" sz="2400" spc="-5" dirty="0" smtClean="0">
                <a:solidFill>
                  <a:srgbClr val="1B4170"/>
                </a:solidFill>
                <a:latin typeface="Times New Roman"/>
                <a:cs typeface="Times New Roman"/>
              </a:rPr>
              <a:t>myocardium </a:t>
            </a:r>
            <a:r>
              <a:rPr lang="en-US" sz="2400" dirty="0" smtClean="0">
                <a:solidFill>
                  <a:srgbClr val="1B4170"/>
                </a:solidFill>
                <a:latin typeface="Times New Roman"/>
                <a:cs typeface="Times New Roman"/>
              </a:rPr>
              <a:t>due to greater work</a:t>
            </a:r>
            <a:r>
              <a:rPr lang="en-US" sz="2400" spc="-95" dirty="0" smtClean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1B4170"/>
                </a:solidFill>
                <a:latin typeface="Times New Roman"/>
                <a:cs typeface="Times New Roman"/>
              </a:rPr>
              <a:t>load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869315" lvl="2" indent="-247650">
              <a:lnSpc>
                <a:spcPts val="2280"/>
              </a:lnSpc>
              <a:spcBef>
                <a:spcPts val="254"/>
              </a:spcBef>
              <a:buClr>
                <a:srgbClr val="30B6FC"/>
              </a:buClr>
              <a:buFont typeface="Wingdings 2"/>
              <a:buChar char=""/>
              <a:tabLst>
                <a:tab pos="869950" algn="l"/>
              </a:tabLst>
            </a:pPr>
            <a:r>
              <a:rPr lang="en-US" sz="2000" dirty="0" smtClean="0">
                <a:solidFill>
                  <a:srgbClr val="1B4170"/>
                </a:solidFill>
                <a:latin typeface="Times New Roman"/>
                <a:cs typeface="Times New Roman"/>
              </a:rPr>
              <a:t>Pulmonary </a:t>
            </a:r>
            <a:r>
              <a:rPr lang="en-US" sz="2000" spc="-5" dirty="0" smtClean="0">
                <a:solidFill>
                  <a:srgbClr val="1B4170"/>
                </a:solidFill>
                <a:latin typeface="Times New Roman"/>
                <a:cs typeface="Times New Roman"/>
              </a:rPr>
              <a:t>circulation </a:t>
            </a:r>
            <a:r>
              <a:rPr lang="en-US" sz="2000" dirty="0" smtClean="0">
                <a:solidFill>
                  <a:srgbClr val="1B4170"/>
                </a:solidFill>
                <a:latin typeface="Times New Roman"/>
                <a:cs typeface="Times New Roman"/>
              </a:rPr>
              <a:t>supplied by right ventricle is a </a:t>
            </a:r>
            <a:r>
              <a:rPr lang="en-US" sz="2000" spc="-5" dirty="0" smtClean="0">
                <a:solidFill>
                  <a:srgbClr val="1B4170"/>
                </a:solidFill>
                <a:latin typeface="Times New Roman"/>
                <a:cs typeface="Times New Roman"/>
              </a:rPr>
              <a:t>much </a:t>
            </a:r>
            <a:r>
              <a:rPr lang="en-US" sz="2000" dirty="0" smtClean="0">
                <a:solidFill>
                  <a:srgbClr val="1B4170"/>
                </a:solidFill>
                <a:latin typeface="Times New Roman"/>
                <a:cs typeface="Times New Roman"/>
              </a:rPr>
              <a:t>low</a:t>
            </a:r>
            <a:r>
              <a:rPr lang="en-US" sz="2000" spc="-195" dirty="0" smtClean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1B4170"/>
                </a:solidFill>
                <a:latin typeface="Times New Roman"/>
                <a:cs typeface="Times New Roman"/>
              </a:rPr>
              <a:t>pressure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marL="869315">
              <a:lnSpc>
                <a:spcPts val="2280"/>
              </a:lnSpc>
            </a:pPr>
            <a:r>
              <a:rPr lang="en-US" sz="2000" spc="-5" dirty="0" smtClean="0">
                <a:solidFill>
                  <a:srgbClr val="1B4170"/>
                </a:solidFill>
                <a:latin typeface="Times New Roman"/>
                <a:cs typeface="Times New Roman"/>
              </a:rPr>
              <a:t>system </a:t>
            </a:r>
            <a:r>
              <a:rPr lang="en-US" sz="2000" dirty="0" smtClean="0">
                <a:solidFill>
                  <a:srgbClr val="1B4170"/>
                </a:solidFill>
                <a:latin typeface="Times New Roman"/>
                <a:cs typeface="Times New Roman"/>
              </a:rPr>
              <a:t>requiring </a:t>
            </a:r>
            <a:r>
              <a:rPr lang="en-US" sz="2000" spc="-5" dirty="0" smtClean="0">
                <a:solidFill>
                  <a:srgbClr val="1B4170"/>
                </a:solidFill>
                <a:latin typeface="Times New Roman"/>
                <a:cs typeface="Times New Roman"/>
              </a:rPr>
              <a:t>less energy </a:t>
            </a:r>
            <a:r>
              <a:rPr lang="en-US" sz="2000" dirty="0" smtClean="0">
                <a:solidFill>
                  <a:srgbClr val="1B4170"/>
                </a:solidFill>
                <a:latin typeface="Times New Roman"/>
                <a:cs typeface="Times New Roman"/>
              </a:rPr>
              <a:t>output by</a:t>
            </a:r>
            <a:r>
              <a:rPr lang="en-US" sz="2000" spc="-160" dirty="0" smtClean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1B4170"/>
                </a:solidFill>
                <a:latin typeface="Times New Roman"/>
                <a:cs typeface="Times New Roman"/>
              </a:rPr>
              <a:t>ventricle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marL="869315" marR="5080" lvl="2" indent="-247650">
              <a:lnSpc>
                <a:spcPts val="2160"/>
              </a:lnSpc>
              <a:spcBef>
                <a:spcPts val="509"/>
              </a:spcBef>
              <a:buClr>
                <a:srgbClr val="30B6FC"/>
              </a:buClr>
              <a:buFont typeface="Wingdings 2"/>
              <a:buChar char=""/>
              <a:tabLst>
                <a:tab pos="869950" algn="l"/>
              </a:tabLst>
            </a:pPr>
            <a:r>
              <a:rPr lang="en-US" sz="2000" spc="-5" dirty="0" smtClean="0">
                <a:solidFill>
                  <a:srgbClr val="1B4170"/>
                </a:solidFill>
                <a:latin typeface="Times New Roman"/>
                <a:cs typeface="Times New Roman"/>
              </a:rPr>
              <a:t>Systemic circulation </a:t>
            </a:r>
            <a:r>
              <a:rPr lang="en-US" sz="2000" dirty="0" smtClean="0">
                <a:solidFill>
                  <a:srgbClr val="1B4170"/>
                </a:solidFill>
                <a:latin typeface="Times New Roman"/>
                <a:cs typeface="Times New Roman"/>
              </a:rPr>
              <a:t>supplied by left ventricle is a higher pressure</a:t>
            </a:r>
            <a:r>
              <a:rPr lang="en-US" sz="2000" spc="-215" dirty="0" smtClean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1B4170"/>
                </a:solidFill>
                <a:latin typeface="Times New Roman"/>
                <a:cs typeface="Times New Roman"/>
              </a:rPr>
              <a:t>system  and thus requires </a:t>
            </a:r>
            <a:r>
              <a:rPr lang="en-US" sz="2000" spc="-5" dirty="0" smtClean="0">
                <a:solidFill>
                  <a:srgbClr val="1B4170"/>
                </a:solidFill>
                <a:latin typeface="Times New Roman"/>
                <a:cs typeface="Times New Roman"/>
              </a:rPr>
              <a:t>more </a:t>
            </a:r>
            <a:r>
              <a:rPr lang="en-US" sz="2000" dirty="0" smtClean="0">
                <a:solidFill>
                  <a:srgbClr val="1B4170"/>
                </a:solidFill>
                <a:latin typeface="Times New Roman"/>
                <a:cs typeface="Times New Roman"/>
              </a:rPr>
              <a:t>forceful</a:t>
            </a:r>
            <a:r>
              <a:rPr lang="en-US" sz="2000" spc="-145" dirty="0" smtClean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1B4170"/>
                </a:solidFill>
                <a:latin typeface="Times New Roman"/>
                <a:cs typeface="Times New Roman"/>
              </a:rPr>
              <a:t>contractions</a:t>
            </a:r>
            <a:endParaRPr lang="en-US" sz="2000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Cyrus\Pictures\Screenshots\Screenshot (109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Left</a:t>
            </a:r>
            <a:r>
              <a:rPr lang="en-US" b="1" spc="-80" dirty="0" smtClean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cs typeface="Times New Roman"/>
              </a:rPr>
              <a:t>ventricle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marR="406400">
              <a:lnSpc>
                <a:spcPct val="100000"/>
              </a:lnSpc>
              <a:spcBef>
                <a:spcPts val="100"/>
              </a:spcBef>
            </a:pPr>
            <a:r>
              <a:rPr lang="en-US" spc="-35" dirty="0" smtClean="0">
                <a:solidFill>
                  <a:srgbClr val="073D86"/>
                </a:solidFill>
                <a:latin typeface="Times New Roman"/>
                <a:cs typeface="Times New Roman"/>
              </a:rPr>
              <a:t>It’s </a:t>
            </a:r>
            <a:r>
              <a:rPr lang="en-US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wall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is three </a:t>
            </a:r>
            <a:r>
              <a:rPr lang="en-US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times</a:t>
            </a:r>
            <a:r>
              <a:rPr lang="en-US" spc="-85" dirty="0" smtClean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thicker  than that of right</a:t>
            </a:r>
            <a:r>
              <a:rPr lang="en-US" spc="-110" dirty="0" smtClean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ventricle</a:t>
            </a:r>
            <a:endParaRPr lang="en-US" dirty="0" smtClean="0">
              <a:latin typeface="Times New Roman"/>
              <a:cs typeface="Times New Roman"/>
            </a:endParaRPr>
          </a:p>
          <a:p>
            <a:pPr marL="12700">
              <a:lnSpc>
                <a:spcPts val="2860"/>
              </a:lnSpc>
            </a:pPr>
            <a:r>
              <a:rPr lang="en-US" spc="-60" dirty="0" smtClean="0">
                <a:solidFill>
                  <a:srgbClr val="073D86"/>
                </a:solidFill>
                <a:latin typeface="Times New Roman"/>
                <a:cs typeface="Times New Roman"/>
              </a:rPr>
              <a:t>Two </a:t>
            </a:r>
            <a:r>
              <a:rPr lang="en-US" dirty="0" err="1" smtClean="0">
                <a:solidFill>
                  <a:srgbClr val="073D86"/>
                </a:solidFill>
                <a:latin typeface="Times New Roman"/>
                <a:cs typeface="Times New Roman"/>
              </a:rPr>
              <a:t>parts</a:t>
            </a:r>
            <a:r>
              <a:rPr lang="en-US" dirty="0" err="1" smtClean="0">
                <a:solidFill>
                  <a:srgbClr val="073D86"/>
                </a:solidFill>
                <a:latin typeface="MS UI Gothic"/>
                <a:cs typeface="MS UI Gothic"/>
              </a:rPr>
              <a:t>－</a:t>
            </a:r>
            <a:r>
              <a:rPr lang="en-US" dirty="0" err="1" smtClean="0">
                <a:solidFill>
                  <a:srgbClr val="073D86"/>
                </a:solidFill>
                <a:latin typeface="Times New Roman"/>
                <a:cs typeface="Times New Roman"/>
              </a:rPr>
              <a:t>divided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 by</a:t>
            </a:r>
            <a:r>
              <a:rPr lang="en-US" spc="-30" dirty="0" smtClean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anterior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cusps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of </a:t>
            </a:r>
            <a:r>
              <a:rPr lang="en-US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mitral</a:t>
            </a:r>
            <a:r>
              <a:rPr lang="en-US" spc="-35" dirty="0" smtClean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valve</a:t>
            </a:r>
            <a:endParaRPr lang="en-US" dirty="0" smtClean="0">
              <a:latin typeface="Times New Roman"/>
              <a:cs typeface="Times New Roman"/>
            </a:endParaRPr>
          </a:p>
          <a:p>
            <a:pPr marL="469900" marR="394970">
              <a:lnSpc>
                <a:spcPct val="99600"/>
              </a:lnSpc>
              <a:spcBef>
                <a:spcPts val="50"/>
              </a:spcBef>
              <a:tabLst>
                <a:tab pos="1847214" algn="l"/>
              </a:tabLst>
            </a:pPr>
            <a:r>
              <a:rPr lang="en-US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Inflow </a:t>
            </a:r>
            <a:r>
              <a:rPr lang="en-US" dirty="0" err="1" smtClean="0">
                <a:solidFill>
                  <a:srgbClr val="073D86"/>
                </a:solidFill>
                <a:latin typeface="Times New Roman"/>
                <a:cs typeface="Times New Roman"/>
              </a:rPr>
              <a:t>tract</a:t>
            </a:r>
            <a:r>
              <a:rPr lang="en-US" dirty="0" err="1" smtClean="0">
                <a:solidFill>
                  <a:srgbClr val="073D86"/>
                </a:solidFill>
                <a:latin typeface="MS UI Gothic"/>
                <a:cs typeface="MS UI Gothic"/>
              </a:rPr>
              <a:t>－</a:t>
            </a:r>
            <a:r>
              <a:rPr lang="en-US" dirty="0" err="1" smtClean="0">
                <a:solidFill>
                  <a:srgbClr val="073D86"/>
                </a:solidFill>
                <a:latin typeface="Times New Roman"/>
                <a:cs typeface="Times New Roman"/>
              </a:rPr>
              <a:t>rough</a:t>
            </a:r>
            <a:r>
              <a:rPr lang="en-US" spc="-75" dirty="0" smtClean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walls  </a:t>
            </a:r>
          </a:p>
          <a:p>
            <a:pPr marL="469900" marR="394970">
              <a:lnSpc>
                <a:spcPct val="99600"/>
              </a:lnSpc>
              <a:spcBef>
                <a:spcPts val="50"/>
              </a:spcBef>
              <a:tabLst>
                <a:tab pos="1847214" algn="l"/>
              </a:tabLst>
            </a:pPr>
            <a:r>
              <a:rPr lang="en-US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Outflow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tract – </a:t>
            </a:r>
            <a:r>
              <a:rPr lang="en-US" b="1" dirty="0" smtClean="0">
                <a:solidFill>
                  <a:srgbClr val="073D86"/>
                </a:solidFill>
                <a:latin typeface="Times New Roman"/>
                <a:cs typeface="Times New Roman"/>
              </a:rPr>
              <a:t>aortic  vestibule	</a:t>
            </a:r>
            <a:r>
              <a:rPr lang="en-US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smooth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area  leading to aortic</a:t>
            </a:r>
            <a:r>
              <a:rPr lang="en-US" spc="-120" dirty="0" smtClean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orifice</a:t>
            </a:r>
            <a:endParaRPr lang="en-US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Cyrus\Pictures\Screenshots\Screenshot (110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B4170"/>
                </a:solidFill>
                <a:latin typeface="Times New Roman"/>
                <a:cs typeface="Times New Roman"/>
              </a:rPr>
              <a:t>POSITION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lang="en-US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Lies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within </a:t>
            </a:r>
            <a:r>
              <a:rPr lang="en-US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pericardium in </a:t>
            </a:r>
            <a:r>
              <a:rPr lang="en-US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middle</a:t>
            </a:r>
            <a:r>
              <a:rPr lang="en-US" b="1" spc="-9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spc="-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mediastinum</a:t>
            </a:r>
            <a:endParaRPr lang="en-US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marR="6350">
              <a:lnSpc>
                <a:spcPct val="100000"/>
              </a:lnSpc>
              <a:spcBef>
                <a:spcPts val="575"/>
              </a:spcBef>
            </a:pP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Behind the body of sternum and the 2nd to </a:t>
            </a:r>
            <a:r>
              <a:rPr lang="en-US" b="1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6th </a:t>
            </a:r>
            <a:r>
              <a:rPr lang="en-US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costal  cartilages</a:t>
            </a:r>
            <a:endParaRPr lang="en-US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 front of the 5th to 8th thoracic</a:t>
            </a:r>
            <a:r>
              <a:rPr lang="en-US" b="1" spc="-1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vertebrae</a:t>
            </a:r>
          </a:p>
          <a:p>
            <a:pPr marL="12700" marR="5080">
              <a:lnSpc>
                <a:spcPct val="100000"/>
              </a:lnSpc>
              <a:spcBef>
                <a:spcPts val="580"/>
              </a:spcBef>
            </a:pPr>
            <a:r>
              <a:rPr lang="en-US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third of </a:t>
            </a:r>
            <a:r>
              <a:rPr lang="en-US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it lies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to the </a:t>
            </a:r>
            <a:r>
              <a:rPr lang="en-US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right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lang="en-US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median plane and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2/3 </a:t>
            </a:r>
            <a:r>
              <a:rPr lang="en-US" b="1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to 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lang="en-US" b="1" spc="-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left</a:t>
            </a: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lang="en-US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Anterior to the vertebral column, posterior to the</a:t>
            </a:r>
            <a:r>
              <a:rPr lang="en-US" b="1" spc="1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sternum</a:t>
            </a:r>
            <a:endParaRPr lang="en-US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 descr="C:\Users\Cyrus\Desktop\a627869aaa21831c9e0e2ce744dc6df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600200"/>
            <a:ext cx="46482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Assignment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Read the two major types of valves found in the heart and where they are located</a:t>
            </a:r>
            <a:endParaRPr lang="en-US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End of presentation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Thank you</a:t>
            </a:r>
            <a:endParaRPr lang="en-US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Cyrus\Pictures\Screenshots\Screenshot (105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pc="-5" dirty="0" smtClean="0">
                <a:solidFill>
                  <a:srgbClr val="1B4170"/>
                </a:solidFill>
                <a:latin typeface="Times New Roman"/>
                <a:cs typeface="Times New Roman"/>
              </a:rPr>
              <a:t>EXTERNAL</a:t>
            </a:r>
            <a:r>
              <a:rPr lang="en-US" b="1" spc="-270" dirty="0" smtClean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lang="en-US" b="1" spc="-5" dirty="0" smtClean="0">
                <a:solidFill>
                  <a:srgbClr val="1B4170"/>
                </a:solidFill>
                <a:latin typeface="Times New Roman"/>
                <a:cs typeface="Times New Roman"/>
              </a:rPr>
              <a:t>CHARACTERISTICS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lang="en-US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A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hollow </a:t>
            </a:r>
            <a:r>
              <a:rPr lang="en-US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muscular </a:t>
            </a:r>
            <a:r>
              <a:rPr lang="en-US" spc="-10" dirty="0" smtClean="0">
                <a:solidFill>
                  <a:srgbClr val="073D86"/>
                </a:solidFill>
                <a:latin typeface="Times New Roman"/>
                <a:cs typeface="Times New Roman"/>
              </a:rPr>
              <a:t>organ, </a:t>
            </a:r>
            <a:r>
              <a:rPr lang="en-US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pyramidal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in shape , </a:t>
            </a:r>
            <a:r>
              <a:rPr lang="en-US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somewhat  </a:t>
            </a:r>
            <a:r>
              <a:rPr lang="en-US" spc="-10" dirty="0" smtClean="0">
                <a:solidFill>
                  <a:srgbClr val="073D86"/>
                </a:solidFill>
                <a:latin typeface="Times New Roman"/>
                <a:cs typeface="Times New Roman"/>
              </a:rPr>
              <a:t>larger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than a </a:t>
            </a:r>
            <a:r>
              <a:rPr lang="en-US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closed fist; consists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of four </a:t>
            </a:r>
            <a:r>
              <a:rPr lang="en-US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chambers (right and 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left atria, right and left</a:t>
            </a:r>
            <a:r>
              <a:rPr lang="en-US" spc="-110" dirty="0" smtClean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ventricles)</a:t>
            </a:r>
            <a:endParaRPr lang="en-US" dirty="0" smtClean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90300"/>
              </a:lnSpc>
              <a:spcBef>
                <a:spcPts val="645"/>
              </a:spcBef>
            </a:pPr>
            <a:r>
              <a:rPr lang="en-US" sz="3600" b="1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Cardiac Apex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is </a:t>
            </a:r>
            <a:r>
              <a:rPr lang="en-US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formed by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left </a:t>
            </a:r>
            <a:r>
              <a:rPr lang="en-US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ventricle and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is </a:t>
            </a:r>
            <a:r>
              <a:rPr lang="en-US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directed 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downwards </a:t>
            </a:r>
            <a:r>
              <a:rPr lang="en-US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and forwards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to </a:t>
            </a:r>
            <a:r>
              <a:rPr lang="en-US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the left. It lies at the level of the  fifth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left </a:t>
            </a:r>
            <a:r>
              <a:rPr lang="en-US" spc="-5" dirty="0" err="1" smtClean="0">
                <a:solidFill>
                  <a:srgbClr val="073D86"/>
                </a:solidFill>
                <a:latin typeface="Times New Roman"/>
                <a:cs typeface="Times New Roman"/>
              </a:rPr>
              <a:t>intercostal</a:t>
            </a:r>
            <a:r>
              <a:rPr lang="en-US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 space, 1~2cm medial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to </a:t>
            </a:r>
            <a:r>
              <a:rPr lang="en-US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the left  </a:t>
            </a:r>
            <a:r>
              <a:rPr lang="en-US" spc="-5" dirty="0" err="1" smtClean="0">
                <a:solidFill>
                  <a:srgbClr val="073D86"/>
                </a:solidFill>
                <a:latin typeface="Times New Roman"/>
                <a:cs typeface="Times New Roman"/>
              </a:rPr>
              <a:t>midclavicular</a:t>
            </a:r>
            <a:r>
              <a:rPr lang="en-US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line (9cm </a:t>
            </a:r>
            <a:r>
              <a:rPr lang="en-US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from the</a:t>
            </a:r>
            <a:r>
              <a:rPr lang="en-US" spc="-75" dirty="0" smtClean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midline)</a:t>
            </a:r>
            <a:endParaRPr lang="en-US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pc="-5" dirty="0" smtClean="0">
                <a:solidFill>
                  <a:srgbClr val="1B4170"/>
                </a:solidFill>
                <a:latin typeface="Times New Roman"/>
                <a:cs typeface="Times New Roman"/>
              </a:rPr>
              <a:t>EXTERNAL</a:t>
            </a:r>
            <a:r>
              <a:rPr lang="en-US" b="1" spc="-270" dirty="0" smtClean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lang="en-US" b="1" spc="-5" dirty="0" smtClean="0">
                <a:solidFill>
                  <a:srgbClr val="1B4170"/>
                </a:solidFill>
                <a:latin typeface="Times New Roman"/>
                <a:cs typeface="Times New Roman"/>
              </a:rPr>
              <a:t>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2700" marR="5080" algn="just">
              <a:lnSpc>
                <a:spcPct val="89600"/>
              </a:lnSpc>
              <a:spcBef>
                <a:spcPts val="400"/>
              </a:spcBef>
            </a:pP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The</a:t>
            </a:r>
            <a:r>
              <a:rPr lang="en-US" spc="290" dirty="0" smtClean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rgbClr val="073D86"/>
                </a:solidFill>
                <a:latin typeface="Times New Roman"/>
                <a:cs typeface="Times New Roman"/>
              </a:rPr>
              <a:t>apex</a:t>
            </a:r>
            <a:r>
              <a:rPr lang="en-US" b="1" spc="295" dirty="0" smtClean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rgbClr val="073D86"/>
                </a:solidFill>
                <a:latin typeface="Times New Roman"/>
                <a:cs typeface="Times New Roman"/>
              </a:rPr>
              <a:t>beat</a:t>
            </a:r>
            <a:r>
              <a:rPr lang="en-US" b="1" spc="300" dirty="0" smtClean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lang="en-US" spc="1200" dirty="0" smtClean="0">
                <a:solidFill>
                  <a:srgbClr val="073D86"/>
                </a:solidFill>
                <a:latin typeface="MS UI Gothic"/>
                <a:cs typeface="MS UI Gothic"/>
              </a:rPr>
              <a:t>【</a:t>
            </a:r>
            <a:r>
              <a:rPr lang="en-US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point</a:t>
            </a:r>
            <a:r>
              <a:rPr lang="en-US" spc="290" dirty="0" smtClean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of</a:t>
            </a:r>
            <a:r>
              <a:rPr lang="en-US" spc="295" dirty="0" smtClean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maximum</a:t>
            </a:r>
            <a:r>
              <a:rPr lang="en-US" spc="280" dirty="0" smtClean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impulse</a:t>
            </a:r>
            <a:r>
              <a:rPr lang="en-US" spc="305" dirty="0" smtClean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(PMI)</a:t>
            </a:r>
            <a:r>
              <a:rPr lang="en-US" spc="1200" dirty="0" smtClean="0">
                <a:solidFill>
                  <a:srgbClr val="073D86"/>
                </a:solidFill>
                <a:latin typeface="MS UI Gothic"/>
                <a:cs typeface="MS UI Gothic"/>
              </a:rPr>
              <a:t>】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,  is </a:t>
            </a:r>
            <a:r>
              <a:rPr lang="en-US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the furthermost point outwards (laterally)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and  downwards </a:t>
            </a:r>
            <a:r>
              <a:rPr lang="en-US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(inferiorly)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from </a:t>
            </a:r>
            <a:r>
              <a:rPr lang="en-US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the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sternum </a:t>
            </a:r>
            <a:r>
              <a:rPr lang="en-US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at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which </a:t>
            </a:r>
            <a:r>
              <a:rPr lang="en-US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the 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cardiac </a:t>
            </a:r>
            <a:r>
              <a:rPr lang="en-US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impulse can be</a:t>
            </a:r>
            <a:r>
              <a:rPr lang="en-US" spc="-50" dirty="0" smtClean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felt.</a:t>
            </a:r>
            <a:endParaRPr lang="en-US" dirty="0" smtClean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90000"/>
              </a:lnSpc>
              <a:spcBef>
                <a:spcPts val="575"/>
              </a:spcBef>
            </a:pPr>
            <a:r>
              <a:rPr lang="en-US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Lateral and/or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inferior </a:t>
            </a:r>
            <a:r>
              <a:rPr lang="en-US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displacement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of the </a:t>
            </a:r>
            <a:r>
              <a:rPr lang="en-US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apex beat 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usually </a:t>
            </a:r>
            <a:r>
              <a:rPr lang="en-US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indicates </a:t>
            </a:r>
            <a:r>
              <a:rPr lang="en-US" spc="-10" dirty="0" smtClean="0">
                <a:solidFill>
                  <a:srgbClr val="073D86"/>
                </a:solidFill>
                <a:latin typeface="Times New Roman"/>
                <a:cs typeface="Times New Roman"/>
              </a:rPr>
              <a:t>enlargement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of the </a:t>
            </a:r>
            <a:r>
              <a:rPr lang="en-US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heart, called  </a:t>
            </a:r>
            <a:r>
              <a:rPr lang="en-US" b="1" dirty="0" err="1" smtClean="0">
                <a:solidFill>
                  <a:srgbClr val="073D86"/>
                </a:solidFill>
                <a:latin typeface="Times New Roman"/>
                <a:cs typeface="Times New Roman"/>
              </a:rPr>
              <a:t>cardiomegaly</a:t>
            </a:r>
            <a:endParaRPr lang="en-US" dirty="0" smtClean="0">
              <a:latin typeface="Times New Roman"/>
              <a:cs typeface="Times New Roman"/>
            </a:endParaRPr>
          </a:p>
          <a:p>
            <a:pPr marL="12700" marR="2688590" algn="just">
              <a:lnSpc>
                <a:spcPct val="110000"/>
              </a:lnSpc>
            </a:pPr>
            <a:r>
              <a:rPr lang="en-US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Approximately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the size of your</a:t>
            </a:r>
            <a:r>
              <a:rPr lang="en-US" spc="-70" dirty="0" smtClean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fist  </a:t>
            </a:r>
            <a:r>
              <a:rPr lang="en-US" spc="-10" dirty="0" smtClean="0">
                <a:solidFill>
                  <a:srgbClr val="073D86"/>
                </a:solidFill>
                <a:latin typeface="Times New Roman"/>
                <a:cs typeface="Times New Roman"/>
              </a:rPr>
              <a:t>Wt.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= 250-300</a:t>
            </a:r>
            <a:r>
              <a:rPr lang="en-US" spc="-15" dirty="0" smtClean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grams</a:t>
            </a:r>
            <a:endParaRPr lang="en-US" dirty="0" smtClean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90000"/>
              </a:lnSpc>
              <a:spcBef>
                <a:spcPts val="575"/>
              </a:spcBef>
            </a:pPr>
            <a:r>
              <a:rPr lang="en-US" b="1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Cardiac base</a:t>
            </a:r>
            <a:r>
              <a:rPr lang="en-US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(posterior surface)</a:t>
            </a:r>
            <a:r>
              <a:rPr lang="en-US" b="1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is </a:t>
            </a:r>
            <a:r>
              <a:rPr lang="en-US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formed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by the </a:t>
            </a:r>
            <a:r>
              <a:rPr lang="en-US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left atrium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and to a </a:t>
            </a:r>
            <a:r>
              <a:rPr lang="en-US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small  extent by the right </a:t>
            </a:r>
            <a:r>
              <a:rPr lang="en-US" spc="-10" dirty="0" smtClean="0">
                <a:solidFill>
                  <a:srgbClr val="073D86"/>
                </a:solidFill>
                <a:latin typeface="Times New Roman"/>
                <a:cs typeface="Times New Roman"/>
              </a:rPr>
              <a:t>atrium.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It </a:t>
            </a:r>
            <a:r>
              <a:rPr lang="en-US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faces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backward, </a:t>
            </a:r>
            <a:r>
              <a:rPr lang="en-US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upward </a:t>
            </a:r>
            <a:r>
              <a:rPr lang="en-US" spc="590" dirty="0" smtClean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and to the</a:t>
            </a:r>
            <a:r>
              <a:rPr lang="en-US" spc="-50" dirty="0" smtClean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right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Surfaces and Borders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77500" lnSpcReduction="20000"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lang="en-US" b="1" spc="-70" dirty="0" smtClean="0">
                <a:solidFill>
                  <a:srgbClr val="073D86"/>
                </a:solidFill>
                <a:latin typeface="Times New Roman"/>
                <a:cs typeface="Times New Roman"/>
              </a:rPr>
              <a:t>Two</a:t>
            </a:r>
            <a:r>
              <a:rPr lang="en-US" b="1" dirty="0" smtClean="0">
                <a:solidFill>
                  <a:srgbClr val="073D86"/>
                </a:solidFill>
                <a:latin typeface="Times New Roman"/>
                <a:cs typeface="Times New Roman"/>
              </a:rPr>
              <a:t> surfaces</a:t>
            </a:r>
            <a:endParaRPr lang="en-US" dirty="0" smtClean="0">
              <a:latin typeface="Times New Roman"/>
              <a:cs typeface="Times New Roman"/>
            </a:endParaRPr>
          </a:p>
          <a:p>
            <a:pPr marL="286385" marR="5080">
              <a:lnSpc>
                <a:spcPts val="2590"/>
              </a:lnSpc>
              <a:spcBef>
                <a:spcPts val="615"/>
              </a:spcBef>
              <a:tabLst>
                <a:tab pos="3451225" algn="l"/>
              </a:tabLst>
            </a:pPr>
            <a:r>
              <a:rPr lang="en-US" b="1" spc="-5" dirty="0" err="1" smtClean="0">
                <a:solidFill>
                  <a:srgbClr val="073D86"/>
                </a:solidFill>
                <a:latin typeface="Times New Roman"/>
                <a:cs typeface="Times New Roman"/>
              </a:rPr>
              <a:t>Sternocostal</a:t>
            </a:r>
            <a:r>
              <a:rPr lang="en-US" b="1" spc="-10" dirty="0" smtClean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lang="en-US" b="1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surface	</a:t>
            </a:r>
            <a:r>
              <a:rPr lang="en-US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is formed mainly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by the right</a:t>
            </a:r>
            <a:r>
              <a:rPr lang="en-US" spc="-65" dirty="0" smtClean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atrium  and right ventricle, and a lesser portion of its left </a:t>
            </a:r>
            <a:r>
              <a:rPr lang="en-US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is formed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by  the left auricle and ventricle. It </a:t>
            </a:r>
            <a:r>
              <a:rPr lang="en-US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is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directed forwards and  </a:t>
            </a:r>
            <a:r>
              <a:rPr lang="en-US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upwards</a:t>
            </a:r>
            <a:endParaRPr lang="en-US" dirty="0" smtClean="0">
              <a:latin typeface="Times New Roman"/>
              <a:cs typeface="Times New Roman"/>
            </a:endParaRPr>
          </a:p>
          <a:p>
            <a:pPr marL="286385" marR="751205">
              <a:lnSpc>
                <a:spcPct val="89600"/>
              </a:lnSpc>
              <a:spcBef>
                <a:spcPts val="595"/>
              </a:spcBef>
              <a:tabLst>
                <a:tab pos="3577590" algn="l"/>
              </a:tabLst>
            </a:pPr>
            <a:r>
              <a:rPr lang="en-US" b="1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Diaphragmatic</a:t>
            </a:r>
            <a:r>
              <a:rPr lang="en-US" b="1" spc="5" dirty="0" smtClean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lang="en-US" b="1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surface	</a:t>
            </a:r>
            <a:r>
              <a:rPr lang="en-US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is formed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by the</a:t>
            </a:r>
            <a:r>
              <a:rPr lang="en-US" spc="-30" dirty="0" smtClean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ventricles</a:t>
            </a:r>
            <a:r>
              <a:rPr lang="en-US" dirty="0" smtClean="0">
                <a:solidFill>
                  <a:srgbClr val="073D86"/>
                </a:solidFill>
                <a:latin typeface="MS UI Gothic"/>
                <a:cs typeface="MS UI Gothic"/>
              </a:rPr>
              <a:t>－ 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chiefly the left ventricle, directed backwards and  </a:t>
            </a:r>
            <a:r>
              <a:rPr lang="en-US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downwards,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and </a:t>
            </a:r>
            <a:r>
              <a:rPr lang="en-US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rests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upon the central tendon of the  diaphragm</a:t>
            </a:r>
            <a:endParaRPr lang="en-US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lang="en-US" b="1" spc="-15" dirty="0" smtClean="0">
                <a:solidFill>
                  <a:srgbClr val="073D86"/>
                </a:solidFill>
                <a:latin typeface="Times New Roman"/>
                <a:cs typeface="Times New Roman"/>
              </a:rPr>
              <a:t>Three </a:t>
            </a:r>
            <a:r>
              <a:rPr lang="en-US" b="1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borders</a:t>
            </a:r>
            <a:endParaRPr lang="en-US" dirty="0" smtClean="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  <a:spcBef>
                <a:spcPts val="615"/>
              </a:spcBef>
            </a:pPr>
            <a:r>
              <a:rPr lang="en-US" b="1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Right </a:t>
            </a:r>
            <a:r>
              <a:rPr lang="en-US" b="1" dirty="0" err="1" smtClean="0">
                <a:solidFill>
                  <a:srgbClr val="073D86"/>
                </a:solidFill>
                <a:latin typeface="Times New Roman"/>
                <a:cs typeface="Times New Roman"/>
              </a:rPr>
              <a:t>border</a:t>
            </a:r>
            <a:r>
              <a:rPr lang="en-US" dirty="0" err="1" smtClean="0">
                <a:solidFill>
                  <a:srgbClr val="073D86"/>
                </a:solidFill>
                <a:latin typeface="MS UI Gothic"/>
                <a:cs typeface="MS UI Gothic"/>
              </a:rPr>
              <a:t>－</a:t>
            </a:r>
            <a:r>
              <a:rPr lang="en-US" dirty="0" err="1" smtClean="0">
                <a:solidFill>
                  <a:srgbClr val="073D86"/>
                </a:solidFill>
                <a:latin typeface="Times New Roman"/>
                <a:cs typeface="Times New Roman"/>
              </a:rPr>
              <a:t>vertical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, </a:t>
            </a:r>
            <a:r>
              <a:rPr lang="en-US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is formed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entirely by right</a:t>
            </a:r>
            <a:r>
              <a:rPr lang="en-US" spc="-120" dirty="0" smtClean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atrium</a:t>
            </a:r>
            <a:endParaRPr lang="en-US" dirty="0" smtClean="0">
              <a:latin typeface="Times New Roman"/>
              <a:cs typeface="Times New Roman"/>
            </a:endParaRPr>
          </a:p>
          <a:p>
            <a:pPr marL="286385" marR="387985">
              <a:lnSpc>
                <a:spcPts val="2840"/>
              </a:lnSpc>
              <a:spcBef>
                <a:spcPts val="705"/>
              </a:spcBef>
            </a:pPr>
            <a:r>
              <a:rPr lang="en-US" b="1" dirty="0" smtClean="0">
                <a:solidFill>
                  <a:srgbClr val="073D86"/>
                </a:solidFill>
                <a:latin typeface="Times New Roman"/>
                <a:cs typeface="Times New Roman"/>
              </a:rPr>
              <a:t>Left </a:t>
            </a:r>
            <a:r>
              <a:rPr lang="en-US" b="1" dirty="0" err="1" smtClean="0">
                <a:solidFill>
                  <a:srgbClr val="073D86"/>
                </a:solidFill>
                <a:latin typeface="Times New Roman"/>
                <a:cs typeface="Times New Roman"/>
              </a:rPr>
              <a:t>border</a:t>
            </a:r>
            <a:r>
              <a:rPr lang="en-US" dirty="0" err="1" smtClean="0">
                <a:solidFill>
                  <a:srgbClr val="073D86"/>
                </a:solidFill>
                <a:latin typeface="MS UI Gothic"/>
                <a:cs typeface="MS UI Gothic"/>
              </a:rPr>
              <a:t>－</a:t>
            </a:r>
            <a:r>
              <a:rPr lang="en-US" dirty="0" err="1" smtClean="0">
                <a:solidFill>
                  <a:srgbClr val="073D86"/>
                </a:solidFill>
                <a:latin typeface="Times New Roman"/>
                <a:cs typeface="Times New Roman"/>
              </a:rPr>
              <a:t>round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, </a:t>
            </a:r>
            <a:r>
              <a:rPr lang="en-US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is mainly formed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by the left</a:t>
            </a:r>
            <a:r>
              <a:rPr lang="en-US" spc="-105" dirty="0" smtClean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ventricle  and partly by the left</a:t>
            </a:r>
            <a:r>
              <a:rPr lang="en-US" spc="-85" dirty="0" smtClean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auricle</a:t>
            </a:r>
            <a:endParaRPr lang="en-US" dirty="0" smtClean="0">
              <a:latin typeface="Times New Roman"/>
              <a:cs typeface="Times New Roman"/>
            </a:endParaRPr>
          </a:p>
          <a:p>
            <a:pPr marL="286385" marR="130810">
              <a:lnSpc>
                <a:spcPts val="2840"/>
              </a:lnSpc>
              <a:spcBef>
                <a:spcPts val="655"/>
              </a:spcBef>
            </a:pPr>
            <a:r>
              <a:rPr lang="en-US" b="1" dirty="0" smtClean="0">
                <a:solidFill>
                  <a:srgbClr val="073D86"/>
                </a:solidFill>
                <a:latin typeface="Times New Roman"/>
                <a:cs typeface="Times New Roman"/>
              </a:rPr>
              <a:t>Inferior </a:t>
            </a:r>
            <a:r>
              <a:rPr lang="en-US" b="1" dirty="0" err="1" smtClean="0">
                <a:solidFill>
                  <a:srgbClr val="073D86"/>
                </a:solidFill>
                <a:latin typeface="Times New Roman"/>
                <a:cs typeface="Times New Roman"/>
              </a:rPr>
              <a:t>border</a:t>
            </a:r>
            <a:r>
              <a:rPr lang="en-US" dirty="0" err="1" smtClean="0">
                <a:solidFill>
                  <a:srgbClr val="073D86"/>
                </a:solidFill>
                <a:latin typeface="MS UI Gothic"/>
                <a:cs typeface="MS UI Gothic"/>
              </a:rPr>
              <a:t>－</a:t>
            </a:r>
            <a:r>
              <a:rPr lang="en-US" dirty="0" err="1" smtClean="0">
                <a:solidFill>
                  <a:srgbClr val="073D86"/>
                </a:solidFill>
                <a:latin typeface="Times New Roman"/>
                <a:cs typeface="Times New Roman"/>
              </a:rPr>
              <a:t>horizontal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, </a:t>
            </a:r>
            <a:r>
              <a:rPr lang="en-US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is formed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by the right</a:t>
            </a:r>
            <a:r>
              <a:rPr lang="en-US" spc="-180" dirty="0" smtClean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ventricle  and cardiac</a:t>
            </a:r>
            <a:r>
              <a:rPr lang="en-US" spc="-50" dirty="0" smtClean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apex</a:t>
            </a:r>
            <a:endParaRPr lang="en-US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Grooves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92500"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en-US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Four</a:t>
            </a:r>
            <a:r>
              <a:rPr lang="en-US" spc="-7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pc="-10" dirty="0" smtClean="0">
                <a:solidFill>
                  <a:srgbClr val="0070C0"/>
                </a:solidFill>
                <a:latin typeface="Times New Roman"/>
                <a:cs typeface="Times New Roman"/>
              </a:rPr>
              <a:t>grooves</a:t>
            </a:r>
            <a:endParaRPr lang="en-US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286385" marR="5080" algn="just">
              <a:lnSpc>
                <a:spcPct val="100000"/>
              </a:lnSpc>
            </a:pPr>
            <a:r>
              <a:rPr lang="en-US" spc="-10" dirty="0" smtClean="0">
                <a:solidFill>
                  <a:srgbClr val="0070C0"/>
                </a:solidFill>
                <a:latin typeface="Times New Roman"/>
                <a:cs typeface="Times New Roman"/>
              </a:rPr>
              <a:t>Coronary </a:t>
            </a:r>
            <a:r>
              <a:rPr lang="en-US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sulcus</a:t>
            </a:r>
            <a:r>
              <a:rPr lang="en-US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(circular </a:t>
            </a:r>
            <a:r>
              <a:rPr lang="en-US" spc="-5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sulcus</a:t>
            </a:r>
            <a:r>
              <a:rPr lang="en-US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) which marks </a:t>
            </a:r>
            <a:r>
              <a:rPr lang="en-US" dirty="0" smtClean="0">
                <a:solidFill>
                  <a:srgbClr val="0070C0"/>
                </a:solidFill>
                <a:latin typeface="Times New Roman"/>
                <a:cs typeface="Times New Roman"/>
              </a:rPr>
              <a:t>the </a:t>
            </a:r>
            <a:r>
              <a:rPr lang="en-US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division  </a:t>
            </a:r>
            <a:r>
              <a:rPr lang="en-US" dirty="0" smtClean="0">
                <a:solidFill>
                  <a:srgbClr val="0070C0"/>
                </a:solidFill>
                <a:latin typeface="Times New Roman"/>
                <a:cs typeface="Times New Roman"/>
              </a:rPr>
              <a:t>between </a:t>
            </a:r>
            <a:r>
              <a:rPr lang="en-US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atria </a:t>
            </a:r>
            <a:r>
              <a:rPr lang="en-US" dirty="0" smtClean="0">
                <a:solidFill>
                  <a:srgbClr val="0070C0"/>
                </a:solidFill>
                <a:latin typeface="Times New Roman"/>
                <a:cs typeface="Times New Roman"/>
              </a:rPr>
              <a:t>and </a:t>
            </a:r>
            <a:r>
              <a:rPr lang="en-US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ventricles, contains the trunks </a:t>
            </a:r>
            <a:r>
              <a:rPr lang="en-US" dirty="0" smtClean="0">
                <a:solidFill>
                  <a:srgbClr val="0070C0"/>
                </a:solidFill>
                <a:latin typeface="Times New Roman"/>
                <a:cs typeface="Times New Roman"/>
              </a:rPr>
              <a:t>of the </a:t>
            </a:r>
            <a:r>
              <a:rPr lang="en-US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coronary  </a:t>
            </a:r>
            <a:r>
              <a:rPr lang="en-US" dirty="0" smtClean="0">
                <a:solidFill>
                  <a:srgbClr val="0070C0"/>
                </a:solidFill>
                <a:latin typeface="Times New Roman"/>
                <a:cs typeface="Times New Roman"/>
              </a:rPr>
              <a:t>vessels and </a:t>
            </a:r>
            <a:r>
              <a:rPr lang="en-US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completely </a:t>
            </a:r>
            <a:r>
              <a:rPr lang="en-US" dirty="0" smtClean="0">
                <a:solidFill>
                  <a:srgbClr val="0070C0"/>
                </a:solidFill>
                <a:latin typeface="Times New Roman"/>
                <a:cs typeface="Times New Roman"/>
              </a:rPr>
              <a:t>encircles the</a:t>
            </a:r>
            <a:r>
              <a:rPr lang="en-US" spc="-8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Times New Roman"/>
                <a:cs typeface="Times New Roman"/>
              </a:rPr>
              <a:t>heart</a:t>
            </a:r>
          </a:p>
          <a:p>
            <a:pPr marL="12700" marR="6350">
              <a:lnSpc>
                <a:spcPts val="2850"/>
              </a:lnSpc>
              <a:spcBef>
                <a:spcPts val="219"/>
              </a:spcBef>
              <a:tabLst>
                <a:tab pos="1539875" algn="l"/>
                <a:tab pos="2571750" algn="l"/>
                <a:tab pos="4153535" algn="l"/>
                <a:tab pos="4682490" algn="l"/>
                <a:tab pos="5297170" algn="l"/>
                <a:tab pos="5993130" algn="l"/>
                <a:tab pos="6590665" algn="l"/>
                <a:tab pos="6952615" algn="l"/>
                <a:tab pos="7936865" algn="l"/>
              </a:tabLst>
            </a:pPr>
            <a:r>
              <a:rPr lang="en-US" b="1" spc="-5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Inte</a:t>
            </a:r>
            <a:r>
              <a:rPr lang="en-US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ra</a:t>
            </a:r>
            <a:r>
              <a:rPr lang="en-US" b="1" spc="5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lang="en-US" b="1" spc="-1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lang="en-US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lang="en-US" b="1" spc="-1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lang="en-US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l</a:t>
            </a:r>
            <a:r>
              <a:rPr lang="en-US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 g</a:t>
            </a:r>
            <a:r>
              <a:rPr lang="en-US" b="1" spc="-50" dirty="0" smtClean="0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lang="en-US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oove </a:t>
            </a:r>
            <a:r>
              <a:rPr lang="en-US" spc="35" dirty="0" smtClean="0">
                <a:solidFill>
                  <a:srgbClr val="0070C0"/>
                </a:solidFill>
                <a:latin typeface="MS UI Gothic"/>
                <a:cs typeface="MS UI Gothic"/>
              </a:rPr>
              <a:t>－</a:t>
            </a:r>
            <a:r>
              <a:rPr lang="en-US" dirty="0" smtClean="0">
                <a:solidFill>
                  <a:srgbClr val="0070C0"/>
                </a:solidFill>
                <a:latin typeface="Times New Roman"/>
                <a:cs typeface="Times New Roman"/>
              </a:rPr>
              <a:t>separ</a:t>
            </a:r>
            <a:r>
              <a:rPr lang="en-US" spc="-20" dirty="0" smtClean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lang="en-US" dirty="0" smtClean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lang="en-US" spc="5" dirty="0" smtClean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lang="en-US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lang="en-US" dirty="0" smtClean="0">
                <a:solidFill>
                  <a:srgbClr val="0070C0"/>
                </a:solidFill>
                <a:latin typeface="Times New Roman"/>
                <a:cs typeface="Times New Roman"/>
              </a:rPr>
              <a:t>	the	</a:t>
            </a:r>
            <a:r>
              <a:rPr lang="en-US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two</a:t>
            </a:r>
            <a:r>
              <a:rPr lang="en-US" dirty="0" smtClean="0">
                <a:solidFill>
                  <a:srgbClr val="0070C0"/>
                </a:solidFill>
                <a:latin typeface="Times New Roman"/>
                <a:cs typeface="Times New Roman"/>
              </a:rPr>
              <a:t> a</a:t>
            </a:r>
            <a:r>
              <a:rPr lang="en-US" spc="5" dirty="0" smtClean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lang="en-US" dirty="0" smtClean="0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lang="en-US" spc="-15" dirty="0" smtClean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lang="en-US" dirty="0" smtClean="0">
                <a:solidFill>
                  <a:srgbClr val="0070C0"/>
                </a:solidFill>
                <a:latin typeface="Times New Roman"/>
                <a:cs typeface="Times New Roman"/>
              </a:rPr>
              <a:t>a and i</a:t>
            </a:r>
            <a:r>
              <a:rPr lang="en-US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lang="en-US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pc="-15" dirty="0" smtClean="0">
                <a:solidFill>
                  <a:srgbClr val="0070C0"/>
                </a:solidFill>
                <a:latin typeface="Times New Roman"/>
                <a:cs typeface="Times New Roman"/>
              </a:rPr>
              <a:t>h</a:t>
            </a:r>
            <a:r>
              <a:rPr lang="en-US" dirty="0" smtClean="0">
                <a:solidFill>
                  <a:srgbClr val="0070C0"/>
                </a:solidFill>
                <a:latin typeface="Times New Roman"/>
                <a:cs typeface="Times New Roman"/>
              </a:rPr>
              <a:t>id</a:t>
            </a:r>
            <a:r>
              <a:rPr lang="en-US" spc="-10" dirty="0" smtClean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lang="en-US" dirty="0" smtClean="0">
                <a:solidFill>
                  <a:srgbClr val="0070C0"/>
                </a:solidFill>
                <a:latin typeface="Times New Roman"/>
                <a:cs typeface="Times New Roman"/>
              </a:rPr>
              <a:t>en by  </a:t>
            </a:r>
            <a:r>
              <a:rPr lang="en-US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pulmonary </a:t>
            </a:r>
            <a:r>
              <a:rPr lang="en-US" dirty="0" smtClean="0">
                <a:solidFill>
                  <a:srgbClr val="0070C0"/>
                </a:solidFill>
                <a:latin typeface="Times New Roman"/>
                <a:cs typeface="Times New Roman"/>
              </a:rPr>
              <a:t>trunk and aorta in</a:t>
            </a:r>
            <a:r>
              <a:rPr lang="en-US" spc="-7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front</a:t>
            </a:r>
            <a:endParaRPr lang="en-US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ts val="2840"/>
              </a:lnSpc>
              <a:spcBef>
                <a:spcPts val="70"/>
              </a:spcBef>
              <a:tabLst>
                <a:tab pos="2329180" algn="l"/>
                <a:tab pos="3527425" algn="l"/>
                <a:tab pos="5039360" algn="l"/>
                <a:tab pos="5685790" algn="l"/>
                <a:tab pos="7038975" algn="l"/>
                <a:tab pos="7871459" algn="l"/>
              </a:tabLst>
            </a:pPr>
            <a:r>
              <a:rPr lang="en-US" b="1" spc="-5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Interven</a:t>
            </a:r>
            <a:r>
              <a:rPr lang="en-US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lang="en-US" b="1" spc="-15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lang="en-US" b="1" spc="-5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ic</a:t>
            </a:r>
            <a:r>
              <a:rPr lang="en-US" b="1" spc="-15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u</a:t>
            </a:r>
            <a:r>
              <a:rPr lang="en-US" b="1" spc="-5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lar</a:t>
            </a:r>
            <a:r>
              <a:rPr lang="en-US" b="1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g</a:t>
            </a:r>
            <a:r>
              <a:rPr lang="en-US" b="1" spc="-55" dirty="0" smtClean="0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lang="en-US" b="1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lang="en-US" b="1" spc="-20" dirty="0" smtClean="0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lang="en-US" b="1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ves </a:t>
            </a:r>
            <a:r>
              <a:rPr lang="en-US" spc="-5" dirty="0" smtClean="0">
                <a:solidFill>
                  <a:srgbClr val="0070C0"/>
                </a:solidFill>
                <a:latin typeface="MS UI Gothic"/>
                <a:cs typeface="MS UI Gothic"/>
              </a:rPr>
              <a:t>－</a:t>
            </a:r>
            <a:r>
              <a:rPr lang="en-US" spc="-320" dirty="0" smtClean="0">
                <a:solidFill>
                  <a:srgbClr val="0070C0"/>
                </a:solidFill>
                <a:latin typeface="MS UI Gothic"/>
                <a:cs typeface="MS UI Gothic"/>
              </a:rPr>
              <a:t> </a:t>
            </a:r>
            <a:r>
              <a:rPr lang="en-US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an</a:t>
            </a:r>
            <a:r>
              <a:rPr lang="en-US" spc="5" dirty="0" smtClean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lang="en-US" spc="-15" dirty="0" smtClean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lang="en-US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lang="en-US" spc="5" dirty="0" smtClean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lang="en-US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or and posteri</a:t>
            </a:r>
            <a:r>
              <a:rPr lang="en-US" spc="-20" dirty="0" smtClean="0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lang="en-US" spc="-95" dirty="0" smtClean="0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lang="en-US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, mark	t</a:t>
            </a:r>
            <a:r>
              <a:rPr lang="en-US" spc="-15" dirty="0" smtClean="0">
                <a:solidFill>
                  <a:srgbClr val="0070C0"/>
                </a:solidFill>
                <a:latin typeface="Times New Roman"/>
                <a:cs typeface="Times New Roman"/>
              </a:rPr>
              <a:t>h</a:t>
            </a:r>
            <a:r>
              <a:rPr lang="en-US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e  division between ventricles (which separates the </a:t>
            </a:r>
            <a:r>
              <a:rPr lang="en-US" spc="-105" dirty="0" smtClean="0">
                <a:solidFill>
                  <a:srgbClr val="0070C0"/>
                </a:solidFill>
                <a:latin typeface="Times New Roman"/>
                <a:cs typeface="Times New Roman"/>
              </a:rPr>
              <a:t>RV </a:t>
            </a:r>
            <a:r>
              <a:rPr lang="en-US" dirty="0" smtClean="0">
                <a:solidFill>
                  <a:srgbClr val="0070C0"/>
                </a:solidFill>
                <a:latin typeface="Times New Roman"/>
                <a:cs typeface="Times New Roman"/>
              </a:rPr>
              <a:t>from </a:t>
            </a:r>
            <a:r>
              <a:rPr lang="en-US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the </a:t>
            </a:r>
            <a:r>
              <a:rPr lang="en-US" spc="-60" dirty="0" smtClean="0">
                <a:solidFill>
                  <a:srgbClr val="0070C0"/>
                </a:solidFill>
                <a:latin typeface="Times New Roman"/>
                <a:cs typeface="Times New Roman"/>
              </a:rPr>
              <a:t>LV),</a:t>
            </a:r>
            <a:endParaRPr lang="en-US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ts val="2880"/>
              </a:lnSpc>
              <a:spcBef>
                <a:spcPts val="10"/>
              </a:spcBef>
            </a:pPr>
            <a:r>
              <a:rPr lang="en-US" dirty="0" smtClean="0">
                <a:solidFill>
                  <a:srgbClr val="0070C0"/>
                </a:solidFill>
                <a:latin typeface="Times New Roman"/>
                <a:cs typeface="Times New Roman"/>
              </a:rPr>
              <a:t>the </a:t>
            </a:r>
            <a:r>
              <a:rPr lang="en-US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two grooves extend </a:t>
            </a:r>
            <a:r>
              <a:rPr lang="en-US" dirty="0" smtClean="0">
                <a:solidFill>
                  <a:srgbClr val="0070C0"/>
                </a:solidFill>
                <a:latin typeface="Times New Roman"/>
                <a:cs typeface="Times New Roman"/>
              </a:rPr>
              <a:t>from the </a:t>
            </a:r>
            <a:r>
              <a:rPr lang="en-US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base </a:t>
            </a:r>
            <a:r>
              <a:rPr lang="en-US" dirty="0" smtClean="0">
                <a:solidFill>
                  <a:srgbClr val="0070C0"/>
                </a:solidFill>
                <a:latin typeface="Times New Roman"/>
                <a:cs typeface="Times New Roman"/>
              </a:rPr>
              <a:t>of </a:t>
            </a:r>
            <a:r>
              <a:rPr lang="en-US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the ventricular portion </a:t>
            </a:r>
            <a:r>
              <a:rPr lang="en-US" dirty="0" smtClean="0">
                <a:solidFill>
                  <a:srgbClr val="0070C0"/>
                </a:solidFill>
                <a:latin typeface="Times New Roman"/>
                <a:cs typeface="Times New Roman"/>
              </a:rPr>
              <a:t>to a  notch called: the </a:t>
            </a:r>
            <a:r>
              <a:rPr lang="en-US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cardiac apical</a:t>
            </a:r>
            <a:r>
              <a:rPr lang="en-US" b="1" spc="-12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b="1" spc="-1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incisure</a:t>
            </a:r>
            <a:endParaRPr lang="en-US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286385" marR="5080" algn="just">
              <a:lnSpc>
                <a:spcPct val="100000"/>
              </a:lnSpc>
            </a:pP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B4170"/>
                </a:solidFill>
                <a:latin typeface="Times New Roman"/>
                <a:cs typeface="Times New Roman"/>
              </a:rPr>
              <a:t>COVERING OF THE</a:t>
            </a:r>
            <a:r>
              <a:rPr lang="en-US" b="1" spc="-310" dirty="0" smtClean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lang="en-US" b="1" spc="-30" dirty="0" smtClean="0">
                <a:solidFill>
                  <a:srgbClr val="1B4170"/>
                </a:solidFill>
                <a:latin typeface="Times New Roman"/>
                <a:cs typeface="Times New Roman"/>
              </a:rPr>
              <a:t>HEART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92500" lnSpcReduction="10000"/>
          </a:bodyPr>
          <a:lstStyle/>
          <a:p>
            <a:pPr marL="198120">
              <a:lnSpc>
                <a:spcPct val="100000"/>
              </a:lnSpc>
              <a:spcBef>
                <a:spcPts val="675"/>
              </a:spcBef>
            </a:pPr>
            <a:r>
              <a:rPr lang="en-US" dirty="0" smtClean="0">
                <a:solidFill>
                  <a:srgbClr val="1B4170"/>
                </a:solidFill>
                <a:latin typeface="Times New Roman"/>
                <a:cs typeface="Times New Roman"/>
              </a:rPr>
              <a:t>Pericardium – a double-walled sac around the</a:t>
            </a:r>
            <a:r>
              <a:rPr lang="en-US" spc="-160" dirty="0" smtClean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1B4170"/>
                </a:solidFill>
                <a:latin typeface="Times New Roman"/>
                <a:cs typeface="Times New Roman"/>
              </a:rPr>
              <a:t>heart</a:t>
            </a:r>
            <a:endParaRPr lang="en-US" dirty="0" smtClean="0">
              <a:latin typeface="Times New Roman"/>
              <a:cs typeface="Times New Roman"/>
            </a:endParaRPr>
          </a:p>
          <a:p>
            <a:pPr marL="198120">
              <a:lnSpc>
                <a:spcPct val="100000"/>
              </a:lnSpc>
              <a:spcBef>
                <a:spcPts val="580"/>
              </a:spcBef>
            </a:pPr>
            <a:r>
              <a:rPr lang="en-US" spc="-5" dirty="0" smtClean="0">
                <a:solidFill>
                  <a:srgbClr val="1B4170"/>
                </a:solidFill>
                <a:latin typeface="Times New Roman"/>
                <a:cs typeface="Times New Roman"/>
              </a:rPr>
              <a:t>Composed </a:t>
            </a:r>
            <a:r>
              <a:rPr lang="en-US" dirty="0" smtClean="0">
                <a:solidFill>
                  <a:srgbClr val="1B4170"/>
                </a:solidFill>
                <a:latin typeface="Times New Roman"/>
                <a:cs typeface="Times New Roman"/>
              </a:rPr>
              <a:t>of:</a:t>
            </a:r>
            <a:endParaRPr lang="en-US" dirty="0" smtClean="0">
              <a:latin typeface="Times New Roman"/>
              <a:cs typeface="Times New Roman"/>
            </a:endParaRPr>
          </a:p>
          <a:p>
            <a:pPr marL="779780">
              <a:lnSpc>
                <a:spcPct val="100000"/>
              </a:lnSpc>
              <a:spcBef>
                <a:spcPts val="285"/>
              </a:spcBef>
            </a:pPr>
            <a:r>
              <a:rPr lang="en-US" spc="-5" dirty="0" smtClean="0">
                <a:solidFill>
                  <a:srgbClr val="1B4170"/>
                </a:solidFill>
                <a:latin typeface="Times New Roman"/>
                <a:cs typeface="Times New Roman"/>
              </a:rPr>
              <a:t>A </a:t>
            </a:r>
            <a:r>
              <a:rPr lang="en-US" dirty="0" smtClean="0">
                <a:solidFill>
                  <a:srgbClr val="1B4170"/>
                </a:solidFill>
                <a:latin typeface="Times New Roman"/>
                <a:cs typeface="Times New Roman"/>
              </a:rPr>
              <a:t>superficial </a:t>
            </a:r>
            <a:r>
              <a:rPr lang="en-US" i="1" spc="-15" dirty="0" smtClean="0">
                <a:solidFill>
                  <a:srgbClr val="1B4170"/>
                </a:solidFill>
                <a:latin typeface="Times New Roman"/>
                <a:cs typeface="Times New Roman"/>
              </a:rPr>
              <a:t>fibrous</a:t>
            </a:r>
            <a:r>
              <a:rPr lang="en-US" i="1" spc="-185" dirty="0" smtClean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lang="en-US" i="1" spc="-10" dirty="0" smtClean="0">
                <a:solidFill>
                  <a:srgbClr val="1B4170"/>
                </a:solidFill>
                <a:latin typeface="Times New Roman"/>
                <a:cs typeface="Times New Roman"/>
              </a:rPr>
              <a:t>pericardium</a:t>
            </a:r>
            <a:endParaRPr lang="en-US" dirty="0" smtClean="0">
              <a:latin typeface="Times New Roman"/>
              <a:cs typeface="Times New Roman"/>
            </a:endParaRPr>
          </a:p>
          <a:p>
            <a:pPr marL="779780">
              <a:lnSpc>
                <a:spcPct val="100000"/>
              </a:lnSpc>
              <a:spcBef>
                <a:spcPts val="290"/>
              </a:spcBef>
            </a:pPr>
            <a:r>
              <a:rPr lang="en-US" spc="-5" dirty="0" smtClean="0">
                <a:solidFill>
                  <a:srgbClr val="1B4170"/>
                </a:solidFill>
                <a:latin typeface="Times New Roman"/>
                <a:cs typeface="Times New Roman"/>
              </a:rPr>
              <a:t>A </a:t>
            </a:r>
            <a:r>
              <a:rPr lang="en-US" dirty="0" smtClean="0">
                <a:solidFill>
                  <a:srgbClr val="1B4170"/>
                </a:solidFill>
                <a:latin typeface="Times New Roman"/>
                <a:cs typeface="Times New Roman"/>
              </a:rPr>
              <a:t>deep </a:t>
            </a:r>
            <a:r>
              <a:rPr lang="en-US" spc="-5" dirty="0" smtClean="0">
                <a:solidFill>
                  <a:srgbClr val="1B4170"/>
                </a:solidFill>
                <a:latin typeface="Times New Roman"/>
                <a:cs typeface="Times New Roman"/>
              </a:rPr>
              <a:t>two-layer </a:t>
            </a:r>
            <a:r>
              <a:rPr lang="en-US" i="1" spc="-15" dirty="0" smtClean="0">
                <a:solidFill>
                  <a:srgbClr val="1B4170"/>
                </a:solidFill>
                <a:latin typeface="Times New Roman"/>
                <a:cs typeface="Times New Roman"/>
              </a:rPr>
              <a:t>serous</a:t>
            </a:r>
            <a:r>
              <a:rPr lang="en-US" i="1" spc="-165" dirty="0" smtClean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lang="en-US" i="1" spc="-10" dirty="0" smtClean="0">
                <a:solidFill>
                  <a:srgbClr val="1B4170"/>
                </a:solidFill>
                <a:latin typeface="Times New Roman"/>
                <a:cs typeface="Times New Roman"/>
              </a:rPr>
              <a:t>pericardium</a:t>
            </a:r>
            <a:endParaRPr lang="en-US" dirty="0" smtClean="0">
              <a:latin typeface="Times New Roman"/>
              <a:cs typeface="Times New Roman"/>
            </a:endParaRPr>
          </a:p>
          <a:p>
            <a:pPr marL="1066800" marR="790575">
              <a:lnSpc>
                <a:spcPts val="1950"/>
              </a:lnSpc>
              <a:spcBef>
                <a:spcPts val="480"/>
              </a:spcBef>
            </a:pPr>
            <a:r>
              <a:rPr lang="en-US" sz="2400" dirty="0" smtClean="0">
                <a:solidFill>
                  <a:srgbClr val="1B4170"/>
                </a:solidFill>
                <a:latin typeface="Times New Roman"/>
                <a:cs typeface="Times New Roman"/>
              </a:rPr>
              <a:t>The </a:t>
            </a:r>
            <a:r>
              <a:rPr lang="en-US" sz="2400" u="sng" dirty="0" smtClean="0">
                <a:solidFill>
                  <a:srgbClr val="1B4170"/>
                </a:solidFill>
                <a:uFill>
                  <a:solidFill>
                    <a:srgbClr val="1B4170"/>
                  </a:solidFill>
                </a:uFill>
                <a:latin typeface="Times New Roman"/>
                <a:cs typeface="Times New Roman"/>
              </a:rPr>
              <a:t>parietal </a:t>
            </a:r>
            <a:r>
              <a:rPr lang="en-US" sz="2400" u="sng" spc="5" dirty="0" smtClean="0">
                <a:solidFill>
                  <a:srgbClr val="1B4170"/>
                </a:solidFill>
                <a:uFill>
                  <a:solidFill>
                    <a:srgbClr val="1B4170"/>
                  </a:solidFill>
                </a:uFill>
                <a:latin typeface="Times New Roman"/>
                <a:cs typeface="Times New Roman"/>
              </a:rPr>
              <a:t>layer</a:t>
            </a:r>
            <a:r>
              <a:rPr lang="en-US" sz="2400" spc="5" dirty="0" smtClean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1B4170"/>
                </a:solidFill>
                <a:latin typeface="Times New Roman"/>
                <a:cs typeface="Times New Roman"/>
              </a:rPr>
              <a:t>lines the internal surface of the</a:t>
            </a:r>
            <a:r>
              <a:rPr lang="en-US" sz="2400" spc="-165" dirty="0" smtClean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1B4170"/>
                </a:solidFill>
                <a:latin typeface="Times New Roman"/>
                <a:cs typeface="Times New Roman"/>
              </a:rPr>
              <a:t>fibrous  pericardium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1066800">
              <a:lnSpc>
                <a:spcPct val="100000"/>
              </a:lnSpc>
              <a:spcBef>
                <a:spcPts val="180"/>
              </a:spcBef>
            </a:pPr>
            <a:r>
              <a:rPr lang="en-US" sz="2400" dirty="0" smtClean="0">
                <a:solidFill>
                  <a:srgbClr val="1B4170"/>
                </a:solidFill>
                <a:latin typeface="Times New Roman"/>
                <a:cs typeface="Times New Roman"/>
              </a:rPr>
              <a:t>The </a:t>
            </a:r>
            <a:r>
              <a:rPr lang="en-US" sz="2400" u="sng" dirty="0" smtClean="0">
                <a:solidFill>
                  <a:srgbClr val="1B4170"/>
                </a:solidFill>
                <a:uFill>
                  <a:solidFill>
                    <a:srgbClr val="1B4170"/>
                  </a:solidFill>
                </a:uFill>
                <a:latin typeface="Times New Roman"/>
                <a:cs typeface="Times New Roman"/>
              </a:rPr>
              <a:t>visceral </a:t>
            </a:r>
            <a:r>
              <a:rPr lang="en-US" sz="2400" u="sng" spc="5" dirty="0" smtClean="0">
                <a:solidFill>
                  <a:srgbClr val="1B4170"/>
                </a:solidFill>
                <a:uFill>
                  <a:solidFill>
                    <a:srgbClr val="1B4170"/>
                  </a:solidFill>
                </a:uFill>
                <a:latin typeface="Times New Roman"/>
                <a:cs typeface="Times New Roman"/>
              </a:rPr>
              <a:t>layer</a:t>
            </a:r>
            <a:r>
              <a:rPr lang="en-US" sz="2400" spc="5" dirty="0" smtClean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1B4170"/>
                </a:solidFill>
                <a:latin typeface="Times New Roman"/>
                <a:cs typeface="Times New Roman"/>
              </a:rPr>
              <a:t>or </a:t>
            </a:r>
            <a:r>
              <a:rPr lang="en-US" sz="2400" i="1" spc="-10" dirty="0" err="1" smtClean="0">
                <a:solidFill>
                  <a:srgbClr val="1B4170"/>
                </a:solidFill>
                <a:latin typeface="Times New Roman"/>
                <a:cs typeface="Times New Roman"/>
              </a:rPr>
              <a:t>epicardium</a:t>
            </a:r>
            <a:r>
              <a:rPr lang="en-US" sz="2400" i="1" spc="-10" dirty="0" smtClean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1B4170"/>
                </a:solidFill>
                <a:latin typeface="Times New Roman"/>
                <a:cs typeface="Times New Roman"/>
              </a:rPr>
              <a:t>lines the </a:t>
            </a:r>
            <a:r>
              <a:rPr lang="en-US" sz="2400" spc="-5" dirty="0" smtClean="0">
                <a:solidFill>
                  <a:srgbClr val="1B4170"/>
                </a:solidFill>
                <a:latin typeface="Times New Roman"/>
                <a:cs typeface="Times New Roman"/>
              </a:rPr>
              <a:t>surface </a:t>
            </a:r>
            <a:r>
              <a:rPr lang="en-US" sz="2400" dirty="0" smtClean="0">
                <a:solidFill>
                  <a:srgbClr val="1B4170"/>
                </a:solidFill>
                <a:latin typeface="Times New Roman"/>
                <a:cs typeface="Times New Roman"/>
              </a:rPr>
              <a:t>of the</a:t>
            </a:r>
            <a:r>
              <a:rPr lang="en-US" sz="2400" spc="-75" dirty="0" smtClean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1B4170"/>
                </a:solidFill>
                <a:latin typeface="Times New Roman"/>
                <a:cs typeface="Times New Roman"/>
              </a:rPr>
              <a:t>heart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1066800" marR="5080">
              <a:lnSpc>
                <a:spcPts val="1939"/>
              </a:lnSpc>
              <a:spcBef>
                <a:spcPts val="465"/>
              </a:spcBef>
            </a:pPr>
            <a:r>
              <a:rPr lang="en-US" sz="2400" dirty="0" smtClean="0">
                <a:solidFill>
                  <a:srgbClr val="1B4170"/>
                </a:solidFill>
                <a:latin typeface="Times New Roman"/>
                <a:cs typeface="Times New Roman"/>
              </a:rPr>
              <a:t>They are separated by the fluid-filled pericardial cavity called</a:t>
            </a:r>
            <a:r>
              <a:rPr lang="en-US" sz="2400" spc="-165" dirty="0" smtClean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1B4170"/>
                </a:solidFill>
                <a:latin typeface="Times New Roman"/>
                <a:cs typeface="Times New Roman"/>
              </a:rPr>
              <a:t>the  pericardial</a:t>
            </a:r>
            <a:r>
              <a:rPr lang="en-US" sz="2400" spc="-35" dirty="0" smtClean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1B4170"/>
                </a:solidFill>
                <a:latin typeface="Times New Roman"/>
                <a:cs typeface="Times New Roman"/>
              </a:rPr>
              <a:t>cavity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499745">
              <a:lnSpc>
                <a:spcPct val="100000"/>
              </a:lnSpc>
              <a:spcBef>
                <a:spcPts val="409"/>
              </a:spcBef>
            </a:pPr>
            <a:r>
              <a:rPr lang="en-US" sz="2400" dirty="0" smtClean="0">
                <a:solidFill>
                  <a:srgbClr val="1B4170"/>
                </a:solidFill>
                <a:latin typeface="Times New Roman"/>
                <a:cs typeface="Times New Roman"/>
              </a:rPr>
              <a:t>Protects and anchors the</a:t>
            </a:r>
            <a:r>
              <a:rPr lang="en-US" sz="2400" spc="-35" dirty="0" smtClean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1B4170"/>
                </a:solidFill>
                <a:latin typeface="Times New Roman"/>
                <a:cs typeface="Times New Roman"/>
              </a:rPr>
              <a:t>heart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499745">
              <a:lnSpc>
                <a:spcPct val="100000"/>
              </a:lnSpc>
              <a:spcBef>
                <a:spcPts val="434"/>
              </a:spcBef>
            </a:pPr>
            <a:r>
              <a:rPr lang="en-US" sz="2400" spc="-5" dirty="0" smtClean="0">
                <a:solidFill>
                  <a:srgbClr val="1B4170"/>
                </a:solidFill>
                <a:latin typeface="Times New Roman"/>
                <a:cs typeface="Times New Roman"/>
              </a:rPr>
              <a:t>Prevents </a:t>
            </a:r>
            <a:r>
              <a:rPr lang="en-US" sz="2400" dirty="0" smtClean="0">
                <a:solidFill>
                  <a:srgbClr val="1B4170"/>
                </a:solidFill>
                <a:latin typeface="Times New Roman"/>
                <a:cs typeface="Times New Roman"/>
              </a:rPr>
              <a:t>overfilling of the heart </a:t>
            </a:r>
            <a:r>
              <a:rPr lang="en-US" sz="2400" spc="-5" dirty="0" smtClean="0">
                <a:solidFill>
                  <a:srgbClr val="1B4170"/>
                </a:solidFill>
                <a:latin typeface="Times New Roman"/>
                <a:cs typeface="Times New Roman"/>
              </a:rPr>
              <a:t>with</a:t>
            </a:r>
            <a:r>
              <a:rPr lang="en-US" sz="2400" spc="-80" dirty="0" smtClean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1B4170"/>
                </a:solidFill>
                <a:latin typeface="Times New Roman"/>
                <a:cs typeface="Times New Roman"/>
              </a:rPr>
              <a:t>blood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499745">
              <a:lnSpc>
                <a:spcPct val="100000"/>
              </a:lnSpc>
              <a:spcBef>
                <a:spcPts val="430"/>
              </a:spcBef>
            </a:pPr>
            <a:r>
              <a:rPr lang="en-US" sz="2400" spc="-5" dirty="0" smtClean="0">
                <a:solidFill>
                  <a:srgbClr val="1B4170"/>
                </a:solidFill>
                <a:latin typeface="Times New Roman"/>
                <a:cs typeface="Times New Roman"/>
              </a:rPr>
              <a:t>Allows </a:t>
            </a:r>
            <a:r>
              <a:rPr lang="en-US" sz="2400" dirty="0" smtClean="0">
                <a:solidFill>
                  <a:srgbClr val="1B4170"/>
                </a:solidFill>
                <a:latin typeface="Times New Roman"/>
                <a:cs typeface="Times New Roman"/>
              </a:rPr>
              <a:t>for the heart to </a:t>
            </a:r>
            <a:r>
              <a:rPr lang="en-US" sz="2400" spc="-5" dirty="0" smtClean="0">
                <a:solidFill>
                  <a:srgbClr val="1B4170"/>
                </a:solidFill>
                <a:latin typeface="Times New Roman"/>
                <a:cs typeface="Times New Roman"/>
              </a:rPr>
              <a:t>work </a:t>
            </a:r>
            <a:r>
              <a:rPr lang="en-US" sz="2400" dirty="0" smtClean="0">
                <a:solidFill>
                  <a:srgbClr val="1B4170"/>
                </a:solidFill>
                <a:latin typeface="Times New Roman"/>
                <a:cs typeface="Times New Roman"/>
              </a:rPr>
              <a:t>in a relatively friction-free</a:t>
            </a:r>
            <a:r>
              <a:rPr lang="en-US" sz="2400" spc="-15" dirty="0" smtClean="0">
                <a:solidFill>
                  <a:srgbClr val="1B4170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 smtClean="0">
                <a:solidFill>
                  <a:srgbClr val="1B4170"/>
                </a:solidFill>
                <a:latin typeface="Times New Roman"/>
                <a:cs typeface="Times New Roman"/>
              </a:rPr>
              <a:t>environment</a:t>
            </a:r>
            <a:endParaRPr lang="en-US" sz="2400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Septum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lang="en-US" b="1" dirty="0" err="1" smtClean="0">
                <a:solidFill>
                  <a:srgbClr val="073D86"/>
                </a:solidFill>
                <a:latin typeface="Times New Roman"/>
                <a:cs typeface="Times New Roman"/>
              </a:rPr>
              <a:t>Interatrial</a:t>
            </a:r>
            <a:r>
              <a:rPr lang="en-US" b="1" spc="-45" dirty="0" smtClean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rgbClr val="073D86"/>
                </a:solidFill>
                <a:latin typeface="Times New Roman"/>
                <a:cs typeface="Times New Roman"/>
              </a:rPr>
              <a:t>septum</a:t>
            </a:r>
            <a:endParaRPr lang="en-US" dirty="0" smtClean="0">
              <a:latin typeface="Times New Roman"/>
              <a:cs typeface="Times New Roman"/>
            </a:endParaRPr>
          </a:p>
          <a:p>
            <a:pPr marL="286385" marR="5080">
              <a:lnSpc>
                <a:spcPct val="120000"/>
              </a:lnSpc>
            </a:pP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Located between right and left</a:t>
            </a:r>
            <a:r>
              <a:rPr lang="en-US" spc="-170" dirty="0" smtClean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atria  </a:t>
            </a:r>
          </a:p>
          <a:p>
            <a:r>
              <a:rPr lang="en-US" b="1" dirty="0" err="1" smtClean="0">
                <a:solidFill>
                  <a:srgbClr val="073D86"/>
                </a:solidFill>
                <a:latin typeface="Times New Roman"/>
                <a:cs typeface="Times New Roman"/>
              </a:rPr>
              <a:t>Interventricular</a:t>
            </a:r>
            <a:r>
              <a:rPr lang="en-US" b="1" dirty="0" smtClean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lang="en-US" b="1" spc="-5" dirty="0" smtClean="0">
                <a:solidFill>
                  <a:srgbClr val="073D86"/>
                </a:solidFill>
                <a:latin typeface="Times New Roman"/>
                <a:cs typeface="Times New Roman"/>
              </a:rPr>
              <a:t>septum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Located between right and left</a:t>
            </a:r>
            <a:r>
              <a:rPr lang="en-US" spc="-165" dirty="0" smtClean="0">
                <a:solidFill>
                  <a:srgbClr val="073D86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73D86"/>
                </a:solidFill>
                <a:latin typeface="Times New Roman"/>
                <a:cs typeface="Times New Roman"/>
              </a:rPr>
              <a:t>ventricles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  <p:pic>
        <p:nvPicPr>
          <p:cNvPr id="3074" name="Picture 2" descr="C:\Users\Cyrus\Desktop\Interatrial+Septum+Interventricular+Septu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371600"/>
            <a:ext cx="49530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611</Words>
  <Application>Microsoft Office PowerPoint</Application>
  <PresentationFormat>On-screen Show (4:3)</PresentationFormat>
  <Paragraphs>79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Cardiovascular System</vt:lpstr>
      <vt:lpstr>POSITION</vt:lpstr>
      <vt:lpstr>Slide 3</vt:lpstr>
      <vt:lpstr>EXTERNAL CHARACTERISTICS</vt:lpstr>
      <vt:lpstr>EXTERNAL CHARACTERISTICS</vt:lpstr>
      <vt:lpstr>Surfaces and Borders</vt:lpstr>
      <vt:lpstr>Grooves</vt:lpstr>
      <vt:lpstr>COVERING OF THE HEART</vt:lpstr>
      <vt:lpstr>Septum</vt:lpstr>
      <vt:lpstr>PERICARDIAL LAYER</vt:lpstr>
      <vt:lpstr>LAYERS OF THE HEART WALL</vt:lpstr>
      <vt:lpstr>Slide 12</vt:lpstr>
      <vt:lpstr>Slide 13</vt:lpstr>
      <vt:lpstr>ATRIA OF THE HEART</vt:lpstr>
      <vt:lpstr>Slide 15</vt:lpstr>
      <vt:lpstr>VENTRICLE OF THE HEART</vt:lpstr>
      <vt:lpstr>Slide 17</vt:lpstr>
      <vt:lpstr>Left ventricle</vt:lpstr>
      <vt:lpstr>Slide 19</vt:lpstr>
      <vt:lpstr>Assignment</vt:lpstr>
      <vt:lpstr>End of presentation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System</dc:title>
  <dc:creator>Samuel N. Kiurire</dc:creator>
  <cp:lastModifiedBy>Cyrus Kiurire</cp:lastModifiedBy>
  <cp:revision>27</cp:revision>
  <dcterms:created xsi:type="dcterms:W3CDTF">2006-08-16T00:00:00Z</dcterms:created>
  <dcterms:modified xsi:type="dcterms:W3CDTF">2019-06-09T09:11:38Z</dcterms:modified>
</cp:coreProperties>
</file>