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78" r:id="rId4"/>
    <p:sldId id="279" r:id="rId5"/>
    <p:sldId id="257" r:id="rId6"/>
    <p:sldId id="280" r:id="rId7"/>
    <p:sldId id="282" r:id="rId8"/>
    <p:sldId id="275" r:id="rId9"/>
    <p:sldId id="272" r:id="rId10"/>
    <p:sldId id="281" r:id="rId11"/>
    <p:sldId id="273" r:id="rId12"/>
    <p:sldId id="283" r:id="rId13"/>
    <p:sldId id="276" r:id="rId14"/>
    <p:sldId id="259" r:id="rId15"/>
    <p:sldId id="260" r:id="rId16"/>
    <p:sldId id="261" r:id="rId17"/>
    <p:sldId id="284" r:id="rId18"/>
    <p:sldId id="262" r:id="rId19"/>
    <p:sldId id="285" r:id="rId20"/>
    <p:sldId id="263" r:id="rId21"/>
    <p:sldId id="264" r:id="rId22"/>
    <p:sldId id="286" r:id="rId23"/>
    <p:sldId id="274" r:id="rId24"/>
    <p:sldId id="265" r:id="rId25"/>
    <p:sldId id="266" r:id="rId26"/>
    <p:sldId id="267" r:id="rId27"/>
    <p:sldId id="268" r:id="rId28"/>
    <p:sldId id="269" r:id="rId29"/>
    <p:sldId id="277"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BF49E8-C74A-4F7A-BF1A-11E24E0D3062}" type="datetimeFigureOut">
              <a:rPr lang="en-US" smtClean="0"/>
              <a:pPr/>
              <a:t>6/18/2019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AC12F-F87C-4E11-92E9-57F730A30A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Lymphocyte: </a:t>
            </a:r>
            <a:r>
              <a:rPr lang="en-US" sz="1200" b="0" i="0" kern="1200" dirty="0" smtClean="0">
                <a:solidFill>
                  <a:schemeClr val="tx1"/>
                </a:solidFill>
                <a:latin typeface="+mn-lt"/>
                <a:ea typeface="+mn-ea"/>
                <a:cs typeface="+mn-cs"/>
              </a:rPr>
              <a:t>a form of small </a:t>
            </a:r>
            <a:r>
              <a:rPr lang="en-US" sz="1200" b="0" i="0" kern="1200" dirty="0" err="1" smtClean="0">
                <a:solidFill>
                  <a:schemeClr val="tx1"/>
                </a:solidFill>
                <a:latin typeface="+mn-lt"/>
                <a:ea typeface="+mn-ea"/>
                <a:cs typeface="+mn-cs"/>
              </a:rPr>
              <a:t>leucocyte</a:t>
            </a:r>
            <a:r>
              <a:rPr lang="en-US" sz="1200" b="0" i="0" kern="1200" dirty="0" smtClean="0">
                <a:solidFill>
                  <a:schemeClr val="tx1"/>
                </a:solidFill>
                <a:latin typeface="+mn-lt"/>
                <a:ea typeface="+mn-ea"/>
                <a:cs typeface="+mn-cs"/>
              </a:rPr>
              <a:t> (white blood cell) with a single round nucleus, occurring especially in the lymphatic system.</a:t>
            </a:r>
            <a:endParaRPr lang="en-US" dirty="0"/>
          </a:p>
        </p:txBody>
      </p:sp>
      <p:sp>
        <p:nvSpPr>
          <p:cNvPr id="4" name="Slide Number Placeholder 3"/>
          <p:cNvSpPr>
            <a:spLocks noGrp="1"/>
          </p:cNvSpPr>
          <p:nvPr>
            <p:ph type="sldNum" sz="quarter" idx="10"/>
          </p:nvPr>
        </p:nvSpPr>
        <p:spPr/>
        <p:txBody>
          <a:bodyPr/>
          <a:lstStyle/>
          <a:p>
            <a:fld id="{2FCAC12F-F87C-4E11-92E9-57F730A30AE5}"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6/18/2019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6/18/2019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vet.net/Liver_-_Anatomy_&amp;_Physiolog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vet.net/Lungs_-_Anatomy_&amp;_Physiolog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n.wikivet.net/Placenta_-_Anatomy_&amp;_Physiolog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vet.net/Placenta_-_Anatomy_&amp;_Physiolog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FETAL BLOOD FLOW</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smtClean="0"/>
          </a:p>
          <a:p>
            <a:r>
              <a:rPr lang="en-US" dirty="0" smtClean="0"/>
              <a:t>Samuel  </a:t>
            </a:r>
            <a:r>
              <a:rPr lang="en-US" dirty="0" err="1" smtClean="0"/>
              <a:t>Ngigi</a:t>
            </a:r>
            <a:endParaRPr lang="en-US" dirty="0" smtClean="0"/>
          </a:p>
          <a:p>
            <a:endParaRPr lang="en-US" dirty="0" smtClean="0"/>
          </a:p>
          <a:p>
            <a:r>
              <a:rPr lang="en-US" dirty="0" smtClean="0"/>
              <a:t>KMTC</a:t>
            </a:r>
            <a:endParaRPr lang="en-US"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Circulation </a:t>
            </a:r>
            <a:r>
              <a:rPr lang="en-US" dirty="0" err="1" smtClean="0"/>
              <a:t>cnt’d</a:t>
            </a:r>
            <a:r>
              <a:rPr lang="en-US" dirty="0" smtClean="0"/>
              <a:t>…</a:t>
            </a:r>
            <a:endParaRPr lang="en-US" dirty="0"/>
          </a:p>
        </p:txBody>
      </p:sp>
      <p:sp>
        <p:nvSpPr>
          <p:cNvPr id="3" name="Content Placeholder 2"/>
          <p:cNvSpPr>
            <a:spLocks noGrp="1"/>
          </p:cNvSpPr>
          <p:nvPr>
            <p:ph idx="1"/>
          </p:nvPr>
        </p:nvSpPr>
        <p:spPr/>
        <p:txBody>
          <a:bodyPr/>
          <a:lstStyle/>
          <a:p>
            <a:pPr algn="ctr">
              <a:buNone/>
            </a:pPr>
            <a:r>
              <a:rPr lang="en-US" b="1" dirty="0" smtClean="0"/>
              <a:t>Shunt 1: The </a:t>
            </a:r>
            <a:r>
              <a:rPr lang="en-US" b="1" dirty="0" err="1" smtClean="0"/>
              <a:t>Ductus</a:t>
            </a:r>
            <a:r>
              <a:rPr lang="en-US" b="1" dirty="0" smtClean="0"/>
              <a:t> </a:t>
            </a:r>
            <a:r>
              <a:rPr lang="en-US" b="1" dirty="0" err="1" smtClean="0"/>
              <a:t>Venosus</a:t>
            </a:r>
            <a:endParaRPr lang="en-US" b="1" dirty="0" smtClean="0"/>
          </a:p>
          <a:p>
            <a:r>
              <a:rPr lang="en-US" dirty="0" smtClean="0"/>
              <a:t>Oxygenated blood travels from the placenta via the umbilical vein &amp; most of it bypasses the </a:t>
            </a:r>
            <a:r>
              <a:rPr lang="en-US" b="1" dirty="0" smtClean="0">
                <a:hlinkClick r:id="rId2" tooltip="Liver - Anatomy &amp; Physiology"/>
              </a:rPr>
              <a:t>liver</a:t>
            </a:r>
            <a:r>
              <a:rPr lang="en-US" dirty="0" smtClean="0"/>
              <a:t> by way of the </a:t>
            </a:r>
            <a:r>
              <a:rPr lang="en-US" dirty="0" err="1" smtClean="0"/>
              <a:t>ductus</a:t>
            </a:r>
            <a:r>
              <a:rPr lang="en-US" dirty="0" smtClean="0"/>
              <a:t> </a:t>
            </a:r>
            <a:r>
              <a:rPr lang="en-US" dirty="0" err="1" smtClean="0"/>
              <a:t>venosus</a:t>
            </a:r>
            <a:r>
              <a:rPr lang="en-US" dirty="0" smtClean="0"/>
              <a:t>. </a:t>
            </a:r>
          </a:p>
          <a:p>
            <a:r>
              <a:rPr lang="en-US" dirty="0" smtClean="0"/>
              <a:t>The </a:t>
            </a:r>
            <a:r>
              <a:rPr lang="en-US" dirty="0" err="1" smtClean="0"/>
              <a:t>ductus</a:t>
            </a:r>
            <a:r>
              <a:rPr lang="en-US" dirty="0" smtClean="0"/>
              <a:t> </a:t>
            </a:r>
            <a:r>
              <a:rPr lang="en-US" dirty="0" err="1" smtClean="0"/>
              <a:t>venosus</a:t>
            </a:r>
            <a:r>
              <a:rPr lang="en-US" dirty="0" smtClean="0"/>
              <a:t> links the umbilical vein to the caudal vena cava &amp; the flow of blood is controlled by a sphincter, enabling the proportion travelling to the heart via the </a:t>
            </a:r>
            <a:r>
              <a:rPr lang="en-US" b="1" dirty="0" smtClean="0">
                <a:hlinkClick r:id="rId2" tooltip="Liver - Anatomy &amp; Physiology"/>
              </a:rPr>
              <a:t>liver</a:t>
            </a:r>
            <a:r>
              <a:rPr lang="en-US" dirty="0" smtClean="0"/>
              <a:t> to be altered.</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gn="ctr">
              <a:buNone/>
            </a:pPr>
            <a:r>
              <a:rPr lang="en-US" b="1" dirty="0" smtClean="0"/>
              <a:t>Shunt 2: The Foramen </a:t>
            </a:r>
            <a:r>
              <a:rPr lang="en-US" b="1" dirty="0" err="1" smtClean="0"/>
              <a:t>Ovale</a:t>
            </a:r>
            <a:endParaRPr lang="en-US" b="1" dirty="0" smtClean="0"/>
          </a:p>
          <a:p>
            <a:r>
              <a:rPr lang="en-US" dirty="0" smtClean="0"/>
              <a:t>The foramen </a:t>
            </a:r>
            <a:r>
              <a:rPr lang="en-US" dirty="0" err="1" smtClean="0"/>
              <a:t>ovale</a:t>
            </a:r>
            <a:r>
              <a:rPr lang="en-US" dirty="0" smtClean="0"/>
              <a:t> is an opening between the two atria enabling blood to be </a:t>
            </a:r>
            <a:r>
              <a:rPr lang="en-US" dirty="0" err="1" smtClean="0"/>
              <a:t>channelled</a:t>
            </a:r>
            <a:r>
              <a:rPr lang="en-US" dirty="0" smtClean="0"/>
              <a:t> directly into the systemic circulation thereby bypassing the </a:t>
            </a:r>
            <a:r>
              <a:rPr lang="en-US" b="1" dirty="0" smtClean="0">
                <a:hlinkClick r:id="rId2" tooltip="Lungs - Anatomy &amp; Physiology"/>
              </a:rPr>
              <a:t>lungs</a:t>
            </a:r>
            <a:r>
              <a:rPr lang="en-US" dirty="0" smtClean="0"/>
              <a:t>. </a:t>
            </a:r>
          </a:p>
          <a:p>
            <a:r>
              <a:rPr lang="en-US" dirty="0" smtClean="0"/>
              <a:t>The septum </a:t>
            </a:r>
            <a:r>
              <a:rPr lang="en-US" dirty="0" err="1" smtClean="0"/>
              <a:t>secundum</a:t>
            </a:r>
            <a:r>
              <a:rPr lang="en-US" dirty="0" smtClean="0"/>
              <a:t> directs the majority of the blood entering the right atrium through the foramen </a:t>
            </a:r>
            <a:r>
              <a:rPr lang="en-US" dirty="0" err="1" smtClean="0"/>
              <a:t>ovale</a:t>
            </a:r>
            <a:r>
              <a:rPr lang="en-US" dirty="0" smtClean="0"/>
              <a:t> into the left atrium. </a:t>
            </a:r>
          </a:p>
          <a:p>
            <a:r>
              <a:rPr lang="en-US" dirty="0" smtClean="0"/>
              <a:t>Here it mixes with a small volume of blood returning from the non-functional lungs via the pulmonary veins.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10000"/>
          </a:bodyPr>
          <a:lstStyle/>
          <a:p>
            <a:pPr algn="ctr">
              <a:buNone/>
            </a:pPr>
            <a:r>
              <a:rPr lang="en-US" b="1" dirty="0" smtClean="0"/>
              <a:t>Shunt 3: The </a:t>
            </a:r>
            <a:r>
              <a:rPr lang="en-US" b="1" dirty="0" err="1" smtClean="0"/>
              <a:t>Ductus</a:t>
            </a:r>
            <a:r>
              <a:rPr lang="en-US" b="1" dirty="0" smtClean="0"/>
              <a:t> </a:t>
            </a:r>
            <a:r>
              <a:rPr lang="en-US" b="1" dirty="0" err="1" smtClean="0"/>
              <a:t>Arteriosus</a:t>
            </a:r>
            <a:endParaRPr lang="en-US" b="1" dirty="0" smtClean="0"/>
          </a:p>
          <a:p>
            <a:r>
              <a:rPr lang="en-US" dirty="0" smtClean="0"/>
              <a:t>The </a:t>
            </a:r>
            <a:r>
              <a:rPr lang="en-US" dirty="0" err="1" smtClean="0"/>
              <a:t>ductus</a:t>
            </a:r>
            <a:r>
              <a:rPr lang="en-US" dirty="0" smtClean="0"/>
              <a:t> </a:t>
            </a:r>
            <a:r>
              <a:rPr lang="en-US" dirty="0" err="1" smtClean="0"/>
              <a:t>arteriosus</a:t>
            </a:r>
            <a:r>
              <a:rPr lang="en-US" dirty="0" smtClean="0"/>
              <a:t> connects the pulmonary artery to the aorta and allows equivalent ventricular function in the </a:t>
            </a:r>
            <a:r>
              <a:rPr lang="en-US" dirty="0" err="1" smtClean="0"/>
              <a:t>foetus</a:t>
            </a:r>
            <a:r>
              <a:rPr lang="en-US" dirty="0" smtClean="0"/>
              <a:t>. </a:t>
            </a:r>
          </a:p>
          <a:p>
            <a:r>
              <a:rPr lang="en-US" dirty="0" smtClean="0"/>
              <a:t>The blood from the right ventricle is pumped to the pulmonary trunk where, due to the high resistance in the collapsed </a:t>
            </a:r>
            <a:r>
              <a:rPr lang="en-US" dirty="0" err="1" smtClean="0"/>
              <a:t>foetal</a:t>
            </a:r>
            <a:r>
              <a:rPr lang="en-US" dirty="0" smtClean="0"/>
              <a:t> lungs, a larger volume passes through the </a:t>
            </a:r>
            <a:r>
              <a:rPr lang="en-US" dirty="0" err="1" smtClean="0"/>
              <a:t>ductus</a:t>
            </a:r>
            <a:r>
              <a:rPr lang="en-US" dirty="0" smtClean="0"/>
              <a:t> </a:t>
            </a:r>
            <a:r>
              <a:rPr lang="en-US" dirty="0" err="1" smtClean="0"/>
              <a:t>arteriosus</a:t>
            </a:r>
            <a:r>
              <a:rPr lang="en-US" dirty="0" smtClean="0"/>
              <a:t> to the caudal aorta.</a:t>
            </a:r>
          </a:p>
          <a:p>
            <a:r>
              <a:rPr lang="en-US" dirty="0" smtClean="0"/>
              <a:t> Most of the blood in the aorta is then returned to the </a:t>
            </a:r>
            <a:r>
              <a:rPr lang="en-US" b="1" dirty="0" smtClean="0">
                <a:hlinkClick r:id="rId2" tooltip="Placenta - Anatomy &amp; Physiology"/>
              </a:rPr>
              <a:t>placenta</a:t>
            </a:r>
            <a:r>
              <a:rPr lang="en-US" dirty="0" smtClean="0"/>
              <a:t> for oxygenation through the umbilical arteries. </a:t>
            </a:r>
          </a:p>
          <a:p>
            <a:r>
              <a:rPr lang="en-US" dirty="0" smtClean="0"/>
              <a:t>The </a:t>
            </a:r>
            <a:r>
              <a:rPr lang="en-US" dirty="0" err="1" smtClean="0"/>
              <a:t>ductus</a:t>
            </a:r>
            <a:r>
              <a:rPr lang="en-US" dirty="0" smtClean="0"/>
              <a:t> </a:t>
            </a:r>
            <a:r>
              <a:rPr lang="en-US" dirty="0" err="1" smtClean="0"/>
              <a:t>arteriosus</a:t>
            </a:r>
            <a:r>
              <a:rPr lang="en-US" dirty="0" smtClean="0"/>
              <a:t> empties blood into the aorta after the artery to the head has branched off thus ensuring that the brain receives well-oxygenated blood.</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etalcirculation-4-638.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dirty="0" smtClean="0"/>
              <a:t>Circulatory Readjustments at Birth</a:t>
            </a:r>
            <a:endParaRPr lang="en-US" dirty="0"/>
          </a:p>
        </p:txBody>
      </p:sp>
      <p:sp>
        <p:nvSpPr>
          <p:cNvPr id="3" name="Content Placeholder 2"/>
          <p:cNvSpPr>
            <a:spLocks noGrp="1"/>
          </p:cNvSpPr>
          <p:nvPr>
            <p:ph idx="1"/>
          </p:nvPr>
        </p:nvSpPr>
        <p:spPr>
          <a:xfrm>
            <a:off x="0" y="914400"/>
            <a:ext cx="9144000" cy="5943600"/>
          </a:xfrm>
        </p:spPr>
        <p:txBody>
          <a:bodyPr>
            <a:normAutofit/>
          </a:bodyPr>
          <a:lstStyle/>
          <a:p>
            <a:r>
              <a:rPr lang="en-US" dirty="0" smtClean="0"/>
              <a:t>Equally as essential as the onset of breathing at birth are immediate circulatory adjustments that allow adequate blood flow through the lungs. </a:t>
            </a:r>
          </a:p>
          <a:p>
            <a:r>
              <a:rPr lang="en-US" dirty="0" smtClean="0"/>
              <a:t>In addition, circulatory adjustments during the first few hours of life cause more and more blood flow through the baby’s liver, which up to this point has had little blood flow. </a:t>
            </a:r>
          </a:p>
          <a:p>
            <a:r>
              <a:rPr lang="en-US" dirty="0" smtClean="0"/>
              <a:t>To describe these readjustments, we first consider the anatomical structure of the fetal circulation.</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21.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smtClean="0"/>
              <a:t>Specific Anatomical Structure of</a:t>
            </a:r>
            <a:br>
              <a:rPr lang="en-US" b="1" dirty="0" smtClean="0"/>
            </a:br>
            <a:r>
              <a:rPr lang="en-US" b="1" dirty="0" smtClean="0"/>
              <a:t>the Fetal Circulation</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Because the lungs are mainly nonfunctional during fetal life &amp; because the liver is only partially functional, it is not necessary for the fetal heart to pump much blood through either the lungs or the liver. </a:t>
            </a:r>
          </a:p>
          <a:p>
            <a:r>
              <a:rPr lang="en-US" dirty="0" smtClean="0"/>
              <a:t>However, the fetal heart must pump large quantities of blood through the placenta. </a:t>
            </a:r>
          </a:p>
          <a:p>
            <a:r>
              <a:rPr lang="en-US" dirty="0" smtClean="0"/>
              <a:t>Therefore, special anatomical arrangements cause the fetal circulatory system to operate much differently from that of the newborn baby.</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dirty="0" smtClean="0"/>
              <a:t>Specific Anatomical Structure of</a:t>
            </a:r>
            <a:br>
              <a:rPr lang="en-US" dirty="0" smtClean="0"/>
            </a:br>
            <a:r>
              <a:rPr lang="en-US" dirty="0" smtClean="0"/>
              <a:t>the 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dirty="0" smtClean="0"/>
              <a:t>First, as shown in </a:t>
            </a:r>
            <a:r>
              <a:rPr lang="en-US" b="1" dirty="0" smtClean="0"/>
              <a:t>Figure 84-4, blood returning from </a:t>
            </a:r>
            <a:r>
              <a:rPr lang="en-US" dirty="0" smtClean="0"/>
              <a:t>the placenta through the umbilical vein passes through the </a:t>
            </a:r>
            <a:r>
              <a:rPr lang="en-US" b="1" i="1" dirty="0" err="1" smtClean="0"/>
              <a:t>ductus</a:t>
            </a:r>
            <a:r>
              <a:rPr lang="en-US" b="1" i="1" dirty="0" smtClean="0"/>
              <a:t> </a:t>
            </a:r>
            <a:r>
              <a:rPr lang="en-US" b="1" i="1" dirty="0" err="1" smtClean="0"/>
              <a:t>venosus</a:t>
            </a:r>
            <a:r>
              <a:rPr lang="en-US" i="1" dirty="0" smtClean="0"/>
              <a:t>, </a:t>
            </a:r>
            <a:r>
              <a:rPr lang="en-US" dirty="0" smtClean="0"/>
              <a:t>mainly bypassing the liver</a:t>
            </a:r>
            <a:r>
              <a:rPr lang="en-US" i="1" dirty="0" smtClean="0"/>
              <a:t>. </a:t>
            </a:r>
          </a:p>
          <a:p>
            <a:r>
              <a:rPr lang="en-US" dirty="0" smtClean="0"/>
              <a:t>Then</a:t>
            </a:r>
            <a:r>
              <a:rPr lang="en-US" i="1" dirty="0" smtClean="0"/>
              <a:t> </a:t>
            </a:r>
            <a:r>
              <a:rPr lang="en-US" dirty="0" smtClean="0"/>
              <a:t>most of</a:t>
            </a:r>
            <a:r>
              <a:rPr lang="en-US" i="1" dirty="0" smtClean="0"/>
              <a:t> </a:t>
            </a:r>
            <a:r>
              <a:rPr lang="en-US" dirty="0" smtClean="0"/>
              <a:t>the blood entering the right atrium from the inferior </a:t>
            </a:r>
            <a:r>
              <a:rPr lang="en-US" dirty="0" err="1" smtClean="0"/>
              <a:t>venacava</a:t>
            </a:r>
            <a:r>
              <a:rPr lang="en-US" dirty="0" smtClean="0"/>
              <a:t> is directed in a straight pathway across the posterior aspect of the right atrium &amp; through the </a:t>
            </a:r>
            <a:r>
              <a:rPr lang="en-US" b="1" i="1" dirty="0" smtClean="0"/>
              <a:t>foramen </a:t>
            </a:r>
            <a:r>
              <a:rPr lang="en-US" b="1" i="1" dirty="0" err="1" smtClean="0"/>
              <a:t>ovale</a:t>
            </a:r>
            <a:r>
              <a:rPr lang="en-US" b="1" i="1" dirty="0" smtClean="0"/>
              <a:t> </a:t>
            </a:r>
            <a:r>
              <a:rPr lang="en-US" dirty="0" smtClean="0"/>
              <a:t>directly into the left atrium. </a:t>
            </a:r>
          </a:p>
          <a:p>
            <a:r>
              <a:rPr lang="en-US" dirty="0" smtClean="0"/>
              <a:t>Thus, the well-oxygenated blood from the placenta enters mainly the left side of the heart, rather than the right side, &amp; is pumped by the left ventricle mainly into the arteries of the head &amp; forelimbs.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Specific Anatomical Structure of</a:t>
            </a:r>
            <a:br>
              <a:rPr lang="en-US" b="1" dirty="0" smtClean="0"/>
            </a:br>
            <a:r>
              <a:rPr lang="en-US" b="1" dirty="0" smtClean="0"/>
              <a:t>the Fetal Circulation </a:t>
            </a:r>
            <a:r>
              <a:rPr lang="en-US" b="1" dirty="0" err="1" smtClean="0"/>
              <a:t>cnt’d</a:t>
            </a:r>
            <a:r>
              <a:rPr lang="en-US" b="1" dirty="0" smtClean="0"/>
              <a:t>…</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t>The blood entering the right atrium from the superior vena cava is directed downward through the tricuspid valve into the right ventricle. </a:t>
            </a:r>
          </a:p>
          <a:p>
            <a:r>
              <a:rPr lang="en-US" dirty="0" smtClean="0"/>
              <a:t>This blood is mainly deoxygenated blood from the head region of the fetus. </a:t>
            </a:r>
          </a:p>
          <a:p>
            <a:r>
              <a:rPr lang="en-US" dirty="0" smtClean="0"/>
              <a:t>It is pumped by the right ventricle into the pulmonary artery &amp; then mainly through the </a:t>
            </a:r>
            <a:r>
              <a:rPr lang="en-US" b="1" i="1" dirty="0" err="1" smtClean="0"/>
              <a:t>ductus</a:t>
            </a:r>
            <a:r>
              <a:rPr lang="en-US" b="1" i="1" dirty="0" smtClean="0"/>
              <a:t> </a:t>
            </a:r>
            <a:r>
              <a:rPr lang="en-US" b="1" i="1" dirty="0" err="1" smtClean="0"/>
              <a:t>arteriosus</a:t>
            </a:r>
            <a:r>
              <a:rPr lang="en-US" b="1" i="1" dirty="0" smtClean="0"/>
              <a:t> </a:t>
            </a:r>
            <a:r>
              <a:rPr lang="en-US" dirty="0" smtClean="0"/>
              <a:t>into the descending aorta, then through the two umbilical arteries into the placenta, where the deoxygenated blood becomes oxygenated.</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Specific Anatomical Structure of</a:t>
            </a:r>
            <a:br>
              <a:rPr lang="en-US" dirty="0" smtClean="0"/>
            </a:br>
            <a:r>
              <a:rPr lang="en-US" dirty="0" smtClean="0"/>
              <a:t>the 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1066800"/>
            <a:ext cx="9144000" cy="5791200"/>
          </a:xfrm>
        </p:spPr>
        <p:txBody>
          <a:bodyPr/>
          <a:lstStyle/>
          <a:p>
            <a:r>
              <a:rPr lang="en-US" b="1" dirty="0" smtClean="0"/>
              <a:t>Figure 84-5 </a:t>
            </a:r>
            <a:r>
              <a:rPr lang="en-US" dirty="0" smtClean="0"/>
              <a:t>shows the relative percentages of the total</a:t>
            </a:r>
            <a:r>
              <a:rPr lang="en-US" b="1" dirty="0" smtClean="0"/>
              <a:t> </a:t>
            </a:r>
            <a:r>
              <a:rPr lang="en-US" dirty="0" smtClean="0"/>
              <a:t>blood pumped by the heart that pass through the different vascular circuits of the fetus.</a:t>
            </a:r>
          </a:p>
          <a:p>
            <a:r>
              <a:rPr lang="en-US" dirty="0" smtClean="0"/>
              <a:t>Approximately 55 percent of all the blood goes through the placenta, leaving only 45 percent to pass through all the tissues of the fetus. </a:t>
            </a:r>
          </a:p>
          <a:p>
            <a:r>
              <a:rPr lang="en-US" dirty="0" smtClean="0"/>
              <a:t>Furthermore, during fetal life, only 12 percent of the blood flows through the lungs, whereas immediately after birth, virtually all the blood flows through the lungs.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Introduction</a:t>
            </a:r>
            <a:endParaRPr lang="en-US" dirty="0"/>
          </a:p>
        </p:txBody>
      </p:sp>
      <p:sp>
        <p:nvSpPr>
          <p:cNvPr id="3" name="Content Placeholder 2"/>
          <p:cNvSpPr>
            <a:spLocks noGrp="1"/>
          </p:cNvSpPr>
          <p:nvPr>
            <p:ph idx="1"/>
          </p:nvPr>
        </p:nvSpPr>
        <p:spPr>
          <a:xfrm>
            <a:off x="228600" y="1295400"/>
            <a:ext cx="8610600" cy="5257800"/>
          </a:xfrm>
        </p:spPr>
        <p:txBody>
          <a:bodyPr>
            <a:normAutofit/>
          </a:bodyPr>
          <a:lstStyle/>
          <a:p>
            <a:pPr algn="ctr">
              <a:buNone/>
            </a:pPr>
            <a:r>
              <a:rPr lang="en-US" b="1" dirty="0" smtClean="0"/>
              <a:t>Circulatory System. </a:t>
            </a:r>
          </a:p>
          <a:p>
            <a:r>
              <a:rPr lang="en-US" dirty="0" smtClean="0"/>
              <a:t>The human heart begins beating during the fourth week after fertilization, contracting at a rate of about 65 beats/min. </a:t>
            </a:r>
          </a:p>
          <a:p>
            <a:r>
              <a:rPr lang="en-US" dirty="0" smtClean="0"/>
              <a:t>This rate increases steadily to about 140 beats/min immediately before birth.</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shot (377).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smtClean="0"/>
              <a:t>Changes in Fetal Circulation at Birth</a:t>
            </a:r>
            <a:endParaRPr lang="en-US" dirty="0"/>
          </a:p>
        </p:txBody>
      </p:sp>
      <p:sp>
        <p:nvSpPr>
          <p:cNvPr id="3" name="Content Placeholder 2"/>
          <p:cNvSpPr>
            <a:spLocks noGrp="1"/>
          </p:cNvSpPr>
          <p:nvPr>
            <p:ph idx="1"/>
          </p:nvPr>
        </p:nvSpPr>
        <p:spPr>
          <a:xfrm>
            <a:off x="228600" y="1219200"/>
            <a:ext cx="8610600" cy="5410200"/>
          </a:xfrm>
        </p:spPr>
        <p:txBody>
          <a:bodyPr>
            <a:normAutofit/>
          </a:bodyPr>
          <a:lstStyle/>
          <a:p>
            <a:pPr algn="ctr">
              <a:buNone/>
            </a:pPr>
            <a:r>
              <a:rPr lang="en-US" b="1" dirty="0" smtClean="0"/>
              <a:t>Decreased Pulmonary and Increased Systemic Vascular Resistances at Birth. </a:t>
            </a:r>
          </a:p>
          <a:p>
            <a:r>
              <a:rPr lang="en-US" dirty="0" smtClean="0"/>
              <a:t>The primary changes in the circulation at birth are, </a:t>
            </a:r>
            <a:r>
              <a:rPr lang="en-US" b="1" dirty="0" smtClean="0"/>
              <a:t>first</a:t>
            </a:r>
            <a:r>
              <a:rPr lang="en-US" dirty="0" smtClean="0"/>
              <a:t>, loss of the tremendous blood flow through the placenta, which approximately doubles the systemic vascular resistance at birth. </a:t>
            </a:r>
          </a:p>
          <a:p>
            <a:r>
              <a:rPr lang="en-US" dirty="0" smtClean="0"/>
              <a:t>This doubling of the systemic vascular resistance increases the aortic pressure, as well as the pressures in the left ventricle and left atrium.</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Changes in Fetal Circulation at Birth </a:t>
            </a:r>
            <a:r>
              <a:rPr lang="en-US" dirty="0" err="1" smtClean="0"/>
              <a:t>cnt’d</a:t>
            </a:r>
            <a:r>
              <a:rPr lang="en-US" dirty="0" smtClean="0"/>
              <a:t>…</a:t>
            </a:r>
            <a:endParaRPr lang="en-US" dirty="0"/>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r>
              <a:rPr lang="en-US" b="1" dirty="0" smtClean="0"/>
              <a:t>Second</a:t>
            </a:r>
            <a:r>
              <a:rPr lang="en-US" dirty="0" smtClean="0"/>
              <a:t>, the </a:t>
            </a:r>
            <a:r>
              <a:rPr lang="en-US" b="1" i="1" dirty="0" smtClean="0"/>
              <a:t>pulmonary vascular resistance greatly decreases </a:t>
            </a:r>
            <a:r>
              <a:rPr lang="en-US" dirty="0" smtClean="0"/>
              <a:t>as a result of expansion of the lungs</a:t>
            </a:r>
            <a:r>
              <a:rPr lang="en-US" i="1" dirty="0" smtClean="0"/>
              <a:t>. </a:t>
            </a:r>
          </a:p>
          <a:p>
            <a:r>
              <a:rPr lang="en-US" dirty="0" smtClean="0"/>
              <a:t>In the unexpanded</a:t>
            </a:r>
            <a:r>
              <a:rPr lang="en-US" i="1" dirty="0" smtClean="0"/>
              <a:t> </a:t>
            </a:r>
            <a:r>
              <a:rPr lang="en-US" dirty="0" smtClean="0"/>
              <a:t>fetal lungs, the blood vessels are compressed because of the small volume of the lungs. </a:t>
            </a:r>
          </a:p>
          <a:p>
            <a:r>
              <a:rPr lang="en-US" dirty="0" smtClean="0"/>
              <a:t>Immediately on expansion, these vessels are no longer compressed &amp; the resistance to blood flow decreases several fold. </a:t>
            </a:r>
          </a:p>
          <a:p>
            <a:r>
              <a:rPr lang="en-US" dirty="0" smtClean="0"/>
              <a:t>Also, in fetal life, the hypoxia of the lungs causes considerable tonic vasoconstriction of the lung blood vessels, but </a:t>
            </a:r>
            <a:r>
              <a:rPr lang="en-US" dirty="0" err="1" smtClean="0"/>
              <a:t>vasodilation</a:t>
            </a:r>
            <a:r>
              <a:rPr lang="en-US" dirty="0" smtClean="0"/>
              <a:t> takes place when aeration of the lungs eliminates the hypoxia. </a:t>
            </a:r>
          </a:p>
          <a:p>
            <a:r>
              <a:rPr lang="en-US" dirty="0" smtClean="0"/>
              <a:t>All these changes together reduce the resistance to blood flow through the lungs as much as fivefold, which </a:t>
            </a:r>
            <a:r>
              <a:rPr lang="en-US" i="1" dirty="0" smtClean="0"/>
              <a:t>reduces the pulmonary arterial pressure, right ventricular pressure, &amp; right </a:t>
            </a:r>
            <a:r>
              <a:rPr lang="en-US" i="1" dirty="0" err="1" smtClean="0"/>
              <a:t>atrial</a:t>
            </a:r>
            <a:r>
              <a:rPr lang="en-US" i="1" dirty="0" smtClean="0"/>
              <a:t> pressure.</a:t>
            </a: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dirty="0" smtClean="0"/>
              <a:t>Changes in Fetal Circulation at Birth </a:t>
            </a:r>
            <a:r>
              <a:rPr lang="en-US" dirty="0" err="1" smtClean="0"/>
              <a:t>cnt’d</a:t>
            </a:r>
            <a:r>
              <a:rPr lang="en-US" dirty="0" smtClean="0"/>
              <a:t>…</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lgn="ctr">
              <a:buNone/>
            </a:pPr>
            <a:r>
              <a:rPr lang="en-US" b="1" dirty="0" smtClean="0"/>
              <a:t>Closure of the Foramen </a:t>
            </a:r>
            <a:r>
              <a:rPr lang="en-US" b="1" dirty="0" err="1" smtClean="0"/>
              <a:t>Ovale</a:t>
            </a:r>
            <a:endParaRPr lang="en-US" b="1" dirty="0" smtClean="0"/>
          </a:p>
          <a:p>
            <a:r>
              <a:rPr lang="en-US" dirty="0" smtClean="0"/>
              <a:t>In the </a:t>
            </a:r>
            <a:r>
              <a:rPr lang="en-US" dirty="0" err="1" smtClean="0"/>
              <a:t>foetus</a:t>
            </a:r>
            <a:r>
              <a:rPr lang="en-US" dirty="0" smtClean="0"/>
              <a:t> the foramen </a:t>
            </a:r>
            <a:r>
              <a:rPr lang="en-US" dirty="0" err="1" smtClean="0"/>
              <a:t>ovale</a:t>
            </a:r>
            <a:r>
              <a:rPr lang="en-US" dirty="0" smtClean="0"/>
              <a:t> is kept open by the higher pressure of blood in the right atrium compared to the left atrium. </a:t>
            </a:r>
          </a:p>
          <a:p>
            <a:r>
              <a:rPr lang="en-US" dirty="0" smtClean="0"/>
              <a:t>At birth the blood pressure in the right atrium decreases due to termination of blood flow from the </a:t>
            </a:r>
            <a:r>
              <a:rPr lang="en-US" b="1" dirty="0" smtClean="0"/>
              <a:t>Placenta</a:t>
            </a:r>
            <a:r>
              <a:rPr lang="en-US" dirty="0" smtClean="0"/>
              <a:t>, </a:t>
            </a:r>
            <a:r>
              <a:rPr lang="en-US" dirty="0" smtClean="0"/>
              <a:t>whilst pressure in the left atrium increases due to increased pulmonary flow. </a:t>
            </a:r>
          </a:p>
          <a:p>
            <a:r>
              <a:rPr lang="en-US" dirty="0" smtClean="0"/>
              <a:t>As a result, the flap of the septum </a:t>
            </a:r>
            <a:r>
              <a:rPr lang="en-US" dirty="0" err="1" smtClean="0"/>
              <a:t>primum</a:t>
            </a:r>
            <a:r>
              <a:rPr lang="en-US" dirty="0" smtClean="0"/>
              <a:t> presses against the septum </a:t>
            </a:r>
            <a:r>
              <a:rPr lang="en-US" dirty="0" err="1" smtClean="0"/>
              <a:t>secundum</a:t>
            </a:r>
            <a:r>
              <a:rPr lang="en-US" dirty="0" smtClean="0"/>
              <a:t> closing the foramen </a:t>
            </a:r>
            <a:r>
              <a:rPr lang="en-US" dirty="0" err="1" smtClean="0"/>
              <a:t>ovale</a:t>
            </a:r>
            <a:r>
              <a:rPr lang="en-US" dirty="0" smtClean="0"/>
              <a:t>. </a:t>
            </a:r>
          </a:p>
          <a:p>
            <a:r>
              <a:rPr lang="en-US" dirty="0" smtClean="0"/>
              <a:t>In most individuals, the foramen </a:t>
            </a:r>
            <a:r>
              <a:rPr lang="en-US" dirty="0" err="1" smtClean="0"/>
              <a:t>ovale</a:t>
            </a:r>
            <a:r>
              <a:rPr lang="en-US" dirty="0" smtClean="0"/>
              <a:t> closes a few months after birth. </a:t>
            </a:r>
          </a:p>
          <a:p>
            <a:r>
              <a:rPr lang="en-US" dirty="0" smtClean="0"/>
              <a:t>A scar remains between the two atria once the foramen </a:t>
            </a:r>
            <a:r>
              <a:rPr lang="en-US" dirty="0" err="1" smtClean="0"/>
              <a:t>ovale</a:t>
            </a:r>
            <a:r>
              <a:rPr lang="en-US" dirty="0" smtClean="0"/>
              <a:t> has closed and this is termed the </a:t>
            </a:r>
            <a:r>
              <a:rPr lang="en-US" dirty="0" err="1" smtClean="0"/>
              <a:t>fossa</a:t>
            </a:r>
            <a:r>
              <a:rPr lang="en-US" dirty="0" smtClean="0"/>
              <a:t> </a:t>
            </a:r>
            <a:r>
              <a:rPr lang="en-US" dirty="0" err="1" smtClean="0"/>
              <a:t>ovalis</a:t>
            </a:r>
            <a:r>
              <a:rPr lang="en-US" dirty="0" smtClean="0"/>
              <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smtClean="0"/>
              <a:t>Changes in Fetal Circulation at </a:t>
            </a:r>
            <a:r>
              <a:rPr lang="en-US" b="1" dirty="0" smtClean="0"/>
              <a:t>Birth </a:t>
            </a:r>
            <a:r>
              <a:rPr lang="en-US" b="1" dirty="0" err="1" smtClean="0"/>
              <a:t>cnt’d</a:t>
            </a:r>
            <a:r>
              <a:rPr lang="en-US" b="1" dirty="0" smtClean="0"/>
              <a:t>…</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r>
              <a:rPr lang="en-US" b="1" dirty="0" smtClean="0"/>
              <a:t>Closure of the </a:t>
            </a:r>
            <a:r>
              <a:rPr lang="en-US" b="1" dirty="0" err="1" smtClean="0"/>
              <a:t>Ductus</a:t>
            </a:r>
            <a:r>
              <a:rPr lang="en-US" b="1" dirty="0" smtClean="0"/>
              <a:t> </a:t>
            </a:r>
            <a:r>
              <a:rPr lang="en-US" b="1" dirty="0" err="1" smtClean="0"/>
              <a:t>Arteriosus</a:t>
            </a:r>
            <a:r>
              <a:rPr lang="en-US" b="1" dirty="0" smtClean="0"/>
              <a:t>. </a:t>
            </a:r>
            <a:r>
              <a:rPr lang="en-US" dirty="0" smtClean="0"/>
              <a:t>The </a:t>
            </a:r>
            <a:r>
              <a:rPr lang="en-US" dirty="0" err="1" smtClean="0"/>
              <a:t>ductus</a:t>
            </a:r>
            <a:r>
              <a:rPr lang="en-US" dirty="0" smtClean="0"/>
              <a:t> </a:t>
            </a:r>
            <a:r>
              <a:rPr lang="en-US" dirty="0" err="1" smtClean="0"/>
              <a:t>arteriosus</a:t>
            </a:r>
            <a:r>
              <a:rPr lang="en-US" dirty="0" smtClean="0"/>
              <a:t> also closes, but for different reasons. </a:t>
            </a:r>
          </a:p>
          <a:p>
            <a:r>
              <a:rPr lang="en-US" b="1" dirty="0" smtClean="0"/>
              <a:t>First</a:t>
            </a:r>
            <a:r>
              <a:rPr lang="en-US" dirty="0" smtClean="0"/>
              <a:t>, the increased systemic resistance elevates the aortic pressure while the decreased pulmonary resistance reduces the pulmonary arterial pressure</a:t>
            </a:r>
            <a:r>
              <a:rPr lang="en-US" i="1" dirty="0" smtClean="0"/>
              <a:t>. </a:t>
            </a:r>
            <a:r>
              <a:rPr lang="en-US" b="1" i="1" dirty="0" smtClean="0"/>
              <a:t>As a consequence, after birth, blood</a:t>
            </a:r>
            <a:r>
              <a:rPr lang="en-US" i="1" dirty="0" smtClean="0"/>
              <a:t> </a:t>
            </a:r>
            <a:r>
              <a:rPr lang="en-US" dirty="0" smtClean="0"/>
              <a:t>begins to flow backward from the aorta into the pulmonary artery through the </a:t>
            </a:r>
            <a:r>
              <a:rPr lang="en-US" dirty="0" err="1" smtClean="0"/>
              <a:t>ductus</a:t>
            </a:r>
            <a:r>
              <a:rPr lang="en-US" dirty="0" smtClean="0"/>
              <a:t> </a:t>
            </a:r>
            <a:r>
              <a:rPr lang="en-US" dirty="0" err="1" smtClean="0"/>
              <a:t>arteriosus</a:t>
            </a:r>
            <a:r>
              <a:rPr lang="en-US" dirty="0" smtClean="0"/>
              <a:t>, rather than in the other direction, as in fetal life. </a:t>
            </a:r>
          </a:p>
          <a:p>
            <a:r>
              <a:rPr lang="en-US" dirty="0" smtClean="0"/>
              <a:t>However, after only a few hours, the muscle wall of the </a:t>
            </a:r>
            <a:r>
              <a:rPr lang="en-US" dirty="0" err="1" smtClean="0"/>
              <a:t>ductus</a:t>
            </a:r>
            <a:r>
              <a:rPr lang="en-US" dirty="0" smtClean="0"/>
              <a:t> </a:t>
            </a:r>
            <a:r>
              <a:rPr lang="en-US" dirty="0" err="1" smtClean="0"/>
              <a:t>arteriosus</a:t>
            </a:r>
            <a:r>
              <a:rPr lang="en-US" dirty="0" smtClean="0"/>
              <a:t> constricts markedly and within 1 to 8 days, the constriction is usually sufficient to stop all blood flow. This is called </a:t>
            </a:r>
            <a:r>
              <a:rPr lang="en-US" b="1" i="1" dirty="0" smtClean="0"/>
              <a:t>functional closure of the </a:t>
            </a:r>
            <a:r>
              <a:rPr lang="en-US" b="1" i="1" dirty="0" err="1" smtClean="0"/>
              <a:t>ductus</a:t>
            </a:r>
            <a:r>
              <a:rPr lang="en-US" b="1" i="1" dirty="0" smtClean="0"/>
              <a:t> </a:t>
            </a:r>
            <a:r>
              <a:rPr lang="en-US" b="1" i="1" dirty="0" err="1" smtClean="0"/>
              <a:t>arteriosus</a:t>
            </a:r>
            <a:r>
              <a:rPr lang="en-US" b="1" i="1" dirty="0" smtClean="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smtClean="0"/>
              <a:t>Closure of the </a:t>
            </a:r>
            <a:r>
              <a:rPr lang="en-US" b="1" dirty="0" err="1" smtClean="0"/>
              <a:t>Ductus</a:t>
            </a:r>
            <a:r>
              <a:rPr lang="en-US" b="1" dirty="0" smtClean="0"/>
              <a:t> </a:t>
            </a:r>
            <a:r>
              <a:rPr lang="en-US" b="1" dirty="0" err="1" smtClean="0"/>
              <a:t>Arteriosus</a:t>
            </a:r>
            <a:r>
              <a:rPr lang="en-US" b="1" dirty="0" smtClean="0"/>
              <a:t> </a:t>
            </a:r>
            <a:r>
              <a:rPr lang="en-US" b="1" dirty="0" err="1" smtClean="0"/>
              <a:t>cnt</a:t>
            </a:r>
            <a:r>
              <a:rPr lang="en-US" b="1" dirty="0" smtClean="0"/>
              <a:t>…</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b="1" i="1" dirty="0" smtClean="0"/>
              <a:t>Then, during the next 1 to </a:t>
            </a:r>
            <a:r>
              <a:rPr lang="en-US" b="1" dirty="0" smtClean="0"/>
              <a:t>4 </a:t>
            </a:r>
            <a:r>
              <a:rPr lang="en-US" dirty="0" smtClean="0"/>
              <a:t>months, the </a:t>
            </a:r>
            <a:r>
              <a:rPr lang="en-US" dirty="0" err="1" smtClean="0"/>
              <a:t>ductus</a:t>
            </a:r>
            <a:r>
              <a:rPr lang="en-US" dirty="0" smtClean="0"/>
              <a:t> </a:t>
            </a:r>
            <a:r>
              <a:rPr lang="en-US" dirty="0" err="1" smtClean="0"/>
              <a:t>arteriosus</a:t>
            </a:r>
            <a:r>
              <a:rPr lang="en-US" dirty="0" smtClean="0"/>
              <a:t> ordinarily becomes anatomically occluded by growth of fibrous tissue into its lumen</a:t>
            </a:r>
            <a:r>
              <a:rPr lang="en-US" dirty="0" smtClean="0"/>
              <a:t>.</a:t>
            </a:r>
            <a:endParaRPr lang="en-US" dirty="0" smtClean="0"/>
          </a:p>
          <a:p>
            <a:r>
              <a:rPr lang="en-US" dirty="0" smtClean="0"/>
              <a:t>In </a:t>
            </a:r>
            <a:r>
              <a:rPr lang="en-US" dirty="0" smtClean="0"/>
              <a:t>one of several thousand infants, the </a:t>
            </a:r>
            <a:r>
              <a:rPr lang="en-US" dirty="0" err="1" smtClean="0"/>
              <a:t>ductus</a:t>
            </a:r>
            <a:r>
              <a:rPr lang="en-US" dirty="0" smtClean="0"/>
              <a:t> fails to close, resulting in a </a:t>
            </a:r>
            <a:r>
              <a:rPr lang="en-US" i="1" dirty="0" smtClean="0"/>
              <a:t>patent </a:t>
            </a:r>
            <a:r>
              <a:rPr lang="en-US" i="1" dirty="0" err="1" smtClean="0"/>
              <a:t>ductus</a:t>
            </a:r>
            <a:r>
              <a:rPr lang="en-US" i="1" dirty="0" smtClean="0"/>
              <a:t> </a:t>
            </a:r>
            <a:r>
              <a:rPr lang="en-US" i="1" dirty="0" err="1" smtClean="0"/>
              <a:t>arteriosus</a:t>
            </a:r>
            <a:r>
              <a:rPr lang="en-US" dirty="0" smtClean="0"/>
              <a:t>. The failure of closure has been postulated to result from excessive </a:t>
            </a:r>
            <a:r>
              <a:rPr lang="en-US" dirty="0" err="1" smtClean="0"/>
              <a:t>ductus</a:t>
            </a:r>
            <a:r>
              <a:rPr lang="en-US" dirty="0" smtClean="0"/>
              <a:t> dilation caused by </a:t>
            </a:r>
            <a:r>
              <a:rPr lang="en-US" dirty="0" err="1" smtClean="0"/>
              <a:t>vasodilating</a:t>
            </a:r>
            <a:r>
              <a:rPr lang="en-US" dirty="0" smtClean="0"/>
              <a:t> prostaglandins, especially PGE2</a:t>
            </a:r>
            <a:r>
              <a:rPr lang="en-US" i="1" dirty="0" smtClean="0"/>
              <a:t>, in the </a:t>
            </a:r>
            <a:r>
              <a:rPr lang="en-US" i="1" dirty="0" err="1" smtClean="0"/>
              <a:t>ductus</a:t>
            </a:r>
            <a:r>
              <a:rPr lang="en-US" i="1" dirty="0" smtClean="0"/>
              <a:t> wall. In fact, administration </a:t>
            </a:r>
            <a:r>
              <a:rPr lang="en-US" dirty="0" smtClean="0"/>
              <a:t>of the drug </a:t>
            </a:r>
            <a:r>
              <a:rPr lang="en-US" i="1" dirty="0" err="1" smtClean="0"/>
              <a:t>indomethacin</a:t>
            </a:r>
            <a:r>
              <a:rPr lang="en-US" i="1" dirty="0" smtClean="0"/>
              <a:t>, which blocks synthesis of prostaglandins, </a:t>
            </a:r>
            <a:r>
              <a:rPr lang="en-US" dirty="0" smtClean="0"/>
              <a:t>often leads to closure.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smtClean="0"/>
              <a:t>Changes in Fetal Circulation at </a:t>
            </a:r>
            <a:r>
              <a:rPr lang="en-US" b="1" dirty="0" smtClean="0"/>
              <a:t>Birth </a:t>
            </a:r>
            <a:r>
              <a:rPr lang="en-US" b="1" dirty="0" err="1" smtClean="0"/>
              <a:t>cnt’d</a:t>
            </a:r>
            <a:r>
              <a:rPr lang="en-US" b="1" dirty="0" smtClean="0"/>
              <a:t>…</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r>
              <a:rPr lang="en-US" b="1" dirty="0" smtClean="0"/>
              <a:t>Closure of the </a:t>
            </a:r>
            <a:r>
              <a:rPr lang="en-US" b="1" dirty="0" err="1" smtClean="0"/>
              <a:t>Ductus</a:t>
            </a:r>
            <a:r>
              <a:rPr lang="en-US" b="1" dirty="0" smtClean="0"/>
              <a:t> </a:t>
            </a:r>
            <a:r>
              <a:rPr lang="en-US" b="1" dirty="0" err="1" smtClean="0"/>
              <a:t>Venosus</a:t>
            </a:r>
            <a:r>
              <a:rPr lang="en-US" b="1" dirty="0" smtClean="0"/>
              <a:t>. </a:t>
            </a:r>
            <a:r>
              <a:rPr lang="en-US" dirty="0" smtClean="0"/>
              <a:t>In fetal life the portal blood from the fetus’s abdomen joins the blood from the umbilical vein, and these together pass by way of the </a:t>
            </a:r>
            <a:r>
              <a:rPr lang="en-US" i="1" dirty="0" err="1" smtClean="0"/>
              <a:t>ductus</a:t>
            </a:r>
            <a:r>
              <a:rPr lang="en-US" i="1" dirty="0" smtClean="0"/>
              <a:t> </a:t>
            </a:r>
            <a:r>
              <a:rPr lang="en-US" i="1" dirty="0" err="1" smtClean="0"/>
              <a:t>venosus</a:t>
            </a:r>
            <a:r>
              <a:rPr lang="en-US" i="1" dirty="0" smtClean="0"/>
              <a:t> directly into the vena cava immediately below the </a:t>
            </a:r>
            <a:r>
              <a:rPr lang="en-US" dirty="0" smtClean="0"/>
              <a:t>heart but above the liver, thus bypassing the liver.</a:t>
            </a:r>
          </a:p>
          <a:p>
            <a:r>
              <a:rPr lang="en-US" dirty="0" smtClean="0"/>
              <a:t>Immediately after birth, blood flow through the umbilical vein ceases, but most of the portal blood still flows through the </a:t>
            </a:r>
            <a:r>
              <a:rPr lang="en-US" dirty="0" err="1" smtClean="0"/>
              <a:t>ductus</a:t>
            </a:r>
            <a:r>
              <a:rPr lang="en-US" dirty="0" smtClean="0"/>
              <a:t> </a:t>
            </a:r>
            <a:r>
              <a:rPr lang="en-US" dirty="0" err="1" smtClean="0"/>
              <a:t>venosus</a:t>
            </a:r>
            <a:r>
              <a:rPr lang="en-US" dirty="0" smtClean="0"/>
              <a:t>, with only a small amount passing through the channels of the liver. However, within 1 to 3 hours the muscle wall of the </a:t>
            </a:r>
            <a:r>
              <a:rPr lang="en-US" dirty="0" err="1" smtClean="0"/>
              <a:t>ductus</a:t>
            </a:r>
            <a:r>
              <a:rPr lang="en-US" dirty="0" smtClean="0"/>
              <a:t> </a:t>
            </a:r>
            <a:r>
              <a:rPr lang="en-US" dirty="0" err="1" smtClean="0"/>
              <a:t>venosus</a:t>
            </a:r>
            <a:r>
              <a:rPr lang="en-US" dirty="0" smtClean="0"/>
              <a:t> contracts strongly and closes this avenue of flow. As a consequence, the portal venous pressure rises from near 0 to 6 to 10 mm Hg, which is enough to force portal venous blood flow through the liver sinuses. Although the </a:t>
            </a:r>
            <a:r>
              <a:rPr lang="en-US" dirty="0" err="1" smtClean="0"/>
              <a:t>ductus</a:t>
            </a:r>
            <a:r>
              <a:rPr lang="en-US" dirty="0" smtClean="0"/>
              <a:t> </a:t>
            </a:r>
            <a:r>
              <a:rPr lang="en-US" dirty="0" err="1" smtClean="0"/>
              <a:t>venosus</a:t>
            </a:r>
            <a:r>
              <a:rPr lang="en-US" dirty="0" smtClean="0"/>
              <a:t> rarely fails to close, we know little about what causes the closure.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Special Functional Problems in the Neonate</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20000"/>
          </a:bodyPr>
          <a:lstStyle/>
          <a:p>
            <a:pPr>
              <a:buNone/>
            </a:pPr>
            <a:r>
              <a:rPr lang="en-US" b="1" dirty="0" smtClean="0"/>
              <a:t>   Circulation</a:t>
            </a:r>
          </a:p>
          <a:p>
            <a:r>
              <a:rPr lang="en-US" b="1" dirty="0" smtClean="0"/>
              <a:t>Blood Volume. </a:t>
            </a:r>
            <a:r>
              <a:rPr lang="en-US" dirty="0" smtClean="0"/>
              <a:t>The blood volume of a neonate immediately after birth averages about 300 milliliters, but if the infant is left attached to the placenta for a few minutes after birth or if the umbilical cord is stripped to force blood out of its vessels into the baby, an additional 75 milliliters of blood enters the infant, to make a total of 375 milliliters. </a:t>
            </a:r>
          </a:p>
          <a:p>
            <a:r>
              <a:rPr lang="en-US" dirty="0" smtClean="0"/>
              <a:t>Then, during the ensuing few hours, fluid is lost into the neonate’s tissue spaces from this blood, which increases the </a:t>
            </a:r>
            <a:r>
              <a:rPr lang="en-US" dirty="0" err="1" smtClean="0"/>
              <a:t>hematocrit</a:t>
            </a:r>
            <a:r>
              <a:rPr lang="en-US" dirty="0" smtClean="0"/>
              <a:t> but returns the blood volume once again to the normal value of about 300 milliliters. </a:t>
            </a:r>
          </a:p>
          <a:p>
            <a:r>
              <a:rPr lang="en-US" dirty="0" smtClean="0"/>
              <a:t>Some pediatricians believe that this extra blood volume that results from stripping the umbilical cord can lead to mild pulmonary edema with some degree of respiratory distress, but the extra red blood cells are often valuable to the infant.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b="1" dirty="0" smtClean="0"/>
              <a:t>Circulation </a:t>
            </a:r>
            <a:r>
              <a:rPr lang="en-US" b="1" dirty="0" err="1" smtClean="0"/>
              <a:t>cnt</a:t>
            </a:r>
            <a:r>
              <a:rPr lang="en-US" b="1" dirty="0" smtClean="0"/>
              <a:t>…</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b="1" dirty="0" smtClean="0"/>
              <a:t>Cardiac Output. </a:t>
            </a:r>
            <a:r>
              <a:rPr lang="en-US" dirty="0" smtClean="0"/>
              <a:t>The cardiac output of the neonate averages 500 ml/min, which, like respiration and body metabolism, is about twice as much in relation to body weight as in the adult. Occasionally a child is born with an especially low cardiac output caused by hemorrhage of much of its blood volume from the placenta at birth.</a:t>
            </a:r>
          </a:p>
          <a:p>
            <a:r>
              <a:rPr lang="en-US" b="1" dirty="0" smtClean="0"/>
              <a:t>Arterial Pressure. </a:t>
            </a:r>
            <a:r>
              <a:rPr lang="en-US" dirty="0" smtClean="0"/>
              <a:t>The arterial pressure during the first day after birth averages about 70 mm Hg systolic and 50 mm Hg diastolic and increases slowly during the next several months to about 90/60. A much slower rise then occurs during the subsequent years until the adult pressure of 115/70 is attained at adolescence.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t>Hall, J. E. (2016). </a:t>
            </a:r>
            <a:r>
              <a:rPr lang="en-US" i="1" dirty="0" smtClean="0"/>
              <a:t>Guyton and Hall textbook of medical physiology</a:t>
            </a:r>
            <a:r>
              <a:rPr lang="en-US" dirty="0" smtClean="0"/>
              <a:t>.</a:t>
            </a:r>
            <a:endParaRPr lang="en-US"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Introduction </a:t>
            </a:r>
            <a:r>
              <a:rPr lang="en-US" dirty="0" err="1" smtClean="0"/>
              <a:t>cnt’d</a:t>
            </a:r>
            <a:r>
              <a:rPr lang="en-US" dirty="0" smtClean="0"/>
              <a:t>…</a:t>
            </a:r>
            <a:endParaRPr lang="en-US" dirty="0"/>
          </a:p>
        </p:txBody>
      </p:sp>
      <p:sp>
        <p:nvSpPr>
          <p:cNvPr id="3" name="Content Placeholder 2"/>
          <p:cNvSpPr>
            <a:spLocks noGrp="1"/>
          </p:cNvSpPr>
          <p:nvPr>
            <p:ph idx="1"/>
          </p:nvPr>
        </p:nvSpPr>
        <p:spPr>
          <a:xfrm>
            <a:off x="304800" y="1295400"/>
            <a:ext cx="8382000" cy="5181600"/>
          </a:xfrm>
        </p:spPr>
        <p:txBody>
          <a:bodyPr>
            <a:normAutofit/>
          </a:bodyPr>
          <a:lstStyle/>
          <a:p>
            <a:pPr algn="ctr">
              <a:buNone/>
            </a:pPr>
            <a:r>
              <a:rPr lang="en-US" b="1" dirty="0" smtClean="0"/>
              <a:t>Formation of Blood Cells</a:t>
            </a:r>
            <a:endParaRPr lang="en-US" dirty="0" smtClean="0"/>
          </a:p>
          <a:p>
            <a:r>
              <a:rPr lang="en-US" dirty="0" smtClean="0"/>
              <a:t>Nucleated red blood cells</a:t>
            </a:r>
            <a:r>
              <a:rPr lang="en-US" b="1" dirty="0" smtClean="0"/>
              <a:t> </a:t>
            </a:r>
            <a:r>
              <a:rPr lang="en-US" dirty="0" smtClean="0"/>
              <a:t>begin to be formed in the yolk sac and </a:t>
            </a:r>
            <a:r>
              <a:rPr lang="en-US" dirty="0" err="1" smtClean="0"/>
              <a:t>mesothelial</a:t>
            </a:r>
            <a:r>
              <a:rPr lang="en-US" dirty="0" smtClean="0"/>
              <a:t> layers of the placenta at about the third week of fetal development. </a:t>
            </a:r>
          </a:p>
          <a:p>
            <a:r>
              <a:rPr lang="en-US" dirty="0" smtClean="0"/>
              <a:t>This is followed 1 week later (at 4 to 5 weeks) by the formation of non-nucleated red blood cells by the fetal </a:t>
            </a:r>
            <a:r>
              <a:rPr lang="en-US" dirty="0" err="1" smtClean="0"/>
              <a:t>mesenchyme</a:t>
            </a:r>
            <a:r>
              <a:rPr lang="en-US" dirty="0" smtClean="0"/>
              <a:t> and also by the endothelium of the fetal blood vessels.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of presentation</a:t>
            </a:r>
            <a:endParaRPr lang="en-US" dirty="0"/>
          </a:p>
        </p:txBody>
      </p:sp>
      <p:sp>
        <p:nvSpPr>
          <p:cNvPr id="3" name="Subtitle 2"/>
          <p:cNvSpPr>
            <a:spLocks noGrp="1"/>
          </p:cNvSpPr>
          <p:nvPr>
            <p:ph type="subTitle" idx="1"/>
          </p:nvPr>
        </p:nvSpPr>
        <p:spPr>
          <a:xfrm>
            <a:off x="1371600" y="3331698"/>
            <a:ext cx="6400800" cy="2078502"/>
          </a:xfrm>
        </p:spPr>
        <p:txBody>
          <a:bodyPr/>
          <a:lstStyle/>
          <a:p>
            <a:endParaRPr lang="en-US" b="1" dirty="0" smtClean="0">
              <a:solidFill>
                <a:srgbClr val="00B0F0"/>
              </a:solidFill>
            </a:endParaRPr>
          </a:p>
          <a:p>
            <a:r>
              <a:rPr lang="en-US" b="1" dirty="0" smtClean="0">
                <a:solidFill>
                  <a:srgbClr val="00B0F0"/>
                </a:solidFill>
              </a:rPr>
              <a:t>Thank You for Listening</a:t>
            </a:r>
            <a:endParaRPr lang="en-US" b="1" dirty="0">
              <a:solidFill>
                <a:srgbClr val="00B0F0"/>
              </a:solidFill>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Formation of Blood Cells </a:t>
            </a:r>
            <a:r>
              <a:rPr lang="en-US" dirty="0" err="1" smtClean="0"/>
              <a:t>cnt’d</a:t>
            </a:r>
            <a:r>
              <a:rPr lang="en-US" dirty="0" smtClean="0"/>
              <a:t>…</a:t>
            </a:r>
            <a:endParaRPr lang="en-US" dirty="0"/>
          </a:p>
        </p:txBody>
      </p:sp>
      <p:sp>
        <p:nvSpPr>
          <p:cNvPr id="3" name="Content Placeholder 2"/>
          <p:cNvSpPr>
            <a:spLocks noGrp="1"/>
          </p:cNvSpPr>
          <p:nvPr>
            <p:ph idx="1"/>
          </p:nvPr>
        </p:nvSpPr>
        <p:spPr/>
        <p:txBody>
          <a:bodyPr/>
          <a:lstStyle/>
          <a:p>
            <a:r>
              <a:rPr lang="en-US" dirty="0" smtClean="0"/>
              <a:t>At 6 weeks, the liver begins to form blood cells, and in the third month, the spleen and other lymphoid tissues of the body begin forming blood cells. </a:t>
            </a:r>
          </a:p>
          <a:p>
            <a:r>
              <a:rPr lang="en-US" dirty="0" smtClean="0"/>
              <a:t>Finally, from the third month on, the bone marrow gradually becomes the principal source of the red blood cells, as well as most of the white blood cells, except for continued lymphocyte and plasma cell production in lymphoid tissue.</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Circulation</a:t>
            </a:r>
            <a:endParaRPr lang="en-US" dirty="0"/>
          </a:p>
        </p:txBody>
      </p:sp>
      <p:sp>
        <p:nvSpPr>
          <p:cNvPr id="3" name="Content Placeholder 2"/>
          <p:cNvSpPr>
            <a:spLocks noGrp="1"/>
          </p:cNvSpPr>
          <p:nvPr>
            <p:ph idx="1"/>
          </p:nvPr>
        </p:nvSpPr>
        <p:spPr/>
        <p:txBody>
          <a:bodyPr>
            <a:normAutofit/>
          </a:bodyPr>
          <a:lstStyle/>
          <a:p>
            <a:r>
              <a:rPr lang="en-US" dirty="0" smtClean="0"/>
              <a:t>The fetal circulation is markedly different from the adult circulation. </a:t>
            </a:r>
          </a:p>
          <a:p>
            <a:r>
              <a:rPr lang="en-US" dirty="0" smtClean="0"/>
              <a:t>In the fetus, gas exchange does not occur in the lungs but in the placenta. </a:t>
            </a:r>
          </a:p>
          <a:p>
            <a:r>
              <a:rPr lang="en-US" dirty="0" smtClean="0"/>
              <a:t>The placenta must therefore receive deoxygenated blood from the fetal systemic organs and return its oxygen rich venous drainage to the fetal systemic arterial circulation.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In addition, the fetal cardiovascular system is designed in such a way that the most highly oxygenated blood is delivered to the myocardium and brain. </a:t>
            </a:r>
          </a:p>
          <a:p>
            <a:r>
              <a:rPr lang="en-US" dirty="0" smtClean="0"/>
              <a:t>These circulatory adaptations are achieved in the fetus by both the preferential streaming of oxygenated blood and the presence of </a:t>
            </a:r>
            <a:r>
              <a:rPr lang="en-US" dirty="0" err="1" smtClean="0"/>
              <a:t>intracardiac</a:t>
            </a:r>
            <a:r>
              <a:rPr lang="en-US" dirty="0" smtClean="0"/>
              <a:t> and </a:t>
            </a:r>
            <a:r>
              <a:rPr lang="en-US" dirty="0" err="1" smtClean="0"/>
              <a:t>extracardiac</a:t>
            </a:r>
            <a:r>
              <a:rPr lang="en-US" dirty="0" smtClean="0"/>
              <a:t> shunts. </a:t>
            </a:r>
          </a:p>
          <a:p>
            <a:r>
              <a:rPr lang="en-US" dirty="0" smtClean="0"/>
              <a:t>Thus, the fetal circulation can be defined as a ‘shunt-dependent’ circulation.</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21.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Circulation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Anatomy and Physiology Fetal Circulation</a:t>
            </a:r>
          </a:p>
          <a:p>
            <a:r>
              <a:rPr lang="en-US" dirty="0" smtClean="0"/>
              <a:t> Umbilical cord: </a:t>
            </a:r>
          </a:p>
          <a:p>
            <a:pPr>
              <a:buNone/>
            </a:pPr>
            <a:r>
              <a:rPr lang="en-US" dirty="0" smtClean="0"/>
              <a:t>	-2 umbilical arteries: return de- oxygenated blood, fecal waste, CO2 to placenta</a:t>
            </a:r>
          </a:p>
          <a:p>
            <a:pPr>
              <a:buNone/>
            </a:pPr>
            <a:r>
              <a:rPr lang="en-US" dirty="0" smtClean="0"/>
              <a:t>	-1umbilical vein: brings oxygenated blood and nutrients to the fetus</a:t>
            </a:r>
          </a:p>
          <a:p>
            <a:r>
              <a:rPr lang="en-US" dirty="0" smtClean="0"/>
              <a:t>Placenta – Where gas exchange takes place during fetal life</a:t>
            </a:r>
          </a:p>
          <a:p>
            <a:r>
              <a:rPr lang="en-US" dirty="0" smtClean="0"/>
              <a:t>Fetus depends on placenta to meet O2 needs while organs continue formation. </a:t>
            </a:r>
          </a:p>
          <a:p>
            <a:r>
              <a:rPr lang="en-US" dirty="0" smtClean="0"/>
              <a:t>Oxygenated blood flows from the placenta to the fetus via the umbilical vein.</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dirty="0" smtClean="0"/>
              <a:t>Fetal Circulation </a:t>
            </a:r>
            <a:r>
              <a:rPr lang="en-US" dirty="0" err="1" smtClean="0"/>
              <a:t>cnt’d</a:t>
            </a:r>
            <a:r>
              <a:rPr lang="en-US" dirty="0" smtClean="0"/>
              <a:t>…</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Prior to birth the </a:t>
            </a:r>
            <a:r>
              <a:rPr lang="en-US" dirty="0" err="1" smtClean="0"/>
              <a:t>foetus</a:t>
            </a:r>
            <a:r>
              <a:rPr lang="en-US" dirty="0" smtClean="0"/>
              <a:t> is not capable of respiratory function &amp; thus relies on the maternal circulation to carry out gas, nutrient &amp; waste exchange. </a:t>
            </a:r>
          </a:p>
          <a:p>
            <a:r>
              <a:rPr lang="en-US" dirty="0" smtClean="0"/>
              <a:t>The </a:t>
            </a:r>
            <a:r>
              <a:rPr lang="en-US" dirty="0" err="1" smtClean="0"/>
              <a:t>foetal</a:t>
            </a:r>
            <a:r>
              <a:rPr lang="en-US" dirty="0" smtClean="0"/>
              <a:t> &amp; maternal blood never mix, instead they interface at the </a:t>
            </a:r>
            <a:r>
              <a:rPr lang="en-US" b="1" dirty="0" smtClean="0">
                <a:hlinkClick r:id="rId2" tooltip="Placenta - Anatomy &amp; Physiology"/>
              </a:rPr>
              <a:t>placenta</a:t>
            </a:r>
            <a:r>
              <a:rPr lang="en-US" dirty="0" smtClean="0"/>
              <a:t>. </a:t>
            </a:r>
          </a:p>
          <a:p>
            <a:r>
              <a:rPr lang="en-US" dirty="0" smtClean="0"/>
              <a:t>Consequently the liver &amp; the lungs are non-functional, &amp; a series of shunts exist in the </a:t>
            </a:r>
            <a:r>
              <a:rPr lang="en-US" dirty="0" err="1" smtClean="0"/>
              <a:t>foetal</a:t>
            </a:r>
            <a:r>
              <a:rPr lang="en-US" dirty="0" smtClean="0"/>
              <a:t> circulation so that these organs are almost completely by-passed.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5467</TotalTime>
  <Words>1923</Words>
  <Application>Microsoft Office PowerPoint</Application>
  <PresentationFormat>On-screen Show (4:3)</PresentationFormat>
  <Paragraphs>113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Apex</vt:lpstr>
      <vt:lpstr>FETAL BLOOD FLOW</vt:lpstr>
      <vt:lpstr>Introduction</vt:lpstr>
      <vt:lpstr>Introduction cnt’d…</vt:lpstr>
      <vt:lpstr>Formation of Blood Cells cnt’d…</vt:lpstr>
      <vt:lpstr>Fetal Circulation</vt:lpstr>
      <vt:lpstr>Fetal Circulation cnt’d…</vt:lpstr>
      <vt:lpstr>Slide 7</vt:lpstr>
      <vt:lpstr>Fetal Circulation</vt:lpstr>
      <vt:lpstr>Fetal Circulation cnt’d…</vt:lpstr>
      <vt:lpstr>Fetal Circulation cnt’d…</vt:lpstr>
      <vt:lpstr>Fetal Circulation cnt’d…</vt:lpstr>
      <vt:lpstr>Fetal Circulation cnt’d…</vt:lpstr>
      <vt:lpstr>Slide 13</vt:lpstr>
      <vt:lpstr>Circulatory Readjustments at Birth</vt:lpstr>
      <vt:lpstr>Slide 15</vt:lpstr>
      <vt:lpstr>Specific Anatomical Structure of the Fetal Circulation</vt:lpstr>
      <vt:lpstr>Specific Anatomical Structure of the Fetal Circulation cnt’d…</vt:lpstr>
      <vt:lpstr>Specific Anatomical Structure of the Fetal Circulation cnt’d…</vt:lpstr>
      <vt:lpstr>Specific Anatomical Structure of the Fetal Circulation cnt’d…</vt:lpstr>
      <vt:lpstr>Slide 20</vt:lpstr>
      <vt:lpstr>Changes in Fetal Circulation at Birth</vt:lpstr>
      <vt:lpstr>Changes in Fetal Circulation at Birth cnt’d…</vt:lpstr>
      <vt:lpstr>Changes in Fetal Circulation at Birth cnt’d…</vt:lpstr>
      <vt:lpstr>Changes in Fetal Circulation at Birth cnt’d…</vt:lpstr>
      <vt:lpstr>Closure of the Ductus Arteriosus cnt…</vt:lpstr>
      <vt:lpstr>Changes in Fetal Circulation at Birth cnt’d…</vt:lpstr>
      <vt:lpstr>Special Functional Problems in the Neonate</vt:lpstr>
      <vt:lpstr>Circulation cnt…</vt:lpstr>
      <vt:lpstr>Reference</vt:lpstr>
      <vt:lpstr>End of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FETAL BLOOD FLOW</dc:title>
  <dc:creator>Samuel N. Kiurire</dc:creator>
  <cp:lastModifiedBy>Cyrus Kiurire</cp:lastModifiedBy>
  <cp:revision>281</cp:revision>
  <dcterms:created xsi:type="dcterms:W3CDTF">2006-08-16T00:00:00Z</dcterms:created>
  <dcterms:modified xsi:type="dcterms:W3CDTF">2019-06-19T06:35:23Z</dcterms:modified>
</cp:coreProperties>
</file>