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8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6600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8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8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2/24/2021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8763761" y="761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38100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87783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7"/>
                </a:lnTo>
              </a:path>
            </a:pathLst>
          </a:custGeom>
          <a:ln w="34748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5303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7"/>
                </a:lnTo>
              </a:path>
            </a:pathLst>
          </a:custGeom>
          <a:ln w="11583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8839200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0" y="6858000"/>
                </a:moveTo>
                <a:lnTo>
                  <a:pt x="304800" y="6858000"/>
                </a:lnTo>
                <a:lnTo>
                  <a:pt x="3048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DC3AD">
              <a:alpha val="8705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89154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9144">
            <a:solidFill>
              <a:srgbClr val="FD85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8156447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274320" y="0"/>
                </a:moveTo>
                <a:lnTo>
                  <a:pt x="225008" y="4419"/>
                </a:lnTo>
                <a:lnTo>
                  <a:pt x="178597" y="17162"/>
                </a:lnTo>
                <a:lnTo>
                  <a:pt x="135861" y="37453"/>
                </a:lnTo>
                <a:lnTo>
                  <a:pt x="97575" y="64518"/>
                </a:lnTo>
                <a:lnTo>
                  <a:pt x="64513" y="97580"/>
                </a:lnTo>
                <a:lnTo>
                  <a:pt x="37450" y="135867"/>
                </a:lnTo>
                <a:lnTo>
                  <a:pt x="17161" y="178602"/>
                </a:lnTo>
                <a:lnTo>
                  <a:pt x="4419" y="225011"/>
                </a:lnTo>
                <a:lnTo>
                  <a:pt x="0" y="274319"/>
                </a:lnTo>
                <a:lnTo>
                  <a:pt x="4419" y="323628"/>
                </a:lnTo>
                <a:lnTo>
                  <a:pt x="17161" y="370037"/>
                </a:lnTo>
                <a:lnTo>
                  <a:pt x="37450" y="412772"/>
                </a:lnTo>
                <a:lnTo>
                  <a:pt x="64513" y="451059"/>
                </a:lnTo>
                <a:lnTo>
                  <a:pt x="97575" y="484121"/>
                </a:lnTo>
                <a:lnTo>
                  <a:pt x="135861" y="511186"/>
                </a:lnTo>
                <a:lnTo>
                  <a:pt x="178597" y="531477"/>
                </a:lnTo>
                <a:lnTo>
                  <a:pt x="225008" y="544220"/>
                </a:lnTo>
                <a:lnTo>
                  <a:pt x="274320" y="548640"/>
                </a:lnTo>
                <a:lnTo>
                  <a:pt x="323631" y="544220"/>
                </a:lnTo>
                <a:lnTo>
                  <a:pt x="370042" y="531477"/>
                </a:lnTo>
                <a:lnTo>
                  <a:pt x="412778" y="511186"/>
                </a:lnTo>
                <a:lnTo>
                  <a:pt x="451064" y="484121"/>
                </a:lnTo>
                <a:lnTo>
                  <a:pt x="484126" y="451059"/>
                </a:lnTo>
                <a:lnTo>
                  <a:pt x="511189" y="412772"/>
                </a:lnTo>
                <a:lnTo>
                  <a:pt x="531478" y="370037"/>
                </a:lnTo>
                <a:lnTo>
                  <a:pt x="544220" y="323628"/>
                </a:lnTo>
                <a:lnTo>
                  <a:pt x="548640" y="274319"/>
                </a:lnTo>
                <a:lnTo>
                  <a:pt x="544220" y="225011"/>
                </a:lnTo>
                <a:lnTo>
                  <a:pt x="531478" y="178602"/>
                </a:lnTo>
                <a:lnTo>
                  <a:pt x="511189" y="135867"/>
                </a:lnTo>
                <a:lnTo>
                  <a:pt x="484126" y="97580"/>
                </a:lnTo>
                <a:lnTo>
                  <a:pt x="451064" y="64518"/>
                </a:lnTo>
                <a:lnTo>
                  <a:pt x="412778" y="37453"/>
                </a:lnTo>
                <a:lnTo>
                  <a:pt x="370042" y="17162"/>
                </a:lnTo>
                <a:lnTo>
                  <a:pt x="323631" y="4419"/>
                </a:lnTo>
                <a:lnTo>
                  <a:pt x="274320" y="0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6939" y="630682"/>
            <a:ext cx="1805305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008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6939" y="1182369"/>
            <a:ext cx="6875780" cy="3180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6600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Tricuspid_valve" TargetMode="External"/><Relationship Id="rId7" Type="http://schemas.openxmlformats.org/officeDocument/2006/relationships/hyperlink" Target="http://en.wikipedia.org/wiki/Pulmonary_artery" TargetMode="External"/><Relationship Id="rId2" Type="http://schemas.openxmlformats.org/officeDocument/2006/relationships/hyperlink" Target="http://en.wikipedia.org/wiki/Mitral_valve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en.wikipedia.org/wiki/Pulmonic_valve" TargetMode="External"/><Relationship Id="rId5" Type="http://schemas.openxmlformats.org/officeDocument/2006/relationships/hyperlink" Target="http://en.wikipedia.org/wiki/Aorta" TargetMode="External"/><Relationship Id="rId4" Type="http://schemas.openxmlformats.org/officeDocument/2006/relationships/hyperlink" Target="http://en.wikipedia.org/wiki/Aortic_valve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Systole_(medicine)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Mitral_valve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Tricuspid_valve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eg"/><Relationship Id="rId4" Type="http://schemas.openxmlformats.org/officeDocument/2006/relationships/hyperlink" Target="http://en.wikipedia.org/wiki/Coronary_arteries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Sympathetic_nerve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en.wikipedia.org/wiki/Vagus_nerve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Systole_(medicine)" TargetMode="External"/><Relationship Id="rId2" Type="http://schemas.openxmlformats.org/officeDocument/2006/relationships/hyperlink" Target="http://en.wikipedia.org/wiki/Diastole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en.wikipedia.org/wiki/Myocytes" TargetMode="External"/><Relationship Id="rId4" Type="http://schemas.openxmlformats.org/officeDocument/2006/relationships/hyperlink" Target="http://en.wikipedia.org/wiki/Cardiac_cycl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93647" y="1670304"/>
            <a:ext cx="6228587" cy="17038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495800" y="5817819"/>
            <a:ext cx="2635503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000" b="1" dirty="0">
                <a:solidFill>
                  <a:srgbClr val="FF0000"/>
                </a:solidFill>
                <a:latin typeface="Arial"/>
                <a:cs typeface="Arial"/>
              </a:rPr>
              <a:t>SAMUEL NGIGI K.</a:t>
            </a:r>
            <a:endParaRPr sz="2000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711453"/>
            <a:ext cx="7289800" cy="3180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53340" indent="-274320">
              <a:lnSpc>
                <a:spcPct val="100000"/>
              </a:lnSpc>
              <a:spcBef>
                <a:spcPts val="1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370205" algn="l"/>
                <a:tab pos="370840" algn="l"/>
              </a:tabLst>
            </a:pPr>
            <a:r>
              <a:rPr sz="2400" b="1" spc="-5" dirty="0">
                <a:latin typeface="Arial"/>
                <a:cs typeface="Arial"/>
              </a:rPr>
              <a:t>1)</a:t>
            </a:r>
            <a:r>
              <a:rPr sz="2400" b="1" spc="-5" dirty="0">
                <a:solidFill>
                  <a:srgbClr val="D2601C"/>
                </a:solidFill>
                <a:latin typeface="Arial"/>
                <a:cs typeface="Arial"/>
              </a:rPr>
              <a:t> </a:t>
            </a:r>
            <a:r>
              <a:rPr sz="2400" b="1" u="heavy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Arial"/>
                <a:cs typeface="Arial"/>
                <a:hlinkClick r:id="rId2"/>
              </a:rPr>
              <a:t>mitral </a:t>
            </a:r>
            <a:r>
              <a:rPr sz="2400" b="1" u="heavy" spc="-5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Arial"/>
                <a:cs typeface="Arial"/>
                <a:hlinkClick r:id="rId2"/>
              </a:rPr>
              <a:t>valve</a:t>
            </a:r>
            <a:r>
              <a:rPr sz="2400" b="1" spc="-5" dirty="0">
                <a:solidFill>
                  <a:srgbClr val="D2601C"/>
                </a:solidFill>
                <a:latin typeface="Arial"/>
                <a:cs typeface="Arial"/>
                <a:hlinkClick r:id="rId2"/>
              </a:rPr>
              <a:t> </a:t>
            </a:r>
            <a:r>
              <a:rPr sz="2400" b="1" dirty="0">
                <a:latin typeface="Arial"/>
                <a:cs typeface="Arial"/>
              </a:rPr>
              <a:t>– between </a:t>
            </a:r>
            <a:r>
              <a:rPr sz="2400" b="1" spc="-5" dirty="0">
                <a:latin typeface="Arial"/>
                <a:cs typeface="Arial"/>
              </a:rPr>
              <a:t>the </a:t>
            </a:r>
            <a:r>
              <a:rPr sz="2400" b="1" dirty="0">
                <a:latin typeface="Arial"/>
                <a:cs typeface="Arial"/>
              </a:rPr>
              <a:t>left atrium and</a:t>
            </a:r>
            <a:r>
              <a:rPr sz="2400" b="1" spc="-7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the  </a:t>
            </a:r>
            <a:r>
              <a:rPr sz="2400" b="1" dirty="0">
                <a:latin typeface="Arial"/>
                <a:cs typeface="Arial"/>
              </a:rPr>
              <a:t>left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ventricle</a:t>
            </a:r>
            <a:endParaRPr sz="2400" dirty="0">
              <a:latin typeface="Arial"/>
              <a:cs typeface="Arial"/>
            </a:endParaRPr>
          </a:p>
          <a:p>
            <a:pPr marL="287020" marR="5080" indent="-27432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b="1" spc="-5" dirty="0">
                <a:latin typeface="Arial"/>
                <a:cs typeface="Arial"/>
              </a:rPr>
              <a:t>2)</a:t>
            </a:r>
            <a:r>
              <a:rPr sz="2400" b="1" spc="-5" dirty="0">
                <a:solidFill>
                  <a:srgbClr val="D2601C"/>
                </a:solidFill>
                <a:latin typeface="Arial"/>
                <a:cs typeface="Arial"/>
              </a:rPr>
              <a:t> </a:t>
            </a:r>
            <a:r>
              <a:rPr sz="2400" b="1" u="heavy" spc="-5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Arial"/>
                <a:cs typeface="Arial"/>
                <a:hlinkClick r:id="rId3"/>
              </a:rPr>
              <a:t>tricuspid valve</a:t>
            </a:r>
            <a:r>
              <a:rPr sz="2400" b="1" spc="-5" dirty="0">
                <a:solidFill>
                  <a:srgbClr val="D2601C"/>
                </a:solidFill>
                <a:latin typeface="Arial"/>
                <a:cs typeface="Arial"/>
                <a:hlinkClick r:id="rId3"/>
              </a:rPr>
              <a:t> </a:t>
            </a:r>
            <a:r>
              <a:rPr sz="2400" b="1" dirty="0">
                <a:latin typeface="Arial"/>
                <a:cs typeface="Arial"/>
              </a:rPr>
              <a:t>– between </a:t>
            </a:r>
            <a:r>
              <a:rPr sz="2400" b="1" spc="-5" dirty="0">
                <a:latin typeface="Arial"/>
                <a:cs typeface="Arial"/>
              </a:rPr>
              <a:t>the right </a:t>
            </a:r>
            <a:r>
              <a:rPr sz="2400" b="1" dirty="0">
                <a:latin typeface="Arial"/>
                <a:cs typeface="Arial"/>
              </a:rPr>
              <a:t>atrium and  the right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ventricle</a:t>
            </a:r>
            <a:endParaRPr sz="2400" dirty="0">
              <a:latin typeface="Arial"/>
              <a:cs typeface="Arial"/>
            </a:endParaRPr>
          </a:p>
          <a:p>
            <a:pPr marL="287020" marR="357505" indent="-27432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b="1" spc="-5" dirty="0">
                <a:latin typeface="Arial"/>
                <a:cs typeface="Arial"/>
              </a:rPr>
              <a:t>1)</a:t>
            </a:r>
            <a:r>
              <a:rPr sz="2400" b="1" spc="-5" dirty="0">
                <a:solidFill>
                  <a:srgbClr val="D2601C"/>
                </a:solidFill>
                <a:latin typeface="Arial"/>
                <a:cs typeface="Arial"/>
              </a:rPr>
              <a:t> </a:t>
            </a:r>
            <a:r>
              <a:rPr sz="2400" b="1" u="heavy" spc="-5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Arial"/>
                <a:cs typeface="Arial"/>
                <a:hlinkClick r:id="rId4"/>
              </a:rPr>
              <a:t>aortic valve</a:t>
            </a:r>
            <a:r>
              <a:rPr sz="2400" b="1" spc="-5" dirty="0">
                <a:solidFill>
                  <a:srgbClr val="D2601C"/>
                </a:solidFill>
                <a:latin typeface="Arial"/>
                <a:cs typeface="Arial"/>
                <a:hlinkClick r:id="rId4"/>
              </a:rPr>
              <a:t> </a:t>
            </a:r>
            <a:r>
              <a:rPr sz="2400" b="1" dirty="0">
                <a:latin typeface="Arial"/>
                <a:cs typeface="Arial"/>
              </a:rPr>
              <a:t>– between </a:t>
            </a:r>
            <a:r>
              <a:rPr sz="2400" b="1" spc="-5" dirty="0">
                <a:latin typeface="Arial"/>
                <a:cs typeface="Arial"/>
              </a:rPr>
              <a:t>the </a:t>
            </a:r>
            <a:r>
              <a:rPr sz="2400" b="1" dirty="0">
                <a:latin typeface="Arial"/>
                <a:cs typeface="Arial"/>
              </a:rPr>
              <a:t>left </a:t>
            </a:r>
            <a:r>
              <a:rPr sz="2400" b="1" spc="-5" dirty="0">
                <a:latin typeface="Arial"/>
                <a:cs typeface="Arial"/>
              </a:rPr>
              <a:t>ventricle </a:t>
            </a:r>
            <a:r>
              <a:rPr sz="2400" b="1" dirty="0">
                <a:latin typeface="Arial"/>
                <a:cs typeface="Arial"/>
              </a:rPr>
              <a:t>and  </a:t>
            </a:r>
            <a:r>
              <a:rPr sz="2400" b="1" spc="-5" dirty="0">
                <a:latin typeface="Arial"/>
                <a:cs typeface="Arial"/>
              </a:rPr>
              <a:t>the</a:t>
            </a:r>
            <a:r>
              <a:rPr sz="2400" b="1" spc="-10" dirty="0">
                <a:solidFill>
                  <a:srgbClr val="D2601C"/>
                </a:solidFill>
                <a:latin typeface="Arial"/>
                <a:cs typeface="Arial"/>
                <a:hlinkClick r:id="rId5"/>
              </a:rPr>
              <a:t> </a:t>
            </a:r>
            <a:r>
              <a:rPr sz="2400" b="1" u="heavy" spc="-5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Arial"/>
                <a:cs typeface="Arial"/>
                <a:hlinkClick r:id="rId5"/>
              </a:rPr>
              <a:t>aorta</a:t>
            </a:r>
            <a:endParaRPr sz="2400" dirty="0">
              <a:latin typeface="Arial"/>
              <a:cs typeface="Arial"/>
            </a:endParaRPr>
          </a:p>
          <a:p>
            <a:pPr marL="287020" marR="241935" indent="-27432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b="1" spc="-5" dirty="0">
                <a:latin typeface="Arial"/>
                <a:cs typeface="Arial"/>
              </a:rPr>
              <a:t>2)</a:t>
            </a:r>
            <a:r>
              <a:rPr sz="2400" b="1" spc="-5" dirty="0">
                <a:solidFill>
                  <a:srgbClr val="D2601C"/>
                </a:solidFill>
                <a:latin typeface="Arial"/>
                <a:cs typeface="Arial"/>
              </a:rPr>
              <a:t> </a:t>
            </a:r>
            <a:r>
              <a:rPr sz="2400" b="1" u="heavy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Arial"/>
                <a:cs typeface="Arial"/>
                <a:hlinkClick r:id="rId6"/>
              </a:rPr>
              <a:t>pulmonic </a:t>
            </a:r>
            <a:r>
              <a:rPr sz="2400" b="1" u="heavy" spc="-5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Arial"/>
                <a:cs typeface="Arial"/>
                <a:hlinkClick r:id="rId6"/>
              </a:rPr>
              <a:t>valve</a:t>
            </a:r>
            <a:r>
              <a:rPr sz="2400" b="1" spc="-5" dirty="0">
                <a:solidFill>
                  <a:srgbClr val="D2601C"/>
                </a:solidFill>
                <a:latin typeface="Arial"/>
                <a:cs typeface="Arial"/>
                <a:hlinkClick r:id="rId6"/>
              </a:rPr>
              <a:t> </a:t>
            </a:r>
            <a:r>
              <a:rPr sz="2400" b="1" dirty="0">
                <a:latin typeface="Arial"/>
                <a:cs typeface="Arial"/>
              </a:rPr>
              <a:t>– between </a:t>
            </a:r>
            <a:r>
              <a:rPr sz="2400" b="1" spc="-5" dirty="0">
                <a:latin typeface="Arial"/>
                <a:cs typeface="Arial"/>
              </a:rPr>
              <a:t>the </a:t>
            </a:r>
            <a:r>
              <a:rPr sz="2400" b="1" dirty="0">
                <a:latin typeface="Arial"/>
                <a:cs typeface="Arial"/>
              </a:rPr>
              <a:t>right</a:t>
            </a:r>
            <a:r>
              <a:rPr sz="2400" b="1" spc="-7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ventricle  and </a:t>
            </a:r>
            <a:r>
              <a:rPr sz="2400" b="1" dirty="0">
                <a:latin typeface="Arial"/>
                <a:cs typeface="Arial"/>
              </a:rPr>
              <a:t>the</a:t>
            </a:r>
            <a:r>
              <a:rPr sz="2400" b="1" dirty="0">
                <a:solidFill>
                  <a:srgbClr val="D2601C"/>
                </a:solidFill>
                <a:latin typeface="Arial"/>
                <a:cs typeface="Arial"/>
                <a:hlinkClick r:id="rId7"/>
              </a:rPr>
              <a:t> </a:t>
            </a:r>
            <a:r>
              <a:rPr sz="2400" b="1" u="heavy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Arial"/>
                <a:cs typeface="Arial"/>
                <a:hlinkClick r:id="rId7"/>
              </a:rPr>
              <a:t>pulmonary</a:t>
            </a:r>
            <a:r>
              <a:rPr sz="2400" b="1" u="heavy" spc="-40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Arial"/>
                <a:cs typeface="Arial"/>
                <a:hlinkClick r:id="rId7"/>
              </a:rPr>
              <a:t> </a:t>
            </a:r>
            <a:r>
              <a:rPr sz="2400" b="1" u="heavy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Arial"/>
                <a:cs typeface="Arial"/>
                <a:hlinkClick r:id="rId7"/>
              </a:rPr>
              <a:t>artery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0513" y="798703"/>
            <a:ext cx="32207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>
                <a:solidFill>
                  <a:srgbClr val="660066"/>
                </a:solidFill>
              </a:rPr>
              <a:t>A</a:t>
            </a:r>
            <a:r>
              <a:rPr sz="2850" spc="-30" dirty="0">
                <a:solidFill>
                  <a:srgbClr val="660066"/>
                </a:solidFill>
              </a:rPr>
              <a:t>TRIAL</a:t>
            </a:r>
            <a:r>
              <a:rPr sz="2850" spc="75" dirty="0">
                <a:solidFill>
                  <a:srgbClr val="660066"/>
                </a:solidFill>
              </a:rPr>
              <a:t> </a:t>
            </a:r>
            <a:r>
              <a:rPr sz="2850" spc="10" dirty="0">
                <a:solidFill>
                  <a:srgbClr val="660066"/>
                </a:solidFill>
              </a:rPr>
              <a:t>SYSTOLE</a:t>
            </a:r>
            <a:endParaRPr sz="2850"/>
          </a:p>
        </p:txBody>
      </p:sp>
      <p:sp>
        <p:nvSpPr>
          <p:cNvPr id="3" name="object 3"/>
          <p:cNvSpPr/>
          <p:nvPr/>
        </p:nvSpPr>
        <p:spPr>
          <a:xfrm>
            <a:off x="548640" y="5026152"/>
            <a:ext cx="140208" cy="1493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2068195"/>
            <a:ext cx="7312659" cy="3546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5715" indent="-274320" algn="just">
              <a:lnSpc>
                <a:spcPct val="100000"/>
              </a:lnSpc>
              <a:spcBef>
                <a:spcPts val="1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b="1" dirty="0">
                <a:solidFill>
                  <a:srgbClr val="003300"/>
                </a:solidFill>
                <a:latin typeface="Arial"/>
                <a:cs typeface="Arial"/>
              </a:rPr>
              <a:t>It is </a:t>
            </a:r>
            <a:r>
              <a:rPr sz="2400" b="1" spc="-5" dirty="0">
                <a:solidFill>
                  <a:srgbClr val="003300"/>
                </a:solidFill>
                <a:latin typeface="Arial"/>
                <a:cs typeface="Arial"/>
              </a:rPr>
              <a:t>the contraction of the heart muscle  (</a:t>
            </a:r>
            <a:r>
              <a:rPr sz="2400" b="1" i="1" spc="-5" dirty="0">
                <a:solidFill>
                  <a:srgbClr val="003300"/>
                </a:solidFill>
                <a:latin typeface="Arial"/>
                <a:cs typeface="Arial"/>
              </a:rPr>
              <a:t>myocardia</a:t>
            </a:r>
            <a:r>
              <a:rPr sz="2400" b="1" spc="-5" dirty="0">
                <a:solidFill>
                  <a:srgbClr val="003300"/>
                </a:solidFill>
                <a:latin typeface="Arial"/>
                <a:cs typeface="Arial"/>
              </a:rPr>
              <a:t>) of the </a:t>
            </a:r>
            <a:r>
              <a:rPr sz="2400" b="1" dirty="0">
                <a:solidFill>
                  <a:srgbClr val="003300"/>
                </a:solidFill>
                <a:latin typeface="Arial"/>
                <a:cs typeface="Arial"/>
              </a:rPr>
              <a:t>left </a:t>
            </a:r>
            <a:r>
              <a:rPr sz="2400" b="1" spc="-5" dirty="0">
                <a:solidFill>
                  <a:srgbClr val="003300"/>
                </a:solidFill>
                <a:latin typeface="Arial"/>
                <a:cs typeface="Arial"/>
              </a:rPr>
              <a:t>and </a:t>
            </a:r>
            <a:r>
              <a:rPr sz="2400" b="1" dirty="0">
                <a:solidFill>
                  <a:srgbClr val="003300"/>
                </a:solidFill>
                <a:latin typeface="Arial"/>
                <a:cs typeface="Arial"/>
              </a:rPr>
              <a:t>right</a:t>
            </a:r>
            <a:r>
              <a:rPr sz="2400" b="1" spc="-2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3300"/>
                </a:solidFill>
                <a:latin typeface="Arial"/>
                <a:cs typeface="Arial"/>
              </a:rPr>
              <a:t>atria.</a:t>
            </a:r>
            <a:endParaRPr sz="2400" dirty="0">
              <a:latin typeface="Arial"/>
              <a:cs typeface="Arial"/>
            </a:endParaRPr>
          </a:p>
          <a:p>
            <a:pPr marL="287020" marR="5080" indent="-274320" algn="just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b="1" spc="-5" dirty="0">
                <a:solidFill>
                  <a:srgbClr val="003300"/>
                </a:solidFill>
                <a:latin typeface="Arial"/>
                <a:cs typeface="Arial"/>
              </a:rPr>
              <a:t>As the </a:t>
            </a:r>
            <a:r>
              <a:rPr sz="2400" b="1" dirty="0">
                <a:solidFill>
                  <a:srgbClr val="003300"/>
                </a:solidFill>
                <a:latin typeface="Arial"/>
                <a:cs typeface="Arial"/>
              </a:rPr>
              <a:t>atria </a:t>
            </a:r>
            <a:r>
              <a:rPr sz="2400" b="1" spc="-5" dirty="0">
                <a:solidFill>
                  <a:srgbClr val="003300"/>
                </a:solidFill>
                <a:latin typeface="Arial"/>
                <a:cs typeface="Arial"/>
              </a:rPr>
              <a:t>contract, the blood pressure </a:t>
            </a:r>
            <a:r>
              <a:rPr sz="2400" b="1" dirty="0">
                <a:solidFill>
                  <a:srgbClr val="003300"/>
                </a:solidFill>
                <a:latin typeface="Arial"/>
                <a:cs typeface="Arial"/>
              </a:rPr>
              <a:t>in </a:t>
            </a:r>
            <a:r>
              <a:rPr sz="2400" b="1" spc="-10" dirty="0">
                <a:solidFill>
                  <a:srgbClr val="003300"/>
                </a:solidFill>
                <a:latin typeface="Arial"/>
                <a:cs typeface="Arial"/>
              </a:rPr>
              <a:t>each  </a:t>
            </a:r>
            <a:r>
              <a:rPr sz="2400" b="1" dirty="0">
                <a:solidFill>
                  <a:srgbClr val="003300"/>
                </a:solidFill>
                <a:latin typeface="Arial"/>
                <a:cs typeface="Arial"/>
              </a:rPr>
              <a:t>atrium </a:t>
            </a:r>
            <a:r>
              <a:rPr sz="2400" b="1" spc="-5" dirty="0">
                <a:solidFill>
                  <a:srgbClr val="003300"/>
                </a:solidFill>
                <a:latin typeface="Arial"/>
                <a:cs typeface="Arial"/>
              </a:rPr>
              <a:t>increases, forcing </a:t>
            </a:r>
            <a:r>
              <a:rPr sz="2400" b="1" spc="-10" dirty="0">
                <a:solidFill>
                  <a:srgbClr val="003300"/>
                </a:solidFill>
                <a:latin typeface="Arial"/>
                <a:cs typeface="Arial"/>
              </a:rPr>
              <a:t>additional blood </a:t>
            </a:r>
            <a:r>
              <a:rPr sz="2400" b="1" spc="-5" dirty="0">
                <a:solidFill>
                  <a:srgbClr val="003300"/>
                </a:solidFill>
                <a:latin typeface="Arial"/>
                <a:cs typeface="Arial"/>
              </a:rPr>
              <a:t>into  the ventricles. The additional </a:t>
            </a:r>
            <a:r>
              <a:rPr sz="2400" b="1" spc="-10" dirty="0">
                <a:solidFill>
                  <a:srgbClr val="003300"/>
                </a:solidFill>
                <a:latin typeface="Arial"/>
                <a:cs typeface="Arial"/>
              </a:rPr>
              <a:t>flow of </a:t>
            </a:r>
            <a:r>
              <a:rPr sz="2400" b="1" dirty="0">
                <a:solidFill>
                  <a:srgbClr val="003300"/>
                </a:solidFill>
                <a:latin typeface="Arial"/>
                <a:cs typeface="Arial"/>
              </a:rPr>
              <a:t>blood is  </a:t>
            </a:r>
            <a:r>
              <a:rPr sz="2400" b="1" spc="-5" dirty="0">
                <a:solidFill>
                  <a:srgbClr val="003300"/>
                </a:solidFill>
                <a:latin typeface="Arial"/>
                <a:cs typeface="Arial"/>
              </a:rPr>
              <a:t>called </a:t>
            </a:r>
            <a:r>
              <a:rPr sz="2400" b="1" dirty="0">
                <a:solidFill>
                  <a:srgbClr val="800000"/>
                </a:solidFill>
                <a:latin typeface="Arial"/>
                <a:cs typeface="Arial"/>
              </a:rPr>
              <a:t>atrial</a:t>
            </a:r>
            <a:r>
              <a:rPr sz="2400" b="1" spc="-2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800000"/>
                </a:solidFill>
                <a:latin typeface="Arial"/>
                <a:cs typeface="Arial"/>
              </a:rPr>
              <a:t>kick</a:t>
            </a:r>
            <a:r>
              <a:rPr sz="2400" b="1" spc="-5" dirty="0">
                <a:solidFill>
                  <a:srgbClr val="008000"/>
                </a:solidFill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400" b="1" spc="-5" dirty="0">
                <a:solidFill>
                  <a:srgbClr val="660066"/>
                </a:solidFill>
                <a:latin typeface="Arial"/>
                <a:cs typeface="Arial"/>
              </a:rPr>
              <a:t>VENTRICULAR</a:t>
            </a:r>
            <a:r>
              <a:rPr sz="2400" b="1" spc="4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660066"/>
                </a:solidFill>
                <a:latin typeface="Arial"/>
                <a:cs typeface="Arial"/>
              </a:rPr>
              <a:t>SYSTOLE</a:t>
            </a:r>
            <a:endParaRPr sz="2400" dirty="0">
              <a:latin typeface="Arial"/>
              <a:cs typeface="Arial"/>
            </a:endParaRPr>
          </a:p>
          <a:p>
            <a:pPr marL="455930">
              <a:lnSpc>
                <a:spcPct val="100000"/>
              </a:lnSpc>
              <a:spcBef>
                <a:spcPts val="600"/>
              </a:spcBef>
            </a:pPr>
            <a:r>
              <a:rPr sz="2400" b="1" spc="-5" dirty="0">
                <a:solidFill>
                  <a:srgbClr val="003300"/>
                </a:solidFill>
                <a:latin typeface="Arial"/>
                <a:cs typeface="Arial"/>
              </a:rPr>
              <a:t>It</a:t>
            </a:r>
            <a:r>
              <a:rPr sz="2400" b="1" spc="29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3300"/>
                </a:solidFill>
                <a:latin typeface="Arial"/>
                <a:cs typeface="Arial"/>
              </a:rPr>
              <a:t>is</a:t>
            </a:r>
            <a:r>
              <a:rPr sz="2400" b="1" spc="30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3300"/>
                </a:solidFill>
                <a:latin typeface="Arial"/>
                <a:cs typeface="Arial"/>
              </a:rPr>
              <a:t>the</a:t>
            </a:r>
            <a:r>
              <a:rPr sz="2400" b="1" spc="29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3300"/>
                </a:solidFill>
                <a:latin typeface="Arial"/>
                <a:cs typeface="Arial"/>
              </a:rPr>
              <a:t>contraction</a:t>
            </a:r>
            <a:r>
              <a:rPr sz="2400" b="1" spc="30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3300"/>
                </a:solidFill>
                <a:latin typeface="Arial"/>
                <a:cs typeface="Arial"/>
              </a:rPr>
              <a:t>of</a:t>
            </a:r>
            <a:r>
              <a:rPr sz="2400" b="1" spc="29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3300"/>
                </a:solidFill>
                <a:latin typeface="Arial"/>
                <a:cs typeface="Arial"/>
              </a:rPr>
              <a:t>the</a:t>
            </a:r>
            <a:r>
              <a:rPr sz="2400" b="1" spc="29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3300"/>
                </a:solidFill>
                <a:latin typeface="Arial"/>
                <a:cs typeface="Arial"/>
              </a:rPr>
              <a:t>muscles</a:t>
            </a:r>
            <a:r>
              <a:rPr sz="2400" b="1" spc="30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3300"/>
                </a:solidFill>
                <a:latin typeface="Arial"/>
                <a:cs typeface="Arial"/>
              </a:rPr>
              <a:t>of</a:t>
            </a:r>
            <a:r>
              <a:rPr sz="2400" b="1" spc="3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3300"/>
                </a:solidFill>
                <a:latin typeface="Arial"/>
                <a:cs typeface="Arial"/>
              </a:rPr>
              <a:t>the</a:t>
            </a:r>
            <a:r>
              <a:rPr sz="2400" b="1" spc="30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3300"/>
                </a:solidFill>
                <a:latin typeface="Arial"/>
                <a:cs typeface="Arial"/>
              </a:rPr>
              <a:t>left</a:t>
            </a:r>
            <a:endParaRPr sz="2400" dirty="0">
              <a:latin typeface="Arial"/>
              <a:cs typeface="Arial"/>
            </a:endParaRPr>
          </a:p>
          <a:p>
            <a:pPr marL="286385">
              <a:lnSpc>
                <a:spcPct val="100000"/>
              </a:lnSpc>
              <a:spcBef>
                <a:spcPts val="5"/>
              </a:spcBef>
            </a:pPr>
            <a:r>
              <a:rPr sz="2400" b="1" spc="-5" dirty="0">
                <a:solidFill>
                  <a:srgbClr val="003300"/>
                </a:solidFill>
                <a:latin typeface="Arial"/>
                <a:cs typeface="Arial"/>
              </a:rPr>
              <a:t>and right</a:t>
            </a:r>
            <a:r>
              <a:rPr sz="2400" b="1" spc="-2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3300"/>
                </a:solidFill>
                <a:latin typeface="Arial"/>
                <a:cs typeface="Arial"/>
              </a:rPr>
              <a:t>ventricles.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6246" y="584962"/>
            <a:ext cx="65944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CC3300"/>
                </a:solidFill>
              </a:rPr>
              <a:t>D</a:t>
            </a:r>
            <a:r>
              <a:rPr sz="2550" dirty="0">
                <a:solidFill>
                  <a:srgbClr val="CC3300"/>
                </a:solidFill>
              </a:rPr>
              <a:t>ETECTION OF VENTRICULAR</a:t>
            </a:r>
            <a:r>
              <a:rPr sz="2550" spc="590" dirty="0">
                <a:solidFill>
                  <a:srgbClr val="CC3300"/>
                </a:solidFill>
              </a:rPr>
              <a:t> </a:t>
            </a:r>
            <a:r>
              <a:rPr sz="2550" spc="-5" dirty="0">
                <a:solidFill>
                  <a:srgbClr val="CC3300"/>
                </a:solidFill>
              </a:rPr>
              <a:t>SYSTOLE</a:t>
            </a:r>
            <a:endParaRPr sz="2550"/>
          </a:p>
        </p:txBody>
      </p:sp>
      <p:sp>
        <p:nvSpPr>
          <p:cNvPr id="3" name="object 3"/>
          <p:cNvSpPr/>
          <p:nvPr/>
        </p:nvSpPr>
        <p:spPr>
          <a:xfrm>
            <a:off x="548640" y="1600200"/>
            <a:ext cx="126492" cy="137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8640" y="3553967"/>
            <a:ext cx="152400" cy="1615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8640" y="4898135"/>
            <a:ext cx="152400" cy="1615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10259" y="1392682"/>
            <a:ext cx="7038340" cy="4408002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 marR="5715" indent="77470" algn="just">
              <a:lnSpc>
                <a:spcPct val="80000"/>
              </a:lnSpc>
              <a:spcBef>
                <a:spcPts val="725"/>
              </a:spcBef>
            </a:pPr>
            <a:r>
              <a:rPr sz="2600" b="1" dirty="0">
                <a:solidFill>
                  <a:srgbClr val="003300"/>
                </a:solidFill>
                <a:latin typeface="Arial"/>
                <a:cs typeface="Arial"/>
              </a:rPr>
              <a:t>The closing of the </a:t>
            </a:r>
            <a:r>
              <a:rPr sz="2600" b="1" spc="-5" dirty="0">
                <a:solidFill>
                  <a:srgbClr val="003300"/>
                </a:solidFill>
                <a:latin typeface="Arial"/>
                <a:cs typeface="Arial"/>
              </a:rPr>
              <a:t>mitral </a:t>
            </a:r>
            <a:r>
              <a:rPr sz="2600" b="1" dirty="0">
                <a:solidFill>
                  <a:srgbClr val="003300"/>
                </a:solidFill>
                <a:latin typeface="Arial"/>
                <a:cs typeface="Arial"/>
              </a:rPr>
              <a:t>and tricuspid  valves (known </a:t>
            </a:r>
            <a:r>
              <a:rPr sz="2600" b="1" spc="-5" dirty="0">
                <a:solidFill>
                  <a:srgbClr val="003300"/>
                </a:solidFill>
                <a:latin typeface="Arial"/>
                <a:cs typeface="Arial"/>
              </a:rPr>
              <a:t>together </a:t>
            </a:r>
            <a:r>
              <a:rPr sz="2600" b="1" dirty="0">
                <a:solidFill>
                  <a:srgbClr val="003300"/>
                </a:solidFill>
                <a:latin typeface="Arial"/>
                <a:cs typeface="Arial"/>
              </a:rPr>
              <a:t>as the  </a:t>
            </a:r>
            <a:r>
              <a:rPr sz="2600" b="1" i="1" dirty="0">
                <a:solidFill>
                  <a:srgbClr val="003300"/>
                </a:solidFill>
                <a:latin typeface="Arial"/>
                <a:cs typeface="Arial"/>
              </a:rPr>
              <a:t>atrioventricular valves</a:t>
            </a:r>
            <a:r>
              <a:rPr sz="2600" b="1" dirty="0">
                <a:solidFill>
                  <a:srgbClr val="003300"/>
                </a:solidFill>
                <a:latin typeface="Arial"/>
                <a:cs typeface="Arial"/>
              </a:rPr>
              <a:t>) at </a:t>
            </a:r>
            <a:r>
              <a:rPr sz="2600" b="1" spc="-5" dirty="0">
                <a:solidFill>
                  <a:srgbClr val="003300"/>
                </a:solidFill>
                <a:latin typeface="Arial"/>
                <a:cs typeface="Arial"/>
              </a:rPr>
              <a:t>the beginning </a:t>
            </a:r>
            <a:r>
              <a:rPr sz="2600" b="1" spc="5" dirty="0">
                <a:solidFill>
                  <a:srgbClr val="003300"/>
                </a:solidFill>
                <a:latin typeface="Arial"/>
                <a:cs typeface="Arial"/>
              </a:rPr>
              <a:t>of  </a:t>
            </a:r>
            <a:r>
              <a:rPr sz="2600" b="1" dirty="0">
                <a:solidFill>
                  <a:srgbClr val="003300"/>
                </a:solidFill>
                <a:latin typeface="Arial"/>
                <a:cs typeface="Arial"/>
              </a:rPr>
              <a:t>ventricular </a:t>
            </a:r>
            <a:r>
              <a:rPr sz="2600" b="1" spc="-5" dirty="0">
                <a:solidFill>
                  <a:srgbClr val="003300"/>
                </a:solidFill>
                <a:latin typeface="Arial"/>
                <a:cs typeface="Arial"/>
              </a:rPr>
              <a:t>systole </a:t>
            </a:r>
            <a:r>
              <a:rPr sz="2600" b="1" dirty="0">
                <a:solidFill>
                  <a:srgbClr val="003300"/>
                </a:solidFill>
                <a:latin typeface="Arial"/>
                <a:cs typeface="Arial"/>
              </a:rPr>
              <a:t>cause the </a:t>
            </a:r>
            <a:r>
              <a:rPr sz="2600" b="1" spc="-5" dirty="0">
                <a:solidFill>
                  <a:srgbClr val="003300"/>
                </a:solidFill>
                <a:latin typeface="Arial"/>
                <a:cs typeface="Arial"/>
              </a:rPr>
              <a:t>first </a:t>
            </a:r>
            <a:r>
              <a:rPr sz="2600" b="1" dirty="0">
                <a:solidFill>
                  <a:srgbClr val="003300"/>
                </a:solidFill>
                <a:latin typeface="Arial"/>
                <a:cs typeface="Arial"/>
              </a:rPr>
              <a:t>part of the  "lubb-dubb" </a:t>
            </a:r>
            <a:r>
              <a:rPr sz="2600" b="1" spc="-5" dirty="0">
                <a:solidFill>
                  <a:srgbClr val="003300"/>
                </a:solidFill>
                <a:latin typeface="Arial"/>
                <a:cs typeface="Arial"/>
              </a:rPr>
              <a:t>sound </a:t>
            </a:r>
            <a:r>
              <a:rPr sz="2600" b="1" dirty="0">
                <a:solidFill>
                  <a:srgbClr val="003300"/>
                </a:solidFill>
                <a:latin typeface="Arial"/>
                <a:cs typeface="Arial"/>
              </a:rPr>
              <a:t>made </a:t>
            </a:r>
            <a:r>
              <a:rPr sz="2600" b="1" spc="-5" dirty="0">
                <a:solidFill>
                  <a:srgbClr val="003300"/>
                </a:solidFill>
                <a:latin typeface="Arial"/>
                <a:cs typeface="Arial"/>
              </a:rPr>
              <a:t>by </a:t>
            </a:r>
            <a:r>
              <a:rPr sz="2600" b="1" dirty="0">
                <a:solidFill>
                  <a:srgbClr val="003300"/>
                </a:solidFill>
                <a:latin typeface="Arial"/>
                <a:cs typeface="Arial"/>
              </a:rPr>
              <a:t>the heart as </a:t>
            </a:r>
            <a:r>
              <a:rPr sz="2600" b="1" spc="-5" dirty="0">
                <a:solidFill>
                  <a:srgbClr val="003300"/>
                </a:solidFill>
                <a:latin typeface="Arial"/>
                <a:cs typeface="Arial"/>
              </a:rPr>
              <a:t>it  </a:t>
            </a:r>
            <a:r>
              <a:rPr sz="2600" b="1" dirty="0">
                <a:solidFill>
                  <a:srgbClr val="003300"/>
                </a:solidFill>
                <a:latin typeface="Arial"/>
                <a:cs typeface="Arial"/>
              </a:rPr>
              <a:t>beats.</a:t>
            </a:r>
            <a:endParaRPr sz="2600" dirty="0">
              <a:latin typeface="Arial"/>
              <a:cs typeface="Arial"/>
            </a:endParaRPr>
          </a:p>
          <a:p>
            <a:pPr marL="12700" marR="5080" indent="91440" algn="just">
              <a:lnSpc>
                <a:spcPct val="80000"/>
              </a:lnSpc>
              <a:spcBef>
                <a:spcPts val="600"/>
              </a:spcBef>
            </a:pPr>
            <a:r>
              <a:rPr sz="2600" b="1" spc="-20" dirty="0">
                <a:solidFill>
                  <a:srgbClr val="003300"/>
                </a:solidFill>
                <a:latin typeface="Arial"/>
                <a:cs typeface="Arial"/>
              </a:rPr>
              <a:t>Formally, </a:t>
            </a:r>
            <a:r>
              <a:rPr sz="2600" b="1" dirty="0">
                <a:solidFill>
                  <a:srgbClr val="003300"/>
                </a:solidFill>
                <a:latin typeface="Arial"/>
                <a:cs typeface="Arial"/>
              </a:rPr>
              <a:t>this sound is </a:t>
            </a:r>
            <a:r>
              <a:rPr sz="2600" b="1" spc="-5" dirty="0">
                <a:solidFill>
                  <a:srgbClr val="003300"/>
                </a:solidFill>
                <a:latin typeface="Arial"/>
                <a:cs typeface="Arial"/>
              </a:rPr>
              <a:t>known </a:t>
            </a:r>
            <a:r>
              <a:rPr sz="2600" b="1" dirty="0">
                <a:solidFill>
                  <a:srgbClr val="003300"/>
                </a:solidFill>
                <a:latin typeface="Arial"/>
                <a:cs typeface="Arial"/>
              </a:rPr>
              <a:t>as </a:t>
            </a:r>
            <a:r>
              <a:rPr sz="2600" b="1" spc="-5" dirty="0">
                <a:solidFill>
                  <a:srgbClr val="003300"/>
                </a:solidFill>
                <a:latin typeface="Arial"/>
                <a:cs typeface="Arial"/>
              </a:rPr>
              <a:t>the </a:t>
            </a:r>
            <a:r>
              <a:rPr sz="2600" b="1" i="1" dirty="0">
                <a:solidFill>
                  <a:srgbClr val="003300"/>
                </a:solidFill>
                <a:latin typeface="Arial"/>
                <a:cs typeface="Arial"/>
              </a:rPr>
              <a:t>First  Heart </a:t>
            </a:r>
            <a:r>
              <a:rPr sz="2600" b="1" i="1" spc="-20" dirty="0">
                <a:solidFill>
                  <a:srgbClr val="003300"/>
                </a:solidFill>
                <a:latin typeface="Arial"/>
                <a:cs typeface="Arial"/>
              </a:rPr>
              <a:t>Tone</a:t>
            </a:r>
            <a:r>
              <a:rPr sz="2600" b="1" spc="-20" dirty="0">
                <a:solidFill>
                  <a:srgbClr val="003300"/>
                </a:solidFill>
                <a:latin typeface="Arial"/>
                <a:cs typeface="Arial"/>
              </a:rPr>
              <a:t>, </a:t>
            </a:r>
            <a:r>
              <a:rPr sz="2600" b="1" dirty="0">
                <a:solidFill>
                  <a:srgbClr val="003300"/>
                </a:solidFill>
                <a:latin typeface="Arial"/>
                <a:cs typeface="Arial"/>
              </a:rPr>
              <a:t>or S</a:t>
            </a:r>
            <a:r>
              <a:rPr sz="2550" b="1" baseline="-21241" dirty="0">
                <a:solidFill>
                  <a:srgbClr val="003300"/>
                </a:solidFill>
                <a:latin typeface="Arial"/>
                <a:cs typeface="Arial"/>
              </a:rPr>
              <a:t>1</a:t>
            </a:r>
            <a:r>
              <a:rPr sz="2600" b="1" dirty="0">
                <a:solidFill>
                  <a:srgbClr val="003300"/>
                </a:solidFill>
                <a:latin typeface="Arial"/>
                <a:cs typeface="Arial"/>
              </a:rPr>
              <a:t>. This first heart </a:t>
            </a:r>
            <a:r>
              <a:rPr sz="2600" b="1" spc="-5" dirty="0">
                <a:solidFill>
                  <a:srgbClr val="003300"/>
                </a:solidFill>
                <a:latin typeface="Arial"/>
                <a:cs typeface="Arial"/>
              </a:rPr>
              <a:t>tone</a:t>
            </a:r>
            <a:r>
              <a:rPr sz="2600" b="1" spc="49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003300"/>
                </a:solidFill>
                <a:latin typeface="Arial"/>
                <a:cs typeface="Arial"/>
              </a:rPr>
              <a:t>is  </a:t>
            </a:r>
            <a:r>
              <a:rPr sz="2600" b="1" dirty="0">
                <a:solidFill>
                  <a:srgbClr val="003300"/>
                </a:solidFill>
                <a:latin typeface="Arial"/>
                <a:cs typeface="Arial"/>
              </a:rPr>
              <a:t>created by the closure of </a:t>
            </a:r>
            <a:r>
              <a:rPr sz="2600" b="1" spc="-5" dirty="0">
                <a:solidFill>
                  <a:srgbClr val="003300"/>
                </a:solidFill>
                <a:latin typeface="Arial"/>
                <a:cs typeface="Arial"/>
              </a:rPr>
              <a:t>mitral </a:t>
            </a:r>
            <a:r>
              <a:rPr sz="2600" b="1" dirty="0">
                <a:solidFill>
                  <a:srgbClr val="003300"/>
                </a:solidFill>
                <a:latin typeface="Arial"/>
                <a:cs typeface="Arial"/>
              </a:rPr>
              <a:t>and  tricuspid</a:t>
            </a:r>
            <a:r>
              <a:rPr sz="2600" b="1" spc="-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003300"/>
                </a:solidFill>
                <a:latin typeface="Arial"/>
                <a:cs typeface="Arial"/>
              </a:rPr>
              <a:t>valve</a:t>
            </a:r>
            <a:endParaRPr sz="2600" dirty="0">
              <a:latin typeface="Arial"/>
              <a:cs typeface="Arial"/>
            </a:endParaRPr>
          </a:p>
          <a:p>
            <a:pPr marL="12700" marR="8255" algn="just">
              <a:lnSpc>
                <a:spcPct val="80000"/>
              </a:lnSpc>
              <a:spcBef>
                <a:spcPts val="600"/>
              </a:spcBef>
            </a:pPr>
            <a:r>
              <a:rPr sz="2600" b="1" dirty="0">
                <a:solidFill>
                  <a:srgbClr val="003300"/>
                </a:solidFill>
                <a:latin typeface="Arial"/>
                <a:cs typeface="Arial"/>
              </a:rPr>
              <a:t>The second part </a:t>
            </a:r>
            <a:r>
              <a:rPr sz="2600" b="1" spc="-5" dirty="0">
                <a:solidFill>
                  <a:srgbClr val="003300"/>
                </a:solidFill>
                <a:latin typeface="Arial"/>
                <a:cs typeface="Arial"/>
              </a:rPr>
              <a:t>of </a:t>
            </a:r>
            <a:r>
              <a:rPr sz="2600" b="1" dirty="0">
                <a:solidFill>
                  <a:srgbClr val="003300"/>
                </a:solidFill>
                <a:latin typeface="Arial"/>
                <a:cs typeface="Arial"/>
              </a:rPr>
              <a:t>the </a:t>
            </a:r>
            <a:r>
              <a:rPr sz="2600" b="1" spc="-5" dirty="0">
                <a:solidFill>
                  <a:srgbClr val="003300"/>
                </a:solidFill>
                <a:latin typeface="Arial"/>
                <a:cs typeface="Arial"/>
              </a:rPr>
              <a:t>"lub-dubb“ is </a:t>
            </a:r>
            <a:r>
              <a:rPr sz="2600" b="1" dirty="0">
                <a:solidFill>
                  <a:srgbClr val="003300"/>
                </a:solidFill>
                <a:latin typeface="Arial"/>
                <a:cs typeface="Arial"/>
              </a:rPr>
              <a:t>caused  </a:t>
            </a:r>
            <a:r>
              <a:rPr sz="2600" b="1" spc="5" dirty="0">
                <a:solidFill>
                  <a:srgbClr val="003300"/>
                </a:solidFill>
                <a:latin typeface="Arial"/>
                <a:cs typeface="Arial"/>
              </a:rPr>
              <a:t>by </a:t>
            </a:r>
            <a:r>
              <a:rPr sz="2600" b="1" dirty="0">
                <a:solidFill>
                  <a:srgbClr val="003300"/>
                </a:solidFill>
                <a:latin typeface="Arial"/>
                <a:cs typeface="Arial"/>
              </a:rPr>
              <a:t>the closure of the aortic and pulmonary  valves at the </a:t>
            </a:r>
            <a:r>
              <a:rPr sz="2600" b="1" spc="5" dirty="0">
                <a:solidFill>
                  <a:srgbClr val="003300"/>
                </a:solidFill>
                <a:latin typeface="Arial"/>
                <a:cs typeface="Arial"/>
              </a:rPr>
              <a:t>end </a:t>
            </a:r>
            <a:r>
              <a:rPr sz="2600" b="1" dirty="0">
                <a:solidFill>
                  <a:srgbClr val="003300"/>
                </a:solidFill>
                <a:latin typeface="Arial"/>
                <a:cs typeface="Arial"/>
              </a:rPr>
              <a:t>of ventricular</a:t>
            </a:r>
            <a:r>
              <a:rPr sz="2600" b="1" spc="-5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003300"/>
                </a:solidFill>
                <a:latin typeface="Arial"/>
                <a:cs typeface="Arial"/>
              </a:rPr>
              <a:t>systole</a:t>
            </a:r>
            <a:endParaRPr sz="26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22498" y="798703"/>
            <a:ext cx="19354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" dirty="0">
                <a:solidFill>
                  <a:srgbClr val="660066"/>
                </a:solidFill>
              </a:rPr>
              <a:t>D</a:t>
            </a:r>
            <a:r>
              <a:rPr sz="2850" spc="5" dirty="0">
                <a:solidFill>
                  <a:srgbClr val="660066"/>
                </a:solidFill>
              </a:rPr>
              <a:t>IASTOLE</a:t>
            </a:r>
            <a:endParaRPr sz="2850"/>
          </a:p>
        </p:txBody>
      </p:sp>
      <p:sp>
        <p:nvSpPr>
          <p:cNvPr id="3" name="object 3"/>
          <p:cNvSpPr/>
          <p:nvPr/>
        </p:nvSpPr>
        <p:spPr>
          <a:xfrm>
            <a:off x="548640" y="1758695"/>
            <a:ext cx="140208" cy="1493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8640" y="2822448"/>
            <a:ext cx="140208" cy="1493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8640" y="4215384"/>
            <a:ext cx="140208" cy="1493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57444" y="5727953"/>
            <a:ext cx="132715" cy="0"/>
          </a:xfrm>
          <a:custGeom>
            <a:avLst/>
            <a:gdLst/>
            <a:ahLst/>
            <a:cxnLst/>
            <a:rect l="l" t="t" r="r" b="b"/>
            <a:pathLst>
              <a:path w="132714">
                <a:moveTo>
                  <a:pt x="0" y="0"/>
                </a:moveTo>
                <a:lnTo>
                  <a:pt x="132587" y="0"/>
                </a:lnTo>
              </a:path>
            </a:pathLst>
          </a:custGeom>
          <a:ln w="320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10259" y="1589278"/>
            <a:ext cx="7038340" cy="482409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715" indent="85090" algn="just">
              <a:lnSpc>
                <a:spcPct val="90100"/>
              </a:lnSpc>
              <a:spcBef>
                <a:spcPts val="385"/>
              </a:spcBef>
            </a:pPr>
            <a:r>
              <a:rPr sz="2400" b="1" dirty="0">
                <a:latin typeface="Arial"/>
                <a:cs typeface="Arial"/>
              </a:rPr>
              <a:t>Cardiac </a:t>
            </a:r>
            <a:r>
              <a:rPr sz="2400" b="1" spc="-5" dirty="0">
                <a:latin typeface="Arial"/>
                <a:cs typeface="Arial"/>
              </a:rPr>
              <a:t>diastole </a:t>
            </a:r>
            <a:r>
              <a:rPr sz="2400" b="1" dirty="0">
                <a:latin typeface="Arial"/>
                <a:cs typeface="Arial"/>
              </a:rPr>
              <a:t>is </a:t>
            </a:r>
            <a:r>
              <a:rPr sz="2400" b="1" spc="-5" dirty="0">
                <a:latin typeface="Arial"/>
                <a:cs typeface="Arial"/>
              </a:rPr>
              <a:t>the period of time when the  heart </a:t>
            </a:r>
            <a:r>
              <a:rPr sz="2400" b="1" dirty="0">
                <a:latin typeface="Arial"/>
                <a:cs typeface="Arial"/>
              </a:rPr>
              <a:t>relaxes after contraction </a:t>
            </a:r>
            <a:r>
              <a:rPr sz="2400" b="1" spc="-5" dirty="0">
                <a:latin typeface="Arial"/>
                <a:cs typeface="Arial"/>
              </a:rPr>
              <a:t>in </a:t>
            </a:r>
            <a:r>
              <a:rPr sz="2400" b="1" dirty="0">
                <a:latin typeface="Arial"/>
                <a:cs typeface="Arial"/>
              </a:rPr>
              <a:t>preparation for  refilling </a:t>
            </a:r>
            <a:r>
              <a:rPr sz="2400" b="1" spc="5" dirty="0">
                <a:latin typeface="Arial"/>
                <a:cs typeface="Arial"/>
              </a:rPr>
              <a:t>with </a:t>
            </a:r>
            <a:r>
              <a:rPr sz="2400" b="1" dirty="0">
                <a:latin typeface="Arial"/>
                <a:cs typeface="Arial"/>
              </a:rPr>
              <a:t>circulating</a:t>
            </a:r>
            <a:r>
              <a:rPr sz="2400" b="1" spc="-1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blood.</a:t>
            </a:r>
            <a:endParaRPr sz="2400" dirty="0">
              <a:latin typeface="Arial"/>
              <a:cs typeface="Arial"/>
            </a:endParaRPr>
          </a:p>
          <a:p>
            <a:pPr marL="12700" marR="5715" indent="85090" algn="just">
              <a:lnSpc>
                <a:spcPct val="90000"/>
              </a:lnSpc>
              <a:spcBef>
                <a:spcPts val="600"/>
              </a:spcBef>
            </a:pPr>
            <a:r>
              <a:rPr sz="2400" b="1" spc="-15" dirty="0">
                <a:latin typeface="Arial"/>
                <a:cs typeface="Arial"/>
              </a:rPr>
              <a:t>Ventricular </a:t>
            </a:r>
            <a:r>
              <a:rPr sz="2400" b="1" spc="-5" dirty="0">
                <a:latin typeface="Arial"/>
                <a:cs typeface="Arial"/>
              </a:rPr>
              <a:t>diastole </a:t>
            </a:r>
            <a:r>
              <a:rPr sz="2400" b="1" dirty="0">
                <a:latin typeface="Arial"/>
                <a:cs typeface="Arial"/>
              </a:rPr>
              <a:t>is when </a:t>
            </a:r>
            <a:r>
              <a:rPr sz="2400" b="1" spc="-5" dirty="0">
                <a:latin typeface="Arial"/>
                <a:cs typeface="Arial"/>
              </a:rPr>
              <a:t>the ventricles are  relaxing, while atrial diastole </a:t>
            </a:r>
            <a:r>
              <a:rPr sz="2400" b="1" dirty="0">
                <a:latin typeface="Arial"/>
                <a:cs typeface="Arial"/>
              </a:rPr>
              <a:t>is when </a:t>
            </a:r>
            <a:r>
              <a:rPr sz="2400" b="1" spc="-5" dirty="0">
                <a:latin typeface="Arial"/>
                <a:cs typeface="Arial"/>
              </a:rPr>
              <a:t>the </a:t>
            </a:r>
            <a:r>
              <a:rPr sz="2400" b="1" dirty="0">
                <a:latin typeface="Arial"/>
                <a:cs typeface="Arial"/>
              </a:rPr>
              <a:t>atria  are </a:t>
            </a:r>
            <a:r>
              <a:rPr sz="2400" b="1" spc="-5" dirty="0">
                <a:latin typeface="Arial"/>
                <a:cs typeface="Arial"/>
              </a:rPr>
              <a:t>relaxing. </a:t>
            </a:r>
            <a:r>
              <a:rPr sz="2400" b="1" spc="-30" dirty="0">
                <a:latin typeface="Arial"/>
                <a:cs typeface="Arial"/>
              </a:rPr>
              <a:t>Together </a:t>
            </a:r>
            <a:r>
              <a:rPr sz="2400" b="1" dirty="0">
                <a:latin typeface="Arial"/>
                <a:cs typeface="Arial"/>
              </a:rPr>
              <a:t>they are </a:t>
            </a:r>
            <a:r>
              <a:rPr sz="2400" b="1" spc="-5" dirty="0">
                <a:latin typeface="Arial"/>
                <a:cs typeface="Arial"/>
              </a:rPr>
              <a:t>known as  complete cardiac</a:t>
            </a:r>
            <a:r>
              <a:rPr sz="2400" b="1" spc="1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diastole.</a:t>
            </a:r>
            <a:endParaRPr sz="2400" dirty="0">
              <a:latin typeface="Arial"/>
              <a:cs typeface="Arial"/>
            </a:endParaRPr>
          </a:p>
          <a:p>
            <a:pPr marL="12700" marR="5080" indent="85090" algn="just">
              <a:lnSpc>
                <a:spcPct val="90000"/>
              </a:lnSpc>
              <a:spcBef>
                <a:spcPts val="600"/>
              </a:spcBef>
            </a:pPr>
            <a:r>
              <a:rPr sz="2400" b="1" dirty="0">
                <a:latin typeface="Arial"/>
                <a:cs typeface="Arial"/>
              </a:rPr>
              <a:t>During </a:t>
            </a:r>
            <a:r>
              <a:rPr sz="2400" b="1" spc="-5" dirty="0">
                <a:latin typeface="Arial"/>
                <a:cs typeface="Arial"/>
              </a:rPr>
              <a:t>ventricular diastole, the pressure </a:t>
            </a:r>
            <a:r>
              <a:rPr sz="2400" b="1" dirty="0">
                <a:latin typeface="Arial"/>
                <a:cs typeface="Arial"/>
              </a:rPr>
              <a:t>in </a:t>
            </a:r>
            <a:r>
              <a:rPr sz="2400" b="1" spc="-5" dirty="0">
                <a:latin typeface="Arial"/>
                <a:cs typeface="Arial"/>
              </a:rPr>
              <a:t>the  </a:t>
            </a:r>
            <a:r>
              <a:rPr sz="2400" b="1" dirty="0">
                <a:latin typeface="Arial"/>
                <a:cs typeface="Arial"/>
              </a:rPr>
              <a:t>(left </a:t>
            </a:r>
            <a:r>
              <a:rPr sz="2400" b="1" spc="-5" dirty="0">
                <a:latin typeface="Arial"/>
                <a:cs typeface="Arial"/>
              </a:rPr>
              <a:t>and right) ventricles drops from the peak  that </a:t>
            </a:r>
            <a:r>
              <a:rPr sz="2400" b="1" dirty="0">
                <a:latin typeface="Arial"/>
                <a:cs typeface="Arial"/>
              </a:rPr>
              <a:t>it </a:t>
            </a:r>
            <a:r>
              <a:rPr sz="2400" b="1" spc="-5" dirty="0">
                <a:latin typeface="Arial"/>
                <a:cs typeface="Arial"/>
              </a:rPr>
              <a:t>reaches </a:t>
            </a:r>
            <a:r>
              <a:rPr sz="2400" b="1" dirty="0">
                <a:latin typeface="Arial"/>
                <a:cs typeface="Arial"/>
              </a:rPr>
              <a:t>in </a:t>
            </a:r>
            <a:r>
              <a:rPr sz="2400" b="1" u="heavy" spc="-5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Arial"/>
                <a:cs typeface="Arial"/>
                <a:hlinkClick r:id="rId3"/>
              </a:rPr>
              <a:t>systole</a:t>
            </a:r>
            <a:r>
              <a:rPr sz="2400" b="1" spc="-5" dirty="0">
                <a:latin typeface="Arial"/>
                <a:cs typeface="Arial"/>
              </a:rPr>
              <a:t>. When the pressure </a:t>
            </a:r>
            <a:r>
              <a:rPr sz="2400" b="1" spc="5" dirty="0">
                <a:latin typeface="Arial"/>
                <a:cs typeface="Arial"/>
              </a:rPr>
              <a:t>in  </a:t>
            </a:r>
            <a:r>
              <a:rPr sz="2400" b="1" dirty="0">
                <a:latin typeface="Arial"/>
                <a:cs typeface="Arial"/>
              </a:rPr>
              <a:t>the left </a:t>
            </a:r>
            <a:r>
              <a:rPr sz="2400" b="1" spc="-5" dirty="0">
                <a:latin typeface="Arial"/>
                <a:cs typeface="Arial"/>
              </a:rPr>
              <a:t>ventricle drops </a:t>
            </a:r>
            <a:r>
              <a:rPr sz="2400" b="1" dirty="0">
                <a:latin typeface="Arial"/>
                <a:cs typeface="Arial"/>
              </a:rPr>
              <a:t>to </a:t>
            </a:r>
            <a:r>
              <a:rPr sz="2400" b="1" spc="-10" dirty="0">
                <a:latin typeface="Arial"/>
                <a:cs typeface="Arial"/>
              </a:rPr>
              <a:t>below </a:t>
            </a:r>
            <a:r>
              <a:rPr sz="2400" b="1" dirty="0">
                <a:latin typeface="Arial"/>
                <a:cs typeface="Arial"/>
              </a:rPr>
              <a:t>the </a:t>
            </a:r>
            <a:r>
              <a:rPr sz="2400" b="1" spc="-5" dirty="0">
                <a:latin typeface="Arial"/>
                <a:cs typeface="Arial"/>
              </a:rPr>
              <a:t>pressure </a:t>
            </a:r>
            <a:r>
              <a:rPr sz="2400" b="1" dirty="0">
                <a:latin typeface="Arial"/>
                <a:cs typeface="Arial"/>
              </a:rPr>
              <a:t>in  </a:t>
            </a:r>
            <a:r>
              <a:rPr sz="2400" b="1" spc="-5" dirty="0">
                <a:latin typeface="Arial"/>
                <a:cs typeface="Arial"/>
              </a:rPr>
              <a:t>the </a:t>
            </a:r>
            <a:r>
              <a:rPr sz="2400" b="1" dirty="0">
                <a:latin typeface="Arial"/>
                <a:cs typeface="Arial"/>
              </a:rPr>
              <a:t>left </a:t>
            </a:r>
            <a:r>
              <a:rPr sz="2400" b="1" spc="-5" dirty="0">
                <a:latin typeface="Arial"/>
                <a:cs typeface="Arial"/>
              </a:rPr>
              <a:t>atrium, the </a:t>
            </a:r>
            <a:r>
              <a:rPr sz="2400" b="1" u="heavy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Arial"/>
                <a:cs typeface="Arial"/>
                <a:hlinkClick r:id="rId4"/>
              </a:rPr>
              <a:t>mitral </a:t>
            </a:r>
            <a:r>
              <a:rPr sz="2400" b="1" u="heavy" spc="-5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Arial"/>
                <a:cs typeface="Arial"/>
                <a:hlinkClick r:id="rId4"/>
              </a:rPr>
              <a:t>valve</a:t>
            </a:r>
            <a:r>
              <a:rPr sz="2400" b="1" spc="-5" dirty="0">
                <a:solidFill>
                  <a:srgbClr val="D2601C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opens, and the  </a:t>
            </a:r>
            <a:r>
              <a:rPr sz="2400" b="1" dirty="0">
                <a:latin typeface="Arial"/>
                <a:cs typeface="Arial"/>
              </a:rPr>
              <a:t>left </a:t>
            </a:r>
            <a:r>
              <a:rPr sz="2400" b="1" spc="-5" dirty="0">
                <a:latin typeface="Arial"/>
                <a:cs typeface="Arial"/>
              </a:rPr>
              <a:t>ventricle fills </a:t>
            </a:r>
            <a:r>
              <a:rPr sz="2400" b="1" dirty="0">
                <a:latin typeface="Arial"/>
                <a:cs typeface="Arial"/>
              </a:rPr>
              <a:t>with </a:t>
            </a:r>
            <a:r>
              <a:rPr sz="2400" b="1" spc="-5" dirty="0">
                <a:latin typeface="Arial"/>
                <a:cs typeface="Arial"/>
              </a:rPr>
              <a:t>blood </a:t>
            </a:r>
            <a:r>
              <a:rPr sz="2400" b="1" dirty="0">
                <a:latin typeface="Arial"/>
                <a:cs typeface="Arial"/>
              </a:rPr>
              <a:t>that was  </a:t>
            </a:r>
            <a:r>
              <a:rPr sz="2400" b="1" spc="-5" dirty="0">
                <a:latin typeface="Arial"/>
                <a:cs typeface="Arial"/>
              </a:rPr>
              <a:t>accumulating </a:t>
            </a:r>
            <a:r>
              <a:rPr sz="2400" b="1" dirty="0">
                <a:latin typeface="Arial"/>
                <a:cs typeface="Arial"/>
              </a:rPr>
              <a:t>in </a:t>
            </a:r>
            <a:r>
              <a:rPr sz="2400" b="1" spc="-5" dirty="0">
                <a:latin typeface="Arial"/>
                <a:cs typeface="Arial"/>
              </a:rPr>
              <a:t>the </a:t>
            </a:r>
            <a:r>
              <a:rPr sz="2400" b="1" dirty="0">
                <a:latin typeface="Arial"/>
                <a:cs typeface="Arial"/>
              </a:rPr>
              <a:t>left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atrium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8640" y="728472"/>
            <a:ext cx="140208" cy="1493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10259" y="559053"/>
            <a:ext cx="19850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5090">
              <a:lnSpc>
                <a:spcPct val="100000"/>
              </a:lnSpc>
              <a:spcBef>
                <a:spcPts val="100"/>
              </a:spcBef>
              <a:tabLst>
                <a:tab pos="1699895" algn="l"/>
              </a:tabLst>
            </a:pPr>
            <a:r>
              <a:rPr sz="2400" b="1" spc="-5" dirty="0">
                <a:solidFill>
                  <a:srgbClr val="000066"/>
                </a:solidFill>
                <a:latin typeface="Arial"/>
                <a:cs typeface="Arial"/>
              </a:rPr>
              <a:t>Likewise,  press</a:t>
            </a:r>
            <a:r>
              <a:rPr sz="2400" b="1" spc="-15" dirty="0">
                <a:solidFill>
                  <a:srgbClr val="000066"/>
                </a:solidFill>
                <a:latin typeface="Arial"/>
                <a:cs typeface="Arial"/>
              </a:rPr>
              <a:t>u</a:t>
            </a:r>
            <a:r>
              <a:rPr sz="2400" b="1" spc="5" dirty="0">
                <a:solidFill>
                  <a:srgbClr val="000066"/>
                </a:solidFill>
                <a:latin typeface="Arial"/>
                <a:cs typeface="Arial"/>
              </a:rPr>
              <a:t>r</a:t>
            </a:r>
            <a:r>
              <a:rPr sz="2400" b="1" spc="-5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000066"/>
                </a:solidFill>
                <a:latin typeface="Arial"/>
                <a:cs typeface="Arial"/>
              </a:rPr>
              <a:t>	</a:t>
            </a:r>
            <a:r>
              <a:rPr sz="2400" b="1" spc="5" dirty="0">
                <a:solidFill>
                  <a:srgbClr val="000066"/>
                </a:solidFill>
                <a:latin typeface="Arial"/>
                <a:cs typeface="Arial"/>
              </a:rPr>
              <a:t>in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54198" y="559053"/>
            <a:ext cx="186880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98270" algn="l"/>
              </a:tabLst>
            </a:pPr>
            <a:r>
              <a:rPr sz="2400" b="1" spc="15" dirty="0">
                <a:solidFill>
                  <a:srgbClr val="000066"/>
                </a:solidFill>
                <a:latin typeface="Arial"/>
                <a:cs typeface="Arial"/>
              </a:rPr>
              <a:t>w</a:t>
            </a:r>
            <a:r>
              <a:rPr sz="2400" b="1" dirty="0">
                <a:solidFill>
                  <a:srgbClr val="000066"/>
                </a:solidFill>
                <a:latin typeface="Arial"/>
                <a:cs typeface="Arial"/>
              </a:rPr>
              <a:t>hen	</a:t>
            </a:r>
            <a:r>
              <a:rPr sz="2400" b="1" spc="-5" dirty="0">
                <a:solidFill>
                  <a:srgbClr val="000066"/>
                </a:solidFill>
                <a:latin typeface="Arial"/>
                <a:cs typeface="Arial"/>
              </a:rPr>
              <a:t>the</a:t>
            </a:r>
            <a:endParaRPr sz="2400">
              <a:latin typeface="Arial"/>
              <a:cs typeface="Arial"/>
            </a:endParaRPr>
          </a:p>
          <a:p>
            <a:pPr marL="323850">
              <a:lnSpc>
                <a:spcPct val="100000"/>
              </a:lnSpc>
              <a:tabLst>
                <a:tab pos="1179830" algn="l"/>
              </a:tabLst>
            </a:pPr>
            <a:r>
              <a:rPr sz="2400" b="1" spc="-5" dirty="0">
                <a:solidFill>
                  <a:srgbClr val="000066"/>
                </a:solidFill>
                <a:latin typeface="Arial"/>
                <a:cs typeface="Arial"/>
              </a:rPr>
              <a:t>the	</a:t>
            </a:r>
            <a:r>
              <a:rPr sz="2400" b="1" spc="-10" dirty="0">
                <a:solidFill>
                  <a:srgbClr val="000066"/>
                </a:solidFill>
                <a:latin typeface="Arial"/>
                <a:cs typeface="Arial"/>
              </a:rPr>
              <a:t>right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8640" y="4096511"/>
            <a:ext cx="140208" cy="1493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10259" y="1290573"/>
            <a:ext cx="3913504" cy="4857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algn="just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0066"/>
                </a:solidFill>
                <a:latin typeface="Arial"/>
                <a:cs typeface="Arial"/>
              </a:rPr>
              <a:t>ventricle drops </a:t>
            </a:r>
            <a:r>
              <a:rPr sz="2400" b="1" spc="-10" dirty="0">
                <a:solidFill>
                  <a:srgbClr val="000066"/>
                </a:solidFill>
                <a:latin typeface="Arial"/>
                <a:cs typeface="Arial"/>
              </a:rPr>
              <a:t>below </a:t>
            </a:r>
            <a:r>
              <a:rPr sz="2400" b="1" dirty="0">
                <a:solidFill>
                  <a:srgbClr val="000066"/>
                </a:solidFill>
                <a:latin typeface="Arial"/>
                <a:cs typeface="Arial"/>
              </a:rPr>
              <a:t>that  in </a:t>
            </a:r>
            <a:r>
              <a:rPr sz="2400" b="1" spc="-5" dirty="0">
                <a:solidFill>
                  <a:srgbClr val="000066"/>
                </a:solidFill>
                <a:latin typeface="Arial"/>
                <a:cs typeface="Arial"/>
              </a:rPr>
              <a:t>the right atrium,  the </a:t>
            </a:r>
            <a:r>
              <a:rPr sz="2400" b="1" u="heavy" spc="-5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Arial"/>
                <a:cs typeface="Arial"/>
                <a:hlinkClick r:id="rId3"/>
              </a:rPr>
              <a:t>tricuspid valve</a:t>
            </a:r>
            <a:r>
              <a:rPr sz="2400" b="1" spc="-5" dirty="0">
                <a:solidFill>
                  <a:srgbClr val="D2601C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66"/>
                </a:solidFill>
                <a:latin typeface="Arial"/>
                <a:cs typeface="Arial"/>
              </a:rPr>
              <a:t>opens,  and the right ventricle fills  </a:t>
            </a:r>
            <a:r>
              <a:rPr sz="2400" b="1" dirty="0">
                <a:solidFill>
                  <a:srgbClr val="000066"/>
                </a:solidFill>
                <a:latin typeface="Arial"/>
                <a:cs typeface="Arial"/>
              </a:rPr>
              <a:t>with </a:t>
            </a:r>
            <a:r>
              <a:rPr sz="2400" b="1" spc="-5" dirty="0">
                <a:solidFill>
                  <a:srgbClr val="000066"/>
                </a:solidFill>
                <a:latin typeface="Arial"/>
                <a:cs typeface="Arial"/>
              </a:rPr>
              <a:t>blood </a:t>
            </a:r>
            <a:r>
              <a:rPr sz="2400" b="1" dirty="0">
                <a:solidFill>
                  <a:srgbClr val="000066"/>
                </a:solidFill>
                <a:latin typeface="Arial"/>
                <a:cs typeface="Arial"/>
              </a:rPr>
              <a:t>that was  accumulating in </a:t>
            </a:r>
            <a:r>
              <a:rPr sz="2400" b="1" spc="-5" dirty="0">
                <a:solidFill>
                  <a:srgbClr val="000066"/>
                </a:solidFill>
                <a:latin typeface="Arial"/>
                <a:cs typeface="Arial"/>
              </a:rPr>
              <a:t>the </a:t>
            </a:r>
            <a:r>
              <a:rPr sz="2400" b="1" spc="-10" dirty="0">
                <a:solidFill>
                  <a:srgbClr val="000066"/>
                </a:solidFill>
                <a:latin typeface="Arial"/>
                <a:cs typeface="Arial"/>
              </a:rPr>
              <a:t>right  </a:t>
            </a:r>
            <a:r>
              <a:rPr sz="2400" b="1" dirty="0">
                <a:solidFill>
                  <a:srgbClr val="000066"/>
                </a:solidFill>
                <a:latin typeface="Arial"/>
                <a:cs typeface="Arial"/>
              </a:rPr>
              <a:t>atrium.</a:t>
            </a:r>
            <a:endParaRPr sz="2400" dirty="0">
              <a:latin typeface="Arial"/>
              <a:cs typeface="Arial"/>
            </a:endParaRPr>
          </a:p>
          <a:p>
            <a:pPr marL="12700" marR="5080" indent="85090" algn="just">
              <a:lnSpc>
                <a:spcPct val="100000"/>
              </a:lnSpc>
              <a:spcBef>
                <a:spcPts val="605"/>
              </a:spcBef>
            </a:pPr>
            <a:r>
              <a:rPr sz="2400" b="1" dirty="0">
                <a:solidFill>
                  <a:srgbClr val="000066"/>
                </a:solidFill>
                <a:latin typeface="Arial"/>
                <a:cs typeface="Arial"/>
              </a:rPr>
              <a:t>During </a:t>
            </a:r>
            <a:r>
              <a:rPr sz="2400" b="1" spc="-5" dirty="0">
                <a:solidFill>
                  <a:srgbClr val="000066"/>
                </a:solidFill>
                <a:latin typeface="Arial"/>
                <a:cs typeface="Arial"/>
              </a:rPr>
              <a:t>diastole the  pressure within the </a:t>
            </a:r>
            <a:r>
              <a:rPr sz="2400" b="1" dirty="0">
                <a:solidFill>
                  <a:srgbClr val="000066"/>
                </a:solidFill>
                <a:latin typeface="Arial"/>
                <a:cs typeface="Arial"/>
              </a:rPr>
              <a:t>left  </a:t>
            </a:r>
            <a:r>
              <a:rPr sz="2400" b="1" spc="-5" dirty="0">
                <a:solidFill>
                  <a:srgbClr val="000066"/>
                </a:solidFill>
                <a:latin typeface="Arial"/>
                <a:cs typeface="Arial"/>
              </a:rPr>
              <a:t>ventricle </a:t>
            </a:r>
            <a:r>
              <a:rPr sz="2400" b="1" spc="-10" dirty="0">
                <a:solidFill>
                  <a:srgbClr val="000066"/>
                </a:solidFill>
                <a:latin typeface="Arial"/>
                <a:cs typeface="Arial"/>
              </a:rPr>
              <a:t>is </a:t>
            </a:r>
            <a:r>
              <a:rPr sz="2400" b="1" spc="-5" dirty="0">
                <a:solidFill>
                  <a:srgbClr val="000066"/>
                </a:solidFill>
                <a:latin typeface="Arial"/>
                <a:cs typeface="Arial"/>
              </a:rPr>
              <a:t>lower </a:t>
            </a:r>
            <a:r>
              <a:rPr sz="2400" b="1" spc="-10" dirty="0">
                <a:solidFill>
                  <a:srgbClr val="000066"/>
                </a:solidFill>
                <a:latin typeface="Arial"/>
                <a:cs typeface="Arial"/>
              </a:rPr>
              <a:t>than </a:t>
            </a:r>
            <a:r>
              <a:rPr sz="2400" b="1" dirty="0">
                <a:solidFill>
                  <a:srgbClr val="000066"/>
                </a:solidFill>
                <a:latin typeface="Arial"/>
                <a:cs typeface="Arial"/>
              </a:rPr>
              <a:t>that  in </a:t>
            </a:r>
            <a:r>
              <a:rPr sz="2400" b="1" spc="-5" dirty="0">
                <a:solidFill>
                  <a:srgbClr val="000066"/>
                </a:solidFill>
                <a:latin typeface="Arial"/>
                <a:cs typeface="Arial"/>
              </a:rPr>
              <a:t>aorta, </a:t>
            </a:r>
            <a:r>
              <a:rPr sz="2400" b="1" spc="-10" dirty="0">
                <a:solidFill>
                  <a:srgbClr val="000066"/>
                </a:solidFill>
                <a:latin typeface="Arial"/>
                <a:cs typeface="Arial"/>
              </a:rPr>
              <a:t>allowing blood </a:t>
            </a:r>
            <a:r>
              <a:rPr sz="2400" b="1" dirty="0">
                <a:solidFill>
                  <a:srgbClr val="000066"/>
                </a:solidFill>
                <a:latin typeface="Arial"/>
                <a:cs typeface="Arial"/>
              </a:rPr>
              <a:t>to  </a:t>
            </a:r>
            <a:r>
              <a:rPr sz="2400" b="1" spc="-5" dirty="0">
                <a:solidFill>
                  <a:srgbClr val="000066"/>
                </a:solidFill>
                <a:latin typeface="Arial"/>
                <a:cs typeface="Arial"/>
              </a:rPr>
              <a:t>circulate in the heart </a:t>
            </a:r>
            <a:r>
              <a:rPr sz="2400" b="1" dirty="0">
                <a:solidFill>
                  <a:srgbClr val="000066"/>
                </a:solidFill>
                <a:latin typeface="Arial"/>
                <a:cs typeface="Arial"/>
              </a:rPr>
              <a:t>itself  </a:t>
            </a:r>
            <a:r>
              <a:rPr sz="2400" b="1" spc="-5" dirty="0">
                <a:solidFill>
                  <a:srgbClr val="000066"/>
                </a:solidFill>
                <a:latin typeface="Arial"/>
                <a:cs typeface="Arial"/>
              </a:rPr>
              <a:t>via the </a:t>
            </a:r>
            <a:r>
              <a:rPr sz="2400" b="1" u="heavy" spc="-5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Arial"/>
                <a:cs typeface="Arial"/>
                <a:hlinkClick r:id="rId4"/>
              </a:rPr>
              <a:t>coronary</a:t>
            </a:r>
            <a:r>
              <a:rPr sz="2400" b="1" u="heavy" spc="15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sz="2400" b="1" u="heavy" spc="-5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Arial"/>
                <a:cs typeface="Arial"/>
                <a:hlinkClick r:id="rId4"/>
              </a:rPr>
              <a:t>arteries</a:t>
            </a:r>
            <a:r>
              <a:rPr sz="2400" spc="-5" dirty="0">
                <a:solidFill>
                  <a:srgbClr val="000066"/>
                </a:solidFill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114544" y="914400"/>
            <a:ext cx="3496055" cy="4876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4840" y="1185672"/>
            <a:ext cx="140208" cy="1493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4840" y="2724911"/>
            <a:ext cx="140208" cy="1493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86460" y="1016253"/>
            <a:ext cx="6916420" cy="2662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382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0066"/>
                </a:solidFill>
                <a:latin typeface="Arial"/>
                <a:cs typeface="Arial"/>
              </a:rPr>
              <a:t>The heart's rhythmic contractions occur  </a:t>
            </a:r>
            <a:r>
              <a:rPr sz="2400" b="1" spc="-15" dirty="0">
                <a:solidFill>
                  <a:srgbClr val="000066"/>
                </a:solidFill>
                <a:latin typeface="Arial"/>
                <a:cs typeface="Arial"/>
              </a:rPr>
              <a:t>spontaneously, </a:t>
            </a:r>
            <a:r>
              <a:rPr sz="2400" b="1" spc="-5" dirty="0">
                <a:solidFill>
                  <a:srgbClr val="000066"/>
                </a:solidFill>
                <a:latin typeface="Arial"/>
                <a:cs typeface="Arial"/>
              </a:rPr>
              <a:t>although the rate </a:t>
            </a:r>
            <a:r>
              <a:rPr sz="2400" b="1" dirty="0">
                <a:solidFill>
                  <a:srgbClr val="000066"/>
                </a:solidFill>
                <a:latin typeface="Arial"/>
                <a:cs typeface="Arial"/>
              </a:rPr>
              <a:t>of </a:t>
            </a:r>
            <a:r>
              <a:rPr sz="2400" b="1" spc="-5" dirty="0">
                <a:solidFill>
                  <a:srgbClr val="000066"/>
                </a:solidFill>
                <a:latin typeface="Arial"/>
                <a:cs typeface="Arial"/>
              </a:rPr>
              <a:t>contraction  </a:t>
            </a:r>
            <a:r>
              <a:rPr sz="2400" b="1" dirty="0">
                <a:solidFill>
                  <a:srgbClr val="000066"/>
                </a:solidFill>
                <a:latin typeface="Arial"/>
                <a:cs typeface="Arial"/>
              </a:rPr>
              <a:t>can be changed by nervous or hormonal  influences, exercise and</a:t>
            </a:r>
            <a:r>
              <a:rPr sz="2400" b="1" spc="-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66"/>
                </a:solidFill>
                <a:latin typeface="Arial"/>
                <a:cs typeface="Arial"/>
              </a:rPr>
              <a:t>emotions.</a:t>
            </a:r>
            <a:endParaRPr sz="2400" dirty="0">
              <a:latin typeface="Arial"/>
              <a:cs typeface="Arial"/>
            </a:endParaRPr>
          </a:p>
          <a:p>
            <a:pPr marL="96520">
              <a:lnSpc>
                <a:spcPct val="100000"/>
              </a:lnSpc>
              <a:spcBef>
                <a:spcPts val="600"/>
              </a:spcBef>
            </a:pPr>
            <a:r>
              <a:rPr sz="2400" b="1" spc="-5" dirty="0">
                <a:solidFill>
                  <a:srgbClr val="000066"/>
                </a:solidFill>
                <a:latin typeface="Arial"/>
                <a:cs typeface="Arial"/>
                <a:hlinkClick r:id="rId3"/>
              </a:rPr>
              <a:t>For example, </a:t>
            </a:r>
            <a:r>
              <a:rPr sz="2400" b="1" dirty="0">
                <a:solidFill>
                  <a:srgbClr val="000066"/>
                </a:solidFill>
                <a:latin typeface="Arial"/>
                <a:cs typeface="Arial"/>
                <a:hlinkClick r:id="rId3"/>
              </a:rPr>
              <a:t>the</a:t>
            </a:r>
            <a:r>
              <a:rPr sz="2400" b="1" spc="-5" dirty="0">
                <a:solidFill>
                  <a:srgbClr val="000066"/>
                </a:solidFill>
                <a:latin typeface="Arial"/>
                <a:cs typeface="Arial"/>
                <a:hlinkClick r:id="rId3"/>
              </a:rPr>
              <a:t> </a:t>
            </a:r>
            <a:r>
              <a:rPr sz="2400" b="1" u="heavy" spc="-5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Arial"/>
                <a:cs typeface="Arial"/>
                <a:hlinkClick r:id="rId3"/>
              </a:rPr>
              <a:t>sympathetic</a:t>
            </a:r>
            <a:endParaRPr sz="2400" dirty="0">
              <a:latin typeface="Arial"/>
              <a:cs typeface="Arial"/>
            </a:endParaRPr>
          </a:p>
          <a:p>
            <a:pPr marL="12700" marR="727075">
              <a:lnSpc>
                <a:spcPct val="100000"/>
              </a:lnSpc>
            </a:pPr>
            <a:r>
              <a:rPr sz="2400" b="1" u="heavy" spc="-5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Arial"/>
                <a:cs typeface="Arial"/>
                <a:hlinkClick r:id="rId3"/>
              </a:rPr>
              <a:t>nerve</a:t>
            </a:r>
            <a:r>
              <a:rPr sz="2400" b="1" spc="-5" dirty="0">
                <a:solidFill>
                  <a:srgbClr val="D2601C"/>
                </a:solidFill>
                <a:latin typeface="Arial"/>
                <a:cs typeface="Arial"/>
                <a:hlinkClick r:id="rId3"/>
              </a:rPr>
              <a:t> </a:t>
            </a:r>
            <a:r>
              <a:rPr sz="2400" b="1" spc="-5" dirty="0">
                <a:solidFill>
                  <a:srgbClr val="000066"/>
                </a:solidFill>
                <a:latin typeface="Arial"/>
                <a:cs typeface="Arial"/>
                <a:hlinkClick r:id="rId3"/>
              </a:rPr>
              <a:t>accelerates heart </a:t>
            </a:r>
            <a:r>
              <a:rPr sz="2400" b="1" dirty="0">
                <a:solidFill>
                  <a:srgbClr val="000066"/>
                </a:solidFill>
                <a:latin typeface="Arial"/>
                <a:cs typeface="Arial"/>
                <a:hlinkClick r:id="rId3"/>
              </a:rPr>
              <a:t>rate </a:t>
            </a:r>
            <a:r>
              <a:rPr sz="2400" b="1" dirty="0">
                <a:solidFill>
                  <a:srgbClr val="000066"/>
                </a:solidFill>
                <a:latin typeface="Arial"/>
                <a:cs typeface="Arial"/>
              </a:rPr>
              <a:t>and </a:t>
            </a:r>
            <a:r>
              <a:rPr sz="2400" b="1" spc="-5" dirty="0">
                <a:solidFill>
                  <a:srgbClr val="000066"/>
                </a:solidFill>
                <a:latin typeface="Arial"/>
                <a:cs typeface="Arial"/>
              </a:rPr>
              <a:t>the </a:t>
            </a:r>
            <a:r>
              <a:rPr sz="2400" b="1" u="heavy" spc="-10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Arial"/>
                <a:cs typeface="Arial"/>
              </a:rPr>
              <a:t>vagus </a:t>
            </a:r>
            <a:r>
              <a:rPr sz="2400" b="1" spc="-10" dirty="0">
                <a:solidFill>
                  <a:srgbClr val="D2601C"/>
                </a:solidFill>
                <a:latin typeface="Arial"/>
                <a:cs typeface="Arial"/>
              </a:rPr>
              <a:t> </a:t>
            </a:r>
            <a:r>
              <a:rPr sz="2400" b="1" u="heavy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Arial"/>
                <a:cs typeface="Arial"/>
                <a:hlinkClick r:id="rId4"/>
              </a:rPr>
              <a:t>nerve</a:t>
            </a:r>
            <a:r>
              <a:rPr sz="2400" b="1" dirty="0">
                <a:solidFill>
                  <a:srgbClr val="D2601C"/>
                </a:solidFill>
                <a:latin typeface="Arial"/>
                <a:cs typeface="Arial"/>
                <a:hlinkClick r:id="rId4"/>
              </a:rPr>
              <a:t> </a:t>
            </a:r>
            <a:r>
              <a:rPr sz="2400" b="1" spc="-5" dirty="0">
                <a:solidFill>
                  <a:srgbClr val="000066"/>
                </a:solidFill>
                <a:latin typeface="Arial"/>
                <a:cs typeface="Arial"/>
                <a:hlinkClick r:id="rId4"/>
              </a:rPr>
              <a:t>decelerates heart</a:t>
            </a:r>
            <a:r>
              <a:rPr sz="2400" b="1" spc="10" dirty="0">
                <a:solidFill>
                  <a:srgbClr val="000066"/>
                </a:solidFill>
                <a:latin typeface="Arial"/>
                <a:cs typeface="Arial"/>
                <a:hlinkClick r:id="rId4"/>
              </a:rPr>
              <a:t> </a:t>
            </a:r>
            <a:r>
              <a:rPr sz="2400" b="1" dirty="0">
                <a:solidFill>
                  <a:srgbClr val="000066"/>
                </a:solidFill>
                <a:latin typeface="Arial"/>
                <a:cs typeface="Arial"/>
                <a:hlinkClick r:id="rId4"/>
              </a:rPr>
              <a:t>rate.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33215" y="2810001"/>
            <a:ext cx="4476369" cy="17518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78506" y="3966590"/>
            <a:ext cx="169945" cy="1875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80261" y="3126154"/>
            <a:ext cx="242570" cy="287655"/>
          </a:xfrm>
          <a:custGeom>
            <a:avLst/>
            <a:gdLst/>
            <a:ahLst/>
            <a:cxnLst/>
            <a:rect l="l" t="t" r="r" b="b"/>
            <a:pathLst>
              <a:path w="242570" h="287654">
                <a:moveTo>
                  <a:pt x="77406" y="4903"/>
                </a:moveTo>
                <a:lnTo>
                  <a:pt x="37226" y="27493"/>
                </a:lnTo>
                <a:lnTo>
                  <a:pt x="10096" y="65609"/>
                </a:lnTo>
                <a:lnTo>
                  <a:pt x="0" y="116853"/>
                </a:lnTo>
                <a:lnTo>
                  <a:pt x="2809" y="146476"/>
                </a:lnTo>
                <a:lnTo>
                  <a:pt x="22905" y="209720"/>
                </a:lnTo>
                <a:lnTo>
                  <a:pt x="55239" y="256151"/>
                </a:lnTo>
                <a:lnTo>
                  <a:pt x="97339" y="281842"/>
                </a:lnTo>
                <a:lnTo>
                  <a:pt x="142349" y="287176"/>
                </a:lnTo>
                <a:lnTo>
                  <a:pt x="165544" y="282271"/>
                </a:lnTo>
                <a:lnTo>
                  <a:pt x="205755" y="259681"/>
                </a:lnTo>
                <a:lnTo>
                  <a:pt x="232727" y="221565"/>
                </a:lnTo>
                <a:lnTo>
                  <a:pt x="242570" y="170241"/>
                </a:lnTo>
                <a:lnTo>
                  <a:pt x="239621" y="140394"/>
                </a:lnTo>
                <a:lnTo>
                  <a:pt x="219525" y="77081"/>
                </a:lnTo>
                <a:lnTo>
                  <a:pt x="187469" y="31031"/>
                </a:lnTo>
                <a:lnTo>
                  <a:pt x="145557" y="5385"/>
                </a:lnTo>
                <a:lnTo>
                  <a:pt x="100599" y="0"/>
                </a:lnTo>
                <a:lnTo>
                  <a:pt x="77406" y="4903"/>
                </a:lnTo>
                <a:close/>
              </a:path>
            </a:pathLst>
          </a:custGeom>
          <a:ln w="10668">
            <a:solidFill>
              <a:srgbClr val="F97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054975" y="2810001"/>
            <a:ext cx="554990" cy="554355"/>
          </a:xfrm>
          <a:custGeom>
            <a:avLst/>
            <a:gdLst/>
            <a:ahLst/>
            <a:cxnLst/>
            <a:rect l="l" t="t" r="r" b="b"/>
            <a:pathLst>
              <a:path w="554990" h="554354">
                <a:moveTo>
                  <a:pt x="0" y="130556"/>
                </a:moveTo>
                <a:lnTo>
                  <a:pt x="119633" y="92583"/>
                </a:lnTo>
                <a:lnTo>
                  <a:pt x="185547" y="300227"/>
                </a:lnTo>
                <a:lnTo>
                  <a:pt x="199624" y="343185"/>
                </a:lnTo>
                <a:lnTo>
                  <a:pt x="221444" y="400526"/>
                </a:lnTo>
                <a:lnTo>
                  <a:pt x="244633" y="431260"/>
                </a:lnTo>
                <a:lnTo>
                  <a:pt x="286829" y="444484"/>
                </a:lnTo>
                <a:lnTo>
                  <a:pt x="299215" y="443164"/>
                </a:lnTo>
                <a:lnTo>
                  <a:pt x="340010" y="426450"/>
                </a:lnTo>
                <a:lnTo>
                  <a:pt x="370206" y="393160"/>
                </a:lnTo>
                <a:lnTo>
                  <a:pt x="381761" y="353440"/>
                </a:lnTo>
                <a:lnTo>
                  <a:pt x="380333" y="335220"/>
                </a:lnTo>
                <a:lnTo>
                  <a:pt x="374903" y="308355"/>
                </a:lnTo>
                <a:lnTo>
                  <a:pt x="365474" y="272823"/>
                </a:lnTo>
                <a:lnTo>
                  <a:pt x="352044" y="228600"/>
                </a:lnTo>
                <a:lnTo>
                  <a:pt x="291465" y="37973"/>
                </a:lnTo>
                <a:lnTo>
                  <a:pt x="411099" y="0"/>
                </a:lnTo>
                <a:lnTo>
                  <a:pt x="554608" y="451993"/>
                </a:lnTo>
                <a:lnTo>
                  <a:pt x="443483" y="487172"/>
                </a:lnTo>
                <a:lnTo>
                  <a:pt x="422021" y="419608"/>
                </a:lnTo>
                <a:lnTo>
                  <a:pt x="414164" y="440947"/>
                </a:lnTo>
                <a:lnTo>
                  <a:pt x="390784" y="479722"/>
                </a:lnTo>
                <a:lnTo>
                  <a:pt x="357755" y="512774"/>
                </a:lnTo>
                <a:lnTo>
                  <a:pt x="318599" y="536674"/>
                </a:lnTo>
                <a:lnTo>
                  <a:pt x="274351" y="550765"/>
                </a:lnTo>
                <a:lnTo>
                  <a:pt x="230346" y="553761"/>
                </a:lnTo>
                <a:lnTo>
                  <a:pt x="208915" y="550926"/>
                </a:lnTo>
                <a:lnTo>
                  <a:pt x="170132" y="536797"/>
                </a:lnTo>
                <a:lnTo>
                  <a:pt x="138683" y="511428"/>
                </a:lnTo>
                <a:lnTo>
                  <a:pt x="112934" y="472186"/>
                </a:lnTo>
                <a:lnTo>
                  <a:pt x="90804" y="416560"/>
                </a:lnTo>
                <a:lnTo>
                  <a:pt x="0" y="130556"/>
                </a:lnTo>
                <a:close/>
              </a:path>
            </a:pathLst>
          </a:custGeom>
          <a:ln w="10668">
            <a:solidFill>
              <a:srgbClr val="F97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982714" y="3133470"/>
            <a:ext cx="464820" cy="763270"/>
          </a:xfrm>
          <a:custGeom>
            <a:avLst/>
            <a:gdLst/>
            <a:ahLst/>
            <a:cxnLst/>
            <a:rect l="l" t="t" r="r" b="b"/>
            <a:pathLst>
              <a:path w="464820" h="763270">
                <a:moveTo>
                  <a:pt x="0" y="147574"/>
                </a:moveTo>
                <a:lnTo>
                  <a:pt x="127253" y="107187"/>
                </a:lnTo>
                <a:lnTo>
                  <a:pt x="337184" y="393700"/>
                </a:lnTo>
                <a:lnTo>
                  <a:pt x="340867" y="39369"/>
                </a:lnTo>
                <a:lnTo>
                  <a:pt x="464692" y="0"/>
                </a:lnTo>
                <a:lnTo>
                  <a:pt x="443229" y="485647"/>
                </a:lnTo>
                <a:lnTo>
                  <a:pt x="439674" y="573404"/>
                </a:lnTo>
                <a:lnTo>
                  <a:pt x="435419" y="613203"/>
                </a:lnTo>
                <a:lnTo>
                  <a:pt x="424642" y="655645"/>
                </a:lnTo>
                <a:lnTo>
                  <a:pt x="399045" y="696817"/>
                </a:lnTo>
                <a:lnTo>
                  <a:pt x="367791" y="722248"/>
                </a:lnTo>
                <a:lnTo>
                  <a:pt x="325447" y="743180"/>
                </a:lnTo>
                <a:lnTo>
                  <a:pt x="274288" y="757936"/>
                </a:lnTo>
                <a:lnTo>
                  <a:pt x="239013" y="763142"/>
                </a:lnTo>
                <a:lnTo>
                  <a:pt x="198627" y="672845"/>
                </a:lnTo>
                <a:lnTo>
                  <a:pt x="213127" y="670966"/>
                </a:lnTo>
                <a:lnTo>
                  <a:pt x="226710" y="668575"/>
                </a:lnTo>
                <a:lnTo>
                  <a:pt x="270085" y="654615"/>
                </a:lnTo>
                <a:lnTo>
                  <a:pt x="305053" y="618235"/>
                </a:lnTo>
                <a:lnTo>
                  <a:pt x="315680" y="566175"/>
                </a:lnTo>
                <a:lnTo>
                  <a:pt x="315849" y="546226"/>
                </a:lnTo>
                <a:lnTo>
                  <a:pt x="0" y="147574"/>
                </a:lnTo>
                <a:close/>
              </a:path>
            </a:pathLst>
          </a:custGeom>
          <a:ln w="10668">
            <a:solidFill>
              <a:srgbClr val="F97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555293" y="3020679"/>
            <a:ext cx="492759" cy="498475"/>
          </a:xfrm>
          <a:custGeom>
            <a:avLst/>
            <a:gdLst/>
            <a:ahLst/>
            <a:cxnLst/>
            <a:rect l="l" t="t" r="r" b="b"/>
            <a:pathLst>
              <a:path w="492759" h="498475">
                <a:moveTo>
                  <a:pt x="171005" y="12969"/>
                </a:moveTo>
                <a:lnTo>
                  <a:pt x="221325" y="1585"/>
                </a:lnTo>
                <a:lnTo>
                  <a:pt x="269621" y="0"/>
                </a:lnTo>
                <a:lnTo>
                  <a:pt x="315916" y="8201"/>
                </a:lnTo>
                <a:lnTo>
                  <a:pt x="360235" y="26177"/>
                </a:lnTo>
                <a:lnTo>
                  <a:pt x="400188" y="52611"/>
                </a:lnTo>
                <a:lnTo>
                  <a:pt x="433355" y="86010"/>
                </a:lnTo>
                <a:lnTo>
                  <a:pt x="459712" y="126386"/>
                </a:lnTo>
                <a:lnTo>
                  <a:pt x="479234" y="173751"/>
                </a:lnTo>
                <a:lnTo>
                  <a:pt x="490688" y="224117"/>
                </a:lnTo>
                <a:lnTo>
                  <a:pt x="492474" y="272732"/>
                </a:lnTo>
                <a:lnTo>
                  <a:pt x="484592" y="319609"/>
                </a:lnTo>
                <a:lnTo>
                  <a:pt x="467042" y="364759"/>
                </a:lnTo>
                <a:lnTo>
                  <a:pt x="441182" y="405429"/>
                </a:lnTo>
                <a:lnTo>
                  <a:pt x="408368" y="439038"/>
                </a:lnTo>
                <a:lnTo>
                  <a:pt x="368601" y="465576"/>
                </a:lnTo>
                <a:lnTo>
                  <a:pt x="321881" y="485028"/>
                </a:lnTo>
                <a:lnTo>
                  <a:pt x="258952" y="497331"/>
                </a:lnTo>
                <a:lnTo>
                  <a:pt x="226905" y="497869"/>
                </a:lnTo>
                <a:lnTo>
                  <a:pt x="194500" y="494680"/>
                </a:lnTo>
                <a:lnTo>
                  <a:pt x="133842" y="475789"/>
                </a:lnTo>
                <a:lnTo>
                  <a:pt x="82613" y="439562"/>
                </a:lnTo>
                <a:lnTo>
                  <a:pt x="41449" y="386397"/>
                </a:lnTo>
                <a:lnTo>
                  <a:pt x="11239" y="316753"/>
                </a:lnTo>
                <a:lnTo>
                  <a:pt x="0" y="255777"/>
                </a:lnTo>
                <a:lnTo>
                  <a:pt x="95" y="224260"/>
                </a:lnTo>
                <a:lnTo>
                  <a:pt x="11860" y="160704"/>
                </a:lnTo>
                <a:lnTo>
                  <a:pt x="39915" y="104939"/>
                </a:lnTo>
                <a:lnTo>
                  <a:pt x="83780" y="58886"/>
                </a:lnTo>
                <a:lnTo>
                  <a:pt x="139215" y="25116"/>
                </a:lnTo>
                <a:lnTo>
                  <a:pt x="171005" y="12969"/>
                </a:lnTo>
                <a:close/>
              </a:path>
            </a:pathLst>
          </a:custGeom>
          <a:ln w="10668">
            <a:solidFill>
              <a:srgbClr val="F97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82055" y="3559945"/>
            <a:ext cx="555625" cy="554355"/>
          </a:xfrm>
          <a:custGeom>
            <a:avLst/>
            <a:gdLst/>
            <a:ahLst/>
            <a:cxnLst/>
            <a:rect l="l" t="t" r="r" b="b"/>
            <a:pathLst>
              <a:path w="555625" h="554354">
                <a:moveTo>
                  <a:pt x="256794" y="9644"/>
                </a:moveTo>
                <a:lnTo>
                  <a:pt x="276389" y="4381"/>
                </a:lnTo>
                <a:lnTo>
                  <a:pt x="295735" y="1166"/>
                </a:lnTo>
                <a:lnTo>
                  <a:pt x="314819" y="0"/>
                </a:lnTo>
                <a:lnTo>
                  <a:pt x="333629" y="881"/>
                </a:lnTo>
                <a:lnTo>
                  <a:pt x="381974" y="14007"/>
                </a:lnTo>
                <a:lnTo>
                  <a:pt x="416496" y="40647"/>
                </a:lnTo>
                <a:lnTo>
                  <a:pt x="441946" y="78999"/>
                </a:lnTo>
                <a:lnTo>
                  <a:pt x="457999" y="118191"/>
                </a:lnTo>
                <a:lnTo>
                  <a:pt x="555371" y="423537"/>
                </a:lnTo>
                <a:lnTo>
                  <a:pt x="435864" y="461510"/>
                </a:lnTo>
                <a:lnTo>
                  <a:pt x="362585" y="230878"/>
                </a:lnTo>
                <a:lnTo>
                  <a:pt x="351512" y="197683"/>
                </a:lnTo>
                <a:lnTo>
                  <a:pt x="332652" y="151582"/>
                </a:lnTo>
                <a:lnTo>
                  <a:pt x="299505" y="117173"/>
                </a:lnTo>
                <a:lnTo>
                  <a:pt x="267525" y="110212"/>
                </a:lnTo>
                <a:lnTo>
                  <a:pt x="256000" y="111416"/>
                </a:lnTo>
                <a:lnTo>
                  <a:pt x="215995" y="128039"/>
                </a:lnTo>
                <a:lnTo>
                  <a:pt x="185298" y="161928"/>
                </a:lnTo>
                <a:lnTo>
                  <a:pt x="174244" y="204970"/>
                </a:lnTo>
                <a:lnTo>
                  <a:pt x="175652" y="223281"/>
                </a:lnTo>
                <a:lnTo>
                  <a:pt x="180086" y="247165"/>
                </a:lnTo>
                <a:lnTo>
                  <a:pt x="187567" y="276621"/>
                </a:lnTo>
                <a:lnTo>
                  <a:pt x="198120" y="311650"/>
                </a:lnTo>
                <a:lnTo>
                  <a:pt x="263144" y="516374"/>
                </a:lnTo>
                <a:lnTo>
                  <a:pt x="143510" y="554347"/>
                </a:lnTo>
                <a:lnTo>
                  <a:pt x="0" y="102481"/>
                </a:lnTo>
                <a:lnTo>
                  <a:pt x="110998" y="67175"/>
                </a:lnTo>
                <a:lnTo>
                  <a:pt x="132080" y="133596"/>
                </a:lnTo>
                <a:lnTo>
                  <a:pt x="152941" y="90064"/>
                </a:lnTo>
                <a:lnTo>
                  <a:pt x="180673" y="54903"/>
                </a:lnTo>
                <a:lnTo>
                  <a:pt x="215286" y="28100"/>
                </a:lnTo>
                <a:lnTo>
                  <a:pt x="256794" y="9644"/>
                </a:lnTo>
                <a:close/>
              </a:path>
            </a:pathLst>
          </a:custGeom>
          <a:ln w="10668">
            <a:solidFill>
              <a:srgbClr val="F97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316220" y="3729747"/>
            <a:ext cx="518159" cy="521334"/>
          </a:xfrm>
          <a:custGeom>
            <a:avLst/>
            <a:gdLst/>
            <a:ahLst/>
            <a:cxnLst/>
            <a:rect l="l" t="t" r="r" b="b"/>
            <a:pathLst>
              <a:path w="518160" h="521335">
                <a:moveTo>
                  <a:pt x="154939" y="20181"/>
                </a:moveTo>
                <a:lnTo>
                  <a:pt x="192756" y="9437"/>
                </a:lnTo>
                <a:lnTo>
                  <a:pt x="226202" y="2718"/>
                </a:lnTo>
                <a:lnTo>
                  <a:pt x="255291" y="0"/>
                </a:lnTo>
                <a:lnTo>
                  <a:pt x="280034" y="1258"/>
                </a:lnTo>
                <a:lnTo>
                  <a:pt x="320214" y="12132"/>
                </a:lnTo>
                <a:lnTo>
                  <a:pt x="363015" y="47243"/>
                </a:lnTo>
                <a:lnTo>
                  <a:pt x="388022" y="98194"/>
                </a:lnTo>
                <a:lnTo>
                  <a:pt x="443483" y="273800"/>
                </a:lnTo>
                <a:lnTo>
                  <a:pt x="452653" y="301468"/>
                </a:lnTo>
                <a:lnTo>
                  <a:pt x="469469" y="344469"/>
                </a:lnTo>
                <a:lnTo>
                  <a:pt x="494649" y="386464"/>
                </a:lnTo>
                <a:lnTo>
                  <a:pt x="517778" y="413627"/>
                </a:lnTo>
                <a:lnTo>
                  <a:pt x="399541" y="451219"/>
                </a:lnTo>
                <a:lnTo>
                  <a:pt x="376808" y="419469"/>
                </a:lnTo>
                <a:lnTo>
                  <a:pt x="372617" y="412992"/>
                </a:lnTo>
                <a:lnTo>
                  <a:pt x="369696" y="408801"/>
                </a:lnTo>
                <a:lnTo>
                  <a:pt x="368045" y="406769"/>
                </a:lnTo>
                <a:lnTo>
                  <a:pt x="356921" y="425723"/>
                </a:lnTo>
                <a:lnTo>
                  <a:pt x="344677" y="442964"/>
                </a:lnTo>
                <a:lnTo>
                  <a:pt x="316738" y="472301"/>
                </a:lnTo>
                <a:lnTo>
                  <a:pt x="284257" y="494938"/>
                </a:lnTo>
                <a:lnTo>
                  <a:pt x="247014" y="510909"/>
                </a:lnTo>
                <a:lnTo>
                  <a:pt x="181609" y="521196"/>
                </a:lnTo>
                <a:lnTo>
                  <a:pt x="152181" y="517481"/>
                </a:lnTo>
                <a:lnTo>
                  <a:pt x="100986" y="493313"/>
                </a:lnTo>
                <a:lnTo>
                  <a:pt x="65692" y="451836"/>
                </a:lnTo>
                <a:lnTo>
                  <a:pt x="49569" y="405949"/>
                </a:lnTo>
                <a:lnTo>
                  <a:pt x="47402" y="387290"/>
                </a:lnTo>
                <a:lnTo>
                  <a:pt x="47855" y="368940"/>
                </a:lnTo>
                <a:lnTo>
                  <a:pt x="64515" y="317376"/>
                </a:lnTo>
                <a:lnTo>
                  <a:pt x="103514" y="275034"/>
                </a:lnTo>
                <a:lnTo>
                  <a:pt x="146619" y="245991"/>
                </a:lnTo>
                <a:lnTo>
                  <a:pt x="210127" y="210490"/>
                </a:lnTo>
                <a:lnTo>
                  <a:pt x="240045" y="192774"/>
                </a:lnTo>
                <a:lnTo>
                  <a:pt x="263606" y="177343"/>
                </a:lnTo>
                <a:lnTo>
                  <a:pt x="280796" y="164199"/>
                </a:lnTo>
                <a:lnTo>
                  <a:pt x="276987" y="152388"/>
                </a:lnTo>
                <a:lnTo>
                  <a:pt x="254537" y="114811"/>
                </a:lnTo>
                <a:lnTo>
                  <a:pt x="216249" y="105429"/>
                </a:lnTo>
                <a:lnTo>
                  <a:pt x="197413" y="108358"/>
                </a:lnTo>
                <a:lnTo>
                  <a:pt x="160599" y="119858"/>
                </a:lnTo>
                <a:lnTo>
                  <a:pt x="129666" y="142736"/>
                </a:lnTo>
                <a:lnTo>
                  <a:pt x="116040" y="179472"/>
                </a:lnTo>
                <a:lnTo>
                  <a:pt x="114680" y="195949"/>
                </a:lnTo>
                <a:lnTo>
                  <a:pt x="0" y="210808"/>
                </a:lnTo>
                <a:lnTo>
                  <a:pt x="6730" y="145847"/>
                </a:lnTo>
                <a:lnTo>
                  <a:pt x="32130" y="93841"/>
                </a:lnTo>
                <a:lnTo>
                  <a:pt x="80152" y="52534"/>
                </a:lnTo>
                <a:lnTo>
                  <a:pt x="114194" y="35226"/>
                </a:lnTo>
                <a:lnTo>
                  <a:pt x="154939" y="20181"/>
                </a:lnTo>
                <a:close/>
              </a:path>
            </a:pathLst>
          </a:custGeom>
          <a:ln w="10668">
            <a:solidFill>
              <a:srgbClr val="F97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257163" y="3284220"/>
            <a:ext cx="615950" cy="662305"/>
          </a:xfrm>
          <a:custGeom>
            <a:avLst/>
            <a:gdLst/>
            <a:ahLst/>
            <a:cxnLst/>
            <a:rect l="l" t="t" r="r" b="b"/>
            <a:pathLst>
              <a:path w="615950" h="662304">
                <a:moveTo>
                  <a:pt x="0" y="37972"/>
                </a:moveTo>
                <a:lnTo>
                  <a:pt x="119507" y="0"/>
                </a:lnTo>
                <a:lnTo>
                  <a:pt x="224662" y="331088"/>
                </a:lnTo>
                <a:lnTo>
                  <a:pt x="314070" y="127507"/>
                </a:lnTo>
                <a:lnTo>
                  <a:pt x="461390" y="80771"/>
                </a:lnTo>
                <a:lnTo>
                  <a:pt x="359283" y="294893"/>
                </a:lnTo>
                <a:lnTo>
                  <a:pt x="615950" y="529208"/>
                </a:lnTo>
                <a:lnTo>
                  <a:pt x="487044" y="570102"/>
                </a:lnTo>
                <a:lnTo>
                  <a:pt x="308990" y="403224"/>
                </a:lnTo>
                <a:lnTo>
                  <a:pt x="271653" y="479170"/>
                </a:lnTo>
                <a:lnTo>
                  <a:pt x="317627" y="623950"/>
                </a:lnTo>
                <a:lnTo>
                  <a:pt x="198120" y="661923"/>
                </a:lnTo>
                <a:lnTo>
                  <a:pt x="0" y="37972"/>
                </a:lnTo>
                <a:close/>
              </a:path>
            </a:pathLst>
          </a:custGeom>
          <a:ln w="10668">
            <a:solidFill>
              <a:srgbClr val="F97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09667" y="3775709"/>
            <a:ext cx="609600" cy="662305"/>
          </a:xfrm>
          <a:custGeom>
            <a:avLst/>
            <a:gdLst/>
            <a:ahLst/>
            <a:cxnLst/>
            <a:rect l="l" t="t" r="r" b="b"/>
            <a:pathLst>
              <a:path w="609600" h="662304">
                <a:moveTo>
                  <a:pt x="0" y="37972"/>
                </a:moveTo>
                <a:lnTo>
                  <a:pt x="119507" y="0"/>
                </a:lnTo>
                <a:lnTo>
                  <a:pt x="192405" y="229362"/>
                </a:lnTo>
                <a:lnTo>
                  <a:pt x="213358" y="190095"/>
                </a:lnTo>
                <a:lnTo>
                  <a:pt x="239823" y="158400"/>
                </a:lnTo>
                <a:lnTo>
                  <a:pt x="271789" y="134278"/>
                </a:lnTo>
                <a:lnTo>
                  <a:pt x="309245" y="117728"/>
                </a:lnTo>
                <a:lnTo>
                  <a:pt x="349742" y="109172"/>
                </a:lnTo>
                <a:lnTo>
                  <a:pt x="369377" y="108209"/>
                </a:lnTo>
                <a:lnTo>
                  <a:pt x="388620" y="109473"/>
                </a:lnTo>
                <a:lnTo>
                  <a:pt x="437929" y="124332"/>
                </a:lnTo>
                <a:lnTo>
                  <a:pt x="473090" y="153304"/>
                </a:lnTo>
                <a:lnTo>
                  <a:pt x="498681" y="193805"/>
                </a:lnTo>
                <a:lnTo>
                  <a:pt x="516016" y="237724"/>
                </a:lnTo>
                <a:lnTo>
                  <a:pt x="609600" y="531113"/>
                </a:lnTo>
                <a:lnTo>
                  <a:pt x="489966" y="569087"/>
                </a:lnTo>
                <a:lnTo>
                  <a:pt x="414274" y="330326"/>
                </a:lnTo>
                <a:lnTo>
                  <a:pt x="403556" y="298180"/>
                </a:lnTo>
                <a:lnTo>
                  <a:pt x="385788" y="254174"/>
                </a:lnTo>
                <a:lnTo>
                  <a:pt x="354961" y="223152"/>
                </a:lnTo>
                <a:lnTo>
                  <a:pt x="322976" y="217265"/>
                </a:lnTo>
                <a:lnTo>
                  <a:pt x="310965" y="218761"/>
                </a:lnTo>
                <a:lnTo>
                  <a:pt x="271240" y="234537"/>
                </a:lnTo>
                <a:lnTo>
                  <a:pt x="241343" y="264985"/>
                </a:lnTo>
                <a:lnTo>
                  <a:pt x="229235" y="307847"/>
                </a:lnTo>
                <a:lnTo>
                  <a:pt x="229689" y="325661"/>
                </a:lnTo>
                <a:lnTo>
                  <a:pt x="232584" y="346535"/>
                </a:lnTo>
                <a:lnTo>
                  <a:pt x="237932" y="370480"/>
                </a:lnTo>
                <a:lnTo>
                  <a:pt x="245745" y="397509"/>
                </a:lnTo>
                <a:lnTo>
                  <a:pt x="317627" y="623823"/>
                </a:lnTo>
                <a:lnTo>
                  <a:pt x="198120" y="661796"/>
                </a:lnTo>
                <a:lnTo>
                  <a:pt x="0" y="37972"/>
                </a:lnTo>
                <a:close/>
              </a:path>
            </a:pathLst>
          </a:custGeom>
          <a:ln w="10668">
            <a:solidFill>
              <a:srgbClr val="F97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133215" y="3839336"/>
            <a:ext cx="529590" cy="722630"/>
          </a:xfrm>
          <a:custGeom>
            <a:avLst/>
            <a:gdLst/>
            <a:ahLst/>
            <a:cxnLst/>
            <a:rect l="l" t="t" r="r" b="b"/>
            <a:pathLst>
              <a:path w="529589" h="722629">
                <a:moveTo>
                  <a:pt x="0" y="157352"/>
                </a:moveTo>
                <a:lnTo>
                  <a:pt x="495681" y="0"/>
                </a:lnTo>
                <a:lnTo>
                  <a:pt x="529209" y="105537"/>
                </a:lnTo>
                <a:lnTo>
                  <a:pt x="344550" y="164211"/>
                </a:lnTo>
                <a:lnTo>
                  <a:pt x="509143" y="682498"/>
                </a:lnTo>
                <a:lnTo>
                  <a:pt x="383159" y="722502"/>
                </a:lnTo>
                <a:lnTo>
                  <a:pt x="218567" y="204215"/>
                </a:lnTo>
                <a:lnTo>
                  <a:pt x="33527" y="262889"/>
                </a:lnTo>
                <a:lnTo>
                  <a:pt x="0" y="157352"/>
                </a:lnTo>
                <a:close/>
              </a:path>
            </a:pathLst>
          </a:custGeom>
          <a:ln w="10668">
            <a:solidFill>
              <a:srgbClr val="F97B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63761" y="761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38100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783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7"/>
                </a:lnTo>
              </a:path>
            </a:pathLst>
          </a:custGeom>
          <a:ln w="34748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03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7"/>
                </a:lnTo>
              </a:path>
            </a:pathLst>
          </a:custGeom>
          <a:ln w="11583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839200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0" y="6858000"/>
                </a:moveTo>
                <a:lnTo>
                  <a:pt x="304800" y="6858000"/>
                </a:lnTo>
                <a:lnTo>
                  <a:pt x="3048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DC3AD">
              <a:alpha val="8705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9154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9144">
            <a:solidFill>
              <a:srgbClr val="FD85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156447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274320" y="0"/>
                </a:moveTo>
                <a:lnTo>
                  <a:pt x="225008" y="4419"/>
                </a:lnTo>
                <a:lnTo>
                  <a:pt x="178597" y="17162"/>
                </a:lnTo>
                <a:lnTo>
                  <a:pt x="135861" y="37453"/>
                </a:lnTo>
                <a:lnTo>
                  <a:pt x="97575" y="64518"/>
                </a:lnTo>
                <a:lnTo>
                  <a:pt x="64513" y="97580"/>
                </a:lnTo>
                <a:lnTo>
                  <a:pt x="37450" y="135867"/>
                </a:lnTo>
                <a:lnTo>
                  <a:pt x="17161" y="178602"/>
                </a:lnTo>
                <a:lnTo>
                  <a:pt x="4419" y="225011"/>
                </a:lnTo>
                <a:lnTo>
                  <a:pt x="0" y="274319"/>
                </a:lnTo>
                <a:lnTo>
                  <a:pt x="4419" y="323628"/>
                </a:lnTo>
                <a:lnTo>
                  <a:pt x="17161" y="370037"/>
                </a:lnTo>
                <a:lnTo>
                  <a:pt x="37450" y="412772"/>
                </a:lnTo>
                <a:lnTo>
                  <a:pt x="64513" y="451059"/>
                </a:lnTo>
                <a:lnTo>
                  <a:pt x="97575" y="484121"/>
                </a:lnTo>
                <a:lnTo>
                  <a:pt x="135861" y="511186"/>
                </a:lnTo>
                <a:lnTo>
                  <a:pt x="178597" y="531477"/>
                </a:lnTo>
                <a:lnTo>
                  <a:pt x="225008" y="544220"/>
                </a:lnTo>
                <a:lnTo>
                  <a:pt x="274320" y="548640"/>
                </a:lnTo>
                <a:lnTo>
                  <a:pt x="323631" y="544220"/>
                </a:lnTo>
                <a:lnTo>
                  <a:pt x="370042" y="531477"/>
                </a:lnTo>
                <a:lnTo>
                  <a:pt x="412778" y="511186"/>
                </a:lnTo>
                <a:lnTo>
                  <a:pt x="451064" y="484121"/>
                </a:lnTo>
                <a:lnTo>
                  <a:pt x="484126" y="451059"/>
                </a:lnTo>
                <a:lnTo>
                  <a:pt x="511189" y="412772"/>
                </a:lnTo>
                <a:lnTo>
                  <a:pt x="531478" y="370037"/>
                </a:lnTo>
                <a:lnTo>
                  <a:pt x="544220" y="323628"/>
                </a:lnTo>
                <a:lnTo>
                  <a:pt x="548640" y="274319"/>
                </a:lnTo>
                <a:lnTo>
                  <a:pt x="544220" y="225011"/>
                </a:lnTo>
                <a:lnTo>
                  <a:pt x="531478" y="178602"/>
                </a:lnTo>
                <a:lnTo>
                  <a:pt x="511189" y="135867"/>
                </a:lnTo>
                <a:lnTo>
                  <a:pt x="484126" y="97580"/>
                </a:lnTo>
                <a:lnTo>
                  <a:pt x="451064" y="64518"/>
                </a:lnTo>
                <a:lnTo>
                  <a:pt x="412778" y="37453"/>
                </a:lnTo>
                <a:lnTo>
                  <a:pt x="370042" y="17162"/>
                </a:lnTo>
                <a:lnTo>
                  <a:pt x="323631" y="4419"/>
                </a:lnTo>
                <a:lnTo>
                  <a:pt x="274320" y="0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284857" y="798703"/>
            <a:ext cx="38112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0066"/>
                </a:solidFill>
              </a:rPr>
              <a:t>CARDIAC</a:t>
            </a:r>
            <a:r>
              <a:rPr spc="-85" dirty="0">
                <a:solidFill>
                  <a:srgbClr val="000066"/>
                </a:solidFill>
              </a:rPr>
              <a:t> </a:t>
            </a:r>
            <a:r>
              <a:rPr dirty="0">
                <a:solidFill>
                  <a:srgbClr val="000066"/>
                </a:solidFill>
              </a:rPr>
              <a:t>CYCLE</a:t>
            </a:r>
          </a:p>
        </p:txBody>
      </p:sp>
      <p:sp>
        <p:nvSpPr>
          <p:cNvPr id="10" name="object 10"/>
          <p:cNvSpPr/>
          <p:nvPr/>
        </p:nvSpPr>
        <p:spPr>
          <a:xfrm>
            <a:off x="548640" y="1844039"/>
            <a:ext cx="140208" cy="1493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8640" y="4029455"/>
            <a:ext cx="164592" cy="1737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10259" y="1624024"/>
            <a:ext cx="7035800" cy="30892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715" indent="85090" algn="just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003300"/>
                </a:solidFill>
                <a:latin typeface="Arial"/>
                <a:cs typeface="Arial"/>
              </a:rPr>
              <a:t>It refers to the </a:t>
            </a:r>
            <a:r>
              <a:rPr sz="2800" b="1" dirty="0">
                <a:solidFill>
                  <a:srgbClr val="003300"/>
                </a:solidFill>
                <a:latin typeface="Arial"/>
                <a:cs typeface="Arial"/>
              </a:rPr>
              <a:t>alternating contraction  and relaxation </a:t>
            </a:r>
            <a:r>
              <a:rPr sz="2800" b="1" spc="-5" dirty="0">
                <a:solidFill>
                  <a:srgbClr val="003300"/>
                </a:solidFill>
                <a:latin typeface="Arial"/>
                <a:cs typeface="Arial"/>
              </a:rPr>
              <a:t>of the myocardium in the  walls of the </a:t>
            </a:r>
            <a:r>
              <a:rPr sz="2800" b="1" dirty="0">
                <a:solidFill>
                  <a:srgbClr val="003300"/>
                </a:solidFill>
                <a:latin typeface="Arial"/>
                <a:cs typeface="Arial"/>
              </a:rPr>
              <a:t>heart </a:t>
            </a:r>
            <a:r>
              <a:rPr sz="2800" b="1" spc="-5" dirty="0">
                <a:solidFill>
                  <a:srgbClr val="003300"/>
                </a:solidFill>
                <a:latin typeface="Arial"/>
                <a:cs typeface="Arial"/>
              </a:rPr>
              <a:t>chambers coordinated  </a:t>
            </a:r>
            <a:r>
              <a:rPr sz="2800" b="1" spc="5" dirty="0">
                <a:solidFill>
                  <a:srgbClr val="003300"/>
                </a:solidFill>
                <a:latin typeface="Arial"/>
                <a:cs typeface="Arial"/>
              </a:rPr>
              <a:t>by </a:t>
            </a:r>
            <a:r>
              <a:rPr sz="2800" b="1" spc="-5" dirty="0">
                <a:solidFill>
                  <a:srgbClr val="003300"/>
                </a:solidFill>
                <a:latin typeface="Arial"/>
                <a:cs typeface="Arial"/>
              </a:rPr>
              <a:t>the </a:t>
            </a:r>
            <a:r>
              <a:rPr sz="2800" b="1" dirty="0">
                <a:solidFill>
                  <a:srgbClr val="003300"/>
                </a:solidFill>
                <a:latin typeface="Arial"/>
                <a:cs typeface="Arial"/>
              </a:rPr>
              <a:t>conducting system </a:t>
            </a:r>
            <a:r>
              <a:rPr sz="2800" b="1" spc="-5" dirty="0">
                <a:solidFill>
                  <a:srgbClr val="003300"/>
                </a:solidFill>
                <a:latin typeface="Arial"/>
                <a:cs typeface="Arial"/>
              </a:rPr>
              <a:t>during one  </a:t>
            </a:r>
            <a:r>
              <a:rPr sz="2800" b="1" dirty="0">
                <a:solidFill>
                  <a:srgbClr val="003300"/>
                </a:solidFill>
                <a:latin typeface="Arial"/>
                <a:cs typeface="Arial"/>
              </a:rPr>
              <a:t>heart beat.</a:t>
            </a:r>
            <a:endParaRPr sz="2800" dirty="0">
              <a:latin typeface="Arial"/>
              <a:cs typeface="Arial"/>
            </a:endParaRPr>
          </a:p>
          <a:p>
            <a:pPr marL="12700" marR="5080" indent="99060" algn="just">
              <a:lnSpc>
                <a:spcPct val="100000"/>
              </a:lnSpc>
              <a:spcBef>
                <a:spcPts val="605"/>
              </a:spcBef>
            </a:pPr>
            <a:r>
              <a:rPr sz="2800" b="1" spc="-10" dirty="0">
                <a:solidFill>
                  <a:srgbClr val="003300"/>
                </a:solidFill>
                <a:latin typeface="Arial"/>
                <a:cs typeface="Arial"/>
              </a:rPr>
              <a:t>The </a:t>
            </a:r>
            <a:r>
              <a:rPr sz="2800" b="1" dirty="0">
                <a:solidFill>
                  <a:srgbClr val="003300"/>
                </a:solidFill>
                <a:latin typeface="Arial"/>
                <a:cs typeface="Arial"/>
              </a:rPr>
              <a:t>frequency </a:t>
            </a:r>
            <a:r>
              <a:rPr sz="2800" b="1" spc="-5" dirty="0">
                <a:solidFill>
                  <a:srgbClr val="003300"/>
                </a:solidFill>
                <a:latin typeface="Arial"/>
                <a:cs typeface="Arial"/>
              </a:rPr>
              <a:t>of the </a:t>
            </a:r>
            <a:r>
              <a:rPr sz="2800" b="1" dirty="0">
                <a:solidFill>
                  <a:srgbClr val="003300"/>
                </a:solidFill>
                <a:latin typeface="Arial"/>
                <a:cs typeface="Arial"/>
              </a:rPr>
              <a:t>cardiac </a:t>
            </a:r>
            <a:r>
              <a:rPr sz="2800" b="1" spc="-5" dirty="0">
                <a:solidFill>
                  <a:srgbClr val="003300"/>
                </a:solidFill>
                <a:latin typeface="Arial"/>
                <a:cs typeface="Arial"/>
              </a:rPr>
              <a:t>cycle is  described by the heart</a:t>
            </a:r>
            <a:r>
              <a:rPr sz="2800" b="1" spc="6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3300"/>
                </a:solidFill>
                <a:latin typeface="Arial"/>
                <a:cs typeface="Arial"/>
              </a:rPr>
              <a:t>rate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786129"/>
            <a:ext cx="72377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660033"/>
                </a:solidFill>
                <a:latin typeface="Arial"/>
                <a:cs typeface="Arial"/>
              </a:rPr>
              <a:t>The cycle </a:t>
            </a:r>
            <a:r>
              <a:rPr sz="2800" b="1" spc="-5" dirty="0">
                <a:solidFill>
                  <a:srgbClr val="660033"/>
                </a:solidFill>
                <a:latin typeface="Arial"/>
                <a:cs typeface="Arial"/>
              </a:rPr>
              <a:t>is divided into two major</a:t>
            </a:r>
            <a:r>
              <a:rPr sz="2800" b="1" spc="114" dirty="0">
                <a:solidFill>
                  <a:srgbClr val="660033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660033"/>
                </a:solidFill>
                <a:latin typeface="Arial"/>
                <a:cs typeface="Arial"/>
              </a:rPr>
              <a:t>phases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926079" y="1885188"/>
            <a:ext cx="278892" cy="2849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26079" y="2470404"/>
            <a:ext cx="278892" cy="2849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311778" y="1651673"/>
            <a:ext cx="1607185" cy="1196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100"/>
              </a:lnSpc>
              <a:spcBef>
                <a:spcPts val="100"/>
              </a:spcBef>
            </a:pPr>
            <a:r>
              <a:rPr sz="3200" dirty="0">
                <a:solidFill>
                  <a:srgbClr val="000066"/>
                </a:solidFill>
              </a:rPr>
              <a:t>Systole  Dia</a:t>
            </a:r>
            <a:r>
              <a:rPr sz="3200" spc="-10" dirty="0">
                <a:solidFill>
                  <a:srgbClr val="000066"/>
                </a:solidFill>
              </a:rPr>
              <a:t>s</a:t>
            </a:r>
            <a:r>
              <a:rPr sz="3200" dirty="0">
                <a:solidFill>
                  <a:srgbClr val="000066"/>
                </a:solidFill>
              </a:rPr>
              <a:t>tole</a:t>
            </a:r>
            <a:endParaRPr sz="3200" dirty="0"/>
          </a:p>
        </p:txBody>
      </p:sp>
      <p:sp>
        <p:nvSpPr>
          <p:cNvPr id="6" name="object 6"/>
          <p:cNvSpPr/>
          <p:nvPr/>
        </p:nvSpPr>
        <p:spPr>
          <a:xfrm>
            <a:off x="548640" y="3706367"/>
            <a:ext cx="140208" cy="1493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171570" y="3487292"/>
            <a:ext cx="20008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902335" algn="l"/>
              </a:tabLst>
            </a:pPr>
            <a:r>
              <a:rPr sz="2800" b="1" spc="-5" dirty="0">
                <a:solidFill>
                  <a:srgbClr val="660033"/>
                </a:solidFill>
                <a:latin typeface="Arial"/>
                <a:cs typeface="Arial"/>
              </a:rPr>
              <a:t>The	period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06009" y="3487292"/>
            <a:ext cx="24371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05155" algn="l"/>
              </a:tabLst>
            </a:pPr>
            <a:r>
              <a:rPr sz="2800" b="1" spc="-5" dirty="0">
                <a:solidFill>
                  <a:srgbClr val="660033"/>
                </a:solidFill>
                <a:latin typeface="Arial"/>
                <a:cs typeface="Arial"/>
              </a:rPr>
              <a:t>of	ventricular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0259" y="3487292"/>
            <a:ext cx="212852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85090">
              <a:lnSpc>
                <a:spcPct val="100000"/>
              </a:lnSpc>
              <a:spcBef>
                <a:spcPts val="95"/>
              </a:spcBef>
              <a:tabLst>
                <a:tab pos="1877695" algn="l"/>
              </a:tabLst>
            </a:pPr>
            <a:r>
              <a:rPr sz="2800" b="1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2800" b="1" spc="-25" dirty="0">
                <a:solidFill>
                  <a:srgbClr val="000066"/>
                </a:solidFill>
                <a:latin typeface="Arial"/>
                <a:cs typeface="Arial"/>
              </a:rPr>
              <a:t>y</a:t>
            </a:r>
            <a:r>
              <a:rPr sz="2800" b="1" spc="-5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2800" b="1" spc="20" dirty="0">
                <a:solidFill>
                  <a:srgbClr val="000066"/>
                </a:solidFill>
                <a:latin typeface="Arial"/>
                <a:cs typeface="Arial"/>
              </a:rPr>
              <a:t>t</a:t>
            </a:r>
            <a:r>
              <a:rPr sz="2800" b="1" spc="-5" dirty="0">
                <a:solidFill>
                  <a:srgbClr val="000066"/>
                </a:solidFill>
                <a:latin typeface="Arial"/>
                <a:cs typeface="Arial"/>
              </a:rPr>
              <a:t>ole</a:t>
            </a:r>
            <a:r>
              <a:rPr sz="2800" b="1" dirty="0">
                <a:solidFill>
                  <a:srgbClr val="000066"/>
                </a:solidFill>
                <a:latin typeface="Arial"/>
                <a:cs typeface="Arial"/>
              </a:rPr>
              <a:t>	</a:t>
            </a:r>
            <a:r>
              <a:rPr sz="2800" b="1" spc="-5" dirty="0">
                <a:solidFill>
                  <a:srgbClr val="660033"/>
                </a:solidFill>
                <a:latin typeface="Arial"/>
                <a:cs typeface="Arial"/>
              </a:rPr>
              <a:t>:-  contraction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48640" y="5114544"/>
            <a:ext cx="164592" cy="1737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096895" y="4919548"/>
            <a:ext cx="20275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928369" algn="l"/>
              </a:tabLst>
            </a:pPr>
            <a:r>
              <a:rPr sz="2800" b="1" spc="-5" dirty="0">
                <a:solidFill>
                  <a:srgbClr val="660033"/>
                </a:solidFill>
                <a:latin typeface="Arial"/>
                <a:cs typeface="Arial"/>
              </a:rPr>
              <a:t>The	period</a:t>
            </a:r>
            <a:endParaRPr sz="2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81625" y="4919548"/>
            <a:ext cx="24638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29285" algn="l"/>
              </a:tabLst>
            </a:pPr>
            <a:r>
              <a:rPr sz="2800" b="1" spc="-15" dirty="0">
                <a:solidFill>
                  <a:srgbClr val="660033"/>
                </a:solidFill>
                <a:latin typeface="Arial"/>
                <a:cs typeface="Arial"/>
              </a:rPr>
              <a:t>o</a:t>
            </a:r>
            <a:r>
              <a:rPr sz="2800" b="1" spc="-5" dirty="0">
                <a:solidFill>
                  <a:srgbClr val="660033"/>
                </a:solidFill>
                <a:latin typeface="Arial"/>
                <a:cs typeface="Arial"/>
              </a:rPr>
              <a:t>f</a:t>
            </a:r>
            <a:r>
              <a:rPr sz="2800" b="1" dirty="0">
                <a:solidFill>
                  <a:srgbClr val="660033"/>
                </a:solidFill>
                <a:latin typeface="Arial"/>
                <a:cs typeface="Arial"/>
              </a:rPr>
              <a:t>	</a:t>
            </a:r>
            <a:r>
              <a:rPr sz="2800" b="1" spc="-5" dirty="0">
                <a:solidFill>
                  <a:srgbClr val="660033"/>
                </a:solidFill>
                <a:latin typeface="Arial"/>
                <a:cs typeface="Arial"/>
              </a:rPr>
              <a:t>v</a:t>
            </a:r>
            <a:r>
              <a:rPr sz="2800" b="1" spc="10" dirty="0">
                <a:solidFill>
                  <a:srgbClr val="660033"/>
                </a:solidFill>
                <a:latin typeface="Arial"/>
                <a:cs typeface="Arial"/>
              </a:rPr>
              <a:t>e</a:t>
            </a:r>
            <a:r>
              <a:rPr sz="2800" b="1" spc="-5" dirty="0">
                <a:solidFill>
                  <a:srgbClr val="660033"/>
                </a:solidFill>
                <a:latin typeface="Arial"/>
                <a:cs typeface="Arial"/>
              </a:rPr>
              <a:t>n</a:t>
            </a:r>
            <a:r>
              <a:rPr sz="2800" b="1" dirty="0">
                <a:solidFill>
                  <a:srgbClr val="660033"/>
                </a:solidFill>
                <a:latin typeface="Arial"/>
                <a:cs typeface="Arial"/>
              </a:rPr>
              <a:t>t</a:t>
            </a:r>
            <a:r>
              <a:rPr sz="2800" b="1" spc="-5" dirty="0">
                <a:solidFill>
                  <a:srgbClr val="660033"/>
                </a:solidFill>
                <a:latin typeface="Arial"/>
                <a:cs typeface="Arial"/>
              </a:rPr>
              <a:t>ri</a:t>
            </a:r>
            <a:r>
              <a:rPr sz="2800" b="1" dirty="0">
                <a:solidFill>
                  <a:srgbClr val="660033"/>
                </a:solidFill>
                <a:latin typeface="Arial"/>
                <a:cs typeface="Arial"/>
              </a:rPr>
              <a:t>c</a:t>
            </a:r>
            <a:r>
              <a:rPr sz="2800" b="1" spc="-5" dirty="0">
                <a:solidFill>
                  <a:srgbClr val="660033"/>
                </a:solidFill>
                <a:latin typeface="Arial"/>
                <a:cs typeface="Arial"/>
              </a:rPr>
              <a:t>ular</a:t>
            </a:r>
            <a:endParaRPr sz="2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10259" y="4919548"/>
            <a:ext cx="2029460" cy="8794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99060">
              <a:lnSpc>
                <a:spcPct val="100000"/>
              </a:lnSpc>
              <a:spcBef>
                <a:spcPts val="95"/>
              </a:spcBef>
              <a:tabLst>
                <a:tab pos="1778635" algn="l"/>
              </a:tabLst>
            </a:pPr>
            <a:r>
              <a:rPr sz="2800" b="1" spc="-5" dirty="0">
                <a:solidFill>
                  <a:srgbClr val="000066"/>
                </a:solidFill>
                <a:latin typeface="Arial"/>
                <a:cs typeface="Arial"/>
              </a:rPr>
              <a:t>Di</a:t>
            </a:r>
            <a:r>
              <a:rPr sz="2800" b="1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2800" b="1" spc="-5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2800" b="1" spc="5" dirty="0">
                <a:solidFill>
                  <a:srgbClr val="000066"/>
                </a:solidFill>
                <a:latin typeface="Arial"/>
                <a:cs typeface="Arial"/>
              </a:rPr>
              <a:t>t</a:t>
            </a:r>
            <a:r>
              <a:rPr sz="2800" b="1" spc="-5" dirty="0">
                <a:solidFill>
                  <a:srgbClr val="000066"/>
                </a:solidFill>
                <a:latin typeface="Arial"/>
                <a:cs typeface="Arial"/>
              </a:rPr>
              <a:t>ole</a:t>
            </a:r>
            <a:r>
              <a:rPr sz="2800" b="1" dirty="0">
                <a:solidFill>
                  <a:srgbClr val="000066"/>
                </a:solidFill>
                <a:latin typeface="Arial"/>
                <a:cs typeface="Arial"/>
              </a:rPr>
              <a:t>	</a:t>
            </a:r>
            <a:r>
              <a:rPr sz="2800" b="1" spc="-5" dirty="0">
                <a:solidFill>
                  <a:srgbClr val="660033"/>
                </a:solidFill>
                <a:latin typeface="Arial"/>
                <a:cs typeface="Arial"/>
              </a:rPr>
              <a:t>:-  relaxation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6908" y="381000"/>
            <a:ext cx="8229600" cy="6172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1040" y="601980"/>
            <a:ext cx="240791" cy="2484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01040" y="1882139"/>
            <a:ext cx="240791" cy="2484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1040" y="3589020"/>
            <a:ext cx="240791" cy="2484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88340" y="481329"/>
            <a:ext cx="7387590" cy="519821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0160" indent="347345" algn="just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003300"/>
                </a:solidFill>
                <a:latin typeface="Arial"/>
                <a:cs typeface="Arial"/>
              </a:rPr>
              <a:t>Further subdivided </a:t>
            </a:r>
            <a:r>
              <a:rPr sz="2800" b="1" dirty="0">
                <a:solidFill>
                  <a:srgbClr val="003300"/>
                </a:solidFill>
                <a:latin typeface="Arial"/>
                <a:cs typeface="Arial"/>
              </a:rPr>
              <a:t>into </a:t>
            </a:r>
            <a:r>
              <a:rPr sz="2800" b="1" spc="-5" dirty="0">
                <a:solidFill>
                  <a:srgbClr val="003300"/>
                </a:solidFill>
                <a:latin typeface="Arial"/>
                <a:cs typeface="Arial"/>
              </a:rPr>
              <a:t>several discrete  phases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 dirty="0">
              <a:latin typeface="Times New Roman"/>
              <a:cs typeface="Times New Roman"/>
            </a:endParaRPr>
          </a:p>
          <a:p>
            <a:pPr marL="12700" marR="6985" indent="347345" algn="just">
              <a:lnSpc>
                <a:spcPct val="100000"/>
              </a:lnSpc>
            </a:pPr>
            <a:r>
              <a:rPr sz="2800" b="1" spc="-10" dirty="0">
                <a:solidFill>
                  <a:srgbClr val="003300"/>
                </a:solidFill>
                <a:latin typeface="Arial"/>
                <a:cs typeface="Arial"/>
              </a:rPr>
              <a:t>The </a:t>
            </a:r>
            <a:r>
              <a:rPr sz="2800" b="1" dirty="0">
                <a:solidFill>
                  <a:srgbClr val="003300"/>
                </a:solidFill>
                <a:latin typeface="Arial"/>
                <a:cs typeface="Arial"/>
              </a:rPr>
              <a:t>first </a:t>
            </a:r>
            <a:r>
              <a:rPr sz="2800" b="1" spc="-5" dirty="0">
                <a:solidFill>
                  <a:srgbClr val="003300"/>
                </a:solidFill>
                <a:latin typeface="Arial"/>
                <a:cs typeface="Arial"/>
              </a:rPr>
              <a:t>stages, </a:t>
            </a:r>
            <a:r>
              <a:rPr sz="2800" b="1" dirty="0">
                <a:solidFill>
                  <a:srgbClr val="003300"/>
                </a:solidFill>
                <a:latin typeface="Arial"/>
                <a:cs typeface="Arial"/>
              </a:rPr>
              <a:t>often considered</a:t>
            </a:r>
            <a:r>
              <a:rPr sz="2800" b="1" spc="-5" dirty="0">
                <a:solidFill>
                  <a:srgbClr val="003300"/>
                </a:solidFill>
                <a:latin typeface="Arial"/>
                <a:cs typeface="Arial"/>
              </a:rPr>
              <a:t> as the "</a:t>
            </a:r>
            <a:r>
              <a:rPr sz="2800" b="1" spc="-5" dirty="0">
                <a:solidFill>
                  <a:srgbClr val="C00000"/>
                </a:solidFill>
                <a:latin typeface="Arial"/>
                <a:cs typeface="Arial"/>
              </a:rPr>
              <a:t>ventricular filling</a:t>
            </a:r>
            <a:r>
              <a:rPr sz="2800" b="1" spc="-5" dirty="0">
                <a:solidFill>
                  <a:srgbClr val="003300"/>
                </a:solidFill>
                <a:latin typeface="Arial"/>
                <a:cs typeface="Arial"/>
              </a:rPr>
              <a:t>" </a:t>
            </a:r>
            <a:r>
              <a:rPr sz="2800" b="1" dirty="0">
                <a:solidFill>
                  <a:srgbClr val="003300"/>
                </a:solidFill>
                <a:latin typeface="Arial"/>
                <a:cs typeface="Arial"/>
              </a:rPr>
              <a:t>stage,  </a:t>
            </a:r>
            <a:r>
              <a:rPr sz="2800" b="1" spc="-5" dirty="0">
                <a:solidFill>
                  <a:srgbClr val="003300"/>
                </a:solidFill>
                <a:latin typeface="Arial"/>
                <a:cs typeface="Arial"/>
              </a:rPr>
              <a:t>involve </a:t>
            </a:r>
            <a:r>
              <a:rPr sz="2800" b="1" dirty="0">
                <a:solidFill>
                  <a:srgbClr val="003300"/>
                </a:solidFill>
                <a:latin typeface="Arial"/>
                <a:cs typeface="Arial"/>
              </a:rPr>
              <a:t>the movement </a:t>
            </a:r>
            <a:r>
              <a:rPr sz="2800" b="1" spc="-5" dirty="0">
                <a:solidFill>
                  <a:srgbClr val="003300"/>
                </a:solidFill>
                <a:latin typeface="Arial"/>
                <a:cs typeface="Arial"/>
              </a:rPr>
              <a:t>of blood </a:t>
            </a:r>
            <a:r>
              <a:rPr sz="2800" b="1" dirty="0">
                <a:solidFill>
                  <a:srgbClr val="003300"/>
                </a:solidFill>
                <a:latin typeface="Arial"/>
                <a:cs typeface="Arial"/>
              </a:rPr>
              <a:t>from </a:t>
            </a:r>
            <a:r>
              <a:rPr sz="2800" b="1" spc="-5" dirty="0">
                <a:solidFill>
                  <a:srgbClr val="003300"/>
                </a:solidFill>
                <a:latin typeface="Arial"/>
                <a:cs typeface="Arial"/>
              </a:rPr>
              <a:t>atria  into</a:t>
            </a:r>
            <a:r>
              <a:rPr sz="2800" b="1" spc="1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3300"/>
                </a:solidFill>
                <a:latin typeface="Arial"/>
                <a:cs typeface="Arial"/>
              </a:rPr>
              <a:t>ventricles.</a:t>
            </a:r>
            <a:endParaRPr sz="2800" dirty="0">
              <a:latin typeface="Arial"/>
              <a:cs typeface="Arial"/>
            </a:endParaRPr>
          </a:p>
          <a:p>
            <a:pPr marL="12700" marR="5080" indent="347345" algn="just">
              <a:lnSpc>
                <a:spcPct val="100000"/>
              </a:lnSpc>
              <a:spcBef>
                <a:spcPts val="5"/>
              </a:spcBef>
            </a:pPr>
            <a:r>
              <a:rPr sz="2800" b="1" spc="-10" dirty="0">
                <a:solidFill>
                  <a:srgbClr val="003300"/>
                </a:solidFill>
                <a:latin typeface="Arial"/>
                <a:cs typeface="Arial"/>
              </a:rPr>
              <a:t>The </a:t>
            </a:r>
            <a:r>
              <a:rPr sz="2800" b="1" dirty="0">
                <a:solidFill>
                  <a:srgbClr val="003300"/>
                </a:solidFill>
                <a:latin typeface="Arial"/>
                <a:cs typeface="Arial"/>
              </a:rPr>
              <a:t>next stages </a:t>
            </a:r>
            <a:r>
              <a:rPr sz="2800" b="1" spc="-5" dirty="0">
                <a:solidFill>
                  <a:srgbClr val="003300"/>
                </a:solidFill>
                <a:latin typeface="Arial"/>
                <a:cs typeface="Arial"/>
              </a:rPr>
              <a:t>involve the  movement of blood from the </a:t>
            </a:r>
            <a:r>
              <a:rPr sz="2800" b="1" dirty="0">
                <a:solidFill>
                  <a:srgbClr val="003300"/>
                </a:solidFill>
                <a:latin typeface="Arial"/>
                <a:cs typeface="Arial"/>
              </a:rPr>
              <a:t>ventricles </a:t>
            </a:r>
            <a:r>
              <a:rPr sz="2800" b="1" spc="-5" dirty="0">
                <a:solidFill>
                  <a:srgbClr val="003300"/>
                </a:solidFill>
                <a:latin typeface="Arial"/>
                <a:cs typeface="Arial"/>
              </a:rPr>
              <a:t>to  the </a:t>
            </a:r>
            <a:r>
              <a:rPr sz="2800" b="1" dirty="0">
                <a:solidFill>
                  <a:srgbClr val="003300"/>
                </a:solidFill>
                <a:latin typeface="Arial"/>
                <a:cs typeface="Arial"/>
              </a:rPr>
              <a:t>pulmonary artery (in </a:t>
            </a:r>
            <a:r>
              <a:rPr sz="2800" b="1" spc="-5" dirty="0">
                <a:solidFill>
                  <a:srgbClr val="003300"/>
                </a:solidFill>
                <a:latin typeface="Arial"/>
                <a:cs typeface="Arial"/>
              </a:rPr>
              <a:t>the </a:t>
            </a:r>
            <a:r>
              <a:rPr sz="2800" b="1" dirty="0">
                <a:solidFill>
                  <a:srgbClr val="003300"/>
                </a:solidFill>
                <a:latin typeface="Arial"/>
                <a:cs typeface="Arial"/>
              </a:rPr>
              <a:t>case </a:t>
            </a:r>
            <a:r>
              <a:rPr sz="2800" b="1" spc="-5" dirty="0">
                <a:solidFill>
                  <a:srgbClr val="003300"/>
                </a:solidFill>
                <a:latin typeface="Arial"/>
                <a:cs typeface="Arial"/>
              </a:rPr>
              <a:t>of the  right </a:t>
            </a:r>
            <a:r>
              <a:rPr sz="2800" b="1" dirty="0">
                <a:solidFill>
                  <a:srgbClr val="003300"/>
                </a:solidFill>
                <a:latin typeface="Arial"/>
                <a:cs typeface="Arial"/>
              </a:rPr>
              <a:t>ventricle) </a:t>
            </a:r>
            <a:r>
              <a:rPr sz="2800" b="1" spc="-5" dirty="0">
                <a:solidFill>
                  <a:srgbClr val="003300"/>
                </a:solidFill>
                <a:latin typeface="Arial"/>
                <a:cs typeface="Arial"/>
              </a:rPr>
              <a:t>and the </a:t>
            </a:r>
            <a:r>
              <a:rPr sz="2800" b="1" dirty="0">
                <a:solidFill>
                  <a:srgbClr val="003300"/>
                </a:solidFill>
                <a:latin typeface="Arial"/>
                <a:cs typeface="Arial"/>
              </a:rPr>
              <a:t>aorta </a:t>
            </a:r>
            <a:r>
              <a:rPr sz="2800" b="1" spc="-5" dirty="0">
                <a:solidFill>
                  <a:srgbClr val="003300"/>
                </a:solidFill>
                <a:latin typeface="Arial"/>
                <a:cs typeface="Arial"/>
              </a:rPr>
              <a:t>(in the case </a:t>
            </a:r>
            <a:r>
              <a:rPr sz="2800" b="1" spc="-15" dirty="0">
                <a:solidFill>
                  <a:srgbClr val="003300"/>
                </a:solidFill>
                <a:latin typeface="Arial"/>
                <a:cs typeface="Arial"/>
              </a:rPr>
              <a:t>of  </a:t>
            </a:r>
            <a:r>
              <a:rPr sz="2800" b="1" spc="-5" dirty="0">
                <a:solidFill>
                  <a:srgbClr val="003300"/>
                </a:solidFill>
                <a:latin typeface="Arial"/>
                <a:cs typeface="Arial"/>
              </a:rPr>
              <a:t>the </a:t>
            </a:r>
            <a:r>
              <a:rPr sz="2800" b="1" dirty="0">
                <a:solidFill>
                  <a:srgbClr val="003300"/>
                </a:solidFill>
                <a:latin typeface="Arial"/>
                <a:cs typeface="Arial"/>
              </a:rPr>
              <a:t>left</a:t>
            </a:r>
            <a:r>
              <a:rPr sz="2800" b="1" spc="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3300"/>
                </a:solidFill>
                <a:latin typeface="Arial"/>
                <a:cs typeface="Arial"/>
              </a:rPr>
              <a:t>ventricle)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Dia</a:t>
            </a:r>
            <a:r>
              <a:rPr spc="5" dirty="0"/>
              <a:t>s</a:t>
            </a:r>
            <a:r>
              <a:rPr spc="-5" dirty="0"/>
              <a:t>tole</a:t>
            </a:r>
          </a:p>
        </p:txBody>
      </p:sp>
      <p:sp>
        <p:nvSpPr>
          <p:cNvPr id="3" name="object 3"/>
          <p:cNvSpPr/>
          <p:nvPr/>
        </p:nvSpPr>
        <p:spPr>
          <a:xfrm>
            <a:off x="929639" y="1303019"/>
            <a:ext cx="240791" cy="2484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9639" y="1729739"/>
            <a:ext cx="240791" cy="2484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9639" y="2156460"/>
            <a:ext cx="240791" cy="2484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9639" y="3604259"/>
            <a:ext cx="240791" cy="2484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004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the semi lunar valve</a:t>
            </a:r>
            <a:r>
              <a:rPr spc="55" dirty="0"/>
              <a:t> </a:t>
            </a:r>
            <a:r>
              <a:rPr spc="-5" dirty="0"/>
              <a:t>close</a:t>
            </a:r>
          </a:p>
          <a:p>
            <a:pPr marL="360045" marR="5080">
              <a:lnSpc>
                <a:spcPct val="100000"/>
              </a:lnSpc>
            </a:pPr>
            <a:r>
              <a:rPr spc="-5" dirty="0"/>
              <a:t>the atrioventricular </a:t>
            </a:r>
            <a:r>
              <a:rPr spc="-25" dirty="0"/>
              <a:t>(AV)valve </a:t>
            </a:r>
            <a:r>
              <a:rPr spc="-5" dirty="0"/>
              <a:t>are open  and the </a:t>
            </a:r>
            <a:r>
              <a:rPr spc="-10" dirty="0"/>
              <a:t>whole </a:t>
            </a:r>
            <a:r>
              <a:rPr spc="-5" dirty="0"/>
              <a:t>heart is</a:t>
            </a:r>
            <a:r>
              <a:rPr spc="75" dirty="0"/>
              <a:t> </a:t>
            </a:r>
            <a:r>
              <a:rPr spc="-5" dirty="0"/>
              <a:t>relaxed</a:t>
            </a: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6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200" dirty="0">
                <a:solidFill>
                  <a:srgbClr val="008000"/>
                </a:solidFill>
              </a:rPr>
              <a:t>Systole</a:t>
            </a:r>
            <a:endParaRPr sz="3200" dirty="0"/>
          </a:p>
          <a:p>
            <a:pPr marL="12700" marR="183515" indent="445134">
              <a:lnSpc>
                <a:spcPct val="100000"/>
              </a:lnSpc>
              <a:spcBef>
                <a:spcPts val="20"/>
              </a:spcBef>
            </a:pPr>
            <a:r>
              <a:rPr spc="-5" dirty="0"/>
              <a:t>the atrium contracts and </a:t>
            </a:r>
            <a:r>
              <a:rPr spc="-10" dirty="0"/>
              <a:t>blood </a:t>
            </a:r>
            <a:r>
              <a:rPr spc="-5" dirty="0"/>
              <a:t>flows  </a:t>
            </a:r>
            <a:r>
              <a:rPr dirty="0"/>
              <a:t>from </a:t>
            </a:r>
            <a:r>
              <a:rPr spc="-5" dirty="0"/>
              <a:t>the </a:t>
            </a:r>
            <a:r>
              <a:rPr dirty="0"/>
              <a:t>atrium to </a:t>
            </a:r>
            <a:r>
              <a:rPr spc="-5" dirty="0"/>
              <a:t>the</a:t>
            </a:r>
            <a:r>
              <a:rPr spc="10" dirty="0"/>
              <a:t> </a:t>
            </a:r>
            <a:r>
              <a:rPr dirty="0"/>
              <a:t>ventricle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9740" y="554482"/>
            <a:ext cx="7179309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/>
              <a:t>Isovolumetric ventricular</a:t>
            </a:r>
            <a:r>
              <a:rPr sz="3200" spc="-35" dirty="0"/>
              <a:t> </a:t>
            </a:r>
            <a:r>
              <a:rPr sz="3200" dirty="0"/>
              <a:t>contraction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472440" y="1665732"/>
            <a:ext cx="278892" cy="2849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2440" y="2127504"/>
            <a:ext cx="202692" cy="213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2440" y="3346703"/>
            <a:ext cx="202692" cy="213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2440" y="3712464"/>
            <a:ext cx="202692" cy="213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2440" y="4931664"/>
            <a:ext cx="202692" cy="213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2440" y="5297423"/>
            <a:ext cx="202692" cy="2133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72440" y="5663184"/>
            <a:ext cx="202692" cy="2133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59740" y="1607185"/>
            <a:ext cx="7845425" cy="470852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523240">
              <a:lnSpc>
                <a:spcPct val="100000"/>
              </a:lnSpc>
              <a:spcBef>
                <a:spcPts val="295"/>
              </a:spcBef>
            </a:pPr>
            <a:r>
              <a:rPr sz="2400" b="1" spc="-20" dirty="0">
                <a:solidFill>
                  <a:srgbClr val="660066"/>
                </a:solidFill>
                <a:latin typeface="Arial"/>
                <a:cs typeface="Arial"/>
              </a:rPr>
              <a:t>Ventricle </a:t>
            </a:r>
            <a:r>
              <a:rPr sz="2400" b="1" spc="-5" dirty="0">
                <a:solidFill>
                  <a:srgbClr val="660066"/>
                </a:solidFill>
                <a:latin typeface="Arial"/>
                <a:cs typeface="Arial"/>
              </a:rPr>
              <a:t>begin </a:t>
            </a:r>
            <a:r>
              <a:rPr sz="2400" b="1" dirty="0">
                <a:solidFill>
                  <a:srgbClr val="660066"/>
                </a:solidFill>
                <a:latin typeface="Arial"/>
                <a:cs typeface="Arial"/>
              </a:rPr>
              <a:t>to</a:t>
            </a:r>
            <a:r>
              <a:rPr sz="2400" b="1" spc="-1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660066"/>
                </a:solidFill>
                <a:latin typeface="Arial"/>
                <a:cs typeface="Arial"/>
              </a:rPr>
              <a:t>contract</a:t>
            </a:r>
            <a:endParaRPr sz="2400" dirty="0">
              <a:latin typeface="Arial"/>
              <a:cs typeface="Arial"/>
            </a:endParaRPr>
          </a:p>
          <a:p>
            <a:pPr marL="466725">
              <a:lnSpc>
                <a:spcPct val="100000"/>
              </a:lnSpc>
              <a:spcBef>
                <a:spcPts val="195"/>
              </a:spcBef>
            </a:pPr>
            <a:r>
              <a:rPr sz="2400" b="1" spc="-95" dirty="0">
                <a:solidFill>
                  <a:srgbClr val="660066"/>
                </a:solidFill>
                <a:latin typeface="Arial"/>
                <a:cs typeface="Arial"/>
              </a:rPr>
              <a:t>AV </a:t>
            </a:r>
            <a:r>
              <a:rPr sz="2400" b="1" spc="-5" dirty="0">
                <a:solidFill>
                  <a:srgbClr val="660066"/>
                </a:solidFill>
                <a:latin typeface="Arial"/>
                <a:cs typeface="Arial"/>
              </a:rPr>
              <a:t>and Semi lunar valve</a:t>
            </a:r>
            <a:r>
              <a:rPr sz="2400" b="1" spc="10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660066"/>
                </a:solidFill>
                <a:latin typeface="Arial"/>
                <a:cs typeface="Arial"/>
              </a:rPr>
              <a:t>close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4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200" b="1" spc="-20" dirty="0">
                <a:solidFill>
                  <a:srgbClr val="008000"/>
                </a:solidFill>
                <a:latin typeface="Arial"/>
                <a:cs typeface="Arial"/>
              </a:rPr>
              <a:t>Ventricular </a:t>
            </a:r>
            <a:r>
              <a:rPr sz="3200" b="1" spc="-5" dirty="0">
                <a:solidFill>
                  <a:srgbClr val="008000"/>
                </a:solidFill>
                <a:latin typeface="Arial"/>
                <a:cs typeface="Arial"/>
              </a:rPr>
              <a:t>ejection</a:t>
            </a:r>
            <a:endParaRPr sz="3200" dirty="0">
              <a:latin typeface="Arial"/>
              <a:cs typeface="Arial"/>
            </a:endParaRPr>
          </a:p>
          <a:p>
            <a:pPr marL="394970">
              <a:lnSpc>
                <a:spcPct val="100000"/>
              </a:lnSpc>
              <a:spcBef>
                <a:spcPts val="30"/>
              </a:spcBef>
            </a:pPr>
            <a:r>
              <a:rPr sz="2400" b="1" spc="-15" dirty="0">
                <a:solidFill>
                  <a:srgbClr val="660066"/>
                </a:solidFill>
                <a:latin typeface="Arial"/>
                <a:cs typeface="Arial"/>
              </a:rPr>
              <a:t>Ventricles </a:t>
            </a:r>
            <a:r>
              <a:rPr sz="2400" b="1" dirty="0">
                <a:solidFill>
                  <a:srgbClr val="660066"/>
                </a:solidFill>
                <a:latin typeface="Arial"/>
                <a:cs typeface="Arial"/>
              </a:rPr>
              <a:t>are empty &amp;</a:t>
            </a:r>
            <a:r>
              <a:rPr sz="2400" b="1" spc="-3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660066"/>
                </a:solidFill>
                <a:latin typeface="Arial"/>
                <a:cs typeface="Arial"/>
              </a:rPr>
              <a:t>contracting</a:t>
            </a:r>
            <a:endParaRPr sz="2400" dirty="0">
              <a:latin typeface="Arial"/>
              <a:cs typeface="Arial"/>
            </a:endParaRPr>
          </a:p>
          <a:p>
            <a:pPr marL="394970">
              <a:lnSpc>
                <a:spcPct val="100000"/>
              </a:lnSpc>
              <a:spcBef>
                <a:spcPts val="5"/>
              </a:spcBef>
            </a:pPr>
            <a:r>
              <a:rPr sz="2400" b="1" spc="-5" dirty="0">
                <a:solidFill>
                  <a:srgbClr val="660066"/>
                </a:solidFill>
                <a:latin typeface="Arial"/>
                <a:cs typeface="Arial"/>
              </a:rPr>
              <a:t>Semi lunar valve</a:t>
            </a:r>
            <a:r>
              <a:rPr sz="2400" b="1" spc="-1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660066"/>
                </a:solidFill>
                <a:latin typeface="Arial"/>
                <a:cs typeface="Arial"/>
              </a:rPr>
              <a:t>open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4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200" b="1" spc="-5" dirty="0">
                <a:solidFill>
                  <a:srgbClr val="008000"/>
                </a:solidFill>
                <a:latin typeface="Arial"/>
                <a:cs typeface="Arial"/>
              </a:rPr>
              <a:t>Isovolumetric ventricular</a:t>
            </a:r>
            <a:r>
              <a:rPr sz="3200" b="1" spc="-4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008000"/>
                </a:solidFill>
                <a:latin typeface="Arial"/>
                <a:cs typeface="Arial"/>
              </a:rPr>
              <a:t>relaxation</a:t>
            </a:r>
            <a:endParaRPr sz="3200" dirty="0">
              <a:latin typeface="Arial"/>
              <a:cs typeface="Arial"/>
            </a:endParaRPr>
          </a:p>
          <a:p>
            <a:pPr marL="394970">
              <a:lnSpc>
                <a:spcPct val="100000"/>
              </a:lnSpc>
              <a:spcBef>
                <a:spcPts val="30"/>
              </a:spcBef>
            </a:pPr>
            <a:r>
              <a:rPr sz="2400" b="1" dirty="0">
                <a:solidFill>
                  <a:srgbClr val="660066"/>
                </a:solidFill>
                <a:latin typeface="Arial"/>
                <a:cs typeface="Arial"/>
              </a:rPr>
              <a:t>Pressure</a:t>
            </a:r>
            <a:r>
              <a:rPr sz="2400" b="1" spc="-1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660066"/>
                </a:solidFill>
                <a:latin typeface="Arial"/>
                <a:cs typeface="Arial"/>
              </a:rPr>
              <a:t>decreases</a:t>
            </a:r>
            <a:endParaRPr sz="2400" dirty="0">
              <a:latin typeface="Arial"/>
              <a:cs typeface="Arial"/>
            </a:endParaRPr>
          </a:p>
          <a:p>
            <a:pPr marL="394970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solidFill>
                  <a:srgbClr val="660066"/>
                </a:solidFill>
                <a:latin typeface="Arial"/>
                <a:cs typeface="Arial"/>
              </a:rPr>
              <a:t>ventricle </a:t>
            </a:r>
            <a:r>
              <a:rPr sz="2400" b="1" spc="-5" dirty="0">
                <a:solidFill>
                  <a:srgbClr val="660066"/>
                </a:solidFill>
                <a:latin typeface="Arial"/>
                <a:cs typeface="Arial"/>
              </a:rPr>
              <a:t>begins </a:t>
            </a:r>
            <a:r>
              <a:rPr sz="2400" b="1" dirty="0">
                <a:solidFill>
                  <a:srgbClr val="660066"/>
                </a:solidFill>
                <a:latin typeface="Arial"/>
                <a:cs typeface="Arial"/>
              </a:rPr>
              <a:t>to</a:t>
            </a:r>
            <a:r>
              <a:rPr sz="2400" b="1" spc="-5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660066"/>
                </a:solidFill>
                <a:latin typeface="Arial"/>
                <a:cs typeface="Arial"/>
              </a:rPr>
              <a:t>relax</a:t>
            </a:r>
            <a:endParaRPr sz="2400" dirty="0">
              <a:latin typeface="Arial"/>
              <a:cs typeface="Arial"/>
            </a:endParaRPr>
          </a:p>
          <a:p>
            <a:pPr marL="12700" marR="5080" indent="382270">
              <a:lnSpc>
                <a:spcPct val="100000"/>
              </a:lnSpc>
              <a:tabLst>
                <a:tab pos="2121535" algn="l"/>
                <a:tab pos="3182620" algn="l"/>
                <a:tab pos="4089400" algn="l"/>
                <a:tab pos="4758690" algn="l"/>
                <a:tab pos="6589395" algn="l"/>
                <a:tab pos="7005955" algn="l"/>
              </a:tabLst>
            </a:pPr>
            <a:r>
              <a:rPr sz="2400" b="1" spc="-5" dirty="0">
                <a:solidFill>
                  <a:srgbClr val="660066"/>
                </a:solidFill>
                <a:latin typeface="Arial"/>
                <a:cs typeface="Arial"/>
              </a:rPr>
              <a:t>Semi</a:t>
            </a:r>
            <a:r>
              <a:rPr sz="2400" b="1" spc="33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660066"/>
                </a:solidFill>
                <a:latin typeface="Arial"/>
                <a:cs typeface="Arial"/>
              </a:rPr>
              <a:t>lu</a:t>
            </a:r>
            <a:r>
              <a:rPr sz="2400" b="1" spc="-15" dirty="0">
                <a:solidFill>
                  <a:srgbClr val="660066"/>
                </a:solidFill>
                <a:latin typeface="Arial"/>
                <a:cs typeface="Arial"/>
              </a:rPr>
              <a:t>n</a:t>
            </a:r>
            <a:r>
              <a:rPr sz="2400" b="1" spc="-5" dirty="0">
                <a:solidFill>
                  <a:srgbClr val="660066"/>
                </a:solidFill>
                <a:latin typeface="Arial"/>
                <a:cs typeface="Arial"/>
              </a:rPr>
              <a:t>ar</a:t>
            </a:r>
            <a:r>
              <a:rPr sz="2400" b="1" dirty="0">
                <a:solidFill>
                  <a:srgbClr val="660066"/>
                </a:solidFill>
                <a:latin typeface="Arial"/>
                <a:cs typeface="Arial"/>
              </a:rPr>
              <a:t>	</a:t>
            </a:r>
            <a:r>
              <a:rPr sz="2400" b="1" spc="-5" dirty="0">
                <a:solidFill>
                  <a:srgbClr val="660066"/>
                </a:solidFill>
                <a:latin typeface="Arial"/>
                <a:cs typeface="Arial"/>
              </a:rPr>
              <a:t>valves</a:t>
            </a:r>
            <a:r>
              <a:rPr sz="2400" b="1" dirty="0">
                <a:solidFill>
                  <a:srgbClr val="660066"/>
                </a:solidFill>
                <a:latin typeface="Arial"/>
                <a:cs typeface="Arial"/>
              </a:rPr>
              <a:t>	</a:t>
            </a:r>
            <a:r>
              <a:rPr sz="2400" b="1" spc="-5" dirty="0">
                <a:solidFill>
                  <a:srgbClr val="660066"/>
                </a:solidFill>
                <a:latin typeface="Arial"/>
                <a:cs typeface="Arial"/>
              </a:rPr>
              <a:t>close</a:t>
            </a:r>
            <a:r>
              <a:rPr sz="2400" b="1" dirty="0">
                <a:solidFill>
                  <a:srgbClr val="660066"/>
                </a:solidFill>
                <a:latin typeface="Arial"/>
                <a:cs typeface="Arial"/>
              </a:rPr>
              <a:t>	</a:t>
            </a:r>
            <a:r>
              <a:rPr sz="2400" b="1" spc="-5" dirty="0">
                <a:solidFill>
                  <a:srgbClr val="660066"/>
                </a:solidFill>
                <a:latin typeface="Arial"/>
                <a:cs typeface="Arial"/>
              </a:rPr>
              <a:t>du</a:t>
            </a:r>
            <a:r>
              <a:rPr sz="2400" b="1" dirty="0">
                <a:solidFill>
                  <a:srgbClr val="660066"/>
                </a:solidFill>
                <a:latin typeface="Arial"/>
                <a:cs typeface="Arial"/>
              </a:rPr>
              <a:t>e	to</a:t>
            </a:r>
            <a:r>
              <a:rPr sz="2400" b="1" spc="32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660066"/>
                </a:solidFill>
                <a:latin typeface="Arial"/>
                <a:cs typeface="Arial"/>
              </a:rPr>
              <a:t>pressure</a:t>
            </a:r>
            <a:r>
              <a:rPr sz="2400" b="1" dirty="0">
                <a:solidFill>
                  <a:srgbClr val="660066"/>
                </a:solidFill>
                <a:latin typeface="Arial"/>
                <a:cs typeface="Arial"/>
              </a:rPr>
              <a:t>	of	</a:t>
            </a:r>
            <a:r>
              <a:rPr sz="2400" b="1" spc="-15" dirty="0">
                <a:solidFill>
                  <a:srgbClr val="660066"/>
                </a:solidFill>
                <a:latin typeface="Arial"/>
                <a:cs typeface="Arial"/>
              </a:rPr>
              <a:t>b</a:t>
            </a:r>
            <a:r>
              <a:rPr sz="2400" b="1" dirty="0">
                <a:solidFill>
                  <a:srgbClr val="660066"/>
                </a:solidFill>
                <a:latin typeface="Arial"/>
                <a:cs typeface="Arial"/>
              </a:rPr>
              <a:t>lo</a:t>
            </a:r>
            <a:r>
              <a:rPr sz="2400" b="1" spc="-15" dirty="0">
                <a:solidFill>
                  <a:srgbClr val="660066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660066"/>
                </a:solidFill>
                <a:latin typeface="Arial"/>
                <a:cs typeface="Arial"/>
              </a:rPr>
              <a:t>d  in</a:t>
            </a:r>
            <a:r>
              <a:rPr sz="2400" b="1" spc="-3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660066"/>
                </a:solidFill>
                <a:latin typeface="Arial"/>
                <a:cs typeface="Arial"/>
              </a:rPr>
              <a:t>aorta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9740" y="862329"/>
            <a:ext cx="73082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72110" indent="-359410">
              <a:lnSpc>
                <a:spcPct val="100000"/>
              </a:lnSpc>
              <a:spcBef>
                <a:spcPts val="95"/>
              </a:spcBef>
              <a:buClr>
                <a:srgbClr val="FD8537"/>
              </a:buClr>
              <a:buSzPct val="58928"/>
              <a:buFont typeface="Wingdings"/>
              <a:buChar char=""/>
              <a:tabLst>
                <a:tab pos="372110" algn="l"/>
                <a:tab pos="372745" algn="l"/>
                <a:tab pos="1204595" algn="l"/>
                <a:tab pos="2652395" algn="l"/>
                <a:tab pos="3746500" algn="l"/>
                <a:tab pos="4243705" algn="l"/>
                <a:tab pos="6480810" algn="l"/>
                <a:tab pos="7097395" algn="l"/>
              </a:tabLst>
            </a:pPr>
            <a:r>
              <a:rPr sz="2800" b="1" spc="-10" dirty="0">
                <a:solidFill>
                  <a:srgbClr val="003300"/>
                </a:solidFill>
                <a:latin typeface="Arial"/>
                <a:cs typeface="Arial"/>
              </a:rPr>
              <a:t>Th</a:t>
            </a:r>
            <a:r>
              <a:rPr sz="2800" b="1" spc="-5" dirty="0">
                <a:solidFill>
                  <a:srgbClr val="003300"/>
                </a:solidFill>
                <a:latin typeface="Arial"/>
                <a:cs typeface="Arial"/>
              </a:rPr>
              <a:t>e</a:t>
            </a:r>
            <a:r>
              <a:rPr sz="2800" b="1" dirty="0">
                <a:solidFill>
                  <a:srgbClr val="003300"/>
                </a:solidFill>
                <a:latin typeface="Arial"/>
                <a:cs typeface="Arial"/>
              </a:rPr>
              <a:t>	</a:t>
            </a:r>
            <a:r>
              <a:rPr sz="2800" b="1" spc="-5" dirty="0">
                <a:solidFill>
                  <a:srgbClr val="003300"/>
                </a:solidFill>
                <a:latin typeface="Arial"/>
                <a:cs typeface="Arial"/>
              </a:rPr>
              <a:t>c</a:t>
            </a:r>
            <a:r>
              <a:rPr sz="2800" b="1" dirty="0">
                <a:solidFill>
                  <a:srgbClr val="003300"/>
                </a:solidFill>
                <a:latin typeface="Arial"/>
                <a:cs typeface="Arial"/>
              </a:rPr>
              <a:t>a</a:t>
            </a:r>
            <a:r>
              <a:rPr sz="2800" b="1" spc="-5" dirty="0">
                <a:solidFill>
                  <a:srgbClr val="003300"/>
                </a:solidFill>
                <a:latin typeface="Arial"/>
                <a:cs typeface="Arial"/>
              </a:rPr>
              <a:t>rdiac</a:t>
            </a:r>
            <a:r>
              <a:rPr sz="2800" b="1" dirty="0">
                <a:solidFill>
                  <a:srgbClr val="003300"/>
                </a:solidFill>
                <a:latin typeface="Arial"/>
                <a:cs typeface="Arial"/>
              </a:rPr>
              <a:t>	</a:t>
            </a:r>
            <a:r>
              <a:rPr sz="2800" b="1" spc="20" dirty="0">
                <a:solidFill>
                  <a:srgbClr val="003300"/>
                </a:solidFill>
                <a:latin typeface="Arial"/>
                <a:cs typeface="Arial"/>
              </a:rPr>
              <a:t>c</a:t>
            </a:r>
            <a:r>
              <a:rPr sz="2800" b="1" spc="-25" dirty="0">
                <a:solidFill>
                  <a:srgbClr val="003300"/>
                </a:solidFill>
                <a:latin typeface="Arial"/>
                <a:cs typeface="Arial"/>
              </a:rPr>
              <a:t>y</a:t>
            </a:r>
            <a:r>
              <a:rPr sz="2800" b="1" spc="5" dirty="0">
                <a:solidFill>
                  <a:srgbClr val="003300"/>
                </a:solidFill>
                <a:latin typeface="Arial"/>
                <a:cs typeface="Arial"/>
              </a:rPr>
              <a:t>c</a:t>
            </a:r>
            <a:r>
              <a:rPr sz="2800" b="1" spc="-5" dirty="0">
                <a:solidFill>
                  <a:srgbClr val="003300"/>
                </a:solidFill>
                <a:latin typeface="Arial"/>
                <a:cs typeface="Arial"/>
              </a:rPr>
              <a:t>le</a:t>
            </a:r>
            <a:r>
              <a:rPr sz="2800" b="1" dirty="0">
                <a:solidFill>
                  <a:srgbClr val="003300"/>
                </a:solidFill>
                <a:latin typeface="Arial"/>
                <a:cs typeface="Arial"/>
              </a:rPr>
              <a:t>	</a:t>
            </a:r>
            <a:r>
              <a:rPr sz="2800" b="1" spc="-5" dirty="0">
                <a:solidFill>
                  <a:srgbClr val="003300"/>
                </a:solidFill>
                <a:latin typeface="Arial"/>
                <a:cs typeface="Arial"/>
              </a:rPr>
              <a:t>is</a:t>
            </a:r>
            <a:r>
              <a:rPr sz="2800" b="1" dirty="0">
                <a:solidFill>
                  <a:srgbClr val="003300"/>
                </a:solidFill>
                <a:latin typeface="Arial"/>
                <a:cs typeface="Arial"/>
              </a:rPr>
              <a:t>	</a:t>
            </a:r>
            <a:r>
              <a:rPr sz="2800" b="1" spc="-5" dirty="0">
                <a:solidFill>
                  <a:srgbClr val="003300"/>
                </a:solidFill>
                <a:latin typeface="Arial"/>
                <a:cs typeface="Arial"/>
              </a:rPr>
              <a:t>coordin</a:t>
            </a:r>
            <a:r>
              <a:rPr sz="2800" b="1" dirty="0">
                <a:solidFill>
                  <a:srgbClr val="003300"/>
                </a:solidFill>
                <a:latin typeface="Arial"/>
                <a:cs typeface="Arial"/>
              </a:rPr>
              <a:t>a</a:t>
            </a:r>
            <a:r>
              <a:rPr sz="2800" b="1" spc="-5" dirty="0">
                <a:solidFill>
                  <a:srgbClr val="003300"/>
                </a:solidFill>
                <a:latin typeface="Arial"/>
                <a:cs typeface="Arial"/>
              </a:rPr>
              <a:t>t</a:t>
            </a:r>
            <a:r>
              <a:rPr sz="2800" b="1" spc="10" dirty="0">
                <a:solidFill>
                  <a:srgbClr val="003300"/>
                </a:solidFill>
                <a:latin typeface="Arial"/>
                <a:cs typeface="Arial"/>
              </a:rPr>
              <a:t>e</a:t>
            </a:r>
            <a:r>
              <a:rPr sz="2800" b="1" spc="-5" dirty="0">
                <a:solidFill>
                  <a:srgbClr val="003300"/>
                </a:solidFill>
                <a:latin typeface="Arial"/>
                <a:cs typeface="Arial"/>
              </a:rPr>
              <a:t>d</a:t>
            </a:r>
            <a:r>
              <a:rPr sz="2800" b="1" dirty="0">
                <a:solidFill>
                  <a:srgbClr val="003300"/>
                </a:solidFill>
                <a:latin typeface="Arial"/>
                <a:cs typeface="Arial"/>
              </a:rPr>
              <a:t>	</a:t>
            </a:r>
            <a:r>
              <a:rPr sz="2800" b="1" spc="15" dirty="0">
                <a:solidFill>
                  <a:srgbClr val="003300"/>
                </a:solidFill>
                <a:latin typeface="Arial"/>
                <a:cs typeface="Arial"/>
              </a:rPr>
              <a:t>b</a:t>
            </a:r>
            <a:r>
              <a:rPr sz="2800" b="1" spc="-5" dirty="0">
                <a:solidFill>
                  <a:srgbClr val="003300"/>
                </a:solidFill>
                <a:latin typeface="Arial"/>
                <a:cs typeface="Arial"/>
              </a:rPr>
              <a:t>y</a:t>
            </a:r>
            <a:r>
              <a:rPr sz="2800" b="1" dirty="0">
                <a:solidFill>
                  <a:srgbClr val="003300"/>
                </a:solidFill>
                <a:latin typeface="Arial"/>
                <a:cs typeface="Arial"/>
              </a:rPr>
              <a:t>	</a:t>
            </a:r>
            <a:r>
              <a:rPr sz="2800" b="1" spc="-5" dirty="0">
                <a:solidFill>
                  <a:srgbClr val="003300"/>
                </a:solidFill>
                <a:latin typeface="Arial"/>
                <a:cs typeface="Arial"/>
              </a:rPr>
              <a:t>a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4059" y="1289049"/>
            <a:ext cx="348234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1316990" algn="l"/>
                <a:tab pos="1926589" algn="l"/>
                <a:tab pos="1986280" algn="l"/>
              </a:tabLst>
            </a:pPr>
            <a:r>
              <a:rPr sz="2800" b="1" spc="-5" dirty="0">
                <a:solidFill>
                  <a:srgbClr val="003300"/>
                </a:solidFill>
                <a:latin typeface="Arial"/>
                <a:cs typeface="Arial"/>
              </a:rPr>
              <a:t>s</a:t>
            </a:r>
            <a:r>
              <a:rPr sz="2800" b="1" spc="5" dirty="0">
                <a:solidFill>
                  <a:srgbClr val="003300"/>
                </a:solidFill>
                <a:latin typeface="Arial"/>
                <a:cs typeface="Arial"/>
              </a:rPr>
              <a:t>e</a:t>
            </a:r>
            <a:r>
              <a:rPr sz="2800" b="1" spc="-5" dirty="0">
                <a:solidFill>
                  <a:srgbClr val="003300"/>
                </a:solidFill>
                <a:latin typeface="Arial"/>
                <a:cs typeface="Arial"/>
              </a:rPr>
              <a:t>ri</a:t>
            </a:r>
            <a:r>
              <a:rPr sz="2800" b="1" spc="5" dirty="0">
                <a:solidFill>
                  <a:srgbClr val="003300"/>
                </a:solidFill>
                <a:latin typeface="Arial"/>
                <a:cs typeface="Arial"/>
              </a:rPr>
              <a:t>e</a:t>
            </a:r>
            <a:r>
              <a:rPr sz="2800" b="1" spc="-5" dirty="0">
                <a:solidFill>
                  <a:srgbClr val="003300"/>
                </a:solidFill>
                <a:latin typeface="Arial"/>
                <a:cs typeface="Arial"/>
              </a:rPr>
              <a:t>s</a:t>
            </a:r>
            <a:r>
              <a:rPr sz="2800" b="1" dirty="0">
                <a:solidFill>
                  <a:srgbClr val="003300"/>
                </a:solidFill>
                <a:latin typeface="Arial"/>
                <a:cs typeface="Arial"/>
              </a:rPr>
              <a:t>	</a:t>
            </a:r>
            <a:r>
              <a:rPr sz="2800" b="1" spc="-10" dirty="0">
                <a:solidFill>
                  <a:srgbClr val="003300"/>
                </a:solidFill>
                <a:latin typeface="Arial"/>
                <a:cs typeface="Arial"/>
              </a:rPr>
              <a:t>o</a:t>
            </a:r>
            <a:r>
              <a:rPr sz="2800" b="1" spc="-5" dirty="0">
                <a:solidFill>
                  <a:srgbClr val="003300"/>
                </a:solidFill>
                <a:latin typeface="Arial"/>
                <a:cs typeface="Arial"/>
              </a:rPr>
              <a:t>f</a:t>
            </a:r>
            <a:r>
              <a:rPr sz="2800" b="1" dirty="0">
                <a:solidFill>
                  <a:srgbClr val="003300"/>
                </a:solidFill>
                <a:latin typeface="Arial"/>
                <a:cs typeface="Arial"/>
              </a:rPr>
              <a:t>	</a:t>
            </a:r>
            <a:r>
              <a:rPr sz="2800" b="1" spc="-5" dirty="0">
                <a:solidFill>
                  <a:srgbClr val="003300"/>
                </a:solidFill>
                <a:latin typeface="Arial"/>
                <a:cs typeface="Arial"/>
              </a:rPr>
              <a:t>el</a:t>
            </a:r>
            <a:r>
              <a:rPr sz="2800" b="1" spc="5" dirty="0">
                <a:solidFill>
                  <a:srgbClr val="003300"/>
                </a:solidFill>
                <a:latin typeface="Arial"/>
                <a:cs typeface="Arial"/>
              </a:rPr>
              <a:t>e</a:t>
            </a:r>
            <a:r>
              <a:rPr sz="2800" b="1" spc="-5" dirty="0">
                <a:solidFill>
                  <a:srgbClr val="003300"/>
                </a:solidFill>
                <a:latin typeface="Arial"/>
                <a:cs typeface="Arial"/>
              </a:rPr>
              <a:t>c</a:t>
            </a:r>
            <a:r>
              <a:rPr sz="2800" b="1" dirty="0">
                <a:solidFill>
                  <a:srgbClr val="003300"/>
                </a:solidFill>
                <a:latin typeface="Arial"/>
                <a:cs typeface="Arial"/>
              </a:rPr>
              <a:t>t</a:t>
            </a:r>
            <a:r>
              <a:rPr sz="2800" b="1" spc="-5" dirty="0">
                <a:solidFill>
                  <a:srgbClr val="003300"/>
                </a:solidFill>
                <a:latin typeface="Arial"/>
                <a:cs typeface="Arial"/>
              </a:rPr>
              <a:t>rical  </a:t>
            </a:r>
            <a:r>
              <a:rPr sz="2800" b="1" dirty="0">
                <a:solidFill>
                  <a:srgbClr val="003300"/>
                </a:solidFill>
                <a:latin typeface="Arial"/>
                <a:cs typeface="Arial"/>
              </a:rPr>
              <a:t>produced		</a:t>
            </a:r>
            <a:r>
              <a:rPr sz="2800" b="1" spc="10" dirty="0">
                <a:solidFill>
                  <a:srgbClr val="003300"/>
                </a:solidFill>
                <a:latin typeface="Arial"/>
                <a:cs typeface="Arial"/>
              </a:rPr>
              <a:t>by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4059" y="2142870"/>
            <a:ext cx="25222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483360" algn="l"/>
              </a:tabLst>
            </a:pPr>
            <a:r>
              <a:rPr sz="2800" b="1" spc="-5" dirty="0">
                <a:solidFill>
                  <a:srgbClr val="003300"/>
                </a:solidFill>
                <a:latin typeface="Arial"/>
                <a:cs typeface="Arial"/>
              </a:rPr>
              <a:t>f</a:t>
            </a:r>
            <a:r>
              <a:rPr sz="2800" b="1" spc="5" dirty="0">
                <a:solidFill>
                  <a:srgbClr val="003300"/>
                </a:solidFill>
                <a:latin typeface="Arial"/>
                <a:cs typeface="Arial"/>
              </a:rPr>
              <a:t>o</a:t>
            </a:r>
            <a:r>
              <a:rPr sz="2800" b="1" spc="-5" dirty="0">
                <a:solidFill>
                  <a:srgbClr val="003300"/>
                </a:solidFill>
                <a:latin typeface="Arial"/>
                <a:cs typeface="Arial"/>
              </a:rPr>
              <a:t>und</a:t>
            </a:r>
            <a:r>
              <a:rPr sz="2800" b="1" dirty="0">
                <a:solidFill>
                  <a:srgbClr val="003300"/>
                </a:solidFill>
                <a:latin typeface="Arial"/>
                <a:cs typeface="Arial"/>
              </a:rPr>
              <a:t>	</a:t>
            </a:r>
            <a:r>
              <a:rPr sz="2800" b="1" spc="-5" dirty="0">
                <a:solidFill>
                  <a:srgbClr val="003300"/>
                </a:solidFill>
                <a:latin typeface="Arial"/>
                <a:cs typeface="Arial"/>
              </a:rPr>
              <a:t>within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74846" y="1715465"/>
            <a:ext cx="1925320" cy="8794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1460" marR="5080" indent="-239395">
              <a:lnSpc>
                <a:spcPct val="100000"/>
              </a:lnSpc>
              <a:spcBef>
                <a:spcPts val="95"/>
              </a:spcBef>
            </a:pPr>
            <a:r>
              <a:rPr sz="2800" b="1" spc="5" dirty="0">
                <a:solidFill>
                  <a:srgbClr val="003300"/>
                </a:solidFill>
                <a:latin typeface="Arial"/>
                <a:cs typeface="Arial"/>
              </a:rPr>
              <a:t>s</a:t>
            </a:r>
            <a:r>
              <a:rPr sz="2800" b="1" spc="-5" dirty="0">
                <a:solidFill>
                  <a:srgbClr val="003300"/>
                </a:solidFill>
                <a:latin typeface="Arial"/>
                <a:cs typeface="Arial"/>
              </a:rPr>
              <a:t>peci</a:t>
            </a:r>
            <a:r>
              <a:rPr sz="2800" b="1" dirty="0">
                <a:solidFill>
                  <a:srgbClr val="003300"/>
                </a:solidFill>
                <a:latin typeface="Arial"/>
                <a:cs typeface="Arial"/>
              </a:rPr>
              <a:t>a</a:t>
            </a:r>
            <a:r>
              <a:rPr sz="2800" b="1" spc="-5" dirty="0">
                <a:solidFill>
                  <a:srgbClr val="003300"/>
                </a:solidFill>
                <a:latin typeface="Arial"/>
                <a:cs typeface="Arial"/>
              </a:rPr>
              <a:t>li</a:t>
            </a:r>
            <a:r>
              <a:rPr sz="2800" b="1" dirty="0">
                <a:solidFill>
                  <a:srgbClr val="003300"/>
                </a:solidFill>
                <a:latin typeface="Arial"/>
                <a:cs typeface="Arial"/>
              </a:rPr>
              <a:t>z</a:t>
            </a:r>
            <a:r>
              <a:rPr sz="2800" b="1" spc="-5" dirty="0">
                <a:solidFill>
                  <a:srgbClr val="003300"/>
                </a:solidFill>
                <a:latin typeface="Arial"/>
                <a:cs typeface="Arial"/>
              </a:rPr>
              <a:t>ed  sinoatrial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27572" y="1715465"/>
            <a:ext cx="925830" cy="8794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4135" marR="5080" indent="-52069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003300"/>
                </a:solidFill>
                <a:latin typeface="Arial"/>
                <a:cs typeface="Arial"/>
              </a:rPr>
              <a:t>heart  </a:t>
            </a:r>
            <a:r>
              <a:rPr sz="2800" b="1" spc="-5" dirty="0">
                <a:solidFill>
                  <a:srgbClr val="003300"/>
                </a:solidFill>
                <a:latin typeface="Arial"/>
                <a:cs typeface="Arial"/>
              </a:rPr>
              <a:t>node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66971" y="1289049"/>
            <a:ext cx="330327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827530" algn="l"/>
                <a:tab pos="2755900" algn="l"/>
              </a:tabLst>
            </a:pPr>
            <a:r>
              <a:rPr sz="2800" b="1" spc="-5" dirty="0">
                <a:solidFill>
                  <a:srgbClr val="003300"/>
                </a:solidFill>
                <a:latin typeface="Arial"/>
                <a:cs typeface="Arial"/>
              </a:rPr>
              <a:t>impulses	t</a:t>
            </a:r>
            <a:r>
              <a:rPr sz="2800" b="1" dirty="0">
                <a:solidFill>
                  <a:srgbClr val="003300"/>
                </a:solidFill>
                <a:latin typeface="Arial"/>
                <a:cs typeface="Arial"/>
              </a:rPr>
              <a:t>h</a:t>
            </a:r>
            <a:r>
              <a:rPr sz="2800" b="1" spc="-5" dirty="0">
                <a:solidFill>
                  <a:srgbClr val="003300"/>
                </a:solidFill>
                <a:latin typeface="Arial"/>
                <a:cs typeface="Arial"/>
              </a:rPr>
              <a:t>at</a:t>
            </a:r>
            <a:r>
              <a:rPr sz="2800" b="1" dirty="0">
                <a:solidFill>
                  <a:srgbClr val="003300"/>
                </a:solidFill>
                <a:latin typeface="Arial"/>
                <a:cs typeface="Arial"/>
              </a:rPr>
              <a:t>	</a:t>
            </a:r>
            <a:r>
              <a:rPr sz="2800" b="1" spc="-5" dirty="0">
                <a:solidFill>
                  <a:srgbClr val="003300"/>
                </a:solidFill>
                <a:latin typeface="Arial"/>
                <a:cs typeface="Arial"/>
              </a:rPr>
              <a:t>a</a:t>
            </a:r>
            <a:r>
              <a:rPr sz="2800" b="1" dirty="0">
                <a:solidFill>
                  <a:srgbClr val="003300"/>
                </a:solidFill>
                <a:latin typeface="Arial"/>
                <a:cs typeface="Arial"/>
              </a:rPr>
              <a:t>r</a:t>
            </a:r>
            <a:r>
              <a:rPr sz="2800" b="1" spc="-5" dirty="0">
                <a:solidFill>
                  <a:srgbClr val="003300"/>
                </a:solidFill>
                <a:latin typeface="Arial"/>
                <a:cs typeface="Arial"/>
              </a:rPr>
              <a:t>e</a:t>
            </a:r>
            <a:endParaRPr sz="2800">
              <a:latin typeface="Arial"/>
              <a:cs typeface="Arial"/>
            </a:endParaRPr>
          </a:p>
          <a:p>
            <a:pPr marL="2656840" marR="5080" indent="-160020" algn="r">
              <a:lnSpc>
                <a:spcPct val="100000"/>
              </a:lnSpc>
            </a:pPr>
            <a:r>
              <a:rPr sz="2800" b="1" spc="-5" dirty="0">
                <a:solidFill>
                  <a:srgbClr val="003300"/>
                </a:solidFill>
                <a:latin typeface="Arial"/>
                <a:cs typeface="Arial"/>
              </a:rPr>
              <a:t>c</a:t>
            </a:r>
            <a:r>
              <a:rPr sz="2800" b="1" spc="5" dirty="0">
                <a:solidFill>
                  <a:srgbClr val="003300"/>
                </a:solidFill>
                <a:latin typeface="Arial"/>
                <a:cs typeface="Arial"/>
              </a:rPr>
              <a:t>e</a:t>
            </a:r>
            <a:r>
              <a:rPr sz="2800" b="1" spc="-5" dirty="0">
                <a:solidFill>
                  <a:srgbClr val="003300"/>
                </a:solidFill>
                <a:latin typeface="Arial"/>
                <a:cs typeface="Arial"/>
              </a:rPr>
              <a:t>lls  a</a:t>
            </a:r>
            <a:r>
              <a:rPr sz="2800" b="1" spc="5" dirty="0">
                <a:solidFill>
                  <a:srgbClr val="003300"/>
                </a:solidFill>
                <a:latin typeface="Arial"/>
                <a:cs typeface="Arial"/>
              </a:rPr>
              <a:t>n</a:t>
            </a:r>
            <a:r>
              <a:rPr sz="2800" b="1" spc="-5" dirty="0">
                <a:solidFill>
                  <a:srgbClr val="003300"/>
                </a:solidFill>
                <a:latin typeface="Arial"/>
                <a:cs typeface="Arial"/>
              </a:rPr>
              <a:t>d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4059" y="2569591"/>
            <a:ext cx="35636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003300"/>
                </a:solidFill>
                <a:latin typeface="Arial"/>
                <a:cs typeface="Arial"/>
              </a:rPr>
              <a:t>atrioventricular</a:t>
            </a:r>
            <a:r>
              <a:rPr sz="2800" b="1" spc="-6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003300"/>
                </a:solidFill>
                <a:latin typeface="Arial"/>
                <a:cs typeface="Arial"/>
              </a:rPr>
              <a:t>node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98450" y="222250"/>
          <a:ext cx="7848600" cy="64782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62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2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2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2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27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D8537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600" b="1" spc="-90" dirty="0">
                          <a:latin typeface="Arial"/>
                          <a:cs typeface="Arial"/>
                        </a:rPr>
                        <a:t>AV</a:t>
                      </a:r>
                      <a:r>
                        <a:rPr sz="1600" b="1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5" dirty="0">
                          <a:latin typeface="Arial"/>
                          <a:cs typeface="Arial"/>
                        </a:rPr>
                        <a:t>valves*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685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D8537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Semi lunar</a:t>
                      </a:r>
                      <a:r>
                        <a:rPr sz="16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5" dirty="0">
                          <a:latin typeface="Arial"/>
                          <a:cs typeface="Arial"/>
                        </a:rPr>
                        <a:t>valves</a:t>
                      </a:r>
                      <a:r>
                        <a:rPr sz="1575" b="1" spc="-22" baseline="26455" dirty="0">
                          <a:latin typeface="Arial"/>
                          <a:cs typeface="Arial"/>
                        </a:rPr>
                        <a:t>†</a:t>
                      </a:r>
                      <a:endParaRPr sz="1575" baseline="26455">
                        <a:latin typeface="Arial"/>
                        <a:cs typeface="Arial"/>
                      </a:endParaRPr>
                    </a:p>
                  </a:txBody>
                  <a:tcPr marL="0" marR="0" marT="685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D8537"/>
                    </a:solidFill>
                  </a:tcPr>
                </a:tc>
                <a:tc>
                  <a:txBody>
                    <a:bodyPr/>
                    <a:lstStyle/>
                    <a:p>
                      <a:pPr marL="565150" marR="33020" indent="-512445">
                        <a:lnSpc>
                          <a:spcPct val="72500"/>
                        </a:lnSpc>
                        <a:spcBef>
                          <a:spcPts val="370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Status of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ventricles 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atria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D85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25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3619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1.</a:t>
                      </a:r>
                      <a:r>
                        <a:rPr sz="12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early</a:t>
                      </a:r>
                      <a:r>
                        <a:rPr sz="1200" b="1" u="sng" spc="-5" dirty="0">
                          <a:solidFill>
                            <a:srgbClr val="D2601C"/>
                          </a:solidFill>
                          <a:uFill>
                            <a:solidFill>
                              <a:srgbClr val="D2601C"/>
                            </a:solidFill>
                          </a:uFill>
                          <a:latin typeface="Arial"/>
                          <a:cs typeface="Arial"/>
                          <a:hlinkClick r:id="rId2"/>
                        </a:rPr>
                        <a:t>diastole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133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open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closed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450"/>
                        </a:spcBef>
                        <a:buChar char="•"/>
                        <a:tabLst>
                          <a:tab pos="135255" algn="l"/>
                        </a:tabLst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whole heart is</a:t>
                      </a:r>
                      <a:r>
                        <a:rPr sz="12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relaxed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Arial"/>
                        <a:buChar char="•"/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37465" marR="35560">
                        <a:lnSpc>
                          <a:spcPct val="125000"/>
                        </a:lnSpc>
                        <a:spcBef>
                          <a:spcPts val="5"/>
                        </a:spcBef>
                        <a:buChar char="•"/>
                        <a:tabLst>
                          <a:tab pos="135255" algn="l"/>
                        </a:tabLst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ventricles are</a:t>
                      </a:r>
                      <a:r>
                        <a:rPr sz="1200" b="1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expanding 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filling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8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36195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2. atria</a:t>
                      </a:r>
                      <a:r>
                        <a:rPr sz="1200" b="1" spc="-15" dirty="0">
                          <a:solidFill>
                            <a:srgbClr val="D2601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u="sng" spc="-5" dirty="0">
                          <a:solidFill>
                            <a:srgbClr val="D2601C"/>
                          </a:solidFill>
                          <a:uFill>
                            <a:solidFill>
                              <a:srgbClr val="D2601C"/>
                            </a:solidFill>
                          </a:uFill>
                          <a:latin typeface="Arial"/>
                          <a:cs typeface="Arial"/>
                          <a:hlinkClick r:id="rId3"/>
                        </a:rPr>
                        <a:t>systole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C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3335" algn="ctr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open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C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closed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CE8"/>
                    </a:solidFill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ts val="1405"/>
                        </a:lnSpc>
                        <a:spcBef>
                          <a:spcPts val="540"/>
                        </a:spcBef>
                        <a:buChar char="•"/>
                        <a:tabLst>
                          <a:tab pos="135255" algn="l"/>
                        </a:tabLst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atria contract and</a:t>
                      </a:r>
                      <a:r>
                        <a:rPr sz="12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pump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7465">
                        <a:lnSpc>
                          <a:spcPts val="1405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blood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37465" marR="49530">
                        <a:lnSpc>
                          <a:spcPct val="125000"/>
                        </a:lnSpc>
                        <a:spcBef>
                          <a:spcPts val="5"/>
                        </a:spcBef>
                        <a:buChar char="•"/>
                        <a:tabLst>
                          <a:tab pos="135255" algn="l"/>
                        </a:tabLst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additional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10–40%</a:t>
                      </a:r>
                      <a:r>
                        <a:rPr sz="1200" b="1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filling  of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ventricles</a:t>
                      </a:r>
                      <a:r>
                        <a:rPr sz="1200" b="1" u="sng" spc="-7" baseline="24305" dirty="0">
                          <a:solidFill>
                            <a:srgbClr val="D2601C"/>
                          </a:solidFill>
                          <a:uFill>
                            <a:solidFill>
                              <a:srgbClr val="D2601C"/>
                            </a:solidFill>
                          </a:uFill>
                          <a:latin typeface="Arial"/>
                          <a:cs typeface="Arial"/>
                          <a:hlinkClick r:id="rId4"/>
                        </a:rPr>
                        <a:t>[2]</a:t>
                      </a:r>
                      <a:endParaRPr sz="1200" baseline="24305">
                        <a:latin typeface="Arial"/>
                        <a:cs typeface="Arial"/>
                      </a:endParaRPr>
                    </a:p>
                  </a:txBody>
                  <a:tcPr marL="0" marR="0" marT="685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C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420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36195" marR="131445">
                        <a:lnSpc>
                          <a:spcPts val="137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3. isovolumic ventricular  contraction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closed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closed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ts val="1420"/>
                        </a:lnSpc>
                        <a:spcBef>
                          <a:spcPts val="17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•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7465">
                        <a:lnSpc>
                          <a:spcPts val="138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ventricular </a:t>
                      </a:r>
                      <a:r>
                        <a:rPr sz="1200" b="1" u="sng" spc="-10" dirty="0">
                          <a:solidFill>
                            <a:srgbClr val="D2601C"/>
                          </a:solidFill>
                          <a:uFill>
                            <a:solidFill>
                              <a:srgbClr val="D2601C"/>
                            </a:solidFill>
                          </a:uFill>
                          <a:latin typeface="Arial"/>
                          <a:cs typeface="Arial"/>
                          <a:hlinkClick r:id="rId5"/>
                        </a:rPr>
                        <a:t>myocytes</a:t>
                      </a:r>
                      <a:r>
                        <a:rPr sz="1200" b="1" spc="5" dirty="0">
                          <a:solidFill>
                            <a:srgbClr val="D2601C"/>
                          </a:solidFill>
                          <a:latin typeface="Arial"/>
                          <a:cs typeface="Arial"/>
                          <a:hlinkClick r:id="rId5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begi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7465">
                        <a:lnSpc>
                          <a:spcPts val="140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n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contract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37465" marR="621665">
                        <a:lnSpc>
                          <a:spcPct val="125000"/>
                        </a:lnSpc>
                        <a:buChar char="•"/>
                        <a:tabLst>
                          <a:tab pos="135255" algn="l"/>
                        </a:tabLst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ventricle</a:t>
                      </a:r>
                      <a:r>
                        <a:rPr sz="1200" b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volume  unchanged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58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6195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4. ventricular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ejection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C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closed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C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397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open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CE8"/>
                    </a:solidFill>
                  </a:tcPr>
                </a:tc>
                <a:tc>
                  <a:txBody>
                    <a:bodyPr/>
                    <a:lstStyle/>
                    <a:p>
                      <a:pPr marL="134620" indent="-97155">
                        <a:lnSpc>
                          <a:spcPct val="100000"/>
                        </a:lnSpc>
                        <a:spcBef>
                          <a:spcPts val="135"/>
                        </a:spcBef>
                        <a:buChar char="•"/>
                        <a:tabLst>
                          <a:tab pos="135255" algn="l"/>
                        </a:tabLst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ventricles fully</a:t>
                      </a:r>
                      <a:r>
                        <a:rPr sz="12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contract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  <a:buFont typeface="Arial"/>
                        <a:buChar char="•"/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134620" indent="-97155">
                        <a:lnSpc>
                          <a:spcPct val="100000"/>
                        </a:lnSpc>
                        <a:buChar char="•"/>
                        <a:tabLst>
                          <a:tab pos="135255" algn="l"/>
                        </a:tabLst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pump blood to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rest</a:t>
                      </a:r>
                      <a:r>
                        <a:rPr sz="12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of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746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body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C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436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36195" marR="131445">
                        <a:lnSpc>
                          <a:spcPts val="1370"/>
                        </a:lnSpc>
                        <a:spcBef>
                          <a:spcPts val="940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5. Isovolumic ventricular  relaxation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closed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closed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140"/>
                        </a:spcBef>
                        <a:buChar char="•"/>
                        <a:tabLst>
                          <a:tab pos="135255" algn="l"/>
                        </a:tabLst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ventricles</a:t>
                      </a:r>
                      <a:r>
                        <a:rPr sz="12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relax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  <a:buFont typeface="Arial"/>
                        <a:buChar char="•"/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37465" marR="621665">
                        <a:lnSpc>
                          <a:spcPct val="125000"/>
                        </a:lnSpc>
                        <a:buChar char="•"/>
                        <a:tabLst>
                          <a:tab pos="135255" algn="l"/>
                        </a:tabLst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ventricle</a:t>
                      </a:r>
                      <a:r>
                        <a:rPr sz="1200" b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volume  unchanged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35255" indent="-97790">
                        <a:lnSpc>
                          <a:spcPct val="100000"/>
                        </a:lnSpc>
                        <a:spcBef>
                          <a:spcPts val="360"/>
                        </a:spcBef>
                        <a:buChar char="•"/>
                        <a:tabLst>
                          <a:tab pos="135255" algn="l"/>
                        </a:tabLst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atria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expand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2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are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746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filling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3225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C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</TotalTime>
  <Words>793</Words>
  <Application>Microsoft Office PowerPoint</Application>
  <PresentationFormat>On-screen Show (4:3)</PresentationFormat>
  <Paragraphs>139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Wingdings</vt:lpstr>
      <vt:lpstr>Office Theme</vt:lpstr>
      <vt:lpstr>PowerPoint Presentation</vt:lpstr>
      <vt:lpstr>CARDIAC CYCLE</vt:lpstr>
      <vt:lpstr>Systole  Diastole</vt:lpstr>
      <vt:lpstr>PowerPoint Presentation</vt:lpstr>
      <vt:lpstr>PowerPoint Presentation</vt:lpstr>
      <vt:lpstr>Diastole</vt:lpstr>
      <vt:lpstr>Isovolumetric ventricular contraction</vt:lpstr>
      <vt:lpstr>PowerPoint Presentation</vt:lpstr>
      <vt:lpstr>PowerPoint Presentation</vt:lpstr>
      <vt:lpstr>PowerPoint Presentation</vt:lpstr>
      <vt:lpstr>ATRIAL SYSTOLE</vt:lpstr>
      <vt:lpstr>DETECTION OF VENTRICULAR SYSTOLE</vt:lpstr>
      <vt:lpstr>DIASTOLE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sammiehngigs kiurire</cp:lastModifiedBy>
  <cp:revision>14</cp:revision>
  <dcterms:created xsi:type="dcterms:W3CDTF">2019-06-06T02:00:17Z</dcterms:created>
  <dcterms:modified xsi:type="dcterms:W3CDTF">2021-02-24T13:13:12Z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2015-10-31T00:00:00Z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2019-06-06T00:00:00Z</vt:filetime>
  </property>
</Properties>
</file>