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7" r:id="rId15"/>
    <p:sldId id="272" r:id="rId16"/>
    <p:sldId id="308" r:id="rId17"/>
    <p:sldId id="273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7" r:id="rId36"/>
    <p:sldId id="326" r:id="rId37"/>
    <p:sldId id="275" r:id="rId38"/>
    <p:sldId id="276" r:id="rId39"/>
    <p:sldId id="277" r:id="rId40"/>
    <p:sldId id="278" r:id="rId41"/>
    <p:sldId id="279" r:id="rId42"/>
    <p:sldId id="280" r:id="rId43"/>
    <p:sldId id="328" r:id="rId44"/>
    <p:sldId id="329" r:id="rId45"/>
    <p:sldId id="281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330" r:id="rId57"/>
    <p:sldId id="331" r:id="rId58"/>
    <p:sldId id="293" r:id="rId59"/>
    <p:sldId id="294" r:id="rId60"/>
    <p:sldId id="295" r:id="rId61"/>
    <p:sldId id="296" r:id="rId62"/>
    <p:sldId id="332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</p:sldIdLst>
  <p:sldSz cx="12192000" cy="6858000"/>
  <p:notesSz cx="12192000" cy="6858000"/>
  <p:defaultTextStyle>
    <a:defPPr>
      <a:defRPr lang="en-US"/>
    </a:defPPr>
    <a:lvl1pPr mar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3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8C023-5FBE-4A3F-9472-B9DDA3F513D1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C2B41-E1CD-4B36-882B-E7F846D8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od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Ventricle_(heart)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ICS : </a:t>
            </a:r>
            <a:r>
              <a:rPr lang="en-US" dirty="0" err="1" smtClean="0"/>
              <a:t>Intercostal</a:t>
            </a:r>
            <a:r>
              <a:rPr lang="en-US" baseline="0" dirty="0" smtClean="0"/>
              <a:t>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2B41-E1CD-4B36-882B-E7F846D887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IOP:</a:t>
            </a:r>
            <a:r>
              <a:rPr lang="en-US" baseline="0" dirty="0" smtClean="0"/>
              <a:t> Intraocular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2B41-E1CD-4B36-882B-E7F846D8873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numeric difference between your systolic and diastolic blood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called your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pulse pressure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For example, if your resting blood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120/80 millimeters of mercury (mm Hg), your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pulse pressure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40.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Aortic regurgitation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(AR) is the diastolic flow of blood from 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into the left ventricle (LV).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Regurgitation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due to incompetence of 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valve or any disturbance of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valvular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apparatus.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stroke volume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the volume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Blood"/>
              </a:rPr>
              <a:t>blood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pumped from the left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Ventricle (heart)"/>
              </a:rPr>
              <a:t>ventricle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per beat.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2B41-E1CD-4B36-882B-E7F846D8873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AS: Aortic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2B41-E1CD-4B36-882B-E7F846D8873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VSD: Ventricular </a:t>
            </a:r>
            <a:r>
              <a:rPr lang="en-US" dirty="0" err="1" smtClean="0"/>
              <a:t>septal</a:t>
            </a:r>
            <a:r>
              <a:rPr lang="en-US" baseline="0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2B41-E1CD-4B36-882B-E7F846D8873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aortic aneurysm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an abnormal bulge that occurs in the wall of the major blood vessel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that carries blood from your heart to your body.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Aortic aneurysms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can occur anywhere in your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may be tube-shaped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fusiform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or round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saccular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2B41-E1CD-4B36-882B-E7F846D8873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Coarctation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 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also called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aortic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narrowing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a congenital condition whereby 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narrow, usually in the area where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arteriosus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arteriosum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regression) inserts.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2B41-E1CD-4B36-882B-E7F846D8873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Dextrocardia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rare heart condition in which your heart points toward the right side of your chest instead of the left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side.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Dextrocardia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congenital, which means people are born with this abnormality.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2B41-E1CD-4B36-882B-E7F846D8873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9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027" y="157691"/>
            <a:ext cx="6113780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49" y="1464311"/>
            <a:ext cx="5661025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027" y="157691"/>
            <a:ext cx="6113780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027" y="157691"/>
            <a:ext cx="6113780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027" y="157691"/>
            <a:ext cx="6113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49" y="1464309"/>
            <a:ext cx="56610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19">
        <a:defRPr>
          <a:latin typeface="+mn-lt"/>
          <a:ea typeface="+mn-ea"/>
          <a:cs typeface="+mn-cs"/>
        </a:defRPr>
      </a:lvl2pPr>
      <a:lvl3pPr marL="914241">
        <a:defRPr>
          <a:latin typeface="+mn-lt"/>
          <a:ea typeface="+mn-ea"/>
          <a:cs typeface="+mn-cs"/>
        </a:defRPr>
      </a:lvl3pPr>
      <a:lvl4pPr marL="1371362">
        <a:defRPr>
          <a:latin typeface="+mn-lt"/>
          <a:ea typeface="+mn-ea"/>
          <a:cs typeface="+mn-cs"/>
        </a:defRPr>
      </a:lvl4pPr>
      <a:lvl5pPr marL="1828482">
        <a:defRPr>
          <a:latin typeface="+mn-lt"/>
          <a:ea typeface="+mn-ea"/>
          <a:cs typeface="+mn-cs"/>
        </a:defRPr>
      </a:lvl5pPr>
      <a:lvl6pPr marL="2285606">
        <a:defRPr>
          <a:latin typeface="+mn-lt"/>
          <a:ea typeface="+mn-ea"/>
          <a:cs typeface="+mn-cs"/>
        </a:defRPr>
      </a:lvl6pPr>
      <a:lvl7pPr marL="2742722">
        <a:defRPr>
          <a:latin typeface="+mn-lt"/>
          <a:ea typeface="+mn-ea"/>
          <a:cs typeface="+mn-cs"/>
        </a:defRPr>
      </a:lvl7pPr>
      <a:lvl8pPr marL="3199840">
        <a:defRPr>
          <a:latin typeface="+mn-lt"/>
          <a:ea typeface="+mn-ea"/>
          <a:cs typeface="+mn-cs"/>
        </a:defRPr>
      </a:lvl8pPr>
      <a:lvl9pPr marL="36569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19">
        <a:defRPr>
          <a:latin typeface="+mn-lt"/>
          <a:ea typeface="+mn-ea"/>
          <a:cs typeface="+mn-cs"/>
        </a:defRPr>
      </a:lvl2pPr>
      <a:lvl3pPr marL="914241">
        <a:defRPr>
          <a:latin typeface="+mn-lt"/>
          <a:ea typeface="+mn-ea"/>
          <a:cs typeface="+mn-cs"/>
        </a:defRPr>
      </a:lvl3pPr>
      <a:lvl4pPr marL="1371362">
        <a:defRPr>
          <a:latin typeface="+mn-lt"/>
          <a:ea typeface="+mn-ea"/>
          <a:cs typeface="+mn-cs"/>
        </a:defRPr>
      </a:lvl4pPr>
      <a:lvl5pPr marL="1828482">
        <a:defRPr>
          <a:latin typeface="+mn-lt"/>
          <a:ea typeface="+mn-ea"/>
          <a:cs typeface="+mn-cs"/>
        </a:defRPr>
      </a:lvl5pPr>
      <a:lvl6pPr marL="2285606">
        <a:defRPr>
          <a:latin typeface="+mn-lt"/>
          <a:ea typeface="+mn-ea"/>
          <a:cs typeface="+mn-cs"/>
        </a:defRPr>
      </a:lvl6pPr>
      <a:lvl7pPr marL="2742722">
        <a:defRPr>
          <a:latin typeface="+mn-lt"/>
          <a:ea typeface="+mn-ea"/>
          <a:cs typeface="+mn-cs"/>
        </a:defRPr>
      </a:lvl7pPr>
      <a:lvl8pPr marL="3199840">
        <a:defRPr>
          <a:latin typeface="+mn-lt"/>
          <a:ea typeface="+mn-ea"/>
          <a:cs typeface="+mn-cs"/>
        </a:defRPr>
      </a:lvl8pPr>
      <a:lvl9pPr marL="36569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yrus\Desktop\Examination%20of%20the%20jugular%20venous%20pulse.mp4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yrus\Desktop\KMTC\Clinical%20Medicine\Clinical%20Methods\Videos\Testing%20the%20hepatojugular%20reflux%20-%20Clinical%20examination%20%20&#916;%20AMBOSS.mp4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yrus\Desktop\KMTC\Clinical%20Medicine\Clinical%20Methods\Videos\PARASTERNAL%20HEAVE%20%20CLINICAL%20LAB%20%20PHYSIOLOGY.mp4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yrus\Desktop\KMTC\Clinical%20Medicine\Clinical%20Methods\Videos\Educational%20Masters%20Project%20Apex%20BeatHeavesThrills.mp4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496" y="1347219"/>
            <a:ext cx="10222992" cy="80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0496" y="4299203"/>
            <a:ext cx="10222992" cy="80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496" y="1484375"/>
            <a:ext cx="10222992" cy="3665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7411" y="4178049"/>
            <a:ext cx="866140" cy="864235"/>
          </a:xfrm>
          <a:custGeom>
            <a:avLst/>
            <a:gdLst/>
            <a:ahLst/>
            <a:cxnLst/>
            <a:rect l="l" t="t" r="r" b="b"/>
            <a:pathLst>
              <a:path w="866140" h="864235">
                <a:moveTo>
                  <a:pt x="0" y="432053"/>
                </a:moveTo>
                <a:lnTo>
                  <a:pt x="2540" y="384974"/>
                </a:lnTo>
                <a:lnTo>
                  <a:pt x="9983" y="339363"/>
                </a:lnTo>
                <a:lnTo>
                  <a:pt x="22067" y="295485"/>
                </a:lnTo>
                <a:lnTo>
                  <a:pt x="38526" y="253603"/>
                </a:lnTo>
                <a:lnTo>
                  <a:pt x="59097" y="213980"/>
                </a:lnTo>
                <a:lnTo>
                  <a:pt x="83515" y="176881"/>
                </a:lnTo>
                <a:lnTo>
                  <a:pt x="111516" y="142568"/>
                </a:lnTo>
                <a:lnTo>
                  <a:pt x="142836" y="111305"/>
                </a:lnTo>
                <a:lnTo>
                  <a:pt x="177210" y="83356"/>
                </a:lnTo>
                <a:lnTo>
                  <a:pt x="214376" y="58984"/>
                </a:lnTo>
                <a:lnTo>
                  <a:pt x="254067" y="38452"/>
                </a:lnTo>
                <a:lnTo>
                  <a:pt x="296021" y="22024"/>
                </a:lnTo>
                <a:lnTo>
                  <a:pt x="339973" y="9964"/>
                </a:lnTo>
                <a:lnTo>
                  <a:pt x="385660" y="2535"/>
                </a:lnTo>
                <a:lnTo>
                  <a:pt x="432816" y="0"/>
                </a:lnTo>
                <a:lnTo>
                  <a:pt x="479971" y="2535"/>
                </a:lnTo>
                <a:lnTo>
                  <a:pt x="525658" y="9964"/>
                </a:lnTo>
                <a:lnTo>
                  <a:pt x="569610" y="22024"/>
                </a:lnTo>
                <a:lnTo>
                  <a:pt x="611564" y="38452"/>
                </a:lnTo>
                <a:lnTo>
                  <a:pt x="651255" y="58984"/>
                </a:lnTo>
                <a:lnTo>
                  <a:pt x="688421" y="83356"/>
                </a:lnTo>
                <a:lnTo>
                  <a:pt x="722795" y="111305"/>
                </a:lnTo>
                <a:lnTo>
                  <a:pt x="754115" y="142568"/>
                </a:lnTo>
                <a:lnTo>
                  <a:pt x="782116" y="176881"/>
                </a:lnTo>
                <a:lnTo>
                  <a:pt x="806534" y="213980"/>
                </a:lnTo>
                <a:lnTo>
                  <a:pt x="827105" y="253603"/>
                </a:lnTo>
                <a:lnTo>
                  <a:pt x="843564" y="295485"/>
                </a:lnTo>
                <a:lnTo>
                  <a:pt x="855648" y="339363"/>
                </a:lnTo>
                <a:lnTo>
                  <a:pt x="863092" y="384974"/>
                </a:lnTo>
                <a:lnTo>
                  <a:pt x="865632" y="432053"/>
                </a:lnTo>
                <a:lnTo>
                  <a:pt x="863092" y="479133"/>
                </a:lnTo>
                <a:lnTo>
                  <a:pt x="855648" y="524744"/>
                </a:lnTo>
                <a:lnTo>
                  <a:pt x="843564" y="568622"/>
                </a:lnTo>
                <a:lnTo>
                  <a:pt x="827105" y="610504"/>
                </a:lnTo>
                <a:lnTo>
                  <a:pt x="806534" y="650127"/>
                </a:lnTo>
                <a:lnTo>
                  <a:pt x="782116" y="687226"/>
                </a:lnTo>
                <a:lnTo>
                  <a:pt x="754115" y="721539"/>
                </a:lnTo>
                <a:lnTo>
                  <a:pt x="722795" y="752802"/>
                </a:lnTo>
                <a:lnTo>
                  <a:pt x="688421" y="780751"/>
                </a:lnTo>
                <a:lnTo>
                  <a:pt x="651255" y="805123"/>
                </a:lnTo>
                <a:lnTo>
                  <a:pt x="611564" y="825655"/>
                </a:lnTo>
                <a:lnTo>
                  <a:pt x="569610" y="842083"/>
                </a:lnTo>
                <a:lnTo>
                  <a:pt x="525658" y="854143"/>
                </a:lnTo>
                <a:lnTo>
                  <a:pt x="479971" y="861572"/>
                </a:lnTo>
                <a:lnTo>
                  <a:pt x="432816" y="864107"/>
                </a:lnTo>
                <a:lnTo>
                  <a:pt x="385660" y="861572"/>
                </a:lnTo>
                <a:lnTo>
                  <a:pt x="339973" y="854143"/>
                </a:lnTo>
                <a:lnTo>
                  <a:pt x="296021" y="842083"/>
                </a:lnTo>
                <a:lnTo>
                  <a:pt x="254067" y="825655"/>
                </a:lnTo>
                <a:lnTo>
                  <a:pt x="214376" y="805123"/>
                </a:lnTo>
                <a:lnTo>
                  <a:pt x="177210" y="780751"/>
                </a:lnTo>
                <a:lnTo>
                  <a:pt x="142836" y="752802"/>
                </a:lnTo>
                <a:lnTo>
                  <a:pt x="111516" y="721539"/>
                </a:lnTo>
                <a:lnTo>
                  <a:pt x="83515" y="687226"/>
                </a:lnTo>
                <a:lnTo>
                  <a:pt x="59097" y="650127"/>
                </a:lnTo>
                <a:lnTo>
                  <a:pt x="38526" y="610504"/>
                </a:lnTo>
                <a:lnTo>
                  <a:pt x="22067" y="568622"/>
                </a:lnTo>
                <a:lnTo>
                  <a:pt x="9983" y="524744"/>
                </a:lnTo>
                <a:lnTo>
                  <a:pt x="2539" y="479133"/>
                </a:lnTo>
                <a:lnTo>
                  <a:pt x="0" y="43205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0613" y="1219200"/>
            <a:ext cx="8174991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5500" dirty="0" smtClean="0">
                <a:latin typeface="MV Boli"/>
                <a:cs typeface="MV Boli"/>
              </a:rPr>
              <a:t>CLINICAL EXAMINATION OF CARDIOVASCULAR SYSTEM</a:t>
            </a:r>
            <a:endParaRPr sz="5500" dirty="0">
              <a:latin typeface="MV Boli"/>
              <a:cs typeface="MV Bol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8894" y="4571999"/>
            <a:ext cx="6242508" cy="1482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5500"/>
              </a:lnSpc>
              <a:spcBef>
                <a:spcPts val="100"/>
              </a:spcBef>
            </a:pPr>
            <a:r>
              <a:rPr lang="en-US" sz="2300" b="1" spc="-91" dirty="0">
                <a:solidFill>
                  <a:schemeClr val="accent6"/>
                </a:solidFill>
                <a:latin typeface="Century"/>
                <a:cs typeface="Century"/>
              </a:rPr>
              <a:t>Samuel </a:t>
            </a:r>
            <a:r>
              <a:rPr lang="en-US" sz="2300" b="1" spc="-91" dirty="0" err="1">
                <a:solidFill>
                  <a:schemeClr val="accent6"/>
                </a:solidFill>
                <a:latin typeface="Century"/>
                <a:cs typeface="Century"/>
              </a:rPr>
              <a:t>Ngigi</a:t>
            </a:r>
            <a:endParaRPr lang="en-US" sz="2300" b="1" spc="-91" dirty="0">
              <a:solidFill>
                <a:schemeClr val="accent6"/>
              </a:solidFill>
              <a:latin typeface="Century"/>
              <a:cs typeface="Century"/>
            </a:endParaRPr>
          </a:p>
          <a:p>
            <a:pPr marL="12700" marR="5080" algn="ctr">
              <a:lnSpc>
                <a:spcPct val="135500"/>
              </a:lnSpc>
              <a:spcBef>
                <a:spcPts val="100"/>
              </a:spcBef>
            </a:pPr>
            <a:endParaRPr lang="en-US" sz="2300" b="1" spc="-91" dirty="0">
              <a:solidFill>
                <a:srgbClr val="00B0F0"/>
              </a:solidFill>
              <a:latin typeface="Century"/>
              <a:cs typeface="Century"/>
            </a:endParaRPr>
          </a:p>
          <a:p>
            <a:pPr marL="12700" marR="5080" algn="ctr">
              <a:lnSpc>
                <a:spcPct val="135500"/>
              </a:lnSpc>
              <a:spcBef>
                <a:spcPts val="100"/>
              </a:spcBef>
            </a:pPr>
            <a:r>
              <a:rPr lang="en-US" sz="2300" b="1" spc="-91" dirty="0">
                <a:solidFill>
                  <a:srgbClr val="00B0F0"/>
                </a:solidFill>
                <a:latin typeface="Century"/>
                <a:cs typeface="Century"/>
              </a:rPr>
              <a:t>KMTC</a:t>
            </a:r>
            <a:endParaRPr sz="2300" b="1" dirty="0">
              <a:solidFill>
                <a:srgbClr val="00B0F0"/>
              </a:solidFill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398" y="299948"/>
            <a:ext cx="679391" cy="824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1439" y="10"/>
            <a:ext cx="3979164" cy="1786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5437" y="6"/>
            <a:ext cx="10754995" cy="2257641"/>
          </a:xfrm>
          <a:prstGeom prst="rect">
            <a:avLst/>
          </a:prstGeom>
        </p:spPr>
        <p:txBody>
          <a:bodyPr vert="horz" wrap="square" lIns="0" tIns="155547" rIns="0" bIns="0" rtlCol="0">
            <a:spAutoFit/>
          </a:bodyPr>
          <a:lstStyle/>
          <a:p>
            <a:pPr marL="12700">
              <a:spcBef>
                <a:spcPts val="1225"/>
              </a:spcBef>
            </a:pPr>
            <a:r>
              <a:rPr sz="8000" spc="-5" dirty="0"/>
              <a:t>C</a:t>
            </a:r>
            <a:r>
              <a:rPr sz="6700" spc="-5" dirty="0">
                <a:solidFill>
                  <a:srgbClr val="000000"/>
                </a:solidFill>
              </a:rPr>
              <a:t>yanosis</a:t>
            </a:r>
            <a:endParaRPr sz="6700" dirty="0"/>
          </a:p>
          <a:p>
            <a:pPr marL="12700" marR="5080">
              <a:spcBef>
                <a:spcPts val="371"/>
              </a:spcBef>
            </a:pPr>
            <a:r>
              <a:rPr sz="2700" dirty="0">
                <a:solidFill>
                  <a:srgbClr val="000000"/>
                </a:solidFill>
              </a:rPr>
              <a:t>This </a:t>
            </a:r>
            <a:r>
              <a:rPr sz="2700" spc="-5" dirty="0">
                <a:solidFill>
                  <a:srgbClr val="000000"/>
                </a:solidFill>
              </a:rPr>
              <a:t>is </a:t>
            </a:r>
            <a:r>
              <a:rPr sz="2700" dirty="0">
                <a:solidFill>
                  <a:srgbClr val="000000"/>
                </a:solidFill>
              </a:rPr>
              <a:t>a </a:t>
            </a:r>
            <a:r>
              <a:rPr sz="2700" spc="-5" dirty="0">
                <a:solidFill>
                  <a:srgbClr val="000000"/>
                </a:solidFill>
              </a:rPr>
              <a:t>blue discoloration </a:t>
            </a:r>
            <a:r>
              <a:rPr sz="2700" dirty="0">
                <a:solidFill>
                  <a:srgbClr val="000000"/>
                </a:solidFill>
              </a:rPr>
              <a:t>of </a:t>
            </a:r>
            <a:r>
              <a:rPr sz="2700" spc="-5" dirty="0">
                <a:solidFill>
                  <a:srgbClr val="000000"/>
                </a:solidFill>
              </a:rPr>
              <a:t>the </a:t>
            </a:r>
            <a:r>
              <a:rPr sz="2700" dirty="0">
                <a:solidFill>
                  <a:srgbClr val="000000"/>
                </a:solidFill>
              </a:rPr>
              <a:t>skin </a:t>
            </a:r>
            <a:r>
              <a:rPr sz="2700" spc="-5" dirty="0">
                <a:solidFill>
                  <a:srgbClr val="000000"/>
                </a:solidFill>
              </a:rPr>
              <a:t>and mucous </a:t>
            </a:r>
            <a:r>
              <a:rPr sz="2700" dirty="0">
                <a:solidFill>
                  <a:srgbClr val="000000"/>
                </a:solidFill>
              </a:rPr>
              <a:t>membranes caused  </a:t>
            </a:r>
            <a:r>
              <a:rPr sz="2700" spc="-5" dirty="0">
                <a:solidFill>
                  <a:srgbClr val="000000"/>
                </a:solidFill>
              </a:rPr>
              <a:t>by </a:t>
            </a:r>
            <a:r>
              <a:rPr sz="2700" dirty="0">
                <a:solidFill>
                  <a:srgbClr val="000000"/>
                </a:solidFill>
              </a:rPr>
              <a:t>increased concentration of reduced hemoglobin</a:t>
            </a:r>
            <a:r>
              <a:rPr sz="2700" spc="-115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(5g/dl)</a:t>
            </a:r>
            <a:endParaRPr sz="2700" dirty="0"/>
          </a:p>
        </p:txBody>
      </p:sp>
      <p:sp>
        <p:nvSpPr>
          <p:cNvPr id="7" name="object 7"/>
          <p:cNvSpPr txBox="1"/>
          <p:nvPr/>
        </p:nvSpPr>
        <p:spPr>
          <a:xfrm>
            <a:off x="605437" y="2471118"/>
            <a:ext cx="11146155" cy="458394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700" marR="45082">
              <a:spcBef>
                <a:spcPts val="105"/>
              </a:spcBef>
            </a:pPr>
            <a:r>
              <a:rPr sz="2700" b="1" dirty="0">
                <a:solidFill>
                  <a:srgbClr val="006FC0"/>
                </a:solidFill>
                <a:latin typeface="Century"/>
                <a:cs typeface="Century"/>
              </a:rPr>
              <a:t>Central cyanosis </a:t>
            </a:r>
            <a:r>
              <a:rPr sz="2700" dirty="0">
                <a:latin typeface="Century"/>
                <a:cs typeface="Century"/>
              </a:rPr>
              <a:t>may result from </a:t>
            </a:r>
            <a:r>
              <a:rPr sz="2700" spc="-5" dirty="0">
                <a:latin typeface="Century"/>
                <a:cs typeface="Century"/>
              </a:rPr>
              <a:t>the </a:t>
            </a:r>
            <a:r>
              <a:rPr sz="2700" dirty="0">
                <a:latin typeface="Century"/>
                <a:cs typeface="Century"/>
              </a:rPr>
              <a:t>reduced </a:t>
            </a:r>
            <a:r>
              <a:rPr sz="2700" spc="-5" dirty="0">
                <a:latin typeface="Century"/>
                <a:cs typeface="Century"/>
              </a:rPr>
              <a:t>arterial </a:t>
            </a:r>
            <a:r>
              <a:rPr sz="2700" spc="5" dirty="0">
                <a:latin typeface="Century"/>
                <a:cs typeface="Century"/>
              </a:rPr>
              <a:t>oxygen </a:t>
            </a:r>
            <a:r>
              <a:rPr sz="2700" dirty="0">
                <a:latin typeface="Century"/>
                <a:cs typeface="Century"/>
              </a:rPr>
              <a:t>saturation  caused </a:t>
            </a:r>
            <a:r>
              <a:rPr sz="2700" spc="-5" dirty="0">
                <a:latin typeface="Century"/>
                <a:cs typeface="Century"/>
              </a:rPr>
              <a:t>by cardiac </a:t>
            </a:r>
            <a:r>
              <a:rPr sz="2700" dirty="0">
                <a:latin typeface="Century"/>
                <a:cs typeface="Century"/>
              </a:rPr>
              <a:t>or pulmonary </a:t>
            </a:r>
            <a:r>
              <a:rPr sz="2700" spc="-5" dirty="0">
                <a:latin typeface="Century"/>
                <a:cs typeface="Century"/>
              </a:rPr>
              <a:t>disease. Intracardiac </a:t>
            </a:r>
            <a:r>
              <a:rPr sz="2700" dirty="0">
                <a:latin typeface="Century"/>
                <a:cs typeface="Century"/>
              </a:rPr>
              <a:t>or </a:t>
            </a:r>
            <a:r>
              <a:rPr sz="2700" spc="-5" dirty="0">
                <a:latin typeface="Century"/>
                <a:cs typeface="Century"/>
              </a:rPr>
              <a:t>extracardiac  </a:t>
            </a:r>
            <a:r>
              <a:rPr sz="2700" dirty="0">
                <a:latin typeface="Century"/>
                <a:cs typeface="Century"/>
              </a:rPr>
              <a:t>shunting.</a:t>
            </a:r>
          </a:p>
          <a:p>
            <a:pPr marL="12700" marR="238719"/>
            <a:r>
              <a:rPr sz="2700" dirty="0">
                <a:latin typeface="Century"/>
                <a:cs typeface="Century"/>
              </a:rPr>
              <a:t>Cardiac causes include pulmonary edema and congenital heart</a:t>
            </a:r>
            <a:r>
              <a:rPr sz="2700" spc="-165" dirty="0">
                <a:latin typeface="Century"/>
                <a:cs typeface="Century"/>
              </a:rPr>
              <a:t> </a:t>
            </a:r>
            <a:r>
              <a:rPr sz="2700" spc="-5" dirty="0">
                <a:latin typeface="Century"/>
                <a:cs typeface="Century"/>
              </a:rPr>
              <a:t>disease.</a:t>
            </a:r>
            <a:endParaRPr sz="2700" dirty="0">
              <a:latin typeface="Century"/>
              <a:cs typeface="Century"/>
            </a:endParaRPr>
          </a:p>
          <a:p>
            <a:pPr>
              <a:spcBef>
                <a:spcPts val="2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 marR="5080"/>
            <a:r>
              <a:rPr sz="2700" b="1" dirty="0">
                <a:solidFill>
                  <a:srgbClr val="006FC0"/>
                </a:solidFill>
                <a:latin typeface="Century"/>
                <a:cs typeface="Century"/>
              </a:rPr>
              <a:t>Peripheral cyanosis </a:t>
            </a:r>
            <a:r>
              <a:rPr sz="2700" spc="-5" dirty="0">
                <a:latin typeface="Century"/>
                <a:cs typeface="Century"/>
              </a:rPr>
              <a:t>may </a:t>
            </a:r>
            <a:r>
              <a:rPr sz="2700" dirty="0">
                <a:latin typeface="Century"/>
                <a:cs typeface="Century"/>
              </a:rPr>
              <a:t>result </a:t>
            </a:r>
            <a:r>
              <a:rPr sz="2700" spc="5" dirty="0">
                <a:latin typeface="Century"/>
                <a:cs typeface="Century"/>
              </a:rPr>
              <a:t>when </a:t>
            </a:r>
            <a:r>
              <a:rPr sz="2700" dirty="0">
                <a:latin typeface="Century"/>
                <a:cs typeface="Century"/>
              </a:rPr>
              <a:t>cutaneous vasoconstriction slows  </a:t>
            </a:r>
            <a:r>
              <a:rPr sz="2700" spc="-5" dirty="0">
                <a:latin typeface="Century"/>
                <a:cs typeface="Century"/>
              </a:rPr>
              <a:t>the </a:t>
            </a:r>
            <a:r>
              <a:rPr sz="2700" dirty="0">
                <a:latin typeface="Century"/>
                <a:cs typeface="Century"/>
              </a:rPr>
              <a:t>blood flow </a:t>
            </a:r>
            <a:r>
              <a:rPr sz="2700" spc="-5" dirty="0">
                <a:latin typeface="Century"/>
                <a:cs typeface="Century"/>
              </a:rPr>
              <a:t>and </a:t>
            </a:r>
            <a:r>
              <a:rPr sz="2700" dirty="0">
                <a:latin typeface="Century"/>
                <a:cs typeface="Century"/>
              </a:rPr>
              <a:t>increases oxygen </a:t>
            </a:r>
            <a:r>
              <a:rPr sz="2700" spc="-5" dirty="0">
                <a:latin typeface="Century"/>
                <a:cs typeface="Century"/>
              </a:rPr>
              <a:t>extraction </a:t>
            </a:r>
            <a:r>
              <a:rPr sz="2700" dirty="0">
                <a:latin typeface="Century"/>
                <a:cs typeface="Century"/>
              </a:rPr>
              <a:t>in </a:t>
            </a:r>
            <a:r>
              <a:rPr sz="2700" spc="-5" dirty="0">
                <a:latin typeface="Century"/>
                <a:cs typeface="Century"/>
              </a:rPr>
              <a:t>the skin </a:t>
            </a:r>
            <a:r>
              <a:rPr sz="2700" dirty="0">
                <a:latin typeface="Century"/>
                <a:cs typeface="Century"/>
              </a:rPr>
              <a:t>and </a:t>
            </a:r>
            <a:r>
              <a:rPr sz="2700" spc="-5" dirty="0">
                <a:latin typeface="Century"/>
                <a:cs typeface="Century"/>
              </a:rPr>
              <a:t>the lips.  </a:t>
            </a:r>
            <a:r>
              <a:rPr sz="2700" dirty="0">
                <a:latin typeface="Century"/>
                <a:cs typeface="Century"/>
              </a:rPr>
              <a:t>It is </a:t>
            </a:r>
            <a:r>
              <a:rPr sz="2700" spc="-5" dirty="0">
                <a:latin typeface="Century"/>
                <a:cs typeface="Century"/>
              </a:rPr>
              <a:t>physiological during </a:t>
            </a:r>
            <a:r>
              <a:rPr sz="2700" dirty="0">
                <a:latin typeface="Century"/>
                <a:cs typeface="Century"/>
              </a:rPr>
              <a:t>cold exposure. It also occurs in heart failure,  </a:t>
            </a:r>
            <a:r>
              <a:rPr sz="2700" spc="5" dirty="0">
                <a:latin typeface="Century"/>
                <a:cs typeface="Century"/>
              </a:rPr>
              <a:t>when </a:t>
            </a:r>
            <a:r>
              <a:rPr sz="2700" dirty="0">
                <a:latin typeface="Century"/>
                <a:cs typeface="Century"/>
              </a:rPr>
              <a:t>reduced cardiac output produces reflex cutaneous</a:t>
            </a:r>
            <a:r>
              <a:rPr sz="2700" spc="-220" dirty="0">
                <a:latin typeface="Century"/>
                <a:cs typeface="Century"/>
              </a:rPr>
              <a:t> </a:t>
            </a:r>
            <a:r>
              <a:rPr sz="2700" dirty="0">
                <a:latin typeface="Century"/>
                <a:cs typeface="Century"/>
              </a:rPr>
              <a:t>vasoconstriction.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0851" y="1397002"/>
            <a:ext cx="8004175" cy="249106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spc="-5" dirty="0">
                <a:latin typeface="Century"/>
                <a:cs typeface="Century"/>
              </a:rPr>
              <a:t>Clubbing </a:t>
            </a:r>
            <a:r>
              <a:rPr sz="3200" dirty="0">
                <a:latin typeface="Century"/>
                <a:cs typeface="Century"/>
              </a:rPr>
              <a:t>is </a:t>
            </a:r>
            <a:r>
              <a:rPr sz="3200" spc="-5" dirty="0">
                <a:latin typeface="Century"/>
                <a:cs typeface="Century"/>
              </a:rPr>
              <a:t>painless </a:t>
            </a:r>
            <a:r>
              <a:rPr sz="3200" dirty="0">
                <a:latin typeface="Century"/>
                <a:cs typeface="Century"/>
              </a:rPr>
              <a:t>soft-tissue swelling of  </a:t>
            </a:r>
            <a:r>
              <a:rPr sz="3200" spc="-5" dirty="0">
                <a:latin typeface="Century"/>
                <a:cs typeface="Century"/>
              </a:rPr>
              <a:t>the terminal</a:t>
            </a:r>
            <a:r>
              <a:rPr sz="3200" spc="-31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phalanges.</a:t>
            </a:r>
            <a:endParaRPr sz="3200" dirty="0">
              <a:latin typeface="Century"/>
              <a:cs typeface="Century"/>
            </a:endParaRPr>
          </a:p>
          <a:p>
            <a:pPr>
              <a:spcBef>
                <a:spcPts val="4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2700" marR="1767530"/>
            <a:r>
              <a:rPr sz="3200" dirty="0">
                <a:latin typeface="Century"/>
                <a:cs typeface="Century"/>
              </a:rPr>
              <a:t>congenital cyanotic heart</a:t>
            </a:r>
            <a:r>
              <a:rPr sz="3200" spc="-45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disease  </a:t>
            </a:r>
            <a:r>
              <a:rPr sz="3200" dirty="0">
                <a:latin typeface="Century"/>
                <a:cs typeface="Century"/>
              </a:rPr>
              <a:t>Infective</a:t>
            </a:r>
            <a:r>
              <a:rPr sz="3200" spc="-3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endocarditis</a:t>
            </a:r>
          </a:p>
        </p:txBody>
      </p:sp>
      <p:sp>
        <p:nvSpPr>
          <p:cNvPr id="5" name="object 5"/>
          <p:cNvSpPr/>
          <p:nvPr/>
        </p:nvSpPr>
        <p:spPr>
          <a:xfrm>
            <a:off x="3" y="0"/>
            <a:ext cx="1714500" cy="1744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415" y="0"/>
            <a:ext cx="3659124" cy="1621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0852" y="19559"/>
            <a:ext cx="335152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200" spc="-5" dirty="0"/>
              <a:t>C</a:t>
            </a:r>
            <a:r>
              <a:rPr sz="6000" dirty="0">
                <a:solidFill>
                  <a:srgbClr val="000000"/>
                </a:solidFill>
              </a:rPr>
              <a:t>lubb</a:t>
            </a:r>
            <a:r>
              <a:rPr sz="6000" spc="-20" dirty="0">
                <a:solidFill>
                  <a:srgbClr val="000000"/>
                </a:solidFill>
              </a:rPr>
              <a:t>i</a:t>
            </a:r>
            <a:r>
              <a:rPr sz="6000" dirty="0">
                <a:solidFill>
                  <a:srgbClr val="000000"/>
                </a:solidFill>
              </a:rPr>
              <a:t>ng</a:t>
            </a:r>
            <a:endParaRPr sz="6000" dirty="0"/>
          </a:p>
        </p:txBody>
      </p:sp>
      <p:sp>
        <p:nvSpPr>
          <p:cNvPr id="8" name="object 8"/>
          <p:cNvSpPr/>
          <p:nvPr/>
        </p:nvSpPr>
        <p:spPr>
          <a:xfrm>
            <a:off x="9121139" y="105"/>
            <a:ext cx="3051572" cy="2206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21147" y="2279940"/>
            <a:ext cx="3058063" cy="18515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188" y="3924299"/>
            <a:ext cx="9951720" cy="293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390" y="207082"/>
            <a:ext cx="601841" cy="696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976" y="0"/>
            <a:ext cx="2913888" cy="1533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104" y="3"/>
            <a:ext cx="26054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200" spc="-11" dirty="0"/>
              <a:t>E</a:t>
            </a:r>
            <a:r>
              <a:rPr sz="6000" spc="-5" dirty="0">
                <a:solidFill>
                  <a:srgbClr val="000000"/>
                </a:solidFill>
              </a:rPr>
              <a:t>dema</a:t>
            </a:r>
            <a:endParaRPr sz="6000" dirty="0"/>
          </a:p>
        </p:txBody>
      </p:sp>
      <p:sp>
        <p:nvSpPr>
          <p:cNvPr id="7" name="object 7"/>
          <p:cNvSpPr txBox="1"/>
          <p:nvPr/>
        </p:nvSpPr>
        <p:spPr>
          <a:xfrm>
            <a:off x="371959" y="1538987"/>
            <a:ext cx="10944860" cy="3953004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469816" marR="1799914" indent="-457119">
              <a:spcBef>
                <a:spcPts val="105"/>
              </a:spcBef>
              <a:buFont typeface="Wingdings"/>
              <a:buChar char=""/>
              <a:tabLst>
                <a:tab pos="469816" algn="l"/>
              </a:tabLst>
            </a:pPr>
            <a:r>
              <a:rPr sz="3200" spc="-5" dirty="0">
                <a:latin typeface="Century"/>
                <a:cs typeface="Century"/>
              </a:rPr>
              <a:t>Edema </a:t>
            </a:r>
            <a:r>
              <a:rPr sz="3200" dirty="0">
                <a:latin typeface="Century"/>
                <a:cs typeface="Century"/>
              </a:rPr>
              <a:t>is </a:t>
            </a:r>
            <a:r>
              <a:rPr sz="3200" spc="-5" dirty="0">
                <a:latin typeface="Century"/>
                <a:cs typeface="Century"/>
              </a:rPr>
              <a:t>tissue </a:t>
            </a:r>
            <a:r>
              <a:rPr sz="3200" dirty="0">
                <a:latin typeface="Century"/>
                <a:cs typeface="Century"/>
              </a:rPr>
              <a:t>swelling </a:t>
            </a:r>
            <a:r>
              <a:rPr sz="3200" spc="-5" dirty="0">
                <a:latin typeface="Century"/>
                <a:cs typeface="Century"/>
              </a:rPr>
              <a:t>due to an </a:t>
            </a:r>
            <a:r>
              <a:rPr sz="3200" dirty="0">
                <a:latin typeface="Century"/>
                <a:cs typeface="Century"/>
              </a:rPr>
              <a:t>increase in  interstitial</a:t>
            </a:r>
            <a:r>
              <a:rPr sz="3200" spc="-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fluid</a:t>
            </a:r>
          </a:p>
          <a:p>
            <a:pPr marL="469816" marR="829802" indent="-457119"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latin typeface="Century"/>
                <a:cs typeface="Century"/>
              </a:rPr>
              <a:t>Pressure should be </a:t>
            </a:r>
            <a:r>
              <a:rPr sz="3200" spc="-5" dirty="0">
                <a:latin typeface="Century"/>
                <a:cs typeface="Century"/>
              </a:rPr>
              <a:t>applied </a:t>
            </a:r>
            <a:r>
              <a:rPr sz="3200" dirty="0">
                <a:latin typeface="Century"/>
                <a:cs typeface="Century"/>
              </a:rPr>
              <a:t>over a </a:t>
            </a:r>
            <a:r>
              <a:rPr sz="3200" spc="-5" dirty="0">
                <a:latin typeface="Century"/>
                <a:cs typeface="Century"/>
              </a:rPr>
              <a:t>bony prominence  </a:t>
            </a:r>
            <a:r>
              <a:rPr sz="3200" dirty="0">
                <a:latin typeface="Century"/>
                <a:cs typeface="Century"/>
              </a:rPr>
              <a:t>(tibia, </a:t>
            </a:r>
            <a:r>
              <a:rPr sz="3200" spc="-5" dirty="0">
                <a:latin typeface="Century"/>
                <a:cs typeface="Century"/>
              </a:rPr>
              <a:t>lateral malleoli,</a:t>
            </a:r>
            <a:r>
              <a:rPr sz="3200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sacrum)</a:t>
            </a:r>
            <a:endParaRPr sz="3200" dirty="0">
              <a:latin typeface="Century"/>
              <a:cs typeface="Century"/>
            </a:endParaRPr>
          </a:p>
          <a:p>
            <a:pPr marL="469816" indent="-457119"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latin typeface="Century"/>
                <a:cs typeface="Century"/>
              </a:rPr>
              <a:t>cardinal feature of congestive heart</a:t>
            </a:r>
            <a:r>
              <a:rPr sz="3200" spc="-55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failure.</a:t>
            </a:r>
            <a:endParaRPr sz="3200" dirty="0">
              <a:latin typeface="Century"/>
              <a:cs typeface="Century"/>
            </a:endParaRPr>
          </a:p>
          <a:p>
            <a:pPr marL="469816" marR="5080" indent="-457119"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latin typeface="Century"/>
                <a:cs typeface="Century"/>
              </a:rPr>
              <a:t>edema is </a:t>
            </a:r>
            <a:r>
              <a:rPr sz="3200" spc="-5" dirty="0">
                <a:latin typeface="Century"/>
                <a:cs typeface="Century"/>
              </a:rPr>
              <a:t>most prominent around the ankles </a:t>
            </a:r>
            <a:r>
              <a:rPr sz="3200" dirty="0">
                <a:latin typeface="Century"/>
                <a:cs typeface="Century"/>
              </a:rPr>
              <a:t>in </a:t>
            </a:r>
            <a:r>
              <a:rPr sz="3200" spc="-5" dirty="0">
                <a:latin typeface="Century"/>
                <a:cs typeface="Century"/>
              </a:rPr>
              <a:t>the  ambulant patient and </a:t>
            </a:r>
            <a:r>
              <a:rPr sz="3200" dirty="0">
                <a:latin typeface="Century"/>
                <a:cs typeface="Century"/>
              </a:rPr>
              <a:t>over </a:t>
            </a:r>
            <a:r>
              <a:rPr sz="3200" spc="-5" dirty="0">
                <a:latin typeface="Century"/>
                <a:cs typeface="Century"/>
              </a:rPr>
              <a:t>the </a:t>
            </a:r>
            <a:r>
              <a:rPr sz="3200" dirty="0">
                <a:latin typeface="Century"/>
                <a:cs typeface="Century"/>
              </a:rPr>
              <a:t>sacrum in </a:t>
            </a:r>
            <a:r>
              <a:rPr sz="3200" spc="-5" dirty="0">
                <a:latin typeface="Century"/>
                <a:cs typeface="Century"/>
              </a:rPr>
              <a:t>the bedridden  patient</a:t>
            </a:r>
            <a:endParaRPr sz="32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0973" y="4021828"/>
            <a:ext cx="3862931" cy="2374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0772" y="1649984"/>
            <a:ext cx="10789285" cy="998349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469816" marR="5080" indent="-457751">
              <a:spcBef>
                <a:spcPts val="105"/>
              </a:spcBef>
              <a:buFont typeface="Wingdings"/>
              <a:buChar char=""/>
              <a:tabLst>
                <a:tab pos="470451" algn="l"/>
              </a:tabLst>
            </a:pPr>
            <a:r>
              <a:rPr sz="3200" spc="-5" dirty="0">
                <a:latin typeface="Century"/>
                <a:cs typeface="Century"/>
              </a:rPr>
              <a:t>In advanced </a:t>
            </a:r>
            <a:r>
              <a:rPr sz="3200" dirty="0">
                <a:latin typeface="Century"/>
                <a:cs typeface="Century"/>
              </a:rPr>
              <a:t>heart </a:t>
            </a:r>
            <a:r>
              <a:rPr sz="3200" spc="-5" dirty="0">
                <a:latin typeface="Century"/>
                <a:cs typeface="Century"/>
              </a:rPr>
              <a:t>failure, </a:t>
            </a:r>
            <a:r>
              <a:rPr sz="3200" dirty="0">
                <a:latin typeface="Century"/>
                <a:cs typeface="Century"/>
              </a:rPr>
              <a:t>edema </a:t>
            </a:r>
            <a:r>
              <a:rPr sz="3200" spc="-5" dirty="0">
                <a:latin typeface="Century"/>
                <a:cs typeface="Century"/>
              </a:rPr>
              <a:t>may </a:t>
            </a:r>
            <a:r>
              <a:rPr sz="3200" dirty="0">
                <a:latin typeface="Century"/>
                <a:cs typeface="Century"/>
              </a:rPr>
              <a:t>involve </a:t>
            </a:r>
            <a:r>
              <a:rPr sz="3200" spc="-5" dirty="0">
                <a:latin typeface="Century"/>
                <a:cs typeface="Century"/>
              </a:rPr>
              <a:t>the </a:t>
            </a:r>
            <a:r>
              <a:rPr sz="3200" dirty="0">
                <a:latin typeface="Century"/>
                <a:cs typeface="Century"/>
              </a:rPr>
              <a:t>legs,  </a:t>
            </a:r>
            <a:r>
              <a:rPr sz="3200" spc="-5" dirty="0">
                <a:latin typeface="Century"/>
                <a:cs typeface="Century"/>
              </a:rPr>
              <a:t>genitalia and</a:t>
            </a:r>
            <a:r>
              <a:rPr sz="3200" spc="-35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trunk.</a:t>
            </a:r>
            <a:endParaRPr sz="3200" dirty="0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390" y="207082"/>
            <a:ext cx="601841" cy="696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976" y="0"/>
            <a:ext cx="2913888" cy="1533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1104" y="3"/>
            <a:ext cx="26054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200" spc="-11" dirty="0"/>
              <a:t>E</a:t>
            </a:r>
            <a:r>
              <a:rPr sz="6000" spc="-5" dirty="0">
                <a:solidFill>
                  <a:srgbClr val="000000"/>
                </a:solidFill>
              </a:rPr>
              <a:t>dema</a:t>
            </a:r>
            <a:endParaRPr sz="6000" dirty="0"/>
          </a:p>
        </p:txBody>
      </p:sp>
      <p:sp>
        <p:nvSpPr>
          <p:cNvPr id="9" name="object 9"/>
          <p:cNvSpPr/>
          <p:nvPr/>
        </p:nvSpPr>
        <p:spPr>
          <a:xfrm>
            <a:off x="6448045" y="4021828"/>
            <a:ext cx="3862931" cy="2374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9" y="546709"/>
            <a:ext cx="2446019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b="1" dirty="0"/>
              <a:t>Pulse</a:t>
            </a:r>
            <a:r>
              <a:rPr b="1" spc="-113" dirty="0"/>
              <a:t> </a:t>
            </a:r>
            <a:r>
              <a:rPr b="1" spc="-7" dirty="0"/>
              <a:t>:-</a:t>
            </a:r>
          </a:p>
        </p:txBody>
      </p:sp>
      <p:sp>
        <p:nvSpPr>
          <p:cNvPr id="4" name="object 4"/>
          <p:cNvSpPr/>
          <p:nvPr/>
        </p:nvSpPr>
        <p:spPr>
          <a:xfrm>
            <a:off x="1439944" y="1219201"/>
            <a:ext cx="9710401" cy="5290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"/>
            <a:ext cx="6019800" cy="679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1" y="0"/>
            <a:ext cx="601217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017" y="22047"/>
            <a:ext cx="7600391" cy="85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>
                <a:solidFill>
                  <a:srgbClr val="000000"/>
                </a:solidFill>
              </a:rPr>
              <a:t>Arterial</a:t>
            </a:r>
            <a:r>
              <a:rPr sz="5500" spc="-85" dirty="0">
                <a:solidFill>
                  <a:srgbClr val="000000"/>
                </a:solidFill>
              </a:rPr>
              <a:t> </a:t>
            </a:r>
            <a:r>
              <a:rPr sz="5500" dirty="0"/>
              <a:t>P</a:t>
            </a:r>
            <a:r>
              <a:rPr sz="5500" dirty="0">
                <a:solidFill>
                  <a:srgbClr val="000000"/>
                </a:solidFill>
              </a:rPr>
              <a:t>ulse</a:t>
            </a:r>
            <a:endParaRPr sz="5500" dirty="0"/>
          </a:p>
        </p:txBody>
      </p:sp>
      <p:sp>
        <p:nvSpPr>
          <p:cNvPr id="5" name="object 5"/>
          <p:cNvSpPr txBox="1"/>
          <p:nvPr/>
        </p:nvSpPr>
        <p:spPr>
          <a:xfrm>
            <a:off x="889205" y="947116"/>
            <a:ext cx="8468995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379" indent="-686322">
              <a:spcBef>
                <a:spcPts val="100"/>
              </a:spcBef>
              <a:buFont typeface="Wingdings"/>
              <a:buChar char=""/>
              <a:tabLst>
                <a:tab pos="699013" algn="l"/>
              </a:tabLst>
            </a:pPr>
            <a:r>
              <a:rPr sz="4800" spc="-5" dirty="0">
                <a:latin typeface="Century"/>
                <a:cs typeface="Century"/>
              </a:rPr>
              <a:t>Rate</a:t>
            </a:r>
            <a:endParaRPr sz="4800" dirty="0">
              <a:latin typeface="Century"/>
              <a:cs typeface="Century"/>
            </a:endParaRPr>
          </a:p>
          <a:p>
            <a:pPr marL="698379" indent="-686322">
              <a:spcBef>
                <a:spcPts val="5"/>
              </a:spcBef>
              <a:buFont typeface="Wingdings"/>
              <a:buChar char=""/>
              <a:tabLst>
                <a:tab pos="699013" algn="l"/>
              </a:tabLst>
            </a:pPr>
            <a:r>
              <a:rPr sz="4800" spc="-5" dirty="0">
                <a:latin typeface="Century"/>
                <a:cs typeface="Century"/>
              </a:rPr>
              <a:t>Rhythm</a:t>
            </a:r>
            <a:endParaRPr sz="4800" dirty="0">
              <a:latin typeface="Century"/>
              <a:cs typeface="Century"/>
            </a:endParaRPr>
          </a:p>
          <a:p>
            <a:pPr marL="698379" indent="-686322">
              <a:buFont typeface="Wingdings"/>
              <a:buChar char=""/>
              <a:tabLst>
                <a:tab pos="699013" algn="l"/>
              </a:tabLst>
            </a:pPr>
            <a:r>
              <a:rPr sz="4800" spc="-75" dirty="0">
                <a:latin typeface="Century"/>
                <a:cs typeface="Century"/>
              </a:rPr>
              <a:t>Volume</a:t>
            </a:r>
            <a:endParaRPr sz="4800" dirty="0">
              <a:latin typeface="Century"/>
              <a:cs typeface="Century"/>
            </a:endParaRPr>
          </a:p>
          <a:p>
            <a:pPr marL="698379" indent="-686322">
              <a:buFont typeface="Wingdings"/>
              <a:buChar char=""/>
              <a:tabLst>
                <a:tab pos="699013" algn="l"/>
              </a:tabLst>
            </a:pPr>
            <a:r>
              <a:rPr sz="4800" spc="-5" dirty="0">
                <a:latin typeface="Century"/>
                <a:cs typeface="Century"/>
              </a:rPr>
              <a:t>Character</a:t>
            </a:r>
            <a:endParaRPr sz="4800" dirty="0">
              <a:latin typeface="Century"/>
              <a:cs typeface="Century"/>
            </a:endParaRPr>
          </a:p>
          <a:p>
            <a:pPr marL="698379" indent="-686322">
              <a:buFont typeface="Wingdings"/>
              <a:buChar char=""/>
              <a:tabLst>
                <a:tab pos="699013" algn="l"/>
                <a:tab pos="5394017" algn="l"/>
              </a:tabLst>
            </a:pPr>
            <a:r>
              <a:rPr sz="4800" spc="-5" dirty="0">
                <a:latin typeface="Century"/>
                <a:cs typeface="Century"/>
              </a:rPr>
              <a:t>Condition</a:t>
            </a:r>
            <a:r>
              <a:rPr sz="4800" spc="5" dirty="0">
                <a:latin typeface="Century"/>
                <a:cs typeface="Century"/>
              </a:rPr>
              <a:t> </a:t>
            </a:r>
            <a:r>
              <a:rPr sz="4800" dirty="0">
                <a:latin typeface="Century"/>
                <a:cs typeface="Century"/>
              </a:rPr>
              <a:t>of</a:t>
            </a:r>
            <a:r>
              <a:rPr sz="4800" spc="11" dirty="0">
                <a:latin typeface="Century"/>
                <a:cs typeface="Century"/>
              </a:rPr>
              <a:t> </a:t>
            </a:r>
            <a:r>
              <a:rPr sz="4800" spc="-5" dirty="0">
                <a:latin typeface="Century"/>
                <a:cs typeface="Century"/>
              </a:rPr>
              <a:t>the	vessel</a:t>
            </a:r>
            <a:r>
              <a:rPr sz="4800" spc="-75" dirty="0">
                <a:latin typeface="Century"/>
                <a:cs typeface="Century"/>
              </a:rPr>
              <a:t> </a:t>
            </a:r>
            <a:r>
              <a:rPr sz="4800" dirty="0">
                <a:latin typeface="Century"/>
                <a:cs typeface="Century"/>
              </a:rPr>
              <a:t>wall</a:t>
            </a:r>
          </a:p>
          <a:p>
            <a:pPr marL="698379" indent="-686322">
              <a:spcBef>
                <a:spcPts val="5"/>
              </a:spcBef>
              <a:buFont typeface="Wingdings"/>
              <a:buChar char=""/>
              <a:tabLst>
                <a:tab pos="699013" algn="l"/>
              </a:tabLst>
            </a:pPr>
            <a:r>
              <a:rPr sz="4800" spc="-5" dirty="0">
                <a:latin typeface="Century"/>
                <a:cs typeface="Century"/>
              </a:rPr>
              <a:t>Equality </a:t>
            </a:r>
            <a:r>
              <a:rPr sz="4800" dirty="0">
                <a:latin typeface="Century"/>
                <a:cs typeface="Century"/>
              </a:rPr>
              <a:t>on </a:t>
            </a:r>
            <a:r>
              <a:rPr sz="4800" spc="-5" dirty="0">
                <a:latin typeface="Century"/>
                <a:cs typeface="Century"/>
              </a:rPr>
              <a:t>both</a:t>
            </a:r>
            <a:r>
              <a:rPr sz="4800" spc="-20" dirty="0">
                <a:latin typeface="Century"/>
                <a:cs typeface="Century"/>
              </a:rPr>
              <a:t> </a:t>
            </a:r>
            <a:r>
              <a:rPr sz="4800" dirty="0">
                <a:latin typeface="Century"/>
                <a:cs typeface="Century"/>
              </a:rPr>
              <a:t>sides</a:t>
            </a:r>
          </a:p>
          <a:p>
            <a:pPr marL="698379" indent="-686322">
              <a:buFont typeface="Wingdings"/>
              <a:buChar char=""/>
              <a:tabLst>
                <a:tab pos="699013" algn="l"/>
              </a:tabLst>
            </a:pPr>
            <a:r>
              <a:rPr sz="4800" spc="-5" dirty="0">
                <a:latin typeface="Century"/>
                <a:cs typeface="Century"/>
              </a:rPr>
              <a:t>Radio-femoral</a:t>
            </a:r>
            <a:r>
              <a:rPr sz="4800" spc="-11" dirty="0">
                <a:latin typeface="Century"/>
                <a:cs typeface="Century"/>
              </a:rPr>
              <a:t> </a:t>
            </a:r>
            <a:r>
              <a:rPr sz="4800" spc="-5" dirty="0">
                <a:latin typeface="Century"/>
                <a:cs typeface="Century"/>
              </a:rPr>
              <a:t>delay</a:t>
            </a:r>
            <a:endParaRPr sz="4800" dirty="0">
              <a:latin typeface="Century"/>
              <a:cs typeface="Century"/>
            </a:endParaRPr>
          </a:p>
          <a:p>
            <a:pPr marL="698379" indent="-686322">
              <a:buFont typeface="Wingdings"/>
              <a:buChar char=""/>
              <a:tabLst>
                <a:tab pos="699013" algn="l"/>
              </a:tabLst>
            </a:pPr>
            <a:r>
              <a:rPr sz="4800" dirty="0">
                <a:latin typeface="Century"/>
                <a:cs typeface="Century"/>
              </a:rPr>
              <a:t>Other Peripheral</a:t>
            </a:r>
            <a:r>
              <a:rPr sz="4800" spc="-31" dirty="0">
                <a:latin typeface="Century"/>
                <a:cs typeface="Century"/>
              </a:rPr>
              <a:t> </a:t>
            </a:r>
            <a:r>
              <a:rPr sz="4800" dirty="0">
                <a:latin typeface="Century"/>
                <a:cs typeface="Century"/>
              </a:rPr>
              <a:t>Pulses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"/>
            <a:ext cx="12192000" cy="6815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546709"/>
            <a:ext cx="3868420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b="1" dirty="0"/>
              <a:t>Pulse rate</a:t>
            </a:r>
            <a:r>
              <a:rPr b="1" spc="-113" dirty="0"/>
              <a:t> </a:t>
            </a:r>
            <a:r>
              <a:rPr b="1" spc="-13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591" y="1219200"/>
            <a:ext cx="9705340" cy="24947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96074" indent="-479988">
              <a:spcBef>
                <a:spcPts val="133"/>
              </a:spcBef>
              <a:buChar char="•"/>
              <a:tabLst>
                <a:tab pos="496074" algn="l"/>
                <a:tab pos="496921" algn="l"/>
              </a:tabLst>
            </a:pPr>
            <a:r>
              <a:rPr sz="3200" spc="-7" dirty="0">
                <a:latin typeface="Arial"/>
                <a:cs typeface="Arial"/>
              </a:rPr>
              <a:t>Counted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7" dirty="0">
                <a:latin typeface="Arial"/>
                <a:cs typeface="Arial"/>
              </a:rPr>
              <a:t>1 full min by palpating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7" dirty="0">
                <a:latin typeface="Arial"/>
                <a:cs typeface="Arial"/>
              </a:rPr>
              <a:t>radial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artery.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7"/>
              </a:spcBef>
              <a:buFont typeface="Arial"/>
              <a:buChar char="•"/>
            </a:pPr>
            <a:endParaRPr sz="3300" dirty="0">
              <a:latin typeface="Times New Roman"/>
              <a:cs typeface="Times New Roman"/>
            </a:endParaRPr>
          </a:p>
          <a:p>
            <a:pPr marL="609507" indent="-593424">
              <a:buChar char="•"/>
              <a:tabLst>
                <a:tab pos="609507" algn="l"/>
                <a:tab pos="610351" algn="l"/>
              </a:tabLst>
            </a:pPr>
            <a:r>
              <a:rPr sz="3200" spc="-7" dirty="0">
                <a:latin typeface="Arial"/>
                <a:cs typeface="Arial"/>
              </a:rPr>
              <a:t>Normal pulse </a:t>
            </a:r>
            <a:r>
              <a:rPr sz="3200" dirty="0">
                <a:latin typeface="Arial"/>
                <a:cs typeface="Arial"/>
              </a:rPr>
              <a:t>rate –</a:t>
            </a:r>
            <a:r>
              <a:rPr sz="3200" spc="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60-100/min.</a:t>
            </a:r>
            <a:endParaRPr sz="3200" dirty="0">
              <a:latin typeface="Arial"/>
              <a:cs typeface="Arial"/>
            </a:endParaRPr>
          </a:p>
          <a:p>
            <a:pPr marL="609507" indent="-593424">
              <a:buChar char="•"/>
              <a:tabLst>
                <a:tab pos="609507" algn="l"/>
                <a:tab pos="610351" algn="l"/>
              </a:tabLst>
            </a:pPr>
            <a:r>
              <a:rPr sz="3200" spc="-7" dirty="0">
                <a:latin typeface="Arial"/>
                <a:cs typeface="Arial"/>
              </a:rPr>
              <a:t>Sinus bradycardia 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&lt;60/min.</a:t>
            </a:r>
            <a:endParaRPr sz="3200" dirty="0">
              <a:latin typeface="Arial"/>
              <a:cs typeface="Arial"/>
            </a:endParaRPr>
          </a:p>
          <a:p>
            <a:pPr marL="609507" indent="-593424">
              <a:spcBef>
                <a:spcPts val="7"/>
              </a:spcBef>
              <a:buChar char="•"/>
              <a:tabLst>
                <a:tab pos="609507" algn="l"/>
                <a:tab pos="610351" algn="l"/>
                <a:tab pos="4041386" algn="l"/>
              </a:tabLst>
            </a:pPr>
            <a:r>
              <a:rPr sz="3200" spc="-7" dirty="0">
                <a:latin typeface="Arial"/>
                <a:cs typeface="Arial"/>
              </a:rPr>
              <a:t>Sinus</a:t>
            </a:r>
            <a:r>
              <a:rPr sz="3200" spc="7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tachycardia	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&gt;100/min.</a:t>
            </a:r>
          </a:p>
        </p:txBody>
      </p:sp>
      <p:sp>
        <p:nvSpPr>
          <p:cNvPr id="4" name="object 4"/>
          <p:cNvSpPr/>
          <p:nvPr/>
        </p:nvSpPr>
        <p:spPr>
          <a:xfrm>
            <a:off x="6762495" y="3239007"/>
            <a:ext cx="5175504" cy="340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1129" y="807721"/>
            <a:ext cx="446532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155761">
              <a:spcBef>
                <a:spcPts val="133"/>
              </a:spcBef>
            </a:pPr>
            <a:r>
              <a:rPr sz="3200" spc="-7" dirty="0">
                <a:latin typeface="Arial"/>
                <a:cs typeface="Arial"/>
              </a:rPr>
              <a:t>Sinus </a:t>
            </a:r>
            <a:r>
              <a:rPr sz="3200" spc="-40" dirty="0">
                <a:latin typeface="Arial"/>
                <a:cs typeface="Arial"/>
              </a:rPr>
              <a:t>Tachycardia </a:t>
            </a:r>
            <a:r>
              <a:rPr sz="3200" dirty="0">
                <a:latin typeface="Arial"/>
                <a:cs typeface="Arial"/>
              </a:rPr>
              <a:t>–  </a:t>
            </a:r>
            <a:r>
              <a:rPr sz="3200" spc="-7" dirty="0">
                <a:latin typeface="Arial"/>
                <a:cs typeface="Arial"/>
              </a:rPr>
              <a:t>Physiological </a:t>
            </a:r>
            <a:r>
              <a:rPr sz="3200" dirty="0">
                <a:latin typeface="Arial"/>
                <a:cs typeface="Arial"/>
              </a:rPr>
              <a:t>– Infants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384" y="320047"/>
            <a:ext cx="4196080" cy="24793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30" indent="-368244">
              <a:spcBef>
                <a:spcPts val="133"/>
              </a:spcBef>
              <a:buChar char="•"/>
              <a:tabLst>
                <a:tab pos="384330" algn="l"/>
                <a:tab pos="385177" algn="l"/>
              </a:tabLst>
            </a:pPr>
            <a:r>
              <a:rPr sz="3200" spc="-7" dirty="0">
                <a:latin typeface="Arial"/>
                <a:cs typeface="Arial"/>
              </a:rPr>
              <a:t>Causes</a:t>
            </a:r>
            <a:r>
              <a:rPr sz="3200" spc="1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:-</a:t>
            </a:r>
            <a:endParaRPr sz="3200" dirty="0">
              <a:latin typeface="Arial"/>
              <a:cs typeface="Arial"/>
            </a:endParaRPr>
          </a:p>
          <a:p>
            <a:pPr marL="16933" marR="6773" indent="111744"/>
            <a:r>
              <a:rPr sz="3200" spc="-7" dirty="0">
                <a:latin typeface="Arial"/>
                <a:cs typeface="Arial"/>
              </a:rPr>
              <a:t>Sinus Bradycardia </a:t>
            </a:r>
            <a:r>
              <a:rPr sz="3200" dirty="0">
                <a:latin typeface="Arial"/>
                <a:cs typeface="Arial"/>
              </a:rPr>
              <a:t>–  </a:t>
            </a:r>
            <a:r>
              <a:rPr sz="3200" spc="-7" dirty="0">
                <a:latin typeface="Arial"/>
                <a:cs typeface="Arial"/>
              </a:rPr>
              <a:t>Physiological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Athlets,  children,</a:t>
            </a:r>
            <a:endParaRPr sz="3200" dirty="0">
              <a:latin typeface="Arial"/>
              <a:cs typeface="Arial"/>
            </a:endParaRPr>
          </a:p>
          <a:p>
            <a:pPr marL="2485441"/>
            <a:r>
              <a:rPr sz="3200" spc="-7" dirty="0">
                <a:latin typeface="Arial"/>
                <a:cs typeface="Arial"/>
              </a:rPr>
              <a:t>Sleep.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385" y="2743206"/>
            <a:ext cx="4473787" cy="38950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800" spc="-7" dirty="0">
                <a:latin typeface="Arial"/>
                <a:cs typeface="Arial"/>
              </a:rPr>
              <a:t>Pathological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</a:p>
          <a:p>
            <a:pPr marL="892254" marR="496921" indent="22013"/>
            <a:r>
              <a:rPr sz="2800" spc="-7" dirty="0">
                <a:latin typeface="Arial"/>
                <a:cs typeface="Arial"/>
              </a:rPr>
              <a:t>Severe hypoxia,  Hypothermia,  Myxoedema,  Acute inf</a:t>
            </a:r>
            <a:r>
              <a:rPr lang="en-US" sz="2800" spc="-7" dirty="0">
                <a:latin typeface="Arial"/>
                <a:cs typeface="Arial"/>
              </a:rPr>
              <a:t>erior</a:t>
            </a:r>
            <a:r>
              <a:rPr sz="2800" spc="-7" dirty="0">
                <a:latin typeface="Arial"/>
                <a:cs typeface="Arial"/>
              </a:rPr>
              <a:t> wall</a:t>
            </a:r>
            <a:r>
              <a:rPr sz="2800" spc="-53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MI,  </a:t>
            </a:r>
            <a:r>
              <a:rPr sz="2800" spc="-7" dirty="0">
                <a:latin typeface="Arial"/>
                <a:cs typeface="Arial"/>
              </a:rPr>
              <a:t>Raised</a:t>
            </a:r>
            <a:r>
              <a:rPr sz="2800" spc="13" dirty="0">
                <a:latin typeface="Arial"/>
                <a:cs typeface="Arial"/>
              </a:rPr>
              <a:t> </a:t>
            </a:r>
            <a:r>
              <a:rPr sz="2800" spc="-107" dirty="0">
                <a:latin typeface="Arial"/>
                <a:cs typeface="Arial"/>
              </a:rPr>
              <a:t>IOP</a:t>
            </a:r>
            <a:r>
              <a:rPr lang="en-US" sz="2800" spc="-107" dirty="0">
                <a:latin typeface="Arial"/>
                <a:cs typeface="Arial"/>
              </a:rPr>
              <a:t>(</a:t>
            </a:r>
            <a:r>
              <a:rPr lang="en-US" sz="2800" dirty="0"/>
              <a:t>Intraocular pressure)</a:t>
            </a:r>
            <a:r>
              <a:rPr sz="2800" spc="-107" dirty="0"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  <a:p>
            <a:pPr marL="915110">
              <a:spcBef>
                <a:spcPts val="7"/>
              </a:spcBef>
            </a:pPr>
            <a:r>
              <a:rPr sz="2800" spc="-7" dirty="0">
                <a:latin typeface="Arial"/>
                <a:cs typeface="Arial"/>
              </a:rPr>
              <a:t>B-blockers,</a:t>
            </a:r>
            <a:r>
              <a:rPr sz="2800" spc="-53" dirty="0">
                <a:latin typeface="Arial"/>
                <a:cs typeface="Arial"/>
              </a:rPr>
              <a:t> </a:t>
            </a:r>
            <a:r>
              <a:rPr sz="2800" spc="-7" dirty="0">
                <a:latin typeface="Arial"/>
                <a:cs typeface="Arial"/>
              </a:rPr>
              <a:t>digoxin,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4471" y="2271104"/>
            <a:ext cx="5064760" cy="444908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283970" marR="822838" indent="140523">
              <a:spcBef>
                <a:spcPts val="133"/>
              </a:spcBef>
            </a:pPr>
            <a:r>
              <a:rPr sz="3200" spc="-7" dirty="0">
                <a:latin typeface="Arial"/>
                <a:cs typeface="Arial"/>
              </a:rPr>
              <a:t>Emotio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s,  </a:t>
            </a:r>
            <a:r>
              <a:rPr sz="3200" spc="-7" dirty="0">
                <a:latin typeface="Arial"/>
                <a:cs typeface="Arial"/>
              </a:rPr>
              <a:t>Exercise.</a:t>
            </a:r>
            <a:endParaRPr sz="3200" dirty="0">
              <a:latin typeface="Arial"/>
              <a:cs typeface="Arial"/>
            </a:endParaRPr>
          </a:p>
          <a:p>
            <a:pPr marL="16933"/>
            <a:r>
              <a:rPr sz="3200" spc="-7" dirty="0">
                <a:latin typeface="Arial"/>
                <a:cs typeface="Arial"/>
              </a:rPr>
              <a:t>Pathological</a:t>
            </a:r>
            <a:r>
              <a:rPr sz="3200" spc="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</a:p>
          <a:p>
            <a:pPr marL="1337533" marR="326765" indent="39790"/>
            <a:r>
              <a:rPr sz="3200" spc="-27" dirty="0">
                <a:latin typeface="Arial"/>
                <a:cs typeface="Arial"/>
              </a:rPr>
              <a:t>Tachyarrhythmias,  </a:t>
            </a:r>
            <a:r>
              <a:rPr sz="3200" spc="-7" dirty="0">
                <a:latin typeface="Arial"/>
                <a:cs typeface="Arial"/>
              </a:rPr>
              <a:t>High output states,  Hypovolemia,  Acute ant wall </a:t>
            </a:r>
            <a:r>
              <a:rPr sz="3200" dirty="0">
                <a:latin typeface="Arial"/>
                <a:cs typeface="Arial"/>
              </a:rPr>
              <a:t>MI,  </a:t>
            </a:r>
            <a:r>
              <a:rPr sz="3200" spc="-7" dirty="0">
                <a:latin typeface="Arial"/>
                <a:cs typeface="Arial"/>
              </a:rPr>
              <a:t>Hypotension,</a:t>
            </a:r>
            <a:endParaRPr sz="3200" dirty="0">
              <a:latin typeface="Arial"/>
              <a:cs typeface="Arial"/>
            </a:endParaRPr>
          </a:p>
          <a:p>
            <a:pPr marL="1547475">
              <a:spcBef>
                <a:spcPts val="7"/>
              </a:spcBef>
            </a:pPr>
            <a:r>
              <a:rPr sz="3200" spc="-7" dirty="0">
                <a:latin typeface="Arial"/>
                <a:cs typeface="Arial"/>
              </a:rPr>
              <a:t>Atropine,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thyroxine,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7368" y="947429"/>
            <a:ext cx="697865" cy="302895"/>
          </a:xfrm>
          <a:custGeom>
            <a:avLst/>
            <a:gdLst/>
            <a:ahLst/>
            <a:cxnLst/>
            <a:rect l="l" t="t" r="r" b="b"/>
            <a:pathLst>
              <a:path w="697864" h="302894">
                <a:moveTo>
                  <a:pt x="612432" y="105409"/>
                </a:moveTo>
                <a:lnTo>
                  <a:pt x="563859" y="121173"/>
                </a:lnTo>
                <a:lnTo>
                  <a:pt x="531723" y="165655"/>
                </a:lnTo>
                <a:lnTo>
                  <a:pt x="525437" y="206628"/>
                </a:lnTo>
                <a:lnTo>
                  <a:pt x="527032" y="226728"/>
                </a:lnTo>
                <a:lnTo>
                  <a:pt x="550964" y="275716"/>
                </a:lnTo>
                <a:lnTo>
                  <a:pt x="595898" y="301077"/>
                </a:lnTo>
                <a:lnTo>
                  <a:pt x="613829" y="302767"/>
                </a:lnTo>
                <a:lnTo>
                  <a:pt x="639641" y="299241"/>
                </a:lnTo>
                <a:lnTo>
                  <a:pt x="662216" y="288655"/>
                </a:lnTo>
                <a:lnTo>
                  <a:pt x="666092" y="285114"/>
                </a:lnTo>
                <a:lnTo>
                  <a:pt x="622211" y="285114"/>
                </a:lnTo>
                <a:lnTo>
                  <a:pt x="609564" y="283878"/>
                </a:lnTo>
                <a:lnTo>
                  <a:pt x="572079" y="255097"/>
                </a:lnTo>
                <a:lnTo>
                  <a:pt x="562775" y="205358"/>
                </a:lnTo>
                <a:lnTo>
                  <a:pt x="696125" y="205358"/>
                </a:lnTo>
                <a:lnTo>
                  <a:pt x="695527" y="192047"/>
                </a:lnTo>
                <a:lnTo>
                  <a:pt x="695435" y="191262"/>
                </a:lnTo>
                <a:lnTo>
                  <a:pt x="562775" y="191262"/>
                </a:lnTo>
                <a:lnTo>
                  <a:pt x="563937" y="173948"/>
                </a:lnTo>
                <a:lnTo>
                  <a:pt x="577761" y="135889"/>
                </a:lnTo>
                <a:lnTo>
                  <a:pt x="612813" y="117347"/>
                </a:lnTo>
                <a:lnTo>
                  <a:pt x="655738" y="117347"/>
                </a:lnTo>
                <a:lnTo>
                  <a:pt x="648883" y="113285"/>
                </a:lnTo>
                <a:lnTo>
                  <a:pt x="637657" y="108918"/>
                </a:lnTo>
                <a:lnTo>
                  <a:pt x="625503" y="106289"/>
                </a:lnTo>
                <a:lnTo>
                  <a:pt x="612432" y="105409"/>
                </a:lnTo>
                <a:close/>
              </a:path>
              <a:path w="697864" h="302894">
                <a:moveTo>
                  <a:pt x="684822" y="240791"/>
                </a:moveTo>
                <a:lnTo>
                  <a:pt x="672038" y="260147"/>
                </a:lnTo>
                <a:lnTo>
                  <a:pt x="657326" y="274002"/>
                </a:lnTo>
                <a:lnTo>
                  <a:pt x="640709" y="282332"/>
                </a:lnTo>
                <a:lnTo>
                  <a:pt x="622211" y="285114"/>
                </a:lnTo>
                <a:lnTo>
                  <a:pt x="666092" y="285114"/>
                </a:lnTo>
                <a:lnTo>
                  <a:pt x="681551" y="270996"/>
                </a:lnTo>
                <a:lnTo>
                  <a:pt x="697649" y="246252"/>
                </a:lnTo>
                <a:lnTo>
                  <a:pt x="684822" y="240791"/>
                </a:lnTo>
                <a:close/>
              </a:path>
              <a:path w="697864" h="302894">
                <a:moveTo>
                  <a:pt x="655738" y="117347"/>
                </a:moveTo>
                <a:lnTo>
                  <a:pt x="612813" y="117347"/>
                </a:lnTo>
                <a:lnTo>
                  <a:pt x="621762" y="118302"/>
                </a:lnTo>
                <a:lnTo>
                  <a:pt x="630116" y="121173"/>
                </a:lnTo>
                <a:lnTo>
                  <a:pt x="657695" y="159271"/>
                </a:lnTo>
                <a:lnTo>
                  <a:pt x="658533" y="177672"/>
                </a:lnTo>
                <a:lnTo>
                  <a:pt x="657263" y="183133"/>
                </a:lnTo>
                <a:lnTo>
                  <a:pt x="654596" y="186435"/>
                </a:lnTo>
                <a:lnTo>
                  <a:pt x="651929" y="189610"/>
                </a:lnTo>
                <a:lnTo>
                  <a:pt x="648246" y="191262"/>
                </a:lnTo>
                <a:lnTo>
                  <a:pt x="695435" y="191262"/>
                </a:lnTo>
                <a:lnTo>
                  <a:pt x="683188" y="147044"/>
                </a:lnTo>
                <a:lnTo>
                  <a:pt x="659168" y="119379"/>
                </a:lnTo>
                <a:lnTo>
                  <a:pt x="655738" y="117347"/>
                </a:lnTo>
                <a:close/>
              </a:path>
              <a:path w="697864" h="302894">
                <a:moveTo>
                  <a:pt x="193522" y="282320"/>
                </a:moveTo>
                <a:lnTo>
                  <a:pt x="57022" y="282320"/>
                </a:lnTo>
                <a:lnTo>
                  <a:pt x="57022" y="297179"/>
                </a:lnTo>
                <a:lnTo>
                  <a:pt x="193522" y="297179"/>
                </a:lnTo>
                <a:lnTo>
                  <a:pt x="193522" y="282320"/>
                </a:lnTo>
                <a:close/>
              </a:path>
              <a:path w="697864" h="302894">
                <a:moveTo>
                  <a:pt x="158445" y="16382"/>
                </a:moveTo>
                <a:lnTo>
                  <a:pt x="92189" y="16382"/>
                </a:lnTo>
                <a:lnTo>
                  <a:pt x="97091" y="17779"/>
                </a:lnTo>
                <a:lnTo>
                  <a:pt x="103187" y="22859"/>
                </a:lnTo>
                <a:lnTo>
                  <a:pt x="104711" y="26669"/>
                </a:lnTo>
                <a:lnTo>
                  <a:pt x="104711" y="273684"/>
                </a:lnTo>
                <a:lnTo>
                  <a:pt x="103517" y="276605"/>
                </a:lnTo>
                <a:lnTo>
                  <a:pt x="98755" y="281177"/>
                </a:lnTo>
                <a:lnTo>
                  <a:pt x="95313" y="282320"/>
                </a:lnTo>
                <a:lnTo>
                  <a:pt x="157556" y="282320"/>
                </a:lnTo>
                <a:lnTo>
                  <a:pt x="152996" y="281177"/>
                </a:lnTo>
                <a:lnTo>
                  <a:pt x="147434" y="276605"/>
                </a:lnTo>
                <a:lnTo>
                  <a:pt x="146037" y="273176"/>
                </a:lnTo>
                <a:lnTo>
                  <a:pt x="146037" y="27431"/>
                </a:lnTo>
                <a:lnTo>
                  <a:pt x="147459" y="23113"/>
                </a:lnTo>
                <a:lnTo>
                  <a:pt x="153174" y="17779"/>
                </a:lnTo>
                <a:lnTo>
                  <a:pt x="158445" y="16382"/>
                </a:lnTo>
                <a:close/>
              </a:path>
              <a:path w="697864" h="302894">
                <a:moveTo>
                  <a:pt x="244983" y="3301"/>
                </a:moveTo>
                <a:lnTo>
                  <a:pt x="6362" y="3301"/>
                </a:lnTo>
                <a:lnTo>
                  <a:pt x="0" y="114426"/>
                </a:lnTo>
                <a:lnTo>
                  <a:pt x="14503" y="114426"/>
                </a:lnTo>
                <a:lnTo>
                  <a:pt x="18539" y="91872"/>
                </a:lnTo>
                <a:lnTo>
                  <a:pt x="23695" y="72580"/>
                </a:lnTo>
                <a:lnTo>
                  <a:pt x="47590" y="31759"/>
                </a:lnTo>
                <a:lnTo>
                  <a:pt x="85445" y="16382"/>
                </a:lnTo>
                <a:lnTo>
                  <a:pt x="245661" y="16382"/>
                </a:lnTo>
                <a:lnTo>
                  <a:pt x="244983" y="3301"/>
                </a:lnTo>
                <a:close/>
              </a:path>
              <a:path w="697864" h="302894">
                <a:moveTo>
                  <a:pt x="245661" y="16382"/>
                </a:moveTo>
                <a:lnTo>
                  <a:pt x="166154" y="16382"/>
                </a:lnTo>
                <a:lnTo>
                  <a:pt x="192086" y="22522"/>
                </a:lnTo>
                <a:lnTo>
                  <a:pt x="212542" y="40925"/>
                </a:lnTo>
                <a:lnTo>
                  <a:pt x="227524" y="71568"/>
                </a:lnTo>
                <a:lnTo>
                  <a:pt x="237032" y="114426"/>
                </a:lnTo>
                <a:lnTo>
                  <a:pt x="250748" y="114426"/>
                </a:lnTo>
                <a:lnTo>
                  <a:pt x="245661" y="16382"/>
                </a:lnTo>
                <a:close/>
              </a:path>
              <a:path w="697864" h="302894">
                <a:moveTo>
                  <a:pt x="372656" y="282320"/>
                </a:moveTo>
                <a:lnTo>
                  <a:pt x="274231" y="282320"/>
                </a:lnTo>
                <a:lnTo>
                  <a:pt x="274231" y="297179"/>
                </a:lnTo>
                <a:lnTo>
                  <a:pt x="372656" y="297179"/>
                </a:lnTo>
                <a:lnTo>
                  <a:pt x="372656" y="282320"/>
                </a:lnTo>
                <a:close/>
              </a:path>
              <a:path w="697864" h="302894">
                <a:moveTo>
                  <a:pt x="499148" y="282320"/>
                </a:moveTo>
                <a:lnTo>
                  <a:pt x="398691" y="282320"/>
                </a:lnTo>
                <a:lnTo>
                  <a:pt x="398691" y="297179"/>
                </a:lnTo>
                <a:lnTo>
                  <a:pt x="499148" y="297179"/>
                </a:lnTo>
                <a:lnTo>
                  <a:pt x="499148" y="282320"/>
                </a:lnTo>
                <a:close/>
              </a:path>
              <a:path w="697864" h="302894">
                <a:moveTo>
                  <a:pt x="338874" y="0"/>
                </a:moveTo>
                <a:lnTo>
                  <a:pt x="268262" y="3301"/>
                </a:lnTo>
                <a:lnTo>
                  <a:pt x="268262" y="18160"/>
                </a:lnTo>
                <a:lnTo>
                  <a:pt x="289725" y="18160"/>
                </a:lnTo>
                <a:lnTo>
                  <a:pt x="295821" y="20192"/>
                </a:lnTo>
                <a:lnTo>
                  <a:pt x="300012" y="24129"/>
                </a:lnTo>
                <a:lnTo>
                  <a:pt x="304203" y="27939"/>
                </a:lnTo>
                <a:lnTo>
                  <a:pt x="306235" y="33908"/>
                </a:lnTo>
                <a:lnTo>
                  <a:pt x="306235" y="270255"/>
                </a:lnTo>
                <a:lnTo>
                  <a:pt x="304711" y="274827"/>
                </a:lnTo>
                <a:lnTo>
                  <a:pt x="301536" y="277749"/>
                </a:lnTo>
                <a:lnTo>
                  <a:pt x="298361" y="280796"/>
                </a:lnTo>
                <a:lnTo>
                  <a:pt x="292900" y="282320"/>
                </a:lnTo>
                <a:lnTo>
                  <a:pt x="350304" y="282320"/>
                </a:lnTo>
                <a:lnTo>
                  <a:pt x="345732" y="280924"/>
                </a:lnTo>
                <a:lnTo>
                  <a:pt x="343065" y="278129"/>
                </a:lnTo>
                <a:lnTo>
                  <a:pt x="340271" y="275335"/>
                </a:lnTo>
                <a:lnTo>
                  <a:pt x="338874" y="270637"/>
                </a:lnTo>
                <a:lnTo>
                  <a:pt x="338874" y="189737"/>
                </a:lnTo>
                <a:lnTo>
                  <a:pt x="351312" y="150959"/>
                </a:lnTo>
                <a:lnTo>
                  <a:pt x="357595" y="143382"/>
                </a:lnTo>
                <a:lnTo>
                  <a:pt x="338874" y="143382"/>
                </a:lnTo>
                <a:lnTo>
                  <a:pt x="338874" y="0"/>
                </a:lnTo>
                <a:close/>
              </a:path>
              <a:path w="697864" h="302894">
                <a:moveTo>
                  <a:pt x="452159" y="128269"/>
                </a:moveTo>
                <a:lnTo>
                  <a:pt x="392214" y="128269"/>
                </a:lnTo>
                <a:lnTo>
                  <a:pt x="400594" y="129081"/>
                </a:lnTo>
                <a:lnTo>
                  <a:pt x="408200" y="131524"/>
                </a:lnTo>
                <a:lnTo>
                  <a:pt x="431508" y="166568"/>
                </a:lnTo>
                <a:lnTo>
                  <a:pt x="432219" y="177545"/>
                </a:lnTo>
                <a:lnTo>
                  <a:pt x="432115" y="271652"/>
                </a:lnTo>
                <a:lnTo>
                  <a:pt x="430568" y="275463"/>
                </a:lnTo>
                <a:lnTo>
                  <a:pt x="427393" y="278256"/>
                </a:lnTo>
                <a:lnTo>
                  <a:pt x="424091" y="280924"/>
                </a:lnTo>
                <a:lnTo>
                  <a:pt x="418249" y="282320"/>
                </a:lnTo>
                <a:lnTo>
                  <a:pt x="477050" y="282320"/>
                </a:lnTo>
                <a:lnTo>
                  <a:pt x="472478" y="280924"/>
                </a:lnTo>
                <a:lnTo>
                  <a:pt x="466636" y="275843"/>
                </a:lnTo>
                <a:lnTo>
                  <a:pt x="465239" y="271652"/>
                </a:lnTo>
                <a:lnTo>
                  <a:pt x="465239" y="177545"/>
                </a:lnTo>
                <a:lnTo>
                  <a:pt x="464748" y="166568"/>
                </a:lnTo>
                <a:lnTo>
                  <a:pt x="453245" y="129833"/>
                </a:lnTo>
                <a:lnTo>
                  <a:pt x="452159" y="128269"/>
                </a:lnTo>
                <a:close/>
              </a:path>
              <a:path w="697864" h="302894">
                <a:moveTo>
                  <a:pt x="406184" y="105409"/>
                </a:moveTo>
                <a:lnTo>
                  <a:pt x="362109" y="120219"/>
                </a:lnTo>
                <a:lnTo>
                  <a:pt x="338874" y="143382"/>
                </a:lnTo>
                <a:lnTo>
                  <a:pt x="357595" y="143382"/>
                </a:lnTo>
                <a:lnTo>
                  <a:pt x="361218" y="139807"/>
                </a:lnTo>
                <a:lnTo>
                  <a:pt x="366862" y="135610"/>
                </a:lnTo>
                <a:lnTo>
                  <a:pt x="372836" y="132395"/>
                </a:lnTo>
                <a:lnTo>
                  <a:pt x="379085" y="130095"/>
                </a:lnTo>
                <a:lnTo>
                  <a:pt x="385548" y="128724"/>
                </a:lnTo>
                <a:lnTo>
                  <a:pt x="392214" y="128269"/>
                </a:lnTo>
                <a:lnTo>
                  <a:pt x="452159" y="128269"/>
                </a:lnTo>
                <a:lnTo>
                  <a:pt x="448697" y="123285"/>
                </a:lnTo>
                <a:lnTo>
                  <a:pt x="414901" y="105955"/>
                </a:lnTo>
                <a:lnTo>
                  <a:pt x="406184" y="10540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8227" y="1048266"/>
            <a:ext cx="181356" cy="206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7368" y="950724"/>
            <a:ext cx="250825" cy="294005"/>
          </a:xfrm>
          <a:custGeom>
            <a:avLst/>
            <a:gdLst/>
            <a:ahLst/>
            <a:cxnLst/>
            <a:rect l="l" t="t" r="r" b="b"/>
            <a:pathLst>
              <a:path w="250825" h="294005">
                <a:moveTo>
                  <a:pt x="6362" y="0"/>
                </a:moveTo>
                <a:lnTo>
                  <a:pt x="244983" y="0"/>
                </a:lnTo>
                <a:lnTo>
                  <a:pt x="250748" y="111125"/>
                </a:lnTo>
                <a:lnTo>
                  <a:pt x="237032" y="111125"/>
                </a:lnTo>
                <a:lnTo>
                  <a:pt x="227524" y="68266"/>
                </a:lnTo>
                <a:lnTo>
                  <a:pt x="212542" y="37623"/>
                </a:lnTo>
                <a:lnTo>
                  <a:pt x="192086" y="19220"/>
                </a:lnTo>
                <a:lnTo>
                  <a:pt x="166154" y="13080"/>
                </a:lnTo>
                <a:lnTo>
                  <a:pt x="158445" y="13080"/>
                </a:lnTo>
                <a:lnTo>
                  <a:pt x="153174" y="14477"/>
                </a:lnTo>
                <a:lnTo>
                  <a:pt x="150317" y="17144"/>
                </a:lnTo>
                <a:lnTo>
                  <a:pt x="147459" y="19812"/>
                </a:lnTo>
                <a:lnTo>
                  <a:pt x="146037" y="24129"/>
                </a:lnTo>
                <a:lnTo>
                  <a:pt x="146037" y="30225"/>
                </a:lnTo>
                <a:lnTo>
                  <a:pt x="146037" y="265049"/>
                </a:lnTo>
                <a:lnTo>
                  <a:pt x="146037" y="269875"/>
                </a:lnTo>
                <a:lnTo>
                  <a:pt x="147434" y="273303"/>
                </a:lnTo>
                <a:lnTo>
                  <a:pt x="150215" y="275589"/>
                </a:lnTo>
                <a:lnTo>
                  <a:pt x="152996" y="277875"/>
                </a:lnTo>
                <a:lnTo>
                  <a:pt x="157556" y="279018"/>
                </a:lnTo>
                <a:lnTo>
                  <a:pt x="163918" y="279018"/>
                </a:lnTo>
                <a:lnTo>
                  <a:pt x="193522" y="279018"/>
                </a:lnTo>
                <a:lnTo>
                  <a:pt x="193522" y="293877"/>
                </a:lnTo>
                <a:lnTo>
                  <a:pt x="57022" y="293877"/>
                </a:lnTo>
                <a:lnTo>
                  <a:pt x="57022" y="279018"/>
                </a:lnTo>
                <a:lnTo>
                  <a:pt x="90805" y="279018"/>
                </a:lnTo>
                <a:lnTo>
                  <a:pt x="95313" y="279018"/>
                </a:lnTo>
                <a:lnTo>
                  <a:pt x="98755" y="277875"/>
                </a:lnTo>
                <a:lnTo>
                  <a:pt x="101130" y="275589"/>
                </a:lnTo>
                <a:lnTo>
                  <a:pt x="103517" y="273303"/>
                </a:lnTo>
                <a:lnTo>
                  <a:pt x="104711" y="270382"/>
                </a:lnTo>
                <a:lnTo>
                  <a:pt x="104711" y="266700"/>
                </a:lnTo>
                <a:lnTo>
                  <a:pt x="104711" y="28448"/>
                </a:lnTo>
                <a:lnTo>
                  <a:pt x="104711" y="23367"/>
                </a:lnTo>
                <a:lnTo>
                  <a:pt x="103187" y="19557"/>
                </a:lnTo>
                <a:lnTo>
                  <a:pt x="100139" y="17017"/>
                </a:lnTo>
                <a:lnTo>
                  <a:pt x="97091" y="14477"/>
                </a:lnTo>
                <a:lnTo>
                  <a:pt x="92189" y="13080"/>
                </a:lnTo>
                <a:lnTo>
                  <a:pt x="85445" y="13080"/>
                </a:lnTo>
                <a:lnTo>
                  <a:pt x="47590" y="28457"/>
                </a:lnTo>
                <a:lnTo>
                  <a:pt x="23695" y="69278"/>
                </a:lnTo>
                <a:lnTo>
                  <a:pt x="14503" y="111125"/>
                </a:lnTo>
                <a:lnTo>
                  <a:pt x="0" y="111125"/>
                </a:lnTo>
                <a:lnTo>
                  <a:pt x="6362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5623" y="947419"/>
            <a:ext cx="231140" cy="297180"/>
          </a:xfrm>
          <a:custGeom>
            <a:avLst/>
            <a:gdLst/>
            <a:ahLst/>
            <a:cxnLst/>
            <a:rect l="l" t="t" r="r" b="b"/>
            <a:pathLst>
              <a:path w="231140" h="297180">
                <a:moveTo>
                  <a:pt x="70612" y="0"/>
                </a:moveTo>
                <a:lnTo>
                  <a:pt x="70612" y="143382"/>
                </a:lnTo>
                <a:lnTo>
                  <a:pt x="78087" y="134455"/>
                </a:lnTo>
                <a:lnTo>
                  <a:pt x="85836" y="126730"/>
                </a:lnTo>
                <a:lnTo>
                  <a:pt x="119538" y="107791"/>
                </a:lnTo>
                <a:lnTo>
                  <a:pt x="137922" y="105409"/>
                </a:lnTo>
                <a:lnTo>
                  <a:pt x="146639" y="105955"/>
                </a:lnTo>
                <a:lnTo>
                  <a:pt x="184983" y="129833"/>
                </a:lnTo>
                <a:lnTo>
                  <a:pt x="196478" y="166403"/>
                </a:lnTo>
                <a:lnTo>
                  <a:pt x="196976" y="177545"/>
                </a:lnTo>
                <a:lnTo>
                  <a:pt x="196976" y="265938"/>
                </a:lnTo>
                <a:lnTo>
                  <a:pt x="196976" y="271652"/>
                </a:lnTo>
                <a:lnTo>
                  <a:pt x="198373" y="275843"/>
                </a:lnTo>
                <a:lnTo>
                  <a:pt x="201294" y="278383"/>
                </a:lnTo>
                <a:lnTo>
                  <a:pt x="204215" y="280924"/>
                </a:lnTo>
                <a:lnTo>
                  <a:pt x="208787" y="282320"/>
                </a:lnTo>
                <a:lnTo>
                  <a:pt x="215010" y="282320"/>
                </a:lnTo>
                <a:lnTo>
                  <a:pt x="230885" y="282320"/>
                </a:lnTo>
                <a:lnTo>
                  <a:pt x="230885" y="297179"/>
                </a:lnTo>
                <a:lnTo>
                  <a:pt x="130428" y="297179"/>
                </a:lnTo>
                <a:lnTo>
                  <a:pt x="130428" y="282320"/>
                </a:lnTo>
                <a:lnTo>
                  <a:pt x="141478" y="282320"/>
                </a:lnTo>
                <a:lnTo>
                  <a:pt x="149987" y="282320"/>
                </a:lnTo>
                <a:lnTo>
                  <a:pt x="155828" y="280924"/>
                </a:lnTo>
                <a:lnTo>
                  <a:pt x="159131" y="278256"/>
                </a:lnTo>
                <a:lnTo>
                  <a:pt x="162306" y="275463"/>
                </a:lnTo>
                <a:lnTo>
                  <a:pt x="163956" y="271399"/>
                </a:lnTo>
                <a:lnTo>
                  <a:pt x="163956" y="265938"/>
                </a:lnTo>
                <a:lnTo>
                  <a:pt x="163956" y="177545"/>
                </a:lnTo>
                <a:lnTo>
                  <a:pt x="146758" y="135610"/>
                </a:lnTo>
                <a:lnTo>
                  <a:pt x="123951" y="128269"/>
                </a:lnTo>
                <a:lnTo>
                  <a:pt x="117286" y="128724"/>
                </a:lnTo>
                <a:lnTo>
                  <a:pt x="83050" y="150959"/>
                </a:lnTo>
                <a:lnTo>
                  <a:pt x="70612" y="189737"/>
                </a:lnTo>
                <a:lnTo>
                  <a:pt x="70612" y="264032"/>
                </a:lnTo>
                <a:lnTo>
                  <a:pt x="70612" y="270637"/>
                </a:lnTo>
                <a:lnTo>
                  <a:pt x="72009" y="275335"/>
                </a:lnTo>
                <a:lnTo>
                  <a:pt x="74803" y="278129"/>
                </a:lnTo>
                <a:lnTo>
                  <a:pt x="77469" y="280924"/>
                </a:lnTo>
                <a:lnTo>
                  <a:pt x="82041" y="282320"/>
                </a:lnTo>
                <a:lnTo>
                  <a:pt x="88391" y="282320"/>
                </a:lnTo>
                <a:lnTo>
                  <a:pt x="104393" y="282320"/>
                </a:lnTo>
                <a:lnTo>
                  <a:pt x="104393" y="297179"/>
                </a:lnTo>
                <a:lnTo>
                  <a:pt x="5968" y="297179"/>
                </a:lnTo>
                <a:lnTo>
                  <a:pt x="5968" y="282320"/>
                </a:lnTo>
                <a:lnTo>
                  <a:pt x="17144" y="282320"/>
                </a:lnTo>
                <a:lnTo>
                  <a:pt x="24637" y="282320"/>
                </a:lnTo>
                <a:lnTo>
                  <a:pt x="30098" y="280796"/>
                </a:lnTo>
                <a:lnTo>
                  <a:pt x="33273" y="277749"/>
                </a:lnTo>
                <a:lnTo>
                  <a:pt x="36448" y="274827"/>
                </a:lnTo>
                <a:lnTo>
                  <a:pt x="37972" y="270255"/>
                </a:lnTo>
                <a:lnTo>
                  <a:pt x="37972" y="264032"/>
                </a:lnTo>
                <a:lnTo>
                  <a:pt x="37972" y="41909"/>
                </a:lnTo>
                <a:lnTo>
                  <a:pt x="37972" y="33908"/>
                </a:lnTo>
                <a:lnTo>
                  <a:pt x="35940" y="27939"/>
                </a:lnTo>
                <a:lnTo>
                  <a:pt x="31750" y="24129"/>
                </a:lnTo>
                <a:lnTo>
                  <a:pt x="27559" y="20192"/>
                </a:lnTo>
                <a:lnTo>
                  <a:pt x="21462" y="18160"/>
                </a:lnTo>
                <a:lnTo>
                  <a:pt x="13588" y="18160"/>
                </a:lnTo>
                <a:lnTo>
                  <a:pt x="0" y="18160"/>
                </a:lnTo>
                <a:lnTo>
                  <a:pt x="0" y="3301"/>
                </a:lnTo>
                <a:lnTo>
                  <a:pt x="70612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9185" y="944627"/>
            <a:ext cx="798195" cy="307340"/>
          </a:xfrm>
          <a:custGeom>
            <a:avLst/>
            <a:gdLst/>
            <a:ahLst/>
            <a:cxnLst/>
            <a:rect l="l" t="t" r="r" b="b"/>
            <a:pathLst>
              <a:path w="798194" h="307340">
                <a:moveTo>
                  <a:pt x="357631" y="20954"/>
                </a:moveTo>
                <a:lnTo>
                  <a:pt x="281813" y="20954"/>
                </a:lnTo>
                <a:lnTo>
                  <a:pt x="288163" y="22733"/>
                </a:lnTo>
                <a:lnTo>
                  <a:pt x="292862" y="26035"/>
                </a:lnTo>
                <a:lnTo>
                  <a:pt x="297561" y="29463"/>
                </a:lnTo>
                <a:lnTo>
                  <a:pt x="301751" y="35560"/>
                </a:lnTo>
                <a:lnTo>
                  <a:pt x="305307" y="44196"/>
                </a:lnTo>
                <a:lnTo>
                  <a:pt x="409194" y="306959"/>
                </a:lnTo>
                <a:lnTo>
                  <a:pt x="423671" y="306959"/>
                </a:lnTo>
                <a:lnTo>
                  <a:pt x="446232" y="245872"/>
                </a:lnTo>
                <a:lnTo>
                  <a:pt x="426212" y="245872"/>
                </a:lnTo>
                <a:lnTo>
                  <a:pt x="348741" y="49022"/>
                </a:lnTo>
                <a:lnTo>
                  <a:pt x="347218" y="44831"/>
                </a:lnTo>
                <a:lnTo>
                  <a:pt x="344805" y="39624"/>
                </a:lnTo>
                <a:lnTo>
                  <a:pt x="343723" y="35780"/>
                </a:lnTo>
                <a:lnTo>
                  <a:pt x="343662" y="29210"/>
                </a:lnTo>
                <a:lnTo>
                  <a:pt x="345186" y="26288"/>
                </a:lnTo>
                <a:lnTo>
                  <a:pt x="348361" y="24257"/>
                </a:lnTo>
                <a:lnTo>
                  <a:pt x="351536" y="22098"/>
                </a:lnTo>
                <a:lnTo>
                  <a:pt x="357631" y="20954"/>
                </a:lnTo>
                <a:close/>
              </a:path>
              <a:path w="798194" h="307340">
                <a:moveTo>
                  <a:pt x="545464" y="20954"/>
                </a:moveTo>
                <a:lnTo>
                  <a:pt x="479932" y="20954"/>
                </a:lnTo>
                <a:lnTo>
                  <a:pt x="485901" y="23113"/>
                </a:lnTo>
                <a:lnTo>
                  <a:pt x="490093" y="27177"/>
                </a:lnTo>
                <a:lnTo>
                  <a:pt x="494411" y="31241"/>
                </a:lnTo>
                <a:lnTo>
                  <a:pt x="496569" y="37084"/>
                </a:lnTo>
                <a:lnTo>
                  <a:pt x="496569" y="49784"/>
                </a:lnTo>
                <a:lnTo>
                  <a:pt x="495934" y="54228"/>
                </a:lnTo>
                <a:lnTo>
                  <a:pt x="494664" y="57912"/>
                </a:lnTo>
                <a:lnTo>
                  <a:pt x="426212" y="245872"/>
                </a:lnTo>
                <a:lnTo>
                  <a:pt x="446232" y="245872"/>
                </a:lnTo>
                <a:lnTo>
                  <a:pt x="514476" y="61087"/>
                </a:lnTo>
                <a:lnTo>
                  <a:pt x="538861" y="24129"/>
                </a:lnTo>
                <a:lnTo>
                  <a:pt x="545464" y="20954"/>
                </a:lnTo>
                <a:close/>
              </a:path>
              <a:path w="798194" h="307340">
                <a:moveTo>
                  <a:pt x="387984" y="6096"/>
                </a:moveTo>
                <a:lnTo>
                  <a:pt x="264159" y="6096"/>
                </a:lnTo>
                <a:lnTo>
                  <a:pt x="264159" y="20954"/>
                </a:lnTo>
                <a:lnTo>
                  <a:pt x="387984" y="20954"/>
                </a:lnTo>
                <a:lnTo>
                  <a:pt x="387984" y="6096"/>
                </a:lnTo>
                <a:close/>
              </a:path>
              <a:path w="798194" h="307340">
                <a:moveTo>
                  <a:pt x="560832" y="6096"/>
                </a:moveTo>
                <a:lnTo>
                  <a:pt x="452246" y="6096"/>
                </a:lnTo>
                <a:lnTo>
                  <a:pt x="452246" y="20954"/>
                </a:lnTo>
                <a:lnTo>
                  <a:pt x="560832" y="20954"/>
                </a:lnTo>
                <a:lnTo>
                  <a:pt x="560832" y="6096"/>
                </a:lnTo>
                <a:close/>
              </a:path>
              <a:path w="798194" h="307340">
                <a:moveTo>
                  <a:pt x="653420" y="276098"/>
                </a:moveTo>
                <a:lnTo>
                  <a:pt x="623188" y="276098"/>
                </a:lnTo>
                <a:lnTo>
                  <a:pt x="640766" y="289006"/>
                </a:lnTo>
                <a:lnTo>
                  <a:pt x="659796" y="298211"/>
                </a:lnTo>
                <a:lnTo>
                  <a:pt x="680303" y="303726"/>
                </a:lnTo>
                <a:lnTo>
                  <a:pt x="702309" y="305562"/>
                </a:lnTo>
                <a:lnTo>
                  <a:pt x="722499" y="303920"/>
                </a:lnTo>
                <a:lnTo>
                  <a:pt x="740759" y="299005"/>
                </a:lnTo>
                <a:lnTo>
                  <a:pt x="756303" y="291211"/>
                </a:lnTo>
                <a:lnTo>
                  <a:pt x="703580" y="291211"/>
                </a:lnTo>
                <a:lnTo>
                  <a:pt x="685841" y="289518"/>
                </a:lnTo>
                <a:lnTo>
                  <a:pt x="669020" y="284432"/>
                </a:lnTo>
                <a:lnTo>
                  <a:pt x="653420" y="276098"/>
                </a:lnTo>
                <a:close/>
              </a:path>
              <a:path w="798194" h="307340">
                <a:moveTo>
                  <a:pt x="600837" y="189737"/>
                </a:moveTo>
                <a:lnTo>
                  <a:pt x="586486" y="189737"/>
                </a:lnTo>
                <a:lnTo>
                  <a:pt x="586486" y="303529"/>
                </a:lnTo>
                <a:lnTo>
                  <a:pt x="600837" y="303529"/>
                </a:lnTo>
                <a:lnTo>
                  <a:pt x="623188" y="276098"/>
                </a:lnTo>
                <a:lnTo>
                  <a:pt x="653420" y="276098"/>
                </a:lnTo>
                <a:lnTo>
                  <a:pt x="624982" y="249174"/>
                </a:lnTo>
                <a:lnTo>
                  <a:pt x="606313" y="212026"/>
                </a:lnTo>
                <a:lnTo>
                  <a:pt x="600837" y="189737"/>
                </a:lnTo>
                <a:close/>
              </a:path>
              <a:path w="798194" h="307340">
                <a:moveTo>
                  <a:pt x="678433" y="0"/>
                </a:moveTo>
                <a:lnTo>
                  <a:pt x="628427" y="13876"/>
                </a:lnTo>
                <a:lnTo>
                  <a:pt x="596614" y="52911"/>
                </a:lnTo>
                <a:lnTo>
                  <a:pt x="590460" y="88558"/>
                </a:lnTo>
                <a:lnTo>
                  <a:pt x="591990" y="105662"/>
                </a:lnTo>
                <a:lnTo>
                  <a:pt x="615314" y="145541"/>
                </a:lnTo>
                <a:lnTo>
                  <a:pt x="659249" y="165473"/>
                </a:lnTo>
                <a:lnTo>
                  <a:pt x="701968" y="176402"/>
                </a:lnTo>
                <a:lnTo>
                  <a:pt x="718661" y="180975"/>
                </a:lnTo>
                <a:lnTo>
                  <a:pt x="754094" y="197072"/>
                </a:lnTo>
                <a:lnTo>
                  <a:pt x="770127" y="231648"/>
                </a:lnTo>
                <a:lnTo>
                  <a:pt x="768961" y="243576"/>
                </a:lnTo>
                <a:lnTo>
                  <a:pt x="741531" y="281459"/>
                </a:lnTo>
                <a:lnTo>
                  <a:pt x="703580" y="291211"/>
                </a:lnTo>
                <a:lnTo>
                  <a:pt x="756303" y="291211"/>
                </a:lnTo>
                <a:lnTo>
                  <a:pt x="791400" y="249872"/>
                </a:lnTo>
                <a:lnTo>
                  <a:pt x="798068" y="213487"/>
                </a:lnTo>
                <a:lnTo>
                  <a:pt x="797470" y="202773"/>
                </a:lnTo>
                <a:lnTo>
                  <a:pt x="782863" y="166802"/>
                </a:lnTo>
                <a:lnTo>
                  <a:pt x="747105" y="141765"/>
                </a:lnTo>
                <a:lnTo>
                  <a:pt x="673869" y="121862"/>
                </a:lnTo>
                <a:lnTo>
                  <a:pt x="660558" y="118252"/>
                </a:lnTo>
                <a:lnTo>
                  <a:pt x="626989" y="99181"/>
                </a:lnTo>
                <a:lnTo>
                  <a:pt x="617093" y="69341"/>
                </a:lnTo>
                <a:lnTo>
                  <a:pt x="618138" y="58437"/>
                </a:lnTo>
                <a:lnTo>
                  <a:pt x="642705" y="24080"/>
                </a:lnTo>
                <a:lnTo>
                  <a:pt x="676656" y="15239"/>
                </a:lnTo>
                <a:lnTo>
                  <a:pt x="730635" y="15239"/>
                </a:lnTo>
                <a:lnTo>
                  <a:pt x="722066" y="10336"/>
                </a:lnTo>
                <a:lnTo>
                  <a:pt x="713613" y="6476"/>
                </a:lnTo>
                <a:lnTo>
                  <a:pt x="705187" y="3643"/>
                </a:lnTo>
                <a:lnTo>
                  <a:pt x="696499" y="1619"/>
                </a:lnTo>
                <a:lnTo>
                  <a:pt x="687574" y="404"/>
                </a:lnTo>
                <a:lnTo>
                  <a:pt x="678433" y="0"/>
                </a:lnTo>
                <a:close/>
              </a:path>
              <a:path w="798194" h="307340">
                <a:moveTo>
                  <a:pt x="730635" y="15239"/>
                </a:moveTo>
                <a:lnTo>
                  <a:pt x="676656" y="15239"/>
                </a:lnTo>
                <a:lnTo>
                  <a:pt x="691919" y="16664"/>
                </a:lnTo>
                <a:lnTo>
                  <a:pt x="706278" y="20923"/>
                </a:lnTo>
                <a:lnTo>
                  <a:pt x="743567" y="50847"/>
                </a:lnTo>
                <a:lnTo>
                  <a:pt x="761803" y="86852"/>
                </a:lnTo>
                <a:lnTo>
                  <a:pt x="768731" y="109854"/>
                </a:lnTo>
                <a:lnTo>
                  <a:pt x="781812" y="109854"/>
                </a:lnTo>
                <a:lnTo>
                  <a:pt x="780941" y="28321"/>
                </a:lnTo>
                <a:lnTo>
                  <a:pt x="748283" y="28321"/>
                </a:lnTo>
                <a:lnTo>
                  <a:pt x="739401" y="21246"/>
                </a:lnTo>
                <a:lnTo>
                  <a:pt x="730635" y="15239"/>
                </a:lnTo>
                <a:close/>
              </a:path>
              <a:path w="798194" h="307340">
                <a:moveTo>
                  <a:pt x="780669" y="2794"/>
                </a:moveTo>
                <a:lnTo>
                  <a:pt x="766063" y="2794"/>
                </a:lnTo>
                <a:lnTo>
                  <a:pt x="748283" y="28321"/>
                </a:lnTo>
                <a:lnTo>
                  <a:pt x="780941" y="28321"/>
                </a:lnTo>
                <a:lnTo>
                  <a:pt x="780669" y="2794"/>
                </a:lnTo>
                <a:close/>
              </a:path>
              <a:path w="798194" h="307340">
                <a:moveTo>
                  <a:pt x="131318" y="0"/>
                </a:moveTo>
                <a:lnTo>
                  <a:pt x="82633" y="10876"/>
                </a:lnTo>
                <a:lnTo>
                  <a:pt x="40639" y="43497"/>
                </a:lnTo>
                <a:lnTo>
                  <a:pt x="19050" y="77215"/>
                </a:lnTo>
                <a:lnTo>
                  <a:pt x="4762" y="117141"/>
                </a:lnTo>
                <a:lnTo>
                  <a:pt x="0" y="159638"/>
                </a:lnTo>
                <a:lnTo>
                  <a:pt x="1144" y="179901"/>
                </a:lnTo>
                <a:lnTo>
                  <a:pt x="10340" y="217949"/>
                </a:lnTo>
                <a:lnTo>
                  <a:pt x="28342" y="252025"/>
                </a:lnTo>
                <a:lnTo>
                  <a:pt x="67437" y="288798"/>
                </a:lnTo>
                <a:lnTo>
                  <a:pt x="116871" y="306175"/>
                </a:lnTo>
                <a:lnTo>
                  <a:pt x="134874" y="307339"/>
                </a:lnTo>
                <a:lnTo>
                  <a:pt x="156569" y="305577"/>
                </a:lnTo>
                <a:lnTo>
                  <a:pt x="176323" y="300291"/>
                </a:lnTo>
                <a:lnTo>
                  <a:pt x="194149" y="291480"/>
                </a:lnTo>
                <a:lnTo>
                  <a:pt x="195316" y="290575"/>
                </a:lnTo>
                <a:lnTo>
                  <a:pt x="140334" y="290575"/>
                </a:lnTo>
                <a:lnTo>
                  <a:pt x="120999" y="288742"/>
                </a:lnTo>
                <a:lnTo>
                  <a:pt x="76707" y="261238"/>
                </a:lnTo>
                <a:lnTo>
                  <a:pt x="56705" y="218567"/>
                </a:lnTo>
                <a:lnTo>
                  <a:pt x="50037" y="160274"/>
                </a:lnTo>
                <a:lnTo>
                  <a:pt x="51490" y="123793"/>
                </a:lnTo>
                <a:lnTo>
                  <a:pt x="63111" y="67976"/>
                </a:lnTo>
                <a:lnTo>
                  <a:pt x="85756" y="34212"/>
                </a:lnTo>
                <a:lnTo>
                  <a:pt x="133476" y="15621"/>
                </a:lnTo>
                <a:lnTo>
                  <a:pt x="187265" y="15621"/>
                </a:lnTo>
                <a:lnTo>
                  <a:pt x="186959" y="15430"/>
                </a:lnTo>
                <a:lnTo>
                  <a:pt x="150082" y="1619"/>
                </a:lnTo>
                <a:lnTo>
                  <a:pt x="140771" y="404"/>
                </a:lnTo>
                <a:lnTo>
                  <a:pt x="131318" y="0"/>
                </a:lnTo>
                <a:close/>
              </a:path>
              <a:path w="798194" h="307340">
                <a:moveTo>
                  <a:pt x="245999" y="198500"/>
                </a:moveTo>
                <a:lnTo>
                  <a:pt x="231901" y="198500"/>
                </a:lnTo>
                <a:lnTo>
                  <a:pt x="227139" y="220174"/>
                </a:lnTo>
                <a:lnTo>
                  <a:pt x="220281" y="238918"/>
                </a:lnTo>
                <a:lnTo>
                  <a:pt x="187448" y="277717"/>
                </a:lnTo>
                <a:lnTo>
                  <a:pt x="140334" y="290575"/>
                </a:lnTo>
                <a:lnTo>
                  <a:pt x="195316" y="290575"/>
                </a:lnTo>
                <a:lnTo>
                  <a:pt x="210057" y="279146"/>
                </a:lnTo>
                <a:lnTo>
                  <a:pt x="223460" y="263526"/>
                </a:lnTo>
                <a:lnTo>
                  <a:pt x="233933" y="244871"/>
                </a:lnTo>
                <a:lnTo>
                  <a:pt x="241454" y="223192"/>
                </a:lnTo>
                <a:lnTo>
                  <a:pt x="245999" y="198500"/>
                </a:lnTo>
                <a:close/>
              </a:path>
              <a:path w="798194" h="307340">
                <a:moveTo>
                  <a:pt x="187265" y="15621"/>
                </a:moveTo>
                <a:lnTo>
                  <a:pt x="133476" y="15621"/>
                </a:lnTo>
                <a:lnTo>
                  <a:pt x="150006" y="17476"/>
                </a:lnTo>
                <a:lnTo>
                  <a:pt x="165322" y="23034"/>
                </a:lnTo>
                <a:lnTo>
                  <a:pt x="201884" y="58666"/>
                </a:lnTo>
                <a:lnTo>
                  <a:pt x="218318" y="95432"/>
                </a:lnTo>
                <a:lnTo>
                  <a:pt x="225297" y="118745"/>
                </a:lnTo>
                <a:lnTo>
                  <a:pt x="238632" y="118745"/>
                </a:lnTo>
                <a:lnTo>
                  <a:pt x="234678" y="28956"/>
                </a:lnTo>
                <a:lnTo>
                  <a:pt x="207263" y="28956"/>
                </a:lnTo>
                <a:lnTo>
                  <a:pt x="196903" y="21621"/>
                </a:lnTo>
                <a:lnTo>
                  <a:pt x="187265" y="15621"/>
                </a:lnTo>
                <a:close/>
              </a:path>
              <a:path w="798194" h="307340">
                <a:moveTo>
                  <a:pt x="233425" y="508"/>
                </a:moveTo>
                <a:lnTo>
                  <a:pt x="220980" y="508"/>
                </a:lnTo>
                <a:lnTo>
                  <a:pt x="207263" y="28956"/>
                </a:lnTo>
                <a:lnTo>
                  <a:pt x="234678" y="28956"/>
                </a:lnTo>
                <a:lnTo>
                  <a:pt x="233425" y="50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347" y="950730"/>
            <a:ext cx="297180" cy="300991"/>
          </a:xfrm>
          <a:custGeom>
            <a:avLst/>
            <a:gdLst/>
            <a:ahLst/>
            <a:cxnLst/>
            <a:rect l="l" t="t" r="r" b="b"/>
            <a:pathLst>
              <a:path w="297180" h="300990">
                <a:moveTo>
                  <a:pt x="0" y="0"/>
                </a:moveTo>
                <a:lnTo>
                  <a:pt x="123825" y="0"/>
                </a:lnTo>
                <a:lnTo>
                  <a:pt x="123825" y="14858"/>
                </a:lnTo>
                <a:lnTo>
                  <a:pt x="102362" y="14858"/>
                </a:lnTo>
                <a:lnTo>
                  <a:pt x="93472" y="14858"/>
                </a:lnTo>
                <a:lnTo>
                  <a:pt x="87376" y="16001"/>
                </a:lnTo>
                <a:lnTo>
                  <a:pt x="84201" y="18161"/>
                </a:lnTo>
                <a:lnTo>
                  <a:pt x="81026" y="20192"/>
                </a:lnTo>
                <a:lnTo>
                  <a:pt x="79502" y="23113"/>
                </a:lnTo>
                <a:lnTo>
                  <a:pt x="79502" y="26669"/>
                </a:lnTo>
                <a:lnTo>
                  <a:pt x="79502" y="29463"/>
                </a:lnTo>
                <a:lnTo>
                  <a:pt x="80645" y="33527"/>
                </a:lnTo>
                <a:lnTo>
                  <a:pt x="83058" y="38735"/>
                </a:lnTo>
                <a:lnTo>
                  <a:pt x="84581" y="42925"/>
                </a:lnTo>
                <a:lnTo>
                  <a:pt x="162052" y="239775"/>
                </a:lnTo>
                <a:lnTo>
                  <a:pt x="230505" y="51815"/>
                </a:lnTo>
                <a:lnTo>
                  <a:pt x="231775" y="48132"/>
                </a:lnTo>
                <a:lnTo>
                  <a:pt x="232410" y="43687"/>
                </a:lnTo>
                <a:lnTo>
                  <a:pt x="232410" y="38353"/>
                </a:lnTo>
                <a:lnTo>
                  <a:pt x="232410" y="30987"/>
                </a:lnTo>
                <a:lnTo>
                  <a:pt x="230251" y="25145"/>
                </a:lnTo>
                <a:lnTo>
                  <a:pt x="225933" y="21081"/>
                </a:lnTo>
                <a:lnTo>
                  <a:pt x="221742" y="17017"/>
                </a:lnTo>
                <a:lnTo>
                  <a:pt x="215773" y="14858"/>
                </a:lnTo>
                <a:lnTo>
                  <a:pt x="208153" y="14858"/>
                </a:lnTo>
                <a:lnTo>
                  <a:pt x="188087" y="14858"/>
                </a:lnTo>
                <a:lnTo>
                  <a:pt x="188087" y="0"/>
                </a:lnTo>
                <a:lnTo>
                  <a:pt x="296672" y="0"/>
                </a:lnTo>
                <a:lnTo>
                  <a:pt x="296672" y="14858"/>
                </a:lnTo>
                <a:lnTo>
                  <a:pt x="287909" y="14858"/>
                </a:lnTo>
                <a:lnTo>
                  <a:pt x="281305" y="14858"/>
                </a:lnTo>
                <a:lnTo>
                  <a:pt x="254416" y="45063"/>
                </a:lnTo>
                <a:lnTo>
                  <a:pt x="159512" y="300863"/>
                </a:lnTo>
                <a:lnTo>
                  <a:pt x="145034" y="300863"/>
                </a:lnTo>
                <a:lnTo>
                  <a:pt x="41148" y="38100"/>
                </a:lnTo>
                <a:lnTo>
                  <a:pt x="17653" y="14858"/>
                </a:lnTo>
                <a:lnTo>
                  <a:pt x="9525" y="14858"/>
                </a:lnTo>
                <a:lnTo>
                  <a:pt x="0" y="148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5673" y="944634"/>
            <a:ext cx="212091" cy="306071"/>
          </a:xfrm>
          <a:custGeom>
            <a:avLst/>
            <a:gdLst/>
            <a:ahLst/>
            <a:cxnLst/>
            <a:rect l="l" t="t" r="r" b="b"/>
            <a:pathLst>
              <a:path w="212089" h="306069">
                <a:moveTo>
                  <a:pt x="91947" y="0"/>
                </a:moveTo>
                <a:lnTo>
                  <a:pt x="135580" y="10336"/>
                </a:lnTo>
                <a:lnTo>
                  <a:pt x="161797" y="28321"/>
                </a:lnTo>
                <a:lnTo>
                  <a:pt x="179577" y="2794"/>
                </a:lnTo>
                <a:lnTo>
                  <a:pt x="194182" y="2794"/>
                </a:lnTo>
                <a:lnTo>
                  <a:pt x="195325" y="109854"/>
                </a:lnTo>
                <a:lnTo>
                  <a:pt x="182244" y="109854"/>
                </a:lnTo>
                <a:lnTo>
                  <a:pt x="175317" y="86852"/>
                </a:lnTo>
                <a:lnTo>
                  <a:pt x="166925" y="67183"/>
                </a:lnTo>
                <a:lnTo>
                  <a:pt x="133246" y="27991"/>
                </a:lnTo>
                <a:lnTo>
                  <a:pt x="90169" y="15239"/>
                </a:lnTo>
                <a:lnTo>
                  <a:pt x="77694" y="16218"/>
                </a:lnTo>
                <a:lnTo>
                  <a:pt x="39983" y="39248"/>
                </a:lnTo>
                <a:lnTo>
                  <a:pt x="30606" y="69341"/>
                </a:lnTo>
                <a:lnTo>
                  <a:pt x="31009" y="76176"/>
                </a:lnTo>
                <a:lnTo>
                  <a:pt x="55879" y="111378"/>
                </a:lnTo>
                <a:lnTo>
                  <a:pt x="103504" y="125602"/>
                </a:lnTo>
                <a:lnTo>
                  <a:pt x="126226" y="130958"/>
                </a:lnTo>
                <a:lnTo>
                  <a:pt x="172338" y="147193"/>
                </a:lnTo>
                <a:lnTo>
                  <a:pt x="201929" y="174751"/>
                </a:lnTo>
                <a:lnTo>
                  <a:pt x="211581" y="213487"/>
                </a:lnTo>
                <a:lnTo>
                  <a:pt x="209915" y="232537"/>
                </a:lnTo>
                <a:lnTo>
                  <a:pt x="184911" y="279400"/>
                </a:lnTo>
                <a:lnTo>
                  <a:pt x="136013" y="303920"/>
                </a:lnTo>
                <a:lnTo>
                  <a:pt x="115823" y="305562"/>
                </a:lnTo>
                <a:lnTo>
                  <a:pt x="93817" y="303726"/>
                </a:lnTo>
                <a:lnTo>
                  <a:pt x="73310" y="298211"/>
                </a:lnTo>
                <a:lnTo>
                  <a:pt x="54280" y="289006"/>
                </a:lnTo>
                <a:lnTo>
                  <a:pt x="36702" y="276098"/>
                </a:lnTo>
                <a:lnTo>
                  <a:pt x="14350" y="303529"/>
                </a:lnTo>
                <a:lnTo>
                  <a:pt x="0" y="303529"/>
                </a:lnTo>
                <a:lnTo>
                  <a:pt x="0" y="189737"/>
                </a:lnTo>
                <a:lnTo>
                  <a:pt x="14350" y="189737"/>
                </a:lnTo>
                <a:lnTo>
                  <a:pt x="19827" y="212026"/>
                </a:lnTo>
                <a:lnTo>
                  <a:pt x="27876" y="231838"/>
                </a:lnTo>
                <a:lnTo>
                  <a:pt x="51688" y="264033"/>
                </a:lnTo>
                <a:lnTo>
                  <a:pt x="99355" y="289518"/>
                </a:lnTo>
                <a:lnTo>
                  <a:pt x="117093" y="291211"/>
                </a:lnTo>
                <a:lnTo>
                  <a:pt x="131093" y="290135"/>
                </a:lnTo>
                <a:lnTo>
                  <a:pt x="173140" y="264669"/>
                </a:lnTo>
                <a:lnTo>
                  <a:pt x="183641" y="231648"/>
                </a:lnTo>
                <a:lnTo>
                  <a:pt x="183193" y="224813"/>
                </a:lnTo>
                <a:lnTo>
                  <a:pt x="161583" y="192809"/>
                </a:lnTo>
                <a:lnTo>
                  <a:pt x="115482" y="176402"/>
                </a:lnTo>
                <a:lnTo>
                  <a:pt x="95122" y="171450"/>
                </a:lnTo>
                <a:lnTo>
                  <a:pt x="72763" y="165473"/>
                </a:lnTo>
                <a:lnTo>
                  <a:pt x="28828" y="145541"/>
                </a:lnTo>
                <a:lnTo>
                  <a:pt x="5504" y="105662"/>
                </a:lnTo>
                <a:lnTo>
                  <a:pt x="3936" y="88137"/>
                </a:lnTo>
                <a:lnTo>
                  <a:pt x="5484" y="69661"/>
                </a:lnTo>
                <a:lnTo>
                  <a:pt x="28701" y="24637"/>
                </a:lnTo>
                <a:lnTo>
                  <a:pt x="73564" y="1545"/>
                </a:lnTo>
                <a:lnTo>
                  <a:pt x="91947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9185" y="944627"/>
            <a:ext cx="246379" cy="307340"/>
          </a:xfrm>
          <a:custGeom>
            <a:avLst/>
            <a:gdLst/>
            <a:ahLst/>
            <a:cxnLst/>
            <a:rect l="l" t="t" r="r" b="b"/>
            <a:pathLst>
              <a:path w="246380" h="307340">
                <a:moveTo>
                  <a:pt x="131318" y="0"/>
                </a:moveTo>
                <a:lnTo>
                  <a:pt x="177420" y="10382"/>
                </a:lnTo>
                <a:lnTo>
                  <a:pt x="207263" y="28956"/>
                </a:lnTo>
                <a:lnTo>
                  <a:pt x="220980" y="508"/>
                </a:lnTo>
                <a:lnTo>
                  <a:pt x="233425" y="508"/>
                </a:lnTo>
                <a:lnTo>
                  <a:pt x="238632" y="118745"/>
                </a:lnTo>
                <a:lnTo>
                  <a:pt x="225297" y="118745"/>
                </a:lnTo>
                <a:lnTo>
                  <a:pt x="218318" y="95432"/>
                </a:lnTo>
                <a:lnTo>
                  <a:pt x="210518" y="75406"/>
                </a:lnTo>
                <a:lnTo>
                  <a:pt x="179447" y="32283"/>
                </a:lnTo>
                <a:lnTo>
                  <a:pt x="133476" y="15621"/>
                </a:lnTo>
                <a:lnTo>
                  <a:pt x="115855" y="17690"/>
                </a:lnTo>
                <a:lnTo>
                  <a:pt x="73278" y="48640"/>
                </a:lnTo>
                <a:lnTo>
                  <a:pt x="55848" y="93027"/>
                </a:lnTo>
                <a:lnTo>
                  <a:pt x="50037" y="160274"/>
                </a:lnTo>
                <a:lnTo>
                  <a:pt x="51704" y="191373"/>
                </a:lnTo>
                <a:lnTo>
                  <a:pt x="65039" y="241855"/>
                </a:lnTo>
                <a:lnTo>
                  <a:pt x="89185" y="274073"/>
                </a:lnTo>
                <a:lnTo>
                  <a:pt x="140334" y="290575"/>
                </a:lnTo>
                <a:lnTo>
                  <a:pt x="157452" y="289147"/>
                </a:lnTo>
                <a:lnTo>
                  <a:pt x="200278" y="267715"/>
                </a:lnTo>
                <a:lnTo>
                  <a:pt x="227139" y="220174"/>
                </a:lnTo>
                <a:lnTo>
                  <a:pt x="231901" y="198500"/>
                </a:lnTo>
                <a:lnTo>
                  <a:pt x="245999" y="198500"/>
                </a:lnTo>
                <a:lnTo>
                  <a:pt x="233933" y="244871"/>
                </a:lnTo>
                <a:lnTo>
                  <a:pt x="210057" y="279146"/>
                </a:lnTo>
                <a:lnTo>
                  <a:pt x="176323" y="300291"/>
                </a:lnTo>
                <a:lnTo>
                  <a:pt x="134874" y="307339"/>
                </a:lnTo>
                <a:lnTo>
                  <a:pt x="116871" y="306175"/>
                </a:lnTo>
                <a:lnTo>
                  <a:pt x="67437" y="288798"/>
                </a:lnTo>
                <a:lnTo>
                  <a:pt x="28342" y="252025"/>
                </a:lnTo>
                <a:lnTo>
                  <a:pt x="10340" y="217949"/>
                </a:lnTo>
                <a:lnTo>
                  <a:pt x="1144" y="179901"/>
                </a:lnTo>
                <a:lnTo>
                  <a:pt x="0" y="159638"/>
                </a:lnTo>
                <a:lnTo>
                  <a:pt x="1190" y="138062"/>
                </a:lnTo>
                <a:lnTo>
                  <a:pt x="10715" y="96863"/>
                </a:lnTo>
                <a:lnTo>
                  <a:pt x="29166" y="59166"/>
                </a:lnTo>
                <a:lnTo>
                  <a:pt x="67563" y="19303"/>
                </a:lnTo>
                <a:lnTo>
                  <a:pt x="114534" y="1212"/>
                </a:lnTo>
                <a:lnTo>
                  <a:pt x="131318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06321" y="947429"/>
            <a:ext cx="290195" cy="302895"/>
          </a:xfrm>
          <a:custGeom>
            <a:avLst/>
            <a:gdLst/>
            <a:ahLst/>
            <a:cxnLst/>
            <a:rect l="l" t="t" r="r" b="b"/>
            <a:pathLst>
              <a:path w="290194" h="302894">
                <a:moveTo>
                  <a:pt x="109855" y="282320"/>
                </a:moveTo>
                <a:lnTo>
                  <a:pt x="3937" y="282320"/>
                </a:lnTo>
                <a:lnTo>
                  <a:pt x="3937" y="297179"/>
                </a:lnTo>
                <a:lnTo>
                  <a:pt x="109855" y="297179"/>
                </a:lnTo>
                <a:lnTo>
                  <a:pt x="109855" y="282320"/>
                </a:lnTo>
                <a:close/>
              </a:path>
              <a:path w="290194" h="302894">
                <a:moveTo>
                  <a:pt x="74041" y="108838"/>
                </a:moveTo>
                <a:lnTo>
                  <a:pt x="0" y="110997"/>
                </a:lnTo>
                <a:lnTo>
                  <a:pt x="0" y="125856"/>
                </a:lnTo>
                <a:lnTo>
                  <a:pt x="23622" y="125856"/>
                </a:lnTo>
                <a:lnTo>
                  <a:pt x="29844" y="127762"/>
                </a:lnTo>
                <a:lnTo>
                  <a:pt x="34162" y="131571"/>
                </a:lnTo>
                <a:lnTo>
                  <a:pt x="38354" y="135381"/>
                </a:lnTo>
                <a:lnTo>
                  <a:pt x="40512" y="140969"/>
                </a:lnTo>
                <a:lnTo>
                  <a:pt x="40512" y="271017"/>
                </a:lnTo>
                <a:lnTo>
                  <a:pt x="39116" y="275208"/>
                </a:lnTo>
                <a:lnTo>
                  <a:pt x="36449" y="278002"/>
                </a:lnTo>
                <a:lnTo>
                  <a:pt x="33655" y="280796"/>
                </a:lnTo>
                <a:lnTo>
                  <a:pt x="29463" y="282320"/>
                </a:lnTo>
                <a:lnTo>
                  <a:pt x="84074" y="282320"/>
                </a:lnTo>
                <a:lnTo>
                  <a:pt x="80263" y="280924"/>
                </a:lnTo>
                <a:lnTo>
                  <a:pt x="75183" y="276478"/>
                </a:lnTo>
                <a:lnTo>
                  <a:pt x="74041" y="273303"/>
                </a:lnTo>
                <a:lnTo>
                  <a:pt x="74041" y="108838"/>
                </a:lnTo>
                <a:close/>
              </a:path>
              <a:path w="290194" h="302894">
                <a:moveTo>
                  <a:pt x="200079" y="284479"/>
                </a:moveTo>
                <a:lnTo>
                  <a:pt x="169672" y="284479"/>
                </a:lnTo>
                <a:lnTo>
                  <a:pt x="181816" y="292481"/>
                </a:lnTo>
                <a:lnTo>
                  <a:pt x="194437" y="298196"/>
                </a:lnTo>
                <a:lnTo>
                  <a:pt x="207533" y="301625"/>
                </a:lnTo>
                <a:lnTo>
                  <a:pt x="221106" y="302767"/>
                </a:lnTo>
                <a:lnTo>
                  <a:pt x="235340" y="301696"/>
                </a:lnTo>
                <a:lnTo>
                  <a:pt x="248300" y="298481"/>
                </a:lnTo>
                <a:lnTo>
                  <a:pt x="259951" y="293123"/>
                </a:lnTo>
                <a:lnTo>
                  <a:pt x="267289" y="287781"/>
                </a:lnTo>
                <a:lnTo>
                  <a:pt x="221742" y="287781"/>
                </a:lnTo>
                <a:lnTo>
                  <a:pt x="210482" y="286968"/>
                </a:lnTo>
                <a:lnTo>
                  <a:pt x="200152" y="284511"/>
                </a:lnTo>
                <a:close/>
              </a:path>
              <a:path w="290194" h="302894">
                <a:moveTo>
                  <a:pt x="154050" y="227075"/>
                </a:moveTo>
                <a:lnTo>
                  <a:pt x="140716" y="227075"/>
                </a:lnTo>
                <a:lnTo>
                  <a:pt x="144653" y="301116"/>
                </a:lnTo>
                <a:lnTo>
                  <a:pt x="155194" y="301116"/>
                </a:lnTo>
                <a:lnTo>
                  <a:pt x="169672" y="284479"/>
                </a:lnTo>
                <a:lnTo>
                  <a:pt x="200079" y="284479"/>
                </a:lnTo>
                <a:lnTo>
                  <a:pt x="167259" y="256111"/>
                </a:lnTo>
                <a:lnTo>
                  <a:pt x="160404" y="242909"/>
                </a:lnTo>
                <a:lnTo>
                  <a:pt x="154050" y="227075"/>
                </a:lnTo>
                <a:close/>
              </a:path>
              <a:path w="290194" h="302894">
                <a:moveTo>
                  <a:pt x="207137" y="107441"/>
                </a:moveTo>
                <a:lnTo>
                  <a:pt x="167346" y="119389"/>
                </a:lnTo>
                <a:lnTo>
                  <a:pt x="144748" y="155832"/>
                </a:lnTo>
                <a:lnTo>
                  <a:pt x="143891" y="165862"/>
                </a:lnTo>
                <a:lnTo>
                  <a:pt x="144297" y="172503"/>
                </a:lnTo>
                <a:lnTo>
                  <a:pt x="169163" y="208914"/>
                </a:lnTo>
                <a:lnTo>
                  <a:pt x="211328" y="221487"/>
                </a:lnTo>
                <a:lnTo>
                  <a:pt x="225639" y="224272"/>
                </a:lnTo>
                <a:lnTo>
                  <a:pt x="236950" y="226710"/>
                </a:lnTo>
                <a:lnTo>
                  <a:pt x="266700" y="248919"/>
                </a:lnTo>
                <a:lnTo>
                  <a:pt x="266700" y="254507"/>
                </a:lnTo>
                <a:lnTo>
                  <a:pt x="240903" y="285464"/>
                </a:lnTo>
                <a:lnTo>
                  <a:pt x="221742" y="287781"/>
                </a:lnTo>
                <a:lnTo>
                  <a:pt x="267289" y="287781"/>
                </a:lnTo>
                <a:lnTo>
                  <a:pt x="288472" y="255797"/>
                </a:lnTo>
                <a:lnTo>
                  <a:pt x="289687" y="243966"/>
                </a:lnTo>
                <a:lnTo>
                  <a:pt x="289137" y="235368"/>
                </a:lnTo>
                <a:lnTo>
                  <a:pt x="263187" y="198685"/>
                </a:lnTo>
                <a:lnTo>
                  <a:pt x="212470" y="185927"/>
                </a:lnTo>
                <a:lnTo>
                  <a:pt x="199443" y="183427"/>
                </a:lnTo>
                <a:lnTo>
                  <a:pt x="164457" y="162032"/>
                </a:lnTo>
                <a:lnTo>
                  <a:pt x="164337" y="145033"/>
                </a:lnTo>
                <a:lnTo>
                  <a:pt x="167894" y="137540"/>
                </a:lnTo>
                <a:lnTo>
                  <a:pt x="204724" y="122174"/>
                </a:lnTo>
                <a:lnTo>
                  <a:pt x="251291" y="122174"/>
                </a:lnTo>
                <a:lnTo>
                  <a:pt x="241552" y="116014"/>
                </a:lnTo>
                <a:lnTo>
                  <a:pt x="230520" y="111251"/>
                </a:lnTo>
                <a:lnTo>
                  <a:pt x="219037" y="108394"/>
                </a:lnTo>
                <a:lnTo>
                  <a:pt x="207137" y="107441"/>
                </a:lnTo>
                <a:close/>
              </a:path>
              <a:path w="290194" h="302894">
                <a:moveTo>
                  <a:pt x="251291" y="122174"/>
                </a:moveTo>
                <a:lnTo>
                  <a:pt x="204724" y="122174"/>
                </a:lnTo>
                <a:lnTo>
                  <a:pt x="215247" y="122937"/>
                </a:lnTo>
                <a:lnTo>
                  <a:pt x="224901" y="125237"/>
                </a:lnTo>
                <a:lnTo>
                  <a:pt x="255000" y="150907"/>
                </a:lnTo>
                <a:lnTo>
                  <a:pt x="265303" y="175132"/>
                </a:lnTo>
                <a:lnTo>
                  <a:pt x="278638" y="175132"/>
                </a:lnTo>
                <a:lnTo>
                  <a:pt x="274518" y="122681"/>
                </a:lnTo>
                <a:lnTo>
                  <a:pt x="252094" y="122681"/>
                </a:lnTo>
                <a:lnTo>
                  <a:pt x="251291" y="122174"/>
                </a:lnTo>
                <a:close/>
              </a:path>
              <a:path w="290194" h="302894">
                <a:moveTo>
                  <a:pt x="273431" y="108838"/>
                </a:moveTo>
                <a:lnTo>
                  <a:pt x="265303" y="108838"/>
                </a:lnTo>
                <a:lnTo>
                  <a:pt x="252094" y="122681"/>
                </a:lnTo>
                <a:lnTo>
                  <a:pt x="274518" y="122681"/>
                </a:lnTo>
                <a:lnTo>
                  <a:pt x="273431" y="108838"/>
                </a:lnTo>
                <a:close/>
              </a:path>
              <a:path w="290194" h="302894">
                <a:moveTo>
                  <a:pt x="57531" y="0"/>
                </a:moveTo>
                <a:lnTo>
                  <a:pt x="45847" y="0"/>
                </a:lnTo>
                <a:lnTo>
                  <a:pt x="40639" y="2158"/>
                </a:lnTo>
                <a:lnTo>
                  <a:pt x="31623" y="11175"/>
                </a:lnTo>
                <a:lnTo>
                  <a:pt x="29337" y="16382"/>
                </a:lnTo>
                <a:lnTo>
                  <a:pt x="29448" y="28575"/>
                </a:lnTo>
                <a:lnTo>
                  <a:pt x="31623" y="33527"/>
                </a:lnTo>
                <a:lnTo>
                  <a:pt x="40512" y="42417"/>
                </a:lnTo>
                <a:lnTo>
                  <a:pt x="45719" y="44703"/>
                </a:lnTo>
                <a:lnTo>
                  <a:pt x="57912" y="44703"/>
                </a:lnTo>
                <a:lnTo>
                  <a:pt x="63118" y="42417"/>
                </a:lnTo>
                <a:lnTo>
                  <a:pt x="67563" y="38100"/>
                </a:lnTo>
                <a:lnTo>
                  <a:pt x="71881" y="33781"/>
                </a:lnTo>
                <a:lnTo>
                  <a:pt x="74041" y="28575"/>
                </a:lnTo>
                <a:lnTo>
                  <a:pt x="73986" y="16382"/>
                </a:lnTo>
                <a:lnTo>
                  <a:pt x="71755" y="11175"/>
                </a:lnTo>
                <a:lnTo>
                  <a:pt x="67310" y="6730"/>
                </a:lnTo>
                <a:lnTo>
                  <a:pt x="62864" y="2158"/>
                </a:lnTo>
                <a:lnTo>
                  <a:pt x="5753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1757" y="1051688"/>
            <a:ext cx="118999" cy="197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2465" y="1050298"/>
            <a:ext cx="158115" cy="204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5656" y="94742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22225" y="0"/>
                </a:moveTo>
                <a:lnTo>
                  <a:pt x="28193" y="0"/>
                </a:lnTo>
                <a:lnTo>
                  <a:pt x="33527" y="2158"/>
                </a:lnTo>
                <a:lnTo>
                  <a:pt x="37973" y="6730"/>
                </a:lnTo>
                <a:lnTo>
                  <a:pt x="42418" y="11175"/>
                </a:lnTo>
                <a:lnTo>
                  <a:pt x="44704" y="16509"/>
                </a:lnTo>
                <a:lnTo>
                  <a:pt x="44704" y="22605"/>
                </a:lnTo>
                <a:lnTo>
                  <a:pt x="44704" y="28575"/>
                </a:lnTo>
                <a:lnTo>
                  <a:pt x="42544" y="33781"/>
                </a:lnTo>
                <a:lnTo>
                  <a:pt x="38226" y="38100"/>
                </a:lnTo>
                <a:lnTo>
                  <a:pt x="33781" y="42417"/>
                </a:lnTo>
                <a:lnTo>
                  <a:pt x="28575" y="44703"/>
                </a:lnTo>
                <a:lnTo>
                  <a:pt x="22479" y="44703"/>
                </a:lnTo>
                <a:lnTo>
                  <a:pt x="16382" y="44703"/>
                </a:lnTo>
                <a:lnTo>
                  <a:pt x="11175" y="42417"/>
                </a:lnTo>
                <a:lnTo>
                  <a:pt x="6731" y="37972"/>
                </a:lnTo>
                <a:lnTo>
                  <a:pt x="2286" y="33527"/>
                </a:lnTo>
                <a:lnTo>
                  <a:pt x="0" y="28320"/>
                </a:lnTo>
                <a:lnTo>
                  <a:pt x="0" y="22351"/>
                </a:lnTo>
                <a:lnTo>
                  <a:pt x="0" y="16382"/>
                </a:lnTo>
                <a:lnTo>
                  <a:pt x="2286" y="11175"/>
                </a:lnTo>
                <a:lnTo>
                  <a:pt x="6731" y="6730"/>
                </a:lnTo>
                <a:lnTo>
                  <a:pt x="11302" y="2158"/>
                </a:lnTo>
                <a:lnTo>
                  <a:pt x="16510" y="0"/>
                </a:lnTo>
                <a:lnTo>
                  <a:pt x="22225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1801" y="942847"/>
            <a:ext cx="998475" cy="311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4388" y="1054997"/>
            <a:ext cx="452120" cy="266065"/>
          </a:xfrm>
          <a:custGeom>
            <a:avLst/>
            <a:gdLst/>
            <a:ahLst/>
            <a:cxnLst/>
            <a:rect l="l" t="t" r="r" b="b"/>
            <a:pathLst>
              <a:path w="452120" h="266065">
                <a:moveTo>
                  <a:pt x="348869" y="251968"/>
                </a:moveTo>
                <a:lnTo>
                  <a:pt x="249300" y="251968"/>
                </a:lnTo>
                <a:lnTo>
                  <a:pt x="249300" y="266064"/>
                </a:lnTo>
                <a:lnTo>
                  <a:pt x="348869" y="266064"/>
                </a:lnTo>
                <a:lnTo>
                  <a:pt x="348869" y="251968"/>
                </a:lnTo>
                <a:close/>
              </a:path>
              <a:path w="452120" h="266065">
                <a:moveTo>
                  <a:pt x="309499" y="0"/>
                </a:moveTo>
                <a:lnTo>
                  <a:pt x="249300" y="3428"/>
                </a:lnTo>
                <a:lnTo>
                  <a:pt x="249300" y="16763"/>
                </a:lnTo>
                <a:lnTo>
                  <a:pt x="258373" y="17361"/>
                </a:lnTo>
                <a:lnTo>
                  <a:pt x="265779" y="18589"/>
                </a:lnTo>
                <a:lnTo>
                  <a:pt x="271518" y="20460"/>
                </a:lnTo>
                <a:lnTo>
                  <a:pt x="275589" y="22987"/>
                </a:lnTo>
                <a:lnTo>
                  <a:pt x="279908" y="26797"/>
                </a:lnTo>
                <a:lnTo>
                  <a:pt x="282194" y="33274"/>
                </a:lnTo>
                <a:lnTo>
                  <a:pt x="282194" y="242443"/>
                </a:lnTo>
                <a:lnTo>
                  <a:pt x="280542" y="245745"/>
                </a:lnTo>
                <a:lnTo>
                  <a:pt x="277367" y="248158"/>
                </a:lnTo>
                <a:lnTo>
                  <a:pt x="274192" y="250698"/>
                </a:lnTo>
                <a:lnTo>
                  <a:pt x="269366" y="251968"/>
                </a:lnTo>
                <a:lnTo>
                  <a:pt x="328802" y="251968"/>
                </a:lnTo>
                <a:lnTo>
                  <a:pt x="323850" y="250444"/>
                </a:lnTo>
                <a:lnTo>
                  <a:pt x="320294" y="247269"/>
                </a:lnTo>
                <a:lnTo>
                  <a:pt x="317500" y="244856"/>
                </a:lnTo>
                <a:lnTo>
                  <a:pt x="316102" y="240791"/>
                </a:lnTo>
                <a:lnTo>
                  <a:pt x="316102" y="159638"/>
                </a:lnTo>
                <a:lnTo>
                  <a:pt x="331376" y="159638"/>
                </a:lnTo>
                <a:lnTo>
                  <a:pt x="330200" y="158369"/>
                </a:lnTo>
                <a:lnTo>
                  <a:pt x="323865" y="147536"/>
                </a:lnTo>
                <a:lnTo>
                  <a:pt x="319341" y="134096"/>
                </a:lnTo>
                <a:lnTo>
                  <a:pt x="316626" y="118060"/>
                </a:lnTo>
                <a:lnTo>
                  <a:pt x="315722" y="99440"/>
                </a:lnTo>
                <a:lnTo>
                  <a:pt x="316652" y="80815"/>
                </a:lnTo>
                <a:lnTo>
                  <a:pt x="319452" y="64547"/>
                </a:lnTo>
                <a:lnTo>
                  <a:pt x="324133" y="50613"/>
                </a:lnTo>
                <a:lnTo>
                  <a:pt x="329989" y="40259"/>
                </a:lnTo>
                <a:lnTo>
                  <a:pt x="314706" y="40259"/>
                </a:lnTo>
                <a:lnTo>
                  <a:pt x="314088" y="30468"/>
                </a:lnTo>
                <a:lnTo>
                  <a:pt x="312999" y="20460"/>
                </a:lnTo>
                <a:lnTo>
                  <a:pt x="311473" y="10362"/>
                </a:lnTo>
                <a:lnTo>
                  <a:pt x="309499" y="0"/>
                </a:lnTo>
                <a:close/>
              </a:path>
              <a:path w="452120" h="266065">
                <a:moveTo>
                  <a:pt x="331376" y="159638"/>
                </a:moveTo>
                <a:lnTo>
                  <a:pt x="316102" y="159638"/>
                </a:lnTo>
                <a:lnTo>
                  <a:pt x="321744" y="167929"/>
                </a:lnTo>
                <a:lnTo>
                  <a:pt x="355965" y="192928"/>
                </a:lnTo>
                <a:lnTo>
                  <a:pt x="372617" y="195199"/>
                </a:lnTo>
                <a:lnTo>
                  <a:pt x="387407" y="193700"/>
                </a:lnTo>
                <a:lnTo>
                  <a:pt x="401113" y="189214"/>
                </a:lnTo>
                <a:lnTo>
                  <a:pt x="413748" y="181750"/>
                </a:lnTo>
                <a:lnTo>
                  <a:pt x="418415" y="177546"/>
                </a:lnTo>
                <a:lnTo>
                  <a:pt x="367029" y="177546"/>
                </a:lnTo>
                <a:lnTo>
                  <a:pt x="356363" y="176335"/>
                </a:lnTo>
                <a:lnTo>
                  <a:pt x="346662" y="172720"/>
                </a:lnTo>
                <a:lnTo>
                  <a:pt x="337937" y="166723"/>
                </a:lnTo>
                <a:lnTo>
                  <a:pt x="331376" y="159638"/>
                </a:lnTo>
                <a:close/>
              </a:path>
              <a:path w="452120" h="266065">
                <a:moveTo>
                  <a:pt x="420924" y="18161"/>
                </a:moveTo>
                <a:lnTo>
                  <a:pt x="367284" y="18161"/>
                </a:lnTo>
                <a:lnTo>
                  <a:pt x="377023" y="19305"/>
                </a:lnTo>
                <a:lnTo>
                  <a:pt x="385857" y="22748"/>
                </a:lnTo>
                <a:lnTo>
                  <a:pt x="410590" y="61309"/>
                </a:lnTo>
                <a:lnTo>
                  <a:pt x="413845" y="97282"/>
                </a:lnTo>
                <a:lnTo>
                  <a:pt x="413845" y="99440"/>
                </a:lnTo>
                <a:lnTo>
                  <a:pt x="405749" y="149234"/>
                </a:lnTo>
                <a:lnTo>
                  <a:pt x="376965" y="176522"/>
                </a:lnTo>
                <a:lnTo>
                  <a:pt x="367029" y="177546"/>
                </a:lnTo>
                <a:lnTo>
                  <a:pt x="418415" y="177546"/>
                </a:lnTo>
                <a:lnTo>
                  <a:pt x="445214" y="138493"/>
                </a:lnTo>
                <a:lnTo>
                  <a:pt x="451865" y="97282"/>
                </a:lnTo>
                <a:lnTo>
                  <a:pt x="451177" y="83373"/>
                </a:lnTo>
                <a:lnTo>
                  <a:pt x="440944" y="46100"/>
                </a:lnTo>
                <a:lnTo>
                  <a:pt x="421137" y="18329"/>
                </a:lnTo>
                <a:lnTo>
                  <a:pt x="420924" y="18161"/>
                </a:lnTo>
                <a:close/>
              </a:path>
              <a:path w="452120" h="266065">
                <a:moveTo>
                  <a:pt x="376427" y="0"/>
                </a:moveTo>
                <a:lnTo>
                  <a:pt x="336083" y="14523"/>
                </a:lnTo>
                <a:lnTo>
                  <a:pt x="314706" y="40259"/>
                </a:lnTo>
                <a:lnTo>
                  <a:pt x="329989" y="40259"/>
                </a:lnTo>
                <a:lnTo>
                  <a:pt x="330708" y="38988"/>
                </a:lnTo>
                <a:lnTo>
                  <a:pt x="338566" y="29894"/>
                </a:lnTo>
                <a:lnTo>
                  <a:pt x="347281" y="23383"/>
                </a:lnTo>
                <a:lnTo>
                  <a:pt x="356854" y="19468"/>
                </a:lnTo>
                <a:lnTo>
                  <a:pt x="367284" y="18161"/>
                </a:lnTo>
                <a:lnTo>
                  <a:pt x="420924" y="18161"/>
                </a:lnTo>
                <a:lnTo>
                  <a:pt x="412876" y="11811"/>
                </a:lnTo>
                <a:lnTo>
                  <a:pt x="404092" y="6643"/>
                </a:lnTo>
                <a:lnTo>
                  <a:pt x="395081" y="2952"/>
                </a:lnTo>
                <a:lnTo>
                  <a:pt x="385855" y="738"/>
                </a:lnTo>
                <a:lnTo>
                  <a:pt x="376427" y="0"/>
                </a:lnTo>
                <a:close/>
              </a:path>
              <a:path w="452120" h="266065">
                <a:moveTo>
                  <a:pt x="65912" y="0"/>
                </a:moveTo>
                <a:lnTo>
                  <a:pt x="0" y="3428"/>
                </a:lnTo>
                <a:lnTo>
                  <a:pt x="0" y="17399"/>
                </a:lnTo>
                <a:lnTo>
                  <a:pt x="12319" y="17652"/>
                </a:lnTo>
                <a:lnTo>
                  <a:pt x="20447" y="19050"/>
                </a:lnTo>
                <a:lnTo>
                  <a:pt x="24384" y="21716"/>
                </a:lnTo>
                <a:lnTo>
                  <a:pt x="30099" y="25400"/>
                </a:lnTo>
                <a:lnTo>
                  <a:pt x="32892" y="30861"/>
                </a:lnTo>
                <a:lnTo>
                  <a:pt x="32997" y="120651"/>
                </a:lnTo>
                <a:lnTo>
                  <a:pt x="42644" y="165699"/>
                </a:lnTo>
                <a:lnTo>
                  <a:pt x="80383" y="191355"/>
                </a:lnTo>
                <a:lnTo>
                  <a:pt x="92456" y="192405"/>
                </a:lnTo>
                <a:lnTo>
                  <a:pt x="101080" y="191785"/>
                </a:lnTo>
                <a:lnTo>
                  <a:pt x="142697" y="170687"/>
                </a:lnTo>
                <a:lnTo>
                  <a:pt x="106807" y="170687"/>
                </a:lnTo>
                <a:lnTo>
                  <a:pt x="98184" y="169924"/>
                </a:lnTo>
                <a:lnTo>
                  <a:pt x="68770" y="143525"/>
                </a:lnTo>
                <a:lnTo>
                  <a:pt x="65912" y="123444"/>
                </a:lnTo>
                <a:lnTo>
                  <a:pt x="65912" y="0"/>
                </a:lnTo>
                <a:close/>
              </a:path>
              <a:path w="452120" h="266065">
                <a:moveTo>
                  <a:pt x="192277" y="152908"/>
                </a:moveTo>
                <a:lnTo>
                  <a:pt x="160147" y="152908"/>
                </a:lnTo>
                <a:lnTo>
                  <a:pt x="164084" y="189357"/>
                </a:lnTo>
                <a:lnTo>
                  <a:pt x="226695" y="187960"/>
                </a:lnTo>
                <a:lnTo>
                  <a:pt x="226695" y="174751"/>
                </a:lnTo>
                <a:lnTo>
                  <a:pt x="207772" y="174751"/>
                </a:lnTo>
                <a:lnTo>
                  <a:pt x="202184" y="172847"/>
                </a:lnTo>
                <a:lnTo>
                  <a:pt x="194310" y="165226"/>
                </a:lnTo>
                <a:lnTo>
                  <a:pt x="192277" y="159893"/>
                </a:lnTo>
                <a:lnTo>
                  <a:pt x="192277" y="152908"/>
                </a:lnTo>
                <a:close/>
              </a:path>
              <a:path w="452120" h="266065">
                <a:moveTo>
                  <a:pt x="192277" y="0"/>
                </a:moveTo>
                <a:lnTo>
                  <a:pt x="126873" y="3428"/>
                </a:lnTo>
                <a:lnTo>
                  <a:pt x="126873" y="17399"/>
                </a:lnTo>
                <a:lnTo>
                  <a:pt x="135876" y="17972"/>
                </a:lnTo>
                <a:lnTo>
                  <a:pt x="143271" y="19129"/>
                </a:lnTo>
                <a:lnTo>
                  <a:pt x="149072" y="20881"/>
                </a:lnTo>
                <a:lnTo>
                  <a:pt x="153288" y="23240"/>
                </a:lnTo>
                <a:lnTo>
                  <a:pt x="157861" y="26670"/>
                </a:lnTo>
                <a:lnTo>
                  <a:pt x="160147" y="31623"/>
                </a:lnTo>
                <a:lnTo>
                  <a:pt x="160147" y="107696"/>
                </a:lnTo>
                <a:lnTo>
                  <a:pt x="144525" y="152781"/>
                </a:lnTo>
                <a:lnTo>
                  <a:pt x="106807" y="170687"/>
                </a:lnTo>
                <a:lnTo>
                  <a:pt x="142697" y="170687"/>
                </a:lnTo>
                <a:lnTo>
                  <a:pt x="143383" y="170132"/>
                </a:lnTo>
                <a:lnTo>
                  <a:pt x="151764" y="162121"/>
                </a:lnTo>
                <a:lnTo>
                  <a:pt x="160147" y="152908"/>
                </a:lnTo>
                <a:lnTo>
                  <a:pt x="192277" y="152908"/>
                </a:lnTo>
                <a:lnTo>
                  <a:pt x="19227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5537" y="1068586"/>
            <a:ext cx="107315" cy="168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3692" y="1054997"/>
            <a:ext cx="202565" cy="266065"/>
          </a:xfrm>
          <a:custGeom>
            <a:avLst/>
            <a:gdLst/>
            <a:ahLst/>
            <a:cxnLst/>
            <a:rect l="l" t="t" r="r" b="b"/>
            <a:pathLst>
              <a:path w="202564" h="266065">
                <a:moveTo>
                  <a:pt x="60198" y="0"/>
                </a:moveTo>
                <a:lnTo>
                  <a:pt x="62172" y="10362"/>
                </a:lnTo>
                <a:lnTo>
                  <a:pt x="63706" y="20510"/>
                </a:lnTo>
                <a:lnTo>
                  <a:pt x="64787" y="30468"/>
                </a:lnTo>
                <a:lnTo>
                  <a:pt x="65405" y="40259"/>
                </a:lnTo>
                <a:lnTo>
                  <a:pt x="72356" y="30093"/>
                </a:lnTo>
                <a:lnTo>
                  <a:pt x="101927" y="5143"/>
                </a:lnTo>
                <a:lnTo>
                  <a:pt x="127126" y="0"/>
                </a:lnTo>
                <a:lnTo>
                  <a:pt x="136554" y="738"/>
                </a:lnTo>
                <a:lnTo>
                  <a:pt x="171836" y="18329"/>
                </a:lnTo>
                <a:lnTo>
                  <a:pt x="196403" y="57794"/>
                </a:lnTo>
                <a:lnTo>
                  <a:pt x="202564" y="97282"/>
                </a:lnTo>
                <a:lnTo>
                  <a:pt x="200900" y="118923"/>
                </a:lnTo>
                <a:lnTo>
                  <a:pt x="187616" y="155967"/>
                </a:lnTo>
                <a:lnTo>
                  <a:pt x="151812" y="189214"/>
                </a:lnTo>
                <a:lnTo>
                  <a:pt x="123316" y="195199"/>
                </a:lnTo>
                <a:lnTo>
                  <a:pt x="114770" y="194629"/>
                </a:lnTo>
                <a:lnTo>
                  <a:pt x="78501" y="175101"/>
                </a:lnTo>
                <a:lnTo>
                  <a:pt x="66801" y="159638"/>
                </a:lnTo>
                <a:lnTo>
                  <a:pt x="66801" y="234950"/>
                </a:lnTo>
                <a:lnTo>
                  <a:pt x="66801" y="240791"/>
                </a:lnTo>
                <a:lnTo>
                  <a:pt x="68199" y="244856"/>
                </a:lnTo>
                <a:lnTo>
                  <a:pt x="70993" y="247269"/>
                </a:lnTo>
                <a:lnTo>
                  <a:pt x="74549" y="250444"/>
                </a:lnTo>
                <a:lnTo>
                  <a:pt x="79501" y="251968"/>
                </a:lnTo>
                <a:lnTo>
                  <a:pt x="85851" y="251968"/>
                </a:lnTo>
                <a:lnTo>
                  <a:pt x="99568" y="251968"/>
                </a:lnTo>
                <a:lnTo>
                  <a:pt x="99568" y="266064"/>
                </a:lnTo>
                <a:lnTo>
                  <a:pt x="0" y="266064"/>
                </a:lnTo>
                <a:lnTo>
                  <a:pt x="0" y="251968"/>
                </a:lnTo>
                <a:lnTo>
                  <a:pt x="13715" y="251968"/>
                </a:lnTo>
                <a:lnTo>
                  <a:pt x="20065" y="251968"/>
                </a:lnTo>
                <a:lnTo>
                  <a:pt x="24891" y="250698"/>
                </a:lnTo>
                <a:lnTo>
                  <a:pt x="28066" y="248158"/>
                </a:lnTo>
                <a:lnTo>
                  <a:pt x="31241" y="245745"/>
                </a:lnTo>
                <a:lnTo>
                  <a:pt x="32893" y="242443"/>
                </a:lnTo>
                <a:lnTo>
                  <a:pt x="32893" y="238251"/>
                </a:lnTo>
                <a:lnTo>
                  <a:pt x="32893" y="42418"/>
                </a:lnTo>
                <a:lnTo>
                  <a:pt x="32893" y="33274"/>
                </a:lnTo>
                <a:lnTo>
                  <a:pt x="30607" y="26797"/>
                </a:lnTo>
                <a:lnTo>
                  <a:pt x="0" y="16763"/>
                </a:lnTo>
                <a:lnTo>
                  <a:pt x="0" y="3428"/>
                </a:lnTo>
                <a:lnTo>
                  <a:pt x="60198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9825" y="1050416"/>
            <a:ext cx="235839" cy="2015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71291" y="943355"/>
            <a:ext cx="353060" cy="307340"/>
          </a:xfrm>
          <a:custGeom>
            <a:avLst/>
            <a:gdLst/>
            <a:ahLst/>
            <a:cxnLst/>
            <a:rect l="l" t="t" r="r" b="b"/>
            <a:pathLst>
              <a:path w="353060" h="307340">
                <a:moveTo>
                  <a:pt x="87375" y="109474"/>
                </a:moveTo>
                <a:lnTo>
                  <a:pt x="38584" y="124904"/>
                </a:lnTo>
                <a:lnTo>
                  <a:pt x="6302" y="168449"/>
                </a:lnTo>
                <a:lnTo>
                  <a:pt x="0" y="208280"/>
                </a:lnTo>
                <a:lnTo>
                  <a:pt x="1571" y="229090"/>
                </a:lnTo>
                <a:lnTo>
                  <a:pt x="25146" y="279400"/>
                </a:lnTo>
                <a:lnTo>
                  <a:pt x="69026" y="305117"/>
                </a:lnTo>
                <a:lnTo>
                  <a:pt x="86360" y="306832"/>
                </a:lnTo>
                <a:lnTo>
                  <a:pt x="98415" y="306046"/>
                </a:lnTo>
                <a:lnTo>
                  <a:pt x="110029" y="303688"/>
                </a:lnTo>
                <a:lnTo>
                  <a:pt x="121239" y="299759"/>
                </a:lnTo>
                <a:lnTo>
                  <a:pt x="132079" y="294259"/>
                </a:lnTo>
                <a:lnTo>
                  <a:pt x="134316" y="292735"/>
                </a:lnTo>
                <a:lnTo>
                  <a:pt x="87375" y="292735"/>
                </a:lnTo>
                <a:lnTo>
                  <a:pt x="76660" y="291451"/>
                </a:lnTo>
                <a:lnTo>
                  <a:pt x="44559" y="260524"/>
                </a:lnTo>
                <a:lnTo>
                  <a:pt x="36608" y="208280"/>
                </a:lnTo>
                <a:lnTo>
                  <a:pt x="36675" y="205232"/>
                </a:lnTo>
                <a:lnTo>
                  <a:pt x="44559" y="155315"/>
                </a:lnTo>
                <a:lnTo>
                  <a:pt x="76749" y="124833"/>
                </a:lnTo>
                <a:lnTo>
                  <a:pt x="87375" y="123571"/>
                </a:lnTo>
                <a:lnTo>
                  <a:pt x="134894" y="123571"/>
                </a:lnTo>
                <a:lnTo>
                  <a:pt x="121935" y="116252"/>
                </a:lnTo>
                <a:lnTo>
                  <a:pt x="105400" y="111166"/>
                </a:lnTo>
                <a:lnTo>
                  <a:pt x="87375" y="109474"/>
                </a:lnTo>
                <a:close/>
              </a:path>
              <a:path w="353060" h="307340">
                <a:moveTo>
                  <a:pt x="134894" y="123571"/>
                </a:moveTo>
                <a:lnTo>
                  <a:pt x="87375" y="123571"/>
                </a:lnTo>
                <a:lnTo>
                  <a:pt x="98611" y="124783"/>
                </a:lnTo>
                <a:lnTo>
                  <a:pt x="108680" y="128412"/>
                </a:lnTo>
                <a:lnTo>
                  <a:pt x="135890" y="168052"/>
                </a:lnTo>
                <a:lnTo>
                  <a:pt x="139446" y="205232"/>
                </a:lnTo>
                <a:lnTo>
                  <a:pt x="138543" y="226853"/>
                </a:lnTo>
                <a:lnTo>
                  <a:pt x="125095" y="272288"/>
                </a:lnTo>
                <a:lnTo>
                  <a:pt x="87375" y="292735"/>
                </a:lnTo>
                <a:lnTo>
                  <a:pt x="134316" y="292735"/>
                </a:lnTo>
                <a:lnTo>
                  <a:pt x="164591" y="260223"/>
                </a:lnTo>
                <a:lnTo>
                  <a:pt x="175307" y="222789"/>
                </a:lnTo>
                <a:lnTo>
                  <a:pt x="176009" y="208280"/>
                </a:lnTo>
                <a:lnTo>
                  <a:pt x="175983" y="207518"/>
                </a:lnTo>
                <a:lnTo>
                  <a:pt x="169640" y="168052"/>
                </a:lnTo>
                <a:lnTo>
                  <a:pt x="136971" y="124743"/>
                </a:lnTo>
                <a:lnTo>
                  <a:pt x="134894" y="123571"/>
                </a:lnTo>
                <a:close/>
              </a:path>
              <a:path w="353060" h="307340">
                <a:moveTo>
                  <a:pt x="313944" y="286385"/>
                </a:moveTo>
                <a:lnTo>
                  <a:pt x="199898" y="286385"/>
                </a:lnTo>
                <a:lnTo>
                  <a:pt x="199898" y="301244"/>
                </a:lnTo>
                <a:lnTo>
                  <a:pt x="313944" y="301244"/>
                </a:lnTo>
                <a:lnTo>
                  <a:pt x="313944" y="286385"/>
                </a:lnTo>
                <a:close/>
              </a:path>
              <a:path w="353060" h="307340">
                <a:moveTo>
                  <a:pt x="267335" y="132334"/>
                </a:moveTo>
                <a:lnTo>
                  <a:pt x="234441" y="132334"/>
                </a:lnTo>
                <a:lnTo>
                  <a:pt x="234441" y="276733"/>
                </a:lnTo>
                <a:lnTo>
                  <a:pt x="233045" y="280416"/>
                </a:lnTo>
                <a:lnTo>
                  <a:pt x="230250" y="282702"/>
                </a:lnTo>
                <a:lnTo>
                  <a:pt x="227457" y="285115"/>
                </a:lnTo>
                <a:lnTo>
                  <a:pt x="222503" y="286385"/>
                </a:lnTo>
                <a:lnTo>
                  <a:pt x="281304" y="286385"/>
                </a:lnTo>
                <a:lnTo>
                  <a:pt x="275716" y="284734"/>
                </a:lnTo>
                <a:lnTo>
                  <a:pt x="271779" y="281432"/>
                </a:lnTo>
                <a:lnTo>
                  <a:pt x="268859" y="278892"/>
                </a:lnTo>
                <a:lnTo>
                  <a:pt x="267335" y="274447"/>
                </a:lnTo>
                <a:lnTo>
                  <a:pt x="267335" y="132334"/>
                </a:lnTo>
                <a:close/>
              </a:path>
              <a:path w="353060" h="307340">
                <a:moveTo>
                  <a:pt x="313944" y="115062"/>
                </a:moveTo>
                <a:lnTo>
                  <a:pt x="202184" y="115062"/>
                </a:lnTo>
                <a:lnTo>
                  <a:pt x="202184" y="132334"/>
                </a:lnTo>
                <a:lnTo>
                  <a:pt x="313944" y="132334"/>
                </a:lnTo>
                <a:lnTo>
                  <a:pt x="313944" y="115062"/>
                </a:lnTo>
                <a:close/>
              </a:path>
              <a:path w="353060" h="307340">
                <a:moveTo>
                  <a:pt x="305435" y="0"/>
                </a:moveTo>
                <a:lnTo>
                  <a:pt x="265697" y="14573"/>
                </a:lnTo>
                <a:lnTo>
                  <a:pt x="239522" y="57626"/>
                </a:lnTo>
                <a:lnTo>
                  <a:pt x="234441" y="100965"/>
                </a:lnTo>
                <a:lnTo>
                  <a:pt x="234441" y="115062"/>
                </a:lnTo>
                <a:lnTo>
                  <a:pt x="267335" y="115062"/>
                </a:lnTo>
                <a:lnTo>
                  <a:pt x="267335" y="73787"/>
                </a:lnTo>
                <a:lnTo>
                  <a:pt x="268071" y="59854"/>
                </a:lnTo>
                <a:lnTo>
                  <a:pt x="285087" y="22562"/>
                </a:lnTo>
                <a:lnTo>
                  <a:pt x="307339" y="14097"/>
                </a:lnTo>
                <a:lnTo>
                  <a:pt x="343431" y="14097"/>
                </a:lnTo>
                <a:lnTo>
                  <a:pt x="340487" y="10922"/>
                </a:lnTo>
                <a:lnTo>
                  <a:pt x="333527" y="6161"/>
                </a:lnTo>
                <a:lnTo>
                  <a:pt x="325389" y="2746"/>
                </a:lnTo>
                <a:lnTo>
                  <a:pt x="316037" y="688"/>
                </a:lnTo>
                <a:lnTo>
                  <a:pt x="305435" y="0"/>
                </a:lnTo>
                <a:close/>
              </a:path>
              <a:path w="353060" h="307340">
                <a:moveTo>
                  <a:pt x="343431" y="14097"/>
                </a:moveTo>
                <a:lnTo>
                  <a:pt x="313309" y="14097"/>
                </a:lnTo>
                <a:lnTo>
                  <a:pt x="317753" y="15113"/>
                </a:lnTo>
                <a:lnTo>
                  <a:pt x="320801" y="16891"/>
                </a:lnTo>
                <a:lnTo>
                  <a:pt x="323723" y="18796"/>
                </a:lnTo>
                <a:lnTo>
                  <a:pt x="325247" y="20828"/>
                </a:lnTo>
                <a:lnTo>
                  <a:pt x="325247" y="24638"/>
                </a:lnTo>
                <a:lnTo>
                  <a:pt x="323341" y="27051"/>
                </a:lnTo>
                <a:lnTo>
                  <a:pt x="319404" y="30226"/>
                </a:lnTo>
                <a:lnTo>
                  <a:pt x="314706" y="34163"/>
                </a:lnTo>
                <a:lnTo>
                  <a:pt x="312292" y="39370"/>
                </a:lnTo>
                <a:lnTo>
                  <a:pt x="312292" y="50927"/>
                </a:lnTo>
                <a:lnTo>
                  <a:pt x="314071" y="55499"/>
                </a:lnTo>
                <a:lnTo>
                  <a:pt x="321437" y="62611"/>
                </a:lnTo>
                <a:lnTo>
                  <a:pt x="326009" y="64389"/>
                </a:lnTo>
                <a:lnTo>
                  <a:pt x="337820" y="64389"/>
                </a:lnTo>
                <a:lnTo>
                  <a:pt x="342900" y="62230"/>
                </a:lnTo>
                <a:lnTo>
                  <a:pt x="351027" y="53340"/>
                </a:lnTo>
                <a:lnTo>
                  <a:pt x="353060" y="47244"/>
                </a:lnTo>
                <a:lnTo>
                  <a:pt x="353036" y="39370"/>
                </a:lnTo>
                <a:lnTo>
                  <a:pt x="352274" y="31192"/>
                </a:lnTo>
                <a:lnTo>
                  <a:pt x="349916" y="23606"/>
                </a:lnTo>
                <a:lnTo>
                  <a:pt x="345987" y="16853"/>
                </a:lnTo>
                <a:lnTo>
                  <a:pt x="343431" y="140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66723" y="1048266"/>
            <a:ext cx="185167" cy="2065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1194" y="943365"/>
            <a:ext cx="153671" cy="301625"/>
          </a:xfrm>
          <a:custGeom>
            <a:avLst/>
            <a:gdLst/>
            <a:ahLst/>
            <a:cxnLst/>
            <a:rect l="l" t="t" r="r" b="b"/>
            <a:pathLst>
              <a:path w="153670" h="301625">
                <a:moveTo>
                  <a:pt x="105537" y="0"/>
                </a:moveTo>
                <a:lnTo>
                  <a:pt x="146089" y="16853"/>
                </a:lnTo>
                <a:lnTo>
                  <a:pt x="153162" y="39624"/>
                </a:lnTo>
                <a:lnTo>
                  <a:pt x="153162" y="47244"/>
                </a:lnTo>
                <a:lnTo>
                  <a:pt x="151129" y="53340"/>
                </a:lnTo>
                <a:lnTo>
                  <a:pt x="147065" y="57785"/>
                </a:lnTo>
                <a:lnTo>
                  <a:pt x="143001" y="62230"/>
                </a:lnTo>
                <a:lnTo>
                  <a:pt x="137922" y="64389"/>
                </a:lnTo>
                <a:lnTo>
                  <a:pt x="131699" y="64389"/>
                </a:lnTo>
                <a:lnTo>
                  <a:pt x="126111" y="64389"/>
                </a:lnTo>
                <a:lnTo>
                  <a:pt x="121538" y="62611"/>
                </a:lnTo>
                <a:lnTo>
                  <a:pt x="117855" y="59055"/>
                </a:lnTo>
                <a:lnTo>
                  <a:pt x="114173" y="55499"/>
                </a:lnTo>
                <a:lnTo>
                  <a:pt x="112394" y="50927"/>
                </a:lnTo>
                <a:lnTo>
                  <a:pt x="112394" y="45593"/>
                </a:lnTo>
                <a:lnTo>
                  <a:pt x="112394" y="39370"/>
                </a:lnTo>
                <a:lnTo>
                  <a:pt x="114808" y="34163"/>
                </a:lnTo>
                <a:lnTo>
                  <a:pt x="119506" y="30226"/>
                </a:lnTo>
                <a:lnTo>
                  <a:pt x="123443" y="27051"/>
                </a:lnTo>
                <a:lnTo>
                  <a:pt x="125349" y="24638"/>
                </a:lnTo>
                <a:lnTo>
                  <a:pt x="125349" y="23114"/>
                </a:lnTo>
                <a:lnTo>
                  <a:pt x="125349" y="20828"/>
                </a:lnTo>
                <a:lnTo>
                  <a:pt x="123825" y="18796"/>
                </a:lnTo>
                <a:lnTo>
                  <a:pt x="120903" y="16891"/>
                </a:lnTo>
                <a:lnTo>
                  <a:pt x="117855" y="15113"/>
                </a:lnTo>
                <a:lnTo>
                  <a:pt x="113411" y="14097"/>
                </a:lnTo>
                <a:lnTo>
                  <a:pt x="107441" y="14097"/>
                </a:lnTo>
                <a:lnTo>
                  <a:pt x="74027" y="37514"/>
                </a:lnTo>
                <a:lnTo>
                  <a:pt x="67437" y="73787"/>
                </a:lnTo>
                <a:lnTo>
                  <a:pt x="67437" y="115062"/>
                </a:lnTo>
                <a:lnTo>
                  <a:pt x="114046" y="115062"/>
                </a:lnTo>
                <a:lnTo>
                  <a:pt x="114046" y="132334"/>
                </a:lnTo>
                <a:lnTo>
                  <a:pt x="67437" y="132334"/>
                </a:lnTo>
                <a:lnTo>
                  <a:pt x="67437" y="268224"/>
                </a:lnTo>
                <a:lnTo>
                  <a:pt x="67437" y="274447"/>
                </a:lnTo>
                <a:lnTo>
                  <a:pt x="68961" y="278892"/>
                </a:lnTo>
                <a:lnTo>
                  <a:pt x="71881" y="281432"/>
                </a:lnTo>
                <a:lnTo>
                  <a:pt x="75818" y="284734"/>
                </a:lnTo>
                <a:lnTo>
                  <a:pt x="81406" y="286385"/>
                </a:lnTo>
                <a:lnTo>
                  <a:pt x="88518" y="286385"/>
                </a:lnTo>
                <a:lnTo>
                  <a:pt x="114046" y="286385"/>
                </a:lnTo>
                <a:lnTo>
                  <a:pt x="114046" y="301244"/>
                </a:lnTo>
                <a:lnTo>
                  <a:pt x="0" y="301244"/>
                </a:lnTo>
                <a:lnTo>
                  <a:pt x="0" y="286385"/>
                </a:lnTo>
                <a:lnTo>
                  <a:pt x="15621" y="286385"/>
                </a:lnTo>
                <a:lnTo>
                  <a:pt x="22605" y="286385"/>
                </a:lnTo>
                <a:lnTo>
                  <a:pt x="27559" y="285115"/>
                </a:lnTo>
                <a:lnTo>
                  <a:pt x="30352" y="282702"/>
                </a:lnTo>
                <a:lnTo>
                  <a:pt x="33147" y="280416"/>
                </a:lnTo>
                <a:lnTo>
                  <a:pt x="34543" y="276733"/>
                </a:lnTo>
                <a:lnTo>
                  <a:pt x="34543" y="271653"/>
                </a:lnTo>
                <a:lnTo>
                  <a:pt x="34543" y="132334"/>
                </a:lnTo>
                <a:lnTo>
                  <a:pt x="2286" y="132334"/>
                </a:lnTo>
                <a:lnTo>
                  <a:pt x="2286" y="115062"/>
                </a:lnTo>
                <a:lnTo>
                  <a:pt x="34543" y="115062"/>
                </a:lnTo>
                <a:lnTo>
                  <a:pt x="34543" y="100965"/>
                </a:lnTo>
                <a:lnTo>
                  <a:pt x="39624" y="57626"/>
                </a:lnTo>
                <a:lnTo>
                  <a:pt x="65799" y="14573"/>
                </a:lnTo>
                <a:lnTo>
                  <a:pt x="91084" y="1619"/>
                </a:lnTo>
                <a:lnTo>
                  <a:pt x="105537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8581" y="942847"/>
            <a:ext cx="1053339" cy="311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51938" y="942847"/>
            <a:ext cx="690119" cy="3119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3908" y="942847"/>
            <a:ext cx="1031621" cy="3119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22084" y="942847"/>
            <a:ext cx="1296797" cy="311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2795" y="1914147"/>
            <a:ext cx="8079143" cy="3794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1008" y="2401825"/>
            <a:ext cx="9390037" cy="3868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0547" y="3407418"/>
            <a:ext cx="261620" cy="281305"/>
          </a:xfrm>
          <a:custGeom>
            <a:avLst/>
            <a:gdLst/>
            <a:ahLst/>
            <a:cxnLst/>
            <a:rect l="l" t="t" r="r" b="b"/>
            <a:pathLst>
              <a:path w="261619" h="281304">
                <a:moveTo>
                  <a:pt x="244094" y="232282"/>
                </a:moveTo>
                <a:lnTo>
                  <a:pt x="230759" y="232282"/>
                </a:lnTo>
                <a:lnTo>
                  <a:pt x="225044" y="234695"/>
                </a:lnTo>
                <a:lnTo>
                  <a:pt x="220344" y="239394"/>
                </a:lnTo>
                <a:lnTo>
                  <a:pt x="215582" y="244220"/>
                </a:lnTo>
                <a:lnTo>
                  <a:pt x="213233" y="249935"/>
                </a:lnTo>
                <a:lnTo>
                  <a:pt x="213233" y="263525"/>
                </a:lnTo>
                <a:lnTo>
                  <a:pt x="215582" y="269239"/>
                </a:lnTo>
                <a:lnTo>
                  <a:pt x="220344" y="273938"/>
                </a:lnTo>
                <a:lnTo>
                  <a:pt x="225044" y="278764"/>
                </a:lnTo>
                <a:lnTo>
                  <a:pt x="230631" y="281177"/>
                </a:lnTo>
                <a:lnTo>
                  <a:pt x="243967" y="281177"/>
                </a:lnTo>
                <a:lnTo>
                  <a:pt x="249681" y="278764"/>
                </a:lnTo>
                <a:lnTo>
                  <a:pt x="258953" y="269239"/>
                </a:lnTo>
                <a:lnTo>
                  <a:pt x="261313" y="263525"/>
                </a:lnTo>
                <a:lnTo>
                  <a:pt x="261365" y="249935"/>
                </a:lnTo>
                <a:lnTo>
                  <a:pt x="258953" y="244220"/>
                </a:lnTo>
                <a:lnTo>
                  <a:pt x="254381" y="239394"/>
                </a:lnTo>
                <a:lnTo>
                  <a:pt x="249681" y="234695"/>
                </a:lnTo>
                <a:lnTo>
                  <a:pt x="244094" y="232282"/>
                </a:lnTo>
                <a:close/>
              </a:path>
              <a:path w="261619" h="281304">
                <a:moveTo>
                  <a:pt x="150202" y="260731"/>
                </a:moveTo>
                <a:lnTo>
                  <a:pt x="7150" y="260731"/>
                </a:lnTo>
                <a:lnTo>
                  <a:pt x="7150" y="275589"/>
                </a:lnTo>
                <a:lnTo>
                  <a:pt x="150202" y="275589"/>
                </a:lnTo>
                <a:lnTo>
                  <a:pt x="150202" y="260731"/>
                </a:lnTo>
                <a:close/>
              </a:path>
              <a:path w="261619" h="281304">
                <a:moveTo>
                  <a:pt x="93586" y="0"/>
                </a:moveTo>
                <a:lnTo>
                  <a:pt x="84391" y="0"/>
                </a:lnTo>
                <a:lnTo>
                  <a:pt x="76735" y="5093"/>
                </a:lnTo>
                <a:lnTo>
                  <a:pt x="68511" y="9699"/>
                </a:lnTo>
                <a:lnTo>
                  <a:pt x="28111" y="23399"/>
                </a:lnTo>
                <a:lnTo>
                  <a:pt x="0" y="28066"/>
                </a:lnTo>
                <a:lnTo>
                  <a:pt x="0" y="41782"/>
                </a:lnTo>
                <a:lnTo>
                  <a:pt x="48882" y="41782"/>
                </a:lnTo>
                <a:lnTo>
                  <a:pt x="52781" y="43052"/>
                </a:lnTo>
                <a:lnTo>
                  <a:pt x="58877" y="48387"/>
                </a:lnTo>
                <a:lnTo>
                  <a:pt x="60401" y="51562"/>
                </a:lnTo>
                <a:lnTo>
                  <a:pt x="60401" y="248284"/>
                </a:lnTo>
                <a:lnTo>
                  <a:pt x="58750" y="252602"/>
                </a:lnTo>
                <a:lnTo>
                  <a:pt x="55435" y="255777"/>
                </a:lnTo>
                <a:lnTo>
                  <a:pt x="52120" y="259079"/>
                </a:lnTo>
                <a:lnTo>
                  <a:pt x="47028" y="260731"/>
                </a:lnTo>
                <a:lnTo>
                  <a:pt x="106095" y="260731"/>
                </a:lnTo>
                <a:lnTo>
                  <a:pt x="101396" y="259333"/>
                </a:lnTo>
                <a:lnTo>
                  <a:pt x="97548" y="256539"/>
                </a:lnTo>
                <a:lnTo>
                  <a:pt x="94907" y="254507"/>
                </a:lnTo>
                <a:lnTo>
                  <a:pt x="93586" y="251713"/>
                </a:lnTo>
                <a:lnTo>
                  <a:pt x="9358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3779" y="3639702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24256" y="0"/>
                </a:moveTo>
                <a:lnTo>
                  <a:pt x="30860" y="0"/>
                </a:lnTo>
                <a:lnTo>
                  <a:pt x="36448" y="2412"/>
                </a:lnTo>
                <a:lnTo>
                  <a:pt x="41147" y="7111"/>
                </a:lnTo>
                <a:lnTo>
                  <a:pt x="45719" y="11937"/>
                </a:lnTo>
                <a:lnTo>
                  <a:pt x="48132" y="17652"/>
                </a:lnTo>
                <a:lnTo>
                  <a:pt x="48132" y="24256"/>
                </a:lnTo>
                <a:lnTo>
                  <a:pt x="48132" y="31114"/>
                </a:lnTo>
                <a:lnTo>
                  <a:pt x="45719" y="36956"/>
                </a:lnTo>
                <a:lnTo>
                  <a:pt x="41147" y="41655"/>
                </a:lnTo>
                <a:lnTo>
                  <a:pt x="36448" y="46481"/>
                </a:lnTo>
                <a:lnTo>
                  <a:pt x="30734" y="48894"/>
                </a:lnTo>
                <a:lnTo>
                  <a:pt x="24003" y="48894"/>
                </a:lnTo>
                <a:lnTo>
                  <a:pt x="17398" y="48894"/>
                </a:lnTo>
                <a:lnTo>
                  <a:pt x="11810" y="46481"/>
                </a:lnTo>
                <a:lnTo>
                  <a:pt x="7111" y="41655"/>
                </a:lnTo>
                <a:lnTo>
                  <a:pt x="2349" y="36956"/>
                </a:lnTo>
                <a:lnTo>
                  <a:pt x="0" y="31241"/>
                </a:lnTo>
                <a:lnTo>
                  <a:pt x="0" y="24383"/>
                </a:lnTo>
                <a:lnTo>
                  <a:pt x="0" y="17652"/>
                </a:lnTo>
                <a:lnTo>
                  <a:pt x="2349" y="11937"/>
                </a:lnTo>
                <a:lnTo>
                  <a:pt x="7111" y="7111"/>
                </a:lnTo>
                <a:lnTo>
                  <a:pt x="11810" y="2412"/>
                </a:lnTo>
                <a:lnTo>
                  <a:pt x="17525" y="0"/>
                </a:lnTo>
                <a:lnTo>
                  <a:pt x="24256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0554" y="3407412"/>
            <a:ext cx="150495" cy="275591"/>
          </a:xfrm>
          <a:custGeom>
            <a:avLst/>
            <a:gdLst/>
            <a:ahLst/>
            <a:cxnLst/>
            <a:rect l="l" t="t" r="r" b="b"/>
            <a:pathLst>
              <a:path w="150494" h="275589">
                <a:moveTo>
                  <a:pt x="84391" y="0"/>
                </a:moveTo>
                <a:lnTo>
                  <a:pt x="93586" y="0"/>
                </a:lnTo>
                <a:lnTo>
                  <a:pt x="93586" y="248031"/>
                </a:lnTo>
                <a:lnTo>
                  <a:pt x="93586" y="251713"/>
                </a:lnTo>
                <a:lnTo>
                  <a:pt x="94907" y="254507"/>
                </a:lnTo>
                <a:lnTo>
                  <a:pt x="97548" y="256539"/>
                </a:lnTo>
                <a:lnTo>
                  <a:pt x="101396" y="259333"/>
                </a:lnTo>
                <a:lnTo>
                  <a:pt x="106095" y="260731"/>
                </a:lnTo>
                <a:lnTo>
                  <a:pt x="111658" y="260731"/>
                </a:lnTo>
                <a:lnTo>
                  <a:pt x="150202" y="260731"/>
                </a:lnTo>
                <a:lnTo>
                  <a:pt x="150202" y="275589"/>
                </a:lnTo>
                <a:lnTo>
                  <a:pt x="7150" y="275589"/>
                </a:lnTo>
                <a:lnTo>
                  <a:pt x="7150" y="260731"/>
                </a:lnTo>
                <a:lnTo>
                  <a:pt x="40131" y="260731"/>
                </a:lnTo>
                <a:lnTo>
                  <a:pt x="47028" y="260731"/>
                </a:lnTo>
                <a:lnTo>
                  <a:pt x="52120" y="259079"/>
                </a:lnTo>
                <a:lnTo>
                  <a:pt x="55435" y="255777"/>
                </a:lnTo>
                <a:lnTo>
                  <a:pt x="58750" y="252602"/>
                </a:lnTo>
                <a:lnTo>
                  <a:pt x="60401" y="248284"/>
                </a:lnTo>
                <a:lnTo>
                  <a:pt x="60401" y="242823"/>
                </a:lnTo>
                <a:lnTo>
                  <a:pt x="60401" y="55499"/>
                </a:lnTo>
                <a:lnTo>
                  <a:pt x="60401" y="51562"/>
                </a:lnTo>
                <a:lnTo>
                  <a:pt x="58877" y="48387"/>
                </a:lnTo>
                <a:lnTo>
                  <a:pt x="55829" y="45719"/>
                </a:lnTo>
                <a:lnTo>
                  <a:pt x="52781" y="43052"/>
                </a:lnTo>
                <a:lnTo>
                  <a:pt x="48882" y="41782"/>
                </a:lnTo>
                <a:lnTo>
                  <a:pt x="44107" y="41782"/>
                </a:lnTo>
                <a:lnTo>
                  <a:pt x="0" y="41782"/>
                </a:lnTo>
                <a:lnTo>
                  <a:pt x="0" y="28066"/>
                </a:lnTo>
                <a:lnTo>
                  <a:pt x="14790" y="25900"/>
                </a:lnTo>
                <a:lnTo>
                  <a:pt x="28111" y="23399"/>
                </a:lnTo>
                <a:lnTo>
                  <a:pt x="68511" y="9699"/>
                </a:lnTo>
                <a:lnTo>
                  <a:pt x="76735" y="5093"/>
                </a:lnTo>
                <a:lnTo>
                  <a:pt x="84391" y="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43058" y="3377187"/>
            <a:ext cx="7664959" cy="389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0343" y="4352544"/>
            <a:ext cx="9399752" cy="38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1342" y="4840223"/>
            <a:ext cx="9145143" cy="389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9817" y="5327911"/>
            <a:ext cx="2763355" cy="3159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8" y="546709"/>
            <a:ext cx="4817533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b="1" dirty="0"/>
              <a:t>Pulse rhythm</a:t>
            </a:r>
            <a:r>
              <a:rPr b="1" spc="-113" dirty="0"/>
              <a:t> </a:t>
            </a:r>
            <a:r>
              <a:rPr b="1" spc="-7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691" y="1844379"/>
            <a:ext cx="10887287" cy="19868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40" indent="-368253">
              <a:spcBef>
                <a:spcPts val="133"/>
              </a:spcBef>
              <a:buChar char="•"/>
              <a:tabLst>
                <a:tab pos="384340" algn="l"/>
                <a:tab pos="385186" algn="l"/>
                <a:tab pos="4338626" algn="l"/>
              </a:tabLst>
            </a:pPr>
            <a:r>
              <a:rPr sz="3200" spc="-7" dirty="0">
                <a:latin typeface="Arial"/>
                <a:cs typeface="Arial"/>
              </a:rPr>
              <a:t>Normal</a:t>
            </a:r>
            <a:r>
              <a:rPr sz="3200" spc="2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sinus</a:t>
            </a:r>
            <a:r>
              <a:rPr sz="3200" spc="5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rhythm	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Regular</a:t>
            </a:r>
            <a:endParaRPr sz="3200" dirty="0">
              <a:latin typeface="Arial"/>
              <a:cs typeface="Arial"/>
            </a:endParaRPr>
          </a:p>
          <a:p>
            <a:pPr marL="375873" indent="-359790">
              <a:buChar char="•"/>
              <a:tabLst>
                <a:tab pos="375873" algn="l"/>
                <a:tab pos="376720" algn="l"/>
              </a:tabLst>
            </a:pPr>
            <a:r>
              <a:rPr sz="3200" spc="-67" dirty="0">
                <a:latin typeface="Arial"/>
                <a:cs typeface="Arial"/>
              </a:rPr>
              <a:t>Young </a:t>
            </a:r>
            <a:r>
              <a:rPr sz="3200" spc="-7" dirty="0">
                <a:latin typeface="Arial"/>
                <a:cs typeface="Arial"/>
              </a:rPr>
              <a:t>patients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7" dirty="0">
                <a:latin typeface="Arial"/>
                <a:cs typeface="Arial"/>
              </a:rPr>
              <a:t>phasic veriations d/to “Sinus</a:t>
            </a:r>
            <a:r>
              <a:rPr sz="3200" spc="20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arrhythmia”.</a:t>
            </a:r>
            <a:endParaRPr sz="3200" dirty="0">
              <a:latin typeface="Arial"/>
              <a:cs typeface="Arial"/>
            </a:endParaRPr>
          </a:p>
          <a:p>
            <a:pPr marL="362330" indent="-345398">
              <a:buChar char="•"/>
              <a:tabLst>
                <a:tab pos="361486" algn="l"/>
                <a:tab pos="362330" algn="l"/>
              </a:tabLst>
            </a:pPr>
            <a:r>
              <a:rPr sz="3200" dirty="0">
                <a:latin typeface="Arial"/>
                <a:cs typeface="Arial"/>
              </a:rPr>
              <a:t>A] </a:t>
            </a:r>
            <a:r>
              <a:rPr sz="3200" spc="-7" dirty="0">
                <a:latin typeface="Arial"/>
                <a:cs typeface="Arial"/>
              </a:rPr>
              <a:t>Regularly irregular </a:t>
            </a:r>
            <a:r>
              <a:rPr sz="3200" dirty="0">
                <a:latin typeface="Arial"/>
                <a:cs typeface="Arial"/>
              </a:rPr>
              <a:t>rhythm</a:t>
            </a:r>
            <a:endParaRPr sz="3300" dirty="0">
              <a:latin typeface="Times New Roman"/>
              <a:cs typeface="Times New Roman"/>
            </a:endParaRPr>
          </a:p>
          <a:p>
            <a:pPr marL="496086" marR="4773755" indent="-496086">
              <a:buChar char="•"/>
              <a:tabLst>
                <a:tab pos="496086" algn="l"/>
                <a:tab pos="496933" algn="l"/>
              </a:tabLst>
            </a:pPr>
            <a:r>
              <a:rPr sz="3200" dirty="0">
                <a:latin typeface="Arial"/>
                <a:cs typeface="Arial"/>
              </a:rPr>
              <a:t>B] </a:t>
            </a:r>
            <a:r>
              <a:rPr sz="3200" spc="-7" dirty="0">
                <a:latin typeface="Arial"/>
                <a:cs typeface="Arial"/>
              </a:rPr>
              <a:t>Irregularly irregular </a:t>
            </a:r>
            <a:r>
              <a:rPr sz="3200" dirty="0">
                <a:latin typeface="Arial"/>
                <a:cs typeface="Arial"/>
              </a:rPr>
              <a:t>rhythm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546709"/>
            <a:ext cx="4937760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b="1" dirty="0"/>
              <a:t>Pulse volume</a:t>
            </a:r>
            <a:r>
              <a:rPr b="1" spc="-120" dirty="0"/>
              <a:t> </a:t>
            </a:r>
            <a:r>
              <a:rPr b="1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687" y="1844380"/>
            <a:ext cx="11706860" cy="15072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62338" indent="-345406">
              <a:spcBef>
                <a:spcPts val="133"/>
              </a:spcBef>
              <a:buChar char="•"/>
              <a:tabLst>
                <a:tab pos="361494" algn="l"/>
                <a:tab pos="362338" algn="l"/>
              </a:tabLst>
            </a:pPr>
            <a:r>
              <a:rPr sz="3200" spc="-7" dirty="0">
                <a:latin typeface="Arial"/>
                <a:cs typeface="Arial"/>
              </a:rPr>
              <a:t>Assessed by palpating Carotid </a:t>
            </a:r>
            <a:r>
              <a:rPr sz="3200" spc="-33" dirty="0">
                <a:latin typeface="Arial"/>
                <a:cs typeface="Arial"/>
              </a:rPr>
              <a:t>artery. </a:t>
            </a:r>
            <a:endParaRPr lang="en-US" sz="3200" spc="-33" dirty="0">
              <a:latin typeface="Arial"/>
              <a:cs typeface="Arial"/>
            </a:endParaRPr>
          </a:p>
          <a:p>
            <a:pPr marL="362338" indent="-345406">
              <a:spcBef>
                <a:spcPts val="133"/>
              </a:spcBef>
              <a:buChar char="•"/>
              <a:tabLst>
                <a:tab pos="361494" algn="l"/>
                <a:tab pos="362338" algn="l"/>
              </a:tabLst>
            </a:pPr>
            <a:r>
              <a:rPr sz="3200" spc="-7" dirty="0">
                <a:latin typeface="Arial"/>
                <a:cs typeface="Arial"/>
              </a:rPr>
              <a:t>But PP gives accurate measurement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7" dirty="0">
                <a:latin typeface="Arial"/>
                <a:cs typeface="Arial"/>
              </a:rPr>
              <a:t>pulse</a:t>
            </a:r>
            <a:r>
              <a:rPr sz="3200" spc="-1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vol.</a:t>
            </a:r>
            <a:endParaRPr sz="3200" dirty="0">
              <a:latin typeface="Arial"/>
              <a:cs typeface="Arial"/>
            </a:endParaRPr>
          </a:p>
          <a:p>
            <a:pPr marL="384349" indent="-368263">
              <a:buChar char="•"/>
              <a:tabLst>
                <a:tab pos="384349" algn="l"/>
                <a:tab pos="385196" algn="l"/>
              </a:tabLst>
            </a:pPr>
            <a:r>
              <a:rPr sz="3200" spc="-7" dirty="0">
                <a:latin typeface="Arial"/>
                <a:cs typeface="Arial"/>
              </a:rPr>
              <a:t>when </a:t>
            </a:r>
            <a:r>
              <a:rPr sz="3200" dirty="0">
                <a:latin typeface="Arial"/>
                <a:cs typeface="Arial"/>
              </a:rPr>
              <a:t>PP </a:t>
            </a:r>
            <a:r>
              <a:rPr sz="3200" spc="-7" dirty="0">
                <a:latin typeface="Arial"/>
                <a:cs typeface="Arial"/>
              </a:rPr>
              <a:t>between 30-60mmHg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7" dirty="0">
                <a:latin typeface="Arial"/>
                <a:cs typeface="Arial"/>
              </a:rPr>
              <a:t>Normal vol</a:t>
            </a:r>
            <a:r>
              <a:rPr sz="3200" spc="1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pulse.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8189" y="3795437"/>
            <a:ext cx="192108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latin typeface="Arial"/>
                <a:cs typeface="Arial"/>
              </a:rPr>
              <a:t>&lt;30mmHg</a:t>
            </a:r>
            <a:endParaRPr sz="3200" dirty="0">
              <a:latin typeface="Arial"/>
              <a:cs typeface="Arial"/>
            </a:endParaRPr>
          </a:p>
          <a:p>
            <a:pPr marL="16933"/>
            <a:r>
              <a:rPr sz="3200" spc="-7" dirty="0">
                <a:latin typeface="Arial"/>
                <a:cs typeface="Arial"/>
              </a:rPr>
              <a:t>&gt;60mmHg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3566" y="3795436"/>
            <a:ext cx="5724313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62440" indent="-246357">
              <a:spcBef>
                <a:spcPts val="133"/>
              </a:spcBef>
              <a:buChar char="-"/>
              <a:tabLst>
                <a:tab pos="263287" algn="l"/>
              </a:tabLst>
            </a:pPr>
            <a:r>
              <a:rPr sz="3200" spc="-7" dirty="0">
                <a:latin typeface="Arial"/>
                <a:cs typeface="Arial"/>
              </a:rPr>
              <a:t>Small vol pulse. (Heart</a:t>
            </a:r>
            <a:r>
              <a:rPr sz="3200" spc="6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failure)</a:t>
            </a:r>
            <a:endParaRPr sz="3200" dirty="0">
              <a:latin typeface="Arial"/>
              <a:cs typeface="Arial"/>
            </a:endParaRPr>
          </a:p>
          <a:p>
            <a:pPr marL="262440" indent="-246357">
              <a:buChar char="-"/>
              <a:tabLst>
                <a:tab pos="263287" algn="l"/>
              </a:tabLst>
            </a:pPr>
            <a:r>
              <a:rPr sz="3200" spc="-7" dirty="0">
                <a:latin typeface="Arial"/>
                <a:cs typeface="Arial"/>
              </a:rPr>
              <a:t>Large </a:t>
            </a:r>
            <a:r>
              <a:rPr sz="3200" dirty="0">
                <a:latin typeface="Arial"/>
                <a:cs typeface="Arial"/>
              </a:rPr>
              <a:t>vol </a:t>
            </a:r>
            <a:r>
              <a:rPr sz="3200" spc="-7" dirty="0">
                <a:latin typeface="Arial"/>
                <a:cs typeface="Arial"/>
              </a:rPr>
              <a:t>pulse.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(</a:t>
            </a:r>
            <a:r>
              <a:rPr sz="3200" spc="-7" dirty="0" err="1">
                <a:latin typeface="Arial"/>
                <a:cs typeface="Arial"/>
              </a:rPr>
              <a:t>AR</a:t>
            </a:r>
            <a:r>
              <a:rPr lang="en-US" sz="3200" dirty="0" err="1"/>
              <a:t>:aortic</a:t>
            </a:r>
            <a:r>
              <a:rPr lang="en-US" sz="3200" dirty="0"/>
              <a:t> regurgitation</a:t>
            </a:r>
            <a:r>
              <a:rPr sz="3200" spc="-7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685" y="5258953"/>
            <a:ext cx="8983979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49" indent="-368263">
              <a:spcBef>
                <a:spcPts val="133"/>
              </a:spcBef>
              <a:buChar char="•"/>
              <a:tabLst>
                <a:tab pos="384349" algn="l"/>
                <a:tab pos="385196" algn="l"/>
              </a:tabLst>
            </a:pPr>
            <a:r>
              <a:rPr sz="3200" spc="-7" dirty="0">
                <a:latin typeface="Arial"/>
                <a:cs typeface="Arial"/>
              </a:rPr>
              <a:t>Pulse vol depends on </a:t>
            </a:r>
            <a:r>
              <a:rPr sz="3200" dirty="0">
                <a:latin typeface="Arial"/>
                <a:cs typeface="Arial"/>
              </a:rPr>
              <a:t>SV</a:t>
            </a:r>
            <a:r>
              <a:rPr lang="en-US" sz="3200" dirty="0">
                <a:latin typeface="Arial"/>
                <a:cs typeface="Arial"/>
              </a:rPr>
              <a:t> (stroke volume)</a:t>
            </a:r>
            <a:r>
              <a:rPr sz="3200" dirty="0">
                <a:latin typeface="Arial"/>
                <a:cs typeface="Arial"/>
              </a:rPr>
              <a:t> &amp; </a:t>
            </a:r>
            <a:r>
              <a:rPr sz="3200" spc="-7" dirty="0">
                <a:latin typeface="Arial"/>
                <a:cs typeface="Arial"/>
              </a:rPr>
              <a:t>Arterial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compliance.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546709"/>
            <a:ext cx="5608320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b="1" dirty="0"/>
              <a:t>Pulse character</a:t>
            </a:r>
            <a:r>
              <a:rPr b="1" spc="-133" dirty="0"/>
              <a:t> </a:t>
            </a:r>
            <a:r>
              <a:rPr b="1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689" y="1844380"/>
            <a:ext cx="647784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58" indent="-368272">
              <a:spcBef>
                <a:spcPts val="133"/>
              </a:spcBef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Best assessed in Carotid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arteries.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3984" y="2572511"/>
            <a:ext cx="6823456" cy="410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90" y="546709"/>
            <a:ext cx="6244167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Hypokinetic pulse</a:t>
            </a:r>
            <a:r>
              <a:rPr spc="-107" dirty="0"/>
              <a:t> </a:t>
            </a:r>
            <a:r>
              <a:rPr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689" y="1939547"/>
            <a:ext cx="821859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96110" indent="-480024">
              <a:spcBef>
                <a:spcPts val="133"/>
              </a:spcBef>
              <a:buChar char="•"/>
              <a:tabLst>
                <a:tab pos="496110" algn="l"/>
                <a:tab pos="496957" algn="l"/>
              </a:tabLst>
            </a:pPr>
            <a:r>
              <a:rPr sz="3200" spc="-7" dirty="0">
                <a:latin typeface="Arial"/>
                <a:cs typeface="Arial"/>
              </a:rPr>
              <a:t>Small weak pulse </a:t>
            </a:r>
            <a:r>
              <a:rPr sz="3200" dirty="0">
                <a:latin typeface="Arial"/>
                <a:cs typeface="Arial"/>
              </a:rPr>
              <a:t>( </a:t>
            </a:r>
            <a:r>
              <a:rPr sz="3200" spc="-7" dirty="0">
                <a:latin typeface="Arial"/>
                <a:cs typeface="Arial"/>
              </a:rPr>
              <a:t>Small vol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7" dirty="0">
                <a:latin typeface="Arial"/>
                <a:cs typeface="Arial"/>
              </a:rPr>
              <a:t>narrow</a:t>
            </a:r>
            <a:r>
              <a:rPr sz="3200" spc="10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PP)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0496" y="2572511"/>
            <a:ext cx="6750304" cy="410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8" y="1"/>
            <a:ext cx="8337973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Anacrotic pulse </a:t>
            </a:r>
            <a:r>
              <a:rPr dirty="0">
                <a:solidFill>
                  <a:srgbClr val="00B0F0"/>
                </a:solidFill>
              </a:rPr>
              <a:t>(</a:t>
            </a:r>
            <a:r>
              <a:rPr dirty="0" err="1">
                <a:solidFill>
                  <a:srgbClr val="00B0F0"/>
                </a:solidFill>
              </a:rPr>
              <a:t>Parvus</a:t>
            </a:r>
            <a:r>
              <a:rPr spc="-127" dirty="0">
                <a:solidFill>
                  <a:srgbClr val="00B0F0"/>
                </a:solidFill>
              </a:rPr>
              <a:t> </a:t>
            </a:r>
            <a:r>
              <a:rPr lang="en-US" spc="-127" dirty="0" smtClean="0">
                <a:solidFill>
                  <a:srgbClr val="00B0F0"/>
                </a:solidFill>
              </a:rPr>
              <a:t>&amp; </a:t>
            </a:r>
            <a:r>
              <a:rPr lang="en-US" spc="-73" dirty="0" err="1" smtClean="0">
                <a:solidFill>
                  <a:srgbClr val="00B0F0"/>
                </a:solidFill>
                <a:latin typeface="Arial"/>
                <a:cs typeface="Arial"/>
              </a:rPr>
              <a:t>Tardus</a:t>
            </a:r>
            <a:r>
              <a:rPr lang="en-US" spc="-73" dirty="0" smtClean="0">
                <a:solidFill>
                  <a:srgbClr val="00B0F0"/>
                </a:solidFill>
                <a:latin typeface="Arial"/>
                <a:cs typeface="Arial"/>
              </a:rPr>
              <a:t>)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89" y="1939545"/>
            <a:ext cx="622300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58" indent="-368272">
              <a:spcBef>
                <a:spcPts val="133"/>
              </a:spcBef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Parvus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7" dirty="0">
                <a:latin typeface="Arial"/>
                <a:cs typeface="Arial"/>
              </a:rPr>
              <a:t>low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amplitude</a:t>
            </a:r>
            <a:endParaRPr sz="3200" dirty="0">
              <a:latin typeface="Arial"/>
              <a:cs typeface="Arial"/>
            </a:endParaRPr>
          </a:p>
          <a:p>
            <a:pPr marL="375892" indent="-359806">
              <a:buChar char="•"/>
              <a:tabLst>
                <a:tab pos="375892" algn="l"/>
                <a:tab pos="376739" algn="l"/>
              </a:tabLst>
            </a:pPr>
            <a:r>
              <a:rPr sz="3200" spc="-60" dirty="0">
                <a:latin typeface="Arial"/>
                <a:cs typeface="Arial"/>
              </a:rPr>
              <a:t>Tardus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7" dirty="0">
                <a:latin typeface="Arial"/>
                <a:cs typeface="Arial"/>
              </a:rPr>
              <a:t>slow rising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7" dirty="0">
                <a:latin typeface="Arial"/>
                <a:cs typeface="Arial"/>
              </a:rPr>
              <a:t>late</a:t>
            </a:r>
            <a:r>
              <a:rPr sz="3200" spc="5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peak.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9488" y="3047997"/>
            <a:ext cx="8197088" cy="375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9" y="546709"/>
            <a:ext cx="6480387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Hyperkinetic pulse</a:t>
            </a:r>
            <a:r>
              <a:rPr spc="-120" dirty="0"/>
              <a:t> </a:t>
            </a:r>
            <a:r>
              <a:rPr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685" y="1844380"/>
            <a:ext cx="4302760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58" indent="-368272">
              <a:spcBef>
                <a:spcPts val="133"/>
              </a:spcBef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Rapid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rise</a:t>
            </a:r>
            <a:endParaRPr sz="3200" dirty="0">
              <a:latin typeface="Arial"/>
              <a:cs typeface="Arial"/>
            </a:endParaRPr>
          </a:p>
          <a:p>
            <a:pPr marL="353882" marR="6773" indent="-337796"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High amplitude  </a:t>
            </a:r>
            <a:r>
              <a:rPr sz="3200" dirty="0">
                <a:latin typeface="Arial"/>
                <a:cs typeface="Arial"/>
              </a:rPr>
              <a:t>(Large vol &amp; </a:t>
            </a:r>
            <a:r>
              <a:rPr sz="3200" spc="-7" dirty="0">
                <a:latin typeface="Arial"/>
                <a:cs typeface="Arial"/>
              </a:rPr>
              <a:t>wide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PP)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8512" y="1903984"/>
            <a:ext cx="6768592" cy="4626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9" y="24894"/>
            <a:ext cx="11098107" cy="2093735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4500" spc="-20" dirty="0"/>
              <a:t>Collapsing/Water-Hammer/Corrigan’s</a:t>
            </a:r>
            <a:r>
              <a:rPr sz="4500" spc="147" dirty="0"/>
              <a:t> </a:t>
            </a:r>
            <a:r>
              <a:rPr sz="4500" spc="-13" dirty="0"/>
              <a:t>pulse</a:t>
            </a:r>
            <a:endParaRPr sz="4500" dirty="0"/>
          </a:p>
          <a:p>
            <a:pPr marL="16933"/>
            <a:r>
              <a:rPr sz="4500" spc="-7" dirty="0"/>
              <a:t>:-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0" y="1844383"/>
            <a:ext cx="12288893" cy="24793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58" indent="-368272">
              <a:spcBef>
                <a:spcPts val="133"/>
              </a:spcBef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Rapid upstroke (High SBP) </a:t>
            </a:r>
            <a:r>
              <a:rPr sz="3200" dirty="0">
                <a:latin typeface="Arial"/>
                <a:cs typeface="Arial"/>
              </a:rPr>
              <a:t>– d/to </a:t>
            </a:r>
            <a:r>
              <a:rPr sz="3200" spc="-7" dirty="0">
                <a:latin typeface="Arial"/>
                <a:cs typeface="Arial"/>
              </a:rPr>
              <a:t>increased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spc="-107" dirty="0">
                <a:latin typeface="Arial"/>
                <a:cs typeface="Arial"/>
              </a:rPr>
              <a:t>SV,</a:t>
            </a:r>
            <a:endParaRPr sz="3200" dirty="0">
              <a:latin typeface="Arial"/>
              <a:cs typeface="Arial"/>
            </a:endParaRPr>
          </a:p>
          <a:p>
            <a:pPr marL="384358" indent="-368272"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Rapid downstroke (Low DBP) </a:t>
            </a:r>
            <a:r>
              <a:rPr sz="3200" dirty="0">
                <a:latin typeface="Arial"/>
                <a:cs typeface="Arial"/>
              </a:rPr>
              <a:t>– d/to </a:t>
            </a:r>
            <a:r>
              <a:rPr sz="3200" spc="-7" dirty="0">
                <a:latin typeface="Arial"/>
                <a:cs typeface="Arial"/>
              </a:rPr>
              <a:t>diastolic run </a:t>
            </a:r>
            <a:r>
              <a:rPr sz="3200" spc="-20" dirty="0">
                <a:latin typeface="Arial"/>
                <a:cs typeface="Arial"/>
              </a:rPr>
              <a:t>off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127" dirty="0">
                <a:latin typeface="Arial"/>
                <a:cs typeface="Arial"/>
              </a:rPr>
              <a:t>LV </a:t>
            </a:r>
            <a:r>
              <a:rPr sz="3200" dirty="0">
                <a:latin typeface="Arial"/>
                <a:cs typeface="Arial"/>
              </a:rPr>
              <a:t>/ to</a:t>
            </a:r>
            <a:r>
              <a:rPr sz="3200" spc="25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</a:t>
            </a:r>
            <a:endParaRPr sz="3200" dirty="0">
              <a:latin typeface="Arial"/>
              <a:cs typeface="Arial"/>
            </a:endParaRPr>
          </a:p>
          <a:p>
            <a:pPr marL="384358" indent="-368272"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Large </a:t>
            </a:r>
            <a:r>
              <a:rPr sz="3200" dirty="0">
                <a:latin typeface="Arial"/>
                <a:cs typeface="Arial"/>
              </a:rPr>
              <a:t>SV </a:t>
            </a:r>
            <a:r>
              <a:rPr sz="3200" spc="-7" dirty="0">
                <a:latin typeface="Arial"/>
                <a:cs typeface="Arial"/>
              </a:rPr>
              <a:t>volume </a:t>
            </a:r>
            <a:r>
              <a:rPr sz="3200" dirty="0">
                <a:latin typeface="Arial"/>
                <a:cs typeface="Arial"/>
              </a:rPr>
              <a:t>→ </a:t>
            </a:r>
            <a:r>
              <a:rPr sz="3200" spc="-7" dirty="0">
                <a:latin typeface="Arial"/>
                <a:cs typeface="Arial"/>
              </a:rPr>
              <a:t>streching of </a:t>
            </a:r>
            <a:r>
              <a:rPr sz="3200" dirty="0">
                <a:latin typeface="Arial"/>
                <a:cs typeface="Arial"/>
              </a:rPr>
              <a:t>carotid </a:t>
            </a:r>
            <a:r>
              <a:rPr sz="3200" spc="-7" dirty="0">
                <a:latin typeface="Arial"/>
                <a:cs typeface="Arial"/>
              </a:rPr>
              <a:t>arteries </a:t>
            </a:r>
            <a:r>
              <a:rPr sz="3200" dirty="0">
                <a:latin typeface="Arial"/>
                <a:cs typeface="Arial"/>
              </a:rPr>
              <a:t>→aortic</a:t>
            </a:r>
            <a:r>
              <a:rPr sz="3200" spc="4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sinus</a:t>
            </a:r>
            <a:endParaRPr sz="3200" dirty="0">
              <a:latin typeface="Arial"/>
              <a:cs typeface="Arial"/>
            </a:endParaRPr>
          </a:p>
          <a:p>
            <a:pPr marL="9667362"/>
            <a:r>
              <a:rPr sz="3200" dirty="0">
                <a:latin typeface="Arial"/>
                <a:cs typeface="Arial"/>
              </a:rPr>
              <a:t>↓</a:t>
            </a:r>
          </a:p>
          <a:p>
            <a:pPr marL="6860871"/>
            <a:r>
              <a:rPr sz="3200" spc="-7" dirty="0">
                <a:latin typeface="Arial"/>
                <a:cs typeface="Arial"/>
              </a:rPr>
              <a:t>reduced peripheral </a:t>
            </a:r>
            <a:r>
              <a:rPr sz="3200" dirty="0">
                <a:latin typeface="Arial"/>
                <a:cs typeface="Arial"/>
              </a:rPr>
              <a:t>vasc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res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496" y="3334511"/>
            <a:ext cx="5047488" cy="3450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546709"/>
            <a:ext cx="6045200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Pulsus bisferiens</a:t>
            </a:r>
            <a:r>
              <a:rPr spc="-113" dirty="0"/>
              <a:t> </a:t>
            </a:r>
            <a:r>
              <a:rPr spc="-7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189" y="1939547"/>
            <a:ext cx="7970520" cy="19868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58" indent="-368272">
              <a:spcBef>
                <a:spcPts val="133"/>
              </a:spcBef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Single pulse wave with 2 peaks in</a:t>
            </a:r>
            <a:r>
              <a:rPr sz="3200" spc="10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systole.</a:t>
            </a:r>
            <a:endParaRPr sz="3200" dirty="0">
              <a:latin typeface="Arial"/>
              <a:cs typeface="Arial"/>
            </a:endParaRPr>
          </a:p>
          <a:p>
            <a:pPr marL="384358" indent="-368272"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Best felt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7" dirty="0">
                <a:latin typeface="Arial"/>
                <a:cs typeface="Arial"/>
              </a:rPr>
              <a:t>Brachial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7" dirty="0">
                <a:latin typeface="Arial"/>
                <a:cs typeface="Arial"/>
              </a:rPr>
              <a:t>Femoral</a:t>
            </a:r>
            <a:r>
              <a:rPr sz="3200" spc="13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artery.</a:t>
            </a:r>
            <a:endParaRPr sz="3200" dirty="0">
              <a:latin typeface="Arial"/>
              <a:cs typeface="Arial"/>
            </a:endParaRPr>
          </a:p>
          <a:p>
            <a:pPr marL="384358" marR="2618544" indent="-384358">
              <a:buChar char="•"/>
              <a:tabLst>
                <a:tab pos="384358" algn="l"/>
                <a:tab pos="385205" algn="l"/>
              </a:tabLst>
            </a:pPr>
            <a:r>
              <a:rPr sz="3200" dirty="0">
                <a:latin typeface="Arial"/>
                <a:cs typeface="Arial"/>
              </a:rPr>
              <a:t>D/to </a:t>
            </a:r>
            <a:r>
              <a:rPr sz="3200" spc="-7" dirty="0">
                <a:latin typeface="Arial"/>
                <a:cs typeface="Arial"/>
              </a:rPr>
              <a:t>ejection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7" dirty="0">
                <a:latin typeface="Arial"/>
                <a:cs typeface="Arial"/>
              </a:rPr>
              <a:t>rapid jet of  bld through aortic valve.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7007" y="2952496"/>
            <a:ext cx="5334000" cy="382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90" y="546709"/>
            <a:ext cx="6122247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Pulsus Dicroticus</a:t>
            </a:r>
            <a:r>
              <a:rPr spc="-120" dirty="0"/>
              <a:t> </a:t>
            </a:r>
            <a:r>
              <a:rPr spc="-7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685" y="1844381"/>
            <a:ext cx="1181438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58" indent="-368272">
              <a:spcBef>
                <a:spcPts val="133"/>
              </a:spcBef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Single pulse wave with 2 peaks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7" dirty="0">
                <a:latin typeface="Arial"/>
                <a:cs typeface="Arial"/>
              </a:rPr>
              <a:t>one in </a:t>
            </a:r>
            <a:r>
              <a:rPr sz="3200" dirty="0">
                <a:latin typeface="Arial"/>
                <a:cs typeface="Arial"/>
              </a:rPr>
              <a:t>systole &amp; </a:t>
            </a:r>
            <a:r>
              <a:rPr sz="3200" spc="-7" dirty="0">
                <a:latin typeface="Arial"/>
                <a:cs typeface="Arial"/>
              </a:rPr>
              <a:t>other in</a:t>
            </a:r>
            <a:r>
              <a:rPr sz="3200" spc="18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diast</a:t>
            </a:r>
            <a:endParaRPr sz="3200" dirty="0">
              <a:latin typeface="Arial"/>
              <a:cs typeface="Arial"/>
            </a:endParaRPr>
          </a:p>
          <a:p>
            <a:pPr marL="384358" indent="-368272">
              <a:buChar char="•"/>
              <a:tabLst>
                <a:tab pos="384358" algn="l"/>
                <a:tab pos="385205" algn="l"/>
              </a:tabLst>
            </a:pPr>
            <a:r>
              <a:rPr sz="3200" dirty="0">
                <a:latin typeface="Arial"/>
                <a:cs typeface="Arial"/>
              </a:rPr>
              <a:t>d/to very </a:t>
            </a:r>
            <a:r>
              <a:rPr sz="3200" spc="-7" dirty="0">
                <a:latin typeface="Arial"/>
                <a:cs typeface="Arial"/>
              </a:rPr>
              <a:t>low </a:t>
            </a:r>
            <a:r>
              <a:rPr sz="3200" dirty="0">
                <a:latin typeface="Arial"/>
                <a:cs typeface="Arial"/>
              </a:rPr>
              <a:t>SV &amp; </a:t>
            </a:r>
            <a:r>
              <a:rPr sz="3200" spc="-7" dirty="0">
                <a:latin typeface="Arial"/>
                <a:cs typeface="Arial"/>
              </a:rPr>
              <a:t>decreased periphearal</a:t>
            </a:r>
            <a:r>
              <a:rPr sz="3200" spc="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resistance.</a:t>
            </a:r>
          </a:p>
        </p:txBody>
      </p:sp>
      <p:sp>
        <p:nvSpPr>
          <p:cNvPr id="4" name="object 4"/>
          <p:cNvSpPr/>
          <p:nvPr/>
        </p:nvSpPr>
        <p:spPr>
          <a:xfrm>
            <a:off x="2507488" y="2856989"/>
            <a:ext cx="6350000" cy="393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546709"/>
            <a:ext cx="5531272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Pulsus alterans</a:t>
            </a:r>
            <a:r>
              <a:rPr spc="-113" dirty="0"/>
              <a:t> </a:t>
            </a:r>
            <a:r>
              <a:rPr spc="-7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192" y="1844381"/>
            <a:ext cx="10415693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62346" indent="-345414">
              <a:spcBef>
                <a:spcPts val="133"/>
              </a:spcBef>
              <a:buChar char="•"/>
              <a:tabLst>
                <a:tab pos="361502" algn="l"/>
                <a:tab pos="362346" algn="l"/>
              </a:tabLst>
            </a:pPr>
            <a:r>
              <a:rPr sz="3200" spc="-7" dirty="0">
                <a:latin typeface="Arial"/>
                <a:cs typeface="Arial"/>
              </a:rPr>
              <a:t>Alternating small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7" dirty="0">
                <a:latin typeface="Arial"/>
                <a:cs typeface="Arial"/>
              </a:rPr>
              <a:t>large vol pulse with irregular</a:t>
            </a:r>
            <a:r>
              <a:rPr sz="3200" spc="1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rhythm.</a:t>
            </a:r>
          </a:p>
          <a:p>
            <a:pPr marL="384358" indent="-368272"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Best appreciated by palpating radial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7" dirty="0">
                <a:latin typeface="Arial"/>
                <a:cs typeface="Arial"/>
              </a:rPr>
              <a:t>femoral</a:t>
            </a:r>
            <a:r>
              <a:rPr sz="3200" spc="14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pulses.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6576" y="2856992"/>
            <a:ext cx="6187440" cy="390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12192000" cy="6827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90" y="546709"/>
            <a:ext cx="6244167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Pulsus bigeminus</a:t>
            </a:r>
            <a:r>
              <a:rPr spc="-133" dirty="0"/>
              <a:t> </a:t>
            </a:r>
            <a:r>
              <a:rPr spc="-7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191" y="1748469"/>
            <a:ext cx="36093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8054" indent="-231970">
              <a:spcBef>
                <a:spcPts val="133"/>
              </a:spcBef>
              <a:buChar char="•"/>
              <a:tabLst>
                <a:tab pos="248902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7" dirty="0">
                <a:latin typeface="Arial"/>
                <a:cs typeface="Arial"/>
              </a:rPr>
              <a:t>pulse wave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with;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7353" y="1748469"/>
            <a:ext cx="609092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39489">
              <a:spcBef>
                <a:spcPts val="133"/>
              </a:spcBef>
            </a:pPr>
            <a:r>
              <a:rPr sz="3200" spc="-7" dirty="0">
                <a:latin typeface="Arial"/>
                <a:cs typeface="Arial"/>
              </a:rPr>
              <a:t>Normal beat </a:t>
            </a:r>
            <a:r>
              <a:rPr sz="3200" dirty="0">
                <a:latin typeface="Arial"/>
                <a:cs typeface="Arial"/>
              </a:rPr>
              <a:t>f/by premature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bea</a:t>
            </a:r>
            <a:endParaRPr sz="3200" dirty="0">
              <a:latin typeface="Arial"/>
              <a:cs typeface="Arial"/>
            </a:endParaRPr>
          </a:p>
          <a:p>
            <a:pPr marL="16933">
              <a:spcBef>
                <a:spcPts val="7"/>
              </a:spcBef>
            </a:pPr>
            <a:r>
              <a:rPr sz="3200" dirty="0">
                <a:latin typeface="Arial"/>
                <a:cs typeface="Arial"/>
              </a:rPr>
              <a:t>&amp; </a:t>
            </a:r>
            <a:r>
              <a:rPr sz="3200" spc="-7" dirty="0">
                <a:latin typeface="Arial"/>
                <a:cs typeface="Arial"/>
              </a:rPr>
              <a:t>a compensatory</a:t>
            </a:r>
            <a:r>
              <a:rPr sz="3200" spc="-1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pause,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189" y="2724574"/>
            <a:ext cx="11724640" cy="30179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513080" marR="6773" indent="113445">
              <a:spcBef>
                <a:spcPts val="133"/>
              </a:spcBef>
            </a:pPr>
            <a:r>
              <a:rPr sz="3200" spc="-7" dirty="0">
                <a:latin typeface="Arial"/>
                <a:cs typeface="Arial"/>
              </a:rPr>
              <a:t>occuring in rapid succession caus  alteration </a:t>
            </a:r>
            <a:r>
              <a:rPr sz="3200" dirty="0">
                <a:latin typeface="Arial"/>
                <a:cs typeface="Arial"/>
              </a:rPr>
              <a:t>in the strength 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pulse.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384358" indent="-368272"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Seen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7" dirty="0">
                <a:latin typeface="Arial"/>
                <a:cs typeface="Arial"/>
              </a:rPr>
              <a:t>Digitalis</a:t>
            </a:r>
            <a:r>
              <a:rPr sz="3200" spc="47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toxicity.</a:t>
            </a:r>
            <a:endParaRPr sz="3200" dirty="0">
              <a:latin typeface="Arial"/>
              <a:cs typeface="Arial"/>
            </a:endParaRPr>
          </a:p>
          <a:p>
            <a:pPr marL="384358" indent="-368272">
              <a:spcBef>
                <a:spcPts val="7"/>
              </a:spcBef>
              <a:buChar char="•"/>
              <a:tabLst>
                <a:tab pos="384358" algn="l"/>
                <a:tab pos="385205" algn="l"/>
              </a:tabLst>
            </a:pPr>
            <a:r>
              <a:rPr sz="3200" dirty="0">
                <a:latin typeface="Arial"/>
                <a:cs typeface="Arial"/>
              </a:rPr>
              <a:t>In </a:t>
            </a:r>
            <a:r>
              <a:rPr sz="3200" spc="-7" dirty="0">
                <a:latin typeface="Arial"/>
                <a:cs typeface="Arial"/>
              </a:rPr>
              <a:t>pulsus alterans; compensatory pause is</a:t>
            </a:r>
            <a:r>
              <a:rPr sz="3200" spc="7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absent.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1007" y="2477007"/>
            <a:ext cx="5618480" cy="180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546709"/>
            <a:ext cx="6322060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Pulsus paradoxus</a:t>
            </a:r>
            <a:r>
              <a:rPr spc="-120" dirty="0"/>
              <a:t> </a:t>
            </a:r>
            <a:r>
              <a:rPr spc="-7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689" y="1844382"/>
            <a:ext cx="11303847" cy="494152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58" indent="-368272">
              <a:spcBef>
                <a:spcPts val="133"/>
              </a:spcBef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During Inspiration </a:t>
            </a:r>
            <a:r>
              <a:rPr sz="3200" dirty="0">
                <a:latin typeface="Arial"/>
                <a:cs typeface="Arial"/>
              </a:rPr>
              <a:t>- </a:t>
            </a:r>
            <a:r>
              <a:rPr sz="3200" spc="-7" dirty="0">
                <a:latin typeface="Arial"/>
                <a:cs typeface="Arial"/>
              </a:rPr>
              <a:t>↑sed </a:t>
            </a:r>
            <a:r>
              <a:rPr sz="3200" spc="-40" dirty="0">
                <a:latin typeface="Arial"/>
                <a:cs typeface="Arial"/>
              </a:rPr>
              <a:t>RV </a:t>
            </a:r>
            <a:r>
              <a:rPr sz="3200" spc="-67" dirty="0">
                <a:latin typeface="Arial"/>
                <a:cs typeface="Arial"/>
              </a:rPr>
              <a:t>Vol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7" dirty="0">
                <a:latin typeface="Arial"/>
                <a:cs typeface="Arial"/>
              </a:rPr>
              <a:t>Stroke </a:t>
            </a:r>
            <a:r>
              <a:rPr sz="3200" spc="-67" dirty="0">
                <a:latin typeface="Arial"/>
                <a:cs typeface="Arial"/>
              </a:rPr>
              <a:t>Vol</a:t>
            </a:r>
            <a:r>
              <a:rPr sz="3200" spc="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but;</a:t>
            </a:r>
          </a:p>
          <a:p>
            <a:pPr marL="345414" marR="3504936" indent="3261116"/>
            <a:r>
              <a:rPr sz="3200" spc="-7" dirty="0">
                <a:latin typeface="Arial"/>
                <a:cs typeface="Arial"/>
              </a:rPr>
              <a:t>↓sed </a:t>
            </a:r>
            <a:r>
              <a:rPr sz="3200" spc="-127" dirty="0">
                <a:latin typeface="Arial"/>
                <a:cs typeface="Arial"/>
              </a:rPr>
              <a:t>LV </a:t>
            </a:r>
            <a:r>
              <a:rPr sz="3200" spc="-7" dirty="0">
                <a:latin typeface="Arial"/>
                <a:cs typeface="Arial"/>
              </a:rPr>
              <a:t>svolume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107" dirty="0">
                <a:latin typeface="Arial"/>
                <a:cs typeface="Arial"/>
              </a:rPr>
              <a:t>SV.  </a:t>
            </a:r>
            <a:r>
              <a:rPr sz="3200" dirty="0">
                <a:latin typeface="Arial"/>
                <a:cs typeface="Arial"/>
              </a:rPr>
              <a:t>Therefore, </a:t>
            </a:r>
            <a:r>
              <a:rPr sz="3200" spc="-7" dirty="0">
                <a:latin typeface="Arial"/>
                <a:cs typeface="Arial"/>
              </a:rPr>
              <a:t>Fall </a:t>
            </a:r>
            <a:r>
              <a:rPr sz="3200" dirty="0">
                <a:latin typeface="Arial"/>
                <a:cs typeface="Arial"/>
              </a:rPr>
              <a:t>in BP </a:t>
            </a:r>
            <a:r>
              <a:rPr sz="3200" spc="-7" dirty="0">
                <a:latin typeface="Arial"/>
                <a:cs typeface="Arial"/>
              </a:rPr>
              <a:t>during</a:t>
            </a:r>
            <a:r>
              <a:rPr sz="3200" spc="-7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inspiration.</a:t>
            </a:r>
            <a:endParaRPr sz="3200" dirty="0">
              <a:latin typeface="Arial"/>
              <a:cs typeface="Arial"/>
            </a:endParaRPr>
          </a:p>
          <a:p>
            <a:pPr marL="2290908" indent="-2274822">
              <a:buChar char="•"/>
              <a:tabLst>
                <a:tab pos="2290908" algn="l"/>
                <a:tab pos="2291755" algn="l"/>
              </a:tabLst>
            </a:pPr>
            <a:r>
              <a:rPr sz="3200" spc="-7" dirty="0">
                <a:latin typeface="Arial"/>
                <a:cs typeface="Arial"/>
              </a:rPr>
              <a:t>When Heart constrained in a fixed</a:t>
            </a:r>
            <a:r>
              <a:rPr sz="3200" spc="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cavity</a:t>
            </a:r>
          </a:p>
          <a:p>
            <a:pPr marL="5649383"/>
            <a:r>
              <a:rPr sz="3200" dirty="0">
                <a:latin typeface="Arial"/>
                <a:cs typeface="Arial"/>
              </a:rPr>
              <a:t>↓</a:t>
            </a:r>
          </a:p>
          <a:p>
            <a:pPr marL="1260591"/>
            <a:r>
              <a:rPr sz="3200" dirty="0">
                <a:latin typeface="Arial"/>
                <a:cs typeface="Arial"/>
              </a:rPr>
              <a:t>Increase in </a:t>
            </a:r>
            <a:r>
              <a:rPr sz="3200" spc="-40" dirty="0">
                <a:latin typeface="Arial"/>
                <a:cs typeface="Arial"/>
              </a:rPr>
              <a:t>RV </a:t>
            </a:r>
            <a:r>
              <a:rPr sz="3200" dirty="0">
                <a:latin typeface="Arial"/>
                <a:cs typeface="Arial"/>
              </a:rPr>
              <a:t>vol </a:t>
            </a:r>
            <a:r>
              <a:rPr sz="3200" spc="-7" dirty="0">
                <a:latin typeface="Arial"/>
                <a:cs typeface="Arial"/>
              </a:rPr>
              <a:t>during inspiration reudces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100" dirty="0">
                <a:latin typeface="Arial"/>
                <a:cs typeface="Arial"/>
              </a:rPr>
              <a:t> </a:t>
            </a:r>
            <a:r>
              <a:rPr sz="3200" spc="-127" dirty="0">
                <a:latin typeface="Arial"/>
                <a:cs typeface="Arial"/>
              </a:rPr>
              <a:t>LV</a:t>
            </a:r>
            <a:endParaRPr sz="3200" dirty="0">
              <a:latin typeface="Arial"/>
              <a:cs typeface="Arial"/>
            </a:endParaRPr>
          </a:p>
          <a:p>
            <a:pPr marL="201494" algn="ctr">
              <a:spcBef>
                <a:spcPts val="7"/>
              </a:spcBef>
            </a:pPr>
            <a:r>
              <a:rPr sz="3200" spc="-7" dirty="0">
                <a:latin typeface="Arial"/>
                <a:cs typeface="Arial"/>
              </a:rPr>
              <a:t>compliance</a:t>
            </a:r>
            <a:endParaRPr sz="3200" dirty="0">
              <a:latin typeface="Arial"/>
              <a:cs typeface="Arial"/>
            </a:endParaRPr>
          </a:p>
          <a:p>
            <a:pPr marL="200646" algn="ctr"/>
            <a:r>
              <a:rPr sz="3200" dirty="0">
                <a:latin typeface="Arial"/>
                <a:cs typeface="Arial"/>
              </a:rPr>
              <a:t>↓</a:t>
            </a:r>
          </a:p>
          <a:p>
            <a:pPr marL="537593" algn="ctr"/>
            <a:r>
              <a:rPr sz="3200" dirty="0">
                <a:latin typeface="Arial"/>
                <a:cs typeface="Arial"/>
              </a:rPr>
              <a:t>More </a:t>
            </a:r>
            <a:r>
              <a:rPr sz="3200" spc="-7" dirty="0">
                <a:latin typeface="Arial"/>
                <a:cs typeface="Arial"/>
              </a:rPr>
              <a:t>reduction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127" dirty="0">
                <a:latin typeface="Arial"/>
                <a:cs typeface="Arial"/>
              </a:rPr>
              <a:t>LV </a:t>
            </a:r>
            <a:r>
              <a:rPr sz="3200" spc="-7" dirty="0">
                <a:latin typeface="Arial"/>
                <a:cs typeface="Arial"/>
              </a:rPr>
              <a:t>filling, </a:t>
            </a:r>
            <a:r>
              <a:rPr sz="3200" spc="-87" dirty="0">
                <a:latin typeface="Arial"/>
                <a:cs typeface="Arial"/>
              </a:rPr>
              <a:t>LV-SV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7" dirty="0">
                <a:latin typeface="Arial"/>
                <a:cs typeface="Arial"/>
              </a:rPr>
              <a:t>SBP during</a:t>
            </a:r>
            <a:r>
              <a:rPr sz="3200" spc="272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inspiration.</a:t>
            </a:r>
            <a:endParaRPr sz="3200" dirty="0">
              <a:latin typeface="Arial"/>
              <a:cs typeface="Arial"/>
            </a:endParaRPr>
          </a:p>
          <a:p>
            <a:pPr marL="200646" algn="ctr"/>
            <a:r>
              <a:rPr sz="3200" dirty="0">
                <a:latin typeface="Arial"/>
                <a:cs typeface="Arial"/>
              </a:rPr>
              <a:t>↓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290" y="320040"/>
            <a:ext cx="9309945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4358" indent="-368272">
              <a:spcBef>
                <a:spcPts val="133"/>
              </a:spcBef>
              <a:buChar char="•"/>
              <a:tabLst>
                <a:tab pos="384358" algn="l"/>
                <a:tab pos="385205" algn="l"/>
              </a:tabLst>
            </a:pPr>
            <a:r>
              <a:rPr sz="3200" spc="-7" dirty="0">
                <a:latin typeface="Arial"/>
                <a:cs typeface="Arial"/>
              </a:rPr>
              <a:t>When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7" dirty="0">
                <a:latin typeface="Arial"/>
                <a:cs typeface="Arial"/>
              </a:rPr>
              <a:t>fall in </a:t>
            </a:r>
            <a:r>
              <a:rPr sz="3200" dirty="0">
                <a:latin typeface="Arial"/>
                <a:cs typeface="Arial"/>
              </a:rPr>
              <a:t>BP </a:t>
            </a:r>
            <a:r>
              <a:rPr sz="3200" spc="-7" dirty="0">
                <a:latin typeface="Arial"/>
                <a:cs typeface="Arial"/>
              </a:rPr>
              <a:t>during inspiration 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6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&gt;10mmHg</a:t>
            </a:r>
            <a:endParaRPr sz="3200" dirty="0">
              <a:latin typeface="Arial"/>
              <a:cs typeface="Arial"/>
            </a:endParaRPr>
          </a:p>
          <a:p>
            <a:pPr marL="3942631"/>
            <a:r>
              <a:rPr sz="3200" dirty="0">
                <a:latin typeface="Arial"/>
                <a:cs typeface="Arial"/>
              </a:rPr>
              <a:t>↓</a:t>
            </a:r>
          </a:p>
          <a:p>
            <a:pPr marL="2710823"/>
            <a:r>
              <a:rPr sz="3200" spc="-7" dirty="0">
                <a:latin typeface="Arial"/>
                <a:cs typeface="Arial"/>
              </a:rPr>
              <a:t>Pulsus Paradoxus.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2511" y="1918205"/>
            <a:ext cx="6475984" cy="484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8" y="546709"/>
            <a:ext cx="6165427" cy="447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Peripheral pulses</a:t>
            </a:r>
            <a:r>
              <a:rPr spc="-100" dirty="0"/>
              <a:t> </a:t>
            </a:r>
            <a:r>
              <a:rPr spc="-7" dirty="0"/>
              <a:t>:-</a:t>
            </a:r>
          </a:p>
        </p:txBody>
      </p:sp>
      <p:sp>
        <p:nvSpPr>
          <p:cNvPr id="3" name="object 3"/>
          <p:cNvSpPr/>
          <p:nvPr/>
        </p:nvSpPr>
        <p:spPr>
          <a:xfrm>
            <a:off x="286512" y="1999488"/>
            <a:ext cx="2919984" cy="394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7984" y="1999488"/>
            <a:ext cx="3905504" cy="3681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15504" y="1903984"/>
            <a:ext cx="3810000" cy="2381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15506" y="4476495"/>
            <a:ext cx="3783583" cy="2105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546710"/>
            <a:ext cx="1600200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BP</a:t>
            </a:r>
            <a:r>
              <a:rPr spc="-233" dirty="0"/>
              <a:t> </a:t>
            </a:r>
            <a:r>
              <a:rPr spc="-7"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685" y="1844379"/>
            <a:ext cx="11768667" cy="34641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96134" indent="-480048">
              <a:buChar char="•"/>
              <a:tabLst>
                <a:tab pos="496134" algn="l"/>
                <a:tab pos="496981" algn="l"/>
              </a:tabLst>
            </a:pPr>
            <a:r>
              <a:rPr sz="3200" dirty="0" smtClean="0">
                <a:latin typeface="Arial"/>
                <a:cs typeface="Arial"/>
              </a:rPr>
              <a:t>Measured </a:t>
            </a:r>
            <a:r>
              <a:rPr sz="3200" spc="-7" dirty="0">
                <a:latin typeface="Arial"/>
                <a:cs typeface="Arial"/>
              </a:rPr>
              <a:t>by</a:t>
            </a:r>
            <a:r>
              <a:rPr sz="3200" spc="-1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“Sphygmomanometer”.</a:t>
            </a:r>
            <a:endParaRPr sz="3200" dirty="0">
              <a:latin typeface="Arial"/>
              <a:cs typeface="Arial"/>
            </a:endParaRPr>
          </a:p>
          <a:p>
            <a:pPr marL="496134" indent="-480048">
              <a:buChar char="•"/>
              <a:tabLst>
                <a:tab pos="496134" algn="l"/>
                <a:tab pos="496981" algn="l"/>
              </a:tabLst>
            </a:pPr>
            <a:r>
              <a:rPr sz="3200" spc="-7" dirty="0">
                <a:latin typeface="Arial"/>
                <a:cs typeface="Arial"/>
              </a:rPr>
              <a:t>Principle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7" dirty="0">
                <a:latin typeface="Arial"/>
                <a:cs typeface="Arial"/>
              </a:rPr>
              <a:t>sphygmomanometry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</a:p>
          <a:p>
            <a:pPr marL="1356325"/>
            <a:r>
              <a:rPr sz="3200" spc="-20" dirty="0">
                <a:latin typeface="Arial"/>
                <a:cs typeface="Arial"/>
              </a:rPr>
              <a:t>Turbulant </a:t>
            </a:r>
            <a:r>
              <a:rPr sz="3200" dirty="0">
                <a:latin typeface="Arial"/>
                <a:cs typeface="Arial"/>
              </a:rPr>
              <a:t>flow </a:t>
            </a:r>
            <a:r>
              <a:rPr sz="3200" spc="-7" dirty="0">
                <a:latin typeface="Arial"/>
                <a:cs typeface="Arial"/>
              </a:rPr>
              <a:t>through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7" dirty="0">
                <a:latin typeface="Arial"/>
                <a:cs typeface="Arial"/>
              </a:rPr>
              <a:t>partially </a:t>
            </a:r>
            <a:r>
              <a:rPr sz="3200" dirty="0">
                <a:latin typeface="Arial"/>
                <a:cs typeface="Arial"/>
              </a:rPr>
              <a:t>compressed</a:t>
            </a:r>
            <a:r>
              <a:rPr sz="3200" spc="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artery</a:t>
            </a:r>
          </a:p>
          <a:p>
            <a:pPr marL="5064633">
              <a:spcBef>
                <a:spcPts val="7"/>
              </a:spcBef>
            </a:pPr>
            <a:r>
              <a:rPr sz="3200" dirty="0">
                <a:latin typeface="Arial"/>
                <a:cs typeface="Arial"/>
              </a:rPr>
              <a:t>↓</a:t>
            </a:r>
          </a:p>
          <a:p>
            <a:pPr marL="2821023"/>
            <a:r>
              <a:rPr sz="3200" spc="-7" dirty="0">
                <a:latin typeface="Arial"/>
                <a:cs typeface="Arial"/>
              </a:rPr>
              <a:t>Creates noises (Korotkoff’s</a:t>
            </a:r>
            <a:r>
              <a:rPr sz="3200" spc="2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sounds)</a:t>
            </a:r>
            <a:endParaRPr sz="3200" dirty="0">
              <a:latin typeface="Arial"/>
              <a:cs typeface="Arial"/>
            </a:endParaRPr>
          </a:p>
          <a:p>
            <a:pPr marL="5064633"/>
            <a:r>
              <a:rPr sz="3200" dirty="0">
                <a:latin typeface="Arial"/>
                <a:cs typeface="Arial"/>
              </a:rPr>
              <a:t>↓</a:t>
            </a:r>
          </a:p>
          <a:p>
            <a:pPr marL="800927"/>
            <a:r>
              <a:rPr sz="3200" spc="-7" dirty="0">
                <a:latin typeface="Arial"/>
                <a:cs typeface="Arial"/>
              </a:rPr>
              <a:t>Change in intensity correlates with </a:t>
            </a:r>
            <a:r>
              <a:rPr sz="3200" dirty="0">
                <a:latin typeface="Arial"/>
                <a:cs typeface="Arial"/>
              </a:rPr>
              <a:t>systemic arterial</a:t>
            </a:r>
            <a:r>
              <a:rPr sz="3200" spc="24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pressure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yrus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546710"/>
            <a:ext cx="6504940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13" dirty="0"/>
              <a:t>Korotkoff’s </a:t>
            </a:r>
            <a:r>
              <a:rPr dirty="0"/>
              <a:t>sounds</a:t>
            </a:r>
            <a:r>
              <a:rPr spc="-100" dirty="0"/>
              <a:t> </a:t>
            </a:r>
            <a:r>
              <a:rPr dirty="0"/>
              <a:t>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1722" y="1939544"/>
            <a:ext cx="9820487" cy="39566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0000" indent="-480048">
              <a:spcBef>
                <a:spcPts val="133"/>
              </a:spcBef>
              <a:buChar char="•"/>
              <a:tabLst>
                <a:tab pos="530000" algn="l"/>
                <a:tab pos="530847" algn="l"/>
              </a:tabLst>
            </a:pPr>
            <a:r>
              <a:rPr sz="3200" spc="-7" dirty="0">
                <a:latin typeface="Arial"/>
                <a:cs typeface="Arial"/>
              </a:rPr>
              <a:t>5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phases;-</a:t>
            </a:r>
            <a:endParaRPr sz="3200" dirty="0">
              <a:latin typeface="Arial"/>
              <a:cs typeface="Arial"/>
            </a:endParaRPr>
          </a:p>
          <a:p>
            <a:pPr marL="834792"/>
            <a:r>
              <a:rPr sz="3200" dirty="0">
                <a:latin typeface="Arial"/>
                <a:cs typeface="Arial"/>
              </a:rPr>
              <a:t>I – </a:t>
            </a:r>
            <a:r>
              <a:rPr sz="3200" spc="-7" dirty="0">
                <a:latin typeface="Arial"/>
                <a:cs typeface="Arial"/>
              </a:rPr>
              <a:t>1</a:t>
            </a:r>
            <a:r>
              <a:rPr sz="3200" spc="-9" baseline="24305" dirty="0">
                <a:latin typeface="Arial"/>
                <a:cs typeface="Arial"/>
              </a:rPr>
              <a:t>st </a:t>
            </a:r>
            <a:r>
              <a:rPr sz="3200" dirty="0">
                <a:latin typeface="Arial"/>
                <a:cs typeface="Arial"/>
              </a:rPr>
              <a:t>appearance of </a:t>
            </a:r>
            <a:r>
              <a:rPr sz="3200" spc="-33" dirty="0">
                <a:latin typeface="Arial"/>
                <a:cs typeface="Arial"/>
              </a:rPr>
              <a:t>clear, </a:t>
            </a:r>
            <a:r>
              <a:rPr sz="3200" dirty="0">
                <a:latin typeface="Arial"/>
                <a:cs typeface="Arial"/>
              </a:rPr>
              <a:t>tapping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sounds.</a:t>
            </a:r>
          </a:p>
          <a:p>
            <a:pPr marL="1397812"/>
            <a:r>
              <a:rPr sz="3200" spc="-7" dirty="0">
                <a:latin typeface="Arial"/>
                <a:cs typeface="Arial"/>
              </a:rPr>
              <a:t>Represent</a:t>
            </a:r>
            <a:r>
              <a:rPr sz="3200" spc="7" dirty="0">
                <a:latin typeface="Arial"/>
                <a:cs typeface="Arial"/>
              </a:rPr>
              <a:t> </a:t>
            </a:r>
            <a:r>
              <a:rPr sz="3200" spc="-113" dirty="0">
                <a:latin typeface="Arial"/>
                <a:cs typeface="Arial"/>
              </a:rPr>
              <a:t>SBP.</a:t>
            </a:r>
            <a:endParaRPr sz="3200" dirty="0">
              <a:latin typeface="Arial"/>
              <a:cs typeface="Arial"/>
            </a:endParaRPr>
          </a:p>
          <a:p>
            <a:pPr marL="611278" marR="57572" indent="113450"/>
            <a:r>
              <a:rPr sz="3200" dirty="0">
                <a:latin typeface="Arial"/>
                <a:cs typeface="Arial"/>
              </a:rPr>
              <a:t>II – </a:t>
            </a:r>
            <a:r>
              <a:rPr sz="3200" spc="-60" dirty="0">
                <a:latin typeface="Arial"/>
                <a:cs typeface="Arial"/>
              </a:rPr>
              <a:t>Tapping </a:t>
            </a:r>
            <a:r>
              <a:rPr sz="3200" spc="-7" dirty="0">
                <a:latin typeface="Arial"/>
                <a:cs typeface="Arial"/>
              </a:rPr>
              <a:t>sounds are replaced by </a:t>
            </a:r>
            <a:r>
              <a:rPr sz="3200" dirty="0">
                <a:latin typeface="Arial"/>
                <a:cs typeface="Arial"/>
              </a:rPr>
              <a:t>soft murmurs.  III - Murmurs </a:t>
            </a:r>
            <a:r>
              <a:rPr sz="3200" spc="-7" dirty="0">
                <a:latin typeface="Arial"/>
                <a:cs typeface="Arial"/>
              </a:rPr>
              <a:t>become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-33" dirty="0">
                <a:latin typeface="Arial"/>
                <a:cs typeface="Arial"/>
              </a:rPr>
              <a:t>louder.</a:t>
            </a:r>
            <a:endParaRPr sz="3200" dirty="0">
              <a:latin typeface="Arial"/>
              <a:cs typeface="Arial"/>
            </a:endParaRPr>
          </a:p>
          <a:p>
            <a:pPr marL="1107412" lvl="1" indent="-496134">
              <a:buAutoNum type="romanUcPeriod" startAt="4"/>
              <a:tabLst>
                <a:tab pos="1107412" algn="l"/>
              </a:tabLst>
            </a:pPr>
            <a:r>
              <a:rPr sz="3200" dirty="0">
                <a:latin typeface="Arial"/>
                <a:cs typeface="Arial"/>
              </a:rPr>
              <a:t>– </a:t>
            </a:r>
            <a:r>
              <a:rPr sz="3200" spc="-13" dirty="0">
                <a:latin typeface="Arial"/>
                <a:cs typeface="Arial"/>
              </a:rPr>
              <a:t>Muffling</a:t>
            </a:r>
            <a:r>
              <a:rPr sz="3200" spc="-7" dirty="0">
                <a:latin typeface="Arial"/>
                <a:cs typeface="Arial"/>
              </a:rPr>
              <a:t> sounds.</a:t>
            </a:r>
            <a:endParaRPr sz="3200" dirty="0">
              <a:latin typeface="Arial"/>
              <a:cs typeface="Arial"/>
            </a:endParaRPr>
          </a:p>
          <a:p>
            <a:pPr marL="1107412" lvl="1" indent="-382684">
              <a:spcBef>
                <a:spcPts val="7"/>
              </a:spcBef>
              <a:buAutoNum type="romanUcPeriod" startAt="4"/>
              <a:tabLst>
                <a:tab pos="1107412" algn="l"/>
              </a:tabLst>
            </a:pPr>
            <a:r>
              <a:rPr sz="3200" dirty="0">
                <a:latin typeface="Arial"/>
                <a:cs typeface="Arial"/>
              </a:rPr>
              <a:t>– </a:t>
            </a:r>
            <a:r>
              <a:rPr sz="3200" spc="-7" dirty="0">
                <a:latin typeface="Arial"/>
                <a:cs typeface="Arial"/>
              </a:rPr>
              <a:t>Disappearance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sounds.</a:t>
            </a:r>
            <a:endParaRPr sz="3200" dirty="0">
              <a:latin typeface="Arial"/>
              <a:cs typeface="Arial"/>
            </a:endParaRPr>
          </a:p>
          <a:p>
            <a:pPr marL="1397812"/>
            <a:r>
              <a:rPr sz="3200" spc="-7" dirty="0">
                <a:latin typeface="Arial"/>
                <a:cs typeface="Arial"/>
              </a:rPr>
              <a:t>Corresponds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113" dirty="0">
                <a:latin typeface="Arial"/>
                <a:cs typeface="Arial"/>
              </a:rPr>
              <a:t>DBP.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8" y="3310125"/>
            <a:ext cx="11812521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4727" y="114300"/>
            <a:ext cx="7330440" cy="3063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244" y="236809"/>
            <a:ext cx="10696956" cy="6362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6697" y="170276"/>
            <a:ext cx="439199" cy="501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7627" y="3"/>
            <a:ext cx="7936992" cy="10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3166" y="78689"/>
            <a:ext cx="78111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5" dirty="0"/>
              <a:t>2) </a:t>
            </a:r>
            <a:r>
              <a:rPr sz="4000" spc="-11" dirty="0"/>
              <a:t>Examination </a:t>
            </a:r>
            <a:r>
              <a:rPr sz="4000" spc="-5" dirty="0"/>
              <a:t>of </a:t>
            </a:r>
            <a:r>
              <a:rPr sz="4000" dirty="0"/>
              <a:t>the </a:t>
            </a:r>
            <a:r>
              <a:rPr sz="4000" spc="-11" dirty="0"/>
              <a:t>Neck</a:t>
            </a:r>
            <a:r>
              <a:rPr sz="4000" spc="-571" dirty="0"/>
              <a:t> </a:t>
            </a:r>
            <a:r>
              <a:rPr sz="4000" spc="-80" dirty="0"/>
              <a:t>Veins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512841" y="1098753"/>
            <a:ext cx="324207" cy="448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876" y="905255"/>
            <a:ext cx="2139696" cy="1018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4063" y="774201"/>
            <a:ext cx="1132332" cy="1231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8879" y="905255"/>
            <a:ext cx="1961388" cy="1018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2755" y="774201"/>
            <a:ext cx="1101852" cy="1231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7096" y="905255"/>
            <a:ext cx="1469136" cy="10180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2413" y="602959"/>
            <a:ext cx="9799955" cy="5897712"/>
          </a:xfrm>
          <a:prstGeom prst="rect">
            <a:avLst/>
          </a:prstGeom>
        </p:spPr>
        <p:txBody>
          <a:bodyPr vert="horz" wrap="square" lIns="0" tIns="349194" rIns="0" bIns="0" rtlCol="0">
            <a:spAutoFit/>
          </a:bodyPr>
          <a:lstStyle/>
          <a:p>
            <a:pPr marL="12700">
              <a:spcBef>
                <a:spcPts val="2751"/>
              </a:spcBef>
            </a:pPr>
            <a:r>
              <a:rPr sz="4400" spc="-5" dirty="0">
                <a:solidFill>
                  <a:srgbClr val="006FC0"/>
                </a:solidFill>
                <a:latin typeface="Century"/>
                <a:cs typeface="Century"/>
              </a:rPr>
              <a:t>J</a:t>
            </a:r>
            <a:r>
              <a:rPr sz="3600" spc="-5" dirty="0">
                <a:latin typeface="Century"/>
                <a:cs typeface="Century"/>
              </a:rPr>
              <a:t>ugular </a:t>
            </a:r>
            <a:r>
              <a:rPr sz="4400" spc="-5" dirty="0">
                <a:solidFill>
                  <a:srgbClr val="006FC0"/>
                </a:solidFill>
                <a:latin typeface="Century"/>
                <a:cs typeface="Century"/>
              </a:rPr>
              <a:t>V</a:t>
            </a:r>
            <a:r>
              <a:rPr sz="3600" spc="-5" dirty="0">
                <a:latin typeface="Century"/>
                <a:cs typeface="Century"/>
              </a:rPr>
              <a:t>enous</a:t>
            </a:r>
            <a:r>
              <a:rPr sz="3600" spc="20" dirty="0">
                <a:latin typeface="Century"/>
                <a:cs typeface="Century"/>
              </a:rPr>
              <a:t> </a:t>
            </a:r>
            <a:r>
              <a:rPr sz="4400" spc="-5" dirty="0">
                <a:solidFill>
                  <a:srgbClr val="006FC0"/>
                </a:solidFill>
                <a:latin typeface="Century"/>
                <a:cs typeface="Century"/>
              </a:rPr>
              <a:t>P</a:t>
            </a:r>
            <a:r>
              <a:rPr sz="3600" spc="-5" dirty="0">
                <a:latin typeface="Century"/>
                <a:cs typeface="Century"/>
              </a:rPr>
              <a:t>ulse</a:t>
            </a:r>
            <a:endParaRPr sz="3600" dirty="0">
              <a:latin typeface="Century"/>
              <a:cs typeface="Century"/>
            </a:endParaRPr>
          </a:p>
          <a:p>
            <a:pPr marL="394901" marR="117456" indent="-286967">
              <a:spcBef>
                <a:spcPts val="1925"/>
              </a:spcBef>
              <a:buSzPct val="96875"/>
              <a:buFont typeface="Wingdings"/>
              <a:buChar char=""/>
              <a:tabLst>
                <a:tab pos="429184" algn="l"/>
              </a:tabLst>
            </a:pPr>
            <a:r>
              <a:rPr sz="3200" dirty="0">
                <a:latin typeface="Century"/>
                <a:cs typeface="Century"/>
              </a:rPr>
              <a:t>Fluctuations </a:t>
            </a:r>
            <a:r>
              <a:rPr sz="3200" spc="-5" dirty="0">
                <a:latin typeface="Century"/>
                <a:cs typeface="Century"/>
              </a:rPr>
              <a:t>in </a:t>
            </a:r>
            <a:r>
              <a:rPr sz="3200" dirty="0">
                <a:latin typeface="Century"/>
                <a:cs typeface="Century"/>
              </a:rPr>
              <a:t>right atrial pressure </a:t>
            </a:r>
            <a:r>
              <a:rPr sz="3200" spc="-5" dirty="0">
                <a:latin typeface="Century"/>
                <a:cs typeface="Century"/>
              </a:rPr>
              <a:t>during the  </a:t>
            </a:r>
            <a:r>
              <a:rPr sz="3200" dirty="0">
                <a:latin typeface="Century"/>
                <a:cs typeface="Century"/>
              </a:rPr>
              <a:t>cardiac cycle generate a </a:t>
            </a:r>
            <a:r>
              <a:rPr sz="3200" spc="-5" dirty="0">
                <a:latin typeface="Century"/>
                <a:cs typeface="Century"/>
              </a:rPr>
              <a:t>pulse that </a:t>
            </a:r>
            <a:r>
              <a:rPr sz="3200" dirty="0">
                <a:latin typeface="Century"/>
                <a:cs typeface="Century"/>
              </a:rPr>
              <a:t>is </a:t>
            </a:r>
            <a:r>
              <a:rPr sz="3200" spc="-5" dirty="0">
                <a:latin typeface="Century"/>
                <a:cs typeface="Century"/>
              </a:rPr>
              <a:t>transmitted  </a:t>
            </a:r>
            <a:r>
              <a:rPr sz="3200" dirty="0">
                <a:latin typeface="Century"/>
                <a:cs typeface="Century"/>
              </a:rPr>
              <a:t>backwards into </a:t>
            </a:r>
            <a:r>
              <a:rPr sz="3200" spc="-5" dirty="0">
                <a:latin typeface="Century"/>
                <a:cs typeface="Century"/>
              </a:rPr>
              <a:t>the jugular</a:t>
            </a:r>
            <a:r>
              <a:rPr sz="3200" spc="-51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veins.</a:t>
            </a:r>
            <a:endParaRPr sz="3200" dirty="0">
              <a:latin typeface="Century"/>
              <a:cs typeface="Century"/>
            </a:endParaRPr>
          </a:p>
          <a:p>
            <a:pPr marL="394901" marR="5080" indent="-286967">
              <a:spcBef>
                <a:spcPts val="600"/>
              </a:spcBef>
              <a:buSzPct val="96875"/>
              <a:buFont typeface="Wingdings"/>
              <a:buChar char=""/>
              <a:tabLst>
                <a:tab pos="429184" algn="l"/>
              </a:tabLst>
            </a:pPr>
            <a:r>
              <a:rPr sz="3200" spc="-5" dirty="0">
                <a:latin typeface="Century"/>
                <a:cs typeface="Century"/>
              </a:rPr>
              <a:t>It is best examined </a:t>
            </a:r>
            <a:r>
              <a:rPr sz="3200" dirty="0">
                <a:latin typeface="Century"/>
                <a:cs typeface="Century"/>
              </a:rPr>
              <a:t>in </a:t>
            </a:r>
            <a:r>
              <a:rPr sz="3200" spc="-5" dirty="0">
                <a:latin typeface="Century"/>
                <a:cs typeface="Century"/>
              </a:rPr>
              <a:t>good </a:t>
            </a:r>
            <a:r>
              <a:rPr sz="3200" dirty="0">
                <a:latin typeface="Century"/>
                <a:cs typeface="Century"/>
              </a:rPr>
              <a:t>light while </a:t>
            </a:r>
            <a:r>
              <a:rPr sz="3200" spc="-5" dirty="0">
                <a:latin typeface="Century"/>
                <a:cs typeface="Century"/>
              </a:rPr>
              <a:t>the patient  </a:t>
            </a:r>
            <a:r>
              <a:rPr sz="3200" dirty="0">
                <a:latin typeface="Century"/>
                <a:cs typeface="Century"/>
              </a:rPr>
              <a:t>reclines </a:t>
            </a:r>
            <a:r>
              <a:rPr sz="3200" spc="-5" dirty="0">
                <a:latin typeface="Century"/>
                <a:cs typeface="Century"/>
              </a:rPr>
              <a:t>at</a:t>
            </a:r>
            <a:r>
              <a:rPr sz="3200" spc="-20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45°.</a:t>
            </a:r>
            <a:endParaRPr sz="3200" dirty="0">
              <a:latin typeface="Century"/>
              <a:cs typeface="Century"/>
            </a:endParaRPr>
          </a:p>
          <a:p>
            <a:pPr marL="394901" marR="125712" indent="-286967">
              <a:spcBef>
                <a:spcPts val="600"/>
              </a:spcBef>
              <a:buSzPct val="96875"/>
              <a:buFont typeface="Wingdings"/>
              <a:buChar char=""/>
              <a:tabLst>
                <a:tab pos="429184" algn="l"/>
              </a:tabLst>
            </a:pPr>
            <a:r>
              <a:rPr sz="3200" dirty="0">
                <a:latin typeface="Century"/>
                <a:cs typeface="Century"/>
              </a:rPr>
              <a:t>At </a:t>
            </a:r>
            <a:r>
              <a:rPr sz="3200" spc="-5" dirty="0">
                <a:latin typeface="Century"/>
                <a:cs typeface="Century"/>
              </a:rPr>
              <a:t>45° </a:t>
            </a:r>
            <a:r>
              <a:rPr sz="3200" spc="-45" dirty="0">
                <a:latin typeface="Century"/>
                <a:cs typeface="Century"/>
              </a:rPr>
              <a:t>Venous </a:t>
            </a:r>
            <a:r>
              <a:rPr sz="3200" dirty="0">
                <a:latin typeface="Century"/>
                <a:cs typeface="Century"/>
              </a:rPr>
              <a:t>pressure </a:t>
            </a:r>
            <a:r>
              <a:rPr sz="3200" spc="-5" dirty="0">
                <a:latin typeface="Century"/>
                <a:cs typeface="Century"/>
              </a:rPr>
              <a:t>appears </a:t>
            </a:r>
            <a:r>
              <a:rPr sz="3200" dirty="0">
                <a:latin typeface="Century"/>
                <a:cs typeface="Century"/>
              </a:rPr>
              <a:t>just </a:t>
            </a:r>
            <a:r>
              <a:rPr sz="3200" spc="-5" dirty="0">
                <a:latin typeface="Century"/>
                <a:cs typeface="Century"/>
              </a:rPr>
              <a:t>at the </a:t>
            </a:r>
            <a:r>
              <a:rPr sz="3200" dirty="0">
                <a:latin typeface="Century"/>
                <a:cs typeface="Century"/>
              </a:rPr>
              <a:t>upper  </a:t>
            </a:r>
            <a:r>
              <a:rPr sz="3200" spc="-5" dirty="0">
                <a:latin typeface="Century"/>
                <a:cs typeface="Century"/>
              </a:rPr>
              <a:t>border </a:t>
            </a:r>
            <a:r>
              <a:rPr sz="3200" dirty="0">
                <a:latin typeface="Century"/>
                <a:cs typeface="Century"/>
              </a:rPr>
              <a:t>of</a:t>
            </a:r>
            <a:r>
              <a:rPr sz="3200" spc="-1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clavicle.</a:t>
            </a:r>
          </a:p>
          <a:p>
            <a:pPr marL="394901" marR="1375806" indent="-286967">
              <a:spcBef>
                <a:spcPts val="605"/>
              </a:spcBef>
              <a:buSzPct val="96875"/>
              <a:buFont typeface="Wingdings"/>
              <a:buChar char=""/>
              <a:tabLst>
                <a:tab pos="429184" algn="l"/>
              </a:tabLst>
            </a:pPr>
            <a:r>
              <a:rPr sz="3200" spc="-5" dirty="0">
                <a:latin typeface="Century"/>
                <a:cs typeface="Century"/>
              </a:rPr>
              <a:t>Estimate the JVP by </a:t>
            </a:r>
            <a:r>
              <a:rPr sz="3200" dirty="0">
                <a:latin typeface="Century"/>
                <a:cs typeface="Century"/>
              </a:rPr>
              <a:t>observing </a:t>
            </a:r>
            <a:r>
              <a:rPr sz="3200" spc="-5" dirty="0">
                <a:latin typeface="Century"/>
                <a:cs typeface="Century"/>
              </a:rPr>
              <a:t>the level </a:t>
            </a:r>
            <a:r>
              <a:rPr sz="3200" dirty="0">
                <a:latin typeface="Century"/>
                <a:cs typeface="Century"/>
              </a:rPr>
              <a:t>of  </a:t>
            </a:r>
            <a:r>
              <a:rPr sz="3200" spc="-5" dirty="0">
                <a:latin typeface="Century"/>
                <a:cs typeface="Century"/>
              </a:rPr>
              <a:t>pulsation </a:t>
            </a:r>
            <a:r>
              <a:rPr sz="3200" dirty="0">
                <a:latin typeface="Century"/>
                <a:cs typeface="Century"/>
              </a:rPr>
              <a:t>in </a:t>
            </a:r>
            <a:r>
              <a:rPr sz="3200" spc="-5" dirty="0">
                <a:latin typeface="Century"/>
                <a:cs typeface="Century"/>
              </a:rPr>
              <a:t>the </a:t>
            </a:r>
            <a:r>
              <a:rPr sz="3200" dirty="0">
                <a:latin typeface="Century"/>
                <a:cs typeface="Century"/>
              </a:rPr>
              <a:t>internal </a:t>
            </a:r>
            <a:r>
              <a:rPr sz="3200" spc="-5" dirty="0">
                <a:latin typeface="Century"/>
                <a:cs typeface="Century"/>
              </a:rPr>
              <a:t>jugular</a:t>
            </a:r>
            <a:r>
              <a:rPr sz="3200" spc="-35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vein.</a:t>
            </a:r>
            <a:endParaRPr sz="32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244" y="853439"/>
            <a:ext cx="10963816" cy="5260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6667" y="3"/>
            <a:ext cx="5716524" cy="1242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7669" y="1"/>
            <a:ext cx="6153531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dirty="0"/>
              <a:t>Different</a:t>
            </a:r>
            <a:r>
              <a:rPr sz="5500" spc="-80" dirty="0"/>
              <a:t> </a:t>
            </a:r>
            <a:r>
              <a:rPr sz="5500" dirty="0"/>
              <a:t>Lines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652" y="868680"/>
            <a:ext cx="11643360" cy="505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7392" y="211846"/>
            <a:ext cx="4559808" cy="6355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113" y="587759"/>
            <a:ext cx="6821171" cy="603049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439980" marR="26670" indent="-286967">
              <a:spcBef>
                <a:spcPts val="105"/>
              </a:spcBef>
              <a:buSzPct val="96875"/>
              <a:buFont typeface="Wingdings"/>
              <a:buChar char=""/>
              <a:tabLst>
                <a:tab pos="474896" algn="l"/>
              </a:tabLst>
            </a:pPr>
            <a:r>
              <a:rPr sz="3200" dirty="0">
                <a:latin typeface="Century"/>
                <a:cs typeface="Century"/>
              </a:rPr>
              <a:t>The </a:t>
            </a:r>
            <a:r>
              <a:rPr sz="3200" spc="-5" dirty="0">
                <a:latin typeface="Century"/>
                <a:cs typeface="Century"/>
              </a:rPr>
              <a:t>JVP </a:t>
            </a:r>
            <a:r>
              <a:rPr sz="3200" dirty="0">
                <a:latin typeface="Century"/>
                <a:cs typeface="Century"/>
              </a:rPr>
              <a:t>level reflects right</a:t>
            </a:r>
            <a:r>
              <a:rPr sz="3200" spc="-13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atrial  pressure.</a:t>
            </a:r>
          </a:p>
          <a:p>
            <a:pPr marL="439980" marR="5080" indent="-286967">
              <a:buSzPct val="96875"/>
              <a:buFont typeface="Wingdings"/>
              <a:buChar char=""/>
              <a:tabLst>
                <a:tab pos="474896" algn="l"/>
              </a:tabLst>
            </a:pPr>
            <a:r>
              <a:rPr sz="3200" spc="-5" dirty="0">
                <a:latin typeface="Century"/>
                <a:cs typeface="Century"/>
              </a:rPr>
              <a:t>JVP </a:t>
            </a:r>
            <a:r>
              <a:rPr sz="3200" dirty="0">
                <a:latin typeface="Century"/>
                <a:cs typeface="Century"/>
              </a:rPr>
              <a:t>in health should </a:t>
            </a:r>
            <a:r>
              <a:rPr sz="3200" spc="-5" dirty="0">
                <a:latin typeface="Century"/>
                <a:cs typeface="Century"/>
              </a:rPr>
              <a:t>be </a:t>
            </a:r>
            <a:r>
              <a:rPr sz="3200" dirty="0">
                <a:latin typeface="Century"/>
                <a:cs typeface="Century"/>
              </a:rPr>
              <a:t>≤4 cm  </a:t>
            </a:r>
            <a:r>
              <a:rPr sz="3200" spc="-5" dirty="0">
                <a:latin typeface="Century"/>
                <a:cs typeface="Century"/>
              </a:rPr>
              <a:t>above this angle </a:t>
            </a:r>
            <a:r>
              <a:rPr sz="3200" dirty="0">
                <a:latin typeface="Century"/>
                <a:cs typeface="Century"/>
              </a:rPr>
              <a:t>when </a:t>
            </a:r>
            <a:r>
              <a:rPr sz="3200" spc="-5" dirty="0">
                <a:latin typeface="Century"/>
                <a:cs typeface="Century"/>
              </a:rPr>
              <a:t>the patient  </a:t>
            </a:r>
            <a:r>
              <a:rPr sz="3200" dirty="0">
                <a:latin typeface="Century"/>
                <a:cs typeface="Century"/>
              </a:rPr>
              <a:t>lies </a:t>
            </a:r>
            <a:r>
              <a:rPr sz="3200" spc="-5" dirty="0">
                <a:latin typeface="Century"/>
                <a:cs typeface="Century"/>
              </a:rPr>
              <a:t>at 45°.</a:t>
            </a:r>
            <a:endParaRPr sz="3200" dirty="0">
              <a:latin typeface="Century"/>
              <a:cs typeface="Century"/>
            </a:endParaRPr>
          </a:p>
          <a:p>
            <a:pPr marL="439980" marR="746629" indent="-286967">
              <a:buSzPct val="96875"/>
              <a:buFont typeface="Wingdings"/>
              <a:buChar char=""/>
              <a:tabLst>
                <a:tab pos="474896" algn="l"/>
              </a:tabLst>
            </a:pPr>
            <a:r>
              <a:rPr sz="3200" dirty="0">
                <a:latin typeface="Century"/>
                <a:cs typeface="Century"/>
              </a:rPr>
              <a:t>The sternal </a:t>
            </a:r>
            <a:r>
              <a:rPr sz="3200" spc="-5" dirty="0">
                <a:latin typeface="Century"/>
                <a:cs typeface="Century"/>
              </a:rPr>
              <a:t>angle </a:t>
            </a:r>
            <a:r>
              <a:rPr sz="3200" dirty="0">
                <a:latin typeface="Century"/>
                <a:cs typeface="Century"/>
              </a:rPr>
              <a:t>is  </a:t>
            </a:r>
            <a:r>
              <a:rPr sz="3200" spc="-5" dirty="0">
                <a:latin typeface="Century"/>
                <a:cs typeface="Century"/>
              </a:rPr>
              <a:t>approximately </a:t>
            </a:r>
            <a:r>
              <a:rPr sz="3200" dirty="0">
                <a:latin typeface="Century"/>
                <a:cs typeface="Century"/>
              </a:rPr>
              <a:t>5 cm </a:t>
            </a:r>
            <a:r>
              <a:rPr sz="3200" spc="-5" dirty="0">
                <a:latin typeface="Century"/>
                <a:cs typeface="Century"/>
              </a:rPr>
              <a:t>above the  </a:t>
            </a:r>
            <a:r>
              <a:rPr sz="3200" dirty="0">
                <a:latin typeface="Century"/>
                <a:cs typeface="Century"/>
              </a:rPr>
              <a:t>right</a:t>
            </a:r>
            <a:r>
              <a:rPr sz="3200" spc="-5" dirty="0">
                <a:latin typeface="Century"/>
                <a:cs typeface="Century"/>
              </a:rPr>
              <a:t> atrium.</a:t>
            </a:r>
            <a:endParaRPr sz="3200" dirty="0">
              <a:latin typeface="Century"/>
              <a:cs typeface="Century"/>
            </a:endParaRPr>
          </a:p>
          <a:p>
            <a:pPr marL="439980" marR="339034" indent="-286967">
              <a:spcBef>
                <a:spcPts val="5"/>
              </a:spcBef>
              <a:buSzPct val="96875"/>
              <a:buFont typeface="Wingdings"/>
              <a:buChar char=""/>
              <a:tabLst>
                <a:tab pos="474896" algn="l"/>
              </a:tabLst>
            </a:pPr>
            <a:r>
              <a:rPr sz="3200" spc="-5" dirty="0">
                <a:latin typeface="Century"/>
                <a:cs typeface="Century"/>
              </a:rPr>
              <a:t>JVP+5cm= </a:t>
            </a:r>
            <a:r>
              <a:rPr sz="3200" dirty="0">
                <a:latin typeface="Century"/>
                <a:cs typeface="Century"/>
              </a:rPr>
              <a:t>right </a:t>
            </a:r>
            <a:r>
              <a:rPr sz="3200" spc="-5" dirty="0">
                <a:latin typeface="Century"/>
                <a:cs typeface="Century"/>
              </a:rPr>
              <a:t>atrial </a:t>
            </a:r>
            <a:r>
              <a:rPr sz="3200" dirty="0">
                <a:latin typeface="Century"/>
                <a:cs typeface="Century"/>
              </a:rPr>
              <a:t>pressure  </a:t>
            </a:r>
            <a:r>
              <a:rPr sz="3200" spc="-5" dirty="0">
                <a:latin typeface="Century"/>
                <a:cs typeface="Century"/>
              </a:rPr>
              <a:t>(CVP) </a:t>
            </a:r>
            <a:r>
              <a:rPr sz="3200" dirty="0">
                <a:latin typeface="Century"/>
                <a:cs typeface="Century"/>
              </a:rPr>
              <a:t>(normally &lt;7 </a:t>
            </a:r>
            <a:r>
              <a:rPr sz="3200" spc="-5" dirty="0">
                <a:latin typeface="Century"/>
                <a:cs typeface="Century"/>
              </a:rPr>
              <a:t>mmHg/9  </a:t>
            </a:r>
            <a:r>
              <a:rPr sz="3200" dirty="0">
                <a:latin typeface="Century"/>
                <a:cs typeface="Century"/>
              </a:rPr>
              <a:t>cmH2O)</a:t>
            </a:r>
          </a:p>
          <a:p>
            <a:pPr marL="12700">
              <a:spcBef>
                <a:spcPts val="2440"/>
              </a:spcBef>
            </a:pPr>
            <a:r>
              <a:rPr spc="-5" dirty="0">
                <a:latin typeface="Arial"/>
                <a:cs typeface="Arial"/>
              </a:rPr>
              <a:t>(1.</a:t>
            </a:r>
            <a:r>
              <a:rPr spc="-15" dirty="0">
                <a:latin typeface="Arial"/>
                <a:cs typeface="Arial"/>
              </a:rPr>
              <a:t>3</a:t>
            </a:r>
            <a:r>
              <a:rPr spc="-5" dirty="0">
                <a:latin typeface="Arial"/>
                <a:cs typeface="Arial"/>
              </a:rPr>
              <a:t>6</a:t>
            </a:r>
            <a:r>
              <a:rPr dirty="0">
                <a:latin typeface="Arial"/>
                <a:cs typeface="Arial"/>
              </a:rPr>
              <a:t> cm</a:t>
            </a:r>
            <a:r>
              <a:rPr spc="-5" dirty="0">
                <a:latin typeface="Arial"/>
                <a:cs typeface="Arial"/>
              </a:rPr>
              <a:t>H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dirty="0">
                <a:latin typeface="Arial"/>
                <a:cs typeface="Arial"/>
              </a:rPr>
              <a:t>O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1.0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mmHg).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091" y="217581"/>
            <a:ext cx="3197300" cy="558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430" y="22047"/>
            <a:ext cx="505957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dirty="0"/>
              <a:t>Procedure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014" y="805648"/>
            <a:ext cx="9274175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entury"/>
                <a:cs typeface="Century"/>
              </a:rPr>
              <a:t>The JVP is </a:t>
            </a:r>
            <a:r>
              <a:rPr sz="2800" dirty="0">
                <a:latin typeface="Century"/>
                <a:cs typeface="Century"/>
              </a:rPr>
              <a:t>best seen </a:t>
            </a:r>
            <a:r>
              <a:rPr sz="2800" spc="-5" dirty="0">
                <a:latin typeface="Century"/>
                <a:cs typeface="Century"/>
              </a:rPr>
              <a:t>on the </a:t>
            </a:r>
            <a:r>
              <a:rPr sz="2800" spc="-15" dirty="0">
                <a:latin typeface="Century"/>
                <a:cs typeface="Century"/>
              </a:rPr>
              <a:t>patient’s </a:t>
            </a:r>
            <a:r>
              <a:rPr sz="2800" spc="-5" dirty="0">
                <a:latin typeface="Century"/>
                <a:cs typeface="Century"/>
              </a:rPr>
              <a:t>right</a:t>
            </a:r>
            <a:r>
              <a:rPr sz="2800" spc="15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side.</a:t>
            </a:r>
          </a:p>
          <a:p>
            <a:pPr marL="12700" marR="330144">
              <a:spcBef>
                <a:spcPts val="5"/>
              </a:spcBef>
              <a:buChar char="■"/>
              <a:tabLst>
                <a:tab pos="325699" algn="l"/>
              </a:tabLst>
            </a:pPr>
            <a:r>
              <a:rPr sz="2800" spc="-5" dirty="0">
                <a:latin typeface="Century"/>
                <a:cs typeface="Century"/>
              </a:rPr>
              <a:t>Position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patient supine, reclined at </a:t>
            </a:r>
            <a:r>
              <a:rPr sz="2800" spc="5" dirty="0">
                <a:latin typeface="Century"/>
                <a:cs typeface="Century"/>
              </a:rPr>
              <a:t>45°, </a:t>
            </a:r>
            <a:r>
              <a:rPr sz="2800" spc="-5" dirty="0">
                <a:latin typeface="Century"/>
                <a:cs typeface="Century"/>
              </a:rPr>
              <a:t>with </a:t>
            </a:r>
            <a:r>
              <a:rPr sz="2800" spc="-11" dirty="0">
                <a:latin typeface="Century"/>
                <a:cs typeface="Century"/>
              </a:rPr>
              <a:t>the  </a:t>
            </a:r>
            <a:r>
              <a:rPr sz="2800" dirty="0">
                <a:latin typeface="Century"/>
                <a:cs typeface="Century"/>
              </a:rPr>
              <a:t>head on </a:t>
            </a:r>
            <a:r>
              <a:rPr sz="2800" spc="-5" dirty="0">
                <a:latin typeface="Century"/>
                <a:cs typeface="Century"/>
              </a:rPr>
              <a:t>a </a:t>
            </a:r>
            <a:r>
              <a:rPr sz="2800" spc="-11" dirty="0">
                <a:latin typeface="Century"/>
                <a:cs typeface="Century"/>
              </a:rPr>
              <a:t>pillow </a:t>
            </a:r>
            <a:r>
              <a:rPr sz="2800" spc="-5" dirty="0">
                <a:latin typeface="Century"/>
                <a:cs typeface="Century"/>
              </a:rPr>
              <a:t>to relax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sternocleidomastoid  </a:t>
            </a:r>
            <a:r>
              <a:rPr sz="2800" spc="-11" dirty="0">
                <a:latin typeface="Century"/>
                <a:cs typeface="Century"/>
              </a:rPr>
              <a:t>muscles.</a:t>
            </a:r>
            <a:endParaRPr sz="2800" dirty="0">
              <a:latin typeface="Century"/>
              <a:cs typeface="Century"/>
            </a:endParaRPr>
          </a:p>
          <a:p>
            <a:pPr marL="325064" indent="-312999">
              <a:buChar char="■"/>
              <a:tabLst>
                <a:tab pos="325699" algn="l"/>
              </a:tabLst>
            </a:pPr>
            <a:r>
              <a:rPr sz="2800" spc="-5" dirty="0">
                <a:latin typeface="Century"/>
                <a:cs typeface="Century"/>
              </a:rPr>
              <a:t>Look across the </a:t>
            </a:r>
            <a:r>
              <a:rPr sz="2800" spc="-20" dirty="0">
                <a:latin typeface="Century"/>
                <a:cs typeface="Century"/>
              </a:rPr>
              <a:t>patient’s </a:t>
            </a:r>
            <a:r>
              <a:rPr sz="2800" spc="-5" dirty="0">
                <a:latin typeface="Century"/>
                <a:cs typeface="Century"/>
              </a:rPr>
              <a:t>neck from the </a:t>
            </a:r>
            <a:r>
              <a:rPr sz="2800" spc="-11" dirty="0">
                <a:latin typeface="Century"/>
                <a:cs typeface="Century"/>
              </a:rPr>
              <a:t>right</a:t>
            </a:r>
            <a:r>
              <a:rPr sz="2800" spc="71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side.</a:t>
            </a:r>
            <a:endParaRPr sz="2800" dirty="0">
              <a:latin typeface="Century"/>
              <a:cs typeface="Century"/>
            </a:endParaRPr>
          </a:p>
          <a:p>
            <a:pPr marL="12700" marR="6351">
              <a:buChar char="■"/>
              <a:tabLst>
                <a:tab pos="325699" algn="l"/>
              </a:tabLst>
            </a:pPr>
            <a:r>
              <a:rPr sz="2800" spc="-5" dirty="0">
                <a:latin typeface="Century"/>
                <a:cs typeface="Century"/>
              </a:rPr>
              <a:t>Identify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jugular </a:t>
            </a:r>
            <a:r>
              <a:rPr sz="2800" spc="-11" dirty="0">
                <a:latin typeface="Century"/>
                <a:cs typeface="Century"/>
              </a:rPr>
              <a:t>vein pulsation </a:t>
            </a:r>
            <a:r>
              <a:rPr sz="2800" spc="-5" dirty="0">
                <a:latin typeface="Century"/>
                <a:cs typeface="Century"/>
              </a:rPr>
              <a:t>in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suprasternal  notch or behind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sternocleidomastoid</a:t>
            </a:r>
            <a:r>
              <a:rPr sz="2800" spc="100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muscle.</a:t>
            </a:r>
            <a:endParaRPr sz="2800" dirty="0">
              <a:latin typeface="Century"/>
              <a:cs typeface="Century"/>
            </a:endParaRPr>
          </a:p>
          <a:p>
            <a:pPr marL="12700" marR="143483">
              <a:buChar char="■"/>
              <a:tabLst>
                <a:tab pos="325699" algn="l"/>
              </a:tabLst>
            </a:pPr>
            <a:r>
              <a:rPr sz="2800" spc="-5" dirty="0">
                <a:latin typeface="Century"/>
                <a:cs typeface="Century"/>
              </a:rPr>
              <a:t>Use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abdomino-jugular test or occlusion to confirm  it is </a:t>
            </a:r>
            <a:r>
              <a:rPr sz="2800" spc="-11" dirty="0">
                <a:latin typeface="Century"/>
                <a:cs typeface="Century"/>
              </a:rPr>
              <a:t>the</a:t>
            </a:r>
            <a:r>
              <a:rPr sz="2800" spc="15" dirty="0">
                <a:latin typeface="Century"/>
                <a:cs typeface="Century"/>
              </a:rPr>
              <a:t> </a:t>
            </a:r>
            <a:r>
              <a:rPr sz="2800" spc="-95" dirty="0">
                <a:latin typeface="Century"/>
                <a:cs typeface="Century"/>
              </a:rPr>
              <a:t>JVP.</a:t>
            </a:r>
            <a:endParaRPr sz="2800" dirty="0">
              <a:latin typeface="Century"/>
              <a:cs typeface="Century"/>
            </a:endParaRPr>
          </a:p>
          <a:p>
            <a:pPr marL="12700" marR="98410">
              <a:spcBef>
                <a:spcPts val="5"/>
              </a:spcBef>
              <a:buChar char="■"/>
              <a:tabLst>
                <a:tab pos="325699" algn="l"/>
              </a:tabLst>
            </a:pPr>
            <a:r>
              <a:rPr sz="2800" spc="-11" dirty="0">
                <a:latin typeface="Century"/>
                <a:cs typeface="Century"/>
              </a:rPr>
              <a:t>The JVP </a:t>
            </a:r>
            <a:r>
              <a:rPr sz="2800" spc="-5" dirty="0">
                <a:latin typeface="Century"/>
                <a:cs typeface="Century"/>
              </a:rPr>
              <a:t>is </a:t>
            </a:r>
            <a:r>
              <a:rPr sz="2800" spc="-11" dirty="0">
                <a:latin typeface="Century"/>
                <a:cs typeface="Century"/>
              </a:rPr>
              <a:t>the vertical </a:t>
            </a:r>
            <a:r>
              <a:rPr sz="2800" spc="-5" dirty="0">
                <a:latin typeface="Century"/>
                <a:cs typeface="Century"/>
              </a:rPr>
              <a:t>height in centimeters between 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upper </a:t>
            </a:r>
            <a:r>
              <a:rPr sz="2800" spc="-11" dirty="0">
                <a:latin typeface="Century"/>
                <a:cs typeface="Century"/>
              </a:rPr>
              <a:t>limit </a:t>
            </a:r>
            <a:r>
              <a:rPr sz="2800" dirty="0">
                <a:latin typeface="Century"/>
                <a:cs typeface="Century"/>
              </a:rPr>
              <a:t>of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venous </a:t>
            </a:r>
            <a:r>
              <a:rPr sz="2800" spc="-11" dirty="0">
                <a:latin typeface="Century"/>
                <a:cs typeface="Century"/>
              </a:rPr>
              <a:t>pulsation and the </a:t>
            </a:r>
            <a:r>
              <a:rPr sz="2800" spc="-5" dirty="0">
                <a:latin typeface="Century"/>
                <a:cs typeface="Century"/>
              </a:rPr>
              <a:t>sternal  </a:t>
            </a:r>
            <a:r>
              <a:rPr sz="2800" spc="-11" dirty="0">
                <a:latin typeface="Century"/>
                <a:cs typeface="Century"/>
              </a:rPr>
              <a:t>angle</a:t>
            </a:r>
            <a:endParaRPr sz="2800" dirty="0">
              <a:latin typeface="Century"/>
              <a:cs typeface="Century"/>
            </a:endParaRPr>
          </a:p>
          <a:p>
            <a:pPr marL="12700" marR="5080">
              <a:buChar char="■"/>
              <a:tabLst>
                <a:tab pos="325699" algn="l"/>
              </a:tabLst>
            </a:pPr>
            <a:r>
              <a:rPr sz="2800" spc="-5" dirty="0">
                <a:latin typeface="Century"/>
                <a:cs typeface="Century"/>
              </a:rPr>
              <a:t>Identify </a:t>
            </a:r>
            <a:r>
              <a:rPr sz="2800" spc="-11" dirty="0">
                <a:latin typeface="Century"/>
                <a:cs typeface="Century"/>
              </a:rPr>
              <a:t>the timing and </a:t>
            </a:r>
            <a:r>
              <a:rPr sz="2800" spc="-5" dirty="0">
                <a:latin typeface="Century"/>
                <a:cs typeface="Century"/>
              </a:rPr>
              <a:t>waveform of </a:t>
            </a:r>
            <a:r>
              <a:rPr sz="2800" spc="-11" dirty="0">
                <a:latin typeface="Century"/>
                <a:cs typeface="Century"/>
              </a:rPr>
              <a:t>the pulsation and  </a:t>
            </a:r>
            <a:r>
              <a:rPr sz="2800" spc="-5" dirty="0">
                <a:latin typeface="Century"/>
                <a:cs typeface="Century"/>
              </a:rPr>
              <a:t>note </a:t>
            </a:r>
            <a:r>
              <a:rPr sz="2800" spc="-11" dirty="0">
                <a:latin typeface="Century"/>
                <a:cs typeface="Century"/>
              </a:rPr>
              <a:t>any</a:t>
            </a:r>
            <a:r>
              <a:rPr sz="2800" spc="11" dirty="0">
                <a:latin typeface="Century"/>
                <a:cs typeface="Century"/>
              </a:rPr>
              <a:t> </a:t>
            </a:r>
            <a:r>
              <a:rPr sz="2800" spc="-31" dirty="0">
                <a:latin typeface="Century"/>
                <a:cs typeface="Century"/>
              </a:rPr>
              <a:t>abnormality.</a:t>
            </a:r>
            <a:endParaRPr sz="2800" dirty="0">
              <a:latin typeface="Century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Examination of the jugular venous puls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esting the hepatojugular reflux - Clinical examination  Δ AMBOS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096000" y="-1279525"/>
            <a:ext cx="24384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206" y="367284"/>
            <a:ext cx="11823193" cy="6490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810" y="1"/>
            <a:ext cx="11486589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6306" algn="l"/>
              </a:tabLst>
            </a:pPr>
            <a:r>
              <a:rPr sz="5500" spc="-5" dirty="0"/>
              <a:t>3)	Examination </a:t>
            </a:r>
            <a:r>
              <a:rPr sz="5500" dirty="0"/>
              <a:t>of </a:t>
            </a:r>
            <a:r>
              <a:rPr sz="5500" spc="-5" dirty="0"/>
              <a:t>the</a:t>
            </a:r>
            <a:r>
              <a:rPr sz="5500" spc="-95" dirty="0"/>
              <a:t> </a:t>
            </a:r>
            <a:r>
              <a:rPr sz="5500" dirty="0"/>
              <a:t>Precordium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47" y="1150366"/>
            <a:ext cx="11583671" cy="550214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700" marR="335224">
              <a:spcBef>
                <a:spcPts val="105"/>
              </a:spcBef>
            </a:pPr>
            <a:r>
              <a:rPr sz="3200" dirty="0">
                <a:latin typeface="Century"/>
                <a:cs typeface="Century"/>
              </a:rPr>
              <a:t>Precordium is </a:t>
            </a:r>
            <a:r>
              <a:rPr sz="3200" spc="-5" dirty="0">
                <a:latin typeface="Century"/>
                <a:cs typeface="Century"/>
              </a:rPr>
              <a:t>the </a:t>
            </a:r>
            <a:r>
              <a:rPr sz="3200" dirty="0">
                <a:latin typeface="Century"/>
                <a:cs typeface="Century"/>
              </a:rPr>
              <a:t>area of </a:t>
            </a:r>
            <a:r>
              <a:rPr sz="3200" spc="-5" dirty="0">
                <a:latin typeface="Century"/>
                <a:cs typeface="Century"/>
              </a:rPr>
              <a:t>the </a:t>
            </a:r>
            <a:r>
              <a:rPr sz="3200" dirty="0">
                <a:latin typeface="Century"/>
                <a:cs typeface="Century"/>
              </a:rPr>
              <a:t>chest </a:t>
            </a:r>
            <a:r>
              <a:rPr sz="3200" spc="-5" dirty="0">
                <a:latin typeface="Century"/>
                <a:cs typeface="Century"/>
              </a:rPr>
              <a:t>wall lying </a:t>
            </a:r>
            <a:r>
              <a:rPr sz="3200" dirty="0">
                <a:latin typeface="Century"/>
                <a:cs typeface="Century"/>
              </a:rPr>
              <a:t>in </a:t>
            </a:r>
            <a:r>
              <a:rPr sz="3200" spc="-5" dirty="0">
                <a:latin typeface="Century"/>
                <a:cs typeface="Century"/>
              </a:rPr>
              <a:t>front </a:t>
            </a:r>
            <a:r>
              <a:rPr sz="3200" dirty="0">
                <a:latin typeface="Century"/>
                <a:cs typeface="Century"/>
              </a:rPr>
              <a:t>of </a:t>
            </a:r>
            <a:r>
              <a:rPr sz="3200" spc="-5" dirty="0">
                <a:latin typeface="Century"/>
                <a:cs typeface="Century"/>
              </a:rPr>
              <a:t>the  </a:t>
            </a:r>
            <a:r>
              <a:rPr sz="3200" dirty="0">
                <a:latin typeface="Century"/>
                <a:cs typeface="Century"/>
              </a:rPr>
              <a:t>heart.</a:t>
            </a:r>
          </a:p>
          <a:p>
            <a:pPr marL="698379" indent="-685686">
              <a:lnSpc>
                <a:spcPts val="6445"/>
              </a:lnSpc>
              <a:buFont typeface="Wingdings"/>
              <a:buChar char=""/>
              <a:tabLst>
                <a:tab pos="698379" algn="l"/>
              </a:tabLst>
            </a:pPr>
            <a:r>
              <a:rPr sz="5500" spc="-5" dirty="0">
                <a:latin typeface="Century"/>
                <a:cs typeface="Century"/>
              </a:rPr>
              <a:t>Inspection</a:t>
            </a:r>
            <a:endParaRPr sz="5500" dirty="0">
              <a:latin typeface="Century"/>
              <a:cs typeface="Century"/>
            </a:endParaRPr>
          </a:p>
          <a:p>
            <a:pPr marL="698379" indent="-685686">
              <a:buFont typeface="Wingdings"/>
              <a:buChar char=""/>
              <a:tabLst>
                <a:tab pos="698379" algn="l"/>
              </a:tabLst>
            </a:pPr>
            <a:r>
              <a:rPr sz="5500" dirty="0">
                <a:latin typeface="Century"/>
                <a:cs typeface="Century"/>
              </a:rPr>
              <a:t>Palpation</a:t>
            </a:r>
          </a:p>
          <a:p>
            <a:pPr marL="698379" indent="-685686">
              <a:buFont typeface="Wingdings"/>
              <a:buChar char=""/>
              <a:tabLst>
                <a:tab pos="698379" algn="l"/>
              </a:tabLst>
            </a:pPr>
            <a:r>
              <a:rPr sz="5500" dirty="0">
                <a:latin typeface="Century"/>
                <a:cs typeface="Century"/>
              </a:rPr>
              <a:t>Percussion</a:t>
            </a:r>
          </a:p>
          <a:p>
            <a:pPr marL="698379" indent="-685686">
              <a:buFont typeface="Wingdings"/>
              <a:buChar char=""/>
              <a:tabLst>
                <a:tab pos="698379" algn="l"/>
              </a:tabLst>
            </a:pPr>
            <a:r>
              <a:rPr sz="5500" spc="-5" dirty="0">
                <a:latin typeface="Century"/>
                <a:cs typeface="Century"/>
              </a:rPr>
              <a:t>Auscultation</a:t>
            </a:r>
            <a:endParaRPr sz="5500" dirty="0">
              <a:latin typeface="Century"/>
              <a:cs typeface="Century"/>
            </a:endParaRPr>
          </a:p>
          <a:p>
            <a:pPr marL="12700" marR="5080">
              <a:spcBef>
                <a:spcPts val="2205"/>
              </a:spcBef>
            </a:pP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subject should be examined in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recumbent </a:t>
            </a:r>
            <a:r>
              <a:rPr sz="2800" spc="-11" dirty="0">
                <a:latin typeface="Century"/>
                <a:cs typeface="Century"/>
              </a:rPr>
              <a:t>and </a:t>
            </a:r>
            <a:r>
              <a:rPr sz="2800" spc="-5" dirty="0">
                <a:latin typeface="Century"/>
                <a:cs typeface="Century"/>
              </a:rPr>
              <a:t>sitting position,  </a:t>
            </a:r>
            <a:r>
              <a:rPr sz="2800" spc="-11" dirty="0">
                <a:latin typeface="Century"/>
                <a:cs typeface="Century"/>
              </a:rPr>
              <a:t>and </a:t>
            </a:r>
            <a:r>
              <a:rPr sz="2800" spc="-5" dirty="0">
                <a:latin typeface="Century"/>
                <a:cs typeface="Century"/>
              </a:rPr>
              <a:t>in good</a:t>
            </a:r>
            <a:r>
              <a:rPr sz="2800" spc="20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light.</a:t>
            </a:r>
            <a:endParaRPr sz="2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820" y="22047"/>
            <a:ext cx="676158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Inspection</a:t>
            </a:r>
            <a:endParaRPr sz="5500" dirty="0"/>
          </a:p>
        </p:txBody>
      </p:sp>
      <p:sp>
        <p:nvSpPr>
          <p:cNvPr id="3" name="object 3"/>
          <p:cNvSpPr txBox="1"/>
          <p:nvPr/>
        </p:nvSpPr>
        <p:spPr>
          <a:xfrm>
            <a:off x="803249" y="1553033"/>
            <a:ext cx="861949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816" indent="-457751">
              <a:spcBef>
                <a:spcPts val="100"/>
              </a:spcBef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11" dirty="0">
                <a:latin typeface="Century"/>
                <a:cs typeface="Century"/>
              </a:rPr>
              <a:t>Inspection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Chest </a:t>
            </a:r>
            <a:r>
              <a:rPr sz="3600" spc="-11" dirty="0">
                <a:solidFill>
                  <a:srgbClr val="006FC0"/>
                </a:solidFill>
                <a:latin typeface="Century"/>
                <a:cs typeface="Century"/>
              </a:rPr>
              <a:t>wall</a:t>
            </a:r>
            <a:r>
              <a:rPr sz="3600" spc="2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abnormalities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spcBef>
                <a:spcPts val="5"/>
              </a:spcBef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11" dirty="0">
                <a:latin typeface="Century"/>
                <a:cs typeface="Century"/>
              </a:rPr>
              <a:t>Inspection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Position of</a:t>
            </a:r>
            <a:r>
              <a:rPr sz="3600" spc="11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trachea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11" dirty="0">
                <a:latin typeface="Century"/>
                <a:cs typeface="Century"/>
              </a:rPr>
              <a:t>Inspection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Apex</a:t>
            </a:r>
            <a:r>
              <a:rPr sz="3600" spc="1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beat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11" dirty="0">
                <a:latin typeface="Century"/>
                <a:cs typeface="Century"/>
              </a:rPr>
              <a:t>Inspection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Other</a:t>
            </a:r>
            <a:r>
              <a:rPr sz="3600" spc="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pulsations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11" dirty="0">
                <a:latin typeface="Century"/>
                <a:cs typeface="Century"/>
              </a:rPr>
              <a:t>Inspection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Dilated and engorged</a:t>
            </a:r>
            <a:r>
              <a:rPr sz="3600" spc="40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11" dirty="0">
                <a:solidFill>
                  <a:srgbClr val="006FC0"/>
                </a:solidFill>
                <a:latin typeface="Century"/>
                <a:cs typeface="Century"/>
              </a:rPr>
              <a:t>veins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11" dirty="0">
                <a:latin typeface="Century"/>
                <a:cs typeface="Century"/>
              </a:rPr>
              <a:t>Inspection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Surgical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or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any</a:t>
            </a:r>
            <a:r>
              <a:rPr sz="3600" spc="3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Scars</a:t>
            </a:r>
            <a:endParaRPr sz="36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97" y="25095"/>
            <a:ext cx="81946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5" dirty="0"/>
              <a:t>Chest wall(Skeletal)</a:t>
            </a:r>
            <a:r>
              <a:rPr sz="4000" spc="40" dirty="0"/>
              <a:t> </a:t>
            </a:r>
            <a:r>
              <a:rPr sz="4000" spc="-5" dirty="0"/>
              <a:t>abnormalities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48892" y="1428064"/>
            <a:ext cx="8183245" cy="3460562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332684" indent="-320619">
              <a:spcBef>
                <a:spcPts val="105"/>
              </a:spcBef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latin typeface="Century"/>
                <a:cs typeface="Century"/>
              </a:rPr>
              <a:t>Precordial</a:t>
            </a:r>
            <a:r>
              <a:rPr sz="3200" spc="-31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Bulging</a:t>
            </a:r>
            <a:endParaRPr sz="3200" dirty="0">
              <a:latin typeface="Century"/>
              <a:cs typeface="Century"/>
            </a:endParaRPr>
          </a:p>
          <a:p>
            <a:pPr marL="332684" indent="-320619">
              <a:spcBef>
                <a:spcPts val="5"/>
              </a:spcBef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latin typeface="Century"/>
                <a:cs typeface="Century"/>
              </a:rPr>
              <a:t>Pectus excavatum </a:t>
            </a:r>
            <a:r>
              <a:rPr sz="3200" spc="-5" dirty="0">
                <a:latin typeface="Century"/>
                <a:cs typeface="Century"/>
              </a:rPr>
              <a:t>(funnel</a:t>
            </a:r>
            <a:r>
              <a:rPr sz="3200" spc="-60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chest)</a:t>
            </a:r>
          </a:p>
          <a:p>
            <a:pPr marL="332684" indent="-320619"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latin typeface="Century"/>
                <a:cs typeface="Century"/>
              </a:rPr>
              <a:t>Pectus carinatum </a:t>
            </a:r>
            <a:r>
              <a:rPr sz="3200" spc="-5" dirty="0">
                <a:latin typeface="Century"/>
                <a:cs typeface="Century"/>
              </a:rPr>
              <a:t>(pigeon</a:t>
            </a:r>
            <a:r>
              <a:rPr sz="3200" spc="-51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chest)</a:t>
            </a:r>
          </a:p>
          <a:p>
            <a:pPr marL="332684" indent="-320619"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latin typeface="Century"/>
                <a:cs typeface="Century"/>
              </a:rPr>
              <a:t>Kyphosis (forward </a:t>
            </a:r>
            <a:r>
              <a:rPr sz="3200" spc="-5" dirty="0">
                <a:latin typeface="Century"/>
                <a:cs typeface="Century"/>
              </a:rPr>
              <a:t>bending </a:t>
            </a:r>
            <a:r>
              <a:rPr sz="3200" dirty="0">
                <a:latin typeface="Century"/>
                <a:cs typeface="Century"/>
              </a:rPr>
              <a:t>of</a:t>
            </a:r>
            <a:r>
              <a:rPr sz="3200" spc="-7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spine)</a:t>
            </a:r>
          </a:p>
          <a:p>
            <a:pPr marL="332684" indent="-320619"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latin typeface="Century"/>
                <a:cs typeface="Century"/>
              </a:rPr>
              <a:t>Scoliosis </a:t>
            </a:r>
            <a:r>
              <a:rPr sz="3200" spc="-5" dirty="0">
                <a:latin typeface="Century"/>
                <a:cs typeface="Century"/>
              </a:rPr>
              <a:t>(sideward bending </a:t>
            </a:r>
            <a:r>
              <a:rPr sz="3200" dirty="0">
                <a:latin typeface="Century"/>
                <a:cs typeface="Century"/>
              </a:rPr>
              <a:t>of</a:t>
            </a:r>
            <a:r>
              <a:rPr sz="3200" spc="-4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spine)</a:t>
            </a:r>
          </a:p>
          <a:p>
            <a:pPr marL="12700" marR="5080"/>
            <a:r>
              <a:rPr sz="3200" spc="-5" dirty="0">
                <a:latin typeface="Century"/>
                <a:cs typeface="Century"/>
              </a:rPr>
              <a:t>may displace the </a:t>
            </a:r>
            <a:r>
              <a:rPr sz="3200" dirty="0">
                <a:latin typeface="Century"/>
                <a:cs typeface="Century"/>
              </a:rPr>
              <a:t>heart </a:t>
            </a:r>
            <a:r>
              <a:rPr sz="3200" spc="-5" dirty="0">
                <a:latin typeface="Century"/>
                <a:cs typeface="Century"/>
              </a:rPr>
              <a:t>and affect palpation  and</a:t>
            </a:r>
            <a:r>
              <a:rPr sz="3200" spc="-31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auscultation</a:t>
            </a:r>
            <a:endParaRPr sz="3200" dirty="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3223" y="1"/>
            <a:ext cx="2398684" cy="3300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557009"/>
            <a:ext cx="2392197" cy="3300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653" y="7"/>
            <a:ext cx="11196955" cy="1842143"/>
          </a:xfrm>
          <a:prstGeom prst="rect">
            <a:avLst/>
          </a:prstGeom>
        </p:spPr>
        <p:txBody>
          <a:bodyPr vert="horz" wrap="square" lIns="0" tIns="137767" rIns="0" bIns="0" rtlCol="0">
            <a:spAutoFit/>
          </a:bodyPr>
          <a:lstStyle/>
          <a:p>
            <a:pPr marL="12700">
              <a:spcBef>
                <a:spcPts val="1085"/>
              </a:spcBef>
            </a:pPr>
            <a:r>
              <a:rPr sz="4000" spc="-5" dirty="0"/>
              <a:t>Apex</a:t>
            </a:r>
            <a:r>
              <a:rPr sz="4000" dirty="0"/>
              <a:t> </a:t>
            </a:r>
            <a:r>
              <a:rPr sz="4000" spc="-11" dirty="0"/>
              <a:t>beat</a:t>
            </a:r>
            <a:endParaRPr sz="4000" dirty="0"/>
          </a:p>
          <a:p>
            <a:pPr marL="12700" marR="5080">
              <a:spcBef>
                <a:spcPts val="795"/>
              </a:spcBef>
            </a:pPr>
            <a:r>
              <a:rPr sz="3200" dirty="0">
                <a:solidFill>
                  <a:srgbClr val="000000"/>
                </a:solidFill>
              </a:rPr>
              <a:t>Lowest </a:t>
            </a:r>
            <a:r>
              <a:rPr sz="3200" spc="-5" dirty="0">
                <a:solidFill>
                  <a:srgbClr val="000000"/>
                </a:solidFill>
              </a:rPr>
              <a:t>and the </a:t>
            </a:r>
            <a:r>
              <a:rPr sz="3200" dirty="0">
                <a:solidFill>
                  <a:srgbClr val="000000"/>
                </a:solidFill>
              </a:rPr>
              <a:t>Outermost </a:t>
            </a:r>
            <a:r>
              <a:rPr sz="3200" spc="-5" dirty="0">
                <a:solidFill>
                  <a:srgbClr val="000000"/>
                </a:solidFill>
              </a:rPr>
              <a:t>point </a:t>
            </a:r>
            <a:r>
              <a:rPr sz="3200" dirty="0">
                <a:solidFill>
                  <a:srgbClr val="000000"/>
                </a:solidFill>
              </a:rPr>
              <a:t>of </a:t>
            </a:r>
            <a:r>
              <a:rPr sz="3200" spc="-5" dirty="0">
                <a:solidFill>
                  <a:srgbClr val="000000"/>
                </a:solidFill>
              </a:rPr>
              <a:t>definite </a:t>
            </a:r>
            <a:r>
              <a:rPr sz="3200" dirty="0">
                <a:solidFill>
                  <a:srgbClr val="000000"/>
                </a:solidFill>
              </a:rPr>
              <a:t>cardiac impulse  can </a:t>
            </a:r>
            <a:r>
              <a:rPr sz="3200" spc="-5" dirty="0">
                <a:solidFill>
                  <a:srgbClr val="000000"/>
                </a:solidFill>
              </a:rPr>
              <a:t>be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palpated.</a:t>
            </a:r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119929" y="2017261"/>
            <a:ext cx="8214537" cy="4840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7837" y="4854712"/>
            <a:ext cx="330835" cy="321945"/>
          </a:xfrm>
          <a:custGeom>
            <a:avLst/>
            <a:gdLst/>
            <a:ahLst/>
            <a:cxnLst/>
            <a:rect l="l" t="t" r="r" b="b"/>
            <a:pathLst>
              <a:path w="330835" h="321945">
                <a:moveTo>
                  <a:pt x="0" y="160781"/>
                </a:moveTo>
                <a:lnTo>
                  <a:pt x="5907" y="118048"/>
                </a:lnTo>
                <a:lnTo>
                  <a:pt x="22577" y="79643"/>
                </a:lnTo>
                <a:lnTo>
                  <a:pt x="48434" y="47101"/>
                </a:lnTo>
                <a:lnTo>
                  <a:pt x="81900" y="21956"/>
                </a:lnTo>
                <a:lnTo>
                  <a:pt x="121399" y="5744"/>
                </a:lnTo>
                <a:lnTo>
                  <a:pt x="165353" y="0"/>
                </a:lnTo>
                <a:lnTo>
                  <a:pt x="209308" y="5744"/>
                </a:lnTo>
                <a:lnTo>
                  <a:pt x="248807" y="21956"/>
                </a:lnTo>
                <a:lnTo>
                  <a:pt x="282273" y="47101"/>
                </a:lnTo>
                <a:lnTo>
                  <a:pt x="308130" y="79643"/>
                </a:lnTo>
                <a:lnTo>
                  <a:pt x="324800" y="118048"/>
                </a:lnTo>
                <a:lnTo>
                  <a:pt x="330707" y="160781"/>
                </a:lnTo>
                <a:lnTo>
                  <a:pt x="324800" y="203515"/>
                </a:lnTo>
                <a:lnTo>
                  <a:pt x="308130" y="241920"/>
                </a:lnTo>
                <a:lnTo>
                  <a:pt x="282273" y="274462"/>
                </a:lnTo>
                <a:lnTo>
                  <a:pt x="248807" y="299607"/>
                </a:lnTo>
                <a:lnTo>
                  <a:pt x="209308" y="315819"/>
                </a:lnTo>
                <a:lnTo>
                  <a:pt x="165353" y="321564"/>
                </a:lnTo>
                <a:lnTo>
                  <a:pt x="121399" y="315819"/>
                </a:lnTo>
                <a:lnTo>
                  <a:pt x="81900" y="299607"/>
                </a:lnTo>
                <a:lnTo>
                  <a:pt x="48434" y="274462"/>
                </a:lnTo>
                <a:lnTo>
                  <a:pt x="22577" y="241920"/>
                </a:lnTo>
                <a:lnTo>
                  <a:pt x="5907" y="203515"/>
                </a:lnTo>
                <a:lnTo>
                  <a:pt x="0" y="160781"/>
                </a:lnTo>
                <a:close/>
              </a:path>
            </a:pathLst>
          </a:custGeom>
          <a:ln w="28956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549" y="675256"/>
            <a:ext cx="10444555" cy="6182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8051" y="3"/>
            <a:ext cx="7950708" cy="1242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9053" y="0"/>
            <a:ext cx="8186547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871453" algn="l"/>
              </a:tabLst>
            </a:pPr>
            <a:r>
              <a:rPr sz="5500" dirty="0"/>
              <a:t>Sternal </a:t>
            </a:r>
            <a:r>
              <a:rPr sz="5500" spc="-5" dirty="0"/>
              <a:t>ang</a:t>
            </a:r>
            <a:r>
              <a:rPr sz="5500" spc="11" dirty="0"/>
              <a:t>l</a:t>
            </a:r>
            <a:r>
              <a:rPr sz="5500" dirty="0"/>
              <a:t>e </a:t>
            </a:r>
            <a:r>
              <a:rPr sz="5500" spc="-5" dirty="0"/>
              <a:t>an</a:t>
            </a:r>
            <a:r>
              <a:rPr sz="5500" dirty="0"/>
              <a:t>d	</a:t>
            </a:r>
            <a:r>
              <a:rPr sz="5500" spc="-5" dirty="0"/>
              <a:t>ICS</a:t>
            </a:r>
            <a:endParaRPr sz="55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68" y="25095"/>
            <a:ext cx="39871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5" dirty="0"/>
              <a:t>Other</a:t>
            </a:r>
            <a:r>
              <a:rPr sz="4000" spc="-55" dirty="0"/>
              <a:t> </a:t>
            </a:r>
            <a:r>
              <a:rPr sz="4000" spc="-5" dirty="0"/>
              <a:t>pulsations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07374" y="619770"/>
            <a:ext cx="11487785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spcBef>
                <a:spcPts val="95"/>
              </a:spcBef>
              <a:buAutoNum type="romanLcPeriod"/>
              <a:tabLst>
                <a:tab pos="401885" algn="l"/>
              </a:tabLst>
            </a:pPr>
            <a:r>
              <a:rPr sz="2800" spc="-5" dirty="0">
                <a:latin typeface="Century"/>
                <a:cs typeface="Century"/>
              </a:rPr>
              <a:t>Arterial </a:t>
            </a:r>
            <a:r>
              <a:rPr sz="2800" dirty="0">
                <a:latin typeface="Century"/>
                <a:cs typeface="Century"/>
              </a:rPr>
              <a:t>pulsations in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neck </a:t>
            </a:r>
            <a:r>
              <a:rPr sz="2800" spc="-11" dirty="0">
                <a:latin typeface="Century"/>
                <a:cs typeface="Century"/>
              </a:rPr>
              <a:t>may </a:t>
            </a:r>
            <a:r>
              <a:rPr sz="2800" dirty="0">
                <a:latin typeface="Century"/>
                <a:cs typeface="Century"/>
              </a:rPr>
              <a:t>be </a:t>
            </a:r>
            <a:r>
              <a:rPr sz="2800" spc="-5" dirty="0">
                <a:latin typeface="Century"/>
                <a:cs typeface="Century"/>
              </a:rPr>
              <a:t>visible </a:t>
            </a:r>
            <a:r>
              <a:rPr sz="2800" dirty="0">
                <a:latin typeface="Century"/>
                <a:cs typeface="Century"/>
              </a:rPr>
              <a:t>in </a:t>
            </a:r>
            <a:r>
              <a:rPr sz="2800" spc="-5" dirty="0">
                <a:latin typeface="Century"/>
                <a:cs typeface="Century"/>
              </a:rPr>
              <a:t>hyperdynamic  circulation, as </a:t>
            </a:r>
            <a:r>
              <a:rPr sz="2800" spc="-35" dirty="0">
                <a:latin typeface="Century"/>
                <a:cs typeface="Century"/>
              </a:rPr>
              <a:t>in—anxiety, </a:t>
            </a:r>
            <a:r>
              <a:rPr sz="2800" spc="-5" dirty="0">
                <a:latin typeface="Century"/>
                <a:cs typeface="Century"/>
              </a:rPr>
              <a:t>hyperthyroidism, aortic regurgitation,  </a:t>
            </a:r>
            <a:r>
              <a:rPr sz="2800" spc="-11" dirty="0">
                <a:latin typeface="Century"/>
                <a:cs typeface="Century"/>
              </a:rPr>
              <a:t>and</a:t>
            </a:r>
            <a:r>
              <a:rPr sz="2800" spc="1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hypertension.</a:t>
            </a:r>
            <a:endParaRPr sz="2800" dirty="0">
              <a:latin typeface="Century"/>
              <a:cs typeface="Century"/>
            </a:endParaRPr>
          </a:p>
          <a:p>
            <a:pPr marL="12700" marR="6351" algn="just">
              <a:buAutoNum type="romanLcPeriod"/>
              <a:tabLst>
                <a:tab pos="456483" algn="l"/>
              </a:tabLst>
            </a:pPr>
            <a:r>
              <a:rPr sz="2800" spc="-5" dirty="0">
                <a:latin typeface="Century"/>
                <a:cs typeface="Century"/>
              </a:rPr>
              <a:t>Pulsations to </a:t>
            </a:r>
            <a:r>
              <a:rPr sz="2800" spc="-11" dirty="0">
                <a:latin typeface="Century"/>
                <a:cs typeface="Century"/>
              </a:rPr>
              <a:t>the right </a:t>
            </a:r>
            <a:r>
              <a:rPr sz="2800" dirty="0">
                <a:latin typeface="Century"/>
                <a:cs typeface="Century"/>
              </a:rPr>
              <a:t>or </a:t>
            </a:r>
            <a:r>
              <a:rPr sz="2800" spc="-5" dirty="0">
                <a:latin typeface="Century"/>
                <a:cs typeface="Century"/>
              </a:rPr>
              <a:t>left </a:t>
            </a:r>
            <a:r>
              <a:rPr sz="2800" dirty="0">
                <a:latin typeface="Century"/>
                <a:cs typeface="Century"/>
              </a:rPr>
              <a:t>of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upper sternum </a:t>
            </a:r>
            <a:r>
              <a:rPr sz="2800" spc="-11" dirty="0">
                <a:latin typeface="Century"/>
                <a:cs typeface="Century"/>
              </a:rPr>
              <a:t>may be due </a:t>
            </a:r>
            <a:r>
              <a:rPr sz="2800" spc="-5" dirty="0">
                <a:latin typeface="Century"/>
                <a:cs typeface="Century"/>
              </a:rPr>
              <a:t>to </a:t>
            </a: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 aortic</a:t>
            </a:r>
            <a:r>
              <a:rPr sz="2800" spc="-1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2800" spc="-11" dirty="0">
                <a:solidFill>
                  <a:srgbClr val="006FC0"/>
                </a:solidFill>
                <a:latin typeface="Century"/>
                <a:cs typeface="Century"/>
              </a:rPr>
              <a:t>aneurysm</a:t>
            </a:r>
            <a:r>
              <a:rPr sz="2800" spc="-11" dirty="0">
                <a:latin typeface="Century"/>
                <a:cs typeface="Century"/>
              </a:rPr>
              <a:t>.</a:t>
            </a:r>
            <a:endParaRPr sz="2800" dirty="0">
              <a:latin typeface="Century"/>
              <a:cs typeface="Century"/>
            </a:endParaRPr>
          </a:p>
          <a:p>
            <a:pPr marL="12700" marR="5080" algn="just">
              <a:spcBef>
                <a:spcPts val="5"/>
              </a:spcBef>
              <a:buAutoNum type="romanLcPeriod"/>
              <a:tabLst>
                <a:tab pos="568226" algn="l"/>
              </a:tabLst>
            </a:pPr>
            <a:r>
              <a:rPr sz="2800" spc="-5" dirty="0">
                <a:latin typeface="Century"/>
                <a:cs typeface="Century"/>
              </a:rPr>
              <a:t>Enlargement </a:t>
            </a:r>
            <a:r>
              <a:rPr sz="2800" spc="-11" dirty="0">
                <a:latin typeface="Century"/>
                <a:cs typeface="Century"/>
              </a:rPr>
              <a:t>of the right ventricle, </a:t>
            </a:r>
            <a:r>
              <a:rPr sz="2800" dirty="0">
                <a:latin typeface="Century"/>
                <a:cs typeface="Century"/>
              </a:rPr>
              <a:t>or </a:t>
            </a:r>
            <a:r>
              <a:rPr sz="2800" spc="-5" dirty="0">
                <a:latin typeface="Century"/>
                <a:cs typeface="Century"/>
              </a:rPr>
              <a:t>enlarged </a:t>
            </a:r>
            <a:r>
              <a:rPr sz="2800" dirty="0">
                <a:latin typeface="Century"/>
                <a:cs typeface="Century"/>
              </a:rPr>
              <a:t>left </a:t>
            </a:r>
            <a:r>
              <a:rPr sz="2800" spc="-5" dirty="0">
                <a:latin typeface="Century"/>
                <a:cs typeface="Century"/>
              </a:rPr>
              <a:t>atrium </a:t>
            </a:r>
            <a:r>
              <a:rPr sz="2800" spc="-11" dirty="0">
                <a:latin typeface="Century"/>
                <a:cs typeface="Century"/>
              </a:rPr>
              <a:t>due </a:t>
            </a:r>
            <a:r>
              <a:rPr sz="2800" spc="-5" dirty="0">
                <a:latin typeface="Century"/>
                <a:cs typeface="Century"/>
              </a:rPr>
              <a:t>to </a:t>
            </a: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 severe mitral regurgitation </a:t>
            </a:r>
            <a:r>
              <a:rPr sz="2800" spc="-11" dirty="0">
                <a:latin typeface="Century"/>
                <a:cs typeface="Century"/>
              </a:rPr>
              <a:t>may </a:t>
            </a:r>
            <a:r>
              <a:rPr sz="2800" spc="-5" dirty="0">
                <a:latin typeface="Century"/>
                <a:cs typeface="Century"/>
              </a:rPr>
              <a:t>cause pulsations </a:t>
            </a:r>
            <a:r>
              <a:rPr sz="2800" dirty="0">
                <a:latin typeface="Century"/>
                <a:cs typeface="Century"/>
              </a:rPr>
              <a:t>in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left </a:t>
            </a:r>
            <a:r>
              <a:rPr sz="2800" dirty="0">
                <a:solidFill>
                  <a:srgbClr val="006FC0"/>
                </a:solidFill>
                <a:latin typeface="Century"/>
                <a:cs typeface="Century"/>
              </a:rPr>
              <a:t>upper  </a:t>
            </a: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parasternal</a:t>
            </a:r>
            <a:r>
              <a:rPr sz="2800" spc="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region</a:t>
            </a:r>
            <a:r>
              <a:rPr sz="2800" spc="-5" dirty="0">
                <a:latin typeface="Century"/>
                <a:cs typeface="Century"/>
              </a:rPr>
              <a:t>.</a:t>
            </a:r>
            <a:endParaRPr sz="2800" dirty="0">
              <a:latin typeface="Century"/>
              <a:cs typeface="Century"/>
            </a:endParaRPr>
          </a:p>
          <a:p>
            <a:pPr marL="12700" marR="6351" algn="just">
              <a:buAutoNum type="romanLcPeriod"/>
              <a:tabLst>
                <a:tab pos="662193" algn="l"/>
              </a:tabLst>
            </a:pPr>
            <a:r>
              <a:rPr sz="2800" spc="-5" dirty="0">
                <a:latin typeface="Century"/>
                <a:cs typeface="Century"/>
              </a:rPr>
              <a:t>Pulsations </a:t>
            </a:r>
            <a:r>
              <a:rPr sz="2800" dirty="0">
                <a:latin typeface="Century"/>
                <a:cs typeface="Century"/>
              </a:rPr>
              <a:t>in </a:t>
            </a:r>
            <a:r>
              <a:rPr sz="2800" spc="-5" dirty="0">
                <a:latin typeface="Century"/>
                <a:cs typeface="Century"/>
              </a:rPr>
              <a:t>the </a:t>
            </a: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epigastrium </a:t>
            </a:r>
            <a:r>
              <a:rPr sz="2800" spc="-5" dirty="0">
                <a:latin typeface="Century"/>
                <a:cs typeface="Century"/>
              </a:rPr>
              <a:t>are most </a:t>
            </a:r>
            <a:r>
              <a:rPr sz="2800" spc="-11" dirty="0">
                <a:latin typeface="Century"/>
                <a:cs typeface="Century"/>
              </a:rPr>
              <a:t>commonly </a:t>
            </a:r>
            <a:r>
              <a:rPr sz="2800" spc="-5" dirty="0">
                <a:latin typeface="Century"/>
                <a:cs typeface="Century"/>
              </a:rPr>
              <a:t>due to  </a:t>
            </a:r>
            <a:r>
              <a:rPr sz="2800" dirty="0">
                <a:latin typeface="Century"/>
                <a:cs typeface="Century"/>
              </a:rPr>
              <a:t>pulsations of </a:t>
            </a:r>
            <a:r>
              <a:rPr sz="2800" spc="-5" dirty="0">
                <a:latin typeface="Century"/>
                <a:cs typeface="Century"/>
              </a:rPr>
              <a:t>abdominal aorta increased </a:t>
            </a:r>
            <a:r>
              <a:rPr sz="2800" dirty="0">
                <a:latin typeface="Century"/>
                <a:cs typeface="Century"/>
              </a:rPr>
              <a:t>by </a:t>
            </a:r>
            <a:r>
              <a:rPr sz="2800" spc="-5" dirty="0">
                <a:latin typeface="Century"/>
                <a:cs typeface="Century"/>
              </a:rPr>
              <a:t>emotional excitement </a:t>
            </a:r>
            <a:r>
              <a:rPr sz="2800" spc="-11" dirty="0">
                <a:latin typeface="Century"/>
                <a:cs typeface="Century"/>
              </a:rPr>
              <a:t>in  </a:t>
            </a:r>
            <a:r>
              <a:rPr sz="2800" spc="-5" dirty="0">
                <a:latin typeface="Century"/>
                <a:cs typeface="Century"/>
              </a:rPr>
              <a:t>thin </a:t>
            </a:r>
            <a:r>
              <a:rPr sz="2800" dirty="0">
                <a:latin typeface="Century"/>
                <a:cs typeface="Century"/>
              </a:rPr>
              <a:t>individuals, or </a:t>
            </a:r>
            <a:r>
              <a:rPr sz="2800" spc="-5" dirty="0">
                <a:latin typeface="Century"/>
                <a:cs typeface="Century"/>
              </a:rPr>
              <a:t>enlargement </a:t>
            </a:r>
            <a:r>
              <a:rPr sz="2800" dirty="0">
                <a:latin typeface="Century"/>
                <a:cs typeface="Century"/>
              </a:rPr>
              <a:t>of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right </a:t>
            </a:r>
            <a:r>
              <a:rPr sz="2800" spc="-11" dirty="0">
                <a:solidFill>
                  <a:srgbClr val="006FC0"/>
                </a:solidFill>
                <a:latin typeface="Century"/>
                <a:cs typeface="Century"/>
              </a:rPr>
              <a:t>ventricle</a:t>
            </a:r>
            <a:r>
              <a:rPr sz="2800" spc="-11" dirty="0">
                <a:latin typeface="Century"/>
                <a:cs typeface="Century"/>
              </a:rPr>
              <a:t>, </a:t>
            </a:r>
            <a:r>
              <a:rPr sz="2800" dirty="0">
                <a:latin typeface="Century"/>
                <a:cs typeface="Century"/>
              </a:rPr>
              <a:t>or </a:t>
            </a:r>
            <a:r>
              <a:rPr sz="2800" spc="-11" dirty="0">
                <a:latin typeface="Century"/>
                <a:cs typeface="Century"/>
              </a:rPr>
              <a:t>due </a:t>
            </a:r>
            <a:r>
              <a:rPr sz="2800" spc="-5" dirty="0">
                <a:latin typeface="Century"/>
                <a:cs typeface="Century"/>
              </a:rPr>
              <a:t>to  hepatic </a:t>
            </a:r>
            <a:r>
              <a:rPr sz="2800" spc="-11" dirty="0">
                <a:latin typeface="Century"/>
                <a:cs typeface="Century"/>
              </a:rPr>
              <a:t>pulsations </a:t>
            </a:r>
            <a:r>
              <a:rPr sz="2800" spc="-5" dirty="0">
                <a:latin typeface="Century"/>
                <a:cs typeface="Century"/>
              </a:rPr>
              <a:t>from </a:t>
            </a:r>
            <a:r>
              <a:rPr sz="2800" spc="-11" dirty="0">
                <a:solidFill>
                  <a:srgbClr val="006FC0"/>
                </a:solidFill>
                <a:latin typeface="Century"/>
                <a:cs typeface="Century"/>
              </a:rPr>
              <a:t>tricuspid</a:t>
            </a:r>
            <a:r>
              <a:rPr sz="2800" spc="120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regurgitation</a:t>
            </a:r>
            <a:r>
              <a:rPr sz="2800" spc="-5" dirty="0">
                <a:latin typeface="Century"/>
                <a:cs typeface="Century"/>
              </a:rPr>
              <a:t>.</a:t>
            </a:r>
            <a:endParaRPr sz="2800" dirty="0">
              <a:latin typeface="Century"/>
              <a:cs typeface="Century"/>
            </a:endParaRPr>
          </a:p>
          <a:p>
            <a:pPr marL="12700" marR="5715" algn="just">
              <a:buAutoNum type="romanLcPeriod"/>
              <a:tabLst>
                <a:tab pos="420296" algn="l"/>
              </a:tabLst>
            </a:pPr>
            <a:r>
              <a:rPr sz="2800" dirty="0">
                <a:latin typeface="Century"/>
                <a:cs typeface="Century"/>
              </a:rPr>
              <a:t>Pulsations </a:t>
            </a:r>
            <a:r>
              <a:rPr sz="2800" spc="-11" dirty="0">
                <a:latin typeface="Century"/>
                <a:cs typeface="Century"/>
              </a:rPr>
              <a:t>in </a:t>
            </a:r>
            <a:r>
              <a:rPr sz="2800" dirty="0">
                <a:latin typeface="Century"/>
                <a:cs typeface="Century"/>
              </a:rPr>
              <a:t>the superficial </a:t>
            </a:r>
            <a:r>
              <a:rPr sz="2800" spc="-11" dirty="0">
                <a:latin typeface="Century"/>
                <a:cs typeface="Century"/>
              </a:rPr>
              <a:t>arteries </a:t>
            </a:r>
            <a:r>
              <a:rPr sz="2800" spc="-5" dirty="0">
                <a:latin typeface="Century"/>
                <a:cs typeface="Century"/>
              </a:rPr>
              <a:t>of thorax may </a:t>
            </a:r>
            <a:r>
              <a:rPr sz="2800" dirty="0">
                <a:latin typeface="Century"/>
                <a:cs typeface="Century"/>
              </a:rPr>
              <a:t>be </a:t>
            </a:r>
            <a:r>
              <a:rPr sz="2800" spc="-5" dirty="0">
                <a:latin typeface="Century"/>
                <a:cs typeface="Century"/>
              </a:rPr>
              <a:t>visible </a:t>
            </a:r>
            <a:r>
              <a:rPr sz="2800" dirty="0">
                <a:latin typeface="Century"/>
                <a:cs typeface="Century"/>
              </a:rPr>
              <a:t>in  </a:t>
            </a:r>
            <a:r>
              <a:rPr sz="2800" spc="-5" dirty="0">
                <a:latin typeface="Century"/>
                <a:cs typeface="Century"/>
              </a:rPr>
              <a:t>coarctation </a:t>
            </a:r>
            <a:r>
              <a:rPr sz="2800" dirty="0">
                <a:latin typeface="Century"/>
                <a:cs typeface="Century"/>
              </a:rPr>
              <a:t>of</a:t>
            </a:r>
            <a:r>
              <a:rPr sz="2800" spc="-11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aorta.</a:t>
            </a:r>
            <a:endParaRPr sz="2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45" y="25095"/>
            <a:ext cx="64433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5" dirty="0"/>
              <a:t>Dilated and engorged</a:t>
            </a:r>
            <a:r>
              <a:rPr sz="4000" spc="-20" dirty="0"/>
              <a:t> </a:t>
            </a:r>
            <a:r>
              <a:rPr sz="4000" dirty="0"/>
              <a:t>veins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903" y="813639"/>
            <a:ext cx="55911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097" indent="-571402">
              <a:spcBef>
                <a:spcPts val="100"/>
              </a:spcBef>
              <a:buFont typeface="Wingdings"/>
              <a:buChar char=""/>
              <a:tabLst>
                <a:tab pos="583463" algn="l"/>
                <a:tab pos="584097" algn="l"/>
              </a:tabLst>
            </a:pPr>
            <a:r>
              <a:rPr sz="3600" dirty="0">
                <a:latin typeface="Century"/>
                <a:cs typeface="Century"/>
              </a:rPr>
              <a:t>SVC or </a:t>
            </a:r>
            <a:r>
              <a:rPr sz="3600" spc="-5" dirty="0">
                <a:latin typeface="Century"/>
                <a:cs typeface="Century"/>
              </a:rPr>
              <a:t>IVC</a:t>
            </a:r>
            <a:r>
              <a:rPr sz="3600" spc="-55" dirty="0">
                <a:latin typeface="Century"/>
                <a:cs typeface="Century"/>
              </a:rPr>
              <a:t> </a:t>
            </a:r>
            <a:r>
              <a:rPr sz="3600" spc="-5" dirty="0">
                <a:latin typeface="Century"/>
                <a:cs typeface="Century"/>
              </a:rPr>
              <a:t>obstruction</a:t>
            </a:r>
            <a:endParaRPr sz="3600" dirty="0">
              <a:latin typeface="Century"/>
              <a:cs typeface="Century"/>
            </a:endParaRPr>
          </a:p>
          <a:p>
            <a:pPr marL="584097" indent="-571402">
              <a:spcBef>
                <a:spcPts val="5"/>
              </a:spcBef>
              <a:buFont typeface="Wingdings"/>
              <a:buChar char=""/>
              <a:tabLst>
                <a:tab pos="583463" algn="l"/>
                <a:tab pos="584097" algn="l"/>
              </a:tabLst>
            </a:pPr>
            <a:r>
              <a:rPr sz="3600" spc="-5" dirty="0">
                <a:latin typeface="Century"/>
                <a:cs typeface="Century"/>
              </a:rPr>
              <a:t>Coarctation </a:t>
            </a:r>
            <a:r>
              <a:rPr sz="3600" dirty="0">
                <a:latin typeface="Century"/>
                <a:cs typeface="Century"/>
              </a:rPr>
              <a:t>of</a:t>
            </a:r>
            <a:r>
              <a:rPr sz="3600" spc="-11" dirty="0">
                <a:latin typeface="Century"/>
                <a:cs typeface="Century"/>
              </a:rPr>
              <a:t> </a:t>
            </a:r>
            <a:r>
              <a:rPr sz="3600" spc="-5" dirty="0">
                <a:latin typeface="Century"/>
                <a:cs typeface="Century"/>
              </a:rPr>
              <a:t>aorta</a:t>
            </a:r>
            <a:endParaRPr sz="3600" dirty="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2855" y="2302765"/>
            <a:ext cx="6521196" cy="4555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827" y="22047"/>
            <a:ext cx="7371173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dirty="0"/>
              <a:t>Palpation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258" y="1553033"/>
            <a:ext cx="1024826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816" indent="-457751">
              <a:spcBef>
                <a:spcPts val="100"/>
              </a:spcBef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Palpation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Apex Beat (Position and</a:t>
            </a:r>
            <a:r>
              <a:rPr sz="3600" spc="20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Character)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spcBef>
                <a:spcPts val="5"/>
              </a:spcBef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Palpation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Position of</a:t>
            </a:r>
            <a:r>
              <a:rPr sz="3600" spc="11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trachea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Palpation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Parasternal</a:t>
            </a:r>
            <a:r>
              <a:rPr sz="3600" spc="1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Heave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Palpation </a:t>
            </a:r>
            <a:r>
              <a:rPr sz="2800" dirty="0">
                <a:latin typeface="Century"/>
                <a:cs typeface="Century"/>
              </a:rPr>
              <a:t>for</a:t>
            </a:r>
            <a:r>
              <a:rPr sz="2800" spc="15" dirty="0"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Thrills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Palpation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Direction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of flow in</a:t>
            </a:r>
            <a:r>
              <a:rPr sz="3600" spc="40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11" dirty="0">
                <a:solidFill>
                  <a:srgbClr val="006FC0"/>
                </a:solidFill>
                <a:latin typeface="Century"/>
                <a:cs typeface="Century"/>
              </a:rPr>
              <a:t>veins</a:t>
            </a:r>
            <a:endParaRPr sz="36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Palpation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spc="-60" dirty="0">
                <a:solidFill>
                  <a:srgbClr val="006FC0"/>
                </a:solidFill>
                <a:latin typeface="Century"/>
                <a:cs typeface="Century"/>
              </a:rPr>
              <a:t>Tender</a:t>
            </a:r>
            <a:r>
              <a:rPr sz="3600" spc="20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11" dirty="0">
                <a:solidFill>
                  <a:srgbClr val="006FC0"/>
                </a:solidFill>
                <a:latin typeface="Century"/>
                <a:cs typeface="Century"/>
              </a:rPr>
              <a:t>points</a:t>
            </a:r>
            <a:endParaRPr sz="36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653" y="25095"/>
            <a:ext cx="23679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5" dirty="0"/>
              <a:t>Apex</a:t>
            </a:r>
            <a:r>
              <a:rPr sz="4000" spc="-71" dirty="0"/>
              <a:t> </a:t>
            </a:r>
            <a:r>
              <a:rPr sz="4000" spc="-11" dirty="0"/>
              <a:t>beat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82653" y="963549"/>
            <a:ext cx="10480675" cy="5061000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469816" indent="-457119">
              <a:spcBef>
                <a:spcPts val="105"/>
              </a:spcBef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solidFill>
                  <a:srgbClr val="006FC0"/>
                </a:solidFill>
                <a:latin typeface="Century"/>
                <a:cs typeface="Century"/>
              </a:rPr>
              <a:t>Position</a:t>
            </a:r>
            <a:endParaRPr sz="3200" dirty="0">
              <a:latin typeface="Century"/>
              <a:cs typeface="Century"/>
            </a:endParaRPr>
          </a:p>
          <a:p>
            <a:pPr marL="299031" marR="179677" indent="-286967">
              <a:spcBef>
                <a:spcPts val="5"/>
              </a:spcBef>
              <a:buFont typeface="Wingdings"/>
              <a:buChar char="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Normally in </a:t>
            </a:r>
            <a:r>
              <a:rPr sz="2400" spc="-5" dirty="0">
                <a:latin typeface="Century"/>
                <a:cs typeface="Century"/>
              </a:rPr>
              <a:t>the </a:t>
            </a:r>
            <a:r>
              <a:rPr sz="2400" dirty="0">
                <a:latin typeface="Century"/>
                <a:cs typeface="Century"/>
              </a:rPr>
              <a:t>fifth left </a:t>
            </a:r>
            <a:r>
              <a:rPr sz="2400" spc="-5" dirty="0">
                <a:latin typeface="Century"/>
                <a:cs typeface="Century"/>
              </a:rPr>
              <a:t>intercostal space </a:t>
            </a:r>
            <a:r>
              <a:rPr sz="2400" dirty="0">
                <a:latin typeface="Century"/>
                <a:cs typeface="Century"/>
              </a:rPr>
              <a:t>half inch </a:t>
            </a:r>
            <a:r>
              <a:rPr sz="2400" spc="-5" dirty="0">
                <a:latin typeface="Century"/>
                <a:cs typeface="Century"/>
              </a:rPr>
              <a:t>medial to, the</a:t>
            </a:r>
            <a:r>
              <a:rPr sz="2400" spc="-169" dirty="0">
                <a:latin typeface="Century"/>
                <a:cs typeface="Century"/>
              </a:rPr>
              <a:t> </a:t>
            </a:r>
            <a:r>
              <a:rPr sz="2400" spc="5" dirty="0">
                <a:latin typeface="Century"/>
                <a:cs typeface="Century"/>
              </a:rPr>
              <a:t>mid-  </a:t>
            </a:r>
            <a:r>
              <a:rPr sz="2400" spc="-5" dirty="0">
                <a:latin typeface="Century"/>
                <a:cs typeface="Century"/>
              </a:rPr>
              <a:t>clavicular</a:t>
            </a:r>
            <a:r>
              <a:rPr sz="2400" spc="-3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line</a:t>
            </a:r>
          </a:p>
          <a:p>
            <a:pPr marL="299031" marR="32382" indent="-286967">
              <a:spcBef>
                <a:spcPts val="5"/>
              </a:spcBef>
              <a:buFont typeface="Wingdings"/>
              <a:buChar char=""/>
              <a:tabLst>
                <a:tab pos="299667" algn="l"/>
              </a:tabLst>
            </a:pPr>
            <a:r>
              <a:rPr sz="2400" spc="-5" dirty="0">
                <a:latin typeface="Century"/>
                <a:cs typeface="Century"/>
              </a:rPr>
              <a:t>Enlargement </a:t>
            </a:r>
            <a:r>
              <a:rPr sz="2400" dirty="0">
                <a:latin typeface="Century"/>
                <a:cs typeface="Century"/>
              </a:rPr>
              <a:t>of </a:t>
            </a:r>
            <a:r>
              <a:rPr sz="2400" spc="-5" dirty="0">
                <a:latin typeface="Century"/>
                <a:cs typeface="Century"/>
              </a:rPr>
              <a:t>the </a:t>
            </a:r>
            <a:r>
              <a:rPr sz="2400" dirty="0">
                <a:latin typeface="Century"/>
                <a:cs typeface="Century"/>
              </a:rPr>
              <a:t>heart </a:t>
            </a:r>
            <a:r>
              <a:rPr sz="2400" spc="-5" dirty="0">
                <a:latin typeface="Century"/>
                <a:cs typeface="Century"/>
              </a:rPr>
              <a:t>due to hypertrophy </a:t>
            </a:r>
            <a:r>
              <a:rPr sz="2400" dirty="0">
                <a:latin typeface="Century"/>
                <a:cs typeface="Century"/>
              </a:rPr>
              <a:t>or </a:t>
            </a:r>
            <a:r>
              <a:rPr sz="2400" spc="-5" dirty="0">
                <a:latin typeface="Century"/>
                <a:cs typeface="Century"/>
              </a:rPr>
              <a:t>dilatation may </a:t>
            </a:r>
            <a:r>
              <a:rPr sz="2400" dirty="0">
                <a:latin typeface="Century"/>
                <a:cs typeface="Century"/>
              </a:rPr>
              <a:t>shift </a:t>
            </a:r>
            <a:r>
              <a:rPr sz="2400" spc="-5" dirty="0">
                <a:latin typeface="Century"/>
                <a:cs typeface="Century"/>
              </a:rPr>
              <a:t>the  apex</a:t>
            </a:r>
            <a:r>
              <a:rPr sz="2400" spc="-11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beat.</a:t>
            </a:r>
            <a:endParaRPr sz="2400" dirty="0">
              <a:latin typeface="Century"/>
              <a:cs typeface="Century"/>
            </a:endParaRPr>
          </a:p>
          <a:p>
            <a:pPr marL="299031" marR="5080" indent="-286967">
              <a:buFont typeface="Wingdings"/>
              <a:buChar char=""/>
              <a:tabLst>
                <a:tab pos="299667" algn="l"/>
              </a:tabLst>
            </a:pPr>
            <a:r>
              <a:rPr sz="2400" spc="-5" dirty="0">
                <a:latin typeface="Century"/>
                <a:cs typeface="Century"/>
              </a:rPr>
              <a:t>Pulling </a:t>
            </a:r>
            <a:r>
              <a:rPr sz="2400" dirty="0">
                <a:latin typeface="Century"/>
                <a:cs typeface="Century"/>
              </a:rPr>
              <a:t>or </a:t>
            </a:r>
            <a:r>
              <a:rPr sz="2400" spc="-5" dirty="0">
                <a:latin typeface="Century"/>
                <a:cs typeface="Century"/>
              </a:rPr>
              <a:t>pushing </a:t>
            </a:r>
            <a:r>
              <a:rPr sz="2400" dirty="0">
                <a:latin typeface="Century"/>
                <a:cs typeface="Century"/>
              </a:rPr>
              <a:t>of </a:t>
            </a:r>
            <a:r>
              <a:rPr sz="2400" spc="-5" dirty="0">
                <a:latin typeface="Century"/>
                <a:cs typeface="Century"/>
              </a:rPr>
              <a:t>the mediastinum due to lung disease may </a:t>
            </a:r>
            <a:r>
              <a:rPr sz="2400" dirty="0">
                <a:latin typeface="Century"/>
                <a:cs typeface="Century"/>
              </a:rPr>
              <a:t>shift </a:t>
            </a:r>
            <a:r>
              <a:rPr sz="2400" spc="-5" dirty="0">
                <a:latin typeface="Century"/>
                <a:cs typeface="Century"/>
              </a:rPr>
              <a:t>the  position </a:t>
            </a:r>
            <a:r>
              <a:rPr sz="2400" dirty="0">
                <a:latin typeface="Century"/>
                <a:cs typeface="Century"/>
              </a:rPr>
              <a:t>of </a:t>
            </a:r>
            <a:r>
              <a:rPr sz="2400" spc="-5" dirty="0">
                <a:latin typeface="Century"/>
                <a:cs typeface="Century"/>
              </a:rPr>
              <a:t>the apex</a:t>
            </a:r>
            <a:r>
              <a:rPr sz="2400" spc="-45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beat.</a:t>
            </a:r>
            <a:endParaRPr sz="2400" dirty="0">
              <a:latin typeface="Century"/>
              <a:cs typeface="Century"/>
            </a:endParaRPr>
          </a:p>
          <a:p>
            <a:pPr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32684" indent="-320619"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solidFill>
                  <a:srgbClr val="006FC0"/>
                </a:solidFill>
                <a:latin typeface="Century"/>
                <a:cs typeface="Century"/>
              </a:rPr>
              <a:t>Character</a:t>
            </a:r>
            <a:endParaRPr sz="3200" dirty="0">
              <a:latin typeface="Century"/>
              <a:cs typeface="Century"/>
            </a:endParaRPr>
          </a:p>
          <a:p>
            <a:pPr marL="299031" indent="-286967">
              <a:spcBef>
                <a:spcPts val="11"/>
              </a:spcBef>
              <a:buFont typeface="Wingdings"/>
              <a:buChar char="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A normal </a:t>
            </a:r>
            <a:r>
              <a:rPr sz="2400" spc="-5" dirty="0">
                <a:latin typeface="Century"/>
                <a:cs typeface="Century"/>
              </a:rPr>
              <a:t>apical </a:t>
            </a:r>
            <a:r>
              <a:rPr sz="2400" dirty="0">
                <a:latin typeface="Century"/>
                <a:cs typeface="Century"/>
              </a:rPr>
              <a:t>impulse </a:t>
            </a:r>
            <a:r>
              <a:rPr sz="2400" spc="-5" dirty="0">
                <a:latin typeface="Century"/>
                <a:cs typeface="Century"/>
              </a:rPr>
              <a:t>briefly </a:t>
            </a:r>
            <a:r>
              <a:rPr sz="2400" dirty="0">
                <a:latin typeface="Century"/>
                <a:cs typeface="Century"/>
              </a:rPr>
              <a:t>lifts </a:t>
            </a:r>
            <a:r>
              <a:rPr sz="2400" spc="-5" dirty="0">
                <a:latin typeface="Century"/>
                <a:cs typeface="Century"/>
              </a:rPr>
              <a:t>your fingers and </a:t>
            </a:r>
            <a:r>
              <a:rPr sz="2400" dirty="0">
                <a:latin typeface="Century"/>
                <a:cs typeface="Century"/>
              </a:rPr>
              <a:t>is</a:t>
            </a:r>
            <a:r>
              <a:rPr sz="2400" spc="-260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localized.</a:t>
            </a:r>
          </a:p>
          <a:p>
            <a:pPr marL="299031" marR="542197" indent="-286967">
              <a:buFont typeface="Wingdings"/>
              <a:buChar char="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Diffuse, </a:t>
            </a:r>
            <a:r>
              <a:rPr sz="2400" spc="-5" dirty="0">
                <a:latin typeface="Century"/>
                <a:cs typeface="Century"/>
              </a:rPr>
              <a:t>sustained and more </a:t>
            </a:r>
            <a:r>
              <a:rPr sz="2400" dirty="0">
                <a:latin typeface="Century"/>
                <a:cs typeface="Century"/>
              </a:rPr>
              <a:t>forceful </a:t>
            </a:r>
            <a:r>
              <a:rPr sz="2400" spc="-5" dirty="0">
                <a:latin typeface="Century"/>
                <a:cs typeface="Century"/>
              </a:rPr>
              <a:t>thrust </a:t>
            </a:r>
            <a:r>
              <a:rPr sz="2400" dirty="0">
                <a:latin typeface="Century"/>
                <a:cs typeface="Century"/>
              </a:rPr>
              <a:t>indicates left</a:t>
            </a:r>
            <a:r>
              <a:rPr sz="2400" spc="-131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ventricular  hypertrophy </a:t>
            </a:r>
            <a:r>
              <a:rPr sz="2400" dirty="0">
                <a:latin typeface="Century"/>
                <a:cs typeface="Century"/>
              </a:rPr>
              <a:t>or </a:t>
            </a:r>
            <a:r>
              <a:rPr sz="2400" spc="-5" dirty="0">
                <a:latin typeface="Century"/>
                <a:cs typeface="Century"/>
              </a:rPr>
              <a:t>hyperkinetic</a:t>
            </a:r>
            <a:r>
              <a:rPr sz="2400" spc="-6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circulation.</a:t>
            </a:r>
          </a:p>
          <a:p>
            <a:pPr marL="299031" indent="-286967">
              <a:buFont typeface="Wingdings"/>
              <a:buChar char="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A </a:t>
            </a:r>
            <a:r>
              <a:rPr sz="2400" spc="-5" dirty="0">
                <a:latin typeface="Century"/>
                <a:cs typeface="Century"/>
              </a:rPr>
              <a:t>“tapping” apex beat may be </a:t>
            </a:r>
            <a:r>
              <a:rPr sz="2400" dirty="0">
                <a:latin typeface="Century"/>
                <a:cs typeface="Century"/>
              </a:rPr>
              <a:t>seen in </a:t>
            </a:r>
            <a:r>
              <a:rPr sz="2400" spc="-5" dirty="0">
                <a:latin typeface="Century"/>
                <a:cs typeface="Century"/>
              </a:rPr>
              <a:t>mitral</a:t>
            </a:r>
            <a:r>
              <a:rPr sz="2400" spc="-19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stenosis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651" y="1399795"/>
            <a:ext cx="10594340" cy="4953278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700" marR="1013283">
              <a:spcBef>
                <a:spcPts val="105"/>
              </a:spcBef>
            </a:pPr>
            <a:r>
              <a:rPr sz="3200" dirty="0">
                <a:latin typeface="Century"/>
                <a:cs typeface="Century"/>
              </a:rPr>
              <a:t>The </a:t>
            </a:r>
            <a:r>
              <a:rPr sz="3200" spc="-5" dirty="0">
                <a:latin typeface="Century"/>
                <a:cs typeface="Century"/>
              </a:rPr>
              <a:t>apex beat may </a:t>
            </a:r>
            <a:r>
              <a:rPr sz="3200" dirty="0">
                <a:latin typeface="Century"/>
                <a:cs typeface="Century"/>
              </a:rPr>
              <a:t>not </a:t>
            </a:r>
            <a:r>
              <a:rPr sz="3200" spc="-5" dirty="0">
                <a:latin typeface="Century"/>
                <a:cs typeface="Century"/>
              </a:rPr>
              <a:t>be palpable </a:t>
            </a:r>
            <a:r>
              <a:rPr sz="3200" dirty="0">
                <a:latin typeface="Century"/>
                <a:cs typeface="Century"/>
              </a:rPr>
              <a:t>in some normal  persons</a:t>
            </a:r>
            <a:r>
              <a:rPr sz="3200" spc="-31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because:</a:t>
            </a:r>
            <a:endParaRPr sz="3200" dirty="0">
              <a:latin typeface="Century"/>
              <a:cs typeface="Century"/>
            </a:endParaRPr>
          </a:p>
          <a:p>
            <a:pPr marL="478707" indent="-466643">
              <a:buAutoNum type="romanLcPeriod"/>
              <a:tabLst>
                <a:tab pos="478707" algn="l"/>
                <a:tab pos="479341" algn="l"/>
              </a:tabLst>
            </a:pPr>
            <a:r>
              <a:rPr sz="3200" dirty="0">
                <a:latin typeface="Century"/>
                <a:cs typeface="Century"/>
              </a:rPr>
              <a:t>It </a:t>
            </a:r>
            <a:r>
              <a:rPr sz="3200" spc="-5" dirty="0">
                <a:latin typeface="Century"/>
                <a:cs typeface="Century"/>
              </a:rPr>
              <a:t>may be </a:t>
            </a:r>
            <a:r>
              <a:rPr sz="3200" dirty="0">
                <a:latin typeface="Century"/>
                <a:cs typeface="Century"/>
              </a:rPr>
              <a:t>located </a:t>
            </a:r>
            <a:r>
              <a:rPr sz="3200" spc="-5" dirty="0">
                <a:latin typeface="Century"/>
                <a:cs typeface="Century"/>
              </a:rPr>
              <a:t>behind </a:t>
            </a:r>
            <a:r>
              <a:rPr sz="3200" dirty="0">
                <a:latin typeface="Century"/>
                <a:cs typeface="Century"/>
              </a:rPr>
              <a:t>a</a:t>
            </a:r>
            <a:r>
              <a:rPr sz="3200" spc="-3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rib.</a:t>
            </a:r>
          </a:p>
          <a:p>
            <a:pPr marL="495850" indent="-483787">
              <a:buAutoNum type="romanLcPeriod"/>
              <a:tabLst>
                <a:tab pos="496486" algn="l"/>
              </a:tabLst>
            </a:pPr>
            <a:r>
              <a:rPr sz="3200" spc="-5" dirty="0">
                <a:latin typeface="Century"/>
                <a:cs typeface="Century"/>
              </a:rPr>
              <a:t>The </a:t>
            </a:r>
            <a:r>
              <a:rPr sz="3200" dirty="0">
                <a:latin typeface="Century"/>
                <a:cs typeface="Century"/>
              </a:rPr>
              <a:t>chest wall </a:t>
            </a:r>
            <a:r>
              <a:rPr sz="3200" spc="-5" dirty="0">
                <a:latin typeface="Century"/>
                <a:cs typeface="Century"/>
              </a:rPr>
              <a:t>may be thick due </a:t>
            </a:r>
            <a:r>
              <a:rPr sz="3200" dirty="0">
                <a:latin typeface="Century"/>
                <a:cs typeface="Century"/>
              </a:rPr>
              <a:t>to fat or</a:t>
            </a:r>
            <a:r>
              <a:rPr sz="3200" spc="-31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muscle.</a:t>
            </a:r>
            <a:endParaRPr sz="3200" dirty="0">
              <a:latin typeface="Century"/>
              <a:cs typeface="Century"/>
            </a:endParaRPr>
          </a:p>
          <a:p>
            <a:pPr marL="12700" marR="5080">
              <a:buAutoNum type="romanLcPeriod"/>
              <a:tabLst>
                <a:tab pos="749804" algn="l"/>
                <a:tab pos="751075" algn="l"/>
                <a:tab pos="1711661" algn="l"/>
                <a:tab pos="4995310" algn="l"/>
                <a:tab pos="6077791" algn="l"/>
                <a:tab pos="7122819" algn="l"/>
                <a:tab pos="8352602" algn="l"/>
                <a:tab pos="9390643" algn="l"/>
                <a:tab pos="9969660" algn="l"/>
              </a:tabLst>
            </a:pPr>
            <a:r>
              <a:rPr sz="3200" spc="-5" dirty="0">
                <a:latin typeface="Century"/>
                <a:cs typeface="Century"/>
              </a:rPr>
              <a:t>Th</a:t>
            </a:r>
            <a:r>
              <a:rPr sz="3200" dirty="0">
                <a:latin typeface="Century"/>
                <a:cs typeface="Century"/>
              </a:rPr>
              <a:t>e	emphysemat</a:t>
            </a:r>
            <a:r>
              <a:rPr sz="3200" spc="-20" dirty="0">
                <a:latin typeface="Century"/>
                <a:cs typeface="Century"/>
              </a:rPr>
              <a:t>o</a:t>
            </a:r>
            <a:r>
              <a:rPr sz="3200" dirty="0">
                <a:latin typeface="Century"/>
                <a:cs typeface="Century"/>
              </a:rPr>
              <a:t>us	lung	</a:t>
            </a:r>
            <a:r>
              <a:rPr sz="3200" spc="-5" dirty="0">
                <a:latin typeface="Century"/>
                <a:cs typeface="Century"/>
              </a:rPr>
              <a:t>ma</a:t>
            </a:r>
            <a:r>
              <a:rPr sz="3200" dirty="0">
                <a:latin typeface="Century"/>
                <a:cs typeface="Century"/>
              </a:rPr>
              <a:t>y	</a:t>
            </a:r>
            <a:r>
              <a:rPr sz="3200" spc="11" dirty="0">
                <a:latin typeface="Century"/>
                <a:cs typeface="Century"/>
              </a:rPr>
              <a:t>c</a:t>
            </a:r>
            <a:r>
              <a:rPr sz="3200" dirty="0">
                <a:latin typeface="Century"/>
                <a:cs typeface="Century"/>
              </a:rPr>
              <a:t>over	</a:t>
            </a:r>
            <a:r>
              <a:rPr sz="3200" spc="-5" dirty="0">
                <a:latin typeface="Century"/>
                <a:cs typeface="Century"/>
              </a:rPr>
              <a:t>p</a:t>
            </a:r>
            <a:r>
              <a:rPr sz="3200" spc="-15" dirty="0">
                <a:latin typeface="Century"/>
                <a:cs typeface="Century"/>
              </a:rPr>
              <a:t>a</a:t>
            </a:r>
            <a:r>
              <a:rPr sz="3200" dirty="0">
                <a:latin typeface="Century"/>
                <a:cs typeface="Century"/>
              </a:rPr>
              <a:t>rt	of	</a:t>
            </a:r>
            <a:r>
              <a:rPr sz="3200" spc="-5" dirty="0">
                <a:latin typeface="Century"/>
                <a:cs typeface="Century"/>
              </a:rPr>
              <a:t>t</a:t>
            </a:r>
            <a:r>
              <a:rPr sz="3200" spc="-15" dirty="0">
                <a:latin typeface="Century"/>
                <a:cs typeface="Century"/>
              </a:rPr>
              <a:t>h</a:t>
            </a:r>
            <a:r>
              <a:rPr sz="3200" dirty="0">
                <a:latin typeface="Century"/>
                <a:cs typeface="Century"/>
              </a:rPr>
              <a:t>e  heart.</a:t>
            </a:r>
          </a:p>
          <a:p>
            <a:pPr marL="539657" indent="-527592">
              <a:buAutoNum type="romanLcPeriod"/>
              <a:tabLst>
                <a:tab pos="540292" algn="l"/>
              </a:tabLst>
            </a:pPr>
            <a:r>
              <a:rPr sz="3200" dirty="0">
                <a:latin typeface="Century"/>
                <a:cs typeface="Century"/>
              </a:rPr>
              <a:t>Plural effusion, </a:t>
            </a:r>
            <a:r>
              <a:rPr sz="3200" spc="-5" dirty="0">
                <a:latin typeface="Century"/>
                <a:cs typeface="Century"/>
              </a:rPr>
              <a:t>pericardial</a:t>
            </a:r>
            <a:r>
              <a:rPr sz="3200" spc="-3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effusion</a:t>
            </a:r>
          </a:p>
          <a:p>
            <a:pPr marL="411410" indent="-399345">
              <a:buAutoNum type="romanLcPeriod"/>
              <a:tabLst>
                <a:tab pos="412044" algn="l"/>
              </a:tabLst>
            </a:pPr>
            <a:r>
              <a:rPr sz="3200" dirty="0">
                <a:latin typeface="Century"/>
                <a:cs typeface="Century"/>
              </a:rPr>
              <a:t>Dextrocardia</a:t>
            </a:r>
          </a:p>
          <a:p>
            <a:pPr>
              <a:spcBef>
                <a:spcPts val="51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2700"/>
            <a:r>
              <a:rPr sz="3200" spc="-5" dirty="0">
                <a:latin typeface="Century"/>
                <a:cs typeface="Century"/>
              </a:rPr>
              <a:t>Ask patient </a:t>
            </a:r>
            <a:r>
              <a:rPr sz="3200" dirty="0">
                <a:latin typeface="Century"/>
                <a:cs typeface="Century"/>
              </a:rPr>
              <a:t>to lean forward </a:t>
            </a:r>
            <a:r>
              <a:rPr sz="3200" spc="-5" dirty="0">
                <a:latin typeface="Century"/>
                <a:cs typeface="Century"/>
              </a:rPr>
              <a:t>if apex beat </a:t>
            </a:r>
            <a:r>
              <a:rPr sz="3200" dirty="0">
                <a:latin typeface="Century"/>
                <a:cs typeface="Century"/>
              </a:rPr>
              <a:t>not</a:t>
            </a:r>
            <a:r>
              <a:rPr sz="3200" spc="-65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palpable</a:t>
            </a:r>
            <a:endParaRPr sz="3200" dirty="0">
              <a:latin typeface="Century"/>
              <a:cs typeface="Centur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653" y="25095"/>
            <a:ext cx="23679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5" dirty="0"/>
              <a:t>Apex</a:t>
            </a:r>
            <a:r>
              <a:rPr sz="4000" spc="-71" dirty="0"/>
              <a:t> </a:t>
            </a:r>
            <a:r>
              <a:rPr sz="4000" spc="-11" dirty="0"/>
              <a:t>beat</a:t>
            </a:r>
            <a:endParaRPr sz="4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736" y="25096"/>
            <a:ext cx="4006851" cy="566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/>
              <a:t>Parasternal</a:t>
            </a:r>
            <a:r>
              <a:rPr sz="3600" spc="-91" dirty="0"/>
              <a:t> </a:t>
            </a:r>
            <a:r>
              <a:rPr sz="3600" spc="-5" dirty="0"/>
              <a:t>Heave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28043" y="619463"/>
            <a:ext cx="9756140" cy="6092051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469816" indent="-457119">
              <a:spcBef>
                <a:spcPts val="105"/>
              </a:spcBef>
              <a:buFont typeface="Wingdings"/>
              <a:buChar char=""/>
              <a:tabLst>
                <a:tab pos="469816" algn="l"/>
              </a:tabLst>
            </a:pPr>
            <a:r>
              <a:rPr sz="3200" spc="-5" dirty="0">
                <a:latin typeface="Century"/>
                <a:cs typeface="Century"/>
              </a:rPr>
              <a:t>Palpate </a:t>
            </a:r>
            <a:r>
              <a:rPr sz="3200" dirty="0">
                <a:latin typeface="Century"/>
                <a:cs typeface="Century"/>
              </a:rPr>
              <a:t>with </a:t>
            </a:r>
            <a:r>
              <a:rPr sz="3200" spc="-5" dirty="0">
                <a:latin typeface="Century"/>
                <a:cs typeface="Century"/>
              </a:rPr>
              <a:t>ulnar border </a:t>
            </a:r>
            <a:r>
              <a:rPr sz="3200" dirty="0">
                <a:latin typeface="Century"/>
                <a:cs typeface="Century"/>
              </a:rPr>
              <a:t>of </a:t>
            </a:r>
            <a:r>
              <a:rPr sz="3200" spc="-5" dirty="0">
                <a:latin typeface="Century"/>
                <a:cs typeface="Century"/>
              </a:rPr>
              <a:t>your</a:t>
            </a:r>
            <a:r>
              <a:rPr sz="3200" spc="-3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hand</a:t>
            </a:r>
          </a:p>
          <a:p>
            <a:pPr marL="469816" indent="-457119"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latin typeface="Century"/>
                <a:cs typeface="Century"/>
              </a:rPr>
              <a:t>Over left </a:t>
            </a:r>
            <a:r>
              <a:rPr sz="3200" spc="-5" dirty="0">
                <a:latin typeface="Century"/>
                <a:cs typeface="Century"/>
              </a:rPr>
              <a:t>parasternal</a:t>
            </a:r>
            <a:r>
              <a:rPr sz="3200" spc="-3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line</a:t>
            </a:r>
          </a:p>
          <a:p>
            <a:pPr marL="469816" indent="-457119"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latin typeface="Century"/>
                <a:cs typeface="Century"/>
              </a:rPr>
              <a:t>Present in</a:t>
            </a:r>
            <a:r>
              <a:rPr sz="3200" spc="-31" dirty="0">
                <a:latin typeface="Century"/>
                <a:cs typeface="Century"/>
              </a:rPr>
              <a:t> </a:t>
            </a:r>
            <a:r>
              <a:rPr sz="3200" spc="-45" dirty="0">
                <a:latin typeface="Century"/>
                <a:cs typeface="Century"/>
              </a:rPr>
              <a:t>RVH</a:t>
            </a:r>
            <a:endParaRPr sz="3200" dirty="0">
              <a:latin typeface="Century"/>
              <a:cs typeface="Century"/>
            </a:endParaRPr>
          </a:p>
          <a:p>
            <a:pPr marL="12700">
              <a:spcBef>
                <a:spcPts val="1109"/>
              </a:spcBef>
            </a:pP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Thrills</a:t>
            </a:r>
            <a:endParaRPr sz="3600" dirty="0">
              <a:latin typeface="Century"/>
              <a:cs typeface="Century"/>
            </a:endParaRPr>
          </a:p>
          <a:p>
            <a:pPr marL="469816" indent="-457119">
              <a:spcBef>
                <a:spcPts val="995"/>
              </a:spcBef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latin typeface="Century"/>
                <a:cs typeface="Century"/>
              </a:rPr>
              <a:t>A </a:t>
            </a:r>
            <a:r>
              <a:rPr sz="3200" spc="-5" dirty="0">
                <a:latin typeface="Century"/>
                <a:cs typeface="Century"/>
              </a:rPr>
              <a:t>thrill </a:t>
            </a:r>
            <a:r>
              <a:rPr sz="3200" dirty="0">
                <a:latin typeface="Century"/>
                <a:cs typeface="Century"/>
              </a:rPr>
              <a:t>is a </a:t>
            </a:r>
            <a:r>
              <a:rPr sz="3200" spc="-5" dirty="0">
                <a:latin typeface="Century"/>
                <a:cs typeface="Century"/>
              </a:rPr>
              <a:t>palpable</a:t>
            </a:r>
            <a:r>
              <a:rPr sz="3200" spc="-195" dirty="0">
                <a:latin typeface="Century"/>
                <a:cs typeface="Century"/>
              </a:rPr>
              <a:t> </a:t>
            </a:r>
            <a:r>
              <a:rPr sz="3200" spc="-35" dirty="0">
                <a:latin typeface="Century"/>
                <a:cs typeface="Century"/>
              </a:rPr>
              <a:t>murmur,</a:t>
            </a:r>
            <a:endParaRPr sz="3200" dirty="0">
              <a:latin typeface="Century"/>
              <a:cs typeface="Century"/>
            </a:endParaRPr>
          </a:p>
          <a:p>
            <a:pPr marL="469183" marR="5080" indent="-457119">
              <a:spcBef>
                <a:spcPts val="5"/>
              </a:spcBef>
              <a:buFont typeface="Wingdings"/>
              <a:buChar char=""/>
              <a:tabLst>
                <a:tab pos="469816" algn="l"/>
              </a:tabLst>
            </a:pPr>
            <a:r>
              <a:rPr sz="3200" spc="-5" dirty="0">
                <a:latin typeface="Century"/>
                <a:cs typeface="Century"/>
              </a:rPr>
              <a:t>produced </a:t>
            </a:r>
            <a:r>
              <a:rPr sz="3200" dirty="0">
                <a:latin typeface="Century"/>
                <a:cs typeface="Century"/>
              </a:rPr>
              <a:t>when </a:t>
            </a:r>
            <a:r>
              <a:rPr sz="3200" spc="-5" dirty="0">
                <a:latin typeface="Century"/>
                <a:cs typeface="Century"/>
              </a:rPr>
              <a:t>blood passes </a:t>
            </a:r>
            <a:r>
              <a:rPr sz="3200" dirty="0">
                <a:latin typeface="Century"/>
                <a:cs typeface="Century"/>
              </a:rPr>
              <a:t>through a </a:t>
            </a:r>
            <a:r>
              <a:rPr sz="3200" spc="-5" dirty="0">
                <a:latin typeface="Century"/>
                <a:cs typeface="Century"/>
              </a:rPr>
              <a:t>narrowed  valve, </a:t>
            </a:r>
            <a:r>
              <a:rPr sz="3200" dirty="0">
                <a:latin typeface="Century"/>
                <a:cs typeface="Century"/>
              </a:rPr>
              <a:t>or when there is </a:t>
            </a:r>
            <a:r>
              <a:rPr sz="3200" spc="-5" dirty="0">
                <a:latin typeface="Century"/>
                <a:cs typeface="Century"/>
              </a:rPr>
              <a:t>abnormal blood </a:t>
            </a:r>
            <a:r>
              <a:rPr sz="3200" spc="-55" dirty="0">
                <a:latin typeface="Century"/>
                <a:cs typeface="Century"/>
              </a:rPr>
              <a:t>flow, </a:t>
            </a:r>
            <a:r>
              <a:rPr sz="3200" spc="-5" dirty="0">
                <a:latin typeface="Century"/>
                <a:cs typeface="Century"/>
              </a:rPr>
              <a:t>as </a:t>
            </a:r>
            <a:r>
              <a:rPr sz="3200" dirty="0">
                <a:latin typeface="Century"/>
                <a:cs typeface="Century"/>
              </a:rPr>
              <a:t>in  congenital </a:t>
            </a:r>
            <a:r>
              <a:rPr sz="3200" spc="-5" dirty="0">
                <a:latin typeface="Century"/>
                <a:cs typeface="Century"/>
              </a:rPr>
              <a:t>defects, </a:t>
            </a:r>
            <a:r>
              <a:rPr sz="3200" dirty="0">
                <a:latin typeface="Century"/>
                <a:cs typeface="Century"/>
              </a:rPr>
              <a:t>or if </a:t>
            </a:r>
            <a:r>
              <a:rPr sz="3200" spc="-5" dirty="0">
                <a:latin typeface="Century"/>
                <a:cs typeface="Century"/>
              </a:rPr>
              <a:t>the blood flow </a:t>
            </a:r>
            <a:r>
              <a:rPr sz="3200" dirty="0">
                <a:latin typeface="Century"/>
                <a:cs typeface="Century"/>
              </a:rPr>
              <a:t>is</a:t>
            </a:r>
            <a:r>
              <a:rPr sz="3200" spc="-51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rapid.</a:t>
            </a:r>
            <a:endParaRPr sz="3200" dirty="0">
              <a:latin typeface="Century"/>
              <a:cs typeface="Century"/>
            </a:endParaRPr>
          </a:p>
          <a:p>
            <a:pPr marL="104120">
              <a:spcBef>
                <a:spcPts val="1340"/>
              </a:spcBef>
            </a:pP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Direction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of flow in</a:t>
            </a:r>
            <a:r>
              <a:rPr sz="3600" spc="11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11" dirty="0">
                <a:solidFill>
                  <a:srgbClr val="006FC0"/>
                </a:solidFill>
                <a:latin typeface="Century"/>
                <a:cs typeface="Century"/>
              </a:rPr>
              <a:t>veins</a:t>
            </a:r>
            <a:endParaRPr sz="3600" dirty="0">
              <a:latin typeface="Century"/>
              <a:cs typeface="Century"/>
            </a:endParaRPr>
          </a:p>
          <a:p>
            <a:pPr marL="104120" marR="2646852">
              <a:spcBef>
                <a:spcPts val="791"/>
              </a:spcBef>
            </a:pPr>
            <a:r>
              <a:rPr sz="3200" dirty="0">
                <a:latin typeface="Century"/>
                <a:cs typeface="Century"/>
              </a:rPr>
              <a:t>SVC obstruction – </a:t>
            </a:r>
            <a:r>
              <a:rPr sz="3200" spc="-5" dirty="0">
                <a:latin typeface="Century"/>
                <a:cs typeface="Century"/>
              </a:rPr>
              <a:t>Above</a:t>
            </a:r>
            <a:r>
              <a:rPr sz="3200" spc="-271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Downwards  </a:t>
            </a:r>
            <a:r>
              <a:rPr sz="3200" spc="-5" dirty="0">
                <a:latin typeface="Century"/>
                <a:cs typeface="Century"/>
              </a:rPr>
              <a:t>IVC </a:t>
            </a:r>
            <a:r>
              <a:rPr sz="3200" dirty="0">
                <a:latin typeface="Century"/>
                <a:cs typeface="Century"/>
              </a:rPr>
              <a:t>obstruction – Below</a:t>
            </a:r>
            <a:r>
              <a:rPr sz="3200" spc="-71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Upwards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ARASTERNAL HEAVE  CLINICAL LAB  PHYSIOLOG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096000" y="-1279525"/>
            <a:ext cx="24384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ducational Masters Project Apex BeatHeavesThrill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823" y="22049"/>
            <a:ext cx="10800177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Rules </a:t>
            </a:r>
            <a:r>
              <a:rPr sz="5500" dirty="0"/>
              <a:t>of</a:t>
            </a:r>
            <a:r>
              <a:rPr sz="5500" spc="-45" dirty="0"/>
              <a:t> </a:t>
            </a:r>
            <a:r>
              <a:rPr sz="5500" spc="-5" dirty="0"/>
              <a:t>Percussion</a:t>
            </a:r>
            <a:endParaRPr sz="5500" dirty="0"/>
          </a:p>
        </p:txBody>
      </p:sp>
      <p:sp>
        <p:nvSpPr>
          <p:cNvPr id="3" name="object 3"/>
          <p:cNvSpPr/>
          <p:nvPr/>
        </p:nvSpPr>
        <p:spPr>
          <a:xfrm>
            <a:off x="201171" y="5155701"/>
            <a:ext cx="714756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919" y="5116067"/>
            <a:ext cx="317449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171" y="5582421"/>
            <a:ext cx="714756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919" y="5542788"/>
            <a:ext cx="8310372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9703" y="951993"/>
            <a:ext cx="10671175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31" marR="5080" indent="-286967">
              <a:spcBef>
                <a:spcPts val="95"/>
              </a:spcBef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11" dirty="0">
                <a:latin typeface="Century"/>
                <a:cs typeface="Century"/>
              </a:rPr>
              <a:t>Place the palm </a:t>
            </a:r>
            <a:r>
              <a:rPr sz="2800" spc="-5" dirty="0">
                <a:latin typeface="Century"/>
                <a:cs typeface="Century"/>
              </a:rPr>
              <a:t>of </a:t>
            </a:r>
            <a:r>
              <a:rPr sz="2800" spc="-11" dirty="0">
                <a:latin typeface="Century"/>
                <a:cs typeface="Century"/>
              </a:rPr>
              <a:t>your </a:t>
            </a:r>
            <a:r>
              <a:rPr sz="2800" spc="-5" dirty="0">
                <a:latin typeface="Century"/>
                <a:cs typeface="Century"/>
              </a:rPr>
              <a:t>left hand on the chest, with </a:t>
            </a:r>
            <a:r>
              <a:rPr sz="2800" spc="-11" dirty="0">
                <a:latin typeface="Century"/>
                <a:cs typeface="Century"/>
              </a:rPr>
              <a:t>your </a:t>
            </a:r>
            <a:r>
              <a:rPr sz="2800" spc="-5" dirty="0">
                <a:latin typeface="Century"/>
                <a:cs typeface="Century"/>
              </a:rPr>
              <a:t>fingers  </a:t>
            </a:r>
            <a:r>
              <a:rPr sz="2800" spc="-11" dirty="0">
                <a:latin typeface="Century"/>
                <a:cs typeface="Century"/>
              </a:rPr>
              <a:t>slightly</a:t>
            </a:r>
            <a:r>
              <a:rPr sz="2800" spc="20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separated.</a:t>
            </a:r>
            <a:endParaRPr sz="2800" dirty="0">
              <a:latin typeface="Century"/>
              <a:cs typeface="Century"/>
            </a:endParaRPr>
          </a:p>
          <a:p>
            <a:pPr marL="299031" marR="657748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Press </a:t>
            </a:r>
            <a:r>
              <a:rPr sz="2800" spc="-11" dirty="0">
                <a:latin typeface="Century"/>
                <a:cs typeface="Century"/>
              </a:rPr>
              <a:t>the middle </a:t>
            </a:r>
            <a:r>
              <a:rPr sz="2800" spc="-5" dirty="0">
                <a:latin typeface="Century"/>
                <a:cs typeface="Century"/>
              </a:rPr>
              <a:t>finger of </a:t>
            </a:r>
            <a:r>
              <a:rPr sz="2800" spc="-11" dirty="0">
                <a:latin typeface="Century"/>
                <a:cs typeface="Century"/>
              </a:rPr>
              <a:t>your </a:t>
            </a:r>
            <a:r>
              <a:rPr sz="2800" spc="-5" dirty="0">
                <a:latin typeface="Century"/>
                <a:cs typeface="Century"/>
              </a:rPr>
              <a:t>left hand firmly against </a:t>
            </a:r>
            <a:r>
              <a:rPr sz="2800" spc="-11" dirty="0">
                <a:latin typeface="Century"/>
                <a:cs typeface="Century"/>
              </a:rPr>
              <a:t>the  </a:t>
            </a:r>
            <a:r>
              <a:rPr sz="2800" spc="-5" dirty="0">
                <a:latin typeface="Century"/>
                <a:cs typeface="Century"/>
              </a:rPr>
              <a:t>chest,</a:t>
            </a:r>
            <a:endParaRPr sz="2800" dirty="0">
              <a:latin typeface="Century"/>
              <a:cs typeface="Century"/>
            </a:endParaRPr>
          </a:p>
          <a:p>
            <a:pPr marL="299031" marR="1035503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11" dirty="0">
                <a:latin typeface="Century"/>
                <a:cs typeface="Century"/>
              </a:rPr>
              <a:t>aligned </a:t>
            </a:r>
            <a:r>
              <a:rPr sz="2800" spc="-5" dirty="0">
                <a:latin typeface="Century"/>
                <a:cs typeface="Century"/>
              </a:rPr>
              <a:t>with </a:t>
            </a:r>
            <a:r>
              <a:rPr sz="2800" spc="-11" dirty="0">
                <a:latin typeface="Century"/>
                <a:cs typeface="Century"/>
              </a:rPr>
              <a:t>the underlying ribs(ICS) </a:t>
            </a:r>
            <a:r>
              <a:rPr sz="2800" spc="-5" dirty="0">
                <a:latin typeface="Century"/>
                <a:cs typeface="Century"/>
              </a:rPr>
              <a:t>over </a:t>
            </a:r>
            <a:r>
              <a:rPr sz="2800" spc="-11" dirty="0">
                <a:latin typeface="Century"/>
                <a:cs typeface="Century"/>
              </a:rPr>
              <a:t>the area </a:t>
            </a:r>
            <a:r>
              <a:rPr sz="2800" spc="-5" dirty="0">
                <a:latin typeface="Century"/>
                <a:cs typeface="Century"/>
              </a:rPr>
              <a:t>to </a:t>
            </a:r>
            <a:r>
              <a:rPr sz="2800" spc="-11" dirty="0">
                <a:latin typeface="Century"/>
                <a:cs typeface="Century"/>
              </a:rPr>
              <a:t>be  </a:t>
            </a:r>
            <a:r>
              <a:rPr sz="2800" spc="-5" dirty="0">
                <a:latin typeface="Century"/>
                <a:cs typeface="Century"/>
              </a:rPr>
              <a:t>percussed.</a:t>
            </a:r>
            <a:endParaRPr sz="2800" dirty="0">
              <a:latin typeface="Century"/>
              <a:cs typeface="Century"/>
            </a:endParaRPr>
          </a:p>
          <a:p>
            <a:pPr marL="299031" marR="793611" indent="-286967">
              <a:spcBef>
                <a:spcPts val="5"/>
              </a:spcBef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Strike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center of </a:t>
            </a:r>
            <a:r>
              <a:rPr sz="2800" spc="-11" dirty="0">
                <a:latin typeface="Century"/>
                <a:cs typeface="Century"/>
              </a:rPr>
              <a:t>the middle phalanx </a:t>
            </a:r>
            <a:r>
              <a:rPr sz="2800" spc="-5" dirty="0">
                <a:latin typeface="Century"/>
                <a:cs typeface="Century"/>
              </a:rPr>
              <a:t>of </a:t>
            </a:r>
            <a:r>
              <a:rPr sz="2800" spc="-11" dirty="0">
                <a:latin typeface="Century"/>
                <a:cs typeface="Century"/>
              </a:rPr>
              <a:t>your </a:t>
            </a:r>
            <a:r>
              <a:rPr sz="2800" spc="-5" dirty="0">
                <a:latin typeface="Century"/>
                <a:cs typeface="Century"/>
              </a:rPr>
              <a:t>left </a:t>
            </a:r>
            <a:r>
              <a:rPr sz="2800" spc="-11" dirty="0">
                <a:latin typeface="Century"/>
                <a:cs typeface="Century"/>
              </a:rPr>
              <a:t>middle  </a:t>
            </a:r>
            <a:r>
              <a:rPr sz="2800" spc="-5" dirty="0">
                <a:latin typeface="Century"/>
                <a:cs typeface="Century"/>
              </a:rPr>
              <a:t>finger with the </a:t>
            </a:r>
            <a:r>
              <a:rPr sz="2800" dirty="0">
                <a:latin typeface="Century"/>
                <a:cs typeface="Century"/>
              </a:rPr>
              <a:t>tip </a:t>
            </a:r>
            <a:r>
              <a:rPr sz="2800" spc="-5" dirty="0">
                <a:latin typeface="Century"/>
                <a:cs typeface="Century"/>
              </a:rPr>
              <a:t>of </a:t>
            </a:r>
            <a:r>
              <a:rPr sz="2800" spc="-11" dirty="0">
                <a:latin typeface="Century"/>
                <a:cs typeface="Century"/>
              </a:rPr>
              <a:t>your right middle</a:t>
            </a:r>
            <a:r>
              <a:rPr sz="2800" spc="6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finger</a:t>
            </a:r>
            <a:endParaRPr sz="2800" dirty="0">
              <a:latin typeface="Century"/>
              <a:cs typeface="Century"/>
            </a:endParaRPr>
          </a:p>
          <a:p>
            <a:pPr marL="299031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11" dirty="0">
                <a:latin typeface="Century"/>
                <a:cs typeface="Century"/>
              </a:rPr>
              <a:t>swinging movement </a:t>
            </a:r>
            <a:r>
              <a:rPr sz="2800" spc="-5" dirty="0">
                <a:latin typeface="Century"/>
                <a:cs typeface="Century"/>
              </a:rPr>
              <a:t>of the wrist and not </a:t>
            </a:r>
            <a:r>
              <a:rPr sz="2800" spc="-11" dirty="0">
                <a:latin typeface="Century"/>
                <a:cs typeface="Century"/>
              </a:rPr>
              <a:t>the</a:t>
            </a:r>
            <a:r>
              <a:rPr sz="2800" spc="100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forearm.</a:t>
            </a:r>
            <a:endParaRPr sz="2800" dirty="0">
              <a:latin typeface="Century"/>
              <a:cs typeface="Century"/>
            </a:endParaRPr>
          </a:p>
          <a:p>
            <a:pPr marL="299031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11" dirty="0">
                <a:latin typeface="Century"/>
                <a:cs typeface="Century"/>
              </a:rPr>
              <a:t>Remove the </a:t>
            </a:r>
            <a:r>
              <a:rPr sz="2800" spc="-5" dirty="0">
                <a:latin typeface="Century"/>
                <a:cs typeface="Century"/>
              </a:rPr>
              <a:t>percussing finger</a:t>
            </a:r>
            <a:r>
              <a:rPr sz="2800" spc="51" dirty="0">
                <a:latin typeface="Century"/>
                <a:cs typeface="Century"/>
              </a:rPr>
              <a:t> </a:t>
            </a:r>
            <a:r>
              <a:rPr sz="2800" spc="-51" dirty="0">
                <a:latin typeface="Century"/>
                <a:cs typeface="Century"/>
              </a:rPr>
              <a:t>quickly.</a:t>
            </a:r>
            <a:endParaRPr sz="2800" dirty="0">
              <a:latin typeface="Century"/>
              <a:cs typeface="Century"/>
            </a:endParaRPr>
          </a:p>
          <a:p>
            <a:pPr marL="299031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Resonant to</a:t>
            </a:r>
            <a:r>
              <a:rPr sz="2800" spc="5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dull</a:t>
            </a:r>
            <a:endParaRPr sz="2800" dirty="0">
              <a:latin typeface="Century"/>
              <a:cs typeface="Century"/>
            </a:endParaRPr>
          </a:p>
          <a:p>
            <a:pPr marL="299031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Hear for the Note (Dull, Resonant or</a:t>
            </a:r>
            <a:r>
              <a:rPr sz="2800" spc="51" dirty="0">
                <a:latin typeface="Century"/>
                <a:cs typeface="Century"/>
              </a:rPr>
              <a:t> </a:t>
            </a:r>
            <a:r>
              <a:rPr sz="2800" spc="-25" dirty="0">
                <a:latin typeface="Century"/>
                <a:cs typeface="Century"/>
              </a:rPr>
              <a:t>Tympanic)</a:t>
            </a:r>
            <a:endParaRPr sz="2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249" y="2009846"/>
            <a:ext cx="8117323" cy="4848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827" y="22047"/>
            <a:ext cx="3467735" cy="169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dirty="0"/>
              <a:t>Percussion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3258" y="1553034"/>
            <a:ext cx="7277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816" indent="-457751">
              <a:spcBef>
                <a:spcPts val="100"/>
              </a:spcBef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Percussion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Borders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of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the</a:t>
            </a:r>
            <a:r>
              <a:rPr sz="3600" spc="-4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dirty="0">
                <a:solidFill>
                  <a:srgbClr val="006FC0"/>
                </a:solidFill>
                <a:latin typeface="Century"/>
                <a:cs typeface="Century"/>
              </a:rPr>
              <a:t>Heart</a:t>
            </a:r>
            <a:endParaRPr sz="36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549" y="675256"/>
            <a:ext cx="10444555" cy="6182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7547" y="3034285"/>
            <a:ext cx="1059180" cy="224155"/>
          </a:xfrm>
          <a:custGeom>
            <a:avLst/>
            <a:gdLst/>
            <a:ahLst/>
            <a:cxnLst/>
            <a:rect l="l" t="t" r="r" b="b"/>
            <a:pathLst>
              <a:path w="1059179" h="224154">
                <a:moveTo>
                  <a:pt x="0" y="223774"/>
                </a:moveTo>
                <a:lnTo>
                  <a:pt x="1058672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8650" y="3"/>
            <a:ext cx="8499349" cy="1242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9659" y="1"/>
            <a:ext cx="656590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Borders </a:t>
            </a:r>
            <a:r>
              <a:rPr sz="5500" dirty="0"/>
              <a:t>of </a:t>
            </a:r>
            <a:r>
              <a:rPr sz="5500" spc="-5" dirty="0" smtClean="0"/>
              <a:t>the</a:t>
            </a:r>
            <a:r>
              <a:rPr sz="5500" spc="-75" dirty="0" smtClean="0"/>
              <a:t> </a:t>
            </a:r>
            <a:r>
              <a:rPr sz="5500" dirty="0" smtClean="0"/>
              <a:t>Heart</a:t>
            </a:r>
            <a:endParaRPr sz="55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34" y="2354327"/>
            <a:ext cx="10305415" cy="446083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  <a:latin typeface="Century"/>
                <a:cs typeface="Century"/>
              </a:rPr>
              <a:t>Left </a:t>
            </a:r>
            <a:r>
              <a:rPr sz="3200" spc="-5" dirty="0">
                <a:solidFill>
                  <a:srgbClr val="006FC0"/>
                </a:solidFill>
                <a:latin typeface="Century"/>
                <a:cs typeface="Century"/>
              </a:rPr>
              <a:t>border </a:t>
            </a:r>
            <a:r>
              <a:rPr sz="3200" dirty="0">
                <a:solidFill>
                  <a:srgbClr val="006FC0"/>
                </a:solidFill>
                <a:latin typeface="Century"/>
                <a:cs typeface="Century"/>
              </a:rPr>
              <a:t>of </a:t>
            </a:r>
            <a:r>
              <a:rPr sz="3200" spc="-5" dirty="0">
                <a:solidFill>
                  <a:srgbClr val="006FC0"/>
                </a:solidFill>
                <a:latin typeface="Century"/>
                <a:cs typeface="Century"/>
              </a:rPr>
              <a:t>the</a:t>
            </a:r>
            <a:r>
              <a:rPr sz="3200" spc="-40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200" dirty="0">
                <a:solidFill>
                  <a:srgbClr val="006FC0"/>
                </a:solidFill>
                <a:latin typeface="Century"/>
                <a:cs typeface="Century"/>
              </a:rPr>
              <a:t>heart</a:t>
            </a:r>
            <a:r>
              <a:rPr sz="3200" dirty="0">
                <a:latin typeface="Century"/>
                <a:cs typeface="Century"/>
              </a:rPr>
              <a:t>:</a:t>
            </a:r>
          </a:p>
          <a:p>
            <a:pPr marL="12700" marR="5080"/>
            <a:r>
              <a:rPr sz="3200" dirty="0">
                <a:latin typeface="Century"/>
                <a:cs typeface="Century"/>
              </a:rPr>
              <a:t>The </a:t>
            </a:r>
            <a:r>
              <a:rPr sz="3200" spc="-5" dirty="0">
                <a:latin typeface="Century"/>
                <a:cs typeface="Century"/>
              </a:rPr>
              <a:t>position </a:t>
            </a:r>
            <a:r>
              <a:rPr sz="3200" dirty="0">
                <a:latin typeface="Century"/>
                <a:cs typeface="Century"/>
              </a:rPr>
              <a:t>of </a:t>
            </a:r>
            <a:r>
              <a:rPr sz="3200" spc="-5" dirty="0">
                <a:latin typeface="Century"/>
                <a:cs typeface="Century"/>
              </a:rPr>
              <a:t>the apex beat </a:t>
            </a:r>
            <a:r>
              <a:rPr sz="3200" dirty="0">
                <a:latin typeface="Century"/>
                <a:cs typeface="Century"/>
              </a:rPr>
              <a:t>is </a:t>
            </a:r>
            <a:r>
              <a:rPr sz="3200" spc="-5" dirty="0">
                <a:latin typeface="Century"/>
                <a:cs typeface="Century"/>
              </a:rPr>
              <a:t>first </a:t>
            </a:r>
            <a:r>
              <a:rPr sz="3200" dirty="0">
                <a:latin typeface="Century"/>
                <a:cs typeface="Century"/>
              </a:rPr>
              <a:t>located.  Percussion is </a:t>
            </a:r>
            <a:r>
              <a:rPr sz="3200" spc="-5" dirty="0">
                <a:latin typeface="Century"/>
                <a:cs typeface="Century"/>
              </a:rPr>
              <a:t>done </a:t>
            </a:r>
            <a:r>
              <a:rPr sz="3200" dirty="0">
                <a:latin typeface="Century"/>
                <a:cs typeface="Century"/>
              </a:rPr>
              <a:t>in </a:t>
            </a:r>
            <a:r>
              <a:rPr sz="3200" spc="-5" dirty="0">
                <a:latin typeface="Century"/>
                <a:cs typeface="Century"/>
              </a:rPr>
              <a:t>the 5th, 4th, and 3rd </a:t>
            </a:r>
            <a:r>
              <a:rPr sz="3200" dirty="0">
                <a:latin typeface="Century"/>
                <a:cs typeface="Century"/>
              </a:rPr>
              <a:t>intercostal  spaces, starting in </a:t>
            </a:r>
            <a:r>
              <a:rPr sz="3200" spc="-5" dirty="0">
                <a:latin typeface="Century"/>
                <a:cs typeface="Century"/>
              </a:rPr>
              <a:t>the left midaxillary </a:t>
            </a:r>
            <a:r>
              <a:rPr sz="3200" dirty="0">
                <a:latin typeface="Century"/>
                <a:cs typeface="Century"/>
              </a:rPr>
              <a:t>line </a:t>
            </a:r>
            <a:r>
              <a:rPr sz="3200" spc="-5" dirty="0">
                <a:latin typeface="Century"/>
                <a:cs typeface="Century"/>
              </a:rPr>
              <a:t>and going  towards the </a:t>
            </a:r>
            <a:r>
              <a:rPr sz="3200" dirty="0">
                <a:latin typeface="Century"/>
                <a:cs typeface="Century"/>
              </a:rPr>
              <a:t>heart </a:t>
            </a:r>
            <a:r>
              <a:rPr sz="3200" spc="-5" dirty="0">
                <a:latin typeface="Century"/>
                <a:cs typeface="Century"/>
              </a:rPr>
              <a:t>till </a:t>
            </a:r>
            <a:r>
              <a:rPr sz="3200" dirty="0">
                <a:latin typeface="Century"/>
                <a:cs typeface="Century"/>
              </a:rPr>
              <a:t>the notes change from resonance  </a:t>
            </a:r>
            <a:r>
              <a:rPr sz="3200" spc="-5" dirty="0">
                <a:latin typeface="Century"/>
                <a:cs typeface="Century"/>
              </a:rPr>
              <a:t>to </a:t>
            </a:r>
            <a:r>
              <a:rPr sz="3200" dirty="0">
                <a:latin typeface="Century"/>
                <a:cs typeface="Century"/>
              </a:rPr>
              <a:t>dullness.</a:t>
            </a:r>
          </a:p>
          <a:p>
            <a:pPr>
              <a:spcBef>
                <a:spcPts val="4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2700" marR="504741">
              <a:spcBef>
                <a:spcPts val="5"/>
              </a:spcBef>
            </a:pPr>
            <a:r>
              <a:rPr sz="3200" dirty="0">
                <a:latin typeface="Century"/>
                <a:cs typeface="Century"/>
              </a:rPr>
              <a:t>The </a:t>
            </a:r>
            <a:r>
              <a:rPr sz="3200" spc="-5" dirty="0">
                <a:latin typeface="Century"/>
                <a:cs typeface="Century"/>
              </a:rPr>
              <a:t>area </a:t>
            </a:r>
            <a:r>
              <a:rPr sz="3200" dirty="0">
                <a:latin typeface="Century"/>
                <a:cs typeface="Century"/>
              </a:rPr>
              <a:t>of </a:t>
            </a:r>
            <a:r>
              <a:rPr sz="3200" spc="-5" dirty="0">
                <a:latin typeface="Century"/>
                <a:cs typeface="Century"/>
              </a:rPr>
              <a:t>cardiac </a:t>
            </a:r>
            <a:r>
              <a:rPr sz="3200" dirty="0">
                <a:latin typeface="Century"/>
                <a:cs typeface="Century"/>
              </a:rPr>
              <a:t>dullness increases in </a:t>
            </a:r>
            <a:r>
              <a:rPr sz="3200" spc="-5" dirty="0">
                <a:latin typeface="Century"/>
                <a:cs typeface="Century"/>
              </a:rPr>
              <a:t>pericardial  </a:t>
            </a:r>
            <a:r>
              <a:rPr sz="3200" dirty="0">
                <a:latin typeface="Century"/>
                <a:cs typeface="Century"/>
              </a:rPr>
              <a:t>effusion, while it </a:t>
            </a:r>
            <a:r>
              <a:rPr sz="3200" spc="-5" dirty="0">
                <a:latin typeface="Century"/>
                <a:cs typeface="Century"/>
              </a:rPr>
              <a:t>may </a:t>
            </a:r>
            <a:r>
              <a:rPr sz="3200" dirty="0">
                <a:latin typeface="Century"/>
                <a:cs typeface="Century"/>
              </a:rPr>
              <a:t>be decreased in</a:t>
            </a:r>
            <a:r>
              <a:rPr sz="3200" spc="-120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emphysema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727" y="9"/>
            <a:ext cx="10248900" cy="1960137"/>
          </a:xfrm>
          <a:prstGeom prst="rect">
            <a:avLst/>
          </a:prstGeom>
        </p:spPr>
        <p:txBody>
          <a:bodyPr vert="horz" wrap="square" lIns="0" tIns="89520" rIns="0" bIns="0" rtlCol="0">
            <a:spAutoFit/>
          </a:bodyPr>
          <a:lstStyle/>
          <a:p>
            <a:pPr marL="75551">
              <a:spcBef>
                <a:spcPts val="705"/>
              </a:spcBef>
            </a:pPr>
            <a:r>
              <a:rPr sz="5500" dirty="0"/>
              <a:t>Percussion</a:t>
            </a:r>
          </a:p>
          <a:p>
            <a:pPr marL="12700" marR="5080">
              <a:spcBef>
                <a:spcPts val="365"/>
              </a:spcBef>
            </a:pPr>
            <a:r>
              <a:rPr sz="3200" spc="-5" dirty="0"/>
              <a:t>Right border </a:t>
            </a:r>
            <a:r>
              <a:rPr sz="3200" dirty="0"/>
              <a:t>of </a:t>
            </a:r>
            <a:r>
              <a:rPr sz="3200" spc="-5" dirty="0"/>
              <a:t>the </a:t>
            </a:r>
            <a:r>
              <a:rPr sz="3200" dirty="0"/>
              <a:t>heart</a:t>
            </a:r>
            <a:r>
              <a:rPr sz="3200" dirty="0">
                <a:solidFill>
                  <a:srgbClr val="000000"/>
                </a:solidFill>
              </a:rPr>
              <a:t>, which is formed </a:t>
            </a:r>
            <a:r>
              <a:rPr sz="3200" spc="-5" dirty="0">
                <a:solidFill>
                  <a:srgbClr val="000000"/>
                </a:solidFill>
              </a:rPr>
              <a:t>by </a:t>
            </a:r>
            <a:r>
              <a:rPr sz="3200" dirty="0">
                <a:solidFill>
                  <a:srgbClr val="000000"/>
                </a:solidFill>
              </a:rPr>
              <a:t>the right  </a:t>
            </a:r>
            <a:r>
              <a:rPr sz="3200" spc="-5" dirty="0">
                <a:solidFill>
                  <a:srgbClr val="000000"/>
                </a:solidFill>
              </a:rPr>
              <a:t>atrium, </a:t>
            </a:r>
            <a:r>
              <a:rPr sz="3200" dirty="0">
                <a:solidFill>
                  <a:srgbClr val="000000"/>
                </a:solidFill>
              </a:rPr>
              <a:t>lies </a:t>
            </a:r>
            <a:r>
              <a:rPr sz="3200" spc="-5" dirty="0">
                <a:solidFill>
                  <a:srgbClr val="000000"/>
                </a:solidFill>
              </a:rPr>
              <a:t>behind the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spc="5" dirty="0">
                <a:solidFill>
                  <a:srgbClr val="000000"/>
                </a:solidFill>
              </a:rPr>
              <a:t>sternum</a:t>
            </a:r>
            <a:endParaRPr sz="3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821" y="22047"/>
            <a:ext cx="4090035" cy="169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Auscultation</a:t>
            </a:r>
            <a:endParaRPr sz="5500" dirty="0"/>
          </a:p>
        </p:txBody>
      </p:sp>
      <p:sp>
        <p:nvSpPr>
          <p:cNvPr id="3" name="object 3"/>
          <p:cNvSpPr txBox="1"/>
          <p:nvPr/>
        </p:nvSpPr>
        <p:spPr>
          <a:xfrm>
            <a:off x="803251" y="1553034"/>
            <a:ext cx="61645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816" indent="-457751">
              <a:spcBef>
                <a:spcPts val="100"/>
              </a:spcBef>
              <a:buFont typeface="Wingdings"/>
              <a:buChar char=""/>
              <a:tabLst>
                <a:tab pos="469183" algn="l"/>
                <a:tab pos="470451" algn="l"/>
              </a:tabLst>
            </a:pPr>
            <a:r>
              <a:rPr sz="2800" spc="-11" dirty="0">
                <a:latin typeface="Century"/>
                <a:cs typeface="Century"/>
              </a:rPr>
              <a:t>Auscultation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Heart</a:t>
            </a:r>
            <a:r>
              <a:rPr sz="3600" spc="31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Sounds</a:t>
            </a:r>
            <a:endParaRPr sz="3600" dirty="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7276" y="2130558"/>
            <a:ext cx="5497557" cy="4727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033" y="2801495"/>
            <a:ext cx="4824731" cy="2489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First sound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(S1)</a:t>
            </a:r>
            <a:endParaRPr sz="2800" dirty="0">
              <a:latin typeface="Arial"/>
              <a:cs typeface="Arial"/>
            </a:endParaRPr>
          </a:p>
          <a:p>
            <a:pPr marL="12700" marR="220941">
              <a:spcBef>
                <a:spcPts val="31"/>
              </a:spcBef>
            </a:pPr>
            <a:r>
              <a:rPr spc="-5" dirty="0">
                <a:latin typeface="Arial"/>
                <a:cs typeface="Arial"/>
              </a:rPr>
              <a:t>This corresponds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mitral and tricuspid valve  closure </a:t>
            </a:r>
            <a:r>
              <a:rPr dirty="0">
                <a:latin typeface="Arial"/>
                <a:cs typeface="Arial"/>
              </a:rPr>
              <a:t>at </a:t>
            </a:r>
            <a:r>
              <a:rPr spc="-5" dirty="0">
                <a:latin typeface="Arial"/>
                <a:cs typeface="Arial"/>
              </a:rPr>
              <a:t>the onset </a:t>
            </a:r>
            <a:r>
              <a:rPr dirty="0">
                <a:latin typeface="Arial"/>
                <a:cs typeface="Arial"/>
              </a:rPr>
              <a:t>of </a:t>
            </a:r>
            <a:r>
              <a:rPr spc="-5" dirty="0">
                <a:latin typeface="Arial"/>
                <a:cs typeface="Arial"/>
              </a:rPr>
              <a:t>systole.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/>
            <a:r>
              <a:rPr sz="2800" b="1" spc="-5" dirty="0">
                <a:latin typeface="Arial"/>
                <a:cs typeface="Arial"/>
              </a:rPr>
              <a:t>Second sound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(S2)</a:t>
            </a:r>
            <a:endParaRPr sz="2800" dirty="0">
              <a:latin typeface="Arial"/>
              <a:cs typeface="Arial"/>
            </a:endParaRPr>
          </a:p>
          <a:p>
            <a:pPr marL="12700" marR="5080">
              <a:spcBef>
                <a:spcPts val="31"/>
              </a:spcBef>
            </a:pPr>
            <a:r>
              <a:rPr spc="-5" dirty="0">
                <a:latin typeface="Arial"/>
                <a:cs typeface="Arial"/>
              </a:rPr>
              <a:t>This corresponds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aortic and pulmonary valve  closure </a:t>
            </a:r>
            <a:r>
              <a:rPr spc="-11" dirty="0">
                <a:latin typeface="Arial"/>
                <a:cs typeface="Arial"/>
              </a:rPr>
              <a:t>following </a:t>
            </a:r>
            <a:r>
              <a:rPr spc="-5" dirty="0">
                <a:latin typeface="Arial"/>
                <a:cs typeface="Arial"/>
              </a:rPr>
              <a:t>ventricular</a:t>
            </a:r>
            <a:r>
              <a:rPr spc="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ejection.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Cyrus\Desktop\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819" y="951993"/>
            <a:ext cx="8323580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entury"/>
                <a:cs typeface="Century"/>
              </a:rPr>
              <a:t>Listen with your stethoscope</a:t>
            </a:r>
            <a:r>
              <a:rPr sz="2800" spc="20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diaphragm:</a:t>
            </a:r>
            <a:endParaRPr sz="2800" dirty="0">
              <a:latin typeface="Century"/>
              <a:cs typeface="Century"/>
            </a:endParaRPr>
          </a:p>
          <a:p>
            <a:pPr marL="299031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At </a:t>
            </a:r>
            <a:r>
              <a:rPr sz="2800" dirty="0">
                <a:latin typeface="Century"/>
                <a:cs typeface="Century"/>
              </a:rPr>
              <a:t>each </a:t>
            </a:r>
            <a:r>
              <a:rPr sz="2800" spc="-5" dirty="0">
                <a:latin typeface="Century"/>
                <a:cs typeface="Century"/>
              </a:rPr>
              <a:t>site identify the S1 and S2</a:t>
            </a:r>
            <a:r>
              <a:rPr sz="2800" spc="51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sounds.</a:t>
            </a:r>
            <a:endParaRPr sz="2800" dirty="0">
              <a:latin typeface="Century"/>
              <a:cs typeface="Century"/>
            </a:endParaRPr>
          </a:p>
          <a:p>
            <a:pPr marL="299031" marR="466643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11" dirty="0">
                <a:latin typeface="Century"/>
                <a:cs typeface="Century"/>
              </a:rPr>
              <a:t>Assess their character and </a:t>
            </a:r>
            <a:r>
              <a:rPr sz="2800" spc="-5" dirty="0">
                <a:latin typeface="Century"/>
                <a:cs typeface="Century"/>
              </a:rPr>
              <a:t>intensity; note </a:t>
            </a:r>
            <a:r>
              <a:rPr sz="2800" spc="-11" dirty="0">
                <a:latin typeface="Century"/>
                <a:cs typeface="Century"/>
              </a:rPr>
              <a:t>any  </a:t>
            </a:r>
            <a:r>
              <a:rPr sz="2800" spc="-5" dirty="0">
                <a:latin typeface="Century"/>
                <a:cs typeface="Century"/>
              </a:rPr>
              <a:t>splitting of </a:t>
            </a:r>
            <a:r>
              <a:rPr sz="2800" spc="-11" dirty="0">
                <a:latin typeface="Century"/>
                <a:cs typeface="Century"/>
              </a:rPr>
              <a:t>the</a:t>
            </a:r>
            <a:r>
              <a:rPr sz="2800" spc="31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S2.</a:t>
            </a:r>
            <a:endParaRPr sz="2800" dirty="0">
              <a:latin typeface="Century"/>
              <a:cs typeface="Century"/>
            </a:endParaRPr>
          </a:p>
          <a:p>
            <a:pPr marL="299031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Palpate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carotid </a:t>
            </a:r>
            <a:r>
              <a:rPr sz="2800" spc="-11" dirty="0">
                <a:latin typeface="Century"/>
                <a:cs typeface="Century"/>
              </a:rPr>
              <a:t>pulse </a:t>
            </a:r>
            <a:r>
              <a:rPr sz="2800" spc="-5" dirty="0">
                <a:latin typeface="Century"/>
                <a:cs typeface="Century"/>
              </a:rPr>
              <a:t>to</a:t>
            </a:r>
            <a:r>
              <a:rPr sz="2800" spc="60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time.</a:t>
            </a:r>
            <a:endParaRPr sz="2800" dirty="0">
              <a:latin typeface="Century"/>
              <a:cs typeface="Century"/>
            </a:endParaRPr>
          </a:p>
          <a:p>
            <a:pPr marL="12700" marR="5080" algn="just">
              <a:spcBef>
                <a:spcPts val="5"/>
              </a:spcBef>
            </a:pP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S1 barely precedes the upstroke of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carotid  </a:t>
            </a:r>
            <a:r>
              <a:rPr sz="2800" spc="-11" dirty="0">
                <a:latin typeface="Century"/>
                <a:cs typeface="Century"/>
              </a:rPr>
              <a:t>pulsation, </a:t>
            </a:r>
            <a:r>
              <a:rPr sz="2800" spc="-5" dirty="0">
                <a:latin typeface="Century"/>
                <a:cs typeface="Century"/>
              </a:rPr>
              <a:t>while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S2 is </a:t>
            </a:r>
            <a:r>
              <a:rPr sz="2800" spc="-11" dirty="0">
                <a:latin typeface="Century"/>
                <a:cs typeface="Century"/>
              </a:rPr>
              <a:t>clearly </a:t>
            </a:r>
            <a:r>
              <a:rPr sz="2800" spc="-5" dirty="0">
                <a:latin typeface="Century"/>
                <a:cs typeface="Century"/>
              </a:rPr>
              <a:t>out of </a:t>
            </a:r>
            <a:r>
              <a:rPr sz="2800" spc="-11" dirty="0">
                <a:latin typeface="Century"/>
                <a:cs typeface="Century"/>
              </a:rPr>
              <a:t>phase </a:t>
            </a:r>
            <a:r>
              <a:rPr sz="2800" spc="-5" dirty="0">
                <a:latin typeface="Century"/>
                <a:cs typeface="Century"/>
              </a:rPr>
              <a:t>with  it.</a:t>
            </a:r>
            <a:endParaRPr sz="2800" dirty="0">
              <a:latin typeface="Century"/>
              <a:cs typeface="Centur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821" y="22047"/>
            <a:ext cx="7675979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Auscultation</a:t>
            </a:r>
            <a:endParaRPr sz="55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0771" y="1175080"/>
            <a:ext cx="5006340" cy="4876334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700" marR="716155"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  <a:latin typeface="Century"/>
                <a:cs typeface="Century"/>
              </a:rPr>
              <a:t>First heart sound</a:t>
            </a:r>
            <a:r>
              <a:rPr sz="3200" spc="-7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entury"/>
                <a:cs typeface="Century"/>
              </a:rPr>
              <a:t>(S1)</a:t>
            </a:r>
            <a:r>
              <a:rPr sz="3200" spc="-5" dirty="0">
                <a:latin typeface="Century"/>
                <a:cs typeface="Century"/>
              </a:rPr>
              <a:t>,  ‘lub’,</a:t>
            </a:r>
            <a:endParaRPr sz="3200" dirty="0">
              <a:latin typeface="Century"/>
              <a:cs typeface="Century"/>
            </a:endParaRPr>
          </a:p>
          <a:p>
            <a:pPr marL="469816" marR="76187" indent="-457751">
              <a:spcBef>
                <a:spcPts val="5"/>
              </a:spcBef>
              <a:buFont typeface="Wingdings"/>
              <a:buChar char=""/>
              <a:tabLst>
                <a:tab pos="469816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is caused by closure of </a:t>
            </a:r>
            <a:r>
              <a:rPr sz="2800" spc="-11" dirty="0">
                <a:latin typeface="Century"/>
                <a:cs typeface="Century"/>
              </a:rPr>
              <a:t>the  mitral and tricuspid</a:t>
            </a:r>
            <a:r>
              <a:rPr sz="2800" spc="75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valves</a:t>
            </a:r>
            <a:endParaRPr sz="2800" dirty="0">
              <a:latin typeface="Century"/>
              <a:cs typeface="Century"/>
            </a:endParaRPr>
          </a:p>
          <a:p>
            <a:pPr marL="469816" marR="259672" indent="-457751">
              <a:buFont typeface="Wingdings"/>
              <a:buChar char=""/>
              <a:tabLst>
                <a:tab pos="469816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at the onset of </a:t>
            </a:r>
            <a:r>
              <a:rPr sz="2800" spc="-11" dirty="0">
                <a:latin typeface="Century"/>
                <a:cs typeface="Century"/>
              </a:rPr>
              <a:t>ventricular  </a:t>
            </a:r>
            <a:r>
              <a:rPr sz="2800" spc="-5" dirty="0">
                <a:latin typeface="Century"/>
                <a:cs typeface="Century"/>
              </a:rPr>
              <a:t>systole.</a:t>
            </a:r>
            <a:endParaRPr sz="2800" dirty="0">
              <a:latin typeface="Century"/>
              <a:cs typeface="Century"/>
            </a:endParaRPr>
          </a:p>
          <a:p>
            <a:pPr marL="469816" indent="-457751">
              <a:spcBef>
                <a:spcPts val="5"/>
              </a:spcBef>
              <a:buFont typeface="Wingdings"/>
              <a:buChar char=""/>
              <a:tabLst>
                <a:tab pos="469816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It is best heard at </a:t>
            </a:r>
            <a:r>
              <a:rPr sz="2800" spc="-11" dirty="0">
                <a:latin typeface="Century"/>
                <a:cs typeface="Century"/>
              </a:rPr>
              <a:t>the</a:t>
            </a:r>
            <a:r>
              <a:rPr sz="2800" spc="-5" dirty="0">
                <a:latin typeface="Century"/>
                <a:cs typeface="Century"/>
              </a:rPr>
              <a:t> apex.</a:t>
            </a:r>
            <a:endParaRPr sz="28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816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Prolonged (0.15</a:t>
            </a:r>
            <a:r>
              <a:rPr sz="2800" spc="-20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sec),</a:t>
            </a:r>
            <a:endParaRPr sz="2800" dirty="0">
              <a:latin typeface="Century"/>
              <a:cs typeface="Century"/>
            </a:endParaRPr>
          </a:p>
          <a:p>
            <a:pPr marL="469816" indent="-457751">
              <a:buFont typeface="Wingdings"/>
              <a:buChar char=""/>
              <a:tabLst>
                <a:tab pos="469816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low </a:t>
            </a:r>
            <a:r>
              <a:rPr sz="2800" spc="-11" dirty="0">
                <a:latin typeface="Century"/>
                <a:cs typeface="Century"/>
              </a:rPr>
              <a:t>pitch </a:t>
            </a:r>
            <a:r>
              <a:rPr sz="2800" dirty="0">
                <a:latin typeface="Century"/>
                <a:cs typeface="Century"/>
              </a:rPr>
              <a:t>(20–40</a:t>
            </a:r>
            <a:r>
              <a:rPr sz="2800" spc="-20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Hz)</a:t>
            </a:r>
            <a:endParaRPr sz="2800" dirty="0">
              <a:latin typeface="Century"/>
              <a:cs typeface="Century"/>
            </a:endParaRPr>
          </a:p>
          <a:p>
            <a:pPr marL="469816" marR="848845" indent="-457751">
              <a:buFont typeface="Wingdings"/>
              <a:buChar char=""/>
              <a:tabLst>
                <a:tab pos="469816" algn="l"/>
                <a:tab pos="470451" algn="l"/>
              </a:tabLst>
            </a:pPr>
            <a:r>
              <a:rPr sz="2800" spc="-5" dirty="0">
                <a:latin typeface="Century"/>
                <a:cs typeface="Century"/>
              </a:rPr>
              <a:t>Normally splitting not  heard</a:t>
            </a:r>
            <a:endParaRPr sz="2800" dirty="0">
              <a:latin typeface="Century"/>
              <a:cs typeface="Century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821" y="22047"/>
            <a:ext cx="6761579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Auscultation</a:t>
            </a:r>
            <a:endParaRPr sz="5500" dirty="0"/>
          </a:p>
        </p:txBody>
      </p:sp>
      <p:sp>
        <p:nvSpPr>
          <p:cNvPr id="6" name="object 6"/>
          <p:cNvSpPr/>
          <p:nvPr/>
        </p:nvSpPr>
        <p:spPr>
          <a:xfrm>
            <a:off x="5716523" y="923544"/>
            <a:ext cx="64008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819" y="1034239"/>
            <a:ext cx="5793740" cy="3953004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  <a:latin typeface="Century"/>
                <a:cs typeface="Century"/>
              </a:rPr>
              <a:t>Second heart sound </a:t>
            </a:r>
            <a:r>
              <a:rPr sz="3200" spc="-5" dirty="0">
                <a:solidFill>
                  <a:srgbClr val="006FC0"/>
                </a:solidFill>
                <a:latin typeface="Century"/>
                <a:cs typeface="Century"/>
              </a:rPr>
              <a:t>(S2),</a:t>
            </a:r>
            <a:r>
              <a:rPr sz="3200" spc="-120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‘dup’,</a:t>
            </a:r>
            <a:endParaRPr sz="3200" dirty="0">
              <a:latin typeface="Century"/>
              <a:cs typeface="Century"/>
            </a:endParaRPr>
          </a:p>
          <a:p>
            <a:pPr marL="299031" marR="806945" indent="-286967">
              <a:spcBef>
                <a:spcPts val="5"/>
              </a:spcBef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is caused by closure of </a:t>
            </a:r>
            <a:r>
              <a:rPr sz="2800" spc="-11" dirty="0">
                <a:latin typeface="Century"/>
                <a:cs typeface="Century"/>
              </a:rPr>
              <a:t>the  pulmonary and </a:t>
            </a:r>
            <a:r>
              <a:rPr sz="2800" spc="-5" dirty="0">
                <a:latin typeface="Century"/>
                <a:cs typeface="Century"/>
              </a:rPr>
              <a:t>aortic</a:t>
            </a:r>
            <a:r>
              <a:rPr sz="2800" spc="25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valves</a:t>
            </a:r>
            <a:endParaRPr sz="2800" dirty="0">
              <a:latin typeface="Century"/>
              <a:cs typeface="Century"/>
            </a:endParaRPr>
          </a:p>
          <a:p>
            <a:pPr marL="299031" marR="266019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at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end </a:t>
            </a:r>
            <a:r>
              <a:rPr sz="2800" dirty="0">
                <a:latin typeface="Century"/>
                <a:cs typeface="Century"/>
              </a:rPr>
              <a:t>of </a:t>
            </a:r>
            <a:r>
              <a:rPr sz="2800" spc="-5" dirty="0">
                <a:latin typeface="Century"/>
                <a:cs typeface="Century"/>
              </a:rPr>
              <a:t>ventricular systole  and</a:t>
            </a:r>
            <a:r>
              <a:rPr sz="2800" spc="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is</a:t>
            </a:r>
            <a:endParaRPr sz="2800" dirty="0">
              <a:latin typeface="Century"/>
              <a:cs typeface="Century"/>
            </a:endParaRPr>
          </a:p>
          <a:p>
            <a:pPr marL="299031" marR="778371" indent="-286967">
              <a:spcBef>
                <a:spcPts val="5"/>
              </a:spcBef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best heard at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left sternal  edge.</a:t>
            </a:r>
            <a:endParaRPr sz="2800" dirty="0">
              <a:latin typeface="Century"/>
              <a:cs typeface="Century"/>
            </a:endParaRPr>
          </a:p>
          <a:p>
            <a:pPr marL="299031" marR="805040" indent="-286967">
              <a:buSzPct val="96428"/>
              <a:buFont typeface="Wingdings"/>
              <a:buChar char=""/>
              <a:tabLst>
                <a:tab pos="299667" algn="l"/>
              </a:tabLst>
            </a:pPr>
            <a:r>
              <a:rPr sz="2800" spc="-5" dirty="0">
                <a:latin typeface="Century"/>
                <a:cs typeface="Century"/>
              </a:rPr>
              <a:t>Shorter(0.12sec) </a:t>
            </a:r>
            <a:r>
              <a:rPr sz="2800" spc="-11" dirty="0">
                <a:latin typeface="Century"/>
                <a:cs typeface="Century"/>
              </a:rPr>
              <a:t>and </a:t>
            </a:r>
            <a:r>
              <a:rPr sz="2800" spc="-15" dirty="0">
                <a:latin typeface="Century"/>
                <a:cs typeface="Century"/>
              </a:rPr>
              <a:t>higher-  </a:t>
            </a:r>
            <a:r>
              <a:rPr sz="2800" spc="-5" dirty="0">
                <a:latin typeface="Century"/>
                <a:cs typeface="Century"/>
              </a:rPr>
              <a:t>pitched(50Hz) than the</a:t>
            </a:r>
            <a:r>
              <a:rPr sz="2800" spc="11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S1</a:t>
            </a:r>
            <a:endParaRPr sz="2800" dirty="0">
              <a:latin typeface="Century"/>
              <a:cs typeface="Centur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821" y="22047"/>
            <a:ext cx="5161379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Auscultation</a:t>
            </a:r>
            <a:endParaRPr sz="5500" dirty="0"/>
          </a:p>
        </p:txBody>
      </p:sp>
      <p:sp>
        <p:nvSpPr>
          <p:cNvPr id="4" name="object 4"/>
          <p:cNvSpPr/>
          <p:nvPr/>
        </p:nvSpPr>
        <p:spPr>
          <a:xfrm>
            <a:off x="6266690" y="3"/>
            <a:ext cx="5210556" cy="6265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1" y="934290"/>
            <a:ext cx="5934075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Physiological </a:t>
            </a:r>
            <a:r>
              <a:rPr sz="2400" dirty="0">
                <a:solidFill>
                  <a:srgbClr val="006FC0"/>
                </a:solidFill>
                <a:latin typeface="Century"/>
                <a:cs typeface="Century"/>
              </a:rPr>
              <a:t>splitting of S2</a:t>
            </a:r>
            <a:r>
              <a:rPr sz="2400" spc="-80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occurs</a:t>
            </a:r>
          </a:p>
          <a:p>
            <a:pPr marL="12700">
              <a:spcBef>
                <a:spcPts val="5"/>
              </a:spcBef>
            </a:pPr>
            <a:r>
              <a:rPr sz="2400" spc="-5" dirty="0">
                <a:latin typeface="Century"/>
                <a:cs typeface="Century"/>
              </a:rPr>
              <a:t>because</a:t>
            </a:r>
            <a:endParaRPr sz="2400" dirty="0">
              <a:latin typeface="Century"/>
              <a:cs typeface="Century"/>
            </a:endParaRPr>
          </a:p>
          <a:p>
            <a:pPr marL="299031" marR="688219" indent="-286967">
              <a:buFont typeface="Wingdings"/>
              <a:buChar char="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left </a:t>
            </a:r>
            <a:r>
              <a:rPr sz="2400" spc="-5" dirty="0">
                <a:latin typeface="Century"/>
                <a:cs typeface="Century"/>
              </a:rPr>
              <a:t>ventricular </a:t>
            </a:r>
            <a:r>
              <a:rPr sz="2400" dirty="0">
                <a:latin typeface="Century"/>
                <a:cs typeface="Century"/>
              </a:rPr>
              <a:t>contraction</a:t>
            </a:r>
            <a:r>
              <a:rPr sz="2400" spc="-140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slightly  </a:t>
            </a:r>
            <a:r>
              <a:rPr sz="2400" spc="-5" dirty="0">
                <a:latin typeface="Century"/>
                <a:cs typeface="Century"/>
              </a:rPr>
              <a:t>precedes that </a:t>
            </a:r>
            <a:r>
              <a:rPr sz="2400" dirty="0">
                <a:latin typeface="Century"/>
                <a:cs typeface="Century"/>
              </a:rPr>
              <a:t>of </a:t>
            </a:r>
            <a:r>
              <a:rPr sz="2400" spc="-5" dirty="0">
                <a:latin typeface="Century"/>
                <a:cs typeface="Century"/>
              </a:rPr>
              <a:t>the </a:t>
            </a:r>
            <a:r>
              <a:rPr sz="2400" dirty="0">
                <a:latin typeface="Century"/>
                <a:cs typeface="Century"/>
              </a:rPr>
              <a:t>right</a:t>
            </a:r>
            <a:r>
              <a:rPr sz="2400" spc="-75" dirty="0">
                <a:latin typeface="Century"/>
                <a:cs typeface="Century"/>
              </a:rPr>
              <a:t> </a:t>
            </a:r>
            <a:r>
              <a:rPr sz="2400" spc="-11" dirty="0">
                <a:latin typeface="Century"/>
                <a:cs typeface="Century"/>
              </a:rPr>
              <a:t>ventricle</a:t>
            </a:r>
            <a:endParaRPr sz="2400" dirty="0">
              <a:latin typeface="Century"/>
              <a:cs typeface="Century"/>
            </a:endParaRPr>
          </a:p>
          <a:p>
            <a:pPr marL="299031" marR="5080" indent="-286967">
              <a:buFont typeface="Wingdings"/>
              <a:buChar char="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so </a:t>
            </a:r>
            <a:r>
              <a:rPr sz="2400" spc="-5" dirty="0">
                <a:latin typeface="Century"/>
                <a:cs typeface="Century"/>
              </a:rPr>
              <a:t>that the aortic valve </a:t>
            </a:r>
            <a:r>
              <a:rPr sz="2400" dirty="0">
                <a:latin typeface="Century"/>
                <a:cs typeface="Century"/>
              </a:rPr>
              <a:t>closes </a:t>
            </a:r>
            <a:r>
              <a:rPr sz="2400" spc="-5" dirty="0">
                <a:latin typeface="Century"/>
                <a:cs typeface="Century"/>
              </a:rPr>
              <a:t>before the  pulmonary</a:t>
            </a:r>
            <a:r>
              <a:rPr sz="2400" spc="-31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valve.</a:t>
            </a:r>
            <a:endParaRPr sz="2400" dirty="0">
              <a:latin typeface="Century"/>
              <a:cs typeface="Century"/>
            </a:endParaRPr>
          </a:p>
          <a:p>
            <a:pPr marL="299031" marR="396171" indent="-286967">
              <a:buFont typeface="Wingdings"/>
              <a:buChar char="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This splitting increases </a:t>
            </a:r>
            <a:r>
              <a:rPr sz="2400" spc="-5" dirty="0">
                <a:latin typeface="Century"/>
                <a:cs typeface="Century"/>
              </a:rPr>
              <a:t>at </a:t>
            </a:r>
            <a:r>
              <a:rPr sz="2400" dirty="0">
                <a:latin typeface="Century"/>
                <a:cs typeface="Century"/>
              </a:rPr>
              <a:t>end-  </a:t>
            </a:r>
            <a:r>
              <a:rPr sz="2400" spc="-5" dirty="0">
                <a:latin typeface="Century"/>
                <a:cs typeface="Century"/>
              </a:rPr>
              <a:t>inspiration because </a:t>
            </a:r>
            <a:r>
              <a:rPr sz="2400" dirty="0">
                <a:latin typeface="Century"/>
                <a:cs typeface="Century"/>
              </a:rPr>
              <a:t>increased</a:t>
            </a:r>
            <a:r>
              <a:rPr sz="2400" spc="-100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venous  </a:t>
            </a:r>
            <a:r>
              <a:rPr sz="2400" dirty="0">
                <a:latin typeface="Century"/>
                <a:cs typeface="Century"/>
              </a:rPr>
              <a:t>filling of </a:t>
            </a:r>
            <a:r>
              <a:rPr sz="2400" spc="-5" dirty="0">
                <a:latin typeface="Century"/>
                <a:cs typeface="Century"/>
              </a:rPr>
              <a:t>the </a:t>
            </a:r>
            <a:r>
              <a:rPr sz="2400" dirty="0">
                <a:latin typeface="Century"/>
                <a:cs typeface="Century"/>
              </a:rPr>
              <a:t>right </a:t>
            </a:r>
            <a:r>
              <a:rPr sz="2400" spc="-5" dirty="0">
                <a:latin typeface="Century"/>
                <a:cs typeface="Century"/>
              </a:rPr>
              <a:t>ventricle </a:t>
            </a:r>
            <a:r>
              <a:rPr sz="2400" dirty="0">
                <a:latin typeface="Century"/>
                <a:cs typeface="Century"/>
              </a:rPr>
              <a:t>further  </a:t>
            </a:r>
            <a:r>
              <a:rPr sz="2400" spc="-5" dirty="0">
                <a:latin typeface="Century"/>
                <a:cs typeface="Century"/>
              </a:rPr>
              <a:t>delays pulmonary valve</a:t>
            </a:r>
            <a:r>
              <a:rPr sz="2400" spc="-4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closure.</a:t>
            </a:r>
          </a:p>
          <a:p>
            <a:pPr marL="299031" marR="1388503" indent="-286967">
              <a:spcBef>
                <a:spcPts val="5"/>
              </a:spcBef>
              <a:buFont typeface="Wingdings"/>
              <a:buChar char="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This </a:t>
            </a:r>
            <a:r>
              <a:rPr sz="2400" spc="-5" dirty="0">
                <a:latin typeface="Century"/>
                <a:cs typeface="Century"/>
              </a:rPr>
              <a:t>separation disappears</a:t>
            </a:r>
            <a:r>
              <a:rPr sz="2400" spc="-120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on  expiration.</a:t>
            </a:r>
          </a:p>
          <a:p>
            <a:pPr marL="299031" marR="245069" indent="-286967">
              <a:buFont typeface="Wingdings"/>
              <a:buChar char="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Splitting of S2 is </a:t>
            </a:r>
            <a:r>
              <a:rPr sz="2400" spc="-5" dirty="0">
                <a:latin typeface="Century"/>
                <a:cs typeface="Century"/>
              </a:rPr>
              <a:t>best heard at the</a:t>
            </a:r>
            <a:r>
              <a:rPr sz="2400" spc="-10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left  sternal</a:t>
            </a:r>
            <a:r>
              <a:rPr sz="2400" spc="-31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edge.</a:t>
            </a:r>
            <a:endParaRPr sz="2400" dirty="0">
              <a:latin typeface="Century"/>
              <a:cs typeface="Century"/>
            </a:endParaRPr>
          </a:p>
          <a:p>
            <a:pPr marL="299031" marR="434265" indent="-286967">
              <a:buFont typeface="Wingdings"/>
              <a:buChar char="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On </a:t>
            </a:r>
            <a:r>
              <a:rPr sz="2400" spc="-5" dirty="0">
                <a:latin typeface="Century"/>
                <a:cs typeface="Century"/>
              </a:rPr>
              <a:t>auscultation, you hear </a:t>
            </a:r>
            <a:r>
              <a:rPr sz="2400" dirty="0">
                <a:latin typeface="Century"/>
                <a:cs typeface="Century"/>
              </a:rPr>
              <a:t>‘lub</a:t>
            </a:r>
            <a:r>
              <a:rPr sz="2400" spc="-115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d/dub’  </a:t>
            </a:r>
            <a:r>
              <a:rPr sz="2400" dirty="0">
                <a:latin typeface="Century"/>
                <a:cs typeface="Century"/>
              </a:rPr>
              <a:t>(inspiration) </a:t>
            </a:r>
            <a:r>
              <a:rPr sz="2400" spc="-5" dirty="0">
                <a:latin typeface="Century"/>
                <a:cs typeface="Century"/>
              </a:rPr>
              <a:t>‘lub-dub’</a:t>
            </a:r>
            <a:r>
              <a:rPr sz="2400" spc="-21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(expiration)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821" y="22047"/>
            <a:ext cx="4090035" cy="169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Auscultation</a:t>
            </a:r>
            <a:endParaRPr sz="5500" dirty="0"/>
          </a:p>
        </p:txBody>
      </p:sp>
      <p:sp>
        <p:nvSpPr>
          <p:cNvPr id="6" name="object 6"/>
          <p:cNvSpPr/>
          <p:nvPr/>
        </p:nvSpPr>
        <p:spPr>
          <a:xfrm>
            <a:off x="6760641" y="67062"/>
            <a:ext cx="4271595" cy="6790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3425" y="67056"/>
            <a:ext cx="563879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821" y="22047"/>
            <a:ext cx="4090035" cy="169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Auscultation</a:t>
            </a:r>
            <a:endParaRPr sz="5500" dirty="0"/>
          </a:p>
        </p:txBody>
      </p:sp>
      <p:sp>
        <p:nvSpPr>
          <p:cNvPr id="3" name="object 3"/>
          <p:cNvSpPr/>
          <p:nvPr/>
        </p:nvSpPr>
        <p:spPr>
          <a:xfrm>
            <a:off x="7229859" y="1"/>
            <a:ext cx="4884420" cy="2314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6286" y="1442085"/>
            <a:ext cx="9238615" cy="5044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"/>
                <a:cs typeface="Century"/>
              </a:rPr>
              <a:t>Third and fourth sounds (S3,</a:t>
            </a:r>
            <a:r>
              <a:rPr sz="2400" b="1" spc="-211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"/>
                <a:cs typeface="Century"/>
              </a:rPr>
              <a:t>S4)</a:t>
            </a:r>
            <a:endParaRPr sz="2400" dirty="0">
              <a:latin typeface="Century"/>
              <a:cs typeface="Century"/>
            </a:endParaRPr>
          </a:p>
          <a:p>
            <a:pPr marL="355542" marR="3158574" indent="-342842">
              <a:buFont typeface="Wingdings"/>
              <a:buChar char=""/>
              <a:tabLst>
                <a:tab pos="355542" algn="l"/>
              </a:tabLst>
            </a:pPr>
            <a:r>
              <a:rPr sz="2400" spc="-5" dirty="0">
                <a:latin typeface="Century"/>
                <a:cs typeface="Century"/>
              </a:rPr>
              <a:t>Rapid </a:t>
            </a:r>
            <a:r>
              <a:rPr sz="2400" dirty="0">
                <a:latin typeface="Century"/>
                <a:cs typeface="Century"/>
              </a:rPr>
              <a:t>filling occurs early in </a:t>
            </a:r>
            <a:r>
              <a:rPr sz="2400" spc="-5" dirty="0">
                <a:latin typeface="Century"/>
                <a:cs typeface="Century"/>
              </a:rPr>
              <a:t>diastole</a:t>
            </a:r>
            <a:r>
              <a:rPr sz="2400" spc="-19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(S3)  following </a:t>
            </a:r>
            <a:r>
              <a:rPr sz="2400" spc="-5" dirty="0">
                <a:latin typeface="Century"/>
                <a:cs typeface="Century"/>
              </a:rPr>
              <a:t>atrioventricular valve</a:t>
            </a:r>
            <a:r>
              <a:rPr sz="2400" spc="-120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opening,</a:t>
            </a:r>
            <a:endParaRPr sz="2400" dirty="0">
              <a:latin typeface="Century"/>
              <a:cs typeface="Century"/>
            </a:endParaRPr>
          </a:p>
          <a:p>
            <a:pPr marL="355542" indent="-342842">
              <a:buFont typeface="Wingdings"/>
              <a:buChar char=""/>
              <a:tabLst>
                <a:tab pos="355542" algn="l"/>
              </a:tabLst>
            </a:pPr>
            <a:r>
              <a:rPr sz="2400" dirty="0">
                <a:latin typeface="Century"/>
                <a:cs typeface="Century"/>
              </a:rPr>
              <a:t>late in </a:t>
            </a:r>
            <a:r>
              <a:rPr sz="2400" spc="-5" dirty="0">
                <a:latin typeface="Century"/>
                <a:cs typeface="Century"/>
              </a:rPr>
              <a:t>diastole </a:t>
            </a:r>
            <a:r>
              <a:rPr sz="2400" dirty="0">
                <a:latin typeface="Century"/>
                <a:cs typeface="Century"/>
              </a:rPr>
              <a:t>(S4) </a:t>
            </a:r>
            <a:r>
              <a:rPr sz="2400" spc="-5" dirty="0">
                <a:latin typeface="Century"/>
                <a:cs typeface="Century"/>
              </a:rPr>
              <a:t>due to</a:t>
            </a:r>
            <a:r>
              <a:rPr sz="2400" spc="-75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atrial</a:t>
            </a:r>
            <a:endParaRPr sz="2400" dirty="0">
              <a:latin typeface="Century"/>
              <a:cs typeface="Century"/>
            </a:endParaRPr>
          </a:p>
          <a:p>
            <a:pPr marL="355542"/>
            <a:r>
              <a:rPr sz="2400" dirty="0">
                <a:latin typeface="Century"/>
                <a:cs typeface="Century"/>
              </a:rPr>
              <a:t>contraction.</a:t>
            </a:r>
          </a:p>
          <a:p>
            <a:pPr marL="12700">
              <a:spcBef>
                <a:spcPts val="1820"/>
              </a:spcBef>
            </a:pPr>
            <a:r>
              <a:rPr sz="2400" dirty="0">
                <a:latin typeface="Century"/>
                <a:cs typeface="Century"/>
              </a:rPr>
              <a:t>A </a:t>
            </a: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triple</a:t>
            </a:r>
            <a:r>
              <a:rPr sz="2400" spc="-17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2400" dirty="0">
                <a:solidFill>
                  <a:srgbClr val="006FC0"/>
                </a:solidFill>
                <a:latin typeface="Century"/>
                <a:cs typeface="Century"/>
              </a:rPr>
              <a:t>rhythm</a:t>
            </a:r>
            <a:endParaRPr sz="2400" dirty="0">
              <a:latin typeface="Century"/>
              <a:cs typeface="Century"/>
            </a:endParaRPr>
          </a:p>
          <a:p>
            <a:pPr marL="299031" marR="64760" indent="-286967">
              <a:buFont typeface="Wingdings"/>
              <a:buChar char=""/>
              <a:tabLst>
                <a:tab pos="299667" algn="l"/>
              </a:tabLst>
            </a:pPr>
            <a:r>
              <a:rPr sz="2400" spc="-5" dirty="0">
                <a:latin typeface="Century"/>
                <a:cs typeface="Century"/>
              </a:rPr>
              <a:t>(</a:t>
            </a: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gallop rhythm </a:t>
            </a:r>
            <a:r>
              <a:rPr sz="2400" dirty="0">
                <a:latin typeface="Century"/>
                <a:cs typeface="Century"/>
              </a:rPr>
              <a:t>when </a:t>
            </a:r>
            <a:r>
              <a:rPr sz="2400" spc="-5" dirty="0">
                <a:latin typeface="Century"/>
                <a:cs typeface="Century"/>
              </a:rPr>
              <a:t>the heart rate </a:t>
            </a:r>
            <a:r>
              <a:rPr sz="2400" dirty="0">
                <a:latin typeface="Century"/>
                <a:cs typeface="Century"/>
              </a:rPr>
              <a:t>is </a:t>
            </a:r>
            <a:r>
              <a:rPr sz="2400" spc="-11" dirty="0">
                <a:latin typeface="Century"/>
                <a:cs typeface="Century"/>
              </a:rPr>
              <a:t>above </a:t>
            </a:r>
            <a:r>
              <a:rPr sz="2400" spc="-5" dirty="0">
                <a:latin typeface="Century"/>
                <a:cs typeface="Century"/>
              </a:rPr>
              <a:t>100/min) may be  present. triple </a:t>
            </a:r>
            <a:r>
              <a:rPr sz="2400" dirty="0">
                <a:latin typeface="Century"/>
                <a:cs typeface="Century"/>
              </a:rPr>
              <a:t>rhythm which is </a:t>
            </a:r>
            <a:r>
              <a:rPr sz="2400" spc="-5" dirty="0">
                <a:latin typeface="Century"/>
                <a:cs typeface="Century"/>
              </a:rPr>
              <a:t>produced by the addition </a:t>
            </a:r>
            <a:r>
              <a:rPr sz="2400" dirty="0">
                <a:latin typeface="Century"/>
                <a:cs typeface="Century"/>
              </a:rPr>
              <a:t>of</a:t>
            </a:r>
            <a:r>
              <a:rPr sz="2400" spc="-160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3rd  </a:t>
            </a:r>
            <a:r>
              <a:rPr sz="2400" dirty="0">
                <a:latin typeface="Century"/>
                <a:cs typeface="Century"/>
              </a:rPr>
              <a:t>or </a:t>
            </a:r>
            <a:r>
              <a:rPr sz="2400" spc="-5" dirty="0">
                <a:latin typeface="Century"/>
                <a:cs typeface="Century"/>
              </a:rPr>
              <a:t>4th </a:t>
            </a:r>
            <a:r>
              <a:rPr sz="2400" dirty="0">
                <a:latin typeface="Century"/>
                <a:cs typeface="Century"/>
              </a:rPr>
              <a:t>heart sounds </a:t>
            </a:r>
            <a:r>
              <a:rPr sz="2400" spc="-5" dirty="0">
                <a:latin typeface="Century"/>
                <a:cs typeface="Century"/>
              </a:rPr>
              <a:t>to the </a:t>
            </a:r>
            <a:r>
              <a:rPr sz="2400" dirty="0">
                <a:latin typeface="Century"/>
                <a:cs typeface="Century"/>
              </a:rPr>
              <a:t>normal </a:t>
            </a:r>
            <a:r>
              <a:rPr sz="2400" spc="-5" dirty="0">
                <a:latin typeface="Century"/>
                <a:cs typeface="Century"/>
              </a:rPr>
              <a:t>1st and 2nd</a:t>
            </a:r>
            <a:r>
              <a:rPr sz="2400" spc="-6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sounds</a:t>
            </a:r>
          </a:p>
          <a:p>
            <a:pPr marL="299031" marR="5080" indent="-286967">
              <a:buFont typeface="Wingdings"/>
              <a:buChar char="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When </a:t>
            </a:r>
            <a:r>
              <a:rPr sz="2400" spc="-5" dirty="0">
                <a:latin typeface="Century"/>
                <a:cs typeface="Century"/>
              </a:rPr>
              <a:t>either </a:t>
            </a:r>
            <a:r>
              <a:rPr sz="2400" dirty="0">
                <a:latin typeface="Century"/>
                <a:cs typeface="Century"/>
              </a:rPr>
              <a:t>of </a:t>
            </a:r>
            <a:r>
              <a:rPr sz="2400" spc="-5" dirty="0">
                <a:latin typeface="Century"/>
                <a:cs typeface="Century"/>
              </a:rPr>
              <a:t>these(S3 </a:t>
            </a:r>
            <a:r>
              <a:rPr sz="2400" dirty="0">
                <a:latin typeface="Century"/>
                <a:cs typeface="Century"/>
              </a:rPr>
              <a:t>or </a:t>
            </a:r>
            <a:r>
              <a:rPr sz="2400" spc="-5" dirty="0">
                <a:latin typeface="Century"/>
                <a:cs typeface="Century"/>
              </a:rPr>
              <a:t>S4) are prominent and audible, they  produce </a:t>
            </a:r>
            <a:r>
              <a:rPr sz="2400" dirty="0">
                <a:latin typeface="Century"/>
                <a:cs typeface="Century"/>
              </a:rPr>
              <a:t>a </a:t>
            </a:r>
            <a:r>
              <a:rPr sz="2400" spc="-5" dirty="0">
                <a:latin typeface="Century"/>
                <a:cs typeface="Century"/>
              </a:rPr>
              <a:t>triple </a:t>
            </a:r>
            <a:r>
              <a:rPr sz="2400" dirty="0">
                <a:latin typeface="Century"/>
                <a:cs typeface="Century"/>
              </a:rPr>
              <a:t>rhythm, </a:t>
            </a:r>
            <a:r>
              <a:rPr sz="2400" spc="-5" dirty="0">
                <a:latin typeface="Century"/>
                <a:cs typeface="Century"/>
              </a:rPr>
              <a:t>as </a:t>
            </a:r>
            <a:r>
              <a:rPr sz="2400" dirty="0">
                <a:latin typeface="Century"/>
                <a:cs typeface="Century"/>
              </a:rPr>
              <a:t>in left </a:t>
            </a:r>
            <a:r>
              <a:rPr sz="2400" spc="-5" dirty="0">
                <a:latin typeface="Century"/>
                <a:cs typeface="Century"/>
              </a:rPr>
              <a:t>ventricular</a:t>
            </a:r>
            <a:r>
              <a:rPr sz="2400" spc="-125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failure</a:t>
            </a:r>
          </a:p>
          <a:p>
            <a:pPr marL="299031" marR="618379" indent="-286967">
              <a:spcBef>
                <a:spcPts val="5"/>
              </a:spcBef>
              <a:buFont typeface="Wingdings"/>
              <a:buChar char=""/>
              <a:tabLst>
                <a:tab pos="299667" algn="l"/>
              </a:tabLst>
            </a:pPr>
            <a:r>
              <a:rPr sz="2400" dirty="0">
                <a:latin typeface="Century"/>
                <a:cs typeface="Century"/>
              </a:rPr>
              <a:t>Splitting of </a:t>
            </a:r>
            <a:r>
              <a:rPr sz="2400" spc="-5" dirty="0">
                <a:latin typeface="Century"/>
                <a:cs typeface="Century"/>
              </a:rPr>
              <a:t>heart </a:t>
            </a:r>
            <a:r>
              <a:rPr sz="2400" dirty="0">
                <a:latin typeface="Century"/>
                <a:cs typeface="Century"/>
              </a:rPr>
              <a:t>sounds </a:t>
            </a:r>
            <a:r>
              <a:rPr sz="2400" spc="-5" dirty="0">
                <a:latin typeface="Century"/>
                <a:cs typeface="Century"/>
              </a:rPr>
              <a:t>must be </a:t>
            </a:r>
            <a:r>
              <a:rPr sz="2400" dirty="0">
                <a:latin typeface="Century"/>
                <a:cs typeface="Century"/>
              </a:rPr>
              <a:t>differentiated from</a:t>
            </a:r>
            <a:r>
              <a:rPr sz="2400" spc="-140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triple  </a:t>
            </a:r>
            <a:r>
              <a:rPr sz="2400" dirty="0">
                <a:latin typeface="Century"/>
                <a:cs typeface="Century"/>
              </a:rPr>
              <a:t>rhythm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881" y="1266191"/>
            <a:ext cx="5711825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Added</a:t>
            </a:r>
            <a:r>
              <a:rPr sz="3600" spc="-11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entury"/>
                <a:cs typeface="Century"/>
              </a:rPr>
              <a:t>sounds</a:t>
            </a:r>
            <a:endParaRPr sz="3600" dirty="0">
              <a:latin typeface="Century"/>
              <a:cs typeface="Century"/>
            </a:endParaRPr>
          </a:p>
          <a:p>
            <a:pPr marL="332684" indent="-320619">
              <a:spcBef>
                <a:spcPts val="15"/>
              </a:spcBef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latin typeface="Century"/>
                <a:cs typeface="Century"/>
              </a:rPr>
              <a:t>opening</a:t>
            </a:r>
            <a:r>
              <a:rPr sz="3200" spc="-20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snap</a:t>
            </a:r>
          </a:p>
          <a:p>
            <a:pPr marL="332684" indent="-320619"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latin typeface="Century"/>
                <a:cs typeface="Century"/>
              </a:rPr>
              <a:t>Ejection</a:t>
            </a:r>
            <a:r>
              <a:rPr sz="3200" spc="-3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clicks</a:t>
            </a:r>
          </a:p>
          <a:p>
            <a:pPr marL="332684" indent="-320619">
              <a:spcBef>
                <a:spcPts val="5"/>
              </a:spcBef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latin typeface="Century"/>
                <a:cs typeface="Century"/>
              </a:rPr>
              <a:t>Mid-systolic</a:t>
            </a:r>
            <a:r>
              <a:rPr sz="3200" spc="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clicks</a:t>
            </a:r>
          </a:p>
          <a:p>
            <a:pPr marL="332684" indent="-320619"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dirty="0">
                <a:latin typeface="Century"/>
                <a:cs typeface="Century"/>
              </a:rPr>
              <a:t>Pericardial rub (friction</a:t>
            </a:r>
            <a:r>
              <a:rPr sz="3200" spc="-111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rub)</a:t>
            </a:r>
          </a:p>
          <a:p>
            <a:pPr marL="332684" indent="-320619">
              <a:buSzPct val="96875"/>
              <a:buFont typeface="Wingdings"/>
              <a:buChar char=""/>
              <a:tabLst>
                <a:tab pos="333318" algn="l"/>
              </a:tabLst>
            </a:pPr>
            <a:r>
              <a:rPr sz="3200" spc="-5" dirty="0">
                <a:latin typeface="Century"/>
                <a:cs typeface="Century"/>
              </a:rPr>
              <a:t>pleuro-pericardial</a:t>
            </a:r>
            <a:r>
              <a:rPr sz="3200" spc="-4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rub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821" y="22047"/>
            <a:ext cx="4090035" cy="169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Auscultation</a:t>
            </a:r>
            <a:endParaRPr sz="55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873" y="1266191"/>
            <a:ext cx="10463531" cy="45672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1" dirty="0">
                <a:solidFill>
                  <a:srgbClr val="006FC0"/>
                </a:solidFill>
                <a:latin typeface="Century"/>
                <a:cs typeface="Century"/>
              </a:rPr>
              <a:t>Murmurs</a:t>
            </a:r>
            <a:endParaRPr sz="4000" dirty="0">
              <a:latin typeface="Century"/>
              <a:cs typeface="Century"/>
            </a:endParaRPr>
          </a:p>
          <a:p>
            <a:pPr marL="12700" marR="5080">
              <a:spcBef>
                <a:spcPts val="20"/>
              </a:spcBef>
            </a:pPr>
            <a:r>
              <a:rPr sz="3200" spc="-5" dirty="0">
                <a:latin typeface="Century"/>
                <a:cs typeface="Century"/>
              </a:rPr>
              <a:t>Heart murmurs are produced by </a:t>
            </a:r>
            <a:r>
              <a:rPr sz="3200" dirty="0">
                <a:latin typeface="Century"/>
                <a:cs typeface="Century"/>
              </a:rPr>
              <a:t>turbulent </a:t>
            </a:r>
            <a:r>
              <a:rPr sz="3200" spc="-5" dirty="0">
                <a:latin typeface="Century"/>
                <a:cs typeface="Century"/>
              </a:rPr>
              <a:t>flow </a:t>
            </a:r>
            <a:r>
              <a:rPr sz="3200" dirty="0">
                <a:latin typeface="Century"/>
                <a:cs typeface="Century"/>
              </a:rPr>
              <a:t>across  an abnormal </a:t>
            </a:r>
            <a:r>
              <a:rPr sz="3200" spc="-5" dirty="0">
                <a:latin typeface="Century"/>
                <a:cs typeface="Century"/>
              </a:rPr>
              <a:t>valve, septal </a:t>
            </a:r>
            <a:r>
              <a:rPr sz="3200" dirty="0">
                <a:latin typeface="Century"/>
                <a:cs typeface="Century"/>
              </a:rPr>
              <a:t>defect or outflow</a:t>
            </a:r>
            <a:r>
              <a:rPr sz="3200" spc="-60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obstruction.</a:t>
            </a:r>
          </a:p>
          <a:p>
            <a:pPr marL="469816" indent="-457119">
              <a:buFont typeface="Wingdings"/>
              <a:buChar char=""/>
              <a:tabLst>
                <a:tab pos="469816" algn="l"/>
              </a:tabLst>
            </a:pPr>
            <a:r>
              <a:rPr sz="3200" spc="-15" dirty="0">
                <a:latin typeface="Century"/>
                <a:cs typeface="Century"/>
              </a:rPr>
              <a:t>Timing</a:t>
            </a:r>
            <a:endParaRPr sz="3200" dirty="0">
              <a:latin typeface="Century"/>
              <a:cs typeface="Century"/>
            </a:endParaRPr>
          </a:p>
          <a:p>
            <a:pPr marL="469816" indent="-457119"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latin typeface="Century"/>
                <a:cs typeface="Century"/>
              </a:rPr>
              <a:t>Duration</a:t>
            </a:r>
          </a:p>
          <a:p>
            <a:pPr marL="469816" indent="-457119">
              <a:spcBef>
                <a:spcPts val="5"/>
              </a:spcBef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latin typeface="Century"/>
                <a:cs typeface="Century"/>
              </a:rPr>
              <a:t>Character </a:t>
            </a:r>
            <a:r>
              <a:rPr sz="3200" spc="-5" dirty="0">
                <a:latin typeface="Century"/>
                <a:cs typeface="Century"/>
              </a:rPr>
              <a:t>and</a:t>
            </a:r>
            <a:r>
              <a:rPr sz="3200" spc="-45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pitch</a:t>
            </a:r>
            <a:endParaRPr sz="3200" dirty="0">
              <a:latin typeface="Century"/>
              <a:cs typeface="Century"/>
            </a:endParaRPr>
          </a:p>
          <a:p>
            <a:pPr marL="469816" indent="-457119">
              <a:buFont typeface="Wingdings"/>
              <a:buChar char=""/>
              <a:tabLst>
                <a:tab pos="469816" algn="l"/>
              </a:tabLst>
            </a:pPr>
            <a:r>
              <a:rPr sz="3200" dirty="0">
                <a:latin typeface="Century"/>
                <a:cs typeface="Century"/>
              </a:rPr>
              <a:t>Intensity</a:t>
            </a:r>
          </a:p>
          <a:p>
            <a:pPr marL="469816" indent="-457119">
              <a:buFont typeface="Wingdings"/>
              <a:buChar char=""/>
              <a:tabLst>
                <a:tab pos="469816" algn="l"/>
              </a:tabLst>
            </a:pPr>
            <a:r>
              <a:rPr sz="3200" spc="-5" dirty="0">
                <a:latin typeface="Century"/>
                <a:cs typeface="Century"/>
              </a:rPr>
              <a:t>Location</a:t>
            </a:r>
            <a:endParaRPr sz="3200" dirty="0">
              <a:latin typeface="Century"/>
              <a:cs typeface="Century"/>
            </a:endParaRPr>
          </a:p>
          <a:p>
            <a:pPr marL="469816" indent="-457119">
              <a:buFont typeface="Wingdings"/>
              <a:buChar char=""/>
              <a:tabLst>
                <a:tab pos="469816" algn="l"/>
              </a:tabLst>
            </a:pPr>
            <a:r>
              <a:rPr sz="3200" spc="-5" dirty="0">
                <a:latin typeface="Century"/>
                <a:cs typeface="Century"/>
              </a:rPr>
              <a:t>Radiation</a:t>
            </a:r>
            <a:endParaRPr sz="3200" dirty="0">
              <a:latin typeface="Century"/>
              <a:cs typeface="Centur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821" y="22047"/>
            <a:ext cx="4090035" cy="169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Auscultation</a:t>
            </a:r>
            <a:endParaRPr sz="5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7085" y="217581"/>
            <a:ext cx="8107115" cy="558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611" y="640083"/>
            <a:ext cx="10898124" cy="1507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4648" y="22048"/>
            <a:ext cx="9841865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6154">
              <a:spcBef>
                <a:spcPts val="100"/>
              </a:spcBef>
            </a:pPr>
            <a:r>
              <a:rPr sz="5500" spc="-31" dirty="0"/>
              <a:t>EXAMINATION </a:t>
            </a:r>
            <a:r>
              <a:rPr sz="5500" dirty="0"/>
              <a:t>OF THE  </a:t>
            </a:r>
            <a:r>
              <a:rPr sz="5500" spc="-51" dirty="0"/>
              <a:t>CARDIOVASCULAR</a:t>
            </a:r>
            <a:r>
              <a:rPr sz="5500" spc="-71" dirty="0"/>
              <a:t> </a:t>
            </a:r>
            <a:r>
              <a:rPr sz="5500" dirty="0"/>
              <a:t>SYSTEM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15872" y="2598172"/>
            <a:ext cx="7192645" cy="2516020"/>
          </a:xfrm>
          <a:prstGeom prst="rect">
            <a:avLst/>
          </a:prstGeom>
        </p:spPr>
        <p:txBody>
          <a:bodyPr vert="horz" wrap="square" lIns="0" tIns="286967" rIns="0" bIns="0" rtlCol="0">
            <a:spAutoFit/>
          </a:bodyPr>
          <a:lstStyle/>
          <a:p>
            <a:pPr marL="527592" indent="-515534">
              <a:spcBef>
                <a:spcPts val="2260"/>
              </a:spcBef>
              <a:buAutoNum type="arabicParenR"/>
              <a:tabLst>
                <a:tab pos="528227" algn="l"/>
              </a:tabLst>
            </a:pPr>
            <a:r>
              <a:rPr sz="3600" dirty="0">
                <a:latin typeface="Century"/>
                <a:cs typeface="Century"/>
              </a:rPr>
              <a:t>General </a:t>
            </a:r>
            <a:r>
              <a:rPr sz="3600" spc="-5" dirty="0">
                <a:latin typeface="Century"/>
                <a:cs typeface="Century"/>
              </a:rPr>
              <a:t>Examination</a:t>
            </a:r>
            <a:r>
              <a:rPr sz="3600" spc="-31" dirty="0">
                <a:latin typeface="Century"/>
                <a:cs typeface="Century"/>
              </a:rPr>
              <a:t> </a:t>
            </a:r>
            <a:r>
              <a:rPr sz="3600" dirty="0">
                <a:latin typeface="Century"/>
                <a:cs typeface="Century"/>
              </a:rPr>
              <a:t>(CVS)</a:t>
            </a:r>
          </a:p>
          <a:p>
            <a:pPr marL="527592" indent="-515534">
              <a:spcBef>
                <a:spcPts val="2160"/>
              </a:spcBef>
              <a:buAutoNum type="arabicParenR"/>
              <a:tabLst>
                <a:tab pos="528227" algn="l"/>
              </a:tabLst>
            </a:pPr>
            <a:r>
              <a:rPr sz="3600" spc="-5" dirty="0">
                <a:latin typeface="Century"/>
                <a:cs typeface="Century"/>
              </a:rPr>
              <a:t>Examination </a:t>
            </a:r>
            <a:r>
              <a:rPr sz="3600" dirty="0">
                <a:latin typeface="Century"/>
                <a:cs typeface="Century"/>
              </a:rPr>
              <a:t>of </a:t>
            </a:r>
            <a:r>
              <a:rPr sz="3600" spc="-5" dirty="0">
                <a:latin typeface="Century"/>
                <a:cs typeface="Century"/>
              </a:rPr>
              <a:t>the Neck</a:t>
            </a:r>
            <a:r>
              <a:rPr sz="3600" spc="-40" dirty="0">
                <a:latin typeface="Century"/>
                <a:cs typeface="Century"/>
              </a:rPr>
              <a:t> </a:t>
            </a:r>
            <a:r>
              <a:rPr sz="3600" spc="-71" dirty="0">
                <a:latin typeface="Century"/>
                <a:cs typeface="Century"/>
              </a:rPr>
              <a:t>Veins</a:t>
            </a:r>
            <a:endParaRPr sz="3600" dirty="0">
              <a:latin typeface="Century"/>
              <a:cs typeface="Century"/>
            </a:endParaRPr>
          </a:p>
          <a:p>
            <a:pPr marL="527592" indent="-515534">
              <a:spcBef>
                <a:spcPts val="2160"/>
              </a:spcBef>
              <a:buAutoNum type="arabicParenR"/>
              <a:tabLst>
                <a:tab pos="528227" algn="l"/>
              </a:tabLst>
            </a:pPr>
            <a:r>
              <a:rPr sz="3600" spc="-5" dirty="0">
                <a:latin typeface="Century"/>
                <a:cs typeface="Century"/>
              </a:rPr>
              <a:t>Examination </a:t>
            </a:r>
            <a:r>
              <a:rPr sz="3600" dirty="0">
                <a:latin typeface="Century"/>
                <a:cs typeface="Century"/>
              </a:rPr>
              <a:t>of </a:t>
            </a:r>
            <a:r>
              <a:rPr sz="3600" spc="-5" dirty="0">
                <a:latin typeface="Century"/>
                <a:cs typeface="Century"/>
              </a:rPr>
              <a:t>the</a:t>
            </a:r>
            <a:r>
              <a:rPr sz="3600" spc="-71" dirty="0">
                <a:latin typeface="Century"/>
                <a:cs typeface="Century"/>
              </a:rPr>
              <a:t> </a:t>
            </a:r>
            <a:r>
              <a:rPr sz="3600" spc="-5" dirty="0">
                <a:latin typeface="Century"/>
                <a:cs typeface="Century"/>
              </a:rPr>
              <a:t>Precordium</a:t>
            </a:r>
            <a:endParaRPr sz="36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7797" y="208113"/>
            <a:ext cx="6465139" cy="567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3142" y="22049"/>
            <a:ext cx="6513831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/>
              <a:t>Examination </a:t>
            </a:r>
            <a:r>
              <a:rPr sz="5500" dirty="0"/>
              <a:t>of</a:t>
            </a:r>
            <a:r>
              <a:rPr sz="5500" spc="-95" dirty="0"/>
              <a:t> </a:t>
            </a:r>
            <a:r>
              <a:rPr sz="5500" spc="-5" dirty="0"/>
              <a:t>CVS</a:t>
            </a:r>
            <a:endParaRPr sz="5500" dirty="0"/>
          </a:p>
        </p:txBody>
      </p:sp>
      <p:sp>
        <p:nvSpPr>
          <p:cNvPr id="4" name="object 4"/>
          <p:cNvSpPr txBox="1"/>
          <p:nvPr/>
        </p:nvSpPr>
        <p:spPr>
          <a:xfrm>
            <a:off x="710598" y="515188"/>
            <a:ext cx="10542271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entury"/>
                <a:cs typeface="Century"/>
              </a:rPr>
              <a:t>Name:</a:t>
            </a:r>
          </a:p>
          <a:p>
            <a:pPr marL="12700">
              <a:spcBef>
                <a:spcPts val="5"/>
              </a:spcBef>
            </a:pPr>
            <a:r>
              <a:rPr sz="2400" spc="-5" dirty="0">
                <a:latin typeface="Century"/>
                <a:cs typeface="Century"/>
              </a:rPr>
              <a:t>Age:</a:t>
            </a:r>
            <a:endParaRPr sz="2400" dirty="0">
              <a:latin typeface="Century"/>
              <a:cs typeface="Century"/>
            </a:endParaRPr>
          </a:p>
          <a:p>
            <a:pPr marL="12700"/>
            <a:r>
              <a:rPr sz="2400" dirty="0">
                <a:latin typeface="Century"/>
                <a:cs typeface="Century"/>
              </a:rPr>
              <a:t>Sex:</a:t>
            </a:r>
          </a:p>
          <a:p>
            <a:pPr marL="12700"/>
            <a:r>
              <a:rPr sz="2400" spc="-5" dirty="0">
                <a:latin typeface="Century"/>
                <a:cs typeface="Century"/>
              </a:rPr>
              <a:t>Address:</a:t>
            </a:r>
            <a:endParaRPr sz="2400" dirty="0">
              <a:latin typeface="Century"/>
              <a:cs typeface="Century"/>
            </a:endParaRPr>
          </a:p>
          <a:p>
            <a:pPr marL="12700"/>
            <a:r>
              <a:rPr sz="2400" dirty="0">
                <a:latin typeface="Century"/>
                <a:cs typeface="Century"/>
              </a:rPr>
              <a:t>Occupation:</a:t>
            </a:r>
          </a:p>
          <a:p>
            <a:pPr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/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1) </a:t>
            </a:r>
            <a:r>
              <a:rPr sz="2400" dirty="0">
                <a:solidFill>
                  <a:srgbClr val="006FC0"/>
                </a:solidFill>
                <a:latin typeface="Century"/>
                <a:cs typeface="Century"/>
              </a:rPr>
              <a:t>General </a:t>
            </a: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Physical</a:t>
            </a:r>
            <a:r>
              <a:rPr sz="2400" spc="-31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2400" spc="-11" dirty="0">
                <a:solidFill>
                  <a:srgbClr val="006FC0"/>
                </a:solidFill>
                <a:latin typeface="Century"/>
                <a:cs typeface="Century"/>
              </a:rPr>
              <a:t>Examination:</a:t>
            </a:r>
            <a:endParaRPr sz="2400" dirty="0">
              <a:latin typeface="Century"/>
              <a:cs typeface="Century"/>
            </a:endParaRPr>
          </a:p>
          <a:p>
            <a:pPr marL="12700" marR="5080"/>
            <a:r>
              <a:rPr sz="2400" spc="-55" dirty="0">
                <a:latin typeface="Century"/>
                <a:cs typeface="Century"/>
              </a:rPr>
              <a:t>Young </a:t>
            </a:r>
            <a:r>
              <a:rPr sz="2400" spc="-5" dirty="0">
                <a:latin typeface="Century"/>
                <a:cs typeface="Century"/>
              </a:rPr>
              <a:t>patient moderately built and moderately </a:t>
            </a:r>
            <a:r>
              <a:rPr sz="2400" dirty="0">
                <a:latin typeface="Century"/>
                <a:cs typeface="Century"/>
              </a:rPr>
              <a:t>nourished, well oriented </a:t>
            </a:r>
            <a:r>
              <a:rPr sz="2400" spc="-5" dirty="0">
                <a:latin typeface="Century"/>
                <a:cs typeface="Century"/>
              </a:rPr>
              <a:t>to  time place and person, </a:t>
            </a:r>
            <a:r>
              <a:rPr sz="2400" dirty="0">
                <a:latin typeface="Century"/>
                <a:cs typeface="Century"/>
              </a:rPr>
              <a:t>conscious </a:t>
            </a:r>
            <a:r>
              <a:rPr sz="2400" spc="-5" dirty="0">
                <a:latin typeface="Century"/>
                <a:cs typeface="Century"/>
              </a:rPr>
              <a:t>and</a:t>
            </a:r>
            <a:r>
              <a:rPr sz="2400" spc="-85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cooperative</a:t>
            </a:r>
            <a:endParaRPr sz="2400" dirty="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589" y="3808222"/>
            <a:ext cx="2061211" cy="310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0902"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P</a:t>
            </a:r>
            <a:r>
              <a:rPr spc="-5" dirty="0">
                <a:latin typeface="Century"/>
                <a:cs typeface="Century"/>
              </a:rPr>
              <a:t>allor  </a:t>
            </a: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I</a:t>
            </a:r>
            <a:r>
              <a:rPr spc="-5" dirty="0">
                <a:latin typeface="Century"/>
                <a:cs typeface="Century"/>
              </a:rPr>
              <a:t>cterus  </a:t>
            </a:r>
            <a:r>
              <a:rPr sz="2400" spc="-11" dirty="0">
                <a:solidFill>
                  <a:srgbClr val="006FC0"/>
                </a:solidFill>
                <a:latin typeface="Century"/>
                <a:cs typeface="Century"/>
              </a:rPr>
              <a:t>C</a:t>
            </a:r>
            <a:r>
              <a:rPr dirty="0">
                <a:latin typeface="Century"/>
                <a:cs typeface="Century"/>
              </a:rPr>
              <a:t>y</a:t>
            </a:r>
            <a:r>
              <a:rPr spc="-5" dirty="0">
                <a:latin typeface="Century"/>
                <a:cs typeface="Century"/>
              </a:rPr>
              <a:t>ano</a:t>
            </a:r>
            <a:r>
              <a:rPr spc="-11" dirty="0">
                <a:latin typeface="Century"/>
                <a:cs typeface="Century"/>
              </a:rPr>
              <a:t>s</a:t>
            </a:r>
            <a:r>
              <a:rPr dirty="0">
                <a:latin typeface="Century"/>
                <a:cs typeface="Century"/>
              </a:rPr>
              <a:t>is  </a:t>
            </a:r>
            <a:r>
              <a:rPr sz="2400" spc="-11" dirty="0">
                <a:solidFill>
                  <a:srgbClr val="006FC0"/>
                </a:solidFill>
                <a:latin typeface="Century"/>
                <a:cs typeface="Century"/>
              </a:rPr>
              <a:t>C</a:t>
            </a:r>
            <a:r>
              <a:rPr dirty="0">
                <a:latin typeface="Century"/>
                <a:cs typeface="Century"/>
              </a:rPr>
              <a:t>lub</a:t>
            </a:r>
            <a:r>
              <a:rPr spc="-11" dirty="0">
                <a:latin typeface="Century"/>
                <a:cs typeface="Century"/>
              </a:rPr>
              <a:t>b</a:t>
            </a:r>
            <a:r>
              <a:rPr dirty="0">
                <a:latin typeface="Century"/>
                <a:cs typeface="Century"/>
              </a:rPr>
              <a:t>ing  </a:t>
            </a:r>
            <a:r>
              <a:rPr sz="2400" spc="-11" dirty="0">
                <a:solidFill>
                  <a:srgbClr val="006FC0"/>
                </a:solidFill>
                <a:latin typeface="Century"/>
                <a:cs typeface="Century"/>
              </a:rPr>
              <a:t>E</a:t>
            </a:r>
            <a:r>
              <a:rPr spc="-11" dirty="0">
                <a:latin typeface="Century"/>
                <a:cs typeface="Century"/>
              </a:rPr>
              <a:t>dema</a:t>
            </a:r>
            <a:endParaRPr dirty="0">
              <a:latin typeface="Century"/>
              <a:cs typeface="Century"/>
            </a:endParaRPr>
          </a:p>
          <a:p>
            <a:pPr marL="12700"/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L</a:t>
            </a:r>
            <a:r>
              <a:rPr spc="-5" dirty="0">
                <a:latin typeface="Century"/>
                <a:cs typeface="Century"/>
              </a:rPr>
              <a:t>ymphadenopathy</a:t>
            </a:r>
            <a:endParaRPr dirty="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600" y="6277459"/>
            <a:ext cx="45027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2) </a:t>
            </a:r>
            <a:r>
              <a:rPr sz="2400" dirty="0">
                <a:solidFill>
                  <a:srgbClr val="006FC0"/>
                </a:solidFill>
                <a:latin typeface="Century"/>
                <a:cs typeface="Century"/>
              </a:rPr>
              <a:t>Neck </a:t>
            </a: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vain</a:t>
            </a:r>
            <a:r>
              <a:rPr sz="2400" spc="-10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Examination(JVP)</a:t>
            </a:r>
            <a:endParaRPr sz="2400" dirty="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8600" y="3815856"/>
            <a:ext cx="1884045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T</a:t>
            </a:r>
            <a:r>
              <a:rPr dirty="0">
                <a:latin typeface="Century"/>
                <a:cs typeface="Century"/>
              </a:rPr>
              <a:t>empera</a:t>
            </a:r>
            <a:r>
              <a:rPr spc="-11" dirty="0">
                <a:latin typeface="Century"/>
                <a:cs typeface="Century"/>
              </a:rPr>
              <a:t>t</a:t>
            </a:r>
            <a:r>
              <a:rPr dirty="0">
                <a:latin typeface="Century"/>
                <a:cs typeface="Century"/>
              </a:rPr>
              <a:t>u</a:t>
            </a:r>
            <a:r>
              <a:rPr spc="5" dirty="0">
                <a:latin typeface="Century"/>
                <a:cs typeface="Century"/>
              </a:rPr>
              <a:t>r</a:t>
            </a:r>
            <a:r>
              <a:rPr dirty="0">
                <a:latin typeface="Century"/>
                <a:cs typeface="Century"/>
              </a:rPr>
              <a:t>e</a:t>
            </a:r>
          </a:p>
          <a:p>
            <a:pPr marL="12700" marR="5080" indent="1223431" algn="r"/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P</a:t>
            </a:r>
            <a:r>
              <a:rPr dirty="0">
                <a:latin typeface="Century"/>
                <a:cs typeface="Century"/>
              </a:rPr>
              <a:t>ulse  </a:t>
            </a: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R</a:t>
            </a:r>
            <a:r>
              <a:rPr spc="-5" dirty="0">
                <a:latin typeface="Century"/>
                <a:cs typeface="Century"/>
              </a:rPr>
              <a:t>espiratory</a:t>
            </a:r>
            <a:r>
              <a:rPr spc="-60" dirty="0">
                <a:latin typeface="Century"/>
                <a:cs typeface="Century"/>
              </a:rPr>
              <a:t> </a:t>
            </a:r>
            <a:r>
              <a:rPr spc="-11" dirty="0">
                <a:latin typeface="Century"/>
                <a:cs typeface="Century"/>
              </a:rPr>
              <a:t>Rate</a:t>
            </a:r>
            <a:endParaRPr dirty="0">
              <a:latin typeface="Century"/>
              <a:cs typeface="Century"/>
            </a:endParaRPr>
          </a:p>
          <a:p>
            <a:pPr marR="5715" algn="r"/>
            <a:r>
              <a:rPr sz="2400" spc="-11" dirty="0">
                <a:solidFill>
                  <a:srgbClr val="006FC0"/>
                </a:solidFill>
                <a:latin typeface="Century"/>
                <a:cs typeface="Century"/>
              </a:rPr>
              <a:t>BP</a:t>
            </a:r>
            <a:endParaRPr sz="24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928" y="52143"/>
            <a:ext cx="11287125" cy="6706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9162" marR="5138794" indent="-938999">
              <a:lnSpc>
                <a:spcPct val="124600"/>
              </a:lnSpc>
              <a:spcBef>
                <a:spcPts val="100"/>
              </a:spcBef>
              <a:buAutoNum type="arabicParenR" startAt="3"/>
              <a:tabLst>
                <a:tab pos="965032" algn="l"/>
                <a:tab pos="965667" algn="l"/>
              </a:tabLst>
            </a:pPr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Examination of the Precordium  Inspection:</a:t>
            </a:r>
            <a:endParaRPr sz="2800" dirty="0">
              <a:latin typeface="Century"/>
              <a:cs typeface="Century"/>
            </a:endParaRPr>
          </a:p>
          <a:p>
            <a:pPr marL="1446279" lvl="1" indent="-457751"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31" dirty="0">
                <a:latin typeface="Century"/>
                <a:cs typeface="Century"/>
              </a:rPr>
              <a:t>Trachea </a:t>
            </a:r>
            <a:r>
              <a:rPr sz="2800" spc="-11" dirty="0">
                <a:latin typeface="Century"/>
                <a:cs typeface="Century"/>
              </a:rPr>
              <a:t>Central </a:t>
            </a:r>
            <a:r>
              <a:rPr sz="2800" spc="-5" dirty="0">
                <a:latin typeface="Century"/>
                <a:cs typeface="Century"/>
              </a:rPr>
              <a:t>in</a:t>
            </a:r>
            <a:r>
              <a:rPr sz="2800" spc="51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Position</a:t>
            </a:r>
            <a:endParaRPr sz="2800" dirty="0">
              <a:latin typeface="Century"/>
              <a:cs typeface="Century"/>
            </a:endParaRPr>
          </a:p>
          <a:p>
            <a:pPr marL="1446279" lvl="1" indent="-457751">
              <a:spcBef>
                <a:spcPts val="5"/>
              </a:spcBef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5" dirty="0">
                <a:latin typeface="Century"/>
                <a:cs typeface="Century"/>
              </a:rPr>
              <a:t>No skeletal deformity</a:t>
            </a:r>
            <a:r>
              <a:rPr sz="2800" spc="31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seen</a:t>
            </a:r>
          </a:p>
          <a:p>
            <a:pPr marL="1446279" lvl="1" indent="-457751"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5" dirty="0">
                <a:latin typeface="Century"/>
                <a:cs typeface="Century"/>
              </a:rPr>
              <a:t>No dilated or engorged </a:t>
            </a:r>
            <a:r>
              <a:rPr sz="2800" spc="-11" dirty="0">
                <a:latin typeface="Century"/>
                <a:cs typeface="Century"/>
              </a:rPr>
              <a:t>veins</a:t>
            </a:r>
            <a:r>
              <a:rPr sz="2800" spc="4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present</a:t>
            </a:r>
            <a:endParaRPr sz="2800" dirty="0">
              <a:latin typeface="Century"/>
              <a:cs typeface="Century"/>
            </a:endParaRPr>
          </a:p>
          <a:p>
            <a:pPr marL="1446279" lvl="1" indent="-457751"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11" dirty="0">
                <a:latin typeface="Century"/>
                <a:cs typeface="Century"/>
              </a:rPr>
              <a:t>Apical </a:t>
            </a:r>
            <a:r>
              <a:rPr sz="2800" spc="-5" dirty="0">
                <a:latin typeface="Century"/>
                <a:cs typeface="Century"/>
              </a:rPr>
              <a:t>impulse not seen/seen at Left </a:t>
            </a:r>
            <a:r>
              <a:rPr sz="2800" spc="11" dirty="0">
                <a:latin typeface="Century"/>
                <a:cs typeface="Century"/>
              </a:rPr>
              <a:t>5</a:t>
            </a:r>
            <a:r>
              <a:rPr sz="2800" spc="15" baseline="25525" dirty="0">
                <a:latin typeface="Century"/>
                <a:cs typeface="Century"/>
              </a:rPr>
              <a:t>th </a:t>
            </a:r>
            <a:r>
              <a:rPr sz="2800" spc="-11" dirty="0">
                <a:latin typeface="Century"/>
                <a:cs typeface="Century"/>
              </a:rPr>
              <a:t>ICS </a:t>
            </a:r>
            <a:r>
              <a:rPr sz="2800" spc="-5" dirty="0">
                <a:latin typeface="Century"/>
                <a:cs typeface="Century"/>
              </a:rPr>
              <a:t>medial to</a:t>
            </a:r>
            <a:r>
              <a:rPr sz="2800" spc="-14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MCL</a:t>
            </a:r>
            <a:endParaRPr sz="2800" dirty="0">
              <a:latin typeface="Century"/>
              <a:cs typeface="Century"/>
            </a:endParaRPr>
          </a:p>
          <a:p>
            <a:pPr marL="1446279" lvl="1" indent="-457751"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5" dirty="0">
                <a:latin typeface="Century"/>
                <a:cs typeface="Century"/>
              </a:rPr>
              <a:t>No scars or other </a:t>
            </a:r>
            <a:r>
              <a:rPr sz="2800" spc="-11" dirty="0">
                <a:latin typeface="Century"/>
                <a:cs typeface="Century"/>
              </a:rPr>
              <a:t>visible pulsations</a:t>
            </a:r>
            <a:r>
              <a:rPr sz="2800" spc="91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seen</a:t>
            </a:r>
          </a:p>
          <a:p>
            <a:pPr lvl="1">
              <a:spcBef>
                <a:spcPts val="25"/>
              </a:spcBef>
              <a:buFont typeface="Wingdings"/>
              <a:buChar char=""/>
            </a:pPr>
            <a:endParaRPr sz="2900" dirty="0">
              <a:latin typeface="Times New Roman"/>
              <a:cs typeface="Times New Roman"/>
            </a:endParaRPr>
          </a:p>
          <a:p>
            <a:pPr marL="989162"/>
            <a:r>
              <a:rPr sz="2800" spc="-5" dirty="0">
                <a:solidFill>
                  <a:srgbClr val="006FC0"/>
                </a:solidFill>
                <a:latin typeface="Century"/>
                <a:cs typeface="Century"/>
              </a:rPr>
              <a:t>Palpation:</a:t>
            </a:r>
            <a:endParaRPr sz="2800" dirty="0">
              <a:latin typeface="Century"/>
              <a:cs typeface="Century"/>
            </a:endParaRPr>
          </a:p>
          <a:p>
            <a:pPr marL="1446279" marR="200630" lvl="1" indent="-457119"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11" dirty="0">
                <a:latin typeface="Century"/>
                <a:cs typeface="Century"/>
              </a:rPr>
              <a:t>Apical Impulse </a:t>
            </a:r>
            <a:r>
              <a:rPr sz="2800" dirty="0">
                <a:latin typeface="Century"/>
                <a:cs typeface="Century"/>
              </a:rPr>
              <a:t>felt </a:t>
            </a:r>
            <a:r>
              <a:rPr sz="2800" spc="-5" dirty="0">
                <a:latin typeface="Century"/>
                <a:cs typeface="Century"/>
              </a:rPr>
              <a:t>at Left </a:t>
            </a:r>
            <a:r>
              <a:rPr sz="2800" spc="11" dirty="0">
                <a:latin typeface="Century"/>
                <a:cs typeface="Century"/>
              </a:rPr>
              <a:t>5</a:t>
            </a:r>
            <a:r>
              <a:rPr sz="2800" spc="15" baseline="25525" dirty="0">
                <a:latin typeface="Century"/>
                <a:cs typeface="Century"/>
              </a:rPr>
              <a:t>th </a:t>
            </a:r>
            <a:r>
              <a:rPr sz="2800" spc="-5" dirty="0">
                <a:latin typeface="Century"/>
                <a:cs typeface="Century"/>
              </a:rPr>
              <a:t>ICS medial to MCL and is of  Normal</a:t>
            </a:r>
            <a:r>
              <a:rPr sz="2800" spc="5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Character</a:t>
            </a:r>
            <a:endParaRPr sz="2800" dirty="0">
              <a:latin typeface="Century"/>
              <a:cs typeface="Century"/>
            </a:endParaRPr>
          </a:p>
          <a:p>
            <a:pPr marL="1446279" lvl="1" indent="-457751">
              <a:spcBef>
                <a:spcPts val="5"/>
              </a:spcBef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31" dirty="0">
                <a:latin typeface="Century"/>
                <a:cs typeface="Century"/>
              </a:rPr>
              <a:t>Trachea </a:t>
            </a:r>
            <a:r>
              <a:rPr sz="2800" spc="-5" dirty="0">
                <a:latin typeface="Century"/>
                <a:cs typeface="Century"/>
              </a:rPr>
              <a:t>centrally</a:t>
            </a:r>
            <a:r>
              <a:rPr sz="2800" spc="45" dirty="0">
                <a:latin typeface="Century"/>
                <a:cs typeface="Century"/>
              </a:rPr>
              <a:t> </a:t>
            </a:r>
            <a:r>
              <a:rPr sz="2800" spc="-11" dirty="0">
                <a:latin typeface="Century"/>
                <a:cs typeface="Century"/>
              </a:rPr>
              <a:t>Placed</a:t>
            </a:r>
            <a:endParaRPr sz="2800" dirty="0">
              <a:latin typeface="Century"/>
              <a:cs typeface="Century"/>
            </a:endParaRPr>
          </a:p>
          <a:p>
            <a:pPr marL="1446279" lvl="1" indent="-457751"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5" dirty="0">
                <a:latin typeface="Century"/>
                <a:cs typeface="Century"/>
              </a:rPr>
              <a:t>No tenderness</a:t>
            </a:r>
            <a:r>
              <a:rPr sz="2800" spc="20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present</a:t>
            </a:r>
            <a:endParaRPr sz="2800" dirty="0">
              <a:latin typeface="Century"/>
              <a:cs typeface="Century"/>
            </a:endParaRPr>
          </a:p>
          <a:p>
            <a:pPr marL="1446279" lvl="1" indent="-457751"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5" dirty="0">
                <a:latin typeface="Century"/>
                <a:cs typeface="Century"/>
              </a:rPr>
              <a:t>Parasternal Heave</a:t>
            </a:r>
            <a:r>
              <a:rPr sz="2800" spc="2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absent</a:t>
            </a:r>
            <a:endParaRPr sz="2800" dirty="0">
              <a:latin typeface="Century"/>
              <a:cs typeface="Century"/>
            </a:endParaRPr>
          </a:p>
          <a:p>
            <a:pPr marL="1446279" lvl="1" indent="-457751">
              <a:buFont typeface="Wingdings"/>
              <a:buChar char=""/>
              <a:tabLst>
                <a:tab pos="1446279" algn="l"/>
                <a:tab pos="1446913" algn="l"/>
              </a:tabLst>
            </a:pPr>
            <a:r>
              <a:rPr sz="2800" spc="-5" dirty="0">
                <a:latin typeface="Century"/>
                <a:cs typeface="Century"/>
              </a:rPr>
              <a:t>No </a:t>
            </a:r>
            <a:r>
              <a:rPr sz="2800" spc="-11" dirty="0">
                <a:latin typeface="Century"/>
                <a:cs typeface="Century"/>
              </a:rPr>
              <a:t>thrills</a:t>
            </a:r>
            <a:r>
              <a:rPr sz="2800" spc="40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Present</a:t>
            </a:r>
            <a:endParaRPr sz="2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9" y="1427735"/>
            <a:ext cx="11735435" cy="4905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7914" indent="-457119">
              <a:spcBef>
                <a:spcPts val="95"/>
              </a:spcBef>
              <a:buFont typeface="Wingdings"/>
              <a:buChar char=""/>
              <a:tabLst>
                <a:tab pos="507281" algn="l"/>
                <a:tab pos="507914" algn="l"/>
              </a:tabLst>
            </a:pPr>
            <a:r>
              <a:rPr sz="2800" spc="-11" dirty="0">
                <a:latin typeface="Century"/>
                <a:cs typeface="Century"/>
              </a:rPr>
              <a:t>All </a:t>
            </a:r>
            <a:r>
              <a:rPr sz="2800" spc="-5" dirty="0">
                <a:latin typeface="Century"/>
                <a:cs typeface="Century"/>
              </a:rPr>
              <a:t>borders </a:t>
            </a:r>
            <a:r>
              <a:rPr sz="2800" dirty="0">
                <a:latin typeface="Century"/>
                <a:cs typeface="Century"/>
              </a:rPr>
              <a:t>of </a:t>
            </a:r>
            <a:r>
              <a:rPr sz="2800" spc="-5" dirty="0">
                <a:latin typeface="Century"/>
                <a:cs typeface="Century"/>
              </a:rPr>
              <a:t>the heart normally</a:t>
            </a:r>
            <a:r>
              <a:rPr sz="2800" spc="5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located</a:t>
            </a:r>
            <a:endParaRPr sz="2800" dirty="0">
              <a:latin typeface="Century"/>
              <a:cs typeface="Century"/>
            </a:endParaRPr>
          </a:p>
          <a:p>
            <a:pPr marL="507914" marR="266653" indent="-457119">
              <a:buFont typeface="Wingdings"/>
              <a:buChar char=""/>
              <a:tabLst>
                <a:tab pos="507281" algn="l"/>
                <a:tab pos="507914" algn="l"/>
              </a:tabLst>
            </a:pPr>
            <a:r>
              <a:rPr sz="2800" spc="-5" dirty="0">
                <a:latin typeface="Century"/>
                <a:cs typeface="Century"/>
              </a:rPr>
              <a:t>Left border of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heart </a:t>
            </a:r>
            <a:r>
              <a:rPr sz="2800" spc="-11" dirty="0">
                <a:latin typeface="Century"/>
                <a:cs typeface="Century"/>
              </a:rPr>
              <a:t>clearly </a:t>
            </a:r>
            <a:r>
              <a:rPr sz="2800" spc="-5" dirty="0">
                <a:latin typeface="Century"/>
                <a:cs typeface="Century"/>
              </a:rPr>
              <a:t>percussed, </a:t>
            </a:r>
            <a:r>
              <a:rPr sz="2800" spc="-11" dirty="0">
                <a:latin typeface="Century"/>
                <a:cs typeface="Century"/>
              </a:rPr>
              <a:t>Dullness </a:t>
            </a:r>
            <a:r>
              <a:rPr sz="2800" spc="-5" dirty="0">
                <a:latin typeface="Century"/>
                <a:cs typeface="Century"/>
              </a:rPr>
              <a:t>noted from left  </a:t>
            </a:r>
            <a:r>
              <a:rPr sz="2800" spc="5" dirty="0">
                <a:latin typeface="Century"/>
                <a:cs typeface="Century"/>
              </a:rPr>
              <a:t>2</a:t>
            </a:r>
            <a:r>
              <a:rPr sz="2800" spc="7" baseline="25525" dirty="0">
                <a:latin typeface="Century"/>
                <a:cs typeface="Century"/>
              </a:rPr>
              <a:t>nd </a:t>
            </a:r>
            <a:r>
              <a:rPr sz="2800" spc="-5" dirty="0">
                <a:latin typeface="Century"/>
                <a:cs typeface="Century"/>
              </a:rPr>
              <a:t>ICS medial to Parasternal line to</a:t>
            </a:r>
            <a:r>
              <a:rPr sz="2800" spc="-21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apex</a:t>
            </a:r>
            <a:endParaRPr sz="2800" dirty="0">
              <a:latin typeface="Century"/>
              <a:cs typeface="Century"/>
            </a:endParaRPr>
          </a:p>
          <a:p>
            <a:pPr>
              <a:spcBef>
                <a:spcPts val="25"/>
              </a:spcBef>
              <a:buChar char=""/>
            </a:pPr>
            <a:endParaRPr sz="2900" dirty="0">
              <a:latin typeface="Times New Roman"/>
              <a:cs typeface="Times New Roman"/>
            </a:endParaRPr>
          </a:p>
          <a:p>
            <a:pPr marL="50791">
              <a:spcBef>
                <a:spcPts val="5"/>
              </a:spcBef>
            </a:pPr>
            <a:r>
              <a:rPr sz="2800" spc="-11" dirty="0">
                <a:solidFill>
                  <a:srgbClr val="006FC0"/>
                </a:solidFill>
                <a:latin typeface="Century"/>
                <a:cs typeface="Century"/>
              </a:rPr>
              <a:t>Auscultation:</a:t>
            </a:r>
            <a:endParaRPr sz="2800" dirty="0">
              <a:latin typeface="Century"/>
              <a:cs typeface="Century"/>
            </a:endParaRPr>
          </a:p>
          <a:p>
            <a:pPr marL="507914" indent="-457119">
              <a:buFont typeface="Wingdings"/>
              <a:buChar char=""/>
              <a:tabLst>
                <a:tab pos="507281" algn="l"/>
                <a:tab pos="507914" algn="l"/>
              </a:tabLst>
            </a:pPr>
            <a:r>
              <a:rPr sz="2400" dirty="0">
                <a:solidFill>
                  <a:srgbClr val="006FC0"/>
                </a:solidFill>
                <a:latin typeface="Century"/>
                <a:cs typeface="Century"/>
              </a:rPr>
              <a:t>Mitral </a:t>
            </a: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Area</a:t>
            </a:r>
            <a:r>
              <a:rPr sz="2400" spc="-5" dirty="0">
                <a:latin typeface="Century"/>
                <a:cs typeface="Century"/>
              </a:rPr>
              <a:t>: </a:t>
            </a:r>
            <a:r>
              <a:rPr sz="2400" dirty="0">
                <a:latin typeface="Century"/>
                <a:cs typeface="Century"/>
              </a:rPr>
              <a:t>S1 </a:t>
            </a:r>
            <a:r>
              <a:rPr sz="2400" spc="-5" dirty="0">
                <a:latin typeface="Century"/>
                <a:cs typeface="Century"/>
              </a:rPr>
              <a:t>and </a:t>
            </a:r>
            <a:r>
              <a:rPr sz="2400" dirty="0">
                <a:latin typeface="Century"/>
                <a:cs typeface="Century"/>
              </a:rPr>
              <a:t>S2 Heard, S1 Prominent, No </a:t>
            </a:r>
            <a:r>
              <a:rPr sz="2400" spc="-5" dirty="0">
                <a:latin typeface="Century"/>
                <a:cs typeface="Century"/>
              </a:rPr>
              <a:t>added </a:t>
            </a:r>
            <a:r>
              <a:rPr sz="2400" dirty="0">
                <a:latin typeface="Century"/>
                <a:cs typeface="Century"/>
              </a:rPr>
              <a:t>sounds or</a:t>
            </a:r>
            <a:r>
              <a:rPr sz="2400" spc="-315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mummers</a:t>
            </a:r>
            <a:endParaRPr sz="2400" dirty="0">
              <a:latin typeface="Century"/>
              <a:cs typeface="Century"/>
            </a:endParaRPr>
          </a:p>
          <a:p>
            <a:pPr marL="507914" indent="-457119">
              <a:spcBef>
                <a:spcPts val="5"/>
              </a:spcBef>
              <a:buFont typeface="Wingdings"/>
              <a:buChar char=""/>
              <a:tabLst>
                <a:tab pos="507281" algn="l"/>
                <a:tab pos="507914" algn="l"/>
              </a:tabLst>
            </a:pPr>
            <a:r>
              <a:rPr sz="2400" spc="-20" dirty="0">
                <a:solidFill>
                  <a:srgbClr val="006FC0"/>
                </a:solidFill>
                <a:latin typeface="Century"/>
                <a:cs typeface="Century"/>
              </a:rPr>
              <a:t>Tricuspid </a:t>
            </a: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Area</a:t>
            </a:r>
            <a:r>
              <a:rPr sz="2400" spc="-5" dirty="0">
                <a:latin typeface="Century"/>
                <a:cs typeface="Century"/>
              </a:rPr>
              <a:t>: </a:t>
            </a:r>
            <a:r>
              <a:rPr sz="2400" dirty="0">
                <a:latin typeface="Century"/>
                <a:cs typeface="Century"/>
              </a:rPr>
              <a:t>S1 </a:t>
            </a:r>
            <a:r>
              <a:rPr sz="2400" spc="-5" dirty="0">
                <a:latin typeface="Century"/>
                <a:cs typeface="Century"/>
              </a:rPr>
              <a:t>and </a:t>
            </a:r>
            <a:r>
              <a:rPr sz="2400" dirty="0">
                <a:latin typeface="Century"/>
                <a:cs typeface="Century"/>
              </a:rPr>
              <a:t>S2 Heard, S1 Prominent, No </a:t>
            </a:r>
            <a:r>
              <a:rPr sz="2400" spc="-5" dirty="0">
                <a:latin typeface="Century"/>
                <a:cs typeface="Century"/>
              </a:rPr>
              <a:t>added </a:t>
            </a:r>
            <a:r>
              <a:rPr sz="2400" dirty="0">
                <a:latin typeface="Century"/>
                <a:cs typeface="Century"/>
              </a:rPr>
              <a:t>sounds or</a:t>
            </a:r>
            <a:r>
              <a:rPr sz="2400" spc="-285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mummers</a:t>
            </a:r>
            <a:endParaRPr sz="2400" dirty="0">
              <a:latin typeface="Century"/>
              <a:cs typeface="Century"/>
            </a:endParaRPr>
          </a:p>
          <a:p>
            <a:pPr marL="507914" indent="-457119">
              <a:buFont typeface="Wingdings"/>
              <a:buChar char=""/>
              <a:tabLst>
                <a:tab pos="507281" algn="l"/>
                <a:tab pos="507914" algn="l"/>
              </a:tabLst>
            </a:pP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Aortic Area</a:t>
            </a:r>
            <a:r>
              <a:rPr sz="2400" spc="-5" dirty="0">
                <a:latin typeface="Century"/>
                <a:cs typeface="Century"/>
              </a:rPr>
              <a:t>: </a:t>
            </a:r>
            <a:r>
              <a:rPr sz="2400" dirty="0">
                <a:latin typeface="Century"/>
                <a:cs typeface="Century"/>
              </a:rPr>
              <a:t>S1 </a:t>
            </a:r>
            <a:r>
              <a:rPr sz="2400" spc="-5" dirty="0">
                <a:latin typeface="Century"/>
                <a:cs typeface="Century"/>
              </a:rPr>
              <a:t>and </a:t>
            </a:r>
            <a:r>
              <a:rPr sz="2400" dirty="0">
                <a:latin typeface="Century"/>
                <a:cs typeface="Century"/>
              </a:rPr>
              <a:t>S2 Heard, S2 Prominent, No </a:t>
            </a:r>
            <a:r>
              <a:rPr sz="2400" spc="-5" dirty="0">
                <a:latin typeface="Century"/>
                <a:cs typeface="Century"/>
              </a:rPr>
              <a:t>added </a:t>
            </a:r>
            <a:r>
              <a:rPr sz="2400" dirty="0">
                <a:latin typeface="Century"/>
                <a:cs typeface="Century"/>
              </a:rPr>
              <a:t>sounds or</a:t>
            </a:r>
            <a:r>
              <a:rPr sz="2400" spc="-280" dirty="0">
                <a:latin typeface="Century"/>
                <a:cs typeface="Century"/>
              </a:rPr>
              <a:t> </a:t>
            </a:r>
            <a:r>
              <a:rPr sz="2400" spc="-5" dirty="0">
                <a:latin typeface="Century"/>
                <a:cs typeface="Century"/>
              </a:rPr>
              <a:t>mummers</a:t>
            </a:r>
            <a:endParaRPr sz="2400" dirty="0">
              <a:latin typeface="Century"/>
              <a:cs typeface="Century"/>
            </a:endParaRPr>
          </a:p>
          <a:p>
            <a:pPr marL="507914" marR="1301526" indent="-457119">
              <a:buFont typeface="Wingdings"/>
              <a:buChar char=""/>
              <a:tabLst>
                <a:tab pos="507281" algn="l"/>
                <a:tab pos="507914" algn="l"/>
              </a:tabLst>
            </a:pPr>
            <a:r>
              <a:rPr sz="2400" spc="-5" dirty="0">
                <a:solidFill>
                  <a:srgbClr val="006FC0"/>
                </a:solidFill>
                <a:latin typeface="Century"/>
                <a:cs typeface="Century"/>
              </a:rPr>
              <a:t>Pulmonary Area</a:t>
            </a:r>
            <a:r>
              <a:rPr sz="2400" spc="-5" dirty="0">
                <a:latin typeface="Century"/>
                <a:cs typeface="Century"/>
              </a:rPr>
              <a:t>: </a:t>
            </a:r>
            <a:r>
              <a:rPr sz="2400" dirty="0">
                <a:latin typeface="Century"/>
                <a:cs typeface="Century"/>
              </a:rPr>
              <a:t>S1 </a:t>
            </a:r>
            <a:r>
              <a:rPr sz="2400" spc="-5" dirty="0">
                <a:latin typeface="Century"/>
                <a:cs typeface="Century"/>
              </a:rPr>
              <a:t>and </a:t>
            </a:r>
            <a:r>
              <a:rPr sz="2400" dirty="0">
                <a:latin typeface="Century"/>
                <a:cs typeface="Century"/>
              </a:rPr>
              <a:t>S2 Heard, S2 Prominent, No </a:t>
            </a:r>
            <a:r>
              <a:rPr sz="2400" spc="-5" dirty="0">
                <a:latin typeface="Century"/>
                <a:cs typeface="Century"/>
              </a:rPr>
              <a:t>added </a:t>
            </a:r>
            <a:r>
              <a:rPr sz="2400" dirty="0">
                <a:latin typeface="Century"/>
                <a:cs typeface="Century"/>
              </a:rPr>
              <a:t>sounds</a:t>
            </a:r>
            <a:r>
              <a:rPr sz="2400" spc="-271" dirty="0">
                <a:latin typeface="Century"/>
                <a:cs typeface="Century"/>
              </a:rPr>
              <a:t> </a:t>
            </a:r>
            <a:r>
              <a:rPr sz="2400" dirty="0">
                <a:latin typeface="Century"/>
                <a:cs typeface="Century"/>
              </a:rPr>
              <a:t>or  </a:t>
            </a:r>
            <a:r>
              <a:rPr sz="2400" spc="-5" dirty="0">
                <a:latin typeface="Century"/>
                <a:cs typeface="Century"/>
              </a:rPr>
              <a:t>mummers</a:t>
            </a:r>
            <a:endParaRPr sz="2400" dirty="0">
              <a:latin typeface="Century"/>
              <a:cs typeface="Century"/>
            </a:endParaRPr>
          </a:p>
          <a:p>
            <a:pPr>
              <a:spcBef>
                <a:spcPts val="2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50791">
              <a:spcBef>
                <a:spcPts val="5"/>
              </a:spcBef>
            </a:pPr>
            <a:r>
              <a:rPr sz="2800" spc="-5" dirty="0">
                <a:latin typeface="Century"/>
                <a:cs typeface="Century"/>
              </a:rPr>
              <a:t>Report: </a:t>
            </a:r>
            <a:r>
              <a:rPr sz="2800" spc="-11" dirty="0">
                <a:latin typeface="Century"/>
                <a:cs typeface="Century"/>
              </a:rPr>
              <a:t>Cardiovascular </a:t>
            </a:r>
            <a:r>
              <a:rPr sz="2800" spc="-5" dirty="0">
                <a:latin typeface="Century"/>
                <a:cs typeface="Century"/>
              </a:rPr>
              <a:t>System of </a:t>
            </a:r>
            <a:r>
              <a:rPr sz="2800" spc="-11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subject is</a:t>
            </a:r>
            <a:r>
              <a:rPr sz="2800" spc="9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Normal</a:t>
            </a:r>
            <a:endParaRPr sz="2800" dirty="0">
              <a:latin typeface="Century"/>
              <a:cs typeface="Centur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027" y="157684"/>
            <a:ext cx="6113780" cy="130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926935" algn="l"/>
              </a:tabLst>
            </a:pPr>
            <a:r>
              <a:rPr dirty="0"/>
              <a:t>3)	</a:t>
            </a:r>
            <a:r>
              <a:rPr spc="-5" dirty="0"/>
              <a:t>Examination of the</a:t>
            </a:r>
            <a:r>
              <a:rPr spc="-25" dirty="0"/>
              <a:t> </a:t>
            </a:r>
            <a:r>
              <a:rPr spc="-5" dirty="0"/>
              <a:t>Precordium</a:t>
            </a: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224753">
              <a:spcBef>
                <a:spcPts val="5"/>
              </a:spcBef>
            </a:pPr>
            <a:r>
              <a:rPr spc="-5" dirty="0"/>
              <a:t>Percussion: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624" y="121161"/>
            <a:ext cx="7482205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0" spc="-5" dirty="0">
                <a:solidFill>
                  <a:srgbClr val="006FC0"/>
                </a:solidFill>
                <a:latin typeface="Century"/>
                <a:cs typeface="Century"/>
              </a:rPr>
              <a:t>1)General</a:t>
            </a:r>
            <a:r>
              <a:rPr sz="5500" spc="-55" dirty="0">
                <a:solidFill>
                  <a:srgbClr val="006FC0"/>
                </a:solidFill>
                <a:latin typeface="Century"/>
                <a:cs typeface="Century"/>
              </a:rPr>
              <a:t> </a:t>
            </a:r>
            <a:r>
              <a:rPr sz="5500" spc="-5" dirty="0">
                <a:solidFill>
                  <a:srgbClr val="006FC0"/>
                </a:solidFill>
                <a:latin typeface="Century"/>
                <a:cs typeface="Century"/>
              </a:rPr>
              <a:t>Examination</a:t>
            </a:r>
            <a:endParaRPr sz="5500" dirty="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3513" y="1275728"/>
            <a:ext cx="513171" cy="601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8280" y="1031747"/>
            <a:ext cx="2100072" cy="1350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9347" y="1751086"/>
            <a:ext cx="1295400" cy="1670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1693" y="1946148"/>
            <a:ext cx="2538983" cy="1350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349" y="2665476"/>
            <a:ext cx="1534667" cy="1670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0955" y="2860548"/>
            <a:ext cx="2900172" cy="1350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9349" y="3579876"/>
            <a:ext cx="1534667" cy="1670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0955" y="3774947"/>
            <a:ext cx="2933700" cy="1350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9349" y="4494276"/>
            <a:ext cx="1534667" cy="1670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0952" y="4689347"/>
            <a:ext cx="2337816" cy="1350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46961" y="1064211"/>
            <a:ext cx="2708275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6000" spc="-11" dirty="0">
                <a:solidFill>
                  <a:srgbClr val="006FC0"/>
                </a:solidFill>
                <a:latin typeface="Century"/>
                <a:cs typeface="Century"/>
              </a:rPr>
              <a:t>P</a:t>
            </a:r>
            <a:r>
              <a:rPr sz="4800" spc="-11" dirty="0">
                <a:latin typeface="Century"/>
                <a:cs typeface="Century"/>
              </a:rPr>
              <a:t>allor  </a:t>
            </a:r>
            <a:r>
              <a:rPr sz="6000" dirty="0">
                <a:solidFill>
                  <a:srgbClr val="006FC0"/>
                </a:solidFill>
                <a:latin typeface="Century"/>
                <a:cs typeface="Century"/>
              </a:rPr>
              <a:t>I</a:t>
            </a:r>
            <a:r>
              <a:rPr sz="4800" dirty="0">
                <a:latin typeface="Century"/>
                <a:cs typeface="Century"/>
              </a:rPr>
              <a:t>cterus  </a:t>
            </a:r>
            <a:r>
              <a:rPr sz="6000" spc="-5" dirty="0">
                <a:solidFill>
                  <a:srgbClr val="006FC0"/>
                </a:solidFill>
                <a:latin typeface="Century"/>
                <a:cs typeface="Century"/>
              </a:rPr>
              <a:t>C</a:t>
            </a:r>
            <a:r>
              <a:rPr sz="4800" spc="-5" dirty="0">
                <a:latin typeface="Century"/>
                <a:cs typeface="Century"/>
              </a:rPr>
              <a:t>yanosis  </a:t>
            </a:r>
            <a:r>
              <a:rPr sz="6000" spc="-5" dirty="0">
                <a:solidFill>
                  <a:srgbClr val="006FC0"/>
                </a:solidFill>
                <a:latin typeface="Century"/>
                <a:cs typeface="Century"/>
              </a:rPr>
              <a:t>C</a:t>
            </a:r>
            <a:r>
              <a:rPr sz="4800" dirty="0">
                <a:latin typeface="Century"/>
                <a:cs typeface="Century"/>
              </a:rPr>
              <a:t>lub</a:t>
            </a:r>
            <a:r>
              <a:rPr sz="4800" spc="-15" dirty="0">
                <a:latin typeface="Century"/>
                <a:cs typeface="Century"/>
              </a:rPr>
              <a:t>b</a:t>
            </a:r>
            <a:r>
              <a:rPr sz="4800" dirty="0">
                <a:latin typeface="Century"/>
                <a:cs typeface="Century"/>
              </a:rPr>
              <a:t>ing  </a:t>
            </a:r>
            <a:r>
              <a:rPr sz="6000" spc="-5" dirty="0">
                <a:solidFill>
                  <a:srgbClr val="006FC0"/>
                </a:solidFill>
                <a:latin typeface="Century"/>
                <a:cs typeface="Century"/>
              </a:rPr>
              <a:t>E</a:t>
            </a:r>
            <a:r>
              <a:rPr sz="4800" spc="-5" dirty="0">
                <a:latin typeface="Century"/>
                <a:cs typeface="Century"/>
              </a:rPr>
              <a:t>dema</a:t>
            </a:r>
            <a:endParaRPr sz="4800" dirty="0">
              <a:latin typeface="Century"/>
              <a:cs typeface="Century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9347" y="5408675"/>
            <a:ext cx="1491996" cy="1449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8280" y="5603747"/>
            <a:ext cx="5690616" cy="1254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98337" y="836685"/>
            <a:ext cx="1491995" cy="16703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7268" y="1031747"/>
            <a:ext cx="4099560" cy="13502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45655" y="1751086"/>
            <a:ext cx="1491996" cy="1670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44583" y="1946148"/>
            <a:ext cx="1952244" cy="13502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0428" y="3104535"/>
            <a:ext cx="571925" cy="6108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5899" y="2860548"/>
            <a:ext cx="5170932" cy="13502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853177" y="1064212"/>
            <a:ext cx="4946651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spcBef>
                <a:spcPts val="100"/>
              </a:spcBef>
            </a:pPr>
            <a:r>
              <a:rPr sz="6000" spc="-11" dirty="0"/>
              <a:t>T</a:t>
            </a:r>
            <a:r>
              <a:rPr sz="4800" dirty="0">
                <a:solidFill>
                  <a:srgbClr val="000000"/>
                </a:solidFill>
              </a:rPr>
              <a:t>empe</a:t>
            </a:r>
            <a:r>
              <a:rPr sz="4800" spc="5" dirty="0">
                <a:solidFill>
                  <a:srgbClr val="000000"/>
                </a:solidFill>
              </a:rPr>
              <a:t>r</a:t>
            </a:r>
            <a:r>
              <a:rPr sz="4800" spc="-5" dirty="0">
                <a:solidFill>
                  <a:srgbClr val="000000"/>
                </a:solidFill>
              </a:rPr>
              <a:t>ature</a:t>
            </a:r>
            <a:endParaRPr sz="4800" dirty="0"/>
          </a:p>
          <a:p>
            <a:pPr marL="12700" marR="5080" indent="3260790" algn="r">
              <a:spcBef>
                <a:spcPts val="5"/>
              </a:spcBef>
            </a:pPr>
            <a:r>
              <a:rPr sz="6000" spc="-11" dirty="0"/>
              <a:t>P</a:t>
            </a:r>
            <a:r>
              <a:rPr sz="4800" dirty="0">
                <a:solidFill>
                  <a:srgbClr val="000000"/>
                </a:solidFill>
              </a:rPr>
              <a:t>ulse  </a:t>
            </a:r>
            <a:r>
              <a:rPr sz="6000" dirty="0"/>
              <a:t>R</a:t>
            </a:r>
            <a:r>
              <a:rPr sz="4800" dirty="0">
                <a:solidFill>
                  <a:srgbClr val="000000"/>
                </a:solidFill>
              </a:rPr>
              <a:t>espiratory</a:t>
            </a:r>
            <a:r>
              <a:rPr sz="4800" spc="-85" dirty="0">
                <a:solidFill>
                  <a:srgbClr val="000000"/>
                </a:solidFill>
              </a:rPr>
              <a:t> </a:t>
            </a:r>
            <a:r>
              <a:rPr sz="4800" spc="-11" dirty="0">
                <a:solidFill>
                  <a:srgbClr val="000000"/>
                </a:solidFill>
              </a:rPr>
              <a:t>Rate</a:t>
            </a:r>
            <a:endParaRPr sz="4800" dirty="0"/>
          </a:p>
        </p:txBody>
      </p:sp>
      <p:sp>
        <p:nvSpPr>
          <p:cNvPr id="25" name="object 25"/>
          <p:cNvSpPr/>
          <p:nvPr/>
        </p:nvSpPr>
        <p:spPr>
          <a:xfrm>
            <a:off x="9246117" y="3579876"/>
            <a:ext cx="2042159" cy="16703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46961" y="3808222"/>
            <a:ext cx="9452611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6000" spc="-5" dirty="0">
                <a:solidFill>
                  <a:srgbClr val="006FC0"/>
                </a:solidFill>
                <a:latin typeface="Century"/>
                <a:cs typeface="Century"/>
              </a:rPr>
              <a:t>BP</a:t>
            </a:r>
            <a:endParaRPr sz="6000" dirty="0">
              <a:latin typeface="Century"/>
              <a:cs typeface="Century"/>
            </a:endParaRPr>
          </a:p>
          <a:p>
            <a:pPr>
              <a:spcBef>
                <a:spcPts val="15"/>
              </a:spcBef>
            </a:pPr>
            <a:endParaRPr sz="6300" dirty="0">
              <a:latin typeface="Times New Roman"/>
              <a:cs typeface="Times New Roman"/>
            </a:endParaRPr>
          </a:p>
          <a:p>
            <a:pPr marL="12700"/>
            <a:r>
              <a:rPr sz="6000" spc="-11" dirty="0">
                <a:solidFill>
                  <a:srgbClr val="006FC0"/>
                </a:solidFill>
                <a:latin typeface="Century"/>
                <a:cs typeface="Century"/>
              </a:rPr>
              <a:t>L</a:t>
            </a:r>
            <a:r>
              <a:rPr sz="4800" spc="-11" dirty="0">
                <a:latin typeface="Century"/>
                <a:cs typeface="Century"/>
              </a:rPr>
              <a:t>ymphadenopathy</a:t>
            </a:r>
            <a:endParaRPr sz="4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33" y="625907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155" y="435092"/>
            <a:ext cx="563020" cy="662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968" y="146307"/>
            <a:ext cx="5471159" cy="1516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1433" y="202193"/>
            <a:ext cx="5156200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700" spc="-5" dirty="0"/>
              <a:t>P</a:t>
            </a:r>
            <a:r>
              <a:rPr sz="5500" spc="-5" dirty="0">
                <a:solidFill>
                  <a:srgbClr val="000000"/>
                </a:solidFill>
              </a:rPr>
              <a:t>allor</a:t>
            </a:r>
            <a:r>
              <a:rPr sz="5500" spc="-91" dirty="0">
                <a:solidFill>
                  <a:srgbClr val="000000"/>
                </a:solidFill>
              </a:rPr>
              <a:t> </a:t>
            </a:r>
            <a:r>
              <a:rPr sz="5500" dirty="0">
                <a:solidFill>
                  <a:srgbClr val="000000"/>
                </a:solidFill>
              </a:rPr>
              <a:t>(Anemia)</a:t>
            </a:r>
            <a:endParaRPr sz="5500" dirty="0"/>
          </a:p>
        </p:txBody>
      </p:sp>
      <p:sp>
        <p:nvSpPr>
          <p:cNvPr id="7" name="object 7"/>
          <p:cNvSpPr/>
          <p:nvPr/>
        </p:nvSpPr>
        <p:spPr>
          <a:xfrm>
            <a:off x="9121139" y="91"/>
            <a:ext cx="3051572" cy="2553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1433" y="1568910"/>
            <a:ext cx="9396731" cy="372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4000" spc="-5" dirty="0">
                <a:latin typeface="Century"/>
                <a:cs typeface="Century"/>
              </a:rPr>
              <a:t>The pallor of </a:t>
            </a:r>
            <a:r>
              <a:rPr sz="4000" spc="-11" dirty="0">
                <a:latin typeface="Century"/>
                <a:cs typeface="Century"/>
              </a:rPr>
              <a:t>anemia </a:t>
            </a:r>
            <a:r>
              <a:rPr sz="4000" spc="-5" dirty="0">
                <a:latin typeface="Century"/>
                <a:cs typeface="Century"/>
              </a:rPr>
              <a:t>is best </a:t>
            </a:r>
            <a:r>
              <a:rPr sz="4000" dirty="0">
                <a:latin typeface="Century"/>
                <a:cs typeface="Century"/>
              </a:rPr>
              <a:t>seen </a:t>
            </a:r>
            <a:r>
              <a:rPr sz="4000" spc="-5" dirty="0">
                <a:latin typeface="Century"/>
                <a:cs typeface="Century"/>
              </a:rPr>
              <a:t>in </a:t>
            </a:r>
            <a:r>
              <a:rPr sz="4000" spc="-11" dirty="0">
                <a:latin typeface="Century"/>
                <a:cs typeface="Century"/>
              </a:rPr>
              <a:t>the  mucous membranes </a:t>
            </a:r>
            <a:r>
              <a:rPr sz="4000" spc="-5" dirty="0">
                <a:latin typeface="Century"/>
                <a:cs typeface="Century"/>
              </a:rPr>
              <a:t>of </a:t>
            </a:r>
            <a:r>
              <a:rPr sz="4000" spc="-11" dirty="0">
                <a:latin typeface="Century"/>
                <a:cs typeface="Century"/>
              </a:rPr>
              <a:t>the </a:t>
            </a:r>
            <a:r>
              <a:rPr sz="4000" spc="-5" dirty="0">
                <a:latin typeface="Century"/>
                <a:cs typeface="Century"/>
              </a:rPr>
              <a:t>conjunctivae,  lips </a:t>
            </a:r>
            <a:r>
              <a:rPr sz="4000" spc="-11" dirty="0">
                <a:latin typeface="Century"/>
                <a:cs typeface="Century"/>
              </a:rPr>
              <a:t>and </a:t>
            </a:r>
            <a:r>
              <a:rPr sz="4000" spc="-5" dirty="0">
                <a:latin typeface="Century"/>
                <a:cs typeface="Century"/>
              </a:rPr>
              <a:t>tongue </a:t>
            </a:r>
            <a:r>
              <a:rPr sz="4000" spc="-11" dirty="0">
                <a:latin typeface="Century"/>
                <a:cs typeface="Century"/>
              </a:rPr>
              <a:t>and </a:t>
            </a:r>
            <a:r>
              <a:rPr sz="4000" spc="-5" dirty="0">
                <a:latin typeface="Century"/>
                <a:cs typeface="Century"/>
              </a:rPr>
              <a:t>in </a:t>
            </a:r>
            <a:r>
              <a:rPr sz="4000" spc="-11" dirty="0">
                <a:latin typeface="Century"/>
                <a:cs typeface="Century"/>
              </a:rPr>
              <a:t>the </a:t>
            </a:r>
            <a:r>
              <a:rPr sz="4000" spc="-5" dirty="0">
                <a:latin typeface="Century"/>
                <a:cs typeface="Century"/>
              </a:rPr>
              <a:t>nail</a:t>
            </a:r>
            <a:r>
              <a:rPr sz="4000" spc="45" dirty="0">
                <a:latin typeface="Century"/>
                <a:cs typeface="Century"/>
              </a:rPr>
              <a:t> </a:t>
            </a:r>
            <a:r>
              <a:rPr sz="4000" spc="-5" dirty="0">
                <a:latin typeface="Century"/>
                <a:cs typeface="Century"/>
              </a:rPr>
              <a:t>beds</a:t>
            </a:r>
            <a:endParaRPr sz="4000" dirty="0">
              <a:latin typeface="Century"/>
              <a:cs typeface="Century"/>
            </a:endParaRPr>
          </a:p>
          <a:p>
            <a:pPr>
              <a:spcBef>
                <a:spcPts val="35"/>
              </a:spcBef>
            </a:pPr>
            <a:endParaRPr sz="4100" dirty="0">
              <a:latin typeface="Times New Roman"/>
              <a:cs typeface="Times New Roman"/>
            </a:endParaRPr>
          </a:p>
          <a:p>
            <a:pPr marL="12700" marR="104120"/>
            <a:r>
              <a:rPr sz="4000" spc="-5" dirty="0">
                <a:latin typeface="Century"/>
                <a:cs typeface="Century"/>
              </a:rPr>
              <a:t>Many causes </a:t>
            </a:r>
            <a:r>
              <a:rPr sz="4000" dirty="0">
                <a:latin typeface="Century"/>
                <a:cs typeface="Century"/>
              </a:rPr>
              <a:t>of </a:t>
            </a:r>
            <a:r>
              <a:rPr sz="4000" spc="-11" dirty="0">
                <a:latin typeface="Century"/>
                <a:cs typeface="Century"/>
              </a:rPr>
              <a:t>anemia </a:t>
            </a:r>
            <a:r>
              <a:rPr sz="4000" spc="-5" dirty="0">
                <a:latin typeface="Century"/>
                <a:cs typeface="Century"/>
              </a:rPr>
              <a:t>can cause sinus  </a:t>
            </a:r>
            <a:r>
              <a:rPr sz="4000" spc="-11" dirty="0">
                <a:latin typeface="Century"/>
                <a:cs typeface="Century"/>
              </a:rPr>
              <a:t>tachycardia, </a:t>
            </a:r>
            <a:r>
              <a:rPr sz="4000" spc="-5" dirty="0">
                <a:latin typeface="Century"/>
                <a:cs typeface="Century"/>
              </a:rPr>
              <a:t>heart </a:t>
            </a:r>
            <a:r>
              <a:rPr sz="4000" spc="-11" dirty="0">
                <a:latin typeface="Century"/>
                <a:cs typeface="Century"/>
              </a:rPr>
              <a:t>failure</a:t>
            </a:r>
            <a:endParaRPr sz="40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2437</Words>
  <Application>Microsoft Office PowerPoint</Application>
  <PresentationFormat>Custom</PresentationFormat>
  <Paragraphs>369</Paragraphs>
  <Slides>72</Slides>
  <Notes>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CLINICAL EXAMINATION OF CARDIOVASCULAR SYSTEM</vt:lpstr>
      <vt:lpstr>Slide 2</vt:lpstr>
      <vt:lpstr>Slide 3</vt:lpstr>
      <vt:lpstr>Different Lines</vt:lpstr>
      <vt:lpstr>Sternal angle and ICS</vt:lpstr>
      <vt:lpstr>Borders of the Heart</vt:lpstr>
      <vt:lpstr>EXAMINATION OF THE  CARDIOVASCULAR SYSTEM</vt:lpstr>
      <vt:lpstr>Temperature Pulse  Respiratory Rate</vt:lpstr>
      <vt:lpstr>Pallor (Anemia)</vt:lpstr>
      <vt:lpstr>Cyanosis This is a blue discoloration of the skin and mucous membranes caused  by increased concentration of reduced hemoglobin (5g/dl)</vt:lpstr>
      <vt:lpstr>Clubbing</vt:lpstr>
      <vt:lpstr>Edema</vt:lpstr>
      <vt:lpstr>Edema</vt:lpstr>
      <vt:lpstr>Pulse :-</vt:lpstr>
      <vt:lpstr>Slide 15</vt:lpstr>
      <vt:lpstr>Arterial Pulse</vt:lpstr>
      <vt:lpstr>Slide 17</vt:lpstr>
      <vt:lpstr>Pulse rate :-</vt:lpstr>
      <vt:lpstr>Slide 19</vt:lpstr>
      <vt:lpstr>Pulse rhythm :-</vt:lpstr>
      <vt:lpstr>Pulse volume :-</vt:lpstr>
      <vt:lpstr>Pulse character :-</vt:lpstr>
      <vt:lpstr>Hypokinetic pulse :-</vt:lpstr>
      <vt:lpstr>Anacrotic pulse (Parvus &amp; Tardus)</vt:lpstr>
      <vt:lpstr>Hyperkinetic pulse :-</vt:lpstr>
      <vt:lpstr>Collapsing/Water-Hammer/Corrigan’s pulse :-</vt:lpstr>
      <vt:lpstr>Pulsus bisferiens :-</vt:lpstr>
      <vt:lpstr>Pulsus Dicroticus :-</vt:lpstr>
      <vt:lpstr>Pulsus alterans :-</vt:lpstr>
      <vt:lpstr>Pulsus bigeminus :-</vt:lpstr>
      <vt:lpstr>Pulsus paradoxus :-</vt:lpstr>
      <vt:lpstr>Slide 32</vt:lpstr>
      <vt:lpstr>Peripheral pulses :-</vt:lpstr>
      <vt:lpstr>BP :-</vt:lpstr>
      <vt:lpstr>Slide 35</vt:lpstr>
      <vt:lpstr>Korotkoff’s sounds :-</vt:lpstr>
      <vt:lpstr>Slide 37</vt:lpstr>
      <vt:lpstr>Slide 38</vt:lpstr>
      <vt:lpstr>2) Examination of the Neck Veins</vt:lpstr>
      <vt:lpstr>Slide 40</vt:lpstr>
      <vt:lpstr>Slide 41</vt:lpstr>
      <vt:lpstr>Procedure</vt:lpstr>
      <vt:lpstr>Slide 43</vt:lpstr>
      <vt:lpstr>Slide 44</vt:lpstr>
      <vt:lpstr>Slide 45</vt:lpstr>
      <vt:lpstr>3) Examination of the Precordium</vt:lpstr>
      <vt:lpstr>Inspection</vt:lpstr>
      <vt:lpstr>Chest wall(Skeletal) abnormalities</vt:lpstr>
      <vt:lpstr>Apex beat Lowest and the Outermost point of definite cardiac impulse  can be palpated.</vt:lpstr>
      <vt:lpstr>Other pulsations</vt:lpstr>
      <vt:lpstr>Dilated and engorged veins</vt:lpstr>
      <vt:lpstr>Palpation</vt:lpstr>
      <vt:lpstr>Apex beat</vt:lpstr>
      <vt:lpstr>Apex beat</vt:lpstr>
      <vt:lpstr>Parasternal Heave</vt:lpstr>
      <vt:lpstr>Slide 56</vt:lpstr>
      <vt:lpstr>Slide 57</vt:lpstr>
      <vt:lpstr>Rules of Percussion</vt:lpstr>
      <vt:lpstr>Percussion</vt:lpstr>
      <vt:lpstr>Percussion Right border of the heart, which is formed by the right  atrium, lies behind the sternum</vt:lpstr>
      <vt:lpstr>Auscultation</vt:lpstr>
      <vt:lpstr>Slide 62</vt:lpstr>
      <vt:lpstr>Auscultation</vt:lpstr>
      <vt:lpstr>Auscultation</vt:lpstr>
      <vt:lpstr>Auscultation</vt:lpstr>
      <vt:lpstr>Auscultation</vt:lpstr>
      <vt:lpstr>Auscultation</vt:lpstr>
      <vt:lpstr>Auscultation</vt:lpstr>
      <vt:lpstr>Auscultation</vt:lpstr>
      <vt:lpstr>Examination of CVS</vt:lpstr>
      <vt:lpstr>Slide 71</vt:lpstr>
      <vt:lpstr>3) Examination of the Precordium  Percussion: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EXAMINATION</dc:title>
  <dc:creator>Samuel N. Kiurire</dc:creator>
  <cp:lastModifiedBy>Cyrus Kiurire</cp:lastModifiedBy>
  <cp:revision>48</cp:revision>
  <dcterms:created xsi:type="dcterms:W3CDTF">2019-06-17T08:35:17Z</dcterms:created>
  <dcterms:modified xsi:type="dcterms:W3CDTF">2019-06-19T12:12:02Z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2019-06-17T00:00:00Z</vt:filetime>
  </property>
</Properties>
</file>