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1" r:id="rId3"/>
    <p:sldId id="263" r:id="rId4"/>
    <p:sldId id="286" r:id="rId5"/>
    <p:sldId id="283" r:id="rId6"/>
    <p:sldId id="257" r:id="rId7"/>
    <p:sldId id="258" r:id="rId8"/>
    <p:sldId id="259" r:id="rId9"/>
    <p:sldId id="295" r:id="rId10"/>
    <p:sldId id="260" r:id="rId11"/>
    <p:sldId id="261" r:id="rId12"/>
    <p:sldId id="284" r:id="rId13"/>
    <p:sldId id="285" r:id="rId14"/>
    <p:sldId id="289" r:id="rId15"/>
    <p:sldId id="290" r:id="rId16"/>
    <p:sldId id="291" r:id="rId17"/>
    <p:sldId id="287" r:id="rId18"/>
    <p:sldId id="288" r:id="rId19"/>
    <p:sldId id="262" r:id="rId20"/>
    <p:sldId id="264" r:id="rId21"/>
    <p:sldId id="265" r:id="rId22"/>
    <p:sldId id="266" r:id="rId23"/>
    <p:sldId id="267" r:id="rId24"/>
    <p:sldId id="270" r:id="rId25"/>
    <p:sldId id="268" r:id="rId26"/>
    <p:sldId id="271" r:id="rId27"/>
    <p:sldId id="278" r:id="rId28"/>
    <p:sldId id="272" r:id="rId29"/>
    <p:sldId id="273" r:id="rId30"/>
    <p:sldId id="279" r:id="rId31"/>
    <p:sldId id="274" r:id="rId32"/>
    <p:sldId id="275" r:id="rId33"/>
    <p:sldId id="277" r:id="rId34"/>
    <p:sldId id="292" r:id="rId35"/>
    <p:sldId id="293" r:id="rId36"/>
    <p:sldId id="281" r:id="rId37"/>
    <p:sldId id="282" r:id="rId38"/>
    <p:sldId id="269" r:id="rId39"/>
    <p:sldId id="294" r:id="rId40"/>
    <p:sldId id="302" r:id="rId41"/>
    <p:sldId id="298" r:id="rId42"/>
    <p:sldId id="296" r:id="rId43"/>
    <p:sldId id="297"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B4599-7F67-48A0-AF3B-6E2B04D42CC7}" type="datetimeFigureOut">
              <a:rPr lang="en-US" smtClean="0"/>
              <a:pPr/>
              <a:t>5/24/2019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E4830-144A-4CAC-ABFF-51D651075D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Anemia</a:t>
            </a:r>
            <a:r>
              <a:rPr lang="en-US" sz="1200" b="0" i="0" kern="1200" dirty="0" smtClean="0">
                <a:solidFill>
                  <a:schemeClr val="tx1"/>
                </a:solidFill>
                <a:latin typeface="+mn-lt"/>
                <a:ea typeface="+mn-ea"/>
                <a:cs typeface="+mn-cs"/>
              </a:rPr>
              <a:t> is a condition that develops when your blood lacks enough healthy red blood cells or hemoglobin. Hemoglobin is a main part of red blood cells and binds oxygen. If you have too few or abnormal red blood cells, or your hemoglobin is abnormal or low, the cells in your body will not get enough oxygen.</a:t>
            </a:r>
          </a:p>
          <a:p>
            <a:r>
              <a:rPr lang="en-US" b="1" dirty="0" err="1" smtClean="0"/>
              <a:t>Polycythaemia</a:t>
            </a:r>
            <a:r>
              <a:rPr lang="en-US" b="1" dirty="0" smtClean="0"/>
              <a:t>: </a:t>
            </a:r>
            <a:r>
              <a:rPr lang="en-US" sz="1200" b="0" i="0" kern="1200" dirty="0" smtClean="0">
                <a:solidFill>
                  <a:schemeClr val="tx1"/>
                </a:solidFill>
                <a:latin typeface="+mn-lt"/>
                <a:ea typeface="+mn-ea"/>
                <a:cs typeface="+mn-cs"/>
              </a:rPr>
              <a:t>an abnormally increased concentration of </a:t>
            </a:r>
            <a:r>
              <a:rPr lang="en-US" sz="1200" b="0" i="0" kern="1200" dirty="0" err="1" smtClean="0">
                <a:solidFill>
                  <a:schemeClr val="tx1"/>
                </a:solidFill>
                <a:latin typeface="+mn-lt"/>
                <a:ea typeface="+mn-ea"/>
                <a:cs typeface="+mn-cs"/>
              </a:rPr>
              <a:t>haemoglobin</a:t>
            </a:r>
            <a:r>
              <a:rPr lang="en-US" sz="1200" b="0" i="0" kern="1200" dirty="0" smtClean="0">
                <a:solidFill>
                  <a:schemeClr val="tx1"/>
                </a:solidFill>
                <a:latin typeface="+mn-lt"/>
                <a:ea typeface="+mn-ea"/>
                <a:cs typeface="+mn-cs"/>
              </a:rPr>
              <a:t> in the blood, either through reduction of plasma volume or increase in red cell numbers. It may be a primary disease of unknown cause, or a secondary condition linked to respiratory or circulatory disorder or cancer.</a:t>
            </a:r>
            <a:endParaRPr lang="en-US" dirty="0"/>
          </a:p>
        </p:txBody>
      </p:sp>
      <p:sp>
        <p:nvSpPr>
          <p:cNvPr id="4" name="Slide Number Placeholder 3"/>
          <p:cNvSpPr>
            <a:spLocks noGrp="1"/>
          </p:cNvSpPr>
          <p:nvPr>
            <p:ph type="sldNum" sz="quarter" idx="10"/>
          </p:nvPr>
        </p:nvSpPr>
        <p:spPr/>
        <p:txBody>
          <a:bodyPr/>
          <a:lstStyle/>
          <a:p>
            <a:fld id="{0A1E4830-144A-4CAC-ABFF-51D651075DAA}"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Bronchiectasis</a:t>
            </a:r>
            <a:r>
              <a:rPr lang="en-US" sz="1200" b="0" i="0" kern="1200" dirty="0" smtClean="0">
                <a:solidFill>
                  <a:schemeClr val="tx1"/>
                </a:solidFill>
                <a:latin typeface="+mn-lt"/>
                <a:ea typeface="+mn-ea"/>
                <a:cs typeface="+mn-cs"/>
              </a:rPr>
              <a:t> is a long-term condition where the airways of the lungs become abnormally widened, leading to a build-up of excess mucus that can make the lungs more vulnerable to infection. The most common symptoms of </a:t>
            </a:r>
            <a:r>
              <a:rPr lang="en-US" sz="1200" b="1" i="0" kern="1200" dirty="0" err="1" smtClean="0">
                <a:solidFill>
                  <a:schemeClr val="tx1"/>
                </a:solidFill>
                <a:latin typeface="+mn-lt"/>
                <a:ea typeface="+mn-ea"/>
                <a:cs typeface="+mn-cs"/>
              </a:rPr>
              <a:t>bronchiectasis</a:t>
            </a:r>
            <a:r>
              <a:rPr lang="en-US" sz="1200" b="0" i="0" kern="1200" dirty="0" smtClean="0">
                <a:solidFill>
                  <a:schemeClr val="tx1"/>
                </a:solidFill>
                <a:latin typeface="+mn-lt"/>
                <a:ea typeface="+mn-ea"/>
                <a:cs typeface="+mn-cs"/>
              </a:rPr>
              <a:t> include: a persistent cough that usually brings up phlegm (sputum)</a:t>
            </a:r>
            <a:endParaRPr lang="en-US" dirty="0"/>
          </a:p>
        </p:txBody>
      </p:sp>
      <p:sp>
        <p:nvSpPr>
          <p:cNvPr id="4" name="Slide Number Placeholder 3"/>
          <p:cNvSpPr>
            <a:spLocks noGrp="1"/>
          </p:cNvSpPr>
          <p:nvPr>
            <p:ph type="sldNum" sz="quarter" idx="10"/>
          </p:nvPr>
        </p:nvSpPr>
        <p:spPr/>
        <p:txBody>
          <a:bodyPr/>
          <a:lstStyle/>
          <a:p>
            <a:fld id="{0A1E4830-144A-4CAC-ABFF-51D651075DAA}"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Discrete:</a:t>
            </a:r>
            <a:r>
              <a:rPr lang="en-US" sz="1200" b="0" i="0" kern="1200" dirty="0" smtClean="0">
                <a:solidFill>
                  <a:schemeClr val="tx1"/>
                </a:solidFill>
                <a:latin typeface="+mn-lt"/>
                <a:ea typeface="+mn-ea"/>
                <a:cs typeface="+mn-cs"/>
              </a:rPr>
              <a:t> individually separate and distinct.</a:t>
            </a:r>
          </a:p>
          <a:p>
            <a:r>
              <a:rPr lang="en-US" sz="1200" b="1" i="0" kern="1200" dirty="0" smtClean="0">
                <a:solidFill>
                  <a:schemeClr val="tx1"/>
                </a:solidFill>
                <a:latin typeface="+mn-lt"/>
                <a:ea typeface="+mn-ea"/>
                <a:cs typeface="+mn-cs"/>
              </a:rPr>
              <a:t>Confluent: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flowing together or merging.</a:t>
            </a:r>
            <a:endParaRPr lang="en-US" dirty="0"/>
          </a:p>
        </p:txBody>
      </p:sp>
      <p:sp>
        <p:nvSpPr>
          <p:cNvPr id="4" name="Slide Number Placeholder 3"/>
          <p:cNvSpPr>
            <a:spLocks noGrp="1"/>
          </p:cNvSpPr>
          <p:nvPr>
            <p:ph type="sldNum" sz="quarter" idx="10"/>
          </p:nvPr>
        </p:nvSpPr>
        <p:spPr/>
        <p:txBody>
          <a:bodyPr/>
          <a:lstStyle/>
          <a:p>
            <a:fld id="{0A1E4830-144A-4CAC-ABFF-51D651075DAA}"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Palpation of the cervical glands. (A)</a:t>
            </a:r>
            <a:r>
              <a:rPr lang="en-US" dirty="0" smtClean="0"/>
              <a:t> Examine the glands of the anterior triangle from behind, using both hands. </a:t>
            </a:r>
            <a:r>
              <a:rPr lang="en-US" b="1" dirty="0" smtClean="0"/>
              <a:t>(B)</a:t>
            </a:r>
            <a:r>
              <a:rPr lang="en-US" dirty="0" smtClean="0"/>
              <a:t> Examine for the scalene nodes from behind with your index finger in the angle between the </a:t>
            </a:r>
            <a:r>
              <a:rPr lang="en-US" dirty="0" err="1" smtClean="0"/>
              <a:t>sternocleidomastoid</a:t>
            </a:r>
            <a:r>
              <a:rPr lang="en-US" dirty="0" smtClean="0"/>
              <a:t> muscle and the clavicle. </a:t>
            </a:r>
            <a:r>
              <a:rPr lang="en-US" b="1" dirty="0" smtClean="0"/>
              <a:t>(C)</a:t>
            </a:r>
            <a:r>
              <a:rPr lang="en-US" dirty="0" smtClean="0"/>
              <a:t> Examine glands in the posterior triangle from the front.</a:t>
            </a:r>
            <a:endParaRPr lang="en-US" dirty="0"/>
          </a:p>
        </p:txBody>
      </p:sp>
      <p:sp>
        <p:nvSpPr>
          <p:cNvPr id="4" name="Slide Number Placeholder 3"/>
          <p:cNvSpPr>
            <a:spLocks noGrp="1"/>
          </p:cNvSpPr>
          <p:nvPr>
            <p:ph type="sldNum" sz="quarter" idx="10"/>
          </p:nvPr>
        </p:nvSpPr>
        <p:spPr/>
        <p:txBody>
          <a:bodyPr/>
          <a:lstStyle/>
          <a:p>
            <a:fld id="{0A1E4830-144A-4CAC-ABFF-51D651075DAA}"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Palpation of the </a:t>
            </a:r>
            <a:r>
              <a:rPr lang="en-US" b="1" dirty="0" err="1" smtClean="0"/>
              <a:t>axillary</a:t>
            </a:r>
            <a:r>
              <a:rPr lang="en-US" b="1" dirty="0" smtClean="0"/>
              <a:t>, </a:t>
            </a:r>
            <a:r>
              <a:rPr lang="en-US" b="1" dirty="0" err="1" smtClean="0"/>
              <a:t>epitrochlear</a:t>
            </a:r>
            <a:r>
              <a:rPr lang="en-US" b="1" dirty="0" smtClean="0"/>
              <a:t> and inguinal glands. (A)</a:t>
            </a:r>
            <a:r>
              <a:rPr lang="en-US" dirty="0" smtClean="0"/>
              <a:t> Examination for right </a:t>
            </a:r>
            <a:r>
              <a:rPr lang="en-US" dirty="0" err="1" smtClean="0"/>
              <a:t>axillary</a:t>
            </a:r>
            <a:r>
              <a:rPr lang="en-US" dirty="0" smtClean="0"/>
              <a:t> </a:t>
            </a:r>
            <a:r>
              <a:rPr lang="en-US" dirty="0" err="1" smtClean="0"/>
              <a:t>lymphadenopathy</a:t>
            </a:r>
            <a:r>
              <a:rPr lang="en-US" dirty="0" smtClean="0"/>
              <a:t>. </a:t>
            </a:r>
            <a:r>
              <a:rPr lang="en-US" b="1" dirty="0" smtClean="0"/>
              <a:t>(B)</a:t>
            </a:r>
            <a:r>
              <a:rPr lang="en-US" dirty="0" smtClean="0"/>
              <a:t> Examination of the left </a:t>
            </a:r>
            <a:r>
              <a:rPr lang="en-US" dirty="0" err="1" smtClean="0"/>
              <a:t>epitrochlear</a:t>
            </a:r>
            <a:r>
              <a:rPr lang="en-US" dirty="0" smtClean="0"/>
              <a:t> glands. </a:t>
            </a:r>
            <a:r>
              <a:rPr lang="en-US" b="1" dirty="0" smtClean="0"/>
              <a:t>(C)</a:t>
            </a:r>
            <a:r>
              <a:rPr lang="en-US" dirty="0" smtClean="0"/>
              <a:t> Examination of the left inguinal glands.</a:t>
            </a:r>
            <a:endParaRPr lang="en-US" dirty="0"/>
          </a:p>
        </p:txBody>
      </p:sp>
      <p:sp>
        <p:nvSpPr>
          <p:cNvPr id="4" name="Slide Number Placeholder 3"/>
          <p:cNvSpPr>
            <a:spLocks noGrp="1"/>
          </p:cNvSpPr>
          <p:nvPr>
            <p:ph type="sldNum" sz="quarter" idx="10"/>
          </p:nvPr>
        </p:nvSpPr>
        <p:spPr/>
        <p:txBody>
          <a:bodyPr/>
          <a:lstStyle/>
          <a:p>
            <a:fld id="{0A1E4830-144A-4CAC-ABFF-51D651075DAA}"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Cyrus\Desktop\KMTC\Clinical%20Medicine\Clinical%20Methods\Videos\How%20to%20examine%20edema.mp4"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file:///C:\Users\Cyrus\Desktop\KMTC\Clinical%20Medicine\Clinical%20Methods\Videos\Jaundice%20Prof%20HKC.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Cardinal Signs</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B0F0"/>
                </a:solidFill>
              </a:rPr>
              <a:t>Samuel </a:t>
            </a:r>
            <a:r>
              <a:rPr lang="en-US" b="1" dirty="0" err="1" smtClean="0">
                <a:solidFill>
                  <a:srgbClr val="00B0F0"/>
                </a:solidFill>
              </a:rPr>
              <a:t>Ngigi</a:t>
            </a:r>
            <a:r>
              <a:rPr lang="en-US" b="1" dirty="0" smtClean="0">
                <a:solidFill>
                  <a:srgbClr val="00B0F0"/>
                </a:solidFill>
              </a:rPr>
              <a:t> K.</a:t>
            </a:r>
            <a:endParaRPr lang="en-US" b="1"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Cyanosis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181600"/>
          </a:xfrm>
        </p:spPr>
        <p:txBody>
          <a:bodyPr>
            <a:normAutofit/>
          </a:bodyPr>
          <a:lstStyle/>
          <a:p>
            <a:pPr>
              <a:buNone/>
            </a:pPr>
            <a:r>
              <a:rPr lang="en-US" b="1" dirty="0" smtClean="0"/>
              <a:t>Peripheral cyanosis</a:t>
            </a:r>
            <a:r>
              <a:rPr lang="en-US" dirty="0" smtClean="0"/>
              <a:t> </a:t>
            </a:r>
          </a:p>
          <a:p>
            <a:r>
              <a:rPr lang="en-US" dirty="0" smtClean="0"/>
              <a:t>This occurs in the hands, feet or ears, usually when they are cold. </a:t>
            </a:r>
          </a:p>
          <a:p>
            <a:r>
              <a:rPr lang="en-US" dirty="0" smtClean="0"/>
              <a:t>It is also found with central cyanosis, but is most often seen with poor peripheral circulation due to shock, heart failure, peripheral vascular disease, and venous obstruction, e.g. deep vein thrombosis.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Desktop\Showing-peripheral-cyanosis-over-a-palm.pn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Edema</a:t>
            </a:r>
            <a:endParaRPr lang="en-US" b="1" dirty="0"/>
          </a:p>
        </p:txBody>
      </p:sp>
      <p:sp>
        <p:nvSpPr>
          <p:cNvPr id="3" name="Content Placeholder 2"/>
          <p:cNvSpPr>
            <a:spLocks noGrp="1"/>
          </p:cNvSpPr>
          <p:nvPr>
            <p:ph idx="1"/>
          </p:nvPr>
        </p:nvSpPr>
        <p:spPr>
          <a:xfrm>
            <a:off x="457200" y="1295400"/>
            <a:ext cx="8229600" cy="5181600"/>
          </a:xfrm>
        </p:spPr>
        <p:txBody>
          <a:bodyPr/>
          <a:lstStyle/>
          <a:p>
            <a:r>
              <a:rPr lang="en-US" dirty="0" smtClean="0"/>
              <a:t>In the </a:t>
            </a:r>
            <a:r>
              <a:rPr lang="en-US" dirty="0" err="1" smtClean="0"/>
              <a:t>nonobese</a:t>
            </a:r>
            <a:r>
              <a:rPr lang="en-US" dirty="0" smtClean="0"/>
              <a:t> subject, approximately 60% of total body mass consists of water, of which two-thirds is within cells. </a:t>
            </a:r>
          </a:p>
          <a:p>
            <a:r>
              <a:rPr lang="en-US" dirty="0" smtClean="0"/>
              <a:t>Of the one-third confined to the extracellular space, 70% is distributed in the </a:t>
            </a:r>
            <a:r>
              <a:rPr lang="en-US" dirty="0" err="1" smtClean="0"/>
              <a:t>interstitium</a:t>
            </a:r>
            <a:r>
              <a:rPr lang="en-US" dirty="0" smtClean="0"/>
              <a:t>, 20% in the vasculature, and 10% in the central nervous system, eyes, serous cavities, and intestinal lumen.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Edema </a:t>
            </a:r>
            <a:r>
              <a:rPr lang="en-US" b="1" dirty="0" err="1" smtClean="0"/>
              <a:t>Cnt’d</a:t>
            </a:r>
            <a:r>
              <a:rPr lang="en-US" b="1" dirty="0" smtClean="0"/>
              <a:t>…</a:t>
            </a:r>
            <a:endParaRPr lang="en-US" b="1" dirty="0"/>
          </a:p>
        </p:txBody>
      </p:sp>
      <p:sp>
        <p:nvSpPr>
          <p:cNvPr id="3" name="Content Placeholder 2"/>
          <p:cNvSpPr>
            <a:spLocks noGrp="1"/>
          </p:cNvSpPr>
          <p:nvPr>
            <p:ph idx="1"/>
          </p:nvPr>
        </p:nvSpPr>
        <p:spPr>
          <a:xfrm>
            <a:off x="457200" y="1295400"/>
            <a:ext cx="8229600" cy="5181600"/>
          </a:xfrm>
        </p:spPr>
        <p:txBody>
          <a:bodyPr>
            <a:normAutofit/>
          </a:bodyPr>
          <a:lstStyle/>
          <a:p>
            <a:r>
              <a:rPr lang="en-US" dirty="0" smtClean="0"/>
              <a:t>Although modest expansion of interstitial fluid volume may not be detected, an excess of several liters causes visible and palpable swelling. </a:t>
            </a:r>
          </a:p>
          <a:p>
            <a:r>
              <a:rPr lang="en-US" dirty="0" smtClean="0"/>
              <a:t>The term </a:t>
            </a:r>
            <a:r>
              <a:rPr lang="en-US" b="1" i="1" dirty="0" smtClean="0"/>
              <a:t>edema</a:t>
            </a:r>
            <a:r>
              <a:rPr lang="en-US" dirty="0" smtClean="0"/>
              <a:t> refers to a discernible excess of interstitial fluid. </a:t>
            </a:r>
          </a:p>
          <a:p>
            <a:r>
              <a:rPr lang="en-US" b="1" i="1" dirty="0" smtClean="0"/>
              <a:t>Pitting edema</a:t>
            </a:r>
            <a:r>
              <a:rPr lang="en-US" dirty="0" smtClean="0"/>
              <a:t> gives way on palpation, leaving persistent impressions in the skin; </a:t>
            </a:r>
            <a:r>
              <a:rPr lang="en-US" b="1" i="1" dirty="0" smtClean="0"/>
              <a:t>brawny edema</a:t>
            </a:r>
            <a:r>
              <a:rPr lang="en-US" dirty="0" smtClean="0"/>
              <a:t> offers resistance and leaves no impressions.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Edema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Observe for edema of the foot, ankles and legs.</a:t>
            </a:r>
          </a:p>
          <a:p>
            <a:r>
              <a:rPr lang="en-US" dirty="0" smtClean="0"/>
              <a:t>Gently compress the patient's soft tissue with your thumb over both shins for a few minutes.</a:t>
            </a:r>
          </a:p>
          <a:p>
            <a:r>
              <a:rPr lang="en-US" dirty="0" smtClean="0"/>
              <a:t>Observe for indentation.</a:t>
            </a:r>
          </a:p>
          <a:p>
            <a:r>
              <a:rPr lang="en-US" dirty="0" smtClean="0"/>
              <a:t>Note: In bed-ridden patients, examine for edema over the sacral and </a:t>
            </a:r>
            <a:r>
              <a:rPr lang="en-US" dirty="0" err="1" smtClean="0"/>
              <a:t>coccygeal</a:t>
            </a:r>
            <a:r>
              <a:rPr lang="en-US" dirty="0" smtClean="0"/>
              <a:t> areas.</a:t>
            </a:r>
          </a:p>
          <a:p>
            <a:r>
              <a:rPr lang="en-US" b="1" dirty="0" smtClean="0"/>
              <a:t>Normal:</a:t>
            </a:r>
          </a:p>
          <a:p>
            <a:r>
              <a:rPr lang="en-US" dirty="0" smtClean="0"/>
              <a:t>Normally, there is no indentation.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26" name="Picture 2" descr="C:\Users\Cyrus\Desktop\Gray's 2.57.jpg"/>
          <p:cNvPicPr>
            <a:picLocks noGrp="1" noChangeAspect="1" noChangeArrowheads="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2.5 cm above the medial </a:t>
            </a:r>
            <a:r>
              <a:rPr lang="en-US" b="1" dirty="0" err="1" smtClean="0"/>
              <a:t>malleolus</a:t>
            </a:r>
            <a:endParaRPr lang="en-US" b="1" dirty="0"/>
          </a:p>
        </p:txBody>
      </p:sp>
      <p:pic>
        <p:nvPicPr>
          <p:cNvPr id="2050" name="Picture 2" descr="C:\Users\Cyrus\Desktop\istockphoto-656656338-1024x1024.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Desktop\Normal-vs-Swollen-Foot.jpg"/>
          <p:cNvPicPr>
            <a:picLocks noGrp="1" noChangeAspect="1" noChangeArrowheads="1"/>
          </p:cNvPicPr>
          <p:nvPr>
            <p:ph sz="half" idx="1"/>
          </p:nvPr>
        </p:nvPicPr>
        <p:blipFill>
          <a:blip r:embed="rId2" cstate="print"/>
          <a:srcRect/>
          <a:stretch>
            <a:fillRect/>
          </a:stretch>
        </p:blipFill>
        <p:spPr bwMode="auto">
          <a:xfrm>
            <a:off x="0" y="0"/>
            <a:ext cx="4572000" cy="6858000"/>
          </a:xfrm>
          <a:prstGeom prst="rect">
            <a:avLst/>
          </a:prstGeom>
          <a:noFill/>
        </p:spPr>
      </p:pic>
      <p:pic>
        <p:nvPicPr>
          <p:cNvPr id="2051" name="Picture 3" descr="C:\Users\Cyrus\Desktop\swollen-diabetic-feet.jpg"/>
          <p:cNvPicPr>
            <a:picLocks noGrp="1" noChangeAspect="1" noChangeArrowheads="1"/>
          </p:cNvPicPr>
          <p:nvPr>
            <p:ph sz="half" idx="2"/>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ow to examine edema.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Finger clubbing</a:t>
            </a:r>
            <a:endParaRPr lang="en-US" b="1" dirty="0"/>
          </a:p>
        </p:txBody>
      </p:sp>
      <p:sp>
        <p:nvSpPr>
          <p:cNvPr id="3" name="Content Placeholder 2"/>
          <p:cNvSpPr>
            <a:spLocks noGrp="1"/>
          </p:cNvSpPr>
          <p:nvPr>
            <p:ph idx="1"/>
          </p:nvPr>
        </p:nvSpPr>
        <p:spPr/>
        <p:txBody>
          <a:bodyPr/>
          <a:lstStyle/>
          <a:p>
            <a:r>
              <a:rPr lang="en-US" dirty="0" smtClean="0"/>
              <a:t>Finger clubbing is an important sign and may indicate </a:t>
            </a:r>
            <a:r>
              <a:rPr lang="en-US" dirty="0" err="1" smtClean="0"/>
              <a:t>intrathoracic</a:t>
            </a:r>
            <a:r>
              <a:rPr lang="en-US" dirty="0" smtClean="0"/>
              <a:t> malignancy, e.g. lung cancer, or chronic sepsis, e.g. </a:t>
            </a:r>
            <a:r>
              <a:rPr lang="en-US" dirty="0" err="1" smtClean="0"/>
              <a:t>bronchiectasis</a:t>
            </a:r>
            <a:r>
              <a:rPr lang="en-US" dirty="0" smtClean="0"/>
              <a:t>. </a:t>
            </a:r>
          </a:p>
          <a:p>
            <a:r>
              <a:rPr lang="en-US" dirty="0" smtClean="0"/>
              <a:t>Autoimmune hyperthyroidism may be associated with a specific type of finger clubbing, more pronounced in the digits on the radial side of the hand.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Objectives</a:t>
            </a:r>
            <a:endParaRPr lang="en-US" dirty="0"/>
          </a:p>
        </p:txBody>
      </p:sp>
      <p:pic>
        <p:nvPicPr>
          <p:cNvPr id="5122" name="Picture 2" descr="C:\Users\Cyrus\Desktop\clinical-examination-of-cvs-9-638.jpg"/>
          <p:cNvPicPr>
            <a:picLocks noGrp="1" noChangeAspect="1" noChangeArrowheads="1"/>
          </p:cNvPicPr>
          <p:nvPr>
            <p:ph sz="half" idx="1"/>
          </p:nvPr>
        </p:nvPicPr>
        <p:blipFill>
          <a:blip r:embed="rId2" cstate="print"/>
          <a:stretch>
            <a:fillRect/>
          </a:stretch>
        </p:blipFill>
        <p:spPr bwMode="auto">
          <a:xfrm>
            <a:off x="0" y="1219200"/>
            <a:ext cx="9144000" cy="5638800"/>
          </a:xfrm>
          <a:prstGeom prst="rect">
            <a:avLst/>
          </a:prstGeom>
          <a:noFill/>
        </p:spPr>
      </p:pic>
      <p:sp>
        <p:nvSpPr>
          <p:cNvPr id="5" name="Content Placeholder 4"/>
          <p:cNvSpPr>
            <a:spLocks noGrp="1"/>
          </p:cNvSpPr>
          <p:nvPr>
            <p:ph sz="half" idx="2"/>
          </p:nvPr>
        </p:nvSpPr>
        <p:spPr>
          <a:xfrm>
            <a:off x="0" y="685801"/>
            <a:ext cx="9144000" cy="685800"/>
          </a:xfrm>
        </p:spPr>
        <p:txBody>
          <a:bodyPr/>
          <a:lstStyle/>
          <a:p>
            <a:r>
              <a:rPr lang="en-US" dirty="0" smtClean="0"/>
              <a:t>To learn the following components of G/E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3074" name="Picture 2" descr="C:\Users\Cyrus\Pictures\Screenshots\Screenshot (91).png"/>
          <p:cNvPicPr>
            <a:picLocks noGrp="1" noChangeAspect="1" noChangeArrowheads="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yrus\Pictures\Screenshots\Screenshot (92).pn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Lymph nodes may be palpable in normal people, especially in the </a:t>
            </a:r>
            <a:r>
              <a:rPr lang="en-US" dirty="0" err="1" smtClean="0"/>
              <a:t>submandibular</a:t>
            </a:r>
            <a:r>
              <a:rPr lang="en-US" dirty="0" smtClean="0"/>
              <a:t>, </a:t>
            </a:r>
            <a:r>
              <a:rPr lang="en-US" dirty="0" err="1" smtClean="0"/>
              <a:t>axilla</a:t>
            </a:r>
            <a:r>
              <a:rPr lang="en-US" dirty="0" smtClean="0"/>
              <a:t> and groin regions. </a:t>
            </a:r>
          </a:p>
          <a:p>
            <a:r>
              <a:rPr lang="en-US" dirty="0" smtClean="0"/>
              <a:t>Distinguish between normal and pathological nodes. </a:t>
            </a:r>
          </a:p>
          <a:p>
            <a:r>
              <a:rPr lang="en-US" dirty="0" smtClean="0"/>
              <a:t>Pathological </a:t>
            </a:r>
            <a:r>
              <a:rPr lang="en-US" dirty="0" err="1" smtClean="0"/>
              <a:t>lymphadenopathy</a:t>
            </a:r>
            <a:r>
              <a:rPr lang="en-US" dirty="0" smtClean="0"/>
              <a:t> may be local or generalized, and is of diagnostic and prognostic significance in the staging of malignancies.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t>If lymph nodes are palpated, then the following points should be considered: </a:t>
            </a:r>
          </a:p>
          <a:p>
            <a:pPr>
              <a:buFont typeface="Wingdings" pitchFamily="2" charset="2"/>
              <a:buChar char="Ø"/>
            </a:pPr>
            <a:r>
              <a:rPr lang="en-US" dirty="0" smtClean="0"/>
              <a:t>How many nodes are palpable? </a:t>
            </a:r>
          </a:p>
          <a:p>
            <a:pPr>
              <a:buFont typeface="Wingdings" pitchFamily="2" charset="2"/>
              <a:buChar char="Ø"/>
            </a:pPr>
            <a:r>
              <a:rPr lang="en-US" dirty="0" smtClean="0"/>
              <a:t>What is the diameter of the nodes? </a:t>
            </a:r>
          </a:p>
          <a:p>
            <a:pPr>
              <a:buFont typeface="Wingdings" pitchFamily="2" charset="2"/>
              <a:buChar char="Ø"/>
            </a:pPr>
            <a:r>
              <a:rPr lang="en-US" dirty="0" smtClean="0"/>
              <a:t>What is their consistency? </a:t>
            </a:r>
          </a:p>
          <a:p>
            <a:pPr>
              <a:buFont typeface="Wingdings" pitchFamily="2" charset="2"/>
              <a:buChar char="Ø"/>
            </a:pPr>
            <a:r>
              <a:rPr lang="en-US" dirty="0" smtClean="0"/>
              <a:t>Are they discrete or confluent? </a:t>
            </a:r>
          </a:p>
          <a:p>
            <a:pPr>
              <a:buFont typeface="Wingdings" pitchFamily="2" charset="2"/>
              <a:buChar char="Ø"/>
            </a:pPr>
            <a:r>
              <a:rPr lang="en-US" dirty="0" smtClean="0"/>
              <a:t>Are they mobile or fixed? </a:t>
            </a:r>
          </a:p>
          <a:p>
            <a:pPr>
              <a:buFont typeface="Wingdings" pitchFamily="2" charset="2"/>
              <a:buChar char="Ø"/>
            </a:pPr>
            <a:r>
              <a:rPr lang="en-US" dirty="0" smtClean="0"/>
              <a:t>Is the skin in the vicinity of the nodes abnormal?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10000"/>
          </a:bodyPr>
          <a:lstStyle/>
          <a:p>
            <a:pPr>
              <a:buNone/>
            </a:pPr>
            <a:r>
              <a:rPr lang="en-US" b="1" dirty="0" smtClean="0"/>
              <a:t>Size</a:t>
            </a:r>
            <a:r>
              <a:rPr lang="en-US" dirty="0" smtClean="0"/>
              <a:t> </a:t>
            </a:r>
          </a:p>
          <a:p>
            <a:r>
              <a:rPr lang="en-US" dirty="0" smtClean="0"/>
              <a:t>Normal nodes in adults are seldom &gt;0.5 cm in diameter. </a:t>
            </a:r>
          </a:p>
          <a:p>
            <a:pPr>
              <a:buNone/>
            </a:pPr>
            <a:r>
              <a:rPr lang="en-US" b="1" dirty="0" smtClean="0"/>
              <a:t>Consistency </a:t>
            </a:r>
          </a:p>
          <a:p>
            <a:r>
              <a:rPr lang="en-US" dirty="0" smtClean="0"/>
              <a:t>Normal nodes feel soft.</a:t>
            </a:r>
          </a:p>
          <a:p>
            <a:pPr>
              <a:buNone/>
            </a:pPr>
            <a:r>
              <a:rPr lang="en-US" b="1" dirty="0" smtClean="0"/>
              <a:t>Tenderness </a:t>
            </a:r>
          </a:p>
          <a:p>
            <a:r>
              <a:rPr lang="en-US" dirty="0" smtClean="0"/>
              <a:t>Acute viral or bacterial infection, including infectious mononucleosis, dental sepsis and tonsillitis, causes tender, variably enlarged lymph nodes.</a:t>
            </a:r>
          </a:p>
          <a:p>
            <a:pPr>
              <a:buNone/>
            </a:pPr>
            <a:r>
              <a:rPr lang="en-US" b="1" dirty="0" smtClean="0"/>
              <a:t>Fixation </a:t>
            </a:r>
          </a:p>
          <a:p>
            <a:r>
              <a:rPr lang="en-US" dirty="0" smtClean="0"/>
              <a:t>Lymph nodes fixed to deep structures or skin suggest malignancy.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Pictures\Screenshots\Screenshot (93).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a:buNone/>
            </a:pPr>
            <a:r>
              <a:rPr lang="en-US" b="1" dirty="0" smtClean="0"/>
              <a:t>Examination sequence</a:t>
            </a:r>
          </a:p>
          <a:p>
            <a:r>
              <a:rPr lang="en-US" dirty="0" smtClean="0"/>
              <a:t>Inspect for visible </a:t>
            </a:r>
            <a:r>
              <a:rPr lang="en-US" dirty="0" err="1" smtClean="0"/>
              <a:t>lymphadenopathy</a:t>
            </a:r>
            <a:r>
              <a:rPr lang="en-US" dirty="0" smtClean="0"/>
              <a:t>.</a:t>
            </a:r>
          </a:p>
          <a:p>
            <a:r>
              <a:rPr lang="en-US" dirty="0" smtClean="0"/>
              <a:t>Palpate one side at a time using the fingers of each hand in turn.</a:t>
            </a:r>
          </a:p>
          <a:p>
            <a:r>
              <a:rPr lang="en-US" dirty="0" smtClean="0"/>
              <a:t>Compare with the nodes on the </a:t>
            </a:r>
            <a:r>
              <a:rPr lang="en-US" dirty="0" err="1" smtClean="0"/>
              <a:t>contralateral</a:t>
            </a:r>
            <a:r>
              <a:rPr lang="en-US" dirty="0" smtClean="0"/>
              <a:t> side.</a:t>
            </a:r>
          </a:p>
          <a:p>
            <a:r>
              <a:rPr lang="en-US" dirty="0" smtClean="0"/>
              <a:t>Assess: </a:t>
            </a:r>
          </a:p>
          <a:p>
            <a:pPr lvl="1"/>
            <a:r>
              <a:rPr lang="en-US" dirty="0" smtClean="0"/>
              <a:t>Site </a:t>
            </a:r>
          </a:p>
          <a:p>
            <a:pPr lvl="1"/>
            <a:r>
              <a:rPr lang="en-US" dirty="0" smtClean="0"/>
              <a:t>Size </a:t>
            </a:r>
          </a:p>
          <a:p>
            <a:pPr lvl="1"/>
            <a:r>
              <a:rPr lang="en-US" dirty="0" smtClean="0"/>
              <a:t>Consistency </a:t>
            </a:r>
          </a:p>
          <a:p>
            <a:pPr lvl="1"/>
            <a:r>
              <a:rPr lang="en-US" dirty="0" smtClean="0"/>
              <a:t>Tenderness.</a:t>
            </a:r>
          </a:p>
          <a:p>
            <a:r>
              <a:rPr lang="en-US" dirty="0" smtClean="0"/>
              <a:t>Determine whether the node is fixed to: </a:t>
            </a:r>
          </a:p>
          <a:p>
            <a:pPr lvl="1"/>
            <a:r>
              <a:rPr lang="en-US" dirty="0" smtClean="0"/>
              <a:t>Surrounding and deep structures </a:t>
            </a:r>
          </a:p>
          <a:p>
            <a:pPr lvl="1"/>
            <a:r>
              <a:rPr lang="en-US" dirty="0" smtClean="0"/>
              <a:t>Skin.</a:t>
            </a:r>
          </a:p>
          <a:p>
            <a:r>
              <a:rPr lang="en-US" dirty="0" smtClean="0"/>
              <a:t>Measure the main nodes.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Cyrus\Pictures\Screenshots\Screenshot (97).pn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b="1" dirty="0" smtClean="0"/>
              <a:t>Cervical nodes</a:t>
            </a:r>
          </a:p>
          <a:p>
            <a:r>
              <a:rPr lang="en-US" dirty="0" smtClean="0"/>
              <a:t>Examine the cervical and </a:t>
            </a:r>
            <a:r>
              <a:rPr lang="en-US" dirty="0" err="1" smtClean="0"/>
              <a:t>axillary</a:t>
            </a:r>
            <a:r>
              <a:rPr lang="en-US" dirty="0" smtClean="0"/>
              <a:t> nodes with the patient sitting.</a:t>
            </a:r>
          </a:p>
          <a:p>
            <a:r>
              <a:rPr lang="en-US" dirty="0" smtClean="0"/>
              <a:t>From behind, examine the </a:t>
            </a:r>
            <a:r>
              <a:rPr lang="en-US" dirty="0" err="1" smtClean="0"/>
              <a:t>submental</a:t>
            </a:r>
            <a:r>
              <a:rPr lang="en-US" dirty="0" smtClean="0"/>
              <a:t>, </a:t>
            </a:r>
            <a:r>
              <a:rPr lang="en-US" dirty="0" err="1" smtClean="0"/>
              <a:t>submandibular</a:t>
            </a:r>
            <a:r>
              <a:rPr lang="en-US" dirty="0" smtClean="0"/>
              <a:t>, </a:t>
            </a:r>
            <a:r>
              <a:rPr lang="en-US" dirty="0" err="1" smtClean="0"/>
              <a:t>preauricular</a:t>
            </a:r>
            <a:r>
              <a:rPr lang="en-US" dirty="0" smtClean="0"/>
              <a:t>, </a:t>
            </a:r>
            <a:r>
              <a:rPr lang="en-US" dirty="0" err="1" smtClean="0"/>
              <a:t>tonsillar</a:t>
            </a:r>
            <a:r>
              <a:rPr lang="en-US" dirty="0" smtClean="0"/>
              <a:t>, </a:t>
            </a:r>
            <a:r>
              <a:rPr lang="en-US" dirty="0" err="1" smtClean="0"/>
              <a:t>supraclavicular</a:t>
            </a:r>
            <a:r>
              <a:rPr lang="en-US" dirty="0" smtClean="0"/>
              <a:t> and deep cervical nodes in the anterior triangle of the neck.</a:t>
            </a:r>
          </a:p>
          <a:p>
            <a:r>
              <a:rPr lang="en-US" dirty="0" smtClean="0"/>
              <a:t>Palpate for the scalene nodes by placing your index finger between the </a:t>
            </a:r>
            <a:r>
              <a:rPr lang="en-US" dirty="0" err="1" smtClean="0"/>
              <a:t>sternocleidomastoid</a:t>
            </a:r>
            <a:r>
              <a:rPr lang="en-US" dirty="0" smtClean="0"/>
              <a:t> muscle and clavicle. Ask the patient to tilt his head to the same side and press firmly down towards the first rib.</a:t>
            </a:r>
          </a:p>
          <a:p>
            <a:r>
              <a:rPr lang="en-US" dirty="0" smtClean="0"/>
              <a:t>From the front of the patient, palpate the posterior triangles, up the back of the neck and the posterior auricular and occipital nodes.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descr="C:\Users\Cyrus\Pictures\Screenshots\Screenshot (95).png"/>
          <p:cNvPicPr>
            <a:picLocks noGrp="1" noChangeAspect="1" noChangeArrowheads="1"/>
          </p:cNvPicPr>
          <p:nvPr>
            <p:ph idx="1"/>
          </p:nvPr>
        </p:nvPicPr>
        <p:blipFill>
          <a:blip r:embed="rId3" cstate="print"/>
          <a:srcRect/>
          <a:stretch>
            <a:fillRect/>
          </a:stretch>
        </p:blipFill>
        <p:spPr bwMode="auto">
          <a:xfrm>
            <a:off x="0" y="0"/>
            <a:ext cx="9144000" cy="68579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JAUNDICE</a:t>
            </a:r>
            <a:endParaRPr lang="en-US" b="1" dirty="0"/>
          </a:p>
        </p:txBody>
      </p:sp>
      <p:sp>
        <p:nvSpPr>
          <p:cNvPr id="3" name="Content Placeholder 2"/>
          <p:cNvSpPr>
            <a:spLocks noGrp="1"/>
          </p:cNvSpPr>
          <p:nvPr>
            <p:ph idx="1"/>
          </p:nvPr>
        </p:nvSpPr>
        <p:spPr>
          <a:xfrm>
            <a:off x="457200" y="1371600"/>
            <a:ext cx="8229600" cy="4953000"/>
          </a:xfrm>
        </p:spPr>
        <p:txBody>
          <a:bodyPr>
            <a:normAutofit fontScale="85000" lnSpcReduction="10000"/>
          </a:bodyPr>
          <a:lstStyle/>
          <a:p>
            <a:r>
              <a:rPr lang="en-US" dirty="0" smtClean="0"/>
              <a:t>Jaundice implies disease of the liver or the </a:t>
            </a:r>
            <a:r>
              <a:rPr lang="en-US" dirty="0" err="1" smtClean="0"/>
              <a:t>biliary</a:t>
            </a:r>
            <a:r>
              <a:rPr lang="en-US" dirty="0" smtClean="0"/>
              <a:t> tract, although it may also occur from excessive </a:t>
            </a:r>
            <a:r>
              <a:rPr lang="en-US" dirty="0" err="1" smtClean="0"/>
              <a:t>haemolysis</a:t>
            </a:r>
            <a:r>
              <a:rPr lang="en-US" dirty="0" smtClean="0"/>
              <a:t>. </a:t>
            </a:r>
          </a:p>
          <a:p>
            <a:r>
              <a:rPr lang="en-US" dirty="0" smtClean="0"/>
              <a:t>It causes yellowness of the skin and conjunctiva, and may be associated with other </a:t>
            </a:r>
            <a:r>
              <a:rPr lang="en-US" dirty="0" err="1" smtClean="0"/>
              <a:t>cutaneous</a:t>
            </a:r>
            <a:r>
              <a:rPr lang="en-US" dirty="0" smtClean="0"/>
              <a:t> and systemic features of liver disease, often with dark urine. </a:t>
            </a:r>
          </a:p>
          <a:p>
            <a:r>
              <a:rPr lang="en-US" dirty="0" smtClean="0"/>
              <a:t>Although many sources confidently say that jaundice can be recognized when the serum </a:t>
            </a:r>
            <a:r>
              <a:rPr lang="en-US" dirty="0" err="1" smtClean="0"/>
              <a:t>bilirubin</a:t>
            </a:r>
            <a:r>
              <a:rPr lang="en-US" dirty="0" smtClean="0"/>
              <a:t> rises to 2 to 2.5 mg/dl, experienced clinicians often cannot see a yellow skin coloration until the serum </a:t>
            </a:r>
            <a:r>
              <a:rPr lang="en-US" dirty="0" err="1" smtClean="0"/>
              <a:t>bilirubin</a:t>
            </a:r>
            <a:r>
              <a:rPr lang="en-US" dirty="0" smtClean="0"/>
              <a:t> is at least 7 to 8 mg/dl.</a:t>
            </a:r>
          </a:p>
          <a:p>
            <a:r>
              <a:rPr lang="en-US" dirty="0" smtClean="0"/>
              <a:t>In the eyes, yellowness is examined in the sclera.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Cyrus\Pictures\Screenshots\Screenshot (98).png"/>
          <p:cNvPicPr>
            <a:picLocks noGrp="1" noChangeAspect="1" noChangeArrowheads="1"/>
          </p:cNvPicPr>
          <p:nvPr>
            <p:ph idx="1"/>
          </p:nvPr>
        </p:nvPicPr>
        <p:blipFill>
          <a:blip r:embed="rId2" cstate="print"/>
          <a:srcRect/>
          <a:stretch>
            <a:fillRect/>
          </a:stretch>
        </p:blipFill>
        <p:spPr bwMode="auto">
          <a:xfrm>
            <a:off x="0" y="0"/>
            <a:ext cx="9144001"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err="1" smtClean="0"/>
              <a:t>Axillary</a:t>
            </a:r>
            <a:r>
              <a:rPr lang="en-US" b="1" dirty="0" smtClean="0"/>
              <a:t> nodes</a:t>
            </a:r>
          </a:p>
          <a:p>
            <a:r>
              <a:rPr lang="en-US" dirty="0" smtClean="0"/>
              <a:t>From the patient's front or side, palpate the right </a:t>
            </a:r>
            <a:r>
              <a:rPr lang="en-US" dirty="0" err="1" smtClean="0"/>
              <a:t>axilla</a:t>
            </a:r>
            <a:r>
              <a:rPr lang="en-US" dirty="0" smtClean="0"/>
              <a:t> with your left hand and vice versa. </a:t>
            </a:r>
          </a:p>
          <a:p>
            <a:r>
              <a:rPr lang="en-US" dirty="0" smtClean="0"/>
              <a:t>Gently place your finger tips into the apex of the </a:t>
            </a:r>
            <a:r>
              <a:rPr lang="en-US" dirty="0" err="1" smtClean="0"/>
              <a:t>axilla</a:t>
            </a:r>
            <a:r>
              <a:rPr lang="en-US" dirty="0" smtClean="0"/>
              <a:t> and then draw them downwards, feeling the medial, anterior and posterior </a:t>
            </a:r>
            <a:r>
              <a:rPr lang="en-US" dirty="0" err="1" smtClean="0"/>
              <a:t>axillary</a:t>
            </a:r>
            <a:r>
              <a:rPr lang="en-US" dirty="0" smtClean="0"/>
              <a:t> walls in turn. </a:t>
            </a:r>
          </a:p>
          <a:p>
            <a:r>
              <a:rPr lang="en-US" dirty="0" smtClean="0"/>
              <a:t>Keep your nails short to avoid causing discomfort.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371600"/>
            <a:ext cx="8229600" cy="5181600"/>
          </a:xfrm>
        </p:spPr>
        <p:txBody>
          <a:bodyPr/>
          <a:lstStyle/>
          <a:p>
            <a:pPr>
              <a:buNone/>
            </a:pPr>
            <a:r>
              <a:rPr lang="en-US" b="1" dirty="0" err="1" smtClean="0"/>
              <a:t>Epitrochlear</a:t>
            </a:r>
            <a:r>
              <a:rPr lang="en-US" b="1" dirty="0" smtClean="0"/>
              <a:t> nodes</a:t>
            </a:r>
          </a:p>
          <a:p>
            <a:r>
              <a:rPr lang="en-US" dirty="0" smtClean="0"/>
              <a:t>Support the patient's right wrist with your left hand, grasp his partially flexed elbow with your right hand, and use your thumb to feel for the </a:t>
            </a:r>
            <a:r>
              <a:rPr lang="en-US" dirty="0" err="1" smtClean="0"/>
              <a:t>epitrochlear</a:t>
            </a:r>
            <a:r>
              <a:rPr lang="en-US" dirty="0" smtClean="0"/>
              <a:t> node. </a:t>
            </a:r>
          </a:p>
          <a:p>
            <a:r>
              <a:rPr lang="en-US" dirty="0" smtClean="0"/>
              <a:t>Examine the left </a:t>
            </a:r>
            <a:r>
              <a:rPr lang="en-US" dirty="0" err="1" smtClean="0"/>
              <a:t>epitrochlear</a:t>
            </a:r>
            <a:r>
              <a:rPr lang="en-US" dirty="0" smtClean="0"/>
              <a:t> node with your left thumb.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Cyrus\Pictures\Screenshots\Screenshot (96).pn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Cyrus\Pictures\Screenshots\Screenshot (99).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Lymphadenopathy</a:t>
            </a:r>
            <a:r>
              <a:rPr lang="en-US" b="1" dirty="0" smtClean="0"/>
              <a:t>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371600"/>
            <a:ext cx="8229600" cy="4754563"/>
          </a:xfrm>
        </p:spPr>
        <p:txBody>
          <a:bodyPr/>
          <a:lstStyle/>
          <a:p>
            <a:pPr>
              <a:buNone/>
            </a:pPr>
            <a:r>
              <a:rPr lang="en-US" b="1" dirty="0" smtClean="0"/>
              <a:t>Inguinal nodes</a:t>
            </a:r>
          </a:p>
          <a:p>
            <a:r>
              <a:rPr lang="en-US" dirty="0" smtClean="0"/>
              <a:t>Examine for the inguinal and </a:t>
            </a:r>
            <a:r>
              <a:rPr lang="en-US" dirty="0" err="1" smtClean="0"/>
              <a:t>popliteal</a:t>
            </a:r>
            <a:r>
              <a:rPr lang="en-US" dirty="0" smtClean="0"/>
              <a:t> nodes with the patient lying down.</a:t>
            </a:r>
          </a:p>
          <a:p>
            <a:r>
              <a:rPr lang="en-US" dirty="0" smtClean="0"/>
              <a:t>Palpate over the horizontal chain, which lies just below the inguinal ligament, and then over the vertical chain along the line of the </a:t>
            </a:r>
            <a:r>
              <a:rPr lang="en-US" dirty="0" err="1" smtClean="0"/>
              <a:t>saphenous</a:t>
            </a:r>
            <a:r>
              <a:rPr lang="en-US" dirty="0" smtClean="0"/>
              <a:t> vein.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Cyrus\Pictures\Screenshots\Screenshot (100).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Cyrus\Pictures\Screenshots\Screenshot (101).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Cyrus\Pictures\Screenshots\Screenshot (94).pn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Pallor</a:t>
            </a:r>
            <a:endParaRPr lang="en-US" b="1"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smtClean="0"/>
              <a:t>Pallor is characterized by discoloring of the skin and mucous membranes due to a reduction in the amount of circulating hemoglobin. </a:t>
            </a:r>
            <a:endParaRPr lang="en-US" dirty="0" smtClean="0"/>
          </a:p>
          <a:p>
            <a:r>
              <a:rPr lang="en-US" dirty="0" smtClean="0"/>
              <a:t>Regions for examination: Lower </a:t>
            </a:r>
            <a:r>
              <a:rPr lang="en-US" dirty="0" err="1" smtClean="0"/>
              <a:t>palpebral</a:t>
            </a:r>
            <a:r>
              <a:rPr lang="en-US" dirty="0" smtClean="0"/>
              <a:t> </a:t>
            </a:r>
            <a:r>
              <a:rPr lang="en-US" dirty="0" err="1" smtClean="0"/>
              <a:t>c</a:t>
            </a:r>
            <a:r>
              <a:rPr lang="en-US" dirty="0" err="1" smtClean="0"/>
              <a:t>onjuctiva</a:t>
            </a:r>
            <a:r>
              <a:rPr lang="en-US" dirty="0" smtClean="0"/>
              <a:t>, tip &amp; dorsum of the tongue, soft palate, </a:t>
            </a:r>
            <a:r>
              <a:rPr lang="en-US" dirty="0" err="1" smtClean="0"/>
              <a:t>palmar</a:t>
            </a:r>
            <a:r>
              <a:rPr lang="en-US" dirty="0" smtClean="0"/>
              <a:t> or plantar creases, </a:t>
            </a:r>
            <a:r>
              <a:rPr lang="en-US" dirty="0" err="1" smtClean="0"/>
              <a:t>nailbeds</a:t>
            </a:r>
            <a:r>
              <a:rPr lang="en-US" dirty="0" smtClean="0"/>
              <a:t>, general body skin.</a:t>
            </a:r>
          </a:p>
          <a:p>
            <a:r>
              <a:rPr lang="en-US" dirty="0" smtClean="0"/>
              <a:t>The </a:t>
            </a:r>
            <a:r>
              <a:rPr lang="en-US" dirty="0" err="1" smtClean="0"/>
              <a:t>colour</a:t>
            </a:r>
            <a:r>
              <a:rPr lang="en-US" dirty="0" smtClean="0"/>
              <a:t> of the mucous membranes of the mouth and conjunctivae gives a better indication, as does the </a:t>
            </a:r>
            <a:r>
              <a:rPr lang="en-US" dirty="0" err="1" smtClean="0"/>
              <a:t>colour</a:t>
            </a:r>
            <a:r>
              <a:rPr lang="en-US" dirty="0" smtClean="0"/>
              <a:t> of the creases of the palm of the hand.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7" name="Picture 3" descr="C:\Users\Cyrus\Desktop\o1AJ9qDyyJNSpZWhUgGYc3MngFqoAN4hjKkw5E6nfZK1rWtYW.jpg"/>
          <p:cNvPicPr>
            <a:picLocks noGrp="1" noChangeAspect="1" noChangeArrowheads="1"/>
          </p:cNvPicPr>
          <p:nvPr>
            <p:ph sz="half" idx="1"/>
          </p:nvPr>
        </p:nvPicPr>
        <p:blipFill>
          <a:blip r:embed="rId2" cstate="print"/>
          <a:srcRect/>
          <a:stretch>
            <a:fillRect/>
          </a:stretch>
        </p:blipFill>
        <p:spPr bwMode="auto">
          <a:xfrm>
            <a:off x="1" y="0"/>
            <a:ext cx="5029200" cy="6858000"/>
          </a:xfrm>
          <a:prstGeom prst="rect">
            <a:avLst/>
          </a:prstGeom>
          <a:noFill/>
        </p:spPr>
      </p:pic>
      <p:pic>
        <p:nvPicPr>
          <p:cNvPr id="1028" name="Picture 4" descr="C:\Users\Cyrus\Desktop\Jaundice.jpg"/>
          <p:cNvPicPr>
            <a:picLocks noGrp="1" noChangeAspect="1" noChangeArrowheads="1"/>
          </p:cNvPicPr>
          <p:nvPr>
            <p:ph sz="half" idx="2"/>
          </p:nvPr>
        </p:nvPicPr>
        <p:blipFill>
          <a:blip r:embed="rId3" cstate="print"/>
          <a:srcRect/>
          <a:stretch>
            <a:fillRect/>
          </a:stretch>
        </p:blipFill>
        <p:spPr bwMode="auto">
          <a:xfrm>
            <a:off x="5032770" y="0"/>
            <a:ext cx="411123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Cyrus\Pictures\Screenshots\Screenshot (102).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Pallor </a:t>
            </a:r>
            <a:r>
              <a:rPr lang="en-US" b="1" dirty="0" err="1" smtClean="0"/>
              <a:t>cnt’d</a:t>
            </a:r>
            <a:r>
              <a:rPr lang="en-US" b="1" dirty="0" smtClean="0"/>
              <a:t>…</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buNone/>
            </a:pPr>
            <a:r>
              <a:rPr lang="en-US" b="1" dirty="0" smtClean="0"/>
              <a:t>Causes of pallor</a:t>
            </a:r>
          </a:p>
          <a:p>
            <a:r>
              <a:rPr lang="en-US" dirty="0" smtClean="0"/>
              <a:t>Anemia </a:t>
            </a:r>
            <a:r>
              <a:rPr lang="en-US" dirty="0" smtClean="0"/>
              <a:t>is the most common cause of pallor.</a:t>
            </a:r>
          </a:p>
          <a:p>
            <a:r>
              <a:rPr lang="en-US" dirty="0" smtClean="0"/>
              <a:t>Other causes: </a:t>
            </a:r>
          </a:p>
          <a:p>
            <a:pPr>
              <a:buFont typeface="Wingdings" pitchFamily="2" charset="2"/>
              <a:buChar char="ü"/>
            </a:pPr>
            <a:r>
              <a:rPr lang="en-US" dirty="0" smtClean="0"/>
              <a:t>Shock</a:t>
            </a:r>
          </a:p>
          <a:p>
            <a:pPr>
              <a:buFont typeface="Wingdings" pitchFamily="2" charset="2"/>
              <a:buChar char="ü"/>
            </a:pPr>
            <a:r>
              <a:rPr lang="en-US" dirty="0" smtClean="0"/>
              <a:t>Respiratory distress</a:t>
            </a:r>
          </a:p>
          <a:p>
            <a:pPr>
              <a:buFont typeface="Wingdings" pitchFamily="2" charset="2"/>
              <a:buChar char="ü"/>
            </a:pPr>
            <a:r>
              <a:rPr lang="en-US" dirty="0" smtClean="0"/>
              <a:t>Skin edema</a:t>
            </a:r>
          </a:p>
          <a:p>
            <a:pPr>
              <a:buFont typeface="Wingdings" pitchFamily="2" charset="2"/>
              <a:buChar char="ü"/>
            </a:pPr>
            <a:r>
              <a:rPr lang="en-US" dirty="0" smtClean="0"/>
              <a:t>Etc.</a:t>
            </a:r>
          </a:p>
          <a:p>
            <a:r>
              <a:rPr lang="en-US" dirty="0" smtClean="0"/>
              <a:t>Graded as: +(mild pallor); ++(moderate pallor); +++(severe pallor); ++++(very severe pallor</a:t>
            </a:r>
            <a:r>
              <a:rPr lang="en-US" dirty="0" smtClean="0"/>
              <a:t>).</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Desktop\Conjunctival-pallor_mini.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Dehydration</a:t>
            </a:r>
            <a:endParaRPr lang="en-US" b="1" dirty="0"/>
          </a:p>
        </p:txBody>
      </p:sp>
      <p:sp>
        <p:nvSpPr>
          <p:cNvPr id="3" name="Content Placeholder 2"/>
          <p:cNvSpPr>
            <a:spLocks noGrp="1"/>
          </p:cNvSpPr>
          <p:nvPr>
            <p:ph idx="1"/>
          </p:nvPr>
        </p:nvSpPr>
        <p:spPr/>
        <p:txBody>
          <a:bodyPr/>
          <a:lstStyle/>
          <a:p>
            <a:r>
              <a:rPr lang="en-US" dirty="0" smtClean="0"/>
              <a:t>Dehydration describes a state of negative fluid balance that may be caused by numerous disease entities. </a:t>
            </a:r>
            <a:endParaRPr lang="en-US" dirty="0" smtClean="0"/>
          </a:p>
          <a:p>
            <a:r>
              <a:rPr lang="en-US" dirty="0" smtClean="0"/>
              <a:t>Diarrheal </a:t>
            </a:r>
            <a:r>
              <a:rPr lang="en-US" dirty="0" smtClean="0"/>
              <a:t>illnesses are the most common etiologies. </a:t>
            </a:r>
            <a:endParaRPr lang="en-US" dirty="0" smtClean="0"/>
          </a:p>
          <a:p>
            <a:r>
              <a:rPr lang="en-US" dirty="0" smtClean="0"/>
              <a:t>Worldwide</a:t>
            </a:r>
            <a:r>
              <a:rPr lang="en-US" dirty="0" smtClean="0"/>
              <a:t>, dehydration secondary to diarrheal illness is the leading cause of infant and child mortality.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Dehydration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371600"/>
            <a:ext cx="8229600" cy="5029200"/>
          </a:xfrm>
        </p:spPr>
        <p:txBody>
          <a:bodyPr>
            <a:normAutofit fontScale="92500"/>
          </a:bodyPr>
          <a:lstStyle/>
          <a:p>
            <a:r>
              <a:rPr lang="en-US" dirty="0" smtClean="0"/>
              <a:t>Signs of dehydration:</a:t>
            </a:r>
          </a:p>
          <a:p>
            <a:pPr>
              <a:buFont typeface="Wingdings" pitchFamily="2" charset="2"/>
              <a:buChar char="ü"/>
            </a:pPr>
            <a:r>
              <a:rPr lang="en-US" dirty="0" smtClean="0"/>
              <a:t>Sunken </a:t>
            </a:r>
            <a:r>
              <a:rPr lang="en-US" dirty="0" err="1" smtClean="0"/>
              <a:t>fontanelle</a:t>
            </a:r>
            <a:endParaRPr lang="en-US" dirty="0" smtClean="0"/>
          </a:p>
          <a:p>
            <a:pPr>
              <a:buFont typeface="Wingdings" pitchFamily="2" charset="2"/>
              <a:buChar char="ü"/>
            </a:pPr>
            <a:r>
              <a:rPr lang="en-US" dirty="0" smtClean="0"/>
              <a:t>Sunken eyes</a:t>
            </a:r>
          </a:p>
          <a:p>
            <a:pPr>
              <a:buFont typeface="Wingdings" pitchFamily="2" charset="2"/>
              <a:buChar char="ü"/>
            </a:pPr>
            <a:r>
              <a:rPr lang="en-US" dirty="0" smtClean="0"/>
              <a:t>Very dry skin</a:t>
            </a:r>
          </a:p>
          <a:p>
            <a:pPr>
              <a:buFont typeface="Wingdings" pitchFamily="2" charset="2"/>
              <a:buChar char="ü"/>
            </a:pPr>
            <a:r>
              <a:rPr lang="en-US" dirty="0" smtClean="0"/>
              <a:t>Rapid heartbeat</a:t>
            </a:r>
          </a:p>
          <a:p>
            <a:pPr>
              <a:buFont typeface="Wingdings" pitchFamily="2" charset="2"/>
              <a:buChar char="ü"/>
            </a:pPr>
            <a:r>
              <a:rPr lang="en-US" dirty="0" smtClean="0"/>
              <a:t>Rapid breathing</a:t>
            </a:r>
          </a:p>
          <a:p>
            <a:pPr>
              <a:buFont typeface="Wingdings" pitchFamily="2" charset="2"/>
              <a:buChar char="ü"/>
            </a:pPr>
            <a:r>
              <a:rPr lang="en-US" dirty="0" smtClean="0"/>
              <a:t>Reduced urine volume or having very yellow urine</a:t>
            </a:r>
          </a:p>
          <a:p>
            <a:pPr>
              <a:buFont typeface="Wingdings" pitchFamily="2" charset="2"/>
              <a:buChar char="ü"/>
            </a:pPr>
            <a:r>
              <a:rPr lang="en-US" dirty="0" smtClean="0"/>
              <a:t>Sleepiness, lack of energy, confusion or irritability.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solidFill>
                  <a:srgbClr val="FF0000"/>
                </a:solidFill>
              </a:rPr>
              <a:t>End of Presentation</a:t>
            </a:r>
            <a:endParaRPr lang="en-US" b="1" dirty="0">
              <a:solidFill>
                <a:srgbClr val="FF0000"/>
              </a:solidFill>
            </a:endParaRPr>
          </a:p>
        </p:txBody>
      </p:sp>
      <p:sp>
        <p:nvSpPr>
          <p:cNvPr id="8" name="Subtitle 7"/>
          <p:cNvSpPr>
            <a:spLocks noGrp="1"/>
          </p:cNvSpPr>
          <p:nvPr>
            <p:ph type="subTitle" idx="1"/>
          </p:nvPr>
        </p:nvSpPr>
        <p:spPr/>
        <p:txBody>
          <a:bodyPr/>
          <a:lstStyle/>
          <a:p>
            <a:r>
              <a:rPr lang="en-US" b="1" dirty="0" smtClean="0">
                <a:solidFill>
                  <a:srgbClr val="00B0F0"/>
                </a:solidFill>
              </a:rPr>
              <a:t>Thank You</a:t>
            </a:r>
            <a:endParaRPr lang="en-US" b="1" dirty="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Jaundice Prof HKC.mp4">
            <a:hlinkClick r:id="" action="ppaction://media"/>
          </p:cNvPr>
          <p:cNvPicPr>
            <a:picLocks noGrp="1" noRot="1" noChangeAspect="1"/>
          </p:cNvPicPr>
          <p:nvPr>
            <p:ph idx="1"/>
            <a:videoFile r:link="rId1"/>
          </p:nvPr>
        </p:nvPicPr>
        <p:blipFill>
          <a:blip r:embed="rId3" cstate="print"/>
          <a:stretch>
            <a:fillRect/>
          </a:stretch>
        </p:blipFill>
        <p:spPr>
          <a:xfrm>
            <a:off x="-4572000" y="-1279525"/>
            <a:ext cx="18288000" cy="10287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Cyanosis</a:t>
            </a:r>
            <a:endParaRPr lang="en-US" b="1"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Cyanosis is a blue discoloration of the skin and mucous membranes that occurs when the absolute concentration of deoxygenated </a:t>
            </a:r>
            <a:r>
              <a:rPr lang="en-US" dirty="0" err="1" smtClean="0"/>
              <a:t>haemoglobin</a:t>
            </a:r>
            <a:r>
              <a:rPr lang="en-US" dirty="0" smtClean="0"/>
              <a:t> is &gt;50 g/l. </a:t>
            </a:r>
          </a:p>
          <a:p>
            <a:r>
              <a:rPr lang="en-US" dirty="0" smtClean="0"/>
              <a:t>This corresponds to an arterial oxygen saturation of &lt;90% and usually indicates underlying cardiac or pulmonary disease. </a:t>
            </a:r>
          </a:p>
          <a:p>
            <a:r>
              <a:rPr lang="en-US" dirty="0" smtClean="0"/>
              <a:t>It can be difficult to detect, particularly in black and Asian patients.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Cyanosis </a:t>
            </a:r>
            <a:r>
              <a:rPr lang="en-US" b="1" dirty="0" err="1" smtClean="0"/>
              <a:t>cnt’d</a:t>
            </a:r>
            <a:r>
              <a:rPr lang="en-US" b="1" dirty="0" smtClean="0"/>
              <a:t>…</a:t>
            </a:r>
            <a:endParaRPr lang="en-US" dirty="0"/>
          </a:p>
        </p:txBody>
      </p:sp>
      <p:sp>
        <p:nvSpPr>
          <p:cNvPr id="3" name="Content Placeholder 2"/>
          <p:cNvSpPr>
            <a:spLocks noGrp="1"/>
          </p:cNvSpPr>
          <p:nvPr>
            <p:ph idx="1"/>
          </p:nvPr>
        </p:nvSpPr>
        <p:spPr>
          <a:xfrm>
            <a:off x="457200" y="1295400"/>
            <a:ext cx="8229600" cy="5105400"/>
          </a:xfrm>
        </p:spPr>
        <p:txBody>
          <a:bodyPr/>
          <a:lstStyle/>
          <a:p>
            <a:pPr>
              <a:buNone/>
            </a:pPr>
            <a:r>
              <a:rPr lang="en-US" b="1" dirty="0" smtClean="0"/>
              <a:t>Central cyanosis</a:t>
            </a:r>
            <a:r>
              <a:rPr lang="en-US" dirty="0" smtClean="0"/>
              <a:t> </a:t>
            </a:r>
          </a:p>
          <a:p>
            <a:r>
              <a:rPr lang="en-US" dirty="0" smtClean="0"/>
              <a:t>This is seen at the lips and tongue. </a:t>
            </a:r>
          </a:p>
          <a:p>
            <a:r>
              <a:rPr lang="en-US" dirty="0" err="1" smtClean="0"/>
              <a:t>Anaemic</a:t>
            </a:r>
            <a:r>
              <a:rPr lang="en-US" dirty="0" smtClean="0"/>
              <a:t> or </a:t>
            </a:r>
            <a:r>
              <a:rPr lang="en-US" dirty="0" err="1" smtClean="0"/>
              <a:t>hypovolaemic</a:t>
            </a:r>
            <a:r>
              <a:rPr lang="en-US" dirty="0" smtClean="0"/>
              <a:t> patients rarely have central cyanosis because severe hypoxia is required to produce the necessary concentration of deoxygenated </a:t>
            </a:r>
            <a:r>
              <a:rPr lang="en-US" dirty="0" err="1" smtClean="0"/>
              <a:t>haemoglobin</a:t>
            </a:r>
            <a:r>
              <a:rPr lang="en-US" dirty="0" smtClean="0"/>
              <a:t>. </a:t>
            </a:r>
          </a:p>
          <a:p>
            <a:r>
              <a:rPr lang="en-US" dirty="0" smtClean="0"/>
              <a:t>Patients with </a:t>
            </a:r>
            <a:r>
              <a:rPr lang="en-US" dirty="0" err="1" smtClean="0"/>
              <a:t>polycythaemia</a:t>
            </a:r>
            <a:r>
              <a:rPr lang="en-US" dirty="0" smtClean="0"/>
              <a:t> can become cyanosed at normal arterial oxygen saturation.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Pictures\Screenshots\Screenshot (90).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Cyrus\Desktop\Central-cyanosis-Figure-2-Fingers-showing-clubbing.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1252</Words>
  <Application>Microsoft Office PowerPoint</Application>
  <PresentationFormat>On-screen Show (4:3)</PresentationFormat>
  <Paragraphs>134</Paragraphs>
  <Slides>45</Slides>
  <Notes>5</Notes>
  <HiddenSlides>0</HiddenSlides>
  <MMClips>2</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Cardinal Signs</vt:lpstr>
      <vt:lpstr>Objectives</vt:lpstr>
      <vt:lpstr>JAUNDICE</vt:lpstr>
      <vt:lpstr>Slide 4</vt:lpstr>
      <vt:lpstr>Slide 5</vt:lpstr>
      <vt:lpstr>Cyanosis</vt:lpstr>
      <vt:lpstr>Cyanosis cnt’d…</vt:lpstr>
      <vt:lpstr>Slide 8</vt:lpstr>
      <vt:lpstr>Slide 9</vt:lpstr>
      <vt:lpstr>Cyanosis cnt’d…</vt:lpstr>
      <vt:lpstr>Slide 11</vt:lpstr>
      <vt:lpstr>Edema</vt:lpstr>
      <vt:lpstr>Edema Cnt’d…</vt:lpstr>
      <vt:lpstr>Edema Cnt’d…</vt:lpstr>
      <vt:lpstr>Slide 15</vt:lpstr>
      <vt:lpstr>2.5 cm above the medial malleolus</vt:lpstr>
      <vt:lpstr>Slide 17</vt:lpstr>
      <vt:lpstr>Slide 18</vt:lpstr>
      <vt:lpstr>Finger clubbing</vt:lpstr>
      <vt:lpstr>Slide 20</vt:lpstr>
      <vt:lpstr>Slide 21</vt:lpstr>
      <vt:lpstr>Lymphadenopathy</vt:lpstr>
      <vt:lpstr>Lymphadenopathy Cnt’d…</vt:lpstr>
      <vt:lpstr>Lymphadenopathy Cnt’d…</vt:lpstr>
      <vt:lpstr>Slide 25</vt:lpstr>
      <vt:lpstr>Lymphadenopathy Cnt’d…</vt:lpstr>
      <vt:lpstr>Slide 27</vt:lpstr>
      <vt:lpstr>Lymphadenopathy Cnt’d…</vt:lpstr>
      <vt:lpstr>Slide 29</vt:lpstr>
      <vt:lpstr>Slide 30</vt:lpstr>
      <vt:lpstr>Lymphadenopathy Cnt’d…</vt:lpstr>
      <vt:lpstr>Lymphadenopathy Cnt’d…</vt:lpstr>
      <vt:lpstr>Slide 33</vt:lpstr>
      <vt:lpstr>Slide 34</vt:lpstr>
      <vt:lpstr>Lymphadenopathy Cnt’d…</vt:lpstr>
      <vt:lpstr>Slide 36</vt:lpstr>
      <vt:lpstr>Slide 37</vt:lpstr>
      <vt:lpstr>Slide 38</vt:lpstr>
      <vt:lpstr>Pallor</vt:lpstr>
      <vt:lpstr>Slide 40</vt:lpstr>
      <vt:lpstr>Pallor cnt’d…</vt:lpstr>
      <vt:lpstr>Slide 42</vt:lpstr>
      <vt:lpstr>Dehydration</vt:lpstr>
      <vt:lpstr>Dehydration cnt’d…</vt:lpstr>
      <vt:lpstr>End of Presentation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Cardinal Signs</dc:title>
  <dc:creator>Samuel N. Kiurire</dc:creator>
  <cp:lastModifiedBy>Cyrus Kiurire</cp:lastModifiedBy>
  <cp:revision>61</cp:revision>
  <dcterms:created xsi:type="dcterms:W3CDTF">2006-08-16T00:00:00Z</dcterms:created>
  <dcterms:modified xsi:type="dcterms:W3CDTF">2019-05-24T07:25:56Z</dcterms:modified>
</cp:coreProperties>
</file>