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9144000" cy="6858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73D8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954" y="310337"/>
            <a:ext cx="799409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9647" y="1930718"/>
            <a:ext cx="7064705" cy="463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73D8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2288" y="6372337"/>
            <a:ext cx="3596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10" dirty="0"/>
              <a:t>Lecture </a:t>
            </a:r>
            <a:r>
              <a:rPr spc="-5" dirty="0"/>
              <a:t>on </a:t>
            </a:r>
            <a:r>
              <a:rPr spc="-10" dirty="0"/>
              <a:t>Anatomy </a:t>
            </a:r>
            <a:r>
              <a:rPr spc="-5" dirty="0"/>
              <a:t>of the Heart (</a:t>
            </a:r>
            <a:r>
              <a:rPr spc="55" dirty="0"/>
              <a:t> </a:t>
            </a:r>
            <a:r>
              <a:rPr spc="-5" dirty="0"/>
              <a:t>drnnamanisamuel@gmail.com)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55.png"/><Relationship Id="rId3" Type="http://schemas.openxmlformats.org/officeDocument/2006/relationships/image" Target="../media/image316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6.png"/><Relationship Id="rId10" Type="http://schemas.openxmlformats.org/officeDocument/2006/relationships/image" Target="../media/image322.png"/><Relationship Id="rId4" Type="http://schemas.openxmlformats.org/officeDocument/2006/relationships/image" Target="../media/image61.png"/><Relationship Id="rId9" Type="http://schemas.openxmlformats.org/officeDocument/2006/relationships/image" Target="../media/image321.png"/><Relationship Id="rId14" Type="http://schemas.openxmlformats.org/officeDocument/2006/relationships/image" Target="../media/image3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jp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8.png"/><Relationship Id="rId3" Type="http://schemas.openxmlformats.org/officeDocument/2006/relationships/image" Target="../media/image330.png"/><Relationship Id="rId7" Type="http://schemas.openxmlformats.org/officeDocument/2006/relationships/image" Target="../media/image333.png"/><Relationship Id="rId12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282.png"/><Relationship Id="rId9" Type="http://schemas.openxmlformats.org/officeDocument/2006/relationships/image" Target="../media/image335.png"/><Relationship Id="rId14" Type="http://schemas.openxmlformats.org/officeDocument/2006/relationships/image" Target="../media/image3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jp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59.png"/><Relationship Id="rId18" Type="http://schemas.openxmlformats.org/officeDocument/2006/relationships/image" Target="../media/image364.png"/><Relationship Id="rId3" Type="http://schemas.openxmlformats.org/officeDocument/2006/relationships/image" Target="../media/image350.png"/><Relationship Id="rId21" Type="http://schemas.openxmlformats.org/officeDocument/2006/relationships/image" Target="../media/image55.png"/><Relationship Id="rId7" Type="http://schemas.openxmlformats.org/officeDocument/2006/relationships/image" Target="../media/image353.png"/><Relationship Id="rId12" Type="http://schemas.openxmlformats.org/officeDocument/2006/relationships/image" Target="../media/image358.png"/><Relationship Id="rId17" Type="http://schemas.openxmlformats.org/officeDocument/2006/relationships/image" Target="../media/image363.png"/><Relationship Id="rId2" Type="http://schemas.openxmlformats.org/officeDocument/2006/relationships/image" Target="../media/image61.png"/><Relationship Id="rId16" Type="http://schemas.openxmlformats.org/officeDocument/2006/relationships/image" Target="../media/image362.png"/><Relationship Id="rId20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5" Type="http://schemas.openxmlformats.org/officeDocument/2006/relationships/image" Target="../media/image361.png"/><Relationship Id="rId10" Type="http://schemas.openxmlformats.org/officeDocument/2006/relationships/image" Target="../media/image356.png"/><Relationship Id="rId19" Type="http://schemas.openxmlformats.org/officeDocument/2006/relationships/image" Target="../media/image365.png"/><Relationship Id="rId4" Type="http://schemas.openxmlformats.org/officeDocument/2006/relationships/image" Target="../media/image178.png"/><Relationship Id="rId9" Type="http://schemas.openxmlformats.org/officeDocument/2006/relationships/image" Target="../media/image355.png"/><Relationship Id="rId14" Type="http://schemas.openxmlformats.org/officeDocument/2006/relationships/image" Target="../media/image360.png"/><Relationship Id="rId22" Type="http://schemas.openxmlformats.org/officeDocument/2006/relationships/image" Target="../media/image3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8.png"/><Relationship Id="rId18" Type="http://schemas.openxmlformats.org/officeDocument/2006/relationships/image" Target="../media/image383.png"/><Relationship Id="rId3" Type="http://schemas.openxmlformats.org/officeDocument/2006/relationships/image" Target="../media/image369.png"/><Relationship Id="rId21" Type="http://schemas.openxmlformats.org/officeDocument/2006/relationships/image" Target="../media/image386.png"/><Relationship Id="rId7" Type="http://schemas.openxmlformats.org/officeDocument/2006/relationships/image" Target="../media/image372.png"/><Relationship Id="rId12" Type="http://schemas.openxmlformats.org/officeDocument/2006/relationships/image" Target="../media/image377.png"/><Relationship Id="rId17" Type="http://schemas.openxmlformats.org/officeDocument/2006/relationships/image" Target="../media/image382.png"/><Relationship Id="rId2" Type="http://schemas.openxmlformats.org/officeDocument/2006/relationships/image" Target="../media/image368.png"/><Relationship Id="rId16" Type="http://schemas.openxmlformats.org/officeDocument/2006/relationships/image" Target="../media/image381.png"/><Relationship Id="rId20" Type="http://schemas.openxmlformats.org/officeDocument/2006/relationships/image" Target="../media/image3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3.png"/><Relationship Id="rId11" Type="http://schemas.openxmlformats.org/officeDocument/2006/relationships/image" Target="../media/image376.png"/><Relationship Id="rId24" Type="http://schemas.openxmlformats.org/officeDocument/2006/relationships/image" Target="../media/image389.png"/><Relationship Id="rId5" Type="http://schemas.openxmlformats.org/officeDocument/2006/relationships/image" Target="../media/image371.png"/><Relationship Id="rId15" Type="http://schemas.openxmlformats.org/officeDocument/2006/relationships/image" Target="../media/image380.png"/><Relationship Id="rId23" Type="http://schemas.openxmlformats.org/officeDocument/2006/relationships/image" Target="../media/image388.png"/><Relationship Id="rId10" Type="http://schemas.openxmlformats.org/officeDocument/2006/relationships/image" Target="../media/image375.png"/><Relationship Id="rId19" Type="http://schemas.openxmlformats.org/officeDocument/2006/relationships/image" Target="../media/image384.png"/><Relationship Id="rId4" Type="http://schemas.openxmlformats.org/officeDocument/2006/relationships/image" Target="../media/image370.png"/><Relationship Id="rId9" Type="http://schemas.openxmlformats.org/officeDocument/2006/relationships/image" Target="../media/image374.png"/><Relationship Id="rId14" Type="http://schemas.openxmlformats.org/officeDocument/2006/relationships/image" Target="../media/image379.png"/><Relationship Id="rId22" Type="http://schemas.openxmlformats.org/officeDocument/2006/relationships/image" Target="../media/image3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18" Type="http://schemas.openxmlformats.org/officeDocument/2006/relationships/image" Target="../media/image406.png"/><Relationship Id="rId3" Type="http://schemas.openxmlformats.org/officeDocument/2006/relationships/image" Target="../media/image391.png"/><Relationship Id="rId21" Type="http://schemas.openxmlformats.org/officeDocument/2006/relationships/image" Target="../media/image409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17" Type="http://schemas.openxmlformats.org/officeDocument/2006/relationships/image" Target="../media/image405.png"/><Relationship Id="rId2" Type="http://schemas.openxmlformats.org/officeDocument/2006/relationships/image" Target="../media/image390.png"/><Relationship Id="rId16" Type="http://schemas.openxmlformats.org/officeDocument/2006/relationships/image" Target="../media/image404.png"/><Relationship Id="rId20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5" Type="http://schemas.openxmlformats.org/officeDocument/2006/relationships/image" Target="../media/image403.png"/><Relationship Id="rId10" Type="http://schemas.openxmlformats.org/officeDocument/2006/relationships/image" Target="../media/image398.png"/><Relationship Id="rId19" Type="http://schemas.openxmlformats.org/officeDocument/2006/relationships/image" Target="../media/image407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Relationship Id="rId22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2.png"/><Relationship Id="rId18" Type="http://schemas.openxmlformats.org/officeDocument/2006/relationships/image" Target="../media/image427.png"/><Relationship Id="rId3" Type="http://schemas.openxmlformats.org/officeDocument/2006/relationships/image" Target="../media/image414.png"/><Relationship Id="rId21" Type="http://schemas.openxmlformats.org/officeDocument/2006/relationships/image" Target="../media/image430.png"/><Relationship Id="rId7" Type="http://schemas.openxmlformats.org/officeDocument/2006/relationships/image" Target="../media/image203.png"/><Relationship Id="rId12" Type="http://schemas.openxmlformats.org/officeDocument/2006/relationships/image" Target="../media/image421.png"/><Relationship Id="rId17" Type="http://schemas.openxmlformats.org/officeDocument/2006/relationships/image" Target="../media/image426.png"/><Relationship Id="rId2" Type="http://schemas.openxmlformats.org/officeDocument/2006/relationships/image" Target="../media/image413.png"/><Relationship Id="rId16" Type="http://schemas.openxmlformats.org/officeDocument/2006/relationships/image" Target="../media/image425.png"/><Relationship Id="rId20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11" Type="http://schemas.openxmlformats.org/officeDocument/2006/relationships/image" Target="../media/image420.png"/><Relationship Id="rId24" Type="http://schemas.openxmlformats.org/officeDocument/2006/relationships/image" Target="../media/image433.png"/><Relationship Id="rId5" Type="http://schemas.openxmlformats.org/officeDocument/2006/relationships/image" Target="../media/image416.png"/><Relationship Id="rId15" Type="http://schemas.openxmlformats.org/officeDocument/2006/relationships/image" Target="../media/image424.png"/><Relationship Id="rId23" Type="http://schemas.openxmlformats.org/officeDocument/2006/relationships/image" Target="../media/image432.png"/><Relationship Id="rId10" Type="http://schemas.openxmlformats.org/officeDocument/2006/relationships/image" Target="../media/image385.png"/><Relationship Id="rId19" Type="http://schemas.openxmlformats.org/officeDocument/2006/relationships/image" Target="../media/image428.png"/><Relationship Id="rId4" Type="http://schemas.openxmlformats.org/officeDocument/2006/relationships/image" Target="../media/image415.png"/><Relationship Id="rId9" Type="http://schemas.openxmlformats.org/officeDocument/2006/relationships/image" Target="../media/image419.png"/><Relationship Id="rId14" Type="http://schemas.openxmlformats.org/officeDocument/2006/relationships/image" Target="../media/image423.png"/><Relationship Id="rId22" Type="http://schemas.openxmlformats.org/officeDocument/2006/relationships/image" Target="../media/image4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19.png"/><Relationship Id="rId18" Type="http://schemas.openxmlformats.org/officeDocument/2006/relationships/image" Target="../media/image442.png"/><Relationship Id="rId26" Type="http://schemas.openxmlformats.org/officeDocument/2006/relationships/image" Target="../media/image449.png"/><Relationship Id="rId39" Type="http://schemas.openxmlformats.org/officeDocument/2006/relationships/image" Target="../media/image55.png"/><Relationship Id="rId3" Type="http://schemas.openxmlformats.org/officeDocument/2006/relationships/image" Target="../media/image316.png"/><Relationship Id="rId21" Type="http://schemas.openxmlformats.org/officeDocument/2006/relationships/image" Target="../media/image445.png"/><Relationship Id="rId34" Type="http://schemas.openxmlformats.org/officeDocument/2006/relationships/image" Target="../media/image454.png"/><Relationship Id="rId7" Type="http://schemas.openxmlformats.org/officeDocument/2006/relationships/image" Target="../media/image85.png"/><Relationship Id="rId12" Type="http://schemas.openxmlformats.org/officeDocument/2006/relationships/image" Target="../media/image438.png"/><Relationship Id="rId17" Type="http://schemas.openxmlformats.org/officeDocument/2006/relationships/image" Target="../media/image441.png"/><Relationship Id="rId25" Type="http://schemas.openxmlformats.org/officeDocument/2006/relationships/image" Target="../media/image448.png"/><Relationship Id="rId33" Type="http://schemas.openxmlformats.org/officeDocument/2006/relationships/image" Target="../media/image146.png"/><Relationship Id="rId38" Type="http://schemas.openxmlformats.org/officeDocument/2006/relationships/image" Target="../media/image458.png"/><Relationship Id="rId2" Type="http://schemas.openxmlformats.org/officeDocument/2006/relationships/image" Target="../media/image315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107.png"/><Relationship Id="rId41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1" Type="http://schemas.openxmlformats.org/officeDocument/2006/relationships/image" Target="../media/image437.png"/><Relationship Id="rId24" Type="http://schemas.openxmlformats.org/officeDocument/2006/relationships/image" Target="../media/image447.png"/><Relationship Id="rId32" Type="http://schemas.openxmlformats.org/officeDocument/2006/relationships/image" Target="../media/image453.png"/><Relationship Id="rId37" Type="http://schemas.openxmlformats.org/officeDocument/2006/relationships/image" Target="../media/image457.png"/><Relationship Id="rId40" Type="http://schemas.openxmlformats.org/officeDocument/2006/relationships/image" Target="../media/image459.png"/><Relationship Id="rId5" Type="http://schemas.openxmlformats.org/officeDocument/2006/relationships/image" Target="../media/image434.png"/><Relationship Id="rId15" Type="http://schemas.openxmlformats.org/officeDocument/2006/relationships/image" Target="../media/image439.png"/><Relationship Id="rId23" Type="http://schemas.openxmlformats.org/officeDocument/2006/relationships/image" Target="../media/image446.png"/><Relationship Id="rId28" Type="http://schemas.openxmlformats.org/officeDocument/2006/relationships/image" Target="../media/image451.png"/><Relationship Id="rId36" Type="http://schemas.openxmlformats.org/officeDocument/2006/relationships/image" Target="../media/image456.png"/><Relationship Id="rId10" Type="http://schemas.openxmlformats.org/officeDocument/2006/relationships/image" Target="../media/image436.png"/><Relationship Id="rId19" Type="http://schemas.openxmlformats.org/officeDocument/2006/relationships/image" Target="../media/image443.png"/><Relationship Id="rId31" Type="http://schemas.openxmlformats.org/officeDocument/2006/relationships/image" Target="../media/image69.png"/><Relationship Id="rId4" Type="http://schemas.openxmlformats.org/officeDocument/2006/relationships/image" Target="../media/image61.png"/><Relationship Id="rId9" Type="http://schemas.openxmlformats.org/officeDocument/2006/relationships/image" Target="../media/image83.png"/><Relationship Id="rId14" Type="http://schemas.openxmlformats.org/officeDocument/2006/relationships/image" Target="../media/image320.png"/><Relationship Id="rId22" Type="http://schemas.openxmlformats.org/officeDocument/2006/relationships/image" Target="../media/image64.png"/><Relationship Id="rId27" Type="http://schemas.openxmlformats.org/officeDocument/2006/relationships/image" Target="../media/image450.png"/><Relationship Id="rId30" Type="http://schemas.openxmlformats.org/officeDocument/2006/relationships/image" Target="../media/image452.png"/><Relationship Id="rId35" Type="http://schemas.openxmlformats.org/officeDocument/2006/relationships/image" Target="../media/image4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png"/><Relationship Id="rId13" Type="http://schemas.openxmlformats.org/officeDocument/2006/relationships/image" Target="../media/image472.png"/><Relationship Id="rId18" Type="http://schemas.openxmlformats.org/officeDocument/2006/relationships/image" Target="../media/image477.png"/><Relationship Id="rId26" Type="http://schemas.openxmlformats.org/officeDocument/2006/relationships/image" Target="../media/image485.png"/><Relationship Id="rId3" Type="http://schemas.openxmlformats.org/officeDocument/2006/relationships/image" Target="../media/image463.png"/><Relationship Id="rId21" Type="http://schemas.openxmlformats.org/officeDocument/2006/relationships/image" Target="../media/image480.png"/><Relationship Id="rId7" Type="http://schemas.openxmlformats.org/officeDocument/2006/relationships/image" Target="../media/image466.png"/><Relationship Id="rId12" Type="http://schemas.openxmlformats.org/officeDocument/2006/relationships/image" Target="../media/image471.png"/><Relationship Id="rId17" Type="http://schemas.openxmlformats.org/officeDocument/2006/relationships/image" Target="../media/image476.png"/><Relationship Id="rId25" Type="http://schemas.openxmlformats.org/officeDocument/2006/relationships/image" Target="../media/image484.png"/><Relationship Id="rId2" Type="http://schemas.openxmlformats.org/officeDocument/2006/relationships/image" Target="../media/image390.png"/><Relationship Id="rId16" Type="http://schemas.openxmlformats.org/officeDocument/2006/relationships/image" Target="../media/image475.png"/><Relationship Id="rId20" Type="http://schemas.openxmlformats.org/officeDocument/2006/relationships/image" Target="../media/image4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image" Target="../media/image470.png"/><Relationship Id="rId24" Type="http://schemas.openxmlformats.org/officeDocument/2006/relationships/image" Target="../media/image483.png"/><Relationship Id="rId5" Type="http://schemas.openxmlformats.org/officeDocument/2006/relationships/image" Target="../media/image464.png"/><Relationship Id="rId15" Type="http://schemas.openxmlformats.org/officeDocument/2006/relationships/image" Target="../media/image474.png"/><Relationship Id="rId23" Type="http://schemas.openxmlformats.org/officeDocument/2006/relationships/image" Target="../media/image482.png"/><Relationship Id="rId10" Type="http://schemas.openxmlformats.org/officeDocument/2006/relationships/image" Target="../media/image469.png"/><Relationship Id="rId19" Type="http://schemas.openxmlformats.org/officeDocument/2006/relationships/image" Target="../media/image478.png"/><Relationship Id="rId4" Type="http://schemas.openxmlformats.org/officeDocument/2006/relationships/image" Target="../media/image405.png"/><Relationship Id="rId9" Type="http://schemas.openxmlformats.org/officeDocument/2006/relationships/image" Target="../media/image468.png"/><Relationship Id="rId14" Type="http://schemas.openxmlformats.org/officeDocument/2006/relationships/image" Target="../media/image473.png"/><Relationship Id="rId22" Type="http://schemas.openxmlformats.org/officeDocument/2006/relationships/image" Target="../media/image481.png"/><Relationship Id="rId27" Type="http://schemas.openxmlformats.org/officeDocument/2006/relationships/image" Target="../media/image4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13" Type="http://schemas.openxmlformats.org/officeDocument/2006/relationships/image" Target="../media/image496.png"/><Relationship Id="rId18" Type="http://schemas.openxmlformats.org/officeDocument/2006/relationships/image" Target="../media/image501.png"/><Relationship Id="rId3" Type="http://schemas.openxmlformats.org/officeDocument/2006/relationships/image" Target="../media/image487.png"/><Relationship Id="rId21" Type="http://schemas.openxmlformats.org/officeDocument/2006/relationships/image" Target="../media/image504.png"/><Relationship Id="rId7" Type="http://schemas.openxmlformats.org/officeDocument/2006/relationships/image" Target="../media/image491.png"/><Relationship Id="rId12" Type="http://schemas.openxmlformats.org/officeDocument/2006/relationships/image" Target="../media/image178.png"/><Relationship Id="rId17" Type="http://schemas.openxmlformats.org/officeDocument/2006/relationships/image" Target="../media/image500.png"/><Relationship Id="rId2" Type="http://schemas.openxmlformats.org/officeDocument/2006/relationships/image" Target="../media/image61.png"/><Relationship Id="rId16" Type="http://schemas.openxmlformats.org/officeDocument/2006/relationships/image" Target="../media/image499.png"/><Relationship Id="rId20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495.png"/><Relationship Id="rId5" Type="http://schemas.openxmlformats.org/officeDocument/2006/relationships/image" Target="../media/image489.png"/><Relationship Id="rId15" Type="http://schemas.openxmlformats.org/officeDocument/2006/relationships/image" Target="../media/image498.png"/><Relationship Id="rId23" Type="http://schemas.openxmlformats.org/officeDocument/2006/relationships/image" Target="../media/image505.png"/><Relationship Id="rId10" Type="http://schemas.openxmlformats.org/officeDocument/2006/relationships/image" Target="../media/image494.png"/><Relationship Id="rId19" Type="http://schemas.openxmlformats.org/officeDocument/2006/relationships/image" Target="../media/image502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Relationship Id="rId14" Type="http://schemas.openxmlformats.org/officeDocument/2006/relationships/image" Target="../media/image497.png"/><Relationship Id="rId2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514.png"/><Relationship Id="rId18" Type="http://schemas.openxmlformats.org/officeDocument/2006/relationships/image" Target="../media/image518.png"/><Relationship Id="rId3" Type="http://schemas.openxmlformats.org/officeDocument/2006/relationships/image" Target="../media/image61.png"/><Relationship Id="rId21" Type="http://schemas.openxmlformats.org/officeDocument/2006/relationships/image" Target="../media/image521.png"/><Relationship Id="rId7" Type="http://schemas.openxmlformats.org/officeDocument/2006/relationships/image" Target="../media/image510.png"/><Relationship Id="rId12" Type="http://schemas.openxmlformats.org/officeDocument/2006/relationships/image" Target="../media/image513.png"/><Relationship Id="rId17" Type="http://schemas.openxmlformats.org/officeDocument/2006/relationships/image" Target="../media/image517.png"/><Relationship Id="rId25" Type="http://schemas.openxmlformats.org/officeDocument/2006/relationships/image" Target="../media/image55.png"/><Relationship Id="rId2" Type="http://schemas.openxmlformats.org/officeDocument/2006/relationships/image" Target="../media/image506.png"/><Relationship Id="rId16" Type="http://schemas.openxmlformats.org/officeDocument/2006/relationships/image" Target="../media/image516.png"/><Relationship Id="rId20" Type="http://schemas.openxmlformats.org/officeDocument/2006/relationships/image" Target="../media/image5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9.png"/><Relationship Id="rId11" Type="http://schemas.openxmlformats.org/officeDocument/2006/relationships/image" Target="../media/image129.png"/><Relationship Id="rId24" Type="http://schemas.openxmlformats.org/officeDocument/2006/relationships/image" Target="../media/image524.png"/><Relationship Id="rId5" Type="http://schemas.openxmlformats.org/officeDocument/2006/relationships/image" Target="../media/image508.png"/><Relationship Id="rId15" Type="http://schemas.openxmlformats.org/officeDocument/2006/relationships/image" Target="../media/image515.png"/><Relationship Id="rId23" Type="http://schemas.openxmlformats.org/officeDocument/2006/relationships/image" Target="../media/image523.png"/><Relationship Id="rId10" Type="http://schemas.openxmlformats.org/officeDocument/2006/relationships/image" Target="../media/image512.png"/><Relationship Id="rId19" Type="http://schemas.openxmlformats.org/officeDocument/2006/relationships/image" Target="../media/image519.png"/><Relationship Id="rId4" Type="http://schemas.openxmlformats.org/officeDocument/2006/relationships/image" Target="../media/image507.png"/><Relationship Id="rId9" Type="http://schemas.openxmlformats.org/officeDocument/2006/relationships/image" Target="../media/image387.png"/><Relationship Id="rId14" Type="http://schemas.openxmlformats.org/officeDocument/2006/relationships/image" Target="../media/image203.png"/><Relationship Id="rId22" Type="http://schemas.openxmlformats.org/officeDocument/2006/relationships/image" Target="../media/image5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1.png"/><Relationship Id="rId7" Type="http://schemas.openxmlformats.org/officeDocument/2006/relationships/image" Target="../media/image528.png"/><Relationship Id="rId2" Type="http://schemas.openxmlformats.org/officeDocument/2006/relationships/image" Target="../media/image5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8.png"/><Relationship Id="rId11" Type="http://schemas.openxmlformats.org/officeDocument/2006/relationships/image" Target="../media/image531.png"/><Relationship Id="rId5" Type="http://schemas.openxmlformats.org/officeDocument/2006/relationships/image" Target="../media/image527.png"/><Relationship Id="rId10" Type="http://schemas.openxmlformats.org/officeDocument/2006/relationships/image" Target="../media/image530.png"/><Relationship Id="rId4" Type="http://schemas.openxmlformats.org/officeDocument/2006/relationships/image" Target="../media/image526.png"/><Relationship Id="rId9" Type="http://schemas.openxmlformats.org/officeDocument/2006/relationships/image" Target="../media/image5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png"/><Relationship Id="rId2" Type="http://schemas.openxmlformats.org/officeDocument/2006/relationships/image" Target="../media/image5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png"/><Relationship Id="rId13" Type="http://schemas.openxmlformats.org/officeDocument/2006/relationships/image" Target="../media/image543.png"/><Relationship Id="rId3" Type="http://schemas.openxmlformats.org/officeDocument/2006/relationships/image" Target="../media/image534.png"/><Relationship Id="rId7" Type="http://schemas.openxmlformats.org/officeDocument/2006/relationships/image" Target="../media/image538.png"/><Relationship Id="rId12" Type="http://schemas.openxmlformats.org/officeDocument/2006/relationships/image" Target="../media/image5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7.png"/><Relationship Id="rId11" Type="http://schemas.openxmlformats.org/officeDocument/2006/relationships/image" Target="../media/image55.png"/><Relationship Id="rId5" Type="http://schemas.openxmlformats.org/officeDocument/2006/relationships/image" Target="../media/image536.png"/><Relationship Id="rId10" Type="http://schemas.openxmlformats.org/officeDocument/2006/relationships/image" Target="../media/image541.png"/><Relationship Id="rId4" Type="http://schemas.openxmlformats.org/officeDocument/2006/relationships/image" Target="../media/image535.png"/><Relationship Id="rId9" Type="http://schemas.openxmlformats.org/officeDocument/2006/relationships/image" Target="../media/image5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5.png"/><Relationship Id="rId4" Type="http://schemas.openxmlformats.org/officeDocument/2006/relationships/image" Target="../media/image54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55.png"/><Relationship Id="rId3" Type="http://schemas.openxmlformats.org/officeDocument/2006/relationships/image" Target="../media/image546.png"/><Relationship Id="rId7" Type="http://schemas.openxmlformats.org/officeDocument/2006/relationships/image" Target="../media/image550.png"/><Relationship Id="rId12" Type="http://schemas.openxmlformats.org/officeDocument/2006/relationships/image" Target="../media/image55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9.png"/><Relationship Id="rId11" Type="http://schemas.openxmlformats.org/officeDocument/2006/relationships/image" Target="../media/image553.png"/><Relationship Id="rId5" Type="http://schemas.openxmlformats.org/officeDocument/2006/relationships/image" Target="../media/image548.png"/><Relationship Id="rId15" Type="http://schemas.openxmlformats.org/officeDocument/2006/relationships/image" Target="../media/image556.jpg"/><Relationship Id="rId10" Type="http://schemas.openxmlformats.org/officeDocument/2006/relationships/image" Target="../media/image282.png"/><Relationship Id="rId4" Type="http://schemas.openxmlformats.org/officeDocument/2006/relationships/image" Target="../media/image547.png"/><Relationship Id="rId9" Type="http://schemas.openxmlformats.org/officeDocument/2006/relationships/image" Target="../media/image552.png"/><Relationship Id="rId14" Type="http://schemas.openxmlformats.org/officeDocument/2006/relationships/image" Target="../media/image5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13" Type="http://schemas.openxmlformats.org/officeDocument/2006/relationships/image" Target="../media/image545.png"/><Relationship Id="rId3" Type="http://schemas.openxmlformats.org/officeDocument/2006/relationships/image" Target="../media/image558.png"/><Relationship Id="rId7" Type="http://schemas.openxmlformats.org/officeDocument/2006/relationships/image" Target="../media/image561.png"/><Relationship Id="rId12" Type="http://schemas.openxmlformats.org/officeDocument/2006/relationships/image" Target="../media/image55.png"/><Relationship Id="rId2" Type="http://schemas.openxmlformats.org/officeDocument/2006/relationships/image" Target="../media/image5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0.png"/><Relationship Id="rId11" Type="http://schemas.openxmlformats.org/officeDocument/2006/relationships/image" Target="../media/image565.png"/><Relationship Id="rId5" Type="http://schemas.openxmlformats.org/officeDocument/2006/relationships/image" Target="../media/image61.png"/><Relationship Id="rId10" Type="http://schemas.openxmlformats.org/officeDocument/2006/relationships/image" Target="../media/image564.png"/><Relationship Id="rId4" Type="http://schemas.openxmlformats.org/officeDocument/2006/relationships/image" Target="../media/image559.png"/><Relationship Id="rId9" Type="http://schemas.openxmlformats.org/officeDocument/2006/relationships/image" Target="../media/image5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575.png"/><Relationship Id="rId18" Type="http://schemas.openxmlformats.org/officeDocument/2006/relationships/image" Target="../media/image580.png"/><Relationship Id="rId3" Type="http://schemas.openxmlformats.org/officeDocument/2006/relationships/image" Target="../media/image567.png"/><Relationship Id="rId21" Type="http://schemas.openxmlformats.org/officeDocument/2006/relationships/image" Target="../media/image55.png"/><Relationship Id="rId7" Type="http://schemas.openxmlformats.org/officeDocument/2006/relationships/image" Target="../media/image570.png"/><Relationship Id="rId12" Type="http://schemas.openxmlformats.org/officeDocument/2006/relationships/image" Target="../media/image399.png"/><Relationship Id="rId17" Type="http://schemas.openxmlformats.org/officeDocument/2006/relationships/image" Target="../media/image579.png"/><Relationship Id="rId2" Type="http://schemas.openxmlformats.org/officeDocument/2006/relationships/image" Target="../media/image566.png"/><Relationship Id="rId16" Type="http://schemas.openxmlformats.org/officeDocument/2006/relationships/image" Target="../media/image578.png"/><Relationship Id="rId20" Type="http://schemas.openxmlformats.org/officeDocument/2006/relationships/image" Target="../media/image5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9.png"/><Relationship Id="rId11" Type="http://schemas.openxmlformats.org/officeDocument/2006/relationships/image" Target="../media/image574.png"/><Relationship Id="rId5" Type="http://schemas.openxmlformats.org/officeDocument/2006/relationships/image" Target="../media/image61.png"/><Relationship Id="rId15" Type="http://schemas.openxmlformats.org/officeDocument/2006/relationships/image" Target="../media/image577.png"/><Relationship Id="rId10" Type="http://schemas.openxmlformats.org/officeDocument/2006/relationships/image" Target="../media/image573.png"/><Relationship Id="rId19" Type="http://schemas.openxmlformats.org/officeDocument/2006/relationships/image" Target="../media/image398.png"/><Relationship Id="rId4" Type="http://schemas.openxmlformats.org/officeDocument/2006/relationships/image" Target="../media/image568.png"/><Relationship Id="rId9" Type="http://schemas.openxmlformats.org/officeDocument/2006/relationships/image" Target="../media/image572.png"/><Relationship Id="rId14" Type="http://schemas.openxmlformats.org/officeDocument/2006/relationships/image" Target="../media/image5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591.png"/><Relationship Id="rId18" Type="http://schemas.openxmlformats.org/officeDocument/2006/relationships/image" Target="../media/image596.png"/><Relationship Id="rId26" Type="http://schemas.openxmlformats.org/officeDocument/2006/relationships/image" Target="../media/image55.png"/><Relationship Id="rId3" Type="http://schemas.openxmlformats.org/officeDocument/2006/relationships/image" Target="../media/image582.png"/><Relationship Id="rId21" Type="http://schemas.openxmlformats.org/officeDocument/2006/relationships/image" Target="../media/image599.png"/><Relationship Id="rId7" Type="http://schemas.openxmlformats.org/officeDocument/2006/relationships/image" Target="../media/image586.png"/><Relationship Id="rId12" Type="http://schemas.openxmlformats.org/officeDocument/2006/relationships/image" Target="../media/image590.png"/><Relationship Id="rId17" Type="http://schemas.openxmlformats.org/officeDocument/2006/relationships/image" Target="../media/image595.png"/><Relationship Id="rId25" Type="http://schemas.openxmlformats.org/officeDocument/2006/relationships/image" Target="../media/image603.png"/><Relationship Id="rId2" Type="http://schemas.openxmlformats.org/officeDocument/2006/relationships/image" Target="../media/image61.png"/><Relationship Id="rId16" Type="http://schemas.openxmlformats.org/officeDocument/2006/relationships/image" Target="../media/image594.png"/><Relationship Id="rId20" Type="http://schemas.openxmlformats.org/officeDocument/2006/relationships/image" Target="../media/image5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89.png"/><Relationship Id="rId24" Type="http://schemas.openxmlformats.org/officeDocument/2006/relationships/image" Target="../media/image602.png"/><Relationship Id="rId5" Type="http://schemas.openxmlformats.org/officeDocument/2006/relationships/image" Target="../media/image584.png"/><Relationship Id="rId15" Type="http://schemas.openxmlformats.org/officeDocument/2006/relationships/image" Target="../media/image593.png"/><Relationship Id="rId23" Type="http://schemas.openxmlformats.org/officeDocument/2006/relationships/image" Target="../media/image601.png"/><Relationship Id="rId10" Type="http://schemas.openxmlformats.org/officeDocument/2006/relationships/image" Target="../media/image588.png"/><Relationship Id="rId19" Type="http://schemas.openxmlformats.org/officeDocument/2006/relationships/image" Target="../media/image597.png"/><Relationship Id="rId4" Type="http://schemas.openxmlformats.org/officeDocument/2006/relationships/image" Target="../media/image583.png"/><Relationship Id="rId9" Type="http://schemas.openxmlformats.org/officeDocument/2006/relationships/image" Target="../media/image587.png"/><Relationship Id="rId14" Type="http://schemas.openxmlformats.org/officeDocument/2006/relationships/image" Target="../media/image592.png"/><Relationship Id="rId22" Type="http://schemas.openxmlformats.org/officeDocument/2006/relationships/image" Target="../media/image600.png"/><Relationship Id="rId27" Type="http://schemas.openxmlformats.org/officeDocument/2006/relationships/image" Target="../media/image6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png"/><Relationship Id="rId13" Type="http://schemas.openxmlformats.org/officeDocument/2006/relationships/image" Target="../media/image614.png"/><Relationship Id="rId18" Type="http://schemas.openxmlformats.org/officeDocument/2006/relationships/image" Target="../media/image619.png"/><Relationship Id="rId3" Type="http://schemas.openxmlformats.org/officeDocument/2006/relationships/image" Target="../media/image605.png"/><Relationship Id="rId7" Type="http://schemas.openxmlformats.org/officeDocument/2006/relationships/image" Target="../media/image608.png"/><Relationship Id="rId12" Type="http://schemas.openxmlformats.org/officeDocument/2006/relationships/image" Target="../media/image613.png"/><Relationship Id="rId17" Type="http://schemas.openxmlformats.org/officeDocument/2006/relationships/image" Target="../media/image618.png"/><Relationship Id="rId2" Type="http://schemas.openxmlformats.org/officeDocument/2006/relationships/image" Target="../media/image61.png"/><Relationship Id="rId16" Type="http://schemas.openxmlformats.org/officeDocument/2006/relationships/image" Target="../media/image617.png"/><Relationship Id="rId20" Type="http://schemas.openxmlformats.org/officeDocument/2006/relationships/image" Target="../media/image6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612.png"/><Relationship Id="rId5" Type="http://schemas.openxmlformats.org/officeDocument/2006/relationships/image" Target="../media/image607.png"/><Relationship Id="rId15" Type="http://schemas.openxmlformats.org/officeDocument/2006/relationships/image" Target="../media/image616.png"/><Relationship Id="rId10" Type="http://schemas.openxmlformats.org/officeDocument/2006/relationships/image" Target="../media/image611.png"/><Relationship Id="rId19" Type="http://schemas.openxmlformats.org/officeDocument/2006/relationships/image" Target="../media/image55.png"/><Relationship Id="rId4" Type="http://schemas.openxmlformats.org/officeDocument/2006/relationships/image" Target="../media/image606.png"/><Relationship Id="rId9" Type="http://schemas.openxmlformats.org/officeDocument/2006/relationships/image" Target="../media/image610.png"/><Relationship Id="rId14" Type="http://schemas.openxmlformats.org/officeDocument/2006/relationships/image" Target="../media/image6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jp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634.png"/><Relationship Id="rId18" Type="http://schemas.openxmlformats.org/officeDocument/2006/relationships/image" Target="../media/image639.png"/><Relationship Id="rId3" Type="http://schemas.openxmlformats.org/officeDocument/2006/relationships/image" Target="../media/image626.png"/><Relationship Id="rId7" Type="http://schemas.openxmlformats.org/officeDocument/2006/relationships/image" Target="../media/image629.png"/><Relationship Id="rId12" Type="http://schemas.openxmlformats.org/officeDocument/2006/relationships/image" Target="../media/image633.png"/><Relationship Id="rId17" Type="http://schemas.openxmlformats.org/officeDocument/2006/relationships/image" Target="../media/image638.png"/><Relationship Id="rId2" Type="http://schemas.openxmlformats.org/officeDocument/2006/relationships/image" Target="../media/image9.png"/><Relationship Id="rId16" Type="http://schemas.openxmlformats.org/officeDocument/2006/relationships/image" Target="../media/image637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8.png"/><Relationship Id="rId11" Type="http://schemas.openxmlformats.org/officeDocument/2006/relationships/image" Target="../media/image632.png"/><Relationship Id="rId5" Type="http://schemas.openxmlformats.org/officeDocument/2006/relationships/image" Target="../media/image282.png"/><Relationship Id="rId15" Type="http://schemas.openxmlformats.org/officeDocument/2006/relationships/image" Target="../media/image636.png"/><Relationship Id="rId10" Type="http://schemas.openxmlformats.org/officeDocument/2006/relationships/image" Target="../media/image631.png"/><Relationship Id="rId19" Type="http://schemas.openxmlformats.org/officeDocument/2006/relationships/image" Target="../media/image55.png"/><Relationship Id="rId4" Type="http://schemas.openxmlformats.org/officeDocument/2006/relationships/image" Target="../media/image627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55" Type="http://schemas.openxmlformats.org/officeDocument/2006/relationships/image" Target="../media/image114.png"/><Relationship Id="rId63" Type="http://schemas.openxmlformats.org/officeDocument/2006/relationships/image" Target="../media/image122.png"/><Relationship Id="rId68" Type="http://schemas.openxmlformats.org/officeDocument/2006/relationships/image" Target="../media/image126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image" Target="../media/image117.png"/><Relationship Id="rId66" Type="http://schemas.openxmlformats.org/officeDocument/2006/relationships/image" Target="../media/image125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57" Type="http://schemas.openxmlformats.org/officeDocument/2006/relationships/image" Target="../media/image116.png"/><Relationship Id="rId61" Type="http://schemas.openxmlformats.org/officeDocument/2006/relationships/image" Target="../media/image120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4" Type="http://schemas.openxmlformats.org/officeDocument/2006/relationships/image" Target="../media/image103.png"/><Relationship Id="rId52" Type="http://schemas.openxmlformats.org/officeDocument/2006/relationships/image" Target="../media/image111.png"/><Relationship Id="rId60" Type="http://schemas.openxmlformats.org/officeDocument/2006/relationships/image" Target="../media/image119.png"/><Relationship Id="rId65" Type="http://schemas.openxmlformats.org/officeDocument/2006/relationships/image" Target="../media/image12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56" Type="http://schemas.openxmlformats.org/officeDocument/2006/relationships/image" Target="../media/image115.png"/><Relationship Id="rId64" Type="http://schemas.openxmlformats.org/officeDocument/2006/relationships/image" Target="../media/image123.png"/><Relationship Id="rId69" Type="http://schemas.openxmlformats.org/officeDocument/2006/relationships/image" Target="../media/image127.png"/><Relationship Id="rId8" Type="http://schemas.openxmlformats.org/officeDocument/2006/relationships/image" Target="../media/image67.png"/><Relationship Id="rId51" Type="http://schemas.openxmlformats.org/officeDocument/2006/relationships/image" Target="../media/image110.png"/><Relationship Id="rId3" Type="http://schemas.openxmlformats.org/officeDocument/2006/relationships/image" Target="../media/image6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7.png"/><Relationship Id="rId46" Type="http://schemas.openxmlformats.org/officeDocument/2006/relationships/image" Target="../media/image105.png"/><Relationship Id="rId59" Type="http://schemas.openxmlformats.org/officeDocument/2006/relationships/image" Target="../media/image118.png"/><Relationship Id="rId67" Type="http://schemas.openxmlformats.org/officeDocument/2006/relationships/image" Target="../media/image55.png"/><Relationship Id="rId20" Type="http://schemas.openxmlformats.org/officeDocument/2006/relationships/image" Target="../media/image79.png"/><Relationship Id="rId41" Type="http://schemas.openxmlformats.org/officeDocument/2006/relationships/image" Target="../media/image100.png"/><Relationship Id="rId54" Type="http://schemas.openxmlformats.org/officeDocument/2006/relationships/image" Target="../media/image113.png"/><Relationship Id="rId62" Type="http://schemas.openxmlformats.org/officeDocument/2006/relationships/image" Target="../media/image121.png"/><Relationship Id="rId70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144.png"/><Relationship Id="rId26" Type="http://schemas.openxmlformats.org/officeDocument/2006/relationships/image" Target="../media/image106.png"/><Relationship Id="rId39" Type="http://schemas.openxmlformats.org/officeDocument/2006/relationships/image" Target="../media/image161.png"/><Relationship Id="rId21" Type="http://schemas.openxmlformats.org/officeDocument/2006/relationships/image" Target="../media/image98.png"/><Relationship Id="rId34" Type="http://schemas.openxmlformats.org/officeDocument/2006/relationships/image" Target="../media/image157.png"/><Relationship Id="rId42" Type="http://schemas.openxmlformats.org/officeDocument/2006/relationships/image" Target="../media/image163.png"/><Relationship Id="rId47" Type="http://schemas.openxmlformats.org/officeDocument/2006/relationships/image" Target="../media/image168.png"/><Relationship Id="rId50" Type="http://schemas.openxmlformats.org/officeDocument/2006/relationships/image" Target="../media/image171.png"/><Relationship Id="rId55" Type="http://schemas.openxmlformats.org/officeDocument/2006/relationships/image" Target="../media/image176.png"/><Relationship Id="rId63" Type="http://schemas.openxmlformats.org/officeDocument/2006/relationships/image" Target="../media/image184.png"/><Relationship Id="rId68" Type="http://schemas.openxmlformats.org/officeDocument/2006/relationships/image" Target="../media/image73.png"/><Relationship Id="rId76" Type="http://schemas.openxmlformats.org/officeDocument/2006/relationships/image" Target="../media/image194.png"/><Relationship Id="rId7" Type="http://schemas.openxmlformats.org/officeDocument/2006/relationships/image" Target="../media/image134.png"/><Relationship Id="rId71" Type="http://schemas.openxmlformats.org/officeDocument/2006/relationships/image" Target="../media/image190.png"/><Relationship Id="rId2" Type="http://schemas.openxmlformats.org/officeDocument/2006/relationships/image" Target="../media/image129.png"/><Relationship Id="rId16" Type="http://schemas.openxmlformats.org/officeDocument/2006/relationships/image" Target="../media/image142.png"/><Relationship Id="rId29" Type="http://schemas.openxmlformats.org/officeDocument/2006/relationships/image" Target="../media/image152.png"/><Relationship Id="rId11" Type="http://schemas.openxmlformats.org/officeDocument/2006/relationships/image" Target="../media/image138.png"/><Relationship Id="rId24" Type="http://schemas.openxmlformats.org/officeDocument/2006/relationships/image" Target="../media/image101.png"/><Relationship Id="rId32" Type="http://schemas.openxmlformats.org/officeDocument/2006/relationships/image" Target="../media/image155.png"/><Relationship Id="rId37" Type="http://schemas.openxmlformats.org/officeDocument/2006/relationships/image" Target="../media/image159.png"/><Relationship Id="rId40" Type="http://schemas.openxmlformats.org/officeDocument/2006/relationships/image" Target="../media/image78.png"/><Relationship Id="rId45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image" Target="../media/image179.png"/><Relationship Id="rId66" Type="http://schemas.openxmlformats.org/officeDocument/2006/relationships/image" Target="../media/image86.png"/><Relationship Id="rId74" Type="http://schemas.openxmlformats.org/officeDocument/2006/relationships/image" Target="../media/image192.png"/><Relationship Id="rId79" Type="http://schemas.openxmlformats.org/officeDocument/2006/relationships/image" Target="../media/image55.png"/><Relationship Id="rId5" Type="http://schemas.openxmlformats.org/officeDocument/2006/relationships/image" Target="../media/image132.png"/><Relationship Id="rId61" Type="http://schemas.openxmlformats.org/officeDocument/2006/relationships/image" Target="../media/image182.png"/><Relationship Id="rId10" Type="http://schemas.openxmlformats.org/officeDocument/2006/relationships/image" Target="../media/image137.png"/><Relationship Id="rId19" Type="http://schemas.openxmlformats.org/officeDocument/2006/relationships/image" Target="../media/image145.png"/><Relationship Id="rId31" Type="http://schemas.openxmlformats.org/officeDocument/2006/relationships/image" Target="../media/image154.png"/><Relationship Id="rId44" Type="http://schemas.openxmlformats.org/officeDocument/2006/relationships/image" Target="../media/image165.png"/><Relationship Id="rId52" Type="http://schemas.openxmlformats.org/officeDocument/2006/relationships/image" Target="../media/image173.png"/><Relationship Id="rId60" Type="http://schemas.openxmlformats.org/officeDocument/2006/relationships/image" Target="../media/image181.png"/><Relationship Id="rId65" Type="http://schemas.openxmlformats.org/officeDocument/2006/relationships/image" Target="../media/image186.png"/><Relationship Id="rId73" Type="http://schemas.openxmlformats.org/officeDocument/2006/relationships/image" Target="../media/image104.png"/><Relationship Id="rId78" Type="http://schemas.openxmlformats.org/officeDocument/2006/relationships/image" Target="../media/image85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7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61.png"/><Relationship Id="rId43" Type="http://schemas.openxmlformats.org/officeDocument/2006/relationships/image" Target="../media/image164.png"/><Relationship Id="rId48" Type="http://schemas.openxmlformats.org/officeDocument/2006/relationships/image" Target="../media/image169.png"/><Relationship Id="rId56" Type="http://schemas.openxmlformats.org/officeDocument/2006/relationships/image" Target="../media/image177.png"/><Relationship Id="rId64" Type="http://schemas.openxmlformats.org/officeDocument/2006/relationships/image" Target="../media/image185.png"/><Relationship Id="rId69" Type="http://schemas.openxmlformats.org/officeDocument/2006/relationships/image" Target="../media/image188.png"/><Relationship Id="rId77" Type="http://schemas.openxmlformats.org/officeDocument/2006/relationships/image" Target="../media/image100.png"/><Relationship Id="rId8" Type="http://schemas.openxmlformats.org/officeDocument/2006/relationships/image" Target="../media/image135.png"/><Relationship Id="rId51" Type="http://schemas.openxmlformats.org/officeDocument/2006/relationships/image" Target="../media/image172.png"/><Relationship Id="rId72" Type="http://schemas.openxmlformats.org/officeDocument/2006/relationships/image" Target="../media/image191.png"/><Relationship Id="rId80" Type="http://schemas.openxmlformats.org/officeDocument/2006/relationships/image" Target="../media/image127.png"/><Relationship Id="rId3" Type="http://schemas.openxmlformats.org/officeDocument/2006/relationships/image" Target="../media/image130.png"/><Relationship Id="rId12" Type="http://schemas.openxmlformats.org/officeDocument/2006/relationships/image" Target="../media/image139.png"/><Relationship Id="rId17" Type="http://schemas.openxmlformats.org/officeDocument/2006/relationships/image" Target="../media/image143.png"/><Relationship Id="rId25" Type="http://schemas.openxmlformats.org/officeDocument/2006/relationships/image" Target="../media/image149.png"/><Relationship Id="rId33" Type="http://schemas.openxmlformats.org/officeDocument/2006/relationships/image" Target="../media/image156.png"/><Relationship Id="rId38" Type="http://schemas.openxmlformats.org/officeDocument/2006/relationships/image" Target="../media/image160.png"/><Relationship Id="rId46" Type="http://schemas.openxmlformats.org/officeDocument/2006/relationships/image" Target="../media/image167.png"/><Relationship Id="rId59" Type="http://schemas.openxmlformats.org/officeDocument/2006/relationships/image" Target="../media/image180.png"/><Relationship Id="rId67" Type="http://schemas.openxmlformats.org/officeDocument/2006/relationships/image" Target="../media/image187.png"/><Relationship Id="rId20" Type="http://schemas.openxmlformats.org/officeDocument/2006/relationships/image" Target="../media/image146.png"/><Relationship Id="rId41" Type="http://schemas.openxmlformats.org/officeDocument/2006/relationships/image" Target="../media/image162.png"/><Relationship Id="rId54" Type="http://schemas.openxmlformats.org/officeDocument/2006/relationships/image" Target="../media/image175.png"/><Relationship Id="rId62" Type="http://schemas.openxmlformats.org/officeDocument/2006/relationships/image" Target="../media/image183.png"/><Relationship Id="rId70" Type="http://schemas.openxmlformats.org/officeDocument/2006/relationships/image" Target="../media/image189.png"/><Relationship Id="rId75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5" Type="http://schemas.openxmlformats.org/officeDocument/2006/relationships/image" Target="../media/image107.png"/><Relationship Id="rId23" Type="http://schemas.openxmlformats.org/officeDocument/2006/relationships/image" Target="../media/image148.png"/><Relationship Id="rId28" Type="http://schemas.openxmlformats.org/officeDocument/2006/relationships/image" Target="../media/image151.png"/><Relationship Id="rId36" Type="http://schemas.openxmlformats.org/officeDocument/2006/relationships/image" Target="../media/image158.png"/><Relationship Id="rId49" Type="http://schemas.openxmlformats.org/officeDocument/2006/relationships/image" Target="../media/image170.png"/><Relationship Id="rId57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61.png"/><Relationship Id="rId21" Type="http://schemas.openxmlformats.org/officeDocument/2006/relationships/image" Target="../media/image212.png"/><Relationship Id="rId7" Type="http://schemas.openxmlformats.org/officeDocument/2006/relationships/image" Target="../media/image199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5" Type="http://schemas.openxmlformats.org/officeDocument/2006/relationships/image" Target="../media/image55.png"/><Relationship Id="rId2" Type="http://schemas.openxmlformats.org/officeDocument/2006/relationships/image" Target="../media/image195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png"/><Relationship Id="rId11" Type="http://schemas.openxmlformats.org/officeDocument/2006/relationships/image" Target="../media/image202.png"/><Relationship Id="rId24" Type="http://schemas.openxmlformats.org/officeDocument/2006/relationships/image" Target="../media/image215.png"/><Relationship Id="rId5" Type="http://schemas.openxmlformats.org/officeDocument/2006/relationships/image" Target="../media/image197.png"/><Relationship Id="rId15" Type="http://schemas.openxmlformats.org/officeDocument/2006/relationships/image" Target="../media/image206.png"/><Relationship Id="rId23" Type="http://schemas.openxmlformats.org/officeDocument/2006/relationships/image" Target="../media/image214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96.png"/><Relationship Id="rId9" Type="http://schemas.openxmlformats.org/officeDocument/2006/relationships/image" Target="../media/image129.png"/><Relationship Id="rId14" Type="http://schemas.openxmlformats.org/officeDocument/2006/relationships/image" Target="../media/image205.png"/><Relationship Id="rId22" Type="http://schemas.openxmlformats.org/officeDocument/2006/relationships/image" Target="../media/image2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5.png"/><Relationship Id="rId18" Type="http://schemas.openxmlformats.org/officeDocument/2006/relationships/image" Target="../media/image107.png"/><Relationship Id="rId26" Type="http://schemas.openxmlformats.org/officeDocument/2006/relationships/image" Target="../media/image233.png"/><Relationship Id="rId39" Type="http://schemas.openxmlformats.org/officeDocument/2006/relationships/image" Target="../media/image245.png"/><Relationship Id="rId21" Type="http://schemas.openxmlformats.org/officeDocument/2006/relationships/image" Target="../media/image151.png"/><Relationship Id="rId34" Type="http://schemas.openxmlformats.org/officeDocument/2006/relationships/image" Target="../media/image240.png"/><Relationship Id="rId42" Type="http://schemas.openxmlformats.org/officeDocument/2006/relationships/image" Target="../media/image248.png"/><Relationship Id="rId47" Type="http://schemas.openxmlformats.org/officeDocument/2006/relationships/image" Target="../media/image253.png"/><Relationship Id="rId50" Type="http://schemas.openxmlformats.org/officeDocument/2006/relationships/image" Target="../media/image140.png"/><Relationship Id="rId55" Type="http://schemas.openxmlformats.org/officeDocument/2006/relationships/image" Target="../media/image260.png"/><Relationship Id="rId63" Type="http://schemas.openxmlformats.org/officeDocument/2006/relationships/image" Target="../media/image267.png"/><Relationship Id="rId68" Type="http://schemas.openxmlformats.org/officeDocument/2006/relationships/image" Target="../media/image272.png"/><Relationship Id="rId76" Type="http://schemas.openxmlformats.org/officeDocument/2006/relationships/image" Target="../media/image279.png"/><Relationship Id="rId7" Type="http://schemas.openxmlformats.org/officeDocument/2006/relationships/image" Target="../media/image220.png"/><Relationship Id="rId71" Type="http://schemas.openxmlformats.org/officeDocument/2006/relationships/image" Target="../media/image274.png"/><Relationship Id="rId2" Type="http://schemas.openxmlformats.org/officeDocument/2006/relationships/image" Target="../media/image216.png"/><Relationship Id="rId16" Type="http://schemas.openxmlformats.org/officeDocument/2006/relationships/image" Target="../media/image227.png"/><Relationship Id="rId29" Type="http://schemas.openxmlformats.org/officeDocument/2006/relationships/image" Target="../media/image235.png"/><Relationship Id="rId11" Type="http://schemas.openxmlformats.org/officeDocument/2006/relationships/image" Target="../media/image101.png"/><Relationship Id="rId24" Type="http://schemas.openxmlformats.org/officeDocument/2006/relationships/image" Target="../media/image86.png"/><Relationship Id="rId32" Type="http://schemas.openxmlformats.org/officeDocument/2006/relationships/image" Target="../media/image238.png"/><Relationship Id="rId37" Type="http://schemas.openxmlformats.org/officeDocument/2006/relationships/image" Target="../media/image243.png"/><Relationship Id="rId40" Type="http://schemas.openxmlformats.org/officeDocument/2006/relationships/image" Target="../media/image246.png"/><Relationship Id="rId45" Type="http://schemas.openxmlformats.org/officeDocument/2006/relationships/image" Target="../media/image251.png"/><Relationship Id="rId53" Type="http://schemas.openxmlformats.org/officeDocument/2006/relationships/image" Target="../media/image258.png"/><Relationship Id="rId58" Type="http://schemas.openxmlformats.org/officeDocument/2006/relationships/image" Target="../media/image263.png"/><Relationship Id="rId66" Type="http://schemas.openxmlformats.org/officeDocument/2006/relationships/image" Target="../media/image270.png"/><Relationship Id="rId74" Type="http://schemas.openxmlformats.org/officeDocument/2006/relationships/image" Target="../media/image277.png"/><Relationship Id="rId5" Type="http://schemas.openxmlformats.org/officeDocument/2006/relationships/image" Target="../media/image218.png"/><Relationship Id="rId15" Type="http://schemas.openxmlformats.org/officeDocument/2006/relationships/image" Target="../media/image146.png"/><Relationship Id="rId23" Type="http://schemas.openxmlformats.org/officeDocument/2006/relationships/image" Target="../media/image231.png"/><Relationship Id="rId28" Type="http://schemas.openxmlformats.org/officeDocument/2006/relationships/image" Target="../media/image129.png"/><Relationship Id="rId36" Type="http://schemas.openxmlformats.org/officeDocument/2006/relationships/image" Target="../media/image242.png"/><Relationship Id="rId49" Type="http://schemas.openxmlformats.org/officeDocument/2006/relationships/image" Target="../media/image255.png"/><Relationship Id="rId57" Type="http://schemas.openxmlformats.org/officeDocument/2006/relationships/image" Target="../media/image262.png"/><Relationship Id="rId61" Type="http://schemas.openxmlformats.org/officeDocument/2006/relationships/image" Target="../media/image265.png"/><Relationship Id="rId10" Type="http://schemas.openxmlformats.org/officeDocument/2006/relationships/image" Target="../media/image223.png"/><Relationship Id="rId19" Type="http://schemas.openxmlformats.org/officeDocument/2006/relationships/image" Target="../media/image229.png"/><Relationship Id="rId31" Type="http://schemas.openxmlformats.org/officeDocument/2006/relationships/image" Target="../media/image237.png"/><Relationship Id="rId44" Type="http://schemas.openxmlformats.org/officeDocument/2006/relationships/image" Target="../media/image250.png"/><Relationship Id="rId52" Type="http://schemas.openxmlformats.org/officeDocument/2006/relationships/image" Target="../media/image257.png"/><Relationship Id="rId60" Type="http://schemas.openxmlformats.org/officeDocument/2006/relationships/image" Target="../media/image264.png"/><Relationship Id="rId65" Type="http://schemas.openxmlformats.org/officeDocument/2006/relationships/image" Target="../media/image269.png"/><Relationship Id="rId73" Type="http://schemas.openxmlformats.org/officeDocument/2006/relationships/image" Target="../media/image276.png"/><Relationship Id="rId4" Type="http://schemas.openxmlformats.org/officeDocument/2006/relationships/image" Target="../media/image61.png"/><Relationship Id="rId9" Type="http://schemas.openxmlformats.org/officeDocument/2006/relationships/image" Target="../media/image222.png"/><Relationship Id="rId14" Type="http://schemas.openxmlformats.org/officeDocument/2006/relationships/image" Target="../media/image226.png"/><Relationship Id="rId22" Type="http://schemas.openxmlformats.org/officeDocument/2006/relationships/image" Target="../media/image230.png"/><Relationship Id="rId27" Type="http://schemas.openxmlformats.org/officeDocument/2006/relationships/image" Target="../media/image234.png"/><Relationship Id="rId30" Type="http://schemas.openxmlformats.org/officeDocument/2006/relationships/image" Target="../media/image236.png"/><Relationship Id="rId35" Type="http://schemas.openxmlformats.org/officeDocument/2006/relationships/image" Target="../media/image241.png"/><Relationship Id="rId43" Type="http://schemas.openxmlformats.org/officeDocument/2006/relationships/image" Target="../media/image249.png"/><Relationship Id="rId48" Type="http://schemas.openxmlformats.org/officeDocument/2006/relationships/image" Target="../media/image254.png"/><Relationship Id="rId56" Type="http://schemas.openxmlformats.org/officeDocument/2006/relationships/image" Target="../media/image261.png"/><Relationship Id="rId64" Type="http://schemas.openxmlformats.org/officeDocument/2006/relationships/image" Target="../media/image268.png"/><Relationship Id="rId69" Type="http://schemas.openxmlformats.org/officeDocument/2006/relationships/image" Target="../media/image187.png"/><Relationship Id="rId77" Type="http://schemas.openxmlformats.org/officeDocument/2006/relationships/image" Target="../media/image55.png"/><Relationship Id="rId8" Type="http://schemas.openxmlformats.org/officeDocument/2006/relationships/image" Target="../media/image221.png"/><Relationship Id="rId51" Type="http://schemas.openxmlformats.org/officeDocument/2006/relationships/image" Target="../media/image256.png"/><Relationship Id="rId72" Type="http://schemas.openxmlformats.org/officeDocument/2006/relationships/image" Target="../media/image275.png"/><Relationship Id="rId3" Type="http://schemas.openxmlformats.org/officeDocument/2006/relationships/image" Target="../media/image217.png"/><Relationship Id="rId12" Type="http://schemas.openxmlformats.org/officeDocument/2006/relationships/image" Target="../media/image224.png"/><Relationship Id="rId17" Type="http://schemas.openxmlformats.org/officeDocument/2006/relationships/image" Target="../media/image228.png"/><Relationship Id="rId25" Type="http://schemas.openxmlformats.org/officeDocument/2006/relationships/image" Target="../media/image232.png"/><Relationship Id="rId33" Type="http://schemas.openxmlformats.org/officeDocument/2006/relationships/image" Target="../media/image239.png"/><Relationship Id="rId38" Type="http://schemas.openxmlformats.org/officeDocument/2006/relationships/image" Target="../media/image244.png"/><Relationship Id="rId46" Type="http://schemas.openxmlformats.org/officeDocument/2006/relationships/image" Target="../media/image252.png"/><Relationship Id="rId59" Type="http://schemas.openxmlformats.org/officeDocument/2006/relationships/image" Target="../media/image148.png"/><Relationship Id="rId67" Type="http://schemas.openxmlformats.org/officeDocument/2006/relationships/image" Target="../media/image271.png"/><Relationship Id="rId20" Type="http://schemas.openxmlformats.org/officeDocument/2006/relationships/image" Target="../media/image78.png"/><Relationship Id="rId41" Type="http://schemas.openxmlformats.org/officeDocument/2006/relationships/image" Target="../media/image247.png"/><Relationship Id="rId54" Type="http://schemas.openxmlformats.org/officeDocument/2006/relationships/image" Target="../media/image259.png"/><Relationship Id="rId62" Type="http://schemas.openxmlformats.org/officeDocument/2006/relationships/image" Target="../media/image266.png"/><Relationship Id="rId70" Type="http://schemas.openxmlformats.org/officeDocument/2006/relationships/image" Target="../media/image273.png"/><Relationship Id="rId75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0.png"/><Relationship Id="rId18" Type="http://schemas.openxmlformats.org/officeDocument/2006/relationships/image" Target="../media/image295.png"/><Relationship Id="rId26" Type="http://schemas.openxmlformats.org/officeDocument/2006/relationships/image" Target="../media/image303.png"/><Relationship Id="rId3" Type="http://schemas.openxmlformats.org/officeDocument/2006/relationships/image" Target="../media/image281.png"/><Relationship Id="rId21" Type="http://schemas.openxmlformats.org/officeDocument/2006/relationships/image" Target="../media/image298.png"/><Relationship Id="rId34" Type="http://schemas.openxmlformats.org/officeDocument/2006/relationships/image" Target="../media/image311.png"/><Relationship Id="rId7" Type="http://schemas.openxmlformats.org/officeDocument/2006/relationships/image" Target="../media/image284.png"/><Relationship Id="rId12" Type="http://schemas.openxmlformats.org/officeDocument/2006/relationships/image" Target="../media/image289.png"/><Relationship Id="rId17" Type="http://schemas.openxmlformats.org/officeDocument/2006/relationships/image" Target="../media/image294.png"/><Relationship Id="rId25" Type="http://schemas.openxmlformats.org/officeDocument/2006/relationships/image" Target="../media/image302.png"/><Relationship Id="rId33" Type="http://schemas.openxmlformats.org/officeDocument/2006/relationships/image" Target="../media/image310.png"/><Relationship Id="rId38" Type="http://schemas.openxmlformats.org/officeDocument/2006/relationships/image" Target="../media/image314.jpg"/><Relationship Id="rId2" Type="http://schemas.openxmlformats.org/officeDocument/2006/relationships/image" Target="../media/image280.png"/><Relationship Id="rId16" Type="http://schemas.openxmlformats.org/officeDocument/2006/relationships/image" Target="../media/image293.png"/><Relationship Id="rId20" Type="http://schemas.openxmlformats.org/officeDocument/2006/relationships/image" Target="../media/image297.png"/><Relationship Id="rId29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288.png"/><Relationship Id="rId24" Type="http://schemas.openxmlformats.org/officeDocument/2006/relationships/image" Target="../media/image301.png"/><Relationship Id="rId32" Type="http://schemas.openxmlformats.org/officeDocument/2006/relationships/image" Target="../media/image309.png"/><Relationship Id="rId37" Type="http://schemas.openxmlformats.org/officeDocument/2006/relationships/image" Target="../media/image313.png"/><Relationship Id="rId5" Type="http://schemas.openxmlformats.org/officeDocument/2006/relationships/image" Target="../media/image283.png"/><Relationship Id="rId15" Type="http://schemas.openxmlformats.org/officeDocument/2006/relationships/image" Target="../media/image292.png"/><Relationship Id="rId23" Type="http://schemas.openxmlformats.org/officeDocument/2006/relationships/image" Target="../media/image300.png"/><Relationship Id="rId28" Type="http://schemas.openxmlformats.org/officeDocument/2006/relationships/image" Target="../media/image305.png"/><Relationship Id="rId36" Type="http://schemas.openxmlformats.org/officeDocument/2006/relationships/image" Target="../media/image312.png"/><Relationship Id="rId10" Type="http://schemas.openxmlformats.org/officeDocument/2006/relationships/image" Target="../media/image287.png"/><Relationship Id="rId19" Type="http://schemas.openxmlformats.org/officeDocument/2006/relationships/image" Target="../media/image296.png"/><Relationship Id="rId31" Type="http://schemas.openxmlformats.org/officeDocument/2006/relationships/image" Target="../media/image308.png"/><Relationship Id="rId4" Type="http://schemas.openxmlformats.org/officeDocument/2006/relationships/image" Target="../media/image282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Relationship Id="rId22" Type="http://schemas.openxmlformats.org/officeDocument/2006/relationships/image" Target="../media/image299.png"/><Relationship Id="rId27" Type="http://schemas.openxmlformats.org/officeDocument/2006/relationships/image" Target="../media/image304.png"/><Relationship Id="rId30" Type="http://schemas.openxmlformats.org/officeDocument/2006/relationships/image" Target="../media/image307.png"/><Relationship Id="rId35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4978" y="5499227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05" y="0"/>
                </a:moveTo>
                <a:lnTo>
                  <a:pt x="2873629" y="0"/>
                </a:lnTo>
                <a:lnTo>
                  <a:pt x="2752344" y="20066"/>
                </a:lnTo>
                <a:lnTo>
                  <a:pt x="2628900" y="42418"/>
                </a:lnTo>
                <a:lnTo>
                  <a:pt x="2373376" y="91554"/>
                </a:lnTo>
                <a:lnTo>
                  <a:pt x="2105279" y="149644"/>
                </a:lnTo>
                <a:lnTo>
                  <a:pt x="1824227" y="216674"/>
                </a:lnTo>
                <a:lnTo>
                  <a:pt x="1566672" y="281470"/>
                </a:lnTo>
                <a:lnTo>
                  <a:pt x="842899" y="444563"/>
                </a:lnTo>
                <a:lnTo>
                  <a:pt x="621538" y="489242"/>
                </a:lnTo>
                <a:lnTo>
                  <a:pt x="200025" y="567448"/>
                </a:lnTo>
                <a:lnTo>
                  <a:pt x="0" y="600951"/>
                </a:lnTo>
                <a:lnTo>
                  <a:pt x="138303" y="621068"/>
                </a:lnTo>
                <a:lnTo>
                  <a:pt x="270256" y="638937"/>
                </a:lnTo>
                <a:lnTo>
                  <a:pt x="398018" y="654583"/>
                </a:lnTo>
                <a:lnTo>
                  <a:pt x="644905" y="681393"/>
                </a:lnTo>
                <a:lnTo>
                  <a:pt x="874776" y="699262"/>
                </a:lnTo>
                <a:lnTo>
                  <a:pt x="985520" y="705967"/>
                </a:lnTo>
                <a:lnTo>
                  <a:pt x="1094104" y="710438"/>
                </a:lnTo>
                <a:lnTo>
                  <a:pt x="1298448" y="714895"/>
                </a:lnTo>
                <a:lnTo>
                  <a:pt x="1396365" y="714895"/>
                </a:lnTo>
                <a:lnTo>
                  <a:pt x="1585849" y="710438"/>
                </a:lnTo>
                <a:lnTo>
                  <a:pt x="1675256" y="705967"/>
                </a:lnTo>
                <a:lnTo>
                  <a:pt x="1845564" y="692556"/>
                </a:lnTo>
                <a:lnTo>
                  <a:pt x="1928495" y="683628"/>
                </a:lnTo>
                <a:lnTo>
                  <a:pt x="2086102" y="661276"/>
                </a:lnTo>
                <a:lnTo>
                  <a:pt x="2235073" y="634466"/>
                </a:lnTo>
                <a:lnTo>
                  <a:pt x="2375535" y="603186"/>
                </a:lnTo>
                <a:lnTo>
                  <a:pt x="2509647" y="567448"/>
                </a:lnTo>
                <a:lnTo>
                  <a:pt x="2637409" y="527227"/>
                </a:lnTo>
                <a:lnTo>
                  <a:pt x="2758694" y="482549"/>
                </a:lnTo>
                <a:lnTo>
                  <a:pt x="2875788" y="435622"/>
                </a:lnTo>
                <a:lnTo>
                  <a:pt x="2880105" y="433387"/>
                </a:lnTo>
                <a:lnTo>
                  <a:pt x="2880105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423" y="5370703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66" y="0"/>
                </a:moveTo>
                <a:lnTo>
                  <a:pt x="685418" y="0"/>
                </a:lnTo>
                <a:lnTo>
                  <a:pt x="527938" y="4445"/>
                </a:lnTo>
                <a:lnTo>
                  <a:pt x="381000" y="11176"/>
                </a:lnTo>
                <a:lnTo>
                  <a:pt x="244728" y="22352"/>
                </a:lnTo>
                <a:lnTo>
                  <a:pt x="117093" y="35814"/>
                </a:lnTo>
                <a:lnTo>
                  <a:pt x="0" y="53594"/>
                </a:lnTo>
                <a:lnTo>
                  <a:pt x="334137" y="96139"/>
                </a:lnTo>
                <a:lnTo>
                  <a:pt x="693927" y="156464"/>
                </a:lnTo>
                <a:lnTo>
                  <a:pt x="1079246" y="234607"/>
                </a:lnTo>
                <a:lnTo>
                  <a:pt x="1283589" y="279285"/>
                </a:lnTo>
                <a:lnTo>
                  <a:pt x="1868931" y="422275"/>
                </a:lnTo>
                <a:lnTo>
                  <a:pt x="2562987" y="576440"/>
                </a:lnTo>
                <a:lnTo>
                  <a:pt x="2726816" y="607720"/>
                </a:lnTo>
                <a:lnTo>
                  <a:pt x="2882265" y="639000"/>
                </a:lnTo>
                <a:lnTo>
                  <a:pt x="3035554" y="668045"/>
                </a:lnTo>
                <a:lnTo>
                  <a:pt x="3329304" y="717194"/>
                </a:lnTo>
                <a:lnTo>
                  <a:pt x="3469766" y="739533"/>
                </a:lnTo>
                <a:lnTo>
                  <a:pt x="3737991" y="775284"/>
                </a:lnTo>
                <a:lnTo>
                  <a:pt x="3991229" y="806564"/>
                </a:lnTo>
                <a:lnTo>
                  <a:pt x="4112641" y="817727"/>
                </a:lnTo>
                <a:lnTo>
                  <a:pt x="4342510" y="835609"/>
                </a:lnTo>
                <a:lnTo>
                  <a:pt x="4453255" y="842302"/>
                </a:lnTo>
                <a:lnTo>
                  <a:pt x="4666107" y="851242"/>
                </a:lnTo>
                <a:lnTo>
                  <a:pt x="4864100" y="851242"/>
                </a:lnTo>
                <a:lnTo>
                  <a:pt x="5051425" y="846772"/>
                </a:lnTo>
                <a:lnTo>
                  <a:pt x="5140833" y="842302"/>
                </a:lnTo>
                <a:lnTo>
                  <a:pt x="5228082" y="835609"/>
                </a:lnTo>
                <a:lnTo>
                  <a:pt x="5474970" y="808799"/>
                </a:lnTo>
                <a:lnTo>
                  <a:pt x="5551551" y="797623"/>
                </a:lnTo>
                <a:lnTo>
                  <a:pt x="5304662" y="766343"/>
                </a:lnTo>
                <a:lnTo>
                  <a:pt x="5042916" y="728357"/>
                </a:lnTo>
                <a:lnTo>
                  <a:pt x="4474463" y="630059"/>
                </a:lnTo>
                <a:lnTo>
                  <a:pt x="3840099" y="498246"/>
                </a:lnTo>
                <a:lnTo>
                  <a:pt x="2854579" y="263652"/>
                </a:lnTo>
                <a:lnTo>
                  <a:pt x="2586354" y="205613"/>
                </a:lnTo>
                <a:lnTo>
                  <a:pt x="2330957" y="156464"/>
                </a:lnTo>
                <a:lnTo>
                  <a:pt x="2207387" y="134112"/>
                </a:lnTo>
                <a:lnTo>
                  <a:pt x="2086102" y="113919"/>
                </a:lnTo>
                <a:lnTo>
                  <a:pt x="1969007" y="96139"/>
                </a:lnTo>
                <a:lnTo>
                  <a:pt x="1630552" y="51435"/>
                </a:lnTo>
                <a:lnTo>
                  <a:pt x="1419860" y="31242"/>
                </a:lnTo>
                <a:lnTo>
                  <a:pt x="1221866" y="15621"/>
                </a:lnTo>
                <a:lnTo>
                  <a:pt x="1032382" y="4445"/>
                </a:lnTo>
                <a:lnTo>
                  <a:pt x="853566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100" y="5383021"/>
            <a:ext cx="5474970" cy="775335"/>
          </a:xfrm>
          <a:custGeom>
            <a:avLst/>
            <a:gdLst/>
            <a:ahLst/>
            <a:cxnLst/>
            <a:rect l="l" t="t" r="r" b="b"/>
            <a:pathLst>
              <a:path w="5474970" h="775335">
                <a:moveTo>
                  <a:pt x="0" y="78231"/>
                </a:moveTo>
                <a:lnTo>
                  <a:pt x="19176" y="73659"/>
                </a:lnTo>
                <a:lnTo>
                  <a:pt x="76581" y="62483"/>
                </a:lnTo>
                <a:lnTo>
                  <a:pt x="174498" y="46862"/>
                </a:lnTo>
                <a:lnTo>
                  <a:pt x="238379" y="37972"/>
                </a:lnTo>
                <a:lnTo>
                  <a:pt x="312927" y="29082"/>
                </a:lnTo>
                <a:lnTo>
                  <a:pt x="395858" y="22351"/>
                </a:lnTo>
                <a:lnTo>
                  <a:pt x="491744" y="15620"/>
                </a:lnTo>
                <a:lnTo>
                  <a:pt x="596011" y="8889"/>
                </a:lnTo>
                <a:lnTo>
                  <a:pt x="713104" y="4444"/>
                </a:lnTo>
                <a:lnTo>
                  <a:pt x="840866" y="2158"/>
                </a:lnTo>
                <a:lnTo>
                  <a:pt x="979170" y="0"/>
                </a:lnTo>
                <a:lnTo>
                  <a:pt x="1128140" y="2158"/>
                </a:lnTo>
                <a:lnTo>
                  <a:pt x="1287779" y="6730"/>
                </a:lnTo>
                <a:lnTo>
                  <a:pt x="1460246" y="15620"/>
                </a:lnTo>
                <a:lnTo>
                  <a:pt x="1643379" y="26796"/>
                </a:lnTo>
                <a:lnTo>
                  <a:pt x="1837054" y="44703"/>
                </a:lnTo>
                <a:lnTo>
                  <a:pt x="2043557" y="64769"/>
                </a:lnTo>
                <a:lnTo>
                  <a:pt x="2262759" y="89407"/>
                </a:lnTo>
                <a:lnTo>
                  <a:pt x="2492629" y="118363"/>
                </a:lnTo>
                <a:lnTo>
                  <a:pt x="2735326" y="154177"/>
                </a:lnTo>
                <a:lnTo>
                  <a:pt x="2988691" y="194309"/>
                </a:lnTo>
                <a:lnTo>
                  <a:pt x="3254755" y="241274"/>
                </a:lnTo>
                <a:lnTo>
                  <a:pt x="3533648" y="297129"/>
                </a:lnTo>
                <a:lnTo>
                  <a:pt x="3825240" y="357454"/>
                </a:lnTo>
                <a:lnTo>
                  <a:pt x="4129658" y="424484"/>
                </a:lnTo>
                <a:lnTo>
                  <a:pt x="4446778" y="500443"/>
                </a:lnTo>
                <a:lnTo>
                  <a:pt x="4776724" y="583107"/>
                </a:lnTo>
                <a:lnTo>
                  <a:pt x="5119497" y="674712"/>
                </a:lnTo>
                <a:lnTo>
                  <a:pt x="5474970" y="77524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6447" y="5369559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79">
                <a:moveTo>
                  <a:pt x="0" y="652424"/>
                </a:moveTo>
                <a:lnTo>
                  <a:pt x="95757" y="625614"/>
                </a:lnTo>
                <a:lnTo>
                  <a:pt x="357631" y="556361"/>
                </a:lnTo>
                <a:lnTo>
                  <a:pt x="538479" y="509435"/>
                </a:lnTo>
                <a:lnTo>
                  <a:pt x="747140" y="458050"/>
                </a:lnTo>
                <a:lnTo>
                  <a:pt x="979170" y="402196"/>
                </a:lnTo>
                <a:lnTo>
                  <a:pt x="1228217" y="341871"/>
                </a:lnTo>
                <a:lnTo>
                  <a:pt x="1492123" y="283781"/>
                </a:lnTo>
                <a:lnTo>
                  <a:pt x="1762505" y="225691"/>
                </a:lnTo>
                <a:lnTo>
                  <a:pt x="2039238" y="172084"/>
                </a:lnTo>
                <a:lnTo>
                  <a:pt x="2313812" y="120649"/>
                </a:lnTo>
                <a:lnTo>
                  <a:pt x="2450083" y="98297"/>
                </a:lnTo>
                <a:lnTo>
                  <a:pt x="2582036" y="75945"/>
                </a:lnTo>
                <a:lnTo>
                  <a:pt x="2713990" y="58165"/>
                </a:lnTo>
                <a:lnTo>
                  <a:pt x="2841752" y="40258"/>
                </a:lnTo>
                <a:lnTo>
                  <a:pt x="2967354" y="26796"/>
                </a:lnTo>
                <a:lnTo>
                  <a:pt x="3086607" y="15620"/>
                </a:lnTo>
                <a:lnTo>
                  <a:pt x="3201543" y="6730"/>
                </a:lnTo>
                <a:lnTo>
                  <a:pt x="33121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70" y="5353939"/>
            <a:ext cx="8723630" cy="1332230"/>
          </a:xfrm>
          <a:custGeom>
            <a:avLst/>
            <a:gdLst/>
            <a:ahLst/>
            <a:cxnLst/>
            <a:rect l="l" t="t" r="r" b="b"/>
            <a:pathLst>
              <a:path w="8723630" h="1332229">
                <a:moveTo>
                  <a:pt x="1556042" y="0"/>
                </a:moveTo>
                <a:lnTo>
                  <a:pt x="1402753" y="0"/>
                </a:lnTo>
                <a:lnTo>
                  <a:pt x="1258100" y="4445"/>
                </a:lnTo>
                <a:lnTo>
                  <a:pt x="1121829" y="11176"/>
                </a:lnTo>
                <a:lnTo>
                  <a:pt x="874890" y="33528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677"/>
                </a:lnTo>
                <a:lnTo>
                  <a:pt x="478955" y="102743"/>
                </a:lnTo>
                <a:lnTo>
                  <a:pt x="398056" y="120650"/>
                </a:lnTo>
                <a:lnTo>
                  <a:pt x="327812" y="140716"/>
                </a:lnTo>
                <a:lnTo>
                  <a:pt x="206476" y="178816"/>
                </a:lnTo>
                <a:lnTo>
                  <a:pt x="157518" y="196596"/>
                </a:lnTo>
                <a:lnTo>
                  <a:pt x="51079" y="241312"/>
                </a:lnTo>
                <a:lnTo>
                  <a:pt x="0" y="268122"/>
                </a:lnTo>
                <a:lnTo>
                  <a:pt x="0" y="1331607"/>
                </a:lnTo>
                <a:lnTo>
                  <a:pt x="8719096" y="1331607"/>
                </a:lnTo>
                <a:lnTo>
                  <a:pt x="8723414" y="1324902"/>
                </a:lnTo>
                <a:lnTo>
                  <a:pt x="8723414" y="851255"/>
                </a:lnTo>
                <a:lnTo>
                  <a:pt x="7182142" y="851255"/>
                </a:lnTo>
                <a:lnTo>
                  <a:pt x="7043839" y="849020"/>
                </a:lnTo>
                <a:lnTo>
                  <a:pt x="6899059" y="844550"/>
                </a:lnTo>
                <a:lnTo>
                  <a:pt x="6750088" y="837844"/>
                </a:lnTo>
                <a:lnTo>
                  <a:pt x="6594640" y="826681"/>
                </a:lnTo>
                <a:lnTo>
                  <a:pt x="6260503" y="793165"/>
                </a:lnTo>
                <a:lnTo>
                  <a:pt x="5900712" y="746239"/>
                </a:lnTo>
                <a:lnTo>
                  <a:pt x="5709196" y="717194"/>
                </a:lnTo>
                <a:lnTo>
                  <a:pt x="5509044" y="683691"/>
                </a:lnTo>
                <a:lnTo>
                  <a:pt x="5302542" y="645706"/>
                </a:lnTo>
                <a:lnTo>
                  <a:pt x="4861979" y="558571"/>
                </a:lnTo>
                <a:lnTo>
                  <a:pt x="4387253" y="453567"/>
                </a:lnTo>
                <a:lnTo>
                  <a:pt x="4136047" y="395478"/>
                </a:lnTo>
                <a:lnTo>
                  <a:pt x="3614458" y="268122"/>
                </a:lnTo>
                <a:lnTo>
                  <a:pt x="3122841" y="165354"/>
                </a:lnTo>
                <a:lnTo>
                  <a:pt x="2892844" y="125095"/>
                </a:lnTo>
                <a:lnTo>
                  <a:pt x="2673642" y="91567"/>
                </a:lnTo>
                <a:lnTo>
                  <a:pt x="2462949" y="62611"/>
                </a:lnTo>
                <a:lnTo>
                  <a:pt x="2262797" y="40259"/>
                </a:lnTo>
                <a:lnTo>
                  <a:pt x="2073313" y="22352"/>
                </a:lnTo>
                <a:lnTo>
                  <a:pt x="1719999" y="2286"/>
                </a:lnTo>
                <a:lnTo>
                  <a:pt x="1556042" y="0"/>
                </a:lnTo>
                <a:close/>
              </a:path>
              <a:path w="8723630" h="1332229">
                <a:moveTo>
                  <a:pt x="8723414" y="569747"/>
                </a:moveTo>
                <a:lnTo>
                  <a:pt x="8638197" y="605485"/>
                </a:lnTo>
                <a:lnTo>
                  <a:pt x="8557298" y="636765"/>
                </a:lnTo>
                <a:lnTo>
                  <a:pt x="8472208" y="665810"/>
                </a:lnTo>
                <a:lnTo>
                  <a:pt x="8295551" y="719429"/>
                </a:lnTo>
                <a:lnTo>
                  <a:pt x="8201825" y="744016"/>
                </a:lnTo>
                <a:lnTo>
                  <a:pt x="8005991" y="784225"/>
                </a:lnTo>
                <a:lnTo>
                  <a:pt x="7901724" y="802093"/>
                </a:lnTo>
                <a:lnTo>
                  <a:pt x="7680363" y="828903"/>
                </a:lnTo>
                <a:lnTo>
                  <a:pt x="7441857" y="846785"/>
                </a:lnTo>
                <a:lnTo>
                  <a:pt x="7314222" y="851255"/>
                </a:lnTo>
                <a:lnTo>
                  <a:pt x="8723414" y="851255"/>
                </a:lnTo>
                <a:lnTo>
                  <a:pt x="8723414" y="5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b="1" dirty="0"/>
              <a:t>SAMUEL NGIGI K.</a:t>
            </a:r>
          </a:p>
          <a:p>
            <a:pPr algn="ctr"/>
            <a:r>
              <a:rPr lang="en-US" sz="3200" b="1" dirty="0"/>
              <a:t>KMTC</a:t>
            </a:r>
            <a:endParaRPr sz="3200" b="1" dirty="0"/>
          </a:p>
        </p:txBody>
      </p:sp>
      <p:sp>
        <p:nvSpPr>
          <p:cNvPr id="8" name="object 8"/>
          <p:cNvSpPr/>
          <p:nvPr/>
        </p:nvSpPr>
        <p:spPr>
          <a:xfrm>
            <a:off x="2138172" y="1162811"/>
            <a:ext cx="5306568" cy="229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520" y="3174492"/>
            <a:ext cx="3162300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9472" y="2915411"/>
            <a:ext cx="6996683" cy="2295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8820" y="4927091"/>
            <a:ext cx="5219700" cy="217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0347" y="3186683"/>
            <a:ext cx="3083560" cy="139065"/>
          </a:xfrm>
          <a:custGeom>
            <a:avLst/>
            <a:gdLst/>
            <a:ahLst/>
            <a:cxnLst/>
            <a:rect l="l" t="t" r="r" b="b"/>
            <a:pathLst>
              <a:path w="3083560" h="139064">
                <a:moveTo>
                  <a:pt x="0" y="138684"/>
                </a:moveTo>
                <a:lnTo>
                  <a:pt x="3083052" y="138684"/>
                </a:lnTo>
                <a:lnTo>
                  <a:pt x="3083052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1B4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9201" y="1555876"/>
            <a:ext cx="5165725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8700">
              <a:lnSpc>
                <a:spcPct val="100000"/>
              </a:lnSpc>
              <a:spcBef>
                <a:spcPts val="95"/>
              </a:spcBef>
            </a:pPr>
            <a:r>
              <a:rPr sz="11500" b="1" spc="-5" dirty="0">
                <a:solidFill>
                  <a:srgbClr val="1B4170"/>
                </a:solidFill>
                <a:latin typeface="Times New Roman"/>
                <a:cs typeface="Times New Roman"/>
              </a:rPr>
              <a:t>THE  HEA</a:t>
            </a:r>
            <a:r>
              <a:rPr sz="11500" b="1" spc="-420" dirty="0">
                <a:solidFill>
                  <a:srgbClr val="1B4170"/>
                </a:solidFill>
                <a:latin typeface="Times New Roman"/>
                <a:cs typeface="Times New Roman"/>
              </a:rPr>
              <a:t>R</a:t>
            </a:r>
            <a:r>
              <a:rPr sz="11500" b="1" spc="-5" dirty="0">
                <a:solidFill>
                  <a:srgbClr val="1B4170"/>
                </a:solidFill>
                <a:latin typeface="Times New Roman"/>
                <a:cs typeface="Times New Roman"/>
              </a:rPr>
              <a:t>T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1647" y="4939284"/>
            <a:ext cx="5140960" cy="139065"/>
          </a:xfrm>
          <a:custGeom>
            <a:avLst/>
            <a:gdLst/>
            <a:ahLst/>
            <a:cxnLst/>
            <a:rect l="l" t="t" r="r" b="b"/>
            <a:pathLst>
              <a:path w="5140959" h="139064">
                <a:moveTo>
                  <a:pt x="0" y="138683"/>
                </a:moveTo>
                <a:lnTo>
                  <a:pt x="5140452" y="138683"/>
                </a:lnTo>
                <a:lnTo>
                  <a:pt x="5140452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1B4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400" y="228600"/>
            <a:ext cx="2252599" cy="3160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480059"/>
            <a:ext cx="178308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4291" y="480059"/>
            <a:ext cx="135788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905255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" y="918972"/>
            <a:ext cx="4817364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92" y="1344167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59" y="1357883"/>
            <a:ext cx="226923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4664" y="1357883"/>
            <a:ext cx="1138427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39" y="1796795"/>
            <a:ext cx="252222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3432" y="1796795"/>
            <a:ext cx="1738883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3884" y="1796795"/>
            <a:ext cx="539038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492" y="2221992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59" y="2235707"/>
            <a:ext cx="3375660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492" y="2660904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59" y="2674620"/>
            <a:ext cx="3602736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" y="1006094"/>
            <a:ext cx="304800" cy="373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" y="1445005"/>
            <a:ext cx="304800" cy="373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7340" y="482537"/>
            <a:ext cx="4634865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Interatrial</a:t>
            </a:r>
            <a:r>
              <a:rPr sz="2400" b="1" spc="-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sz="2400">
              <a:latin typeface="Times New Roman"/>
              <a:cs typeface="Times New Roman"/>
            </a:endParaRPr>
          </a:p>
          <a:p>
            <a:pPr marL="286385" marR="5080">
              <a:lnSpc>
                <a:spcPct val="120000"/>
              </a:lnSpc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sz="2400" spc="-17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atria  Contains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fossa</a:t>
            </a:r>
            <a:r>
              <a:rPr sz="2400" spc="-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ovalis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2319" y="1872741"/>
            <a:ext cx="500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sz="2400" spc="-1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0040" y="2322906"/>
            <a:ext cx="304800" cy="373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40" y="2762123"/>
            <a:ext cx="304800" cy="373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7340" y="1799586"/>
            <a:ext cx="3417570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Interventricular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septum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upper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membranous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  thick lower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muscular</a:t>
            </a:r>
            <a:r>
              <a:rPr sz="2400" spc="-1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3600" y="2438273"/>
            <a:ext cx="2879725" cy="24464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3124200"/>
            <a:ext cx="2625725" cy="3168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81063"/>
            <a:ext cx="8153400" cy="589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55" y="451104"/>
            <a:ext cx="6687311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0769" y="596849"/>
            <a:ext cx="5985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PERICARDIAL</a:t>
            </a:r>
            <a:r>
              <a:rPr sz="4400" spc="-3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80" dirty="0">
                <a:solidFill>
                  <a:srgbClr val="1B4170"/>
                </a:solidFill>
                <a:latin typeface="Times New Roman"/>
                <a:cs typeface="Times New Roman"/>
              </a:rPr>
              <a:t>LAYER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672" y="2209800"/>
            <a:ext cx="8691753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2609088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2622804"/>
            <a:ext cx="190195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507" y="2622804"/>
            <a:ext cx="5608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9107" y="2622804"/>
            <a:ext cx="2904744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619" y="3048000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6988" y="3061716"/>
            <a:ext cx="205587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4432" y="3061716"/>
            <a:ext cx="5608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3032" y="3061716"/>
            <a:ext cx="298551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988" y="3427476"/>
            <a:ext cx="3918204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19" y="385267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988" y="3866388"/>
            <a:ext cx="2122932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1488" y="3866388"/>
            <a:ext cx="5608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0088" y="3866388"/>
            <a:ext cx="3297936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6988" y="4232147"/>
            <a:ext cx="3433572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3777" y="2709672"/>
            <a:ext cx="304800" cy="373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3777" y="3148583"/>
            <a:ext cx="304800" cy="373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3777" y="3953255"/>
            <a:ext cx="304800" cy="373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5397" y="2625344"/>
            <a:ext cx="4780915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Epicardium – visceral</a:t>
            </a:r>
            <a:r>
              <a:rPr sz="2400" spc="-10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sz="2400">
              <a:latin typeface="Times New Roman"/>
              <a:cs typeface="Times New Roman"/>
            </a:endParaRPr>
          </a:p>
          <a:p>
            <a:pPr marL="12700" marR="38227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Myocardium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–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cardiac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muscle</a:t>
            </a:r>
            <a:r>
              <a:rPr sz="2400" spc="-14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layer 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forming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bulk of the</a:t>
            </a:r>
            <a:r>
              <a:rPr sz="2400" spc="-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Endocardium – endothelial layer of</a:t>
            </a:r>
            <a:r>
              <a:rPr sz="2400" spc="-19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the  inner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myocardial</a:t>
            </a:r>
            <a:r>
              <a:rPr sz="2400" spc="-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surface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2251" y="498348"/>
            <a:ext cx="8197596" cy="819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94410" y="630377"/>
            <a:ext cx="7562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>
                <a:solidFill>
                  <a:srgbClr val="1B4170"/>
                </a:solidFill>
                <a:latin typeface="Times New Roman"/>
                <a:cs typeface="Times New Roman"/>
              </a:rPr>
              <a:t>LAYERS </a:t>
            </a:r>
            <a:r>
              <a:rPr spc="-5" dirty="0">
                <a:solidFill>
                  <a:srgbClr val="1B4170"/>
                </a:solidFill>
                <a:latin typeface="Times New Roman"/>
                <a:cs typeface="Times New Roman"/>
              </a:rPr>
              <a:t>OF THE </a:t>
            </a:r>
            <a:r>
              <a:rPr spc="-35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r>
              <a:rPr spc="-3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pc="-114" dirty="0">
                <a:solidFill>
                  <a:srgbClr val="1B4170"/>
                </a:solidFill>
                <a:latin typeface="Times New Roman"/>
                <a:cs typeface="Times New Roman"/>
              </a:rPr>
              <a:t>WALL</a:t>
            </a:r>
          </a:p>
        </p:txBody>
      </p:sp>
      <p:sp>
        <p:nvSpPr>
          <p:cNvPr id="24" name="object 24"/>
          <p:cNvSpPr/>
          <p:nvPr/>
        </p:nvSpPr>
        <p:spPr>
          <a:xfrm>
            <a:off x="6019800" y="3048000"/>
            <a:ext cx="2895600" cy="33178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4240" y="172212"/>
            <a:ext cx="2295143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7234" y="317957"/>
            <a:ext cx="1590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XR</a:t>
            </a:r>
            <a:r>
              <a:rPr sz="4400" spc="-409" dirty="0">
                <a:solidFill>
                  <a:srgbClr val="1B417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990600"/>
            <a:ext cx="8693277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2752" y="5821870"/>
            <a:ext cx="1059061" cy="181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1080" y="5734608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B4170"/>
                </a:solidFill>
                <a:latin typeface="Times New Roman"/>
                <a:cs typeface="Times New Roman"/>
              </a:rPr>
              <a:t>NORMAL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49537" y="5800915"/>
            <a:ext cx="484136" cy="180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1615" y="5643371"/>
            <a:ext cx="544067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8128" y="5658611"/>
            <a:ext cx="1921764" cy="379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8464" y="5932932"/>
            <a:ext cx="1597152" cy="379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1671" y="5917691"/>
            <a:ext cx="544068" cy="394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29732" y="5714491"/>
            <a:ext cx="234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1B4170"/>
                </a:solidFill>
                <a:latin typeface="Times New Roman"/>
                <a:cs typeface="Times New Roman"/>
              </a:rPr>
              <a:t>LVH</a:t>
            </a:r>
            <a:r>
              <a:rPr sz="1800" b="1" spc="-45" dirty="0">
                <a:solidFill>
                  <a:srgbClr val="1B4170"/>
                </a:solidFill>
                <a:latin typeface="Malgun Gothic"/>
                <a:cs typeface="Malgun Gothic"/>
              </a:rPr>
              <a:t>（ </a:t>
            </a:r>
            <a:r>
              <a:rPr sz="1800" b="1" dirty="0">
                <a:solidFill>
                  <a:srgbClr val="1B4170"/>
                </a:solidFill>
                <a:latin typeface="Times New Roman"/>
                <a:cs typeface="Times New Roman"/>
              </a:rPr>
              <a:t>Left</a:t>
            </a:r>
            <a:r>
              <a:rPr sz="1800" b="1" spc="-22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B4170"/>
                </a:solidFill>
                <a:latin typeface="Times New Roman"/>
                <a:cs typeface="Times New Roman"/>
              </a:rPr>
              <a:t>ventricular  </a:t>
            </a:r>
            <a:r>
              <a:rPr sz="1800" b="1" spc="-5" dirty="0">
                <a:solidFill>
                  <a:srgbClr val="1B4170"/>
                </a:solidFill>
                <a:latin typeface="Times New Roman"/>
                <a:cs typeface="Times New Roman"/>
              </a:rPr>
              <a:t>hypertrophy</a:t>
            </a:r>
            <a:r>
              <a:rPr sz="1800" b="1" spc="-3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B4170"/>
                </a:solidFill>
                <a:latin typeface="Malgun Gothic"/>
                <a:cs typeface="Malgun Gothic"/>
              </a:rPr>
              <a:t>）</a:t>
            </a:r>
            <a:endParaRPr sz="1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8196" y="451104"/>
            <a:ext cx="604723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0808" y="596849"/>
            <a:ext cx="5345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1B4170"/>
                </a:solidFill>
                <a:latin typeface="Times New Roman"/>
                <a:cs typeface="Times New Roman"/>
              </a:rPr>
              <a:t>FRONTAL</a:t>
            </a:r>
            <a:r>
              <a:rPr sz="4400" spc="-32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SECTION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1295400"/>
            <a:ext cx="868680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92" y="149656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1510283"/>
            <a:ext cx="110794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375" y="1510283"/>
            <a:ext cx="51054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1683" y="1510283"/>
            <a:ext cx="42489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244" y="1898904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612" y="1912620"/>
            <a:ext cx="528828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244" y="2301239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612" y="2314955"/>
            <a:ext cx="537057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2703576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6027" y="2717292"/>
            <a:ext cx="230124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8835" y="2717292"/>
            <a:ext cx="510539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5620" y="2717292"/>
            <a:ext cx="489813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310591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6027" y="3119627"/>
            <a:ext cx="1981200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8795" y="3119627"/>
            <a:ext cx="51054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7104" y="3119627"/>
            <a:ext cx="356311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924" y="3755531"/>
            <a:ext cx="151587" cy="1521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859" y="3521964"/>
            <a:ext cx="4849368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492" y="391058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859" y="3924300"/>
            <a:ext cx="4701540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492" y="4312920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859" y="4326635"/>
            <a:ext cx="3771900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492" y="47152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859" y="4728971"/>
            <a:ext cx="7331964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27392" y="4728971"/>
            <a:ext cx="1103376" cy="499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95488" y="4728971"/>
            <a:ext cx="923544" cy="499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859" y="5058155"/>
            <a:ext cx="2193036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492" y="5446776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3859" y="5460491"/>
            <a:ext cx="5836920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040" y="1597405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791" y="1999742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791" y="2402458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7927" y="2804795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7927" y="3207130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040" y="3609416"/>
            <a:ext cx="304800" cy="3736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040" y="4012057"/>
            <a:ext cx="304800" cy="3733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040" y="4414392"/>
            <a:ext cx="304800" cy="3733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040" y="4816728"/>
            <a:ext cx="304800" cy="3733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0040" y="5548579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1659" y="1549654"/>
            <a:ext cx="8159115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2878455" indent="-302260">
              <a:lnSpc>
                <a:spcPct val="110100"/>
              </a:lnSpc>
              <a:spcBef>
                <a:spcPts val="9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Atria - receiving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chambers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of the heart  Receive venous blood returning to heart  Separated by an interatrial septum</a:t>
            </a:r>
            <a:r>
              <a:rPr sz="2400" spc="-21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(wall)</a:t>
            </a:r>
            <a:endParaRPr sz="2400">
              <a:latin typeface="Times New Roman"/>
              <a:cs typeface="Times New Roman"/>
            </a:endParaRPr>
          </a:p>
          <a:p>
            <a:pPr marL="594995" marR="998855">
              <a:lnSpc>
                <a:spcPct val="110000"/>
              </a:lnSpc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Foramen ovale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-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opening in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interatrial septum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in</a:t>
            </a:r>
            <a:r>
              <a:rPr sz="2400" spc="-7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fetus  Fossa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ovalis -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remnant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foramen</a:t>
            </a:r>
            <a:r>
              <a:rPr sz="2400" spc="-2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ovale</a:t>
            </a:r>
            <a:endParaRPr sz="2400">
              <a:latin typeface="Times New Roman"/>
              <a:cs typeface="Times New Roman"/>
            </a:endParaRPr>
          </a:p>
          <a:p>
            <a:pPr marL="12700" marR="3699510">
              <a:lnSpc>
                <a:spcPct val="110000"/>
              </a:lnSpc>
              <a:spcBef>
                <a:spcPts val="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Each atrium has a protruding</a:t>
            </a:r>
            <a:r>
              <a:rPr sz="2400" spc="-16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auricle  Pectinate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muscles mark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atrial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walls  </a:t>
            </a:r>
            <a:r>
              <a:rPr sz="2400" spc="-10" dirty="0">
                <a:solidFill>
                  <a:srgbClr val="1B4170"/>
                </a:solidFill>
                <a:latin typeface="Times New Roman"/>
                <a:cs typeface="Times New Roman"/>
              </a:rPr>
              <a:t>Pump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blood into</a:t>
            </a:r>
            <a:r>
              <a:rPr sz="2400" spc="-1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ventricles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Blood enters right atria from superior and inferior venae cavae</a:t>
            </a:r>
            <a:r>
              <a:rPr sz="2400" spc="-20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and  coronary</a:t>
            </a:r>
            <a:r>
              <a:rPr sz="2400" spc="-4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sinus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Blood enters left atria from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pulmonary</a:t>
            </a:r>
            <a:r>
              <a:rPr sz="2400" spc="-11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veins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05483" y="451104"/>
            <a:ext cx="6772656" cy="899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538097" y="596849"/>
            <a:ext cx="6072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1B4170"/>
                </a:solidFill>
                <a:latin typeface="Times New Roman"/>
                <a:cs typeface="Times New Roman"/>
              </a:rPr>
              <a:t>ATRIA </a:t>
            </a: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sz="4400" spc="-49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45" y="2743200"/>
            <a:ext cx="2457704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218186"/>
            <a:ext cx="2255774" cy="2949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9627" y="194690"/>
            <a:ext cx="3689350" cy="3330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9540" y="3191255"/>
            <a:ext cx="1923288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4396" y="3171444"/>
            <a:ext cx="713231" cy="515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9196" y="3191255"/>
            <a:ext cx="2474976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9540" y="3515867"/>
            <a:ext cx="113385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4964" y="3515867"/>
            <a:ext cx="1511808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8444" y="3515867"/>
            <a:ext cx="230428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9540" y="3849623"/>
            <a:ext cx="1816608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7715" y="3829811"/>
            <a:ext cx="713232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2515" y="3849623"/>
            <a:ext cx="990599" cy="49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4684" y="3849623"/>
            <a:ext cx="1760219" cy="49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9540" y="4174235"/>
            <a:ext cx="2584704" cy="499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0488" y="4174235"/>
            <a:ext cx="2548127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9540" y="4503420"/>
            <a:ext cx="2090927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9540" y="4837176"/>
            <a:ext cx="1770888" cy="495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1996" y="4817364"/>
            <a:ext cx="713231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06796" y="4837176"/>
            <a:ext cx="905255" cy="495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3620" y="4837176"/>
            <a:ext cx="2488692" cy="495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9540" y="5161788"/>
            <a:ext cx="1240536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1644" y="5161788"/>
            <a:ext cx="3665220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9540" y="5490971"/>
            <a:ext cx="2287524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8735" y="5490971"/>
            <a:ext cx="2072639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9540" y="5820155"/>
            <a:ext cx="1476756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17975" y="3267583"/>
            <a:ext cx="4342130" cy="30206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39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Left auricle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projecting to the  right, pectinate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muscles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 wall 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Four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inlets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four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orifices of  pulmonary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veins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open through</a:t>
            </a:r>
            <a:r>
              <a:rPr sz="2400" spc="-9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 posterior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wall</a:t>
            </a:r>
            <a:endParaRPr sz="2400">
              <a:latin typeface="Times New Roman"/>
              <a:cs typeface="Times New Roman"/>
            </a:endParaRPr>
          </a:p>
          <a:p>
            <a:pPr marL="12700" marR="72390">
              <a:lnSpc>
                <a:spcPct val="89600"/>
              </a:lnSpc>
              <a:spcBef>
                <a:spcPts val="50"/>
              </a:spcBef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One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outlet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left</a:t>
            </a:r>
            <a:r>
              <a:rPr sz="2400" b="1" spc="-10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atrioventricular  orifice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, blood leaves through left  atrioventricular orifice to left  ventricle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711451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59" y="1662683"/>
            <a:ext cx="671931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2113788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59" y="2065020"/>
            <a:ext cx="3154679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6307" y="2065020"/>
            <a:ext cx="166420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2188" y="2065020"/>
            <a:ext cx="134111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6503" y="2065020"/>
            <a:ext cx="216712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59" y="2394204"/>
            <a:ext cx="2446019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2845307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59" y="2796539"/>
            <a:ext cx="2427731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9360" y="2796539"/>
            <a:ext cx="228904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79" y="2796539"/>
            <a:ext cx="1287779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3247644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19" y="3198876"/>
            <a:ext cx="3890772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8159" y="3198876"/>
            <a:ext cx="2651760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3649979"/>
            <a:ext cx="531876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59" y="3601211"/>
            <a:ext cx="6995159" cy="499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4052315"/>
            <a:ext cx="531876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059" y="4003547"/>
            <a:ext cx="5396484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791" y="4454652"/>
            <a:ext cx="531876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19" y="4405884"/>
            <a:ext cx="6022848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108" y="4856988"/>
            <a:ext cx="449579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2708" y="4817364"/>
            <a:ext cx="7783068" cy="4206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2708" y="5091684"/>
            <a:ext cx="5213604" cy="4206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4108" y="5466588"/>
            <a:ext cx="449579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2708" y="5426964"/>
            <a:ext cx="7863840" cy="4206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2708" y="5701284"/>
            <a:ext cx="4832604" cy="4206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1609" y="1760816"/>
            <a:ext cx="8280401" cy="444544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spc="-30" dirty="0">
                <a:solidFill>
                  <a:srgbClr val="1B4170"/>
                </a:solidFill>
                <a:latin typeface="Times New Roman"/>
                <a:cs typeface="Times New Roman"/>
              </a:rPr>
              <a:t>Ventricles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are the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discharging chambers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sz="2400" spc="-8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2735"/>
              </a:lnSpc>
              <a:spcBef>
                <a:spcPts val="29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Papillary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muscles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and trabeculae carneae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muscles</a:t>
            </a:r>
            <a:r>
              <a:rPr sz="2400" spc="-114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mark</a:t>
            </a:r>
            <a:endParaRPr sz="2400" dirty="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ventricular</a:t>
            </a:r>
            <a:r>
              <a:rPr sz="2400" spc="-5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walls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Separated by an interventricular</a:t>
            </a:r>
            <a:r>
              <a:rPr sz="2400" spc="-10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septum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Contains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components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of the </a:t>
            </a:r>
            <a:r>
              <a:rPr sz="2400" i="1" dirty="0">
                <a:solidFill>
                  <a:srgbClr val="1B4170"/>
                </a:solidFill>
                <a:latin typeface="Times New Roman"/>
                <a:cs typeface="Times New Roman"/>
              </a:rPr>
              <a:t>conduction</a:t>
            </a:r>
            <a:r>
              <a:rPr sz="2400" i="1" spc="-6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1B4170"/>
                </a:solidFill>
                <a:latin typeface="Times New Roman"/>
                <a:cs typeface="Times New Roman"/>
              </a:rPr>
              <a:t>system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Right ventricle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pumps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blood into the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pulmonary</a:t>
            </a:r>
            <a:r>
              <a:rPr sz="2400" spc="-10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trunk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Left ventricle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pumps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blood into the</a:t>
            </a:r>
            <a:r>
              <a:rPr sz="2400" spc="-10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aorta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Thicker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myocardium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due to greater work</a:t>
            </a:r>
            <a:r>
              <a:rPr sz="2400" spc="-9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load</a:t>
            </a:r>
            <a:endParaRPr sz="2400" dirty="0">
              <a:latin typeface="Times New Roman"/>
              <a:cs typeface="Times New Roman"/>
            </a:endParaRPr>
          </a:p>
          <a:p>
            <a:pPr marL="869315" lvl="2" indent="-247650">
              <a:lnSpc>
                <a:spcPts val="2280"/>
              </a:lnSpc>
              <a:spcBef>
                <a:spcPts val="254"/>
              </a:spcBef>
              <a:buClr>
                <a:srgbClr val="30B6FC"/>
              </a:buClr>
              <a:buFont typeface="Wingdings 2"/>
              <a:buChar char=""/>
              <a:tabLst>
                <a:tab pos="869950" algn="l"/>
              </a:tabLst>
            </a:pP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Pulmonary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circulation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supplied by right ventricle is a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much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low</a:t>
            </a:r>
            <a:r>
              <a:rPr sz="2000" spc="-19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pressure</a:t>
            </a:r>
            <a:endParaRPr sz="2000" dirty="0">
              <a:latin typeface="Times New Roman"/>
              <a:cs typeface="Times New Roman"/>
            </a:endParaRPr>
          </a:p>
          <a:p>
            <a:pPr marL="869315">
              <a:lnSpc>
                <a:spcPts val="2280"/>
              </a:lnSpc>
            </a:pP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system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requiring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less energy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output by</a:t>
            </a:r>
            <a:r>
              <a:rPr sz="2000" spc="-1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ventricle</a:t>
            </a:r>
            <a:endParaRPr sz="2000" dirty="0">
              <a:latin typeface="Times New Roman"/>
              <a:cs typeface="Times New Roman"/>
            </a:endParaRPr>
          </a:p>
          <a:p>
            <a:pPr marL="869315" marR="5080" lvl="2" indent="-247650">
              <a:lnSpc>
                <a:spcPts val="2160"/>
              </a:lnSpc>
              <a:spcBef>
                <a:spcPts val="509"/>
              </a:spcBef>
              <a:buClr>
                <a:srgbClr val="30B6FC"/>
              </a:buClr>
              <a:buFont typeface="Wingdings 2"/>
              <a:buChar char=""/>
              <a:tabLst>
                <a:tab pos="869950" algn="l"/>
              </a:tabLst>
            </a:pP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Systemic circulation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supplied by left ventricle is a higher pressure</a:t>
            </a:r>
            <a:r>
              <a:rPr sz="2000" spc="-21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system  and thus requires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forceful</a:t>
            </a:r>
            <a:r>
              <a:rPr sz="2000" spc="-14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contractions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431" y="451104"/>
            <a:ext cx="8366759" cy="899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41070" y="596849"/>
            <a:ext cx="7666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VENTRICLE OF THE</a:t>
            </a:r>
            <a:r>
              <a:rPr sz="4400" spc="-31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838200"/>
            <a:ext cx="3733800" cy="4463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1871" y="304850"/>
            <a:ext cx="4038600" cy="555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838174"/>
            <a:ext cx="8723414" cy="4871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3485" y="618870"/>
            <a:ext cx="3276600" cy="313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3521" y="2895600"/>
            <a:ext cx="4340478" cy="3962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39" y="1699260"/>
            <a:ext cx="409194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39" y="2065020"/>
            <a:ext cx="3659124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39" y="2435351"/>
            <a:ext cx="1534667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5775" y="2415539"/>
            <a:ext cx="713232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0575" y="2435351"/>
            <a:ext cx="903732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5876" y="2435351"/>
            <a:ext cx="2488692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39" y="2796539"/>
            <a:ext cx="1240536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39" y="3166872"/>
            <a:ext cx="1687068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175" y="3147060"/>
            <a:ext cx="713232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2976" y="3166872"/>
            <a:ext cx="2072639" cy="49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39" y="3532632"/>
            <a:ext cx="1615440" cy="49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6547" y="3512820"/>
            <a:ext cx="713231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1348" y="3532632"/>
            <a:ext cx="2798064" cy="495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39" y="3893820"/>
            <a:ext cx="2955036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" y="4264152"/>
            <a:ext cx="1839468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7776" y="4244340"/>
            <a:ext cx="713232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2576" y="4264152"/>
            <a:ext cx="1836420" cy="495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740" y="4625340"/>
            <a:ext cx="2115312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3620" y="4625340"/>
            <a:ext cx="560832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2220" y="4625340"/>
            <a:ext cx="1245108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" y="4991100"/>
            <a:ext cx="1786127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4435" y="4991100"/>
            <a:ext cx="1964436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" y="5356859"/>
            <a:ext cx="3256788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7340" y="1775205"/>
            <a:ext cx="403669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73D86"/>
                </a:solidFill>
                <a:latin typeface="Times New Roman"/>
                <a:cs typeface="Times New Roman"/>
              </a:rPr>
              <a:t>It’s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wall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is three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times</a:t>
            </a:r>
            <a:r>
              <a:rPr sz="2400" spc="-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thicker  than that of right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840"/>
              </a:lnSpc>
              <a:spcBef>
                <a:spcPts val="16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inlet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left</a:t>
            </a:r>
            <a:r>
              <a:rPr sz="2400" b="1" spc="-10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atrioventricular  orifice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outlet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aortic</a:t>
            </a:r>
            <a:r>
              <a:rPr sz="2400" b="1" spc="-8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</a:pP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parts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divided by</a:t>
            </a:r>
            <a:r>
              <a:rPr sz="2400" spc="-3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anterior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cusps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mitral</a:t>
            </a:r>
            <a:r>
              <a:rPr sz="2400" spc="-3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valve</a:t>
            </a:r>
            <a:endParaRPr sz="2400">
              <a:latin typeface="Times New Roman"/>
              <a:cs typeface="Times New Roman"/>
            </a:endParaRPr>
          </a:p>
          <a:p>
            <a:pPr marL="469900" marR="394970">
              <a:lnSpc>
                <a:spcPct val="99600"/>
              </a:lnSpc>
              <a:spcBef>
                <a:spcPts val="50"/>
              </a:spcBef>
              <a:tabLst>
                <a:tab pos="1847214" algn="l"/>
              </a:tabLst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Inflow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tract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rough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walls  Outflow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tract –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aortic  vestibule	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smooth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area  leading to aortic</a:t>
            </a:r>
            <a:r>
              <a:rPr sz="2400" spc="-1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7908" y="534923"/>
            <a:ext cx="2976372" cy="6598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27582" y="638301"/>
            <a:ext cx="2363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Left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ventricle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1546860"/>
            <a:ext cx="178308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4291" y="1546860"/>
            <a:ext cx="135788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1972055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" y="1985772"/>
            <a:ext cx="13914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8467" y="1985772"/>
            <a:ext cx="14249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8127" y="1985772"/>
            <a:ext cx="986027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8876" y="1985772"/>
            <a:ext cx="84886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5511" y="1985772"/>
            <a:ext cx="815339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7096" y="1985772"/>
            <a:ext cx="952500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492" y="2410967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859" y="2424683"/>
            <a:ext cx="1493520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0575" y="2424683"/>
            <a:ext cx="1034796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64664" y="2424683"/>
            <a:ext cx="1138427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39" y="2863595"/>
            <a:ext cx="2522220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3432" y="2863595"/>
            <a:ext cx="2721864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0015" y="2863595"/>
            <a:ext cx="142493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9676" y="2863595"/>
            <a:ext cx="986027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0423" y="2863595"/>
            <a:ext cx="84886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7059" y="2863595"/>
            <a:ext cx="81534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7119" y="2863595"/>
            <a:ext cx="1597152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492" y="3288791"/>
            <a:ext cx="568452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859" y="3302508"/>
            <a:ext cx="1103376" cy="499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1955" y="3302508"/>
            <a:ext cx="1979676" cy="499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2448" y="3302508"/>
            <a:ext cx="883920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492" y="3727703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859" y="3741420"/>
            <a:ext cx="1019556" cy="499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6611" y="3741420"/>
            <a:ext cx="1103376" cy="499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6232" y="3741420"/>
            <a:ext cx="1525523" cy="499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000" y="3741420"/>
            <a:ext cx="883920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39" y="4180332"/>
            <a:ext cx="1418844" cy="4998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627" y="4180332"/>
            <a:ext cx="1478280" cy="4998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492" y="4605528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859" y="4619244"/>
            <a:ext cx="1341120" cy="4998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2852" y="4619244"/>
            <a:ext cx="1016508" cy="4998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37232" y="4619244"/>
            <a:ext cx="865632" cy="499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0735" y="4619244"/>
            <a:ext cx="1490472" cy="499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69079" y="4619244"/>
            <a:ext cx="780288" cy="4998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87240" y="4619244"/>
            <a:ext cx="2270760" cy="4998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49567" y="4619244"/>
            <a:ext cx="484632" cy="4998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2071" y="4619244"/>
            <a:ext cx="1783079" cy="4998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93023" y="4619244"/>
            <a:ext cx="847344" cy="4998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859" y="4985003"/>
            <a:ext cx="1104900" cy="4998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0432" y="4985003"/>
            <a:ext cx="1324356" cy="4998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492" y="5410200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3859" y="5423915"/>
            <a:ext cx="915924" cy="4998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4503" y="5423915"/>
            <a:ext cx="84886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1139" y="5423915"/>
            <a:ext cx="98602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51888" y="5423915"/>
            <a:ext cx="1272539" cy="499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92195" y="5423915"/>
            <a:ext cx="1257300" cy="4998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040" y="2072970"/>
            <a:ext cx="304800" cy="373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0040" y="2512186"/>
            <a:ext cx="304800" cy="3733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07340" y="1549650"/>
            <a:ext cx="4636770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Interatrial</a:t>
            </a:r>
            <a:r>
              <a:rPr sz="2400" b="1" spc="-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sz="2400" spc="-1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atria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Contains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fossa</a:t>
            </a:r>
            <a:r>
              <a:rPr sz="2400" spc="-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ovalis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22319" y="2939922"/>
            <a:ext cx="500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sz="2400" spc="-1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0040" y="3390010"/>
            <a:ext cx="304800" cy="3733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040" y="3828872"/>
            <a:ext cx="304800" cy="3736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07340" y="2866770"/>
            <a:ext cx="341884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Interventricular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septum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upper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membranous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  thick lower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muscular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073D86"/>
                </a:solidFill>
                <a:latin typeface="Times New Roman"/>
                <a:cs typeface="Times New Roman"/>
              </a:rPr>
              <a:t>Fibrous</a:t>
            </a:r>
            <a:r>
              <a:rPr sz="2400" b="1" spc="-1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skeleton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20040" y="4707001"/>
            <a:ext cx="304800" cy="3733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040" y="5512003"/>
            <a:ext cx="304800" cy="3733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81659" y="4695825"/>
            <a:ext cx="825627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1565" algn="l"/>
                <a:tab pos="1845945" algn="l"/>
                <a:tab pos="2449195" algn="l"/>
                <a:tab pos="3677920" algn="l"/>
                <a:tab pos="4196080" algn="l"/>
                <a:tab pos="6281420" algn="l"/>
                <a:tab pos="7802880" algn="l"/>
              </a:tabLst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Fibrous	ri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gs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	that	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rround	t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	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trio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ent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073D86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la</a:t>
            </a:r>
            <a:r>
              <a:rPr sz="2400" spc="-95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,	pul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onar</a:t>
            </a:r>
            <a:r>
              <a:rPr sz="2400" spc="-165" dirty="0">
                <a:solidFill>
                  <a:srgbClr val="073D86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,	and  aortic</a:t>
            </a:r>
            <a:r>
              <a:rPr sz="2400" spc="-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orifices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and right fibrous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trigons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5384" y="498348"/>
            <a:ext cx="8369808" cy="8199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707542" y="630377"/>
            <a:ext cx="7734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SEPTUMS/FIBROUS </a:t>
            </a:r>
            <a:r>
              <a:rPr spc="-15" dirty="0">
                <a:latin typeface="Times New Roman"/>
                <a:cs typeface="Times New Roman"/>
              </a:rPr>
              <a:t>SKELETON</a:t>
            </a:r>
          </a:p>
        </p:txBody>
      </p:sp>
      <p:sp>
        <p:nvSpPr>
          <p:cNvPr id="64" name="object 64"/>
          <p:cNvSpPr/>
          <p:nvPr/>
        </p:nvSpPr>
        <p:spPr>
          <a:xfrm>
            <a:off x="7252843" y="1219200"/>
            <a:ext cx="849782" cy="16764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1670" y="1447736"/>
            <a:ext cx="8723414" cy="467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9092" y="451104"/>
            <a:ext cx="5425439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1704" y="596849"/>
            <a:ext cx="4721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ANTERIOR</a:t>
            </a:r>
            <a:r>
              <a:rPr sz="4400" spc="-1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VIEW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330452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1281683"/>
            <a:ext cx="8138159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1732788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1693164"/>
            <a:ext cx="6388608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2068067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59" y="2019300"/>
            <a:ext cx="2450592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2470404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00" y="2430779"/>
            <a:ext cx="1981200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4788" y="2430779"/>
            <a:ext cx="995172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" y="2805683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" y="2766060"/>
            <a:ext cx="2098548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" y="3140964"/>
            <a:ext cx="531876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859" y="3092195"/>
            <a:ext cx="237286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8400" y="3092195"/>
            <a:ext cx="5442204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59" y="3421379"/>
            <a:ext cx="1595628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" y="3872484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" y="3832859"/>
            <a:ext cx="513588" cy="420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9263" y="3832859"/>
            <a:ext cx="429768" cy="420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4608" y="3832859"/>
            <a:ext cx="3057143" cy="4206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500" y="4207764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100" y="4168140"/>
            <a:ext cx="499872" cy="420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547" y="4168140"/>
            <a:ext cx="429768" cy="420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891" y="4168140"/>
            <a:ext cx="3971544" cy="4206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400" y="4543044"/>
            <a:ext cx="531876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859" y="4494276"/>
            <a:ext cx="8641080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859" y="4823459"/>
            <a:ext cx="1392936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" y="5274564"/>
            <a:ext cx="531876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859" y="5225796"/>
            <a:ext cx="1514856" cy="499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0283" y="5225796"/>
            <a:ext cx="1578864" cy="499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2344" y="5225796"/>
            <a:ext cx="5480304" cy="499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859" y="5554979"/>
            <a:ext cx="2072639" cy="4998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500" y="6006084"/>
            <a:ext cx="44958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0100" y="5966459"/>
            <a:ext cx="1181100" cy="4206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36776" y="5966459"/>
            <a:ext cx="1286256" cy="42062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8607" y="5966459"/>
            <a:ext cx="2892551" cy="4206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2492" y="1330452"/>
            <a:ext cx="8458200" cy="51993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0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Heart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valves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ensure unidirectional blood flow through the</a:t>
            </a:r>
            <a:r>
              <a:rPr sz="2400" spc="-14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54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Composed of an endocardium with a connective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tissue</a:t>
            </a:r>
            <a:r>
              <a:rPr sz="2000" spc="-18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core</a:t>
            </a:r>
            <a:endParaRPr sz="20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spc="-60" dirty="0">
                <a:solidFill>
                  <a:srgbClr val="1B4170"/>
                </a:solidFill>
                <a:latin typeface="Times New Roman"/>
                <a:cs typeface="Times New Roman"/>
              </a:rPr>
              <a:t>Two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major</a:t>
            </a:r>
            <a:r>
              <a:rPr sz="2400" spc="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types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54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Atrioventricular</a:t>
            </a:r>
            <a:r>
              <a:rPr sz="2000" spc="-5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20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4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Semilunar</a:t>
            </a:r>
            <a:r>
              <a:rPr sz="2000" spc="-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2000" dirty="0">
              <a:latin typeface="Times New Roman"/>
              <a:cs typeface="Times New Roman"/>
            </a:endParaRPr>
          </a:p>
          <a:p>
            <a:pPr marL="286385" marR="1172845" indent="-274320">
              <a:lnSpc>
                <a:spcPts val="2590"/>
              </a:lnSpc>
              <a:spcBef>
                <a:spcPts val="600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Atrioventricular </a:t>
            </a:r>
            <a:r>
              <a:rPr sz="2400" spc="-80" dirty="0">
                <a:solidFill>
                  <a:srgbClr val="1B4170"/>
                </a:solidFill>
                <a:latin typeface="Times New Roman"/>
                <a:cs typeface="Times New Roman"/>
              </a:rPr>
              <a:t>(AV)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valves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lie between the atria and the  ventricles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25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spc="-65" dirty="0">
                <a:solidFill>
                  <a:srgbClr val="1B4170"/>
                </a:solidFill>
                <a:latin typeface="Times New Roman"/>
                <a:cs typeface="Times New Roman"/>
              </a:rPr>
              <a:t>R-AV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valve = tricuspid</a:t>
            </a:r>
            <a:r>
              <a:rPr sz="2000" spc="-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valve</a:t>
            </a:r>
            <a:endParaRPr sz="20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4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spc="-65" dirty="0">
                <a:solidFill>
                  <a:srgbClr val="1B4170"/>
                </a:solidFill>
                <a:latin typeface="Times New Roman"/>
                <a:cs typeface="Times New Roman"/>
              </a:rPr>
              <a:t>L-AV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valve = bicuspid or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mitral</a:t>
            </a:r>
            <a:r>
              <a:rPr sz="2000" spc="-8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B4170"/>
                </a:solidFill>
                <a:latin typeface="Times New Roman"/>
                <a:cs typeface="Times New Roman"/>
              </a:rPr>
              <a:t>valve</a:t>
            </a:r>
            <a:endParaRPr sz="20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600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spc="-165" dirty="0">
                <a:solidFill>
                  <a:srgbClr val="1B4170"/>
                </a:solidFill>
                <a:latin typeface="Times New Roman"/>
                <a:cs typeface="Times New Roman"/>
              </a:rPr>
              <a:t>AV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valves prevent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backflow of blood into the atria when ventricles  contract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2735"/>
              </a:lnSpc>
              <a:spcBef>
                <a:spcPts val="254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Chordae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tendineae anchor </a:t>
            </a:r>
            <a:r>
              <a:rPr sz="2400" spc="-160" dirty="0">
                <a:solidFill>
                  <a:srgbClr val="1B4170"/>
                </a:solidFill>
                <a:latin typeface="Times New Roman"/>
                <a:cs typeface="Times New Roman"/>
              </a:rPr>
              <a:t>AV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valves to papillary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muscles</a:t>
            </a:r>
            <a:r>
              <a:rPr sz="2400" spc="-14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of</a:t>
            </a:r>
            <a:endParaRPr sz="2400" dirty="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ventricle</a:t>
            </a:r>
            <a:r>
              <a:rPr sz="2400" spc="-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wall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ts val="2390"/>
              </a:lnSpc>
              <a:spcBef>
                <a:spcPts val="254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Prevent </a:t>
            </a:r>
            <a:r>
              <a:rPr sz="2000" i="1" spc="-10" dirty="0">
                <a:solidFill>
                  <a:srgbClr val="1B4170"/>
                </a:solidFill>
                <a:latin typeface="Times New Roman"/>
                <a:cs typeface="Times New Roman"/>
              </a:rPr>
              <a:t>prolapse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of valve back into</a:t>
            </a:r>
            <a:r>
              <a:rPr sz="2000" spc="-15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B4170"/>
                </a:solidFill>
                <a:latin typeface="Times New Roman"/>
                <a:cs typeface="Times New Roman"/>
              </a:rPr>
              <a:t>atrium</a:t>
            </a:r>
            <a:endParaRPr sz="1050" dirty="0">
              <a:latin typeface="Candara"/>
              <a:cs typeface="Candar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10739" y="451104"/>
            <a:ext cx="4963668" cy="899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443352" y="596849"/>
            <a:ext cx="4260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r>
              <a:rPr sz="4400" spc="-25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160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92" y="229514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2308860"/>
            <a:ext cx="814273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27340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" y="2747772"/>
            <a:ext cx="2546604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2032" y="2747772"/>
            <a:ext cx="144322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747772"/>
            <a:ext cx="186537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2" y="3172967"/>
            <a:ext cx="568452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59" y="3186683"/>
            <a:ext cx="8577072" cy="499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492" y="3611879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59" y="3625596"/>
            <a:ext cx="8174735" cy="499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859" y="3991355"/>
            <a:ext cx="2447544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492" y="4416552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859" y="4430267"/>
            <a:ext cx="2321052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479" y="4430267"/>
            <a:ext cx="798576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6623" y="4430267"/>
            <a:ext cx="510539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8732" y="4430267"/>
            <a:ext cx="3739896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244" y="4855464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612" y="4869179"/>
            <a:ext cx="544068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247" y="4869179"/>
            <a:ext cx="899160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1975" y="4869179"/>
            <a:ext cx="617219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0763" y="4869179"/>
            <a:ext cx="510539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9072" y="4869179"/>
            <a:ext cx="1693164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3804" y="4869179"/>
            <a:ext cx="2290572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6047" y="4869179"/>
            <a:ext cx="1188720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244" y="5294376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5612" y="5308091"/>
            <a:ext cx="1203960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1139" y="5308091"/>
            <a:ext cx="510540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7923" y="5308091"/>
            <a:ext cx="3750564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040" y="2396363"/>
            <a:ext cx="304800" cy="3733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040" y="2835275"/>
            <a:ext cx="304800" cy="3733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040" y="3274186"/>
            <a:ext cx="304800" cy="3733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040" y="3713048"/>
            <a:ext cx="304800" cy="3736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040" y="4518025"/>
            <a:ext cx="304800" cy="3733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791" y="4956936"/>
            <a:ext cx="304800" cy="3733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791" y="5395874"/>
            <a:ext cx="304800" cy="3736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1659" y="2312035"/>
            <a:ext cx="8117205" cy="3501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5609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Semilunar valves prevent backflow of blood into the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ventricles 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Have no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chordae tendinae</a:t>
            </a:r>
            <a:r>
              <a:rPr sz="2400" spc="-4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attachments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  <a:spcBef>
                <a:spcPts val="204"/>
              </a:spcBef>
            </a:pP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Aortic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semilunar valve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lies between the left ventricle and the</a:t>
            </a:r>
            <a:r>
              <a:rPr sz="2400" spc="-20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aorta 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Pulmonary semilunar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valve lies between the right ventricle</a:t>
            </a:r>
            <a:r>
              <a:rPr sz="2400" spc="-15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and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665"/>
              </a:lnSpc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pulmonary</a:t>
            </a:r>
            <a:r>
              <a:rPr sz="2400" spc="-2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trunk</a:t>
            </a:r>
            <a:endParaRPr sz="2400" dirty="0">
              <a:latin typeface="Times New Roman"/>
              <a:cs typeface="Times New Roman"/>
            </a:endParaRPr>
          </a:p>
          <a:p>
            <a:pPr marL="314325" marR="2361565" indent="-302260">
              <a:lnSpc>
                <a:spcPct val="120000"/>
              </a:lnSpc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Heart sounds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(“lub-dup”) due to valves</a:t>
            </a:r>
            <a:r>
              <a:rPr sz="2400" spc="-14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closing 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“Lub”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- closing of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atrioventricular</a:t>
            </a:r>
            <a:r>
              <a:rPr sz="2400" spc="-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2400" dirty="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“Dub”-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closing of </a:t>
            </a:r>
            <a:r>
              <a:rPr sz="2400" spc="-5" dirty="0">
                <a:solidFill>
                  <a:srgbClr val="1B4170"/>
                </a:solidFill>
                <a:latin typeface="Times New Roman"/>
                <a:cs typeface="Times New Roman"/>
              </a:rPr>
              <a:t>semilunar</a:t>
            </a:r>
            <a:r>
              <a:rPr sz="2400" spc="-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3756" y="451104"/>
            <a:ext cx="8517636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666089" y="596849"/>
            <a:ext cx="7816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SEMILUNAR </a:t>
            </a: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r>
              <a:rPr sz="4400" spc="-25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160" dirty="0">
                <a:solidFill>
                  <a:srgbClr val="1B4170"/>
                </a:solidFill>
                <a:latin typeface="Times New Roman"/>
                <a:cs typeface="Times New Roman"/>
              </a:rPr>
              <a:t>VALVES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784859"/>
            <a:ext cx="240792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1210055"/>
            <a:ext cx="5684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223772"/>
            <a:ext cx="2014727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7835" y="1223772"/>
            <a:ext cx="228904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8555" y="1223772"/>
            <a:ext cx="127863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091" y="1648967"/>
            <a:ext cx="5684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662683"/>
            <a:ext cx="7978140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028444"/>
            <a:ext cx="6844283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394204"/>
            <a:ext cx="2287524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0735" y="2394204"/>
            <a:ext cx="1205484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091" y="2823972"/>
            <a:ext cx="568452" cy="509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837688"/>
            <a:ext cx="1618487" cy="49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1595" y="2837688"/>
            <a:ext cx="1662683" cy="49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0523" y="2817876"/>
            <a:ext cx="713231" cy="515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5323" y="2837688"/>
            <a:ext cx="4838700" cy="495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198876"/>
            <a:ext cx="3538728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21835" y="3198876"/>
            <a:ext cx="1668780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2184" y="3198876"/>
            <a:ext cx="1426464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140" y="3637788"/>
            <a:ext cx="2080260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816" y="4076700"/>
            <a:ext cx="1847088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1472" y="4076700"/>
            <a:ext cx="2289048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2191" y="4076700"/>
            <a:ext cx="127863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091" y="4506467"/>
            <a:ext cx="568452" cy="509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539" y="4520184"/>
            <a:ext cx="2958084" cy="495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1191" y="4500371"/>
            <a:ext cx="713232" cy="515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5991" y="4520184"/>
            <a:ext cx="4693920" cy="495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539" y="4881371"/>
            <a:ext cx="3680460" cy="4998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640" y="1310894"/>
            <a:ext cx="304800" cy="3733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640" y="1749805"/>
            <a:ext cx="304800" cy="3733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" y="2925191"/>
            <a:ext cx="304800" cy="3733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640" y="4607940"/>
            <a:ext cx="304800" cy="3733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787654"/>
            <a:ext cx="8049259" cy="4561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25" dirty="0">
                <a:solidFill>
                  <a:srgbClr val="073D86"/>
                </a:solidFill>
                <a:latin typeface="Times New Roman"/>
                <a:cs typeface="Times New Roman"/>
              </a:rPr>
              <a:t>Tricuspid</a:t>
            </a:r>
            <a:r>
              <a:rPr sz="2400" b="1" spc="-3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valve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Guards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right atrioventricular</a:t>
            </a:r>
            <a:r>
              <a:rPr sz="2400" spc="-7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sz="2400">
              <a:latin typeface="Times New Roman"/>
              <a:cs typeface="Times New Roman"/>
            </a:endParaRPr>
          </a:p>
          <a:p>
            <a:pPr marL="5461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Three triangular cusps: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anterior,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posterior and septal, the</a:t>
            </a:r>
            <a:r>
              <a:rPr sz="2400" spc="-2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base  of cusps are attached to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fibrous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ring surrounding the  atrioventricular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sz="2400">
              <a:latin typeface="Times New Roman"/>
              <a:cs typeface="Times New Roman"/>
            </a:endParaRPr>
          </a:p>
          <a:p>
            <a:pPr marL="546100" marR="297180">
              <a:lnSpc>
                <a:spcPts val="2840"/>
              </a:lnSpc>
              <a:spcBef>
                <a:spcPts val="745"/>
              </a:spcBef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Chordae tendineae </a:t>
            </a:r>
            <a:r>
              <a:rPr sz="2400" spc="-5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fine, white,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connective tissue cords,  attach 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margin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cusps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papillary</a:t>
            </a:r>
            <a:r>
              <a:rPr sz="2400" b="1" spc="-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Mitral</a:t>
            </a:r>
            <a:r>
              <a:rPr sz="2400" b="1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valve</a:t>
            </a:r>
            <a:endParaRPr sz="24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Guards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atrioventricular</a:t>
            </a:r>
            <a:r>
              <a:rPr sz="2400" spc="-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sz="2400">
              <a:latin typeface="Times New Roman"/>
              <a:cs typeface="Times New Roman"/>
            </a:endParaRPr>
          </a:p>
          <a:p>
            <a:pPr marL="546100" marR="431165">
              <a:lnSpc>
                <a:spcPts val="2840"/>
              </a:lnSpc>
              <a:spcBef>
                <a:spcPts val="740"/>
              </a:spcBef>
            </a:pP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triangular cusps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anterior and posterior with</a:t>
            </a:r>
            <a:r>
              <a:rPr sz="2400" spc="-9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Similar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structures to those of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right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784859"/>
            <a:ext cx="3793236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492" y="1210055"/>
            <a:ext cx="5684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" y="1223772"/>
            <a:ext cx="505206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92" y="1648967"/>
            <a:ext cx="5684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" y="1662683"/>
            <a:ext cx="3672840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7347" y="1662683"/>
            <a:ext cx="560831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5947" y="1662683"/>
            <a:ext cx="300532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" y="1310894"/>
            <a:ext cx="304800" cy="373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40" y="1749805"/>
            <a:ext cx="304800" cy="373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787654"/>
            <a:ext cx="664781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0" dirty="0">
                <a:solidFill>
                  <a:srgbClr val="073D86"/>
                </a:solidFill>
                <a:latin typeface="Times New Roman"/>
                <a:cs typeface="Times New Roman"/>
              </a:rPr>
              <a:t>Valve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of pulmonary</a:t>
            </a:r>
            <a:r>
              <a:rPr sz="2400" b="1" spc="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trunk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Guards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orifice 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pulmonary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trunk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three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semilunar cusps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– each with free</a:t>
            </a:r>
            <a:r>
              <a:rPr sz="2400" spc="-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border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62600" y="2133663"/>
            <a:ext cx="3451225" cy="443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0" y="4176712"/>
            <a:ext cx="3384550" cy="2393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534" y="2687827"/>
            <a:ext cx="2952750" cy="2305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4084" y="3581400"/>
            <a:ext cx="366395" cy="948055"/>
          </a:xfrm>
          <a:custGeom>
            <a:avLst/>
            <a:gdLst/>
            <a:ahLst/>
            <a:cxnLst/>
            <a:rect l="l" t="t" r="r" b="b"/>
            <a:pathLst>
              <a:path w="366395" h="948054">
                <a:moveTo>
                  <a:pt x="220219" y="207378"/>
                </a:moveTo>
                <a:lnTo>
                  <a:pt x="0" y="925449"/>
                </a:lnTo>
                <a:lnTo>
                  <a:pt x="72771" y="947801"/>
                </a:lnTo>
                <a:lnTo>
                  <a:pt x="293104" y="229752"/>
                </a:lnTo>
                <a:lnTo>
                  <a:pt x="220219" y="207378"/>
                </a:lnTo>
                <a:close/>
              </a:path>
              <a:path w="366395" h="948054">
                <a:moveTo>
                  <a:pt x="352313" y="170942"/>
                </a:moveTo>
                <a:lnTo>
                  <a:pt x="231394" y="170942"/>
                </a:lnTo>
                <a:lnTo>
                  <a:pt x="304292" y="193294"/>
                </a:lnTo>
                <a:lnTo>
                  <a:pt x="293104" y="229752"/>
                </a:lnTo>
                <a:lnTo>
                  <a:pt x="365887" y="252094"/>
                </a:lnTo>
                <a:lnTo>
                  <a:pt x="352313" y="170942"/>
                </a:lnTo>
                <a:close/>
              </a:path>
              <a:path w="366395" h="948054">
                <a:moveTo>
                  <a:pt x="231394" y="170942"/>
                </a:moveTo>
                <a:lnTo>
                  <a:pt x="220219" y="207378"/>
                </a:lnTo>
                <a:lnTo>
                  <a:pt x="293104" y="229752"/>
                </a:lnTo>
                <a:lnTo>
                  <a:pt x="304292" y="193294"/>
                </a:lnTo>
                <a:lnTo>
                  <a:pt x="231394" y="170942"/>
                </a:lnTo>
                <a:close/>
              </a:path>
              <a:path w="366395" h="948054">
                <a:moveTo>
                  <a:pt x="323723" y="0"/>
                </a:moveTo>
                <a:lnTo>
                  <a:pt x="147447" y="185038"/>
                </a:lnTo>
                <a:lnTo>
                  <a:pt x="220219" y="207378"/>
                </a:lnTo>
                <a:lnTo>
                  <a:pt x="231394" y="170942"/>
                </a:lnTo>
                <a:lnTo>
                  <a:pt x="352313" y="170942"/>
                </a:lnTo>
                <a:lnTo>
                  <a:pt x="323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2418" y="3656457"/>
            <a:ext cx="124460" cy="364490"/>
          </a:xfrm>
          <a:custGeom>
            <a:avLst/>
            <a:gdLst/>
            <a:ahLst/>
            <a:cxnLst/>
            <a:rect l="l" t="t" r="r" b="b"/>
            <a:pathLst>
              <a:path w="124459" h="364489">
                <a:moveTo>
                  <a:pt x="0" y="240792"/>
                </a:moveTo>
                <a:lnTo>
                  <a:pt x="33781" y="363982"/>
                </a:lnTo>
                <a:lnTo>
                  <a:pt x="103255" y="274320"/>
                </a:lnTo>
                <a:lnTo>
                  <a:pt x="70992" y="274320"/>
                </a:lnTo>
                <a:lnTo>
                  <a:pt x="33654" y="266954"/>
                </a:lnTo>
                <a:lnTo>
                  <a:pt x="37365" y="248205"/>
                </a:lnTo>
                <a:lnTo>
                  <a:pt x="0" y="240792"/>
                </a:lnTo>
                <a:close/>
              </a:path>
              <a:path w="124459" h="364489">
                <a:moveTo>
                  <a:pt x="37365" y="248205"/>
                </a:moveTo>
                <a:lnTo>
                  <a:pt x="33654" y="266954"/>
                </a:lnTo>
                <a:lnTo>
                  <a:pt x="70992" y="274320"/>
                </a:lnTo>
                <a:lnTo>
                  <a:pt x="74703" y="255614"/>
                </a:lnTo>
                <a:lnTo>
                  <a:pt x="37365" y="248205"/>
                </a:lnTo>
                <a:close/>
              </a:path>
              <a:path w="124459" h="364489">
                <a:moveTo>
                  <a:pt x="74703" y="255614"/>
                </a:moveTo>
                <a:lnTo>
                  <a:pt x="70992" y="274320"/>
                </a:lnTo>
                <a:lnTo>
                  <a:pt x="103255" y="274320"/>
                </a:lnTo>
                <a:lnTo>
                  <a:pt x="112013" y="263017"/>
                </a:lnTo>
                <a:lnTo>
                  <a:pt x="74703" y="255614"/>
                </a:lnTo>
                <a:close/>
              </a:path>
              <a:path w="124459" h="364489">
                <a:moveTo>
                  <a:pt x="86486" y="0"/>
                </a:moveTo>
                <a:lnTo>
                  <a:pt x="37365" y="248205"/>
                </a:lnTo>
                <a:lnTo>
                  <a:pt x="74703" y="255614"/>
                </a:lnTo>
                <a:lnTo>
                  <a:pt x="123951" y="7366"/>
                </a:lnTo>
                <a:lnTo>
                  <a:pt x="864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9286" y="3715511"/>
            <a:ext cx="160655" cy="297815"/>
          </a:xfrm>
          <a:custGeom>
            <a:avLst/>
            <a:gdLst/>
            <a:ahLst/>
            <a:cxnLst/>
            <a:rect l="l" t="t" r="r" b="b"/>
            <a:pathLst>
              <a:path w="160654" h="297814">
                <a:moveTo>
                  <a:pt x="0" y="169544"/>
                </a:moveTo>
                <a:lnTo>
                  <a:pt x="508" y="297433"/>
                </a:lnTo>
                <a:lnTo>
                  <a:pt x="102153" y="220471"/>
                </a:lnTo>
                <a:lnTo>
                  <a:pt x="59817" y="220471"/>
                </a:lnTo>
                <a:lnTo>
                  <a:pt x="25654" y="203581"/>
                </a:lnTo>
                <a:lnTo>
                  <a:pt x="34140" y="186425"/>
                </a:lnTo>
                <a:lnTo>
                  <a:pt x="0" y="169544"/>
                </a:lnTo>
                <a:close/>
              </a:path>
              <a:path w="160654" h="297814">
                <a:moveTo>
                  <a:pt x="34140" y="186425"/>
                </a:moveTo>
                <a:lnTo>
                  <a:pt x="25654" y="203581"/>
                </a:lnTo>
                <a:lnTo>
                  <a:pt x="59817" y="220471"/>
                </a:lnTo>
                <a:lnTo>
                  <a:pt x="68303" y="203316"/>
                </a:lnTo>
                <a:lnTo>
                  <a:pt x="34140" y="186425"/>
                </a:lnTo>
                <a:close/>
              </a:path>
              <a:path w="160654" h="297814">
                <a:moveTo>
                  <a:pt x="68303" y="203316"/>
                </a:moveTo>
                <a:lnTo>
                  <a:pt x="59817" y="220471"/>
                </a:lnTo>
                <a:lnTo>
                  <a:pt x="102153" y="220471"/>
                </a:lnTo>
                <a:lnTo>
                  <a:pt x="102489" y="220218"/>
                </a:lnTo>
                <a:lnTo>
                  <a:pt x="68303" y="203316"/>
                </a:lnTo>
                <a:close/>
              </a:path>
              <a:path w="160654" h="297814">
                <a:moveTo>
                  <a:pt x="126365" y="0"/>
                </a:moveTo>
                <a:lnTo>
                  <a:pt x="34140" y="186425"/>
                </a:lnTo>
                <a:lnTo>
                  <a:pt x="68303" y="203316"/>
                </a:lnTo>
                <a:lnTo>
                  <a:pt x="160528" y="16890"/>
                </a:lnTo>
                <a:lnTo>
                  <a:pt x="1263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1670" y="1600136"/>
            <a:ext cx="8723414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8883" y="451104"/>
            <a:ext cx="570585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1497" y="596849"/>
            <a:ext cx="5003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POSTERIOR</a:t>
            </a:r>
            <a:r>
              <a:rPr sz="4400" spc="-15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VIEW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2609088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2622804"/>
            <a:ext cx="5868923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372" y="3048000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8739" y="3061716"/>
            <a:ext cx="422148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372" y="348691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8739" y="3500628"/>
            <a:ext cx="5522976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619" y="3925823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6988" y="3939540"/>
            <a:ext cx="282701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1372" y="436473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8739" y="4378452"/>
            <a:ext cx="566775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1372" y="480364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739" y="4817364"/>
            <a:ext cx="159562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6039" y="4817364"/>
            <a:ext cx="466344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8739" y="5183123"/>
            <a:ext cx="1781556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3777" y="2709672"/>
            <a:ext cx="304800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5529" y="3148583"/>
            <a:ext cx="304800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5529" y="3587496"/>
            <a:ext cx="304800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3777" y="4026357"/>
            <a:ext cx="304800" cy="373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5529" y="4465573"/>
            <a:ext cx="304800" cy="373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5529" y="4904485"/>
            <a:ext cx="304800" cy="373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25397" y="2625344"/>
            <a:ext cx="576072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283210" indent="-30226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Cardiac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muscle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tissue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intrinsic ability</a:t>
            </a:r>
            <a:r>
              <a:rPr sz="2400" spc="-1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to:  Generate and conduct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impulses</a:t>
            </a:r>
            <a:endParaRPr sz="2400">
              <a:latin typeface="Times New Roman"/>
              <a:cs typeface="Times New Roman"/>
            </a:endParaRPr>
          </a:p>
          <a:p>
            <a:pPr marL="12700" marR="327025" indent="301625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Signal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these cells to contract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rhythmically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Conducting</a:t>
            </a:r>
            <a:r>
              <a:rPr sz="2400" spc="-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series of specialized cardiac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muscle</a:t>
            </a:r>
            <a:r>
              <a:rPr sz="2400" spc="-2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314325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Sinoatrial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(SA)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node sets the inherent rate</a:t>
            </a:r>
            <a:r>
              <a:rPr sz="2400" spc="-1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 contraction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8408" y="193547"/>
            <a:ext cx="7335011" cy="819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2820" y="803148"/>
            <a:ext cx="2156460" cy="819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2470" marR="5080" indent="-25349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CONDUCTING </a:t>
            </a:r>
            <a:r>
              <a:rPr dirty="0"/>
              <a:t>SYSTEM </a:t>
            </a:r>
            <a:r>
              <a:rPr spc="-5" dirty="0"/>
              <a:t>OF THE  HEART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408" y="193547"/>
            <a:ext cx="7335011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2820" y="803148"/>
            <a:ext cx="2156460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2470" marR="5080" indent="-25349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CONDUCTING </a:t>
            </a:r>
            <a:r>
              <a:rPr dirty="0"/>
              <a:t>SYSTEM </a:t>
            </a:r>
            <a:r>
              <a:rPr spc="-5" dirty="0"/>
              <a:t>OF THE  HEART</a:t>
            </a:r>
          </a:p>
        </p:txBody>
      </p:sp>
      <p:sp>
        <p:nvSpPr>
          <p:cNvPr id="6" name="object 6"/>
          <p:cNvSpPr/>
          <p:nvPr/>
        </p:nvSpPr>
        <p:spPr>
          <a:xfrm>
            <a:off x="381000" y="1828736"/>
            <a:ext cx="8382000" cy="429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609600"/>
            <a:ext cx="990600" cy="1323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2609088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2622804"/>
            <a:ext cx="93421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0" y="2622804"/>
            <a:ext cx="118872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9360" y="2622804"/>
            <a:ext cx="7818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7416" y="2622804"/>
            <a:ext cx="188213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4276" y="2622804"/>
            <a:ext cx="64617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6696" y="2622804"/>
            <a:ext cx="1254252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7191" y="2622804"/>
            <a:ext cx="198120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19" y="3048000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988" y="3061716"/>
            <a:ext cx="1289303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1304" y="3061716"/>
            <a:ext cx="7818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8127" y="3061716"/>
            <a:ext cx="1018031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2696" y="3061716"/>
            <a:ext cx="661415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0647" y="3061716"/>
            <a:ext cx="1388364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65547" y="3061716"/>
            <a:ext cx="848868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0952" y="3061716"/>
            <a:ext cx="7818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9300" y="3061716"/>
            <a:ext cx="560831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1700" y="3061716"/>
            <a:ext cx="713231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1467" y="3061716"/>
            <a:ext cx="646176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4180" y="3061716"/>
            <a:ext cx="559307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5056" y="3061716"/>
            <a:ext cx="644651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6243" y="3061716"/>
            <a:ext cx="1120140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6988" y="3427476"/>
            <a:ext cx="1577339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619" y="385267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6988" y="3866388"/>
            <a:ext cx="662939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6172" y="3866388"/>
            <a:ext cx="1001267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3683" y="3866388"/>
            <a:ext cx="661416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4392" y="3866388"/>
            <a:ext cx="7818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2448" y="3866388"/>
            <a:ext cx="560831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4848" y="3866388"/>
            <a:ext cx="646176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7267" y="3866388"/>
            <a:ext cx="646176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9688" y="3866388"/>
            <a:ext cx="560832" cy="49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52088" y="3866388"/>
            <a:ext cx="646176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64508" y="3866388"/>
            <a:ext cx="1392936" cy="499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0640" y="3866388"/>
            <a:ext cx="1545336" cy="499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9619" y="429158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6988" y="4305300"/>
            <a:ext cx="611124" cy="4998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7216" y="4305300"/>
            <a:ext cx="986028" cy="4998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2348" y="4305300"/>
            <a:ext cx="661415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2867" y="4305300"/>
            <a:ext cx="576071" cy="4998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8044" y="4305300"/>
            <a:ext cx="832104" cy="4998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9251" y="4305300"/>
            <a:ext cx="646176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93008" y="4305300"/>
            <a:ext cx="7818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2400" y="4305300"/>
            <a:ext cx="982979" cy="4998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34484" y="4305300"/>
            <a:ext cx="661415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86528" y="4305300"/>
            <a:ext cx="1303020" cy="4998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8652" y="4305300"/>
            <a:ext cx="1068324" cy="4998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36080" y="4305300"/>
            <a:ext cx="847344" cy="4998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2528" y="4305300"/>
            <a:ext cx="560831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24928" y="4305300"/>
            <a:ext cx="493775" cy="499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0271" y="4305300"/>
            <a:ext cx="560831" cy="4998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60207" y="4305300"/>
            <a:ext cx="646176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6988" y="4671059"/>
            <a:ext cx="781812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3519" y="4671059"/>
            <a:ext cx="815340" cy="499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4859" y="5099303"/>
            <a:ext cx="524256" cy="4739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2227" y="5111496"/>
            <a:ext cx="1324356" cy="4617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78735" y="5111496"/>
            <a:ext cx="595884" cy="4617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5248" y="5111496"/>
            <a:ext cx="719327" cy="4617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76727" y="5111496"/>
            <a:ext cx="1370076" cy="4617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40479" y="5111496"/>
            <a:ext cx="1284731" cy="4617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18888" y="5111496"/>
            <a:ext cx="1371600" cy="4617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82640" y="5111496"/>
            <a:ext cx="595884" cy="4617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69152" y="5111496"/>
            <a:ext cx="719327" cy="4617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80631" y="5111496"/>
            <a:ext cx="1275587" cy="4617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3777" y="2709672"/>
            <a:ext cx="304800" cy="3733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3777" y="3148583"/>
            <a:ext cx="304800" cy="3733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3777" y="3953255"/>
            <a:ext cx="304800" cy="3733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3777" y="4392421"/>
            <a:ext cx="304800" cy="3733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3777" y="5192521"/>
            <a:ext cx="280416" cy="3413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225397" y="2625344"/>
            <a:ext cx="6978015" cy="29165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Lies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within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pericardium in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middle</a:t>
            </a:r>
            <a:r>
              <a:rPr sz="2400" spc="-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mediastinum</a:t>
            </a:r>
            <a:endParaRPr sz="24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Behind the body of sternum and the 2nd to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6th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costal  cartilages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 front of the 5th to 8th thoracic</a:t>
            </a:r>
            <a:r>
              <a:rPr sz="2400" spc="-1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vertebrae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third 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it lies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right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median plane and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2/3 </a:t>
            </a:r>
            <a:r>
              <a:rPr sz="2400" spc="5" dirty="0">
                <a:solidFill>
                  <a:srgbClr val="073D86"/>
                </a:solidFill>
                <a:latin typeface="Times New Roman"/>
                <a:cs typeface="Times New Roman"/>
              </a:rPr>
              <a:t>to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200" spc="-5" dirty="0">
                <a:solidFill>
                  <a:srgbClr val="073D86"/>
                </a:solidFill>
                <a:latin typeface="Times New Roman"/>
                <a:cs typeface="Times New Roman"/>
              </a:rPr>
              <a:t>Anterior to the vertebral column, posterior to the</a:t>
            </a:r>
            <a:r>
              <a:rPr sz="2200" spc="114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Times New Roman"/>
                <a:cs typeface="Times New Roman"/>
              </a:rPr>
              <a:t>sternum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773935" y="129539"/>
            <a:ext cx="5647944" cy="14508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2322957" y="371297"/>
            <a:ext cx="4498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1B4170"/>
                </a:solidFill>
                <a:latin typeface="Times New Roman"/>
                <a:cs typeface="Times New Roman"/>
              </a:rPr>
              <a:t>POSITION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086600" y="228600"/>
            <a:ext cx="1821815" cy="22863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99034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387" y="2004060"/>
            <a:ext cx="529437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24292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387" y="2442972"/>
            <a:ext cx="377647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286816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" y="2881883"/>
            <a:ext cx="318211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772" y="3307079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140" y="3320796"/>
            <a:ext cx="4431792" cy="499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2500" y="3320796"/>
            <a:ext cx="1120139" cy="499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9140" y="3686555"/>
            <a:ext cx="108661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772" y="4111752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140" y="4125467"/>
            <a:ext cx="277368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4388" y="4125467"/>
            <a:ext cx="560832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988" y="4125467"/>
            <a:ext cx="2630424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140" y="4491228"/>
            <a:ext cx="3866388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872" y="2091258"/>
            <a:ext cx="304800" cy="373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872" y="2530475"/>
            <a:ext cx="304800" cy="373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624" y="2969386"/>
            <a:ext cx="304799" cy="373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624" y="3408298"/>
            <a:ext cx="304799" cy="373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624" y="4213225"/>
            <a:ext cx="304799" cy="373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5492" y="2006918"/>
            <a:ext cx="506730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Heart rate is altered by external</a:t>
            </a:r>
            <a:r>
              <a:rPr sz="2400" spc="-1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controls</a:t>
            </a:r>
            <a:endParaRPr sz="2400">
              <a:latin typeface="Times New Roman"/>
              <a:cs typeface="Times New Roman"/>
            </a:endParaRPr>
          </a:p>
          <a:p>
            <a:pPr marL="314325" marR="1680845" indent="-302260">
              <a:lnSpc>
                <a:spcPct val="120000"/>
              </a:lnSpc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Nerves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the heart</a:t>
            </a:r>
            <a:r>
              <a:rPr sz="2400" spc="-10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include:  </a:t>
            </a:r>
            <a:r>
              <a:rPr sz="2400" spc="-20" dirty="0">
                <a:solidFill>
                  <a:srgbClr val="073D86"/>
                </a:solidFill>
                <a:latin typeface="Times New Roman"/>
                <a:cs typeface="Times New Roman"/>
              </a:rPr>
              <a:t>Visceral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sensory</a:t>
            </a:r>
            <a:r>
              <a:rPr sz="2400" spc="-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fibers</a:t>
            </a:r>
            <a:endParaRPr sz="2400">
              <a:latin typeface="Times New Roman"/>
              <a:cs typeface="Times New Roman"/>
            </a:endParaRPr>
          </a:p>
          <a:p>
            <a:pPr marL="314325" marR="952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Parasympathetic branches of the vagus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  <a:p>
            <a:pPr marL="314325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Sympathetic fibers – from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cervical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and  upper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thoracic chain</a:t>
            </a:r>
            <a:r>
              <a:rPr sz="2400" spc="-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ganglia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31364" y="451104"/>
            <a:ext cx="4120895" cy="899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864357" y="580085"/>
            <a:ext cx="3417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INNER</a:t>
            </a:r>
            <a:r>
              <a:rPr sz="4400" spc="-70" dirty="0"/>
              <a:t>V</a:t>
            </a:r>
            <a:r>
              <a:rPr sz="4400" spc="-110" dirty="0"/>
              <a:t>A</a:t>
            </a:r>
            <a:r>
              <a:rPr sz="4400" dirty="0"/>
              <a:t>TION</a:t>
            </a:r>
            <a:endParaRPr sz="4400"/>
          </a:p>
        </p:txBody>
      </p:sp>
      <p:sp>
        <p:nvSpPr>
          <p:cNvPr id="26" name="object 26"/>
          <p:cNvSpPr/>
          <p:nvPr/>
        </p:nvSpPr>
        <p:spPr>
          <a:xfrm>
            <a:off x="5791200" y="1253871"/>
            <a:ext cx="3048000" cy="49945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784859"/>
            <a:ext cx="171450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7236" y="784859"/>
            <a:ext cx="1112520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1323" y="784859"/>
            <a:ext cx="1655064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92" y="1210055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59" y="1223772"/>
            <a:ext cx="451256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92" y="1648967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59" y="1662683"/>
            <a:ext cx="808024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59" y="2028444"/>
            <a:ext cx="3342132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7559" y="2028444"/>
            <a:ext cx="1629156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8284" y="2028444"/>
            <a:ext cx="1773936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3788" y="2028444"/>
            <a:ext cx="178003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" y="1310894"/>
            <a:ext cx="304800" cy="373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" y="1749805"/>
            <a:ext cx="304800" cy="373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7340" y="787654"/>
            <a:ext cx="7894320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Sinuatrial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node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(SA</a:t>
            </a:r>
            <a:r>
              <a:rPr sz="2400" spc="-1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node)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Called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pacemaker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cell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(P</a:t>
            </a:r>
            <a:r>
              <a:rPr sz="2400" spc="-1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cell)</a:t>
            </a:r>
            <a:endParaRPr sz="24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at the junction of right atrium and superior vena</a:t>
            </a:r>
            <a:r>
              <a:rPr sz="2400" spc="-2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cava,  upper part of the sulcus terminalis, under the</a:t>
            </a:r>
            <a:r>
              <a:rPr sz="2400" spc="-1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epicardium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600" y="2362200"/>
            <a:ext cx="3139694" cy="4038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784859"/>
            <a:ext cx="255574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6960" y="784859"/>
            <a:ext cx="111099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9523" y="784859"/>
            <a:ext cx="1677924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92" y="1210055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59" y="1223772"/>
            <a:ext cx="387248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7911" y="1223772"/>
            <a:ext cx="1595627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5211" y="1223772"/>
            <a:ext cx="3130295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59" y="1589532"/>
            <a:ext cx="635355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492" y="2014727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59" y="2028444"/>
            <a:ext cx="557326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8696" y="2028444"/>
            <a:ext cx="2289048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9416" y="2028444"/>
            <a:ext cx="1287779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39" y="2467355"/>
            <a:ext cx="255574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6960" y="2467355"/>
            <a:ext cx="1306067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0796" y="2467355"/>
            <a:ext cx="1915668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492" y="2892551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859" y="2906267"/>
            <a:ext cx="8647176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859" y="3272028"/>
            <a:ext cx="2935224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492" y="3697223"/>
            <a:ext cx="568452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859" y="3710940"/>
            <a:ext cx="8246364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859" y="4076700"/>
            <a:ext cx="1286256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1683" y="4076700"/>
            <a:ext cx="2289048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2404" y="4076700"/>
            <a:ext cx="1363980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040" y="1310894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040" y="2115642"/>
            <a:ext cx="304800" cy="3736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" y="2993770"/>
            <a:ext cx="304800" cy="37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" y="3798392"/>
            <a:ext cx="304800" cy="3736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7340" y="787654"/>
            <a:ext cx="8460740" cy="37572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Atrioventricular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node 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(AV</a:t>
            </a:r>
            <a:r>
              <a:rPr sz="2400" spc="-114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node)</a:t>
            </a:r>
            <a:endParaRPr sz="2400">
              <a:latin typeface="Times New Roman"/>
              <a:cs typeface="Times New Roman"/>
            </a:endParaRPr>
          </a:p>
          <a:p>
            <a:pPr marL="286385" marR="79502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Located in the lower part of interatrial septum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just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above</a:t>
            </a:r>
            <a:r>
              <a:rPr sz="2400" spc="-1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 orifice of coronary sinus, under the</a:t>
            </a:r>
            <a:r>
              <a:rPr sz="2400" spc="-114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endocardium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 related to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membranous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 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interventricular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Atrioventricular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bundle 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(AV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bundle)</a:t>
            </a:r>
            <a:endParaRPr sz="24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Passes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forward through right fibrous trigon to reach inferior</a:t>
            </a:r>
            <a:r>
              <a:rPr sz="2400" spc="-1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border  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membranous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Divides into right and left branches at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upper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border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of</a:t>
            </a:r>
            <a:r>
              <a:rPr sz="2400" spc="-13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muscular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part of interventricular</a:t>
            </a:r>
            <a:r>
              <a:rPr sz="2400" spc="-8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692" y="14386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59" y="1452372"/>
            <a:ext cx="334365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5284" y="1452372"/>
            <a:ext cx="720851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3591" y="1866900"/>
            <a:ext cx="391667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7703" y="1452372"/>
            <a:ext cx="2525268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444" y="1859279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812" y="1872995"/>
            <a:ext cx="382371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7096" y="1872995"/>
            <a:ext cx="110337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0580" y="2279904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2227" y="2293620"/>
            <a:ext cx="3587496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580" y="2700527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227" y="2714244"/>
            <a:ext cx="1312163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5960" y="2714244"/>
            <a:ext cx="2103119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4267" y="3128772"/>
            <a:ext cx="1773935" cy="94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2276" y="2714244"/>
            <a:ext cx="3093720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44" y="3121151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812" y="3134867"/>
            <a:ext cx="2261616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0580" y="3541776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2227" y="3555491"/>
            <a:ext cx="3706367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580" y="3962400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2227" y="3976115"/>
            <a:ext cx="1431036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4832" y="3976115"/>
            <a:ext cx="2174747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3139" y="4390644"/>
            <a:ext cx="1845564" cy="944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1147" y="3976115"/>
            <a:ext cx="4730496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2227" y="4323588"/>
            <a:ext cx="1155192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4444" y="4730496"/>
            <a:ext cx="568451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1812" y="4744211"/>
            <a:ext cx="4197096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580" y="5151120"/>
            <a:ext cx="568451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2227" y="5164835"/>
            <a:ext cx="3416808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580" y="5571744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2227" y="5585459"/>
            <a:ext cx="1312163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65960" y="5585459"/>
            <a:ext cx="1815084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44267" y="5999988"/>
            <a:ext cx="1485900" cy="944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5764" y="5585459"/>
            <a:ext cx="2506980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240" y="1539494"/>
            <a:ext cx="304800" cy="373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991" y="1960117"/>
            <a:ext cx="304800" cy="373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4127" y="2381123"/>
            <a:ext cx="304800" cy="373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4127" y="2801747"/>
            <a:ext cx="304800" cy="373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991" y="3222370"/>
            <a:ext cx="304800" cy="3733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4127" y="3642944"/>
            <a:ext cx="304800" cy="3736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4127" y="4063872"/>
            <a:ext cx="304800" cy="3733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7991" y="4831969"/>
            <a:ext cx="304800" cy="3733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4127" y="5252618"/>
            <a:ext cx="304800" cy="3736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4127" y="5673547"/>
            <a:ext cx="304800" cy="3733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57859" y="1473454"/>
            <a:ext cx="7644130" cy="458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2259965" indent="-302260">
              <a:lnSpc>
                <a:spcPct val="114999"/>
              </a:lnSpc>
              <a:spcBef>
                <a:spcPts val="100"/>
              </a:spcBef>
            </a:pPr>
            <a:r>
              <a:rPr sz="2400" spc="-40" dirty="0">
                <a:solidFill>
                  <a:srgbClr val="073D86"/>
                </a:solidFill>
                <a:latin typeface="Times New Roman"/>
                <a:cs typeface="Times New Roman"/>
              </a:rPr>
              <a:t>Vessels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returning blood </a:t>
            </a:r>
            <a:r>
              <a:rPr sz="24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 the heart</a:t>
            </a:r>
            <a:r>
              <a:rPr sz="2400" spc="-10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include:  Superior and inferior venae</a:t>
            </a:r>
            <a:r>
              <a:rPr sz="2400" spc="-7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cavae</a:t>
            </a:r>
            <a:endParaRPr sz="240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Open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into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right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atrium</a:t>
            </a:r>
            <a:endParaRPr sz="2400">
              <a:latin typeface="Times New Roman"/>
              <a:cs typeface="Times New Roman"/>
            </a:endParaRPr>
          </a:p>
          <a:p>
            <a:pPr marL="314325" marR="1686560" indent="280670">
              <a:lnSpc>
                <a:spcPct val="114999"/>
              </a:lnSpc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Return </a:t>
            </a:r>
            <a:r>
              <a:rPr sz="24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Times New Roman"/>
                <a:cs typeface="Times New Roman"/>
              </a:rPr>
              <a:t>deoxygenated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 blood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body</a:t>
            </a:r>
            <a:r>
              <a:rPr sz="2400" spc="-12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cells  Coronary</a:t>
            </a:r>
            <a:r>
              <a:rPr sz="2400" spc="-3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sinus</a:t>
            </a:r>
            <a:endParaRPr sz="240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Opens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into the right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atrium</a:t>
            </a:r>
            <a:endParaRPr sz="2400">
              <a:latin typeface="Times New Roman"/>
              <a:cs typeface="Times New Roman"/>
            </a:endParaRPr>
          </a:p>
          <a:p>
            <a:pPr marL="594995" marR="5080">
              <a:lnSpc>
                <a:spcPts val="2740"/>
              </a:lnSpc>
              <a:spcBef>
                <a:spcPts val="640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Returns </a:t>
            </a:r>
            <a:r>
              <a:rPr sz="24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Times New Roman"/>
                <a:cs typeface="Times New Roman"/>
              </a:rPr>
              <a:t>deoxygenated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blood from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heart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muscle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(coronary  veins)</a:t>
            </a:r>
            <a:endParaRPr sz="2400">
              <a:latin typeface="Times New Roman"/>
              <a:cs typeface="Times New Roman"/>
            </a:endParaRPr>
          </a:p>
          <a:p>
            <a:pPr marL="594995" marR="3534410" indent="-281305">
              <a:lnSpc>
                <a:spcPts val="332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Right and 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pulmonary</a:t>
            </a:r>
            <a:r>
              <a:rPr sz="2400" spc="-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veins  Open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into the left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atrium</a:t>
            </a:r>
            <a:endParaRPr sz="240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Return </a:t>
            </a:r>
            <a:r>
              <a:rPr sz="2400" u="heavy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Times New Roman"/>
                <a:cs typeface="Times New Roman"/>
              </a:rPr>
              <a:t>oxygenated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 blood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from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lungs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5863" y="451104"/>
            <a:ext cx="8311896" cy="899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768502" y="580085"/>
            <a:ext cx="7613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MAJOR </a:t>
            </a:r>
            <a:r>
              <a:rPr sz="4400" spc="5" dirty="0"/>
              <a:t>VESSELS </a:t>
            </a:r>
            <a:r>
              <a:rPr sz="4400" dirty="0"/>
              <a:t>OF THE</a:t>
            </a:r>
            <a:r>
              <a:rPr sz="4400" spc="-90" dirty="0"/>
              <a:t> </a:t>
            </a:r>
            <a:r>
              <a:rPr sz="4400" spc="-5" dirty="0"/>
              <a:t>HEART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92" y="15148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1528572"/>
            <a:ext cx="349605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1484" y="1528572"/>
            <a:ext cx="1717548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9791" y="1943100"/>
            <a:ext cx="1388364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8323" y="1528572"/>
            <a:ext cx="2525268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244" y="1935479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612" y="1949195"/>
            <a:ext cx="246430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235610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6027" y="2369820"/>
            <a:ext cx="7331964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" y="277672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27" y="2790444"/>
            <a:ext cx="5670804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244" y="3197351"/>
            <a:ext cx="568451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612" y="3211067"/>
            <a:ext cx="2397252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" y="3617976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6027" y="3631691"/>
            <a:ext cx="7348728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6027" y="3979164"/>
            <a:ext cx="1216152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438607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6027" y="4399788"/>
            <a:ext cx="3063240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0891" y="4806696"/>
            <a:ext cx="568452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2539" y="4820411"/>
            <a:ext cx="2389632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0891" y="5227320"/>
            <a:ext cx="568452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2539" y="5241035"/>
            <a:ext cx="3127248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891" y="564794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72539" y="5661659"/>
            <a:ext cx="989075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3183" y="5661659"/>
            <a:ext cx="1714499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0879" y="5661659"/>
            <a:ext cx="1121664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" y="1615694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791" y="2036394"/>
            <a:ext cx="304800" cy="373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927" y="2457323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7927" y="2877947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791" y="3298571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7927" y="3719144"/>
            <a:ext cx="304800" cy="373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7927" y="4487545"/>
            <a:ext cx="304800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4744" y="4908169"/>
            <a:ext cx="304800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4744" y="5328818"/>
            <a:ext cx="304800" cy="373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4744" y="5749747"/>
            <a:ext cx="304800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1659" y="1549632"/>
            <a:ext cx="7527290" cy="458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916940" indent="-302260">
              <a:lnSpc>
                <a:spcPct val="115100"/>
              </a:lnSpc>
              <a:spcBef>
                <a:spcPts val="95"/>
              </a:spcBef>
            </a:pPr>
            <a:r>
              <a:rPr sz="2400" spc="-40" dirty="0">
                <a:solidFill>
                  <a:srgbClr val="073D86"/>
                </a:solidFill>
                <a:latin typeface="Times New Roman"/>
                <a:cs typeface="Times New Roman"/>
              </a:rPr>
              <a:t>Vessels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conveying blood </a:t>
            </a:r>
            <a:r>
              <a:rPr sz="2400" u="heavy" spc="-5" dirty="0">
                <a:solidFill>
                  <a:srgbClr val="073D86"/>
                </a:solidFill>
                <a:uFill>
                  <a:solidFill>
                    <a:srgbClr val="073D86"/>
                  </a:solidFill>
                </a:uFill>
                <a:latin typeface="Times New Roman"/>
                <a:cs typeface="Times New Roman"/>
              </a:rPr>
              <a:t>away from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heart</a:t>
            </a:r>
            <a:r>
              <a:rPr sz="24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include: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Pulmonary</a:t>
            </a:r>
            <a:r>
              <a:rPr sz="2400" spc="-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trunk</a:t>
            </a:r>
            <a:endParaRPr sz="2400">
              <a:latin typeface="Times New Roman"/>
              <a:cs typeface="Times New Roman"/>
            </a:endParaRPr>
          </a:p>
          <a:p>
            <a:pPr marL="594995" marR="5080">
              <a:lnSpc>
                <a:spcPct val="114999"/>
              </a:lnSpc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Carries deoxygenated blood from right ventricle to</a:t>
            </a:r>
            <a:r>
              <a:rPr sz="2400" spc="-23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lungs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Splits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into right and 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pulmonary</a:t>
            </a:r>
            <a:r>
              <a:rPr sz="2400" spc="-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arteries</a:t>
            </a:r>
            <a:endParaRPr sz="24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Ascending</a:t>
            </a:r>
            <a:r>
              <a:rPr sz="2400" spc="-3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aorta</a:t>
            </a:r>
            <a:endParaRPr sz="2400">
              <a:latin typeface="Times New Roman"/>
              <a:cs typeface="Times New Roman"/>
            </a:endParaRPr>
          </a:p>
          <a:p>
            <a:pPr marL="594995">
              <a:lnSpc>
                <a:spcPts val="2810"/>
              </a:lnSpc>
              <a:spcBef>
                <a:spcPts val="43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Carries oxygenated blood away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atrium to</a:t>
            </a:r>
            <a:r>
              <a:rPr sz="2400" spc="-1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594995">
              <a:lnSpc>
                <a:spcPts val="2810"/>
              </a:lnSpc>
            </a:pP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organs</a:t>
            </a:r>
            <a:endParaRPr sz="2400">
              <a:latin typeface="Times New Roman"/>
              <a:cs typeface="Times New Roman"/>
            </a:endParaRPr>
          </a:p>
          <a:p>
            <a:pPr marL="881380" marR="4271645" indent="-287020">
              <a:lnSpc>
                <a:spcPct val="114999"/>
              </a:lnSpc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Three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major</a:t>
            </a:r>
            <a:r>
              <a:rPr sz="2400" spc="-1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branches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Brachiocephalic</a:t>
            </a:r>
            <a:endParaRPr sz="240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common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carotid,</a:t>
            </a:r>
            <a:endParaRPr sz="240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subclavian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5863" y="451104"/>
            <a:ext cx="8311896" cy="899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68502" y="580085"/>
            <a:ext cx="7613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MAJOR </a:t>
            </a:r>
            <a:r>
              <a:rPr sz="4400" spc="5" dirty="0"/>
              <a:t>VESSELS </a:t>
            </a:r>
            <a:r>
              <a:rPr sz="4400" dirty="0"/>
              <a:t>OF THE</a:t>
            </a:r>
            <a:r>
              <a:rPr sz="4400" spc="-90" dirty="0"/>
              <a:t> </a:t>
            </a:r>
            <a:r>
              <a:rPr sz="4400" spc="-5" dirty="0"/>
              <a:t>HEART</a:t>
            </a:r>
            <a:endParaRPr sz="4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084" y="498348"/>
            <a:ext cx="8599932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937" y="615137"/>
            <a:ext cx="7964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BLOOD </a:t>
            </a:r>
            <a:r>
              <a:rPr spc="-5" dirty="0"/>
              <a:t>FLOW THROUGH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HEART</a:t>
            </a:r>
          </a:p>
        </p:txBody>
      </p:sp>
      <p:sp>
        <p:nvSpPr>
          <p:cNvPr id="5" name="object 5"/>
          <p:cNvSpPr/>
          <p:nvPr/>
        </p:nvSpPr>
        <p:spPr>
          <a:xfrm>
            <a:off x="304800" y="1600200"/>
            <a:ext cx="3048000" cy="2799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8914" y="3505263"/>
            <a:ext cx="5867399" cy="2557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150" y="6385037"/>
            <a:ext cx="20815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9"/>
              </a:lnSpc>
            </a:pPr>
            <a:r>
              <a:rPr sz="1000" spc="-5" dirty="0">
                <a:solidFill>
                  <a:srgbClr val="073D86"/>
                </a:solidFill>
                <a:latin typeface="Candara"/>
                <a:cs typeface="Candara"/>
              </a:rPr>
              <a:t>Heart (</a:t>
            </a:r>
            <a:r>
              <a:rPr sz="1000" spc="-40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000" spc="-5" dirty="0">
                <a:solidFill>
                  <a:srgbClr val="073D86"/>
                </a:solidFill>
                <a:latin typeface="Candara"/>
                <a:cs typeface="Candara"/>
              </a:rPr>
              <a:t>drnnamanisamuel@gmail.com)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891" y="193547"/>
            <a:ext cx="8734044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2820" y="803148"/>
            <a:ext cx="226618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2470" marR="5080" indent="-323469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PATHWAY </a:t>
            </a:r>
            <a:r>
              <a:rPr spc="-5" dirty="0"/>
              <a:t>OF </a:t>
            </a:r>
            <a:r>
              <a:rPr spc="5" dirty="0"/>
              <a:t>BLOOD </a:t>
            </a:r>
            <a:r>
              <a:rPr spc="-5" dirty="0"/>
              <a:t>THROUGH THE  HEART</a:t>
            </a:r>
          </a:p>
        </p:txBody>
      </p:sp>
      <p:sp>
        <p:nvSpPr>
          <p:cNvPr id="7" name="object 7"/>
          <p:cNvSpPr/>
          <p:nvPr/>
        </p:nvSpPr>
        <p:spPr>
          <a:xfrm>
            <a:off x="1752600" y="1524000"/>
            <a:ext cx="52578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2609088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2622804"/>
            <a:ext cx="330250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372" y="3048000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8739" y="3061716"/>
            <a:ext cx="2378964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9271" y="3061716"/>
            <a:ext cx="5608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7871" y="3061716"/>
            <a:ext cx="204216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1372" y="3486911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8739" y="3500628"/>
            <a:ext cx="2412492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500628"/>
            <a:ext cx="510539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9584" y="3500628"/>
            <a:ext cx="3381756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1372" y="3925823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739" y="3939540"/>
            <a:ext cx="2420112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0420" y="3939540"/>
            <a:ext cx="5608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9020" y="3939540"/>
            <a:ext cx="163525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1372" y="436473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739" y="4378452"/>
            <a:ext cx="3145536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5844" y="4378452"/>
            <a:ext cx="5608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4444" y="4378452"/>
            <a:ext cx="3320796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1372" y="480364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8739" y="4817364"/>
            <a:ext cx="2350008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0315" y="4817364"/>
            <a:ext cx="56083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8915" y="4817364"/>
            <a:ext cx="2795016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1372" y="5242559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8739" y="5256276"/>
            <a:ext cx="1851660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91967" y="5256276"/>
            <a:ext cx="51054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0276" y="5256276"/>
            <a:ext cx="5315712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8739" y="5622035"/>
            <a:ext cx="2542032" cy="499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3777" y="2709672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5529" y="3148583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5529" y="3587496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5529" y="4026357"/>
            <a:ext cx="304800" cy="373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5529" y="4465573"/>
            <a:ext cx="304800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5529" y="4904485"/>
            <a:ext cx="304800" cy="373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65529" y="5343448"/>
            <a:ext cx="304800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25397" y="2625344"/>
            <a:ext cx="6781165" cy="3505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2626995" indent="-30226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Coronary artery disease  Atherosclerosis – fatty</a:t>
            </a:r>
            <a:r>
              <a:rPr sz="2400" spc="-14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deposits</a:t>
            </a:r>
            <a:endParaRPr sz="2400" dirty="0">
              <a:latin typeface="Times New Roman"/>
              <a:cs typeface="Times New Roman"/>
            </a:endParaRPr>
          </a:p>
          <a:p>
            <a:pPr marL="314325" marR="1306830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Arteriosclerosis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- hardening of the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arteries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Angina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pectoris – chest</a:t>
            </a:r>
            <a:r>
              <a:rPr sz="2400" spc="-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pain</a:t>
            </a:r>
            <a:endParaRPr sz="2400" dirty="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Myocardial infarction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– blocked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coronary</a:t>
            </a:r>
            <a:r>
              <a:rPr sz="2400" spc="-114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artery</a:t>
            </a:r>
            <a:endParaRPr sz="2400" dirty="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Silent ischemia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– no pain or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warning</a:t>
            </a:r>
            <a:endParaRPr sz="2400" dirty="0">
              <a:latin typeface="Times New Roman"/>
              <a:cs typeface="Times New Roman"/>
            </a:endParaRPr>
          </a:p>
          <a:p>
            <a:pPr marL="314325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Fibrillation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- irregular heart beat;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occur in</a:t>
            </a:r>
            <a:r>
              <a:rPr sz="2400" spc="-1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either  atria or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0411" y="451104"/>
            <a:ext cx="7162800" cy="899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343025" y="580085"/>
            <a:ext cx="6459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DISORDERS OF THE</a:t>
            </a:r>
            <a:r>
              <a:rPr sz="4400" spc="-110" dirty="0"/>
              <a:t> </a:t>
            </a:r>
            <a:r>
              <a:rPr sz="4400" spc="-5" dirty="0"/>
              <a:t>HEART</a:t>
            </a:r>
            <a:endParaRPr sz="4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838200"/>
            <a:ext cx="8644763" cy="4858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6191-A5B7-47FE-A6BB-CEE1C260D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r>
              <a:rPr lang="en-US" dirty="0"/>
              <a:t>End of Presentation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7F2B0-7BC1-4D3F-A34E-1F4D987871A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677108"/>
          </a:xfrm>
        </p:spPr>
        <p:txBody>
          <a:bodyPr/>
          <a:lstStyle/>
          <a:p>
            <a:r>
              <a:rPr lang="en-US" dirty="0"/>
              <a:t>Thank You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0936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4979" y="451104"/>
            <a:ext cx="569518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7592" y="596849"/>
            <a:ext cx="4994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r>
              <a:rPr sz="4400" spc="-409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55" dirty="0">
                <a:solidFill>
                  <a:srgbClr val="1B4170"/>
                </a:solidFill>
                <a:latin typeface="Times New Roman"/>
                <a:cs typeface="Times New Roman"/>
              </a:rPr>
              <a:t>ANATOMY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447736"/>
            <a:ext cx="8756650" cy="483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244754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59" y="2461260"/>
            <a:ext cx="611123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696" y="2461260"/>
            <a:ext cx="125577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5583" y="2461260"/>
            <a:ext cx="1525523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4220" y="2461260"/>
            <a:ext cx="1171955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9288" y="2461260"/>
            <a:ext cx="164134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3747" y="2461260"/>
            <a:ext cx="64465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1511" y="2461260"/>
            <a:ext cx="1101852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6476" y="2461260"/>
            <a:ext cx="484631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4219" y="2461260"/>
            <a:ext cx="1641348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59" y="2827020"/>
            <a:ext cx="1114043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3227" y="2827020"/>
            <a:ext cx="934211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4164" y="2827020"/>
            <a:ext cx="544068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479" y="2827020"/>
            <a:ext cx="1187195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923" y="2827020"/>
            <a:ext cx="797051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0544" y="2827020"/>
            <a:ext cx="493775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2567" y="2827020"/>
            <a:ext cx="1374648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5464" y="2827020"/>
            <a:ext cx="661415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5128" y="2827020"/>
            <a:ext cx="915924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9300" y="2827020"/>
            <a:ext cx="1577340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04888" y="2827020"/>
            <a:ext cx="1085088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8223" y="2827020"/>
            <a:ext cx="847344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2459" y="3192779"/>
            <a:ext cx="815340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2519" y="3192779"/>
            <a:ext cx="1028700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4416" y="3192779"/>
            <a:ext cx="986028" cy="49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5164" y="3192779"/>
            <a:ext cx="848867" cy="499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0276" y="3192779"/>
            <a:ext cx="815339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1859" y="3192779"/>
            <a:ext cx="1699260" cy="499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611" y="3570732"/>
            <a:ext cx="661416" cy="5974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980" y="3584447"/>
            <a:ext cx="1699260" cy="583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79676" y="3584447"/>
            <a:ext cx="1264920" cy="5836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1988" y="3649979"/>
            <a:ext cx="612648" cy="5120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4220" y="3649979"/>
            <a:ext cx="1287779" cy="5120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1584" y="3649979"/>
            <a:ext cx="713232" cy="5120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4400" y="3649979"/>
            <a:ext cx="815339" cy="5120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59323" y="3649979"/>
            <a:ext cx="1472183" cy="51206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51091" y="3649979"/>
            <a:ext cx="847343" cy="5120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8019" y="3649979"/>
            <a:ext cx="612648" cy="5120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50252" y="3649979"/>
            <a:ext cx="1385316" cy="5120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2459" y="3991355"/>
            <a:ext cx="1815083" cy="4998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4267" y="3991355"/>
            <a:ext cx="848868" cy="499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9860" y="3991355"/>
            <a:ext cx="1491996" cy="4998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8579" y="3991355"/>
            <a:ext cx="646176" cy="4998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9955" y="3991355"/>
            <a:ext cx="781812" cy="4998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96967" y="3991355"/>
            <a:ext cx="813815" cy="4998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2352" y="3991355"/>
            <a:ext cx="483108" cy="4998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2184" y="3991355"/>
            <a:ext cx="595884" cy="4998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3267" y="3991355"/>
            <a:ext cx="832103" cy="4998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0571" y="3991355"/>
            <a:ext cx="629412" cy="4998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5184" y="3991355"/>
            <a:ext cx="780288" cy="4998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2195" y="3991355"/>
            <a:ext cx="999744" cy="4998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8664" y="3991355"/>
            <a:ext cx="661416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56804" y="3991355"/>
            <a:ext cx="778764" cy="4998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2459" y="4320540"/>
            <a:ext cx="932688" cy="4998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14272" y="4320540"/>
            <a:ext cx="815340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77211" y="4320540"/>
            <a:ext cx="1676400" cy="4998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01211" y="4320540"/>
            <a:ext cx="1162812" cy="4998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13147" y="4320540"/>
            <a:ext cx="560831" cy="4998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65547" y="4320540"/>
            <a:ext cx="573024" cy="4998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30140" y="4320540"/>
            <a:ext cx="559308" cy="4998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1015" y="4320540"/>
            <a:ext cx="778763" cy="4998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10428" y="4320540"/>
            <a:ext cx="1235964" cy="4998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95516" y="4320540"/>
            <a:ext cx="646176" cy="4998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0816" y="4320540"/>
            <a:ext cx="781812" cy="4998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20228" y="4320540"/>
            <a:ext cx="815340" cy="4998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2459" y="4649723"/>
            <a:ext cx="2084831" cy="49987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8964" y="4649723"/>
            <a:ext cx="867156" cy="4998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10839" y="4649723"/>
            <a:ext cx="510539" cy="4998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12948" y="4649723"/>
            <a:ext cx="560831" cy="49987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5348" y="4649723"/>
            <a:ext cx="778763" cy="49987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1879" y="4649723"/>
            <a:ext cx="998220" cy="4998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80915" y="4649723"/>
            <a:ext cx="781812" cy="499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28971" y="4649723"/>
            <a:ext cx="1339596" cy="49987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0135" y="4649723"/>
            <a:ext cx="510539" cy="49987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8640" y="2548763"/>
            <a:ext cx="304800" cy="37337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8640" y="3687140"/>
            <a:ext cx="356616" cy="43464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10259" y="2537586"/>
            <a:ext cx="7722870" cy="258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hollow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muscular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organ,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pyramidal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 shape 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somewhat 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larger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than a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closed fist; consists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four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chambers (right and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atria, right and left</a:t>
            </a:r>
            <a:r>
              <a:rPr sz="2400" spc="-1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ventricles)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300"/>
              </a:lnSpc>
              <a:spcBef>
                <a:spcPts val="645"/>
              </a:spcBef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Cardiac Apex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formed by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ventricle and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directed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downwards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and forwards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left. It lies at the level of the  fifth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intercostal space, 1~2cm medial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left  midclavicular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line (9cm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from the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midline)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32231" y="498348"/>
            <a:ext cx="8517636" cy="8199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634085" y="630377"/>
            <a:ext cx="7880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B4170"/>
                </a:solidFill>
                <a:latin typeface="Times New Roman"/>
                <a:cs typeface="Times New Roman"/>
              </a:rPr>
              <a:t>EXTERNAL</a:t>
            </a:r>
            <a:r>
              <a:rPr spc="-27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1B4170"/>
                </a:solidFill>
                <a:latin typeface="Times New Roman"/>
                <a:cs typeface="Times New Roman"/>
              </a:rPr>
              <a:t>CHARACTERISTICS</a:t>
            </a:r>
          </a:p>
        </p:txBody>
      </p:sp>
      <p:sp>
        <p:nvSpPr>
          <p:cNvPr id="83" name="object 83"/>
          <p:cNvSpPr/>
          <p:nvPr/>
        </p:nvSpPr>
        <p:spPr>
          <a:xfrm>
            <a:off x="7917815" y="4800562"/>
            <a:ext cx="1219200" cy="170865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691" y="1577339"/>
            <a:ext cx="56845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060" y="1591055"/>
            <a:ext cx="882396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9324" y="1591055"/>
            <a:ext cx="1018032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223" y="1591055"/>
            <a:ext cx="967739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6832" y="1571244"/>
            <a:ext cx="713232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1632" y="1591055"/>
            <a:ext cx="1034795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0771" y="1591055"/>
            <a:ext cx="661415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9579" y="1591055"/>
            <a:ext cx="1639824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5271" y="1591055"/>
            <a:ext cx="1374648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5788" y="1591055"/>
            <a:ext cx="1153668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1023" y="1571244"/>
            <a:ext cx="713231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35823" y="1591055"/>
            <a:ext cx="484631" cy="495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060" y="1915667"/>
            <a:ext cx="612647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7403" y="1915667"/>
            <a:ext cx="780287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1388" y="1915667"/>
            <a:ext cx="1828800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3884" y="1915667"/>
            <a:ext cx="1034796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76" y="1915667"/>
            <a:ext cx="1525524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1596" y="1915667"/>
            <a:ext cx="1607820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3111" y="1915667"/>
            <a:ext cx="847344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060" y="2244851"/>
            <a:ext cx="1815083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7251" y="2244851"/>
            <a:ext cx="1761744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0103" y="2244851"/>
            <a:ext cx="999744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0955" y="2244851"/>
            <a:ext cx="781812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3876" y="2244851"/>
            <a:ext cx="1389888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14871" y="2244851"/>
            <a:ext cx="629412" cy="49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5392" y="2244851"/>
            <a:ext cx="1155192" cy="499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0168" y="2244851"/>
            <a:ext cx="780287" cy="499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1060" y="2574035"/>
            <a:ext cx="1290828" cy="4998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3560" y="2574035"/>
            <a:ext cx="1373124" cy="4998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2927" y="2574035"/>
            <a:ext cx="832103" cy="4998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1276" y="2574035"/>
            <a:ext cx="696468" cy="4998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5511" y="2574035"/>
            <a:ext cx="815339" cy="4998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2420" y="2574035"/>
            <a:ext cx="484631" cy="4998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691" y="2962655"/>
            <a:ext cx="568452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1060" y="2976372"/>
            <a:ext cx="1271016" cy="4998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7567" y="2976372"/>
            <a:ext cx="1185671" cy="499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10255" y="2976372"/>
            <a:ext cx="1322832" cy="4998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8579" y="2976372"/>
            <a:ext cx="2014727" cy="4998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0323" y="2976372"/>
            <a:ext cx="661415" cy="4998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48755" y="2976372"/>
            <a:ext cx="781811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6059" y="2976372"/>
            <a:ext cx="982979" cy="4998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6056" y="2976372"/>
            <a:ext cx="914400" cy="4998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060" y="3305555"/>
            <a:ext cx="1289304" cy="4998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4248" y="3305555"/>
            <a:ext cx="1490472" cy="4998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8603" y="3305555"/>
            <a:ext cx="1906524" cy="4998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49011" y="3305555"/>
            <a:ext cx="662939" cy="4998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45835" y="3305555"/>
            <a:ext cx="781812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1532" y="3305555"/>
            <a:ext cx="1091184" cy="4998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86600" y="3305555"/>
            <a:ext cx="1133855" cy="4998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1060" y="3634740"/>
            <a:ext cx="2171700" cy="4998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691" y="4023359"/>
            <a:ext cx="568452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1060" y="4037076"/>
            <a:ext cx="2253995" cy="4998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78251" y="4037076"/>
            <a:ext cx="781812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26307" y="4037076"/>
            <a:ext cx="883919" cy="4998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6471" y="4037076"/>
            <a:ext cx="661415" cy="4998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05655" y="4037076"/>
            <a:ext cx="967739" cy="4998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41164" y="4037076"/>
            <a:ext cx="798576" cy="4998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3691" y="4425696"/>
            <a:ext cx="568452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1060" y="4439411"/>
            <a:ext cx="778764" cy="4998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31391" y="4439411"/>
            <a:ext cx="484632" cy="4998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83791" y="4439411"/>
            <a:ext cx="580644" cy="4998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0679" y="4439411"/>
            <a:ext cx="865632" cy="4998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7879" y="4439411"/>
            <a:ext cx="510540" cy="49987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89988" y="4439411"/>
            <a:ext cx="865632" cy="49987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23388" y="4439411"/>
            <a:ext cx="1152143" cy="4998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3691" y="4828032"/>
            <a:ext cx="568452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1060" y="4841747"/>
            <a:ext cx="1458467" cy="49987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93392" y="4841747"/>
            <a:ext cx="984504" cy="4998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0235" y="4841747"/>
            <a:ext cx="612648" cy="499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6748" y="4841747"/>
            <a:ext cx="1286255" cy="4998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96867" y="4841747"/>
            <a:ext cx="713232" cy="49987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82440" y="4841747"/>
            <a:ext cx="780288" cy="499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36591" y="4841747"/>
            <a:ext cx="813815" cy="4998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22747" y="4841747"/>
            <a:ext cx="1200912" cy="49987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97523" y="4841747"/>
            <a:ext cx="848868" cy="49987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18731" y="4841747"/>
            <a:ext cx="644651" cy="49987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37247" y="4841747"/>
            <a:ext cx="544068" cy="49987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55180" y="4841747"/>
            <a:ext cx="1065276" cy="4998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1060" y="5170932"/>
            <a:ext cx="1152143" cy="49987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41932" y="5170932"/>
            <a:ext cx="713232" cy="4998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83892" y="5170932"/>
            <a:ext cx="780288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92907" y="5170932"/>
            <a:ext cx="984504" cy="4998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06140" y="5170932"/>
            <a:ext cx="1199388" cy="49987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97096" y="5170932"/>
            <a:ext cx="484631" cy="4998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10455" y="5170932"/>
            <a:ext cx="595884" cy="49987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5067" y="5170932"/>
            <a:ext cx="1034796" cy="4998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98591" y="5170932"/>
            <a:ext cx="1670304" cy="4998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7623" y="5170932"/>
            <a:ext cx="1322831" cy="49987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1060" y="5500115"/>
            <a:ext cx="848867" cy="49987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76172" y="5500115"/>
            <a:ext cx="646176" cy="49987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8592" y="5500115"/>
            <a:ext cx="781812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35123" y="5500115"/>
            <a:ext cx="986027" cy="49987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7240" y="1678177"/>
            <a:ext cx="304800" cy="37337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7240" y="3063875"/>
            <a:ext cx="304800" cy="37337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7240" y="4124833"/>
            <a:ext cx="304800" cy="37338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7240" y="4527169"/>
            <a:ext cx="304800" cy="37338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7240" y="4929504"/>
            <a:ext cx="304800" cy="37337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039164" y="1667002"/>
            <a:ext cx="6979284" cy="43014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89600"/>
              </a:lnSpc>
              <a:spcBef>
                <a:spcPts val="40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</a:t>
            </a:r>
            <a:r>
              <a:rPr sz="2400" spc="2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apex</a:t>
            </a:r>
            <a:r>
              <a:rPr sz="2400" b="1" spc="29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beat</a:t>
            </a:r>
            <a:r>
              <a:rPr sz="2400" b="1" spc="30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1200" dirty="0">
                <a:solidFill>
                  <a:srgbClr val="073D86"/>
                </a:solidFill>
                <a:latin typeface="MS UI Gothic"/>
                <a:cs typeface="MS UI Gothic"/>
              </a:rPr>
              <a:t>【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point</a:t>
            </a:r>
            <a:r>
              <a:rPr sz="2400" spc="2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</a:t>
            </a:r>
            <a:r>
              <a:rPr sz="2400" spc="29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maximum</a:t>
            </a:r>
            <a:r>
              <a:rPr sz="2400" spc="28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impulse</a:t>
            </a:r>
            <a:r>
              <a:rPr sz="2400" spc="30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(PMI)</a:t>
            </a:r>
            <a:r>
              <a:rPr sz="2400" spc="1200" dirty="0">
                <a:solidFill>
                  <a:srgbClr val="073D86"/>
                </a:solidFill>
                <a:latin typeface="MS UI Gothic"/>
                <a:cs typeface="MS UI Gothic"/>
              </a:rPr>
              <a:t>】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,  is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furthermost point outwards (laterally)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and  downwards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(inferiorly)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from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sternum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which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cardiac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impulse can be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felt.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Lateral and/or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inferior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displacement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apex beat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usually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indicates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enlargement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heart, called 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cardiomegaly</a:t>
            </a:r>
            <a:endParaRPr sz="2400">
              <a:latin typeface="Times New Roman"/>
              <a:cs typeface="Times New Roman"/>
            </a:endParaRPr>
          </a:p>
          <a:p>
            <a:pPr marL="12700" marR="2688590" algn="just">
              <a:lnSpc>
                <a:spcPct val="110000"/>
              </a:lnSpc>
            </a:pP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Approximately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size of your</a:t>
            </a:r>
            <a:r>
              <a:rPr sz="2400" spc="-7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fist 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Wt.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= 250-300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grams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Cardiac base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left atrium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and to a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small  extent by the right 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atrium.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faces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backward,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upward </a:t>
            </a:r>
            <a:r>
              <a:rPr sz="2400" spc="59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and to the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32231" y="498348"/>
            <a:ext cx="8517636" cy="81991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634085" y="630377"/>
            <a:ext cx="7880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B4170"/>
                </a:solidFill>
                <a:latin typeface="Times New Roman"/>
                <a:cs typeface="Times New Roman"/>
              </a:rPr>
              <a:t>EXTERNAL</a:t>
            </a:r>
            <a:r>
              <a:rPr spc="-27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1B4170"/>
                </a:solidFill>
                <a:latin typeface="Times New Roman"/>
                <a:cs typeface="Times New Roman"/>
              </a:rPr>
              <a:t>CHARACTERISTICS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519683"/>
            <a:ext cx="21046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908303"/>
            <a:ext cx="5684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59" y="922019"/>
            <a:ext cx="3040379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6284" y="922019"/>
            <a:ext cx="491337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59" y="1251203"/>
            <a:ext cx="8033004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59" y="1580388"/>
            <a:ext cx="7243572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59" y="1909572"/>
            <a:ext cx="1441704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091" y="2302764"/>
            <a:ext cx="568452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59" y="2316479"/>
            <a:ext cx="3396996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2776" y="2316479"/>
            <a:ext cx="3662172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6516" y="2296667"/>
            <a:ext cx="713231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59" y="2641092"/>
            <a:ext cx="6423660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59" y="2970276"/>
            <a:ext cx="6836664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59" y="3299459"/>
            <a:ext cx="1711452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140" y="3738371"/>
            <a:ext cx="2272284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091" y="4168140"/>
            <a:ext cx="568452" cy="5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59" y="4181855"/>
            <a:ext cx="2109216" cy="495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3244" y="4162044"/>
            <a:ext cx="713232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8044" y="4181855"/>
            <a:ext cx="5612891" cy="495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091" y="4607052"/>
            <a:ext cx="568452" cy="5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459" y="4620767"/>
            <a:ext cx="1921764" cy="495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5792" y="4600955"/>
            <a:ext cx="713232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0592" y="4620767"/>
            <a:ext cx="5876544" cy="495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459" y="4981955"/>
            <a:ext cx="3921252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091" y="5411723"/>
            <a:ext cx="568452" cy="5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59" y="5425440"/>
            <a:ext cx="2406395" cy="495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0423" y="5405628"/>
            <a:ext cx="713231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5223" y="5425440"/>
            <a:ext cx="5649468" cy="495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59" y="5786628"/>
            <a:ext cx="2453640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" y="1009141"/>
            <a:ext cx="304800" cy="3733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640" y="2403982"/>
            <a:ext cx="304800" cy="3733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640" y="4269613"/>
            <a:ext cx="304800" cy="3733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640" y="4708525"/>
            <a:ext cx="304800" cy="3733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640" y="5513527"/>
            <a:ext cx="304800" cy="3733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558773"/>
            <a:ext cx="7896225" cy="56959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spc="-70" dirty="0">
                <a:solidFill>
                  <a:srgbClr val="073D86"/>
                </a:solidFill>
                <a:latin typeface="Times New Roman"/>
                <a:cs typeface="Times New Roman"/>
              </a:rPr>
              <a:t>Two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 surfaces</a:t>
            </a:r>
            <a:endParaRPr sz="2400">
              <a:latin typeface="Times New Roman"/>
              <a:cs typeface="Times New Roman"/>
            </a:endParaRPr>
          </a:p>
          <a:p>
            <a:pPr marL="286385" marR="5080">
              <a:lnSpc>
                <a:spcPts val="2590"/>
              </a:lnSpc>
              <a:spcBef>
                <a:spcPts val="615"/>
              </a:spcBef>
              <a:tabLst>
                <a:tab pos="3451225" algn="l"/>
              </a:tabLst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Sternocostal</a:t>
            </a:r>
            <a:r>
              <a:rPr sz="2400" b="1" spc="-1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surface	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formed mainly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the right</a:t>
            </a:r>
            <a:r>
              <a:rPr sz="2400" spc="-6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atrium  and right ventricle, and a lesser portion of its left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 the left auricle and ventricle. It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directed forwards and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upwards</a:t>
            </a:r>
            <a:endParaRPr sz="2400">
              <a:latin typeface="Times New Roman"/>
              <a:cs typeface="Times New Roman"/>
            </a:endParaRPr>
          </a:p>
          <a:p>
            <a:pPr marL="286385" marR="751205">
              <a:lnSpc>
                <a:spcPct val="89600"/>
              </a:lnSpc>
              <a:spcBef>
                <a:spcPts val="595"/>
              </a:spcBef>
              <a:tabLst>
                <a:tab pos="3577590" algn="l"/>
              </a:tabLst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Diaphragmatic</a:t>
            </a:r>
            <a:r>
              <a:rPr sz="2400" b="1" spc="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surface	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the</a:t>
            </a:r>
            <a:r>
              <a:rPr sz="2400" spc="-3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 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chiefly the left ventricle, directed backwards and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downwards,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rests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upon the central tendon of the  diaphragm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5" dirty="0">
                <a:solidFill>
                  <a:srgbClr val="073D86"/>
                </a:solidFill>
                <a:latin typeface="Times New Roman"/>
                <a:cs typeface="Times New Roman"/>
              </a:rPr>
              <a:t>Three 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borders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615"/>
              </a:spcBef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border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vertical,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entirely by right</a:t>
            </a:r>
            <a:r>
              <a:rPr sz="2400" spc="-1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atrium</a:t>
            </a:r>
            <a:endParaRPr sz="2400">
              <a:latin typeface="Times New Roman"/>
              <a:cs typeface="Times New Roman"/>
            </a:endParaRPr>
          </a:p>
          <a:p>
            <a:pPr marL="286385" marR="387985">
              <a:lnSpc>
                <a:spcPts val="2840"/>
              </a:lnSpc>
              <a:spcBef>
                <a:spcPts val="70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Left border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round,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mainly 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the left</a:t>
            </a:r>
            <a:r>
              <a:rPr sz="2400" spc="-10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  and partly by the left</a:t>
            </a:r>
            <a:r>
              <a:rPr sz="2400" spc="-8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auricle</a:t>
            </a:r>
            <a:endParaRPr sz="2400">
              <a:latin typeface="Times New Roman"/>
              <a:cs typeface="Times New Roman"/>
            </a:endParaRPr>
          </a:p>
          <a:p>
            <a:pPr marL="286385" marR="130810">
              <a:lnSpc>
                <a:spcPts val="2840"/>
              </a:lnSpc>
              <a:spcBef>
                <a:spcPts val="655"/>
              </a:spcBef>
            </a:pP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Inferior border</a:t>
            </a:r>
            <a:r>
              <a:rPr sz="2400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horizontal,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by the right</a:t>
            </a:r>
            <a:r>
              <a:rPr sz="2400" spc="-18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ventricle  and cardiac</a:t>
            </a:r>
            <a:r>
              <a:rPr sz="2400" spc="-5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apex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1778507"/>
            <a:ext cx="1045463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247" y="1778507"/>
            <a:ext cx="1402080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2" y="2130551"/>
            <a:ext cx="56845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" y="2144267"/>
            <a:ext cx="1671827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2995" y="2144267"/>
            <a:ext cx="1205483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4264" y="2144267"/>
            <a:ext cx="1440180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0228" y="2144267"/>
            <a:ext cx="1271015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7028" y="2144267"/>
            <a:ext cx="1153668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6479" y="2144267"/>
            <a:ext cx="1153668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5931" y="2144267"/>
            <a:ext cx="78181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3528" y="2144267"/>
            <a:ext cx="1386840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859" y="2510027"/>
            <a:ext cx="1423416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3811" y="2510027"/>
            <a:ext cx="947927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8276" y="2510027"/>
            <a:ext cx="847344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2155" y="2510027"/>
            <a:ext cx="1667256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5947" y="2510027"/>
            <a:ext cx="1421891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4376" y="2510027"/>
            <a:ext cx="780288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9676" y="2510027"/>
            <a:ext cx="1170431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6643" y="2510027"/>
            <a:ext cx="661416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4595" y="2510027"/>
            <a:ext cx="780288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1419" y="2510027"/>
            <a:ext cx="1488948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859" y="2875788"/>
            <a:ext cx="1274064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2644" y="2875788"/>
            <a:ext cx="848868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7755" y="2875788"/>
            <a:ext cx="1763268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5744" y="2875788"/>
            <a:ext cx="1495044" cy="49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459" y="2875788"/>
            <a:ext cx="78181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0515" y="2875788"/>
            <a:ext cx="1019556" cy="499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492" y="3232404"/>
            <a:ext cx="568452" cy="5090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3859" y="3246120"/>
            <a:ext cx="1780032" cy="4952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0907" y="3246120"/>
            <a:ext cx="1283208" cy="4952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2655" y="3226307"/>
            <a:ext cx="717804" cy="5151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2028" y="3246120"/>
            <a:ext cx="1525524" cy="4952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4567" y="3246120"/>
            <a:ext cx="780288" cy="4952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3396" y="3246120"/>
            <a:ext cx="865631" cy="4952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87567" y="3246120"/>
            <a:ext cx="949452" cy="4952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4035" y="3246120"/>
            <a:ext cx="848867" cy="49529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81443" y="3246120"/>
            <a:ext cx="612648" cy="4952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2631" y="3246120"/>
            <a:ext cx="1235964" cy="4952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7135" y="3246120"/>
            <a:ext cx="713231" cy="4952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859" y="3607308"/>
            <a:ext cx="1728216" cy="4998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8320" y="3607308"/>
            <a:ext cx="1053083" cy="499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7648" y="3607308"/>
            <a:ext cx="848868" cy="4998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2760" y="3607308"/>
            <a:ext cx="1019556" cy="499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17035" y="3607308"/>
            <a:ext cx="646176" cy="4998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9455" y="3607308"/>
            <a:ext cx="1001268" cy="499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492" y="3963923"/>
            <a:ext cx="568452" cy="5090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859" y="3977640"/>
            <a:ext cx="2519172" cy="4953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20339" y="3977640"/>
            <a:ext cx="1400556" cy="4953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18203" y="3957828"/>
            <a:ext cx="766572" cy="5151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6344" y="3977640"/>
            <a:ext cx="1357884" cy="4953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30011" y="3977640"/>
            <a:ext cx="848867" cy="4953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76188" y="3977640"/>
            <a:ext cx="1479804" cy="4953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47559" y="3977640"/>
            <a:ext cx="484631" cy="4953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29500" y="3977640"/>
            <a:ext cx="1034796" cy="4953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61604" y="3977640"/>
            <a:ext cx="778764" cy="4953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859" y="4338828"/>
            <a:ext cx="1391412" cy="4998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75232" y="4338828"/>
            <a:ext cx="1421892" cy="4998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77083" y="4338828"/>
            <a:ext cx="1592580" cy="4998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49623" y="4338828"/>
            <a:ext cx="1255776" cy="4998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85359" y="4338828"/>
            <a:ext cx="1525524" cy="4998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90844" y="4338828"/>
            <a:ext cx="780288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52615" y="4338828"/>
            <a:ext cx="800099" cy="4998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34200" y="4338828"/>
            <a:ext cx="999744" cy="4998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5428" y="4338828"/>
            <a:ext cx="780287" cy="4998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77200" y="4338828"/>
            <a:ext cx="963168" cy="4998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3859" y="4704588"/>
            <a:ext cx="78181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1916" y="4704588"/>
            <a:ext cx="865632" cy="4998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6839" y="4704588"/>
            <a:ext cx="1373123" cy="4998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29255" y="4704588"/>
            <a:ext cx="1219199" cy="4998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17747" y="4704588"/>
            <a:ext cx="998220" cy="4998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85259" y="4704588"/>
            <a:ext cx="78181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36364" y="4704588"/>
            <a:ext cx="947927" cy="49987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3584" y="4704588"/>
            <a:ext cx="661415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84291" y="4704588"/>
            <a:ext cx="780288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33871" y="4704588"/>
            <a:ext cx="1725168" cy="4998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8331" y="4704588"/>
            <a:ext cx="1286255" cy="4998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3880" y="4704588"/>
            <a:ext cx="644651" cy="4998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97823" y="4704588"/>
            <a:ext cx="542544" cy="49987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3859" y="5070347"/>
            <a:ext cx="1086612" cy="49987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5191" y="5070347"/>
            <a:ext cx="1138428" cy="49987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85188" y="5070347"/>
            <a:ext cx="493775" cy="4998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40635" y="5070347"/>
            <a:ext cx="781812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88692" y="5070347"/>
            <a:ext cx="1374647" cy="49987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28059" y="5070347"/>
            <a:ext cx="1188719" cy="49987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81500" y="5070347"/>
            <a:ext cx="1437131" cy="49987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0040" y="2231466"/>
            <a:ext cx="304800" cy="37368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307340" y="1854453"/>
            <a:ext cx="8531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Four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grooves</a:t>
            </a:r>
            <a:endParaRPr sz="2400">
              <a:latin typeface="Times New Roman"/>
              <a:cs typeface="Times New Roman"/>
            </a:endParaRPr>
          </a:p>
          <a:p>
            <a:pPr marL="286385" marR="5080" algn="just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Coronary </a:t>
            </a:r>
            <a:r>
              <a:rPr sz="2400" dirty="0">
                <a:latin typeface="Times New Roman"/>
                <a:cs typeface="Times New Roman"/>
              </a:rPr>
              <a:t>sulcus </a:t>
            </a:r>
            <a:r>
              <a:rPr sz="2400" b="0" spc="-5" dirty="0">
                <a:latin typeface="Times New Roman"/>
                <a:cs typeface="Times New Roman"/>
              </a:rPr>
              <a:t>(circular sulcus) which marks </a:t>
            </a:r>
            <a:r>
              <a:rPr sz="2400" b="0" dirty="0">
                <a:latin typeface="Times New Roman"/>
                <a:cs typeface="Times New Roman"/>
              </a:rPr>
              <a:t>the </a:t>
            </a:r>
            <a:r>
              <a:rPr sz="2400" b="0" spc="-5" dirty="0">
                <a:latin typeface="Times New Roman"/>
                <a:cs typeface="Times New Roman"/>
              </a:rPr>
              <a:t>division  </a:t>
            </a:r>
            <a:r>
              <a:rPr sz="2400" b="0" dirty="0">
                <a:latin typeface="Times New Roman"/>
                <a:cs typeface="Times New Roman"/>
              </a:rPr>
              <a:t>between </a:t>
            </a:r>
            <a:r>
              <a:rPr sz="2400" b="0" spc="-5" dirty="0">
                <a:latin typeface="Times New Roman"/>
                <a:cs typeface="Times New Roman"/>
              </a:rPr>
              <a:t>atria </a:t>
            </a:r>
            <a:r>
              <a:rPr sz="2400" b="0" dirty="0">
                <a:latin typeface="Times New Roman"/>
                <a:cs typeface="Times New Roman"/>
              </a:rPr>
              <a:t>and </a:t>
            </a:r>
            <a:r>
              <a:rPr sz="2400" b="0" spc="-5" dirty="0">
                <a:latin typeface="Times New Roman"/>
                <a:cs typeface="Times New Roman"/>
              </a:rPr>
              <a:t>ventricles, contains the trunks </a:t>
            </a:r>
            <a:r>
              <a:rPr sz="2400" b="0" dirty="0">
                <a:latin typeface="Times New Roman"/>
                <a:cs typeface="Times New Roman"/>
              </a:rPr>
              <a:t>of the </a:t>
            </a:r>
            <a:r>
              <a:rPr sz="2400" b="0" spc="-5" dirty="0">
                <a:latin typeface="Times New Roman"/>
                <a:cs typeface="Times New Roman"/>
              </a:rPr>
              <a:t>coronary  </a:t>
            </a:r>
            <a:r>
              <a:rPr sz="2400" b="0" dirty="0">
                <a:latin typeface="Times New Roman"/>
                <a:cs typeface="Times New Roman"/>
              </a:rPr>
              <a:t>vessels and </a:t>
            </a:r>
            <a:r>
              <a:rPr sz="2400" b="0" spc="-5" dirty="0">
                <a:latin typeface="Times New Roman"/>
                <a:cs typeface="Times New Roman"/>
              </a:rPr>
              <a:t>completely </a:t>
            </a:r>
            <a:r>
              <a:rPr sz="2400" b="0" dirty="0">
                <a:latin typeface="Times New Roman"/>
                <a:cs typeface="Times New Roman"/>
              </a:rPr>
              <a:t>encircles the</a:t>
            </a:r>
            <a:r>
              <a:rPr sz="2400" b="0" spc="-8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heart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0040" y="3333622"/>
            <a:ext cx="304800" cy="37337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0040" y="4065396"/>
            <a:ext cx="304800" cy="37338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81659" y="3322446"/>
            <a:ext cx="8256270" cy="22161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6350">
              <a:lnSpc>
                <a:spcPts val="2850"/>
              </a:lnSpc>
              <a:spcBef>
                <a:spcPts val="219"/>
              </a:spcBef>
              <a:tabLst>
                <a:tab pos="1539875" algn="l"/>
                <a:tab pos="2571750" algn="l"/>
                <a:tab pos="4153535" algn="l"/>
                <a:tab pos="4682490" algn="l"/>
                <a:tab pos="5297170" algn="l"/>
                <a:tab pos="5993130" algn="l"/>
                <a:tab pos="6590665" algn="l"/>
                <a:tab pos="6952615" algn="l"/>
                <a:tab pos="7936865" algn="l"/>
              </a:tabLst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Inte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ra</a:t>
            </a:r>
            <a:r>
              <a:rPr sz="2400" b="1" spc="5" dirty="0">
                <a:solidFill>
                  <a:srgbClr val="073D86"/>
                </a:solidFill>
                <a:latin typeface="Times New Roman"/>
                <a:cs typeface="Times New Roman"/>
              </a:rPr>
              <a:t>t</a:t>
            </a:r>
            <a:r>
              <a:rPr sz="2400" b="1" spc="-10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073D86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l	g</a:t>
            </a:r>
            <a:r>
              <a:rPr sz="2400" b="1" spc="-50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oove	</a:t>
            </a:r>
            <a:r>
              <a:rPr sz="2400" spc="35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separ</a:t>
            </a:r>
            <a:r>
              <a:rPr sz="2400" spc="-20" dirty="0">
                <a:solidFill>
                  <a:srgbClr val="073D86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073D86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	the	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two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	a</a:t>
            </a:r>
            <a:r>
              <a:rPr sz="2400" spc="5" dirty="0">
                <a:solidFill>
                  <a:srgbClr val="073D86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a	and	i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id</a:t>
            </a:r>
            <a:r>
              <a:rPr sz="2400" spc="-10" dirty="0">
                <a:solidFill>
                  <a:srgbClr val="073D86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en	by 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pulmonary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trunk and aorta in</a:t>
            </a:r>
            <a:r>
              <a:rPr sz="2400" spc="-7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front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840"/>
              </a:lnSpc>
              <a:spcBef>
                <a:spcPts val="70"/>
              </a:spcBef>
              <a:tabLst>
                <a:tab pos="2329180" algn="l"/>
                <a:tab pos="3527425" algn="l"/>
                <a:tab pos="5039360" algn="l"/>
                <a:tab pos="5685790" algn="l"/>
                <a:tab pos="7038975" algn="l"/>
                <a:tab pos="7871459" algn="l"/>
              </a:tabLst>
            </a:pP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Interven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ic</a:t>
            </a:r>
            <a:r>
              <a:rPr sz="2400" b="1" spc="-15" dirty="0">
                <a:solidFill>
                  <a:srgbClr val="073D86"/>
                </a:solidFill>
                <a:latin typeface="Times New Roman"/>
                <a:cs typeface="Times New Roman"/>
              </a:rPr>
              <a:t>u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lar	g</a:t>
            </a:r>
            <a:r>
              <a:rPr sz="2400" b="1" spc="-55" dirty="0">
                <a:solidFill>
                  <a:srgbClr val="073D8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o</a:t>
            </a:r>
            <a:r>
              <a:rPr sz="2400" b="1" spc="-20" dirty="0">
                <a:solidFill>
                  <a:srgbClr val="073D86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73D86"/>
                </a:solidFill>
                <a:latin typeface="Times New Roman"/>
                <a:cs typeface="Times New Roman"/>
              </a:rPr>
              <a:t>ves	</a:t>
            </a:r>
            <a:r>
              <a:rPr sz="2400" spc="-5" dirty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sz="2400" spc="-320" dirty="0">
                <a:solidFill>
                  <a:srgbClr val="073D86"/>
                </a:solidFill>
                <a:latin typeface="MS UI Gothic"/>
                <a:cs typeface="MS UI Gothic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or	and	posteri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9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,	mark	t</a:t>
            </a:r>
            <a:r>
              <a:rPr sz="2400" spc="-15" dirty="0">
                <a:solidFill>
                  <a:srgbClr val="073D86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e  division between ventricles (which separates the </a:t>
            </a:r>
            <a:r>
              <a:rPr sz="2400" spc="-105" dirty="0">
                <a:solidFill>
                  <a:srgbClr val="073D86"/>
                </a:solidFill>
                <a:latin typeface="Times New Roman"/>
                <a:cs typeface="Times New Roman"/>
              </a:rPr>
              <a:t>RV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from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sz="2400" spc="-60" dirty="0">
                <a:solidFill>
                  <a:srgbClr val="073D86"/>
                </a:solidFill>
                <a:latin typeface="Times New Roman"/>
                <a:cs typeface="Times New Roman"/>
              </a:rPr>
              <a:t>LV),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880"/>
              </a:lnSpc>
              <a:spcBef>
                <a:spcPts val="10"/>
              </a:spcBef>
            </a:pP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two grooves extend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from the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base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073D86"/>
                </a:solidFill>
                <a:latin typeface="Times New Roman"/>
                <a:cs typeface="Times New Roman"/>
              </a:rPr>
              <a:t>the ventricular portion </a:t>
            </a:r>
            <a:r>
              <a:rPr sz="2400" dirty="0">
                <a:solidFill>
                  <a:srgbClr val="073D86"/>
                </a:solidFill>
                <a:latin typeface="Times New Roman"/>
                <a:cs typeface="Times New Roman"/>
              </a:rPr>
              <a:t>to a  notch called: the </a:t>
            </a:r>
            <a:r>
              <a:rPr sz="2400" b="1" dirty="0">
                <a:solidFill>
                  <a:srgbClr val="073D86"/>
                </a:solidFill>
                <a:latin typeface="Times New Roman"/>
                <a:cs typeface="Times New Roman"/>
              </a:rPr>
              <a:t>cardiac apical</a:t>
            </a:r>
            <a:r>
              <a:rPr sz="2400" b="1" spc="-1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73D86"/>
                </a:solidFill>
                <a:latin typeface="Times New Roman"/>
                <a:cs typeface="Times New Roman"/>
              </a:rPr>
              <a:t>incisure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1914144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1927860"/>
            <a:ext cx="197053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088" y="1927860"/>
            <a:ext cx="5608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7688" y="1927860"/>
            <a:ext cx="145084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0103" y="1927860"/>
            <a:ext cx="510539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2211" y="1927860"/>
            <a:ext cx="381152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619" y="2353055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6988" y="2366772"/>
            <a:ext cx="212445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7508" y="2755392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9155" y="2769107"/>
            <a:ext cx="2046732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7455" y="2769107"/>
            <a:ext cx="2836164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7508" y="3157727"/>
            <a:ext cx="56845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9155" y="3171444"/>
            <a:ext cx="1795271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5995" y="3171444"/>
            <a:ext cx="510540" cy="499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8104" y="3171444"/>
            <a:ext cx="1091183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0855" y="3171444"/>
            <a:ext cx="2769107" cy="499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1264" y="3576828"/>
            <a:ext cx="434339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2911" y="3587496"/>
            <a:ext cx="725424" cy="3825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4392" y="3587496"/>
            <a:ext cx="1517904" cy="3825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5455" y="3896867"/>
            <a:ext cx="1283208" cy="899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31691" y="3587496"/>
            <a:ext cx="3901440" cy="3825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911" y="3834384"/>
            <a:ext cx="1420367" cy="382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1264" y="4125467"/>
            <a:ext cx="434339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2911" y="4136135"/>
            <a:ext cx="725424" cy="382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4392" y="4136135"/>
            <a:ext cx="1543811" cy="3825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5455" y="4445508"/>
            <a:ext cx="1309116" cy="899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600" y="4136135"/>
            <a:ext cx="560831" cy="3825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4488" y="4136135"/>
            <a:ext cx="1403603" cy="3825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4147" y="4136135"/>
            <a:ext cx="2900172" cy="3825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1264" y="4427220"/>
            <a:ext cx="434339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62911" y="4437888"/>
            <a:ext cx="3151632" cy="3825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0600" y="4437888"/>
            <a:ext cx="390144" cy="3825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6800" y="4437888"/>
            <a:ext cx="3444240" cy="3825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2911" y="4684776"/>
            <a:ext cx="1347215" cy="3825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6183" y="4684776"/>
            <a:ext cx="877823" cy="3825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9132" y="5195092"/>
            <a:ext cx="113306" cy="1150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5983" y="5013959"/>
            <a:ext cx="3057143" cy="3825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8616" y="5332476"/>
            <a:ext cx="434340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5983" y="5343144"/>
            <a:ext cx="4262628" cy="3825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8616" y="5661659"/>
            <a:ext cx="434340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5983" y="5672328"/>
            <a:ext cx="4956048" cy="3825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8088" y="5672328"/>
            <a:ext cx="390143" cy="3825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4288" y="5672328"/>
            <a:ext cx="1882139" cy="38252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3777" y="2015058"/>
            <a:ext cx="304800" cy="3736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3777" y="2454275"/>
            <a:ext cx="304800" cy="3733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1691" y="2856610"/>
            <a:ext cx="304799" cy="3733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91691" y="3258946"/>
            <a:ext cx="304799" cy="3733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8202" y="3655186"/>
            <a:ext cx="228600" cy="2804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8202" y="4204080"/>
            <a:ext cx="228600" cy="2804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8202" y="4505833"/>
            <a:ext cx="228600" cy="2804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5529" y="5081904"/>
            <a:ext cx="228600" cy="2804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65529" y="5411114"/>
            <a:ext cx="228600" cy="2807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65529" y="5740603"/>
            <a:ext cx="228600" cy="2804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body" idx="1"/>
          </p:nvPr>
        </p:nvSpPr>
        <p:spPr>
          <a:xfrm>
            <a:off x="1028034" y="1978152"/>
            <a:ext cx="7254803" cy="46878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675"/>
              </a:spcBef>
            </a:pPr>
            <a:r>
              <a:rPr sz="2400" b="0" dirty="0">
                <a:solidFill>
                  <a:srgbClr val="1B4170"/>
                </a:solidFill>
                <a:latin typeface="Times New Roman"/>
                <a:cs typeface="Times New Roman"/>
              </a:rPr>
              <a:t>Pericardium – a double-walled sac around the</a:t>
            </a:r>
            <a:r>
              <a:rPr sz="2400" b="0" spc="-16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2400" dirty="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580"/>
              </a:spcBef>
            </a:pPr>
            <a:r>
              <a:rPr sz="24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Composed </a:t>
            </a:r>
            <a:r>
              <a:rPr sz="2400" b="0" dirty="0">
                <a:solidFill>
                  <a:srgbClr val="1B4170"/>
                </a:solidFill>
                <a:latin typeface="Times New Roman"/>
                <a:cs typeface="Times New Roman"/>
              </a:rPr>
              <a:t>of:</a:t>
            </a:r>
            <a:endParaRPr sz="2400" dirty="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285"/>
              </a:spcBef>
            </a:pPr>
            <a:r>
              <a:rPr sz="24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A </a:t>
            </a:r>
            <a:r>
              <a:rPr sz="2400" b="0" dirty="0">
                <a:solidFill>
                  <a:srgbClr val="1B4170"/>
                </a:solidFill>
                <a:latin typeface="Times New Roman"/>
                <a:cs typeface="Times New Roman"/>
              </a:rPr>
              <a:t>superficial </a:t>
            </a:r>
            <a:r>
              <a:rPr sz="2400" b="0" i="1" spc="-15" dirty="0">
                <a:solidFill>
                  <a:srgbClr val="1B4170"/>
                </a:solidFill>
                <a:latin typeface="Times New Roman"/>
                <a:cs typeface="Times New Roman"/>
              </a:rPr>
              <a:t>fibrous</a:t>
            </a:r>
            <a:r>
              <a:rPr sz="2400" b="0" i="1" spc="-18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b="0" i="1" spc="-10" dirty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sz="2400" dirty="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290"/>
              </a:spcBef>
            </a:pPr>
            <a:r>
              <a:rPr sz="24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A </a:t>
            </a:r>
            <a:r>
              <a:rPr sz="2400" b="0" dirty="0">
                <a:solidFill>
                  <a:srgbClr val="1B4170"/>
                </a:solidFill>
                <a:latin typeface="Times New Roman"/>
                <a:cs typeface="Times New Roman"/>
              </a:rPr>
              <a:t>deep </a:t>
            </a:r>
            <a:r>
              <a:rPr sz="24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two-layer </a:t>
            </a:r>
            <a:r>
              <a:rPr sz="2400" b="0" i="1" spc="-15" dirty="0">
                <a:solidFill>
                  <a:srgbClr val="1B4170"/>
                </a:solidFill>
                <a:latin typeface="Times New Roman"/>
                <a:cs typeface="Times New Roman"/>
              </a:rPr>
              <a:t>serous</a:t>
            </a:r>
            <a:r>
              <a:rPr sz="2400" b="0" i="1" spc="-16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2400" b="0" i="1" spc="-10" dirty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sz="2400" dirty="0">
              <a:latin typeface="Times New Roman"/>
              <a:cs typeface="Times New Roman"/>
            </a:endParaRPr>
          </a:p>
          <a:p>
            <a:pPr marL="1066800" marR="790575">
              <a:lnSpc>
                <a:spcPts val="1950"/>
              </a:lnSpc>
              <a:spcBef>
                <a:spcPts val="480"/>
              </a:spcBef>
            </a:pP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sz="1800" b="0" u="sng" dirty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parietal </a:t>
            </a:r>
            <a:r>
              <a:rPr sz="1800" b="0" u="sng" spc="5" dirty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sz="1800" b="0" spc="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lines the internal surface of the</a:t>
            </a:r>
            <a:r>
              <a:rPr sz="1800" b="0" spc="-16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fibrous  pericardium</a:t>
            </a:r>
            <a:endParaRPr sz="1800" dirty="0">
              <a:latin typeface="Times New Roman"/>
              <a:cs typeface="Times New Roman"/>
            </a:endParaRPr>
          </a:p>
          <a:p>
            <a:pPr marL="1066800">
              <a:lnSpc>
                <a:spcPct val="100000"/>
              </a:lnSpc>
              <a:spcBef>
                <a:spcPts val="180"/>
              </a:spcBef>
            </a:pP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sz="1800" b="0" u="sng" dirty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visceral </a:t>
            </a:r>
            <a:r>
              <a:rPr sz="1800" b="0" u="sng" spc="5" dirty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sz="1800" b="0" spc="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or </a:t>
            </a:r>
            <a:r>
              <a:rPr sz="1800" b="0" i="1" spc="-10" dirty="0">
                <a:solidFill>
                  <a:srgbClr val="1B4170"/>
                </a:solidFill>
                <a:latin typeface="Times New Roman"/>
                <a:cs typeface="Times New Roman"/>
              </a:rPr>
              <a:t>epicardium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lines the </a:t>
            </a: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surface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sz="1800" b="0" spc="-7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1800" dirty="0">
              <a:latin typeface="Times New Roman"/>
              <a:cs typeface="Times New Roman"/>
            </a:endParaRPr>
          </a:p>
          <a:p>
            <a:pPr marL="1066800" marR="5080">
              <a:lnSpc>
                <a:spcPts val="1939"/>
              </a:lnSpc>
              <a:spcBef>
                <a:spcPts val="465"/>
              </a:spcBef>
            </a:pP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They are separated by the fluid-filled pericardial cavity called</a:t>
            </a:r>
            <a:r>
              <a:rPr sz="1800" b="0" spc="-16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the  pericardial</a:t>
            </a:r>
            <a:r>
              <a:rPr sz="1800" b="0" spc="-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cavity</a:t>
            </a:r>
            <a:endParaRPr sz="1800" dirty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09"/>
              </a:spcBef>
            </a:pP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Protects and anchors the</a:t>
            </a:r>
            <a:r>
              <a:rPr sz="1800" b="0" spc="-3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1800" dirty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34"/>
              </a:spcBef>
            </a:pP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Prevents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overfilling of the heart </a:t>
            </a: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with</a:t>
            </a:r>
            <a:r>
              <a:rPr sz="1800" b="0" spc="-8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blood</a:t>
            </a:r>
            <a:endParaRPr sz="1800" dirty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30"/>
              </a:spcBef>
            </a:pP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Allows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for the heart to </a:t>
            </a: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work </a:t>
            </a:r>
            <a:r>
              <a:rPr sz="1800" b="0" dirty="0">
                <a:solidFill>
                  <a:srgbClr val="1B4170"/>
                </a:solidFill>
                <a:latin typeface="Times New Roman"/>
                <a:cs typeface="Times New Roman"/>
              </a:rPr>
              <a:t>in a relatively friction-free</a:t>
            </a:r>
            <a:r>
              <a:rPr sz="1800" b="0" spc="-15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1B4170"/>
                </a:solidFill>
                <a:latin typeface="Times New Roman"/>
                <a:cs typeface="Times New Roman"/>
              </a:rPr>
              <a:t>environment</a:t>
            </a:r>
            <a:endParaRPr sz="1800" dirty="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andara"/>
              <a:cs typeface="Candar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3400" y="451104"/>
            <a:ext cx="8118348" cy="899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866038" y="596849"/>
            <a:ext cx="7416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B4170"/>
                </a:solidFill>
                <a:latin typeface="Times New Roman"/>
                <a:cs typeface="Times New Roman"/>
              </a:rPr>
              <a:t>COVERING OF THE</a:t>
            </a:r>
            <a:r>
              <a:rPr sz="4400" spc="-310" dirty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048000"/>
            <a:ext cx="1447800" cy="20055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1514</Words>
  <Application>Microsoft Office PowerPoint</Application>
  <PresentationFormat>On-screen Show (4:3)</PresentationFormat>
  <Paragraphs>170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Malgun Gothic</vt:lpstr>
      <vt:lpstr>MS UI Gothic</vt:lpstr>
      <vt:lpstr>Calibri</vt:lpstr>
      <vt:lpstr>Candara</vt:lpstr>
      <vt:lpstr>Times New Roman</vt:lpstr>
      <vt:lpstr>Wingdings 2</vt:lpstr>
      <vt:lpstr>Office Theme</vt:lpstr>
      <vt:lpstr>PowerPoint Presentation</vt:lpstr>
      <vt:lpstr>PowerPoint Presentation</vt:lpstr>
      <vt:lpstr>POSITION</vt:lpstr>
      <vt:lpstr>HEART ANATOMY</vt:lpstr>
      <vt:lpstr>EXTERNAL CHARACTERISTICS</vt:lpstr>
      <vt:lpstr>EXTERNAL CHARACTERISTICS</vt:lpstr>
      <vt:lpstr>PowerPoint Presentation</vt:lpstr>
      <vt:lpstr>Four grooves Coronary sulcus (circular sulcus) which marks the division  between atria and ventricles, contains the trunks of the coronary  vessels and completely encircles the heart</vt:lpstr>
      <vt:lpstr>COVERING OF THE HEART</vt:lpstr>
      <vt:lpstr>PowerPoint Presentation</vt:lpstr>
      <vt:lpstr>PowerPoint Presentation</vt:lpstr>
      <vt:lpstr>PERICARDIAL LAYER</vt:lpstr>
      <vt:lpstr>LAYERS OF THE HEART WALL</vt:lpstr>
      <vt:lpstr>XRAY</vt:lpstr>
      <vt:lpstr>FRONTAL SECTION</vt:lpstr>
      <vt:lpstr>ATRIA OF THE HEART</vt:lpstr>
      <vt:lpstr>PowerPoint Presentation</vt:lpstr>
      <vt:lpstr>VENTRICLE OF THE HEART</vt:lpstr>
      <vt:lpstr>PowerPoint Presentation</vt:lpstr>
      <vt:lpstr>Left ventricle</vt:lpstr>
      <vt:lpstr>SEPTUMS/FIBROUS SKELETON</vt:lpstr>
      <vt:lpstr>ANTERIOR VIEW</vt:lpstr>
      <vt:lpstr>HEART VALVES</vt:lpstr>
      <vt:lpstr>SEMILUNAR HEART VALVES</vt:lpstr>
      <vt:lpstr>PowerPoint Presentation</vt:lpstr>
      <vt:lpstr>PowerPoint Presentation</vt:lpstr>
      <vt:lpstr>POSTERIOR VIEW</vt:lpstr>
      <vt:lpstr>CONDUCTING SYSTEM OF THE  HEART</vt:lpstr>
      <vt:lpstr>CONDUCTING SYSTEM OF THE  HEART</vt:lpstr>
      <vt:lpstr>INNERVATION</vt:lpstr>
      <vt:lpstr>PowerPoint Presentation</vt:lpstr>
      <vt:lpstr>PowerPoint Presentation</vt:lpstr>
      <vt:lpstr>MAJOR VESSELS OF THE HEART</vt:lpstr>
      <vt:lpstr>MAJOR VESSELS OF THE HEART</vt:lpstr>
      <vt:lpstr>BLOOD FLOW THROUGH THE HEART</vt:lpstr>
      <vt:lpstr>PATHWAY OF BLOOD THROUGH THE  HEART</vt:lpstr>
      <vt:lpstr>DISORDERS OF THE HEART</vt:lpstr>
      <vt:lpstr>PowerPoint Presentation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sammiehngigs kiurire</cp:lastModifiedBy>
  <cp:revision>7</cp:revision>
  <dcterms:created xsi:type="dcterms:W3CDTF">2019-06-03T11:44:48Z</dcterms:created>
  <dcterms:modified xsi:type="dcterms:W3CDTF">2021-02-24T12:54:46Z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2019-06-03T00:00:00Z</vt:filetime>
  </property>
</Properties>
</file>