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4"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03" autoAdjust="0"/>
    <p:restoredTop sz="94660"/>
  </p:normalViewPr>
  <p:slideViewPr>
    <p:cSldViewPr snapToGrid="0">
      <p:cViewPr varScale="1">
        <p:scale>
          <a:sx n="72" d="100"/>
          <a:sy n="72" d="100"/>
        </p:scale>
        <p:origin x="49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62922-A10F-44F4-9FD3-7710A3E107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22162A-CCAA-4A69-9736-123B2E3A1F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601848-ACC6-482A-9672-D1CAFFC89FC2}"/>
              </a:ext>
            </a:extLst>
          </p:cNvPr>
          <p:cNvSpPr>
            <a:spLocks noGrp="1"/>
          </p:cNvSpPr>
          <p:nvPr>
            <p:ph type="dt" sz="half" idx="10"/>
          </p:nvPr>
        </p:nvSpPr>
        <p:spPr/>
        <p:txBody>
          <a:bodyPr/>
          <a:lstStyle/>
          <a:p>
            <a:fld id="{10023CA3-A973-4888-8D2D-781B44DD0C0D}" type="datetimeFigureOut">
              <a:rPr lang="en-US" smtClean="0"/>
              <a:t>3/10/2022</a:t>
            </a:fld>
            <a:endParaRPr lang="en-US"/>
          </a:p>
        </p:txBody>
      </p:sp>
      <p:sp>
        <p:nvSpPr>
          <p:cNvPr id="5" name="Footer Placeholder 4">
            <a:extLst>
              <a:ext uri="{FF2B5EF4-FFF2-40B4-BE49-F238E27FC236}">
                <a16:creationId xmlns:a16="http://schemas.microsoft.com/office/drawing/2014/main" id="{2914CA7F-47AA-48A2-BF41-AED94AE8B8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C38888-14F8-4D33-B4F5-28EA77330804}"/>
              </a:ext>
            </a:extLst>
          </p:cNvPr>
          <p:cNvSpPr>
            <a:spLocks noGrp="1"/>
          </p:cNvSpPr>
          <p:nvPr>
            <p:ph type="sldNum" sz="quarter" idx="12"/>
          </p:nvPr>
        </p:nvSpPr>
        <p:spPr/>
        <p:txBody>
          <a:bodyPr/>
          <a:lstStyle/>
          <a:p>
            <a:fld id="{14B2DE57-DCEE-4EEE-9EE4-844675D067B5}" type="slidenum">
              <a:rPr lang="en-US" smtClean="0"/>
              <a:t>‹#›</a:t>
            </a:fld>
            <a:endParaRPr lang="en-US"/>
          </a:p>
        </p:txBody>
      </p:sp>
    </p:spTree>
    <p:extLst>
      <p:ext uri="{BB962C8B-B14F-4D97-AF65-F5344CB8AC3E}">
        <p14:creationId xmlns:p14="http://schemas.microsoft.com/office/powerpoint/2010/main" val="1788049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3CB19-DE93-44AB-A75C-81E0A83C87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FB323D3-FEA3-445E-A804-860F4D785B1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6E8238-99A7-40F2-B066-37598F82B1A7}"/>
              </a:ext>
            </a:extLst>
          </p:cNvPr>
          <p:cNvSpPr>
            <a:spLocks noGrp="1"/>
          </p:cNvSpPr>
          <p:nvPr>
            <p:ph type="dt" sz="half" idx="10"/>
          </p:nvPr>
        </p:nvSpPr>
        <p:spPr/>
        <p:txBody>
          <a:bodyPr/>
          <a:lstStyle/>
          <a:p>
            <a:fld id="{10023CA3-A973-4888-8D2D-781B44DD0C0D}" type="datetimeFigureOut">
              <a:rPr lang="en-US" smtClean="0"/>
              <a:t>3/10/2022</a:t>
            </a:fld>
            <a:endParaRPr lang="en-US"/>
          </a:p>
        </p:txBody>
      </p:sp>
      <p:sp>
        <p:nvSpPr>
          <p:cNvPr id="5" name="Footer Placeholder 4">
            <a:extLst>
              <a:ext uri="{FF2B5EF4-FFF2-40B4-BE49-F238E27FC236}">
                <a16:creationId xmlns:a16="http://schemas.microsoft.com/office/drawing/2014/main" id="{F0F89EBA-0EA3-4033-B486-6EDE144C21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817A14-6247-45AC-A0D3-E6DD1C69B4CE}"/>
              </a:ext>
            </a:extLst>
          </p:cNvPr>
          <p:cNvSpPr>
            <a:spLocks noGrp="1"/>
          </p:cNvSpPr>
          <p:nvPr>
            <p:ph type="sldNum" sz="quarter" idx="12"/>
          </p:nvPr>
        </p:nvSpPr>
        <p:spPr/>
        <p:txBody>
          <a:bodyPr/>
          <a:lstStyle/>
          <a:p>
            <a:fld id="{14B2DE57-DCEE-4EEE-9EE4-844675D067B5}" type="slidenum">
              <a:rPr lang="en-US" smtClean="0"/>
              <a:t>‹#›</a:t>
            </a:fld>
            <a:endParaRPr lang="en-US"/>
          </a:p>
        </p:txBody>
      </p:sp>
    </p:spTree>
    <p:extLst>
      <p:ext uri="{BB962C8B-B14F-4D97-AF65-F5344CB8AC3E}">
        <p14:creationId xmlns:p14="http://schemas.microsoft.com/office/powerpoint/2010/main" val="2052525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604D8E-63E1-474C-B686-26F5625476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B8DB60B-0271-4429-BA53-BBAFB4F5E6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3A9508-2ABB-4CEB-9BCB-2DABA8E505E3}"/>
              </a:ext>
            </a:extLst>
          </p:cNvPr>
          <p:cNvSpPr>
            <a:spLocks noGrp="1"/>
          </p:cNvSpPr>
          <p:nvPr>
            <p:ph type="dt" sz="half" idx="10"/>
          </p:nvPr>
        </p:nvSpPr>
        <p:spPr/>
        <p:txBody>
          <a:bodyPr/>
          <a:lstStyle/>
          <a:p>
            <a:fld id="{10023CA3-A973-4888-8D2D-781B44DD0C0D}" type="datetimeFigureOut">
              <a:rPr lang="en-US" smtClean="0"/>
              <a:t>3/10/2022</a:t>
            </a:fld>
            <a:endParaRPr lang="en-US"/>
          </a:p>
        </p:txBody>
      </p:sp>
      <p:sp>
        <p:nvSpPr>
          <p:cNvPr id="5" name="Footer Placeholder 4">
            <a:extLst>
              <a:ext uri="{FF2B5EF4-FFF2-40B4-BE49-F238E27FC236}">
                <a16:creationId xmlns:a16="http://schemas.microsoft.com/office/drawing/2014/main" id="{840C32AF-D4D6-45F9-B270-903B4373AB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F5CACC-3658-4501-9C83-21DB32798B75}"/>
              </a:ext>
            </a:extLst>
          </p:cNvPr>
          <p:cNvSpPr>
            <a:spLocks noGrp="1"/>
          </p:cNvSpPr>
          <p:nvPr>
            <p:ph type="sldNum" sz="quarter" idx="12"/>
          </p:nvPr>
        </p:nvSpPr>
        <p:spPr/>
        <p:txBody>
          <a:bodyPr/>
          <a:lstStyle/>
          <a:p>
            <a:fld id="{14B2DE57-DCEE-4EEE-9EE4-844675D067B5}" type="slidenum">
              <a:rPr lang="en-US" smtClean="0"/>
              <a:t>‹#›</a:t>
            </a:fld>
            <a:endParaRPr lang="en-US"/>
          </a:p>
        </p:txBody>
      </p:sp>
    </p:spTree>
    <p:extLst>
      <p:ext uri="{BB962C8B-B14F-4D97-AF65-F5344CB8AC3E}">
        <p14:creationId xmlns:p14="http://schemas.microsoft.com/office/powerpoint/2010/main" val="4155144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FAD20-4A67-4FCE-A4E0-BA7E88E9F7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1F931D-48BE-4FD9-BC38-81070ECB70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4184F9-F9C2-447D-9D7E-320EB07BB6AB}"/>
              </a:ext>
            </a:extLst>
          </p:cNvPr>
          <p:cNvSpPr>
            <a:spLocks noGrp="1"/>
          </p:cNvSpPr>
          <p:nvPr>
            <p:ph type="dt" sz="half" idx="10"/>
          </p:nvPr>
        </p:nvSpPr>
        <p:spPr/>
        <p:txBody>
          <a:bodyPr/>
          <a:lstStyle/>
          <a:p>
            <a:fld id="{10023CA3-A973-4888-8D2D-781B44DD0C0D}" type="datetimeFigureOut">
              <a:rPr lang="en-US" smtClean="0"/>
              <a:t>3/10/2022</a:t>
            </a:fld>
            <a:endParaRPr lang="en-US"/>
          </a:p>
        </p:txBody>
      </p:sp>
      <p:sp>
        <p:nvSpPr>
          <p:cNvPr id="5" name="Footer Placeholder 4">
            <a:extLst>
              <a:ext uri="{FF2B5EF4-FFF2-40B4-BE49-F238E27FC236}">
                <a16:creationId xmlns:a16="http://schemas.microsoft.com/office/drawing/2014/main" id="{D6A5A060-809A-41AB-90C3-BCA810093D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CA68B6-FB46-4711-8175-CA4A0CEA607B}"/>
              </a:ext>
            </a:extLst>
          </p:cNvPr>
          <p:cNvSpPr>
            <a:spLocks noGrp="1"/>
          </p:cNvSpPr>
          <p:nvPr>
            <p:ph type="sldNum" sz="quarter" idx="12"/>
          </p:nvPr>
        </p:nvSpPr>
        <p:spPr/>
        <p:txBody>
          <a:bodyPr/>
          <a:lstStyle/>
          <a:p>
            <a:fld id="{14B2DE57-DCEE-4EEE-9EE4-844675D067B5}" type="slidenum">
              <a:rPr lang="en-US" smtClean="0"/>
              <a:t>‹#›</a:t>
            </a:fld>
            <a:endParaRPr lang="en-US"/>
          </a:p>
        </p:txBody>
      </p:sp>
    </p:spTree>
    <p:extLst>
      <p:ext uri="{BB962C8B-B14F-4D97-AF65-F5344CB8AC3E}">
        <p14:creationId xmlns:p14="http://schemas.microsoft.com/office/powerpoint/2010/main" val="3355888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F4461-8874-41BD-8166-55A364A708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EF3F15A-CE70-4032-8BAF-0D2EBCA34D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63B105-6AF3-4DBC-BEC7-9E37448D0F55}"/>
              </a:ext>
            </a:extLst>
          </p:cNvPr>
          <p:cNvSpPr>
            <a:spLocks noGrp="1"/>
          </p:cNvSpPr>
          <p:nvPr>
            <p:ph type="dt" sz="half" idx="10"/>
          </p:nvPr>
        </p:nvSpPr>
        <p:spPr/>
        <p:txBody>
          <a:bodyPr/>
          <a:lstStyle/>
          <a:p>
            <a:fld id="{10023CA3-A973-4888-8D2D-781B44DD0C0D}" type="datetimeFigureOut">
              <a:rPr lang="en-US" smtClean="0"/>
              <a:t>3/10/2022</a:t>
            </a:fld>
            <a:endParaRPr lang="en-US"/>
          </a:p>
        </p:txBody>
      </p:sp>
      <p:sp>
        <p:nvSpPr>
          <p:cNvPr id="5" name="Footer Placeholder 4">
            <a:extLst>
              <a:ext uri="{FF2B5EF4-FFF2-40B4-BE49-F238E27FC236}">
                <a16:creationId xmlns:a16="http://schemas.microsoft.com/office/drawing/2014/main" id="{FDB04290-4F9B-4C7D-A7DB-250E52CB99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CE22A-8728-4B6D-9F5C-AA0391B43BA2}"/>
              </a:ext>
            </a:extLst>
          </p:cNvPr>
          <p:cNvSpPr>
            <a:spLocks noGrp="1"/>
          </p:cNvSpPr>
          <p:nvPr>
            <p:ph type="sldNum" sz="quarter" idx="12"/>
          </p:nvPr>
        </p:nvSpPr>
        <p:spPr/>
        <p:txBody>
          <a:bodyPr/>
          <a:lstStyle/>
          <a:p>
            <a:fld id="{14B2DE57-DCEE-4EEE-9EE4-844675D067B5}" type="slidenum">
              <a:rPr lang="en-US" smtClean="0"/>
              <a:t>‹#›</a:t>
            </a:fld>
            <a:endParaRPr lang="en-US"/>
          </a:p>
        </p:txBody>
      </p:sp>
    </p:spTree>
    <p:extLst>
      <p:ext uri="{BB962C8B-B14F-4D97-AF65-F5344CB8AC3E}">
        <p14:creationId xmlns:p14="http://schemas.microsoft.com/office/powerpoint/2010/main" val="671475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A0D22-64E0-4F0C-93E9-6BC174E682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406F5F-5120-4C8B-99A6-7DD33CFA07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EDB96F-67D8-4B59-85AA-948969DB47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DF5746-3700-459A-92B4-61540A7C9C82}"/>
              </a:ext>
            </a:extLst>
          </p:cNvPr>
          <p:cNvSpPr>
            <a:spLocks noGrp="1"/>
          </p:cNvSpPr>
          <p:nvPr>
            <p:ph type="dt" sz="half" idx="10"/>
          </p:nvPr>
        </p:nvSpPr>
        <p:spPr/>
        <p:txBody>
          <a:bodyPr/>
          <a:lstStyle/>
          <a:p>
            <a:fld id="{10023CA3-A973-4888-8D2D-781B44DD0C0D}" type="datetimeFigureOut">
              <a:rPr lang="en-US" smtClean="0"/>
              <a:t>3/10/2022</a:t>
            </a:fld>
            <a:endParaRPr lang="en-US"/>
          </a:p>
        </p:txBody>
      </p:sp>
      <p:sp>
        <p:nvSpPr>
          <p:cNvPr id="6" name="Footer Placeholder 5">
            <a:extLst>
              <a:ext uri="{FF2B5EF4-FFF2-40B4-BE49-F238E27FC236}">
                <a16:creationId xmlns:a16="http://schemas.microsoft.com/office/drawing/2014/main" id="{72B9F1D4-B317-4CBF-874B-BF1AC4A111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F3A70A-1DC5-4D99-897F-2A252B954D52}"/>
              </a:ext>
            </a:extLst>
          </p:cNvPr>
          <p:cNvSpPr>
            <a:spLocks noGrp="1"/>
          </p:cNvSpPr>
          <p:nvPr>
            <p:ph type="sldNum" sz="quarter" idx="12"/>
          </p:nvPr>
        </p:nvSpPr>
        <p:spPr/>
        <p:txBody>
          <a:bodyPr/>
          <a:lstStyle/>
          <a:p>
            <a:fld id="{14B2DE57-DCEE-4EEE-9EE4-844675D067B5}" type="slidenum">
              <a:rPr lang="en-US" smtClean="0"/>
              <a:t>‹#›</a:t>
            </a:fld>
            <a:endParaRPr lang="en-US"/>
          </a:p>
        </p:txBody>
      </p:sp>
    </p:spTree>
    <p:extLst>
      <p:ext uri="{BB962C8B-B14F-4D97-AF65-F5344CB8AC3E}">
        <p14:creationId xmlns:p14="http://schemas.microsoft.com/office/powerpoint/2010/main" val="3696792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4231B-EBC9-4EF3-B2F7-B55EDD4D44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2BBB39-3D63-4A56-A419-D2FBB1DA1F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86EC00-C58C-4E11-AE45-188AEF9299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CA3E27B-FAA2-443E-BFDB-7C114D795E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6F3C2D-9224-454C-BB2B-BDDBB18D98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D03612-655C-4786-8B91-25F68EED4C17}"/>
              </a:ext>
            </a:extLst>
          </p:cNvPr>
          <p:cNvSpPr>
            <a:spLocks noGrp="1"/>
          </p:cNvSpPr>
          <p:nvPr>
            <p:ph type="dt" sz="half" idx="10"/>
          </p:nvPr>
        </p:nvSpPr>
        <p:spPr/>
        <p:txBody>
          <a:bodyPr/>
          <a:lstStyle/>
          <a:p>
            <a:fld id="{10023CA3-A973-4888-8D2D-781B44DD0C0D}" type="datetimeFigureOut">
              <a:rPr lang="en-US" smtClean="0"/>
              <a:t>3/10/2022</a:t>
            </a:fld>
            <a:endParaRPr lang="en-US"/>
          </a:p>
        </p:txBody>
      </p:sp>
      <p:sp>
        <p:nvSpPr>
          <p:cNvPr id="8" name="Footer Placeholder 7">
            <a:extLst>
              <a:ext uri="{FF2B5EF4-FFF2-40B4-BE49-F238E27FC236}">
                <a16:creationId xmlns:a16="http://schemas.microsoft.com/office/drawing/2014/main" id="{B31308B9-1B7F-448B-B7B0-ADF6F4498E0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03B309-7C94-47EB-A131-237E0372ECCC}"/>
              </a:ext>
            </a:extLst>
          </p:cNvPr>
          <p:cNvSpPr>
            <a:spLocks noGrp="1"/>
          </p:cNvSpPr>
          <p:nvPr>
            <p:ph type="sldNum" sz="quarter" idx="12"/>
          </p:nvPr>
        </p:nvSpPr>
        <p:spPr/>
        <p:txBody>
          <a:bodyPr/>
          <a:lstStyle/>
          <a:p>
            <a:fld id="{14B2DE57-DCEE-4EEE-9EE4-844675D067B5}" type="slidenum">
              <a:rPr lang="en-US" smtClean="0"/>
              <a:t>‹#›</a:t>
            </a:fld>
            <a:endParaRPr lang="en-US"/>
          </a:p>
        </p:txBody>
      </p:sp>
    </p:spTree>
    <p:extLst>
      <p:ext uri="{BB962C8B-B14F-4D97-AF65-F5344CB8AC3E}">
        <p14:creationId xmlns:p14="http://schemas.microsoft.com/office/powerpoint/2010/main" val="666260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5B9B7-BAAE-4B59-B373-37ACDD4256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A9D734F-2DC4-497F-8359-2AE293228348}"/>
              </a:ext>
            </a:extLst>
          </p:cNvPr>
          <p:cNvSpPr>
            <a:spLocks noGrp="1"/>
          </p:cNvSpPr>
          <p:nvPr>
            <p:ph type="dt" sz="half" idx="10"/>
          </p:nvPr>
        </p:nvSpPr>
        <p:spPr/>
        <p:txBody>
          <a:bodyPr/>
          <a:lstStyle/>
          <a:p>
            <a:fld id="{10023CA3-A973-4888-8D2D-781B44DD0C0D}" type="datetimeFigureOut">
              <a:rPr lang="en-US" smtClean="0"/>
              <a:t>3/10/2022</a:t>
            </a:fld>
            <a:endParaRPr lang="en-US"/>
          </a:p>
        </p:txBody>
      </p:sp>
      <p:sp>
        <p:nvSpPr>
          <p:cNvPr id="4" name="Footer Placeholder 3">
            <a:extLst>
              <a:ext uri="{FF2B5EF4-FFF2-40B4-BE49-F238E27FC236}">
                <a16:creationId xmlns:a16="http://schemas.microsoft.com/office/drawing/2014/main" id="{5D1F7A57-E643-4F44-B58C-CBDD5C73307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07F76B-D41E-40A7-A47F-6F169D9FC5CE}"/>
              </a:ext>
            </a:extLst>
          </p:cNvPr>
          <p:cNvSpPr>
            <a:spLocks noGrp="1"/>
          </p:cNvSpPr>
          <p:nvPr>
            <p:ph type="sldNum" sz="quarter" idx="12"/>
          </p:nvPr>
        </p:nvSpPr>
        <p:spPr/>
        <p:txBody>
          <a:bodyPr/>
          <a:lstStyle/>
          <a:p>
            <a:fld id="{14B2DE57-DCEE-4EEE-9EE4-844675D067B5}" type="slidenum">
              <a:rPr lang="en-US" smtClean="0"/>
              <a:t>‹#›</a:t>
            </a:fld>
            <a:endParaRPr lang="en-US"/>
          </a:p>
        </p:txBody>
      </p:sp>
    </p:spTree>
    <p:extLst>
      <p:ext uri="{BB962C8B-B14F-4D97-AF65-F5344CB8AC3E}">
        <p14:creationId xmlns:p14="http://schemas.microsoft.com/office/powerpoint/2010/main" val="3598785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25121D-4593-427F-AE04-47AC398F2C9A}"/>
              </a:ext>
            </a:extLst>
          </p:cNvPr>
          <p:cNvSpPr>
            <a:spLocks noGrp="1"/>
          </p:cNvSpPr>
          <p:nvPr>
            <p:ph type="dt" sz="half" idx="10"/>
          </p:nvPr>
        </p:nvSpPr>
        <p:spPr/>
        <p:txBody>
          <a:bodyPr/>
          <a:lstStyle/>
          <a:p>
            <a:fld id="{10023CA3-A973-4888-8D2D-781B44DD0C0D}" type="datetimeFigureOut">
              <a:rPr lang="en-US" smtClean="0"/>
              <a:t>3/10/2022</a:t>
            </a:fld>
            <a:endParaRPr lang="en-US"/>
          </a:p>
        </p:txBody>
      </p:sp>
      <p:sp>
        <p:nvSpPr>
          <p:cNvPr id="3" name="Footer Placeholder 2">
            <a:extLst>
              <a:ext uri="{FF2B5EF4-FFF2-40B4-BE49-F238E27FC236}">
                <a16:creationId xmlns:a16="http://schemas.microsoft.com/office/drawing/2014/main" id="{3B5DAE69-C1AF-47CE-8D58-5E5000739F9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3548A87-E12B-4295-A862-28B2187B75AE}"/>
              </a:ext>
            </a:extLst>
          </p:cNvPr>
          <p:cNvSpPr>
            <a:spLocks noGrp="1"/>
          </p:cNvSpPr>
          <p:nvPr>
            <p:ph type="sldNum" sz="quarter" idx="12"/>
          </p:nvPr>
        </p:nvSpPr>
        <p:spPr/>
        <p:txBody>
          <a:bodyPr/>
          <a:lstStyle/>
          <a:p>
            <a:fld id="{14B2DE57-DCEE-4EEE-9EE4-844675D067B5}" type="slidenum">
              <a:rPr lang="en-US" smtClean="0"/>
              <a:t>‹#›</a:t>
            </a:fld>
            <a:endParaRPr lang="en-US"/>
          </a:p>
        </p:txBody>
      </p:sp>
    </p:spTree>
    <p:extLst>
      <p:ext uri="{BB962C8B-B14F-4D97-AF65-F5344CB8AC3E}">
        <p14:creationId xmlns:p14="http://schemas.microsoft.com/office/powerpoint/2010/main" val="18893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9852F-205F-4AA9-BFDD-9F76707DFE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48214F-29E1-487F-BEE6-0DC7C7A6B5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290CF0E-A2E3-4655-9CA8-96A6915889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9DF7B4-D8F8-4BF2-8001-A4426A00A604}"/>
              </a:ext>
            </a:extLst>
          </p:cNvPr>
          <p:cNvSpPr>
            <a:spLocks noGrp="1"/>
          </p:cNvSpPr>
          <p:nvPr>
            <p:ph type="dt" sz="half" idx="10"/>
          </p:nvPr>
        </p:nvSpPr>
        <p:spPr/>
        <p:txBody>
          <a:bodyPr/>
          <a:lstStyle/>
          <a:p>
            <a:fld id="{10023CA3-A973-4888-8D2D-781B44DD0C0D}" type="datetimeFigureOut">
              <a:rPr lang="en-US" smtClean="0"/>
              <a:t>3/10/2022</a:t>
            </a:fld>
            <a:endParaRPr lang="en-US"/>
          </a:p>
        </p:txBody>
      </p:sp>
      <p:sp>
        <p:nvSpPr>
          <p:cNvPr id="6" name="Footer Placeholder 5">
            <a:extLst>
              <a:ext uri="{FF2B5EF4-FFF2-40B4-BE49-F238E27FC236}">
                <a16:creationId xmlns:a16="http://schemas.microsoft.com/office/drawing/2014/main" id="{A4E75E43-E57C-474E-ADF8-3DC5E2F089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01DE11-36F5-4F9D-8012-C05FCF2F4F50}"/>
              </a:ext>
            </a:extLst>
          </p:cNvPr>
          <p:cNvSpPr>
            <a:spLocks noGrp="1"/>
          </p:cNvSpPr>
          <p:nvPr>
            <p:ph type="sldNum" sz="quarter" idx="12"/>
          </p:nvPr>
        </p:nvSpPr>
        <p:spPr/>
        <p:txBody>
          <a:bodyPr/>
          <a:lstStyle/>
          <a:p>
            <a:fld id="{14B2DE57-DCEE-4EEE-9EE4-844675D067B5}" type="slidenum">
              <a:rPr lang="en-US" smtClean="0"/>
              <a:t>‹#›</a:t>
            </a:fld>
            <a:endParaRPr lang="en-US"/>
          </a:p>
        </p:txBody>
      </p:sp>
    </p:spTree>
    <p:extLst>
      <p:ext uri="{BB962C8B-B14F-4D97-AF65-F5344CB8AC3E}">
        <p14:creationId xmlns:p14="http://schemas.microsoft.com/office/powerpoint/2010/main" val="3914903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6F3E1-49C5-4489-B87B-D69B84B21E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BD2646-15F2-4DA3-B1AA-DDB303BDC7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FFB130-D7A9-4B3F-8B01-6A3ED7644B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5682AB-C7A2-4541-8B08-EC23353AE260}"/>
              </a:ext>
            </a:extLst>
          </p:cNvPr>
          <p:cNvSpPr>
            <a:spLocks noGrp="1"/>
          </p:cNvSpPr>
          <p:nvPr>
            <p:ph type="dt" sz="half" idx="10"/>
          </p:nvPr>
        </p:nvSpPr>
        <p:spPr/>
        <p:txBody>
          <a:bodyPr/>
          <a:lstStyle/>
          <a:p>
            <a:fld id="{10023CA3-A973-4888-8D2D-781B44DD0C0D}" type="datetimeFigureOut">
              <a:rPr lang="en-US" smtClean="0"/>
              <a:t>3/10/2022</a:t>
            </a:fld>
            <a:endParaRPr lang="en-US"/>
          </a:p>
        </p:txBody>
      </p:sp>
      <p:sp>
        <p:nvSpPr>
          <p:cNvPr id="6" name="Footer Placeholder 5">
            <a:extLst>
              <a:ext uri="{FF2B5EF4-FFF2-40B4-BE49-F238E27FC236}">
                <a16:creationId xmlns:a16="http://schemas.microsoft.com/office/drawing/2014/main" id="{071B1665-A613-4210-BF1F-FF42E5E69A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8F370D-F080-4E47-B163-A94C679A15C2}"/>
              </a:ext>
            </a:extLst>
          </p:cNvPr>
          <p:cNvSpPr>
            <a:spLocks noGrp="1"/>
          </p:cNvSpPr>
          <p:nvPr>
            <p:ph type="sldNum" sz="quarter" idx="12"/>
          </p:nvPr>
        </p:nvSpPr>
        <p:spPr/>
        <p:txBody>
          <a:bodyPr/>
          <a:lstStyle/>
          <a:p>
            <a:fld id="{14B2DE57-DCEE-4EEE-9EE4-844675D067B5}" type="slidenum">
              <a:rPr lang="en-US" smtClean="0"/>
              <a:t>‹#›</a:t>
            </a:fld>
            <a:endParaRPr lang="en-US"/>
          </a:p>
        </p:txBody>
      </p:sp>
    </p:spTree>
    <p:extLst>
      <p:ext uri="{BB962C8B-B14F-4D97-AF65-F5344CB8AC3E}">
        <p14:creationId xmlns:p14="http://schemas.microsoft.com/office/powerpoint/2010/main" val="1168400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D2E89E-AEDF-4090-B633-4A2CF7892B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667FBD-7AE0-44D4-AA36-AF36CF7B51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7213CD-2B19-496B-B35F-3B00B1D7B8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023CA3-A973-4888-8D2D-781B44DD0C0D}" type="datetimeFigureOut">
              <a:rPr lang="en-US" smtClean="0"/>
              <a:t>3/10/2022</a:t>
            </a:fld>
            <a:endParaRPr lang="en-US"/>
          </a:p>
        </p:txBody>
      </p:sp>
      <p:sp>
        <p:nvSpPr>
          <p:cNvPr id="5" name="Footer Placeholder 4">
            <a:extLst>
              <a:ext uri="{FF2B5EF4-FFF2-40B4-BE49-F238E27FC236}">
                <a16:creationId xmlns:a16="http://schemas.microsoft.com/office/drawing/2014/main" id="{420A7250-21E3-4514-ABC6-A53A6F42CD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E615B88-0A48-45F9-9956-4ADBEE5BE9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B2DE57-DCEE-4EEE-9EE4-844675D067B5}" type="slidenum">
              <a:rPr lang="en-US" smtClean="0"/>
              <a:t>‹#›</a:t>
            </a:fld>
            <a:endParaRPr lang="en-US"/>
          </a:p>
        </p:txBody>
      </p:sp>
    </p:spTree>
    <p:extLst>
      <p:ext uri="{BB962C8B-B14F-4D97-AF65-F5344CB8AC3E}">
        <p14:creationId xmlns:p14="http://schemas.microsoft.com/office/powerpoint/2010/main" val="157796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1B0C2-FE73-44C2-A6F0-6C69EE6012F5}"/>
              </a:ext>
            </a:extLst>
          </p:cNvPr>
          <p:cNvSpPr>
            <a:spLocks noGrp="1"/>
          </p:cNvSpPr>
          <p:nvPr>
            <p:ph type="ctrTitle"/>
          </p:nvPr>
        </p:nvSpPr>
        <p:spPr/>
        <p:txBody>
          <a:bodyPr>
            <a:normAutofit/>
          </a:bodyPr>
          <a:lstStyle/>
          <a:p>
            <a:r>
              <a:rPr lang="en-US" sz="5400" b="1" dirty="0"/>
              <a:t>OPTHALMIC NURSING PROCEDURES</a:t>
            </a:r>
          </a:p>
        </p:txBody>
      </p:sp>
      <p:sp>
        <p:nvSpPr>
          <p:cNvPr id="3" name="Subtitle 2">
            <a:extLst>
              <a:ext uri="{FF2B5EF4-FFF2-40B4-BE49-F238E27FC236}">
                <a16:creationId xmlns:a16="http://schemas.microsoft.com/office/drawing/2014/main" id="{702B3D66-00F3-407A-8D36-B779F8CDE99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80607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AE512-5357-4757-A2AC-F957BFF15923}"/>
              </a:ext>
            </a:extLst>
          </p:cNvPr>
          <p:cNvSpPr>
            <a:spLocks noGrp="1"/>
          </p:cNvSpPr>
          <p:nvPr>
            <p:ph type="title"/>
          </p:nvPr>
        </p:nvSpPr>
        <p:spPr>
          <a:xfrm>
            <a:off x="838200" y="365125"/>
            <a:ext cx="10515600" cy="574675"/>
          </a:xfrm>
        </p:spPr>
        <p:txBody>
          <a:bodyPr>
            <a:normAutofit fontScale="90000"/>
          </a:bodyPr>
          <a:lstStyle/>
          <a:p>
            <a:r>
              <a:rPr lang="en-US" b="1" dirty="0"/>
              <a:t>STEPS</a:t>
            </a:r>
          </a:p>
        </p:txBody>
      </p:sp>
      <p:sp>
        <p:nvSpPr>
          <p:cNvPr id="3" name="Content Placeholder 2">
            <a:extLst>
              <a:ext uri="{FF2B5EF4-FFF2-40B4-BE49-F238E27FC236}">
                <a16:creationId xmlns:a16="http://schemas.microsoft.com/office/drawing/2014/main" id="{8BD83A9C-3743-4A45-90BE-0E1C4FFB87F8}"/>
              </a:ext>
            </a:extLst>
          </p:cNvPr>
          <p:cNvSpPr>
            <a:spLocks noGrp="1"/>
          </p:cNvSpPr>
          <p:nvPr>
            <p:ph idx="1"/>
          </p:nvPr>
        </p:nvSpPr>
        <p:spPr>
          <a:xfrm>
            <a:off x="838200" y="939800"/>
            <a:ext cx="10515600" cy="5553075"/>
          </a:xfrm>
        </p:spPr>
        <p:txBody>
          <a:bodyPr>
            <a:normAutofit lnSpcReduction="10000"/>
          </a:bodyPr>
          <a:lstStyle/>
          <a:p>
            <a:r>
              <a:rPr lang="en-US" dirty="0"/>
              <a:t>Explain the procedure to the client</a:t>
            </a:r>
          </a:p>
          <a:p>
            <a:r>
              <a:rPr lang="en-US" dirty="0"/>
              <a:t>Wheel the trolley to the bedside</a:t>
            </a:r>
          </a:p>
          <a:p>
            <a:r>
              <a:rPr lang="en-US" dirty="0"/>
              <a:t>Position the patient with head tilted towards the affected eye</a:t>
            </a:r>
          </a:p>
          <a:p>
            <a:r>
              <a:rPr lang="en-US" dirty="0"/>
              <a:t>Perform hand hygiene</a:t>
            </a:r>
          </a:p>
          <a:p>
            <a:r>
              <a:rPr lang="en-US" dirty="0"/>
              <a:t>Test the PH of he tears with litmus paper and check intermittently as the irrigation continues</a:t>
            </a:r>
          </a:p>
          <a:p>
            <a:r>
              <a:rPr lang="en-US" dirty="0"/>
              <a:t>Gently insert the lid retractors by separating the upper and lower eyelids with your non dominant hand</a:t>
            </a:r>
          </a:p>
          <a:p>
            <a:r>
              <a:rPr lang="en-US" dirty="0"/>
              <a:t>Drape with a mackintosh and towel below the eye but between the ears</a:t>
            </a:r>
          </a:p>
          <a:p>
            <a:r>
              <a:rPr lang="en-US" dirty="0"/>
              <a:t>Ask the patient to hold the kidney dish below the eyes throughout the procedure</a:t>
            </a:r>
          </a:p>
        </p:txBody>
      </p:sp>
    </p:spTree>
    <p:extLst>
      <p:ext uri="{BB962C8B-B14F-4D97-AF65-F5344CB8AC3E}">
        <p14:creationId xmlns:p14="http://schemas.microsoft.com/office/powerpoint/2010/main" val="638051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600DC-130A-41F4-94C7-2C3A89E9885B}"/>
              </a:ext>
            </a:extLst>
          </p:cNvPr>
          <p:cNvSpPr>
            <a:spLocks noGrp="1"/>
          </p:cNvSpPr>
          <p:nvPr>
            <p:ph type="title"/>
          </p:nvPr>
        </p:nvSpPr>
        <p:spPr>
          <a:xfrm>
            <a:off x="838200" y="365125"/>
            <a:ext cx="10515600" cy="60007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B6D854D-B223-46DC-A1E9-EB0D225019DE}"/>
              </a:ext>
            </a:extLst>
          </p:cNvPr>
          <p:cNvSpPr>
            <a:spLocks noGrp="1"/>
          </p:cNvSpPr>
          <p:nvPr>
            <p:ph idx="1"/>
          </p:nvPr>
        </p:nvSpPr>
        <p:spPr>
          <a:xfrm>
            <a:off x="838200" y="1270000"/>
            <a:ext cx="10515600" cy="4906963"/>
          </a:xfrm>
        </p:spPr>
        <p:txBody>
          <a:bodyPr>
            <a:normAutofit/>
          </a:bodyPr>
          <a:lstStyle/>
          <a:p>
            <a:r>
              <a:rPr lang="en-US" dirty="0"/>
              <a:t>Hold the irrigating jar above the eye directing the stream from the nasal edge to avoid hitting the cornea( if both eyes have he chemical irrigate them simultaneously)</a:t>
            </a:r>
          </a:p>
          <a:p>
            <a:r>
              <a:rPr lang="en-US" dirty="0"/>
              <a:t>In between the irrigation ask the patient to look up and side and roll the eyes</a:t>
            </a:r>
          </a:p>
          <a:p>
            <a:r>
              <a:rPr lang="en-US" dirty="0"/>
              <a:t>Continue irrigating until the PH is between 7.2 to 7.8 or foreign bodies are all out</a:t>
            </a:r>
          </a:p>
          <a:p>
            <a:r>
              <a:rPr lang="en-US" dirty="0"/>
              <a:t>Remove lid retractors and dry the eye lid with sterile cotton wool</a:t>
            </a:r>
          </a:p>
          <a:p>
            <a:r>
              <a:rPr lang="en-US" dirty="0"/>
              <a:t>Instill prescribed medication</a:t>
            </a:r>
          </a:p>
          <a:p>
            <a:r>
              <a:rPr lang="en-US" dirty="0"/>
              <a:t>Clear the waste</a:t>
            </a:r>
          </a:p>
        </p:txBody>
      </p:sp>
    </p:spTree>
    <p:extLst>
      <p:ext uri="{BB962C8B-B14F-4D97-AF65-F5344CB8AC3E}">
        <p14:creationId xmlns:p14="http://schemas.microsoft.com/office/powerpoint/2010/main" val="3399559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619BC-C484-45B3-99A0-7D7EF3B316A2}"/>
              </a:ext>
            </a:extLst>
          </p:cNvPr>
          <p:cNvSpPr>
            <a:spLocks noGrp="1"/>
          </p:cNvSpPr>
          <p:nvPr>
            <p:ph type="title"/>
          </p:nvPr>
        </p:nvSpPr>
        <p:spPr>
          <a:xfrm>
            <a:off x="838200" y="365125"/>
            <a:ext cx="10515600" cy="625475"/>
          </a:xfrm>
        </p:spPr>
        <p:txBody>
          <a:bodyPr>
            <a:normAutofit fontScale="90000"/>
          </a:bodyPr>
          <a:lstStyle/>
          <a:p>
            <a:r>
              <a:rPr lang="en-US" b="1" dirty="0"/>
              <a:t>APPLICATION OF EYE COMPRESS</a:t>
            </a:r>
          </a:p>
        </p:txBody>
      </p:sp>
      <p:sp>
        <p:nvSpPr>
          <p:cNvPr id="3" name="Content Placeholder 2">
            <a:extLst>
              <a:ext uri="{FF2B5EF4-FFF2-40B4-BE49-F238E27FC236}">
                <a16:creationId xmlns:a16="http://schemas.microsoft.com/office/drawing/2014/main" id="{8D61CB2B-8387-4899-8F4C-AD004216012B}"/>
              </a:ext>
            </a:extLst>
          </p:cNvPr>
          <p:cNvSpPr>
            <a:spLocks noGrp="1"/>
          </p:cNvSpPr>
          <p:nvPr>
            <p:ph idx="1"/>
          </p:nvPr>
        </p:nvSpPr>
        <p:spPr>
          <a:xfrm>
            <a:off x="838200" y="990600"/>
            <a:ext cx="10515600" cy="5186363"/>
          </a:xfrm>
        </p:spPr>
        <p:txBody>
          <a:bodyPr/>
          <a:lstStyle/>
          <a:p>
            <a:r>
              <a:rPr lang="en-US" dirty="0"/>
              <a:t>Tis is application of either cold or warm compression to an affected eye</a:t>
            </a:r>
          </a:p>
          <a:p>
            <a:r>
              <a:rPr lang="en-US" dirty="0"/>
              <a:t>The purpose of this procedure is to relieve pain, for soothing therapeutic effects, control muscle spasms and improve circulation</a:t>
            </a:r>
          </a:p>
          <a:p>
            <a:r>
              <a:rPr lang="en-US" dirty="0"/>
              <a:t>Indications </a:t>
            </a:r>
          </a:p>
          <a:p>
            <a:pPr marL="514350" indent="-514350">
              <a:buFont typeface="+mj-lt"/>
              <a:buAutoNum type="arabicPeriod"/>
            </a:pPr>
            <a:r>
              <a:rPr lang="en-US" dirty="0"/>
              <a:t>Injury to the eye</a:t>
            </a:r>
          </a:p>
          <a:p>
            <a:pPr marL="514350" indent="-514350">
              <a:buFont typeface="+mj-lt"/>
              <a:buAutoNum type="arabicPeriod"/>
            </a:pPr>
            <a:r>
              <a:rPr lang="en-US" dirty="0"/>
              <a:t>Inflammatory conditions of the eyes</a:t>
            </a:r>
          </a:p>
          <a:p>
            <a:pPr marL="514350" indent="-514350">
              <a:buFont typeface="+mj-lt"/>
              <a:buAutoNum type="arabicPeriod"/>
            </a:pPr>
            <a:r>
              <a:rPr lang="en-US" dirty="0"/>
              <a:t>Ocular allergies</a:t>
            </a:r>
          </a:p>
          <a:p>
            <a:pPr marL="0" indent="0">
              <a:buNone/>
            </a:pPr>
            <a:r>
              <a:rPr lang="en-US" dirty="0"/>
              <a:t>Contraindications: for warm compress- active bleeding, acute inflammatory conditions of the eyes. For cold compress-hypersensitivity to cold and </a:t>
            </a:r>
            <a:r>
              <a:rPr lang="en-US" dirty="0" err="1"/>
              <a:t>cryoglobulinaemia</a:t>
            </a:r>
            <a:endParaRPr lang="en-US" dirty="0"/>
          </a:p>
        </p:txBody>
      </p:sp>
    </p:spTree>
    <p:extLst>
      <p:ext uri="{BB962C8B-B14F-4D97-AF65-F5344CB8AC3E}">
        <p14:creationId xmlns:p14="http://schemas.microsoft.com/office/powerpoint/2010/main" val="3862889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01BE6-D078-46FA-BB44-8B14D0794B54}"/>
              </a:ext>
            </a:extLst>
          </p:cNvPr>
          <p:cNvSpPr>
            <a:spLocks noGrp="1"/>
          </p:cNvSpPr>
          <p:nvPr>
            <p:ph type="title"/>
          </p:nvPr>
        </p:nvSpPr>
        <p:spPr>
          <a:xfrm>
            <a:off x="838200" y="365125"/>
            <a:ext cx="10515600" cy="752475"/>
          </a:xfrm>
        </p:spPr>
        <p:txBody>
          <a:bodyPr/>
          <a:lstStyle/>
          <a:p>
            <a:r>
              <a:rPr lang="en-US" b="1" dirty="0"/>
              <a:t>STEPS</a:t>
            </a:r>
          </a:p>
        </p:txBody>
      </p:sp>
      <p:sp>
        <p:nvSpPr>
          <p:cNvPr id="3" name="Content Placeholder 2">
            <a:extLst>
              <a:ext uri="{FF2B5EF4-FFF2-40B4-BE49-F238E27FC236}">
                <a16:creationId xmlns:a16="http://schemas.microsoft.com/office/drawing/2014/main" id="{65F72F93-00DB-4CD4-83B3-B74C5913357F}"/>
              </a:ext>
            </a:extLst>
          </p:cNvPr>
          <p:cNvSpPr>
            <a:spLocks noGrp="1"/>
          </p:cNvSpPr>
          <p:nvPr>
            <p:ph idx="1"/>
          </p:nvPr>
        </p:nvSpPr>
        <p:spPr>
          <a:xfrm>
            <a:off x="838200" y="1117600"/>
            <a:ext cx="10515600" cy="5059363"/>
          </a:xfrm>
        </p:spPr>
        <p:txBody>
          <a:bodyPr/>
          <a:lstStyle/>
          <a:p>
            <a:r>
              <a:rPr lang="en-US" dirty="0"/>
              <a:t>Check the prescribed solution, frequency and duration of treatment</a:t>
            </a:r>
          </a:p>
          <a:p>
            <a:r>
              <a:rPr lang="en-US" dirty="0"/>
              <a:t>Explain the procedure to the client</a:t>
            </a:r>
          </a:p>
          <a:p>
            <a:r>
              <a:rPr lang="en-US" dirty="0"/>
              <a:t>Screen the patient</a:t>
            </a:r>
          </a:p>
          <a:p>
            <a:r>
              <a:rPr lang="en-US" dirty="0"/>
              <a:t>Perform hand hygiene</a:t>
            </a:r>
          </a:p>
          <a:p>
            <a:r>
              <a:rPr lang="en-US" dirty="0"/>
              <a:t>If patient has an eye patch already put on gloves and remove it</a:t>
            </a:r>
          </a:p>
          <a:p>
            <a:r>
              <a:rPr lang="en-US" dirty="0"/>
              <a:t>Remove the gloves and clean your hands again</a:t>
            </a:r>
          </a:p>
          <a:p>
            <a:r>
              <a:rPr lang="en-US" dirty="0"/>
              <a:t>Position the patient in supine support the head with pillow and turn the head on the unaffected side</a:t>
            </a:r>
          </a:p>
          <a:p>
            <a:r>
              <a:rPr lang="en-US" dirty="0"/>
              <a:t>Drape the towel around the patient shoulders</a:t>
            </a:r>
          </a:p>
          <a:p>
            <a:r>
              <a:rPr lang="en-US" dirty="0"/>
              <a:t>Moisten the sterile gauze with normal saline</a:t>
            </a:r>
          </a:p>
          <a:p>
            <a:endParaRPr lang="en-US" dirty="0"/>
          </a:p>
        </p:txBody>
      </p:sp>
    </p:spTree>
    <p:extLst>
      <p:ext uri="{BB962C8B-B14F-4D97-AF65-F5344CB8AC3E}">
        <p14:creationId xmlns:p14="http://schemas.microsoft.com/office/powerpoint/2010/main" val="3366108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40DCE-17CA-43E5-AE13-206408EFD310}"/>
              </a:ext>
            </a:extLst>
          </p:cNvPr>
          <p:cNvSpPr>
            <a:spLocks noGrp="1"/>
          </p:cNvSpPr>
          <p:nvPr>
            <p:ph type="title"/>
          </p:nvPr>
        </p:nvSpPr>
        <p:spPr>
          <a:xfrm>
            <a:off x="838200" y="365125"/>
            <a:ext cx="10515600" cy="67627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EF72169-93D6-4285-A85D-DCE14A9315DD}"/>
              </a:ext>
            </a:extLst>
          </p:cNvPr>
          <p:cNvSpPr>
            <a:spLocks noGrp="1"/>
          </p:cNvSpPr>
          <p:nvPr>
            <p:ph idx="1"/>
          </p:nvPr>
        </p:nvSpPr>
        <p:spPr>
          <a:xfrm>
            <a:off x="838200" y="1041400"/>
            <a:ext cx="10515600" cy="5502275"/>
          </a:xfrm>
        </p:spPr>
        <p:txBody>
          <a:bodyPr>
            <a:normAutofit/>
          </a:bodyPr>
          <a:lstStyle/>
          <a:p>
            <a:r>
              <a:rPr lang="en-US" dirty="0"/>
              <a:t>Instruct the client to close his/her eyes and place the moist gauze on the affected eye and place the ice pack on the gauze pad and tape it in place(if patient complains of pain remove ice pack)</a:t>
            </a:r>
          </a:p>
          <a:p>
            <a:r>
              <a:rPr lang="en-US" dirty="0"/>
              <a:t>Keep the pack for about 15-20 minutes or as per the order then remove and discard</a:t>
            </a:r>
          </a:p>
          <a:p>
            <a:r>
              <a:rPr lang="en-US" dirty="0"/>
              <a:t>For warm compress take two gauze pads from basin of warm solution, squeeze out excess solution and instruct the client to close the affected eye then apply the warm gauze pads one on top of the other</a:t>
            </a:r>
          </a:p>
          <a:p>
            <a:r>
              <a:rPr lang="en-US" dirty="0"/>
              <a:t>Change the compress as necessary for the prescribed period of time</a:t>
            </a:r>
          </a:p>
          <a:p>
            <a:r>
              <a:rPr lang="en-US" dirty="0"/>
              <a:t>Apply ophthalmic ointment or an eye patch as prescribed</a:t>
            </a:r>
          </a:p>
          <a:p>
            <a:r>
              <a:rPr lang="en-US" dirty="0"/>
              <a:t>Clear waste and perform hand hygiene</a:t>
            </a:r>
          </a:p>
          <a:p>
            <a:endParaRPr lang="en-US" dirty="0"/>
          </a:p>
        </p:txBody>
      </p:sp>
    </p:spTree>
    <p:extLst>
      <p:ext uri="{BB962C8B-B14F-4D97-AF65-F5344CB8AC3E}">
        <p14:creationId xmlns:p14="http://schemas.microsoft.com/office/powerpoint/2010/main" val="2381093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697AD-2F00-4252-9E80-EE7AF4F94C45}"/>
              </a:ext>
            </a:extLst>
          </p:cNvPr>
          <p:cNvSpPr>
            <a:spLocks noGrp="1"/>
          </p:cNvSpPr>
          <p:nvPr>
            <p:ph type="title"/>
          </p:nvPr>
        </p:nvSpPr>
        <p:spPr>
          <a:xfrm>
            <a:off x="838200" y="365125"/>
            <a:ext cx="10515600" cy="701675"/>
          </a:xfrm>
        </p:spPr>
        <p:txBody>
          <a:bodyPr/>
          <a:lstStyle/>
          <a:p>
            <a:r>
              <a:rPr lang="en-US" b="1" dirty="0"/>
              <a:t>BASIC EYE CARE</a:t>
            </a:r>
          </a:p>
        </p:txBody>
      </p:sp>
      <p:sp>
        <p:nvSpPr>
          <p:cNvPr id="3" name="Content Placeholder 2">
            <a:extLst>
              <a:ext uri="{FF2B5EF4-FFF2-40B4-BE49-F238E27FC236}">
                <a16:creationId xmlns:a16="http://schemas.microsoft.com/office/drawing/2014/main" id="{CC0664A4-3C4F-4C8A-AB23-FD0C8349010D}"/>
              </a:ext>
            </a:extLst>
          </p:cNvPr>
          <p:cNvSpPr>
            <a:spLocks noGrp="1"/>
          </p:cNvSpPr>
          <p:nvPr>
            <p:ph idx="1"/>
          </p:nvPr>
        </p:nvSpPr>
        <p:spPr>
          <a:xfrm>
            <a:off x="838200" y="1066800"/>
            <a:ext cx="10515600" cy="5110163"/>
          </a:xfrm>
        </p:spPr>
        <p:txBody>
          <a:bodyPr/>
          <a:lstStyle/>
          <a:p>
            <a:r>
              <a:rPr lang="en-US" dirty="0"/>
              <a:t>Get eye examination regularly at least once a year</a:t>
            </a:r>
          </a:p>
          <a:p>
            <a:r>
              <a:rPr lang="en-US" dirty="0"/>
              <a:t>Undergo regular physical examination- High blood pressure and high blood sugar are two conditions closely linked to macular degeneration</a:t>
            </a:r>
          </a:p>
          <a:p>
            <a:r>
              <a:rPr lang="en-US" dirty="0"/>
              <a:t>Get proper distance from screens- sit at least five times the width of </a:t>
            </a:r>
            <a:r>
              <a:rPr lang="en-US" dirty="0" err="1"/>
              <a:t>gadget,for</a:t>
            </a:r>
            <a:r>
              <a:rPr lang="en-US" dirty="0"/>
              <a:t> example , television</a:t>
            </a:r>
          </a:p>
          <a:p>
            <a:r>
              <a:rPr lang="en-US" dirty="0"/>
              <a:t>Closely observe for changes in your vision- in case you suddenly experience difficulty seeing in low light or you experience double vision or hazy vision don’t think twice about getting your eyes checked. Frequent flashes of light, red eyes, eye pain and swelling are clear signs of problems in your eyes</a:t>
            </a:r>
          </a:p>
          <a:p>
            <a:r>
              <a:rPr lang="en-US" dirty="0"/>
              <a:t>Avoid smoking</a:t>
            </a:r>
          </a:p>
        </p:txBody>
      </p:sp>
    </p:spTree>
    <p:extLst>
      <p:ext uri="{BB962C8B-B14F-4D97-AF65-F5344CB8AC3E}">
        <p14:creationId xmlns:p14="http://schemas.microsoft.com/office/powerpoint/2010/main" val="1736293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66D4D-F5B9-4319-A79E-615762012A8C}"/>
              </a:ext>
            </a:extLst>
          </p:cNvPr>
          <p:cNvSpPr>
            <a:spLocks noGrp="1"/>
          </p:cNvSpPr>
          <p:nvPr>
            <p:ph type="title"/>
          </p:nvPr>
        </p:nvSpPr>
        <p:spPr>
          <a:xfrm>
            <a:off x="838200" y="365125"/>
            <a:ext cx="10515600" cy="752475"/>
          </a:xfrm>
        </p:spPr>
        <p:txBody>
          <a:bodyPr/>
          <a:lstStyle/>
          <a:p>
            <a:endParaRPr lang="en-US" dirty="0"/>
          </a:p>
        </p:txBody>
      </p:sp>
      <p:sp>
        <p:nvSpPr>
          <p:cNvPr id="3" name="Content Placeholder 2">
            <a:extLst>
              <a:ext uri="{FF2B5EF4-FFF2-40B4-BE49-F238E27FC236}">
                <a16:creationId xmlns:a16="http://schemas.microsoft.com/office/drawing/2014/main" id="{4B358DF7-B7C0-4E17-A723-1E6FFECC6185}"/>
              </a:ext>
            </a:extLst>
          </p:cNvPr>
          <p:cNvSpPr>
            <a:spLocks noGrp="1"/>
          </p:cNvSpPr>
          <p:nvPr>
            <p:ph idx="1"/>
          </p:nvPr>
        </p:nvSpPr>
        <p:spPr>
          <a:xfrm>
            <a:off x="838200" y="1117600"/>
            <a:ext cx="10515600" cy="5059363"/>
          </a:xfrm>
        </p:spPr>
        <p:txBody>
          <a:bodyPr>
            <a:normAutofit lnSpcReduction="10000"/>
          </a:bodyPr>
          <a:lstStyle/>
          <a:p>
            <a:r>
              <a:rPr lang="en-US" dirty="0"/>
              <a:t>Take breaks from computers- take a break of at least 20 seconds every 2hrs you are on the computer. Give your eyes a small break to recharge will reduce the amount of strain they experience. You should try and focus on something very far away like opposite end of the room</a:t>
            </a:r>
          </a:p>
          <a:p>
            <a:r>
              <a:rPr lang="en-US" dirty="0"/>
              <a:t>Wear sunglasses- Your eyes need protection against the sun’s harmful ultraviolet rays. Buy a good pair of sunglasses to reduce risk of cataracts and other eye problems</a:t>
            </a:r>
          </a:p>
          <a:p>
            <a:r>
              <a:rPr lang="en-US" dirty="0"/>
              <a:t>Eat a healthy diet-load up diet with food high in antioxidants for example dark green vegetables, fruits and fish rich in omega 3 fatty acids. Vitamin A rich foods </a:t>
            </a:r>
            <a:r>
              <a:rPr lang="en-US" dirty="0" err="1"/>
              <a:t>eg</a:t>
            </a:r>
            <a:r>
              <a:rPr lang="en-US"/>
              <a:t> carrots</a:t>
            </a:r>
            <a:endParaRPr lang="en-US" dirty="0"/>
          </a:p>
          <a:p>
            <a:r>
              <a:rPr lang="en-US" dirty="0"/>
              <a:t>20-20-20 rule where you rest your eyes every 20 minutes by looking 20 feet away for 20 seconds continuous</a:t>
            </a:r>
          </a:p>
        </p:txBody>
      </p:sp>
    </p:spTree>
    <p:extLst>
      <p:ext uri="{BB962C8B-B14F-4D97-AF65-F5344CB8AC3E}">
        <p14:creationId xmlns:p14="http://schemas.microsoft.com/office/powerpoint/2010/main" val="533653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AABAF-88F8-4598-BC9A-32B2FA4B0A57}"/>
              </a:ext>
            </a:extLst>
          </p:cNvPr>
          <p:cNvSpPr>
            <a:spLocks noGrp="1"/>
          </p:cNvSpPr>
          <p:nvPr>
            <p:ph type="title"/>
          </p:nvPr>
        </p:nvSpPr>
        <p:spPr>
          <a:xfrm>
            <a:off x="838200" y="365125"/>
            <a:ext cx="10515600" cy="574675"/>
          </a:xfrm>
        </p:spPr>
        <p:txBody>
          <a:bodyPr>
            <a:normAutofit fontScale="90000"/>
          </a:bodyPr>
          <a:lstStyle/>
          <a:p>
            <a:r>
              <a:rPr lang="en-US" b="1" dirty="0"/>
              <a:t>PRIMARY EYE CARE</a:t>
            </a:r>
          </a:p>
        </p:txBody>
      </p:sp>
      <p:sp>
        <p:nvSpPr>
          <p:cNvPr id="3" name="Content Placeholder 2">
            <a:extLst>
              <a:ext uri="{FF2B5EF4-FFF2-40B4-BE49-F238E27FC236}">
                <a16:creationId xmlns:a16="http://schemas.microsoft.com/office/drawing/2014/main" id="{11C029DF-9A30-46F1-8FEE-41BFC082A819}"/>
              </a:ext>
            </a:extLst>
          </p:cNvPr>
          <p:cNvSpPr>
            <a:spLocks noGrp="1"/>
          </p:cNvSpPr>
          <p:nvPr>
            <p:ph idx="1"/>
          </p:nvPr>
        </p:nvSpPr>
        <p:spPr>
          <a:xfrm>
            <a:off x="838200" y="939800"/>
            <a:ext cx="10515600" cy="5918200"/>
          </a:xfrm>
        </p:spPr>
        <p:txBody>
          <a:bodyPr>
            <a:normAutofit lnSpcReduction="10000"/>
          </a:bodyPr>
          <a:lstStyle/>
          <a:p>
            <a:r>
              <a:rPr lang="en-US" dirty="0"/>
              <a:t>This is the provision of appropriate, accessible and affordable care that meets patients eye care needs in a comprehensive and competent manner.</a:t>
            </a:r>
          </a:p>
          <a:p>
            <a:r>
              <a:rPr lang="en-US" dirty="0"/>
              <a:t>Primary eye care provides patient with first contact for eye care as well as a lifetime of continuing care. Services include:</a:t>
            </a:r>
          </a:p>
          <a:p>
            <a:pPr marL="514350" indent="-514350">
              <a:buFont typeface="+mj-lt"/>
              <a:buAutoNum type="arabicPeriod"/>
            </a:pPr>
            <a:r>
              <a:rPr lang="en-US" dirty="0"/>
              <a:t>Educating patients about maintaining and promoting healthy vision</a:t>
            </a:r>
          </a:p>
          <a:p>
            <a:pPr marL="514350" indent="-514350">
              <a:buFont typeface="+mj-lt"/>
              <a:buAutoNum type="arabicPeriod"/>
            </a:pPr>
            <a:r>
              <a:rPr lang="en-US" dirty="0"/>
              <a:t>Performing a comprehensive examination of the visual system</a:t>
            </a:r>
          </a:p>
          <a:p>
            <a:pPr marL="514350" indent="-514350">
              <a:buFont typeface="+mj-lt"/>
              <a:buAutoNum type="arabicPeriod"/>
            </a:pPr>
            <a:r>
              <a:rPr lang="en-US" dirty="0"/>
              <a:t>Screening for eye diseases and conditions affecting vision that may be asymptomatic</a:t>
            </a:r>
          </a:p>
          <a:p>
            <a:pPr marL="514350" indent="-514350">
              <a:buFont typeface="+mj-lt"/>
              <a:buAutoNum type="arabicPeriod"/>
            </a:pPr>
            <a:r>
              <a:rPr lang="en-US" dirty="0"/>
              <a:t>Recognizing ocular manifestation of systemic diseases and systemic effects of ocular medications</a:t>
            </a:r>
          </a:p>
          <a:p>
            <a:pPr marL="514350" indent="-514350">
              <a:buFont typeface="+mj-lt"/>
              <a:buAutoNum type="arabicPeriod"/>
            </a:pPr>
            <a:r>
              <a:rPr lang="en-US" dirty="0"/>
              <a:t>Making a differential diagnosis and definitive diagnosis for detecting</a:t>
            </a:r>
          </a:p>
          <a:p>
            <a:pPr marL="0" indent="0">
              <a:buNone/>
            </a:pPr>
            <a:r>
              <a:rPr lang="en-US" dirty="0"/>
              <a:t>abnormalities</a:t>
            </a:r>
          </a:p>
          <a:p>
            <a:pPr marL="514350" indent="-514350">
              <a:buFont typeface="+mj-lt"/>
              <a:buAutoNum type="arabicPeriod"/>
            </a:pPr>
            <a:endParaRPr lang="en-US" dirty="0"/>
          </a:p>
        </p:txBody>
      </p:sp>
    </p:spTree>
    <p:extLst>
      <p:ext uri="{BB962C8B-B14F-4D97-AF65-F5344CB8AC3E}">
        <p14:creationId xmlns:p14="http://schemas.microsoft.com/office/powerpoint/2010/main" val="16419280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895CF-7E7C-4886-8AE2-F119198CFA28}"/>
              </a:ext>
            </a:extLst>
          </p:cNvPr>
          <p:cNvSpPr>
            <a:spLocks noGrp="1"/>
          </p:cNvSpPr>
          <p:nvPr>
            <p:ph type="title"/>
          </p:nvPr>
        </p:nvSpPr>
        <p:spPr>
          <a:xfrm>
            <a:off x="838200" y="365125"/>
            <a:ext cx="10515600" cy="21907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B8D1F67-A9C0-4413-B275-C052DEE4B01D}"/>
              </a:ext>
            </a:extLst>
          </p:cNvPr>
          <p:cNvSpPr>
            <a:spLocks noGrp="1"/>
          </p:cNvSpPr>
          <p:nvPr>
            <p:ph idx="1"/>
          </p:nvPr>
        </p:nvSpPr>
        <p:spPr>
          <a:xfrm>
            <a:off x="838200" y="584200"/>
            <a:ext cx="10515600" cy="6273800"/>
          </a:xfrm>
        </p:spPr>
        <p:txBody>
          <a:bodyPr>
            <a:normAutofit lnSpcReduction="10000"/>
          </a:bodyPr>
          <a:lstStyle/>
          <a:p>
            <a:pPr marL="0" indent="0">
              <a:buNone/>
            </a:pPr>
            <a:r>
              <a:rPr lang="en-US" dirty="0"/>
              <a:t>6. Performing infractions</a:t>
            </a:r>
          </a:p>
          <a:p>
            <a:pPr marL="0" indent="0">
              <a:buNone/>
            </a:pPr>
            <a:r>
              <a:rPr lang="en-US" dirty="0"/>
              <a:t>7. Fitting and prescribing optical aids for example glasses and contact lenses</a:t>
            </a:r>
          </a:p>
          <a:p>
            <a:pPr marL="0" indent="0">
              <a:buNone/>
            </a:pPr>
            <a:r>
              <a:rPr lang="en-US" dirty="0"/>
              <a:t>8. Deciding on treatment plans and treating patient eye care needs with appropriate therapies</a:t>
            </a:r>
          </a:p>
          <a:p>
            <a:pPr marL="0" indent="0">
              <a:buNone/>
            </a:pPr>
            <a:r>
              <a:rPr lang="en-US" dirty="0"/>
              <a:t>9. Counselling and educating patients about their eye disease conditions</a:t>
            </a:r>
          </a:p>
          <a:p>
            <a:pPr marL="0" indent="0">
              <a:buNone/>
            </a:pPr>
            <a:r>
              <a:rPr lang="en-US" dirty="0"/>
              <a:t>10. Recognizing and managing local and systemic effects of drug therapy</a:t>
            </a:r>
          </a:p>
          <a:p>
            <a:pPr marL="0" indent="0">
              <a:buNone/>
            </a:pPr>
            <a:r>
              <a:rPr lang="en-US" dirty="0"/>
              <a:t>11. Determining when to triage patients for more specialized care and referral to specialists as needed and appropriate</a:t>
            </a:r>
          </a:p>
          <a:p>
            <a:pPr marL="0" indent="0">
              <a:buNone/>
            </a:pPr>
            <a:r>
              <a:rPr lang="en-US" dirty="0"/>
              <a:t>12.Co-ordinating care with other physicians involved in patients overall medical management </a:t>
            </a:r>
          </a:p>
          <a:p>
            <a:pPr marL="0" indent="0">
              <a:buNone/>
            </a:pPr>
            <a:r>
              <a:rPr lang="en-US" dirty="0"/>
              <a:t>13. Performing surgery when necessary</a:t>
            </a:r>
          </a:p>
        </p:txBody>
      </p:sp>
    </p:spTree>
    <p:extLst>
      <p:ext uri="{BB962C8B-B14F-4D97-AF65-F5344CB8AC3E}">
        <p14:creationId xmlns:p14="http://schemas.microsoft.com/office/powerpoint/2010/main" val="78954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E1457-1B7A-43C9-9A54-3178288A6C19}"/>
              </a:ext>
            </a:extLst>
          </p:cNvPr>
          <p:cNvSpPr>
            <a:spLocks noGrp="1"/>
          </p:cNvSpPr>
          <p:nvPr>
            <p:ph type="title"/>
          </p:nvPr>
        </p:nvSpPr>
        <p:spPr>
          <a:xfrm>
            <a:off x="838200" y="365125"/>
            <a:ext cx="10515600" cy="701675"/>
          </a:xfrm>
        </p:spPr>
        <p:txBody>
          <a:bodyPr/>
          <a:lstStyle/>
          <a:p>
            <a:r>
              <a:rPr lang="en-US" b="1" dirty="0"/>
              <a:t>REFERENCES</a:t>
            </a:r>
          </a:p>
        </p:txBody>
      </p:sp>
      <p:sp>
        <p:nvSpPr>
          <p:cNvPr id="3" name="Content Placeholder 2">
            <a:extLst>
              <a:ext uri="{FF2B5EF4-FFF2-40B4-BE49-F238E27FC236}">
                <a16:creationId xmlns:a16="http://schemas.microsoft.com/office/drawing/2014/main" id="{3676EE75-9772-459A-AD96-BAD42C78B5CA}"/>
              </a:ext>
            </a:extLst>
          </p:cNvPr>
          <p:cNvSpPr>
            <a:spLocks noGrp="1"/>
          </p:cNvSpPr>
          <p:nvPr>
            <p:ph idx="1"/>
          </p:nvPr>
        </p:nvSpPr>
        <p:spPr>
          <a:xfrm>
            <a:off x="838200" y="1066800"/>
            <a:ext cx="10515600" cy="5110163"/>
          </a:xfrm>
        </p:spPr>
        <p:txBody>
          <a:bodyPr/>
          <a:lstStyle/>
          <a:p>
            <a:r>
              <a:rPr lang="en-US" dirty="0"/>
              <a:t>The Nursing Council of Kenya- </a:t>
            </a:r>
            <a:r>
              <a:rPr lang="en-US" i="1" dirty="0"/>
              <a:t>Manual of Clinical Procedures in Nursing and Midwifery </a:t>
            </a:r>
            <a:r>
              <a:rPr lang="en-US" dirty="0"/>
              <a:t>4</a:t>
            </a:r>
            <a:r>
              <a:rPr lang="en-US" baseline="30000" dirty="0"/>
              <a:t>th</a:t>
            </a:r>
            <a:r>
              <a:rPr lang="en-US" dirty="0"/>
              <a:t> Edition 2019</a:t>
            </a:r>
          </a:p>
          <a:p>
            <a:r>
              <a:rPr lang="en-US" dirty="0"/>
              <a:t>Nursebuff.com/basic-eye-care-tips/maintaining good eyesight</a:t>
            </a:r>
          </a:p>
          <a:p>
            <a:r>
              <a:rPr lang="en-US" dirty="0"/>
              <a:t>Irisvision.com</a:t>
            </a:r>
          </a:p>
          <a:p>
            <a:r>
              <a:rPr lang="en-US" dirty="0"/>
              <a:t>aao.org//clinical-statement/definition of primary eye care </a:t>
            </a:r>
          </a:p>
        </p:txBody>
      </p:sp>
    </p:spTree>
    <p:extLst>
      <p:ext uri="{BB962C8B-B14F-4D97-AF65-F5344CB8AC3E}">
        <p14:creationId xmlns:p14="http://schemas.microsoft.com/office/powerpoint/2010/main" val="3416596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1AB2E-63AC-4B9E-B1DA-28E2AE2E4E92}"/>
              </a:ext>
            </a:extLst>
          </p:cNvPr>
          <p:cNvSpPr>
            <a:spLocks noGrp="1"/>
          </p:cNvSpPr>
          <p:nvPr>
            <p:ph type="title"/>
          </p:nvPr>
        </p:nvSpPr>
        <p:spPr>
          <a:xfrm>
            <a:off x="838200" y="365125"/>
            <a:ext cx="10515600" cy="904875"/>
          </a:xfrm>
        </p:spPr>
        <p:txBody>
          <a:bodyPr/>
          <a:lstStyle/>
          <a:p>
            <a:r>
              <a:rPr lang="en-US" b="1" dirty="0"/>
              <a:t>INSTILLATION OF EYE DROPS</a:t>
            </a:r>
          </a:p>
        </p:txBody>
      </p:sp>
      <p:sp>
        <p:nvSpPr>
          <p:cNvPr id="3" name="Content Placeholder 2">
            <a:extLst>
              <a:ext uri="{FF2B5EF4-FFF2-40B4-BE49-F238E27FC236}">
                <a16:creationId xmlns:a16="http://schemas.microsoft.com/office/drawing/2014/main" id="{5760E1DE-ED8E-4BEC-8940-6ECF6C929F6A}"/>
              </a:ext>
            </a:extLst>
          </p:cNvPr>
          <p:cNvSpPr>
            <a:spLocks noGrp="1"/>
          </p:cNvSpPr>
          <p:nvPr>
            <p:ph idx="1"/>
          </p:nvPr>
        </p:nvSpPr>
        <p:spPr>
          <a:xfrm>
            <a:off x="838200" y="1270000"/>
            <a:ext cx="10515600" cy="4906963"/>
          </a:xfrm>
        </p:spPr>
        <p:txBody>
          <a:bodyPr/>
          <a:lstStyle/>
          <a:p>
            <a:r>
              <a:rPr lang="en-US" dirty="0"/>
              <a:t>This is instillation of sterile ophthalmic medication into a client or patient eyes</a:t>
            </a:r>
          </a:p>
          <a:p>
            <a:r>
              <a:rPr lang="en-US" dirty="0"/>
              <a:t>The purpose of this procedure is to introduce medication solution for cleansing, dilatation or constriction of pupil, relieve pain or pressure treatment of infections/ disease anaesthetize or lubricate the eye</a:t>
            </a:r>
          </a:p>
          <a:p>
            <a:r>
              <a:rPr lang="en-US" dirty="0"/>
              <a:t>Indications include: </a:t>
            </a:r>
          </a:p>
          <a:p>
            <a:pPr marL="514350" indent="-514350">
              <a:buFont typeface="+mj-lt"/>
              <a:buAutoNum type="arabicPeriod"/>
            </a:pPr>
            <a:r>
              <a:rPr lang="en-US" dirty="0"/>
              <a:t>Eye infection</a:t>
            </a:r>
          </a:p>
          <a:p>
            <a:pPr marL="514350" indent="-514350">
              <a:buFont typeface="+mj-lt"/>
              <a:buAutoNum type="arabicPeriod"/>
            </a:pPr>
            <a:r>
              <a:rPr lang="en-US" dirty="0"/>
              <a:t>Dry eyes</a:t>
            </a:r>
          </a:p>
          <a:p>
            <a:pPr marL="514350" indent="-514350">
              <a:buFont typeface="+mj-lt"/>
              <a:buAutoNum type="arabicPeriod"/>
            </a:pPr>
            <a:r>
              <a:rPr lang="en-US" dirty="0"/>
              <a:t>Eye examination</a:t>
            </a:r>
          </a:p>
          <a:p>
            <a:pPr marL="514350" indent="-514350">
              <a:buFont typeface="+mj-lt"/>
              <a:buAutoNum type="arabicPeriod"/>
            </a:pPr>
            <a:r>
              <a:rPr lang="en-US" dirty="0"/>
              <a:t>To anaesthetize the eye before operation</a:t>
            </a:r>
          </a:p>
        </p:txBody>
      </p:sp>
    </p:spTree>
    <p:extLst>
      <p:ext uri="{BB962C8B-B14F-4D97-AF65-F5344CB8AC3E}">
        <p14:creationId xmlns:p14="http://schemas.microsoft.com/office/powerpoint/2010/main" val="2385166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69946-4349-4268-A8BF-A2C82D552B67}"/>
              </a:ext>
            </a:extLst>
          </p:cNvPr>
          <p:cNvSpPr>
            <a:spLocks noGrp="1"/>
          </p:cNvSpPr>
          <p:nvPr>
            <p:ph type="title"/>
          </p:nvPr>
        </p:nvSpPr>
        <p:spPr>
          <a:xfrm>
            <a:off x="838200" y="365125"/>
            <a:ext cx="10515600" cy="930275"/>
          </a:xfrm>
        </p:spPr>
        <p:txBody>
          <a:bodyPr/>
          <a:lstStyle/>
          <a:p>
            <a:r>
              <a:rPr lang="en-US" b="1" dirty="0"/>
              <a:t>STEPS OF INSTILLING EYE DROPS</a:t>
            </a:r>
          </a:p>
        </p:txBody>
      </p:sp>
      <p:sp>
        <p:nvSpPr>
          <p:cNvPr id="3" name="Content Placeholder 2">
            <a:extLst>
              <a:ext uri="{FF2B5EF4-FFF2-40B4-BE49-F238E27FC236}">
                <a16:creationId xmlns:a16="http://schemas.microsoft.com/office/drawing/2014/main" id="{BEE631FC-4EC6-451A-B171-311255E0203D}"/>
              </a:ext>
            </a:extLst>
          </p:cNvPr>
          <p:cNvSpPr>
            <a:spLocks noGrp="1"/>
          </p:cNvSpPr>
          <p:nvPr>
            <p:ph idx="1"/>
          </p:nvPr>
        </p:nvSpPr>
        <p:spPr>
          <a:xfrm>
            <a:off x="838200" y="1295400"/>
            <a:ext cx="10515600" cy="4881563"/>
          </a:xfrm>
        </p:spPr>
        <p:txBody>
          <a:bodyPr>
            <a:normAutofit/>
          </a:bodyPr>
          <a:lstStyle/>
          <a:p>
            <a:r>
              <a:rPr lang="en-US" dirty="0"/>
              <a:t>Explain the procedure to the patient</a:t>
            </a:r>
          </a:p>
          <a:p>
            <a:r>
              <a:rPr lang="en-US" dirty="0"/>
              <a:t>Assemble </a:t>
            </a:r>
            <a:r>
              <a:rPr lang="en-US" dirty="0" err="1"/>
              <a:t>diposable</a:t>
            </a:r>
            <a:r>
              <a:rPr lang="en-US" dirty="0"/>
              <a:t> clean gloves, medication in a dropper, cotton wool balls in a receiver, medication sheet, receiver for clinical waste</a:t>
            </a:r>
          </a:p>
          <a:p>
            <a:r>
              <a:rPr lang="en-US" dirty="0"/>
              <a:t>Position patient in supine position</a:t>
            </a:r>
          </a:p>
          <a:p>
            <a:r>
              <a:rPr lang="en-US" dirty="0"/>
              <a:t>Follow the rights of medication</a:t>
            </a:r>
          </a:p>
          <a:p>
            <a:r>
              <a:rPr lang="en-US" dirty="0"/>
              <a:t>Wash hands and wear clean gloves</a:t>
            </a:r>
          </a:p>
          <a:p>
            <a:r>
              <a:rPr lang="en-US" dirty="0"/>
              <a:t>Clean the affected eye(s) with a cotton wool swab moistened with normal saline</a:t>
            </a:r>
          </a:p>
          <a:p>
            <a:r>
              <a:rPr lang="en-US" dirty="0"/>
              <a:t>Use cotton wool ball for only one stroke, moving from inner to the outer canthus of the eye</a:t>
            </a:r>
          </a:p>
        </p:txBody>
      </p:sp>
    </p:spTree>
    <p:extLst>
      <p:ext uri="{BB962C8B-B14F-4D97-AF65-F5344CB8AC3E}">
        <p14:creationId xmlns:p14="http://schemas.microsoft.com/office/powerpoint/2010/main" val="3635929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EA861-FF83-4E0F-B260-FF416AF67BF2}"/>
              </a:ext>
            </a:extLst>
          </p:cNvPr>
          <p:cNvSpPr>
            <a:spLocks noGrp="1"/>
          </p:cNvSpPr>
          <p:nvPr>
            <p:ph type="title"/>
          </p:nvPr>
        </p:nvSpPr>
        <p:spPr>
          <a:xfrm>
            <a:off x="838200" y="365125"/>
            <a:ext cx="10515600" cy="65087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4A94273-6A5D-40A3-A1D3-CE68E271DF23}"/>
              </a:ext>
            </a:extLst>
          </p:cNvPr>
          <p:cNvSpPr>
            <a:spLocks noGrp="1"/>
          </p:cNvSpPr>
          <p:nvPr>
            <p:ph idx="1"/>
          </p:nvPr>
        </p:nvSpPr>
        <p:spPr>
          <a:xfrm>
            <a:off x="838200" y="1016000"/>
            <a:ext cx="10515600" cy="5160963"/>
          </a:xfrm>
        </p:spPr>
        <p:txBody>
          <a:bodyPr/>
          <a:lstStyle/>
          <a:p>
            <a:r>
              <a:rPr lang="en-US" dirty="0"/>
              <a:t>Tilt the client’s/patient’s head back slightly if he is sitting or place the head over a </a:t>
            </a:r>
            <a:r>
              <a:rPr lang="en-US" dirty="0" err="1"/>
              <a:t>pllow</a:t>
            </a:r>
            <a:r>
              <a:rPr lang="en-US" dirty="0"/>
              <a:t> if he is sitting or place the head over a pillow if he is lying down</a:t>
            </a:r>
          </a:p>
          <a:p>
            <a:r>
              <a:rPr lang="en-US" dirty="0"/>
              <a:t>Instill prescribed drops holding the dropper half inch above opening of the eye</a:t>
            </a:r>
          </a:p>
          <a:p>
            <a:r>
              <a:rPr lang="en-US" dirty="0"/>
              <a:t>Position a piece of cotton at the opening if medication is running out</a:t>
            </a:r>
          </a:p>
          <a:p>
            <a:r>
              <a:rPr lang="en-US" dirty="0"/>
              <a:t>Ask the client to remain in the same position for 2-3 minutes</a:t>
            </a:r>
          </a:p>
          <a:p>
            <a:r>
              <a:rPr lang="en-US" dirty="0"/>
              <a:t>Wipe off excess solution with gauze or cotton wool balls</a:t>
            </a:r>
          </a:p>
          <a:p>
            <a:r>
              <a:rPr lang="en-US" dirty="0"/>
              <a:t>Decontaminate equipment and dispose other waste appropriately remove gloves and wash hands</a:t>
            </a:r>
          </a:p>
        </p:txBody>
      </p:sp>
    </p:spTree>
    <p:extLst>
      <p:ext uri="{BB962C8B-B14F-4D97-AF65-F5344CB8AC3E}">
        <p14:creationId xmlns:p14="http://schemas.microsoft.com/office/powerpoint/2010/main" val="1088892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BDD12-1D80-437F-8AD7-7A65B8A08D7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D849C5A-22AB-4DF8-A01D-7FB700633EC5}"/>
              </a:ext>
            </a:extLst>
          </p:cNvPr>
          <p:cNvSpPr>
            <a:spLocks noGrp="1"/>
          </p:cNvSpPr>
          <p:nvPr>
            <p:ph idx="1"/>
          </p:nvPr>
        </p:nvSpPr>
        <p:spPr/>
        <p:txBody>
          <a:bodyPr/>
          <a:lstStyle/>
          <a:p>
            <a:r>
              <a:rPr lang="en-US" dirty="0"/>
              <a:t>Instill eye drops before applying ointments</a:t>
            </a:r>
          </a:p>
          <a:p>
            <a:r>
              <a:rPr lang="en-US" dirty="0"/>
              <a:t>Apply a 0.25-0.5 inch of ointment to lower conjunctival sac</a:t>
            </a:r>
          </a:p>
          <a:p>
            <a:r>
              <a:rPr lang="en-US" dirty="0"/>
              <a:t>Keep eyelids closed and apply gentle pressure on the inner canthus near bridge of the nose for 1-2 minutes immediately after instilling eye drops.</a:t>
            </a:r>
          </a:p>
          <a:p>
            <a:r>
              <a:rPr lang="en-US" dirty="0"/>
              <a:t>Wait 5 minutes before instilling another eye drop and 10 minutes before instilling another ointment</a:t>
            </a:r>
          </a:p>
          <a:p>
            <a:r>
              <a:rPr lang="en-US" dirty="0"/>
              <a:t>Reinsert contact lens </a:t>
            </a:r>
            <a:r>
              <a:rPr lang="en-US"/>
              <a:t>if applicable</a:t>
            </a:r>
          </a:p>
        </p:txBody>
      </p:sp>
    </p:spTree>
    <p:extLst>
      <p:ext uri="{BB962C8B-B14F-4D97-AF65-F5344CB8AC3E}">
        <p14:creationId xmlns:p14="http://schemas.microsoft.com/office/powerpoint/2010/main" val="221237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8C70C-20CC-46F0-8367-B1E6C44AC846}"/>
              </a:ext>
            </a:extLst>
          </p:cNvPr>
          <p:cNvSpPr>
            <a:spLocks noGrp="1"/>
          </p:cNvSpPr>
          <p:nvPr>
            <p:ph type="title"/>
          </p:nvPr>
        </p:nvSpPr>
        <p:spPr>
          <a:xfrm>
            <a:off x="838200" y="365125"/>
            <a:ext cx="10515600" cy="650875"/>
          </a:xfrm>
        </p:spPr>
        <p:txBody>
          <a:bodyPr>
            <a:normAutofit fontScale="90000"/>
          </a:bodyPr>
          <a:lstStyle/>
          <a:p>
            <a:r>
              <a:rPr lang="en-US" b="1" dirty="0"/>
              <a:t>EYE SWABBING</a:t>
            </a:r>
          </a:p>
        </p:txBody>
      </p:sp>
      <p:sp>
        <p:nvSpPr>
          <p:cNvPr id="3" name="Content Placeholder 2">
            <a:extLst>
              <a:ext uri="{FF2B5EF4-FFF2-40B4-BE49-F238E27FC236}">
                <a16:creationId xmlns:a16="http://schemas.microsoft.com/office/drawing/2014/main" id="{7CA167E8-2D87-4FCB-BDF7-ED56FEE0498D}"/>
              </a:ext>
            </a:extLst>
          </p:cNvPr>
          <p:cNvSpPr>
            <a:spLocks noGrp="1"/>
          </p:cNvSpPr>
          <p:nvPr>
            <p:ph idx="1"/>
          </p:nvPr>
        </p:nvSpPr>
        <p:spPr>
          <a:xfrm>
            <a:off x="838200" y="1016000"/>
            <a:ext cx="10515600" cy="5160963"/>
          </a:xfrm>
        </p:spPr>
        <p:txBody>
          <a:bodyPr/>
          <a:lstStyle/>
          <a:p>
            <a:r>
              <a:rPr lang="en-US" dirty="0"/>
              <a:t>This is the process of cleaning the eyes with a sterile swab</a:t>
            </a:r>
          </a:p>
          <a:p>
            <a:r>
              <a:rPr lang="en-US" dirty="0"/>
              <a:t>The purpose for this is to clean the eye and to obtain a specimen</a:t>
            </a:r>
          </a:p>
          <a:p>
            <a:r>
              <a:rPr lang="en-US" dirty="0"/>
              <a:t>Indications include: </a:t>
            </a:r>
          </a:p>
          <a:p>
            <a:pPr marL="514350" indent="-514350">
              <a:buFont typeface="+mj-lt"/>
              <a:buAutoNum type="arabicPeriod"/>
            </a:pPr>
            <a:r>
              <a:rPr lang="en-US" dirty="0"/>
              <a:t>Eye examination</a:t>
            </a:r>
          </a:p>
          <a:p>
            <a:pPr marL="514350" indent="-514350">
              <a:buFont typeface="+mj-lt"/>
              <a:buAutoNum type="arabicPeriod"/>
            </a:pPr>
            <a:r>
              <a:rPr lang="en-US" dirty="0"/>
              <a:t>Medication installation</a:t>
            </a:r>
          </a:p>
          <a:p>
            <a:pPr marL="514350" indent="-514350">
              <a:buFont typeface="+mj-lt"/>
              <a:buAutoNum type="arabicPeriod"/>
            </a:pPr>
            <a:r>
              <a:rPr lang="en-US" dirty="0"/>
              <a:t>Before and after surgery</a:t>
            </a:r>
          </a:p>
          <a:p>
            <a:pPr marL="514350" indent="-514350">
              <a:buFont typeface="+mj-lt"/>
              <a:buAutoNum type="arabicPeriod"/>
            </a:pPr>
            <a:r>
              <a:rPr lang="en-US" dirty="0"/>
              <a:t>Eye infections</a:t>
            </a:r>
          </a:p>
          <a:p>
            <a:pPr marL="514350" indent="-514350">
              <a:buFont typeface="+mj-lt"/>
              <a:buAutoNum type="arabicPeriod"/>
            </a:pPr>
            <a:r>
              <a:rPr lang="en-US" dirty="0"/>
              <a:t>Diagnostic purposes</a:t>
            </a:r>
          </a:p>
        </p:txBody>
      </p:sp>
    </p:spTree>
    <p:extLst>
      <p:ext uri="{BB962C8B-B14F-4D97-AF65-F5344CB8AC3E}">
        <p14:creationId xmlns:p14="http://schemas.microsoft.com/office/powerpoint/2010/main" val="1314448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34D72-041E-48B7-A7BA-3CE7C4529377}"/>
              </a:ext>
            </a:extLst>
          </p:cNvPr>
          <p:cNvSpPr>
            <a:spLocks noGrp="1"/>
          </p:cNvSpPr>
          <p:nvPr>
            <p:ph type="title"/>
          </p:nvPr>
        </p:nvSpPr>
        <p:spPr>
          <a:xfrm>
            <a:off x="838200" y="365126"/>
            <a:ext cx="10515600" cy="676274"/>
          </a:xfrm>
        </p:spPr>
        <p:txBody>
          <a:bodyPr>
            <a:normAutofit fontScale="90000"/>
          </a:bodyPr>
          <a:lstStyle/>
          <a:p>
            <a:r>
              <a:rPr lang="en-US" b="1" dirty="0"/>
              <a:t>STEPS</a:t>
            </a:r>
          </a:p>
        </p:txBody>
      </p:sp>
      <p:sp>
        <p:nvSpPr>
          <p:cNvPr id="3" name="Content Placeholder 2">
            <a:extLst>
              <a:ext uri="{FF2B5EF4-FFF2-40B4-BE49-F238E27FC236}">
                <a16:creationId xmlns:a16="http://schemas.microsoft.com/office/drawing/2014/main" id="{08F1C050-5409-4410-9C5B-1CE817F8EDA4}"/>
              </a:ext>
            </a:extLst>
          </p:cNvPr>
          <p:cNvSpPr>
            <a:spLocks noGrp="1"/>
          </p:cNvSpPr>
          <p:nvPr>
            <p:ph idx="1"/>
          </p:nvPr>
        </p:nvSpPr>
        <p:spPr>
          <a:xfrm>
            <a:off x="838200" y="1219200"/>
            <a:ext cx="10515600" cy="5638800"/>
          </a:xfrm>
        </p:spPr>
        <p:txBody>
          <a:bodyPr>
            <a:normAutofit/>
          </a:bodyPr>
          <a:lstStyle/>
          <a:p>
            <a:r>
              <a:rPr lang="en-US" dirty="0"/>
              <a:t>Explain procedure to the client</a:t>
            </a:r>
          </a:p>
          <a:p>
            <a:r>
              <a:rPr lang="en-US" dirty="0"/>
              <a:t>Wheel trolley to the bed side</a:t>
            </a:r>
          </a:p>
          <a:p>
            <a:r>
              <a:rPr lang="en-US" dirty="0"/>
              <a:t>Ask the patient to lie in dorsal position and ensure enough lighting</a:t>
            </a:r>
          </a:p>
          <a:p>
            <a:r>
              <a:rPr lang="en-US" dirty="0"/>
              <a:t>Perform hand hygiene and don gloves</a:t>
            </a:r>
          </a:p>
          <a:p>
            <a:r>
              <a:rPr lang="en-US" dirty="0"/>
              <a:t>Ask the assistant to open the tray</a:t>
            </a:r>
          </a:p>
          <a:p>
            <a:r>
              <a:rPr lang="en-US" dirty="0"/>
              <a:t>Ask the assistant to pour solution into the gallipot</a:t>
            </a:r>
          </a:p>
          <a:p>
            <a:r>
              <a:rPr lang="en-US" dirty="0"/>
              <a:t>Arrange the swabs in the kidney dish. Dip each swab in the solution and swab the unaffected eye from the inner canthus to the outer canthus</a:t>
            </a:r>
          </a:p>
          <a:p>
            <a:r>
              <a:rPr lang="en-US" dirty="0"/>
              <a:t>Using each swab once, swab the upper eye lid, lower eyelid, the midline followed by the eye brow</a:t>
            </a:r>
          </a:p>
        </p:txBody>
      </p:sp>
    </p:spTree>
    <p:extLst>
      <p:ext uri="{BB962C8B-B14F-4D97-AF65-F5344CB8AC3E}">
        <p14:creationId xmlns:p14="http://schemas.microsoft.com/office/powerpoint/2010/main" val="3986700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7E600-EC60-4AD8-94D7-5DF1CC290A0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E85AEDE-5AAF-4C74-A491-EE58DE452803}"/>
              </a:ext>
            </a:extLst>
          </p:cNvPr>
          <p:cNvSpPr>
            <a:spLocks noGrp="1"/>
          </p:cNvSpPr>
          <p:nvPr>
            <p:ph idx="1"/>
          </p:nvPr>
        </p:nvSpPr>
        <p:spPr/>
        <p:txBody>
          <a:bodyPr/>
          <a:lstStyle/>
          <a:p>
            <a:r>
              <a:rPr lang="en-US" dirty="0"/>
              <a:t>Repeat the procedure in the other eye</a:t>
            </a:r>
          </a:p>
          <a:p>
            <a:r>
              <a:rPr lang="en-US" dirty="0"/>
              <a:t>Clear equipment, discard waste as per waste disposal procedures and leave the patient comfortable</a:t>
            </a:r>
          </a:p>
          <a:p>
            <a:r>
              <a:rPr lang="en-US" dirty="0"/>
              <a:t>Perform hand hygiene</a:t>
            </a:r>
          </a:p>
        </p:txBody>
      </p:sp>
    </p:spTree>
    <p:extLst>
      <p:ext uri="{BB962C8B-B14F-4D97-AF65-F5344CB8AC3E}">
        <p14:creationId xmlns:p14="http://schemas.microsoft.com/office/powerpoint/2010/main" val="1419307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CA093-E2AF-4EEC-9789-8278DCA8333F}"/>
              </a:ext>
            </a:extLst>
          </p:cNvPr>
          <p:cNvSpPr>
            <a:spLocks noGrp="1"/>
          </p:cNvSpPr>
          <p:nvPr>
            <p:ph type="title"/>
          </p:nvPr>
        </p:nvSpPr>
        <p:spPr>
          <a:xfrm>
            <a:off x="838200" y="365125"/>
            <a:ext cx="10515600" cy="727075"/>
          </a:xfrm>
        </p:spPr>
        <p:txBody>
          <a:bodyPr/>
          <a:lstStyle/>
          <a:p>
            <a:r>
              <a:rPr lang="en-US" b="1" dirty="0"/>
              <a:t>EYE IRRIGATION</a:t>
            </a:r>
          </a:p>
        </p:txBody>
      </p:sp>
      <p:sp>
        <p:nvSpPr>
          <p:cNvPr id="3" name="Content Placeholder 2">
            <a:extLst>
              <a:ext uri="{FF2B5EF4-FFF2-40B4-BE49-F238E27FC236}">
                <a16:creationId xmlns:a16="http://schemas.microsoft.com/office/drawing/2014/main" id="{66EC39D7-9605-4068-8D49-ECE5F17AB0C8}"/>
              </a:ext>
            </a:extLst>
          </p:cNvPr>
          <p:cNvSpPr>
            <a:spLocks noGrp="1"/>
          </p:cNvSpPr>
          <p:nvPr>
            <p:ph idx="1"/>
          </p:nvPr>
        </p:nvSpPr>
        <p:spPr>
          <a:xfrm>
            <a:off x="838200" y="1092200"/>
            <a:ext cx="10515600" cy="5084763"/>
          </a:xfrm>
        </p:spPr>
        <p:txBody>
          <a:bodyPr/>
          <a:lstStyle/>
          <a:p>
            <a:r>
              <a:rPr lang="en-US" dirty="0"/>
              <a:t>The process of cleaning the eye with copious amounts of normal saline</a:t>
            </a:r>
          </a:p>
          <a:p>
            <a:r>
              <a:rPr lang="en-US" dirty="0"/>
              <a:t>The purpose is to flush out chemicals, secretions and foreign bodies from the eyes</a:t>
            </a:r>
          </a:p>
          <a:p>
            <a:r>
              <a:rPr lang="en-US" dirty="0"/>
              <a:t>Indications include:</a:t>
            </a:r>
          </a:p>
          <a:p>
            <a:pPr marL="514350" indent="-514350">
              <a:buFont typeface="+mj-lt"/>
              <a:buAutoNum type="arabicPeriod"/>
            </a:pPr>
            <a:r>
              <a:rPr lang="en-US" dirty="0"/>
              <a:t>In chemical burns</a:t>
            </a:r>
          </a:p>
          <a:p>
            <a:pPr marL="514350" indent="-514350">
              <a:buFont typeface="+mj-lt"/>
              <a:buAutoNum type="arabicPeriod"/>
            </a:pPr>
            <a:r>
              <a:rPr lang="en-US" dirty="0"/>
              <a:t>Severe eye discharge </a:t>
            </a:r>
            <a:r>
              <a:rPr lang="en-US" dirty="0" err="1"/>
              <a:t>eg</a:t>
            </a:r>
            <a:r>
              <a:rPr lang="en-US" dirty="0"/>
              <a:t> corneal ulcers, ophthalmia neonatorum</a:t>
            </a:r>
          </a:p>
          <a:p>
            <a:pPr marL="514350" indent="-514350">
              <a:buFont typeface="+mj-lt"/>
              <a:buAutoNum type="arabicPeriod"/>
            </a:pPr>
            <a:r>
              <a:rPr lang="en-US" dirty="0"/>
              <a:t>Foreign bodies in the </a:t>
            </a:r>
            <a:r>
              <a:rPr lang="en-US" dirty="0" err="1"/>
              <a:t>fornices</a:t>
            </a:r>
            <a:endParaRPr lang="en-US" dirty="0"/>
          </a:p>
          <a:p>
            <a:pPr marL="514350" indent="-514350">
              <a:buFont typeface="+mj-lt"/>
              <a:buAutoNum type="arabicPeriod"/>
            </a:pPr>
            <a:r>
              <a:rPr lang="en-US" dirty="0"/>
              <a:t>Exposure of the eye to body fluid</a:t>
            </a:r>
          </a:p>
          <a:p>
            <a:pPr marL="0" indent="0">
              <a:buNone/>
            </a:pPr>
            <a:r>
              <a:rPr lang="en-US" dirty="0"/>
              <a:t>NB: Contraindicated in cases of ruptured globe</a:t>
            </a:r>
          </a:p>
          <a:p>
            <a:pPr marL="514350" indent="-514350">
              <a:buFont typeface="+mj-lt"/>
              <a:buAutoNum type="arabicPeriod"/>
            </a:pPr>
            <a:endParaRPr lang="en-US" dirty="0"/>
          </a:p>
        </p:txBody>
      </p:sp>
    </p:spTree>
    <p:extLst>
      <p:ext uri="{BB962C8B-B14F-4D97-AF65-F5344CB8AC3E}">
        <p14:creationId xmlns:p14="http://schemas.microsoft.com/office/powerpoint/2010/main" val="3306228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429</TotalTime>
  <Words>1444</Words>
  <Application>Microsoft Office PowerPoint</Application>
  <PresentationFormat>Widescreen</PresentationFormat>
  <Paragraphs>129</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OPTHALMIC NURSING PROCEDURES</vt:lpstr>
      <vt:lpstr>INSTILLATION OF EYE DROPS</vt:lpstr>
      <vt:lpstr>STEPS OF INSTILLING EYE DROPS</vt:lpstr>
      <vt:lpstr>PowerPoint Presentation</vt:lpstr>
      <vt:lpstr>PowerPoint Presentation</vt:lpstr>
      <vt:lpstr>EYE SWABBING</vt:lpstr>
      <vt:lpstr>STEPS</vt:lpstr>
      <vt:lpstr>PowerPoint Presentation</vt:lpstr>
      <vt:lpstr>EYE IRRIGATION</vt:lpstr>
      <vt:lpstr>STEPS</vt:lpstr>
      <vt:lpstr>PowerPoint Presentation</vt:lpstr>
      <vt:lpstr>APPLICATION OF EYE COMPRESS</vt:lpstr>
      <vt:lpstr>STEPS</vt:lpstr>
      <vt:lpstr>PowerPoint Presentation</vt:lpstr>
      <vt:lpstr>BASIC EYE CARE</vt:lpstr>
      <vt:lpstr>PowerPoint Presentation</vt:lpstr>
      <vt:lpstr>PRIMARY EYE CARE</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OPTHALMIC NURSING PROCEDURES</dc:title>
  <dc:creator>ok</dc:creator>
  <cp:lastModifiedBy>ok</cp:lastModifiedBy>
  <cp:revision>20</cp:revision>
  <dcterms:created xsi:type="dcterms:W3CDTF">2022-03-01T10:11:39Z</dcterms:created>
  <dcterms:modified xsi:type="dcterms:W3CDTF">2022-03-10T11:41:56Z</dcterms:modified>
</cp:coreProperties>
</file>