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57" r:id="rId3"/>
    <p:sldId id="258" r:id="rId4"/>
    <p:sldId id="259" r:id="rId5"/>
    <p:sldId id="265" r:id="rId6"/>
    <p:sldId id="266" r:id="rId7"/>
    <p:sldId id="267" r:id="rId8"/>
    <p:sldId id="268" r:id="rId9"/>
    <p:sldId id="269" r:id="rId10"/>
    <p:sldId id="270" r:id="rId11"/>
    <p:sldId id="271" r:id="rId12"/>
    <p:sldId id="272" r:id="rId13"/>
    <p:sldId id="273" r:id="rId14"/>
    <p:sldId id="260" r:id="rId15"/>
    <p:sldId id="261" r:id="rId16"/>
    <p:sldId id="263" r:id="rId17"/>
    <p:sldId id="262" r:id="rId18"/>
    <p:sldId id="264"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486FA7-EEDF-400B-AD98-81BC48EA76A5}" type="datetimeFigureOut">
              <a:rPr lang="en-US" smtClean="0"/>
              <a:t>6/19/2019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622C44-0B27-4019-B233-0E79BF70AFA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n.wikipedia.org/wiki/Haemoglobin"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en.wikipedia.org/wiki/Haematocrit"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Mean corpuscular volume (MCV) is the average volume of red cells in a specimen. MCV is elevated or decreased in accordance with average red cell size; </a:t>
            </a:r>
            <a:r>
              <a:rPr lang="en-US" sz="1200" b="0" i="0" kern="1200" dirty="0" err="1" smtClean="0">
                <a:solidFill>
                  <a:schemeClr val="tx1"/>
                </a:solidFill>
                <a:latin typeface="+mn-lt"/>
                <a:ea typeface="+mn-ea"/>
                <a:cs typeface="+mn-cs"/>
              </a:rPr>
              <a:t>ie</a:t>
            </a:r>
            <a:r>
              <a:rPr lang="en-US" sz="1200" b="0" i="0" kern="1200" dirty="0" smtClean="0">
                <a:solidFill>
                  <a:schemeClr val="tx1"/>
                </a:solidFill>
                <a:latin typeface="+mn-lt"/>
                <a:ea typeface="+mn-ea"/>
                <a:cs typeface="+mn-cs"/>
              </a:rPr>
              <a:t>, low MCV indicates </a:t>
            </a:r>
            <a:r>
              <a:rPr lang="en-US" sz="1200" b="0" i="0" kern="1200" dirty="0" err="1" smtClean="0">
                <a:solidFill>
                  <a:schemeClr val="tx1"/>
                </a:solidFill>
                <a:latin typeface="+mn-lt"/>
                <a:ea typeface="+mn-ea"/>
                <a:cs typeface="+mn-cs"/>
              </a:rPr>
              <a:t>microcytic</a:t>
            </a:r>
            <a:r>
              <a:rPr lang="en-US" sz="1200" b="0" i="0" kern="1200" dirty="0" smtClean="0">
                <a:solidFill>
                  <a:schemeClr val="tx1"/>
                </a:solidFill>
                <a:latin typeface="+mn-lt"/>
                <a:ea typeface="+mn-ea"/>
                <a:cs typeface="+mn-cs"/>
              </a:rPr>
              <a:t> (small average RBC size), normal MCV indicates </a:t>
            </a:r>
            <a:r>
              <a:rPr lang="en-US" sz="1200" b="0" i="0" kern="1200" dirty="0" err="1" smtClean="0">
                <a:solidFill>
                  <a:schemeClr val="tx1"/>
                </a:solidFill>
                <a:latin typeface="+mn-lt"/>
                <a:ea typeface="+mn-ea"/>
                <a:cs typeface="+mn-cs"/>
              </a:rPr>
              <a:t>normocytic</a:t>
            </a:r>
            <a:r>
              <a:rPr lang="en-US" sz="1200" b="0" i="0" kern="1200" dirty="0" smtClean="0">
                <a:solidFill>
                  <a:schemeClr val="tx1"/>
                </a:solidFill>
                <a:latin typeface="+mn-lt"/>
                <a:ea typeface="+mn-ea"/>
                <a:cs typeface="+mn-cs"/>
              </a:rPr>
              <a:t> (normal average RBC size), and high MCV indicates </a:t>
            </a:r>
            <a:r>
              <a:rPr lang="en-US" sz="1200" b="0" i="0" kern="1200" dirty="0" err="1" smtClean="0">
                <a:solidFill>
                  <a:schemeClr val="tx1"/>
                </a:solidFill>
                <a:latin typeface="+mn-lt"/>
                <a:ea typeface="+mn-ea"/>
                <a:cs typeface="+mn-cs"/>
              </a:rPr>
              <a:t>macrocytic</a:t>
            </a:r>
            <a:r>
              <a:rPr lang="en-US" sz="1200" b="0" i="0" kern="1200" dirty="0" smtClean="0">
                <a:solidFill>
                  <a:schemeClr val="tx1"/>
                </a:solidFill>
                <a:latin typeface="+mn-lt"/>
                <a:ea typeface="+mn-ea"/>
                <a:cs typeface="+mn-cs"/>
              </a:rPr>
              <a:t> (large average RBC size).</a:t>
            </a:r>
          </a:p>
          <a:p>
            <a:r>
              <a:rPr lang="en-US" sz="1200" b="0" i="0" kern="1200" dirty="0" smtClean="0">
                <a:solidFill>
                  <a:schemeClr val="tx1"/>
                </a:solidFill>
                <a:latin typeface="+mn-lt"/>
                <a:ea typeface="+mn-ea"/>
                <a:cs typeface="+mn-cs"/>
              </a:rPr>
              <a:t>The </a:t>
            </a:r>
            <a:r>
              <a:rPr lang="en-US" sz="1200" b="1" i="0" kern="1200" dirty="0" smtClean="0">
                <a:solidFill>
                  <a:schemeClr val="tx1"/>
                </a:solidFill>
                <a:latin typeface="+mn-lt"/>
                <a:ea typeface="+mn-ea"/>
                <a:cs typeface="+mn-cs"/>
              </a:rPr>
              <a:t>Mean corpuscular hemoglobin concentration</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MCHC</a:t>
            </a:r>
            <a:r>
              <a:rPr lang="en-US" sz="1200" b="0" i="0" kern="1200" dirty="0" smtClean="0">
                <a:solidFill>
                  <a:schemeClr val="tx1"/>
                </a:solidFill>
                <a:latin typeface="+mn-lt"/>
                <a:ea typeface="+mn-ea"/>
                <a:cs typeface="+mn-cs"/>
              </a:rPr>
              <a:t>), a measure of the concentration of </a:t>
            </a:r>
            <a:r>
              <a:rPr lang="en-US" sz="1200" b="0" i="0" u="none" strike="noStrike" kern="1200" dirty="0" err="1" smtClean="0">
                <a:solidFill>
                  <a:schemeClr val="tx1"/>
                </a:solidFill>
                <a:latin typeface="+mn-lt"/>
                <a:ea typeface="+mn-ea"/>
                <a:cs typeface="+mn-cs"/>
                <a:hlinkClick r:id="rId3" tooltip="Haemoglobin"/>
              </a:rPr>
              <a:t>haemoglobin</a:t>
            </a:r>
            <a:r>
              <a:rPr lang="en-US" sz="1200" b="0" i="0" kern="1200" dirty="0" smtClean="0">
                <a:solidFill>
                  <a:schemeClr val="tx1"/>
                </a:solidFill>
                <a:latin typeface="+mn-lt"/>
                <a:ea typeface="+mn-ea"/>
                <a:cs typeface="+mn-cs"/>
              </a:rPr>
              <a:t> in a given volume of packed red blood cell.</a:t>
            </a:r>
          </a:p>
          <a:p>
            <a:r>
              <a:rPr lang="en-US" sz="1200" b="0" i="0" kern="1200" dirty="0" smtClean="0">
                <a:solidFill>
                  <a:schemeClr val="tx1"/>
                </a:solidFill>
                <a:latin typeface="+mn-lt"/>
                <a:ea typeface="+mn-ea"/>
                <a:cs typeface="+mn-cs"/>
              </a:rPr>
              <a:t>It is calculated by dividing the </a:t>
            </a:r>
            <a:r>
              <a:rPr lang="en-US" sz="1200" b="0" i="0" kern="1200" dirty="0" err="1" smtClean="0">
                <a:solidFill>
                  <a:schemeClr val="tx1"/>
                </a:solidFill>
                <a:latin typeface="+mn-lt"/>
                <a:ea typeface="+mn-ea"/>
                <a:cs typeface="+mn-cs"/>
              </a:rPr>
              <a:t>haemoglobin</a:t>
            </a:r>
            <a:r>
              <a:rPr lang="en-US" sz="1200" b="0" i="0" kern="1200" dirty="0" smtClean="0">
                <a:solidFill>
                  <a:schemeClr val="tx1"/>
                </a:solidFill>
                <a:latin typeface="+mn-lt"/>
                <a:ea typeface="+mn-ea"/>
                <a:cs typeface="+mn-cs"/>
              </a:rPr>
              <a:t> by the </a:t>
            </a:r>
            <a:r>
              <a:rPr lang="en-US" sz="1200" b="0" i="0" u="none" strike="noStrike" kern="1200" dirty="0" err="1" smtClean="0">
                <a:solidFill>
                  <a:schemeClr val="tx1"/>
                </a:solidFill>
                <a:latin typeface="+mn-lt"/>
                <a:ea typeface="+mn-ea"/>
                <a:cs typeface="+mn-cs"/>
                <a:hlinkClick r:id="rId4" tooltip="Haematocrit"/>
              </a:rPr>
              <a:t>haematocrit</a:t>
            </a:r>
            <a:r>
              <a:rPr lang="en-US" sz="1200" b="0" i="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18622C44-0B27-4019-B233-0E79BF70AFA2}" type="slidenum">
              <a:rPr lang="en-US" smtClean="0"/>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An </a:t>
            </a:r>
            <a:r>
              <a:rPr lang="en-US" sz="1200" b="1" i="0" kern="1200" dirty="0" smtClean="0">
                <a:solidFill>
                  <a:schemeClr val="tx1"/>
                </a:solidFill>
                <a:latin typeface="+mn-lt"/>
                <a:ea typeface="+mn-ea"/>
                <a:cs typeface="+mn-cs"/>
              </a:rPr>
              <a:t>embolism</a:t>
            </a:r>
            <a:r>
              <a:rPr lang="en-US" sz="1200" b="0" i="0" kern="1200" dirty="0" smtClean="0">
                <a:solidFill>
                  <a:schemeClr val="tx1"/>
                </a:solidFill>
                <a:latin typeface="+mn-lt"/>
                <a:ea typeface="+mn-ea"/>
                <a:cs typeface="+mn-cs"/>
              </a:rPr>
              <a:t> is the lodging of an embolus, a blockage-causing piece of material, inside a blood vessel. The embolus may be a blood clot (thrombus), a fat globule (</a:t>
            </a:r>
            <a:r>
              <a:rPr lang="en-US" sz="1200" b="0" i="0" kern="1200" dirty="0" err="1" smtClean="0">
                <a:solidFill>
                  <a:schemeClr val="tx1"/>
                </a:solidFill>
                <a:latin typeface="+mn-lt"/>
                <a:ea typeface="+mn-ea"/>
                <a:cs typeface="+mn-cs"/>
              </a:rPr>
              <a:t>fat</a:t>
            </a:r>
            <a:r>
              <a:rPr lang="en-US" sz="1200" b="1" i="0" kern="1200" dirty="0" err="1" smtClean="0">
                <a:solidFill>
                  <a:schemeClr val="tx1"/>
                </a:solidFill>
                <a:latin typeface="+mn-lt"/>
                <a:ea typeface="+mn-ea"/>
                <a:cs typeface="+mn-cs"/>
              </a:rPr>
              <a:t>embolism</a:t>
            </a:r>
            <a:r>
              <a:rPr lang="en-US" sz="1200" b="0" i="0" kern="1200" dirty="0" smtClean="0">
                <a:solidFill>
                  <a:schemeClr val="tx1"/>
                </a:solidFill>
                <a:latin typeface="+mn-lt"/>
                <a:ea typeface="+mn-ea"/>
                <a:cs typeface="+mn-cs"/>
              </a:rPr>
              <a:t>), a bubble of air or other gas (gas </a:t>
            </a:r>
            <a:r>
              <a:rPr lang="en-US" sz="1200" b="1" i="0" kern="1200" dirty="0" smtClean="0">
                <a:solidFill>
                  <a:schemeClr val="tx1"/>
                </a:solidFill>
                <a:latin typeface="+mn-lt"/>
                <a:ea typeface="+mn-ea"/>
                <a:cs typeface="+mn-cs"/>
              </a:rPr>
              <a:t>embolism</a:t>
            </a:r>
            <a:r>
              <a:rPr lang="en-US" sz="1200" b="0" i="0" kern="1200" dirty="0" smtClean="0">
                <a:solidFill>
                  <a:schemeClr val="tx1"/>
                </a:solidFill>
                <a:latin typeface="+mn-lt"/>
                <a:ea typeface="+mn-ea"/>
                <a:cs typeface="+mn-cs"/>
              </a:rPr>
              <a:t>), or foreign material.</a:t>
            </a:r>
          </a:p>
          <a:p>
            <a:r>
              <a:rPr lang="en-US" sz="1200" b="1" i="0" kern="1200" dirty="0" smtClean="0">
                <a:solidFill>
                  <a:schemeClr val="tx1"/>
                </a:solidFill>
                <a:latin typeface="+mn-lt"/>
                <a:ea typeface="+mn-ea"/>
                <a:cs typeface="+mn-cs"/>
              </a:rPr>
              <a:t>Thrombosis</a:t>
            </a:r>
            <a:r>
              <a:rPr lang="en-US" sz="1200" b="0" i="0" kern="1200" dirty="0" smtClean="0">
                <a:solidFill>
                  <a:schemeClr val="tx1"/>
                </a:solidFill>
                <a:latin typeface="+mn-lt"/>
                <a:ea typeface="+mn-ea"/>
                <a:cs typeface="+mn-cs"/>
              </a:rPr>
              <a:t> (from Ancient Greek </a:t>
            </a:r>
            <a:r>
              <a:rPr lang="en-US" sz="1200" b="0" i="0" kern="1200" dirty="0" err="1" smtClean="0">
                <a:solidFill>
                  <a:schemeClr val="tx1"/>
                </a:solidFill>
                <a:latin typeface="+mn-lt"/>
                <a:ea typeface="+mn-ea"/>
                <a:cs typeface="+mn-cs"/>
              </a:rPr>
              <a:t>θρόμβωσις</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thrómbōsis</a:t>
            </a:r>
            <a:r>
              <a:rPr lang="en-US" sz="1200" b="0" i="0" kern="1200" dirty="0" smtClean="0">
                <a:solidFill>
                  <a:schemeClr val="tx1"/>
                </a:solidFill>
                <a:latin typeface="+mn-lt"/>
                <a:ea typeface="+mn-ea"/>
                <a:cs typeface="+mn-cs"/>
              </a:rPr>
              <a:t> "clotting”) is the formation of a blood clot inside a blood vessel, obstructing the flow of blood through the circulatory system.</a:t>
            </a:r>
            <a:endParaRPr lang="en-US" dirty="0"/>
          </a:p>
        </p:txBody>
      </p:sp>
      <p:sp>
        <p:nvSpPr>
          <p:cNvPr id="4" name="Slide Number Placeholder 3"/>
          <p:cNvSpPr>
            <a:spLocks noGrp="1"/>
          </p:cNvSpPr>
          <p:nvPr>
            <p:ph type="sldNum" sz="quarter" idx="10"/>
          </p:nvPr>
        </p:nvSpPr>
        <p:spPr/>
        <p:txBody>
          <a:bodyPr/>
          <a:lstStyle/>
          <a:p>
            <a:fld id="{18622C44-0B27-4019-B233-0E79BF70AFA2}" type="slidenum">
              <a:rPr lang="en-US" smtClean="0"/>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6/19/2019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6/19/2019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Adaptations of Blood Flow in Pregnancy</a:t>
            </a:r>
            <a:br>
              <a:rPr lang="en-US" dirty="0" smtClean="0"/>
            </a:br>
            <a:endParaRPr lang="en-US" dirty="0"/>
          </a:p>
        </p:txBody>
      </p:sp>
      <p:sp>
        <p:nvSpPr>
          <p:cNvPr id="5" name="Subtitle 4"/>
          <p:cNvSpPr>
            <a:spLocks noGrp="1"/>
          </p:cNvSpPr>
          <p:nvPr>
            <p:ph type="subTitle" idx="1"/>
          </p:nvPr>
        </p:nvSpPr>
        <p:spPr/>
        <p:txBody>
          <a:bodyPr/>
          <a:lstStyle/>
          <a:p>
            <a:r>
              <a:rPr lang="en-US" dirty="0" smtClean="0"/>
              <a:t>Samuel </a:t>
            </a:r>
            <a:r>
              <a:rPr lang="en-US" dirty="0" err="1" smtClean="0"/>
              <a:t>N</a:t>
            </a:r>
            <a:r>
              <a:rPr lang="en-US" dirty="0" err="1" smtClean="0"/>
              <a:t>gigi</a:t>
            </a:r>
            <a:endParaRPr lang="en-US" dirty="0" smtClean="0"/>
          </a:p>
          <a:p>
            <a:endParaRPr lang="en-US" dirty="0" smtClean="0"/>
          </a:p>
          <a:p>
            <a:r>
              <a:rPr lang="en-US" dirty="0" smtClean="0"/>
              <a:t>KMTC</a:t>
            </a:r>
            <a:endParaRPr lang="en-US" dirty="0"/>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b="1" dirty="0" err="1" smtClean="0"/>
              <a:t>Oedema</a:t>
            </a:r>
            <a:r>
              <a:rPr lang="en-US" b="1" dirty="0" smtClean="0"/>
              <a:t> in pregnancy</a:t>
            </a:r>
            <a:endParaRPr lang="en-US" b="1" dirty="0"/>
          </a:p>
        </p:txBody>
      </p:sp>
      <p:sp>
        <p:nvSpPr>
          <p:cNvPr id="3" name="Content Placeholder 2"/>
          <p:cNvSpPr>
            <a:spLocks noGrp="1"/>
          </p:cNvSpPr>
          <p:nvPr>
            <p:ph idx="1"/>
          </p:nvPr>
        </p:nvSpPr>
        <p:spPr>
          <a:xfrm>
            <a:off x="0" y="1066800"/>
            <a:ext cx="9144000" cy="5791200"/>
          </a:xfrm>
        </p:spPr>
        <p:txBody>
          <a:bodyPr>
            <a:normAutofit fontScale="92500" lnSpcReduction="20000"/>
          </a:bodyPr>
          <a:lstStyle/>
          <a:p>
            <a:r>
              <a:rPr lang="en-US" dirty="0" smtClean="0"/>
              <a:t>Edema, or swelling, of the feet is common during pregnancy, partly because the enlarging uterus compresses veins and lymphatic drainage from the legs.</a:t>
            </a:r>
          </a:p>
          <a:p>
            <a:r>
              <a:rPr lang="en-US" dirty="0" smtClean="0"/>
              <a:t>A combination of the slight increase in the permeability of the smallest of blood vessels (they allow more fluid to leak out into the tissues), the additional weight of the uterus, and the downward force of gravity, slow down the rate at which blood is pumped back to the heart from the lower half of the body. Fluid often collects in the tissues of the legs and feet of pregnant women after the first trimester, instead of being absorbed into the blood circulation. The swelling caused by this collection of fluid is called </a:t>
            </a:r>
            <a:r>
              <a:rPr lang="en-US" b="1" dirty="0" err="1" smtClean="0"/>
              <a:t>oedema</a:t>
            </a:r>
            <a:r>
              <a:rPr lang="en-US" dirty="0" smtClean="0"/>
              <a:t>.</a:t>
            </a:r>
          </a:p>
          <a:p>
            <a:r>
              <a:rPr lang="en-US" dirty="0" smtClean="0"/>
              <a:t>It is a common condition in pregnant women, particularly if they stand for a long time during the day. </a:t>
            </a:r>
            <a:r>
              <a:rPr lang="en-US" dirty="0" err="1" smtClean="0"/>
              <a:t>Oedema</a:t>
            </a:r>
            <a:r>
              <a:rPr lang="en-US" dirty="0" smtClean="0"/>
              <a:t> of the hands may also occur. Advise the woman to rest frequently and to elevate (raise) her feet and legs while sitting. This will improve the return of blood to her heart and decrease swelling of the legs.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b="1" dirty="0" smtClean="0"/>
              <a:t>Exercise and blood flow in pregnancy</a:t>
            </a:r>
            <a:endParaRPr lang="en-US" b="1" dirty="0"/>
          </a:p>
        </p:txBody>
      </p:sp>
      <p:sp>
        <p:nvSpPr>
          <p:cNvPr id="3" name="Content Placeholder 2"/>
          <p:cNvSpPr>
            <a:spLocks noGrp="1"/>
          </p:cNvSpPr>
          <p:nvPr>
            <p:ph idx="1"/>
          </p:nvPr>
        </p:nvSpPr>
        <p:spPr>
          <a:xfrm>
            <a:off x="0" y="990600"/>
            <a:ext cx="9144000" cy="5867400"/>
          </a:xfrm>
        </p:spPr>
        <p:txBody>
          <a:bodyPr>
            <a:normAutofit fontScale="92500"/>
          </a:bodyPr>
          <a:lstStyle/>
          <a:p>
            <a:r>
              <a:rPr lang="en-US" dirty="0" smtClean="0"/>
              <a:t>The weight gain in pregnant women increases the workload on the body from any physical activity. Steady, non-violent exercise is good for the mother because it prepares her body for </a:t>
            </a:r>
            <a:r>
              <a:rPr lang="en-US" dirty="0" err="1" smtClean="0"/>
              <a:t>labour</a:t>
            </a:r>
            <a:r>
              <a:rPr lang="en-US" dirty="0" smtClean="0"/>
              <a:t> (Figure 7.2), but sudden strong exercise, or working for too many hours without a break, may make her feel dizzy. This is because the reduced blood pressure and slight physiological </a:t>
            </a:r>
            <a:r>
              <a:rPr lang="en-US" dirty="0" err="1" smtClean="0"/>
              <a:t>anaemia</a:t>
            </a:r>
            <a:r>
              <a:rPr lang="en-US" dirty="0" smtClean="0"/>
              <a:t> cannot keep pace with the demand of her body for more oxygen.</a:t>
            </a:r>
          </a:p>
          <a:p>
            <a:r>
              <a:rPr lang="en-US" dirty="0" smtClean="0"/>
              <a:t>A pregnant woman should not do exercises where she is lying on her back, due to the compression of the major blood vessels returning blood to her heart. Strong exercise may lead to decreased blood flow to the uterus because blood is diverted to the muscles, but this has not been shown to have any long-term effects on the baby. Pregnant women should not exercise vigorously in hot weather, or if it makes them breathless, or if there are known risk factors such as a history of miscarriage.</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Blood pressure in pregnancy</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Progesterone causes the ligaments and joints to loosen during pregnancy. It also acts with some other natural chemicals in the body to cause the muscular walls of the blood vessels to relax slightly. The result is that there is less resistance to the flow of blood around the body, because the same volume of blood is circulating in slightly wider blood vessels. </a:t>
            </a:r>
            <a:r>
              <a:rPr lang="en-US" b="1" dirty="0" smtClean="0"/>
              <a:t>Blood pressure</a:t>
            </a:r>
            <a:r>
              <a:rPr lang="en-US" dirty="0" smtClean="0"/>
              <a:t> (</a:t>
            </a:r>
            <a:r>
              <a:rPr lang="en-US" b="1" dirty="0" smtClean="0"/>
              <a:t>BP</a:t>
            </a:r>
            <a:r>
              <a:rPr lang="en-US" dirty="0" smtClean="0"/>
              <a:t>) refers to how hard the blood is ‘pushing’ on the walls of the major blood vessels as it is pumped around the body by the heart.</a:t>
            </a:r>
          </a:p>
          <a:p>
            <a:r>
              <a:rPr lang="en-US" dirty="0" smtClean="0"/>
              <a:t>Slight relaxation of the blood vessel walls will lower the pregnant woman’s blood pressure than in her pre-pregnant state, because the same volume of blood has more space in which to circulate.</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Blood pressure in pregnancy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Lower blood pressure is particularly common in early pregnancy. Many women report occasionally feeling dizzy in the first trimester, because less blood and less oxygen is being pumped to the brain. Progesterone can also cause a sudden larger relaxation in the blood vessels, resulting in an acute feeling of dizziness, or even a brief loss of consciousness.</a:t>
            </a:r>
          </a:p>
          <a:p>
            <a:r>
              <a:rPr lang="en-US" dirty="0" smtClean="0"/>
              <a:t>Another cause of dizziness can result from lying flat on the back. This is more common after 24 weeks of pregnancy, but it can happen earlier during twin pregnancies, or conditions that increase the volume of amniotic fluid. When a pregnant woman is lying flat on her back, the weight of her uterus and its contents compresses the large blood vessel (vena cava) leading from her lower body to the heart. When this blood vessel is squashed, the blood flow back to the heart is reduced, which in turn leads to a reduction in the blood flow out of the heart to the rest of the body.</a:t>
            </a:r>
          </a:p>
          <a:p>
            <a:r>
              <a:rPr lang="en-US" dirty="0" smtClean="0"/>
              <a:t>If there is suddenly less blood leaving the heart, lying flat on her back can result in a sudden and dramatic drop in blood pressure, and dizziness or loss of consciousness may occur because not enough oxygen is reaching her brain. After the first trimester, pregnant women are recommended not to lie on their back.</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Preeclampsia and </a:t>
            </a:r>
            <a:r>
              <a:rPr lang="en-US" b="1" dirty="0" err="1" smtClean="0"/>
              <a:t>Eclampsia</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About 5 percent of all pregnant women experience </a:t>
            </a:r>
            <a:r>
              <a:rPr lang="en-US" i="1" dirty="0" smtClean="0"/>
              <a:t>pregnancy-induced hypertension, that is, a rapid rise in </a:t>
            </a:r>
            <a:r>
              <a:rPr lang="en-US" dirty="0" smtClean="0"/>
              <a:t>arterial blood pressure to hypertensive levels during the last few months of pregnancy that is also associated with leakage of large amounts of protein into the urine. This condition is called </a:t>
            </a:r>
            <a:r>
              <a:rPr lang="en-US" i="1" dirty="0" smtClean="0"/>
              <a:t>preeclampsia or toxemia of pregnancy.</a:t>
            </a:r>
          </a:p>
          <a:p>
            <a:r>
              <a:rPr lang="en-US" dirty="0" smtClean="0"/>
              <a:t>It is often characterized by excess salt and water retention by the mother’s kidneys and by weight gain and the development of edema and hypertension in the mother. </a:t>
            </a:r>
          </a:p>
          <a:p>
            <a:r>
              <a:rPr lang="en-US" dirty="0" smtClean="0"/>
              <a:t>In addition, function of the vascular endothelium is impaired and arterial spasm occurs in many parts of the mother’s body, most significantly in the kidneys, brain, and liver. </a:t>
            </a:r>
          </a:p>
          <a:p>
            <a:r>
              <a:rPr lang="en-US" dirty="0" smtClean="0"/>
              <a:t>Both the renal blood flow and the </a:t>
            </a:r>
            <a:r>
              <a:rPr lang="en-US" dirty="0" err="1" smtClean="0"/>
              <a:t>glomerular</a:t>
            </a:r>
            <a:r>
              <a:rPr lang="en-US" dirty="0" smtClean="0"/>
              <a:t> filtration rate are decreased, which is exactly opposite to the changes that occur in the normal pregnant woman. </a:t>
            </a:r>
          </a:p>
          <a:p>
            <a:r>
              <a:rPr lang="en-US" dirty="0" smtClean="0"/>
              <a:t>The renal effects also include thickened </a:t>
            </a:r>
            <a:r>
              <a:rPr lang="en-US" dirty="0" err="1" smtClean="0"/>
              <a:t>glomerular</a:t>
            </a:r>
            <a:r>
              <a:rPr lang="en-US" dirty="0" smtClean="0"/>
              <a:t> tufts that contain a protein deposit in the basement membranes.</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Preeclampsia and </a:t>
            </a:r>
            <a:r>
              <a:rPr lang="en-US" b="1" dirty="0" err="1" smtClean="0"/>
              <a:t>Eclampsia</a:t>
            </a:r>
            <a:endParaRPr lang="en-US" dirty="0"/>
          </a:p>
        </p:txBody>
      </p:sp>
      <p:sp>
        <p:nvSpPr>
          <p:cNvPr id="3" name="Content Placeholder 2"/>
          <p:cNvSpPr>
            <a:spLocks noGrp="1"/>
          </p:cNvSpPr>
          <p:nvPr>
            <p:ph idx="1"/>
          </p:nvPr>
        </p:nvSpPr>
        <p:spPr/>
        <p:txBody>
          <a:bodyPr>
            <a:normAutofit/>
          </a:bodyPr>
          <a:lstStyle/>
          <a:p>
            <a:r>
              <a:rPr lang="en-US" dirty="0" smtClean="0"/>
              <a:t>Various attempts have been made to prove that preeclampsia is caused by excessive secretion of placental or adrenal hormones, but proof of a hormonal basis is still lacking. </a:t>
            </a:r>
          </a:p>
          <a:p>
            <a:r>
              <a:rPr lang="en-US" dirty="0" smtClean="0"/>
              <a:t>Another theory is that preeclampsia results from some type of autoimmunity or allergy in the mother caused by the presence of the fetus. </a:t>
            </a:r>
          </a:p>
          <a:p>
            <a:r>
              <a:rPr lang="en-US" dirty="0" smtClean="0"/>
              <a:t>In support of this theory, the acute symptoms usually disappear within a few days after birth of the baby.</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Preeclampsia and </a:t>
            </a:r>
            <a:r>
              <a:rPr lang="en-US" b="1" dirty="0" err="1" smtClean="0"/>
              <a:t>Eclampsia</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Although the factors that link reduced placental blood supply with maternal endothelial dysfunction are still uncertain, some experimental studies suggest a role for increased levels of </a:t>
            </a:r>
            <a:r>
              <a:rPr lang="en-US" i="1" dirty="0" smtClean="0"/>
              <a:t>inflammatory cytokines such as tumor necrosis factor-α and interleukin-6. </a:t>
            </a:r>
          </a:p>
          <a:p>
            <a:r>
              <a:rPr lang="en-US" dirty="0" smtClean="0"/>
              <a:t>Placental factors that impede angiogenesis (blood vessel growth) have also been shown to contribute to increased inflammatory cytokines and preeclampsia. For example, the </a:t>
            </a:r>
            <a:r>
              <a:rPr lang="en-US" dirty="0" err="1" smtClean="0"/>
              <a:t>antiangiogenic</a:t>
            </a:r>
            <a:r>
              <a:rPr lang="en-US" dirty="0" smtClean="0"/>
              <a:t> proteins </a:t>
            </a:r>
            <a:r>
              <a:rPr lang="en-US" i="1" dirty="0" smtClean="0"/>
              <a:t>soluble </a:t>
            </a:r>
            <a:r>
              <a:rPr lang="en-US" i="1" dirty="0" err="1" smtClean="0"/>
              <a:t>fms</a:t>
            </a:r>
            <a:r>
              <a:rPr lang="en-US" i="1" dirty="0" smtClean="0"/>
              <a:t>-related tyrosine </a:t>
            </a:r>
            <a:r>
              <a:rPr lang="en-US" i="1" dirty="0" err="1" smtClean="0"/>
              <a:t>kinase</a:t>
            </a:r>
            <a:r>
              <a:rPr lang="en-US" i="1" dirty="0" smtClean="0"/>
              <a:t> 1 (s-Flt1) and soluble </a:t>
            </a:r>
            <a:r>
              <a:rPr lang="en-US" i="1" dirty="0" err="1" smtClean="0"/>
              <a:t>endoglin</a:t>
            </a:r>
            <a:r>
              <a:rPr lang="en-US" i="1" dirty="0" smtClean="0"/>
              <a:t> </a:t>
            </a:r>
            <a:r>
              <a:rPr lang="en-US" dirty="0" smtClean="0"/>
              <a:t>are increased in the blood of women with preeclampsia. </a:t>
            </a:r>
          </a:p>
          <a:p>
            <a:r>
              <a:rPr lang="en-US" dirty="0" smtClean="0"/>
              <a:t>These substances are released by the placenta into the maternal circulation in response to ischemia and  hypoxia of the placenta. Soluble </a:t>
            </a:r>
            <a:r>
              <a:rPr lang="en-US" dirty="0" err="1" smtClean="0"/>
              <a:t>endoglin</a:t>
            </a:r>
            <a:r>
              <a:rPr lang="en-US" dirty="0" smtClean="0"/>
              <a:t> and s-Flt1 have multiple effects that may impair function of the maternal vascular endothelium and result in hypertension, </a:t>
            </a:r>
            <a:r>
              <a:rPr lang="en-US" dirty="0" err="1" smtClean="0"/>
              <a:t>proteinuria</a:t>
            </a:r>
            <a:r>
              <a:rPr lang="en-US" dirty="0" smtClean="0"/>
              <a:t>, and the other systemic manifestations of preeclampsia. </a:t>
            </a:r>
          </a:p>
          <a:p>
            <a:r>
              <a:rPr lang="en-US" dirty="0" smtClean="0"/>
              <a:t>However, the precise role of the various factors released from the ischemic placenta in causing the multiple cardiovascular and renal abnormalities in women with preeclampsia is still uncertain.</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Preeclampsia and </a:t>
            </a:r>
            <a:r>
              <a:rPr lang="en-US" b="1" dirty="0" err="1" smtClean="0"/>
              <a:t>Eclampsia</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Evidence also indicates that preeclampsia is initiated by </a:t>
            </a:r>
            <a:r>
              <a:rPr lang="en-US" i="1" dirty="0" smtClean="0"/>
              <a:t>insufficient blood supply to the placenta, </a:t>
            </a:r>
            <a:r>
              <a:rPr lang="en-US" dirty="0" smtClean="0"/>
              <a:t>resulting</a:t>
            </a:r>
            <a:r>
              <a:rPr lang="en-US" i="1" dirty="0" smtClean="0"/>
              <a:t> in the </a:t>
            </a:r>
            <a:r>
              <a:rPr lang="en-US" dirty="0" smtClean="0"/>
              <a:t>placenta’s release of substances that cause widespread dysfunction of the maternal vascular endothelium. </a:t>
            </a:r>
          </a:p>
          <a:p>
            <a:r>
              <a:rPr lang="en-US" dirty="0" smtClean="0"/>
              <a:t>During normal placental development, the </a:t>
            </a:r>
            <a:r>
              <a:rPr lang="en-US" dirty="0" err="1" smtClean="0"/>
              <a:t>trophoblasts</a:t>
            </a:r>
            <a:r>
              <a:rPr lang="en-US" dirty="0" smtClean="0"/>
              <a:t> invade the arterioles of the uterine </a:t>
            </a:r>
            <a:r>
              <a:rPr lang="en-US" dirty="0" err="1" smtClean="0"/>
              <a:t>endometrium</a:t>
            </a:r>
            <a:r>
              <a:rPr lang="en-US" dirty="0" smtClean="0"/>
              <a:t> and completely remodel the maternal arterioles into large blood vessels with low resistance to blood flow. </a:t>
            </a:r>
          </a:p>
          <a:p>
            <a:r>
              <a:rPr lang="en-US" dirty="0" smtClean="0"/>
              <a:t>In women with preeclampsia, the maternal arterioles fail to undergo these adaptive changes, for reasons that are still unclear, and blood supply to the placenta is insufficient. </a:t>
            </a:r>
          </a:p>
          <a:p>
            <a:r>
              <a:rPr lang="en-US" dirty="0" smtClean="0"/>
              <a:t>This insufficient blood supply, in turn, causes the placenta to release various substances that enter the mother’s circulation and cause impaired vascular endothelial function, decreased blood flow to the kidneys, excess salt and water retention, and increased blood pressure.</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Preeclampsia and </a:t>
            </a:r>
            <a:r>
              <a:rPr lang="en-US" b="1" dirty="0" err="1" smtClean="0"/>
              <a:t>Eclampsia</a:t>
            </a:r>
            <a:endParaRPr lang="en-US" dirty="0"/>
          </a:p>
        </p:txBody>
      </p:sp>
      <p:sp>
        <p:nvSpPr>
          <p:cNvPr id="3" name="Content Placeholder 2"/>
          <p:cNvSpPr>
            <a:spLocks noGrp="1"/>
          </p:cNvSpPr>
          <p:nvPr>
            <p:ph idx="1"/>
          </p:nvPr>
        </p:nvSpPr>
        <p:spPr/>
        <p:txBody>
          <a:bodyPr>
            <a:normAutofit fontScale="92500" lnSpcReduction="20000"/>
          </a:bodyPr>
          <a:lstStyle/>
          <a:p>
            <a:r>
              <a:rPr lang="en-US" i="1" dirty="0" err="1" smtClean="0"/>
              <a:t>Eclampsia</a:t>
            </a:r>
            <a:r>
              <a:rPr lang="en-US" dirty="0" smtClean="0"/>
              <a:t> is an extreme degree of preeclampsia characterized by vascular spasm throughout the body; </a:t>
            </a:r>
            <a:r>
              <a:rPr lang="en-US" dirty="0" err="1" smtClean="0"/>
              <a:t>clonic</a:t>
            </a:r>
            <a:r>
              <a:rPr lang="en-US" dirty="0" smtClean="0"/>
              <a:t> seizures in the mother, sometimes followed by coma; greatly decreased kidney output; malfunction of the liver; often extreme hypertension; and a generalized toxic condition of the body. </a:t>
            </a:r>
          </a:p>
          <a:p>
            <a:r>
              <a:rPr lang="en-US" dirty="0" smtClean="0"/>
              <a:t>It usually occurs shortly before the birth of the baby. Without treatment, a high percentage of mothers with </a:t>
            </a:r>
            <a:r>
              <a:rPr lang="en-US" dirty="0" err="1" smtClean="0"/>
              <a:t>eclampsia</a:t>
            </a:r>
            <a:r>
              <a:rPr lang="en-US" dirty="0" smtClean="0"/>
              <a:t> die. However, with optimal and immediate use of rapidly acting </a:t>
            </a:r>
            <a:r>
              <a:rPr lang="en-US" dirty="0" err="1" smtClean="0"/>
              <a:t>vasodilating</a:t>
            </a:r>
            <a:r>
              <a:rPr lang="en-US" dirty="0" smtClean="0"/>
              <a:t> drugs to reduce the arterial pressure to normal, followed by immediate termination of pregnancy—by cesarean section if necessary—the mortality even in mothers with </a:t>
            </a:r>
            <a:r>
              <a:rPr lang="en-US" dirty="0" err="1" smtClean="0"/>
              <a:t>eclampsia</a:t>
            </a:r>
            <a:r>
              <a:rPr lang="en-US" dirty="0" smtClean="0"/>
              <a:t> has been reduced to 1 percent or less.</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a:t>
            </a:r>
            <a:endParaRPr lang="en-US" b="1" dirty="0"/>
          </a:p>
        </p:txBody>
      </p:sp>
      <p:sp>
        <p:nvSpPr>
          <p:cNvPr id="3" name="Content Placeholder 2"/>
          <p:cNvSpPr>
            <a:spLocks noGrp="1"/>
          </p:cNvSpPr>
          <p:nvPr>
            <p:ph idx="1"/>
          </p:nvPr>
        </p:nvSpPr>
        <p:spPr/>
        <p:txBody>
          <a:bodyPr/>
          <a:lstStyle/>
          <a:p>
            <a:r>
              <a:rPr lang="en-US" dirty="0" smtClean="0"/>
              <a:t>Hall, J. E. (2016). </a:t>
            </a:r>
            <a:r>
              <a:rPr lang="en-US" i="1" dirty="0" smtClean="0"/>
              <a:t>Guyton and Hall textbook of medical physiology</a:t>
            </a:r>
            <a:r>
              <a:rPr lang="en-US" dirty="0" smtClean="0"/>
              <a:t>.</a:t>
            </a:r>
          </a:p>
          <a:p>
            <a:r>
              <a:rPr lang="en-US" dirty="0" err="1" smtClean="0"/>
              <a:t>Stergiopoulos</a:t>
            </a:r>
            <a:r>
              <a:rPr lang="en-US" dirty="0" smtClean="0"/>
              <a:t>, K., &amp; Brown, D. L. (</a:t>
            </a:r>
            <a:r>
              <a:rPr lang="en-US" dirty="0" err="1" smtClean="0"/>
              <a:t>n.d</a:t>
            </a:r>
            <a:r>
              <a:rPr lang="en-US" dirty="0" smtClean="0"/>
              <a:t>.). Evidence-Based Cardiology Consult [</a:t>
            </a:r>
            <a:r>
              <a:rPr lang="en-US" dirty="0" err="1" smtClean="0"/>
              <a:t>recurso</a:t>
            </a:r>
            <a:r>
              <a:rPr lang="en-US" dirty="0" smtClean="0"/>
              <a:t> </a:t>
            </a:r>
            <a:r>
              <a:rPr lang="en-US" dirty="0" err="1" smtClean="0"/>
              <a:t>electrónico</a:t>
            </a:r>
            <a:r>
              <a:rPr lang="en-US" dirty="0" smtClean="0"/>
              <a:t>].</a:t>
            </a:r>
            <a:endParaRPr lang="en-US"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77112"/>
          </a:xfrm>
        </p:spPr>
        <p:txBody>
          <a:bodyPr>
            <a:normAutofit fontScale="90000"/>
          </a:bodyPr>
          <a:lstStyle/>
          <a:p>
            <a:r>
              <a:rPr lang="en-US" b="1" dirty="0" smtClean="0"/>
              <a:t>Changes in the Maternal Circulatory System During Pregnancy</a:t>
            </a:r>
            <a:endParaRPr lang="en-US" dirty="0"/>
          </a:p>
        </p:txBody>
      </p:sp>
      <p:sp>
        <p:nvSpPr>
          <p:cNvPr id="3" name="Content Placeholder 2"/>
          <p:cNvSpPr>
            <a:spLocks noGrp="1"/>
          </p:cNvSpPr>
          <p:nvPr>
            <p:ph idx="1"/>
          </p:nvPr>
        </p:nvSpPr>
        <p:spPr>
          <a:xfrm>
            <a:off x="0" y="1935480"/>
            <a:ext cx="9144000" cy="4922520"/>
          </a:xfrm>
        </p:spPr>
        <p:txBody>
          <a:bodyPr>
            <a:normAutofit/>
          </a:bodyPr>
          <a:lstStyle/>
          <a:p>
            <a:r>
              <a:rPr lang="en-US" b="1" dirty="0" smtClean="0"/>
              <a:t>Blood Flow Through the Placenta and Maternal Cardiac Output Increase During Pregnancy. </a:t>
            </a:r>
            <a:r>
              <a:rPr lang="en-US" dirty="0" smtClean="0"/>
              <a:t>About 625 milliliters of blood flows through the maternal circulation of the placenta each minute during the last month of pregnancy. </a:t>
            </a:r>
          </a:p>
          <a:p>
            <a:r>
              <a:rPr lang="en-US" dirty="0" smtClean="0"/>
              <a:t>This flow, plus the general increase in the mother’s metabolism, increases the mother’s cardiac output to 30 to 40 percent above normal by the 27th week of pregnancy; then, for unexplained reasons, the cardiac output falls to only a little above normal during the last 8 weeks of pregnancy, despite the high uterine blood flow, indicating that blood flow in some other tissue(s) may be reduced.</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a:t>
            </a:r>
            <a:r>
              <a:rPr lang="en-US" dirty="0" smtClean="0"/>
              <a:t>END OF PRESENTATION</a:t>
            </a:r>
            <a:endParaRPr lang="en-US" dirty="0"/>
          </a:p>
        </p:txBody>
      </p:sp>
      <p:sp>
        <p:nvSpPr>
          <p:cNvPr id="5" name="Subtitle 4"/>
          <p:cNvSpPr>
            <a:spLocks noGrp="1"/>
          </p:cNvSpPr>
          <p:nvPr>
            <p:ph type="subTitle" idx="1"/>
          </p:nvPr>
        </p:nvSpPr>
        <p:spPr/>
        <p:txBody>
          <a:bodyPr/>
          <a:lstStyle/>
          <a:p>
            <a:r>
              <a:rPr lang="en-US" b="1" dirty="0" smtClean="0"/>
              <a:t>Thank You for Listening</a:t>
            </a:r>
            <a:endParaRPr lang="en-US" b="1" dirty="0"/>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47088"/>
          </a:xfrm>
        </p:spPr>
        <p:txBody>
          <a:bodyPr>
            <a:normAutofit fontScale="90000"/>
          </a:bodyPr>
          <a:lstStyle/>
          <a:p>
            <a:r>
              <a:rPr lang="en-US" b="1" dirty="0" smtClean="0"/>
              <a:t>Changes in the Maternal Circulatory System During Pregnancy</a:t>
            </a:r>
            <a:endParaRPr lang="en-US" dirty="0"/>
          </a:p>
        </p:txBody>
      </p:sp>
      <p:sp>
        <p:nvSpPr>
          <p:cNvPr id="3" name="Content Placeholder 2"/>
          <p:cNvSpPr>
            <a:spLocks noGrp="1"/>
          </p:cNvSpPr>
          <p:nvPr>
            <p:ph idx="1"/>
          </p:nvPr>
        </p:nvSpPr>
        <p:spPr>
          <a:xfrm>
            <a:off x="0" y="1935480"/>
            <a:ext cx="9144000" cy="4922520"/>
          </a:xfrm>
        </p:spPr>
        <p:txBody>
          <a:bodyPr>
            <a:normAutofit fontScale="92500" lnSpcReduction="20000"/>
          </a:bodyPr>
          <a:lstStyle/>
          <a:p>
            <a:r>
              <a:rPr lang="en-US" b="1" dirty="0" smtClean="0"/>
              <a:t>Maternal Blood Volume Increases During Pregnancy. </a:t>
            </a:r>
            <a:r>
              <a:rPr lang="en-US" dirty="0" smtClean="0"/>
              <a:t>The maternal blood volume shortly before term is about 30 percent above normal. </a:t>
            </a:r>
          </a:p>
          <a:p>
            <a:r>
              <a:rPr lang="en-US" dirty="0" smtClean="0"/>
              <a:t>This increase occurs mainly during the latter half of pregnancy, as shown by the curve of </a:t>
            </a:r>
            <a:r>
              <a:rPr lang="en-US" b="1" dirty="0" smtClean="0"/>
              <a:t>Figure 83-8. </a:t>
            </a:r>
            <a:r>
              <a:rPr lang="en-US" dirty="0" smtClean="0"/>
              <a:t>The cause of the increased volume is likely due, at least in part, to </a:t>
            </a:r>
            <a:r>
              <a:rPr lang="en-US" dirty="0" err="1" smtClean="0"/>
              <a:t>aldosterone</a:t>
            </a:r>
            <a:r>
              <a:rPr lang="en-US" dirty="0" smtClean="0"/>
              <a:t> and estrogens, which are greatly increased in pregnancy, and to increased fluid retention by the kidneys. </a:t>
            </a:r>
          </a:p>
          <a:p>
            <a:r>
              <a:rPr lang="en-US" dirty="0" smtClean="0"/>
              <a:t>In addition, the bone marrow becomes increasingly active and produces extra red blood cells to go with the excess fluid volume. Therefore, at the time of the birth of the baby, the mother has about 1 to 2 liters of extra blood in her circulatory system. Only about one fourth of this amount is normally lost through bleeding during delivery of the baby, thereby allowing a considerable safety factor for the mother.</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descr="C:\Users\Cyrus\Desktop\mang-thai-va-bai-tiet-sua-01.JPG"/>
          <p:cNvPicPr>
            <a:picLocks noGrp="1" noChangeAspect="1" noChangeArrowheads="1"/>
          </p:cNvPicPr>
          <p:nvPr>
            <p:ph idx="1"/>
          </p:nvPr>
        </p:nvPicPr>
        <p:blipFill>
          <a:blip r:embed="rId2" cstate="print"/>
          <a:srcRect/>
          <a:stretch>
            <a:fillRect/>
          </a:stretch>
        </p:blipFill>
        <p:spPr bwMode="auto">
          <a:xfrm>
            <a:off x="0" y="0"/>
            <a:ext cx="9143999" cy="6858000"/>
          </a:xfrm>
          <a:prstGeom prst="rect">
            <a:avLst/>
          </a:prstGeom>
          <a:noFill/>
        </p:spPr>
      </p:pic>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000" dirty="0" smtClean="0"/>
              <a:t>Cardiovascular Changes in Pregnancy</a:t>
            </a:r>
            <a:endParaRPr lang="en-US" sz="4000" dirty="0"/>
          </a:p>
        </p:txBody>
      </p:sp>
      <p:sp>
        <p:nvSpPr>
          <p:cNvPr id="3" name="Content Placeholder 2"/>
          <p:cNvSpPr>
            <a:spLocks noGrp="1"/>
          </p:cNvSpPr>
          <p:nvPr>
            <p:ph idx="1"/>
          </p:nvPr>
        </p:nvSpPr>
        <p:spPr>
          <a:xfrm>
            <a:off x="0" y="838200"/>
            <a:ext cx="9144000" cy="6019800"/>
          </a:xfrm>
        </p:spPr>
        <p:txBody>
          <a:bodyPr>
            <a:normAutofit fontScale="92500" lnSpcReduction="20000"/>
          </a:bodyPr>
          <a:lstStyle/>
          <a:p>
            <a:r>
              <a:rPr lang="en-US" dirty="0" smtClean="0"/>
              <a:t>The heart adapts to the increased cardiac demand that occurs during pregnancy in many ways. Cardiac output increases throughout early pregnancy, and peaks in the third trimester, usually to 30-50% above baseline. Estrogen mediates this rise in cardiac output by increasing the pre-load and stroke volume, mainly via a higher overall blood volume (which increases by 40–50%).The heart rate increases, but generally not above 100 beats/ minute. Total systematic vascular resistance decreases by 20% secondary to the </a:t>
            </a:r>
            <a:r>
              <a:rPr lang="en-US" dirty="0" err="1" smtClean="0"/>
              <a:t>vasodilatory</a:t>
            </a:r>
            <a:r>
              <a:rPr lang="en-US" dirty="0" smtClean="0"/>
              <a:t> effect of progesterone. Overall, the systolic and diastolic blood pressure drops 10–15 mm Hg in the first trimester and then returns to baseline in the second half of pregnancy. All of these cardiovascular adaptations can lead to common complaints, such as palpitations, decreased exercise tolerance, and dizziness. </a:t>
            </a:r>
          </a:p>
          <a:p>
            <a:r>
              <a:rPr lang="en-US" dirty="0" smtClean="0"/>
              <a:t>Uterine enlargement beyond 20 weeks' size can compress the inferior vena cava, which can markedly decrease the return of blood into the heart or preload. As a result, healthy pregnancy patients in a supine position or prolonged standing can experience symptoms of hypotension.</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r>
              <a:rPr lang="en-US" b="1" dirty="0" smtClean="0"/>
              <a:t>Blood Volume and Hemoglobin Concentration</a:t>
            </a:r>
            <a:endParaRPr lang="en-US" dirty="0"/>
          </a:p>
        </p:txBody>
      </p:sp>
      <p:sp>
        <p:nvSpPr>
          <p:cNvPr id="3" name="Content Placeholder 2"/>
          <p:cNvSpPr>
            <a:spLocks noGrp="1"/>
          </p:cNvSpPr>
          <p:nvPr>
            <p:ph idx="1"/>
          </p:nvPr>
        </p:nvSpPr>
        <p:spPr>
          <a:xfrm>
            <a:off x="0" y="1295400"/>
            <a:ext cx="9144000" cy="5562600"/>
          </a:xfrm>
        </p:spPr>
        <p:txBody>
          <a:bodyPr>
            <a:normAutofit/>
          </a:bodyPr>
          <a:lstStyle/>
          <a:p>
            <a:r>
              <a:rPr lang="en-US" dirty="0" smtClean="0"/>
              <a:t>During pregnancy the plasma volume increases by 40-50% and the red blood cell volume increases only by 20–30%. These changes occur mostly in the second trimester and prior to 32 weeks gestation. Due to </a:t>
            </a:r>
            <a:r>
              <a:rPr lang="en-US" dirty="0" err="1" smtClean="0"/>
              <a:t>dillution</a:t>
            </a:r>
            <a:r>
              <a:rPr lang="en-US" dirty="0" smtClean="0"/>
              <a:t>, the net result is a decrease in </a:t>
            </a:r>
            <a:r>
              <a:rPr lang="en-US" dirty="0" err="1" smtClean="0"/>
              <a:t>hematocrit</a:t>
            </a:r>
            <a:r>
              <a:rPr lang="en-US" dirty="0" smtClean="0"/>
              <a:t> or hemoglobin, which are measures of red blood cell concentration. </a:t>
            </a:r>
          </a:p>
          <a:p>
            <a:r>
              <a:rPr lang="en-US" dirty="0" smtClean="0"/>
              <a:t>Erythropoietin, which stimulates red blood cell production, increases throughout pregnancy and reaches approximately 150 percent of their pregnancy levels at term.</a:t>
            </a:r>
            <a:r>
              <a:rPr lang="en-US" baseline="30000" dirty="0" smtClean="0"/>
              <a:t> </a:t>
            </a:r>
            <a:r>
              <a:rPr lang="en-US" dirty="0" smtClean="0"/>
              <a:t>The slight drop in </a:t>
            </a:r>
            <a:r>
              <a:rPr lang="en-US" dirty="0" err="1" smtClean="0"/>
              <a:t>hematocrit</a:t>
            </a:r>
            <a:r>
              <a:rPr lang="en-US" dirty="0" smtClean="0"/>
              <a:t> or hemoglobin is most pronounced at the end of the second trimester and slowly improves when reaching term.</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t>Plasma Volume and Platelet Count</a:t>
            </a:r>
            <a:endParaRPr lang="en-US" dirty="0"/>
          </a:p>
        </p:txBody>
      </p:sp>
      <p:sp>
        <p:nvSpPr>
          <p:cNvPr id="3" name="Content Placeholder 2"/>
          <p:cNvSpPr>
            <a:spLocks noGrp="1"/>
          </p:cNvSpPr>
          <p:nvPr>
            <p:ph idx="1"/>
          </p:nvPr>
        </p:nvSpPr>
        <p:spPr>
          <a:xfrm>
            <a:off x="0" y="685800"/>
            <a:ext cx="9144000" cy="6172200"/>
          </a:xfrm>
        </p:spPr>
        <p:txBody>
          <a:bodyPr>
            <a:normAutofit fontScale="85000" lnSpcReduction="10000"/>
          </a:bodyPr>
          <a:lstStyle/>
          <a:p>
            <a:r>
              <a:rPr lang="en-US" dirty="0" smtClean="0"/>
              <a:t>Plasma volume increases progressively throughout normal pregnancy. Most of this 50% increase occurs by 34 weeks’ gestation and is proportional to the </a:t>
            </a:r>
            <a:r>
              <a:rPr lang="en-US" dirty="0" err="1" smtClean="0"/>
              <a:t>birthweight</a:t>
            </a:r>
            <a:r>
              <a:rPr lang="en-US" dirty="0" smtClean="0"/>
              <a:t> of the baby. Because the expansion in plasma volume is greater than the increase in red blood cell mass, there is a fall in </a:t>
            </a:r>
            <a:r>
              <a:rPr lang="en-US" dirty="0" err="1" smtClean="0"/>
              <a:t>haemoglobin</a:t>
            </a:r>
            <a:r>
              <a:rPr lang="en-US" dirty="0" smtClean="0"/>
              <a:t> concentration, </a:t>
            </a:r>
            <a:r>
              <a:rPr lang="en-US" dirty="0" err="1" smtClean="0"/>
              <a:t>haematocrit</a:t>
            </a:r>
            <a:r>
              <a:rPr lang="en-US" dirty="0" smtClean="0"/>
              <a:t> and red blood cell count. Despite this </a:t>
            </a:r>
            <a:r>
              <a:rPr lang="en-US" dirty="0" err="1" smtClean="0"/>
              <a:t>haemodilution</a:t>
            </a:r>
            <a:r>
              <a:rPr lang="en-US" dirty="0" smtClean="0"/>
              <a:t>, there is usually no change in mean corpuscular volume (MCV) or mean corpuscular </a:t>
            </a:r>
            <a:r>
              <a:rPr lang="en-US" dirty="0" err="1" smtClean="0"/>
              <a:t>haemoglobin</a:t>
            </a:r>
            <a:r>
              <a:rPr lang="en-US" dirty="0" smtClean="0"/>
              <a:t> concentration (MCHC).</a:t>
            </a:r>
          </a:p>
          <a:p>
            <a:r>
              <a:rPr lang="en-US" dirty="0" smtClean="0"/>
              <a:t>The platelet count tends to fall progressively during normal pregnancy, although it usually remains within normal limits. In a proportion of women (5–10%), the count will reach levels of 100–150 × 10</a:t>
            </a:r>
            <a:r>
              <a:rPr lang="en-US" baseline="30000" dirty="0" smtClean="0"/>
              <a:t>9</a:t>
            </a:r>
            <a:r>
              <a:rPr lang="en-US" dirty="0" smtClean="0"/>
              <a:t> cells/l by term and this occurs in the absence of any pathological process. In practice, therefore, a woman is not considered to be thrombocytopenic in pregnancy until the platelet count is less than 100 × 10</a:t>
            </a:r>
            <a:r>
              <a:rPr lang="en-US" baseline="30000" dirty="0" smtClean="0"/>
              <a:t>9</a:t>
            </a:r>
            <a:r>
              <a:rPr lang="en-US" dirty="0" smtClean="0"/>
              <a:t> cells/l.</a:t>
            </a:r>
          </a:p>
          <a:p>
            <a:r>
              <a:rPr lang="en-US" dirty="0" smtClean="0"/>
              <a:t>Pregnancy causes a two- to three-fold increase in the requirement for iron, not only for </a:t>
            </a:r>
            <a:r>
              <a:rPr lang="en-US" dirty="0" err="1" smtClean="0"/>
              <a:t>haemoglobin</a:t>
            </a:r>
            <a:r>
              <a:rPr lang="en-US" dirty="0" smtClean="0"/>
              <a:t> synthesis but also for </a:t>
            </a:r>
            <a:r>
              <a:rPr lang="en-US" dirty="0" err="1" smtClean="0"/>
              <a:t>for</a:t>
            </a:r>
            <a:r>
              <a:rPr lang="en-US" dirty="0" smtClean="0"/>
              <a:t> the </a:t>
            </a:r>
            <a:r>
              <a:rPr lang="en-US" dirty="0" err="1" smtClean="0"/>
              <a:t>foetus</a:t>
            </a:r>
            <a:r>
              <a:rPr lang="en-US" dirty="0" smtClean="0"/>
              <a:t> and the production of certain enzymes. There is a 10- to 20-fold increase in </a:t>
            </a:r>
            <a:r>
              <a:rPr lang="en-US" dirty="0" err="1" smtClean="0"/>
              <a:t>folate</a:t>
            </a:r>
            <a:r>
              <a:rPr lang="en-US" dirty="0" smtClean="0"/>
              <a:t> requirements and a two-fold increase in the requirement for vitamin B</a:t>
            </a:r>
            <a:r>
              <a:rPr lang="en-US" baseline="-25000" dirty="0" smtClean="0"/>
              <a:t>12</a:t>
            </a:r>
            <a:r>
              <a:rPr lang="en-US" dirty="0" smtClean="0"/>
              <a:t>.</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b="1" dirty="0" err="1" smtClean="0"/>
              <a:t>Hypercoagulability</a:t>
            </a:r>
            <a:endParaRPr lang="en-US" dirty="0"/>
          </a:p>
        </p:txBody>
      </p:sp>
      <p:sp>
        <p:nvSpPr>
          <p:cNvPr id="3" name="Content Placeholder 2"/>
          <p:cNvSpPr>
            <a:spLocks noGrp="1"/>
          </p:cNvSpPr>
          <p:nvPr>
            <p:ph idx="1"/>
          </p:nvPr>
        </p:nvSpPr>
        <p:spPr>
          <a:xfrm>
            <a:off x="0" y="990600"/>
            <a:ext cx="9144000" cy="5867400"/>
          </a:xfrm>
        </p:spPr>
        <p:txBody>
          <a:bodyPr>
            <a:normAutofit/>
          </a:bodyPr>
          <a:lstStyle/>
          <a:p>
            <a:r>
              <a:rPr lang="en-US" dirty="0" smtClean="0"/>
              <a:t>A pregnant woman will also become </a:t>
            </a:r>
            <a:r>
              <a:rPr lang="en-US" dirty="0" err="1" smtClean="0"/>
              <a:t>hypercoagulable</a:t>
            </a:r>
            <a:r>
              <a:rPr lang="en-US" dirty="0" smtClean="0"/>
              <a:t>, leading to increased risk for developing blood clots and embolisms, such as deep vein thrombosis and pulmonary embolism. </a:t>
            </a:r>
          </a:p>
          <a:p>
            <a:r>
              <a:rPr lang="en-US" dirty="0" smtClean="0"/>
              <a:t>Women are 4-5 times more likely to develop a clot during pregnancy and in the postpartum period than when they are not pregnant. </a:t>
            </a:r>
            <a:r>
              <a:rPr lang="en-US" dirty="0" err="1" smtClean="0"/>
              <a:t>Hypercoagulability</a:t>
            </a:r>
            <a:r>
              <a:rPr lang="en-US" dirty="0" smtClean="0"/>
              <a:t> in pregnancy likely evolved to protect women from hemorrhage at the time of miscarriage or childbirth. </a:t>
            </a:r>
          </a:p>
          <a:p>
            <a:r>
              <a:rPr lang="en-US" dirty="0" smtClean="0"/>
              <a:t>In third world countries, the leading cause of maternal death is still hemorrhage.</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err="1" smtClean="0"/>
              <a:t>Hypercoagulability</a:t>
            </a:r>
            <a:r>
              <a:rPr lang="en-US" b="1" dirty="0" smtClean="0"/>
              <a:t> </a:t>
            </a:r>
            <a:r>
              <a:rPr lang="en-US" b="1" dirty="0" err="1" smtClean="0"/>
              <a:t>cnt’d</a:t>
            </a:r>
            <a:r>
              <a:rPr lang="en-US" b="1" dirty="0" smtClean="0"/>
              <a:t>…</a:t>
            </a:r>
            <a:endParaRPr lang="en-US" dirty="0"/>
          </a:p>
        </p:txBody>
      </p:sp>
      <p:sp>
        <p:nvSpPr>
          <p:cNvPr id="3" name="Content Placeholder 2"/>
          <p:cNvSpPr>
            <a:spLocks noGrp="1"/>
          </p:cNvSpPr>
          <p:nvPr>
            <p:ph idx="1"/>
          </p:nvPr>
        </p:nvSpPr>
        <p:spPr>
          <a:xfrm>
            <a:off x="0" y="914400"/>
            <a:ext cx="9144000" cy="5943600"/>
          </a:xfrm>
        </p:spPr>
        <p:txBody>
          <a:bodyPr>
            <a:normAutofit fontScale="92500" lnSpcReduction="20000"/>
          </a:bodyPr>
          <a:lstStyle/>
          <a:p>
            <a:r>
              <a:rPr lang="en-US" dirty="0" smtClean="0"/>
              <a:t>The increase risk of clots can be attributed to several things. </a:t>
            </a:r>
          </a:p>
          <a:p>
            <a:r>
              <a:rPr lang="en-US" dirty="0" smtClean="0"/>
              <a:t>Plasma levels of pro-</a:t>
            </a:r>
            <a:r>
              <a:rPr lang="en-US" dirty="0" err="1" smtClean="0"/>
              <a:t>coagulantion</a:t>
            </a:r>
            <a:r>
              <a:rPr lang="en-US" dirty="0" smtClean="0"/>
              <a:t> factors increased markedly in pregnancy, including: von </a:t>
            </a:r>
            <a:r>
              <a:rPr lang="en-US" dirty="0" err="1" smtClean="0"/>
              <a:t>Willebrand</a:t>
            </a:r>
            <a:r>
              <a:rPr lang="en-US" dirty="0" smtClean="0"/>
              <a:t> Factor, fibrinogen, factor VII, factor VIII, and factor X. </a:t>
            </a:r>
          </a:p>
          <a:p>
            <a:r>
              <a:rPr lang="en-US" dirty="0" smtClean="0"/>
              <a:t>Both the production of </a:t>
            </a:r>
            <a:r>
              <a:rPr lang="en-US" dirty="0" err="1" smtClean="0"/>
              <a:t>prostacyclin</a:t>
            </a:r>
            <a:r>
              <a:rPr lang="en-US" dirty="0" smtClean="0"/>
              <a:t> (an inhibitor of platelet aggregation) and </a:t>
            </a:r>
            <a:r>
              <a:rPr lang="en-US" dirty="0" err="1" smtClean="0"/>
              <a:t>thromboxane</a:t>
            </a:r>
            <a:r>
              <a:rPr lang="en-US" dirty="0" smtClean="0"/>
              <a:t> (an inducer of platelet aggregation and a vasoconstrictor) are increased, but overall there is an increase in platelet reactivity which can lead to a predisposition to clots. </a:t>
            </a:r>
          </a:p>
          <a:p>
            <a:r>
              <a:rPr lang="en-US" dirty="0" smtClean="0"/>
              <a:t>There is also increased blood stasis due to the compression of the vena cava by the </a:t>
            </a:r>
            <a:r>
              <a:rPr lang="en-US" dirty="0" err="1" smtClean="0"/>
              <a:t>enlargening</a:t>
            </a:r>
            <a:r>
              <a:rPr lang="en-US" dirty="0" smtClean="0"/>
              <a:t> uterus. </a:t>
            </a:r>
          </a:p>
          <a:p>
            <a:r>
              <a:rPr lang="en-US" dirty="0" smtClean="0"/>
              <a:t>Many factors have been shown to increase the risk of clots in pregnancy, including baseline </a:t>
            </a:r>
            <a:r>
              <a:rPr lang="en-US" dirty="0" err="1" smtClean="0"/>
              <a:t>thrombophillia</a:t>
            </a:r>
            <a:r>
              <a:rPr lang="en-US" dirty="0" smtClean="0"/>
              <a:t>, cesarean section, preeclampsia, etc.</a:t>
            </a:r>
            <a:r>
              <a:rPr lang="en-US" baseline="30000" dirty="0" smtClean="0"/>
              <a:t> </a:t>
            </a:r>
          </a:p>
          <a:p>
            <a:r>
              <a:rPr lang="en-US" dirty="0" smtClean="0"/>
              <a:t>Clots usually develop in the left leg or the left iliac/ femoral venous system. Recently, there have been several case reports of May-</a:t>
            </a:r>
            <a:r>
              <a:rPr lang="en-US" dirty="0" err="1" smtClean="0"/>
              <a:t>Thurner</a:t>
            </a:r>
            <a:r>
              <a:rPr lang="en-US" dirty="0" smtClean="0"/>
              <a:t> Syndrome in pregnancy, where the right common iliac artery compresses the below left common iliac vein.</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107</TotalTime>
  <Words>1847</Words>
  <Application>Microsoft Office PowerPoint</Application>
  <PresentationFormat>On-screen Show (4:3)</PresentationFormat>
  <Paragraphs>81</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Adaptations of Blood Flow in Pregnancy </vt:lpstr>
      <vt:lpstr>Changes in the Maternal Circulatory System During Pregnancy</vt:lpstr>
      <vt:lpstr>Changes in the Maternal Circulatory System During Pregnancy</vt:lpstr>
      <vt:lpstr>Slide 4</vt:lpstr>
      <vt:lpstr>Cardiovascular Changes in Pregnancy</vt:lpstr>
      <vt:lpstr>Blood Volume and Hemoglobin Concentration</vt:lpstr>
      <vt:lpstr>Plasma Volume and Platelet Count</vt:lpstr>
      <vt:lpstr>Hypercoagulability</vt:lpstr>
      <vt:lpstr>Hypercoagulability cnt’d…</vt:lpstr>
      <vt:lpstr>Oedema in pregnancy</vt:lpstr>
      <vt:lpstr>Exercise and blood flow in pregnancy</vt:lpstr>
      <vt:lpstr>Blood pressure in pregnancy</vt:lpstr>
      <vt:lpstr>Blood pressure in pregnancy</vt:lpstr>
      <vt:lpstr>Preeclampsia and Eclampsia</vt:lpstr>
      <vt:lpstr>Preeclampsia and Eclampsia</vt:lpstr>
      <vt:lpstr>Preeclampsia and Eclampsia</vt:lpstr>
      <vt:lpstr>Preeclampsia and Eclampsia</vt:lpstr>
      <vt:lpstr>Preeclampsia and Eclampsia</vt:lpstr>
      <vt:lpstr>References</vt:lpstr>
      <vt:lpstr>THE END OF PRESENTATION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Adaptations of Blood Flow in Pregnancy </dc:title>
  <dc:creator>Samuel N. Kiurire</dc:creator>
  <cp:lastModifiedBy>Cyrus Kiurire</cp:lastModifiedBy>
  <cp:revision>30</cp:revision>
  <dcterms:created xsi:type="dcterms:W3CDTF">2006-08-16T00:00:00Z</dcterms:created>
  <dcterms:modified xsi:type="dcterms:W3CDTF">2019-06-19T07:14:24Z</dcterms:modified>
</cp:coreProperties>
</file>