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comments/comment1.xml" ContentType="application/vnd.openxmlformats-officedocument.presentationml.comments+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1"/>
  </p:notesMasterIdLst>
  <p:sldIdLst>
    <p:sldId id="257" r:id="rId2"/>
    <p:sldId id="525" r:id="rId3"/>
    <p:sldId id="526" r:id="rId4"/>
    <p:sldId id="52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451" r:id="rId53"/>
    <p:sldId id="452" r:id="rId54"/>
    <p:sldId id="453" r:id="rId55"/>
    <p:sldId id="454" r:id="rId56"/>
    <p:sldId id="455" r:id="rId57"/>
    <p:sldId id="456" r:id="rId58"/>
    <p:sldId id="457" r:id="rId59"/>
    <p:sldId id="529" r:id="rId60"/>
    <p:sldId id="528" r:id="rId61"/>
    <p:sldId id="459" r:id="rId62"/>
    <p:sldId id="460" r:id="rId63"/>
    <p:sldId id="462" r:id="rId64"/>
    <p:sldId id="463" r:id="rId65"/>
    <p:sldId id="464" r:id="rId66"/>
    <p:sldId id="465" r:id="rId67"/>
    <p:sldId id="466" r:id="rId68"/>
    <p:sldId id="467" r:id="rId69"/>
    <p:sldId id="468" r:id="rId70"/>
    <p:sldId id="469" r:id="rId71"/>
    <p:sldId id="470" r:id="rId72"/>
    <p:sldId id="471" r:id="rId73"/>
    <p:sldId id="472" r:id="rId74"/>
    <p:sldId id="473" r:id="rId75"/>
    <p:sldId id="474" r:id="rId76"/>
    <p:sldId id="475" r:id="rId77"/>
    <p:sldId id="476" r:id="rId78"/>
    <p:sldId id="477" r:id="rId79"/>
    <p:sldId id="478" r:id="rId80"/>
    <p:sldId id="479" r:id="rId81"/>
    <p:sldId id="480" r:id="rId82"/>
    <p:sldId id="481" r:id="rId83"/>
    <p:sldId id="482" r:id="rId84"/>
    <p:sldId id="483" r:id="rId85"/>
    <p:sldId id="484" r:id="rId86"/>
    <p:sldId id="485" r:id="rId87"/>
    <p:sldId id="486" r:id="rId88"/>
    <p:sldId id="487" r:id="rId89"/>
    <p:sldId id="488" r:id="rId90"/>
    <p:sldId id="489" r:id="rId91"/>
    <p:sldId id="490" r:id="rId92"/>
    <p:sldId id="491" r:id="rId93"/>
    <p:sldId id="492" r:id="rId94"/>
    <p:sldId id="493" r:id="rId95"/>
    <p:sldId id="494" r:id="rId96"/>
    <p:sldId id="495" r:id="rId97"/>
    <p:sldId id="496" r:id="rId98"/>
    <p:sldId id="497" r:id="rId99"/>
    <p:sldId id="498" r:id="rId100"/>
    <p:sldId id="499" r:id="rId101"/>
    <p:sldId id="500" r:id="rId102"/>
    <p:sldId id="501" r:id="rId103"/>
    <p:sldId id="502" r:id="rId104"/>
    <p:sldId id="503" r:id="rId105"/>
    <p:sldId id="504" r:id="rId106"/>
    <p:sldId id="505" r:id="rId107"/>
    <p:sldId id="506" r:id="rId108"/>
    <p:sldId id="507" r:id="rId109"/>
    <p:sldId id="508" r:id="rId110"/>
    <p:sldId id="509" r:id="rId111"/>
    <p:sldId id="510" r:id="rId112"/>
    <p:sldId id="511" r:id="rId113"/>
    <p:sldId id="512" r:id="rId114"/>
    <p:sldId id="513" r:id="rId115"/>
    <p:sldId id="514" r:id="rId116"/>
    <p:sldId id="515" r:id="rId117"/>
    <p:sldId id="516" r:id="rId118"/>
    <p:sldId id="517" r:id="rId119"/>
    <p:sldId id="518" r:id="rId120"/>
    <p:sldId id="519" r:id="rId121"/>
    <p:sldId id="520" r:id="rId122"/>
    <p:sldId id="521" r:id="rId123"/>
    <p:sldId id="522" r:id="rId124"/>
    <p:sldId id="523" r:id="rId125"/>
    <p:sldId id="524" r:id="rId126"/>
    <p:sldId id="335" r:id="rId127"/>
    <p:sldId id="336" r:id="rId128"/>
    <p:sldId id="337" r:id="rId129"/>
    <p:sldId id="338" r:id="rId130"/>
    <p:sldId id="339" r:id="rId131"/>
    <p:sldId id="340" r:id="rId132"/>
    <p:sldId id="341" r:id="rId133"/>
    <p:sldId id="342" r:id="rId134"/>
    <p:sldId id="343" r:id="rId135"/>
    <p:sldId id="344" r:id="rId136"/>
    <p:sldId id="345" r:id="rId137"/>
    <p:sldId id="346" r:id="rId138"/>
    <p:sldId id="347" r:id="rId139"/>
    <p:sldId id="348" r:id="rId140"/>
    <p:sldId id="349" r:id="rId141"/>
    <p:sldId id="350" r:id="rId142"/>
    <p:sldId id="351" r:id="rId143"/>
    <p:sldId id="352" r:id="rId144"/>
    <p:sldId id="353" r:id="rId145"/>
    <p:sldId id="354" r:id="rId146"/>
    <p:sldId id="355" r:id="rId147"/>
    <p:sldId id="356" r:id="rId148"/>
    <p:sldId id="357" r:id="rId149"/>
    <p:sldId id="358" r:id="rId150"/>
    <p:sldId id="359" r:id="rId151"/>
    <p:sldId id="360" r:id="rId152"/>
    <p:sldId id="361" r:id="rId153"/>
    <p:sldId id="362" r:id="rId154"/>
    <p:sldId id="363" r:id="rId155"/>
    <p:sldId id="364" r:id="rId156"/>
    <p:sldId id="365" r:id="rId157"/>
    <p:sldId id="366" r:id="rId158"/>
    <p:sldId id="367" r:id="rId159"/>
    <p:sldId id="368" r:id="rId160"/>
    <p:sldId id="369" r:id="rId161"/>
    <p:sldId id="370" r:id="rId162"/>
    <p:sldId id="371" r:id="rId163"/>
    <p:sldId id="372" r:id="rId164"/>
    <p:sldId id="373" r:id="rId165"/>
    <p:sldId id="374" r:id="rId166"/>
    <p:sldId id="375" r:id="rId167"/>
    <p:sldId id="376" r:id="rId168"/>
    <p:sldId id="377" r:id="rId169"/>
    <p:sldId id="378" r:id="rId170"/>
    <p:sldId id="379" r:id="rId171"/>
    <p:sldId id="380" r:id="rId172"/>
    <p:sldId id="381" r:id="rId173"/>
    <p:sldId id="382" r:id="rId174"/>
    <p:sldId id="383" r:id="rId175"/>
    <p:sldId id="384" r:id="rId176"/>
    <p:sldId id="386" r:id="rId177"/>
    <p:sldId id="387" r:id="rId178"/>
    <p:sldId id="388" r:id="rId179"/>
    <p:sldId id="389" r:id="rId180"/>
    <p:sldId id="390" r:id="rId181"/>
    <p:sldId id="391" r:id="rId182"/>
    <p:sldId id="392" r:id="rId183"/>
    <p:sldId id="393" r:id="rId184"/>
    <p:sldId id="394" r:id="rId185"/>
    <p:sldId id="395" r:id="rId186"/>
    <p:sldId id="396" r:id="rId187"/>
    <p:sldId id="397" r:id="rId188"/>
    <p:sldId id="398" r:id="rId189"/>
    <p:sldId id="399" r:id="rId190"/>
    <p:sldId id="400" r:id="rId191"/>
    <p:sldId id="401" r:id="rId192"/>
    <p:sldId id="402" r:id="rId193"/>
    <p:sldId id="403" r:id="rId194"/>
    <p:sldId id="404" r:id="rId195"/>
    <p:sldId id="405" r:id="rId196"/>
    <p:sldId id="406" r:id="rId197"/>
    <p:sldId id="407" r:id="rId198"/>
    <p:sldId id="408" r:id="rId199"/>
    <p:sldId id="409" r:id="rId200"/>
    <p:sldId id="410" r:id="rId201"/>
    <p:sldId id="411" r:id="rId202"/>
    <p:sldId id="412" r:id="rId203"/>
    <p:sldId id="413" r:id="rId204"/>
    <p:sldId id="414" r:id="rId205"/>
    <p:sldId id="415" r:id="rId206"/>
    <p:sldId id="416" r:id="rId207"/>
    <p:sldId id="417" r:id="rId208"/>
    <p:sldId id="418" r:id="rId209"/>
    <p:sldId id="419" r:id="rId210"/>
    <p:sldId id="420" r:id="rId211"/>
    <p:sldId id="421" r:id="rId212"/>
    <p:sldId id="422" r:id="rId213"/>
    <p:sldId id="423" r:id="rId214"/>
    <p:sldId id="424" r:id="rId215"/>
    <p:sldId id="425" r:id="rId216"/>
    <p:sldId id="426" r:id="rId217"/>
    <p:sldId id="427" r:id="rId218"/>
    <p:sldId id="428" r:id="rId219"/>
    <p:sldId id="429" r:id="rId220"/>
    <p:sldId id="430" r:id="rId221"/>
    <p:sldId id="431" r:id="rId222"/>
    <p:sldId id="432" r:id="rId223"/>
    <p:sldId id="433" r:id="rId224"/>
    <p:sldId id="434" r:id="rId225"/>
    <p:sldId id="435" r:id="rId226"/>
    <p:sldId id="436" r:id="rId227"/>
    <p:sldId id="437" r:id="rId228"/>
    <p:sldId id="438" r:id="rId229"/>
    <p:sldId id="439" r:id="rId230"/>
    <p:sldId id="440" r:id="rId231"/>
    <p:sldId id="441" r:id="rId232"/>
    <p:sldId id="442" r:id="rId233"/>
    <p:sldId id="443" r:id="rId234"/>
    <p:sldId id="444" r:id="rId235"/>
    <p:sldId id="445" r:id="rId236"/>
    <p:sldId id="446" r:id="rId237"/>
    <p:sldId id="447" r:id="rId238"/>
    <p:sldId id="448" r:id="rId239"/>
    <p:sldId id="449" r:id="rId2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SC" initials="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theme" Target="theme/theme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notesMaster" Target="notesMasters/notesMaster1.xml"/><Relationship Id="rId246"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commentAuthors" Target="commentAuthor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2-01-02T04:20:02.045" idx="1">
    <p:pos x="5304" y="2694"/>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9149A7-823E-451E-81F2-A34E4F144A8E}" type="datetimeFigureOut">
              <a:rPr lang="en-US" smtClean="0"/>
              <a:pPr/>
              <a:t>21-Aug-19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CC37F5-392D-411C-9372-55FEB8EA7A9C}" type="slidenum">
              <a:rPr lang="en-US" smtClean="0"/>
              <a:pPr/>
              <a:t>‹#›</a:t>
            </a:fld>
            <a:endParaRPr lang="en-US"/>
          </a:p>
        </p:txBody>
      </p:sp>
    </p:spTree>
    <p:extLst>
      <p:ext uri="{BB962C8B-B14F-4D97-AF65-F5344CB8AC3E}">
        <p14:creationId xmlns:p14="http://schemas.microsoft.com/office/powerpoint/2010/main" val="4197446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p>
            <a:pPr>
              <a:defRPr/>
            </a:pPr>
            <a:fld id="{ED9F6428-25AF-4E02-BBAA-DB74E65DFB7A}" type="slidenum">
              <a:rPr lang="en-US" smtClean="0"/>
              <a:pPr>
                <a:defRPr/>
              </a:pPr>
              <a:t>52</a:t>
            </a:fld>
            <a:endParaRPr lang="en-US"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b="1" smtClean="0"/>
              <a:t>Vitamins</a:t>
            </a:r>
            <a:r>
              <a:rPr lang="en-US" smtClean="0"/>
              <a:t> </a:t>
            </a:r>
          </a:p>
          <a:p>
            <a:endParaRPr lang="en-US" smtClean="0"/>
          </a:p>
          <a:p>
            <a:r>
              <a:rPr lang="en-US" smtClean="0"/>
              <a:t>Vitamins are essential to life and are required for growth, maintenance and regulation of body processes.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smtClean="0"/>
              <a:t>Toxicity</a:t>
            </a:r>
          </a:p>
          <a:p>
            <a:endParaRPr lang="en-US" smtClean="0"/>
          </a:p>
          <a:p>
            <a:r>
              <a:rPr lang="en-US" smtClean="0"/>
              <a:t>DRI addresses possibility of adverse effects from high doses of nutrients by establishing Tolerable Upper Intake Levels (UL). The UL is the highest amount that is likely not to cause harm for most healthy people when consumed daily.</a:t>
            </a:r>
          </a:p>
          <a:p>
            <a:endParaRPr lang="en-US" smtClean="0"/>
          </a:p>
        </p:txBody>
      </p:sp>
      <p:sp>
        <p:nvSpPr>
          <p:cNvPr id="4" name="Slide Number Placeholder 3"/>
          <p:cNvSpPr>
            <a:spLocks noGrp="1"/>
          </p:cNvSpPr>
          <p:nvPr>
            <p:ph type="sldNum" sz="quarter" idx="5"/>
          </p:nvPr>
        </p:nvSpPr>
        <p:spPr/>
        <p:txBody>
          <a:bodyPr/>
          <a:lstStyle/>
          <a:p>
            <a:pPr>
              <a:defRPr/>
            </a:pPr>
            <a:fld id="{745E5E4C-FEFE-400F-A9D4-006AE3A19486}" type="slidenum">
              <a:rPr lang="en-US" smtClean="0"/>
              <a:pPr>
                <a:defRPr/>
              </a:pPr>
              <a:t>63</a:t>
            </a:fld>
            <a:endParaRPr lang="en-US" dirty="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A8ED76-9702-43C5-8CE7-E85EB8EEF18B}" type="slidenum">
              <a:rPr lang="en-US"/>
              <a:pPr/>
              <a:t>221</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7F1FAB-F28C-4101-A20D-53B9B1C3915C}" type="slidenum">
              <a:rPr lang="en-US"/>
              <a:pPr/>
              <a:t>222</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7B9D9-C710-45C4-9362-687F90EFE696}" type="slidenum">
              <a:rPr lang="en-US"/>
              <a:pPr/>
              <a:t>223</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A6A9C-96F8-4FEA-B497-E9A153C2A7A9}" type="slidenum">
              <a:rPr lang="en-US"/>
              <a:pPr/>
              <a:t>224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D9B575-0C2B-426D-842A-226D035B4BAD}" type="slidenum">
              <a:rPr lang="en-US"/>
              <a:pPr/>
              <a:t>225</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E4D02B-49BD-49E5-B72D-CD7B17CC3FDE}" type="slidenum">
              <a:rPr lang="en-US"/>
              <a:pPr/>
              <a:t>226</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8C4CA1-D1A0-4E0D-9B69-8A84AE43950F}" type="slidenum">
              <a:rPr lang="en-US"/>
              <a:pPr/>
              <a:t>227</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357322-5634-4ADF-9E31-623A3B72C591}" type="slidenum">
              <a:rPr lang="en-US"/>
              <a:pPr/>
              <a:t>228</a:t>
            </a:fld>
            <a:endParaRPr 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62767-C842-4C3D-8B11-83FB9D3322EB}" type="slidenum">
              <a:rPr lang="en-US"/>
              <a:pPr/>
              <a:t>229</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FE167-BD0E-4170-B47E-8286A04ED8D2}" type="slidenum">
              <a:rPr lang="en-US"/>
              <a:pPr/>
              <a:t>230</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p:txBody>
          <a:bodyPr/>
          <a:lstStyle/>
          <a:p>
            <a:pPr>
              <a:defRPr/>
            </a:pPr>
            <a:fld id="{B53DA61C-2C86-4121-9796-8F5A26234AC3}" type="slidenum">
              <a:rPr lang="en-US" smtClean="0"/>
              <a:pPr>
                <a:defRPr/>
              </a:pPr>
              <a:t>64</a:t>
            </a:fld>
            <a:endParaRPr lang="en-US" smtClean="0"/>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Normally, a well balanced diet based on the USDA Daily Food Plan and a variety of foods will provide enough vitamins. No single food can supply all the nutrients in the right amounts. A variety of foods is needed to have a healthy diet.</a:t>
            </a:r>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A89D9-3D4C-4D14-B90B-6FB1995F857C}" type="slidenum">
              <a:rPr lang="en-US"/>
              <a:pPr/>
              <a:t>231</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EDAF2A-C2E2-41B5-88AC-080FA904FE8D}" type="slidenum">
              <a:rPr lang="en-US"/>
              <a:pPr/>
              <a:t>232</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127AED-D902-46C9-8D6E-98B5C91579F9}" type="slidenum">
              <a:rPr lang="en-US"/>
              <a:pPr/>
              <a:t>233</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ABBF56-AFF1-44C7-9A4C-AE27F02D9B57}" type="slidenum">
              <a:rPr lang="en-US"/>
              <a:pPr/>
              <a:t>234</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DB0908-E6B1-4DDF-B2E9-562FBDBE6671}" type="slidenum">
              <a:rPr lang="en-US"/>
              <a:pPr/>
              <a:t>235</a:t>
            </a:fld>
            <a:endParaRPr lang="en-US"/>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60192D-7CBC-408E-A80E-4442CBB19E49}" type="slidenum">
              <a:rPr lang="en-US"/>
              <a:pPr/>
              <a:t>236</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1B9DEE-F82F-494E-8276-5F398B5C461D}" type="slidenum">
              <a:rPr lang="en-US"/>
              <a:pPr/>
              <a:t>237</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0984FB-C1BC-4BCB-9C50-CB5DCD151DEE}" type="slidenum">
              <a:rPr lang="en-US"/>
              <a:pPr/>
              <a:t>238</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1C54B-37F6-460B-8415-0A54A4504988}" type="slidenum">
              <a:rPr lang="en-US"/>
              <a:pPr/>
              <a:t>239</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p:txBody>
          <a:bodyPr/>
          <a:lstStyle/>
          <a:p>
            <a:pPr>
              <a:defRPr/>
            </a:pPr>
            <a:fld id="{2A7307AE-06B7-4F03-92B2-CE3F32E99942}" type="slidenum">
              <a:rPr lang="en-US" smtClean="0"/>
              <a:pPr>
                <a:defRPr/>
              </a:pPr>
              <a:t>65</a:t>
            </a:fld>
            <a:endParaRPr lang="en-US"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933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Retinol</a:t>
            </a:r>
          </a:p>
          <a:p>
            <a:pPr>
              <a:buFontTx/>
              <a:buChar char="•"/>
            </a:pPr>
            <a:r>
              <a:rPr lang="en-US" smtClean="0"/>
              <a:t>Retinal</a:t>
            </a:r>
          </a:p>
          <a:p>
            <a:pPr>
              <a:buFontTx/>
              <a:buChar char="•"/>
            </a:pPr>
            <a:r>
              <a:rPr lang="en-US" smtClean="0"/>
              <a:t>Retinoic acid</a:t>
            </a:r>
          </a:p>
          <a:p>
            <a:pPr>
              <a:buFontTx/>
              <a:buChar char="•"/>
            </a:pPr>
            <a:r>
              <a:rPr lang="en-US" smtClean="0"/>
              <a:t>Precursors are carotenoids such as beta-carotene</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p:txBody>
          <a:bodyPr/>
          <a:lstStyle/>
          <a:p>
            <a:pPr>
              <a:defRPr/>
            </a:pPr>
            <a:fld id="{708D795D-C919-44EF-90E0-2662C04BBA02}" type="slidenum">
              <a:rPr lang="en-US" smtClean="0"/>
              <a:pPr>
                <a:defRPr/>
              </a:pPr>
              <a:t>66</a:t>
            </a:fld>
            <a:endParaRPr lang="en-US" smtClean="0"/>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035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RDA</a:t>
            </a:r>
          </a:p>
          <a:p>
            <a:pPr>
              <a:buFontTx/>
              <a:buChar char="•"/>
            </a:pPr>
            <a:r>
              <a:rPr lang="en-US" smtClean="0"/>
              <a:t>900 µg RAE/day</a:t>
            </a:r>
          </a:p>
          <a:p>
            <a:pPr>
              <a:buFontTx/>
              <a:buChar char="•"/>
            </a:pPr>
            <a:r>
              <a:rPr lang="en-US" smtClean="0"/>
              <a:t>700 µg RAE/day</a:t>
            </a:r>
          </a:p>
          <a:p>
            <a:endParaRPr lang="en-US" smtClean="0"/>
          </a:p>
          <a:p>
            <a:r>
              <a:rPr lang="en-US" smtClean="0"/>
              <a:t>Upper Level</a:t>
            </a:r>
          </a:p>
          <a:p>
            <a:pPr>
              <a:buFontTx/>
              <a:buChar char="•"/>
            </a:pPr>
            <a:r>
              <a:rPr lang="en-US" smtClean="0"/>
              <a:t>3,000 µg/day</a:t>
            </a:r>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p:txBody>
          <a:bodyPr/>
          <a:lstStyle/>
          <a:p>
            <a:pPr>
              <a:defRPr/>
            </a:pPr>
            <a:fld id="{90F9AC53-E57D-4D7E-B1F5-913088386C4E}" type="slidenum">
              <a:rPr lang="en-US" smtClean="0"/>
              <a:pPr>
                <a:defRPr/>
              </a:pPr>
              <a:t>67</a:t>
            </a:fld>
            <a:endParaRPr lang="en-US"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a:t>
            </a:r>
          </a:p>
          <a:p>
            <a:pPr>
              <a:buFontTx/>
              <a:buChar char="•"/>
            </a:pPr>
            <a:r>
              <a:rPr lang="en-US" smtClean="0"/>
              <a:t>Vision</a:t>
            </a:r>
          </a:p>
          <a:p>
            <a:pPr>
              <a:buFontTx/>
              <a:buChar char="•"/>
            </a:pPr>
            <a:r>
              <a:rPr lang="en-US" smtClean="0"/>
              <a:t>Maintenance of cornea, epithelial cells, mucous membranes, skin</a:t>
            </a:r>
          </a:p>
          <a:p>
            <a:pPr>
              <a:buFontTx/>
              <a:buChar char="•"/>
            </a:pPr>
            <a:r>
              <a:rPr lang="en-US" smtClean="0"/>
              <a:t>Bone and tooth growth</a:t>
            </a:r>
          </a:p>
          <a:p>
            <a:pPr>
              <a:buFontTx/>
              <a:buChar char="•"/>
            </a:pPr>
            <a:r>
              <a:rPr lang="en-US" smtClean="0"/>
              <a:t>Reproduction</a:t>
            </a:r>
          </a:p>
          <a:p>
            <a:pPr>
              <a:buFontTx/>
              <a:buChar char="•"/>
            </a:pPr>
            <a:r>
              <a:rPr lang="en-US" smtClean="0"/>
              <a:t>Immunity</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p:txBody>
          <a:bodyPr/>
          <a:lstStyle/>
          <a:p>
            <a:pPr>
              <a:defRPr/>
            </a:pPr>
            <a:fld id="{C5D276DB-6CEC-4522-8826-97092D78B459}" type="slidenum">
              <a:rPr lang="en-US" smtClean="0"/>
              <a:pPr>
                <a:defRPr/>
              </a:pPr>
              <a:t>68</a:t>
            </a:fld>
            <a:endParaRPr lang="en-US" smtClean="0"/>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a:t>
            </a:r>
          </a:p>
          <a:p>
            <a:pPr>
              <a:buFontTx/>
              <a:buChar char="•"/>
            </a:pPr>
            <a:r>
              <a:rPr lang="en-US" smtClean="0"/>
              <a:t>Retinol: fortified milk, cheese, cream, butter, fortified margarine, eggs, liver. </a:t>
            </a:r>
          </a:p>
          <a:p>
            <a:pPr>
              <a:buFontTx/>
              <a:buChar char="•"/>
            </a:pPr>
            <a:r>
              <a:rPr lang="en-US" smtClean="0"/>
              <a:t>Beta-carotene: spinach and other dark leafy greens; broccoli, deep orange fruits (apricots, cantaloupe) and vegetables (squash, carrots, sweet potatoes, pumpkin)</a:t>
            </a:r>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p:txBody>
          <a:bodyPr/>
          <a:lstStyle/>
          <a:p>
            <a:pPr>
              <a:defRPr/>
            </a:pPr>
            <a:fld id="{15BEC151-919A-4E16-8DB3-5F6563613E02}" type="slidenum">
              <a:rPr lang="en-US" smtClean="0"/>
              <a:pPr>
                <a:defRPr/>
              </a:pPr>
              <a:t>69</a:t>
            </a:fld>
            <a:endParaRPr lang="en-US" smtClean="0"/>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Hypovitaminosis A</a:t>
            </a:r>
          </a:p>
          <a:p>
            <a:endParaRPr lang="en-US" smtClean="0"/>
          </a:p>
          <a:p>
            <a:r>
              <a:rPr lang="en-US" smtClean="0"/>
              <a:t>Deficiency Symptoms</a:t>
            </a:r>
          </a:p>
          <a:p>
            <a:pPr>
              <a:buFontTx/>
              <a:buChar char="•"/>
            </a:pPr>
            <a:r>
              <a:rPr lang="en-US" smtClean="0"/>
              <a:t>Night blindness</a:t>
            </a:r>
          </a:p>
          <a:p>
            <a:pPr>
              <a:buFontTx/>
              <a:buChar char="•"/>
            </a:pPr>
            <a:r>
              <a:rPr lang="en-US" smtClean="0"/>
              <a:t>Corneal drying (xerosis)</a:t>
            </a:r>
          </a:p>
          <a:p>
            <a:pPr>
              <a:buFontTx/>
              <a:buChar char="•"/>
            </a:pPr>
            <a:r>
              <a:rPr lang="en-US" smtClean="0"/>
              <a:t>Triangular gray spots on eye (Bitot’s spots)</a:t>
            </a:r>
          </a:p>
          <a:p>
            <a:pPr>
              <a:buFontTx/>
              <a:buChar char="•"/>
            </a:pPr>
            <a:r>
              <a:rPr lang="en-US" smtClean="0"/>
              <a:t>Softening of the cornea (keratomalacia)</a:t>
            </a:r>
          </a:p>
          <a:p>
            <a:pPr>
              <a:buFontTx/>
              <a:buChar char="•"/>
            </a:pPr>
            <a:r>
              <a:rPr lang="en-US" smtClean="0"/>
              <a:t>Corneal degeneration and blindness (xerophthalmai)</a:t>
            </a:r>
          </a:p>
          <a:p>
            <a:pPr>
              <a:buFontTx/>
              <a:buChar char="•"/>
            </a:pPr>
            <a:r>
              <a:rPr lang="en-US" smtClean="0"/>
              <a:t>Impaired immunity</a:t>
            </a:r>
          </a:p>
          <a:p>
            <a:pPr>
              <a:buFontTx/>
              <a:buChar char="•"/>
            </a:pPr>
            <a:r>
              <a:rPr lang="en-US" smtClean="0"/>
              <a:t>Plugging of hair follicies with keratin, forming white lumps (hyperkeratosis)</a:t>
            </a:r>
          </a:p>
          <a:p>
            <a:pPr>
              <a:buFontTx/>
              <a:buChar char="•"/>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p:txBody>
          <a:bodyPr/>
          <a:lstStyle/>
          <a:p>
            <a:pPr>
              <a:defRPr/>
            </a:pPr>
            <a:fld id="{12F53E35-1303-424C-8035-D35685315E57}" type="slidenum">
              <a:rPr lang="en-US" smtClean="0"/>
              <a:pPr>
                <a:defRPr/>
              </a:pPr>
              <a:t>70</a:t>
            </a:fld>
            <a:endParaRPr lang="en-US" smtClean="0"/>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Toxicity Disease</a:t>
            </a:r>
          </a:p>
          <a:p>
            <a:pPr>
              <a:buFontTx/>
              <a:buChar char="•"/>
            </a:pPr>
            <a:r>
              <a:rPr lang="en-US" smtClean="0"/>
              <a:t>Hypervitaminosis A</a:t>
            </a:r>
          </a:p>
          <a:p>
            <a:endParaRPr lang="en-US" smtClean="0"/>
          </a:p>
          <a:p>
            <a:r>
              <a:rPr lang="en-US" smtClean="0"/>
              <a:t>Chronic Toxicity Symptoms</a:t>
            </a:r>
          </a:p>
          <a:p>
            <a:pPr>
              <a:buFontTx/>
              <a:buChar char="•"/>
            </a:pPr>
            <a:r>
              <a:rPr lang="en-US" smtClean="0"/>
              <a:t>Increased activity of osteoclasts causing reduced bone density</a:t>
            </a:r>
          </a:p>
          <a:p>
            <a:pPr>
              <a:buFontTx/>
              <a:buChar char="•"/>
            </a:pPr>
            <a:r>
              <a:rPr lang="en-US" smtClean="0"/>
              <a:t>Liver abnormalities</a:t>
            </a:r>
          </a:p>
          <a:p>
            <a:pPr>
              <a:buFontTx/>
              <a:buChar char="•"/>
            </a:pPr>
            <a:r>
              <a:rPr lang="en-US" smtClean="0"/>
              <a:t>Birth defects</a:t>
            </a:r>
          </a:p>
          <a:p>
            <a:endParaRPr lang="en-US" smtClean="0"/>
          </a:p>
          <a:p>
            <a:r>
              <a:rPr lang="en-US" smtClean="0"/>
              <a:t>Acute Toxicity Symptoms</a:t>
            </a:r>
          </a:p>
          <a:p>
            <a:pPr>
              <a:buFontTx/>
              <a:buChar char="•"/>
            </a:pPr>
            <a:r>
              <a:rPr lang="en-US" smtClean="0"/>
              <a:t>Blurred vision</a:t>
            </a:r>
          </a:p>
          <a:p>
            <a:pPr>
              <a:buFontTx/>
              <a:buChar char="•"/>
            </a:pPr>
            <a:r>
              <a:rPr lang="en-US" smtClean="0"/>
              <a:t>Nausea, vomiting, vertigo</a:t>
            </a:r>
          </a:p>
          <a:p>
            <a:pPr>
              <a:buFontTx/>
              <a:buChar char="•"/>
            </a:pPr>
            <a:r>
              <a:rPr lang="en-US" smtClean="0"/>
              <a:t>Headaches, increased pressure inside the skull mimicking a brain tumor </a:t>
            </a:r>
          </a:p>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07D3A801-8B51-4ECA-8D1E-A422C6D47B00}" type="slidenum">
              <a:rPr lang="en-US" smtClean="0"/>
              <a:pPr>
                <a:defRPr/>
              </a:pPr>
              <a:t>71</a:t>
            </a:fld>
            <a:endParaRPr lang="en-US"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Calciferol, 1,25-dihydroxy vitamin D (calcitriol)</a:t>
            </a:r>
          </a:p>
          <a:p>
            <a:pPr>
              <a:buFontTx/>
              <a:buChar char="•"/>
            </a:pPr>
            <a:r>
              <a:rPr lang="en-US" smtClean="0"/>
              <a:t>The animal version is vitamin D3 or cholecalciferol</a:t>
            </a:r>
          </a:p>
          <a:p>
            <a:pPr>
              <a:buFontTx/>
              <a:buChar char="•"/>
            </a:pPr>
            <a:r>
              <a:rPr lang="en-US" smtClean="0"/>
              <a:t>The plant version is vitamin D2 or ergocalciferol</a:t>
            </a:r>
          </a:p>
          <a:p>
            <a:pPr>
              <a:buFontTx/>
              <a:buChar char="•"/>
            </a:pPr>
            <a:r>
              <a:rPr lang="en-US" smtClean="0"/>
              <a:t>Body cholesterol is a precursor</a:t>
            </a:r>
          </a:p>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3E308411-035E-49DC-9719-29A76ED444E1}" type="slidenum">
              <a:rPr lang="en-US" smtClean="0"/>
              <a:pPr>
                <a:defRPr/>
              </a:pPr>
              <a:t>72</a:t>
            </a:fld>
            <a:endParaRPr lang="en-US" smtClean="0"/>
          </a:p>
        </p:txBody>
      </p:sp>
      <p:sp>
        <p:nvSpPr>
          <p:cNvPr id="1064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650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Adequate Intake</a:t>
            </a:r>
          </a:p>
          <a:p>
            <a:pPr>
              <a:buFontTx/>
              <a:buChar char="•"/>
            </a:pPr>
            <a:r>
              <a:rPr lang="en-US" smtClean="0"/>
              <a:t>Adults: 600 IU/day (19-50 yr)</a:t>
            </a:r>
          </a:p>
          <a:p>
            <a:pPr>
              <a:buFontTx/>
              <a:buChar char="•"/>
            </a:pPr>
            <a:r>
              <a:rPr lang="en-US" smtClean="0"/>
              <a:t>Adults: 600 IU/day (51-70 yr)</a:t>
            </a:r>
          </a:p>
          <a:p>
            <a:pPr>
              <a:buFontTx/>
              <a:buChar char="•"/>
            </a:pPr>
            <a:r>
              <a:rPr lang="en-US" smtClean="0"/>
              <a:t>Adults: 800 IU/day (&gt; 70 yr)</a:t>
            </a:r>
          </a:p>
          <a:p>
            <a:endParaRPr lang="en-US" smtClean="0"/>
          </a:p>
          <a:p>
            <a:r>
              <a:rPr lang="en-US" smtClean="0"/>
              <a:t>Upper Level</a:t>
            </a:r>
          </a:p>
          <a:p>
            <a:pPr>
              <a:buFontTx/>
              <a:buChar char="•"/>
            </a:pPr>
            <a:r>
              <a:rPr lang="en-US" smtClean="0"/>
              <a:t>Adults: 4,000 IU/day</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p>
            <a:pPr>
              <a:defRPr/>
            </a:pPr>
            <a:fld id="{178894C6-4C98-4A67-90C3-C0F91108B7D1}" type="slidenum">
              <a:rPr lang="en-US" smtClean="0"/>
              <a:pPr>
                <a:defRPr/>
              </a:pPr>
              <a:t>53</a:t>
            </a:fld>
            <a:endParaRPr lang="en-US"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704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b="1" smtClean="0"/>
              <a:t>Vitamins</a:t>
            </a:r>
            <a:r>
              <a:rPr lang="en-US" smtClean="0"/>
              <a:t> </a:t>
            </a:r>
          </a:p>
          <a:p>
            <a:endParaRPr lang="en-US" smtClean="0"/>
          </a:p>
          <a:p>
            <a:r>
              <a:rPr lang="en-US" smtClean="0"/>
              <a:t>Unlike carbohydrates, proteins and fats; vitamins are individual units, they are not linked together.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p>
            <a:pPr>
              <a:defRPr/>
            </a:pPr>
            <a:fld id="{221D13D3-A363-4F2A-978B-F07AA3354B18}" type="slidenum">
              <a:rPr lang="en-US" smtClean="0"/>
              <a:pPr>
                <a:defRPr/>
              </a:pPr>
              <a:t>73</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a:t>
            </a:r>
          </a:p>
          <a:p>
            <a:pPr>
              <a:buFontTx/>
              <a:buChar char="•"/>
            </a:pPr>
            <a:r>
              <a:rPr lang="en-US" smtClean="0"/>
              <a:t>Mineralization of bones (raises blood calcium and phosphorus by increasing absorption from digestive tract, withdrawing calcium from bones, stimulating retention by kidneys)</a:t>
            </a:r>
          </a:p>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p>
            <a:pPr>
              <a:defRPr/>
            </a:pPr>
            <a:fld id="{C5EF4494-A236-42DF-B461-7FE1C4113DC7}" type="slidenum">
              <a:rPr lang="en-US" smtClean="0"/>
              <a:pPr>
                <a:defRPr/>
              </a:pPr>
              <a:t>74</a:t>
            </a:fld>
            <a:endParaRPr lang="en-US" smtClean="0"/>
          </a:p>
        </p:txBody>
      </p:sp>
      <p:sp>
        <p:nvSpPr>
          <p:cNvPr id="1085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Synthesized in the body with the help of sunlight</a:t>
            </a:r>
          </a:p>
          <a:p>
            <a:pPr>
              <a:buFontTx/>
              <a:buChar char="•"/>
            </a:pPr>
            <a:r>
              <a:rPr lang="en-US" smtClean="0"/>
              <a:t>Fortified milk, margarine, butter, cereals and chocolate mixes</a:t>
            </a:r>
          </a:p>
          <a:p>
            <a:pPr>
              <a:buFontTx/>
              <a:buChar char="•"/>
            </a:pPr>
            <a:r>
              <a:rPr lang="en-US" smtClean="0"/>
              <a:t>Veal, beef, egg yolk, liver, fatty fish (herring, salmon, sardines) and their oils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p:txBody>
          <a:bodyPr/>
          <a:lstStyle/>
          <a:p>
            <a:pPr>
              <a:defRPr/>
            </a:pPr>
            <a:fld id="{7EFED26C-AD27-456B-AC0A-10B5639B4383}" type="slidenum">
              <a:rPr lang="en-US" smtClean="0"/>
              <a:pPr>
                <a:defRPr/>
              </a:pPr>
              <a:t>75</a:t>
            </a:fld>
            <a:endParaRPr lang="en-US" smtClean="0"/>
          </a:p>
        </p:txBody>
      </p:sp>
      <p:sp>
        <p:nvSpPr>
          <p:cNvPr id="1095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Diseases</a:t>
            </a:r>
          </a:p>
          <a:p>
            <a:pPr>
              <a:buFontTx/>
              <a:buChar char="•"/>
            </a:pPr>
            <a:r>
              <a:rPr lang="en-US" smtClean="0"/>
              <a:t>Rickets</a:t>
            </a:r>
          </a:p>
          <a:p>
            <a:pPr>
              <a:buFontTx/>
              <a:buChar char="•"/>
            </a:pPr>
            <a:r>
              <a:rPr lang="en-US" smtClean="0"/>
              <a:t>Osteomalacia</a:t>
            </a:r>
          </a:p>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p>
            <a:pPr>
              <a:defRPr/>
            </a:pPr>
            <a:fld id="{A6AF8389-79C4-4F7B-8B7D-4D5B84F19764}" type="slidenum">
              <a:rPr lang="en-US" smtClean="0"/>
              <a:pPr>
                <a:defRPr/>
              </a:pPr>
              <a:t>76</a:t>
            </a:fld>
            <a:endParaRPr lang="en-US" smtClean="0"/>
          </a:p>
        </p:txBody>
      </p:sp>
      <p:sp>
        <p:nvSpPr>
          <p:cNvPr id="1105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059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Rickets in Children Deficiency Symptoms</a:t>
            </a:r>
          </a:p>
          <a:p>
            <a:pPr>
              <a:buFontTx/>
              <a:buChar char="•"/>
            </a:pPr>
            <a:r>
              <a:rPr lang="en-US" smtClean="0"/>
              <a:t>Inadequate calcification, resulting in misshapen bones (bowing of legs)</a:t>
            </a:r>
          </a:p>
          <a:p>
            <a:pPr>
              <a:buFontTx/>
              <a:buChar char="•"/>
            </a:pPr>
            <a:r>
              <a:rPr lang="en-US" smtClean="0"/>
              <a:t>Enlargement of ends of long bones (knees, wrists)</a:t>
            </a:r>
          </a:p>
          <a:p>
            <a:pPr>
              <a:buFontTx/>
              <a:buChar char="•"/>
            </a:pPr>
            <a:r>
              <a:rPr lang="en-US" smtClean="0"/>
              <a:t>Deformities of ribs (bowed, with beads or knobs)</a:t>
            </a:r>
          </a:p>
          <a:p>
            <a:pPr>
              <a:buFontTx/>
              <a:buChar char="•"/>
            </a:pPr>
            <a:r>
              <a:rPr lang="en-US" smtClean="0"/>
              <a:t>Delayed closing of fontanel, resulting in rapid enlargement of head</a:t>
            </a:r>
          </a:p>
          <a:p>
            <a:pPr>
              <a:buFontTx/>
              <a:buChar char="•"/>
            </a:pPr>
            <a:r>
              <a:rPr lang="en-US" smtClean="0"/>
              <a:t>Lax muscles resulting in protrusion of abdomen</a:t>
            </a:r>
          </a:p>
          <a:p>
            <a:pPr>
              <a:buFontTx/>
              <a:buChar char="•"/>
            </a:pPr>
            <a:r>
              <a:rPr lang="en-US" smtClean="0"/>
              <a:t>Muscle spasms</a:t>
            </a:r>
          </a:p>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p>
            <a:pPr>
              <a:defRPr/>
            </a:pPr>
            <a:fld id="{E17D8C42-F0EA-4085-85BD-CFFFB7706C00}" type="slidenum">
              <a:rPr lang="en-US" smtClean="0"/>
              <a:pPr>
                <a:defRPr/>
              </a:pPr>
              <a:t>77</a:t>
            </a:fld>
            <a:endParaRPr lang="en-US" smtClean="0"/>
          </a:p>
        </p:txBody>
      </p:sp>
      <p:sp>
        <p:nvSpPr>
          <p:cNvPr id="1116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2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Osteomalacia in Adults Deficiency Symptoms</a:t>
            </a:r>
          </a:p>
          <a:p>
            <a:pPr>
              <a:buFontTx/>
              <a:buChar char="•"/>
            </a:pPr>
            <a:r>
              <a:rPr lang="en-US" smtClean="0"/>
              <a:t>Loss of calcium resulting in soft, flexible, brittle, and deformed bones</a:t>
            </a:r>
          </a:p>
          <a:p>
            <a:pPr>
              <a:buFontTx/>
              <a:buChar char="•"/>
            </a:pPr>
            <a:r>
              <a:rPr lang="en-US" smtClean="0"/>
              <a:t>Progressive weakness</a:t>
            </a:r>
          </a:p>
          <a:p>
            <a:pPr>
              <a:buFontTx/>
              <a:buChar char="•"/>
            </a:pPr>
            <a:r>
              <a:rPr lang="en-US" smtClean="0"/>
              <a:t>Pain in pelvis, lower back and legs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pPr>
              <a:defRPr/>
            </a:pPr>
            <a:fld id="{510DE882-50FE-45D0-9CA1-21C94A4AAB81}" type="slidenum">
              <a:rPr lang="en-US" smtClean="0"/>
              <a:pPr>
                <a:defRPr/>
              </a:pPr>
              <a:t>78</a:t>
            </a:fld>
            <a:endParaRPr lang="en-US" smtClean="0"/>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Toxicity Disease</a:t>
            </a:r>
          </a:p>
          <a:p>
            <a:pPr>
              <a:buFontTx/>
              <a:buChar char="•"/>
            </a:pPr>
            <a:r>
              <a:rPr lang="en-US" smtClean="0"/>
              <a:t>Hypervitaminosis D</a:t>
            </a:r>
          </a:p>
          <a:p>
            <a:endParaRPr lang="en-US" smtClean="0"/>
          </a:p>
          <a:p>
            <a:r>
              <a:rPr lang="en-US" smtClean="0"/>
              <a:t>Toxicity Symptoms</a:t>
            </a:r>
          </a:p>
          <a:p>
            <a:pPr>
              <a:buFontTx/>
              <a:buChar char="•"/>
            </a:pPr>
            <a:r>
              <a:rPr lang="en-US" smtClean="0"/>
              <a:t>Elevated blood calcium</a:t>
            </a:r>
          </a:p>
          <a:p>
            <a:pPr>
              <a:buFontTx/>
              <a:buChar char="•"/>
            </a:pPr>
            <a:r>
              <a:rPr lang="en-US" smtClean="0"/>
              <a:t>Calcification of soft tissues (blood vessels, kidneys, heart, lungs, tissues around joints)</a:t>
            </a:r>
          </a:p>
          <a:p>
            <a:pPr>
              <a:buFontTx/>
              <a:buChar char="•"/>
            </a:pPr>
            <a:r>
              <a:rPr lang="en-US" smtClean="0"/>
              <a:t>Frequent urination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p:txBody>
          <a:bodyPr/>
          <a:lstStyle/>
          <a:p>
            <a:pPr>
              <a:defRPr/>
            </a:pPr>
            <a:fld id="{CBF334FD-FDA8-4010-88D2-7317F3E49648}" type="slidenum">
              <a:rPr lang="en-US" smtClean="0"/>
              <a:pPr>
                <a:defRPr/>
              </a:pPr>
              <a:t>79</a:t>
            </a:fld>
            <a:endParaRPr lang="en-US" smtClean="0"/>
          </a:p>
        </p:txBody>
      </p:sp>
      <p:sp>
        <p:nvSpPr>
          <p:cNvPr id="1136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366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Alpha-tocopherol</a:t>
            </a:r>
          </a:p>
          <a:p>
            <a:endParaRPr lang="en-US" smtClean="0"/>
          </a:p>
          <a:p>
            <a:r>
              <a:rPr lang="en-US" smtClean="0"/>
              <a:t>RDA</a:t>
            </a:r>
          </a:p>
          <a:p>
            <a:pPr>
              <a:buFontTx/>
              <a:buChar char="•"/>
            </a:pPr>
            <a:r>
              <a:rPr lang="en-US" smtClean="0"/>
              <a:t>Adults: 15 mg/day</a:t>
            </a:r>
          </a:p>
          <a:p>
            <a:endParaRPr lang="en-US" smtClean="0"/>
          </a:p>
          <a:p>
            <a:r>
              <a:rPr lang="en-US" smtClean="0"/>
              <a:t>Upper Limit</a:t>
            </a:r>
          </a:p>
          <a:p>
            <a:pPr>
              <a:buFontTx/>
              <a:buChar char="•"/>
            </a:pPr>
            <a:r>
              <a:rPr lang="en-US" smtClean="0"/>
              <a:t>Adults: 1,000 mg/day</a:t>
            </a:r>
          </a:p>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p:txBody>
          <a:bodyPr/>
          <a:lstStyle/>
          <a:p>
            <a:pPr>
              <a:defRPr/>
            </a:pPr>
            <a:fld id="{9271C985-0656-4F5A-88E3-F5D729CBDA7D}" type="slidenum">
              <a:rPr lang="en-US" smtClean="0"/>
              <a:pPr>
                <a:defRPr/>
              </a:pPr>
              <a:t>80</a:t>
            </a:fld>
            <a:endParaRPr lang="en-US"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 </a:t>
            </a:r>
          </a:p>
          <a:p>
            <a:pPr>
              <a:buFontTx/>
              <a:buChar char="•"/>
            </a:pPr>
            <a:r>
              <a:rPr lang="en-US" smtClean="0"/>
              <a:t>Antioxidant (stabilization of cell membranes, regulation of oxidation reactions, protection of polyunsaturated fatty acids and vitamin A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2F0AB550-9FF2-4349-AD6D-4065389E04A8}" type="slidenum">
              <a:rPr lang="en-US" smtClean="0"/>
              <a:pPr>
                <a:defRPr/>
              </a:pPr>
              <a:t>81</a:t>
            </a:fld>
            <a:endParaRPr lang="en-US" smtClean="0"/>
          </a:p>
        </p:txBody>
      </p:sp>
      <p:sp>
        <p:nvSpPr>
          <p:cNvPr id="1157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571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Polyunsaturated plan oils (margarine, salad dressings, shortenings</a:t>
            </a:r>
          </a:p>
          <a:p>
            <a:pPr>
              <a:buFontTx/>
              <a:buChar char="•"/>
            </a:pPr>
            <a:r>
              <a:rPr lang="en-US" smtClean="0"/>
              <a:t>Leafy green vegetables</a:t>
            </a:r>
          </a:p>
          <a:p>
            <a:pPr>
              <a:buFontTx/>
              <a:buChar char="•"/>
            </a:pPr>
            <a:r>
              <a:rPr lang="en-US" smtClean="0"/>
              <a:t>Wheat germ and whole grains</a:t>
            </a:r>
          </a:p>
          <a:p>
            <a:pPr>
              <a:buFontTx/>
              <a:buChar char="•"/>
            </a:pPr>
            <a:r>
              <a:rPr lang="en-US" smtClean="0"/>
              <a:t>Liver, egg yolk, nuts and seeds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pPr>
              <a:defRPr/>
            </a:pPr>
            <a:fld id="{2FD05D5A-A17B-4DAD-8F28-109649C05DB0}" type="slidenum">
              <a:rPr lang="en-US" smtClean="0"/>
              <a:pPr>
                <a:defRPr/>
              </a:pPr>
              <a:t>82</a:t>
            </a:fld>
            <a:endParaRPr lang="en-US" smtClean="0"/>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674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Red blood cell breakage</a:t>
            </a:r>
          </a:p>
          <a:p>
            <a:pPr>
              <a:buFontTx/>
              <a:buChar char="•"/>
            </a:pPr>
            <a:r>
              <a:rPr lang="en-US" smtClean="0"/>
              <a:t>Nerve damage</a:t>
            </a:r>
          </a:p>
          <a:p>
            <a:endParaRPr lang="en-US" smtClean="0"/>
          </a:p>
          <a:p>
            <a:r>
              <a:rPr lang="en-US" smtClean="0"/>
              <a:t>Toxicity Symptoms</a:t>
            </a:r>
          </a:p>
          <a:p>
            <a:pPr>
              <a:buFontTx/>
              <a:buChar char="•"/>
            </a:pPr>
            <a:r>
              <a:rPr lang="en-US" smtClean="0"/>
              <a:t>Augments the effect of anti-clotting medication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Vitamins are organic compounds that perform chemical functions in the body. </a:t>
            </a:r>
          </a:p>
          <a:p>
            <a:endParaRPr lang="en-US" smtClean="0"/>
          </a:p>
        </p:txBody>
      </p:sp>
      <p:sp>
        <p:nvSpPr>
          <p:cNvPr id="4" name="Slide Number Placeholder 3"/>
          <p:cNvSpPr>
            <a:spLocks noGrp="1"/>
          </p:cNvSpPr>
          <p:nvPr>
            <p:ph type="sldNum" sz="quarter" idx="5"/>
          </p:nvPr>
        </p:nvSpPr>
        <p:spPr/>
        <p:txBody>
          <a:bodyPr/>
          <a:lstStyle/>
          <a:p>
            <a:pPr>
              <a:defRPr/>
            </a:pPr>
            <a:fld id="{A2E00284-6882-4C34-884E-3C4CEDB8DD7A}" type="slidenum">
              <a:rPr lang="en-US" smtClean="0"/>
              <a:pPr>
                <a:defRPr/>
              </a:pPr>
              <a:t>54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p:txBody>
          <a:bodyPr/>
          <a:lstStyle/>
          <a:p>
            <a:pPr>
              <a:defRPr/>
            </a:pPr>
            <a:fld id="{A7829619-E42A-4F0E-9666-8D91B6D694DD}" type="slidenum">
              <a:rPr lang="en-US" smtClean="0"/>
              <a:pPr>
                <a:defRPr/>
              </a:pPr>
              <a:t>83</a:t>
            </a:fld>
            <a:endParaRPr lang="en-US" smtClean="0"/>
          </a:p>
        </p:txBody>
      </p:sp>
      <p:sp>
        <p:nvSpPr>
          <p:cNvPr id="1177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776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Phylloquinone, menaquinone, menadione, naphthaquinone</a:t>
            </a:r>
          </a:p>
          <a:p>
            <a:endParaRPr lang="en-US" smtClean="0"/>
          </a:p>
          <a:p>
            <a:r>
              <a:rPr lang="en-US" smtClean="0"/>
              <a:t>Adequate Intake</a:t>
            </a:r>
          </a:p>
          <a:p>
            <a:pPr>
              <a:buFontTx/>
              <a:buChar char="•"/>
            </a:pPr>
            <a:r>
              <a:rPr lang="en-US" smtClean="0"/>
              <a:t>Men: 120 µg/day</a:t>
            </a:r>
          </a:p>
          <a:p>
            <a:pPr>
              <a:buFontTx/>
              <a:buChar char="•"/>
            </a:pPr>
            <a:r>
              <a:rPr lang="en-US" smtClean="0"/>
              <a:t>Women: 90 µg/day</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B2ED2591-CEB0-4934-BA8B-F44AB01C4E00}" type="slidenum">
              <a:rPr lang="en-US" smtClean="0"/>
              <a:pPr>
                <a:defRPr/>
              </a:pPr>
              <a:t>84</a:t>
            </a:fld>
            <a:endParaRPr lang="en-US" smtClean="0"/>
          </a:p>
        </p:txBody>
      </p:sp>
      <p:sp>
        <p:nvSpPr>
          <p:cNvPr id="1187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 </a:t>
            </a:r>
          </a:p>
          <a:p>
            <a:pPr>
              <a:buFontTx/>
              <a:buChar char="•"/>
            </a:pPr>
            <a:r>
              <a:rPr lang="en-US" smtClean="0"/>
              <a:t>Synthesis of blood-clotting proteins and bone proteins                 </a:t>
            </a:r>
          </a:p>
          <a:p>
            <a:endParaRPr lang="en-US" smtClean="0"/>
          </a:p>
          <a:p>
            <a:r>
              <a:rPr lang="en-US" smtClean="0"/>
              <a:t>Food Sources </a:t>
            </a:r>
          </a:p>
          <a:p>
            <a:pPr>
              <a:buFontTx/>
              <a:buChar char="•"/>
            </a:pPr>
            <a:r>
              <a:rPr lang="en-US" smtClean="0"/>
              <a:t>Bacterial synthesis in the digestive tract</a:t>
            </a:r>
          </a:p>
          <a:p>
            <a:pPr>
              <a:buFontTx/>
              <a:buChar char="•"/>
            </a:pPr>
            <a:r>
              <a:rPr lang="en-US" smtClean="0"/>
              <a:t>Milk, Liver</a:t>
            </a:r>
          </a:p>
          <a:p>
            <a:pPr>
              <a:buFontTx/>
              <a:buChar char="•"/>
            </a:pPr>
            <a:r>
              <a:rPr lang="en-US" smtClean="0"/>
              <a:t>Leafy green vegetables, cabbage-type vegetables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p>
            <a:pPr>
              <a:defRPr/>
            </a:pPr>
            <a:fld id="{A6435B20-CE04-4232-A86B-D1483F2AA2E9}" type="slidenum">
              <a:rPr lang="en-US" smtClean="0"/>
              <a:pPr>
                <a:defRPr/>
              </a:pPr>
              <a:t>85</a:t>
            </a:fld>
            <a:endParaRPr lang="en-US" smtClean="0"/>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981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Hemorrhaging </a:t>
            </a:r>
          </a:p>
          <a:p>
            <a:endParaRPr lang="en-US" smtClean="0"/>
          </a:p>
          <a:p>
            <a:r>
              <a:rPr lang="en-US" smtClean="0"/>
              <a:t>Toxicity Symptoms</a:t>
            </a:r>
          </a:p>
          <a:p>
            <a:pPr>
              <a:buFontTx/>
              <a:buChar char="•"/>
            </a:pPr>
            <a:r>
              <a:rPr lang="en-US" smtClean="0"/>
              <a:t>None known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p:txBody>
          <a:bodyPr/>
          <a:lstStyle/>
          <a:p>
            <a:pPr>
              <a:defRPr/>
            </a:pPr>
            <a:fld id="{0FABD0CB-0B60-4633-8EBD-3E061E3EE90E}" type="slidenum">
              <a:rPr lang="en-US" smtClean="0"/>
              <a:pPr>
                <a:defRPr/>
              </a:pPr>
              <a:t>86</a:t>
            </a:fld>
            <a:endParaRPr lang="en-US" smtClean="0"/>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Ascorbic acid</a:t>
            </a:r>
          </a:p>
          <a:p>
            <a:endParaRPr lang="en-US" smtClean="0"/>
          </a:p>
          <a:p>
            <a:r>
              <a:rPr lang="en-US" smtClean="0"/>
              <a:t>RDA</a:t>
            </a:r>
          </a:p>
          <a:p>
            <a:pPr>
              <a:buFontTx/>
              <a:buChar char="•"/>
            </a:pPr>
            <a:r>
              <a:rPr lang="en-US" smtClean="0"/>
              <a:t>Men: 90 mg/day</a:t>
            </a:r>
          </a:p>
          <a:p>
            <a:pPr>
              <a:buFontTx/>
              <a:buChar char="•"/>
            </a:pPr>
            <a:r>
              <a:rPr lang="en-US" smtClean="0"/>
              <a:t>Women: 75 mg/day</a:t>
            </a:r>
          </a:p>
          <a:p>
            <a:pPr>
              <a:buFontTx/>
              <a:buChar char="•"/>
            </a:pPr>
            <a:r>
              <a:rPr lang="en-US" smtClean="0"/>
              <a:t>Smokers: +35 mg/day</a:t>
            </a:r>
          </a:p>
          <a:p>
            <a:endParaRPr lang="en-US" smtClean="0"/>
          </a:p>
          <a:p>
            <a:r>
              <a:rPr lang="en-US" smtClean="0"/>
              <a:t>Upper Level</a:t>
            </a:r>
          </a:p>
          <a:p>
            <a:pPr>
              <a:buFontTx/>
              <a:buChar char="•"/>
            </a:pPr>
            <a:r>
              <a:rPr lang="en-US" smtClean="0"/>
              <a:t>Adults: 2,000 mg/day</a:t>
            </a:r>
          </a:p>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p:txBody>
          <a:bodyPr/>
          <a:lstStyle/>
          <a:p>
            <a:pPr>
              <a:defRPr/>
            </a:pPr>
            <a:fld id="{0DB45498-E904-4E37-9824-C5651DCAF865}" type="slidenum">
              <a:rPr lang="en-US" smtClean="0"/>
              <a:pPr>
                <a:defRPr/>
              </a:pPr>
              <a:t>87</a:t>
            </a:fld>
            <a:endParaRPr lang="en-US" smtClean="0"/>
          </a:p>
        </p:txBody>
      </p:sp>
      <p:sp>
        <p:nvSpPr>
          <p:cNvPr id="1218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186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 </a:t>
            </a:r>
          </a:p>
          <a:p>
            <a:pPr>
              <a:buFontTx/>
              <a:buChar char="•"/>
            </a:pPr>
            <a:r>
              <a:rPr lang="en-US" smtClean="0"/>
              <a:t>Collagen synthesis (strengthens blood vessels walls, farms scar tissue, provides matrix for bone growth)</a:t>
            </a:r>
          </a:p>
          <a:p>
            <a:pPr>
              <a:buFontTx/>
              <a:buChar char="•"/>
            </a:pPr>
            <a:r>
              <a:rPr lang="en-US" smtClean="0"/>
              <a:t>Antioxidant</a:t>
            </a:r>
          </a:p>
          <a:p>
            <a:pPr>
              <a:buFontTx/>
              <a:buChar char="•"/>
            </a:pPr>
            <a:r>
              <a:rPr lang="en-US" smtClean="0"/>
              <a:t>Thyroxin synthesis</a:t>
            </a:r>
          </a:p>
          <a:p>
            <a:pPr>
              <a:buFontTx/>
              <a:buChar char="•"/>
            </a:pPr>
            <a:r>
              <a:rPr lang="en-US" smtClean="0"/>
              <a:t>Amino acid metabolism</a:t>
            </a:r>
          </a:p>
          <a:p>
            <a:pPr>
              <a:buFontTx/>
              <a:buChar char="•"/>
            </a:pPr>
            <a:r>
              <a:rPr lang="en-US" smtClean="0"/>
              <a:t>Strengthens resistance to infection</a:t>
            </a:r>
          </a:p>
          <a:p>
            <a:pPr>
              <a:buFontTx/>
              <a:buChar char="•"/>
            </a:pPr>
            <a:r>
              <a:rPr lang="en-US" smtClean="0"/>
              <a:t>Helps in absorption of iron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pPr>
              <a:defRPr/>
            </a:pPr>
            <a:fld id="{944854F6-480C-4241-8B5B-4D0E853794B0}" type="slidenum">
              <a:rPr lang="en-US" smtClean="0"/>
              <a:pPr>
                <a:defRPr/>
              </a:pPr>
              <a:t>88</a:t>
            </a:fld>
            <a:endParaRPr lang="en-US" smtClean="0"/>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88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Citrus fruits (oranges, grapefruits, tangerines, lemons, limes).  </a:t>
            </a:r>
          </a:p>
          <a:p>
            <a:pPr>
              <a:buFontTx/>
              <a:buChar char="•"/>
            </a:pPr>
            <a:r>
              <a:rPr lang="en-US" smtClean="0"/>
              <a:t>Cabbage-type vegetables </a:t>
            </a:r>
          </a:p>
          <a:p>
            <a:pPr>
              <a:buFontTx/>
              <a:buChar char="•"/>
            </a:pPr>
            <a:r>
              <a:rPr lang="en-US" smtClean="0"/>
              <a:t>Dark green vegetables (such as bell peppers and broccoli)</a:t>
            </a:r>
          </a:p>
          <a:p>
            <a:pPr>
              <a:buFontTx/>
              <a:buChar char="•"/>
            </a:pPr>
            <a:r>
              <a:rPr lang="en-US" smtClean="0"/>
              <a:t>Strawberries and other berries, cantaloupe and other melons, papayas, mangoes, potatoes, and tomatoes.</a:t>
            </a:r>
          </a:p>
          <a:p>
            <a:endParaRPr lang="en-US" smtClean="0"/>
          </a:p>
          <a:p>
            <a:r>
              <a:rPr lang="en-US" smtClean="0"/>
              <a:t>Destruction</a:t>
            </a:r>
          </a:p>
          <a:p>
            <a:pPr>
              <a:buFontTx/>
              <a:buChar char="•"/>
            </a:pPr>
            <a:r>
              <a:rPr lang="en-US" smtClean="0"/>
              <a:t>Easily destroyed by heat and oxygen</a:t>
            </a:r>
          </a:p>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p>
            <a:pPr>
              <a:defRPr/>
            </a:pPr>
            <a:fld id="{13C6FE75-F7D7-4483-A982-87283369D831}" type="slidenum">
              <a:rPr lang="en-US" smtClean="0"/>
              <a:pPr>
                <a:defRPr/>
              </a:pPr>
              <a:t>89</a:t>
            </a:fld>
            <a:endParaRPr lang="en-US" smtClean="0"/>
          </a:p>
        </p:txBody>
      </p:sp>
      <p:sp>
        <p:nvSpPr>
          <p:cNvPr id="1239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390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Scurvy</a:t>
            </a:r>
          </a:p>
          <a:p>
            <a:endParaRPr lang="en-US" smtClean="0"/>
          </a:p>
          <a:p>
            <a:r>
              <a:rPr lang="en-US" smtClean="0"/>
              <a:t>Deficiency Symptoms</a:t>
            </a:r>
          </a:p>
          <a:p>
            <a:pPr>
              <a:buFontTx/>
              <a:buChar char="•"/>
            </a:pPr>
            <a:r>
              <a:rPr lang="en-US" smtClean="0"/>
              <a:t>Anemia, atherosclerotic plaques, pinpoint hemorrhages</a:t>
            </a:r>
          </a:p>
          <a:p>
            <a:pPr>
              <a:buFontTx/>
              <a:buChar char="•"/>
            </a:pPr>
            <a:r>
              <a:rPr lang="en-US" smtClean="0"/>
              <a:t>Bone fragility, joint pain</a:t>
            </a:r>
          </a:p>
          <a:p>
            <a:pPr>
              <a:buFontTx/>
              <a:buChar char="•"/>
            </a:pPr>
            <a:r>
              <a:rPr lang="en-US" smtClean="0"/>
              <a:t>Poor wound healing, frequent infections</a:t>
            </a:r>
          </a:p>
          <a:p>
            <a:pPr>
              <a:buFontTx/>
              <a:buChar char="•"/>
            </a:pPr>
            <a:r>
              <a:rPr lang="en-US" smtClean="0"/>
              <a:t>Bleeding gums, loosened teeth</a:t>
            </a:r>
          </a:p>
          <a:p>
            <a:pPr>
              <a:buFontTx/>
              <a:buChar char="•"/>
            </a:pPr>
            <a:r>
              <a:rPr lang="en-US" smtClean="0"/>
              <a:t>Muscle degeneration and pain</a:t>
            </a:r>
          </a:p>
          <a:p>
            <a:pPr>
              <a:buFontTx/>
              <a:buChar char="•"/>
            </a:pPr>
            <a:r>
              <a:rPr lang="en-US" smtClean="0"/>
              <a:t>Hysteria, depression</a:t>
            </a:r>
          </a:p>
          <a:p>
            <a:pPr>
              <a:buFontTx/>
              <a:buChar char="•"/>
            </a:pPr>
            <a:r>
              <a:rPr lang="en-US" smtClean="0"/>
              <a:t>Rough skin, blotchy bruises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p:txBody>
          <a:bodyPr/>
          <a:lstStyle/>
          <a:p>
            <a:pPr>
              <a:defRPr/>
            </a:pPr>
            <a:fld id="{AABD511D-9B60-45C8-8D4D-9C37B70C40DF}" type="slidenum">
              <a:rPr lang="en-US" smtClean="0"/>
              <a:pPr>
                <a:defRPr/>
              </a:pPr>
              <a:t>90</a:t>
            </a:fld>
            <a:endParaRPr lang="en-US" smtClean="0"/>
          </a:p>
        </p:txBody>
      </p:sp>
      <p:sp>
        <p:nvSpPr>
          <p:cNvPr id="124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Toxicity Symptoms</a:t>
            </a:r>
          </a:p>
          <a:p>
            <a:pPr>
              <a:buFontTx/>
              <a:buChar char="•"/>
            </a:pPr>
            <a:r>
              <a:rPr lang="en-US" smtClean="0"/>
              <a:t>Nausea, abdominal cramps, diarrhea</a:t>
            </a:r>
          </a:p>
          <a:p>
            <a:pPr>
              <a:buFontTx/>
              <a:buChar char="•"/>
            </a:pPr>
            <a:r>
              <a:rPr lang="en-US" smtClean="0"/>
              <a:t>Headache, fatigue, insomnia</a:t>
            </a:r>
          </a:p>
          <a:p>
            <a:pPr>
              <a:buFontTx/>
              <a:buChar char="•"/>
            </a:pPr>
            <a:r>
              <a:rPr lang="en-US" smtClean="0"/>
              <a:t>Hot flashed, rashes</a:t>
            </a:r>
          </a:p>
          <a:p>
            <a:pPr>
              <a:buFontTx/>
              <a:buChar char="•"/>
            </a:pPr>
            <a:r>
              <a:rPr lang="en-US" smtClean="0"/>
              <a:t>Interference with medical tests</a:t>
            </a:r>
          </a:p>
          <a:p>
            <a:pPr>
              <a:buFontTx/>
              <a:buChar char="•"/>
            </a:pPr>
            <a:r>
              <a:rPr lang="en-US" smtClean="0"/>
              <a:t>Aggravation of gout symptoms</a:t>
            </a:r>
          </a:p>
          <a:p>
            <a:pPr>
              <a:buFontTx/>
              <a:buChar char="•"/>
            </a:pPr>
            <a:r>
              <a:rPr lang="en-US" smtClean="0"/>
              <a:t>Urinary tract problems, kidney stones</a:t>
            </a:r>
          </a:p>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p:txBody>
          <a:bodyPr/>
          <a:lstStyle/>
          <a:p>
            <a:pPr>
              <a:defRPr/>
            </a:pPr>
            <a:fld id="{758F0DC1-4E36-4A07-B7AD-C1D8DD81EF9E}" type="slidenum">
              <a:rPr lang="en-US" smtClean="0"/>
              <a:pPr>
                <a:defRPr/>
              </a:pPr>
              <a:t>91</a:t>
            </a:fld>
            <a:endParaRPr lang="en-US" smtClean="0"/>
          </a:p>
        </p:txBody>
      </p:sp>
      <p:sp>
        <p:nvSpPr>
          <p:cNvPr id="1259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595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Vitamin B1</a:t>
            </a:r>
          </a:p>
          <a:p>
            <a:endParaRPr lang="en-US" smtClean="0"/>
          </a:p>
          <a:p>
            <a:r>
              <a:rPr lang="en-US" smtClean="0"/>
              <a:t>RDA</a:t>
            </a:r>
          </a:p>
          <a:p>
            <a:pPr>
              <a:buFontTx/>
              <a:buChar char="•"/>
            </a:pPr>
            <a:r>
              <a:rPr lang="en-US" smtClean="0"/>
              <a:t>Men: 1.2 mg/day</a:t>
            </a:r>
          </a:p>
          <a:p>
            <a:pPr>
              <a:buFontTx/>
              <a:buChar char="•"/>
            </a:pPr>
            <a:r>
              <a:rPr lang="en-US" smtClean="0"/>
              <a:t>Women: 1.1 mg/day</a:t>
            </a:r>
          </a:p>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p:txBody>
          <a:bodyPr/>
          <a:lstStyle/>
          <a:p>
            <a:pPr>
              <a:defRPr/>
            </a:pPr>
            <a:fld id="{7943E294-6C56-427F-98BD-6971DC7E3743}" type="slidenum">
              <a:rPr lang="en-US" smtClean="0"/>
              <a:pPr>
                <a:defRPr/>
              </a:pPr>
              <a:t>92</a:t>
            </a:fld>
            <a:endParaRPr lang="en-US" smtClean="0"/>
          </a:p>
        </p:txBody>
      </p:sp>
      <p:sp>
        <p:nvSpPr>
          <p:cNvPr id="1269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698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 </a:t>
            </a:r>
          </a:p>
          <a:p>
            <a:pPr>
              <a:buFontTx/>
              <a:buChar char="•"/>
            </a:pPr>
            <a:r>
              <a:rPr lang="en-US" smtClean="0"/>
              <a:t>Part of coenzyme TPP (thiamin pyrophosphate) used in energy metabolism</a:t>
            </a:r>
          </a:p>
          <a:p>
            <a:endParaRPr lang="en-US" smtClean="0"/>
          </a:p>
          <a:p>
            <a:r>
              <a:rPr lang="en-US" smtClean="0"/>
              <a:t>Food Sources </a:t>
            </a:r>
          </a:p>
          <a:p>
            <a:pPr>
              <a:buFontTx/>
              <a:buChar char="•"/>
            </a:pPr>
            <a:r>
              <a:rPr lang="en-US" smtClean="0"/>
              <a:t>Whole-grain, fortified, or enriched grain products</a:t>
            </a:r>
          </a:p>
          <a:p>
            <a:pPr>
              <a:buFontTx/>
              <a:buChar char="•"/>
            </a:pPr>
            <a:r>
              <a:rPr lang="en-US" smtClean="0"/>
              <a:t>Moderate amounts in all nutritious food</a:t>
            </a:r>
          </a:p>
          <a:p>
            <a:pPr>
              <a:buFontTx/>
              <a:buChar char="•"/>
            </a:pPr>
            <a:r>
              <a:rPr lang="en-US" smtClean="0"/>
              <a:t>Pork </a:t>
            </a:r>
          </a:p>
          <a:p>
            <a:endParaRPr lang="en-US" smtClean="0"/>
          </a:p>
          <a:p>
            <a:r>
              <a:rPr lang="en-US" smtClean="0"/>
              <a:t>Destruction</a:t>
            </a:r>
          </a:p>
          <a:p>
            <a:pPr>
              <a:buFontTx/>
              <a:buChar char="•"/>
            </a:pPr>
            <a:r>
              <a:rPr lang="en-US" smtClean="0"/>
              <a:t>Easily destroyed by heat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Most metabolic processes in the body require vitamins. Many coenzymes (compounds that help enzymes function in metabolic processes) are composed of vitamins. </a:t>
            </a:r>
          </a:p>
        </p:txBody>
      </p:sp>
      <p:sp>
        <p:nvSpPr>
          <p:cNvPr id="4" name="Slide Number Placeholder 3"/>
          <p:cNvSpPr>
            <a:spLocks noGrp="1"/>
          </p:cNvSpPr>
          <p:nvPr>
            <p:ph type="sldNum" sz="quarter" idx="5"/>
          </p:nvPr>
        </p:nvSpPr>
        <p:spPr/>
        <p:txBody>
          <a:bodyPr/>
          <a:lstStyle/>
          <a:p>
            <a:pPr>
              <a:defRPr/>
            </a:pPr>
            <a:fld id="{10296779-A6B2-4160-9C0F-E2303AD9E5F8}" type="slidenum">
              <a:rPr lang="en-US" smtClean="0"/>
              <a:pPr>
                <a:defRPr/>
              </a:pPr>
              <a:t>55</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p:txBody>
          <a:bodyPr/>
          <a:lstStyle/>
          <a:p>
            <a:pPr>
              <a:defRPr/>
            </a:pPr>
            <a:fld id="{E9747592-AD31-4C52-AB77-202BAA19AEA5}" type="slidenum">
              <a:rPr lang="en-US" smtClean="0"/>
              <a:pPr>
                <a:defRPr/>
              </a:pPr>
              <a:t>93</a:t>
            </a:fld>
            <a:endParaRPr lang="en-US" smtClean="0"/>
          </a:p>
        </p:txBody>
      </p:sp>
      <p:sp>
        <p:nvSpPr>
          <p:cNvPr id="1280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800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Beriberi (wet with edema; dry with muscle wasting)</a:t>
            </a:r>
          </a:p>
          <a:p>
            <a:endParaRPr lang="en-US" smtClean="0"/>
          </a:p>
          <a:p>
            <a:r>
              <a:rPr lang="en-US" smtClean="0"/>
              <a:t>Deficiency Symptoms (often due to heavy alcohol consumption)</a:t>
            </a:r>
          </a:p>
          <a:p>
            <a:pPr>
              <a:buFontTx/>
              <a:buChar char="•"/>
            </a:pPr>
            <a:r>
              <a:rPr lang="en-US" smtClean="0"/>
              <a:t>Enlarged heart, cardiac failure</a:t>
            </a:r>
          </a:p>
          <a:p>
            <a:pPr>
              <a:buFontTx/>
              <a:buChar char="•"/>
            </a:pPr>
            <a:r>
              <a:rPr lang="en-US" smtClean="0"/>
              <a:t>Muscular weakness</a:t>
            </a:r>
          </a:p>
          <a:p>
            <a:pPr>
              <a:buFontTx/>
              <a:buChar char="•"/>
            </a:pPr>
            <a:r>
              <a:rPr lang="en-US" smtClean="0"/>
              <a:t>Apathy, poor short-term memory, confusion, irritability</a:t>
            </a:r>
          </a:p>
          <a:p>
            <a:pPr>
              <a:buFontTx/>
              <a:buChar char="•"/>
            </a:pPr>
            <a:r>
              <a:rPr lang="en-US" smtClean="0"/>
              <a:t>Anorexia, weight loss </a:t>
            </a:r>
          </a:p>
          <a:p>
            <a:endParaRPr lang="en-US" smtClean="0"/>
          </a:p>
          <a:p>
            <a:r>
              <a:rPr lang="en-US" smtClean="0"/>
              <a:t>Toxicity Symptoms</a:t>
            </a:r>
          </a:p>
          <a:p>
            <a:pPr>
              <a:buFontTx/>
              <a:buChar char="•"/>
            </a:pPr>
            <a:r>
              <a:rPr lang="en-US" smtClean="0"/>
              <a:t>None reported	</a:t>
            </a:r>
          </a:p>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p>
            <a:pPr>
              <a:defRPr/>
            </a:pPr>
            <a:fld id="{A83BEBB7-C3E3-4014-A379-B3FD8610E14F}" type="slidenum">
              <a:rPr lang="en-US" smtClean="0"/>
              <a:pPr>
                <a:defRPr/>
              </a:pPr>
              <a:t>94</a:t>
            </a:fld>
            <a:endParaRPr lang="en-US" smtClean="0"/>
          </a:p>
        </p:txBody>
      </p:sp>
      <p:sp>
        <p:nvSpPr>
          <p:cNvPr id="1290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Vitamin B2</a:t>
            </a:r>
          </a:p>
          <a:p>
            <a:endParaRPr lang="en-US" smtClean="0"/>
          </a:p>
          <a:p>
            <a:r>
              <a:rPr lang="en-US" smtClean="0"/>
              <a:t>RDA</a:t>
            </a:r>
          </a:p>
          <a:p>
            <a:pPr>
              <a:buFontTx/>
              <a:buChar char="•"/>
            </a:pPr>
            <a:r>
              <a:rPr lang="en-US" smtClean="0"/>
              <a:t>Men: 1.3 mg/day</a:t>
            </a:r>
          </a:p>
          <a:p>
            <a:pPr>
              <a:buFontTx/>
              <a:buChar char="•"/>
            </a:pPr>
            <a:r>
              <a:rPr lang="en-US" smtClean="0"/>
              <a:t>Women: 1.1 mg/day</a:t>
            </a:r>
          </a:p>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p>
            <a:pPr>
              <a:defRPr/>
            </a:pPr>
            <a:fld id="{8B34AE44-F728-4EBA-A3C4-F84F3A663D84}" type="slidenum">
              <a:rPr lang="en-US" smtClean="0"/>
              <a:pPr>
                <a:defRPr/>
              </a:pPr>
              <a:t>95</a:t>
            </a:fld>
            <a:endParaRPr lang="en-US" smtClean="0"/>
          </a:p>
        </p:txBody>
      </p:sp>
      <p:sp>
        <p:nvSpPr>
          <p:cNvPr id="1300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 </a:t>
            </a:r>
          </a:p>
          <a:p>
            <a:pPr>
              <a:buFontTx/>
              <a:buChar char="•"/>
            </a:pPr>
            <a:r>
              <a:rPr lang="en-US" smtClean="0"/>
              <a:t>Part of coenzymes FMN (flavin mononucleotide) and FAD (flavin adenine dinucleotide) used in energy metabolism</a:t>
            </a:r>
          </a:p>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p>
            <a:pPr>
              <a:defRPr/>
            </a:pPr>
            <a:fld id="{9B09B9B3-3AC4-441C-BD41-7CCD8F66E812}" type="slidenum">
              <a:rPr lang="en-US" smtClean="0"/>
              <a:pPr>
                <a:defRPr/>
              </a:pPr>
              <a:t>96</a:t>
            </a:fld>
            <a:endParaRPr lang="en-US" smtClean="0"/>
          </a:p>
        </p:txBody>
      </p:sp>
      <p:sp>
        <p:nvSpPr>
          <p:cNvPr id="1310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107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Milk and dairy products (yogurt, cheese). </a:t>
            </a:r>
          </a:p>
          <a:p>
            <a:pPr>
              <a:buFontTx/>
              <a:buChar char="•"/>
            </a:pPr>
            <a:r>
              <a:rPr lang="en-US" smtClean="0"/>
              <a:t>Enriched or whole grains</a:t>
            </a:r>
          </a:p>
          <a:p>
            <a:pPr>
              <a:buFontTx/>
              <a:buChar char="•"/>
            </a:pPr>
            <a:r>
              <a:rPr lang="en-US" smtClean="0"/>
              <a:t>Liver </a:t>
            </a:r>
          </a:p>
          <a:p>
            <a:endParaRPr lang="en-US" smtClean="0"/>
          </a:p>
          <a:p>
            <a:r>
              <a:rPr lang="en-US" smtClean="0"/>
              <a:t>Destruction</a:t>
            </a:r>
          </a:p>
          <a:p>
            <a:pPr>
              <a:buFontTx/>
              <a:buChar char="•"/>
            </a:pPr>
            <a:r>
              <a:rPr lang="en-US" smtClean="0"/>
              <a:t>Easily destroyed by ultraviolet light and irradiation</a:t>
            </a:r>
          </a:p>
          <a:p>
            <a:endParaRPr lang="en-US" smtClean="0"/>
          </a:p>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p:txBody>
          <a:bodyPr/>
          <a:lstStyle/>
          <a:p>
            <a:pPr>
              <a:defRPr/>
            </a:pPr>
            <a:fld id="{4302FA67-8894-4AB0-9D99-7A6293B23014}" type="slidenum">
              <a:rPr lang="en-US" smtClean="0"/>
              <a:pPr>
                <a:defRPr/>
              </a:pPr>
              <a:t>97</a:t>
            </a:fld>
            <a:endParaRPr lang="en-US" smtClean="0"/>
          </a:p>
        </p:txBody>
      </p:sp>
      <p:sp>
        <p:nvSpPr>
          <p:cNvPr id="1320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210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lvl="1"/>
            <a:r>
              <a:rPr lang="en-US" smtClean="0"/>
              <a:t>Vitamin B3</a:t>
            </a:r>
          </a:p>
          <a:p>
            <a:pPr lvl="1">
              <a:lnSpc>
                <a:spcPct val="90000"/>
              </a:lnSpc>
            </a:pPr>
            <a:r>
              <a:rPr lang="en-US" smtClean="0"/>
              <a:t>Nicotinic acid, nicotinamide, niacinamide</a:t>
            </a:r>
          </a:p>
          <a:p>
            <a:pPr lvl="1">
              <a:lnSpc>
                <a:spcPct val="90000"/>
              </a:lnSpc>
            </a:pPr>
            <a:r>
              <a:rPr lang="en-US" smtClean="0"/>
              <a:t>Precursor : amino acid tryptophan</a:t>
            </a:r>
          </a:p>
          <a:p>
            <a:r>
              <a:rPr lang="en-US" smtClean="0"/>
              <a:t>RDA</a:t>
            </a:r>
          </a:p>
          <a:p>
            <a:pPr lvl="1"/>
            <a:r>
              <a:rPr lang="en-US" smtClean="0"/>
              <a:t>Men: 16 mg NE/day</a:t>
            </a:r>
          </a:p>
          <a:p>
            <a:pPr lvl="1"/>
            <a:r>
              <a:rPr lang="en-US" smtClean="0"/>
              <a:t>Women: 14 mg NE/day</a:t>
            </a:r>
          </a:p>
          <a:p>
            <a:r>
              <a:rPr lang="en-US" smtClean="0"/>
              <a:t>Upper Limit</a:t>
            </a:r>
          </a:p>
          <a:p>
            <a:pPr lvl="1"/>
            <a:r>
              <a:rPr lang="en-US" smtClean="0"/>
              <a:t>Adults: 35 mg/day</a:t>
            </a:r>
          </a:p>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p:txBody>
          <a:bodyPr/>
          <a:lstStyle/>
          <a:p>
            <a:pPr>
              <a:defRPr/>
            </a:pPr>
            <a:fld id="{637076B7-9473-44AB-83CF-951860F395E1}" type="slidenum">
              <a:rPr lang="en-US" smtClean="0"/>
              <a:pPr>
                <a:defRPr/>
              </a:pPr>
              <a:t>98</a:t>
            </a:fld>
            <a:endParaRPr lang="en-US" smtClean="0"/>
          </a:p>
        </p:txBody>
      </p:sp>
      <p:sp>
        <p:nvSpPr>
          <p:cNvPr id="1331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2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Ariboflavinosis </a:t>
            </a:r>
          </a:p>
          <a:p>
            <a:endParaRPr lang="en-US" smtClean="0"/>
          </a:p>
          <a:p>
            <a:r>
              <a:rPr lang="en-US" smtClean="0"/>
              <a:t>Deficiency Symptoms</a:t>
            </a:r>
          </a:p>
          <a:p>
            <a:pPr>
              <a:buFontTx/>
              <a:buChar char="•"/>
            </a:pPr>
            <a:r>
              <a:rPr lang="en-US" smtClean="0"/>
              <a:t>Inflamed eyelids and sensitivity to light (photophobia), reddening of cornea</a:t>
            </a:r>
          </a:p>
          <a:p>
            <a:pPr>
              <a:buFontTx/>
              <a:buChar char="•"/>
            </a:pPr>
            <a:r>
              <a:rPr lang="en-US" smtClean="0"/>
              <a:t>Sore throat</a:t>
            </a:r>
          </a:p>
          <a:p>
            <a:pPr>
              <a:buFontTx/>
              <a:buChar char="•"/>
            </a:pPr>
            <a:r>
              <a:rPr lang="en-US" smtClean="0"/>
              <a:t>Cracks and redness at corners of mouth (cheilosis)</a:t>
            </a:r>
          </a:p>
          <a:p>
            <a:pPr>
              <a:buFontTx/>
              <a:buChar char="•"/>
            </a:pPr>
            <a:r>
              <a:rPr lang="en-US" smtClean="0"/>
              <a:t>Painful smooth, purplish red tongue (glossitis)</a:t>
            </a:r>
          </a:p>
          <a:p>
            <a:pPr>
              <a:buFontTx/>
              <a:buChar char="•"/>
            </a:pPr>
            <a:r>
              <a:rPr lang="en-US" smtClean="0"/>
              <a:t>Inflammation characterized by skin lesions covered with greasy scales</a:t>
            </a:r>
          </a:p>
          <a:p>
            <a:endParaRPr lang="en-US" smtClean="0"/>
          </a:p>
          <a:p>
            <a:r>
              <a:rPr lang="en-US" smtClean="0"/>
              <a:t>Toxicity Symptoms</a:t>
            </a:r>
          </a:p>
          <a:p>
            <a:pPr>
              <a:buFontTx/>
              <a:buChar char="•"/>
            </a:pPr>
            <a:r>
              <a:rPr lang="en-US" smtClean="0"/>
              <a:t>None reported</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p>
            <a:pPr>
              <a:defRPr/>
            </a:pPr>
            <a:fld id="{8C830F0A-FC0C-4FFB-87B0-81A5943181C2}" type="slidenum">
              <a:rPr lang="en-US" smtClean="0"/>
              <a:pPr>
                <a:defRPr/>
              </a:pPr>
              <a:t>99</a:t>
            </a:fld>
            <a:endParaRPr lang="en-US" smtClean="0"/>
          </a:p>
        </p:txBody>
      </p:sp>
      <p:sp>
        <p:nvSpPr>
          <p:cNvPr id="1341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414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a:t>
            </a:r>
          </a:p>
          <a:p>
            <a:pPr>
              <a:buFontTx/>
              <a:buChar char="•"/>
            </a:pPr>
            <a:r>
              <a:rPr lang="en-US" smtClean="0"/>
              <a:t>Part of coenzymes NAD (nicotinamide adenine dinucleotide) and NADP (its phosphate form) used in energy metabolism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p>
            <a:pPr>
              <a:defRPr/>
            </a:pPr>
            <a:fld id="{F6CA168A-5903-4AA4-B79E-BD3A7569B79F}" type="slidenum">
              <a:rPr lang="en-US" smtClean="0"/>
              <a:pPr>
                <a:defRPr/>
              </a:pPr>
              <a:t>100</a:t>
            </a:fld>
            <a:endParaRPr lang="en-US" smtClean="0"/>
          </a:p>
        </p:txBody>
      </p:sp>
      <p:sp>
        <p:nvSpPr>
          <p:cNvPr id="1351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517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Milk, eggs, meat, poultry, fish</a:t>
            </a:r>
          </a:p>
          <a:p>
            <a:pPr>
              <a:buFontTx/>
              <a:buChar char="•"/>
            </a:pPr>
            <a:r>
              <a:rPr lang="en-US" smtClean="0"/>
              <a:t>Whole-grain and enriched breads and cereals</a:t>
            </a:r>
          </a:p>
          <a:p>
            <a:pPr>
              <a:buFontTx/>
              <a:buChar char="•"/>
            </a:pPr>
            <a:r>
              <a:rPr lang="en-US" smtClean="0"/>
              <a:t>Nuts</a:t>
            </a:r>
          </a:p>
          <a:p>
            <a:pPr>
              <a:buFontTx/>
              <a:buChar char="•"/>
            </a:pPr>
            <a:r>
              <a:rPr lang="en-US" smtClean="0"/>
              <a:t>All protein-containing foods </a:t>
            </a:r>
          </a:p>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p:txBody>
          <a:bodyPr/>
          <a:lstStyle/>
          <a:p>
            <a:pPr>
              <a:defRPr/>
            </a:pPr>
            <a:fld id="{E3CC6932-75F5-4049-A281-40E0710D132C}" type="slidenum">
              <a:rPr lang="en-US" smtClean="0"/>
              <a:pPr>
                <a:defRPr/>
              </a:pPr>
              <a:t>101</a:t>
            </a:fld>
            <a:endParaRPr lang="en-US" smtClean="0"/>
          </a:p>
        </p:txBody>
      </p:sp>
      <p:sp>
        <p:nvSpPr>
          <p:cNvPr id="1361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619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Toxicity Symptoms </a:t>
            </a:r>
          </a:p>
          <a:p>
            <a:pPr>
              <a:buFontTx/>
              <a:buChar char="•"/>
            </a:pPr>
            <a:r>
              <a:rPr lang="en-US" smtClean="0"/>
              <a:t>Painful flush, hives, and rash (niacin flush)</a:t>
            </a:r>
          </a:p>
          <a:p>
            <a:pPr>
              <a:buFontTx/>
              <a:buChar char="•"/>
            </a:pPr>
            <a:r>
              <a:rPr lang="en-US" smtClean="0"/>
              <a:t>Nausea, vomiting</a:t>
            </a:r>
          </a:p>
          <a:p>
            <a:pPr>
              <a:buFontTx/>
              <a:buChar char="•"/>
            </a:pPr>
            <a:r>
              <a:rPr lang="en-US" smtClean="0"/>
              <a:t>Liver damage</a:t>
            </a:r>
          </a:p>
          <a:p>
            <a:pPr>
              <a:buFontTx/>
              <a:buChar char="•"/>
            </a:pPr>
            <a:r>
              <a:rPr lang="en-US" smtClean="0"/>
              <a:t>Impaired glucose tolerance</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p:txBody>
          <a:bodyPr/>
          <a:lstStyle/>
          <a:p>
            <a:pPr>
              <a:defRPr/>
            </a:pPr>
            <a:fld id="{E9B5F37E-B702-4166-92DD-4889CEA717A2}" type="slidenum">
              <a:rPr lang="en-US" smtClean="0"/>
              <a:pPr>
                <a:defRPr/>
              </a:pPr>
              <a:t>102</a:t>
            </a:fld>
            <a:endParaRPr lang="en-US" smtClean="0"/>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722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Pellagra</a:t>
            </a:r>
          </a:p>
          <a:p>
            <a:endParaRPr lang="en-US" smtClean="0"/>
          </a:p>
          <a:p>
            <a:r>
              <a:rPr lang="en-US" smtClean="0"/>
              <a:t>Deficiency Symptoms</a:t>
            </a:r>
          </a:p>
          <a:p>
            <a:pPr>
              <a:buFontTx/>
              <a:buChar char="•"/>
            </a:pPr>
            <a:r>
              <a:rPr lang="en-US" smtClean="0"/>
              <a:t>Diarrhea, abdominal pain, vomiting</a:t>
            </a:r>
          </a:p>
          <a:p>
            <a:pPr>
              <a:buFontTx/>
              <a:buChar char="•"/>
            </a:pPr>
            <a:r>
              <a:rPr lang="en-US" smtClean="0"/>
              <a:t>Inflamed, swollen, smooth, bright red tongue (glossitis)</a:t>
            </a:r>
          </a:p>
          <a:p>
            <a:pPr>
              <a:buFontTx/>
              <a:buChar char="•"/>
            </a:pPr>
            <a:r>
              <a:rPr lang="en-US" smtClean="0"/>
              <a:t>Depression, apathy, fatigue, loss of memory, headache</a:t>
            </a:r>
          </a:p>
          <a:p>
            <a:pPr>
              <a:buFontTx/>
              <a:buChar char="•"/>
            </a:pPr>
            <a:r>
              <a:rPr lang="en-US" smtClean="0"/>
              <a:t>Bilateral symmetrical rash on areas exposed to sunlight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smtClean="0"/>
              <a:t>Vitamins</a:t>
            </a:r>
          </a:p>
          <a:p>
            <a:endParaRPr lang="en-US" b="1" smtClean="0">
              <a:cs typeface="Arial" pitchFamily="34" charset="0"/>
            </a:endParaRPr>
          </a:p>
          <a:p>
            <a:r>
              <a:rPr lang="en-US" smtClean="0"/>
              <a:t>Unlike carbohydrates, proteins and fats, vitamins do not supply energy. However, some vitamins do function as coenzymes in the release of energy from carbohydrates, proteins and fats.</a:t>
            </a:r>
          </a:p>
          <a:p>
            <a:endParaRPr lang="en-US" u="sng" smtClean="0"/>
          </a:p>
          <a:p>
            <a:r>
              <a:rPr lang="en-US" smtClean="0"/>
              <a:t>Some vitamins are available from foods in inactive forms known as precursors. Once inside the body, precursors are converted into an active form of the vitamin. </a:t>
            </a:r>
          </a:p>
          <a:p>
            <a:endParaRPr lang="en-US" u="sng" smtClean="0"/>
          </a:p>
        </p:txBody>
      </p:sp>
      <p:sp>
        <p:nvSpPr>
          <p:cNvPr id="4" name="Slide Number Placeholder 3"/>
          <p:cNvSpPr>
            <a:spLocks noGrp="1"/>
          </p:cNvSpPr>
          <p:nvPr>
            <p:ph type="sldNum" sz="quarter" idx="5"/>
          </p:nvPr>
        </p:nvSpPr>
        <p:spPr/>
        <p:txBody>
          <a:bodyPr/>
          <a:lstStyle/>
          <a:p>
            <a:pPr>
              <a:defRPr/>
            </a:pPr>
            <a:fld id="{E4742E32-50ED-478F-9E35-DB6FF74C5A51}" type="slidenum">
              <a:rPr lang="en-US" smtClean="0"/>
              <a:pPr>
                <a:defRPr/>
              </a:pPr>
              <a:t>56</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p:txBody>
          <a:bodyPr/>
          <a:lstStyle/>
          <a:p>
            <a:pPr>
              <a:defRPr/>
            </a:pPr>
            <a:fld id="{A7EB2CA4-1E18-4638-AE66-5A0644FE586B}" type="slidenum">
              <a:rPr lang="en-US" smtClean="0"/>
              <a:pPr>
                <a:defRPr/>
              </a:pPr>
              <a:t>103</a:t>
            </a:fld>
            <a:endParaRPr lang="en-US" smtClean="0"/>
          </a:p>
        </p:txBody>
      </p:sp>
      <p:sp>
        <p:nvSpPr>
          <p:cNvPr id="1382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824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Pyridoxine, pyridoxal, pyridoxamine</a:t>
            </a:r>
          </a:p>
          <a:p>
            <a:pPr>
              <a:buFontTx/>
              <a:buChar char="•"/>
            </a:pPr>
            <a:r>
              <a:rPr lang="en-US" smtClean="0"/>
              <a:t>B6</a:t>
            </a:r>
          </a:p>
          <a:p>
            <a:endParaRPr lang="en-US" smtClean="0"/>
          </a:p>
          <a:p>
            <a:r>
              <a:rPr lang="en-US" smtClean="0"/>
              <a:t>RDA</a:t>
            </a:r>
          </a:p>
          <a:p>
            <a:pPr>
              <a:buFontTx/>
              <a:buChar char="•"/>
            </a:pPr>
            <a:r>
              <a:rPr lang="en-US" smtClean="0"/>
              <a:t>Adults: 1.3 mg/day (19-50 yr)</a:t>
            </a:r>
          </a:p>
          <a:p>
            <a:endParaRPr lang="en-US" smtClean="0"/>
          </a:p>
          <a:p>
            <a:r>
              <a:rPr lang="en-US" smtClean="0"/>
              <a:t>Upper Level</a:t>
            </a:r>
          </a:p>
          <a:p>
            <a:pPr>
              <a:buFontTx/>
              <a:buChar char="•"/>
            </a:pPr>
            <a:r>
              <a:rPr lang="en-US" smtClean="0"/>
              <a:t>Adults: 100 mg/day</a:t>
            </a:r>
          </a:p>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p:txBody>
          <a:bodyPr/>
          <a:lstStyle/>
          <a:p>
            <a:pPr>
              <a:defRPr/>
            </a:pPr>
            <a:fld id="{7BE2B0B9-E5B9-47B3-ABB0-E544FF5F778C}" type="slidenum">
              <a:rPr lang="en-US" smtClean="0"/>
              <a:pPr>
                <a:defRPr/>
              </a:pPr>
              <a:t>104</a:t>
            </a:fld>
            <a:endParaRPr lang="en-US" smtClean="0"/>
          </a:p>
        </p:txBody>
      </p:sp>
      <p:sp>
        <p:nvSpPr>
          <p:cNvPr id="1392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926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a:t>
            </a:r>
          </a:p>
          <a:p>
            <a:pPr>
              <a:buFontTx/>
              <a:buChar char="•"/>
            </a:pPr>
            <a:r>
              <a:rPr lang="en-US" smtClean="0"/>
              <a:t>Part of coenzymes PLP (pyridoxal phosphate) and PMP (pyridoxamine phosphate) used in amino acid and fatty acid metabolism</a:t>
            </a:r>
          </a:p>
          <a:p>
            <a:pPr>
              <a:buFontTx/>
              <a:buChar char="•"/>
            </a:pPr>
            <a:r>
              <a:rPr lang="en-US" smtClean="0"/>
              <a:t>Helps convert tryptophan to niacin and to serotonin</a:t>
            </a:r>
          </a:p>
          <a:p>
            <a:pPr>
              <a:buFontTx/>
              <a:buChar char="•"/>
            </a:pPr>
            <a:r>
              <a:rPr lang="en-US" smtClean="0"/>
              <a:t>Helps to make red blood cells </a:t>
            </a:r>
          </a:p>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p:txBody>
          <a:bodyPr/>
          <a:lstStyle/>
          <a:p>
            <a:pPr>
              <a:defRPr/>
            </a:pPr>
            <a:fld id="{8DD978D0-FBBC-4212-A948-34E43134B804}" type="slidenum">
              <a:rPr lang="en-US" smtClean="0"/>
              <a:pPr>
                <a:defRPr/>
              </a:pPr>
              <a:t>105</a:t>
            </a:fld>
            <a:endParaRPr lang="en-US" smtClean="0"/>
          </a:p>
        </p:txBody>
      </p:sp>
      <p:sp>
        <p:nvSpPr>
          <p:cNvPr id="140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029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Meats, fish, poultry, liver</a:t>
            </a:r>
          </a:p>
          <a:p>
            <a:pPr>
              <a:buFontTx/>
              <a:buChar char="•"/>
            </a:pPr>
            <a:r>
              <a:rPr lang="en-US" smtClean="0"/>
              <a:t>Potatoes, legumes, soy products</a:t>
            </a:r>
          </a:p>
          <a:p>
            <a:pPr>
              <a:buFontTx/>
              <a:buChar char="•"/>
            </a:pPr>
            <a:r>
              <a:rPr lang="en-US" smtClean="0"/>
              <a:t>Non-citrus fruits</a:t>
            </a:r>
          </a:p>
          <a:p>
            <a:pPr>
              <a:buFontTx/>
              <a:buChar char="•"/>
            </a:pPr>
            <a:r>
              <a:rPr lang="en-US" smtClean="0"/>
              <a:t>Fortified cereals</a:t>
            </a:r>
          </a:p>
          <a:p>
            <a:endParaRPr lang="en-US" smtClean="0"/>
          </a:p>
          <a:p>
            <a:r>
              <a:rPr lang="en-US" smtClean="0"/>
              <a:t>Destruction</a:t>
            </a:r>
          </a:p>
          <a:p>
            <a:pPr>
              <a:buFontTx/>
              <a:buChar char="•"/>
            </a:pPr>
            <a:r>
              <a:rPr lang="en-US" smtClean="0"/>
              <a:t>Easily destroyed by heat</a:t>
            </a:r>
          </a:p>
          <a:p>
            <a:r>
              <a:rPr lang="en-US" smtClean="0"/>
              <a:t> </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p:txBody>
          <a:bodyPr/>
          <a:lstStyle/>
          <a:p>
            <a:pPr>
              <a:defRPr/>
            </a:pPr>
            <a:fld id="{4EC7D82B-14D0-4261-B58D-48B45806FD75}" type="slidenum">
              <a:rPr lang="en-US" smtClean="0"/>
              <a:pPr>
                <a:defRPr/>
              </a:pPr>
              <a:t>106</a:t>
            </a:fld>
            <a:endParaRPr lang="en-US" smtClean="0"/>
          </a:p>
        </p:txBody>
      </p:sp>
      <p:sp>
        <p:nvSpPr>
          <p:cNvPr id="1413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131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Scaly dermatitis</a:t>
            </a:r>
          </a:p>
          <a:p>
            <a:pPr>
              <a:buFontTx/>
              <a:buChar char="•"/>
            </a:pPr>
            <a:r>
              <a:rPr lang="en-US" smtClean="0"/>
              <a:t>Anemia (small-cell type)</a:t>
            </a:r>
          </a:p>
          <a:p>
            <a:pPr>
              <a:buFontTx/>
              <a:buChar char="•"/>
            </a:pPr>
            <a:r>
              <a:rPr lang="en-US" smtClean="0"/>
              <a:t>Depression, confusion, convulsions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p:txBody>
          <a:bodyPr/>
          <a:lstStyle/>
          <a:p>
            <a:pPr>
              <a:defRPr/>
            </a:pPr>
            <a:fld id="{8721D5FF-C6B9-4276-B669-4BA03B85ABC9}" type="slidenum">
              <a:rPr lang="en-US" smtClean="0"/>
              <a:pPr>
                <a:defRPr/>
              </a:pPr>
              <a:t>107</a:t>
            </a:fld>
            <a:endParaRPr lang="en-US" smtClean="0"/>
          </a:p>
        </p:txBody>
      </p:sp>
      <p:sp>
        <p:nvSpPr>
          <p:cNvPr id="1423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234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Toxicity Symptoms</a:t>
            </a:r>
          </a:p>
          <a:p>
            <a:pPr>
              <a:buFontTx/>
              <a:buChar char="•"/>
            </a:pPr>
            <a:r>
              <a:rPr lang="en-US" smtClean="0"/>
              <a:t>Depression, fatigue, irritability, headaches, nerve damage causing numbness and muscle weakness leading to an inability to walk and convulsions</a:t>
            </a:r>
          </a:p>
          <a:p>
            <a:pPr>
              <a:buFontTx/>
              <a:buChar char="•"/>
            </a:pPr>
            <a:r>
              <a:rPr lang="en-US" smtClean="0"/>
              <a:t>Skin lesions </a:t>
            </a:r>
          </a:p>
          <a:p>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p:txBody>
          <a:bodyPr/>
          <a:lstStyle/>
          <a:p>
            <a:pPr>
              <a:defRPr/>
            </a:pPr>
            <a:fld id="{A5D59BF0-F31F-40FB-B289-012BEC09225B}" type="slidenum">
              <a:rPr lang="en-US" smtClean="0"/>
              <a:pPr>
                <a:defRPr/>
              </a:pPr>
              <a:t>108</a:t>
            </a:fld>
            <a:endParaRPr lang="en-US" smtClean="0"/>
          </a:p>
        </p:txBody>
      </p:sp>
      <p:sp>
        <p:nvSpPr>
          <p:cNvPr id="1433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336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Folic acid, folacin, pteroylglutamic acid (PGA)</a:t>
            </a:r>
          </a:p>
          <a:p>
            <a:endParaRPr lang="en-US" smtClean="0"/>
          </a:p>
          <a:p>
            <a:r>
              <a:rPr lang="en-US" smtClean="0"/>
              <a:t>RDA</a:t>
            </a:r>
          </a:p>
          <a:p>
            <a:pPr>
              <a:buFontTx/>
              <a:buChar char="•"/>
            </a:pPr>
            <a:r>
              <a:rPr lang="en-US" smtClean="0"/>
              <a:t>Adults: 400 µg/day</a:t>
            </a:r>
          </a:p>
          <a:p>
            <a:endParaRPr lang="en-US" smtClean="0"/>
          </a:p>
          <a:p>
            <a:r>
              <a:rPr lang="en-US" smtClean="0"/>
              <a:t>Upper Limit</a:t>
            </a:r>
          </a:p>
          <a:p>
            <a:pPr>
              <a:buFontTx/>
              <a:buChar char="•"/>
            </a:pPr>
            <a:r>
              <a:rPr lang="en-US" smtClean="0"/>
              <a:t>Adults: 1,000 µg/day</a:t>
            </a:r>
          </a:p>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p:txBody>
          <a:bodyPr/>
          <a:lstStyle/>
          <a:p>
            <a:pPr>
              <a:defRPr/>
            </a:pPr>
            <a:fld id="{2002CA62-906B-4949-9ACE-DA0EC6027F83}" type="slidenum">
              <a:rPr lang="en-US" smtClean="0"/>
              <a:pPr>
                <a:defRPr/>
              </a:pPr>
              <a:t>109</a:t>
            </a:fld>
            <a:endParaRPr lang="en-US" smtClean="0"/>
          </a:p>
        </p:txBody>
      </p:sp>
      <p:sp>
        <p:nvSpPr>
          <p:cNvPr id="1443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438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 </a:t>
            </a:r>
          </a:p>
          <a:p>
            <a:pPr>
              <a:buFontTx/>
              <a:buChar char="•"/>
            </a:pPr>
            <a:r>
              <a:rPr lang="en-US" smtClean="0"/>
              <a:t>Part of coenzymes THF (tetrahydrofolate) and DHF (dihydrofolate) used in DNA synthesis and therefore important in new cell formation</a:t>
            </a:r>
          </a:p>
          <a:p>
            <a:pPr>
              <a:buFontTx/>
              <a:buChar char="•"/>
            </a:pPr>
            <a:r>
              <a:rPr lang="en-US" smtClean="0"/>
              <a:t>Activates vitamin B12; Works with vitamin B12 to form hemoglobin in red blood cells </a:t>
            </a:r>
          </a:p>
          <a:p>
            <a:pPr>
              <a:buFontTx/>
              <a:buChar char="•"/>
            </a:pPr>
            <a:r>
              <a:rPr lang="en-US" smtClean="0"/>
              <a:t>Helps prevent neural tube defects, such as spina bifida.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p:txBody>
          <a:bodyPr/>
          <a:lstStyle/>
          <a:p>
            <a:pPr>
              <a:defRPr/>
            </a:pPr>
            <a:fld id="{0ED1DE0F-6FD1-4FD7-817A-932AC1FEF447}" type="slidenum">
              <a:rPr lang="en-US" smtClean="0"/>
              <a:pPr>
                <a:defRPr/>
              </a:pPr>
              <a:t>110</a:t>
            </a:fld>
            <a:endParaRPr lang="en-US" smtClean="0"/>
          </a:p>
        </p:txBody>
      </p:sp>
      <p:sp>
        <p:nvSpPr>
          <p:cNvPr id="1454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541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Fortified grains</a:t>
            </a:r>
          </a:p>
          <a:p>
            <a:pPr>
              <a:buFontTx/>
              <a:buChar char="•"/>
            </a:pPr>
            <a:r>
              <a:rPr lang="en-US" smtClean="0"/>
              <a:t>Leafy green vegetables</a:t>
            </a:r>
          </a:p>
          <a:p>
            <a:pPr>
              <a:buFontTx/>
              <a:buChar char="•"/>
            </a:pPr>
            <a:r>
              <a:rPr lang="en-US" smtClean="0"/>
              <a:t>Legumes, seeds</a:t>
            </a:r>
          </a:p>
          <a:p>
            <a:pPr>
              <a:buFontTx/>
              <a:buChar char="•"/>
            </a:pPr>
            <a:r>
              <a:rPr lang="en-US" smtClean="0"/>
              <a:t>Liver</a:t>
            </a:r>
          </a:p>
          <a:p>
            <a:endParaRPr lang="en-US" smtClean="0"/>
          </a:p>
          <a:p>
            <a:r>
              <a:rPr lang="en-US" smtClean="0"/>
              <a:t>Destruction</a:t>
            </a:r>
          </a:p>
          <a:p>
            <a:pPr>
              <a:buFontTx/>
              <a:buChar char="•"/>
            </a:pPr>
            <a:r>
              <a:rPr lang="en-US" smtClean="0"/>
              <a:t>Easily destroyed by heat and oxygen</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p:txBody>
          <a:bodyPr/>
          <a:lstStyle/>
          <a:p>
            <a:pPr>
              <a:defRPr/>
            </a:pPr>
            <a:fld id="{B05E7093-ECB6-4FC4-8810-05126F89C249}" type="slidenum">
              <a:rPr lang="en-US" smtClean="0"/>
              <a:pPr>
                <a:defRPr/>
              </a:pPr>
              <a:t>111</a:t>
            </a:fld>
            <a:endParaRPr lang="en-US" smtClean="0"/>
          </a:p>
        </p:txBody>
      </p:sp>
      <p:sp>
        <p:nvSpPr>
          <p:cNvPr id="1464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643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a:t>
            </a:r>
          </a:p>
          <a:p>
            <a:pPr>
              <a:buFontTx/>
              <a:buChar char="•"/>
            </a:pPr>
            <a:r>
              <a:rPr lang="en-US" smtClean="0"/>
              <a:t>Anemia (large-cell type)</a:t>
            </a:r>
          </a:p>
          <a:p>
            <a:pPr>
              <a:buFontTx/>
              <a:buChar char="•"/>
            </a:pPr>
            <a:r>
              <a:rPr lang="en-US" smtClean="0"/>
              <a:t>Smooth, red tongue (glossitis)</a:t>
            </a:r>
          </a:p>
          <a:p>
            <a:pPr>
              <a:buFontTx/>
              <a:buChar char="•"/>
            </a:pPr>
            <a:r>
              <a:rPr lang="en-US" smtClean="0"/>
              <a:t>Mental confusion, weakness, fatigue, irritability, headache </a:t>
            </a:r>
          </a:p>
          <a:p>
            <a:endParaRPr lang="en-US" smtClean="0"/>
          </a:p>
          <a:p>
            <a:r>
              <a:rPr lang="en-US" smtClean="0"/>
              <a:t>Toxicity </a:t>
            </a:r>
          </a:p>
          <a:p>
            <a:pPr>
              <a:buFontTx/>
              <a:buChar char="•"/>
            </a:pPr>
            <a:r>
              <a:rPr lang="en-US" smtClean="0"/>
              <a:t>Mask B12 deficiency symptoms</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p:txBody>
          <a:bodyPr/>
          <a:lstStyle/>
          <a:p>
            <a:pPr>
              <a:defRPr/>
            </a:pPr>
            <a:fld id="{3D01C03C-A150-47D2-8FBA-A3A31B1CDF3A}" type="slidenum">
              <a:rPr lang="en-US" smtClean="0"/>
              <a:pPr>
                <a:defRPr/>
              </a:pPr>
              <a:t>112</a:t>
            </a:fld>
            <a:endParaRPr lang="en-US" smtClean="0"/>
          </a:p>
        </p:txBody>
      </p:sp>
      <p:sp>
        <p:nvSpPr>
          <p:cNvPr id="1474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746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Other Names</a:t>
            </a:r>
          </a:p>
          <a:p>
            <a:pPr>
              <a:buFontTx/>
              <a:buChar char="•"/>
            </a:pPr>
            <a:r>
              <a:rPr lang="en-US" smtClean="0"/>
              <a:t>Cobalamin</a:t>
            </a:r>
          </a:p>
          <a:p>
            <a:endParaRPr lang="en-US" smtClean="0"/>
          </a:p>
          <a:p>
            <a:r>
              <a:rPr lang="en-US" smtClean="0"/>
              <a:t>RDA</a:t>
            </a:r>
          </a:p>
          <a:p>
            <a:pPr>
              <a:buFontTx/>
              <a:buChar char="•"/>
            </a:pPr>
            <a:r>
              <a:rPr lang="en-US" smtClean="0"/>
              <a:t>Adults: 2.4 µg/day</a:t>
            </a:r>
          </a:p>
          <a:p>
            <a:pPr lvl="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 </a:t>
            </a:r>
          </a:p>
          <a:p>
            <a:r>
              <a:rPr lang="en-US" smtClean="0"/>
              <a:t>Because vitamins are organic, they can be destroyed and left unable to function. Vitamins can be destroyed by:</a:t>
            </a:r>
          </a:p>
          <a:p>
            <a:pPr>
              <a:buFontTx/>
              <a:buChar char="•"/>
            </a:pPr>
            <a:r>
              <a:rPr lang="en-US" smtClean="0"/>
              <a:t> Heat – keep refrigerated, don’t over cook</a:t>
            </a:r>
          </a:p>
          <a:p>
            <a:pPr>
              <a:buFontTx/>
              <a:buChar char="•"/>
            </a:pPr>
            <a:r>
              <a:rPr lang="en-US" smtClean="0"/>
              <a:t> Light (ultraviolet) – store in opaque containers</a:t>
            </a:r>
          </a:p>
          <a:p>
            <a:pPr>
              <a:buFontTx/>
              <a:buChar char="•"/>
            </a:pPr>
            <a:r>
              <a:rPr lang="en-US" smtClean="0"/>
              <a:t> Oxygen – after cut, keep airtight</a:t>
            </a:r>
          </a:p>
          <a:p>
            <a:pPr>
              <a:buFontTx/>
              <a:buChar char="•"/>
            </a:pPr>
            <a:r>
              <a:rPr lang="en-US" smtClean="0"/>
              <a:t> Some water soluble – cook with less water</a:t>
            </a:r>
          </a:p>
          <a:p>
            <a:pPr>
              <a:buFontTx/>
              <a:buChar char="•"/>
            </a:pPr>
            <a:endParaRPr lang="en-US" smtClean="0"/>
          </a:p>
          <a:p>
            <a:r>
              <a:rPr lang="en-US" smtClean="0"/>
              <a:t>The body needs vitamins in small amounts, milligrams (mg) or micrograms (µg) instead of grams (g). Although the body only needs vitamins in  small amounts, they are needed on a regular basis.</a:t>
            </a:r>
          </a:p>
          <a:p>
            <a:pPr>
              <a:buFontTx/>
              <a:buChar char="•"/>
            </a:pPr>
            <a:endParaRPr lang="en-US" smtClean="0"/>
          </a:p>
          <a:p>
            <a:r>
              <a:rPr lang="en-US" smtClean="0"/>
              <a:t> </a:t>
            </a:r>
          </a:p>
          <a:p>
            <a:endParaRPr lang="en-US" smtClean="0"/>
          </a:p>
        </p:txBody>
      </p:sp>
      <p:sp>
        <p:nvSpPr>
          <p:cNvPr id="4" name="Slide Number Placeholder 3"/>
          <p:cNvSpPr>
            <a:spLocks noGrp="1"/>
          </p:cNvSpPr>
          <p:nvPr>
            <p:ph type="sldNum" sz="quarter" idx="5"/>
          </p:nvPr>
        </p:nvSpPr>
        <p:spPr/>
        <p:txBody>
          <a:bodyPr/>
          <a:lstStyle/>
          <a:p>
            <a:pPr>
              <a:defRPr/>
            </a:pPr>
            <a:fld id="{62E5D307-8E33-45FF-BBCE-759F40C54E52}" type="slidenum">
              <a:rPr lang="en-US" smtClean="0"/>
              <a:pPr>
                <a:defRPr/>
              </a:pPr>
              <a:t>57</a:t>
            </a:fld>
            <a:endParaRPr lang="en-US"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p:txBody>
          <a:bodyPr/>
          <a:lstStyle/>
          <a:p>
            <a:pPr>
              <a:defRPr/>
            </a:pPr>
            <a:fld id="{CA373FA5-9967-4BDA-9F44-5D77DA18FF3B}" type="slidenum">
              <a:rPr lang="en-US" smtClean="0"/>
              <a:pPr>
                <a:defRPr/>
              </a:pPr>
              <a:t>113</a:t>
            </a:fld>
            <a:endParaRPr lang="en-US" smtClean="0"/>
          </a:p>
        </p:txBody>
      </p:sp>
      <p:sp>
        <p:nvSpPr>
          <p:cNvPr id="1484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848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 </a:t>
            </a:r>
          </a:p>
          <a:p>
            <a:pPr>
              <a:buFontTx/>
              <a:buChar char="•"/>
            </a:pPr>
            <a:r>
              <a:rPr lang="en-US" smtClean="0"/>
              <a:t>Part of coenzymes methylcobalamin and deoxyadenosylcobalamin used in new cell synthesis</a:t>
            </a:r>
          </a:p>
          <a:p>
            <a:pPr>
              <a:buFontTx/>
              <a:buChar char="•"/>
            </a:pPr>
            <a:r>
              <a:rPr lang="en-US" smtClean="0"/>
              <a:t>Helps to maintain nerve cells</a:t>
            </a:r>
          </a:p>
          <a:p>
            <a:pPr>
              <a:buFontTx/>
              <a:buChar char="•"/>
            </a:pPr>
            <a:r>
              <a:rPr lang="en-US" smtClean="0"/>
              <a:t>Reforms folate coenzyme</a:t>
            </a:r>
          </a:p>
          <a:p>
            <a:pPr>
              <a:buFontTx/>
              <a:buChar char="•"/>
            </a:pPr>
            <a:r>
              <a:rPr lang="en-US" smtClean="0"/>
              <a:t>Helps to break down some fatty acids and amino acids</a:t>
            </a:r>
          </a:p>
          <a:p>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p:txBody>
          <a:bodyPr/>
          <a:lstStyle/>
          <a:p>
            <a:pPr>
              <a:defRPr/>
            </a:pPr>
            <a:fld id="{7AA21E24-F694-4F08-BF06-96CC12D32671}" type="slidenum">
              <a:rPr lang="en-US" smtClean="0"/>
              <a:pPr>
                <a:defRPr/>
              </a:pPr>
              <a:t>114</a:t>
            </a:fld>
            <a:endParaRPr lang="en-US" smtClean="0"/>
          </a:p>
        </p:txBody>
      </p:sp>
      <p:sp>
        <p:nvSpPr>
          <p:cNvPr id="1495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950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a:t>
            </a:r>
          </a:p>
          <a:p>
            <a:pPr>
              <a:buFontTx/>
              <a:buChar char="•"/>
            </a:pPr>
            <a:r>
              <a:rPr lang="en-US" smtClean="0"/>
              <a:t>Animal products (meat, poultry, fish, shellfish, milk, cheese, eggs) </a:t>
            </a:r>
          </a:p>
          <a:p>
            <a:pPr>
              <a:buFontTx/>
              <a:buChar char="•"/>
            </a:pPr>
            <a:r>
              <a:rPr lang="en-US" smtClean="0"/>
              <a:t>Fortified cereals</a:t>
            </a:r>
          </a:p>
          <a:p>
            <a:endParaRPr lang="en-US" smtClean="0"/>
          </a:p>
          <a:p>
            <a:r>
              <a:rPr lang="en-US" smtClean="0"/>
              <a:t>Destruction</a:t>
            </a:r>
          </a:p>
          <a:p>
            <a:pPr>
              <a:buFontTx/>
              <a:buChar char="•"/>
            </a:pPr>
            <a:r>
              <a:rPr lang="en-US" smtClean="0"/>
              <a:t>Easily destroyed by microwave cooking</a:t>
            </a:r>
          </a:p>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p:txBody>
          <a:bodyPr/>
          <a:lstStyle/>
          <a:p>
            <a:pPr>
              <a:defRPr/>
            </a:pPr>
            <a:fld id="{E01ED4DA-5879-4549-BFEB-78CA250DDC99}" type="slidenum">
              <a:rPr lang="en-US" smtClean="0"/>
              <a:pPr>
                <a:defRPr/>
              </a:pPr>
              <a:t>115</a:t>
            </a:fld>
            <a:endParaRPr lang="en-US" smtClean="0"/>
          </a:p>
        </p:txBody>
      </p:sp>
      <p:sp>
        <p:nvSpPr>
          <p:cNvPr id="1505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053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Disease</a:t>
            </a:r>
          </a:p>
          <a:p>
            <a:pPr>
              <a:buFontTx/>
              <a:buChar char="•"/>
            </a:pPr>
            <a:r>
              <a:rPr lang="en-US" smtClean="0"/>
              <a:t>Pernicious anemia</a:t>
            </a:r>
          </a:p>
          <a:p>
            <a:endParaRPr lang="en-US" smtClean="0"/>
          </a:p>
          <a:p>
            <a:r>
              <a:rPr lang="en-US" smtClean="0"/>
              <a:t>Deficiency Symptoms</a:t>
            </a:r>
          </a:p>
          <a:p>
            <a:pPr>
              <a:buFontTx/>
              <a:buChar char="•"/>
            </a:pPr>
            <a:r>
              <a:rPr lang="en-US" smtClean="0"/>
              <a:t>Anemia</a:t>
            </a:r>
          </a:p>
          <a:p>
            <a:pPr>
              <a:buFontTx/>
              <a:buChar char="•"/>
            </a:pPr>
            <a:r>
              <a:rPr lang="en-US" smtClean="0"/>
              <a:t>Fatigue</a:t>
            </a:r>
          </a:p>
          <a:p>
            <a:pPr>
              <a:buFontTx/>
              <a:buChar char="•"/>
            </a:pPr>
            <a:r>
              <a:rPr lang="en-US" smtClean="0"/>
              <a:t>Degeneration of peripheral nerves progressing to paralysis </a:t>
            </a:r>
          </a:p>
          <a:p>
            <a:endParaRPr lang="en-US" smtClean="0"/>
          </a:p>
          <a:p>
            <a:r>
              <a:rPr lang="en-US" smtClean="0"/>
              <a:t>Toxicity Symptoms</a:t>
            </a:r>
          </a:p>
          <a:p>
            <a:pPr>
              <a:buFontTx/>
              <a:buChar char="•"/>
            </a:pPr>
            <a:r>
              <a:rPr lang="en-US" smtClean="0"/>
              <a:t>None reported</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p:txBody>
          <a:bodyPr/>
          <a:lstStyle/>
          <a:p>
            <a:pPr>
              <a:defRPr/>
            </a:pPr>
            <a:fld id="{4996B8B7-F996-46C1-A45C-18F8B4F3AB5C}" type="slidenum">
              <a:rPr lang="en-US" smtClean="0"/>
              <a:pPr>
                <a:defRPr/>
              </a:pPr>
              <a:t>116</a:t>
            </a:fld>
            <a:endParaRPr lang="en-US" smtClean="0"/>
          </a:p>
        </p:txBody>
      </p:sp>
      <p:sp>
        <p:nvSpPr>
          <p:cNvPr id="1515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155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Adequate Intake</a:t>
            </a:r>
          </a:p>
          <a:p>
            <a:pPr>
              <a:buFontTx/>
              <a:buChar char="•"/>
            </a:pPr>
            <a:r>
              <a:rPr lang="en-US" smtClean="0"/>
              <a:t>Adults: 30 µg/day</a:t>
            </a:r>
          </a:p>
          <a:p>
            <a:endParaRPr lang="en-US" smtClean="0"/>
          </a:p>
          <a:p>
            <a:r>
              <a:rPr lang="en-US" smtClean="0"/>
              <a:t>Functions </a:t>
            </a:r>
          </a:p>
          <a:p>
            <a:pPr>
              <a:buFontTx/>
              <a:buChar char="•"/>
            </a:pPr>
            <a:r>
              <a:rPr lang="en-US" smtClean="0"/>
              <a:t>Part of coenzyme used in energy metabolism</a:t>
            </a:r>
          </a:p>
          <a:p>
            <a:pPr>
              <a:buFontTx/>
              <a:buChar char="•"/>
            </a:pPr>
            <a:r>
              <a:rPr lang="en-US" smtClean="0"/>
              <a:t>Part of coenzyme used in fat synthesis, amino acid metabolism, and glycogen synthesis</a:t>
            </a:r>
          </a:p>
          <a:p>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p:txBody>
          <a:bodyPr/>
          <a:lstStyle/>
          <a:p>
            <a:pPr>
              <a:defRPr/>
            </a:pPr>
            <a:fld id="{71161F58-BD16-4A6A-A0A0-83F2675EEAE3}" type="slidenum">
              <a:rPr lang="en-US" smtClean="0"/>
              <a:pPr>
                <a:defRPr/>
              </a:pPr>
              <a:t>117</a:t>
            </a:fld>
            <a:endParaRPr lang="en-US" smtClean="0"/>
          </a:p>
        </p:txBody>
      </p:sp>
      <p:sp>
        <p:nvSpPr>
          <p:cNvPr id="152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258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Widespread in foods</a:t>
            </a:r>
          </a:p>
          <a:p>
            <a:pPr>
              <a:buFontTx/>
              <a:buChar char="•"/>
            </a:pPr>
            <a:r>
              <a:rPr lang="en-US" smtClean="0"/>
              <a:t>Liver, egg yolks, soybeans, fish, whole grains</a:t>
            </a:r>
          </a:p>
          <a:p>
            <a:pPr>
              <a:buFontTx/>
              <a:buChar char="•"/>
            </a:pPr>
            <a:r>
              <a:rPr lang="en-US" smtClean="0"/>
              <a:t>Also produced by GI bacteria </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p:txBody>
          <a:bodyPr/>
          <a:lstStyle/>
          <a:p>
            <a:pPr>
              <a:defRPr/>
            </a:pPr>
            <a:fld id="{C5195D8C-9D24-40D3-9948-C32FEC87656E}" type="slidenum">
              <a:rPr lang="en-US" smtClean="0"/>
              <a:pPr>
                <a:defRPr/>
              </a:pPr>
              <a:t>118</a:t>
            </a:fld>
            <a:endParaRPr lang="en-US" smtClean="0"/>
          </a:p>
        </p:txBody>
      </p:sp>
      <p:sp>
        <p:nvSpPr>
          <p:cNvPr id="153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0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Depression, lethargy, hallucinations, numb or tingling sensation in the arms and legs</a:t>
            </a:r>
          </a:p>
          <a:p>
            <a:pPr>
              <a:buFontTx/>
              <a:buChar char="•"/>
            </a:pPr>
            <a:r>
              <a:rPr lang="en-US" smtClean="0"/>
              <a:t>Red scaly rash around the eyes, nose, and mouth</a:t>
            </a:r>
          </a:p>
          <a:p>
            <a:pPr>
              <a:buFontTx/>
              <a:buChar char="•"/>
            </a:pPr>
            <a:r>
              <a:rPr lang="en-US" smtClean="0"/>
              <a:t>Hair loss</a:t>
            </a:r>
          </a:p>
          <a:p>
            <a:endParaRPr lang="en-US" smtClean="0"/>
          </a:p>
          <a:p>
            <a:r>
              <a:rPr lang="en-US" smtClean="0"/>
              <a:t>Toxicity Symptoms</a:t>
            </a:r>
          </a:p>
          <a:p>
            <a:pPr>
              <a:buFontTx/>
              <a:buChar char="•"/>
            </a:pPr>
            <a:r>
              <a:rPr lang="en-US" smtClean="0"/>
              <a:t>None reported</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p:txBody>
          <a:bodyPr/>
          <a:lstStyle/>
          <a:p>
            <a:pPr>
              <a:defRPr/>
            </a:pPr>
            <a:fld id="{A83DB7E4-DFC9-42A6-8AEA-3744200E14AF}" type="slidenum">
              <a:rPr lang="en-US" smtClean="0"/>
              <a:pPr>
                <a:defRPr/>
              </a:pPr>
              <a:t>119</a:t>
            </a:fld>
            <a:endParaRPr lang="en-US" smtClean="0"/>
          </a:p>
        </p:txBody>
      </p:sp>
      <p:sp>
        <p:nvSpPr>
          <p:cNvPr id="154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462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Adequate Intake</a:t>
            </a:r>
          </a:p>
          <a:p>
            <a:pPr>
              <a:buFontTx/>
              <a:buChar char="•"/>
            </a:pPr>
            <a:r>
              <a:rPr lang="en-US" smtClean="0"/>
              <a:t>Adults: 5 mg/day</a:t>
            </a:r>
          </a:p>
          <a:p>
            <a:endParaRPr lang="en-US" smtClean="0"/>
          </a:p>
          <a:p>
            <a:r>
              <a:rPr lang="en-US" smtClean="0"/>
              <a:t>Functions</a:t>
            </a:r>
          </a:p>
          <a:p>
            <a:pPr>
              <a:buFontTx/>
              <a:buChar char="•"/>
            </a:pPr>
            <a:r>
              <a:rPr lang="en-US" smtClean="0"/>
              <a:t>Part of coenzyme A used in energy metabolism </a:t>
            </a:r>
          </a:p>
          <a:p>
            <a:endParaRPr lang="en-US"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p:txBody>
          <a:bodyPr/>
          <a:lstStyle/>
          <a:p>
            <a:pPr>
              <a:defRPr/>
            </a:pPr>
            <a:fld id="{76F4442E-931A-4EF3-9638-11CA2147DB6E}" type="slidenum">
              <a:rPr lang="en-US" smtClean="0"/>
              <a:pPr>
                <a:defRPr/>
              </a:pPr>
              <a:t>120</a:t>
            </a:fld>
            <a:endParaRPr lang="en-US" smtClean="0"/>
          </a:p>
        </p:txBody>
      </p:sp>
      <p:sp>
        <p:nvSpPr>
          <p:cNvPr id="155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5652"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Food Sources </a:t>
            </a:r>
          </a:p>
          <a:p>
            <a:pPr>
              <a:buFontTx/>
              <a:buChar char="•"/>
            </a:pPr>
            <a:r>
              <a:rPr lang="en-US" smtClean="0"/>
              <a:t>Widespread in foods</a:t>
            </a:r>
          </a:p>
          <a:p>
            <a:pPr>
              <a:buFontTx/>
              <a:buChar char="•"/>
            </a:pPr>
            <a:r>
              <a:rPr lang="en-US" smtClean="0"/>
              <a:t>Chicken, beef, potatoes, oats, tomatoes, liver, egg yolk, broccoli, whole grains</a:t>
            </a:r>
          </a:p>
          <a:p>
            <a:endParaRPr lang="en-US" smtClean="0"/>
          </a:p>
          <a:p>
            <a:r>
              <a:rPr lang="en-US" smtClean="0"/>
              <a:t>Destruction</a:t>
            </a:r>
          </a:p>
          <a:p>
            <a:pPr>
              <a:buFontTx/>
              <a:buChar char="•"/>
            </a:pPr>
            <a:r>
              <a:rPr lang="en-US" smtClean="0"/>
              <a:t>Easily destroyed by food processing</a:t>
            </a:r>
          </a:p>
          <a:p>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p:txBody>
          <a:bodyPr/>
          <a:lstStyle/>
          <a:p>
            <a:pPr>
              <a:defRPr/>
            </a:pPr>
            <a:fld id="{573D3A5A-16E8-4FBE-9778-693AB310FDC8}" type="slidenum">
              <a:rPr lang="en-US" smtClean="0"/>
              <a:pPr>
                <a:defRPr/>
              </a:pPr>
              <a:t>121</a:t>
            </a:fld>
            <a:endParaRPr lang="en-US" smtClean="0"/>
          </a:p>
        </p:txBody>
      </p:sp>
      <p:sp>
        <p:nvSpPr>
          <p:cNvPr id="156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6676"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Vomiting, nausea stomach cramps</a:t>
            </a:r>
          </a:p>
          <a:p>
            <a:pPr>
              <a:buFontTx/>
              <a:buChar char="•"/>
            </a:pPr>
            <a:r>
              <a:rPr lang="en-US" smtClean="0"/>
              <a:t>Insomnia, fatigue, depression, irritability, restlessness, apathy</a:t>
            </a:r>
          </a:p>
          <a:p>
            <a:pPr>
              <a:buFontTx/>
              <a:buChar char="•"/>
            </a:pPr>
            <a:r>
              <a:rPr lang="en-US" smtClean="0"/>
              <a:t>Hypoglycemia, increased sensitivity to insulin</a:t>
            </a:r>
          </a:p>
          <a:p>
            <a:pPr>
              <a:buFontTx/>
              <a:buChar char="•"/>
            </a:pPr>
            <a:r>
              <a:rPr lang="en-US" smtClean="0"/>
              <a:t>Numbness, muscle cramps, inability to walk</a:t>
            </a:r>
          </a:p>
          <a:p>
            <a:r>
              <a:rPr lang="en-US" smtClean="0"/>
              <a:t> </a:t>
            </a:r>
          </a:p>
          <a:p>
            <a:r>
              <a:rPr lang="en-US" smtClean="0"/>
              <a:t>Toxicity Symptoms </a:t>
            </a:r>
          </a:p>
          <a:p>
            <a:pPr>
              <a:buFontTx/>
              <a:buChar char="•"/>
            </a:pPr>
            <a:r>
              <a:rPr lang="en-US" smtClean="0"/>
              <a:t>None reported</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p:txBody>
          <a:bodyPr/>
          <a:lstStyle/>
          <a:p>
            <a:pPr>
              <a:defRPr/>
            </a:pPr>
            <a:fld id="{0CC6C26E-2BB2-43A1-85D1-E6053CB756BB}" type="slidenum">
              <a:rPr lang="en-US" smtClean="0"/>
              <a:pPr>
                <a:defRPr/>
              </a:pPr>
              <a:t>122</a:t>
            </a:fld>
            <a:endParaRPr lang="en-US" smtClean="0"/>
          </a:p>
        </p:txBody>
      </p:sp>
      <p:sp>
        <p:nvSpPr>
          <p:cNvPr id="157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770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Adequate Intake</a:t>
            </a:r>
          </a:p>
          <a:p>
            <a:pPr>
              <a:buFontTx/>
              <a:buChar char="•"/>
            </a:pPr>
            <a:r>
              <a:rPr lang="en-US" smtClean="0"/>
              <a:t>Men: 550 mg/day</a:t>
            </a:r>
          </a:p>
          <a:p>
            <a:pPr>
              <a:buFontTx/>
              <a:buChar char="•"/>
            </a:pPr>
            <a:r>
              <a:rPr lang="en-US" smtClean="0"/>
              <a:t>Women: 425 mg/day</a:t>
            </a:r>
          </a:p>
          <a:p>
            <a:endParaRPr lang="en-US" smtClean="0"/>
          </a:p>
          <a:p>
            <a:r>
              <a:rPr lang="en-US" smtClean="0"/>
              <a:t>Upper Level</a:t>
            </a:r>
          </a:p>
          <a:p>
            <a:pPr>
              <a:buFontTx/>
              <a:buChar char="•"/>
            </a:pPr>
            <a:r>
              <a:rPr lang="en-US" smtClean="0"/>
              <a:t>Adults: 3,500 mg/day</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pPr>
              <a:defRPr/>
            </a:pPr>
            <a:r>
              <a:rPr lang="en-US" dirty="0" smtClean="0"/>
              <a:t>There are 13 different vitamins, each with its own special roles. Vitamins are grouped into two major categories; fat-soluble vitamins and water-soluble vitamins. </a:t>
            </a:r>
          </a:p>
          <a:p>
            <a:pPr>
              <a:defRPr/>
            </a:pPr>
            <a:endParaRPr lang="en-US" dirty="0" smtClean="0"/>
          </a:p>
          <a:p>
            <a:pPr>
              <a:defRPr/>
            </a:pPr>
            <a:r>
              <a:rPr lang="en-US" dirty="0" smtClean="0"/>
              <a:t>Fat-soluble vitamins (4 fat soluble)</a:t>
            </a:r>
          </a:p>
          <a:p>
            <a:pPr>
              <a:buFont typeface="Arial" pitchFamily="34" charset="0"/>
              <a:buChar char="•"/>
              <a:defRPr/>
            </a:pPr>
            <a:r>
              <a:rPr lang="en-US" sz="2200" dirty="0" smtClean="0"/>
              <a:t> Vitamin A</a:t>
            </a:r>
          </a:p>
          <a:p>
            <a:pPr>
              <a:buFont typeface="Arial" pitchFamily="34" charset="0"/>
              <a:buChar char="•"/>
              <a:defRPr/>
            </a:pPr>
            <a:r>
              <a:rPr lang="en-US" sz="2200" dirty="0" smtClean="0"/>
              <a:t> Vitamin D</a:t>
            </a:r>
          </a:p>
          <a:p>
            <a:pPr>
              <a:buFont typeface="Arial" pitchFamily="34" charset="0"/>
              <a:buChar char="•"/>
              <a:defRPr/>
            </a:pPr>
            <a:r>
              <a:rPr lang="en-US" sz="2200" dirty="0" smtClean="0"/>
              <a:t> Vitamin E</a:t>
            </a:r>
          </a:p>
          <a:p>
            <a:pPr>
              <a:buFont typeface="Arial" pitchFamily="34" charset="0"/>
              <a:buChar char="•"/>
              <a:defRPr/>
            </a:pPr>
            <a:r>
              <a:rPr lang="en-US" sz="2200" dirty="0" smtClean="0"/>
              <a:t> Vitamin K</a:t>
            </a:r>
          </a:p>
          <a:p>
            <a:pPr>
              <a:defRPr/>
            </a:pPr>
            <a:endParaRPr lang="en-US" dirty="0" smtClean="0"/>
          </a:p>
          <a:p>
            <a:pPr>
              <a:defRPr/>
            </a:pPr>
            <a:r>
              <a:rPr lang="en-US" dirty="0" smtClean="0"/>
              <a:t>Water-soluble vitamins (9 water soluble: 8 B vitamins &amp; C)</a:t>
            </a:r>
          </a:p>
          <a:p>
            <a:pPr>
              <a:buFont typeface="Arial" pitchFamily="34" charset="0"/>
              <a:buChar char="•"/>
              <a:defRPr/>
            </a:pPr>
            <a:r>
              <a:rPr lang="en-US" sz="2200" dirty="0" smtClean="0"/>
              <a:t> Thiamin </a:t>
            </a:r>
          </a:p>
          <a:p>
            <a:pPr>
              <a:buFont typeface="Arial" pitchFamily="34" charset="0"/>
              <a:buChar char="•"/>
              <a:defRPr/>
            </a:pPr>
            <a:r>
              <a:rPr lang="en-US" sz="2200" dirty="0" smtClean="0"/>
              <a:t> Riboflavin</a:t>
            </a:r>
          </a:p>
          <a:p>
            <a:pPr>
              <a:buFont typeface="Arial" pitchFamily="34" charset="0"/>
              <a:buChar char="•"/>
              <a:defRPr/>
            </a:pPr>
            <a:r>
              <a:rPr lang="en-US" sz="2200" dirty="0" smtClean="0"/>
              <a:t> Niacin</a:t>
            </a:r>
          </a:p>
          <a:p>
            <a:pPr>
              <a:buFont typeface="Arial" pitchFamily="34" charset="0"/>
              <a:buChar char="•"/>
              <a:defRPr/>
            </a:pPr>
            <a:r>
              <a:rPr lang="en-US" sz="2200" dirty="0" smtClean="0"/>
              <a:t> Biotin</a:t>
            </a:r>
          </a:p>
          <a:p>
            <a:pPr>
              <a:buFont typeface="Arial" pitchFamily="34" charset="0"/>
              <a:buChar char="•"/>
              <a:defRPr/>
            </a:pPr>
            <a:r>
              <a:rPr lang="en-US" sz="2200" dirty="0" smtClean="0"/>
              <a:t> </a:t>
            </a:r>
            <a:r>
              <a:rPr lang="en-US" sz="2200" dirty="0" err="1" smtClean="0"/>
              <a:t>Pantothenic</a:t>
            </a:r>
            <a:r>
              <a:rPr lang="en-US" sz="2200" dirty="0" smtClean="0"/>
              <a:t> acid</a:t>
            </a:r>
          </a:p>
          <a:p>
            <a:pPr>
              <a:buFont typeface="Arial" pitchFamily="34" charset="0"/>
              <a:buChar char="•"/>
              <a:defRPr/>
            </a:pPr>
            <a:r>
              <a:rPr lang="en-US" sz="2200" dirty="0" smtClean="0"/>
              <a:t> Vitamin B</a:t>
            </a:r>
            <a:r>
              <a:rPr lang="en-US" sz="2200" baseline="-25000" dirty="0" smtClean="0"/>
              <a:t>6</a:t>
            </a:r>
          </a:p>
          <a:p>
            <a:pPr>
              <a:buFont typeface="Arial" pitchFamily="34" charset="0"/>
              <a:buChar char="•"/>
              <a:defRPr/>
            </a:pPr>
            <a:r>
              <a:rPr lang="en-US" sz="2200" dirty="0" smtClean="0"/>
              <a:t> </a:t>
            </a:r>
            <a:r>
              <a:rPr lang="en-US" sz="2200" dirty="0" err="1" smtClean="0"/>
              <a:t>Folate</a:t>
            </a:r>
            <a:endParaRPr lang="en-US" sz="2200" dirty="0" smtClean="0"/>
          </a:p>
          <a:p>
            <a:pPr>
              <a:buFont typeface="Arial" pitchFamily="34" charset="0"/>
              <a:buChar char="•"/>
              <a:defRPr/>
            </a:pPr>
            <a:r>
              <a:rPr lang="en-US" sz="2200" dirty="0" smtClean="0"/>
              <a:t> Vitamin B</a:t>
            </a:r>
            <a:r>
              <a:rPr lang="en-US" sz="2200" baseline="-25000" dirty="0" smtClean="0"/>
              <a:t>12</a:t>
            </a:r>
          </a:p>
          <a:p>
            <a:pPr>
              <a:buFont typeface="Arial" pitchFamily="34" charset="0"/>
              <a:buChar char="•"/>
              <a:defRPr/>
            </a:pPr>
            <a:r>
              <a:rPr lang="en-US" sz="2200" dirty="0" smtClean="0"/>
              <a:t> Vitamin C</a:t>
            </a:r>
          </a:p>
          <a:p>
            <a:pPr>
              <a:defRPr/>
            </a:pPr>
            <a:endParaRPr lang="en-US" dirty="0"/>
          </a:p>
        </p:txBody>
      </p:sp>
      <p:sp>
        <p:nvSpPr>
          <p:cNvPr id="4" name="Slide Number Placeholder 3"/>
          <p:cNvSpPr>
            <a:spLocks noGrp="1"/>
          </p:cNvSpPr>
          <p:nvPr>
            <p:ph type="sldNum" sz="quarter" idx="5"/>
          </p:nvPr>
        </p:nvSpPr>
        <p:spPr/>
        <p:txBody>
          <a:bodyPr/>
          <a:lstStyle/>
          <a:p>
            <a:pPr>
              <a:defRPr/>
            </a:pPr>
            <a:fld id="{AE337139-775B-4A57-90C0-9301813AB427}" type="slidenum">
              <a:rPr lang="en-US" smtClean="0"/>
              <a:pPr>
                <a:defRPr/>
              </a:pPr>
              <a:t>58</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p:txBody>
          <a:bodyPr/>
          <a:lstStyle/>
          <a:p>
            <a:pPr>
              <a:defRPr/>
            </a:pPr>
            <a:fld id="{17A66DDF-1AC7-4D4D-A7E2-F5EF78AA9FE8}" type="slidenum">
              <a:rPr lang="en-US" smtClean="0"/>
              <a:pPr>
                <a:defRPr/>
              </a:pPr>
              <a:t>123</a:t>
            </a:fld>
            <a:endParaRPr lang="en-US" smtClean="0"/>
          </a:p>
        </p:txBody>
      </p:sp>
      <p:sp>
        <p:nvSpPr>
          <p:cNvPr id="158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8724"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Functions </a:t>
            </a:r>
          </a:p>
          <a:p>
            <a:pPr>
              <a:buFontTx/>
              <a:buChar char="•"/>
            </a:pPr>
            <a:r>
              <a:rPr lang="en-US" smtClean="0"/>
              <a:t>Needed for the synthesis of the neurotransmitter acetylcholine and the phospholipids lecithin </a:t>
            </a:r>
          </a:p>
          <a:p>
            <a:endParaRPr lang="en-US" smtClean="0"/>
          </a:p>
          <a:p>
            <a:r>
              <a:rPr lang="en-US" smtClean="0"/>
              <a:t>Food Sources </a:t>
            </a:r>
          </a:p>
          <a:p>
            <a:pPr>
              <a:buFontTx/>
              <a:buChar char="•"/>
            </a:pPr>
            <a:r>
              <a:rPr lang="en-US" smtClean="0"/>
              <a:t>Milk, liver, eggs, peanuts</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p:txBody>
          <a:bodyPr/>
          <a:lstStyle/>
          <a:p>
            <a:pPr>
              <a:defRPr/>
            </a:pPr>
            <a:fld id="{11589DBB-AC82-45BD-850B-E733AE6C3743}" type="slidenum">
              <a:rPr lang="en-US" smtClean="0"/>
              <a:pPr>
                <a:defRPr/>
              </a:pPr>
              <a:t>124</a:t>
            </a:fld>
            <a:endParaRPr lang="en-US" smtClean="0"/>
          </a:p>
        </p:txBody>
      </p:sp>
      <p:sp>
        <p:nvSpPr>
          <p:cNvPr id="159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9748"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smtClean="0"/>
              <a:t>Deficiency Symptoms</a:t>
            </a:r>
          </a:p>
          <a:p>
            <a:pPr>
              <a:buFontTx/>
              <a:buChar char="•"/>
            </a:pPr>
            <a:r>
              <a:rPr lang="en-US" smtClean="0"/>
              <a:t>Liver damage </a:t>
            </a:r>
          </a:p>
          <a:p>
            <a:endParaRPr lang="en-US" smtClean="0"/>
          </a:p>
          <a:p>
            <a:r>
              <a:rPr lang="en-US" smtClean="0"/>
              <a:t>Toxicity Symptoms</a:t>
            </a:r>
          </a:p>
          <a:p>
            <a:pPr>
              <a:buFontTx/>
              <a:buChar char="•"/>
            </a:pPr>
            <a:r>
              <a:rPr lang="en-US" smtClean="0"/>
              <a:t>Body odor, sweating, salivation</a:t>
            </a:r>
          </a:p>
          <a:p>
            <a:pPr>
              <a:buFontTx/>
              <a:buChar char="•"/>
            </a:pPr>
            <a:r>
              <a:rPr lang="en-US" smtClean="0"/>
              <a:t>Reduced growth rate</a:t>
            </a:r>
          </a:p>
          <a:p>
            <a:pPr>
              <a:buFontTx/>
              <a:buChar char="•"/>
            </a:pPr>
            <a:r>
              <a:rPr lang="en-US" smtClean="0"/>
              <a:t>Low blood pressure</a:t>
            </a:r>
          </a:p>
          <a:p>
            <a:pPr>
              <a:buFontTx/>
              <a:buChar char="•"/>
            </a:pPr>
            <a:r>
              <a:rPr lang="en-US" smtClean="0"/>
              <a:t>Liver damage</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p:txBody>
          <a:bodyPr/>
          <a:lstStyle/>
          <a:p>
            <a:pPr>
              <a:defRPr/>
            </a:pPr>
            <a:fld id="{6E071E44-674E-48CF-986C-F88CE3AF4A4C}" type="slidenum">
              <a:rPr lang="en-US" smtClean="0"/>
              <a:pPr>
                <a:defRPr/>
              </a:pPr>
              <a:t>125</a:t>
            </a:fld>
            <a:endParaRPr lang="en-US" smtClean="0"/>
          </a:p>
        </p:txBody>
      </p:sp>
      <p:sp>
        <p:nvSpPr>
          <p:cNvPr id="160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0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buFont typeface="Symbol" pitchFamily="18" charset="2"/>
              <a:buChar char=""/>
            </a:pPr>
            <a:endParaRPr lang="en-US" smtClean="0"/>
          </a:p>
          <a:p>
            <a:pPr>
              <a:buFont typeface="Symbol" pitchFamily="18" charset="2"/>
              <a:buNone/>
            </a:pPr>
            <a:r>
              <a:rPr lang="en-US" smtClean="0"/>
              <a:t>Essentiality - Inositol and carnitine can be made by the body, but no recommendations have been established. Research continues to determine if they may be essential. Availability is widespread in foods. </a:t>
            </a:r>
          </a:p>
          <a:p>
            <a:endParaRPr lang="en-US"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960FF8-D711-43EA-B18B-0B5104B76D84}" type="slidenum">
              <a:rPr lang="en-US"/>
              <a:pPr/>
              <a:t>194</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52F439-A426-4413-9B01-2A15C23CAB9A}" type="slidenum">
              <a:rPr lang="en-US"/>
              <a:pPr/>
              <a:t>195</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3BF64D-2488-4AAE-8BB6-DBDF7BCFBB99}" type="slidenum">
              <a:rPr lang="en-US"/>
              <a:pPr/>
              <a:t>196</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E3FFD7-C768-490B-B4E8-9AABF9CFBDD5}" type="slidenum">
              <a:rPr lang="en-US"/>
              <a:pPr/>
              <a:t>197</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CA8E1-7BBD-443E-9BB5-56B21692548E}" type="slidenum">
              <a:rPr lang="en-US"/>
              <a:pPr/>
              <a:t>198</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FFE64-D756-4C56-9E80-FB7B2130DB4D}" type="slidenum">
              <a:rPr lang="en-US"/>
              <a:pPr/>
              <a:t>199</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5FDDA-F5E0-4867-A101-16626873A958}" type="slidenum">
              <a:rPr lang="en-US"/>
              <a:pPr/>
              <a:t>200</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Consuming vitamins in the right amount is important. Inadequate amounts can cause harm and excessive amounts can cause harm. More is not better. The fact a compound can be essential and harmful is true of most nutrients.</a:t>
            </a:r>
          </a:p>
          <a:p>
            <a:r>
              <a:rPr lang="en-US" smtClean="0"/>
              <a:t> </a:t>
            </a:r>
          </a:p>
          <a:p>
            <a:endParaRPr lang="en-US" smtClean="0"/>
          </a:p>
        </p:txBody>
      </p:sp>
      <p:sp>
        <p:nvSpPr>
          <p:cNvPr id="4" name="Slide Number Placeholder 3"/>
          <p:cNvSpPr>
            <a:spLocks noGrp="1"/>
          </p:cNvSpPr>
          <p:nvPr>
            <p:ph type="sldNum" sz="quarter" idx="5"/>
          </p:nvPr>
        </p:nvSpPr>
        <p:spPr/>
        <p:txBody>
          <a:bodyPr/>
          <a:lstStyle/>
          <a:p>
            <a:pPr>
              <a:defRPr/>
            </a:pPr>
            <a:fld id="{EB33135C-C7E3-4C0A-AAA7-E8B4D7AD5415}" type="slidenum">
              <a:rPr lang="en-US" smtClean="0"/>
              <a:pPr>
                <a:defRPr/>
              </a:pPr>
              <a:t>61</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8680E6-2D85-4541-B0EC-89FED7E00C3E}" type="slidenum">
              <a:rPr lang="en-US"/>
              <a:pPr/>
              <a:t>201</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ECA503-DC79-4476-8261-3E93AECB4FD2}" type="slidenum">
              <a:rPr lang="en-US"/>
              <a:pPr/>
              <a:t>202</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267805-93F7-490D-9A4D-93F49A91D26E}" type="slidenum">
              <a:rPr lang="en-US"/>
              <a:pPr/>
              <a:t>203</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720A0A-4D9B-4AF6-9B61-B7B2542B1D70}" type="slidenum">
              <a:rPr lang="en-US"/>
              <a:pPr/>
              <a:t>204</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0C946-8C7A-4CA5-A164-74FA56846DBD}" type="slidenum">
              <a:rPr lang="en-US"/>
              <a:pPr/>
              <a:t>205</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67CB29-DB5C-475E-9F76-20CC51AE122D}" type="slidenum">
              <a:rPr lang="en-US"/>
              <a:pPr/>
              <a:t>206</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4EFA14-1E78-4DC9-A136-999AF3571D96}" type="slidenum">
              <a:rPr lang="en-US"/>
              <a:pPr/>
              <a:t>207</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4C8AC5-BC83-4ABC-912E-E33A462C5E66}" type="slidenum">
              <a:rPr lang="en-US"/>
              <a:pPr/>
              <a:t>208</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B583C6-62C9-482C-8C8B-2DA9E4EDEF9B}" type="slidenum">
              <a:rPr lang="en-US"/>
              <a:pPr/>
              <a:t>209</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F853B3-B906-4386-BD5B-47167EB28561}" type="slidenum">
              <a:rPr lang="en-US"/>
              <a:pPr/>
              <a:t>210</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p:txBody>
          <a:bodyPr/>
          <a:lstStyle/>
          <a:p>
            <a:pPr>
              <a:defRPr/>
            </a:pPr>
            <a:fld id="{CEEC1921-2EC6-4C69-9C9E-EF7B89B13359}" type="slidenum">
              <a:rPr lang="en-US" smtClean="0"/>
              <a:pPr>
                <a:defRPr/>
              </a:pPr>
              <a:t>62</a:t>
            </a:fld>
            <a:endParaRPr lang="en-US" smtClean="0"/>
          </a:p>
        </p:txBody>
      </p:sp>
      <p:sp>
        <p:nvSpPr>
          <p:cNvPr id="952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6"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r>
              <a:rPr lang="en-US" smtClean="0"/>
              <a:t>The effect of a vitamin depends on the dose. A normal nutrient dose typically provides a physiological effect resulting in normal blood concentrations. A large nutrient dose can provide a pharmacological or drug effect, which can result in nutrient toxicities. </a:t>
            </a: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3A6E83-5B16-4A7B-AF8A-8D420EC7F9FD}" type="slidenum">
              <a:rPr lang="en-US"/>
              <a:pPr/>
              <a:t>211</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4716F4-5DB0-4119-9349-3690CDCA136D}" type="slidenum">
              <a:rPr lang="en-US"/>
              <a:pPr/>
              <a:t>212</a:t>
            </a:fld>
            <a:endParaRPr 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814F7E-A553-4E4C-979B-779B358D1377}" type="slidenum">
              <a:rPr lang="en-US"/>
              <a:pPr/>
              <a:t>213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39788B-FF37-47A0-8290-8E2E4D956DE7}" type="slidenum">
              <a:rPr lang="en-US"/>
              <a:pPr/>
              <a:t>214</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D938C-A23E-4759-8ED4-95C1989610E7}" type="slidenum">
              <a:rPr lang="en-US"/>
              <a:pPr/>
              <a:t>215</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3006E5-3268-4A05-B1F1-E7727FE75A3C}" type="slidenum">
              <a:rPr lang="en-US"/>
              <a:pPr/>
              <a:t>216</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D8104-05CD-4CE2-84EA-D10D375CD361}" type="slidenum">
              <a:rPr lang="en-US"/>
              <a:pPr/>
              <a:t>217</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186780-5F8C-4443-A7A2-D186ED40FB2C}" type="slidenum">
              <a:rPr lang="en-US"/>
              <a:pPr/>
              <a:t>218</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DD30D-CE56-4F1A-A2F2-8FB5ECD137A9}" type="slidenum">
              <a:rPr lang="en-US"/>
              <a:pPr/>
              <a:t>219</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F17A16-1F60-4F10-8898-7040700090B5}" type="slidenum">
              <a:rPr lang="en-US"/>
              <a:pPr/>
              <a:t>220</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1724F2-60EE-4D55-87AC-AB334D2D102B}" type="datetimeFigureOut">
              <a:rPr lang="en-US" smtClean="0"/>
              <a:pPr/>
              <a:t>21-Aug-19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1724F2-60EE-4D55-87AC-AB334D2D102B}" type="datetimeFigureOut">
              <a:rPr lang="en-US" smtClean="0"/>
              <a:pPr/>
              <a:t>21-Aug-19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1724F2-60EE-4D55-87AC-AB334D2D102B}" type="datetimeFigureOut">
              <a:rPr lang="en-US" smtClean="0"/>
              <a:pPr/>
              <a:t>21-Aug-19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3638"/>
            <a:ext cx="2133600" cy="457200"/>
          </a:xfrm>
        </p:spPr>
        <p:txBody>
          <a:bodyPr/>
          <a:lstStyle>
            <a:lvl1pPr>
              <a:defRPr/>
            </a:lvl1pPr>
          </a:lstStyle>
          <a:p>
            <a:fld id="{E4827425-C786-471B-BB71-B1AC4A49E041}" type="slidenum">
              <a:rPr lang="en-US"/>
              <a:pPr/>
              <a:t>‹#›</a:t>
            </a:fld>
            <a:endParaRPr lang="en-US"/>
          </a:p>
        </p:txBody>
      </p:sp>
      <p:sp>
        <p:nvSpPr>
          <p:cNvPr id="7" name="Date Placeholder 6"/>
          <p:cNvSpPr>
            <a:spLocks noGrp="1"/>
          </p:cNvSpPr>
          <p:nvPr>
            <p:ph type="dt" sz="half" idx="12"/>
          </p:nvPr>
        </p:nvSpPr>
        <p:spPr>
          <a:xfrm>
            <a:off x="457200" y="6248400"/>
            <a:ext cx="2133600" cy="457200"/>
          </a:xfrm>
        </p:spPr>
        <p:txBody>
          <a:bodyPr/>
          <a:lstStyle>
            <a:lvl1pPr>
              <a:defRPr/>
            </a:lvl1pPr>
          </a:lstStyle>
          <a:p>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1724F2-60EE-4D55-87AC-AB334D2D102B}" type="datetimeFigureOut">
              <a:rPr lang="en-US" smtClean="0"/>
              <a:pPr/>
              <a:t>21-Aug-19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1724F2-60EE-4D55-87AC-AB334D2D102B}" type="datetimeFigureOut">
              <a:rPr lang="en-US" smtClean="0"/>
              <a:pPr/>
              <a:t>21-Aug-19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1724F2-60EE-4D55-87AC-AB334D2D102B}" type="datetimeFigureOut">
              <a:rPr lang="en-US" smtClean="0"/>
              <a:pPr/>
              <a:t>21-Aug-19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1724F2-60EE-4D55-87AC-AB334D2D102B}" type="datetimeFigureOut">
              <a:rPr lang="en-US" smtClean="0"/>
              <a:pPr/>
              <a:t>21-Aug-19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1724F2-60EE-4D55-87AC-AB334D2D102B}" type="datetimeFigureOut">
              <a:rPr lang="en-US" smtClean="0"/>
              <a:pPr/>
              <a:t>21-Aug-19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724F2-60EE-4D55-87AC-AB334D2D102B}" type="datetimeFigureOut">
              <a:rPr lang="en-US" smtClean="0"/>
              <a:pPr/>
              <a:t>21-Aug-19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1724F2-60EE-4D55-87AC-AB334D2D102B}" type="datetimeFigureOut">
              <a:rPr lang="en-US" smtClean="0"/>
              <a:pPr/>
              <a:t>21-Aug-19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1724F2-60EE-4D55-87AC-AB334D2D102B}" type="datetimeFigureOut">
              <a:rPr lang="en-US" smtClean="0"/>
              <a:pPr/>
              <a:t>21-Aug-19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F3879-32D9-4B75-9A5A-AD766778DF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724F2-60EE-4D55-87AC-AB334D2D102B}" type="datetimeFigureOut">
              <a:rPr lang="en-US" smtClean="0"/>
              <a:pPr/>
              <a:t>21-Aug-19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F3879-32D9-4B75-9A5A-AD766778DF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en.wikipedia.org/wiki/Specialized" TargetMode="External"/><Relationship Id="rId3" Type="http://schemas.openxmlformats.org/officeDocument/2006/relationships/hyperlink" Target="http://en.wikipedia.org/wiki/Diet_(nutrition)" TargetMode="External"/><Relationship Id="rId7" Type="http://schemas.openxmlformats.org/officeDocument/2006/relationships/hyperlink" Target="http://en.wikipedia.org/wiki/Health_professional" TargetMode="External"/><Relationship Id="rId2" Type="http://schemas.openxmlformats.org/officeDocument/2006/relationships/hyperlink" Target="http://en.wikipedia.org/wiki/Science" TargetMode="External"/><Relationship Id="rId1" Type="http://schemas.openxmlformats.org/officeDocument/2006/relationships/slideLayout" Target="../slideLayouts/slideLayout2.xml"/><Relationship Id="rId6" Type="http://schemas.openxmlformats.org/officeDocument/2006/relationships/hyperlink" Target="http://en.wikipedia.org/wiki/Dietitian" TargetMode="External"/><Relationship Id="rId5" Type="http://schemas.openxmlformats.org/officeDocument/2006/relationships/hyperlink" Target="http://en.wikipedia.org/wiki/Disease" TargetMode="External"/><Relationship Id="rId4" Type="http://schemas.openxmlformats.org/officeDocument/2006/relationships/hyperlink" Target="http://en.wikipedia.org/wiki/Health" TargetMode="External"/><Relationship Id="rId9" Type="http://schemas.openxmlformats.org/officeDocument/2006/relationships/hyperlink" Target="http://en.wikipedia.org/wiki/Expertis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9.xml"/><Relationship Id="rId1" Type="http://schemas.openxmlformats.org/officeDocument/2006/relationships/slideLayout" Target="../slideLayouts/slideLayout4.xml"/></Relationships>
</file>

<file path=ppt/slides/_rels/slide2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_rels/slide2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NUTRITION</a:t>
            </a:r>
            <a:endParaRPr lang="en-US" b="1" dirty="0"/>
          </a:p>
        </p:txBody>
      </p:sp>
      <p:sp>
        <p:nvSpPr>
          <p:cNvPr id="3" name="Subtitle 2"/>
          <p:cNvSpPr>
            <a:spLocks noGrp="1"/>
          </p:cNvSpPr>
          <p:nvPr>
            <p:ph type="subTitle" idx="1"/>
          </p:nvPr>
        </p:nvSpPr>
        <p:spPr/>
        <p:txBody>
          <a:bodyPr/>
          <a:lstStyle/>
          <a:p>
            <a:r>
              <a:rPr lang="en-US" dirty="0" smtClean="0"/>
              <a:t>By Miss </a:t>
            </a:r>
            <a:r>
              <a:rPr lang="en-US" dirty="0" err="1" smtClean="0"/>
              <a:t>Kimuyu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Adequate, optimum and good nutrition </a:t>
            </a:r>
            <a:r>
              <a:rPr lang="en-US" dirty="0"/>
              <a:t>are expressions used to indicate that the supply of </a:t>
            </a:r>
            <a:r>
              <a:rPr lang="en-US" dirty="0" smtClean="0"/>
              <a:t>the essential </a:t>
            </a:r>
            <a:r>
              <a:rPr lang="en-US" dirty="0"/>
              <a:t>nutrients is correct in amount and proportion. </a:t>
            </a:r>
            <a:endParaRPr lang="en-US" dirty="0" smtClean="0"/>
          </a:p>
          <a:p>
            <a:r>
              <a:rPr lang="en-US" dirty="0" smtClean="0"/>
              <a:t>It </a:t>
            </a:r>
            <a:r>
              <a:rPr lang="en-US" dirty="0"/>
              <a:t>also implies that the </a:t>
            </a:r>
            <a:r>
              <a:rPr lang="en-US" dirty="0" err="1"/>
              <a:t>utilisation</a:t>
            </a:r>
            <a:r>
              <a:rPr lang="en-US" dirty="0"/>
              <a:t> of </a:t>
            </a:r>
            <a:r>
              <a:rPr lang="en-US" dirty="0" smtClean="0"/>
              <a:t>such nutrients </a:t>
            </a:r>
            <a:r>
              <a:rPr lang="en-US" dirty="0"/>
              <a:t>in the body is such that the highest level of physical and mental health is maintained </a:t>
            </a:r>
            <a:r>
              <a:rPr lang="en-US" dirty="0" smtClean="0"/>
              <a:t>throughout the </a:t>
            </a:r>
            <a:r>
              <a:rPr lang="en-US" dirty="0"/>
              <a:t>life-cycle.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0"/>
            <a:ext cx="8001000" cy="1143000"/>
          </a:xfrm>
        </p:spPr>
        <p:txBody>
          <a:bodyPr/>
          <a:lstStyle/>
          <a:p>
            <a:r>
              <a:rPr lang="en-US" smtClean="0"/>
              <a:t>Niacin</a:t>
            </a:r>
          </a:p>
        </p:txBody>
      </p:sp>
      <p:sp>
        <p:nvSpPr>
          <p:cNvPr id="51205" name="Rectangle 3"/>
          <p:cNvSpPr>
            <a:spLocks noGrp="1" noChangeArrowheads="1"/>
          </p:cNvSpPr>
          <p:nvPr>
            <p:ph type="body" idx="1"/>
          </p:nvPr>
        </p:nvSpPr>
        <p:spPr>
          <a:xfrm>
            <a:off x="609600" y="1219200"/>
            <a:ext cx="8077200" cy="4800600"/>
          </a:xfrm>
        </p:spPr>
        <p:txBody>
          <a:bodyPr/>
          <a:lstStyle/>
          <a:p>
            <a:pPr>
              <a:defRPr/>
            </a:pPr>
            <a:r>
              <a:rPr lang="en-US" dirty="0" smtClean="0"/>
              <a:t>Food Sources </a:t>
            </a:r>
          </a:p>
          <a:p>
            <a:pPr lvl="1">
              <a:defRPr/>
            </a:pPr>
            <a:r>
              <a:rPr lang="en-US" dirty="0" smtClean="0"/>
              <a:t>Milk, eggs, meat, poultry, fish</a:t>
            </a:r>
          </a:p>
          <a:p>
            <a:pPr lvl="1">
              <a:defRPr/>
            </a:pPr>
            <a:r>
              <a:rPr lang="en-US" dirty="0" smtClean="0"/>
              <a:t>Whole-grain and enriched breads and cereals</a:t>
            </a:r>
          </a:p>
          <a:p>
            <a:pPr lvl="1">
              <a:defRPr/>
            </a:pPr>
            <a:r>
              <a:rPr lang="en-US" dirty="0" smtClean="0"/>
              <a:t>Nuts</a:t>
            </a:r>
          </a:p>
          <a:p>
            <a:pPr lvl="1">
              <a:defRPr/>
            </a:pPr>
            <a:r>
              <a:rPr lang="en-US" dirty="0" smtClean="0"/>
              <a:t>All protein-containing foods </a:t>
            </a:r>
          </a:p>
          <a:p>
            <a:pPr>
              <a:defRPr/>
            </a:pPr>
            <a:endParaRPr lang="en-US" dirty="0"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0"/>
            <a:ext cx="8001000" cy="1143000"/>
          </a:xfrm>
        </p:spPr>
        <p:txBody>
          <a:bodyPr/>
          <a:lstStyle/>
          <a:p>
            <a:r>
              <a:rPr lang="en-US" smtClean="0"/>
              <a:t>Niacin</a:t>
            </a:r>
          </a:p>
        </p:txBody>
      </p:sp>
      <p:sp>
        <p:nvSpPr>
          <p:cNvPr id="53253" name="Rectangle 3"/>
          <p:cNvSpPr>
            <a:spLocks noGrp="1" noChangeArrowheads="1"/>
          </p:cNvSpPr>
          <p:nvPr>
            <p:ph type="body" idx="1"/>
          </p:nvPr>
        </p:nvSpPr>
        <p:spPr>
          <a:xfrm>
            <a:off x="609600" y="1295400"/>
            <a:ext cx="8077200" cy="4724400"/>
          </a:xfrm>
        </p:spPr>
        <p:txBody>
          <a:bodyPr/>
          <a:lstStyle/>
          <a:p>
            <a:pPr>
              <a:defRPr/>
            </a:pPr>
            <a:r>
              <a:rPr lang="en-US" dirty="0" smtClean="0"/>
              <a:t>Toxicity Symptoms </a:t>
            </a:r>
          </a:p>
          <a:p>
            <a:pPr lvl="1">
              <a:defRPr/>
            </a:pPr>
            <a:r>
              <a:rPr lang="en-US" dirty="0" smtClean="0"/>
              <a:t>Painful flush, hives, and rash (niacin flush)</a:t>
            </a:r>
          </a:p>
          <a:p>
            <a:pPr lvl="1">
              <a:defRPr/>
            </a:pPr>
            <a:r>
              <a:rPr lang="en-US" dirty="0" smtClean="0"/>
              <a:t>Nausea, vomiting</a:t>
            </a:r>
          </a:p>
          <a:p>
            <a:pPr lvl="1">
              <a:defRPr/>
            </a:pPr>
            <a:r>
              <a:rPr lang="en-US" dirty="0" smtClean="0"/>
              <a:t>Liver damage</a:t>
            </a:r>
          </a:p>
          <a:p>
            <a:pPr lvl="1">
              <a:defRPr/>
            </a:pPr>
            <a:r>
              <a:rPr lang="en-US" dirty="0" smtClean="0"/>
              <a:t>Impaired glucose tolerance</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0"/>
            <a:ext cx="7772400" cy="1143000"/>
          </a:xfrm>
        </p:spPr>
        <p:txBody>
          <a:bodyPr/>
          <a:lstStyle/>
          <a:p>
            <a:r>
              <a:rPr lang="en-US" smtClean="0"/>
              <a:t>Niacin</a:t>
            </a:r>
          </a:p>
        </p:txBody>
      </p:sp>
      <p:sp>
        <p:nvSpPr>
          <p:cNvPr id="52229" name="Rectangle 3"/>
          <p:cNvSpPr>
            <a:spLocks noGrp="1" noChangeArrowheads="1"/>
          </p:cNvSpPr>
          <p:nvPr>
            <p:ph type="body" idx="1"/>
          </p:nvPr>
        </p:nvSpPr>
        <p:spPr>
          <a:xfrm>
            <a:off x="609600" y="1295400"/>
            <a:ext cx="7848600" cy="4800600"/>
          </a:xfrm>
        </p:spPr>
        <p:txBody>
          <a:bodyPr/>
          <a:lstStyle/>
          <a:p>
            <a:pPr>
              <a:lnSpc>
                <a:spcPct val="90000"/>
              </a:lnSpc>
              <a:defRPr/>
            </a:pPr>
            <a:r>
              <a:rPr lang="en-US" dirty="0" smtClean="0"/>
              <a:t>Deficiency Disease</a:t>
            </a:r>
          </a:p>
          <a:p>
            <a:pPr lvl="1">
              <a:lnSpc>
                <a:spcPct val="90000"/>
              </a:lnSpc>
              <a:defRPr/>
            </a:pPr>
            <a:r>
              <a:rPr lang="en-US" dirty="0" smtClean="0"/>
              <a:t>Pellagra</a:t>
            </a:r>
          </a:p>
          <a:p>
            <a:pPr>
              <a:lnSpc>
                <a:spcPct val="90000"/>
              </a:lnSpc>
              <a:defRPr/>
            </a:pPr>
            <a:r>
              <a:rPr lang="en-US" dirty="0" smtClean="0"/>
              <a:t>Deficiency Symptoms</a:t>
            </a:r>
          </a:p>
          <a:p>
            <a:pPr lvl="1">
              <a:lnSpc>
                <a:spcPct val="90000"/>
              </a:lnSpc>
              <a:defRPr/>
            </a:pPr>
            <a:r>
              <a:rPr lang="en-US" dirty="0" smtClean="0"/>
              <a:t>Diarrhea, abdominal pain, vomiting</a:t>
            </a:r>
          </a:p>
          <a:p>
            <a:pPr lvl="1">
              <a:lnSpc>
                <a:spcPct val="90000"/>
              </a:lnSpc>
              <a:defRPr/>
            </a:pPr>
            <a:r>
              <a:rPr lang="en-US" dirty="0" smtClean="0"/>
              <a:t>Inflamed, swollen, smooth, bright red tongue (</a:t>
            </a:r>
            <a:r>
              <a:rPr lang="en-US" dirty="0" err="1" smtClean="0"/>
              <a:t>glossitis</a:t>
            </a:r>
            <a:r>
              <a:rPr lang="en-US" dirty="0" smtClean="0"/>
              <a:t>)</a:t>
            </a:r>
          </a:p>
          <a:p>
            <a:pPr lvl="1">
              <a:lnSpc>
                <a:spcPct val="90000"/>
              </a:lnSpc>
              <a:defRPr/>
            </a:pPr>
            <a:r>
              <a:rPr lang="en-US" dirty="0" smtClean="0"/>
              <a:t>Depression, apathy, fatigue, loss of memory, headache</a:t>
            </a:r>
          </a:p>
          <a:p>
            <a:pPr lvl="1">
              <a:lnSpc>
                <a:spcPct val="90000"/>
              </a:lnSpc>
              <a:defRPr/>
            </a:pPr>
            <a:r>
              <a:rPr lang="en-US" dirty="0" smtClean="0"/>
              <a:t>Bilateral symmetrical rash on areas exposed to sunlight</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09600" y="0"/>
            <a:ext cx="7772400" cy="1143000"/>
          </a:xfrm>
        </p:spPr>
        <p:txBody>
          <a:bodyPr/>
          <a:lstStyle/>
          <a:p>
            <a:r>
              <a:rPr lang="en-US" smtClean="0">
                <a:solidFill>
                  <a:schemeClr val="tx1"/>
                </a:solidFill>
              </a:rPr>
              <a:t>Pyridoxine</a:t>
            </a:r>
            <a:endParaRPr lang="en-US" smtClean="0"/>
          </a:p>
        </p:txBody>
      </p:sp>
      <p:sp>
        <p:nvSpPr>
          <p:cNvPr id="54277" name="Rectangle 3"/>
          <p:cNvSpPr>
            <a:spLocks noGrp="1" noChangeArrowheads="1"/>
          </p:cNvSpPr>
          <p:nvPr>
            <p:ph type="body" idx="1"/>
          </p:nvPr>
        </p:nvSpPr>
        <p:spPr>
          <a:xfrm>
            <a:off x="685800" y="1295400"/>
            <a:ext cx="7848600" cy="4876800"/>
          </a:xfrm>
        </p:spPr>
        <p:txBody>
          <a:bodyPr/>
          <a:lstStyle/>
          <a:p>
            <a:pPr>
              <a:defRPr/>
            </a:pPr>
            <a:r>
              <a:rPr lang="en-US" dirty="0" smtClean="0"/>
              <a:t>Other Names</a:t>
            </a:r>
          </a:p>
          <a:p>
            <a:pPr lvl="1">
              <a:defRPr/>
            </a:pPr>
            <a:r>
              <a:rPr lang="en-US" dirty="0" smtClean="0"/>
              <a:t>Pyridoxine, </a:t>
            </a:r>
            <a:r>
              <a:rPr lang="en-US" dirty="0" err="1" smtClean="0"/>
              <a:t>pyridoxal</a:t>
            </a:r>
            <a:r>
              <a:rPr lang="en-US" dirty="0" smtClean="0"/>
              <a:t>, </a:t>
            </a:r>
            <a:r>
              <a:rPr lang="en-US" dirty="0" err="1" smtClean="0"/>
              <a:t>pyridoxamine</a:t>
            </a:r>
            <a:endParaRPr lang="en-US" dirty="0" smtClean="0"/>
          </a:p>
          <a:p>
            <a:pPr lvl="1">
              <a:defRPr/>
            </a:pPr>
            <a:r>
              <a:rPr lang="en-US" dirty="0" smtClean="0"/>
              <a:t>B6</a:t>
            </a:r>
          </a:p>
          <a:p>
            <a:pPr>
              <a:defRPr/>
            </a:pPr>
            <a:r>
              <a:rPr lang="en-US" dirty="0" smtClean="0"/>
              <a:t>RDA</a:t>
            </a:r>
          </a:p>
          <a:p>
            <a:pPr lvl="1">
              <a:defRPr/>
            </a:pPr>
            <a:r>
              <a:rPr lang="en-US" dirty="0" smtClean="0"/>
              <a:t>Adults: 1.3 mg/day (19-50 yr)</a:t>
            </a:r>
          </a:p>
          <a:p>
            <a:pPr>
              <a:defRPr/>
            </a:pPr>
            <a:r>
              <a:rPr lang="en-US" dirty="0" smtClean="0"/>
              <a:t>Upper Level</a:t>
            </a:r>
          </a:p>
          <a:p>
            <a:pPr lvl="1">
              <a:defRPr/>
            </a:pPr>
            <a:r>
              <a:rPr lang="en-US" dirty="0" smtClean="0"/>
              <a:t>Adults: 100 mg/day</a:t>
            </a:r>
          </a:p>
          <a:p>
            <a:pPr>
              <a:lnSpc>
                <a:spcPct val="90000"/>
              </a:lnSpc>
              <a:defRPr/>
            </a:pPr>
            <a:endParaRPr lang="en-US" dirty="0"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09600" y="0"/>
            <a:ext cx="8077200" cy="1143000"/>
          </a:xfrm>
        </p:spPr>
        <p:txBody>
          <a:bodyPr/>
          <a:lstStyle/>
          <a:p>
            <a:r>
              <a:rPr lang="en-US" smtClean="0"/>
              <a:t>Pyridoxine</a:t>
            </a:r>
          </a:p>
        </p:txBody>
      </p:sp>
      <p:sp>
        <p:nvSpPr>
          <p:cNvPr id="55301" name="Rectangle 3"/>
          <p:cNvSpPr>
            <a:spLocks noGrp="1" noChangeArrowheads="1"/>
          </p:cNvSpPr>
          <p:nvPr>
            <p:ph type="body" idx="1"/>
          </p:nvPr>
        </p:nvSpPr>
        <p:spPr>
          <a:xfrm>
            <a:off x="609600" y="1219200"/>
            <a:ext cx="8077200" cy="4800600"/>
          </a:xfrm>
        </p:spPr>
        <p:txBody>
          <a:bodyPr/>
          <a:lstStyle/>
          <a:p>
            <a:pPr>
              <a:defRPr/>
            </a:pPr>
            <a:r>
              <a:rPr lang="en-US" dirty="0" smtClean="0"/>
              <a:t>Functions</a:t>
            </a:r>
          </a:p>
          <a:p>
            <a:pPr lvl="1">
              <a:defRPr/>
            </a:pPr>
            <a:r>
              <a:rPr lang="en-US" dirty="0" smtClean="0"/>
              <a:t>Part of coenzymes PLP (</a:t>
            </a:r>
            <a:r>
              <a:rPr lang="en-US" dirty="0" err="1" smtClean="0"/>
              <a:t>pyridoxal</a:t>
            </a:r>
            <a:r>
              <a:rPr lang="en-US" dirty="0" smtClean="0"/>
              <a:t> phosphate) and PMP (</a:t>
            </a:r>
            <a:r>
              <a:rPr lang="en-US" dirty="0" err="1" smtClean="0"/>
              <a:t>pyridoxamine</a:t>
            </a:r>
            <a:r>
              <a:rPr lang="en-US" dirty="0" smtClean="0"/>
              <a:t> phosphate) used in amino acid and fatty acid metabolism</a:t>
            </a:r>
          </a:p>
          <a:p>
            <a:pPr lvl="1">
              <a:defRPr/>
            </a:pPr>
            <a:r>
              <a:rPr lang="en-US" dirty="0" smtClean="0"/>
              <a:t>Helps convert tryptophan to niacin and to serotonin</a:t>
            </a:r>
          </a:p>
          <a:p>
            <a:pPr lvl="1">
              <a:defRPr/>
            </a:pPr>
            <a:r>
              <a:rPr lang="en-US" dirty="0" smtClean="0"/>
              <a:t>Helps to make red blood cells </a:t>
            </a:r>
          </a:p>
          <a:p>
            <a:pPr>
              <a:defRPr/>
            </a:pPr>
            <a:endParaRPr lang="en-US" dirty="0" smtClean="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09600" y="0"/>
            <a:ext cx="8077200" cy="1143000"/>
          </a:xfrm>
        </p:spPr>
        <p:txBody>
          <a:bodyPr/>
          <a:lstStyle/>
          <a:p>
            <a:r>
              <a:rPr lang="en-US" smtClean="0"/>
              <a:t>Pyridoxine</a:t>
            </a:r>
          </a:p>
        </p:txBody>
      </p:sp>
      <p:sp>
        <p:nvSpPr>
          <p:cNvPr id="56325" name="Rectangle 3"/>
          <p:cNvSpPr>
            <a:spLocks noGrp="1" noChangeArrowheads="1"/>
          </p:cNvSpPr>
          <p:nvPr>
            <p:ph type="body" idx="1"/>
          </p:nvPr>
        </p:nvSpPr>
        <p:spPr>
          <a:xfrm>
            <a:off x="685800" y="1295400"/>
            <a:ext cx="8001000" cy="4724400"/>
          </a:xfrm>
        </p:spPr>
        <p:txBody>
          <a:bodyPr/>
          <a:lstStyle/>
          <a:p>
            <a:pPr>
              <a:defRPr/>
            </a:pPr>
            <a:r>
              <a:rPr lang="en-US" dirty="0" smtClean="0"/>
              <a:t>Food Sources </a:t>
            </a:r>
          </a:p>
          <a:p>
            <a:pPr lvl="1">
              <a:defRPr/>
            </a:pPr>
            <a:r>
              <a:rPr lang="en-US" dirty="0" smtClean="0"/>
              <a:t>Meats, fish, poultry, liver</a:t>
            </a:r>
          </a:p>
          <a:p>
            <a:pPr lvl="1">
              <a:defRPr/>
            </a:pPr>
            <a:r>
              <a:rPr lang="en-US" dirty="0" smtClean="0"/>
              <a:t>Potatoes, legumes, soy products</a:t>
            </a:r>
          </a:p>
          <a:p>
            <a:pPr lvl="1">
              <a:defRPr/>
            </a:pPr>
            <a:r>
              <a:rPr lang="en-US" dirty="0" smtClean="0"/>
              <a:t>Non-citrus fruits</a:t>
            </a:r>
          </a:p>
          <a:p>
            <a:pPr lvl="1">
              <a:defRPr/>
            </a:pPr>
            <a:r>
              <a:rPr lang="en-US" dirty="0" smtClean="0"/>
              <a:t>Fortified cereals </a:t>
            </a:r>
          </a:p>
          <a:p>
            <a:pPr>
              <a:defRPr/>
            </a:pPr>
            <a:r>
              <a:rPr lang="en-US" dirty="0" smtClean="0"/>
              <a:t>Destruction</a:t>
            </a:r>
          </a:p>
          <a:p>
            <a:pPr lvl="1">
              <a:defRPr/>
            </a:pPr>
            <a:r>
              <a:rPr lang="en-US" dirty="0" smtClean="0"/>
              <a:t>Easily destroyed by heat</a:t>
            </a:r>
          </a:p>
          <a:p>
            <a:pPr>
              <a:buFontTx/>
              <a:buNone/>
              <a:defRPr/>
            </a:pPr>
            <a:endParaRPr lang="en-US" dirty="0"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0"/>
            <a:ext cx="8077200" cy="1143000"/>
          </a:xfrm>
        </p:spPr>
        <p:txBody>
          <a:bodyPr/>
          <a:lstStyle/>
          <a:p>
            <a:r>
              <a:rPr lang="en-US" smtClean="0"/>
              <a:t>Pyridoxine</a:t>
            </a:r>
          </a:p>
        </p:txBody>
      </p:sp>
      <p:sp>
        <p:nvSpPr>
          <p:cNvPr id="57349" name="Rectangle 3"/>
          <p:cNvSpPr>
            <a:spLocks noGrp="1" noChangeArrowheads="1"/>
          </p:cNvSpPr>
          <p:nvPr>
            <p:ph type="body" idx="1"/>
          </p:nvPr>
        </p:nvSpPr>
        <p:spPr>
          <a:xfrm>
            <a:off x="609600" y="1219200"/>
            <a:ext cx="8077200" cy="4800600"/>
          </a:xfrm>
        </p:spPr>
        <p:txBody>
          <a:bodyPr/>
          <a:lstStyle/>
          <a:p>
            <a:pPr>
              <a:defRPr/>
            </a:pPr>
            <a:r>
              <a:rPr lang="en-US" dirty="0" smtClean="0"/>
              <a:t>Deficiency Symptoms</a:t>
            </a:r>
          </a:p>
          <a:p>
            <a:pPr lvl="1">
              <a:defRPr/>
            </a:pPr>
            <a:r>
              <a:rPr lang="en-US" dirty="0" smtClean="0"/>
              <a:t>Scaly dermatitis</a:t>
            </a:r>
          </a:p>
          <a:p>
            <a:pPr lvl="1">
              <a:defRPr/>
            </a:pPr>
            <a:r>
              <a:rPr lang="en-US" dirty="0" smtClean="0"/>
              <a:t>Anemia (small-cell type)</a:t>
            </a:r>
          </a:p>
          <a:p>
            <a:pPr lvl="1">
              <a:defRPr/>
            </a:pPr>
            <a:r>
              <a:rPr lang="en-US" dirty="0" smtClean="0"/>
              <a:t>Depression, confusion, convulsions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33400" y="0"/>
            <a:ext cx="8077200" cy="1143000"/>
          </a:xfrm>
        </p:spPr>
        <p:txBody>
          <a:bodyPr/>
          <a:lstStyle/>
          <a:p>
            <a:r>
              <a:rPr lang="en-US" smtClean="0"/>
              <a:t>Pyridoxine</a:t>
            </a:r>
          </a:p>
        </p:txBody>
      </p:sp>
      <p:sp>
        <p:nvSpPr>
          <p:cNvPr id="58373" name="Rectangle 3"/>
          <p:cNvSpPr>
            <a:spLocks noGrp="1" noChangeArrowheads="1"/>
          </p:cNvSpPr>
          <p:nvPr>
            <p:ph type="body" idx="1"/>
          </p:nvPr>
        </p:nvSpPr>
        <p:spPr>
          <a:xfrm>
            <a:off x="609600" y="1219200"/>
            <a:ext cx="8077200" cy="4800600"/>
          </a:xfrm>
        </p:spPr>
        <p:txBody>
          <a:bodyPr/>
          <a:lstStyle/>
          <a:p>
            <a:pPr>
              <a:defRPr/>
            </a:pPr>
            <a:r>
              <a:rPr lang="en-US" dirty="0" smtClean="0"/>
              <a:t>Toxicity Symptoms</a:t>
            </a:r>
          </a:p>
          <a:p>
            <a:pPr lvl="1">
              <a:defRPr/>
            </a:pPr>
            <a:r>
              <a:rPr lang="en-US" dirty="0" smtClean="0"/>
              <a:t>Depression, fatigue, irritability, headaches, nerve damage causing numbness and muscle weakness leading to an inability to walk and convulsions</a:t>
            </a:r>
          </a:p>
          <a:p>
            <a:pPr lvl="1">
              <a:defRPr/>
            </a:pPr>
            <a:r>
              <a:rPr lang="en-US" dirty="0" smtClean="0"/>
              <a:t>Skin lesions </a:t>
            </a:r>
          </a:p>
          <a:p>
            <a:pPr>
              <a:defRPr/>
            </a:pPr>
            <a:endParaRPr lang="en-US" dirty="0"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762000" y="0"/>
            <a:ext cx="7924800" cy="1143000"/>
          </a:xfrm>
        </p:spPr>
        <p:txBody>
          <a:bodyPr/>
          <a:lstStyle/>
          <a:p>
            <a:r>
              <a:rPr lang="en-US" smtClean="0"/>
              <a:t>Folate</a:t>
            </a:r>
          </a:p>
        </p:txBody>
      </p:sp>
      <p:sp>
        <p:nvSpPr>
          <p:cNvPr id="59397" name="Rectangle 3"/>
          <p:cNvSpPr>
            <a:spLocks noGrp="1" noChangeArrowheads="1"/>
          </p:cNvSpPr>
          <p:nvPr>
            <p:ph type="body" idx="1"/>
          </p:nvPr>
        </p:nvSpPr>
        <p:spPr>
          <a:xfrm>
            <a:off x="609600" y="1447800"/>
            <a:ext cx="8077200" cy="4572000"/>
          </a:xfrm>
        </p:spPr>
        <p:txBody>
          <a:bodyPr/>
          <a:lstStyle/>
          <a:p>
            <a:pPr>
              <a:defRPr/>
            </a:pPr>
            <a:r>
              <a:rPr lang="en-US" dirty="0" smtClean="0"/>
              <a:t>Other Names</a:t>
            </a:r>
          </a:p>
          <a:p>
            <a:pPr lvl="1">
              <a:defRPr/>
            </a:pPr>
            <a:r>
              <a:rPr lang="en-US" dirty="0" smtClean="0"/>
              <a:t>Folic acid, </a:t>
            </a:r>
            <a:r>
              <a:rPr lang="en-US" dirty="0" err="1" smtClean="0"/>
              <a:t>folacin</a:t>
            </a:r>
            <a:r>
              <a:rPr lang="en-US" dirty="0" smtClean="0"/>
              <a:t>, </a:t>
            </a:r>
            <a:r>
              <a:rPr lang="en-US" dirty="0" err="1" smtClean="0"/>
              <a:t>pteroylglutamic</a:t>
            </a:r>
            <a:r>
              <a:rPr lang="en-US" dirty="0" smtClean="0"/>
              <a:t> acid (PGA)</a:t>
            </a:r>
          </a:p>
          <a:p>
            <a:pPr>
              <a:defRPr/>
            </a:pPr>
            <a:r>
              <a:rPr lang="en-US" dirty="0" smtClean="0"/>
              <a:t>RDA</a:t>
            </a:r>
          </a:p>
          <a:p>
            <a:pPr lvl="1">
              <a:defRPr/>
            </a:pPr>
            <a:r>
              <a:rPr lang="en-US" dirty="0" smtClean="0"/>
              <a:t>Adults: 400 µg/day</a:t>
            </a:r>
          </a:p>
          <a:p>
            <a:pPr>
              <a:defRPr/>
            </a:pPr>
            <a:r>
              <a:rPr lang="en-US" dirty="0" smtClean="0"/>
              <a:t>Upper Limit</a:t>
            </a:r>
          </a:p>
          <a:p>
            <a:pPr lvl="1">
              <a:defRPr/>
            </a:pPr>
            <a:r>
              <a:rPr lang="en-US" dirty="0" smtClean="0"/>
              <a:t>Adults: 1,000 µg/day</a:t>
            </a:r>
          </a:p>
          <a:p>
            <a:pPr>
              <a:defRPr/>
            </a:pPr>
            <a:endParaRPr lang="en-US" dirty="0" smtClean="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0"/>
            <a:ext cx="7772400" cy="1143000"/>
          </a:xfrm>
        </p:spPr>
        <p:txBody>
          <a:bodyPr/>
          <a:lstStyle/>
          <a:p>
            <a:r>
              <a:rPr lang="en-US" smtClean="0"/>
              <a:t>Folate</a:t>
            </a:r>
          </a:p>
        </p:txBody>
      </p:sp>
      <p:sp>
        <p:nvSpPr>
          <p:cNvPr id="60421" name="Rectangle 3"/>
          <p:cNvSpPr>
            <a:spLocks noGrp="1" noChangeArrowheads="1"/>
          </p:cNvSpPr>
          <p:nvPr>
            <p:ph type="body" idx="1"/>
          </p:nvPr>
        </p:nvSpPr>
        <p:spPr>
          <a:xfrm>
            <a:off x="685800" y="1371600"/>
            <a:ext cx="7772400" cy="4724400"/>
          </a:xfrm>
        </p:spPr>
        <p:txBody>
          <a:bodyPr/>
          <a:lstStyle/>
          <a:p>
            <a:pPr>
              <a:defRPr/>
            </a:pPr>
            <a:r>
              <a:rPr lang="en-US" dirty="0" smtClean="0"/>
              <a:t>Function </a:t>
            </a:r>
          </a:p>
          <a:p>
            <a:pPr lvl="1">
              <a:defRPr/>
            </a:pPr>
            <a:r>
              <a:rPr lang="en-US" dirty="0" smtClean="0"/>
              <a:t>Part of coenzymes THF (</a:t>
            </a:r>
            <a:r>
              <a:rPr lang="en-US" dirty="0" err="1" smtClean="0"/>
              <a:t>tetrahydrofolate</a:t>
            </a:r>
            <a:r>
              <a:rPr lang="en-US" dirty="0" smtClean="0"/>
              <a:t>) and DHF (</a:t>
            </a:r>
            <a:r>
              <a:rPr lang="en-US" dirty="0" err="1" smtClean="0"/>
              <a:t>dihydrofolate</a:t>
            </a:r>
            <a:r>
              <a:rPr lang="en-US" dirty="0" smtClean="0"/>
              <a:t>) used in DNA synthesis and therefore important in new cell formation</a:t>
            </a:r>
          </a:p>
          <a:p>
            <a:pPr lvl="1">
              <a:defRPr/>
            </a:pPr>
            <a:r>
              <a:rPr lang="en-US" dirty="0" smtClean="0"/>
              <a:t>Activates vitamin B12; Works with vitamin B12 to form hemoglobin in red blood cells </a:t>
            </a:r>
          </a:p>
          <a:p>
            <a:pPr lvl="1">
              <a:defRPr/>
            </a:pPr>
            <a:r>
              <a:rPr lang="en-US" dirty="0" smtClean="0"/>
              <a:t>Helps prevent neural tube defects, such as </a:t>
            </a:r>
            <a:r>
              <a:rPr lang="en-US" dirty="0" err="1" smtClean="0"/>
              <a:t>spina</a:t>
            </a:r>
            <a:r>
              <a:rPr lang="en-US" dirty="0" smtClean="0"/>
              <a:t> bifida.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Nutritional status </a:t>
            </a:r>
            <a:r>
              <a:rPr lang="en-US" dirty="0"/>
              <a:t>is the state of our body as a result of the foods consumed and their use by </a:t>
            </a:r>
            <a:r>
              <a:rPr lang="en-US" dirty="0" smtClean="0"/>
              <a:t>the body</a:t>
            </a:r>
            <a:r>
              <a:rPr lang="en-US" dirty="0"/>
              <a:t>. Nutritional status can be good, fair or poor</a:t>
            </a:r>
            <a:r>
              <a:rPr lang="en-US" dirty="0" smtClean="0"/>
              <a:t>.</a:t>
            </a:r>
          </a:p>
          <a:p>
            <a:r>
              <a:rPr lang="en-US" b="1" dirty="0" smtClean="0"/>
              <a:t>Health i</a:t>
            </a:r>
            <a:r>
              <a:rPr lang="en-US" dirty="0" smtClean="0"/>
              <a:t>s </a:t>
            </a:r>
            <a:r>
              <a:rPr lang="en-US" dirty="0"/>
              <a:t>the ‘state of complete physical</a:t>
            </a:r>
            <a:r>
              <a:rPr lang="en-US" dirty="0" smtClean="0"/>
              <a:t>, mental </a:t>
            </a:r>
            <a:r>
              <a:rPr lang="en-US" dirty="0"/>
              <a:t>and social well-being and not merely the absence of disease or infirmity</a:t>
            </a:r>
            <a:r>
              <a:rPr lang="en-US" dirty="0" smtClean="0"/>
              <a:t>’(WHO)</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09600" y="0"/>
            <a:ext cx="7924800" cy="1143000"/>
          </a:xfrm>
        </p:spPr>
        <p:txBody>
          <a:bodyPr/>
          <a:lstStyle/>
          <a:p>
            <a:r>
              <a:rPr lang="en-US" smtClean="0"/>
              <a:t>Folate</a:t>
            </a:r>
          </a:p>
        </p:txBody>
      </p:sp>
      <p:sp>
        <p:nvSpPr>
          <p:cNvPr id="61445" name="Rectangle 3"/>
          <p:cNvSpPr>
            <a:spLocks noGrp="1" noChangeArrowheads="1"/>
          </p:cNvSpPr>
          <p:nvPr>
            <p:ph type="body" idx="1"/>
          </p:nvPr>
        </p:nvSpPr>
        <p:spPr>
          <a:xfrm>
            <a:off x="685800" y="1295400"/>
            <a:ext cx="7772400" cy="4876800"/>
          </a:xfrm>
        </p:spPr>
        <p:txBody>
          <a:bodyPr/>
          <a:lstStyle/>
          <a:p>
            <a:pPr>
              <a:defRPr/>
            </a:pPr>
            <a:r>
              <a:rPr lang="en-US" dirty="0" smtClean="0"/>
              <a:t>Food Sources </a:t>
            </a:r>
          </a:p>
          <a:p>
            <a:pPr lvl="1">
              <a:defRPr/>
            </a:pPr>
            <a:r>
              <a:rPr lang="en-US" dirty="0" smtClean="0"/>
              <a:t>Fortified grains</a:t>
            </a:r>
          </a:p>
          <a:p>
            <a:pPr lvl="1">
              <a:defRPr/>
            </a:pPr>
            <a:r>
              <a:rPr lang="en-US" dirty="0" smtClean="0"/>
              <a:t>Leafy green vegetables</a:t>
            </a:r>
          </a:p>
          <a:p>
            <a:pPr lvl="1">
              <a:defRPr/>
            </a:pPr>
            <a:r>
              <a:rPr lang="en-US" dirty="0" smtClean="0"/>
              <a:t>Legumes, seeds</a:t>
            </a:r>
          </a:p>
          <a:p>
            <a:pPr lvl="1">
              <a:defRPr/>
            </a:pPr>
            <a:r>
              <a:rPr lang="en-US" dirty="0" smtClean="0"/>
              <a:t>Liver</a:t>
            </a:r>
          </a:p>
          <a:p>
            <a:pPr>
              <a:defRPr/>
            </a:pPr>
            <a:r>
              <a:rPr lang="en-US" dirty="0" smtClean="0"/>
              <a:t>Destruction</a:t>
            </a:r>
          </a:p>
          <a:p>
            <a:pPr lvl="1">
              <a:defRPr/>
            </a:pPr>
            <a:r>
              <a:rPr lang="en-US" dirty="0" smtClean="0"/>
              <a:t>Easily destroyed by heat and oxygen</a:t>
            </a:r>
          </a:p>
          <a:p>
            <a:pPr>
              <a:defRPr/>
            </a:pPr>
            <a:endParaRPr lang="en-US" dirty="0" smtClean="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0"/>
            <a:ext cx="7924800" cy="1143000"/>
          </a:xfrm>
        </p:spPr>
        <p:txBody>
          <a:bodyPr/>
          <a:lstStyle/>
          <a:p>
            <a:r>
              <a:rPr lang="en-US" smtClean="0"/>
              <a:t>Folate</a:t>
            </a:r>
          </a:p>
        </p:txBody>
      </p:sp>
      <p:sp>
        <p:nvSpPr>
          <p:cNvPr id="62469" name="Rectangle 3"/>
          <p:cNvSpPr>
            <a:spLocks noGrp="1" noChangeArrowheads="1"/>
          </p:cNvSpPr>
          <p:nvPr>
            <p:ph type="body" idx="1"/>
          </p:nvPr>
        </p:nvSpPr>
        <p:spPr>
          <a:xfrm>
            <a:off x="609600" y="1219200"/>
            <a:ext cx="8077200" cy="4800600"/>
          </a:xfrm>
        </p:spPr>
        <p:txBody>
          <a:bodyPr/>
          <a:lstStyle/>
          <a:p>
            <a:pPr>
              <a:defRPr/>
            </a:pPr>
            <a:r>
              <a:rPr lang="en-US" dirty="0" smtClean="0"/>
              <a:t>Deficiency </a:t>
            </a:r>
          </a:p>
          <a:p>
            <a:pPr lvl="1">
              <a:defRPr/>
            </a:pPr>
            <a:r>
              <a:rPr lang="en-US" dirty="0" smtClean="0"/>
              <a:t>Anemia (large-cell type)</a:t>
            </a:r>
          </a:p>
          <a:p>
            <a:pPr lvl="1">
              <a:defRPr/>
            </a:pPr>
            <a:r>
              <a:rPr lang="en-US" dirty="0" smtClean="0"/>
              <a:t>Smooth, red tongue (</a:t>
            </a:r>
            <a:r>
              <a:rPr lang="en-US" dirty="0" err="1" smtClean="0"/>
              <a:t>glossitis</a:t>
            </a:r>
            <a:r>
              <a:rPr lang="en-US" dirty="0" smtClean="0"/>
              <a:t>)</a:t>
            </a:r>
          </a:p>
          <a:p>
            <a:pPr lvl="1">
              <a:defRPr/>
            </a:pPr>
            <a:r>
              <a:rPr lang="en-US" dirty="0" smtClean="0"/>
              <a:t>Mental confusion, weakness, fatigue, irritability, headache </a:t>
            </a:r>
          </a:p>
          <a:p>
            <a:pPr>
              <a:defRPr/>
            </a:pPr>
            <a:r>
              <a:rPr lang="en-US" dirty="0" smtClean="0"/>
              <a:t>Toxicity </a:t>
            </a:r>
          </a:p>
          <a:p>
            <a:pPr lvl="1">
              <a:defRPr/>
            </a:pPr>
            <a:r>
              <a:rPr lang="en-US" dirty="0" smtClean="0"/>
              <a:t>Mask B12 deficiency symptoms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762000" y="0"/>
            <a:ext cx="7924800" cy="1143000"/>
          </a:xfrm>
        </p:spPr>
        <p:txBody>
          <a:bodyPr/>
          <a:lstStyle/>
          <a:p>
            <a:r>
              <a:rPr lang="en-US" smtClean="0"/>
              <a:t>Vitamin B</a:t>
            </a:r>
            <a:r>
              <a:rPr lang="en-US" baseline="-25000" smtClean="0"/>
              <a:t>12</a:t>
            </a:r>
            <a:endParaRPr lang="en-US" smtClean="0"/>
          </a:p>
        </p:txBody>
      </p:sp>
      <p:sp>
        <p:nvSpPr>
          <p:cNvPr id="63493" name="Rectangle 3"/>
          <p:cNvSpPr>
            <a:spLocks noGrp="1" noChangeArrowheads="1"/>
          </p:cNvSpPr>
          <p:nvPr>
            <p:ph type="body" idx="1"/>
          </p:nvPr>
        </p:nvSpPr>
        <p:spPr>
          <a:xfrm>
            <a:off x="685800" y="1295400"/>
            <a:ext cx="8001000" cy="4724400"/>
          </a:xfrm>
        </p:spPr>
        <p:txBody>
          <a:bodyPr/>
          <a:lstStyle/>
          <a:p>
            <a:pPr>
              <a:defRPr/>
            </a:pPr>
            <a:r>
              <a:rPr lang="en-US" dirty="0" smtClean="0"/>
              <a:t>Other Names</a:t>
            </a:r>
          </a:p>
          <a:p>
            <a:pPr lvl="1">
              <a:defRPr/>
            </a:pPr>
            <a:r>
              <a:rPr lang="en-US" dirty="0" err="1" smtClean="0"/>
              <a:t>Cobalamin</a:t>
            </a:r>
            <a:endParaRPr lang="en-US" dirty="0" smtClean="0"/>
          </a:p>
          <a:p>
            <a:pPr>
              <a:defRPr/>
            </a:pPr>
            <a:r>
              <a:rPr lang="en-US" dirty="0" smtClean="0"/>
              <a:t>RDA</a:t>
            </a:r>
          </a:p>
          <a:p>
            <a:pPr lvl="1">
              <a:defRPr/>
            </a:pPr>
            <a:r>
              <a:rPr lang="en-US" dirty="0" smtClean="0"/>
              <a:t>Adults: 2.4 µg/day</a:t>
            </a:r>
          </a:p>
          <a:p>
            <a:pPr>
              <a:defRPr/>
            </a:pPr>
            <a:endParaRPr lang="en-US" dirty="0"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62000" y="0"/>
            <a:ext cx="7924800" cy="1143000"/>
          </a:xfrm>
        </p:spPr>
        <p:txBody>
          <a:bodyPr/>
          <a:lstStyle/>
          <a:p>
            <a:r>
              <a:rPr lang="en-US" smtClean="0"/>
              <a:t>Vitamin B</a:t>
            </a:r>
            <a:r>
              <a:rPr lang="en-US" baseline="-25000" smtClean="0"/>
              <a:t>12</a:t>
            </a:r>
          </a:p>
        </p:txBody>
      </p:sp>
      <p:sp>
        <p:nvSpPr>
          <p:cNvPr id="64517" name="Rectangle 3"/>
          <p:cNvSpPr>
            <a:spLocks noGrp="1" noChangeArrowheads="1"/>
          </p:cNvSpPr>
          <p:nvPr>
            <p:ph type="body" idx="1"/>
          </p:nvPr>
        </p:nvSpPr>
        <p:spPr>
          <a:xfrm>
            <a:off x="609600" y="1447800"/>
            <a:ext cx="8077200" cy="4572000"/>
          </a:xfrm>
        </p:spPr>
        <p:txBody>
          <a:bodyPr/>
          <a:lstStyle/>
          <a:p>
            <a:pPr>
              <a:lnSpc>
                <a:spcPct val="90000"/>
              </a:lnSpc>
              <a:defRPr/>
            </a:pPr>
            <a:r>
              <a:rPr lang="en-US" dirty="0" smtClean="0"/>
              <a:t>Functions </a:t>
            </a:r>
          </a:p>
          <a:p>
            <a:pPr lvl="1">
              <a:lnSpc>
                <a:spcPct val="90000"/>
              </a:lnSpc>
              <a:defRPr/>
            </a:pPr>
            <a:r>
              <a:rPr lang="en-US" dirty="0" smtClean="0"/>
              <a:t>Part of coenzymes </a:t>
            </a:r>
            <a:r>
              <a:rPr lang="en-US" dirty="0" err="1" smtClean="0"/>
              <a:t>methylcobalamin</a:t>
            </a:r>
            <a:r>
              <a:rPr lang="en-US" dirty="0" smtClean="0"/>
              <a:t> and </a:t>
            </a:r>
            <a:r>
              <a:rPr lang="en-US" dirty="0" err="1" smtClean="0"/>
              <a:t>deoxyadenosylcobalamin</a:t>
            </a:r>
            <a:r>
              <a:rPr lang="en-US" dirty="0" smtClean="0"/>
              <a:t> used in new cell synthesis</a:t>
            </a:r>
          </a:p>
          <a:p>
            <a:pPr lvl="1">
              <a:lnSpc>
                <a:spcPct val="90000"/>
              </a:lnSpc>
              <a:defRPr/>
            </a:pPr>
            <a:r>
              <a:rPr lang="en-US" dirty="0" smtClean="0"/>
              <a:t>Helps to maintain nerve cells</a:t>
            </a:r>
          </a:p>
          <a:p>
            <a:pPr lvl="1">
              <a:lnSpc>
                <a:spcPct val="90000"/>
              </a:lnSpc>
              <a:defRPr/>
            </a:pPr>
            <a:r>
              <a:rPr lang="en-US" dirty="0" smtClean="0"/>
              <a:t>Reforms </a:t>
            </a:r>
            <a:r>
              <a:rPr lang="en-US" dirty="0" err="1" smtClean="0"/>
              <a:t>folate</a:t>
            </a:r>
            <a:r>
              <a:rPr lang="en-US" dirty="0" smtClean="0"/>
              <a:t> coenzyme</a:t>
            </a:r>
          </a:p>
          <a:p>
            <a:pPr lvl="1">
              <a:lnSpc>
                <a:spcPct val="90000"/>
              </a:lnSpc>
              <a:defRPr/>
            </a:pPr>
            <a:r>
              <a:rPr lang="en-US" dirty="0" smtClean="0"/>
              <a:t>Helps to break down some fatty acids and amino acids</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0"/>
            <a:ext cx="7924800" cy="1143000"/>
          </a:xfrm>
        </p:spPr>
        <p:txBody>
          <a:bodyPr/>
          <a:lstStyle/>
          <a:p>
            <a:r>
              <a:rPr lang="en-US" smtClean="0"/>
              <a:t>Vitamin B</a:t>
            </a:r>
            <a:r>
              <a:rPr lang="en-US" baseline="-25000" smtClean="0"/>
              <a:t>12</a:t>
            </a:r>
          </a:p>
        </p:txBody>
      </p:sp>
      <p:sp>
        <p:nvSpPr>
          <p:cNvPr id="65541" name="Rectangle 3"/>
          <p:cNvSpPr>
            <a:spLocks noGrp="1" noChangeArrowheads="1"/>
          </p:cNvSpPr>
          <p:nvPr>
            <p:ph type="body" idx="1"/>
          </p:nvPr>
        </p:nvSpPr>
        <p:spPr>
          <a:xfrm>
            <a:off x="685800" y="1219200"/>
            <a:ext cx="8001000" cy="4800600"/>
          </a:xfrm>
        </p:spPr>
        <p:txBody>
          <a:bodyPr/>
          <a:lstStyle/>
          <a:p>
            <a:pPr>
              <a:defRPr/>
            </a:pPr>
            <a:r>
              <a:rPr lang="en-US" dirty="0" smtClean="0"/>
              <a:t>Food Sources </a:t>
            </a:r>
          </a:p>
          <a:p>
            <a:pPr lvl="1">
              <a:defRPr/>
            </a:pPr>
            <a:r>
              <a:rPr lang="en-US" dirty="0" smtClean="0"/>
              <a:t>Animal products (meat, poultry, fish, shellfish, milk, cheese, eggs) </a:t>
            </a:r>
          </a:p>
          <a:p>
            <a:pPr lvl="1">
              <a:defRPr/>
            </a:pPr>
            <a:r>
              <a:rPr lang="en-US" dirty="0" smtClean="0"/>
              <a:t>Fortified cereals</a:t>
            </a:r>
          </a:p>
          <a:p>
            <a:pPr>
              <a:defRPr/>
            </a:pPr>
            <a:r>
              <a:rPr lang="en-US" dirty="0" smtClean="0"/>
              <a:t>Destruction</a:t>
            </a:r>
          </a:p>
          <a:p>
            <a:pPr lvl="1">
              <a:defRPr/>
            </a:pPr>
            <a:r>
              <a:rPr lang="en-US" dirty="0" smtClean="0"/>
              <a:t>Easily destroyed by microwave cooking</a:t>
            </a:r>
          </a:p>
          <a:p>
            <a:pPr>
              <a:defRPr/>
            </a:pPr>
            <a:endParaRPr lang="en-US" dirty="0" smtClean="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0"/>
            <a:ext cx="7848600" cy="1143000"/>
          </a:xfrm>
        </p:spPr>
        <p:txBody>
          <a:bodyPr/>
          <a:lstStyle/>
          <a:p>
            <a:r>
              <a:rPr lang="en-US" smtClean="0"/>
              <a:t>Vitamin B</a:t>
            </a:r>
            <a:r>
              <a:rPr lang="en-US" baseline="-25000" smtClean="0"/>
              <a:t>12</a:t>
            </a:r>
          </a:p>
        </p:txBody>
      </p:sp>
      <p:sp>
        <p:nvSpPr>
          <p:cNvPr id="66565" name="Rectangle 3"/>
          <p:cNvSpPr>
            <a:spLocks noGrp="1" noChangeArrowheads="1"/>
          </p:cNvSpPr>
          <p:nvPr>
            <p:ph type="body" idx="1"/>
          </p:nvPr>
        </p:nvSpPr>
        <p:spPr>
          <a:xfrm>
            <a:off x="685800" y="1295400"/>
            <a:ext cx="7772400" cy="4800600"/>
          </a:xfrm>
        </p:spPr>
        <p:txBody>
          <a:bodyPr/>
          <a:lstStyle/>
          <a:p>
            <a:pPr>
              <a:defRPr/>
            </a:pPr>
            <a:r>
              <a:rPr lang="en-US" dirty="0" smtClean="0"/>
              <a:t>Deficiency Disease</a:t>
            </a:r>
          </a:p>
          <a:p>
            <a:pPr lvl="1">
              <a:defRPr/>
            </a:pPr>
            <a:r>
              <a:rPr lang="en-US" dirty="0" smtClean="0"/>
              <a:t>Pernicious anemia</a:t>
            </a:r>
          </a:p>
          <a:p>
            <a:pPr>
              <a:defRPr/>
            </a:pPr>
            <a:r>
              <a:rPr lang="en-US" dirty="0" smtClean="0"/>
              <a:t>Deficiency Symptoms</a:t>
            </a:r>
          </a:p>
          <a:p>
            <a:pPr lvl="1">
              <a:defRPr/>
            </a:pPr>
            <a:r>
              <a:rPr lang="en-US" dirty="0" smtClean="0"/>
              <a:t>Anemia</a:t>
            </a:r>
          </a:p>
          <a:p>
            <a:pPr lvl="1">
              <a:defRPr/>
            </a:pPr>
            <a:r>
              <a:rPr lang="en-US" dirty="0" smtClean="0"/>
              <a:t>Fatigue</a:t>
            </a:r>
          </a:p>
          <a:p>
            <a:pPr lvl="1">
              <a:defRPr/>
            </a:pPr>
            <a:r>
              <a:rPr lang="en-US" dirty="0" smtClean="0"/>
              <a:t>Degeneration of peripheral nerves progressing to paralysis </a:t>
            </a:r>
          </a:p>
          <a:p>
            <a:pPr>
              <a:defRPr/>
            </a:pPr>
            <a:r>
              <a:rPr lang="en-US" dirty="0" smtClean="0"/>
              <a:t>Toxicity Symptoms</a:t>
            </a:r>
          </a:p>
          <a:p>
            <a:pPr lvl="1">
              <a:defRPr/>
            </a:pPr>
            <a:r>
              <a:rPr lang="en-US" dirty="0" smtClean="0"/>
              <a:t>None reported</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09600" y="0"/>
            <a:ext cx="7924800" cy="1143000"/>
          </a:xfrm>
        </p:spPr>
        <p:txBody>
          <a:bodyPr/>
          <a:lstStyle/>
          <a:p>
            <a:r>
              <a:rPr lang="en-US" smtClean="0"/>
              <a:t>Biotin</a:t>
            </a:r>
          </a:p>
        </p:txBody>
      </p:sp>
      <p:sp>
        <p:nvSpPr>
          <p:cNvPr id="67589" name="Rectangle 3"/>
          <p:cNvSpPr>
            <a:spLocks noGrp="1" noChangeArrowheads="1"/>
          </p:cNvSpPr>
          <p:nvPr>
            <p:ph type="body" idx="1"/>
          </p:nvPr>
        </p:nvSpPr>
        <p:spPr>
          <a:xfrm>
            <a:off x="685800" y="1295400"/>
            <a:ext cx="7772400" cy="4800600"/>
          </a:xfrm>
        </p:spPr>
        <p:txBody>
          <a:bodyPr/>
          <a:lstStyle/>
          <a:p>
            <a:pPr>
              <a:defRPr/>
            </a:pPr>
            <a:r>
              <a:rPr lang="en-US" dirty="0" smtClean="0"/>
              <a:t>Adequate Intake</a:t>
            </a:r>
          </a:p>
          <a:p>
            <a:pPr lvl="1">
              <a:defRPr/>
            </a:pPr>
            <a:r>
              <a:rPr lang="en-US" dirty="0" smtClean="0"/>
              <a:t>Adults: 30 µg/day</a:t>
            </a:r>
          </a:p>
          <a:p>
            <a:pPr>
              <a:defRPr/>
            </a:pPr>
            <a:r>
              <a:rPr lang="en-US" dirty="0" smtClean="0"/>
              <a:t>Functions </a:t>
            </a:r>
          </a:p>
          <a:p>
            <a:pPr lvl="1">
              <a:defRPr/>
            </a:pPr>
            <a:r>
              <a:rPr lang="en-US" dirty="0" smtClean="0"/>
              <a:t>Part of coenzyme used in energy metabolism</a:t>
            </a:r>
          </a:p>
          <a:p>
            <a:pPr lvl="1">
              <a:defRPr/>
            </a:pPr>
            <a:r>
              <a:rPr lang="en-US" dirty="0" smtClean="0"/>
              <a:t>Part of coenzyme used in fat synthesis, amino acid metabolism, and glycogen synthesis</a:t>
            </a:r>
          </a:p>
          <a:p>
            <a:pPr>
              <a:defRPr/>
            </a:pPr>
            <a:endParaRPr lang="en-US" dirty="0" smtClean="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533400" y="0"/>
            <a:ext cx="8077200" cy="1143000"/>
          </a:xfrm>
        </p:spPr>
        <p:txBody>
          <a:bodyPr/>
          <a:lstStyle/>
          <a:p>
            <a:r>
              <a:rPr lang="en-US" smtClean="0"/>
              <a:t>Biotin</a:t>
            </a:r>
          </a:p>
        </p:txBody>
      </p:sp>
      <p:sp>
        <p:nvSpPr>
          <p:cNvPr id="68613" name="Rectangle 3"/>
          <p:cNvSpPr>
            <a:spLocks noGrp="1" noChangeArrowheads="1"/>
          </p:cNvSpPr>
          <p:nvPr>
            <p:ph type="body" idx="1"/>
          </p:nvPr>
        </p:nvSpPr>
        <p:spPr>
          <a:xfrm>
            <a:off x="609600" y="1295400"/>
            <a:ext cx="8077200" cy="4724400"/>
          </a:xfrm>
        </p:spPr>
        <p:txBody>
          <a:bodyPr/>
          <a:lstStyle/>
          <a:p>
            <a:pPr>
              <a:defRPr/>
            </a:pPr>
            <a:r>
              <a:rPr lang="en-US" dirty="0" smtClean="0"/>
              <a:t>Food Sources </a:t>
            </a:r>
          </a:p>
          <a:p>
            <a:pPr lvl="1">
              <a:defRPr/>
            </a:pPr>
            <a:r>
              <a:rPr lang="en-US" dirty="0" smtClean="0"/>
              <a:t>Widespread in foods</a:t>
            </a:r>
          </a:p>
          <a:p>
            <a:pPr lvl="1">
              <a:defRPr/>
            </a:pPr>
            <a:r>
              <a:rPr lang="en-US" dirty="0" smtClean="0"/>
              <a:t>Liver, egg yolks, soybeans, fish, whole grains</a:t>
            </a:r>
          </a:p>
          <a:p>
            <a:pPr lvl="1">
              <a:defRPr/>
            </a:pPr>
            <a:r>
              <a:rPr lang="en-US" dirty="0" smtClean="0"/>
              <a:t>Also produced by GI bacteria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09600" y="0"/>
            <a:ext cx="8077200" cy="1143000"/>
          </a:xfrm>
        </p:spPr>
        <p:txBody>
          <a:bodyPr/>
          <a:lstStyle/>
          <a:p>
            <a:r>
              <a:rPr lang="en-US" smtClean="0"/>
              <a:t>Biotin</a:t>
            </a:r>
          </a:p>
        </p:txBody>
      </p:sp>
      <p:sp>
        <p:nvSpPr>
          <p:cNvPr id="69637" name="Rectangle 3"/>
          <p:cNvSpPr>
            <a:spLocks noGrp="1" noChangeArrowheads="1"/>
          </p:cNvSpPr>
          <p:nvPr>
            <p:ph type="body" idx="1"/>
          </p:nvPr>
        </p:nvSpPr>
        <p:spPr>
          <a:xfrm>
            <a:off x="609600" y="1219200"/>
            <a:ext cx="8077200" cy="4800600"/>
          </a:xfrm>
        </p:spPr>
        <p:txBody>
          <a:bodyPr/>
          <a:lstStyle/>
          <a:p>
            <a:pPr>
              <a:lnSpc>
                <a:spcPct val="90000"/>
              </a:lnSpc>
              <a:defRPr/>
            </a:pPr>
            <a:r>
              <a:rPr lang="en-US" dirty="0" smtClean="0"/>
              <a:t>Deficiency Symptoms</a:t>
            </a:r>
          </a:p>
          <a:p>
            <a:pPr lvl="1">
              <a:lnSpc>
                <a:spcPct val="90000"/>
              </a:lnSpc>
              <a:defRPr/>
            </a:pPr>
            <a:r>
              <a:rPr lang="en-US" dirty="0" smtClean="0"/>
              <a:t>Depression, lethargy, hallucinations, numb or tingling sensation in the arms and legs</a:t>
            </a:r>
          </a:p>
          <a:p>
            <a:pPr lvl="1">
              <a:lnSpc>
                <a:spcPct val="90000"/>
              </a:lnSpc>
              <a:defRPr/>
            </a:pPr>
            <a:r>
              <a:rPr lang="en-US" dirty="0" smtClean="0"/>
              <a:t>Red scaly rash around the eyes, nose, and mouth</a:t>
            </a:r>
          </a:p>
          <a:p>
            <a:pPr lvl="1">
              <a:lnSpc>
                <a:spcPct val="90000"/>
              </a:lnSpc>
              <a:defRPr/>
            </a:pPr>
            <a:r>
              <a:rPr lang="en-US" dirty="0" smtClean="0"/>
              <a:t>Hair loss</a:t>
            </a:r>
          </a:p>
          <a:p>
            <a:pPr>
              <a:lnSpc>
                <a:spcPct val="90000"/>
              </a:lnSpc>
              <a:defRPr/>
            </a:pPr>
            <a:r>
              <a:rPr lang="en-US" dirty="0" smtClean="0"/>
              <a:t>Toxicity Symptoms</a:t>
            </a:r>
          </a:p>
          <a:p>
            <a:pPr lvl="1">
              <a:lnSpc>
                <a:spcPct val="90000"/>
              </a:lnSpc>
              <a:defRPr/>
            </a:pPr>
            <a:r>
              <a:rPr lang="en-US" dirty="0" smtClean="0"/>
              <a:t>None reported</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176C66F4-99BB-4ADA-89F7-EDFE847BD1CA}"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76803" name="Rectangle 2"/>
          <p:cNvSpPr>
            <a:spLocks noGrp="1" noChangeArrowheads="1"/>
          </p:cNvSpPr>
          <p:nvPr>
            <p:ph type="title"/>
          </p:nvPr>
        </p:nvSpPr>
        <p:spPr>
          <a:xfrm>
            <a:off x="685800" y="0"/>
            <a:ext cx="8001000" cy="1143000"/>
          </a:xfrm>
        </p:spPr>
        <p:txBody>
          <a:bodyPr/>
          <a:lstStyle/>
          <a:p>
            <a:r>
              <a:rPr lang="en-US" smtClean="0">
                <a:solidFill>
                  <a:schemeClr val="tx1"/>
                </a:solidFill>
              </a:rPr>
              <a:t>Pantothenic Acid</a:t>
            </a:r>
          </a:p>
        </p:txBody>
      </p:sp>
      <p:sp>
        <p:nvSpPr>
          <p:cNvPr id="70661" name="Rectangle 3"/>
          <p:cNvSpPr>
            <a:spLocks noGrp="1" noChangeArrowheads="1"/>
          </p:cNvSpPr>
          <p:nvPr>
            <p:ph type="body" idx="1"/>
          </p:nvPr>
        </p:nvSpPr>
        <p:spPr>
          <a:xfrm>
            <a:off x="609600" y="1295400"/>
            <a:ext cx="8077200" cy="4724400"/>
          </a:xfrm>
        </p:spPr>
        <p:txBody>
          <a:bodyPr/>
          <a:lstStyle/>
          <a:p>
            <a:pPr>
              <a:defRPr/>
            </a:pPr>
            <a:r>
              <a:rPr lang="en-US" dirty="0" smtClean="0"/>
              <a:t>Adequate Intake</a:t>
            </a:r>
          </a:p>
          <a:p>
            <a:pPr lvl="1">
              <a:defRPr/>
            </a:pPr>
            <a:r>
              <a:rPr lang="en-US" dirty="0" smtClean="0"/>
              <a:t>Adults: 5 mg/day</a:t>
            </a:r>
          </a:p>
          <a:p>
            <a:pPr>
              <a:defRPr/>
            </a:pPr>
            <a:r>
              <a:rPr lang="en-US" dirty="0" smtClean="0"/>
              <a:t>Functions</a:t>
            </a:r>
          </a:p>
          <a:p>
            <a:pPr lvl="1">
              <a:defRPr/>
            </a:pPr>
            <a:r>
              <a:rPr lang="en-US" dirty="0" smtClean="0"/>
              <a:t>Part of coenzyme A used in energy metabolism </a:t>
            </a:r>
          </a:p>
          <a:p>
            <a:pPr>
              <a:defRPr/>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Malnutrition</a:t>
            </a:r>
            <a:r>
              <a:rPr lang="en-US" dirty="0"/>
              <a:t> means an undesirable kind of nutrition leading to ill-health. It results from a lack</a:t>
            </a:r>
            <a:r>
              <a:rPr lang="en-US" dirty="0" smtClean="0"/>
              <a:t>, excess </a:t>
            </a:r>
            <a:r>
              <a:rPr lang="en-US" dirty="0"/>
              <a:t>or imbalance of nutrients in the diet</a:t>
            </a:r>
            <a:r>
              <a:rPr lang="en-US" dirty="0" smtClean="0"/>
              <a:t>.</a:t>
            </a:r>
          </a:p>
          <a:p>
            <a:r>
              <a:rPr lang="en-US" b="1" dirty="0"/>
              <a:t>Diet </a:t>
            </a:r>
            <a:r>
              <a:rPr lang="en-US" dirty="0"/>
              <a:t>refers to whatever you eat and drink each day. Thus it includes the normal diet you </a:t>
            </a:r>
            <a:r>
              <a:rPr lang="en-US" dirty="0" smtClean="0"/>
              <a:t>consume and </a:t>
            </a:r>
            <a:r>
              <a:rPr lang="en-US" dirty="0"/>
              <a:t>the diet people consume in groups (</a:t>
            </a:r>
            <a:r>
              <a:rPr lang="en-US" b="1" dirty="0"/>
              <a:t>hostel diet</a:t>
            </a:r>
            <a:r>
              <a:rPr lang="en-US" dirty="0"/>
              <a:t>). Diet may also be modified and used for ill </a:t>
            </a:r>
            <a:r>
              <a:rPr lang="en-US" dirty="0" smtClean="0"/>
              <a:t>persons (</a:t>
            </a:r>
            <a:r>
              <a:rPr lang="en-US" b="1" dirty="0"/>
              <a:t>therapeutic diets</a:t>
            </a:r>
            <a:r>
              <a:rPr lang="en-US" dirty="0"/>
              <a:t>).</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B7E252B9-091B-48A3-A1DA-027A2B4BB1E8}"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77827" name="Rectangle 2"/>
          <p:cNvSpPr>
            <a:spLocks noGrp="1" noChangeArrowheads="1"/>
          </p:cNvSpPr>
          <p:nvPr>
            <p:ph type="title"/>
          </p:nvPr>
        </p:nvSpPr>
        <p:spPr>
          <a:xfrm>
            <a:off x="609600" y="0"/>
            <a:ext cx="8077200" cy="1143000"/>
          </a:xfrm>
        </p:spPr>
        <p:txBody>
          <a:bodyPr/>
          <a:lstStyle/>
          <a:p>
            <a:r>
              <a:rPr lang="en-US" smtClean="0">
                <a:solidFill>
                  <a:schemeClr val="tx1"/>
                </a:solidFill>
              </a:rPr>
              <a:t>Pantothenic Acid</a:t>
            </a:r>
          </a:p>
        </p:txBody>
      </p:sp>
      <p:sp>
        <p:nvSpPr>
          <p:cNvPr id="71685" name="Rectangle 3"/>
          <p:cNvSpPr>
            <a:spLocks noGrp="1" noChangeArrowheads="1"/>
          </p:cNvSpPr>
          <p:nvPr>
            <p:ph type="body" idx="1"/>
          </p:nvPr>
        </p:nvSpPr>
        <p:spPr>
          <a:xfrm>
            <a:off x="609600" y="1371600"/>
            <a:ext cx="8077200" cy="4648200"/>
          </a:xfrm>
        </p:spPr>
        <p:txBody>
          <a:bodyPr/>
          <a:lstStyle/>
          <a:p>
            <a:pPr>
              <a:defRPr/>
            </a:pPr>
            <a:r>
              <a:rPr lang="en-US" dirty="0" smtClean="0"/>
              <a:t>Food Sources </a:t>
            </a:r>
          </a:p>
          <a:p>
            <a:pPr lvl="1">
              <a:defRPr/>
            </a:pPr>
            <a:r>
              <a:rPr lang="en-US" dirty="0" smtClean="0"/>
              <a:t>Widespread in foods</a:t>
            </a:r>
          </a:p>
          <a:p>
            <a:pPr lvl="1">
              <a:defRPr/>
            </a:pPr>
            <a:r>
              <a:rPr lang="en-US" dirty="0" smtClean="0"/>
              <a:t>Chicken, beef, potatoes, oats, tomatoes, liver, egg yolk, broccoli, whole grains</a:t>
            </a:r>
          </a:p>
          <a:p>
            <a:pPr>
              <a:defRPr/>
            </a:pPr>
            <a:r>
              <a:rPr lang="en-US" dirty="0" smtClean="0"/>
              <a:t>Destruction</a:t>
            </a:r>
          </a:p>
          <a:p>
            <a:pPr lvl="1">
              <a:defRPr/>
            </a:pPr>
            <a:r>
              <a:rPr lang="en-US" dirty="0" smtClean="0"/>
              <a:t>Easily destroyed by food processing</a:t>
            </a:r>
          </a:p>
          <a:p>
            <a:pPr>
              <a:defRPr/>
            </a:pPr>
            <a:endParaRPr lang="en-US" dirty="0" smtClean="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E589A800-7EFD-434F-9F32-2B0375922F87}"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78851" name="Rectangle 2"/>
          <p:cNvSpPr>
            <a:spLocks noGrp="1" noChangeArrowheads="1"/>
          </p:cNvSpPr>
          <p:nvPr>
            <p:ph type="title"/>
          </p:nvPr>
        </p:nvSpPr>
        <p:spPr>
          <a:xfrm>
            <a:off x="685800" y="0"/>
            <a:ext cx="7772400" cy="1143000"/>
          </a:xfrm>
        </p:spPr>
        <p:txBody>
          <a:bodyPr/>
          <a:lstStyle/>
          <a:p>
            <a:r>
              <a:rPr lang="en-US" smtClean="0">
                <a:solidFill>
                  <a:schemeClr val="tx1"/>
                </a:solidFill>
              </a:rPr>
              <a:t>Pantothenic Acid</a:t>
            </a:r>
          </a:p>
        </p:txBody>
      </p:sp>
      <p:sp>
        <p:nvSpPr>
          <p:cNvPr id="72709" name="Rectangle 3"/>
          <p:cNvSpPr>
            <a:spLocks noGrp="1" noChangeArrowheads="1"/>
          </p:cNvSpPr>
          <p:nvPr>
            <p:ph type="body" idx="1"/>
          </p:nvPr>
        </p:nvSpPr>
        <p:spPr>
          <a:xfrm>
            <a:off x="609600" y="1447800"/>
            <a:ext cx="7848600" cy="4800600"/>
          </a:xfrm>
        </p:spPr>
        <p:txBody>
          <a:bodyPr/>
          <a:lstStyle/>
          <a:p>
            <a:pPr>
              <a:defRPr/>
            </a:pPr>
            <a:r>
              <a:rPr lang="en-US" dirty="0" smtClean="0"/>
              <a:t>Deficiency Symptoms</a:t>
            </a:r>
          </a:p>
          <a:p>
            <a:pPr lvl="1">
              <a:defRPr/>
            </a:pPr>
            <a:r>
              <a:rPr lang="en-US" dirty="0" smtClean="0"/>
              <a:t>Vomiting, nausea stomach cramps</a:t>
            </a:r>
          </a:p>
          <a:p>
            <a:pPr lvl="1">
              <a:defRPr/>
            </a:pPr>
            <a:r>
              <a:rPr lang="en-US" dirty="0" smtClean="0"/>
              <a:t>Insomnia, fatigue, depression, irritability, restlessness, apathy</a:t>
            </a:r>
          </a:p>
          <a:p>
            <a:pPr lvl="1">
              <a:defRPr/>
            </a:pPr>
            <a:r>
              <a:rPr lang="en-US" dirty="0" smtClean="0"/>
              <a:t>Hypoglycemia, increased sensitivity to insulin</a:t>
            </a:r>
          </a:p>
          <a:p>
            <a:pPr lvl="1">
              <a:defRPr/>
            </a:pPr>
            <a:r>
              <a:rPr lang="en-US" dirty="0" smtClean="0"/>
              <a:t>Numbness, muscle cramps, inability to walk </a:t>
            </a:r>
          </a:p>
          <a:p>
            <a:pPr>
              <a:defRPr/>
            </a:pPr>
            <a:r>
              <a:rPr lang="en-US" dirty="0" smtClean="0"/>
              <a:t>Toxicity Symptoms </a:t>
            </a:r>
          </a:p>
          <a:p>
            <a:pPr lvl="1">
              <a:defRPr/>
            </a:pPr>
            <a:r>
              <a:rPr lang="en-US" dirty="0" smtClean="0"/>
              <a:t>None reported</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DE553BE4-83C6-4271-B60C-623F2FBFF05C}"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79875" name="Rectangle 2"/>
          <p:cNvSpPr>
            <a:spLocks noGrp="1" noChangeArrowheads="1"/>
          </p:cNvSpPr>
          <p:nvPr>
            <p:ph type="title"/>
          </p:nvPr>
        </p:nvSpPr>
        <p:spPr>
          <a:xfrm>
            <a:off x="609600" y="0"/>
            <a:ext cx="8077200" cy="1143000"/>
          </a:xfrm>
        </p:spPr>
        <p:txBody>
          <a:bodyPr/>
          <a:lstStyle/>
          <a:p>
            <a:r>
              <a:rPr lang="en-US" smtClean="0"/>
              <a:t>Choline</a:t>
            </a:r>
          </a:p>
        </p:txBody>
      </p:sp>
      <p:sp>
        <p:nvSpPr>
          <p:cNvPr id="73733" name="Rectangle 3"/>
          <p:cNvSpPr>
            <a:spLocks noGrp="1" noChangeArrowheads="1"/>
          </p:cNvSpPr>
          <p:nvPr>
            <p:ph type="body" idx="1"/>
          </p:nvPr>
        </p:nvSpPr>
        <p:spPr>
          <a:xfrm>
            <a:off x="609600" y="1371600"/>
            <a:ext cx="8077200" cy="4648200"/>
          </a:xfrm>
        </p:spPr>
        <p:txBody>
          <a:bodyPr/>
          <a:lstStyle/>
          <a:p>
            <a:pPr>
              <a:defRPr/>
            </a:pPr>
            <a:r>
              <a:rPr lang="en-US" dirty="0" smtClean="0"/>
              <a:t>Adequate Intake</a:t>
            </a:r>
          </a:p>
          <a:p>
            <a:pPr lvl="1">
              <a:defRPr/>
            </a:pPr>
            <a:r>
              <a:rPr lang="en-US" dirty="0" smtClean="0"/>
              <a:t>Men: 550 mg/day</a:t>
            </a:r>
          </a:p>
          <a:p>
            <a:pPr lvl="1">
              <a:defRPr/>
            </a:pPr>
            <a:r>
              <a:rPr lang="en-US" dirty="0" smtClean="0"/>
              <a:t>Women: 425 mg/day</a:t>
            </a:r>
          </a:p>
          <a:p>
            <a:pPr>
              <a:defRPr/>
            </a:pPr>
            <a:r>
              <a:rPr lang="en-US" dirty="0" smtClean="0"/>
              <a:t>Upper Level</a:t>
            </a:r>
          </a:p>
          <a:p>
            <a:pPr lvl="1">
              <a:defRPr/>
            </a:pPr>
            <a:r>
              <a:rPr lang="en-US" dirty="0" smtClean="0"/>
              <a:t>Adults: 3,500 mg/day</a:t>
            </a:r>
          </a:p>
          <a:p>
            <a:pPr>
              <a:defRPr/>
            </a:pPr>
            <a:endParaRPr lang="en-US" dirty="0" smtClean="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300D45AA-E234-4D33-9F09-EF7C1BE1D1DD}"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80899" name="Rectangle 2"/>
          <p:cNvSpPr>
            <a:spLocks noGrp="1" noChangeArrowheads="1"/>
          </p:cNvSpPr>
          <p:nvPr>
            <p:ph type="title"/>
          </p:nvPr>
        </p:nvSpPr>
        <p:spPr>
          <a:xfrm>
            <a:off x="609600" y="0"/>
            <a:ext cx="8077200" cy="1143000"/>
          </a:xfrm>
        </p:spPr>
        <p:txBody>
          <a:bodyPr/>
          <a:lstStyle/>
          <a:p>
            <a:r>
              <a:rPr lang="en-US" smtClean="0"/>
              <a:t>Choline</a:t>
            </a:r>
          </a:p>
        </p:txBody>
      </p:sp>
      <p:sp>
        <p:nvSpPr>
          <p:cNvPr id="74757" name="Rectangle 3"/>
          <p:cNvSpPr>
            <a:spLocks noGrp="1" noChangeArrowheads="1"/>
          </p:cNvSpPr>
          <p:nvPr>
            <p:ph type="body" idx="1"/>
          </p:nvPr>
        </p:nvSpPr>
        <p:spPr>
          <a:xfrm>
            <a:off x="609600" y="1371600"/>
            <a:ext cx="8077200" cy="4648200"/>
          </a:xfrm>
        </p:spPr>
        <p:txBody>
          <a:bodyPr/>
          <a:lstStyle/>
          <a:p>
            <a:pPr>
              <a:defRPr/>
            </a:pPr>
            <a:r>
              <a:rPr lang="en-US" dirty="0" smtClean="0"/>
              <a:t>Functions </a:t>
            </a:r>
          </a:p>
          <a:p>
            <a:pPr lvl="1">
              <a:defRPr/>
            </a:pPr>
            <a:r>
              <a:rPr lang="en-US" dirty="0" smtClean="0"/>
              <a:t>Needed for the synthesis of the neurotransmitter acetylcholine and the phospholipids lecithin </a:t>
            </a:r>
          </a:p>
          <a:p>
            <a:pPr>
              <a:defRPr/>
            </a:pPr>
            <a:r>
              <a:rPr lang="en-US" dirty="0" smtClean="0"/>
              <a:t>Food Sources </a:t>
            </a:r>
          </a:p>
          <a:p>
            <a:pPr lvl="1">
              <a:defRPr/>
            </a:pPr>
            <a:r>
              <a:rPr lang="en-US" dirty="0" smtClean="0"/>
              <a:t>Milk, liver, eggs, peanuts.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2C104D8F-2CDB-4E89-9A4F-C973F528A98B}"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81923" name="Rectangle 2"/>
          <p:cNvSpPr>
            <a:spLocks noGrp="1" noChangeArrowheads="1"/>
          </p:cNvSpPr>
          <p:nvPr>
            <p:ph type="title"/>
          </p:nvPr>
        </p:nvSpPr>
        <p:spPr>
          <a:xfrm>
            <a:off x="685800" y="0"/>
            <a:ext cx="8001000" cy="1143000"/>
          </a:xfrm>
        </p:spPr>
        <p:txBody>
          <a:bodyPr/>
          <a:lstStyle/>
          <a:p>
            <a:r>
              <a:rPr lang="en-US" smtClean="0"/>
              <a:t>Choline</a:t>
            </a:r>
          </a:p>
        </p:txBody>
      </p:sp>
      <p:sp>
        <p:nvSpPr>
          <p:cNvPr id="75781" name="Rectangle 3"/>
          <p:cNvSpPr>
            <a:spLocks noGrp="1" noChangeArrowheads="1"/>
          </p:cNvSpPr>
          <p:nvPr>
            <p:ph type="body" idx="1"/>
          </p:nvPr>
        </p:nvSpPr>
        <p:spPr>
          <a:xfrm>
            <a:off x="609600" y="1371600"/>
            <a:ext cx="8077200" cy="4648200"/>
          </a:xfrm>
        </p:spPr>
        <p:txBody>
          <a:bodyPr/>
          <a:lstStyle/>
          <a:p>
            <a:pPr>
              <a:defRPr/>
            </a:pPr>
            <a:r>
              <a:rPr lang="en-US" dirty="0" smtClean="0"/>
              <a:t>Deficiency Symptoms</a:t>
            </a:r>
          </a:p>
          <a:p>
            <a:pPr lvl="1">
              <a:defRPr/>
            </a:pPr>
            <a:r>
              <a:rPr lang="en-US" dirty="0" smtClean="0"/>
              <a:t>Liver damage </a:t>
            </a:r>
          </a:p>
          <a:p>
            <a:pPr>
              <a:defRPr/>
            </a:pPr>
            <a:r>
              <a:rPr lang="en-US" dirty="0" smtClean="0"/>
              <a:t>Toxicity Symptoms</a:t>
            </a:r>
          </a:p>
          <a:p>
            <a:pPr lvl="1">
              <a:defRPr/>
            </a:pPr>
            <a:r>
              <a:rPr lang="en-US" dirty="0" smtClean="0"/>
              <a:t>Body odor, sweating, salivation</a:t>
            </a:r>
          </a:p>
          <a:p>
            <a:pPr lvl="1">
              <a:defRPr/>
            </a:pPr>
            <a:r>
              <a:rPr lang="en-US" dirty="0" smtClean="0"/>
              <a:t>Reduced growth rate</a:t>
            </a:r>
          </a:p>
          <a:p>
            <a:pPr lvl="1">
              <a:defRPr/>
            </a:pPr>
            <a:r>
              <a:rPr lang="en-US" dirty="0" smtClean="0"/>
              <a:t>Low blood pressure</a:t>
            </a:r>
          </a:p>
          <a:p>
            <a:pPr lvl="1">
              <a:defRPr/>
            </a:pPr>
            <a:r>
              <a:rPr lang="en-US" dirty="0" smtClean="0"/>
              <a:t>Liver damage</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3"/>
          <p:cNvSpPr>
            <a:spLocks noGrp="1"/>
          </p:cNvSpPr>
          <p:nvPr>
            <p:ph type="dt" sz="quarter" idx="4294967295"/>
          </p:nvPr>
        </p:nvSpPr>
        <p:spPr>
          <a:xfrm>
            <a:off x="146050" y="6210300"/>
            <a:ext cx="457200" cy="457200"/>
          </a:xfrm>
          <a:prstGeom prst="ellipse">
            <a:avLst/>
          </a:prstGeom>
        </p:spPr>
        <p:txBody>
          <a:bodyPr wrap="none" lIns="0" tIns="0" rIns="0" bIns="0" anchorCtr="1">
            <a:noAutofit/>
          </a:bodyPr>
          <a:lstStyle/>
          <a:p>
            <a:pPr algn="ctr">
              <a:defRPr/>
            </a:pPr>
            <a:fld id="{C8928A12-7A0D-4A69-88DB-11C2A10C830A}" type="datetime1">
              <a:rPr lang="en-US" smtClean="0">
                <a:solidFill>
                  <a:srgbClr val="FFFFFF"/>
                </a:solidFill>
                <a:latin typeface="+mj-lt"/>
                <a:ea typeface="+mj-ea"/>
                <a:cs typeface="+mj-cs"/>
              </a:rPr>
              <a:pPr algn="ctr">
                <a:defRPr/>
              </a:pPr>
              <a:t>21-Aug-19</a:t>
            </a:fld>
            <a:endParaRPr lang="en-US" smtClean="0">
              <a:solidFill>
                <a:srgbClr val="FFFFFF"/>
              </a:solidFill>
              <a:latin typeface="+mj-lt"/>
              <a:ea typeface="+mj-ea"/>
              <a:cs typeface="+mj-cs"/>
            </a:endParaRPr>
          </a:p>
        </p:txBody>
      </p:sp>
      <p:sp>
        <p:nvSpPr>
          <p:cNvPr id="82947" name="Rectangle 2"/>
          <p:cNvSpPr>
            <a:spLocks noGrp="1" noChangeArrowheads="1"/>
          </p:cNvSpPr>
          <p:nvPr>
            <p:ph type="title"/>
          </p:nvPr>
        </p:nvSpPr>
        <p:spPr>
          <a:xfrm>
            <a:off x="609600" y="0"/>
            <a:ext cx="8001000" cy="1143000"/>
          </a:xfrm>
        </p:spPr>
        <p:txBody>
          <a:bodyPr/>
          <a:lstStyle/>
          <a:p>
            <a:r>
              <a:rPr lang="en-US" smtClean="0">
                <a:solidFill>
                  <a:schemeClr val="tx1"/>
                </a:solidFill>
              </a:rPr>
              <a:t>Inositol and Carnitine</a:t>
            </a:r>
          </a:p>
        </p:txBody>
      </p:sp>
      <p:sp>
        <p:nvSpPr>
          <p:cNvPr id="76805" name="Rectangle 3"/>
          <p:cNvSpPr>
            <a:spLocks noGrp="1" noChangeArrowheads="1"/>
          </p:cNvSpPr>
          <p:nvPr>
            <p:ph type="body" idx="1"/>
          </p:nvPr>
        </p:nvSpPr>
        <p:spPr>
          <a:xfrm>
            <a:off x="609600" y="1371600"/>
            <a:ext cx="8077200" cy="4648200"/>
          </a:xfrm>
        </p:spPr>
        <p:txBody>
          <a:bodyPr/>
          <a:lstStyle/>
          <a:p>
            <a:pPr>
              <a:defRPr/>
            </a:pPr>
            <a:r>
              <a:rPr lang="en-US" dirty="0" smtClean="0"/>
              <a:t>Essentiality</a:t>
            </a:r>
          </a:p>
          <a:p>
            <a:pPr lvl="1">
              <a:defRPr/>
            </a:pPr>
            <a:r>
              <a:rPr lang="en-US" dirty="0" err="1" smtClean="0"/>
              <a:t>Inositol</a:t>
            </a:r>
            <a:r>
              <a:rPr lang="en-US" dirty="0" smtClean="0"/>
              <a:t> and </a:t>
            </a:r>
            <a:r>
              <a:rPr lang="en-US" dirty="0" err="1" smtClean="0"/>
              <a:t>carnitine</a:t>
            </a:r>
            <a:r>
              <a:rPr lang="en-US" dirty="0" smtClean="0"/>
              <a:t> can be made by the body, but no recommendations have been established.</a:t>
            </a:r>
          </a:p>
          <a:p>
            <a:pPr lvl="1">
              <a:defRPr/>
            </a:pPr>
            <a:r>
              <a:rPr lang="en-US" dirty="0" smtClean="0"/>
              <a:t>Research continue s to determine if they may be essential. Availability is widespread in foods.</a:t>
            </a:r>
          </a:p>
          <a:p>
            <a:pPr>
              <a:defRPr/>
            </a:pPr>
            <a:endParaRPr lang="en-US" dirty="0" smtClean="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WATER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It is the largest single constituent of the human body, averaging 60% of total body weight. It is the medium in which all biochemical reactions take place. </a:t>
            </a:r>
          </a:p>
          <a:p>
            <a:pPr>
              <a:buNone/>
            </a:pPr>
            <a:r>
              <a:rPr lang="en-US" b="1" dirty="0" smtClean="0"/>
              <a:t>FUNCTIONS</a:t>
            </a:r>
            <a:endParaRPr lang="en-US" dirty="0" smtClean="0"/>
          </a:p>
          <a:p>
            <a:pPr lvl="0"/>
            <a:r>
              <a:rPr lang="en-US" dirty="0" smtClean="0"/>
              <a:t>Provides shape and structure to cells; muscle cells have a higher concentration of water than fat.</a:t>
            </a:r>
          </a:p>
          <a:p>
            <a:pPr lvl="0"/>
            <a:r>
              <a:rPr lang="en-US" dirty="0" smtClean="0"/>
              <a:t>Regulates body temperature; water absorbs heat slowly, evaporation from our skin cools the skin</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Aids in digestion and absorption of nutrients; approximately 7-9L of water is secreted in the GIT daily to aid in digestion and absorption. All water in GIT is absorbed in the ileum and colon</a:t>
            </a:r>
          </a:p>
          <a:p>
            <a:pPr lvl="0"/>
            <a:r>
              <a:rPr lang="en-US" dirty="0" smtClean="0"/>
              <a:t>Transport of nutrients and oxygen to cells;</a:t>
            </a:r>
          </a:p>
          <a:p>
            <a:pPr lvl="0"/>
            <a:r>
              <a:rPr lang="en-US" dirty="0" smtClean="0"/>
              <a:t>Serves as a solvent for vitamins, minerals, glucose and </a:t>
            </a:r>
            <a:r>
              <a:rPr lang="en-US" dirty="0" err="1" smtClean="0"/>
              <a:t>aminoacids</a:t>
            </a:r>
            <a:endParaRPr lang="en-US" dirty="0" smtClean="0"/>
          </a:p>
          <a:p>
            <a:pPr lvl="0"/>
            <a:r>
              <a:rPr lang="en-US" dirty="0" smtClean="0"/>
              <a:t>Participates in metabolic reactions; </a:t>
            </a:r>
            <a:r>
              <a:rPr lang="en-US" dirty="0" err="1" smtClean="0"/>
              <a:t>e.g</a:t>
            </a:r>
            <a:r>
              <a:rPr lang="en-US" dirty="0" smtClean="0"/>
              <a:t> synthesis of hormones and enzymes</a:t>
            </a:r>
          </a:p>
          <a:p>
            <a:pPr lvl="0"/>
            <a:r>
              <a:rPr lang="en-US" dirty="0" smtClean="0"/>
              <a:t> Eliminates waste products; it helps to excrete body wastes through urine, feces and expirations</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Is a major component of mucus and other lubricating fluids; it thus reduces friction in joints where bones, ligaments and tendons come into contact with each other and it cushions contacts between internal organs that slide over each other.</a:t>
            </a: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MINERALS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Minerals are inorganic elements widely distributed in nature.</a:t>
            </a:r>
          </a:p>
          <a:p>
            <a:pPr lvl="0"/>
            <a:r>
              <a:rPr lang="en-US" dirty="0" smtClean="0"/>
              <a:t>They have vital roles in human metabolism; building, activating, regulating, transmitting, and controlling.</a:t>
            </a:r>
          </a:p>
          <a:p>
            <a:pPr lvl="0"/>
            <a:r>
              <a:rPr lang="en-US" dirty="0" smtClean="0"/>
              <a:t>Sodium and potassium exercise all important control over shifts in body water.</a:t>
            </a:r>
          </a:p>
          <a:p>
            <a:pPr lvl="0"/>
            <a:r>
              <a:rPr lang="en-US" dirty="0" smtClean="0"/>
              <a:t>Calcium and phosphorous provide structure for body framework</a:t>
            </a:r>
          </a:p>
          <a:p>
            <a:pPr lvl="0"/>
            <a:r>
              <a:rPr lang="en-US" dirty="0" smtClean="0"/>
              <a:t>Iron gives a core  </a:t>
            </a:r>
            <a:r>
              <a:rPr lang="en-US" dirty="0" err="1" smtClean="0"/>
              <a:t>heme</a:t>
            </a:r>
            <a:r>
              <a:rPr lang="en-US" dirty="0" smtClean="0"/>
              <a:t> in </a:t>
            </a:r>
            <a:r>
              <a:rPr lang="en-US" dirty="0" err="1" smtClean="0"/>
              <a:t>haemoglobin</a:t>
            </a:r>
            <a:endParaRPr lang="en-US" dirty="0" smtClean="0"/>
          </a:p>
          <a:p>
            <a:pPr lvl="0"/>
            <a:r>
              <a:rPr lang="en-US" dirty="0" smtClean="0"/>
              <a:t>Iodine is important for constituent of the thyroid hormones, which controls the body metabolism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Nutritional care</a:t>
            </a:r>
            <a:r>
              <a:rPr lang="en-US" dirty="0"/>
              <a:t> is the use of nutritional knowledge in planning meals and the preparation </a:t>
            </a:r>
            <a:r>
              <a:rPr lang="en-US" dirty="0" smtClean="0"/>
              <a:t>of these </a:t>
            </a:r>
            <a:r>
              <a:rPr lang="en-US" dirty="0"/>
              <a:t>meals in an acceptable and attractive manner to feed people. </a:t>
            </a:r>
            <a:endParaRPr lang="en-US" dirty="0" smtClean="0"/>
          </a:p>
          <a:p>
            <a:r>
              <a:rPr lang="en-US" dirty="0" smtClean="0"/>
              <a:t>It </a:t>
            </a:r>
            <a:r>
              <a:rPr lang="en-US" dirty="0"/>
              <a:t>involves assessment of the </a:t>
            </a:r>
            <a:r>
              <a:rPr lang="en-US" dirty="0" smtClean="0"/>
              <a:t>existing meal </a:t>
            </a:r>
            <a:r>
              <a:rPr lang="en-US" dirty="0"/>
              <a:t>patterns and improving these in an acceptable manner.</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20000"/>
          </a:bodyPr>
          <a:lstStyle/>
          <a:p>
            <a:pPr lvl="0"/>
            <a:r>
              <a:rPr lang="en-US" dirty="0" smtClean="0"/>
              <a:t>The body requires minerals in varying amounts. Minerals </a:t>
            </a:r>
            <a:r>
              <a:rPr lang="en-US" dirty="0" err="1" smtClean="0"/>
              <a:t>occuring</a:t>
            </a:r>
            <a:r>
              <a:rPr lang="en-US" dirty="0" smtClean="0"/>
              <a:t> in relatively large amounts and needed in quantities of 100mg or more per day are called </a:t>
            </a:r>
            <a:r>
              <a:rPr lang="en-US" b="1" dirty="0" err="1" smtClean="0"/>
              <a:t>macrominerals</a:t>
            </a:r>
            <a:r>
              <a:rPr lang="en-US" b="1" dirty="0" smtClean="0"/>
              <a:t>.</a:t>
            </a:r>
            <a:r>
              <a:rPr lang="en-US" dirty="0" smtClean="0"/>
              <a:t> These include calcium, chlorine, magnesium, phosphorous and sodium. </a:t>
            </a:r>
          </a:p>
          <a:p>
            <a:pPr lvl="0"/>
            <a:r>
              <a:rPr lang="en-US" dirty="0" smtClean="0"/>
              <a:t>Minerals occurring in small amounts and needed in quantities of few milligrams or less per day are called </a:t>
            </a:r>
            <a:r>
              <a:rPr lang="en-US" dirty="0" err="1" smtClean="0"/>
              <a:t>microminerals</a:t>
            </a:r>
            <a:r>
              <a:rPr lang="en-US" dirty="0" smtClean="0"/>
              <a:t> or trace minerals. These include chromium, cobalt, copper, fluorine, iodine, iron, manganese, molybdenum, selenium and zinc. </a:t>
            </a:r>
          </a:p>
          <a:p>
            <a:pPr lvl="0"/>
            <a:r>
              <a:rPr lang="en-US" dirty="0" smtClean="0"/>
              <a:t>Some minerals occur in body tissues however, are potentially harmful and are present in the body only as a result of environmental contamination e.g. lead, gold and mercury.</a:t>
            </a:r>
          </a:p>
          <a:p>
            <a:pPr lvl="0"/>
            <a:r>
              <a:rPr lang="en-US" dirty="0" smtClean="0"/>
              <a:t>Sources; are abundant in unrefined foods, soils and drinking water.</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Major Functions</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867400"/>
          </a:xfrm>
        </p:spPr>
        <p:txBody>
          <a:bodyPr>
            <a:normAutofit/>
          </a:bodyPr>
          <a:lstStyle/>
          <a:p>
            <a:pPr lvl="1"/>
            <a:r>
              <a:rPr lang="en-US" b="1" dirty="0" smtClean="0"/>
              <a:t>Structure;</a:t>
            </a:r>
            <a:r>
              <a:rPr lang="en-US" dirty="0" smtClean="0"/>
              <a:t> calcium, phosphorous, magnesium and fluorine provide structure to bones and teeth. Soft tissues gain structural support from phosphorous, potassium, iron and </a:t>
            </a:r>
            <a:r>
              <a:rPr lang="en-US" dirty="0" err="1" smtClean="0"/>
              <a:t>sulphur</a:t>
            </a:r>
            <a:r>
              <a:rPr lang="en-US" dirty="0" smtClean="0"/>
              <a:t>. </a:t>
            </a:r>
            <a:r>
              <a:rPr lang="en-US" dirty="0" err="1" smtClean="0"/>
              <a:t>Sulphur</a:t>
            </a:r>
            <a:r>
              <a:rPr lang="en-US" dirty="0" smtClean="0"/>
              <a:t> is also a fundamental constituent of skin, hair and nails.</a:t>
            </a:r>
            <a:endParaRPr lang="en-US" sz="2400" dirty="0" smtClean="0"/>
          </a:p>
          <a:p>
            <a:pPr lvl="1"/>
            <a:r>
              <a:rPr lang="en-US" b="1" dirty="0" smtClean="0"/>
              <a:t>Fluid balance;</a:t>
            </a:r>
            <a:r>
              <a:rPr lang="en-US" dirty="0" smtClean="0"/>
              <a:t> its influenced by sodium, potassium, chloride and all major minerals.</a:t>
            </a:r>
            <a:endParaRPr lang="en-US" sz="2400" dirty="0" smtClean="0"/>
          </a:p>
          <a:p>
            <a:pPr lvl="1"/>
            <a:r>
              <a:rPr lang="en-US" dirty="0" smtClean="0"/>
              <a:t> </a:t>
            </a:r>
            <a:r>
              <a:rPr lang="en-US" b="1" dirty="0" smtClean="0"/>
              <a:t>Acid-base balance</a:t>
            </a:r>
            <a:r>
              <a:rPr lang="en-US" dirty="0" smtClean="0"/>
              <a:t>; maintenance of the body’s concentration of hydrogen ions. Sodium bicarbonate, sodium hydroxide and phosphorous are involved.</a:t>
            </a:r>
            <a:endParaRPr lang="en-US" sz="2400" dirty="0" smtClean="0"/>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lstStyle/>
          <a:p>
            <a:endParaRPr lang="en-US" dirty="0"/>
          </a:p>
        </p:txBody>
      </p:sp>
      <p:sp>
        <p:nvSpPr>
          <p:cNvPr id="3" name="Content Placeholder 2"/>
          <p:cNvSpPr>
            <a:spLocks noGrp="1"/>
          </p:cNvSpPr>
          <p:nvPr>
            <p:ph idx="1"/>
          </p:nvPr>
        </p:nvSpPr>
        <p:spPr>
          <a:xfrm>
            <a:off x="228600" y="228600"/>
            <a:ext cx="8763000" cy="6477000"/>
          </a:xfrm>
        </p:spPr>
        <p:txBody>
          <a:bodyPr>
            <a:normAutofit/>
          </a:bodyPr>
          <a:lstStyle/>
          <a:p>
            <a:pPr lvl="1"/>
            <a:r>
              <a:rPr lang="en-US" b="1" dirty="0" smtClean="0"/>
              <a:t>Nerve cell transmission and muscle contraction</a:t>
            </a:r>
            <a:r>
              <a:rPr lang="en-US" dirty="0" smtClean="0"/>
              <a:t>; the exchange of sodium and potassium across nerve cell membranes cause the transmission of nerve impulses. Calcium stimulates muscle contraction. Sodium, potassium and magnesium are involved in muscle relaxation.</a:t>
            </a:r>
            <a:endParaRPr lang="en-US" sz="2400" dirty="0" smtClean="0"/>
          </a:p>
          <a:p>
            <a:pPr lvl="1"/>
            <a:r>
              <a:rPr lang="en-US" b="1" dirty="0" smtClean="0"/>
              <a:t>Vitamin, enzyme and hormone activity</a:t>
            </a:r>
            <a:r>
              <a:rPr lang="en-US" dirty="0" smtClean="0"/>
              <a:t>; mineral regulate body processes through their role in activation of vitamins, enzymes and hormones. Zinc is a constituent of many enzymes used in energy and nucleic acid metabolism and manganese is part of an enzyme involved in fat synthesis. Iodine is needed for synthesis of the hormone </a:t>
            </a:r>
            <a:r>
              <a:rPr lang="en-US" dirty="0" err="1" smtClean="0"/>
              <a:t>thyroxine</a:t>
            </a:r>
            <a:r>
              <a:rPr lang="en-US" dirty="0" smtClean="0"/>
              <a:t> and chromium is involved in insulin production.</a:t>
            </a:r>
            <a:endParaRPr lang="en-US" sz="2400" dirty="0" smtClean="0"/>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CALCIUM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Bones and teeth are made mainly from protein and calcium; it therefore occurs in largest amount in the body of all other minerals. Together with phosphorous they provide strength and rigidity to the bones and teeth.</a:t>
            </a:r>
          </a:p>
          <a:p>
            <a:r>
              <a:rPr lang="en-US" dirty="0" smtClean="0"/>
              <a:t>Effects of immobility; the stress of weight bearing stimulates the activity of the bone forming cells, thus strengthening bone tissue. When inactive the bone no longer receive this stimulation, so there is loss of calcium, phosphorous and protein matrix. </a:t>
            </a: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total amount of calcium in the body is in constant balance with food sources as well as with tissue calcium within the body. Pregnant, lactating and growing children need extra calcium. Sources; dairy products, cheese, fish, </a:t>
            </a:r>
            <a:r>
              <a:rPr lang="en-US" dirty="0" err="1" smtClean="0"/>
              <a:t>sardines,salmon</a:t>
            </a:r>
            <a:r>
              <a:rPr lang="en-US" dirty="0" smtClean="0"/>
              <a:t>, green leafy vegetables, dried peas and beans.</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increasing calcium absorption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Presence of vitamin D</a:t>
            </a:r>
          </a:p>
          <a:p>
            <a:pPr lvl="0"/>
            <a:r>
              <a:rPr lang="en-US" dirty="0" smtClean="0"/>
              <a:t>Estrogen </a:t>
            </a:r>
          </a:p>
          <a:p>
            <a:pPr lvl="0"/>
            <a:r>
              <a:rPr lang="en-US" dirty="0" smtClean="0"/>
              <a:t>Dietary proteins and carbohydrates</a:t>
            </a:r>
          </a:p>
          <a:p>
            <a:pPr lvl="0"/>
            <a:r>
              <a:rPr lang="en-US" dirty="0" smtClean="0"/>
              <a:t>Acidity; lower PH favors solubility of calcium</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decreasing calcium absorption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Fibers and other binding agents</a:t>
            </a:r>
          </a:p>
          <a:p>
            <a:pPr lvl="0"/>
            <a:r>
              <a:rPr lang="en-US" dirty="0" smtClean="0"/>
              <a:t>Vitamin D deficiency</a:t>
            </a:r>
          </a:p>
          <a:p>
            <a:pPr lvl="0"/>
            <a:r>
              <a:rPr lang="en-US" dirty="0" smtClean="0"/>
              <a:t>Dietary fats</a:t>
            </a:r>
          </a:p>
          <a:p>
            <a:r>
              <a:rPr lang="en-US" dirty="0" smtClean="0"/>
              <a:t>Alkalinity</a:t>
            </a: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Bone formation</a:t>
            </a:r>
          </a:p>
          <a:p>
            <a:pPr lvl="0"/>
            <a:r>
              <a:rPr lang="en-US" dirty="0" smtClean="0"/>
              <a:t>Tooth formation</a:t>
            </a:r>
          </a:p>
          <a:p>
            <a:pPr lvl="0"/>
            <a:r>
              <a:rPr lang="en-US" dirty="0" smtClean="0"/>
              <a:t>General metabolic functions; </a:t>
            </a:r>
          </a:p>
          <a:p>
            <a:pPr lvl="1"/>
            <a:r>
              <a:rPr lang="en-US" dirty="0" smtClean="0"/>
              <a:t>Blood coagulation</a:t>
            </a:r>
          </a:p>
          <a:p>
            <a:pPr lvl="1"/>
            <a:r>
              <a:rPr lang="en-US" dirty="0" smtClean="0"/>
              <a:t>Nerve transmission</a:t>
            </a:r>
          </a:p>
          <a:p>
            <a:pPr lvl="1"/>
            <a:r>
              <a:rPr lang="en-US" dirty="0" smtClean="0"/>
              <a:t>Muscle contraction and relaxation</a:t>
            </a:r>
          </a:p>
          <a:p>
            <a:pPr lvl="1"/>
            <a:r>
              <a:rPr lang="en-US" dirty="0" smtClean="0"/>
              <a:t>Cell membrane permeability</a:t>
            </a:r>
          </a:p>
          <a:p>
            <a:pPr lvl="1"/>
            <a:r>
              <a:rPr lang="en-US" dirty="0" smtClean="0"/>
              <a:t>Enzyme activation</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problems</a:t>
            </a:r>
            <a:endParaRPr lang="en-US" dirty="0"/>
          </a:p>
        </p:txBody>
      </p:sp>
      <p:sp>
        <p:nvSpPr>
          <p:cNvPr id="3" name="Content Placeholder 2"/>
          <p:cNvSpPr>
            <a:spLocks noGrp="1"/>
          </p:cNvSpPr>
          <p:nvPr>
            <p:ph idx="1"/>
          </p:nvPr>
        </p:nvSpPr>
        <p:spPr>
          <a:xfrm>
            <a:off x="457200" y="1143000"/>
            <a:ext cx="8229600" cy="5715000"/>
          </a:xfrm>
        </p:spPr>
        <p:txBody>
          <a:bodyPr/>
          <a:lstStyle/>
          <a:p>
            <a:pPr lvl="2"/>
            <a:r>
              <a:rPr lang="en-US" sz="3200" dirty="0" err="1" smtClean="0"/>
              <a:t>Tetany</a:t>
            </a:r>
            <a:r>
              <a:rPr lang="en-US" sz="3200" dirty="0" smtClean="0"/>
              <a:t>; a decrease in ionized serum calcium causes </a:t>
            </a:r>
            <a:r>
              <a:rPr lang="en-US" sz="3200" dirty="0" err="1" smtClean="0"/>
              <a:t>Tetany</a:t>
            </a:r>
            <a:r>
              <a:rPr lang="en-US" sz="3200" dirty="0" smtClean="0"/>
              <a:t>, a state of marked severe, intermittent spastic contractions of the muscle and muscular pain.</a:t>
            </a:r>
          </a:p>
          <a:p>
            <a:pPr lvl="2"/>
            <a:r>
              <a:rPr lang="en-US" sz="3200" dirty="0" smtClean="0"/>
              <a:t>Rickets; a deficiency of vitamin D hormone causes rickets. Thus proper bone formation does not take place.</a:t>
            </a:r>
          </a:p>
          <a:p>
            <a:pPr lvl="2"/>
            <a:r>
              <a:rPr lang="en-US" sz="3200" dirty="0" smtClean="0"/>
              <a:t>Deficiency primarily affects bone health. During growing years, inadequate intake reduces the density of the bone mass, and if, severe can stunt growth.</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76200"/>
            <a:ext cx="8001000" cy="457200"/>
          </a:xfrm>
        </p:spPr>
        <p:txBody>
          <a:bodyPr>
            <a:normAutofit fontScale="90000"/>
          </a:bodyPr>
          <a:lstStyle/>
          <a:p>
            <a:endParaRPr lang="en-US" dirty="0"/>
          </a:p>
        </p:txBody>
      </p:sp>
      <p:sp>
        <p:nvSpPr>
          <p:cNvPr id="3" name="Content Placeholder 2"/>
          <p:cNvSpPr>
            <a:spLocks noGrp="1"/>
          </p:cNvSpPr>
          <p:nvPr>
            <p:ph idx="1"/>
          </p:nvPr>
        </p:nvSpPr>
        <p:spPr>
          <a:xfrm>
            <a:off x="152400" y="533400"/>
            <a:ext cx="8991600" cy="6324600"/>
          </a:xfrm>
        </p:spPr>
        <p:txBody>
          <a:bodyPr>
            <a:normAutofit/>
          </a:bodyPr>
          <a:lstStyle/>
          <a:p>
            <a:pPr lvl="2"/>
            <a:r>
              <a:rPr lang="en-US" sz="2800" dirty="0" smtClean="0"/>
              <a:t>Osteoporosis; mainly occurs in the elderly and postmenopausal women. Characterized by bone mineral loss. The bone density is reduced and the remaining bone is brittle and breaks easily. Abnormal thinning of bone, producing a porous, fragile, </a:t>
            </a:r>
            <a:r>
              <a:rPr lang="en-US" sz="2800" dirty="0" err="1" smtClean="0"/>
              <a:t>latticelike</a:t>
            </a:r>
            <a:r>
              <a:rPr lang="en-US" sz="2800" dirty="0" smtClean="0"/>
              <a:t> bone tissue of enlarged spaces that is prone to fracture or deformity.  The back bows and the head angled down. Internal organs affected by the curvature are unable to function efficiently and other health difficulties results.</a:t>
            </a:r>
          </a:p>
          <a:p>
            <a:pPr lvl="2"/>
            <a:r>
              <a:rPr lang="en-US" sz="2800" dirty="0" smtClean="0"/>
              <a:t>This is corrected by exercises coupled by supplementation with calcium. Avoidance of alcohol, smoking, caffeine and avoidance of sedentary lifestyle.</a:t>
            </a:r>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Nutrition </a:t>
            </a:r>
            <a:r>
              <a:rPr lang="en-US" b="1" dirty="0">
                <a:hlinkClick r:id="rId2"/>
              </a:rPr>
              <a:t>science</a:t>
            </a:r>
            <a:r>
              <a:rPr lang="en-US" b="1" dirty="0"/>
              <a:t> </a:t>
            </a:r>
            <a:r>
              <a:rPr lang="en-US" dirty="0"/>
              <a:t>studies the relationship between </a:t>
            </a:r>
            <a:r>
              <a:rPr lang="en-US" dirty="0">
                <a:hlinkClick r:id="rId3"/>
              </a:rPr>
              <a:t>diet</a:t>
            </a:r>
            <a:r>
              <a:rPr lang="en-US" dirty="0"/>
              <a:t> and states of </a:t>
            </a:r>
            <a:r>
              <a:rPr lang="en-US" dirty="0">
                <a:hlinkClick r:id="rId4"/>
              </a:rPr>
              <a:t>health</a:t>
            </a:r>
            <a:r>
              <a:rPr lang="en-US" dirty="0"/>
              <a:t> and </a:t>
            </a:r>
            <a:r>
              <a:rPr lang="en-US" dirty="0">
                <a:hlinkClick r:id="rId5"/>
              </a:rPr>
              <a:t>disease</a:t>
            </a:r>
            <a:r>
              <a:rPr lang="en-US" dirty="0"/>
              <a:t>. The science of nutrition attempts to understand how and why specific dietary aspects influence health</a:t>
            </a:r>
            <a:r>
              <a:rPr lang="en-US" dirty="0" smtClean="0"/>
              <a:t>.</a:t>
            </a:r>
          </a:p>
          <a:p>
            <a:r>
              <a:rPr lang="en-US" b="1" dirty="0">
                <a:hlinkClick r:id="rId6"/>
              </a:rPr>
              <a:t>Dieticians</a:t>
            </a:r>
            <a:r>
              <a:rPr lang="en-US" dirty="0"/>
              <a:t> are </a:t>
            </a:r>
            <a:r>
              <a:rPr lang="en-US" dirty="0">
                <a:hlinkClick r:id="rId7"/>
              </a:rPr>
              <a:t>Health professionals</a:t>
            </a:r>
            <a:r>
              <a:rPr lang="en-US" dirty="0"/>
              <a:t> who are </a:t>
            </a:r>
            <a:r>
              <a:rPr lang="en-US" dirty="0">
                <a:hlinkClick r:id="rId8"/>
              </a:rPr>
              <a:t>specialized</a:t>
            </a:r>
            <a:r>
              <a:rPr lang="en-US" dirty="0"/>
              <a:t> in this area of </a:t>
            </a:r>
            <a:r>
              <a:rPr lang="en-US" dirty="0">
                <a:hlinkClick r:id="rId9"/>
              </a:rPr>
              <a:t>expertise</a:t>
            </a:r>
            <a:r>
              <a:rPr lang="en-US" dirty="0"/>
              <a:t>, highly trained to provide safe, evidence-based dietary advice and interventions.</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PHOSPHOROUS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Phosphorous is a component of bone, teeth, nucleic acids, phospholipids, ATP, and a number of enzymes and coenzymes. </a:t>
            </a:r>
            <a:r>
              <a:rPr lang="en-US" dirty="0" err="1" smtClean="0"/>
              <a:t>Phosphorylation</a:t>
            </a:r>
            <a:r>
              <a:rPr lang="en-US" dirty="0" smtClean="0"/>
              <a:t> of glucose is a requirement for its metabolism. Bone and teeth formation</a:t>
            </a:r>
          </a:p>
          <a:p>
            <a:pPr lvl="0"/>
            <a:r>
              <a:rPr lang="en-US" dirty="0" smtClean="0"/>
              <a:t>Energy metabolism (ADP, ATP which control energy storage and release in the cell</a:t>
            </a:r>
          </a:p>
          <a:p>
            <a:pPr lvl="0"/>
            <a:r>
              <a:rPr lang="en-US" dirty="0" smtClean="0"/>
              <a:t>Protein synthesis and genetic coding</a:t>
            </a:r>
          </a:p>
          <a:p>
            <a:pPr lvl="0"/>
            <a:r>
              <a:rPr lang="en-US" dirty="0" smtClean="0"/>
              <a:t>Absorption and transport of fats and fatty acids.</a:t>
            </a: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Affecting Availability</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Phosphorus is well absorbed by the intestines and does not change with changing needs. The total body phosphorus pool is regulated by renal excretion. </a:t>
            </a:r>
          </a:p>
          <a:p>
            <a:r>
              <a:rPr lang="en-US" dirty="0" smtClean="0"/>
              <a:t>Beans, peas, cereals and nuts contain </a:t>
            </a:r>
            <a:r>
              <a:rPr lang="en-US" dirty="0" err="1" smtClean="0"/>
              <a:t>phytate</a:t>
            </a:r>
            <a:r>
              <a:rPr lang="en-US" dirty="0" smtClean="0"/>
              <a:t> or </a:t>
            </a:r>
            <a:r>
              <a:rPr lang="en-US" dirty="0" err="1" smtClean="0"/>
              <a:t>inositol</a:t>
            </a:r>
            <a:r>
              <a:rPr lang="en-US" dirty="0" smtClean="0"/>
              <a:t> phosphate which is resistant to digestion. However, </a:t>
            </a:r>
            <a:r>
              <a:rPr lang="en-US" dirty="0" err="1" smtClean="0"/>
              <a:t>phytase</a:t>
            </a:r>
            <a:r>
              <a:rPr lang="en-US" dirty="0" smtClean="0"/>
              <a:t> from yeast added during leavening of breads, can release some phosphate from </a:t>
            </a:r>
            <a:r>
              <a:rPr lang="en-US" dirty="0" err="1" smtClean="0"/>
              <a:t>phytate</a:t>
            </a:r>
            <a:r>
              <a:rPr lang="en-US" dirty="0" smtClean="0"/>
              <a:t>. </a:t>
            </a:r>
          </a:p>
          <a:p>
            <a:r>
              <a:rPr lang="en-US" dirty="0" smtClean="0"/>
              <a:t>Intestinal </a:t>
            </a:r>
            <a:r>
              <a:rPr lang="en-US" dirty="0" err="1" smtClean="0"/>
              <a:t>microflora</a:t>
            </a:r>
            <a:r>
              <a:rPr lang="en-US" dirty="0" smtClean="0"/>
              <a:t> can also release phosphate from </a:t>
            </a:r>
            <a:r>
              <a:rPr lang="en-US" dirty="0" err="1" smtClean="0"/>
              <a:t>phytic</a:t>
            </a:r>
            <a:r>
              <a:rPr lang="en-US" dirty="0" smtClean="0"/>
              <a:t> acid in the colon. </a:t>
            </a:r>
            <a:r>
              <a:rPr lang="en-US" dirty="0" err="1" smtClean="0"/>
              <a:t>Phytase</a:t>
            </a:r>
            <a:r>
              <a:rPr lang="en-US" dirty="0" smtClean="0"/>
              <a:t> activity from endogenous and exogenous sources can increase the bioavailability of phosphate from plant sources by approximately 50%. </a:t>
            </a: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Deficiency</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Phosphorus Deficiency caused by inadequate dietary intake does not occur. However, chronic and excessive use of anticonvulsants, calcium carbonate supplements, or aluminum hydroxide-containing antacids can decrease phosphate absorption. </a:t>
            </a:r>
          </a:p>
          <a:p>
            <a:r>
              <a:rPr lang="en-US" b="1" dirty="0" err="1" smtClean="0"/>
              <a:t>Hypophosphatemia</a:t>
            </a:r>
            <a:r>
              <a:rPr lang="en-US" b="1" dirty="0" smtClean="0"/>
              <a:t> </a:t>
            </a:r>
            <a:r>
              <a:rPr lang="en-US" dirty="0" smtClean="0"/>
              <a:t>can also develop in individuals with gastrointestinal </a:t>
            </a:r>
            <a:r>
              <a:rPr lang="en-US" dirty="0" err="1" smtClean="0"/>
              <a:t>malabsorption</a:t>
            </a:r>
            <a:r>
              <a:rPr lang="en-US" dirty="0" smtClean="0"/>
              <a:t>, diabetes mellitus, hyperparathyroidism, renal dysfunction, or alcoholism whether or not it is accompanied by </a:t>
            </a:r>
            <a:r>
              <a:rPr lang="en-US" dirty="0" err="1" smtClean="0"/>
              <a:t>decompensated</a:t>
            </a:r>
            <a:r>
              <a:rPr lang="en-US" dirty="0" smtClean="0"/>
              <a:t> liver disease. </a:t>
            </a:r>
          </a:p>
          <a:p>
            <a:r>
              <a:rPr lang="en-US" dirty="0" err="1" smtClean="0"/>
              <a:t>Hypophosphatemia</a:t>
            </a:r>
            <a:r>
              <a:rPr lang="en-US" dirty="0" smtClean="0"/>
              <a:t> results in bone loss, weakness, and poor appetite.  </a:t>
            </a: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Dietary Sources</a:t>
            </a:r>
            <a:r>
              <a:rPr lang="en-US" dirty="0" smtClean="0"/>
              <a:t> </a:t>
            </a:r>
          </a:p>
          <a:p>
            <a:r>
              <a:rPr lang="en-US" dirty="0" smtClean="0"/>
              <a:t>Good Dietary Sources of phosphorous are typically also rich in protein. These foods are mainly milk, meat, nuts, legumes, and grains. </a:t>
            </a:r>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IODINE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Physiological Functions</a:t>
            </a:r>
            <a:r>
              <a:rPr lang="en-US" dirty="0" smtClean="0"/>
              <a:t> </a:t>
            </a:r>
          </a:p>
          <a:p>
            <a:r>
              <a:rPr lang="en-US" dirty="0" smtClean="0"/>
              <a:t>The only function of iodine involves the synthesis of thyroid hormone. Approximately 60% of the total body pool of iodine is stored in the thyroid gland. The remainder is found in the blood, ovary, and muscle. Thyroid hormone is necessary for the development and function of the brain and the nervous system and also the way the body uses energy and keeps warm and for children growth. Thyroid hormone regulate metabolism in the body tissues and are essential for normal tissue growth and development.</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Affecting Availability</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Sea foods provide sufficient iodine. The iodine content of plant foods varies according to the iodine content of the soil in which the plants are grown. The iodized soil provides adequate iodine. </a:t>
            </a:r>
          </a:p>
          <a:p>
            <a:r>
              <a:rPr lang="en-US" dirty="0" smtClean="0"/>
              <a:t>Iodine is absorbed intestinally from dietary sources or </a:t>
            </a:r>
            <a:r>
              <a:rPr lang="en-US" dirty="0" err="1" smtClean="0"/>
              <a:t>dermally</a:t>
            </a:r>
            <a:r>
              <a:rPr lang="en-US" dirty="0" smtClean="0"/>
              <a:t> from topical iodine applications or from iodine vapors produced as byproducts of industrial activity. Iodine vapor is also emitted from cleansing agents used commercially in sterilization processes and from fossil fuel combustion such as occurs in automobile engines. </a:t>
            </a:r>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Deficiency</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Causes;</a:t>
            </a:r>
            <a:endParaRPr lang="en-US" dirty="0" smtClean="0"/>
          </a:p>
          <a:p>
            <a:pPr lvl="0"/>
            <a:r>
              <a:rPr lang="en-US" dirty="0" smtClean="0"/>
              <a:t>Lack of iodine in foods</a:t>
            </a:r>
          </a:p>
          <a:p>
            <a:pPr lvl="0"/>
            <a:r>
              <a:rPr lang="en-US" b="1" dirty="0" err="1" smtClean="0"/>
              <a:t>Goitrogens</a:t>
            </a:r>
            <a:r>
              <a:rPr lang="en-US" dirty="0" smtClean="0"/>
              <a:t> are substances in food which reduce the amount of iodine that the thyroid takes up from the blood. </a:t>
            </a:r>
          </a:p>
          <a:p>
            <a:pPr lvl="0"/>
            <a:r>
              <a:rPr lang="en-US" dirty="0" smtClean="0"/>
              <a:t>Examples the toxin in bitter cassava or leaves that have not been properly processed, some kinds of millet and in contaminated water. </a:t>
            </a:r>
          </a:p>
          <a:p>
            <a:pPr lvl="0"/>
            <a:r>
              <a:rPr lang="en-US" dirty="0" smtClean="0"/>
              <a:t>Goiter can also develop from high intakes of </a:t>
            </a:r>
            <a:r>
              <a:rPr lang="en-US" dirty="0" err="1" smtClean="0"/>
              <a:t>goitrogens</a:t>
            </a:r>
            <a:r>
              <a:rPr lang="en-US" dirty="0" smtClean="0"/>
              <a:t>, naturally occurring substances in foods which decrease iodine availability or interfere with its tissue utilization. Dietary sources of </a:t>
            </a:r>
            <a:r>
              <a:rPr lang="en-US" dirty="0" err="1" smtClean="0"/>
              <a:t>goitrogens</a:t>
            </a:r>
            <a:r>
              <a:rPr lang="en-US" dirty="0" smtClean="0"/>
              <a:t> include cabbage, turnips, rapeseed oil (canola oil), peanuts, cassava, and soybeans. </a:t>
            </a:r>
            <a:r>
              <a:rPr lang="en-US" dirty="0" err="1" smtClean="0"/>
              <a:t>Goitrogens</a:t>
            </a:r>
            <a:r>
              <a:rPr lang="en-US" dirty="0" smtClean="0"/>
              <a:t> are inactivated by heating, roasting or cooking. </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lstStyle/>
          <a:p>
            <a:endParaRPr lang="en-US"/>
          </a:p>
        </p:txBody>
      </p:sp>
      <p:sp>
        <p:nvSpPr>
          <p:cNvPr id="3" name="Content Placeholder 2"/>
          <p:cNvSpPr>
            <a:spLocks noGrp="1"/>
          </p:cNvSpPr>
          <p:nvPr>
            <p:ph idx="1"/>
          </p:nvPr>
        </p:nvSpPr>
        <p:spPr>
          <a:xfrm>
            <a:off x="457200" y="152400"/>
            <a:ext cx="8229600" cy="5973763"/>
          </a:xfrm>
        </p:spPr>
        <p:txBody>
          <a:bodyPr>
            <a:normAutofit/>
          </a:bodyPr>
          <a:lstStyle/>
          <a:p>
            <a:pPr>
              <a:buNone/>
            </a:pPr>
            <a:r>
              <a:rPr lang="en-US" b="1" dirty="0" smtClean="0"/>
              <a:t>Development of iodine deficiency disorders</a:t>
            </a:r>
            <a:endParaRPr lang="en-US" dirty="0" smtClean="0"/>
          </a:p>
          <a:p>
            <a:pPr lvl="0"/>
            <a:r>
              <a:rPr lang="en-US" dirty="0" smtClean="0"/>
              <a:t>Inadequate iodine in food, the level of iodine in the blood falls, and the stores of iodine are used up</a:t>
            </a:r>
          </a:p>
          <a:p>
            <a:pPr lvl="0"/>
            <a:r>
              <a:rPr lang="en-US" dirty="0" smtClean="0"/>
              <a:t>Thyroid gland enlarges to collect more iodine from blood. The enlarged gland is the GOITRE</a:t>
            </a:r>
          </a:p>
          <a:p>
            <a:pPr lvl="0"/>
            <a:r>
              <a:rPr lang="en-US" dirty="0" smtClean="0"/>
              <a:t>I f the enlarged  thyroid gland produces enough thyroid hormone, the person works normally, goiter is the only abnormality</a:t>
            </a:r>
          </a:p>
          <a:p>
            <a:pPr lvl="0"/>
            <a:r>
              <a:rPr lang="en-US" dirty="0" smtClean="0"/>
              <a:t>If the gland fails to produce enough thyroid hormone, the person becomes HYPOTHYROID.</a:t>
            </a: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229600" cy="1143000"/>
          </a:xfrm>
        </p:spPr>
        <p:txBody>
          <a:bodyPr/>
          <a:lstStyle/>
          <a:p>
            <a:endParaRPr lang="en-US"/>
          </a:p>
        </p:txBody>
      </p:sp>
      <p:sp>
        <p:nvSpPr>
          <p:cNvPr id="3" name="Content Placeholder 2"/>
          <p:cNvSpPr>
            <a:spLocks noGrp="1"/>
          </p:cNvSpPr>
          <p:nvPr>
            <p:ph idx="1"/>
          </p:nvPr>
        </p:nvSpPr>
        <p:spPr>
          <a:xfrm>
            <a:off x="457200" y="0"/>
            <a:ext cx="8229600" cy="6126163"/>
          </a:xfrm>
        </p:spPr>
        <p:txBody>
          <a:bodyPr>
            <a:normAutofit fontScale="92500" lnSpcReduction="10000"/>
          </a:bodyPr>
          <a:lstStyle/>
          <a:p>
            <a:r>
              <a:rPr lang="en-US" dirty="0" smtClean="0"/>
              <a:t>Signs of iodine deficiency include hypothyroidism, lethargy, and weight gain. </a:t>
            </a:r>
          </a:p>
          <a:p>
            <a:r>
              <a:rPr lang="en-US" dirty="0" smtClean="0"/>
              <a:t>The clinical presentation of iodine deficiency is </a:t>
            </a:r>
            <a:r>
              <a:rPr lang="en-US" b="1" dirty="0" smtClean="0"/>
              <a:t>goiter.</a:t>
            </a:r>
            <a:r>
              <a:rPr lang="en-US" dirty="0" smtClean="0"/>
              <a:t> Iodine can reduce the size of some goiters, especially in young people with smaller goiters. In adults who have had a large goiter iodine may not reduce its size very much.</a:t>
            </a:r>
          </a:p>
          <a:p>
            <a:r>
              <a:rPr lang="en-US" b="1" dirty="0" smtClean="0"/>
              <a:t>Cretinism</a:t>
            </a:r>
            <a:r>
              <a:rPr lang="en-US" dirty="0" smtClean="0"/>
              <a:t> is a condition which develops in the fetus from iodine deficiency during pregnancy. This condition is characterized by mental retardation and dwarfism. Neonates are routinely screened for adequate thyroid hormone levels in developed countries and is being adopted in developing countries. </a:t>
            </a:r>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lstStyle/>
          <a:p>
            <a:endParaRPr lang="en-US"/>
          </a:p>
        </p:txBody>
      </p:sp>
      <p:sp>
        <p:nvSpPr>
          <p:cNvPr id="3" name="Content Placeholder 2"/>
          <p:cNvSpPr>
            <a:spLocks noGrp="1"/>
          </p:cNvSpPr>
          <p:nvPr>
            <p:ph idx="1"/>
          </p:nvPr>
        </p:nvSpPr>
        <p:spPr>
          <a:xfrm>
            <a:off x="457200" y="152400"/>
            <a:ext cx="8229600" cy="5973763"/>
          </a:xfrm>
        </p:spPr>
        <p:txBody>
          <a:bodyPr>
            <a:normAutofit fontScale="92500" lnSpcReduction="20000"/>
          </a:bodyPr>
          <a:lstStyle/>
          <a:p>
            <a:r>
              <a:rPr lang="en-US" b="1" dirty="0" smtClean="0"/>
              <a:t>Neurological Cretinism</a:t>
            </a:r>
            <a:r>
              <a:rPr lang="en-US" dirty="0" smtClean="0"/>
              <a:t>; The baby has damage to the brain and nervous system. The effects may include; deafness and </a:t>
            </a:r>
            <a:r>
              <a:rPr lang="en-US" dirty="0" err="1" smtClean="0"/>
              <a:t>mutism</a:t>
            </a:r>
            <a:r>
              <a:rPr lang="en-US" dirty="0" smtClean="0"/>
              <a:t>, squint, weakness and stiffness especially of the legs and severe mental handicap. This occurs when the mother is iodine deficient in the early part of pregnancy, when the baby’s brain and NS is developing.</a:t>
            </a:r>
          </a:p>
          <a:p>
            <a:r>
              <a:rPr lang="en-US" dirty="0" smtClean="0"/>
              <a:t>It cannot be treated.</a:t>
            </a:r>
          </a:p>
          <a:p>
            <a:r>
              <a:rPr lang="en-US" b="1" dirty="0" smtClean="0"/>
              <a:t>Hypothyroid cretinism</a:t>
            </a:r>
            <a:r>
              <a:rPr lang="en-US" dirty="0" smtClean="0"/>
              <a:t>; the baby may not feed well, fail to gain </a:t>
            </a:r>
            <a:r>
              <a:rPr lang="en-US" dirty="0" err="1" smtClean="0"/>
              <a:t>weght</a:t>
            </a:r>
            <a:r>
              <a:rPr lang="en-US" dirty="0" smtClean="0"/>
              <a:t>, be constipated, feel cold, seem very sleepy, have a thick dry skin, have a hoarse cry and develop slowly and be mentally handicapped.</a:t>
            </a:r>
          </a:p>
          <a:p>
            <a:r>
              <a:rPr lang="en-US" dirty="0" smtClean="0"/>
              <a:t>It occurs if the mother is iodine deficient in later pregnancy.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good nutrition</a:t>
            </a:r>
            <a:endParaRPr lang="en-US" b="1" dirty="0"/>
          </a:p>
        </p:txBody>
      </p:sp>
      <p:sp>
        <p:nvSpPr>
          <p:cNvPr id="3" name="Content Placeholder 2"/>
          <p:cNvSpPr>
            <a:spLocks noGrp="1"/>
          </p:cNvSpPr>
          <p:nvPr>
            <p:ph idx="1"/>
          </p:nvPr>
        </p:nvSpPr>
        <p:spPr/>
        <p:txBody>
          <a:bodyPr/>
          <a:lstStyle/>
          <a:p>
            <a:pPr lvl="0"/>
            <a:r>
              <a:rPr lang="en-US" dirty="0"/>
              <a:t>Healthy pregnancies and deliveries</a:t>
            </a:r>
          </a:p>
          <a:p>
            <a:pPr lvl="0"/>
            <a:r>
              <a:rPr lang="en-US" dirty="0"/>
              <a:t>Resistance to infectious diseases and promoting </a:t>
            </a:r>
            <a:r>
              <a:rPr lang="en-US" dirty="0" smtClean="0"/>
              <a:t>healing.</a:t>
            </a:r>
            <a:endParaRPr lang="en-US" dirty="0"/>
          </a:p>
          <a:p>
            <a:pPr lvl="0"/>
            <a:r>
              <a:rPr lang="en-US" dirty="0"/>
              <a:t>The physical and mental development of children and adolescents</a:t>
            </a:r>
          </a:p>
          <a:p>
            <a:r>
              <a:rPr lang="en-US" dirty="0"/>
              <a:t>The ability of adults to work </a:t>
            </a:r>
            <a:r>
              <a:rPr lang="en-US" dirty="0" smtClean="0"/>
              <a:t>well through provision of energy.</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15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92500" lnSpcReduction="20000"/>
          </a:bodyPr>
          <a:lstStyle/>
          <a:p>
            <a:r>
              <a:rPr lang="en-US" dirty="0" smtClean="0"/>
              <a:t>Giving iodine, the signs will improve or disappear</a:t>
            </a:r>
          </a:p>
          <a:p>
            <a:r>
              <a:rPr lang="en-US" dirty="0" smtClean="0"/>
              <a:t>Breastfeeding is protective</a:t>
            </a:r>
          </a:p>
          <a:p>
            <a:r>
              <a:rPr lang="en-US" dirty="0" smtClean="0"/>
              <a:t>It’s better to give mothers iodine before or during pregnancy</a:t>
            </a:r>
          </a:p>
          <a:p>
            <a:r>
              <a:rPr lang="en-US" b="1" dirty="0" smtClean="0"/>
              <a:t>Hypothyroidism </a:t>
            </a:r>
            <a:endParaRPr lang="en-US" dirty="0" smtClean="0"/>
          </a:p>
          <a:p>
            <a:r>
              <a:rPr lang="en-US" dirty="0" smtClean="0"/>
              <a:t>The person feels cold easily, moves slowly and lacks energy, thick slowly and apathy, may be sleepy, has dry skin and may be constipated. A child may grow slowly, very short and may not do well in school.</a:t>
            </a:r>
          </a:p>
          <a:p>
            <a:r>
              <a:rPr lang="en-US" dirty="0" smtClean="0"/>
              <a:t>Pregnant women with hypothyroidism may have; miscarriages or stillbirths, LWB and babies with congenital deformities. Or may have cretinism.</a:t>
            </a: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Dietary Sources</a:t>
            </a:r>
            <a:r>
              <a:rPr lang="en-US" dirty="0" smtClean="0"/>
              <a:t> </a:t>
            </a:r>
          </a:p>
          <a:p>
            <a:r>
              <a:rPr lang="en-US" dirty="0" smtClean="0"/>
              <a:t>Although most foods do not contain iodine, one teaspoon of iodized salt consumed daily is more than sufficient to satisfy physiological requirements for this nutrient. Other dietary sources of iodine include drinking water, seafood (clams, lobster, oysters, sardines and ocean fish) and dairy products from feed additives as well as from disinfectants used on dairy farms. The iodine content of fruits and vegetables is dependent upon soil content. </a:t>
            </a:r>
          </a:p>
          <a:p>
            <a:r>
              <a:rPr lang="en-US" b="1" dirty="0" smtClean="0"/>
              <a:t>Prevention and treatment</a:t>
            </a:r>
            <a:endParaRPr lang="en-US" dirty="0" smtClean="0"/>
          </a:p>
          <a:p>
            <a:pPr lvl="0"/>
            <a:r>
              <a:rPr lang="en-US" dirty="0" smtClean="0"/>
              <a:t>Adding iodine to salt</a:t>
            </a:r>
          </a:p>
          <a:p>
            <a:pPr lvl="0"/>
            <a:r>
              <a:rPr lang="en-US" dirty="0" smtClean="0"/>
              <a:t>Giving iodine doses by mouth or injection</a:t>
            </a:r>
          </a:p>
          <a:p>
            <a:pPr lvl="0"/>
            <a:r>
              <a:rPr lang="en-US" dirty="0" smtClean="0"/>
              <a:t>adding iodine to drinking water</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5973763"/>
          </a:xfrm>
        </p:spPr>
        <p:txBody>
          <a:bodyPr>
            <a:normAutofit fontScale="85000" lnSpcReduction="20000"/>
          </a:bodyPr>
          <a:lstStyle/>
          <a:p>
            <a:pPr>
              <a:buNone/>
            </a:pPr>
            <a:r>
              <a:rPr lang="en-US" b="1" dirty="0" smtClean="0"/>
              <a:t>ZINC</a:t>
            </a:r>
            <a:endParaRPr lang="en-US" dirty="0" smtClean="0"/>
          </a:p>
          <a:p>
            <a:pPr>
              <a:buNone/>
            </a:pPr>
            <a:r>
              <a:rPr lang="en-US" b="1" dirty="0" smtClean="0"/>
              <a:t>Physiological Functions</a:t>
            </a:r>
            <a:r>
              <a:rPr lang="en-US" dirty="0" smtClean="0"/>
              <a:t> </a:t>
            </a:r>
          </a:p>
          <a:p>
            <a:r>
              <a:rPr lang="en-US" dirty="0" smtClean="0"/>
              <a:t>This mineral serves as a cofactor for over 100 enzymes in the body, especially those involved with the metabolism of protein, carbohydrate, fat and alcohol. </a:t>
            </a:r>
          </a:p>
          <a:p>
            <a:r>
              <a:rPr lang="en-US" dirty="0" smtClean="0"/>
              <a:t>Zinc also is essential for protein synthesis, integrity of cell membranes, maintenance of DNA and RNA, tissue growth and repair, wound healing, taste acuity, prostaglandin production, bone mineralization, proper thyroid function, blood clotting and cognitive functions. Considering this nutrient's role in growth and development, zinc is an integral mineral for fetal development and sperm production. </a:t>
            </a:r>
          </a:p>
          <a:p>
            <a:r>
              <a:rPr lang="en-US" dirty="0" smtClean="0"/>
              <a:t>Zinc is an antioxidant and may be needed to destroy free radicals to prevent tissue damage during infection.</a:t>
            </a: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Factors Affecting Availability</a:t>
            </a:r>
            <a:r>
              <a:rPr lang="en-US" dirty="0" smtClean="0"/>
              <a:t> </a:t>
            </a:r>
          </a:p>
          <a:p>
            <a:r>
              <a:rPr lang="en-US" dirty="0" smtClean="0"/>
              <a:t>More than half of the body's zinc supply is found in muscle tissue. This mineral is also found in other parts of the body, which include the bones, eyes, prostate gland, testes, skin and kidneys. </a:t>
            </a:r>
          </a:p>
          <a:p>
            <a:r>
              <a:rPr lang="en-US" dirty="0" smtClean="0"/>
              <a:t>Since minerals may compete for absorption sites in the intestine, excess intakes of iron or copper can adversely interfere with zinc absorption. Likewise, excess intake of zinc (from supplements or fortified foods) can impair iron and copper absorption. </a:t>
            </a: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Although </a:t>
            </a:r>
            <a:r>
              <a:rPr lang="en-US" dirty="0" err="1" smtClean="0"/>
              <a:t>phytates</a:t>
            </a:r>
            <a:r>
              <a:rPr lang="en-US" dirty="0" smtClean="0"/>
              <a:t> and fiber found in unprocessed grains inhibit the bioavailability of zinc, whole grains are still a better source of zinc than that found in refined grains (e.g. white bread). </a:t>
            </a:r>
          </a:p>
          <a:p>
            <a:r>
              <a:rPr lang="en-US" dirty="0" smtClean="0"/>
              <a:t>Whole grain yeast breads enhance the absorption of zinc by producing enzymes that destroy </a:t>
            </a:r>
            <a:r>
              <a:rPr lang="en-US" dirty="0" err="1" smtClean="0"/>
              <a:t>phytates</a:t>
            </a:r>
            <a:r>
              <a:rPr lang="en-US" dirty="0" smtClean="0"/>
              <a:t>. </a:t>
            </a:r>
          </a:p>
          <a:p>
            <a:r>
              <a:rPr lang="en-US" dirty="0" smtClean="0"/>
              <a:t>Zinc from meat products, on the other hand, is four times more </a:t>
            </a:r>
            <a:r>
              <a:rPr lang="en-US" dirty="0" err="1" smtClean="0"/>
              <a:t>bioavailable</a:t>
            </a:r>
            <a:r>
              <a:rPr lang="en-US" dirty="0" smtClean="0"/>
              <a:t> than that found in fibrous grain foods. </a:t>
            </a:r>
          </a:p>
          <a:p>
            <a:r>
              <a:rPr lang="en-US" dirty="0" smtClean="0"/>
              <a:t>The body best absorbs smaller amounts of zinc at one time. Overall, the body absorbs 15-40% of dietary zinc, depending on the body's requirement for this mineral. </a:t>
            </a: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229600" cy="1143000"/>
          </a:xfrm>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b="1" dirty="0" smtClean="0"/>
              <a:t>Deficiency</a:t>
            </a:r>
            <a:r>
              <a:rPr lang="en-US" dirty="0" smtClean="0"/>
              <a:t> </a:t>
            </a:r>
          </a:p>
          <a:p>
            <a:r>
              <a:rPr lang="en-US" dirty="0" smtClean="0"/>
              <a:t>The populations at risk of zinc deficiency are those who have a marginal intake of this nutrient: alcoholics, elderly, low-income children and vegetarians. Symptoms of deficiency include;</a:t>
            </a:r>
          </a:p>
          <a:p>
            <a:pPr lvl="0"/>
            <a:r>
              <a:rPr lang="en-US" dirty="0" smtClean="0"/>
              <a:t>delayed growth</a:t>
            </a:r>
          </a:p>
          <a:p>
            <a:pPr lvl="0"/>
            <a:r>
              <a:rPr lang="en-US" dirty="0" smtClean="0"/>
              <a:t>birth defects</a:t>
            </a:r>
          </a:p>
          <a:p>
            <a:pPr lvl="0"/>
            <a:r>
              <a:rPr lang="en-US" dirty="0" smtClean="0"/>
              <a:t>spontaneous abortion</a:t>
            </a:r>
          </a:p>
          <a:p>
            <a:pPr lvl="0"/>
            <a:r>
              <a:rPr lang="en-US" dirty="0" smtClean="0"/>
              <a:t>slow sexual development ( impaired sexual maturation and sterility)</a:t>
            </a:r>
          </a:p>
          <a:p>
            <a:pPr lvl="0"/>
            <a:r>
              <a:rPr lang="en-US" dirty="0" smtClean="0"/>
              <a:t>Delayed wound healing</a:t>
            </a: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smtClean="0"/>
              <a:t>Poor appetite</a:t>
            </a:r>
          </a:p>
          <a:p>
            <a:pPr lvl="0"/>
            <a:r>
              <a:rPr lang="en-US" dirty="0" smtClean="0"/>
              <a:t>Mental changes such as apathy</a:t>
            </a:r>
          </a:p>
          <a:p>
            <a:pPr lvl="0"/>
            <a:r>
              <a:rPr lang="en-US" dirty="0" smtClean="0"/>
              <a:t>Skin changes/ skeletal abnormalities</a:t>
            </a:r>
          </a:p>
          <a:p>
            <a:pPr lvl="0"/>
            <a:r>
              <a:rPr lang="en-US" dirty="0" smtClean="0"/>
              <a:t>diarrhea</a:t>
            </a:r>
          </a:p>
          <a:p>
            <a:pPr>
              <a:buNone/>
            </a:pPr>
            <a:r>
              <a:rPr lang="en-US" b="1" dirty="0" smtClean="0"/>
              <a:t>Toxicity</a:t>
            </a:r>
            <a:r>
              <a:rPr lang="en-US" dirty="0" smtClean="0"/>
              <a:t> </a:t>
            </a:r>
          </a:p>
          <a:p>
            <a:r>
              <a:rPr lang="en-US" dirty="0" smtClean="0"/>
              <a:t>Clinical manifestations of zinc toxicity (doses &gt; 80 mg/day) include decreased levels of HDL-cholesterol, white blood cells and copper. Impaired cholesterol metabolism and gastrointestinal disturbances can also result from excess intake of zinc supplements. </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Dietary Sources</a:t>
            </a:r>
            <a:r>
              <a:rPr lang="en-US" dirty="0" smtClean="0"/>
              <a:t> </a:t>
            </a:r>
          </a:p>
          <a:p>
            <a:r>
              <a:rPr lang="en-US" dirty="0" smtClean="0"/>
              <a:t>Rich sources of zinc are fish, meat chicken, breast milk, oysters, beef, liver, crab, seafood, poultry, nuts and seeds, whole grains, tofu, legumes and mild. Zinc found in breast milk is better absorbed than that in formula milk</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fontScale="90000"/>
          </a:bodyPr>
          <a:lstStyle/>
          <a:p>
            <a:r>
              <a:rPr lang="en-US" b="1" dirty="0" smtClean="0"/>
              <a:t>SODIUM </a:t>
            </a:r>
            <a:r>
              <a:rPr lang="en-US" dirty="0" smtClean="0"/>
              <a:t/>
            </a:r>
            <a:br>
              <a:rPr lang="en-US" dirty="0" smtClean="0"/>
            </a:br>
            <a:endParaRPr lang="en-US" dirty="0"/>
          </a:p>
        </p:txBody>
      </p:sp>
      <p:sp>
        <p:nvSpPr>
          <p:cNvPr id="3" name="Content Placeholder 2"/>
          <p:cNvSpPr>
            <a:spLocks noGrp="1"/>
          </p:cNvSpPr>
          <p:nvPr>
            <p:ph idx="1"/>
          </p:nvPr>
        </p:nvSpPr>
        <p:spPr>
          <a:xfrm>
            <a:off x="457200" y="808037"/>
            <a:ext cx="8229600" cy="5364163"/>
          </a:xfrm>
        </p:spPr>
        <p:txBody>
          <a:bodyPr>
            <a:normAutofit fontScale="92500" lnSpcReduction="20000"/>
          </a:bodyPr>
          <a:lstStyle/>
          <a:p>
            <a:pPr>
              <a:buNone/>
            </a:pPr>
            <a:r>
              <a:rPr lang="en-US" b="1" dirty="0" smtClean="0"/>
              <a:t>Physiological Functions</a:t>
            </a:r>
            <a:r>
              <a:rPr lang="en-US" dirty="0" smtClean="0"/>
              <a:t> </a:t>
            </a:r>
          </a:p>
          <a:p>
            <a:r>
              <a:rPr lang="en-US" dirty="0" smtClean="0"/>
              <a:t>Sodium is the primary electrolyte that regulates the extracellular fluid levels in the body. Sodium is essential for hydration because this mineral pumps water into the cell. In turn, potassium pumps the by-products of cellular processes out of the cell, eventually eliminating these "wastes" from the body. </a:t>
            </a:r>
          </a:p>
          <a:p>
            <a:r>
              <a:rPr lang="en-US" dirty="0" smtClean="0"/>
              <a:t>In addition to maintaining water balance, sodium is necessary for osmotic equilibrium, acid-base balance and regulation of plasma volume, nerve impulses and muscle contractions. Glucose absorption and cell permeability.</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
            <a:ext cx="8229600" cy="1143000"/>
          </a:xfrm>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en-US" dirty="0" smtClean="0"/>
              <a:t>Hypertensive individuals are recommended to limit their sodium intake &lt; 2,400 mg daily (along with eating a low-fat diet rich in fruits, vegetables, whole grains and low-fat dairy foods) for blood pressure management. </a:t>
            </a:r>
          </a:p>
          <a:p>
            <a:pPr>
              <a:buNone/>
            </a:pPr>
            <a:r>
              <a:rPr lang="en-US" b="1" dirty="0" smtClean="0"/>
              <a:t>Deficiency</a:t>
            </a:r>
            <a:r>
              <a:rPr lang="en-US" dirty="0" smtClean="0"/>
              <a:t> </a:t>
            </a:r>
          </a:p>
          <a:p>
            <a:r>
              <a:rPr lang="en-US" dirty="0" smtClean="0"/>
              <a:t>Since the minimum physiological requirement for sodium is only 500 mg daily, most people well exceed their sodium intake. However, athletes who eat mostly fresh foods and consume water (versus sports drink) during exercise maybe at risk for </a:t>
            </a:r>
            <a:r>
              <a:rPr lang="en-US" dirty="0" err="1" smtClean="0"/>
              <a:t>hyponatremia</a:t>
            </a:r>
            <a:r>
              <a:rPr lang="en-US" dirty="0" smtClean="0"/>
              <a:t> characterized by lethargy, confusion, muscle twitching, seizures and coma. </a:t>
            </a:r>
            <a:r>
              <a:rPr lang="en-US" dirty="0" err="1" smtClean="0"/>
              <a:t>Hyponatremia</a:t>
            </a:r>
            <a:r>
              <a:rPr lang="en-US" dirty="0" smtClean="0"/>
              <a:t> may also be due to excessive intake of fluid especially those experiencing renal insufficiency.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Food</a:t>
            </a:r>
          </a:p>
        </p:txBody>
      </p:sp>
      <p:sp>
        <p:nvSpPr>
          <p:cNvPr id="3" name="Content Placeholder 2"/>
          <p:cNvSpPr>
            <a:spLocks noGrp="1"/>
          </p:cNvSpPr>
          <p:nvPr>
            <p:ph idx="1"/>
          </p:nvPr>
        </p:nvSpPr>
        <p:spPr/>
        <p:txBody>
          <a:bodyPr>
            <a:normAutofit fontScale="77500" lnSpcReduction="20000"/>
          </a:bodyPr>
          <a:lstStyle/>
          <a:p>
            <a:r>
              <a:rPr lang="en-US" b="1" u="sng" dirty="0"/>
              <a:t>Physiological functions of </a:t>
            </a:r>
            <a:r>
              <a:rPr lang="en-US" b="1" u="sng" dirty="0" smtClean="0"/>
              <a:t>food:</a:t>
            </a:r>
          </a:p>
          <a:p>
            <a:pPr>
              <a:buFont typeface="Wingdings" pitchFamily="2" charset="2"/>
              <a:buChar char="v"/>
            </a:pPr>
            <a:r>
              <a:rPr lang="en-US" dirty="0" smtClean="0"/>
              <a:t>Provide energy</a:t>
            </a:r>
          </a:p>
          <a:p>
            <a:pPr>
              <a:buFont typeface="Wingdings" pitchFamily="2" charset="2"/>
              <a:buChar char="v"/>
            </a:pPr>
            <a:r>
              <a:rPr lang="en-US" dirty="0" smtClean="0"/>
              <a:t>Body building</a:t>
            </a:r>
          </a:p>
          <a:p>
            <a:pPr>
              <a:buFont typeface="Wingdings" pitchFamily="2" charset="2"/>
              <a:buChar char="v"/>
            </a:pPr>
            <a:r>
              <a:rPr lang="en-US" dirty="0" smtClean="0"/>
              <a:t>Resistance to disease</a:t>
            </a:r>
          </a:p>
          <a:p>
            <a:pPr>
              <a:buFont typeface="Wingdings" pitchFamily="2" charset="2"/>
              <a:buChar char="v"/>
            </a:pPr>
            <a:r>
              <a:rPr lang="en-US" dirty="0" smtClean="0"/>
              <a:t>Regulate body activities:</a:t>
            </a:r>
          </a:p>
          <a:p>
            <a:pPr>
              <a:buFont typeface="Wingdings" pitchFamily="2" charset="2"/>
              <a:buChar char="ü"/>
            </a:pPr>
            <a:r>
              <a:rPr lang="en-US" dirty="0"/>
              <a:t>Beating of the heart</a:t>
            </a:r>
          </a:p>
          <a:p>
            <a:pPr>
              <a:buFont typeface="Wingdings" pitchFamily="2" charset="2"/>
              <a:buChar char="ü"/>
            </a:pPr>
            <a:r>
              <a:rPr lang="en-US" dirty="0"/>
              <a:t>• Maintenance of the body temperature</a:t>
            </a:r>
          </a:p>
          <a:p>
            <a:pPr>
              <a:buFont typeface="Wingdings" pitchFamily="2" charset="2"/>
              <a:buChar char="ü"/>
            </a:pPr>
            <a:r>
              <a:rPr lang="en-US" dirty="0"/>
              <a:t>• Muscle contraction</a:t>
            </a:r>
          </a:p>
          <a:p>
            <a:pPr>
              <a:buFont typeface="Wingdings" pitchFamily="2" charset="2"/>
              <a:buChar char="ü"/>
            </a:pPr>
            <a:r>
              <a:rPr lang="en-US" dirty="0"/>
              <a:t>• Control of water balance</a:t>
            </a:r>
          </a:p>
          <a:p>
            <a:pPr>
              <a:buFont typeface="Wingdings" pitchFamily="2" charset="2"/>
              <a:buChar char="ü"/>
            </a:pPr>
            <a:r>
              <a:rPr lang="en-US" dirty="0"/>
              <a:t>• Clotting of blood</a:t>
            </a:r>
          </a:p>
          <a:p>
            <a:pPr>
              <a:buFont typeface="Wingdings" pitchFamily="2" charset="2"/>
              <a:buChar char="ü"/>
            </a:pPr>
            <a:r>
              <a:rPr lang="en-US" dirty="0"/>
              <a:t>• Removal of waste products from the body</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Toxicity</a:t>
            </a:r>
            <a:r>
              <a:rPr lang="en-US" dirty="0" smtClean="0"/>
              <a:t> </a:t>
            </a:r>
          </a:p>
          <a:p>
            <a:r>
              <a:rPr lang="en-US" dirty="0" smtClean="0"/>
              <a:t>Excessive consumption of sodium on a regular basis is often associated with hypertension and edema. </a:t>
            </a:r>
          </a:p>
          <a:p>
            <a:r>
              <a:rPr lang="en-US" dirty="0" smtClean="0"/>
              <a:t>High intakes of sodium can also lead to osteoporosis because sodium can increase urinary calcium losses.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lstStyle/>
          <a:p>
            <a:endParaRPr lang="en-US"/>
          </a:p>
        </p:txBody>
      </p:sp>
      <p:sp>
        <p:nvSpPr>
          <p:cNvPr id="3" name="Content Placeholder 2"/>
          <p:cNvSpPr>
            <a:spLocks noGrp="1"/>
          </p:cNvSpPr>
          <p:nvPr>
            <p:ph idx="1"/>
          </p:nvPr>
        </p:nvSpPr>
        <p:spPr>
          <a:xfrm>
            <a:off x="457200" y="0"/>
            <a:ext cx="8229600" cy="6126163"/>
          </a:xfrm>
        </p:spPr>
        <p:txBody>
          <a:bodyPr>
            <a:normAutofit fontScale="92500" lnSpcReduction="20000"/>
          </a:bodyPr>
          <a:lstStyle/>
          <a:p>
            <a:pPr>
              <a:buNone/>
            </a:pPr>
            <a:r>
              <a:rPr lang="en-US" b="1" dirty="0" smtClean="0"/>
              <a:t>MAGNESIUM</a:t>
            </a:r>
            <a:endParaRPr lang="en-US" dirty="0" smtClean="0"/>
          </a:p>
          <a:p>
            <a:pPr>
              <a:buNone/>
            </a:pPr>
            <a:r>
              <a:rPr lang="en-US" b="1" dirty="0" smtClean="0"/>
              <a:t>Physiological Functions</a:t>
            </a:r>
            <a:r>
              <a:rPr lang="en-US" dirty="0" smtClean="0"/>
              <a:t> </a:t>
            </a:r>
          </a:p>
          <a:p>
            <a:r>
              <a:rPr lang="en-US" dirty="0" smtClean="0"/>
              <a:t>Magnesium has roles in energy metabolism, muscle contraction, and nerve impulse transmission, and bone mineralization. </a:t>
            </a:r>
          </a:p>
          <a:p>
            <a:r>
              <a:rPr lang="en-US" dirty="0" smtClean="0"/>
              <a:t>It is a required cofactor for an estimated 300 enzymes. Among the reactions catalyzed by these enzymes are fatty acid synthesis, protein synthesis, and glucose metabolism. </a:t>
            </a:r>
          </a:p>
          <a:p>
            <a:r>
              <a:rPr lang="en-US" dirty="0" smtClean="0"/>
              <a:t>Magnesium status is important for regulation of calcium balance through parathyroid hormone-mediated reactions. Secretion of parathyroid hormone and end-organ responsiveness to the hormone are dependent on availability of the mineral. </a:t>
            </a:r>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85000" lnSpcReduction="20000"/>
          </a:bodyPr>
          <a:lstStyle/>
          <a:p>
            <a:r>
              <a:rPr lang="en-US" dirty="0" smtClean="0"/>
              <a:t>As a positively charged divalent </a:t>
            </a:r>
            <a:r>
              <a:rPr lang="en-US" dirty="0" err="1" smtClean="0"/>
              <a:t>cation</a:t>
            </a:r>
            <a:r>
              <a:rPr lang="en-US" dirty="0" smtClean="0"/>
              <a:t>, magnesium acts as a calcium antagonist at the cell membrane level which is necessary to maintain normal electrical potentials and to coordinate muscle contraction-relaxation responses. </a:t>
            </a:r>
          </a:p>
          <a:p>
            <a:r>
              <a:rPr lang="en-US" dirty="0" smtClean="0"/>
              <a:t>In muscle, increased intracellular calcium concentration triggers contraction while increased intracellular magnesium concentration counteracts this effect resulting in relaxation. </a:t>
            </a:r>
          </a:p>
          <a:p>
            <a:r>
              <a:rPr lang="en-US" dirty="0" smtClean="0"/>
              <a:t>Magnesium is also involved in metabolism of ATP which enables release of energy stored in the high-energy phosphate ester bond. </a:t>
            </a:r>
          </a:p>
          <a:p>
            <a:r>
              <a:rPr lang="en-US" dirty="0" smtClean="0"/>
              <a:t>It is also a potent vasodilator. Magnesium and calcium coordinate the constriction/relaxation of capillary blood vessels which contributes to regulation of blood pressure. </a:t>
            </a: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85000" lnSpcReduction="20000"/>
          </a:bodyPr>
          <a:lstStyle/>
          <a:p>
            <a:pPr>
              <a:buNone/>
            </a:pPr>
            <a:r>
              <a:rPr lang="en-US" b="1" dirty="0" smtClean="0"/>
              <a:t>Factors Affecting Availability</a:t>
            </a:r>
            <a:r>
              <a:rPr lang="en-US" dirty="0" smtClean="0"/>
              <a:t> </a:t>
            </a:r>
          </a:p>
          <a:p>
            <a:r>
              <a:rPr lang="en-US" dirty="0" smtClean="0"/>
              <a:t>Milling of whole grains reduces the magnesium content of the processed flour to 20% of the amount initially present. High intakes of calcium can inhibit magnesium absorption. </a:t>
            </a:r>
          </a:p>
          <a:p>
            <a:pPr>
              <a:buNone/>
            </a:pPr>
            <a:r>
              <a:rPr lang="en-US" b="1" dirty="0" smtClean="0"/>
              <a:t>Deficiency</a:t>
            </a:r>
            <a:r>
              <a:rPr lang="en-US" dirty="0" smtClean="0"/>
              <a:t> </a:t>
            </a:r>
          </a:p>
          <a:p>
            <a:r>
              <a:rPr lang="en-US" dirty="0" smtClean="0"/>
              <a:t>Magnesium deficiencies are usually observed as secondary to other clinical conditions rather than due to inadequate dietary intake. </a:t>
            </a:r>
          </a:p>
          <a:p>
            <a:r>
              <a:rPr lang="en-US" dirty="0" smtClean="0"/>
              <a:t>Use of diuretics, alcohol abuse, renal disease, and acidosis can contribute to magnesium deficiency through increasing urinary losses. </a:t>
            </a:r>
          </a:p>
          <a:p>
            <a:r>
              <a:rPr lang="en-US" dirty="0" smtClean="0"/>
              <a:t>Symptoms of magnesium deficiency include tremors, muscular weakness, confusion, nervousness, hallucinations and swallowing difficulties. </a:t>
            </a: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Dietary Sources</a:t>
            </a:r>
            <a:r>
              <a:rPr lang="en-US" dirty="0" smtClean="0"/>
              <a:t> </a:t>
            </a:r>
          </a:p>
          <a:p>
            <a:r>
              <a:rPr lang="en-US" dirty="0" smtClean="0"/>
              <a:t>Rich sources of magnesium include nuts and seeds, soybeans, chocolate, dark-green vegetables, legumes, yogurt, wheat germ and dairy products.</a:t>
            </a:r>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
            <a:ext cx="8229600" cy="1143000"/>
          </a:xfrm>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fontScale="85000" lnSpcReduction="20000"/>
          </a:bodyPr>
          <a:lstStyle/>
          <a:p>
            <a:pPr>
              <a:buNone/>
            </a:pPr>
            <a:r>
              <a:rPr lang="en-US" b="1" dirty="0" smtClean="0"/>
              <a:t>MANGANESE</a:t>
            </a:r>
            <a:endParaRPr lang="en-US" dirty="0" smtClean="0"/>
          </a:p>
          <a:p>
            <a:pPr>
              <a:buNone/>
            </a:pPr>
            <a:r>
              <a:rPr lang="en-US" b="1" dirty="0" smtClean="0"/>
              <a:t>Physiological Functions</a:t>
            </a:r>
            <a:r>
              <a:rPr lang="en-US" dirty="0" smtClean="0"/>
              <a:t> </a:t>
            </a:r>
          </a:p>
          <a:p>
            <a:r>
              <a:rPr lang="en-US" dirty="0" smtClean="0"/>
              <a:t>Manganese is a cofactor for enzymes involved in hydrolysis, </a:t>
            </a:r>
            <a:r>
              <a:rPr lang="en-US" dirty="0" err="1" smtClean="0"/>
              <a:t>phosphorylation</a:t>
            </a:r>
            <a:r>
              <a:rPr lang="en-US" dirty="0" smtClean="0"/>
              <a:t>, </a:t>
            </a:r>
            <a:r>
              <a:rPr lang="en-US" dirty="0" err="1" smtClean="0"/>
              <a:t>decarboxylation</a:t>
            </a:r>
            <a:r>
              <a:rPr lang="en-US" dirty="0" smtClean="0"/>
              <a:t>, and </a:t>
            </a:r>
            <a:r>
              <a:rPr lang="en-US" dirty="0" err="1" smtClean="0"/>
              <a:t>transamination</a:t>
            </a:r>
            <a:r>
              <a:rPr lang="en-US" dirty="0" smtClean="0"/>
              <a:t>. </a:t>
            </a:r>
          </a:p>
          <a:p>
            <a:r>
              <a:rPr lang="en-US" dirty="0" smtClean="0"/>
              <a:t>It also promotes activities of </a:t>
            </a:r>
            <a:r>
              <a:rPr lang="en-US" dirty="0" err="1" smtClean="0"/>
              <a:t>transferases</a:t>
            </a:r>
            <a:r>
              <a:rPr lang="en-US" dirty="0" smtClean="0"/>
              <a:t> such as </a:t>
            </a:r>
            <a:r>
              <a:rPr lang="en-US" dirty="0" err="1" smtClean="0"/>
              <a:t>glycosyltransferase</a:t>
            </a:r>
            <a:r>
              <a:rPr lang="en-US" dirty="0" smtClean="0"/>
              <a:t>, and of glutamine </a:t>
            </a:r>
            <a:r>
              <a:rPr lang="en-US" dirty="0" err="1" smtClean="0"/>
              <a:t>synthetase</a:t>
            </a:r>
            <a:r>
              <a:rPr lang="en-US" dirty="0" smtClean="0"/>
              <a:t> and superoxide dismutase. </a:t>
            </a:r>
          </a:p>
          <a:p>
            <a:pPr>
              <a:buNone/>
            </a:pPr>
            <a:r>
              <a:rPr lang="en-US" b="1" dirty="0" smtClean="0"/>
              <a:t>Dietary</a:t>
            </a:r>
            <a:r>
              <a:rPr lang="en-US" dirty="0" smtClean="0"/>
              <a:t> </a:t>
            </a:r>
            <a:r>
              <a:rPr lang="en-US" b="1" dirty="0" smtClean="0"/>
              <a:t>Sources</a:t>
            </a:r>
            <a:r>
              <a:rPr lang="en-US" dirty="0" smtClean="0"/>
              <a:t> </a:t>
            </a:r>
          </a:p>
          <a:p>
            <a:r>
              <a:rPr lang="en-US" dirty="0" smtClean="0"/>
              <a:t>Wheat germ, nuts, seeds, whole grains, oysters, sweet potatoes, chocolate, brewed tea and dark molasses are good sources of manganese. Fruits and vegetables such as pineapple, grape juice and tomato juice provide moderate levels of manganese. Dairy products and meat provide little manganese. </a:t>
            </a: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85000" lnSpcReduction="20000"/>
          </a:bodyPr>
          <a:lstStyle/>
          <a:p>
            <a:pPr>
              <a:buNone/>
            </a:pPr>
            <a:r>
              <a:rPr lang="en-US" b="1" dirty="0" smtClean="0"/>
              <a:t>CHLORINE</a:t>
            </a:r>
            <a:endParaRPr lang="en-US" dirty="0" smtClean="0"/>
          </a:p>
          <a:p>
            <a:pPr>
              <a:buNone/>
            </a:pPr>
            <a:r>
              <a:rPr lang="en-US" b="1" dirty="0" smtClean="0"/>
              <a:t>Physiological Functions</a:t>
            </a:r>
            <a:r>
              <a:rPr lang="en-US" dirty="0" smtClean="0"/>
              <a:t> </a:t>
            </a:r>
          </a:p>
          <a:p>
            <a:r>
              <a:rPr lang="en-US" dirty="0" smtClean="0"/>
              <a:t>Chlorine is involved in maintenance of acid-base balance. Plasma chlorine contributes to plasma buffering capacity by diffusion into red blood cells which allows bicarbonate to exit without upsetting electrical neutrality in these cells. </a:t>
            </a:r>
          </a:p>
          <a:p>
            <a:r>
              <a:rPr lang="en-US" dirty="0" err="1" smtClean="0"/>
              <a:t>Transmembrane</a:t>
            </a:r>
            <a:r>
              <a:rPr lang="en-US" dirty="0" smtClean="0"/>
              <a:t> exchange of chlorine with sodium and potassium in all cells maintains electrical neutrality and fluid balance needed for appropriate intracellular </a:t>
            </a:r>
            <a:r>
              <a:rPr lang="en-US" dirty="0" err="1" smtClean="0"/>
              <a:t>osmolality</a:t>
            </a:r>
            <a:r>
              <a:rPr lang="en-US" dirty="0" smtClean="0"/>
              <a:t> and pH, and for normal muscle contraction and nerve transmission. </a:t>
            </a:r>
          </a:p>
          <a:p>
            <a:r>
              <a:rPr lang="en-US" dirty="0" smtClean="0"/>
              <a:t>Chlorine also promotes renal retention of potassium. </a:t>
            </a:r>
          </a:p>
          <a:p>
            <a:r>
              <a:rPr lang="en-US" dirty="0" smtClean="0"/>
              <a:t>Chlorine aids in protein digestion by contributing to synthesis of gastric hydrochloric acid. </a:t>
            </a:r>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Deficiency</a:t>
            </a:r>
            <a:r>
              <a:rPr lang="en-US" dirty="0" smtClean="0"/>
              <a:t> </a:t>
            </a:r>
          </a:p>
          <a:p>
            <a:r>
              <a:rPr lang="en-US" dirty="0" smtClean="0"/>
              <a:t>Chlorine deficiency is rare because sodium chloride (table salt) is readily found in many processed foods. However, excessive losses in perspiration, diarrhea, vomiting, and in renal disease may lead to chlorine imbalance. Renal chloride losses are also enhanced by </a:t>
            </a:r>
            <a:r>
              <a:rPr lang="en-US" dirty="0" err="1" smtClean="0"/>
              <a:t>thiazide</a:t>
            </a:r>
            <a:r>
              <a:rPr lang="en-US" dirty="0" smtClean="0"/>
              <a:t> diuretics. </a:t>
            </a:r>
          </a:p>
          <a:p>
            <a:pPr>
              <a:buNone/>
            </a:pPr>
            <a:r>
              <a:rPr lang="en-US" b="1" dirty="0" smtClean="0"/>
              <a:t>Dietary Sources</a:t>
            </a:r>
            <a:r>
              <a:rPr lang="en-US" dirty="0" smtClean="0"/>
              <a:t> </a:t>
            </a:r>
          </a:p>
          <a:p>
            <a:r>
              <a:rPr lang="en-US" dirty="0" smtClean="0"/>
              <a:t>Processed or commercially prepared foods containing salt (sodium chloride) are rich in chlorine. A small amount of chlorine is obtained from the water supply.</a:t>
            </a: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1143000"/>
          </a:xfrm>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a:buNone/>
            </a:pPr>
            <a:r>
              <a:rPr lang="en-US" b="1" dirty="0" smtClean="0"/>
              <a:t>CHROMIUM</a:t>
            </a:r>
            <a:endParaRPr lang="en-US" dirty="0" smtClean="0"/>
          </a:p>
          <a:p>
            <a:pPr>
              <a:buNone/>
            </a:pPr>
            <a:r>
              <a:rPr lang="en-US" b="1" dirty="0" smtClean="0"/>
              <a:t>Physiological Functions</a:t>
            </a:r>
            <a:r>
              <a:rPr lang="en-US" dirty="0" smtClean="0"/>
              <a:t> </a:t>
            </a:r>
          </a:p>
          <a:p>
            <a:r>
              <a:rPr lang="en-US" dirty="0" smtClean="0"/>
              <a:t>chromium acts synergistically with insulin to facilitate cellular uptake of blood glucose. </a:t>
            </a:r>
          </a:p>
          <a:p>
            <a:r>
              <a:rPr lang="en-US" dirty="0" smtClean="0"/>
              <a:t>Cofactor in the activation of enzymes involved in fat and cholesterol metabolism</a:t>
            </a: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Deficiency</a:t>
            </a:r>
            <a:r>
              <a:rPr lang="en-US" dirty="0" smtClean="0"/>
              <a:t> </a:t>
            </a:r>
          </a:p>
          <a:p>
            <a:r>
              <a:rPr lang="en-US" dirty="0" smtClean="0"/>
              <a:t>Diets composed primarily of processed foods may not provide sufficient amounts of chromium. </a:t>
            </a:r>
          </a:p>
          <a:p>
            <a:r>
              <a:rPr lang="en-US" dirty="0" smtClean="0"/>
              <a:t>Since chromium is lost in urine, sweat, bile, and hair, excessive physical exercise or tissue injury may also deplete tissue chromium levels. </a:t>
            </a:r>
          </a:p>
          <a:p>
            <a:r>
              <a:rPr lang="en-US" dirty="0" smtClean="0"/>
              <a:t>Chromium deficiency is characterized by insulin resistance, hyperglycemia and lipid abnormalities. </a:t>
            </a:r>
          </a:p>
          <a:p>
            <a:r>
              <a:rPr lang="en-US" dirty="0" smtClean="0"/>
              <a:t>Clinically, this deficiency has only been reported with long-term administration of </a:t>
            </a:r>
            <a:r>
              <a:rPr lang="en-US" dirty="0" err="1" smtClean="0"/>
              <a:t>parenteral</a:t>
            </a:r>
            <a:r>
              <a:rPr lang="en-US" dirty="0" smtClean="0"/>
              <a:t> nutrition when chromium is not added to these solutions.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Social Functions of </a:t>
            </a:r>
            <a:r>
              <a:rPr lang="en-US" b="1" dirty="0" smtClean="0"/>
              <a:t>Food:</a:t>
            </a:r>
          </a:p>
          <a:p>
            <a:pPr>
              <a:buFont typeface="Wingdings" pitchFamily="2" charset="2"/>
              <a:buChar char="v"/>
            </a:pPr>
            <a:r>
              <a:rPr lang="en-US" dirty="0" smtClean="0"/>
              <a:t>Expression </a:t>
            </a:r>
            <a:r>
              <a:rPr lang="en-US" dirty="0"/>
              <a:t>of love, friendship and social acceptance</a:t>
            </a:r>
            <a:r>
              <a:rPr lang="en-US" dirty="0" smtClean="0"/>
              <a:t>.</a:t>
            </a:r>
          </a:p>
          <a:p>
            <a:pPr>
              <a:buNone/>
            </a:pPr>
            <a:r>
              <a:rPr lang="en-US" b="1" dirty="0"/>
              <a:t>Psychological Functions of </a:t>
            </a:r>
            <a:r>
              <a:rPr lang="en-US" b="1" dirty="0" smtClean="0"/>
              <a:t>Food:</a:t>
            </a:r>
          </a:p>
          <a:p>
            <a:pPr>
              <a:buFont typeface="Wingdings" pitchFamily="2" charset="2"/>
              <a:buChar char="v"/>
            </a:pPr>
            <a:r>
              <a:rPr lang="en-US" dirty="0"/>
              <a:t>sense of security, love and </a:t>
            </a:r>
            <a:r>
              <a:rPr lang="en-US" dirty="0" smtClean="0"/>
              <a:t>attention </a:t>
            </a:r>
            <a:r>
              <a:rPr lang="en-US" dirty="0" err="1" smtClean="0"/>
              <a:t>eg</a:t>
            </a:r>
            <a:r>
              <a:rPr lang="en-US" dirty="0" smtClean="0"/>
              <a:t> a mother’s cooking</a:t>
            </a:r>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1500"/>
            <a:ext cx="8229600" cy="1143000"/>
          </a:xfrm>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b="1" dirty="0" smtClean="0"/>
              <a:t>FLUORIDE</a:t>
            </a:r>
          </a:p>
          <a:p>
            <a:pPr>
              <a:buNone/>
            </a:pPr>
            <a:r>
              <a:rPr lang="en-US" b="1" dirty="0" smtClean="0"/>
              <a:t>Physiological Functions</a:t>
            </a:r>
            <a:r>
              <a:rPr lang="en-US" dirty="0" smtClean="0"/>
              <a:t> </a:t>
            </a:r>
          </a:p>
          <a:p>
            <a:r>
              <a:rPr lang="en-US" dirty="0" smtClean="0"/>
              <a:t>Makes the teeth harder and prevent tooth decay. </a:t>
            </a:r>
          </a:p>
          <a:p>
            <a:r>
              <a:rPr lang="en-US" dirty="0" smtClean="0"/>
              <a:t>Protection of bone from osteoporosis</a:t>
            </a:r>
          </a:p>
          <a:p>
            <a:pPr>
              <a:buFont typeface="Wingdings" pitchFamily="2" charset="2"/>
              <a:buChar char="q"/>
            </a:pPr>
            <a:r>
              <a:rPr lang="en-US" dirty="0" smtClean="0"/>
              <a:t>Fluoridation of the water supply and addition of fluoride to toothpaste have decreased the incidence of dental caries by 50%. </a:t>
            </a:r>
          </a:p>
          <a:p>
            <a:pPr>
              <a:buFont typeface="Wingdings" pitchFamily="2" charset="2"/>
              <a:buChar char="q"/>
            </a:pPr>
            <a:r>
              <a:rPr lang="en-US" dirty="0" smtClean="0"/>
              <a:t>The antibacterial properties of fluorine may contribute to this reduction in dental caries and may also facilitate wound healing. </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Deficiency</a:t>
            </a:r>
            <a:r>
              <a:rPr lang="en-US" dirty="0" smtClean="0"/>
              <a:t> </a:t>
            </a:r>
          </a:p>
          <a:p>
            <a:r>
              <a:rPr lang="en-US" dirty="0" smtClean="0"/>
              <a:t>No cases of fluorine deficiency have been reported in humans. People who leave in areas with very little fluorine gets more caries.</a:t>
            </a:r>
          </a:p>
          <a:p>
            <a:pPr>
              <a:buNone/>
            </a:pPr>
            <a:r>
              <a:rPr lang="en-US" b="1" dirty="0" smtClean="0"/>
              <a:t>Toxicity</a:t>
            </a:r>
            <a:r>
              <a:rPr lang="en-US" dirty="0" smtClean="0"/>
              <a:t> </a:t>
            </a:r>
          </a:p>
          <a:p>
            <a:r>
              <a:rPr lang="en-US" dirty="0" smtClean="0"/>
              <a:t>Too much of fluoride especially in growing children, replaces some of the calcium this makes the bone and teeth weaker. The teeth may develop pits, they may stain brown, and they may break. This is referred to as </a:t>
            </a:r>
            <a:r>
              <a:rPr lang="en-US" b="1" dirty="0" err="1" smtClean="0"/>
              <a:t>fluorosis</a:t>
            </a:r>
            <a:r>
              <a:rPr lang="en-US" b="1" dirty="0" smtClean="0"/>
              <a:t>.</a:t>
            </a:r>
            <a:endParaRPr lang="en-US" dirty="0" smtClean="0"/>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NUTRITION IN VARIOUS LIFECYCLES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Learning Objectives</a:t>
            </a:r>
          </a:p>
          <a:p>
            <a:pPr lvl="0"/>
            <a:r>
              <a:rPr lang="en-US" dirty="0" smtClean="0"/>
              <a:t>Discuss nutrition requirements in each stage of lifespan</a:t>
            </a:r>
          </a:p>
          <a:p>
            <a:pPr lvl="0"/>
            <a:r>
              <a:rPr lang="en-US" dirty="0" smtClean="0"/>
              <a:t>Explain the likely malnutrition states in each life span</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r>
              <a:rPr lang="en-US" dirty="0" smtClean="0"/>
              <a:t>An individual's needs for nutrients and energy change over the life span. </a:t>
            </a:r>
          </a:p>
          <a:p>
            <a:r>
              <a:rPr lang="en-US" dirty="0" smtClean="0"/>
              <a:t>It is during a body's growth periods that the need for nutrients is greatest. </a:t>
            </a:r>
          </a:p>
          <a:p>
            <a:r>
              <a:rPr lang="en-US" dirty="0" smtClean="0"/>
              <a:t>These occur during infancy, adolescence, and pregnancy. </a:t>
            </a:r>
          </a:p>
          <a:p>
            <a:r>
              <a:rPr lang="en-US" dirty="0" smtClean="0"/>
              <a:t>Nutritional deficiency occurring during critical periods of cells division or increase may result in permanent damage to a particular organ.</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smtClean="0"/>
              <a:t>The reasons behind a person's food choices also varies across the life span because social, psychological, economic, and leisure roles change during that time period. </a:t>
            </a:r>
          </a:p>
          <a:p>
            <a:r>
              <a:rPr lang="en-US" dirty="0" smtClean="0"/>
              <a:t>For example, during the teenage years, the opinions of peers and body image concerns become especially important. On the other hand, adults are more likely to be influenced by their health needs.</a:t>
            </a:r>
          </a:p>
          <a:p>
            <a:r>
              <a:rPr lang="en-US" dirty="0" smtClean="0"/>
              <a:t> Nutritional requirements defer with lifespan (fetus, infancy, young child, later childhood, adolescence, and old age), physiological changes (pregnancy, lactation and illness state), level of physical activities, gender and body size</a:t>
            </a:r>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Infants zero to six months of age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Infants should be exclusively breastfed for the first six months of life to achieve optimal growth, development and health. </a:t>
            </a:r>
          </a:p>
          <a:p>
            <a:r>
              <a:rPr lang="en-US" dirty="0" smtClean="0"/>
              <a:t>Thereafter, to meet their evolving nutritional requirements, infants should receive nutritionally adequate and safe complementary foods, while continuing to breastfeed for up to two years or more. </a:t>
            </a: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lstStyle/>
          <a:p>
            <a:endParaRPr lang="en-US"/>
          </a:p>
        </p:txBody>
      </p:sp>
      <p:sp>
        <p:nvSpPr>
          <p:cNvPr id="3" name="Content Placeholder 2"/>
          <p:cNvSpPr>
            <a:spLocks noGrp="1"/>
          </p:cNvSpPr>
          <p:nvPr>
            <p:ph idx="1"/>
          </p:nvPr>
        </p:nvSpPr>
        <p:spPr>
          <a:xfrm>
            <a:off x="457200" y="228600"/>
            <a:ext cx="8229600" cy="5897563"/>
          </a:xfrm>
        </p:spPr>
        <p:txBody>
          <a:bodyPr/>
          <a:lstStyle/>
          <a:p>
            <a:r>
              <a:rPr lang="en-US" dirty="0" smtClean="0"/>
              <a:t>Because of the infant’s extremely rapid growth rate, the requirements for energy and nutrients per unit body weight are higher in infancy than at any other time of life. </a:t>
            </a:r>
          </a:p>
          <a:p>
            <a:r>
              <a:rPr lang="en-US" dirty="0" smtClean="0"/>
              <a:t>Protein needs are also high. </a:t>
            </a:r>
          </a:p>
          <a:p>
            <a:r>
              <a:rPr lang="en-US" dirty="0" smtClean="0"/>
              <a:t>They should receive a supplement of  vitamin D each day through exposure to sunshine, at 6 months iron is provided in the diet </a:t>
            </a:r>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lstStyle/>
          <a:p>
            <a:endParaRPr lang="en-US" dirty="0"/>
          </a:p>
        </p:txBody>
      </p:sp>
      <p:sp>
        <p:nvSpPr>
          <p:cNvPr id="3" name="Content Placeholder 2"/>
          <p:cNvSpPr>
            <a:spLocks noGrp="1"/>
          </p:cNvSpPr>
          <p:nvPr>
            <p:ph idx="1"/>
          </p:nvPr>
        </p:nvSpPr>
        <p:spPr>
          <a:xfrm>
            <a:off x="457200" y="0"/>
            <a:ext cx="8229600" cy="6126163"/>
          </a:xfrm>
        </p:spPr>
        <p:txBody>
          <a:bodyPr>
            <a:normAutofit fontScale="85000" lnSpcReduction="10000"/>
          </a:bodyPr>
          <a:lstStyle/>
          <a:p>
            <a:r>
              <a:rPr lang="en-US" dirty="0" smtClean="0"/>
              <a:t>Fluoride supplement is recommended for fully breast fed infants who reside in areas where the public water supply has less than 0.3 part per million of fluoride.</a:t>
            </a:r>
          </a:p>
          <a:p>
            <a:r>
              <a:rPr lang="en-US" dirty="0" smtClean="0"/>
              <a:t> Breastfeeding should be done on demand. </a:t>
            </a:r>
          </a:p>
          <a:p>
            <a:r>
              <a:rPr lang="en-US" dirty="0" smtClean="0"/>
              <a:t>For women who have to leave their child at home for more than six hours, expressing breast milk is recommended. </a:t>
            </a:r>
          </a:p>
          <a:p>
            <a:r>
              <a:rPr lang="en-US" dirty="0" smtClean="0"/>
              <a:t>The mother should also be taught on maintenance of hygiene when handling the breast and milk in order to prevent contamination, the expressed breast milk should be stored in a cool closed container away from direct sunlight. </a:t>
            </a:r>
          </a:p>
          <a:p>
            <a:r>
              <a:rPr lang="en-US" dirty="0" smtClean="0"/>
              <a:t>The child should be fed the expressed milk using a cup or spoon not in a bottle with an artificial teat.</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breastfeeding</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pPr lvl="0"/>
            <a:r>
              <a:rPr lang="en-US" dirty="0" smtClean="0"/>
              <a:t>Breastfeeding has nutritional benefits and antibodies (to protect against infection and allergies) .</a:t>
            </a:r>
          </a:p>
          <a:p>
            <a:pPr lvl="0"/>
            <a:r>
              <a:rPr lang="en-US" dirty="0" smtClean="0"/>
              <a:t>Breast milk supplies all the nutrients needed for the first 5-6 months of life, with exceptions of vitamin D, iron and </a:t>
            </a:r>
            <a:r>
              <a:rPr lang="en-US" dirty="0" err="1" smtClean="0"/>
              <a:t>folate</a:t>
            </a:r>
            <a:r>
              <a:rPr lang="en-US" dirty="0" smtClean="0"/>
              <a:t>. </a:t>
            </a:r>
          </a:p>
          <a:p>
            <a:pPr lvl="0"/>
            <a:r>
              <a:rPr lang="en-US" dirty="0" smtClean="0"/>
              <a:t>It appears to provide immunity against gastroenteritis, certain kinds of diarrhea and respiratory infections</a:t>
            </a:r>
          </a:p>
          <a:p>
            <a:pPr lvl="0"/>
            <a:r>
              <a:rPr lang="en-US" dirty="0" smtClean="0"/>
              <a:t>The infants needs for fluid is satisfied by breast milk.</a:t>
            </a:r>
          </a:p>
          <a:p>
            <a:pPr lvl="0"/>
            <a:r>
              <a:rPr lang="en-US" dirty="0" smtClean="0"/>
              <a:t>Promotes a bond of love between mother and baby since it promotes a special sense of warmth  and security</a:t>
            </a:r>
          </a:p>
          <a:p>
            <a:pPr lvl="0"/>
            <a:r>
              <a:rPr lang="en-US" dirty="0" smtClean="0"/>
              <a:t>Protection against obesity</a:t>
            </a:r>
          </a:p>
          <a:p>
            <a:pPr lvl="0"/>
            <a:r>
              <a:rPr lang="en-US" dirty="0" smtClean="0"/>
              <a:t>It is easily available, easy to digest and at the right temperature.</a:t>
            </a:r>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Breast feeding and HIV/AIDS </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en-US" dirty="0" smtClean="0"/>
              <a:t>All HIV-infected mothers should receive counseling, which includes provision of general information about the risks and benefits of various infant feeding options, and specific guidance in selecting the option most likely to be suitable for their situation. </a:t>
            </a:r>
          </a:p>
          <a:p>
            <a:r>
              <a:rPr lang="en-US" dirty="0" smtClean="0"/>
              <a:t>Whatever a mother decides, she should be supported in her choice. </a:t>
            </a:r>
          </a:p>
          <a:p>
            <a:r>
              <a:rPr lang="en-US" dirty="0" smtClean="0"/>
              <a:t>When replacement feeding is acceptable, feasible, affordable, sustainable and safe(</a:t>
            </a:r>
            <a:r>
              <a:rPr lang="en-US" dirty="0" err="1" smtClean="0"/>
              <a:t>afass</a:t>
            </a:r>
            <a:r>
              <a:rPr lang="en-US" dirty="0" smtClean="0"/>
              <a:t>), avoidance of all breastfeeding by HIV-positive mothers is recommended; otherwise, exclusive breastfeeding is recommended during the first 6 months of life.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smtClean="0"/>
              <a:t>Categories of nutrients</a:t>
            </a:r>
            <a:endParaRPr lang="en-US" b="1" dirty="0"/>
          </a:p>
        </p:txBody>
      </p:sp>
      <p:sp>
        <p:nvSpPr>
          <p:cNvPr id="3" name="Content Placeholder 2"/>
          <p:cNvSpPr>
            <a:spLocks noGrp="1"/>
          </p:cNvSpPr>
          <p:nvPr>
            <p:ph idx="1"/>
          </p:nvPr>
        </p:nvSpPr>
        <p:spPr>
          <a:xfrm>
            <a:off x="457200" y="914400"/>
            <a:ext cx="8229600" cy="5562600"/>
          </a:xfrm>
        </p:spPr>
        <p:txBody>
          <a:bodyPr>
            <a:normAutofit fontScale="92500" lnSpcReduction="20000"/>
          </a:bodyPr>
          <a:lstStyle/>
          <a:p>
            <a:r>
              <a:rPr lang="en-US" dirty="0" smtClean="0"/>
              <a:t>Nutrients are sorted into categories on the basis of their chemical structures and functions.  </a:t>
            </a:r>
          </a:p>
          <a:p>
            <a:r>
              <a:rPr lang="en-US" dirty="0" smtClean="0"/>
              <a:t>Carbohydrates, proteins, and fats contained in foods are known as the </a:t>
            </a:r>
            <a:r>
              <a:rPr lang="en-US" b="1" dirty="0" smtClean="0"/>
              <a:t>macronutrients</a:t>
            </a:r>
            <a:r>
              <a:rPr lang="en-US" dirty="0" smtClean="0"/>
              <a:t>, because they are required in the largest quantities.  In addition to their other functions, macronutrients provide energy in the form of calories.  </a:t>
            </a:r>
          </a:p>
          <a:p>
            <a:r>
              <a:rPr lang="en-US" dirty="0" smtClean="0"/>
              <a:t>Vitamins and minerals are known as the </a:t>
            </a:r>
            <a:r>
              <a:rPr lang="en-US" b="1" dirty="0" smtClean="0"/>
              <a:t>micronutrients</a:t>
            </a:r>
            <a:r>
              <a:rPr lang="en-US" dirty="0" smtClean="0"/>
              <a:t>.  They are required by your body in much smaller quantities.  Although the micronutrients help your body use the energy in macronutrients, they provide no energy (calories) themselves.  </a:t>
            </a:r>
          </a:p>
          <a:p>
            <a:r>
              <a:rPr lang="en-US" dirty="0" smtClean="0"/>
              <a:t>Water is also an essential, calorie- free nutrient. </a:t>
            </a:r>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lstStyle/>
          <a:p>
            <a:endParaRPr lang="en-US"/>
          </a:p>
        </p:txBody>
      </p:sp>
      <p:sp>
        <p:nvSpPr>
          <p:cNvPr id="3" name="Content Placeholder 2"/>
          <p:cNvSpPr>
            <a:spLocks noGrp="1"/>
          </p:cNvSpPr>
          <p:nvPr>
            <p:ph idx="1"/>
          </p:nvPr>
        </p:nvSpPr>
        <p:spPr>
          <a:xfrm>
            <a:off x="457200" y="381000"/>
            <a:ext cx="8229600" cy="5745163"/>
          </a:xfrm>
        </p:spPr>
        <p:txBody>
          <a:bodyPr/>
          <a:lstStyle/>
          <a:p>
            <a:r>
              <a:rPr lang="en-US" dirty="0" smtClean="0"/>
              <a:t>HIV-infected mothers who breastfeed should be assisted to ensure that they use a good breastfeeding technique to prevent breast conditions like mastitis, breast abscesses and nipple fissures, which should be promptly treated if they occur. </a:t>
            </a:r>
          </a:p>
          <a:p>
            <a:r>
              <a:rPr lang="en-US" dirty="0" smtClean="0"/>
              <a:t>The mother should </a:t>
            </a:r>
            <a:r>
              <a:rPr lang="en-US" b="1" dirty="0" smtClean="0"/>
              <a:t>never mix-feed </a:t>
            </a:r>
            <a:r>
              <a:rPr lang="en-US" dirty="0" smtClean="0"/>
              <a:t>the baby </a:t>
            </a:r>
            <a:r>
              <a:rPr lang="en-US" dirty="0" err="1" smtClean="0"/>
              <a:t>i.e</a:t>
            </a:r>
            <a:r>
              <a:rPr lang="en-US" dirty="0" smtClean="0"/>
              <a:t> give breast milk and solid foods at the same time.</a:t>
            </a:r>
          </a:p>
          <a:p>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Infants Over six months (complementary feeding)</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r>
              <a:rPr lang="en-US" dirty="0" smtClean="0"/>
              <a:t>Supplement foods should be started at 4-6 months. </a:t>
            </a:r>
          </a:p>
          <a:p>
            <a:r>
              <a:rPr lang="en-US" dirty="0" smtClean="0"/>
              <a:t>The infant is able to swallow liquids, and intestines and kidney are equipped to handle foods. </a:t>
            </a:r>
          </a:p>
          <a:p>
            <a:r>
              <a:rPr lang="en-US" dirty="0" smtClean="0"/>
              <a:t>When feeds are commenced before the age of four, the reflex that allows babies to suckle will push foods out of the mouth. </a:t>
            </a:r>
          </a:p>
          <a:p>
            <a:r>
              <a:rPr lang="en-US" dirty="0" smtClean="0"/>
              <a:t>At 6 months infants begin to sit independently, draw their lower lip as a spoon is removed from the mouth and can indicate hunger by opening the mouth and refusal by closing the mouth or turning away.</a:t>
            </a:r>
          </a:p>
          <a:p>
            <a:r>
              <a:rPr lang="en-US" dirty="0" smtClean="0"/>
              <a:t>All liquid foods should be offered by a spoon not put in a bottle. </a:t>
            </a:r>
          </a:p>
          <a:p>
            <a:r>
              <a:rPr lang="en-US" dirty="0" smtClean="0"/>
              <a:t>Avoid salt and sugar added foods and foods that can cause child to chock. </a:t>
            </a:r>
          </a:p>
          <a:p>
            <a:r>
              <a:rPr lang="en-US" dirty="0" smtClean="0"/>
              <a:t>Consider infection control during preparation and the food should be freshly prepared. </a:t>
            </a:r>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endParaRPr lang="en-US" dirty="0"/>
          </a:p>
        </p:txBody>
      </p:sp>
      <p:sp>
        <p:nvSpPr>
          <p:cNvPr id="3" name="Content Placeholder 2"/>
          <p:cNvSpPr>
            <a:spLocks noGrp="1"/>
          </p:cNvSpPr>
          <p:nvPr>
            <p:ph idx="1"/>
          </p:nvPr>
        </p:nvSpPr>
        <p:spPr>
          <a:xfrm>
            <a:off x="457200" y="304800"/>
            <a:ext cx="8229600" cy="5821363"/>
          </a:xfrm>
        </p:spPr>
        <p:txBody>
          <a:bodyPr>
            <a:normAutofit fontScale="77500" lnSpcReduction="20000"/>
          </a:bodyPr>
          <a:lstStyle/>
          <a:p>
            <a:r>
              <a:rPr lang="en-US" dirty="0" smtClean="0"/>
              <a:t>To start with cereals should be given to prevent provoking an allergy, second strained/ pureed fruits/juices (Usage of real fruit juices, not a sweetened fruit drink is advised), then vegetables and by 7-8 months strained meats. </a:t>
            </a:r>
          </a:p>
          <a:p>
            <a:r>
              <a:rPr lang="en-US" dirty="0" smtClean="0"/>
              <a:t>New foods should be introduced gradually in little amounts as one observes for any negative reaction such as rashes, vomiting or diarrhea.</a:t>
            </a:r>
          </a:p>
          <a:p>
            <a:r>
              <a:rPr lang="en-US" dirty="0" smtClean="0"/>
              <a:t> Breastfeeding should be continued.</a:t>
            </a:r>
          </a:p>
          <a:p>
            <a:r>
              <a:rPr lang="en-US" dirty="0" smtClean="0"/>
              <a:t>By 6-9months babies begin to use their thumb and forefinger in a pincer-like movement. They pick up pieces of food and grab what they want. Finger foods should be commenced teething crackers and other foods such as toast, or dry, unsweetened cereal are good choices. </a:t>
            </a:r>
          </a:p>
          <a:p>
            <a:r>
              <a:rPr lang="en-US" dirty="0" smtClean="0"/>
              <a:t>The child should be allowed to practice using a cup to drink milk, juice, or water as an adult holds it. Two handle cups and a spout are easiest to use.</a:t>
            </a:r>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1143000"/>
          </a:xfrm>
        </p:spPr>
        <p:txBody>
          <a:bodyPr/>
          <a:lstStyle/>
          <a:p>
            <a:endParaRPr lang="en-US"/>
          </a:p>
        </p:txBody>
      </p:sp>
      <p:sp>
        <p:nvSpPr>
          <p:cNvPr id="3" name="Content Placeholder 2"/>
          <p:cNvSpPr>
            <a:spLocks noGrp="1"/>
          </p:cNvSpPr>
          <p:nvPr>
            <p:ph idx="1"/>
          </p:nvPr>
        </p:nvSpPr>
        <p:spPr>
          <a:xfrm>
            <a:off x="457200" y="0"/>
            <a:ext cx="8229600" cy="6553200"/>
          </a:xfrm>
        </p:spPr>
        <p:txBody>
          <a:bodyPr>
            <a:normAutofit fontScale="77500" lnSpcReduction="20000"/>
          </a:bodyPr>
          <a:lstStyle/>
          <a:p>
            <a:r>
              <a:rPr lang="en-US" dirty="0" smtClean="0"/>
              <a:t>By their first birth day babies are able to chew soft foods. Muscle control and hand-eye coordination is good. They may still need help drinking from a cup. </a:t>
            </a:r>
          </a:p>
          <a:p>
            <a:r>
              <a:rPr lang="en-US" dirty="0" smtClean="0"/>
              <a:t>Table foods that are well chopped or mashed should be introduced. </a:t>
            </a:r>
          </a:p>
          <a:p>
            <a:r>
              <a:rPr lang="en-US" dirty="0" smtClean="0"/>
              <a:t>Avoid giving hard foods, such as nuts, popcorn, or raw vegetables; babies easily choke on these items.</a:t>
            </a:r>
          </a:p>
          <a:p>
            <a:pPr>
              <a:buNone/>
            </a:pPr>
            <a:r>
              <a:rPr lang="en-US" b="1" dirty="0" smtClean="0"/>
              <a:t>Things to bear in mind when preparing complementary feeds;</a:t>
            </a:r>
            <a:endParaRPr lang="en-US" dirty="0" smtClean="0"/>
          </a:p>
          <a:p>
            <a:pPr lvl="0"/>
            <a:r>
              <a:rPr lang="en-US" dirty="0" smtClean="0"/>
              <a:t>The feeds provide enough energy within the small amounts that a young child can eat at one time; through frequent feeding or mixing foods with a high energy concentration into a basic staple food.</a:t>
            </a:r>
          </a:p>
          <a:p>
            <a:pPr lvl="0"/>
            <a:r>
              <a:rPr lang="en-US" dirty="0" smtClean="0"/>
              <a:t>Adding proteins to the staple food, including both plant and animal sources of proteins such as beans, cowpeas, fish powder, milk, flaked fish, minced meats and eggs.</a:t>
            </a:r>
          </a:p>
          <a:p>
            <a:pPr lvl="0"/>
            <a:r>
              <a:rPr lang="en-US" dirty="0" smtClean="0"/>
              <a:t>Provide food in a form that is easily swallowed and digested</a:t>
            </a:r>
          </a:p>
          <a:p>
            <a:pPr lvl="0"/>
            <a:r>
              <a:rPr lang="en-US" dirty="0" smtClean="0"/>
              <a:t>Provide diversified diet through offering different kinds of foods</a:t>
            </a:r>
          </a:p>
          <a:p>
            <a:pPr lvl="0"/>
            <a:endParaRPr lang="en-US" dirty="0" smtClean="0"/>
          </a:p>
          <a:p>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Early Childhood</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Young children like to feed themselves just they like to do everything else for themselves. </a:t>
            </a:r>
          </a:p>
          <a:p>
            <a:r>
              <a:rPr lang="en-US" dirty="0" smtClean="0"/>
              <a:t>The child’s growth rate slows down; foods must be carefully selected to provide all nutrients. The toddler should be offered as wide a variety of food as possible. </a:t>
            </a:r>
          </a:p>
          <a:p>
            <a:r>
              <a:rPr lang="en-US" dirty="0" smtClean="0"/>
              <a:t>The appetite begins to lessen as the growth rate slows down and the child become increasingly interested in his surroundings. The parents must be careful not to over react by forcing and bribing the child to eat since causes more resent to food. </a:t>
            </a:r>
          </a:p>
          <a:p>
            <a:r>
              <a:rPr lang="en-US" dirty="0" smtClean="0"/>
              <a:t>Give small feeds frequently and allow nutritious between meals snacks. </a:t>
            </a:r>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Parents and babysitters can help young children learn to eat and feed themselves by providing: small utensils that are easy to hold, plates with edges so that food won't slip off the plate, small cups that won't tip over easily. Foods that can be picked up and eaten with fingers and small servings of food on a plate because too much can be overwhelming. A high chair, booster seat, or cushions to reach the table. </a:t>
            </a:r>
          </a:p>
          <a:p>
            <a:r>
              <a:rPr lang="en-US" dirty="0" smtClean="0"/>
              <a:t>Children have small stomachs and cannot eat a lot of food at one time. It is easier to eat several snacks and meals than to eat three large meals a day. Bite-size pieces of raw fruits and vegetables and cheese cubes are ideal snacks. </a:t>
            </a:r>
          </a:p>
          <a:p>
            <a:endParaRPr lang="en-US" dirty="0" smtClean="0"/>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Pregnancy and lactation</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85000" lnSpcReduction="10000"/>
          </a:bodyPr>
          <a:lstStyle/>
          <a:p>
            <a:r>
              <a:rPr lang="en-US" dirty="0" smtClean="0"/>
              <a:t>Healthy eating can increase the chances of having a healthy baby. </a:t>
            </a:r>
          </a:p>
          <a:p>
            <a:r>
              <a:rPr lang="en-US" dirty="0" smtClean="0"/>
              <a:t>Gradual weight gain is important; 1.4kg during the first three months, then a little less than 1kg per week for the remainder of the pregnancy. A total gain of 11.4 – 15.9 kg is recommended. The increase in weight and basal metabolic rate requires an extra food to provide extra energy, proteins and other nutrients.</a:t>
            </a:r>
          </a:p>
          <a:p>
            <a:r>
              <a:rPr lang="en-US" dirty="0" smtClean="0"/>
              <a:t>If a woman is </a:t>
            </a:r>
            <a:r>
              <a:rPr lang="en-US" b="1" dirty="0" smtClean="0"/>
              <a:t>overweight</a:t>
            </a:r>
            <a:r>
              <a:rPr lang="en-US" dirty="0" smtClean="0"/>
              <a:t> at the beginning of the pregnancy, she should not diet, but instead limit the amount of desserts and other “extras.” </a:t>
            </a:r>
          </a:p>
          <a:p>
            <a:r>
              <a:rPr lang="en-US" dirty="0" smtClean="0"/>
              <a:t>If a woman is</a:t>
            </a:r>
            <a:r>
              <a:rPr lang="en-US" b="1" dirty="0" smtClean="0"/>
              <a:t> underweight</a:t>
            </a:r>
            <a:r>
              <a:rPr lang="en-US" dirty="0" smtClean="0"/>
              <a:t> at the beginning of pregnancy, she should increase her food intake and continue a gradual line of weight gain.</a:t>
            </a:r>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In addition, a pregnant woman has specific water and fluid needs, including to: </a:t>
            </a:r>
          </a:p>
          <a:p>
            <a:pPr lvl="0"/>
            <a:r>
              <a:rPr lang="en-US" dirty="0" smtClean="0"/>
              <a:t>Drink at least 6-8 cups of fluid daily; </a:t>
            </a:r>
          </a:p>
          <a:p>
            <a:pPr lvl="0"/>
            <a:r>
              <a:rPr lang="en-US" dirty="0" smtClean="0"/>
              <a:t>Limit the amount of caffeine-containing beverages; </a:t>
            </a:r>
          </a:p>
          <a:p>
            <a:pPr lvl="0"/>
            <a:r>
              <a:rPr lang="en-US" dirty="0" smtClean="0"/>
              <a:t>Limit soft drinks and sugared drinks </a:t>
            </a:r>
          </a:p>
          <a:p>
            <a:pPr lvl="0"/>
            <a:r>
              <a:rPr lang="en-US" dirty="0" smtClean="0"/>
              <a:t>High biological proteins should be used liberally</a:t>
            </a:r>
          </a:p>
          <a:p>
            <a:pPr lvl="0"/>
            <a:r>
              <a:rPr lang="en-US" dirty="0" smtClean="0"/>
              <a:t>Recommendations for folic acid and iron doubles during pregnancy, supplementation is done</a:t>
            </a:r>
          </a:p>
          <a:p>
            <a:pPr lvl="0"/>
            <a:r>
              <a:rPr lang="en-US" dirty="0" smtClean="0"/>
              <a:t>feeds rich in Vitamin A </a:t>
            </a:r>
          </a:p>
          <a:p>
            <a:pPr lvl="0"/>
            <a:r>
              <a:rPr lang="en-US" dirty="0" smtClean="0"/>
              <a:t>Moderate use of salt ( use iodized salt)</a:t>
            </a:r>
          </a:p>
          <a:p>
            <a:pPr lvl="0"/>
            <a:r>
              <a:rPr lang="en-US" dirty="0" smtClean="0"/>
              <a:t>Should space meals throughout the day and not go for long periods without eating</a:t>
            </a:r>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dirty="0" smtClean="0"/>
              <a:t>Discomforts in pregnancy include; nausea, vomiting and constipation; eating dry toast or unsalted crackers before getting out of bed, avoiding fluids with meals but between meals. Using dietary fiber foods, juices which contain a natural laxative, increase fluids and increase in exercise help improve on constipation. </a:t>
            </a:r>
          </a:p>
          <a:p>
            <a:pPr lvl="0"/>
            <a:r>
              <a:rPr lang="en-US" dirty="0" smtClean="0"/>
              <a:t>Dietary practices that a pregnant woman should avoid include; pica, skipping meals, vitamin-mineral in excesses, alcohol and use of caffeine.</a:t>
            </a:r>
          </a:p>
          <a:p>
            <a:pPr lvl="0"/>
            <a:r>
              <a:rPr lang="en-US" dirty="0" smtClean="0"/>
              <a:t>If gaining too much weight , sweet, fatty foods should be eliminated or limited in her diet</a:t>
            </a:r>
          </a:p>
          <a:p>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lactating woman needs more calories; more of vitamins A, E,C, thiamine, riboflavin and niacin and more of minerals, Iron,  zinc and iodine than in pregnancy. </a:t>
            </a:r>
          </a:p>
          <a:p>
            <a:r>
              <a:rPr lang="en-US" dirty="0" smtClean="0"/>
              <a:t>An additional calorie 500kcal ensures more milk production. </a:t>
            </a:r>
          </a:p>
          <a:p>
            <a:r>
              <a:rPr lang="en-US" dirty="0" smtClean="0"/>
              <a:t>An additional calcium rich foods and iron supplements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of nutrients</a:t>
            </a:r>
            <a:endParaRPr lang="en-US" dirty="0"/>
          </a:p>
        </p:txBody>
      </p:sp>
      <p:sp>
        <p:nvSpPr>
          <p:cNvPr id="3" name="Content Placeholder 2"/>
          <p:cNvSpPr>
            <a:spLocks noGrp="1"/>
          </p:cNvSpPr>
          <p:nvPr>
            <p:ph idx="1"/>
          </p:nvPr>
        </p:nvSpPr>
        <p:spPr/>
        <p:txBody>
          <a:bodyPr/>
          <a:lstStyle/>
          <a:p>
            <a:r>
              <a:rPr lang="en-US" dirty="0" smtClean="0"/>
              <a:t>Carbohydrates</a:t>
            </a:r>
          </a:p>
          <a:p>
            <a:r>
              <a:rPr lang="en-US" dirty="0" smtClean="0"/>
              <a:t>Proteins</a:t>
            </a:r>
          </a:p>
          <a:p>
            <a:r>
              <a:rPr lang="en-US" dirty="0" smtClean="0"/>
              <a:t>Vitamins </a:t>
            </a:r>
          </a:p>
          <a:p>
            <a:r>
              <a:rPr lang="en-US" dirty="0" smtClean="0"/>
              <a:t>Minerals</a:t>
            </a:r>
          </a:p>
          <a:p>
            <a:r>
              <a:rPr lang="en-US" dirty="0" smtClean="0"/>
              <a:t>Fats</a:t>
            </a:r>
          </a:p>
          <a:p>
            <a:r>
              <a:rPr lang="en-US" dirty="0" smtClean="0"/>
              <a:t>water</a:t>
            </a:r>
            <a:endParaRPr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Adults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Adulthood spans ages 18-30 then 31 -65 years. With the cessation of physical growth in early adulthood, nutritional needs decrease to a maintenance level, the amount needed to maintain and repair body tissue. Energy needed for metabolism decreases with age. </a:t>
            </a:r>
          </a:p>
          <a:p>
            <a:r>
              <a:rPr lang="en-US" dirty="0" smtClean="0"/>
              <a:t>Iron requirements in women decrease after menopause. </a:t>
            </a:r>
          </a:p>
          <a:p>
            <a:r>
              <a:rPr lang="en-US" dirty="0" smtClean="0"/>
              <a:t>The likely problems include obesity, hypertension, atherosclerosis and osteoporosis</a:t>
            </a:r>
          </a:p>
          <a:p>
            <a:r>
              <a:rPr lang="en-US" dirty="0" smtClean="0"/>
              <a:t>Older adults (elderly) often have special nutritional needs. </a:t>
            </a:r>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8229600" cy="1143000"/>
          </a:xfrm>
        </p:spPr>
        <p:txBody>
          <a:bodyPr/>
          <a:lstStyle/>
          <a:p>
            <a:endParaRPr lang="en-US"/>
          </a:p>
        </p:txBody>
      </p:sp>
      <p:sp>
        <p:nvSpPr>
          <p:cNvPr id="3" name="Content Placeholder 2"/>
          <p:cNvSpPr>
            <a:spLocks noGrp="1"/>
          </p:cNvSpPr>
          <p:nvPr>
            <p:ph idx="1"/>
          </p:nvPr>
        </p:nvSpPr>
        <p:spPr>
          <a:xfrm>
            <a:off x="457200" y="0"/>
            <a:ext cx="8229600" cy="6858000"/>
          </a:xfrm>
        </p:spPr>
        <p:txBody>
          <a:bodyPr>
            <a:normAutofit fontScale="85000" lnSpcReduction="20000"/>
          </a:bodyPr>
          <a:lstStyle/>
          <a:p>
            <a:r>
              <a:rPr lang="en-US" dirty="0" smtClean="0"/>
              <a:t>The elderly have an increased nutrition challenge due to:</a:t>
            </a:r>
            <a:endParaRPr lang="en-US" sz="2800" dirty="0" smtClean="0"/>
          </a:p>
          <a:p>
            <a:pPr lvl="1"/>
            <a:r>
              <a:rPr lang="en-US" dirty="0" smtClean="0"/>
              <a:t>Their nutritional wellbeing is influence by person’s state of health, established food habits, ability to obtain and prepare foods, financial issues, level of physical activity, emotional state and mental health.</a:t>
            </a:r>
            <a:endParaRPr lang="en-US" sz="2400" dirty="0" smtClean="0"/>
          </a:p>
          <a:p>
            <a:pPr lvl="0"/>
            <a:r>
              <a:rPr lang="en-US" dirty="0" smtClean="0"/>
              <a:t>Food choice is influenced by lost teeth, poor fitting dentures, diminished sense of smell and taste.</a:t>
            </a:r>
            <a:endParaRPr lang="en-US" sz="2800" dirty="0" smtClean="0"/>
          </a:p>
          <a:p>
            <a:pPr lvl="0"/>
            <a:r>
              <a:rPr lang="en-US" dirty="0" smtClean="0"/>
              <a:t>Nutrients are less well absorbed because of reduced secretion of digestive juices and enzymes</a:t>
            </a:r>
            <a:endParaRPr lang="en-US" sz="2800" dirty="0" smtClean="0"/>
          </a:p>
          <a:p>
            <a:pPr lvl="0"/>
            <a:r>
              <a:rPr lang="en-US" dirty="0" smtClean="0"/>
              <a:t>The motility of the gastrointestinal  decreases causing constipation</a:t>
            </a:r>
            <a:endParaRPr lang="en-US" sz="2800" dirty="0" smtClean="0"/>
          </a:p>
          <a:p>
            <a:pPr lvl="0"/>
            <a:r>
              <a:rPr lang="en-US" dirty="0" smtClean="0"/>
              <a:t>Nutritional problems due to physical handicap and chronic diseases</a:t>
            </a:r>
            <a:endParaRPr lang="en-US" sz="2800" dirty="0" smtClean="0"/>
          </a:p>
          <a:p>
            <a:pPr lvl="0"/>
            <a:r>
              <a:rPr lang="en-US" dirty="0" smtClean="0"/>
              <a:t>Drugs interactions with nutrition</a:t>
            </a:r>
            <a:endParaRPr lang="en-US" sz="2800" dirty="0" smtClean="0"/>
          </a:p>
          <a:p>
            <a:pPr lvl="0"/>
            <a:r>
              <a:rPr lang="en-US" dirty="0" smtClean="0"/>
              <a:t>Diminished thirst and mouth dryness due to reduced saliva. It is extremely important to make certain that older persons drink sufficient fluids to replace fluid losses.</a:t>
            </a:r>
            <a:endParaRPr lang="en-US" sz="2800" dirty="0" smtClean="0"/>
          </a:p>
          <a:p>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fontScale="77500" lnSpcReduction="20000"/>
          </a:bodyPr>
          <a:lstStyle/>
          <a:p>
            <a:r>
              <a:rPr lang="en-US" dirty="0" smtClean="0"/>
              <a:t>After the teen years, the need for calories decreases approximately 5% every 10 years. Thus, a 60-year-old needs 20% fewer calories than a 20-year-old of the same weight. This is because there is a decrease in the number of functioning cells and physical activities. </a:t>
            </a:r>
          </a:p>
          <a:p>
            <a:r>
              <a:rPr lang="en-US" dirty="0" smtClean="0"/>
              <a:t>There is need to reduce thiamine, riboflavin and niacin. The best way for older adults to stay at the same weight is to eat less, and/or exercise more. </a:t>
            </a:r>
          </a:p>
          <a:p>
            <a:pPr lvl="0"/>
            <a:r>
              <a:rPr lang="en-US" dirty="0" smtClean="0"/>
              <a:t>The vitamin and mineral needs of healthy older adults appear to be similar to those of younger adults.</a:t>
            </a:r>
          </a:p>
          <a:p>
            <a:pPr lvl="0"/>
            <a:r>
              <a:rPr lang="en-US" dirty="0" smtClean="0"/>
              <a:t>The requirements for protein and calcium were somewhat higher in older adults than in younger adults. One explanation for these results could be that older adults absorb these nutrients less efficiently. </a:t>
            </a:r>
          </a:p>
          <a:p>
            <a:pPr lvl="0"/>
            <a:r>
              <a:rPr lang="en-US" dirty="0" smtClean="0"/>
              <a:t>Intake of high biological proteins is advisable. However, as with other age groups, excess protein should be avoided. </a:t>
            </a:r>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Many older adults have difficulty chewing and swallowing food. Semi solids, strained foods, ground meats or finely chopped meats. </a:t>
            </a:r>
          </a:p>
          <a:p>
            <a:pPr lvl="0"/>
            <a:r>
              <a:rPr lang="en-US" dirty="0" smtClean="0"/>
              <a:t>Fruit juices, milk, and even coffee, tea, soft drinks, ices, and gelatin desserts are mainly water. Fluids should not be allowed to replace food at mealtimes but should be offered at meals and encouraged between meals.</a:t>
            </a:r>
          </a:p>
          <a:p>
            <a:pPr lvl="0"/>
            <a:r>
              <a:rPr lang="en-US" dirty="0" smtClean="0"/>
              <a:t>Food high in fiber and increased fluids is  encouraged to reduce on constipation</a:t>
            </a:r>
          </a:p>
          <a:p>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600200"/>
            <a:ext cx="8534400" cy="1143000"/>
          </a:xfrm>
        </p:spPr>
        <p:txBody>
          <a:bodyPr>
            <a:normAutofit fontScale="90000"/>
          </a:bodyPr>
          <a:lstStyle/>
          <a:p>
            <a:pPr rtl="0"/>
            <a:r>
              <a:rPr lang="en-US" sz="4400" b="1" dirty="0">
                <a:cs typeface="Tahoma" pitchFamily="34" charset="0"/>
              </a:rPr>
              <a:t>ASSESSMENT OF NUTRITIONAL STATUS</a:t>
            </a:r>
          </a:p>
        </p:txBody>
      </p:sp>
      <p:sp>
        <p:nvSpPr>
          <p:cNvPr id="2051" name="Rectangle 3"/>
          <p:cNvSpPr>
            <a:spLocks noGrp="1" noChangeArrowheads="1"/>
          </p:cNvSpPr>
          <p:nvPr>
            <p:ph type="subTitle" idx="1"/>
          </p:nvPr>
        </p:nvSpPr>
        <p:spPr>
          <a:xfrm>
            <a:off x="457200" y="3657600"/>
            <a:ext cx="8153400" cy="1752600"/>
          </a:xfrm>
        </p:spPr>
        <p:txBody>
          <a:bodyPr/>
          <a:lstStyle/>
          <a:p>
            <a:pPr algn="l" rtl="0">
              <a:lnSpc>
                <a:spcPct val="90000"/>
              </a:lnSpc>
            </a:pPr>
            <a:endParaRPr lang="en-US" b="1" dirty="0">
              <a:solidFill>
                <a:schemeClr val="tx2"/>
              </a:solidFill>
              <a:cs typeface="Tahoma" pitchFamily="34" charset="0"/>
            </a:endParaRPr>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sz="4400" b="1" dirty="0"/>
              <a:t>LEARNING OBJECTIVES</a:t>
            </a:r>
          </a:p>
        </p:txBody>
      </p:sp>
      <p:sp>
        <p:nvSpPr>
          <p:cNvPr id="117763" name="Rectangle 3"/>
          <p:cNvSpPr>
            <a:spLocks noGrp="1" noChangeArrowheads="1"/>
          </p:cNvSpPr>
          <p:nvPr>
            <p:ph type="body" idx="1"/>
          </p:nvPr>
        </p:nvSpPr>
        <p:spPr>
          <a:xfrm>
            <a:off x="457200" y="1828800"/>
            <a:ext cx="8229600" cy="4302125"/>
          </a:xfrm>
        </p:spPr>
        <p:txBody>
          <a:bodyPr/>
          <a:lstStyle/>
          <a:p>
            <a:pPr algn="l" rtl="0">
              <a:buFont typeface="Wingdings" pitchFamily="2" charset="2"/>
              <a:buBlip>
                <a:blip r:embed="rId3"/>
              </a:buBlip>
            </a:pPr>
            <a:r>
              <a:rPr lang="en-US" sz="3600" b="1" dirty="0" smtClean="0">
                <a:effectLst/>
              </a:rPr>
              <a:t>By the end of this lecture the reader should be able to:</a:t>
            </a:r>
            <a:endParaRPr lang="en-US" sz="3600" b="1" dirty="0">
              <a:effectLst/>
            </a:endParaRPr>
          </a:p>
          <a:p>
            <a:pPr algn="l" rtl="0">
              <a:buFont typeface="Wingdings" pitchFamily="2" charset="2"/>
              <a:buBlip>
                <a:blip r:embed="rId4"/>
              </a:buBlip>
            </a:pPr>
            <a:r>
              <a:rPr lang="en-US" b="1" dirty="0">
                <a:solidFill>
                  <a:schemeClr val="tx2"/>
                </a:solidFill>
                <a:effectLst/>
              </a:rPr>
              <a:t>To know </a:t>
            </a:r>
            <a:r>
              <a:rPr lang="en-US" b="1" dirty="0" smtClean="0">
                <a:solidFill>
                  <a:schemeClr val="tx2"/>
                </a:solidFill>
                <a:effectLst/>
              </a:rPr>
              <a:t>the </a:t>
            </a:r>
            <a:r>
              <a:rPr lang="en-US" b="1" dirty="0">
                <a:solidFill>
                  <a:schemeClr val="tx2"/>
                </a:solidFill>
                <a:effectLst/>
              </a:rPr>
              <a:t>different methods for assessing the nutritional status</a:t>
            </a:r>
          </a:p>
          <a:p>
            <a:pPr algn="l" rtl="0">
              <a:buFont typeface="Wingdings" pitchFamily="2" charset="2"/>
              <a:buBlip>
                <a:blip r:embed="rId4"/>
              </a:buBlip>
            </a:pPr>
            <a:r>
              <a:rPr lang="en-US" b="1" dirty="0">
                <a:solidFill>
                  <a:schemeClr val="tx2"/>
                </a:solidFill>
                <a:effectLst/>
              </a:rPr>
              <a:t>To understand the  basic anthropometric techniques, applications, &amp; reference standards</a:t>
            </a:r>
          </a:p>
        </p:txBody>
      </p:sp>
    </p:spTree>
  </p:cSld>
  <p:clrMapOvr>
    <a:masterClrMapping/>
  </p:clrMapOvr>
  <p:transition/>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800" b="1" dirty="0"/>
              <a:t>INTRODUCTION</a:t>
            </a:r>
          </a:p>
        </p:txBody>
      </p:sp>
      <p:sp>
        <p:nvSpPr>
          <p:cNvPr id="7171" name="Rectangle 3"/>
          <p:cNvSpPr>
            <a:spLocks noGrp="1" noChangeArrowheads="1"/>
          </p:cNvSpPr>
          <p:nvPr>
            <p:ph type="body" idx="1"/>
          </p:nvPr>
        </p:nvSpPr>
        <p:spPr>
          <a:xfrm>
            <a:off x="457200" y="1600200"/>
            <a:ext cx="8229600" cy="4648200"/>
          </a:xfrm>
        </p:spPr>
        <p:txBody>
          <a:bodyPr/>
          <a:lstStyle/>
          <a:p>
            <a:pPr algn="l" rtl="0">
              <a:buFont typeface="Wingdings" pitchFamily="2" charset="2"/>
              <a:buBlip>
                <a:blip r:embed="rId3"/>
              </a:buBlip>
            </a:pPr>
            <a:r>
              <a:rPr lang="en-US" b="1" dirty="0">
                <a:solidFill>
                  <a:schemeClr val="tx2"/>
                </a:solidFill>
                <a:effectLst/>
                <a:cs typeface="Tahoma" pitchFamily="34" charset="0"/>
              </a:rPr>
              <a:t>The nutritional status of an individual is often the result of many inter-related factors.</a:t>
            </a:r>
          </a:p>
          <a:p>
            <a:pPr algn="l" rtl="0">
              <a:lnSpc>
                <a:spcPct val="50000"/>
              </a:lnSpc>
              <a:buFont typeface="Wingdings" pitchFamily="2" charset="2"/>
              <a:buNone/>
            </a:pPr>
            <a:endParaRPr lang="en-US" b="1" dirty="0">
              <a:solidFill>
                <a:schemeClr val="tx2"/>
              </a:solidFill>
              <a:effectLst/>
              <a:cs typeface="Tahoma" pitchFamily="34" charset="0"/>
            </a:endParaRPr>
          </a:p>
          <a:p>
            <a:pPr algn="l" rtl="0">
              <a:buFont typeface="Wingdings" pitchFamily="2" charset="2"/>
              <a:buBlip>
                <a:blip r:embed="rId3"/>
              </a:buBlip>
            </a:pPr>
            <a:r>
              <a:rPr lang="en-US" b="1" dirty="0">
                <a:solidFill>
                  <a:schemeClr val="tx2"/>
                </a:solidFill>
                <a:effectLst/>
                <a:cs typeface="Tahoma" pitchFamily="34" charset="0"/>
              </a:rPr>
              <a:t>It is influenced by food intake, quantity &amp; quality, &amp; physical health.</a:t>
            </a:r>
          </a:p>
          <a:p>
            <a:pPr algn="l" rtl="0">
              <a:lnSpc>
                <a:spcPct val="50000"/>
              </a:lnSpc>
              <a:buFont typeface="Wingdings" pitchFamily="2" charset="2"/>
              <a:buNone/>
            </a:pPr>
            <a:endParaRPr lang="en-US" b="1" dirty="0">
              <a:solidFill>
                <a:schemeClr val="tx2"/>
              </a:solidFill>
              <a:effectLst/>
              <a:cs typeface="Tahoma" pitchFamily="34" charset="0"/>
            </a:endParaRPr>
          </a:p>
          <a:p>
            <a:pPr algn="l" rtl="0">
              <a:buFont typeface="Wingdings" pitchFamily="2" charset="2"/>
              <a:buBlip>
                <a:blip r:embed="rId3"/>
              </a:buBlip>
            </a:pPr>
            <a:r>
              <a:rPr lang="en-US" b="1" dirty="0">
                <a:solidFill>
                  <a:schemeClr val="tx2"/>
                </a:solidFill>
                <a:effectLst/>
                <a:cs typeface="Tahoma" pitchFamily="34" charset="0"/>
              </a:rPr>
              <a:t>The spectrum of nutritional status spread from obesity to severe malnutrition</a:t>
            </a:r>
            <a:endParaRPr lang="en-US" sz="2800" i="1" dirty="0">
              <a:solidFill>
                <a:srgbClr val="FFFF00"/>
              </a:solidFill>
              <a:effectLst/>
            </a:endParaRPr>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b="1" dirty="0"/>
              <a:t>Nutritional Assessment </a:t>
            </a:r>
          </a:p>
        </p:txBody>
      </p:sp>
      <p:sp>
        <p:nvSpPr>
          <p:cNvPr id="8195" name="Rectangle 3"/>
          <p:cNvSpPr>
            <a:spLocks noGrp="1" noChangeArrowheads="1"/>
          </p:cNvSpPr>
          <p:nvPr>
            <p:ph type="body" idx="1"/>
          </p:nvPr>
        </p:nvSpPr>
        <p:spPr>
          <a:xfrm>
            <a:off x="152400" y="1524000"/>
            <a:ext cx="9144000" cy="4454525"/>
          </a:xfrm>
        </p:spPr>
        <p:txBody>
          <a:bodyPr/>
          <a:lstStyle/>
          <a:p>
            <a:pPr algn="l" rtl="0">
              <a:buFont typeface="Wingdings" pitchFamily="2" charset="2"/>
              <a:buBlip>
                <a:blip r:embed="rId3"/>
              </a:buBlip>
            </a:pPr>
            <a:r>
              <a:rPr lang="en-US" b="1" dirty="0"/>
              <a:t>The purpose of nutritional assessment is to:</a:t>
            </a:r>
          </a:p>
          <a:p>
            <a:pPr algn="l" rtl="0">
              <a:lnSpc>
                <a:spcPct val="60000"/>
              </a:lnSpc>
              <a:buFont typeface="Wingdings" pitchFamily="2" charset="2"/>
              <a:buNone/>
            </a:pPr>
            <a:endParaRPr lang="en-US" sz="2800" dirty="0">
              <a:solidFill>
                <a:schemeClr val="hlink"/>
              </a:solidFill>
            </a:endParaRPr>
          </a:p>
          <a:p>
            <a:pPr algn="l" rtl="0">
              <a:buFont typeface="Wingdings" pitchFamily="2" charset="2"/>
              <a:buBlip>
                <a:blip r:embed="rId3"/>
              </a:buBlip>
            </a:pPr>
            <a:r>
              <a:rPr lang="en-US" b="1" dirty="0">
                <a:solidFill>
                  <a:schemeClr val="tx2"/>
                </a:solidFill>
                <a:effectLst/>
              </a:rPr>
              <a:t>Identify individuals or population groups</a:t>
            </a:r>
          </a:p>
          <a:p>
            <a:pPr algn="l" rtl="0">
              <a:buFont typeface="Wingdings" pitchFamily="2" charset="2"/>
              <a:buNone/>
            </a:pPr>
            <a:r>
              <a:rPr lang="en-US" b="1" dirty="0">
                <a:solidFill>
                  <a:schemeClr val="tx2"/>
                </a:solidFill>
                <a:effectLst/>
              </a:rPr>
              <a:t> at risk of becoming malnourished</a:t>
            </a:r>
          </a:p>
          <a:p>
            <a:pPr algn="l" rtl="0">
              <a:lnSpc>
                <a:spcPct val="60000"/>
              </a:lnSpc>
              <a:buFont typeface="Wingdings" pitchFamily="2" charset="2"/>
              <a:buNone/>
            </a:pPr>
            <a:endParaRPr lang="en-US" b="1" dirty="0">
              <a:solidFill>
                <a:schemeClr val="tx2"/>
              </a:solidFill>
              <a:effectLst/>
            </a:endParaRPr>
          </a:p>
          <a:p>
            <a:pPr algn="l" rtl="0">
              <a:buFont typeface="Wingdings" pitchFamily="2" charset="2"/>
              <a:buBlip>
                <a:blip r:embed="rId3"/>
              </a:buBlip>
            </a:pPr>
            <a:r>
              <a:rPr lang="en-US" b="1" dirty="0">
                <a:solidFill>
                  <a:schemeClr val="tx2"/>
                </a:solidFill>
                <a:effectLst/>
              </a:rPr>
              <a:t>Identify individuals or population groups</a:t>
            </a:r>
          </a:p>
          <a:p>
            <a:pPr algn="l" rtl="0">
              <a:buFont typeface="Wingdings" pitchFamily="2" charset="2"/>
              <a:buNone/>
            </a:pPr>
            <a:r>
              <a:rPr lang="en-US" b="1" dirty="0">
                <a:solidFill>
                  <a:schemeClr val="tx2"/>
                </a:solidFill>
                <a:effectLst/>
              </a:rPr>
              <a:t>   who are malnourished</a:t>
            </a:r>
            <a:endParaRPr lang="en-US" dirty="0">
              <a:solidFill>
                <a:schemeClr val="tx2"/>
              </a:solidFill>
              <a:effectLst/>
            </a:endParaRPr>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rtl="0"/>
            <a:r>
              <a:rPr lang="en-US" sz="4000" b="1" dirty="0"/>
              <a:t>Nutritional </a:t>
            </a:r>
            <a:r>
              <a:rPr lang="en-US" sz="4000" b="1" dirty="0" smtClean="0"/>
              <a:t>Assessment cont’d</a:t>
            </a:r>
            <a:endParaRPr lang="en-US" sz="4000" b="1" dirty="0"/>
          </a:p>
        </p:txBody>
      </p:sp>
      <p:sp>
        <p:nvSpPr>
          <p:cNvPr id="82947" name="Rectangle 3"/>
          <p:cNvSpPr>
            <a:spLocks noGrp="1" noChangeArrowheads="1"/>
          </p:cNvSpPr>
          <p:nvPr>
            <p:ph type="body" idx="1"/>
          </p:nvPr>
        </p:nvSpPr>
        <p:spPr>
          <a:xfrm>
            <a:off x="381000" y="1870075"/>
            <a:ext cx="8229600" cy="4530725"/>
          </a:xfrm>
        </p:spPr>
        <p:txBody>
          <a:bodyPr/>
          <a:lstStyle/>
          <a:p>
            <a:pPr algn="l" rtl="0">
              <a:buFont typeface="Wingdings" pitchFamily="2" charset="2"/>
              <a:buBlip>
                <a:blip r:embed="rId3"/>
              </a:buBlip>
            </a:pPr>
            <a:r>
              <a:rPr lang="en-US" b="1">
                <a:solidFill>
                  <a:schemeClr val="tx2"/>
                </a:solidFill>
                <a:effectLst/>
              </a:rPr>
              <a:t>To develop health care programs that meet the community needs which are defined  by the assessment</a:t>
            </a:r>
          </a:p>
          <a:p>
            <a:pPr algn="l" rtl="0">
              <a:buFont typeface="Wingdings" pitchFamily="2" charset="2"/>
              <a:buNone/>
            </a:pPr>
            <a:endParaRPr lang="en-US" b="1">
              <a:solidFill>
                <a:schemeClr val="tx2"/>
              </a:solidFill>
              <a:effectLst/>
            </a:endParaRPr>
          </a:p>
          <a:p>
            <a:pPr algn="l" rtl="0">
              <a:buFont typeface="Wingdings" pitchFamily="2" charset="2"/>
              <a:buBlip>
                <a:blip r:embed="rId3"/>
              </a:buBlip>
            </a:pPr>
            <a:r>
              <a:rPr lang="en-US" b="1">
                <a:solidFill>
                  <a:schemeClr val="tx2"/>
                </a:solidFill>
                <a:effectLst/>
              </a:rPr>
              <a:t>To measure the effectiveness of the  nutritional programs &amp; intervention once initiated</a:t>
            </a:r>
            <a:endParaRPr lang="en-US" b="1">
              <a:effectLst/>
            </a:endParaRPr>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457200"/>
            <a:ext cx="8686800" cy="1139825"/>
          </a:xfrm>
        </p:spPr>
        <p:txBody>
          <a:bodyPr/>
          <a:lstStyle/>
          <a:p>
            <a:pPr algn="l" rtl="0"/>
            <a:r>
              <a:rPr lang="en-US" sz="3600" b="1" dirty="0">
                <a:effectLst/>
                <a:cs typeface="Tahoma" pitchFamily="34" charset="0"/>
              </a:rPr>
              <a:t>Methods of Nutritional Assessment</a:t>
            </a:r>
          </a:p>
        </p:txBody>
      </p:sp>
      <p:sp>
        <p:nvSpPr>
          <p:cNvPr id="9219" name="Rectangle 3"/>
          <p:cNvSpPr>
            <a:spLocks noGrp="1" noChangeArrowheads="1"/>
          </p:cNvSpPr>
          <p:nvPr>
            <p:ph type="body" idx="1"/>
          </p:nvPr>
        </p:nvSpPr>
        <p:spPr>
          <a:xfrm>
            <a:off x="457200" y="1905000"/>
            <a:ext cx="8229600" cy="4800600"/>
          </a:xfrm>
        </p:spPr>
        <p:txBody>
          <a:bodyPr/>
          <a:lstStyle/>
          <a:p>
            <a:pPr algn="l" rtl="0">
              <a:buFont typeface="Wingdings" pitchFamily="2" charset="2"/>
              <a:buBlip>
                <a:blip r:embed="rId3"/>
              </a:buBlip>
            </a:pPr>
            <a:r>
              <a:rPr lang="en-US" b="1">
                <a:solidFill>
                  <a:schemeClr val="tx2"/>
                </a:solidFill>
                <a:effectLst/>
              </a:rPr>
              <a:t>Nutrition is assessed by two types of methods; direct and indirect.</a:t>
            </a:r>
          </a:p>
          <a:p>
            <a:pPr algn="l" rtl="0">
              <a:buFont typeface="Wingdings" pitchFamily="2" charset="2"/>
              <a:buNone/>
            </a:pPr>
            <a:endParaRPr lang="en-US" sz="1200" b="1">
              <a:solidFill>
                <a:schemeClr val="tx2"/>
              </a:solidFill>
              <a:effectLst/>
            </a:endParaRPr>
          </a:p>
          <a:p>
            <a:pPr algn="l" rtl="0">
              <a:buFont typeface="Wingdings" pitchFamily="2" charset="2"/>
              <a:buBlip>
                <a:blip r:embed="rId3"/>
              </a:buBlip>
            </a:pPr>
            <a:r>
              <a:rPr lang="en-US" b="1">
                <a:solidFill>
                  <a:schemeClr val="tx2"/>
                </a:solidFill>
                <a:effectLst/>
              </a:rPr>
              <a:t>The direct methods deal with the individual and measure objective criteria, while indirect methods use community health indices that reflects nutritional influences.</a:t>
            </a:r>
            <a:endParaRPr lang="en-US" sz="4000">
              <a:solidFill>
                <a:srgbClr val="FFFF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kenyan food"/>
          <p:cNvPicPr>
            <a:picLocks noChangeAspect="1" noChangeArrowheads="1"/>
          </p:cNvPicPr>
          <p:nvPr/>
        </p:nvPicPr>
        <p:blipFill>
          <a:blip r:embed="rId2"/>
          <a:srcRect/>
          <a:stretch>
            <a:fillRect/>
          </a:stretch>
        </p:blipFill>
        <p:spPr bwMode="auto">
          <a:xfrm>
            <a:off x="1371600" y="685800"/>
            <a:ext cx="6096000" cy="5334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Carbohydrates </a:t>
            </a:r>
            <a:endParaRPr lang="en-US" b="1" dirty="0"/>
          </a:p>
        </p:txBody>
      </p:sp>
      <p:sp>
        <p:nvSpPr>
          <p:cNvPr id="3" name="Content Placeholder 2"/>
          <p:cNvSpPr>
            <a:spLocks noGrp="1"/>
          </p:cNvSpPr>
          <p:nvPr>
            <p:ph idx="1"/>
          </p:nvPr>
        </p:nvSpPr>
        <p:spPr/>
        <p:txBody>
          <a:bodyPr/>
          <a:lstStyle/>
          <a:p>
            <a:r>
              <a:rPr lang="en-US" dirty="0" smtClean="0"/>
              <a:t>Carbohydrates contain carbon, hydrogen and oxygen (CHO).</a:t>
            </a:r>
          </a:p>
          <a:p>
            <a:r>
              <a:rPr lang="en-US" dirty="0" smtClean="0"/>
              <a:t>These are classified as either simple carbohydrates or complex carbohydrates based on the number of single sugar molecules they contain</a:t>
            </a:r>
          </a:p>
          <a:p>
            <a:r>
              <a:rPr lang="en-US" b="1" dirty="0" smtClean="0"/>
              <a:t>SIMPLE CARBOHYDRATES</a:t>
            </a:r>
            <a:r>
              <a:rPr lang="en-US" dirty="0" smtClean="0"/>
              <a:t> includes monosaccharide and disaccharides</a:t>
            </a:r>
          </a:p>
          <a:p>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609600"/>
            <a:ext cx="8229600" cy="1219200"/>
          </a:xfrm>
        </p:spPr>
        <p:txBody>
          <a:bodyPr>
            <a:normAutofit fontScale="90000"/>
          </a:bodyPr>
          <a:lstStyle/>
          <a:p>
            <a:r>
              <a:rPr lang="en-US" sz="4000" b="1" dirty="0">
                <a:effectLst/>
              </a:rPr>
              <a:t>Direct Methods of Nutritional Assessment</a:t>
            </a:r>
            <a:r>
              <a:rPr lang="en-US" sz="3800" dirty="0"/>
              <a:t> </a:t>
            </a:r>
          </a:p>
        </p:txBody>
      </p:sp>
      <p:sp>
        <p:nvSpPr>
          <p:cNvPr id="111619" name="Rectangle 3"/>
          <p:cNvSpPr>
            <a:spLocks noGrp="1" noChangeArrowheads="1"/>
          </p:cNvSpPr>
          <p:nvPr>
            <p:ph type="body" idx="1"/>
          </p:nvPr>
        </p:nvSpPr>
        <p:spPr>
          <a:xfrm>
            <a:off x="457200" y="1981200"/>
            <a:ext cx="8229600" cy="4149725"/>
          </a:xfrm>
        </p:spPr>
        <p:txBody>
          <a:bodyPr/>
          <a:lstStyle/>
          <a:p>
            <a:pPr algn="l" rtl="0">
              <a:buFont typeface="Wingdings" pitchFamily="2" charset="2"/>
              <a:buNone/>
            </a:pPr>
            <a:r>
              <a:rPr lang="en-US" sz="4000" b="1" dirty="0"/>
              <a:t>These are summarized as ABCD</a:t>
            </a:r>
          </a:p>
          <a:p>
            <a:pPr algn="l" rtl="0">
              <a:buFont typeface="Wingdings" pitchFamily="2" charset="2"/>
              <a:buNone/>
            </a:pPr>
            <a:endParaRPr lang="en-US" sz="1200" b="1" dirty="0">
              <a:solidFill>
                <a:srgbClr val="66FFFF"/>
              </a:solidFill>
            </a:endParaRPr>
          </a:p>
          <a:p>
            <a:pPr algn="l" rtl="0"/>
            <a:r>
              <a:rPr lang="en-US" sz="3600" b="1" dirty="0">
                <a:solidFill>
                  <a:schemeClr val="tx2"/>
                </a:solidFill>
                <a:effectLst/>
              </a:rPr>
              <a:t>Anthropometric methods</a:t>
            </a:r>
          </a:p>
          <a:p>
            <a:pPr algn="l" rtl="0"/>
            <a:r>
              <a:rPr lang="en-US" sz="3600" b="1" dirty="0">
                <a:solidFill>
                  <a:schemeClr val="tx2"/>
                </a:solidFill>
                <a:effectLst/>
              </a:rPr>
              <a:t>Biochemical, laboratory  methods</a:t>
            </a:r>
          </a:p>
          <a:p>
            <a:pPr algn="l" rtl="0"/>
            <a:r>
              <a:rPr lang="en-US" sz="3600" b="1" dirty="0">
                <a:solidFill>
                  <a:schemeClr val="tx2"/>
                </a:solidFill>
                <a:effectLst/>
              </a:rPr>
              <a:t>Clinical methods</a:t>
            </a:r>
          </a:p>
          <a:p>
            <a:pPr algn="l" rtl="0"/>
            <a:r>
              <a:rPr lang="en-US" sz="3600" b="1" dirty="0">
                <a:solidFill>
                  <a:schemeClr val="tx2"/>
                </a:solidFill>
                <a:effectLst/>
              </a:rPr>
              <a:t>Dietary evaluation methods</a:t>
            </a:r>
            <a:endParaRPr lang="en-US" dirty="0">
              <a:effectLst/>
            </a:endParaRPr>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fontScale="90000"/>
          </a:bodyPr>
          <a:lstStyle/>
          <a:p>
            <a:r>
              <a:rPr lang="en-US" sz="4000" b="1" dirty="0">
                <a:effectLst/>
              </a:rPr>
              <a:t>Indirect Methods of Nutritional Assessment</a:t>
            </a:r>
          </a:p>
        </p:txBody>
      </p:sp>
      <p:sp>
        <p:nvSpPr>
          <p:cNvPr id="121859" name="Rectangle 3"/>
          <p:cNvSpPr>
            <a:spLocks noGrp="1" noChangeArrowheads="1"/>
          </p:cNvSpPr>
          <p:nvPr>
            <p:ph type="body" idx="1"/>
          </p:nvPr>
        </p:nvSpPr>
        <p:spPr>
          <a:xfrm>
            <a:off x="457200" y="1828800"/>
            <a:ext cx="8229600" cy="4302125"/>
          </a:xfrm>
        </p:spPr>
        <p:txBody>
          <a:bodyPr/>
          <a:lstStyle/>
          <a:p>
            <a:pPr algn="l" rtl="0">
              <a:buFont typeface="Wingdings" pitchFamily="2" charset="2"/>
              <a:buNone/>
            </a:pPr>
            <a:r>
              <a:rPr lang="en-US" sz="3600" b="1" dirty="0">
                <a:effectLst/>
              </a:rPr>
              <a:t>These include three categories</a:t>
            </a:r>
            <a:r>
              <a:rPr lang="en-US" sz="3600" b="1" dirty="0">
                <a:solidFill>
                  <a:srgbClr val="66FFFF"/>
                </a:solidFill>
                <a:effectLst/>
              </a:rPr>
              <a:t>:</a:t>
            </a:r>
          </a:p>
          <a:p>
            <a:pPr algn="l" rtl="0">
              <a:buSzTx/>
              <a:buFont typeface="Wingdings" pitchFamily="2" charset="2"/>
              <a:buBlip>
                <a:blip r:embed="rId3"/>
              </a:buBlip>
            </a:pPr>
            <a:r>
              <a:rPr lang="en-US" b="1" dirty="0">
                <a:effectLst/>
              </a:rPr>
              <a:t>Ecological variables including crop production</a:t>
            </a:r>
          </a:p>
          <a:p>
            <a:pPr algn="l" rtl="0">
              <a:buSzTx/>
              <a:buFont typeface="Wingdings" pitchFamily="2" charset="2"/>
              <a:buBlip>
                <a:blip r:embed="rId3"/>
              </a:buBlip>
            </a:pPr>
            <a:r>
              <a:rPr lang="en-US" b="1" dirty="0">
                <a:effectLst/>
              </a:rPr>
              <a:t>Economic factors e.g. per capita income, population density &amp; social habits</a:t>
            </a:r>
          </a:p>
          <a:p>
            <a:pPr algn="l" rtl="0">
              <a:buSzTx/>
              <a:buFont typeface="Wingdings" pitchFamily="2" charset="2"/>
              <a:buBlip>
                <a:blip r:embed="rId3"/>
              </a:buBlip>
            </a:pPr>
            <a:r>
              <a:rPr lang="en-US" b="1" dirty="0">
                <a:effectLst/>
              </a:rPr>
              <a:t>Vital health statistics particularly infant &amp; under 5 mortality &amp; fertility index</a:t>
            </a:r>
            <a:endParaRPr lang="en-US" dirty="0">
              <a:effectLst/>
            </a:endParaRPr>
          </a:p>
        </p:txBody>
      </p:sp>
    </p:spTree>
  </p:cSld>
  <p:clrMapOvr>
    <a:masterClrMapping/>
  </p:clrMapOvr>
  <p:transition/>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dirty="0">
                <a:effectLst/>
              </a:rPr>
              <a:t>CLINICAL ASSESSMENT</a:t>
            </a:r>
          </a:p>
        </p:txBody>
      </p:sp>
      <p:sp>
        <p:nvSpPr>
          <p:cNvPr id="11267" name="Rectangle 3"/>
          <p:cNvSpPr>
            <a:spLocks noGrp="1" noChangeArrowheads="1"/>
          </p:cNvSpPr>
          <p:nvPr>
            <p:ph type="body" idx="1"/>
          </p:nvPr>
        </p:nvSpPr>
        <p:spPr>
          <a:xfrm>
            <a:off x="304800" y="1524000"/>
            <a:ext cx="8686800" cy="4454525"/>
          </a:xfrm>
        </p:spPr>
        <p:txBody>
          <a:bodyPr/>
          <a:lstStyle/>
          <a:p>
            <a:pPr algn="l" rtl="0">
              <a:lnSpc>
                <a:spcPct val="90000"/>
              </a:lnSpc>
              <a:buFont typeface="Wingdings" pitchFamily="2" charset="2"/>
              <a:buBlip>
                <a:blip r:embed="rId3"/>
              </a:buBlip>
            </a:pPr>
            <a:r>
              <a:rPr lang="en-US" b="1">
                <a:solidFill>
                  <a:schemeClr val="tx2"/>
                </a:solidFill>
                <a:effectLst/>
              </a:rPr>
              <a:t>It is an essential features of all nutritional surveys</a:t>
            </a:r>
          </a:p>
          <a:p>
            <a:pPr algn="l" rtl="0">
              <a:lnSpc>
                <a:spcPct val="90000"/>
              </a:lnSpc>
              <a:buFont typeface="Wingdings" pitchFamily="2" charset="2"/>
              <a:buBlip>
                <a:blip r:embed="rId3"/>
              </a:buBlip>
            </a:pPr>
            <a:r>
              <a:rPr lang="en-US" b="1">
                <a:solidFill>
                  <a:schemeClr val="tx2"/>
                </a:solidFill>
                <a:effectLst/>
              </a:rPr>
              <a:t>It is the simplest &amp; most practical method of ascertaining the nutritional status of a group of individuals</a:t>
            </a:r>
          </a:p>
          <a:p>
            <a:pPr algn="l" rtl="0">
              <a:lnSpc>
                <a:spcPct val="90000"/>
              </a:lnSpc>
              <a:buFont typeface="Wingdings" pitchFamily="2" charset="2"/>
              <a:buBlip>
                <a:blip r:embed="rId3"/>
              </a:buBlip>
            </a:pPr>
            <a:r>
              <a:rPr lang="en-US" b="1">
                <a:solidFill>
                  <a:schemeClr val="tx2"/>
                </a:solidFill>
                <a:effectLst/>
              </a:rPr>
              <a:t>It utilizes a number of physical signs, (specific &amp; non specific), that are known to be associated with malnutrition and deficiency of vitamins &amp; micronutrients.</a:t>
            </a:r>
            <a:endParaRPr lang="en-US">
              <a:solidFill>
                <a:schemeClr val="tx2"/>
              </a:solidFill>
              <a:effectLst/>
            </a:endParaRPr>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b="1" dirty="0">
                <a:effectLst/>
              </a:rPr>
              <a:t>CLINICAL ASSESSMENT/2</a:t>
            </a:r>
          </a:p>
        </p:txBody>
      </p:sp>
      <p:sp>
        <p:nvSpPr>
          <p:cNvPr id="12291" name="Rectangle 3"/>
          <p:cNvSpPr>
            <a:spLocks noGrp="1" noChangeArrowheads="1"/>
          </p:cNvSpPr>
          <p:nvPr>
            <p:ph type="body" idx="1"/>
          </p:nvPr>
        </p:nvSpPr>
        <p:spPr/>
        <p:txBody>
          <a:bodyPr/>
          <a:lstStyle/>
          <a:p>
            <a:pPr algn="l" rtl="0">
              <a:buFont typeface="Wingdings" pitchFamily="2" charset="2"/>
              <a:buBlip>
                <a:blip r:embed="rId3"/>
              </a:buBlip>
            </a:pPr>
            <a:r>
              <a:rPr lang="en-US" b="1">
                <a:solidFill>
                  <a:schemeClr val="tx2"/>
                </a:solidFill>
                <a:effectLst/>
              </a:rPr>
              <a:t>Good nutritional history should be obtained</a:t>
            </a:r>
          </a:p>
          <a:p>
            <a:pPr algn="l" rtl="0">
              <a:buFont typeface="Wingdings" pitchFamily="2" charset="2"/>
              <a:buBlip>
                <a:blip r:embed="rId3"/>
              </a:buBlip>
            </a:pPr>
            <a:r>
              <a:rPr lang="en-US" b="1">
                <a:solidFill>
                  <a:schemeClr val="tx2"/>
                </a:solidFill>
                <a:effectLst/>
              </a:rPr>
              <a:t>General clinical examination, with special attention to organs like hair, angles of the mouth, gums, nails, skin, eyes, tongue, muscles, bones,  &amp; thyroid gland.</a:t>
            </a:r>
          </a:p>
          <a:p>
            <a:pPr algn="l" rtl="0">
              <a:buFont typeface="Wingdings" pitchFamily="2" charset="2"/>
              <a:buBlip>
                <a:blip r:embed="rId3"/>
              </a:buBlip>
            </a:pPr>
            <a:r>
              <a:rPr lang="en-US" b="1">
                <a:solidFill>
                  <a:schemeClr val="tx2"/>
                </a:solidFill>
                <a:effectLst/>
              </a:rPr>
              <a:t>Detection of relevant signs helps in establishing the nutritional diagnosis</a:t>
            </a:r>
            <a:r>
              <a:rPr lang="en-US" sz="2800">
                <a:solidFill>
                  <a:srgbClr val="99FF33"/>
                </a:solidFill>
              </a:rPr>
              <a:t>   </a:t>
            </a:r>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b="1" dirty="0">
                <a:effectLst/>
              </a:rPr>
              <a:t>CLINICAL ASSESSMENT/3</a:t>
            </a:r>
          </a:p>
        </p:txBody>
      </p:sp>
      <p:sp>
        <p:nvSpPr>
          <p:cNvPr id="114691" name="Rectangle 3"/>
          <p:cNvSpPr>
            <a:spLocks noGrp="1" noChangeArrowheads="1"/>
          </p:cNvSpPr>
          <p:nvPr>
            <p:ph type="body" idx="1"/>
          </p:nvPr>
        </p:nvSpPr>
        <p:spPr/>
        <p:txBody>
          <a:bodyPr/>
          <a:lstStyle/>
          <a:p>
            <a:pPr algn="l" rtl="0"/>
            <a:r>
              <a:rPr lang="en-US" sz="3600" b="1" dirty="0">
                <a:effectLst/>
              </a:rPr>
              <a:t>ADVANTAGES</a:t>
            </a:r>
          </a:p>
          <a:p>
            <a:pPr lvl="1" algn="l" rtl="0"/>
            <a:r>
              <a:rPr lang="en-US" sz="3200" b="1" dirty="0">
                <a:effectLst/>
              </a:rPr>
              <a:t>Fast &amp; Easy to perform</a:t>
            </a:r>
          </a:p>
          <a:p>
            <a:pPr lvl="1" algn="l" rtl="0"/>
            <a:r>
              <a:rPr lang="en-US" sz="3200" b="1" dirty="0">
                <a:effectLst/>
              </a:rPr>
              <a:t>Inexpensive</a:t>
            </a:r>
          </a:p>
          <a:p>
            <a:pPr lvl="1" algn="l" rtl="0"/>
            <a:r>
              <a:rPr lang="en-US" sz="3200" b="1" dirty="0">
                <a:effectLst/>
              </a:rPr>
              <a:t>Non-invasive</a:t>
            </a:r>
            <a:endParaRPr lang="en-US" sz="3200" dirty="0">
              <a:effectLst/>
            </a:endParaRPr>
          </a:p>
          <a:p>
            <a:pPr algn="l" rtl="0"/>
            <a:r>
              <a:rPr lang="en-US" sz="3600" b="1" dirty="0">
                <a:effectLst/>
              </a:rPr>
              <a:t>LIMITATIONS</a:t>
            </a:r>
          </a:p>
          <a:p>
            <a:pPr lvl="1" algn="l" rtl="0"/>
            <a:r>
              <a:rPr lang="en-US" sz="3200" b="1" dirty="0">
                <a:effectLst/>
              </a:rPr>
              <a:t>Did not detect early cases</a:t>
            </a:r>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7" name="Rectangle 19"/>
          <p:cNvSpPr>
            <a:spLocks noGrp="1" noChangeArrowheads="1"/>
          </p:cNvSpPr>
          <p:nvPr>
            <p:ph type="title"/>
          </p:nvPr>
        </p:nvSpPr>
        <p:spPr>
          <a:xfrm>
            <a:off x="228600" y="277813"/>
            <a:ext cx="8915400" cy="1139825"/>
          </a:xfrm>
        </p:spPr>
        <p:txBody>
          <a:bodyPr/>
          <a:lstStyle/>
          <a:p>
            <a:r>
              <a:rPr lang="en-US" sz="3600" b="1" dirty="0">
                <a:effectLst/>
              </a:rPr>
              <a:t>Clinical signs of nutritional deficiency</a:t>
            </a:r>
          </a:p>
        </p:txBody>
      </p:sp>
      <p:sp>
        <p:nvSpPr>
          <p:cNvPr id="17411" name="Rectangle 3"/>
          <p:cNvSpPr>
            <a:spLocks noGrp="1" noChangeArrowheads="1"/>
          </p:cNvSpPr>
          <p:nvPr>
            <p:ph type="body" sz="half" idx="1"/>
          </p:nvPr>
        </p:nvSpPr>
        <p:spPr>
          <a:xfrm>
            <a:off x="457200" y="1600200"/>
            <a:ext cx="4032250" cy="762000"/>
          </a:xfrm>
        </p:spPr>
        <p:txBody>
          <a:bodyPr/>
          <a:lstStyle/>
          <a:p>
            <a:pPr algn="l" rtl="0">
              <a:buFont typeface="Wingdings" pitchFamily="2" charset="2"/>
              <a:buNone/>
            </a:pPr>
            <a:r>
              <a:rPr lang="en-US" sz="4400" b="1" dirty="0"/>
              <a:t>HAIR</a:t>
            </a:r>
          </a:p>
        </p:txBody>
      </p:sp>
      <p:graphicFrame>
        <p:nvGraphicFramePr>
          <p:cNvPr id="17432" name="Group 24"/>
          <p:cNvGraphicFramePr>
            <a:graphicFrameLocks noGrp="1"/>
          </p:cNvGraphicFramePr>
          <p:nvPr>
            <p:ph sz="half" idx="2"/>
          </p:nvPr>
        </p:nvGraphicFramePr>
        <p:xfrm>
          <a:off x="533400" y="2362200"/>
          <a:ext cx="8382000" cy="3784600"/>
        </p:xfrm>
        <a:graphic>
          <a:graphicData uri="http://schemas.openxmlformats.org/drawingml/2006/table">
            <a:tbl>
              <a:tblPr rtl="1"/>
              <a:tblGrid>
                <a:gridCol w="4876800"/>
                <a:gridCol w="3505200"/>
              </a:tblGrid>
              <a:tr h="1289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Protein, zinc, biotin</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Spare &amp; thin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9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latin typeface="Tahoma" pitchFamily="34" charset="0"/>
                          <a:cs typeface="Arial" pitchFamily="34" charset="0"/>
                        </a:rPr>
                        <a:t>Protein 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Easy to pull out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6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err="1" smtClean="0">
                          <a:ln>
                            <a:noFill/>
                          </a:ln>
                          <a:solidFill>
                            <a:schemeClr val="tx1"/>
                          </a:solidFill>
                          <a:effectLst/>
                          <a:latin typeface="Tahoma" pitchFamily="34" charset="0"/>
                          <a:cs typeface="Arial" pitchFamily="34" charset="0"/>
                        </a:rPr>
                        <a:t>Vit</a:t>
                      </a:r>
                      <a:r>
                        <a:rPr kumimoji="0" lang="en-US" sz="2800" b="1" i="0" u="none" strike="noStrike" cap="none" normalizeH="0" baseline="0" dirty="0" smtClean="0">
                          <a:ln>
                            <a:noFill/>
                          </a:ln>
                          <a:solidFill>
                            <a:schemeClr val="tx1"/>
                          </a:solidFill>
                          <a:effectLst/>
                          <a:latin typeface="Tahoma" pitchFamily="34" charset="0"/>
                          <a:cs typeface="Arial" pitchFamily="34" charset="0"/>
                        </a:rPr>
                        <a:t> C &amp; </a:t>
                      </a:r>
                      <a:r>
                        <a:rPr kumimoji="0" lang="en-US" sz="2800" b="1" i="0" u="none" strike="noStrike" cap="none" normalizeH="0" baseline="0" dirty="0" err="1" smtClean="0">
                          <a:ln>
                            <a:noFill/>
                          </a:ln>
                          <a:solidFill>
                            <a:schemeClr val="tx1"/>
                          </a:solidFill>
                          <a:effectLst/>
                          <a:latin typeface="Tahoma" pitchFamily="34" charset="0"/>
                          <a:cs typeface="Arial" pitchFamily="34" charset="0"/>
                        </a:rPr>
                        <a:t>Vit</a:t>
                      </a:r>
                      <a:r>
                        <a:rPr kumimoji="0" lang="en-US" sz="2800" b="1" i="0" u="none" strike="noStrike" cap="none" normalizeH="0" baseline="0" dirty="0" smtClean="0">
                          <a:ln>
                            <a:noFill/>
                          </a:ln>
                          <a:solidFill>
                            <a:schemeClr val="tx1"/>
                          </a:solidFill>
                          <a:effectLst/>
                          <a:latin typeface="Tahoma" pitchFamily="34" charset="0"/>
                          <a:cs typeface="Arial" pitchFamily="34" charset="0"/>
                        </a:rPr>
                        <a:t> A</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Corkscrew</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Coiled hair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7" name="Rectangle 31"/>
          <p:cNvSpPr>
            <a:spLocks noGrp="1" noChangeArrowheads="1"/>
          </p:cNvSpPr>
          <p:nvPr>
            <p:ph type="title"/>
          </p:nvPr>
        </p:nvSpPr>
        <p:spPr>
          <a:xfrm>
            <a:off x="228600" y="277813"/>
            <a:ext cx="8915400" cy="1139825"/>
          </a:xfrm>
        </p:spPr>
        <p:txBody>
          <a:bodyPr/>
          <a:lstStyle/>
          <a:p>
            <a:pPr algn="l"/>
            <a:r>
              <a:rPr lang="en-US" sz="3600" b="1" dirty="0">
                <a:effectLst/>
              </a:rPr>
              <a:t>Clinical signs of nutritional deficiency</a:t>
            </a:r>
          </a:p>
        </p:txBody>
      </p:sp>
      <p:sp>
        <p:nvSpPr>
          <p:cNvPr id="19459" name="Rectangle 3"/>
          <p:cNvSpPr>
            <a:spLocks noGrp="1" noChangeArrowheads="1"/>
          </p:cNvSpPr>
          <p:nvPr>
            <p:ph type="body" sz="half" idx="1"/>
          </p:nvPr>
        </p:nvSpPr>
        <p:spPr>
          <a:xfrm>
            <a:off x="457200" y="1600200"/>
            <a:ext cx="4032250" cy="838200"/>
          </a:xfrm>
        </p:spPr>
        <p:txBody>
          <a:bodyPr/>
          <a:lstStyle/>
          <a:p>
            <a:pPr algn="l" rtl="0">
              <a:buFont typeface="Wingdings" pitchFamily="2" charset="2"/>
              <a:buNone/>
            </a:pPr>
            <a:r>
              <a:rPr lang="en-US" sz="4400" b="1" dirty="0">
                <a:effectLst/>
              </a:rPr>
              <a:t>MOUTH</a:t>
            </a:r>
          </a:p>
          <a:p>
            <a:pPr algn="l" rtl="0"/>
            <a:endParaRPr lang="en-US" sz="4400" dirty="0">
              <a:solidFill>
                <a:srgbClr val="FF99CC"/>
              </a:solidFill>
            </a:endParaRPr>
          </a:p>
        </p:txBody>
      </p:sp>
      <p:graphicFrame>
        <p:nvGraphicFramePr>
          <p:cNvPr id="19542" name="Group 86"/>
          <p:cNvGraphicFramePr>
            <a:graphicFrameLocks noGrp="1"/>
          </p:cNvGraphicFramePr>
          <p:nvPr>
            <p:ph sz="half" idx="2"/>
          </p:nvPr>
        </p:nvGraphicFramePr>
        <p:xfrm>
          <a:off x="381000" y="2438400"/>
          <a:ext cx="8458200" cy="4309428"/>
        </p:xfrm>
        <a:graphic>
          <a:graphicData uri="http://schemas.openxmlformats.org/drawingml/2006/table">
            <a:tbl>
              <a:tblPr rtl="1"/>
              <a:tblGrid>
                <a:gridCol w="4457700"/>
                <a:gridCol w="4000500"/>
              </a:tblGrid>
              <a:tr h="731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2"/>
                          </a:solidFill>
                          <a:effectLst/>
                          <a:latin typeface="Arial" pitchFamily="34" charset="0"/>
                          <a:cs typeface="Arial" pitchFamily="34" charset="0"/>
                        </a:rPr>
                        <a:t>Riboflavin, niacin, folic acid, B12 , pr.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Glossitis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Vit. C,A, K, folic acid &amp; niacin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Bleeding &amp; spongy gums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B 2,6,&amp; niacin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Angular </a:t>
                      </a:r>
                      <a:r>
                        <a:rPr kumimoji="0" lang="en-US" sz="2400" b="1" i="0" u="none" strike="noStrike" cap="none" normalizeH="0" baseline="0" dirty="0" err="1" smtClean="0">
                          <a:ln>
                            <a:noFill/>
                          </a:ln>
                          <a:solidFill>
                            <a:schemeClr val="tx1"/>
                          </a:solidFill>
                          <a:effectLst/>
                          <a:latin typeface="Arial" pitchFamily="34" charset="0"/>
                          <a:cs typeface="Arial" pitchFamily="34" charset="0"/>
                        </a:rPr>
                        <a:t>stomatitis</a:t>
                      </a:r>
                      <a:r>
                        <a:rPr kumimoji="0" lang="en-US" sz="2400" b="1" i="0" u="none" strike="noStrike" cap="none" normalizeH="0" baseline="0" dirty="0" smtClean="0">
                          <a:ln>
                            <a:noFill/>
                          </a:ln>
                          <a:solidFill>
                            <a:schemeClr val="tx1"/>
                          </a:solidFill>
                          <a:effectLst/>
                          <a:latin typeface="Arial" pitchFamily="34" charset="0"/>
                          <a:cs typeface="Arial" pitchFamily="34" charset="0"/>
                        </a:rPr>
                        <a:t>, </a:t>
                      </a:r>
                      <a:r>
                        <a:rPr kumimoji="0" lang="en-US" sz="2400" b="1" i="0" u="none" strike="noStrike" cap="none" normalizeH="0" baseline="0" dirty="0" err="1" smtClean="0">
                          <a:ln>
                            <a:noFill/>
                          </a:ln>
                          <a:solidFill>
                            <a:schemeClr val="tx1"/>
                          </a:solidFill>
                          <a:effectLst/>
                          <a:latin typeface="Arial" pitchFamily="34" charset="0"/>
                          <a:cs typeface="Arial" pitchFamily="34" charset="0"/>
                        </a:rPr>
                        <a:t>cheilosis</a:t>
                      </a:r>
                      <a:r>
                        <a:rPr kumimoji="0" lang="en-US" sz="2400" b="1" i="0" u="none" strike="noStrike" cap="none" normalizeH="0" baseline="0" dirty="0" smtClean="0">
                          <a:ln>
                            <a:noFill/>
                          </a:ln>
                          <a:solidFill>
                            <a:schemeClr val="tx1"/>
                          </a:solidFill>
                          <a:effectLst/>
                          <a:latin typeface="Arial" pitchFamily="34" charset="0"/>
                          <a:cs typeface="Arial" pitchFamily="34" charset="0"/>
                        </a:rPr>
                        <a:t> &amp; fissured tongue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Vit.A,B12, B-complex, folic acid &amp; niacin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leukoplakia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2"/>
                          </a:solidFill>
                          <a:effectLst/>
                          <a:latin typeface="Arial" pitchFamily="34" charset="0"/>
                          <a:cs typeface="Arial" pitchFamily="34" charset="0"/>
                        </a:rPr>
                        <a:t>Vit B12,6,c, niacin ,folic acid &amp; iron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Sore mouth &amp; tongue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277813"/>
            <a:ext cx="8915400" cy="1139825"/>
          </a:xfrm>
        </p:spPr>
        <p:txBody>
          <a:bodyPr/>
          <a:lstStyle/>
          <a:p>
            <a:r>
              <a:rPr lang="en-US" sz="3600" b="1" dirty="0">
                <a:effectLst/>
              </a:rPr>
              <a:t>Clinical signs of nutritional deficiency</a:t>
            </a:r>
          </a:p>
        </p:txBody>
      </p:sp>
      <p:sp>
        <p:nvSpPr>
          <p:cNvPr id="21507" name="Rectangle 3"/>
          <p:cNvSpPr>
            <a:spLocks noGrp="1" noChangeArrowheads="1"/>
          </p:cNvSpPr>
          <p:nvPr>
            <p:ph type="body" sz="half" idx="1"/>
          </p:nvPr>
        </p:nvSpPr>
        <p:spPr>
          <a:xfrm>
            <a:off x="457200" y="1066800"/>
            <a:ext cx="4032250" cy="1066800"/>
          </a:xfrm>
        </p:spPr>
        <p:txBody>
          <a:bodyPr>
            <a:normAutofit fontScale="77500" lnSpcReduction="20000"/>
          </a:bodyPr>
          <a:lstStyle/>
          <a:p>
            <a:pPr marL="571500" indent="-571500" algn="l" rtl="0">
              <a:lnSpc>
                <a:spcPct val="90000"/>
              </a:lnSpc>
              <a:buFont typeface="Wingdings" pitchFamily="2" charset="2"/>
              <a:buNone/>
            </a:pPr>
            <a:r>
              <a:rPr lang="en-US" sz="8000" b="1" dirty="0">
                <a:effectLst/>
              </a:rPr>
              <a:t>EYES</a:t>
            </a:r>
          </a:p>
          <a:p>
            <a:pPr marL="571500" indent="-571500" algn="l" rtl="0">
              <a:lnSpc>
                <a:spcPct val="90000"/>
              </a:lnSpc>
              <a:buFont typeface="Wingdings" pitchFamily="2" charset="2"/>
              <a:buNone/>
            </a:pPr>
            <a:r>
              <a:rPr lang="en-US" sz="2400" dirty="0"/>
              <a:t>      </a:t>
            </a:r>
          </a:p>
        </p:txBody>
      </p:sp>
      <p:graphicFrame>
        <p:nvGraphicFramePr>
          <p:cNvPr id="21528" name="Group 24"/>
          <p:cNvGraphicFramePr>
            <a:graphicFrameLocks noGrp="1"/>
          </p:cNvGraphicFramePr>
          <p:nvPr>
            <p:ph sz="half" idx="2"/>
          </p:nvPr>
        </p:nvGraphicFramePr>
        <p:xfrm>
          <a:off x="533400" y="2438400"/>
          <a:ext cx="8153400" cy="3729927"/>
        </p:xfrm>
        <a:graphic>
          <a:graphicData uri="http://schemas.openxmlformats.org/drawingml/2006/table">
            <a:tbl>
              <a:tblPr rtl="1"/>
              <a:tblGrid>
                <a:gridCol w="4038600"/>
                <a:gridCol w="4114800"/>
              </a:tblGrid>
              <a:tr h="1846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2"/>
                          </a:solidFill>
                          <a:effectLst/>
                          <a:latin typeface="Tahoma" pitchFamily="34" charset="0"/>
                          <a:cs typeface="Arial" pitchFamily="34" charset="0"/>
                        </a:rPr>
                        <a:t>Vitamin A</a:t>
                      </a:r>
                      <a:r>
                        <a:rPr kumimoji="0" lang="ar-SA" sz="2800" b="1" i="0" u="none" strike="noStrike" cap="none" normalizeH="0" baseline="0" dirty="0" smtClean="0">
                          <a:ln>
                            <a:noFill/>
                          </a:ln>
                          <a:solidFill>
                            <a:schemeClr val="tx2"/>
                          </a:solidFill>
                          <a:effectLst/>
                          <a:latin typeface="Tahoma" pitchFamily="34" charset="0"/>
                          <a:cs typeface="Arial" pitchFamily="34" charset="0"/>
                        </a:rPr>
                        <a:t> </a:t>
                      </a:r>
                      <a:r>
                        <a:rPr kumimoji="0" lang="en-US" sz="2800" b="1" i="0" u="none" strike="noStrike" cap="none" normalizeH="0" baseline="0" dirty="0" smtClean="0">
                          <a:ln>
                            <a:noFill/>
                          </a:ln>
                          <a:solidFill>
                            <a:schemeClr val="tx2"/>
                          </a:solidFill>
                          <a:effectLst/>
                          <a:latin typeface="Tahoma" pitchFamily="34" charset="0"/>
                          <a:cs typeface="Arial" pitchFamily="34" charset="0"/>
                        </a:rPr>
                        <a:t> 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Night blindness, exophthalmia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46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Vit B2 &amp; vit A</a:t>
                      </a:r>
                      <a:endParaRPr kumimoji="0" lang="ar-SA" sz="2800" b="1" i="0" u="none" strike="noStrike" cap="none" normalizeH="0" baseline="0" smtClean="0">
                        <a:ln>
                          <a:noFill/>
                        </a:ln>
                        <a:solidFill>
                          <a:schemeClr val="tx2"/>
                        </a:solidFill>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deficiencies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Photophobia-blurring,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err="1" smtClean="0">
                          <a:ln>
                            <a:noFill/>
                          </a:ln>
                          <a:solidFill>
                            <a:schemeClr val="tx1"/>
                          </a:solidFill>
                          <a:effectLst/>
                          <a:latin typeface="Tahoma" pitchFamily="34" charset="0"/>
                          <a:cs typeface="Arial" pitchFamily="34" charset="0"/>
                        </a:rPr>
                        <a:t>conjunctival</a:t>
                      </a:r>
                      <a:r>
                        <a:rPr kumimoji="0" lang="en-US" sz="2800" b="1" i="0" u="none" strike="noStrike" cap="none" normalizeH="0" baseline="0" dirty="0" smtClean="0">
                          <a:ln>
                            <a:noFill/>
                          </a:ln>
                          <a:solidFill>
                            <a:schemeClr val="tx1"/>
                          </a:solidFill>
                          <a:effectLst/>
                          <a:latin typeface="Tahoma" pitchFamily="34" charset="0"/>
                          <a:cs typeface="Arial" pitchFamily="34" charset="0"/>
                        </a:rPr>
                        <a:t> inflammation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8" name="Rectangle 16"/>
          <p:cNvSpPr>
            <a:spLocks noGrp="1" noChangeArrowheads="1"/>
          </p:cNvSpPr>
          <p:nvPr>
            <p:ph type="title"/>
          </p:nvPr>
        </p:nvSpPr>
        <p:spPr>
          <a:xfrm>
            <a:off x="228600" y="277813"/>
            <a:ext cx="8915400" cy="1139825"/>
          </a:xfrm>
        </p:spPr>
        <p:txBody>
          <a:bodyPr/>
          <a:lstStyle/>
          <a:p>
            <a:r>
              <a:rPr lang="en-US" sz="3600" b="1" dirty="0">
                <a:effectLst/>
              </a:rPr>
              <a:t>Clinical signs of nutritional deficiency</a:t>
            </a:r>
          </a:p>
        </p:txBody>
      </p:sp>
      <p:sp>
        <p:nvSpPr>
          <p:cNvPr id="23555" name="Rectangle 3"/>
          <p:cNvSpPr>
            <a:spLocks noGrp="1" noChangeArrowheads="1"/>
          </p:cNvSpPr>
          <p:nvPr>
            <p:ph type="body" sz="half" idx="1"/>
          </p:nvPr>
        </p:nvSpPr>
        <p:spPr>
          <a:xfrm>
            <a:off x="457200" y="1600200"/>
            <a:ext cx="1905000" cy="609600"/>
          </a:xfrm>
        </p:spPr>
        <p:txBody>
          <a:bodyPr/>
          <a:lstStyle/>
          <a:p>
            <a:pPr algn="l" rtl="0">
              <a:lnSpc>
                <a:spcPct val="90000"/>
              </a:lnSpc>
              <a:buFont typeface="Wingdings" pitchFamily="2" charset="2"/>
              <a:buNone/>
            </a:pPr>
            <a:r>
              <a:rPr lang="en-US" sz="3600" b="1" dirty="0">
                <a:effectLst/>
              </a:rPr>
              <a:t>NAILS</a:t>
            </a:r>
          </a:p>
        </p:txBody>
      </p:sp>
      <p:graphicFrame>
        <p:nvGraphicFramePr>
          <p:cNvPr id="23567" name="Group 15"/>
          <p:cNvGraphicFramePr>
            <a:graphicFrameLocks noGrp="1"/>
          </p:cNvGraphicFramePr>
          <p:nvPr>
            <p:ph sz="half" idx="2"/>
          </p:nvPr>
        </p:nvGraphicFramePr>
        <p:xfrm>
          <a:off x="533400" y="2743200"/>
          <a:ext cx="8001000" cy="3540126"/>
        </p:xfrm>
        <a:graphic>
          <a:graphicData uri="http://schemas.openxmlformats.org/drawingml/2006/table">
            <a:tbl>
              <a:tblPr rtl="1"/>
              <a:tblGrid>
                <a:gridCol w="4000500"/>
                <a:gridCol w="4000500"/>
              </a:tblGrid>
              <a:tr h="1770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3200" b="1" i="0" u="none" strike="noStrike" cap="none" normalizeH="0" baseline="0" dirty="0" smtClean="0">
                          <a:ln>
                            <a:noFill/>
                          </a:ln>
                          <a:solidFill>
                            <a:schemeClr val="tx2"/>
                          </a:solidFill>
                          <a:effectLst/>
                          <a:latin typeface="Tahoma" pitchFamily="34" charset="0"/>
                          <a:cs typeface="Arial" pitchFamily="34" charset="0"/>
                        </a:rPr>
                        <a:t>Iron 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3200" b="1" i="0" u="none" strike="noStrike" cap="none" normalizeH="0" baseline="0" dirty="0" smtClean="0">
                          <a:ln>
                            <a:noFill/>
                          </a:ln>
                          <a:solidFill>
                            <a:schemeClr val="tx1"/>
                          </a:solidFill>
                          <a:effectLst/>
                          <a:latin typeface="Tahoma" pitchFamily="34" charset="0"/>
                          <a:cs typeface="Arial" pitchFamily="34" charset="0"/>
                        </a:rPr>
                        <a:t>Spooning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70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3200" b="1" i="0" u="none" strike="noStrike" cap="none" normalizeH="0" baseline="0" smtClean="0">
                          <a:ln>
                            <a:noFill/>
                          </a:ln>
                          <a:solidFill>
                            <a:schemeClr val="tx2"/>
                          </a:solidFill>
                          <a:effectLst/>
                          <a:latin typeface="Tahoma" pitchFamily="34" charset="0"/>
                          <a:cs typeface="Arial" pitchFamily="34" charset="0"/>
                        </a:rPr>
                        <a:t>Protein deficiency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3200" b="1" i="0" u="none" strike="noStrike" cap="none" normalizeH="0" baseline="0" dirty="0" smtClean="0">
                          <a:ln>
                            <a:noFill/>
                          </a:ln>
                          <a:solidFill>
                            <a:schemeClr val="tx1"/>
                          </a:solidFill>
                          <a:effectLst/>
                          <a:latin typeface="Tahoma" pitchFamily="34" charset="0"/>
                          <a:cs typeface="Arial" pitchFamily="34" charset="0"/>
                        </a:rPr>
                        <a:t>Transverse lines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01" name="Rectangle 25"/>
          <p:cNvSpPr>
            <a:spLocks noGrp="1" noChangeArrowheads="1"/>
          </p:cNvSpPr>
          <p:nvPr>
            <p:ph type="title"/>
          </p:nvPr>
        </p:nvSpPr>
        <p:spPr>
          <a:xfrm>
            <a:off x="0" y="277813"/>
            <a:ext cx="9144000" cy="1139825"/>
          </a:xfrm>
        </p:spPr>
        <p:txBody>
          <a:bodyPr/>
          <a:lstStyle/>
          <a:p>
            <a:r>
              <a:rPr lang="en-US" sz="3600" b="1" dirty="0">
                <a:effectLst/>
              </a:rPr>
              <a:t>Clinical signs of nutritional deficiency</a:t>
            </a:r>
          </a:p>
        </p:txBody>
      </p:sp>
      <p:sp>
        <p:nvSpPr>
          <p:cNvPr id="24579" name="Rectangle 3"/>
          <p:cNvSpPr>
            <a:spLocks noGrp="1" noChangeArrowheads="1"/>
          </p:cNvSpPr>
          <p:nvPr>
            <p:ph type="body" sz="half" idx="1"/>
          </p:nvPr>
        </p:nvSpPr>
        <p:spPr>
          <a:xfrm>
            <a:off x="457200" y="1600200"/>
            <a:ext cx="1752600" cy="914400"/>
          </a:xfrm>
        </p:spPr>
        <p:txBody>
          <a:bodyPr/>
          <a:lstStyle/>
          <a:p>
            <a:pPr algn="l" rtl="0">
              <a:buFont typeface="Wingdings" pitchFamily="2" charset="2"/>
              <a:buNone/>
            </a:pPr>
            <a:r>
              <a:rPr lang="en-US" sz="3600" b="1" dirty="0">
                <a:effectLst/>
              </a:rPr>
              <a:t>SKIN</a:t>
            </a:r>
          </a:p>
        </p:txBody>
      </p:sp>
      <p:graphicFrame>
        <p:nvGraphicFramePr>
          <p:cNvPr id="24635" name="Group 59"/>
          <p:cNvGraphicFramePr>
            <a:graphicFrameLocks noGrp="1"/>
          </p:cNvGraphicFramePr>
          <p:nvPr>
            <p:ph sz="half" idx="2"/>
          </p:nvPr>
        </p:nvGraphicFramePr>
        <p:xfrm>
          <a:off x="457200" y="2286000"/>
          <a:ext cx="8153400" cy="4241166"/>
        </p:xfrm>
        <a:graphic>
          <a:graphicData uri="http://schemas.openxmlformats.org/drawingml/2006/table">
            <a:tbl>
              <a:tblPr rtl="1"/>
              <a:tblGrid>
                <a:gridCol w="4343400"/>
                <a:gridCol w="3810000"/>
              </a:tblGrid>
              <a:tr h="703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2"/>
                          </a:solidFill>
                          <a:effectLst/>
                          <a:latin typeface="Tahoma" pitchFamily="34" charset="0"/>
                          <a:cs typeface="Arial" pitchFamily="34" charset="0"/>
                        </a:rPr>
                        <a:t>Folic acid, iron, B12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Pallor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Vitamin B &amp; Vitamin 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Follicular hyperkeratosis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PEM, Vit B2, Vitamin A, Zinc &amp; Niacin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Flaking dermatitis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Niacin &amp; PEM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Pigmentation, desquamation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2"/>
                          </a:solidFill>
                          <a:effectLst/>
                          <a:latin typeface="Tahoma" pitchFamily="34" charset="0"/>
                          <a:cs typeface="Arial" pitchFamily="34" charset="0"/>
                        </a:rPr>
                        <a:t>Vit K ,Vit C &amp;  folic acid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dirty="0" smtClean="0">
                          <a:ln>
                            <a:noFill/>
                          </a:ln>
                          <a:solidFill>
                            <a:schemeClr val="tx1"/>
                          </a:solidFill>
                          <a:effectLst/>
                          <a:latin typeface="Tahoma" pitchFamily="34" charset="0"/>
                          <a:cs typeface="Arial" pitchFamily="34" charset="0"/>
                        </a:rPr>
                        <a:t>Bruising, </a:t>
                      </a:r>
                      <a:r>
                        <a:rPr kumimoji="0" lang="en-US" sz="2800" b="1" i="0" u="none" strike="noStrike" cap="none" normalizeH="0" baseline="0" dirty="0" err="1" smtClean="0">
                          <a:ln>
                            <a:noFill/>
                          </a:ln>
                          <a:solidFill>
                            <a:schemeClr val="tx1"/>
                          </a:solidFill>
                          <a:effectLst/>
                          <a:latin typeface="Tahoma" pitchFamily="34" charset="0"/>
                          <a:cs typeface="Arial" pitchFamily="34" charset="0"/>
                        </a:rPr>
                        <a:t>purpura</a:t>
                      </a:r>
                      <a:endParaRPr kumimoji="0" lang="en-US" sz="2800" b="1" i="0" u="none" strike="noStrike" cap="none" normalizeH="0" baseline="0" dirty="0" smtClean="0">
                        <a:ln>
                          <a:noFill/>
                        </a:ln>
                        <a:solidFill>
                          <a:schemeClr val="tx1"/>
                        </a:solidFill>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Monosaccharides</a:t>
            </a: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smtClean="0"/>
              <a:t>Fructose, </a:t>
            </a:r>
            <a:r>
              <a:rPr lang="en-US" b="1" dirty="0" err="1" smtClean="0"/>
              <a:t>galactose</a:t>
            </a:r>
            <a:r>
              <a:rPr lang="en-US" b="1" dirty="0" smtClean="0"/>
              <a:t>, and glucose </a:t>
            </a:r>
            <a:r>
              <a:rPr lang="en-US" dirty="0" smtClean="0"/>
              <a:t>are the simplest of all sugars, composed of just one sugar molecule. These are absorbed without undergoing digestion</a:t>
            </a:r>
            <a:r>
              <a:rPr lang="en-US" b="1" dirty="0" smtClean="0"/>
              <a:t>.</a:t>
            </a:r>
            <a:endParaRPr lang="en-US" dirty="0" smtClean="0"/>
          </a:p>
          <a:p>
            <a:pPr lvl="0"/>
            <a:r>
              <a:rPr lang="en-US" dirty="0" smtClean="0"/>
              <a:t>Glucose circulates through the blood to provide energy for body cells; it is a component of all disaccharides and is virtually the sole constituent of complex carbohydrates. The body converts all other digestible carbohydrates to glucose. In foods it is found in fruits, vegetables, honey, corn syrup and corn starch.</a:t>
            </a:r>
          </a:p>
          <a:p>
            <a:endParaRPr lang="en-US"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0" y="277813"/>
            <a:ext cx="9144000" cy="1139825"/>
          </a:xfrm>
        </p:spPr>
        <p:txBody>
          <a:bodyPr/>
          <a:lstStyle/>
          <a:p>
            <a:r>
              <a:rPr lang="en-US" sz="3600" b="1" dirty="0">
                <a:effectLst/>
                <a:cs typeface="Tahoma" pitchFamily="34" charset="0"/>
              </a:rPr>
              <a:t>Clinical signs of nutritional deficiency</a:t>
            </a:r>
          </a:p>
        </p:txBody>
      </p:sp>
      <p:sp>
        <p:nvSpPr>
          <p:cNvPr id="123907" name="Rectangle 3"/>
          <p:cNvSpPr>
            <a:spLocks noGrp="1" noChangeArrowheads="1"/>
          </p:cNvSpPr>
          <p:nvPr>
            <p:ph type="body" sz="half" idx="1"/>
          </p:nvPr>
        </p:nvSpPr>
        <p:spPr>
          <a:xfrm>
            <a:off x="457200" y="1600200"/>
            <a:ext cx="4495800" cy="4530725"/>
          </a:xfrm>
        </p:spPr>
        <p:txBody>
          <a:bodyPr/>
          <a:lstStyle/>
          <a:p>
            <a:pPr algn="l" rtl="0">
              <a:buFont typeface="Wingdings" pitchFamily="2" charset="2"/>
              <a:buNone/>
            </a:pPr>
            <a:r>
              <a:rPr lang="en-US" sz="3600" b="1" dirty="0">
                <a:effectLst/>
                <a:latin typeface="Arial" pitchFamily="34" charset="0"/>
              </a:rPr>
              <a:t>Thyroid gland</a:t>
            </a:r>
            <a:endParaRPr lang="en-US" dirty="0">
              <a:effectLst/>
              <a:cs typeface="Tahoma" pitchFamily="34" charset="0"/>
            </a:endParaRPr>
          </a:p>
          <a:p>
            <a:pPr algn="l" rtl="0"/>
            <a:r>
              <a:rPr lang="en-US" sz="3200" b="1" dirty="0">
                <a:solidFill>
                  <a:schemeClr val="tx2"/>
                </a:solidFill>
                <a:effectLst/>
                <a:cs typeface="Tahoma" pitchFamily="34" charset="0"/>
              </a:rPr>
              <a:t>in mountainous areas and far from sea places Goiter is a reliable sign of iodine deficiency.</a:t>
            </a:r>
            <a:endParaRPr lang="en-US" sz="3200" dirty="0">
              <a:solidFill>
                <a:schemeClr val="tx2"/>
              </a:solidFill>
              <a:effectLst/>
              <a:cs typeface="Tahoma" pitchFamily="34" charset="0"/>
            </a:endParaRPr>
          </a:p>
        </p:txBody>
      </p:sp>
      <p:pic>
        <p:nvPicPr>
          <p:cNvPr id="123909" name="Picture 5"/>
          <p:cNvPicPr>
            <a:picLocks noChangeAspect="1" noChangeArrowheads="1"/>
          </p:cNvPicPr>
          <p:nvPr/>
        </p:nvPicPr>
        <p:blipFill>
          <a:blip r:embed="rId3"/>
          <a:srcRect/>
          <a:stretch>
            <a:fillRect/>
          </a:stretch>
        </p:blipFill>
        <p:spPr bwMode="auto">
          <a:xfrm>
            <a:off x="4994275" y="1600200"/>
            <a:ext cx="3346450" cy="4530725"/>
          </a:xfrm>
          <a:prstGeom prst="rect">
            <a:avLst/>
          </a:prstGeom>
          <a:noFill/>
        </p:spPr>
      </p:pic>
    </p:spTree>
  </p:cSld>
  <p:clrMapOvr>
    <a:masterClrMapping/>
  </p:clrMapOvr>
  <p:transition/>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0" y="277813"/>
            <a:ext cx="9144000" cy="1139825"/>
          </a:xfrm>
        </p:spPr>
        <p:txBody>
          <a:bodyPr/>
          <a:lstStyle/>
          <a:p>
            <a:r>
              <a:rPr lang="en-US" sz="3600" b="1" dirty="0">
                <a:effectLst/>
                <a:cs typeface="Tahoma" pitchFamily="34" charset="0"/>
              </a:rPr>
              <a:t>Clinical signs of nutritional deficiency</a:t>
            </a:r>
          </a:p>
        </p:txBody>
      </p:sp>
      <p:sp>
        <p:nvSpPr>
          <p:cNvPr id="128003" name="Rectangle 3"/>
          <p:cNvSpPr>
            <a:spLocks noGrp="1" noChangeArrowheads="1"/>
          </p:cNvSpPr>
          <p:nvPr>
            <p:ph type="body" sz="half" idx="1"/>
          </p:nvPr>
        </p:nvSpPr>
        <p:spPr>
          <a:xfrm>
            <a:off x="152400" y="1946275"/>
            <a:ext cx="4648200" cy="4454525"/>
          </a:xfrm>
        </p:spPr>
        <p:txBody>
          <a:bodyPr/>
          <a:lstStyle/>
          <a:p>
            <a:pPr algn="l" rtl="0">
              <a:buFont typeface="Wingdings" pitchFamily="2" charset="2"/>
              <a:buNone/>
            </a:pPr>
            <a:r>
              <a:rPr lang="en-US" sz="3600" b="1" dirty="0">
                <a:effectLst/>
              </a:rPr>
              <a:t>Joins &amp; bones</a:t>
            </a:r>
          </a:p>
          <a:p>
            <a:pPr algn="l" rtl="0"/>
            <a:r>
              <a:rPr lang="en-US" sz="3200" b="1" dirty="0"/>
              <a:t>Help detect signs of vitamin D deficiency (Rickets) &amp; vitamin C deficiency (Scurvy)</a:t>
            </a:r>
            <a:endParaRPr lang="en-US" sz="3200" dirty="0"/>
          </a:p>
        </p:txBody>
      </p:sp>
      <p:pic>
        <p:nvPicPr>
          <p:cNvPr id="128005" name="Picture 5"/>
          <p:cNvPicPr>
            <a:picLocks noChangeAspect="1" noChangeArrowheads="1"/>
          </p:cNvPicPr>
          <p:nvPr/>
        </p:nvPicPr>
        <p:blipFill>
          <a:blip r:embed="rId3"/>
          <a:srcRect/>
          <a:stretch>
            <a:fillRect/>
          </a:stretch>
        </p:blipFill>
        <p:spPr bwMode="auto">
          <a:xfrm>
            <a:off x="4722813" y="1600200"/>
            <a:ext cx="3887787" cy="4530725"/>
          </a:xfrm>
          <a:prstGeom prst="rect">
            <a:avLst/>
          </a:prstGeom>
          <a:noFill/>
        </p:spPr>
      </p:pic>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dirty="0">
                <a:effectLst/>
              </a:rPr>
              <a:t>Anthropometric Methods</a:t>
            </a:r>
          </a:p>
        </p:txBody>
      </p:sp>
      <p:sp>
        <p:nvSpPr>
          <p:cNvPr id="31747" name="Rectangle 3"/>
          <p:cNvSpPr>
            <a:spLocks noGrp="1" noChangeArrowheads="1"/>
          </p:cNvSpPr>
          <p:nvPr>
            <p:ph type="body" idx="1"/>
          </p:nvPr>
        </p:nvSpPr>
        <p:spPr>
          <a:xfrm>
            <a:off x="304800" y="1447800"/>
            <a:ext cx="8382000" cy="4953000"/>
          </a:xfrm>
        </p:spPr>
        <p:txBody>
          <a:bodyPr/>
          <a:lstStyle/>
          <a:p>
            <a:pPr algn="l" rtl="0">
              <a:lnSpc>
                <a:spcPct val="90000"/>
              </a:lnSpc>
              <a:buFont typeface="Wingdings" pitchFamily="2" charset="2"/>
              <a:buBlip>
                <a:blip r:embed="rId3"/>
              </a:buBlip>
            </a:pPr>
            <a:r>
              <a:rPr lang="en-US" b="1">
                <a:solidFill>
                  <a:schemeClr val="tx2"/>
                </a:solidFill>
                <a:effectLst/>
              </a:rPr>
              <a:t>Anthropometry is the measurement of body height, weight &amp; proportions.</a:t>
            </a:r>
            <a:endParaRPr lang="ar-SA" b="1">
              <a:solidFill>
                <a:schemeClr val="tx2"/>
              </a:solidFill>
              <a:effectLst/>
            </a:endParaRPr>
          </a:p>
          <a:p>
            <a:pPr algn="l" rtl="0">
              <a:lnSpc>
                <a:spcPct val="90000"/>
              </a:lnSpc>
              <a:buFont typeface="Wingdings" pitchFamily="2" charset="2"/>
              <a:buBlip>
                <a:blip r:embed="rId3"/>
              </a:buBlip>
            </a:pPr>
            <a:r>
              <a:rPr lang="en-US" b="1">
                <a:solidFill>
                  <a:schemeClr val="tx2"/>
                </a:solidFill>
                <a:effectLst/>
              </a:rPr>
              <a:t>It is an essential component of clinical examination of infants, children &amp; pregnant women.</a:t>
            </a:r>
          </a:p>
          <a:p>
            <a:pPr algn="l" rtl="0">
              <a:lnSpc>
                <a:spcPct val="90000"/>
              </a:lnSpc>
              <a:buFont typeface="Wingdings" pitchFamily="2" charset="2"/>
              <a:buBlip>
                <a:blip r:embed="rId3"/>
              </a:buBlip>
            </a:pPr>
            <a:r>
              <a:rPr lang="en-US" b="1">
                <a:solidFill>
                  <a:schemeClr val="tx2"/>
                </a:solidFill>
                <a:effectLst/>
              </a:rPr>
              <a:t>It is used to evaluate both under &amp; over nutrition.</a:t>
            </a:r>
          </a:p>
          <a:p>
            <a:pPr algn="l" rtl="0">
              <a:lnSpc>
                <a:spcPct val="90000"/>
              </a:lnSpc>
              <a:buFont typeface="Wingdings" pitchFamily="2" charset="2"/>
              <a:buBlip>
                <a:blip r:embed="rId3"/>
              </a:buBlip>
            </a:pPr>
            <a:r>
              <a:rPr lang="en-US" b="1">
                <a:solidFill>
                  <a:schemeClr val="tx2"/>
                </a:solidFill>
                <a:effectLst/>
              </a:rPr>
              <a:t>The measured values reflects the current nutritional status &amp; don</a:t>
            </a:r>
            <a:r>
              <a:rPr lang="en-US" b="1">
                <a:solidFill>
                  <a:schemeClr val="tx2"/>
                </a:solidFill>
                <a:effectLst/>
                <a:latin typeface="Arial"/>
              </a:rPr>
              <a:t>’</a:t>
            </a:r>
            <a:r>
              <a:rPr lang="en-US" b="1">
                <a:solidFill>
                  <a:schemeClr val="tx2"/>
                </a:solidFill>
                <a:effectLst/>
              </a:rPr>
              <a:t>t differentiate between acute &amp; chronic changes .</a:t>
            </a:r>
            <a:endParaRPr lang="en-US">
              <a:solidFill>
                <a:schemeClr val="tx2"/>
              </a:solidFill>
              <a:effectLst/>
            </a:endParaRPr>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0" y="685800"/>
            <a:ext cx="9144000" cy="731838"/>
          </a:xfrm>
        </p:spPr>
        <p:txBody>
          <a:bodyPr/>
          <a:lstStyle/>
          <a:p>
            <a:r>
              <a:rPr lang="en-US" sz="3600" b="1" dirty="0">
                <a:effectLst/>
              </a:rPr>
              <a:t>Other anthropometric Measurements</a:t>
            </a:r>
          </a:p>
        </p:txBody>
      </p:sp>
      <p:sp>
        <p:nvSpPr>
          <p:cNvPr id="122883" name="Rectangle 3"/>
          <p:cNvSpPr>
            <a:spLocks noGrp="1" noChangeArrowheads="1"/>
          </p:cNvSpPr>
          <p:nvPr>
            <p:ph type="body" idx="1"/>
          </p:nvPr>
        </p:nvSpPr>
        <p:spPr>
          <a:xfrm>
            <a:off x="457200" y="1905000"/>
            <a:ext cx="8229600" cy="4343400"/>
          </a:xfrm>
        </p:spPr>
        <p:txBody>
          <a:bodyPr/>
          <a:lstStyle/>
          <a:p>
            <a:pPr algn="l" rtl="0"/>
            <a:r>
              <a:rPr lang="en-US" sz="3600" b="1" dirty="0">
                <a:effectLst/>
                <a:latin typeface="Arial" pitchFamily="34" charset="0"/>
              </a:rPr>
              <a:t>Mid-arm circumference</a:t>
            </a:r>
          </a:p>
          <a:p>
            <a:pPr algn="l" rtl="0">
              <a:lnSpc>
                <a:spcPct val="20000"/>
              </a:lnSpc>
              <a:buFont typeface="Wingdings" pitchFamily="2" charset="2"/>
              <a:buNone/>
            </a:pPr>
            <a:endParaRPr lang="en-US" sz="3600" b="1" dirty="0">
              <a:effectLst/>
              <a:latin typeface="Arial" pitchFamily="34" charset="0"/>
            </a:endParaRPr>
          </a:p>
          <a:p>
            <a:pPr algn="l" rtl="0"/>
            <a:r>
              <a:rPr lang="en-US" sz="3600" b="1" dirty="0">
                <a:effectLst/>
                <a:latin typeface="Arial" pitchFamily="34" charset="0"/>
              </a:rPr>
              <a:t>Skin fold thickness</a:t>
            </a:r>
          </a:p>
          <a:p>
            <a:pPr algn="l" rtl="0">
              <a:lnSpc>
                <a:spcPct val="20000"/>
              </a:lnSpc>
              <a:buFont typeface="Wingdings" pitchFamily="2" charset="2"/>
              <a:buNone/>
            </a:pPr>
            <a:endParaRPr lang="en-US" sz="3600" b="1" dirty="0">
              <a:effectLst/>
              <a:latin typeface="Arial" pitchFamily="34" charset="0"/>
            </a:endParaRPr>
          </a:p>
          <a:p>
            <a:pPr algn="l" rtl="0"/>
            <a:r>
              <a:rPr lang="en-US" sz="3600" b="1" dirty="0">
                <a:effectLst/>
                <a:latin typeface="Arial" pitchFamily="34" charset="0"/>
              </a:rPr>
              <a:t>Head circumference</a:t>
            </a:r>
          </a:p>
          <a:p>
            <a:pPr algn="l" rtl="0">
              <a:lnSpc>
                <a:spcPct val="20000"/>
              </a:lnSpc>
              <a:buFont typeface="Wingdings" pitchFamily="2" charset="2"/>
              <a:buNone/>
            </a:pPr>
            <a:endParaRPr lang="en-US" sz="3600" b="1" dirty="0">
              <a:effectLst/>
              <a:latin typeface="Arial" pitchFamily="34" charset="0"/>
            </a:endParaRPr>
          </a:p>
          <a:p>
            <a:pPr algn="l" rtl="0"/>
            <a:r>
              <a:rPr lang="en-US" sz="3600" b="1" dirty="0">
                <a:effectLst/>
                <a:latin typeface="Arial" pitchFamily="34" charset="0"/>
              </a:rPr>
              <a:t>Head/chest ratio</a:t>
            </a:r>
          </a:p>
          <a:p>
            <a:pPr algn="l" rtl="0"/>
            <a:r>
              <a:rPr lang="en-US" sz="3600" b="1" dirty="0">
                <a:effectLst/>
                <a:latin typeface="Arial" pitchFamily="34" charset="0"/>
              </a:rPr>
              <a:t>Hip/waist ratio</a:t>
            </a:r>
          </a:p>
        </p:txBody>
      </p:sp>
    </p:spTree>
  </p:cSld>
  <p:clrMapOvr>
    <a:masterClrMapping/>
  </p:clrMapOvr>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4000" b="1" dirty="0">
                <a:effectLst/>
              </a:rPr>
              <a:t>Anthropometry for children</a:t>
            </a:r>
          </a:p>
        </p:txBody>
      </p:sp>
      <p:sp>
        <p:nvSpPr>
          <p:cNvPr id="32771" name="Rectangle 3"/>
          <p:cNvSpPr>
            <a:spLocks noGrp="1" noChangeArrowheads="1"/>
          </p:cNvSpPr>
          <p:nvPr>
            <p:ph type="body" idx="1"/>
          </p:nvPr>
        </p:nvSpPr>
        <p:spPr/>
        <p:txBody>
          <a:bodyPr/>
          <a:lstStyle/>
          <a:p>
            <a:pPr algn="l" rtl="0">
              <a:lnSpc>
                <a:spcPct val="90000"/>
              </a:lnSpc>
              <a:buFont typeface="Wingdings" pitchFamily="2" charset="2"/>
              <a:buBlip>
                <a:blip r:embed="rId3"/>
              </a:buBlip>
            </a:pPr>
            <a:r>
              <a:rPr lang="en-US" b="1">
                <a:solidFill>
                  <a:schemeClr val="tx2"/>
                </a:solidFill>
                <a:effectLst/>
                <a:latin typeface="Arial" pitchFamily="34" charset="0"/>
              </a:rPr>
              <a:t>Accurate measurement of height and weight is essential. The results can then be used to evaluate the physical growth of the child.</a:t>
            </a:r>
          </a:p>
          <a:p>
            <a:pPr algn="l" rtl="0">
              <a:lnSpc>
                <a:spcPct val="50000"/>
              </a:lnSpc>
              <a:buFont typeface="Wingdings" pitchFamily="2" charset="2"/>
              <a:buNone/>
            </a:pPr>
            <a:endParaRPr lang="en-US" b="1">
              <a:solidFill>
                <a:schemeClr val="tx2"/>
              </a:solidFill>
              <a:effectLst/>
              <a:latin typeface="Arial" pitchFamily="34" charset="0"/>
            </a:endParaRPr>
          </a:p>
          <a:p>
            <a:pPr algn="l" rtl="0">
              <a:lnSpc>
                <a:spcPct val="90000"/>
              </a:lnSpc>
              <a:buFont typeface="Wingdings" pitchFamily="2" charset="2"/>
              <a:buBlip>
                <a:blip r:embed="rId3"/>
              </a:buBlip>
            </a:pPr>
            <a:r>
              <a:rPr lang="en-US" b="1">
                <a:solidFill>
                  <a:schemeClr val="tx2"/>
                </a:solidFill>
                <a:effectLst/>
                <a:latin typeface="Arial" pitchFamily="34" charset="0"/>
              </a:rPr>
              <a:t>For growth monitoring the data are plotted on growth charts over a period of time that is enough to calculate growth velocity, which can then be compared to international standards</a:t>
            </a:r>
            <a:endParaRPr lang="en-US">
              <a:solidFill>
                <a:schemeClr val="tx2"/>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76200"/>
            <a:ext cx="7772400" cy="990600"/>
          </a:xfrm>
        </p:spPr>
        <p:txBody>
          <a:bodyPr/>
          <a:lstStyle/>
          <a:p>
            <a:r>
              <a:rPr lang="en-US">
                <a:latin typeface="Arial Black" pitchFamily="34" charset="0"/>
              </a:rPr>
              <a:t>Growth Monitoring Chart</a:t>
            </a:r>
            <a:r>
              <a:rPr lang="en-US"/>
              <a:t> </a:t>
            </a:r>
          </a:p>
        </p:txBody>
      </p:sp>
      <p:sp>
        <p:nvSpPr>
          <p:cNvPr id="120835" name="Rectangle 3"/>
          <p:cNvSpPr>
            <a:spLocks noGrp="1" noChangeArrowheads="1"/>
          </p:cNvSpPr>
          <p:nvPr>
            <p:ph type="body" idx="1"/>
          </p:nvPr>
        </p:nvSpPr>
        <p:spPr>
          <a:xfrm>
            <a:off x="838200" y="685800"/>
            <a:ext cx="7772400" cy="5029200"/>
          </a:xfrm>
        </p:spPr>
        <p:txBody>
          <a:bodyPr/>
          <a:lstStyle/>
          <a:p>
            <a:pPr marL="457200" indent="-457200">
              <a:buFont typeface="Wingdings" pitchFamily="2" charset="2"/>
              <a:buNone/>
            </a:pPr>
            <a:r>
              <a:rPr lang="en-US" sz="2400" b="1"/>
              <a:t>Percentile chart</a:t>
            </a:r>
          </a:p>
        </p:txBody>
      </p:sp>
      <p:sp>
        <p:nvSpPr>
          <p:cNvPr id="120836" name="Rectangle 4"/>
          <p:cNvSpPr>
            <a:spLocks noChangeArrowheads="1"/>
          </p:cNvSpPr>
          <p:nvPr/>
        </p:nvSpPr>
        <p:spPr bwMode="auto">
          <a:xfrm>
            <a:off x="3527425" y="2239963"/>
            <a:ext cx="9144000" cy="0"/>
          </a:xfrm>
          <a:prstGeom prst="rect">
            <a:avLst/>
          </a:prstGeom>
          <a:noFill/>
          <a:ln w="9525">
            <a:noFill/>
            <a:miter lim="800000"/>
            <a:headEnd/>
            <a:tailEnd/>
          </a:ln>
          <a:effectLst/>
        </p:spPr>
        <p:txBody>
          <a:bodyPr>
            <a:spAutoFit/>
          </a:bodyPr>
          <a:lstStyle/>
          <a:p>
            <a:endParaRPr lang="en-US"/>
          </a:p>
        </p:txBody>
      </p:sp>
      <p:sp>
        <p:nvSpPr>
          <p:cNvPr id="120837" name="Rectangle 5"/>
          <p:cNvSpPr>
            <a:spLocks noChangeArrowheads="1"/>
          </p:cNvSpPr>
          <p:nvPr/>
        </p:nvSpPr>
        <p:spPr bwMode="auto">
          <a:xfrm>
            <a:off x="3527425" y="2239963"/>
            <a:ext cx="9145588" cy="0"/>
          </a:xfrm>
          <a:prstGeom prst="rect">
            <a:avLst/>
          </a:prstGeom>
          <a:noFill/>
          <a:ln w="9525">
            <a:noFill/>
            <a:miter lim="800000"/>
            <a:headEnd/>
            <a:tailEnd/>
          </a:ln>
          <a:effectLst/>
        </p:spPr>
        <p:txBody>
          <a:bodyPr>
            <a:spAutoFit/>
          </a:bodyPr>
          <a:lstStyle/>
          <a:p>
            <a:endParaRPr lang="en-US"/>
          </a:p>
        </p:txBody>
      </p:sp>
      <p:pic>
        <p:nvPicPr>
          <p:cNvPr id="120839" name="Picture 7"/>
          <p:cNvPicPr>
            <a:picLocks noChangeAspect="1" noChangeArrowheads="1"/>
          </p:cNvPicPr>
          <p:nvPr/>
        </p:nvPicPr>
        <p:blipFill>
          <a:blip r:embed="rId3"/>
          <a:srcRect/>
          <a:stretch>
            <a:fillRect/>
          </a:stretch>
        </p:blipFill>
        <p:spPr bwMode="auto">
          <a:xfrm>
            <a:off x="0" y="1195388"/>
            <a:ext cx="9144000" cy="5662612"/>
          </a:xfrm>
          <a:prstGeom prst="rect">
            <a:avLst/>
          </a:prstGeom>
          <a:noFill/>
        </p:spPr>
      </p:pic>
    </p:spTree>
  </p:cSld>
  <p:clrMapOvr>
    <a:masterClrMapping/>
  </p:clrMapOvr>
  <p:transition>
    <p:zoom/>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dirty="0">
                <a:effectLst/>
              </a:rPr>
              <a:t>Measurements for adults</a:t>
            </a:r>
          </a:p>
        </p:txBody>
      </p:sp>
      <p:sp>
        <p:nvSpPr>
          <p:cNvPr id="35843" name="Rectangle 3"/>
          <p:cNvSpPr>
            <a:spLocks noGrp="1" noChangeArrowheads="1"/>
          </p:cNvSpPr>
          <p:nvPr>
            <p:ph type="body" idx="1"/>
          </p:nvPr>
        </p:nvSpPr>
        <p:spPr>
          <a:xfrm>
            <a:off x="457200" y="1600200"/>
            <a:ext cx="8229600" cy="3962400"/>
          </a:xfrm>
        </p:spPr>
        <p:txBody>
          <a:bodyPr/>
          <a:lstStyle/>
          <a:p>
            <a:pPr algn="l" rtl="0">
              <a:buFont typeface="Wingdings" pitchFamily="2" charset="2"/>
              <a:buNone/>
            </a:pPr>
            <a:r>
              <a:rPr lang="en-US" sz="4400" b="1" dirty="0"/>
              <a:t>Height</a:t>
            </a:r>
            <a:r>
              <a:rPr lang="en-US" sz="4400" b="1" dirty="0">
                <a:solidFill>
                  <a:srgbClr val="66FF33"/>
                </a:solidFill>
              </a:rPr>
              <a:t>:</a:t>
            </a:r>
            <a:endParaRPr lang="en-US" sz="4800" dirty="0">
              <a:solidFill>
                <a:srgbClr val="66FF33"/>
              </a:solidFill>
            </a:endParaRPr>
          </a:p>
          <a:p>
            <a:pPr algn="l" rtl="0">
              <a:buFont typeface="Wingdings" pitchFamily="2" charset="2"/>
              <a:buBlip>
                <a:blip r:embed="rId3"/>
              </a:buBlip>
            </a:pPr>
            <a:r>
              <a:rPr lang="en-US" sz="3600" b="1" dirty="0">
                <a:effectLst/>
              </a:rPr>
              <a:t>The subject stands erect &amp; bare footed on a </a:t>
            </a:r>
            <a:r>
              <a:rPr lang="en-US" sz="3600" b="1" dirty="0" err="1">
                <a:effectLst/>
              </a:rPr>
              <a:t>stadiometer</a:t>
            </a:r>
            <a:r>
              <a:rPr lang="en-US" sz="3600" b="1" dirty="0">
                <a:effectLst/>
              </a:rPr>
              <a:t> with a movable head piece. The head piece is leveled with skull vault  &amp; height is recorded to the nearest 0.5 cm.</a:t>
            </a:r>
            <a:endParaRPr lang="en-US" sz="3600" dirty="0">
              <a:effectLst/>
            </a:endParaRPr>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z="4800" b="1" dirty="0">
                <a:effectLst/>
                <a:latin typeface="Arial" pitchFamily="34" charset="0"/>
              </a:rPr>
              <a:t>WEIGHT MEASUREMENT</a:t>
            </a:r>
          </a:p>
        </p:txBody>
      </p:sp>
      <p:sp>
        <p:nvSpPr>
          <p:cNvPr id="99331" name="Rectangle 3"/>
          <p:cNvSpPr>
            <a:spLocks noGrp="1" noChangeArrowheads="1"/>
          </p:cNvSpPr>
          <p:nvPr>
            <p:ph type="body" idx="1"/>
          </p:nvPr>
        </p:nvSpPr>
        <p:spPr/>
        <p:txBody>
          <a:bodyPr/>
          <a:lstStyle/>
          <a:p>
            <a:pPr algn="l" rtl="0">
              <a:lnSpc>
                <a:spcPct val="150000"/>
              </a:lnSpc>
              <a:buFont typeface="Wingdings" pitchFamily="2" charset="2"/>
              <a:buBlip>
                <a:blip r:embed="rId3"/>
              </a:buBlip>
            </a:pPr>
            <a:r>
              <a:rPr lang="en-US" b="1">
                <a:effectLst/>
              </a:rPr>
              <a:t>Use a regularly calibrated electronic or balanced-beam scale. Spring scales are less reliable.</a:t>
            </a:r>
          </a:p>
          <a:p>
            <a:pPr algn="l" rtl="0">
              <a:lnSpc>
                <a:spcPct val="150000"/>
              </a:lnSpc>
              <a:buFont typeface="Wingdings" pitchFamily="2" charset="2"/>
              <a:buBlip>
                <a:blip r:embed="rId3"/>
              </a:buBlip>
            </a:pPr>
            <a:r>
              <a:rPr lang="en-US" b="1">
                <a:effectLst/>
              </a:rPr>
              <a:t>Weigh in light clothes, no shoes</a:t>
            </a:r>
          </a:p>
          <a:p>
            <a:pPr algn="l" rtl="0">
              <a:lnSpc>
                <a:spcPct val="150000"/>
              </a:lnSpc>
              <a:buFont typeface="Wingdings" pitchFamily="2" charset="2"/>
              <a:buBlip>
                <a:blip r:embed="rId3"/>
              </a:buBlip>
            </a:pPr>
            <a:r>
              <a:rPr lang="en-US" b="1">
                <a:effectLst/>
              </a:rPr>
              <a:t>Read to the nearest 100 gm (0.1kg)</a:t>
            </a:r>
            <a:endParaRPr lang="en-US" sz="3600">
              <a:effectLst/>
            </a:endParaRPr>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b="1" dirty="0">
                <a:effectLst/>
              </a:rPr>
              <a:t>Nutritional Indices in Adults</a:t>
            </a:r>
          </a:p>
        </p:txBody>
      </p:sp>
      <p:sp>
        <p:nvSpPr>
          <p:cNvPr id="36867" name="Rectangle 3"/>
          <p:cNvSpPr>
            <a:spLocks noGrp="1" noChangeArrowheads="1"/>
          </p:cNvSpPr>
          <p:nvPr>
            <p:ph type="body" idx="1"/>
          </p:nvPr>
        </p:nvSpPr>
        <p:spPr>
          <a:xfrm>
            <a:off x="228600" y="1143000"/>
            <a:ext cx="8686800" cy="4648200"/>
          </a:xfrm>
        </p:spPr>
        <p:txBody>
          <a:bodyPr>
            <a:normAutofit lnSpcReduction="10000"/>
          </a:bodyPr>
          <a:lstStyle/>
          <a:p>
            <a:pPr algn="l" rtl="0">
              <a:lnSpc>
                <a:spcPct val="150000"/>
              </a:lnSpc>
            </a:pPr>
            <a:r>
              <a:rPr lang="en-US" sz="2800" b="1">
                <a:effectLst/>
              </a:rPr>
              <a:t>The international standard for assessing body size in adults</a:t>
            </a:r>
            <a:r>
              <a:rPr lang="en-US" sz="2800" b="1">
                <a:effectLst/>
                <a:cs typeface="Tahoma" pitchFamily="34" charset="0"/>
              </a:rPr>
              <a:t> is the body mass index (BMI).</a:t>
            </a:r>
          </a:p>
          <a:p>
            <a:pPr algn="l" rtl="0">
              <a:lnSpc>
                <a:spcPct val="150000"/>
              </a:lnSpc>
            </a:pPr>
            <a:r>
              <a:rPr lang="en-US" sz="2800" b="1">
                <a:effectLst/>
                <a:cs typeface="Tahoma" pitchFamily="34" charset="0"/>
              </a:rPr>
              <a:t>BMI is computed using the following formula: BMI = Weight (kg)/ Height (m²)</a:t>
            </a:r>
          </a:p>
          <a:p>
            <a:pPr algn="l" rtl="0">
              <a:lnSpc>
                <a:spcPct val="150000"/>
              </a:lnSpc>
            </a:pPr>
            <a:r>
              <a:rPr lang="en-US" sz="2800" b="1">
                <a:effectLst/>
                <a:cs typeface="Tahoma" pitchFamily="34" charset="0"/>
              </a:rPr>
              <a:t>Evidence shows that high BMI (obesity level) is associated with type 2 diabetes &amp; high risk of cardiovascular morbidity &amp; mortality</a:t>
            </a:r>
            <a:endParaRPr lang="en-US" sz="2800">
              <a:effectLst/>
              <a:cs typeface="Tahoma" pitchFamily="34" charset="0"/>
            </a:endParaRPr>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b="1" dirty="0">
                <a:effectLst/>
              </a:rPr>
              <a:t>BMI (WHO - Classification)</a:t>
            </a:r>
          </a:p>
        </p:txBody>
      </p:sp>
      <p:sp>
        <p:nvSpPr>
          <p:cNvPr id="100355" name="Rectangle 3"/>
          <p:cNvSpPr>
            <a:spLocks noGrp="1" noChangeArrowheads="1"/>
          </p:cNvSpPr>
          <p:nvPr>
            <p:ph type="body" idx="1"/>
          </p:nvPr>
        </p:nvSpPr>
        <p:spPr>
          <a:xfrm>
            <a:off x="533400" y="1793875"/>
            <a:ext cx="8229600" cy="4530725"/>
          </a:xfrm>
        </p:spPr>
        <p:txBody>
          <a:bodyPr/>
          <a:lstStyle/>
          <a:p>
            <a:pPr algn="l" rtl="0">
              <a:buSzTx/>
              <a:buFont typeface="Wingdings" pitchFamily="2" charset="2"/>
              <a:buChar char="Ø"/>
            </a:pPr>
            <a:r>
              <a:rPr lang="en-US" sz="2800" b="1">
                <a:solidFill>
                  <a:schemeClr val="tx2"/>
                </a:solidFill>
                <a:effectLst/>
              </a:rPr>
              <a:t>BMI  </a:t>
            </a:r>
            <a:r>
              <a:rPr lang="en-US" sz="2800" b="1">
                <a:solidFill>
                  <a:schemeClr val="tx2"/>
                </a:solidFill>
                <a:effectLst/>
                <a:cs typeface="Tahoma" pitchFamily="34" charset="0"/>
              </a:rPr>
              <a:t>&lt; 18.5    =  Under Weight</a:t>
            </a:r>
          </a:p>
          <a:p>
            <a:pPr algn="l" rtl="0">
              <a:buSzTx/>
              <a:buFont typeface="Wingdings" pitchFamily="2" charset="2"/>
              <a:buChar char="Ø"/>
            </a:pPr>
            <a:r>
              <a:rPr lang="en-US" sz="2800" b="1">
                <a:solidFill>
                  <a:schemeClr val="tx2"/>
                </a:solidFill>
                <a:effectLst/>
                <a:cs typeface="Tahoma" pitchFamily="34" charset="0"/>
              </a:rPr>
              <a:t>BMI  18.5-24.5= Healthy weight range</a:t>
            </a:r>
          </a:p>
          <a:p>
            <a:pPr algn="l" rtl="0">
              <a:buSzTx/>
              <a:buFont typeface="Wingdings" pitchFamily="2" charset="2"/>
              <a:buChar char="Ø"/>
            </a:pPr>
            <a:r>
              <a:rPr lang="en-US" sz="2800" b="1">
                <a:solidFill>
                  <a:schemeClr val="tx2"/>
                </a:solidFill>
                <a:effectLst/>
                <a:cs typeface="Tahoma" pitchFamily="34" charset="0"/>
              </a:rPr>
              <a:t>BMI  25-30 	  = Overweight (grade 1</a:t>
            </a:r>
          </a:p>
          <a:p>
            <a:pPr algn="l" rtl="0">
              <a:buFont typeface="Wingdings" pitchFamily="2" charset="2"/>
              <a:buNone/>
            </a:pPr>
            <a:r>
              <a:rPr lang="en-US" sz="2800" b="1">
                <a:solidFill>
                  <a:schemeClr val="tx2"/>
                </a:solidFill>
                <a:effectLst/>
                <a:cs typeface="Tahoma" pitchFamily="34" charset="0"/>
              </a:rPr>
              <a:t>                              obesity)</a:t>
            </a:r>
          </a:p>
          <a:p>
            <a:pPr algn="l" rtl="0">
              <a:buSzTx/>
              <a:buFont typeface="Wingdings" pitchFamily="2" charset="2"/>
              <a:buChar char="Ø"/>
            </a:pPr>
            <a:r>
              <a:rPr lang="en-US" sz="2800" b="1">
                <a:solidFill>
                  <a:schemeClr val="tx2"/>
                </a:solidFill>
                <a:effectLst/>
                <a:cs typeface="Tahoma" pitchFamily="34" charset="0"/>
              </a:rPr>
              <a:t>BMI  &gt;30-40  = Obese (grade 2 obesity)</a:t>
            </a:r>
          </a:p>
          <a:p>
            <a:pPr algn="l" rtl="0">
              <a:buSzTx/>
              <a:buFont typeface="Wingdings" pitchFamily="2" charset="2"/>
              <a:buChar char="Ø"/>
            </a:pPr>
            <a:r>
              <a:rPr lang="en-US" sz="2800" b="1">
                <a:solidFill>
                  <a:schemeClr val="tx2"/>
                </a:solidFill>
                <a:effectLst/>
                <a:cs typeface="Tahoma" pitchFamily="34" charset="0"/>
              </a:rPr>
              <a:t>BMI &gt;40        =Very obese (morbid or</a:t>
            </a:r>
          </a:p>
          <a:p>
            <a:pPr algn="l" rtl="0">
              <a:buFont typeface="Wingdings" pitchFamily="2" charset="2"/>
              <a:buNone/>
            </a:pPr>
            <a:r>
              <a:rPr lang="en-US" sz="2800" b="1">
                <a:solidFill>
                  <a:schemeClr val="tx2"/>
                </a:solidFill>
                <a:effectLst/>
                <a:cs typeface="Tahoma" pitchFamily="34" charset="0"/>
              </a:rPr>
              <a:t>                             grade 3 obesity)</a:t>
            </a:r>
          </a:p>
          <a:p>
            <a:pPr algn="l" rtl="0">
              <a:buFont typeface="Wingdings" pitchFamily="2" charset="2"/>
              <a:buNone/>
            </a:pPr>
            <a:endParaRPr lang="en-US" sz="2800" b="1">
              <a:solidFill>
                <a:srgbClr val="99FF33"/>
              </a:solidFill>
              <a:cs typeface="Tahoma"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Fructose is found naturally in fruit and honey and is the sweetest of all natural sugars.</a:t>
            </a:r>
          </a:p>
          <a:p>
            <a:pPr lvl="0"/>
            <a:r>
              <a:rPr lang="en-US" dirty="0" err="1" smtClean="0"/>
              <a:t>Galactose</a:t>
            </a:r>
            <a:r>
              <a:rPr lang="en-US" dirty="0" smtClean="0"/>
              <a:t> does not occur in appreciable amounts in foods, it is significant in that it combines with glucose to form lactose. Found in yogurt.</a:t>
            </a:r>
          </a:p>
          <a:p>
            <a:endParaRPr lang="en-US" dirty="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b="1" dirty="0">
                <a:effectLst/>
              </a:rPr>
              <a:t>Waist/Hip Ratio</a:t>
            </a:r>
          </a:p>
        </p:txBody>
      </p:sp>
      <p:sp>
        <p:nvSpPr>
          <p:cNvPr id="37891" name="Rectangle 3"/>
          <p:cNvSpPr>
            <a:spLocks noGrp="1" noChangeArrowheads="1"/>
          </p:cNvSpPr>
          <p:nvPr>
            <p:ph type="body" idx="1"/>
          </p:nvPr>
        </p:nvSpPr>
        <p:spPr>
          <a:xfrm>
            <a:off x="457200" y="1600200"/>
            <a:ext cx="8229600" cy="4648200"/>
          </a:xfrm>
        </p:spPr>
        <p:txBody>
          <a:bodyPr/>
          <a:lstStyle/>
          <a:p>
            <a:pPr algn="l" rtl="0">
              <a:lnSpc>
                <a:spcPct val="90000"/>
              </a:lnSpc>
            </a:pPr>
            <a:r>
              <a:rPr lang="en-US" sz="3600" b="1">
                <a:effectLst/>
              </a:rPr>
              <a:t>Waist circumference</a:t>
            </a:r>
            <a:r>
              <a:rPr lang="en-US" sz="3600" b="1">
                <a:solidFill>
                  <a:srgbClr val="FFFF00"/>
                </a:solidFill>
                <a:effectLst/>
              </a:rPr>
              <a:t> </a:t>
            </a:r>
            <a:r>
              <a:rPr lang="en-US" sz="3600" b="1">
                <a:effectLst/>
              </a:rPr>
              <a:t>is measured at the level of the umbilicus to the nearest 0.5 cm.</a:t>
            </a:r>
          </a:p>
          <a:p>
            <a:pPr algn="l" rtl="0">
              <a:lnSpc>
                <a:spcPct val="90000"/>
              </a:lnSpc>
              <a:buFont typeface="Wingdings" pitchFamily="2" charset="2"/>
              <a:buBlip>
                <a:blip r:embed="rId3"/>
              </a:buBlip>
            </a:pPr>
            <a:r>
              <a:rPr lang="en-US" sz="3600" b="1">
                <a:effectLst/>
              </a:rPr>
              <a:t>The subject stands erect with relaxed abdominal muscles, arms at the side, and feet together</a:t>
            </a:r>
            <a:r>
              <a:rPr lang="en-US" b="1">
                <a:effectLst/>
              </a:rPr>
              <a:t>.</a:t>
            </a:r>
          </a:p>
          <a:p>
            <a:pPr algn="l" rtl="0">
              <a:lnSpc>
                <a:spcPct val="90000"/>
              </a:lnSpc>
              <a:buFont typeface="Wingdings" pitchFamily="2" charset="2"/>
              <a:buBlip>
                <a:blip r:embed="rId3"/>
              </a:buBlip>
            </a:pPr>
            <a:r>
              <a:rPr lang="en-US" sz="3600" b="1">
                <a:effectLst/>
              </a:rPr>
              <a:t>The measurement should be taken at the end of a normal expiration</a:t>
            </a:r>
            <a:r>
              <a:rPr lang="en-US" sz="2800" b="1">
                <a:effectLst/>
              </a:rPr>
              <a:t>.</a:t>
            </a:r>
            <a:r>
              <a:rPr lang="en-US" sz="2800">
                <a:effectLst/>
              </a:rPr>
              <a:t> </a:t>
            </a:r>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z="4400" b="1" dirty="0">
                <a:effectLst/>
              </a:rPr>
              <a:t>Waist circumference</a:t>
            </a:r>
          </a:p>
        </p:txBody>
      </p:sp>
      <p:sp>
        <p:nvSpPr>
          <p:cNvPr id="101379" name="Rectangle 3"/>
          <p:cNvSpPr>
            <a:spLocks noGrp="1" noChangeArrowheads="1"/>
          </p:cNvSpPr>
          <p:nvPr>
            <p:ph type="body" idx="1"/>
          </p:nvPr>
        </p:nvSpPr>
        <p:spPr>
          <a:xfrm>
            <a:off x="228600" y="1371600"/>
            <a:ext cx="8686800" cy="4378325"/>
          </a:xfrm>
        </p:spPr>
        <p:txBody>
          <a:bodyPr/>
          <a:lstStyle/>
          <a:p>
            <a:pPr algn="l" rtl="0">
              <a:buFont typeface="Wingdings" pitchFamily="2" charset="2"/>
              <a:buBlip>
                <a:blip r:embed="rId3"/>
              </a:buBlip>
            </a:pPr>
            <a:r>
              <a:rPr lang="en-US" sz="2800" b="1">
                <a:effectLst/>
              </a:rPr>
              <a:t>Waist circumference predicts mortality better than any other anthropometric measurement.</a:t>
            </a:r>
          </a:p>
          <a:p>
            <a:pPr algn="l" rtl="0">
              <a:buFont typeface="Wingdings" pitchFamily="2" charset="2"/>
              <a:buNone/>
            </a:pPr>
            <a:endParaRPr lang="en-US" sz="1200" b="1">
              <a:effectLst/>
            </a:endParaRPr>
          </a:p>
          <a:p>
            <a:pPr algn="l" rtl="0">
              <a:buFont typeface="Wingdings" pitchFamily="2" charset="2"/>
              <a:buBlip>
                <a:blip r:embed="rId3"/>
              </a:buBlip>
            </a:pPr>
            <a:r>
              <a:rPr lang="en-US" sz="2800" b="1">
                <a:effectLst/>
              </a:rPr>
              <a:t>It has been proposed that waist measurement alone can be used to assess obesity, and two levels of risk have been identified</a:t>
            </a:r>
          </a:p>
          <a:p>
            <a:pPr algn="l" rtl="0">
              <a:buFont typeface="Wingdings" pitchFamily="2" charset="2"/>
              <a:buNone/>
            </a:pPr>
            <a:r>
              <a:rPr lang="en-US" sz="2800" b="1">
                <a:effectLst/>
                <a:latin typeface="Comic Sans MS" pitchFamily="66" charset="0"/>
              </a:rPr>
              <a:t>                       MALES		FEMALE</a:t>
            </a:r>
          </a:p>
          <a:p>
            <a:pPr algn="l" rtl="0">
              <a:buFont typeface="Wingdings" pitchFamily="2" charset="2"/>
              <a:buNone/>
            </a:pPr>
            <a:r>
              <a:rPr lang="en-US" sz="2800" b="1">
                <a:effectLst/>
                <a:latin typeface="Comic Sans MS" pitchFamily="66" charset="0"/>
              </a:rPr>
              <a:t>	LEVEL 1         </a:t>
            </a:r>
            <a:r>
              <a:rPr lang="en-US" sz="3600" b="1">
                <a:effectLst/>
                <a:latin typeface="Comic Sans MS" pitchFamily="66" charset="0"/>
              </a:rPr>
              <a:t>&gt; </a:t>
            </a:r>
            <a:r>
              <a:rPr lang="en-US" sz="2800" b="1">
                <a:effectLst/>
                <a:latin typeface="Comic Sans MS" pitchFamily="66" charset="0"/>
              </a:rPr>
              <a:t>94cm 		</a:t>
            </a:r>
            <a:r>
              <a:rPr lang="en-US" sz="3600" b="1">
                <a:effectLst/>
                <a:latin typeface="Comic Sans MS" pitchFamily="66" charset="0"/>
              </a:rPr>
              <a:t>&gt; </a:t>
            </a:r>
            <a:r>
              <a:rPr lang="en-US" sz="2800" b="1">
                <a:effectLst/>
                <a:latin typeface="Comic Sans MS" pitchFamily="66" charset="0"/>
              </a:rPr>
              <a:t>80cm</a:t>
            </a:r>
          </a:p>
          <a:p>
            <a:pPr algn="l" rtl="0">
              <a:buFont typeface="Wingdings" pitchFamily="2" charset="2"/>
              <a:buNone/>
            </a:pPr>
            <a:r>
              <a:rPr lang="en-US" sz="2800" b="1">
                <a:effectLst/>
                <a:latin typeface="Comic Sans MS" pitchFamily="66" charset="0"/>
              </a:rPr>
              <a:t>	LEVEL2	    	  </a:t>
            </a:r>
            <a:r>
              <a:rPr lang="en-US" sz="3600" b="1">
                <a:effectLst/>
                <a:latin typeface="Comic Sans MS" pitchFamily="66" charset="0"/>
              </a:rPr>
              <a:t>&gt; </a:t>
            </a:r>
            <a:r>
              <a:rPr lang="en-US" sz="2800" b="1">
                <a:effectLst/>
                <a:latin typeface="Comic Sans MS" pitchFamily="66" charset="0"/>
              </a:rPr>
              <a:t>102cm		</a:t>
            </a:r>
            <a:r>
              <a:rPr lang="en-US" sz="3600" b="1">
                <a:effectLst/>
                <a:latin typeface="Comic Sans MS" pitchFamily="66" charset="0"/>
              </a:rPr>
              <a:t>&gt; </a:t>
            </a:r>
            <a:r>
              <a:rPr lang="en-US" sz="2800" b="1">
                <a:effectLst/>
                <a:latin typeface="Comic Sans MS" pitchFamily="66" charset="0"/>
              </a:rPr>
              <a:t>88cm</a:t>
            </a:r>
            <a:endParaRPr lang="en-US" sz="2800">
              <a:effectLst/>
            </a:endParaRPr>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685800"/>
            <a:ext cx="8229600" cy="990600"/>
          </a:xfrm>
        </p:spPr>
        <p:txBody>
          <a:bodyPr/>
          <a:lstStyle/>
          <a:p>
            <a:r>
              <a:rPr lang="en-US" sz="4600" b="1" dirty="0">
                <a:effectLst/>
              </a:rPr>
              <a:t>Waist circumference/2</a:t>
            </a:r>
          </a:p>
        </p:txBody>
      </p:sp>
      <p:sp>
        <p:nvSpPr>
          <p:cNvPr id="102403" name="Rectangle 3"/>
          <p:cNvSpPr>
            <a:spLocks noGrp="1" noChangeArrowheads="1"/>
          </p:cNvSpPr>
          <p:nvPr>
            <p:ph type="body" idx="1"/>
          </p:nvPr>
        </p:nvSpPr>
        <p:spPr>
          <a:xfrm>
            <a:off x="457200" y="2057400"/>
            <a:ext cx="8229600" cy="3886200"/>
          </a:xfrm>
        </p:spPr>
        <p:txBody>
          <a:bodyPr/>
          <a:lstStyle/>
          <a:p>
            <a:pPr algn="l" rtl="0">
              <a:lnSpc>
                <a:spcPct val="90000"/>
              </a:lnSpc>
              <a:buFont typeface="Wingdings" pitchFamily="2" charset="2"/>
              <a:buBlip>
                <a:blip r:embed="rId3"/>
              </a:buBlip>
            </a:pPr>
            <a:r>
              <a:rPr lang="en-US" b="1">
                <a:effectLst/>
              </a:rPr>
              <a:t>Level 1 is the maximum acceptable waist circumference irrespective of the adult age and there should be no further weight gain.</a:t>
            </a:r>
          </a:p>
          <a:p>
            <a:pPr algn="l" rtl="0">
              <a:lnSpc>
                <a:spcPct val="50000"/>
              </a:lnSpc>
              <a:buFont typeface="Wingdings" pitchFamily="2" charset="2"/>
              <a:buNone/>
            </a:pPr>
            <a:endParaRPr lang="en-US" b="1">
              <a:effectLst/>
            </a:endParaRPr>
          </a:p>
          <a:p>
            <a:pPr algn="l" rtl="0">
              <a:lnSpc>
                <a:spcPct val="90000"/>
              </a:lnSpc>
              <a:buFont typeface="Wingdings" pitchFamily="2" charset="2"/>
              <a:buBlip>
                <a:blip r:embed="rId3"/>
              </a:buBlip>
            </a:pPr>
            <a:r>
              <a:rPr lang="en-US" b="1">
                <a:effectLst/>
              </a:rPr>
              <a:t>Level 2 denotes obesity and requires weight management to reduce the risk of type 2 diabetes &amp; CVS complications.</a:t>
            </a:r>
            <a:endParaRPr lang="en-US">
              <a:effectLst/>
            </a:endParaRPr>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lgn="l" rtl="0"/>
            <a:r>
              <a:rPr lang="en-US" b="1" dirty="0">
                <a:effectLst/>
              </a:rPr>
              <a:t>Hip Circumference</a:t>
            </a:r>
            <a:r>
              <a:rPr lang="en-US" dirty="0"/>
              <a:t> </a:t>
            </a:r>
          </a:p>
        </p:txBody>
      </p:sp>
      <p:sp>
        <p:nvSpPr>
          <p:cNvPr id="103427" name="Rectangle 3"/>
          <p:cNvSpPr>
            <a:spLocks noGrp="1" noChangeArrowheads="1"/>
          </p:cNvSpPr>
          <p:nvPr>
            <p:ph type="body" idx="1"/>
          </p:nvPr>
        </p:nvSpPr>
        <p:spPr>
          <a:xfrm>
            <a:off x="457200" y="1447800"/>
            <a:ext cx="8229600" cy="4530725"/>
          </a:xfrm>
        </p:spPr>
        <p:txBody>
          <a:bodyPr/>
          <a:lstStyle/>
          <a:p>
            <a:pPr algn="l" rtl="0">
              <a:lnSpc>
                <a:spcPct val="130000"/>
              </a:lnSpc>
              <a:buFont typeface="Wingdings" pitchFamily="2" charset="2"/>
              <a:buBlip>
                <a:blip r:embed="rId3"/>
              </a:buBlip>
            </a:pPr>
            <a:r>
              <a:rPr lang="en-US" sz="2800" b="1">
                <a:effectLst/>
              </a:rPr>
              <a:t>Is measured at the point of greatest circumference around hips &amp; buttocks to the nearest 0.5 cm.</a:t>
            </a:r>
          </a:p>
          <a:p>
            <a:pPr algn="l" rtl="0">
              <a:lnSpc>
                <a:spcPct val="130000"/>
              </a:lnSpc>
              <a:buFont typeface="Wingdings" pitchFamily="2" charset="2"/>
              <a:buBlip>
                <a:blip r:embed="rId3"/>
              </a:buBlip>
            </a:pPr>
            <a:r>
              <a:rPr lang="en-US" sz="2800" b="1">
                <a:effectLst/>
              </a:rPr>
              <a:t>The subject should be standing and the measurer should squat beside him.</a:t>
            </a:r>
          </a:p>
          <a:p>
            <a:pPr algn="l" rtl="0">
              <a:lnSpc>
                <a:spcPct val="110000"/>
              </a:lnSpc>
              <a:buFont typeface="Wingdings" pitchFamily="2" charset="2"/>
              <a:buBlip>
                <a:blip r:embed="rId3"/>
              </a:buBlip>
            </a:pPr>
            <a:r>
              <a:rPr lang="en-US" sz="2800" b="1">
                <a:effectLst/>
              </a:rPr>
              <a:t>Both measurement should taken with a flexible, non-stretchable tape in close contact with the skin, but without indenting the soft tissue.</a:t>
            </a:r>
            <a:r>
              <a:rPr lang="en-US" sz="2800"/>
              <a:t> </a:t>
            </a:r>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4400" b="1" dirty="0">
                <a:effectLst/>
              </a:rPr>
              <a:t>Interpretation of WHR</a:t>
            </a:r>
          </a:p>
        </p:txBody>
      </p:sp>
      <p:sp>
        <p:nvSpPr>
          <p:cNvPr id="38915" name="Rectangle 3"/>
          <p:cNvSpPr>
            <a:spLocks noGrp="1" noChangeArrowheads="1"/>
          </p:cNvSpPr>
          <p:nvPr>
            <p:ph type="body" idx="1"/>
          </p:nvPr>
        </p:nvSpPr>
        <p:spPr/>
        <p:txBody>
          <a:bodyPr/>
          <a:lstStyle/>
          <a:p>
            <a:pPr algn="l" rtl="0">
              <a:buFont typeface="Wingdings" pitchFamily="2" charset="2"/>
              <a:buBlip>
                <a:blip r:embed="rId3"/>
              </a:buBlip>
            </a:pPr>
            <a:r>
              <a:rPr lang="en-US" b="1">
                <a:effectLst/>
              </a:rPr>
              <a:t>High risk WHR= &gt;0.80 for females &amp; &gt;0.95 for males i.e. waist measurement &gt;80% of hip measurement for women and &gt;95% for men indicates central (upper body) obesity and is considered high risk for diabetes &amp; CVS disorders.</a:t>
            </a:r>
          </a:p>
          <a:p>
            <a:pPr algn="l" rtl="0">
              <a:buFont typeface="Wingdings" pitchFamily="2" charset="2"/>
              <a:buBlip>
                <a:blip r:embed="rId3"/>
              </a:buBlip>
            </a:pPr>
            <a:r>
              <a:rPr lang="en-US" b="1">
                <a:effectLst/>
              </a:rPr>
              <a:t>A WHR below these cut-off levels is considered low risk.</a:t>
            </a:r>
            <a:r>
              <a:rPr lang="en-US"/>
              <a:t> </a:t>
            </a:r>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0" y="277813"/>
            <a:ext cx="9144000" cy="1139825"/>
          </a:xfrm>
        </p:spPr>
        <p:txBody>
          <a:bodyPr/>
          <a:lstStyle/>
          <a:p>
            <a:pPr rtl="0"/>
            <a:r>
              <a:rPr lang="en-US" sz="3600" b="1" dirty="0">
                <a:effectLst/>
              </a:rPr>
              <a:t>ADVANTAGES OF ANTHROPOMETRY</a:t>
            </a:r>
          </a:p>
        </p:txBody>
      </p:sp>
      <p:sp>
        <p:nvSpPr>
          <p:cNvPr id="115715" name="Rectangle 3"/>
          <p:cNvSpPr>
            <a:spLocks noGrp="1" noChangeArrowheads="1"/>
          </p:cNvSpPr>
          <p:nvPr>
            <p:ph type="body" idx="1"/>
          </p:nvPr>
        </p:nvSpPr>
        <p:spPr>
          <a:xfrm>
            <a:off x="304800" y="1447800"/>
            <a:ext cx="8686800" cy="4302125"/>
          </a:xfrm>
        </p:spPr>
        <p:txBody>
          <a:bodyPr>
            <a:normAutofit lnSpcReduction="10000"/>
          </a:bodyPr>
          <a:lstStyle/>
          <a:p>
            <a:pPr algn="l" rtl="0"/>
            <a:r>
              <a:rPr lang="en-US" b="1">
                <a:effectLst/>
              </a:rPr>
              <a:t>Objective with high specificity &amp; sensitivity</a:t>
            </a:r>
          </a:p>
          <a:p>
            <a:pPr algn="l" rtl="0"/>
            <a:r>
              <a:rPr lang="en-US" b="1">
                <a:effectLst/>
              </a:rPr>
              <a:t>Measures many variables of nutritional significance (Ht, Wt, MAC, HC, skin fold thickness, waist &amp; hip ratio &amp; BMI).</a:t>
            </a:r>
          </a:p>
          <a:p>
            <a:pPr algn="l" rtl="0"/>
            <a:r>
              <a:rPr lang="en-US" b="1">
                <a:effectLst/>
              </a:rPr>
              <a:t>Readings are numerical &amp; gradable on standard growth charts</a:t>
            </a:r>
          </a:p>
          <a:p>
            <a:pPr algn="l" rtl="0"/>
            <a:r>
              <a:rPr lang="en-US" b="1">
                <a:effectLst/>
              </a:rPr>
              <a:t>Readings are reproducible. </a:t>
            </a:r>
          </a:p>
          <a:p>
            <a:pPr algn="l" rtl="0"/>
            <a:r>
              <a:rPr lang="en-US" b="1">
                <a:effectLst/>
              </a:rPr>
              <a:t>Non-expensive &amp; need minimal training</a:t>
            </a:r>
            <a:endParaRPr lang="en-US">
              <a:effectLst/>
            </a:endParaRPr>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85800" y="381000"/>
            <a:ext cx="8001000" cy="1143000"/>
          </a:xfrm>
        </p:spPr>
        <p:txBody>
          <a:bodyPr/>
          <a:lstStyle/>
          <a:p>
            <a:r>
              <a:rPr lang="en-US" sz="4000" b="1" dirty="0">
                <a:effectLst/>
              </a:rPr>
              <a:t>Limitations of Anthropometry</a:t>
            </a:r>
            <a:endParaRPr lang="en-US" b="1" dirty="0"/>
          </a:p>
        </p:txBody>
      </p:sp>
      <p:sp>
        <p:nvSpPr>
          <p:cNvPr id="116739" name="Rectangle 3"/>
          <p:cNvSpPr>
            <a:spLocks noGrp="1" noChangeArrowheads="1"/>
          </p:cNvSpPr>
          <p:nvPr>
            <p:ph type="body" idx="1"/>
          </p:nvPr>
        </p:nvSpPr>
        <p:spPr>
          <a:xfrm>
            <a:off x="228600" y="1447800"/>
            <a:ext cx="8686800" cy="4378325"/>
          </a:xfrm>
        </p:spPr>
        <p:txBody>
          <a:bodyPr>
            <a:normAutofit lnSpcReduction="10000"/>
          </a:bodyPr>
          <a:lstStyle/>
          <a:p>
            <a:pPr lvl="1" algn="l" rtl="0">
              <a:lnSpc>
                <a:spcPct val="90000"/>
              </a:lnSpc>
              <a:buFont typeface="Wingdings" pitchFamily="2" charset="2"/>
              <a:buChar char="v"/>
            </a:pPr>
            <a:r>
              <a:rPr lang="en-US" sz="3200" b="1">
                <a:effectLst/>
                <a:cs typeface="Tahoma" pitchFamily="34" charset="0"/>
              </a:rPr>
              <a:t>Inter-observers errors in measurement</a:t>
            </a:r>
          </a:p>
          <a:p>
            <a:pPr lvl="1" algn="l" rtl="0">
              <a:lnSpc>
                <a:spcPct val="60000"/>
              </a:lnSpc>
              <a:buFont typeface="Wingdings" pitchFamily="2" charset="2"/>
              <a:buNone/>
            </a:pPr>
            <a:endParaRPr lang="en-US" sz="3200" b="1">
              <a:effectLst/>
              <a:cs typeface="Tahoma" pitchFamily="34" charset="0"/>
            </a:endParaRPr>
          </a:p>
          <a:p>
            <a:pPr lvl="1" algn="l" rtl="0">
              <a:lnSpc>
                <a:spcPct val="90000"/>
              </a:lnSpc>
              <a:buFont typeface="Wingdings" pitchFamily="2" charset="2"/>
              <a:buChar char="v"/>
            </a:pPr>
            <a:r>
              <a:rPr lang="en-US" sz="3200" b="1">
                <a:effectLst/>
                <a:cs typeface="Tahoma" pitchFamily="34" charset="0"/>
              </a:rPr>
              <a:t>Limited nutritional diagnosis</a:t>
            </a:r>
          </a:p>
          <a:p>
            <a:pPr lvl="1" algn="l" rtl="0">
              <a:lnSpc>
                <a:spcPct val="60000"/>
              </a:lnSpc>
              <a:buFont typeface="Wingdings" pitchFamily="2" charset="2"/>
              <a:buNone/>
            </a:pPr>
            <a:endParaRPr lang="en-US" sz="3200" b="1">
              <a:effectLst/>
              <a:cs typeface="Tahoma" pitchFamily="34" charset="0"/>
            </a:endParaRPr>
          </a:p>
          <a:p>
            <a:pPr lvl="1" algn="l" rtl="0">
              <a:lnSpc>
                <a:spcPct val="90000"/>
              </a:lnSpc>
              <a:buFont typeface="Wingdings" pitchFamily="2" charset="2"/>
              <a:buChar char="v"/>
            </a:pPr>
            <a:r>
              <a:rPr lang="en-US" sz="3200" b="1">
                <a:effectLst/>
                <a:cs typeface="Tahoma" pitchFamily="34" charset="0"/>
              </a:rPr>
              <a:t>Problems with reference standards, i.e. local versus international standards.</a:t>
            </a:r>
          </a:p>
          <a:p>
            <a:pPr lvl="1" algn="l" rtl="0">
              <a:lnSpc>
                <a:spcPct val="60000"/>
              </a:lnSpc>
              <a:buFont typeface="Wingdings" pitchFamily="2" charset="2"/>
              <a:buNone/>
            </a:pPr>
            <a:endParaRPr lang="en-US" sz="3200" b="1">
              <a:effectLst/>
              <a:cs typeface="Tahoma" pitchFamily="34" charset="0"/>
            </a:endParaRPr>
          </a:p>
          <a:p>
            <a:pPr lvl="1" algn="l" rtl="0">
              <a:lnSpc>
                <a:spcPct val="90000"/>
              </a:lnSpc>
              <a:buFont typeface="Wingdings" pitchFamily="2" charset="2"/>
              <a:buChar char="v"/>
            </a:pPr>
            <a:r>
              <a:rPr lang="en-US" sz="3200" b="1">
                <a:effectLst/>
                <a:cs typeface="Tahoma" pitchFamily="34" charset="0"/>
              </a:rPr>
              <a:t>Arbitrary statistical cut-off levels for what considered as abnormal values.</a:t>
            </a:r>
            <a:endParaRPr lang="en-US" sz="1800" b="1"/>
          </a:p>
          <a:p>
            <a:pPr lvl="1">
              <a:lnSpc>
                <a:spcPct val="80000"/>
              </a:lnSpc>
              <a:buFont typeface="Wingdings" pitchFamily="2" charset="2"/>
              <a:buNone/>
            </a:pPr>
            <a:r>
              <a:rPr lang="en-US" sz="1800"/>
              <a:t>  </a:t>
            </a:r>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b="1" dirty="0">
                <a:effectLst/>
              </a:rPr>
              <a:t>DIETARY ASSESSMENT</a:t>
            </a:r>
          </a:p>
        </p:txBody>
      </p:sp>
      <p:sp>
        <p:nvSpPr>
          <p:cNvPr id="124931" name="Rectangle 3"/>
          <p:cNvSpPr>
            <a:spLocks noGrp="1" noChangeArrowheads="1"/>
          </p:cNvSpPr>
          <p:nvPr>
            <p:ph type="body" idx="1"/>
          </p:nvPr>
        </p:nvSpPr>
        <p:spPr/>
        <p:txBody>
          <a:bodyPr/>
          <a:lstStyle/>
          <a:p>
            <a:pPr algn="l" rtl="0"/>
            <a:r>
              <a:rPr lang="en-US" b="1">
                <a:solidFill>
                  <a:schemeClr val="tx2"/>
                </a:solidFill>
                <a:effectLst/>
              </a:rPr>
              <a:t>Nutritional intake of humans is assessed by five different methods. These are:</a:t>
            </a:r>
          </a:p>
          <a:p>
            <a:pPr algn="l" rtl="0">
              <a:lnSpc>
                <a:spcPct val="50000"/>
              </a:lnSpc>
              <a:buFont typeface="Wingdings" pitchFamily="2" charset="2"/>
              <a:buNone/>
            </a:pPr>
            <a:endParaRPr lang="en-US" b="1">
              <a:solidFill>
                <a:schemeClr val="tx2"/>
              </a:solidFill>
              <a:effectLst/>
            </a:endParaRPr>
          </a:p>
          <a:p>
            <a:pPr lvl="1" algn="l" rtl="0"/>
            <a:r>
              <a:rPr lang="en-US" b="1">
                <a:effectLst/>
              </a:rPr>
              <a:t>24 hours dietary recall</a:t>
            </a:r>
          </a:p>
          <a:p>
            <a:pPr lvl="1" algn="l" rtl="0"/>
            <a:r>
              <a:rPr lang="en-US" b="1">
                <a:effectLst/>
              </a:rPr>
              <a:t>Food frequency questionnaire</a:t>
            </a:r>
          </a:p>
          <a:p>
            <a:pPr lvl="1" algn="l" rtl="0"/>
            <a:r>
              <a:rPr lang="en-US" b="1">
                <a:effectLst/>
              </a:rPr>
              <a:t>Dietary history since early life</a:t>
            </a:r>
          </a:p>
          <a:p>
            <a:pPr lvl="1" algn="l" rtl="0"/>
            <a:r>
              <a:rPr lang="en-US" b="1">
                <a:effectLst/>
              </a:rPr>
              <a:t>Food dairy technique</a:t>
            </a:r>
          </a:p>
          <a:p>
            <a:pPr lvl="1" algn="l" rtl="0"/>
            <a:r>
              <a:rPr lang="en-US" b="1">
                <a:effectLst/>
              </a:rPr>
              <a:t>Observed food consumption</a:t>
            </a:r>
            <a:r>
              <a:rPr lang="en-US"/>
              <a:t> </a:t>
            </a:r>
          </a:p>
        </p:txBody>
      </p:sp>
    </p:spTree>
  </p:cSld>
  <p:clrMapOvr>
    <a:masterClrMapping/>
  </p:clrMapOvr>
  <p:transition/>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09600"/>
            <a:ext cx="8229600" cy="1066800"/>
          </a:xfrm>
        </p:spPr>
        <p:txBody>
          <a:bodyPr>
            <a:normAutofit fontScale="90000"/>
          </a:bodyPr>
          <a:lstStyle/>
          <a:p>
            <a:r>
              <a:rPr lang="en-US" b="1" dirty="0">
                <a:effectLst/>
                <a:cs typeface="Tahoma" pitchFamily="34" charset="0"/>
              </a:rPr>
              <a:t>24 Hours Dietary Recall</a:t>
            </a:r>
            <a:r>
              <a:rPr lang="en-US" dirty="0">
                <a:effectLst/>
                <a:cs typeface="Tahoma" pitchFamily="34" charset="0"/>
              </a:rPr>
              <a:t/>
            </a:r>
            <a:br>
              <a:rPr lang="en-US" dirty="0">
                <a:effectLst/>
                <a:cs typeface="Tahoma" pitchFamily="34" charset="0"/>
              </a:rPr>
            </a:br>
            <a:endParaRPr lang="en-US" dirty="0">
              <a:effectLst/>
              <a:cs typeface="Tahoma" pitchFamily="34" charset="0"/>
            </a:endParaRPr>
          </a:p>
        </p:txBody>
      </p:sp>
      <p:sp>
        <p:nvSpPr>
          <p:cNvPr id="30723" name="Rectangle 3"/>
          <p:cNvSpPr>
            <a:spLocks noGrp="1" noChangeArrowheads="1"/>
          </p:cNvSpPr>
          <p:nvPr>
            <p:ph type="body" idx="1"/>
          </p:nvPr>
        </p:nvSpPr>
        <p:spPr>
          <a:xfrm>
            <a:off x="457200" y="1600200"/>
            <a:ext cx="8229600" cy="4876800"/>
          </a:xfrm>
        </p:spPr>
        <p:txBody>
          <a:bodyPr/>
          <a:lstStyle/>
          <a:p>
            <a:pPr algn="l" rtl="0">
              <a:lnSpc>
                <a:spcPct val="130000"/>
              </a:lnSpc>
              <a:buFont typeface="Wingdings" pitchFamily="2" charset="2"/>
              <a:buBlip>
                <a:blip r:embed="rId3"/>
              </a:buBlip>
            </a:pPr>
            <a:r>
              <a:rPr lang="en-US" b="1">
                <a:effectLst/>
                <a:cs typeface="Tahoma" pitchFamily="34" charset="0"/>
              </a:rPr>
              <a:t>A trained interviewer asks the subject to recall all food &amp; drink taken in the previous 24 hours. </a:t>
            </a:r>
          </a:p>
          <a:p>
            <a:pPr algn="l" rtl="0">
              <a:lnSpc>
                <a:spcPct val="130000"/>
              </a:lnSpc>
              <a:buFont typeface="Wingdings" pitchFamily="2" charset="2"/>
              <a:buBlip>
                <a:blip r:embed="rId3"/>
              </a:buBlip>
            </a:pPr>
            <a:r>
              <a:rPr lang="en-US" b="1">
                <a:effectLst/>
                <a:cs typeface="Tahoma" pitchFamily="34" charset="0"/>
              </a:rPr>
              <a:t>It is quick, easy, &amp; depends on short-term memory, but may not be truly representative of the person’s usual intake</a:t>
            </a:r>
            <a:endParaRPr lang="en-US" sz="3600">
              <a:effectLst/>
            </a:endParaRPr>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rtl="0"/>
            <a:r>
              <a:rPr lang="en-US" sz="4000" b="1" dirty="0">
                <a:effectLst/>
              </a:rPr>
              <a:t>Food Frequency Questionnaire</a:t>
            </a:r>
          </a:p>
        </p:txBody>
      </p:sp>
      <p:sp>
        <p:nvSpPr>
          <p:cNvPr id="87043" name="Rectangle 3"/>
          <p:cNvSpPr>
            <a:spLocks noGrp="1" noChangeArrowheads="1"/>
          </p:cNvSpPr>
          <p:nvPr>
            <p:ph type="body" idx="1"/>
          </p:nvPr>
        </p:nvSpPr>
        <p:spPr>
          <a:xfrm>
            <a:off x="381000" y="1295400"/>
            <a:ext cx="8534400" cy="4800600"/>
          </a:xfrm>
        </p:spPr>
        <p:txBody>
          <a:bodyPr/>
          <a:lstStyle/>
          <a:p>
            <a:pPr algn="l" rtl="0">
              <a:lnSpc>
                <a:spcPct val="150000"/>
              </a:lnSpc>
              <a:buFont typeface="Wingdings" pitchFamily="2" charset="2"/>
              <a:buBlip>
                <a:blip r:embed="rId3"/>
              </a:buBlip>
            </a:pPr>
            <a:r>
              <a:rPr lang="en-US" b="1">
                <a:effectLst/>
              </a:rPr>
              <a:t>In this method the subject is given a list of around 100 food items to indicate his or her intake (frequency &amp; quantity) per day, per week &amp; per month</a:t>
            </a:r>
            <a:r>
              <a:rPr lang="en-US" sz="2800" b="1">
                <a:effectLst/>
              </a:rPr>
              <a:t>.</a:t>
            </a:r>
          </a:p>
          <a:p>
            <a:pPr algn="l" rtl="0">
              <a:lnSpc>
                <a:spcPct val="150000"/>
              </a:lnSpc>
              <a:buFont typeface="Wingdings" pitchFamily="2" charset="2"/>
              <a:buBlip>
                <a:blip r:embed="rId3"/>
              </a:buBlip>
            </a:pPr>
            <a:r>
              <a:rPr lang="en-US" b="1">
                <a:effectLst/>
              </a:rPr>
              <a:t>inexpensive, more representative &amp; easy to use.</a:t>
            </a:r>
            <a:endParaRPr lang="ar-SA" b="1">
              <a:effectLst/>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Disaccharide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Are composed of two linked </a:t>
            </a:r>
            <a:r>
              <a:rPr lang="en-US" dirty="0" err="1" smtClean="0"/>
              <a:t>monosaccharides</a:t>
            </a:r>
            <a:r>
              <a:rPr lang="en-US" dirty="0" smtClean="0"/>
              <a:t> </a:t>
            </a:r>
            <a:r>
              <a:rPr lang="en-US" b="1" dirty="0" smtClean="0"/>
              <a:t>Sucrose, maltose, and lactose </a:t>
            </a:r>
            <a:r>
              <a:rPr lang="en-US" dirty="0" smtClean="0"/>
              <a:t>are disaccharides.</a:t>
            </a:r>
          </a:p>
          <a:p>
            <a:pPr lvl="0"/>
            <a:r>
              <a:rPr lang="en-US" dirty="0" smtClean="0"/>
              <a:t>Sucrose is composed of glucose and fructose; it’s sweeter than glucose. The table sugar, fruits and vegetables</a:t>
            </a:r>
          </a:p>
          <a:p>
            <a:endParaRPr lang="en-US"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0" y="277813"/>
            <a:ext cx="9144000" cy="1139825"/>
          </a:xfrm>
        </p:spPr>
        <p:txBody>
          <a:bodyPr/>
          <a:lstStyle/>
          <a:p>
            <a:r>
              <a:rPr lang="en-US" sz="4000" b="1" dirty="0">
                <a:effectLst/>
              </a:rPr>
              <a:t>Food Frequency Questionnaire/2</a:t>
            </a:r>
          </a:p>
        </p:txBody>
      </p:sp>
      <p:sp>
        <p:nvSpPr>
          <p:cNvPr id="104451" name="Rectangle 3"/>
          <p:cNvSpPr>
            <a:spLocks noGrp="1" noChangeArrowheads="1"/>
          </p:cNvSpPr>
          <p:nvPr>
            <p:ph type="body" idx="1"/>
          </p:nvPr>
        </p:nvSpPr>
        <p:spPr>
          <a:xfrm>
            <a:off x="228600" y="1600200"/>
            <a:ext cx="8686800" cy="4800600"/>
          </a:xfrm>
        </p:spPr>
        <p:txBody>
          <a:bodyPr/>
          <a:lstStyle/>
          <a:p>
            <a:pPr algn="l" rtl="0">
              <a:buFont typeface="Wingdings" pitchFamily="2" charset="2"/>
              <a:buNone/>
            </a:pPr>
            <a:r>
              <a:rPr lang="en-US" sz="3600" b="1" dirty="0">
                <a:effectLst/>
              </a:rPr>
              <a:t>Limitations:</a:t>
            </a:r>
          </a:p>
          <a:p>
            <a:pPr algn="l" rtl="0">
              <a:lnSpc>
                <a:spcPct val="150000"/>
              </a:lnSpc>
              <a:buClr>
                <a:srgbClr val="FFFF00"/>
              </a:buClr>
              <a:buSzTx/>
              <a:buFont typeface="Wingdings" pitchFamily="2" charset="2"/>
              <a:buChar char="q"/>
            </a:pPr>
            <a:r>
              <a:rPr lang="en-US" dirty="0"/>
              <a:t> </a:t>
            </a:r>
            <a:r>
              <a:rPr lang="en-US" b="1" dirty="0">
                <a:effectLst/>
              </a:rPr>
              <a:t>long Questionnaire</a:t>
            </a:r>
          </a:p>
          <a:p>
            <a:pPr algn="l" rtl="0">
              <a:lnSpc>
                <a:spcPct val="150000"/>
              </a:lnSpc>
              <a:buClr>
                <a:srgbClr val="FFFF00"/>
              </a:buClr>
              <a:buSzTx/>
              <a:buFont typeface="Wingdings" pitchFamily="2" charset="2"/>
              <a:buChar char="q"/>
            </a:pPr>
            <a:r>
              <a:rPr lang="en-US" b="1" dirty="0">
                <a:effectLst/>
              </a:rPr>
              <a:t> Errors with estimating serving size.</a:t>
            </a:r>
          </a:p>
          <a:p>
            <a:pPr algn="l" rtl="0">
              <a:lnSpc>
                <a:spcPct val="150000"/>
              </a:lnSpc>
              <a:buClr>
                <a:srgbClr val="FFFF00"/>
              </a:buClr>
              <a:buSzTx/>
              <a:buFont typeface="Wingdings" pitchFamily="2" charset="2"/>
              <a:buChar char="q"/>
            </a:pPr>
            <a:r>
              <a:rPr lang="en-US" b="1" dirty="0">
                <a:effectLst/>
              </a:rPr>
              <a:t> Needs updating with new commercial food products to keep pace with changing dietary habits.</a:t>
            </a:r>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z="4400" b="1" dirty="0">
                <a:effectLst/>
              </a:rPr>
              <a:t>DIETARY HISTORY</a:t>
            </a:r>
            <a:endParaRPr lang="en-US" sz="3800" dirty="0"/>
          </a:p>
        </p:txBody>
      </p:sp>
      <p:sp>
        <p:nvSpPr>
          <p:cNvPr id="83971" name="Rectangle 3"/>
          <p:cNvSpPr>
            <a:spLocks noGrp="1" noChangeArrowheads="1"/>
          </p:cNvSpPr>
          <p:nvPr>
            <p:ph type="body" idx="1"/>
          </p:nvPr>
        </p:nvSpPr>
        <p:spPr>
          <a:xfrm>
            <a:off x="609600" y="1600200"/>
            <a:ext cx="8229600" cy="4302125"/>
          </a:xfrm>
        </p:spPr>
        <p:txBody>
          <a:bodyPr/>
          <a:lstStyle/>
          <a:p>
            <a:pPr algn="l" rtl="0">
              <a:buFont typeface="Wingdings" pitchFamily="2" charset="2"/>
              <a:buBlip>
                <a:blip r:embed="rId3"/>
              </a:buBlip>
            </a:pPr>
            <a:r>
              <a:rPr lang="en-US" b="1">
                <a:solidFill>
                  <a:schemeClr val="tx2"/>
                </a:solidFill>
                <a:effectLst/>
              </a:rPr>
              <a:t>It is an accurate method for assessing the nutritional status.</a:t>
            </a:r>
          </a:p>
          <a:p>
            <a:pPr algn="l" rtl="0">
              <a:buFont typeface="Wingdings" pitchFamily="2" charset="2"/>
              <a:buBlip>
                <a:blip r:embed="rId3"/>
              </a:buBlip>
            </a:pPr>
            <a:r>
              <a:rPr lang="en-US" b="1">
                <a:solidFill>
                  <a:schemeClr val="tx2"/>
                </a:solidFill>
                <a:effectLst/>
              </a:rPr>
              <a:t>The information should be collected by a trained interviewer.</a:t>
            </a:r>
          </a:p>
          <a:p>
            <a:pPr algn="l" rtl="0">
              <a:buFont typeface="Wingdings" pitchFamily="2" charset="2"/>
              <a:buBlip>
                <a:blip r:embed="rId3"/>
              </a:buBlip>
            </a:pPr>
            <a:r>
              <a:rPr lang="en-US" b="1">
                <a:solidFill>
                  <a:schemeClr val="tx2"/>
                </a:solidFill>
                <a:effectLst/>
              </a:rPr>
              <a:t>Details about usual intake, types, amount, frequency &amp;  timing needs to be obtained.</a:t>
            </a:r>
          </a:p>
          <a:p>
            <a:pPr algn="l" rtl="0">
              <a:buFont typeface="Wingdings" pitchFamily="2" charset="2"/>
              <a:buBlip>
                <a:blip r:embed="rId3"/>
              </a:buBlip>
            </a:pPr>
            <a:r>
              <a:rPr lang="en-US" b="1">
                <a:solidFill>
                  <a:schemeClr val="tx2"/>
                </a:solidFill>
                <a:effectLst/>
              </a:rPr>
              <a:t>Cross-checking to verify data is important.</a:t>
            </a:r>
            <a:endParaRPr lang="en-US">
              <a:solidFill>
                <a:schemeClr val="tx2"/>
              </a:solidFill>
              <a:effectLst/>
            </a:endParaRPr>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4400" b="1" dirty="0">
                <a:effectLst/>
              </a:rPr>
              <a:t>FOOD DAIRY</a:t>
            </a:r>
          </a:p>
        </p:txBody>
      </p:sp>
      <p:sp>
        <p:nvSpPr>
          <p:cNvPr id="88067" name="Rectangle 3"/>
          <p:cNvSpPr>
            <a:spLocks noGrp="1" noChangeArrowheads="1"/>
          </p:cNvSpPr>
          <p:nvPr>
            <p:ph type="body" idx="1"/>
          </p:nvPr>
        </p:nvSpPr>
        <p:spPr>
          <a:xfrm>
            <a:off x="457200" y="1371600"/>
            <a:ext cx="8229600" cy="4876800"/>
          </a:xfrm>
        </p:spPr>
        <p:txBody>
          <a:bodyPr/>
          <a:lstStyle/>
          <a:p>
            <a:pPr algn="l" rtl="0">
              <a:lnSpc>
                <a:spcPct val="150000"/>
              </a:lnSpc>
              <a:buFont typeface="Wingdings" pitchFamily="2" charset="2"/>
              <a:buBlip>
                <a:blip r:embed="rId3"/>
              </a:buBlip>
            </a:pPr>
            <a:r>
              <a:rPr lang="en-US" b="1">
                <a:effectLst/>
              </a:rPr>
              <a:t>Food intake (types &amp; amounts) should be recorded by the subject at the time of consumption.</a:t>
            </a:r>
          </a:p>
          <a:p>
            <a:pPr algn="l" rtl="0">
              <a:lnSpc>
                <a:spcPct val="150000"/>
              </a:lnSpc>
              <a:buFont typeface="Wingdings" pitchFamily="2" charset="2"/>
              <a:buBlip>
                <a:blip r:embed="rId3"/>
              </a:buBlip>
            </a:pPr>
            <a:r>
              <a:rPr lang="en-US" b="1">
                <a:effectLst/>
              </a:rPr>
              <a:t>The length of the collection period range between 1-7 days.</a:t>
            </a:r>
          </a:p>
          <a:p>
            <a:pPr algn="l" rtl="0">
              <a:lnSpc>
                <a:spcPct val="150000"/>
              </a:lnSpc>
              <a:buFont typeface="Wingdings" pitchFamily="2" charset="2"/>
              <a:buBlip>
                <a:blip r:embed="rId3"/>
              </a:buBlip>
            </a:pPr>
            <a:r>
              <a:rPr lang="en-US" b="1">
                <a:effectLst/>
              </a:rPr>
              <a:t>Reliable but difficult to maintain.</a:t>
            </a:r>
            <a:endParaRPr lang="en-US">
              <a:effectLst/>
            </a:endParaRPr>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304800"/>
            <a:ext cx="8229600" cy="1219200"/>
          </a:xfrm>
        </p:spPr>
        <p:txBody>
          <a:bodyPr/>
          <a:lstStyle/>
          <a:p>
            <a:r>
              <a:rPr lang="en-US" sz="4000" b="1" dirty="0">
                <a:effectLst/>
              </a:rPr>
              <a:t>Observed Food Consumption</a:t>
            </a:r>
          </a:p>
        </p:txBody>
      </p:sp>
      <p:sp>
        <p:nvSpPr>
          <p:cNvPr id="86019" name="Rectangle 3"/>
          <p:cNvSpPr>
            <a:spLocks noGrp="1" noChangeArrowheads="1"/>
          </p:cNvSpPr>
          <p:nvPr>
            <p:ph type="body" idx="1"/>
          </p:nvPr>
        </p:nvSpPr>
        <p:spPr>
          <a:xfrm>
            <a:off x="152400" y="1447800"/>
            <a:ext cx="9144000" cy="4495800"/>
          </a:xfrm>
        </p:spPr>
        <p:txBody>
          <a:bodyPr/>
          <a:lstStyle/>
          <a:p>
            <a:pPr algn="l" rtl="0">
              <a:lnSpc>
                <a:spcPct val="150000"/>
              </a:lnSpc>
              <a:buFont typeface="Wingdings" pitchFamily="2" charset="2"/>
              <a:buChar char="v"/>
            </a:pPr>
            <a:r>
              <a:rPr lang="en-US" sz="2800" b="1">
                <a:effectLst/>
              </a:rPr>
              <a:t>The most unused method in clinical practice, but it is recommended for research purposes.</a:t>
            </a:r>
          </a:p>
          <a:p>
            <a:pPr algn="l" rtl="0">
              <a:lnSpc>
                <a:spcPct val="150000"/>
              </a:lnSpc>
              <a:buFont typeface="Wingdings" pitchFamily="2" charset="2"/>
              <a:buChar char="v"/>
            </a:pPr>
            <a:r>
              <a:rPr lang="en-US" sz="2800" b="1">
                <a:effectLst/>
              </a:rPr>
              <a:t>The meal eaten by the individual is weighed and contents are exactly calculated.</a:t>
            </a:r>
          </a:p>
          <a:p>
            <a:pPr algn="l" rtl="0">
              <a:lnSpc>
                <a:spcPct val="150000"/>
              </a:lnSpc>
              <a:buFont typeface="Wingdings" pitchFamily="2" charset="2"/>
              <a:buChar char="v"/>
            </a:pPr>
            <a:r>
              <a:rPr lang="en-US" sz="2800" b="1">
                <a:effectLst/>
              </a:rPr>
              <a:t>The method is characterized by having a high degree of accuracy but expensive &amp; needs time &amp; efforts.</a:t>
            </a:r>
            <a:r>
              <a:rPr lang="en-US" sz="2800"/>
              <a:t> </a:t>
            </a:r>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z="4000" b="1" dirty="0">
                <a:effectLst/>
              </a:rPr>
              <a:t>Interpretation of Dietary Data</a:t>
            </a:r>
          </a:p>
        </p:txBody>
      </p:sp>
      <p:sp>
        <p:nvSpPr>
          <p:cNvPr id="84995" name="Rectangle 3"/>
          <p:cNvSpPr>
            <a:spLocks noGrp="1" noChangeArrowheads="1"/>
          </p:cNvSpPr>
          <p:nvPr>
            <p:ph type="body" idx="1"/>
          </p:nvPr>
        </p:nvSpPr>
        <p:spPr>
          <a:xfrm>
            <a:off x="457200" y="1600200"/>
            <a:ext cx="8229600" cy="4953000"/>
          </a:xfrm>
        </p:spPr>
        <p:txBody>
          <a:bodyPr/>
          <a:lstStyle/>
          <a:p>
            <a:pPr marL="609600" indent="-609600" algn="l" rtl="0">
              <a:lnSpc>
                <a:spcPct val="90000"/>
              </a:lnSpc>
              <a:buFont typeface="Wingdings" pitchFamily="2" charset="2"/>
              <a:buNone/>
            </a:pPr>
            <a:r>
              <a:rPr lang="en-US" sz="3600" b="1" dirty="0">
                <a:solidFill>
                  <a:srgbClr val="66FF33"/>
                </a:solidFill>
                <a:effectLst/>
              </a:rPr>
              <a:t>1</a:t>
            </a:r>
            <a:r>
              <a:rPr lang="en-US" sz="3600" b="1" dirty="0">
                <a:effectLst/>
              </a:rPr>
              <a:t>. Qualitative Method</a:t>
            </a:r>
          </a:p>
          <a:p>
            <a:pPr marL="609600" indent="-609600" algn="l" rtl="0">
              <a:lnSpc>
                <a:spcPct val="90000"/>
              </a:lnSpc>
            </a:pPr>
            <a:r>
              <a:rPr lang="en-US" b="1" dirty="0">
                <a:effectLst/>
              </a:rPr>
              <a:t>using the food pyramid &amp; the basic food groups method.</a:t>
            </a:r>
          </a:p>
          <a:p>
            <a:pPr marL="609600" indent="-609600" algn="l" rtl="0">
              <a:lnSpc>
                <a:spcPct val="90000"/>
              </a:lnSpc>
            </a:pPr>
            <a:r>
              <a:rPr lang="en-US" b="1" dirty="0">
                <a:effectLst/>
              </a:rPr>
              <a:t>Different nutrients are classified into 5 groups (fat &amp; oils, bread &amp; cereals, milk products, meat-fish-poultry, vegetables &amp; fruits)</a:t>
            </a:r>
          </a:p>
          <a:p>
            <a:pPr marL="609600" indent="-609600" algn="l" rtl="0">
              <a:lnSpc>
                <a:spcPct val="90000"/>
              </a:lnSpc>
            </a:pPr>
            <a:r>
              <a:rPr lang="en-US" b="1" dirty="0">
                <a:effectLst/>
              </a:rPr>
              <a:t>determine the number of serving from each group &amp; compare it with minimum requirement.</a:t>
            </a:r>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0" y="277813"/>
            <a:ext cx="9144000" cy="1139825"/>
          </a:xfrm>
        </p:spPr>
        <p:txBody>
          <a:bodyPr/>
          <a:lstStyle/>
          <a:p>
            <a:r>
              <a:rPr lang="en-US" sz="4000" b="1" dirty="0">
                <a:effectLst/>
              </a:rPr>
              <a:t>Interpretation of Dietary Data/2</a:t>
            </a:r>
          </a:p>
        </p:txBody>
      </p:sp>
      <p:sp>
        <p:nvSpPr>
          <p:cNvPr id="89091" name="Rectangle 3"/>
          <p:cNvSpPr>
            <a:spLocks noGrp="1" noChangeArrowheads="1"/>
          </p:cNvSpPr>
          <p:nvPr>
            <p:ph type="body" idx="1"/>
          </p:nvPr>
        </p:nvSpPr>
        <p:spPr>
          <a:xfrm>
            <a:off x="228600" y="1371600"/>
            <a:ext cx="8610600" cy="4953000"/>
          </a:xfrm>
        </p:spPr>
        <p:txBody>
          <a:bodyPr/>
          <a:lstStyle/>
          <a:p>
            <a:pPr marL="533400" indent="-533400" algn="l" rtl="0">
              <a:buFont typeface="Wingdings" pitchFamily="2" charset="2"/>
              <a:buNone/>
            </a:pPr>
            <a:r>
              <a:rPr lang="en-US" b="1" dirty="0">
                <a:effectLst/>
              </a:rPr>
              <a:t>2. Quantitative Method</a:t>
            </a:r>
          </a:p>
          <a:p>
            <a:pPr marL="533400" indent="-533400" algn="l" rtl="0">
              <a:lnSpc>
                <a:spcPct val="130000"/>
              </a:lnSpc>
            </a:pPr>
            <a:r>
              <a:rPr lang="en-US" sz="2800" b="1" dirty="0">
                <a:effectLst/>
              </a:rPr>
              <a:t>The amount of energy &amp; specific nutrients in each food consumed can be calculated using food composition tables &amp; then compare it with the recommended daily intake.</a:t>
            </a:r>
          </a:p>
          <a:p>
            <a:pPr marL="533400" indent="-533400" algn="l" rtl="0">
              <a:lnSpc>
                <a:spcPct val="130000"/>
              </a:lnSpc>
            </a:pPr>
            <a:r>
              <a:rPr lang="en-US" sz="2800" b="1" dirty="0">
                <a:effectLst/>
              </a:rPr>
              <a:t>Evaluation by this method is expensive &amp; time consuming, unless computing facilities are available.</a:t>
            </a:r>
            <a:r>
              <a:rPr lang="en-US" sz="2800" b="1" dirty="0">
                <a:solidFill>
                  <a:srgbClr val="FFFF00"/>
                </a:solidFill>
                <a:effectLst/>
              </a:rPr>
              <a:t> </a:t>
            </a:r>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914400"/>
          </a:xfrm>
        </p:spPr>
        <p:txBody>
          <a:bodyPr/>
          <a:lstStyle/>
          <a:p>
            <a:r>
              <a:rPr lang="en-US" sz="4000" b="1" dirty="0">
                <a:effectLst/>
              </a:rPr>
              <a:t>Initial Laboratory Assessment</a:t>
            </a:r>
            <a:endParaRPr lang="en-US" sz="3200" u="sng" dirty="0"/>
          </a:p>
        </p:txBody>
      </p:sp>
      <p:sp>
        <p:nvSpPr>
          <p:cNvPr id="40963" name="Rectangle 3"/>
          <p:cNvSpPr>
            <a:spLocks noGrp="1" noChangeArrowheads="1"/>
          </p:cNvSpPr>
          <p:nvPr>
            <p:ph type="body" idx="1"/>
          </p:nvPr>
        </p:nvSpPr>
        <p:spPr/>
        <p:txBody>
          <a:bodyPr/>
          <a:lstStyle/>
          <a:p>
            <a:pPr algn="l" rtl="0">
              <a:lnSpc>
                <a:spcPct val="90000"/>
              </a:lnSpc>
              <a:buFont typeface="Wingdings" pitchFamily="2" charset="2"/>
              <a:buBlip>
                <a:blip r:embed="rId3"/>
              </a:buBlip>
            </a:pPr>
            <a:r>
              <a:rPr lang="en-US" b="1">
                <a:solidFill>
                  <a:schemeClr val="tx2"/>
                </a:solidFill>
                <a:effectLst/>
              </a:rPr>
              <a:t>Hemoglobin estimation is the most important test, &amp; useful index of the overall state of nutrition. Beside anemia it also tells about protein &amp; trace element nutrition. </a:t>
            </a:r>
          </a:p>
          <a:p>
            <a:pPr algn="l" rtl="0">
              <a:lnSpc>
                <a:spcPct val="90000"/>
              </a:lnSpc>
              <a:buFont typeface="Wingdings" pitchFamily="2" charset="2"/>
              <a:buBlip>
                <a:blip r:embed="rId3"/>
              </a:buBlip>
            </a:pPr>
            <a:r>
              <a:rPr lang="en-US" b="1">
                <a:solidFill>
                  <a:schemeClr val="tx2"/>
                </a:solidFill>
                <a:effectLst/>
              </a:rPr>
              <a:t>Stool examination for the presence of ova and/or intestinal parasites </a:t>
            </a:r>
          </a:p>
          <a:p>
            <a:pPr algn="l" rtl="0">
              <a:lnSpc>
                <a:spcPct val="90000"/>
              </a:lnSpc>
            </a:pPr>
            <a:r>
              <a:rPr lang="en-US" b="1">
                <a:solidFill>
                  <a:schemeClr val="tx2"/>
                </a:solidFill>
                <a:effectLst/>
              </a:rPr>
              <a:t>Urine dipstick &amp; microscopy for albumin, sugar and blood</a:t>
            </a:r>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4400" b="1" dirty="0">
                <a:effectLst/>
              </a:rPr>
              <a:t>Specific Lab Tests</a:t>
            </a:r>
          </a:p>
        </p:txBody>
      </p:sp>
      <p:sp>
        <p:nvSpPr>
          <p:cNvPr id="41987" name="Rectangle 3"/>
          <p:cNvSpPr>
            <a:spLocks noGrp="1" noChangeArrowheads="1"/>
          </p:cNvSpPr>
          <p:nvPr>
            <p:ph type="body" idx="1"/>
          </p:nvPr>
        </p:nvSpPr>
        <p:spPr>
          <a:xfrm>
            <a:off x="152400" y="1676400"/>
            <a:ext cx="8610600" cy="4073525"/>
          </a:xfrm>
        </p:spPr>
        <p:txBody>
          <a:bodyPr/>
          <a:lstStyle/>
          <a:p>
            <a:pPr algn="l" rtl="0">
              <a:lnSpc>
                <a:spcPct val="90000"/>
              </a:lnSpc>
              <a:buFont typeface="Wingdings" pitchFamily="2" charset="2"/>
              <a:buBlip>
                <a:blip r:embed="rId3"/>
              </a:buBlip>
            </a:pPr>
            <a:r>
              <a:rPr lang="en-US" sz="3400" b="1">
                <a:solidFill>
                  <a:schemeClr val="tx2"/>
                </a:solidFill>
                <a:effectLst/>
              </a:rPr>
              <a:t>Measurement of individual nutrient in body fluids (e.g. serum retinol, serum iron, urinary iodine, vitamin D)  </a:t>
            </a:r>
          </a:p>
          <a:p>
            <a:pPr algn="l" rtl="0">
              <a:lnSpc>
                <a:spcPct val="90000"/>
              </a:lnSpc>
              <a:buFont typeface="Wingdings" pitchFamily="2" charset="2"/>
              <a:buBlip>
                <a:blip r:embed="rId3"/>
              </a:buBlip>
            </a:pPr>
            <a:r>
              <a:rPr lang="en-US" sz="3400" b="1">
                <a:solidFill>
                  <a:schemeClr val="tx2"/>
                </a:solidFill>
                <a:effectLst/>
              </a:rPr>
              <a:t>Detection of abnormal amount of metabolites in the urine (e.g. urinary creatinine/hydroxyproline ratio)</a:t>
            </a:r>
          </a:p>
          <a:p>
            <a:pPr algn="l" rtl="0">
              <a:lnSpc>
                <a:spcPct val="90000"/>
              </a:lnSpc>
              <a:buFont typeface="Wingdings" pitchFamily="2" charset="2"/>
              <a:buBlip>
                <a:blip r:embed="rId3"/>
              </a:buBlip>
            </a:pPr>
            <a:r>
              <a:rPr lang="en-US" sz="3400" b="1">
                <a:solidFill>
                  <a:schemeClr val="tx2"/>
                </a:solidFill>
                <a:effectLst/>
              </a:rPr>
              <a:t>Analysis of hair, nails &amp; skin for micro-nutrients.</a:t>
            </a:r>
            <a:endParaRPr lang="en-US">
              <a:solidFill>
                <a:schemeClr val="tx2"/>
              </a:solidFill>
              <a:effectLst/>
            </a:endParaRPr>
          </a:p>
        </p:txBody>
      </p:sp>
    </p:spTree>
  </p:cSld>
  <p:clrMapOvr>
    <a:masterClrMapping/>
  </p:clrMapOvr>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277813"/>
            <a:ext cx="9144000" cy="1139825"/>
          </a:xfrm>
        </p:spPr>
        <p:txBody>
          <a:bodyPr/>
          <a:lstStyle/>
          <a:p>
            <a:r>
              <a:rPr lang="en-US" sz="3600" b="1" dirty="0">
                <a:effectLst/>
              </a:rPr>
              <a:t>Advantages of Biochemical Method</a:t>
            </a:r>
          </a:p>
        </p:txBody>
      </p:sp>
      <p:sp>
        <p:nvSpPr>
          <p:cNvPr id="43011" name="Rectangle 3"/>
          <p:cNvSpPr>
            <a:spLocks noGrp="1" noChangeArrowheads="1"/>
          </p:cNvSpPr>
          <p:nvPr>
            <p:ph type="body" idx="1"/>
          </p:nvPr>
        </p:nvSpPr>
        <p:spPr>
          <a:xfrm>
            <a:off x="304800" y="1447800"/>
            <a:ext cx="8686800" cy="4302125"/>
          </a:xfrm>
        </p:spPr>
        <p:txBody>
          <a:bodyPr/>
          <a:lstStyle/>
          <a:p>
            <a:pPr algn="l" rtl="0">
              <a:buFont typeface="Wingdings" pitchFamily="2" charset="2"/>
              <a:buBlip>
                <a:blip r:embed="rId3"/>
              </a:buBlip>
            </a:pPr>
            <a:r>
              <a:rPr lang="en-US" b="1">
                <a:effectLst/>
              </a:rPr>
              <a:t>It is useful in detecting early changes in body metabolism &amp; nutrition before the appearance of overt clinical signs.</a:t>
            </a:r>
          </a:p>
          <a:p>
            <a:pPr algn="l" rtl="0">
              <a:lnSpc>
                <a:spcPct val="130000"/>
              </a:lnSpc>
              <a:buFont typeface="Wingdings" pitchFamily="2" charset="2"/>
              <a:buBlip>
                <a:blip r:embed="rId3"/>
              </a:buBlip>
            </a:pPr>
            <a:r>
              <a:rPr lang="en-US" b="1">
                <a:effectLst/>
              </a:rPr>
              <a:t> It is precise, accurate and reproducible.</a:t>
            </a:r>
          </a:p>
          <a:p>
            <a:pPr algn="l" rtl="0">
              <a:lnSpc>
                <a:spcPct val="130000"/>
              </a:lnSpc>
              <a:buFont typeface="Wingdings" pitchFamily="2" charset="2"/>
              <a:buBlip>
                <a:blip r:embed="rId3"/>
              </a:buBlip>
            </a:pPr>
            <a:r>
              <a:rPr lang="en-US" b="1">
                <a:effectLst/>
              </a:rPr>
              <a:t>Useful to validate data obtained from dietary methods e.g. comparing salt intake with 24-hour urinary excretion.</a:t>
            </a:r>
            <a:endParaRPr lang="en-US">
              <a:effectLst/>
            </a:endParaRPr>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277813"/>
            <a:ext cx="9144000" cy="1139825"/>
          </a:xfrm>
        </p:spPr>
        <p:txBody>
          <a:bodyPr/>
          <a:lstStyle/>
          <a:p>
            <a:r>
              <a:rPr lang="en-US" sz="3600" b="1" dirty="0">
                <a:effectLst/>
              </a:rPr>
              <a:t>Limitations of Biochemical Method</a:t>
            </a:r>
          </a:p>
        </p:txBody>
      </p:sp>
      <p:sp>
        <p:nvSpPr>
          <p:cNvPr id="44035" name="Rectangle 3"/>
          <p:cNvSpPr>
            <a:spLocks noGrp="1" noChangeArrowheads="1"/>
          </p:cNvSpPr>
          <p:nvPr>
            <p:ph type="body" idx="1"/>
          </p:nvPr>
        </p:nvSpPr>
        <p:spPr/>
        <p:txBody>
          <a:bodyPr/>
          <a:lstStyle/>
          <a:p>
            <a:pPr algn="l" rtl="0">
              <a:lnSpc>
                <a:spcPct val="150000"/>
              </a:lnSpc>
              <a:buFont typeface="Wingdings" pitchFamily="2" charset="2"/>
              <a:buBlip>
                <a:blip r:embed="rId3"/>
              </a:buBlip>
            </a:pPr>
            <a:r>
              <a:rPr lang="en-US" b="1" dirty="0">
                <a:solidFill>
                  <a:schemeClr val="tx2"/>
                </a:solidFill>
                <a:effectLst/>
              </a:rPr>
              <a:t>Time consuming</a:t>
            </a:r>
          </a:p>
          <a:p>
            <a:pPr algn="l" rtl="0">
              <a:lnSpc>
                <a:spcPct val="150000"/>
              </a:lnSpc>
              <a:buFont typeface="Wingdings" pitchFamily="2" charset="2"/>
              <a:buBlip>
                <a:blip r:embed="rId3"/>
              </a:buBlip>
            </a:pPr>
            <a:r>
              <a:rPr lang="en-US" b="1" dirty="0">
                <a:solidFill>
                  <a:schemeClr val="tx2"/>
                </a:solidFill>
                <a:effectLst/>
              </a:rPr>
              <a:t>Expensive</a:t>
            </a:r>
          </a:p>
          <a:p>
            <a:pPr algn="l" rtl="0">
              <a:lnSpc>
                <a:spcPct val="150000"/>
              </a:lnSpc>
              <a:buFont typeface="Wingdings" pitchFamily="2" charset="2"/>
              <a:buBlip>
                <a:blip r:embed="rId3"/>
              </a:buBlip>
            </a:pPr>
            <a:r>
              <a:rPr lang="en-US" b="1" dirty="0">
                <a:solidFill>
                  <a:schemeClr val="tx2"/>
                </a:solidFill>
                <a:effectLst/>
              </a:rPr>
              <a:t>They cannot be applied on large scale</a:t>
            </a:r>
          </a:p>
          <a:p>
            <a:pPr algn="l" rtl="0">
              <a:lnSpc>
                <a:spcPct val="150000"/>
              </a:lnSpc>
              <a:buFont typeface="Wingdings" pitchFamily="2" charset="2"/>
              <a:buBlip>
                <a:blip r:embed="rId3"/>
              </a:buBlip>
            </a:pPr>
            <a:r>
              <a:rPr lang="en-US" b="1" dirty="0">
                <a:solidFill>
                  <a:schemeClr val="tx2"/>
                </a:solidFill>
                <a:effectLst/>
              </a:rPr>
              <a:t>Needs trained personnel &amp; facilities</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Maltose is composed of two joined glucose molecules. It is not found naturally in foods, but it occurs as an intermediate in starch digestion</a:t>
            </a:r>
          </a:p>
          <a:p>
            <a:pPr lvl="0"/>
            <a:r>
              <a:rPr lang="en-US" dirty="0" smtClean="0"/>
              <a:t>Lactose is the milk sugar that is composed of glucose and </a:t>
            </a:r>
            <a:r>
              <a:rPr lang="en-US" dirty="0" err="1" smtClean="0"/>
              <a:t>galactose</a:t>
            </a:r>
            <a:r>
              <a:rPr lang="en-US" dirty="0" smtClean="0"/>
              <a:t>. It promotes absorption of calcium and promotes growth of normal flora intestinal bacteria that produce vitamin K.</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smtClean="0"/>
              <a:t>Significance of simple sugars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Sugars add flavor and interest</a:t>
            </a:r>
          </a:p>
          <a:p>
            <a:pPr lvl="0"/>
            <a:r>
              <a:rPr lang="en-US" dirty="0" smtClean="0"/>
              <a:t>Promotes fermentation in baked products</a:t>
            </a:r>
          </a:p>
          <a:p>
            <a:pPr lvl="0"/>
            <a:r>
              <a:rPr lang="en-US" dirty="0" smtClean="0"/>
              <a:t>Promotes obesity in excess intake</a:t>
            </a:r>
          </a:p>
          <a:p>
            <a:pPr lvl="0"/>
            <a:r>
              <a:rPr lang="en-US" dirty="0" smtClean="0"/>
              <a:t>High sugars are linked to increased triglyceride levels and increase the risk of coronary artery disease (CAD)</a:t>
            </a:r>
          </a:p>
          <a:p>
            <a:pPr lvl="0"/>
            <a:r>
              <a:rPr lang="en-US" dirty="0" smtClean="0"/>
              <a:t>Too much sugar promotes dental caries and provides empty calories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COMPLEX CARBOHYDRATES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These are </a:t>
            </a:r>
            <a:r>
              <a:rPr lang="en-US" b="1" dirty="0" smtClean="0"/>
              <a:t>polysaccharides</a:t>
            </a:r>
            <a:r>
              <a:rPr lang="en-US" dirty="0" smtClean="0"/>
              <a:t> (carbohydrates of many sugar molecules) that include </a:t>
            </a:r>
            <a:r>
              <a:rPr lang="en-US" b="1" dirty="0" smtClean="0"/>
              <a:t>starch, glycogen, and fiber.</a:t>
            </a:r>
          </a:p>
          <a:p>
            <a:pPr lvl="0"/>
            <a:r>
              <a:rPr lang="en-US" dirty="0" smtClean="0"/>
              <a:t>They are composed of glucose molecules, but they do not taste sweet because their molecules are too large to fit on the tongue’s taste bud receptors that sense sweetness.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Starch is stored in plants in the seeds, roots, stems or tubers.</a:t>
            </a:r>
          </a:p>
          <a:p>
            <a:pPr lvl="0"/>
            <a:r>
              <a:rPr lang="en-US" dirty="0" smtClean="0"/>
              <a:t>Glycogen is the storage form of glucose in animals and humans; stored in the muscles and liver. No dietary source of glycogen.</a:t>
            </a:r>
          </a:p>
          <a:p>
            <a:r>
              <a:rPr lang="en-US" dirty="0" smtClean="0"/>
              <a:t>Dietary fibers are mixture of non digestible polysaccharides that are part of plant cell wall or intercellular structure. They are the indigestible portion of plant parts that move food through the GIT, absorbing water and easing defecation. Also commonly referred to as roughage. </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a:t>
            </a:r>
            <a:r>
              <a:rPr lang="en-US" b="1" dirty="0" smtClean="0"/>
              <a:t>nsoluble fibers </a:t>
            </a:r>
            <a:r>
              <a:rPr lang="en-US" dirty="0" smtClean="0"/>
              <a:t>are non digestible carbohydrates that do not dissolve in water. These increase stool weight and thereby promote normal </a:t>
            </a:r>
            <a:r>
              <a:rPr lang="en-US" dirty="0" err="1" smtClean="0"/>
              <a:t>laxation</a:t>
            </a:r>
            <a:r>
              <a:rPr lang="en-US" dirty="0" smtClean="0"/>
              <a:t>, reduce the risk of </a:t>
            </a:r>
            <a:r>
              <a:rPr lang="en-US" dirty="0" err="1" smtClean="0"/>
              <a:t>diverticular</a:t>
            </a:r>
            <a:r>
              <a:rPr lang="en-US" dirty="0" smtClean="0"/>
              <a:t> disease and some cancers.  </a:t>
            </a:r>
          </a:p>
          <a:p>
            <a:pPr lvl="0"/>
            <a:r>
              <a:rPr lang="en-US" dirty="0" smtClean="0"/>
              <a:t>The sources include wheat bran, whole grain, dried peas, beans and vegetables.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dirty="0" smtClean="0"/>
              <a:t>Soluble fibers</a:t>
            </a:r>
            <a:r>
              <a:rPr lang="en-US" dirty="0" smtClean="0"/>
              <a:t> sources include apples, barley, dried peas/ beans, citrus fruits, vegetables, oatmeal , oat bran and rice hulls. </a:t>
            </a:r>
          </a:p>
          <a:p>
            <a:pPr lvl="0"/>
            <a:r>
              <a:rPr lang="en-US" dirty="0" smtClean="0"/>
              <a:t>These are </a:t>
            </a:r>
            <a:r>
              <a:rPr lang="en-US" dirty="0" err="1" smtClean="0"/>
              <a:t>nondigestible</a:t>
            </a:r>
            <a:r>
              <a:rPr lang="en-US" dirty="0" smtClean="0"/>
              <a:t> carbohydrates that dissolve in water to form gel. They are credited with lowering serum cholesterol levels, improving glucose control in diabetic mellitus and weight loss.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82" name="Picture 2" descr="Image result for kenyan food"/>
          <p:cNvPicPr>
            <a:picLocks noChangeAspect="1" noChangeArrowheads="1"/>
          </p:cNvPicPr>
          <p:nvPr/>
        </p:nvPicPr>
        <p:blipFill>
          <a:blip r:embed="rId2"/>
          <a:srcRect/>
          <a:stretch>
            <a:fillRect/>
          </a:stretch>
        </p:blipFill>
        <p:spPr bwMode="auto">
          <a:xfrm>
            <a:off x="1447800" y="1066800"/>
            <a:ext cx="6400800" cy="48768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dietary fibers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Relieves and prevents constipation. The increase in stool weight/ bulk is attributed to fiber content in the stool, the water the fiber holds, and the increase for bacteria in the stool from fermentation of fiber in the colon.</a:t>
            </a:r>
          </a:p>
          <a:p>
            <a:pPr lvl="0"/>
            <a:r>
              <a:rPr lang="en-US" dirty="0" smtClean="0"/>
              <a:t>A high fiber diet prevent the formation of </a:t>
            </a:r>
            <a:r>
              <a:rPr lang="en-US" dirty="0" err="1" smtClean="0"/>
              <a:t>diverticula</a:t>
            </a:r>
            <a:r>
              <a:rPr lang="en-US" dirty="0" smtClean="0"/>
              <a:t> by providing adequate bulk, which requires less forceful contractions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Obesity; adequate fiber diet help to prevent or treat because high fiber foods are generally less calorically dense than refined foods, are high in bulk, meaning they take longer to consume and may promote a quicker feeling of fullness and delay gastric emptying, leaving the person fuller over a longer period.</a:t>
            </a:r>
          </a:p>
          <a:p>
            <a:pPr lvl="0"/>
            <a:r>
              <a:rPr lang="en-US" dirty="0" smtClean="0"/>
              <a:t>Viscous fibers lower blood </a:t>
            </a:r>
            <a:r>
              <a:rPr lang="en-US" dirty="0" err="1" smtClean="0"/>
              <a:t>cholestrerol</a:t>
            </a:r>
            <a:r>
              <a:rPr lang="en-US" dirty="0" smtClean="0"/>
              <a:t> levels, specifically LDL-cholesterol; this reduces the risk of cardiovascular diseases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Viscous fibers also slow gastric emptying rates, digestion, and the absorption of glucose to delay and stifle the rise in postprandial glucose in diabetics</a:t>
            </a:r>
          </a:p>
          <a:p>
            <a:pPr lvl="0"/>
            <a:r>
              <a:rPr lang="en-US" dirty="0" smtClean="0"/>
              <a:t>Fiber protects against colon cancers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of Carbohydrates</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6096000"/>
          </a:xfrm>
        </p:spPr>
        <p:txBody>
          <a:bodyPr>
            <a:normAutofit lnSpcReduction="10000"/>
          </a:bodyPr>
          <a:lstStyle/>
          <a:p>
            <a:pPr lvl="0"/>
            <a:r>
              <a:rPr lang="en-US" dirty="0" smtClean="0"/>
              <a:t>Provision of energy to cells</a:t>
            </a:r>
          </a:p>
          <a:p>
            <a:pPr lvl="0"/>
            <a:r>
              <a:rPr lang="en-US" dirty="0" smtClean="0"/>
              <a:t>Carbohydrates also spare protein </a:t>
            </a:r>
          </a:p>
          <a:p>
            <a:pPr lvl="0"/>
            <a:r>
              <a:rPr lang="en-US" dirty="0" smtClean="0"/>
              <a:t>Prevent ketosis</a:t>
            </a:r>
          </a:p>
          <a:p>
            <a:pPr lvl="0"/>
            <a:r>
              <a:rPr lang="en-US" dirty="0" smtClean="0"/>
              <a:t>Using glucose to make other compounds; Excess glucose can be converted to glycogen, be used to make nonessential </a:t>
            </a:r>
            <a:r>
              <a:rPr lang="en-US" dirty="0" err="1" smtClean="0"/>
              <a:t>aminoacids</a:t>
            </a:r>
            <a:r>
              <a:rPr lang="en-US" dirty="0" smtClean="0"/>
              <a:t> and specific body compounds( ribose- RNA, deoxyribonucleic acid, keratin </a:t>
            </a:r>
            <a:r>
              <a:rPr lang="en-US" dirty="0" err="1" smtClean="0"/>
              <a:t>sulphate</a:t>
            </a:r>
            <a:r>
              <a:rPr lang="en-US" dirty="0" smtClean="0"/>
              <a:t>- in fingernails and </a:t>
            </a:r>
            <a:r>
              <a:rPr lang="en-US" dirty="0" err="1" smtClean="0"/>
              <a:t>hyaluronic</a:t>
            </a:r>
            <a:r>
              <a:rPr lang="en-US" dirty="0" smtClean="0"/>
              <a:t> acid- found in the fluid that lubricates the joints and vitreous humor of the eyeball), or be converted to fat and stored.</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2971800" y="1219200"/>
            <a:ext cx="2045625" cy="400110"/>
          </a:xfrm>
          <a:prstGeom prst="rect">
            <a:avLst/>
          </a:prstGeom>
          <a:solidFill>
            <a:srgbClr val="FFC000"/>
          </a:solidFill>
          <a:ln w="9525">
            <a:noFill/>
            <a:miter lim="800000"/>
            <a:headEnd/>
            <a:tailEnd/>
          </a:ln>
        </p:spPr>
        <p:txBody>
          <a:bodyPr wrap="none">
            <a:spAutoFit/>
          </a:bodyPr>
          <a:lstStyle/>
          <a:p>
            <a:r>
              <a:rPr lang="en-US" sz="2000" b="1" dirty="0" smtClean="0"/>
              <a:t>CARBOHYDRATES</a:t>
            </a:r>
            <a:endParaRPr lang="en-US" sz="2000" b="1" dirty="0"/>
          </a:p>
        </p:txBody>
      </p:sp>
      <p:sp>
        <p:nvSpPr>
          <p:cNvPr id="3" name="TextBox 2"/>
          <p:cNvSpPr txBox="1"/>
          <p:nvPr/>
        </p:nvSpPr>
        <p:spPr>
          <a:xfrm>
            <a:off x="1295400" y="457200"/>
            <a:ext cx="4950586" cy="461665"/>
          </a:xfrm>
          <a:prstGeom prst="rect">
            <a:avLst/>
          </a:prstGeom>
          <a:solidFill>
            <a:schemeClr val="accent6">
              <a:lumMod val="60000"/>
              <a:lumOff val="40000"/>
            </a:schemeClr>
          </a:solidFill>
        </p:spPr>
        <p:txBody>
          <a:bodyPr wrap="none">
            <a:spAutoFit/>
          </a:bodyPr>
          <a:lstStyle/>
          <a:p>
            <a:pPr>
              <a:defRPr/>
            </a:pPr>
            <a:r>
              <a:rPr lang="en-US" sz="2400" b="1" dirty="0"/>
              <a:t>CLASSIFICATION OF </a:t>
            </a:r>
            <a:r>
              <a:rPr lang="en-US" sz="2400" b="1" dirty="0" smtClean="0"/>
              <a:t>CARBOHYDRATES</a:t>
            </a:r>
            <a:endParaRPr lang="en-US" sz="2400" b="1" dirty="0"/>
          </a:p>
        </p:txBody>
      </p:sp>
      <p:sp>
        <p:nvSpPr>
          <p:cNvPr id="16388" name="TextBox 3"/>
          <p:cNvSpPr txBox="1">
            <a:spLocks noChangeArrowheads="1"/>
          </p:cNvSpPr>
          <p:nvPr/>
        </p:nvSpPr>
        <p:spPr bwMode="auto">
          <a:xfrm>
            <a:off x="1676400" y="2362200"/>
            <a:ext cx="2103332" cy="707886"/>
          </a:xfrm>
          <a:prstGeom prst="rect">
            <a:avLst/>
          </a:prstGeom>
          <a:solidFill>
            <a:srgbClr val="92D050"/>
          </a:solidFill>
          <a:ln w="9525">
            <a:noFill/>
            <a:miter lim="800000"/>
            <a:headEnd/>
            <a:tailEnd/>
          </a:ln>
        </p:spPr>
        <p:txBody>
          <a:bodyPr wrap="none">
            <a:spAutoFit/>
          </a:bodyPr>
          <a:lstStyle/>
          <a:p>
            <a:pPr algn="ctr"/>
            <a:r>
              <a:rPr lang="en-US" sz="2000" b="1" dirty="0"/>
              <a:t>SIMPLE</a:t>
            </a:r>
          </a:p>
          <a:p>
            <a:pPr algn="ctr"/>
            <a:r>
              <a:rPr lang="en-US" sz="2000" b="1" dirty="0"/>
              <a:t> </a:t>
            </a:r>
            <a:r>
              <a:rPr lang="en-US" sz="2000" b="1" dirty="0" smtClean="0"/>
              <a:t>CARBOHYDRATES</a:t>
            </a:r>
            <a:endParaRPr lang="en-US" sz="2000" b="1" dirty="0"/>
          </a:p>
        </p:txBody>
      </p:sp>
      <p:sp>
        <p:nvSpPr>
          <p:cNvPr id="16389" name="TextBox 4"/>
          <p:cNvSpPr txBox="1">
            <a:spLocks noChangeArrowheads="1"/>
          </p:cNvSpPr>
          <p:nvPr/>
        </p:nvSpPr>
        <p:spPr bwMode="auto">
          <a:xfrm>
            <a:off x="5105400" y="2438400"/>
            <a:ext cx="2103332" cy="707886"/>
          </a:xfrm>
          <a:prstGeom prst="rect">
            <a:avLst/>
          </a:prstGeom>
          <a:solidFill>
            <a:srgbClr val="92D050"/>
          </a:solidFill>
          <a:ln w="9525">
            <a:noFill/>
            <a:miter lim="800000"/>
            <a:headEnd/>
            <a:tailEnd/>
          </a:ln>
        </p:spPr>
        <p:txBody>
          <a:bodyPr wrap="none">
            <a:spAutoFit/>
          </a:bodyPr>
          <a:lstStyle/>
          <a:p>
            <a:pPr algn="ctr"/>
            <a:r>
              <a:rPr lang="en-US" sz="2000" b="1" dirty="0"/>
              <a:t>COMPLEX</a:t>
            </a:r>
          </a:p>
          <a:p>
            <a:pPr algn="ctr"/>
            <a:r>
              <a:rPr lang="en-US" sz="2000" b="1" dirty="0"/>
              <a:t> </a:t>
            </a:r>
            <a:r>
              <a:rPr lang="en-US" sz="2000" b="1" dirty="0" smtClean="0"/>
              <a:t>CARBOHYDRATES</a:t>
            </a:r>
            <a:endParaRPr lang="en-US" sz="2000" b="1" dirty="0"/>
          </a:p>
        </p:txBody>
      </p:sp>
      <p:sp>
        <p:nvSpPr>
          <p:cNvPr id="27654" name="TextBox 5"/>
          <p:cNvSpPr txBox="1">
            <a:spLocks noChangeArrowheads="1"/>
          </p:cNvSpPr>
          <p:nvPr/>
        </p:nvSpPr>
        <p:spPr bwMode="auto">
          <a:xfrm>
            <a:off x="304800" y="3962400"/>
            <a:ext cx="4343400" cy="1631950"/>
          </a:xfrm>
          <a:prstGeom prst="rect">
            <a:avLst/>
          </a:prstGeom>
          <a:solidFill>
            <a:srgbClr val="00B0F0"/>
          </a:solidFill>
          <a:ln w="9525">
            <a:noFill/>
            <a:miter lim="800000"/>
            <a:headEnd/>
            <a:tailEnd/>
          </a:ln>
        </p:spPr>
        <p:txBody>
          <a:bodyPr>
            <a:spAutoFit/>
          </a:bodyPr>
          <a:lstStyle/>
          <a:p>
            <a:pPr>
              <a:buFont typeface="Arial" pitchFamily="34" charset="0"/>
              <a:buChar char="•"/>
              <a:defRPr/>
            </a:pPr>
            <a:r>
              <a:rPr lang="en-US" sz="2000" b="1" dirty="0"/>
              <a:t> MONOSACCHARIDE</a:t>
            </a:r>
          </a:p>
          <a:p>
            <a:pPr>
              <a:defRPr/>
            </a:pPr>
            <a:r>
              <a:rPr lang="en-US" sz="2000" dirty="0"/>
              <a:t>(Glucose, Fructose, </a:t>
            </a:r>
            <a:r>
              <a:rPr lang="en-US" sz="2000" dirty="0" err="1"/>
              <a:t>Galactose</a:t>
            </a:r>
            <a:r>
              <a:rPr lang="en-US" sz="2000" dirty="0"/>
              <a:t>)</a:t>
            </a:r>
          </a:p>
          <a:p>
            <a:pPr>
              <a:defRPr/>
            </a:pPr>
            <a:endParaRPr lang="en-US" sz="2000" b="1" dirty="0"/>
          </a:p>
          <a:p>
            <a:pPr>
              <a:buFont typeface="Arial" pitchFamily="34" charset="0"/>
              <a:buChar char="•"/>
              <a:defRPr/>
            </a:pPr>
            <a:r>
              <a:rPr lang="en-US" sz="2000" b="1" dirty="0"/>
              <a:t> DISACCHARIDE </a:t>
            </a:r>
          </a:p>
          <a:p>
            <a:pPr marL="514350" indent="-514350" algn="just">
              <a:defRPr/>
            </a:pPr>
            <a:r>
              <a:rPr lang="en-US" sz="2000" dirty="0"/>
              <a:t>(</a:t>
            </a:r>
            <a:r>
              <a:rPr lang="en-US" sz="2000" dirty="0">
                <a:cs typeface="Times New Roman" pitchFamily="18" charset="0"/>
              </a:rPr>
              <a:t>Sucrose, Lactose, Maltose)</a:t>
            </a:r>
            <a:endParaRPr lang="en-US" sz="2000" dirty="0"/>
          </a:p>
        </p:txBody>
      </p:sp>
      <p:sp>
        <p:nvSpPr>
          <p:cNvPr id="16391" name="TextBox 6"/>
          <p:cNvSpPr txBox="1">
            <a:spLocks noChangeArrowheads="1"/>
          </p:cNvSpPr>
          <p:nvPr/>
        </p:nvSpPr>
        <p:spPr bwMode="auto">
          <a:xfrm>
            <a:off x="5181600" y="4191000"/>
            <a:ext cx="3560763" cy="1692275"/>
          </a:xfrm>
          <a:prstGeom prst="rect">
            <a:avLst/>
          </a:prstGeom>
          <a:solidFill>
            <a:srgbClr val="00B0F0"/>
          </a:solidFill>
          <a:ln w="9525">
            <a:noFill/>
            <a:miter lim="800000"/>
            <a:headEnd/>
            <a:tailEnd/>
          </a:ln>
        </p:spPr>
        <p:txBody>
          <a:bodyPr wrap="none">
            <a:spAutoFit/>
          </a:bodyPr>
          <a:lstStyle/>
          <a:p>
            <a:pPr>
              <a:buFont typeface="Arial" pitchFamily="34" charset="0"/>
              <a:buChar char="•"/>
            </a:pPr>
            <a:r>
              <a:rPr lang="en-US" sz="2400" b="1"/>
              <a:t> </a:t>
            </a:r>
            <a:r>
              <a:rPr lang="en-US" sz="2000" b="1"/>
              <a:t>OLIGOSACCHARIDE</a:t>
            </a:r>
          </a:p>
          <a:p>
            <a:r>
              <a:rPr lang="en-US" sz="2000"/>
              <a:t>(Human milk oligosaccharide)</a:t>
            </a:r>
          </a:p>
          <a:p>
            <a:endParaRPr lang="en-US" sz="2000"/>
          </a:p>
          <a:p>
            <a:pPr>
              <a:buFont typeface="Arial" pitchFamily="34" charset="0"/>
              <a:buChar char="•"/>
            </a:pPr>
            <a:r>
              <a:rPr lang="en-US" sz="2000" b="1"/>
              <a:t> POLYSACCHARIDE</a:t>
            </a:r>
          </a:p>
          <a:p>
            <a:r>
              <a:rPr lang="en-US" sz="2000"/>
              <a:t>(Starch, glycogen, dietary fibers)</a:t>
            </a:r>
          </a:p>
        </p:txBody>
      </p:sp>
      <p:cxnSp>
        <p:nvCxnSpPr>
          <p:cNvPr id="9" name="Straight Arrow Connector 8"/>
          <p:cNvCxnSpPr>
            <a:stCxn id="16386" idx="2"/>
          </p:cNvCxnSpPr>
          <p:nvPr/>
        </p:nvCxnSpPr>
        <p:spPr>
          <a:xfrm rot="5400000">
            <a:off x="3302262" y="1669849"/>
            <a:ext cx="742890" cy="6418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386" idx="2"/>
          </p:cNvCxnSpPr>
          <p:nvPr/>
        </p:nvCxnSpPr>
        <p:spPr>
          <a:xfrm rot="16200000" flipH="1">
            <a:off x="4407161" y="1206761"/>
            <a:ext cx="819090" cy="1644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6388" idx="2"/>
          </p:cNvCxnSpPr>
          <p:nvPr/>
        </p:nvCxnSpPr>
        <p:spPr>
          <a:xfrm rot="16200000" flipH="1">
            <a:off x="2556176" y="3241976"/>
            <a:ext cx="892314" cy="548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389" idx="2"/>
          </p:cNvCxnSpPr>
          <p:nvPr/>
        </p:nvCxnSpPr>
        <p:spPr>
          <a:xfrm rot="16200000" flipH="1">
            <a:off x="5947076" y="3356276"/>
            <a:ext cx="1044714" cy="624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PROTEINS</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en-US" dirty="0" smtClean="0"/>
              <a:t>Composed of carbon, hydrogen, oxygen and nitrogen.</a:t>
            </a:r>
          </a:p>
          <a:p>
            <a:r>
              <a:rPr lang="en-US" dirty="0" smtClean="0"/>
              <a:t>Are the building blocks of blood and bone and all other tissues.</a:t>
            </a:r>
          </a:p>
          <a:p>
            <a:r>
              <a:rPr lang="en-US" dirty="0" smtClean="0"/>
              <a:t>They are a class of energy yielding nutrients composed of individual building blocks the amino acids.</a:t>
            </a:r>
          </a:p>
          <a:p>
            <a:r>
              <a:rPr lang="en-US" b="1" dirty="0" smtClean="0"/>
              <a:t>Amino acids </a:t>
            </a:r>
            <a:endParaRPr lang="en-US" dirty="0" smtClean="0"/>
          </a:p>
          <a:p>
            <a:pPr lvl="0"/>
            <a:r>
              <a:rPr lang="en-US" dirty="0" smtClean="0"/>
              <a:t>The basic building blocks of all proteins. </a:t>
            </a:r>
          </a:p>
          <a:p>
            <a:pPr lvl="0"/>
            <a:r>
              <a:rPr lang="en-US" dirty="0" smtClean="0"/>
              <a:t>Linked together by peptide bonds.</a:t>
            </a:r>
          </a:p>
          <a:p>
            <a:r>
              <a:rPr lang="en-US" dirty="0" smtClean="0"/>
              <a:t>There are 20 common amino acids, 9 of which are essential</a:t>
            </a:r>
            <a:r>
              <a:rPr lang="en-US" b="1" dirty="0" smtClean="0"/>
              <a:t> </a:t>
            </a:r>
            <a:r>
              <a:rPr lang="en-US" dirty="0" smtClean="0"/>
              <a:t>( cannot be made by the body; they must be consumed through food). Examples include; </a:t>
            </a:r>
            <a:r>
              <a:rPr lang="en-US" dirty="0" err="1" smtClean="0"/>
              <a:t>histidine</a:t>
            </a:r>
            <a:r>
              <a:rPr lang="en-US" dirty="0" smtClean="0"/>
              <a:t>, </a:t>
            </a:r>
            <a:r>
              <a:rPr lang="en-US" dirty="0" err="1" smtClean="0"/>
              <a:t>isoleucine</a:t>
            </a:r>
            <a:r>
              <a:rPr lang="en-US" dirty="0" smtClean="0"/>
              <a:t>, </a:t>
            </a:r>
            <a:r>
              <a:rPr lang="en-US" dirty="0" err="1" smtClean="0"/>
              <a:t>leucine</a:t>
            </a:r>
            <a:r>
              <a:rPr lang="en-US" dirty="0" smtClean="0"/>
              <a:t>, lysine, </a:t>
            </a:r>
            <a:r>
              <a:rPr lang="en-US" dirty="0" err="1" smtClean="0"/>
              <a:t>methionine</a:t>
            </a:r>
            <a:r>
              <a:rPr lang="en-US" dirty="0" smtClean="0"/>
              <a:t>, phenylalanine, </a:t>
            </a:r>
            <a:r>
              <a:rPr lang="en-US" dirty="0" err="1" smtClean="0"/>
              <a:t>threonine</a:t>
            </a:r>
            <a:r>
              <a:rPr lang="en-US" dirty="0" smtClean="0"/>
              <a:t>, tryptophan and </a:t>
            </a:r>
            <a:r>
              <a:rPr lang="en-US" dirty="0" err="1" smtClean="0"/>
              <a:t>valine</a:t>
            </a:r>
            <a:r>
              <a:rPr lang="en-US" dirty="0" smtClean="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Amino acids cont’d</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The rest 11 </a:t>
            </a:r>
            <a:r>
              <a:rPr lang="en-US" dirty="0" err="1" smtClean="0"/>
              <a:t>aminoacids</a:t>
            </a:r>
            <a:r>
              <a:rPr lang="en-US" dirty="0" smtClean="0"/>
              <a:t> are non-essential because the cells can make them if nitrogen and other precursors are available through </a:t>
            </a:r>
            <a:r>
              <a:rPr lang="en-US" dirty="0" err="1" smtClean="0"/>
              <a:t>transamination</a:t>
            </a:r>
            <a:r>
              <a:rPr lang="en-US" dirty="0" smtClean="0"/>
              <a:t>. These include; </a:t>
            </a:r>
            <a:r>
              <a:rPr lang="en-US" dirty="0" err="1" smtClean="0"/>
              <a:t>alanine</a:t>
            </a:r>
            <a:r>
              <a:rPr lang="en-US" dirty="0" smtClean="0"/>
              <a:t>, </a:t>
            </a:r>
            <a:r>
              <a:rPr lang="en-US" dirty="0" err="1" smtClean="0"/>
              <a:t>arginine</a:t>
            </a:r>
            <a:r>
              <a:rPr lang="en-US" dirty="0" smtClean="0"/>
              <a:t>, asparagines, aspartic acid, </a:t>
            </a:r>
            <a:r>
              <a:rPr lang="en-US" dirty="0" err="1" smtClean="0"/>
              <a:t>cysteine</a:t>
            </a:r>
            <a:r>
              <a:rPr lang="en-US" dirty="0" smtClean="0"/>
              <a:t>, </a:t>
            </a:r>
            <a:r>
              <a:rPr lang="en-US" dirty="0" err="1" smtClean="0"/>
              <a:t>glutamic</a:t>
            </a:r>
            <a:r>
              <a:rPr lang="en-US" dirty="0" smtClean="0"/>
              <a:t> acid, glutamine, </a:t>
            </a:r>
            <a:r>
              <a:rPr lang="en-US" dirty="0" err="1" smtClean="0"/>
              <a:t>glycine</a:t>
            </a:r>
            <a:r>
              <a:rPr lang="en-US" dirty="0" smtClean="0"/>
              <a:t>, </a:t>
            </a:r>
            <a:r>
              <a:rPr lang="en-US" dirty="0" err="1" smtClean="0"/>
              <a:t>proline</a:t>
            </a:r>
            <a:r>
              <a:rPr lang="en-US" dirty="0" smtClean="0"/>
              <a:t>, serine and tyrosine.</a:t>
            </a:r>
          </a:p>
          <a:p>
            <a:pPr lvl="0"/>
            <a:r>
              <a:rPr lang="en-US" dirty="0" smtClean="0"/>
              <a:t>Body cells continuously make proteins to replace those that breakdown from normal wear and tear. The state of nitrogen balance is determined by comparing the rate of protein synthesis to protein breakdown. Positive nitrogen occurs during growth, pregnancy, or recovery from injury, while negative nitrogen balance occurs during starvation or the catabolic phase after injury.</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proteins are broken down into a pool of amino acids and its from this pool that  all types of proteins needed for growth and repair of human cells are built. The extra are broken down and the nitrogen component is separated and eliminated as urea and the rest (carbon, hydrogen and oxygen) converted into fat or glycogen.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food protein</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lvl="0"/>
            <a:r>
              <a:rPr lang="en-US" dirty="0" smtClean="0"/>
              <a:t>Classified according to the number and kinds of amino acids.</a:t>
            </a:r>
          </a:p>
          <a:p>
            <a:pPr lvl="0"/>
            <a:r>
              <a:rPr lang="en-US" b="1" dirty="0" smtClean="0"/>
              <a:t>Complete proteins </a:t>
            </a:r>
            <a:r>
              <a:rPr lang="en-US" dirty="0" smtClean="0"/>
              <a:t>provide all the 9 essential amino acids in adequate amounts and proportions needed by the body for tissue growth and maintenance. All animal proteins except the </a:t>
            </a:r>
            <a:r>
              <a:rPr lang="en-US" dirty="0" err="1" smtClean="0"/>
              <a:t>gelatine</a:t>
            </a:r>
            <a:r>
              <a:rPr lang="en-US" dirty="0" smtClean="0"/>
              <a:t> are complete amino acids; milk, eggs, meat, poultry and fish.  And also soy protein. </a:t>
            </a:r>
          </a:p>
          <a:p>
            <a:pPr lvl="0"/>
            <a:r>
              <a:rPr lang="en-US" b="1" dirty="0" smtClean="0"/>
              <a:t>Incomplete proteins </a:t>
            </a:r>
            <a:r>
              <a:rPr lang="en-US" dirty="0" smtClean="0"/>
              <a:t>lack one or more essential amino acids.  All the plant proteins except soy. Proteins that can be combined to obtain sufficient quantities and proportions of all essential amino acids are the </a:t>
            </a:r>
            <a:r>
              <a:rPr lang="en-US" b="1" dirty="0" smtClean="0"/>
              <a:t>complementary proteins.</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t>The recommended dietary allowance (RDA) </a:t>
            </a:r>
            <a:r>
              <a:rPr lang="en-US" dirty="0" smtClean="0"/>
              <a:t>for a healthy adult is 0.8g/kg which is approximately 10% of total calories. </a:t>
            </a:r>
          </a:p>
          <a:p>
            <a:r>
              <a:rPr lang="en-US" b="1" dirty="0" smtClean="0"/>
              <a:t>John is 30 years old and weighs 185 pounds. What is his daily protein allowance?</a:t>
            </a:r>
            <a:endParaRPr lang="en-US" dirty="0" smtClean="0"/>
          </a:p>
          <a:p>
            <a:r>
              <a:rPr lang="en-US" b="1" dirty="0" smtClean="0"/>
              <a:t>Weight in kilograms 184/2.2= 83.6kg</a:t>
            </a:r>
            <a:endParaRPr lang="en-US" dirty="0" smtClean="0"/>
          </a:p>
          <a:p>
            <a:r>
              <a:rPr lang="en-US" b="1" dirty="0" smtClean="0"/>
              <a:t>Weight* 0.8g/kg= 66.88g</a:t>
            </a:r>
            <a:endParaRPr lang="en-US" dirty="0" smtClean="0"/>
          </a:p>
          <a:p>
            <a:r>
              <a:rPr lang="en-US" b="1" dirty="0" smtClean="0"/>
              <a:t>John should consume 67g protein per day</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9906" name="Picture 2" descr="Image result for kenyan food"/>
          <p:cNvPicPr>
            <a:picLocks noChangeAspect="1" noChangeArrowheads="1"/>
          </p:cNvPicPr>
          <p:nvPr/>
        </p:nvPicPr>
        <p:blipFill>
          <a:blip r:embed="rId2"/>
          <a:srcRect/>
          <a:stretch>
            <a:fillRect/>
          </a:stretch>
        </p:blipFill>
        <p:spPr bwMode="auto">
          <a:xfrm>
            <a:off x="762000" y="457200"/>
            <a:ext cx="7543800" cy="57912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Health Implications</a:t>
            </a:r>
            <a:endParaRPr lang="en-US" dirty="0"/>
          </a:p>
        </p:txBody>
      </p:sp>
      <p:sp>
        <p:nvSpPr>
          <p:cNvPr id="5" name="Content Placeholder 4"/>
          <p:cNvSpPr>
            <a:spLocks noGrp="1"/>
          </p:cNvSpPr>
          <p:nvPr>
            <p:ph idx="1"/>
          </p:nvPr>
        </p:nvSpPr>
        <p:spPr>
          <a:xfrm>
            <a:off x="457200" y="914400"/>
            <a:ext cx="8229600" cy="5943600"/>
          </a:xfrm>
        </p:spPr>
        <p:txBody>
          <a:bodyPr>
            <a:normAutofit fontScale="92500" lnSpcReduction="20000"/>
          </a:bodyPr>
          <a:lstStyle/>
          <a:p>
            <a:pPr lvl="0"/>
            <a:r>
              <a:rPr lang="en-US" b="1" dirty="0" smtClean="0"/>
              <a:t>Protein needs </a:t>
            </a:r>
            <a:r>
              <a:rPr lang="en-US" dirty="0" smtClean="0"/>
              <a:t>are increased with increase in body weight, when calorie intake is inadequate, when the body needs to heal, whether from surgery, trauma or burns and during periods of normal tissue growth, such as during pregnancy, lactation, and infancy through adolescence.</a:t>
            </a:r>
          </a:p>
          <a:p>
            <a:pPr lvl="0"/>
            <a:r>
              <a:rPr lang="en-US" b="1" dirty="0" smtClean="0"/>
              <a:t>Protein restriction </a:t>
            </a:r>
            <a:r>
              <a:rPr lang="en-US" dirty="0" smtClean="0"/>
              <a:t>is used for people with severe liver disease and renal failure who are unable to excrete nitrogenous wastes</a:t>
            </a:r>
          </a:p>
          <a:p>
            <a:pPr lvl="0"/>
            <a:r>
              <a:rPr lang="en-US" b="1" dirty="0" smtClean="0"/>
              <a:t>Protein deficiency </a:t>
            </a:r>
            <a:r>
              <a:rPr lang="en-US" dirty="0" smtClean="0"/>
              <a:t>is a major health concern in developing countries and also among the elderly, fad dieters and hospitalized patients. The deficiency results in energy-protein deficiency and kwashiorkor.</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of proteins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Body structure and framework; skeletal muscle, skin and blood.</a:t>
            </a:r>
          </a:p>
          <a:p>
            <a:pPr lvl="0"/>
            <a:r>
              <a:rPr lang="en-US" dirty="0" smtClean="0"/>
              <a:t>Enzymes</a:t>
            </a:r>
          </a:p>
          <a:p>
            <a:pPr lvl="0"/>
            <a:r>
              <a:rPr lang="en-US" dirty="0" smtClean="0"/>
              <a:t>Other body secretions and fluids; hormones, neurotransmitters, antibodies, breast milk, mucus, sperm and histamine.</a:t>
            </a:r>
          </a:p>
          <a:p>
            <a:pPr lvl="0"/>
            <a:r>
              <a:rPr lang="en-US" dirty="0" smtClean="0"/>
              <a:t> Fluid and electrolyte balance</a:t>
            </a:r>
          </a:p>
          <a:p>
            <a:pPr lvl="0"/>
            <a:r>
              <a:rPr lang="en-US" dirty="0" smtClean="0"/>
              <a:t>Acid-base balance</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Transport molecules; lipoproteins transports cholesterol, fats and fat- soluble vitamins; </a:t>
            </a:r>
            <a:r>
              <a:rPr lang="en-US" dirty="0" err="1" smtClean="0"/>
              <a:t>Hb</a:t>
            </a:r>
            <a:r>
              <a:rPr lang="en-US" dirty="0" smtClean="0"/>
              <a:t> transports oxygen and albumin transports free fatty acids and many drugs</a:t>
            </a:r>
          </a:p>
          <a:p>
            <a:pPr lvl="0"/>
            <a:r>
              <a:rPr lang="en-US" dirty="0" smtClean="0"/>
              <a:t>Amino acids are components of numerous body compounds such as </a:t>
            </a:r>
            <a:r>
              <a:rPr lang="en-US" dirty="0" err="1" smtClean="0"/>
              <a:t>opsin</a:t>
            </a:r>
            <a:r>
              <a:rPr lang="en-US" dirty="0" smtClean="0"/>
              <a:t>, thrombin.</a:t>
            </a:r>
          </a:p>
          <a:p>
            <a:pPr lvl="0"/>
            <a:r>
              <a:rPr lang="en-US" dirty="0" smtClean="0"/>
              <a:t>Fuelling the body; protein provides 4cal/g though it is not the body preferred fuel ( it fuels the body when consumed in excess or in inadequacy of  fats and carbohydrates)</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r>
              <a:rPr lang="en-US" b="1" dirty="0" smtClean="0"/>
              <a:t>LIPIDS</a:t>
            </a:r>
            <a:r>
              <a:rPr lang="en-US" dirty="0" smtClean="0"/>
              <a:t/>
            </a:r>
            <a:br>
              <a:rPr lang="en-US" dirty="0" smtClean="0"/>
            </a:br>
            <a:endParaRPr lang="en-US" dirty="0"/>
          </a:p>
        </p:txBody>
      </p:sp>
      <p:sp>
        <p:nvSpPr>
          <p:cNvPr id="3" name="Content Placeholder 2"/>
          <p:cNvSpPr>
            <a:spLocks noGrp="1"/>
          </p:cNvSpPr>
          <p:nvPr>
            <p:ph idx="1"/>
          </p:nvPr>
        </p:nvSpPr>
        <p:spPr>
          <a:xfrm>
            <a:off x="457200" y="609600"/>
            <a:ext cx="8229600" cy="5592763"/>
          </a:xfrm>
        </p:spPr>
        <p:txBody>
          <a:bodyPr>
            <a:normAutofit fontScale="92500" lnSpcReduction="20000"/>
          </a:bodyPr>
          <a:lstStyle/>
          <a:p>
            <a:r>
              <a:rPr lang="en-US" dirty="0" smtClean="0"/>
              <a:t>A group of water- insoluble, energy yielding organic compounds composed of carbon, hydrogen, and oxygen atoms.</a:t>
            </a:r>
          </a:p>
          <a:p>
            <a:pPr lvl="0"/>
            <a:r>
              <a:rPr lang="en-US" dirty="0" smtClean="0"/>
              <a:t>The basic unit of a true fat is one molecule of glycerol joined to one, two or three fatty acid molecules.</a:t>
            </a:r>
          </a:p>
          <a:p>
            <a:pPr lvl="0"/>
            <a:r>
              <a:rPr lang="en-US" dirty="0" err="1" smtClean="0"/>
              <a:t>Monoglycerides</a:t>
            </a:r>
            <a:r>
              <a:rPr lang="en-US" dirty="0" smtClean="0"/>
              <a:t>: when a single fatty acid is joined to a glycerol molecule.</a:t>
            </a:r>
          </a:p>
          <a:p>
            <a:pPr lvl="0"/>
            <a:r>
              <a:rPr lang="en-US" dirty="0" err="1" smtClean="0"/>
              <a:t>Diglycerides</a:t>
            </a:r>
            <a:r>
              <a:rPr lang="en-US" dirty="0" smtClean="0"/>
              <a:t>: two fatty acids joined to a glycerol molecule.</a:t>
            </a:r>
          </a:p>
          <a:p>
            <a:pPr lvl="0"/>
            <a:r>
              <a:rPr lang="en-US" dirty="0" smtClean="0"/>
              <a:t>Triglycerides: three fatty acids joined </a:t>
            </a:r>
            <a:r>
              <a:rPr lang="en-US" dirty="0" err="1" smtClean="0"/>
              <a:t>toa</a:t>
            </a:r>
            <a:r>
              <a:rPr lang="en-US" dirty="0" smtClean="0"/>
              <a:t> glycerol molecule. Excess triglycerides are stored as adipose tissue.</a:t>
            </a:r>
          </a:p>
          <a:p>
            <a:endParaRPr lang="en-US"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Triglycerides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Accounts for approximately 98% of the lipids in foods and are the major storage form of fat in the body.</a:t>
            </a:r>
          </a:p>
          <a:p>
            <a:pPr lvl="0"/>
            <a:r>
              <a:rPr lang="en-US" dirty="0" smtClean="0"/>
              <a:t>A class of lipids composed of a glycerol molecule as its backbone with 3 fatty acids attached.</a:t>
            </a:r>
          </a:p>
          <a:p>
            <a:pPr lvl="0"/>
            <a:r>
              <a:rPr lang="en-US" dirty="0" smtClean="0"/>
              <a:t>Fatty acids attach to </a:t>
            </a:r>
            <a:r>
              <a:rPr lang="en-US" dirty="0" err="1" smtClean="0"/>
              <a:t>glycerols</a:t>
            </a:r>
            <a:r>
              <a:rPr lang="en-US" dirty="0" smtClean="0"/>
              <a:t> molecules in various ratios and combinations to form a variety of triglycerides within a single food fat. Fatty acids vary in the length of their carbon chain and in the degree of </a:t>
            </a:r>
            <a:r>
              <a:rPr lang="en-US" dirty="0" err="1" smtClean="0"/>
              <a:t>unsaturation</a:t>
            </a:r>
            <a:r>
              <a:rPr lang="en-US" dirty="0" smtClean="0"/>
              <a:t>.</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1" indent="-342900"/>
            <a:r>
              <a:rPr lang="en-US" sz="4400" b="1" dirty="0" smtClean="0"/>
              <a:t>Unsaturated fats,</a:t>
            </a:r>
          </a:p>
        </p:txBody>
      </p:sp>
      <p:sp>
        <p:nvSpPr>
          <p:cNvPr id="3" name="Content Placeholder 2"/>
          <p:cNvSpPr>
            <a:spLocks noGrp="1"/>
          </p:cNvSpPr>
          <p:nvPr>
            <p:ph idx="1"/>
          </p:nvPr>
        </p:nvSpPr>
        <p:spPr>
          <a:xfrm>
            <a:off x="457200" y="1905000"/>
            <a:ext cx="8229600" cy="4953000"/>
          </a:xfrm>
        </p:spPr>
        <p:txBody>
          <a:bodyPr>
            <a:normAutofit/>
          </a:bodyPr>
          <a:lstStyle/>
          <a:p>
            <a:pPr marL="342900" lvl="1" indent="-342900">
              <a:buFont typeface="Arial" pitchFamily="34" charset="0"/>
              <a:buChar char="•"/>
            </a:pPr>
            <a:r>
              <a:rPr lang="en-US" b="1" dirty="0" smtClean="0"/>
              <a:t>Unsaturated fats,</a:t>
            </a:r>
            <a:r>
              <a:rPr lang="en-US" dirty="0" smtClean="0"/>
              <a:t> the good fats; are soft or liquid at room temperature, such as oils and soft margarines. </a:t>
            </a:r>
          </a:p>
          <a:p>
            <a:pPr marL="342900" lvl="1" indent="-342900">
              <a:buFont typeface="Arial" pitchFamily="34" charset="0"/>
              <a:buChar char="•"/>
            </a:pPr>
            <a:r>
              <a:rPr lang="en-US" dirty="0" smtClean="0"/>
              <a:t>These could be monounsaturated or polyunsaturated. </a:t>
            </a:r>
          </a:p>
          <a:p>
            <a:pPr marL="342900" lvl="1" indent="-342900">
              <a:buFont typeface="Arial" pitchFamily="34" charset="0"/>
              <a:buChar char="•"/>
            </a:pPr>
            <a:r>
              <a:rPr lang="en-US" dirty="0" smtClean="0"/>
              <a:t>Examples include; sunflower,  corn , soy bean, cotton seed, omega 3 found in fish oils. </a:t>
            </a:r>
          </a:p>
          <a:p>
            <a:pPr marL="342900" lvl="1" indent="-342900">
              <a:buFont typeface="Arial" pitchFamily="34" charset="0"/>
              <a:buChar char="•"/>
            </a:pPr>
            <a:r>
              <a:rPr lang="en-US" dirty="0" smtClean="0"/>
              <a:t>These lower low density lipoproteins (LDL) cholesterols however, omega 3 fats may protect the heart by mechanisms other than lowering cholesterol. </a:t>
            </a:r>
            <a:endParaRPr lang="en-US" sz="2400"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Apart from </a:t>
            </a:r>
            <a:r>
              <a:rPr lang="en-US" dirty="0" err="1" smtClean="0"/>
              <a:t>linoleic</a:t>
            </a:r>
            <a:r>
              <a:rPr lang="en-US" dirty="0" smtClean="0"/>
              <a:t> and alpha </a:t>
            </a:r>
            <a:r>
              <a:rPr lang="en-US" dirty="0" err="1" smtClean="0"/>
              <a:t>linoleic</a:t>
            </a:r>
            <a:r>
              <a:rPr lang="en-US" dirty="0" smtClean="0"/>
              <a:t> acid the body can make all the fatty acids it needs. </a:t>
            </a:r>
          </a:p>
          <a:p>
            <a:r>
              <a:rPr lang="en-US" dirty="0" smtClean="0"/>
              <a:t>These are found in vegetable oils, nuts, seeds, leafy green vegetables, whole grains, poultry  fat, soy bean among other. </a:t>
            </a:r>
          </a:p>
          <a:p>
            <a:r>
              <a:rPr lang="en-US" dirty="0" smtClean="0"/>
              <a:t>The essential fatty acids play a role in maintaining healthy skin and promoting normal growth in children.  Apart from phospholipids, they are component of cell membranes and are precursors of </a:t>
            </a:r>
            <a:r>
              <a:rPr lang="en-US" dirty="0" err="1" smtClean="0"/>
              <a:t>eicosanoids</a:t>
            </a:r>
            <a:r>
              <a:rPr lang="en-US" dirty="0" smtClean="0"/>
              <a:t>, a group of hormone like substances involved in inflammation and blood clotting</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Saturated fats</a:t>
            </a:r>
            <a:endParaRPr lang="en-US" b="1" dirty="0"/>
          </a:p>
        </p:txBody>
      </p:sp>
      <p:sp>
        <p:nvSpPr>
          <p:cNvPr id="3" name="Content Placeholder 2"/>
          <p:cNvSpPr>
            <a:spLocks noGrp="1"/>
          </p:cNvSpPr>
          <p:nvPr>
            <p:ph idx="1"/>
          </p:nvPr>
        </p:nvSpPr>
        <p:spPr>
          <a:xfrm>
            <a:off x="457200" y="1371600"/>
            <a:ext cx="8229600" cy="5486400"/>
          </a:xfrm>
        </p:spPr>
        <p:txBody>
          <a:bodyPr>
            <a:normAutofit lnSpcReduction="10000"/>
          </a:bodyPr>
          <a:lstStyle/>
          <a:p>
            <a:r>
              <a:rPr lang="en-US" b="1" dirty="0" smtClean="0"/>
              <a:t>Saturated fats</a:t>
            </a:r>
            <a:r>
              <a:rPr lang="en-US" dirty="0" smtClean="0"/>
              <a:t> and trans fats, are considered bad fats because they raise LDL cholesterol, a major cause of coronary heart disease. </a:t>
            </a:r>
          </a:p>
          <a:p>
            <a:r>
              <a:rPr lang="en-US" dirty="0" smtClean="0"/>
              <a:t>They are solid at room temperature with no double bonds, are stable and occur in almost all foods but are highest in meats, dairy products and tropical oils such as palm kernel and coconut </a:t>
            </a:r>
          </a:p>
          <a:p>
            <a:pPr marL="342900" lvl="1" indent="-342900">
              <a:buFont typeface="Arial" pitchFamily="34" charset="0"/>
              <a:buChar char="•"/>
            </a:pPr>
            <a:r>
              <a:rPr lang="en-US" dirty="0" smtClean="0"/>
              <a:t>Hydrogenated fats such as margarine are manufactured to make them solid at room temperature or to make them less susceptible to rancidity so that products stay fresher longer.</a:t>
            </a:r>
            <a:endParaRPr lang="en-US" sz="2400"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r>
            <a:br>
              <a:rPr lang="en-US" dirty="0" smtClean="0"/>
            </a:br>
            <a:r>
              <a:rPr lang="en-US" b="1" dirty="0" smtClean="0"/>
              <a:t>Phospholipids</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pPr lvl="0"/>
            <a:r>
              <a:rPr lang="en-US" dirty="0" smtClean="0"/>
              <a:t>A group of compound lipids that is similar to triglycerides in that they contain a glycerol molecule and two fatty acids, in place of the third fatty acid, phospholipids have a phosphate group and a molecule of </a:t>
            </a:r>
            <a:r>
              <a:rPr lang="en-US" dirty="0" err="1" smtClean="0"/>
              <a:t>choline</a:t>
            </a:r>
            <a:r>
              <a:rPr lang="en-US" dirty="0" smtClean="0"/>
              <a:t> or another nitrogen containing compound.</a:t>
            </a:r>
          </a:p>
          <a:p>
            <a:pPr lvl="0"/>
            <a:r>
              <a:rPr lang="en-US" dirty="0" smtClean="0"/>
              <a:t> Are both fat soluble and water soluble, this enables them to act as emulsifiers</a:t>
            </a:r>
          </a:p>
          <a:p>
            <a:pPr lvl="0"/>
            <a:r>
              <a:rPr lang="en-US" dirty="0" smtClean="0"/>
              <a:t>In the body as </a:t>
            </a:r>
            <a:r>
              <a:rPr lang="en-US" dirty="0" err="1" smtClean="0"/>
              <a:t>elmusifiers</a:t>
            </a:r>
            <a:r>
              <a:rPr lang="en-US" dirty="0" smtClean="0"/>
              <a:t> they fats suspended in blood and other body fluid.</a:t>
            </a:r>
          </a:p>
          <a:p>
            <a:pPr lvl="0"/>
            <a:r>
              <a:rPr lang="en-US" dirty="0" smtClean="0"/>
              <a:t> As a component of all cell membranes, they provide structure and also help to transport fat soluble substance across cell membranes</a:t>
            </a:r>
          </a:p>
          <a:p>
            <a:pPr lvl="0"/>
            <a:r>
              <a:rPr lang="en-US" dirty="0" smtClean="0"/>
              <a:t>Are precursors of prostaglandins</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62000"/>
          </a:xfrm>
        </p:spPr>
        <p:txBody>
          <a:bodyPr/>
          <a:lstStyle/>
          <a:p>
            <a:r>
              <a:rPr lang="en-US" b="1" dirty="0" smtClean="0"/>
              <a:t>Cholesterol</a:t>
            </a:r>
            <a:endParaRPr lang="en-US" dirty="0"/>
          </a:p>
        </p:txBody>
      </p:sp>
      <p:sp>
        <p:nvSpPr>
          <p:cNvPr id="3" name="Content Placeholder 2"/>
          <p:cNvSpPr>
            <a:spLocks noGrp="1"/>
          </p:cNvSpPr>
          <p:nvPr>
            <p:ph idx="1"/>
          </p:nvPr>
        </p:nvSpPr>
        <p:spPr>
          <a:xfrm>
            <a:off x="457200" y="762000"/>
            <a:ext cx="8229600" cy="6096000"/>
          </a:xfrm>
        </p:spPr>
        <p:txBody>
          <a:bodyPr>
            <a:normAutofit fontScale="92500" lnSpcReduction="20000"/>
          </a:bodyPr>
          <a:lstStyle/>
          <a:p>
            <a:pPr lvl="0"/>
            <a:r>
              <a:rPr lang="en-US" b="1" dirty="0" smtClean="0"/>
              <a:t>A</a:t>
            </a:r>
            <a:r>
              <a:rPr lang="en-US" dirty="0" smtClean="0"/>
              <a:t> sterol, a waxy substance whose carbon, hydrogen, and oxygen molecules are arranged in a ring. Sterols is one of the three classes of lipids that include cholesterol. </a:t>
            </a:r>
          </a:p>
          <a:p>
            <a:pPr lvl="0"/>
            <a:r>
              <a:rPr lang="en-US" dirty="0" smtClean="0"/>
              <a:t>Occurs in the tissues of all animals. Found in all cell membranes and myelin; brain and nerve cells. Are rich in meats and egg yolk.</a:t>
            </a:r>
          </a:p>
          <a:p>
            <a:pPr lvl="0"/>
            <a:r>
              <a:rPr lang="en-US" dirty="0" smtClean="0"/>
              <a:t>Does not provide energy</a:t>
            </a:r>
          </a:p>
          <a:p>
            <a:pPr lvl="0"/>
            <a:r>
              <a:rPr lang="en-US" dirty="0" smtClean="0"/>
              <a:t>Quitting smoking, exercising and losing weight do increase the high density lipoproteins (HDL).</a:t>
            </a:r>
          </a:p>
          <a:p>
            <a:pPr lvl="0"/>
            <a:r>
              <a:rPr lang="en-US" dirty="0" smtClean="0"/>
              <a:t>It is not an essential nutrient</a:t>
            </a:r>
          </a:p>
          <a:p>
            <a:r>
              <a:rPr lang="en-US" dirty="0" smtClean="0"/>
              <a:t>LDL cholesterol carries cholesterol from the liver to the tissues. Dietary cholesterol increases total and LDL cholesterol but the effect is lessened when saturated fat intake is low</a:t>
            </a:r>
          </a:p>
          <a:p>
            <a:pPr lvl="0"/>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Nutrition defined</a:t>
            </a:r>
            <a:endParaRPr lang="en-US" b="1" dirty="0"/>
          </a:p>
        </p:txBody>
      </p:sp>
      <p:sp>
        <p:nvSpPr>
          <p:cNvPr id="3" name="Content Placeholder 2"/>
          <p:cNvSpPr>
            <a:spLocks noGrp="1"/>
          </p:cNvSpPr>
          <p:nvPr>
            <p:ph idx="1"/>
          </p:nvPr>
        </p:nvSpPr>
        <p:spPr/>
        <p:txBody>
          <a:bodyPr>
            <a:normAutofit fontScale="92500"/>
          </a:bodyPr>
          <a:lstStyle/>
          <a:p>
            <a:r>
              <a:rPr lang="en-US" b="1" dirty="0"/>
              <a:t>Nutrition</a:t>
            </a:r>
            <a:r>
              <a:rPr lang="en-US" dirty="0"/>
              <a:t>  is the process by which organisms utilizes the nutrients in food through digestion, absorption, transportation, storage, metabolism and elimination; for the purpose of maintaining life, growth, normal functioning of organs and the production of energy</a:t>
            </a:r>
            <a:r>
              <a:rPr lang="en-US" b="1" i="1" dirty="0"/>
              <a:t>. </a:t>
            </a:r>
            <a:endParaRPr lang="en-US" b="1" i="1" dirty="0" smtClean="0"/>
          </a:p>
          <a:p>
            <a:r>
              <a:rPr lang="en-US" dirty="0"/>
              <a:t>Nutrition includes everything that </a:t>
            </a:r>
            <a:r>
              <a:rPr lang="en-US" dirty="0" smtClean="0"/>
              <a:t>happens to </a:t>
            </a:r>
            <a:r>
              <a:rPr lang="en-US" dirty="0"/>
              <a:t>food from the time it is eaten until it is used for various functions in the body.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FUNCTIONS OF FAT</a:t>
            </a:r>
            <a:endParaRPr lang="en-US" dirty="0"/>
          </a:p>
        </p:txBody>
      </p:sp>
      <p:sp>
        <p:nvSpPr>
          <p:cNvPr id="3" name="Content Placeholder 2"/>
          <p:cNvSpPr>
            <a:spLocks noGrp="1"/>
          </p:cNvSpPr>
          <p:nvPr>
            <p:ph idx="1"/>
          </p:nvPr>
        </p:nvSpPr>
        <p:spPr/>
        <p:txBody>
          <a:bodyPr>
            <a:normAutofit fontScale="92500"/>
          </a:bodyPr>
          <a:lstStyle/>
          <a:p>
            <a:pPr lvl="0"/>
            <a:r>
              <a:rPr lang="en-US" dirty="0" smtClean="0"/>
              <a:t>Provide energy 9cal/gram. The brain cells and cells of the CNS rely solely on glucose for energy. Stored fat in adipose cells represents the body’s largest and most efficient energy reserve</a:t>
            </a:r>
          </a:p>
          <a:p>
            <a:pPr lvl="0"/>
            <a:r>
              <a:rPr lang="en-US" dirty="0" smtClean="0"/>
              <a:t>Fat deposits insulate and cushion internal organs to protect them from mechanical injury</a:t>
            </a:r>
          </a:p>
          <a:p>
            <a:pPr lvl="0"/>
            <a:r>
              <a:rPr lang="en-US" dirty="0" smtClean="0"/>
              <a:t>Fat under the skin helps to regulate temperature by serving as a layer of insulation against the cold</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Dietary fats also facilitate the absorption of the fat soluble vitamins A,D,E and K when consumed at the same meal</a:t>
            </a:r>
          </a:p>
          <a:p>
            <a:pPr lvl="0"/>
            <a:r>
              <a:rPr lang="en-US" dirty="0" smtClean="0"/>
              <a:t>Phospholipids and cholesterol are vital components of cell membranes </a:t>
            </a:r>
          </a:p>
          <a:p>
            <a:pPr lvl="0"/>
            <a:r>
              <a:rPr lang="en-US" dirty="0" smtClean="0"/>
              <a:t>Cholesterol is a precursor of  vitamin D, steroid hormones and bile acids</a:t>
            </a:r>
          </a:p>
          <a:p>
            <a:pPr lvl="0"/>
            <a:r>
              <a:rPr lang="en-US" dirty="0" smtClean="0"/>
              <a:t>As a component of phospholipids essential fats help to maintain cell membrane integrity; they also regulate cholesterol metabolism and are precursors of </a:t>
            </a:r>
            <a:r>
              <a:rPr lang="en-US" dirty="0" err="1" smtClean="0"/>
              <a:t>eicosanoids</a:t>
            </a:r>
            <a:r>
              <a:rPr lang="en-US" dirty="0" smtClean="0"/>
              <a:t> and blood clotting</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0"/>
            <a:ext cx="8077200" cy="1143000"/>
          </a:xfrm>
        </p:spPr>
        <p:txBody>
          <a:bodyPr/>
          <a:lstStyle/>
          <a:p>
            <a:r>
              <a:rPr lang="en-US" b="1" dirty="0" smtClean="0"/>
              <a:t>Vitamins</a:t>
            </a:r>
          </a:p>
        </p:txBody>
      </p:sp>
      <p:sp>
        <p:nvSpPr>
          <p:cNvPr id="4101" name="Rectangle 3"/>
          <p:cNvSpPr>
            <a:spLocks noGrp="1" noChangeArrowheads="1"/>
          </p:cNvSpPr>
          <p:nvPr>
            <p:ph type="body" idx="1"/>
          </p:nvPr>
        </p:nvSpPr>
        <p:spPr>
          <a:xfrm>
            <a:off x="609600" y="1143000"/>
            <a:ext cx="8077200" cy="4876800"/>
          </a:xfrm>
        </p:spPr>
        <p:txBody>
          <a:bodyPr/>
          <a:lstStyle/>
          <a:p>
            <a:pPr>
              <a:defRPr/>
            </a:pPr>
            <a:r>
              <a:rPr lang="en-US" dirty="0" smtClean="0"/>
              <a:t>Vitamins are essential to life</a:t>
            </a:r>
          </a:p>
          <a:p>
            <a:pPr>
              <a:defRPr/>
            </a:pPr>
            <a:r>
              <a:rPr lang="en-US" dirty="0" smtClean="0"/>
              <a:t>Vitamins are required for:</a:t>
            </a:r>
          </a:p>
          <a:p>
            <a:pPr lvl="1">
              <a:defRPr/>
            </a:pPr>
            <a:r>
              <a:rPr lang="en-US" dirty="0" smtClean="0"/>
              <a:t>Growth</a:t>
            </a:r>
          </a:p>
          <a:p>
            <a:pPr lvl="1">
              <a:defRPr/>
            </a:pPr>
            <a:r>
              <a:rPr lang="en-US" dirty="0" smtClean="0"/>
              <a:t>Maintenance</a:t>
            </a:r>
          </a:p>
          <a:p>
            <a:pPr lvl="1">
              <a:defRPr/>
            </a:pPr>
            <a:r>
              <a:rPr lang="en-US" dirty="0" smtClean="0"/>
              <a:t>Regulation of body processes</a:t>
            </a:r>
          </a:p>
          <a:p>
            <a:pPr lvl="1">
              <a:buFont typeface="Wingdings 2" pitchFamily="18" charset="2"/>
              <a:buNone/>
              <a:defRPr/>
            </a:pPr>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0"/>
            <a:ext cx="8077200" cy="1143000"/>
          </a:xfrm>
        </p:spPr>
        <p:txBody>
          <a:bodyPr/>
          <a:lstStyle/>
          <a:p>
            <a:r>
              <a:rPr lang="en-US" b="1" dirty="0" smtClean="0"/>
              <a:t>Vitamins</a:t>
            </a:r>
          </a:p>
        </p:txBody>
      </p:sp>
      <p:sp>
        <p:nvSpPr>
          <p:cNvPr id="9219" name="Rectangle 3"/>
          <p:cNvSpPr>
            <a:spLocks noGrp="1" noChangeArrowheads="1"/>
          </p:cNvSpPr>
          <p:nvPr>
            <p:ph type="body" idx="1"/>
          </p:nvPr>
        </p:nvSpPr>
        <p:spPr>
          <a:xfrm>
            <a:off x="609600" y="1143000"/>
            <a:ext cx="8077200" cy="4876800"/>
          </a:xfrm>
        </p:spPr>
        <p:txBody>
          <a:bodyPr/>
          <a:lstStyle/>
          <a:p>
            <a:r>
              <a:rPr lang="en-US" smtClean="0"/>
              <a:t>Unlike carbohydrates, proteins and fats; vitamins are individual units, they are not linked together.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0"/>
            <a:ext cx="8534400" cy="914400"/>
          </a:xfrm>
        </p:spPr>
        <p:txBody>
          <a:bodyPr/>
          <a:lstStyle/>
          <a:p>
            <a:r>
              <a:rPr lang="en-US" smtClean="0"/>
              <a:t>Vitamins</a:t>
            </a:r>
          </a:p>
        </p:txBody>
      </p:sp>
      <p:sp>
        <p:nvSpPr>
          <p:cNvPr id="10243" name="Rectangle 3"/>
          <p:cNvSpPr>
            <a:spLocks noGrp="1" noChangeArrowheads="1"/>
          </p:cNvSpPr>
          <p:nvPr>
            <p:ph type="body" idx="1"/>
          </p:nvPr>
        </p:nvSpPr>
        <p:spPr>
          <a:xfrm>
            <a:off x="609600" y="838200"/>
            <a:ext cx="8534400" cy="6019800"/>
          </a:xfrm>
        </p:spPr>
        <p:txBody>
          <a:bodyPr/>
          <a:lstStyle/>
          <a:p>
            <a:r>
              <a:rPr lang="en-US" smtClean="0"/>
              <a:t>Vitamins are organic compounds that perform chemical functions in the body</a:t>
            </a:r>
          </a:p>
        </p:txBody>
      </p:sp>
      <p:pic>
        <p:nvPicPr>
          <p:cNvPr id="10244" name="Picture 4" descr="fig10_15"/>
          <p:cNvPicPr>
            <a:picLocks noChangeAspect="1" noChangeArrowheads="1"/>
          </p:cNvPicPr>
          <p:nvPr/>
        </p:nvPicPr>
        <p:blipFill>
          <a:blip r:embed="rId3"/>
          <a:srcRect/>
          <a:stretch>
            <a:fillRect/>
          </a:stretch>
        </p:blipFill>
        <p:spPr bwMode="auto">
          <a:xfrm>
            <a:off x="152400" y="1981200"/>
            <a:ext cx="8458200"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0"/>
            <a:ext cx="8534400" cy="874713"/>
          </a:xfrm>
        </p:spPr>
        <p:txBody>
          <a:bodyPr/>
          <a:lstStyle/>
          <a:p>
            <a:r>
              <a:rPr lang="en-US" smtClean="0"/>
              <a:t>Vitamins</a:t>
            </a:r>
          </a:p>
        </p:txBody>
      </p:sp>
      <p:sp>
        <p:nvSpPr>
          <p:cNvPr id="7171" name="Rectangle 3"/>
          <p:cNvSpPr>
            <a:spLocks noGrp="1" noChangeArrowheads="1"/>
          </p:cNvSpPr>
          <p:nvPr>
            <p:ph type="body" idx="1"/>
          </p:nvPr>
        </p:nvSpPr>
        <p:spPr>
          <a:xfrm>
            <a:off x="609600" y="914400"/>
            <a:ext cx="8534400" cy="5943600"/>
          </a:xfrm>
        </p:spPr>
        <p:txBody>
          <a:bodyPr/>
          <a:lstStyle/>
          <a:p>
            <a:pPr>
              <a:defRPr/>
            </a:pPr>
            <a:r>
              <a:rPr lang="en-US" dirty="0" smtClean="0"/>
              <a:t>Most metabolic processes require vitamins</a:t>
            </a:r>
          </a:p>
          <a:p>
            <a:pPr lvl="1">
              <a:defRPr/>
            </a:pPr>
            <a:r>
              <a:rPr lang="en-US" dirty="0" smtClean="0"/>
              <a:t>Many coenzymes are composed of vitamins that help enzymes function</a:t>
            </a:r>
          </a:p>
          <a:p>
            <a:pPr lvl="1">
              <a:buFont typeface="Wingdings" pitchFamily="2" charset="2"/>
              <a:buNone/>
              <a:defRPr/>
            </a:pPr>
            <a:endParaRPr lang="en-US" dirty="0" smtClean="0"/>
          </a:p>
        </p:txBody>
      </p:sp>
      <p:pic>
        <p:nvPicPr>
          <p:cNvPr id="11268" name="Picture 2" descr="fig10_13"/>
          <p:cNvPicPr>
            <a:picLocks noChangeAspect="1" noChangeArrowheads="1"/>
          </p:cNvPicPr>
          <p:nvPr/>
        </p:nvPicPr>
        <p:blipFill>
          <a:blip r:embed="rId3"/>
          <a:srcRect/>
          <a:stretch>
            <a:fillRect/>
          </a:stretch>
        </p:blipFill>
        <p:spPr bwMode="auto">
          <a:xfrm>
            <a:off x="2209800" y="2286000"/>
            <a:ext cx="4837113" cy="436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0"/>
            <a:ext cx="8534400" cy="874713"/>
          </a:xfrm>
        </p:spPr>
        <p:txBody>
          <a:bodyPr/>
          <a:lstStyle/>
          <a:p>
            <a:r>
              <a:rPr lang="en-US" smtClean="0"/>
              <a:t>Vitamins</a:t>
            </a:r>
          </a:p>
        </p:txBody>
      </p:sp>
      <p:sp>
        <p:nvSpPr>
          <p:cNvPr id="5123" name="Rectangle 3"/>
          <p:cNvSpPr>
            <a:spLocks noGrp="1" noChangeArrowheads="1"/>
          </p:cNvSpPr>
          <p:nvPr>
            <p:ph type="body" idx="1"/>
          </p:nvPr>
        </p:nvSpPr>
        <p:spPr>
          <a:xfrm>
            <a:off x="609600" y="838200"/>
            <a:ext cx="8534400" cy="6019800"/>
          </a:xfrm>
        </p:spPr>
        <p:txBody>
          <a:bodyPr/>
          <a:lstStyle/>
          <a:p>
            <a:pPr>
              <a:defRPr/>
            </a:pPr>
            <a:r>
              <a:rPr lang="en-US" dirty="0" smtClean="0"/>
              <a:t>Vitamins do not supply energy</a:t>
            </a:r>
          </a:p>
          <a:p>
            <a:pPr lvl="1">
              <a:defRPr/>
            </a:pPr>
            <a:r>
              <a:rPr lang="en-US" dirty="0" smtClean="0"/>
              <a:t>However, some vitamins do function as coenzymes in the release of energy from carbohydrates, proteins and fats</a:t>
            </a:r>
          </a:p>
          <a:p>
            <a:pPr>
              <a:defRPr/>
            </a:pPr>
            <a:r>
              <a:rPr lang="en-US" dirty="0" smtClean="0"/>
              <a:t>Some vitamins available from foods in inactive forms known as precursors</a:t>
            </a:r>
          </a:p>
          <a:p>
            <a:pPr lvl="1">
              <a:defRPr/>
            </a:pPr>
            <a:r>
              <a:rPr lang="en-US" dirty="0" smtClean="0"/>
              <a:t>Once inside the body, precursors are converted into an active form of the vitamin</a:t>
            </a:r>
          </a:p>
          <a:p>
            <a:pPr lvl="1">
              <a:defRPr/>
            </a:pP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0"/>
            <a:ext cx="8534400" cy="874713"/>
          </a:xfrm>
        </p:spPr>
        <p:txBody>
          <a:bodyPr/>
          <a:lstStyle/>
          <a:p>
            <a:r>
              <a:rPr lang="en-US" smtClean="0"/>
              <a:t>Vitamins</a:t>
            </a:r>
          </a:p>
        </p:txBody>
      </p:sp>
      <p:sp>
        <p:nvSpPr>
          <p:cNvPr id="8195" name="Rectangle 3"/>
          <p:cNvSpPr>
            <a:spLocks noGrp="1" noChangeArrowheads="1"/>
          </p:cNvSpPr>
          <p:nvPr>
            <p:ph type="body" idx="1"/>
          </p:nvPr>
        </p:nvSpPr>
        <p:spPr>
          <a:xfrm>
            <a:off x="609600" y="838200"/>
            <a:ext cx="8534400" cy="6019800"/>
          </a:xfrm>
        </p:spPr>
        <p:txBody>
          <a:bodyPr/>
          <a:lstStyle/>
          <a:p>
            <a:pPr>
              <a:defRPr/>
            </a:pPr>
            <a:r>
              <a:rPr lang="en-US" dirty="0" smtClean="0"/>
              <a:t>Because vitamins are organic, they can be destroyed and left unable to function</a:t>
            </a:r>
          </a:p>
          <a:p>
            <a:pPr lvl="1">
              <a:defRPr/>
            </a:pPr>
            <a:r>
              <a:rPr lang="en-US" dirty="0" smtClean="0"/>
              <a:t>Heat – keep refrigerated, don’t over cook</a:t>
            </a:r>
          </a:p>
          <a:p>
            <a:pPr lvl="1">
              <a:defRPr/>
            </a:pPr>
            <a:r>
              <a:rPr lang="en-US" dirty="0" smtClean="0"/>
              <a:t>Light (ultraviolet) – store in opaque containers</a:t>
            </a:r>
          </a:p>
          <a:p>
            <a:pPr lvl="1">
              <a:defRPr/>
            </a:pPr>
            <a:r>
              <a:rPr lang="en-US" dirty="0" smtClean="0"/>
              <a:t>Oxygen – after cut, keep airtight</a:t>
            </a:r>
          </a:p>
          <a:p>
            <a:pPr lvl="1">
              <a:defRPr/>
            </a:pPr>
            <a:r>
              <a:rPr lang="en-US" dirty="0" smtClean="0"/>
              <a:t>Some water soluble – cook with less water</a:t>
            </a:r>
          </a:p>
          <a:p>
            <a:pPr>
              <a:defRPr/>
            </a:pPr>
            <a:r>
              <a:rPr lang="en-US" dirty="0" smtClean="0"/>
              <a:t>The body needs vitamins in small amounts</a:t>
            </a:r>
          </a:p>
          <a:p>
            <a:pPr lvl="1">
              <a:defRPr/>
            </a:pPr>
            <a:r>
              <a:rPr lang="en-US" dirty="0" smtClean="0"/>
              <a:t>Milligrams (mg) or micrograms (</a:t>
            </a:r>
            <a:r>
              <a:rPr lang="en-US" dirty="0" smtClean="0">
                <a:cs typeface="Arial" charset="0"/>
              </a:rPr>
              <a:t>µg) instead of grams (g)</a:t>
            </a:r>
          </a:p>
          <a:p>
            <a:pPr lvl="1">
              <a:defRPr/>
            </a:pPr>
            <a:r>
              <a:rPr lang="en-US" dirty="0" smtClean="0"/>
              <a:t>Although needed in small amounts, vitamins are needed on a regular basis.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0"/>
            <a:ext cx="8610600" cy="874713"/>
          </a:xfrm>
        </p:spPr>
        <p:txBody>
          <a:bodyPr/>
          <a:lstStyle/>
          <a:p>
            <a:r>
              <a:rPr lang="en-US" smtClean="0"/>
              <a:t>Vitamins</a:t>
            </a:r>
          </a:p>
        </p:txBody>
      </p:sp>
      <p:sp>
        <p:nvSpPr>
          <p:cNvPr id="9219" name="Rectangle 3"/>
          <p:cNvSpPr>
            <a:spLocks noGrp="1" noChangeArrowheads="1"/>
          </p:cNvSpPr>
          <p:nvPr>
            <p:ph type="body" idx="1"/>
          </p:nvPr>
        </p:nvSpPr>
        <p:spPr>
          <a:xfrm>
            <a:off x="609600" y="762000"/>
            <a:ext cx="8077200" cy="5791200"/>
          </a:xfrm>
        </p:spPr>
        <p:txBody>
          <a:bodyPr>
            <a:normAutofit lnSpcReduction="10000"/>
          </a:bodyPr>
          <a:lstStyle/>
          <a:p>
            <a:pPr>
              <a:lnSpc>
                <a:spcPct val="80000"/>
              </a:lnSpc>
              <a:defRPr/>
            </a:pPr>
            <a:r>
              <a:rPr lang="en-US" dirty="0" smtClean="0"/>
              <a:t>13 different vitamins, each with its own roles</a:t>
            </a:r>
          </a:p>
          <a:p>
            <a:pPr>
              <a:lnSpc>
                <a:spcPct val="80000"/>
              </a:lnSpc>
              <a:defRPr/>
            </a:pPr>
            <a:r>
              <a:rPr lang="en-US" dirty="0" smtClean="0"/>
              <a:t>Vitamins grouped into two major categories:</a:t>
            </a:r>
          </a:p>
          <a:p>
            <a:pPr lvl="1">
              <a:lnSpc>
                <a:spcPct val="80000"/>
              </a:lnSpc>
              <a:defRPr/>
            </a:pPr>
            <a:r>
              <a:rPr lang="en-US" dirty="0" smtClean="0"/>
              <a:t>Fat-soluble (4 fat soluble)</a:t>
            </a:r>
          </a:p>
          <a:p>
            <a:pPr lvl="2">
              <a:lnSpc>
                <a:spcPct val="80000"/>
              </a:lnSpc>
              <a:defRPr/>
            </a:pPr>
            <a:r>
              <a:rPr lang="en-US" sz="2200" dirty="0" smtClean="0"/>
              <a:t>Vitamin A</a:t>
            </a:r>
          </a:p>
          <a:p>
            <a:pPr lvl="2">
              <a:lnSpc>
                <a:spcPct val="80000"/>
              </a:lnSpc>
              <a:defRPr/>
            </a:pPr>
            <a:r>
              <a:rPr lang="en-US" sz="2200" dirty="0" smtClean="0"/>
              <a:t>Vitamin D</a:t>
            </a:r>
          </a:p>
          <a:p>
            <a:pPr lvl="2">
              <a:lnSpc>
                <a:spcPct val="80000"/>
              </a:lnSpc>
              <a:defRPr/>
            </a:pPr>
            <a:r>
              <a:rPr lang="en-US" sz="2200" dirty="0" smtClean="0"/>
              <a:t>Vitamin E</a:t>
            </a:r>
          </a:p>
          <a:p>
            <a:pPr lvl="2">
              <a:lnSpc>
                <a:spcPct val="80000"/>
              </a:lnSpc>
              <a:defRPr/>
            </a:pPr>
            <a:r>
              <a:rPr lang="en-US" sz="2200" dirty="0" smtClean="0"/>
              <a:t>Vitamin K</a:t>
            </a:r>
          </a:p>
          <a:p>
            <a:pPr lvl="1">
              <a:lnSpc>
                <a:spcPct val="80000"/>
              </a:lnSpc>
              <a:defRPr/>
            </a:pPr>
            <a:r>
              <a:rPr lang="en-US" dirty="0" smtClean="0"/>
              <a:t>Water-soluble (9 water soluble: 8 B vitamins &amp; C)</a:t>
            </a:r>
          </a:p>
          <a:p>
            <a:pPr lvl="2">
              <a:lnSpc>
                <a:spcPct val="80000"/>
              </a:lnSpc>
              <a:defRPr/>
            </a:pPr>
            <a:r>
              <a:rPr lang="en-US" sz="2200" dirty="0" smtClean="0"/>
              <a:t>Thiamin</a:t>
            </a:r>
          </a:p>
          <a:p>
            <a:pPr lvl="2">
              <a:lnSpc>
                <a:spcPct val="80000"/>
              </a:lnSpc>
              <a:defRPr/>
            </a:pPr>
            <a:r>
              <a:rPr lang="en-US" sz="2200" dirty="0" smtClean="0"/>
              <a:t>Riboflavin</a:t>
            </a:r>
          </a:p>
          <a:p>
            <a:pPr lvl="2">
              <a:lnSpc>
                <a:spcPct val="80000"/>
              </a:lnSpc>
              <a:defRPr/>
            </a:pPr>
            <a:r>
              <a:rPr lang="en-US" sz="2200" dirty="0" smtClean="0"/>
              <a:t>Niacin</a:t>
            </a:r>
          </a:p>
          <a:p>
            <a:pPr lvl="2">
              <a:lnSpc>
                <a:spcPct val="80000"/>
              </a:lnSpc>
              <a:defRPr/>
            </a:pPr>
            <a:r>
              <a:rPr lang="en-US" sz="2200" dirty="0" smtClean="0"/>
              <a:t>Biotin</a:t>
            </a:r>
          </a:p>
          <a:p>
            <a:pPr lvl="2">
              <a:lnSpc>
                <a:spcPct val="80000"/>
              </a:lnSpc>
              <a:defRPr/>
            </a:pPr>
            <a:r>
              <a:rPr lang="en-US" sz="2200" dirty="0" err="1" smtClean="0"/>
              <a:t>Pantothenic</a:t>
            </a:r>
            <a:r>
              <a:rPr lang="en-US" sz="2200" dirty="0" smtClean="0"/>
              <a:t> acid</a:t>
            </a:r>
          </a:p>
          <a:p>
            <a:pPr lvl="2">
              <a:lnSpc>
                <a:spcPct val="80000"/>
              </a:lnSpc>
              <a:defRPr/>
            </a:pPr>
            <a:r>
              <a:rPr lang="en-US" sz="2200" dirty="0" smtClean="0"/>
              <a:t>Vitamin B</a:t>
            </a:r>
            <a:r>
              <a:rPr lang="en-US" sz="2200" baseline="-25000" dirty="0" smtClean="0"/>
              <a:t>6</a:t>
            </a:r>
          </a:p>
          <a:p>
            <a:pPr lvl="2">
              <a:lnSpc>
                <a:spcPct val="80000"/>
              </a:lnSpc>
              <a:defRPr/>
            </a:pPr>
            <a:r>
              <a:rPr lang="en-US" sz="2200" dirty="0" err="1" smtClean="0"/>
              <a:t>Folate</a:t>
            </a:r>
            <a:endParaRPr lang="en-US" sz="2200" dirty="0" smtClean="0"/>
          </a:p>
          <a:p>
            <a:pPr lvl="2">
              <a:lnSpc>
                <a:spcPct val="80000"/>
              </a:lnSpc>
              <a:defRPr/>
            </a:pPr>
            <a:r>
              <a:rPr lang="en-US" sz="2200" dirty="0" smtClean="0"/>
              <a:t>Vitamin B</a:t>
            </a:r>
            <a:r>
              <a:rPr lang="en-US" sz="2200" baseline="-25000" dirty="0" smtClean="0"/>
              <a:t>12</a:t>
            </a:r>
          </a:p>
          <a:p>
            <a:pPr lvl="2">
              <a:lnSpc>
                <a:spcPct val="80000"/>
              </a:lnSpc>
              <a:defRPr/>
            </a:pPr>
            <a:r>
              <a:rPr lang="en-US" sz="2200" dirty="0" smtClean="0"/>
              <a:t>Vitamin C</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 soluble vitamins</a:t>
            </a:r>
            <a:endParaRPr lang="en-US" dirty="0"/>
          </a:p>
        </p:txBody>
      </p:sp>
      <p:sp>
        <p:nvSpPr>
          <p:cNvPr id="3" name="Content Placeholder 2"/>
          <p:cNvSpPr>
            <a:spLocks noGrp="1"/>
          </p:cNvSpPr>
          <p:nvPr>
            <p:ph idx="1"/>
          </p:nvPr>
        </p:nvSpPr>
        <p:spPr/>
        <p:txBody>
          <a:bodyPr>
            <a:normAutofit lnSpcReduction="10000"/>
          </a:bodyPr>
          <a:lstStyle/>
          <a:p>
            <a:pPr lvl="2"/>
            <a:r>
              <a:rPr lang="en-US" dirty="0" smtClean="0"/>
              <a:t>Found in fats and oils of foods</a:t>
            </a:r>
          </a:p>
          <a:p>
            <a:pPr lvl="2"/>
            <a:r>
              <a:rPr lang="en-US" dirty="0" smtClean="0"/>
              <a:t>After absorbed enter lymph, then blood</a:t>
            </a:r>
          </a:p>
          <a:p>
            <a:pPr lvl="2"/>
            <a:r>
              <a:rPr lang="en-US" dirty="0" smtClean="0"/>
              <a:t>Protein carriers for transport</a:t>
            </a:r>
          </a:p>
          <a:p>
            <a:pPr lvl="2"/>
            <a:r>
              <a:rPr lang="en-US" dirty="0" smtClean="0"/>
              <a:t>Stored (fatty tissue/liver)</a:t>
            </a:r>
          </a:p>
          <a:p>
            <a:pPr lvl="2"/>
            <a:r>
              <a:rPr lang="en-US" dirty="0" smtClean="0"/>
              <a:t>Doesn’t need as regularly - weekly, monthly; because stored</a:t>
            </a:r>
          </a:p>
          <a:p>
            <a:pPr lvl="2"/>
            <a:r>
              <a:rPr lang="en-US" dirty="0" smtClean="0"/>
              <a:t>Deficiencies slow to develop; because stored</a:t>
            </a:r>
          </a:p>
          <a:p>
            <a:pPr lvl="2"/>
            <a:r>
              <a:rPr lang="en-US" dirty="0" smtClean="0"/>
              <a:t>Toxicities more likely; because stored (mostly from supplements)</a:t>
            </a:r>
          </a:p>
          <a:p>
            <a:pPr lvl="2"/>
            <a:r>
              <a:rPr lang="en-US" dirty="0" smtClean="0"/>
              <a:t>Precursors</a:t>
            </a:r>
          </a:p>
          <a:p>
            <a:pPr lvl="2"/>
            <a:r>
              <a:rPr lang="en-US" dirty="0" smtClean="0"/>
              <a:t>Fecal excretion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Nutrients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b="1" dirty="0"/>
              <a:t>nutrient</a:t>
            </a:r>
            <a:r>
              <a:rPr lang="en-US" dirty="0"/>
              <a:t> is an active chemical </a:t>
            </a:r>
            <a:r>
              <a:rPr lang="en-US" dirty="0" smtClean="0"/>
              <a:t>supplied by food that the body needs for growth, maintenance and repair.</a:t>
            </a:r>
            <a:endParaRPr lang="en-US" dirty="0"/>
          </a:p>
          <a:p>
            <a:r>
              <a:rPr lang="en-US" dirty="0" smtClean="0"/>
              <a:t>Nutrients can be divided into six groups: </a:t>
            </a:r>
          </a:p>
          <a:p>
            <a:pPr marL="514350" indent="-514350">
              <a:buAutoNum type="arabicPeriod"/>
            </a:pPr>
            <a:r>
              <a:rPr lang="en-US" dirty="0" smtClean="0"/>
              <a:t>Carbohydrates</a:t>
            </a:r>
          </a:p>
          <a:p>
            <a:pPr marL="514350" indent="-514350">
              <a:buAutoNum type="arabicPeriod"/>
            </a:pPr>
            <a:r>
              <a:rPr lang="en-US" dirty="0" smtClean="0"/>
              <a:t>Fats</a:t>
            </a:r>
          </a:p>
          <a:p>
            <a:pPr marL="514350" indent="-514350">
              <a:buAutoNum type="arabicPeriod"/>
            </a:pPr>
            <a:r>
              <a:rPr lang="en-US" dirty="0" smtClean="0"/>
              <a:t>Proteins </a:t>
            </a:r>
          </a:p>
          <a:p>
            <a:pPr marL="514350" indent="-514350">
              <a:buAutoNum type="arabicPeriod"/>
            </a:pPr>
            <a:r>
              <a:rPr lang="en-US" dirty="0" smtClean="0"/>
              <a:t>Minerals</a:t>
            </a:r>
          </a:p>
          <a:p>
            <a:pPr marL="514350" indent="-514350">
              <a:buAutoNum type="arabicPeriod"/>
            </a:pPr>
            <a:r>
              <a:rPr lang="en-US" dirty="0" smtClean="0"/>
              <a:t>Vitamins</a:t>
            </a:r>
          </a:p>
          <a:p>
            <a:pPr marL="514350" indent="-514350">
              <a:buAutoNum type="arabicPeriod"/>
            </a:pPr>
            <a:r>
              <a:rPr lang="en-US" dirty="0" smtClean="0"/>
              <a:t>Water </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3200" b="1" dirty="0" smtClean="0"/>
              <a:t>Water-soluble vitamins</a:t>
            </a:r>
            <a:r>
              <a:rPr lang="en-US" sz="2000" b="1" dirty="0" smtClean="0"/>
              <a:t/>
            </a:r>
            <a:br>
              <a:rPr lang="en-US" sz="2000" b="1" dirty="0" smtClean="0"/>
            </a:br>
            <a:endParaRPr lang="en-US" dirty="0"/>
          </a:p>
        </p:txBody>
      </p:sp>
      <p:sp>
        <p:nvSpPr>
          <p:cNvPr id="4" name="Rectangle 8"/>
          <p:cNvSpPr>
            <a:spLocks noGrp="1" noChangeArrowheads="1"/>
          </p:cNvSpPr>
          <p:nvPr>
            <p:ph idx="1"/>
          </p:nvPr>
        </p:nvSpPr>
        <p:spPr>
          <a:xfrm>
            <a:off x="457200" y="1143000"/>
            <a:ext cx="8229600" cy="5486400"/>
          </a:xfrm>
          <a:noFill/>
        </p:spPr>
        <p:txBody>
          <a:bodyPr>
            <a:normAutofit/>
          </a:bodyPr>
          <a:lstStyle/>
          <a:p>
            <a:pPr lvl="2"/>
            <a:r>
              <a:rPr lang="en-US" dirty="0" smtClean="0"/>
              <a:t>Found in watery parts of foods</a:t>
            </a:r>
          </a:p>
          <a:p>
            <a:pPr lvl="2"/>
            <a:r>
              <a:rPr lang="en-US" dirty="0" smtClean="0"/>
              <a:t>After absorbed move directly into blood</a:t>
            </a:r>
          </a:p>
          <a:p>
            <a:pPr lvl="2"/>
            <a:r>
              <a:rPr lang="en-US" dirty="0" smtClean="0"/>
              <a:t>Transported  freely in blood </a:t>
            </a:r>
          </a:p>
          <a:p>
            <a:pPr lvl="2"/>
            <a:r>
              <a:rPr lang="en-US" dirty="0" smtClean="0"/>
              <a:t>Not stored</a:t>
            </a:r>
          </a:p>
          <a:p>
            <a:pPr lvl="2"/>
            <a:r>
              <a:rPr lang="en-US" dirty="0" smtClean="0"/>
              <a:t>Needed more regularly – every 1-3 days; because not stored</a:t>
            </a:r>
          </a:p>
          <a:p>
            <a:pPr lvl="2"/>
            <a:r>
              <a:rPr lang="en-US" dirty="0" smtClean="0"/>
              <a:t>Deficiencies fast to develop;  because not stored</a:t>
            </a:r>
          </a:p>
          <a:p>
            <a:pPr lvl="2"/>
            <a:r>
              <a:rPr lang="en-US" dirty="0" smtClean="0"/>
              <a:t>Toxicities less likely (large amounts can overwhelm) </a:t>
            </a:r>
          </a:p>
          <a:p>
            <a:pPr lvl="2"/>
            <a:r>
              <a:rPr lang="en-US" dirty="0" smtClean="0"/>
              <a:t>Usually no precursors</a:t>
            </a:r>
          </a:p>
          <a:p>
            <a:pPr lvl="2"/>
            <a:r>
              <a:rPr lang="en-US" dirty="0" smtClean="0"/>
              <a:t>Urine excretion</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0"/>
            <a:ext cx="8610600" cy="874713"/>
          </a:xfrm>
        </p:spPr>
        <p:txBody>
          <a:bodyPr/>
          <a:lstStyle/>
          <a:p>
            <a:r>
              <a:rPr lang="en-US" smtClean="0"/>
              <a:t>Vitamins</a:t>
            </a:r>
          </a:p>
        </p:txBody>
      </p:sp>
      <p:sp>
        <p:nvSpPr>
          <p:cNvPr id="11267" name="Rectangle 3"/>
          <p:cNvSpPr>
            <a:spLocks noGrp="1" noChangeArrowheads="1"/>
          </p:cNvSpPr>
          <p:nvPr>
            <p:ph type="body" idx="1"/>
          </p:nvPr>
        </p:nvSpPr>
        <p:spPr>
          <a:xfrm>
            <a:off x="533400" y="838200"/>
            <a:ext cx="8001000" cy="6019800"/>
          </a:xfrm>
        </p:spPr>
        <p:txBody>
          <a:bodyPr/>
          <a:lstStyle/>
          <a:p>
            <a:pPr>
              <a:lnSpc>
                <a:spcPct val="90000"/>
              </a:lnSpc>
              <a:defRPr/>
            </a:pPr>
            <a:r>
              <a:rPr lang="en-US" dirty="0" smtClean="0"/>
              <a:t>Consuming vitamins in the right amount is important</a:t>
            </a:r>
          </a:p>
          <a:p>
            <a:pPr lvl="1">
              <a:lnSpc>
                <a:spcPct val="90000"/>
              </a:lnSpc>
              <a:defRPr/>
            </a:pPr>
            <a:r>
              <a:rPr lang="en-US" dirty="0" smtClean="0"/>
              <a:t>Inadequate amounts can cause harm and  excessive amounts can cause harm</a:t>
            </a:r>
          </a:p>
          <a:p>
            <a:pPr lvl="2">
              <a:lnSpc>
                <a:spcPct val="90000"/>
              </a:lnSpc>
              <a:defRPr/>
            </a:pPr>
            <a:r>
              <a:rPr lang="en-US" dirty="0" smtClean="0"/>
              <a:t>More is not better</a:t>
            </a:r>
          </a:p>
          <a:p>
            <a:pPr lvl="1">
              <a:lnSpc>
                <a:spcPct val="90000"/>
              </a:lnSpc>
              <a:defRPr/>
            </a:pPr>
            <a:r>
              <a:rPr lang="en-US" dirty="0" smtClean="0"/>
              <a:t>The fact a compound can be essential and harmful is true of most nutrients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609600" y="1066800"/>
            <a:ext cx="8077200" cy="5410200"/>
          </a:xfrm>
        </p:spPr>
        <p:txBody>
          <a:bodyPr/>
          <a:lstStyle/>
          <a:p>
            <a:pPr>
              <a:defRPr/>
            </a:pPr>
            <a:r>
              <a:rPr lang="en-US" dirty="0" smtClean="0"/>
              <a:t>The effect of a vitamin depends on the dose</a:t>
            </a:r>
          </a:p>
          <a:p>
            <a:pPr>
              <a:defRPr/>
            </a:pPr>
            <a:r>
              <a:rPr lang="en-US" dirty="0" smtClean="0"/>
              <a:t>A normal nutrient dose</a:t>
            </a:r>
          </a:p>
          <a:p>
            <a:pPr lvl="1">
              <a:defRPr/>
            </a:pPr>
            <a:r>
              <a:rPr lang="en-US" dirty="0" smtClean="0"/>
              <a:t>Can have a physiological effect , which can result in normal blood concentrations</a:t>
            </a:r>
          </a:p>
          <a:p>
            <a:pPr>
              <a:defRPr/>
            </a:pPr>
            <a:r>
              <a:rPr lang="en-US" dirty="0" smtClean="0"/>
              <a:t>A large nutrient dose </a:t>
            </a:r>
          </a:p>
          <a:p>
            <a:pPr lvl="1">
              <a:defRPr/>
            </a:pPr>
            <a:r>
              <a:rPr lang="en-US" dirty="0" smtClean="0"/>
              <a:t>Can have pharmacological or drug effect,  which can result in nutrient toxicities</a:t>
            </a:r>
          </a:p>
        </p:txBody>
      </p:sp>
      <p:sp>
        <p:nvSpPr>
          <p:cNvPr id="17411" name="Rectangle 3"/>
          <p:cNvSpPr>
            <a:spLocks noGrp="1" noChangeArrowheads="1"/>
          </p:cNvSpPr>
          <p:nvPr>
            <p:ph type="title"/>
          </p:nvPr>
        </p:nvSpPr>
        <p:spPr>
          <a:xfrm>
            <a:off x="609600" y="0"/>
            <a:ext cx="8305800" cy="1020763"/>
          </a:xfrm>
        </p:spPr>
        <p:txBody>
          <a:bodyPr>
            <a:normAutofit fontScale="90000"/>
          </a:bodyPr>
          <a:lstStyle/>
          <a:p>
            <a:r>
              <a:rPr lang="en-US" smtClean="0"/>
              <a:t>Relationship Between Intake and Effect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0"/>
            <a:ext cx="8610600" cy="874713"/>
          </a:xfrm>
        </p:spPr>
        <p:txBody>
          <a:bodyPr/>
          <a:lstStyle/>
          <a:p>
            <a:r>
              <a:rPr lang="en-US" smtClean="0"/>
              <a:t>Vitamins</a:t>
            </a:r>
          </a:p>
        </p:txBody>
      </p:sp>
      <p:sp>
        <p:nvSpPr>
          <p:cNvPr id="12291" name="Rectangle 3"/>
          <p:cNvSpPr>
            <a:spLocks noGrp="1" noChangeArrowheads="1"/>
          </p:cNvSpPr>
          <p:nvPr>
            <p:ph type="body" idx="1"/>
          </p:nvPr>
        </p:nvSpPr>
        <p:spPr>
          <a:xfrm>
            <a:off x="609600" y="838200"/>
            <a:ext cx="8534400" cy="6019800"/>
          </a:xfrm>
        </p:spPr>
        <p:txBody>
          <a:bodyPr/>
          <a:lstStyle/>
          <a:p>
            <a:pPr>
              <a:lnSpc>
                <a:spcPct val="90000"/>
              </a:lnSpc>
              <a:defRPr/>
            </a:pPr>
            <a:r>
              <a:rPr lang="en-US" dirty="0" smtClean="0"/>
              <a:t>The DRI (Dietary Recommended Intake) is the recommended intake level</a:t>
            </a:r>
          </a:p>
          <a:p>
            <a:pPr lvl="1">
              <a:lnSpc>
                <a:spcPct val="90000"/>
              </a:lnSpc>
              <a:defRPr/>
            </a:pPr>
            <a:r>
              <a:rPr lang="en-US" dirty="0" smtClean="0"/>
              <a:t>Some nutrient DRI’s are an RDI (Recommended Dietary Intake) some are an AI (Adequate Intake)</a:t>
            </a:r>
          </a:p>
          <a:p>
            <a:pPr lvl="1">
              <a:lnSpc>
                <a:spcPct val="90000"/>
              </a:lnSpc>
              <a:defRPr/>
            </a:pPr>
            <a:r>
              <a:rPr lang="en-US" dirty="0" smtClean="0"/>
              <a:t>DRI addresses possibility of adverse effects from high doses of nutrients by establishing Tolerable Upper Intake Levels </a:t>
            </a:r>
          </a:p>
          <a:p>
            <a:pPr lvl="2">
              <a:lnSpc>
                <a:spcPct val="90000"/>
              </a:lnSpc>
              <a:defRPr/>
            </a:pPr>
            <a:r>
              <a:rPr lang="en-US" dirty="0" smtClean="0"/>
              <a:t>UL highest amount that is likely not to cause harm for most healthy people when consumed daily</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0"/>
            <a:ext cx="8077200" cy="1143000"/>
          </a:xfrm>
        </p:spPr>
        <p:txBody>
          <a:bodyPr/>
          <a:lstStyle/>
          <a:p>
            <a:r>
              <a:rPr lang="en-US" smtClean="0"/>
              <a:t>Getting The Variety of Vitamins</a:t>
            </a:r>
          </a:p>
        </p:txBody>
      </p:sp>
      <p:sp>
        <p:nvSpPr>
          <p:cNvPr id="20483" name="Rectangle 3"/>
          <p:cNvSpPr>
            <a:spLocks noGrp="1" noChangeArrowheads="1"/>
          </p:cNvSpPr>
          <p:nvPr>
            <p:ph type="body" idx="1"/>
          </p:nvPr>
        </p:nvSpPr>
        <p:spPr>
          <a:xfrm>
            <a:off x="609600" y="1143000"/>
            <a:ext cx="8077200" cy="4876800"/>
          </a:xfrm>
        </p:spPr>
        <p:txBody>
          <a:bodyPr/>
          <a:lstStyle/>
          <a:p>
            <a:r>
              <a:rPr lang="en-US" dirty="0" smtClean="0"/>
              <a:t>No singe food can supply all the nutrients in the right amount.</a:t>
            </a:r>
          </a:p>
          <a:p>
            <a:r>
              <a:rPr lang="en-US" dirty="0" smtClean="0"/>
              <a:t>A variety of foods is needed to have a healthy diet.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0"/>
            <a:ext cx="8077200" cy="1143000"/>
          </a:xfrm>
        </p:spPr>
        <p:txBody>
          <a:bodyPr/>
          <a:lstStyle/>
          <a:p>
            <a:r>
              <a:rPr lang="en-US" smtClean="0"/>
              <a:t>Vitamin A</a:t>
            </a:r>
          </a:p>
        </p:txBody>
      </p:sp>
      <p:sp>
        <p:nvSpPr>
          <p:cNvPr id="15365" name="Rectangle 3"/>
          <p:cNvSpPr>
            <a:spLocks noGrp="1" noChangeArrowheads="1"/>
          </p:cNvSpPr>
          <p:nvPr>
            <p:ph type="body" idx="1"/>
          </p:nvPr>
        </p:nvSpPr>
        <p:spPr>
          <a:xfrm>
            <a:off x="609600" y="1219200"/>
            <a:ext cx="8077200" cy="4800600"/>
          </a:xfrm>
        </p:spPr>
        <p:txBody>
          <a:bodyPr/>
          <a:lstStyle/>
          <a:p>
            <a:pPr>
              <a:defRPr/>
            </a:pPr>
            <a:r>
              <a:rPr lang="en-US" dirty="0" smtClean="0"/>
              <a:t>Other Names</a:t>
            </a:r>
          </a:p>
          <a:p>
            <a:pPr lvl="1">
              <a:defRPr/>
            </a:pPr>
            <a:r>
              <a:rPr lang="en-US" dirty="0" smtClean="0"/>
              <a:t>Retinol</a:t>
            </a:r>
          </a:p>
          <a:p>
            <a:pPr lvl="1">
              <a:defRPr/>
            </a:pPr>
            <a:r>
              <a:rPr lang="en-US" dirty="0" smtClean="0"/>
              <a:t>Retinal</a:t>
            </a:r>
          </a:p>
          <a:p>
            <a:pPr lvl="1">
              <a:defRPr/>
            </a:pPr>
            <a:r>
              <a:rPr lang="en-US" dirty="0" smtClean="0"/>
              <a:t>Retinoic acid</a:t>
            </a:r>
          </a:p>
          <a:p>
            <a:pPr lvl="1">
              <a:defRPr/>
            </a:pPr>
            <a:r>
              <a:rPr lang="en-US" dirty="0" smtClean="0"/>
              <a:t>Precursors are </a:t>
            </a:r>
            <a:r>
              <a:rPr lang="en-US" dirty="0" err="1" smtClean="0"/>
              <a:t>carotenoids</a:t>
            </a:r>
            <a:r>
              <a:rPr lang="en-US" dirty="0" smtClean="0"/>
              <a:t> such as beta-carotene</a:t>
            </a:r>
          </a:p>
          <a:p>
            <a:pPr>
              <a:defRPr/>
            </a:pPr>
            <a:endParaRPr lang="en-US"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924800" cy="1143000"/>
          </a:xfrm>
        </p:spPr>
        <p:txBody>
          <a:bodyPr/>
          <a:lstStyle/>
          <a:p>
            <a:r>
              <a:rPr lang="en-US" smtClean="0"/>
              <a:t>Vitamin A</a:t>
            </a:r>
          </a:p>
        </p:txBody>
      </p:sp>
      <p:sp>
        <p:nvSpPr>
          <p:cNvPr id="16389" name="Rectangle 3"/>
          <p:cNvSpPr>
            <a:spLocks noGrp="1" noChangeArrowheads="1"/>
          </p:cNvSpPr>
          <p:nvPr>
            <p:ph type="body" idx="1"/>
          </p:nvPr>
        </p:nvSpPr>
        <p:spPr>
          <a:xfrm>
            <a:off x="685800" y="1295400"/>
            <a:ext cx="8001000" cy="4724400"/>
          </a:xfrm>
        </p:spPr>
        <p:txBody>
          <a:bodyPr/>
          <a:lstStyle/>
          <a:p>
            <a:pPr>
              <a:defRPr/>
            </a:pPr>
            <a:r>
              <a:rPr lang="en-US" dirty="0" smtClean="0"/>
              <a:t>RDA</a:t>
            </a:r>
          </a:p>
          <a:p>
            <a:pPr lvl="1">
              <a:defRPr/>
            </a:pPr>
            <a:r>
              <a:rPr lang="en-US" dirty="0" smtClean="0"/>
              <a:t>900 µg RE/day</a:t>
            </a:r>
          </a:p>
          <a:p>
            <a:pPr lvl="1">
              <a:defRPr/>
            </a:pPr>
            <a:r>
              <a:rPr lang="en-US" dirty="0" smtClean="0"/>
              <a:t>700 µg RE/day</a:t>
            </a:r>
          </a:p>
          <a:p>
            <a:pPr>
              <a:defRPr/>
            </a:pPr>
            <a:r>
              <a:rPr lang="en-US" dirty="0" smtClean="0"/>
              <a:t>Upper Level</a:t>
            </a:r>
          </a:p>
          <a:p>
            <a:pPr lvl="1">
              <a:defRPr/>
            </a:pPr>
            <a:r>
              <a:rPr lang="en-US" dirty="0" smtClean="0"/>
              <a:t>3,000 </a:t>
            </a:r>
            <a:r>
              <a:rPr lang="en-US" dirty="0" err="1" smtClean="0"/>
              <a:t>ug</a:t>
            </a:r>
            <a:r>
              <a:rPr lang="en-US" dirty="0" smtClean="0"/>
              <a:t>/day</a:t>
            </a:r>
          </a:p>
          <a:p>
            <a:pPr>
              <a:defRPr/>
            </a:pPr>
            <a:r>
              <a:rPr lang="en-US" dirty="0" smtClean="0"/>
              <a:t>(RE- </a:t>
            </a:r>
            <a:r>
              <a:rPr lang="en-US" smtClean="0"/>
              <a:t>retinol equivalents)</a:t>
            </a:r>
            <a:endParaRPr lang="en-US"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8001000" cy="1143000"/>
          </a:xfrm>
        </p:spPr>
        <p:txBody>
          <a:bodyPr/>
          <a:lstStyle/>
          <a:p>
            <a:r>
              <a:rPr lang="en-US" smtClean="0"/>
              <a:t>Vitamin A</a:t>
            </a:r>
          </a:p>
        </p:txBody>
      </p:sp>
      <p:sp>
        <p:nvSpPr>
          <p:cNvPr id="17413" name="Rectangle 3"/>
          <p:cNvSpPr>
            <a:spLocks noGrp="1" noChangeArrowheads="1"/>
          </p:cNvSpPr>
          <p:nvPr>
            <p:ph type="body" idx="1"/>
          </p:nvPr>
        </p:nvSpPr>
        <p:spPr>
          <a:xfrm>
            <a:off x="609600" y="1295400"/>
            <a:ext cx="7772400" cy="4724400"/>
          </a:xfrm>
        </p:spPr>
        <p:txBody>
          <a:bodyPr/>
          <a:lstStyle/>
          <a:p>
            <a:pPr>
              <a:defRPr/>
            </a:pPr>
            <a:r>
              <a:rPr lang="en-US" dirty="0" smtClean="0"/>
              <a:t>Functions</a:t>
            </a:r>
          </a:p>
          <a:p>
            <a:pPr lvl="1">
              <a:defRPr/>
            </a:pPr>
            <a:r>
              <a:rPr lang="en-US" dirty="0" smtClean="0"/>
              <a:t>Vision</a:t>
            </a:r>
          </a:p>
          <a:p>
            <a:pPr lvl="1">
              <a:defRPr/>
            </a:pPr>
            <a:r>
              <a:rPr lang="en-US" dirty="0" smtClean="0"/>
              <a:t>Maintenance of cornea, epithelial cells, mucous membranes, skin</a:t>
            </a:r>
          </a:p>
          <a:p>
            <a:pPr lvl="1">
              <a:defRPr/>
            </a:pPr>
            <a:r>
              <a:rPr lang="en-US" dirty="0" smtClean="0"/>
              <a:t>Bone and tooth growth</a:t>
            </a:r>
          </a:p>
          <a:p>
            <a:pPr lvl="1">
              <a:defRPr/>
            </a:pPr>
            <a:r>
              <a:rPr lang="en-US" dirty="0" smtClean="0"/>
              <a:t>Reproduction</a:t>
            </a:r>
          </a:p>
          <a:p>
            <a:pPr lvl="1">
              <a:defRPr/>
            </a:pPr>
            <a:r>
              <a:rPr lang="en-US" dirty="0" smtClean="0"/>
              <a:t>Immunity.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924800" cy="1143000"/>
          </a:xfrm>
        </p:spPr>
        <p:txBody>
          <a:bodyPr/>
          <a:lstStyle/>
          <a:p>
            <a:r>
              <a:rPr lang="en-US" smtClean="0"/>
              <a:t>Vitamin A</a:t>
            </a:r>
          </a:p>
        </p:txBody>
      </p:sp>
      <p:sp>
        <p:nvSpPr>
          <p:cNvPr id="18437" name="Rectangle 3"/>
          <p:cNvSpPr>
            <a:spLocks noGrp="1" noChangeArrowheads="1"/>
          </p:cNvSpPr>
          <p:nvPr>
            <p:ph type="body" idx="1"/>
          </p:nvPr>
        </p:nvSpPr>
        <p:spPr>
          <a:xfrm>
            <a:off x="609600" y="1295400"/>
            <a:ext cx="8077200" cy="4724400"/>
          </a:xfrm>
        </p:spPr>
        <p:txBody>
          <a:bodyPr/>
          <a:lstStyle/>
          <a:p>
            <a:pPr>
              <a:defRPr/>
            </a:pPr>
            <a:r>
              <a:rPr lang="en-US" dirty="0" smtClean="0"/>
              <a:t>Food Source</a:t>
            </a:r>
          </a:p>
          <a:p>
            <a:pPr lvl="1">
              <a:defRPr/>
            </a:pPr>
            <a:r>
              <a:rPr lang="en-US" dirty="0" smtClean="0"/>
              <a:t>Retinol: fortified milk, cheese, cream, butter, fortified margarine, eggs, liver. </a:t>
            </a:r>
          </a:p>
          <a:p>
            <a:pPr lvl="1">
              <a:defRPr/>
            </a:pPr>
            <a:r>
              <a:rPr lang="en-US" dirty="0" smtClean="0"/>
              <a:t>Beta-carotene: spinach and other dark leafy greens; broccoli, deep orange fruits (apricots, cantaloupe) and vegetables (squash, carrots, sweet potatoes, pumpkin)</a:t>
            </a:r>
          </a:p>
          <a:p>
            <a:pPr>
              <a:defRPr/>
            </a:pPr>
            <a:endParaRPr lang="en-US"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0"/>
            <a:ext cx="7772400" cy="1295400"/>
          </a:xfrm>
        </p:spPr>
        <p:txBody>
          <a:bodyPr/>
          <a:lstStyle/>
          <a:p>
            <a:r>
              <a:rPr lang="en-US" smtClean="0"/>
              <a:t>Vitamin A</a:t>
            </a:r>
          </a:p>
        </p:txBody>
      </p:sp>
      <p:sp>
        <p:nvSpPr>
          <p:cNvPr id="19461" name="Rectangle 3"/>
          <p:cNvSpPr>
            <a:spLocks noGrp="1" noChangeArrowheads="1"/>
          </p:cNvSpPr>
          <p:nvPr>
            <p:ph type="body" idx="1"/>
          </p:nvPr>
        </p:nvSpPr>
        <p:spPr>
          <a:xfrm>
            <a:off x="609600" y="1295400"/>
            <a:ext cx="7848600" cy="4953000"/>
          </a:xfrm>
        </p:spPr>
        <p:txBody>
          <a:bodyPr>
            <a:normAutofit fontScale="92500" lnSpcReduction="10000"/>
          </a:bodyPr>
          <a:lstStyle/>
          <a:p>
            <a:pPr>
              <a:defRPr/>
            </a:pPr>
            <a:r>
              <a:rPr lang="en-US" dirty="0" smtClean="0"/>
              <a:t>Deficiency Disease</a:t>
            </a:r>
          </a:p>
          <a:p>
            <a:pPr lvl="1">
              <a:defRPr/>
            </a:pPr>
            <a:r>
              <a:rPr lang="en-US" dirty="0" err="1" smtClean="0"/>
              <a:t>Hypovitaminosis</a:t>
            </a:r>
            <a:r>
              <a:rPr lang="en-US" dirty="0" smtClean="0"/>
              <a:t> A</a:t>
            </a:r>
          </a:p>
          <a:p>
            <a:pPr>
              <a:defRPr/>
            </a:pPr>
            <a:r>
              <a:rPr lang="en-US" dirty="0" smtClean="0"/>
              <a:t>Deficiency Symptoms</a:t>
            </a:r>
          </a:p>
          <a:p>
            <a:pPr lvl="1">
              <a:defRPr/>
            </a:pPr>
            <a:r>
              <a:rPr lang="en-US" dirty="0" smtClean="0"/>
              <a:t>Night blindness</a:t>
            </a:r>
          </a:p>
          <a:p>
            <a:pPr lvl="1">
              <a:defRPr/>
            </a:pPr>
            <a:r>
              <a:rPr lang="en-US" dirty="0" smtClean="0"/>
              <a:t>Corneal drying (</a:t>
            </a:r>
            <a:r>
              <a:rPr lang="en-US" dirty="0" err="1" smtClean="0"/>
              <a:t>xerosis</a:t>
            </a:r>
            <a:r>
              <a:rPr lang="en-US" dirty="0" smtClean="0"/>
              <a:t>), softening of the cornea (</a:t>
            </a:r>
            <a:r>
              <a:rPr lang="en-US" dirty="0" err="1" smtClean="0"/>
              <a:t>keratomalacia</a:t>
            </a:r>
            <a:r>
              <a:rPr lang="en-US" dirty="0" smtClean="0"/>
              <a:t>), corneal degeneration and blindness </a:t>
            </a:r>
          </a:p>
          <a:p>
            <a:pPr lvl="1">
              <a:defRPr/>
            </a:pPr>
            <a:r>
              <a:rPr lang="en-US" dirty="0" smtClean="0"/>
              <a:t>Triangular gray spots on eye (</a:t>
            </a:r>
            <a:r>
              <a:rPr lang="en-US" dirty="0" err="1" smtClean="0"/>
              <a:t>Bitot’s</a:t>
            </a:r>
            <a:r>
              <a:rPr lang="en-US" dirty="0" smtClean="0"/>
              <a:t> spots)</a:t>
            </a:r>
          </a:p>
          <a:p>
            <a:pPr lvl="1">
              <a:defRPr/>
            </a:pPr>
            <a:r>
              <a:rPr lang="en-US" dirty="0" smtClean="0"/>
              <a:t>Impaired immunity</a:t>
            </a:r>
          </a:p>
          <a:p>
            <a:pPr lvl="1">
              <a:defRPr/>
            </a:pPr>
            <a:r>
              <a:rPr lang="en-US" dirty="0" smtClean="0"/>
              <a:t>Plugging  hair </a:t>
            </a:r>
            <a:r>
              <a:rPr lang="en-US" dirty="0" err="1" smtClean="0"/>
              <a:t>follicies</a:t>
            </a:r>
            <a:r>
              <a:rPr lang="en-US" dirty="0" smtClean="0"/>
              <a:t> with keratin, forming white lumps (hyperkeratosis)</a:t>
            </a:r>
          </a:p>
          <a:p>
            <a:pPr>
              <a:defRPr/>
            </a:pPr>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t>Importance of nutrients</a:t>
            </a:r>
            <a:endParaRPr lang="en-US" b="1" dirty="0"/>
          </a:p>
        </p:txBody>
      </p:sp>
      <p:sp>
        <p:nvSpPr>
          <p:cNvPr id="3" name="Content Placeholder 2"/>
          <p:cNvSpPr>
            <a:spLocks noGrp="1"/>
          </p:cNvSpPr>
          <p:nvPr>
            <p:ph idx="1"/>
          </p:nvPr>
        </p:nvSpPr>
        <p:spPr/>
        <p:txBody>
          <a:bodyPr>
            <a:normAutofit/>
          </a:bodyPr>
          <a:lstStyle/>
          <a:p>
            <a:r>
              <a:rPr lang="en-US" dirty="0"/>
              <a:t>The body uses nutrients to:</a:t>
            </a:r>
          </a:p>
          <a:p>
            <a:pPr>
              <a:buFont typeface="Wingdings" pitchFamily="2" charset="2"/>
              <a:buChar char="q"/>
            </a:pPr>
            <a:r>
              <a:rPr lang="en-US" dirty="0"/>
              <a:t>. build the body, produce fluids and repair </a:t>
            </a:r>
            <a:r>
              <a:rPr lang="en-US" dirty="0" smtClean="0"/>
              <a:t>tissues</a:t>
            </a:r>
            <a:endParaRPr lang="en-US" dirty="0"/>
          </a:p>
          <a:p>
            <a:pPr>
              <a:buFont typeface="Wingdings" pitchFamily="2" charset="2"/>
              <a:buChar char="q"/>
            </a:pPr>
            <a:r>
              <a:rPr lang="en-US" dirty="0"/>
              <a:t>. produce energy so that the body can keep alive and warm and so </a:t>
            </a:r>
            <a:r>
              <a:rPr lang="en-US" dirty="0" smtClean="0"/>
              <a:t>it can </a:t>
            </a:r>
            <a:r>
              <a:rPr lang="en-US" dirty="0"/>
              <a:t>move and </a:t>
            </a:r>
            <a:r>
              <a:rPr lang="en-US" dirty="0" smtClean="0"/>
              <a:t>grow</a:t>
            </a:r>
            <a:endParaRPr lang="en-US" dirty="0"/>
          </a:p>
          <a:p>
            <a:pPr>
              <a:buFont typeface="Wingdings" pitchFamily="2" charset="2"/>
              <a:buChar char="q"/>
            </a:pPr>
            <a:r>
              <a:rPr lang="en-US" dirty="0"/>
              <a:t>. protect the body from disease; for example, vitamins and </a:t>
            </a:r>
            <a:r>
              <a:rPr lang="en-US" dirty="0" smtClean="0"/>
              <a:t>minerals</a:t>
            </a:r>
            <a:endParaRPr lang="en-US" dirty="0"/>
          </a:p>
          <a:p>
            <a:pPr>
              <a:buFont typeface="Wingdings" pitchFamily="2" charset="2"/>
              <a:buChar char="q"/>
            </a:pPr>
            <a:r>
              <a:rPr lang="en-US" dirty="0"/>
              <a:t>. help chemical processes.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0"/>
            <a:ext cx="7772400" cy="1143000"/>
          </a:xfrm>
        </p:spPr>
        <p:txBody>
          <a:bodyPr/>
          <a:lstStyle/>
          <a:p>
            <a:r>
              <a:rPr lang="en-US" smtClean="0"/>
              <a:t>Vitamin A</a:t>
            </a:r>
          </a:p>
        </p:txBody>
      </p:sp>
      <p:sp>
        <p:nvSpPr>
          <p:cNvPr id="20485" name="Rectangle 3"/>
          <p:cNvSpPr>
            <a:spLocks noGrp="1" noChangeArrowheads="1"/>
          </p:cNvSpPr>
          <p:nvPr>
            <p:ph type="body" idx="1"/>
          </p:nvPr>
        </p:nvSpPr>
        <p:spPr>
          <a:xfrm>
            <a:off x="609600" y="1066800"/>
            <a:ext cx="8534400" cy="5105400"/>
          </a:xfrm>
        </p:spPr>
        <p:txBody>
          <a:bodyPr>
            <a:normAutofit fontScale="92500" lnSpcReduction="10000"/>
          </a:bodyPr>
          <a:lstStyle/>
          <a:p>
            <a:pPr>
              <a:defRPr/>
            </a:pPr>
            <a:r>
              <a:rPr lang="en-US" dirty="0" smtClean="0"/>
              <a:t>Toxicity Disease </a:t>
            </a:r>
          </a:p>
          <a:p>
            <a:pPr lvl="1">
              <a:defRPr/>
            </a:pPr>
            <a:r>
              <a:rPr lang="en-US" dirty="0" err="1" smtClean="0"/>
              <a:t>Hypervitaminosis</a:t>
            </a:r>
            <a:r>
              <a:rPr lang="en-US" dirty="0" smtClean="0"/>
              <a:t> A</a:t>
            </a:r>
          </a:p>
          <a:p>
            <a:pPr>
              <a:defRPr/>
            </a:pPr>
            <a:r>
              <a:rPr lang="en-US" dirty="0" smtClean="0"/>
              <a:t>Toxicity Symptoms</a:t>
            </a:r>
          </a:p>
          <a:p>
            <a:pPr lvl="1">
              <a:defRPr/>
            </a:pPr>
            <a:r>
              <a:rPr lang="en-US" dirty="0" smtClean="0"/>
              <a:t>Chronic toxicity</a:t>
            </a:r>
          </a:p>
          <a:p>
            <a:pPr lvl="2">
              <a:defRPr/>
            </a:pPr>
            <a:r>
              <a:rPr lang="en-US" dirty="0" smtClean="0"/>
              <a:t>Increased activity of </a:t>
            </a:r>
            <a:r>
              <a:rPr lang="en-US" dirty="0" err="1" smtClean="0"/>
              <a:t>osteoclasts</a:t>
            </a:r>
            <a:r>
              <a:rPr lang="en-US" dirty="0" smtClean="0"/>
              <a:t> causing reduced bone density</a:t>
            </a:r>
          </a:p>
          <a:p>
            <a:pPr lvl="2">
              <a:defRPr/>
            </a:pPr>
            <a:r>
              <a:rPr lang="en-US" dirty="0" smtClean="0"/>
              <a:t>Liver abnormalities</a:t>
            </a:r>
          </a:p>
          <a:p>
            <a:pPr lvl="2">
              <a:defRPr/>
            </a:pPr>
            <a:r>
              <a:rPr lang="en-US" dirty="0" smtClean="0"/>
              <a:t>Birth defects</a:t>
            </a:r>
          </a:p>
          <a:p>
            <a:pPr lvl="1">
              <a:defRPr/>
            </a:pPr>
            <a:r>
              <a:rPr lang="en-US" dirty="0" smtClean="0"/>
              <a:t>Acute toxicity</a:t>
            </a:r>
          </a:p>
          <a:p>
            <a:pPr lvl="2">
              <a:defRPr/>
            </a:pPr>
            <a:r>
              <a:rPr lang="en-US" dirty="0" smtClean="0"/>
              <a:t>Blurred vision</a:t>
            </a:r>
          </a:p>
          <a:p>
            <a:pPr lvl="2">
              <a:defRPr/>
            </a:pPr>
            <a:r>
              <a:rPr lang="en-US" dirty="0" smtClean="0"/>
              <a:t>Nausea, vomiting, vertigo</a:t>
            </a:r>
          </a:p>
          <a:p>
            <a:pPr lvl="2">
              <a:defRPr/>
            </a:pPr>
            <a:r>
              <a:rPr lang="en-US" dirty="0" smtClean="0"/>
              <a:t>Headaches, increased pressure inside the skull mimicking a brain tumor </a:t>
            </a:r>
          </a:p>
          <a:p>
            <a:pPr>
              <a:defRPr/>
            </a:pPr>
            <a:endParaRPr lang="en-US"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0"/>
            <a:ext cx="8001000" cy="1143000"/>
          </a:xfrm>
        </p:spPr>
        <p:txBody>
          <a:bodyPr/>
          <a:lstStyle/>
          <a:p>
            <a:r>
              <a:rPr lang="en-US" smtClean="0"/>
              <a:t>Vitamin D</a:t>
            </a:r>
          </a:p>
        </p:txBody>
      </p:sp>
      <p:sp>
        <p:nvSpPr>
          <p:cNvPr id="21509" name="Rectangle 3"/>
          <p:cNvSpPr>
            <a:spLocks noGrp="1" noChangeArrowheads="1"/>
          </p:cNvSpPr>
          <p:nvPr>
            <p:ph type="body" idx="1"/>
          </p:nvPr>
        </p:nvSpPr>
        <p:spPr>
          <a:xfrm>
            <a:off x="685800" y="1295400"/>
            <a:ext cx="8001000" cy="4724400"/>
          </a:xfrm>
        </p:spPr>
        <p:txBody>
          <a:bodyPr/>
          <a:lstStyle/>
          <a:p>
            <a:pPr>
              <a:lnSpc>
                <a:spcPct val="90000"/>
              </a:lnSpc>
              <a:defRPr/>
            </a:pPr>
            <a:r>
              <a:rPr lang="en-US" dirty="0" smtClean="0"/>
              <a:t>Other Names</a:t>
            </a:r>
          </a:p>
          <a:p>
            <a:pPr lvl="1">
              <a:lnSpc>
                <a:spcPct val="90000"/>
              </a:lnSpc>
              <a:defRPr/>
            </a:pPr>
            <a:r>
              <a:rPr lang="en-US" dirty="0" err="1" smtClean="0"/>
              <a:t>Calciferol</a:t>
            </a:r>
            <a:r>
              <a:rPr lang="en-US" dirty="0" smtClean="0"/>
              <a:t>, 1,25-dihydroxy vitamin D (</a:t>
            </a:r>
            <a:r>
              <a:rPr lang="en-US" dirty="0" err="1" smtClean="0"/>
              <a:t>calcitriol</a:t>
            </a:r>
            <a:r>
              <a:rPr lang="en-US" dirty="0" smtClean="0"/>
              <a:t>)</a:t>
            </a:r>
          </a:p>
          <a:p>
            <a:pPr lvl="1">
              <a:lnSpc>
                <a:spcPct val="90000"/>
              </a:lnSpc>
              <a:defRPr/>
            </a:pPr>
            <a:r>
              <a:rPr lang="en-US" dirty="0" smtClean="0"/>
              <a:t>The animal version is vitamin D3 or </a:t>
            </a:r>
            <a:r>
              <a:rPr lang="en-US" dirty="0" err="1" smtClean="0"/>
              <a:t>cholecalciferol</a:t>
            </a:r>
            <a:endParaRPr lang="en-US" dirty="0" smtClean="0"/>
          </a:p>
          <a:p>
            <a:pPr lvl="1">
              <a:lnSpc>
                <a:spcPct val="90000"/>
              </a:lnSpc>
              <a:defRPr/>
            </a:pPr>
            <a:r>
              <a:rPr lang="en-US" dirty="0" smtClean="0"/>
              <a:t>The plant version is vitamin D2 or </a:t>
            </a:r>
            <a:r>
              <a:rPr lang="en-US" dirty="0" err="1" smtClean="0"/>
              <a:t>ergocalciferol</a:t>
            </a:r>
            <a:endParaRPr lang="en-US" dirty="0" smtClean="0"/>
          </a:p>
          <a:p>
            <a:pPr lvl="1">
              <a:lnSpc>
                <a:spcPct val="90000"/>
              </a:lnSpc>
              <a:defRPr/>
            </a:pPr>
            <a:r>
              <a:rPr lang="en-US" dirty="0" smtClean="0"/>
              <a:t>Body cholesterol is a precursor</a:t>
            </a:r>
          </a:p>
          <a:p>
            <a:pPr>
              <a:lnSpc>
                <a:spcPct val="90000"/>
              </a:lnSpc>
              <a:defRPr/>
            </a:pPr>
            <a:endParaRPr 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8001000" cy="1143000"/>
          </a:xfrm>
        </p:spPr>
        <p:txBody>
          <a:bodyPr/>
          <a:lstStyle/>
          <a:p>
            <a:r>
              <a:rPr lang="en-US" smtClean="0"/>
              <a:t>Vitamin D</a:t>
            </a:r>
          </a:p>
        </p:txBody>
      </p:sp>
      <p:sp>
        <p:nvSpPr>
          <p:cNvPr id="22533" name="Rectangle 3"/>
          <p:cNvSpPr>
            <a:spLocks noGrp="1" noChangeArrowheads="1"/>
          </p:cNvSpPr>
          <p:nvPr>
            <p:ph type="body" idx="1"/>
          </p:nvPr>
        </p:nvSpPr>
        <p:spPr>
          <a:xfrm>
            <a:off x="609600" y="1295400"/>
            <a:ext cx="8077200" cy="4724400"/>
          </a:xfrm>
        </p:spPr>
        <p:txBody>
          <a:bodyPr/>
          <a:lstStyle/>
          <a:p>
            <a:pPr>
              <a:defRPr/>
            </a:pPr>
            <a:r>
              <a:rPr lang="en-US" dirty="0" smtClean="0"/>
              <a:t>Recommended Dietary Allowance</a:t>
            </a:r>
          </a:p>
          <a:p>
            <a:pPr lvl="1">
              <a:defRPr/>
            </a:pPr>
            <a:r>
              <a:rPr lang="en-US" dirty="0" smtClean="0"/>
              <a:t>Adults: 600 IU/day (19-50 yr)</a:t>
            </a:r>
          </a:p>
          <a:p>
            <a:pPr lvl="1">
              <a:defRPr/>
            </a:pPr>
            <a:r>
              <a:rPr lang="en-US" dirty="0" smtClean="0"/>
              <a:t>Adults: 600 IU/day (51-70 yr)</a:t>
            </a:r>
          </a:p>
          <a:p>
            <a:pPr lvl="1">
              <a:defRPr/>
            </a:pPr>
            <a:r>
              <a:rPr lang="en-US" dirty="0" smtClean="0"/>
              <a:t>Adults: 800 IU/day (71 + yr)</a:t>
            </a:r>
          </a:p>
          <a:p>
            <a:pPr>
              <a:defRPr/>
            </a:pPr>
            <a:r>
              <a:rPr lang="en-US" dirty="0" smtClean="0"/>
              <a:t>Upper Level</a:t>
            </a:r>
          </a:p>
          <a:p>
            <a:pPr lvl="1">
              <a:defRPr/>
            </a:pPr>
            <a:r>
              <a:rPr lang="en-US" dirty="0" smtClean="0"/>
              <a:t>Adults: 4,000 IU/day</a:t>
            </a:r>
          </a:p>
          <a:p>
            <a:pPr>
              <a:defRPr/>
            </a:pPr>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r>
              <a:rPr lang="en-US" smtClean="0"/>
              <a:t>Vitamin D</a:t>
            </a:r>
          </a:p>
        </p:txBody>
      </p:sp>
      <p:sp>
        <p:nvSpPr>
          <p:cNvPr id="23557" name="Rectangle 3"/>
          <p:cNvSpPr>
            <a:spLocks noGrp="1" noChangeArrowheads="1"/>
          </p:cNvSpPr>
          <p:nvPr>
            <p:ph type="body" idx="1"/>
          </p:nvPr>
        </p:nvSpPr>
        <p:spPr>
          <a:xfrm>
            <a:off x="685800" y="1295400"/>
            <a:ext cx="7772400" cy="4876800"/>
          </a:xfrm>
        </p:spPr>
        <p:txBody>
          <a:bodyPr/>
          <a:lstStyle/>
          <a:p>
            <a:pPr>
              <a:defRPr/>
            </a:pPr>
            <a:r>
              <a:rPr lang="en-US" dirty="0" smtClean="0"/>
              <a:t>Functions</a:t>
            </a:r>
          </a:p>
          <a:p>
            <a:pPr lvl="1">
              <a:defRPr/>
            </a:pPr>
            <a:r>
              <a:rPr lang="en-US" dirty="0" smtClean="0"/>
              <a:t>Mineralization of bones (raises blood calcium and phosphorus by increasing absorption from digestive tract, withdrawing calcium from bones, stimulating retention by kidneys)</a:t>
            </a:r>
          </a:p>
          <a:p>
            <a:pPr>
              <a:lnSpc>
                <a:spcPct val="90000"/>
              </a:lnSpc>
              <a:defRPr/>
            </a:pPr>
            <a:endParaRPr lang="en-US"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0"/>
            <a:ext cx="8077200" cy="1143000"/>
          </a:xfrm>
        </p:spPr>
        <p:txBody>
          <a:bodyPr/>
          <a:lstStyle/>
          <a:p>
            <a:r>
              <a:rPr lang="en-US" smtClean="0"/>
              <a:t>Vitamin D</a:t>
            </a:r>
          </a:p>
        </p:txBody>
      </p:sp>
      <p:sp>
        <p:nvSpPr>
          <p:cNvPr id="24581" name="Rectangle 3"/>
          <p:cNvSpPr>
            <a:spLocks noGrp="1" noChangeArrowheads="1"/>
          </p:cNvSpPr>
          <p:nvPr>
            <p:ph type="body" idx="1"/>
          </p:nvPr>
        </p:nvSpPr>
        <p:spPr>
          <a:xfrm>
            <a:off x="609600" y="1295400"/>
            <a:ext cx="8077200" cy="4724400"/>
          </a:xfrm>
        </p:spPr>
        <p:txBody>
          <a:bodyPr/>
          <a:lstStyle/>
          <a:p>
            <a:pPr>
              <a:defRPr/>
            </a:pPr>
            <a:r>
              <a:rPr lang="en-US" dirty="0" smtClean="0"/>
              <a:t>Food Sources </a:t>
            </a:r>
          </a:p>
          <a:p>
            <a:pPr lvl="1">
              <a:defRPr/>
            </a:pPr>
            <a:r>
              <a:rPr lang="en-US" dirty="0" smtClean="0"/>
              <a:t>Synthesized in the body with the help of sunlight</a:t>
            </a:r>
          </a:p>
          <a:p>
            <a:pPr lvl="1">
              <a:defRPr/>
            </a:pPr>
            <a:r>
              <a:rPr lang="en-US" dirty="0" smtClean="0"/>
              <a:t>Fortified milk, margarine, butter, cereals and chocolate mixes</a:t>
            </a:r>
          </a:p>
          <a:p>
            <a:pPr lvl="1">
              <a:defRPr/>
            </a:pPr>
            <a:r>
              <a:rPr lang="en-US" dirty="0" smtClean="0"/>
              <a:t>Beef, egg yolk, liver, fatty fish (herring, salmon, sardines) and their oils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0"/>
            <a:ext cx="7772400" cy="1143000"/>
          </a:xfrm>
        </p:spPr>
        <p:txBody>
          <a:bodyPr/>
          <a:lstStyle/>
          <a:p>
            <a:r>
              <a:rPr lang="en-US" smtClean="0"/>
              <a:t>Vitamin D</a:t>
            </a:r>
          </a:p>
        </p:txBody>
      </p:sp>
      <p:sp>
        <p:nvSpPr>
          <p:cNvPr id="25605" name="Rectangle 3"/>
          <p:cNvSpPr>
            <a:spLocks noGrp="1" noChangeArrowheads="1"/>
          </p:cNvSpPr>
          <p:nvPr>
            <p:ph type="body" idx="1"/>
          </p:nvPr>
        </p:nvSpPr>
        <p:spPr>
          <a:xfrm>
            <a:off x="685800" y="1371600"/>
            <a:ext cx="7772400" cy="4953000"/>
          </a:xfrm>
        </p:spPr>
        <p:txBody>
          <a:bodyPr/>
          <a:lstStyle/>
          <a:p>
            <a:pPr>
              <a:defRPr/>
            </a:pPr>
            <a:r>
              <a:rPr lang="en-US" dirty="0" smtClean="0"/>
              <a:t>Deficiency Diseases</a:t>
            </a:r>
          </a:p>
          <a:p>
            <a:pPr lvl="1">
              <a:defRPr/>
            </a:pPr>
            <a:r>
              <a:rPr lang="en-US" dirty="0" smtClean="0"/>
              <a:t>Rickets</a:t>
            </a:r>
          </a:p>
          <a:p>
            <a:pPr lvl="1">
              <a:defRPr/>
            </a:pPr>
            <a:r>
              <a:rPr lang="en-US" dirty="0" err="1" smtClean="0"/>
              <a:t>Osteomalacia</a:t>
            </a:r>
            <a:endParaRPr lang="en-US" dirty="0" smtClean="0"/>
          </a:p>
          <a:p>
            <a:pPr>
              <a:lnSpc>
                <a:spcPct val="90000"/>
              </a:lnSpc>
              <a:defRPr/>
            </a:pPr>
            <a:endParaRPr lang="en-US"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0"/>
            <a:ext cx="7848600" cy="1143000"/>
          </a:xfrm>
        </p:spPr>
        <p:txBody>
          <a:bodyPr/>
          <a:lstStyle/>
          <a:p>
            <a:r>
              <a:rPr lang="en-US" smtClean="0"/>
              <a:t>Vitamin D</a:t>
            </a:r>
          </a:p>
        </p:txBody>
      </p:sp>
      <p:sp>
        <p:nvSpPr>
          <p:cNvPr id="26629" name="Rectangle 3"/>
          <p:cNvSpPr>
            <a:spLocks noGrp="1" noChangeArrowheads="1"/>
          </p:cNvSpPr>
          <p:nvPr>
            <p:ph type="body" idx="1"/>
          </p:nvPr>
        </p:nvSpPr>
        <p:spPr>
          <a:xfrm>
            <a:off x="609600" y="1295400"/>
            <a:ext cx="7848600" cy="4876800"/>
          </a:xfrm>
        </p:spPr>
        <p:txBody>
          <a:bodyPr>
            <a:normAutofit lnSpcReduction="10000"/>
          </a:bodyPr>
          <a:lstStyle/>
          <a:p>
            <a:pPr>
              <a:lnSpc>
                <a:spcPct val="90000"/>
              </a:lnSpc>
              <a:defRPr/>
            </a:pPr>
            <a:r>
              <a:rPr lang="en-US" dirty="0" smtClean="0"/>
              <a:t>Rickets in Children Deficiency Symptoms</a:t>
            </a:r>
          </a:p>
          <a:p>
            <a:pPr lvl="1">
              <a:lnSpc>
                <a:spcPct val="90000"/>
              </a:lnSpc>
              <a:defRPr/>
            </a:pPr>
            <a:r>
              <a:rPr lang="en-US" dirty="0" smtClean="0"/>
              <a:t>Inadequate calcification, resulting in misshapen bones (bowing of legs)</a:t>
            </a:r>
          </a:p>
          <a:p>
            <a:pPr lvl="1">
              <a:lnSpc>
                <a:spcPct val="90000"/>
              </a:lnSpc>
              <a:defRPr/>
            </a:pPr>
            <a:r>
              <a:rPr lang="en-US" dirty="0" smtClean="0"/>
              <a:t>Enlargement of ends of long bones (knees, wrists)</a:t>
            </a:r>
          </a:p>
          <a:p>
            <a:pPr lvl="1">
              <a:lnSpc>
                <a:spcPct val="90000"/>
              </a:lnSpc>
              <a:defRPr/>
            </a:pPr>
            <a:r>
              <a:rPr lang="en-US" dirty="0" smtClean="0"/>
              <a:t>Deformities of ribs (bowed, with beads or knobs)</a:t>
            </a:r>
          </a:p>
          <a:p>
            <a:pPr lvl="1">
              <a:lnSpc>
                <a:spcPct val="90000"/>
              </a:lnSpc>
              <a:defRPr/>
            </a:pPr>
            <a:r>
              <a:rPr lang="en-US" dirty="0" smtClean="0"/>
              <a:t>Delayed closing of fontanel, resulting in rapid enlargement of head</a:t>
            </a:r>
          </a:p>
          <a:p>
            <a:pPr lvl="1">
              <a:lnSpc>
                <a:spcPct val="90000"/>
              </a:lnSpc>
              <a:defRPr/>
            </a:pPr>
            <a:r>
              <a:rPr lang="en-US" dirty="0" smtClean="0"/>
              <a:t>Lax muscles resulting in protrusion of abdomen</a:t>
            </a:r>
          </a:p>
          <a:p>
            <a:pPr lvl="1">
              <a:lnSpc>
                <a:spcPct val="90000"/>
              </a:lnSpc>
              <a:defRPr/>
            </a:pPr>
            <a:r>
              <a:rPr lang="en-US" dirty="0" smtClean="0"/>
              <a:t>Muscle spasms</a:t>
            </a:r>
          </a:p>
          <a:p>
            <a:pPr>
              <a:lnSpc>
                <a:spcPct val="90000"/>
              </a:lnSpc>
              <a:defRPr/>
            </a:pPr>
            <a:endParaRPr lang="en-US" sz="2400"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0"/>
            <a:ext cx="8077200" cy="1143000"/>
          </a:xfrm>
        </p:spPr>
        <p:txBody>
          <a:bodyPr/>
          <a:lstStyle/>
          <a:p>
            <a:r>
              <a:rPr lang="en-US" smtClean="0"/>
              <a:t>Vitamin D</a:t>
            </a:r>
          </a:p>
        </p:txBody>
      </p:sp>
      <p:sp>
        <p:nvSpPr>
          <p:cNvPr id="27653" name="Rectangle 3"/>
          <p:cNvSpPr>
            <a:spLocks noGrp="1" noChangeArrowheads="1"/>
          </p:cNvSpPr>
          <p:nvPr>
            <p:ph type="body" idx="1"/>
          </p:nvPr>
        </p:nvSpPr>
        <p:spPr>
          <a:xfrm>
            <a:off x="609600" y="1219200"/>
            <a:ext cx="8077200" cy="4800600"/>
          </a:xfrm>
        </p:spPr>
        <p:txBody>
          <a:bodyPr/>
          <a:lstStyle/>
          <a:p>
            <a:pPr>
              <a:defRPr/>
            </a:pPr>
            <a:r>
              <a:rPr lang="en-US" dirty="0" err="1" smtClean="0"/>
              <a:t>Osteomalacia</a:t>
            </a:r>
            <a:r>
              <a:rPr lang="en-US" dirty="0" smtClean="0"/>
              <a:t> in Adults Deficiency Symptoms</a:t>
            </a:r>
          </a:p>
          <a:p>
            <a:pPr lvl="1">
              <a:defRPr/>
            </a:pPr>
            <a:r>
              <a:rPr lang="en-US" dirty="0" smtClean="0"/>
              <a:t>Loss of calcium resulting in soft, flexible, brittle, and deformed bones</a:t>
            </a:r>
          </a:p>
          <a:p>
            <a:pPr lvl="1">
              <a:defRPr/>
            </a:pPr>
            <a:r>
              <a:rPr lang="en-US" dirty="0" smtClean="0"/>
              <a:t>Progressive weakness</a:t>
            </a:r>
          </a:p>
          <a:p>
            <a:pPr lvl="1">
              <a:defRPr/>
            </a:pPr>
            <a:r>
              <a:rPr lang="en-US" dirty="0" smtClean="0"/>
              <a:t>Pain in pelvis, lower back and legs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8001000" cy="1143000"/>
          </a:xfrm>
        </p:spPr>
        <p:txBody>
          <a:bodyPr/>
          <a:lstStyle/>
          <a:p>
            <a:r>
              <a:rPr lang="en-US" smtClean="0"/>
              <a:t>Vitamin D</a:t>
            </a:r>
          </a:p>
        </p:txBody>
      </p:sp>
      <p:sp>
        <p:nvSpPr>
          <p:cNvPr id="28677" name="Rectangle 3"/>
          <p:cNvSpPr>
            <a:spLocks noGrp="1" noChangeArrowheads="1"/>
          </p:cNvSpPr>
          <p:nvPr>
            <p:ph type="body" idx="1"/>
          </p:nvPr>
        </p:nvSpPr>
        <p:spPr>
          <a:xfrm>
            <a:off x="609600" y="1295400"/>
            <a:ext cx="8077200" cy="4724400"/>
          </a:xfrm>
        </p:spPr>
        <p:txBody>
          <a:bodyPr/>
          <a:lstStyle/>
          <a:p>
            <a:pPr>
              <a:defRPr/>
            </a:pPr>
            <a:r>
              <a:rPr lang="en-US" dirty="0" smtClean="0"/>
              <a:t>Toxicity Disease</a:t>
            </a:r>
          </a:p>
          <a:p>
            <a:pPr lvl="1">
              <a:defRPr/>
            </a:pPr>
            <a:r>
              <a:rPr lang="en-US" dirty="0" err="1" smtClean="0"/>
              <a:t>Hypervitaminosis</a:t>
            </a:r>
            <a:r>
              <a:rPr lang="en-US" dirty="0" smtClean="0"/>
              <a:t> D</a:t>
            </a:r>
          </a:p>
          <a:p>
            <a:pPr>
              <a:defRPr/>
            </a:pPr>
            <a:r>
              <a:rPr lang="en-US" dirty="0" smtClean="0"/>
              <a:t>Toxicity Symptoms</a:t>
            </a:r>
          </a:p>
          <a:p>
            <a:pPr lvl="1">
              <a:defRPr/>
            </a:pPr>
            <a:r>
              <a:rPr lang="en-US" dirty="0" smtClean="0"/>
              <a:t>Elevated blood calcium</a:t>
            </a:r>
          </a:p>
          <a:p>
            <a:pPr lvl="1">
              <a:defRPr/>
            </a:pPr>
            <a:r>
              <a:rPr lang="en-US" dirty="0" smtClean="0"/>
              <a:t>Calcification of soft tissues (blood vessels, kidneys, heart, lungs, tissues around joints)</a:t>
            </a:r>
          </a:p>
          <a:p>
            <a:pPr lvl="1">
              <a:defRPr/>
            </a:pPr>
            <a:r>
              <a:rPr lang="en-US" dirty="0" smtClean="0"/>
              <a:t>Frequent urination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8001000" cy="1143000"/>
          </a:xfrm>
        </p:spPr>
        <p:txBody>
          <a:bodyPr/>
          <a:lstStyle/>
          <a:p>
            <a:r>
              <a:rPr lang="en-US" smtClean="0"/>
              <a:t>Vitamin E</a:t>
            </a:r>
          </a:p>
        </p:txBody>
      </p:sp>
      <p:sp>
        <p:nvSpPr>
          <p:cNvPr id="29701" name="Rectangle 3"/>
          <p:cNvSpPr>
            <a:spLocks noGrp="1" noChangeArrowheads="1"/>
          </p:cNvSpPr>
          <p:nvPr>
            <p:ph type="body" idx="1"/>
          </p:nvPr>
        </p:nvSpPr>
        <p:spPr>
          <a:xfrm>
            <a:off x="685800" y="1219200"/>
            <a:ext cx="7924800" cy="4800600"/>
          </a:xfrm>
        </p:spPr>
        <p:txBody>
          <a:bodyPr/>
          <a:lstStyle/>
          <a:p>
            <a:pPr>
              <a:defRPr/>
            </a:pPr>
            <a:r>
              <a:rPr lang="en-US" dirty="0" smtClean="0"/>
              <a:t>Other Names</a:t>
            </a:r>
          </a:p>
          <a:p>
            <a:pPr lvl="1">
              <a:defRPr/>
            </a:pPr>
            <a:r>
              <a:rPr lang="en-US" dirty="0" smtClean="0"/>
              <a:t>Alpha-</a:t>
            </a:r>
            <a:r>
              <a:rPr lang="en-US" dirty="0" err="1" smtClean="0"/>
              <a:t>tocopherol</a:t>
            </a:r>
            <a:endParaRPr lang="en-US" dirty="0" smtClean="0"/>
          </a:p>
          <a:p>
            <a:pPr>
              <a:defRPr/>
            </a:pPr>
            <a:r>
              <a:rPr lang="en-US" dirty="0" smtClean="0"/>
              <a:t>RDA</a:t>
            </a:r>
          </a:p>
          <a:p>
            <a:pPr lvl="1">
              <a:defRPr/>
            </a:pPr>
            <a:r>
              <a:rPr lang="en-US" dirty="0" smtClean="0"/>
              <a:t>Adults: 15 mg/day</a:t>
            </a:r>
          </a:p>
          <a:p>
            <a:pPr>
              <a:defRPr/>
            </a:pPr>
            <a:r>
              <a:rPr lang="en-US" dirty="0" smtClean="0"/>
              <a:t>Upper Limit</a:t>
            </a:r>
          </a:p>
          <a:p>
            <a:pPr lvl="1">
              <a:defRPr/>
            </a:pPr>
            <a:r>
              <a:rPr lang="en-US" dirty="0" smtClean="0"/>
              <a:t>Adults: 1,000 mg/day</a:t>
            </a:r>
          </a:p>
          <a:p>
            <a:pPr>
              <a:defRP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516563"/>
          </a:xfrm>
        </p:spPr>
        <p:txBody>
          <a:bodyPr>
            <a:normAutofit/>
          </a:bodyPr>
          <a:lstStyle/>
          <a:p>
            <a:r>
              <a:rPr lang="en-US" dirty="0" smtClean="0"/>
              <a:t>Nutrients can be either essential or non essential depending on whether the body can manufacture them or not.</a:t>
            </a:r>
          </a:p>
          <a:p>
            <a:r>
              <a:rPr lang="en-US" b="1" dirty="0" smtClean="0"/>
              <a:t>Essential nutrients</a:t>
            </a:r>
            <a:r>
              <a:rPr lang="en-US" dirty="0" smtClean="0"/>
              <a:t>: nutrients required by the body for growth and maintenance but lacks the ability to manufacture it in amounts sufficient to meet bodily needs.</a:t>
            </a:r>
          </a:p>
          <a:p>
            <a:r>
              <a:rPr lang="en-US" b="1" dirty="0" smtClean="0"/>
              <a:t>Non essential nutrients</a:t>
            </a:r>
            <a:r>
              <a:rPr lang="en-US" dirty="0" smtClean="0"/>
              <a:t>: nutrients not needed in the diet because the body can make its own.</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8001000" cy="1143000"/>
          </a:xfrm>
        </p:spPr>
        <p:txBody>
          <a:bodyPr/>
          <a:lstStyle/>
          <a:p>
            <a:r>
              <a:rPr lang="en-US" smtClean="0"/>
              <a:t>Vitamin E</a:t>
            </a:r>
          </a:p>
        </p:txBody>
      </p:sp>
      <p:sp>
        <p:nvSpPr>
          <p:cNvPr id="30725" name="Rectangle 3"/>
          <p:cNvSpPr>
            <a:spLocks noGrp="1" noChangeArrowheads="1"/>
          </p:cNvSpPr>
          <p:nvPr>
            <p:ph type="body" idx="1"/>
          </p:nvPr>
        </p:nvSpPr>
        <p:spPr>
          <a:xfrm>
            <a:off x="609600" y="1295400"/>
            <a:ext cx="8077200" cy="4724400"/>
          </a:xfrm>
        </p:spPr>
        <p:txBody>
          <a:bodyPr/>
          <a:lstStyle/>
          <a:p>
            <a:pPr>
              <a:defRPr/>
            </a:pPr>
            <a:r>
              <a:rPr lang="en-US" dirty="0" smtClean="0"/>
              <a:t>Functions </a:t>
            </a:r>
          </a:p>
          <a:p>
            <a:pPr lvl="1">
              <a:defRPr/>
            </a:pPr>
            <a:r>
              <a:rPr lang="en-US" dirty="0" smtClean="0"/>
              <a:t>Antioxidant (stabilization of cell membranes, regulation of oxidation reactions, protection of polyunsaturated fatty acids and vitamin A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0"/>
            <a:ext cx="8077200" cy="1143000"/>
          </a:xfrm>
        </p:spPr>
        <p:txBody>
          <a:bodyPr/>
          <a:lstStyle/>
          <a:p>
            <a:r>
              <a:rPr lang="en-US" smtClean="0"/>
              <a:t>Vitamin E</a:t>
            </a:r>
          </a:p>
        </p:txBody>
      </p:sp>
      <p:sp>
        <p:nvSpPr>
          <p:cNvPr id="31749" name="Rectangle 3"/>
          <p:cNvSpPr>
            <a:spLocks noGrp="1" noChangeArrowheads="1"/>
          </p:cNvSpPr>
          <p:nvPr>
            <p:ph type="body" idx="1"/>
          </p:nvPr>
        </p:nvSpPr>
        <p:spPr>
          <a:xfrm>
            <a:off x="609600" y="1371600"/>
            <a:ext cx="8077200" cy="4648200"/>
          </a:xfrm>
        </p:spPr>
        <p:txBody>
          <a:bodyPr/>
          <a:lstStyle/>
          <a:p>
            <a:pPr>
              <a:defRPr/>
            </a:pPr>
            <a:r>
              <a:rPr lang="en-US" dirty="0" smtClean="0"/>
              <a:t>Food Sources </a:t>
            </a:r>
          </a:p>
          <a:p>
            <a:pPr lvl="1">
              <a:defRPr/>
            </a:pPr>
            <a:r>
              <a:rPr lang="en-US" dirty="0" smtClean="0"/>
              <a:t>Polyunsaturated plan oils (margarine, salad dressings, shortenings</a:t>
            </a:r>
          </a:p>
          <a:p>
            <a:pPr lvl="1">
              <a:defRPr/>
            </a:pPr>
            <a:r>
              <a:rPr lang="en-US" dirty="0" smtClean="0"/>
              <a:t>Leafy green vegetables</a:t>
            </a:r>
          </a:p>
          <a:p>
            <a:pPr lvl="1">
              <a:defRPr/>
            </a:pPr>
            <a:r>
              <a:rPr lang="en-US" dirty="0" smtClean="0"/>
              <a:t>Wheat germ and whole grains</a:t>
            </a:r>
          </a:p>
          <a:p>
            <a:pPr lvl="1">
              <a:defRPr/>
            </a:pPr>
            <a:r>
              <a:rPr lang="en-US" dirty="0" smtClean="0"/>
              <a:t>Liver, egg yolk, nuts and seeds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0"/>
            <a:ext cx="7848600" cy="1143000"/>
          </a:xfrm>
        </p:spPr>
        <p:txBody>
          <a:bodyPr/>
          <a:lstStyle/>
          <a:p>
            <a:r>
              <a:rPr lang="en-US" smtClean="0"/>
              <a:t>Vitamin E</a:t>
            </a:r>
          </a:p>
        </p:txBody>
      </p:sp>
      <p:sp>
        <p:nvSpPr>
          <p:cNvPr id="32773" name="Rectangle 3"/>
          <p:cNvSpPr>
            <a:spLocks noGrp="1" noChangeArrowheads="1"/>
          </p:cNvSpPr>
          <p:nvPr>
            <p:ph type="body" idx="1"/>
          </p:nvPr>
        </p:nvSpPr>
        <p:spPr>
          <a:xfrm>
            <a:off x="609600" y="1371600"/>
            <a:ext cx="7772400" cy="4648200"/>
          </a:xfrm>
        </p:spPr>
        <p:txBody>
          <a:bodyPr/>
          <a:lstStyle/>
          <a:p>
            <a:pPr>
              <a:defRPr/>
            </a:pPr>
            <a:r>
              <a:rPr lang="en-US" dirty="0" smtClean="0"/>
              <a:t>Deficiency Symptoms</a:t>
            </a:r>
          </a:p>
          <a:p>
            <a:pPr lvl="1">
              <a:defRPr/>
            </a:pPr>
            <a:r>
              <a:rPr lang="en-US" dirty="0" smtClean="0"/>
              <a:t>Red blood cell breakage</a:t>
            </a:r>
          </a:p>
          <a:p>
            <a:pPr lvl="1">
              <a:defRPr/>
            </a:pPr>
            <a:r>
              <a:rPr lang="en-US" dirty="0" smtClean="0"/>
              <a:t>Nerve damage</a:t>
            </a:r>
          </a:p>
          <a:p>
            <a:pPr>
              <a:defRPr/>
            </a:pPr>
            <a:r>
              <a:rPr lang="en-US" dirty="0" smtClean="0"/>
              <a:t>Toxicity Symptoms</a:t>
            </a:r>
          </a:p>
          <a:p>
            <a:pPr lvl="1">
              <a:defRPr/>
            </a:pPr>
            <a:r>
              <a:rPr lang="en-US" dirty="0" smtClean="0"/>
              <a:t>Augments the effect of anti-clotting medication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0"/>
            <a:ext cx="8001000" cy="1143000"/>
          </a:xfrm>
        </p:spPr>
        <p:txBody>
          <a:bodyPr/>
          <a:lstStyle/>
          <a:p>
            <a:r>
              <a:rPr lang="en-US" smtClean="0"/>
              <a:t>Vitamin K</a:t>
            </a:r>
          </a:p>
        </p:txBody>
      </p:sp>
      <p:sp>
        <p:nvSpPr>
          <p:cNvPr id="33797" name="Rectangle 3"/>
          <p:cNvSpPr>
            <a:spLocks noGrp="1" noChangeArrowheads="1"/>
          </p:cNvSpPr>
          <p:nvPr>
            <p:ph type="body" idx="1"/>
          </p:nvPr>
        </p:nvSpPr>
        <p:spPr>
          <a:xfrm>
            <a:off x="609600" y="1295400"/>
            <a:ext cx="8077200" cy="4724400"/>
          </a:xfrm>
        </p:spPr>
        <p:txBody>
          <a:bodyPr/>
          <a:lstStyle/>
          <a:p>
            <a:pPr>
              <a:defRPr/>
            </a:pPr>
            <a:r>
              <a:rPr lang="en-US" dirty="0" smtClean="0"/>
              <a:t>Other Names</a:t>
            </a:r>
          </a:p>
          <a:p>
            <a:pPr lvl="1">
              <a:defRPr/>
            </a:pPr>
            <a:r>
              <a:rPr lang="en-US" dirty="0" err="1" smtClean="0"/>
              <a:t>Phylloquinone</a:t>
            </a:r>
            <a:r>
              <a:rPr lang="en-US" dirty="0" smtClean="0"/>
              <a:t>, </a:t>
            </a:r>
            <a:r>
              <a:rPr lang="en-US" dirty="0" err="1" smtClean="0"/>
              <a:t>menaquinone</a:t>
            </a:r>
            <a:r>
              <a:rPr lang="en-US" dirty="0" smtClean="0"/>
              <a:t>, </a:t>
            </a:r>
            <a:r>
              <a:rPr lang="en-US" dirty="0" err="1" smtClean="0"/>
              <a:t>menadione</a:t>
            </a:r>
            <a:r>
              <a:rPr lang="en-US" dirty="0" smtClean="0"/>
              <a:t>, </a:t>
            </a:r>
            <a:r>
              <a:rPr lang="en-US" dirty="0" err="1" smtClean="0"/>
              <a:t>naphthaquinone</a:t>
            </a:r>
            <a:endParaRPr lang="en-US" dirty="0" smtClean="0"/>
          </a:p>
          <a:p>
            <a:pPr>
              <a:defRPr/>
            </a:pPr>
            <a:r>
              <a:rPr lang="en-US" dirty="0" smtClean="0"/>
              <a:t>Adequate Intake</a:t>
            </a:r>
          </a:p>
          <a:p>
            <a:pPr lvl="1">
              <a:defRPr/>
            </a:pPr>
            <a:r>
              <a:rPr lang="en-US" dirty="0" smtClean="0"/>
              <a:t>Men: 120 µg/day</a:t>
            </a:r>
          </a:p>
          <a:p>
            <a:pPr lvl="1">
              <a:defRPr/>
            </a:pPr>
            <a:r>
              <a:rPr lang="en-US" dirty="0" smtClean="0"/>
              <a:t>Women: 90 µg/day</a:t>
            </a:r>
          </a:p>
          <a:p>
            <a:pPr>
              <a:defRPr/>
            </a:pPr>
            <a:endParaRPr lang="en-US"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0"/>
            <a:ext cx="8001000" cy="1143000"/>
          </a:xfrm>
        </p:spPr>
        <p:txBody>
          <a:bodyPr/>
          <a:lstStyle/>
          <a:p>
            <a:r>
              <a:rPr lang="en-US" smtClean="0"/>
              <a:t>Vitamin K</a:t>
            </a:r>
          </a:p>
        </p:txBody>
      </p:sp>
      <p:sp>
        <p:nvSpPr>
          <p:cNvPr id="34821" name="Rectangle 3"/>
          <p:cNvSpPr>
            <a:spLocks noGrp="1" noChangeArrowheads="1"/>
          </p:cNvSpPr>
          <p:nvPr>
            <p:ph type="body" idx="1"/>
          </p:nvPr>
        </p:nvSpPr>
        <p:spPr>
          <a:xfrm>
            <a:off x="609600" y="1371600"/>
            <a:ext cx="8077200" cy="4648200"/>
          </a:xfrm>
        </p:spPr>
        <p:txBody>
          <a:bodyPr/>
          <a:lstStyle/>
          <a:p>
            <a:pPr>
              <a:lnSpc>
                <a:spcPct val="90000"/>
              </a:lnSpc>
              <a:defRPr/>
            </a:pPr>
            <a:r>
              <a:rPr lang="en-US" dirty="0" smtClean="0"/>
              <a:t>Function </a:t>
            </a:r>
          </a:p>
          <a:p>
            <a:pPr lvl="1">
              <a:lnSpc>
                <a:spcPct val="90000"/>
              </a:lnSpc>
              <a:defRPr/>
            </a:pPr>
            <a:r>
              <a:rPr lang="en-US" dirty="0" smtClean="0"/>
              <a:t>Synthesis of blood-clotting proteins and bone proteins</a:t>
            </a:r>
            <a:r>
              <a:rPr lang="en-US" sz="2400" dirty="0" smtClean="0"/>
              <a:t>                 </a:t>
            </a:r>
          </a:p>
          <a:p>
            <a:pPr>
              <a:lnSpc>
                <a:spcPct val="90000"/>
              </a:lnSpc>
              <a:defRPr/>
            </a:pPr>
            <a:r>
              <a:rPr lang="en-US" dirty="0" smtClean="0"/>
              <a:t>Food Sources</a:t>
            </a:r>
            <a:r>
              <a:rPr lang="en-US" sz="2800" dirty="0" smtClean="0"/>
              <a:t> </a:t>
            </a:r>
          </a:p>
          <a:p>
            <a:pPr lvl="1">
              <a:lnSpc>
                <a:spcPct val="90000"/>
              </a:lnSpc>
              <a:defRPr/>
            </a:pPr>
            <a:r>
              <a:rPr lang="en-US" dirty="0" smtClean="0"/>
              <a:t>Bacterial synthesis in the digestive tract</a:t>
            </a:r>
          </a:p>
          <a:p>
            <a:pPr lvl="1">
              <a:lnSpc>
                <a:spcPct val="90000"/>
              </a:lnSpc>
              <a:defRPr/>
            </a:pPr>
            <a:r>
              <a:rPr lang="en-US" dirty="0" smtClean="0"/>
              <a:t>Milk, Liver</a:t>
            </a:r>
          </a:p>
          <a:p>
            <a:pPr lvl="1">
              <a:lnSpc>
                <a:spcPct val="90000"/>
              </a:lnSpc>
              <a:defRPr/>
            </a:pPr>
            <a:r>
              <a:rPr lang="en-US" dirty="0" smtClean="0"/>
              <a:t>Leafy green vegetables, cabbage-type vegetables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0"/>
            <a:ext cx="7924800" cy="1143000"/>
          </a:xfrm>
        </p:spPr>
        <p:txBody>
          <a:bodyPr/>
          <a:lstStyle/>
          <a:p>
            <a:r>
              <a:rPr lang="en-US" smtClean="0"/>
              <a:t>Vitamin K</a:t>
            </a:r>
          </a:p>
        </p:txBody>
      </p:sp>
      <p:sp>
        <p:nvSpPr>
          <p:cNvPr id="35845" name="Rectangle 3"/>
          <p:cNvSpPr>
            <a:spLocks noGrp="1" noChangeArrowheads="1"/>
          </p:cNvSpPr>
          <p:nvPr>
            <p:ph type="body" idx="1"/>
          </p:nvPr>
        </p:nvSpPr>
        <p:spPr>
          <a:xfrm>
            <a:off x="685800" y="1295400"/>
            <a:ext cx="8001000" cy="4724400"/>
          </a:xfrm>
        </p:spPr>
        <p:txBody>
          <a:bodyPr/>
          <a:lstStyle/>
          <a:p>
            <a:pPr>
              <a:defRPr/>
            </a:pPr>
            <a:r>
              <a:rPr lang="en-US" dirty="0" smtClean="0"/>
              <a:t>Deficiency Symptoms</a:t>
            </a:r>
          </a:p>
          <a:p>
            <a:pPr lvl="1">
              <a:defRPr/>
            </a:pPr>
            <a:r>
              <a:rPr lang="en-US" dirty="0" smtClean="0"/>
              <a:t>Hemorrhaging </a:t>
            </a:r>
          </a:p>
          <a:p>
            <a:pPr>
              <a:defRPr/>
            </a:pPr>
            <a:r>
              <a:rPr lang="en-US" dirty="0" smtClean="0"/>
              <a:t>Toxicity Symptoms</a:t>
            </a:r>
          </a:p>
          <a:p>
            <a:pPr lvl="1">
              <a:defRPr/>
            </a:pPr>
            <a:r>
              <a:rPr lang="en-US" dirty="0" smtClean="0"/>
              <a:t>None known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0"/>
            <a:ext cx="7924800" cy="1143000"/>
          </a:xfrm>
        </p:spPr>
        <p:txBody>
          <a:bodyPr/>
          <a:lstStyle/>
          <a:p>
            <a:r>
              <a:rPr lang="en-US" smtClean="0"/>
              <a:t>Vitamin C</a:t>
            </a:r>
          </a:p>
        </p:txBody>
      </p:sp>
      <p:sp>
        <p:nvSpPr>
          <p:cNvPr id="36869" name="Rectangle 3"/>
          <p:cNvSpPr>
            <a:spLocks noGrp="1" noChangeArrowheads="1"/>
          </p:cNvSpPr>
          <p:nvPr>
            <p:ph type="body" idx="1"/>
          </p:nvPr>
        </p:nvSpPr>
        <p:spPr>
          <a:xfrm>
            <a:off x="609600" y="1371600"/>
            <a:ext cx="7772400" cy="4572000"/>
          </a:xfrm>
        </p:spPr>
        <p:txBody>
          <a:bodyPr/>
          <a:lstStyle/>
          <a:p>
            <a:pPr>
              <a:defRPr/>
            </a:pPr>
            <a:r>
              <a:rPr lang="en-US" dirty="0" smtClean="0"/>
              <a:t>Other Names</a:t>
            </a:r>
          </a:p>
          <a:p>
            <a:pPr lvl="1">
              <a:defRPr/>
            </a:pPr>
            <a:r>
              <a:rPr lang="en-US" dirty="0" smtClean="0"/>
              <a:t>Ascorbic acid</a:t>
            </a:r>
          </a:p>
          <a:p>
            <a:pPr>
              <a:defRPr/>
            </a:pPr>
            <a:r>
              <a:rPr lang="en-US" dirty="0" smtClean="0"/>
              <a:t>RDA</a:t>
            </a:r>
          </a:p>
          <a:p>
            <a:pPr lvl="1">
              <a:defRPr/>
            </a:pPr>
            <a:r>
              <a:rPr lang="en-US" dirty="0" smtClean="0"/>
              <a:t>Men: 90 mg/day</a:t>
            </a:r>
          </a:p>
          <a:p>
            <a:pPr lvl="1">
              <a:defRPr/>
            </a:pPr>
            <a:r>
              <a:rPr lang="en-US" dirty="0" smtClean="0"/>
              <a:t>Women: 75 mg/day</a:t>
            </a:r>
          </a:p>
          <a:p>
            <a:pPr lvl="1">
              <a:defRPr/>
            </a:pPr>
            <a:r>
              <a:rPr lang="en-US" dirty="0" smtClean="0"/>
              <a:t>Smokers: +35 mg/day</a:t>
            </a:r>
          </a:p>
          <a:p>
            <a:pPr>
              <a:defRPr/>
            </a:pPr>
            <a:r>
              <a:rPr lang="en-US" dirty="0" smtClean="0"/>
              <a:t>Upper Level</a:t>
            </a:r>
          </a:p>
          <a:p>
            <a:pPr lvl="1">
              <a:defRPr/>
            </a:pPr>
            <a:r>
              <a:rPr lang="en-US" dirty="0" smtClean="0"/>
              <a:t>Adults: 2,000 mg/day</a:t>
            </a:r>
          </a:p>
          <a:p>
            <a:pPr>
              <a:lnSpc>
                <a:spcPct val="90000"/>
              </a:lnSpc>
              <a:defRPr/>
            </a:pPr>
            <a:endParaRPr lang="en-US"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0"/>
            <a:ext cx="7772400" cy="1143000"/>
          </a:xfrm>
        </p:spPr>
        <p:txBody>
          <a:bodyPr/>
          <a:lstStyle/>
          <a:p>
            <a:r>
              <a:rPr lang="en-US" smtClean="0"/>
              <a:t>Vitamin C</a:t>
            </a:r>
          </a:p>
        </p:txBody>
      </p:sp>
      <p:sp>
        <p:nvSpPr>
          <p:cNvPr id="37893" name="Rectangle 3"/>
          <p:cNvSpPr>
            <a:spLocks noGrp="1" noChangeArrowheads="1"/>
          </p:cNvSpPr>
          <p:nvPr>
            <p:ph type="body" idx="1"/>
          </p:nvPr>
        </p:nvSpPr>
        <p:spPr>
          <a:xfrm>
            <a:off x="609600" y="1295400"/>
            <a:ext cx="7848600" cy="4800600"/>
          </a:xfrm>
        </p:spPr>
        <p:txBody>
          <a:bodyPr/>
          <a:lstStyle/>
          <a:p>
            <a:pPr>
              <a:lnSpc>
                <a:spcPct val="90000"/>
              </a:lnSpc>
              <a:defRPr/>
            </a:pPr>
            <a:r>
              <a:rPr lang="en-US" dirty="0" smtClean="0"/>
              <a:t>Functions </a:t>
            </a:r>
          </a:p>
          <a:p>
            <a:pPr lvl="1">
              <a:lnSpc>
                <a:spcPct val="90000"/>
              </a:lnSpc>
              <a:defRPr/>
            </a:pPr>
            <a:r>
              <a:rPr lang="en-US" dirty="0" smtClean="0"/>
              <a:t>Collagen synthesis (strengthens blood vessels walls, forms scar tissue, provides matrix for bone growth) </a:t>
            </a:r>
          </a:p>
          <a:p>
            <a:pPr lvl="1">
              <a:lnSpc>
                <a:spcPct val="90000"/>
              </a:lnSpc>
              <a:defRPr/>
            </a:pPr>
            <a:r>
              <a:rPr lang="en-US" dirty="0" smtClean="0"/>
              <a:t>Antioxidant</a:t>
            </a:r>
          </a:p>
          <a:p>
            <a:pPr lvl="1">
              <a:lnSpc>
                <a:spcPct val="90000"/>
              </a:lnSpc>
              <a:defRPr/>
            </a:pPr>
            <a:r>
              <a:rPr lang="en-US" dirty="0" smtClean="0"/>
              <a:t>Thyroxin synthesis</a:t>
            </a:r>
          </a:p>
          <a:p>
            <a:pPr lvl="1">
              <a:lnSpc>
                <a:spcPct val="90000"/>
              </a:lnSpc>
              <a:defRPr/>
            </a:pPr>
            <a:r>
              <a:rPr lang="en-US" dirty="0" smtClean="0"/>
              <a:t>Amino acid metabolism</a:t>
            </a:r>
          </a:p>
          <a:p>
            <a:pPr lvl="1">
              <a:lnSpc>
                <a:spcPct val="90000"/>
              </a:lnSpc>
              <a:defRPr/>
            </a:pPr>
            <a:r>
              <a:rPr lang="en-US" dirty="0" smtClean="0"/>
              <a:t>Strengthens resistance to infection</a:t>
            </a:r>
          </a:p>
          <a:p>
            <a:pPr lvl="1">
              <a:lnSpc>
                <a:spcPct val="90000"/>
              </a:lnSpc>
              <a:defRPr/>
            </a:pPr>
            <a:r>
              <a:rPr lang="en-US" dirty="0" smtClean="0"/>
              <a:t>Helps in absorption of iron</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0"/>
            <a:ext cx="7924800" cy="1219200"/>
          </a:xfrm>
        </p:spPr>
        <p:txBody>
          <a:bodyPr/>
          <a:lstStyle/>
          <a:p>
            <a:r>
              <a:rPr lang="en-US" smtClean="0"/>
              <a:t>Vitamin C</a:t>
            </a:r>
          </a:p>
        </p:txBody>
      </p:sp>
      <p:sp>
        <p:nvSpPr>
          <p:cNvPr id="38917" name="Rectangle 3"/>
          <p:cNvSpPr>
            <a:spLocks noGrp="1" noChangeArrowheads="1"/>
          </p:cNvSpPr>
          <p:nvPr>
            <p:ph type="body" idx="1"/>
          </p:nvPr>
        </p:nvSpPr>
        <p:spPr>
          <a:xfrm>
            <a:off x="609600" y="1295400"/>
            <a:ext cx="7696200" cy="4876800"/>
          </a:xfrm>
        </p:spPr>
        <p:txBody>
          <a:bodyPr>
            <a:normAutofit lnSpcReduction="10000"/>
          </a:bodyPr>
          <a:lstStyle/>
          <a:p>
            <a:pPr>
              <a:defRPr/>
            </a:pPr>
            <a:r>
              <a:rPr lang="en-US" dirty="0" smtClean="0"/>
              <a:t>Food Sources </a:t>
            </a:r>
          </a:p>
          <a:p>
            <a:pPr lvl="1">
              <a:defRPr/>
            </a:pPr>
            <a:r>
              <a:rPr lang="en-US" dirty="0" smtClean="0"/>
              <a:t>Citrus fruits (oranges, grapefruits, tangerines, lemons, limes).  </a:t>
            </a:r>
          </a:p>
          <a:p>
            <a:pPr lvl="1">
              <a:defRPr/>
            </a:pPr>
            <a:r>
              <a:rPr lang="en-US" dirty="0" smtClean="0"/>
              <a:t>Cabbage-type vegetables; Dark green vegetables (such as bell peppers and broccoli)</a:t>
            </a:r>
          </a:p>
          <a:p>
            <a:pPr lvl="1">
              <a:defRPr/>
            </a:pPr>
            <a:r>
              <a:rPr lang="en-US" dirty="0" smtClean="0"/>
              <a:t>Strawberries and other berries, cantaloupe and other melons, papayas, mangoes, potatoes, and tomatoes</a:t>
            </a:r>
          </a:p>
          <a:p>
            <a:pPr>
              <a:defRPr/>
            </a:pPr>
            <a:r>
              <a:rPr lang="en-US" dirty="0" smtClean="0"/>
              <a:t>Destruction</a:t>
            </a:r>
          </a:p>
          <a:p>
            <a:pPr lvl="1">
              <a:defRPr/>
            </a:pPr>
            <a:r>
              <a:rPr lang="en-US" dirty="0" smtClean="0"/>
              <a:t>Easily destroyed by heat and oxygen</a:t>
            </a:r>
          </a:p>
          <a:p>
            <a:pPr>
              <a:defRPr/>
            </a:pPr>
            <a:endParaRPr lang="en-US" sz="2800" dirty="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0"/>
            <a:ext cx="7848600" cy="1143000"/>
          </a:xfrm>
        </p:spPr>
        <p:txBody>
          <a:bodyPr/>
          <a:lstStyle/>
          <a:p>
            <a:r>
              <a:rPr lang="en-US" smtClean="0"/>
              <a:t>Vitamin C</a:t>
            </a:r>
          </a:p>
        </p:txBody>
      </p:sp>
      <p:sp>
        <p:nvSpPr>
          <p:cNvPr id="39941" name="Rectangle 3"/>
          <p:cNvSpPr>
            <a:spLocks noGrp="1" noChangeArrowheads="1"/>
          </p:cNvSpPr>
          <p:nvPr>
            <p:ph type="body" idx="1"/>
          </p:nvPr>
        </p:nvSpPr>
        <p:spPr>
          <a:xfrm>
            <a:off x="609600" y="1295400"/>
            <a:ext cx="7696200" cy="5105400"/>
          </a:xfrm>
        </p:spPr>
        <p:txBody>
          <a:bodyPr>
            <a:normAutofit lnSpcReduction="10000"/>
          </a:bodyPr>
          <a:lstStyle/>
          <a:p>
            <a:pPr>
              <a:lnSpc>
                <a:spcPct val="90000"/>
              </a:lnSpc>
              <a:defRPr/>
            </a:pPr>
            <a:r>
              <a:rPr lang="en-US" dirty="0" smtClean="0"/>
              <a:t>Deficiency Disease</a:t>
            </a:r>
          </a:p>
          <a:p>
            <a:pPr lvl="1">
              <a:lnSpc>
                <a:spcPct val="90000"/>
              </a:lnSpc>
              <a:defRPr/>
            </a:pPr>
            <a:r>
              <a:rPr lang="en-US" dirty="0" smtClean="0"/>
              <a:t>Scurvy</a:t>
            </a:r>
          </a:p>
          <a:p>
            <a:pPr>
              <a:lnSpc>
                <a:spcPct val="90000"/>
              </a:lnSpc>
              <a:defRPr/>
            </a:pPr>
            <a:r>
              <a:rPr lang="en-US" dirty="0" smtClean="0"/>
              <a:t>Deficiency Symptoms</a:t>
            </a:r>
          </a:p>
          <a:p>
            <a:pPr lvl="1">
              <a:lnSpc>
                <a:spcPct val="90000"/>
              </a:lnSpc>
              <a:defRPr/>
            </a:pPr>
            <a:r>
              <a:rPr lang="en-US" dirty="0" smtClean="0"/>
              <a:t>Anemia, atherosclerotic plaques, pinpoint hemorrhages</a:t>
            </a:r>
          </a:p>
          <a:p>
            <a:pPr lvl="1">
              <a:lnSpc>
                <a:spcPct val="90000"/>
              </a:lnSpc>
              <a:defRPr/>
            </a:pPr>
            <a:r>
              <a:rPr lang="en-US" dirty="0" smtClean="0"/>
              <a:t>Bone fragility, joint pain</a:t>
            </a:r>
          </a:p>
          <a:p>
            <a:pPr lvl="1">
              <a:lnSpc>
                <a:spcPct val="90000"/>
              </a:lnSpc>
              <a:defRPr/>
            </a:pPr>
            <a:r>
              <a:rPr lang="en-US" dirty="0" smtClean="0"/>
              <a:t>Poor wound healing, frequent infections</a:t>
            </a:r>
          </a:p>
          <a:p>
            <a:pPr lvl="1">
              <a:lnSpc>
                <a:spcPct val="90000"/>
              </a:lnSpc>
              <a:defRPr/>
            </a:pPr>
            <a:r>
              <a:rPr lang="en-US" dirty="0" smtClean="0"/>
              <a:t>Bleeding gums, loosened teeth</a:t>
            </a:r>
          </a:p>
          <a:p>
            <a:pPr lvl="1">
              <a:lnSpc>
                <a:spcPct val="90000"/>
              </a:lnSpc>
              <a:defRPr/>
            </a:pPr>
            <a:r>
              <a:rPr lang="en-US" dirty="0" smtClean="0"/>
              <a:t>Muscle degeneration and pain</a:t>
            </a:r>
          </a:p>
          <a:p>
            <a:pPr lvl="1">
              <a:lnSpc>
                <a:spcPct val="90000"/>
              </a:lnSpc>
              <a:defRPr/>
            </a:pPr>
            <a:r>
              <a:rPr lang="en-US" dirty="0" smtClean="0"/>
              <a:t>Hysteria, depression</a:t>
            </a:r>
          </a:p>
          <a:p>
            <a:pPr lvl="1">
              <a:lnSpc>
                <a:spcPct val="90000"/>
              </a:lnSpc>
              <a:defRPr/>
            </a:pPr>
            <a:r>
              <a:rPr lang="en-US" dirty="0" smtClean="0"/>
              <a:t>Rough skin, blotchy bruises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Food</a:t>
            </a:r>
            <a:r>
              <a:rPr lang="en-US" dirty="0"/>
              <a:t> may also be defined as anything eaten or drunk</a:t>
            </a:r>
            <a:r>
              <a:rPr lang="en-US" dirty="0" smtClean="0"/>
              <a:t>, which </a:t>
            </a:r>
            <a:r>
              <a:rPr lang="en-US" dirty="0"/>
              <a:t>meets the needs for energy, building, regulation and protection of the body.</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0"/>
            <a:ext cx="8001000" cy="1143000"/>
          </a:xfrm>
        </p:spPr>
        <p:txBody>
          <a:bodyPr/>
          <a:lstStyle/>
          <a:p>
            <a:r>
              <a:rPr lang="en-US" smtClean="0"/>
              <a:t>Vitamin C</a:t>
            </a:r>
          </a:p>
        </p:txBody>
      </p:sp>
      <p:sp>
        <p:nvSpPr>
          <p:cNvPr id="40965" name="Rectangle 3"/>
          <p:cNvSpPr>
            <a:spLocks noGrp="1" noChangeArrowheads="1"/>
          </p:cNvSpPr>
          <p:nvPr>
            <p:ph type="body" idx="1"/>
          </p:nvPr>
        </p:nvSpPr>
        <p:spPr>
          <a:xfrm>
            <a:off x="609600" y="1295400"/>
            <a:ext cx="8077200" cy="4724400"/>
          </a:xfrm>
        </p:spPr>
        <p:txBody>
          <a:bodyPr/>
          <a:lstStyle/>
          <a:p>
            <a:pPr>
              <a:defRPr/>
            </a:pPr>
            <a:r>
              <a:rPr lang="en-US" dirty="0" smtClean="0"/>
              <a:t>Toxicity Symptoms</a:t>
            </a:r>
          </a:p>
          <a:p>
            <a:pPr lvl="1">
              <a:defRPr/>
            </a:pPr>
            <a:r>
              <a:rPr lang="en-US" dirty="0" smtClean="0"/>
              <a:t>Nausea, abdominal cramps, diarrhea</a:t>
            </a:r>
          </a:p>
          <a:p>
            <a:pPr lvl="1">
              <a:defRPr/>
            </a:pPr>
            <a:r>
              <a:rPr lang="en-US" dirty="0" smtClean="0"/>
              <a:t>Headache, fatigue, insomnia</a:t>
            </a:r>
          </a:p>
          <a:p>
            <a:pPr lvl="1">
              <a:defRPr/>
            </a:pPr>
            <a:r>
              <a:rPr lang="en-US" dirty="0" smtClean="0"/>
              <a:t>Hot flashed, rashes</a:t>
            </a:r>
          </a:p>
          <a:p>
            <a:pPr lvl="1">
              <a:defRPr/>
            </a:pPr>
            <a:r>
              <a:rPr lang="en-US" dirty="0" smtClean="0"/>
              <a:t>Interference with medical tests</a:t>
            </a:r>
          </a:p>
          <a:p>
            <a:pPr lvl="1">
              <a:defRPr/>
            </a:pPr>
            <a:r>
              <a:rPr lang="en-US" dirty="0" smtClean="0"/>
              <a:t>Aggravation of gout symptoms</a:t>
            </a:r>
          </a:p>
          <a:p>
            <a:pPr lvl="1">
              <a:defRPr/>
            </a:pPr>
            <a:r>
              <a:rPr lang="en-US" dirty="0" smtClean="0"/>
              <a:t>Urinary tract problems, kidney stones</a:t>
            </a:r>
          </a:p>
          <a:p>
            <a:pPr>
              <a:buFontTx/>
              <a:buNone/>
              <a:defRPr/>
            </a:pPr>
            <a:endParaRPr lang="en-US"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9600" y="0"/>
            <a:ext cx="8077200" cy="1143000"/>
          </a:xfrm>
        </p:spPr>
        <p:txBody>
          <a:bodyPr/>
          <a:lstStyle/>
          <a:p>
            <a:r>
              <a:rPr lang="en-US" smtClean="0"/>
              <a:t>Thiamin</a:t>
            </a:r>
          </a:p>
        </p:txBody>
      </p:sp>
      <p:sp>
        <p:nvSpPr>
          <p:cNvPr id="41989" name="Rectangle 3"/>
          <p:cNvSpPr>
            <a:spLocks noGrp="1" noChangeArrowheads="1"/>
          </p:cNvSpPr>
          <p:nvPr>
            <p:ph type="body" idx="1"/>
          </p:nvPr>
        </p:nvSpPr>
        <p:spPr>
          <a:xfrm>
            <a:off x="609600" y="1295400"/>
            <a:ext cx="8077200" cy="4724400"/>
          </a:xfrm>
        </p:spPr>
        <p:txBody>
          <a:bodyPr/>
          <a:lstStyle/>
          <a:p>
            <a:pPr>
              <a:defRPr/>
            </a:pPr>
            <a:r>
              <a:rPr lang="en-US" dirty="0" smtClean="0"/>
              <a:t>Other Names</a:t>
            </a:r>
          </a:p>
          <a:p>
            <a:pPr lvl="1">
              <a:defRPr/>
            </a:pPr>
            <a:r>
              <a:rPr lang="en-US" dirty="0" smtClean="0"/>
              <a:t>Vitamin B1</a:t>
            </a:r>
          </a:p>
          <a:p>
            <a:pPr>
              <a:defRPr/>
            </a:pPr>
            <a:r>
              <a:rPr lang="en-US" dirty="0" smtClean="0"/>
              <a:t>RDA</a:t>
            </a:r>
          </a:p>
          <a:p>
            <a:pPr lvl="1">
              <a:defRPr/>
            </a:pPr>
            <a:r>
              <a:rPr lang="en-US" dirty="0" smtClean="0"/>
              <a:t>Men: 1.2 mg/day</a:t>
            </a:r>
          </a:p>
          <a:p>
            <a:pPr lvl="1">
              <a:defRPr/>
            </a:pPr>
            <a:r>
              <a:rPr lang="en-US" dirty="0" smtClean="0"/>
              <a:t>Women: 1.1 mg/day</a:t>
            </a:r>
          </a:p>
          <a:p>
            <a:pPr>
              <a:lnSpc>
                <a:spcPct val="90000"/>
              </a:lnSpc>
              <a:defRPr/>
            </a:pPr>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3400" y="0"/>
            <a:ext cx="7772400" cy="1143000"/>
          </a:xfrm>
        </p:spPr>
        <p:txBody>
          <a:bodyPr/>
          <a:lstStyle/>
          <a:p>
            <a:r>
              <a:rPr lang="en-US" smtClean="0"/>
              <a:t>Thiamin</a:t>
            </a:r>
          </a:p>
        </p:txBody>
      </p:sp>
      <p:sp>
        <p:nvSpPr>
          <p:cNvPr id="43013" name="Rectangle 3"/>
          <p:cNvSpPr>
            <a:spLocks noGrp="1" noChangeArrowheads="1"/>
          </p:cNvSpPr>
          <p:nvPr>
            <p:ph type="body" idx="1"/>
          </p:nvPr>
        </p:nvSpPr>
        <p:spPr>
          <a:xfrm>
            <a:off x="609600" y="1219200"/>
            <a:ext cx="7848600" cy="5029200"/>
          </a:xfrm>
        </p:spPr>
        <p:txBody>
          <a:bodyPr/>
          <a:lstStyle/>
          <a:p>
            <a:pPr>
              <a:lnSpc>
                <a:spcPct val="90000"/>
              </a:lnSpc>
              <a:defRPr/>
            </a:pPr>
            <a:r>
              <a:rPr lang="en-US" dirty="0" smtClean="0"/>
              <a:t>Function </a:t>
            </a:r>
          </a:p>
          <a:p>
            <a:pPr lvl="1">
              <a:lnSpc>
                <a:spcPct val="90000"/>
              </a:lnSpc>
              <a:defRPr/>
            </a:pPr>
            <a:r>
              <a:rPr lang="en-US" dirty="0" smtClean="0"/>
              <a:t>Part of coenzyme TPP (thiamin pyrophosphate) used in energy metabolism</a:t>
            </a:r>
          </a:p>
          <a:p>
            <a:pPr>
              <a:lnSpc>
                <a:spcPct val="90000"/>
              </a:lnSpc>
              <a:defRPr/>
            </a:pPr>
            <a:r>
              <a:rPr lang="en-US" dirty="0" smtClean="0"/>
              <a:t>Food Sources </a:t>
            </a:r>
          </a:p>
          <a:p>
            <a:pPr lvl="1">
              <a:lnSpc>
                <a:spcPct val="90000"/>
              </a:lnSpc>
              <a:defRPr/>
            </a:pPr>
            <a:r>
              <a:rPr lang="en-US" dirty="0" smtClean="0"/>
              <a:t>Whole-grain, fortified, or enriched grain products</a:t>
            </a:r>
          </a:p>
          <a:p>
            <a:pPr lvl="1">
              <a:lnSpc>
                <a:spcPct val="90000"/>
              </a:lnSpc>
              <a:defRPr/>
            </a:pPr>
            <a:r>
              <a:rPr lang="en-US" dirty="0" smtClean="0"/>
              <a:t>Moderate amounts in all nutritious food</a:t>
            </a:r>
          </a:p>
          <a:p>
            <a:pPr lvl="1">
              <a:lnSpc>
                <a:spcPct val="90000"/>
              </a:lnSpc>
              <a:defRPr/>
            </a:pPr>
            <a:r>
              <a:rPr lang="en-US" dirty="0" smtClean="0"/>
              <a:t>Pork </a:t>
            </a:r>
          </a:p>
          <a:p>
            <a:pPr>
              <a:lnSpc>
                <a:spcPct val="90000"/>
              </a:lnSpc>
              <a:defRPr/>
            </a:pPr>
            <a:r>
              <a:rPr lang="en-US" dirty="0" smtClean="0"/>
              <a:t>Destruction</a:t>
            </a:r>
          </a:p>
          <a:p>
            <a:pPr lvl="1">
              <a:lnSpc>
                <a:spcPct val="90000"/>
              </a:lnSpc>
              <a:defRPr/>
            </a:pPr>
            <a:r>
              <a:rPr lang="en-US" dirty="0" smtClean="0"/>
              <a:t>Easily destroyed by heat</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0"/>
            <a:ext cx="7772400" cy="1143000"/>
          </a:xfrm>
        </p:spPr>
        <p:txBody>
          <a:bodyPr/>
          <a:lstStyle/>
          <a:p>
            <a:r>
              <a:rPr lang="en-US" smtClean="0"/>
              <a:t>Thiamin</a:t>
            </a:r>
          </a:p>
        </p:txBody>
      </p:sp>
      <p:sp>
        <p:nvSpPr>
          <p:cNvPr id="44037" name="Rectangle 3"/>
          <p:cNvSpPr>
            <a:spLocks noGrp="1" noChangeArrowheads="1"/>
          </p:cNvSpPr>
          <p:nvPr>
            <p:ph type="body" idx="1"/>
          </p:nvPr>
        </p:nvSpPr>
        <p:spPr>
          <a:xfrm>
            <a:off x="685800" y="1219200"/>
            <a:ext cx="7772400" cy="4876800"/>
          </a:xfrm>
        </p:spPr>
        <p:txBody>
          <a:bodyPr>
            <a:normAutofit lnSpcReduction="10000"/>
          </a:bodyPr>
          <a:lstStyle/>
          <a:p>
            <a:pPr>
              <a:lnSpc>
                <a:spcPct val="90000"/>
              </a:lnSpc>
              <a:defRPr/>
            </a:pPr>
            <a:r>
              <a:rPr lang="en-US" dirty="0" smtClean="0"/>
              <a:t>Deficiency Disease</a:t>
            </a:r>
          </a:p>
          <a:p>
            <a:pPr lvl="1">
              <a:lnSpc>
                <a:spcPct val="90000"/>
              </a:lnSpc>
              <a:defRPr/>
            </a:pPr>
            <a:r>
              <a:rPr lang="en-US" dirty="0" smtClean="0"/>
              <a:t>Beriberi (wet with edema; dry with muscle wasting)</a:t>
            </a:r>
          </a:p>
          <a:p>
            <a:pPr>
              <a:lnSpc>
                <a:spcPct val="90000"/>
              </a:lnSpc>
              <a:defRPr/>
            </a:pPr>
            <a:r>
              <a:rPr lang="en-US" dirty="0" smtClean="0"/>
              <a:t>Deficiency Symptoms </a:t>
            </a:r>
          </a:p>
          <a:p>
            <a:pPr lvl="1">
              <a:lnSpc>
                <a:spcPct val="90000"/>
              </a:lnSpc>
              <a:defRPr/>
            </a:pPr>
            <a:r>
              <a:rPr lang="en-US" dirty="0" smtClean="0"/>
              <a:t>Enlarged heart, cardiac failure</a:t>
            </a:r>
          </a:p>
          <a:p>
            <a:pPr lvl="1">
              <a:lnSpc>
                <a:spcPct val="90000"/>
              </a:lnSpc>
              <a:defRPr/>
            </a:pPr>
            <a:r>
              <a:rPr lang="en-US" dirty="0" smtClean="0"/>
              <a:t>Muscular weakness</a:t>
            </a:r>
          </a:p>
          <a:p>
            <a:pPr lvl="1">
              <a:lnSpc>
                <a:spcPct val="90000"/>
              </a:lnSpc>
              <a:defRPr/>
            </a:pPr>
            <a:r>
              <a:rPr lang="en-US" dirty="0" smtClean="0"/>
              <a:t>Apathy, poor short-term memory, confusion, irritability</a:t>
            </a:r>
          </a:p>
          <a:p>
            <a:pPr lvl="1">
              <a:lnSpc>
                <a:spcPct val="90000"/>
              </a:lnSpc>
              <a:defRPr/>
            </a:pPr>
            <a:r>
              <a:rPr lang="en-US" dirty="0" smtClean="0"/>
              <a:t>Anorexia, weight loss </a:t>
            </a:r>
          </a:p>
          <a:p>
            <a:pPr>
              <a:lnSpc>
                <a:spcPct val="90000"/>
              </a:lnSpc>
              <a:defRPr/>
            </a:pPr>
            <a:r>
              <a:rPr lang="en-US" dirty="0" smtClean="0"/>
              <a:t>Toxicity Symptoms</a:t>
            </a:r>
          </a:p>
          <a:p>
            <a:pPr lvl="1">
              <a:lnSpc>
                <a:spcPct val="90000"/>
              </a:lnSpc>
              <a:defRPr/>
            </a:pPr>
            <a:r>
              <a:rPr lang="en-US" dirty="0" smtClean="0"/>
              <a:t>None reported</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0"/>
            <a:ext cx="8077200" cy="1143000"/>
          </a:xfrm>
        </p:spPr>
        <p:txBody>
          <a:bodyPr/>
          <a:lstStyle/>
          <a:p>
            <a:r>
              <a:rPr lang="en-US" smtClean="0"/>
              <a:t>Riboflavin</a:t>
            </a:r>
          </a:p>
        </p:txBody>
      </p:sp>
      <p:sp>
        <p:nvSpPr>
          <p:cNvPr id="45061" name="Rectangle 3"/>
          <p:cNvSpPr>
            <a:spLocks noGrp="1" noChangeArrowheads="1"/>
          </p:cNvSpPr>
          <p:nvPr>
            <p:ph type="body" idx="1"/>
          </p:nvPr>
        </p:nvSpPr>
        <p:spPr>
          <a:xfrm>
            <a:off x="609600" y="1295400"/>
            <a:ext cx="8077200" cy="4724400"/>
          </a:xfrm>
        </p:spPr>
        <p:txBody>
          <a:bodyPr/>
          <a:lstStyle/>
          <a:p>
            <a:pPr>
              <a:defRPr/>
            </a:pPr>
            <a:r>
              <a:rPr lang="en-US" dirty="0" smtClean="0"/>
              <a:t>Other Names</a:t>
            </a:r>
          </a:p>
          <a:p>
            <a:pPr lvl="1">
              <a:defRPr/>
            </a:pPr>
            <a:r>
              <a:rPr lang="en-US" dirty="0" smtClean="0"/>
              <a:t>Vitamin B2</a:t>
            </a:r>
          </a:p>
          <a:p>
            <a:pPr>
              <a:defRPr/>
            </a:pPr>
            <a:r>
              <a:rPr lang="en-US" dirty="0" smtClean="0"/>
              <a:t>RDA</a:t>
            </a:r>
          </a:p>
          <a:p>
            <a:pPr lvl="1">
              <a:defRPr/>
            </a:pPr>
            <a:r>
              <a:rPr lang="en-US" dirty="0" smtClean="0"/>
              <a:t>Men: 1.3 mg/day</a:t>
            </a:r>
          </a:p>
          <a:p>
            <a:pPr lvl="1">
              <a:defRPr/>
            </a:pPr>
            <a:r>
              <a:rPr lang="en-US" dirty="0" smtClean="0"/>
              <a:t>Women: 1.1 mg/day</a:t>
            </a:r>
          </a:p>
          <a:p>
            <a:pPr>
              <a:defRPr/>
            </a:pPr>
            <a:endParaRPr lang="en-US" dirty="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0"/>
            <a:ext cx="8001000" cy="1143000"/>
          </a:xfrm>
        </p:spPr>
        <p:txBody>
          <a:bodyPr/>
          <a:lstStyle/>
          <a:p>
            <a:r>
              <a:rPr lang="en-US" smtClean="0"/>
              <a:t>Riboflavin</a:t>
            </a:r>
          </a:p>
        </p:txBody>
      </p:sp>
      <p:sp>
        <p:nvSpPr>
          <p:cNvPr id="46085" name="Rectangle 3"/>
          <p:cNvSpPr>
            <a:spLocks noGrp="1" noChangeArrowheads="1"/>
          </p:cNvSpPr>
          <p:nvPr>
            <p:ph type="body" idx="1"/>
          </p:nvPr>
        </p:nvSpPr>
        <p:spPr>
          <a:xfrm>
            <a:off x="609600" y="1219200"/>
            <a:ext cx="8077200" cy="4800600"/>
          </a:xfrm>
        </p:spPr>
        <p:txBody>
          <a:bodyPr/>
          <a:lstStyle/>
          <a:p>
            <a:pPr>
              <a:defRPr/>
            </a:pPr>
            <a:r>
              <a:rPr lang="en-US" dirty="0" smtClean="0"/>
              <a:t>Function </a:t>
            </a:r>
          </a:p>
          <a:p>
            <a:pPr lvl="1">
              <a:defRPr/>
            </a:pPr>
            <a:r>
              <a:rPr lang="en-US" dirty="0" smtClean="0"/>
              <a:t>Part of coenzymes FMN (</a:t>
            </a:r>
            <a:r>
              <a:rPr lang="en-US" dirty="0" err="1" smtClean="0"/>
              <a:t>flavin</a:t>
            </a:r>
            <a:r>
              <a:rPr lang="en-US" dirty="0" smtClean="0"/>
              <a:t> mononucleotide) and FAD (</a:t>
            </a:r>
            <a:r>
              <a:rPr lang="en-US" dirty="0" err="1" smtClean="0"/>
              <a:t>flavin</a:t>
            </a:r>
            <a:r>
              <a:rPr lang="en-US" dirty="0" smtClean="0"/>
              <a:t> adenine </a:t>
            </a:r>
            <a:r>
              <a:rPr lang="en-US" dirty="0" err="1" smtClean="0"/>
              <a:t>dinucleotide</a:t>
            </a:r>
            <a:r>
              <a:rPr lang="en-US" dirty="0" smtClean="0"/>
              <a:t>) used in energy metabolism</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0"/>
            <a:ext cx="8001000" cy="1143000"/>
          </a:xfrm>
        </p:spPr>
        <p:txBody>
          <a:bodyPr/>
          <a:lstStyle/>
          <a:p>
            <a:r>
              <a:rPr lang="en-US" smtClean="0"/>
              <a:t>Riboflavin</a:t>
            </a:r>
          </a:p>
        </p:txBody>
      </p:sp>
      <p:sp>
        <p:nvSpPr>
          <p:cNvPr id="47109" name="Rectangle 3"/>
          <p:cNvSpPr>
            <a:spLocks noGrp="1" noChangeArrowheads="1"/>
          </p:cNvSpPr>
          <p:nvPr>
            <p:ph type="body" idx="1"/>
          </p:nvPr>
        </p:nvSpPr>
        <p:spPr>
          <a:xfrm>
            <a:off x="609600" y="1219200"/>
            <a:ext cx="8077200" cy="4800600"/>
          </a:xfrm>
        </p:spPr>
        <p:txBody>
          <a:bodyPr/>
          <a:lstStyle/>
          <a:p>
            <a:pPr>
              <a:defRPr/>
            </a:pPr>
            <a:r>
              <a:rPr lang="en-US" dirty="0" smtClean="0"/>
              <a:t>Food Sources </a:t>
            </a:r>
          </a:p>
          <a:p>
            <a:pPr lvl="1">
              <a:defRPr/>
            </a:pPr>
            <a:r>
              <a:rPr lang="en-US" dirty="0" smtClean="0"/>
              <a:t>Milk and dairy products (yogurt, cheese). </a:t>
            </a:r>
          </a:p>
          <a:p>
            <a:pPr lvl="1">
              <a:defRPr/>
            </a:pPr>
            <a:r>
              <a:rPr lang="en-US" dirty="0" smtClean="0"/>
              <a:t>Enriched or whole grains</a:t>
            </a:r>
          </a:p>
          <a:p>
            <a:pPr lvl="1">
              <a:defRPr/>
            </a:pPr>
            <a:r>
              <a:rPr lang="en-US" dirty="0" smtClean="0"/>
              <a:t>Liver </a:t>
            </a:r>
          </a:p>
          <a:p>
            <a:pPr>
              <a:defRPr/>
            </a:pPr>
            <a:r>
              <a:rPr lang="en-US" dirty="0" smtClean="0"/>
              <a:t>Destruction</a:t>
            </a:r>
          </a:p>
          <a:p>
            <a:pPr lvl="1">
              <a:defRPr/>
            </a:pPr>
            <a:r>
              <a:rPr lang="en-US" dirty="0" smtClean="0"/>
              <a:t>Easily destroyed by ultraviolet light and irradiation</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381000"/>
            <a:ext cx="7772400" cy="1143000"/>
          </a:xfrm>
        </p:spPr>
        <p:txBody>
          <a:bodyPr/>
          <a:lstStyle/>
          <a:p>
            <a:r>
              <a:rPr lang="en-US" smtClean="0"/>
              <a:t>Niacin</a:t>
            </a:r>
          </a:p>
        </p:txBody>
      </p:sp>
      <p:sp>
        <p:nvSpPr>
          <p:cNvPr id="49157" name="Rectangle 3"/>
          <p:cNvSpPr>
            <a:spLocks noGrp="1" noChangeArrowheads="1"/>
          </p:cNvSpPr>
          <p:nvPr>
            <p:ph type="body" idx="1"/>
          </p:nvPr>
        </p:nvSpPr>
        <p:spPr>
          <a:xfrm>
            <a:off x="685800" y="1600200"/>
            <a:ext cx="7772400" cy="4495800"/>
          </a:xfrm>
        </p:spPr>
        <p:txBody>
          <a:bodyPr/>
          <a:lstStyle/>
          <a:p>
            <a:pPr>
              <a:lnSpc>
                <a:spcPct val="90000"/>
              </a:lnSpc>
              <a:defRPr/>
            </a:pPr>
            <a:r>
              <a:rPr lang="en-US" dirty="0" smtClean="0"/>
              <a:t>Other Names</a:t>
            </a:r>
          </a:p>
          <a:p>
            <a:pPr lvl="1">
              <a:lnSpc>
                <a:spcPct val="90000"/>
              </a:lnSpc>
              <a:defRPr/>
            </a:pPr>
            <a:r>
              <a:rPr lang="en-US" dirty="0" smtClean="0"/>
              <a:t>Vitamin B3</a:t>
            </a:r>
          </a:p>
          <a:p>
            <a:pPr lvl="1">
              <a:lnSpc>
                <a:spcPct val="90000"/>
              </a:lnSpc>
              <a:defRPr/>
            </a:pPr>
            <a:r>
              <a:rPr lang="en-US" dirty="0" smtClean="0"/>
              <a:t>Nicotinic acid, </a:t>
            </a:r>
            <a:r>
              <a:rPr lang="en-US" dirty="0" err="1" smtClean="0"/>
              <a:t>nicotinamide</a:t>
            </a:r>
            <a:r>
              <a:rPr lang="en-US" dirty="0" smtClean="0"/>
              <a:t>, </a:t>
            </a:r>
            <a:r>
              <a:rPr lang="en-US" dirty="0" err="1" smtClean="0"/>
              <a:t>niacinamide</a:t>
            </a:r>
            <a:endParaRPr lang="en-US" dirty="0" smtClean="0"/>
          </a:p>
          <a:p>
            <a:pPr lvl="1">
              <a:lnSpc>
                <a:spcPct val="90000"/>
              </a:lnSpc>
              <a:defRPr/>
            </a:pPr>
            <a:r>
              <a:rPr lang="en-US" dirty="0" smtClean="0"/>
              <a:t>Precursor : amino acid tryptophan</a:t>
            </a:r>
          </a:p>
          <a:p>
            <a:pPr>
              <a:lnSpc>
                <a:spcPct val="90000"/>
              </a:lnSpc>
              <a:defRPr/>
            </a:pPr>
            <a:r>
              <a:rPr lang="en-US" dirty="0" smtClean="0"/>
              <a:t>RDA</a:t>
            </a:r>
          </a:p>
          <a:p>
            <a:pPr lvl="1">
              <a:lnSpc>
                <a:spcPct val="90000"/>
              </a:lnSpc>
              <a:defRPr/>
            </a:pPr>
            <a:r>
              <a:rPr lang="en-US" dirty="0" smtClean="0"/>
              <a:t>Men: 16 mg NE/day</a:t>
            </a:r>
          </a:p>
          <a:p>
            <a:pPr lvl="1">
              <a:lnSpc>
                <a:spcPct val="90000"/>
              </a:lnSpc>
              <a:defRPr/>
            </a:pPr>
            <a:r>
              <a:rPr lang="en-US" dirty="0" smtClean="0"/>
              <a:t>Women: 14 mg NE/day</a:t>
            </a:r>
          </a:p>
          <a:p>
            <a:pPr>
              <a:lnSpc>
                <a:spcPct val="90000"/>
              </a:lnSpc>
              <a:defRPr/>
            </a:pPr>
            <a:r>
              <a:rPr lang="en-US" dirty="0" smtClean="0"/>
              <a:t>Upper Limit</a:t>
            </a:r>
          </a:p>
          <a:p>
            <a:pPr lvl="1">
              <a:lnSpc>
                <a:spcPct val="90000"/>
              </a:lnSpc>
              <a:defRPr/>
            </a:pPr>
            <a:r>
              <a:rPr lang="en-US" dirty="0" smtClean="0"/>
              <a:t>Adults: 35 mg/day</a:t>
            </a:r>
          </a:p>
          <a:p>
            <a:pPr>
              <a:lnSpc>
                <a:spcPct val="90000"/>
              </a:lnSpc>
              <a:defRPr/>
            </a:pPr>
            <a:endParaRPr lang="en-US" dirty="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0"/>
            <a:ext cx="7772400" cy="1143000"/>
          </a:xfrm>
        </p:spPr>
        <p:txBody>
          <a:bodyPr/>
          <a:lstStyle/>
          <a:p>
            <a:r>
              <a:rPr lang="en-US" smtClean="0"/>
              <a:t>Riboflavin</a:t>
            </a:r>
          </a:p>
        </p:txBody>
      </p:sp>
      <p:sp>
        <p:nvSpPr>
          <p:cNvPr id="48133" name="Rectangle 3"/>
          <p:cNvSpPr>
            <a:spLocks noGrp="1" noChangeArrowheads="1"/>
          </p:cNvSpPr>
          <p:nvPr>
            <p:ph type="body" idx="1"/>
          </p:nvPr>
        </p:nvSpPr>
        <p:spPr>
          <a:xfrm>
            <a:off x="990600" y="1219200"/>
            <a:ext cx="7467600" cy="4876800"/>
          </a:xfrm>
        </p:spPr>
        <p:txBody>
          <a:bodyPr>
            <a:normAutofit fontScale="92500" lnSpcReduction="10000"/>
          </a:bodyPr>
          <a:lstStyle/>
          <a:p>
            <a:pPr>
              <a:defRPr/>
            </a:pPr>
            <a:r>
              <a:rPr lang="en-US" sz="2800" dirty="0" smtClean="0"/>
              <a:t> </a:t>
            </a:r>
            <a:r>
              <a:rPr lang="en-US" dirty="0" smtClean="0"/>
              <a:t>Deficiency Disease</a:t>
            </a:r>
          </a:p>
          <a:p>
            <a:pPr lvl="1">
              <a:defRPr/>
            </a:pPr>
            <a:r>
              <a:rPr lang="en-US" dirty="0" err="1" smtClean="0"/>
              <a:t>Ariboflavinosis</a:t>
            </a:r>
            <a:endParaRPr lang="en-US" dirty="0" smtClean="0"/>
          </a:p>
          <a:p>
            <a:pPr>
              <a:defRPr/>
            </a:pPr>
            <a:r>
              <a:rPr lang="en-US" dirty="0" smtClean="0"/>
              <a:t>Deficiency Symptoms</a:t>
            </a:r>
          </a:p>
          <a:p>
            <a:pPr lvl="1">
              <a:defRPr/>
            </a:pPr>
            <a:r>
              <a:rPr lang="en-US" dirty="0" smtClean="0"/>
              <a:t>Sore throat</a:t>
            </a:r>
          </a:p>
          <a:p>
            <a:pPr lvl="1">
              <a:defRPr/>
            </a:pPr>
            <a:r>
              <a:rPr lang="en-US" dirty="0" smtClean="0"/>
              <a:t>Cracks and redness at corners of mouth (</a:t>
            </a:r>
            <a:r>
              <a:rPr lang="en-US" dirty="0" err="1" smtClean="0"/>
              <a:t>cheilosis</a:t>
            </a:r>
            <a:r>
              <a:rPr lang="en-US" dirty="0" smtClean="0"/>
              <a:t>)</a:t>
            </a:r>
          </a:p>
          <a:p>
            <a:pPr lvl="1">
              <a:defRPr/>
            </a:pPr>
            <a:r>
              <a:rPr lang="en-US" dirty="0" smtClean="0"/>
              <a:t>Painful smooth, purplish red tongue (</a:t>
            </a:r>
            <a:r>
              <a:rPr lang="en-US" dirty="0" err="1" smtClean="0"/>
              <a:t>glossitis</a:t>
            </a:r>
            <a:r>
              <a:rPr lang="en-US" dirty="0" smtClean="0"/>
              <a:t>)</a:t>
            </a:r>
          </a:p>
          <a:p>
            <a:pPr lvl="1">
              <a:defRPr/>
            </a:pPr>
            <a:r>
              <a:rPr lang="en-US" dirty="0" smtClean="0"/>
              <a:t>Inflammation characterized by skin lesions covered with greasy scales</a:t>
            </a:r>
          </a:p>
          <a:p>
            <a:pPr>
              <a:defRPr/>
            </a:pPr>
            <a:r>
              <a:rPr lang="en-US" dirty="0" smtClean="0"/>
              <a:t>Toxicity Symptoms</a:t>
            </a:r>
          </a:p>
          <a:p>
            <a:pPr lvl="1">
              <a:defRPr/>
            </a:pPr>
            <a:r>
              <a:rPr lang="en-US" dirty="0" smtClean="0"/>
              <a:t>None reported</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09600" y="0"/>
            <a:ext cx="8001000" cy="1143000"/>
          </a:xfrm>
        </p:spPr>
        <p:txBody>
          <a:bodyPr/>
          <a:lstStyle/>
          <a:p>
            <a:r>
              <a:rPr lang="en-US" smtClean="0"/>
              <a:t>Niacin</a:t>
            </a:r>
          </a:p>
        </p:txBody>
      </p:sp>
      <p:sp>
        <p:nvSpPr>
          <p:cNvPr id="50181" name="Rectangle 3"/>
          <p:cNvSpPr>
            <a:spLocks noGrp="1" noChangeArrowheads="1"/>
          </p:cNvSpPr>
          <p:nvPr>
            <p:ph type="body" idx="1"/>
          </p:nvPr>
        </p:nvSpPr>
        <p:spPr>
          <a:xfrm>
            <a:off x="609600" y="1295400"/>
            <a:ext cx="8077200" cy="4724400"/>
          </a:xfrm>
        </p:spPr>
        <p:txBody>
          <a:bodyPr/>
          <a:lstStyle/>
          <a:p>
            <a:pPr>
              <a:defRPr/>
            </a:pPr>
            <a:r>
              <a:rPr lang="en-US" dirty="0" smtClean="0"/>
              <a:t>Functions</a:t>
            </a:r>
          </a:p>
          <a:p>
            <a:pPr lvl="1">
              <a:defRPr/>
            </a:pPr>
            <a:r>
              <a:rPr lang="en-US" dirty="0" smtClean="0"/>
              <a:t>Part of coenzymes NAD (</a:t>
            </a:r>
            <a:r>
              <a:rPr lang="en-US" dirty="0" err="1" smtClean="0"/>
              <a:t>nicotinamide</a:t>
            </a:r>
            <a:r>
              <a:rPr lang="en-US" dirty="0" smtClean="0"/>
              <a:t> adenine </a:t>
            </a:r>
            <a:r>
              <a:rPr lang="en-US" dirty="0" err="1" smtClean="0"/>
              <a:t>dinucleotide</a:t>
            </a:r>
            <a:r>
              <a:rPr lang="en-US" dirty="0" smtClean="0"/>
              <a:t>) and NADP (its phosphate form) used in energy metabolism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942</TotalTime>
  <Words>14752</Words>
  <Application>Microsoft Office PowerPoint</Application>
  <PresentationFormat>On-screen Show (4:3)</PresentationFormat>
  <Paragraphs>1791</Paragraphs>
  <Slides>239</Slides>
  <Notes>118</Notes>
  <HiddenSlides>0</HiddenSlides>
  <MMClips>0</MMClips>
  <ScaleCrop>false</ScaleCrop>
  <HeadingPairs>
    <vt:vector size="4" baseType="variant">
      <vt:variant>
        <vt:lpstr>Theme</vt:lpstr>
      </vt:variant>
      <vt:variant>
        <vt:i4>1</vt:i4>
      </vt:variant>
      <vt:variant>
        <vt:lpstr>Slide Titles</vt:lpstr>
      </vt:variant>
      <vt:variant>
        <vt:i4>239</vt:i4>
      </vt:variant>
    </vt:vector>
  </HeadingPairs>
  <TitlesOfParts>
    <vt:vector size="240" baseType="lpstr">
      <vt:lpstr>Office Theme</vt:lpstr>
      <vt:lpstr>NUTRITION</vt:lpstr>
      <vt:lpstr>PowerPoint Presentation</vt:lpstr>
      <vt:lpstr>PowerPoint Presentation</vt:lpstr>
      <vt:lpstr>PowerPoint Presentation</vt:lpstr>
      <vt:lpstr>Nutrition defined</vt:lpstr>
      <vt:lpstr>Nutrients</vt:lpstr>
      <vt:lpstr>Importance of nutrients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Importance of good nutrition</vt:lpstr>
      <vt:lpstr>Functions of Food</vt:lpstr>
      <vt:lpstr>PowerPoint Presentation</vt:lpstr>
      <vt:lpstr>Categories of nutrients</vt:lpstr>
      <vt:lpstr>Classes of nutrients</vt:lpstr>
      <vt:lpstr>Carbohydrates </vt:lpstr>
      <vt:lpstr>Monosaccharides  </vt:lpstr>
      <vt:lpstr>PowerPoint Presentation</vt:lpstr>
      <vt:lpstr>Disaccharide </vt:lpstr>
      <vt:lpstr>PowerPoint Presentation</vt:lpstr>
      <vt:lpstr>Significance of simple sugars </vt:lpstr>
      <vt:lpstr>COMPLEX CARBOHYDRATES </vt:lpstr>
      <vt:lpstr>PowerPoint Presentation</vt:lpstr>
      <vt:lpstr>PowerPoint Presentation</vt:lpstr>
      <vt:lpstr>PowerPoint Presentation</vt:lpstr>
      <vt:lpstr>Importance of dietary fibers </vt:lpstr>
      <vt:lpstr>PowerPoint Presentation</vt:lpstr>
      <vt:lpstr>PowerPoint Presentation</vt:lpstr>
      <vt:lpstr>Functions of Carbohydrates </vt:lpstr>
      <vt:lpstr>PowerPoint Presentation</vt:lpstr>
      <vt:lpstr>PROTEINS </vt:lpstr>
      <vt:lpstr>Amino acids cont’d</vt:lpstr>
      <vt:lpstr>PowerPoint Presentation</vt:lpstr>
      <vt:lpstr>Classification of food protein</vt:lpstr>
      <vt:lpstr>PowerPoint Presentation</vt:lpstr>
      <vt:lpstr>Health Implications</vt:lpstr>
      <vt:lpstr>Functions of proteins </vt:lpstr>
      <vt:lpstr>PowerPoint Presentation</vt:lpstr>
      <vt:lpstr>LIPIDS </vt:lpstr>
      <vt:lpstr>Triglycerides </vt:lpstr>
      <vt:lpstr>Unsaturated fats,</vt:lpstr>
      <vt:lpstr>PowerPoint Presentation</vt:lpstr>
      <vt:lpstr>Saturated fats</vt:lpstr>
      <vt:lpstr> Phospholipids </vt:lpstr>
      <vt:lpstr>Cholesterol</vt:lpstr>
      <vt:lpstr>FUNCTIONS OF FAT</vt:lpstr>
      <vt:lpstr>PowerPoint Presentation</vt:lpstr>
      <vt:lpstr>Vitamins</vt:lpstr>
      <vt:lpstr>Vitamins</vt:lpstr>
      <vt:lpstr>Vitamins</vt:lpstr>
      <vt:lpstr>Vitamins</vt:lpstr>
      <vt:lpstr>Vitamins</vt:lpstr>
      <vt:lpstr>Vitamins</vt:lpstr>
      <vt:lpstr>Vitamins</vt:lpstr>
      <vt:lpstr>Fat soluble vitamins</vt:lpstr>
      <vt:lpstr>Water-soluble vitamins </vt:lpstr>
      <vt:lpstr>Vitamins</vt:lpstr>
      <vt:lpstr>Relationship Between Intake and Effect</vt:lpstr>
      <vt:lpstr>Vitamins</vt:lpstr>
      <vt:lpstr>Getting The Variety of Vitamins</vt:lpstr>
      <vt:lpstr>Vitamin A</vt:lpstr>
      <vt:lpstr>Vitamin A</vt:lpstr>
      <vt:lpstr>Vitamin A</vt:lpstr>
      <vt:lpstr>Vitamin A</vt:lpstr>
      <vt:lpstr>Vitamin A</vt:lpstr>
      <vt:lpstr>Vitamin A</vt:lpstr>
      <vt:lpstr>Vitamin D</vt:lpstr>
      <vt:lpstr>Vitamin D</vt:lpstr>
      <vt:lpstr>Vitamin D</vt:lpstr>
      <vt:lpstr>Vitamin D</vt:lpstr>
      <vt:lpstr>Vitamin D</vt:lpstr>
      <vt:lpstr>Vitamin D</vt:lpstr>
      <vt:lpstr>Vitamin D</vt:lpstr>
      <vt:lpstr>Vitamin D</vt:lpstr>
      <vt:lpstr>Vitamin E</vt:lpstr>
      <vt:lpstr>Vitamin E</vt:lpstr>
      <vt:lpstr>Vitamin E</vt:lpstr>
      <vt:lpstr>Vitamin E</vt:lpstr>
      <vt:lpstr>Vitamin K</vt:lpstr>
      <vt:lpstr>Vitamin K</vt:lpstr>
      <vt:lpstr>Vitamin K</vt:lpstr>
      <vt:lpstr>Vitamin C</vt:lpstr>
      <vt:lpstr>Vitamin C</vt:lpstr>
      <vt:lpstr>Vitamin C</vt:lpstr>
      <vt:lpstr>Vitamin C</vt:lpstr>
      <vt:lpstr>Vitamin C</vt:lpstr>
      <vt:lpstr>Thiamin</vt:lpstr>
      <vt:lpstr>Thiamin</vt:lpstr>
      <vt:lpstr>Thiamin</vt:lpstr>
      <vt:lpstr>Riboflavin</vt:lpstr>
      <vt:lpstr>Riboflavin</vt:lpstr>
      <vt:lpstr>Riboflavin</vt:lpstr>
      <vt:lpstr>Niacin</vt:lpstr>
      <vt:lpstr>Riboflavin</vt:lpstr>
      <vt:lpstr>Niacin</vt:lpstr>
      <vt:lpstr>Niacin</vt:lpstr>
      <vt:lpstr>Niacin</vt:lpstr>
      <vt:lpstr>Niacin</vt:lpstr>
      <vt:lpstr>Pyridoxine</vt:lpstr>
      <vt:lpstr>Pyridoxine</vt:lpstr>
      <vt:lpstr>Pyridoxine</vt:lpstr>
      <vt:lpstr>Pyridoxine</vt:lpstr>
      <vt:lpstr>Pyridoxine</vt:lpstr>
      <vt:lpstr>Folate</vt:lpstr>
      <vt:lpstr>Folate</vt:lpstr>
      <vt:lpstr>Folate</vt:lpstr>
      <vt:lpstr>Folate</vt:lpstr>
      <vt:lpstr>Vitamin B12</vt:lpstr>
      <vt:lpstr>Vitamin B12</vt:lpstr>
      <vt:lpstr>Vitamin B12</vt:lpstr>
      <vt:lpstr>Vitamin B12</vt:lpstr>
      <vt:lpstr>Biotin</vt:lpstr>
      <vt:lpstr>Biotin</vt:lpstr>
      <vt:lpstr>Biotin</vt:lpstr>
      <vt:lpstr>Pantothenic Acid</vt:lpstr>
      <vt:lpstr>Pantothenic Acid</vt:lpstr>
      <vt:lpstr>Pantothenic Acid</vt:lpstr>
      <vt:lpstr>Choline</vt:lpstr>
      <vt:lpstr>Choline</vt:lpstr>
      <vt:lpstr>Choline</vt:lpstr>
      <vt:lpstr>Inositol and Carnitine</vt:lpstr>
      <vt:lpstr>WATER </vt:lpstr>
      <vt:lpstr>PowerPoint Presentation</vt:lpstr>
      <vt:lpstr>PowerPoint Presentation</vt:lpstr>
      <vt:lpstr>MINERALS  </vt:lpstr>
      <vt:lpstr>PowerPoint Presentation</vt:lpstr>
      <vt:lpstr>Major Functions </vt:lpstr>
      <vt:lpstr>PowerPoint Presentation</vt:lpstr>
      <vt:lpstr>CALCIUM </vt:lpstr>
      <vt:lpstr>PowerPoint Presentation</vt:lpstr>
      <vt:lpstr>Factors increasing calcium absorption </vt:lpstr>
      <vt:lpstr>Factors decreasing calcium absorption </vt:lpstr>
      <vt:lpstr>Functions  </vt:lpstr>
      <vt:lpstr>Clinical problems</vt:lpstr>
      <vt:lpstr>PowerPoint Presentation</vt:lpstr>
      <vt:lpstr>PHOSPHOROUS </vt:lpstr>
      <vt:lpstr>Factors Affecting Availability  </vt:lpstr>
      <vt:lpstr>Deficiency  </vt:lpstr>
      <vt:lpstr>PowerPoint Presentation</vt:lpstr>
      <vt:lpstr>IODINE </vt:lpstr>
      <vt:lpstr>Factors Affecting Availability  </vt:lpstr>
      <vt:lpstr>Deficiency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SODIUM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NUTRITION IN VARIOUS LIFECYCLES </vt:lpstr>
      <vt:lpstr>PowerPoint Presentation</vt:lpstr>
      <vt:lpstr>PowerPoint Presentation</vt:lpstr>
      <vt:lpstr>Infants zero to six months of age </vt:lpstr>
      <vt:lpstr>PowerPoint Presentation</vt:lpstr>
      <vt:lpstr>PowerPoint Presentation</vt:lpstr>
      <vt:lpstr>Benefits of breastfeeding </vt:lpstr>
      <vt:lpstr>Breast feeding and HIV/AIDS  </vt:lpstr>
      <vt:lpstr>PowerPoint Presentation</vt:lpstr>
      <vt:lpstr>Infants Over six months (complementary feeding) </vt:lpstr>
      <vt:lpstr>PowerPoint Presentation</vt:lpstr>
      <vt:lpstr>PowerPoint Presentation</vt:lpstr>
      <vt:lpstr>Early Childhood </vt:lpstr>
      <vt:lpstr>PowerPoint Presentation</vt:lpstr>
      <vt:lpstr>Pregnancy and lactation </vt:lpstr>
      <vt:lpstr>PowerPoint Presentation</vt:lpstr>
      <vt:lpstr>PowerPoint Presentation</vt:lpstr>
      <vt:lpstr>PowerPoint Presentation</vt:lpstr>
      <vt:lpstr>Adults </vt:lpstr>
      <vt:lpstr>PowerPoint Presentation</vt:lpstr>
      <vt:lpstr>PowerPoint Presentation</vt:lpstr>
      <vt:lpstr>PowerPoint Presentation</vt:lpstr>
      <vt:lpstr>ASSESSMENT OF NUTRITIONAL STATUS</vt:lpstr>
      <vt:lpstr>LEARNING OBJECTIVES</vt:lpstr>
      <vt:lpstr>INTRODUCTION</vt:lpstr>
      <vt:lpstr>Nutritional Assessment </vt:lpstr>
      <vt:lpstr>Nutritional Assessment cont’d</vt:lpstr>
      <vt:lpstr>Methods of Nutritional Assessment</vt:lpstr>
      <vt:lpstr>Direct Methods of Nutritional Assessment </vt:lpstr>
      <vt:lpstr>Indirect Methods of Nutritional Assessment</vt:lpstr>
      <vt:lpstr>CLINICAL ASSESSMENT</vt:lpstr>
      <vt:lpstr>CLINICAL ASSESSMENT/2</vt:lpstr>
      <vt:lpstr>CLINICAL ASSESSMENT/3</vt:lpstr>
      <vt:lpstr>Clinical signs of nutritional deficiency</vt:lpstr>
      <vt:lpstr>Clinical signs of nutritional deficiency</vt:lpstr>
      <vt:lpstr>Clinical signs of nutritional deficiency</vt:lpstr>
      <vt:lpstr>Clinical signs of nutritional deficiency</vt:lpstr>
      <vt:lpstr>Clinical signs of nutritional deficiency</vt:lpstr>
      <vt:lpstr>Clinical signs of nutritional deficiency</vt:lpstr>
      <vt:lpstr>Clinical signs of nutritional deficiency</vt:lpstr>
      <vt:lpstr>Anthropometric Methods</vt:lpstr>
      <vt:lpstr>Other anthropometric Measurements</vt:lpstr>
      <vt:lpstr>Anthropometry for children</vt:lpstr>
      <vt:lpstr>Growth Monitoring Chart </vt:lpstr>
      <vt:lpstr>Measurements for adults</vt:lpstr>
      <vt:lpstr>WEIGHT MEASUREMENT</vt:lpstr>
      <vt:lpstr>Nutritional Indices in Adults</vt:lpstr>
      <vt:lpstr>BMI (WHO - Classification)</vt:lpstr>
      <vt:lpstr>Waist/Hip Ratio</vt:lpstr>
      <vt:lpstr>Waist circumference</vt:lpstr>
      <vt:lpstr>Waist circumference/2</vt:lpstr>
      <vt:lpstr>Hip Circumference </vt:lpstr>
      <vt:lpstr>Interpretation of WHR</vt:lpstr>
      <vt:lpstr>ADVANTAGES OF ANTHROPOMETRY</vt:lpstr>
      <vt:lpstr>Limitations of Anthropometry</vt:lpstr>
      <vt:lpstr>DIETARY ASSESSMENT</vt:lpstr>
      <vt:lpstr>24 Hours Dietary Recall </vt:lpstr>
      <vt:lpstr>Food Frequency Questionnaire</vt:lpstr>
      <vt:lpstr>Food Frequency Questionnaire/2</vt:lpstr>
      <vt:lpstr>DIETARY HISTORY</vt:lpstr>
      <vt:lpstr>FOOD DAIRY</vt:lpstr>
      <vt:lpstr>Observed Food Consumption</vt:lpstr>
      <vt:lpstr>Interpretation of Dietary Data</vt:lpstr>
      <vt:lpstr>Interpretation of Dietary Data/2</vt:lpstr>
      <vt:lpstr>Initial Laboratory Assessment</vt:lpstr>
      <vt:lpstr>Specific Lab Tests</vt:lpstr>
      <vt:lpstr>Advantages of Biochemical Method</vt:lpstr>
      <vt:lpstr>Limitations of Biochemical Method</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veronica kimuyu</dc:creator>
  <cp:lastModifiedBy>Martha Paul</cp:lastModifiedBy>
  <cp:revision>24</cp:revision>
  <dcterms:created xsi:type="dcterms:W3CDTF">2015-04-15T07:25:32Z</dcterms:created>
  <dcterms:modified xsi:type="dcterms:W3CDTF">2019-08-21T04:55:04Z</dcterms:modified>
</cp:coreProperties>
</file>